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59" r:id="rId4"/>
    <p:sldId id="260" r:id="rId5"/>
    <p:sldId id="262" r:id="rId6"/>
    <p:sldId id="263" r:id="rId7"/>
    <p:sldId id="261" r:id="rId8"/>
    <p:sldId id="265" r:id="rId9"/>
    <p:sldId id="268" r:id="rId10"/>
    <p:sldId id="270" r:id="rId11"/>
    <p:sldId id="271" r:id="rId12"/>
    <p:sldId id="266" r:id="rId13"/>
    <p:sldId id="282" r:id="rId14"/>
    <p:sldId id="302" r:id="rId15"/>
    <p:sldId id="272" r:id="rId16"/>
    <p:sldId id="273" r:id="rId17"/>
    <p:sldId id="280" r:id="rId18"/>
    <p:sldId id="274" r:id="rId19"/>
    <p:sldId id="276" r:id="rId20"/>
    <p:sldId id="277" r:id="rId21"/>
    <p:sldId id="278" r:id="rId22"/>
    <p:sldId id="281" r:id="rId23"/>
    <p:sldId id="279"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3" r:id="rId41"/>
    <p:sldId id="299" r:id="rId42"/>
    <p:sldId id="300"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1" d="100"/>
          <a:sy n="81" d="100"/>
        </p:scale>
        <p:origin x="-55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15F18D-9225-4DD3-A9C2-D663313BCB16}" type="datetimeFigureOut">
              <a:rPr lang="en-US" smtClean="0"/>
              <a:pPr/>
              <a:t>9/23/2010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DB4CA-2F72-40B9-80B7-DF618DD0FD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68760B-E2BA-4F11-85B3-480B03A63AF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DB4CA-2F72-40B9-80B7-DF618DD0FDA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68760B-E2BA-4F11-85B3-480B03A63AF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68760B-E2BA-4F11-85B3-480B03A63AF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68760B-E2BA-4F11-85B3-480B03A63AF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68760B-E2BA-4F11-85B3-480B03A63AF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68760B-E2BA-4F11-85B3-480B03A63AF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68760B-E2BA-4F11-85B3-480B03A63AF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68760B-E2BA-4F11-85B3-480B03A63AF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DB4CA-2F72-40B9-80B7-DF618DD0FD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75E65-0E7D-48AF-AF34-07FDDF441982}"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B323-F48B-44EB-8FB1-FECEDD12B2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75E65-0E7D-48AF-AF34-07FDDF441982}"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B323-F48B-44EB-8FB1-FECEDD12B2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75E65-0E7D-48AF-AF34-07FDDF441982}"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B323-F48B-44EB-8FB1-FECEDD12B2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75E65-0E7D-48AF-AF34-07FDDF441982}"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B323-F48B-44EB-8FB1-FECEDD12B2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75E65-0E7D-48AF-AF34-07FDDF441982}"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B323-F48B-44EB-8FB1-FECEDD12B2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75E65-0E7D-48AF-AF34-07FDDF441982}" type="datetimeFigureOut">
              <a:rPr lang="en-US" smtClean="0"/>
              <a:pPr/>
              <a:t>9/23/2010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B323-F48B-44EB-8FB1-FECEDD12B2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75E65-0E7D-48AF-AF34-07FDDF441982}" type="datetimeFigureOut">
              <a:rPr lang="en-US" smtClean="0"/>
              <a:pPr/>
              <a:t>9/23/2010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0B323-F48B-44EB-8FB1-FECEDD12B2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75E65-0E7D-48AF-AF34-07FDDF441982}" type="datetimeFigureOut">
              <a:rPr lang="en-US" smtClean="0"/>
              <a:pPr/>
              <a:t>9/23/2010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B323-F48B-44EB-8FB1-FECEDD12B2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75E65-0E7D-48AF-AF34-07FDDF441982}" type="datetimeFigureOut">
              <a:rPr lang="en-US" smtClean="0"/>
              <a:pPr/>
              <a:t>9/23/2010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0B323-F48B-44EB-8FB1-FECEDD12B2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75E65-0E7D-48AF-AF34-07FDDF441982}" type="datetimeFigureOut">
              <a:rPr lang="en-US" smtClean="0"/>
              <a:pPr/>
              <a:t>9/23/2010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B323-F48B-44EB-8FB1-FECEDD12B2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75E65-0E7D-48AF-AF34-07FDDF441982}" type="datetimeFigureOut">
              <a:rPr lang="en-US" smtClean="0"/>
              <a:pPr/>
              <a:t>9/23/2010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B323-F48B-44EB-8FB1-FECEDD12B2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75E65-0E7D-48AF-AF34-07FDDF441982}" type="datetimeFigureOut">
              <a:rPr lang="en-US" smtClean="0"/>
              <a:pPr/>
              <a:t>9/23/2010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0B323-F48B-44EB-8FB1-FECEDD12B27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667000"/>
          </a:xfrm>
        </p:spPr>
        <p:txBody>
          <a:bodyPr>
            <a:normAutofit/>
          </a:bodyPr>
          <a:lstStyle/>
          <a:p>
            <a:r>
              <a:rPr lang="en-US" dirty="0" smtClean="0">
                <a:effectLst>
                  <a:glow rad="101600">
                    <a:schemeClr val="bg1">
                      <a:alpha val="60000"/>
                    </a:schemeClr>
                  </a:glow>
                </a:effectLst>
              </a:rPr>
              <a:t>Removing Bitterness </a:t>
            </a:r>
            <a:br>
              <a:rPr lang="en-US" dirty="0" smtClean="0">
                <a:effectLst>
                  <a:glow rad="101600">
                    <a:schemeClr val="bg1">
                      <a:alpha val="60000"/>
                    </a:schemeClr>
                  </a:glow>
                </a:effectLst>
              </a:rPr>
            </a:br>
            <a:r>
              <a:rPr lang="en-US" dirty="0" smtClean="0">
                <a:effectLst>
                  <a:glow rad="101600">
                    <a:schemeClr val="bg1">
                      <a:alpha val="60000"/>
                    </a:schemeClr>
                  </a:glow>
                </a:effectLst>
              </a:rPr>
              <a:t>From Your Home</a:t>
            </a:r>
            <a:br>
              <a:rPr lang="en-US" dirty="0" smtClean="0">
                <a:effectLst>
                  <a:glow rad="101600">
                    <a:schemeClr val="bg1">
                      <a:alpha val="60000"/>
                    </a:schemeClr>
                  </a:glow>
                </a:effectLst>
              </a:rPr>
            </a:br>
            <a:r>
              <a:rPr lang="en-US" sz="4000" i="1" dirty="0" smtClean="0">
                <a:effectLst>
                  <a:glow rad="101600">
                    <a:schemeClr val="bg1">
                      <a:alpha val="60000"/>
                    </a:schemeClr>
                  </a:glow>
                </a:effectLst>
              </a:rPr>
              <a:t>(Part 2)</a:t>
            </a:r>
            <a:endParaRPr lang="en-US" sz="4000" i="1" dirty="0">
              <a:effectLst>
                <a:glow rad="101600">
                  <a:schemeClr val="bg1">
                    <a:alpha val="60000"/>
                  </a:schemeClr>
                </a:glow>
              </a:effectLst>
            </a:endParaRPr>
          </a:p>
        </p:txBody>
      </p:sp>
      <p:sp>
        <p:nvSpPr>
          <p:cNvPr id="3" name="Subtitle 2"/>
          <p:cNvSpPr>
            <a:spLocks noGrp="1"/>
          </p:cNvSpPr>
          <p:nvPr>
            <p:ph type="subTitle" idx="1"/>
          </p:nvPr>
        </p:nvSpPr>
        <p:spPr>
          <a:xfrm>
            <a:off x="304800" y="3124200"/>
            <a:ext cx="8839200" cy="3505200"/>
          </a:xfrm>
        </p:spPr>
        <p:txBody>
          <a:bodyPr>
            <a:noAutofit/>
          </a:bodyPr>
          <a:lstStyle/>
          <a:p>
            <a:r>
              <a:rPr lang="en-US" i="1" dirty="0" smtClean="0">
                <a:effectLst>
                  <a:glow rad="101600">
                    <a:schemeClr val="bg1">
                      <a:alpha val="60000"/>
                    </a:schemeClr>
                  </a:glow>
                </a:effectLst>
              </a:rPr>
              <a:t>“Wives, submit yourselves unto your own husbands, as it is fit in the Lord. Husbands, love your wives, and be not </a:t>
            </a:r>
            <a:r>
              <a:rPr lang="en-US" i="1" dirty="0" smtClean="0">
                <a:solidFill>
                  <a:srgbClr val="FFFF00"/>
                </a:solidFill>
                <a:effectLst>
                  <a:glow rad="101600">
                    <a:schemeClr val="bg1">
                      <a:alpha val="60000"/>
                    </a:schemeClr>
                  </a:glow>
                </a:effectLst>
              </a:rPr>
              <a:t>bitter</a:t>
            </a:r>
            <a:r>
              <a:rPr lang="en-US" i="1" dirty="0" smtClean="0">
                <a:effectLst>
                  <a:glow rad="101600">
                    <a:schemeClr val="bg1">
                      <a:alpha val="60000"/>
                    </a:schemeClr>
                  </a:glow>
                </a:effectLst>
              </a:rPr>
              <a:t> against them. Children, obey your parents in all things: for this is well pleasing unto the Lord. Fathers, provoke not your children to anger, lest they be discouraged.” </a:t>
            </a:r>
          </a:p>
          <a:p>
            <a:r>
              <a:rPr lang="en-US" i="1" dirty="0">
                <a:effectLst>
                  <a:glow rad="101600">
                    <a:schemeClr val="bg1">
                      <a:alpha val="60000"/>
                    </a:schemeClr>
                  </a:glow>
                </a:effectLst>
              </a:rPr>
              <a:t>(</a:t>
            </a:r>
            <a:r>
              <a:rPr lang="en-US" i="1" dirty="0" smtClean="0">
                <a:effectLst>
                  <a:glow rad="101600">
                    <a:schemeClr val="bg1">
                      <a:alpha val="60000"/>
                    </a:schemeClr>
                  </a:glow>
                </a:effectLst>
              </a:rPr>
              <a:t>Colossians 3:18-21)</a:t>
            </a:r>
            <a:endParaRPr lang="en-US" i="1" dirty="0">
              <a:effectLst>
                <a:glow rad="101600">
                  <a:schemeClr val="bg1">
                    <a:alpha val="60000"/>
                  </a:schemeClr>
                </a:glow>
              </a:effectLst>
            </a:endParaRPr>
          </a:p>
        </p:txBody>
      </p:sp>
      <p:pic>
        <p:nvPicPr>
          <p:cNvPr id="4" name="Picture 3"/>
          <p:cNvPicPr>
            <a:picLocks noChangeAspect="1" noChangeArrowheads="1"/>
          </p:cNvPicPr>
          <p:nvPr/>
        </p:nvPicPr>
        <p:blipFill>
          <a:blip r:embed="rId3" cstate="print"/>
          <a:srcRect/>
          <a:stretch>
            <a:fillRect/>
          </a:stretch>
        </p:blipFill>
        <p:spPr bwMode="auto">
          <a:xfrm>
            <a:off x="152400" y="1143000"/>
            <a:ext cx="25400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6"/>
          <p:cNvPicPr>
            <a:picLocks noChangeAspect="1" noChangeArrowheads="1"/>
          </p:cNvPicPr>
          <p:nvPr/>
        </p:nvPicPr>
        <p:blipFill>
          <a:blip r:embed="rId4" cstate="print"/>
          <a:srcRect/>
          <a:stretch>
            <a:fillRect/>
          </a:stretch>
        </p:blipFill>
        <p:spPr bwMode="auto">
          <a:xfrm>
            <a:off x="7086600" y="609600"/>
            <a:ext cx="1836978" cy="23040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14600"/>
          </a:xfrm>
        </p:spPr>
        <p:txBody>
          <a:bodyPr>
            <a:noAutofit/>
          </a:bodyPr>
          <a:lstStyle/>
          <a:p>
            <a:r>
              <a:rPr lang="en-US" sz="3600" dirty="0">
                <a:solidFill>
                  <a:srgbClr val="FFFF00"/>
                </a:solidFill>
                <a:effectLst>
                  <a:glow rad="101600">
                    <a:schemeClr val="bg1">
                      <a:alpha val="60000"/>
                    </a:schemeClr>
                  </a:glow>
                </a:effectLst>
              </a:rPr>
              <a:t>The following exercise will help you discern if there is any </a:t>
            </a:r>
            <a:r>
              <a:rPr lang="en-US" sz="3600" dirty="0" err="1">
                <a:solidFill>
                  <a:srgbClr val="FFFF00"/>
                </a:solidFill>
                <a:effectLst>
                  <a:glow rad="101600">
                    <a:schemeClr val="bg1">
                      <a:alpha val="60000"/>
                    </a:schemeClr>
                  </a:glow>
                </a:effectLst>
              </a:rPr>
              <a:t>unforgiveness</a:t>
            </a:r>
            <a:r>
              <a:rPr lang="en-US" sz="3600" dirty="0">
                <a:solidFill>
                  <a:srgbClr val="FFFF00"/>
                </a:solidFill>
                <a:effectLst>
                  <a:glow rad="101600">
                    <a:schemeClr val="bg1">
                      <a:alpha val="60000"/>
                    </a:schemeClr>
                  </a:glow>
                </a:effectLst>
              </a:rPr>
              <a:t> lodged in your heart.</a:t>
            </a:r>
            <a:br>
              <a:rPr lang="en-US" sz="3600" dirty="0">
                <a:solidFill>
                  <a:srgbClr val="FFFF00"/>
                </a:solidFill>
                <a:effectLst>
                  <a:glow rad="101600">
                    <a:schemeClr val="bg1">
                      <a:alpha val="60000"/>
                    </a:schemeClr>
                  </a:glow>
                </a:effectLst>
              </a:rPr>
            </a:br>
            <a:r>
              <a:rPr lang="en-US" sz="3600" dirty="0">
                <a:solidFill>
                  <a:srgbClr val="FFFF00"/>
                </a:solidFill>
                <a:effectLst>
                  <a:glow rad="101600">
                    <a:schemeClr val="bg1">
                      <a:alpha val="60000"/>
                    </a:schemeClr>
                  </a:glow>
                </a:effectLst>
              </a:rPr>
              <a:t> </a:t>
            </a:r>
            <a:br>
              <a:rPr lang="en-US" sz="3600" dirty="0">
                <a:solidFill>
                  <a:srgbClr val="FFFF00"/>
                </a:solidFill>
                <a:effectLst>
                  <a:glow rad="101600">
                    <a:schemeClr val="bg1">
                      <a:alpha val="60000"/>
                    </a:schemeClr>
                  </a:glow>
                </a:effectLst>
              </a:rPr>
            </a:br>
            <a:endParaRPr lang="en-US" sz="3600"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0" y="1371600"/>
            <a:ext cx="9144000" cy="5334000"/>
          </a:xfrm>
        </p:spPr>
        <p:txBody>
          <a:bodyPr>
            <a:noAutofit/>
          </a:bodyPr>
          <a:lstStyle/>
          <a:p>
            <a:pPr lvl="0">
              <a:buNone/>
            </a:pPr>
            <a:r>
              <a:rPr lang="en-US" sz="3100" dirty="0" smtClean="0">
                <a:effectLst>
                  <a:glow rad="101600">
                    <a:schemeClr val="bg1">
                      <a:alpha val="60000"/>
                    </a:schemeClr>
                  </a:glow>
                </a:effectLst>
              </a:rPr>
              <a:t>Question: Have </a:t>
            </a:r>
            <a:r>
              <a:rPr lang="en-US" sz="3100" dirty="0">
                <a:effectLst>
                  <a:glow rad="101600">
                    <a:schemeClr val="bg1">
                      <a:alpha val="60000"/>
                    </a:schemeClr>
                  </a:glow>
                </a:effectLst>
              </a:rPr>
              <a:t>you ever been hurt</a:t>
            </a:r>
            <a:r>
              <a:rPr lang="en-US" sz="3100" dirty="0" smtClean="0">
                <a:effectLst>
                  <a:glow rad="101600">
                    <a:schemeClr val="bg1">
                      <a:alpha val="60000"/>
                    </a:schemeClr>
                  </a:glow>
                </a:effectLst>
              </a:rPr>
              <a:t>?</a:t>
            </a:r>
            <a:r>
              <a:rPr lang="en-US" sz="3100" dirty="0">
                <a:effectLst>
                  <a:glow rad="101600">
                    <a:schemeClr val="bg1">
                      <a:alpha val="60000"/>
                    </a:schemeClr>
                  </a:glow>
                </a:effectLst>
              </a:rPr>
              <a:t> </a:t>
            </a:r>
          </a:p>
          <a:p>
            <a:pPr lvl="0"/>
            <a:r>
              <a:rPr lang="en-US" sz="3100" dirty="0">
                <a:effectLst>
                  <a:glow rad="101600">
                    <a:schemeClr val="bg1">
                      <a:alpha val="60000"/>
                    </a:schemeClr>
                  </a:glow>
                </a:effectLst>
              </a:rPr>
              <a:t>Lied </a:t>
            </a:r>
            <a:r>
              <a:rPr lang="en-US" sz="3100" dirty="0" smtClean="0">
                <a:effectLst>
                  <a:glow rad="101600">
                    <a:schemeClr val="bg1">
                      <a:alpha val="60000"/>
                    </a:schemeClr>
                  </a:glow>
                </a:effectLst>
              </a:rPr>
              <a:t>to.</a:t>
            </a:r>
            <a:endParaRPr lang="en-US" sz="3100" dirty="0">
              <a:effectLst>
                <a:glow rad="101600">
                  <a:schemeClr val="bg1">
                    <a:alpha val="60000"/>
                  </a:schemeClr>
                </a:glow>
              </a:effectLst>
            </a:endParaRPr>
          </a:p>
          <a:p>
            <a:pPr lvl="0"/>
            <a:r>
              <a:rPr lang="en-US" sz="3100" dirty="0">
                <a:effectLst>
                  <a:glow rad="101600">
                    <a:schemeClr val="bg1">
                      <a:alpha val="60000"/>
                    </a:schemeClr>
                  </a:glow>
                </a:effectLst>
              </a:rPr>
              <a:t>Promises </a:t>
            </a:r>
            <a:r>
              <a:rPr lang="en-US" sz="3100" dirty="0" smtClean="0">
                <a:effectLst>
                  <a:glow rad="101600">
                    <a:schemeClr val="bg1">
                      <a:alpha val="60000"/>
                    </a:schemeClr>
                  </a:glow>
                </a:effectLst>
              </a:rPr>
              <a:t>broken.</a:t>
            </a:r>
            <a:endParaRPr lang="en-US" sz="3100" dirty="0">
              <a:effectLst>
                <a:glow rad="101600">
                  <a:schemeClr val="bg1">
                    <a:alpha val="60000"/>
                  </a:schemeClr>
                </a:glow>
              </a:effectLst>
            </a:endParaRPr>
          </a:p>
          <a:p>
            <a:pPr lvl="0"/>
            <a:r>
              <a:rPr lang="en-US" sz="3100" dirty="0">
                <a:effectLst>
                  <a:glow rad="101600">
                    <a:schemeClr val="bg1">
                      <a:alpha val="60000"/>
                    </a:schemeClr>
                  </a:glow>
                </a:effectLst>
              </a:rPr>
              <a:t>Neglected </a:t>
            </a:r>
            <a:r>
              <a:rPr lang="en-US" sz="3100" dirty="0" smtClean="0">
                <a:effectLst>
                  <a:glow rad="101600">
                    <a:schemeClr val="bg1">
                      <a:alpha val="60000"/>
                    </a:schemeClr>
                  </a:glow>
                </a:effectLst>
              </a:rPr>
              <a:t>parent’s, children, family, friends, etc.</a:t>
            </a:r>
            <a:endParaRPr lang="en-US" sz="3100" dirty="0">
              <a:effectLst>
                <a:glow rad="101600">
                  <a:schemeClr val="bg1">
                    <a:alpha val="60000"/>
                  </a:schemeClr>
                </a:glow>
              </a:effectLst>
            </a:endParaRPr>
          </a:p>
          <a:p>
            <a:pPr lvl="0"/>
            <a:r>
              <a:rPr lang="en-US" sz="3100" dirty="0">
                <a:effectLst>
                  <a:glow rad="101600">
                    <a:schemeClr val="bg1">
                      <a:alpha val="60000"/>
                    </a:schemeClr>
                  </a:glow>
                </a:effectLst>
              </a:rPr>
              <a:t>I sometimes find myself telling how </a:t>
            </a:r>
            <a:r>
              <a:rPr lang="en-US" sz="3100" dirty="0" smtClean="0">
                <a:effectLst>
                  <a:glow rad="101600">
                    <a:schemeClr val="bg1">
                      <a:alpha val="60000"/>
                    </a:schemeClr>
                  </a:glow>
                </a:effectLst>
              </a:rPr>
              <a:t>that person has  </a:t>
            </a:r>
            <a:r>
              <a:rPr lang="en-US" sz="3100" dirty="0">
                <a:effectLst>
                  <a:glow rad="101600">
                    <a:schemeClr val="bg1">
                      <a:alpha val="60000"/>
                    </a:schemeClr>
                  </a:glow>
                </a:effectLst>
              </a:rPr>
              <a:t>hurt me.</a:t>
            </a:r>
          </a:p>
          <a:p>
            <a:pPr lvl="0"/>
            <a:r>
              <a:rPr lang="en-US" sz="3100" dirty="0">
                <a:effectLst>
                  <a:glow rad="101600">
                    <a:schemeClr val="bg1">
                      <a:alpha val="60000"/>
                    </a:schemeClr>
                  </a:glow>
                </a:effectLst>
              </a:rPr>
              <a:t>If </a:t>
            </a:r>
            <a:r>
              <a:rPr lang="en-US" sz="3100" dirty="0" smtClean="0">
                <a:effectLst>
                  <a:glow rad="101600">
                    <a:schemeClr val="bg1">
                      <a:alpha val="60000"/>
                    </a:schemeClr>
                  </a:glow>
                </a:effectLst>
              </a:rPr>
              <a:t> the person’s </a:t>
            </a:r>
            <a:r>
              <a:rPr lang="en-US" sz="3100" dirty="0">
                <a:effectLst>
                  <a:glow rad="101600">
                    <a:schemeClr val="bg1">
                      <a:alpha val="60000"/>
                    </a:schemeClr>
                  </a:glow>
                </a:effectLst>
              </a:rPr>
              <a:t>name comes up, I am more likely to say something negative about him/her than something </a:t>
            </a:r>
            <a:r>
              <a:rPr lang="en-US" sz="3100" dirty="0" smtClean="0">
                <a:effectLst>
                  <a:glow rad="101600">
                    <a:schemeClr val="bg1">
                      <a:alpha val="60000"/>
                    </a:schemeClr>
                  </a:glow>
                </a:effectLst>
              </a:rPr>
              <a:t>positive.</a:t>
            </a:r>
            <a:endParaRPr lang="en-US" sz="3100" dirty="0">
              <a:effectLst>
                <a:glow rad="101600">
                  <a:schemeClr val="bg1">
                    <a:alpha val="60000"/>
                  </a:schemeClr>
                </a:glow>
              </a:effectLst>
            </a:endParaRPr>
          </a:p>
          <a:p>
            <a:pPr lvl="0"/>
            <a:r>
              <a:rPr lang="en-US" sz="3100" dirty="0">
                <a:effectLst>
                  <a:glow rad="101600">
                    <a:schemeClr val="bg1">
                      <a:alpha val="60000"/>
                    </a:schemeClr>
                  </a:glow>
                </a:effectLst>
              </a:rPr>
              <a:t>I cannot thank God for </a:t>
            </a:r>
            <a:r>
              <a:rPr lang="en-US" sz="3100" dirty="0" smtClean="0">
                <a:effectLst>
                  <a:glow rad="101600">
                    <a:schemeClr val="bg1">
                      <a:alpha val="60000"/>
                    </a:schemeClr>
                  </a:glow>
                </a:effectLst>
              </a:rPr>
              <a:t>that person</a:t>
            </a:r>
            <a:r>
              <a:rPr lang="en-US" sz="3100" dirty="0">
                <a:effectLst>
                  <a:glow rad="101600">
                    <a:schemeClr val="bg1">
                      <a:alpha val="60000"/>
                    </a:schemeClr>
                  </a:glow>
                </a:effectLst>
              </a:rPr>
              <a:t>.</a:t>
            </a:r>
          </a:p>
          <a:p>
            <a:pPr>
              <a:buNone/>
            </a:pPr>
            <a:r>
              <a:rPr lang="en-US" sz="3100" dirty="0">
                <a:effectLst>
                  <a:glow rad="101600">
                    <a:schemeClr val="bg1">
                      <a:alpha val="60000"/>
                    </a:schemeClr>
                  </a:glow>
                </a:effectLst>
              </a:rPr>
              <a:t> </a:t>
            </a:r>
          </a:p>
          <a:p>
            <a:endParaRPr lang="en-US" sz="3100" dirty="0">
              <a:effectLst>
                <a:glow rad="101600">
                  <a:schemeClr val="bg1">
                    <a:alpha val="60000"/>
                  </a:schemeClr>
                </a:glow>
              </a:effectLst>
            </a:endParaRPr>
          </a:p>
        </p:txBody>
      </p:sp>
      <p:pic>
        <p:nvPicPr>
          <p:cNvPr id="5" name="Picture 2"/>
          <p:cNvPicPr>
            <a:picLocks noChangeAspect="1" noChangeArrowheads="1"/>
          </p:cNvPicPr>
          <p:nvPr/>
        </p:nvPicPr>
        <p:blipFill>
          <a:blip r:embed="rId3" cstate="print"/>
          <a:srcRect/>
          <a:stretch>
            <a:fillRect/>
          </a:stretch>
        </p:blipFill>
        <p:spPr bwMode="auto">
          <a:xfrm>
            <a:off x="6324600" y="1371600"/>
            <a:ext cx="2266950" cy="1828800"/>
          </a:xfrm>
          <a:prstGeom prst="heart">
            <a:avLst/>
          </a:prstGeom>
          <a:noFill/>
          <a:ln w="762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dirty="0" smtClean="0">
                <a:effectLst>
                  <a:glow rad="101600">
                    <a:schemeClr val="bg1">
                      <a:alpha val="60000"/>
                    </a:schemeClr>
                  </a:glow>
                </a:effectLst>
              </a:rPr>
              <a:t>   If </a:t>
            </a:r>
            <a:r>
              <a:rPr lang="en-US" dirty="0">
                <a:effectLst>
                  <a:glow rad="101600">
                    <a:schemeClr val="bg1">
                      <a:alpha val="60000"/>
                    </a:schemeClr>
                  </a:glow>
                </a:effectLst>
              </a:rPr>
              <a:t>any of </a:t>
            </a:r>
            <a:r>
              <a:rPr lang="en-US" dirty="0" smtClean="0">
                <a:effectLst>
                  <a:glow rad="101600">
                    <a:schemeClr val="bg1">
                      <a:alpha val="60000"/>
                    </a:schemeClr>
                  </a:glow>
                </a:effectLst>
              </a:rPr>
              <a:t>the these statements </a:t>
            </a:r>
            <a:r>
              <a:rPr lang="en-US" dirty="0">
                <a:effectLst>
                  <a:glow rad="101600">
                    <a:schemeClr val="bg1">
                      <a:alpha val="60000"/>
                    </a:schemeClr>
                  </a:glow>
                </a:effectLst>
              </a:rPr>
              <a:t>are true it is an indication that you have not fully forgiven all those who have sinned against </a:t>
            </a:r>
            <a:r>
              <a:rPr lang="en-US" dirty="0" smtClean="0">
                <a:effectLst>
                  <a:glow rad="101600">
                    <a:schemeClr val="bg1">
                      <a:alpha val="60000"/>
                    </a:schemeClr>
                  </a:glow>
                </a:effectLst>
              </a:rPr>
              <a:t>you.</a:t>
            </a:r>
          </a:p>
        </p:txBody>
      </p:sp>
      <p:sp>
        <p:nvSpPr>
          <p:cNvPr id="4" name="Rectangle 3"/>
          <p:cNvSpPr/>
          <p:nvPr/>
        </p:nvSpPr>
        <p:spPr>
          <a:xfrm>
            <a:off x="2209800" y="1828800"/>
            <a:ext cx="4800600" cy="4708981"/>
          </a:xfrm>
          <a:prstGeom prst="rect">
            <a:avLst/>
          </a:prstGeom>
        </p:spPr>
        <p:txBody>
          <a:bodyPr wrap="square">
            <a:spAutoFit/>
          </a:bodyPr>
          <a:lstStyle/>
          <a:p>
            <a:pPr algn="ctr"/>
            <a:r>
              <a:rPr lang="en-US" sz="3000" i="1" dirty="0" smtClean="0">
                <a:solidFill>
                  <a:srgbClr val="FFFF00"/>
                </a:solidFill>
                <a:effectLst>
                  <a:glow rad="101600">
                    <a:schemeClr val="bg1">
                      <a:alpha val="60000"/>
                    </a:schemeClr>
                  </a:glow>
                </a:effectLst>
              </a:rPr>
              <a:t>“And when ye stand praying, forgive, if ye have ought against any: that your Father also which is in heaven may forgive you your trespasses.</a:t>
            </a:r>
          </a:p>
          <a:p>
            <a:pPr algn="ctr"/>
            <a:r>
              <a:rPr lang="en-US" sz="3000" i="1" dirty="0" smtClean="0">
                <a:solidFill>
                  <a:srgbClr val="FFFF00"/>
                </a:solidFill>
                <a:effectLst>
                  <a:glow rad="101600">
                    <a:schemeClr val="bg1">
                      <a:alpha val="60000"/>
                    </a:schemeClr>
                  </a:glow>
                </a:effectLst>
              </a:rPr>
              <a:t>  But if ye do not forgive, neither will your Father which is in heaven forgive your trespasses.” (Mark 11:25-26)</a:t>
            </a:r>
          </a:p>
          <a:p>
            <a:pPr algn="ctr"/>
            <a:endParaRPr lang="en-US" sz="3000" i="1" dirty="0">
              <a:effectLst>
                <a:glow rad="101600">
                  <a:schemeClr val="bg1">
                    <a:alpha val="60000"/>
                  </a:schemeClr>
                </a:glow>
              </a:effectLst>
            </a:endParaRPr>
          </a:p>
        </p:txBody>
      </p:sp>
      <p:pic>
        <p:nvPicPr>
          <p:cNvPr id="6146" name="Picture 2"/>
          <p:cNvPicPr>
            <a:picLocks noChangeAspect="1" noChangeArrowheads="1"/>
          </p:cNvPicPr>
          <p:nvPr/>
        </p:nvPicPr>
        <p:blipFill>
          <a:blip r:embed="rId3" cstate="print"/>
          <a:srcRect l="31783" b="21649"/>
          <a:stretch>
            <a:fillRect/>
          </a:stretch>
        </p:blipFill>
        <p:spPr bwMode="auto">
          <a:xfrm flipH="1">
            <a:off x="7162800" y="1676400"/>
            <a:ext cx="16764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p:cNvPicPr>
            <a:picLocks noChangeAspect="1" noChangeArrowheads="1"/>
          </p:cNvPicPr>
          <p:nvPr/>
        </p:nvPicPr>
        <p:blipFill>
          <a:blip r:embed="rId4" cstate="print"/>
          <a:srcRect r="1176" b="21649"/>
          <a:stretch>
            <a:fillRect/>
          </a:stretch>
        </p:blipFill>
        <p:spPr bwMode="auto">
          <a:xfrm>
            <a:off x="228600" y="3581400"/>
            <a:ext cx="16002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316162"/>
          </a:xfrm>
        </p:spPr>
        <p:txBody>
          <a:bodyPr>
            <a:normAutofit fontScale="90000"/>
          </a:bodyPr>
          <a:lstStyle/>
          <a:p>
            <a:r>
              <a:rPr lang="en-US" dirty="0" smtClean="0">
                <a:effectLst>
                  <a:glow rad="101600">
                    <a:schemeClr val="bg1">
                      <a:alpha val="60000"/>
                    </a:schemeClr>
                  </a:glow>
                </a:effectLst>
              </a:rPr>
              <a:t>Would God command us to do something that He would                                       not enable us to do?</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4" name="Content Placeholder 3"/>
          <p:cNvSpPr>
            <a:spLocks noGrp="1"/>
          </p:cNvSpPr>
          <p:nvPr>
            <p:ph sz="half" idx="1"/>
          </p:nvPr>
        </p:nvSpPr>
        <p:spPr>
          <a:xfrm rot="20939487">
            <a:off x="25460" y="3540810"/>
            <a:ext cx="4495800" cy="3314736"/>
          </a:xfrm>
        </p:spPr>
        <p:txBody>
          <a:bodyPr>
            <a:normAutofit/>
          </a:bodyPr>
          <a:lstStyle/>
          <a:p>
            <a:pPr lvl="0">
              <a:buNone/>
            </a:pPr>
            <a:r>
              <a:rPr lang="en-US" sz="4000" i="1" dirty="0" smtClean="0">
                <a:solidFill>
                  <a:srgbClr val="FFC000"/>
                </a:solidFill>
                <a:effectLst>
                  <a:glow rad="101600">
                    <a:schemeClr val="bg1">
                      <a:alpha val="60000"/>
                    </a:schemeClr>
                  </a:glow>
                </a:effectLst>
              </a:rPr>
              <a:t>    Philippians 2:1-5,  12-14, 4:13</a:t>
            </a:r>
          </a:p>
          <a:p>
            <a:endParaRPr lang="en-US" sz="3600" dirty="0">
              <a:effectLst>
                <a:glow rad="101600">
                  <a:schemeClr val="bg1">
                    <a:alpha val="60000"/>
                  </a:schemeClr>
                </a:glow>
              </a:effectLst>
            </a:endParaRPr>
          </a:p>
        </p:txBody>
      </p:sp>
      <p:pic>
        <p:nvPicPr>
          <p:cNvPr id="7" name="Picture 2"/>
          <p:cNvPicPr>
            <a:picLocks noChangeAspect="1" noChangeArrowheads="1"/>
          </p:cNvPicPr>
          <p:nvPr/>
        </p:nvPicPr>
        <p:blipFill>
          <a:blip r:embed="rId3" cstate="print">
            <a:lum bright="-10000"/>
          </a:blip>
          <a:srcRect/>
          <a:stretch>
            <a:fillRect/>
          </a:stretch>
        </p:blipFill>
        <p:spPr bwMode="auto">
          <a:xfrm>
            <a:off x="4191000" y="2438400"/>
            <a:ext cx="4630426" cy="308133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9601200" cy="76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28600" y="0"/>
            <a:ext cx="9372600" cy="7010400"/>
          </a:xfrm>
        </p:spPr>
        <p:txBody>
          <a:bodyPr>
            <a:normAutofit/>
          </a:bodyPr>
          <a:lstStyle/>
          <a:p>
            <a:pPr algn="ctr">
              <a:buNone/>
            </a:pPr>
            <a:r>
              <a:rPr lang="en-US" sz="3400" i="1" dirty="0" smtClean="0"/>
              <a:t>    “If there be therefore any consolation in Christ, if any comfort of love, if any fellowship of the Spirit, if any bowels and mercies, </a:t>
            </a:r>
            <a:r>
              <a:rPr lang="en-US" sz="3400" i="1" dirty="0" err="1" smtClean="0"/>
              <a:t>Fulfil</a:t>
            </a:r>
            <a:r>
              <a:rPr lang="en-US" sz="3400" i="1" dirty="0" smtClean="0"/>
              <a:t> ye my joy, that ye be likeminded, having the same love, being of one accord, of one mind. Let nothing be done through strife or vainglory; but in lowliness of mind let each esteem other better than themselves. Look not every man on his own things, but every man also on the things of others. Let this mind be in you, which was also in Christ Jesus…For it is God which </a:t>
            </a:r>
            <a:r>
              <a:rPr lang="en-US" sz="3400" i="1" dirty="0" err="1" smtClean="0"/>
              <a:t>worketh</a:t>
            </a:r>
            <a:r>
              <a:rPr lang="en-US" sz="3400" i="1" dirty="0" smtClean="0"/>
              <a:t> in you both to will and to do of his good pleasure…I can do all things through Christ which </a:t>
            </a:r>
            <a:r>
              <a:rPr lang="en-US" sz="3400" i="1" dirty="0" err="1" smtClean="0"/>
              <a:t>strengtheneth</a:t>
            </a:r>
            <a:r>
              <a:rPr lang="en-US" sz="3400" i="1" dirty="0" smtClean="0"/>
              <a:t> me.”</a:t>
            </a:r>
            <a:endParaRPr lang="en-US" sz="34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pPr lvl="0"/>
            <a:r>
              <a:rPr lang="en-US" dirty="0" smtClean="0">
                <a:solidFill>
                  <a:srgbClr val="FFFF00"/>
                </a:solidFill>
                <a:effectLst>
                  <a:glow rad="101600">
                    <a:schemeClr val="bg1">
                      <a:alpha val="60000"/>
                    </a:schemeClr>
                  </a:glow>
                </a:effectLst>
              </a:rPr>
              <a:t>Definition </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effectLst>
                  <a:glow rad="101600">
                    <a:schemeClr val="bg1">
                      <a:alpha val="60000"/>
                    </a:schemeClr>
                  </a:glow>
                </a:effectLst>
              </a:rPr>
              <a:t> “What is Biblical Forgiveness?”</a:t>
            </a:r>
            <a:r>
              <a:rPr lang="en-US" sz="4000" dirty="0" smtClean="0">
                <a:effectLst>
                  <a:glow rad="101600">
                    <a:schemeClr val="bg1">
                      <a:alpha val="60000"/>
                    </a:schemeClr>
                  </a:glow>
                </a:effectLst>
              </a:rPr>
              <a:t/>
            </a:r>
            <a:br>
              <a:rPr lang="en-US" sz="4000" dirty="0" smtClean="0">
                <a:effectLst>
                  <a:glow rad="101600">
                    <a:schemeClr val="bg1">
                      <a:alpha val="60000"/>
                    </a:schemeClr>
                  </a:glow>
                </a:effectLst>
              </a:rPr>
            </a:br>
            <a:r>
              <a:rPr lang="en-US" sz="4000" dirty="0" smtClean="0">
                <a:effectLst>
                  <a:glow rad="101600">
                    <a:schemeClr val="bg1">
                      <a:alpha val="60000"/>
                    </a:schemeClr>
                  </a:glow>
                </a:effectLst>
              </a:rPr>
              <a:t> </a:t>
            </a:r>
            <a:br>
              <a:rPr lang="en-US" sz="4000" dirty="0" smtClean="0">
                <a:effectLst>
                  <a:glow rad="101600">
                    <a:schemeClr val="bg1">
                      <a:alpha val="60000"/>
                    </a:schemeClr>
                  </a:glow>
                </a:effectLst>
              </a:rPr>
            </a:br>
            <a:endParaRPr lang="en-US" sz="4000" dirty="0">
              <a:effectLst>
                <a:glow rad="101600">
                  <a:schemeClr val="bg1">
                    <a:alpha val="60000"/>
                  </a:schemeClr>
                </a:glow>
              </a:effectLst>
            </a:endParaRPr>
          </a:p>
        </p:txBody>
      </p:sp>
      <p:sp>
        <p:nvSpPr>
          <p:cNvPr id="3" name="Content Placeholder 2"/>
          <p:cNvSpPr>
            <a:spLocks noGrp="1"/>
          </p:cNvSpPr>
          <p:nvPr>
            <p:ph idx="1"/>
          </p:nvPr>
        </p:nvSpPr>
        <p:spPr>
          <a:xfrm>
            <a:off x="152400" y="1752600"/>
            <a:ext cx="8991600" cy="5105400"/>
          </a:xfrm>
        </p:spPr>
        <p:txBody>
          <a:bodyPr>
            <a:normAutofit/>
          </a:bodyPr>
          <a:lstStyle/>
          <a:p>
            <a:pPr lvl="0"/>
            <a:r>
              <a:rPr lang="en-US" sz="3600" dirty="0" smtClean="0">
                <a:effectLst>
                  <a:glow rad="101600">
                    <a:schemeClr val="bg1">
                      <a:alpha val="60000"/>
                    </a:schemeClr>
                  </a:glow>
                </a:effectLst>
              </a:rPr>
              <a:t>Forgiveness means that you fully release your  offender from his debt – </a:t>
            </a:r>
            <a:r>
              <a:rPr lang="en-US" sz="3600" i="1" dirty="0" smtClean="0">
                <a:effectLst>
                  <a:glow rad="101600">
                    <a:schemeClr val="bg1">
                      <a:alpha val="60000"/>
                    </a:schemeClr>
                  </a:glow>
                </a:effectLst>
              </a:rPr>
              <a:t>Matthew 6:12</a:t>
            </a:r>
          </a:p>
          <a:p>
            <a:r>
              <a:rPr lang="en-US" sz="3600" dirty="0" smtClean="0">
                <a:effectLst>
                  <a:glow rad="101600">
                    <a:schemeClr val="bg1">
                      <a:alpha val="60000"/>
                    </a:schemeClr>
                  </a:glow>
                </a:effectLst>
              </a:rPr>
              <a:t>Forgiveness means that you fully clear his record - </a:t>
            </a:r>
            <a:r>
              <a:rPr lang="en-US" sz="3600" i="1" dirty="0" smtClean="0">
                <a:effectLst>
                  <a:glow rad="101600">
                    <a:schemeClr val="bg1">
                      <a:alpha val="60000"/>
                    </a:schemeClr>
                  </a:glow>
                </a:effectLst>
              </a:rPr>
              <a:t>Psalm 103:12</a:t>
            </a:r>
          </a:p>
          <a:p>
            <a:r>
              <a:rPr lang="en-US" sz="3600" dirty="0" smtClean="0">
                <a:effectLst>
                  <a:glow rad="101600">
                    <a:schemeClr val="bg1">
                      <a:alpha val="60000"/>
                    </a:schemeClr>
                  </a:glow>
                </a:effectLst>
              </a:rPr>
              <a:t>Forgiveness means that you never bring up the  offense against him again (to God, to others, or to the offender himself) –   </a:t>
            </a:r>
            <a:r>
              <a:rPr lang="en-US" sz="3600" i="1" dirty="0" smtClean="0">
                <a:effectLst>
                  <a:glow rad="101600">
                    <a:schemeClr val="bg1">
                      <a:alpha val="60000"/>
                    </a:schemeClr>
                  </a:glow>
                </a:effectLst>
              </a:rPr>
              <a:t>Hebrews 10:17-18</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l="2000" t="2500" r="2000" b="10000"/>
          <a:stretch>
            <a:fillRect/>
          </a:stretch>
        </p:blipFill>
        <p:spPr bwMode="auto">
          <a:xfrm>
            <a:off x="304800" y="0"/>
            <a:ext cx="1600200" cy="1555750"/>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Forgiveness is a Choice</a:t>
            </a:r>
            <a:br>
              <a:rPr lang="en-US" dirty="0" smtClean="0">
                <a:effectLst>
                  <a:glow rad="101600">
                    <a:schemeClr val="bg1">
                      <a:alpha val="60000"/>
                    </a:schemeClr>
                  </a:glow>
                </a:effectLst>
              </a:rPr>
            </a:br>
            <a:r>
              <a:rPr lang="en-US" sz="4000" i="1" dirty="0" smtClean="0">
                <a:effectLst>
                  <a:glow rad="101600">
                    <a:schemeClr val="bg1">
                      <a:alpha val="60000"/>
                    </a:schemeClr>
                  </a:glow>
                </a:effectLst>
              </a:rPr>
              <a:t>(Ephesians 4:29-32)</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lvl="0"/>
            <a:r>
              <a:rPr lang="en-US" dirty="0" smtClean="0">
                <a:effectLst>
                  <a:glow rad="101600">
                    <a:schemeClr val="bg1">
                      <a:alpha val="60000"/>
                    </a:schemeClr>
                  </a:glow>
                </a:effectLst>
              </a:rPr>
              <a:t>Violent crime against self or loved ones</a:t>
            </a:r>
          </a:p>
          <a:p>
            <a:pPr lvl="0"/>
            <a:r>
              <a:rPr lang="en-US" dirty="0" smtClean="0">
                <a:effectLst>
                  <a:glow rad="101600">
                    <a:schemeClr val="bg1">
                      <a:alpha val="60000"/>
                    </a:schemeClr>
                  </a:glow>
                </a:effectLst>
              </a:rPr>
              <a:t>Treated unfairly by a parent, employer, family member, husband, wife, friend, etc.</a:t>
            </a:r>
          </a:p>
          <a:p>
            <a:pPr lvl="0"/>
            <a:r>
              <a:rPr lang="en-US" dirty="0" smtClean="0">
                <a:effectLst>
                  <a:glow rad="101600">
                    <a:schemeClr val="bg1">
                      <a:alpha val="60000"/>
                    </a:schemeClr>
                  </a:glow>
                </a:effectLst>
              </a:rPr>
              <a:t>Slandered/Falsely accused</a:t>
            </a:r>
          </a:p>
          <a:p>
            <a:pPr lvl="0"/>
            <a:r>
              <a:rPr lang="en-US" dirty="0" smtClean="0">
                <a:effectLst>
                  <a:glow rad="101600">
                    <a:schemeClr val="bg1">
                      <a:alpha val="60000"/>
                    </a:schemeClr>
                  </a:glow>
                </a:effectLst>
              </a:rPr>
              <a:t>Divorced by mate</a:t>
            </a:r>
          </a:p>
          <a:p>
            <a:pPr lvl="0"/>
            <a:r>
              <a:rPr lang="en-US" dirty="0" smtClean="0">
                <a:effectLst>
                  <a:glow rad="101600">
                    <a:schemeClr val="bg1">
                      <a:alpha val="60000"/>
                    </a:schemeClr>
                  </a:glow>
                </a:effectLst>
              </a:rPr>
              <a:t>Mate committed adultery or other sexual sin</a:t>
            </a:r>
          </a:p>
          <a:p>
            <a:pPr lvl="0"/>
            <a:r>
              <a:rPr lang="en-US" dirty="0" smtClean="0">
                <a:effectLst>
                  <a:glow rad="101600">
                    <a:schemeClr val="bg1">
                      <a:alpha val="60000"/>
                    </a:schemeClr>
                  </a:glow>
                </a:effectLst>
              </a:rPr>
              <a:t>Rejected by parents</a:t>
            </a:r>
          </a:p>
          <a:p>
            <a:endParaRPr lang="en-US" dirty="0">
              <a:effectLst>
                <a:glow rad="101600">
                  <a:schemeClr val="bg1">
                    <a:alpha val="60000"/>
                  </a:schemeClr>
                </a:glow>
              </a:effectLst>
            </a:endParaRPr>
          </a:p>
        </p:txBody>
      </p:sp>
      <p:sp>
        <p:nvSpPr>
          <p:cNvPr id="4" name="Content Placeholder 3"/>
          <p:cNvSpPr>
            <a:spLocks noGrp="1"/>
          </p:cNvSpPr>
          <p:nvPr>
            <p:ph sz="half" idx="2"/>
          </p:nvPr>
        </p:nvSpPr>
        <p:spPr>
          <a:xfrm>
            <a:off x="4648200" y="1600200"/>
            <a:ext cx="4495800" cy="5257800"/>
          </a:xfrm>
        </p:spPr>
        <p:txBody>
          <a:bodyPr>
            <a:normAutofit/>
          </a:bodyPr>
          <a:lstStyle/>
          <a:p>
            <a:pPr lvl="0"/>
            <a:r>
              <a:rPr lang="en-US" dirty="0" smtClean="0">
                <a:effectLst>
                  <a:glow rad="101600">
                    <a:schemeClr val="bg1">
                      <a:alpha val="60000"/>
                    </a:schemeClr>
                  </a:glow>
                </a:effectLst>
              </a:rPr>
              <a:t>Stolen from</a:t>
            </a:r>
          </a:p>
          <a:p>
            <a:pPr lvl="0"/>
            <a:r>
              <a:rPr lang="en-US" dirty="0" smtClean="0">
                <a:effectLst>
                  <a:glow rad="101600">
                    <a:schemeClr val="bg1">
                      <a:alpha val="60000"/>
                    </a:schemeClr>
                  </a:glow>
                </a:effectLst>
              </a:rPr>
              <a:t>Cheated in a business/financial deal</a:t>
            </a:r>
          </a:p>
          <a:p>
            <a:pPr lvl="0"/>
            <a:r>
              <a:rPr lang="en-US" dirty="0" smtClean="0">
                <a:effectLst>
                  <a:glow rad="101600">
                    <a:schemeClr val="bg1">
                      <a:alpha val="60000"/>
                    </a:schemeClr>
                  </a:glow>
                </a:effectLst>
              </a:rPr>
              <a:t>Rebellious/Wayward children</a:t>
            </a:r>
          </a:p>
          <a:p>
            <a:pPr lvl="0"/>
            <a:r>
              <a:rPr lang="en-US" dirty="0" smtClean="0">
                <a:effectLst>
                  <a:glow rad="101600">
                    <a:schemeClr val="bg1">
                      <a:alpha val="60000"/>
                    </a:schemeClr>
                  </a:glow>
                </a:effectLst>
              </a:rPr>
              <a:t>Belittled</a:t>
            </a:r>
          </a:p>
          <a:p>
            <a:pPr lvl="0"/>
            <a:r>
              <a:rPr lang="en-US" dirty="0" smtClean="0">
                <a:effectLst>
                  <a:glow rad="101600">
                    <a:schemeClr val="bg1">
                      <a:alpha val="60000"/>
                    </a:schemeClr>
                  </a:glow>
                </a:effectLst>
              </a:rPr>
              <a:t>Alcoholic parent or mate</a:t>
            </a:r>
          </a:p>
          <a:p>
            <a:pPr lvl="0"/>
            <a:r>
              <a:rPr lang="en-US" dirty="0" smtClean="0">
                <a:effectLst>
                  <a:glow rad="101600">
                    <a:schemeClr val="bg1">
                      <a:alpha val="60000"/>
                    </a:schemeClr>
                  </a:glow>
                </a:effectLst>
              </a:rPr>
              <a:t>Publicly humiliated</a:t>
            </a:r>
          </a:p>
          <a:p>
            <a:pPr lvl="0"/>
            <a:r>
              <a:rPr lang="en-US" dirty="0" smtClean="0">
                <a:effectLst>
                  <a:glow rad="101600">
                    <a:schemeClr val="bg1">
                      <a:alpha val="60000"/>
                    </a:schemeClr>
                  </a:glow>
                </a:effectLst>
              </a:rPr>
              <a:t>Abused (physically, emotionally, sexually)</a:t>
            </a:r>
          </a:p>
        </p:txBody>
      </p:sp>
      <p:pic>
        <p:nvPicPr>
          <p:cNvPr id="5" name="Picture 2"/>
          <p:cNvPicPr>
            <a:picLocks noChangeAspect="1" noChangeArrowheads="1"/>
          </p:cNvPicPr>
          <p:nvPr/>
        </p:nvPicPr>
        <p:blipFill>
          <a:blip r:embed="rId4" cstate="print"/>
          <a:srcRect/>
          <a:stretch>
            <a:fillRect/>
          </a:stretch>
        </p:blipFill>
        <p:spPr bwMode="auto">
          <a:xfrm>
            <a:off x="228600" y="0"/>
            <a:ext cx="1676400" cy="1676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to="" calcmode="lin" valueType="num">
                                      <p:cBhvr>
                                        <p:cTn id="37" dur="1" fill="hold"/>
                                        <p:tgtEl>
                                          <p:spTgt spid="4">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to="" calcmode="lin" valueType="num">
                                      <p:cBhvr>
                                        <p:cTn id="42" dur="1" fill="hold"/>
                                        <p:tgtEl>
                                          <p:spTgt spid="4">
                                            <p:txEl>
                                              <p:pRg st="1" end="1"/>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to="" calcmode="lin" valueType="num">
                                      <p:cBhvr>
                                        <p:cTn id="47" dur="1" fill="hold"/>
                                        <p:tgtEl>
                                          <p:spTgt spid="4">
                                            <p:txEl>
                                              <p:pRg st="2" end="2"/>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 to="" calcmode="lin" valueType="num">
                                      <p:cBhvr>
                                        <p:cTn id="52" dur="1" fill="hold"/>
                                        <p:tgtEl>
                                          <p:spTgt spid="4">
                                            <p:txEl>
                                              <p:pRg st="3" end="3"/>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 to="" calcmode="lin" valueType="num">
                                      <p:cBhvr>
                                        <p:cTn id="57" dur="1" fill="hold"/>
                                        <p:tgtEl>
                                          <p:spTgt spid="4">
                                            <p:txEl>
                                              <p:pRg st="4" end="4"/>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to="" calcmode="lin" valueType="num">
                                      <p:cBhvr>
                                        <p:cTn id="62" dur="1" fill="hold"/>
                                        <p:tgtEl>
                                          <p:spTgt spid="4">
                                            <p:txEl>
                                              <p:pRg st="5" end="5"/>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to="" calcmode="lin" valueType="num">
                                      <p:cBhvr>
                                        <p:cTn id="67" dur="1" fill="hold"/>
                                        <p:tgtEl>
                                          <p:spTgt spid="4">
                                            <p:txEl>
                                              <p:pRg st="6" end="6"/>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lum bright="-10000" contrast="10000"/>
          </a:blip>
          <a:srcRect/>
          <a:stretch>
            <a:fillRect/>
          </a:stretch>
        </p:blipFill>
        <p:spPr bwMode="auto">
          <a:xfrm>
            <a:off x="0" y="0"/>
            <a:ext cx="9144000" cy="7010400"/>
          </a:xfrm>
          <a:prstGeom prst="rect">
            <a:avLst/>
          </a:prstGeom>
          <a:noFill/>
          <a:ln w="9525">
            <a:noFill/>
            <a:miter lim="800000"/>
            <a:headEnd/>
            <a:tailEnd/>
          </a:ln>
        </p:spPr>
      </p:pic>
      <p:sp>
        <p:nvSpPr>
          <p:cNvPr id="3" name="Content Placeholder 2"/>
          <p:cNvSpPr>
            <a:spLocks noGrp="1"/>
          </p:cNvSpPr>
          <p:nvPr>
            <p:ph idx="1"/>
          </p:nvPr>
        </p:nvSpPr>
        <p:spPr>
          <a:xfrm>
            <a:off x="152400" y="152400"/>
            <a:ext cx="8991600" cy="6553200"/>
          </a:xfrm>
        </p:spPr>
        <p:txBody>
          <a:bodyPr>
            <a:noAutofit/>
          </a:bodyPr>
          <a:lstStyle/>
          <a:p>
            <a:pPr algn="ctr">
              <a:buNone/>
            </a:pPr>
            <a:r>
              <a:rPr lang="en-US" sz="3600" b="1" i="1" dirty="0" smtClean="0">
                <a:solidFill>
                  <a:schemeClr val="bg1"/>
                </a:solidFill>
                <a:effectLst>
                  <a:glow rad="63500">
                    <a:schemeClr val="accent6">
                      <a:satMod val="175000"/>
                      <a:alpha val="40000"/>
                    </a:schemeClr>
                  </a:glow>
                </a:effectLst>
              </a:rPr>
              <a:t>   “Let no corrupt communication proceed out of your mouth, but that which is good to the use of edifying, that it may minister grace unto the hearers. And grieve not the holy Spirit of God, whereby ye are sealed unto the day of redemption. Let all bitterness, and wrath, and anger, and </a:t>
            </a:r>
            <a:r>
              <a:rPr lang="en-US" sz="3600" b="1" i="1" dirty="0" err="1" smtClean="0">
                <a:solidFill>
                  <a:schemeClr val="bg1"/>
                </a:solidFill>
                <a:effectLst>
                  <a:glow rad="63500">
                    <a:schemeClr val="accent6">
                      <a:satMod val="175000"/>
                      <a:alpha val="40000"/>
                    </a:schemeClr>
                  </a:glow>
                </a:effectLst>
              </a:rPr>
              <a:t>clamour</a:t>
            </a:r>
            <a:r>
              <a:rPr lang="en-US" sz="3600" b="1" i="1" dirty="0" smtClean="0">
                <a:solidFill>
                  <a:schemeClr val="bg1"/>
                </a:solidFill>
                <a:effectLst>
                  <a:glow rad="63500">
                    <a:schemeClr val="accent6">
                      <a:satMod val="175000"/>
                      <a:alpha val="40000"/>
                    </a:schemeClr>
                  </a:glow>
                </a:effectLst>
              </a:rPr>
              <a:t>, and evil speaking, be put away from you, with all malice: And be ye kind one to another, tenderhearted, forgiving one another, even as God for Christ's sake hath forgiven you.”  (Eph. 2:29-32) </a:t>
            </a:r>
            <a:endParaRPr lang="en-US" sz="3600" b="1" i="1" dirty="0">
              <a:solidFill>
                <a:schemeClr val="bg1"/>
              </a:solidFill>
              <a:effectLst>
                <a:glow rad="635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752600"/>
          </a:xfrm>
        </p:spPr>
        <p:txBody>
          <a:bodyPr>
            <a:normAutofit fontScale="90000"/>
          </a:bodyPr>
          <a:lstStyle/>
          <a:p>
            <a:r>
              <a:rPr lang="en-US" dirty="0" smtClean="0">
                <a:effectLst>
                  <a:glow rad="101600">
                    <a:schemeClr val="bg1">
                      <a:alpha val="60000"/>
                    </a:schemeClr>
                  </a:glow>
                </a:effectLst>
              </a:rPr>
              <a:t>As you reflect on the ways you have been offended, do you find any of these statements true?</a:t>
            </a:r>
            <a:br>
              <a:rPr lang="en-US" dirty="0" smtClean="0">
                <a:effectLst>
                  <a:glow rad="101600">
                    <a:schemeClr val="bg1">
                      <a:alpha val="60000"/>
                    </a:schemeClr>
                  </a:glow>
                </a:effectLst>
              </a:rPr>
            </a:br>
            <a:r>
              <a:rPr lang="en-US" dirty="0" smtClean="0">
                <a:effectLst>
                  <a:glow rad="101600">
                    <a:schemeClr val="bg1">
                      <a:alpha val="60000"/>
                    </a:schemeClr>
                  </a:glow>
                </a:effectLst>
              </a:rPr>
              <a:t>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228600" y="1981200"/>
            <a:ext cx="6324600" cy="4876800"/>
          </a:xfrm>
        </p:spPr>
        <p:txBody>
          <a:bodyPr>
            <a:normAutofit/>
          </a:bodyPr>
          <a:lstStyle/>
          <a:p>
            <a:pPr lvl="0"/>
            <a:r>
              <a:rPr lang="en-US" dirty="0" smtClean="0">
                <a:effectLst>
                  <a:glow rad="101600">
                    <a:schemeClr val="bg1">
                      <a:alpha val="60000"/>
                    </a:schemeClr>
                  </a:glow>
                </a:effectLst>
              </a:rPr>
              <a:t>Every time I think of (person or offense), I still feel angry.</a:t>
            </a:r>
          </a:p>
          <a:p>
            <a:pPr lvl="0"/>
            <a:r>
              <a:rPr lang="en-US" dirty="0" smtClean="0">
                <a:effectLst>
                  <a:glow rad="101600">
                    <a:schemeClr val="bg1">
                      <a:alpha val="60000"/>
                    </a:schemeClr>
                  </a:glow>
                </a:effectLst>
              </a:rPr>
              <a:t>I have a subtle, desire to see the (person) pay for what he (he/she/they) did to me.</a:t>
            </a:r>
          </a:p>
          <a:p>
            <a:pPr lvl="0"/>
            <a:r>
              <a:rPr lang="en-US" dirty="0" smtClean="0">
                <a:effectLst>
                  <a:glow rad="101600">
                    <a:schemeClr val="bg1">
                      <a:alpha val="60000"/>
                    </a:schemeClr>
                  </a:glow>
                </a:effectLst>
              </a:rPr>
              <a:t>Deep in my heart, I wouldn’t mind if something bad happened to the person(s) who hurt me.</a:t>
            </a:r>
          </a:p>
          <a:p>
            <a:endParaRPr lang="en-US" dirty="0">
              <a:effectLst>
                <a:glow rad="101600">
                  <a:schemeClr val="bg1">
                    <a:alpha val="60000"/>
                  </a:schemeClr>
                </a:glow>
              </a:effectLst>
            </a:endParaRPr>
          </a:p>
        </p:txBody>
      </p:sp>
      <p:pic>
        <p:nvPicPr>
          <p:cNvPr id="5" name="Picture 1" descr="C:\Users\Ptr. Daniel White\Desktop\Bible pictures\faces\scan0010 (4).jpg"/>
          <p:cNvPicPr>
            <a:picLocks noChangeAspect="1" noChangeArrowheads="1"/>
          </p:cNvPicPr>
          <p:nvPr/>
        </p:nvPicPr>
        <p:blipFill>
          <a:blip r:embed="rId3" cstate="print"/>
          <a:srcRect t="-1193" r="31567"/>
          <a:stretch>
            <a:fillRect/>
          </a:stretch>
        </p:blipFill>
        <p:spPr bwMode="auto">
          <a:xfrm flipH="1">
            <a:off x="6400800" y="2133600"/>
            <a:ext cx="2438400" cy="233970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5250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124200" y="0"/>
            <a:ext cx="6019800" cy="6494085"/>
          </a:xfrm>
          <a:prstGeom prst="rect">
            <a:avLst/>
          </a:prstGeom>
        </p:spPr>
        <p:txBody>
          <a:bodyPr wrap="square">
            <a:spAutoFit/>
          </a:bodyPr>
          <a:lstStyle/>
          <a:p>
            <a:r>
              <a:rPr lang="en-US" sz="3200" i="1" dirty="0" smtClean="0"/>
              <a:t>“But I say unto you which hear, Love your enemies, do good to them which hate you, Bless them that curse you, and pray for them which despitefully use you…But love ye your enemies, and do good, and lend, hoping for nothing again; and your reward shall be great, and ye shall be the children of the Highest: for he is kind unto the unthankful and to the evil. Be ye therefore merciful, as your Father </a:t>
            </a:r>
          </a:p>
          <a:p>
            <a:pPr algn="ctr"/>
            <a:r>
              <a:rPr lang="en-US" sz="3200" i="1" dirty="0" smtClean="0"/>
              <a:t>also is merciful.”  (Luke 6:27-36)</a:t>
            </a:r>
            <a:endParaRPr lang="en-US" sz="3200" i="1" dirty="0"/>
          </a:p>
        </p:txBody>
      </p:sp>
      <p:pic>
        <p:nvPicPr>
          <p:cNvPr id="1026" name="Picture 2"/>
          <p:cNvPicPr>
            <a:picLocks noChangeAspect="1" noChangeArrowheads="1"/>
          </p:cNvPicPr>
          <p:nvPr/>
        </p:nvPicPr>
        <p:blipFill>
          <a:blip r:embed="rId3" cstate="print"/>
          <a:srcRect r="-2041" b="13600"/>
          <a:stretch>
            <a:fillRect/>
          </a:stretch>
        </p:blipFill>
        <p:spPr bwMode="auto">
          <a:xfrm>
            <a:off x="0" y="228600"/>
            <a:ext cx="3124200" cy="33741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cap="all" dirty="0">
                <a:effectLst>
                  <a:glow rad="101600">
                    <a:schemeClr val="bg1">
                      <a:alpha val="60000"/>
                    </a:schemeClr>
                  </a:glow>
                </a:effectLst>
              </a:rPr>
              <a:t>Definition of Bitterness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152400" y="1600200"/>
            <a:ext cx="5791200" cy="5257800"/>
          </a:xfrm>
        </p:spPr>
        <p:txBody>
          <a:bodyPr>
            <a:noAutofit/>
          </a:bodyPr>
          <a:lstStyle/>
          <a:p>
            <a:pPr hangingPunct="0"/>
            <a:r>
              <a:rPr lang="en-US" dirty="0">
                <a:effectLst>
                  <a:glow rad="101600">
                    <a:schemeClr val="bg1">
                      <a:alpha val="60000"/>
                    </a:schemeClr>
                  </a:glow>
                </a:effectLst>
              </a:rPr>
              <a:t>Greek (</a:t>
            </a:r>
            <a:r>
              <a:rPr lang="en-US" b="1" cap="small" dirty="0" err="1">
                <a:effectLst>
                  <a:glow rad="101600">
                    <a:schemeClr val="bg1">
                      <a:alpha val="60000"/>
                    </a:schemeClr>
                  </a:glow>
                </a:effectLst>
              </a:rPr>
              <a:t>pikrihah</a:t>
            </a:r>
            <a:r>
              <a:rPr lang="en-US" dirty="0">
                <a:effectLst>
                  <a:glow rad="101600">
                    <a:schemeClr val="bg1">
                      <a:alpha val="60000"/>
                    </a:schemeClr>
                  </a:glow>
                </a:effectLst>
              </a:rPr>
              <a:t>)  </a:t>
            </a:r>
            <a:r>
              <a:rPr lang="en-US" dirty="0" smtClean="0">
                <a:effectLst>
                  <a:glow rad="101600">
                    <a:schemeClr val="bg1">
                      <a:alpha val="60000"/>
                    </a:schemeClr>
                  </a:glow>
                </a:effectLst>
              </a:rPr>
              <a:t>- </a:t>
            </a:r>
          </a:p>
          <a:p>
            <a:pPr hangingPunct="0"/>
            <a:r>
              <a:rPr lang="en-US" dirty="0" smtClean="0">
                <a:effectLst>
                  <a:glow rad="101600">
                    <a:schemeClr val="bg1">
                      <a:alpha val="60000"/>
                    </a:schemeClr>
                  </a:glow>
                </a:effectLst>
              </a:rPr>
              <a:t>To undergo something painful of unpleasant, injury, grief, affliction, or trial.</a:t>
            </a:r>
          </a:p>
          <a:p>
            <a:pPr hangingPunct="0"/>
            <a:r>
              <a:rPr lang="en-US" dirty="0" smtClean="0">
                <a:effectLst>
                  <a:glow rad="101600">
                    <a:schemeClr val="bg1">
                      <a:alpha val="60000"/>
                    </a:schemeClr>
                  </a:glow>
                </a:effectLst>
              </a:rPr>
              <a:t>To </a:t>
            </a:r>
            <a:r>
              <a:rPr lang="en-US" dirty="0">
                <a:effectLst>
                  <a:glow rad="101600">
                    <a:schemeClr val="bg1">
                      <a:alpha val="60000"/>
                    </a:schemeClr>
                  </a:glow>
                </a:effectLst>
              </a:rPr>
              <a:t>make fast, to fix, to fasten together, to build by fastening </a:t>
            </a:r>
            <a:r>
              <a:rPr lang="en-US" dirty="0" smtClean="0">
                <a:effectLst>
                  <a:glow rad="101600">
                    <a:schemeClr val="bg1">
                      <a:alpha val="60000"/>
                    </a:schemeClr>
                  </a:glow>
                </a:effectLst>
              </a:rPr>
              <a:t> together  </a:t>
            </a:r>
            <a:r>
              <a:rPr lang="en-US" dirty="0">
                <a:effectLst>
                  <a:glow rad="101600">
                    <a:schemeClr val="bg1">
                      <a:alpha val="60000"/>
                    </a:schemeClr>
                  </a:glow>
                </a:effectLst>
              </a:rPr>
              <a:t>-  </a:t>
            </a:r>
            <a:r>
              <a:rPr lang="en-US" dirty="0">
                <a:solidFill>
                  <a:srgbClr val="FFFF00"/>
                </a:solidFill>
                <a:effectLst>
                  <a:glow rad="101600">
                    <a:schemeClr val="bg1">
                      <a:alpha val="60000"/>
                    </a:schemeClr>
                  </a:glow>
                </a:effectLst>
              </a:rPr>
              <a:t>Meaning </a:t>
            </a:r>
            <a:r>
              <a:rPr lang="en-US" dirty="0">
                <a:effectLst>
                  <a:glow rad="101600">
                    <a:schemeClr val="bg1">
                      <a:alpha val="60000"/>
                    </a:schemeClr>
                  </a:glow>
                </a:effectLst>
              </a:rPr>
              <a:t> =  </a:t>
            </a:r>
            <a:r>
              <a:rPr lang="en-US" i="1" dirty="0" smtClean="0">
                <a:effectLst>
                  <a:glow rad="101600">
                    <a:schemeClr val="bg1">
                      <a:alpha val="60000"/>
                    </a:schemeClr>
                  </a:glow>
                </a:effectLst>
              </a:rPr>
              <a:t>“To </a:t>
            </a:r>
            <a:r>
              <a:rPr lang="en-US" i="1" dirty="0">
                <a:effectLst>
                  <a:glow rad="101600">
                    <a:schemeClr val="bg1">
                      <a:alpha val="60000"/>
                    </a:schemeClr>
                  </a:glow>
                </a:effectLst>
              </a:rPr>
              <a:t>build a case and stand against </a:t>
            </a:r>
            <a:r>
              <a:rPr lang="en-US" i="1" dirty="0" smtClean="0">
                <a:effectLst>
                  <a:glow rad="101600">
                    <a:schemeClr val="bg1">
                      <a:alpha val="60000"/>
                    </a:schemeClr>
                  </a:glow>
                </a:effectLst>
              </a:rPr>
              <a:t>someone </a:t>
            </a:r>
            <a:r>
              <a:rPr lang="en-US" i="1" dirty="0">
                <a:effectLst>
                  <a:glow rad="101600">
                    <a:schemeClr val="bg1">
                      <a:alpha val="60000"/>
                    </a:schemeClr>
                  </a:glow>
                </a:effectLst>
              </a:rPr>
              <a:t>for revenge and for his destruction</a:t>
            </a:r>
            <a:r>
              <a:rPr lang="en-US" i="1" dirty="0" smtClean="0">
                <a:effectLst>
                  <a:glow rad="101600">
                    <a:schemeClr val="bg1">
                      <a:alpha val="60000"/>
                    </a:schemeClr>
                  </a:glow>
                </a:effectLst>
              </a:rPr>
              <a:t>”</a:t>
            </a:r>
            <a:endParaRPr lang="en-US" b="1" i="1" dirty="0">
              <a:effectLst>
                <a:glow rad="101600">
                  <a:schemeClr val="bg1">
                    <a:alpha val="60000"/>
                  </a:schemeClr>
                </a:glow>
              </a:effectLst>
            </a:endParaRPr>
          </a:p>
          <a:p>
            <a:pPr hangingPunct="0">
              <a:buNone/>
            </a:pPr>
            <a:r>
              <a:rPr lang="en-US" dirty="0" smtClean="0">
                <a:effectLst>
                  <a:glow rad="101600">
                    <a:schemeClr val="bg1">
                      <a:alpha val="60000"/>
                    </a:schemeClr>
                  </a:glow>
                </a:effectLst>
              </a:rPr>
              <a:t>    </a:t>
            </a:r>
            <a:endParaRPr lang="en-US" dirty="0" smtClean="0">
              <a:solidFill>
                <a:srgbClr val="FFFF00"/>
              </a:solidFill>
              <a:effectLst>
                <a:glow rad="101600">
                  <a:schemeClr val="bg1">
                    <a:alpha val="60000"/>
                  </a:schemeClr>
                </a:glow>
              </a:effectLst>
            </a:endParaRPr>
          </a:p>
          <a:p>
            <a:pPr>
              <a:buNone/>
            </a:pPr>
            <a:endParaRPr lang="en-US" dirty="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lum bright="-10000"/>
          </a:blip>
          <a:srcRect/>
          <a:stretch>
            <a:fillRect/>
          </a:stretch>
        </p:blipFill>
        <p:spPr bwMode="auto">
          <a:xfrm>
            <a:off x="5943600" y="4495800"/>
            <a:ext cx="2884932" cy="19063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2" name="Picture 4"/>
          <p:cNvPicPr>
            <a:picLocks noChangeAspect="1" noChangeArrowheads="1"/>
          </p:cNvPicPr>
          <p:nvPr/>
        </p:nvPicPr>
        <p:blipFill>
          <a:blip r:embed="rId4" cstate="print"/>
          <a:srcRect/>
          <a:stretch>
            <a:fillRect/>
          </a:stretch>
        </p:blipFill>
        <p:spPr bwMode="auto">
          <a:xfrm>
            <a:off x="5867400" y="1752600"/>
            <a:ext cx="28575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9601200" cy="746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a:xfrm>
            <a:off x="3048000" y="304800"/>
            <a:ext cx="6096000" cy="6705600"/>
          </a:xfrm>
        </p:spPr>
        <p:txBody>
          <a:bodyPr>
            <a:normAutofit fontScale="92500" lnSpcReduction="10000"/>
          </a:bodyPr>
          <a:lstStyle/>
          <a:p>
            <a:pPr>
              <a:buNone/>
            </a:pPr>
            <a:r>
              <a:rPr lang="en-US" i="1" dirty="0" smtClean="0"/>
              <a:t>   “Recompense to no man evil for evil. Provide things honest in the sight of all men. If it be possible, as much as </a:t>
            </a:r>
            <a:r>
              <a:rPr lang="en-US" i="1" dirty="0" err="1" smtClean="0"/>
              <a:t>lieth</a:t>
            </a:r>
            <a:r>
              <a:rPr lang="en-US" i="1" dirty="0" smtClean="0"/>
              <a:t> in you, live peaceably with all men. Dearly beloved, avenge not yourselves, but rather give place unto wrath: for it is written, Vengeance is mine; I will repay, </a:t>
            </a:r>
            <a:r>
              <a:rPr lang="en-US" i="1" dirty="0" err="1" smtClean="0"/>
              <a:t>saith</a:t>
            </a:r>
            <a:r>
              <a:rPr lang="en-US" i="1" dirty="0" smtClean="0"/>
              <a:t> the Lord. Therefore if </a:t>
            </a:r>
            <a:r>
              <a:rPr lang="en-US" i="1" dirty="0" err="1" smtClean="0"/>
              <a:t>thine</a:t>
            </a:r>
            <a:r>
              <a:rPr lang="en-US" i="1" dirty="0" smtClean="0"/>
              <a:t> enemy hunger, feed him; if he thirst, give him drink: for in so doing thou </a:t>
            </a:r>
            <a:r>
              <a:rPr lang="en-US" i="1" dirty="0" err="1" smtClean="0"/>
              <a:t>shalt</a:t>
            </a:r>
            <a:r>
              <a:rPr lang="en-US" i="1" dirty="0" smtClean="0"/>
              <a:t> heap coals of fire on his head. Be not overcome of evil, but overcome evil with good.”</a:t>
            </a:r>
          </a:p>
          <a:p>
            <a:pPr algn="ctr">
              <a:buNone/>
            </a:pPr>
            <a:r>
              <a:rPr lang="en-US" i="1" smtClean="0"/>
              <a:t>(Romans 12:17-21)</a:t>
            </a:r>
            <a:endParaRPr lang="en-US" i="1" dirty="0" smtClean="0"/>
          </a:p>
        </p:txBody>
      </p:sp>
      <p:pic>
        <p:nvPicPr>
          <p:cNvPr id="49154" name="Picture 2" descr="c:\Users\Ptr. Daniel White\Desktop\Bible pictures\Bible pictures New Testament\PAUL\Preaching &amp; teaching\Paul Talking to Roman Christians.jpg"/>
          <p:cNvPicPr>
            <a:picLocks noChangeAspect="1" noChangeArrowheads="1"/>
          </p:cNvPicPr>
          <p:nvPr/>
        </p:nvPicPr>
        <p:blipFill>
          <a:blip r:embed="rId3" cstate="print"/>
          <a:srcRect l="53724" t="5524" r="11149" b="36477"/>
          <a:stretch>
            <a:fillRect/>
          </a:stretch>
        </p:blipFill>
        <p:spPr bwMode="auto">
          <a:xfrm flipH="1">
            <a:off x="304800" y="381000"/>
            <a:ext cx="2895600"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95250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352800" y="304800"/>
            <a:ext cx="5791200" cy="6553200"/>
          </a:xfrm>
        </p:spPr>
        <p:txBody>
          <a:bodyPr>
            <a:normAutofit/>
          </a:bodyPr>
          <a:lstStyle/>
          <a:p>
            <a:pPr>
              <a:buNone/>
            </a:pPr>
            <a:r>
              <a:rPr lang="en-US" sz="3600" i="1" dirty="0" smtClean="0"/>
              <a:t>    “Take heed to yourselves: If thy brother trespass against thee, rebuke him; and if he repent, forgive him. And if he trespass against thee seven times in a day, and seven times in a day turn again to thee, saying, I repent; thou </a:t>
            </a:r>
            <a:r>
              <a:rPr lang="en-US" sz="3600" i="1" dirty="0" err="1" smtClean="0"/>
              <a:t>shalt</a:t>
            </a:r>
            <a:r>
              <a:rPr lang="en-US" sz="3600" i="1" dirty="0" smtClean="0"/>
              <a:t> forgive him.”  (Luke 17:3-4)</a:t>
            </a:r>
            <a:endParaRPr lang="en-US" sz="3600" i="1" dirty="0"/>
          </a:p>
        </p:txBody>
      </p:sp>
      <p:pic>
        <p:nvPicPr>
          <p:cNvPr id="6" name="Picture 2"/>
          <p:cNvPicPr>
            <a:picLocks noChangeAspect="1" noChangeArrowheads="1"/>
          </p:cNvPicPr>
          <p:nvPr/>
        </p:nvPicPr>
        <p:blipFill>
          <a:blip r:embed="rId3" cstate="print"/>
          <a:srcRect r="-2041" b="13600"/>
          <a:stretch>
            <a:fillRect/>
          </a:stretch>
        </p:blipFill>
        <p:spPr bwMode="auto">
          <a:xfrm>
            <a:off x="304800" y="228600"/>
            <a:ext cx="3124200" cy="33741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838200"/>
            <a:ext cx="9753600" cy="792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glow rad="101600">
                    <a:schemeClr val="bg1">
                      <a:alpha val="60000"/>
                    </a:schemeClr>
                  </a:glow>
                </a:effectLst>
              </a:rPr>
              <a:t>	</a:t>
            </a:r>
            <a:endParaRPr lang="en-US" dirty="0"/>
          </a:p>
        </p:txBody>
      </p:sp>
      <p:sp>
        <p:nvSpPr>
          <p:cNvPr id="4" name="Rectangle 3"/>
          <p:cNvSpPr/>
          <p:nvPr/>
        </p:nvSpPr>
        <p:spPr>
          <a:xfrm>
            <a:off x="152400" y="152400"/>
            <a:ext cx="8382000" cy="707886"/>
          </a:xfrm>
          <a:prstGeom prst="rect">
            <a:avLst/>
          </a:prstGeom>
          <a:solidFill>
            <a:schemeClr val="accent2">
              <a:lumMod val="75000"/>
            </a:schemeClr>
          </a:solidFill>
          <a:ln w="76200">
            <a:solidFill>
              <a:schemeClr val="tx1"/>
            </a:solidFill>
          </a:ln>
        </p:spPr>
        <p:txBody>
          <a:bodyPr wrap="square">
            <a:spAutoFit/>
          </a:bodyPr>
          <a:lstStyle/>
          <a:p>
            <a:pPr algn="ctr"/>
            <a:r>
              <a:rPr lang="en-US" sz="4000" i="1" dirty="0" smtClean="0">
                <a:effectLst>
                  <a:glow rad="101600">
                    <a:schemeClr val="bg1">
                      <a:alpha val="60000"/>
                    </a:schemeClr>
                  </a:glow>
                </a:effectLst>
              </a:rPr>
              <a:t>“See suffering from God’s perspective.”</a:t>
            </a:r>
            <a:endParaRPr lang="en-US" sz="4000" dirty="0"/>
          </a:p>
        </p:txBody>
      </p:sp>
      <p:sp>
        <p:nvSpPr>
          <p:cNvPr id="6" name="Title 5"/>
          <p:cNvSpPr>
            <a:spLocks noGrp="1"/>
          </p:cNvSpPr>
          <p:nvPr>
            <p:ph type="title"/>
          </p:nvPr>
        </p:nvSpPr>
        <p:spPr>
          <a:xfrm>
            <a:off x="1905000" y="3810000"/>
            <a:ext cx="6629400" cy="1143000"/>
          </a:xfrm>
          <a:solidFill>
            <a:schemeClr val="accent3">
              <a:lumMod val="75000"/>
            </a:schemeClr>
          </a:solidFill>
          <a:ln w="76200">
            <a:solidFill>
              <a:schemeClr val="tx1"/>
            </a:solidFill>
          </a:ln>
        </p:spPr>
        <p:txBody>
          <a:bodyPr>
            <a:normAutofit fontScale="90000"/>
          </a:bodyPr>
          <a:lstStyle/>
          <a:p>
            <a:r>
              <a:rPr lang="en-US" sz="3600" i="1" dirty="0" smtClean="0">
                <a:effectLst>
                  <a:glow rad="101600">
                    <a:schemeClr val="bg1">
                      <a:alpha val="60000"/>
                    </a:schemeClr>
                  </a:glow>
                </a:effectLst>
              </a:rPr>
              <a:t>“View your offender as God’s </a:t>
            </a:r>
            <a:br>
              <a:rPr lang="en-US" sz="3600" i="1" dirty="0" smtClean="0">
                <a:effectLst>
                  <a:glow rad="101600">
                    <a:schemeClr val="bg1">
                      <a:alpha val="60000"/>
                    </a:schemeClr>
                  </a:glow>
                </a:effectLst>
              </a:rPr>
            </a:br>
            <a:r>
              <a:rPr lang="en-US" sz="3600" i="1" dirty="0" smtClean="0">
                <a:effectLst>
                  <a:glow rad="101600">
                    <a:schemeClr val="bg1">
                      <a:alpha val="60000"/>
                    </a:schemeClr>
                  </a:glow>
                </a:effectLst>
              </a:rPr>
              <a:t>agent of perfection.”</a:t>
            </a:r>
            <a:endParaRPr lang="en-US" sz="3600" i="1" dirty="0"/>
          </a:p>
        </p:txBody>
      </p:sp>
      <p:sp>
        <p:nvSpPr>
          <p:cNvPr id="9" name="Content Placeholder 8"/>
          <p:cNvSpPr>
            <a:spLocks noGrp="1"/>
          </p:cNvSpPr>
          <p:nvPr>
            <p:ph sz="half" idx="1"/>
          </p:nvPr>
        </p:nvSpPr>
        <p:spPr>
          <a:xfrm>
            <a:off x="228600" y="2590800"/>
            <a:ext cx="5791200" cy="762000"/>
          </a:xfrm>
          <a:solidFill>
            <a:srgbClr val="00B0F0"/>
          </a:solidFill>
          <a:ln w="76200">
            <a:solidFill>
              <a:schemeClr val="tx1"/>
            </a:solidFill>
          </a:ln>
        </p:spPr>
        <p:txBody>
          <a:bodyPr>
            <a:noAutofit/>
          </a:bodyPr>
          <a:lstStyle/>
          <a:p>
            <a:pPr algn="ctr">
              <a:buNone/>
            </a:pPr>
            <a:r>
              <a:rPr lang="en-US" sz="3600" i="1" dirty="0" smtClean="0">
                <a:effectLst>
                  <a:glow rad="101600">
                    <a:schemeClr val="bg1">
                      <a:alpha val="60000"/>
                    </a:schemeClr>
                  </a:glow>
                </a:effectLst>
              </a:rPr>
              <a:t>“</a:t>
            </a:r>
            <a:r>
              <a:rPr lang="en-US" sz="4000" i="1" dirty="0" smtClean="0">
                <a:effectLst>
                  <a:glow rad="101600">
                    <a:schemeClr val="bg1">
                      <a:alpha val="60000"/>
                    </a:schemeClr>
                  </a:glow>
                </a:effectLst>
              </a:rPr>
              <a:t>Thank</a:t>
            </a:r>
            <a:r>
              <a:rPr lang="en-US" sz="3600" i="1" dirty="0" smtClean="0">
                <a:effectLst>
                  <a:glow rad="101600">
                    <a:schemeClr val="bg1">
                      <a:alpha val="60000"/>
                    </a:schemeClr>
                  </a:glow>
                </a:effectLst>
              </a:rPr>
              <a:t> God for the Offence”</a:t>
            </a:r>
            <a:endParaRPr lang="en-US" sz="3600" i="1" dirty="0"/>
          </a:p>
        </p:txBody>
      </p:sp>
      <p:sp>
        <p:nvSpPr>
          <p:cNvPr id="10" name="Content Placeholder 9"/>
          <p:cNvSpPr>
            <a:spLocks noGrp="1"/>
          </p:cNvSpPr>
          <p:nvPr>
            <p:ph sz="half" idx="2"/>
          </p:nvPr>
        </p:nvSpPr>
        <p:spPr>
          <a:xfrm>
            <a:off x="2971800" y="1524000"/>
            <a:ext cx="5943600" cy="762000"/>
          </a:xfrm>
          <a:solidFill>
            <a:srgbClr val="C00000"/>
          </a:solidFill>
          <a:ln w="76200">
            <a:solidFill>
              <a:schemeClr val="tx1"/>
            </a:solidFill>
          </a:ln>
        </p:spPr>
        <p:txBody>
          <a:bodyPr>
            <a:noAutofit/>
          </a:bodyPr>
          <a:lstStyle/>
          <a:p>
            <a:pPr algn="ctr">
              <a:buNone/>
            </a:pPr>
            <a:r>
              <a:rPr lang="en-US" sz="3600" i="1" dirty="0" smtClean="0">
                <a:effectLst>
                  <a:glow rad="101600">
                    <a:schemeClr val="bg1">
                      <a:alpha val="60000"/>
                    </a:schemeClr>
                  </a:glow>
                </a:effectLst>
              </a:rPr>
              <a:t>“</a:t>
            </a:r>
            <a:r>
              <a:rPr lang="en-US" sz="4000" i="1" dirty="0" smtClean="0">
                <a:effectLst>
                  <a:glow rad="101600">
                    <a:schemeClr val="bg1">
                      <a:alpha val="60000"/>
                    </a:schemeClr>
                  </a:glow>
                </a:effectLst>
              </a:rPr>
              <a:t>Repent</a:t>
            </a:r>
            <a:r>
              <a:rPr lang="en-US" sz="3600" i="1" dirty="0" smtClean="0">
                <a:effectLst>
                  <a:glow rad="101600">
                    <a:schemeClr val="bg1">
                      <a:alpha val="60000"/>
                    </a:schemeClr>
                  </a:glow>
                </a:effectLst>
              </a:rPr>
              <a:t> of Temporal Values”  </a:t>
            </a:r>
          </a:p>
          <a:p>
            <a:pPr algn="ctr"/>
            <a:endParaRPr lang="en-US" sz="3600" i="1" dirty="0"/>
          </a:p>
        </p:txBody>
      </p:sp>
      <p:sp>
        <p:nvSpPr>
          <p:cNvPr id="7" name="Rectangle 6"/>
          <p:cNvSpPr/>
          <p:nvPr/>
        </p:nvSpPr>
        <p:spPr>
          <a:xfrm>
            <a:off x="0" y="0"/>
            <a:ext cx="8686800" cy="1219200"/>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67000" y="1447800"/>
            <a:ext cx="6324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8600" y="2590800"/>
            <a:ext cx="5943600" cy="914400"/>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H="1">
            <a:off x="1828800" y="3657600"/>
            <a:ext cx="6857998"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5" name="Rectangle 1"/>
          <p:cNvSpPr>
            <a:spLocks noChangeArrowheads="1"/>
          </p:cNvSpPr>
          <p:nvPr/>
        </p:nvSpPr>
        <p:spPr bwMode="auto">
          <a:xfrm>
            <a:off x="609600" y="5339799"/>
            <a:ext cx="7162800" cy="646331"/>
          </a:xfrm>
          <a:prstGeom prst="rect">
            <a:avLst/>
          </a:prstGeom>
          <a:solidFill>
            <a:srgbClr val="002060"/>
          </a:solidFill>
          <a:ln w="76200">
            <a:solidFill>
              <a:schemeClr val="tx1"/>
            </a:solid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“Exercise unconditional forgiveness”</a:t>
            </a:r>
            <a:endPar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3" name="Rectangle 12"/>
          <p:cNvSpPr/>
          <p:nvPr/>
        </p:nvSpPr>
        <p:spPr>
          <a:xfrm>
            <a:off x="457200" y="5257800"/>
            <a:ext cx="7467600" cy="914400"/>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3"/>
                                        </p:tgtEl>
                                      </p:cBhvr>
                                    </p:animEffect>
                                    <p:set>
                                      <p:cBhvr>
                                        <p:cTn id="2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What is our the standard </a:t>
            </a:r>
            <a:br>
              <a:rPr lang="en-US" dirty="0" smtClean="0">
                <a:effectLst>
                  <a:glow rad="101600">
                    <a:schemeClr val="bg1">
                      <a:alpha val="60000"/>
                    </a:schemeClr>
                  </a:glow>
                </a:effectLst>
              </a:rPr>
            </a:br>
            <a:r>
              <a:rPr lang="en-US" dirty="0" smtClean="0">
                <a:effectLst>
                  <a:glow rad="101600">
                    <a:schemeClr val="bg1">
                      <a:alpha val="60000"/>
                    </a:schemeClr>
                  </a:glow>
                </a:effectLst>
              </a:rPr>
              <a:t>of forgiveness?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828800"/>
            <a:ext cx="9144000" cy="5029200"/>
          </a:xfrm>
        </p:spPr>
        <p:txBody>
          <a:bodyPr>
            <a:normAutofit/>
          </a:bodyPr>
          <a:lstStyle/>
          <a:p>
            <a:pPr lvl="0">
              <a:buNone/>
            </a:pPr>
            <a:r>
              <a:rPr lang="en-US" sz="3600" i="1" dirty="0" smtClean="0">
                <a:effectLst>
                  <a:glow rad="101600">
                    <a:schemeClr val="bg1">
                      <a:alpha val="60000"/>
                    </a:schemeClr>
                  </a:glow>
                </a:effectLst>
              </a:rPr>
              <a:t>    “Forbearing one another, and forgiving one another, if any man have a quarrel against any: even as Christ forgave you, so also do ye.” Colossians 3:13</a:t>
            </a:r>
          </a:p>
          <a:p>
            <a:pPr lvl="0">
              <a:buNone/>
            </a:pPr>
            <a:r>
              <a:rPr lang="en-US" sz="3600" i="1" dirty="0" smtClean="0">
                <a:effectLst>
                  <a:glow rad="101600">
                    <a:schemeClr val="bg1">
                      <a:alpha val="60000"/>
                    </a:schemeClr>
                  </a:glow>
                </a:effectLst>
              </a:rPr>
              <a:t>   “And be ye kind one to another, tenderhearted, forgiving one another, even as God for Christ's sake hath forgiven you.” Ephesians 4:32</a:t>
            </a:r>
          </a:p>
          <a:p>
            <a:endParaRPr lang="en-US" sz="3600" dirty="0">
              <a:effectLst>
                <a:glow rad="101600">
                  <a:schemeClr val="bg1">
                    <a:alpha val="60000"/>
                  </a:schemeClr>
                </a:glow>
              </a:effectLst>
            </a:endParaRPr>
          </a:p>
        </p:txBody>
      </p:sp>
      <p:pic>
        <p:nvPicPr>
          <p:cNvPr id="4" name="Picture 15"/>
          <p:cNvPicPr>
            <a:picLocks noChangeAspect="1" noChangeArrowheads="1"/>
          </p:cNvPicPr>
          <p:nvPr/>
        </p:nvPicPr>
        <p:blipFill>
          <a:blip r:embed="rId3" cstate="print"/>
          <a:srcRect/>
          <a:stretch>
            <a:fillRect/>
          </a:stretch>
        </p:blipFill>
        <p:spPr bwMode="auto">
          <a:xfrm>
            <a:off x="7315200" y="381000"/>
            <a:ext cx="1562100" cy="155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a:bodyPr>
          <a:lstStyle/>
          <a:p>
            <a:r>
              <a:rPr lang="en-US" dirty="0" smtClean="0">
                <a:solidFill>
                  <a:srgbClr val="FFFF00"/>
                </a:solidFill>
                <a:effectLst>
                  <a:glow rad="101600">
                    <a:schemeClr val="bg1">
                      <a:alpha val="60000"/>
                    </a:schemeClr>
                  </a:glow>
                </a:effectLst>
              </a:rPr>
              <a:t>Deception </a:t>
            </a:r>
            <a:r>
              <a:rPr lang="en-US" dirty="0" smtClean="0">
                <a:effectLst>
                  <a:glow rad="101600">
                    <a:schemeClr val="bg1">
                      <a:alpha val="60000"/>
                    </a:schemeClr>
                  </a:glow>
                </a:effectLst>
              </a:rPr>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152400" y="1447800"/>
            <a:ext cx="5181600" cy="5410200"/>
          </a:xfrm>
        </p:spPr>
        <p:txBody>
          <a:bodyPr>
            <a:normAutofit/>
          </a:bodyPr>
          <a:lstStyle/>
          <a:p>
            <a:r>
              <a:rPr lang="en-US" sz="3600" dirty="0" smtClean="0">
                <a:effectLst>
                  <a:glow rad="101600">
                    <a:schemeClr val="bg1">
                      <a:alpha val="60000"/>
                    </a:schemeClr>
                  </a:glow>
                </a:effectLst>
              </a:rPr>
              <a:t>(The lie) </a:t>
            </a:r>
          </a:p>
          <a:p>
            <a:r>
              <a:rPr lang="en-US" sz="3600" i="1" dirty="0" smtClean="0">
                <a:effectLst>
                  <a:glow rad="101600">
                    <a:schemeClr val="bg1">
                      <a:alpha val="60000"/>
                    </a:schemeClr>
                  </a:glow>
                </a:effectLst>
              </a:rPr>
              <a:t>“I can not forgive.”</a:t>
            </a:r>
          </a:p>
          <a:p>
            <a:endParaRPr lang="en-US" sz="3600" i="1" dirty="0" smtClean="0">
              <a:effectLst>
                <a:glow rad="101600">
                  <a:schemeClr val="bg1">
                    <a:alpha val="60000"/>
                  </a:schemeClr>
                </a:glow>
              </a:effectLst>
            </a:endParaRPr>
          </a:p>
          <a:p>
            <a:pPr>
              <a:buNone/>
            </a:pPr>
            <a:endParaRPr lang="en-US" sz="3600" i="1" dirty="0" smtClean="0">
              <a:effectLst>
                <a:glow rad="101600">
                  <a:schemeClr val="bg1">
                    <a:alpha val="60000"/>
                  </a:schemeClr>
                </a:glow>
              </a:effectLst>
            </a:endParaRPr>
          </a:p>
          <a:p>
            <a:r>
              <a:rPr lang="en-US" sz="3600" dirty="0" smtClean="0">
                <a:effectLst>
                  <a:glow rad="101600">
                    <a:schemeClr val="bg1">
                      <a:alpha val="60000"/>
                    </a:schemeClr>
                  </a:glow>
                </a:effectLst>
              </a:rPr>
              <a:t> (The truth) </a:t>
            </a:r>
          </a:p>
          <a:p>
            <a:r>
              <a:rPr lang="en-US" sz="3600" i="1" dirty="0" smtClean="0">
                <a:effectLst>
                  <a:glow rad="101600">
                    <a:schemeClr val="bg1">
                      <a:alpha val="60000"/>
                    </a:schemeClr>
                  </a:glow>
                </a:effectLst>
              </a:rPr>
              <a:t>“I can do all things through Christ.” </a:t>
            </a:r>
            <a:endParaRPr lang="en-US" sz="3600" i="1" dirty="0"/>
          </a:p>
        </p:txBody>
      </p:sp>
      <p:pic>
        <p:nvPicPr>
          <p:cNvPr id="68611" name="Picture 3" descr="C:\Users\Ptr. Daniel White\Desktop\Bible pictures\Satan-Devil and demons\Satan&amp;Demons\Satan as roaring lion (2).JPG"/>
          <p:cNvPicPr>
            <a:picLocks noChangeAspect="1" noChangeArrowheads="1"/>
          </p:cNvPicPr>
          <p:nvPr/>
        </p:nvPicPr>
        <p:blipFill>
          <a:blip r:embed="rId3" cstate="print"/>
          <a:srcRect/>
          <a:stretch>
            <a:fillRect/>
          </a:stretch>
        </p:blipFill>
        <p:spPr bwMode="auto">
          <a:xfrm>
            <a:off x="5257800" y="1143000"/>
            <a:ext cx="2843119"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8612" name="Picture 4" descr="c:\Users\Ptr. Daniel White\Desktop\Bible pictures\Bible pictures New Testament\44 Acts\44017016 C09 - Acts 17 16 - Paul's second missionary journey.jpg"/>
          <p:cNvPicPr>
            <a:picLocks noChangeAspect="1" noChangeArrowheads="1"/>
          </p:cNvPicPr>
          <p:nvPr/>
        </p:nvPicPr>
        <p:blipFill>
          <a:blip r:embed="rId4" cstate="print">
            <a:lum bright="-10000"/>
          </a:blip>
          <a:srcRect/>
          <a:stretch>
            <a:fillRect/>
          </a:stretch>
        </p:blipFill>
        <p:spPr bwMode="auto">
          <a:xfrm>
            <a:off x="5791200" y="3581400"/>
            <a:ext cx="2820094"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 to="" calcmode="lin" valueType="num">
                                      <p:cBhvr>
                                        <p:cTn id="7" dur="1" fill="hold"/>
                                        <p:tgtEl>
                                          <p:spTgt spid="686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8612"/>
                                        </p:tgtEl>
                                        <p:attrNameLst>
                                          <p:attrName>style.visibility</p:attrName>
                                        </p:attrNameLst>
                                      </p:cBhvr>
                                      <p:to>
                                        <p:strVal val="visible"/>
                                      </p:to>
                                    </p:set>
                                    <p:anim to="" calcmode="lin" valueType="num">
                                      <p:cBhvr>
                                        <p:cTn id="22" dur="1" fill="hold"/>
                                        <p:tgtEl>
                                          <p:spTgt spid="68612"/>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5715000" cy="6324600"/>
          </a:xfrm>
        </p:spPr>
        <p:txBody>
          <a:bodyPr>
            <a:normAutofit/>
          </a:bodyPr>
          <a:lstStyle/>
          <a:p>
            <a:r>
              <a:rPr lang="en-US" i="1" dirty="0" smtClean="0">
                <a:effectLst>
                  <a:glow rad="101600">
                    <a:schemeClr val="bg1">
                      <a:alpha val="60000"/>
                    </a:schemeClr>
                  </a:glow>
                </a:effectLst>
              </a:rPr>
              <a:t>“There’s no way I could ever forgive that person for their offense.</a:t>
            </a:r>
            <a:br>
              <a:rPr lang="en-US" i="1" dirty="0" smtClean="0">
                <a:effectLst>
                  <a:glow rad="101600">
                    <a:schemeClr val="bg1">
                      <a:alpha val="60000"/>
                    </a:schemeClr>
                  </a:glow>
                </a:effectLst>
              </a:rPr>
            </a:br>
            <a:r>
              <a:rPr lang="en-US" i="1" dirty="0" smtClean="0">
                <a:effectLst>
                  <a:glow rad="101600">
                    <a:schemeClr val="bg1">
                      <a:alpha val="60000"/>
                    </a:schemeClr>
                  </a:glow>
                </a:effectLst>
              </a:rPr>
              <a:t>He (he/she/they) hurt me too deeply.”</a:t>
            </a:r>
            <a:r>
              <a:rPr lang="en-US" dirty="0" smtClean="0">
                <a:effectLst>
                  <a:glow rad="101600">
                    <a:schemeClr val="bg1">
                      <a:alpha val="60000"/>
                    </a:schemeClr>
                  </a:glow>
                </a:effectLst>
              </a:rPr>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pic>
        <p:nvPicPr>
          <p:cNvPr id="4" name="Picture 3" descr="C:\Users\Ptr. Daniel White\Desktop\Bible pictures\Satan-Devil and demons\Satan&amp;Demons\Satan as roaring lion (2).JPG"/>
          <p:cNvPicPr>
            <a:picLocks noChangeAspect="1" noChangeArrowheads="1"/>
          </p:cNvPicPr>
          <p:nvPr/>
        </p:nvPicPr>
        <p:blipFill>
          <a:blip r:embed="rId3" cstate="print"/>
          <a:srcRect/>
          <a:stretch>
            <a:fillRect/>
          </a:stretch>
        </p:blipFill>
        <p:spPr bwMode="auto">
          <a:xfrm>
            <a:off x="6096000" y="1752600"/>
            <a:ext cx="2659692"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457200"/>
            <a:ext cx="9677400" cy="754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52400"/>
            <a:ext cx="5257800" cy="6705600"/>
          </a:xfrm>
        </p:spPr>
        <p:txBody>
          <a:bodyPr>
            <a:noAutofit/>
          </a:bodyPr>
          <a:lstStyle/>
          <a:p>
            <a:pPr lvl="0"/>
            <a:r>
              <a:rPr lang="en-US" dirty="0" smtClean="0">
                <a:effectLst>
                  <a:glow rad="101600">
                    <a:schemeClr val="bg1">
                      <a:alpha val="60000"/>
                    </a:schemeClr>
                  </a:glow>
                </a:effectLst>
              </a:rPr>
              <a:t>What are some of the hurts Jesus suffered from us? </a:t>
            </a:r>
            <a:r>
              <a:rPr lang="en-US" i="1" dirty="0" smtClean="0">
                <a:effectLst>
                  <a:glow rad="101600">
                    <a:schemeClr val="bg1">
                      <a:alpha val="60000"/>
                    </a:schemeClr>
                  </a:glow>
                </a:effectLst>
              </a:rPr>
              <a:t>Isaiah 53:3-7; Psalms 22:6-7, 16</a:t>
            </a:r>
            <a:endParaRPr lang="en-US" dirty="0" smtClean="0">
              <a:effectLst>
                <a:glow rad="101600">
                  <a:schemeClr val="bg1">
                    <a:alpha val="60000"/>
                  </a:schemeClr>
                </a:glow>
              </a:effectLst>
            </a:endParaRPr>
          </a:p>
          <a:p>
            <a:pPr lvl="0"/>
            <a:r>
              <a:rPr lang="en-US" dirty="0" smtClean="0">
                <a:effectLst>
                  <a:glow rad="101600">
                    <a:schemeClr val="bg1">
                      <a:alpha val="60000"/>
                    </a:schemeClr>
                  </a:glow>
                </a:effectLst>
              </a:rPr>
              <a:t>How has God dealt with us who have sinned against Him so greatly? </a:t>
            </a:r>
            <a:r>
              <a:rPr lang="en-US" i="1" dirty="0" smtClean="0">
                <a:effectLst>
                  <a:glow rad="101600">
                    <a:schemeClr val="bg1">
                      <a:alpha val="60000"/>
                    </a:schemeClr>
                  </a:glow>
                </a:effectLst>
              </a:rPr>
              <a:t>Ephesians 2:4-5; Isaiah 43:25; Hebrews 10:17; Micah 7:18-19</a:t>
            </a:r>
            <a:endParaRPr lang="en-US" dirty="0" smtClean="0">
              <a:effectLst>
                <a:glow rad="101600">
                  <a:schemeClr val="bg1">
                    <a:alpha val="60000"/>
                  </a:schemeClr>
                </a:glow>
              </a:effectLst>
            </a:endParaRPr>
          </a:p>
          <a:p>
            <a:pPr lvl="0"/>
            <a:r>
              <a:rPr lang="en-US" dirty="0" smtClean="0">
                <a:effectLst>
                  <a:glow rad="101600">
                    <a:schemeClr val="bg1">
                      <a:alpha val="60000"/>
                    </a:schemeClr>
                  </a:glow>
                </a:effectLst>
              </a:rPr>
              <a:t>How did Jesus command us to respond to those who wrong us? </a:t>
            </a:r>
            <a:r>
              <a:rPr lang="en-US" i="1" dirty="0" smtClean="0">
                <a:effectLst>
                  <a:glow rad="101600">
                    <a:schemeClr val="bg1">
                      <a:alpha val="60000"/>
                    </a:schemeClr>
                  </a:glow>
                </a:effectLst>
              </a:rPr>
              <a:t>Luke 6:27-31; Romans 12:17-21</a:t>
            </a:r>
          </a:p>
          <a:p>
            <a:endParaRPr lang="en-US" dirty="0">
              <a:effectLst>
                <a:glow rad="101600">
                  <a:schemeClr val="bg1">
                    <a:alpha val="60000"/>
                  </a:schemeClr>
                </a:glow>
              </a:effectLst>
            </a:endParaRPr>
          </a:p>
        </p:txBody>
      </p:sp>
      <p:pic>
        <p:nvPicPr>
          <p:cNvPr id="4" name="Picture 3"/>
          <p:cNvPicPr>
            <a:picLocks noChangeAspect="1" noChangeArrowheads="1"/>
          </p:cNvPicPr>
          <p:nvPr/>
        </p:nvPicPr>
        <p:blipFill>
          <a:blip r:embed="rId3" cstate="print"/>
          <a:srcRect/>
          <a:stretch>
            <a:fillRect/>
          </a:stretch>
        </p:blipFill>
        <p:spPr bwMode="auto">
          <a:xfrm>
            <a:off x="5238205" y="-152401"/>
            <a:ext cx="3905796" cy="2971801"/>
          </a:xfrm>
          <a:prstGeom prst="rect">
            <a:avLst/>
          </a:prstGeom>
          <a:ln>
            <a:noFill/>
          </a:ln>
          <a:effectLst>
            <a:softEdge rad="112500"/>
          </a:effectLst>
        </p:spPr>
      </p:pic>
      <p:pic>
        <p:nvPicPr>
          <p:cNvPr id="6" name="Picture 5"/>
          <p:cNvPicPr>
            <a:picLocks noChangeAspect="1" noChangeArrowheads="1"/>
          </p:cNvPicPr>
          <p:nvPr/>
        </p:nvPicPr>
        <p:blipFill>
          <a:blip r:embed="rId4" cstate="print"/>
          <a:srcRect r="18000" b="37699"/>
          <a:stretch>
            <a:fillRect/>
          </a:stretch>
        </p:blipFill>
        <p:spPr bwMode="auto">
          <a:xfrm>
            <a:off x="5250425" y="2057400"/>
            <a:ext cx="3893575" cy="2743200"/>
          </a:xfrm>
          <a:prstGeom prst="ellipse">
            <a:avLst/>
          </a:prstGeom>
          <a:ln>
            <a:noFill/>
          </a:ln>
          <a:effectLst>
            <a:softEdge rad="112500"/>
          </a:effectLst>
        </p:spPr>
      </p:pic>
      <p:pic>
        <p:nvPicPr>
          <p:cNvPr id="5" name="Picture 4"/>
          <p:cNvPicPr>
            <a:picLocks noChangeAspect="1" noChangeArrowheads="1"/>
          </p:cNvPicPr>
          <p:nvPr/>
        </p:nvPicPr>
        <p:blipFill>
          <a:blip r:embed="rId5" cstate="print">
            <a:lum contrast="40000"/>
          </a:blip>
          <a:srcRect l="3915" t="5882" r="3275" b="2941"/>
          <a:stretch>
            <a:fillRect/>
          </a:stretch>
        </p:blipFill>
        <p:spPr bwMode="auto">
          <a:xfrm>
            <a:off x="5181600" y="4343400"/>
            <a:ext cx="3962400" cy="2819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95250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7" name="Rectangle 1"/>
          <p:cNvSpPr>
            <a:spLocks noChangeArrowheads="1"/>
          </p:cNvSpPr>
          <p:nvPr/>
        </p:nvSpPr>
        <p:spPr bwMode="auto">
          <a:xfrm>
            <a:off x="685800" y="211441"/>
            <a:ext cx="8001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act of forgiveness is only the starting place for dealing with those who wrong us.  The initial act of releasing the offender must be followed by a commitment to </a:t>
            </a:r>
            <a:r>
              <a:rPr kumimoji="0" lang="en-US" sz="4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invest positively </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his/her life.  This investment is the key to experiencing emotional healing and wholeness.</a:t>
            </a:r>
            <a:r>
              <a:rPr lang="en-US" sz="4000" i="1" dirty="0" smtClean="0">
                <a:effectLst>
                  <a:glow rad="101600">
                    <a:schemeClr val="bg1">
                      <a:alpha val="60000"/>
                    </a:schemeClr>
                  </a:glow>
                </a:effectLst>
              </a:rPr>
              <a:t> Luke 6:27-31; Romans 12:17-21</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fontScale="92500"/>
          </a:bodyPr>
          <a:lstStyle/>
          <a:p>
            <a:pPr lvl="0" algn="ctr">
              <a:buNone/>
            </a:pPr>
            <a:endParaRPr lang="en-US" sz="3600" dirty="0" smtClean="0">
              <a:effectLst>
                <a:glow rad="101600">
                  <a:schemeClr val="bg1">
                    <a:alpha val="60000"/>
                  </a:schemeClr>
                </a:glow>
              </a:effectLst>
            </a:endParaRPr>
          </a:p>
          <a:p>
            <a:pPr>
              <a:buNone/>
            </a:pPr>
            <a:r>
              <a:rPr lang="en-US" sz="3600" dirty="0" smtClean="0">
                <a:solidFill>
                  <a:srgbClr val="FFFF00"/>
                </a:solidFill>
                <a:effectLst>
                  <a:glow rad="101600">
                    <a:schemeClr val="bg1">
                      <a:alpha val="60000"/>
                    </a:schemeClr>
                  </a:glow>
                </a:effectLst>
              </a:rPr>
              <a:t> What did we do to deserve God’s forgiveness?</a:t>
            </a:r>
          </a:p>
          <a:p>
            <a:pPr>
              <a:buNone/>
            </a:pPr>
            <a:endParaRPr lang="en-US" sz="3600" dirty="0" smtClean="0">
              <a:solidFill>
                <a:srgbClr val="FFFF00"/>
              </a:solidFill>
              <a:effectLst>
                <a:glow rad="101600">
                  <a:schemeClr val="bg1">
                    <a:alpha val="60000"/>
                  </a:schemeClr>
                </a:glow>
              </a:effectLst>
            </a:endParaRPr>
          </a:p>
          <a:p>
            <a:pPr>
              <a:buFont typeface="Wingdings" pitchFamily="2" charset="2"/>
              <a:buChar char="Ø"/>
            </a:pPr>
            <a:r>
              <a:rPr lang="en-US" sz="3600" i="1" dirty="0" smtClean="0">
                <a:effectLst>
                  <a:glow rad="101600">
                    <a:schemeClr val="bg1">
                      <a:alpha val="60000"/>
                    </a:schemeClr>
                  </a:glow>
                </a:effectLst>
              </a:rPr>
              <a:t> Romans 5:8 “But God </a:t>
            </a:r>
            <a:r>
              <a:rPr lang="en-US" sz="3600" i="1" dirty="0" err="1" smtClean="0">
                <a:effectLst>
                  <a:glow rad="101600">
                    <a:schemeClr val="bg1">
                      <a:alpha val="60000"/>
                    </a:schemeClr>
                  </a:glow>
                </a:effectLst>
              </a:rPr>
              <a:t>commendeth</a:t>
            </a:r>
            <a:r>
              <a:rPr lang="en-US" sz="3600" i="1" dirty="0" smtClean="0">
                <a:effectLst>
                  <a:glow rad="101600">
                    <a:schemeClr val="bg1">
                      <a:alpha val="60000"/>
                    </a:schemeClr>
                  </a:glow>
                </a:effectLst>
              </a:rPr>
              <a:t> his love toward us, in that, while we were yet sinners, Christ died for us.”</a:t>
            </a:r>
          </a:p>
          <a:p>
            <a:pPr>
              <a:buFont typeface="Wingdings" pitchFamily="2" charset="2"/>
              <a:buChar char="Ø"/>
            </a:pPr>
            <a:r>
              <a:rPr lang="en-US" sz="3600" i="1" dirty="0" smtClean="0">
                <a:effectLst>
                  <a:glow rad="101600">
                    <a:schemeClr val="bg1">
                      <a:alpha val="60000"/>
                    </a:schemeClr>
                  </a:glow>
                </a:effectLst>
              </a:rPr>
              <a:t> Ephesians 2:4-5  “But God, who is rich in mercy, for his great love wherewith he loved us, even when we were dead in sins, hath quickened us together with Christ, by grace ye are saved…”</a:t>
            </a:r>
          </a:p>
          <a:p>
            <a:endParaRPr lang="en-US" sz="3600" dirty="0">
              <a:effectLst>
                <a:glow rad="101600">
                  <a:schemeClr val="bg1">
                    <a:alpha val="60000"/>
                  </a:schemeClr>
                </a:glow>
              </a:effectLst>
            </a:endParaRPr>
          </a:p>
        </p:txBody>
      </p:sp>
      <p:pic>
        <p:nvPicPr>
          <p:cNvPr id="4" name="Picture 2"/>
          <p:cNvPicPr>
            <a:picLocks noChangeAspect="1" noChangeArrowheads="1"/>
          </p:cNvPicPr>
          <p:nvPr/>
        </p:nvPicPr>
        <p:blipFill>
          <a:blip r:embed="rId3" cstate="print">
            <a:lum contrast="10000"/>
          </a:blip>
          <a:srcRect/>
          <a:stretch>
            <a:fillRect/>
          </a:stretch>
        </p:blipFill>
        <p:spPr bwMode="auto">
          <a:xfrm>
            <a:off x="-52755" y="0"/>
            <a:ext cx="9261231" cy="7315200"/>
          </a:xfrm>
          <a:prstGeom prst="rect">
            <a:avLst/>
          </a:prstGeom>
          <a:noFill/>
          <a:ln w="9525">
            <a:noFill/>
            <a:miter lim="800000"/>
            <a:headEnd/>
            <a:tailEnd/>
          </a:ln>
        </p:spPr>
      </p:pic>
      <p:sp>
        <p:nvSpPr>
          <p:cNvPr id="6" name="Title 5"/>
          <p:cNvSpPr>
            <a:spLocks noGrp="1"/>
          </p:cNvSpPr>
          <p:nvPr>
            <p:ph type="title"/>
          </p:nvPr>
        </p:nvSpPr>
        <p:spPr/>
        <p:txBody>
          <a:bodyPr>
            <a:normAutofit fontScale="90000"/>
          </a:bodyPr>
          <a:lstStyle/>
          <a:p>
            <a:pPr lvl="0"/>
            <a:r>
              <a:rPr lang="en-US" dirty="0" smtClean="0">
                <a:effectLst>
                  <a:glow rad="101600">
                    <a:schemeClr val="bg1">
                      <a:alpha val="60000"/>
                    </a:schemeClr>
                  </a:glow>
                </a:effectLst>
              </a:rPr>
              <a:t>“They don’t deserve to be forgiven.”</a:t>
            </a:r>
            <a:br>
              <a:rPr lang="en-US" dirty="0" smtClean="0">
                <a:effectLst>
                  <a:glow rad="101600">
                    <a:schemeClr val="bg1">
                      <a:alpha val="60000"/>
                    </a:schemeClr>
                  </a:glow>
                </a:effectLst>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fontScale="90000"/>
          </a:bodyPr>
          <a:lstStyle/>
          <a:p>
            <a:pPr lvl="0"/>
            <a:r>
              <a:rPr lang="en-US" dirty="0" smtClean="0">
                <a:effectLst>
                  <a:glow rad="101600">
                    <a:schemeClr val="bg1">
                      <a:alpha val="60000"/>
                    </a:schemeClr>
                  </a:glow>
                </a:effectLst>
              </a:rPr>
              <a:t>What are the reasons we should extend forgiveness to </a:t>
            </a:r>
            <a:br>
              <a:rPr lang="en-US" dirty="0" smtClean="0">
                <a:effectLst>
                  <a:glow rad="101600">
                    <a:schemeClr val="bg1">
                      <a:alpha val="60000"/>
                    </a:schemeClr>
                  </a:glow>
                </a:effectLst>
              </a:rPr>
            </a:br>
            <a:r>
              <a:rPr lang="en-US" dirty="0" smtClean="0">
                <a:effectLst>
                  <a:glow rad="101600">
                    <a:schemeClr val="bg1">
                      <a:alpha val="60000"/>
                    </a:schemeClr>
                  </a:glow>
                </a:effectLst>
              </a:rPr>
              <a:t>those who sin against us?</a:t>
            </a:r>
            <a:br>
              <a:rPr lang="en-US" dirty="0" smtClean="0">
                <a:effectLst>
                  <a:glow rad="101600">
                    <a:schemeClr val="bg1">
                      <a:alpha val="60000"/>
                    </a:schemeClr>
                  </a:glow>
                </a:effectLst>
              </a:rPr>
            </a:br>
            <a:r>
              <a:rPr lang="en-US" dirty="0" smtClean="0">
                <a:effectLst>
                  <a:glow rad="101600">
                    <a:schemeClr val="bg1">
                      <a:alpha val="60000"/>
                    </a:schemeClr>
                  </a:glow>
                </a:effectLst>
              </a:rPr>
              <a:t>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0" y="2286000"/>
            <a:ext cx="9144000" cy="4572000"/>
          </a:xfrm>
        </p:spPr>
        <p:txBody>
          <a:bodyPr>
            <a:normAutofit/>
          </a:bodyPr>
          <a:lstStyle/>
          <a:p>
            <a:pPr lvl="0"/>
            <a:r>
              <a:rPr lang="en-US" sz="3600" dirty="0" smtClean="0">
                <a:effectLst>
                  <a:glow rad="101600">
                    <a:schemeClr val="bg1">
                      <a:alpha val="60000"/>
                    </a:schemeClr>
                  </a:glow>
                </a:effectLst>
              </a:rPr>
              <a:t>The offender is genuinely sorry for what he has done.</a:t>
            </a:r>
          </a:p>
          <a:p>
            <a:pPr lvl="0"/>
            <a:r>
              <a:rPr lang="en-US" sz="3600" dirty="0" smtClean="0">
                <a:effectLst>
                  <a:glow rad="101600">
                    <a:schemeClr val="bg1">
                      <a:alpha val="60000"/>
                    </a:schemeClr>
                  </a:glow>
                </a:effectLst>
              </a:rPr>
              <a:t>The offender promises never to do it again.</a:t>
            </a:r>
          </a:p>
          <a:p>
            <a:pPr lvl="0"/>
            <a:r>
              <a:rPr lang="en-US" sz="3600" dirty="0" smtClean="0">
                <a:effectLst>
                  <a:glow rad="101600">
                    <a:schemeClr val="bg1">
                      <a:alpha val="60000"/>
                    </a:schemeClr>
                  </a:glow>
                </a:effectLst>
              </a:rPr>
              <a:t>The offense was an “understandable mistake”.</a:t>
            </a:r>
          </a:p>
          <a:p>
            <a:pPr lvl="0"/>
            <a:r>
              <a:rPr lang="en-US" sz="3600" b="1" dirty="0" smtClean="0">
                <a:solidFill>
                  <a:srgbClr val="FFFF00"/>
                </a:solidFill>
                <a:effectLst>
                  <a:glow rad="101600">
                    <a:schemeClr val="bg1">
                      <a:alpha val="60000"/>
                    </a:schemeClr>
                  </a:glow>
                </a:effectLst>
              </a:rPr>
              <a:t>God commands me to forgive.</a:t>
            </a:r>
          </a:p>
          <a:p>
            <a:pPr lvl="0"/>
            <a:r>
              <a:rPr lang="en-US" sz="3600" b="1" dirty="0" smtClean="0">
                <a:solidFill>
                  <a:srgbClr val="FFFF00"/>
                </a:solidFill>
                <a:effectLst>
                  <a:glow rad="101600">
                    <a:schemeClr val="bg1">
                      <a:alpha val="60000"/>
                    </a:schemeClr>
                  </a:glow>
                </a:effectLst>
              </a:rPr>
              <a:t>I have been forgiven and infinite debt by God, so I forgive as I have been forgiven.</a:t>
            </a:r>
          </a:p>
          <a:p>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Autofit/>
          </a:bodyPr>
          <a:lstStyle/>
          <a:p>
            <a:pPr>
              <a:buNone/>
            </a:pPr>
            <a:r>
              <a:rPr lang="en-US" sz="3400" b="1" dirty="0" smtClean="0">
                <a:solidFill>
                  <a:srgbClr val="FFFF00"/>
                </a:solidFill>
                <a:effectLst>
                  <a:glow rad="101600">
                    <a:schemeClr val="bg1">
                      <a:alpha val="60000"/>
                    </a:schemeClr>
                  </a:glow>
                </a:effectLst>
              </a:rPr>
              <a:t>    NOTE: </a:t>
            </a:r>
            <a:r>
              <a:rPr lang="en-US" sz="3400" dirty="0" smtClean="0">
                <a:effectLst>
                  <a:glow rad="101600">
                    <a:schemeClr val="bg1">
                      <a:alpha val="60000"/>
                    </a:schemeClr>
                  </a:glow>
                </a:effectLst>
              </a:rPr>
              <a:t>The word is closely related to the word </a:t>
            </a:r>
            <a:r>
              <a:rPr lang="en-US" sz="3400" i="1" dirty="0" smtClean="0">
                <a:solidFill>
                  <a:srgbClr val="FFFF00"/>
                </a:solidFill>
                <a:effectLst>
                  <a:glow rad="101600">
                    <a:schemeClr val="bg1">
                      <a:alpha val="60000"/>
                    </a:schemeClr>
                  </a:glow>
                </a:effectLst>
              </a:rPr>
              <a:t>“Bite”  </a:t>
            </a:r>
            <a:r>
              <a:rPr lang="en-US" sz="3400" dirty="0" smtClean="0">
                <a:effectLst>
                  <a:glow rad="101600">
                    <a:schemeClr val="bg1">
                      <a:alpha val="60000"/>
                    </a:schemeClr>
                  </a:glow>
                </a:effectLst>
              </a:rPr>
              <a:t>-  </a:t>
            </a:r>
            <a:r>
              <a:rPr lang="en-US" sz="3400" i="1" dirty="0" smtClean="0">
                <a:effectLst>
                  <a:glow rad="101600">
                    <a:schemeClr val="bg1">
                      <a:alpha val="60000"/>
                    </a:schemeClr>
                  </a:glow>
                </a:effectLst>
              </a:rPr>
              <a:t>Galatians 5:15-17</a:t>
            </a:r>
          </a:p>
          <a:p>
            <a:pPr>
              <a:buNone/>
            </a:pPr>
            <a:r>
              <a:rPr lang="en-US" sz="3400" i="1" dirty="0">
                <a:effectLst>
                  <a:glow rad="101600">
                    <a:schemeClr val="bg1">
                      <a:alpha val="60000"/>
                    </a:schemeClr>
                  </a:glow>
                </a:effectLst>
              </a:rPr>
              <a:t> </a:t>
            </a:r>
            <a:r>
              <a:rPr lang="en-US" sz="3400" i="1" dirty="0" smtClean="0">
                <a:effectLst>
                  <a:glow rad="101600">
                    <a:schemeClr val="bg1">
                      <a:alpha val="60000"/>
                    </a:schemeClr>
                  </a:glow>
                </a:effectLst>
              </a:rPr>
              <a:t>   “But if ye bite and devour one another, take heed that ye be not consumed one of another. This I say then, Walk in the Spirit, and ye shall not </a:t>
            </a:r>
            <a:r>
              <a:rPr lang="en-US" sz="3400" i="1" dirty="0" err="1" smtClean="0">
                <a:effectLst>
                  <a:glow rad="101600">
                    <a:schemeClr val="bg1">
                      <a:alpha val="60000"/>
                    </a:schemeClr>
                  </a:glow>
                </a:effectLst>
              </a:rPr>
              <a:t>fulfil</a:t>
            </a:r>
            <a:r>
              <a:rPr lang="en-US" sz="3400" i="1" dirty="0" smtClean="0">
                <a:effectLst>
                  <a:glow rad="101600">
                    <a:schemeClr val="bg1">
                      <a:alpha val="60000"/>
                    </a:schemeClr>
                  </a:glow>
                </a:effectLst>
              </a:rPr>
              <a:t> the lust of the flesh. For the flesh </a:t>
            </a:r>
            <a:r>
              <a:rPr lang="en-US" sz="3400" i="1" dirty="0" err="1" smtClean="0">
                <a:effectLst>
                  <a:glow rad="101600">
                    <a:schemeClr val="bg1">
                      <a:alpha val="60000"/>
                    </a:schemeClr>
                  </a:glow>
                </a:effectLst>
              </a:rPr>
              <a:t>lusteth</a:t>
            </a:r>
            <a:r>
              <a:rPr lang="en-US" sz="3400" i="1" dirty="0" smtClean="0">
                <a:effectLst>
                  <a:glow rad="101600">
                    <a:schemeClr val="bg1">
                      <a:alpha val="60000"/>
                    </a:schemeClr>
                  </a:glow>
                </a:effectLst>
              </a:rPr>
              <a:t> against the Spirit, and the Spirit against the flesh: and these are contrary the one to the other: so that ye cannot do the things that ye would.”</a:t>
            </a:r>
            <a:endParaRPr lang="en-US" sz="3400" i="1" dirty="0">
              <a:effectLst>
                <a:glow rad="101600">
                  <a:schemeClr val="bg1">
                    <a:alpha val="60000"/>
                  </a:schemeClr>
                </a:glow>
              </a:effectLst>
            </a:endParaRPr>
          </a:p>
        </p:txBody>
      </p:sp>
      <p:pic>
        <p:nvPicPr>
          <p:cNvPr id="4" name="Picture 3"/>
          <p:cNvPicPr>
            <a:picLocks noChangeAspect="1" noChangeArrowheads="1"/>
          </p:cNvPicPr>
          <p:nvPr/>
        </p:nvPicPr>
        <p:blipFill>
          <a:blip r:embed="rId3" cstate="print"/>
          <a:srcRect/>
          <a:stretch>
            <a:fillRect/>
          </a:stretch>
        </p:blipFill>
        <p:spPr bwMode="auto">
          <a:xfrm>
            <a:off x="6019800" y="4876800"/>
            <a:ext cx="2343150" cy="1816533"/>
          </a:xfrm>
          <a:prstGeom prst="rect">
            <a:avLst/>
          </a:prstGeom>
          <a:ln>
            <a:noFill/>
          </a:ln>
          <a:effectLst>
            <a:outerShdw blurRad="292100" dist="139700" dir="2700000" algn="tl" rotWithShape="0">
              <a:srgbClr val="333333">
                <a:alpha val="65000"/>
              </a:srgbClr>
            </a:outerShdw>
          </a:effectLst>
        </p:spPr>
      </p:pic>
      <p:pic>
        <p:nvPicPr>
          <p:cNvPr id="5" name="Picture 5"/>
          <p:cNvPicPr>
            <a:picLocks noChangeAspect="1" noChangeArrowheads="1"/>
          </p:cNvPicPr>
          <p:nvPr/>
        </p:nvPicPr>
        <p:blipFill>
          <a:blip r:embed="rId4" cstate="print">
            <a:lum bright="-10000"/>
          </a:blip>
          <a:srcRect/>
          <a:stretch>
            <a:fillRect/>
          </a:stretch>
        </p:blipFill>
        <p:spPr bwMode="auto">
          <a:xfrm>
            <a:off x="2362200" y="4953000"/>
            <a:ext cx="2733675" cy="1666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pPr lvl="0"/>
            <a:r>
              <a:rPr lang="en-US" dirty="0" smtClean="0">
                <a:effectLst>
                  <a:glow rad="101600">
                    <a:schemeClr val="bg1">
                      <a:alpha val="60000"/>
                    </a:schemeClr>
                  </a:glow>
                </a:effectLst>
              </a:rPr>
              <a:t>“If I forgive them, they’re </a:t>
            </a:r>
            <a:br>
              <a:rPr lang="en-US" dirty="0" smtClean="0">
                <a:effectLst>
                  <a:glow rad="101600">
                    <a:schemeClr val="bg1">
                      <a:alpha val="60000"/>
                    </a:schemeClr>
                  </a:glow>
                </a:effectLst>
              </a:rPr>
            </a:br>
            <a:r>
              <a:rPr lang="en-US" dirty="0" smtClean="0">
                <a:effectLst>
                  <a:glow rad="101600">
                    <a:schemeClr val="bg1">
                      <a:alpha val="60000"/>
                    </a:schemeClr>
                  </a:glow>
                </a:effectLst>
              </a:rPr>
              <a:t>off the hook!”</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0" y="2133600"/>
            <a:ext cx="5334000" cy="4724400"/>
          </a:xfrm>
        </p:spPr>
        <p:txBody>
          <a:bodyPr>
            <a:normAutofit/>
          </a:bodyPr>
          <a:lstStyle/>
          <a:p>
            <a:pPr>
              <a:buNone/>
            </a:pPr>
            <a:r>
              <a:rPr lang="en-US" sz="3600" i="1" dirty="0" smtClean="0">
                <a:effectLst>
                  <a:glow rad="101600">
                    <a:schemeClr val="bg1">
                      <a:alpha val="60000"/>
                    </a:schemeClr>
                  </a:glow>
                </a:effectLst>
              </a:rPr>
              <a:t>    “Dearly beloved, avenge not yourselves, but rather give  place unto wrath:  for it is written, vengeance is mine; I will repay, satin the Lord…” Romans 12:19 </a:t>
            </a:r>
          </a:p>
          <a:p>
            <a:endParaRPr lang="en-US" sz="3600" dirty="0">
              <a:effectLst>
                <a:glow rad="101600">
                  <a:schemeClr val="bg1">
                    <a:alpha val="60000"/>
                  </a:schemeClr>
                </a:glow>
              </a:effectLst>
            </a:endParaRPr>
          </a:p>
        </p:txBody>
      </p:sp>
      <p:pic>
        <p:nvPicPr>
          <p:cNvPr id="76802" name="Picture 2"/>
          <p:cNvPicPr>
            <a:picLocks noChangeAspect="1" noChangeArrowheads="1"/>
          </p:cNvPicPr>
          <p:nvPr/>
        </p:nvPicPr>
        <p:blipFill>
          <a:blip r:embed="rId3" cstate="print"/>
          <a:srcRect/>
          <a:stretch>
            <a:fillRect/>
          </a:stretch>
        </p:blipFill>
        <p:spPr bwMode="auto">
          <a:xfrm flipH="1">
            <a:off x="5867400" y="1981200"/>
            <a:ext cx="2781300" cy="345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77400" cy="754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457200"/>
            <a:ext cx="8839200" cy="5668963"/>
          </a:xfrm>
          <a:solidFill>
            <a:schemeClr val="bg1"/>
          </a:solidFill>
        </p:spPr>
        <p:txBody>
          <a:bodyPr>
            <a:normAutofit/>
          </a:bodyPr>
          <a:lstStyle/>
          <a:p>
            <a:pPr>
              <a:buNone/>
            </a:pPr>
            <a:r>
              <a:rPr lang="en-US" sz="3600" dirty="0" smtClean="0"/>
              <a:t>    Letting the offender off your hook, does not mean they are off God’s hook.  Forgiveness involves transferring the prisoner over to the one who is able and responsible to meet out of justice.  It relieves us of the burden and responsibility to hold them in prison ourselves.</a:t>
            </a:r>
          </a:p>
          <a:p>
            <a:endParaRPr lang="en-US" sz="3600" dirty="0"/>
          </a:p>
        </p:txBody>
      </p:sp>
      <p:pic>
        <p:nvPicPr>
          <p:cNvPr id="6" name="Picture 2"/>
          <p:cNvPicPr>
            <a:picLocks noChangeAspect="1" noChangeArrowheads="1"/>
          </p:cNvPicPr>
          <p:nvPr/>
        </p:nvPicPr>
        <p:blipFill>
          <a:blip r:embed="rId3" cstate="print"/>
          <a:srcRect/>
          <a:stretch>
            <a:fillRect/>
          </a:stretch>
        </p:blipFill>
        <p:spPr bwMode="auto">
          <a:xfrm>
            <a:off x="5181600" y="4114800"/>
            <a:ext cx="32004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706562"/>
          </a:xfrm>
        </p:spPr>
        <p:txBody>
          <a:bodyPr>
            <a:normAutofit fontScale="90000"/>
          </a:bodyPr>
          <a:lstStyle/>
          <a:p>
            <a:pPr hangingPunct="0"/>
            <a:r>
              <a:rPr lang="en-US" dirty="0" smtClean="0">
                <a:effectLst>
                  <a:glow rad="101600">
                    <a:schemeClr val="bg1">
                      <a:alpha val="60000"/>
                    </a:schemeClr>
                  </a:glow>
                </a:effectLst>
              </a:rPr>
              <a:t>Distinguish between </a:t>
            </a:r>
            <a:br>
              <a:rPr lang="en-US" dirty="0" smtClean="0">
                <a:effectLst>
                  <a:glow rad="101600">
                    <a:schemeClr val="bg1">
                      <a:alpha val="60000"/>
                    </a:schemeClr>
                  </a:glow>
                </a:effectLst>
              </a:rPr>
            </a:br>
            <a:r>
              <a:rPr lang="en-US" dirty="0" smtClean="0">
                <a:effectLst>
                  <a:glow rad="101600">
                    <a:schemeClr val="bg1">
                      <a:alpha val="60000"/>
                    </a:schemeClr>
                  </a:glow>
                </a:effectLst>
              </a:rPr>
              <a:t>Forgiveness and Pardon</a:t>
            </a:r>
            <a:br>
              <a:rPr lang="en-US" dirty="0" smtClean="0">
                <a:effectLst>
                  <a:glow rad="101600">
                    <a:schemeClr val="bg1">
                      <a:alpha val="60000"/>
                    </a:schemeClr>
                  </a:glow>
                </a:effectLst>
              </a:rPr>
            </a:br>
            <a:endParaRPr lang="en-US" dirty="0"/>
          </a:p>
        </p:txBody>
      </p:sp>
      <p:sp>
        <p:nvSpPr>
          <p:cNvPr id="4" name="Content Placeholder 3"/>
          <p:cNvSpPr>
            <a:spLocks noGrp="1"/>
          </p:cNvSpPr>
          <p:nvPr>
            <p:ph idx="1"/>
          </p:nvPr>
        </p:nvSpPr>
        <p:spPr>
          <a:xfrm>
            <a:off x="0" y="1143000"/>
            <a:ext cx="6705600" cy="5715000"/>
          </a:xfrm>
        </p:spPr>
        <p:txBody>
          <a:bodyPr>
            <a:normAutofit fontScale="92500"/>
          </a:bodyPr>
          <a:lstStyle/>
          <a:p>
            <a:pPr algn="ctr" hangingPunct="0">
              <a:buNone/>
            </a:pPr>
            <a:endParaRPr lang="en-US" sz="4000" dirty="0" smtClean="0">
              <a:effectLst>
                <a:glow rad="101600">
                  <a:schemeClr val="bg1">
                    <a:alpha val="60000"/>
                  </a:schemeClr>
                </a:glow>
              </a:effectLst>
            </a:endParaRPr>
          </a:p>
          <a:p>
            <a:pPr hangingPunct="0">
              <a:buNone/>
            </a:pPr>
            <a:r>
              <a:rPr lang="en-US" sz="3600" b="1" dirty="0" smtClean="0">
                <a:effectLst>
                  <a:glow rad="101600">
                    <a:schemeClr val="bg1">
                      <a:alpha val="60000"/>
                    </a:schemeClr>
                  </a:glow>
                </a:effectLst>
              </a:rPr>
              <a:t>   </a:t>
            </a:r>
            <a:r>
              <a:rPr lang="en-US" sz="3600" dirty="0" smtClean="0">
                <a:solidFill>
                  <a:srgbClr val="FFFF00"/>
                </a:solidFill>
                <a:effectLst>
                  <a:glow rad="101600">
                    <a:schemeClr val="bg1">
                      <a:alpha val="60000"/>
                    </a:schemeClr>
                  </a:glow>
                </a:effectLst>
              </a:rPr>
              <a:t>When you forgive your offender, you are not </a:t>
            </a:r>
            <a:r>
              <a:rPr lang="en-US" sz="3600" u="sng" dirty="0" smtClean="0">
                <a:solidFill>
                  <a:srgbClr val="FFFF00"/>
                </a:solidFill>
                <a:effectLst>
                  <a:glow rad="101600">
                    <a:schemeClr val="bg1">
                      <a:alpha val="60000"/>
                    </a:schemeClr>
                  </a:glow>
                </a:effectLst>
              </a:rPr>
              <a:t>pardoning</a:t>
            </a:r>
            <a:r>
              <a:rPr lang="en-US" sz="3600" dirty="0" smtClean="0">
                <a:solidFill>
                  <a:srgbClr val="FFFF00"/>
                </a:solidFill>
                <a:effectLst>
                  <a:glow rad="101600">
                    <a:schemeClr val="bg1">
                      <a:alpha val="60000"/>
                    </a:schemeClr>
                  </a:glow>
                </a:effectLst>
              </a:rPr>
              <a:t> him.  These are two separate acts and need to be understood in the light of Scripture.</a:t>
            </a:r>
            <a:endParaRPr lang="en-US" sz="3600" dirty="0" smtClean="0">
              <a:effectLst>
                <a:glow rad="101600">
                  <a:schemeClr val="bg1">
                    <a:alpha val="60000"/>
                  </a:schemeClr>
                </a:glow>
              </a:effectLst>
            </a:endParaRPr>
          </a:p>
          <a:p>
            <a:pPr hangingPunct="0">
              <a:buNone/>
            </a:pPr>
            <a:r>
              <a:rPr lang="en-US" sz="3600" dirty="0" smtClean="0">
                <a:effectLst>
                  <a:glow rad="101600">
                    <a:schemeClr val="bg1">
                      <a:alpha val="60000"/>
                    </a:schemeClr>
                  </a:glow>
                </a:effectLst>
              </a:rPr>
              <a:t>1.	 Forgiveness involves your attitude towards your offender.  You are no longer bitter towards him or wishing him any harm  </a:t>
            </a:r>
            <a:r>
              <a:rPr lang="en-US" sz="3600" i="1" dirty="0" smtClean="0">
                <a:effectLst>
                  <a:glow rad="101600">
                    <a:schemeClr val="bg1">
                      <a:alpha val="60000"/>
                    </a:schemeClr>
                  </a:glow>
                </a:effectLst>
              </a:rPr>
              <a:t>-                Luke 6:27-28</a:t>
            </a:r>
          </a:p>
          <a:p>
            <a:endParaRPr lang="en-US" dirty="0">
              <a:effectLst>
                <a:glow rad="101600">
                  <a:schemeClr val="bg1">
                    <a:alpha val="60000"/>
                  </a:schemeClr>
                </a:glow>
              </a:effectLst>
            </a:endParaRPr>
          </a:p>
        </p:txBody>
      </p:sp>
      <p:pic>
        <p:nvPicPr>
          <p:cNvPr id="5" name="Picture 9"/>
          <p:cNvPicPr>
            <a:picLocks noChangeAspect="1" noChangeArrowheads="1"/>
          </p:cNvPicPr>
          <p:nvPr/>
        </p:nvPicPr>
        <p:blipFill>
          <a:blip r:embed="rId3" cstate="print">
            <a:lum bright="-10000" contrast="10000"/>
          </a:blip>
          <a:srcRect/>
          <a:stretch>
            <a:fillRect/>
          </a:stretch>
        </p:blipFill>
        <p:spPr bwMode="auto">
          <a:xfrm>
            <a:off x="6712567" y="2438400"/>
            <a:ext cx="2351967" cy="2971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3"/>
          <p:cNvPicPr>
            <a:picLocks noChangeAspect="1" noChangeArrowheads="1"/>
          </p:cNvPicPr>
          <p:nvPr/>
        </p:nvPicPr>
        <p:blipFill>
          <a:blip r:embed="rId4" cstate="print"/>
          <a:srcRect/>
          <a:stretch>
            <a:fillRect/>
          </a:stretch>
        </p:blipFill>
        <p:spPr bwMode="auto">
          <a:xfrm>
            <a:off x="533400" y="2590800"/>
            <a:ext cx="5687122"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52400"/>
            <a:ext cx="5257800" cy="6705599"/>
          </a:xfrm>
        </p:spPr>
        <p:txBody>
          <a:bodyPr>
            <a:noAutofit/>
          </a:bodyPr>
          <a:lstStyle/>
          <a:p>
            <a:pPr hangingPunct="0">
              <a:buNone/>
            </a:pPr>
            <a:r>
              <a:rPr lang="en-US" dirty="0" smtClean="0">
                <a:effectLst>
                  <a:glow rad="101600">
                    <a:schemeClr val="bg1">
                      <a:alpha val="60000"/>
                    </a:schemeClr>
                  </a:glow>
                </a:effectLst>
              </a:rPr>
              <a:t>2. Pardon involves his restitution towards God, you, and others.  Pardon is a release from legal penalties of an offense.</a:t>
            </a:r>
          </a:p>
          <a:p>
            <a:pPr hangingPunct="0">
              <a:buNone/>
            </a:pPr>
            <a:r>
              <a:rPr lang="en-US" b="1" dirty="0" smtClean="0">
                <a:effectLst>
                  <a:glow rad="101600">
                    <a:schemeClr val="bg1">
                      <a:alpha val="60000"/>
                    </a:schemeClr>
                  </a:glow>
                </a:effectLst>
              </a:rPr>
              <a:t>    NOTE:</a:t>
            </a:r>
            <a:r>
              <a:rPr lang="en-US" dirty="0" smtClean="0">
                <a:effectLst>
                  <a:glow rad="101600">
                    <a:schemeClr val="bg1">
                      <a:alpha val="60000"/>
                    </a:schemeClr>
                  </a:glow>
                </a:effectLst>
              </a:rPr>
              <a:t> Pardon cannot be given with out the jurisdiction (authority to do so).</a:t>
            </a:r>
          </a:p>
          <a:p>
            <a:pPr hangingPunct="0">
              <a:buNone/>
            </a:pPr>
            <a:r>
              <a:rPr lang="en-US" b="1" dirty="0" smtClean="0">
                <a:effectLst>
                  <a:glow rad="101600">
                    <a:schemeClr val="bg1">
                      <a:alpha val="60000"/>
                    </a:schemeClr>
                  </a:glow>
                </a:effectLst>
              </a:rPr>
              <a:t>   </a:t>
            </a:r>
            <a:r>
              <a:rPr lang="en-US" b="1" dirty="0" smtClean="0">
                <a:solidFill>
                  <a:srgbClr val="FFFF00"/>
                </a:solidFill>
                <a:effectLst>
                  <a:glow rad="101600">
                    <a:schemeClr val="bg1">
                      <a:alpha val="60000"/>
                    </a:schemeClr>
                  </a:glow>
                </a:effectLst>
              </a:rPr>
              <a:t>NOTE:</a:t>
            </a:r>
            <a:r>
              <a:rPr lang="en-US" dirty="0" smtClean="0">
                <a:solidFill>
                  <a:srgbClr val="FFFF00"/>
                </a:solidFill>
                <a:effectLst>
                  <a:glow rad="101600">
                    <a:schemeClr val="bg1">
                      <a:alpha val="60000"/>
                    </a:schemeClr>
                  </a:glow>
                </a:effectLst>
              </a:rPr>
              <a:t> Joseph forgave his brothers long before he had the authority to pardon them  -  </a:t>
            </a:r>
            <a:r>
              <a:rPr lang="en-US" i="1" dirty="0" smtClean="0">
                <a:solidFill>
                  <a:srgbClr val="FFFF00"/>
                </a:solidFill>
                <a:effectLst>
                  <a:glow rad="101600">
                    <a:schemeClr val="bg1">
                      <a:alpha val="60000"/>
                    </a:schemeClr>
                  </a:glow>
                </a:effectLst>
              </a:rPr>
              <a:t>Genesis 45-50</a:t>
            </a:r>
          </a:p>
          <a:p>
            <a:endParaRPr lang="en-US" dirty="0">
              <a:effectLst>
                <a:glow rad="101600">
                  <a:schemeClr val="bg1">
                    <a:alpha val="60000"/>
                  </a:schemeClr>
                </a:glow>
              </a:effectLst>
            </a:endParaRPr>
          </a:p>
        </p:txBody>
      </p:sp>
      <p:pic>
        <p:nvPicPr>
          <p:cNvPr id="5" name="Picture 2"/>
          <p:cNvPicPr>
            <a:picLocks noChangeAspect="1" noChangeArrowheads="1"/>
          </p:cNvPicPr>
          <p:nvPr/>
        </p:nvPicPr>
        <p:blipFill>
          <a:blip r:embed="rId3" cstate="print"/>
          <a:srcRect/>
          <a:stretch>
            <a:fillRect/>
          </a:stretch>
        </p:blipFill>
        <p:spPr bwMode="auto">
          <a:xfrm>
            <a:off x="5334000" y="1752600"/>
            <a:ext cx="3467100" cy="3315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9874" name="Picture 2" descr="c:\Users\Ptr. Daniel White\Desktop\Bible pictures\Bible pictures Old Testament\Joseph\Joseph ruler &amp; bros\joseph_meets_his_brothers.jpg"/>
          <p:cNvPicPr>
            <a:picLocks noChangeAspect="1" noChangeArrowheads="1"/>
          </p:cNvPicPr>
          <p:nvPr/>
        </p:nvPicPr>
        <p:blipFill>
          <a:blip r:embed="rId4" cstate="print"/>
          <a:srcRect/>
          <a:stretch>
            <a:fillRect/>
          </a:stretch>
        </p:blipFill>
        <p:spPr bwMode="auto">
          <a:xfrm>
            <a:off x="5257800" y="1447800"/>
            <a:ext cx="3657600" cy="4402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9874"/>
                                        </p:tgtEl>
                                        <p:attrNameLst>
                                          <p:attrName>style.visibility</p:attrName>
                                        </p:attrNameLst>
                                      </p:cBhvr>
                                      <p:to>
                                        <p:strVal val="visible"/>
                                      </p:to>
                                    </p:set>
                                    <p:anim to="" calcmode="lin" valueType="num">
                                      <p:cBhvr>
                                        <p:cTn id="17" dur="1" fill="hold"/>
                                        <p:tgtEl>
                                          <p:spTgt spid="798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5943600"/>
          </a:xfrm>
        </p:spPr>
        <p:txBody>
          <a:bodyPr>
            <a:normAutofit/>
          </a:bodyPr>
          <a:lstStyle/>
          <a:p>
            <a:pPr algn="ctr">
              <a:buNone/>
            </a:pPr>
            <a:r>
              <a:rPr lang="en-US" sz="4000" dirty="0" smtClean="0">
                <a:effectLst>
                  <a:glow rad="101600">
                    <a:schemeClr val="bg1">
                      <a:alpha val="60000"/>
                    </a:schemeClr>
                  </a:glow>
                </a:effectLst>
              </a:rPr>
              <a:t>As God examines your heart does He find any </a:t>
            </a:r>
            <a:r>
              <a:rPr lang="en-US" sz="4000" dirty="0" err="1" smtClean="0">
                <a:effectLst>
                  <a:glow rad="101600">
                    <a:schemeClr val="bg1">
                      <a:alpha val="60000"/>
                    </a:schemeClr>
                  </a:glow>
                </a:effectLst>
              </a:rPr>
              <a:t>unforgiveness</a:t>
            </a:r>
            <a:r>
              <a:rPr lang="en-US" sz="4000" dirty="0" smtClean="0">
                <a:effectLst>
                  <a:glow rad="101600">
                    <a:schemeClr val="bg1">
                      <a:alpha val="60000"/>
                    </a:schemeClr>
                  </a:glow>
                </a:effectLst>
              </a:rPr>
              <a:t> there?</a:t>
            </a:r>
          </a:p>
          <a:p>
            <a:pPr algn="ctr">
              <a:buNone/>
            </a:pPr>
            <a:r>
              <a:rPr lang="en-US" sz="4000" i="1" dirty="0" smtClean="0">
                <a:effectLst>
                  <a:glow rad="101600">
                    <a:schemeClr val="bg1">
                      <a:alpha val="60000"/>
                    </a:schemeClr>
                  </a:glow>
                </a:effectLst>
              </a:rPr>
              <a:t>(Psalms 26:2) </a:t>
            </a:r>
          </a:p>
          <a:p>
            <a:pPr algn="ctr">
              <a:buNone/>
            </a:pPr>
            <a:endParaRPr lang="en-US" sz="4000" dirty="0" smtClean="0">
              <a:effectLst>
                <a:glow rad="101600">
                  <a:schemeClr val="bg1">
                    <a:alpha val="60000"/>
                  </a:schemeClr>
                </a:glow>
              </a:effectLst>
            </a:endParaRPr>
          </a:p>
          <a:p>
            <a:pPr>
              <a:buNone/>
            </a:pPr>
            <a:r>
              <a:rPr lang="en-US" sz="4000" dirty="0" smtClean="0">
                <a:effectLst>
                  <a:glow rad="101600">
                    <a:schemeClr val="bg1">
                      <a:alpha val="60000"/>
                    </a:schemeClr>
                  </a:glow>
                </a:effectLst>
              </a:rPr>
              <a:t>   When you think of the person               who has hurt, which of the            following attitudes do you       experience?</a:t>
            </a:r>
          </a:p>
          <a:p>
            <a:endParaRPr lang="en-US" sz="4000" dirty="0">
              <a:effectLst>
                <a:glow rad="101600">
                  <a:schemeClr val="bg1">
                    <a:alpha val="60000"/>
                  </a:schemeClr>
                </a:glow>
              </a:effectLst>
            </a:endParaRPr>
          </a:p>
        </p:txBody>
      </p:sp>
      <p:pic>
        <p:nvPicPr>
          <p:cNvPr id="80898" name="Picture 2"/>
          <p:cNvPicPr>
            <a:picLocks noChangeAspect="1" noChangeArrowheads="1"/>
          </p:cNvPicPr>
          <p:nvPr/>
        </p:nvPicPr>
        <p:blipFill>
          <a:blip r:embed="rId3" cstate="print"/>
          <a:srcRect/>
          <a:stretch>
            <a:fillRect/>
          </a:stretch>
        </p:blipFill>
        <p:spPr bwMode="auto">
          <a:xfrm>
            <a:off x="6781800" y="3352800"/>
            <a:ext cx="2095500" cy="314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to="" calcmode="lin" valueType="num">
                                      <p:cBhvr>
                                        <p:cTn id="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idx="1"/>
          </p:nvPr>
        </p:nvSpPr>
        <p:spPr>
          <a:xfrm>
            <a:off x="457200" y="0"/>
            <a:ext cx="4040188" cy="762000"/>
          </a:xfrm>
        </p:spPr>
        <p:txBody>
          <a:bodyPr>
            <a:normAutofit/>
          </a:bodyPr>
          <a:lstStyle/>
          <a:p>
            <a:pPr algn="ctr"/>
            <a:r>
              <a:rPr lang="en-US" sz="3600" u="sng" dirty="0" smtClean="0">
                <a:effectLst>
                  <a:glow rad="101600">
                    <a:schemeClr val="bg1">
                      <a:alpha val="60000"/>
                    </a:schemeClr>
                  </a:glow>
                </a:effectLst>
              </a:rPr>
              <a:t>Unforgiving spirit</a:t>
            </a:r>
            <a:endParaRPr lang="en-US" sz="3600" u="sng" dirty="0">
              <a:effectLst>
                <a:glow rad="101600">
                  <a:schemeClr val="bg1">
                    <a:alpha val="60000"/>
                  </a:schemeClr>
                </a:glow>
              </a:effectLst>
            </a:endParaRPr>
          </a:p>
        </p:txBody>
      </p:sp>
      <p:sp>
        <p:nvSpPr>
          <p:cNvPr id="9" name="Content Placeholder 8"/>
          <p:cNvSpPr>
            <a:spLocks noGrp="1"/>
          </p:cNvSpPr>
          <p:nvPr>
            <p:ph sz="half" idx="2"/>
          </p:nvPr>
        </p:nvSpPr>
        <p:spPr>
          <a:xfrm>
            <a:off x="0" y="838200"/>
            <a:ext cx="4191000" cy="6019800"/>
          </a:xfrm>
          <a:solidFill>
            <a:schemeClr val="bg1"/>
          </a:solidFill>
        </p:spPr>
        <p:txBody>
          <a:bodyPr>
            <a:normAutofit/>
          </a:bodyPr>
          <a:lstStyle/>
          <a:p>
            <a:pPr lvl="0"/>
            <a:r>
              <a:rPr lang="en-US" sz="3000" dirty="0" smtClean="0">
                <a:effectLst>
                  <a:glow rad="101600">
                    <a:schemeClr val="bg1">
                      <a:alpha val="60000"/>
                    </a:schemeClr>
                  </a:glow>
                </a:effectLst>
              </a:rPr>
              <a:t>Emotional churning</a:t>
            </a:r>
          </a:p>
          <a:p>
            <a:pPr lvl="0"/>
            <a:r>
              <a:rPr lang="en-US" sz="3000" dirty="0" smtClean="0">
                <a:effectLst>
                  <a:glow rad="101600">
                    <a:schemeClr val="bg1">
                      <a:alpha val="60000"/>
                    </a:schemeClr>
                  </a:glow>
                </a:effectLst>
              </a:rPr>
              <a:t>Desire for revenge</a:t>
            </a:r>
          </a:p>
          <a:p>
            <a:pPr lvl="0"/>
            <a:r>
              <a:rPr lang="en-US" sz="3000" dirty="0" smtClean="0">
                <a:effectLst>
                  <a:glow rad="101600">
                    <a:schemeClr val="bg1">
                      <a:alpha val="60000"/>
                    </a:schemeClr>
                  </a:glow>
                </a:effectLst>
              </a:rPr>
              <a:t>Hard to ask God to bless him</a:t>
            </a:r>
          </a:p>
          <a:p>
            <a:pPr lvl="0"/>
            <a:r>
              <a:rPr lang="en-US" sz="3000" dirty="0" smtClean="0">
                <a:effectLst>
                  <a:glow rad="101600">
                    <a:schemeClr val="bg1">
                      <a:alpha val="60000"/>
                    </a:schemeClr>
                  </a:glow>
                </a:effectLst>
              </a:rPr>
              <a:t>Hard to see his good qualities</a:t>
            </a:r>
          </a:p>
          <a:p>
            <a:pPr lvl="0"/>
            <a:r>
              <a:rPr lang="en-US" sz="3000" dirty="0" smtClean="0">
                <a:effectLst>
                  <a:glow rad="101600">
                    <a:schemeClr val="bg1">
                      <a:alpha val="60000"/>
                    </a:schemeClr>
                  </a:glow>
                </a:effectLst>
              </a:rPr>
              <a:t>Want others to know what you know about him</a:t>
            </a:r>
          </a:p>
          <a:p>
            <a:pPr>
              <a:buNone/>
            </a:pPr>
            <a:endParaRPr lang="en-US" sz="3000" dirty="0">
              <a:effectLst>
                <a:glow rad="101600">
                  <a:schemeClr val="bg1">
                    <a:alpha val="60000"/>
                  </a:schemeClr>
                </a:glow>
              </a:effectLst>
            </a:endParaRPr>
          </a:p>
        </p:txBody>
      </p:sp>
      <p:sp>
        <p:nvSpPr>
          <p:cNvPr id="10" name="Text Placeholder 9"/>
          <p:cNvSpPr>
            <a:spLocks noGrp="1"/>
          </p:cNvSpPr>
          <p:nvPr>
            <p:ph type="body" sz="quarter" idx="3"/>
          </p:nvPr>
        </p:nvSpPr>
        <p:spPr>
          <a:xfrm>
            <a:off x="4648200" y="-457200"/>
            <a:ext cx="4041775" cy="1219200"/>
          </a:xfrm>
        </p:spPr>
        <p:txBody>
          <a:bodyPr>
            <a:normAutofit/>
          </a:bodyPr>
          <a:lstStyle/>
          <a:p>
            <a:pPr algn="ctr"/>
            <a:r>
              <a:rPr lang="en-US" sz="3600" u="sng" dirty="0" smtClean="0">
                <a:effectLst>
                  <a:glow rad="101600">
                    <a:schemeClr val="bg1">
                      <a:alpha val="60000"/>
                    </a:schemeClr>
                  </a:glow>
                </a:effectLst>
              </a:rPr>
              <a:t>Forgiving spirit</a:t>
            </a:r>
            <a:endParaRPr lang="en-US" sz="3600" u="sng" dirty="0">
              <a:effectLst>
                <a:glow rad="101600">
                  <a:schemeClr val="bg1">
                    <a:alpha val="60000"/>
                  </a:schemeClr>
                </a:glow>
              </a:effectLst>
            </a:endParaRPr>
          </a:p>
        </p:txBody>
      </p:sp>
      <p:sp>
        <p:nvSpPr>
          <p:cNvPr id="11" name="Content Placeholder 10"/>
          <p:cNvSpPr>
            <a:spLocks noGrp="1"/>
          </p:cNvSpPr>
          <p:nvPr>
            <p:ph sz="quarter" idx="4"/>
          </p:nvPr>
        </p:nvSpPr>
        <p:spPr>
          <a:xfrm>
            <a:off x="4343400" y="914400"/>
            <a:ext cx="4800600" cy="5943600"/>
          </a:xfrm>
        </p:spPr>
        <p:txBody>
          <a:bodyPr>
            <a:noAutofit/>
          </a:bodyPr>
          <a:lstStyle/>
          <a:p>
            <a:pPr lvl="0"/>
            <a:r>
              <a:rPr lang="en-US" sz="3000" dirty="0" smtClean="0">
                <a:effectLst>
                  <a:glow rad="101600">
                    <a:schemeClr val="bg1">
                      <a:alpha val="60000"/>
                    </a:schemeClr>
                  </a:glow>
                </a:effectLst>
              </a:rPr>
              <a:t>Desire for God to bless him</a:t>
            </a:r>
          </a:p>
          <a:p>
            <a:pPr lvl="0"/>
            <a:r>
              <a:rPr lang="en-US" sz="3000" dirty="0" smtClean="0">
                <a:effectLst>
                  <a:glow rad="101600">
                    <a:schemeClr val="bg1">
                      <a:alpha val="60000"/>
                    </a:schemeClr>
                  </a:glow>
                </a:effectLst>
              </a:rPr>
              <a:t>Desire to see him spiritually restored</a:t>
            </a:r>
          </a:p>
          <a:p>
            <a:pPr lvl="0"/>
            <a:r>
              <a:rPr lang="en-US" sz="3000" dirty="0" smtClean="0">
                <a:effectLst>
                  <a:glow rad="101600">
                    <a:schemeClr val="bg1">
                      <a:alpha val="60000"/>
                    </a:schemeClr>
                  </a:glow>
                </a:effectLst>
              </a:rPr>
              <a:t>Sense of rest and relinquishment</a:t>
            </a:r>
          </a:p>
          <a:p>
            <a:pPr lvl="0"/>
            <a:r>
              <a:rPr lang="en-US" sz="3000" dirty="0" smtClean="0">
                <a:effectLst>
                  <a:glow rad="101600">
                    <a:schemeClr val="bg1">
                      <a:alpha val="60000"/>
                    </a:schemeClr>
                  </a:glow>
                </a:effectLst>
              </a:rPr>
              <a:t>Gratefulness to God for this person</a:t>
            </a:r>
          </a:p>
          <a:p>
            <a:pPr lvl="0"/>
            <a:r>
              <a:rPr lang="en-US" sz="3000" dirty="0" smtClean="0">
                <a:effectLst>
                  <a:glow rad="101600">
                    <a:schemeClr val="bg1">
                      <a:alpha val="60000"/>
                    </a:schemeClr>
                  </a:glow>
                </a:effectLst>
              </a:rPr>
              <a:t>Humbled by how greatly you have sinned against God and how much He has forgiven you</a:t>
            </a:r>
          </a:p>
          <a:p>
            <a:endParaRPr lang="en-US" sz="30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to="" calcmode="lin" valueType="num">
                                      <p:cBhvr>
                                        <p:cTn id="7" dur="1" fill="hold"/>
                                        <p:tgtEl>
                                          <p:spTgt spid="9">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to="" calcmode="lin" valueType="num">
                                      <p:cBhvr>
                                        <p:cTn id="12" dur="1" fill="hold"/>
                                        <p:tgtEl>
                                          <p:spTgt spid="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to="" calcmode="lin" valueType="num">
                                      <p:cBhvr>
                                        <p:cTn id="17" dur="1" fill="hold"/>
                                        <p:tgtEl>
                                          <p:spTgt spid="9">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to="" calcmode="lin" valueType="num">
                                      <p:cBhvr>
                                        <p:cTn id="22" dur="1" fill="hold"/>
                                        <p:tgtEl>
                                          <p:spTgt spid="9">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to="" calcmode="lin" valueType="num">
                                      <p:cBhvr>
                                        <p:cTn id="27" dur="1" fill="hold"/>
                                        <p:tgtEl>
                                          <p:spTgt spid="9">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 to="" calcmode="lin" valueType="num">
                                      <p:cBhvr>
                                        <p:cTn id="32" dur="1" fill="hold"/>
                                        <p:tgtEl>
                                          <p:spTgt spid="9">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to="" calcmode="lin" valueType="num">
                                      <p:cBhvr>
                                        <p:cTn id="37" dur="1" fill="hold"/>
                                        <p:tgtEl>
                                          <p:spTgt spid="11">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 to="" calcmode="lin" valueType="num">
                                      <p:cBhvr>
                                        <p:cTn id="42" dur="1" fill="hold"/>
                                        <p:tgtEl>
                                          <p:spTgt spid="11">
                                            <p:txEl>
                                              <p:pRg st="1" end="1"/>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 to="" calcmode="lin" valueType="num">
                                      <p:cBhvr>
                                        <p:cTn id="47" dur="1" fill="hold"/>
                                        <p:tgtEl>
                                          <p:spTgt spid="11">
                                            <p:txEl>
                                              <p:pRg st="2" end="2"/>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 to="" calcmode="lin" valueType="num">
                                      <p:cBhvr>
                                        <p:cTn id="52" dur="1" fill="hold"/>
                                        <p:tgtEl>
                                          <p:spTgt spid="11">
                                            <p:txEl>
                                              <p:pRg st="3" end="3"/>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 to="" calcmode="lin" valueType="num">
                                      <p:cBhvr>
                                        <p:cTn id="57" dur="1" fill="hold"/>
                                        <p:tgtEl>
                                          <p:spTgt spid="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“I won’t forgive!”</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295400"/>
            <a:ext cx="9144000" cy="5562600"/>
          </a:xfrm>
        </p:spPr>
        <p:txBody>
          <a:bodyPr>
            <a:normAutofit fontScale="92500" lnSpcReduction="10000"/>
          </a:bodyPr>
          <a:lstStyle/>
          <a:p>
            <a:r>
              <a:rPr lang="en-US" sz="3600" dirty="0" smtClean="0">
                <a:solidFill>
                  <a:srgbClr val="FFFF00"/>
                </a:solidFill>
                <a:effectLst>
                  <a:glow rad="101600">
                    <a:schemeClr val="bg1">
                      <a:alpha val="60000"/>
                    </a:schemeClr>
                  </a:glow>
                </a:effectLst>
              </a:rPr>
              <a:t>Forgiveness is a choice.  If you refuse to forgive you can expect the following –</a:t>
            </a:r>
          </a:p>
          <a:p>
            <a:pPr>
              <a:buFont typeface="Wingdings" pitchFamily="2" charset="2"/>
              <a:buChar char="Ø"/>
            </a:pP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“But if ye forgive not men their trespasses, neither will your Father forgive your trespasses.”          (Matt. 6:15)</a:t>
            </a:r>
          </a:p>
          <a:p>
            <a:pPr>
              <a:buFont typeface="Wingdings" pitchFamily="2" charset="2"/>
              <a:buChar char="Ø"/>
            </a:pPr>
            <a:r>
              <a:rPr lang="en-US" sz="3600" i="1" dirty="0" smtClean="0">
                <a:effectLst>
                  <a:glow rad="101600">
                    <a:schemeClr val="bg1">
                      <a:alpha val="60000"/>
                    </a:schemeClr>
                  </a:glow>
                </a:effectLst>
              </a:rPr>
              <a:t> “And his lord was wroth, and delivered him to the tormentors, till he should pay all that was due unto him. So likewise shall my heavenly Father do also unto you, if ye from your hearts forgive not every one his brother their trespasses.” (Matt. 18:32-35)</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flipH="1">
            <a:off x="-533400" y="-533400"/>
            <a:ext cx="10058399" cy="807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685800"/>
            <a:ext cx="8153400" cy="5440363"/>
          </a:xfrm>
          <a:solidFill>
            <a:schemeClr val="bg1"/>
          </a:solidFill>
        </p:spPr>
        <p:txBody>
          <a:bodyPr>
            <a:normAutofit/>
          </a:bodyPr>
          <a:lstStyle/>
          <a:p>
            <a:pPr algn="ctr">
              <a:buNone/>
            </a:pPr>
            <a:r>
              <a:rPr lang="en-US" sz="3600" i="1" dirty="0" smtClean="0">
                <a:effectLst>
                  <a:glow rad="101600">
                    <a:schemeClr val="bg1">
                      <a:alpha val="60000"/>
                    </a:schemeClr>
                  </a:glow>
                </a:effectLst>
              </a:rPr>
              <a:t>   “To whom ye forgive any thing, I forgive also: for if I forgave any thing, to whom I forgave it, for your sakes forgave I it in the person of Christ; Lest Satan should get an advantage of us: for we are not ignorant of his devices.”     </a:t>
            </a:r>
          </a:p>
          <a:p>
            <a:pPr algn="ctr">
              <a:buNone/>
            </a:pPr>
            <a:r>
              <a:rPr lang="en-US" sz="3600" i="1" dirty="0" smtClean="0">
                <a:effectLst>
                  <a:glow rad="101600">
                    <a:schemeClr val="bg1">
                      <a:alpha val="60000"/>
                    </a:schemeClr>
                  </a:glow>
                </a:effectLst>
              </a:rPr>
              <a:t> (II Cor. 2:10-11)</a:t>
            </a:r>
            <a:endParaRPr lang="en-US" sz="3600" i="1" dirty="0">
              <a:effectLst>
                <a:glow rad="101600">
                  <a:schemeClr val="bg1">
                    <a:alpha val="60000"/>
                  </a:schemeClr>
                </a:glow>
              </a:effectLst>
            </a:endParaRPr>
          </a:p>
        </p:txBody>
      </p:sp>
      <p:pic>
        <p:nvPicPr>
          <p:cNvPr id="5" name="Picture 2"/>
          <p:cNvPicPr>
            <a:picLocks noChangeAspect="1" noChangeArrowheads="1"/>
          </p:cNvPicPr>
          <p:nvPr/>
        </p:nvPicPr>
        <p:blipFill>
          <a:blip r:embed="rId3" cstate="print"/>
          <a:srcRect/>
          <a:stretch>
            <a:fillRect/>
          </a:stretch>
        </p:blipFill>
        <p:spPr bwMode="auto">
          <a:xfrm>
            <a:off x="5943600" y="4495800"/>
            <a:ext cx="3367240" cy="2362200"/>
          </a:xfrm>
          <a:prstGeom prst="rect">
            <a:avLst/>
          </a:prstGeom>
          <a:ln>
            <a:noFill/>
          </a:ln>
          <a:effectLst>
            <a:softEdge rad="112500"/>
          </a:effectLst>
        </p:spPr>
      </p:pic>
      <p:pic>
        <p:nvPicPr>
          <p:cNvPr id="6" name="Picture 2"/>
          <p:cNvPicPr>
            <a:picLocks noChangeAspect="1" noChangeArrowheads="1"/>
          </p:cNvPicPr>
          <p:nvPr/>
        </p:nvPicPr>
        <p:blipFill>
          <a:blip r:embed="rId4" cstate="print"/>
          <a:srcRect/>
          <a:stretch>
            <a:fillRect/>
          </a:stretch>
        </p:blipFill>
        <p:spPr bwMode="auto">
          <a:xfrm>
            <a:off x="0" y="4267200"/>
            <a:ext cx="2590800" cy="2590800"/>
          </a:xfrm>
          <a:prstGeom prst="rect">
            <a:avLst/>
          </a:prstGeom>
          <a:ln>
            <a:noFill/>
          </a:ln>
          <a:effectLst>
            <a:softEdge rad="112500"/>
          </a:effectLst>
        </p:spPr>
      </p:pic>
      <p:pic>
        <p:nvPicPr>
          <p:cNvPr id="7" name="Picture 2"/>
          <p:cNvPicPr>
            <a:picLocks noChangeAspect="1" noChangeArrowheads="1"/>
          </p:cNvPicPr>
          <p:nvPr/>
        </p:nvPicPr>
        <p:blipFill>
          <a:blip r:embed="rId5" cstate="print">
            <a:lum bright="-10000"/>
          </a:blip>
          <a:srcRect/>
          <a:stretch>
            <a:fillRect/>
          </a:stretch>
        </p:blipFill>
        <p:spPr bwMode="auto">
          <a:xfrm>
            <a:off x="-562344" y="-457201"/>
            <a:ext cx="10163544" cy="769620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087562"/>
          </a:xfrm>
        </p:spPr>
        <p:txBody>
          <a:bodyPr>
            <a:normAutofit fontScale="90000"/>
          </a:bodyPr>
          <a:lstStyle/>
          <a:p>
            <a:r>
              <a:rPr lang="en-US" dirty="0" smtClean="0">
                <a:effectLst>
                  <a:glow rad="101600">
                    <a:schemeClr val="bg1">
                      <a:alpha val="60000"/>
                    </a:schemeClr>
                  </a:glow>
                </a:effectLst>
              </a:rPr>
              <a:t>“I’ve forgiven them, but I’ll never be able </a:t>
            </a:r>
            <a:br>
              <a:rPr lang="en-US" dirty="0" smtClean="0">
                <a:effectLst>
                  <a:glow rad="101600">
                    <a:schemeClr val="bg1">
                      <a:alpha val="60000"/>
                    </a:schemeClr>
                  </a:glow>
                </a:effectLst>
              </a:rPr>
            </a:br>
            <a:r>
              <a:rPr lang="en-US" dirty="0" smtClean="0">
                <a:effectLst>
                  <a:glow rad="101600">
                    <a:schemeClr val="bg1">
                      <a:alpha val="60000"/>
                    </a:schemeClr>
                  </a:glow>
                </a:effectLst>
              </a:rPr>
              <a:t>to forget what they did to me.”</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0" y="2133600"/>
            <a:ext cx="9144000" cy="4724400"/>
          </a:xfrm>
        </p:spPr>
        <p:txBody>
          <a:bodyPr>
            <a:normAutofit/>
          </a:bodyPr>
          <a:lstStyle/>
          <a:p>
            <a:r>
              <a:rPr lang="en-US" dirty="0" smtClean="0">
                <a:effectLst>
                  <a:glow rad="101600">
                    <a:schemeClr val="bg1">
                      <a:alpha val="60000"/>
                    </a:schemeClr>
                  </a:glow>
                </a:effectLst>
              </a:rPr>
              <a:t> When God forgives us, what does                             He promise to do? </a:t>
            </a:r>
          </a:p>
          <a:p>
            <a:pPr lvl="0">
              <a:buFont typeface="Wingdings" pitchFamily="2" charset="2"/>
              <a:buChar char="Ø"/>
            </a:pPr>
            <a:r>
              <a:rPr lang="en-US" i="1" dirty="0" smtClean="0">
                <a:solidFill>
                  <a:srgbClr val="FFFF00"/>
                </a:solidFill>
                <a:effectLst>
                  <a:glow rad="101600">
                    <a:schemeClr val="bg1">
                      <a:alpha val="60000"/>
                    </a:schemeClr>
                  </a:glow>
                </a:effectLst>
              </a:rPr>
              <a:t> Jeremiah 31:34</a:t>
            </a:r>
          </a:p>
          <a:p>
            <a:pPr lvl="0">
              <a:buFont typeface="Wingdings" pitchFamily="2" charset="2"/>
              <a:buChar char="Ø"/>
            </a:pPr>
            <a:r>
              <a:rPr lang="en-US" i="1" dirty="0" smtClean="0">
                <a:solidFill>
                  <a:srgbClr val="FFFF00"/>
                </a:solidFill>
                <a:effectLst>
                  <a:glow rad="101600">
                    <a:schemeClr val="bg1">
                      <a:alpha val="60000"/>
                    </a:schemeClr>
                  </a:glow>
                </a:effectLst>
              </a:rPr>
              <a:t> Hebrews 10:17</a:t>
            </a:r>
          </a:p>
          <a:p>
            <a:pPr lvl="0">
              <a:buFont typeface="Wingdings" pitchFamily="2" charset="2"/>
              <a:buChar char="Ø"/>
            </a:pPr>
            <a:r>
              <a:rPr lang="en-US" i="1" dirty="0" smtClean="0">
                <a:solidFill>
                  <a:srgbClr val="FFFF00"/>
                </a:solidFill>
                <a:effectLst>
                  <a:glow rad="101600">
                    <a:schemeClr val="bg1">
                      <a:alpha val="60000"/>
                    </a:schemeClr>
                  </a:glow>
                </a:effectLst>
              </a:rPr>
              <a:t> Psalms 103:12             </a:t>
            </a:r>
          </a:p>
          <a:p>
            <a:pPr lvl="0"/>
            <a:r>
              <a:rPr lang="en-US" dirty="0" smtClean="0">
                <a:effectLst>
                  <a:glow rad="101600">
                    <a:schemeClr val="bg1">
                      <a:alpha val="60000"/>
                    </a:schemeClr>
                  </a:glow>
                </a:effectLst>
              </a:rPr>
              <a:t>How are we to forgive?</a:t>
            </a:r>
          </a:p>
          <a:p>
            <a:pPr lvl="0">
              <a:buFont typeface="Wingdings" pitchFamily="2" charset="2"/>
              <a:buChar char="Ø"/>
            </a:pPr>
            <a:r>
              <a:rPr lang="en-US" dirty="0" smtClean="0">
                <a:solidFill>
                  <a:srgbClr val="FFFF00"/>
                </a:solidFill>
                <a:effectLst>
                  <a:glow rad="101600">
                    <a:schemeClr val="bg1">
                      <a:alpha val="60000"/>
                    </a:schemeClr>
                  </a:glow>
                </a:effectLst>
              </a:rPr>
              <a:t> </a:t>
            </a:r>
            <a:r>
              <a:rPr lang="en-US" i="1" dirty="0" smtClean="0">
                <a:solidFill>
                  <a:srgbClr val="FFFF00"/>
                </a:solidFill>
                <a:effectLst>
                  <a:glow rad="101600">
                    <a:schemeClr val="bg1">
                      <a:alpha val="60000"/>
                    </a:schemeClr>
                  </a:glow>
                </a:effectLst>
              </a:rPr>
              <a:t>Colossians 3:13</a:t>
            </a:r>
          </a:p>
          <a:p>
            <a:pPr lvl="0">
              <a:buFont typeface="Wingdings" pitchFamily="2" charset="2"/>
              <a:buChar char="Ø"/>
            </a:pPr>
            <a:r>
              <a:rPr lang="en-US" i="1" dirty="0" smtClean="0">
                <a:solidFill>
                  <a:srgbClr val="FFFF00"/>
                </a:solidFill>
                <a:effectLst>
                  <a:glow rad="101600">
                    <a:schemeClr val="bg1">
                      <a:alpha val="60000"/>
                    </a:schemeClr>
                  </a:glow>
                </a:effectLst>
              </a:rPr>
              <a:t> Ephesians 4:32</a:t>
            </a:r>
          </a:p>
          <a:p>
            <a:endParaRPr lang="en-US" dirty="0">
              <a:effectLst>
                <a:glow rad="101600">
                  <a:schemeClr val="bg1">
                    <a:alpha val="60000"/>
                  </a:schemeClr>
                </a:glow>
              </a:effectLst>
            </a:endParaRPr>
          </a:p>
        </p:txBody>
      </p:sp>
      <p:pic>
        <p:nvPicPr>
          <p:cNvPr id="5" name="Picture 2"/>
          <p:cNvPicPr>
            <a:picLocks noChangeAspect="1" noChangeArrowheads="1"/>
          </p:cNvPicPr>
          <p:nvPr/>
        </p:nvPicPr>
        <p:blipFill>
          <a:blip r:embed="rId3" cstate="print"/>
          <a:srcRect/>
          <a:stretch>
            <a:fillRect/>
          </a:stretch>
        </p:blipFill>
        <p:spPr bwMode="auto">
          <a:xfrm>
            <a:off x="6476999" y="1752600"/>
            <a:ext cx="2528569"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10"/>
          <p:cNvPicPr>
            <a:picLocks noChangeAspect="1" noChangeArrowheads="1"/>
          </p:cNvPicPr>
          <p:nvPr/>
        </p:nvPicPr>
        <p:blipFill>
          <a:blip r:embed="rId4" cstate="print"/>
          <a:srcRect/>
          <a:stretch>
            <a:fillRect/>
          </a:stretch>
        </p:blipFill>
        <p:spPr bwMode="auto">
          <a:xfrm>
            <a:off x="4572000" y="4277242"/>
            <a:ext cx="3876675" cy="2580758"/>
          </a:xfrm>
          <a:prstGeom prst="ellipse">
            <a:avLst/>
          </a:prstGeom>
          <a:ln>
            <a:noFill/>
          </a:ln>
          <a:effectLst>
            <a:softEdge rad="112500"/>
          </a:effectLst>
        </p:spPr>
      </p:pic>
      <p:pic>
        <p:nvPicPr>
          <p:cNvPr id="7" name="Picture 12"/>
          <p:cNvPicPr>
            <a:picLocks noChangeAspect="1" noChangeArrowheads="1"/>
          </p:cNvPicPr>
          <p:nvPr/>
        </p:nvPicPr>
        <p:blipFill>
          <a:blip r:embed="rId5" cstate="print"/>
          <a:srcRect/>
          <a:stretch>
            <a:fillRect/>
          </a:stretch>
        </p:blipFill>
        <p:spPr bwMode="auto">
          <a:xfrm>
            <a:off x="4495800" y="4070985"/>
            <a:ext cx="4191000" cy="278701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to="" calcmode="lin" valueType="num">
                                      <p:cBhvr>
                                        <p:cTn id="42" dur="1" fill="hold"/>
                                        <p:tgtEl>
                                          <p:spTgt spid="3">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to="" calcmode="lin" valueType="num">
                                      <p:cBhvr>
                                        <p:cTn id="47" dur="1" fill="hold"/>
                                        <p:tgtEl>
                                          <p:spTgt spid="6"/>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935162"/>
          </a:xfrm>
        </p:spPr>
        <p:txBody>
          <a:bodyPr>
            <a:normAutofit fontScale="90000"/>
          </a:bodyPr>
          <a:lstStyle/>
          <a:p>
            <a:r>
              <a:rPr lang="en-US" dirty="0" smtClean="0">
                <a:effectLst>
                  <a:glow rad="101600">
                    <a:schemeClr val="bg1">
                      <a:alpha val="60000"/>
                    </a:schemeClr>
                  </a:glow>
                </a:effectLst>
              </a:rPr>
              <a:t>“I really have forgiven, but I still struggle with feelings of hurt.”</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981200"/>
            <a:ext cx="9144000" cy="4876800"/>
          </a:xfrm>
        </p:spPr>
        <p:txBody>
          <a:bodyPr>
            <a:normAutofit/>
          </a:bodyPr>
          <a:lstStyle/>
          <a:p>
            <a:pPr lvl="0"/>
            <a:r>
              <a:rPr lang="en-US" sz="3600" dirty="0" smtClean="0">
                <a:effectLst>
                  <a:glow rad="101600">
                    <a:schemeClr val="bg1">
                      <a:alpha val="60000"/>
                    </a:schemeClr>
                  </a:glow>
                </a:effectLst>
              </a:rPr>
              <a:t>The key to overcoming hurts – serving your offender </a:t>
            </a:r>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“For, brethren, ye have been called unto liberty; only use not liberty for an occasion to the flesh, but by love serve one another.”  (Gal. 5:13)</a:t>
            </a:r>
          </a:p>
          <a:p>
            <a:pPr lvl="0"/>
            <a:r>
              <a:rPr lang="en-US" sz="3600" dirty="0" smtClean="0">
                <a:effectLst>
                  <a:glow rad="101600">
                    <a:schemeClr val="bg1">
                      <a:alpha val="60000"/>
                    </a:schemeClr>
                  </a:glow>
                </a:effectLst>
              </a:rPr>
              <a:t>Are you ready to choose the pathway of forgiveness?</a:t>
            </a: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534400" cy="1417638"/>
          </a:xfrm>
        </p:spPr>
        <p:txBody>
          <a:bodyPr>
            <a:normAutofit fontScale="90000"/>
          </a:bodyPr>
          <a:lstStyle/>
          <a:p>
            <a:r>
              <a:rPr lang="en-US" dirty="0" smtClean="0">
                <a:effectLst>
                  <a:glow rad="101600">
                    <a:schemeClr val="bg1">
                      <a:alpha val="60000"/>
                    </a:schemeClr>
                  </a:glow>
                </a:effectLst>
              </a:rPr>
              <a:t>BIBLICAL DISCRIPTION OF BITTERNESS</a:t>
            </a:r>
            <a:r>
              <a:rPr lang="en-US" b="1" dirty="0" smtClean="0">
                <a:effectLst>
                  <a:glow rad="101600">
                    <a:schemeClr val="bg1">
                      <a:alpha val="60000"/>
                    </a:schemeClr>
                  </a:glow>
                </a:effectLst>
              </a:rPr>
              <a:t/>
            </a:r>
            <a:br>
              <a:rPr lang="en-US" b="1"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066800"/>
            <a:ext cx="5943600" cy="5791200"/>
          </a:xfrm>
        </p:spPr>
        <p:txBody>
          <a:bodyPr>
            <a:normAutofit fontScale="92500"/>
          </a:bodyPr>
          <a:lstStyle/>
          <a:p>
            <a:r>
              <a:rPr lang="en-US" dirty="0" smtClean="0">
                <a:solidFill>
                  <a:srgbClr val="FFFF00"/>
                </a:solidFill>
                <a:effectLst>
                  <a:glow rad="101600">
                    <a:schemeClr val="bg1">
                      <a:alpha val="60000"/>
                    </a:schemeClr>
                  </a:glow>
                </a:effectLst>
              </a:rPr>
              <a:t>Poison </a:t>
            </a:r>
            <a:r>
              <a:rPr lang="en-US" i="1" dirty="0">
                <a:solidFill>
                  <a:srgbClr val="FFFF00"/>
                </a:solidFill>
                <a:effectLst>
                  <a:glow rad="101600">
                    <a:schemeClr val="bg1">
                      <a:alpha val="60000"/>
                    </a:schemeClr>
                  </a:glow>
                </a:effectLst>
              </a:rPr>
              <a:t>(James 3:8-10)</a:t>
            </a:r>
            <a:r>
              <a:rPr lang="en-US" dirty="0">
                <a:solidFill>
                  <a:srgbClr val="FFFF00"/>
                </a:solidFill>
                <a:effectLst>
                  <a:glow rad="101600">
                    <a:schemeClr val="bg1">
                      <a:alpha val="60000"/>
                    </a:schemeClr>
                  </a:glow>
                </a:effectLst>
              </a:rPr>
              <a:t> </a:t>
            </a:r>
            <a:r>
              <a:rPr lang="en-US" dirty="0">
                <a:effectLst>
                  <a:glow rad="101600">
                    <a:schemeClr val="bg1">
                      <a:alpha val="60000"/>
                    </a:schemeClr>
                  </a:glow>
                </a:effectLst>
              </a:rPr>
              <a:t>= makes a person deathly sick.</a:t>
            </a:r>
            <a:endParaRPr lang="en-US" b="1" dirty="0">
              <a:effectLst>
                <a:glow rad="101600">
                  <a:schemeClr val="bg1">
                    <a:alpha val="60000"/>
                  </a:schemeClr>
                </a:glow>
              </a:effectLst>
            </a:endParaRPr>
          </a:p>
          <a:p>
            <a:r>
              <a:rPr lang="en-US" dirty="0">
                <a:solidFill>
                  <a:srgbClr val="FFFF00"/>
                </a:solidFill>
                <a:effectLst>
                  <a:glow rad="101600">
                    <a:schemeClr val="bg1">
                      <a:alpha val="60000"/>
                    </a:schemeClr>
                  </a:glow>
                </a:effectLst>
              </a:rPr>
              <a:t> </a:t>
            </a:r>
            <a:r>
              <a:rPr lang="en-US" dirty="0" smtClean="0">
                <a:solidFill>
                  <a:srgbClr val="FFFF00"/>
                </a:solidFill>
                <a:effectLst>
                  <a:glow rad="101600">
                    <a:schemeClr val="bg1">
                      <a:alpha val="60000"/>
                    </a:schemeClr>
                  </a:glow>
                </a:effectLst>
              </a:rPr>
              <a:t>Wormwood </a:t>
            </a:r>
            <a:r>
              <a:rPr lang="en-US" i="1" dirty="0">
                <a:solidFill>
                  <a:srgbClr val="FFFF00"/>
                </a:solidFill>
                <a:effectLst>
                  <a:glow rad="101600">
                    <a:schemeClr val="bg1">
                      <a:alpha val="60000"/>
                    </a:schemeClr>
                  </a:glow>
                </a:effectLst>
              </a:rPr>
              <a:t>(Lam. 3:15)</a:t>
            </a:r>
            <a:r>
              <a:rPr lang="en-US" dirty="0">
                <a:solidFill>
                  <a:srgbClr val="FFFF00"/>
                </a:solidFill>
                <a:effectLst>
                  <a:glow rad="101600">
                    <a:schemeClr val="bg1">
                      <a:alpha val="60000"/>
                    </a:schemeClr>
                  </a:glow>
                </a:effectLst>
              </a:rPr>
              <a:t> </a:t>
            </a:r>
            <a:r>
              <a:rPr lang="en-US" dirty="0">
                <a:effectLst>
                  <a:glow rad="101600">
                    <a:schemeClr val="bg1">
                      <a:alpha val="60000"/>
                    </a:schemeClr>
                  </a:glow>
                </a:effectLst>
              </a:rPr>
              <a:t>= strong smelling plant which has a very  </a:t>
            </a:r>
            <a:r>
              <a:rPr lang="en-US" dirty="0" smtClean="0">
                <a:effectLst>
                  <a:glow rad="101600">
                    <a:schemeClr val="bg1">
                      <a:alpha val="60000"/>
                    </a:schemeClr>
                  </a:glow>
                </a:effectLst>
              </a:rPr>
              <a:t> </a:t>
            </a:r>
            <a:r>
              <a:rPr lang="en-US" dirty="0">
                <a:effectLst>
                  <a:glow rad="101600">
                    <a:schemeClr val="bg1">
                      <a:alpha val="60000"/>
                    </a:schemeClr>
                  </a:glow>
                </a:effectLst>
              </a:rPr>
              <a:t>bitter and unpleasant taste.</a:t>
            </a:r>
            <a:endParaRPr lang="en-US" b="1" dirty="0">
              <a:effectLst>
                <a:glow rad="101600">
                  <a:schemeClr val="bg1">
                    <a:alpha val="60000"/>
                  </a:schemeClr>
                </a:glow>
              </a:effectLst>
            </a:endParaRPr>
          </a:p>
          <a:p>
            <a:r>
              <a:rPr lang="en-US" dirty="0">
                <a:solidFill>
                  <a:srgbClr val="FFFF00"/>
                </a:solidFill>
                <a:effectLst>
                  <a:glow rad="101600">
                    <a:schemeClr val="bg1">
                      <a:alpha val="60000"/>
                    </a:schemeClr>
                  </a:glow>
                </a:effectLst>
              </a:rPr>
              <a:t> </a:t>
            </a:r>
            <a:r>
              <a:rPr lang="en-US" dirty="0" smtClean="0">
                <a:solidFill>
                  <a:srgbClr val="FFFF00"/>
                </a:solidFill>
                <a:effectLst>
                  <a:glow rad="101600">
                    <a:schemeClr val="bg1">
                      <a:alpha val="60000"/>
                    </a:schemeClr>
                  </a:glow>
                </a:effectLst>
              </a:rPr>
              <a:t>Gall </a:t>
            </a:r>
            <a:r>
              <a:rPr lang="en-US" i="1" dirty="0">
                <a:solidFill>
                  <a:srgbClr val="FFFF00"/>
                </a:solidFill>
                <a:effectLst>
                  <a:glow rad="101600">
                    <a:schemeClr val="bg1">
                      <a:alpha val="60000"/>
                    </a:schemeClr>
                  </a:glow>
                </a:effectLst>
              </a:rPr>
              <a:t>(Acts 8:23)</a:t>
            </a:r>
            <a:r>
              <a:rPr lang="en-US" dirty="0">
                <a:solidFill>
                  <a:srgbClr val="FFFF00"/>
                </a:solidFill>
                <a:effectLst>
                  <a:glow rad="101600">
                    <a:schemeClr val="bg1">
                      <a:alpha val="60000"/>
                    </a:schemeClr>
                  </a:glow>
                </a:effectLst>
              </a:rPr>
              <a:t> </a:t>
            </a:r>
            <a:r>
              <a:rPr lang="en-US" dirty="0">
                <a:effectLst>
                  <a:glow rad="101600">
                    <a:schemeClr val="bg1">
                      <a:alpha val="60000"/>
                    </a:schemeClr>
                  </a:glow>
                </a:effectLst>
              </a:rPr>
              <a:t>= a bitter, slightly alkaline, yellowish-green fluid </a:t>
            </a:r>
            <a:r>
              <a:rPr lang="en-US" dirty="0" smtClean="0">
                <a:effectLst>
                  <a:glow rad="101600">
                    <a:schemeClr val="bg1">
                      <a:alpha val="60000"/>
                    </a:schemeClr>
                  </a:glow>
                </a:effectLst>
              </a:rPr>
              <a:t>secreted </a:t>
            </a:r>
            <a:r>
              <a:rPr lang="en-US" dirty="0">
                <a:effectLst>
                  <a:glow rad="101600">
                    <a:schemeClr val="bg1">
                      <a:alpha val="60000"/>
                    </a:schemeClr>
                  </a:glow>
                </a:effectLst>
              </a:rPr>
              <a:t>from the liver and stored in the gall bladder (bile) / used in </a:t>
            </a:r>
            <a:r>
              <a:rPr lang="en-US" dirty="0" smtClean="0">
                <a:effectLst>
                  <a:glow rad="101600">
                    <a:schemeClr val="bg1">
                      <a:alpha val="60000"/>
                    </a:schemeClr>
                  </a:glow>
                </a:effectLst>
              </a:rPr>
              <a:t>the </a:t>
            </a:r>
            <a:r>
              <a:rPr lang="en-US" dirty="0">
                <a:effectLst>
                  <a:glow rad="101600">
                    <a:schemeClr val="bg1">
                      <a:alpha val="60000"/>
                    </a:schemeClr>
                  </a:glow>
                </a:effectLst>
              </a:rPr>
              <a:t>Scriptures to refer to anything that is distasteful, unpleasant, and </a:t>
            </a:r>
            <a:r>
              <a:rPr lang="en-US" dirty="0" smtClean="0">
                <a:effectLst>
                  <a:glow rad="101600">
                    <a:schemeClr val="bg1">
                      <a:alpha val="60000"/>
                    </a:schemeClr>
                  </a:glow>
                </a:effectLst>
              </a:rPr>
              <a:t>which </a:t>
            </a:r>
            <a:r>
              <a:rPr lang="en-US" dirty="0">
                <a:effectLst>
                  <a:glow rad="101600">
                    <a:schemeClr val="bg1">
                      <a:alpha val="60000"/>
                    </a:schemeClr>
                  </a:glow>
                </a:effectLst>
              </a:rPr>
              <a:t>causes vexation of spirit.</a:t>
            </a:r>
            <a:endParaRPr lang="en-US" b="1" dirty="0">
              <a:effectLst>
                <a:glow rad="101600">
                  <a:schemeClr val="bg1">
                    <a:alpha val="60000"/>
                  </a:schemeClr>
                </a:glow>
              </a:effectLst>
            </a:endParaRPr>
          </a:p>
        </p:txBody>
      </p:sp>
      <p:pic>
        <p:nvPicPr>
          <p:cNvPr id="3074" name="Picture 2"/>
          <p:cNvPicPr>
            <a:picLocks noChangeAspect="1" noChangeArrowheads="1"/>
          </p:cNvPicPr>
          <p:nvPr/>
        </p:nvPicPr>
        <p:blipFill>
          <a:blip r:embed="rId3" cstate="print"/>
          <a:srcRect b="16719"/>
          <a:stretch>
            <a:fillRect/>
          </a:stretch>
        </p:blipFill>
        <p:spPr bwMode="auto">
          <a:xfrm rot="308530">
            <a:off x="5943600" y="990600"/>
            <a:ext cx="2666132"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p:cNvPicPr>
            <a:picLocks noChangeAspect="1" noChangeArrowheads="1"/>
          </p:cNvPicPr>
          <p:nvPr/>
        </p:nvPicPr>
        <p:blipFill>
          <a:blip r:embed="rId4" cstate="print"/>
          <a:srcRect/>
          <a:stretch>
            <a:fillRect/>
          </a:stretch>
        </p:blipFill>
        <p:spPr bwMode="auto">
          <a:xfrm rot="21266847">
            <a:off x="6015455" y="2625538"/>
            <a:ext cx="2370667"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p:cNvPicPr>
            <a:picLocks noChangeAspect="1" noChangeArrowheads="1"/>
          </p:cNvPicPr>
          <p:nvPr/>
        </p:nvPicPr>
        <p:blipFill>
          <a:blip r:embed="rId5" cstate="print"/>
          <a:srcRect/>
          <a:stretch>
            <a:fillRect/>
          </a:stretch>
        </p:blipFill>
        <p:spPr bwMode="auto">
          <a:xfrm rot="386237">
            <a:off x="6068139" y="4337722"/>
            <a:ext cx="295275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ocuments\My Scans\2009-06 (Jun)\scan0021.jpg"/>
          <p:cNvPicPr>
            <a:picLocks noChangeAspect="1" noChangeArrowheads="1"/>
          </p:cNvPicPr>
          <p:nvPr/>
        </p:nvPicPr>
        <p:blipFill>
          <a:blip r:embed="rId3" cstate="print">
            <a:duotone>
              <a:prstClr val="black"/>
              <a:schemeClr val="accent6">
                <a:tint val="45000"/>
                <a:satMod val="400000"/>
              </a:schemeClr>
            </a:duotone>
          </a:blip>
          <a:srcRect l="10494" r="17901" b="21111"/>
          <a:stretch>
            <a:fillRect/>
          </a:stretch>
        </p:blipFill>
        <p:spPr bwMode="auto">
          <a:xfrm>
            <a:off x="0" y="0"/>
            <a:ext cx="9144000" cy="6858000"/>
          </a:xfrm>
          <a:prstGeom prst="rect">
            <a:avLst/>
          </a:prstGeom>
          <a:noFill/>
        </p:spPr>
      </p:pic>
      <p:sp>
        <p:nvSpPr>
          <p:cNvPr id="4" name="Rectangle 3"/>
          <p:cNvSpPr/>
          <p:nvPr/>
        </p:nvSpPr>
        <p:spPr>
          <a:xfrm rot="21335935">
            <a:off x="6473535" y="876678"/>
            <a:ext cx="2629899" cy="646331"/>
          </a:xfrm>
          <a:prstGeom prst="rect">
            <a:avLst/>
          </a:prstGeom>
        </p:spPr>
        <p:txBody>
          <a:bodyPr wrap="square">
            <a:spAutoFit/>
          </a:bodyPr>
          <a:lstStyle/>
          <a:p>
            <a:r>
              <a:rPr lang="en-US" sz="3600" b="1" dirty="0" smtClean="0">
                <a:solidFill>
                  <a:schemeClr val="bg1"/>
                </a:solidFill>
              </a:rPr>
              <a:t>Forgiveness</a:t>
            </a:r>
          </a:p>
        </p:txBody>
      </p:sp>
      <p:sp>
        <p:nvSpPr>
          <p:cNvPr id="5" name="Rectangle 4"/>
          <p:cNvSpPr/>
          <p:nvPr/>
        </p:nvSpPr>
        <p:spPr>
          <a:xfrm rot="363473">
            <a:off x="2060990" y="2115873"/>
            <a:ext cx="3463933" cy="646331"/>
          </a:xfrm>
          <a:prstGeom prst="rect">
            <a:avLst/>
          </a:prstGeom>
        </p:spPr>
        <p:txBody>
          <a:bodyPr wrap="square">
            <a:spAutoFit/>
          </a:bodyPr>
          <a:lstStyle/>
          <a:p>
            <a:r>
              <a:rPr lang="en-US" sz="3600" b="1" dirty="0" smtClean="0">
                <a:solidFill>
                  <a:schemeClr val="bg1"/>
                </a:solidFill>
              </a:rPr>
              <a:t>Bitterness</a:t>
            </a:r>
            <a:endParaRPr lang="en-US"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effectLst>
                  <a:glow rad="101600">
                    <a:schemeClr val="bg1">
                      <a:alpha val="60000"/>
                    </a:schemeClr>
                  </a:glow>
                </a:effectLst>
              </a:rPr>
              <a:t>Decision </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“I forgive you” (Luke 6:37)</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228600" y="2209800"/>
            <a:ext cx="4724400" cy="4648200"/>
          </a:xfrm>
        </p:spPr>
        <p:txBody>
          <a:bodyPr>
            <a:noAutofit/>
          </a:bodyPr>
          <a:lstStyle/>
          <a:p>
            <a:pPr lvl="0"/>
            <a:r>
              <a:rPr lang="en-US" sz="3600" dirty="0" smtClean="0">
                <a:effectLst>
                  <a:glow rad="101600">
                    <a:schemeClr val="bg1">
                      <a:alpha val="60000"/>
                    </a:schemeClr>
                  </a:glow>
                </a:effectLst>
              </a:rPr>
              <a:t>Has God revealed any lack of forgiveness in your heart?	    </a:t>
            </a:r>
          </a:p>
          <a:p>
            <a:pPr lvl="0"/>
            <a:r>
              <a:rPr lang="en-US" sz="3600" dirty="0" smtClean="0">
                <a:effectLst>
                  <a:glow rad="101600">
                    <a:schemeClr val="bg1">
                      <a:alpha val="60000"/>
                    </a:schemeClr>
                  </a:glow>
                </a:effectLst>
              </a:rPr>
              <a:t>Do you desire to be set free from the prison of </a:t>
            </a:r>
            <a:r>
              <a:rPr lang="en-US" sz="3600" dirty="0" err="1" smtClean="0">
                <a:effectLst>
                  <a:glow rad="101600">
                    <a:schemeClr val="bg1">
                      <a:alpha val="60000"/>
                    </a:schemeClr>
                  </a:glow>
                </a:effectLst>
              </a:rPr>
              <a:t>unforgiveness</a:t>
            </a:r>
            <a:r>
              <a:rPr lang="en-US" sz="3600" dirty="0" smtClean="0">
                <a:effectLst>
                  <a:glow rad="101600">
                    <a:schemeClr val="bg1">
                      <a:alpha val="60000"/>
                    </a:schemeClr>
                  </a:glow>
                </a:effectLst>
              </a:rPr>
              <a:t>?</a:t>
            </a:r>
          </a:p>
          <a:p>
            <a:pPr>
              <a:buNone/>
            </a:pPr>
            <a:r>
              <a:rPr lang="en-US" sz="3600" dirty="0" smtClean="0">
                <a:effectLst>
                  <a:glow rad="101600">
                    <a:schemeClr val="bg1">
                      <a:alpha val="60000"/>
                    </a:schemeClr>
                  </a:glow>
                </a:effectLst>
              </a:rPr>
              <a:t>    </a:t>
            </a:r>
            <a:endParaRPr lang="en-US" sz="3600" dirty="0" smtClean="0">
              <a:solidFill>
                <a:srgbClr val="FFFF00"/>
              </a:solidFill>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4" name="Picture 2"/>
          <p:cNvPicPr>
            <a:picLocks noChangeAspect="1" noChangeArrowheads="1"/>
          </p:cNvPicPr>
          <p:nvPr/>
        </p:nvPicPr>
        <p:blipFill>
          <a:blip r:embed="rId3" cstate="print"/>
          <a:srcRect/>
          <a:stretch>
            <a:fillRect/>
          </a:stretch>
        </p:blipFill>
        <p:spPr bwMode="auto">
          <a:xfrm rot="196402">
            <a:off x="4953000" y="1676400"/>
            <a:ext cx="4004829" cy="2819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3"/>
          <p:cNvPicPr>
            <a:picLocks noChangeAspect="1" noChangeArrowheads="1"/>
          </p:cNvPicPr>
          <p:nvPr/>
        </p:nvPicPr>
        <p:blipFill>
          <a:blip r:embed="rId4" cstate="print"/>
          <a:srcRect/>
          <a:stretch>
            <a:fillRect/>
          </a:stretch>
        </p:blipFill>
        <p:spPr bwMode="auto">
          <a:xfrm rot="21412422">
            <a:off x="5027584" y="3918641"/>
            <a:ext cx="3781425" cy="28383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pPr lvl="0"/>
            <a:r>
              <a:rPr lang="en-US" dirty="0" smtClean="0">
                <a:effectLst>
                  <a:glow rad="101600">
                    <a:schemeClr val="bg1">
                      <a:alpha val="60000"/>
                    </a:schemeClr>
                  </a:glow>
                </a:effectLst>
              </a:rPr>
              <a:t>Steps necessary in order to deal with hurts and offenses you</a:t>
            </a:r>
            <a:br>
              <a:rPr lang="en-US" dirty="0" smtClean="0">
                <a:effectLst>
                  <a:glow rad="101600">
                    <a:schemeClr val="bg1">
                      <a:alpha val="60000"/>
                    </a:schemeClr>
                  </a:glow>
                </a:effectLst>
              </a:rPr>
            </a:br>
            <a:r>
              <a:rPr lang="en-US" dirty="0" smtClean="0">
                <a:effectLst>
                  <a:glow rad="101600">
                    <a:schemeClr val="bg1">
                      <a:alpha val="60000"/>
                    </a:schemeClr>
                  </a:glow>
                </a:effectLst>
              </a:rPr>
              <a:t> have experienced</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4" name="Content Placeholder 3"/>
          <p:cNvSpPr>
            <a:spLocks noGrp="1"/>
          </p:cNvSpPr>
          <p:nvPr>
            <p:ph sz="half" idx="1"/>
          </p:nvPr>
        </p:nvSpPr>
        <p:spPr>
          <a:xfrm>
            <a:off x="152400" y="1981200"/>
            <a:ext cx="4343400" cy="4876800"/>
          </a:xfrm>
        </p:spPr>
        <p:txBody>
          <a:bodyPr>
            <a:normAutofit/>
          </a:bodyPr>
          <a:lstStyle/>
          <a:p>
            <a:pPr lvl="0"/>
            <a:r>
              <a:rPr lang="en-US" sz="3000" dirty="0" smtClean="0">
                <a:effectLst>
                  <a:glow rad="101600">
                    <a:schemeClr val="bg1">
                      <a:alpha val="60000"/>
                    </a:schemeClr>
                  </a:glow>
                </a:effectLst>
              </a:rPr>
              <a:t>Make a list of the people who have wronged you. </a:t>
            </a:r>
          </a:p>
          <a:p>
            <a:pPr lvl="0"/>
            <a:r>
              <a:rPr lang="en-US" sz="3000" dirty="0" smtClean="0">
                <a:effectLst>
                  <a:glow rad="101600">
                    <a:schemeClr val="bg1">
                      <a:alpha val="60000"/>
                    </a:schemeClr>
                  </a:glow>
                </a:effectLst>
              </a:rPr>
              <a:t>Ask God to forgive you for your wrong attitude and response to their wrongdoing – </a:t>
            </a:r>
            <a:r>
              <a:rPr lang="en-US" sz="3000" i="1" dirty="0" smtClean="0">
                <a:effectLst>
                  <a:glow rad="101600">
                    <a:schemeClr val="bg1">
                      <a:alpha val="60000"/>
                    </a:schemeClr>
                  </a:glow>
                </a:effectLst>
              </a:rPr>
              <a:t>I John 1:9 </a:t>
            </a:r>
          </a:p>
          <a:p>
            <a:pPr lvl="0"/>
            <a:r>
              <a:rPr lang="en-US" sz="3000" dirty="0" smtClean="0">
                <a:effectLst>
                  <a:glow rad="101600">
                    <a:schemeClr val="bg1">
                      <a:alpha val="60000"/>
                    </a:schemeClr>
                  </a:glow>
                </a:effectLst>
              </a:rPr>
              <a:t>Thank God for each person who has wounded you -     </a:t>
            </a:r>
            <a:r>
              <a:rPr lang="en-US" sz="3000" i="1" dirty="0" smtClean="0">
                <a:effectLst>
                  <a:glow rad="101600">
                    <a:schemeClr val="bg1">
                      <a:alpha val="60000"/>
                    </a:schemeClr>
                  </a:glow>
                </a:effectLst>
              </a:rPr>
              <a:t>Romans 8:28</a:t>
            </a:r>
          </a:p>
          <a:p>
            <a:endParaRPr lang="en-US" sz="3000" dirty="0">
              <a:effectLst>
                <a:glow rad="101600">
                  <a:schemeClr val="bg1">
                    <a:alpha val="60000"/>
                  </a:schemeClr>
                </a:glow>
              </a:effectLst>
            </a:endParaRPr>
          </a:p>
        </p:txBody>
      </p:sp>
      <p:sp>
        <p:nvSpPr>
          <p:cNvPr id="5" name="Content Placeholder 4"/>
          <p:cNvSpPr>
            <a:spLocks noGrp="1"/>
          </p:cNvSpPr>
          <p:nvPr>
            <p:ph sz="half" idx="2"/>
          </p:nvPr>
        </p:nvSpPr>
        <p:spPr>
          <a:xfrm>
            <a:off x="4648200" y="2057400"/>
            <a:ext cx="4343400" cy="4800600"/>
          </a:xfrm>
        </p:spPr>
        <p:txBody>
          <a:bodyPr>
            <a:noAutofit/>
          </a:bodyPr>
          <a:lstStyle/>
          <a:p>
            <a:pPr lvl="0"/>
            <a:r>
              <a:rPr lang="en-US" sz="3000" dirty="0" smtClean="0">
                <a:effectLst>
                  <a:glow rad="101600">
                    <a:schemeClr val="bg1">
                      <a:alpha val="60000"/>
                    </a:schemeClr>
                  </a:glow>
                </a:effectLst>
              </a:rPr>
              <a:t>Confess to your offender your wrong attitude and  response –             </a:t>
            </a:r>
            <a:r>
              <a:rPr lang="en-US" sz="3000" i="1" dirty="0" smtClean="0">
                <a:effectLst>
                  <a:glow rad="101600">
                    <a:schemeClr val="bg1">
                      <a:alpha val="60000"/>
                    </a:schemeClr>
                  </a:glow>
                </a:effectLst>
              </a:rPr>
              <a:t>Matthew 5:23-25</a:t>
            </a:r>
          </a:p>
          <a:p>
            <a:r>
              <a:rPr lang="en-US" sz="3000" dirty="0" smtClean="0">
                <a:effectLst>
                  <a:glow rad="101600">
                    <a:schemeClr val="bg1">
                      <a:alpha val="60000"/>
                    </a:schemeClr>
                  </a:glow>
                </a:effectLst>
              </a:rPr>
              <a:t>As Christ </a:t>
            </a:r>
            <a:r>
              <a:rPr lang="en-US" sz="3000" dirty="0" smtClean="0">
                <a:effectLst>
                  <a:glow rad="101600">
                    <a:schemeClr val="bg1">
                      <a:alpha val="60000"/>
                    </a:schemeClr>
                  </a:glow>
                </a:effectLst>
              </a:rPr>
              <a:t>has </a:t>
            </a:r>
            <a:r>
              <a:rPr lang="en-US" sz="3000" dirty="0" smtClean="0">
                <a:effectLst>
                  <a:glow rad="101600">
                    <a:schemeClr val="bg1">
                      <a:alpha val="60000"/>
                    </a:schemeClr>
                  </a:glow>
                </a:effectLst>
              </a:rPr>
              <a:t>forgiven you, fully forgive each offender - </a:t>
            </a:r>
            <a:r>
              <a:rPr lang="en-US" sz="3000" i="1" dirty="0" smtClean="0">
                <a:effectLst>
                  <a:glow rad="101600">
                    <a:schemeClr val="bg1">
                      <a:alpha val="60000"/>
                    </a:schemeClr>
                  </a:glow>
                </a:effectLst>
              </a:rPr>
              <a:t>Ephesians 4:32</a:t>
            </a:r>
          </a:p>
          <a:p>
            <a:r>
              <a:rPr lang="en-US" sz="3000" dirty="0" smtClean="0">
                <a:effectLst>
                  <a:glow rad="101600">
                    <a:schemeClr val="bg1">
                      <a:alpha val="60000"/>
                    </a:schemeClr>
                  </a:glow>
                </a:effectLst>
              </a:rPr>
              <a:t> Confirm your love –          </a:t>
            </a:r>
            <a:r>
              <a:rPr lang="en-US" sz="3000" i="1" dirty="0" smtClean="0">
                <a:effectLst>
                  <a:glow rad="101600">
                    <a:schemeClr val="bg1">
                      <a:alpha val="60000"/>
                    </a:schemeClr>
                  </a:glow>
                </a:effectLst>
              </a:rPr>
              <a:t>II Corinthians 2:8</a:t>
            </a:r>
            <a:r>
              <a:rPr lang="en-US" sz="3000" dirty="0" smtClean="0">
                <a:effectLst>
                  <a:glow rad="101600">
                    <a:schemeClr val="bg1">
                      <a:alpha val="60000"/>
                    </a:schemeClr>
                  </a:glow>
                </a:effectLst>
              </a:rPr>
              <a:t>	</a:t>
            </a:r>
          </a:p>
          <a:p>
            <a:endParaRPr lang="en-US" sz="30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to="" calcmode="lin" valueType="num">
                                      <p:cBhvr>
                                        <p:cTn id="22" dur="1" fill="hold"/>
                                        <p:tgtEl>
                                          <p:spTgt spid="5">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to="" calcmode="lin" valueType="num">
                                      <p:cBhvr>
                                        <p:cTn id="27" dur="1" fill="hold"/>
                                        <p:tgtEl>
                                          <p:spTgt spid="5">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to="" calcmode="lin" valueType="num">
                                      <p:cBhvr>
                                        <p:cTn id="32" dur="1" fill="hold"/>
                                        <p:tgtEl>
                                          <p:spTgt spid="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lstStyle/>
          <a:p>
            <a:r>
              <a:rPr lang="en-US" i="1" dirty="0" smtClean="0">
                <a:solidFill>
                  <a:srgbClr val="FFFF00"/>
                </a:solidFill>
              </a:rPr>
              <a:t>Something to think about</a:t>
            </a:r>
            <a:r>
              <a:rPr lang="en-US" dirty="0" smtClean="0">
                <a:solidFill>
                  <a:srgbClr val="FFFF00"/>
                </a:solidFill>
              </a:rPr>
              <a:t>: </a:t>
            </a:r>
            <a:r>
              <a:rPr lang="en-US" dirty="0" smtClean="0"/>
              <a:t/>
            </a:r>
            <a:br>
              <a:rPr lang="en-US" dirty="0" smtClean="0"/>
            </a:br>
            <a:r>
              <a:rPr lang="en-US" dirty="0" smtClean="0"/>
              <a:t> Would you be willing for God to deal with you in the same way that you want to see your offender dealt with?</a:t>
            </a:r>
            <a:br>
              <a:rPr lang="en-US" dirty="0" smtClean="0"/>
            </a:br>
            <a:endParaRPr lang="en-US" dirty="0"/>
          </a:p>
        </p:txBody>
      </p:sp>
      <p:pic>
        <p:nvPicPr>
          <p:cNvPr id="3" name="Picture 2"/>
          <p:cNvPicPr>
            <a:picLocks noChangeAspect="1" noChangeArrowheads="1"/>
          </p:cNvPicPr>
          <p:nvPr/>
        </p:nvPicPr>
        <p:blipFill>
          <a:blip r:embed="rId3" cstate="print">
            <a:lum bright="-20000" contrast="40000"/>
          </a:blip>
          <a:srcRect/>
          <a:stretch>
            <a:fillRect/>
          </a:stretch>
        </p:blipFill>
        <p:spPr bwMode="auto">
          <a:xfrm>
            <a:off x="0" y="-60702"/>
            <a:ext cx="9144000" cy="6974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srcRect/>
          <a:stretch>
            <a:fillRect/>
          </a:stretch>
        </p:blipFill>
        <p:spPr bwMode="auto">
          <a:xfrm>
            <a:off x="3200400" y="3429000"/>
            <a:ext cx="2352675" cy="18912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itle 1"/>
          <p:cNvSpPr>
            <a:spLocks noGrp="1"/>
          </p:cNvSpPr>
          <p:nvPr>
            <p:ph type="title" idx="4294967295"/>
          </p:nvPr>
        </p:nvSpPr>
        <p:spPr>
          <a:xfrm>
            <a:off x="0" y="0"/>
            <a:ext cx="8229600" cy="1143000"/>
          </a:xfrm>
        </p:spPr>
        <p:txBody>
          <a:bodyPr/>
          <a:lstStyle/>
          <a:p>
            <a:r>
              <a:rPr lang="en-US" dirty="0" smtClean="0">
                <a:effectLst>
                  <a:glow rad="101600">
                    <a:schemeClr val="bg1">
                      <a:alpha val="60000"/>
                    </a:schemeClr>
                  </a:glow>
                </a:effectLst>
              </a:rPr>
              <a:t>Recognizing Bitterness</a:t>
            </a:r>
            <a:endParaRPr lang="en-US" dirty="0">
              <a:effectLst>
                <a:glow rad="101600">
                  <a:schemeClr val="bg1">
                    <a:alpha val="60000"/>
                  </a:schemeClr>
                </a:glow>
              </a:effectLst>
            </a:endParaRPr>
          </a:p>
        </p:txBody>
      </p:sp>
      <p:sp>
        <p:nvSpPr>
          <p:cNvPr id="3" name="Content Placeholder 2"/>
          <p:cNvSpPr>
            <a:spLocks noGrp="1"/>
          </p:cNvSpPr>
          <p:nvPr>
            <p:ph idx="4294967295"/>
          </p:nvPr>
        </p:nvSpPr>
        <p:spPr>
          <a:xfrm>
            <a:off x="0" y="1600200"/>
            <a:ext cx="9144000" cy="5257800"/>
          </a:xfrm>
        </p:spPr>
        <p:txBody>
          <a:bodyPr>
            <a:normAutofit/>
          </a:bodyPr>
          <a:lstStyle/>
          <a:p>
            <a:pPr hangingPunct="0"/>
            <a:r>
              <a:rPr lang="en-US" sz="3600" dirty="0">
                <a:effectLst>
                  <a:glow rad="101600">
                    <a:schemeClr val="bg1">
                      <a:alpha val="60000"/>
                    </a:schemeClr>
                  </a:glow>
                </a:effectLst>
              </a:rPr>
              <a:t>Most people who are bitter do not recognize it as such, rather than </a:t>
            </a:r>
            <a:r>
              <a:rPr lang="en-US" sz="3600" dirty="0" smtClean="0">
                <a:effectLst>
                  <a:glow rad="101600">
                    <a:schemeClr val="bg1">
                      <a:alpha val="60000"/>
                    </a:schemeClr>
                  </a:glow>
                </a:effectLst>
              </a:rPr>
              <a:t>admitting that </a:t>
            </a:r>
            <a:r>
              <a:rPr lang="en-US" sz="3600" dirty="0">
                <a:effectLst>
                  <a:glow rad="101600">
                    <a:schemeClr val="bg1">
                      <a:alpha val="60000"/>
                    </a:schemeClr>
                  </a:glow>
                </a:effectLst>
              </a:rPr>
              <a:t>they are bitter, they simply see themselves as having been  -</a:t>
            </a:r>
          </a:p>
          <a:p>
            <a:pPr hangingPunct="0">
              <a:buNone/>
            </a:pPr>
            <a:r>
              <a:rPr lang="en-US" sz="3600" dirty="0" smtClean="0">
                <a:solidFill>
                  <a:srgbClr val="FFFF00"/>
                </a:solidFill>
                <a:effectLst>
                  <a:glow rad="101600">
                    <a:schemeClr val="bg1">
                      <a:alpha val="60000"/>
                    </a:schemeClr>
                  </a:glow>
                </a:effectLst>
              </a:rPr>
              <a:t> &gt; </a:t>
            </a:r>
            <a:r>
              <a:rPr lang="en-US" sz="3600" cap="all" dirty="0" smtClean="0">
                <a:solidFill>
                  <a:srgbClr val="FFFF00"/>
                </a:solidFill>
                <a:effectLst>
                  <a:glow rad="101600">
                    <a:schemeClr val="bg1">
                      <a:alpha val="60000"/>
                    </a:schemeClr>
                  </a:glow>
                </a:effectLst>
              </a:rPr>
              <a:t>h</a:t>
            </a:r>
            <a:r>
              <a:rPr lang="en-US" sz="3600" dirty="0" smtClean="0">
                <a:solidFill>
                  <a:srgbClr val="FFFF00"/>
                </a:solidFill>
                <a:effectLst>
                  <a:glow rad="101600">
                    <a:schemeClr val="bg1">
                      <a:alpha val="60000"/>
                    </a:schemeClr>
                  </a:glow>
                </a:effectLst>
              </a:rPr>
              <a:t>urt</a:t>
            </a:r>
            <a:endParaRPr lang="en-US" sz="3600" dirty="0">
              <a:solidFill>
                <a:srgbClr val="FFFF00"/>
              </a:solidFill>
              <a:effectLst>
                <a:glow rad="101600">
                  <a:schemeClr val="bg1">
                    <a:alpha val="60000"/>
                  </a:schemeClr>
                </a:glow>
              </a:effectLst>
            </a:endParaRPr>
          </a:p>
          <a:p>
            <a:pPr hangingPunct="0">
              <a:buNone/>
            </a:pPr>
            <a:r>
              <a:rPr lang="en-US" sz="3600" dirty="0" smtClean="0">
                <a:solidFill>
                  <a:srgbClr val="FFFF00"/>
                </a:solidFill>
                <a:effectLst>
                  <a:glow rad="101600">
                    <a:schemeClr val="bg1">
                      <a:alpha val="60000"/>
                    </a:schemeClr>
                  </a:glow>
                </a:effectLst>
              </a:rPr>
              <a:t>&gt; </a:t>
            </a:r>
            <a:r>
              <a:rPr lang="en-US" sz="3600" cap="all" dirty="0" smtClean="0">
                <a:solidFill>
                  <a:srgbClr val="FFFF00"/>
                </a:solidFill>
                <a:effectLst>
                  <a:glow rad="101600">
                    <a:schemeClr val="bg1">
                      <a:alpha val="60000"/>
                    </a:schemeClr>
                  </a:glow>
                </a:effectLst>
              </a:rPr>
              <a:t>d</a:t>
            </a:r>
            <a:r>
              <a:rPr lang="en-US" sz="3600" dirty="0" smtClean="0">
                <a:solidFill>
                  <a:srgbClr val="FFFF00"/>
                </a:solidFill>
                <a:effectLst>
                  <a:glow rad="101600">
                    <a:schemeClr val="bg1">
                      <a:alpha val="60000"/>
                    </a:schemeClr>
                  </a:glow>
                </a:effectLst>
              </a:rPr>
              <a:t>isappointed</a:t>
            </a:r>
            <a:endParaRPr lang="en-US" sz="3600" dirty="0">
              <a:solidFill>
                <a:srgbClr val="FFFF00"/>
              </a:solidFill>
              <a:effectLst>
                <a:glow rad="101600">
                  <a:schemeClr val="bg1">
                    <a:alpha val="60000"/>
                  </a:schemeClr>
                </a:glow>
              </a:effectLst>
            </a:endParaRPr>
          </a:p>
          <a:p>
            <a:pPr hangingPunct="0">
              <a:buNone/>
            </a:pPr>
            <a:r>
              <a:rPr lang="en-US" sz="3600" dirty="0" smtClean="0">
                <a:solidFill>
                  <a:srgbClr val="FFFF00"/>
                </a:solidFill>
                <a:effectLst>
                  <a:glow rad="101600">
                    <a:schemeClr val="bg1">
                      <a:alpha val="60000"/>
                    </a:schemeClr>
                  </a:glow>
                </a:effectLst>
              </a:rPr>
              <a:t>&gt; </a:t>
            </a:r>
            <a:r>
              <a:rPr lang="en-US" sz="3600" cap="all" dirty="0" smtClean="0">
                <a:solidFill>
                  <a:srgbClr val="FFFF00"/>
                </a:solidFill>
                <a:effectLst>
                  <a:glow rad="101600">
                    <a:schemeClr val="bg1">
                      <a:alpha val="60000"/>
                    </a:schemeClr>
                  </a:glow>
                </a:effectLst>
              </a:rPr>
              <a:t>o</a:t>
            </a:r>
            <a:r>
              <a:rPr lang="en-US" sz="3600" dirty="0" smtClean="0">
                <a:solidFill>
                  <a:srgbClr val="FFFF00"/>
                </a:solidFill>
                <a:effectLst>
                  <a:glow rad="101600">
                    <a:schemeClr val="bg1">
                      <a:alpha val="60000"/>
                    </a:schemeClr>
                  </a:glow>
                </a:effectLst>
              </a:rPr>
              <a:t>ffended</a:t>
            </a:r>
            <a:endParaRPr lang="en-US" sz="3600" dirty="0">
              <a:solidFill>
                <a:srgbClr val="FFFF00"/>
              </a:solidFill>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5" name="Picture 3"/>
          <p:cNvPicPr>
            <a:picLocks noChangeAspect="1" noChangeArrowheads="1"/>
          </p:cNvPicPr>
          <p:nvPr/>
        </p:nvPicPr>
        <p:blipFill>
          <a:blip r:embed="rId4" cstate="print">
            <a:lum contrast="20000"/>
          </a:blip>
          <a:srcRect/>
          <a:stretch>
            <a:fillRect/>
          </a:stretch>
        </p:blipFill>
        <p:spPr bwMode="auto">
          <a:xfrm>
            <a:off x="4495800" y="5181600"/>
            <a:ext cx="2292743" cy="152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2"/>
          <p:cNvPicPr>
            <a:picLocks noChangeAspect="1" noChangeArrowheads="1"/>
          </p:cNvPicPr>
          <p:nvPr/>
        </p:nvPicPr>
        <p:blipFill>
          <a:blip r:embed="rId5" cstate="print"/>
          <a:srcRect/>
          <a:stretch>
            <a:fillRect/>
          </a:stretch>
        </p:blipFill>
        <p:spPr bwMode="auto">
          <a:xfrm>
            <a:off x="6705600" y="3657600"/>
            <a:ext cx="2000250" cy="21717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Steps to Overcoming Bitterness</a:t>
            </a:r>
            <a:endParaRPr lang="en-US" dirty="0">
              <a:effectLst>
                <a:glow rad="101600">
                  <a:schemeClr val="bg1">
                    <a:alpha val="60000"/>
                  </a:schemeClr>
                </a:glow>
              </a:effectLst>
            </a:endParaRPr>
          </a:p>
        </p:txBody>
      </p:sp>
      <p:pic>
        <p:nvPicPr>
          <p:cNvPr id="6" name="Picture 2"/>
          <p:cNvPicPr>
            <a:picLocks noGrp="1" noChangeAspect="1" noChangeArrowheads="1"/>
          </p:cNvPicPr>
          <p:nvPr>
            <p:ph idx="1"/>
          </p:nvPr>
        </p:nvPicPr>
        <p:blipFill>
          <a:blip r:embed="rId3" cstate="print"/>
          <a:srcRect/>
          <a:stretch>
            <a:fillRect/>
          </a:stretch>
        </p:blipFill>
        <p:spPr bwMode="auto">
          <a:xfrm>
            <a:off x="2667000" y="1524000"/>
            <a:ext cx="4038600" cy="47251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762000"/>
            <a:ext cx="9829800" cy="830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glow rad="101600">
                    <a:schemeClr val="bg1">
                      <a:alpha val="60000"/>
                    </a:schemeClr>
                  </a:glow>
                </a:effectLst>
              </a:rPr>
              <a:t>	</a:t>
            </a:r>
            <a:endParaRPr lang="en-US" dirty="0"/>
          </a:p>
        </p:txBody>
      </p:sp>
      <p:sp>
        <p:nvSpPr>
          <p:cNvPr id="4" name="Rectangle 3"/>
          <p:cNvSpPr/>
          <p:nvPr/>
        </p:nvSpPr>
        <p:spPr>
          <a:xfrm>
            <a:off x="152400" y="152400"/>
            <a:ext cx="8382000" cy="707886"/>
          </a:xfrm>
          <a:prstGeom prst="rect">
            <a:avLst/>
          </a:prstGeom>
          <a:solidFill>
            <a:schemeClr val="accent2">
              <a:lumMod val="75000"/>
            </a:schemeClr>
          </a:solidFill>
          <a:ln w="76200">
            <a:solidFill>
              <a:schemeClr val="tx1"/>
            </a:solidFill>
          </a:ln>
        </p:spPr>
        <p:txBody>
          <a:bodyPr wrap="square">
            <a:spAutoFit/>
          </a:bodyPr>
          <a:lstStyle/>
          <a:p>
            <a:pPr algn="ctr"/>
            <a:r>
              <a:rPr lang="en-US" sz="4000" i="1" dirty="0" smtClean="0">
                <a:effectLst>
                  <a:glow rad="101600">
                    <a:schemeClr val="bg1">
                      <a:alpha val="60000"/>
                    </a:schemeClr>
                  </a:glow>
                </a:effectLst>
              </a:rPr>
              <a:t>“See suffering from God’s perspective.”</a:t>
            </a:r>
            <a:endParaRPr lang="en-US" sz="4000" dirty="0"/>
          </a:p>
        </p:txBody>
      </p:sp>
      <p:sp>
        <p:nvSpPr>
          <p:cNvPr id="6" name="Title 5"/>
          <p:cNvSpPr>
            <a:spLocks noGrp="1"/>
          </p:cNvSpPr>
          <p:nvPr>
            <p:ph type="title"/>
          </p:nvPr>
        </p:nvSpPr>
        <p:spPr>
          <a:xfrm>
            <a:off x="1905000" y="4495800"/>
            <a:ext cx="6629400" cy="1524000"/>
          </a:xfrm>
          <a:solidFill>
            <a:schemeClr val="accent3">
              <a:lumMod val="75000"/>
            </a:schemeClr>
          </a:solidFill>
          <a:ln w="76200">
            <a:solidFill>
              <a:schemeClr val="tx1"/>
            </a:solidFill>
          </a:ln>
        </p:spPr>
        <p:txBody>
          <a:bodyPr>
            <a:normAutofit/>
          </a:bodyPr>
          <a:lstStyle/>
          <a:p>
            <a:r>
              <a:rPr lang="en-US" sz="3600" i="1" dirty="0" smtClean="0">
                <a:effectLst>
                  <a:glow rad="101600">
                    <a:schemeClr val="bg1">
                      <a:alpha val="60000"/>
                    </a:schemeClr>
                  </a:glow>
                </a:effectLst>
              </a:rPr>
              <a:t>“View your offender as God’s </a:t>
            </a:r>
            <a:br>
              <a:rPr lang="en-US" sz="3600" i="1" dirty="0" smtClean="0">
                <a:effectLst>
                  <a:glow rad="101600">
                    <a:schemeClr val="bg1">
                      <a:alpha val="60000"/>
                    </a:schemeClr>
                  </a:glow>
                </a:effectLst>
              </a:rPr>
            </a:br>
            <a:r>
              <a:rPr lang="en-US" sz="3600" i="1" dirty="0" smtClean="0">
                <a:effectLst>
                  <a:glow rad="101600">
                    <a:schemeClr val="bg1">
                      <a:alpha val="60000"/>
                    </a:schemeClr>
                  </a:glow>
                </a:effectLst>
              </a:rPr>
              <a:t>agent of perfection.”</a:t>
            </a:r>
            <a:endParaRPr lang="en-US" sz="3600" i="1" dirty="0"/>
          </a:p>
        </p:txBody>
      </p:sp>
      <p:sp>
        <p:nvSpPr>
          <p:cNvPr id="9" name="Content Placeholder 8"/>
          <p:cNvSpPr>
            <a:spLocks noGrp="1"/>
          </p:cNvSpPr>
          <p:nvPr>
            <p:ph sz="half" idx="1"/>
          </p:nvPr>
        </p:nvSpPr>
        <p:spPr>
          <a:xfrm>
            <a:off x="228600" y="3048000"/>
            <a:ext cx="5791200" cy="762000"/>
          </a:xfrm>
          <a:solidFill>
            <a:srgbClr val="00B0F0"/>
          </a:solidFill>
          <a:ln w="76200">
            <a:solidFill>
              <a:schemeClr val="tx1"/>
            </a:solidFill>
          </a:ln>
        </p:spPr>
        <p:txBody>
          <a:bodyPr>
            <a:noAutofit/>
          </a:bodyPr>
          <a:lstStyle/>
          <a:p>
            <a:pPr algn="ctr">
              <a:buNone/>
            </a:pPr>
            <a:r>
              <a:rPr lang="en-US" sz="3600" i="1" dirty="0" smtClean="0">
                <a:effectLst>
                  <a:glow rad="101600">
                    <a:schemeClr val="bg1">
                      <a:alpha val="60000"/>
                    </a:schemeClr>
                  </a:glow>
                </a:effectLst>
              </a:rPr>
              <a:t>“</a:t>
            </a:r>
            <a:r>
              <a:rPr lang="en-US" sz="4000" i="1" dirty="0" smtClean="0">
                <a:effectLst>
                  <a:glow rad="101600">
                    <a:schemeClr val="bg1">
                      <a:alpha val="60000"/>
                    </a:schemeClr>
                  </a:glow>
                </a:effectLst>
              </a:rPr>
              <a:t>Thank</a:t>
            </a:r>
            <a:r>
              <a:rPr lang="en-US" sz="3600" i="1" dirty="0" smtClean="0">
                <a:effectLst>
                  <a:glow rad="101600">
                    <a:schemeClr val="bg1">
                      <a:alpha val="60000"/>
                    </a:schemeClr>
                  </a:glow>
                </a:effectLst>
              </a:rPr>
              <a:t> God for the Offence”</a:t>
            </a:r>
            <a:endParaRPr lang="en-US" sz="3600" i="1" dirty="0"/>
          </a:p>
        </p:txBody>
      </p:sp>
      <p:sp>
        <p:nvSpPr>
          <p:cNvPr id="10" name="Content Placeholder 9"/>
          <p:cNvSpPr>
            <a:spLocks noGrp="1"/>
          </p:cNvSpPr>
          <p:nvPr>
            <p:ph sz="half" idx="2"/>
          </p:nvPr>
        </p:nvSpPr>
        <p:spPr>
          <a:xfrm>
            <a:off x="2971800" y="1524000"/>
            <a:ext cx="5943600" cy="762000"/>
          </a:xfrm>
          <a:solidFill>
            <a:srgbClr val="C00000"/>
          </a:solidFill>
          <a:ln w="76200">
            <a:solidFill>
              <a:schemeClr val="tx1"/>
            </a:solidFill>
          </a:ln>
        </p:spPr>
        <p:txBody>
          <a:bodyPr>
            <a:noAutofit/>
          </a:bodyPr>
          <a:lstStyle/>
          <a:p>
            <a:pPr algn="ctr">
              <a:buNone/>
            </a:pPr>
            <a:r>
              <a:rPr lang="en-US" sz="3600" i="1" dirty="0" smtClean="0">
                <a:effectLst>
                  <a:glow rad="101600">
                    <a:schemeClr val="bg1">
                      <a:alpha val="60000"/>
                    </a:schemeClr>
                  </a:glow>
                </a:effectLst>
              </a:rPr>
              <a:t>“</a:t>
            </a:r>
            <a:r>
              <a:rPr lang="en-US" sz="4000" i="1" dirty="0" smtClean="0">
                <a:effectLst>
                  <a:glow rad="101600">
                    <a:schemeClr val="bg1">
                      <a:alpha val="60000"/>
                    </a:schemeClr>
                  </a:glow>
                </a:effectLst>
              </a:rPr>
              <a:t>Repent</a:t>
            </a:r>
            <a:r>
              <a:rPr lang="en-US" sz="3600" i="1" dirty="0" smtClean="0">
                <a:effectLst>
                  <a:glow rad="101600">
                    <a:schemeClr val="bg1">
                      <a:alpha val="60000"/>
                    </a:schemeClr>
                  </a:glow>
                </a:effectLst>
              </a:rPr>
              <a:t> of Temporal Values”  </a:t>
            </a:r>
          </a:p>
          <a:p>
            <a:pPr algn="ctr"/>
            <a:endParaRPr lang="en-US" sz="3600" i="1" dirty="0"/>
          </a:p>
        </p:txBody>
      </p:sp>
      <p:sp>
        <p:nvSpPr>
          <p:cNvPr id="7" name="Rectangle 6"/>
          <p:cNvSpPr/>
          <p:nvPr/>
        </p:nvSpPr>
        <p:spPr>
          <a:xfrm>
            <a:off x="0" y="0"/>
            <a:ext cx="8686800" cy="1219200"/>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67000" y="1447800"/>
            <a:ext cx="6324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2971800"/>
            <a:ext cx="5943600" cy="914400"/>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H="1">
            <a:off x="1752600" y="4419600"/>
            <a:ext cx="6857998"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normAutofit/>
          </a:bodyPr>
          <a:lstStyle/>
          <a:p>
            <a:r>
              <a:rPr lang="en-US" sz="4800" dirty="0" smtClean="0">
                <a:effectLst>
                  <a:glow rad="101600">
                    <a:schemeClr val="bg1">
                      <a:alpha val="60000"/>
                    </a:schemeClr>
                  </a:glow>
                </a:effectLst>
              </a:rPr>
              <a:t>Overcoming Bitterness </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“Unconditional Forgiveness”</a:t>
            </a:r>
            <a:endParaRPr lang="en-US" i="1" dirty="0">
              <a:effectLst>
                <a:glow rad="101600">
                  <a:schemeClr val="bg1">
                    <a:alpha val="60000"/>
                  </a:schemeClr>
                </a:glow>
              </a:effectLst>
            </a:endParaRPr>
          </a:p>
        </p:txBody>
      </p:sp>
      <p:sp>
        <p:nvSpPr>
          <p:cNvPr id="3" name="Rectangle 2"/>
          <p:cNvSpPr/>
          <p:nvPr/>
        </p:nvSpPr>
        <p:spPr>
          <a:xfrm>
            <a:off x="381000" y="2133600"/>
            <a:ext cx="4572000" cy="4401205"/>
          </a:xfrm>
          <a:prstGeom prst="rect">
            <a:avLst/>
          </a:prstGeom>
        </p:spPr>
        <p:txBody>
          <a:bodyPr wrap="square">
            <a:spAutoFit/>
          </a:bodyPr>
          <a:lstStyle/>
          <a:p>
            <a:pPr algn="ctr"/>
            <a:r>
              <a:rPr lang="en-US" sz="4000" i="1" dirty="0" smtClean="0">
                <a:effectLst>
                  <a:glow rad="101600">
                    <a:schemeClr val="bg1">
                      <a:alpha val="60000"/>
                    </a:schemeClr>
                  </a:glow>
                </a:effectLst>
              </a:rPr>
              <a:t>Forgiveness </a:t>
            </a:r>
            <a:r>
              <a:rPr lang="en-US" sz="4000" i="1" dirty="0">
                <a:effectLst>
                  <a:glow rad="101600">
                    <a:schemeClr val="bg1">
                      <a:alpha val="60000"/>
                    </a:schemeClr>
                  </a:glow>
                </a:effectLst>
              </a:rPr>
              <a:t>involves your attitude towards your offender.  You are no </a:t>
            </a:r>
            <a:r>
              <a:rPr lang="en-US" sz="4000" i="1" dirty="0" smtClean="0">
                <a:effectLst>
                  <a:glow rad="101600">
                    <a:schemeClr val="bg1">
                      <a:alpha val="60000"/>
                    </a:schemeClr>
                  </a:glow>
                </a:effectLst>
              </a:rPr>
              <a:t>longer bitter </a:t>
            </a:r>
            <a:r>
              <a:rPr lang="en-US" sz="4000" i="1" dirty="0">
                <a:effectLst>
                  <a:glow rad="101600">
                    <a:schemeClr val="bg1">
                      <a:alpha val="60000"/>
                    </a:schemeClr>
                  </a:glow>
                </a:effectLst>
              </a:rPr>
              <a:t>towards him or </a:t>
            </a:r>
            <a:r>
              <a:rPr lang="en-US" sz="4000" i="1" dirty="0" smtClean="0">
                <a:effectLst>
                  <a:glow rad="101600">
                    <a:schemeClr val="bg1">
                      <a:alpha val="60000"/>
                    </a:schemeClr>
                  </a:glow>
                </a:effectLst>
              </a:rPr>
              <a:t>wishing</a:t>
            </a:r>
          </a:p>
          <a:p>
            <a:pPr algn="ctr"/>
            <a:r>
              <a:rPr lang="en-US" sz="4000" i="1" dirty="0" smtClean="0">
                <a:effectLst>
                  <a:glow rad="101600">
                    <a:schemeClr val="bg1">
                      <a:alpha val="60000"/>
                    </a:schemeClr>
                  </a:glow>
                </a:effectLst>
              </a:rPr>
              <a:t>him </a:t>
            </a:r>
            <a:r>
              <a:rPr lang="en-US" sz="4000" i="1" dirty="0">
                <a:effectLst>
                  <a:glow rad="101600">
                    <a:schemeClr val="bg1">
                      <a:alpha val="60000"/>
                    </a:schemeClr>
                  </a:glow>
                </a:effectLst>
              </a:rPr>
              <a:t>any </a:t>
            </a:r>
            <a:r>
              <a:rPr lang="en-US" sz="4000" i="1" dirty="0" smtClean="0">
                <a:effectLst>
                  <a:glow rad="101600">
                    <a:schemeClr val="bg1">
                      <a:alpha val="60000"/>
                    </a:schemeClr>
                  </a:glow>
                </a:effectLst>
              </a:rPr>
              <a:t>harm.  </a:t>
            </a:r>
          </a:p>
        </p:txBody>
      </p:sp>
      <p:pic>
        <p:nvPicPr>
          <p:cNvPr id="5" name="Picture 6"/>
          <p:cNvPicPr>
            <a:picLocks noChangeAspect="1" noChangeArrowheads="1"/>
          </p:cNvPicPr>
          <p:nvPr/>
        </p:nvPicPr>
        <p:blipFill>
          <a:blip r:embed="rId3" cstate="print"/>
          <a:srcRect/>
          <a:stretch>
            <a:fillRect/>
          </a:stretch>
        </p:blipFill>
        <p:spPr bwMode="auto">
          <a:xfrm>
            <a:off x="5638800" y="2020118"/>
            <a:ext cx="3068465" cy="460928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2011362"/>
          </a:xfrm>
        </p:spPr>
        <p:txBody>
          <a:bodyPr>
            <a:normAutofit fontScale="90000"/>
          </a:bodyPr>
          <a:lstStyle/>
          <a:p>
            <a:pPr lvl="0"/>
            <a:r>
              <a:rPr lang="en-US" dirty="0">
                <a:solidFill>
                  <a:srgbClr val="FFFF00"/>
                </a:solidFill>
                <a:effectLst>
                  <a:glow rad="101600">
                    <a:schemeClr val="bg1">
                      <a:alpha val="60000"/>
                    </a:schemeClr>
                  </a:glow>
                </a:effectLst>
              </a:rPr>
              <a:t>Discernment </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effectLst>
                  <a:glow rad="101600">
                    <a:schemeClr val="bg1">
                      <a:alpha val="60000"/>
                    </a:schemeClr>
                  </a:glow>
                </a:effectLst>
              </a:rPr>
              <a:t>“</a:t>
            </a:r>
            <a:r>
              <a:rPr lang="en-US" sz="4000" i="1" dirty="0">
                <a:effectLst>
                  <a:glow rad="101600">
                    <a:schemeClr val="bg1">
                      <a:alpha val="60000"/>
                    </a:schemeClr>
                  </a:glow>
                </a:effectLst>
              </a:rPr>
              <a:t>Is there any </a:t>
            </a:r>
            <a:r>
              <a:rPr lang="en-US" sz="4000" i="1" dirty="0" err="1">
                <a:effectLst>
                  <a:glow rad="101600">
                    <a:schemeClr val="bg1">
                      <a:alpha val="60000"/>
                    </a:schemeClr>
                  </a:glow>
                </a:effectLst>
              </a:rPr>
              <a:t>unforgiveness</a:t>
            </a:r>
            <a:r>
              <a:rPr lang="en-US" sz="4000" i="1" dirty="0">
                <a:effectLst>
                  <a:glow rad="101600">
                    <a:schemeClr val="bg1">
                      <a:alpha val="60000"/>
                    </a:schemeClr>
                  </a:glow>
                </a:effectLst>
              </a:rPr>
              <a:t> in my heart?” </a:t>
            </a:r>
            <a:r>
              <a:rPr lang="en-US" dirty="0">
                <a:effectLst>
                  <a:glow rad="101600">
                    <a:schemeClr val="bg1">
                      <a:alpha val="60000"/>
                    </a:schemeClr>
                  </a:glow>
                </a:effectLst>
              </a:rPr>
              <a:t/>
            </a:r>
            <a:br>
              <a:rPr lang="en-US" dirty="0">
                <a:effectLst>
                  <a:glow rad="101600">
                    <a:schemeClr val="bg1">
                      <a:alpha val="60000"/>
                    </a:schemeClr>
                  </a:glow>
                </a:effectLst>
              </a:rPr>
            </a:br>
            <a:r>
              <a:rPr lang="en-US" sz="4000" i="1" dirty="0">
                <a:effectLst>
                  <a:glow rad="101600">
                    <a:schemeClr val="bg1">
                      <a:alpha val="60000"/>
                    </a:schemeClr>
                  </a:glow>
                </a:effectLst>
              </a:rPr>
              <a:t>(Psalms 139:23-24)</a:t>
            </a:r>
            <a:r>
              <a:rPr lang="en-US" dirty="0">
                <a:effectLst>
                  <a:glow rad="101600">
                    <a:schemeClr val="bg1">
                      <a:alpha val="60000"/>
                    </a:schemeClr>
                  </a:glow>
                </a:effectLst>
              </a:rPr>
              <a:t/>
            </a:r>
            <a:br>
              <a:rPr lang="en-US" dirty="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0" y="2209800"/>
            <a:ext cx="9144000" cy="4800600"/>
          </a:xfrm>
        </p:spPr>
        <p:txBody>
          <a:bodyPr>
            <a:normAutofit/>
          </a:bodyPr>
          <a:lstStyle/>
          <a:p>
            <a:pPr lvl="0"/>
            <a:r>
              <a:rPr lang="en-US" sz="3400" dirty="0">
                <a:effectLst>
                  <a:glow rad="101600">
                    <a:schemeClr val="bg1">
                      <a:alpha val="60000"/>
                    </a:schemeClr>
                  </a:glow>
                </a:effectLst>
              </a:rPr>
              <a:t>If you have truly forgiven every person who has sinned against you, then you are able to experience the great freedom, joy, peace, and blessing that results from being forgiven – </a:t>
            </a:r>
            <a:r>
              <a:rPr lang="en-US" sz="3400" dirty="0" smtClean="0">
                <a:effectLst>
                  <a:glow rad="101600">
                    <a:schemeClr val="bg1">
                      <a:alpha val="60000"/>
                    </a:schemeClr>
                  </a:glow>
                </a:effectLst>
              </a:rPr>
              <a:t>    </a:t>
            </a:r>
            <a:r>
              <a:rPr lang="en-US" sz="3400" i="1" dirty="0" smtClean="0">
                <a:effectLst>
                  <a:glow rad="101600">
                    <a:schemeClr val="bg1">
                      <a:alpha val="60000"/>
                    </a:schemeClr>
                  </a:glow>
                </a:effectLst>
              </a:rPr>
              <a:t>Matt</a:t>
            </a:r>
            <a:r>
              <a:rPr lang="en-US" sz="3400" i="1" dirty="0">
                <a:effectLst>
                  <a:glow rad="101600">
                    <a:schemeClr val="bg1">
                      <a:alpha val="60000"/>
                    </a:schemeClr>
                  </a:glow>
                </a:effectLst>
              </a:rPr>
              <a:t>. 6:14-15</a:t>
            </a:r>
          </a:p>
          <a:p>
            <a:r>
              <a:rPr lang="en-US" sz="3400" dirty="0">
                <a:effectLst>
                  <a:glow rad="101600">
                    <a:schemeClr val="bg1">
                      <a:alpha val="60000"/>
                    </a:schemeClr>
                  </a:glow>
                </a:effectLst>
              </a:rPr>
              <a:t>It is possible to live with an unforgiving spirit so long, </a:t>
            </a:r>
            <a:r>
              <a:rPr lang="en-US" sz="3400" dirty="0" smtClean="0">
                <a:effectLst>
                  <a:glow rad="101600">
                    <a:schemeClr val="bg1">
                      <a:alpha val="60000"/>
                    </a:schemeClr>
                  </a:glow>
                </a:effectLst>
              </a:rPr>
              <a:t>that </a:t>
            </a:r>
            <a:r>
              <a:rPr lang="en-US" sz="3400" dirty="0">
                <a:effectLst>
                  <a:glow rad="101600">
                    <a:schemeClr val="bg1">
                      <a:alpha val="60000"/>
                    </a:schemeClr>
                  </a:glow>
                </a:effectLst>
              </a:rPr>
              <a:t>you become blinded to its presence in your life </a:t>
            </a:r>
            <a:r>
              <a:rPr lang="en-US" sz="3400" dirty="0" smtClean="0">
                <a:effectLst>
                  <a:glow rad="101600">
                    <a:schemeClr val="bg1">
                      <a:alpha val="60000"/>
                    </a:schemeClr>
                  </a:glow>
                </a:effectLst>
              </a:rPr>
              <a:t>–</a:t>
            </a:r>
            <a:r>
              <a:rPr lang="en-US" sz="3400" b="1" dirty="0" smtClean="0">
                <a:effectLst>
                  <a:glow rad="101600">
                    <a:schemeClr val="bg1">
                      <a:alpha val="60000"/>
                    </a:schemeClr>
                  </a:glow>
                </a:effectLst>
              </a:rPr>
              <a:t> </a:t>
            </a:r>
            <a:r>
              <a:rPr lang="en-US" sz="3400" i="1" dirty="0">
                <a:effectLst>
                  <a:glow rad="101600">
                    <a:schemeClr val="bg1">
                      <a:alpha val="60000"/>
                    </a:schemeClr>
                  </a:glow>
                </a:effectLst>
              </a:rPr>
              <a:t>Hebrews 12:15</a:t>
            </a:r>
          </a:p>
          <a:p>
            <a:endParaRPr lang="en-US" sz="3400" dirty="0">
              <a:effectLst>
                <a:glow rad="101600">
                  <a:schemeClr val="bg1">
                    <a:alpha val="60000"/>
                  </a:schemeClr>
                </a:glow>
              </a:effectLst>
            </a:endParaRPr>
          </a:p>
        </p:txBody>
      </p:sp>
      <p:pic>
        <p:nvPicPr>
          <p:cNvPr id="5" name="Picture 6"/>
          <p:cNvPicPr>
            <a:picLocks noChangeAspect="1" noChangeArrowheads="1"/>
          </p:cNvPicPr>
          <p:nvPr/>
        </p:nvPicPr>
        <p:blipFill>
          <a:blip r:embed="rId3" cstate="print"/>
          <a:srcRect/>
          <a:stretch>
            <a:fillRect/>
          </a:stretch>
        </p:blipFill>
        <p:spPr bwMode="auto">
          <a:xfrm>
            <a:off x="-21323" y="0"/>
            <a:ext cx="9165323" cy="687835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1762</TotalTime>
  <Words>2218</Words>
  <Application>Microsoft Office PowerPoint</Application>
  <PresentationFormat>On-screen Show (4:3)</PresentationFormat>
  <Paragraphs>207</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Removing Bitterness  From Your Home (Part 2)</vt:lpstr>
      <vt:lpstr>Definition of Bitterness</vt:lpstr>
      <vt:lpstr>Slide 3</vt:lpstr>
      <vt:lpstr>BIBLICAL DISCRIPTION OF BITTERNESS </vt:lpstr>
      <vt:lpstr>Recognizing Bitterness</vt:lpstr>
      <vt:lpstr>Steps to Overcoming Bitterness</vt:lpstr>
      <vt:lpstr>“View your offender as God’s  agent of perfection.”</vt:lpstr>
      <vt:lpstr>Overcoming Bitterness  “Unconditional Forgiveness”</vt:lpstr>
      <vt:lpstr>Discernment  “Is there any unforgiveness in my heart?”  (Psalms 139:23-24) </vt:lpstr>
      <vt:lpstr>The following exercise will help you discern if there is any unforgiveness lodged in your heart.   </vt:lpstr>
      <vt:lpstr>Slide 11</vt:lpstr>
      <vt:lpstr>Slide 12</vt:lpstr>
      <vt:lpstr>Would God command us to do something that He would                                       not enable us to do? </vt:lpstr>
      <vt:lpstr>Slide 14</vt:lpstr>
      <vt:lpstr>Definition   “What is Biblical Forgiveness?”   </vt:lpstr>
      <vt:lpstr>Forgiveness is a Choice (Ephesians 4:29-32)</vt:lpstr>
      <vt:lpstr>Slide 17</vt:lpstr>
      <vt:lpstr>As you reflect on the ways you have been offended, do you find any of these statements true?   </vt:lpstr>
      <vt:lpstr>Slide 19</vt:lpstr>
      <vt:lpstr>Slide 20</vt:lpstr>
      <vt:lpstr>Slide 21</vt:lpstr>
      <vt:lpstr>“View your offender as God’s  agent of perfection.”</vt:lpstr>
      <vt:lpstr>What is our the standard  of forgiveness?</vt:lpstr>
      <vt:lpstr>Deception  </vt:lpstr>
      <vt:lpstr>“There’s no way I could ever forgive that person for their offense. He (he/she/they) hurt me too deeply.” </vt:lpstr>
      <vt:lpstr>Slide 26</vt:lpstr>
      <vt:lpstr>Slide 27</vt:lpstr>
      <vt:lpstr>“They don’t deserve to be forgiven.” </vt:lpstr>
      <vt:lpstr>What are the reasons we should extend forgiveness to  those who sin against us?   </vt:lpstr>
      <vt:lpstr>“If I forgive them, they’re  off the hook!” </vt:lpstr>
      <vt:lpstr>Slide 31</vt:lpstr>
      <vt:lpstr>Distinguish between  Forgiveness and Pardon </vt:lpstr>
      <vt:lpstr>Slide 33</vt:lpstr>
      <vt:lpstr>Slide 34</vt:lpstr>
      <vt:lpstr>Slide 35</vt:lpstr>
      <vt:lpstr>“I won’t forgive!” </vt:lpstr>
      <vt:lpstr>Slide 37</vt:lpstr>
      <vt:lpstr>“I’ve forgiven them, but I’ll never be able  to forget what they did to me.” </vt:lpstr>
      <vt:lpstr>“I really have forgiven, but I still struggle with feelings of hurt.” </vt:lpstr>
      <vt:lpstr>Slide 40</vt:lpstr>
      <vt:lpstr>Decision  “I forgive you” (Luke 6:37)</vt:lpstr>
      <vt:lpstr>Steps necessary in order to deal with hurts and offenses you  have experienced </vt:lpstr>
      <vt:lpstr>Something to think about:   Would you be willing for God to deal with you in the same way that you want to see your offender dealt with?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Removing Bitterness  From Your Home (Part 2)</dc:title>
  <dc:creator>Ptr. Daniel White</dc:creator>
  <cp:lastModifiedBy>Ptr. Daniel White</cp:lastModifiedBy>
  <cp:revision>20</cp:revision>
  <dcterms:created xsi:type="dcterms:W3CDTF">2010-09-11T17:48:52Z</dcterms:created>
  <dcterms:modified xsi:type="dcterms:W3CDTF">2010-09-23T11:03:46Z</dcterms:modified>
</cp:coreProperties>
</file>