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90" r:id="rId2"/>
    <p:sldId id="256" r:id="rId3"/>
    <p:sldId id="258" r:id="rId4"/>
    <p:sldId id="260" r:id="rId5"/>
    <p:sldId id="259" r:id="rId6"/>
    <p:sldId id="293" r:id="rId7"/>
    <p:sldId id="261" r:id="rId8"/>
    <p:sldId id="262" r:id="rId9"/>
    <p:sldId id="263" r:id="rId10"/>
    <p:sldId id="264" r:id="rId11"/>
    <p:sldId id="265" r:id="rId12"/>
    <p:sldId id="291" r:id="rId13"/>
    <p:sldId id="267" r:id="rId14"/>
    <p:sldId id="292" r:id="rId15"/>
    <p:sldId id="269" r:id="rId16"/>
    <p:sldId id="270" r:id="rId17"/>
    <p:sldId id="271" r:id="rId18"/>
    <p:sldId id="272" r:id="rId19"/>
    <p:sldId id="274" r:id="rId20"/>
    <p:sldId id="275" r:id="rId21"/>
    <p:sldId id="273" r:id="rId22"/>
    <p:sldId id="294" r:id="rId23"/>
    <p:sldId id="276" r:id="rId24"/>
    <p:sldId id="277" r:id="rId25"/>
    <p:sldId id="295" r:id="rId26"/>
    <p:sldId id="296" r:id="rId27"/>
    <p:sldId id="278" r:id="rId28"/>
    <p:sldId id="279" r:id="rId29"/>
    <p:sldId id="280" r:id="rId30"/>
    <p:sldId id="283" r:id="rId31"/>
    <p:sldId id="281" r:id="rId32"/>
    <p:sldId id="282" r:id="rId33"/>
    <p:sldId id="284" r:id="rId34"/>
    <p:sldId id="285" r:id="rId35"/>
    <p:sldId id="286" r:id="rId36"/>
    <p:sldId id="288" r:id="rId37"/>
    <p:sldId id="297" r:id="rId38"/>
    <p:sldId id="287"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660"/>
  </p:normalViewPr>
  <p:slideViewPr>
    <p:cSldViewPr>
      <p:cViewPr varScale="1">
        <p:scale>
          <a:sx n="110" d="100"/>
          <a:sy n="110" d="100"/>
        </p:scale>
        <p:origin x="-984"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814B3D-D326-4DB2-A9DD-918B2C2E55E9}" type="datetimeFigureOut">
              <a:rPr lang="en-US" smtClean="0"/>
              <a:pPr/>
              <a:t>2/9/2014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68760B-E2BA-4F11-85B3-480B03A63AF4}"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15CA5A-798F-4843-95FA-16B6BC7D5B5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68760B-E2BA-4F11-85B3-480B03A63AF4}" type="slidenum">
              <a:rPr lang="en-US" smtClean="0"/>
              <a:pPr/>
              <a:t>11</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68760B-E2BA-4F11-85B3-480B03A63AF4}" type="slidenum">
              <a:rPr lang="en-US" smtClean="0"/>
              <a:pPr/>
              <a:t>13</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68760B-E2BA-4F11-85B3-480B03A63AF4}" type="slidenum">
              <a:rPr lang="en-US" smtClean="0"/>
              <a:pPr/>
              <a:t>15</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68760B-E2BA-4F11-85B3-480B03A63AF4}" type="slidenum">
              <a:rPr lang="en-US" smtClean="0"/>
              <a:pPr/>
              <a:t>16</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68760B-E2BA-4F11-85B3-480B03A63AF4}" type="slidenum">
              <a:rPr lang="en-US" smtClean="0"/>
              <a:pPr/>
              <a:t>17</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68760B-E2BA-4F11-85B3-480B03A63AF4}" type="slidenum">
              <a:rPr lang="en-US" smtClean="0"/>
              <a:pPr/>
              <a:t>18</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68760B-E2BA-4F11-85B3-480B03A63AF4}" type="slidenum">
              <a:rPr lang="en-US" smtClean="0"/>
              <a:pPr/>
              <a:t>19</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68760B-E2BA-4F11-85B3-480B03A63AF4}" type="slidenum">
              <a:rPr lang="en-US" smtClean="0"/>
              <a:pPr/>
              <a:t>20</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68760B-E2BA-4F11-85B3-480B03A63AF4}" type="slidenum">
              <a:rPr lang="en-US" smtClean="0"/>
              <a:pPr/>
              <a:t>21</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68760B-E2BA-4F11-85B3-480B03A63AF4}" type="slidenum">
              <a:rPr lang="en-US" smtClean="0"/>
              <a:pPr/>
              <a:t>23</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68760B-E2BA-4F11-85B3-480B03A63AF4}"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68760B-E2BA-4F11-85B3-480B03A63AF4}" type="slidenum">
              <a:rPr lang="en-US" smtClean="0"/>
              <a:pPr/>
              <a:t>24</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68760B-E2BA-4F11-85B3-480B03A63AF4}" type="slidenum">
              <a:rPr lang="en-US" smtClean="0"/>
              <a:pPr/>
              <a:t>27</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68760B-E2BA-4F11-85B3-480B03A63AF4}" type="slidenum">
              <a:rPr lang="en-US" smtClean="0"/>
              <a:pPr/>
              <a:t>28</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68760B-E2BA-4F11-85B3-480B03A63AF4}" type="slidenum">
              <a:rPr lang="en-US" smtClean="0"/>
              <a:pPr/>
              <a:t>29</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68760B-E2BA-4F11-85B3-480B03A63AF4}" type="slidenum">
              <a:rPr lang="en-US" smtClean="0"/>
              <a:pPr/>
              <a:t>30</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68760B-E2BA-4F11-85B3-480B03A63AF4}" type="slidenum">
              <a:rPr lang="en-US" smtClean="0"/>
              <a:pPr/>
              <a:t>31</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68760B-E2BA-4F11-85B3-480B03A63AF4}" type="slidenum">
              <a:rPr lang="en-US" smtClean="0"/>
              <a:pPr/>
              <a:t>32</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68760B-E2BA-4F11-85B3-480B03A63AF4}" type="slidenum">
              <a:rPr lang="en-US" smtClean="0"/>
              <a:pPr/>
              <a:t>33</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68760B-E2BA-4F11-85B3-480B03A63AF4}" type="slidenum">
              <a:rPr lang="en-US" smtClean="0"/>
              <a:pPr/>
              <a:t>34</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68760B-E2BA-4F11-85B3-480B03A63AF4}" type="slidenum">
              <a:rPr lang="en-US" smtClean="0"/>
              <a:pPr/>
              <a:t>35</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68760B-E2BA-4F11-85B3-480B03A63AF4}"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68760B-E2BA-4F11-85B3-480B03A63AF4}"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68760B-E2BA-4F11-85B3-480B03A63AF4}"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68760B-E2BA-4F11-85B3-480B03A63AF4}" type="slidenum">
              <a:rPr lang="en-US" smtClean="0"/>
              <a:pPr/>
              <a:t>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68760B-E2BA-4F11-85B3-480B03A63AF4}" type="slidenum">
              <a:rPr lang="en-US" smtClean="0"/>
              <a:pPr/>
              <a:t>8</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68760B-E2BA-4F11-85B3-480B03A63AF4}" type="slidenum">
              <a:rPr lang="en-US" smtClean="0"/>
              <a:pPr/>
              <a:t>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68760B-E2BA-4F11-85B3-480B03A63AF4}" type="slidenum">
              <a:rPr lang="en-US" smtClean="0"/>
              <a:pPr/>
              <a:t>10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5D41630-EEDA-43A7-9AE8-B5C0DCCAA2C1}" type="datetimeFigureOut">
              <a:rPr lang="en-US" smtClean="0"/>
              <a:pPr/>
              <a:t>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43F17A-B779-430D-9F7E-C413C0BF23E9}"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D41630-EEDA-43A7-9AE8-B5C0DCCAA2C1}" type="datetimeFigureOut">
              <a:rPr lang="en-US" smtClean="0"/>
              <a:pPr/>
              <a:t>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43F17A-B779-430D-9F7E-C413C0BF23E9}"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D41630-EEDA-43A7-9AE8-B5C0DCCAA2C1}" type="datetimeFigureOut">
              <a:rPr lang="en-US" smtClean="0"/>
              <a:pPr/>
              <a:t>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43F17A-B779-430D-9F7E-C413C0BF23E9}"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D41630-EEDA-43A7-9AE8-B5C0DCCAA2C1}" type="datetimeFigureOut">
              <a:rPr lang="en-US" smtClean="0"/>
              <a:pPr/>
              <a:t>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43F17A-B779-430D-9F7E-C413C0BF23E9}"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D41630-EEDA-43A7-9AE8-B5C0DCCAA2C1}" type="datetimeFigureOut">
              <a:rPr lang="en-US" smtClean="0"/>
              <a:pPr/>
              <a:t>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43F17A-B779-430D-9F7E-C413C0BF23E9}"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5D41630-EEDA-43A7-9AE8-B5C0DCCAA2C1}" type="datetimeFigureOut">
              <a:rPr lang="en-US" smtClean="0"/>
              <a:pPr/>
              <a:t>2/9/2014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843F17A-B779-430D-9F7E-C413C0BF23E9}"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5D41630-EEDA-43A7-9AE8-B5C0DCCAA2C1}" type="datetimeFigureOut">
              <a:rPr lang="en-US" smtClean="0"/>
              <a:pPr/>
              <a:t>2/9/2014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843F17A-B779-430D-9F7E-C413C0BF23E9}"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5D41630-EEDA-43A7-9AE8-B5C0DCCAA2C1}" type="datetimeFigureOut">
              <a:rPr lang="en-US" smtClean="0"/>
              <a:pPr/>
              <a:t>2/9/2014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843F17A-B779-430D-9F7E-C413C0BF23E9}"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D41630-EEDA-43A7-9AE8-B5C0DCCAA2C1}" type="datetimeFigureOut">
              <a:rPr lang="en-US" smtClean="0"/>
              <a:pPr/>
              <a:t>2/9/2014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843F17A-B779-430D-9F7E-C413C0BF23E9}"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D41630-EEDA-43A7-9AE8-B5C0DCCAA2C1}" type="datetimeFigureOut">
              <a:rPr lang="en-US" smtClean="0"/>
              <a:pPr/>
              <a:t>2/9/2014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843F17A-B779-430D-9F7E-C413C0BF23E9}"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D41630-EEDA-43A7-9AE8-B5C0DCCAA2C1}" type="datetimeFigureOut">
              <a:rPr lang="en-US" smtClean="0"/>
              <a:pPr/>
              <a:t>2/9/2014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843F17A-B779-430D-9F7E-C413C0BF23E9}"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D41630-EEDA-43A7-9AE8-B5C0DCCAA2C1}" type="datetimeFigureOut">
              <a:rPr lang="en-US" smtClean="0"/>
              <a:pPr/>
              <a:t>2/9/2014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43F17A-B779-430D-9F7E-C413C0BF23E9}"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7"/>
          <p:cNvPicPr>
            <a:picLocks noChangeAspect="1" noChangeArrowheads="1"/>
          </p:cNvPicPr>
          <p:nvPr/>
        </p:nvPicPr>
        <p:blipFill>
          <a:blip r:embed="rId3" cstate="print"/>
          <a:srcRect t="68644" r="-6866"/>
          <a:stretch>
            <a:fillRect/>
          </a:stretch>
        </p:blipFill>
        <p:spPr bwMode="auto">
          <a:xfrm>
            <a:off x="2286000" y="4267200"/>
            <a:ext cx="5638800" cy="1905000"/>
          </a:xfrm>
          <a:prstGeom prst="rect">
            <a:avLst/>
          </a:prstGeom>
          <a:noFill/>
          <a:ln w="9525">
            <a:noFill/>
            <a:miter lim="800000"/>
            <a:headEnd/>
            <a:tailEnd/>
          </a:ln>
        </p:spPr>
      </p:pic>
      <p:sp>
        <p:nvSpPr>
          <p:cNvPr id="3075" name="Rectangle 3"/>
          <p:cNvSpPr>
            <a:spLocks noChangeArrowheads="1"/>
          </p:cNvSpPr>
          <p:nvPr/>
        </p:nvSpPr>
        <p:spPr bwMode="auto">
          <a:xfrm>
            <a:off x="0" y="4996563"/>
            <a:ext cx="3429000"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1" u="none" strike="noStrike" cap="none" normalizeH="0" baseline="0" dirty="0" smtClean="0">
                <a:ln>
                  <a:noFill/>
                </a:ln>
                <a:solidFill>
                  <a:schemeClr val="tx1"/>
                </a:solidFill>
                <a:effectLst>
                  <a:glow rad="101600">
                    <a:schemeClr val="bg1">
                      <a:alpha val="60000"/>
                    </a:schemeClr>
                  </a:glow>
                </a:effectLst>
                <a:latin typeface="Times New Roman" pitchFamily="18" charset="0"/>
                <a:ea typeface="Times New Roman" pitchFamily="18" charset="0"/>
                <a:cs typeface="Arial" pitchFamily="34" charset="0"/>
              </a:rPr>
              <a:t>Immorality</a:t>
            </a:r>
          </a:p>
          <a:p>
            <a:pPr marL="0" marR="0" lvl="0" indent="0" algn="ctr" defTabSz="914400" rtl="0" eaLnBrk="1" fontAlgn="base" latinLnBrk="0" hangingPunct="1">
              <a:lnSpc>
                <a:spcPct val="100000"/>
              </a:lnSpc>
              <a:spcBef>
                <a:spcPct val="0"/>
              </a:spcBef>
              <a:spcAft>
                <a:spcPct val="0"/>
              </a:spcAft>
              <a:buClrTx/>
              <a:buSzTx/>
              <a:buFontTx/>
              <a:buNone/>
              <a:tabLst/>
            </a:pPr>
            <a:r>
              <a:rPr lang="en-US" sz="2800" b="1" i="1" dirty="0" smtClean="0">
                <a:effectLst>
                  <a:glow rad="101600">
                    <a:schemeClr val="bg1">
                      <a:alpha val="60000"/>
                    </a:schemeClr>
                  </a:glow>
                </a:effectLst>
                <a:latin typeface="Times New Roman" pitchFamily="18" charset="0"/>
                <a:cs typeface="Arial" pitchFamily="34" charset="0"/>
              </a:rPr>
              <a:t>(I Thess. 4:1-8)</a:t>
            </a:r>
            <a:endParaRPr kumimoji="0" lang="en-US" sz="2800" b="1" i="0"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p:txBody>
      </p:sp>
      <p:sp>
        <p:nvSpPr>
          <p:cNvPr id="3076" name="Rectangle 4"/>
          <p:cNvSpPr>
            <a:spLocks noChangeArrowheads="1"/>
          </p:cNvSpPr>
          <p:nvPr/>
        </p:nvSpPr>
        <p:spPr bwMode="auto">
          <a:xfrm>
            <a:off x="381000" y="5423356"/>
            <a:ext cx="8763000"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1" u="none" strike="noStrike" cap="none" normalizeH="0" baseline="0" dirty="0" smtClean="0">
                <a:ln>
                  <a:noFill/>
                </a:ln>
                <a:solidFill>
                  <a:schemeClr val="tx1"/>
                </a:solidFill>
                <a:effectLst>
                  <a:glow rad="101600">
                    <a:schemeClr val="bg1">
                      <a:alpha val="60000"/>
                    </a:schemeClr>
                  </a:glow>
                </a:effectLst>
                <a:latin typeface="Times New Roman" pitchFamily="18" charset="0"/>
                <a:ea typeface="Times New Roman" pitchFamily="18" charset="0"/>
                <a:cs typeface="Arial" pitchFamily="34" charset="0"/>
              </a:rPr>
              <a:t>Temporal Values</a:t>
            </a:r>
          </a:p>
          <a:p>
            <a:pPr marL="0" marR="0" lvl="0" indent="0" algn="ctr" defTabSz="914400" rtl="0" eaLnBrk="1" fontAlgn="base" latinLnBrk="0" hangingPunct="1">
              <a:lnSpc>
                <a:spcPct val="100000"/>
              </a:lnSpc>
              <a:spcBef>
                <a:spcPct val="0"/>
              </a:spcBef>
              <a:spcAft>
                <a:spcPct val="0"/>
              </a:spcAft>
              <a:buClrTx/>
              <a:buSzTx/>
              <a:buFontTx/>
              <a:buNone/>
              <a:tabLst/>
            </a:pPr>
            <a:r>
              <a:rPr lang="en-US" sz="2800" b="1" i="1" dirty="0" smtClean="0">
                <a:effectLst>
                  <a:glow rad="101600">
                    <a:schemeClr val="bg1">
                      <a:alpha val="60000"/>
                    </a:schemeClr>
                  </a:glow>
                </a:effectLst>
                <a:latin typeface="Times New Roman" pitchFamily="18" charset="0"/>
                <a:cs typeface="Arial" pitchFamily="34" charset="0"/>
              </a:rPr>
              <a:t>(I Tim. 6:10)</a:t>
            </a:r>
            <a:endParaRPr kumimoji="0" lang="en-US" sz="2800" b="1" i="0"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p:txBody>
      </p:sp>
      <p:sp>
        <p:nvSpPr>
          <p:cNvPr id="3077" name="Rectangle 5"/>
          <p:cNvSpPr>
            <a:spLocks noChangeArrowheads="1"/>
          </p:cNvSpPr>
          <p:nvPr/>
        </p:nvSpPr>
        <p:spPr bwMode="auto">
          <a:xfrm>
            <a:off x="6019800" y="5075479"/>
            <a:ext cx="3124200" cy="12926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1" u="none" strike="noStrike" cap="none" normalizeH="0" baseline="0" dirty="0" smtClean="0">
                <a:ln>
                  <a:noFill/>
                </a:ln>
                <a:solidFill>
                  <a:schemeClr val="tx1"/>
                </a:solidFill>
                <a:effectLst>
                  <a:glow rad="101600">
                    <a:schemeClr val="bg1">
                      <a:alpha val="60000"/>
                    </a:schemeClr>
                  </a:glow>
                </a:effectLst>
                <a:latin typeface="Times New Roman" pitchFamily="18" charset="0"/>
                <a:ea typeface="Times New Roman" pitchFamily="18" charset="0"/>
                <a:cs typeface="Arial" pitchFamily="34" charset="0"/>
              </a:rPr>
              <a:t>Bitterness</a:t>
            </a:r>
          </a:p>
          <a:p>
            <a:pPr marL="0" marR="0" lvl="0" indent="0" algn="ctr" defTabSz="914400" rtl="0" eaLnBrk="1" fontAlgn="base" latinLnBrk="0" hangingPunct="1">
              <a:lnSpc>
                <a:spcPct val="100000"/>
              </a:lnSpc>
              <a:spcBef>
                <a:spcPct val="0"/>
              </a:spcBef>
              <a:spcAft>
                <a:spcPct val="0"/>
              </a:spcAft>
              <a:buClrTx/>
              <a:buSzTx/>
              <a:buFontTx/>
              <a:buNone/>
              <a:tabLst/>
            </a:pPr>
            <a:r>
              <a:rPr lang="en-US" sz="2800" b="1" i="1" dirty="0" smtClean="0">
                <a:effectLst>
                  <a:glow rad="101600">
                    <a:schemeClr val="bg1">
                      <a:alpha val="60000"/>
                    </a:schemeClr>
                  </a:glow>
                </a:effectLst>
                <a:latin typeface="Times New Roman" pitchFamily="18" charset="0"/>
                <a:ea typeface="Times New Roman" pitchFamily="18" charset="0"/>
                <a:cs typeface="Arial" pitchFamily="34" charset="0"/>
              </a:rPr>
              <a:t>(Heb. 12:15)</a:t>
            </a:r>
            <a:endParaRPr kumimoji="0" lang="en-US" sz="2800" b="1" i="1" u="none" strike="noStrike" cap="none" normalizeH="0" baseline="0" dirty="0" smtClean="0">
              <a:ln>
                <a:noFill/>
              </a:ln>
              <a:solidFill>
                <a:schemeClr val="tx1"/>
              </a:solidFill>
              <a:effectLst>
                <a:glow rad="101600">
                  <a:schemeClr val="bg1">
                    <a:alpha val="60000"/>
                  </a:schemeClr>
                </a:glow>
              </a:effectLst>
              <a:latin typeface="Times New Roman" pitchFamily="18"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p:txBody>
      </p:sp>
      <p:sp>
        <p:nvSpPr>
          <p:cNvPr id="3078" name="Rectangle 6"/>
          <p:cNvSpPr>
            <a:spLocks noChangeArrowheads="1"/>
          </p:cNvSpPr>
          <p:nvPr/>
        </p:nvSpPr>
        <p:spPr bwMode="auto">
          <a:xfrm>
            <a:off x="685800" y="4698479"/>
            <a:ext cx="84582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i="1" u="sng" strike="noStrike" cap="none" normalizeH="0" baseline="0" dirty="0" smtClean="0">
                <a:ln>
                  <a:noFill/>
                </a:ln>
                <a:solidFill>
                  <a:schemeClr val="tx1"/>
                </a:solidFill>
                <a:effectLst>
                  <a:glow rad="139700">
                    <a:schemeClr val="bg1">
                      <a:alpha val="40000"/>
                    </a:schemeClr>
                  </a:glow>
                </a:effectLst>
                <a:latin typeface="Times New Roman" pitchFamily="18" charset="0"/>
                <a:ea typeface="Times New Roman" pitchFamily="18" charset="0"/>
                <a:cs typeface="Arial" pitchFamily="34" charset="0"/>
              </a:rPr>
              <a:t>Pride of Life</a:t>
            </a:r>
            <a:endParaRPr kumimoji="0" lang="en-US" sz="3600" i="0" u="sng" strike="noStrike" cap="none" normalizeH="0" baseline="0" dirty="0" smtClean="0">
              <a:ln>
                <a:noFill/>
              </a:ln>
              <a:solidFill>
                <a:schemeClr val="tx1"/>
              </a:solidFill>
              <a:effectLst>
                <a:glow rad="139700">
                  <a:schemeClr val="bg1">
                    <a:alpha val="40000"/>
                  </a:schemeClr>
                </a:glow>
              </a:effectLst>
              <a:latin typeface="Arial" pitchFamily="34" charset="0"/>
              <a:cs typeface="Arial" pitchFamily="34" charset="0"/>
            </a:endParaRPr>
          </a:p>
        </p:txBody>
      </p:sp>
      <p:pic>
        <p:nvPicPr>
          <p:cNvPr id="2" name="Picture 2"/>
          <p:cNvPicPr>
            <a:picLocks noChangeAspect="1" noChangeArrowheads="1"/>
          </p:cNvPicPr>
          <p:nvPr/>
        </p:nvPicPr>
        <p:blipFill>
          <a:blip r:embed="rId4" cstate="print"/>
          <a:srcRect/>
          <a:stretch>
            <a:fillRect/>
          </a:stretch>
        </p:blipFill>
        <p:spPr bwMode="auto">
          <a:xfrm>
            <a:off x="2286000" y="152400"/>
            <a:ext cx="4813896" cy="4419600"/>
          </a:xfrm>
          <a:prstGeom prst="rect">
            <a:avLst/>
          </a:prstGeom>
          <a:noFill/>
          <a:ln w="9525">
            <a:noFill/>
            <a:miter lim="800000"/>
            <a:headEnd/>
            <a:tailEnd/>
          </a:ln>
        </p:spPr>
      </p:pic>
      <p:sp>
        <p:nvSpPr>
          <p:cNvPr id="3074" name="Rectangle 2"/>
          <p:cNvSpPr>
            <a:spLocks noChangeArrowheads="1"/>
          </p:cNvSpPr>
          <p:nvPr/>
        </p:nvSpPr>
        <p:spPr bwMode="auto">
          <a:xfrm>
            <a:off x="6705600" y="2206703"/>
            <a:ext cx="2438400" cy="15081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1" u="none" strike="noStrike" cap="none" normalizeH="0" baseline="0" dirty="0" smtClean="0">
                <a:ln>
                  <a:noFill/>
                </a:ln>
                <a:solidFill>
                  <a:schemeClr val="tx1"/>
                </a:solidFill>
                <a:effectLst/>
                <a:latin typeface="Times New Roman" pitchFamily="18" charset="0"/>
                <a:ea typeface="Times New Roman" pitchFamily="18" charset="0"/>
                <a:cs typeface="Arial" pitchFamily="34" charset="0"/>
              </a:rPr>
              <a:t>Ground</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0" i="1" u="none" strike="noStrike" cap="none" normalizeH="0" baseline="0" dirty="0" smtClean="0">
                <a:ln>
                  <a:noFill/>
                </a:ln>
                <a:solidFill>
                  <a:schemeClr val="tx1"/>
                </a:solidFill>
                <a:effectLst/>
                <a:latin typeface="Times New Roman" pitchFamily="18" charset="0"/>
                <a:ea typeface="Times New Roman" pitchFamily="18" charset="0"/>
                <a:cs typeface="Arial" pitchFamily="34" charset="0"/>
              </a:rPr>
              <a:t>Surrendered</a:t>
            </a:r>
          </a:p>
          <a:p>
            <a:pPr marL="0" marR="0" lvl="0" indent="0" algn="ctr" defTabSz="914400" rtl="0" eaLnBrk="0" fontAlgn="base" latinLnBrk="0" hangingPunct="0">
              <a:lnSpc>
                <a:spcPct val="100000"/>
              </a:lnSpc>
              <a:spcBef>
                <a:spcPct val="0"/>
              </a:spcBef>
              <a:spcAft>
                <a:spcPct val="0"/>
              </a:spcAft>
              <a:buClrTx/>
              <a:buSzTx/>
              <a:buFontTx/>
              <a:buNone/>
              <a:tabLst/>
            </a:pPr>
            <a:r>
              <a:rPr lang="en-US" sz="2800" i="1" dirty="0" smtClean="0">
                <a:latin typeface="Times New Roman" pitchFamily="18" charset="0"/>
                <a:cs typeface="Arial" pitchFamily="34" charset="0"/>
              </a:rPr>
              <a:t>(Eph. 4:27)</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3073" name="Rectangle 1"/>
          <p:cNvSpPr>
            <a:spLocks noChangeArrowheads="1"/>
          </p:cNvSpPr>
          <p:nvPr/>
        </p:nvSpPr>
        <p:spPr bwMode="auto">
          <a:xfrm>
            <a:off x="0" y="577832"/>
            <a:ext cx="281940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1" u="none" strike="noStrike" cap="none" normalizeH="0" baseline="0" dirty="0" smtClean="0">
                <a:ln>
                  <a:noFill/>
                </a:ln>
                <a:solidFill>
                  <a:schemeClr val="tx1"/>
                </a:solidFill>
                <a:effectLst/>
                <a:latin typeface="Times New Roman" pitchFamily="18" charset="0"/>
                <a:ea typeface="Times New Roman" pitchFamily="18" charset="0"/>
                <a:cs typeface="Arial" pitchFamily="34" charset="0"/>
              </a:rPr>
              <a:t>Stronghold</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0" i="1" u="none" strike="noStrike" cap="none" normalizeH="0" baseline="0" dirty="0" smtClean="0">
                <a:ln>
                  <a:noFill/>
                </a:ln>
                <a:solidFill>
                  <a:schemeClr val="tx1"/>
                </a:solidFill>
                <a:effectLst/>
                <a:latin typeface="Times New Roman" pitchFamily="18" charset="0"/>
                <a:ea typeface="Times New Roman" pitchFamily="18" charset="0"/>
                <a:cs typeface="Arial" pitchFamily="34" charset="0"/>
              </a:rPr>
              <a:t>“False Ideas”</a:t>
            </a:r>
          </a:p>
          <a:p>
            <a:pPr marL="0" marR="0" lvl="0" indent="0" algn="ctr" defTabSz="914400" rtl="0" eaLnBrk="0" fontAlgn="base" latinLnBrk="0" hangingPunct="0">
              <a:lnSpc>
                <a:spcPct val="100000"/>
              </a:lnSpc>
              <a:spcBef>
                <a:spcPct val="0"/>
              </a:spcBef>
              <a:spcAft>
                <a:spcPct val="0"/>
              </a:spcAft>
              <a:buClrTx/>
              <a:buSzTx/>
              <a:buFontTx/>
              <a:buNone/>
              <a:tabLst/>
            </a:pPr>
            <a:r>
              <a:rPr lang="en-US" sz="3200" i="1" dirty="0" smtClean="0">
                <a:latin typeface="Times New Roman" pitchFamily="18" charset="0"/>
                <a:cs typeface="Arial" pitchFamily="34" charset="0"/>
              </a:rPr>
              <a:t>(John 8:44)</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Down Arrow 9"/>
          <p:cNvSpPr/>
          <p:nvPr/>
        </p:nvSpPr>
        <p:spPr>
          <a:xfrm rot="2496267">
            <a:off x="7637260" y="3693871"/>
            <a:ext cx="484632" cy="1154199"/>
          </a:xfrm>
          <a:prstGeom prst="downArrow">
            <a:avLst/>
          </a:prstGeom>
          <a:solidFill>
            <a:srgbClr val="FFFF00"/>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1" name="Down Arrow 10"/>
          <p:cNvSpPr/>
          <p:nvPr/>
        </p:nvSpPr>
        <p:spPr>
          <a:xfrm rot="19294682">
            <a:off x="1665126" y="2166172"/>
            <a:ext cx="484632" cy="1333763"/>
          </a:xfrm>
          <a:prstGeom prst="down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0" name="Rectangle 8"/>
          <p:cNvSpPr>
            <a:spLocks noChangeArrowheads="1"/>
          </p:cNvSpPr>
          <p:nvPr/>
        </p:nvSpPr>
        <p:spPr bwMode="auto">
          <a:xfrm>
            <a:off x="5257800" y="431512"/>
            <a:ext cx="38862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1" u="none" strike="noStrike" cap="none" normalizeH="0" baseline="0" dirty="0" smtClean="0">
                <a:ln>
                  <a:noFill/>
                </a:ln>
                <a:solidFill>
                  <a:schemeClr val="tx1"/>
                </a:solidFill>
                <a:effectLst/>
                <a:latin typeface="Times New Roman" pitchFamily="18" charset="0"/>
                <a:ea typeface="Times New Roman" pitchFamily="18" charset="0"/>
                <a:cs typeface="Arial" pitchFamily="34" charset="0"/>
              </a:rPr>
              <a:t>II Corinthians 10:3-6</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3" name="Picture 2" descr="C:\Users\Ptr. Daniel White\Desktop\Bible pictures\Satan-Devil and demons\Dragon.gif"/>
          <p:cNvPicPr>
            <a:picLocks noChangeAspect="1" noChangeArrowheads="1"/>
          </p:cNvPicPr>
          <p:nvPr/>
        </p:nvPicPr>
        <p:blipFill>
          <a:blip r:embed="rId5" cstate="print"/>
          <a:srcRect/>
          <a:stretch>
            <a:fillRect/>
          </a:stretch>
        </p:blipFill>
        <p:spPr bwMode="auto">
          <a:xfrm>
            <a:off x="5181600" y="3048000"/>
            <a:ext cx="1384495" cy="1467264"/>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10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6">
                                            <p:txEl>
                                              <p:pRg st="0" end="0"/>
                                            </p:txEl>
                                          </p:spTgt>
                                        </p:tgtEl>
                                        <p:attrNameLst>
                                          <p:attrName>style.visibility</p:attrName>
                                        </p:attrNameLst>
                                      </p:cBhvr>
                                      <p:to>
                                        <p:strVal val="visible"/>
                                      </p:to>
                                    </p:set>
                                    <p:animEffect transition="in" filter="fade">
                                      <p:cBhvr>
                                        <p:cTn id="12" dur="2000"/>
                                        <p:tgtEl>
                                          <p:spTgt spid="3076">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076">
                                            <p:txEl>
                                              <p:pRg st="1" end="1"/>
                                            </p:txEl>
                                          </p:spTgt>
                                        </p:tgtEl>
                                        <p:attrNameLst>
                                          <p:attrName>style.visibility</p:attrName>
                                        </p:attrNameLst>
                                      </p:cBhvr>
                                      <p:to>
                                        <p:strVal val="visible"/>
                                      </p:to>
                                    </p:set>
                                    <p:animEffect transition="in" filter="fade">
                                      <p:cBhvr>
                                        <p:cTn id="15" dur="2000"/>
                                        <p:tgtEl>
                                          <p:spTgt spid="307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077"/>
                                        </p:tgtEl>
                                        <p:attrNameLst>
                                          <p:attrName>style.visibility</p:attrName>
                                        </p:attrNameLst>
                                      </p:cBhvr>
                                      <p:to>
                                        <p:strVal val="visible"/>
                                      </p:to>
                                    </p:set>
                                    <p:animEffect transition="in" filter="fade">
                                      <p:cBhvr>
                                        <p:cTn id="20" dur="2000"/>
                                        <p:tgtEl>
                                          <p:spTgt spid="307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p:bldP spid="307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228600"/>
            <a:ext cx="9525000" cy="7315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524000" y="381000"/>
            <a:ext cx="5943600" cy="6001643"/>
          </a:xfrm>
          <a:prstGeom prst="rect">
            <a:avLst/>
          </a:prstGeom>
          <a:solidFill>
            <a:schemeClr val="accent6">
              <a:lumMod val="75000"/>
            </a:schemeClr>
          </a:solidFill>
          <a:ln w="76200"/>
          <a:scene3d>
            <a:camera prst="orthographicFront"/>
            <a:lightRig rig="threePt" dir="t"/>
          </a:scene3d>
          <a:sp3d>
            <a:bevelT w="114300" prst="hardEdge"/>
          </a:sp3d>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sz="4800" b="1" dirty="0"/>
              <a:t>These are just a few purposes of suffering. </a:t>
            </a:r>
            <a:r>
              <a:rPr lang="en-US" sz="4800" b="1" dirty="0" smtClean="0"/>
              <a:t>If you </a:t>
            </a:r>
            <a:r>
              <a:rPr lang="en-US" sz="4800" b="1" dirty="0"/>
              <a:t>do not see suffering </a:t>
            </a:r>
            <a:r>
              <a:rPr lang="en-US" sz="4800" b="1" dirty="0" smtClean="0"/>
              <a:t>from God’s </a:t>
            </a:r>
            <a:r>
              <a:rPr lang="en-US" sz="4800" b="1" dirty="0"/>
              <a:t>perspective, </a:t>
            </a:r>
            <a:r>
              <a:rPr lang="en-US" sz="4800" b="1" dirty="0" smtClean="0"/>
              <a:t>you will </a:t>
            </a:r>
            <a:r>
              <a:rPr lang="en-US" sz="4800" b="1" dirty="0"/>
              <a:t>become </a:t>
            </a:r>
            <a:r>
              <a:rPr lang="en-US" sz="4800" b="1" dirty="0" smtClean="0"/>
              <a:t>a bitter person!</a:t>
            </a:r>
          </a:p>
          <a:p>
            <a:pPr algn="ctr"/>
            <a:r>
              <a:rPr lang="en-US" sz="4800" b="1" i="1" dirty="0" smtClean="0"/>
              <a:t>(Hebrews 12:15)</a:t>
            </a:r>
            <a:endParaRPr lang="en-US" sz="4800" b="1" i="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0"/>
            <a:ext cx="5638800" cy="6858000"/>
          </a:xfrm>
        </p:spPr>
        <p:txBody>
          <a:bodyPr>
            <a:normAutofit fontScale="92500" lnSpcReduction="20000"/>
          </a:bodyPr>
          <a:lstStyle/>
          <a:p>
            <a:pPr hangingPunct="0"/>
            <a:r>
              <a:rPr lang="en-US" sz="3400" dirty="0">
                <a:effectLst>
                  <a:glow rad="101600">
                    <a:schemeClr val="bg1">
                      <a:alpha val="60000"/>
                    </a:schemeClr>
                  </a:glow>
                </a:effectLst>
              </a:rPr>
              <a:t>Suffering is the fertile soil into which God transplants every growing Christian </a:t>
            </a:r>
            <a:r>
              <a:rPr lang="en-US" sz="3400" dirty="0" smtClean="0">
                <a:effectLst>
                  <a:glow rad="101600">
                    <a:schemeClr val="bg1">
                      <a:alpha val="60000"/>
                    </a:schemeClr>
                  </a:glow>
                </a:effectLst>
              </a:rPr>
              <a:t>-                                </a:t>
            </a:r>
            <a:r>
              <a:rPr lang="en-US" sz="3400" i="1" dirty="0" smtClean="0">
                <a:effectLst>
                  <a:glow rad="101600">
                    <a:schemeClr val="bg1">
                      <a:alpha val="60000"/>
                    </a:schemeClr>
                  </a:glow>
                </a:effectLst>
              </a:rPr>
              <a:t>I </a:t>
            </a:r>
            <a:r>
              <a:rPr lang="en-US" sz="3400" i="1" dirty="0">
                <a:effectLst>
                  <a:glow rad="101600">
                    <a:schemeClr val="bg1">
                      <a:alpha val="60000"/>
                    </a:schemeClr>
                  </a:glow>
                </a:effectLst>
              </a:rPr>
              <a:t>Peter 5:10</a:t>
            </a:r>
          </a:p>
          <a:p>
            <a:pPr hangingPunct="0"/>
            <a:r>
              <a:rPr lang="en-US" sz="3400" dirty="0" smtClean="0">
                <a:effectLst>
                  <a:glow rad="101600">
                    <a:schemeClr val="bg1">
                      <a:alpha val="60000"/>
                    </a:schemeClr>
                  </a:glow>
                </a:effectLst>
              </a:rPr>
              <a:t>Suffering </a:t>
            </a:r>
            <a:r>
              <a:rPr lang="en-US" sz="3400" dirty="0">
                <a:effectLst>
                  <a:glow rad="101600">
                    <a:schemeClr val="bg1">
                      <a:alpha val="60000"/>
                    </a:schemeClr>
                  </a:glow>
                </a:effectLst>
              </a:rPr>
              <a:t>is the motivation to take your eyes off temporal things so that you </a:t>
            </a:r>
            <a:r>
              <a:rPr lang="en-US" sz="3400" dirty="0" smtClean="0">
                <a:effectLst>
                  <a:glow rad="101600">
                    <a:schemeClr val="bg1">
                      <a:alpha val="60000"/>
                    </a:schemeClr>
                  </a:glow>
                </a:effectLst>
              </a:rPr>
              <a:t>can see </a:t>
            </a:r>
            <a:r>
              <a:rPr lang="en-US" sz="3400" dirty="0">
                <a:effectLst>
                  <a:glow rad="101600">
                    <a:schemeClr val="bg1">
                      <a:alpha val="60000"/>
                    </a:schemeClr>
                  </a:glow>
                </a:effectLst>
              </a:rPr>
              <a:t>eternal realities </a:t>
            </a:r>
            <a:r>
              <a:rPr lang="en-US" sz="3400" dirty="0" smtClean="0">
                <a:effectLst>
                  <a:glow rad="101600">
                    <a:schemeClr val="bg1">
                      <a:alpha val="60000"/>
                    </a:schemeClr>
                  </a:glow>
                </a:effectLst>
              </a:rPr>
              <a:t>-         </a:t>
            </a:r>
            <a:r>
              <a:rPr lang="en-US" sz="3400" i="1" dirty="0" smtClean="0">
                <a:effectLst>
                  <a:glow rad="101600">
                    <a:schemeClr val="bg1">
                      <a:alpha val="60000"/>
                    </a:schemeClr>
                  </a:glow>
                </a:effectLst>
              </a:rPr>
              <a:t>Philippians </a:t>
            </a:r>
            <a:r>
              <a:rPr lang="en-US" sz="3400" i="1" dirty="0">
                <a:effectLst>
                  <a:glow rad="101600">
                    <a:schemeClr val="bg1">
                      <a:alpha val="60000"/>
                    </a:schemeClr>
                  </a:glow>
                </a:effectLst>
              </a:rPr>
              <a:t>3:8</a:t>
            </a:r>
          </a:p>
          <a:p>
            <a:pPr hangingPunct="0"/>
            <a:r>
              <a:rPr lang="en-US" sz="3400" dirty="0" smtClean="0">
                <a:effectLst>
                  <a:glow rad="101600">
                    <a:schemeClr val="bg1">
                      <a:alpha val="60000"/>
                    </a:schemeClr>
                  </a:glow>
                </a:effectLst>
              </a:rPr>
              <a:t>Suffering </a:t>
            </a:r>
            <a:r>
              <a:rPr lang="en-US" sz="3400" dirty="0">
                <a:effectLst>
                  <a:glow rad="101600">
                    <a:schemeClr val="bg1">
                      <a:alpha val="60000"/>
                    </a:schemeClr>
                  </a:glow>
                </a:effectLst>
              </a:rPr>
              <a:t>is the pain that is required in order for true healing to take place </a:t>
            </a:r>
            <a:r>
              <a:rPr lang="en-US" sz="3400" dirty="0" smtClean="0">
                <a:effectLst>
                  <a:glow rad="101600">
                    <a:schemeClr val="bg1">
                      <a:alpha val="60000"/>
                    </a:schemeClr>
                  </a:glow>
                </a:effectLst>
              </a:rPr>
              <a:t>-                  </a:t>
            </a:r>
            <a:r>
              <a:rPr lang="en-US" sz="3400" i="1" dirty="0" smtClean="0">
                <a:effectLst>
                  <a:glow rad="101600">
                    <a:schemeClr val="bg1">
                      <a:alpha val="60000"/>
                    </a:schemeClr>
                  </a:glow>
                </a:effectLst>
              </a:rPr>
              <a:t>I </a:t>
            </a:r>
            <a:r>
              <a:rPr lang="en-US" sz="3400" i="1" dirty="0">
                <a:effectLst>
                  <a:glow rad="101600">
                    <a:schemeClr val="bg1">
                      <a:alpha val="60000"/>
                    </a:schemeClr>
                  </a:glow>
                </a:effectLst>
              </a:rPr>
              <a:t>Peter 4:1</a:t>
            </a:r>
          </a:p>
          <a:p>
            <a:pPr hangingPunct="0"/>
            <a:r>
              <a:rPr lang="en-US" sz="3400" dirty="0" smtClean="0">
                <a:effectLst>
                  <a:glow rad="101600">
                    <a:schemeClr val="bg1">
                      <a:alpha val="60000"/>
                    </a:schemeClr>
                  </a:glow>
                </a:effectLst>
              </a:rPr>
              <a:t>Suffering </a:t>
            </a:r>
            <a:r>
              <a:rPr lang="en-US" sz="3400" dirty="0">
                <a:effectLst>
                  <a:glow rad="101600">
                    <a:schemeClr val="bg1">
                      <a:alpha val="60000"/>
                    </a:schemeClr>
                  </a:glow>
                </a:effectLst>
              </a:rPr>
              <a:t>is the confirmation that you have been chosen for special </a:t>
            </a:r>
            <a:r>
              <a:rPr lang="en-US" sz="3400" dirty="0" smtClean="0">
                <a:effectLst>
                  <a:glow rad="101600">
                    <a:schemeClr val="bg1">
                      <a:alpha val="60000"/>
                    </a:schemeClr>
                  </a:glow>
                </a:effectLst>
              </a:rPr>
              <a:t>leadership with </a:t>
            </a:r>
            <a:r>
              <a:rPr lang="en-US" sz="3400" dirty="0">
                <a:effectLst>
                  <a:glow rad="101600">
                    <a:schemeClr val="bg1">
                      <a:alpha val="60000"/>
                    </a:schemeClr>
                  </a:glow>
                </a:effectLst>
              </a:rPr>
              <a:t>Christ in His </a:t>
            </a:r>
            <a:r>
              <a:rPr lang="en-US" sz="3400" dirty="0" smtClean="0">
                <a:effectLst>
                  <a:glow rad="101600">
                    <a:schemeClr val="bg1">
                      <a:alpha val="60000"/>
                    </a:schemeClr>
                  </a:glow>
                </a:effectLst>
              </a:rPr>
              <a:t>Kingdom - </a:t>
            </a:r>
            <a:r>
              <a:rPr lang="en-US" sz="3400" i="1" dirty="0">
                <a:effectLst>
                  <a:glow rad="101600">
                    <a:schemeClr val="bg1">
                      <a:alpha val="60000"/>
                    </a:schemeClr>
                  </a:glow>
                </a:effectLst>
              </a:rPr>
              <a:t>II Timothy 2:12</a:t>
            </a:r>
          </a:p>
          <a:p>
            <a:endParaRPr lang="en-US" sz="3400" dirty="0">
              <a:effectLst>
                <a:glow rad="101600">
                  <a:schemeClr val="bg1">
                    <a:alpha val="60000"/>
                  </a:schemeClr>
                </a:glow>
              </a:effectLst>
            </a:endParaRPr>
          </a:p>
        </p:txBody>
      </p:sp>
      <p:pic>
        <p:nvPicPr>
          <p:cNvPr id="4098" name="Picture 2"/>
          <p:cNvPicPr>
            <a:picLocks noChangeAspect="1" noChangeArrowheads="1"/>
          </p:cNvPicPr>
          <p:nvPr/>
        </p:nvPicPr>
        <p:blipFill>
          <a:blip r:embed="rId3" cstate="print"/>
          <a:srcRect/>
          <a:stretch>
            <a:fillRect/>
          </a:stretch>
        </p:blipFill>
        <p:spPr bwMode="auto">
          <a:xfrm>
            <a:off x="5486400" y="152400"/>
            <a:ext cx="3429000" cy="2571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099" name="Picture 3"/>
          <p:cNvPicPr>
            <a:picLocks noChangeAspect="1" noChangeArrowheads="1"/>
          </p:cNvPicPr>
          <p:nvPr/>
        </p:nvPicPr>
        <p:blipFill>
          <a:blip r:embed="rId4" cstate="print"/>
          <a:srcRect/>
          <a:stretch>
            <a:fillRect/>
          </a:stretch>
        </p:blipFill>
        <p:spPr bwMode="auto">
          <a:xfrm>
            <a:off x="6096000" y="914400"/>
            <a:ext cx="2396728" cy="32377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100" name="Picture 4"/>
          <p:cNvPicPr>
            <a:picLocks noChangeAspect="1" noChangeArrowheads="1"/>
          </p:cNvPicPr>
          <p:nvPr/>
        </p:nvPicPr>
        <p:blipFill>
          <a:blip r:embed="rId5" cstate="print"/>
          <a:srcRect/>
          <a:stretch>
            <a:fillRect/>
          </a:stretch>
        </p:blipFill>
        <p:spPr bwMode="auto">
          <a:xfrm>
            <a:off x="5715000" y="2438400"/>
            <a:ext cx="3095625" cy="22909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101" name="Picture 5"/>
          <p:cNvPicPr>
            <a:picLocks noChangeAspect="1" noChangeArrowheads="1"/>
          </p:cNvPicPr>
          <p:nvPr/>
        </p:nvPicPr>
        <p:blipFill>
          <a:blip r:embed="rId6" cstate="print"/>
          <a:srcRect/>
          <a:stretch>
            <a:fillRect/>
          </a:stretch>
        </p:blipFill>
        <p:spPr bwMode="auto">
          <a:xfrm>
            <a:off x="6096000" y="3581400"/>
            <a:ext cx="2428875" cy="30456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to="" calcmode="lin" valueType="num">
                                      <p:cBhvr>
                                        <p:cTn id="7" dur="1" fill="hold"/>
                                        <p:tgtEl>
                                          <p:spTgt spid="4098"/>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099"/>
                                        </p:tgtEl>
                                        <p:attrNameLst>
                                          <p:attrName>style.visibility</p:attrName>
                                        </p:attrNameLst>
                                      </p:cBhvr>
                                      <p:to>
                                        <p:strVal val="visible"/>
                                      </p:to>
                                    </p:set>
                                    <p:anim to="" calcmode="lin" valueType="num">
                                      <p:cBhvr>
                                        <p:cTn id="17" dur="1" fill="hold"/>
                                        <p:tgtEl>
                                          <p:spTgt spid="4099"/>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to="" calcmode="lin" valueType="num">
                                      <p:cBhvr>
                                        <p:cTn id="22" dur="1" fill="hold"/>
                                        <p:tgtEl>
                                          <p:spTgt spid="3">
                                            <p:txEl>
                                              <p:pRg st="2" end="2"/>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4100"/>
                                        </p:tgtEl>
                                        <p:attrNameLst>
                                          <p:attrName>style.visibility</p:attrName>
                                        </p:attrNameLst>
                                      </p:cBhvr>
                                      <p:to>
                                        <p:strVal val="visible"/>
                                      </p:to>
                                    </p:set>
                                    <p:anim to="" calcmode="lin" valueType="num">
                                      <p:cBhvr>
                                        <p:cTn id="27" dur="1" fill="hold"/>
                                        <p:tgtEl>
                                          <p:spTgt spid="4100"/>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to="" calcmode="lin" valueType="num">
                                      <p:cBhvr>
                                        <p:cTn id="32" dur="1" fill="hold"/>
                                        <p:tgtEl>
                                          <p:spTgt spid="3">
                                            <p:txEl>
                                              <p:pRg st="3" end="3"/>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4101"/>
                                        </p:tgtEl>
                                        <p:attrNameLst>
                                          <p:attrName>style.visibility</p:attrName>
                                        </p:attrNameLst>
                                      </p:cBhvr>
                                      <p:to>
                                        <p:strVal val="visible"/>
                                      </p:to>
                                    </p:set>
                                    <p:anim to="" calcmode="lin" valueType="num">
                                      <p:cBhvr>
                                        <p:cTn id="37" dur="1" fill="hold"/>
                                        <p:tgtEl>
                                          <p:spTgt spid="410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r>
              <a:rPr lang="en-US" i="1" dirty="0" smtClean="0"/>
              <a:t>(I Peter 5:10) “But the God of all grace, who hath called us unto his eternal glory by Christ Jesus, after that ye have </a:t>
            </a:r>
            <a:r>
              <a:rPr lang="en-US" i="1" u="sng" dirty="0" smtClean="0"/>
              <a:t>suffered</a:t>
            </a:r>
            <a:r>
              <a:rPr lang="en-US" i="1" dirty="0" smtClean="0"/>
              <a:t> a while, make you perfect, </a:t>
            </a:r>
            <a:r>
              <a:rPr lang="en-US" i="1" dirty="0" err="1" smtClean="0"/>
              <a:t>stablish</a:t>
            </a:r>
            <a:r>
              <a:rPr lang="en-US" i="1" dirty="0" smtClean="0"/>
              <a:t>, strengthen, settle you.”</a:t>
            </a:r>
          </a:p>
          <a:p>
            <a:r>
              <a:rPr lang="en-US" i="1" dirty="0" smtClean="0"/>
              <a:t>(Philippians 3:8 ) “Yea doubtless, and I count all things but loss for the </a:t>
            </a:r>
            <a:r>
              <a:rPr lang="en-US" i="1" dirty="0" err="1" smtClean="0"/>
              <a:t>excellency</a:t>
            </a:r>
            <a:r>
              <a:rPr lang="en-US" i="1" dirty="0" smtClean="0"/>
              <a:t> of the knowledge of Christ Jesus my Lord: for whom I have </a:t>
            </a:r>
            <a:r>
              <a:rPr lang="en-US" i="1" u="sng" dirty="0" smtClean="0"/>
              <a:t>suffered</a:t>
            </a:r>
            <a:r>
              <a:rPr lang="en-US" i="1" dirty="0" smtClean="0"/>
              <a:t> the loss of all things, and do count them but dung, that I may win Christ.”</a:t>
            </a:r>
          </a:p>
          <a:p>
            <a:r>
              <a:rPr lang="en-US" i="1" dirty="0" smtClean="0"/>
              <a:t>(I Peter 4:1) “Forasmuch then as Christ hath suffered for us in the flesh, arm yourselves likewise with the same mind: for he that hath </a:t>
            </a:r>
            <a:r>
              <a:rPr lang="en-US" i="1" u="sng" dirty="0" smtClean="0"/>
              <a:t>suffered</a:t>
            </a:r>
            <a:r>
              <a:rPr lang="en-US" i="1" dirty="0" smtClean="0"/>
              <a:t> in the flesh hath ceased from sin.”</a:t>
            </a:r>
          </a:p>
          <a:p>
            <a:r>
              <a:rPr lang="en-US" i="1" dirty="0" smtClean="0"/>
              <a:t>(II Timothy 2:12) “If we </a:t>
            </a:r>
            <a:r>
              <a:rPr lang="en-US" i="1" u="sng" dirty="0" smtClean="0"/>
              <a:t>suffer</a:t>
            </a:r>
            <a:r>
              <a:rPr lang="en-US" i="1" dirty="0" smtClean="0"/>
              <a:t>, we shall also reign with him.”</a:t>
            </a:r>
          </a:p>
          <a:p>
            <a:endParaRPr 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3" cstate="print"/>
          <a:srcRect/>
          <a:stretch>
            <a:fillRect/>
          </a:stretch>
        </p:blipFill>
        <p:spPr bwMode="auto">
          <a:xfrm>
            <a:off x="3200400" y="3429000"/>
            <a:ext cx="2352675" cy="189121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 name="Title 1"/>
          <p:cNvSpPr>
            <a:spLocks noGrp="1"/>
          </p:cNvSpPr>
          <p:nvPr>
            <p:ph type="title" idx="4294967295"/>
          </p:nvPr>
        </p:nvSpPr>
        <p:spPr>
          <a:xfrm>
            <a:off x="0" y="0"/>
            <a:ext cx="8229600" cy="1143000"/>
          </a:xfrm>
        </p:spPr>
        <p:txBody>
          <a:bodyPr/>
          <a:lstStyle/>
          <a:p>
            <a:r>
              <a:rPr lang="en-US" dirty="0" smtClean="0">
                <a:effectLst>
                  <a:glow rad="101600">
                    <a:schemeClr val="bg1">
                      <a:alpha val="60000"/>
                    </a:schemeClr>
                  </a:glow>
                </a:effectLst>
              </a:rPr>
              <a:t>Recognizing Bitterness</a:t>
            </a:r>
            <a:endParaRPr lang="en-US" dirty="0">
              <a:effectLst>
                <a:glow rad="101600">
                  <a:schemeClr val="bg1">
                    <a:alpha val="60000"/>
                  </a:schemeClr>
                </a:glow>
              </a:effectLst>
            </a:endParaRPr>
          </a:p>
        </p:txBody>
      </p:sp>
      <p:sp>
        <p:nvSpPr>
          <p:cNvPr id="3" name="Content Placeholder 2"/>
          <p:cNvSpPr>
            <a:spLocks noGrp="1"/>
          </p:cNvSpPr>
          <p:nvPr>
            <p:ph idx="4294967295"/>
          </p:nvPr>
        </p:nvSpPr>
        <p:spPr>
          <a:xfrm>
            <a:off x="0" y="1371600"/>
            <a:ext cx="9144000" cy="5486400"/>
          </a:xfrm>
        </p:spPr>
        <p:txBody>
          <a:bodyPr>
            <a:normAutofit/>
          </a:bodyPr>
          <a:lstStyle/>
          <a:p>
            <a:pPr hangingPunct="0"/>
            <a:r>
              <a:rPr lang="en-US" sz="3600" dirty="0">
                <a:effectLst>
                  <a:glow rad="101600">
                    <a:schemeClr val="bg1">
                      <a:alpha val="60000"/>
                    </a:schemeClr>
                  </a:glow>
                </a:effectLst>
              </a:rPr>
              <a:t>Most people who are bitter do not recognize it as such, rather than </a:t>
            </a:r>
            <a:r>
              <a:rPr lang="en-US" sz="3600" dirty="0" smtClean="0">
                <a:effectLst>
                  <a:glow rad="101600">
                    <a:schemeClr val="bg1">
                      <a:alpha val="60000"/>
                    </a:schemeClr>
                  </a:glow>
                </a:effectLst>
              </a:rPr>
              <a:t>admitting that </a:t>
            </a:r>
            <a:r>
              <a:rPr lang="en-US" sz="3600" dirty="0">
                <a:effectLst>
                  <a:glow rad="101600">
                    <a:schemeClr val="bg1">
                      <a:alpha val="60000"/>
                    </a:schemeClr>
                  </a:glow>
                </a:effectLst>
              </a:rPr>
              <a:t>they are bitter, they simply see themselves as having been  -</a:t>
            </a:r>
          </a:p>
          <a:p>
            <a:pPr hangingPunct="0">
              <a:buNone/>
            </a:pPr>
            <a:r>
              <a:rPr lang="en-US" sz="3600" dirty="0" smtClean="0">
                <a:solidFill>
                  <a:srgbClr val="FFFF00"/>
                </a:solidFill>
                <a:effectLst>
                  <a:glow rad="101600">
                    <a:schemeClr val="bg1">
                      <a:alpha val="60000"/>
                    </a:schemeClr>
                  </a:glow>
                </a:effectLst>
              </a:rPr>
              <a:t> &gt; </a:t>
            </a:r>
            <a:r>
              <a:rPr lang="en-US" sz="3600" cap="all" dirty="0" smtClean="0">
                <a:solidFill>
                  <a:srgbClr val="FFFF00"/>
                </a:solidFill>
                <a:effectLst>
                  <a:glow rad="101600">
                    <a:schemeClr val="bg1">
                      <a:alpha val="60000"/>
                    </a:schemeClr>
                  </a:glow>
                </a:effectLst>
              </a:rPr>
              <a:t>h</a:t>
            </a:r>
            <a:r>
              <a:rPr lang="en-US" sz="3600" dirty="0" smtClean="0">
                <a:solidFill>
                  <a:srgbClr val="FFFF00"/>
                </a:solidFill>
                <a:effectLst>
                  <a:glow rad="101600">
                    <a:schemeClr val="bg1">
                      <a:alpha val="60000"/>
                    </a:schemeClr>
                  </a:glow>
                </a:effectLst>
              </a:rPr>
              <a:t>urt</a:t>
            </a:r>
            <a:endParaRPr lang="en-US" sz="3600" dirty="0">
              <a:solidFill>
                <a:srgbClr val="FFFF00"/>
              </a:solidFill>
              <a:effectLst>
                <a:glow rad="101600">
                  <a:schemeClr val="bg1">
                    <a:alpha val="60000"/>
                  </a:schemeClr>
                </a:glow>
              </a:effectLst>
            </a:endParaRPr>
          </a:p>
          <a:p>
            <a:pPr hangingPunct="0">
              <a:buNone/>
            </a:pPr>
            <a:r>
              <a:rPr lang="en-US" sz="3600" dirty="0" smtClean="0">
                <a:solidFill>
                  <a:srgbClr val="FFFF00"/>
                </a:solidFill>
                <a:effectLst>
                  <a:glow rad="101600">
                    <a:schemeClr val="bg1">
                      <a:alpha val="60000"/>
                    </a:schemeClr>
                  </a:glow>
                </a:effectLst>
              </a:rPr>
              <a:t>&gt; </a:t>
            </a:r>
            <a:r>
              <a:rPr lang="en-US" sz="3600" cap="all" dirty="0" smtClean="0">
                <a:solidFill>
                  <a:srgbClr val="FFFF00"/>
                </a:solidFill>
                <a:effectLst>
                  <a:glow rad="101600">
                    <a:schemeClr val="bg1">
                      <a:alpha val="60000"/>
                    </a:schemeClr>
                  </a:glow>
                </a:effectLst>
              </a:rPr>
              <a:t>d</a:t>
            </a:r>
            <a:r>
              <a:rPr lang="en-US" sz="3600" dirty="0" smtClean="0">
                <a:solidFill>
                  <a:srgbClr val="FFFF00"/>
                </a:solidFill>
                <a:effectLst>
                  <a:glow rad="101600">
                    <a:schemeClr val="bg1">
                      <a:alpha val="60000"/>
                    </a:schemeClr>
                  </a:glow>
                </a:effectLst>
              </a:rPr>
              <a:t>isappointed</a:t>
            </a:r>
            <a:endParaRPr lang="en-US" sz="3600" dirty="0">
              <a:solidFill>
                <a:srgbClr val="FFFF00"/>
              </a:solidFill>
              <a:effectLst>
                <a:glow rad="101600">
                  <a:schemeClr val="bg1">
                    <a:alpha val="60000"/>
                  </a:schemeClr>
                </a:glow>
              </a:effectLst>
            </a:endParaRPr>
          </a:p>
          <a:p>
            <a:pPr hangingPunct="0">
              <a:buNone/>
            </a:pPr>
            <a:r>
              <a:rPr lang="en-US" sz="3600" dirty="0" smtClean="0">
                <a:solidFill>
                  <a:srgbClr val="FFFF00"/>
                </a:solidFill>
                <a:effectLst>
                  <a:glow rad="101600">
                    <a:schemeClr val="bg1">
                      <a:alpha val="60000"/>
                    </a:schemeClr>
                  </a:glow>
                </a:effectLst>
              </a:rPr>
              <a:t>&gt; </a:t>
            </a:r>
            <a:r>
              <a:rPr lang="en-US" sz="3600" cap="all" dirty="0" smtClean="0">
                <a:solidFill>
                  <a:srgbClr val="FFFF00"/>
                </a:solidFill>
                <a:effectLst>
                  <a:glow rad="101600">
                    <a:schemeClr val="bg1">
                      <a:alpha val="60000"/>
                    </a:schemeClr>
                  </a:glow>
                </a:effectLst>
              </a:rPr>
              <a:t>o</a:t>
            </a:r>
            <a:r>
              <a:rPr lang="en-US" sz="3600" dirty="0" smtClean="0">
                <a:solidFill>
                  <a:srgbClr val="FFFF00"/>
                </a:solidFill>
                <a:effectLst>
                  <a:glow rad="101600">
                    <a:schemeClr val="bg1">
                      <a:alpha val="60000"/>
                    </a:schemeClr>
                  </a:glow>
                </a:effectLst>
              </a:rPr>
              <a:t>ffended</a:t>
            </a:r>
            <a:endParaRPr lang="en-US" sz="3600" dirty="0">
              <a:solidFill>
                <a:srgbClr val="FFFF00"/>
              </a:solidFill>
              <a:effectLst>
                <a:glow rad="101600">
                  <a:schemeClr val="bg1">
                    <a:alpha val="60000"/>
                  </a:schemeClr>
                </a:glow>
              </a:effectLst>
            </a:endParaRPr>
          </a:p>
          <a:p>
            <a:endParaRPr lang="en-US" sz="3600" dirty="0">
              <a:effectLst>
                <a:glow rad="101600">
                  <a:schemeClr val="bg1">
                    <a:alpha val="60000"/>
                  </a:schemeClr>
                </a:glow>
              </a:effectLst>
            </a:endParaRPr>
          </a:p>
        </p:txBody>
      </p:sp>
      <p:pic>
        <p:nvPicPr>
          <p:cNvPr id="5" name="Picture 3"/>
          <p:cNvPicPr>
            <a:picLocks noChangeAspect="1" noChangeArrowheads="1"/>
          </p:cNvPicPr>
          <p:nvPr/>
        </p:nvPicPr>
        <p:blipFill>
          <a:blip r:embed="rId4" cstate="print">
            <a:lum contrast="20000"/>
          </a:blip>
          <a:srcRect/>
          <a:stretch>
            <a:fillRect/>
          </a:stretch>
        </p:blipFill>
        <p:spPr bwMode="auto">
          <a:xfrm>
            <a:off x="4495800" y="5181600"/>
            <a:ext cx="2292743" cy="1524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2"/>
          <p:cNvPicPr>
            <a:picLocks noChangeAspect="1" noChangeArrowheads="1"/>
          </p:cNvPicPr>
          <p:nvPr/>
        </p:nvPicPr>
        <p:blipFill>
          <a:blip r:embed="rId5" cstate="print"/>
          <a:srcRect/>
          <a:stretch>
            <a:fillRect/>
          </a:stretch>
        </p:blipFill>
        <p:spPr bwMode="auto">
          <a:xfrm>
            <a:off x="6705600" y="3657600"/>
            <a:ext cx="2000250" cy="21717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to="" calcmode="lin" valueType="num">
                                      <p:cBhvr>
                                        <p:cTn id="17" dur="1" fill="hold"/>
                                        <p:tgtEl>
                                          <p:spTgt spid="7"/>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to="" calcmode="lin" valueType="num">
                                      <p:cBhvr>
                                        <p:cTn id="22" dur="1" fill="hold"/>
                                        <p:tgtEl>
                                          <p:spTgt spid="3">
                                            <p:txEl>
                                              <p:pRg st="2" end="2"/>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to="" calcmode="lin" valueType="num">
                                      <p:cBhvr>
                                        <p:cTn id="32" dur="1" fill="hold"/>
                                        <p:tgtEl>
                                          <p:spTgt spid="3">
                                            <p:txEl>
                                              <p:pRg st="3" end="3"/>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to="" calcmode="lin" valueType="num">
                                      <p:cBhvr>
                                        <p:cTn id="37"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cdn.theatlantic.com/static/mt/assets/food/main%201243827407_1024x768_up-film-2009-carl-fredricksen.jpg"/>
          <p:cNvPicPr>
            <a:picLocks noChangeAspect="1" noChangeArrowheads="1"/>
          </p:cNvPicPr>
          <p:nvPr/>
        </p:nvPicPr>
        <p:blipFill>
          <a:blip r:embed="rId2" cstate="print"/>
          <a:srcRect/>
          <a:stretch>
            <a:fillRect/>
          </a:stretch>
        </p:blipFill>
        <p:spPr bwMode="auto">
          <a:xfrm>
            <a:off x="0" y="609600"/>
            <a:ext cx="9144000" cy="5501270"/>
          </a:xfrm>
          <a:prstGeom prst="rect">
            <a:avLst/>
          </a:prstGeom>
          <a:noFill/>
        </p:spPr>
      </p:pic>
      <p:sp>
        <p:nvSpPr>
          <p:cNvPr id="3" name="Title 2"/>
          <p:cNvSpPr>
            <a:spLocks noGrp="1"/>
          </p:cNvSpPr>
          <p:nvPr>
            <p:ph type="title"/>
          </p:nvPr>
        </p:nvSpPr>
        <p:spPr>
          <a:xfrm>
            <a:off x="3352800" y="1371600"/>
            <a:ext cx="5334000" cy="3352800"/>
          </a:xfrm>
        </p:spPr>
        <p:txBody>
          <a:bodyPr/>
          <a:lstStyle/>
          <a:p>
            <a:r>
              <a:rPr lang="en-US" i="1" dirty="0" smtClean="0">
                <a:solidFill>
                  <a:schemeClr val="bg1"/>
                </a:solidFill>
                <a:latin typeface="Adobe Caslon Pro Bold" pitchFamily="18" charset="0"/>
              </a:rPr>
              <a:t>I am not bitter </a:t>
            </a:r>
            <a:br>
              <a:rPr lang="en-US" i="1" dirty="0" smtClean="0">
                <a:solidFill>
                  <a:schemeClr val="bg1"/>
                </a:solidFill>
                <a:latin typeface="Adobe Caslon Pro Bold" pitchFamily="18" charset="0"/>
              </a:rPr>
            </a:br>
            <a:r>
              <a:rPr lang="en-US" i="1" dirty="0" smtClean="0">
                <a:solidFill>
                  <a:schemeClr val="bg1"/>
                </a:solidFill>
                <a:latin typeface="Adobe Caslon Pro Bold" pitchFamily="18" charset="0"/>
              </a:rPr>
              <a:t>I am just…</a:t>
            </a:r>
            <a:endParaRPr lang="en-US" i="1" dirty="0">
              <a:solidFill>
                <a:schemeClr val="bg1"/>
              </a:solidFill>
              <a:latin typeface="Adobe Caslon Pro Bold"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5105400" cy="6705600"/>
          </a:xfrm>
        </p:spPr>
        <p:txBody>
          <a:bodyPr/>
          <a:lstStyle/>
          <a:p>
            <a:r>
              <a:rPr lang="en-US" dirty="0" smtClean="0">
                <a:effectLst>
                  <a:glow rad="101600">
                    <a:schemeClr val="bg1">
                      <a:alpha val="60000"/>
                    </a:schemeClr>
                  </a:glow>
                </a:effectLst>
              </a:rPr>
              <a:t>Angry – </a:t>
            </a:r>
            <a:r>
              <a:rPr lang="en-US" i="1" dirty="0" smtClean="0">
                <a:effectLst>
                  <a:glow rad="101600">
                    <a:schemeClr val="bg1">
                      <a:alpha val="60000"/>
                    </a:schemeClr>
                  </a:glow>
                </a:effectLst>
              </a:rPr>
              <a:t>Col. 3:8</a:t>
            </a:r>
          </a:p>
          <a:p>
            <a:r>
              <a:rPr lang="en-US" dirty="0" smtClean="0">
                <a:effectLst>
                  <a:glow rad="101600">
                    <a:schemeClr val="bg1">
                      <a:alpha val="60000"/>
                    </a:schemeClr>
                  </a:glow>
                </a:effectLst>
              </a:rPr>
              <a:t>Jealous – </a:t>
            </a:r>
            <a:r>
              <a:rPr lang="en-US" i="1" dirty="0" smtClean="0">
                <a:effectLst>
                  <a:glow rad="101600">
                    <a:schemeClr val="bg1">
                      <a:alpha val="60000"/>
                    </a:schemeClr>
                  </a:glow>
                </a:effectLst>
              </a:rPr>
              <a:t>James 3:14</a:t>
            </a:r>
          </a:p>
          <a:p>
            <a:r>
              <a:rPr lang="en-US" dirty="0" smtClean="0">
                <a:effectLst>
                  <a:glow rad="101600">
                    <a:schemeClr val="bg1">
                      <a:alpha val="60000"/>
                    </a:schemeClr>
                  </a:glow>
                </a:effectLst>
              </a:rPr>
              <a:t>Strife – </a:t>
            </a:r>
            <a:r>
              <a:rPr lang="en-US" i="1" dirty="0" smtClean="0">
                <a:effectLst>
                  <a:glow rad="101600">
                    <a:schemeClr val="bg1">
                      <a:alpha val="60000"/>
                    </a:schemeClr>
                  </a:glow>
                </a:effectLst>
              </a:rPr>
              <a:t>I </a:t>
            </a:r>
            <a:r>
              <a:rPr lang="en-US" i="1" dirty="0">
                <a:effectLst>
                  <a:glow rad="101600">
                    <a:schemeClr val="bg1">
                      <a:alpha val="60000"/>
                    </a:schemeClr>
                  </a:glow>
                </a:effectLst>
              </a:rPr>
              <a:t>T</a:t>
            </a:r>
            <a:r>
              <a:rPr lang="en-US" i="1" dirty="0" smtClean="0">
                <a:effectLst>
                  <a:glow rad="101600">
                    <a:schemeClr val="bg1">
                      <a:alpha val="60000"/>
                    </a:schemeClr>
                  </a:glow>
                </a:effectLst>
              </a:rPr>
              <a:t>im. 6:4</a:t>
            </a:r>
          </a:p>
          <a:p>
            <a:r>
              <a:rPr lang="en-US" dirty="0" smtClean="0">
                <a:effectLst>
                  <a:glow rad="101600">
                    <a:schemeClr val="bg1">
                      <a:alpha val="60000"/>
                    </a:schemeClr>
                  </a:glow>
                </a:effectLst>
              </a:rPr>
              <a:t>Division – </a:t>
            </a:r>
            <a:r>
              <a:rPr lang="en-US" i="1" dirty="0" smtClean="0">
                <a:effectLst>
                  <a:glow rad="101600">
                    <a:schemeClr val="bg1">
                      <a:alpha val="60000"/>
                    </a:schemeClr>
                  </a:glow>
                </a:effectLst>
              </a:rPr>
              <a:t>I Cor. 3:3</a:t>
            </a:r>
          </a:p>
          <a:p>
            <a:r>
              <a:rPr lang="en-US" dirty="0" smtClean="0">
                <a:effectLst>
                  <a:glow rad="101600">
                    <a:schemeClr val="bg1">
                      <a:alpha val="60000"/>
                    </a:schemeClr>
                  </a:glow>
                </a:effectLst>
              </a:rPr>
              <a:t>Arguing – </a:t>
            </a:r>
            <a:r>
              <a:rPr lang="en-US" i="1" dirty="0" smtClean="0">
                <a:effectLst>
                  <a:glow rad="101600">
                    <a:schemeClr val="bg1">
                      <a:alpha val="60000"/>
                    </a:schemeClr>
                  </a:glow>
                </a:effectLst>
              </a:rPr>
              <a:t>Phil. 2:14</a:t>
            </a:r>
          </a:p>
          <a:p>
            <a:r>
              <a:rPr lang="en-US" dirty="0" smtClean="0">
                <a:effectLst>
                  <a:glow rad="101600">
                    <a:schemeClr val="bg1">
                      <a:alpha val="60000"/>
                    </a:schemeClr>
                  </a:glow>
                </a:effectLst>
              </a:rPr>
              <a:t>Complaining – </a:t>
            </a:r>
            <a:r>
              <a:rPr lang="en-US" i="1" dirty="0" smtClean="0">
                <a:effectLst>
                  <a:glow rad="101600">
                    <a:schemeClr val="bg1">
                      <a:alpha val="60000"/>
                    </a:schemeClr>
                  </a:glow>
                </a:effectLst>
              </a:rPr>
              <a:t>Job 7:11</a:t>
            </a:r>
          </a:p>
          <a:p>
            <a:r>
              <a:rPr lang="en-US" dirty="0" smtClean="0">
                <a:effectLst>
                  <a:glow rad="101600">
                    <a:schemeClr val="bg1">
                      <a:alpha val="60000"/>
                    </a:schemeClr>
                  </a:glow>
                </a:effectLst>
              </a:rPr>
              <a:t>Unhappy – </a:t>
            </a:r>
            <a:r>
              <a:rPr lang="en-US" i="1" dirty="0" smtClean="0">
                <a:effectLst>
                  <a:glow rad="101600">
                    <a:schemeClr val="bg1">
                      <a:alpha val="60000"/>
                    </a:schemeClr>
                  </a:glow>
                </a:effectLst>
              </a:rPr>
              <a:t>Gal. 5:22</a:t>
            </a:r>
          </a:p>
          <a:p>
            <a:r>
              <a:rPr lang="en-US" dirty="0" smtClean="0">
                <a:effectLst>
                  <a:glow rad="101600">
                    <a:schemeClr val="bg1">
                      <a:alpha val="60000"/>
                    </a:schemeClr>
                  </a:glow>
                </a:effectLst>
              </a:rPr>
              <a:t>Sick - Physical </a:t>
            </a:r>
            <a:r>
              <a:rPr lang="en-US" dirty="0" smtClean="0">
                <a:effectLst>
                  <a:glow rad="101600">
                    <a:schemeClr val="bg1">
                      <a:alpha val="60000"/>
                    </a:schemeClr>
                  </a:glow>
                </a:effectLst>
              </a:rPr>
              <a:t>illness and disease – </a:t>
            </a:r>
            <a:r>
              <a:rPr lang="en-US" i="1" dirty="0" smtClean="0">
                <a:effectLst>
                  <a:glow rad="101600">
                    <a:schemeClr val="bg1">
                      <a:alpha val="60000"/>
                    </a:schemeClr>
                  </a:glow>
                </a:effectLst>
              </a:rPr>
              <a:t>Prov. 13:12</a:t>
            </a:r>
          </a:p>
          <a:p>
            <a:r>
              <a:rPr lang="en-US" dirty="0" smtClean="0">
                <a:effectLst>
                  <a:glow rad="101600">
                    <a:schemeClr val="bg1">
                      <a:alpha val="60000"/>
                    </a:schemeClr>
                  </a:glow>
                </a:effectLst>
              </a:rPr>
              <a:t>Bondage (prison) –       </a:t>
            </a:r>
            <a:r>
              <a:rPr lang="en-US" i="1" dirty="0" smtClean="0">
                <a:effectLst>
                  <a:glow rad="101600">
                    <a:schemeClr val="bg1">
                      <a:alpha val="60000"/>
                    </a:schemeClr>
                  </a:glow>
                </a:effectLst>
              </a:rPr>
              <a:t>Matt. 18:21-35</a:t>
            </a:r>
            <a:endParaRPr lang="en-US" i="1" dirty="0">
              <a:effectLst>
                <a:glow rad="101600">
                  <a:schemeClr val="bg1">
                    <a:alpha val="60000"/>
                  </a:schemeClr>
                </a:glow>
              </a:effectLst>
            </a:endParaRPr>
          </a:p>
        </p:txBody>
      </p:sp>
      <p:pic>
        <p:nvPicPr>
          <p:cNvPr id="7170" name="Picture 2"/>
          <p:cNvPicPr>
            <a:picLocks noChangeAspect="1" noChangeArrowheads="1"/>
          </p:cNvPicPr>
          <p:nvPr/>
        </p:nvPicPr>
        <p:blipFill>
          <a:blip r:embed="rId3" cstate="print"/>
          <a:srcRect/>
          <a:stretch>
            <a:fillRect/>
          </a:stretch>
        </p:blipFill>
        <p:spPr bwMode="auto">
          <a:xfrm rot="20646877">
            <a:off x="5520363" y="297380"/>
            <a:ext cx="2409825" cy="1697964"/>
          </a:xfrm>
          <a:prstGeom prst="rect">
            <a:avLst/>
          </a:prstGeom>
          <a:ln w="88900" cap="sq" cmpd="thickThin">
            <a:solidFill>
              <a:srgbClr val="000000"/>
            </a:solidFill>
            <a:prstDash val="solid"/>
            <a:miter lim="800000"/>
          </a:ln>
          <a:effectLst>
            <a:innerShdw blurRad="76200">
              <a:srgbClr val="000000"/>
            </a:innerShdw>
          </a:effectLst>
        </p:spPr>
      </p:pic>
      <p:pic>
        <p:nvPicPr>
          <p:cNvPr id="7171" name="Picture 3"/>
          <p:cNvPicPr>
            <a:picLocks noChangeAspect="1" noChangeArrowheads="1"/>
          </p:cNvPicPr>
          <p:nvPr/>
        </p:nvPicPr>
        <p:blipFill>
          <a:blip r:embed="rId4" cstate="print">
            <a:lum bright="-10000" contrast="20000"/>
          </a:blip>
          <a:srcRect/>
          <a:stretch>
            <a:fillRect/>
          </a:stretch>
        </p:blipFill>
        <p:spPr bwMode="auto">
          <a:xfrm rot="530909">
            <a:off x="6858000" y="609600"/>
            <a:ext cx="1519518" cy="2286000"/>
          </a:xfrm>
          <a:prstGeom prst="rect">
            <a:avLst/>
          </a:prstGeom>
          <a:ln w="88900" cap="sq" cmpd="thickThin">
            <a:solidFill>
              <a:srgbClr val="000000"/>
            </a:solidFill>
            <a:prstDash val="solid"/>
            <a:miter lim="800000"/>
          </a:ln>
          <a:effectLst>
            <a:innerShdw blurRad="76200">
              <a:srgbClr val="000000"/>
            </a:innerShdw>
          </a:effectLst>
        </p:spPr>
      </p:pic>
      <p:pic>
        <p:nvPicPr>
          <p:cNvPr id="7172" name="Picture 4"/>
          <p:cNvPicPr>
            <a:picLocks noChangeAspect="1" noChangeArrowheads="1"/>
          </p:cNvPicPr>
          <p:nvPr/>
        </p:nvPicPr>
        <p:blipFill>
          <a:blip r:embed="rId5" cstate="print"/>
          <a:srcRect/>
          <a:stretch>
            <a:fillRect/>
          </a:stretch>
        </p:blipFill>
        <p:spPr bwMode="auto">
          <a:xfrm rot="21304424">
            <a:off x="4797442" y="1552835"/>
            <a:ext cx="2524125" cy="1809750"/>
          </a:xfrm>
          <a:prstGeom prst="rect">
            <a:avLst/>
          </a:prstGeom>
          <a:ln w="88900" cap="sq" cmpd="thickThin">
            <a:solidFill>
              <a:srgbClr val="000000"/>
            </a:solidFill>
            <a:prstDash val="solid"/>
            <a:miter lim="800000"/>
          </a:ln>
          <a:effectLst>
            <a:innerShdw blurRad="76200">
              <a:srgbClr val="000000"/>
            </a:innerShdw>
          </a:effectLst>
        </p:spPr>
      </p:pic>
      <p:pic>
        <p:nvPicPr>
          <p:cNvPr id="7173" name="Picture 5"/>
          <p:cNvPicPr>
            <a:picLocks noChangeAspect="1" noChangeArrowheads="1"/>
          </p:cNvPicPr>
          <p:nvPr/>
        </p:nvPicPr>
        <p:blipFill>
          <a:blip r:embed="rId6" cstate="print"/>
          <a:srcRect/>
          <a:stretch>
            <a:fillRect/>
          </a:stretch>
        </p:blipFill>
        <p:spPr bwMode="auto">
          <a:xfrm rot="538380">
            <a:off x="5455877" y="2331068"/>
            <a:ext cx="2671222" cy="1772434"/>
          </a:xfrm>
          <a:prstGeom prst="rect">
            <a:avLst/>
          </a:prstGeom>
          <a:ln w="88900" cap="sq" cmpd="thickThin">
            <a:solidFill>
              <a:srgbClr val="000000"/>
            </a:solidFill>
            <a:prstDash val="solid"/>
            <a:miter lim="800000"/>
          </a:ln>
          <a:effectLst>
            <a:innerShdw blurRad="76200">
              <a:srgbClr val="000000"/>
            </a:innerShdw>
          </a:effectLst>
        </p:spPr>
      </p:pic>
      <p:pic>
        <p:nvPicPr>
          <p:cNvPr id="7174" name="Picture 6"/>
          <p:cNvPicPr>
            <a:picLocks noChangeAspect="1" noChangeArrowheads="1"/>
          </p:cNvPicPr>
          <p:nvPr/>
        </p:nvPicPr>
        <p:blipFill>
          <a:blip r:embed="rId7" cstate="print"/>
          <a:srcRect/>
          <a:stretch>
            <a:fillRect/>
          </a:stretch>
        </p:blipFill>
        <p:spPr bwMode="auto">
          <a:xfrm rot="21191120">
            <a:off x="6147032" y="3136600"/>
            <a:ext cx="2892660" cy="1930350"/>
          </a:xfrm>
          <a:prstGeom prst="rect">
            <a:avLst/>
          </a:prstGeom>
          <a:ln w="88900" cap="sq" cmpd="thickThin">
            <a:solidFill>
              <a:srgbClr val="000000"/>
            </a:solidFill>
            <a:prstDash val="solid"/>
            <a:miter lim="800000"/>
          </a:ln>
          <a:effectLst>
            <a:innerShdw blurRad="76200">
              <a:srgbClr val="000000"/>
            </a:innerShdw>
          </a:effectLst>
        </p:spPr>
      </p:pic>
      <p:pic>
        <p:nvPicPr>
          <p:cNvPr id="7175" name="Picture 7"/>
          <p:cNvPicPr>
            <a:picLocks noChangeAspect="1" noChangeArrowheads="1"/>
          </p:cNvPicPr>
          <p:nvPr/>
        </p:nvPicPr>
        <p:blipFill>
          <a:blip r:embed="rId8" cstate="print">
            <a:lum contrast="20000"/>
          </a:blip>
          <a:srcRect/>
          <a:stretch>
            <a:fillRect/>
          </a:stretch>
        </p:blipFill>
        <p:spPr bwMode="auto">
          <a:xfrm>
            <a:off x="5257800" y="3657600"/>
            <a:ext cx="2381250" cy="1694890"/>
          </a:xfrm>
          <a:prstGeom prst="rect">
            <a:avLst/>
          </a:prstGeom>
          <a:ln w="88900" cap="sq" cmpd="thickThin">
            <a:solidFill>
              <a:srgbClr val="000000"/>
            </a:solidFill>
            <a:prstDash val="solid"/>
            <a:miter lim="800000"/>
          </a:ln>
          <a:effectLst>
            <a:innerShdw blurRad="76200">
              <a:srgbClr val="000000"/>
            </a:innerShdw>
          </a:effectLst>
        </p:spPr>
      </p:pic>
      <p:pic>
        <p:nvPicPr>
          <p:cNvPr id="11" name="Picture 4"/>
          <p:cNvPicPr>
            <a:picLocks noChangeAspect="1" noChangeArrowheads="1"/>
          </p:cNvPicPr>
          <p:nvPr/>
        </p:nvPicPr>
        <p:blipFill>
          <a:blip r:embed="rId9" cstate="print"/>
          <a:srcRect/>
          <a:stretch>
            <a:fillRect/>
          </a:stretch>
        </p:blipFill>
        <p:spPr bwMode="auto">
          <a:xfrm rot="339013">
            <a:off x="6096000" y="4114800"/>
            <a:ext cx="2591904" cy="1971675"/>
          </a:xfrm>
          <a:prstGeom prst="rect">
            <a:avLst/>
          </a:prstGeom>
          <a:ln w="88900" cap="sq" cmpd="thickThin">
            <a:solidFill>
              <a:srgbClr val="000000"/>
            </a:solidFill>
            <a:prstDash val="solid"/>
            <a:miter lim="800000"/>
          </a:ln>
          <a:effectLst>
            <a:innerShdw blurRad="76200">
              <a:srgbClr val="000000"/>
            </a:innerShdw>
          </a:effectLst>
        </p:spPr>
      </p:pic>
      <p:pic>
        <p:nvPicPr>
          <p:cNvPr id="7177" name="Picture 9"/>
          <p:cNvPicPr>
            <a:picLocks noChangeAspect="1" noChangeArrowheads="1"/>
          </p:cNvPicPr>
          <p:nvPr/>
        </p:nvPicPr>
        <p:blipFill>
          <a:blip r:embed="rId10" cstate="print"/>
          <a:srcRect/>
          <a:stretch>
            <a:fillRect/>
          </a:stretch>
        </p:blipFill>
        <p:spPr bwMode="auto">
          <a:xfrm rot="21187498">
            <a:off x="5037349" y="4627061"/>
            <a:ext cx="2286000" cy="1546623"/>
          </a:xfrm>
          <a:prstGeom prst="rect">
            <a:avLst/>
          </a:prstGeom>
          <a:ln w="88900" cap="sq" cmpd="thickThin">
            <a:solidFill>
              <a:srgbClr val="000000"/>
            </a:solidFill>
            <a:prstDash val="solid"/>
            <a:miter lim="800000"/>
          </a:ln>
          <a:effectLst>
            <a:innerShdw blurRad="76200">
              <a:srgbClr val="000000"/>
            </a:innerShdw>
          </a:effectLst>
        </p:spPr>
      </p:pic>
      <p:pic>
        <p:nvPicPr>
          <p:cNvPr id="7178" name="Picture 10"/>
          <p:cNvPicPr>
            <a:picLocks noChangeAspect="1" noChangeArrowheads="1"/>
          </p:cNvPicPr>
          <p:nvPr/>
        </p:nvPicPr>
        <p:blipFill>
          <a:blip r:embed="rId11" cstate="print"/>
          <a:srcRect/>
          <a:stretch>
            <a:fillRect/>
          </a:stretch>
        </p:blipFill>
        <p:spPr bwMode="auto">
          <a:xfrm rot="642181">
            <a:off x="6324600" y="4876800"/>
            <a:ext cx="2311056" cy="19812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to="" calcmode="lin" valueType="num">
                                      <p:cBhvr>
                                        <p:cTn id="7" dur="1" fill="hold"/>
                                        <p:tgtEl>
                                          <p:spTgt spid="7170"/>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7171"/>
                                        </p:tgtEl>
                                        <p:attrNameLst>
                                          <p:attrName>style.visibility</p:attrName>
                                        </p:attrNameLst>
                                      </p:cBhvr>
                                      <p:to>
                                        <p:strVal val="visible"/>
                                      </p:to>
                                    </p:set>
                                    <p:anim to="" calcmode="lin" valueType="num">
                                      <p:cBhvr>
                                        <p:cTn id="17" dur="1" fill="hold"/>
                                        <p:tgtEl>
                                          <p:spTgt spid="7171"/>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to="" calcmode="lin" valueType="num">
                                      <p:cBhvr>
                                        <p:cTn id="22" dur="1" fill="hold"/>
                                        <p:tgtEl>
                                          <p:spTgt spid="3">
                                            <p:txEl>
                                              <p:pRg st="2" end="2"/>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7172"/>
                                        </p:tgtEl>
                                        <p:attrNameLst>
                                          <p:attrName>style.visibility</p:attrName>
                                        </p:attrNameLst>
                                      </p:cBhvr>
                                      <p:to>
                                        <p:strVal val="visible"/>
                                      </p:to>
                                    </p:set>
                                    <p:anim to="" calcmode="lin" valueType="num">
                                      <p:cBhvr>
                                        <p:cTn id="27" dur="1" fill="hold"/>
                                        <p:tgtEl>
                                          <p:spTgt spid="7172"/>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to="" calcmode="lin" valueType="num">
                                      <p:cBhvr>
                                        <p:cTn id="32" dur="1" fill="hold"/>
                                        <p:tgtEl>
                                          <p:spTgt spid="3">
                                            <p:txEl>
                                              <p:pRg st="3" end="3"/>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7173"/>
                                        </p:tgtEl>
                                        <p:attrNameLst>
                                          <p:attrName>style.visibility</p:attrName>
                                        </p:attrNameLst>
                                      </p:cBhvr>
                                      <p:to>
                                        <p:strVal val="visible"/>
                                      </p:to>
                                    </p:set>
                                    <p:anim to="" calcmode="lin" valueType="num">
                                      <p:cBhvr>
                                        <p:cTn id="37" dur="1" fill="hold"/>
                                        <p:tgtEl>
                                          <p:spTgt spid="7173"/>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to="" calcmode="lin" valueType="num">
                                      <p:cBhvr>
                                        <p:cTn id="42" dur="1" fill="hold"/>
                                        <p:tgtEl>
                                          <p:spTgt spid="3">
                                            <p:txEl>
                                              <p:pRg st="4" end="4"/>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7174"/>
                                        </p:tgtEl>
                                        <p:attrNameLst>
                                          <p:attrName>style.visibility</p:attrName>
                                        </p:attrNameLst>
                                      </p:cBhvr>
                                      <p:to>
                                        <p:strVal val="visible"/>
                                      </p:to>
                                    </p:set>
                                    <p:anim to="" calcmode="lin" valueType="num">
                                      <p:cBhvr>
                                        <p:cTn id="47" dur="1" fill="hold"/>
                                        <p:tgtEl>
                                          <p:spTgt spid="7174"/>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3">
                                            <p:txEl>
                                              <p:pRg st="5" end="5"/>
                                            </p:txEl>
                                          </p:spTgt>
                                        </p:tgtEl>
                                        <p:attrNameLst>
                                          <p:attrName>style.visibility</p:attrName>
                                        </p:attrNameLst>
                                      </p:cBhvr>
                                      <p:to>
                                        <p:strVal val="visible"/>
                                      </p:to>
                                    </p:set>
                                    <p:anim to="" calcmode="lin" valueType="num">
                                      <p:cBhvr>
                                        <p:cTn id="52" dur="1" fill="hold"/>
                                        <p:tgtEl>
                                          <p:spTgt spid="3">
                                            <p:txEl>
                                              <p:pRg st="5" end="5"/>
                                            </p:txEl>
                                          </p:spTgt>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7175"/>
                                        </p:tgtEl>
                                        <p:attrNameLst>
                                          <p:attrName>style.visibility</p:attrName>
                                        </p:attrNameLst>
                                      </p:cBhvr>
                                      <p:to>
                                        <p:strVal val="visible"/>
                                      </p:to>
                                    </p:set>
                                    <p:anim to="" calcmode="lin" valueType="num">
                                      <p:cBhvr>
                                        <p:cTn id="57" dur="1" fill="hold"/>
                                        <p:tgtEl>
                                          <p:spTgt spid="7175"/>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0"/>
                                          </p:stCondLst>
                                        </p:cTn>
                                        <p:tgtEl>
                                          <p:spTgt spid="3">
                                            <p:txEl>
                                              <p:pRg st="6" end="6"/>
                                            </p:txEl>
                                          </p:spTgt>
                                        </p:tgtEl>
                                        <p:attrNameLst>
                                          <p:attrName>style.visibility</p:attrName>
                                        </p:attrNameLst>
                                      </p:cBhvr>
                                      <p:to>
                                        <p:strVal val="visible"/>
                                      </p:to>
                                    </p:set>
                                    <p:anim to="" calcmode="lin" valueType="num">
                                      <p:cBhvr>
                                        <p:cTn id="62" dur="1" fill="hold"/>
                                        <p:tgtEl>
                                          <p:spTgt spid="3">
                                            <p:txEl>
                                              <p:pRg st="6" end="6"/>
                                            </p:txEl>
                                          </p:spTgt>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nodeType="clickEffect">
                                  <p:stCondLst>
                                    <p:cond delay="0"/>
                                  </p:stCondLst>
                                  <p:childTnLst>
                                    <p:set>
                                      <p:cBhvr>
                                        <p:cTn id="66" dur="1" fill="hold">
                                          <p:stCondLst>
                                            <p:cond delay="0"/>
                                          </p:stCondLst>
                                        </p:cTn>
                                        <p:tgtEl>
                                          <p:spTgt spid="11"/>
                                        </p:tgtEl>
                                        <p:attrNameLst>
                                          <p:attrName>style.visibility</p:attrName>
                                        </p:attrNameLst>
                                      </p:cBhvr>
                                      <p:to>
                                        <p:strVal val="visible"/>
                                      </p:to>
                                    </p:set>
                                    <p:anim to="" calcmode="lin" valueType="num">
                                      <p:cBhvr>
                                        <p:cTn id="67" dur="1" fill="hold"/>
                                        <p:tgtEl>
                                          <p:spTgt spid="11"/>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nodeType="clickEffect">
                                  <p:stCondLst>
                                    <p:cond delay="0"/>
                                  </p:stCondLst>
                                  <p:childTnLst>
                                    <p:set>
                                      <p:cBhvr>
                                        <p:cTn id="71" dur="1" fill="hold">
                                          <p:stCondLst>
                                            <p:cond delay="0"/>
                                          </p:stCondLst>
                                        </p:cTn>
                                        <p:tgtEl>
                                          <p:spTgt spid="3">
                                            <p:txEl>
                                              <p:pRg st="7" end="7"/>
                                            </p:txEl>
                                          </p:spTgt>
                                        </p:tgtEl>
                                        <p:attrNameLst>
                                          <p:attrName>style.visibility</p:attrName>
                                        </p:attrNameLst>
                                      </p:cBhvr>
                                      <p:to>
                                        <p:strVal val="visible"/>
                                      </p:to>
                                    </p:set>
                                    <p:anim to="" calcmode="lin" valueType="num">
                                      <p:cBhvr>
                                        <p:cTn id="72" dur="1" fill="hold"/>
                                        <p:tgtEl>
                                          <p:spTgt spid="3">
                                            <p:txEl>
                                              <p:pRg st="7" end="7"/>
                                            </p:txEl>
                                          </p:spTgt>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nodeType="clickEffect">
                                  <p:stCondLst>
                                    <p:cond delay="0"/>
                                  </p:stCondLst>
                                  <p:childTnLst>
                                    <p:set>
                                      <p:cBhvr>
                                        <p:cTn id="76" dur="1" fill="hold">
                                          <p:stCondLst>
                                            <p:cond delay="0"/>
                                          </p:stCondLst>
                                        </p:cTn>
                                        <p:tgtEl>
                                          <p:spTgt spid="7177"/>
                                        </p:tgtEl>
                                        <p:attrNameLst>
                                          <p:attrName>style.visibility</p:attrName>
                                        </p:attrNameLst>
                                      </p:cBhvr>
                                      <p:to>
                                        <p:strVal val="visible"/>
                                      </p:to>
                                    </p:set>
                                    <p:anim to="" calcmode="lin" valueType="num">
                                      <p:cBhvr>
                                        <p:cTn id="77" dur="1" fill="hold"/>
                                        <p:tgtEl>
                                          <p:spTgt spid="7177"/>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nodeType="clickEffect">
                                  <p:stCondLst>
                                    <p:cond delay="0"/>
                                  </p:stCondLst>
                                  <p:childTnLst>
                                    <p:set>
                                      <p:cBhvr>
                                        <p:cTn id="81" dur="1" fill="hold">
                                          <p:stCondLst>
                                            <p:cond delay="0"/>
                                          </p:stCondLst>
                                        </p:cTn>
                                        <p:tgtEl>
                                          <p:spTgt spid="3">
                                            <p:txEl>
                                              <p:pRg st="8" end="8"/>
                                            </p:txEl>
                                          </p:spTgt>
                                        </p:tgtEl>
                                        <p:attrNameLst>
                                          <p:attrName>style.visibility</p:attrName>
                                        </p:attrNameLst>
                                      </p:cBhvr>
                                      <p:to>
                                        <p:strVal val="visible"/>
                                      </p:to>
                                    </p:set>
                                    <p:anim to="" calcmode="lin" valueType="num">
                                      <p:cBhvr>
                                        <p:cTn id="82" dur="1" fill="hold"/>
                                        <p:tgtEl>
                                          <p:spTgt spid="3">
                                            <p:txEl>
                                              <p:pRg st="8" end="8"/>
                                            </p:txEl>
                                          </p:spTgt>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nodeType="clickEffect">
                                  <p:stCondLst>
                                    <p:cond delay="0"/>
                                  </p:stCondLst>
                                  <p:childTnLst>
                                    <p:set>
                                      <p:cBhvr>
                                        <p:cTn id="86" dur="1" fill="hold">
                                          <p:stCondLst>
                                            <p:cond delay="0"/>
                                          </p:stCondLst>
                                        </p:cTn>
                                        <p:tgtEl>
                                          <p:spTgt spid="7178"/>
                                        </p:tgtEl>
                                        <p:attrNameLst>
                                          <p:attrName>style.visibility</p:attrName>
                                        </p:attrNameLst>
                                      </p:cBhvr>
                                      <p:to>
                                        <p:strVal val="visible"/>
                                      </p:to>
                                    </p:set>
                                    <p:anim to="" calcmode="lin" valueType="num">
                                      <p:cBhvr>
                                        <p:cTn id="87" dur="1" fill="hold"/>
                                        <p:tgtEl>
                                          <p:spTgt spid="717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r>
              <a:rPr lang="en-US" dirty="0" smtClean="0">
                <a:effectLst>
                  <a:glow rad="101600">
                    <a:schemeClr val="bg1">
                      <a:alpha val="60000"/>
                    </a:schemeClr>
                  </a:glow>
                </a:effectLst>
              </a:rPr>
              <a:t>Spiritual deception –</a:t>
            </a:r>
          </a:p>
          <a:p>
            <a:pPr>
              <a:buNone/>
            </a:pPr>
            <a:r>
              <a:rPr lang="en-US" dirty="0" smtClean="0">
                <a:solidFill>
                  <a:srgbClr val="FFFF00"/>
                </a:solidFill>
                <a:effectLst>
                  <a:glow rad="101600">
                    <a:schemeClr val="bg1">
                      <a:alpha val="60000"/>
                    </a:schemeClr>
                  </a:glow>
                </a:effectLst>
              </a:rPr>
              <a:t>    </a:t>
            </a:r>
            <a:r>
              <a:rPr lang="en-US" dirty="0" smtClean="0">
                <a:effectLst>
                  <a:glow rad="101600">
                    <a:schemeClr val="bg1">
                      <a:alpha val="60000"/>
                    </a:schemeClr>
                  </a:glow>
                </a:effectLst>
              </a:rPr>
              <a:t>Note: It is common for a person who is bitter to think that he loves God and is in fellowship with God.</a:t>
            </a:r>
          </a:p>
          <a:p>
            <a:pPr>
              <a:buNone/>
            </a:pPr>
            <a:r>
              <a:rPr lang="en-US" i="1" dirty="0" smtClean="0">
                <a:solidFill>
                  <a:srgbClr val="FFFF00"/>
                </a:solidFill>
                <a:effectLst>
                  <a:glow rad="101600">
                    <a:schemeClr val="bg1">
                      <a:alpha val="60000"/>
                    </a:schemeClr>
                  </a:glow>
                </a:effectLst>
              </a:rPr>
              <a:t>    “If a man say, I love God, and </a:t>
            </a:r>
            <a:r>
              <a:rPr lang="en-US" i="1" dirty="0" err="1" smtClean="0">
                <a:solidFill>
                  <a:srgbClr val="FFFF00"/>
                </a:solidFill>
                <a:effectLst>
                  <a:glow rad="101600">
                    <a:schemeClr val="bg1">
                      <a:alpha val="60000"/>
                    </a:schemeClr>
                  </a:glow>
                </a:effectLst>
              </a:rPr>
              <a:t>hateth</a:t>
            </a:r>
            <a:r>
              <a:rPr lang="en-US" i="1" dirty="0" smtClean="0">
                <a:solidFill>
                  <a:srgbClr val="FFFF00"/>
                </a:solidFill>
                <a:effectLst>
                  <a:glow rad="101600">
                    <a:schemeClr val="bg1">
                      <a:alpha val="60000"/>
                    </a:schemeClr>
                  </a:glow>
                </a:effectLst>
              </a:rPr>
              <a:t> his brother, he is a liar: for he that </a:t>
            </a:r>
            <a:r>
              <a:rPr lang="en-US" i="1" dirty="0" err="1" smtClean="0">
                <a:solidFill>
                  <a:srgbClr val="FFFF00"/>
                </a:solidFill>
                <a:effectLst>
                  <a:glow rad="101600">
                    <a:schemeClr val="bg1">
                      <a:alpha val="60000"/>
                    </a:schemeClr>
                  </a:glow>
                </a:effectLst>
              </a:rPr>
              <a:t>loveth</a:t>
            </a:r>
            <a:r>
              <a:rPr lang="en-US" i="1" dirty="0" smtClean="0">
                <a:solidFill>
                  <a:srgbClr val="FFFF00"/>
                </a:solidFill>
                <a:effectLst>
                  <a:glow rad="101600">
                    <a:schemeClr val="bg1">
                      <a:alpha val="60000"/>
                    </a:schemeClr>
                  </a:glow>
                </a:effectLst>
              </a:rPr>
              <a:t> not his brother whom he hath seen, how can he love God whom he hath not seen. And this commandment have we from him, That he who </a:t>
            </a:r>
            <a:r>
              <a:rPr lang="en-US" i="1" dirty="0" err="1" smtClean="0">
                <a:solidFill>
                  <a:srgbClr val="FFFF00"/>
                </a:solidFill>
                <a:effectLst>
                  <a:glow rad="101600">
                    <a:schemeClr val="bg1">
                      <a:alpha val="60000"/>
                    </a:schemeClr>
                  </a:glow>
                </a:effectLst>
              </a:rPr>
              <a:t>loveth</a:t>
            </a:r>
            <a:r>
              <a:rPr lang="en-US" i="1" dirty="0" smtClean="0">
                <a:solidFill>
                  <a:srgbClr val="FFFF00"/>
                </a:solidFill>
                <a:effectLst>
                  <a:glow rad="101600">
                    <a:schemeClr val="bg1">
                      <a:alpha val="60000"/>
                    </a:schemeClr>
                  </a:glow>
                </a:effectLst>
              </a:rPr>
              <a:t> God love his brother also.”          (I John 3:20-21)</a:t>
            </a:r>
          </a:p>
          <a:p>
            <a:pPr>
              <a:buNone/>
            </a:pPr>
            <a:r>
              <a:rPr lang="en-US" i="1" dirty="0" smtClean="0">
                <a:solidFill>
                  <a:srgbClr val="FFFF00"/>
                </a:solidFill>
                <a:effectLst>
                  <a:glow rad="101600">
                    <a:schemeClr val="bg1">
                      <a:alpha val="60000"/>
                    </a:schemeClr>
                  </a:glow>
                </a:effectLst>
              </a:rPr>
              <a:t>   “And when ye stand praying, forgive, if ye have ought against any: that your Father also which is in heaven may forgive you your trespasses.”          (Mark 11:25)</a:t>
            </a:r>
            <a:endParaRPr lang="en-US" i="1" dirty="0">
              <a:solidFill>
                <a:srgbClr val="FFFF00"/>
              </a:solidFill>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381000"/>
            <a:ext cx="9601200" cy="7924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0" y="0"/>
            <a:ext cx="8991600" cy="6858000"/>
          </a:xfrm>
        </p:spPr>
        <p:txBody>
          <a:bodyPr>
            <a:normAutofit/>
          </a:bodyPr>
          <a:lstStyle/>
          <a:p>
            <a:pPr algn="ctr">
              <a:buNone/>
            </a:pPr>
            <a:r>
              <a:rPr lang="en-US" i="1" dirty="0" smtClean="0"/>
              <a:t>    “Therefore if thou bring thy gift to the altar, and there </a:t>
            </a:r>
            <a:r>
              <a:rPr lang="en-US" i="1" dirty="0" err="1" smtClean="0"/>
              <a:t>rememberest</a:t>
            </a:r>
            <a:r>
              <a:rPr lang="en-US" i="1" dirty="0" smtClean="0"/>
              <a:t> that thy brother hath ought against thee; Leave there thy gift before the altar, and go thy way; first be reconciled to thy brother, and then come and offer thy gift. Agree with </a:t>
            </a:r>
            <a:r>
              <a:rPr lang="en-US" i="1" dirty="0" err="1" smtClean="0"/>
              <a:t>thine</a:t>
            </a:r>
            <a:r>
              <a:rPr lang="en-US" i="1" dirty="0" smtClean="0"/>
              <a:t> adversary quickly, whiles thou art in the way with him; lest at any time the adversary deliver thee to the judge, and the judge deliver thee to the officer, and thou be cast into prison.” (Matthew 5:21-23)</a:t>
            </a:r>
            <a:endParaRPr lang="en-US" i="1" dirty="0"/>
          </a:p>
        </p:txBody>
      </p:sp>
      <p:pic>
        <p:nvPicPr>
          <p:cNvPr id="1026" name="Picture 2"/>
          <p:cNvPicPr>
            <a:picLocks noChangeAspect="1" noChangeArrowheads="1"/>
          </p:cNvPicPr>
          <p:nvPr/>
        </p:nvPicPr>
        <p:blipFill>
          <a:blip r:embed="rId3" cstate="print"/>
          <a:srcRect/>
          <a:stretch>
            <a:fillRect/>
          </a:stretch>
        </p:blipFill>
        <p:spPr bwMode="auto">
          <a:xfrm>
            <a:off x="457200" y="4378071"/>
            <a:ext cx="3720606" cy="2632329"/>
          </a:xfrm>
          <a:prstGeom prst="rect">
            <a:avLst/>
          </a:prstGeom>
          <a:ln>
            <a:noFill/>
          </a:ln>
          <a:effectLst>
            <a:softEdge rad="112500"/>
          </a:effectLst>
        </p:spPr>
      </p:pic>
      <p:pic>
        <p:nvPicPr>
          <p:cNvPr id="1027" name="Picture 3"/>
          <p:cNvPicPr>
            <a:picLocks noChangeAspect="1" noChangeArrowheads="1"/>
          </p:cNvPicPr>
          <p:nvPr/>
        </p:nvPicPr>
        <p:blipFill>
          <a:blip r:embed="rId4" cstate="print"/>
          <a:srcRect/>
          <a:stretch>
            <a:fillRect/>
          </a:stretch>
        </p:blipFill>
        <p:spPr bwMode="auto">
          <a:xfrm>
            <a:off x="4953000" y="4448556"/>
            <a:ext cx="3491948" cy="2409444"/>
          </a:xfrm>
          <a:prstGeom prst="rect">
            <a:avLst/>
          </a:prstGeom>
          <a:ln>
            <a:noFill/>
          </a:ln>
          <a:effectLst>
            <a:softEdge rad="112500"/>
          </a:effectLst>
        </p:spPr>
      </p:pic>
      <p:pic>
        <p:nvPicPr>
          <p:cNvPr id="8" name="Picture 2"/>
          <p:cNvPicPr>
            <a:picLocks noChangeAspect="1" noChangeArrowheads="1"/>
          </p:cNvPicPr>
          <p:nvPr/>
        </p:nvPicPr>
        <p:blipFill>
          <a:blip r:embed="rId5" cstate="print"/>
          <a:srcRect/>
          <a:stretch>
            <a:fillRect/>
          </a:stretch>
        </p:blipFill>
        <p:spPr bwMode="auto">
          <a:xfrm>
            <a:off x="1752600" y="304800"/>
            <a:ext cx="5933130" cy="38862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20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glow rad="101600">
                    <a:schemeClr val="bg1">
                      <a:alpha val="60000"/>
                    </a:schemeClr>
                  </a:glow>
                </a:effectLst>
              </a:rPr>
              <a:t>Steps to Overcoming Bitterness</a:t>
            </a:r>
            <a:endParaRPr lang="en-US" dirty="0">
              <a:effectLst>
                <a:glow rad="101600">
                  <a:schemeClr val="bg1">
                    <a:alpha val="60000"/>
                  </a:schemeClr>
                </a:glow>
              </a:effectLst>
            </a:endParaRPr>
          </a:p>
        </p:txBody>
      </p:sp>
      <p:pic>
        <p:nvPicPr>
          <p:cNvPr id="6" name="Picture 2"/>
          <p:cNvPicPr>
            <a:picLocks noGrp="1" noChangeAspect="1" noChangeArrowheads="1"/>
          </p:cNvPicPr>
          <p:nvPr>
            <p:ph idx="1"/>
          </p:nvPr>
        </p:nvPicPr>
        <p:blipFill>
          <a:blip r:embed="rId3" cstate="print"/>
          <a:srcRect/>
          <a:stretch>
            <a:fillRect/>
          </a:stretch>
        </p:blipFill>
        <p:spPr bwMode="auto">
          <a:xfrm>
            <a:off x="2667000" y="1524000"/>
            <a:ext cx="4038600" cy="4725161"/>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7010400"/>
          </a:xfrm>
        </p:spPr>
        <p:txBody>
          <a:bodyPr>
            <a:normAutofit/>
          </a:bodyPr>
          <a:lstStyle/>
          <a:p>
            <a:pPr algn="ctr" hangingPunct="0">
              <a:buNone/>
            </a:pPr>
            <a:r>
              <a:rPr lang="en-US" sz="4000" dirty="0" smtClean="0">
                <a:effectLst>
                  <a:glow rad="101600">
                    <a:schemeClr val="bg1">
                      <a:alpha val="60000"/>
                    </a:schemeClr>
                  </a:glow>
                </a:effectLst>
              </a:rPr>
              <a:t>1# Repent of Temporal Values  </a:t>
            </a:r>
          </a:p>
          <a:p>
            <a:pPr algn="ctr" hangingPunct="0">
              <a:buNone/>
            </a:pPr>
            <a:r>
              <a:rPr lang="en-US" i="1" dirty="0" smtClean="0">
                <a:effectLst>
                  <a:glow rad="101600">
                    <a:schemeClr val="bg1">
                      <a:alpha val="60000"/>
                    </a:schemeClr>
                  </a:glow>
                </a:effectLst>
              </a:rPr>
              <a:t>(II Corinthians 4:18; Ephesians 4:30-32; Acts 8:22 ) </a:t>
            </a:r>
            <a:endParaRPr lang="en-US" dirty="0" smtClean="0">
              <a:effectLst>
                <a:glow rad="101600">
                  <a:schemeClr val="bg1">
                    <a:alpha val="60000"/>
                  </a:schemeClr>
                </a:glow>
              </a:effectLst>
            </a:endParaRPr>
          </a:p>
          <a:p>
            <a:pPr algn="ctr" hangingPunct="0">
              <a:buNone/>
            </a:pPr>
            <a:r>
              <a:rPr lang="en-US" i="1" dirty="0" smtClean="0">
                <a:solidFill>
                  <a:srgbClr val="FFFF00"/>
                </a:solidFill>
                <a:effectLst>
                  <a:glow rad="101600">
                    <a:schemeClr val="bg1">
                      <a:alpha val="60000"/>
                    </a:schemeClr>
                  </a:glow>
                </a:effectLst>
              </a:rPr>
              <a:t>In order for a person to overcome bitterness you </a:t>
            </a:r>
          </a:p>
          <a:p>
            <a:pPr algn="ctr" hangingPunct="0">
              <a:buNone/>
            </a:pPr>
            <a:r>
              <a:rPr lang="en-US" i="1" dirty="0" smtClean="0">
                <a:solidFill>
                  <a:srgbClr val="FFFF00"/>
                </a:solidFill>
                <a:effectLst>
                  <a:glow rad="101600">
                    <a:schemeClr val="bg1">
                      <a:alpha val="60000"/>
                    </a:schemeClr>
                  </a:glow>
                </a:effectLst>
              </a:rPr>
              <a:t>must come to a place of repentance </a:t>
            </a:r>
          </a:p>
          <a:p>
            <a:pPr hangingPunct="0">
              <a:buNone/>
            </a:pPr>
            <a:r>
              <a:rPr lang="en-US" dirty="0" smtClean="0">
                <a:effectLst>
                  <a:glow rad="101600">
                    <a:schemeClr val="bg1">
                      <a:alpha val="60000"/>
                    </a:schemeClr>
                  </a:glow>
                </a:effectLst>
              </a:rPr>
              <a:t>1. Bitterness often reveals greed  - </a:t>
            </a:r>
            <a:r>
              <a:rPr lang="en-US" i="1" dirty="0" smtClean="0">
                <a:effectLst>
                  <a:glow rad="101600">
                    <a:schemeClr val="bg1">
                      <a:alpha val="60000"/>
                    </a:schemeClr>
                  </a:glow>
                </a:effectLst>
              </a:rPr>
              <a:t>Luke 12:13-15</a:t>
            </a:r>
          </a:p>
          <a:p>
            <a:pPr hangingPunct="0">
              <a:buNone/>
            </a:pPr>
            <a:r>
              <a:rPr lang="en-US" dirty="0" smtClean="0">
                <a:effectLst>
                  <a:glow rad="101600">
                    <a:schemeClr val="bg1">
                      <a:alpha val="60000"/>
                    </a:schemeClr>
                  </a:glow>
                </a:effectLst>
              </a:rPr>
              <a:t>2. Greed (covetousness) is identified as idolatry  - </a:t>
            </a:r>
            <a:r>
              <a:rPr lang="en-US" i="1" dirty="0" smtClean="0">
                <a:effectLst>
                  <a:glow rad="101600">
                    <a:schemeClr val="bg1">
                      <a:alpha val="60000"/>
                    </a:schemeClr>
                  </a:glow>
                </a:effectLst>
              </a:rPr>
              <a:t>Col.3:5</a:t>
            </a:r>
          </a:p>
          <a:p>
            <a:pPr hangingPunct="0">
              <a:buNone/>
            </a:pPr>
            <a:r>
              <a:rPr lang="en-US" dirty="0" smtClean="0">
                <a:effectLst>
                  <a:glow rad="101600">
                    <a:schemeClr val="bg1">
                      <a:alpha val="60000"/>
                    </a:schemeClr>
                  </a:glow>
                </a:effectLst>
              </a:rPr>
              <a:t>    </a:t>
            </a:r>
            <a:r>
              <a:rPr lang="en-US" dirty="0" smtClean="0">
                <a:solidFill>
                  <a:srgbClr val="FFFF00"/>
                </a:solidFill>
                <a:effectLst>
                  <a:glow rad="101600">
                    <a:schemeClr val="bg1">
                      <a:alpha val="60000"/>
                    </a:schemeClr>
                  </a:glow>
                </a:effectLst>
              </a:rPr>
              <a:t>IDOLATRY </a:t>
            </a:r>
            <a:r>
              <a:rPr lang="en-US" dirty="0" smtClean="0">
                <a:effectLst>
                  <a:glow rad="101600">
                    <a:schemeClr val="bg1">
                      <a:alpha val="60000"/>
                    </a:schemeClr>
                  </a:glow>
                </a:effectLst>
              </a:rPr>
              <a:t>- Expecting benefits from people or possessions which only God can give.</a:t>
            </a:r>
          </a:p>
          <a:p>
            <a:pPr hangingPunct="0">
              <a:buNone/>
            </a:pPr>
            <a:r>
              <a:rPr lang="en-US" dirty="0" smtClean="0">
                <a:effectLst>
                  <a:glow rad="101600">
                    <a:schemeClr val="bg1">
                      <a:alpha val="60000"/>
                    </a:schemeClr>
                  </a:glow>
                </a:effectLst>
              </a:rPr>
              <a:t>3. Bitterness is conquered when we look to the Lord    for our reward  - </a:t>
            </a:r>
            <a:r>
              <a:rPr lang="en-US" i="1" dirty="0" smtClean="0">
                <a:effectLst>
                  <a:glow rad="101600">
                    <a:schemeClr val="bg1">
                      <a:alpha val="60000"/>
                    </a:schemeClr>
                  </a:glow>
                </a:effectLst>
              </a:rPr>
              <a:t>Col. 3:23-4:1</a:t>
            </a:r>
          </a:p>
          <a:p>
            <a:pPr hangingPunct="0">
              <a:buNone/>
            </a:pPr>
            <a:r>
              <a:rPr lang="en-US" dirty="0" smtClean="0">
                <a:effectLst>
                  <a:glow rad="101600">
                    <a:schemeClr val="bg1">
                      <a:alpha val="60000"/>
                    </a:schemeClr>
                  </a:glow>
                </a:effectLst>
              </a:rPr>
              <a:t>4.	 View temporal losses as spiritual gain  - </a:t>
            </a:r>
            <a:r>
              <a:rPr lang="en-US" i="1" dirty="0" smtClean="0">
                <a:effectLst>
                  <a:glow rad="101600">
                    <a:schemeClr val="bg1">
                      <a:alpha val="60000"/>
                    </a:schemeClr>
                  </a:glow>
                </a:effectLst>
              </a:rPr>
              <a:t>Phil. 3:7-8</a:t>
            </a:r>
          </a:p>
          <a:p>
            <a:endParaRPr lang="en-US"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to="" calcmode="lin" valueType="num">
                                      <p:cBhvr>
                                        <p:cTn id="7" dur="1" fill="hold"/>
                                        <p:tgtEl>
                                          <p:spTgt spid="3">
                                            <p:txEl>
                                              <p:pRg st="4" end="4"/>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 to="" calcmode="lin" valueType="num">
                                      <p:cBhvr>
                                        <p:cTn id="12" dur="1" fill="hold"/>
                                        <p:tgtEl>
                                          <p:spTgt spid="3">
                                            <p:txEl>
                                              <p:pRg st="5" end="5"/>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 to="" calcmode="lin" valueType="num">
                                      <p:cBhvr>
                                        <p:cTn id="17" dur="1" fill="hold"/>
                                        <p:tgtEl>
                                          <p:spTgt spid="3">
                                            <p:txEl>
                                              <p:pRg st="6" end="6"/>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 to="" calcmode="lin" valueType="num">
                                      <p:cBhvr>
                                        <p:cTn id="22" dur="1" fill="hold"/>
                                        <p:tgtEl>
                                          <p:spTgt spid="3">
                                            <p:txEl>
                                              <p:pRg st="7" end="7"/>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 to="" calcmode="lin" valueType="num">
                                      <p:cBhvr>
                                        <p:cTn id="27" dur="1" fill="hold"/>
                                        <p:tgtEl>
                                          <p:spTgt spid="3">
                                            <p:txEl>
                                              <p:pRg st="8" end="8"/>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2667000"/>
          </a:xfrm>
        </p:spPr>
        <p:txBody>
          <a:bodyPr>
            <a:normAutofit fontScale="90000"/>
          </a:bodyPr>
          <a:lstStyle/>
          <a:p>
            <a:r>
              <a:rPr lang="en-US" dirty="0" smtClean="0">
                <a:effectLst>
                  <a:glow rad="101600">
                    <a:schemeClr val="bg1">
                      <a:alpha val="60000"/>
                    </a:schemeClr>
                  </a:glow>
                </a:effectLst>
              </a:rPr>
              <a:t>Removing Bitterness </a:t>
            </a:r>
            <a:br>
              <a:rPr lang="en-US" dirty="0" smtClean="0">
                <a:effectLst>
                  <a:glow rad="101600">
                    <a:schemeClr val="bg1">
                      <a:alpha val="60000"/>
                    </a:schemeClr>
                  </a:glow>
                </a:effectLst>
              </a:rPr>
            </a:br>
            <a:r>
              <a:rPr lang="en-US" dirty="0" smtClean="0">
                <a:effectLst>
                  <a:glow rad="101600">
                    <a:schemeClr val="bg1">
                      <a:alpha val="60000"/>
                    </a:schemeClr>
                  </a:glow>
                </a:effectLst>
              </a:rPr>
              <a:t>From Your Life</a:t>
            </a:r>
            <a:br>
              <a:rPr lang="en-US" dirty="0" smtClean="0">
                <a:effectLst>
                  <a:glow rad="101600">
                    <a:schemeClr val="bg1">
                      <a:alpha val="60000"/>
                    </a:schemeClr>
                  </a:glow>
                </a:effectLst>
              </a:rPr>
            </a:br>
            <a:r>
              <a:rPr lang="en-US" dirty="0" smtClean="0">
                <a:effectLst>
                  <a:glow rad="101600">
                    <a:schemeClr val="bg1">
                      <a:alpha val="60000"/>
                    </a:schemeClr>
                  </a:glow>
                </a:effectLst>
              </a:rPr>
              <a:t>and Home </a:t>
            </a:r>
            <a:br>
              <a:rPr lang="en-US" dirty="0" smtClean="0">
                <a:effectLst>
                  <a:glow rad="101600">
                    <a:schemeClr val="bg1">
                      <a:alpha val="60000"/>
                    </a:schemeClr>
                  </a:glow>
                </a:effectLst>
              </a:rPr>
            </a:br>
            <a:r>
              <a:rPr lang="en-US" dirty="0" smtClean="0">
                <a:effectLst>
                  <a:glow rad="101600">
                    <a:schemeClr val="bg1">
                      <a:alpha val="60000"/>
                    </a:schemeClr>
                  </a:glow>
                </a:effectLst>
              </a:rPr>
              <a:t/>
            </a:r>
            <a:br>
              <a:rPr lang="en-US" dirty="0" smtClean="0">
                <a:effectLst>
                  <a:glow rad="101600">
                    <a:schemeClr val="bg1">
                      <a:alpha val="60000"/>
                    </a:schemeClr>
                  </a:glow>
                </a:effectLst>
              </a:rPr>
            </a:br>
            <a:endParaRPr lang="en-US" sz="4000" i="1" dirty="0">
              <a:effectLst>
                <a:glow rad="101600">
                  <a:schemeClr val="bg1">
                    <a:alpha val="60000"/>
                  </a:schemeClr>
                </a:glow>
              </a:effectLst>
            </a:endParaRPr>
          </a:p>
        </p:txBody>
      </p:sp>
      <p:sp>
        <p:nvSpPr>
          <p:cNvPr id="3" name="Subtitle 2"/>
          <p:cNvSpPr>
            <a:spLocks noGrp="1"/>
          </p:cNvSpPr>
          <p:nvPr>
            <p:ph type="subTitle" idx="1"/>
          </p:nvPr>
        </p:nvSpPr>
        <p:spPr>
          <a:xfrm>
            <a:off x="304800" y="3124200"/>
            <a:ext cx="8839200" cy="3505200"/>
          </a:xfrm>
        </p:spPr>
        <p:txBody>
          <a:bodyPr>
            <a:noAutofit/>
          </a:bodyPr>
          <a:lstStyle/>
          <a:p>
            <a:r>
              <a:rPr lang="en-US" i="1" dirty="0" smtClean="0">
                <a:effectLst>
                  <a:glow rad="101600">
                    <a:schemeClr val="bg1">
                      <a:alpha val="60000"/>
                    </a:schemeClr>
                  </a:glow>
                </a:effectLst>
              </a:rPr>
              <a:t>“Wives, submit yourselves unto your own husbands, as it is fit in the Lord. Husbands, love your wives, and be not </a:t>
            </a:r>
            <a:r>
              <a:rPr lang="en-US" i="1" dirty="0" smtClean="0">
                <a:solidFill>
                  <a:srgbClr val="FFFF00"/>
                </a:solidFill>
                <a:effectLst>
                  <a:glow rad="101600">
                    <a:schemeClr val="bg1">
                      <a:alpha val="60000"/>
                    </a:schemeClr>
                  </a:glow>
                </a:effectLst>
              </a:rPr>
              <a:t>bitter</a:t>
            </a:r>
            <a:r>
              <a:rPr lang="en-US" i="1" dirty="0" smtClean="0">
                <a:effectLst>
                  <a:glow rad="101600">
                    <a:schemeClr val="bg1">
                      <a:alpha val="60000"/>
                    </a:schemeClr>
                  </a:glow>
                </a:effectLst>
              </a:rPr>
              <a:t> against them. Children, obey your parents in all things: for this is well pleasing unto the Lord. Fathers, provoke not your children to anger, </a:t>
            </a:r>
            <a:r>
              <a:rPr lang="en-US" i="1" dirty="0" smtClean="0">
                <a:solidFill>
                  <a:srgbClr val="FFFF00"/>
                </a:solidFill>
                <a:effectLst>
                  <a:glow rad="101600">
                    <a:schemeClr val="bg1">
                      <a:alpha val="60000"/>
                    </a:schemeClr>
                  </a:glow>
                </a:effectLst>
              </a:rPr>
              <a:t>lest they be discouraged.” </a:t>
            </a:r>
          </a:p>
          <a:p>
            <a:r>
              <a:rPr lang="en-US" i="1" dirty="0">
                <a:effectLst>
                  <a:glow rad="101600">
                    <a:schemeClr val="bg1">
                      <a:alpha val="60000"/>
                    </a:schemeClr>
                  </a:glow>
                </a:effectLst>
              </a:rPr>
              <a:t>(</a:t>
            </a:r>
            <a:r>
              <a:rPr lang="en-US" i="1" dirty="0" smtClean="0">
                <a:effectLst>
                  <a:glow rad="101600">
                    <a:schemeClr val="bg1">
                      <a:alpha val="60000"/>
                    </a:schemeClr>
                  </a:glow>
                </a:effectLst>
              </a:rPr>
              <a:t>Colossians 3:18-21)</a:t>
            </a:r>
            <a:endParaRPr lang="en-US" i="1" dirty="0">
              <a:effectLst>
                <a:glow rad="101600">
                  <a:schemeClr val="bg1">
                    <a:alpha val="60000"/>
                  </a:schemeClr>
                </a:glow>
              </a:effectLst>
            </a:endParaRPr>
          </a:p>
        </p:txBody>
      </p:sp>
      <p:pic>
        <p:nvPicPr>
          <p:cNvPr id="4" name="Picture 3"/>
          <p:cNvPicPr>
            <a:picLocks noChangeAspect="1" noChangeArrowheads="1"/>
          </p:cNvPicPr>
          <p:nvPr/>
        </p:nvPicPr>
        <p:blipFill>
          <a:blip r:embed="rId3" cstate="print"/>
          <a:srcRect/>
          <a:stretch>
            <a:fillRect/>
          </a:stretch>
        </p:blipFill>
        <p:spPr bwMode="auto">
          <a:xfrm>
            <a:off x="152400" y="1143000"/>
            <a:ext cx="25400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6"/>
          <p:cNvPicPr>
            <a:picLocks noChangeAspect="1" noChangeArrowheads="1"/>
          </p:cNvPicPr>
          <p:nvPr/>
        </p:nvPicPr>
        <p:blipFill>
          <a:blip r:embed="rId4" cstate="print"/>
          <a:srcRect/>
          <a:stretch>
            <a:fillRect/>
          </a:stretch>
        </p:blipFill>
        <p:spPr bwMode="auto">
          <a:xfrm>
            <a:off x="7086600" y="609600"/>
            <a:ext cx="1836978" cy="2304073"/>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glow rad="101600">
                    <a:schemeClr val="bg1">
                      <a:alpha val="60000"/>
                    </a:schemeClr>
                  </a:glow>
                </a:effectLst>
              </a:rPr>
              <a:t>2# Thank God for allowing the offence</a:t>
            </a:r>
            <a:br>
              <a:rPr lang="en-US" dirty="0" smtClean="0">
                <a:effectLst>
                  <a:glow rad="101600">
                    <a:schemeClr val="bg1">
                      <a:alpha val="60000"/>
                    </a:schemeClr>
                  </a:glow>
                </a:effectLst>
              </a:rPr>
            </a:br>
            <a:r>
              <a:rPr lang="en-US" sz="4000" i="1" dirty="0" smtClean="0">
                <a:effectLst>
                  <a:glow rad="101600">
                    <a:schemeClr val="bg1">
                      <a:alpha val="60000"/>
                    </a:schemeClr>
                  </a:glow>
                </a:effectLst>
              </a:rPr>
              <a:t>(I Thessalonians 5:18-19)</a:t>
            </a:r>
            <a:endParaRPr lang="en-US" sz="4000" i="1" dirty="0">
              <a:effectLst>
                <a:glow rad="101600">
                  <a:schemeClr val="bg1">
                    <a:alpha val="60000"/>
                  </a:schemeClr>
                </a:glow>
              </a:effectLst>
            </a:endParaRPr>
          </a:p>
        </p:txBody>
      </p:sp>
      <p:sp>
        <p:nvSpPr>
          <p:cNvPr id="3" name="Content Placeholder 2"/>
          <p:cNvSpPr>
            <a:spLocks noGrp="1"/>
          </p:cNvSpPr>
          <p:nvPr>
            <p:ph idx="1"/>
          </p:nvPr>
        </p:nvSpPr>
        <p:spPr>
          <a:xfrm>
            <a:off x="152400" y="1600200"/>
            <a:ext cx="6096000" cy="5257800"/>
          </a:xfrm>
        </p:spPr>
        <p:txBody>
          <a:bodyPr/>
          <a:lstStyle/>
          <a:p>
            <a:pPr hangingPunct="0">
              <a:buNone/>
            </a:pPr>
            <a:r>
              <a:rPr lang="en-US" dirty="0" smtClean="0">
                <a:effectLst>
                  <a:glow rad="101600">
                    <a:schemeClr val="bg1">
                      <a:alpha val="60000"/>
                    </a:schemeClr>
                  </a:glow>
                </a:effectLst>
              </a:rPr>
              <a:t>1. Thank God not for the offense, but for His good purposes in allowing the offense  -       </a:t>
            </a:r>
            <a:r>
              <a:rPr lang="en-US" i="1" dirty="0" smtClean="0">
                <a:effectLst>
                  <a:glow rad="101600">
                    <a:schemeClr val="bg1">
                      <a:alpha val="60000"/>
                    </a:schemeClr>
                  </a:glow>
                </a:effectLst>
              </a:rPr>
              <a:t>Romans 8:28</a:t>
            </a:r>
          </a:p>
          <a:p>
            <a:pPr hangingPunct="0">
              <a:buNone/>
            </a:pPr>
            <a:r>
              <a:rPr lang="en-US" dirty="0" smtClean="0">
                <a:effectLst>
                  <a:glow rad="101600">
                    <a:schemeClr val="bg1">
                      <a:alpha val="60000"/>
                    </a:schemeClr>
                  </a:glow>
                </a:effectLst>
              </a:rPr>
              <a:t>2. God is not responsible for the wrongdoing of those who have hurt us - </a:t>
            </a:r>
            <a:r>
              <a:rPr lang="en-US" i="1" dirty="0" smtClean="0">
                <a:effectLst>
                  <a:glow rad="101600">
                    <a:schemeClr val="bg1">
                      <a:alpha val="60000"/>
                    </a:schemeClr>
                  </a:glow>
                </a:effectLst>
              </a:rPr>
              <a:t>James 1:13-14</a:t>
            </a:r>
          </a:p>
          <a:p>
            <a:pPr hangingPunct="0">
              <a:buNone/>
            </a:pPr>
            <a:r>
              <a:rPr lang="en-US" dirty="0" smtClean="0">
                <a:effectLst>
                  <a:glow rad="101600">
                    <a:schemeClr val="bg1">
                      <a:alpha val="60000"/>
                    </a:schemeClr>
                  </a:glow>
                </a:effectLst>
              </a:rPr>
              <a:t>3. God has promised to use the wrath of those who hurt us to benefit our life  - </a:t>
            </a:r>
            <a:r>
              <a:rPr lang="en-US" i="1" dirty="0" smtClean="0">
                <a:effectLst>
                  <a:glow rad="101600">
                    <a:schemeClr val="bg1">
                      <a:alpha val="60000"/>
                    </a:schemeClr>
                  </a:glow>
                </a:effectLst>
              </a:rPr>
              <a:t>Psalms 76:10</a:t>
            </a:r>
          </a:p>
          <a:p>
            <a:endParaRPr lang="en-US" dirty="0">
              <a:effectLst>
                <a:glow rad="101600">
                  <a:schemeClr val="bg1">
                    <a:alpha val="60000"/>
                  </a:schemeClr>
                </a:glow>
              </a:effectLst>
            </a:endParaRPr>
          </a:p>
        </p:txBody>
      </p:sp>
      <p:pic>
        <p:nvPicPr>
          <p:cNvPr id="5122" name="Picture 2"/>
          <p:cNvPicPr>
            <a:picLocks noChangeAspect="1" noChangeArrowheads="1"/>
          </p:cNvPicPr>
          <p:nvPr/>
        </p:nvPicPr>
        <p:blipFill>
          <a:blip r:embed="rId3" cstate="print"/>
          <a:srcRect l="9600" t="502" r="11600" b="502"/>
          <a:stretch>
            <a:fillRect/>
          </a:stretch>
        </p:blipFill>
        <p:spPr bwMode="auto">
          <a:xfrm>
            <a:off x="5867400" y="1600200"/>
            <a:ext cx="3042852" cy="4572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effectLst>
                  <a:glow rad="101600">
                    <a:schemeClr val="bg1">
                      <a:alpha val="60000"/>
                    </a:schemeClr>
                  </a:glow>
                </a:effectLst>
              </a:rPr>
              <a:t>What Causes Ungratefulness?</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0" y="1447800"/>
            <a:ext cx="9144000" cy="5410200"/>
          </a:xfrm>
        </p:spPr>
        <p:txBody>
          <a:bodyPr>
            <a:normAutofit lnSpcReduction="10000"/>
          </a:bodyPr>
          <a:lstStyle/>
          <a:p>
            <a:pPr hangingPunct="0">
              <a:buNone/>
            </a:pPr>
            <a:r>
              <a:rPr lang="en-US" dirty="0" smtClean="0">
                <a:effectLst>
                  <a:glow rad="101600">
                    <a:schemeClr val="bg1">
                      <a:alpha val="60000"/>
                    </a:schemeClr>
                  </a:glow>
                </a:effectLst>
              </a:rPr>
              <a:t>1. Assuming that God owes us something  -</a:t>
            </a:r>
          </a:p>
          <a:p>
            <a:pPr hangingPunct="0">
              <a:buNone/>
            </a:pPr>
            <a:r>
              <a:rPr lang="en-US" dirty="0" smtClean="0">
                <a:effectLst>
                  <a:glow rad="101600">
                    <a:schemeClr val="bg1">
                      <a:alpha val="60000"/>
                    </a:schemeClr>
                  </a:glow>
                </a:effectLst>
              </a:rPr>
              <a:t>    </a:t>
            </a:r>
            <a:r>
              <a:rPr lang="en-US" dirty="0" smtClean="0">
                <a:solidFill>
                  <a:srgbClr val="FFFF00"/>
                </a:solidFill>
                <a:effectLst>
                  <a:glow rad="101600">
                    <a:schemeClr val="bg1">
                      <a:alpha val="60000"/>
                    </a:schemeClr>
                  </a:glow>
                </a:effectLst>
              </a:rPr>
              <a:t>Note: </a:t>
            </a:r>
            <a:r>
              <a:rPr lang="en-US" dirty="0" smtClean="0">
                <a:effectLst>
                  <a:glow rad="101600">
                    <a:schemeClr val="bg1">
                      <a:alpha val="60000"/>
                    </a:schemeClr>
                  </a:glow>
                </a:effectLst>
              </a:rPr>
              <a:t>There is a prevailing attitude that God owes us a full, happy, and prosperous life.  If something happens to hinder that or to cut a person’s life short God is blamed.</a:t>
            </a:r>
          </a:p>
          <a:p>
            <a:pPr hangingPunct="0">
              <a:buNone/>
            </a:pPr>
            <a:r>
              <a:rPr lang="en-US" dirty="0" smtClean="0">
                <a:effectLst>
                  <a:glow rad="101600">
                    <a:schemeClr val="bg1">
                      <a:alpha val="60000"/>
                    </a:schemeClr>
                  </a:glow>
                </a:effectLst>
              </a:rPr>
              <a:t> * Attitude of Job’s wife  -  </a:t>
            </a:r>
            <a:r>
              <a:rPr lang="en-US" i="1" dirty="0" smtClean="0">
                <a:effectLst>
                  <a:glow rad="101600">
                    <a:schemeClr val="bg1">
                      <a:alpha val="60000"/>
                    </a:schemeClr>
                  </a:glow>
                </a:effectLst>
              </a:rPr>
              <a:t>Job 2:9</a:t>
            </a:r>
          </a:p>
          <a:p>
            <a:pPr hangingPunct="0">
              <a:buNone/>
            </a:pPr>
            <a:r>
              <a:rPr lang="en-US" dirty="0" smtClean="0">
                <a:effectLst>
                  <a:glow rad="101600">
                    <a:schemeClr val="bg1">
                      <a:alpha val="60000"/>
                    </a:schemeClr>
                  </a:glow>
                </a:effectLst>
              </a:rPr>
              <a:t> * Attitude of Job  -  </a:t>
            </a:r>
            <a:r>
              <a:rPr lang="en-US" i="1" dirty="0" smtClean="0">
                <a:effectLst>
                  <a:glow rad="101600">
                    <a:schemeClr val="bg1">
                      <a:alpha val="60000"/>
                    </a:schemeClr>
                  </a:glow>
                </a:effectLst>
              </a:rPr>
              <a:t>Job 2:10;  13:15;  23:10</a:t>
            </a:r>
          </a:p>
          <a:p>
            <a:pPr hangingPunct="0">
              <a:buNone/>
            </a:pPr>
            <a:r>
              <a:rPr lang="en-US" dirty="0" smtClean="0">
                <a:solidFill>
                  <a:srgbClr val="FFFF00"/>
                </a:solidFill>
                <a:effectLst>
                  <a:glow rad="101600">
                    <a:schemeClr val="bg1">
                      <a:alpha val="60000"/>
                    </a:schemeClr>
                  </a:glow>
                </a:effectLst>
              </a:rPr>
              <a:t>    Note: </a:t>
            </a:r>
            <a:r>
              <a:rPr lang="en-US" dirty="0" smtClean="0">
                <a:effectLst>
                  <a:glow rad="101600">
                    <a:schemeClr val="bg1">
                      <a:alpha val="60000"/>
                    </a:schemeClr>
                  </a:glow>
                </a:effectLst>
              </a:rPr>
              <a:t>If God gave us all that we deserve, none of us would be alive  -  </a:t>
            </a:r>
            <a:r>
              <a:rPr lang="en-US" i="1" dirty="0" smtClean="0">
                <a:effectLst>
                  <a:glow rad="101600">
                    <a:schemeClr val="bg1">
                      <a:alpha val="60000"/>
                    </a:schemeClr>
                  </a:glow>
                </a:effectLst>
              </a:rPr>
              <a:t>Romans 6:23 “Wages of sin is death…”</a:t>
            </a:r>
          </a:p>
          <a:p>
            <a:pPr algn="ctr" hangingPunct="0">
              <a:buNone/>
            </a:pPr>
            <a:r>
              <a:rPr lang="en-US" dirty="0" smtClean="0">
                <a:solidFill>
                  <a:srgbClr val="FFFF00"/>
                </a:solidFill>
                <a:effectLst>
                  <a:glow rad="101600">
                    <a:schemeClr val="bg1">
                      <a:alpha val="60000"/>
                    </a:schemeClr>
                  </a:glow>
                </a:effectLst>
              </a:rPr>
              <a:t> </a:t>
            </a:r>
          </a:p>
          <a:p>
            <a:pPr algn="ctr" hangingPunct="0">
              <a:buNone/>
            </a:pPr>
            <a:endParaRPr lang="en-US" i="1" dirty="0" smtClean="0">
              <a:solidFill>
                <a:srgbClr val="FFFF00"/>
              </a:solidFill>
              <a:effectLst>
                <a:glow rad="101600">
                  <a:schemeClr val="bg1">
                    <a:alpha val="60000"/>
                  </a:schemeClr>
                </a:glow>
              </a:effectLst>
            </a:endParaRPr>
          </a:p>
          <a:p>
            <a:endParaRPr lang="en-US"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15400" cy="6858000"/>
          </a:xfrm>
        </p:spPr>
        <p:txBody>
          <a:bodyPr>
            <a:normAutofit/>
            <a:scene3d>
              <a:camera prst="perspectiveLeft"/>
              <a:lightRig rig="threePt" dir="t"/>
            </a:scene3d>
            <a:sp3d extrusionH="57150">
              <a:bevelT w="38100" h="38100" prst="convex"/>
            </a:sp3d>
          </a:bodyPr>
          <a:lstStyle/>
          <a:p>
            <a:pPr hangingPunct="0"/>
            <a:r>
              <a:rPr lang="en-US" sz="4800" dirty="0" smtClean="0">
                <a:solidFill>
                  <a:srgbClr val="FFFF00"/>
                </a:solidFill>
                <a:effectLst>
                  <a:glow rad="101600">
                    <a:schemeClr val="bg1">
                      <a:alpha val="60000"/>
                    </a:schemeClr>
                  </a:glow>
                </a:effectLst>
              </a:rPr>
              <a:t> “</a:t>
            </a:r>
            <a:r>
              <a:rPr lang="en-US" sz="4800" i="1" dirty="0" smtClean="0">
                <a:solidFill>
                  <a:srgbClr val="FFFF00"/>
                </a:solidFill>
                <a:effectLst>
                  <a:glow rad="101600">
                    <a:schemeClr val="bg1">
                      <a:alpha val="60000"/>
                    </a:schemeClr>
                  </a:glow>
                </a:effectLst>
              </a:rPr>
              <a:t>It is because of the Lord’s mercies that we are not consumed, His compassion’s fail not. They are </a:t>
            </a:r>
            <a:br>
              <a:rPr lang="en-US" sz="4800" i="1" dirty="0" smtClean="0">
                <a:solidFill>
                  <a:srgbClr val="FFFF00"/>
                </a:solidFill>
                <a:effectLst>
                  <a:glow rad="101600">
                    <a:schemeClr val="bg1">
                      <a:alpha val="60000"/>
                    </a:schemeClr>
                  </a:glow>
                </a:effectLst>
              </a:rPr>
            </a:br>
            <a:r>
              <a:rPr lang="en-US" sz="4800" i="1" dirty="0" smtClean="0">
                <a:solidFill>
                  <a:srgbClr val="FFFF00"/>
                </a:solidFill>
                <a:effectLst>
                  <a:glow rad="101600">
                    <a:schemeClr val="bg1">
                      <a:alpha val="60000"/>
                    </a:schemeClr>
                  </a:glow>
                </a:effectLst>
              </a:rPr>
              <a:t>new every morning: great</a:t>
            </a:r>
            <a:br>
              <a:rPr lang="en-US" sz="4800" i="1" dirty="0" smtClean="0">
                <a:solidFill>
                  <a:srgbClr val="FFFF00"/>
                </a:solidFill>
                <a:effectLst>
                  <a:glow rad="101600">
                    <a:schemeClr val="bg1">
                      <a:alpha val="60000"/>
                    </a:schemeClr>
                  </a:glow>
                </a:effectLst>
              </a:rPr>
            </a:br>
            <a:r>
              <a:rPr lang="en-US" sz="4800" i="1" dirty="0" smtClean="0">
                <a:solidFill>
                  <a:srgbClr val="FFFF00"/>
                </a:solidFill>
                <a:effectLst>
                  <a:glow rad="101600">
                    <a:schemeClr val="bg1">
                      <a:alpha val="60000"/>
                    </a:schemeClr>
                  </a:glow>
                </a:effectLst>
              </a:rPr>
              <a:t> is thy faithfulness.”</a:t>
            </a:r>
            <a:r>
              <a:rPr lang="en-US" sz="4800" dirty="0" smtClean="0">
                <a:solidFill>
                  <a:srgbClr val="FFFF00"/>
                </a:solidFill>
                <a:effectLst>
                  <a:glow rad="101600">
                    <a:schemeClr val="bg1">
                      <a:alpha val="60000"/>
                    </a:schemeClr>
                  </a:glow>
                </a:effectLst>
              </a:rPr>
              <a:t>    </a:t>
            </a:r>
            <a:br>
              <a:rPr lang="en-US" sz="4800" dirty="0" smtClean="0">
                <a:solidFill>
                  <a:srgbClr val="FFFF00"/>
                </a:solidFill>
                <a:effectLst>
                  <a:glow rad="101600">
                    <a:schemeClr val="bg1">
                      <a:alpha val="60000"/>
                    </a:schemeClr>
                  </a:glow>
                </a:effectLst>
              </a:rPr>
            </a:br>
            <a:r>
              <a:rPr lang="en-US" sz="4800" dirty="0" smtClean="0">
                <a:solidFill>
                  <a:srgbClr val="FFFF00"/>
                </a:solidFill>
                <a:effectLst>
                  <a:glow rad="101600">
                    <a:schemeClr val="bg1">
                      <a:alpha val="60000"/>
                    </a:schemeClr>
                  </a:glow>
                </a:effectLst>
              </a:rPr>
              <a:t>(</a:t>
            </a:r>
            <a:r>
              <a:rPr lang="en-US" sz="4800" i="1" dirty="0" smtClean="0">
                <a:solidFill>
                  <a:srgbClr val="FFFF00"/>
                </a:solidFill>
                <a:effectLst>
                  <a:glow rad="101600">
                    <a:schemeClr val="bg1">
                      <a:alpha val="60000"/>
                    </a:schemeClr>
                  </a:glow>
                </a:effectLst>
              </a:rPr>
              <a:t>Lamentations 3:22-23)</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685800"/>
            <a:ext cx="4038600" cy="6172200"/>
          </a:xfrm>
        </p:spPr>
        <p:txBody>
          <a:bodyPr>
            <a:normAutofit/>
          </a:bodyPr>
          <a:lstStyle/>
          <a:p>
            <a:pPr>
              <a:buNone/>
            </a:pPr>
            <a:r>
              <a:rPr lang="en-US" sz="3600" dirty="0" smtClean="0">
                <a:effectLst>
                  <a:glow rad="101600">
                    <a:schemeClr val="bg1">
                      <a:alpha val="60000"/>
                    </a:schemeClr>
                  </a:glow>
                </a:effectLst>
              </a:rPr>
              <a:t>2. Focusing on what we thought we should have received rather than on what we have received -  </a:t>
            </a:r>
            <a:r>
              <a:rPr lang="en-US" sz="3600" i="1" dirty="0" smtClean="0">
                <a:effectLst>
                  <a:glow rad="101600">
                    <a:schemeClr val="bg1">
                      <a:alpha val="60000"/>
                    </a:schemeClr>
                  </a:glow>
                </a:effectLst>
              </a:rPr>
              <a:t>Philippians 4:6</a:t>
            </a:r>
          </a:p>
          <a:p>
            <a:pPr>
              <a:buNone/>
            </a:pPr>
            <a:endParaRPr lang="en-US" sz="3600" dirty="0">
              <a:effectLst>
                <a:glow rad="101600">
                  <a:schemeClr val="bg1">
                    <a:alpha val="60000"/>
                  </a:schemeClr>
                </a:glow>
              </a:effectLst>
            </a:endParaRPr>
          </a:p>
        </p:txBody>
      </p:sp>
      <p:pic>
        <p:nvPicPr>
          <p:cNvPr id="6146" name="Picture 2"/>
          <p:cNvPicPr>
            <a:picLocks noChangeAspect="1" noChangeArrowheads="1"/>
          </p:cNvPicPr>
          <p:nvPr/>
        </p:nvPicPr>
        <p:blipFill>
          <a:blip r:embed="rId3" cstate="print">
            <a:lum bright="-10000" contrast="40000"/>
          </a:blip>
          <a:srcRect/>
          <a:stretch>
            <a:fillRect/>
          </a:stretch>
        </p:blipFill>
        <p:spPr bwMode="auto">
          <a:xfrm>
            <a:off x="4343400" y="1524000"/>
            <a:ext cx="3160669" cy="3124200"/>
          </a:xfrm>
          <a:prstGeom prst="rect">
            <a:avLst/>
          </a:prstGeom>
          <a:ln w="228600" cap="sq" cmpd="thickThin">
            <a:solidFill>
              <a:srgbClr val="000000"/>
            </a:solidFill>
            <a:prstDash val="solid"/>
            <a:miter lim="800000"/>
          </a:ln>
          <a:effectLst>
            <a:innerShdw blurRad="76200">
              <a:srgbClr val="000000"/>
            </a:innerShdw>
          </a:effectLst>
        </p:spPr>
      </p:pic>
      <p:pic>
        <p:nvPicPr>
          <p:cNvPr id="6147" name="Picture 3"/>
          <p:cNvPicPr>
            <a:picLocks noChangeAspect="1" noChangeArrowheads="1"/>
          </p:cNvPicPr>
          <p:nvPr/>
        </p:nvPicPr>
        <p:blipFill>
          <a:blip r:embed="rId4" cstate="print"/>
          <a:srcRect/>
          <a:stretch>
            <a:fillRect/>
          </a:stretch>
        </p:blipFill>
        <p:spPr bwMode="auto">
          <a:xfrm>
            <a:off x="0" y="-228600"/>
            <a:ext cx="9144000" cy="6922009"/>
          </a:xfrm>
          <a:prstGeom prst="rect">
            <a:avLst/>
          </a:prstGeom>
          <a:noFill/>
          <a:ln w="9525">
            <a:noFill/>
            <a:miter lim="800000"/>
            <a:headEnd/>
            <a:tailEnd/>
          </a:ln>
        </p:spPr>
      </p:pic>
      <p:pic>
        <p:nvPicPr>
          <p:cNvPr id="1026" name="Picture 2"/>
          <p:cNvPicPr>
            <a:picLocks noChangeAspect="1" noChangeArrowheads="1"/>
          </p:cNvPicPr>
          <p:nvPr/>
        </p:nvPicPr>
        <p:blipFill>
          <a:blip r:embed="rId5" cstate="print">
            <a:duotone>
              <a:prstClr val="black"/>
              <a:schemeClr val="accent2">
                <a:tint val="45000"/>
                <a:satMod val="400000"/>
              </a:schemeClr>
            </a:duotone>
            <a:lum/>
          </a:blip>
          <a:srcRect r="2662" b="16667"/>
          <a:stretch>
            <a:fillRect/>
          </a:stretch>
        </p:blipFill>
        <p:spPr bwMode="auto">
          <a:xfrm>
            <a:off x="2057400" y="381000"/>
            <a:ext cx="2895600" cy="1809750"/>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2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7"/>
                                        </p:tgtEl>
                                        <p:attrNameLst>
                                          <p:attrName>style.visibility</p:attrName>
                                        </p:attrNameLst>
                                      </p:cBhvr>
                                      <p:to>
                                        <p:strVal val="visible"/>
                                      </p:to>
                                    </p:set>
                                    <p:animEffect transition="in" filter="fade">
                                      <p:cBhvr>
                                        <p:cTn id="12" dur="2000"/>
                                        <p:tgtEl>
                                          <p:spTgt spid="614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p:cTn id="17" dur="1000" fill="hold"/>
                                        <p:tgtEl>
                                          <p:spTgt spid="1026"/>
                                        </p:tgtEl>
                                        <p:attrNameLst>
                                          <p:attrName>ppt_w</p:attrName>
                                        </p:attrNameLst>
                                      </p:cBhvr>
                                      <p:tavLst>
                                        <p:tav tm="0">
                                          <p:val>
                                            <p:fltVal val="0"/>
                                          </p:val>
                                        </p:tav>
                                        <p:tav tm="100000">
                                          <p:val>
                                            <p:strVal val="#ppt_w"/>
                                          </p:val>
                                        </p:tav>
                                      </p:tavLst>
                                    </p:anim>
                                    <p:anim calcmode="lin" valueType="num">
                                      <p:cBhvr>
                                        <p:cTn id="18" dur="1000" fill="hold"/>
                                        <p:tgtEl>
                                          <p:spTgt spid="1026"/>
                                        </p:tgtEl>
                                        <p:attrNameLst>
                                          <p:attrName>ppt_h</p:attrName>
                                        </p:attrNameLst>
                                      </p:cBhvr>
                                      <p:tavLst>
                                        <p:tav tm="0">
                                          <p:val>
                                            <p:fltVal val="0"/>
                                          </p:val>
                                        </p:tav>
                                        <p:tav tm="100000">
                                          <p:val>
                                            <p:strVal val="#ppt_h"/>
                                          </p:val>
                                        </p:tav>
                                      </p:tavLst>
                                    </p:anim>
                                    <p:animEffect transition="in" filter="fade">
                                      <p:cBhvr>
                                        <p:cTn id="19"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57200" y="-304800"/>
            <a:ext cx="9829800" cy="7467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2" name="Picture 4"/>
          <p:cNvPicPr>
            <a:picLocks noChangeAspect="1" noChangeArrowheads="1"/>
          </p:cNvPicPr>
          <p:nvPr/>
        </p:nvPicPr>
        <p:blipFill>
          <a:blip r:embed="rId3" cstate="print"/>
          <a:srcRect/>
          <a:stretch>
            <a:fillRect/>
          </a:stretch>
        </p:blipFill>
        <p:spPr bwMode="auto">
          <a:xfrm>
            <a:off x="3960327" y="2362200"/>
            <a:ext cx="5183673" cy="3874578"/>
          </a:xfrm>
          <a:prstGeom prst="rect">
            <a:avLst/>
          </a:prstGeom>
          <a:ln>
            <a:noFill/>
          </a:ln>
          <a:effectLst>
            <a:softEdge rad="112500"/>
          </a:effectLst>
        </p:spPr>
      </p:pic>
      <p:sp>
        <p:nvSpPr>
          <p:cNvPr id="2" name="Title 1"/>
          <p:cNvSpPr>
            <a:spLocks noGrp="1"/>
          </p:cNvSpPr>
          <p:nvPr>
            <p:ph type="title"/>
          </p:nvPr>
        </p:nvSpPr>
        <p:spPr>
          <a:xfrm>
            <a:off x="457200" y="274638"/>
            <a:ext cx="8229600" cy="944562"/>
          </a:xfrm>
        </p:spPr>
        <p:txBody>
          <a:bodyPr>
            <a:normAutofit fontScale="90000"/>
          </a:bodyPr>
          <a:lstStyle/>
          <a:p>
            <a:r>
              <a:rPr lang="en-US" dirty="0" smtClean="0">
                <a:effectLst>
                  <a:glow rad="101600">
                    <a:schemeClr val="bg1">
                      <a:alpha val="60000"/>
                    </a:schemeClr>
                  </a:glow>
                </a:effectLst>
              </a:rPr>
              <a:t>3# View your offender as </a:t>
            </a:r>
            <a:br>
              <a:rPr lang="en-US" dirty="0" smtClean="0">
                <a:effectLst>
                  <a:glow rad="101600">
                    <a:schemeClr val="bg1">
                      <a:alpha val="60000"/>
                    </a:schemeClr>
                  </a:glow>
                </a:effectLst>
              </a:rPr>
            </a:br>
            <a:r>
              <a:rPr lang="en-US" i="1" dirty="0" smtClean="0">
                <a:effectLst>
                  <a:glow rad="101600">
                    <a:schemeClr val="bg1">
                      <a:alpha val="60000"/>
                    </a:schemeClr>
                  </a:glow>
                </a:effectLst>
              </a:rPr>
              <a:t>“God’s Agent of Perfection”</a:t>
            </a:r>
            <a:endParaRPr lang="en-US" i="1" dirty="0">
              <a:effectLst>
                <a:glow rad="101600">
                  <a:schemeClr val="bg1">
                    <a:alpha val="60000"/>
                  </a:schemeClr>
                </a:glow>
              </a:effectLst>
            </a:endParaRPr>
          </a:p>
        </p:txBody>
      </p:sp>
      <p:sp>
        <p:nvSpPr>
          <p:cNvPr id="3" name="Content Placeholder 2"/>
          <p:cNvSpPr>
            <a:spLocks noGrp="1"/>
          </p:cNvSpPr>
          <p:nvPr>
            <p:ph idx="1"/>
          </p:nvPr>
        </p:nvSpPr>
        <p:spPr>
          <a:xfrm>
            <a:off x="-381000" y="1752600"/>
            <a:ext cx="4419600" cy="5105400"/>
          </a:xfrm>
        </p:spPr>
        <p:txBody>
          <a:bodyPr>
            <a:normAutofit fontScale="92500" lnSpcReduction="10000"/>
          </a:bodyPr>
          <a:lstStyle/>
          <a:p>
            <a:pPr algn="ctr">
              <a:buNone/>
            </a:pPr>
            <a:r>
              <a:rPr lang="en-US" sz="3600" dirty="0" smtClean="0">
                <a:effectLst>
                  <a:glow rad="101600">
                    <a:schemeClr val="bg1">
                      <a:alpha val="60000"/>
                    </a:schemeClr>
                  </a:glow>
                </a:effectLst>
              </a:rPr>
              <a:t>   An important basis </a:t>
            </a:r>
          </a:p>
          <a:p>
            <a:pPr algn="ctr">
              <a:buNone/>
            </a:pPr>
            <a:r>
              <a:rPr lang="en-US" sz="3600" dirty="0" smtClean="0">
                <a:effectLst>
                  <a:glow rad="101600">
                    <a:schemeClr val="bg1">
                      <a:alpha val="60000"/>
                    </a:schemeClr>
                  </a:glow>
                </a:effectLst>
              </a:rPr>
              <a:t>for forgiving your offender is seeing them not as people attacking you, but as those specially chosen by God to accomplish His perfect will and work in you. </a:t>
            </a:r>
          </a:p>
          <a:p>
            <a:pPr algn="ctr">
              <a:buNone/>
            </a:pPr>
            <a:r>
              <a:rPr lang="en-US" sz="3600" i="1" dirty="0" smtClean="0">
                <a:effectLst>
                  <a:glow rad="101600">
                    <a:schemeClr val="bg1">
                      <a:alpha val="60000"/>
                    </a:schemeClr>
                  </a:glow>
                </a:effectLst>
              </a:rPr>
              <a:t>(I Peter 5:6-11)</a:t>
            </a:r>
          </a:p>
          <a:p>
            <a:pPr algn="ctr"/>
            <a:endParaRPr lang="en-US" sz="3600" dirty="0">
              <a:effectLst>
                <a:glow rad="101600">
                  <a:schemeClr val="bg1">
                    <a:alpha val="60000"/>
                  </a:schemeClr>
                </a:glow>
              </a:effectLst>
            </a:endParaRPr>
          </a:p>
        </p:txBody>
      </p:sp>
      <p:pic>
        <p:nvPicPr>
          <p:cNvPr id="7171" name="Picture 3"/>
          <p:cNvPicPr>
            <a:picLocks noChangeAspect="1" noChangeArrowheads="1"/>
          </p:cNvPicPr>
          <p:nvPr/>
        </p:nvPicPr>
        <p:blipFill>
          <a:blip r:embed="rId4" cstate="print"/>
          <a:srcRect/>
          <a:stretch>
            <a:fillRect/>
          </a:stretch>
        </p:blipFill>
        <p:spPr bwMode="auto">
          <a:xfrm>
            <a:off x="4419600" y="3200400"/>
            <a:ext cx="2511639" cy="1676400"/>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7171"/>
                                        </p:tgtEl>
                                        <p:attrNameLst>
                                          <p:attrName>style.visibility</p:attrName>
                                        </p:attrNameLst>
                                      </p:cBhvr>
                                      <p:to>
                                        <p:strVal val="visible"/>
                                      </p:to>
                                    </p:set>
                                    <p:animEffect transition="in" filter="circle(in)">
                                      <p:cBhvr>
                                        <p:cTn id="24" dur="20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a:bodyPr>
          <a:lstStyle/>
          <a:p>
            <a:r>
              <a:rPr lang="en-US" sz="4000" i="1" dirty="0" smtClean="0"/>
              <a:t>(I Peter 5:6-11)</a:t>
            </a:r>
            <a:br>
              <a:rPr lang="en-US" sz="4000" i="1" dirty="0" smtClean="0"/>
            </a:br>
            <a:r>
              <a:rPr lang="en-US" sz="4000" i="1" dirty="0" smtClean="0"/>
              <a:t>“Humble yourselves therefore under the mighty hand of God, that he may exalt you in due time: Casting all your care upon him; for he </a:t>
            </a:r>
            <a:r>
              <a:rPr lang="en-US" sz="4000" i="1" dirty="0" err="1" smtClean="0"/>
              <a:t>careth</a:t>
            </a:r>
            <a:r>
              <a:rPr lang="en-US" sz="4000" i="1" dirty="0" smtClean="0"/>
              <a:t> for you. Be sober, be vigilant; because your adversary the devil, as a roaring lion, walketh about, seeking whom he may devour:</a:t>
            </a:r>
            <a:endParaRPr lang="en-US" sz="4000" i="1"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78562"/>
          </a:xfrm>
        </p:spPr>
        <p:txBody>
          <a:bodyPr>
            <a:normAutofit fontScale="90000"/>
          </a:bodyPr>
          <a:lstStyle/>
          <a:p>
            <a:r>
              <a:rPr lang="en-US" i="1" dirty="0" smtClean="0"/>
              <a:t>Whom resist </a:t>
            </a:r>
            <a:r>
              <a:rPr lang="en-US" i="1" dirty="0" err="1" smtClean="0"/>
              <a:t>stedfast</a:t>
            </a:r>
            <a:r>
              <a:rPr lang="en-US" i="1" dirty="0" smtClean="0"/>
              <a:t> in the faith, knowing that the same afflictions are accomplished in your brethren that are in the world. But the God of all grace, who hath called us unto his eternal glory by Christ Jesus, after that ye have suffered a while, make you perfect, </a:t>
            </a:r>
            <a:r>
              <a:rPr lang="en-US" i="1" dirty="0" err="1" smtClean="0"/>
              <a:t>stablish</a:t>
            </a:r>
            <a:r>
              <a:rPr lang="en-US" i="1" dirty="0" smtClean="0"/>
              <a:t>, strengthen, settle you. To him be glory and dominion for ever and ever. Amen.”</a:t>
            </a:r>
            <a:endParaRPr lang="en-US" i="1"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228600"/>
            <a:ext cx="9982200" cy="7696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195" name="Picture 3" descr="C:\Users\Ptr. Daniel White\Desktop\Bible pictures\Bible pictures Old Testament\Job\His friends\Job with friends 1199-544.jpg"/>
          <p:cNvPicPr>
            <a:picLocks noChangeAspect="1" noChangeArrowheads="1"/>
          </p:cNvPicPr>
          <p:nvPr/>
        </p:nvPicPr>
        <p:blipFill>
          <a:blip r:embed="rId3" cstate="print"/>
          <a:srcRect/>
          <a:stretch>
            <a:fillRect/>
          </a:stretch>
        </p:blipFill>
        <p:spPr bwMode="auto">
          <a:xfrm>
            <a:off x="5029200" y="0"/>
            <a:ext cx="4114800" cy="6858000"/>
          </a:xfrm>
          <a:prstGeom prst="rect">
            <a:avLst/>
          </a:prstGeom>
          <a:ln>
            <a:noFill/>
          </a:ln>
          <a:effectLst>
            <a:softEdge rad="112500"/>
          </a:effectLst>
        </p:spPr>
      </p:pic>
      <p:sp>
        <p:nvSpPr>
          <p:cNvPr id="5" name="Title 4"/>
          <p:cNvSpPr>
            <a:spLocks noGrp="1"/>
          </p:cNvSpPr>
          <p:nvPr>
            <p:ph type="title"/>
          </p:nvPr>
        </p:nvSpPr>
        <p:spPr>
          <a:xfrm>
            <a:off x="457200" y="685800"/>
            <a:ext cx="4038600" cy="731838"/>
          </a:xfrm>
        </p:spPr>
        <p:txBody>
          <a:bodyPr>
            <a:normAutofit fontScale="90000"/>
          </a:bodyPr>
          <a:lstStyle/>
          <a:p>
            <a:r>
              <a:rPr lang="en-US" dirty="0" smtClean="0"/>
              <a:t>Job’s response when plundered    </a:t>
            </a:r>
            <a:r>
              <a:rPr lang="en-US" i="1" dirty="0" smtClean="0"/>
              <a:t>Job 1:20-21</a:t>
            </a:r>
            <a:endParaRPr lang="en-US" i="1" dirty="0"/>
          </a:p>
        </p:txBody>
      </p:sp>
      <p:sp>
        <p:nvSpPr>
          <p:cNvPr id="6" name="Content Placeholder 5"/>
          <p:cNvSpPr>
            <a:spLocks noGrp="1"/>
          </p:cNvSpPr>
          <p:nvPr>
            <p:ph idx="1"/>
          </p:nvPr>
        </p:nvSpPr>
        <p:spPr>
          <a:xfrm>
            <a:off x="0" y="2133600"/>
            <a:ext cx="4724400" cy="4724400"/>
          </a:xfrm>
        </p:spPr>
        <p:txBody>
          <a:bodyPr>
            <a:normAutofit lnSpcReduction="10000"/>
          </a:bodyPr>
          <a:lstStyle/>
          <a:p>
            <a:pPr algn="ctr">
              <a:buNone/>
            </a:pPr>
            <a:r>
              <a:rPr lang="en-US" i="1" dirty="0" smtClean="0"/>
              <a:t>   “And said, Naked came I out of my mother's womb, and naked shall I return thither: the LORD gave, and the LORD hath taken away; blessed be the name of the LORD. In all this Job sinned not, nor charged God foolishly.”</a:t>
            </a:r>
            <a:endParaRPr 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edge">
                                      <p:cBhvr>
                                        <p:cTn id="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228600"/>
            <a:ext cx="9525000" cy="7239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C:\Users\Ptr. Daniel White\Desktop\Bible pictures\Bible pictures Old Testament\Genesis and adam and eve\01037028 170 - Genesis 37 28 - Joseph sold into captivity.jpg"/>
          <p:cNvPicPr>
            <a:picLocks noChangeAspect="1" noChangeArrowheads="1"/>
          </p:cNvPicPr>
          <p:nvPr/>
        </p:nvPicPr>
        <p:blipFill>
          <a:blip r:embed="rId3" cstate="print"/>
          <a:srcRect/>
          <a:stretch>
            <a:fillRect/>
          </a:stretch>
        </p:blipFill>
        <p:spPr bwMode="auto">
          <a:xfrm>
            <a:off x="1" y="0"/>
            <a:ext cx="4128194" cy="5257800"/>
          </a:xfrm>
          <a:prstGeom prst="rect">
            <a:avLst/>
          </a:prstGeom>
          <a:ln>
            <a:noFill/>
          </a:ln>
          <a:effectLst>
            <a:softEdge rad="112500"/>
          </a:effectLst>
        </p:spPr>
      </p:pic>
      <p:sp>
        <p:nvSpPr>
          <p:cNvPr id="4" name="Title 3"/>
          <p:cNvSpPr>
            <a:spLocks noGrp="1"/>
          </p:cNvSpPr>
          <p:nvPr>
            <p:ph type="title"/>
          </p:nvPr>
        </p:nvSpPr>
        <p:spPr>
          <a:xfrm>
            <a:off x="3962400" y="533400"/>
            <a:ext cx="4724400" cy="884238"/>
          </a:xfrm>
        </p:spPr>
        <p:txBody>
          <a:bodyPr>
            <a:normAutofit fontScale="90000"/>
          </a:bodyPr>
          <a:lstStyle/>
          <a:p>
            <a:r>
              <a:rPr lang="en-US" dirty="0" smtClean="0"/>
              <a:t>Joseph’s response when enslaved    </a:t>
            </a:r>
            <a:r>
              <a:rPr lang="en-US" i="1" dirty="0" smtClean="0"/>
              <a:t>Genesis 50:20</a:t>
            </a:r>
            <a:endParaRPr lang="en-US" i="1" dirty="0"/>
          </a:p>
        </p:txBody>
      </p:sp>
      <p:sp>
        <p:nvSpPr>
          <p:cNvPr id="5" name="Content Placeholder 4"/>
          <p:cNvSpPr>
            <a:spLocks noGrp="1"/>
          </p:cNvSpPr>
          <p:nvPr>
            <p:ph idx="1"/>
          </p:nvPr>
        </p:nvSpPr>
        <p:spPr>
          <a:xfrm>
            <a:off x="3886200" y="2362200"/>
            <a:ext cx="4800600" cy="4724400"/>
          </a:xfrm>
        </p:spPr>
        <p:txBody>
          <a:bodyPr>
            <a:normAutofit/>
          </a:bodyPr>
          <a:lstStyle/>
          <a:p>
            <a:pPr algn="ctr">
              <a:buNone/>
            </a:pPr>
            <a:r>
              <a:rPr lang="en-US" sz="3600" i="1" dirty="0" smtClean="0"/>
              <a:t>    “But as for you, ye thought evil against me; but God meant it unto good, to bring to pass, as it is this day, to save much people alive.”</a:t>
            </a:r>
            <a:endParaRPr lang="en-US" sz="36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to="" calcmode="lin" valueType="num">
                                      <p:cBhvr>
                                        <p:cTn id="7" dur="1" fill="hold"/>
                                        <p:tgtEl>
                                          <p:spTgt spid="5">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228600"/>
            <a:ext cx="9525000" cy="7239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C:\Users\Ptr. Daniel White\Desktop\Bible pictures\Bible pictures Old Testament\Samuel\10 2 Samuel\10016005 RLW - 2 Samuel 16 5 - Shimei cursed and threw stones at David.jpg"/>
          <p:cNvPicPr>
            <a:picLocks noChangeAspect="1" noChangeArrowheads="1"/>
          </p:cNvPicPr>
          <p:nvPr/>
        </p:nvPicPr>
        <p:blipFill>
          <a:blip r:embed="rId3" cstate="print"/>
          <a:srcRect/>
          <a:stretch>
            <a:fillRect/>
          </a:stretch>
        </p:blipFill>
        <p:spPr bwMode="auto">
          <a:xfrm>
            <a:off x="-609600" y="-304800"/>
            <a:ext cx="10287000" cy="7543800"/>
          </a:xfrm>
          <a:prstGeom prst="rect">
            <a:avLst/>
          </a:prstGeom>
          <a:ln>
            <a:noFill/>
          </a:ln>
          <a:effectLst>
            <a:softEdge rad="112500"/>
          </a:effectLst>
        </p:spPr>
      </p:pic>
      <p:sp>
        <p:nvSpPr>
          <p:cNvPr id="4" name="Title 3"/>
          <p:cNvSpPr>
            <a:spLocks noGrp="1"/>
          </p:cNvSpPr>
          <p:nvPr>
            <p:ph type="title"/>
          </p:nvPr>
        </p:nvSpPr>
        <p:spPr>
          <a:xfrm>
            <a:off x="457200" y="0"/>
            <a:ext cx="8229600" cy="1417638"/>
          </a:xfrm>
        </p:spPr>
        <p:txBody>
          <a:bodyPr>
            <a:normAutofit fontScale="90000"/>
          </a:bodyPr>
          <a:lstStyle/>
          <a:p>
            <a:r>
              <a:rPr lang="en-US" b="1" dirty="0" smtClean="0">
                <a:solidFill>
                  <a:schemeClr val="bg1"/>
                </a:solidFill>
                <a:effectLst>
                  <a:glow rad="228600">
                    <a:schemeClr val="accent6">
                      <a:satMod val="175000"/>
                      <a:alpha val="40000"/>
                    </a:schemeClr>
                  </a:glow>
                </a:effectLst>
              </a:rPr>
              <a:t>David’s response when reviled   </a:t>
            </a:r>
            <a:br>
              <a:rPr lang="en-US" b="1" dirty="0" smtClean="0">
                <a:solidFill>
                  <a:schemeClr val="bg1"/>
                </a:solidFill>
                <a:effectLst>
                  <a:glow rad="228600">
                    <a:schemeClr val="accent6">
                      <a:satMod val="175000"/>
                      <a:alpha val="40000"/>
                    </a:schemeClr>
                  </a:glow>
                </a:effectLst>
              </a:rPr>
            </a:br>
            <a:r>
              <a:rPr lang="en-US" b="1" i="1" dirty="0" smtClean="0">
                <a:solidFill>
                  <a:schemeClr val="bg1"/>
                </a:solidFill>
                <a:effectLst>
                  <a:glow rad="228600">
                    <a:schemeClr val="accent6">
                      <a:satMod val="175000"/>
                      <a:alpha val="40000"/>
                    </a:schemeClr>
                  </a:glow>
                </a:effectLst>
              </a:rPr>
              <a:t> II Samuel 16:5-10</a:t>
            </a:r>
            <a:endParaRPr lang="en-US" b="1" i="1" dirty="0">
              <a:solidFill>
                <a:schemeClr val="bg1"/>
              </a:solidFill>
              <a:effectLst>
                <a:glow rad="228600">
                  <a:schemeClr val="accent6">
                    <a:satMod val="175000"/>
                    <a:alpha val="40000"/>
                  </a:schemeClr>
                </a:glow>
              </a:effectLst>
            </a:endParaRPr>
          </a:p>
        </p:txBody>
      </p:sp>
      <p:sp>
        <p:nvSpPr>
          <p:cNvPr id="5" name="Content Placeholder 4"/>
          <p:cNvSpPr>
            <a:spLocks noGrp="1"/>
          </p:cNvSpPr>
          <p:nvPr>
            <p:ph idx="1"/>
          </p:nvPr>
        </p:nvSpPr>
        <p:spPr>
          <a:xfrm>
            <a:off x="0" y="1676400"/>
            <a:ext cx="8991600" cy="5486400"/>
          </a:xfrm>
        </p:spPr>
        <p:txBody>
          <a:bodyPr>
            <a:normAutofit/>
          </a:bodyPr>
          <a:lstStyle/>
          <a:p>
            <a:pPr algn="ctr">
              <a:buNone/>
            </a:pPr>
            <a:r>
              <a:rPr lang="en-US" b="1" i="1" dirty="0" smtClean="0">
                <a:solidFill>
                  <a:schemeClr val="bg1"/>
                </a:solidFill>
                <a:effectLst>
                  <a:glow rad="63500">
                    <a:schemeClr val="accent6">
                      <a:satMod val="175000"/>
                      <a:alpha val="40000"/>
                    </a:schemeClr>
                  </a:glow>
                </a:effectLst>
              </a:rPr>
              <a:t>   “And when king David came to </a:t>
            </a:r>
            <a:r>
              <a:rPr lang="en-US" b="1" i="1" dirty="0" err="1" smtClean="0">
                <a:solidFill>
                  <a:schemeClr val="bg1"/>
                </a:solidFill>
                <a:effectLst>
                  <a:glow rad="63500">
                    <a:schemeClr val="accent6">
                      <a:satMod val="175000"/>
                      <a:alpha val="40000"/>
                    </a:schemeClr>
                  </a:glow>
                </a:effectLst>
              </a:rPr>
              <a:t>Bahurim</a:t>
            </a:r>
            <a:r>
              <a:rPr lang="en-US" b="1" i="1" dirty="0" smtClean="0">
                <a:solidFill>
                  <a:schemeClr val="bg1"/>
                </a:solidFill>
                <a:effectLst>
                  <a:glow rad="63500">
                    <a:schemeClr val="accent6">
                      <a:satMod val="175000"/>
                      <a:alpha val="40000"/>
                    </a:schemeClr>
                  </a:glow>
                </a:effectLst>
              </a:rPr>
              <a:t>, behold, thence came out a man of the family of the house of Saul, whose name was </a:t>
            </a:r>
            <a:r>
              <a:rPr lang="en-US" b="1" i="1" dirty="0" err="1" smtClean="0">
                <a:solidFill>
                  <a:schemeClr val="bg1"/>
                </a:solidFill>
                <a:effectLst>
                  <a:glow rad="63500">
                    <a:schemeClr val="accent6">
                      <a:satMod val="175000"/>
                      <a:alpha val="40000"/>
                    </a:schemeClr>
                  </a:glow>
                </a:effectLst>
              </a:rPr>
              <a:t>Shimei</a:t>
            </a:r>
            <a:r>
              <a:rPr lang="en-US" b="1" i="1" dirty="0" smtClean="0">
                <a:solidFill>
                  <a:schemeClr val="bg1"/>
                </a:solidFill>
                <a:effectLst>
                  <a:glow rad="63500">
                    <a:schemeClr val="accent6">
                      <a:satMod val="175000"/>
                      <a:alpha val="40000"/>
                    </a:schemeClr>
                  </a:glow>
                </a:effectLst>
              </a:rPr>
              <a:t>… he came forth, and cursed still as he came. And he cast stones at David, and at all the servants of king David: and all the people and all the mighty men were on his right hand and on his left. And thus said </a:t>
            </a:r>
            <a:r>
              <a:rPr lang="en-US" b="1" i="1" dirty="0" err="1" smtClean="0">
                <a:solidFill>
                  <a:schemeClr val="bg1"/>
                </a:solidFill>
                <a:effectLst>
                  <a:glow rad="63500">
                    <a:schemeClr val="accent6">
                      <a:satMod val="175000"/>
                      <a:alpha val="40000"/>
                    </a:schemeClr>
                  </a:glow>
                </a:effectLst>
              </a:rPr>
              <a:t>Shimei</a:t>
            </a:r>
            <a:r>
              <a:rPr lang="en-US" b="1" i="1" dirty="0" smtClean="0">
                <a:solidFill>
                  <a:schemeClr val="bg1"/>
                </a:solidFill>
                <a:effectLst>
                  <a:glow rad="63500">
                    <a:schemeClr val="accent6">
                      <a:satMod val="175000"/>
                      <a:alpha val="40000"/>
                    </a:schemeClr>
                  </a:glow>
                </a:effectLst>
              </a:rPr>
              <a:t> when he cursed, Come out, come out, thou bloody man, and thou man of Belial…”</a:t>
            </a:r>
            <a:endParaRPr lang="en-US" b="1" i="1" dirty="0">
              <a:solidFill>
                <a:schemeClr val="bg1"/>
              </a:solidFill>
              <a:effectLst>
                <a:glow rad="63500">
                  <a:schemeClr val="accent6">
                    <a:satMod val="175000"/>
                    <a:alpha val="4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a:lstStyle/>
          <a:p>
            <a:r>
              <a:rPr lang="en-US" cap="all" dirty="0">
                <a:effectLst>
                  <a:glow rad="101600">
                    <a:schemeClr val="bg1">
                      <a:alpha val="60000"/>
                    </a:schemeClr>
                  </a:glow>
                </a:effectLst>
              </a:rPr>
              <a:t>Definition of Bitterness</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152400" y="1600200"/>
            <a:ext cx="5791200" cy="5257800"/>
          </a:xfrm>
        </p:spPr>
        <p:txBody>
          <a:bodyPr>
            <a:noAutofit/>
          </a:bodyPr>
          <a:lstStyle/>
          <a:p>
            <a:pPr hangingPunct="0"/>
            <a:r>
              <a:rPr lang="en-US" dirty="0">
                <a:effectLst>
                  <a:glow rad="101600">
                    <a:schemeClr val="bg1">
                      <a:alpha val="60000"/>
                    </a:schemeClr>
                  </a:glow>
                </a:effectLst>
              </a:rPr>
              <a:t>Greek (</a:t>
            </a:r>
            <a:r>
              <a:rPr lang="en-US" b="1" cap="small" dirty="0" err="1">
                <a:effectLst>
                  <a:glow rad="101600">
                    <a:schemeClr val="bg1">
                      <a:alpha val="60000"/>
                    </a:schemeClr>
                  </a:glow>
                </a:effectLst>
              </a:rPr>
              <a:t>pikrihah</a:t>
            </a:r>
            <a:r>
              <a:rPr lang="en-US" dirty="0">
                <a:effectLst>
                  <a:glow rad="101600">
                    <a:schemeClr val="bg1">
                      <a:alpha val="60000"/>
                    </a:schemeClr>
                  </a:glow>
                </a:effectLst>
              </a:rPr>
              <a:t>)  </a:t>
            </a:r>
            <a:r>
              <a:rPr lang="en-US" dirty="0" smtClean="0">
                <a:effectLst>
                  <a:glow rad="101600">
                    <a:schemeClr val="bg1">
                      <a:alpha val="60000"/>
                    </a:schemeClr>
                  </a:glow>
                </a:effectLst>
              </a:rPr>
              <a:t>- </a:t>
            </a:r>
          </a:p>
          <a:p>
            <a:pPr hangingPunct="0"/>
            <a:r>
              <a:rPr lang="en-US" dirty="0" smtClean="0">
                <a:effectLst>
                  <a:glow rad="101600">
                    <a:schemeClr val="bg1">
                      <a:alpha val="60000"/>
                    </a:schemeClr>
                  </a:glow>
                </a:effectLst>
              </a:rPr>
              <a:t>To undergo something painful or unpleasant, injury, grief, affliction, or trial.</a:t>
            </a:r>
          </a:p>
          <a:p>
            <a:pPr hangingPunct="0"/>
            <a:r>
              <a:rPr lang="en-US" dirty="0" smtClean="0">
                <a:effectLst>
                  <a:glow rad="101600">
                    <a:schemeClr val="bg1">
                      <a:alpha val="60000"/>
                    </a:schemeClr>
                  </a:glow>
                </a:effectLst>
              </a:rPr>
              <a:t>To </a:t>
            </a:r>
            <a:r>
              <a:rPr lang="en-US" dirty="0">
                <a:effectLst>
                  <a:glow rad="101600">
                    <a:schemeClr val="bg1">
                      <a:alpha val="60000"/>
                    </a:schemeClr>
                  </a:glow>
                </a:effectLst>
              </a:rPr>
              <a:t>make fast, to fix, to fasten together, to build by fastening </a:t>
            </a:r>
            <a:r>
              <a:rPr lang="en-US" dirty="0" smtClean="0">
                <a:effectLst>
                  <a:glow rad="101600">
                    <a:schemeClr val="bg1">
                      <a:alpha val="60000"/>
                    </a:schemeClr>
                  </a:glow>
                </a:effectLst>
              </a:rPr>
              <a:t> together  </a:t>
            </a:r>
            <a:r>
              <a:rPr lang="en-US" dirty="0">
                <a:effectLst>
                  <a:glow rad="101600">
                    <a:schemeClr val="bg1">
                      <a:alpha val="60000"/>
                    </a:schemeClr>
                  </a:glow>
                </a:effectLst>
              </a:rPr>
              <a:t>-  </a:t>
            </a:r>
            <a:r>
              <a:rPr lang="en-US" dirty="0">
                <a:solidFill>
                  <a:srgbClr val="FFFF00"/>
                </a:solidFill>
                <a:effectLst>
                  <a:glow rad="101600">
                    <a:schemeClr val="bg1">
                      <a:alpha val="60000"/>
                    </a:schemeClr>
                  </a:glow>
                </a:effectLst>
              </a:rPr>
              <a:t>Meaning </a:t>
            </a:r>
            <a:r>
              <a:rPr lang="en-US" dirty="0">
                <a:effectLst>
                  <a:glow rad="101600">
                    <a:schemeClr val="bg1">
                      <a:alpha val="60000"/>
                    </a:schemeClr>
                  </a:glow>
                </a:effectLst>
              </a:rPr>
              <a:t> </a:t>
            </a:r>
            <a:r>
              <a:rPr lang="en-US" dirty="0">
                <a:solidFill>
                  <a:srgbClr val="FFFF00"/>
                </a:solidFill>
                <a:effectLst>
                  <a:glow rad="101600">
                    <a:schemeClr val="bg1">
                      <a:alpha val="60000"/>
                    </a:schemeClr>
                  </a:glow>
                </a:effectLst>
              </a:rPr>
              <a:t>=  </a:t>
            </a:r>
            <a:r>
              <a:rPr lang="en-US" i="1" dirty="0" smtClean="0">
                <a:solidFill>
                  <a:srgbClr val="FFFF00"/>
                </a:solidFill>
                <a:effectLst>
                  <a:glow rad="101600">
                    <a:schemeClr val="bg1">
                      <a:alpha val="60000"/>
                    </a:schemeClr>
                  </a:glow>
                </a:effectLst>
              </a:rPr>
              <a:t>“To </a:t>
            </a:r>
            <a:r>
              <a:rPr lang="en-US" i="1" dirty="0">
                <a:solidFill>
                  <a:srgbClr val="FFFF00"/>
                </a:solidFill>
                <a:effectLst>
                  <a:glow rad="101600">
                    <a:schemeClr val="bg1">
                      <a:alpha val="60000"/>
                    </a:schemeClr>
                  </a:glow>
                </a:effectLst>
              </a:rPr>
              <a:t>build a case and stand against </a:t>
            </a:r>
            <a:r>
              <a:rPr lang="en-US" i="1" dirty="0" smtClean="0">
                <a:solidFill>
                  <a:srgbClr val="FFFF00"/>
                </a:solidFill>
                <a:effectLst>
                  <a:glow rad="101600">
                    <a:schemeClr val="bg1">
                      <a:alpha val="60000"/>
                    </a:schemeClr>
                  </a:glow>
                </a:effectLst>
              </a:rPr>
              <a:t>someone </a:t>
            </a:r>
            <a:r>
              <a:rPr lang="en-US" i="1" dirty="0">
                <a:solidFill>
                  <a:srgbClr val="FFFF00"/>
                </a:solidFill>
                <a:effectLst>
                  <a:glow rad="101600">
                    <a:schemeClr val="bg1">
                      <a:alpha val="60000"/>
                    </a:schemeClr>
                  </a:glow>
                </a:effectLst>
              </a:rPr>
              <a:t>for revenge and for his </a:t>
            </a:r>
            <a:r>
              <a:rPr lang="en-US" i="1" dirty="0" smtClean="0">
                <a:solidFill>
                  <a:srgbClr val="FFFF00"/>
                </a:solidFill>
                <a:effectLst>
                  <a:glow rad="101600">
                    <a:schemeClr val="bg1">
                      <a:alpha val="60000"/>
                    </a:schemeClr>
                  </a:glow>
                </a:effectLst>
              </a:rPr>
              <a:t>or her destruction”</a:t>
            </a:r>
            <a:endParaRPr lang="en-US" b="1" i="1" dirty="0">
              <a:solidFill>
                <a:srgbClr val="FFFF00"/>
              </a:solidFill>
              <a:effectLst>
                <a:glow rad="101600">
                  <a:schemeClr val="bg1">
                    <a:alpha val="60000"/>
                  </a:schemeClr>
                </a:glow>
              </a:effectLst>
            </a:endParaRPr>
          </a:p>
          <a:p>
            <a:pPr hangingPunct="0">
              <a:buNone/>
            </a:pPr>
            <a:r>
              <a:rPr lang="en-US" dirty="0" smtClean="0">
                <a:effectLst>
                  <a:glow rad="101600">
                    <a:schemeClr val="bg1">
                      <a:alpha val="60000"/>
                    </a:schemeClr>
                  </a:glow>
                </a:effectLst>
              </a:rPr>
              <a:t>    </a:t>
            </a:r>
            <a:endParaRPr lang="en-US" dirty="0" smtClean="0">
              <a:solidFill>
                <a:srgbClr val="FFFF00"/>
              </a:solidFill>
              <a:effectLst>
                <a:glow rad="101600">
                  <a:schemeClr val="bg1">
                    <a:alpha val="60000"/>
                  </a:schemeClr>
                </a:glow>
              </a:effectLst>
            </a:endParaRPr>
          </a:p>
          <a:p>
            <a:pPr>
              <a:buNone/>
            </a:pPr>
            <a:endParaRPr lang="en-US" dirty="0">
              <a:effectLst>
                <a:glow rad="101600">
                  <a:schemeClr val="bg1">
                    <a:alpha val="60000"/>
                  </a:schemeClr>
                </a:glow>
              </a:effectLst>
            </a:endParaRPr>
          </a:p>
        </p:txBody>
      </p:sp>
      <p:pic>
        <p:nvPicPr>
          <p:cNvPr id="2050" name="Picture 2"/>
          <p:cNvPicPr>
            <a:picLocks noChangeAspect="1" noChangeArrowheads="1"/>
          </p:cNvPicPr>
          <p:nvPr/>
        </p:nvPicPr>
        <p:blipFill>
          <a:blip r:embed="rId3" cstate="print">
            <a:lum bright="-10000"/>
          </a:blip>
          <a:srcRect/>
          <a:stretch>
            <a:fillRect/>
          </a:stretch>
        </p:blipFill>
        <p:spPr bwMode="auto">
          <a:xfrm>
            <a:off x="5943600" y="4495800"/>
            <a:ext cx="2884932" cy="190634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52" name="Picture 4"/>
          <p:cNvPicPr>
            <a:picLocks noChangeAspect="1" noChangeArrowheads="1"/>
          </p:cNvPicPr>
          <p:nvPr/>
        </p:nvPicPr>
        <p:blipFill>
          <a:blip r:embed="rId4" cstate="print"/>
          <a:srcRect/>
          <a:stretch>
            <a:fillRect/>
          </a:stretch>
        </p:blipFill>
        <p:spPr bwMode="auto">
          <a:xfrm>
            <a:off x="5867400" y="1676400"/>
            <a:ext cx="2857500" cy="1905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 to="" calcmode="lin" valueType="num">
                                      <p:cBhvr>
                                        <p:cTn id="17" dur="1" fill="hold"/>
                                        <p:tgtEl>
                                          <p:spTgt spid="2052"/>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to="" calcmode="lin" valueType="num">
                                      <p:cBhvr>
                                        <p:cTn id="22" dur="1" fill="hold"/>
                                        <p:tgtEl>
                                          <p:spTgt spid="3">
                                            <p:txEl>
                                              <p:pRg st="2" end="2"/>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anim to="" calcmode="lin" valueType="num">
                                      <p:cBhvr>
                                        <p:cTn id="27" dur="1" fill="hold"/>
                                        <p:tgtEl>
                                          <p:spTgt spid="205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Ptr. Daniel White\Desktop\Bible pictures\Bible pictures Old Testament\Samuel\10 2 Samuel\10016005 RLW - 2 Samuel 16 5 - Shimei cursed and threw stones at David.jpg"/>
          <p:cNvPicPr>
            <a:picLocks noGrp="1" noChangeAspect="1" noChangeArrowheads="1"/>
          </p:cNvPicPr>
          <p:nvPr>
            <p:ph idx="1"/>
          </p:nvPr>
        </p:nvPicPr>
        <p:blipFill>
          <a:blip r:embed="rId3" cstate="print"/>
          <a:srcRect/>
          <a:stretch>
            <a:fillRect/>
          </a:stretch>
        </p:blipFill>
        <p:spPr bwMode="auto">
          <a:xfrm>
            <a:off x="-304800" y="-228600"/>
            <a:ext cx="10356763" cy="7239000"/>
          </a:xfrm>
          <a:prstGeom prst="rect">
            <a:avLst/>
          </a:prstGeom>
          <a:ln>
            <a:noFill/>
          </a:ln>
          <a:effectLst>
            <a:softEdge rad="112500"/>
          </a:effectLst>
        </p:spPr>
      </p:pic>
      <p:sp>
        <p:nvSpPr>
          <p:cNvPr id="3" name="Title 2"/>
          <p:cNvSpPr>
            <a:spLocks noGrp="1"/>
          </p:cNvSpPr>
          <p:nvPr>
            <p:ph type="title"/>
          </p:nvPr>
        </p:nvSpPr>
        <p:spPr>
          <a:xfrm>
            <a:off x="457200" y="274638"/>
            <a:ext cx="8229600" cy="6583362"/>
          </a:xfrm>
        </p:spPr>
        <p:txBody>
          <a:bodyPr>
            <a:normAutofit fontScale="90000"/>
          </a:bodyPr>
          <a:lstStyle/>
          <a:p>
            <a:r>
              <a:rPr lang="en-US" b="1" i="1" dirty="0" smtClean="0">
                <a:solidFill>
                  <a:schemeClr val="bg1"/>
                </a:solidFill>
                <a:effectLst>
                  <a:glow rad="63500">
                    <a:schemeClr val="accent6">
                      <a:satMod val="175000"/>
                      <a:alpha val="40000"/>
                    </a:schemeClr>
                  </a:glow>
                </a:effectLst>
              </a:rPr>
              <a:t>“Then said </a:t>
            </a:r>
            <a:r>
              <a:rPr lang="en-US" b="1" i="1" dirty="0" err="1" smtClean="0">
                <a:solidFill>
                  <a:schemeClr val="bg1"/>
                </a:solidFill>
                <a:effectLst>
                  <a:glow rad="63500">
                    <a:schemeClr val="accent6">
                      <a:satMod val="175000"/>
                      <a:alpha val="40000"/>
                    </a:schemeClr>
                  </a:glow>
                </a:effectLst>
              </a:rPr>
              <a:t>Abishai</a:t>
            </a:r>
            <a:r>
              <a:rPr lang="en-US" b="1" i="1" dirty="0" smtClean="0">
                <a:solidFill>
                  <a:schemeClr val="bg1"/>
                </a:solidFill>
                <a:effectLst>
                  <a:glow rad="63500">
                    <a:schemeClr val="accent6">
                      <a:satMod val="175000"/>
                      <a:alpha val="40000"/>
                    </a:schemeClr>
                  </a:glow>
                </a:effectLst>
              </a:rPr>
              <a:t> unto the king, Why should this dead dog curse my lord the king? let me go over, I pray thee, and take off his head… And David said…let him alone, and let him curse; for the LORD hath bidden him.</a:t>
            </a:r>
            <a:br>
              <a:rPr lang="en-US" b="1" i="1" dirty="0" smtClean="0">
                <a:solidFill>
                  <a:schemeClr val="bg1"/>
                </a:solidFill>
                <a:effectLst>
                  <a:glow rad="63500">
                    <a:schemeClr val="accent6">
                      <a:satMod val="175000"/>
                      <a:alpha val="40000"/>
                    </a:schemeClr>
                  </a:glow>
                </a:effectLst>
              </a:rPr>
            </a:br>
            <a:r>
              <a:rPr lang="en-US" b="1" i="1" dirty="0" smtClean="0">
                <a:solidFill>
                  <a:schemeClr val="bg1"/>
                </a:solidFill>
                <a:effectLst>
                  <a:glow rad="63500">
                    <a:schemeClr val="accent6">
                      <a:satMod val="175000"/>
                      <a:alpha val="40000"/>
                    </a:schemeClr>
                  </a:glow>
                </a:effectLst>
              </a:rPr>
              <a:t>  It may be that the LORD will look on mine affliction, and that the LORD will requite me good for his </a:t>
            </a:r>
            <a:br>
              <a:rPr lang="en-US" b="1" i="1" dirty="0" smtClean="0">
                <a:solidFill>
                  <a:schemeClr val="bg1"/>
                </a:solidFill>
                <a:effectLst>
                  <a:glow rad="63500">
                    <a:schemeClr val="accent6">
                      <a:satMod val="175000"/>
                      <a:alpha val="40000"/>
                    </a:schemeClr>
                  </a:glow>
                </a:effectLst>
              </a:rPr>
            </a:br>
            <a:r>
              <a:rPr lang="en-US" b="1" i="1" dirty="0" smtClean="0">
                <a:solidFill>
                  <a:schemeClr val="bg1"/>
                </a:solidFill>
                <a:effectLst>
                  <a:glow rad="63500">
                    <a:schemeClr val="accent6">
                      <a:satMod val="175000"/>
                      <a:alpha val="40000"/>
                    </a:schemeClr>
                  </a:glow>
                </a:effectLst>
              </a:rPr>
              <a:t>cursing this day.” </a:t>
            </a:r>
            <a:endParaRPr lang="en-US" b="1" i="1" dirty="0">
              <a:solidFill>
                <a:schemeClr val="bg1"/>
              </a:solidFill>
              <a:effectLst>
                <a:glow rad="63500">
                  <a:schemeClr val="accent6">
                    <a:satMod val="175000"/>
                    <a:alpha val="4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 y="-152400"/>
            <a:ext cx="9601200" cy="7239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c:\Users\Ptr. Daniel White\Desktop\Bible pictures\Bible pictures New Testament\Stephen\Stephen 1175-166.jpg"/>
          <p:cNvPicPr>
            <a:picLocks noChangeAspect="1" noChangeArrowheads="1"/>
          </p:cNvPicPr>
          <p:nvPr/>
        </p:nvPicPr>
        <p:blipFill>
          <a:blip r:embed="rId3" cstate="print"/>
          <a:srcRect/>
          <a:stretch>
            <a:fillRect/>
          </a:stretch>
        </p:blipFill>
        <p:spPr bwMode="auto">
          <a:xfrm>
            <a:off x="0" y="2286000"/>
            <a:ext cx="5277715" cy="3733800"/>
          </a:xfrm>
          <a:prstGeom prst="rect">
            <a:avLst/>
          </a:prstGeom>
          <a:ln>
            <a:noFill/>
          </a:ln>
          <a:effectLst>
            <a:softEdge rad="112500"/>
          </a:effectLst>
        </p:spPr>
      </p:pic>
      <p:sp>
        <p:nvSpPr>
          <p:cNvPr id="4" name="Title 3"/>
          <p:cNvSpPr>
            <a:spLocks noGrp="1"/>
          </p:cNvSpPr>
          <p:nvPr>
            <p:ph type="title"/>
          </p:nvPr>
        </p:nvSpPr>
        <p:spPr/>
        <p:txBody>
          <a:bodyPr>
            <a:normAutofit fontScale="90000"/>
          </a:bodyPr>
          <a:lstStyle/>
          <a:p>
            <a:r>
              <a:rPr lang="en-US" dirty="0" smtClean="0"/>
              <a:t>Stephen’s response when stoned    </a:t>
            </a:r>
            <a:r>
              <a:rPr lang="en-US" i="1" dirty="0" smtClean="0"/>
              <a:t>Acts 7:60</a:t>
            </a:r>
            <a:endParaRPr lang="en-US" i="1" dirty="0"/>
          </a:p>
        </p:txBody>
      </p:sp>
      <p:sp>
        <p:nvSpPr>
          <p:cNvPr id="19" name="Content Placeholder 18"/>
          <p:cNvSpPr>
            <a:spLocks noGrp="1"/>
          </p:cNvSpPr>
          <p:nvPr>
            <p:ph sz="quarter" idx="4"/>
          </p:nvPr>
        </p:nvSpPr>
        <p:spPr>
          <a:xfrm>
            <a:off x="5181600" y="1676400"/>
            <a:ext cx="3505200" cy="5334000"/>
          </a:xfrm>
        </p:spPr>
        <p:txBody>
          <a:bodyPr>
            <a:normAutofit lnSpcReduction="10000"/>
          </a:bodyPr>
          <a:lstStyle/>
          <a:p>
            <a:pPr algn="ctr">
              <a:buNone/>
            </a:pPr>
            <a:r>
              <a:rPr lang="en-US" sz="3600" i="1" dirty="0" smtClean="0"/>
              <a:t>    “And he kneeled down, and cried with a loud voice, Lord, lay not this sin to their charge. And when he had said this, he fell asleep.”</a:t>
            </a:r>
            <a:endParaRPr lang="en-US" sz="36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to="" calcmode="lin" valueType="num">
                                      <p:cBhvr>
                                        <p:cTn id="7" dur="1" fill="hold"/>
                                        <p:tgtEl>
                                          <p:spTgt spid="19">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228600"/>
            <a:ext cx="9525000" cy="7239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1" name="Picture 3" descr="C:\Users\Ptr. Daniel White\Desktop\Bible pictures\Jesus\12 Crucifixion\Jesus_On_Cross(2).jpg"/>
          <p:cNvPicPr>
            <a:picLocks noChangeAspect="1" noChangeArrowheads="1"/>
          </p:cNvPicPr>
          <p:nvPr/>
        </p:nvPicPr>
        <p:blipFill>
          <a:blip r:embed="rId3" cstate="print"/>
          <a:srcRect/>
          <a:stretch>
            <a:fillRect/>
          </a:stretch>
        </p:blipFill>
        <p:spPr bwMode="auto">
          <a:xfrm>
            <a:off x="3657600" y="1981200"/>
            <a:ext cx="5486400" cy="4114800"/>
          </a:xfrm>
          <a:prstGeom prst="rect">
            <a:avLst/>
          </a:prstGeom>
          <a:ln>
            <a:noFill/>
          </a:ln>
          <a:effectLst>
            <a:softEdge rad="112500"/>
          </a:effectLst>
        </p:spPr>
      </p:pic>
      <p:sp>
        <p:nvSpPr>
          <p:cNvPr id="5" name="Title 4"/>
          <p:cNvSpPr>
            <a:spLocks noGrp="1"/>
          </p:cNvSpPr>
          <p:nvPr>
            <p:ph type="title"/>
          </p:nvPr>
        </p:nvSpPr>
        <p:spPr/>
        <p:txBody>
          <a:bodyPr>
            <a:normAutofit fontScale="90000"/>
          </a:bodyPr>
          <a:lstStyle/>
          <a:p>
            <a:r>
              <a:rPr lang="en-US" dirty="0" smtClean="0"/>
              <a:t>Christ’s response when crucified  </a:t>
            </a:r>
            <a:br>
              <a:rPr lang="en-US" dirty="0" smtClean="0"/>
            </a:br>
            <a:r>
              <a:rPr lang="en-US" dirty="0" smtClean="0"/>
              <a:t>  </a:t>
            </a:r>
            <a:r>
              <a:rPr lang="en-US" i="1" dirty="0" smtClean="0"/>
              <a:t>Luke 23:34</a:t>
            </a:r>
            <a:endParaRPr lang="en-US" i="1" dirty="0"/>
          </a:p>
        </p:txBody>
      </p:sp>
      <p:sp>
        <p:nvSpPr>
          <p:cNvPr id="6" name="Content Placeholder 5"/>
          <p:cNvSpPr>
            <a:spLocks noGrp="1"/>
          </p:cNvSpPr>
          <p:nvPr>
            <p:ph idx="1"/>
          </p:nvPr>
        </p:nvSpPr>
        <p:spPr>
          <a:xfrm>
            <a:off x="-152400" y="1600200"/>
            <a:ext cx="3886200" cy="5257800"/>
          </a:xfrm>
        </p:spPr>
        <p:txBody>
          <a:bodyPr>
            <a:normAutofit/>
          </a:bodyPr>
          <a:lstStyle/>
          <a:p>
            <a:pPr algn="ctr">
              <a:buNone/>
            </a:pPr>
            <a:r>
              <a:rPr lang="en-US" sz="3600" i="1" dirty="0" smtClean="0"/>
              <a:t>   “And he kneeled down, and cried with a loud voice, Lord, lay not this sin to their charge. And when he had said this, he fell asleep.”</a:t>
            </a:r>
            <a:endParaRPr lang="en-US" sz="36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to="" calcmode="lin" valueType="num">
                                      <p:cBhvr>
                                        <p:cTn id="7" dur="1" fill="hold"/>
                                        <p:tgtEl>
                                          <p:spTgt spid="6">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524000"/>
          </a:xfrm>
        </p:spPr>
        <p:txBody>
          <a:bodyPr>
            <a:normAutofit fontScale="90000"/>
          </a:bodyPr>
          <a:lstStyle/>
          <a:p>
            <a:r>
              <a:rPr lang="en-US" dirty="0" smtClean="0">
                <a:effectLst>
                  <a:glow rad="101600">
                    <a:schemeClr val="bg1">
                      <a:alpha val="60000"/>
                    </a:schemeClr>
                  </a:glow>
                </a:effectLst>
              </a:rPr>
              <a:t>	The results of viewing your offender as God’s agent of perfection  </a:t>
            </a:r>
            <a:br>
              <a:rPr lang="en-US" dirty="0" smtClean="0">
                <a:effectLst>
                  <a:glow rad="101600">
                    <a:schemeClr val="bg1">
                      <a:alpha val="60000"/>
                    </a:schemeClr>
                  </a:glow>
                </a:effectLst>
              </a:rPr>
            </a:br>
            <a:r>
              <a:rPr lang="en-US" i="1" dirty="0" smtClean="0">
                <a:effectLst>
                  <a:glow rad="101600">
                    <a:schemeClr val="bg1">
                      <a:alpha val="60000"/>
                    </a:schemeClr>
                  </a:glow>
                </a:effectLst>
              </a:rPr>
              <a:t>Romans 8:28</a:t>
            </a:r>
            <a:endParaRPr lang="en-US" i="1" dirty="0">
              <a:effectLst>
                <a:glow rad="101600">
                  <a:schemeClr val="bg1">
                    <a:alpha val="60000"/>
                  </a:schemeClr>
                </a:glow>
              </a:effectLst>
            </a:endParaRPr>
          </a:p>
        </p:txBody>
      </p:sp>
      <p:sp>
        <p:nvSpPr>
          <p:cNvPr id="3" name="Content Placeholder 2"/>
          <p:cNvSpPr>
            <a:spLocks noGrp="1"/>
          </p:cNvSpPr>
          <p:nvPr>
            <p:ph idx="1"/>
          </p:nvPr>
        </p:nvSpPr>
        <p:spPr>
          <a:xfrm>
            <a:off x="381000" y="2438400"/>
            <a:ext cx="8610600" cy="4419600"/>
          </a:xfrm>
        </p:spPr>
        <p:txBody>
          <a:bodyPr>
            <a:noAutofit/>
          </a:bodyPr>
          <a:lstStyle/>
          <a:p>
            <a:pPr hangingPunct="0"/>
            <a:r>
              <a:rPr lang="en-US" sz="3600" dirty="0" smtClean="0">
                <a:effectLst>
                  <a:glow rad="101600">
                    <a:schemeClr val="bg1">
                      <a:alpha val="60000"/>
                    </a:schemeClr>
                  </a:glow>
                </a:effectLst>
              </a:rPr>
              <a:t>You will see your offender as an instrument for good and not evil – </a:t>
            </a:r>
            <a:r>
              <a:rPr lang="en-US" sz="3600" i="1" dirty="0" smtClean="0">
                <a:effectLst>
                  <a:glow rad="101600">
                    <a:schemeClr val="bg1">
                      <a:alpha val="60000"/>
                    </a:schemeClr>
                  </a:glow>
                </a:effectLst>
              </a:rPr>
              <a:t>Gen. 50:20</a:t>
            </a:r>
          </a:p>
          <a:p>
            <a:pPr hangingPunct="0"/>
            <a:r>
              <a:rPr lang="en-US" sz="3600" dirty="0" smtClean="0">
                <a:effectLst>
                  <a:glow rad="101600">
                    <a:schemeClr val="bg1">
                      <a:alpha val="60000"/>
                    </a:schemeClr>
                  </a:glow>
                </a:effectLst>
              </a:rPr>
              <a:t>You will remove the possibility of being bitter towards your offender – </a:t>
            </a:r>
            <a:r>
              <a:rPr lang="en-US" sz="3600" i="1" dirty="0" smtClean="0">
                <a:effectLst>
                  <a:glow rad="101600">
                    <a:schemeClr val="bg1">
                      <a:alpha val="60000"/>
                    </a:schemeClr>
                  </a:glow>
                </a:effectLst>
              </a:rPr>
              <a:t>James 3:11</a:t>
            </a:r>
          </a:p>
          <a:p>
            <a:pPr hangingPunct="0"/>
            <a:r>
              <a:rPr lang="en-US" sz="3600" dirty="0" smtClean="0">
                <a:effectLst>
                  <a:glow rad="101600">
                    <a:schemeClr val="bg1">
                      <a:alpha val="60000"/>
                    </a:schemeClr>
                  </a:glow>
                </a:effectLst>
              </a:rPr>
              <a:t>You will be able to demonstrate the love of Christ to your offender  -  </a:t>
            </a:r>
            <a:r>
              <a:rPr lang="en-US" sz="3600" i="1" dirty="0" smtClean="0">
                <a:effectLst>
                  <a:glow rad="101600">
                    <a:schemeClr val="bg1">
                      <a:alpha val="60000"/>
                    </a:schemeClr>
                  </a:glow>
                </a:effectLst>
              </a:rPr>
              <a:t>Luke 6:27-28</a:t>
            </a:r>
          </a:p>
          <a:p>
            <a:endParaRPr lang="en-US" sz="3600"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762000"/>
            <a:ext cx="9829800" cy="8305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effectLst>
                  <a:glow rad="101600">
                    <a:schemeClr val="bg1">
                      <a:alpha val="60000"/>
                    </a:schemeClr>
                  </a:glow>
                </a:effectLst>
              </a:rPr>
              <a:t>	</a:t>
            </a:r>
            <a:endParaRPr lang="en-US" dirty="0"/>
          </a:p>
        </p:txBody>
      </p:sp>
      <p:sp>
        <p:nvSpPr>
          <p:cNvPr id="4" name="Rectangle 3"/>
          <p:cNvSpPr/>
          <p:nvPr/>
        </p:nvSpPr>
        <p:spPr>
          <a:xfrm>
            <a:off x="152400" y="152400"/>
            <a:ext cx="8382000" cy="707886"/>
          </a:xfrm>
          <a:prstGeom prst="rect">
            <a:avLst/>
          </a:prstGeom>
          <a:solidFill>
            <a:schemeClr val="accent2">
              <a:lumMod val="75000"/>
            </a:schemeClr>
          </a:solidFill>
          <a:ln w="76200">
            <a:solidFill>
              <a:schemeClr val="tx1"/>
            </a:solidFill>
          </a:ln>
        </p:spPr>
        <p:txBody>
          <a:bodyPr wrap="square">
            <a:spAutoFit/>
          </a:bodyPr>
          <a:lstStyle/>
          <a:p>
            <a:pPr algn="ctr"/>
            <a:r>
              <a:rPr lang="en-US" sz="4000" i="1" dirty="0" smtClean="0">
                <a:effectLst>
                  <a:glow rad="101600">
                    <a:schemeClr val="bg1">
                      <a:alpha val="60000"/>
                    </a:schemeClr>
                  </a:glow>
                </a:effectLst>
              </a:rPr>
              <a:t>“See suffering from God’s perspective.”</a:t>
            </a:r>
            <a:endParaRPr lang="en-US" sz="4000" dirty="0"/>
          </a:p>
        </p:txBody>
      </p:sp>
      <p:sp>
        <p:nvSpPr>
          <p:cNvPr id="6" name="Title 5"/>
          <p:cNvSpPr>
            <a:spLocks noGrp="1"/>
          </p:cNvSpPr>
          <p:nvPr>
            <p:ph type="title"/>
          </p:nvPr>
        </p:nvSpPr>
        <p:spPr>
          <a:xfrm>
            <a:off x="1905000" y="4495800"/>
            <a:ext cx="6629400" cy="1524000"/>
          </a:xfrm>
          <a:solidFill>
            <a:schemeClr val="accent3">
              <a:lumMod val="75000"/>
            </a:schemeClr>
          </a:solidFill>
          <a:ln w="76200">
            <a:solidFill>
              <a:schemeClr val="tx1"/>
            </a:solidFill>
          </a:ln>
        </p:spPr>
        <p:txBody>
          <a:bodyPr>
            <a:normAutofit/>
          </a:bodyPr>
          <a:lstStyle/>
          <a:p>
            <a:r>
              <a:rPr lang="en-US" sz="3600" i="1" dirty="0" smtClean="0">
                <a:effectLst>
                  <a:glow rad="101600">
                    <a:schemeClr val="bg1">
                      <a:alpha val="60000"/>
                    </a:schemeClr>
                  </a:glow>
                </a:effectLst>
              </a:rPr>
              <a:t>“View your offender as God’s </a:t>
            </a:r>
            <a:br>
              <a:rPr lang="en-US" sz="3600" i="1" dirty="0" smtClean="0">
                <a:effectLst>
                  <a:glow rad="101600">
                    <a:schemeClr val="bg1">
                      <a:alpha val="60000"/>
                    </a:schemeClr>
                  </a:glow>
                </a:effectLst>
              </a:rPr>
            </a:br>
            <a:r>
              <a:rPr lang="en-US" sz="3600" i="1" dirty="0" smtClean="0">
                <a:effectLst>
                  <a:glow rad="101600">
                    <a:schemeClr val="bg1">
                      <a:alpha val="60000"/>
                    </a:schemeClr>
                  </a:glow>
                </a:effectLst>
              </a:rPr>
              <a:t>agent of perfection.”</a:t>
            </a:r>
            <a:endParaRPr lang="en-US" sz="3600" i="1" dirty="0"/>
          </a:p>
        </p:txBody>
      </p:sp>
      <p:sp>
        <p:nvSpPr>
          <p:cNvPr id="9" name="Content Placeholder 8"/>
          <p:cNvSpPr>
            <a:spLocks noGrp="1"/>
          </p:cNvSpPr>
          <p:nvPr>
            <p:ph sz="half" idx="1"/>
          </p:nvPr>
        </p:nvSpPr>
        <p:spPr>
          <a:xfrm>
            <a:off x="228600" y="3048000"/>
            <a:ext cx="5791200" cy="762000"/>
          </a:xfrm>
          <a:solidFill>
            <a:srgbClr val="00B0F0"/>
          </a:solidFill>
          <a:ln w="76200">
            <a:solidFill>
              <a:schemeClr val="tx1"/>
            </a:solidFill>
          </a:ln>
        </p:spPr>
        <p:txBody>
          <a:bodyPr>
            <a:noAutofit/>
          </a:bodyPr>
          <a:lstStyle/>
          <a:p>
            <a:pPr algn="ctr">
              <a:buNone/>
            </a:pPr>
            <a:r>
              <a:rPr lang="en-US" sz="3600" i="1" dirty="0" smtClean="0">
                <a:effectLst>
                  <a:glow rad="101600">
                    <a:schemeClr val="bg1">
                      <a:alpha val="60000"/>
                    </a:schemeClr>
                  </a:glow>
                </a:effectLst>
              </a:rPr>
              <a:t>“</a:t>
            </a:r>
            <a:r>
              <a:rPr lang="en-US" sz="4000" i="1" dirty="0" smtClean="0">
                <a:effectLst>
                  <a:glow rad="101600">
                    <a:schemeClr val="bg1">
                      <a:alpha val="60000"/>
                    </a:schemeClr>
                  </a:glow>
                </a:effectLst>
              </a:rPr>
              <a:t>Thank</a:t>
            </a:r>
            <a:r>
              <a:rPr lang="en-US" sz="3600" i="1" dirty="0" smtClean="0">
                <a:effectLst>
                  <a:glow rad="101600">
                    <a:schemeClr val="bg1">
                      <a:alpha val="60000"/>
                    </a:schemeClr>
                  </a:glow>
                </a:effectLst>
              </a:rPr>
              <a:t> God for the Offence”</a:t>
            </a:r>
            <a:endParaRPr lang="en-US" sz="3600" i="1" dirty="0"/>
          </a:p>
        </p:txBody>
      </p:sp>
      <p:sp>
        <p:nvSpPr>
          <p:cNvPr id="10" name="Content Placeholder 9"/>
          <p:cNvSpPr>
            <a:spLocks noGrp="1"/>
          </p:cNvSpPr>
          <p:nvPr>
            <p:ph sz="half" idx="2"/>
          </p:nvPr>
        </p:nvSpPr>
        <p:spPr>
          <a:xfrm>
            <a:off x="2971800" y="1524000"/>
            <a:ext cx="5943600" cy="762000"/>
          </a:xfrm>
          <a:solidFill>
            <a:srgbClr val="C00000"/>
          </a:solidFill>
          <a:ln w="76200">
            <a:solidFill>
              <a:schemeClr val="tx1"/>
            </a:solidFill>
          </a:ln>
        </p:spPr>
        <p:txBody>
          <a:bodyPr>
            <a:noAutofit/>
          </a:bodyPr>
          <a:lstStyle/>
          <a:p>
            <a:pPr algn="ctr">
              <a:buNone/>
            </a:pPr>
            <a:r>
              <a:rPr lang="en-US" sz="3600" i="1" dirty="0" smtClean="0">
                <a:effectLst>
                  <a:glow rad="101600">
                    <a:schemeClr val="bg1">
                      <a:alpha val="60000"/>
                    </a:schemeClr>
                  </a:glow>
                </a:effectLst>
              </a:rPr>
              <a:t>“</a:t>
            </a:r>
            <a:r>
              <a:rPr lang="en-US" sz="4000" i="1" dirty="0" smtClean="0">
                <a:effectLst>
                  <a:glow rad="101600">
                    <a:schemeClr val="bg1">
                      <a:alpha val="60000"/>
                    </a:schemeClr>
                  </a:glow>
                </a:effectLst>
              </a:rPr>
              <a:t>Repent</a:t>
            </a:r>
            <a:r>
              <a:rPr lang="en-US" sz="3600" i="1" dirty="0" smtClean="0">
                <a:effectLst>
                  <a:glow rad="101600">
                    <a:schemeClr val="bg1">
                      <a:alpha val="60000"/>
                    </a:schemeClr>
                  </a:glow>
                </a:effectLst>
              </a:rPr>
              <a:t> of Temporal Values”  </a:t>
            </a:r>
          </a:p>
          <a:p>
            <a:pPr algn="ctr"/>
            <a:endParaRPr lang="en-US" sz="3600" i="1" dirty="0"/>
          </a:p>
        </p:txBody>
      </p:sp>
      <p:sp>
        <p:nvSpPr>
          <p:cNvPr id="7" name="Rectangle 6"/>
          <p:cNvSpPr/>
          <p:nvPr/>
        </p:nvSpPr>
        <p:spPr>
          <a:xfrm>
            <a:off x="0" y="0"/>
            <a:ext cx="8686800" cy="1219200"/>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667000" y="1447800"/>
            <a:ext cx="63246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52400" y="2971800"/>
            <a:ext cx="5943600" cy="914400"/>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flipH="1">
            <a:off x="1752600" y="4419600"/>
            <a:ext cx="6857998" cy="167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2000"/>
                                        <p:tgtEl>
                                          <p:spTgt spid="8"/>
                                        </p:tgtEl>
                                      </p:cBhvr>
                                    </p:animEffect>
                                    <p:set>
                                      <p:cBhvr>
                                        <p:cTn id="12" dur="1" fill="hold">
                                          <p:stCondLst>
                                            <p:cond delay="19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2000"/>
                                        <p:tgtEl>
                                          <p:spTgt spid="11"/>
                                        </p:tgtEl>
                                      </p:cBhvr>
                                    </p:animEffect>
                                    <p:set>
                                      <p:cBhvr>
                                        <p:cTn id="17" dur="1" fill="hold">
                                          <p:stCondLst>
                                            <p:cond delay="19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2000"/>
                                        <p:tgtEl>
                                          <p:spTgt spid="12"/>
                                        </p:tgtEl>
                                      </p:cBhvr>
                                    </p:animEffect>
                                    <p:set>
                                      <p:cBhvr>
                                        <p:cTn id="22" dur="1" fill="hold">
                                          <p:stCondLst>
                                            <p:cond delay="1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228600"/>
            <a:ext cx="9829800" cy="7848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3" cstate="print">
            <a:lum bright="-10000" contrast="10000"/>
          </a:blip>
          <a:srcRect/>
          <a:stretch>
            <a:fillRect/>
          </a:stretch>
        </p:blipFill>
        <p:spPr bwMode="auto">
          <a:xfrm>
            <a:off x="1295400" y="609600"/>
            <a:ext cx="7086600" cy="53149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http://leadingpersonality.files.wordpress.com/2013/03/forgiveness.jpg"/>
          <p:cNvPicPr>
            <a:picLocks noChangeAspect="1" noChangeArrowheads="1"/>
          </p:cNvPicPr>
          <p:nvPr/>
        </p:nvPicPr>
        <p:blipFill>
          <a:blip r:embed="rId2" cstate="print"/>
          <a:srcRect/>
          <a:stretch>
            <a:fillRect/>
          </a:stretch>
        </p:blipFill>
        <p:spPr bwMode="auto">
          <a:xfrm>
            <a:off x="152400" y="1676400"/>
            <a:ext cx="8909473" cy="342900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http://www.corynikkel.com/wp-content/uploads/2012/11/broken-chains-man.jpg"/>
          <p:cNvPicPr>
            <a:picLocks noChangeAspect="1" noChangeArrowheads="1"/>
          </p:cNvPicPr>
          <p:nvPr/>
        </p:nvPicPr>
        <p:blipFill>
          <a:blip r:embed="rId2" cstate="print"/>
          <a:srcRect/>
          <a:stretch>
            <a:fillRect/>
          </a:stretch>
        </p:blipFill>
        <p:spPr bwMode="auto">
          <a:xfrm>
            <a:off x="0" y="838200"/>
            <a:ext cx="9144000" cy="5133703"/>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7200" dirty="0" smtClean="0"/>
              <a:t>Next week</a:t>
            </a:r>
            <a:endParaRPr lang="en-US" sz="7200" dirty="0"/>
          </a:p>
        </p:txBody>
      </p:sp>
      <p:pic>
        <p:nvPicPr>
          <p:cNvPr id="1026" name="Picture 2" descr="http://newbernconsultinggroup.com/wp-content/uploads/2012/05/Relationship-Blog-S6.png"/>
          <p:cNvPicPr>
            <a:picLocks noChangeAspect="1" noChangeArrowheads="1"/>
          </p:cNvPicPr>
          <p:nvPr/>
        </p:nvPicPr>
        <p:blipFill>
          <a:blip r:embed="rId2" cstate="print"/>
          <a:srcRect/>
          <a:stretch>
            <a:fillRect/>
          </a:stretch>
        </p:blipFill>
        <p:spPr bwMode="auto">
          <a:xfrm>
            <a:off x="1143000" y="2286000"/>
            <a:ext cx="6778528" cy="381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915400" cy="6858000"/>
          </a:xfrm>
        </p:spPr>
        <p:txBody>
          <a:bodyPr>
            <a:noAutofit/>
          </a:bodyPr>
          <a:lstStyle/>
          <a:p>
            <a:pPr>
              <a:buNone/>
            </a:pPr>
            <a:r>
              <a:rPr lang="en-US" sz="3400" b="1" dirty="0" smtClean="0">
                <a:solidFill>
                  <a:srgbClr val="FFFF00"/>
                </a:solidFill>
                <a:effectLst>
                  <a:glow rad="101600">
                    <a:schemeClr val="bg1">
                      <a:alpha val="60000"/>
                    </a:schemeClr>
                  </a:glow>
                </a:effectLst>
              </a:rPr>
              <a:t>    NOTE: </a:t>
            </a:r>
            <a:r>
              <a:rPr lang="en-US" sz="3400" dirty="0" smtClean="0">
                <a:effectLst>
                  <a:glow rad="101600">
                    <a:schemeClr val="bg1">
                      <a:alpha val="60000"/>
                    </a:schemeClr>
                  </a:glow>
                </a:effectLst>
              </a:rPr>
              <a:t>The word is closely related to the word </a:t>
            </a:r>
            <a:r>
              <a:rPr lang="en-US" sz="3400" i="1" dirty="0" smtClean="0">
                <a:solidFill>
                  <a:srgbClr val="FFFF00"/>
                </a:solidFill>
                <a:effectLst>
                  <a:glow rad="101600">
                    <a:schemeClr val="bg1">
                      <a:alpha val="60000"/>
                    </a:schemeClr>
                  </a:glow>
                </a:effectLst>
              </a:rPr>
              <a:t>“Bite”  </a:t>
            </a:r>
            <a:r>
              <a:rPr lang="en-US" sz="3400" dirty="0" smtClean="0">
                <a:effectLst>
                  <a:glow rad="101600">
                    <a:schemeClr val="bg1">
                      <a:alpha val="60000"/>
                    </a:schemeClr>
                  </a:glow>
                </a:effectLst>
              </a:rPr>
              <a:t>-  </a:t>
            </a:r>
            <a:r>
              <a:rPr lang="en-US" sz="3400" i="1" dirty="0" smtClean="0">
                <a:effectLst>
                  <a:glow rad="101600">
                    <a:schemeClr val="bg1">
                      <a:alpha val="60000"/>
                    </a:schemeClr>
                  </a:glow>
                </a:effectLst>
              </a:rPr>
              <a:t>Galatians 5:15-17</a:t>
            </a:r>
          </a:p>
          <a:p>
            <a:pPr>
              <a:buNone/>
            </a:pPr>
            <a:r>
              <a:rPr lang="en-US" sz="3400" i="1" dirty="0">
                <a:effectLst>
                  <a:glow rad="101600">
                    <a:schemeClr val="bg1">
                      <a:alpha val="60000"/>
                    </a:schemeClr>
                  </a:glow>
                </a:effectLst>
              </a:rPr>
              <a:t> </a:t>
            </a:r>
            <a:r>
              <a:rPr lang="en-US" sz="3400" i="1" dirty="0" smtClean="0">
                <a:effectLst>
                  <a:glow rad="101600">
                    <a:schemeClr val="bg1">
                      <a:alpha val="60000"/>
                    </a:schemeClr>
                  </a:glow>
                </a:effectLst>
              </a:rPr>
              <a:t>   “But if ye </a:t>
            </a:r>
            <a:r>
              <a:rPr lang="en-US" sz="3400" i="1" dirty="0" smtClean="0">
                <a:solidFill>
                  <a:srgbClr val="FFFF00"/>
                </a:solidFill>
                <a:effectLst>
                  <a:glow rad="101600">
                    <a:schemeClr val="bg1">
                      <a:alpha val="60000"/>
                    </a:schemeClr>
                  </a:glow>
                </a:effectLst>
              </a:rPr>
              <a:t>bite</a:t>
            </a:r>
            <a:r>
              <a:rPr lang="en-US" sz="3400" i="1" dirty="0" smtClean="0">
                <a:effectLst>
                  <a:glow rad="101600">
                    <a:schemeClr val="bg1">
                      <a:alpha val="60000"/>
                    </a:schemeClr>
                  </a:glow>
                </a:effectLst>
              </a:rPr>
              <a:t> and </a:t>
            </a:r>
            <a:r>
              <a:rPr lang="en-US" sz="3400" i="1" dirty="0" smtClean="0">
                <a:solidFill>
                  <a:srgbClr val="FFFF00"/>
                </a:solidFill>
                <a:effectLst>
                  <a:glow rad="101600">
                    <a:schemeClr val="bg1">
                      <a:alpha val="60000"/>
                    </a:schemeClr>
                  </a:glow>
                </a:effectLst>
              </a:rPr>
              <a:t>devour</a:t>
            </a:r>
            <a:r>
              <a:rPr lang="en-US" sz="3400" i="1" dirty="0" smtClean="0">
                <a:effectLst>
                  <a:glow rad="101600">
                    <a:schemeClr val="bg1">
                      <a:alpha val="60000"/>
                    </a:schemeClr>
                  </a:glow>
                </a:effectLst>
              </a:rPr>
              <a:t> one another, take heed that ye be not </a:t>
            </a:r>
            <a:r>
              <a:rPr lang="en-US" sz="3400" i="1" dirty="0" smtClean="0">
                <a:solidFill>
                  <a:srgbClr val="FFFF00"/>
                </a:solidFill>
                <a:effectLst>
                  <a:glow rad="101600">
                    <a:schemeClr val="bg1">
                      <a:alpha val="60000"/>
                    </a:schemeClr>
                  </a:glow>
                </a:effectLst>
              </a:rPr>
              <a:t>consumed</a:t>
            </a:r>
            <a:r>
              <a:rPr lang="en-US" sz="3400" i="1" dirty="0" smtClean="0">
                <a:effectLst>
                  <a:glow rad="101600">
                    <a:schemeClr val="bg1">
                      <a:alpha val="60000"/>
                    </a:schemeClr>
                  </a:glow>
                </a:effectLst>
              </a:rPr>
              <a:t> one of another. This I say then, Walk in the Spirit, and ye shall not </a:t>
            </a:r>
            <a:r>
              <a:rPr lang="en-US" sz="3400" i="1" dirty="0" err="1" smtClean="0">
                <a:effectLst>
                  <a:glow rad="101600">
                    <a:schemeClr val="bg1">
                      <a:alpha val="60000"/>
                    </a:schemeClr>
                  </a:glow>
                </a:effectLst>
              </a:rPr>
              <a:t>fulfil</a:t>
            </a:r>
            <a:r>
              <a:rPr lang="en-US" sz="3400" i="1" dirty="0" smtClean="0">
                <a:effectLst>
                  <a:glow rad="101600">
                    <a:schemeClr val="bg1">
                      <a:alpha val="60000"/>
                    </a:schemeClr>
                  </a:glow>
                </a:effectLst>
              </a:rPr>
              <a:t> the lust of the flesh. For the flesh </a:t>
            </a:r>
            <a:r>
              <a:rPr lang="en-US" sz="3400" i="1" dirty="0" err="1" smtClean="0">
                <a:effectLst>
                  <a:glow rad="101600">
                    <a:schemeClr val="bg1">
                      <a:alpha val="60000"/>
                    </a:schemeClr>
                  </a:glow>
                </a:effectLst>
              </a:rPr>
              <a:t>lusteth</a:t>
            </a:r>
            <a:r>
              <a:rPr lang="en-US" sz="3400" i="1" dirty="0" smtClean="0">
                <a:effectLst>
                  <a:glow rad="101600">
                    <a:schemeClr val="bg1">
                      <a:alpha val="60000"/>
                    </a:schemeClr>
                  </a:glow>
                </a:effectLst>
              </a:rPr>
              <a:t> against the Spirit, and the Spirit against the flesh: and these are contrary the one to the other: so that ye cannot do the things that ye would.”</a:t>
            </a:r>
            <a:endParaRPr lang="en-US" sz="3400" i="1" dirty="0">
              <a:effectLst>
                <a:glow rad="101600">
                  <a:schemeClr val="bg1">
                    <a:alpha val="60000"/>
                  </a:schemeClr>
                </a:glow>
              </a:effectLst>
            </a:endParaRPr>
          </a:p>
        </p:txBody>
      </p:sp>
      <p:pic>
        <p:nvPicPr>
          <p:cNvPr id="4" name="Picture 3"/>
          <p:cNvPicPr>
            <a:picLocks noChangeAspect="1" noChangeArrowheads="1"/>
          </p:cNvPicPr>
          <p:nvPr/>
        </p:nvPicPr>
        <p:blipFill>
          <a:blip r:embed="rId3" cstate="print"/>
          <a:srcRect/>
          <a:stretch>
            <a:fillRect/>
          </a:stretch>
        </p:blipFill>
        <p:spPr bwMode="auto">
          <a:xfrm>
            <a:off x="6019800" y="4876800"/>
            <a:ext cx="2343150" cy="18165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5"/>
          <p:cNvPicPr>
            <a:picLocks noChangeAspect="1" noChangeArrowheads="1"/>
          </p:cNvPicPr>
          <p:nvPr/>
        </p:nvPicPr>
        <p:blipFill>
          <a:blip r:embed="rId4" cstate="print">
            <a:lum bright="-10000"/>
          </a:blip>
          <a:srcRect/>
          <a:stretch>
            <a:fillRect/>
          </a:stretch>
        </p:blipFill>
        <p:spPr bwMode="auto">
          <a:xfrm>
            <a:off x="2362200" y="4953000"/>
            <a:ext cx="2733675" cy="1666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534400" cy="1417638"/>
          </a:xfrm>
        </p:spPr>
        <p:txBody>
          <a:bodyPr>
            <a:normAutofit fontScale="90000"/>
          </a:bodyPr>
          <a:lstStyle/>
          <a:p>
            <a:r>
              <a:rPr lang="en-US" dirty="0" smtClean="0">
                <a:effectLst>
                  <a:glow rad="101600">
                    <a:schemeClr val="bg1">
                      <a:alpha val="60000"/>
                    </a:schemeClr>
                  </a:glow>
                </a:effectLst>
              </a:rPr>
              <a:t>BIBLICAL DISCRIPTION OF BITTERNESS</a:t>
            </a:r>
            <a:r>
              <a:rPr lang="en-US" b="1" dirty="0" smtClean="0">
                <a:effectLst>
                  <a:glow rad="101600">
                    <a:schemeClr val="bg1">
                      <a:alpha val="60000"/>
                    </a:schemeClr>
                  </a:glow>
                </a:effectLst>
              </a:rPr>
              <a:t/>
            </a:r>
            <a:br>
              <a:rPr lang="en-US" b="1" dirty="0" smtClean="0">
                <a:effectLst>
                  <a:glow rad="101600">
                    <a:schemeClr val="bg1">
                      <a:alpha val="60000"/>
                    </a:schemeClr>
                  </a:glow>
                </a:effectLst>
              </a:rPr>
            </a:br>
            <a:endParaRPr lang="en-US" dirty="0">
              <a:effectLst>
                <a:glow rad="101600">
                  <a:schemeClr val="bg1">
                    <a:alpha val="60000"/>
                  </a:schemeClr>
                </a:glow>
              </a:effectLst>
            </a:endParaRPr>
          </a:p>
        </p:txBody>
      </p:sp>
      <p:sp>
        <p:nvSpPr>
          <p:cNvPr id="3" name="Content Placeholder 2"/>
          <p:cNvSpPr>
            <a:spLocks noGrp="1"/>
          </p:cNvSpPr>
          <p:nvPr>
            <p:ph idx="1"/>
          </p:nvPr>
        </p:nvSpPr>
        <p:spPr>
          <a:xfrm>
            <a:off x="0" y="1066800"/>
            <a:ext cx="5943600" cy="5791200"/>
          </a:xfrm>
        </p:spPr>
        <p:txBody>
          <a:bodyPr>
            <a:normAutofit fontScale="92500"/>
          </a:bodyPr>
          <a:lstStyle/>
          <a:p>
            <a:r>
              <a:rPr lang="en-US" dirty="0" smtClean="0">
                <a:solidFill>
                  <a:srgbClr val="FFFF00"/>
                </a:solidFill>
                <a:effectLst>
                  <a:glow rad="101600">
                    <a:schemeClr val="bg1">
                      <a:alpha val="60000"/>
                    </a:schemeClr>
                  </a:glow>
                </a:effectLst>
              </a:rPr>
              <a:t>Poison </a:t>
            </a:r>
            <a:r>
              <a:rPr lang="en-US" i="1" dirty="0">
                <a:solidFill>
                  <a:srgbClr val="FFFF00"/>
                </a:solidFill>
                <a:effectLst>
                  <a:glow rad="101600">
                    <a:schemeClr val="bg1">
                      <a:alpha val="60000"/>
                    </a:schemeClr>
                  </a:glow>
                </a:effectLst>
              </a:rPr>
              <a:t>(James 3:8-10)</a:t>
            </a:r>
            <a:r>
              <a:rPr lang="en-US" dirty="0">
                <a:solidFill>
                  <a:srgbClr val="FFFF00"/>
                </a:solidFill>
                <a:effectLst>
                  <a:glow rad="101600">
                    <a:schemeClr val="bg1">
                      <a:alpha val="60000"/>
                    </a:schemeClr>
                  </a:glow>
                </a:effectLst>
              </a:rPr>
              <a:t> </a:t>
            </a:r>
            <a:r>
              <a:rPr lang="en-US" dirty="0">
                <a:effectLst>
                  <a:glow rad="101600">
                    <a:schemeClr val="bg1">
                      <a:alpha val="60000"/>
                    </a:schemeClr>
                  </a:glow>
                </a:effectLst>
              </a:rPr>
              <a:t>= </a:t>
            </a:r>
            <a:r>
              <a:rPr lang="en-US" dirty="0" smtClean="0">
                <a:effectLst>
                  <a:glow rad="101600">
                    <a:schemeClr val="bg1">
                      <a:alpha val="60000"/>
                    </a:schemeClr>
                  </a:glow>
                </a:effectLst>
              </a:rPr>
              <a:t>Makes </a:t>
            </a:r>
            <a:r>
              <a:rPr lang="en-US" dirty="0">
                <a:effectLst>
                  <a:glow rad="101600">
                    <a:schemeClr val="bg1">
                      <a:alpha val="60000"/>
                    </a:schemeClr>
                  </a:glow>
                </a:effectLst>
              </a:rPr>
              <a:t>a person deathly sick.</a:t>
            </a:r>
            <a:endParaRPr lang="en-US" b="1" dirty="0">
              <a:effectLst>
                <a:glow rad="101600">
                  <a:schemeClr val="bg1">
                    <a:alpha val="60000"/>
                  </a:schemeClr>
                </a:glow>
              </a:effectLst>
            </a:endParaRPr>
          </a:p>
          <a:p>
            <a:r>
              <a:rPr lang="en-US" dirty="0" smtClean="0">
                <a:solidFill>
                  <a:srgbClr val="FFFF00"/>
                </a:solidFill>
                <a:effectLst>
                  <a:glow rad="101600">
                    <a:schemeClr val="bg1">
                      <a:alpha val="60000"/>
                    </a:schemeClr>
                  </a:glow>
                </a:effectLst>
              </a:rPr>
              <a:t>Wormwood </a:t>
            </a:r>
            <a:r>
              <a:rPr lang="en-US" i="1" dirty="0">
                <a:solidFill>
                  <a:srgbClr val="FFFF00"/>
                </a:solidFill>
                <a:effectLst>
                  <a:glow rad="101600">
                    <a:schemeClr val="bg1">
                      <a:alpha val="60000"/>
                    </a:schemeClr>
                  </a:glow>
                </a:effectLst>
              </a:rPr>
              <a:t>(Lam. 3:15)</a:t>
            </a:r>
            <a:r>
              <a:rPr lang="en-US" dirty="0">
                <a:solidFill>
                  <a:srgbClr val="FFFF00"/>
                </a:solidFill>
                <a:effectLst>
                  <a:glow rad="101600">
                    <a:schemeClr val="bg1">
                      <a:alpha val="60000"/>
                    </a:schemeClr>
                  </a:glow>
                </a:effectLst>
              </a:rPr>
              <a:t> </a:t>
            </a:r>
            <a:r>
              <a:rPr lang="en-US" dirty="0">
                <a:effectLst>
                  <a:glow rad="101600">
                    <a:schemeClr val="bg1">
                      <a:alpha val="60000"/>
                    </a:schemeClr>
                  </a:glow>
                </a:effectLst>
              </a:rPr>
              <a:t>= </a:t>
            </a:r>
            <a:r>
              <a:rPr lang="en-US" dirty="0" smtClean="0">
                <a:effectLst>
                  <a:glow rad="101600">
                    <a:schemeClr val="bg1">
                      <a:alpha val="60000"/>
                    </a:schemeClr>
                  </a:glow>
                </a:effectLst>
              </a:rPr>
              <a:t>Strong </a:t>
            </a:r>
            <a:r>
              <a:rPr lang="en-US" dirty="0">
                <a:effectLst>
                  <a:glow rad="101600">
                    <a:schemeClr val="bg1">
                      <a:alpha val="60000"/>
                    </a:schemeClr>
                  </a:glow>
                </a:effectLst>
              </a:rPr>
              <a:t>smelling plant which has a very  </a:t>
            </a:r>
            <a:r>
              <a:rPr lang="en-US" dirty="0" smtClean="0">
                <a:effectLst>
                  <a:glow rad="101600">
                    <a:schemeClr val="bg1">
                      <a:alpha val="60000"/>
                    </a:schemeClr>
                  </a:glow>
                </a:effectLst>
              </a:rPr>
              <a:t> </a:t>
            </a:r>
            <a:r>
              <a:rPr lang="en-US" dirty="0">
                <a:effectLst>
                  <a:glow rad="101600">
                    <a:schemeClr val="bg1">
                      <a:alpha val="60000"/>
                    </a:schemeClr>
                  </a:glow>
                </a:effectLst>
              </a:rPr>
              <a:t>bitter and unpleasant taste.</a:t>
            </a:r>
            <a:endParaRPr lang="en-US" b="1" dirty="0">
              <a:effectLst>
                <a:glow rad="101600">
                  <a:schemeClr val="bg1">
                    <a:alpha val="60000"/>
                  </a:schemeClr>
                </a:glow>
              </a:effectLst>
            </a:endParaRPr>
          </a:p>
          <a:p>
            <a:r>
              <a:rPr lang="en-US" dirty="0">
                <a:solidFill>
                  <a:srgbClr val="FFFF00"/>
                </a:solidFill>
                <a:effectLst>
                  <a:glow rad="101600">
                    <a:schemeClr val="bg1">
                      <a:alpha val="60000"/>
                    </a:schemeClr>
                  </a:glow>
                </a:effectLst>
              </a:rPr>
              <a:t> </a:t>
            </a:r>
            <a:r>
              <a:rPr lang="en-US" dirty="0" smtClean="0">
                <a:solidFill>
                  <a:srgbClr val="FFFF00"/>
                </a:solidFill>
                <a:effectLst>
                  <a:glow rad="101600">
                    <a:schemeClr val="bg1">
                      <a:alpha val="60000"/>
                    </a:schemeClr>
                  </a:glow>
                </a:effectLst>
              </a:rPr>
              <a:t>Gall </a:t>
            </a:r>
            <a:r>
              <a:rPr lang="en-US" i="1" dirty="0">
                <a:solidFill>
                  <a:srgbClr val="FFFF00"/>
                </a:solidFill>
                <a:effectLst>
                  <a:glow rad="101600">
                    <a:schemeClr val="bg1">
                      <a:alpha val="60000"/>
                    </a:schemeClr>
                  </a:glow>
                </a:effectLst>
              </a:rPr>
              <a:t>(Acts 8:23)</a:t>
            </a:r>
            <a:r>
              <a:rPr lang="en-US" dirty="0">
                <a:solidFill>
                  <a:srgbClr val="FFFF00"/>
                </a:solidFill>
                <a:effectLst>
                  <a:glow rad="101600">
                    <a:schemeClr val="bg1">
                      <a:alpha val="60000"/>
                    </a:schemeClr>
                  </a:glow>
                </a:effectLst>
              </a:rPr>
              <a:t> </a:t>
            </a:r>
            <a:r>
              <a:rPr lang="en-US" dirty="0">
                <a:effectLst>
                  <a:glow rad="101600">
                    <a:schemeClr val="bg1">
                      <a:alpha val="60000"/>
                    </a:schemeClr>
                  </a:glow>
                </a:effectLst>
              </a:rPr>
              <a:t>= </a:t>
            </a:r>
            <a:r>
              <a:rPr lang="en-US" dirty="0" smtClean="0">
                <a:effectLst>
                  <a:glow rad="101600">
                    <a:schemeClr val="bg1">
                      <a:alpha val="60000"/>
                    </a:schemeClr>
                  </a:glow>
                </a:effectLst>
              </a:rPr>
              <a:t>A </a:t>
            </a:r>
            <a:r>
              <a:rPr lang="en-US" dirty="0">
                <a:effectLst>
                  <a:glow rad="101600">
                    <a:schemeClr val="bg1">
                      <a:alpha val="60000"/>
                    </a:schemeClr>
                  </a:glow>
                </a:effectLst>
              </a:rPr>
              <a:t>bitter, slightly alkaline, yellowish-green fluid </a:t>
            </a:r>
            <a:r>
              <a:rPr lang="en-US" dirty="0" smtClean="0">
                <a:effectLst>
                  <a:glow rad="101600">
                    <a:schemeClr val="bg1">
                      <a:alpha val="60000"/>
                    </a:schemeClr>
                  </a:glow>
                </a:effectLst>
              </a:rPr>
              <a:t>secreted </a:t>
            </a:r>
            <a:r>
              <a:rPr lang="en-US" dirty="0">
                <a:effectLst>
                  <a:glow rad="101600">
                    <a:schemeClr val="bg1">
                      <a:alpha val="60000"/>
                    </a:schemeClr>
                  </a:glow>
                </a:effectLst>
              </a:rPr>
              <a:t>from the liver and stored in the gall bladder (bile) / used in </a:t>
            </a:r>
            <a:r>
              <a:rPr lang="en-US" dirty="0" smtClean="0">
                <a:effectLst>
                  <a:glow rad="101600">
                    <a:schemeClr val="bg1">
                      <a:alpha val="60000"/>
                    </a:schemeClr>
                  </a:glow>
                </a:effectLst>
              </a:rPr>
              <a:t>the </a:t>
            </a:r>
            <a:r>
              <a:rPr lang="en-US" dirty="0">
                <a:effectLst>
                  <a:glow rad="101600">
                    <a:schemeClr val="bg1">
                      <a:alpha val="60000"/>
                    </a:schemeClr>
                  </a:glow>
                </a:effectLst>
              </a:rPr>
              <a:t>Scriptures to refer to anything that is distasteful, unpleasant, and </a:t>
            </a:r>
            <a:r>
              <a:rPr lang="en-US" dirty="0" smtClean="0">
                <a:effectLst>
                  <a:glow rad="101600">
                    <a:schemeClr val="bg1">
                      <a:alpha val="60000"/>
                    </a:schemeClr>
                  </a:glow>
                </a:effectLst>
              </a:rPr>
              <a:t>which </a:t>
            </a:r>
            <a:r>
              <a:rPr lang="en-US" dirty="0">
                <a:effectLst>
                  <a:glow rad="101600">
                    <a:schemeClr val="bg1">
                      <a:alpha val="60000"/>
                    </a:schemeClr>
                  </a:glow>
                </a:effectLst>
              </a:rPr>
              <a:t>causes vexation of spirit.</a:t>
            </a:r>
            <a:endParaRPr lang="en-US" b="1" dirty="0">
              <a:effectLst>
                <a:glow rad="101600">
                  <a:schemeClr val="bg1">
                    <a:alpha val="60000"/>
                  </a:schemeClr>
                </a:glow>
              </a:effectLst>
            </a:endParaRPr>
          </a:p>
        </p:txBody>
      </p:sp>
      <p:pic>
        <p:nvPicPr>
          <p:cNvPr id="3074" name="Picture 2"/>
          <p:cNvPicPr>
            <a:picLocks noChangeAspect="1" noChangeArrowheads="1"/>
          </p:cNvPicPr>
          <p:nvPr/>
        </p:nvPicPr>
        <p:blipFill>
          <a:blip r:embed="rId3" cstate="print"/>
          <a:srcRect b="16719"/>
          <a:stretch>
            <a:fillRect/>
          </a:stretch>
        </p:blipFill>
        <p:spPr bwMode="auto">
          <a:xfrm rot="308530">
            <a:off x="5943600" y="990600"/>
            <a:ext cx="2666132" cy="1676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5" name="Picture 3"/>
          <p:cNvPicPr>
            <a:picLocks noChangeAspect="1" noChangeArrowheads="1"/>
          </p:cNvPicPr>
          <p:nvPr/>
        </p:nvPicPr>
        <p:blipFill>
          <a:blip r:embed="rId4" cstate="print"/>
          <a:srcRect/>
          <a:stretch>
            <a:fillRect/>
          </a:stretch>
        </p:blipFill>
        <p:spPr bwMode="auto">
          <a:xfrm rot="21266847">
            <a:off x="6015455" y="2625538"/>
            <a:ext cx="2370667" cy="160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6" name="Picture 4"/>
          <p:cNvPicPr>
            <a:picLocks noChangeAspect="1" noChangeArrowheads="1"/>
          </p:cNvPicPr>
          <p:nvPr/>
        </p:nvPicPr>
        <p:blipFill>
          <a:blip r:embed="rId5" cstate="print"/>
          <a:srcRect/>
          <a:stretch>
            <a:fillRect/>
          </a:stretch>
        </p:blipFill>
        <p:spPr bwMode="auto">
          <a:xfrm rot="386237">
            <a:off x="6068139" y="4337722"/>
            <a:ext cx="2952750" cy="2362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 to="" calcmode="lin" valueType="num">
                                      <p:cBhvr>
                                        <p:cTn id="12" dur="1" fill="hold"/>
                                        <p:tgtEl>
                                          <p:spTgt spid="307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to="" calcmode="lin" valueType="num">
                                      <p:cBhvr>
                                        <p:cTn id="17" dur="1" fill="hold"/>
                                        <p:tgtEl>
                                          <p:spTgt spid="3">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075"/>
                                        </p:tgtEl>
                                        <p:attrNameLst>
                                          <p:attrName>style.visibility</p:attrName>
                                        </p:attrNameLst>
                                      </p:cBhvr>
                                      <p:to>
                                        <p:strVal val="visible"/>
                                      </p:to>
                                    </p:set>
                                    <p:anim to="" calcmode="lin" valueType="num">
                                      <p:cBhvr>
                                        <p:cTn id="22" dur="1" fill="hold"/>
                                        <p:tgtEl>
                                          <p:spTgt spid="307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to="" calcmode="lin" valueType="num">
                                      <p:cBhvr>
                                        <p:cTn id="27" dur="1" fill="hold"/>
                                        <p:tgtEl>
                                          <p:spTgt spid="3">
                                            <p:txEl>
                                              <p:pRg st="2" end="2"/>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3076"/>
                                        </p:tgtEl>
                                        <p:attrNameLst>
                                          <p:attrName>style.visibility</p:attrName>
                                        </p:attrNameLst>
                                      </p:cBhvr>
                                      <p:to>
                                        <p:strVal val="visible"/>
                                      </p:to>
                                    </p:set>
                                    <p:anim to="" calcmode="lin" valueType="num">
                                      <p:cBhvr>
                                        <p:cTn id="32" dur="1" fill="hold"/>
                                        <p:tgtEl>
                                          <p:spTgt spid="307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1.bp.blogspot.com/-Hf87kdg-GXE/UayNx4Mf7iI/AAAAAAAABBA/YdjT4i0QSvI/s1600/bitterness.jpg"/>
          <p:cNvPicPr>
            <a:picLocks noChangeAspect="1" noChangeArrowheads="1"/>
          </p:cNvPicPr>
          <p:nvPr/>
        </p:nvPicPr>
        <p:blipFill>
          <a:blip r:embed="rId2" cstate="print"/>
          <a:srcRect/>
          <a:stretch>
            <a:fillRect/>
          </a:stretch>
        </p:blipFill>
        <p:spPr bwMode="auto">
          <a:xfrm>
            <a:off x="0" y="762000"/>
            <a:ext cx="9620249" cy="541020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11362"/>
          </a:xfrm>
        </p:spPr>
        <p:txBody>
          <a:bodyPr>
            <a:normAutofit fontScale="90000"/>
          </a:bodyPr>
          <a:lstStyle/>
          <a:p>
            <a:r>
              <a:rPr lang="en-US" i="1" dirty="0" smtClean="0">
                <a:effectLst>
                  <a:glow rad="101600">
                    <a:schemeClr val="bg1">
                      <a:alpha val="60000"/>
                    </a:schemeClr>
                  </a:glow>
                </a:effectLst>
              </a:rPr>
              <a:t>“Bitterness </a:t>
            </a:r>
            <a:r>
              <a:rPr lang="en-US" i="1" dirty="0">
                <a:effectLst>
                  <a:glow rad="101600">
                    <a:schemeClr val="bg1">
                      <a:alpha val="60000"/>
                    </a:schemeClr>
                  </a:glow>
                </a:effectLst>
              </a:rPr>
              <a:t>is simply the result of not seeing suffering from God’s perspective</a:t>
            </a:r>
            <a:r>
              <a:rPr lang="en-US" i="1" dirty="0" smtClean="0">
                <a:effectLst>
                  <a:glow rad="101600">
                    <a:schemeClr val="bg1">
                      <a:alpha val="60000"/>
                    </a:schemeClr>
                  </a:glow>
                </a:effectLst>
              </a:rPr>
              <a:t>.”</a:t>
            </a:r>
            <a:r>
              <a:rPr lang="en-US" dirty="0">
                <a:effectLst>
                  <a:glow rad="101600">
                    <a:schemeClr val="bg1">
                      <a:alpha val="60000"/>
                    </a:schemeClr>
                  </a:glow>
                </a:effectLst>
              </a:rPr>
              <a:t/>
            </a:r>
            <a:br>
              <a:rPr lang="en-US" dirty="0">
                <a:effectLst>
                  <a:glow rad="101600">
                    <a:schemeClr val="bg1">
                      <a:alpha val="60000"/>
                    </a:schemeClr>
                  </a:glow>
                </a:effectLst>
              </a:rPr>
            </a:br>
            <a:endParaRPr lang="en-US" dirty="0">
              <a:effectLst>
                <a:glow rad="101600">
                  <a:schemeClr val="bg1">
                    <a:alpha val="60000"/>
                  </a:schemeClr>
                </a:glow>
              </a:effectLst>
            </a:endParaRPr>
          </a:p>
        </p:txBody>
      </p:sp>
      <p:sp>
        <p:nvSpPr>
          <p:cNvPr id="3" name="Content Placeholder 2"/>
          <p:cNvSpPr>
            <a:spLocks noGrp="1"/>
          </p:cNvSpPr>
          <p:nvPr>
            <p:ph idx="1"/>
          </p:nvPr>
        </p:nvSpPr>
        <p:spPr>
          <a:xfrm>
            <a:off x="0" y="2133600"/>
            <a:ext cx="9144000" cy="4724400"/>
          </a:xfrm>
        </p:spPr>
        <p:txBody>
          <a:bodyPr>
            <a:normAutofit/>
          </a:bodyPr>
          <a:lstStyle/>
          <a:p>
            <a:pPr hangingPunct="0"/>
            <a:r>
              <a:rPr lang="en-US" sz="3600" dirty="0">
                <a:effectLst>
                  <a:glow rad="101600">
                    <a:schemeClr val="bg1">
                      <a:alpha val="60000"/>
                    </a:schemeClr>
                  </a:glow>
                </a:effectLst>
              </a:rPr>
              <a:t>If you want Christ’s power  -  You must first </a:t>
            </a:r>
            <a:r>
              <a:rPr lang="en-US" sz="3600" dirty="0">
                <a:solidFill>
                  <a:srgbClr val="FFFF00"/>
                </a:solidFill>
                <a:effectLst>
                  <a:glow rad="101600">
                    <a:schemeClr val="bg1">
                      <a:alpha val="60000"/>
                    </a:schemeClr>
                  </a:glow>
                </a:effectLst>
              </a:rPr>
              <a:t>accept</a:t>
            </a:r>
            <a:r>
              <a:rPr lang="en-US" sz="3600" dirty="0">
                <a:effectLst>
                  <a:glow rad="101600">
                    <a:schemeClr val="bg1">
                      <a:alpha val="60000"/>
                    </a:schemeClr>
                  </a:glow>
                </a:effectLst>
              </a:rPr>
              <a:t> </a:t>
            </a:r>
            <a:r>
              <a:rPr lang="en-US" sz="3600" dirty="0" smtClean="0">
                <a:effectLst>
                  <a:glow rad="101600">
                    <a:schemeClr val="bg1">
                      <a:alpha val="60000"/>
                    </a:schemeClr>
                  </a:glow>
                </a:effectLst>
              </a:rPr>
              <a:t>suffering - </a:t>
            </a:r>
            <a:r>
              <a:rPr lang="en-US" sz="3600" i="1" dirty="0" smtClean="0">
                <a:effectLst>
                  <a:glow rad="101600">
                    <a:schemeClr val="bg1">
                      <a:alpha val="60000"/>
                    </a:schemeClr>
                  </a:glow>
                </a:effectLst>
              </a:rPr>
              <a:t>II </a:t>
            </a:r>
            <a:r>
              <a:rPr lang="en-US" sz="3600" i="1" dirty="0">
                <a:effectLst>
                  <a:glow rad="101600">
                    <a:schemeClr val="bg1">
                      <a:alpha val="60000"/>
                    </a:schemeClr>
                  </a:glow>
                </a:effectLst>
              </a:rPr>
              <a:t>Corinthians 12:7-10;  Philippians </a:t>
            </a:r>
            <a:r>
              <a:rPr lang="en-US" sz="3600" i="1" dirty="0" smtClean="0">
                <a:effectLst>
                  <a:glow rad="101600">
                    <a:schemeClr val="bg1">
                      <a:alpha val="60000"/>
                    </a:schemeClr>
                  </a:glow>
                </a:effectLst>
              </a:rPr>
              <a:t>3:10</a:t>
            </a:r>
          </a:p>
          <a:p>
            <a:pPr hangingPunct="0"/>
            <a:r>
              <a:rPr lang="en-US" sz="3600" dirty="0" smtClean="0">
                <a:effectLst>
                  <a:glow rad="101600">
                    <a:schemeClr val="bg1">
                      <a:alpha val="60000"/>
                    </a:schemeClr>
                  </a:glow>
                </a:effectLst>
              </a:rPr>
              <a:t>If </a:t>
            </a:r>
            <a:r>
              <a:rPr lang="en-US" sz="3600" dirty="0">
                <a:effectLst>
                  <a:glow rad="101600">
                    <a:schemeClr val="bg1">
                      <a:alpha val="60000"/>
                    </a:schemeClr>
                  </a:glow>
                </a:effectLst>
              </a:rPr>
              <a:t>you want Christ’s glory  -  You must </a:t>
            </a:r>
            <a:r>
              <a:rPr lang="en-US" sz="3600" dirty="0">
                <a:solidFill>
                  <a:srgbClr val="FFFF00"/>
                </a:solidFill>
                <a:effectLst>
                  <a:glow rad="101600">
                    <a:schemeClr val="bg1">
                      <a:alpha val="60000"/>
                    </a:schemeClr>
                  </a:glow>
                </a:effectLst>
              </a:rPr>
              <a:t>welcome</a:t>
            </a:r>
            <a:r>
              <a:rPr lang="en-US" sz="3600" dirty="0">
                <a:effectLst>
                  <a:glow rad="101600">
                    <a:schemeClr val="bg1">
                      <a:alpha val="60000"/>
                    </a:schemeClr>
                  </a:glow>
                </a:effectLst>
              </a:rPr>
              <a:t> His suffering </a:t>
            </a:r>
            <a:r>
              <a:rPr lang="en-US" sz="3600" dirty="0" smtClean="0">
                <a:effectLst>
                  <a:glow rad="101600">
                    <a:schemeClr val="bg1">
                      <a:alpha val="60000"/>
                    </a:schemeClr>
                  </a:glow>
                </a:effectLst>
              </a:rPr>
              <a:t>- </a:t>
            </a:r>
            <a:r>
              <a:rPr lang="en-US" sz="3600" i="1" dirty="0" smtClean="0">
                <a:effectLst>
                  <a:glow rad="101600">
                    <a:schemeClr val="bg1">
                      <a:alpha val="60000"/>
                    </a:schemeClr>
                  </a:glow>
                </a:effectLst>
              </a:rPr>
              <a:t>Romans 8:17-18; I </a:t>
            </a:r>
            <a:r>
              <a:rPr lang="en-US" sz="3600" i="1" dirty="0">
                <a:effectLst>
                  <a:glow rad="101600">
                    <a:schemeClr val="bg1">
                      <a:alpha val="60000"/>
                    </a:schemeClr>
                  </a:glow>
                </a:effectLst>
              </a:rPr>
              <a:t>Peter 4:12-14</a:t>
            </a:r>
          </a:p>
          <a:p>
            <a:pPr hangingPunct="0"/>
            <a:r>
              <a:rPr lang="en-US" sz="3600" dirty="0" smtClean="0">
                <a:effectLst>
                  <a:glow rad="101600">
                    <a:schemeClr val="bg1">
                      <a:alpha val="60000"/>
                    </a:schemeClr>
                  </a:glow>
                </a:effectLst>
              </a:rPr>
              <a:t>If </a:t>
            </a:r>
            <a:r>
              <a:rPr lang="en-US" sz="3600" dirty="0">
                <a:effectLst>
                  <a:glow rad="101600">
                    <a:schemeClr val="bg1">
                      <a:alpha val="60000"/>
                    </a:schemeClr>
                  </a:glow>
                </a:effectLst>
              </a:rPr>
              <a:t>you want to reign with Christ  -  You must </a:t>
            </a:r>
            <a:r>
              <a:rPr lang="en-US" sz="3600" dirty="0" smtClean="0">
                <a:effectLst>
                  <a:glow rad="101600">
                    <a:schemeClr val="bg1">
                      <a:alpha val="60000"/>
                    </a:schemeClr>
                  </a:glow>
                </a:effectLst>
              </a:rPr>
              <a:t>be </a:t>
            </a:r>
            <a:r>
              <a:rPr lang="en-US" sz="3600" dirty="0" smtClean="0">
                <a:solidFill>
                  <a:srgbClr val="FFFF00"/>
                </a:solidFill>
                <a:effectLst>
                  <a:glow rad="101600">
                    <a:schemeClr val="bg1">
                      <a:alpha val="60000"/>
                    </a:schemeClr>
                  </a:glow>
                </a:effectLst>
              </a:rPr>
              <a:t>willing</a:t>
            </a:r>
            <a:r>
              <a:rPr lang="en-US" sz="3600" dirty="0" smtClean="0">
                <a:effectLst>
                  <a:glow rad="101600">
                    <a:schemeClr val="bg1">
                      <a:alpha val="60000"/>
                    </a:schemeClr>
                  </a:glow>
                </a:effectLst>
              </a:rPr>
              <a:t> to suffer </a:t>
            </a:r>
            <a:r>
              <a:rPr lang="en-US" sz="3600" dirty="0">
                <a:effectLst>
                  <a:glow rad="101600">
                    <a:schemeClr val="bg1">
                      <a:alpha val="60000"/>
                    </a:schemeClr>
                  </a:glow>
                </a:effectLst>
              </a:rPr>
              <a:t>with Him </a:t>
            </a:r>
            <a:r>
              <a:rPr lang="en-US" sz="3600" dirty="0" smtClean="0">
                <a:effectLst>
                  <a:glow rad="101600">
                    <a:schemeClr val="bg1">
                      <a:alpha val="60000"/>
                    </a:schemeClr>
                  </a:glow>
                </a:effectLst>
              </a:rPr>
              <a:t>and for Him </a:t>
            </a:r>
            <a:r>
              <a:rPr lang="en-US" sz="3600" dirty="0">
                <a:effectLst>
                  <a:glow rad="101600">
                    <a:schemeClr val="bg1">
                      <a:alpha val="60000"/>
                    </a:schemeClr>
                  </a:glow>
                </a:effectLst>
              </a:rPr>
              <a:t>- </a:t>
            </a:r>
            <a:r>
              <a:rPr lang="en-US" sz="3600" dirty="0" smtClean="0">
                <a:effectLst>
                  <a:glow rad="101600">
                    <a:schemeClr val="bg1">
                      <a:alpha val="60000"/>
                    </a:schemeClr>
                  </a:glow>
                </a:effectLst>
              </a:rPr>
              <a:t>            </a:t>
            </a:r>
            <a:r>
              <a:rPr lang="en-US" sz="3600" i="1" dirty="0" smtClean="0">
                <a:effectLst>
                  <a:glow rad="101600">
                    <a:schemeClr val="bg1">
                      <a:alpha val="60000"/>
                    </a:schemeClr>
                  </a:glow>
                </a:effectLst>
              </a:rPr>
              <a:t>II </a:t>
            </a:r>
            <a:r>
              <a:rPr lang="en-US" sz="3600" i="1" dirty="0">
                <a:effectLst>
                  <a:glow rad="101600">
                    <a:schemeClr val="bg1">
                      <a:alpha val="60000"/>
                    </a:schemeClr>
                  </a:glow>
                </a:effectLst>
              </a:rPr>
              <a:t>Timothy 2:12</a:t>
            </a:r>
          </a:p>
          <a:p>
            <a:endParaRPr lang="en-US" sz="3600"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629400"/>
          </a:xfrm>
        </p:spPr>
        <p:txBody>
          <a:bodyPr>
            <a:normAutofit/>
          </a:bodyPr>
          <a:lstStyle/>
          <a:p>
            <a:pPr hangingPunct="0"/>
            <a:r>
              <a:rPr lang="en-US" sz="3300" dirty="0">
                <a:effectLst>
                  <a:glow rad="101600">
                    <a:schemeClr val="bg1">
                      <a:alpha val="60000"/>
                    </a:schemeClr>
                  </a:glow>
                </a:effectLst>
              </a:rPr>
              <a:t>If you want to receive the crown of life  -  You must be willing to </a:t>
            </a:r>
            <a:r>
              <a:rPr lang="en-US" sz="3300" dirty="0">
                <a:solidFill>
                  <a:srgbClr val="FFFF00"/>
                </a:solidFill>
                <a:effectLst>
                  <a:glow rad="101600">
                    <a:schemeClr val="bg1">
                      <a:alpha val="60000"/>
                    </a:schemeClr>
                  </a:glow>
                </a:effectLst>
              </a:rPr>
              <a:t>endure</a:t>
            </a:r>
            <a:r>
              <a:rPr lang="en-US" sz="3300" dirty="0">
                <a:effectLst>
                  <a:glow rad="101600">
                    <a:schemeClr val="bg1">
                      <a:alpha val="60000"/>
                    </a:schemeClr>
                  </a:glow>
                </a:effectLst>
              </a:rPr>
              <a:t> suffering </a:t>
            </a:r>
            <a:r>
              <a:rPr lang="en-US" sz="3300" dirty="0" smtClean="0">
                <a:effectLst>
                  <a:glow rad="101600">
                    <a:schemeClr val="bg1">
                      <a:alpha val="60000"/>
                    </a:schemeClr>
                  </a:glow>
                </a:effectLst>
              </a:rPr>
              <a:t>- </a:t>
            </a:r>
            <a:r>
              <a:rPr lang="en-US" sz="3300" i="1" dirty="0" smtClean="0">
                <a:effectLst>
                  <a:glow rad="101600">
                    <a:schemeClr val="bg1">
                      <a:alpha val="60000"/>
                    </a:schemeClr>
                  </a:glow>
                </a:effectLst>
              </a:rPr>
              <a:t>James </a:t>
            </a:r>
            <a:r>
              <a:rPr lang="en-US" sz="3300" i="1" dirty="0">
                <a:effectLst>
                  <a:glow rad="101600">
                    <a:schemeClr val="bg1">
                      <a:alpha val="60000"/>
                    </a:schemeClr>
                  </a:glow>
                </a:effectLst>
              </a:rPr>
              <a:t>1:12</a:t>
            </a:r>
          </a:p>
          <a:p>
            <a:pPr hangingPunct="0"/>
            <a:r>
              <a:rPr lang="en-US" sz="3300" dirty="0" smtClean="0">
                <a:effectLst>
                  <a:glow rad="101600">
                    <a:schemeClr val="bg1">
                      <a:alpha val="60000"/>
                    </a:schemeClr>
                  </a:glow>
                </a:effectLst>
              </a:rPr>
              <a:t>If </a:t>
            </a:r>
            <a:r>
              <a:rPr lang="en-US" sz="3300" dirty="0">
                <a:effectLst>
                  <a:glow rad="101600">
                    <a:schemeClr val="bg1">
                      <a:alpha val="60000"/>
                    </a:schemeClr>
                  </a:glow>
                </a:effectLst>
              </a:rPr>
              <a:t>you want to fulfill God’s </a:t>
            </a:r>
            <a:r>
              <a:rPr lang="en-US" sz="3300" dirty="0" smtClean="0">
                <a:effectLst>
                  <a:glow rad="101600">
                    <a:schemeClr val="bg1">
                      <a:alpha val="60000"/>
                    </a:schemeClr>
                  </a:glow>
                </a:effectLst>
              </a:rPr>
              <a:t>calling </a:t>
            </a:r>
            <a:r>
              <a:rPr lang="en-US" sz="3300" dirty="0">
                <a:effectLst>
                  <a:glow rad="101600">
                    <a:schemeClr val="bg1">
                      <a:alpha val="60000"/>
                    </a:schemeClr>
                  </a:glow>
                </a:effectLst>
              </a:rPr>
              <a:t>- </a:t>
            </a:r>
            <a:r>
              <a:rPr lang="en-US" sz="3300" dirty="0" smtClean="0">
                <a:effectLst>
                  <a:glow rad="101600">
                    <a:schemeClr val="bg1">
                      <a:alpha val="60000"/>
                    </a:schemeClr>
                  </a:glow>
                </a:effectLst>
              </a:rPr>
              <a:t>You </a:t>
            </a:r>
            <a:r>
              <a:rPr lang="en-US" sz="3300" dirty="0">
                <a:effectLst>
                  <a:glow rad="101600">
                    <a:schemeClr val="bg1">
                      <a:alpha val="60000"/>
                    </a:schemeClr>
                  </a:glow>
                </a:effectLst>
              </a:rPr>
              <a:t>must </a:t>
            </a:r>
            <a:r>
              <a:rPr lang="en-US" sz="3300" dirty="0">
                <a:solidFill>
                  <a:srgbClr val="FFFF00"/>
                </a:solidFill>
                <a:effectLst>
                  <a:glow rad="101600">
                    <a:schemeClr val="bg1">
                      <a:alpha val="60000"/>
                    </a:schemeClr>
                  </a:glow>
                </a:effectLst>
              </a:rPr>
              <a:t>follow </a:t>
            </a:r>
            <a:r>
              <a:rPr lang="en-US" sz="3300" dirty="0">
                <a:effectLst>
                  <a:glow rad="101600">
                    <a:schemeClr val="bg1">
                      <a:alpha val="60000"/>
                    </a:schemeClr>
                  </a:glow>
                </a:effectLst>
              </a:rPr>
              <a:t>Christ’s example of suffering </a:t>
            </a:r>
            <a:r>
              <a:rPr lang="en-US" sz="3300" dirty="0" smtClean="0">
                <a:effectLst>
                  <a:glow rad="101600">
                    <a:schemeClr val="bg1">
                      <a:alpha val="60000"/>
                    </a:schemeClr>
                  </a:glow>
                </a:effectLst>
              </a:rPr>
              <a:t>- </a:t>
            </a:r>
            <a:r>
              <a:rPr lang="en-US" sz="3300" i="1" dirty="0" smtClean="0">
                <a:effectLst>
                  <a:glow rad="101600">
                    <a:schemeClr val="bg1">
                      <a:alpha val="60000"/>
                    </a:schemeClr>
                  </a:glow>
                </a:effectLst>
              </a:rPr>
              <a:t>I </a:t>
            </a:r>
            <a:r>
              <a:rPr lang="en-US" sz="3300" i="1" dirty="0">
                <a:effectLst>
                  <a:glow rad="101600">
                    <a:schemeClr val="bg1">
                      <a:alpha val="60000"/>
                    </a:schemeClr>
                  </a:glow>
                </a:effectLst>
              </a:rPr>
              <a:t>Peter 2:18-23</a:t>
            </a:r>
          </a:p>
          <a:p>
            <a:pPr hangingPunct="0"/>
            <a:r>
              <a:rPr lang="en-US" sz="3300" dirty="0" smtClean="0">
                <a:effectLst>
                  <a:glow rad="101600">
                    <a:schemeClr val="bg1">
                      <a:alpha val="60000"/>
                    </a:schemeClr>
                  </a:glow>
                </a:effectLst>
              </a:rPr>
              <a:t>If </a:t>
            </a:r>
            <a:r>
              <a:rPr lang="en-US" sz="3300" dirty="0">
                <a:effectLst>
                  <a:glow rad="101600">
                    <a:schemeClr val="bg1">
                      <a:alpha val="60000"/>
                    </a:schemeClr>
                  </a:glow>
                </a:effectLst>
              </a:rPr>
              <a:t>you want to develop godly character  -  You must </a:t>
            </a:r>
            <a:r>
              <a:rPr lang="en-US" sz="3300" dirty="0">
                <a:solidFill>
                  <a:srgbClr val="FFFF00"/>
                </a:solidFill>
                <a:effectLst>
                  <a:glow rad="101600">
                    <a:schemeClr val="bg1">
                      <a:alpha val="60000"/>
                    </a:schemeClr>
                  </a:glow>
                </a:effectLst>
              </a:rPr>
              <a:t>allow</a:t>
            </a:r>
            <a:r>
              <a:rPr lang="en-US" sz="3300" dirty="0">
                <a:effectLst>
                  <a:glow rad="101600">
                    <a:schemeClr val="bg1">
                      <a:alpha val="60000"/>
                    </a:schemeClr>
                  </a:glow>
                </a:effectLst>
              </a:rPr>
              <a:t> suffering to perfect you </a:t>
            </a:r>
            <a:r>
              <a:rPr lang="en-US" sz="3300" dirty="0" smtClean="0">
                <a:effectLst>
                  <a:glow rad="101600">
                    <a:schemeClr val="bg1">
                      <a:alpha val="60000"/>
                    </a:schemeClr>
                  </a:glow>
                </a:effectLst>
              </a:rPr>
              <a:t>- </a:t>
            </a:r>
            <a:r>
              <a:rPr lang="en-US" sz="3300" i="1" dirty="0" smtClean="0">
                <a:effectLst>
                  <a:glow rad="101600">
                    <a:schemeClr val="bg1">
                      <a:alpha val="60000"/>
                    </a:schemeClr>
                  </a:glow>
                </a:effectLst>
              </a:rPr>
              <a:t>I </a:t>
            </a:r>
            <a:r>
              <a:rPr lang="en-US" sz="3300" i="1" dirty="0">
                <a:effectLst>
                  <a:glow rad="101600">
                    <a:schemeClr val="bg1">
                      <a:alpha val="60000"/>
                    </a:schemeClr>
                  </a:glow>
                </a:effectLst>
              </a:rPr>
              <a:t>Peter 4:1-2;  </a:t>
            </a:r>
            <a:r>
              <a:rPr lang="en-US" sz="3300" i="1" dirty="0" smtClean="0">
                <a:effectLst>
                  <a:glow rad="101600">
                    <a:schemeClr val="bg1">
                      <a:alpha val="60000"/>
                    </a:schemeClr>
                  </a:glow>
                </a:effectLst>
              </a:rPr>
              <a:t>5:10</a:t>
            </a:r>
            <a:endParaRPr lang="en-US" sz="3300" i="1" dirty="0">
              <a:effectLst>
                <a:glow rad="101600">
                  <a:schemeClr val="bg1">
                    <a:alpha val="60000"/>
                  </a:schemeClr>
                </a:glow>
              </a:effectLst>
            </a:endParaRPr>
          </a:p>
          <a:p>
            <a:pPr hangingPunct="0"/>
            <a:r>
              <a:rPr lang="en-US" sz="3300" dirty="0" smtClean="0">
                <a:effectLst>
                  <a:glow rad="101600">
                    <a:schemeClr val="bg1">
                      <a:alpha val="60000"/>
                    </a:schemeClr>
                  </a:glow>
                </a:effectLst>
              </a:rPr>
              <a:t>If </a:t>
            </a:r>
            <a:r>
              <a:rPr lang="en-US" sz="3300" dirty="0">
                <a:effectLst>
                  <a:glow rad="101600">
                    <a:schemeClr val="bg1">
                      <a:alpha val="60000"/>
                    </a:schemeClr>
                  </a:glow>
                </a:effectLst>
              </a:rPr>
              <a:t>you want to be an effective witness and encouragement to others </a:t>
            </a:r>
            <a:r>
              <a:rPr lang="en-US" sz="3300" dirty="0" smtClean="0">
                <a:effectLst>
                  <a:glow rad="101600">
                    <a:schemeClr val="bg1">
                      <a:alpha val="60000"/>
                    </a:schemeClr>
                  </a:glow>
                </a:effectLst>
              </a:rPr>
              <a:t>- You </a:t>
            </a:r>
            <a:r>
              <a:rPr lang="en-US" sz="3300" dirty="0">
                <a:effectLst>
                  <a:glow rad="101600">
                    <a:schemeClr val="bg1">
                      <a:alpha val="60000"/>
                    </a:schemeClr>
                  </a:glow>
                </a:effectLst>
              </a:rPr>
              <a:t>must </a:t>
            </a:r>
            <a:r>
              <a:rPr lang="en-US" sz="3300" dirty="0" smtClean="0">
                <a:solidFill>
                  <a:srgbClr val="FFFF00"/>
                </a:solidFill>
                <a:effectLst>
                  <a:glow rad="101600">
                    <a:schemeClr val="bg1">
                      <a:alpha val="60000"/>
                    </a:schemeClr>
                  </a:glow>
                </a:effectLst>
              </a:rPr>
              <a:t>respond</a:t>
            </a:r>
            <a:r>
              <a:rPr lang="en-US" sz="3300" dirty="0" smtClean="0">
                <a:effectLst>
                  <a:glow rad="101600">
                    <a:schemeClr val="bg1">
                      <a:alpha val="60000"/>
                    </a:schemeClr>
                  </a:glow>
                </a:effectLst>
              </a:rPr>
              <a:t> </a:t>
            </a:r>
            <a:r>
              <a:rPr lang="en-US" sz="3300" dirty="0">
                <a:effectLst>
                  <a:glow rad="101600">
                    <a:schemeClr val="bg1">
                      <a:alpha val="60000"/>
                    </a:schemeClr>
                  </a:glow>
                </a:effectLst>
              </a:rPr>
              <a:t>correctly to suffering </a:t>
            </a:r>
            <a:r>
              <a:rPr lang="en-US" sz="3300" dirty="0" smtClean="0">
                <a:effectLst>
                  <a:glow rad="101600">
                    <a:schemeClr val="bg1">
                      <a:alpha val="60000"/>
                    </a:schemeClr>
                  </a:glow>
                </a:effectLst>
              </a:rPr>
              <a:t>- </a:t>
            </a:r>
            <a:r>
              <a:rPr lang="en-US" sz="3300" i="1" dirty="0">
                <a:effectLst>
                  <a:glow rad="101600">
                    <a:schemeClr val="bg1">
                      <a:alpha val="60000"/>
                    </a:schemeClr>
                  </a:glow>
                </a:effectLst>
              </a:rPr>
              <a:t>II Corinthians </a:t>
            </a:r>
            <a:r>
              <a:rPr lang="en-US" sz="3300" i="1" dirty="0" smtClean="0">
                <a:effectLst>
                  <a:glow rad="101600">
                    <a:schemeClr val="bg1">
                      <a:alpha val="60000"/>
                    </a:schemeClr>
                  </a:glow>
                </a:effectLst>
              </a:rPr>
              <a:t>1:3-7</a:t>
            </a:r>
          </a:p>
          <a:p>
            <a:pPr hangingPunct="0"/>
            <a:r>
              <a:rPr lang="en-US" sz="3300" dirty="0">
                <a:effectLst>
                  <a:glow rad="101600">
                    <a:schemeClr val="bg1">
                      <a:alpha val="60000"/>
                    </a:schemeClr>
                  </a:glow>
                </a:effectLst>
              </a:rPr>
              <a:t>If you want your faith to increase  -  You must </a:t>
            </a:r>
            <a:r>
              <a:rPr lang="en-US" sz="3300" dirty="0">
                <a:solidFill>
                  <a:srgbClr val="FFFF00"/>
                </a:solidFill>
                <a:effectLst>
                  <a:glow rad="101600">
                    <a:schemeClr val="bg1">
                      <a:alpha val="60000"/>
                    </a:schemeClr>
                  </a:glow>
                </a:effectLst>
              </a:rPr>
              <a:t>see</a:t>
            </a:r>
            <a:r>
              <a:rPr lang="en-US" sz="3300" dirty="0">
                <a:effectLst>
                  <a:glow rad="101600">
                    <a:schemeClr val="bg1">
                      <a:alpha val="60000"/>
                    </a:schemeClr>
                  </a:glow>
                </a:effectLst>
              </a:rPr>
              <a:t> suffering as a precious gift from </a:t>
            </a:r>
            <a:r>
              <a:rPr lang="en-US" sz="3300" dirty="0" smtClean="0">
                <a:effectLst>
                  <a:glow rad="101600">
                    <a:schemeClr val="bg1">
                      <a:alpha val="60000"/>
                    </a:schemeClr>
                  </a:glow>
                </a:effectLst>
              </a:rPr>
              <a:t>God - </a:t>
            </a:r>
            <a:r>
              <a:rPr lang="en-US" sz="3300" i="1" dirty="0" smtClean="0">
                <a:effectLst>
                  <a:glow rad="101600">
                    <a:schemeClr val="bg1">
                      <a:alpha val="60000"/>
                    </a:schemeClr>
                  </a:glow>
                </a:effectLst>
              </a:rPr>
              <a:t>I </a:t>
            </a:r>
            <a:r>
              <a:rPr lang="en-US" sz="3300" i="1" dirty="0">
                <a:effectLst>
                  <a:glow rad="101600">
                    <a:schemeClr val="bg1">
                      <a:alpha val="60000"/>
                    </a:schemeClr>
                  </a:glow>
                </a:effectLst>
              </a:rPr>
              <a:t>Peter 1:6-9</a:t>
            </a:r>
          </a:p>
          <a:p>
            <a:endParaRPr lang="en-US" sz="3300"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8991600" cy="6629400"/>
          </a:xfrm>
        </p:spPr>
        <p:txBody>
          <a:bodyPr>
            <a:normAutofit/>
          </a:bodyPr>
          <a:lstStyle/>
          <a:p>
            <a:pPr hangingPunct="0"/>
            <a:r>
              <a:rPr lang="en-US" dirty="0">
                <a:effectLst>
                  <a:glow rad="101600">
                    <a:schemeClr val="bg1">
                      <a:alpha val="60000"/>
                    </a:schemeClr>
                  </a:glow>
                </a:effectLst>
              </a:rPr>
              <a:t>If you want to experience a close fellowship with God </a:t>
            </a:r>
            <a:r>
              <a:rPr lang="en-US" dirty="0" smtClean="0">
                <a:effectLst>
                  <a:glow rad="101600">
                    <a:schemeClr val="bg1">
                      <a:alpha val="60000"/>
                    </a:schemeClr>
                  </a:glow>
                </a:effectLst>
              </a:rPr>
              <a:t>- You </a:t>
            </a:r>
            <a:r>
              <a:rPr lang="en-US" dirty="0">
                <a:effectLst>
                  <a:glow rad="101600">
                    <a:schemeClr val="bg1">
                      <a:alpha val="60000"/>
                    </a:schemeClr>
                  </a:glow>
                </a:effectLst>
              </a:rPr>
              <a:t>must </a:t>
            </a:r>
            <a:r>
              <a:rPr lang="en-US" dirty="0">
                <a:solidFill>
                  <a:srgbClr val="FFFF00"/>
                </a:solidFill>
                <a:effectLst>
                  <a:glow rad="101600">
                    <a:schemeClr val="bg1">
                      <a:alpha val="60000"/>
                    </a:schemeClr>
                  </a:glow>
                </a:effectLst>
              </a:rPr>
              <a:t>commit</a:t>
            </a:r>
            <a:r>
              <a:rPr lang="en-US" dirty="0">
                <a:effectLst>
                  <a:glow rad="101600">
                    <a:schemeClr val="bg1">
                      <a:alpha val="60000"/>
                    </a:schemeClr>
                  </a:glow>
                </a:effectLst>
              </a:rPr>
              <a:t> </a:t>
            </a:r>
            <a:r>
              <a:rPr lang="en-US" dirty="0" smtClean="0">
                <a:effectLst>
                  <a:glow rad="101600">
                    <a:schemeClr val="bg1">
                      <a:alpha val="60000"/>
                    </a:schemeClr>
                  </a:glow>
                </a:effectLst>
              </a:rPr>
              <a:t>your soul </a:t>
            </a:r>
            <a:r>
              <a:rPr lang="en-US" dirty="0">
                <a:effectLst>
                  <a:glow rad="101600">
                    <a:schemeClr val="bg1">
                      <a:alpha val="60000"/>
                    </a:schemeClr>
                  </a:glow>
                </a:effectLst>
              </a:rPr>
              <a:t>(</a:t>
            </a:r>
            <a:r>
              <a:rPr lang="en-US" b="1" dirty="0">
                <a:effectLst>
                  <a:glow rad="101600">
                    <a:schemeClr val="bg1">
                      <a:alpha val="60000"/>
                    </a:schemeClr>
                  </a:glow>
                </a:effectLst>
              </a:rPr>
              <a:t>mind</a:t>
            </a:r>
            <a:r>
              <a:rPr lang="en-US" dirty="0">
                <a:effectLst>
                  <a:glow rad="101600">
                    <a:schemeClr val="bg1">
                      <a:alpha val="60000"/>
                    </a:schemeClr>
                  </a:glow>
                </a:effectLst>
              </a:rPr>
              <a:t> / </a:t>
            </a:r>
            <a:r>
              <a:rPr lang="en-US" b="1" dirty="0">
                <a:effectLst>
                  <a:glow rad="101600">
                    <a:schemeClr val="bg1">
                      <a:alpha val="60000"/>
                    </a:schemeClr>
                  </a:glow>
                </a:effectLst>
              </a:rPr>
              <a:t>will</a:t>
            </a:r>
            <a:r>
              <a:rPr lang="en-US" dirty="0">
                <a:effectLst>
                  <a:glow rad="101600">
                    <a:schemeClr val="bg1">
                      <a:alpha val="60000"/>
                    </a:schemeClr>
                  </a:glow>
                </a:effectLst>
              </a:rPr>
              <a:t> / </a:t>
            </a:r>
            <a:r>
              <a:rPr lang="en-US" b="1" dirty="0">
                <a:effectLst>
                  <a:glow rad="101600">
                    <a:schemeClr val="bg1">
                      <a:alpha val="60000"/>
                    </a:schemeClr>
                  </a:glow>
                </a:effectLst>
              </a:rPr>
              <a:t>emotions</a:t>
            </a:r>
            <a:r>
              <a:rPr lang="en-US" dirty="0">
                <a:effectLst>
                  <a:glow rad="101600">
                    <a:schemeClr val="bg1">
                      <a:alpha val="60000"/>
                    </a:schemeClr>
                  </a:glow>
                </a:effectLst>
              </a:rPr>
              <a:t>) to Him as your faithful Creator </a:t>
            </a:r>
            <a:r>
              <a:rPr lang="en-US" dirty="0" smtClean="0">
                <a:effectLst>
                  <a:glow rad="101600">
                    <a:schemeClr val="bg1">
                      <a:alpha val="60000"/>
                    </a:schemeClr>
                  </a:glow>
                </a:effectLst>
              </a:rPr>
              <a:t>-               </a:t>
            </a:r>
            <a:r>
              <a:rPr lang="en-US" i="1" dirty="0" smtClean="0">
                <a:effectLst>
                  <a:glow rad="101600">
                    <a:schemeClr val="bg1">
                      <a:alpha val="60000"/>
                    </a:schemeClr>
                  </a:glow>
                </a:effectLst>
              </a:rPr>
              <a:t>II </a:t>
            </a:r>
            <a:r>
              <a:rPr lang="en-US" i="1" dirty="0">
                <a:effectLst>
                  <a:glow rad="101600">
                    <a:schemeClr val="bg1">
                      <a:alpha val="60000"/>
                    </a:schemeClr>
                  </a:glow>
                </a:effectLst>
              </a:rPr>
              <a:t>Timothy 1:12; </a:t>
            </a:r>
            <a:r>
              <a:rPr lang="en-US" i="1" dirty="0" smtClean="0">
                <a:effectLst>
                  <a:glow rad="101600">
                    <a:schemeClr val="bg1">
                      <a:alpha val="60000"/>
                    </a:schemeClr>
                  </a:glow>
                </a:effectLst>
              </a:rPr>
              <a:t>I </a:t>
            </a:r>
            <a:r>
              <a:rPr lang="en-US" i="1" dirty="0">
                <a:effectLst>
                  <a:glow rad="101600">
                    <a:schemeClr val="bg1">
                      <a:alpha val="60000"/>
                    </a:schemeClr>
                  </a:glow>
                </a:effectLst>
              </a:rPr>
              <a:t>Peter 4:19</a:t>
            </a:r>
          </a:p>
          <a:p>
            <a:pPr hangingPunct="0"/>
            <a:r>
              <a:rPr lang="en-US" dirty="0" smtClean="0">
                <a:effectLst>
                  <a:glow rad="101600">
                    <a:schemeClr val="bg1">
                      <a:alpha val="60000"/>
                    </a:schemeClr>
                  </a:glow>
                </a:effectLst>
              </a:rPr>
              <a:t>If </a:t>
            </a:r>
            <a:r>
              <a:rPr lang="en-US" dirty="0">
                <a:effectLst>
                  <a:glow rad="101600">
                    <a:schemeClr val="bg1">
                      <a:alpha val="60000"/>
                    </a:schemeClr>
                  </a:glow>
                </a:effectLst>
              </a:rPr>
              <a:t>you are going to live godly in this present world  -  You must </a:t>
            </a:r>
            <a:r>
              <a:rPr lang="en-US" dirty="0">
                <a:solidFill>
                  <a:srgbClr val="FFFF00"/>
                </a:solidFill>
                <a:effectLst>
                  <a:glow rad="101600">
                    <a:schemeClr val="bg1">
                      <a:alpha val="60000"/>
                    </a:schemeClr>
                  </a:glow>
                </a:effectLst>
              </a:rPr>
              <a:t>expect</a:t>
            </a:r>
            <a:r>
              <a:rPr lang="en-US" dirty="0">
                <a:effectLst>
                  <a:glow rad="101600">
                    <a:schemeClr val="bg1">
                      <a:alpha val="60000"/>
                    </a:schemeClr>
                  </a:glow>
                </a:effectLst>
              </a:rPr>
              <a:t> suffering </a:t>
            </a:r>
            <a:r>
              <a:rPr lang="en-US" dirty="0" smtClean="0">
                <a:effectLst>
                  <a:glow rad="101600">
                    <a:schemeClr val="bg1">
                      <a:alpha val="60000"/>
                    </a:schemeClr>
                  </a:glow>
                </a:effectLst>
              </a:rPr>
              <a:t>- </a:t>
            </a:r>
            <a:r>
              <a:rPr lang="en-US" i="1" dirty="0" smtClean="0">
                <a:effectLst>
                  <a:glow rad="101600">
                    <a:schemeClr val="bg1">
                      <a:alpha val="60000"/>
                    </a:schemeClr>
                  </a:glow>
                </a:effectLst>
              </a:rPr>
              <a:t>II </a:t>
            </a:r>
            <a:r>
              <a:rPr lang="en-US" i="1" dirty="0">
                <a:effectLst>
                  <a:glow rad="101600">
                    <a:schemeClr val="bg1">
                      <a:alpha val="60000"/>
                    </a:schemeClr>
                  </a:glow>
                </a:effectLst>
              </a:rPr>
              <a:t>Timothy 3:12</a:t>
            </a:r>
          </a:p>
          <a:p>
            <a:pPr hangingPunct="0"/>
            <a:r>
              <a:rPr lang="en-US" dirty="0" smtClean="0">
                <a:effectLst>
                  <a:glow rad="101600">
                    <a:schemeClr val="bg1">
                      <a:alpha val="60000"/>
                    </a:schemeClr>
                  </a:glow>
                </a:effectLst>
              </a:rPr>
              <a:t>If </a:t>
            </a:r>
            <a:r>
              <a:rPr lang="en-US" dirty="0">
                <a:effectLst>
                  <a:glow rad="101600">
                    <a:schemeClr val="bg1">
                      <a:alpha val="60000"/>
                    </a:schemeClr>
                  </a:glow>
                </a:effectLst>
              </a:rPr>
              <a:t>you want to be counted as a worthy servant of God  - </a:t>
            </a:r>
            <a:r>
              <a:rPr lang="en-US" dirty="0" smtClean="0">
                <a:effectLst>
                  <a:glow rad="101600">
                    <a:schemeClr val="bg1">
                      <a:alpha val="60000"/>
                    </a:schemeClr>
                  </a:glow>
                </a:effectLst>
              </a:rPr>
              <a:t>You </a:t>
            </a:r>
            <a:r>
              <a:rPr lang="en-US" dirty="0">
                <a:effectLst>
                  <a:glow rad="101600">
                    <a:schemeClr val="bg1">
                      <a:alpha val="60000"/>
                    </a:schemeClr>
                  </a:glow>
                </a:effectLst>
              </a:rPr>
              <a:t>must </a:t>
            </a:r>
            <a:r>
              <a:rPr lang="en-US" dirty="0">
                <a:solidFill>
                  <a:srgbClr val="FFFF00"/>
                </a:solidFill>
                <a:effectLst>
                  <a:glow rad="101600">
                    <a:schemeClr val="bg1">
                      <a:alpha val="60000"/>
                    </a:schemeClr>
                  </a:glow>
                </a:effectLst>
              </a:rPr>
              <a:t>count it all joy </a:t>
            </a:r>
            <a:r>
              <a:rPr lang="en-US" dirty="0">
                <a:effectLst>
                  <a:glow rad="101600">
                    <a:schemeClr val="bg1">
                      <a:alpha val="60000"/>
                    </a:schemeClr>
                  </a:glow>
                </a:effectLst>
              </a:rPr>
              <a:t>to </a:t>
            </a:r>
            <a:r>
              <a:rPr lang="en-US" dirty="0" smtClean="0">
                <a:effectLst>
                  <a:glow rad="101600">
                    <a:schemeClr val="bg1">
                      <a:alpha val="60000"/>
                    </a:schemeClr>
                  </a:glow>
                </a:effectLst>
              </a:rPr>
              <a:t>suffer </a:t>
            </a:r>
            <a:r>
              <a:rPr lang="en-US" dirty="0">
                <a:effectLst>
                  <a:glow rad="101600">
                    <a:schemeClr val="bg1">
                      <a:alpha val="60000"/>
                    </a:schemeClr>
                  </a:glow>
                </a:effectLst>
              </a:rPr>
              <a:t>for His name </a:t>
            </a:r>
            <a:r>
              <a:rPr lang="en-US" dirty="0" smtClean="0">
                <a:effectLst>
                  <a:glow rad="101600">
                    <a:schemeClr val="bg1">
                      <a:alpha val="60000"/>
                    </a:schemeClr>
                  </a:glow>
                </a:effectLst>
              </a:rPr>
              <a:t>- </a:t>
            </a:r>
            <a:r>
              <a:rPr lang="en-US" i="1" dirty="0" smtClean="0">
                <a:effectLst>
                  <a:glow rad="101600">
                    <a:schemeClr val="bg1">
                      <a:alpha val="60000"/>
                    </a:schemeClr>
                  </a:glow>
                </a:effectLst>
              </a:rPr>
              <a:t>Philippians </a:t>
            </a:r>
            <a:r>
              <a:rPr lang="en-US" i="1" dirty="0">
                <a:effectLst>
                  <a:glow rad="101600">
                    <a:schemeClr val="bg1">
                      <a:alpha val="60000"/>
                    </a:schemeClr>
                  </a:glow>
                </a:effectLst>
              </a:rPr>
              <a:t>1:29;  II Thessalonians </a:t>
            </a:r>
            <a:r>
              <a:rPr lang="en-US" i="1" dirty="0" smtClean="0">
                <a:effectLst>
                  <a:glow rad="101600">
                    <a:schemeClr val="bg1">
                      <a:alpha val="60000"/>
                    </a:schemeClr>
                  </a:glow>
                </a:effectLst>
              </a:rPr>
              <a:t>1:5</a:t>
            </a:r>
            <a:endParaRPr lang="en-US" dirty="0">
              <a:effectLst>
                <a:glow rad="101600">
                  <a:schemeClr val="bg1">
                    <a:alpha val="60000"/>
                  </a:schemeClr>
                </a:glow>
              </a:effectLst>
            </a:endParaRPr>
          </a:p>
          <a:p>
            <a:pPr hangingPunct="0"/>
            <a:r>
              <a:rPr lang="en-US" dirty="0" smtClean="0">
                <a:effectLst>
                  <a:glow rad="101600">
                    <a:schemeClr val="bg1">
                      <a:alpha val="60000"/>
                    </a:schemeClr>
                  </a:glow>
                </a:effectLst>
              </a:rPr>
              <a:t>If </a:t>
            </a:r>
            <a:r>
              <a:rPr lang="en-US" dirty="0">
                <a:effectLst>
                  <a:glow rad="101600">
                    <a:schemeClr val="bg1">
                      <a:alpha val="60000"/>
                    </a:schemeClr>
                  </a:glow>
                </a:effectLst>
              </a:rPr>
              <a:t>you want God’s full blessing upon your </a:t>
            </a:r>
            <a:r>
              <a:rPr lang="en-US" dirty="0" smtClean="0">
                <a:effectLst>
                  <a:glow rad="101600">
                    <a:schemeClr val="bg1">
                      <a:alpha val="60000"/>
                    </a:schemeClr>
                  </a:glow>
                </a:effectLst>
              </a:rPr>
              <a:t>life </a:t>
            </a:r>
            <a:r>
              <a:rPr lang="en-US" dirty="0">
                <a:effectLst>
                  <a:glow rad="101600">
                    <a:schemeClr val="bg1">
                      <a:alpha val="60000"/>
                    </a:schemeClr>
                  </a:glow>
                </a:effectLst>
              </a:rPr>
              <a:t>- </a:t>
            </a:r>
            <a:r>
              <a:rPr lang="en-US" dirty="0" smtClean="0">
                <a:effectLst>
                  <a:glow rad="101600">
                    <a:schemeClr val="bg1">
                      <a:alpha val="60000"/>
                    </a:schemeClr>
                  </a:glow>
                </a:effectLst>
              </a:rPr>
              <a:t>You </a:t>
            </a:r>
            <a:r>
              <a:rPr lang="en-US" dirty="0">
                <a:effectLst>
                  <a:glow rad="101600">
                    <a:schemeClr val="bg1">
                      <a:alpha val="60000"/>
                    </a:schemeClr>
                  </a:glow>
                </a:effectLst>
              </a:rPr>
              <a:t>must </a:t>
            </a:r>
            <a:r>
              <a:rPr lang="en-US" dirty="0">
                <a:solidFill>
                  <a:srgbClr val="FFFF00"/>
                </a:solidFill>
                <a:effectLst>
                  <a:glow rad="101600">
                    <a:schemeClr val="bg1">
                      <a:alpha val="60000"/>
                    </a:schemeClr>
                  </a:glow>
                </a:effectLst>
              </a:rPr>
              <a:t>rejoice and be exceeding </a:t>
            </a:r>
            <a:r>
              <a:rPr lang="en-US" dirty="0" smtClean="0">
                <a:solidFill>
                  <a:srgbClr val="FFFF00"/>
                </a:solidFill>
                <a:effectLst>
                  <a:glow rad="101600">
                    <a:schemeClr val="bg1">
                      <a:alpha val="60000"/>
                    </a:schemeClr>
                  </a:glow>
                </a:effectLst>
              </a:rPr>
              <a:t>glad </a:t>
            </a:r>
            <a:r>
              <a:rPr lang="en-US" dirty="0">
                <a:effectLst>
                  <a:glow rad="101600">
                    <a:schemeClr val="bg1">
                      <a:alpha val="60000"/>
                    </a:schemeClr>
                  </a:glow>
                </a:effectLst>
              </a:rPr>
              <a:t>when called upon to </a:t>
            </a:r>
            <a:r>
              <a:rPr lang="en-US" dirty="0" smtClean="0">
                <a:effectLst>
                  <a:glow rad="101600">
                    <a:schemeClr val="bg1">
                      <a:alpha val="60000"/>
                    </a:schemeClr>
                  </a:glow>
                </a:effectLst>
              </a:rPr>
              <a:t>suffer - </a:t>
            </a:r>
            <a:r>
              <a:rPr lang="en-US" i="1" dirty="0">
                <a:effectLst>
                  <a:glow rad="101600">
                    <a:schemeClr val="bg1">
                      <a:alpha val="60000"/>
                    </a:schemeClr>
                  </a:glow>
                </a:effectLst>
              </a:rPr>
              <a:t>Matthew 5:10-16</a:t>
            </a:r>
          </a:p>
          <a:p>
            <a:endParaRPr lang="en-US"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1501</TotalTime>
  <Words>2047</Words>
  <Application>Microsoft Office PowerPoint</Application>
  <PresentationFormat>On-screen Show (4:3)</PresentationFormat>
  <Paragraphs>150</Paragraphs>
  <Slides>38</Slides>
  <Notes>29</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Slide 1</vt:lpstr>
      <vt:lpstr>Removing Bitterness  From Your Life and Home   </vt:lpstr>
      <vt:lpstr>Definition of Bitterness</vt:lpstr>
      <vt:lpstr>Slide 4</vt:lpstr>
      <vt:lpstr>BIBLICAL DISCRIPTION OF BITTERNESS </vt:lpstr>
      <vt:lpstr>Slide 6</vt:lpstr>
      <vt:lpstr>“Bitterness is simply the result of not seeing suffering from God’s perspective.” </vt:lpstr>
      <vt:lpstr>Slide 8</vt:lpstr>
      <vt:lpstr>Slide 9</vt:lpstr>
      <vt:lpstr>Slide 10</vt:lpstr>
      <vt:lpstr>Slide 11</vt:lpstr>
      <vt:lpstr>Slide 12</vt:lpstr>
      <vt:lpstr>Recognizing Bitterness</vt:lpstr>
      <vt:lpstr>I am not bitter  I am just…</vt:lpstr>
      <vt:lpstr>Slide 15</vt:lpstr>
      <vt:lpstr>Slide 16</vt:lpstr>
      <vt:lpstr>Slide 17</vt:lpstr>
      <vt:lpstr>Steps to Overcoming Bitterness</vt:lpstr>
      <vt:lpstr>Slide 19</vt:lpstr>
      <vt:lpstr>2# Thank God for allowing the offence (I Thessalonians 5:18-19)</vt:lpstr>
      <vt:lpstr>What Causes Ungratefulness?</vt:lpstr>
      <vt:lpstr> “It is because of the Lord’s mercies that we are not consumed, His compassion’s fail not. They are  new every morning: great  is thy faithfulness.”     (Lamentations 3:22-23)</vt:lpstr>
      <vt:lpstr>Slide 23</vt:lpstr>
      <vt:lpstr>3# View your offender as  “God’s Agent of Perfection”</vt:lpstr>
      <vt:lpstr>(I Peter 5:6-11) “Humble yourselves therefore under the mighty hand of God, that he may exalt you in due time: Casting all your care upon him; for he careth for you. Be sober, be vigilant; because your adversary the devil, as a roaring lion, walketh about, seeking whom he may devour:</vt:lpstr>
      <vt:lpstr>Whom resist stedfast in the faith, knowing that the same afflictions are accomplished in your brethren that are in the world. But the God of all grace, who hath called us unto his eternal glory by Christ Jesus, after that ye have suffered a while, make you perfect, stablish, strengthen, settle you. To him be glory and dominion for ever and ever. Amen.”</vt:lpstr>
      <vt:lpstr>Job’s response when plundered    Job 1:20-21</vt:lpstr>
      <vt:lpstr>Joseph’s response when enslaved    Genesis 50:20</vt:lpstr>
      <vt:lpstr>David’s response when reviled     II Samuel 16:5-10</vt:lpstr>
      <vt:lpstr>“Then said Abishai unto the king, Why should this dead dog curse my lord the king? let me go over, I pray thee, and take off his head… And David said…let him alone, and let him curse; for the LORD hath bidden him.   It may be that the LORD will look on mine affliction, and that the LORD will requite me good for his  cursing this day.” </vt:lpstr>
      <vt:lpstr>Stephen’s response when stoned    Acts 7:60</vt:lpstr>
      <vt:lpstr>Christ’s response when crucified     Luke 23:34</vt:lpstr>
      <vt:lpstr> The results of viewing your offender as God’s agent of perfection   Romans 8:28</vt:lpstr>
      <vt:lpstr>“View your offender as God’s  agent of perfection.”</vt:lpstr>
      <vt:lpstr>Slide 35</vt:lpstr>
      <vt:lpstr>Slide 36</vt:lpstr>
      <vt:lpstr>Slide 37</vt:lpstr>
      <vt:lpstr>Next week</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Removing Bitterness  From Your Home</dc:title>
  <dc:creator>Ptr. Daniel White</dc:creator>
  <cp:lastModifiedBy>Pastor Daniel White</cp:lastModifiedBy>
  <cp:revision>38</cp:revision>
  <dcterms:created xsi:type="dcterms:W3CDTF">2010-09-10T11:11:00Z</dcterms:created>
  <dcterms:modified xsi:type="dcterms:W3CDTF">2014-02-09T13:24:58Z</dcterms:modified>
</cp:coreProperties>
</file>