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76" r:id="rId5"/>
    <p:sldId id="259" r:id="rId6"/>
    <p:sldId id="274" r:id="rId7"/>
    <p:sldId id="260" r:id="rId8"/>
    <p:sldId id="261" r:id="rId9"/>
    <p:sldId id="262" r:id="rId10"/>
    <p:sldId id="263" r:id="rId11"/>
    <p:sldId id="277" r:id="rId12"/>
    <p:sldId id="264" r:id="rId13"/>
    <p:sldId id="265" r:id="rId14"/>
    <p:sldId id="266" r:id="rId15"/>
    <p:sldId id="275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96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F5C4CB-BF7B-4B41-BF58-ED3A6B388C83}" type="datetimeFigureOut">
              <a:rPr lang="en-US" smtClean="0"/>
              <a:pPr/>
              <a:t>8/5/2010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476D53-D1A1-4AFF-83B4-07BAA6E621D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476D53-D1A1-4AFF-83B4-07BAA6E621D0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476D53-D1A1-4AFF-83B4-07BAA6E621D0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476D53-D1A1-4AFF-83B4-07BAA6E621D0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476D53-D1A1-4AFF-83B4-07BAA6E621D0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476D53-D1A1-4AFF-83B4-07BAA6E621D0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   </a:t>
            </a:r>
          </a:p>
          <a:p>
            <a:r>
              <a:rPr lang="en-US" dirty="0" smtClean="0"/>
              <a:t>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476D53-D1A1-4AFF-83B4-07BAA6E621D0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476D53-D1A1-4AFF-83B4-07BAA6E621D0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476D53-D1A1-4AFF-83B4-07BAA6E621D0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476D53-D1A1-4AFF-83B4-07BAA6E621D0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476D53-D1A1-4AFF-83B4-07BAA6E621D0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476D53-D1A1-4AFF-83B4-07BAA6E621D0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476D53-D1A1-4AFF-83B4-07BAA6E621D0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476D53-D1A1-4AFF-83B4-07BAA6E621D0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476D53-D1A1-4AFF-83B4-07BAA6E621D0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476D53-D1A1-4AFF-83B4-07BAA6E621D0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476D53-D1A1-4AFF-83B4-07BAA6E621D0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476D53-D1A1-4AFF-83B4-07BAA6E621D0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476D53-D1A1-4AFF-83B4-07BAA6E621D0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476D53-D1A1-4AFF-83B4-07BAA6E621D0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476D53-D1A1-4AFF-83B4-07BAA6E621D0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476D53-D1A1-4AFF-83B4-07BAA6E621D0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476D53-D1A1-4AFF-83B4-07BAA6E621D0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476D53-D1A1-4AFF-83B4-07BAA6E621D0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23AAF-7B71-46A9-9AFE-91C32219676D}" type="datetimeFigureOut">
              <a:rPr lang="en-US" smtClean="0"/>
              <a:pPr/>
              <a:t>8/5/2010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606C-1888-4BB2-80FE-42DE7AAD9AB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23AAF-7B71-46A9-9AFE-91C32219676D}" type="datetimeFigureOut">
              <a:rPr lang="en-US" smtClean="0"/>
              <a:pPr/>
              <a:t>8/5/2010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606C-1888-4BB2-80FE-42DE7AAD9AB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23AAF-7B71-46A9-9AFE-91C32219676D}" type="datetimeFigureOut">
              <a:rPr lang="en-US" smtClean="0"/>
              <a:pPr/>
              <a:t>8/5/2010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606C-1888-4BB2-80FE-42DE7AAD9AB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23AAF-7B71-46A9-9AFE-91C32219676D}" type="datetimeFigureOut">
              <a:rPr lang="en-US" smtClean="0"/>
              <a:pPr/>
              <a:t>8/5/2010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606C-1888-4BB2-80FE-42DE7AAD9AB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23AAF-7B71-46A9-9AFE-91C32219676D}" type="datetimeFigureOut">
              <a:rPr lang="en-US" smtClean="0"/>
              <a:pPr/>
              <a:t>8/5/2010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606C-1888-4BB2-80FE-42DE7AAD9AB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23AAF-7B71-46A9-9AFE-91C32219676D}" type="datetimeFigureOut">
              <a:rPr lang="en-US" smtClean="0"/>
              <a:pPr/>
              <a:t>8/5/2010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606C-1888-4BB2-80FE-42DE7AAD9AB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23AAF-7B71-46A9-9AFE-91C32219676D}" type="datetimeFigureOut">
              <a:rPr lang="en-US" smtClean="0"/>
              <a:pPr/>
              <a:t>8/5/2010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606C-1888-4BB2-80FE-42DE7AAD9AB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23AAF-7B71-46A9-9AFE-91C32219676D}" type="datetimeFigureOut">
              <a:rPr lang="en-US" smtClean="0"/>
              <a:pPr/>
              <a:t>8/5/2010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606C-1888-4BB2-80FE-42DE7AAD9AB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23AAF-7B71-46A9-9AFE-91C32219676D}" type="datetimeFigureOut">
              <a:rPr lang="en-US" smtClean="0"/>
              <a:pPr/>
              <a:t>8/5/2010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606C-1888-4BB2-80FE-42DE7AAD9AB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23AAF-7B71-46A9-9AFE-91C32219676D}" type="datetimeFigureOut">
              <a:rPr lang="en-US" smtClean="0"/>
              <a:pPr/>
              <a:t>8/5/2010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606C-1888-4BB2-80FE-42DE7AAD9AB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23AAF-7B71-46A9-9AFE-91C32219676D}" type="datetimeFigureOut">
              <a:rPr lang="en-US" smtClean="0"/>
              <a:pPr/>
              <a:t>8/5/2010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606C-1888-4BB2-80FE-42DE7AAD9AB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123AAF-7B71-46A9-9AFE-91C32219676D}" type="datetimeFigureOut">
              <a:rPr lang="en-US" smtClean="0"/>
              <a:pPr/>
              <a:t>8/5/2010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C3606C-1888-4BB2-80FE-42DE7AAD9AB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1219199"/>
          </a:xfrm>
        </p:spPr>
        <p:txBody>
          <a:bodyPr>
            <a:normAutofit/>
          </a:bodyPr>
          <a:lstStyle/>
          <a:p>
            <a:r>
              <a:rPr lang="en-US" sz="54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Needs of a Husband</a:t>
            </a:r>
            <a:endParaRPr lang="en-US" sz="5400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18162">
            <a:off x="4953000" y="1447800"/>
            <a:ext cx="3546778" cy="23622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833887">
            <a:off x="533400" y="1447800"/>
            <a:ext cx="3598131" cy="23907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124" name="Picture 4" descr="C:\Users\Ptr. Daniel White\Desktop\Bible pictures\Courtship Marriage Family\1 Dad's Pix (20).bmp"/>
          <p:cNvPicPr>
            <a:picLocks noChangeAspect="1" noChangeArrowheads="1"/>
          </p:cNvPicPr>
          <p:nvPr/>
        </p:nvPicPr>
        <p:blipFill>
          <a:blip r:embed="rId5" cstate="print">
            <a:lum bright="-10000"/>
          </a:blip>
          <a:srcRect/>
          <a:stretch>
            <a:fillRect/>
          </a:stretch>
        </p:blipFill>
        <p:spPr bwMode="auto">
          <a:xfrm rot="244796">
            <a:off x="699992" y="4035662"/>
            <a:ext cx="2152650" cy="261762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125" name="Picture 5" descr="C:\Users\Ptr. Daniel White\Desktop\Bible pictures\Courtship Marriage Family\Marriage\scan0002 (3).jpg"/>
          <p:cNvPicPr>
            <a:picLocks noChangeAspect="1" noChangeArrowheads="1"/>
          </p:cNvPicPr>
          <p:nvPr/>
        </p:nvPicPr>
        <p:blipFill>
          <a:blip r:embed="rId6" cstate="print">
            <a:lum bright="-10000"/>
          </a:blip>
          <a:srcRect/>
          <a:stretch>
            <a:fillRect/>
          </a:stretch>
        </p:blipFill>
        <p:spPr bwMode="auto">
          <a:xfrm rot="20923245">
            <a:off x="3124200" y="4038600"/>
            <a:ext cx="2871787" cy="240506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126" name="Picture 6" descr="C:\Users\Ptr. Daniel White\Desktop\Bible pictures\Courtship Marriage Family\Marriage\scan0007 (2).jpg"/>
          <p:cNvPicPr>
            <a:picLocks noChangeAspect="1" noChangeArrowheads="1"/>
          </p:cNvPicPr>
          <p:nvPr/>
        </p:nvPicPr>
        <p:blipFill>
          <a:blip r:embed="rId7" cstate="print">
            <a:lum bright="-10000"/>
          </a:blip>
          <a:srcRect/>
          <a:stretch>
            <a:fillRect/>
          </a:stretch>
        </p:blipFill>
        <p:spPr bwMode="auto">
          <a:xfrm rot="836747">
            <a:off x="6335741" y="4169814"/>
            <a:ext cx="2601937" cy="203041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8600"/>
            <a:ext cx="8686800" cy="66294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7. Encourage him not to give up on his God given goals – </a:t>
            </a:r>
            <a: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Eph. 4:29</a:t>
            </a:r>
          </a:p>
          <a:p>
            <a:pPr>
              <a:buNone/>
            </a:pP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8. Express enthusiasm for his achievements –     </a:t>
            </a:r>
            <a: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Gen. 2:18</a:t>
            </a:r>
          </a:p>
          <a:p>
            <a:pPr>
              <a:buFont typeface="Wingdings"/>
              <a:buChar char="Ø"/>
            </a:pP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Rejecting his achievements is perceived as a  </a:t>
            </a:r>
            <a:r>
              <a:rPr lang="en-US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rejection </a:t>
            </a:r>
            <a:r>
              <a:rPr lang="en-US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of </a:t>
            </a: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him</a:t>
            </a:r>
          </a:p>
          <a:p>
            <a:pPr>
              <a:buFont typeface="Wingdings"/>
              <a:buChar char="Ø"/>
            </a:pP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Share his excitement</a:t>
            </a:r>
          </a:p>
          <a:p>
            <a:pPr>
              <a:buNone/>
            </a:pP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9. Show attentiveness when he is talking –                 </a:t>
            </a:r>
            <a: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I Cor. 13:5</a:t>
            </a:r>
          </a:p>
          <a:p>
            <a:pPr>
              <a:buFont typeface="Wingdings"/>
              <a:buChar char="Ø"/>
            </a:pP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Look at your husband when he talks to others, as this will inspire their respect</a:t>
            </a:r>
          </a:p>
          <a:p>
            <a:pPr>
              <a:buFont typeface="Wingdings"/>
              <a:buChar char="Ø"/>
            </a:pP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Let him take the lead in conversations</a:t>
            </a:r>
            <a:endParaRPr lang="en-US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flipH="1">
            <a:off x="-381001" y="-304800"/>
            <a:ext cx="9829800" cy="7467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430962"/>
          </a:xfrm>
        </p:spPr>
        <p:txBody>
          <a:bodyPr>
            <a:normAutofit/>
          </a:bodyPr>
          <a:lstStyle/>
          <a:p>
            <a:r>
              <a:rPr lang="en-US" sz="4800" dirty="0" smtClean="0"/>
              <a:t>Be Supportive</a:t>
            </a:r>
            <a:endParaRPr lang="en-US" sz="4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lum bright="-20000" contrast="30000"/>
          </a:blip>
          <a:srcRect/>
          <a:stretch>
            <a:fillRect/>
          </a:stretch>
        </p:blipFill>
        <p:spPr bwMode="auto">
          <a:xfrm>
            <a:off x="2362200" y="533400"/>
            <a:ext cx="4464304" cy="59436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637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A Husband Needs a Wife that Will Continue to Develop Inward               and Outward Beauty</a:t>
            </a:r>
            <a:b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</a:br>
            <a: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(Prov. 31:10-31)</a:t>
            </a:r>
            <a:endParaRPr lang="en-US" i="1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667000"/>
            <a:ext cx="8458200" cy="4191000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Continue to grow in your walk and relationship with the Lord – </a:t>
            </a:r>
            <a: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Heb. 5:11-14</a:t>
            </a:r>
          </a:p>
          <a:p>
            <a:pPr marL="514350" indent="-514350">
              <a:buFont typeface="Wingdings"/>
              <a:buChar char="Ø"/>
            </a:pP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Prayer</a:t>
            </a:r>
          </a:p>
          <a:p>
            <a:pPr marL="514350" indent="-514350">
              <a:buFont typeface="Wingdings"/>
              <a:buChar char="Ø"/>
            </a:pP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Bible reading and study</a:t>
            </a:r>
          </a:p>
          <a:p>
            <a:pPr marL="514350" indent="-514350">
              <a:buFont typeface="Wingdings"/>
              <a:buChar char="Ø"/>
            </a:pP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Godly music</a:t>
            </a:r>
          </a:p>
          <a:p>
            <a:pPr marL="514350" indent="-514350">
              <a:buFont typeface="Wingdings"/>
              <a:buChar char="Ø"/>
            </a:pP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Servants spirit</a:t>
            </a:r>
          </a:p>
          <a:p>
            <a:pPr marL="514350" indent="-514350">
              <a:buFont typeface="Wingdings"/>
              <a:buChar char="Ø"/>
            </a:pP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Church ministry</a:t>
            </a:r>
          </a:p>
          <a:p>
            <a:pPr marL="514350" indent="-514350">
              <a:buNone/>
            </a:pPr>
            <a:endParaRPr lang="en-US" dirty="0" smtClean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 marL="514350" indent="-514350">
              <a:buAutoNum type="arabicPeriod"/>
            </a:pPr>
            <a:endParaRPr lang="en-US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4038600"/>
            <a:ext cx="3862185" cy="25662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04800"/>
            <a:ext cx="8458200" cy="65532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2. Attractive hair style (symbol of being under authority) – </a:t>
            </a:r>
            <a: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I Cor. 11:10-15</a:t>
            </a:r>
          </a:p>
          <a:p>
            <a:pPr>
              <a:buFont typeface="Wingdings"/>
              <a:buChar char="Ø"/>
            </a:pP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Woman’s hair is her glory</a:t>
            </a:r>
          </a:p>
          <a:p>
            <a:pPr>
              <a:buFont typeface="Wingdings"/>
              <a:buChar char="Ø"/>
            </a:pP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Woman’s hair style should reflect a Biblical standard </a:t>
            </a:r>
          </a:p>
          <a:p>
            <a:pPr>
              <a:buFontTx/>
              <a:buChar char="-"/>
            </a:pPr>
            <a:r>
              <a:rPr lang="en-US" i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Femininity not masculinity</a:t>
            </a:r>
          </a:p>
          <a:p>
            <a:pPr>
              <a:buFontTx/>
              <a:buChar char="-"/>
            </a:pPr>
            <a:r>
              <a:rPr lang="en-US" i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Neatness not sloppiness</a:t>
            </a:r>
          </a:p>
          <a:p>
            <a:pPr>
              <a:buFontTx/>
              <a:buChar char="-"/>
            </a:pPr>
            <a:r>
              <a:rPr lang="en-US" i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Submission not pride</a:t>
            </a:r>
          </a:p>
          <a:p>
            <a:pPr>
              <a:buFontTx/>
              <a:buChar char="-"/>
            </a:pPr>
            <a:r>
              <a:rPr lang="en-US" i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Softness not hardness</a:t>
            </a:r>
          </a:p>
          <a:p>
            <a:pPr>
              <a:buFont typeface="Wingdings"/>
              <a:buChar char="Ø"/>
            </a:pP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Woman’s hair should please                               her husband </a:t>
            </a:r>
            <a: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– Eph. 5:24</a:t>
            </a:r>
          </a:p>
          <a:p>
            <a:pPr>
              <a:buNone/>
            </a:pPr>
            <a:endParaRPr lang="en-US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/>
          <a:stretch>
            <a:fillRect/>
          </a:stretch>
        </p:blipFill>
        <p:spPr bwMode="auto">
          <a:xfrm>
            <a:off x="5118835" y="2895600"/>
            <a:ext cx="3747353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convex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4953000" cy="6705600"/>
          </a:xfrm>
        </p:spPr>
        <p:txBody>
          <a:bodyPr>
            <a:normAutofit/>
          </a:bodyPr>
          <a:lstStyle/>
          <a:p>
            <a:pPr marL="514350" indent="-514350">
              <a:buAutoNum type="arabicPeriod" startAt="3"/>
            </a:pPr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Attractive and modest dress – </a:t>
            </a:r>
            <a:r>
              <a:rPr lang="en-US" sz="36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I Tim. 2:9; Prov. 31:22</a:t>
            </a:r>
          </a:p>
          <a:p>
            <a:pPr marL="514350" indent="-514350">
              <a:buFont typeface="Wingdings"/>
              <a:buChar char="Ø"/>
            </a:pPr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Modesty is always in style!</a:t>
            </a:r>
          </a:p>
          <a:p>
            <a:pPr marL="514350" indent="-514350">
              <a:buFont typeface="Wingdings"/>
              <a:buChar char="Ø"/>
            </a:pPr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Dress like a woman – </a:t>
            </a:r>
            <a:r>
              <a:rPr lang="en-US" sz="36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Deut. 22:5</a:t>
            </a:r>
          </a:p>
          <a:p>
            <a:pPr marL="514350" indent="-514350">
              <a:buFont typeface="Wingdings"/>
              <a:buChar char="Ø"/>
            </a:pPr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Dress should draw attention to your countenance not your body – </a:t>
            </a:r>
            <a:r>
              <a:rPr lang="en-US" sz="36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Prov. 15:13</a:t>
            </a:r>
          </a:p>
          <a:p>
            <a:pPr marL="514350" indent="-514350">
              <a:buNone/>
            </a:pPr>
            <a:endParaRPr lang="en-US" sz="3600" dirty="0" smtClean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 marL="514350" indent="-514350">
              <a:buNone/>
            </a:pPr>
            <a:endParaRPr lang="en-US" sz="3600" dirty="0" smtClean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 marL="514350" indent="-514350">
              <a:buFont typeface="Wingdings"/>
              <a:buChar char="Ø"/>
            </a:pPr>
            <a:endParaRPr lang="en-US" sz="3600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99510" y="533400"/>
            <a:ext cx="404449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1752600"/>
            <a:ext cx="1984677" cy="2505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533400"/>
            <a:ext cx="6172200" cy="6324600"/>
          </a:xfrm>
        </p:spPr>
        <p:txBody>
          <a:bodyPr>
            <a:normAutofit/>
          </a:bodyPr>
          <a:lstStyle/>
          <a:p>
            <a:pPr marL="514350" indent="-514350">
              <a:buAutoNum type="arabicPeriod" startAt="4"/>
            </a:pPr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Weight control – </a:t>
            </a:r>
            <a:r>
              <a:rPr lang="en-US" sz="36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Gal. 5:22-23</a:t>
            </a:r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      </a:t>
            </a:r>
            <a:endParaRPr lang="en-US" sz="3600" i="1" dirty="0" smtClean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 marL="514350" indent="-514350">
              <a:buFont typeface="Wingdings"/>
              <a:buChar char="Ø"/>
            </a:pPr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God is concerned about overeating, overweight and an unhealthy life style  – </a:t>
            </a:r>
            <a:r>
              <a:rPr lang="en-US" sz="36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Prov. 23:2</a:t>
            </a:r>
          </a:p>
          <a:p>
            <a:pPr marL="514350" indent="-514350">
              <a:buFont typeface="Wingdings"/>
              <a:buChar char="Ø"/>
            </a:pPr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Physical issues can produce overweight</a:t>
            </a:r>
          </a:p>
          <a:p>
            <a:pPr marL="514350" indent="-514350">
              <a:buFont typeface="Wingdings"/>
              <a:buChar char="Ø"/>
            </a:pPr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Emotional problems can produce overweight</a:t>
            </a:r>
          </a:p>
          <a:p>
            <a:endParaRPr lang="en-US" sz="36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4200" y="0"/>
            <a:ext cx="2057568" cy="1825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53200" y="4419600"/>
            <a:ext cx="2209800" cy="2209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Rectangle 5"/>
          <p:cNvSpPr/>
          <p:nvPr/>
        </p:nvSpPr>
        <p:spPr>
          <a:xfrm>
            <a:off x="762000" y="1371600"/>
            <a:ext cx="5181600" cy="1938992"/>
          </a:xfrm>
          <a:prstGeom prst="rect">
            <a:avLst/>
          </a:prstGeom>
          <a:solidFill>
            <a:schemeClr val="accent6">
              <a:lumMod val="75000"/>
            </a:schemeClr>
          </a:solidFill>
          <a:ln w="762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0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“And put a knife to thy throat, if thou be a man given to appetite.”</a:t>
            </a:r>
            <a:endParaRPr lang="en-US" sz="4000" b="1" i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915400" cy="6629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dirty="0" smtClean="0"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* Dedicate your body to God – </a:t>
            </a:r>
            <a:r>
              <a:rPr lang="en-US" sz="3600" i="1" dirty="0" smtClean="0"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Rom. 12:1-2</a:t>
            </a:r>
          </a:p>
          <a:p>
            <a:pPr>
              <a:buNone/>
            </a:pPr>
            <a:r>
              <a:rPr lang="en-US" sz="3600" dirty="0" smtClean="0"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* Let your husband know that you care about your weight</a:t>
            </a:r>
          </a:p>
          <a:p>
            <a:pPr>
              <a:buNone/>
            </a:pPr>
            <a:r>
              <a:rPr lang="en-US" sz="3600" dirty="0" smtClean="0"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* Work on achievable goals together</a:t>
            </a:r>
          </a:p>
          <a:p>
            <a:pPr>
              <a:buNone/>
            </a:pPr>
            <a:r>
              <a:rPr lang="en-US" sz="3600" dirty="0" smtClean="0"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* Accept yourself – </a:t>
            </a:r>
            <a:r>
              <a:rPr lang="en-US" sz="3600" i="1" dirty="0" smtClean="0"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Ps. 139</a:t>
            </a:r>
          </a:p>
          <a:p>
            <a:pPr>
              <a:buNone/>
            </a:pPr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5. Develop a meek and quiet spirit –                     </a:t>
            </a:r>
            <a:r>
              <a:rPr lang="en-US" sz="36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I Pet. 3:1-7</a:t>
            </a:r>
          </a:p>
          <a:p>
            <a:pPr>
              <a:buFont typeface="Wingdings"/>
              <a:buChar char="Ø"/>
            </a:pPr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Meekness = submission and yield rights</a:t>
            </a:r>
          </a:p>
          <a:p>
            <a:pPr>
              <a:buFont typeface="Wingdings"/>
              <a:buChar char="Ø"/>
            </a:pPr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Quiet spirit = conquering fear and worry</a:t>
            </a:r>
          </a:p>
          <a:p>
            <a:pPr>
              <a:buNone/>
            </a:pPr>
            <a:endParaRPr lang="en-US" sz="3600" dirty="0" smtClean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>
              <a:buNone/>
            </a:pPr>
            <a:endParaRPr lang="en-US" sz="3600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A Husband Needs a Wife Who Will Allow Him the Freedom to Getaway Without Being Possessive </a:t>
            </a:r>
            <a:b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</a:br>
            <a:endParaRPr lang="en-US" i="1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05000"/>
            <a:ext cx="9144000" cy="4953000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Time to be alone with God – </a:t>
            </a:r>
            <a: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II Chron. 16:5</a:t>
            </a:r>
          </a:p>
          <a:p>
            <a:pPr marL="514350" indent="-514350">
              <a:buFont typeface="Wingdings"/>
              <a:buChar char="Ø"/>
            </a:pPr>
            <a:r>
              <a:rPr lang="en-US" dirty="0" smtClean="0"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Adam walked with God before Eve was created – </a:t>
            </a:r>
            <a:r>
              <a:rPr lang="en-US" i="1" dirty="0" smtClean="0"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Gen. 1:26-2:18</a:t>
            </a:r>
          </a:p>
          <a:p>
            <a:pPr marL="514350" indent="-514350">
              <a:buFont typeface="Wingdings"/>
              <a:buChar char="Ø"/>
            </a:pPr>
            <a:r>
              <a:rPr lang="en-US" dirty="0" smtClean="0"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A man’s success in life is based on seeking after the Lord – </a:t>
            </a:r>
            <a:r>
              <a:rPr lang="en-US" i="1" dirty="0" smtClean="0"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Josh. 1:9-11</a:t>
            </a:r>
          </a:p>
          <a:p>
            <a:pPr marL="514350" indent="-514350">
              <a:buFont typeface="Wingdings"/>
              <a:buChar char="Ø"/>
            </a:pPr>
            <a:r>
              <a:rPr lang="en-US" dirty="0" smtClean="0"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The richer a man’s fellowship with God, the sweeter a man’s relationship will be with his wife and family – </a:t>
            </a:r>
            <a:r>
              <a:rPr lang="en-US" i="1" dirty="0" smtClean="0"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Ps. 32:1-5</a:t>
            </a:r>
          </a:p>
          <a:p>
            <a:pPr marL="514350" indent="-514350">
              <a:buFont typeface="Wingdings"/>
              <a:buChar char="Ø"/>
            </a:pPr>
            <a:r>
              <a:rPr lang="en-US" dirty="0" smtClean="0"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Every man needs a </a:t>
            </a:r>
            <a:r>
              <a:rPr lang="en-US" i="1" dirty="0" smtClean="0"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“Bethel” </a:t>
            </a:r>
            <a:r>
              <a:rPr lang="en-US" dirty="0" smtClean="0"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– </a:t>
            </a:r>
            <a:r>
              <a:rPr lang="en-US" i="1" dirty="0" smtClean="0"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Gen. 31:13</a:t>
            </a:r>
          </a:p>
          <a:p>
            <a:pPr marL="514350" indent="-514350">
              <a:buFont typeface="Wingdings"/>
              <a:buChar char="Ø"/>
            </a:pPr>
            <a:endParaRPr lang="en-US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951929">
            <a:off x="4994536" y="404247"/>
            <a:ext cx="2054113" cy="1887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91400" y="1066800"/>
            <a:ext cx="1383818" cy="2432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594307">
            <a:off x="2803267" y="1422100"/>
            <a:ext cx="2279994" cy="2337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52800" y="3886200"/>
            <a:ext cx="1676400" cy="2578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323106">
            <a:off x="6773256" y="3972359"/>
            <a:ext cx="2068742" cy="2011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81600" y="2667000"/>
            <a:ext cx="1545978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105400" y="4898777"/>
            <a:ext cx="1419225" cy="1959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514600" y="685800"/>
            <a:ext cx="640933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0"/>
            <a:ext cx="8610600" cy="6858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4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2. Time to getaway and do the things he enjoys – </a:t>
            </a:r>
            <a:r>
              <a:rPr lang="en-US" sz="34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Mark 6:31</a:t>
            </a:r>
          </a:p>
          <a:p>
            <a:pPr>
              <a:buFont typeface="Wingdings"/>
              <a:buChar char="Ø"/>
            </a:pPr>
            <a:r>
              <a:rPr lang="en-US" sz="34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Hunting</a:t>
            </a:r>
          </a:p>
          <a:p>
            <a:pPr>
              <a:buFont typeface="Wingdings"/>
              <a:buChar char="Ø"/>
            </a:pPr>
            <a:r>
              <a:rPr lang="en-US" sz="34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Fishing</a:t>
            </a:r>
          </a:p>
          <a:p>
            <a:pPr>
              <a:buFont typeface="Wingdings"/>
              <a:buChar char="Ø"/>
            </a:pPr>
            <a:r>
              <a:rPr lang="en-US" sz="34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Golf</a:t>
            </a:r>
          </a:p>
          <a:p>
            <a:pPr>
              <a:buFont typeface="Wingdings"/>
              <a:buChar char="Ø"/>
            </a:pPr>
            <a:r>
              <a:rPr lang="en-US" sz="34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Sports</a:t>
            </a:r>
          </a:p>
          <a:p>
            <a:pPr>
              <a:buFont typeface="Wingdings"/>
              <a:buChar char="Ø"/>
            </a:pPr>
            <a:r>
              <a:rPr lang="en-US" sz="34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</a:t>
            </a:r>
            <a:r>
              <a:rPr lang="en-US" sz="34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Hobbies</a:t>
            </a:r>
          </a:p>
          <a:p>
            <a:pPr>
              <a:buFont typeface="Wingdings"/>
              <a:buChar char="Ø"/>
            </a:pPr>
            <a:r>
              <a:rPr lang="en-US" sz="34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Mission trips</a:t>
            </a:r>
          </a:p>
          <a:p>
            <a:pPr>
              <a:buFont typeface="Wingdings"/>
              <a:buChar char="Ø"/>
            </a:pPr>
            <a:r>
              <a:rPr lang="en-US" sz="34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</a:t>
            </a:r>
            <a:r>
              <a:rPr lang="en-US" sz="34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Work projects</a:t>
            </a:r>
          </a:p>
          <a:p>
            <a:pPr>
              <a:buFont typeface="Wingdings"/>
              <a:buChar char="Ø"/>
            </a:pPr>
            <a:r>
              <a:rPr lang="en-US" sz="34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</a:t>
            </a:r>
            <a:r>
              <a:rPr lang="en-US" sz="34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Etc.</a:t>
            </a:r>
          </a:p>
          <a:p>
            <a:pPr>
              <a:buNone/>
            </a:pPr>
            <a:endParaRPr lang="en-US" sz="3400" dirty="0" smtClean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>
              <a:buFont typeface="Wingdings"/>
              <a:buChar char="Ø"/>
            </a:pPr>
            <a:endParaRPr lang="en-US" sz="3400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7010400" cy="1600200"/>
          </a:xfrm>
        </p:spPr>
        <p:txBody>
          <a:bodyPr>
            <a:noAutofit/>
          </a:bodyPr>
          <a:lstStyle/>
          <a:p>
            <a:r>
              <a:rPr lang="en-US" sz="40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A Husband Needs a Wife who </a:t>
            </a:r>
            <a:br>
              <a:rPr lang="en-US" sz="40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</a:br>
            <a:r>
              <a:rPr lang="en-US" sz="40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Expresses Gratefulness</a:t>
            </a:r>
            <a:br>
              <a:rPr lang="en-US" sz="40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</a:br>
            <a:r>
              <a:rPr lang="en-US" sz="40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(I </a:t>
            </a:r>
            <a:r>
              <a:rPr lang="en-US" sz="4000" i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T</a:t>
            </a:r>
            <a:r>
              <a:rPr lang="en-US" sz="40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hess. 5:18)</a:t>
            </a:r>
            <a:endParaRPr lang="en-US" sz="4000" i="1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81200"/>
            <a:ext cx="8153400" cy="5105400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1.  Give your expectations to God because expectations destroy gratefulness </a:t>
            </a:r>
            <a: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– Ps. 62:5</a:t>
            </a:r>
          </a:p>
          <a:p>
            <a:pPr marL="514350" indent="-514350">
              <a:buAutoNum type="arabicPeriod" startAt="2"/>
            </a:pP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Gratefulness produces happiness and an unhappy wife is a rebuke to her husband –        </a:t>
            </a:r>
            <a: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Ps. 100:4</a:t>
            </a:r>
          </a:p>
          <a:p>
            <a:pPr marL="514350" indent="-514350">
              <a:buAutoNum type="arabicPeriod" startAt="2"/>
            </a:pP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Men are highly attracted to grateful women!</a:t>
            </a:r>
          </a:p>
          <a:p>
            <a:pPr marL="514350" indent="-514350">
              <a:buAutoNum type="arabicPeriod" startAt="2"/>
            </a:pP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Learn contentment – </a:t>
            </a:r>
            <a: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I Tim. 6:6</a:t>
            </a:r>
          </a:p>
          <a:p>
            <a:pPr marL="514350" indent="-514350">
              <a:buAutoNum type="arabicPeriod" startAt="2"/>
            </a:pP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Set your affections on things above – </a:t>
            </a:r>
            <a: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Col. 3:1</a:t>
            </a:r>
            <a:endParaRPr lang="en-US" i="1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0" y="0"/>
            <a:ext cx="1828800" cy="2351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60438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How a Wife Destroys Her </a:t>
            </a:r>
            <a:b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</a:b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Husbands Manliness</a:t>
            </a:r>
            <a:b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</a:br>
            <a: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(Eph. 5:22-24, 33)</a:t>
            </a:r>
            <a:endParaRPr lang="en-US" i="1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133600"/>
            <a:ext cx="8686800" cy="4724400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Expecting him to know what kind of protection you need – </a:t>
            </a:r>
            <a: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I Tim. 5:8</a:t>
            </a:r>
            <a:endParaRPr lang="en-US" i="1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 marL="514350" indent="-514350">
              <a:buFont typeface="Wingdings"/>
              <a:buChar char="Ø"/>
            </a:pP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Physical</a:t>
            </a:r>
          </a:p>
          <a:p>
            <a:pPr marL="514350" indent="-514350">
              <a:buFont typeface="Wingdings"/>
              <a:buChar char="Ø"/>
            </a:pP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Emotional</a:t>
            </a:r>
          </a:p>
          <a:p>
            <a:pPr marL="514350" indent="-514350">
              <a:buFont typeface="Wingdings"/>
              <a:buChar char="Ø"/>
            </a:pP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Spiritual</a:t>
            </a:r>
          </a:p>
          <a:p>
            <a:pPr marL="514350" indent="-514350">
              <a:buFont typeface="Wingdings"/>
              <a:buChar char="Ø"/>
            </a:pP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Mental</a:t>
            </a:r>
          </a:p>
          <a:p>
            <a:pPr marL="514350" indent="-514350">
              <a:buFont typeface="Wingdings"/>
              <a:buChar char="Ø"/>
            </a:pPr>
            <a:r>
              <a:rPr lang="en-US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Tell your husband how                                             he can protect you!</a:t>
            </a:r>
          </a:p>
          <a:p>
            <a:pPr marL="514350" indent="-514350">
              <a:buNone/>
            </a:pPr>
            <a:r>
              <a:rPr lang="en-US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</a:t>
            </a: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  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2743200"/>
            <a:ext cx="2743200" cy="4107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81000"/>
            <a:ext cx="5638800" cy="6477000"/>
          </a:xfrm>
        </p:spPr>
        <p:txBody>
          <a:bodyPr>
            <a:normAutofit/>
          </a:bodyPr>
          <a:lstStyle/>
          <a:p>
            <a:pPr marL="514350" indent="-514350">
              <a:buAutoNum type="arabicPeriod" startAt="6"/>
            </a:pPr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List all the things your husband does for you and on a daily basis and thank him for those things  –       </a:t>
            </a:r>
            <a:r>
              <a:rPr lang="en-US" sz="36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Phil. 3:7-8</a:t>
            </a:r>
          </a:p>
          <a:p>
            <a:pPr marL="514350" indent="-514350">
              <a:buAutoNum type="arabicPeriod" startAt="6"/>
            </a:pPr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List all the wise decisions your husband has made that has positively effected your life and praise him for those decisions – </a:t>
            </a:r>
            <a:r>
              <a:rPr lang="en-US" sz="36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Prov. 27:2</a:t>
            </a:r>
            <a:endParaRPr lang="en-US" sz="3600" i="1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14" y="762000"/>
            <a:ext cx="2795436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305800" cy="1600200"/>
          </a:xfrm>
        </p:spPr>
        <p:txBody>
          <a:bodyPr>
            <a:noAutofit/>
          </a:bodyPr>
          <a:lstStyle/>
          <a:p>
            <a:r>
              <a:rPr lang="en-US" sz="40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A Husband Needs a Wife Who is Well Respected by Others</a:t>
            </a:r>
            <a:br>
              <a:rPr lang="en-US" sz="40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</a:br>
            <a:r>
              <a:rPr lang="en-US" sz="40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(Prov. 31:31)</a:t>
            </a:r>
            <a:endParaRPr lang="en-US" sz="4000" i="1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0"/>
            <a:ext cx="8915400" cy="4572000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Respected for her values – </a:t>
            </a:r>
            <a: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I Thess. 5:12-13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Respected for her morals – </a:t>
            </a:r>
            <a: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Titus 2:5</a:t>
            </a:r>
          </a:p>
          <a:p>
            <a:pPr marL="514350" indent="-514350">
              <a:buAutoNum type="arabicPeriod"/>
            </a:pP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Respected for her discretion – </a:t>
            </a:r>
            <a: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Titus 2:4</a:t>
            </a:r>
          </a:p>
          <a:p>
            <a:pPr marL="514350" indent="-514350">
              <a:buAutoNum type="arabicPeriod"/>
            </a:pP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Respected for her wisdom – </a:t>
            </a:r>
            <a: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Prov. 31:26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Respected for her meek and quiet spirit –               I Pet. 3:1-7</a:t>
            </a:r>
          </a:p>
          <a:p>
            <a:pPr marL="514350" indent="-514350">
              <a:buAutoNum type="arabicPeriod"/>
            </a:pP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Respected by her children – </a:t>
            </a:r>
            <a: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Prov. 31:28</a:t>
            </a:r>
          </a:p>
          <a:p>
            <a:pPr marL="514350" indent="-514350">
              <a:buAutoNum type="arabicPeriod"/>
            </a:pP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Respected by her church family – </a:t>
            </a:r>
            <a: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Rom. 16:1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458200" cy="66294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8. Respected for her character – </a:t>
            </a:r>
            <a: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I Tim. 5:10-16</a:t>
            </a:r>
          </a:p>
          <a:p>
            <a:pPr>
              <a:buFont typeface="Wingdings"/>
              <a:buChar char="Ø"/>
            </a:pP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Servants spirit</a:t>
            </a:r>
          </a:p>
          <a:p>
            <a:pPr>
              <a:buFont typeface="Wingdings"/>
              <a:buChar char="Ø"/>
            </a:pPr>
            <a:r>
              <a:rPr lang="en-US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</a:t>
            </a: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Diligence</a:t>
            </a:r>
          </a:p>
          <a:p>
            <a:pPr>
              <a:buFont typeface="Wingdings"/>
              <a:buChar char="Ø"/>
            </a:pPr>
            <a:r>
              <a:rPr lang="en-US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</a:t>
            </a: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Thriftiness</a:t>
            </a:r>
          </a:p>
          <a:p>
            <a:pPr>
              <a:buFont typeface="Wingdings"/>
              <a:buChar char="Ø"/>
            </a:pPr>
            <a:r>
              <a:rPr lang="en-US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</a:t>
            </a: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Kindness</a:t>
            </a:r>
          </a:p>
          <a:p>
            <a:pPr>
              <a:buFont typeface="Wingdings"/>
              <a:buChar char="Ø"/>
            </a:pPr>
            <a:r>
              <a:rPr lang="en-US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</a:t>
            </a: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Generosity</a:t>
            </a:r>
          </a:p>
          <a:p>
            <a:pPr>
              <a:buFont typeface="Wingdings"/>
              <a:buChar char="Ø"/>
            </a:pPr>
            <a:r>
              <a:rPr lang="en-US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</a:t>
            </a: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Hospitality</a:t>
            </a:r>
          </a:p>
          <a:p>
            <a:pPr>
              <a:buFont typeface="Wingdings"/>
              <a:buChar char="Ø"/>
            </a:pPr>
            <a:r>
              <a:rPr lang="en-US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</a:t>
            </a: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Faithfulness</a:t>
            </a:r>
          </a:p>
          <a:p>
            <a:pPr>
              <a:buFont typeface="Wingdings"/>
              <a:buChar char="Ø"/>
            </a:pPr>
            <a:r>
              <a:rPr lang="en-US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</a:t>
            </a: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Patience</a:t>
            </a:r>
          </a:p>
          <a:p>
            <a:pPr>
              <a:buFont typeface="Wingdings"/>
              <a:buChar char="Ø"/>
            </a:pPr>
            <a:r>
              <a:rPr lang="en-US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</a:t>
            </a: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Love for her husband</a:t>
            </a:r>
          </a:p>
          <a:p>
            <a:pPr>
              <a:buFont typeface="Wingdings"/>
              <a:buChar char="Ø"/>
            </a:pP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Love for her children</a:t>
            </a:r>
          </a:p>
          <a:p>
            <a:pPr>
              <a:buFont typeface="Wingdings"/>
              <a:buChar char="Ø"/>
            </a:pP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Love for others</a:t>
            </a:r>
          </a:p>
          <a:p>
            <a:pPr>
              <a:buFont typeface="Wingdings"/>
              <a:buChar char="Ø"/>
            </a:pP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Love for the Lord</a:t>
            </a:r>
          </a:p>
          <a:p>
            <a:pPr>
              <a:buFont typeface="Wingdings"/>
              <a:buChar char="Ø"/>
            </a:pPr>
            <a:endParaRPr lang="en-US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1219200"/>
            <a:ext cx="3333750" cy="539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7" dur="1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2" dur="1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7" dur="1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228600" y="-228600"/>
            <a:ext cx="9677400" cy="7086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 descr="c:\Users\Ptr. Daniel White\Desktop\Bible pictures\Courtship Marriage Family\1 Dad's Pix (108).jpg"/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/>
          <a:stretch>
            <a:fillRect/>
          </a:stretch>
        </p:blipFill>
        <p:spPr bwMode="auto">
          <a:xfrm>
            <a:off x="1676400" y="1066800"/>
            <a:ext cx="6131034" cy="4572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5029200" cy="6858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2. Being financial independent –                  </a:t>
            </a:r>
            <a:r>
              <a:rPr lang="en-US" sz="36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II Cor. 11:3</a:t>
            </a:r>
          </a:p>
          <a:p>
            <a:pPr>
              <a:buFont typeface="Wingdings"/>
              <a:buChar char="Ø"/>
            </a:pPr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Love is killed by self-sufficiency</a:t>
            </a:r>
          </a:p>
          <a:p>
            <a:pPr>
              <a:buFont typeface="Wingdings"/>
              <a:buChar char="Ø"/>
            </a:pPr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Whoever controls the money controls the home</a:t>
            </a:r>
          </a:p>
          <a:p>
            <a:pPr>
              <a:buFont typeface="Wingdings"/>
              <a:buChar char="Ø"/>
            </a:pPr>
            <a:r>
              <a:rPr lang="en-US" sz="3600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Center your work and ministry in your home </a:t>
            </a:r>
            <a:r>
              <a:rPr lang="en-US" sz="3600" i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–                ( see  Proverbs 31)</a:t>
            </a: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02940">
            <a:off x="4977146" y="264826"/>
            <a:ext cx="2574569" cy="4047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 descr="C:\Users\Ptr. Daniel White\Desktop\Bible pictures\riches materal pos. plesures, worldly\Vatican being a center of business and commerce.jpg"/>
          <p:cNvPicPr>
            <a:picLocks noChangeAspect="1" noChangeArrowheads="1"/>
          </p:cNvPicPr>
          <p:nvPr/>
        </p:nvPicPr>
        <p:blipFill>
          <a:blip r:embed="rId4" cstate="print">
            <a:lum bright="-10000"/>
          </a:blip>
          <a:srcRect/>
          <a:stretch>
            <a:fillRect/>
          </a:stretch>
        </p:blipFill>
        <p:spPr bwMode="auto">
          <a:xfrm rot="638187">
            <a:off x="5968198" y="3682197"/>
            <a:ext cx="2930525" cy="29305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81000"/>
            <a:ext cx="6248400" cy="61722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3. Greater loyalty and respect for others – </a:t>
            </a:r>
            <a:r>
              <a:rPr lang="en-US" sz="36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I Cor. 14:34-35</a:t>
            </a:r>
          </a:p>
          <a:p>
            <a:pPr>
              <a:buFont typeface="Wingdings"/>
              <a:buChar char="Ø"/>
            </a:pPr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Friends</a:t>
            </a:r>
          </a:p>
          <a:p>
            <a:pPr>
              <a:buFont typeface="Wingdings"/>
              <a:buChar char="Ø"/>
            </a:pPr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Family</a:t>
            </a:r>
          </a:p>
          <a:p>
            <a:pPr>
              <a:buFont typeface="Wingdings"/>
              <a:buChar char="Ø"/>
            </a:pPr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Co-workers</a:t>
            </a:r>
          </a:p>
          <a:p>
            <a:pPr>
              <a:buFont typeface="Wingdings"/>
              <a:buChar char="Ø"/>
            </a:pPr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Church leaders</a:t>
            </a:r>
          </a:p>
          <a:p>
            <a:pPr>
              <a:buFont typeface="Wingdings"/>
              <a:buChar char="Ø"/>
            </a:pPr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Other men and                  women</a:t>
            </a:r>
          </a:p>
          <a:p>
            <a:pPr>
              <a:buFont typeface="Wingdings"/>
              <a:buChar char="Ø"/>
            </a:pPr>
            <a:r>
              <a:rPr lang="en-US" sz="3600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Bring your needs and questions to your husband.</a:t>
            </a:r>
          </a:p>
          <a:p>
            <a:endParaRPr lang="en-US" sz="36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1905000"/>
            <a:ext cx="5048952" cy="335477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57200"/>
            <a:ext cx="5029200" cy="61722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4. Resisting his decisions (leadership) –  </a:t>
            </a:r>
            <a: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I Pet. 3:1-6</a:t>
            </a:r>
          </a:p>
          <a:p>
            <a:pPr>
              <a:buFont typeface="Wingdings"/>
              <a:buChar char="Ø"/>
            </a:pP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A wife’s spirit can control her husband’s ambitions</a:t>
            </a:r>
          </a:p>
          <a:p>
            <a:pPr>
              <a:buFont typeface="Wingdings"/>
              <a:buChar char="Ø"/>
            </a:pP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A wife’s spirit can destroy her husband’s self-worth</a:t>
            </a:r>
          </a:p>
          <a:p>
            <a:pPr>
              <a:buFont typeface="Wingdings"/>
              <a:buChar char="Ø"/>
            </a:pP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A wife’s spirit can change her husbands decisions</a:t>
            </a:r>
          </a:p>
          <a:p>
            <a:pPr>
              <a:buFont typeface="Wingdings"/>
              <a:buChar char="Ø"/>
            </a:pPr>
            <a:r>
              <a:rPr lang="en-US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Learn how to lovingly and wisely appeal to your husband!</a:t>
            </a:r>
          </a:p>
          <a:p>
            <a:pPr>
              <a:buNone/>
            </a:pPr>
            <a:endParaRPr lang="en-US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1676400"/>
            <a:ext cx="3421156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84638" t="25581" r="8680" b="67442"/>
          <a:stretch>
            <a:fillRect/>
          </a:stretch>
        </p:blipFill>
        <p:spPr bwMode="auto">
          <a:xfrm>
            <a:off x="7391400" y="2362200"/>
            <a:ext cx="685800" cy="685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609600"/>
            <a:ext cx="3600450" cy="539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914400"/>
            <a:ext cx="299388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4419600"/>
            <a:ext cx="2932039" cy="2229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0" y="457200"/>
            <a:ext cx="6096000" cy="6096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5. Resisting his physical affection – </a:t>
            </a:r>
            <a:r>
              <a:rPr lang="en-US" sz="36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I Cor. 7:1-5</a:t>
            </a:r>
          </a:p>
          <a:p>
            <a:pPr>
              <a:buFont typeface="Wingdings"/>
              <a:buChar char="Ø"/>
            </a:pPr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Crushes a man’s spirit</a:t>
            </a:r>
          </a:p>
          <a:p>
            <a:pPr>
              <a:buFont typeface="Wingdings"/>
              <a:buChar char="Ø"/>
            </a:pPr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Creates deep resentment and bitterness</a:t>
            </a:r>
          </a:p>
          <a:p>
            <a:pPr>
              <a:buFont typeface="Wingdings"/>
              <a:buChar char="Ø"/>
            </a:pPr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Causes great temptation –     </a:t>
            </a:r>
            <a:r>
              <a:rPr lang="en-US" sz="36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Prov. 5-7</a:t>
            </a:r>
          </a:p>
          <a:p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04800"/>
            <a:ext cx="8534400" cy="6553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3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6. Taking matters into your own hands –            </a:t>
            </a:r>
            <a:r>
              <a:rPr lang="en-US" sz="33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Col. 3:18</a:t>
            </a:r>
          </a:p>
          <a:p>
            <a:pPr>
              <a:buFont typeface="Wingdings"/>
              <a:buChar char="Ø"/>
            </a:pPr>
            <a:r>
              <a:rPr lang="en-US" sz="33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When a wife intrudes into her husband’s area of responsibility, her husband often surrenders it and other responsibilities as well</a:t>
            </a:r>
          </a:p>
          <a:p>
            <a:pPr>
              <a:buFont typeface="Wingdings"/>
              <a:buChar char="Ø"/>
            </a:pPr>
            <a:r>
              <a:rPr lang="en-US" sz="33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A wife may avoid temporary consequences, but cause ultimate destruction </a:t>
            </a:r>
            <a:r>
              <a:rPr lang="en-US" sz="33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- Prov. 14:1</a:t>
            </a:r>
          </a:p>
          <a:p>
            <a:pPr>
              <a:buFont typeface="Wingdings"/>
              <a:buChar char="Ø"/>
            </a:pPr>
            <a:r>
              <a:rPr lang="en-US" sz="3300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Don’t become your husband’s conscience -</a:t>
            </a:r>
          </a:p>
          <a:p>
            <a:pPr>
              <a:buNone/>
            </a:pPr>
            <a:r>
              <a:rPr lang="en-US" sz="33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* Give him room to fail</a:t>
            </a:r>
          </a:p>
          <a:p>
            <a:pPr>
              <a:buNone/>
            </a:pPr>
            <a:r>
              <a:rPr lang="en-US" sz="33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* Remain supportive</a:t>
            </a:r>
          </a:p>
          <a:p>
            <a:pPr>
              <a:buNone/>
            </a:pPr>
            <a:r>
              <a:rPr lang="en-US" sz="33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* Wisely appeal wrong decisions</a:t>
            </a:r>
            <a:endParaRPr lang="en-US" sz="3300" i="1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A Husband Needs a Wife Who </a:t>
            </a:r>
            <a:r>
              <a:rPr lang="en-US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W</a:t>
            </a: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ill Accept Him as Her God-given Leader</a:t>
            </a:r>
            <a:b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</a:br>
            <a: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(Eph. 5:23)</a:t>
            </a:r>
            <a:endParaRPr lang="en-US" i="1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057400"/>
            <a:ext cx="8763000" cy="4800600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Believe in his God-given responsibilities –      </a:t>
            </a:r>
            <a: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Gen. 3:16</a:t>
            </a:r>
          </a:p>
          <a:p>
            <a:pPr marL="514350" indent="-514350">
              <a:buAutoNum type="arabicPeriod"/>
            </a:pP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Reassure him that his authority comes from God </a:t>
            </a:r>
            <a: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– I Pet. 3:1</a:t>
            </a:r>
          </a:p>
          <a:p>
            <a:pPr marL="514350" indent="-514350">
              <a:buAutoNum type="arabicPeriod"/>
            </a:pP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Submit to his leadership – </a:t>
            </a:r>
            <a: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Col. 3:18</a:t>
            </a:r>
          </a:p>
          <a:p>
            <a:pPr marL="514350" indent="-514350">
              <a:buAutoNum type="arabicPeriod"/>
            </a:pP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Express to your husband that God will lead you through him – </a:t>
            </a:r>
            <a: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I Cor. 11:3</a:t>
            </a:r>
          </a:p>
          <a:p>
            <a:pPr marL="514350" indent="-514350">
              <a:buAutoNum type="arabicPeriod"/>
            </a:pP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Show confidence that God is working through him – </a:t>
            </a:r>
            <a: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Heb. 13:7, 17</a:t>
            </a:r>
            <a:endParaRPr lang="en-US" i="1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8600"/>
            <a:ext cx="9144000" cy="6629400"/>
          </a:xfrm>
        </p:spPr>
        <p:txBody>
          <a:bodyPr>
            <a:normAutofit lnSpcReduction="10000"/>
          </a:bodyPr>
          <a:lstStyle/>
          <a:p>
            <a:pPr>
              <a:buFont typeface="Wingdings"/>
              <a:buChar char="Ø"/>
            </a:pPr>
            <a:r>
              <a:rPr lang="en-US" sz="34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God works through a man’s decisions whether they are good or bad </a:t>
            </a:r>
            <a:r>
              <a:rPr lang="en-US" sz="34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– Rom. 8:28</a:t>
            </a:r>
          </a:p>
          <a:p>
            <a:pPr>
              <a:buFont typeface="Wingdings"/>
              <a:buChar char="Ø"/>
            </a:pPr>
            <a:r>
              <a:rPr lang="en-US" sz="34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Bad decisions reveal a man’s need to allow his wife to appeal to him and express her cautions – </a:t>
            </a:r>
            <a:r>
              <a:rPr lang="en-US" sz="34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Gal. 6:1-2</a:t>
            </a:r>
          </a:p>
          <a:p>
            <a:pPr>
              <a:buFont typeface="Wingdings"/>
              <a:buChar char="Ø"/>
            </a:pPr>
            <a:r>
              <a:rPr lang="en-US" sz="34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Demonstrate loyalty when mistakes are made – </a:t>
            </a:r>
            <a:r>
              <a:rPr lang="en-US" sz="34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Prov. 31:10-12</a:t>
            </a:r>
          </a:p>
          <a:p>
            <a:pPr>
              <a:buFont typeface="Wingdings"/>
              <a:buChar char="Ø"/>
            </a:pPr>
            <a:r>
              <a:rPr lang="en-US" sz="3400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The more a wife shows trust in her husband, the more careful he will be in giving her direction.</a:t>
            </a:r>
          </a:p>
          <a:p>
            <a:pPr>
              <a:buNone/>
            </a:pPr>
            <a:r>
              <a:rPr lang="en-US" sz="34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6. Praise him for godly character, righteousness standards and Biblical convictions – </a:t>
            </a:r>
            <a:r>
              <a:rPr lang="en-US" sz="34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Ps. 15;            I Tim. 3:2-8</a:t>
            </a:r>
          </a:p>
          <a:p>
            <a:pPr>
              <a:buNone/>
            </a:pPr>
            <a:endParaRPr lang="en-US" sz="3400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616</TotalTime>
  <Words>1121</Words>
  <Application>Microsoft Office PowerPoint</Application>
  <PresentationFormat>On-screen Show (4:3)</PresentationFormat>
  <Paragraphs>156</Paragraphs>
  <Slides>23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Needs of a Husband</vt:lpstr>
      <vt:lpstr>How a Wife Destroys Her  Husbands Manliness (Eph. 5:22-24, 33)</vt:lpstr>
      <vt:lpstr>Slide 3</vt:lpstr>
      <vt:lpstr>Slide 4</vt:lpstr>
      <vt:lpstr>Slide 5</vt:lpstr>
      <vt:lpstr>Slide 6</vt:lpstr>
      <vt:lpstr>Slide 7</vt:lpstr>
      <vt:lpstr>A Husband Needs a Wife Who Will Accept Him as Her God-given Leader (Eph. 5:23)</vt:lpstr>
      <vt:lpstr>Slide 9</vt:lpstr>
      <vt:lpstr>Slide 10</vt:lpstr>
      <vt:lpstr>Be Supportive</vt:lpstr>
      <vt:lpstr>A Husband Needs a Wife that Will Continue to Develop Inward               and Outward Beauty (Prov. 31:10-31)</vt:lpstr>
      <vt:lpstr>Slide 13</vt:lpstr>
      <vt:lpstr>Slide 14</vt:lpstr>
      <vt:lpstr>Slide 15</vt:lpstr>
      <vt:lpstr>Slide 16</vt:lpstr>
      <vt:lpstr>A Husband Needs a Wife Who Will Allow Him the Freedom to Getaway Without Being Possessive  </vt:lpstr>
      <vt:lpstr>Slide 18</vt:lpstr>
      <vt:lpstr>A Husband Needs a Wife who   Expresses Gratefulness (I Thess. 5:18)</vt:lpstr>
      <vt:lpstr>Slide 20</vt:lpstr>
      <vt:lpstr>A Husband Needs a Wife Who is Well Respected by Others (Prov. 31:31)</vt:lpstr>
      <vt:lpstr>Slide 22</vt:lpstr>
      <vt:lpstr>Slide 23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Needs of a Husband</dc:title>
  <dc:creator>Ptr. Daniel White</dc:creator>
  <cp:lastModifiedBy>Ptr. Daniel White</cp:lastModifiedBy>
  <cp:revision>17</cp:revision>
  <dcterms:created xsi:type="dcterms:W3CDTF">2009-11-04T17:05:56Z</dcterms:created>
  <dcterms:modified xsi:type="dcterms:W3CDTF">2010-08-05T11:16:01Z</dcterms:modified>
</cp:coreProperties>
</file>