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7" r:id="rId2"/>
    <p:sldId id="258" r:id="rId3"/>
    <p:sldId id="260" r:id="rId4"/>
    <p:sldId id="261" r:id="rId5"/>
    <p:sldId id="262" r:id="rId6"/>
    <p:sldId id="263" r:id="rId7"/>
    <p:sldId id="264" r:id="rId8"/>
    <p:sldId id="266" r:id="rId9"/>
    <p:sldId id="267" r:id="rId10"/>
    <p:sldId id="268" r:id="rId11"/>
    <p:sldId id="269" r:id="rId12"/>
    <p:sldId id="300" r:id="rId13"/>
    <p:sldId id="296" r:id="rId14"/>
    <p:sldId id="293" r:id="rId15"/>
    <p:sldId id="294" r:id="rId16"/>
    <p:sldId id="273" r:id="rId17"/>
    <p:sldId id="274" r:id="rId18"/>
    <p:sldId id="275" r:id="rId19"/>
    <p:sldId id="276" r:id="rId20"/>
    <p:sldId id="277" r:id="rId21"/>
    <p:sldId id="281" r:id="rId22"/>
    <p:sldId id="278" r:id="rId23"/>
    <p:sldId id="285" r:id="rId24"/>
    <p:sldId id="283" r:id="rId25"/>
    <p:sldId id="286" r:id="rId26"/>
    <p:sldId id="284" r:id="rId27"/>
    <p:sldId id="297" r:id="rId28"/>
    <p:sldId id="298" r:id="rId29"/>
    <p:sldId id="299" r:id="rId30"/>
    <p:sldId id="287" r:id="rId31"/>
    <p:sldId id="288" r:id="rId32"/>
    <p:sldId id="289" r:id="rId33"/>
    <p:sldId id="282" r:id="rId34"/>
    <p:sldId id="259"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3" autoAdjust="0"/>
    <p:restoredTop sz="94681" autoAdjust="0"/>
  </p:normalViewPr>
  <p:slideViewPr>
    <p:cSldViewPr>
      <p:cViewPr varScale="1">
        <p:scale>
          <a:sx n="78" d="100"/>
          <a:sy n="78" d="100"/>
        </p:scale>
        <p:origin x="-91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C5BF51-56AE-42D5-8538-7455584D3A84}" type="datetimeFigureOut">
              <a:rPr lang="en-US" smtClean="0"/>
              <a:pPr/>
              <a:t>3/24/2010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3EC0D8-1F46-4741-AB16-F4F6FA4BB620}"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46BC08-8E35-401D-B4E1-513D19CFB540}"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46BC08-8E35-401D-B4E1-513D19CFB540}"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46BC08-8E35-401D-B4E1-513D19CFB540}"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3EC0D8-1F46-4741-AB16-F4F6FA4BB620}"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3EC0D8-1F46-4741-AB16-F4F6FA4BB620}"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46BC08-8E35-401D-B4E1-513D19CFB540}"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46BC08-8E35-401D-B4E1-513D19CFB540}"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46BC08-8E35-401D-B4E1-513D19CFB540}"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46BC08-8E35-401D-B4E1-513D19CFB540}"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46BC08-8E35-401D-B4E1-513D19CFB540}"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46BC08-8E35-401D-B4E1-513D19CFB540}"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46BC08-8E35-401D-B4E1-513D19CFB540}"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46BC08-8E35-401D-B4E1-513D19CFB540}"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46BC08-8E35-401D-B4E1-513D19CFB540}"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46BC08-8E35-401D-B4E1-513D19CFB540}"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46BC08-8E35-401D-B4E1-513D19CFB540}"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46BC08-8E35-401D-B4E1-513D19CFB540}"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46BC08-8E35-401D-B4E1-513D19CFB540}"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46BC08-8E35-401D-B4E1-513D19CFB540}"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46BC08-8E35-401D-B4E1-513D19CFB540}"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46BC08-8E35-401D-B4E1-513D19CFB540}"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46BC08-8E35-401D-B4E1-513D19CFB540}"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46BC08-8E35-401D-B4E1-513D19CFB540}"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46BC08-8E35-401D-B4E1-513D19CFB540}"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46BC08-8E35-401D-B4E1-513D19CFB540}"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46BC08-8E35-401D-B4E1-513D19CFB540}"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46BC08-8E35-401D-B4E1-513D19CFB540}"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46BC08-8E35-401D-B4E1-513D19CFB540}" type="slidenum">
              <a:rPr lang="en-US" smtClean="0"/>
              <a:pPr/>
              <a:t>34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46BC08-8E35-401D-B4E1-513D19CFB540}"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46BC08-8E35-401D-B4E1-513D19CFB540}"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46BC08-8E35-401D-B4E1-513D19CFB540}"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46BC08-8E35-401D-B4E1-513D19CFB540}"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46BC08-8E35-401D-B4E1-513D19CFB540}"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46BC08-8E35-401D-B4E1-513D19CFB540}"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1227EF-9CC1-4AD9-B958-059F9C486674}" type="datetimeFigureOut">
              <a:rPr lang="en-US" smtClean="0"/>
              <a:pPr/>
              <a:t>3/24/2010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3C726A-7FDC-4692-AD91-8ECBD9B96C8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1227EF-9CC1-4AD9-B958-059F9C486674}" type="datetimeFigureOut">
              <a:rPr lang="en-US" smtClean="0"/>
              <a:pPr/>
              <a:t>3/24/2010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3C726A-7FDC-4692-AD91-8ECBD9B96C8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1227EF-9CC1-4AD9-B958-059F9C486674}" type="datetimeFigureOut">
              <a:rPr lang="en-US" smtClean="0"/>
              <a:pPr/>
              <a:t>3/24/2010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3C726A-7FDC-4692-AD91-8ECBD9B96C8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1227EF-9CC1-4AD9-B958-059F9C486674}" type="datetimeFigureOut">
              <a:rPr lang="en-US" smtClean="0"/>
              <a:pPr/>
              <a:t>3/24/2010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3C726A-7FDC-4692-AD91-8ECBD9B96C8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1227EF-9CC1-4AD9-B958-059F9C486674}" type="datetimeFigureOut">
              <a:rPr lang="en-US" smtClean="0"/>
              <a:pPr/>
              <a:t>3/24/2010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3C726A-7FDC-4692-AD91-8ECBD9B96C8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1227EF-9CC1-4AD9-B958-059F9C486674}" type="datetimeFigureOut">
              <a:rPr lang="en-US" smtClean="0"/>
              <a:pPr/>
              <a:t>3/24/2010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3C726A-7FDC-4692-AD91-8ECBD9B96C8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1227EF-9CC1-4AD9-B958-059F9C486674}" type="datetimeFigureOut">
              <a:rPr lang="en-US" smtClean="0"/>
              <a:pPr/>
              <a:t>3/24/2010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43C726A-7FDC-4692-AD91-8ECBD9B96C8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1227EF-9CC1-4AD9-B958-059F9C486674}" type="datetimeFigureOut">
              <a:rPr lang="en-US" smtClean="0"/>
              <a:pPr/>
              <a:t>3/24/2010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43C726A-7FDC-4692-AD91-8ECBD9B96C8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1227EF-9CC1-4AD9-B958-059F9C486674}" type="datetimeFigureOut">
              <a:rPr lang="en-US" smtClean="0"/>
              <a:pPr/>
              <a:t>3/24/2010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43C726A-7FDC-4692-AD91-8ECBD9B96C8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1227EF-9CC1-4AD9-B958-059F9C486674}" type="datetimeFigureOut">
              <a:rPr lang="en-US" smtClean="0"/>
              <a:pPr/>
              <a:t>3/24/2010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3C726A-7FDC-4692-AD91-8ECBD9B96C8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1227EF-9CC1-4AD9-B958-059F9C486674}" type="datetimeFigureOut">
              <a:rPr lang="en-US" smtClean="0"/>
              <a:pPr/>
              <a:t>3/24/2010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3C726A-7FDC-4692-AD91-8ECBD9B96C8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1227EF-9CC1-4AD9-B958-059F9C486674}" type="datetimeFigureOut">
              <a:rPr lang="en-US" smtClean="0"/>
              <a:pPr/>
              <a:t>3/24/2010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3C726A-7FDC-4692-AD91-8ECBD9B96C87}"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21.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vmlDrawing" Target="../drawings/vmlDrawing4.vml"/><Relationship Id="rId4" Type="http://schemas.openxmlformats.org/officeDocument/2006/relationships/oleObject" Target="../embeddings/oleObject8.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2438400"/>
          </a:xfrm>
        </p:spPr>
        <p:txBody>
          <a:bodyPr>
            <a:normAutofit fontScale="90000"/>
          </a:bodyPr>
          <a:lstStyle/>
          <a:p>
            <a:r>
              <a:rPr lang="en-US" sz="5400" dirty="0" smtClean="0">
                <a:effectLst>
                  <a:glow rad="101600">
                    <a:schemeClr val="bg1">
                      <a:alpha val="60000"/>
                    </a:schemeClr>
                  </a:glow>
                </a:effectLst>
              </a:rPr>
              <a:t>Engagement</a:t>
            </a:r>
            <a:br>
              <a:rPr lang="en-US" sz="5400" dirty="0" smtClean="0">
                <a:effectLst>
                  <a:glow rad="101600">
                    <a:schemeClr val="bg1">
                      <a:alpha val="60000"/>
                    </a:schemeClr>
                  </a:glow>
                </a:effectLst>
              </a:rPr>
            </a:br>
            <a:r>
              <a:rPr lang="en-US" sz="5400" i="1" dirty="0" smtClean="0">
                <a:effectLst>
                  <a:glow rad="101600">
                    <a:schemeClr val="bg1">
                      <a:alpha val="60000"/>
                    </a:schemeClr>
                  </a:glow>
                </a:effectLst>
              </a:rPr>
              <a:t>(Part 2)</a:t>
            </a:r>
            <a:r>
              <a:rPr lang="en-US" sz="5400" dirty="0" smtClean="0">
                <a:effectLst>
                  <a:glow rad="101600">
                    <a:schemeClr val="bg1">
                      <a:alpha val="60000"/>
                    </a:schemeClr>
                  </a:glow>
                </a:effectLst>
              </a:rPr>
              <a:t/>
            </a:r>
            <a:br>
              <a:rPr lang="en-US" sz="5400" dirty="0" smtClean="0">
                <a:effectLst>
                  <a:glow rad="101600">
                    <a:schemeClr val="bg1">
                      <a:alpha val="60000"/>
                    </a:schemeClr>
                  </a:glow>
                </a:effectLst>
              </a:rPr>
            </a:br>
            <a:r>
              <a:rPr lang="en-US" sz="5400" i="1" dirty="0" smtClean="0">
                <a:solidFill>
                  <a:srgbClr val="FFFF00"/>
                </a:solidFill>
                <a:effectLst>
                  <a:glow rad="101600">
                    <a:schemeClr val="bg1">
                      <a:alpha val="60000"/>
                    </a:schemeClr>
                  </a:glow>
                </a:effectLst>
              </a:rPr>
              <a:t>“Betrothal”</a:t>
            </a:r>
            <a:endParaRPr lang="en-US" sz="5400" i="1" dirty="0">
              <a:solidFill>
                <a:srgbClr val="FFFF00"/>
              </a:solidFill>
              <a:effectLst>
                <a:glow rad="101600">
                  <a:schemeClr val="bg1">
                    <a:alpha val="60000"/>
                  </a:schemeClr>
                </a:glow>
              </a:effectLst>
            </a:endParaRPr>
          </a:p>
        </p:txBody>
      </p:sp>
      <p:pic>
        <p:nvPicPr>
          <p:cNvPr id="1026" name="Picture 2"/>
          <p:cNvPicPr>
            <a:picLocks noChangeAspect="1" noChangeArrowheads="1"/>
          </p:cNvPicPr>
          <p:nvPr/>
        </p:nvPicPr>
        <p:blipFill>
          <a:blip r:embed="rId3" cstate="print"/>
          <a:srcRect/>
          <a:stretch>
            <a:fillRect/>
          </a:stretch>
        </p:blipFill>
        <p:spPr bwMode="auto">
          <a:xfrm>
            <a:off x="2286000" y="2288359"/>
            <a:ext cx="5086350" cy="45696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0"/>
            <a:ext cx="4495800" cy="6858000"/>
          </a:xfrm>
        </p:spPr>
        <p:txBody>
          <a:bodyPr>
            <a:normAutofit/>
          </a:bodyPr>
          <a:lstStyle/>
          <a:p>
            <a:r>
              <a:rPr lang="en-US" sz="3600" dirty="0">
                <a:effectLst>
                  <a:glow rad="101600">
                    <a:schemeClr val="bg1">
                      <a:alpha val="60000"/>
                    </a:schemeClr>
                  </a:glow>
                </a:effectLst>
              </a:rPr>
              <a:t>The groom received the bride with her female attendants and returned to his father’s </a:t>
            </a:r>
            <a:r>
              <a:rPr lang="en-US" sz="3600" dirty="0" smtClean="0">
                <a:effectLst>
                  <a:glow rad="101600">
                    <a:schemeClr val="bg1">
                      <a:alpha val="60000"/>
                    </a:schemeClr>
                  </a:glow>
                </a:effectLst>
              </a:rPr>
              <a:t>house</a:t>
            </a:r>
            <a:r>
              <a:rPr lang="en-US" sz="3600" dirty="0">
                <a:effectLst>
                  <a:glow rad="101600">
                    <a:schemeClr val="bg1">
                      <a:alpha val="60000"/>
                    </a:schemeClr>
                  </a:glow>
                </a:effectLst>
              </a:rPr>
              <a:t>.</a:t>
            </a:r>
          </a:p>
        </p:txBody>
      </p:sp>
      <p:sp>
        <p:nvSpPr>
          <p:cNvPr id="4" name="Content Placeholder 3"/>
          <p:cNvSpPr>
            <a:spLocks noGrp="1"/>
          </p:cNvSpPr>
          <p:nvPr>
            <p:ph sz="half" idx="2"/>
          </p:nvPr>
        </p:nvSpPr>
        <p:spPr>
          <a:xfrm>
            <a:off x="4648200" y="0"/>
            <a:ext cx="4495800" cy="6858000"/>
          </a:xfrm>
        </p:spPr>
        <p:txBody>
          <a:bodyPr>
            <a:normAutofit/>
          </a:bodyPr>
          <a:lstStyle/>
          <a:p>
            <a:pPr hangingPunct="0"/>
            <a:r>
              <a:rPr lang="en-US" sz="3600" dirty="0">
                <a:effectLst>
                  <a:glow rad="101600">
                    <a:schemeClr val="bg1">
                      <a:alpha val="60000"/>
                    </a:schemeClr>
                  </a:glow>
                </a:effectLst>
              </a:rPr>
              <a:t>The bride will be caught up with the Lord to be with Him  </a:t>
            </a:r>
            <a:r>
              <a:rPr lang="en-US" sz="3600" dirty="0" smtClean="0">
                <a:effectLst>
                  <a:glow rad="101600">
                    <a:schemeClr val="bg1">
                      <a:alpha val="60000"/>
                    </a:schemeClr>
                  </a:glow>
                </a:effectLst>
              </a:rPr>
              <a:t>- </a:t>
            </a:r>
            <a:r>
              <a:rPr lang="en-US" sz="3600" i="1" dirty="0" smtClean="0">
                <a:effectLst>
                  <a:glow rad="101600">
                    <a:schemeClr val="bg1">
                      <a:alpha val="60000"/>
                    </a:schemeClr>
                  </a:glow>
                </a:effectLst>
              </a:rPr>
              <a:t>I </a:t>
            </a:r>
            <a:r>
              <a:rPr lang="en-US" sz="3600" i="1" dirty="0">
                <a:effectLst>
                  <a:glow rad="101600">
                    <a:schemeClr val="bg1">
                      <a:alpha val="60000"/>
                    </a:schemeClr>
                  </a:glow>
                </a:effectLst>
              </a:rPr>
              <a:t>Thessalonians 4:14-17</a:t>
            </a:r>
          </a:p>
          <a:p>
            <a:pPr>
              <a:buNone/>
            </a:pPr>
            <a:endParaRPr lang="en-US" sz="3600" dirty="0">
              <a:effectLst>
                <a:glow rad="101600">
                  <a:schemeClr val="bg1">
                    <a:alpha val="60000"/>
                  </a:schemeClr>
                </a:glow>
              </a:effectLst>
            </a:endParaRPr>
          </a:p>
        </p:txBody>
      </p:sp>
      <p:pic>
        <p:nvPicPr>
          <p:cNvPr id="9220" name="Picture 4" descr="C:\Users\Ptr. Daniel White\Desktop\Bible pictures\Prophecy pictures\prophecy pictures\rapture and second coming\Rapture (5).jpg"/>
          <p:cNvPicPr>
            <a:picLocks noChangeAspect="1" noChangeArrowheads="1"/>
          </p:cNvPicPr>
          <p:nvPr/>
        </p:nvPicPr>
        <p:blipFill>
          <a:blip r:embed="rId3" cstate="print">
            <a:lum contrast="30000"/>
          </a:blip>
          <a:srcRect t="17003" r="2560" b="4611"/>
          <a:stretch>
            <a:fillRect/>
          </a:stretch>
        </p:blipFill>
        <p:spPr bwMode="auto">
          <a:xfrm>
            <a:off x="4191000" y="2819400"/>
            <a:ext cx="4800600" cy="4038600"/>
          </a:xfrm>
          <a:prstGeom prst="rect">
            <a:avLst/>
          </a:prstGeom>
          <a:ln>
            <a:noFill/>
          </a:ln>
          <a:effectLst>
            <a:softEdge rad="112500"/>
          </a:effectLst>
        </p:spPr>
      </p:pic>
      <p:pic>
        <p:nvPicPr>
          <p:cNvPr id="93185" name="Picture 1" descr="c:\Users\Ptr. Daniel White\Desktop\Bible pictures\Bible pictures New Testament\Parables &amp; Illustrations\Wise Virgins\five_were_wise_five_were_foolish.jpg"/>
          <p:cNvPicPr>
            <a:picLocks noChangeAspect="1" noChangeArrowheads="1"/>
          </p:cNvPicPr>
          <p:nvPr/>
        </p:nvPicPr>
        <p:blipFill>
          <a:blip r:embed="rId4" cstate="print"/>
          <a:srcRect/>
          <a:stretch>
            <a:fillRect/>
          </a:stretch>
        </p:blipFill>
        <p:spPr bwMode="auto">
          <a:xfrm>
            <a:off x="152400" y="2799361"/>
            <a:ext cx="3886200" cy="4058639"/>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to="" calcmode="lin" valueType="num">
                                      <p:cBhvr>
                                        <p:cTn id="7" dur="1" fill="hold"/>
                                        <p:tgtEl>
                                          <p:spTgt spid="4">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9220"/>
                                        </p:tgtEl>
                                        <p:attrNameLst>
                                          <p:attrName>style.visibility</p:attrName>
                                        </p:attrNameLst>
                                      </p:cBhvr>
                                      <p:to>
                                        <p:strVal val="visible"/>
                                      </p:to>
                                    </p:set>
                                    <p:anim calcmode="lin" valueType="num">
                                      <p:cBhvr>
                                        <p:cTn id="12" dur="1000" fill="hold"/>
                                        <p:tgtEl>
                                          <p:spTgt spid="9220"/>
                                        </p:tgtEl>
                                        <p:attrNameLst>
                                          <p:attrName>ppt_w</p:attrName>
                                        </p:attrNameLst>
                                      </p:cBhvr>
                                      <p:tavLst>
                                        <p:tav tm="0">
                                          <p:val>
                                            <p:fltVal val="0"/>
                                          </p:val>
                                        </p:tav>
                                        <p:tav tm="100000">
                                          <p:val>
                                            <p:strVal val="#ppt_w"/>
                                          </p:val>
                                        </p:tav>
                                      </p:tavLst>
                                    </p:anim>
                                    <p:anim calcmode="lin" valueType="num">
                                      <p:cBhvr>
                                        <p:cTn id="13" dur="1000" fill="hold"/>
                                        <p:tgtEl>
                                          <p:spTgt spid="9220"/>
                                        </p:tgtEl>
                                        <p:attrNameLst>
                                          <p:attrName>ppt_h</p:attrName>
                                        </p:attrNameLst>
                                      </p:cBhvr>
                                      <p:tavLst>
                                        <p:tav tm="0">
                                          <p:val>
                                            <p:fltVal val="0"/>
                                          </p:val>
                                        </p:tav>
                                        <p:tav tm="100000">
                                          <p:val>
                                            <p:strVal val="#ppt_h"/>
                                          </p:val>
                                        </p:tav>
                                      </p:tavLst>
                                    </p:anim>
                                    <p:animEffect transition="in" filter="fade">
                                      <p:cBhvr>
                                        <p:cTn id="14" dur="10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228600"/>
            <a:ext cx="4648200" cy="6629400"/>
          </a:xfrm>
        </p:spPr>
        <p:txBody>
          <a:bodyPr>
            <a:normAutofit/>
          </a:bodyPr>
          <a:lstStyle/>
          <a:p>
            <a:r>
              <a:rPr lang="en-US" sz="3600" dirty="0">
                <a:effectLst>
                  <a:glow rad="101600">
                    <a:schemeClr val="bg1">
                      <a:alpha val="60000"/>
                    </a:schemeClr>
                  </a:glow>
                </a:effectLst>
              </a:rPr>
              <a:t>The bride and groom then entered the bridal chamber and in the privacy of that place, </a:t>
            </a:r>
            <a:r>
              <a:rPr lang="en-US" sz="3600" dirty="0" smtClean="0">
                <a:effectLst>
                  <a:glow rad="101600">
                    <a:schemeClr val="bg1">
                      <a:alpha val="60000"/>
                    </a:schemeClr>
                  </a:glow>
                </a:effectLst>
              </a:rPr>
              <a:t>entered </a:t>
            </a:r>
            <a:r>
              <a:rPr lang="en-US" sz="3600" dirty="0">
                <a:effectLst>
                  <a:glow rad="101600">
                    <a:schemeClr val="bg1">
                      <a:alpha val="60000"/>
                    </a:schemeClr>
                  </a:glow>
                </a:effectLst>
              </a:rPr>
              <a:t>into physical union for the first time, </a:t>
            </a:r>
            <a:r>
              <a:rPr lang="en-US" sz="3600" dirty="0" smtClean="0">
                <a:effectLst>
                  <a:glow rad="101600">
                    <a:schemeClr val="bg1">
                      <a:alpha val="60000"/>
                    </a:schemeClr>
                  </a:glow>
                </a:effectLst>
              </a:rPr>
              <a:t>thereby consummating </a:t>
            </a:r>
            <a:r>
              <a:rPr lang="en-US" sz="3600" dirty="0">
                <a:effectLst>
                  <a:glow rad="101600">
                    <a:schemeClr val="bg1">
                      <a:alpha val="60000"/>
                    </a:schemeClr>
                  </a:glow>
                </a:effectLst>
              </a:rPr>
              <a:t>the marriage.</a:t>
            </a:r>
          </a:p>
        </p:txBody>
      </p:sp>
      <p:sp>
        <p:nvSpPr>
          <p:cNvPr id="4" name="Content Placeholder 3"/>
          <p:cNvSpPr>
            <a:spLocks noGrp="1"/>
          </p:cNvSpPr>
          <p:nvPr>
            <p:ph sz="half" idx="2"/>
          </p:nvPr>
        </p:nvSpPr>
        <p:spPr>
          <a:xfrm>
            <a:off x="4648200" y="152400"/>
            <a:ext cx="4495800" cy="6705600"/>
          </a:xfrm>
        </p:spPr>
        <p:txBody>
          <a:bodyPr>
            <a:normAutofit/>
          </a:bodyPr>
          <a:lstStyle/>
          <a:p>
            <a:r>
              <a:rPr lang="en-US" sz="3600" dirty="0">
                <a:effectLst>
                  <a:glow rad="101600">
                    <a:schemeClr val="bg1">
                      <a:alpha val="60000"/>
                    </a:schemeClr>
                  </a:glow>
                </a:effectLst>
              </a:rPr>
              <a:t>Christ’s union with the church will take place in heaven for all eternity  - </a:t>
            </a:r>
            <a:r>
              <a:rPr lang="en-US" sz="3600" dirty="0" smtClean="0">
                <a:effectLst>
                  <a:glow rad="101600">
                    <a:schemeClr val="bg1">
                      <a:alpha val="60000"/>
                    </a:schemeClr>
                  </a:glow>
                </a:effectLst>
              </a:rPr>
              <a:t>              </a:t>
            </a:r>
            <a:r>
              <a:rPr lang="en-US" sz="3600" i="1" dirty="0" smtClean="0">
                <a:effectLst>
                  <a:glow rad="101600">
                    <a:schemeClr val="bg1">
                      <a:alpha val="60000"/>
                    </a:schemeClr>
                  </a:glow>
                </a:effectLst>
              </a:rPr>
              <a:t>I </a:t>
            </a:r>
            <a:r>
              <a:rPr lang="en-US" sz="3600" i="1" dirty="0">
                <a:effectLst>
                  <a:glow rad="101600">
                    <a:schemeClr val="bg1">
                      <a:alpha val="60000"/>
                    </a:schemeClr>
                  </a:glow>
                </a:effectLst>
              </a:rPr>
              <a:t>Thessalonians </a:t>
            </a:r>
            <a:r>
              <a:rPr lang="en-US" sz="3600" i="1" dirty="0" smtClean="0">
                <a:effectLst>
                  <a:glow rad="101600">
                    <a:schemeClr val="bg1">
                      <a:alpha val="60000"/>
                    </a:schemeClr>
                  </a:glow>
                </a:effectLst>
              </a:rPr>
              <a:t>  4:14-17</a:t>
            </a:r>
            <a:endParaRPr lang="en-US" sz="3600" i="1" dirty="0">
              <a:effectLst>
                <a:glow rad="101600">
                  <a:schemeClr val="bg1">
                    <a:alpha val="60000"/>
                  </a:schemeClr>
                </a:glow>
              </a:effectLst>
            </a:endParaRPr>
          </a:p>
        </p:txBody>
      </p:sp>
      <p:pic>
        <p:nvPicPr>
          <p:cNvPr id="10242" name="Picture 2" descr="C:\Users\Ptr. Daniel White\Desktop\Bible pictures\Prophecy pictures\prophecy pictures\rapture and second coming\banquet_table.jpg"/>
          <p:cNvPicPr>
            <a:picLocks noChangeAspect="1" noChangeArrowheads="1"/>
          </p:cNvPicPr>
          <p:nvPr/>
        </p:nvPicPr>
        <p:blipFill>
          <a:blip r:embed="rId3" cstate="print">
            <a:lum bright="-10000"/>
          </a:blip>
          <a:srcRect/>
          <a:stretch>
            <a:fillRect/>
          </a:stretch>
        </p:blipFill>
        <p:spPr bwMode="auto">
          <a:xfrm>
            <a:off x="5105400" y="3403600"/>
            <a:ext cx="3276600" cy="34544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to="" calcmode="lin" valueType="num">
                                      <p:cBhvr>
                                        <p:cTn id="7" dur="1" fill="hold"/>
                                        <p:tgtEl>
                                          <p:spTgt spid="4">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42"/>
                                        </p:tgtEl>
                                        <p:attrNameLst>
                                          <p:attrName>style.visibility</p:attrName>
                                        </p:attrNameLst>
                                      </p:cBhvr>
                                      <p:to>
                                        <p:strVal val="visible"/>
                                      </p:to>
                                    </p:set>
                                    <p:animEffect transition="in" filter="fade">
                                      <p:cBhvr>
                                        <p:cTn id="12" dur="2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C:\Users\Ptr. Daniel White\Desktop\Bible pictures\Prophecy pictures\prophecy pictures\rapture and second coming\God_bride.jpg"/>
          <p:cNvPicPr>
            <a:picLocks noChangeAspect="1" noChangeArrowheads="1"/>
          </p:cNvPicPr>
          <p:nvPr/>
        </p:nvPicPr>
        <p:blipFill>
          <a:blip r:embed="rId3" cstate="print">
            <a:lum bright="-20000"/>
          </a:blip>
          <a:srcRect/>
          <a:stretch>
            <a:fillRect/>
          </a:stretch>
        </p:blipFill>
        <p:spPr bwMode="auto">
          <a:xfrm>
            <a:off x="-609600" y="-152400"/>
            <a:ext cx="10363200" cy="8053388"/>
          </a:xfrm>
          <a:prstGeom prst="rect">
            <a:avLst/>
          </a:prstGeom>
          <a:noFill/>
        </p:spPr>
      </p:pic>
      <p:sp>
        <p:nvSpPr>
          <p:cNvPr id="2" name="Rectangle 1"/>
          <p:cNvSpPr/>
          <p:nvPr/>
        </p:nvSpPr>
        <p:spPr>
          <a:xfrm>
            <a:off x="381000" y="1219200"/>
            <a:ext cx="8382000" cy="4401205"/>
          </a:xfrm>
          <a:prstGeom prst="rect">
            <a:avLst/>
          </a:prstGeom>
        </p:spPr>
        <p:txBody>
          <a:bodyPr wrap="square">
            <a:spAutoFit/>
          </a:bodyPr>
          <a:lstStyle/>
          <a:p>
            <a:pPr algn="ctr"/>
            <a:r>
              <a:rPr lang="en-US" sz="4000" i="1" dirty="0" smtClean="0">
                <a:effectLst>
                  <a:glow rad="101600">
                    <a:schemeClr val="bg1">
                      <a:alpha val="60000"/>
                    </a:schemeClr>
                  </a:glow>
                </a:effectLst>
              </a:rPr>
              <a:t>“Let us be glad and rejoice, and give </a:t>
            </a:r>
            <a:r>
              <a:rPr lang="en-US" sz="4000" i="1" dirty="0" err="1" smtClean="0">
                <a:effectLst>
                  <a:glow rad="101600">
                    <a:schemeClr val="bg1">
                      <a:alpha val="60000"/>
                    </a:schemeClr>
                  </a:glow>
                </a:effectLst>
              </a:rPr>
              <a:t>honour</a:t>
            </a:r>
            <a:r>
              <a:rPr lang="en-US" sz="4000" i="1" dirty="0" smtClean="0">
                <a:effectLst>
                  <a:glow rad="101600">
                    <a:schemeClr val="bg1">
                      <a:alpha val="60000"/>
                    </a:schemeClr>
                  </a:glow>
                </a:effectLst>
              </a:rPr>
              <a:t> to him: for the marriage of the Lamb is come, and his wife hath made herself ready. And to her was granted that she should be arrayed in fine linen, clean and white: for the fine linen is the righteousness of saints.”</a:t>
            </a:r>
            <a:endParaRPr lang="en-US" sz="4000" i="1"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9600" y="-304800"/>
            <a:ext cx="9982200" cy="7620000"/>
          </a:xfrm>
          <a:prstGeom prst="rect">
            <a:avLst/>
          </a:prstGeom>
          <a:solidFill>
            <a:schemeClr val="tx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6" name="Picture 6"/>
          <p:cNvPicPr>
            <a:picLocks noChangeAspect="1" noChangeArrowheads="1"/>
          </p:cNvPicPr>
          <p:nvPr/>
        </p:nvPicPr>
        <p:blipFill>
          <a:blip r:embed="rId3" cstate="print">
            <a:lum bright="-20000"/>
          </a:blip>
          <a:srcRect/>
          <a:stretch>
            <a:fillRect/>
          </a:stretch>
        </p:blipFill>
        <p:spPr bwMode="auto">
          <a:xfrm rot="21280477">
            <a:off x="45656" y="1796650"/>
            <a:ext cx="2854084" cy="44006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125" name="Picture 5"/>
          <p:cNvPicPr>
            <a:picLocks noChangeAspect="1" noChangeArrowheads="1"/>
          </p:cNvPicPr>
          <p:nvPr/>
        </p:nvPicPr>
        <p:blipFill>
          <a:blip r:embed="rId4" cstate="print"/>
          <a:srcRect/>
          <a:stretch>
            <a:fillRect/>
          </a:stretch>
        </p:blipFill>
        <p:spPr bwMode="auto">
          <a:xfrm rot="522968">
            <a:off x="3131459" y="2772276"/>
            <a:ext cx="3582163" cy="23801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a:xfrm>
            <a:off x="457200" y="274638"/>
            <a:ext cx="8229600" cy="1935162"/>
          </a:xfrm>
        </p:spPr>
        <p:txBody>
          <a:bodyPr>
            <a:normAutofit fontScale="90000"/>
          </a:bodyPr>
          <a:lstStyle/>
          <a:p>
            <a:r>
              <a:rPr lang="en-US" dirty="0" smtClean="0">
                <a:effectLst>
                  <a:glow rad="101600">
                    <a:schemeClr val="bg1">
                      <a:alpha val="60000"/>
                    </a:schemeClr>
                  </a:glow>
                </a:effectLst>
              </a:rPr>
              <a:t>The Negative Effects of Immorality in Courtship and Engagement </a:t>
            </a:r>
            <a:br>
              <a:rPr lang="en-US" dirty="0" smtClean="0">
                <a:effectLst>
                  <a:glow rad="101600">
                    <a:schemeClr val="bg1">
                      <a:alpha val="60000"/>
                    </a:schemeClr>
                  </a:glow>
                </a:effectLst>
              </a:rPr>
            </a:br>
            <a:r>
              <a:rPr lang="en-US" dirty="0" smtClean="0">
                <a:effectLst>
                  <a:glow rad="101600">
                    <a:schemeClr val="bg1">
                      <a:alpha val="60000"/>
                    </a:schemeClr>
                  </a:glow>
                </a:effectLst>
              </a:rPr>
              <a:t>on Marriage</a:t>
            </a:r>
            <a:br>
              <a:rPr lang="en-US" dirty="0" smtClean="0">
                <a:effectLst>
                  <a:glow rad="101600">
                    <a:schemeClr val="bg1">
                      <a:alpha val="60000"/>
                    </a:schemeClr>
                  </a:glow>
                </a:effectLst>
              </a:rPr>
            </a:br>
            <a:r>
              <a:rPr lang="en-US" i="1" dirty="0" smtClean="0">
                <a:effectLst>
                  <a:glow rad="101600">
                    <a:schemeClr val="bg1">
                      <a:alpha val="60000"/>
                    </a:schemeClr>
                  </a:glow>
                </a:effectLst>
              </a:rPr>
              <a:t>(Galatians 5:7-8)</a:t>
            </a:r>
            <a:endParaRPr lang="en-US" i="1" dirty="0">
              <a:effectLst>
                <a:glow rad="101600">
                  <a:schemeClr val="bg1">
                    <a:alpha val="60000"/>
                  </a:schemeClr>
                </a:glow>
              </a:effectLst>
            </a:endParaRPr>
          </a:p>
        </p:txBody>
      </p:sp>
      <p:pic>
        <p:nvPicPr>
          <p:cNvPr id="5122" name="Picture 2"/>
          <p:cNvPicPr>
            <a:picLocks noChangeAspect="1" noChangeArrowheads="1"/>
          </p:cNvPicPr>
          <p:nvPr/>
        </p:nvPicPr>
        <p:blipFill>
          <a:blip r:embed="rId5" cstate="print">
            <a:lum bright="-10000"/>
          </a:blip>
          <a:srcRect/>
          <a:stretch>
            <a:fillRect/>
          </a:stretch>
        </p:blipFill>
        <p:spPr bwMode="auto">
          <a:xfrm rot="261013">
            <a:off x="6243568" y="2644490"/>
            <a:ext cx="2748316" cy="41152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scene3d>
            <a:camera prst="perspectiveLeft"/>
            <a:lightRig rig="threePt" dir="t"/>
          </a:scene3d>
        </p:spPr>
      </p:pic>
      <p:pic>
        <p:nvPicPr>
          <p:cNvPr id="5123" name="Picture 3"/>
          <p:cNvPicPr>
            <a:picLocks noChangeAspect="1" noChangeArrowheads="1"/>
          </p:cNvPicPr>
          <p:nvPr/>
        </p:nvPicPr>
        <p:blipFill>
          <a:blip r:embed="rId6" cstate="print">
            <a:lum bright="-20000"/>
          </a:blip>
          <a:srcRect/>
          <a:stretch>
            <a:fillRect/>
          </a:stretch>
        </p:blipFill>
        <p:spPr bwMode="auto">
          <a:xfrm>
            <a:off x="152400" y="4572000"/>
            <a:ext cx="3440444"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scene3d>
            <a:camera prst="isometricOffAxis1Right"/>
            <a:lightRig rig="threePt" dir="t"/>
          </a:scene3d>
        </p:spPr>
      </p:pic>
      <p:pic>
        <p:nvPicPr>
          <p:cNvPr id="5124" name="Picture 4"/>
          <p:cNvPicPr>
            <a:picLocks noChangeAspect="1" noChangeArrowheads="1"/>
          </p:cNvPicPr>
          <p:nvPr/>
        </p:nvPicPr>
        <p:blipFill>
          <a:blip r:embed="rId7" cstate="print"/>
          <a:srcRect/>
          <a:stretch>
            <a:fillRect/>
          </a:stretch>
        </p:blipFill>
        <p:spPr bwMode="auto">
          <a:xfrm rot="1183199">
            <a:off x="3081712" y="4942243"/>
            <a:ext cx="3168888" cy="21055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228600"/>
            <a:ext cx="9753600" cy="7239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2590800" y="0"/>
            <a:ext cx="6553200" cy="6858000"/>
          </a:xfrm>
        </p:spPr>
        <p:txBody>
          <a:bodyPr/>
          <a:lstStyle/>
          <a:p>
            <a:r>
              <a:rPr lang="en-US" u="sng" dirty="0" smtClean="0">
                <a:effectLst>
                  <a:glow rad="101600">
                    <a:schemeClr val="bg1">
                      <a:alpha val="60000"/>
                    </a:schemeClr>
                  </a:glow>
                </a:effectLst>
              </a:rPr>
              <a:t>Concupiscence</a:t>
            </a:r>
            <a:r>
              <a:rPr lang="en-US" i="1" dirty="0" smtClean="0">
                <a:effectLst>
                  <a:glow rad="101600">
                    <a:schemeClr val="bg1">
                      <a:alpha val="60000"/>
                    </a:schemeClr>
                  </a:glow>
                </a:effectLst>
              </a:rPr>
              <a:t> </a:t>
            </a:r>
            <a:r>
              <a:rPr lang="en-US" dirty="0" smtClean="0">
                <a:effectLst>
                  <a:glow rad="101600">
                    <a:schemeClr val="bg1">
                      <a:alpha val="60000"/>
                    </a:schemeClr>
                  </a:glow>
                </a:effectLst>
              </a:rPr>
              <a:t>– </a:t>
            </a:r>
            <a:r>
              <a:rPr lang="en-US" i="1" dirty="0" smtClean="0">
                <a:effectLst>
                  <a:glow rad="101600">
                    <a:schemeClr val="bg1">
                      <a:alpha val="60000"/>
                    </a:schemeClr>
                  </a:glow>
                </a:effectLst>
              </a:rPr>
              <a:t>Rom. 7:8; Col. 3:5; I Thess. 4:5</a:t>
            </a:r>
          </a:p>
          <a:p>
            <a:pPr>
              <a:buNone/>
            </a:pPr>
            <a:r>
              <a:rPr lang="en-US" i="1" dirty="0" smtClean="0">
                <a:solidFill>
                  <a:srgbClr val="FFFF00"/>
                </a:solidFill>
                <a:effectLst>
                  <a:glow rad="101600">
                    <a:schemeClr val="bg1">
                      <a:alpha val="60000"/>
                    </a:schemeClr>
                  </a:glow>
                </a:effectLst>
              </a:rPr>
              <a:t>     A stronger than normal desire for sexual fulfillment.</a:t>
            </a:r>
          </a:p>
          <a:p>
            <a:pPr>
              <a:buFont typeface="Arial" charset="0"/>
              <a:buChar char="•"/>
            </a:pPr>
            <a:r>
              <a:rPr lang="en-US" u="sng" dirty="0" smtClean="0">
                <a:effectLst>
                  <a:glow rad="101600">
                    <a:schemeClr val="bg1">
                      <a:alpha val="60000"/>
                    </a:schemeClr>
                  </a:glow>
                </a:effectLst>
              </a:rPr>
              <a:t>Defrauding</a:t>
            </a:r>
            <a:r>
              <a:rPr lang="en-US" i="1" dirty="0" smtClean="0">
                <a:effectLst>
                  <a:glow rad="101600">
                    <a:schemeClr val="bg1">
                      <a:alpha val="60000"/>
                    </a:schemeClr>
                  </a:glow>
                </a:effectLst>
              </a:rPr>
              <a:t> – I Cor. 7:5; I Thess. 4:6</a:t>
            </a:r>
          </a:p>
          <a:p>
            <a:pPr>
              <a:buNone/>
            </a:pPr>
            <a:r>
              <a:rPr lang="en-US" i="1" dirty="0" smtClean="0">
                <a:solidFill>
                  <a:srgbClr val="FFFF00"/>
                </a:solidFill>
                <a:effectLst>
                  <a:glow rad="101600">
                    <a:schemeClr val="bg1">
                      <a:alpha val="60000"/>
                    </a:schemeClr>
                  </a:glow>
                </a:effectLst>
              </a:rPr>
              <a:t>    To deprive of rights, to rob, cheat, defile.</a:t>
            </a:r>
          </a:p>
          <a:p>
            <a:pPr>
              <a:buFont typeface="Arial" charset="0"/>
              <a:buChar char="•"/>
            </a:pPr>
            <a:r>
              <a:rPr lang="en-US" u="sng" dirty="0" smtClean="0">
                <a:effectLst>
                  <a:glow rad="101600">
                    <a:schemeClr val="bg1">
                      <a:alpha val="60000"/>
                    </a:schemeClr>
                  </a:glow>
                </a:effectLst>
              </a:rPr>
              <a:t>Lust</a:t>
            </a:r>
            <a:r>
              <a:rPr lang="en-US" i="1" dirty="0" smtClean="0">
                <a:effectLst>
                  <a:glow rad="101600">
                    <a:schemeClr val="bg1">
                      <a:alpha val="60000"/>
                    </a:schemeClr>
                  </a:glow>
                </a:effectLst>
              </a:rPr>
              <a:t> – Rom. 6:12; 13:14; I Pet. 2:11</a:t>
            </a:r>
          </a:p>
          <a:p>
            <a:pPr>
              <a:buNone/>
            </a:pPr>
            <a:r>
              <a:rPr lang="en-US" i="1" dirty="0" smtClean="0">
                <a:solidFill>
                  <a:srgbClr val="FFFF00"/>
                </a:solidFill>
                <a:effectLst>
                  <a:glow rad="101600">
                    <a:schemeClr val="bg1">
                      <a:alpha val="60000"/>
                    </a:schemeClr>
                  </a:glow>
                </a:effectLst>
              </a:rPr>
              <a:t>    An intense desire especially sexual desire. To long after “Lust not after her beauty in thy heart.” – Prov.6:25</a:t>
            </a:r>
          </a:p>
        </p:txBody>
      </p:sp>
      <p:pic>
        <p:nvPicPr>
          <p:cNvPr id="180227" name="Picture 3"/>
          <p:cNvPicPr>
            <a:picLocks noChangeAspect="1" noChangeArrowheads="1"/>
          </p:cNvPicPr>
          <p:nvPr/>
        </p:nvPicPr>
        <p:blipFill>
          <a:blip r:embed="rId3" cstate="print"/>
          <a:srcRect/>
          <a:stretch>
            <a:fillRect/>
          </a:stretch>
        </p:blipFill>
        <p:spPr bwMode="auto">
          <a:xfrm>
            <a:off x="152400" y="228600"/>
            <a:ext cx="1785180" cy="6477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to="" calcmode="lin" valueType="num">
                                      <p:cBhvr>
                                        <p:cTn id="7" dur="1" fill="hold"/>
                                        <p:tgtEl>
                                          <p:spTgt spid="3">
                                            <p:txEl>
                                              <p:pRg st="4" end="4"/>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 to="" calcmode="lin" valueType="num">
                                      <p:cBhvr>
                                        <p:cTn id="10" dur="1" fill="hold"/>
                                        <p:tgtEl>
                                          <p:spTgt spid="3">
                                            <p:txEl>
                                              <p:pRg st="5" end="5"/>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to="" calcmode="lin" valueType="num">
                                      <p:cBhvr>
                                        <p:cTn id="15" dur="1" fill="hold"/>
                                        <p:tgtEl>
                                          <p:spTgt spid="3">
                                            <p:txEl>
                                              <p:pRg st="2" end="2"/>
                                            </p:txEl>
                                          </p:spTgt>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to="" calcmode="lin" valueType="num">
                                      <p:cBhvr>
                                        <p:cTn id="18" dur="1" fill="hold"/>
                                        <p:tgtEl>
                                          <p:spTgt spid="3">
                                            <p:txEl>
                                              <p:pRg st="3" end="3"/>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to="" calcmode="lin" valueType="num">
                                      <p:cBhvr>
                                        <p:cTn id="23" dur="1" fill="hold"/>
                                        <p:tgtEl>
                                          <p:spTgt spid="3">
                                            <p:txEl>
                                              <p:pRg st="0" end="0"/>
                                            </p:txEl>
                                          </p:spTgt>
                                        </p:tgtEl>
                                        <p:attrNameLst>
                                          <p:attrName/>
                                        </p:attrNameLst>
                                      </p:cBhvr>
                                    </p:anim>
                                  </p:childTnLst>
                                </p:cTn>
                              </p:par>
                              <p:par>
                                <p:cTn id="24" presetID="24" presetClass="entr" presetSubtype="0" fill="hold" nodeType="with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to="" calcmode="lin" valueType="num">
                                      <p:cBhvr>
                                        <p:cTn id="26"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381000"/>
            <a:ext cx="10134600" cy="7467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2438400" y="0"/>
            <a:ext cx="6705600" cy="6858000"/>
          </a:xfrm>
        </p:spPr>
        <p:txBody>
          <a:bodyPr/>
          <a:lstStyle/>
          <a:p>
            <a:r>
              <a:rPr lang="en-US" u="sng" dirty="0" smtClean="0">
                <a:effectLst>
                  <a:glow rad="101600">
                    <a:schemeClr val="bg1">
                      <a:alpha val="60000"/>
                    </a:schemeClr>
                  </a:glow>
                </a:effectLst>
              </a:rPr>
              <a:t>Reprobation </a:t>
            </a:r>
            <a:r>
              <a:rPr lang="en-US" dirty="0" smtClean="0">
                <a:effectLst>
                  <a:glow rad="101600">
                    <a:schemeClr val="bg1">
                      <a:alpha val="60000"/>
                    </a:schemeClr>
                  </a:glow>
                </a:effectLst>
              </a:rPr>
              <a:t>(perversion) – </a:t>
            </a:r>
            <a:r>
              <a:rPr lang="en-US" i="1" dirty="0" smtClean="0">
                <a:effectLst>
                  <a:glow rad="101600">
                    <a:schemeClr val="bg1">
                      <a:alpha val="60000"/>
                    </a:schemeClr>
                  </a:glow>
                </a:effectLst>
              </a:rPr>
              <a:t>Rom. 1:28; II Tim. 3:8; Titus 1:16</a:t>
            </a:r>
          </a:p>
          <a:p>
            <a:pPr>
              <a:buNone/>
            </a:pPr>
            <a:r>
              <a:rPr lang="en-US" i="1" dirty="0" smtClean="0">
                <a:effectLst>
                  <a:glow rad="101600">
                    <a:schemeClr val="bg1">
                      <a:alpha val="60000"/>
                    </a:schemeClr>
                  </a:glow>
                </a:effectLst>
              </a:rPr>
              <a:t>    </a:t>
            </a:r>
            <a:r>
              <a:rPr lang="en-US" i="1" dirty="0" smtClean="0">
                <a:solidFill>
                  <a:srgbClr val="FFFF00"/>
                </a:solidFill>
                <a:effectLst>
                  <a:glow rad="101600">
                    <a:schemeClr val="bg1">
                      <a:alpha val="60000"/>
                    </a:schemeClr>
                  </a:glow>
                </a:effectLst>
              </a:rPr>
              <a:t>Not stand the test, rejected; a mind of which God cannot approve. It is the rejection of God in ones mind resulting in the perversion of ones moral sense.</a:t>
            </a:r>
          </a:p>
          <a:p>
            <a:pPr>
              <a:buFont typeface="Arial" charset="0"/>
              <a:buChar char="•"/>
            </a:pPr>
            <a:r>
              <a:rPr lang="en-US" u="sng" dirty="0" smtClean="0">
                <a:effectLst>
                  <a:glow rad="101600">
                    <a:schemeClr val="bg1">
                      <a:alpha val="60000"/>
                    </a:schemeClr>
                  </a:glow>
                </a:effectLst>
              </a:rPr>
              <a:t>Lasciviousness</a:t>
            </a:r>
            <a:r>
              <a:rPr lang="en-US" i="1" dirty="0" smtClean="0">
                <a:effectLst>
                  <a:glow rad="101600">
                    <a:schemeClr val="bg1">
                      <a:alpha val="60000"/>
                    </a:schemeClr>
                  </a:glow>
                </a:effectLst>
              </a:rPr>
              <a:t> – II Cor. 12:21; Eph. 4:19; I Pet. 4:3</a:t>
            </a:r>
          </a:p>
          <a:p>
            <a:pPr>
              <a:buNone/>
            </a:pPr>
            <a:r>
              <a:rPr lang="en-US" i="1" dirty="0" smtClean="0">
                <a:solidFill>
                  <a:srgbClr val="FFFF00"/>
                </a:solidFill>
                <a:effectLst>
                  <a:glow rad="101600">
                    <a:schemeClr val="bg1">
                      <a:alpha val="60000"/>
                    </a:schemeClr>
                  </a:glow>
                </a:effectLst>
              </a:rPr>
              <a:t>    Absence of sexual restraint, indecency, expression of lewdness, vile, wicked, base</a:t>
            </a:r>
          </a:p>
        </p:txBody>
      </p:sp>
      <p:pic>
        <p:nvPicPr>
          <p:cNvPr id="5" name="Picture 3"/>
          <p:cNvPicPr>
            <a:picLocks noChangeAspect="1" noChangeArrowheads="1"/>
          </p:cNvPicPr>
          <p:nvPr/>
        </p:nvPicPr>
        <p:blipFill>
          <a:blip r:embed="rId3" cstate="print"/>
          <a:srcRect/>
          <a:stretch>
            <a:fillRect/>
          </a:stretch>
        </p:blipFill>
        <p:spPr bwMode="auto">
          <a:xfrm>
            <a:off x="152400" y="228600"/>
            <a:ext cx="1785180" cy="6477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to="" calcmode="lin" valueType="num">
                                      <p:cBhvr>
                                        <p:cTn id="7" dur="1" fill="hold"/>
                                        <p:tgtEl>
                                          <p:spTgt spid="3">
                                            <p:txEl>
                                              <p:pRg st="2" end="2"/>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 to="" calcmode="lin" valueType="num">
                                      <p:cBhvr>
                                        <p:cTn id="10" dur="1" fill="hold"/>
                                        <p:tgtEl>
                                          <p:spTgt spid="3">
                                            <p:txEl>
                                              <p:pRg st="3" end="3"/>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to="" calcmode="lin" valueType="num">
                                      <p:cBhvr>
                                        <p:cTn id="15" dur="1" fill="hold"/>
                                        <p:tgtEl>
                                          <p:spTgt spid="3">
                                            <p:txEl>
                                              <p:pRg st="0" end="0"/>
                                            </p:txEl>
                                          </p:spTgt>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to="" calcmode="lin" valueType="num">
                                      <p:cBhvr>
                                        <p:cTn id="18"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9601200" cy="7543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tabLst>
                <a:tab pos="285750" algn="l"/>
                <a:tab pos="628650" algn="l"/>
                <a:tab pos="1200150" algn="l"/>
              </a:tabLst>
            </a:pPr>
            <a:endParaRPr lang="en-US" dirty="0"/>
          </a:p>
        </p:txBody>
      </p:sp>
      <p:graphicFrame>
        <p:nvGraphicFramePr>
          <p:cNvPr id="3" name="Table 2"/>
          <p:cNvGraphicFramePr>
            <a:graphicFrameLocks noGrp="1"/>
          </p:cNvGraphicFramePr>
          <p:nvPr/>
        </p:nvGraphicFramePr>
        <p:xfrm>
          <a:off x="228600" y="990600"/>
          <a:ext cx="8915400" cy="5867400"/>
        </p:xfrm>
        <a:graphic>
          <a:graphicData uri="http://schemas.openxmlformats.org/drawingml/2006/table">
            <a:tbl>
              <a:tblPr/>
              <a:tblGrid>
                <a:gridCol w="2971800"/>
                <a:gridCol w="2971800"/>
                <a:gridCol w="2971800"/>
              </a:tblGrid>
              <a:tr h="733427">
                <a:tc gridSpan="3">
                  <a:txBody>
                    <a:bodyPr/>
                    <a:lstStyle/>
                    <a:p>
                      <a:pPr marL="0" marR="0" algn="ctr" hangingPunct="0">
                        <a:spcBef>
                          <a:spcPts val="600"/>
                        </a:spcBef>
                        <a:spcAft>
                          <a:spcPts val="600"/>
                        </a:spcAft>
                        <a:tabLst>
                          <a:tab pos="285750" algn="l"/>
                          <a:tab pos="628650" algn="l"/>
                          <a:tab pos="1200150" algn="l"/>
                        </a:tabLst>
                      </a:pPr>
                      <a:r>
                        <a:rPr lang="en-US" sz="2800" b="1" dirty="0" smtClean="0">
                          <a:solidFill>
                            <a:schemeClr val="bg1"/>
                          </a:solidFill>
                          <a:latin typeface="Times New Roman"/>
                          <a:ea typeface="Times New Roman"/>
                          <a:cs typeface="Times New Roman"/>
                        </a:rPr>
                        <a:t>DATING  and ENGAGEMENT</a:t>
                      </a:r>
                      <a:endParaRPr lang="en-US" sz="2800" b="1" dirty="0">
                        <a:solidFill>
                          <a:schemeClr val="bg1"/>
                        </a:solidFill>
                        <a:latin typeface="Times New Roman"/>
                        <a:ea typeface="Times New Roman"/>
                        <a:cs typeface="Times New Roman"/>
                      </a:endParaRPr>
                    </a:p>
                  </a:txBody>
                  <a:tcPr marL="68580" marR="68580" marT="0" marB="0">
                    <a:lnL w="85725" cap="flat" cmpd="dbl" algn="ctr">
                      <a:solidFill>
                        <a:srgbClr val="000000"/>
                      </a:solidFill>
                      <a:prstDash val="solid"/>
                      <a:round/>
                      <a:headEnd type="none" w="med" len="med"/>
                      <a:tailEnd type="none" w="med" len="med"/>
                    </a:lnL>
                    <a:lnR w="85725" cap="flat" cmpd="dbl" algn="ctr">
                      <a:solidFill>
                        <a:srgbClr val="000000"/>
                      </a:solidFill>
                      <a:prstDash val="solid"/>
                      <a:round/>
                      <a:headEnd type="none" w="med" len="med"/>
                      <a:tailEnd type="none" w="med" len="med"/>
                    </a:lnR>
                    <a:lnT w="8572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CCCCCC"/>
                      </a:bgClr>
                    </a:pattFill>
                  </a:tcPr>
                </a:tc>
                <a:tc hMerge="1">
                  <a:txBody>
                    <a:bodyPr/>
                    <a:lstStyle/>
                    <a:p>
                      <a:endParaRPr lang="en-US"/>
                    </a:p>
                  </a:txBody>
                  <a:tcPr/>
                </a:tc>
                <a:tc hMerge="1">
                  <a:txBody>
                    <a:bodyPr/>
                    <a:lstStyle/>
                    <a:p>
                      <a:endParaRPr lang="en-US"/>
                    </a:p>
                  </a:txBody>
                  <a:tcPr/>
                </a:tc>
              </a:tr>
              <a:tr h="1466849">
                <a:tc>
                  <a:txBody>
                    <a:bodyPr/>
                    <a:lstStyle/>
                    <a:p>
                      <a:pPr marL="0" marR="0" algn="ctr" hangingPunct="0">
                        <a:spcBef>
                          <a:spcPts val="600"/>
                        </a:spcBef>
                        <a:spcAft>
                          <a:spcPts val="600"/>
                        </a:spcAft>
                        <a:tabLst>
                          <a:tab pos="285750" algn="l"/>
                          <a:tab pos="628650" algn="l"/>
                          <a:tab pos="1200150" algn="l"/>
                        </a:tabLst>
                      </a:pPr>
                      <a:r>
                        <a:rPr lang="en-US" sz="3000" b="1" dirty="0">
                          <a:solidFill>
                            <a:srgbClr val="FFFF00"/>
                          </a:solidFill>
                          <a:latin typeface="Times New Roman"/>
                          <a:ea typeface="Times New Roman"/>
                          <a:cs typeface="Times New Roman"/>
                        </a:rPr>
                        <a:t>HIS INNER CONFLICTS</a:t>
                      </a:r>
                      <a:endParaRPr lang="en-US" sz="3000" dirty="0">
                        <a:solidFill>
                          <a:srgbClr val="FFFF00"/>
                        </a:solidFill>
                        <a:latin typeface="Times New Roman"/>
                        <a:ea typeface="Times New Roman"/>
                        <a:cs typeface="Times New Roman"/>
                      </a:endParaRPr>
                    </a:p>
                  </a:txBody>
                  <a:tcPr marL="68580" marR="68580" marT="0" marB="0">
                    <a:lnL w="857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600"/>
                        </a:spcBef>
                        <a:spcAft>
                          <a:spcPts val="600"/>
                        </a:spcAft>
                        <a:tabLst>
                          <a:tab pos="285750" algn="l"/>
                          <a:tab pos="628650" algn="l"/>
                          <a:tab pos="1200150" algn="l"/>
                        </a:tabLst>
                      </a:pPr>
                      <a:r>
                        <a:rPr lang="en-US" sz="3000" b="1" dirty="0">
                          <a:solidFill>
                            <a:srgbClr val="FFFF00"/>
                          </a:solidFill>
                          <a:latin typeface="Times New Roman"/>
                          <a:ea typeface="Times New Roman"/>
                          <a:cs typeface="Times New Roman"/>
                        </a:rPr>
                        <a:t>VISIBLE SYMPTOMS</a:t>
                      </a:r>
                      <a:endParaRPr lang="en-US" sz="3000" dirty="0">
                        <a:solidFill>
                          <a:srgbClr val="FFFF00"/>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600"/>
                        </a:spcBef>
                        <a:spcAft>
                          <a:spcPts val="600"/>
                        </a:spcAft>
                        <a:tabLst>
                          <a:tab pos="285750" algn="l"/>
                          <a:tab pos="628650" algn="l"/>
                          <a:tab pos="1200150" algn="l"/>
                        </a:tabLst>
                      </a:pPr>
                      <a:r>
                        <a:rPr lang="en-US" sz="3000" b="1" dirty="0">
                          <a:solidFill>
                            <a:srgbClr val="FFFF00"/>
                          </a:solidFill>
                          <a:latin typeface="Times New Roman"/>
                          <a:ea typeface="Times New Roman"/>
                          <a:cs typeface="Times New Roman"/>
                        </a:rPr>
                        <a:t>HER INNER CONFLICTS</a:t>
                      </a:r>
                      <a:endParaRPr lang="en-US" sz="3000" dirty="0">
                        <a:solidFill>
                          <a:srgbClr val="FFFF00"/>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857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67124">
                <a:tc>
                  <a:txBody>
                    <a:bodyPr/>
                    <a:lstStyle/>
                    <a:p>
                      <a:pPr marL="54610" marR="0" hangingPunct="0">
                        <a:spcBef>
                          <a:spcPts val="300"/>
                        </a:spcBef>
                        <a:spcAft>
                          <a:spcPts val="0"/>
                        </a:spcAft>
                        <a:tabLst>
                          <a:tab pos="285750" algn="l"/>
                          <a:tab pos="628650" algn="l"/>
                          <a:tab pos="1200150" algn="l"/>
                        </a:tabLst>
                      </a:pPr>
                      <a:r>
                        <a:rPr lang="en-US" sz="3000" dirty="0" smtClean="0">
                          <a:solidFill>
                            <a:srgbClr val="FFFF00"/>
                          </a:solidFill>
                          <a:latin typeface="Times New Roman"/>
                          <a:ea typeface="Times New Roman"/>
                          <a:cs typeface="Times New Roman"/>
                        </a:rPr>
                        <a:t>Lust -</a:t>
                      </a:r>
                      <a:endParaRPr lang="en-US" sz="3000" i="1" dirty="0">
                        <a:latin typeface="Times New Roman"/>
                        <a:ea typeface="Times New Roman"/>
                        <a:cs typeface="Times New Roman"/>
                      </a:endParaRPr>
                    </a:p>
                    <a:p>
                      <a:pPr marL="54610" marR="0" hangingPunct="0">
                        <a:spcBef>
                          <a:spcPts val="0"/>
                        </a:spcBef>
                        <a:spcAft>
                          <a:spcPts val="0"/>
                        </a:spcAft>
                        <a:tabLst>
                          <a:tab pos="285750" algn="l"/>
                          <a:tab pos="628650" algn="l"/>
                          <a:tab pos="1200150" algn="l"/>
                        </a:tabLst>
                      </a:pPr>
                      <a:r>
                        <a:rPr lang="en-US" sz="3000" dirty="0">
                          <a:latin typeface="Times New Roman"/>
                          <a:ea typeface="Times New Roman"/>
                          <a:cs typeface="Times New Roman"/>
                        </a:rPr>
                        <a:t>He becomes interested in her through physical </a:t>
                      </a:r>
                      <a:r>
                        <a:rPr lang="en-US" sz="3000" dirty="0" smtClean="0">
                          <a:latin typeface="Times New Roman"/>
                          <a:ea typeface="Times New Roman"/>
                          <a:cs typeface="Times New Roman"/>
                        </a:rPr>
                        <a:t>attraction -  </a:t>
                      </a:r>
                    </a:p>
                    <a:p>
                      <a:pPr marL="54610" marR="0" hangingPunct="0">
                        <a:spcBef>
                          <a:spcPts val="0"/>
                        </a:spcBef>
                        <a:spcAft>
                          <a:spcPts val="0"/>
                        </a:spcAft>
                        <a:tabLst>
                          <a:tab pos="285750" algn="l"/>
                          <a:tab pos="628650" algn="l"/>
                          <a:tab pos="1200150" algn="l"/>
                        </a:tabLst>
                      </a:pPr>
                      <a:r>
                        <a:rPr lang="en-US" sz="3000" i="1" dirty="0" smtClean="0">
                          <a:latin typeface="Times New Roman"/>
                          <a:ea typeface="Times New Roman"/>
                          <a:cs typeface="Times New Roman"/>
                        </a:rPr>
                        <a:t>Prov. 6:25</a:t>
                      </a:r>
                      <a:endParaRPr lang="en-US" sz="3000" dirty="0">
                        <a:latin typeface="Times New Roman"/>
                        <a:ea typeface="Times New Roman"/>
                        <a:cs typeface="Times New Roman"/>
                      </a:endParaRPr>
                    </a:p>
                  </a:txBody>
                  <a:tcPr marL="68580" marR="68580" marT="0" marB="0">
                    <a:lnL w="857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300"/>
                        </a:spcBef>
                        <a:spcAft>
                          <a:spcPts val="0"/>
                        </a:spcAft>
                        <a:tabLst>
                          <a:tab pos="285750" algn="l"/>
                          <a:tab pos="628650" algn="l"/>
                          <a:tab pos="1200150" algn="l"/>
                        </a:tabLst>
                      </a:pPr>
                      <a:r>
                        <a:rPr lang="en-US" sz="3000" dirty="0">
                          <a:latin typeface="Times New Roman"/>
                          <a:ea typeface="Times New Roman"/>
                          <a:cs typeface="Times New Roman"/>
                        </a:rPr>
                        <a:t>They come together on a physical level and disregard the need for spiritual oneness  -</a:t>
                      </a:r>
                    </a:p>
                    <a:p>
                      <a:pPr marL="0" marR="0" hangingPunct="0">
                        <a:spcBef>
                          <a:spcPts val="0"/>
                        </a:spcBef>
                        <a:spcAft>
                          <a:spcPts val="0"/>
                        </a:spcAft>
                        <a:tabLst>
                          <a:tab pos="285750" algn="l"/>
                          <a:tab pos="628650" algn="l"/>
                          <a:tab pos="1200150" algn="l"/>
                        </a:tabLst>
                      </a:pPr>
                      <a:r>
                        <a:rPr lang="en-US" sz="3000" i="1" dirty="0">
                          <a:latin typeface="Times New Roman"/>
                          <a:ea typeface="Times New Roman"/>
                          <a:cs typeface="Times New Roman"/>
                        </a:rPr>
                        <a:t>I </a:t>
                      </a:r>
                      <a:r>
                        <a:rPr lang="en-US" sz="3000" i="1" dirty="0" smtClean="0">
                          <a:latin typeface="Times New Roman"/>
                          <a:ea typeface="Times New Roman"/>
                          <a:cs typeface="Times New Roman"/>
                        </a:rPr>
                        <a:t>Cor. </a:t>
                      </a:r>
                      <a:r>
                        <a:rPr lang="en-US" sz="3000" i="1" dirty="0">
                          <a:latin typeface="Times New Roman"/>
                          <a:ea typeface="Times New Roman"/>
                          <a:cs typeface="Times New Roman"/>
                        </a:rPr>
                        <a:t>6:13b - 20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300"/>
                        </a:spcBef>
                        <a:spcAft>
                          <a:spcPts val="0"/>
                        </a:spcAft>
                        <a:tabLst>
                          <a:tab pos="285750" algn="l"/>
                          <a:tab pos="628650" algn="l"/>
                          <a:tab pos="1200150" algn="l"/>
                        </a:tabLst>
                      </a:pPr>
                      <a:r>
                        <a:rPr lang="en-US" sz="3000" dirty="0">
                          <a:solidFill>
                            <a:srgbClr val="FFFF00"/>
                          </a:solidFill>
                          <a:latin typeface="Times New Roman"/>
                          <a:ea typeface="Times New Roman"/>
                          <a:cs typeface="Times New Roman"/>
                        </a:rPr>
                        <a:t>Defrauding </a:t>
                      </a:r>
                      <a:r>
                        <a:rPr lang="en-US" sz="3000" dirty="0" smtClean="0">
                          <a:solidFill>
                            <a:srgbClr val="FFFF00"/>
                          </a:solidFill>
                          <a:latin typeface="Times New Roman"/>
                          <a:ea typeface="Times New Roman"/>
                          <a:cs typeface="Times New Roman"/>
                        </a:rPr>
                        <a:t>-</a:t>
                      </a:r>
                      <a:endParaRPr lang="en-US" sz="3000" i="1" dirty="0">
                        <a:latin typeface="Times New Roman"/>
                        <a:ea typeface="Times New Roman"/>
                        <a:cs typeface="Times New Roman"/>
                      </a:endParaRPr>
                    </a:p>
                    <a:p>
                      <a:pPr marL="0" marR="0" hangingPunct="0">
                        <a:spcBef>
                          <a:spcPts val="0"/>
                        </a:spcBef>
                        <a:spcAft>
                          <a:spcPts val="0"/>
                        </a:spcAft>
                        <a:tabLst>
                          <a:tab pos="285750" algn="l"/>
                          <a:tab pos="628650" algn="l"/>
                          <a:tab pos="1200150" algn="l"/>
                        </a:tabLst>
                      </a:pPr>
                      <a:r>
                        <a:rPr lang="en-US" sz="3000" dirty="0">
                          <a:latin typeface="Times New Roman"/>
                          <a:ea typeface="Times New Roman"/>
                          <a:cs typeface="Times New Roman"/>
                        </a:rPr>
                        <a:t>She seeks to attract him through dress and </a:t>
                      </a:r>
                      <a:r>
                        <a:rPr lang="en-US" sz="3000" dirty="0" smtClean="0">
                          <a:latin typeface="Times New Roman"/>
                          <a:ea typeface="Times New Roman"/>
                          <a:cs typeface="Times New Roman"/>
                        </a:rPr>
                        <a:t>actions –</a:t>
                      </a:r>
                    </a:p>
                    <a:p>
                      <a:pPr marL="0" marR="0" hangingPunct="0">
                        <a:spcBef>
                          <a:spcPts val="0"/>
                        </a:spcBef>
                        <a:spcAft>
                          <a:spcPts val="0"/>
                        </a:spcAft>
                        <a:tabLst>
                          <a:tab pos="285750" algn="l"/>
                          <a:tab pos="628650" algn="l"/>
                          <a:tab pos="1200150" algn="l"/>
                        </a:tabLst>
                      </a:pPr>
                      <a:r>
                        <a:rPr lang="en-US" sz="3000" i="1" dirty="0" smtClean="0">
                          <a:latin typeface="Times New Roman"/>
                          <a:ea typeface="Times New Roman"/>
                          <a:cs typeface="Times New Roman"/>
                        </a:rPr>
                        <a:t>I Thess. 4:6</a:t>
                      </a:r>
                      <a:endParaRPr lang="en-US" sz="3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857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Title 3"/>
          <p:cNvSpPr>
            <a:spLocks noGrp="1"/>
          </p:cNvSpPr>
          <p:nvPr>
            <p:ph type="title"/>
          </p:nvPr>
        </p:nvSpPr>
        <p:spPr>
          <a:xfrm>
            <a:off x="457200" y="0"/>
            <a:ext cx="8229600" cy="1417638"/>
          </a:xfrm>
        </p:spPr>
        <p:txBody>
          <a:bodyPr>
            <a:noAutofit/>
          </a:bodyPr>
          <a:lstStyle/>
          <a:p>
            <a:r>
              <a:rPr lang="en-US" sz="3400" b="1" i="1" dirty="0" smtClean="0"/>
              <a:t>The Effect of Defrauding                                      </a:t>
            </a:r>
            <a:r>
              <a:rPr lang="en-US" sz="3400" i="1" dirty="0" smtClean="0"/>
              <a:t>I Corinthians 7:1-2  &amp;  I Thessalonians 4:1-8</a:t>
            </a:r>
            <a:r>
              <a:rPr lang="en-US" sz="3600" dirty="0" smtClean="0"/>
              <a:t/>
            </a:r>
            <a:br>
              <a:rPr lang="en-US" sz="3600" dirty="0" smtClean="0"/>
            </a:br>
            <a:endParaRPr lang="en-US" sz="3600" dirty="0"/>
          </a:p>
        </p:txBody>
      </p:sp>
      <p:sp>
        <p:nvSpPr>
          <p:cNvPr id="5" name="Rectangle 4"/>
          <p:cNvSpPr/>
          <p:nvPr/>
        </p:nvSpPr>
        <p:spPr>
          <a:xfrm>
            <a:off x="0" y="3276600"/>
            <a:ext cx="2971800" cy="2667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3124200" y="3124200"/>
            <a:ext cx="2971800" cy="3429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6172200" y="3048000"/>
            <a:ext cx="2971800" cy="304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2000"/>
                                        <p:tgtEl>
                                          <p:spTgt spid="5"/>
                                        </p:tgtEl>
                                      </p:cBhvr>
                                    </p:animEffect>
                                    <p:set>
                                      <p:cBhvr>
                                        <p:cTn id="12" dur="1" fill="hold">
                                          <p:stCondLst>
                                            <p:cond delay="19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2000"/>
                                        <p:tgtEl>
                                          <p:spTgt spid="6"/>
                                        </p:tgtEl>
                                      </p:cBhvr>
                                    </p:animEffect>
                                    <p:set>
                                      <p:cBhvr>
                                        <p:cTn id="17" dur="1" fill="hold">
                                          <p:stCondLst>
                                            <p:cond delay="19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2000"/>
                                        <p:tgtEl>
                                          <p:spTgt spid="7"/>
                                        </p:tgtEl>
                                      </p:cBhvr>
                                    </p:animEffect>
                                    <p:set>
                                      <p:cBhvr>
                                        <p:cTn id="22"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52400"/>
            <a:ext cx="9677400" cy="7391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 name="Table 2"/>
          <p:cNvGraphicFramePr>
            <a:graphicFrameLocks noGrp="1"/>
          </p:cNvGraphicFramePr>
          <p:nvPr/>
        </p:nvGraphicFramePr>
        <p:xfrm>
          <a:off x="0" y="1905000"/>
          <a:ext cx="9144000" cy="4282440"/>
        </p:xfrm>
        <a:graphic>
          <a:graphicData uri="http://schemas.openxmlformats.org/drawingml/2006/table">
            <a:tbl>
              <a:tblPr/>
              <a:tblGrid>
                <a:gridCol w="3048000"/>
                <a:gridCol w="3048000"/>
                <a:gridCol w="3048000"/>
              </a:tblGrid>
              <a:tr h="4282440">
                <a:tc>
                  <a:txBody>
                    <a:bodyPr/>
                    <a:lstStyle/>
                    <a:p>
                      <a:pPr marL="54610" marR="0" hangingPunct="0">
                        <a:spcBef>
                          <a:spcPts val="300"/>
                        </a:spcBef>
                        <a:spcAft>
                          <a:spcPts val="0"/>
                        </a:spcAft>
                        <a:tabLst>
                          <a:tab pos="285750" algn="l"/>
                          <a:tab pos="628650" algn="l"/>
                          <a:tab pos="1200150" algn="l"/>
                        </a:tabLst>
                      </a:pPr>
                      <a:r>
                        <a:rPr lang="en-US" sz="3200" dirty="0" smtClean="0">
                          <a:solidFill>
                            <a:srgbClr val="FFFF00"/>
                          </a:solidFill>
                          <a:latin typeface="Times New Roman"/>
                          <a:ea typeface="Times New Roman"/>
                          <a:cs typeface="Times New Roman"/>
                        </a:rPr>
                        <a:t>Concupiscence -</a:t>
                      </a:r>
                      <a:endParaRPr lang="en-US" sz="3200" i="1" dirty="0">
                        <a:latin typeface="Times New Roman"/>
                        <a:ea typeface="Times New Roman"/>
                        <a:cs typeface="Times New Roman"/>
                      </a:endParaRPr>
                    </a:p>
                    <a:p>
                      <a:pPr marL="54610" marR="0" hangingPunct="0">
                        <a:spcBef>
                          <a:spcPts val="0"/>
                        </a:spcBef>
                        <a:spcAft>
                          <a:spcPts val="0"/>
                        </a:spcAft>
                        <a:tabLst>
                          <a:tab pos="285750" algn="l"/>
                          <a:tab pos="628650" algn="l"/>
                          <a:tab pos="1200150" algn="l"/>
                        </a:tabLst>
                      </a:pPr>
                      <a:r>
                        <a:rPr lang="en-US" sz="3200" dirty="0">
                          <a:latin typeface="Times New Roman"/>
                          <a:ea typeface="Times New Roman"/>
                          <a:cs typeface="Times New Roman"/>
                        </a:rPr>
                        <a:t>Wrong moral standards.  He feels the need to prove his love and fears losing her affection</a:t>
                      </a:r>
                      <a:r>
                        <a:rPr lang="en-US" sz="3200" dirty="0" smtClean="0">
                          <a:latin typeface="Times New Roman"/>
                          <a:ea typeface="Times New Roman"/>
                          <a:cs typeface="Times New Roman"/>
                        </a:rPr>
                        <a:t>.</a:t>
                      </a:r>
                      <a:r>
                        <a:rPr lang="en-US" sz="3200" i="1" dirty="0" smtClean="0">
                          <a:latin typeface="Times New Roman"/>
                          <a:ea typeface="Times New Roman"/>
                          <a:cs typeface="Times New Roman"/>
                        </a:rPr>
                        <a:t> Col. 3:5</a:t>
                      </a:r>
                      <a:endParaRPr lang="en-US" sz="3200" dirty="0">
                        <a:latin typeface="Times New Roman"/>
                        <a:ea typeface="Times New Roman"/>
                        <a:cs typeface="Times New Roman"/>
                      </a:endParaRPr>
                    </a:p>
                  </a:txBody>
                  <a:tcPr marL="68580" marR="68580" marT="0" marB="0">
                    <a:lnL w="857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300"/>
                        </a:spcBef>
                        <a:spcAft>
                          <a:spcPts val="0"/>
                        </a:spcAft>
                        <a:tabLst>
                          <a:tab pos="285750" algn="l"/>
                          <a:tab pos="628650" algn="l"/>
                          <a:tab pos="1200150" algn="l"/>
                        </a:tabLst>
                      </a:pPr>
                      <a:r>
                        <a:rPr lang="en-US" sz="3200" b="0" dirty="0">
                          <a:latin typeface="Times New Roman"/>
                          <a:ea typeface="Times New Roman"/>
                          <a:cs typeface="Times New Roman"/>
                        </a:rPr>
                        <a:t>Each rationalizes lowering standards.  They withdraw from the group, desiring to be alone more  -  </a:t>
                      </a:r>
                      <a:r>
                        <a:rPr lang="en-US" sz="3200" b="0" dirty="0" smtClean="0">
                          <a:latin typeface="Times New Roman"/>
                          <a:ea typeface="Times New Roman"/>
                          <a:cs typeface="Times New Roman"/>
                        </a:rPr>
                        <a:t>           </a:t>
                      </a:r>
                      <a:r>
                        <a:rPr lang="en-US" sz="3200" b="0" i="1" dirty="0" smtClean="0">
                          <a:latin typeface="Times New Roman"/>
                          <a:ea typeface="Times New Roman"/>
                          <a:cs typeface="Times New Roman"/>
                        </a:rPr>
                        <a:t>Jude </a:t>
                      </a:r>
                      <a:r>
                        <a:rPr lang="en-US" sz="3200" b="0" i="1" dirty="0">
                          <a:latin typeface="Times New Roman"/>
                          <a:ea typeface="Times New Roman"/>
                          <a:cs typeface="Times New Roman"/>
                        </a:rPr>
                        <a:t>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300"/>
                        </a:spcBef>
                        <a:spcAft>
                          <a:spcPts val="0"/>
                        </a:spcAft>
                        <a:tabLst>
                          <a:tab pos="285750" algn="l"/>
                          <a:tab pos="628650" algn="l"/>
                          <a:tab pos="1200150" algn="l"/>
                        </a:tabLst>
                      </a:pPr>
                      <a:r>
                        <a:rPr lang="en-US" sz="3200" dirty="0">
                          <a:latin typeface="Times New Roman"/>
                          <a:ea typeface="Times New Roman"/>
                          <a:cs typeface="Times New Roman"/>
                        </a:rPr>
                        <a:t>More concerned with his evaluation of her than with her own moral standards.  Guilt is suppressed  - </a:t>
                      </a:r>
                      <a:r>
                        <a:rPr lang="en-US" sz="3200" dirty="0" smtClean="0">
                          <a:latin typeface="Times New Roman"/>
                          <a:ea typeface="Times New Roman"/>
                          <a:cs typeface="Times New Roman"/>
                        </a:rPr>
                        <a:t>      </a:t>
                      </a:r>
                      <a:r>
                        <a:rPr lang="en-US" sz="3200" i="1" dirty="0" smtClean="0">
                          <a:latin typeface="Times New Roman"/>
                          <a:ea typeface="Times New Roman"/>
                          <a:cs typeface="Times New Roman"/>
                        </a:rPr>
                        <a:t>Eph. </a:t>
                      </a:r>
                      <a:r>
                        <a:rPr lang="en-US" sz="3200" i="1" dirty="0">
                          <a:latin typeface="Times New Roman"/>
                          <a:ea typeface="Times New Roman"/>
                          <a:cs typeface="Times New Roman"/>
                        </a:rPr>
                        <a:t>4:17-24</a:t>
                      </a:r>
                    </a:p>
                  </a:txBody>
                  <a:tcPr marL="68580" marR="68580" marT="0" marB="0">
                    <a:lnL w="12700" cap="flat" cmpd="sng" algn="ctr">
                      <a:solidFill>
                        <a:srgbClr val="000000"/>
                      </a:solidFill>
                      <a:prstDash val="solid"/>
                      <a:round/>
                      <a:headEnd type="none" w="med" len="med"/>
                      <a:tailEnd type="none" w="med" len="med"/>
                    </a:lnL>
                    <a:lnR w="857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4" name="Table 3"/>
          <p:cNvGraphicFramePr>
            <a:graphicFrameLocks noGrp="1"/>
          </p:cNvGraphicFramePr>
          <p:nvPr/>
        </p:nvGraphicFramePr>
        <p:xfrm>
          <a:off x="-228600" y="457201"/>
          <a:ext cx="9372600" cy="1295400"/>
        </p:xfrm>
        <a:graphic>
          <a:graphicData uri="http://schemas.openxmlformats.org/drawingml/2006/table">
            <a:tbl>
              <a:tblPr/>
              <a:tblGrid>
                <a:gridCol w="3200400"/>
                <a:gridCol w="3048000"/>
                <a:gridCol w="3124200"/>
              </a:tblGrid>
              <a:tr h="1295400">
                <a:tc>
                  <a:txBody>
                    <a:bodyPr/>
                    <a:lstStyle/>
                    <a:p>
                      <a:pPr marL="0" marR="0" algn="ctr" hangingPunct="0">
                        <a:spcBef>
                          <a:spcPts val="600"/>
                        </a:spcBef>
                        <a:spcAft>
                          <a:spcPts val="600"/>
                        </a:spcAft>
                        <a:tabLst>
                          <a:tab pos="285750" algn="l"/>
                          <a:tab pos="628650" algn="l"/>
                          <a:tab pos="1200150" algn="l"/>
                        </a:tabLst>
                      </a:pPr>
                      <a:r>
                        <a:rPr lang="en-US" sz="3000" b="1" dirty="0">
                          <a:solidFill>
                            <a:srgbClr val="FFFF00"/>
                          </a:solidFill>
                          <a:latin typeface="Times New Roman"/>
                          <a:ea typeface="Times New Roman"/>
                          <a:cs typeface="Times New Roman"/>
                        </a:rPr>
                        <a:t>HIS INNER CONFLICTS</a:t>
                      </a:r>
                      <a:endParaRPr lang="en-US" sz="3000" dirty="0">
                        <a:solidFill>
                          <a:srgbClr val="FFFF00"/>
                        </a:solidFill>
                        <a:latin typeface="Times New Roman"/>
                        <a:ea typeface="Times New Roman"/>
                        <a:cs typeface="Times New Roman"/>
                      </a:endParaRPr>
                    </a:p>
                  </a:txBody>
                  <a:tcPr marL="68580" marR="68580" marT="0" marB="0">
                    <a:lnL w="857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600"/>
                        </a:spcBef>
                        <a:spcAft>
                          <a:spcPts val="600"/>
                        </a:spcAft>
                        <a:tabLst>
                          <a:tab pos="285750" algn="l"/>
                          <a:tab pos="628650" algn="l"/>
                          <a:tab pos="1200150" algn="l"/>
                        </a:tabLst>
                      </a:pPr>
                      <a:r>
                        <a:rPr lang="en-US" sz="3000" b="1" dirty="0">
                          <a:solidFill>
                            <a:srgbClr val="FFFF00"/>
                          </a:solidFill>
                          <a:latin typeface="Times New Roman"/>
                          <a:ea typeface="Times New Roman"/>
                          <a:cs typeface="Times New Roman"/>
                        </a:rPr>
                        <a:t>VISIBLE SYMPTOMS</a:t>
                      </a:r>
                      <a:endParaRPr lang="en-US" sz="3000" dirty="0">
                        <a:solidFill>
                          <a:srgbClr val="FFFF00"/>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600"/>
                        </a:spcBef>
                        <a:spcAft>
                          <a:spcPts val="600"/>
                        </a:spcAft>
                        <a:tabLst>
                          <a:tab pos="285750" algn="l"/>
                          <a:tab pos="628650" algn="l"/>
                          <a:tab pos="1200150" algn="l"/>
                        </a:tabLst>
                      </a:pPr>
                      <a:r>
                        <a:rPr lang="en-US" sz="3000" b="1" dirty="0">
                          <a:solidFill>
                            <a:srgbClr val="FFFF00"/>
                          </a:solidFill>
                          <a:latin typeface="Times New Roman"/>
                          <a:ea typeface="Times New Roman"/>
                          <a:cs typeface="Times New Roman"/>
                        </a:rPr>
                        <a:t>HER INNER CONFLICTS</a:t>
                      </a:r>
                      <a:endParaRPr lang="en-US" sz="3000" dirty="0">
                        <a:solidFill>
                          <a:srgbClr val="FFFF00"/>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857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152400" y="1828800"/>
            <a:ext cx="3048000" cy="388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2895600" y="1828800"/>
            <a:ext cx="3048000" cy="388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6096000" y="1905000"/>
            <a:ext cx="3048000" cy="403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2000"/>
                                        <p:tgtEl>
                                          <p:spTgt spid="6"/>
                                        </p:tgtEl>
                                      </p:cBhvr>
                                    </p:animEffect>
                                    <p:set>
                                      <p:cBhvr>
                                        <p:cTn id="12" dur="1" fill="hold">
                                          <p:stCondLst>
                                            <p:cond delay="19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2000"/>
                                        <p:tgtEl>
                                          <p:spTgt spid="7"/>
                                        </p:tgtEl>
                                      </p:cBhvr>
                                    </p:animEffect>
                                    <p:set>
                                      <p:cBhvr>
                                        <p:cTn id="17"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9601200" cy="7239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 name="Table 2"/>
          <p:cNvGraphicFramePr>
            <a:graphicFrameLocks noGrp="1"/>
          </p:cNvGraphicFramePr>
          <p:nvPr/>
        </p:nvGraphicFramePr>
        <p:xfrm>
          <a:off x="0" y="2057400"/>
          <a:ext cx="8839200" cy="4069080"/>
        </p:xfrm>
        <a:graphic>
          <a:graphicData uri="http://schemas.openxmlformats.org/drawingml/2006/table">
            <a:tbl>
              <a:tblPr/>
              <a:tblGrid>
                <a:gridCol w="2946400"/>
                <a:gridCol w="2946400"/>
                <a:gridCol w="2946400"/>
              </a:tblGrid>
              <a:tr h="4069080">
                <a:tc>
                  <a:txBody>
                    <a:bodyPr/>
                    <a:lstStyle/>
                    <a:p>
                      <a:pPr marL="54610" marR="0" hangingPunct="0">
                        <a:spcBef>
                          <a:spcPts val="300"/>
                        </a:spcBef>
                        <a:spcAft>
                          <a:spcPts val="0"/>
                        </a:spcAft>
                        <a:tabLst>
                          <a:tab pos="285750" algn="l"/>
                          <a:tab pos="628650" algn="l"/>
                          <a:tab pos="1200150" algn="l"/>
                        </a:tabLst>
                      </a:pPr>
                      <a:r>
                        <a:rPr lang="en-US" sz="2800" dirty="0" smtClean="0">
                          <a:solidFill>
                            <a:srgbClr val="FFFF00"/>
                          </a:solidFill>
                          <a:latin typeface="Times New Roman"/>
                          <a:ea typeface="Times New Roman"/>
                          <a:cs typeface="Times New Roman"/>
                        </a:rPr>
                        <a:t>Lasciviousness</a:t>
                      </a:r>
                      <a:r>
                        <a:rPr lang="en-US" sz="2800" dirty="0" smtClean="0">
                          <a:latin typeface="Times New Roman"/>
                          <a:ea typeface="Times New Roman"/>
                          <a:cs typeface="Times New Roman"/>
                        </a:rPr>
                        <a:t> </a:t>
                      </a:r>
                      <a:r>
                        <a:rPr lang="en-US" sz="2800" dirty="0" smtClean="0">
                          <a:solidFill>
                            <a:srgbClr val="FFFF00"/>
                          </a:solidFill>
                          <a:latin typeface="Times New Roman"/>
                          <a:ea typeface="Times New Roman"/>
                          <a:cs typeface="Times New Roman"/>
                        </a:rPr>
                        <a:t>-</a:t>
                      </a:r>
                      <a:endParaRPr lang="en-US" sz="2800" i="1" dirty="0">
                        <a:latin typeface="Times New Roman"/>
                        <a:ea typeface="Times New Roman"/>
                        <a:cs typeface="Times New Roman"/>
                      </a:endParaRPr>
                    </a:p>
                    <a:p>
                      <a:pPr marL="54610" marR="0" hangingPunct="0">
                        <a:spcBef>
                          <a:spcPts val="0"/>
                        </a:spcBef>
                        <a:spcAft>
                          <a:spcPts val="0"/>
                        </a:spcAft>
                        <a:tabLst>
                          <a:tab pos="285750" algn="l"/>
                          <a:tab pos="628650" algn="l"/>
                          <a:tab pos="1200150" algn="l"/>
                        </a:tabLst>
                      </a:pPr>
                      <a:r>
                        <a:rPr lang="en-US" sz="2800" dirty="0">
                          <a:latin typeface="Times New Roman"/>
                          <a:ea typeface="Times New Roman"/>
                          <a:cs typeface="Times New Roman"/>
                        </a:rPr>
                        <a:t>He equates love with sexual attraction.  Expresses his love to gain physical involvement</a:t>
                      </a:r>
                      <a:r>
                        <a:rPr lang="en-US" sz="2800" dirty="0" smtClean="0">
                          <a:latin typeface="Times New Roman"/>
                          <a:ea typeface="Times New Roman"/>
                          <a:cs typeface="Times New Roman"/>
                        </a:rPr>
                        <a:t>.</a:t>
                      </a:r>
                      <a:r>
                        <a:rPr lang="en-US" sz="2800" i="1" dirty="0" smtClean="0">
                          <a:latin typeface="Times New Roman"/>
                          <a:ea typeface="Times New Roman"/>
                          <a:cs typeface="Times New Roman"/>
                        </a:rPr>
                        <a:t> </a:t>
                      </a:r>
                    </a:p>
                    <a:p>
                      <a:pPr marL="54610" marR="0" hangingPunct="0">
                        <a:spcBef>
                          <a:spcPts val="0"/>
                        </a:spcBef>
                        <a:spcAft>
                          <a:spcPts val="0"/>
                        </a:spcAft>
                        <a:tabLst>
                          <a:tab pos="285750" algn="l"/>
                          <a:tab pos="628650" algn="l"/>
                          <a:tab pos="1200150" algn="l"/>
                        </a:tabLst>
                      </a:pPr>
                      <a:r>
                        <a:rPr lang="en-US" sz="2800" i="1" dirty="0" smtClean="0">
                          <a:latin typeface="Times New Roman"/>
                          <a:ea typeface="Times New Roman"/>
                          <a:cs typeface="Times New Roman"/>
                        </a:rPr>
                        <a:t>Eph.</a:t>
                      </a:r>
                      <a:r>
                        <a:rPr lang="en-US" sz="2800" i="1" baseline="0" dirty="0" smtClean="0">
                          <a:latin typeface="Times New Roman"/>
                          <a:ea typeface="Times New Roman"/>
                          <a:cs typeface="Times New Roman"/>
                        </a:rPr>
                        <a:t> </a:t>
                      </a:r>
                      <a:r>
                        <a:rPr lang="en-US" sz="2800" i="1" dirty="0" smtClean="0">
                          <a:latin typeface="Times New Roman"/>
                          <a:ea typeface="Times New Roman"/>
                          <a:cs typeface="Times New Roman"/>
                        </a:rPr>
                        <a:t>4:19</a:t>
                      </a:r>
                      <a:endParaRPr lang="en-US" sz="2800" dirty="0">
                        <a:latin typeface="Times New Roman"/>
                        <a:ea typeface="Times New Roman"/>
                        <a:cs typeface="Times New Roman"/>
                      </a:endParaRPr>
                    </a:p>
                  </a:txBody>
                  <a:tcPr marL="68580" marR="68580" marT="0" marB="0">
                    <a:lnL w="857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85725" cap="flat" cmpd="dbl" algn="ctr">
                      <a:solidFill>
                        <a:srgbClr val="000000"/>
                      </a:solidFill>
                      <a:prstDash val="solid"/>
                      <a:round/>
                      <a:headEnd type="none" w="med" len="med"/>
                      <a:tailEnd type="none" w="med" len="med"/>
                    </a:lnT>
                    <a:lnB w="85725" cap="flat" cmpd="dbl" algn="ctr">
                      <a:solidFill>
                        <a:srgbClr val="000000"/>
                      </a:solidFill>
                      <a:prstDash val="solid"/>
                      <a:round/>
                      <a:headEnd type="none" w="med" len="med"/>
                      <a:tailEnd type="none" w="med" len="med"/>
                    </a:lnB>
                  </a:tcPr>
                </a:tc>
                <a:tc>
                  <a:txBody>
                    <a:bodyPr/>
                    <a:lstStyle/>
                    <a:p>
                      <a:pPr marL="0" marR="0" hangingPunct="0">
                        <a:spcBef>
                          <a:spcPts val="300"/>
                        </a:spcBef>
                        <a:spcAft>
                          <a:spcPts val="0"/>
                        </a:spcAft>
                        <a:tabLst>
                          <a:tab pos="285750" algn="l"/>
                          <a:tab pos="628650" algn="l"/>
                          <a:tab pos="1200150" algn="l"/>
                        </a:tabLst>
                      </a:pPr>
                      <a:r>
                        <a:rPr lang="en-US" sz="2800" dirty="0">
                          <a:latin typeface="Times New Roman"/>
                          <a:ea typeface="Times New Roman"/>
                          <a:cs typeface="Times New Roman"/>
                        </a:rPr>
                        <a:t>Each is unable to discover the real self of the other.  Arguments, frequent breaking up and redefining moral </a:t>
                      </a:r>
                      <a:r>
                        <a:rPr lang="en-US" sz="2800" dirty="0" smtClean="0">
                          <a:latin typeface="Times New Roman"/>
                          <a:ea typeface="Times New Roman"/>
                          <a:cs typeface="Times New Roman"/>
                        </a:rPr>
                        <a:t>standards </a:t>
                      </a:r>
                      <a:r>
                        <a:rPr lang="en-US" sz="2800" dirty="0">
                          <a:latin typeface="Times New Roman"/>
                          <a:ea typeface="Times New Roman"/>
                          <a:cs typeface="Times New Roman"/>
                        </a:rPr>
                        <a:t>-</a:t>
                      </a:r>
                    </a:p>
                    <a:p>
                      <a:pPr marL="0" marR="0" hangingPunct="0">
                        <a:spcBef>
                          <a:spcPts val="0"/>
                        </a:spcBef>
                        <a:spcAft>
                          <a:spcPts val="0"/>
                        </a:spcAft>
                        <a:tabLst>
                          <a:tab pos="285750" algn="l"/>
                          <a:tab pos="628650" algn="l"/>
                          <a:tab pos="1200150" algn="l"/>
                        </a:tabLst>
                      </a:pPr>
                      <a:r>
                        <a:rPr lang="en-US" sz="2800" i="1" dirty="0">
                          <a:latin typeface="Times New Roman"/>
                          <a:ea typeface="Times New Roman"/>
                          <a:cs typeface="Times New Roman"/>
                        </a:rPr>
                        <a:t>James 3:13-18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85725" cap="flat" cmpd="dbl" algn="ctr">
                      <a:solidFill>
                        <a:srgbClr val="000000"/>
                      </a:solidFill>
                      <a:prstDash val="solid"/>
                      <a:round/>
                      <a:headEnd type="none" w="med" len="med"/>
                      <a:tailEnd type="none" w="med" len="med"/>
                    </a:lnT>
                    <a:lnB w="85725" cap="flat" cmpd="dbl" algn="ctr">
                      <a:solidFill>
                        <a:srgbClr val="000000"/>
                      </a:solidFill>
                      <a:prstDash val="solid"/>
                      <a:round/>
                      <a:headEnd type="none" w="med" len="med"/>
                      <a:tailEnd type="none" w="med" len="med"/>
                    </a:lnB>
                  </a:tcPr>
                </a:tc>
                <a:tc>
                  <a:txBody>
                    <a:bodyPr/>
                    <a:lstStyle/>
                    <a:p>
                      <a:pPr marL="0" marR="0" hangingPunct="0">
                        <a:spcBef>
                          <a:spcPts val="300"/>
                        </a:spcBef>
                        <a:spcAft>
                          <a:spcPts val="0"/>
                        </a:spcAft>
                        <a:tabLst>
                          <a:tab pos="285750" algn="l"/>
                          <a:tab pos="628650" algn="l"/>
                          <a:tab pos="1200150" algn="l"/>
                        </a:tabLst>
                      </a:pPr>
                      <a:r>
                        <a:rPr lang="en-US" sz="2800" dirty="0">
                          <a:latin typeface="Times New Roman"/>
                          <a:ea typeface="Times New Roman"/>
                          <a:cs typeface="Times New Roman"/>
                        </a:rPr>
                        <a:t>Seeds of doubt and distrust are bred in her response toward him </a:t>
                      </a:r>
                      <a:r>
                        <a:rPr lang="en-US" sz="2800" dirty="0" smtClean="0">
                          <a:latin typeface="Times New Roman"/>
                          <a:ea typeface="Times New Roman"/>
                          <a:cs typeface="Times New Roman"/>
                        </a:rPr>
                        <a:t>- </a:t>
                      </a:r>
                      <a:r>
                        <a:rPr lang="en-US" sz="2800" baseline="0" dirty="0" smtClean="0">
                          <a:latin typeface="Times New Roman"/>
                          <a:ea typeface="Times New Roman"/>
                          <a:cs typeface="Times New Roman"/>
                        </a:rPr>
                        <a:t>   </a:t>
                      </a:r>
                      <a:r>
                        <a:rPr lang="en-US" sz="2800" i="1" dirty="0" smtClean="0">
                          <a:latin typeface="Times New Roman"/>
                          <a:ea typeface="Times New Roman"/>
                          <a:cs typeface="Times New Roman"/>
                        </a:rPr>
                        <a:t>Heb.</a:t>
                      </a:r>
                      <a:r>
                        <a:rPr lang="en-US" sz="2800" i="1" baseline="0" dirty="0" smtClean="0">
                          <a:latin typeface="Times New Roman"/>
                          <a:ea typeface="Times New Roman"/>
                          <a:cs typeface="Times New Roman"/>
                        </a:rPr>
                        <a:t> </a:t>
                      </a:r>
                      <a:r>
                        <a:rPr lang="en-US" sz="2800" i="1" dirty="0" smtClean="0">
                          <a:latin typeface="Times New Roman"/>
                          <a:ea typeface="Times New Roman"/>
                          <a:cs typeface="Times New Roman"/>
                        </a:rPr>
                        <a:t>13:4</a:t>
                      </a:r>
                      <a:endParaRPr lang="en-US" sz="2800" i="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85725" cap="flat" cmpd="dbl" algn="ctr">
                      <a:solidFill>
                        <a:srgbClr val="000000"/>
                      </a:solidFill>
                      <a:prstDash val="solid"/>
                      <a:round/>
                      <a:headEnd type="none" w="med" len="med"/>
                      <a:tailEnd type="none" w="med" len="med"/>
                    </a:lnR>
                    <a:lnT w="85725" cap="flat" cmpd="dbl" algn="ctr">
                      <a:solidFill>
                        <a:srgbClr val="000000"/>
                      </a:solidFill>
                      <a:prstDash val="solid"/>
                      <a:round/>
                      <a:headEnd type="none" w="med" len="med"/>
                      <a:tailEnd type="none" w="med" len="med"/>
                    </a:lnT>
                    <a:lnB w="85725" cap="flat" cmpd="dbl" algn="ctr">
                      <a:solidFill>
                        <a:srgbClr val="000000"/>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nvGraphicFramePr>
        <p:xfrm>
          <a:off x="-228600" y="228600"/>
          <a:ext cx="8839200" cy="1371600"/>
        </p:xfrm>
        <a:graphic>
          <a:graphicData uri="http://schemas.openxmlformats.org/drawingml/2006/table">
            <a:tbl>
              <a:tblPr/>
              <a:tblGrid>
                <a:gridCol w="2946400"/>
                <a:gridCol w="2946400"/>
                <a:gridCol w="2946400"/>
              </a:tblGrid>
              <a:tr h="1371600">
                <a:tc>
                  <a:txBody>
                    <a:bodyPr/>
                    <a:lstStyle/>
                    <a:p>
                      <a:pPr marL="0" marR="0" algn="ctr" hangingPunct="0">
                        <a:spcBef>
                          <a:spcPts val="600"/>
                        </a:spcBef>
                        <a:spcAft>
                          <a:spcPts val="600"/>
                        </a:spcAft>
                        <a:tabLst>
                          <a:tab pos="285750" algn="l"/>
                          <a:tab pos="628650" algn="l"/>
                          <a:tab pos="1200150" algn="l"/>
                        </a:tabLst>
                      </a:pPr>
                      <a:r>
                        <a:rPr lang="en-US" sz="3000" b="1" dirty="0">
                          <a:solidFill>
                            <a:srgbClr val="FFFF00"/>
                          </a:solidFill>
                          <a:latin typeface="Times New Roman"/>
                          <a:ea typeface="Times New Roman"/>
                          <a:cs typeface="Times New Roman"/>
                        </a:rPr>
                        <a:t>HIS INNER CONFLICTS</a:t>
                      </a:r>
                      <a:endParaRPr lang="en-US" sz="3000" dirty="0">
                        <a:solidFill>
                          <a:srgbClr val="FFFF00"/>
                        </a:solidFill>
                        <a:latin typeface="Times New Roman"/>
                        <a:ea typeface="Times New Roman"/>
                        <a:cs typeface="Times New Roman"/>
                      </a:endParaRPr>
                    </a:p>
                  </a:txBody>
                  <a:tcPr marL="68580" marR="68580" marT="0" marB="0">
                    <a:lnL w="857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600"/>
                        </a:spcBef>
                        <a:spcAft>
                          <a:spcPts val="600"/>
                        </a:spcAft>
                        <a:tabLst>
                          <a:tab pos="285750" algn="l"/>
                          <a:tab pos="628650" algn="l"/>
                          <a:tab pos="1200150" algn="l"/>
                        </a:tabLst>
                      </a:pPr>
                      <a:r>
                        <a:rPr lang="en-US" sz="3000" b="1" dirty="0">
                          <a:solidFill>
                            <a:srgbClr val="FFFF00"/>
                          </a:solidFill>
                          <a:latin typeface="Times New Roman"/>
                          <a:ea typeface="Times New Roman"/>
                          <a:cs typeface="Times New Roman"/>
                        </a:rPr>
                        <a:t>VISIBLE SYMPTOMS</a:t>
                      </a:r>
                      <a:endParaRPr lang="en-US" sz="3000" dirty="0">
                        <a:solidFill>
                          <a:srgbClr val="FFFF00"/>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600"/>
                        </a:spcBef>
                        <a:spcAft>
                          <a:spcPts val="600"/>
                        </a:spcAft>
                        <a:tabLst>
                          <a:tab pos="285750" algn="l"/>
                          <a:tab pos="628650" algn="l"/>
                          <a:tab pos="1200150" algn="l"/>
                        </a:tabLst>
                      </a:pPr>
                      <a:r>
                        <a:rPr lang="en-US" sz="3000" b="1" dirty="0">
                          <a:solidFill>
                            <a:srgbClr val="FFFF00"/>
                          </a:solidFill>
                          <a:latin typeface="Times New Roman"/>
                          <a:ea typeface="Times New Roman"/>
                          <a:cs typeface="Times New Roman"/>
                        </a:rPr>
                        <a:t>HER INNER CONFLICTS</a:t>
                      </a:r>
                      <a:endParaRPr lang="en-US" sz="3000" dirty="0">
                        <a:solidFill>
                          <a:srgbClr val="FFFF00"/>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857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tangle 5"/>
          <p:cNvSpPr/>
          <p:nvPr/>
        </p:nvSpPr>
        <p:spPr>
          <a:xfrm>
            <a:off x="-228600" y="1752600"/>
            <a:ext cx="2971800" cy="388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743200" y="1676400"/>
            <a:ext cx="2819400" cy="388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791200" y="1524000"/>
            <a:ext cx="2971800" cy="381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6"/>
                                        </p:tgtEl>
                                      </p:cBhvr>
                                    </p:animEffect>
                                    <p:set>
                                      <p:cBhvr>
                                        <p:cTn id="7" dur="1" fill="hold">
                                          <p:stCondLst>
                                            <p:cond delay="19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2000"/>
                                        <p:tgtEl>
                                          <p:spTgt spid="7"/>
                                        </p:tgtEl>
                                      </p:cBhvr>
                                    </p:animEffect>
                                    <p:set>
                                      <p:cBhvr>
                                        <p:cTn id="12" dur="1" fill="hold">
                                          <p:stCondLst>
                                            <p:cond delay="19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2000"/>
                                        <p:tgtEl>
                                          <p:spTgt spid="8"/>
                                        </p:tgtEl>
                                      </p:cBhvr>
                                    </p:animEffect>
                                    <p:set>
                                      <p:cBhvr>
                                        <p:cTn id="17"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9601200" cy="7315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 name="Table 2"/>
          <p:cNvGraphicFramePr>
            <a:graphicFrameLocks noGrp="1"/>
          </p:cNvGraphicFramePr>
          <p:nvPr/>
        </p:nvGraphicFramePr>
        <p:xfrm>
          <a:off x="1" y="152400"/>
          <a:ext cx="8991600" cy="6882225"/>
        </p:xfrm>
        <a:graphic>
          <a:graphicData uri="http://schemas.openxmlformats.org/drawingml/2006/table">
            <a:tbl>
              <a:tblPr/>
              <a:tblGrid>
                <a:gridCol w="2547870"/>
                <a:gridCol w="1982614"/>
                <a:gridCol w="1982614"/>
                <a:gridCol w="2478502"/>
              </a:tblGrid>
              <a:tr h="518867">
                <a:tc gridSpan="4">
                  <a:txBody>
                    <a:bodyPr/>
                    <a:lstStyle/>
                    <a:p>
                      <a:pPr marL="0" marR="0" algn="ctr" hangingPunct="0">
                        <a:spcBef>
                          <a:spcPts val="600"/>
                        </a:spcBef>
                        <a:spcAft>
                          <a:spcPts val="600"/>
                        </a:spcAft>
                        <a:tabLst>
                          <a:tab pos="285750" algn="l"/>
                          <a:tab pos="628650" algn="l"/>
                          <a:tab pos="1200150" algn="l"/>
                        </a:tabLst>
                      </a:pPr>
                      <a:r>
                        <a:rPr lang="en-US" sz="2900" b="1" dirty="0">
                          <a:solidFill>
                            <a:schemeClr val="bg1"/>
                          </a:solidFill>
                          <a:latin typeface="Times New Roman"/>
                          <a:ea typeface="Times New Roman"/>
                          <a:cs typeface="Times New Roman"/>
                        </a:rPr>
                        <a:t>MARRIAGE</a:t>
                      </a:r>
                      <a:endParaRPr lang="en-US" sz="2900" dirty="0">
                        <a:solidFill>
                          <a:schemeClr val="bg1"/>
                        </a:solidFill>
                        <a:latin typeface="Times New Roman"/>
                        <a:ea typeface="Times New Roman"/>
                        <a:cs typeface="Times New Roman"/>
                      </a:endParaRPr>
                    </a:p>
                  </a:txBody>
                  <a:tcPr marL="68580" marR="68580" marT="0" marB="0">
                    <a:lnL w="85725" cap="flat" cmpd="dbl" algn="ctr">
                      <a:solidFill>
                        <a:srgbClr val="000000"/>
                      </a:solidFill>
                      <a:prstDash val="solid"/>
                      <a:round/>
                      <a:headEnd type="none" w="med" len="med"/>
                      <a:tailEnd type="none" w="med" len="med"/>
                    </a:lnL>
                    <a:lnR w="85725" cap="flat" cmpd="dbl" algn="ctr">
                      <a:solidFill>
                        <a:srgbClr val="000000"/>
                      </a:solidFill>
                      <a:prstDash val="solid"/>
                      <a:round/>
                      <a:headEnd type="none" w="med" len="med"/>
                      <a:tailEnd type="none" w="med" len="med"/>
                    </a:lnR>
                    <a:lnT w="8572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CCCCCC"/>
                      </a:bgClr>
                    </a:pattFill>
                  </a:tcPr>
                </a:tc>
                <a:tc hMerge="1">
                  <a:txBody>
                    <a:bodyPr/>
                    <a:lstStyle/>
                    <a:p>
                      <a:endParaRPr lang="en-US"/>
                    </a:p>
                  </a:txBody>
                  <a:tcPr/>
                </a:tc>
                <a:tc hMerge="1">
                  <a:txBody>
                    <a:bodyPr/>
                    <a:lstStyle/>
                    <a:p>
                      <a:endParaRPr lang="en-US"/>
                    </a:p>
                  </a:txBody>
                  <a:tcPr/>
                </a:tc>
                <a:tc hMerge="1">
                  <a:txBody>
                    <a:bodyPr/>
                    <a:lstStyle/>
                    <a:p>
                      <a:endParaRPr lang="en-US"/>
                    </a:p>
                  </a:txBody>
                  <a:tcPr/>
                </a:tc>
              </a:tr>
              <a:tr h="968552">
                <a:tc>
                  <a:txBody>
                    <a:bodyPr/>
                    <a:lstStyle/>
                    <a:p>
                      <a:pPr marL="0" marR="0" algn="ctr" hangingPunct="0">
                        <a:spcBef>
                          <a:spcPts val="600"/>
                        </a:spcBef>
                        <a:spcAft>
                          <a:spcPts val="600"/>
                        </a:spcAft>
                        <a:tabLst>
                          <a:tab pos="285750" algn="l"/>
                          <a:tab pos="628650" algn="l"/>
                          <a:tab pos="1200150" algn="l"/>
                        </a:tabLst>
                      </a:pPr>
                      <a:r>
                        <a:rPr lang="en-US" sz="2900" b="1" dirty="0">
                          <a:solidFill>
                            <a:srgbClr val="FFFF00"/>
                          </a:solidFill>
                          <a:latin typeface="Times New Roman"/>
                          <a:ea typeface="Times New Roman"/>
                          <a:cs typeface="Times New Roman"/>
                        </a:rPr>
                        <a:t>HIS INNER CONFLICTS</a:t>
                      </a:r>
                      <a:endParaRPr lang="en-US" sz="2900" dirty="0">
                        <a:solidFill>
                          <a:srgbClr val="FFFF00"/>
                        </a:solidFill>
                        <a:latin typeface="Times New Roman"/>
                        <a:ea typeface="Times New Roman"/>
                        <a:cs typeface="Times New Roman"/>
                      </a:endParaRPr>
                    </a:p>
                  </a:txBody>
                  <a:tcPr marL="68580" marR="68580" marT="0" marB="0">
                    <a:lnL w="857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hangingPunct="0">
                        <a:spcBef>
                          <a:spcPts val="600"/>
                        </a:spcBef>
                        <a:spcAft>
                          <a:spcPts val="600"/>
                        </a:spcAft>
                        <a:tabLst>
                          <a:tab pos="285750" algn="l"/>
                          <a:tab pos="628650" algn="l"/>
                          <a:tab pos="1200150" algn="l"/>
                        </a:tabLst>
                      </a:pPr>
                      <a:r>
                        <a:rPr lang="en-US" sz="2900" b="1" dirty="0">
                          <a:solidFill>
                            <a:srgbClr val="FFFF00"/>
                          </a:solidFill>
                          <a:latin typeface="Times New Roman"/>
                          <a:ea typeface="Times New Roman"/>
                          <a:cs typeface="Times New Roman"/>
                        </a:rPr>
                        <a:t>VISIBLE </a:t>
                      </a:r>
                      <a:r>
                        <a:rPr lang="en-US" sz="2900" b="1" dirty="0" smtClean="0">
                          <a:solidFill>
                            <a:srgbClr val="FFFF00"/>
                          </a:solidFill>
                          <a:latin typeface="Times New Roman"/>
                          <a:ea typeface="Times New Roman"/>
                          <a:cs typeface="Times New Roman"/>
                        </a:rPr>
                        <a:t>SYMPTOMS</a:t>
                      </a:r>
                    </a:p>
                    <a:p>
                      <a:pPr marL="0" marR="0" algn="ctr" hangingPunct="0">
                        <a:spcBef>
                          <a:spcPts val="600"/>
                        </a:spcBef>
                        <a:spcAft>
                          <a:spcPts val="600"/>
                        </a:spcAft>
                        <a:tabLst>
                          <a:tab pos="285750" algn="l"/>
                          <a:tab pos="628650" algn="l"/>
                          <a:tab pos="1200150" algn="l"/>
                        </a:tabLst>
                      </a:pPr>
                      <a:r>
                        <a:rPr lang="en-US" sz="2900" b="1" dirty="0" smtClean="0">
                          <a:solidFill>
                            <a:srgbClr val="FFFF00"/>
                          </a:solidFill>
                          <a:latin typeface="Times New Roman"/>
                          <a:ea typeface="Times New Roman"/>
                          <a:cs typeface="Times New Roman"/>
                        </a:rPr>
                        <a:t>HIS</a:t>
                      </a:r>
                      <a:r>
                        <a:rPr lang="en-US" sz="2900" b="1" baseline="0" dirty="0" smtClean="0">
                          <a:solidFill>
                            <a:srgbClr val="FFFF00"/>
                          </a:solidFill>
                          <a:latin typeface="Times New Roman"/>
                          <a:ea typeface="Times New Roman"/>
                          <a:cs typeface="Times New Roman"/>
                        </a:rPr>
                        <a:t>     /    HER</a:t>
                      </a:r>
                      <a:endParaRPr lang="en-US" sz="2900" dirty="0">
                        <a:solidFill>
                          <a:srgbClr val="FFFF00"/>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hangingPunct="0">
                        <a:spcBef>
                          <a:spcPts val="600"/>
                        </a:spcBef>
                        <a:spcAft>
                          <a:spcPts val="600"/>
                        </a:spcAft>
                        <a:tabLst>
                          <a:tab pos="285750" algn="l"/>
                          <a:tab pos="628650" algn="l"/>
                          <a:tab pos="1200150" algn="l"/>
                        </a:tabLst>
                      </a:pPr>
                      <a:r>
                        <a:rPr lang="en-US" sz="2900" b="1" dirty="0">
                          <a:solidFill>
                            <a:srgbClr val="FFFF00"/>
                          </a:solidFill>
                          <a:latin typeface="Times New Roman"/>
                          <a:ea typeface="Times New Roman"/>
                          <a:cs typeface="Times New Roman"/>
                        </a:rPr>
                        <a:t>HER INNER CONFLICTS</a:t>
                      </a:r>
                      <a:endParaRPr lang="en-US" sz="2900" dirty="0">
                        <a:solidFill>
                          <a:srgbClr val="FFFF00"/>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857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27038">
                <a:tc>
                  <a:txBody>
                    <a:bodyPr/>
                    <a:lstStyle/>
                    <a:p>
                      <a:pPr marL="54610" marR="0" indent="0" algn="l" defTabSz="914400" rtl="0" eaLnBrk="1" fontAlgn="auto" latinLnBrk="0" hangingPunct="0">
                        <a:lnSpc>
                          <a:spcPct val="100000"/>
                        </a:lnSpc>
                        <a:spcBef>
                          <a:spcPts val="300"/>
                        </a:spcBef>
                        <a:spcAft>
                          <a:spcPts val="0"/>
                        </a:spcAft>
                        <a:buClrTx/>
                        <a:buSzTx/>
                        <a:buFontTx/>
                        <a:buNone/>
                        <a:tabLst>
                          <a:tab pos="285750" algn="l"/>
                          <a:tab pos="628650" algn="l"/>
                          <a:tab pos="1200150" algn="l"/>
                        </a:tabLst>
                        <a:defRPr/>
                      </a:pPr>
                      <a:r>
                        <a:rPr lang="en-US" sz="2900" dirty="0">
                          <a:latin typeface="Times New Roman"/>
                          <a:ea typeface="Times New Roman"/>
                          <a:cs typeface="Times New Roman"/>
                        </a:rPr>
                        <a:t>He views marriage as an acceptable way to meet his physical drives  </a:t>
                      </a:r>
                      <a:r>
                        <a:rPr lang="en-US" sz="2900" dirty="0" smtClean="0">
                          <a:latin typeface="Times New Roman"/>
                          <a:ea typeface="Times New Roman"/>
                          <a:cs typeface="Times New Roman"/>
                        </a:rPr>
                        <a:t>- </a:t>
                      </a:r>
                      <a:r>
                        <a:rPr lang="en-US" sz="2900" i="1" dirty="0" smtClean="0">
                          <a:latin typeface="Times New Roman"/>
                          <a:ea typeface="Times New Roman"/>
                          <a:cs typeface="Times New Roman"/>
                        </a:rPr>
                        <a:t>I Cor. 7:9</a:t>
                      </a:r>
                    </a:p>
                    <a:p>
                      <a:pPr marL="54610" marR="0" hangingPunct="0">
                        <a:spcBef>
                          <a:spcPts val="300"/>
                        </a:spcBef>
                        <a:spcAft>
                          <a:spcPts val="0"/>
                        </a:spcAft>
                        <a:tabLst>
                          <a:tab pos="285750" algn="l"/>
                          <a:tab pos="628650" algn="l"/>
                          <a:tab pos="1200150" algn="l"/>
                        </a:tabLst>
                      </a:pPr>
                      <a:endParaRPr lang="en-US" sz="2900" dirty="0">
                        <a:latin typeface="Times New Roman"/>
                        <a:ea typeface="Times New Roman"/>
                        <a:cs typeface="Times New Roman"/>
                      </a:endParaRPr>
                    </a:p>
                  </a:txBody>
                  <a:tcPr marL="68580" marR="68580" marT="0" marB="0">
                    <a:lnL w="857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85725" cap="flat" cmpd="dbl" algn="ctr">
                      <a:solidFill>
                        <a:srgbClr val="000000"/>
                      </a:solidFill>
                      <a:prstDash val="solid"/>
                      <a:round/>
                      <a:headEnd type="none" w="med" len="med"/>
                      <a:tailEnd type="none" w="med" len="med"/>
                    </a:lnB>
                  </a:tcPr>
                </a:tc>
                <a:tc>
                  <a:txBody>
                    <a:bodyPr/>
                    <a:lstStyle/>
                    <a:p>
                      <a:pPr marL="0" marR="0" hangingPunct="0">
                        <a:spcBef>
                          <a:spcPts val="0"/>
                        </a:spcBef>
                        <a:spcAft>
                          <a:spcPts val="0"/>
                        </a:spcAft>
                        <a:tabLst>
                          <a:tab pos="285750" algn="l"/>
                          <a:tab pos="628650" algn="l"/>
                          <a:tab pos="1200150" algn="l"/>
                        </a:tabLst>
                      </a:pPr>
                      <a:r>
                        <a:rPr lang="en-US" sz="2900" dirty="0">
                          <a:latin typeface="Times New Roman"/>
                          <a:ea typeface="Times New Roman"/>
                          <a:cs typeface="Times New Roman"/>
                        </a:rPr>
                        <a:t>Tells of his love for her only when they are physically </a:t>
                      </a:r>
                      <a:r>
                        <a:rPr lang="en-US" sz="2900" dirty="0" smtClean="0">
                          <a:latin typeface="Times New Roman"/>
                          <a:ea typeface="Times New Roman"/>
                          <a:cs typeface="Times New Roman"/>
                        </a:rPr>
                        <a:t>involved </a:t>
                      </a:r>
                      <a:r>
                        <a:rPr lang="en-US" sz="2900" dirty="0">
                          <a:latin typeface="Times New Roman"/>
                          <a:ea typeface="Times New Roman"/>
                          <a:cs typeface="Times New Roman"/>
                        </a:rPr>
                        <a:t>-  </a:t>
                      </a:r>
                      <a:r>
                        <a:rPr lang="en-US" sz="2900" i="1" dirty="0">
                          <a:latin typeface="Times New Roman"/>
                          <a:ea typeface="Times New Roman"/>
                          <a:cs typeface="Times New Roman"/>
                        </a:rPr>
                        <a:t>Jude 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85725" cap="flat" cmpd="dbl" algn="ctr">
                      <a:solidFill>
                        <a:srgbClr val="000000"/>
                      </a:solidFill>
                      <a:prstDash val="solid"/>
                      <a:round/>
                      <a:headEnd type="none" w="med" len="med"/>
                      <a:tailEnd type="none" w="med" len="med"/>
                    </a:lnB>
                  </a:tcPr>
                </a:tc>
                <a:tc>
                  <a:txBody>
                    <a:bodyPr/>
                    <a:lstStyle/>
                    <a:p>
                      <a:pPr marL="0" marR="0" hangingPunct="0">
                        <a:spcBef>
                          <a:spcPts val="0"/>
                        </a:spcBef>
                        <a:spcAft>
                          <a:spcPts val="0"/>
                        </a:spcAft>
                        <a:tabLst>
                          <a:tab pos="285750" algn="l"/>
                          <a:tab pos="628650" algn="l"/>
                          <a:tab pos="1200150" algn="l"/>
                        </a:tabLst>
                      </a:pPr>
                      <a:r>
                        <a:rPr lang="en-US" sz="2900" dirty="0">
                          <a:latin typeface="Times New Roman"/>
                          <a:ea typeface="Times New Roman"/>
                          <a:cs typeface="Times New Roman"/>
                        </a:rPr>
                        <a:t>Develops </a:t>
                      </a:r>
                      <a:r>
                        <a:rPr lang="en-US" sz="2900" dirty="0" smtClean="0">
                          <a:latin typeface="Times New Roman"/>
                          <a:ea typeface="Times New Roman"/>
                          <a:cs typeface="Times New Roman"/>
                        </a:rPr>
                        <a:t>frigidity</a:t>
                      </a:r>
                      <a:r>
                        <a:rPr lang="en-US" sz="2900" baseline="0" dirty="0" smtClean="0">
                          <a:latin typeface="Times New Roman"/>
                          <a:ea typeface="Times New Roman"/>
                          <a:cs typeface="Times New Roman"/>
                        </a:rPr>
                        <a:t> and</a:t>
                      </a:r>
                    </a:p>
                    <a:p>
                      <a:pPr marL="0" marR="0" hangingPunct="0">
                        <a:spcBef>
                          <a:spcPts val="0"/>
                        </a:spcBef>
                        <a:spcAft>
                          <a:spcPts val="0"/>
                        </a:spcAft>
                        <a:tabLst>
                          <a:tab pos="285750" algn="l"/>
                          <a:tab pos="628650" algn="l"/>
                          <a:tab pos="1200150" algn="l"/>
                        </a:tabLst>
                      </a:pPr>
                      <a:r>
                        <a:rPr lang="en-US" sz="2900" baseline="0" dirty="0" smtClean="0">
                          <a:latin typeface="Times New Roman"/>
                          <a:ea typeface="Times New Roman"/>
                          <a:cs typeface="Times New Roman"/>
                        </a:rPr>
                        <a:t>resentment.</a:t>
                      </a:r>
                      <a:r>
                        <a:rPr lang="en-US" sz="2900" dirty="0" smtClean="0">
                          <a:latin typeface="Times New Roman"/>
                          <a:ea typeface="Times New Roman"/>
                          <a:cs typeface="Times New Roman"/>
                        </a:rPr>
                        <a:t>  Comm-  unication breakdown - </a:t>
                      </a:r>
                      <a:r>
                        <a:rPr lang="en-US" sz="2900" i="1" dirty="0" smtClean="0">
                          <a:latin typeface="Times New Roman"/>
                          <a:ea typeface="Times New Roman"/>
                          <a:cs typeface="Times New Roman"/>
                        </a:rPr>
                        <a:t>I Cor. </a:t>
                      </a:r>
                      <a:r>
                        <a:rPr lang="en-US" sz="2900" i="1" dirty="0">
                          <a:latin typeface="Times New Roman"/>
                          <a:ea typeface="Times New Roman"/>
                          <a:cs typeface="Times New Roman"/>
                        </a:rPr>
                        <a:t>1:10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85725" cap="flat" cmpd="dbl" algn="ctr">
                      <a:solidFill>
                        <a:srgbClr val="000000"/>
                      </a:solidFill>
                      <a:prstDash val="solid"/>
                      <a:round/>
                      <a:headEnd type="none" w="med" len="med"/>
                      <a:tailEnd type="none" w="med" len="med"/>
                    </a:lnB>
                  </a:tcPr>
                </a:tc>
                <a:tc>
                  <a:txBody>
                    <a:bodyPr/>
                    <a:lstStyle/>
                    <a:p>
                      <a:pPr marL="0" marR="0" hangingPunct="0">
                        <a:spcBef>
                          <a:spcPts val="0"/>
                        </a:spcBef>
                        <a:spcAft>
                          <a:spcPts val="0"/>
                        </a:spcAft>
                        <a:tabLst>
                          <a:tab pos="285750" algn="l"/>
                          <a:tab pos="628650" algn="l"/>
                          <a:tab pos="1200150" algn="l"/>
                        </a:tabLst>
                      </a:pPr>
                      <a:r>
                        <a:rPr lang="en-US" sz="2900" dirty="0">
                          <a:latin typeface="Times New Roman"/>
                          <a:ea typeface="Times New Roman"/>
                          <a:cs typeface="Times New Roman"/>
                        </a:rPr>
                        <a:t>She begins to internally question her husband’s love.  </a:t>
                      </a:r>
                      <a:r>
                        <a:rPr lang="en-US" sz="2900" dirty="0">
                          <a:solidFill>
                            <a:srgbClr val="FFFF00"/>
                          </a:solidFill>
                          <a:latin typeface="Times New Roman"/>
                          <a:ea typeface="Times New Roman"/>
                          <a:cs typeface="Times New Roman"/>
                        </a:rPr>
                        <a:t>“The only reason he loves me is for what he can get out of me.” </a:t>
                      </a:r>
                      <a:r>
                        <a:rPr lang="en-US" sz="2900" dirty="0" smtClean="0">
                          <a:solidFill>
                            <a:srgbClr val="FFFF00"/>
                          </a:solidFill>
                          <a:latin typeface="Times New Roman"/>
                          <a:ea typeface="Times New Roman"/>
                          <a:cs typeface="Times New Roman"/>
                        </a:rPr>
                        <a:t>-     </a:t>
                      </a:r>
                      <a:r>
                        <a:rPr lang="en-US" sz="2900" i="1" dirty="0" smtClean="0">
                          <a:latin typeface="Times New Roman"/>
                          <a:ea typeface="Times New Roman"/>
                          <a:cs typeface="Times New Roman"/>
                        </a:rPr>
                        <a:t>Eph. </a:t>
                      </a:r>
                      <a:r>
                        <a:rPr lang="en-US" sz="2900" i="1" dirty="0">
                          <a:latin typeface="Times New Roman"/>
                          <a:ea typeface="Times New Roman"/>
                          <a:cs typeface="Times New Roman"/>
                        </a:rPr>
                        <a:t>5:25</a:t>
                      </a:r>
                    </a:p>
                  </a:txBody>
                  <a:tcPr marL="68580" marR="68580" marT="0" marB="0">
                    <a:lnL w="12700" cap="flat" cmpd="sng" algn="ctr">
                      <a:solidFill>
                        <a:srgbClr val="000000"/>
                      </a:solidFill>
                      <a:prstDash val="solid"/>
                      <a:round/>
                      <a:headEnd type="none" w="med" len="med"/>
                      <a:tailEnd type="none" w="med" len="med"/>
                    </a:lnL>
                    <a:lnR w="857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85725" cap="flat" cmpd="dbl" algn="ctr">
                      <a:solidFill>
                        <a:srgbClr val="000000"/>
                      </a:solidFill>
                      <a:prstDash val="solid"/>
                      <a:round/>
                      <a:headEnd type="none" w="med" len="med"/>
                      <a:tailEnd type="none" w="med" len="med"/>
                    </a:lnB>
                  </a:tcPr>
                </a:tc>
              </a:tr>
            </a:tbl>
          </a:graphicData>
        </a:graphic>
      </p:graphicFrame>
      <p:sp>
        <p:nvSpPr>
          <p:cNvPr id="4" name="Rectangle 3"/>
          <p:cNvSpPr/>
          <p:nvPr/>
        </p:nvSpPr>
        <p:spPr>
          <a:xfrm>
            <a:off x="0" y="1752600"/>
            <a:ext cx="2819400" cy="388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2514600" y="1676400"/>
            <a:ext cx="1905000" cy="434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4572000" y="1752600"/>
            <a:ext cx="1981200" cy="3276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6400800" y="1600200"/>
            <a:ext cx="2514600" cy="480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2000"/>
                                        <p:tgtEl>
                                          <p:spTgt spid="5"/>
                                        </p:tgtEl>
                                      </p:cBhvr>
                                    </p:animEffect>
                                    <p:set>
                                      <p:cBhvr>
                                        <p:cTn id="12" dur="1" fill="hold">
                                          <p:stCondLst>
                                            <p:cond delay="19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2000"/>
                                        <p:tgtEl>
                                          <p:spTgt spid="6"/>
                                        </p:tgtEl>
                                      </p:cBhvr>
                                    </p:animEffect>
                                    <p:set>
                                      <p:cBhvr>
                                        <p:cTn id="17" dur="1" fill="hold">
                                          <p:stCondLst>
                                            <p:cond delay="19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2000"/>
                                        <p:tgtEl>
                                          <p:spTgt spid="7"/>
                                        </p:tgtEl>
                                      </p:cBhvr>
                                    </p:animEffect>
                                    <p:set>
                                      <p:cBhvr>
                                        <p:cTn id="22"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304800"/>
            <a:ext cx="9829800" cy="7315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5" name="Picture 3" descr="c:\Users\Ptr. Daniel White\Desktop\Bible pictures\Jesus\07 MIRACLES\Water into wine\Wedding at Cana 1334.jpg"/>
          <p:cNvPicPr>
            <a:picLocks noChangeAspect="1" noChangeArrowheads="1"/>
          </p:cNvPicPr>
          <p:nvPr/>
        </p:nvPicPr>
        <p:blipFill>
          <a:blip r:embed="rId3" cstate="print"/>
          <a:srcRect/>
          <a:stretch>
            <a:fillRect/>
          </a:stretch>
        </p:blipFill>
        <p:spPr bwMode="auto">
          <a:xfrm>
            <a:off x="4271963" y="0"/>
            <a:ext cx="4872037" cy="6858000"/>
          </a:xfrm>
          <a:prstGeom prst="rect">
            <a:avLst/>
          </a:prstGeom>
          <a:ln>
            <a:noFill/>
          </a:ln>
          <a:effectLst>
            <a:softEdge rad="112500"/>
          </a:effectLst>
        </p:spPr>
      </p:pic>
      <p:sp>
        <p:nvSpPr>
          <p:cNvPr id="6" name="Title 5"/>
          <p:cNvSpPr>
            <a:spLocks noGrp="1"/>
          </p:cNvSpPr>
          <p:nvPr>
            <p:ph type="title"/>
          </p:nvPr>
        </p:nvSpPr>
        <p:spPr>
          <a:xfrm>
            <a:off x="228600" y="274638"/>
            <a:ext cx="3886200" cy="6354762"/>
          </a:xfrm>
        </p:spPr>
        <p:txBody>
          <a:bodyPr/>
          <a:lstStyle/>
          <a:p>
            <a:r>
              <a:rPr lang="en-US" sz="4800" dirty="0" smtClean="0"/>
              <a:t>Engagement</a:t>
            </a:r>
            <a:r>
              <a:rPr lang="en-US" dirty="0" smtClean="0"/>
              <a:t/>
            </a:r>
            <a:br>
              <a:rPr lang="en-US" dirty="0" smtClean="0"/>
            </a:br>
            <a:r>
              <a:rPr lang="en-US" dirty="0"/>
              <a:t/>
            </a:r>
            <a:br>
              <a:rPr lang="en-US" dirty="0"/>
            </a:br>
            <a:r>
              <a:rPr lang="en-US" i="1" dirty="0" smtClean="0">
                <a:solidFill>
                  <a:srgbClr val="FFFF00"/>
                </a:solidFill>
              </a:rPr>
              <a:t>“Understanding the Jewish Wedding”</a:t>
            </a:r>
            <a:endParaRPr lang="en-US" i="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9829800" cy="7467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 name="Table 2"/>
          <p:cNvGraphicFramePr>
            <a:graphicFrameLocks noGrp="1"/>
          </p:cNvGraphicFramePr>
          <p:nvPr/>
        </p:nvGraphicFramePr>
        <p:xfrm>
          <a:off x="2" y="1828800"/>
          <a:ext cx="9143998" cy="4678680"/>
        </p:xfrm>
        <a:graphic>
          <a:graphicData uri="http://schemas.openxmlformats.org/drawingml/2006/table">
            <a:tbl>
              <a:tblPr/>
              <a:tblGrid>
                <a:gridCol w="2591054"/>
                <a:gridCol w="2016217"/>
                <a:gridCol w="2016217"/>
                <a:gridCol w="2520510"/>
              </a:tblGrid>
              <a:tr h="4678680">
                <a:tc>
                  <a:txBody>
                    <a:bodyPr/>
                    <a:lstStyle/>
                    <a:p>
                      <a:pPr marL="54610" marR="0" hangingPunct="0">
                        <a:spcBef>
                          <a:spcPts val="0"/>
                        </a:spcBef>
                        <a:spcAft>
                          <a:spcPts val="0"/>
                        </a:spcAft>
                        <a:tabLst>
                          <a:tab pos="285750" algn="l"/>
                          <a:tab pos="628650" algn="l"/>
                          <a:tab pos="1200150" algn="l"/>
                        </a:tabLst>
                      </a:pPr>
                      <a:r>
                        <a:rPr lang="en-US" sz="2800" dirty="0">
                          <a:latin typeface="Times New Roman"/>
                          <a:ea typeface="Times New Roman"/>
                          <a:cs typeface="Times New Roman"/>
                        </a:rPr>
                        <a:t>He becomes angry as her coolness threatens the fulfillment of his physical drives </a:t>
                      </a:r>
                      <a:r>
                        <a:rPr lang="en-US" sz="2800" dirty="0" smtClean="0">
                          <a:latin typeface="Times New Roman"/>
                          <a:ea typeface="Times New Roman"/>
                          <a:cs typeface="Times New Roman"/>
                        </a:rPr>
                        <a:t>- </a:t>
                      </a:r>
                      <a:r>
                        <a:rPr lang="en-US" sz="2800" i="1" dirty="0" smtClean="0">
                          <a:latin typeface="Times New Roman"/>
                          <a:ea typeface="Times New Roman"/>
                          <a:cs typeface="Times New Roman"/>
                        </a:rPr>
                        <a:t>I Cor. </a:t>
                      </a:r>
                      <a:r>
                        <a:rPr lang="en-US" sz="2800" i="1" dirty="0">
                          <a:latin typeface="Times New Roman"/>
                          <a:ea typeface="Times New Roman"/>
                          <a:cs typeface="Times New Roman"/>
                        </a:rPr>
                        <a:t>7:3-5.</a:t>
                      </a:r>
                    </a:p>
                  </a:txBody>
                  <a:tcPr marL="68580" marR="68580" marT="0" marB="0">
                    <a:lnL w="857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85725" cap="flat" cmpd="dbl" algn="ctr">
                      <a:solidFill>
                        <a:srgbClr val="000000"/>
                      </a:solidFill>
                      <a:prstDash val="solid"/>
                      <a:round/>
                      <a:headEnd type="none" w="med" len="med"/>
                      <a:tailEnd type="none" w="med" len="med"/>
                    </a:lnT>
                    <a:lnB w="85725" cap="flat" cmpd="dbl" algn="ctr">
                      <a:solidFill>
                        <a:srgbClr val="000000"/>
                      </a:solidFill>
                      <a:prstDash val="solid"/>
                      <a:round/>
                      <a:headEnd type="none" w="med" len="med"/>
                      <a:tailEnd type="none" w="med" len="med"/>
                    </a:lnB>
                  </a:tcPr>
                </a:tc>
                <a:tc>
                  <a:txBody>
                    <a:bodyPr/>
                    <a:lstStyle/>
                    <a:p>
                      <a:pPr marL="0" marR="0" hangingPunct="0">
                        <a:spcBef>
                          <a:spcPts val="300"/>
                        </a:spcBef>
                        <a:spcAft>
                          <a:spcPts val="0"/>
                        </a:spcAft>
                        <a:tabLst>
                          <a:tab pos="285750" algn="l"/>
                          <a:tab pos="628650" algn="l"/>
                          <a:tab pos="1200150" algn="l"/>
                        </a:tabLst>
                      </a:pPr>
                      <a:r>
                        <a:rPr lang="en-US" sz="2800" dirty="0">
                          <a:latin typeface="Times New Roman"/>
                          <a:ea typeface="Times New Roman"/>
                          <a:cs typeface="Times New Roman"/>
                        </a:rPr>
                        <a:t>Becomes more </a:t>
                      </a:r>
                      <a:r>
                        <a:rPr lang="en-US" sz="2800" dirty="0" smtClean="0">
                          <a:latin typeface="Times New Roman"/>
                          <a:ea typeface="Times New Roman"/>
                          <a:cs typeface="Times New Roman"/>
                        </a:rPr>
                        <a:t>argument-ative </a:t>
                      </a:r>
                      <a:r>
                        <a:rPr lang="en-US" sz="2800" dirty="0">
                          <a:latin typeface="Times New Roman"/>
                          <a:ea typeface="Times New Roman"/>
                          <a:cs typeface="Times New Roman"/>
                        </a:rPr>
                        <a:t>and </a:t>
                      </a:r>
                      <a:r>
                        <a:rPr lang="en-US" sz="2800" dirty="0" smtClean="0">
                          <a:latin typeface="Times New Roman"/>
                          <a:ea typeface="Times New Roman"/>
                          <a:cs typeface="Times New Roman"/>
                        </a:rPr>
                        <a:t>demanding </a:t>
                      </a:r>
                      <a:r>
                        <a:rPr lang="en-US" sz="2800" dirty="0">
                          <a:latin typeface="Times New Roman"/>
                          <a:ea typeface="Times New Roman"/>
                          <a:cs typeface="Times New Roman"/>
                        </a:rPr>
                        <a:t>-  </a:t>
                      </a:r>
                      <a:r>
                        <a:rPr lang="en-US" sz="2800" i="1" dirty="0">
                          <a:latin typeface="Times New Roman"/>
                          <a:ea typeface="Times New Roman"/>
                          <a:cs typeface="Times New Roman"/>
                        </a:rPr>
                        <a:t>Colossians 3:19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85725" cap="flat" cmpd="dbl" algn="ctr">
                      <a:solidFill>
                        <a:srgbClr val="000000"/>
                      </a:solidFill>
                      <a:prstDash val="solid"/>
                      <a:round/>
                      <a:headEnd type="none" w="med" len="med"/>
                      <a:tailEnd type="none" w="med" len="med"/>
                    </a:lnT>
                    <a:lnB w="85725" cap="flat" cmpd="dbl" algn="ctr">
                      <a:solidFill>
                        <a:srgbClr val="000000"/>
                      </a:solidFill>
                      <a:prstDash val="solid"/>
                      <a:round/>
                      <a:headEnd type="none" w="med" len="med"/>
                      <a:tailEnd type="none" w="med" len="med"/>
                    </a:lnB>
                  </a:tcPr>
                </a:tc>
                <a:tc>
                  <a:txBody>
                    <a:bodyPr/>
                    <a:lstStyle/>
                    <a:p>
                      <a:pPr marL="0" marR="0" hangingPunct="0">
                        <a:spcBef>
                          <a:spcPts val="300"/>
                        </a:spcBef>
                        <a:spcAft>
                          <a:spcPts val="0"/>
                        </a:spcAft>
                        <a:tabLst>
                          <a:tab pos="285750" algn="l"/>
                          <a:tab pos="628650" algn="l"/>
                          <a:tab pos="1200150" algn="l"/>
                        </a:tabLst>
                      </a:pPr>
                      <a:r>
                        <a:rPr lang="en-US" sz="2800" dirty="0">
                          <a:latin typeface="Times New Roman"/>
                          <a:ea typeface="Times New Roman"/>
                          <a:cs typeface="Times New Roman"/>
                        </a:rPr>
                        <a:t>Withdraws, worries, loses self-confidence, or becomes dominant  -  </a:t>
                      </a:r>
                      <a:r>
                        <a:rPr lang="en-US" sz="2800" i="1" dirty="0">
                          <a:latin typeface="Times New Roman"/>
                          <a:ea typeface="Times New Roman"/>
                          <a:cs typeface="Times New Roman"/>
                        </a:rPr>
                        <a:t>Ephesians 5:22-25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85725" cap="flat" cmpd="dbl" algn="ctr">
                      <a:solidFill>
                        <a:srgbClr val="000000"/>
                      </a:solidFill>
                      <a:prstDash val="solid"/>
                      <a:round/>
                      <a:headEnd type="none" w="med" len="med"/>
                      <a:tailEnd type="none" w="med" len="med"/>
                    </a:lnT>
                    <a:lnB w="85725" cap="flat" cmpd="dbl" algn="ctr">
                      <a:solidFill>
                        <a:srgbClr val="000000"/>
                      </a:solidFill>
                      <a:prstDash val="solid"/>
                      <a:round/>
                      <a:headEnd type="none" w="med" len="med"/>
                      <a:tailEnd type="none" w="med" len="med"/>
                    </a:lnB>
                  </a:tcPr>
                </a:tc>
                <a:tc>
                  <a:txBody>
                    <a:bodyPr/>
                    <a:lstStyle/>
                    <a:p>
                      <a:pPr marL="0" marR="0" hangingPunct="0">
                        <a:spcBef>
                          <a:spcPts val="300"/>
                        </a:spcBef>
                        <a:spcAft>
                          <a:spcPts val="0"/>
                        </a:spcAft>
                        <a:tabLst>
                          <a:tab pos="285750" algn="l"/>
                          <a:tab pos="628650" algn="l"/>
                          <a:tab pos="1200150" algn="l"/>
                        </a:tabLst>
                      </a:pPr>
                      <a:r>
                        <a:rPr lang="en-US" sz="2800" dirty="0">
                          <a:latin typeface="Times New Roman"/>
                          <a:ea typeface="Times New Roman"/>
                          <a:cs typeface="Times New Roman"/>
                        </a:rPr>
                        <a:t>Senses inner </a:t>
                      </a:r>
                      <a:r>
                        <a:rPr lang="en-US" sz="2800" dirty="0" smtClean="0">
                          <a:latin typeface="Times New Roman"/>
                          <a:ea typeface="Times New Roman"/>
                          <a:cs typeface="Times New Roman"/>
                        </a:rPr>
                        <a:t>guilt </a:t>
                      </a:r>
                      <a:r>
                        <a:rPr lang="en-US" sz="2800" dirty="0">
                          <a:latin typeface="Times New Roman"/>
                          <a:ea typeface="Times New Roman"/>
                          <a:cs typeface="Times New Roman"/>
                        </a:rPr>
                        <a:t>which comes from her inward concern that she has been unable to fulfill her role as a wife </a:t>
                      </a:r>
                      <a:r>
                        <a:rPr lang="en-US" sz="2800" dirty="0" smtClean="0">
                          <a:latin typeface="Times New Roman"/>
                          <a:ea typeface="Times New Roman"/>
                          <a:cs typeface="Times New Roman"/>
                        </a:rPr>
                        <a:t>- </a:t>
                      </a:r>
                      <a:r>
                        <a:rPr lang="en-US" sz="2800" i="1" dirty="0">
                          <a:latin typeface="Times New Roman"/>
                          <a:ea typeface="Times New Roman"/>
                          <a:cs typeface="Times New Roman"/>
                        </a:rPr>
                        <a:t>I Peter 3:1-12</a:t>
                      </a:r>
                    </a:p>
                  </a:txBody>
                  <a:tcPr marL="68580" marR="68580" marT="0" marB="0">
                    <a:lnL w="12700" cap="flat" cmpd="sng" algn="ctr">
                      <a:solidFill>
                        <a:srgbClr val="000000"/>
                      </a:solidFill>
                      <a:prstDash val="solid"/>
                      <a:round/>
                      <a:headEnd type="none" w="med" len="med"/>
                      <a:tailEnd type="none" w="med" len="med"/>
                    </a:lnL>
                    <a:lnR w="85725" cap="flat" cmpd="dbl" algn="ctr">
                      <a:solidFill>
                        <a:srgbClr val="000000"/>
                      </a:solidFill>
                      <a:prstDash val="solid"/>
                      <a:round/>
                      <a:headEnd type="none" w="med" len="med"/>
                      <a:tailEnd type="none" w="med" len="med"/>
                    </a:lnR>
                    <a:lnT w="85725" cap="flat" cmpd="dbl" algn="ctr">
                      <a:solidFill>
                        <a:srgbClr val="000000"/>
                      </a:solidFill>
                      <a:prstDash val="solid"/>
                      <a:round/>
                      <a:headEnd type="none" w="med" len="med"/>
                      <a:tailEnd type="none" w="med" len="med"/>
                    </a:lnT>
                    <a:lnB w="85725" cap="flat" cmpd="dbl" algn="ctr">
                      <a:solidFill>
                        <a:srgbClr val="000000"/>
                      </a:solidFill>
                      <a:prstDash val="solid"/>
                      <a:round/>
                      <a:headEnd type="none" w="med" len="med"/>
                      <a:tailEnd type="none" w="med" len="med"/>
                    </a:lnB>
                  </a:tcPr>
                </a:tc>
              </a:tr>
            </a:tbl>
          </a:graphicData>
        </a:graphic>
      </p:graphicFrame>
      <p:graphicFrame>
        <p:nvGraphicFramePr>
          <p:cNvPr id="4" name="Table 3"/>
          <p:cNvGraphicFramePr>
            <a:graphicFrameLocks noGrp="1"/>
          </p:cNvGraphicFramePr>
          <p:nvPr/>
        </p:nvGraphicFramePr>
        <p:xfrm>
          <a:off x="1" y="457200"/>
          <a:ext cx="9143998" cy="1219200"/>
        </p:xfrm>
        <a:graphic>
          <a:graphicData uri="http://schemas.openxmlformats.org/drawingml/2006/table">
            <a:tbl>
              <a:tblPr/>
              <a:tblGrid>
                <a:gridCol w="2591054"/>
                <a:gridCol w="2016217"/>
                <a:gridCol w="2016217"/>
                <a:gridCol w="2520510"/>
              </a:tblGrid>
              <a:tr h="1219200">
                <a:tc>
                  <a:txBody>
                    <a:bodyPr/>
                    <a:lstStyle/>
                    <a:p>
                      <a:pPr marL="0" marR="0" algn="ctr" hangingPunct="0">
                        <a:spcBef>
                          <a:spcPts val="600"/>
                        </a:spcBef>
                        <a:spcAft>
                          <a:spcPts val="600"/>
                        </a:spcAft>
                        <a:tabLst>
                          <a:tab pos="285750" algn="l"/>
                          <a:tab pos="628650" algn="l"/>
                          <a:tab pos="1200150" algn="l"/>
                        </a:tabLst>
                      </a:pPr>
                      <a:r>
                        <a:rPr lang="en-US" sz="2900" b="1" dirty="0">
                          <a:solidFill>
                            <a:srgbClr val="FFFF00"/>
                          </a:solidFill>
                          <a:latin typeface="Times New Roman"/>
                          <a:ea typeface="Times New Roman"/>
                          <a:cs typeface="Times New Roman"/>
                        </a:rPr>
                        <a:t>HIS INNER CONFLICTS</a:t>
                      </a:r>
                      <a:endParaRPr lang="en-US" sz="2900" dirty="0">
                        <a:solidFill>
                          <a:srgbClr val="FFFF00"/>
                        </a:solidFill>
                        <a:latin typeface="Times New Roman"/>
                        <a:ea typeface="Times New Roman"/>
                        <a:cs typeface="Times New Roman"/>
                      </a:endParaRPr>
                    </a:p>
                  </a:txBody>
                  <a:tcPr marL="68580" marR="68580" marT="0" marB="0">
                    <a:lnL w="857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hangingPunct="0">
                        <a:spcBef>
                          <a:spcPts val="600"/>
                        </a:spcBef>
                        <a:spcAft>
                          <a:spcPts val="600"/>
                        </a:spcAft>
                        <a:tabLst>
                          <a:tab pos="285750" algn="l"/>
                          <a:tab pos="628650" algn="l"/>
                          <a:tab pos="1200150" algn="l"/>
                        </a:tabLst>
                      </a:pPr>
                      <a:r>
                        <a:rPr lang="en-US" sz="2900" b="1" dirty="0">
                          <a:solidFill>
                            <a:srgbClr val="FFFF00"/>
                          </a:solidFill>
                          <a:latin typeface="Times New Roman"/>
                          <a:ea typeface="Times New Roman"/>
                          <a:cs typeface="Times New Roman"/>
                        </a:rPr>
                        <a:t>VISIBLE </a:t>
                      </a:r>
                      <a:r>
                        <a:rPr lang="en-US" sz="2900" b="1" dirty="0" smtClean="0">
                          <a:solidFill>
                            <a:srgbClr val="FFFF00"/>
                          </a:solidFill>
                          <a:latin typeface="Times New Roman"/>
                          <a:ea typeface="Times New Roman"/>
                          <a:cs typeface="Times New Roman"/>
                        </a:rPr>
                        <a:t>SYMPTOMS</a:t>
                      </a:r>
                    </a:p>
                    <a:p>
                      <a:pPr marL="0" marR="0" algn="ctr" hangingPunct="0">
                        <a:spcBef>
                          <a:spcPts val="600"/>
                        </a:spcBef>
                        <a:spcAft>
                          <a:spcPts val="600"/>
                        </a:spcAft>
                        <a:tabLst>
                          <a:tab pos="285750" algn="l"/>
                          <a:tab pos="628650" algn="l"/>
                          <a:tab pos="1200150" algn="l"/>
                        </a:tabLst>
                      </a:pPr>
                      <a:r>
                        <a:rPr lang="en-US" sz="2900" b="1" dirty="0" smtClean="0">
                          <a:solidFill>
                            <a:srgbClr val="FFFF00"/>
                          </a:solidFill>
                          <a:latin typeface="Times New Roman"/>
                          <a:ea typeface="Times New Roman"/>
                          <a:cs typeface="Times New Roman"/>
                        </a:rPr>
                        <a:t>HIS</a:t>
                      </a:r>
                      <a:r>
                        <a:rPr lang="en-US" sz="2900" b="1" baseline="0" dirty="0" smtClean="0">
                          <a:solidFill>
                            <a:srgbClr val="FFFF00"/>
                          </a:solidFill>
                          <a:latin typeface="Times New Roman"/>
                          <a:ea typeface="Times New Roman"/>
                          <a:cs typeface="Times New Roman"/>
                        </a:rPr>
                        <a:t>     /    HER</a:t>
                      </a:r>
                      <a:endParaRPr lang="en-US" sz="2900" dirty="0">
                        <a:solidFill>
                          <a:srgbClr val="FFFF00"/>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hangingPunct="0">
                        <a:spcBef>
                          <a:spcPts val="600"/>
                        </a:spcBef>
                        <a:spcAft>
                          <a:spcPts val="600"/>
                        </a:spcAft>
                        <a:tabLst>
                          <a:tab pos="285750" algn="l"/>
                          <a:tab pos="628650" algn="l"/>
                          <a:tab pos="1200150" algn="l"/>
                        </a:tabLst>
                      </a:pPr>
                      <a:r>
                        <a:rPr lang="en-US" sz="2900" b="1" dirty="0">
                          <a:solidFill>
                            <a:srgbClr val="FFFF00"/>
                          </a:solidFill>
                          <a:latin typeface="Times New Roman"/>
                          <a:ea typeface="Times New Roman"/>
                          <a:cs typeface="Times New Roman"/>
                        </a:rPr>
                        <a:t>HER INNER CONFLICTS</a:t>
                      </a:r>
                      <a:endParaRPr lang="en-US" sz="2900" dirty="0">
                        <a:solidFill>
                          <a:srgbClr val="FFFF00"/>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857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304800" y="1600200"/>
            <a:ext cx="2362200" cy="388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2286000" y="1828800"/>
            <a:ext cx="2209800" cy="434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648200" y="1524000"/>
            <a:ext cx="1981200" cy="388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6629400" y="1752600"/>
            <a:ext cx="2514600" cy="480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2000"/>
                                        <p:tgtEl>
                                          <p:spTgt spid="6"/>
                                        </p:tgtEl>
                                      </p:cBhvr>
                                    </p:animEffect>
                                    <p:set>
                                      <p:cBhvr>
                                        <p:cTn id="12" dur="1" fill="hold">
                                          <p:stCondLst>
                                            <p:cond delay="19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2000"/>
                                        <p:tgtEl>
                                          <p:spTgt spid="7"/>
                                        </p:tgtEl>
                                      </p:cBhvr>
                                    </p:animEffect>
                                    <p:set>
                                      <p:cBhvr>
                                        <p:cTn id="17" dur="1" fill="hold">
                                          <p:stCondLst>
                                            <p:cond delay="19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2000"/>
                                        <p:tgtEl>
                                          <p:spTgt spid="8"/>
                                        </p:tgtEl>
                                      </p:cBhvr>
                                    </p:animEffect>
                                    <p:set>
                                      <p:cBhvr>
                                        <p:cTn id="22"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9448800" cy="7162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 name="Table 2"/>
          <p:cNvGraphicFramePr>
            <a:graphicFrameLocks noGrp="1"/>
          </p:cNvGraphicFramePr>
          <p:nvPr/>
        </p:nvGraphicFramePr>
        <p:xfrm>
          <a:off x="228601" y="1981200"/>
          <a:ext cx="8915399" cy="4876800"/>
        </p:xfrm>
        <a:graphic>
          <a:graphicData uri="http://schemas.openxmlformats.org/drawingml/2006/table">
            <a:tbl>
              <a:tblPr/>
              <a:tblGrid>
                <a:gridCol w="2526278"/>
                <a:gridCol w="1965812"/>
                <a:gridCol w="1965812"/>
                <a:gridCol w="2457497"/>
              </a:tblGrid>
              <a:tr h="4876800">
                <a:tc>
                  <a:txBody>
                    <a:bodyPr/>
                    <a:lstStyle/>
                    <a:p>
                      <a:pPr marL="54610" marR="0" hangingPunct="0">
                        <a:spcBef>
                          <a:spcPts val="300"/>
                        </a:spcBef>
                        <a:spcAft>
                          <a:spcPts val="0"/>
                        </a:spcAft>
                        <a:tabLst>
                          <a:tab pos="285750" algn="l"/>
                          <a:tab pos="628650" algn="l"/>
                          <a:tab pos="1200150" algn="l"/>
                        </a:tabLst>
                      </a:pPr>
                      <a:r>
                        <a:rPr lang="en-US" sz="2800" dirty="0">
                          <a:latin typeface="Times New Roman"/>
                          <a:ea typeface="Times New Roman"/>
                          <a:cs typeface="Times New Roman"/>
                        </a:rPr>
                        <a:t>He becomes concerned about the need to regain her affection. </a:t>
                      </a:r>
                      <a:r>
                        <a:rPr lang="en-US" sz="2800" dirty="0" smtClean="0">
                          <a:latin typeface="Times New Roman"/>
                          <a:ea typeface="Times New Roman"/>
                          <a:cs typeface="Times New Roman"/>
                        </a:rPr>
                        <a:t>Tries </a:t>
                      </a:r>
                      <a:r>
                        <a:rPr lang="en-US" sz="2800" dirty="0">
                          <a:latin typeface="Times New Roman"/>
                          <a:ea typeface="Times New Roman"/>
                          <a:cs typeface="Times New Roman"/>
                        </a:rPr>
                        <a:t>to prove his love to her  -</a:t>
                      </a:r>
                    </a:p>
                    <a:p>
                      <a:pPr marL="54610" marR="0" hangingPunct="0">
                        <a:spcBef>
                          <a:spcPts val="0"/>
                        </a:spcBef>
                        <a:spcAft>
                          <a:spcPts val="0"/>
                        </a:spcAft>
                        <a:tabLst>
                          <a:tab pos="285750" algn="l"/>
                          <a:tab pos="628650" algn="l"/>
                          <a:tab pos="1200150" algn="l"/>
                        </a:tabLst>
                      </a:pPr>
                      <a:r>
                        <a:rPr lang="en-US" sz="2800" i="1" dirty="0" smtClean="0">
                          <a:latin typeface="Times New Roman"/>
                          <a:ea typeface="Times New Roman"/>
                          <a:cs typeface="Times New Roman"/>
                        </a:rPr>
                        <a:t>Eph. </a:t>
                      </a:r>
                      <a:r>
                        <a:rPr lang="en-US" sz="2800" i="1" dirty="0">
                          <a:latin typeface="Times New Roman"/>
                          <a:ea typeface="Times New Roman"/>
                          <a:cs typeface="Times New Roman"/>
                        </a:rPr>
                        <a:t>5:25-33</a:t>
                      </a:r>
                      <a:r>
                        <a:rPr lang="en-US" sz="2800" dirty="0">
                          <a:latin typeface="Times New Roman"/>
                          <a:ea typeface="Times New Roman"/>
                          <a:cs typeface="Times New Roman"/>
                        </a:rPr>
                        <a:t>.</a:t>
                      </a:r>
                    </a:p>
                  </a:txBody>
                  <a:tcPr marL="68580" marR="68580" marT="0" marB="0">
                    <a:lnL w="857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85725" cap="flat" cmpd="dbl" algn="ctr">
                      <a:solidFill>
                        <a:srgbClr val="000000"/>
                      </a:solidFill>
                      <a:prstDash val="solid"/>
                      <a:round/>
                      <a:headEnd type="none" w="med" len="med"/>
                      <a:tailEnd type="none" w="med" len="med"/>
                    </a:lnT>
                    <a:lnB w="85725" cap="flat" cmpd="dbl" algn="ctr">
                      <a:solidFill>
                        <a:srgbClr val="000000"/>
                      </a:solidFill>
                      <a:prstDash val="solid"/>
                      <a:round/>
                      <a:headEnd type="none" w="med" len="med"/>
                      <a:tailEnd type="none" w="med" len="med"/>
                    </a:lnB>
                  </a:tcPr>
                </a:tc>
                <a:tc>
                  <a:txBody>
                    <a:bodyPr/>
                    <a:lstStyle/>
                    <a:p>
                      <a:pPr marL="0" marR="0" hangingPunct="0">
                        <a:spcBef>
                          <a:spcPts val="0"/>
                        </a:spcBef>
                        <a:spcAft>
                          <a:spcPts val="0"/>
                        </a:spcAft>
                        <a:tabLst>
                          <a:tab pos="285750" algn="l"/>
                          <a:tab pos="628650" algn="l"/>
                          <a:tab pos="1200150" algn="l"/>
                        </a:tabLst>
                      </a:pPr>
                      <a:r>
                        <a:rPr lang="en-US" sz="2800" dirty="0">
                          <a:latin typeface="Times New Roman"/>
                          <a:ea typeface="Times New Roman"/>
                          <a:cs typeface="Times New Roman"/>
                        </a:rPr>
                        <a:t>Buys material things.  He attempts to appear happy </a:t>
                      </a:r>
                      <a:r>
                        <a:rPr lang="en-US" sz="2800" dirty="0" smtClean="0">
                          <a:latin typeface="Times New Roman"/>
                          <a:ea typeface="Times New Roman"/>
                          <a:cs typeface="Times New Roman"/>
                        </a:rPr>
                        <a:t>-</a:t>
                      </a:r>
                      <a:r>
                        <a:rPr lang="en-US" sz="2800" dirty="0">
                          <a:latin typeface="Times New Roman"/>
                          <a:ea typeface="Times New Roman"/>
                          <a:cs typeface="Times New Roman"/>
                        </a:rPr>
                        <a:t/>
                      </a:r>
                      <a:br>
                        <a:rPr lang="en-US" sz="2800" dirty="0">
                          <a:latin typeface="Times New Roman"/>
                          <a:ea typeface="Times New Roman"/>
                          <a:cs typeface="Times New Roman"/>
                        </a:rPr>
                      </a:br>
                      <a:r>
                        <a:rPr lang="en-US" sz="2800" i="1" dirty="0" smtClean="0">
                          <a:latin typeface="Times New Roman"/>
                          <a:ea typeface="Times New Roman"/>
                          <a:cs typeface="Times New Roman"/>
                        </a:rPr>
                        <a:t>Eccl. </a:t>
                      </a:r>
                      <a:r>
                        <a:rPr lang="en-US" sz="2800" i="1" dirty="0">
                          <a:latin typeface="Times New Roman"/>
                          <a:ea typeface="Times New Roman"/>
                          <a:cs typeface="Times New Roman"/>
                        </a:rPr>
                        <a:t>5:10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85725" cap="flat" cmpd="dbl" algn="ctr">
                      <a:solidFill>
                        <a:srgbClr val="000000"/>
                      </a:solidFill>
                      <a:prstDash val="solid"/>
                      <a:round/>
                      <a:headEnd type="none" w="med" len="med"/>
                      <a:tailEnd type="none" w="med" len="med"/>
                    </a:lnT>
                    <a:lnB w="85725" cap="flat" cmpd="dbl" algn="ctr">
                      <a:solidFill>
                        <a:srgbClr val="000000"/>
                      </a:solidFill>
                      <a:prstDash val="solid"/>
                      <a:round/>
                      <a:headEnd type="none" w="med" len="med"/>
                      <a:tailEnd type="none" w="med" len="med"/>
                    </a:lnB>
                  </a:tcPr>
                </a:tc>
                <a:tc>
                  <a:txBody>
                    <a:bodyPr/>
                    <a:lstStyle/>
                    <a:p>
                      <a:pPr marL="0" marR="0" hangingPunct="0">
                        <a:spcBef>
                          <a:spcPts val="0"/>
                        </a:spcBef>
                        <a:spcAft>
                          <a:spcPts val="0"/>
                        </a:spcAft>
                        <a:tabLst>
                          <a:tab pos="285750" algn="l"/>
                          <a:tab pos="628650" algn="l"/>
                          <a:tab pos="1200150" algn="l"/>
                        </a:tabLst>
                      </a:pPr>
                      <a:r>
                        <a:rPr lang="en-US" sz="2800" dirty="0">
                          <a:latin typeface="Times New Roman"/>
                          <a:ea typeface="Times New Roman"/>
                          <a:cs typeface="Times New Roman"/>
                        </a:rPr>
                        <a:t>Begins to substitute love of children, friends, or possessions for husband’s love </a:t>
                      </a:r>
                      <a:r>
                        <a:rPr lang="en-US" sz="2800" dirty="0" smtClean="0">
                          <a:latin typeface="Times New Roman"/>
                          <a:ea typeface="Times New Roman"/>
                          <a:cs typeface="Times New Roman"/>
                        </a:rPr>
                        <a:t>- </a:t>
                      </a:r>
                      <a:r>
                        <a:rPr lang="en-US" sz="2800" i="1" dirty="0" smtClean="0">
                          <a:latin typeface="Times New Roman"/>
                          <a:ea typeface="Times New Roman"/>
                          <a:cs typeface="Times New Roman"/>
                        </a:rPr>
                        <a:t>Titus </a:t>
                      </a:r>
                      <a:r>
                        <a:rPr lang="en-US" sz="2800" i="1" dirty="0">
                          <a:latin typeface="Times New Roman"/>
                          <a:ea typeface="Times New Roman"/>
                          <a:cs typeface="Times New Roman"/>
                        </a:rPr>
                        <a:t>2:2-4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85725" cap="flat" cmpd="dbl" algn="ctr">
                      <a:solidFill>
                        <a:srgbClr val="000000"/>
                      </a:solidFill>
                      <a:prstDash val="solid"/>
                      <a:round/>
                      <a:headEnd type="none" w="med" len="med"/>
                      <a:tailEnd type="none" w="med" len="med"/>
                    </a:lnT>
                    <a:lnB w="85725" cap="flat" cmpd="dbl" algn="ctr">
                      <a:solidFill>
                        <a:srgbClr val="000000"/>
                      </a:solidFill>
                      <a:prstDash val="solid"/>
                      <a:round/>
                      <a:headEnd type="none" w="med" len="med"/>
                      <a:tailEnd type="none" w="med" len="med"/>
                    </a:lnB>
                  </a:tcPr>
                </a:tc>
                <a:tc>
                  <a:txBody>
                    <a:bodyPr/>
                    <a:lstStyle/>
                    <a:p>
                      <a:pPr marL="0" marR="0" hangingPunct="0">
                        <a:spcBef>
                          <a:spcPts val="0"/>
                        </a:spcBef>
                        <a:spcAft>
                          <a:spcPts val="0"/>
                        </a:spcAft>
                        <a:tabLst>
                          <a:tab pos="285750" algn="l"/>
                          <a:tab pos="628650" algn="l"/>
                          <a:tab pos="1200150" algn="l"/>
                        </a:tabLst>
                      </a:pPr>
                      <a:r>
                        <a:rPr lang="en-US" sz="2800" dirty="0">
                          <a:latin typeface="Times New Roman"/>
                          <a:ea typeface="Times New Roman"/>
                          <a:cs typeface="Times New Roman"/>
                        </a:rPr>
                        <a:t>Accepts the situation as it is.  Feels God is punishing her because she isn’t submissive or she married the wrong person </a:t>
                      </a:r>
                      <a:r>
                        <a:rPr lang="en-US" sz="2800" dirty="0" smtClean="0">
                          <a:latin typeface="Times New Roman"/>
                          <a:ea typeface="Times New Roman"/>
                          <a:cs typeface="Times New Roman"/>
                        </a:rPr>
                        <a:t>- </a:t>
                      </a:r>
                      <a:r>
                        <a:rPr lang="en-US" sz="2800" i="1" dirty="0" smtClean="0">
                          <a:latin typeface="Times New Roman"/>
                          <a:ea typeface="Times New Roman"/>
                          <a:cs typeface="Times New Roman"/>
                        </a:rPr>
                        <a:t>Heb. </a:t>
                      </a:r>
                      <a:r>
                        <a:rPr lang="en-US" sz="2800" i="1" dirty="0">
                          <a:latin typeface="Times New Roman"/>
                          <a:ea typeface="Times New Roman"/>
                          <a:cs typeface="Times New Roman"/>
                        </a:rPr>
                        <a:t>12:5-11</a:t>
                      </a:r>
                    </a:p>
                  </a:txBody>
                  <a:tcPr marL="68580" marR="68580" marT="0" marB="0">
                    <a:lnL w="12700" cap="flat" cmpd="sng" algn="ctr">
                      <a:solidFill>
                        <a:srgbClr val="000000"/>
                      </a:solidFill>
                      <a:prstDash val="solid"/>
                      <a:round/>
                      <a:headEnd type="none" w="med" len="med"/>
                      <a:tailEnd type="none" w="med" len="med"/>
                    </a:lnL>
                    <a:lnR w="85725" cap="flat" cmpd="dbl" algn="ctr">
                      <a:solidFill>
                        <a:srgbClr val="000000"/>
                      </a:solidFill>
                      <a:prstDash val="solid"/>
                      <a:round/>
                      <a:headEnd type="none" w="med" len="med"/>
                      <a:tailEnd type="none" w="med" len="med"/>
                    </a:lnR>
                    <a:lnT w="85725" cap="flat" cmpd="dbl" algn="ctr">
                      <a:solidFill>
                        <a:srgbClr val="000000"/>
                      </a:solidFill>
                      <a:prstDash val="solid"/>
                      <a:round/>
                      <a:headEnd type="none" w="med" len="med"/>
                      <a:tailEnd type="none" w="med" len="med"/>
                    </a:lnT>
                    <a:lnB w="85725" cap="flat" cmpd="dbl" algn="ctr">
                      <a:solidFill>
                        <a:srgbClr val="000000"/>
                      </a:solidFill>
                      <a:prstDash val="solid"/>
                      <a:round/>
                      <a:headEnd type="none" w="med" len="med"/>
                      <a:tailEnd type="none" w="med" len="med"/>
                    </a:lnB>
                  </a:tcPr>
                </a:tc>
              </a:tr>
            </a:tbl>
          </a:graphicData>
        </a:graphic>
      </p:graphicFrame>
      <p:graphicFrame>
        <p:nvGraphicFramePr>
          <p:cNvPr id="4" name="Table 3"/>
          <p:cNvGraphicFramePr>
            <a:graphicFrameLocks noGrp="1"/>
          </p:cNvGraphicFramePr>
          <p:nvPr/>
        </p:nvGraphicFramePr>
        <p:xfrm>
          <a:off x="0" y="381000"/>
          <a:ext cx="8991601" cy="2924352"/>
        </p:xfrm>
        <a:graphic>
          <a:graphicData uri="http://schemas.openxmlformats.org/drawingml/2006/table">
            <a:tbl>
              <a:tblPr/>
              <a:tblGrid>
                <a:gridCol w="2547871"/>
                <a:gridCol w="1982614"/>
                <a:gridCol w="1982614"/>
                <a:gridCol w="2478502"/>
              </a:tblGrid>
              <a:tr h="2924352">
                <a:tc>
                  <a:txBody>
                    <a:bodyPr/>
                    <a:lstStyle/>
                    <a:p>
                      <a:pPr marL="0" marR="0" algn="ctr" hangingPunct="0">
                        <a:spcBef>
                          <a:spcPts val="600"/>
                        </a:spcBef>
                        <a:spcAft>
                          <a:spcPts val="600"/>
                        </a:spcAft>
                        <a:tabLst>
                          <a:tab pos="285750" algn="l"/>
                          <a:tab pos="628650" algn="l"/>
                          <a:tab pos="1200150" algn="l"/>
                        </a:tabLst>
                      </a:pPr>
                      <a:r>
                        <a:rPr lang="en-US" sz="2900" b="1" dirty="0">
                          <a:solidFill>
                            <a:srgbClr val="FFFF00"/>
                          </a:solidFill>
                          <a:latin typeface="Times New Roman"/>
                          <a:ea typeface="Times New Roman"/>
                          <a:cs typeface="Times New Roman"/>
                        </a:rPr>
                        <a:t>HIS INNER CONFLICTS</a:t>
                      </a:r>
                      <a:endParaRPr lang="en-US" sz="2900" dirty="0">
                        <a:solidFill>
                          <a:srgbClr val="FFFF00"/>
                        </a:solidFill>
                        <a:latin typeface="Times New Roman"/>
                        <a:ea typeface="Times New Roman"/>
                        <a:cs typeface="Times New Roman"/>
                      </a:endParaRPr>
                    </a:p>
                  </a:txBody>
                  <a:tcPr marL="68580" marR="68580" marT="0" marB="0">
                    <a:lnL w="857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hangingPunct="0">
                        <a:spcBef>
                          <a:spcPts val="600"/>
                        </a:spcBef>
                        <a:spcAft>
                          <a:spcPts val="600"/>
                        </a:spcAft>
                        <a:tabLst>
                          <a:tab pos="285750" algn="l"/>
                          <a:tab pos="628650" algn="l"/>
                          <a:tab pos="1200150" algn="l"/>
                        </a:tabLst>
                      </a:pPr>
                      <a:r>
                        <a:rPr lang="en-US" sz="2900" b="1" dirty="0" smtClean="0">
                          <a:solidFill>
                            <a:srgbClr val="FFFF00"/>
                          </a:solidFill>
                          <a:latin typeface="Times New Roman"/>
                          <a:ea typeface="Times New Roman"/>
                          <a:cs typeface="Times New Roman"/>
                        </a:rPr>
                        <a:t>VISIBLE SYMPTOMS</a:t>
                      </a:r>
                    </a:p>
                    <a:p>
                      <a:pPr marL="0" marR="0" algn="ctr" hangingPunct="0">
                        <a:spcBef>
                          <a:spcPts val="600"/>
                        </a:spcBef>
                        <a:spcAft>
                          <a:spcPts val="600"/>
                        </a:spcAft>
                        <a:tabLst>
                          <a:tab pos="285750" algn="l"/>
                          <a:tab pos="628650" algn="l"/>
                          <a:tab pos="1200150" algn="l"/>
                        </a:tabLst>
                      </a:pPr>
                      <a:r>
                        <a:rPr lang="en-US" sz="2900" b="1" dirty="0" smtClean="0">
                          <a:solidFill>
                            <a:srgbClr val="FFFF00"/>
                          </a:solidFill>
                          <a:latin typeface="Times New Roman"/>
                          <a:ea typeface="Times New Roman"/>
                          <a:cs typeface="Times New Roman"/>
                        </a:rPr>
                        <a:t>HIS     /    HER</a:t>
                      </a:r>
                      <a:endParaRPr lang="en-US" sz="2900" dirty="0">
                        <a:solidFill>
                          <a:srgbClr val="FFFF00"/>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hangingPunct="0">
                        <a:spcBef>
                          <a:spcPts val="600"/>
                        </a:spcBef>
                        <a:spcAft>
                          <a:spcPts val="600"/>
                        </a:spcAft>
                        <a:tabLst>
                          <a:tab pos="285750" algn="l"/>
                          <a:tab pos="628650" algn="l"/>
                          <a:tab pos="1200150" algn="l"/>
                        </a:tabLst>
                      </a:pPr>
                      <a:r>
                        <a:rPr lang="en-US" sz="2900" b="1" dirty="0">
                          <a:solidFill>
                            <a:srgbClr val="FFFF00"/>
                          </a:solidFill>
                          <a:latin typeface="Times New Roman"/>
                          <a:ea typeface="Times New Roman"/>
                          <a:cs typeface="Times New Roman"/>
                        </a:rPr>
                        <a:t>HER INNER CONFLICTS</a:t>
                      </a:r>
                      <a:endParaRPr lang="en-US" sz="2900" dirty="0">
                        <a:solidFill>
                          <a:srgbClr val="FFFF00"/>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857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228600" y="1828800"/>
            <a:ext cx="2362200" cy="388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2514600" y="1752600"/>
            <a:ext cx="1905000" cy="388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572000" y="2057400"/>
            <a:ext cx="1905000" cy="426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6553200" y="2057400"/>
            <a:ext cx="2590800" cy="426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2000"/>
                                        <p:tgtEl>
                                          <p:spTgt spid="6"/>
                                        </p:tgtEl>
                                      </p:cBhvr>
                                    </p:animEffect>
                                    <p:set>
                                      <p:cBhvr>
                                        <p:cTn id="12" dur="1" fill="hold">
                                          <p:stCondLst>
                                            <p:cond delay="19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2000"/>
                                        <p:tgtEl>
                                          <p:spTgt spid="7"/>
                                        </p:tgtEl>
                                      </p:cBhvr>
                                    </p:animEffect>
                                    <p:set>
                                      <p:cBhvr>
                                        <p:cTn id="17" dur="1" fill="hold">
                                          <p:stCondLst>
                                            <p:cond delay="19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2000"/>
                                        <p:tgtEl>
                                          <p:spTgt spid="8"/>
                                        </p:tgtEl>
                                      </p:cBhvr>
                                    </p:animEffect>
                                    <p:set>
                                      <p:cBhvr>
                                        <p:cTn id="22"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9525000" cy="7239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 name="Table 3"/>
          <p:cNvGraphicFramePr>
            <a:graphicFrameLocks noGrp="1"/>
          </p:cNvGraphicFramePr>
          <p:nvPr/>
        </p:nvGraphicFramePr>
        <p:xfrm>
          <a:off x="0" y="1905000"/>
          <a:ext cx="9143998" cy="4762500"/>
        </p:xfrm>
        <a:graphic>
          <a:graphicData uri="http://schemas.openxmlformats.org/drawingml/2006/table">
            <a:tbl>
              <a:tblPr/>
              <a:tblGrid>
                <a:gridCol w="2591054"/>
                <a:gridCol w="2016217"/>
                <a:gridCol w="2016217"/>
                <a:gridCol w="2520510"/>
              </a:tblGrid>
              <a:tr h="4762500">
                <a:tc>
                  <a:txBody>
                    <a:bodyPr/>
                    <a:lstStyle/>
                    <a:p>
                      <a:pPr marL="54610" marR="0" hangingPunct="0">
                        <a:spcBef>
                          <a:spcPts val="300"/>
                        </a:spcBef>
                        <a:spcAft>
                          <a:spcPts val="0"/>
                        </a:spcAft>
                        <a:tabLst>
                          <a:tab pos="285750" algn="l"/>
                          <a:tab pos="628650" algn="l"/>
                          <a:tab pos="1200150" algn="l"/>
                        </a:tabLst>
                      </a:pPr>
                      <a:r>
                        <a:rPr lang="en-US" sz="2800" dirty="0">
                          <a:latin typeface="Times New Roman"/>
                          <a:ea typeface="Times New Roman"/>
                          <a:cs typeface="Times New Roman"/>
                        </a:rPr>
                        <a:t>Entertains thoughts that he married the wrong one.  Begins to breed seeds of unfaithfulness </a:t>
                      </a:r>
                      <a:r>
                        <a:rPr lang="en-US" sz="2800" dirty="0" smtClean="0">
                          <a:latin typeface="Times New Roman"/>
                          <a:ea typeface="Times New Roman"/>
                          <a:cs typeface="Times New Roman"/>
                        </a:rPr>
                        <a:t>-</a:t>
                      </a:r>
                      <a:endParaRPr lang="en-US" sz="2800" dirty="0">
                        <a:latin typeface="Times New Roman"/>
                        <a:ea typeface="Times New Roman"/>
                        <a:cs typeface="Times New Roman"/>
                      </a:endParaRPr>
                    </a:p>
                    <a:p>
                      <a:pPr marL="54610" marR="0" hangingPunct="0">
                        <a:spcBef>
                          <a:spcPts val="0"/>
                        </a:spcBef>
                        <a:spcAft>
                          <a:spcPts val="0"/>
                        </a:spcAft>
                        <a:tabLst>
                          <a:tab pos="285750" algn="l"/>
                          <a:tab pos="628650" algn="l"/>
                          <a:tab pos="1200150" algn="l"/>
                        </a:tabLst>
                      </a:pPr>
                      <a:r>
                        <a:rPr lang="en-US" sz="2800" i="1" dirty="0" smtClean="0">
                          <a:latin typeface="Times New Roman"/>
                          <a:ea typeface="Times New Roman"/>
                          <a:cs typeface="Times New Roman"/>
                        </a:rPr>
                        <a:t>Rev. </a:t>
                      </a:r>
                      <a:r>
                        <a:rPr lang="en-US" sz="2800" i="1" dirty="0">
                          <a:latin typeface="Times New Roman"/>
                          <a:ea typeface="Times New Roman"/>
                          <a:cs typeface="Times New Roman"/>
                        </a:rPr>
                        <a:t>2:4</a:t>
                      </a:r>
                    </a:p>
                  </a:txBody>
                  <a:tcPr marL="68580" marR="68580" marT="0" marB="0">
                    <a:lnL w="857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85725" cap="flat" cmpd="dbl" algn="ctr">
                      <a:solidFill>
                        <a:srgbClr val="000000"/>
                      </a:solidFill>
                      <a:prstDash val="solid"/>
                      <a:round/>
                      <a:headEnd type="none" w="med" len="med"/>
                      <a:tailEnd type="none" w="med" len="med"/>
                    </a:lnT>
                    <a:lnB w="85725" cap="flat" cmpd="dbl" algn="ctr">
                      <a:solidFill>
                        <a:srgbClr val="000000"/>
                      </a:solidFill>
                      <a:prstDash val="solid"/>
                      <a:round/>
                      <a:headEnd type="none" w="med" len="med"/>
                      <a:tailEnd type="none" w="med" len="med"/>
                    </a:lnB>
                  </a:tcPr>
                </a:tc>
                <a:tc>
                  <a:txBody>
                    <a:bodyPr/>
                    <a:lstStyle/>
                    <a:p>
                      <a:pPr marL="0" marR="0" hangingPunct="0">
                        <a:spcBef>
                          <a:spcPts val="300"/>
                        </a:spcBef>
                        <a:spcAft>
                          <a:spcPts val="0"/>
                        </a:spcAft>
                        <a:tabLst>
                          <a:tab pos="285750" algn="l"/>
                          <a:tab pos="628650" algn="l"/>
                          <a:tab pos="1200150" algn="l"/>
                        </a:tabLst>
                      </a:pPr>
                      <a:r>
                        <a:rPr lang="en-US" sz="2800" dirty="0">
                          <a:latin typeface="Times New Roman"/>
                          <a:ea typeface="Times New Roman"/>
                          <a:cs typeface="Times New Roman"/>
                        </a:rPr>
                        <a:t>Goes his own way.  Attempts to find fulfill-ment in his work, </a:t>
                      </a:r>
                      <a:r>
                        <a:rPr lang="en-US" sz="2800" dirty="0" smtClean="0">
                          <a:latin typeface="Times New Roman"/>
                          <a:ea typeface="Times New Roman"/>
                          <a:cs typeface="Times New Roman"/>
                        </a:rPr>
                        <a:t>    hobbies</a:t>
                      </a:r>
                      <a:r>
                        <a:rPr lang="en-US" sz="2800" dirty="0">
                          <a:latin typeface="Times New Roman"/>
                          <a:ea typeface="Times New Roman"/>
                          <a:cs typeface="Times New Roman"/>
                        </a:rPr>
                        <a:t>, possessions, etc. </a:t>
                      </a:r>
                      <a:endParaRPr lang="en-US" sz="2800" dirty="0" smtClean="0">
                        <a:latin typeface="Times New Roman"/>
                        <a:ea typeface="Times New Roman"/>
                        <a:cs typeface="Times New Roman"/>
                      </a:endParaRPr>
                    </a:p>
                    <a:p>
                      <a:pPr marL="0" marR="0" hangingPunct="0">
                        <a:spcBef>
                          <a:spcPts val="300"/>
                        </a:spcBef>
                        <a:spcAft>
                          <a:spcPts val="0"/>
                        </a:spcAft>
                        <a:tabLst>
                          <a:tab pos="285750" algn="l"/>
                          <a:tab pos="628650" algn="l"/>
                          <a:tab pos="1200150" algn="l"/>
                        </a:tabLst>
                      </a:pPr>
                      <a:r>
                        <a:rPr lang="en-US" sz="2800" i="1" dirty="0" smtClean="0">
                          <a:latin typeface="Times New Roman"/>
                          <a:ea typeface="Times New Roman"/>
                          <a:cs typeface="Times New Roman"/>
                        </a:rPr>
                        <a:t>Eccl. </a:t>
                      </a:r>
                      <a:r>
                        <a:rPr lang="en-US" sz="2800" i="1" dirty="0">
                          <a:latin typeface="Times New Roman"/>
                          <a:ea typeface="Times New Roman"/>
                          <a:cs typeface="Times New Roman"/>
                        </a:rPr>
                        <a:t>2:1-17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85725" cap="flat" cmpd="dbl" algn="ctr">
                      <a:solidFill>
                        <a:srgbClr val="000000"/>
                      </a:solidFill>
                      <a:prstDash val="solid"/>
                      <a:round/>
                      <a:headEnd type="none" w="med" len="med"/>
                      <a:tailEnd type="none" w="med" len="med"/>
                    </a:lnT>
                    <a:lnB w="85725" cap="flat" cmpd="dbl" algn="ctr">
                      <a:solidFill>
                        <a:srgbClr val="000000"/>
                      </a:solidFill>
                      <a:prstDash val="solid"/>
                      <a:round/>
                      <a:headEnd type="none" w="med" len="med"/>
                      <a:tailEnd type="none" w="med" len="med"/>
                    </a:lnB>
                  </a:tcPr>
                </a:tc>
                <a:tc>
                  <a:txBody>
                    <a:bodyPr/>
                    <a:lstStyle/>
                    <a:p>
                      <a:pPr marL="0" marR="0" hangingPunct="0">
                        <a:spcBef>
                          <a:spcPts val="300"/>
                        </a:spcBef>
                        <a:spcAft>
                          <a:spcPts val="0"/>
                        </a:spcAft>
                        <a:tabLst>
                          <a:tab pos="285750" algn="l"/>
                          <a:tab pos="628650" algn="l"/>
                          <a:tab pos="1200150" algn="l"/>
                        </a:tabLst>
                      </a:pPr>
                      <a:r>
                        <a:rPr lang="en-US" sz="2800" dirty="0">
                          <a:latin typeface="Times New Roman"/>
                          <a:ea typeface="Times New Roman"/>
                          <a:cs typeface="Times New Roman"/>
                        </a:rPr>
                        <a:t>Becomes deeply </a:t>
                      </a:r>
                      <a:r>
                        <a:rPr lang="en-US" sz="2800" dirty="0" smtClean="0">
                          <a:latin typeface="Times New Roman"/>
                          <a:ea typeface="Times New Roman"/>
                          <a:cs typeface="Times New Roman"/>
                        </a:rPr>
                        <a:t>hurt,   condemning </a:t>
                      </a:r>
                      <a:r>
                        <a:rPr lang="en-US" sz="2800" dirty="0">
                          <a:latin typeface="Times New Roman"/>
                          <a:ea typeface="Times New Roman"/>
                          <a:cs typeface="Times New Roman"/>
                        </a:rPr>
                        <a:t>critical, and  </a:t>
                      </a:r>
                      <a:r>
                        <a:rPr lang="en-US" sz="2800" dirty="0" smtClean="0">
                          <a:latin typeface="Times New Roman"/>
                          <a:ea typeface="Times New Roman"/>
                          <a:cs typeface="Times New Roman"/>
                        </a:rPr>
                        <a:t>suspicious </a:t>
                      </a:r>
                      <a:r>
                        <a:rPr lang="en-US" sz="2800" dirty="0">
                          <a:latin typeface="Times New Roman"/>
                          <a:ea typeface="Times New Roman"/>
                          <a:cs typeface="Times New Roman"/>
                        </a:rPr>
                        <a:t>-</a:t>
                      </a:r>
                      <a:br>
                        <a:rPr lang="en-US" sz="2800" dirty="0">
                          <a:latin typeface="Times New Roman"/>
                          <a:ea typeface="Times New Roman"/>
                          <a:cs typeface="Times New Roman"/>
                        </a:rPr>
                      </a:br>
                      <a:r>
                        <a:rPr lang="en-US" sz="2800" i="1" dirty="0" smtClean="0">
                          <a:latin typeface="Times New Roman"/>
                          <a:ea typeface="Times New Roman"/>
                          <a:cs typeface="Times New Roman"/>
                        </a:rPr>
                        <a:t>Heb. </a:t>
                      </a:r>
                      <a:r>
                        <a:rPr lang="en-US" sz="2800" i="1" dirty="0">
                          <a:latin typeface="Times New Roman"/>
                          <a:ea typeface="Times New Roman"/>
                          <a:cs typeface="Times New Roman"/>
                        </a:rPr>
                        <a:t>12:15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85725" cap="flat" cmpd="dbl" algn="ctr">
                      <a:solidFill>
                        <a:srgbClr val="000000"/>
                      </a:solidFill>
                      <a:prstDash val="solid"/>
                      <a:round/>
                      <a:headEnd type="none" w="med" len="med"/>
                      <a:tailEnd type="none" w="med" len="med"/>
                    </a:lnT>
                    <a:lnB w="85725" cap="flat" cmpd="dbl" algn="ctr">
                      <a:solidFill>
                        <a:srgbClr val="000000"/>
                      </a:solidFill>
                      <a:prstDash val="solid"/>
                      <a:round/>
                      <a:headEnd type="none" w="med" len="med"/>
                      <a:tailEnd type="none" w="med" len="med"/>
                    </a:lnB>
                  </a:tcPr>
                </a:tc>
                <a:tc>
                  <a:txBody>
                    <a:bodyPr/>
                    <a:lstStyle/>
                    <a:p>
                      <a:pPr marL="0" marR="0" hangingPunct="0">
                        <a:spcBef>
                          <a:spcPts val="300"/>
                        </a:spcBef>
                        <a:spcAft>
                          <a:spcPts val="0"/>
                        </a:spcAft>
                        <a:tabLst>
                          <a:tab pos="285750" algn="l"/>
                          <a:tab pos="628650" algn="l"/>
                          <a:tab pos="1200150" algn="l"/>
                        </a:tabLst>
                      </a:pPr>
                      <a:r>
                        <a:rPr lang="en-US" sz="2800" dirty="0">
                          <a:latin typeface="Times New Roman"/>
                          <a:ea typeface="Times New Roman"/>
                          <a:cs typeface="Times New Roman"/>
                        </a:rPr>
                        <a:t>She doesn’t care</a:t>
                      </a:r>
                      <a:r>
                        <a:rPr lang="en-US" sz="2800" dirty="0" smtClean="0">
                          <a:latin typeface="Times New Roman"/>
                          <a:ea typeface="Times New Roman"/>
                          <a:cs typeface="Times New Roman"/>
                        </a:rPr>
                        <a:t>. </a:t>
                      </a:r>
                      <a:r>
                        <a:rPr lang="en-US" sz="2800" dirty="0">
                          <a:latin typeface="Times New Roman"/>
                          <a:ea typeface="Times New Roman"/>
                          <a:cs typeface="Times New Roman"/>
                        </a:rPr>
                        <a:t>Gives </a:t>
                      </a:r>
                      <a:r>
                        <a:rPr lang="en-US" sz="2800" dirty="0" smtClean="0">
                          <a:latin typeface="Times New Roman"/>
                          <a:ea typeface="Times New Roman"/>
                          <a:cs typeface="Times New Roman"/>
                        </a:rPr>
                        <a:t>up </a:t>
                      </a:r>
                      <a:r>
                        <a:rPr lang="en-US" sz="2800" dirty="0">
                          <a:latin typeface="Times New Roman"/>
                          <a:ea typeface="Times New Roman"/>
                          <a:cs typeface="Times New Roman"/>
                        </a:rPr>
                        <a:t>-  </a:t>
                      </a:r>
                      <a:r>
                        <a:rPr lang="en-US" sz="2800" i="1" dirty="0" smtClean="0">
                          <a:latin typeface="Times New Roman"/>
                          <a:ea typeface="Times New Roman"/>
                          <a:cs typeface="Times New Roman"/>
                        </a:rPr>
                        <a:t>Prov. </a:t>
                      </a:r>
                      <a:r>
                        <a:rPr lang="en-US" sz="2800" i="1" dirty="0">
                          <a:latin typeface="Times New Roman"/>
                          <a:ea typeface="Times New Roman"/>
                          <a:cs typeface="Times New Roman"/>
                        </a:rPr>
                        <a:t>13:12</a:t>
                      </a:r>
                    </a:p>
                  </a:txBody>
                  <a:tcPr marL="68580" marR="68580" marT="0" marB="0">
                    <a:lnL w="12700" cap="flat" cmpd="sng" algn="ctr">
                      <a:solidFill>
                        <a:srgbClr val="000000"/>
                      </a:solidFill>
                      <a:prstDash val="solid"/>
                      <a:round/>
                      <a:headEnd type="none" w="med" len="med"/>
                      <a:tailEnd type="none" w="med" len="med"/>
                    </a:lnL>
                    <a:lnR w="85725" cap="flat" cmpd="dbl" algn="ctr">
                      <a:solidFill>
                        <a:srgbClr val="000000"/>
                      </a:solidFill>
                      <a:prstDash val="solid"/>
                      <a:round/>
                      <a:headEnd type="none" w="med" len="med"/>
                      <a:tailEnd type="none" w="med" len="med"/>
                    </a:lnR>
                    <a:lnT w="85725" cap="flat" cmpd="dbl" algn="ctr">
                      <a:solidFill>
                        <a:srgbClr val="000000"/>
                      </a:solidFill>
                      <a:prstDash val="solid"/>
                      <a:round/>
                      <a:headEnd type="none" w="med" len="med"/>
                      <a:tailEnd type="none" w="med" len="med"/>
                    </a:lnT>
                    <a:lnB w="85725" cap="flat" cmpd="dbl" algn="ctr">
                      <a:solidFill>
                        <a:srgbClr val="000000"/>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nvGraphicFramePr>
        <p:xfrm>
          <a:off x="2" y="457200"/>
          <a:ext cx="9143999" cy="1371600"/>
        </p:xfrm>
        <a:graphic>
          <a:graphicData uri="http://schemas.openxmlformats.org/drawingml/2006/table">
            <a:tbl>
              <a:tblPr/>
              <a:tblGrid>
                <a:gridCol w="2591055"/>
                <a:gridCol w="2016217"/>
                <a:gridCol w="2016217"/>
                <a:gridCol w="2520510"/>
              </a:tblGrid>
              <a:tr h="1371600">
                <a:tc>
                  <a:txBody>
                    <a:bodyPr/>
                    <a:lstStyle/>
                    <a:p>
                      <a:pPr marL="0" marR="0" algn="ctr" hangingPunct="0">
                        <a:spcBef>
                          <a:spcPts val="600"/>
                        </a:spcBef>
                        <a:spcAft>
                          <a:spcPts val="600"/>
                        </a:spcAft>
                        <a:tabLst>
                          <a:tab pos="285750" algn="l"/>
                          <a:tab pos="628650" algn="l"/>
                          <a:tab pos="1200150" algn="l"/>
                        </a:tabLst>
                      </a:pPr>
                      <a:r>
                        <a:rPr lang="en-US" sz="2900" b="1" dirty="0">
                          <a:solidFill>
                            <a:srgbClr val="FFFF00"/>
                          </a:solidFill>
                          <a:latin typeface="Times New Roman"/>
                          <a:ea typeface="Times New Roman"/>
                          <a:cs typeface="Times New Roman"/>
                        </a:rPr>
                        <a:t>HIS INNER CONFLICTS</a:t>
                      </a:r>
                      <a:endParaRPr lang="en-US" sz="2900" dirty="0">
                        <a:solidFill>
                          <a:srgbClr val="FFFF00"/>
                        </a:solidFill>
                        <a:latin typeface="Times New Roman"/>
                        <a:ea typeface="Times New Roman"/>
                        <a:cs typeface="Times New Roman"/>
                      </a:endParaRPr>
                    </a:p>
                  </a:txBody>
                  <a:tcPr marL="68580" marR="68580" marT="0" marB="0">
                    <a:lnL w="857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hangingPunct="0">
                        <a:spcBef>
                          <a:spcPts val="600"/>
                        </a:spcBef>
                        <a:spcAft>
                          <a:spcPts val="600"/>
                        </a:spcAft>
                        <a:tabLst>
                          <a:tab pos="285750" algn="l"/>
                          <a:tab pos="628650" algn="l"/>
                          <a:tab pos="1200150" algn="l"/>
                        </a:tabLst>
                      </a:pPr>
                      <a:r>
                        <a:rPr lang="en-US" sz="2900" b="1" dirty="0">
                          <a:solidFill>
                            <a:srgbClr val="FFFF00"/>
                          </a:solidFill>
                          <a:latin typeface="Times New Roman"/>
                          <a:ea typeface="Times New Roman"/>
                          <a:cs typeface="Times New Roman"/>
                        </a:rPr>
                        <a:t>VISIBLE </a:t>
                      </a:r>
                      <a:r>
                        <a:rPr lang="en-US" sz="2900" b="1" dirty="0" smtClean="0">
                          <a:solidFill>
                            <a:srgbClr val="FFFF00"/>
                          </a:solidFill>
                          <a:latin typeface="Times New Roman"/>
                          <a:ea typeface="Times New Roman"/>
                          <a:cs typeface="Times New Roman"/>
                        </a:rPr>
                        <a:t>SYMPTOMS</a:t>
                      </a:r>
                    </a:p>
                    <a:p>
                      <a:pPr marL="0" marR="0" algn="ctr" hangingPunct="0">
                        <a:spcBef>
                          <a:spcPts val="600"/>
                        </a:spcBef>
                        <a:spcAft>
                          <a:spcPts val="600"/>
                        </a:spcAft>
                        <a:tabLst>
                          <a:tab pos="285750" algn="l"/>
                          <a:tab pos="628650" algn="l"/>
                          <a:tab pos="1200150" algn="l"/>
                        </a:tabLst>
                      </a:pPr>
                      <a:r>
                        <a:rPr lang="en-US" sz="2900" b="1" dirty="0" smtClean="0">
                          <a:solidFill>
                            <a:srgbClr val="FFFF00"/>
                          </a:solidFill>
                          <a:latin typeface="Times New Roman"/>
                          <a:ea typeface="Times New Roman"/>
                          <a:cs typeface="Times New Roman"/>
                        </a:rPr>
                        <a:t>HIS      /     HER</a:t>
                      </a:r>
                      <a:r>
                        <a:rPr lang="en-US" sz="2900" b="1" baseline="0" dirty="0" smtClean="0">
                          <a:solidFill>
                            <a:srgbClr val="FFFF00"/>
                          </a:solidFill>
                          <a:latin typeface="Times New Roman"/>
                          <a:ea typeface="Times New Roman"/>
                          <a:cs typeface="Times New Roman"/>
                        </a:rPr>
                        <a:t> </a:t>
                      </a:r>
                      <a:endParaRPr lang="en-US" sz="2900" dirty="0">
                        <a:solidFill>
                          <a:srgbClr val="FFFF00"/>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hangingPunct="0">
                        <a:spcBef>
                          <a:spcPts val="600"/>
                        </a:spcBef>
                        <a:spcAft>
                          <a:spcPts val="600"/>
                        </a:spcAft>
                        <a:tabLst>
                          <a:tab pos="285750" algn="l"/>
                          <a:tab pos="628650" algn="l"/>
                          <a:tab pos="1200150" algn="l"/>
                        </a:tabLst>
                      </a:pPr>
                      <a:r>
                        <a:rPr lang="en-US" sz="2900" b="1" dirty="0">
                          <a:solidFill>
                            <a:srgbClr val="FFFF00"/>
                          </a:solidFill>
                          <a:latin typeface="Times New Roman"/>
                          <a:ea typeface="Times New Roman"/>
                          <a:cs typeface="Times New Roman"/>
                        </a:rPr>
                        <a:t>HER INNER CONFLICTS</a:t>
                      </a:r>
                      <a:endParaRPr lang="en-US" sz="2900" dirty="0">
                        <a:solidFill>
                          <a:srgbClr val="FFFF00"/>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857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tangle 5"/>
          <p:cNvSpPr/>
          <p:nvPr/>
        </p:nvSpPr>
        <p:spPr>
          <a:xfrm>
            <a:off x="0" y="1676400"/>
            <a:ext cx="2514600" cy="388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590800" y="1981200"/>
            <a:ext cx="1981200" cy="441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4648200" y="1676400"/>
            <a:ext cx="1981200" cy="419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629400" y="1524000"/>
            <a:ext cx="2514600" cy="426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6"/>
                                        </p:tgtEl>
                                      </p:cBhvr>
                                    </p:animEffect>
                                    <p:set>
                                      <p:cBhvr>
                                        <p:cTn id="7" dur="1" fill="hold">
                                          <p:stCondLst>
                                            <p:cond delay="19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2000"/>
                                        <p:tgtEl>
                                          <p:spTgt spid="7"/>
                                        </p:tgtEl>
                                      </p:cBhvr>
                                    </p:animEffect>
                                    <p:set>
                                      <p:cBhvr>
                                        <p:cTn id="12" dur="1" fill="hold">
                                          <p:stCondLst>
                                            <p:cond delay="19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2000"/>
                                        <p:tgtEl>
                                          <p:spTgt spid="8"/>
                                        </p:tgtEl>
                                      </p:cBhvr>
                                    </p:animEffect>
                                    <p:set>
                                      <p:cBhvr>
                                        <p:cTn id="17" dur="1" fill="hold">
                                          <p:stCondLst>
                                            <p:cond delay="19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2000"/>
                                        <p:tgtEl>
                                          <p:spTgt spid="9"/>
                                        </p:tgtEl>
                                      </p:cBhvr>
                                    </p:animEffect>
                                    <p:set>
                                      <p:cBhvr>
                                        <p:cTn id="22" dur="1" fill="hold">
                                          <p:stCondLst>
                                            <p:cond delay="1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9525000" cy="77724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9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84993" name="Object 1"/>
          <p:cNvGraphicFramePr>
            <a:graphicFrameLocks noChangeAspect="1"/>
          </p:cNvGraphicFramePr>
          <p:nvPr/>
        </p:nvGraphicFramePr>
        <p:xfrm>
          <a:off x="533400" y="304800"/>
          <a:ext cx="7924800" cy="1295400"/>
        </p:xfrm>
        <a:graphic>
          <a:graphicData uri="http://schemas.openxmlformats.org/presentationml/2006/ole">
            <p:oleObj spid="_x0000_s1026" r:id="rId4" imgW="5846020" imgH="491188" progId="">
              <p:embed/>
            </p:oleObj>
          </a:graphicData>
        </a:graphic>
      </p:graphicFrame>
      <p:pic>
        <p:nvPicPr>
          <p:cNvPr id="2" name="Picture 2" descr="c:\Users\Ptr. Daniel White\Desktop\Bible pictures\Courtship Marriage Family\Marriage\Couples\Wedding cpl2.jpg"/>
          <p:cNvPicPr>
            <a:picLocks noChangeAspect="1" noChangeArrowheads="1"/>
          </p:cNvPicPr>
          <p:nvPr/>
        </p:nvPicPr>
        <p:blipFill>
          <a:blip r:embed="rId5" cstate="print"/>
          <a:srcRect/>
          <a:stretch>
            <a:fillRect/>
          </a:stretch>
        </p:blipFill>
        <p:spPr bwMode="auto">
          <a:xfrm>
            <a:off x="228600" y="1905000"/>
            <a:ext cx="2667000" cy="4216998"/>
          </a:xfrm>
          <a:prstGeom prst="rect">
            <a:avLst/>
          </a:prstGeom>
          <a:ln>
            <a:noFill/>
          </a:ln>
          <a:effectLst>
            <a:softEdge rad="112500"/>
          </a:effectLst>
        </p:spPr>
      </p:pic>
      <p:pic>
        <p:nvPicPr>
          <p:cNvPr id="84995" name="Picture 3" descr="c:\Users\Ptr. Daniel White\Desktop\Bible pictures\Courtship Marriage Family\Marriage\Couples\Wedding cpl3.jpg"/>
          <p:cNvPicPr>
            <a:picLocks noChangeAspect="1" noChangeArrowheads="1"/>
          </p:cNvPicPr>
          <p:nvPr/>
        </p:nvPicPr>
        <p:blipFill>
          <a:blip r:embed="rId6" cstate="print"/>
          <a:srcRect/>
          <a:stretch>
            <a:fillRect/>
          </a:stretch>
        </p:blipFill>
        <p:spPr bwMode="auto">
          <a:xfrm>
            <a:off x="6445289" y="1828800"/>
            <a:ext cx="2497195" cy="3886200"/>
          </a:xfrm>
          <a:prstGeom prst="rect">
            <a:avLst/>
          </a:prstGeom>
          <a:ln>
            <a:noFill/>
          </a:ln>
          <a:effectLst>
            <a:softEdge rad="112500"/>
          </a:effectLst>
        </p:spPr>
      </p:pic>
      <p:pic>
        <p:nvPicPr>
          <p:cNvPr id="84996" name="Picture 4" descr="c:\Users\Ptr. Daniel White\Desktop\Bible pictures\Courtship Marriage Family\Marriage\Couples\Wedding cpl.jpg"/>
          <p:cNvPicPr>
            <a:picLocks noChangeAspect="1" noChangeArrowheads="1"/>
          </p:cNvPicPr>
          <p:nvPr/>
        </p:nvPicPr>
        <p:blipFill>
          <a:blip r:embed="rId7" cstate="print"/>
          <a:srcRect/>
          <a:stretch>
            <a:fillRect/>
          </a:stretch>
        </p:blipFill>
        <p:spPr bwMode="auto">
          <a:xfrm>
            <a:off x="3352800" y="2819400"/>
            <a:ext cx="2700224" cy="435144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effectLst>
                  <a:glow rad="101600">
                    <a:schemeClr val="bg1">
                      <a:alpha val="60000"/>
                    </a:schemeClr>
                  </a:glow>
                </a:effectLst>
              </a:rPr>
              <a:t>LEVELS OF MATERIAL DISCERNMENT</a:t>
            </a:r>
            <a:br>
              <a:rPr lang="en-US" i="1" dirty="0" smtClean="0">
                <a:effectLst>
                  <a:glow rad="101600">
                    <a:schemeClr val="bg1">
                      <a:alpha val="60000"/>
                    </a:schemeClr>
                  </a:glow>
                </a:effectLst>
              </a:rPr>
            </a:br>
            <a:endParaRPr lang="en-US" i="1" dirty="0">
              <a:effectLst>
                <a:glow rad="101600">
                  <a:schemeClr val="bg1">
                    <a:alpha val="60000"/>
                  </a:schemeClr>
                </a:glow>
              </a:effectLst>
            </a:endParaRPr>
          </a:p>
        </p:txBody>
      </p:sp>
      <p:sp>
        <p:nvSpPr>
          <p:cNvPr id="3" name="Content Placeholder 2"/>
          <p:cNvSpPr>
            <a:spLocks noGrp="1"/>
          </p:cNvSpPr>
          <p:nvPr>
            <p:ph idx="1"/>
          </p:nvPr>
        </p:nvSpPr>
        <p:spPr>
          <a:xfrm>
            <a:off x="0" y="1295400"/>
            <a:ext cx="9144000" cy="5562600"/>
          </a:xfrm>
        </p:spPr>
        <p:txBody>
          <a:bodyPr>
            <a:normAutofit/>
          </a:bodyPr>
          <a:lstStyle/>
          <a:p>
            <a:pPr hangingPunct="0"/>
            <a:r>
              <a:rPr lang="en-US" sz="3400" dirty="0" smtClean="0">
                <a:solidFill>
                  <a:srgbClr val="FFFF00"/>
                </a:solidFill>
                <a:effectLst>
                  <a:glow rad="101600">
                    <a:schemeClr val="bg1">
                      <a:alpha val="60000"/>
                    </a:schemeClr>
                  </a:glow>
                </a:effectLst>
              </a:rPr>
              <a:t>Contact </a:t>
            </a:r>
            <a:r>
              <a:rPr lang="en-US" sz="3400" i="1" dirty="0" smtClean="0">
                <a:solidFill>
                  <a:srgbClr val="FFFF00"/>
                </a:solidFill>
                <a:effectLst>
                  <a:glow rad="101600">
                    <a:schemeClr val="bg1">
                      <a:alpha val="60000"/>
                    </a:schemeClr>
                  </a:glow>
                </a:effectLst>
              </a:rPr>
              <a:t>(friendship) </a:t>
            </a:r>
            <a:r>
              <a:rPr lang="en-US" sz="3400" dirty="0" smtClean="0">
                <a:effectLst>
                  <a:glow rad="101600">
                    <a:schemeClr val="bg1">
                      <a:alpha val="60000"/>
                    </a:schemeClr>
                  </a:glow>
                </a:effectLst>
              </a:rPr>
              <a:t>-  Attraction Develops -          </a:t>
            </a:r>
            <a:r>
              <a:rPr lang="en-US" sz="3400" i="1" dirty="0" smtClean="0">
                <a:effectLst>
                  <a:glow rad="101600">
                    <a:schemeClr val="bg1">
                      <a:alpha val="60000"/>
                    </a:schemeClr>
                  </a:glow>
                </a:effectLst>
              </a:rPr>
              <a:t>I Corinthians 7:1;  I Timothy 5:2</a:t>
            </a:r>
          </a:p>
          <a:p>
            <a:pPr hangingPunct="0"/>
            <a:r>
              <a:rPr lang="en-US" sz="3400" dirty="0" smtClean="0">
                <a:solidFill>
                  <a:srgbClr val="FFFF00"/>
                </a:solidFill>
                <a:effectLst>
                  <a:glow rad="101600">
                    <a:schemeClr val="bg1">
                      <a:alpha val="60000"/>
                    </a:schemeClr>
                  </a:glow>
                </a:effectLst>
              </a:rPr>
              <a:t>Courtship </a:t>
            </a:r>
            <a:r>
              <a:rPr lang="en-US" sz="3400" dirty="0" smtClean="0">
                <a:effectLst>
                  <a:glow rad="101600">
                    <a:schemeClr val="bg1">
                      <a:alpha val="60000"/>
                    </a:schemeClr>
                  </a:glow>
                </a:effectLst>
              </a:rPr>
              <a:t> -  </a:t>
            </a:r>
            <a:r>
              <a:rPr lang="en-US" sz="3400" u="sng" dirty="0" smtClean="0">
                <a:effectLst>
                  <a:glow rad="101600">
                    <a:schemeClr val="bg1">
                      <a:alpha val="60000"/>
                    </a:schemeClr>
                  </a:glow>
                </a:effectLst>
              </a:rPr>
              <a:t>Discernment</a:t>
            </a:r>
            <a:r>
              <a:rPr lang="en-US" sz="3400" dirty="0" smtClean="0">
                <a:effectLst>
                  <a:glow rad="101600">
                    <a:schemeClr val="bg1">
                      <a:alpha val="60000"/>
                    </a:schemeClr>
                  </a:glow>
                </a:effectLst>
              </a:rPr>
              <a:t> concerning a oneness of spirit - </a:t>
            </a:r>
            <a:r>
              <a:rPr lang="en-US" sz="3400" i="1" dirty="0" smtClean="0">
                <a:effectLst>
                  <a:glow rad="101600">
                    <a:schemeClr val="bg1">
                      <a:alpha val="60000"/>
                    </a:schemeClr>
                  </a:glow>
                </a:effectLst>
              </a:rPr>
              <a:t>Amos 3:3;  Matthew 12:25</a:t>
            </a:r>
          </a:p>
          <a:p>
            <a:pPr hangingPunct="0"/>
            <a:r>
              <a:rPr lang="en-US" sz="3400" dirty="0" smtClean="0">
                <a:solidFill>
                  <a:srgbClr val="FFFF00"/>
                </a:solidFill>
                <a:effectLst>
                  <a:glow rad="101600">
                    <a:schemeClr val="bg1">
                      <a:alpha val="60000"/>
                    </a:schemeClr>
                  </a:glow>
                </a:effectLst>
              </a:rPr>
              <a:t>Engagement </a:t>
            </a:r>
            <a:r>
              <a:rPr lang="en-US" sz="3400" dirty="0" smtClean="0">
                <a:effectLst>
                  <a:glow rad="101600">
                    <a:schemeClr val="bg1">
                      <a:alpha val="60000"/>
                    </a:schemeClr>
                  </a:glow>
                </a:effectLst>
              </a:rPr>
              <a:t> -  </a:t>
            </a:r>
            <a:r>
              <a:rPr lang="en-US" sz="3400" u="sng" dirty="0" smtClean="0">
                <a:effectLst>
                  <a:glow rad="101600">
                    <a:schemeClr val="bg1">
                      <a:alpha val="60000"/>
                    </a:schemeClr>
                  </a:glow>
                </a:effectLst>
              </a:rPr>
              <a:t>Preparation</a:t>
            </a:r>
            <a:r>
              <a:rPr lang="en-US" sz="3400" dirty="0" smtClean="0">
                <a:effectLst>
                  <a:glow rad="101600">
                    <a:schemeClr val="bg1">
                      <a:alpha val="60000"/>
                    </a:schemeClr>
                  </a:glow>
                </a:effectLst>
              </a:rPr>
              <a:t> for Marriage [Betrothal] / Development of a oneness of spirit.</a:t>
            </a:r>
          </a:p>
          <a:p>
            <a:pPr hangingPunct="0"/>
            <a:r>
              <a:rPr lang="en-US" sz="3400" dirty="0" smtClean="0">
                <a:solidFill>
                  <a:srgbClr val="FFFF00"/>
                </a:solidFill>
                <a:effectLst>
                  <a:glow rad="101600">
                    <a:schemeClr val="bg1">
                      <a:alpha val="60000"/>
                    </a:schemeClr>
                  </a:glow>
                </a:effectLst>
              </a:rPr>
              <a:t>Marriage</a:t>
            </a:r>
            <a:r>
              <a:rPr lang="en-US" sz="3400" dirty="0" smtClean="0">
                <a:effectLst>
                  <a:glow rad="101600">
                    <a:schemeClr val="bg1">
                      <a:alpha val="60000"/>
                    </a:schemeClr>
                  </a:glow>
                </a:effectLst>
              </a:rPr>
              <a:t> - Life long covenant relationship</a:t>
            </a:r>
          </a:p>
          <a:p>
            <a:pPr hangingPunct="0">
              <a:buNone/>
            </a:pPr>
            <a:r>
              <a:rPr lang="en-US" sz="3400" dirty="0" smtClean="0">
                <a:effectLst>
                  <a:glow rad="101600">
                    <a:schemeClr val="bg1">
                      <a:alpha val="60000"/>
                    </a:schemeClr>
                  </a:glow>
                </a:effectLst>
              </a:rPr>
              <a:t>    </a:t>
            </a:r>
            <a:r>
              <a:rPr lang="en-US" sz="3400" i="1" dirty="0" smtClean="0">
                <a:effectLst>
                  <a:glow rad="101600">
                    <a:schemeClr val="bg1">
                      <a:alpha val="60000"/>
                    </a:schemeClr>
                  </a:glow>
                </a:effectLst>
              </a:rPr>
              <a:t>Malachi 2:13-16; Revelation 19:7</a:t>
            </a:r>
          </a:p>
          <a:p>
            <a:endParaRPr lang="en-US" sz="3400"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par>
                                <p:cTn id="23" presetID="24"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to="" calcmode="lin" valueType="num">
                                      <p:cBhvr>
                                        <p:cTn id="25"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533400"/>
            <a:ext cx="8229600" cy="1066800"/>
          </a:xfrm>
        </p:spPr>
        <p:txBody>
          <a:bodyPr>
            <a:noAutofit/>
          </a:bodyPr>
          <a:lstStyle/>
          <a:p>
            <a:r>
              <a:rPr lang="en-US" sz="4000" dirty="0" smtClean="0">
                <a:solidFill>
                  <a:srgbClr val="FFFF00"/>
                </a:solidFill>
                <a:effectLst>
                  <a:glow rad="101600">
                    <a:schemeClr val="bg1">
                      <a:alpha val="60000"/>
                    </a:schemeClr>
                  </a:glow>
                </a:effectLst>
              </a:rPr>
              <a:t>Important Decisions</a:t>
            </a:r>
            <a:br>
              <a:rPr lang="en-US" sz="4000" dirty="0" smtClean="0">
                <a:solidFill>
                  <a:srgbClr val="FFFF00"/>
                </a:solidFill>
                <a:effectLst>
                  <a:glow rad="101600">
                    <a:schemeClr val="bg1">
                      <a:alpha val="60000"/>
                    </a:schemeClr>
                  </a:glow>
                </a:effectLst>
              </a:rPr>
            </a:br>
            <a:r>
              <a:rPr lang="en-US" sz="3600" i="1" dirty="0" smtClean="0">
                <a:solidFill>
                  <a:srgbClr val="FFFF00"/>
                </a:solidFill>
                <a:effectLst>
                  <a:glow rad="101600">
                    <a:schemeClr val="bg1">
                      <a:alpha val="60000"/>
                    </a:schemeClr>
                  </a:glow>
                </a:effectLst>
              </a:rPr>
              <a:t>(I Corinthians 6:14)</a:t>
            </a:r>
            <a:r>
              <a:rPr lang="en-US" sz="4000" dirty="0" smtClean="0">
                <a:solidFill>
                  <a:srgbClr val="FFFF00"/>
                </a:solidFill>
                <a:effectLst>
                  <a:glow rad="101600">
                    <a:schemeClr val="bg1">
                      <a:alpha val="60000"/>
                    </a:schemeClr>
                  </a:glow>
                </a:effectLst>
              </a:rPr>
              <a:t/>
            </a:r>
            <a:br>
              <a:rPr lang="en-US" sz="4000" dirty="0" smtClean="0">
                <a:solidFill>
                  <a:srgbClr val="FFFF00"/>
                </a:solidFill>
                <a:effectLst>
                  <a:glow rad="101600">
                    <a:schemeClr val="bg1">
                      <a:alpha val="60000"/>
                    </a:schemeClr>
                  </a:glow>
                </a:effectLst>
              </a:rPr>
            </a:br>
            <a:endParaRPr lang="en-US" sz="4000" dirty="0"/>
          </a:p>
        </p:txBody>
      </p:sp>
      <p:sp>
        <p:nvSpPr>
          <p:cNvPr id="4" name="Content Placeholder 3"/>
          <p:cNvSpPr>
            <a:spLocks noGrp="1"/>
          </p:cNvSpPr>
          <p:nvPr>
            <p:ph idx="1"/>
          </p:nvPr>
        </p:nvSpPr>
        <p:spPr>
          <a:xfrm>
            <a:off x="0" y="1676400"/>
            <a:ext cx="8991600" cy="5181600"/>
          </a:xfrm>
        </p:spPr>
        <p:txBody>
          <a:bodyPr>
            <a:normAutofit/>
          </a:bodyPr>
          <a:lstStyle/>
          <a:p>
            <a:r>
              <a:rPr lang="en-US" sz="3500" dirty="0" smtClean="0">
                <a:effectLst>
                  <a:glow rad="101600">
                    <a:schemeClr val="bg1">
                      <a:alpha val="60000"/>
                    </a:schemeClr>
                  </a:glow>
                </a:effectLst>
              </a:rPr>
              <a:t>I will only court and marry a growing Christian.</a:t>
            </a:r>
          </a:p>
          <a:p>
            <a:r>
              <a:rPr lang="en-US" sz="3500" dirty="0" smtClean="0">
                <a:effectLst>
                  <a:glow rad="101600">
                    <a:schemeClr val="bg1">
                      <a:alpha val="60000"/>
                    </a:schemeClr>
                  </a:glow>
                </a:effectLst>
              </a:rPr>
              <a:t>I will relate courting, engagement and marriage to God’s purpose for my life.</a:t>
            </a:r>
          </a:p>
          <a:p>
            <a:r>
              <a:rPr lang="en-US" sz="3500" dirty="0" smtClean="0">
                <a:effectLst>
                  <a:glow rad="101600">
                    <a:schemeClr val="bg1">
                      <a:alpha val="60000"/>
                    </a:schemeClr>
                  </a:glow>
                </a:effectLst>
              </a:rPr>
              <a:t>I will not “</a:t>
            </a:r>
            <a:r>
              <a:rPr lang="en-US" sz="3500" u="sng" dirty="0" smtClean="0">
                <a:effectLst>
                  <a:glow rad="101600">
                    <a:schemeClr val="bg1">
                      <a:alpha val="60000"/>
                    </a:schemeClr>
                  </a:glow>
                </a:effectLst>
              </a:rPr>
              <a:t>defraud</a:t>
            </a:r>
            <a:r>
              <a:rPr lang="en-US" sz="3500" dirty="0" smtClean="0">
                <a:effectLst>
                  <a:glow rad="101600">
                    <a:schemeClr val="bg1">
                      <a:alpha val="60000"/>
                    </a:schemeClr>
                  </a:glow>
                </a:effectLst>
              </a:rPr>
              <a:t>.”</a:t>
            </a:r>
          </a:p>
          <a:p>
            <a:r>
              <a:rPr lang="en-US" sz="3500" dirty="0" smtClean="0">
                <a:effectLst>
                  <a:glow rad="101600">
                    <a:schemeClr val="bg1">
                      <a:alpha val="60000"/>
                    </a:schemeClr>
                  </a:glow>
                </a:effectLst>
              </a:rPr>
              <a:t>Both of us must be in harmony at home.</a:t>
            </a:r>
          </a:p>
          <a:p>
            <a:r>
              <a:rPr lang="en-US" sz="3500" dirty="0" smtClean="0">
                <a:effectLst>
                  <a:glow rad="101600">
                    <a:schemeClr val="bg1">
                      <a:alpha val="60000"/>
                    </a:schemeClr>
                  </a:glow>
                </a:effectLst>
              </a:rPr>
              <a:t>I will wait for God’s timing in our marriage.</a:t>
            </a:r>
          </a:p>
          <a:p>
            <a:r>
              <a:rPr lang="en-US" sz="3500" dirty="0" smtClean="0">
                <a:effectLst>
                  <a:glow rad="101600">
                    <a:schemeClr val="bg1">
                      <a:alpha val="60000"/>
                    </a:schemeClr>
                  </a:glow>
                </a:effectLst>
              </a:rPr>
              <a:t>I yield my right to court and marry to God.</a:t>
            </a:r>
          </a:p>
          <a:p>
            <a:r>
              <a:rPr lang="en-US" sz="3500" dirty="0" smtClean="0">
                <a:effectLst>
                  <a:glow rad="101600">
                    <a:schemeClr val="bg1">
                      <a:alpha val="60000"/>
                    </a:schemeClr>
                  </a:glow>
                </a:effectLst>
              </a:rPr>
              <a:t>I will look to God to fulfill my deepest needs.</a:t>
            </a:r>
          </a:p>
          <a:p>
            <a:endParaRPr lang="en-US" sz="3500"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to="" calcmode="lin" valueType="num">
                                      <p:cBhvr>
                                        <p:cTn id="7" dur="1" fill="hold"/>
                                        <p:tgtEl>
                                          <p:spTgt spid="4">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to="" calcmode="lin" valueType="num">
                                      <p:cBhvr>
                                        <p:cTn id="12" dur="1" fill="hold"/>
                                        <p:tgtEl>
                                          <p:spTgt spid="4">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to="" calcmode="lin" valueType="num">
                                      <p:cBhvr>
                                        <p:cTn id="17" dur="1" fill="hold"/>
                                        <p:tgtEl>
                                          <p:spTgt spid="4">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to="" calcmode="lin" valueType="num">
                                      <p:cBhvr>
                                        <p:cTn id="22" dur="1" fill="hold"/>
                                        <p:tgtEl>
                                          <p:spTgt spid="4">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to="" calcmode="lin" valueType="num">
                                      <p:cBhvr>
                                        <p:cTn id="27" dur="1" fill="hold"/>
                                        <p:tgtEl>
                                          <p:spTgt spid="4">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 to="" calcmode="lin" valueType="num">
                                      <p:cBhvr>
                                        <p:cTn id="32" dur="1" fill="hold"/>
                                        <p:tgtEl>
                                          <p:spTgt spid="4">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to="" calcmode="lin" valueType="num">
                                      <p:cBhvr>
                                        <p:cTn id="37" dur="1" fill="hold"/>
                                        <p:tgtEl>
                                          <p:spTgt spid="4">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smtClean="0">
                <a:effectLst>
                  <a:glow rad="101600">
                    <a:schemeClr val="bg1">
                      <a:alpha val="60000"/>
                    </a:schemeClr>
                  </a:glow>
                </a:effectLst>
              </a:rPr>
              <a:t>The Basic Purpose of  Engagement </a:t>
            </a:r>
            <a:endParaRPr lang="en-US" i="1" dirty="0">
              <a:effectLst>
                <a:glow rad="101600">
                  <a:schemeClr val="bg1">
                    <a:alpha val="60000"/>
                  </a:schemeClr>
                </a:glow>
              </a:effectLst>
            </a:endParaRPr>
          </a:p>
        </p:txBody>
      </p:sp>
      <p:sp>
        <p:nvSpPr>
          <p:cNvPr id="3" name="Content Placeholder 2"/>
          <p:cNvSpPr>
            <a:spLocks noGrp="1"/>
          </p:cNvSpPr>
          <p:nvPr>
            <p:ph idx="1"/>
          </p:nvPr>
        </p:nvSpPr>
        <p:spPr>
          <a:xfrm>
            <a:off x="152400" y="1752600"/>
            <a:ext cx="8991600" cy="5105400"/>
          </a:xfrm>
        </p:spPr>
        <p:txBody>
          <a:bodyPr>
            <a:normAutofit fontScale="70000" lnSpcReduction="20000"/>
          </a:bodyPr>
          <a:lstStyle/>
          <a:p>
            <a:pPr hangingPunct="0">
              <a:buNone/>
            </a:pPr>
            <a:r>
              <a:rPr lang="en-US" sz="4600" dirty="0" smtClean="0">
                <a:effectLst>
                  <a:glow rad="101600">
                    <a:schemeClr val="bg1">
                      <a:alpha val="60000"/>
                    </a:schemeClr>
                  </a:glow>
                </a:effectLst>
              </a:rPr>
              <a:t>   The chief purpose of engagement is to develop a oneness of spirit which when achieved can be the basis of continuing to the fourth-level friendship which is marriage.</a:t>
            </a:r>
          </a:p>
          <a:p>
            <a:pPr hangingPunct="0">
              <a:buNone/>
            </a:pPr>
            <a:endParaRPr lang="en-US" dirty="0" smtClean="0">
              <a:effectLst>
                <a:glow rad="101600">
                  <a:schemeClr val="bg1">
                    <a:alpha val="60000"/>
                  </a:schemeClr>
                </a:glow>
              </a:effectLst>
            </a:endParaRPr>
          </a:p>
          <a:p>
            <a:pPr algn="ctr" hangingPunct="0">
              <a:buNone/>
            </a:pPr>
            <a:r>
              <a:rPr lang="en-US" b="1" i="1" dirty="0" smtClean="0">
                <a:solidFill>
                  <a:srgbClr val="FFFF00"/>
                </a:solidFill>
                <a:effectLst>
                  <a:glow rad="101600">
                    <a:schemeClr val="bg1">
                      <a:alpha val="60000"/>
                    </a:schemeClr>
                  </a:glow>
                </a:effectLst>
              </a:rPr>
              <a:t>SCRIPTURE TO CONSIDER:</a:t>
            </a:r>
          </a:p>
          <a:p>
            <a:pPr algn="ctr" hangingPunct="0">
              <a:buNone/>
            </a:pPr>
            <a:endParaRPr lang="en-US" i="1" dirty="0" smtClean="0">
              <a:solidFill>
                <a:srgbClr val="FFFF00"/>
              </a:solidFill>
              <a:effectLst>
                <a:glow rad="101600">
                  <a:schemeClr val="bg1">
                    <a:alpha val="60000"/>
                  </a:schemeClr>
                </a:glow>
              </a:effectLst>
            </a:endParaRPr>
          </a:p>
          <a:p>
            <a:pPr hangingPunct="0">
              <a:buNone/>
            </a:pPr>
            <a:r>
              <a:rPr lang="en-US" i="1" dirty="0" smtClean="0">
                <a:solidFill>
                  <a:srgbClr val="FFFF00"/>
                </a:solidFill>
                <a:effectLst>
                  <a:glow rad="101600">
                    <a:schemeClr val="bg1">
                      <a:alpha val="60000"/>
                    </a:schemeClr>
                  </a:glow>
                </a:effectLst>
              </a:rPr>
              <a:t>	Ecclesiastes 3:1-8	 I Corinthians 1:10-17	  Philippians  1:27</a:t>
            </a:r>
          </a:p>
          <a:p>
            <a:pPr hangingPunct="0">
              <a:buNone/>
            </a:pPr>
            <a:r>
              <a:rPr lang="en-US" i="1" dirty="0" smtClean="0">
                <a:solidFill>
                  <a:srgbClr val="FFFF00"/>
                </a:solidFill>
                <a:effectLst>
                  <a:glow rad="101600">
                    <a:schemeClr val="bg1">
                      <a:alpha val="60000"/>
                    </a:schemeClr>
                  </a:glow>
                </a:effectLst>
              </a:rPr>
              <a:t>	Amos 3:3	                I Corinthians 6:15-7:2	  Philippians  3:15-16</a:t>
            </a:r>
          </a:p>
          <a:p>
            <a:pPr hangingPunct="0">
              <a:buNone/>
            </a:pPr>
            <a:r>
              <a:rPr lang="en-US" i="1" dirty="0" smtClean="0">
                <a:solidFill>
                  <a:srgbClr val="FFFF00"/>
                </a:solidFill>
                <a:effectLst>
                  <a:glow rad="101600">
                    <a:schemeClr val="bg1">
                      <a:alpha val="60000"/>
                    </a:schemeClr>
                  </a:glow>
                </a:effectLst>
              </a:rPr>
              <a:t>	Matthew 12:25	 I Corinthians 7:1-5	  I Thessalonians  4:1-8</a:t>
            </a:r>
          </a:p>
          <a:p>
            <a:pPr hangingPunct="0">
              <a:buNone/>
            </a:pPr>
            <a:r>
              <a:rPr lang="en-US" i="1" dirty="0" smtClean="0">
                <a:solidFill>
                  <a:srgbClr val="FFFF00"/>
                </a:solidFill>
                <a:effectLst>
                  <a:glow rad="101600">
                    <a:schemeClr val="bg1">
                      <a:alpha val="60000"/>
                    </a:schemeClr>
                  </a:glow>
                </a:effectLst>
              </a:rPr>
              <a:t>	Romans 12:16	 Galatians 5:7, 13-25	  Hebrews 12:15</a:t>
            </a:r>
          </a:p>
          <a:p>
            <a:pPr hangingPunct="0">
              <a:buNone/>
            </a:pPr>
            <a:r>
              <a:rPr lang="en-US" i="1" dirty="0" smtClean="0">
                <a:solidFill>
                  <a:srgbClr val="FFFF00"/>
                </a:solidFill>
                <a:effectLst>
                  <a:glow rad="101600">
                    <a:schemeClr val="bg1">
                      <a:alpha val="60000"/>
                    </a:schemeClr>
                  </a:glow>
                </a:effectLst>
              </a:rPr>
              <a:t>	Romans 15:5	               Ephesians 5:22-31	  James 3:13-18</a:t>
            </a:r>
          </a:p>
          <a:p>
            <a:endParaRPr lang="en-US"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7464" name="Object 8"/>
          <p:cNvGraphicFramePr>
            <a:graphicFrameLocks noChangeAspect="1"/>
          </p:cNvGraphicFramePr>
          <p:nvPr/>
        </p:nvGraphicFramePr>
        <p:xfrm>
          <a:off x="3657600" y="838200"/>
          <a:ext cx="1704109" cy="1371600"/>
        </p:xfrm>
        <a:graphic>
          <a:graphicData uri="http://schemas.openxmlformats.org/presentationml/2006/ole">
            <p:oleObj spid="_x0000_s3074" r:id="rId4" imgW="889000" imgH="687388" progId="">
              <p:embed/>
            </p:oleObj>
          </a:graphicData>
        </a:graphic>
      </p:graphicFrame>
      <p:graphicFrame>
        <p:nvGraphicFramePr>
          <p:cNvPr id="147458" name="Object 2"/>
          <p:cNvGraphicFramePr>
            <a:graphicFrameLocks noChangeAspect="1"/>
          </p:cNvGraphicFramePr>
          <p:nvPr/>
        </p:nvGraphicFramePr>
        <p:xfrm>
          <a:off x="1219200" y="2971800"/>
          <a:ext cx="762000" cy="1981199"/>
        </p:xfrm>
        <a:graphic>
          <a:graphicData uri="http://schemas.openxmlformats.org/presentationml/2006/ole">
            <p:oleObj spid="_x0000_s3075" r:id="rId5" imgW="330200" imgH="990600" progId="">
              <p:embed/>
            </p:oleObj>
          </a:graphicData>
        </a:graphic>
      </p:graphicFrame>
      <p:graphicFrame>
        <p:nvGraphicFramePr>
          <p:cNvPr id="147457" name="Object 1"/>
          <p:cNvGraphicFramePr>
            <a:graphicFrameLocks noChangeAspect="1"/>
          </p:cNvGraphicFramePr>
          <p:nvPr/>
        </p:nvGraphicFramePr>
        <p:xfrm>
          <a:off x="6934200" y="2895600"/>
          <a:ext cx="838200" cy="2019300"/>
        </p:xfrm>
        <a:graphic>
          <a:graphicData uri="http://schemas.openxmlformats.org/presentationml/2006/ole">
            <p:oleObj spid="_x0000_s3076" r:id="rId6" imgW="323850" imgH="1006475" progId="">
              <p:embed/>
            </p:oleObj>
          </a:graphicData>
        </a:graphic>
      </p:graphicFrame>
      <p:sp>
        <p:nvSpPr>
          <p:cNvPr id="147463" name="Rectangle 7"/>
          <p:cNvSpPr>
            <a:spLocks noChangeArrowheads="1"/>
          </p:cNvSpPr>
          <p:nvPr/>
        </p:nvSpPr>
        <p:spPr bwMode="auto">
          <a:xfrm>
            <a:off x="3124200" y="2819400"/>
            <a:ext cx="2743200" cy="1600200"/>
          </a:xfrm>
          <a:prstGeom prst="rect">
            <a:avLst/>
          </a:prstGeom>
          <a:solidFill>
            <a:schemeClr val="accent6">
              <a:lumMod val="60000"/>
              <a:lumOff val="40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As each one comes</a:t>
            </a:r>
            <a:endParaRPr kumimoji="0" lang="en-US" sz="20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closer to the Lord they also come closer to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each other.</a:t>
            </a:r>
            <a:endParaRPr kumimoji="0" lang="en-US" sz="2000" b="0" i="0" u="none" strike="noStrike" cap="none" normalizeH="0" baseline="0" dirty="0" smtClean="0">
              <a:ln>
                <a:noFill/>
              </a:ln>
              <a:solidFill>
                <a:schemeClr val="bg1"/>
              </a:solidFill>
              <a:effectLst/>
              <a:latin typeface="Arial" pitchFamily="34" charset="0"/>
              <a:cs typeface="Arial" pitchFamily="34" charset="0"/>
            </a:endParaRPr>
          </a:p>
        </p:txBody>
      </p:sp>
      <p:sp>
        <p:nvSpPr>
          <p:cNvPr id="147469" name="Rectangle 13"/>
          <p:cNvSpPr>
            <a:spLocks noChangeArrowheads="1"/>
          </p:cNvSpPr>
          <p:nvPr/>
        </p:nvSpPr>
        <p:spPr bwMode="auto">
          <a:xfrm>
            <a:off x="152400" y="838200"/>
            <a:ext cx="2667000" cy="1981200"/>
          </a:xfrm>
          <a:prstGeom prst="rect">
            <a:avLst/>
          </a:prstGeom>
          <a:solidFill>
            <a:srgbClr val="FFFF00"/>
          </a:solidFill>
          <a:ln>
            <a:headEnd/>
            <a:tailEnd/>
          </a:ln>
        </p:spPr>
        <p:style>
          <a:lnRef idx="2">
            <a:schemeClr val="dk1"/>
          </a:lnRef>
          <a:fillRef idx="1">
            <a:schemeClr val="lt1"/>
          </a:fillRef>
          <a:effectRef idx="0">
            <a:schemeClr val="dk1"/>
          </a:effectRef>
          <a:fontRef idx="minor">
            <a:schemeClr val="dk1"/>
          </a:fontRef>
        </p:style>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smtClean="0">
                <a:ln>
                  <a:noFill/>
                </a:ln>
                <a:solidFill>
                  <a:schemeClr val="bg1"/>
                </a:solidFill>
                <a:effectLst/>
                <a:latin typeface="Arial" pitchFamily="34" charset="0"/>
                <a:ea typeface="Times New Roman" pitchFamily="18" charset="0"/>
                <a:cs typeface="Arial" pitchFamily="34" charset="0"/>
              </a:rPr>
              <a:t>I Corinthians 11:3</a:t>
            </a:r>
            <a:endParaRPr kumimoji="0" lang="en-US" sz="2000" b="0" i="1" u="none" strike="noStrike" cap="none" normalizeH="0" baseline="0" dirty="0" smtClean="0">
              <a:ln>
                <a:noFill/>
              </a:ln>
              <a:solidFill>
                <a:schemeClr val="bg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He is responsible</a:t>
            </a:r>
            <a:endParaRPr kumimoji="0" lang="en-US" sz="20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for the spiritual leadership in courting/engagement.</a:t>
            </a:r>
            <a:endParaRPr kumimoji="0" lang="en-US" sz="2000" b="0" i="0" u="none" strike="noStrike" cap="none" normalizeH="0" baseline="0" dirty="0" smtClean="0">
              <a:ln>
                <a:noFill/>
              </a:ln>
              <a:solidFill>
                <a:schemeClr val="bg1"/>
              </a:solidFill>
              <a:effectLst/>
              <a:latin typeface="Arial" pitchFamily="34" charset="0"/>
              <a:cs typeface="Arial" pitchFamily="34" charset="0"/>
            </a:endParaRPr>
          </a:p>
        </p:txBody>
      </p:sp>
      <p:sp>
        <p:nvSpPr>
          <p:cNvPr id="147467" name="Rectangle 11"/>
          <p:cNvSpPr>
            <a:spLocks noChangeArrowheads="1"/>
          </p:cNvSpPr>
          <p:nvPr/>
        </p:nvSpPr>
        <p:spPr bwMode="auto">
          <a:xfrm>
            <a:off x="6248400" y="838200"/>
            <a:ext cx="2286000" cy="1905000"/>
          </a:xfrm>
          <a:prstGeom prst="rect">
            <a:avLst/>
          </a:prstGeom>
          <a:solidFill>
            <a:srgbClr val="FFFF00"/>
          </a:solidFill>
          <a:ln>
            <a:headEnd/>
            <a:tailEnd/>
          </a:ln>
        </p:spPr>
        <p:style>
          <a:lnRef idx="2">
            <a:schemeClr val="dk1"/>
          </a:lnRef>
          <a:fillRef idx="1">
            <a:schemeClr val="lt1"/>
          </a:fillRef>
          <a:effectRef idx="0">
            <a:schemeClr val="dk1"/>
          </a:effectRef>
          <a:fontRef idx="minor">
            <a:schemeClr val="dk1"/>
          </a:fontRef>
        </p:style>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a:t>
            </a:r>
            <a:r>
              <a:rPr kumimoji="0" lang="en-US" sz="2000" b="1" i="1" u="none" strike="noStrike" cap="none" normalizeH="0" baseline="0" dirty="0" smtClean="0">
                <a:ln>
                  <a:noFill/>
                </a:ln>
                <a:solidFill>
                  <a:schemeClr val="bg1"/>
                </a:solidFill>
                <a:effectLst/>
                <a:latin typeface="Arial" pitchFamily="34" charset="0"/>
                <a:ea typeface="Times New Roman" pitchFamily="18" charset="0"/>
                <a:cs typeface="Arial" pitchFamily="34" charset="0"/>
              </a:rPr>
              <a:t>Hebrews 10:24</a:t>
            </a:r>
            <a:endParaRPr kumimoji="0" lang="en-US" sz="2000" b="0" i="1" u="none" strike="noStrike" cap="none" normalizeH="0" baseline="0" dirty="0" smtClean="0">
              <a:ln>
                <a:noFill/>
              </a:ln>
              <a:solidFill>
                <a:schemeClr val="bg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She is responsible </a:t>
            </a:r>
            <a:endParaRPr kumimoji="0" lang="en-US" sz="20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for being a spiritual example and challenge to him.</a:t>
            </a:r>
            <a:endParaRPr kumimoji="0" lang="en-US" sz="2000" b="0" i="0" u="none" strike="noStrike" cap="none" normalizeH="0" baseline="0" dirty="0" smtClean="0">
              <a:ln>
                <a:noFill/>
              </a:ln>
              <a:solidFill>
                <a:schemeClr val="bg1"/>
              </a:solidFill>
              <a:effectLst/>
              <a:latin typeface="Arial" pitchFamily="34" charset="0"/>
              <a:cs typeface="Arial" pitchFamily="34" charset="0"/>
            </a:endParaRPr>
          </a:p>
        </p:txBody>
      </p:sp>
      <p:sp>
        <p:nvSpPr>
          <p:cNvPr id="147465" name="Line 9"/>
          <p:cNvSpPr>
            <a:spLocks noChangeShapeType="1"/>
          </p:cNvSpPr>
          <p:nvPr/>
        </p:nvSpPr>
        <p:spPr bwMode="auto">
          <a:xfrm flipV="1">
            <a:off x="2133600" y="2286000"/>
            <a:ext cx="1447800" cy="1219198"/>
          </a:xfrm>
          <a:prstGeom prst="line">
            <a:avLst/>
          </a:prstGeom>
          <a:noFill/>
          <a:ln w="28575">
            <a:solidFill>
              <a:srgbClr val="000000"/>
            </a:solidFill>
            <a:round/>
            <a:headEnd type="none" w="lg" len="med"/>
            <a:tailEnd type="triangle" w="lg" len="med"/>
          </a:ln>
        </p:spPr>
        <p:txBody>
          <a:bodyPr vert="horz" wrap="square" lIns="91440" tIns="45720" rIns="91440" bIns="45720" numCol="1" anchor="t" anchorCtr="0" compatLnSpc="1">
            <a:prstTxWarp prst="textNoShape">
              <a:avLst/>
            </a:prstTxWarp>
          </a:bodyPr>
          <a:lstStyle/>
          <a:p>
            <a:endParaRPr lang="en-US" dirty="0"/>
          </a:p>
        </p:txBody>
      </p:sp>
      <p:sp>
        <p:nvSpPr>
          <p:cNvPr id="147466" name="Line 10"/>
          <p:cNvSpPr>
            <a:spLocks noChangeShapeType="1"/>
          </p:cNvSpPr>
          <p:nvPr/>
        </p:nvSpPr>
        <p:spPr bwMode="auto">
          <a:xfrm flipH="1" flipV="1">
            <a:off x="5410199" y="2285999"/>
            <a:ext cx="1447801" cy="1143001"/>
          </a:xfrm>
          <a:prstGeom prst="line">
            <a:avLst/>
          </a:prstGeom>
          <a:noFill/>
          <a:ln w="28575">
            <a:solidFill>
              <a:srgbClr val="000000"/>
            </a:solidFill>
            <a:round/>
            <a:headEnd type="none" w="lg" len="med"/>
            <a:tailEnd type="triangle" w="lg" len="med"/>
          </a:ln>
        </p:spPr>
        <p:txBody>
          <a:bodyPr vert="horz" wrap="square" lIns="91440" tIns="45720" rIns="91440" bIns="45720" numCol="1" anchor="t" anchorCtr="0" compatLnSpc="1">
            <a:prstTxWarp prst="textNoShape">
              <a:avLst/>
            </a:prstTxWarp>
          </a:bodyPr>
          <a:lstStyle/>
          <a:p>
            <a:endParaRPr lang="en-US" dirty="0"/>
          </a:p>
        </p:txBody>
      </p:sp>
      <p:sp>
        <p:nvSpPr>
          <p:cNvPr id="147470" name="Rectangle 14"/>
          <p:cNvSpPr>
            <a:spLocks noChangeArrowheads="1"/>
          </p:cNvSpPr>
          <p:nvPr/>
        </p:nvSpPr>
        <p:spPr bwMode="auto">
          <a:xfrm>
            <a:off x="0" y="9495"/>
            <a:ext cx="91440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1371600" algn="l"/>
                <a:tab pos="2743200" algn="l"/>
                <a:tab pos="3657600" algn="l"/>
                <a:tab pos="4572000" algn="l"/>
                <a:tab pos="5486400" algn="l"/>
              </a:tabLst>
            </a:pPr>
            <a:r>
              <a:rPr kumimoji="0" lang="en-US" sz="3200" b="1" i="0" u="none" strike="noStrike" cap="none" normalizeH="0" baseline="0" dirty="0" smtClean="0">
                <a:ln>
                  <a:noFill/>
                </a:ln>
                <a:solidFill>
                  <a:schemeClr val="tx1"/>
                </a:solidFill>
                <a:effectLst>
                  <a:glow rad="101600">
                    <a:schemeClr val="bg1">
                      <a:alpha val="60000"/>
                    </a:schemeClr>
                  </a:glow>
                </a:effectLst>
                <a:latin typeface="Arial" pitchFamily="34" charset="0"/>
                <a:ea typeface="Times New Roman" pitchFamily="18" charset="0"/>
                <a:cs typeface="Arial" pitchFamily="34" charset="0"/>
              </a:rPr>
              <a:t>DEVELOPING SPIRITUAL ONENESS</a:t>
            </a:r>
            <a:endParaRPr kumimoji="0" lang="en-US" sz="3200" b="0" i="0" u="none" strike="noStrike" cap="none" normalizeH="0" baseline="0" dirty="0" smtClean="0">
              <a:ln>
                <a:noFill/>
              </a:ln>
              <a:solidFill>
                <a:schemeClr val="tx1"/>
              </a:solidFill>
              <a:effectLst>
                <a:glow rad="101600">
                  <a:schemeClr val="bg1">
                    <a:alpha val="60000"/>
                  </a:schemeClr>
                </a:glo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371600" algn="l"/>
                <a:tab pos="2743200" algn="l"/>
                <a:tab pos="3657600" algn="l"/>
                <a:tab pos="4572000" algn="l"/>
                <a:tab pos="5486400" algn="l"/>
              </a:tabLst>
            </a:pPr>
            <a:endParaRPr kumimoji="0" lang="en-US" sz="3200" b="0" i="0" u="none" strike="noStrike" cap="none" normalizeH="0" baseline="0" dirty="0" smtClean="0">
              <a:ln>
                <a:noFill/>
              </a:ln>
              <a:solidFill>
                <a:schemeClr val="tx1"/>
              </a:solidFill>
              <a:effectLst>
                <a:glow rad="101600">
                  <a:schemeClr val="bg1">
                    <a:alpha val="60000"/>
                  </a:schemeClr>
                </a:glow>
              </a:effectLst>
              <a:latin typeface="Arial" pitchFamily="34" charset="0"/>
              <a:cs typeface="Arial" pitchFamily="34" charset="0"/>
            </a:endParaRPr>
          </a:p>
        </p:txBody>
      </p:sp>
      <p:sp>
        <p:nvSpPr>
          <p:cNvPr id="147471" name="Rectangle 15"/>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7472" name="Rectangle 16"/>
          <p:cNvSpPr>
            <a:spLocks noChangeArrowheads="1"/>
          </p:cNvSpPr>
          <p:nvPr/>
        </p:nvSpPr>
        <p:spPr bwMode="auto">
          <a:xfrm>
            <a:off x="0" y="10953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7473" name="Rectangle 17"/>
          <p:cNvSpPr>
            <a:spLocks noChangeArrowheads="1"/>
          </p:cNvSpPr>
          <p:nvPr/>
        </p:nvSpPr>
        <p:spPr bwMode="auto">
          <a:xfrm>
            <a:off x="0" y="10953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7474" name="Rectangle 18"/>
          <p:cNvSpPr>
            <a:spLocks noChangeArrowheads="1"/>
          </p:cNvSpPr>
          <p:nvPr/>
        </p:nvSpPr>
        <p:spPr bwMode="auto">
          <a:xfrm>
            <a:off x="0" y="2333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22" name="Straight Arrow Connector 21"/>
          <p:cNvCxnSpPr/>
          <p:nvPr/>
        </p:nvCxnSpPr>
        <p:spPr>
          <a:xfrm>
            <a:off x="2133600" y="4038600"/>
            <a:ext cx="8382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10800000">
            <a:off x="6019800" y="3962400"/>
            <a:ext cx="838200" cy="1588"/>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7464"/>
                                        </p:tgtEl>
                                        <p:attrNameLst>
                                          <p:attrName>style.visibility</p:attrName>
                                        </p:attrNameLst>
                                      </p:cBhvr>
                                      <p:to>
                                        <p:strVal val="visible"/>
                                      </p:to>
                                    </p:set>
                                    <p:animEffect transition="in" filter="fade">
                                      <p:cBhvr>
                                        <p:cTn id="7" dur="2000"/>
                                        <p:tgtEl>
                                          <p:spTgt spid="1474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7469"/>
                                        </p:tgtEl>
                                        <p:attrNameLst>
                                          <p:attrName>style.visibility</p:attrName>
                                        </p:attrNameLst>
                                      </p:cBhvr>
                                      <p:to>
                                        <p:strVal val="visible"/>
                                      </p:to>
                                    </p:set>
                                    <p:animEffect transition="in" filter="fade">
                                      <p:cBhvr>
                                        <p:cTn id="12" dur="2000"/>
                                        <p:tgtEl>
                                          <p:spTgt spid="14746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7467"/>
                                        </p:tgtEl>
                                        <p:attrNameLst>
                                          <p:attrName>style.visibility</p:attrName>
                                        </p:attrNameLst>
                                      </p:cBhvr>
                                      <p:to>
                                        <p:strVal val="visible"/>
                                      </p:to>
                                    </p:set>
                                    <p:animEffect transition="in" filter="fade">
                                      <p:cBhvr>
                                        <p:cTn id="17" dur="2000"/>
                                        <p:tgtEl>
                                          <p:spTgt spid="14746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7463"/>
                                        </p:tgtEl>
                                        <p:attrNameLst>
                                          <p:attrName>style.visibility</p:attrName>
                                        </p:attrNameLst>
                                      </p:cBhvr>
                                      <p:to>
                                        <p:strVal val="visible"/>
                                      </p:to>
                                    </p:set>
                                    <p:animEffect transition="in" filter="fade">
                                      <p:cBhvr>
                                        <p:cTn id="22" dur="2000"/>
                                        <p:tgtEl>
                                          <p:spTgt spid="147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3" grpId="0" animBg="1"/>
      <p:bldP spid="147469" grpId="0" animBg="1"/>
      <p:bldP spid="14746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Arrow Connector 8"/>
          <p:cNvCxnSpPr/>
          <p:nvPr/>
        </p:nvCxnSpPr>
        <p:spPr>
          <a:xfrm flipV="1">
            <a:off x="2133600" y="2057400"/>
            <a:ext cx="1371600" cy="53340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0800000">
            <a:off x="5638800" y="2133600"/>
            <a:ext cx="1143000" cy="53340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60770" name="Object 2"/>
          <p:cNvGraphicFramePr>
            <a:graphicFrameLocks noChangeAspect="1"/>
          </p:cNvGraphicFramePr>
          <p:nvPr/>
        </p:nvGraphicFramePr>
        <p:xfrm>
          <a:off x="3733800" y="1066800"/>
          <a:ext cx="1703388" cy="1371600"/>
        </p:xfrm>
        <a:graphic>
          <a:graphicData uri="http://schemas.openxmlformats.org/presentationml/2006/ole">
            <p:oleObj spid="_x0000_s4098" r:id="rId4" imgW="889000" imgH="687388" progId="">
              <p:embed/>
            </p:oleObj>
          </a:graphicData>
        </a:graphic>
      </p:graphicFrame>
      <p:sp>
        <p:nvSpPr>
          <p:cNvPr id="6" name="Cloud 5"/>
          <p:cNvSpPr/>
          <p:nvPr/>
        </p:nvSpPr>
        <p:spPr>
          <a:xfrm>
            <a:off x="1371600" y="685800"/>
            <a:ext cx="6858000" cy="2362200"/>
          </a:xfrm>
          <a:prstGeom prst="cloud">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chemeClr val="bg1"/>
                </a:solidFill>
                <a:effectLst/>
              </a:rPr>
              <a:t>When physical intimacy is developed, a cloud of guilt results between each one making spiritual oneness impossible</a:t>
            </a:r>
            <a:endParaRPr lang="en-US" sz="2400" b="1" i="1" dirty="0">
              <a:solidFill>
                <a:schemeClr val="bg1"/>
              </a:solidFill>
              <a:effectLst/>
            </a:endParaRPr>
          </a:p>
        </p:txBody>
      </p:sp>
      <p:sp>
        <p:nvSpPr>
          <p:cNvPr id="7" name="Rectangle 6"/>
          <p:cNvSpPr/>
          <p:nvPr/>
        </p:nvSpPr>
        <p:spPr>
          <a:xfrm>
            <a:off x="304800" y="152400"/>
            <a:ext cx="8839200" cy="646331"/>
          </a:xfrm>
          <a:prstGeom prst="rect">
            <a:avLst/>
          </a:prstGeom>
        </p:spPr>
        <p:txBody>
          <a:bodyPr wrap="square">
            <a:spAutoFit/>
          </a:bodyPr>
          <a:lstStyle/>
          <a:p>
            <a:pPr algn="ctr"/>
            <a:r>
              <a:rPr lang="en-US" sz="3600" b="1" dirty="0" smtClean="0">
                <a:effectLst>
                  <a:glow rad="101600">
                    <a:schemeClr val="bg1">
                      <a:alpha val="60000"/>
                    </a:schemeClr>
                  </a:glow>
                </a:effectLst>
              </a:rPr>
              <a:t>DESTROYING SPIRITUAL ONENESS</a:t>
            </a:r>
            <a:endParaRPr lang="en-US" sz="3600" dirty="0">
              <a:effectLst>
                <a:glow rad="101600">
                  <a:schemeClr val="bg1">
                    <a:alpha val="60000"/>
                  </a:schemeClr>
                </a:glow>
              </a:effectLst>
            </a:endParaRPr>
          </a:p>
        </p:txBody>
      </p:sp>
      <p:graphicFrame>
        <p:nvGraphicFramePr>
          <p:cNvPr id="160772" name="Object 4"/>
          <p:cNvGraphicFramePr>
            <a:graphicFrameLocks noChangeAspect="1"/>
          </p:cNvGraphicFramePr>
          <p:nvPr/>
        </p:nvGraphicFramePr>
        <p:xfrm>
          <a:off x="6934200" y="2819400"/>
          <a:ext cx="838200" cy="2019300"/>
        </p:xfrm>
        <a:graphic>
          <a:graphicData uri="http://schemas.openxmlformats.org/presentationml/2006/ole">
            <p:oleObj spid="_x0000_s4100" r:id="rId5" imgW="323850" imgH="1006475" progId="">
              <p:embed/>
            </p:oleObj>
          </a:graphicData>
        </a:graphic>
      </p:graphicFrame>
      <p:graphicFrame>
        <p:nvGraphicFramePr>
          <p:cNvPr id="160771" name="Object 3"/>
          <p:cNvGraphicFramePr>
            <a:graphicFrameLocks noChangeAspect="1"/>
          </p:cNvGraphicFramePr>
          <p:nvPr/>
        </p:nvGraphicFramePr>
        <p:xfrm>
          <a:off x="1219200" y="2819400"/>
          <a:ext cx="762000" cy="2133600"/>
        </p:xfrm>
        <a:graphic>
          <a:graphicData uri="http://schemas.openxmlformats.org/presentationml/2006/ole">
            <p:oleObj spid="_x0000_s4099" r:id="rId6" imgW="330200" imgH="9906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025 3.33333E-6 L 0.275 3.33333E-6 " pathEditMode="relative" rAng="0" ptsTypes="AA">
                                      <p:cBhvr>
                                        <p:cTn id="6" dur="2000" fill="hold"/>
                                        <p:tgtEl>
                                          <p:spTgt spid="160771"/>
                                        </p:tgtEl>
                                        <p:attrNameLst>
                                          <p:attrName>ppt_x</p:attrName>
                                          <p:attrName>ppt_y</p:attrName>
                                        </p:attrNameLst>
                                      </p:cBhvr>
                                      <p:rCtr x="125" y="0"/>
                                    </p:animMotion>
                                  </p:childTnLst>
                                </p:cTn>
                              </p:par>
                            </p:childTnLst>
                          </p:cTn>
                        </p:par>
                      </p:childTnLst>
                    </p:cTn>
                  </p:par>
                  <p:par>
                    <p:cTn id="7" fill="hold">
                      <p:stCondLst>
                        <p:cond delay="indefinite"/>
                      </p:stCondLst>
                      <p:childTnLst>
                        <p:par>
                          <p:cTn id="8" fill="hold">
                            <p:stCondLst>
                              <p:cond delay="0"/>
                            </p:stCondLst>
                            <p:childTnLst>
                              <p:par>
                                <p:cTn id="9" presetID="35" presetClass="path" presetSubtype="0" accel="50000" decel="50000" fill="hold" nodeType="clickEffect">
                                  <p:stCondLst>
                                    <p:cond delay="0"/>
                                  </p:stCondLst>
                                  <p:childTnLst>
                                    <p:animMotion origin="layout" path="M 3.33333E-6 -3.33333E-6 L -0.27917 -0.00277 " pathEditMode="relative" rAng="0" ptsTypes="AA">
                                      <p:cBhvr>
                                        <p:cTn id="10" dur="2000" fill="hold"/>
                                        <p:tgtEl>
                                          <p:spTgt spid="160772"/>
                                        </p:tgtEl>
                                        <p:attrNameLst>
                                          <p:attrName>ppt_x</p:attrName>
                                          <p:attrName>ppt_y</p:attrName>
                                        </p:attrNameLst>
                                      </p:cBhvr>
                                      <p:rCtr x="-140" y="-1"/>
                                    </p:animMotion>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152400"/>
            <a:ext cx="9525000" cy="7239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152400" y="2133600"/>
            <a:ext cx="8229600" cy="3046988"/>
          </a:xfrm>
          <a:prstGeom prst="rect">
            <a:avLst/>
          </a:prstGeom>
        </p:spPr>
        <p:txBody>
          <a:bodyPr wrap="square">
            <a:spAutoFit/>
          </a:bodyPr>
          <a:lstStyle/>
          <a:p>
            <a:pPr algn="ctr"/>
            <a:r>
              <a:rPr lang="en-US" sz="3200" dirty="0" smtClean="0"/>
              <a:t>Satan seeks to reverse this order by having young people begin their dating with physical involvement.  This produces emotional involvement along with guilt. Spiritual development, therefore, is often put off until after marriage.   </a:t>
            </a:r>
            <a:r>
              <a:rPr lang="en-US" sz="3200" i="1" dirty="0" smtClean="0"/>
              <a:t>Galatians 5:7, 12-25</a:t>
            </a:r>
            <a:endParaRPr lang="en-US" sz="3200" i="1" dirty="0"/>
          </a:p>
        </p:txBody>
      </p:sp>
      <p:pic>
        <p:nvPicPr>
          <p:cNvPr id="6146" name="Picture 2" descr="C:\Users\Ptr. Daniel White\Desktop\Bible pictures\Satan-Devil and demons\dragon's%20lair.jpg"/>
          <p:cNvPicPr>
            <a:picLocks noChangeAspect="1" noChangeArrowheads="1"/>
          </p:cNvPicPr>
          <p:nvPr/>
        </p:nvPicPr>
        <p:blipFill>
          <a:blip r:embed="rId3" cstate="print"/>
          <a:srcRect/>
          <a:stretch>
            <a:fillRect/>
          </a:stretch>
        </p:blipFill>
        <p:spPr bwMode="auto">
          <a:xfrm>
            <a:off x="0" y="0"/>
            <a:ext cx="2850029" cy="2133600"/>
          </a:xfrm>
          <a:prstGeom prst="rect">
            <a:avLst/>
          </a:prstGeom>
          <a:noFill/>
        </p:spPr>
      </p:pic>
      <p:pic>
        <p:nvPicPr>
          <p:cNvPr id="6147" name="Picture 3" descr="C:\Users\Ptr. Daniel White\Desktop\Bible pictures\Courtship Marriage Family\scan0018.jpg"/>
          <p:cNvPicPr>
            <a:picLocks noChangeAspect="1" noChangeArrowheads="1"/>
          </p:cNvPicPr>
          <p:nvPr/>
        </p:nvPicPr>
        <p:blipFill>
          <a:blip r:embed="rId4" cstate="print">
            <a:lum bright="-10000"/>
          </a:blip>
          <a:srcRect/>
          <a:stretch>
            <a:fillRect/>
          </a:stretch>
        </p:blipFill>
        <p:spPr bwMode="auto">
          <a:xfrm>
            <a:off x="5791201" y="5192905"/>
            <a:ext cx="2532062" cy="177780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65238"/>
          </a:xfrm>
        </p:spPr>
        <p:txBody>
          <a:bodyPr>
            <a:noAutofit/>
          </a:bodyPr>
          <a:lstStyle/>
          <a:p>
            <a:r>
              <a:rPr lang="en-US" sz="3600" dirty="0" smtClean="0">
                <a:effectLst>
                  <a:glow rad="101600">
                    <a:schemeClr val="bg1">
                      <a:alpha val="60000"/>
                    </a:schemeClr>
                  </a:glow>
                </a:effectLst>
              </a:rPr>
              <a:t>The Traditions of a Christian Wedding grow out of God’s Covenant Relationship with Israel</a:t>
            </a:r>
            <a:endParaRPr lang="en-US" sz="3600" dirty="0">
              <a:effectLst>
                <a:glow rad="101600">
                  <a:schemeClr val="bg1">
                    <a:alpha val="60000"/>
                  </a:schemeClr>
                </a:glow>
              </a:effectLst>
            </a:endParaRPr>
          </a:p>
        </p:txBody>
      </p:sp>
      <p:sp>
        <p:nvSpPr>
          <p:cNvPr id="3" name="Text Placeholder 2"/>
          <p:cNvSpPr>
            <a:spLocks noGrp="1"/>
          </p:cNvSpPr>
          <p:nvPr>
            <p:ph type="body" idx="1"/>
          </p:nvPr>
        </p:nvSpPr>
        <p:spPr>
          <a:xfrm>
            <a:off x="457200" y="1371601"/>
            <a:ext cx="4040188" cy="685800"/>
          </a:xfrm>
        </p:spPr>
        <p:txBody>
          <a:bodyPr>
            <a:normAutofit/>
          </a:bodyPr>
          <a:lstStyle/>
          <a:p>
            <a:pPr algn="ctr"/>
            <a:r>
              <a:rPr lang="en-US" sz="3200" u="sng" dirty="0" smtClean="0">
                <a:solidFill>
                  <a:srgbClr val="FFFF00"/>
                </a:solidFill>
                <a:effectLst>
                  <a:glow rad="101600">
                    <a:schemeClr val="bg1">
                      <a:alpha val="60000"/>
                    </a:schemeClr>
                  </a:glow>
                </a:effectLst>
              </a:rPr>
              <a:t>The Jewish Wedding</a:t>
            </a:r>
            <a:endParaRPr lang="en-US" sz="3200" u="sng" dirty="0">
              <a:solidFill>
                <a:srgbClr val="FFFF00"/>
              </a:solidFill>
              <a:effectLst>
                <a:glow rad="101600">
                  <a:schemeClr val="bg1">
                    <a:alpha val="60000"/>
                  </a:schemeClr>
                </a:glow>
              </a:effectLst>
            </a:endParaRPr>
          </a:p>
        </p:txBody>
      </p:sp>
      <p:sp>
        <p:nvSpPr>
          <p:cNvPr id="4" name="Content Placeholder 3"/>
          <p:cNvSpPr>
            <a:spLocks noGrp="1"/>
          </p:cNvSpPr>
          <p:nvPr>
            <p:ph sz="half" idx="2"/>
          </p:nvPr>
        </p:nvSpPr>
        <p:spPr>
          <a:xfrm>
            <a:off x="457200" y="2174874"/>
            <a:ext cx="4040188" cy="4683125"/>
          </a:xfrm>
        </p:spPr>
        <p:txBody>
          <a:bodyPr>
            <a:normAutofit lnSpcReduction="10000"/>
          </a:bodyPr>
          <a:lstStyle/>
          <a:p>
            <a:r>
              <a:rPr lang="en-US" sz="3200" dirty="0" smtClean="0">
                <a:effectLst>
                  <a:glow rad="101600">
                    <a:schemeClr val="bg1">
                      <a:alpha val="60000"/>
                    </a:schemeClr>
                  </a:glow>
                </a:effectLst>
              </a:rPr>
              <a:t>Bridegroom traveled from his father’s house to the home of the bride</a:t>
            </a:r>
          </a:p>
          <a:p>
            <a:r>
              <a:rPr lang="en-US" sz="3200" dirty="0" smtClean="0">
                <a:effectLst>
                  <a:glow rad="101600">
                    <a:schemeClr val="bg1">
                      <a:alpha val="60000"/>
                    </a:schemeClr>
                  </a:glow>
                </a:effectLst>
              </a:rPr>
              <a:t>The father of the woman negotiated with the bridegroom the price that must be paid to secure his bride</a:t>
            </a:r>
            <a:endParaRPr lang="en-US" sz="3200" dirty="0">
              <a:effectLst>
                <a:glow rad="101600">
                  <a:schemeClr val="bg1">
                    <a:alpha val="60000"/>
                  </a:schemeClr>
                </a:glow>
              </a:effectLst>
            </a:endParaRPr>
          </a:p>
        </p:txBody>
      </p:sp>
      <p:sp>
        <p:nvSpPr>
          <p:cNvPr id="5" name="Text Placeholder 4"/>
          <p:cNvSpPr>
            <a:spLocks noGrp="1"/>
          </p:cNvSpPr>
          <p:nvPr>
            <p:ph type="body" sz="quarter" idx="3"/>
          </p:nvPr>
        </p:nvSpPr>
        <p:spPr>
          <a:xfrm>
            <a:off x="4645025" y="1371601"/>
            <a:ext cx="4498975" cy="685800"/>
          </a:xfrm>
        </p:spPr>
        <p:txBody>
          <a:bodyPr>
            <a:noAutofit/>
          </a:bodyPr>
          <a:lstStyle/>
          <a:p>
            <a:pPr algn="ctr"/>
            <a:r>
              <a:rPr lang="en-US" sz="3200" u="sng" dirty="0" smtClean="0">
                <a:solidFill>
                  <a:srgbClr val="FFFF00"/>
                </a:solidFill>
                <a:effectLst>
                  <a:glow rad="101600">
                    <a:schemeClr val="bg1">
                      <a:alpha val="60000"/>
                    </a:schemeClr>
                  </a:glow>
                </a:effectLst>
              </a:rPr>
              <a:t>Relationship to Salvation</a:t>
            </a:r>
            <a:endParaRPr lang="en-US" sz="3200" u="sng" dirty="0">
              <a:solidFill>
                <a:srgbClr val="FFFF00"/>
              </a:solidFill>
              <a:effectLst>
                <a:glow rad="101600">
                  <a:schemeClr val="bg1">
                    <a:alpha val="60000"/>
                  </a:schemeClr>
                </a:glow>
              </a:effectLst>
            </a:endParaRPr>
          </a:p>
        </p:txBody>
      </p:sp>
      <p:sp>
        <p:nvSpPr>
          <p:cNvPr id="6" name="Content Placeholder 5"/>
          <p:cNvSpPr>
            <a:spLocks noGrp="1"/>
          </p:cNvSpPr>
          <p:nvPr>
            <p:ph sz="quarter" idx="4"/>
          </p:nvPr>
        </p:nvSpPr>
        <p:spPr>
          <a:xfrm>
            <a:off x="4645025" y="2174874"/>
            <a:ext cx="4041775" cy="4683125"/>
          </a:xfrm>
        </p:spPr>
        <p:txBody>
          <a:bodyPr>
            <a:normAutofit lnSpcReduction="10000"/>
          </a:bodyPr>
          <a:lstStyle/>
          <a:p>
            <a:r>
              <a:rPr lang="en-US" sz="3200" dirty="0" smtClean="0">
                <a:effectLst>
                  <a:glow rad="101600">
                    <a:schemeClr val="bg1">
                      <a:alpha val="60000"/>
                    </a:schemeClr>
                  </a:glow>
                </a:effectLst>
              </a:rPr>
              <a:t>Christ left His Father’s house and came to earth seeking a bride for Himself –               </a:t>
            </a:r>
            <a:r>
              <a:rPr lang="en-US" sz="3200" i="1" dirty="0" smtClean="0">
                <a:effectLst>
                  <a:glow rad="101600">
                    <a:schemeClr val="bg1">
                      <a:alpha val="60000"/>
                    </a:schemeClr>
                  </a:glow>
                </a:effectLst>
              </a:rPr>
              <a:t>Eph. 5:25-28</a:t>
            </a:r>
          </a:p>
          <a:p>
            <a:r>
              <a:rPr lang="en-US" sz="3200" dirty="0" smtClean="0">
                <a:effectLst>
                  <a:glow rad="101600">
                    <a:schemeClr val="bg1">
                      <a:alpha val="60000"/>
                    </a:schemeClr>
                  </a:glow>
                </a:effectLst>
              </a:rPr>
              <a:t>Christ had to pay the price with His own blood </a:t>
            </a:r>
            <a:r>
              <a:rPr lang="en-US" sz="3200" i="1" dirty="0" smtClean="0">
                <a:effectLst>
                  <a:glow rad="101600">
                    <a:schemeClr val="bg1">
                      <a:alpha val="60000"/>
                    </a:schemeClr>
                  </a:glow>
                </a:effectLst>
              </a:rPr>
              <a:t>– I Cor. 6:19-20</a:t>
            </a:r>
          </a:p>
          <a:p>
            <a:endParaRPr lang="en-US" sz="3200" i="1"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to="" calcmode="lin" valueType="num">
                                      <p:cBhvr>
                                        <p:cTn id="7" dur="1" fill="hold"/>
                                        <p:tgtEl>
                                          <p:spTgt spid="4">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to="" calcmode="lin" valueType="num">
                                      <p:cBhvr>
                                        <p:cTn id="12" dur="1" fill="hold"/>
                                        <p:tgtEl>
                                          <p:spTgt spid="6">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to="" calcmode="lin" valueType="num">
                                      <p:cBhvr>
                                        <p:cTn id="17" dur="1" fill="hold"/>
                                        <p:tgtEl>
                                          <p:spTgt spid="4">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 to="" calcmode="lin" valueType="num">
                                      <p:cBhvr>
                                        <p:cTn id="22" dur="1" fill="hold"/>
                                        <p:tgtEl>
                                          <p:spTgt spid="6">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52400"/>
            <a:ext cx="9525000" cy="7010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7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72705" name="Object 1"/>
          <p:cNvGraphicFramePr>
            <a:graphicFrameLocks noChangeAspect="1"/>
          </p:cNvGraphicFramePr>
          <p:nvPr/>
        </p:nvGraphicFramePr>
        <p:xfrm>
          <a:off x="228600" y="533400"/>
          <a:ext cx="8534400" cy="1600200"/>
        </p:xfrm>
        <a:graphic>
          <a:graphicData uri="http://schemas.openxmlformats.org/presentationml/2006/ole">
            <p:oleObj spid="_x0000_s2050" r:id="rId4" imgW="6321353" imgH="495777" progId="">
              <p:embed/>
            </p:oleObj>
          </a:graphicData>
        </a:graphic>
      </p:graphicFrame>
      <p:sp>
        <p:nvSpPr>
          <p:cNvPr id="6" name="Content Placeholder 5"/>
          <p:cNvSpPr>
            <a:spLocks noGrp="1"/>
          </p:cNvSpPr>
          <p:nvPr>
            <p:ph sz="half" idx="1"/>
          </p:nvPr>
        </p:nvSpPr>
        <p:spPr>
          <a:xfrm>
            <a:off x="457200" y="2209800"/>
            <a:ext cx="4038600" cy="4648200"/>
          </a:xfrm>
        </p:spPr>
        <p:txBody>
          <a:bodyPr>
            <a:normAutofit/>
          </a:bodyPr>
          <a:lstStyle/>
          <a:p>
            <a:r>
              <a:rPr lang="en-US" sz="4000" i="1" dirty="0" smtClean="0">
                <a:effectLst>
                  <a:glow rad="101600">
                    <a:schemeClr val="bg1">
                      <a:alpha val="60000"/>
                    </a:schemeClr>
                  </a:glow>
                </a:effectLst>
              </a:rPr>
              <a:t>Spirit – </a:t>
            </a:r>
            <a:r>
              <a:rPr lang="en-US" sz="4000" i="1" dirty="0" smtClean="0">
                <a:solidFill>
                  <a:srgbClr val="FFFF00"/>
                </a:solidFill>
                <a:effectLst>
                  <a:glow rad="101600">
                    <a:schemeClr val="bg1">
                      <a:alpha val="60000"/>
                    </a:schemeClr>
                  </a:glow>
                </a:effectLst>
              </a:rPr>
              <a:t>Courtship</a:t>
            </a:r>
          </a:p>
          <a:p>
            <a:r>
              <a:rPr lang="en-US" sz="4000" i="1" dirty="0" smtClean="0">
                <a:effectLst>
                  <a:glow rad="101600">
                    <a:schemeClr val="bg1">
                      <a:alpha val="60000"/>
                    </a:schemeClr>
                  </a:glow>
                </a:effectLst>
              </a:rPr>
              <a:t>Spirit and Soul – </a:t>
            </a:r>
            <a:r>
              <a:rPr lang="en-US" sz="4000" i="1" dirty="0" smtClean="0">
                <a:solidFill>
                  <a:srgbClr val="FFFF00"/>
                </a:solidFill>
                <a:effectLst>
                  <a:glow rad="101600">
                    <a:schemeClr val="bg1">
                      <a:alpha val="60000"/>
                    </a:schemeClr>
                  </a:glow>
                </a:effectLst>
              </a:rPr>
              <a:t>Engagement</a:t>
            </a:r>
          </a:p>
          <a:p>
            <a:r>
              <a:rPr lang="en-US" sz="4000" i="1" dirty="0" smtClean="0">
                <a:effectLst>
                  <a:glow rad="101600">
                    <a:schemeClr val="bg1">
                      <a:alpha val="60000"/>
                    </a:schemeClr>
                  </a:glow>
                </a:effectLst>
              </a:rPr>
              <a:t>Spirit, Soul and Body - </a:t>
            </a:r>
            <a:r>
              <a:rPr lang="en-US" sz="4000" i="1" dirty="0" smtClean="0">
                <a:solidFill>
                  <a:srgbClr val="FFFF00"/>
                </a:solidFill>
                <a:effectLst>
                  <a:glow rad="101600">
                    <a:schemeClr val="bg1">
                      <a:alpha val="60000"/>
                    </a:schemeClr>
                  </a:glow>
                </a:effectLst>
              </a:rPr>
              <a:t>Marriage</a:t>
            </a:r>
          </a:p>
        </p:txBody>
      </p:sp>
      <p:sp>
        <p:nvSpPr>
          <p:cNvPr id="7" name="Content Placeholder 6"/>
          <p:cNvSpPr>
            <a:spLocks noGrp="1"/>
          </p:cNvSpPr>
          <p:nvPr>
            <p:ph sz="half" idx="2"/>
          </p:nvPr>
        </p:nvSpPr>
        <p:spPr>
          <a:xfrm>
            <a:off x="4648200" y="2133600"/>
            <a:ext cx="4495800" cy="3992563"/>
          </a:xfrm>
        </p:spPr>
        <p:txBody>
          <a:bodyPr>
            <a:noAutofit/>
          </a:bodyPr>
          <a:lstStyle/>
          <a:p>
            <a:pPr>
              <a:buNone/>
            </a:pPr>
            <a:r>
              <a:rPr lang="en-US" sz="3200" i="1" dirty="0" smtClean="0">
                <a:solidFill>
                  <a:schemeClr val="accent3">
                    <a:lumMod val="60000"/>
                    <a:lumOff val="40000"/>
                  </a:schemeClr>
                </a:solidFill>
                <a:effectLst>
                  <a:glow rad="101600">
                    <a:schemeClr val="bg1">
                      <a:alpha val="60000"/>
                    </a:schemeClr>
                  </a:glow>
                </a:effectLst>
              </a:rPr>
              <a:t>    “And the very God of peace sanctify you wholly; and I pray God your whole </a:t>
            </a:r>
            <a:r>
              <a:rPr lang="en-US" sz="3200" i="1" u="sng" dirty="0" smtClean="0">
                <a:solidFill>
                  <a:schemeClr val="accent3">
                    <a:lumMod val="60000"/>
                    <a:lumOff val="40000"/>
                  </a:schemeClr>
                </a:solidFill>
                <a:effectLst>
                  <a:glow rad="101600">
                    <a:schemeClr val="bg1">
                      <a:alpha val="60000"/>
                    </a:schemeClr>
                  </a:glow>
                </a:effectLst>
              </a:rPr>
              <a:t>spirit</a:t>
            </a:r>
            <a:r>
              <a:rPr lang="en-US" sz="3200" i="1" dirty="0" smtClean="0">
                <a:solidFill>
                  <a:schemeClr val="accent3">
                    <a:lumMod val="60000"/>
                    <a:lumOff val="40000"/>
                  </a:schemeClr>
                </a:solidFill>
                <a:effectLst>
                  <a:glow rad="101600">
                    <a:schemeClr val="bg1">
                      <a:alpha val="60000"/>
                    </a:schemeClr>
                  </a:glow>
                </a:effectLst>
              </a:rPr>
              <a:t> and </a:t>
            </a:r>
            <a:r>
              <a:rPr lang="en-US" sz="3200" u="sng" dirty="0" smtClean="0">
                <a:solidFill>
                  <a:schemeClr val="accent3">
                    <a:lumMod val="60000"/>
                    <a:lumOff val="40000"/>
                  </a:schemeClr>
                </a:solidFill>
                <a:effectLst>
                  <a:glow rad="101600">
                    <a:schemeClr val="bg1">
                      <a:alpha val="60000"/>
                    </a:schemeClr>
                  </a:glow>
                </a:effectLst>
              </a:rPr>
              <a:t>soul</a:t>
            </a:r>
            <a:r>
              <a:rPr lang="en-US" sz="3200" i="1" dirty="0" smtClean="0">
                <a:solidFill>
                  <a:schemeClr val="accent3">
                    <a:lumMod val="60000"/>
                    <a:lumOff val="40000"/>
                  </a:schemeClr>
                </a:solidFill>
                <a:effectLst>
                  <a:glow rad="101600">
                    <a:schemeClr val="bg1">
                      <a:alpha val="60000"/>
                    </a:schemeClr>
                  </a:glow>
                </a:effectLst>
              </a:rPr>
              <a:t> and </a:t>
            </a:r>
            <a:r>
              <a:rPr lang="en-US" sz="3200" i="1" u="sng" dirty="0" smtClean="0">
                <a:solidFill>
                  <a:schemeClr val="accent3">
                    <a:lumMod val="60000"/>
                    <a:lumOff val="40000"/>
                  </a:schemeClr>
                </a:solidFill>
                <a:effectLst>
                  <a:glow rad="101600">
                    <a:schemeClr val="bg1">
                      <a:alpha val="60000"/>
                    </a:schemeClr>
                  </a:glow>
                </a:effectLst>
              </a:rPr>
              <a:t>body</a:t>
            </a:r>
            <a:r>
              <a:rPr lang="en-US" sz="3200" i="1" dirty="0" smtClean="0">
                <a:solidFill>
                  <a:schemeClr val="accent3">
                    <a:lumMod val="60000"/>
                    <a:lumOff val="40000"/>
                  </a:schemeClr>
                </a:solidFill>
                <a:effectLst>
                  <a:glow rad="101600">
                    <a:schemeClr val="bg1">
                      <a:alpha val="60000"/>
                    </a:schemeClr>
                  </a:glow>
                </a:effectLst>
              </a:rPr>
              <a:t> be preserved blameless unto the coming of our Lord Jesus Christ.” </a:t>
            </a:r>
          </a:p>
          <a:p>
            <a:pPr>
              <a:buNone/>
            </a:pPr>
            <a:r>
              <a:rPr lang="en-US" sz="3200" i="1" dirty="0" smtClean="0">
                <a:solidFill>
                  <a:schemeClr val="accent3">
                    <a:lumMod val="60000"/>
                    <a:lumOff val="40000"/>
                  </a:schemeClr>
                </a:solidFill>
                <a:effectLst>
                  <a:glow rad="101600">
                    <a:schemeClr val="bg1">
                      <a:alpha val="60000"/>
                    </a:schemeClr>
                  </a:glow>
                </a:effectLst>
              </a:rPr>
              <a:t>     I Thess. 5:23 </a:t>
            </a:r>
            <a:endParaRPr lang="en-US" sz="3200" i="1" dirty="0">
              <a:solidFill>
                <a:schemeClr val="accent3">
                  <a:lumMod val="60000"/>
                  <a:lumOff val="40000"/>
                </a:schemeClr>
              </a:solidFill>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to="" calcmode="lin" valueType="num">
                                      <p:cBhvr>
                                        <p:cTn id="7" dur="1" fill="hold"/>
                                        <p:tgtEl>
                                          <p:spTgt spid="6">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to="" calcmode="lin" valueType="num">
                                      <p:cBhvr>
                                        <p:cTn id="12" dur="1" fill="hold"/>
                                        <p:tgtEl>
                                          <p:spTgt spid="6">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to="" calcmode="lin" valueType="num">
                                      <p:cBhvr>
                                        <p:cTn id="17" dur="1" fill="hold"/>
                                        <p:tgtEl>
                                          <p:spTgt spid="6">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 to="" calcmode="lin" valueType="num">
                                      <p:cBhvr>
                                        <p:cTn id="22" dur="1" fill="hold"/>
                                        <p:tgtEl>
                                          <p:spTgt spid="7">
                                            <p:txEl>
                                              <p:pRg st="0" end="0"/>
                                            </p:txEl>
                                          </p:spTgt>
                                        </p:tgtEl>
                                        <p:attrNameLst>
                                          <p:attrName/>
                                        </p:attrNameLst>
                                      </p:cBhvr>
                                    </p:anim>
                                  </p:childTnLst>
                                </p:cTn>
                              </p:par>
                              <p:par>
                                <p:cTn id="23" presetID="24" presetClass="entr" presetSubtype="0" fill="hold" nodeType="with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 to="" calcmode="lin" valueType="num">
                                      <p:cBhvr>
                                        <p:cTn id="25" dur="1" fill="hold"/>
                                        <p:tgtEl>
                                          <p:spTgt spid="7">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2400"/>
            <a:ext cx="4040188" cy="1219200"/>
          </a:xfrm>
        </p:spPr>
        <p:txBody>
          <a:bodyPr>
            <a:normAutofit/>
          </a:bodyPr>
          <a:lstStyle/>
          <a:p>
            <a:pPr algn="ctr"/>
            <a:r>
              <a:rPr lang="en-US" sz="3200" dirty="0" smtClean="0">
                <a:solidFill>
                  <a:srgbClr val="FFFF00"/>
                </a:solidFill>
                <a:effectLst>
                  <a:glow rad="101600">
                    <a:schemeClr val="bg1">
                      <a:alpha val="60000"/>
                    </a:schemeClr>
                  </a:glow>
                </a:effectLst>
              </a:rPr>
              <a:t>COURTSHIP </a:t>
            </a:r>
          </a:p>
          <a:p>
            <a:pPr algn="ctr"/>
            <a:r>
              <a:rPr lang="en-US" sz="3200" dirty="0" smtClean="0">
                <a:solidFill>
                  <a:srgbClr val="FFFF00"/>
                </a:solidFill>
                <a:effectLst>
                  <a:glow rad="101600">
                    <a:schemeClr val="bg1">
                      <a:alpha val="60000"/>
                    </a:schemeClr>
                  </a:glow>
                </a:effectLst>
              </a:rPr>
              <a:t>(Spirit)</a:t>
            </a:r>
            <a:endParaRPr lang="en-US" sz="3200" dirty="0">
              <a:solidFill>
                <a:srgbClr val="FFFF00"/>
              </a:solidFill>
              <a:effectLst>
                <a:glow rad="101600">
                  <a:schemeClr val="bg1">
                    <a:alpha val="60000"/>
                  </a:schemeClr>
                </a:glow>
              </a:effectLst>
            </a:endParaRPr>
          </a:p>
        </p:txBody>
      </p:sp>
      <p:sp>
        <p:nvSpPr>
          <p:cNvPr id="4" name="Content Placeholder 3"/>
          <p:cNvSpPr>
            <a:spLocks noGrp="1"/>
          </p:cNvSpPr>
          <p:nvPr>
            <p:ph sz="half" idx="2"/>
          </p:nvPr>
        </p:nvSpPr>
        <p:spPr>
          <a:xfrm>
            <a:off x="0" y="1447800"/>
            <a:ext cx="4953000" cy="5410200"/>
          </a:xfrm>
        </p:spPr>
        <p:txBody>
          <a:bodyPr>
            <a:noAutofit/>
          </a:bodyPr>
          <a:lstStyle/>
          <a:p>
            <a:pPr hangingPunct="0"/>
            <a:r>
              <a:rPr lang="en-US" sz="3000" b="1" cap="all" dirty="0" smtClean="0">
                <a:effectLst>
                  <a:glow rad="101600">
                    <a:schemeClr val="bg1">
                      <a:alpha val="60000"/>
                    </a:schemeClr>
                  </a:glow>
                </a:effectLst>
              </a:rPr>
              <a:t>Coming Together </a:t>
            </a:r>
            <a:r>
              <a:rPr lang="en-US" sz="3000" b="1" cap="all" dirty="0" smtClean="0">
                <a:effectLst>
                  <a:glow rad="101600">
                    <a:schemeClr val="bg1">
                      <a:alpha val="60000"/>
                    </a:schemeClr>
                  </a:glow>
                </a:effectLst>
              </a:rPr>
              <a:t>Spiritually</a:t>
            </a:r>
            <a:r>
              <a:rPr lang="en-US" sz="3000" b="1" dirty="0" smtClean="0">
                <a:effectLst>
                  <a:glow rad="101600">
                    <a:schemeClr val="bg1">
                      <a:alpha val="60000"/>
                    </a:schemeClr>
                  </a:glow>
                </a:effectLst>
              </a:rPr>
              <a:t>:  </a:t>
            </a:r>
            <a:r>
              <a:rPr lang="en-US" sz="3000" b="1" i="1" dirty="0" smtClean="0">
                <a:effectLst>
                  <a:glow rad="101600">
                    <a:schemeClr val="bg1">
                      <a:alpha val="60000"/>
                    </a:schemeClr>
                  </a:glow>
                </a:effectLst>
              </a:rPr>
              <a:t>[</a:t>
            </a:r>
            <a:r>
              <a:rPr lang="en-US" sz="3000" b="1" i="1" dirty="0" smtClean="0">
                <a:effectLst>
                  <a:glow rad="101600">
                    <a:schemeClr val="bg1">
                      <a:alpha val="60000"/>
                    </a:schemeClr>
                  </a:glow>
                </a:effectLst>
              </a:rPr>
              <a:t>Rom. </a:t>
            </a:r>
            <a:r>
              <a:rPr lang="en-US" sz="3000" b="1" i="1" dirty="0" smtClean="0">
                <a:effectLst>
                  <a:glow rad="101600">
                    <a:schemeClr val="bg1">
                      <a:alpha val="60000"/>
                    </a:schemeClr>
                  </a:glow>
                </a:effectLst>
              </a:rPr>
              <a:t>15:5</a:t>
            </a:r>
            <a:r>
              <a:rPr lang="en-US" sz="3000" i="1" dirty="0" smtClean="0">
                <a:effectLst>
                  <a:glow rad="101600">
                    <a:schemeClr val="bg1">
                      <a:alpha val="60000"/>
                    </a:schemeClr>
                  </a:glow>
                </a:effectLst>
              </a:rPr>
              <a:t>]</a:t>
            </a:r>
          </a:p>
          <a:p>
            <a:pPr hangingPunct="0"/>
            <a:r>
              <a:rPr lang="en-US" sz="3000" dirty="0" smtClean="0">
                <a:effectLst>
                  <a:glow rad="101600">
                    <a:schemeClr val="bg1">
                      <a:alpha val="60000"/>
                    </a:schemeClr>
                  </a:glow>
                </a:effectLst>
              </a:rPr>
              <a:t>Spiritual intimacy is achieved when two Christians are able to fully and freely share with one another God’s dealing in their lives on salvation, total dedication and victorious Christian living</a:t>
            </a:r>
            <a:r>
              <a:rPr lang="en-US" sz="3000" i="1" dirty="0" smtClean="0">
                <a:effectLst>
                  <a:glow rad="101600">
                    <a:schemeClr val="bg1">
                      <a:alpha val="60000"/>
                    </a:schemeClr>
                  </a:glow>
                </a:effectLst>
              </a:rPr>
              <a:t>. [Romans 12:16; I Corinthians 1:10-17]</a:t>
            </a:r>
          </a:p>
          <a:p>
            <a:endParaRPr lang="en-US" sz="3000" dirty="0">
              <a:effectLst>
                <a:glow rad="101600">
                  <a:schemeClr val="bg1">
                    <a:alpha val="60000"/>
                  </a:schemeClr>
                </a:glow>
              </a:effectLst>
            </a:endParaRPr>
          </a:p>
        </p:txBody>
      </p:sp>
      <p:sp>
        <p:nvSpPr>
          <p:cNvPr id="5" name="Text Placeholder 4"/>
          <p:cNvSpPr>
            <a:spLocks noGrp="1"/>
          </p:cNvSpPr>
          <p:nvPr>
            <p:ph type="body" sz="quarter" idx="3"/>
          </p:nvPr>
        </p:nvSpPr>
        <p:spPr>
          <a:xfrm>
            <a:off x="4645025" y="1"/>
            <a:ext cx="4041775" cy="1371599"/>
          </a:xfrm>
        </p:spPr>
        <p:txBody>
          <a:bodyPr>
            <a:noAutofit/>
          </a:bodyPr>
          <a:lstStyle/>
          <a:p>
            <a:pPr algn="ctr"/>
            <a:r>
              <a:rPr lang="en-US" sz="3200" dirty="0" smtClean="0">
                <a:solidFill>
                  <a:srgbClr val="FFFF00"/>
                </a:solidFill>
                <a:effectLst>
                  <a:glow rad="101600">
                    <a:schemeClr val="bg1">
                      <a:alpha val="60000"/>
                    </a:schemeClr>
                  </a:glow>
                </a:effectLst>
              </a:rPr>
              <a:t>ENGAGEMENT </a:t>
            </a:r>
          </a:p>
          <a:p>
            <a:pPr algn="ctr"/>
            <a:r>
              <a:rPr lang="en-US" sz="3200" dirty="0" smtClean="0">
                <a:solidFill>
                  <a:srgbClr val="FFFF00"/>
                </a:solidFill>
                <a:effectLst>
                  <a:glow rad="101600">
                    <a:schemeClr val="bg1">
                      <a:alpha val="60000"/>
                    </a:schemeClr>
                  </a:glow>
                </a:effectLst>
              </a:rPr>
              <a:t>(Spirit and Soul)</a:t>
            </a:r>
            <a:endParaRPr lang="en-US" sz="3200" dirty="0">
              <a:solidFill>
                <a:srgbClr val="FFFF00"/>
              </a:solidFill>
              <a:effectLst>
                <a:glow rad="101600">
                  <a:schemeClr val="bg1">
                    <a:alpha val="60000"/>
                  </a:schemeClr>
                </a:glow>
              </a:effectLst>
            </a:endParaRPr>
          </a:p>
        </p:txBody>
      </p:sp>
      <p:sp>
        <p:nvSpPr>
          <p:cNvPr id="6" name="Content Placeholder 5"/>
          <p:cNvSpPr>
            <a:spLocks noGrp="1"/>
          </p:cNvSpPr>
          <p:nvPr>
            <p:ph sz="quarter" idx="4"/>
          </p:nvPr>
        </p:nvSpPr>
        <p:spPr>
          <a:xfrm>
            <a:off x="4876800" y="1676400"/>
            <a:ext cx="4267200" cy="5181600"/>
          </a:xfrm>
        </p:spPr>
        <p:txBody>
          <a:bodyPr>
            <a:normAutofit lnSpcReduction="10000"/>
          </a:bodyPr>
          <a:lstStyle/>
          <a:p>
            <a:pPr hangingPunct="0"/>
            <a:r>
              <a:rPr lang="en-US" sz="3000" b="1" dirty="0" smtClean="0">
                <a:effectLst>
                  <a:glow rad="101600">
                    <a:schemeClr val="bg1">
                      <a:alpha val="60000"/>
                    </a:schemeClr>
                  </a:glow>
                </a:effectLst>
              </a:rPr>
              <a:t>SPIRITUAL,  MENTAL AND EMOTIONAL ONENESS:</a:t>
            </a:r>
            <a:endParaRPr lang="en-US" sz="3000" dirty="0" smtClean="0">
              <a:effectLst>
                <a:glow rad="101600">
                  <a:schemeClr val="bg1">
                    <a:alpha val="60000"/>
                  </a:schemeClr>
                </a:glow>
              </a:effectLst>
            </a:endParaRPr>
          </a:p>
          <a:p>
            <a:r>
              <a:rPr lang="en-US" sz="3000" dirty="0" smtClean="0">
                <a:effectLst>
                  <a:glow rad="101600">
                    <a:schemeClr val="bg1">
                      <a:alpha val="60000"/>
                    </a:schemeClr>
                  </a:glow>
                </a:effectLst>
              </a:rPr>
              <a:t>Intimacy of soul is achieved as plans are made for a future together.  There is a sharing of likes and dislikes as they relate to living and working together.  </a:t>
            </a:r>
            <a:r>
              <a:rPr lang="en-US" sz="3000" i="1" dirty="0" smtClean="0">
                <a:effectLst>
                  <a:glow rad="101600">
                    <a:schemeClr val="bg1">
                      <a:alpha val="60000"/>
                    </a:schemeClr>
                  </a:glow>
                </a:effectLst>
              </a:rPr>
              <a:t>[Amos 3:3;  Matthew 12:25]</a:t>
            </a:r>
            <a:endParaRPr lang="en-US" sz="3000" i="1"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to="" calcmode="lin" valueType="num">
                                      <p:cBhvr>
                                        <p:cTn id="7" dur="1" fill="hold"/>
                                        <p:tgtEl>
                                          <p:spTgt spid="4">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to="" calcmode="lin" valueType="num">
                                      <p:cBhvr>
                                        <p:cTn id="12" dur="1" fill="hold"/>
                                        <p:tgtEl>
                                          <p:spTgt spid="4">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to="" calcmode="lin" valueType="num">
                                      <p:cBhvr>
                                        <p:cTn id="17" dur="1" fill="hold"/>
                                        <p:tgtEl>
                                          <p:spTgt spid="6">
                                            <p:txEl>
                                              <p:pRg st="0" end="0"/>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 to="" calcmode="lin" valueType="num">
                                      <p:cBhvr>
                                        <p:cTn id="22" dur="1" fill="hold"/>
                                        <p:tgtEl>
                                          <p:spTgt spid="6">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762000"/>
          </a:xfrm>
        </p:spPr>
        <p:txBody>
          <a:bodyPr>
            <a:normAutofit fontScale="90000"/>
          </a:bodyPr>
          <a:lstStyle/>
          <a:p>
            <a:r>
              <a:rPr lang="en-US" i="1" dirty="0" smtClean="0">
                <a:solidFill>
                  <a:srgbClr val="FFFF00"/>
                </a:solidFill>
                <a:effectLst>
                  <a:glow rad="101600">
                    <a:schemeClr val="bg1">
                      <a:alpha val="60000"/>
                    </a:schemeClr>
                  </a:glow>
                </a:effectLst>
              </a:rPr>
              <a:t>Marriage</a:t>
            </a:r>
            <a:r>
              <a:rPr lang="en-US" dirty="0" smtClean="0">
                <a:solidFill>
                  <a:srgbClr val="FFFF00"/>
                </a:solidFill>
                <a:effectLst>
                  <a:glow rad="101600">
                    <a:schemeClr val="bg1">
                      <a:alpha val="60000"/>
                    </a:schemeClr>
                  </a:glow>
                </a:effectLst>
              </a:rPr>
              <a:t/>
            </a:r>
            <a:br>
              <a:rPr lang="en-US" dirty="0" smtClean="0">
                <a:solidFill>
                  <a:srgbClr val="FFFF00"/>
                </a:solidFill>
                <a:effectLst>
                  <a:glow rad="101600">
                    <a:schemeClr val="bg1">
                      <a:alpha val="60000"/>
                    </a:schemeClr>
                  </a:glow>
                </a:effectLst>
              </a:rPr>
            </a:br>
            <a:r>
              <a:rPr lang="en-US" dirty="0" smtClean="0">
                <a:solidFill>
                  <a:srgbClr val="FFFF00"/>
                </a:solidFill>
                <a:effectLst>
                  <a:glow rad="101600">
                    <a:schemeClr val="bg1">
                      <a:alpha val="60000"/>
                    </a:schemeClr>
                  </a:glow>
                </a:effectLst>
              </a:rPr>
              <a:t>Spirit, Soul, and Body</a:t>
            </a:r>
            <a:endParaRPr lang="en-US" dirty="0">
              <a:solidFill>
                <a:srgbClr val="FFFF00"/>
              </a:solidFill>
              <a:effectLst>
                <a:glow rad="101600">
                  <a:schemeClr val="bg1">
                    <a:alpha val="60000"/>
                  </a:schemeClr>
                </a:glow>
              </a:effectLst>
            </a:endParaRPr>
          </a:p>
        </p:txBody>
      </p:sp>
      <p:sp>
        <p:nvSpPr>
          <p:cNvPr id="3" name="Content Placeholder 2"/>
          <p:cNvSpPr>
            <a:spLocks noGrp="1"/>
          </p:cNvSpPr>
          <p:nvPr>
            <p:ph idx="1"/>
          </p:nvPr>
        </p:nvSpPr>
        <p:spPr>
          <a:xfrm>
            <a:off x="0" y="1600200"/>
            <a:ext cx="6019800" cy="5257800"/>
          </a:xfrm>
        </p:spPr>
        <p:txBody>
          <a:bodyPr>
            <a:normAutofit/>
          </a:bodyPr>
          <a:lstStyle/>
          <a:p>
            <a:pPr hangingPunct="0"/>
            <a:r>
              <a:rPr lang="en-US" b="1" dirty="0" smtClean="0">
                <a:effectLst>
                  <a:glow rad="101600">
                    <a:schemeClr val="bg1">
                      <a:alpha val="60000"/>
                    </a:schemeClr>
                  </a:glow>
                </a:effectLst>
              </a:rPr>
              <a:t>PHYSICAL UNION:</a:t>
            </a:r>
            <a:endParaRPr lang="en-US" dirty="0" smtClean="0">
              <a:effectLst>
                <a:glow rad="101600">
                  <a:schemeClr val="bg1">
                    <a:alpha val="60000"/>
                  </a:schemeClr>
                </a:glow>
              </a:effectLst>
            </a:endParaRPr>
          </a:p>
          <a:p>
            <a:pPr hangingPunct="0"/>
            <a:r>
              <a:rPr lang="en-US" dirty="0" smtClean="0">
                <a:effectLst>
                  <a:glow rad="101600">
                    <a:schemeClr val="bg1">
                      <a:alpha val="60000"/>
                    </a:schemeClr>
                  </a:glow>
                </a:effectLst>
              </a:rPr>
              <a:t>Physical intimacy is consummated in marriage.</a:t>
            </a:r>
          </a:p>
          <a:p>
            <a:pPr hangingPunct="0">
              <a:buNone/>
            </a:pPr>
            <a:r>
              <a:rPr lang="en-US" b="1" i="1" dirty="0" smtClean="0">
                <a:effectLst>
                  <a:glow rad="101600">
                    <a:schemeClr val="bg1">
                      <a:alpha val="60000"/>
                    </a:schemeClr>
                  </a:glow>
                </a:effectLst>
              </a:rPr>
              <a:t>    </a:t>
            </a:r>
            <a:r>
              <a:rPr lang="en-US" i="1" dirty="0" smtClean="0">
                <a:effectLst>
                  <a:glow rad="101600">
                    <a:schemeClr val="bg1">
                      <a:alpha val="60000"/>
                    </a:schemeClr>
                  </a:glow>
                </a:effectLst>
              </a:rPr>
              <a:t>[I Corinthians 7:1-5]</a:t>
            </a:r>
          </a:p>
          <a:p>
            <a:pPr hangingPunct="0">
              <a:buNone/>
            </a:pPr>
            <a:r>
              <a:rPr lang="en-US" i="1" dirty="0" smtClean="0">
                <a:effectLst>
                  <a:glow rad="101600">
                    <a:schemeClr val="bg1">
                      <a:alpha val="60000"/>
                    </a:schemeClr>
                  </a:glow>
                </a:effectLst>
              </a:rPr>
              <a:t> </a:t>
            </a:r>
            <a:r>
              <a:rPr lang="en-US" i="1" dirty="0" smtClean="0">
                <a:solidFill>
                  <a:srgbClr val="FFFF00"/>
                </a:solidFill>
                <a:effectLst>
                  <a:glow rad="101600">
                    <a:schemeClr val="bg1">
                      <a:alpha val="60000"/>
                    </a:schemeClr>
                  </a:glow>
                </a:effectLst>
              </a:rPr>
              <a:t>  “For this cause shall a man leave his father and mother, and cleave to his wife;  and they twain shall be one flesh. . .”   Mark 10:7-8</a:t>
            </a:r>
            <a:endParaRPr lang="en-US" i="1" dirty="0">
              <a:solidFill>
                <a:srgbClr val="FFFF00"/>
              </a:solidFill>
              <a:effectLst>
                <a:glow rad="101600">
                  <a:schemeClr val="bg1">
                    <a:alpha val="60000"/>
                  </a:schemeClr>
                </a:glow>
              </a:effectLst>
            </a:endParaRPr>
          </a:p>
        </p:txBody>
      </p:sp>
      <p:pic>
        <p:nvPicPr>
          <p:cNvPr id="145411" name="Picture 3" descr="C:\Users\Ptr. Daniel White\Desktop\Bible pictures\Courtship Marriage Family\Marriage\platinum_marridge_ring_sm.jpg"/>
          <p:cNvPicPr>
            <a:picLocks noChangeAspect="1" noChangeArrowheads="1"/>
          </p:cNvPicPr>
          <p:nvPr/>
        </p:nvPicPr>
        <p:blipFill>
          <a:blip r:embed="rId3" cstate="print"/>
          <a:srcRect/>
          <a:stretch>
            <a:fillRect/>
          </a:stretch>
        </p:blipFill>
        <p:spPr bwMode="auto">
          <a:xfrm>
            <a:off x="5953125" y="1371600"/>
            <a:ext cx="3190875" cy="2393156"/>
          </a:xfrm>
          <a:prstGeom prst="rect">
            <a:avLst/>
          </a:prstGeom>
          <a:noFill/>
          <a:effectLst>
            <a:reflection blurRad="6350" stA="50000" endA="295" endPos="92000" dist="1016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a:bodyPr>
          <a:lstStyle/>
          <a:p>
            <a:r>
              <a:rPr lang="en-US" i="1" dirty="0" smtClean="0">
                <a:effectLst>
                  <a:glow rad="101600">
                    <a:schemeClr val="bg1">
                      <a:alpha val="60000"/>
                    </a:schemeClr>
                  </a:glow>
                </a:effectLst>
              </a:rPr>
              <a:t>WHAT IS BIBLICAL ENGAGEMENT:</a:t>
            </a:r>
            <a:endParaRPr lang="en-US" i="1" dirty="0">
              <a:effectLst>
                <a:glow rad="101600">
                  <a:schemeClr val="bg1">
                    <a:alpha val="60000"/>
                  </a:schemeClr>
                </a:glow>
              </a:effectLst>
            </a:endParaRPr>
          </a:p>
        </p:txBody>
      </p:sp>
      <p:sp>
        <p:nvSpPr>
          <p:cNvPr id="3" name="Content Placeholder 2"/>
          <p:cNvSpPr>
            <a:spLocks noGrp="1"/>
          </p:cNvSpPr>
          <p:nvPr>
            <p:ph idx="1"/>
          </p:nvPr>
        </p:nvSpPr>
        <p:spPr>
          <a:xfrm>
            <a:off x="0" y="1600200"/>
            <a:ext cx="6019800" cy="5257800"/>
          </a:xfrm>
        </p:spPr>
        <p:txBody>
          <a:bodyPr>
            <a:normAutofit fontScale="92500" lnSpcReduction="10000"/>
          </a:bodyPr>
          <a:lstStyle/>
          <a:p>
            <a:pPr marL="514350" indent="-514350" hangingPunct="0">
              <a:buAutoNum type="arabicPeriod"/>
            </a:pPr>
            <a:r>
              <a:rPr lang="en-US" sz="3600" dirty="0" smtClean="0">
                <a:effectLst>
                  <a:glow rad="101600">
                    <a:schemeClr val="bg1">
                      <a:alpha val="60000"/>
                    </a:schemeClr>
                  </a:glow>
                </a:effectLst>
              </a:rPr>
              <a:t>Engagement defined  -  </a:t>
            </a:r>
            <a:r>
              <a:rPr lang="en-US" sz="3600" i="1" dirty="0" smtClean="0">
                <a:solidFill>
                  <a:srgbClr val="FFFF00"/>
                </a:solidFill>
                <a:effectLst>
                  <a:glow rad="101600">
                    <a:schemeClr val="bg1">
                      <a:alpha val="60000"/>
                    </a:schemeClr>
                  </a:glow>
                </a:effectLst>
              </a:rPr>
              <a:t>Engagement is a young woman’s agreeing to accept the proposed protection and provision of a young man in marriage.</a:t>
            </a:r>
          </a:p>
          <a:p>
            <a:pPr marL="514350" indent="-514350" hangingPunct="0">
              <a:buNone/>
            </a:pPr>
            <a:r>
              <a:rPr lang="en-US" sz="3600" dirty="0" smtClean="0">
                <a:effectLst>
                  <a:glow rad="101600">
                    <a:schemeClr val="bg1">
                      <a:alpha val="60000"/>
                    </a:schemeClr>
                  </a:glow>
                </a:effectLst>
              </a:rPr>
              <a:t> 2.  Engagement preparations  -  </a:t>
            </a:r>
            <a:r>
              <a:rPr lang="en-US" sz="3600" i="1" dirty="0" smtClean="0">
                <a:solidFill>
                  <a:srgbClr val="FFFF00"/>
                </a:solidFill>
                <a:effectLst>
                  <a:glow rad="101600">
                    <a:schemeClr val="bg1">
                      <a:alpha val="60000"/>
                    </a:schemeClr>
                  </a:glow>
                </a:effectLst>
              </a:rPr>
              <a:t>During the engagement period both the woman and man should be actively preparing for married life.</a:t>
            </a:r>
          </a:p>
          <a:p>
            <a:pPr>
              <a:buNone/>
            </a:pPr>
            <a:endParaRPr lang="en-US" sz="3600" dirty="0">
              <a:effectLst>
                <a:glow rad="101600">
                  <a:schemeClr val="bg1">
                    <a:alpha val="60000"/>
                  </a:schemeClr>
                </a:glow>
              </a:effectLst>
            </a:endParaRPr>
          </a:p>
        </p:txBody>
      </p:sp>
      <p:pic>
        <p:nvPicPr>
          <p:cNvPr id="157697" name="Picture 1"/>
          <p:cNvPicPr>
            <a:picLocks noChangeAspect="1" noChangeArrowheads="1"/>
          </p:cNvPicPr>
          <p:nvPr/>
        </p:nvPicPr>
        <p:blipFill>
          <a:blip r:embed="rId3" cstate="print"/>
          <a:srcRect/>
          <a:stretch>
            <a:fillRect/>
          </a:stretch>
        </p:blipFill>
        <p:spPr bwMode="auto">
          <a:xfrm>
            <a:off x="5512562" y="2057400"/>
            <a:ext cx="3631438" cy="2895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7697"/>
                                        </p:tgtEl>
                                        <p:attrNameLst>
                                          <p:attrName>style.visibility</p:attrName>
                                        </p:attrNameLst>
                                      </p:cBhvr>
                                      <p:to>
                                        <p:strVal val="visible"/>
                                      </p:to>
                                    </p:set>
                                    <p:animEffect transition="in" filter="fade">
                                      <p:cBhvr>
                                        <p:cTn id="12" dur="2000"/>
                                        <p:tgtEl>
                                          <p:spTgt spid="157697"/>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to="" calcmode="lin" valueType="num">
                                      <p:cBhvr>
                                        <p:cTn id="17"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rmAutofit/>
          </a:bodyPr>
          <a:lstStyle/>
          <a:p>
            <a:r>
              <a:rPr lang="en-US" sz="3600" i="1" dirty="0" smtClean="0">
                <a:effectLst>
                  <a:glow rad="101600">
                    <a:schemeClr val="bg1">
                      <a:alpha val="60000"/>
                    </a:schemeClr>
                  </a:glow>
                </a:effectLst>
              </a:rPr>
              <a:t>Marriage Preparations During Engagement</a:t>
            </a:r>
            <a:endParaRPr lang="en-US" sz="3600" i="1" dirty="0">
              <a:effectLst>
                <a:glow rad="101600">
                  <a:schemeClr val="bg1">
                    <a:alpha val="60000"/>
                  </a:schemeClr>
                </a:glow>
              </a:effectLst>
            </a:endParaRPr>
          </a:p>
        </p:txBody>
      </p:sp>
      <p:sp>
        <p:nvSpPr>
          <p:cNvPr id="4" name="Content Placeholder 3"/>
          <p:cNvSpPr>
            <a:spLocks noGrp="1"/>
          </p:cNvSpPr>
          <p:nvPr>
            <p:ph sz="half" idx="1"/>
          </p:nvPr>
        </p:nvSpPr>
        <p:spPr>
          <a:xfrm>
            <a:off x="0" y="1143000"/>
            <a:ext cx="4495800" cy="5715000"/>
          </a:xfrm>
        </p:spPr>
        <p:txBody>
          <a:bodyPr>
            <a:normAutofit/>
          </a:bodyPr>
          <a:lstStyle/>
          <a:p>
            <a:pPr>
              <a:buFont typeface="Wingdings"/>
              <a:buChar char="Ø"/>
            </a:pPr>
            <a:r>
              <a:rPr lang="en-US" sz="3200" dirty="0" smtClean="0">
                <a:solidFill>
                  <a:srgbClr val="FFFF00"/>
                </a:solidFill>
                <a:effectLst>
                  <a:glow rad="101600">
                    <a:schemeClr val="bg1">
                      <a:alpha val="60000"/>
                    </a:schemeClr>
                  </a:glow>
                </a:effectLst>
              </a:rPr>
              <a:t>Preparation for marriage</a:t>
            </a:r>
          </a:p>
          <a:p>
            <a:pPr lvl="0"/>
            <a:r>
              <a:rPr lang="en-US" sz="3200" dirty="0" smtClean="0">
                <a:effectLst>
                  <a:glow rad="101600">
                    <a:schemeClr val="bg1">
                      <a:alpha val="60000"/>
                    </a:schemeClr>
                  </a:glow>
                </a:effectLst>
              </a:rPr>
              <a:t>Call of God/Ministry</a:t>
            </a:r>
          </a:p>
          <a:p>
            <a:r>
              <a:rPr lang="en-US" sz="3200" dirty="0" smtClean="0">
                <a:effectLst>
                  <a:glow rad="101600">
                    <a:schemeClr val="bg1">
                      <a:alpha val="60000"/>
                    </a:schemeClr>
                  </a:glow>
                </a:effectLst>
              </a:rPr>
              <a:t>Seeking the Lord together</a:t>
            </a:r>
          </a:p>
          <a:p>
            <a:pPr lvl="0"/>
            <a:r>
              <a:rPr lang="en-US" sz="3200" dirty="0" smtClean="0">
                <a:effectLst>
                  <a:glow rad="101600">
                    <a:schemeClr val="bg1">
                      <a:alpha val="60000"/>
                    </a:schemeClr>
                  </a:glow>
                </a:effectLst>
              </a:rPr>
              <a:t>Church</a:t>
            </a:r>
          </a:p>
          <a:p>
            <a:r>
              <a:rPr lang="en-US" sz="3200" dirty="0" smtClean="0">
                <a:effectLst>
                  <a:glow rad="101600">
                    <a:schemeClr val="bg1">
                      <a:alpha val="60000"/>
                    </a:schemeClr>
                  </a:glow>
                </a:effectLst>
              </a:rPr>
              <a:t>Finances/budget</a:t>
            </a:r>
          </a:p>
          <a:p>
            <a:pPr lvl="0"/>
            <a:r>
              <a:rPr lang="en-US" sz="3200" dirty="0" smtClean="0">
                <a:effectLst>
                  <a:glow rad="101600">
                    <a:schemeClr val="bg1">
                      <a:alpha val="60000"/>
                    </a:schemeClr>
                  </a:glow>
                </a:effectLst>
              </a:rPr>
              <a:t>Housing</a:t>
            </a:r>
            <a:endParaRPr lang="en-US" sz="3200" dirty="0" smtClean="0">
              <a:effectLst>
                <a:glow rad="101600">
                  <a:schemeClr val="bg1">
                    <a:alpha val="60000"/>
                  </a:schemeClr>
                </a:glow>
              </a:effectLst>
            </a:endParaRPr>
          </a:p>
          <a:p>
            <a:pPr lvl="0"/>
            <a:r>
              <a:rPr lang="en-US" sz="3200" dirty="0" smtClean="0">
                <a:effectLst>
                  <a:glow rad="101600">
                    <a:schemeClr val="bg1">
                      <a:alpha val="60000"/>
                    </a:schemeClr>
                  </a:glow>
                </a:effectLst>
              </a:rPr>
              <a:t>Convictions</a:t>
            </a:r>
            <a:endParaRPr lang="en-US" sz="3200" dirty="0" smtClean="0">
              <a:effectLst>
                <a:glow rad="101600">
                  <a:schemeClr val="bg1">
                    <a:alpha val="60000"/>
                  </a:schemeClr>
                </a:glow>
              </a:effectLst>
            </a:endParaRPr>
          </a:p>
          <a:p>
            <a:endParaRPr lang="en-US" sz="3200" dirty="0">
              <a:effectLst>
                <a:glow rad="101600">
                  <a:schemeClr val="bg1">
                    <a:alpha val="60000"/>
                  </a:schemeClr>
                </a:glow>
              </a:effectLst>
            </a:endParaRPr>
          </a:p>
        </p:txBody>
      </p:sp>
      <p:sp>
        <p:nvSpPr>
          <p:cNvPr id="5" name="Content Placeholder 4"/>
          <p:cNvSpPr>
            <a:spLocks noGrp="1"/>
          </p:cNvSpPr>
          <p:nvPr>
            <p:ph sz="half" idx="2"/>
          </p:nvPr>
        </p:nvSpPr>
        <p:spPr>
          <a:xfrm>
            <a:off x="4648200" y="1066800"/>
            <a:ext cx="4495800" cy="5791200"/>
          </a:xfrm>
        </p:spPr>
        <p:txBody>
          <a:bodyPr>
            <a:normAutofit/>
          </a:bodyPr>
          <a:lstStyle/>
          <a:p>
            <a:pPr lvl="0"/>
            <a:r>
              <a:rPr lang="en-US" sz="3200" dirty="0" smtClean="0">
                <a:effectLst>
                  <a:glow rad="101600">
                    <a:schemeClr val="bg1">
                      <a:alpha val="60000"/>
                    </a:schemeClr>
                  </a:glow>
                </a:effectLst>
              </a:rPr>
              <a:t>Standards</a:t>
            </a:r>
          </a:p>
          <a:p>
            <a:pPr lvl="0"/>
            <a:r>
              <a:rPr lang="en-US" sz="3200" dirty="0" smtClean="0">
                <a:effectLst>
                  <a:glow rad="101600">
                    <a:schemeClr val="bg1">
                      <a:alpha val="60000"/>
                    </a:schemeClr>
                  </a:glow>
                </a:effectLst>
              </a:rPr>
              <a:t>Philosophy of life</a:t>
            </a:r>
          </a:p>
          <a:p>
            <a:pPr lvl="0"/>
            <a:r>
              <a:rPr lang="en-US" sz="3200" dirty="0" smtClean="0">
                <a:effectLst>
                  <a:glow rad="101600">
                    <a:schemeClr val="bg1">
                      <a:alpha val="60000"/>
                    </a:schemeClr>
                  </a:glow>
                </a:effectLst>
              </a:rPr>
              <a:t>Children</a:t>
            </a:r>
          </a:p>
          <a:p>
            <a:pPr lvl="0"/>
            <a:r>
              <a:rPr lang="en-US" sz="3200" dirty="0" smtClean="0">
                <a:effectLst>
                  <a:glow rad="101600">
                    <a:schemeClr val="bg1">
                      <a:alpha val="60000"/>
                    </a:schemeClr>
                  </a:glow>
                </a:effectLst>
              </a:rPr>
              <a:t>Roles </a:t>
            </a:r>
          </a:p>
          <a:p>
            <a:pPr lvl="0"/>
            <a:r>
              <a:rPr lang="en-US" sz="3200" dirty="0" smtClean="0">
                <a:effectLst>
                  <a:glow rad="101600">
                    <a:schemeClr val="bg1">
                      <a:alpha val="60000"/>
                    </a:schemeClr>
                  </a:glow>
                </a:effectLst>
              </a:rPr>
              <a:t>Responsibilities</a:t>
            </a:r>
          </a:p>
          <a:p>
            <a:pPr lvl="0"/>
            <a:r>
              <a:rPr lang="en-US" sz="3200" dirty="0" smtClean="0">
                <a:effectLst>
                  <a:glow rad="101600">
                    <a:schemeClr val="bg1">
                      <a:alpha val="60000"/>
                    </a:schemeClr>
                  </a:glow>
                </a:effectLst>
              </a:rPr>
              <a:t>Seek counsel from older believers who have a good marriage</a:t>
            </a:r>
          </a:p>
          <a:p>
            <a:pPr>
              <a:buFont typeface="Wingdings"/>
              <a:buChar char="Ø"/>
            </a:pPr>
            <a:r>
              <a:rPr lang="en-US" sz="3200" dirty="0" smtClean="0">
                <a:solidFill>
                  <a:srgbClr val="FFFF00"/>
                </a:solidFill>
                <a:effectLst>
                  <a:glow rad="101600">
                    <a:schemeClr val="bg1">
                      <a:alpha val="60000"/>
                    </a:schemeClr>
                  </a:glow>
                </a:effectLst>
              </a:rPr>
              <a:t>Preparations for the wedding</a:t>
            </a:r>
          </a:p>
          <a:p>
            <a:pPr>
              <a:buNone/>
            </a:pPr>
            <a:endParaRPr lang="en-US" sz="3200"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to="" calcmode="lin" valueType="num">
                                      <p:cBhvr>
                                        <p:cTn id="7" dur="1" fill="hold"/>
                                        <p:tgtEl>
                                          <p:spTgt spid="4">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to="" calcmode="lin" valueType="num">
                                      <p:cBhvr>
                                        <p:cTn id="12" dur="1" fill="hold"/>
                                        <p:tgtEl>
                                          <p:spTgt spid="4">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to="" calcmode="lin" valueType="num">
                                      <p:cBhvr>
                                        <p:cTn id="17" dur="1" fill="hold"/>
                                        <p:tgtEl>
                                          <p:spTgt spid="4">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to="" calcmode="lin" valueType="num">
                                      <p:cBhvr>
                                        <p:cTn id="22" dur="1" fill="hold"/>
                                        <p:tgtEl>
                                          <p:spTgt spid="4">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to="" calcmode="lin" valueType="num">
                                      <p:cBhvr>
                                        <p:cTn id="27" dur="1" fill="hold"/>
                                        <p:tgtEl>
                                          <p:spTgt spid="4">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 to="" calcmode="lin" valueType="num">
                                      <p:cBhvr>
                                        <p:cTn id="32" dur="1" fill="hold"/>
                                        <p:tgtEl>
                                          <p:spTgt spid="4">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to="" calcmode="lin" valueType="num">
                                      <p:cBhvr>
                                        <p:cTn id="37" dur="1" fill="hold"/>
                                        <p:tgtEl>
                                          <p:spTgt spid="4">
                                            <p:txEl>
                                              <p:pRg st="6" end="6"/>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5">
                                            <p:txEl>
                                              <p:pRg st="0" end="0"/>
                                            </p:txEl>
                                          </p:spTgt>
                                        </p:tgtEl>
                                        <p:attrNameLst>
                                          <p:attrName>style.visibility</p:attrName>
                                        </p:attrNameLst>
                                      </p:cBhvr>
                                      <p:to>
                                        <p:strVal val="visible"/>
                                      </p:to>
                                    </p:set>
                                    <p:anim to="" calcmode="lin" valueType="num">
                                      <p:cBhvr>
                                        <p:cTn id="42" dur="1" fill="hold"/>
                                        <p:tgtEl>
                                          <p:spTgt spid="5">
                                            <p:txEl>
                                              <p:pRg st="0" end="0"/>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5">
                                            <p:txEl>
                                              <p:pRg st="1" end="1"/>
                                            </p:txEl>
                                          </p:spTgt>
                                        </p:tgtEl>
                                        <p:attrNameLst>
                                          <p:attrName>style.visibility</p:attrName>
                                        </p:attrNameLst>
                                      </p:cBhvr>
                                      <p:to>
                                        <p:strVal val="visible"/>
                                      </p:to>
                                    </p:set>
                                    <p:anim to="" calcmode="lin" valueType="num">
                                      <p:cBhvr>
                                        <p:cTn id="47" dur="1" fill="hold"/>
                                        <p:tgtEl>
                                          <p:spTgt spid="5">
                                            <p:txEl>
                                              <p:pRg st="1" end="1"/>
                                            </p:txEl>
                                          </p:spTgt>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5">
                                            <p:txEl>
                                              <p:pRg st="2" end="2"/>
                                            </p:txEl>
                                          </p:spTgt>
                                        </p:tgtEl>
                                        <p:attrNameLst>
                                          <p:attrName>style.visibility</p:attrName>
                                        </p:attrNameLst>
                                      </p:cBhvr>
                                      <p:to>
                                        <p:strVal val="visible"/>
                                      </p:to>
                                    </p:set>
                                    <p:anim to="" calcmode="lin" valueType="num">
                                      <p:cBhvr>
                                        <p:cTn id="52" dur="1" fill="hold"/>
                                        <p:tgtEl>
                                          <p:spTgt spid="5">
                                            <p:txEl>
                                              <p:pRg st="2" end="2"/>
                                            </p:txEl>
                                          </p:spTgt>
                                        </p:tgtEl>
                                        <p:attrNameLst>
                                          <p:attrName/>
                                        </p:attrNameLst>
                                      </p:cBhvr>
                                    </p:anim>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grpId="0" nodeType="clickEffect">
                                  <p:stCondLst>
                                    <p:cond delay="0"/>
                                  </p:stCondLst>
                                  <p:childTnLst>
                                    <p:set>
                                      <p:cBhvr>
                                        <p:cTn id="56" dur="1" fill="hold">
                                          <p:stCondLst>
                                            <p:cond delay="0"/>
                                          </p:stCondLst>
                                        </p:cTn>
                                        <p:tgtEl>
                                          <p:spTgt spid="5">
                                            <p:txEl>
                                              <p:pRg st="3" end="3"/>
                                            </p:txEl>
                                          </p:spTgt>
                                        </p:tgtEl>
                                        <p:attrNameLst>
                                          <p:attrName>style.visibility</p:attrName>
                                        </p:attrNameLst>
                                      </p:cBhvr>
                                      <p:to>
                                        <p:strVal val="visible"/>
                                      </p:to>
                                    </p:set>
                                    <p:anim to="" calcmode="lin" valueType="num">
                                      <p:cBhvr>
                                        <p:cTn id="57" dur="1" fill="hold"/>
                                        <p:tgtEl>
                                          <p:spTgt spid="5">
                                            <p:txEl>
                                              <p:pRg st="3" end="3"/>
                                            </p:txEl>
                                          </p:spTgt>
                                        </p:tgtEl>
                                        <p:attrNameLst>
                                          <p:attrName/>
                                        </p:attrNameLst>
                                      </p:cBhvr>
                                    </p:anim>
                                  </p:childTnLst>
                                </p:cTn>
                              </p:par>
                            </p:childTnLst>
                          </p:cTn>
                        </p:par>
                      </p:childTnLst>
                    </p:cTn>
                  </p:par>
                  <p:par>
                    <p:cTn id="58" fill="hold">
                      <p:stCondLst>
                        <p:cond delay="indefinite"/>
                      </p:stCondLst>
                      <p:childTnLst>
                        <p:par>
                          <p:cTn id="59" fill="hold">
                            <p:stCondLst>
                              <p:cond delay="0"/>
                            </p:stCondLst>
                            <p:childTnLst>
                              <p:par>
                                <p:cTn id="60" presetID="24" presetClass="entr" presetSubtype="0" fill="hold" grpId="0" nodeType="clickEffect">
                                  <p:stCondLst>
                                    <p:cond delay="0"/>
                                  </p:stCondLst>
                                  <p:childTnLst>
                                    <p:set>
                                      <p:cBhvr>
                                        <p:cTn id="61" dur="1" fill="hold">
                                          <p:stCondLst>
                                            <p:cond delay="0"/>
                                          </p:stCondLst>
                                        </p:cTn>
                                        <p:tgtEl>
                                          <p:spTgt spid="5">
                                            <p:txEl>
                                              <p:pRg st="4" end="4"/>
                                            </p:txEl>
                                          </p:spTgt>
                                        </p:tgtEl>
                                        <p:attrNameLst>
                                          <p:attrName>style.visibility</p:attrName>
                                        </p:attrNameLst>
                                      </p:cBhvr>
                                      <p:to>
                                        <p:strVal val="visible"/>
                                      </p:to>
                                    </p:set>
                                    <p:anim to="" calcmode="lin" valueType="num">
                                      <p:cBhvr>
                                        <p:cTn id="62" dur="1" fill="hold"/>
                                        <p:tgtEl>
                                          <p:spTgt spid="5">
                                            <p:txEl>
                                              <p:pRg st="4" end="4"/>
                                            </p:txEl>
                                          </p:spTgt>
                                        </p:tgtEl>
                                        <p:attrNameLst>
                                          <p:attrName/>
                                        </p:attrNameLst>
                                      </p:cBhvr>
                                    </p:anim>
                                  </p:childTnLst>
                                </p:cTn>
                              </p:par>
                            </p:childTnLst>
                          </p:cTn>
                        </p:par>
                      </p:childTnLst>
                    </p:cTn>
                  </p:par>
                  <p:par>
                    <p:cTn id="63" fill="hold">
                      <p:stCondLst>
                        <p:cond delay="indefinite"/>
                      </p:stCondLst>
                      <p:childTnLst>
                        <p:par>
                          <p:cTn id="64" fill="hold">
                            <p:stCondLst>
                              <p:cond delay="0"/>
                            </p:stCondLst>
                            <p:childTnLst>
                              <p:par>
                                <p:cTn id="65" presetID="24" presetClass="entr" presetSubtype="0" fill="hold" grpId="0" nodeType="clickEffect">
                                  <p:stCondLst>
                                    <p:cond delay="0"/>
                                  </p:stCondLst>
                                  <p:childTnLst>
                                    <p:set>
                                      <p:cBhvr>
                                        <p:cTn id="66" dur="1" fill="hold">
                                          <p:stCondLst>
                                            <p:cond delay="0"/>
                                          </p:stCondLst>
                                        </p:cTn>
                                        <p:tgtEl>
                                          <p:spTgt spid="5">
                                            <p:txEl>
                                              <p:pRg st="5" end="5"/>
                                            </p:txEl>
                                          </p:spTgt>
                                        </p:tgtEl>
                                        <p:attrNameLst>
                                          <p:attrName>style.visibility</p:attrName>
                                        </p:attrNameLst>
                                      </p:cBhvr>
                                      <p:to>
                                        <p:strVal val="visible"/>
                                      </p:to>
                                    </p:set>
                                    <p:anim to="" calcmode="lin" valueType="num">
                                      <p:cBhvr>
                                        <p:cTn id="67" dur="1" fill="hold"/>
                                        <p:tgtEl>
                                          <p:spTgt spid="5">
                                            <p:txEl>
                                              <p:pRg st="5" end="5"/>
                                            </p:txEl>
                                          </p:spTgt>
                                        </p:tgtEl>
                                        <p:attrNameLst>
                                          <p:attrName/>
                                        </p:attrNameLst>
                                      </p:cBhvr>
                                    </p:anim>
                                  </p:childTnLst>
                                </p:cTn>
                              </p:par>
                            </p:childTnLst>
                          </p:cTn>
                        </p:par>
                      </p:childTnLst>
                    </p:cTn>
                  </p:par>
                  <p:par>
                    <p:cTn id="68" fill="hold">
                      <p:stCondLst>
                        <p:cond delay="indefinite"/>
                      </p:stCondLst>
                      <p:childTnLst>
                        <p:par>
                          <p:cTn id="69" fill="hold">
                            <p:stCondLst>
                              <p:cond delay="0"/>
                            </p:stCondLst>
                            <p:childTnLst>
                              <p:par>
                                <p:cTn id="70" presetID="24" presetClass="entr" presetSubtype="0" fill="hold" grpId="0" nodeType="clickEffect">
                                  <p:stCondLst>
                                    <p:cond delay="0"/>
                                  </p:stCondLst>
                                  <p:childTnLst>
                                    <p:set>
                                      <p:cBhvr>
                                        <p:cTn id="71" dur="1" fill="hold">
                                          <p:stCondLst>
                                            <p:cond delay="0"/>
                                          </p:stCondLst>
                                        </p:cTn>
                                        <p:tgtEl>
                                          <p:spTgt spid="5">
                                            <p:txEl>
                                              <p:pRg st="6" end="6"/>
                                            </p:txEl>
                                          </p:spTgt>
                                        </p:tgtEl>
                                        <p:attrNameLst>
                                          <p:attrName>style.visibility</p:attrName>
                                        </p:attrNameLst>
                                      </p:cBhvr>
                                      <p:to>
                                        <p:strVal val="visible"/>
                                      </p:to>
                                    </p:set>
                                    <p:anim to="" calcmode="lin" valueType="num">
                                      <p:cBhvr>
                                        <p:cTn id="72" dur="1" fill="hold"/>
                                        <p:tgtEl>
                                          <p:spTgt spid="5">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152400"/>
            <a:ext cx="4495800" cy="6705600"/>
          </a:xfrm>
        </p:spPr>
        <p:txBody>
          <a:bodyPr>
            <a:noAutofit/>
          </a:bodyPr>
          <a:lstStyle/>
          <a:p>
            <a:pPr hangingPunct="0"/>
            <a:r>
              <a:rPr lang="en-US" sz="3100" dirty="0">
                <a:effectLst>
                  <a:glow rad="101600">
                    <a:schemeClr val="bg1">
                      <a:alpha val="60000"/>
                    </a:schemeClr>
                  </a:glow>
                </a:effectLst>
              </a:rPr>
              <a:t>When the bridegroom paid the purchase price, the marriage covenant </a:t>
            </a:r>
            <a:r>
              <a:rPr lang="en-US" sz="3100" dirty="0" smtClean="0">
                <a:effectLst>
                  <a:glow rad="101600">
                    <a:schemeClr val="bg1">
                      <a:alpha val="60000"/>
                    </a:schemeClr>
                  </a:glow>
                </a:effectLst>
              </a:rPr>
              <a:t>was </a:t>
            </a:r>
            <a:r>
              <a:rPr lang="en-US" sz="3100" dirty="0">
                <a:effectLst>
                  <a:glow rad="101600">
                    <a:schemeClr val="bg1">
                      <a:alpha val="60000"/>
                    </a:schemeClr>
                  </a:glow>
                </a:effectLst>
              </a:rPr>
              <a:t>thereby </a:t>
            </a:r>
            <a:r>
              <a:rPr lang="en-US" sz="3100" dirty="0" smtClean="0">
                <a:effectLst>
                  <a:glow rad="101600">
                    <a:schemeClr val="bg1">
                      <a:alpha val="60000"/>
                    </a:schemeClr>
                  </a:glow>
                </a:effectLst>
              </a:rPr>
              <a:t>established </a:t>
            </a:r>
            <a:r>
              <a:rPr lang="en-US" sz="3100" i="1" dirty="0" smtClean="0">
                <a:effectLst>
                  <a:glow rad="101600">
                    <a:schemeClr val="bg1">
                      <a:alpha val="60000"/>
                    </a:schemeClr>
                  </a:glow>
                </a:effectLst>
              </a:rPr>
              <a:t>[Malachi 2:13-16]</a:t>
            </a:r>
            <a:r>
              <a:rPr lang="en-US" sz="3100" dirty="0" smtClean="0">
                <a:effectLst>
                  <a:glow rad="101600">
                    <a:schemeClr val="bg1">
                      <a:alpha val="60000"/>
                    </a:schemeClr>
                  </a:glow>
                </a:effectLst>
              </a:rPr>
              <a:t>.  </a:t>
            </a:r>
            <a:r>
              <a:rPr lang="en-US" sz="3100" dirty="0">
                <a:effectLst>
                  <a:glow rad="101600">
                    <a:schemeClr val="bg1">
                      <a:alpha val="60000"/>
                    </a:schemeClr>
                  </a:glow>
                </a:effectLst>
              </a:rPr>
              <a:t>At that point the man and woman were regarded as husband </a:t>
            </a:r>
            <a:r>
              <a:rPr lang="en-US" sz="3100" dirty="0" smtClean="0">
                <a:effectLst>
                  <a:glow rad="101600">
                    <a:schemeClr val="bg1">
                      <a:alpha val="60000"/>
                    </a:schemeClr>
                  </a:glow>
                </a:effectLst>
              </a:rPr>
              <a:t>and </a:t>
            </a:r>
            <a:r>
              <a:rPr lang="en-US" sz="3100" dirty="0">
                <a:effectLst>
                  <a:glow rad="101600">
                    <a:schemeClr val="bg1">
                      <a:alpha val="60000"/>
                    </a:schemeClr>
                  </a:glow>
                </a:effectLst>
              </a:rPr>
              <a:t>wife, even though no physical union had taken place.  This was called the </a:t>
            </a:r>
            <a:r>
              <a:rPr lang="en-US" sz="3100" u="sng" dirty="0">
                <a:effectLst>
                  <a:glow rad="101600">
                    <a:schemeClr val="bg1">
                      <a:alpha val="60000"/>
                    </a:schemeClr>
                  </a:glow>
                </a:effectLst>
              </a:rPr>
              <a:t>betrothal</a:t>
            </a:r>
            <a:r>
              <a:rPr lang="en-US" sz="3100" dirty="0">
                <a:effectLst>
                  <a:glow rad="101600">
                    <a:schemeClr val="bg1">
                      <a:alpha val="60000"/>
                    </a:schemeClr>
                  </a:glow>
                </a:effectLst>
              </a:rPr>
              <a:t>  </a:t>
            </a:r>
            <a:r>
              <a:rPr lang="en-US" sz="3100" dirty="0" smtClean="0">
                <a:effectLst>
                  <a:glow rad="101600">
                    <a:schemeClr val="bg1">
                      <a:alpha val="60000"/>
                    </a:schemeClr>
                  </a:glow>
                </a:effectLst>
              </a:rPr>
              <a:t>- </a:t>
            </a:r>
            <a:r>
              <a:rPr lang="en-US" sz="3100" i="1" dirty="0" smtClean="0">
                <a:effectLst>
                  <a:glow rad="101600">
                    <a:schemeClr val="bg1">
                      <a:alpha val="60000"/>
                    </a:schemeClr>
                  </a:glow>
                </a:effectLst>
              </a:rPr>
              <a:t>Deuteronomy </a:t>
            </a:r>
            <a:r>
              <a:rPr lang="en-US" sz="3100" i="1" dirty="0">
                <a:effectLst>
                  <a:glow rad="101600">
                    <a:schemeClr val="bg1">
                      <a:alpha val="60000"/>
                    </a:schemeClr>
                  </a:glow>
                </a:effectLst>
              </a:rPr>
              <a:t>22:13-21;  Matthew 1:19</a:t>
            </a:r>
          </a:p>
          <a:p>
            <a:endParaRPr lang="en-US" sz="3100" dirty="0">
              <a:effectLst>
                <a:glow rad="101600">
                  <a:schemeClr val="bg1">
                    <a:alpha val="60000"/>
                  </a:schemeClr>
                </a:glow>
              </a:effectLst>
            </a:endParaRPr>
          </a:p>
        </p:txBody>
      </p:sp>
      <p:sp>
        <p:nvSpPr>
          <p:cNvPr id="4" name="Content Placeholder 3"/>
          <p:cNvSpPr>
            <a:spLocks noGrp="1"/>
          </p:cNvSpPr>
          <p:nvPr>
            <p:ph sz="half" idx="2"/>
          </p:nvPr>
        </p:nvSpPr>
        <p:spPr>
          <a:xfrm>
            <a:off x="4648200" y="152400"/>
            <a:ext cx="4495800" cy="6705600"/>
          </a:xfrm>
        </p:spPr>
        <p:txBody>
          <a:bodyPr>
            <a:normAutofit fontScale="92500" lnSpcReduction="20000"/>
          </a:bodyPr>
          <a:lstStyle/>
          <a:p>
            <a:pPr hangingPunct="0"/>
            <a:r>
              <a:rPr lang="en-US" sz="3000" dirty="0">
                <a:effectLst>
                  <a:glow rad="101600">
                    <a:schemeClr val="bg1">
                      <a:alpha val="60000"/>
                    </a:schemeClr>
                  </a:glow>
                </a:effectLst>
              </a:rPr>
              <a:t>The Church </a:t>
            </a:r>
            <a:r>
              <a:rPr lang="en-US" sz="3000" dirty="0" smtClean="0">
                <a:effectLst>
                  <a:glow rad="101600">
                    <a:schemeClr val="bg1">
                      <a:alpha val="60000"/>
                    </a:schemeClr>
                  </a:glow>
                </a:effectLst>
              </a:rPr>
              <a:t>has been </a:t>
            </a:r>
            <a:r>
              <a:rPr lang="en-US" sz="3000" dirty="0">
                <a:effectLst>
                  <a:glow rad="101600">
                    <a:schemeClr val="bg1">
                      <a:alpha val="60000"/>
                    </a:schemeClr>
                  </a:glow>
                </a:effectLst>
              </a:rPr>
              <a:t>declared to be sanctified, or set apart, exclusively for </a:t>
            </a:r>
            <a:r>
              <a:rPr lang="en-US" sz="3000" dirty="0" smtClean="0">
                <a:effectLst>
                  <a:glow rad="101600">
                    <a:schemeClr val="bg1">
                      <a:alpha val="60000"/>
                    </a:schemeClr>
                  </a:glow>
                </a:effectLst>
              </a:rPr>
              <a:t>Christ  </a:t>
            </a:r>
            <a:r>
              <a:rPr lang="en-US" sz="3000" dirty="0">
                <a:effectLst>
                  <a:glow rad="101600">
                    <a:schemeClr val="bg1">
                      <a:alpha val="60000"/>
                    </a:schemeClr>
                  </a:glow>
                </a:effectLst>
              </a:rPr>
              <a:t>-  </a:t>
            </a:r>
            <a:r>
              <a:rPr lang="en-US" sz="3000" i="1" dirty="0">
                <a:effectLst>
                  <a:glow rad="101600">
                    <a:schemeClr val="bg1">
                      <a:alpha val="60000"/>
                    </a:schemeClr>
                  </a:glow>
                </a:effectLst>
              </a:rPr>
              <a:t>Ephesians 5:25-27</a:t>
            </a:r>
          </a:p>
          <a:p>
            <a:pPr hangingPunct="0">
              <a:buNone/>
            </a:pPr>
            <a:r>
              <a:rPr lang="en-US" sz="3000" i="1" dirty="0">
                <a:solidFill>
                  <a:srgbClr val="FFFF00"/>
                </a:solidFill>
                <a:effectLst>
                  <a:glow rad="101600">
                    <a:schemeClr val="bg1">
                      <a:alpha val="60000"/>
                    </a:schemeClr>
                  </a:glow>
                </a:effectLst>
              </a:rPr>
              <a:t> </a:t>
            </a:r>
            <a:r>
              <a:rPr lang="en-US" sz="3000" i="1" dirty="0" smtClean="0">
                <a:solidFill>
                  <a:srgbClr val="FFFF00"/>
                </a:solidFill>
                <a:effectLst>
                  <a:glow rad="101600">
                    <a:schemeClr val="bg1">
                      <a:alpha val="60000"/>
                    </a:schemeClr>
                  </a:glow>
                </a:effectLst>
              </a:rPr>
              <a:t>    “In whom ye also trusted, after that ye heard the word of truth, the gospel of your salvation: in whom also after that ye believed, ye were sealed with that holy Spirit of promise,</a:t>
            </a:r>
          </a:p>
          <a:p>
            <a:pPr hangingPunct="0">
              <a:buNone/>
            </a:pPr>
            <a:r>
              <a:rPr lang="en-US" sz="3000" i="1" dirty="0" smtClean="0">
                <a:solidFill>
                  <a:srgbClr val="FFFF00"/>
                </a:solidFill>
                <a:effectLst>
                  <a:glow rad="101600">
                    <a:schemeClr val="bg1">
                      <a:alpha val="60000"/>
                    </a:schemeClr>
                  </a:glow>
                </a:effectLst>
              </a:rPr>
              <a:t>     </a:t>
            </a:r>
            <a:r>
              <a:rPr lang="en-US" sz="3000" i="1" dirty="0" smtClean="0">
                <a:solidFill>
                  <a:srgbClr val="FFFF00"/>
                </a:solidFill>
                <a:effectLst>
                  <a:glow rad="101600">
                    <a:schemeClr val="bg1">
                      <a:alpha val="60000"/>
                    </a:schemeClr>
                  </a:glow>
                </a:effectLst>
              </a:rPr>
              <a:t>which </a:t>
            </a:r>
            <a:r>
              <a:rPr lang="en-US" sz="3000" i="1" dirty="0" smtClean="0">
                <a:solidFill>
                  <a:srgbClr val="FFFF00"/>
                </a:solidFill>
                <a:effectLst>
                  <a:glow rad="101600">
                    <a:schemeClr val="bg1">
                      <a:alpha val="60000"/>
                    </a:schemeClr>
                  </a:glow>
                </a:effectLst>
              </a:rPr>
              <a:t>is the earnest of our inheritance until the redemption of the purchased possession, unto the praise of his glory.” Ephesians 1:13-14</a:t>
            </a:r>
            <a:endParaRPr lang="en-US" sz="3000" i="1" dirty="0">
              <a:solidFill>
                <a:srgbClr val="FFFF00"/>
              </a:solidFill>
              <a:effectLst>
                <a:glow rad="101600">
                  <a:schemeClr val="bg1">
                    <a:alpha val="60000"/>
                  </a:schemeClr>
                </a:glow>
              </a:effectLst>
            </a:endParaRPr>
          </a:p>
          <a:p>
            <a:endParaRPr lang="en-US" sz="3000"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to="" calcmode="lin" valueType="num">
                                      <p:cBhvr>
                                        <p:cTn id="7" dur="1" fill="hold"/>
                                        <p:tgtEl>
                                          <p:spTgt spid="4">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to="" calcmode="lin" valueType="num">
                                      <p:cBhvr>
                                        <p:cTn id="12" dur="1" fill="hold"/>
                                        <p:tgtEl>
                                          <p:spTgt spid="4">
                                            <p:txEl>
                                              <p:pRg st="1" end="1"/>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to="" calcmode="lin" valueType="num">
                                      <p:cBhvr>
                                        <p:cTn id="15" dur="1" fill="hold"/>
                                        <p:tgtEl>
                                          <p:spTgt spid="4">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152400"/>
            <a:ext cx="4495800" cy="6705600"/>
          </a:xfrm>
        </p:spPr>
        <p:txBody>
          <a:bodyPr>
            <a:normAutofit/>
          </a:bodyPr>
          <a:lstStyle/>
          <a:p>
            <a:r>
              <a:rPr lang="en-US" sz="3000" dirty="0">
                <a:effectLst>
                  <a:glow rad="101600">
                    <a:schemeClr val="bg1">
                      <a:alpha val="60000"/>
                    </a:schemeClr>
                  </a:glow>
                </a:effectLst>
              </a:rPr>
              <a:t>The moment the covenant was established, the bride was declared to be set apart </a:t>
            </a:r>
            <a:r>
              <a:rPr lang="en-US" sz="3000" dirty="0" smtClean="0">
                <a:effectLst>
                  <a:glow rad="101600">
                    <a:schemeClr val="bg1">
                      <a:alpha val="60000"/>
                    </a:schemeClr>
                  </a:glow>
                </a:effectLst>
              </a:rPr>
              <a:t>exclusively </a:t>
            </a:r>
            <a:r>
              <a:rPr lang="en-US" sz="3000" dirty="0">
                <a:effectLst>
                  <a:glow rad="101600">
                    <a:schemeClr val="bg1">
                      <a:alpha val="60000"/>
                    </a:schemeClr>
                  </a:glow>
                </a:effectLst>
              </a:rPr>
              <a:t>for the bridegroom.  The groom and the bride then drank from a cup over </a:t>
            </a:r>
            <a:r>
              <a:rPr lang="en-US" sz="3000" dirty="0" smtClean="0">
                <a:effectLst>
                  <a:glow rad="101600">
                    <a:schemeClr val="bg1">
                      <a:alpha val="60000"/>
                    </a:schemeClr>
                  </a:glow>
                </a:effectLst>
              </a:rPr>
              <a:t>which </a:t>
            </a:r>
            <a:r>
              <a:rPr lang="en-US" sz="3000" dirty="0">
                <a:effectLst>
                  <a:glow rad="101600">
                    <a:schemeClr val="bg1">
                      <a:alpha val="60000"/>
                    </a:schemeClr>
                  </a:glow>
                </a:effectLst>
              </a:rPr>
              <a:t>the betrothal benediction had been pronounced.  This symbolized that the </a:t>
            </a:r>
            <a:r>
              <a:rPr lang="en-US" sz="3000" dirty="0" smtClean="0">
                <a:effectLst>
                  <a:glow rad="101600">
                    <a:schemeClr val="bg1">
                      <a:alpha val="60000"/>
                    </a:schemeClr>
                  </a:glow>
                </a:effectLst>
              </a:rPr>
              <a:t>covenant </a:t>
            </a:r>
            <a:r>
              <a:rPr lang="en-US" sz="3000" dirty="0">
                <a:effectLst>
                  <a:glow rad="101600">
                    <a:schemeClr val="bg1">
                      <a:alpha val="60000"/>
                    </a:schemeClr>
                  </a:glow>
                </a:effectLst>
              </a:rPr>
              <a:t>relationship had been established.</a:t>
            </a:r>
          </a:p>
        </p:txBody>
      </p:sp>
      <p:sp>
        <p:nvSpPr>
          <p:cNvPr id="4" name="Content Placeholder 3"/>
          <p:cNvSpPr>
            <a:spLocks noGrp="1"/>
          </p:cNvSpPr>
          <p:nvPr>
            <p:ph sz="half" idx="2"/>
          </p:nvPr>
        </p:nvSpPr>
        <p:spPr>
          <a:xfrm>
            <a:off x="4648200" y="0"/>
            <a:ext cx="4495800" cy="6858000"/>
          </a:xfrm>
        </p:spPr>
        <p:txBody>
          <a:bodyPr>
            <a:normAutofit/>
          </a:bodyPr>
          <a:lstStyle/>
          <a:p>
            <a:r>
              <a:rPr lang="en-US" sz="3200" dirty="0">
                <a:effectLst>
                  <a:glow rad="101600">
                    <a:schemeClr val="bg1">
                      <a:alpha val="60000"/>
                    </a:schemeClr>
                  </a:glow>
                </a:effectLst>
              </a:rPr>
              <a:t>Christ symbolized the marriage covenant through communion at the last </a:t>
            </a:r>
            <a:r>
              <a:rPr lang="en-US" sz="3200" dirty="0" smtClean="0">
                <a:effectLst>
                  <a:glow rad="101600">
                    <a:schemeClr val="bg1">
                      <a:alpha val="60000"/>
                    </a:schemeClr>
                  </a:glow>
                </a:effectLst>
              </a:rPr>
              <a:t>supper  </a:t>
            </a:r>
            <a:r>
              <a:rPr lang="en-US" sz="3200" dirty="0">
                <a:effectLst>
                  <a:glow rad="101600">
                    <a:schemeClr val="bg1">
                      <a:alpha val="60000"/>
                    </a:schemeClr>
                  </a:glow>
                </a:effectLst>
              </a:rPr>
              <a:t>- </a:t>
            </a:r>
            <a:r>
              <a:rPr lang="en-US" sz="3200" dirty="0" smtClean="0">
                <a:effectLst>
                  <a:glow rad="101600">
                    <a:schemeClr val="bg1">
                      <a:alpha val="60000"/>
                    </a:schemeClr>
                  </a:glow>
                </a:effectLst>
              </a:rPr>
              <a:t>           </a:t>
            </a:r>
            <a:r>
              <a:rPr lang="en-US" sz="3200" i="1" dirty="0">
                <a:effectLst>
                  <a:glow rad="101600">
                    <a:schemeClr val="bg1">
                      <a:alpha val="60000"/>
                    </a:schemeClr>
                  </a:glow>
                </a:effectLst>
              </a:rPr>
              <a:t>I Corinthians 11:25</a:t>
            </a:r>
          </a:p>
        </p:txBody>
      </p:sp>
      <p:pic>
        <p:nvPicPr>
          <p:cNvPr id="5122" name="Picture 2" descr="c:\Users\Ptr. Daniel White\Desktop\Bible pictures\Jesus\09 Last Supper\Jes w Dis Last supper 1005-133.jpg"/>
          <p:cNvPicPr>
            <a:picLocks noChangeAspect="1" noChangeArrowheads="1"/>
          </p:cNvPicPr>
          <p:nvPr/>
        </p:nvPicPr>
        <p:blipFill>
          <a:blip r:embed="rId3" cstate="print"/>
          <a:srcRect/>
          <a:stretch>
            <a:fillRect/>
          </a:stretch>
        </p:blipFill>
        <p:spPr bwMode="auto">
          <a:xfrm>
            <a:off x="4876800" y="2514600"/>
            <a:ext cx="3429000" cy="42118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to="" calcmode="lin" valueType="num">
                                      <p:cBhvr>
                                        <p:cTn id="7" dur="1" fill="hold"/>
                                        <p:tgtEl>
                                          <p:spTgt spid="4">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0" y="0"/>
            <a:ext cx="4495800" cy="6858000"/>
          </a:xfrm>
        </p:spPr>
        <p:txBody>
          <a:bodyPr>
            <a:normAutofit/>
          </a:bodyPr>
          <a:lstStyle/>
          <a:p>
            <a:r>
              <a:rPr lang="en-US" sz="3600" dirty="0">
                <a:effectLst>
                  <a:glow rad="101600">
                    <a:schemeClr val="bg1">
                      <a:alpha val="60000"/>
                    </a:schemeClr>
                  </a:glow>
                </a:effectLst>
              </a:rPr>
              <a:t>After the marriage covenant was in effect the groom left the home of the bride and </a:t>
            </a:r>
            <a:r>
              <a:rPr lang="en-US" sz="3600" dirty="0" smtClean="0">
                <a:effectLst>
                  <a:glow rad="101600">
                    <a:schemeClr val="bg1">
                      <a:alpha val="60000"/>
                    </a:schemeClr>
                  </a:glow>
                </a:effectLst>
              </a:rPr>
              <a:t>returned </a:t>
            </a:r>
            <a:r>
              <a:rPr lang="en-US" sz="3600" dirty="0">
                <a:effectLst>
                  <a:glow rad="101600">
                    <a:schemeClr val="bg1">
                      <a:alpha val="60000"/>
                    </a:schemeClr>
                  </a:glow>
                </a:effectLst>
              </a:rPr>
              <a:t>to his father’s house.  He remained there for a period of twelve months, </a:t>
            </a:r>
            <a:r>
              <a:rPr lang="en-US" sz="3600" dirty="0" smtClean="0">
                <a:effectLst>
                  <a:glow rad="101600">
                    <a:schemeClr val="bg1">
                      <a:alpha val="60000"/>
                    </a:schemeClr>
                  </a:glow>
                </a:effectLst>
              </a:rPr>
              <a:t>separated </a:t>
            </a:r>
            <a:r>
              <a:rPr lang="en-US" sz="3600" dirty="0">
                <a:effectLst>
                  <a:glow rad="101600">
                    <a:schemeClr val="bg1">
                      <a:alpha val="60000"/>
                    </a:schemeClr>
                  </a:glow>
                </a:effectLst>
              </a:rPr>
              <a:t>from his bride.</a:t>
            </a:r>
          </a:p>
        </p:txBody>
      </p:sp>
      <p:sp>
        <p:nvSpPr>
          <p:cNvPr id="6" name="Content Placeholder 5"/>
          <p:cNvSpPr>
            <a:spLocks noGrp="1"/>
          </p:cNvSpPr>
          <p:nvPr>
            <p:ph sz="half" idx="2"/>
          </p:nvPr>
        </p:nvSpPr>
        <p:spPr>
          <a:xfrm>
            <a:off x="4648200" y="0"/>
            <a:ext cx="4495800" cy="6858000"/>
          </a:xfrm>
        </p:spPr>
        <p:txBody>
          <a:bodyPr>
            <a:normAutofit/>
          </a:bodyPr>
          <a:lstStyle/>
          <a:p>
            <a:r>
              <a:rPr lang="en-US" sz="3200" dirty="0">
                <a:effectLst>
                  <a:glow rad="101600">
                    <a:schemeClr val="bg1">
                      <a:alpha val="60000"/>
                    </a:schemeClr>
                  </a:glow>
                </a:effectLst>
              </a:rPr>
              <a:t>Christ returned to His Father’s House following the payment of His </a:t>
            </a:r>
            <a:r>
              <a:rPr lang="en-US" sz="3200" dirty="0" smtClean="0">
                <a:effectLst>
                  <a:glow rad="101600">
                    <a:schemeClr val="bg1">
                      <a:alpha val="60000"/>
                    </a:schemeClr>
                  </a:glow>
                </a:effectLst>
              </a:rPr>
              <a:t>purchased </a:t>
            </a:r>
            <a:r>
              <a:rPr lang="en-US" sz="3200" dirty="0">
                <a:effectLst>
                  <a:glow rad="101600">
                    <a:schemeClr val="bg1">
                      <a:alpha val="60000"/>
                    </a:schemeClr>
                  </a:glow>
                </a:effectLst>
              </a:rPr>
              <a:t>bride  -  </a:t>
            </a:r>
            <a:r>
              <a:rPr lang="en-US" sz="3200" i="1" dirty="0">
                <a:effectLst>
                  <a:glow rad="101600">
                    <a:schemeClr val="bg1">
                      <a:alpha val="60000"/>
                    </a:schemeClr>
                  </a:glow>
                </a:effectLst>
              </a:rPr>
              <a:t>John 6:62;  Acts 1:9</a:t>
            </a:r>
          </a:p>
        </p:txBody>
      </p:sp>
      <p:pic>
        <p:nvPicPr>
          <p:cNvPr id="6146" name="Picture 2" descr="C:\Users\Ptr. Daniel White\Desktop\Bible pictures\Jesus\18 Ascension\Jesus ascension.jpg"/>
          <p:cNvPicPr>
            <a:picLocks noChangeAspect="1" noChangeArrowheads="1"/>
          </p:cNvPicPr>
          <p:nvPr/>
        </p:nvPicPr>
        <p:blipFill>
          <a:blip r:embed="rId3" cstate="print">
            <a:lum bright="-10000"/>
          </a:blip>
          <a:srcRect/>
          <a:stretch>
            <a:fillRect/>
          </a:stretch>
        </p:blipFill>
        <p:spPr bwMode="auto">
          <a:xfrm>
            <a:off x="5181600" y="2590800"/>
            <a:ext cx="3440335" cy="4114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to="" calcmode="lin" valueType="num">
                                      <p:cBhvr>
                                        <p:cTn id="7" dur="1" fill="hold"/>
                                        <p:tgtEl>
                                          <p:spTgt spid="6">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 to="" calcmode="lin" valueType="num">
                                      <p:cBhvr>
                                        <p:cTn id="12" dur="1" fill="hold"/>
                                        <p:tgtEl>
                                          <p:spTgt spid="614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304800"/>
            <a:ext cx="4495800" cy="6553200"/>
          </a:xfrm>
        </p:spPr>
        <p:txBody>
          <a:bodyPr>
            <a:normAutofit/>
          </a:bodyPr>
          <a:lstStyle/>
          <a:p>
            <a:r>
              <a:rPr lang="en-US" sz="3600" dirty="0">
                <a:effectLst>
                  <a:glow rad="101600">
                    <a:schemeClr val="bg1">
                      <a:alpha val="60000"/>
                    </a:schemeClr>
                  </a:glow>
                </a:effectLst>
              </a:rPr>
              <a:t>During this period of separation the bride gathered her wardrobe and prepared for </a:t>
            </a:r>
            <a:r>
              <a:rPr lang="en-US" sz="3600" dirty="0" smtClean="0">
                <a:effectLst>
                  <a:glow rad="101600">
                    <a:schemeClr val="bg1">
                      <a:alpha val="60000"/>
                    </a:schemeClr>
                  </a:glow>
                </a:effectLst>
              </a:rPr>
              <a:t>married </a:t>
            </a:r>
            <a:r>
              <a:rPr lang="en-US" sz="3600" dirty="0">
                <a:effectLst>
                  <a:glow rad="101600">
                    <a:schemeClr val="bg1">
                      <a:alpha val="60000"/>
                    </a:schemeClr>
                  </a:glow>
                </a:effectLst>
              </a:rPr>
              <a:t>life. </a:t>
            </a:r>
            <a:r>
              <a:rPr lang="en-US" sz="3600" dirty="0" smtClean="0">
                <a:effectLst>
                  <a:glow rad="101600">
                    <a:schemeClr val="bg1">
                      <a:alpha val="60000"/>
                    </a:schemeClr>
                  </a:glow>
                </a:effectLst>
              </a:rPr>
              <a:t>The </a:t>
            </a:r>
            <a:r>
              <a:rPr lang="en-US" sz="3600" dirty="0">
                <a:effectLst>
                  <a:glow rad="101600">
                    <a:schemeClr val="bg1">
                      <a:alpha val="60000"/>
                    </a:schemeClr>
                  </a:glow>
                </a:effectLst>
              </a:rPr>
              <a:t>groom prepared living accommodations in his father’s house for his </a:t>
            </a:r>
            <a:r>
              <a:rPr lang="en-US" sz="3600" dirty="0" smtClean="0">
                <a:effectLst>
                  <a:glow rad="101600">
                    <a:schemeClr val="bg1">
                      <a:alpha val="60000"/>
                    </a:schemeClr>
                  </a:glow>
                </a:effectLst>
              </a:rPr>
              <a:t>bride</a:t>
            </a:r>
            <a:r>
              <a:rPr lang="en-US" sz="3600" dirty="0">
                <a:effectLst>
                  <a:glow rad="101600">
                    <a:schemeClr val="bg1">
                      <a:alpha val="60000"/>
                    </a:schemeClr>
                  </a:glow>
                </a:effectLst>
              </a:rPr>
              <a:t>.</a:t>
            </a:r>
          </a:p>
        </p:txBody>
      </p:sp>
      <p:sp>
        <p:nvSpPr>
          <p:cNvPr id="4" name="Content Placeholder 3"/>
          <p:cNvSpPr>
            <a:spLocks noGrp="1"/>
          </p:cNvSpPr>
          <p:nvPr>
            <p:ph sz="half" idx="2"/>
          </p:nvPr>
        </p:nvSpPr>
        <p:spPr>
          <a:xfrm>
            <a:off x="4648200" y="304800"/>
            <a:ext cx="4495800" cy="6553200"/>
          </a:xfrm>
        </p:spPr>
        <p:txBody>
          <a:bodyPr>
            <a:normAutofit/>
          </a:bodyPr>
          <a:lstStyle/>
          <a:p>
            <a:pPr hangingPunct="0"/>
            <a:r>
              <a:rPr lang="en-US" sz="3600" dirty="0">
                <a:effectLst>
                  <a:glow rad="101600">
                    <a:schemeClr val="bg1">
                      <a:alpha val="60000"/>
                    </a:schemeClr>
                  </a:glow>
                </a:effectLst>
              </a:rPr>
              <a:t>Christ is preparing a place for His bride, the church, and is also sending 	</a:t>
            </a:r>
            <a:r>
              <a:rPr lang="en-US" sz="3600" dirty="0" smtClean="0">
                <a:effectLst>
                  <a:glow rad="101600">
                    <a:schemeClr val="bg1">
                      <a:alpha val="60000"/>
                    </a:schemeClr>
                  </a:glow>
                </a:effectLst>
              </a:rPr>
              <a:t>pastors </a:t>
            </a:r>
            <a:r>
              <a:rPr lang="en-US" sz="3600" dirty="0">
                <a:effectLst>
                  <a:glow rad="101600">
                    <a:schemeClr val="bg1">
                      <a:alpha val="60000"/>
                    </a:schemeClr>
                  </a:glow>
                </a:effectLst>
              </a:rPr>
              <a:t>and teachers to perfect the bride for the coming wedding  </a:t>
            </a:r>
            <a:r>
              <a:rPr lang="en-US" sz="3600" dirty="0" smtClean="0">
                <a:effectLst>
                  <a:glow rad="101600">
                    <a:schemeClr val="bg1">
                      <a:alpha val="60000"/>
                    </a:schemeClr>
                  </a:glow>
                </a:effectLst>
              </a:rPr>
              <a:t>- </a:t>
            </a:r>
            <a:r>
              <a:rPr lang="en-US" sz="3600" i="1" dirty="0" smtClean="0">
                <a:effectLst>
                  <a:glow rad="101600">
                    <a:schemeClr val="bg1">
                      <a:alpha val="60000"/>
                    </a:schemeClr>
                  </a:glow>
                </a:effectLst>
              </a:rPr>
              <a:t>John </a:t>
            </a:r>
            <a:r>
              <a:rPr lang="en-US" sz="3600" i="1" dirty="0">
                <a:effectLst>
                  <a:glow rad="101600">
                    <a:schemeClr val="bg1">
                      <a:alpha val="60000"/>
                    </a:schemeClr>
                  </a:glow>
                </a:effectLst>
              </a:rPr>
              <a:t>14:2;  Ephesians 4:11-13</a:t>
            </a:r>
          </a:p>
          <a:p>
            <a:endParaRPr lang="en-US" sz="3600"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to="" calcmode="lin" valueType="num">
                                      <p:cBhvr>
                                        <p:cTn id="7" dur="1" fill="hold"/>
                                        <p:tgtEl>
                                          <p:spTgt spid="4">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0"/>
            <a:ext cx="4495800" cy="6858000"/>
          </a:xfrm>
        </p:spPr>
        <p:txBody>
          <a:bodyPr>
            <a:normAutofit/>
          </a:bodyPr>
          <a:lstStyle/>
          <a:p>
            <a:pPr hangingPunct="0"/>
            <a:r>
              <a:rPr lang="en-US" sz="3600" dirty="0">
                <a:effectLst>
                  <a:glow rad="101600">
                    <a:schemeClr val="bg1">
                      <a:alpha val="60000"/>
                    </a:schemeClr>
                  </a:glow>
                </a:effectLst>
              </a:rPr>
              <a:t>After this period of separation the groom, best man, and other male escorts left the </a:t>
            </a:r>
            <a:r>
              <a:rPr lang="en-US" sz="3600" dirty="0" smtClean="0">
                <a:effectLst>
                  <a:glow rad="101600">
                    <a:schemeClr val="bg1">
                      <a:alpha val="60000"/>
                    </a:schemeClr>
                  </a:glow>
                </a:effectLst>
              </a:rPr>
              <a:t>house </a:t>
            </a:r>
            <a:r>
              <a:rPr lang="en-US" sz="3600" dirty="0">
                <a:effectLst>
                  <a:glow rad="101600">
                    <a:schemeClr val="bg1">
                      <a:alpha val="60000"/>
                    </a:schemeClr>
                  </a:glow>
                </a:effectLst>
              </a:rPr>
              <a:t>of the groom’s father, usually at night, and conducted a torchlight procession to </a:t>
            </a:r>
            <a:r>
              <a:rPr lang="en-US" sz="3600" dirty="0" smtClean="0">
                <a:effectLst>
                  <a:glow rad="101600">
                    <a:schemeClr val="bg1">
                      <a:alpha val="60000"/>
                    </a:schemeClr>
                  </a:glow>
                </a:effectLst>
              </a:rPr>
              <a:t>the </a:t>
            </a:r>
            <a:r>
              <a:rPr lang="en-US" sz="3600" dirty="0">
                <a:effectLst>
                  <a:glow rad="101600">
                    <a:schemeClr val="bg1">
                      <a:alpha val="60000"/>
                    </a:schemeClr>
                  </a:glow>
                </a:effectLst>
              </a:rPr>
              <a:t>home of the bride.</a:t>
            </a:r>
          </a:p>
          <a:p>
            <a:endParaRPr lang="en-US" sz="3600" dirty="0">
              <a:effectLst>
                <a:glow rad="101600">
                  <a:schemeClr val="bg1">
                    <a:alpha val="60000"/>
                  </a:schemeClr>
                </a:glow>
              </a:effectLst>
            </a:endParaRPr>
          </a:p>
        </p:txBody>
      </p:sp>
      <p:sp>
        <p:nvSpPr>
          <p:cNvPr id="4" name="Content Placeholder 3"/>
          <p:cNvSpPr>
            <a:spLocks noGrp="1"/>
          </p:cNvSpPr>
          <p:nvPr>
            <p:ph sz="half" idx="2"/>
          </p:nvPr>
        </p:nvSpPr>
        <p:spPr>
          <a:xfrm>
            <a:off x="4648200" y="0"/>
            <a:ext cx="4495800" cy="6858000"/>
          </a:xfrm>
        </p:spPr>
        <p:txBody>
          <a:bodyPr>
            <a:normAutofit/>
          </a:bodyPr>
          <a:lstStyle/>
          <a:p>
            <a:r>
              <a:rPr lang="en-US" sz="3600" dirty="0" smtClean="0">
                <a:effectLst>
                  <a:glow rad="101600">
                    <a:schemeClr val="bg1">
                      <a:alpha val="60000"/>
                    </a:schemeClr>
                  </a:glow>
                </a:effectLst>
              </a:rPr>
              <a:t>Christ </a:t>
            </a:r>
            <a:r>
              <a:rPr lang="en-US" sz="3600" dirty="0">
                <a:effectLst>
                  <a:glow rad="101600">
                    <a:schemeClr val="bg1">
                      <a:alpha val="60000"/>
                    </a:schemeClr>
                  </a:glow>
                </a:effectLst>
              </a:rPr>
              <a:t>will soon come from His Father’s House in heaven accompanied by </a:t>
            </a:r>
            <a:r>
              <a:rPr lang="en-US" sz="3600" dirty="0" smtClean="0">
                <a:effectLst>
                  <a:glow rad="101600">
                    <a:schemeClr val="bg1">
                      <a:alpha val="60000"/>
                    </a:schemeClr>
                  </a:glow>
                </a:effectLst>
              </a:rPr>
              <a:t>an </a:t>
            </a:r>
            <a:r>
              <a:rPr lang="en-US" sz="3600" dirty="0">
                <a:effectLst>
                  <a:glow rad="101600">
                    <a:schemeClr val="bg1">
                      <a:alpha val="60000"/>
                    </a:schemeClr>
                  </a:glow>
                </a:effectLst>
              </a:rPr>
              <a:t>angelic host  -  </a:t>
            </a:r>
            <a:r>
              <a:rPr lang="en-US" sz="3600" i="1" dirty="0">
                <a:effectLst>
                  <a:glow rad="101600">
                    <a:schemeClr val="bg1">
                      <a:alpha val="60000"/>
                    </a:schemeClr>
                  </a:glow>
                </a:effectLst>
              </a:rPr>
              <a:t>John 14:3;  I Thessalonians 4:16-17</a:t>
            </a:r>
          </a:p>
          <a:p>
            <a:endParaRPr lang="en-US" sz="3600" dirty="0">
              <a:effectLst>
                <a:glow rad="101600">
                  <a:schemeClr val="bg1">
                    <a:alpha val="60000"/>
                  </a:schemeClr>
                </a:glow>
              </a:effectLst>
            </a:endParaRPr>
          </a:p>
        </p:txBody>
      </p:sp>
      <p:pic>
        <p:nvPicPr>
          <p:cNvPr id="7170" name="Picture 2" descr="C:\Users\Ptr. Daniel White\Desktop\Bible pictures\Prophecy pictures\prophecy pictures\rapture and second coming\Christs Return 1.jpg"/>
          <p:cNvPicPr>
            <a:picLocks noChangeAspect="1" noChangeArrowheads="1"/>
          </p:cNvPicPr>
          <p:nvPr/>
        </p:nvPicPr>
        <p:blipFill>
          <a:blip r:embed="rId3" cstate="print">
            <a:lum bright="-10000"/>
          </a:blip>
          <a:srcRect r="1685" b="33639"/>
          <a:stretch>
            <a:fillRect/>
          </a:stretch>
        </p:blipFill>
        <p:spPr bwMode="auto">
          <a:xfrm>
            <a:off x="5562600" y="3840915"/>
            <a:ext cx="3124200" cy="3017085"/>
          </a:xfrm>
          <a:prstGeom prst="rect">
            <a:avLst/>
          </a:prstGeom>
          <a:ln>
            <a:noFill/>
          </a:ln>
          <a:effectLst>
            <a:softEdge rad="112500"/>
          </a:effectLst>
        </p:spPr>
      </p:pic>
      <p:pic>
        <p:nvPicPr>
          <p:cNvPr id="5" name="Picture 2" descr="c:\Users\Ptr. Daniel White\Desktop\Bible pictures\Bible pictures New Testament\Parables &amp; Illustrations\Wise Virgins\Bridegroom Cometh 57-379.jpg"/>
          <p:cNvPicPr>
            <a:picLocks noChangeAspect="1" noChangeArrowheads="1"/>
          </p:cNvPicPr>
          <p:nvPr/>
        </p:nvPicPr>
        <p:blipFill>
          <a:blip r:embed="rId4" cstate="print">
            <a:duotone>
              <a:prstClr val="black"/>
              <a:schemeClr val="accent3">
                <a:tint val="45000"/>
                <a:satMod val="400000"/>
              </a:schemeClr>
            </a:duotone>
          </a:blip>
          <a:srcRect/>
          <a:stretch>
            <a:fillRect/>
          </a:stretch>
        </p:blipFill>
        <p:spPr bwMode="auto">
          <a:xfrm>
            <a:off x="0" y="-1"/>
            <a:ext cx="4876800" cy="68961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7170"/>
                                        </p:tgtEl>
                                        <p:attrNameLst>
                                          <p:attrName>style.visibility</p:attrName>
                                        </p:attrNameLst>
                                      </p:cBhvr>
                                      <p:to>
                                        <p:strVal val="visible"/>
                                      </p:to>
                                    </p:set>
                                    <p:anim calcmode="lin" valueType="num">
                                      <p:cBhvr>
                                        <p:cTn id="17" dur="2000" fill="hold"/>
                                        <p:tgtEl>
                                          <p:spTgt spid="7170"/>
                                        </p:tgtEl>
                                        <p:attrNameLst>
                                          <p:attrName>ppt_w</p:attrName>
                                        </p:attrNameLst>
                                      </p:cBhvr>
                                      <p:tavLst>
                                        <p:tav tm="0">
                                          <p:val>
                                            <p:fltVal val="0"/>
                                          </p:val>
                                        </p:tav>
                                        <p:tav tm="100000">
                                          <p:val>
                                            <p:strVal val="#ppt_w"/>
                                          </p:val>
                                        </p:tav>
                                      </p:tavLst>
                                    </p:anim>
                                    <p:anim calcmode="lin" valueType="num">
                                      <p:cBhvr>
                                        <p:cTn id="18" dur="2000" fill="hold"/>
                                        <p:tgtEl>
                                          <p:spTgt spid="7170"/>
                                        </p:tgtEl>
                                        <p:attrNameLst>
                                          <p:attrName>ppt_h</p:attrName>
                                        </p:attrNameLst>
                                      </p:cBhvr>
                                      <p:tavLst>
                                        <p:tav tm="0">
                                          <p:val>
                                            <p:fltVal val="0"/>
                                          </p:val>
                                        </p:tav>
                                        <p:tav tm="100000">
                                          <p:val>
                                            <p:strVal val="#ppt_h"/>
                                          </p:val>
                                        </p:tav>
                                      </p:tavLst>
                                    </p:anim>
                                    <p:animEffect transition="in" filter="fade">
                                      <p:cBhvr>
                                        <p:cTn id="19"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152400"/>
            <a:ext cx="4495800" cy="6705600"/>
          </a:xfrm>
        </p:spPr>
        <p:txBody>
          <a:bodyPr>
            <a:normAutofit/>
          </a:bodyPr>
          <a:lstStyle/>
          <a:p>
            <a:r>
              <a:rPr lang="en-US" sz="3600" dirty="0">
                <a:effectLst>
                  <a:glow rad="101600">
                    <a:schemeClr val="bg1">
                      <a:alpha val="60000"/>
                    </a:schemeClr>
                  </a:glow>
                </a:effectLst>
              </a:rPr>
              <a:t>The bride was expecting her groom to come for her, however, she did not know the </a:t>
            </a:r>
            <a:r>
              <a:rPr lang="en-US" sz="3600" dirty="0" smtClean="0">
                <a:effectLst>
                  <a:glow rad="101600">
                    <a:schemeClr val="bg1">
                      <a:alpha val="60000"/>
                    </a:schemeClr>
                  </a:glow>
                </a:effectLst>
              </a:rPr>
              <a:t>exact </a:t>
            </a:r>
            <a:r>
              <a:rPr lang="en-US" sz="3600" dirty="0">
                <a:effectLst>
                  <a:glow rad="101600">
                    <a:schemeClr val="bg1">
                      <a:alpha val="60000"/>
                    </a:schemeClr>
                  </a:glow>
                </a:effectLst>
              </a:rPr>
              <a:t>time.  Thus, the groom’s arrival was preceded by a shout.</a:t>
            </a:r>
          </a:p>
        </p:txBody>
      </p:sp>
      <p:sp>
        <p:nvSpPr>
          <p:cNvPr id="4" name="Content Placeholder 3"/>
          <p:cNvSpPr>
            <a:spLocks noGrp="1"/>
          </p:cNvSpPr>
          <p:nvPr>
            <p:ph sz="half" idx="2"/>
          </p:nvPr>
        </p:nvSpPr>
        <p:spPr>
          <a:xfrm>
            <a:off x="4648200" y="0"/>
            <a:ext cx="4495800" cy="6858000"/>
          </a:xfrm>
        </p:spPr>
        <p:txBody>
          <a:bodyPr>
            <a:normAutofit/>
          </a:bodyPr>
          <a:lstStyle/>
          <a:p>
            <a:r>
              <a:rPr lang="en-US" sz="3600" dirty="0">
                <a:effectLst>
                  <a:glow rad="101600">
                    <a:schemeClr val="bg1">
                      <a:alpha val="60000"/>
                    </a:schemeClr>
                  </a:glow>
                </a:effectLst>
              </a:rPr>
              <a:t>We expect Christ’s return but we do not know the day or the hour.  </a:t>
            </a:r>
            <a:r>
              <a:rPr lang="en-US" sz="3600" dirty="0" smtClean="0">
                <a:effectLst>
                  <a:glow rad="101600">
                    <a:schemeClr val="bg1">
                      <a:alpha val="60000"/>
                    </a:schemeClr>
                  </a:glow>
                </a:effectLst>
              </a:rPr>
              <a:t>Christ’s </a:t>
            </a:r>
            <a:r>
              <a:rPr lang="en-US" sz="3600" dirty="0">
                <a:effectLst>
                  <a:glow rad="101600">
                    <a:schemeClr val="bg1">
                      <a:alpha val="60000"/>
                    </a:schemeClr>
                  </a:glow>
                </a:effectLst>
              </a:rPr>
              <a:t>return will be preceded by a shout  </a:t>
            </a:r>
            <a:r>
              <a:rPr lang="en-US" sz="3600" dirty="0" smtClean="0">
                <a:effectLst>
                  <a:glow rad="101600">
                    <a:schemeClr val="bg1">
                      <a:alpha val="60000"/>
                    </a:schemeClr>
                  </a:glow>
                </a:effectLst>
              </a:rPr>
              <a:t>-                        </a:t>
            </a:r>
            <a:r>
              <a:rPr lang="en-US" sz="3600" i="1" dirty="0">
                <a:effectLst>
                  <a:glow rad="101600">
                    <a:schemeClr val="bg1">
                      <a:alpha val="60000"/>
                    </a:schemeClr>
                  </a:glow>
                </a:effectLst>
              </a:rPr>
              <a:t>I Thessalonians 4:16</a:t>
            </a:r>
          </a:p>
        </p:txBody>
      </p:sp>
      <p:pic>
        <p:nvPicPr>
          <p:cNvPr id="8194" name="Picture 2" descr="C:\Users\Ptr. Daniel White\Desktop\Bible pictures\Prophecy pictures\prophecy pictures\rapture and second coming\Christ Returns_Bugle Sounds.jpg"/>
          <p:cNvPicPr>
            <a:picLocks noChangeAspect="1" noChangeArrowheads="1"/>
          </p:cNvPicPr>
          <p:nvPr/>
        </p:nvPicPr>
        <p:blipFill>
          <a:blip r:embed="rId3" cstate="print"/>
          <a:srcRect/>
          <a:stretch>
            <a:fillRect/>
          </a:stretch>
        </p:blipFill>
        <p:spPr bwMode="auto">
          <a:xfrm>
            <a:off x="2590800" y="4136771"/>
            <a:ext cx="4859338" cy="272122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to="" calcmode="lin" valueType="num">
                                      <p:cBhvr>
                                        <p:cTn id="7" dur="1" fill="hold"/>
                                        <p:tgtEl>
                                          <p:spTgt spid="4">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 calcmode="lin" valueType="num">
                                      <p:cBhvr>
                                        <p:cTn id="12" dur="1000" fill="hold"/>
                                        <p:tgtEl>
                                          <p:spTgt spid="8194"/>
                                        </p:tgtEl>
                                        <p:attrNameLst>
                                          <p:attrName>ppt_w</p:attrName>
                                        </p:attrNameLst>
                                      </p:cBhvr>
                                      <p:tavLst>
                                        <p:tav tm="0">
                                          <p:val>
                                            <p:fltVal val="0"/>
                                          </p:val>
                                        </p:tav>
                                        <p:tav tm="100000">
                                          <p:val>
                                            <p:strVal val="#ppt_w"/>
                                          </p:val>
                                        </p:tav>
                                      </p:tavLst>
                                    </p:anim>
                                    <p:anim calcmode="lin" valueType="num">
                                      <p:cBhvr>
                                        <p:cTn id="13" dur="1000" fill="hold"/>
                                        <p:tgtEl>
                                          <p:spTgt spid="8194"/>
                                        </p:tgtEl>
                                        <p:attrNameLst>
                                          <p:attrName>ppt_h</p:attrName>
                                        </p:attrNameLst>
                                      </p:cBhvr>
                                      <p:tavLst>
                                        <p:tav tm="0">
                                          <p:val>
                                            <p:fltVal val="0"/>
                                          </p:val>
                                        </p:tav>
                                        <p:tav tm="100000">
                                          <p:val>
                                            <p:strVal val="#ppt_h"/>
                                          </p:val>
                                        </p:tav>
                                      </p:tavLst>
                                    </p:anim>
                                    <p:animEffect transition="in" filter="fade">
                                      <p:cBhvr>
                                        <p:cTn id="14" dur="1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TotalTime>
  <Words>1975</Words>
  <Application>Microsoft Office PowerPoint</Application>
  <PresentationFormat>On-screen Show (4:3)</PresentationFormat>
  <Paragraphs>218</Paragraphs>
  <Slides>34</Slides>
  <Notes>34</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34</vt:i4>
      </vt:variant>
    </vt:vector>
  </HeadingPairs>
  <TitlesOfParts>
    <vt:vector size="35" baseType="lpstr">
      <vt:lpstr>Office Theme</vt:lpstr>
      <vt:lpstr>Engagement (Part 2) “Betrothal”</vt:lpstr>
      <vt:lpstr>Engagement  “Understanding the Jewish Wedding”</vt:lpstr>
      <vt:lpstr>The Traditions of a Christian Wedding grow out of God’s Covenant Relationship with Israel</vt:lpstr>
      <vt:lpstr>Slide 4</vt:lpstr>
      <vt:lpstr>Slide 5</vt:lpstr>
      <vt:lpstr>Slide 6</vt:lpstr>
      <vt:lpstr>Slide 7</vt:lpstr>
      <vt:lpstr>Slide 8</vt:lpstr>
      <vt:lpstr>Slide 9</vt:lpstr>
      <vt:lpstr>Slide 10</vt:lpstr>
      <vt:lpstr>Slide 11</vt:lpstr>
      <vt:lpstr>Slide 12</vt:lpstr>
      <vt:lpstr>The Negative Effects of Immorality in Courtship and Engagement  on Marriage (Galatians 5:7-8)</vt:lpstr>
      <vt:lpstr>Slide 14</vt:lpstr>
      <vt:lpstr>Slide 15</vt:lpstr>
      <vt:lpstr>The Effect of Defrauding                                      I Corinthians 7:1-2  &amp;  I Thessalonians 4:1-8 </vt:lpstr>
      <vt:lpstr>Slide 17</vt:lpstr>
      <vt:lpstr>Slide 18</vt:lpstr>
      <vt:lpstr>Slide 19</vt:lpstr>
      <vt:lpstr>Slide 20</vt:lpstr>
      <vt:lpstr>Slide 21</vt:lpstr>
      <vt:lpstr>Slide 22</vt:lpstr>
      <vt:lpstr>Slide 23</vt:lpstr>
      <vt:lpstr>LEVELS OF MATERIAL DISCERNMENT </vt:lpstr>
      <vt:lpstr>Important Decisions (I Corinthians 6:14) </vt:lpstr>
      <vt:lpstr>The Basic Purpose of  Engagement </vt:lpstr>
      <vt:lpstr>Slide 27</vt:lpstr>
      <vt:lpstr>Slide 28</vt:lpstr>
      <vt:lpstr>Slide 29</vt:lpstr>
      <vt:lpstr>Slide 30</vt:lpstr>
      <vt:lpstr>Slide 31</vt:lpstr>
      <vt:lpstr>Marriage Spirit, Soul, and Body</vt:lpstr>
      <vt:lpstr>WHAT IS BIBLICAL ENGAGEMENT:</vt:lpstr>
      <vt:lpstr>Marriage Preparations During Engagement</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Engagement (Part 2) “Betrothal”</dc:title>
  <dc:creator>Ptr. Daniel White</dc:creator>
  <cp:lastModifiedBy>Ptr. Daniel White</cp:lastModifiedBy>
  <cp:revision>5</cp:revision>
  <dcterms:created xsi:type="dcterms:W3CDTF">2010-03-18T13:57:51Z</dcterms:created>
  <dcterms:modified xsi:type="dcterms:W3CDTF">2010-03-24T21:18:48Z</dcterms:modified>
</cp:coreProperties>
</file>