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4" r:id="rId3"/>
    <p:sldId id="259" r:id="rId4"/>
    <p:sldId id="260" r:id="rId5"/>
    <p:sldId id="261" r:id="rId6"/>
    <p:sldId id="262" r:id="rId7"/>
    <p:sldId id="263" r:id="rId8"/>
    <p:sldId id="264" r:id="rId9"/>
    <p:sldId id="266" r:id="rId10"/>
    <p:sldId id="268" r:id="rId11"/>
    <p:sldId id="270" r:id="rId12"/>
    <p:sldId id="272" r:id="rId13"/>
    <p:sldId id="273" r:id="rId14"/>
    <p:sldId id="274" r:id="rId15"/>
    <p:sldId id="275" r:id="rId16"/>
    <p:sldId id="276" r:id="rId17"/>
    <p:sldId id="277" r:id="rId18"/>
    <p:sldId id="281" r:id="rId19"/>
    <p:sldId id="282" r:id="rId20"/>
    <p:sldId id="283" r:id="rId21"/>
    <p:sldId id="284" r:id="rId22"/>
    <p:sldId id="285" r:id="rId23"/>
    <p:sldId id="286" r:id="rId24"/>
    <p:sldId id="287" r:id="rId25"/>
    <p:sldId id="288" r:id="rId26"/>
    <p:sldId id="290"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14" r:id="rId41"/>
    <p:sldId id="315" r:id="rId42"/>
    <p:sldId id="317" r:id="rId43"/>
    <p:sldId id="318" r:id="rId44"/>
    <p:sldId id="319" r:id="rId45"/>
    <p:sldId id="320" r:id="rId46"/>
    <p:sldId id="321" r:id="rId47"/>
    <p:sldId id="322" r:id="rId48"/>
    <p:sldId id="323" r:id="rId49"/>
    <p:sldId id="324" r:id="rId50"/>
    <p:sldId id="325" r:id="rId51"/>
    <p:sldId id="326" r:id="rId52"/>
    <p:sldId id="332" r:id="rId53"/>
    <p:sldId id="334" r:id="rId54"/>
    <p:sldId id="362" r:id="rId55"/>
    <p:sldId id="363" r:id="rId56"/>
    <p:sldId id="367" r:id="rId57"/>
    <p:sldId id="368" r:id="rId58"/>
    <p:sldId id="369" r:id="rId59"/>
    <p:sldId id="370" r:id="rId60"/>
    <p:sldId id="373" r:id="rId61"/>
    <p:sldId id="371" r:id="rId62"/>
    <p:sldId id="372" r:id="rId63"/>
    <p:sldId id="374" r:id="rId64"/>
    <p:sldId id="375" r:id="rId65"/>
    <p:sldId id="376" r:id="rId66"/>
    <p:sldId id="377" r:id="rId67"/>
    <p:sldId id="378" r:id="rId68"/>
    <p:sldId id="380" r:id="rId69"/>
    <p:sldId id="381" r:id="rId70"/>
    <p:sldId id="448" r:id="rId71"/>
    <p:sldId id="449" r:id="rId72"/>
    <p:sldId id="443" r:id="rId73"/>
    <p:sldId id="445" r:id="rId74"/>
    <p:sldId id="446" r:id="rId75"/>
    <p:sldId id="447" r:id="rId76"/>
    <p:sldId id="450" r:id="rId77"/>
    <p:sldId id="452" r:id="rId78"/>
    <p:sldId id="451" r:id="rId79"/>
    <p:sldId id="379" r:id="rId80"/>
    <p:sldId id="382" r:id="rId81"/>
    <p:sldId id="438" r:id="rId82"/>
    <p:sldId id="383" r:id="rId83"/>
    <p:sldId id="440" r:id="rId84"/>
    <p:sldId id="384" r:id="rId85"/>
    <p:sldId id="385" r:id="rId86"/>
    <p:sldId id="386" r:id="rId87"/>
    <p:sldId id="441" r:id="rId88"/>
    <p:sldId id="387" r:id="rId89"/>
    <p:sldId id="390" r:id="rId90"/>
    <p:sldId id="389" r:id="rId91"/>
    <p:sldId id="391" r:id="rId92"/>
    <p:sldId id="392" r:id="rId93"/>
    <p:sldId id="388" r:id="rId94"/>
    <p:sldId id="393" r:id="rId95"/>
    <p:sldId id="394" r:id="rId96"/>
    <p:sldId id="396" r:id="rId97"/>
    <p:sldId id="442" r:id="rId98"/>
    <p:sldId id="397" r:id="rId99"/>
    <p:sldId id="398" r:id="rId100"/>
    <p:sldId id="400" r:id="rId101"/>
    <p:sldId id="402" r:id="rId102"/>
    <p:sldId id="403" r:id="rId103"/>
    <p:sldId id="405" r:id="rId104"/>
    <p:sldId id="404" r:id="rId105"/>
    <p:sldId id="406" r:id="rId106"/>
    <p:sldId id="407" r:id="rId107"/>
    <p:sldId id="408" r:id="rId108"/>
    <p:sldId id="409" r:id="rId109"/>
    <p:sldId id="410" r:id="rId110"/>
    <p:sldId id="411" r:id="rId111"/>
    <p:sldId id="414" r:id="rId112"/>
    <p:sldId id="412" r:id="rId113"/>
    <p:sldId id="413" r:id="rId114"/>
    <p:sldId id="415" r:id="rId115"/>
    <p:sldId id="416" r:id="rId116"/>
    <p:sldId id="417" r:id="rId117"/>
    <p:sldId id="418" r:id="rId118"/>
    <p:sldId id="419" r:id="rId119"/>
    <p:sldId id="420" r:id="rId120"/>
    <p:sldId id="421" r:id="rId121"/>
    <p:sldId id="425" r:id="rId122"/>
    <p:sldId id="423" r:id="rId123"/>
    <p:sldId id="427" r:id="rId124"/>
    <p:sldId id="432" r:id="rId125"/>
    <p:sldId id="429" r:id="rId126"/>
    <p:sldId id="430" r:id="rId127"/>
    <p:sldId id="433" r:id="rId128"/>
    <p:sldId id="434" r:id="rId129"/>
    <p:sldId id="435" r:id="rId130"/>
    <p:sldId id="436" r:id="rId131"/>
    <p:sldId id="437" r:id="rId132"/>
    <p:sldId id="395"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2CDF99-214C-4391-A7F3-20F0F6E01BCB}"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CDF99-214C-4391-A7F3-20F0F6E01BCB}"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CDF99-214C-4391-A7F3-20F0F6E01BCB}"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CDF99-214C-4391-A7F3-20F0F6E01BCB}"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2CDF99-214C-4391-A7F3-20F0F6E01BCB}"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2CDF99-214C-4391-A7F3-20F0F6E01BCB}"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2CDF99-214C-4391-A7F3-20F0F6E01BCB}" type="datetimeFigureOut">
              <a:rPr lang="en-US" smtClean="0"/>
              <a:pPr/>
              <a:t>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2CDF99-214C-4391-A7F3-20F0F6E01BCB}" type="datetimeFigureOut">
              <a:rPr lang="en-US" smtClean="0"/>
              <a:pPr/>
              <a:t>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CDF99-214C-4391-A7F3-20F0F6E01BCB}" type="datetimeFigureOut">
              <a:rPr lang="en-US" smtClean="0"/>
              <a:pPr/>
              <a:t>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2CDF99-214C-4391-A7F3-20F0F6E01BCB}"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2CDF99-214C-4391-A7F3-20F0F6E01BCB}"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B3A597-D285-4A5A-B41F-55022D1BDE2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CDF99-214C-4391-A7F3-20F0F6E01BCB}" type="datetimeFigureOut">
              <a:rPr lang="en-US" smtClean="0"/>
              <a:pPr/>
              <a:t>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3A597-D285-4A5A-B41F-55022D1BDE2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11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7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9)</a:t>
            </a:r>
            <a:endParaRPr lang="en-US" i="1" dirty="0">
              <a:latin typeface="Adobe Garamond Pro Bold" pitchFamily="18" charset="0"/>
            </a:endParaRPr>
          </a:p>
        </p:txBody>
      </p:sp>
      <p:sp>
        <p:nvSpPr>
          <p:cNvPr id="4" name="Content Placeholder 3"/>
          <p:cNvSpPr>
            <a:spLocks noGrp="1"/>
          </p:cNvSpPr>
          <p:nvPr>
            <p:ph idx="1"/>
          </p:nvPr>
        </p:nvSpPr>
        <p:spPr>
          <a:xfrm>
            <a:off x="0" y="5029200"/>
            <a:ext cx="9144000" cy="1828800"/>
          </a:xfrm>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His Future Destiny</a:t>
            </a: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209800"/>
            <a:ext cx="9109877" cy="23622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smtClean="0"/>
              <a:t>Soul sleep</a:t>
            </a:r>
            <a:endParaRPr lang="en-US" i="1" dirty="0"/>
          </a:p>
        </p:txBody>
      </p:sp>
      <p:sp>
        <p:nvSpPr>
          <p:cNvPr id="4" name="Content Placeholder 3"/>
          <p:cNvSpPr>
            <a:spLocks noGrp="1"/>
          </p:cNvSpPr>
          <p:nvPr>
            <p:ph idx="1"/>
          </p:nvPr>
        </p:nvSpPr>
        <p:spPr/>
        <p:txBody>
          <a:bodyPr/>
          <a:lstStyle/>
          <a:p>
            <a:pPr lvl="0">
              <a:buNone/>
            </a:pPr>
            <a:r>
              <a:rPr lang="en-US" dirty="0"/>
              <a:t> </a:t>
            </a:r>
            <a:r>
              <a:rPr lang="en-US" dirty="0" smtClean="0"/>
              <a:t>  This view teaches that </a:t>
            </a:r>
            <a:r>
              <a:rPr lang="en-US" dirty="0"/>
              <a:t>the soul sleeps between death and the resurrection. </a:t>
            </a:r>
          </a:p>
          <a:p>
            <a:endParaRPr lang="en-US" dirty="0"/>
          </a:p>
        </p:txBody>
      </p:sp>
      <p:pic>
        <p:nvPicPr>
          <p:cNvPr id="158722" name="Picture 2" descr="http://data2.whicdn.com/images/54381056/mo12_6_original.jpg"/>
          <p:cNvPicPr>
            <a:picLocks noChangeAspect="1" noChangeArrowheads="1"/>
          </p:cNvPicPr>
          <p:nvPr/>
        </p:nvPicPr>
        <p:blipFill>
          <a:blip r:embed="rId2" cstate="print"/>
          <a:srcRect/>
          <a:stretch>
            <a:fillRect/>
          </a:stretch>
        </p:blipFill>
        <p:spPr bwMode="auto">
          <a:xfrm>
            <a:off x="2209800" y="2971800"/>
            <a:ext cx="4876800"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8722"/>
                                        </p:tgtEl>
                                        <p:attrNameLst>
                                          <p:attrName>style.visibility</p:attrName>
                                        </p:attrNameLst>
                                      </p:cBhvr>
                                      <p:to>
                                        <p:strVal val="visible"/>
                                      </p:to>
                                    </p:set>
                                    <p:anim calcmode="lin" valueType="num">
                                      <p:cBhvr>
                                        <p:cTn id="14" dur="1000" fill="hold"/>
                                        <p:tgtEl>
                                          <p:spTgt spid="158722"/>
                                        </p:tgtEl>
                                        <p:attrNameLst>
                                          <p:attrName>ppt_w</p:attrName>
                                        </p:attrNameLst>
                                      </p:cBhvr>
                                      <p:tavLst>
                                        <p:tav tm="0">
                                          <p:val>
                                            <p:strVal val="#ppt_w*0.70"/>
                                          </p:val>
                                        </p:tav>
                                        <p:tav tm="100000">
                                          <p:val>
                                            <p:strVal val="#ppt_w"/>
                                          </p:val>
                                        </p:tav>
                                      </p:tavLst>
                                    </p:anim>
                                    <p:anim calcmode="lin" valueType="num">
                                      <p:cBhvr>
                                        <p:cTn id="15" dur="1000" fill="hold"/>
                                        <p:tgtEl>
                                          <p:spTgt spid="158722"/>
                                        </p:tgtEl>
                                        <p:attrNameLst>
                                          <p:attrName>ppt_h</p:attrName>
                                        </p:attrNameLst>
                                      </p:cBhvr>
                                      <p:tavLst>
                                        <p:tav tm="0">
                                          <p:val>
                                            <p:strVal val="#ppt_h"/>
                                          </p:val>
                                        </p:tav>
                                        <p:tav tm="100000">
                                          <p:val>
                                            <p:strVal val="#ppt_h"/>
                                          </p:val>
                                        </p:tav>
                                      </p:tavLst>
                                    </p:anim>
                                    <p:animEffect transition="in" filter="fade">
                                      <p:cBhvr>
                                        <p:cTn id="16" dur="1000"/>
                                        <p:tgtEl>
                                          <p:spTgt spid="158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86600"/>
          </a:xfrm>
        </p:spPr>
        <p:txBody>
          <a:bodyPr>
            <a:normAutofit/>
          </a:bodyPr>
          <a:lstStyle/>
          <a:p>
            <a:pPr>
              <a:buNone/>
            </a:pPr>
            <a:r>
              <a:rPr lang="en-US" sz="3600" i="1" dirty="0" smtClean="0"/>
              <a:t>    "</a:t>
            </a:r>
            <a:r>
              <a:rPr lang="en-US" sz="3600" i="1" dirty="0"/>
              <a:t>Therefore we are always confident, knowing that, whilst we are at home in the body, we are absent from the Lord: (For we walk by faith, not by sight:) We are confident, I say, and willing rather to be absent from the body, and to be present with the Lord. Wherefore we labor, that, whether present or absent, we may be accepted of him" </a:t>
            </a:r>
            <a:r>
              <a:rPr lang="en-US" sz="3600" i="1" dirty="0" smtClean="0"/>
              <a:t>(II Cor</a:t>
            </a:r>
            <a:r>
              <a:rPr lang="en-US" sz="3600" i="1" dirty="0"/>
              <a:t>. 5:6-9</a:t>
            </a:r>
            <a:r>
              <a:rPr lang="en-US" sz="3600" i="1" dirty="0" smtClean="0"/>
              <a:t>)</a:t>
            </a:r>
            <a:endParaRPr lang="en-US" sz="3600" i="1" dirty="0"/>
          </a:p>
          <a:p>
            <a:pPr>
              <a:buNone/>
            </a:pPr>
            <a:r>
              <a:rPr lang="en-US" sz="3600" i="1" dirty="0" smtClean="0"/>
              <a:t>   "</a:t>
            </a:r>
            <a:r>
              <a:rPr lang="en-US" sz="3600" i="1" dirty="0"/>
              <a:t>For I am in a strait betwixt two, having a desire to depart, and to be with Christ; which is far </a:t>
            </a:r>
            <a:r>
              <a:rPr lang="en-US" sz="3600" i="1" dirty="0" smtClean="0"/>
              <a:t>better" </a:t>
            </a:r>
            <a:r>
              <a:rPr lang="en-US" sz="3600" i="1" dirty="0"/>
              <a:t>(Phil. </a:t>
            </a:r>
            <a:r>
              <a:rPr lang="en-US" sz="3600" i="1" dirty="0" smtClean="0"/>
              <a:t>1:23-24)</a:t>
            </a:r>
            <a:endParaRPr lang="en-US" sz="3600" i="1" dirty="0"/>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i="1" dirty="0"/>
              <a:t>Purgatory</a:t>
            </a:r>
            <a:endParaRPr lang="en-US" dirty="0"/>
          </a:p>
        </p:txBody>
      </p:sp>
      <p:sp>
        <p:nvSpPr>
          <p:cNvPr id="3" name="Content Placeholder 2"/>
          <p:cNvSpPr>
            <a:spLocks noGrp="1"/>
          </p:cNvSpPr>
          <p:nvPr>
            <p:ph idx="1"/>
          </p:nvPr>
        </p:nvSpPr>
        <p:spPr>
          <a:xfrm>
            <a:off x="0" y="1371600"/>
            <a:ext cx="5105400" cy="4754563"/>
          </a:xfrm>
        </p:spPr>
        <p:txBody>
          <a:bodyPr>
            <a:noAutofit/>
          </a:bodyPr>
          <a:lstStyle/>
          <a:p>
            <a:pPr algn="ctr">
              <a:buNone/>
            </a:pPr>
            <a:r>
              <a:rPr lang="en-US" dirty="0" smtClean="0">
                <a:solidFill>
                  <a:srgbClr val="FFFF00"/>
                </a:solidFill>
              </a:rPr>
              <a:t>   The </a:t>
            </a:r>
            <a:r>
              <a:rPr lang="en-US" dirty="0">
                <a:solidFill>
                  <a:srgbClr val="FFFF00"/>
                </a:solidFill>
              </a:rPr>
              <a:t>belief of Roman Catholics that all those who die at peace with the church but are not perfect must undergo penal and purifying sufferings. However, this is only for those who die in venial (lesser) sin, for all dying in mortal sin are forever condemned to hell. </a:t>
            </a:r>
          </a:p>
        </p:txBody>
      </p:sp>
      <p:pic>
        <p:nvPicPr>
          <p:cNvPr id="161794" name="Picture 2" descr="http://www.freemasoninformation.com/wp-content/uploads/2009/05/vatican.png"/>
          <p:cNvPicPr>
            <a:picLocks noChangeAspect="1" noChangeArrowheads="1"/>
          </p:cNvPicPr>
          <p:nvPr/>
        </p:nvPicPr>
        <p:blipFill>
          <a:blip r:embed="rId2" cstate="print"/>
          <a:srcRect/>
          <a:stretch>
            <a:fillRect/>
          </a:stretch>
        </p:blipFill>
        <p:spPr bwMode="auto">
          <a:xfrm>
            <a:off x="5105400" y="2514600"/>
            <a:ext cx="3895344"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724400" cy="6583362"/>
          </a:xfrm>
        </p:spPr>
        <p:txBody>
          <a:bodyPr>
            <a:normAutofit/>
          </a:bodyPr>
          <a:lstStyle/>
          <a:p>
            <a:r>
              <a:rPr lang="en-US" sz="3600" dirty="0"/>
              <a:t>Roman doctrine teaches that a person’s stay in purgatory may be shortened by the gifts or services rendered by living people in behalf of the beloved dead </a:t>
            </a:r>
            <a:r>
              <a:rPr lang="en-US" sz="3600" dirty="0" smtClean="0"/>
              <a:t> </a:t>
            </a:r>
            <a:r>
              <a:rPr lang="en-US" sz="3600" dirty="0"/>
              <a:t>through the Roman Catholic Church.</a:t>
            </a:r>
          </a:p>
        </p:txBody>
      </p:sp>
      <p:pic>
        <p:nvPicPr>
          <p:cNvPr id="164866" name="Picture 2" descr="http://1.bp.blogspot.com/-R7XC3LcIg5Q/UBKMRe_M5yI/AAAAAAAAAug/1esFLcBwsLA/s400/purgatory-scene.jpg"/>
          <p:cNvPicPr>
            <a:picLocks noChangeAspect="1" noChangeArrowheads="1"/>
          </p:cNvPicPr>
          <p:nvPr/>
        </p:nvPicPr>
        <p:blipFill>
          <a:blip r:embed="rId2" cstate="print"/>
          <a:srcRect/>
          <a:stretch>
            <a:fillRect/>
          </a:stretch>
        </p:blipFill>
        <p:spPr bwMode="auto">
          <a:xfrm>
            <a:off x="152400" y="838200"/>
            <a:ext cx="4034117" cy="52578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Autofit/>
          </a:bodyPr>
          <a:lstStyle/>
          <a:p>
            <a:pPr algn="ctr">
              <a:buNone/>
            </a:pPr>
            <a:r>
              <a:rPr lang="en-US" i="1" dirty="0" smtClean="0"/>
              <a:t>   "</a:t>
            </a:r>
            <a:r>
              <a:rPr lang="en-US" i="1" dirty="0"/>
              <a:t>For Christ is not entered into the holy places made with hands, which are the figures of the true; but into heaven itself, now to appear in the presence of God for us: nor yet that he should offer himself often, as the high priest </a:t>
            </a:r>
            <a:r>
              <a:rPr lang="en-US" i="1" dirty="0" err="1"/>
              <a:t>entereth</a:t>
            </a:r>
            <a:r>
              <a:rPr lang="en-US" i="1" dirty="0"/>
              <a:t> into the holy place every year with blood of others; for then must he often have suffered since the foundation of the world: but now once in the end of the world hath he appeared to put away sin by the sacrifice of himself. And as it is appointed unto men once to die, but after this the judgment: So Christ was once offered to bear the sins of many; and unto them that look for him shall he appear the second time without sin unto salvation" (Heb. </a:t>
            </a:r>
            <a:r>
              <a:rPr lang="en-US" i="1" dirty="0" smtClean="0"/>
              <a:t>9:24-28</a:t>
            </a:r>
            <a:r>
              <a:rPr lang="en-US" i="1" dirty="0"/>
              <a:t>)</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05600"/>
          </a:xfrm>
        </p:spPr>
        <p:txBody>
          <a:bodyPr>
            <a:normAutofit fontScale="90000"/>
          </a:bodyPr>
          <a:lstStyle/>
          <a:p>
            <a:r>
              <a:rPr lang="en-US" i="1" dirty="0"/>
              <a:t>"But this man, after he had offered one sacrifice for sins for ever, sat down on the right hand of God; this is the covenant that I will make with them after those days, saith the Lord; I will put my laws into their hearts, and in their minds will I write them; and their sins and iniquities will I remember no more" (Heb. 10:12, </a:t>
            </a:r>
            <a:r>
              <a:rPr lang="en-US" i="1" dirty="0" smtClean="0"/>
              <a:t>16-17).</a:t>
            </a:r>
            <a:endParaRPr lang="en-US" i="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i="1" dirty="0"/>
              <a:t>Limbo</a:t>
            </a:r>
            <a:endParaRPr lang="en-US" dirty="0"/>
          </a:p>
        </p:txBody>
      </p:sp>
      <p:sp>
        <p:nvSpPr>
          <p:cNvPr id="3" name="Content Placeholder 2"/>
          <p:cNvSpPr>
            <a:spLocks noGrp="1"/>
          </p:cNvSpPr>
          <p:nvPr>
            <p:ph idx="1"/>
          </p:nvPr>
        </p:nvSpPr>
        <p:spPr>
          <a:xfrm>
            <a:off x="0" y="1295400"/>
            <a:ext cx="9144000" cy="5562600"/>
          </a:xfrm>
        </p:spPr>
        <p:txBody>
          <a:bodyPr>
            <a:normAutofit/>
          </a:bodyPr>
          <a:lstStyle/>
          <a:p>
            <a:pPr algn="ctr">
              <a:buNone/>
            </a:pPr>
            <a:r>
              <a:rPr lang="en-US" sz="3600" dirty="0" smtClean="0"/>
              <a:t>    This is another </a:t>
            </a:r>
            <a:r>
              <a:rPr lang="en-US" sz="3600" dirty="0"/>
              <a:t>aspect of Roman Catholic theology which teaches that all </a:t>
            </a:r>
            <a:r>
              <a:rPr lang="en-US" sz="3600" dirty="0" err="1"/>
              <a:t>unbaptized</a:t>
            </a:r>
            <a:r>
              <a:rPr lang="en-US" sz="3600" dirty="0"/>
              <a:t> children and the mentally incompetent, upon death, proceed to a permanent place of "natural happiness," but not heaven. </a:t>
            </a:r>
          </a:p>
        </p:txBody>
      </p:sp>
      <p:pic>
        <p:nvPicPr>
          <p:cNvPr id="166914" name="Picture 2" descr="http://www.libraries.uc.edu/libraries/arb/exhibits/sacred_spaces/mural_large.jpg"/>
          <p:cNvPicPr>
            <a:picLocks noChangeAspect="1" noChangeArrowheads="1"/>
          </p:cNvPicPr>
          <p:nvPr/>
        </p:nvPicPr>
        <p:blipFill>
          <a:blip r:embed="rId2" cstate="print"/>
          <a:srcRect/>
          <a:stretch>
            <a:fillRect/>
          </a:stretch>
        </p:blipFill>
        <p:spPr bwMode="auto">
          <a:xfrm>
            <a:off x="1981200" y="4191000"/>
            <a:ext cx="5324475" cy="2555018"/>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629400"/>
          </a:xfrm>
        </p:spPr>
        <p:txBody>
          <a:bodyPr>
            <a:noAutofit/>
          </a:bodyPr>
          <a:lstStyle/>
          <a:p>
            <a:r>
              <a:rPr lang="en-US" sz="3200" i="1" dirty="0"/>
              <a:t>"At the same time came the disciples unto Jesus, saying, Who is the greatest in the kingdom of heaven? And Jesus called a little child unto him, and set him in the midst of them, and said, Verily I say unto you, Except ye be converted, and become as little children, ye shall not enter into the kingdom of heaven. Whosoever therefore shall humble himself as this little child, the same is greatest in the kingdom of heaven. And whoso shall receive one such little child in my name receiveth me. But whoso shall offend one of these little ones which believe in me, it were better for him that a millstone were hanged about his neck, and that he were drowned in the depth of the sea.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81800"/>
          </a:xfrm>
        </p:spPr>
        <p:txBody>
          <a:bodyPr>
            <a:normAutofit/>
          </a:bodyPr>
          <a:lstStyle/>
          <a:p>
            <a:r>
              <a:rPr lang="en-US" sz="3100" i="1" dirty="0" smtClean="0"/>
              <a:t> </a:t>
            </a:r>
            <a:r>
              <a:rPr lang="en-US" sz="3100" i="1" dirty="0"/>
              <a:t>Woe unto the world because of offenses! for it must needs be that offenses come; </a:t>
            </a:r>
            <a:r>
              <a:rPr lang="en-US" sz="3100" i="1" dirty="0" smtClean="0"/>
              <a:t>but </a:t>
            </a:r>
            <a:r>
              <a:rPr lang="en-US" sz="3100" i="1" dirty="0"/>
              <a:t>woe to that man by whom the offense cometh! Wherefore if thy hand or thy foot offend thee, cut them off, and cast them from thee: it is better for thee to enter into life halt or maimed, rather than having two hands or two feet to be cast into everlasting fire. And if </a:t>
            </a:r>
            <a:r>
              <a:rPr lang="en-US" sz="3100" i="1" dirty="0" err="1"/>
              <a:t>thine</a:t>
            </a:r>
            <a:r>
              <a:rPr lang="en-US" sz="3100" i="1" dirty="0"/>
              <a:t> eye offend thee, pluck it out, and cast it from thee: it is better for thee to enter into life with one eye, rather than having two eyes to be cast into hell fire. Take heed that ye despise not one of these little ones; for I say unto you, that in heaven their angels do always behold the face of my Father which is in heaven" (</a:t>
            </a:r>
            <a:r>
              <a:rPr lang="en-US" sz="3100" i="1" dirty="0" smtClean="0"/>
              <a:t>Matt</a:t>
            </a:r>
            <a:r>
              <a:rPr lang="en-US" sz="3100" i="1" dirty="0"/>
              <a:t>. 18:1-10</a:t>
            </a:r>
            <a:r>
              <a:rPr lang="en-US" sz="3100" i="1" dirty="0" smtClean="0"/>
              <a:t>)</a:t>
            </a:r>
            <a:endParaRPr lang="en-US" sz="3100" i="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Autofit/>
          </a:bodyPr>
          <a:lstStyle/>
          <a:p>
            <a:r>
              <a:rPr lang="en-US" sz="3200" i="1" dirty="0" smtClean="0"/>
              <a:t>“But Jesus called them unto him, and said, Suffer little children to come unto me, and forbid them not: for of such is the kingdom of God.” </a:t>
            </a:r>
            <a:br>
              <a:rPr lang="en-US" sz="3200" i="1" dirty="0" smtClean="0"/>
            </a:br>
            <a:r>
              <a:rPr lang="en-US" sz="3200" i="1" dirty="0"/>
              <a:t>(</a:t>
            </a:r>
            <a:r>
              <a:rPr lang="en-US" sz="3200" i="1" dirty="0" smtClean="0"/>
              <a:t>Luke 18:16)</a:t>
            </a:r>
            <a:endParaRPr lang="en-US" sz="3200" i="1" dirty="0"/>
          </a:p>
        </p:txBody>
      </p:sp>
      <p:pic>
        <p:nvPicPr>
          <p:cNvPr id="168962" name="Picture 2" descr="http://adeason123.files.wordpress.com/2010/09/jesus-children1.jpg"/>
          <p:cNvPicPr>
            <a:picLocks noChangeAspect="1" noChangeArrowheads="1"/>
          </p:cNvPicPr>
          <p:nvPr/>
        </p:nvPicPr>
        <p:blipFill>
          <a:blip r:embed="rId2" cstate="print"/>
          <a:srcRect/>
          <a:stretch>
            <a:fillRect/>
          </a:stretch>
        </p:blipFill>
        <p:spPr bwMode="auto">
          <a:xfrm>
            <a:off x="1524000" y="2438400"/>
            <a:ext cx="5686425" cy="42481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i="1" dirty="0"/>
              <a:t>Reincarnation</a:t>
            </a:r>
            <a:endParaRPr lang="en-US" dirty="0"/>
          </a:p>
        </p:txBody>
      </p:sp>
      <p:sp>
        <p:nvSpPr>
          <p:cNvPr id="3" name="Content Placeholder 2"/>
          <p:cNvSpPr>
            <a:spLocks noGrp="1"/>
          </p:cNvSpPr>
          <p:nvPr>
            <p:ph idx="1"/>
          </p:nvPr>
        </p:nvSpPr>
        <p:spPr>
          <a:xfrm>
            <a:off x="152400" y="1600200"/>
            <a:ext cx="8839200" cy="4525963"/>
          </a:xfrm>
        </p:spPr>
        <p:txBody>
          <a:bodyPr>
            <a:noAutofit/>
          </a:bodyPr>
          <a:lstStyle/>
          <a:p>
            <a:pPr algn="ctr">
              <a:buNone/>
            </a:pPr>
            <a:r>
              <a:rPr lang="en-US" sz="3600" dirty="0">
                <a:solidFill>
                  <a:srgbClr val="FFFF00"/>
                </a:solidFill>
              </a:rPr>
              <a:t> </a:t>
            </a:r>
            <a:r>
              <a:rPr lang="en-US" sz="3600" dirty="0" smtClean="0">
                <a:solidFill>
                  <a:srgbClr val="FFFF00"/>
                </a:solidFill>
              </a:rPr>
              <a:t>   The concept that the soul or spirit, after biological death, begins a new life in a new body that may be human, animal or spiritual depending on the moral quality of the previous life's actions.</a:t>
            </a:r>
            <a:r>
              <a:rPr lang="en-US" sz="3600" dirty="0">
                <a:solidFill>
                  <a:srgbClr val="FFFF00"/>
                </a:solidFill>
              </a:rPr>
              <a:t> As one sows in the present life, so one shall reap in the next, good deeds resulting in a good state of rebirth, bad deeds in </a:t>
            </a:r>
            <a:r>
              <a:rPr lang="en-US" sz="3600" dirty="0" smtClean="0">
                <a:solidFill>
                  <a:srgbClr val="FFFF00"/>
                </a:solidFill>
              </a:rPr>
              <a:t>bad </a:t>
            </a:r>
            <a:r>
              <a:rPr lang="en-US" sz="3600" dirty="0">
                <a:solidFill>
                  <a:srgbClr val="FFFF00"/>
                </a:solidFill>
              </a:rPr>
              <a:t>state of </a:t>
            </a:r>
            <a:r>
              <a:rPr lang="en-US" sz="3600" dirty="0" smtClean="0">
                <a:solidFill>
                  <a:srgbClr val="FFFF00"/>
                </a:solidFill>
              </a:rPr>
              <a:t>rebirth.</a:t>
            </a:r>
            <a:endParaRPr lang="en-US"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8" name="Picture 14" descr="http://24.media.tumblr.com/tumblr_m8fs4pgApI1qf6tuko1_400.jpg"/>
          <p:cNvPicPr>
            <a:picLocks noChangeAspect="1" noChangeArrowheads="1"/>
          </p:cNvPicPr>
          <p:nvPr/>
        </p:nvPicPr>
        <p:blipFill>
          <a:blip r:embed="rId2" cstate="print"/>
          <a:srcRect t="8989" r="-2000"/>
          <a:stretch>
            <a:fillRect/>
          </a:stretch>
        </p:blipFill>
        <p:spPr bwMode="auto">
          <a:xfrm>
            <a:off x="3429000" y="0"/>
            <a:ext cx="3886200" cy="4629150"/>
          </a:xfrm>
          <a:prstGeom prst="rect">
            <a:avLst/>
          </a:prstGeom>
          <a:noFill/>
        </p:spPr>
      </p:pic>
      <p:pic>
        <p:nvPicPr>
          <p:cNvPr id="175116" name="Picture 12" descr="http://cdn.marketplaceimages.windowsphone.com/v8/images/680d00c7-e343-405d-b982-5bbf668458c1%3FimageType%3Dws_icon_large"/>
          <p:cNvPicPr>
            <a:picLocks noChangeAspect="1" noChangeArrowheads="1"/>
          </p:cNvPicPr>
          <p:nvPr/>
        </p:nvPicPr>
        <p:blipFill>
          <a:blip r:embed="rId3" cstate="print"/>
          <a:srcRect/>
          <a:stretch>
            <a:fillRect/>
          </a:stretch>
        </p:blipFill>
        <p:spPr bwMode="auto">
          <a:xfrm>
            <a:off x="4724400" y="5029200"/>
            <a:ext cx="2133600" cy="2133600"/>
          </a:xfrm>
          <a:prstGeom prst="rect">
            <a:avLst/>
          </a:prstGeom>
          <a:noFill/>
        </p:spPr>
      </p:pic>
      <p:pic>
        <p:nvPicPr>
          <p:cNvPr id="175110" name="Picture 6" descr="http://veda.wikidot.com/local--files/dharma-and-religion/all_religion.jpg"/>
          <p:cNvPicPr>
            <a:picLocks noChangeAspect="1" noChangeArrowheads="1"/>
          </p:cNvPicPr>
          <p:nvPr/>
        </p:nvPicPr>
        <p:blipFill>
          <a:blip r:embed="rId4" cstate="print"/>
          <a:srcRect/>
          <a:stretch>
            <a:fillRect/>
          </a:stretch>
        </p:blipFill>
        <p:spPr bwMode="auto">
          <a:xfrm>
            <a:off x="6496050" y="0"/>
            <a:ext cx="2647950" cy="2790825"/>
          </a:xfrm>
          <a:prstGeom prst="rect">
            <a:avLst/>
          </a:prstGeom>
          <a:noFill/>
        </p:spPr>
      </p:pic>
      <p:pic>
        <p:nvPicPr>
          <p:cNvPr id="175114" name="Picture 10" descr="http://nao0825.files.wordpress.com/2010/10/vishnu.jpg"/>
          <p:cNvPicPr>
            <a:picLocks noChangeAspect="1" noChangeArrowheads="1"/>
          </p:cNvPicPr>
          <p:nvPr/>
        </p:nvPicPr>
        <p:blipFill>
          <a:blip r:embed="rId5" cstate="print"/>
          <a:srcRect/>
          <a:stretch>
            <a:fillRect/>
          </a:stretch>
        </p:blipFill>
        <p:spPr bwMode="auto">
          <a:xfrm>
            <a:off x="6400800" y="2701636"/>
            <a:ext cx="2743200" cy="4156364"/>
          </a:xfrm>
          <a:prstGeom prst="rect">
            <a:avLst/>
          </a:prstGeom>
          <a:noFill/>
        </p:spPr>
      </p:pic>
      <p:pic>
        <p:nvPicPr>
          <p:cNvPr id="175112" name="Picture 8" descr="http://files.myopera.com/bskushwah/albums/492567/A%20statue%20of%20the%20Sakyamuni%20Buddha%20in%20Tawang%20Gompa,%20India..jpg"/>
          <p:cNvPicPr>
            <a:picLocks noChangeAspect="1" noChangeArrowheads="1"/>
          </p:cNvPicPr>
          <p:nvPr/>
        </p:nvPicPr>
        <p:blipFill>
          <a:blip r:embed="rId6" cstate="print"/>
          <a:srcRect l="10600" t="-2000"/>
          <a:stretch>
            <a:fillRect/>
          </a:stretch>
        </p:blipFill>
        <p:spPr bwMode="auto">
          <a:xfrm>
            <a:off x="0" y="2971800"/>
            <a:ext cx="5141342" cy="3886200"/>
          </a:xfrm>
          <a:prstGeom prst="rect">
            <a:avLst/>
          </a:prstGeom>
          <a:noFill/>
        </p:spPr>
      </p:pic>
      <p:pic>
        <p:nvPicPr>
          <p:cNvPr id="175106" name="Picture 2" descr="http://asia.isp.msu.edu/wbwoa/south_asia/india/religion.png"/>
          <p:cNvPicPr>
            <a:picLocks noChangeAspect="1" noChangeArrowheads="1"/>
          </p:cNvPicPr>
          <p:nvPr/>
        </p:nvPicPr>
        <p:blipFill>
          <a:blip r:embed="rId7" cstate="print"/>
          <a:srcRect/>
          <a:stretch>
            <a:fillRect/>
          </a:stretch>
        </p:blipFill>
        <p:spPr bwMode="auto">
          <a:xfrm>
            <a:off x="0" y="0"/>
            <a:ext cx="4157097" cy="3124200"/>
          </a:xfrm>
          <a:prstGeom prst="rect">
            <a:avLst/>
          </a:prstGeom>
          <a:noFill/>
        </p:spPr>
      </p:pic>
      <p:pic>
        <p:nvPicPr>
          <p:cNvPr id="175108" name="Picture 4" descr="http://www.indiaonlinepages.com/gifs/religions-in-india.jpg"/>
          <p:cNvPicPr>
            <a:picLocks noChangeAspect="1" noChangeArrowheads="1"/>
          </p:cNvPicPr>
          <p:nvPr/>
        </p:nvPicPr>
        <p:blipFill>
          <a:blip r:embed="rId8" cstate="print"/>
          <a:srcRect/>
          <a:stretch>
            <a:fillRect/>
          </a:stretch>
        </p:blipFill>
        <p:spPr bwMode="auto">
          <a:xfrm>
            <a:off x="2590800" y="2514600"/>
            <a:ext cx="4225471" cy="259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acelebrationofwomen.org/wp-content/uploads/2011/07/REINCARNATION-IMAGE.jpg"/>
          <p:cNvPicPr>
            <a:picLocks noChangeAspect="1" noChangeArrowheads="1"/>
          </p:cNvPicPr>
          <p:nvPr/>
        </p:nvPicPr>
        <p:blipFill>
          <a:blip r:embed="rId2" cstate="print"/>
          <a:srcRect/>
          <a:stretch>
            <a:fillRect/>
          </a:stretch>
        </p:blipFill>
        <p:spPr bwMode="auto">
          <a:xfrm>
            <a:off x="0" y="533400"/>
            <a:ext cx="9144000" cy="5749779"/>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http://chrisprefontaine.com/wp-content/uploads/2013/12/KingJohnIII_22486.jpg"/>
          <p:cNvPicPr>
            <a:picLocks noChangeAspect="1" noChangeArrowheads="1"/>
          </p:cNvPicPr>
          <p:nvPr/>
        </p:nvPicPr>
        <p:blipFill>
          <a:blip r:embed="rId2" cstate="print"/>
          <a:srcRect/>
          <a:stretch>
            <a:fillRect/>
          </a:stretch>
        </p:blipFill>
        <p:spPr bwMode="auto">
          <a:xfrm>
            <a:off x="0" y="0"/>
            <a:ext cx="2771503" cy="2895600"/>
          </a:xfrm>
          <a:prstGeom prst="rect">
            <a:avLst/>
          </a:prstGeom>
          <a:noFill/>
        </p:spPr>
      </p:pic>
      <p:pic>
        <p:nvPicPr>
          <p:cNvPr id="174084" name="Picture 4" descr="http://www.chinadaily.com.cn/world/2006-08/02/xin_5908030220234202096420.jpg"/>
          <p:cNvPicPr>
            <a:picLocks noChangeAspect="1" noChangeArrowheads="1"/>
          </p:cNvPicPr>
          <p:nvPr/>
        </p:nvPicPr>
        <p:blipFill>
          <a:blip r:embed="rId3" cstate="print"/>
          <a:srcRect/>
          <a:stretch>
            <a:fillRect/>
          </a:stretch>
        </p:blipFill>
        <p:spPr bwMode="auto">
          <a:xfrm>
            <a:off x="6064904" y="4648200"/>
            <a:ext cx="3079096" cy="2209800"/>
          </a:xfrm>
          <a:prstGeom prst="rect">
            <a:avLst/>
          </a:prstGeom>
          <a:noFill/>
        </p:spPr>
      </p:pic>
      <p:pic>
        <p:nvPicPr>
          <p:cNvPr id="174086" name="Picture 6" descr="http://upload.wikimedia.org/wikipedia/commons/4/42/Cow_highland_cattle.jpg"/>
          <p:cNvPicPr>
            <a:picLocks noChangeAspect="1" noChangeArrowheads="1"/>
          </p:cNvPicPr>
          <p:nvPr/>
        </p:nvPicPr>
        <p:blipFill>
          <a:blip r:embed="rId4" cstate="print"/>
          <a:srcRect/>
          <a:stretch>
            <a:fillRect/>
          </a:stretch>
        </p:blipFill>
        <p:spPr bwMode="auto">
          <a:xfrm>
            <a:off x="5105400" y="0"/>
            <a:ext cx="4038600" cy="3027599"/>
          </a:xfrm>
          <a:prstGeom prst="rect">
            <a:avLst/>
          </a:prstGeom>
          <a:noFill/>
        </p:spPr>
      </p:pic>
      <p:pic>
        <p:nvPicPr>
          <p:cNvPr id="174088" name="Picture 8" descr="http://3.bp.blogspot.com/-cA_uiMjOzik/UAQy5oY8SYI/AAAAAAAAANc/VI7Zchd07Kc/s1600/2010-09-13-19.jpg"/>
          <p:cNvPicPr>
            <a:picLocks noChangeAspect="1" noChangeArrowheads="1"/>
          </p:cNvPicPr>
          <p:nvPr/>
        </p:nvPicPr>
        <p:blipFill>
          <a:blip r:embed="rId5" cstate="print"/>
          <a:srcRect/>
          <a:stretch>
            <a:fillRect/>
          </a:stretch>
        </p:blipFill>
        <p:spPr bwMode="auto">
          <a:xfrm>
            <a:off x="0" y="4230273"/>
            <a:ext cx="3505200" cy="2627727"/>
          </a:xfrm>
          <a:prstGeom prst="rect">
            <a:avLst/>
          </a:prstGeom>
          <a:noFill/>
        </p:spPr>
      </p:pic>
      <p:pic>
        <p:nvPicPr>
          <p:cNvPr id="174090" name="Picture 10" descr="http://www.abcbirds.org/picts/conservationissues/threats/cat-eating-bird_Gaetan-Priour,5Jun2007.jpg"/>
          <p:cNvPicPr>
            <a:picLocks noChangeAspect="1" noChangeArrowheads="1"/>
          </p:cNvPicPr>
          <p:nvPr/>
        </p:nvPicPr>
        <p:blipFill>
          <a:blip r:embed="rId6" cstate="print"/>
          <a:srcRect/>
          <a:stretch>
            <a:fillRect/>
          </a:stretch>
        </p:blipFill>
        <p:spPr bwMode="auto">
          <a:xfrm>
            <a:off x="1524000" y="2362200"/>
            <a:ext cx="5886450" cy="2562226"/>
          </a:xfrm>
          <a:prstGeom prst="rect">
            <a:avLst/>
          </a:prstGeom>
          <a:noFill/>
        </p:spPr>
      </p:pic>
      <p:pic>
        <p:nvPicPr>
          <p:cNvPr id="174092" name="Picture 12" descr="http://dietcontrungvyn.com/profiles/dietcontrungvyncom/uploads/attach/thumbnail/1376625072_carpenterant.jpg"/>
          <p:cNvPicPr>
            <a:picLocks noChangeAspect="1" noChangeArrowheads="1"/>
          </p:cNvPicPr>
          <p:nvPr/>
        </p:nvPicPr>
        <p:blipFill>
          <a:blip r:embed="rId7" cstate="print"/>
          <a:srcRect/>
          <a:stretch>
            <a:fillRect/>
          </a:stretch>
        </p:blipFill>
        <p:spPr bwMode="auto">
          <a:xfrm>
            <a:off x="2209800" y="0"/>
            <a:ext cx="3886200" cy="2362200"/>
          </a:xfrm>
          <a:prstGeom prst="rect">
            <a:avLst/>
          </a:prstGeom>
          <a:noFill/>
        </p:spPr>
      </p:pic>
      <p:pic>
        <p:nvPicPr>
          <p:cNvPr id="174094" name="Picture 14" descr="http://farm1.staticflickr.com/16/21764954_dd51d9c647.jpg"/>
          <p:cNvPicPr>
            <a:picLocks noChangeAspect="1" noChangeArrowheads="1"/>
          </p:cNvPicPr>
          <p:nvPr/>
        </p:nvPicPr>
        <p:blipFill>
          <a:blip r:embed="rId8" cstate="print"/>
          <a:srcRect/>
          <a:stretch>
            <a:fillRect/>
          </a:stretch>
        </p:blipFill>
        <p:spPr bwMode="auto">
          <a:xfrm>
            <a:off x="2971800" y="4800600"/>
            <a:ext cx="3543300" cy="2657475"/>
          </a:xfrm>
          <a:prstGeom prst="rect">
            <a:avLst/>
          </a:prstGeom>
          <a:noFill/>
        </p:spPr>
      </p:pic>
      <p:pic>
        <p:nvPicPr>
          <p:cNvPr id="174096" name="Picture 16" descr="http://th06.deviantart.net/fs70/PRE/f/2013/098/3/e/christmas_snake_by_glazyrin-d60vf5s.jpg"/>
          <p:cNvPicPr>
            <a:picLocks noChangeAspect="1" noChangeArrowheads="1"/>
          </p:cNvPicPr>
          <p:nvPr/>
        </p:nvPicPr>
        <p:blipFill>
          <a:blip r:embed="rId9" cstate="print"/>
          <a:srcRect l="22712" t="2242" r="14198"/>
          <a:stretch>
            <a:fillRect/>
          </a:stretch>
        </p:blipFill>
        <p:spPr bwMode="auto">
          <a:xfrm>
            <a:off x="0" y="2590800"/>
            <a:ext cx="2499346" cy="2179638"/>
          </a:xfrm>
          <a:prstGeom prst="rect">
            <a:avLst/>
          </a:prstGeom>
          <a:noFill/>
        </p:spPr>
      </p:pic>
      <p:pic>
        <p:nvPicPr>
          <p:cNvPr id="174098" name="Picture 18" descr="http://www.wideawakeinwonderland.com/wp-content/uploads/2013/09/616_1367723175.jpg"/>
          <p:cNvPicPr>
            <a:picLocks noChangeAspect="1" noChangeArrowheads="1"/>
          </p:cNvPicPr>
          <p:nvPr/>
        </p:nvPicPr>
        <p:blipFill>
          <a:blip r:embed="rId10" cstate="print"/>
          <a:srcRect/>
          <a:stretch>
            <a:fillRect/>
          </a:stretch>
        </p:blipFill>
        <p:spPr bwMode="auto">
          <a:xfrm>
            <a:off x="6419033" y="2133600"/>
            <a:ext cx="2724967" cy="28956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4082"/>
                                        </p:tgtEl>
                                        <p:attrNameLst>
                                          <p:attrName>style.visibility</p:attrName>
                                        </p:attrNameLst>
                                      </p:cBhvr>
                                      <p:to>
                                        <p:strVal val="visible"/>
                                      </p:to>
                                    </p:set>
                                    <p:anim to="" calcmode="lin" valueType="num">
                                      <p:cBhvr>
                                        <p:cTn id="7" dur="1" fill="hold"/>
                                        <p:tgtEl>
                                          <p:spTgt spid="17408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74084"/>
                                        </p:tgtEl>
                                        <p:attrNameLst>
                                          <p:attrName>style.visibility</p:attrName>
                                        </p:attrNameLst>
                                      </p:cBhvr>
                                      <p:to>
                                        <p:strVal val="visible"/>
                                      </p:to>
                                    </p:set>
                                    <p:anim to="" calcmode="lin" valueType="num">
                                      <p:cBhvr>
                                        <p:cTn id="12" dur="1" fill="hold"/>
                                        <p:tgtEl>
                                          <p:spTgt spid="17408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74086"/>
                                        </p:tgtEl>
                                        <p:attrNameLst>
                                          <p:attrName>style.visibility</p:attrName>
                                        </p:attrNameLst>
                                      </p:cBhvr>
                                      <p:to>
                                        <p:strVal val="visible"/>
                                      </p:to>
                                    </p:set>
                                    <p:anim to="" calcmode="lin" valueType="num">
                                      <p:cBhvr>
                                        <p:cTn id="17" dur="1" fill="hold"/>
                                        <p:tgtEl>
                                          <p:spTgt spid="17408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74088"/>
                                        </p:tgtEl>
                                        <p:attrNameLst>
                                          <p:attrName>style.visibility</p:attrName>
                                        </p:attrNameLst>
                                      </p:cBhvr>
                                      <p:to>
                                        <p:strVal val="visible"/>
                                      </p:to>
                                    </p:set>
                                    <p:anim to="" calcmode="lin" valueType="num">
                                      <p:cBhvr>
                                        <p:cTn id="22" dur="1" fill="hold"/>
                                        <p:tgtEl>
                                          <p:spTgt spid="17408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74090"/>
                                        </p:tgtEl>
                                        <p:attrNameLst>
                                          <p:attrName>style.visibility</p:attrName>
                                        </p:attrNameLst>
                                      </p:cBhvr>
                                      <p:to>
                                        <p:strVal val="visible"/>
                                      </p:to>
                                    </p:set>
                                    <p:anim to="" calcmode="lin" valueType="num">
                                      <p:cBhvr>
                                        <p:cTn id="27" dur="1" fill="hold"/>
                                        <p:tgtEl>
                                          <p:spTgt spid="17409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74092"/>
                                        </p:tgtEl>
                                        <p:attrNameLst>
                                          <p:attrName>style.visibility</p:attrName>
                                        </p:attrNameLst>
                                      </p:cBhvr>
                                      <p:to>
                                        <p:strVal val="visible"/>
                                      </p:to>
                                    </p:set>
                                    <p:anim to="" calcmode="lin" valueType="num">
                                      <p:cBhvr>
                                        <p:cTn id="32" dur="1" fill="hold"/>
                                        <p:tgtEl>
                                          <p:spTgt spid="17409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74094"/>
                                        </p:tgtEl>
                                        <p:attrNameLst>
                                          <p:attrName>style.visibility</p:attrName>
                                        </p:attrNameLst>
                                      </p:cBhvr>
                                      <p:to>
                                        <p:strVal val="visible"/>
                                      </p:to>
                                    </p:set>
                                    <p:anim to="" calcmode="lin" valueType="num">
                                      <p:cBhvr>
                                        <p:cTn id="37" dur="1" fill="hold"/>
                                        <p:tgtEl>
                                          <p:spTgt spid="17409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74096"/>
                                        </p:tgtEl>
                                        <p:attrNameLst>
                                          <p:attrName>style.visibility</p:attrName>
                                        </p:attrNameLst>
                                      </p:cBhvr>
                                      <p:to>
                                        <p:strVal val="visible"/>
                                      </p:to>
                                    </p:set>
                                    <p:anim to="" calcmode="lin" valueType="num">
                                      <p:cBhvr>
                                        <p:cTn id="42" dur="1" fill="hold"/>
                                        <p:tgtEl>
                                          <p:spTgt spid="17409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74098"/>
                                        </p:tgtEl>
                                        <p:attrNameLst>
                                          <p:attrName>style.visibility</p:attrName>
                                        </p:attrNameLst>
                                      </p:cBhvr>
                                      <p:to>
                                        <p:strVal val="visible"/>
                                      </p:to>
                                    </p:set>
                                    <p:anim to="" calcmode="lin" valueType="num">
                                      <p:cBhvr>
                                        <p:cTn id="47" dur="1" fill="hold"/>
                                        <p:tgtEl>
                                          <p:spTgt spid="17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ChangeArrowheads="1"/>
          </p:cNvSpPr>
          <p:nvPr/>
        </p:nvSpPr>
        <p:spPr bwMode="auto">
          <a:xfrm>
            <a:off x="0" y="837470"/>
            <a:ext cx="89916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en-US" sz="7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This theory, like the </a:t>
            </a:r>
            <a:r>
              <a:rPr kumimoji="0" lang="en-US" sz="72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previous </a:t>
            </a:r>
            <a:r>
              <a:rPr lang="en-US" sz="7200" smtClean="0">
                <a:latin typeface="Calibri" pitchFamily="34" charset="0"/>
                <a:ea typeface="Times New Roman" pitchFamily="18" charset="0"/>
                <a:cs typeface="Times New Roman" pitchFamily="18" charset="0"/>
              </a:rPr>
              <a:t>ten</a:t>
            </a:r>
            <a:r>
              <a:rPr kumimoji="0" lang="en-US" sz="72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r>
              <a:rPr kumimoji="0" lang="en-US" sz="7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is totally without Scriptural support. </a:t>
            </a:r>
            <a:endParaRPr kumimoji="0" lang="en-US" sz="7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www.severnchristian.org/images/What%20does%20the%20bible%20say%20banner.jpg"/>
          <p:cNvPicPr>
            <a:picLocks noChangeAspect="1" noChangeArrowheads="1"/>
          </p:cNvPicPr>
          <p:nvPr/>
        </p:nvPicPr>
        <p:blipFill>
          <a:blip r:embed="rId2" cstate="print"/>
          <a:srcRect/>
          <a:stretch>
            <a:fillRect/>
          </a:stretch>
        </p:blipFill>
        <p:spPr bwMode="auto">
          <a:xfrm>
            <a:off x="-96012" y="1524000"/>
            <a:ext cx="9240012" cy="39624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6705600"/>
          </a:xfrm>
        </p:spPr>
        <p:txBody>
          <a:bodyPr>
            <a:normAutofit/>
          </a:bodyPr>
          <a:lstStyle/>
          <a:p>
            <a:pPr lvl="0"/>
            <a:r>
              <a:rPr lang="en-US" sz="3600" dirty="0" smtClean="0">
                <a:solidFill>
                  <a:srgbClr val="FFFF00"/>
                </a:solidFill>
              </a:rPr>
              <a:t>Where </a:t>
            </a:r>
            <a:r>
              <a:rPr lang="en-US" sz="3600" dirty="0">
                <a:solidFill>
                  <a:srgbClr val="FFFF00"/>
                </a:solidFill>
              </a:rPr>
              <a:t>was the abode of the </a:t>
            </a:r>
            <a:r>
              <a:rPr lang="en-US" sz="3600" dirty="0" smtClean="0">
                <a:solidFill>
                  <a:srgbClr val="FFFF00"/>
                </a:solidFill>
              </a:rPr>
              <a:t/>
            </a:r>
            <a:br>
              <a:rPr lang="en-US" sz="3600" dirty="0" smtClean="0">
                <a:solidFill>
                  <a:srgbClr val="FFFF00"/>
                </a:solidFill>
              </a:rPr>
            </a:br>
            <a:r>
              <a:rPr lang="en-US" sz="3600" dirty="0" smtClean="0">
                <a:solidFill>
                  <a:srgbClr val="FFFF00"/>
                </a:solidFill>
              </a:rPr>
              <a:t>dead </a:t>
            </a:r>
            <a:r>
              <a:rPr lang="en-US" sz="3600" dirty="0">
                <a:solidFill>
                  <a:srgbClr val="FFFF00"/>
                </a:solidFill>
              </a:rPr>
              <a:t>prior to Calvary? </a:t>
            </a:r>
            <a:r>
              <a:rPr lang="en-US" sz="3600" dirty="0" smtClean="0">
                <a:solidFill>
                  <a:srgbClr val="FFFF00"/>
                </a:solidFill>
              </a:rPr>
              <a:t/>
            </a:r>
            <a:br>
              <a:rPr lang="en-US" sz="3600" dirty="0" smtClean="0">
                <a:solidFill>
                  <a:srgbClr val="FFFF00"/>
                </a:solidFill>
              </a:rPr>
            </a:br>
            <a:r>
              <a:rPr lang="en-US" sz="3600" dirty="0" smtClean="0"/>
              <a:t/>
            </a:r>
            <a:br>
              <a:rPr lang="en-US" sz="3600" dirty="0" smtClean="0"/>
            </a:br>
            <a:r>
              <a:rPr lang="en-US" sz="3600" dirty="0" smtClean="0"/>
              <a:t>Before </a:t>
            </a:r>
            <a:r>
              <a:rPr lang="en-US" sz="3600" dirty="0"/>
              <a:t>Jesus died, the souls of all men descended into an abode located </a:t>
            </a:r>
            <a:r>
              <a:rPr lang="en-US" sz="3600" dirty="0" smtClean="0"/>
              <a:t>in </a:t>
            </a:r>
            <a:r>
              <a:rPr lang="en-US" sz="3600" dirty="0"/>
              <a:t>the </a:t>
            </a:r>
            <a:r>
              <a:rPr lang="en-US" sz="3600" dirty="0" smtClean="0"/>
              <a:t>heart of the earth </a:t>
            </a:r>
            <a:r>
              <a:rPr lang="en-US" sz="3600" dirty="0"/>
              <a:t>known as Hades in the New Testament and </a:t>
            </a:r>
            <a:r>
              <a:rPr lang="en-US" sz="3600" dirty="0" err="1"/>
              <a:t>Sheol</a:t>
            </a:r>
            <a:r>
              <a:rPr lang="en-US" sz="3600" dirty="0"/>
              <a:t> in the Old Testament. Originally, there were two sections of Hades, one for saved and one for the lost. The saved section is sometimes called "Paradise," and is at other times referred to as "Abraham’s bosom." </a:t>
            </a:r>
            <a:br>
              <a:rPr lang="en-US" sz="3600" dirty="0"/>
            </a:br>
            <a:endParaRPr lang="en-US" sz="3600" dirty="0"/>
          </a:p>
        </p:txBody>
      </p:sp>
      <p:sp>
        <p:nvSpPr>
          <p:cNvPr id="3" name="Rectangle 2"/>
          <p:cNvSpPr/>
          <p:nvPr/>
        </p:nvSpPr>
        <p:spPr>
          <a:xfrm>
            <a:off x="152400" y="1600200"/>
            <a:ext cx="9144000" cy="563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nvSpPr>
        <p:spPr bwMode="auto">
          <a:xfrm>
            <a:off x="0" y="1634898"/>
            <a:ext cx="4191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Jesus said unto him, Verily I say unto thee, Today shalt thou be with me in paradise"</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pic>
        <p:nvPicPr>
          <p:cNvPr id="179203" name="Picture 3" descr="http://darrellcreswell.files.wordpress.com/2010/05/jesus_crucifixion_thief_cross2.jpg"/>
          <p:cNvPicPr>
            <a:picLocks noChangeAspect="1" noChangeArrowheads="1"/>
          </p:cNvPicPr>
          <p:nvPr/>
        </p:nvPicPr>
        <p:blipFill>
          <a:blip r:embed="rId2" cstate="print"/>
          <a:srcRect/>
          <a:stretch>
            <a:fillRect/>
          </a:stretch>
        </p:blipFill>
        <p:spPr bwMode="auto">
          <a:xfrm>
            <a:off x="4114800" y="0"/>
            <a:ext cx="5124450" cy="68326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343400" cy="6583362"/>
          </a:xfrm>
        </p:spPr>
        <p:txBody>
          <a:bodyPr>
            <a:noAutofit/>
          </a:bodyPr>
          <a:lstStyle/>
          <a:p>
            <a:r>
              <a:rPr lang="en-US" sz="3200" i="1" dirty="0" smtClean="0"/>
              <a:t>“And it came to pass, that the beggar died, and was carried by the angels into Abraham's bosom: the rich man also died, and was buried; And in hell he lift up his eyes, being in torments, and </a:t>
            </a:r>
            <a:r>
              <a:rPr lang="en-US" sz="3200" i="1" dirty="0" err="1" smtClean="0"/>
              <a:t>seeth</a:t>
            </a:r>
            <a:r>
              <a:rPr lang="en-US" sz="3200" i="1" dirty="0" smtClean="0"/>
              <a:t> Abraham afar off, and Lazarus in his bosom.” (Luke 16:22-23) </a:t>
            </a:r>
            <a:endParaRPr lang="en-US" sz="3200" i="1" dirty="0"/>
          </a:p>
        </p:txBody>
      </p:sp>
      <p:pic>
        <p:nvPicPr>
          <p:cNvPr id="180228" name="Picture 4" descr="http://www.ellenwhite.info/images/rich-man-with-lazarus-1061-169.jpg"/>
          <p:cNvPicPr>
            <a:picLocks noChangeAspect="1" noChangeArrowheads="1"/>
          </p:cNvPicPr>
          <p:nvPr/>
        </p:nvPicPr>
        <p:blipFill>
          <a:blip r:embed="rId2" cstate="print">
            <a:lum bright="-10000" contrast="10000"/>
          </a:blip>
          <a:srcRect/>
          <a:stretch>
            <a:fillRect/>
          </a:stretch>
        </p:blipFill>
        <p:spPr bwMode="auto">
          <a:xfrm>
            <a:off x="0" y="914400"/>
            <a:ext cx="4343400" cy="5313426"/>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www.hayespress.org/imagesL/eikon_0942.jpg"/>
          <p:cNvPicPr>
            <a:picLocks noChangeAspect="1" noChangeArrowheads="1"/>
          </p:cNvPicPr>
          <p:nvPr/>
        </p:nvPicPr>
        <p:blipFill>
          <a:blip r:embed="rId2" cstate="print"/>
          <a:srcRect l="9901"/>
          <a:stretch>
            <a:fillRect/>
          </a:stretch>
        </p:blipFill>
        <p:spPr bwMode="auto">
          <a:xfrm>
            <a:off x="533400" y="106762"/>
            <a:ext cx="8110395" cy="675123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thenatureofman-part2-090519142532-phpapp02/95/slide-1-728.jpg?1242761220"/>
          <p:cNvPicPr>
            <a:picLocks noChangeAspect="1" noChangeArrowheads="1"/>
          </p:cNvPicPr>
          <p:nvPr/>
        </p:nvPicPr>
        <p:blipFill>
          <a:blip r:embed="rId2" cstate="print"/>
          <a:srcRect r="308" b="36000"/>
          <a:stretch>
            <a:fillRect/>
          </a:stretch>
        </p:blipFill>
        <p:spPr bwMode="auto">
          <a:xfrm>
            <a:off x="0" y="1143000"/>
            <a:ext cx="9179169" cy="4419600"/>
          </a:xfrm>
          <a:prstGeom prst="rect">
            <a:avLst/>
          </a:prstGeom>
          <a:noFill/>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www.hayespress.org/imagesL/eikon_0942_5.jpg"/>
          <p:cNvPicPr>
            <a:picLocks noChangeAspect="1" noChangeArrowheads="1"/>
          </p:cNvPicPr>
          <p:nvPr/>
        </p:nvPicPr>
        <p:blipFill>
          <a:blip r:embed="rId2" cstate="print"/>
          <a:srcRect l="9901"/>
          <a:stretch>
            <a:fillRect/>
          </a:stretch>
        </p:blipFill>
        <p:spPr bwMode="auto">
          <a:xfrm>
            <a:off x="533400" y="0"/>
            <a:ext cx="8238651"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2.bp.blogspot.com/-YUeV5ysTR3Q/T9_r_IFiXcI/AAAAAAAAILE/KuHJmWjubOM/s1600/great-gulf-fixed-abrahams-bosom.jpg"/>
          <p:cNvPicPr>
            <a:picLocks noChangeAspect="1" noChangeArrowheads="1"/>
          </p:cNvPicPr>
          <p:nvPr/>
        </p:nvPicPr>
        <p:blipFill>
          <a:blip r:embed="rId2" cstate="print"/>
          <a:srcRect b="9325"/>
          <a:stretch>
            <a:fillRect/>
          </a:stretch>
        </p:blipFill>
        <p:spPr bwMode="auto">
          <a:xfrm>
            <a:off x="0" y="2667000"/>
            <a:ext cx="9144000" cy="3429000"/>
          </a:xfrm>
          <a:prstGeom prst="rect">
            <a:avLst/>
          </a:prstGeom>
          <a:ln>
            <a:noFill/>
          </a:ln>
          <a:effectLst>
            <a:softEdge rad="112500"/>
          </a:effectLst>
        </p:spPr>
      </p:pic>
      <p:sp>
        <p:nvSpPr>
          <p:cNvPr id="3" name="Rectangle 2"/>
          <p:cNvSpPr/>
          <p:nvPr/>
        </p:nvSpPr>
        <p:spPr>
          <a:xfrm>
            <a:off x="0" y="152400"/>
            <a:ext cx="9144000" cy="2062103"/>
          </a:xfrm>
          <a:prstGeom prst="rect">
            <a:avLst/>
          </a:prstGeom>
        </p:spPr>
        <p:txBody>
          <a:bodyPr wrap="square">
            <a:spAutoFit/>
          </a:bodyPr>
          <a:lstStyle/>
          <a:p>
            <a:pPr algn="ctr"/>
            <a:r>
              <a:rPr lang="en-US" sz="3200" i="1" dirty="0" smtClean="0"/>
              <a:t>“And beside all this, between us and you there is a great gulf fixed: so that they which would pass from hence to you cannot; neither can they pass to us, that would come from thence.” (Luke 16:26)</a:t>
            </a:r>
            <a:endParaRPr lang="en-US" sz="3200" i="1"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i1-win.softpedia-static.com/screenshots/Jesus-at-Paradise_1.jpg"/>
          <p:cNvPicPr>
            <a:picLocks noChangeAspect="1" noChangeArrowheads="1"/>
          </p:cNvPicPr>
          <p:nvPr/>
        </p:nvPicPr>
        <p:blipFill>
          <a:blip r:embed="rId2" cstate="print"/>
          <a:srcRect/>
          <a:stretch>
            <a:fillRect/>
          </a:stretch>
        </p:blipFill>
        <p:spPr bwMode="auto">
          <a:xfrm>
            <a:off x="0" y="-454247"/>
            <a:ext cx="9144000" cy="7312247"/>
          </a:xfrm>
          <a:prstGeom prst="rect">
            <a:avLst/>
          </a:prstGeom>
          <a:noFill/>
        </p:spPr>
      </p:pic>
      <p:pic>
        <p:nvPicPr>
          <p:cNvPr id="5" name="Picture 4" descr="http://i1-win.softpedia-static.com/screenshots/Jesus-at-Paradise_1.jpg"/>
          <p:cNvPicPr>
            <a:picLocks noChangeAspect="1" noChangeArrowheads="1"/>
          </p:cNvPicPr>
          <p:nvPr/>
        </p:nvPicPr>
        <p:blipFill>
          <a:blip r:embed="rId2" cstate="print"/>
          <a:srcRect l="80000" t="68737" r="1667" b="12505"/>
          <a:stretch>
            <a:fillRect/>
          </a:stretch>
        </p:blipFill>
        <p:spPr bwMode="auto">
          <a:xfrm>
            <a:off x="7315200" y="5361709"/>
            <a:ext cx="1828800" cy="1496291"/>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152400" y="-685800"/>
            <a:ext cx="92964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3604407"/>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a:t>
            </a:r>
            <a:endParaRPr lang="en-US" i="1"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685800" y="0"/>
            <a:ext cx="10286997" cy="6858000"/>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971800" y="0"/>
            <a:ext cx="2362200" cy="227630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ldsces.org/content/images/manuals/nt-trm/spirits.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85800" y="-304800"/>
            <a:ext cx="7772400" cy="75963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piritlessons.com/Documents/7_Jovenes/new_jerusale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22" name="Picture 2" descr="http://www.moroni10.com/Mormon/Bible_References/Council_in_Heaven.jpg"/>
          <p:cNvPicPr>
            <a:picLocks noChangeAspect="1" noChangeArrowheads="1"/>
          </p:cNvPicPr>
          <p:nvPr/>
        </p:nvPicPr>
        <p:blipFill>
          <a:blip r:embed="rId3" cstate="print"/>
          <a:srcRect/>
          <a:stretch>
            <a:fillRect/>
          </a:stretch>
        </p:blipFill>
        <p:spPr bwMode="auto">
          <a:xfrm>
            <a:off x="2057400" y="381000"/>
            <a:ext cx="4800600" cy="614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fltVal val="0"/>
                                          </p:val>
                                        </p:tav>
                                        <p:tav tm="100000">
                                          <p:val>
                                            <p:strVal val="#ppt_w"/>
                                          </p:val>
                                        </p:tav>
                                      </p:tavLst>
                                    </p:anim>
                                    <p:anim calcmode="lin" valueType="num">
                                      <p:cBhvr>
                                        <p:cTn id="8" dur="1000" fill="hold"/>
                                        <p:tgtEl>
                                          <p:spTgt spid="81922"/>
                                        </p:tgtEl>
                                        <p:attrNameLst>
                                          <p:attrName>ppt_h</p:attrName>
                                        </p:attrNameLst>
                                      </p:cBhvr>
                                      <p:tavLst>
                                        <p:tav tm="0">
                                          <p:val>
                                            <p:fltVal val="0"/>
                                          </p:val>
                                        </p:tav>
                                        <p:tav tm="100000">
                                          <p:val>
                                            <p:strVal val="#ppt_h"/>
                                          </p:val>
                                        </p:tav>
                                      </p:tavLst>
                                    </p:anim>
                                    <p:animEffect transition="in" filter="fade">
                                      <p:cBhvr>
                                        <p:cTn id="9" dur="1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After the </a:t>
            </a:r>
            <a:r>
              <a:rPr lang="en-US" dirty="0" smtClean="0"/>
              <a:t>Cross</a:t>
            </a:r>
            <a:endParaRPr lang="en-US" dirty="0"/>
          </a:p>
        </p:txBody>
      </p:sp>
      <p:sp>
        <p:nvSpPr>
          <p:cNvPr id="4" name="Content Placeholder 3"/>
          <p:cNvSpPr>
            <a:spLocks noGrp="1"/>
          </p:cNvSpPr>
          <p:nvPr>
            <p:ph idx="1"/>
          </p:nvPr>
        </p:nvSpPr>
        <p:spPr>
          <a:xfrm>
            <a:off x="0" y="1600200"/>
            <a:ext cx="4343400" cy="4876800"/>
          </a:xfrm>
        </p:spPr>
        <p:txBody>
          <a:bodyPr>
            <a:normAutofit/>
          </a:bodyPr>
          <a:lstStyle/>
          <a:p>
            <a:pPr lvl="0" algn="ctr">
              <a:buNone/>
            </a:pPr>
            <a:r>
              <a:rPr lang="en-US" sz="3600" dirty="0" smtClean="0"/>
              <a:t>    The </a:t>
            </a:r>
            <a:r>
              <a:rPr lang="en-US" sz="3600" dirty="0"/>
              <a:t>state of the unsaved </a:t>
            </a:r>
            <a:r>
              <a:rPr lang="en-US" sz="3600" dirty="0" smtClean="0"/>
              <a:t>dead remains </a:t>
            </a:r>
            <a:r>
              <a:rPr lang="en-US" sz="3600" dirty="0"/>
              <a:t>unchanged after the cross. They remain in Hades </a:t>
            </a:r>
            <a:r>
              <a:rPr lang="en-US" sz="3600" dirty="0" smtClean="0"/>
              <a:t>(Hell) awaiting </a:t>
            </a:r>
            <a:r>
              <a:rPr lang="en-US" sz="3600" dirty="0"/>
              <a:t>the final great white throne judgment. </a:t>
            </a:r>
          </a:p>
          <a:p>
            <a:pPr algn="ctr"/>
            <a:endParaRPr lang="en-US" sz="3600" dirty="0"/>
          </a:p>
        </p:txBody>
      </p:sp>
      <p:pic>
        <p:nvPicPr>
          <p:cNvPr id="183298" name="Picture 2" descr="http://www.chicagonow.com/an-agnostic-in-wheaton/files/2013/09/hell2.jpg"/>
          <p:cNvPicPr>
            <a:picLocks noChangeAspect="1" noChangeArrowheads="1"/>
          </p:cNvPicPr>
          <p:nvPr/>
        </p:nvPicPr>
        <p:blipFill>
          <a:blip r:embed="rId2" cstate="print"/>
          <a:srcRect/>
          <a:stretch>
            <a:fillRect/>
          </a:stretch>
        </p:blipFill>
        <p:spPr bwMode="auto">
          <a:xfrm>
            <a:off x="4419600" y="2362200"/>
            <a:ext cx="4533900" cy="299085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ttp://revonator.files.wordpress.com/2013/10/psa58a.jpg"/>
          <p:cNvPicPr>
            <a:picLocks noChangeAspect="1" noChangeArrowheads="1"/>
          </p:cNvPicPr>
          <p:nvPr/>
        </p:nvPicPr>
        <p:blipFill>
          <a:blip r:embed="rId2" cstate="print"/>
          <a:srcRect/>
          <a:stretch>
            <a:fillRect/>
          </a:stretch>
        </p:blipFill>
        <p:spPr bwMode="auto">
          <a:xfrm>
            <a:off x="0" y="0"/>
            <a:ext cx="9144000" cy="5004562"/>
          </a:xfrm>
          <a:prstGeom prst="rect">
            <a:avLst/>
          </a:prstGeom>
          <a:noFill/>
        </p:spPr>
      </p:pic>
      <p:sp>
        <p:nvSpPr>
          <p:cNvPr id="3" name="Title 2"/>
          <p:cNvSpPr>
            <a:spLocks noGrp="1"/>
          </p:cNvSpPr>
          <p:nvPr>
            <p:ph type="title"/>
          </p:nvPr>
        </p:nvSpPr>
        <p:spPr>
          <a:xfrm>
            <a:off x="457200" y="5029200"/>
            <a:ext cx="8229600" cy="1828800"/>
          </a:xfrm>
        </p:spPr>
        <p:txBody>
          <a:bodyPr>
            <a:scene3d>
              <a:camera prst="orthographicFront"/>
              <a:lightRig rig="threePt" dir="t"/>
            </a:scene3d>
            <a:sp3d extrusionH="57150">
              <a:bevelT w="38100" h="38100" prst="convex"/>
            </a:sp3d>
          </a:bodyPr>
          <a:lstStyle/>
          <a:p>
            <a:r>
              <a:rPr lang="en-US" i="1" dirty="0" smtClean="0">
                <a:effectLst>
                  <a:glow rad="63500">
                    <a:schemeClr val="accent6">
                      <a:satMod val="175000"/>
                      <a:alpha val="40000"/>
                    </a:schemeClr>
                  </a:glow>
                </a:effectLst>
              </a:rPr>
              <a:t>Revelation 20:11-15</a:t>
            </a:r>
            <a:endParaRPr lang="en-US" i="1" dirty="0">
              <a:effectLst>
                <a:glow rad="63500">
                  <a:schemeClr val="accent6">
                    <a:satMod val="175000"/>
                    <a:alpha val="40000"/>
                  </a:schemeClr>
                </a:glow>
              </a:effectLst>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images.fineartamerica.com/images-medium-large/book-of-life-yulia-litvinova.jpg"/>
          <p:cNvPicPr>
            <a:picLocks noChangeAspect="1" noChangeArrowheads="1"/>
          </p:cNvPicPr>
          <p:nvPr/>
        </p:nvPicPr>
        <p:blipFill>
          <a:blip r:embed="rId2" cstate="print"/>
          <a:srcRect/>
          <a:stretch>
            <a:fillRect/>
          </a:stretch>
        </p:blipFill>
        <p:spPr bwMode="auto">
          <a:xfrm>
            <a:off x="-304799" y="0"/>
            <a:ext cx="9448800" cy="708343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ife-equals-jesus.org/KingJames4KingJesus/Theme/images/topInHisImage.png"/>
          <p:cNvPicPr>
            <a:picLocks noChangeAspect="1" noChangeArrowheads="1"/>
          </p:cNvPicPr>
          <p:nvPr/>
        </p:nvPicPr>
        <p:blipFill>
          <a:blip r:embed="rId2" cstate="print"/>
          <a:srcRect/>
          <a:stretch>
            <a:fillRect/>
          </a:stretch>
        </p:blipFill>
        <p:spPr bwMode="auto">
          <a:xfrm>
            <a:off x="0" y="2173593"/>
            <a:ext cx="9144000" cy="2627007"/>
          </a:xfrm>
          <a:prstGeom prst="rect">
            <a:avLst/>
          </a:prstGeom>
          <a:noFill/>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eborg2.com/Revelation/Rev14/Lake%20of%20Fire21.jpg"/>
          <p:cNvPicPr>
            <a:picLocks noChangeAspect="1" noChangeArrowheads="1"/>
          </p:cNvPicPr>
          <p:nvPr/>
        </p:nvPicPr>
        <p:blipFill>
          <a:blip r:embed="rId2" cstate="print"/>
          <a:srcRect/>
          <a:stretch>
            <a:fillRect/>
          </a:stretch>
        </p:blipFill>
        <p:spPr bwMode="auto">
          <a:xfrm>
            <a:off x="0" y="1258185"/>
            <a:ext cx="9144000" cy="55998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384995"/>
          </a:xfrm>
          <a:prstGeom prst="rect">
            <a:avLst/>
          </a:prstGeom>
        </p:spPr>
        <p:txBody>
          <a:bodyPr wrap="square">
            <a:spAutoFit/>
          </a:bodyPr>
          <a:lstStyle/>
          <a:p>
            <a:pPr algn="ctr"/>
            <a:r>
              <a:rPr lang="en-US" sz="2800" i="1" dirty="0" smtClean="0"/>
              <a:t>(Colossians 1:5)</a:t>
            </a:r>
          </a:p>
          <a:p>
            <a:pPr algn="ctr"/>
            <a:r>
              <a:rPr lang="en-US" sz="2800" i="1" dirty="0" smtClean="0"/>
              <a:t>“For the hope which is laid up for you in heaven, whereof ye heard before in the word of the truth of the gospel.”</a:t>
            </a:r>
            <a:endParaRPr lang="en-US" sz="2800" i="1" dirty="0"/>
          </a:p>
        </p:txBody>
      </p:sp>
      <p:sp>
        <p:nvSpPr>
          <p:cNvPr id="3" name="Rectangle 2"/>
          <p:cNvSpPr/>
          <p:nvPr/>
        </p:nvSpPr>
        <p:spPr>
          <a:xfrm>
            <a:off x="0" y="5410200"/>
            <a:ext cx="9144000" cy="1384995"/>
          </a:xfrm>
          <a:prstGeom prst="rect">
            <a:avLst/>
          </a:prstGeom>
        </p:spPr>
        <p:txBody>
          <a:bodyPr wrap="square">
            <a:spAutoFit/>
          </a:bodyPr>
          <a:lstStyle/>
          <a:p>
            <a:pPr algn="ctr"/>
            <a:r>
              <a:rPr lang="en-US" sz="2800" i="1" dirty="0" smtClean="0"/>
              <a:t> (I Peter 1:4)</a:t>
            </a:r>
          </a:p>
          <a:p>
            <a:pPr algn="ctr"/>
            <a:r>
              <a:rPr lang="en-US" sz="2800" i="1" dirty="0" smtClean="0"/>
              <a:t>“To an inheritance incorruptible, and undefiled, and that </a:t>
            </a:r>
            <a:r>
              <a:rPr lang="en-US" sz="2800" i="1" dirty="0" err="1" smtClean="0"/>
              <a:t>fadeth</a:t>
            </a:r>
            <a:r>
              <a:rPr lang="en-US" sz="2800" i="1" dirty="0" smtClean="0"/>
              <a:t> not away, reserved in heaven for you.”</a:t>
            </a:r>
            <a:endParaRPr lang="en-US" sz="2800" i="1" dirty="0"/>
          </a:p>
        </p:txBody>
      </p:sp>
      <p:pic>
        <p:nvPicPr>
          <p:cNvPr id="193538" name="Picture 2" descr="http://freebiblestudiesonline.files.wordpress.com/2012/03/free-bible-studies-online-great-white-throne-judgement.jpg"/>
          <p:cNvPicPr>
            <a:picLocks noChangeAspect="1" noChangeArrowheads="1"/>
          </p:cNvPicPr>
          <p:nvPr/>
        </p:nvPicPr>
        <p:blipFill>
          <a:blip r:embed="rId2" cstate="print"/>
          <a:srcRect/>
          <a:stretch>
            <a:fillRect/>
          </a:stretch>
        </p:blipFill>
        <p:spPr bwMode="auto">
          <a:xfrm>
            <a:off x="2362200" y="1524000"/>
            <a:ext cx="4562475" cy="3905593"/>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cdn.ebaumsworld.com/thumbs/gallery/2245534/83386937.jpg"/>
          <p:cNvPicPr>
            <a:picLocks noChangeAspect="1" noChangeArrowheads="1"/>
          </p:cNvPicPr>
          <p:nvPr/>
        </p:nvPicPr>
        <p:blipFill>
          <a:blip r:embed="rId2" cstate="print"/>
          <a:srcRect/>
          <a:stretch>
            <a:fillRect/>
          </a:stretch>
        </p:blipFill>
        <p:spPr bwMode="auto">
          <a:xfrm>
            <a:off x="-55414" y="304800"/>
            <a:ext cx="9199414" cy="6324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http://biblescripture.net/God.jpeg"/>
          <p:cNvPicPr>
            <a:picLocks noChangeAspect="1" noChangeArrowheads="1"/>
          </p:cNvPicPr>
          <p:nvPr/>
        </p:nvPicPr>
        <p:blipFill>
          <a:blip r:embed="rId2" cstate="print"/>
          <a:srcRect/>
          <a:stretch>
            <a:fillRect/>
          </a:stretch>
        </p:blipFill>
        <p:spPr bwMode="auto">
          <a:xfrm>
            <a:off x="-152400" y="0"/>
            <a:ext cx="9441178" cy="7488755"/>
          </a:xfrm>
          <a:prstGeom prst="rect">
            <a:avLst/>
          </a:prstGeom>
          <a:noFill/>
        </p:spPr>
      </p:pic>
      <p:pic>
        <p:nvPicPr>
          <p:cNvPr id="43010" name="Picture 2" descr="https://encrypted-tbn0.gstatic.com/images?q=tbn:ANd9GcRgZ5zfsflKc6n3OMCk1BKIlLhIAXL8-01EK2BWPKmRKr8aVn9scnoGo8Xa"/>
          <p:cNvPicPr>
            <a:picLocks noChangeAspect="1" noChangeArrowheads="1"/>
          </p:cNvPicPr>
          <p:nvPr/>
        </p:nvPicPr>
        <p:blipFill>
          <a:blip r:embed="rId3" cstate="print"/>
          <a:srcRect r="526" b="36812"/>
          <a:stretch>
            <a:fillRect/>
          </a:stretch>
        </p:blipFill>
        <p:spPr bwMode="auto">
          <a:xfrm rot="20855690">
            <a:off x="442059" y="2884761"/>
            <a:ext cx="3549901" cy="954274"/>
          </a:xfrm>
          <a:prstGeom prst="rect">
            <a:avLst/>
          </a:prstGeom>
          <a:ln>
            <a:noFill/>
          </a:ln>
          <a:effectLst>
            <a:softEdge rad="112500"/>
          </a:effectLst>
        </p:spPr>
      </p:pic>
      <p:pic>
        <p:nvPicPr>
          <p:cNvPr id="43012" name="Picture 4" descr="http://www.willrosenberg.com/wp-content/uploads/2011/05/the_creation_of_man_by_michelangelo_in_the_sistine_1801114.jpg"/>
          <p:cNvPicPr>
            <a:picLocks noChangeAspect="1" noChangeArrowheads="1"/>
          </p:cNvPicPr>
          <p:nvPr/>
        </p:nvPicPr>
        <p:blipFill>
          <a:blip r:embed="rId4" cstate="print"/>
          <a:srcRect t="11655" r="810" b="4527"/>
          <a:stretch>
            <a:fillRect/>
          </a:stretch>
        </p:blipFill>
        <p:spPr bwMode="auto">
          <a:xfrm rot="551203">
            <a:off x="4979386" y="2860051"/>
            <a:ext cx="2538026" cy="1489040"/>
          </a:xfrm>
          <a:prstGeom prst="rect">
            <a:avLst/>
          </a:prstGeom>
          <a:ln>
            <a:noFill/>
          </a:ln>
          <a:effectLst>
            <a:softEdge rad="112500"/>
          </a:effectLst>
        </p:spPr>
      </p:pic>
      <p:pic>
        <p:nvPicPr>
          <p:cNvPr id="43014" name="Picture 6" descr="http://www.illusionsgallery.com/Creation-hands-L.jpg"/>
          <p:cNvPicPr>
            <a:picLocks noChangeAspect="1" noChangeArrowheads="1"/>
          </p:cNvPicPr>
          <p:nvPr/>
        </p:nvPicPr>
        <p:blipFill>
          <a:blip r:embed="rId5" cstate="print"/>
          <a:srcRect/>
          <a:stretch>
            <a:fillRect/>
          </a:stretch>
        </p:blipFill>
        <p:spPr bwMode="auto">
          <a:xfrm rot="393003">
            <a:off x="1538266" y="4403351"/>
            <a:ext cx="2486025" cy="1728380"/>
          </a:xfrm>
          <a:prstGeom prst="rect">
            <a:avLst/>
          </a:prstGeom>
          <a:ln>
            <a:noFill/>
          </a:ln>
          <a:effectLst>
            <a:softEdge rad="112500"/>
          </a:effectLst>
        </p:spPr>
      </p:pic>
      <p:pic>
        <p:nvPicPr>
          <p:cNvPr id="43016" name="Picture 8" descr="http://upload.wikimedia.org/wikipedia/commons/4/49/Creation_of_man_Prometheus_Berthelemy_Louvre_INV20043.jpg"/>
          <p:cNvPicPr>
            <a:picLocks noChangeAspect="1" noChangeArrowheads="1"/>
          </p:cNvPicPr>
          <p:nvPr/>
        </p:nvPicPr>
        <p:blipFill>
          <a:blip r:embed="rId6" cstate="print"/>
          <a:srcRect/>
          <a:stretch>
            <a:fillRect/>
          </a:stretch>
        </p:blipFill>
        <p:spPr bwMode="auto">
          <a:xfrm rot="21199740">
            <a:off x="4595546" y="4589196"/>
            <a:ext cx="3030220" cy="1893888"/>
          </a:xfrm>
          <a:prstGeom prst="rect">
            <a:avLst/>
          </a:prstGeom>
          <a:ln>
            <a:noFill/>
          </a:ln>
          <a:effectLst>
            <a:softEdge rad="112500"/>
          </a:effectLst>
        </p:spPr>
      </p:pic>
      <p:sp>
        <p:nvSpPr>
          <p:cNvPr id="8" name="Rectangle 7"/>
          <p:cNvSpPr/>
          <p:nvPr/>
        </p:nvSpPr>
        <p:spPr>
          <a:xfrm>
            <a:off x="0" y="0"/>
            <a:ext cx="9144000" cy="6863417"/>
          </a:xfrm>
          <a:prstGeom prst="rect">
            <a:avLst/>
          </a:prstGeom>
        </p:spPr>
        <p:txBody>
          <a:bodyPr wrap="square">
            <a:spAutoFit/>
          </a:bodyPr>
          <a:lstStyle/>
          <a:p>
            <a:pPr algn="ctr"/>
            <a:r>
              <a:rPr lang="en-US" sz="4400" i="1" dirty="0" smtClean="0">
                <a:effectLst>
                  <a:glow rad="101600">
                    <a:schemeClr val="bg1">
                      <a:alpha val="60000"/>
                    </a:schemeClr>
                  </a:glow>
                </a:effectLst>
              </a:rPr>
              <a:t>"And God said, Let us make man in our image, after our likeness; and let them have dominion over the fish of the sea, and the fowl of the air, and over the cattle, and over all the earth, and over every creeping thing that </a:t>
            </a:r>
            <a:r>
              <a:rPr lang="en-US" sz="4400" i="1" dirty="0" err="1" smtClean="0">
                <a:effectLst>
                  <a:glow rad="101600">
                    <a:schemeClr val="bg1">
                      <a:alpha val="60000"/>
                    </a:schemeClr>
                  </a:glow>
                </a:effectLst>
              </a:rPr>
              <a:t>creepeth</a:t>
            </a:r>
            <a:r>
              <a:rPr lang="en-US" sz="4400" i="1" dirty="0" smtClean="0">
                <a:effectLst>
                  <a:glow rad="101600">
                    <a:schemeClr val="bg1">
                      <a:alpha val="60000"/>
                    </a:schemeClr>
                  </a:glow>
                </a:effectLst>
              </a:rPr>
              <a:t> upon the earth. So God created man in his own image, in the image of God created he him; male and female created he them.” Gen. 1:26-27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600" b="1" dirty="0" smtClean="0">
                <a:effectLst>
                  <a:reflection blurRad="6350" stA="55000" endA="300" endPos="45500" dir="5400000" sy="-100000" algn="bl" rotWithShape="0"/>
                </a:effectLst>
                <a:latin typeface="Times New Roman" pitchFamily="18" charset="0"/>
                <a:cs typeface="Times New Roman" pitchFamily="18" charset="0"/>
              </a:rPr>
              <a:t>Man’s Original Duties </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r>
              <a:rPr lang="en-US" sz="6600" b="1" dirty="0" smtClean="0">
                <a:effectLst>
                  <a:reflection blurRad="6350" stA="55000" endA="300" endPos="45500" dir="5400000" sy="-100000" algn="bl" rotWithShape="0"/>
                </a:effectLst>
                <a:latin typeface="Times New Roman" pitchFamily="18" charset="0"/>
                <a:cs typeface="Times New Roman" pitchFamily="18" charset="0"/>
              </a:rPr>
              <a:t>and Responsibilities</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endParaRPr lang="en-US" sz="66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man?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4" name="Picture 4" descr="http://www.reasoningwithjehovahswitnesses.com/wp-content/uploads/2012/01/jesus_adam_eve_touch1.jpg"/>
          <p:cNvPicPr>
            <a:picLocks noChangeAspect="1" noChangeArrowheads="1"/>
          </p:cNvPicPr>
          <p:nvPr/>
        </p:nvPicPr>
        <p:blipFill>
          <a:blip r:embed="rId3" cstate="print"/>
          <a:srcRect/>
          <a:stretch>
            <a:fillRect/>
          </a:stretch>
        </p:blipFill>
        <p:spPr bwMode="auto">
          <a:xfrm>
            <a:off x="4114800" y="2667000"/>
            <a:ext cx="4777528" cy="33528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art worthy, O Lord, to receive glory and </a:t>
            </a:r>
            <a:r>
              <a:rPr lang="en-US" sz="3600" i="1" dirty="0" err="1" smtClean="0"/>
              <a:t>honour</a:t>
            </a:r>
            <a:r>
              <a:rPr lang="en-US" sz="3600" i="1" dirty="0" smtClean="0"/>
              <a:t> and power: for thou hast created all things, and for thy pleasure they are and were created.”  (Rev. 4:11)</a:t>
            </a:r>
            <a:endParaRPr lang="en-US" sz="3600" i="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llenwhite.info/images/chapt-illus/EW/RH-AdamEveCastOut.jpg"/>
          <p:cNvPicPr>
            <a:picLocks noChangeAspect="1" noChangeArrowheads="1"/>
          </p:cNvPicPr>
          <p:nvPr/>
        </p:nvPicPr>
        <p:blipFill>
          <a:blip r:embed="rId2" cstate="print"/>
          <a:srcRect/>
          <a:stretch>
            <a:fillRect/>
          </a:stretch>
        </p:blipFill>
        <p:spPr bwMode="auto">
          <a:xfrm>
            <a:off x="2514600" y="1179576"/>
            <a:ext cx="4114800" cy="5678424"/>
          </a:xfrm>
          <a:prstGeom prst="rect">
            <a:avLst/>
          </a:prstGeom>
          <a:ln>
            <a:noFill/>
          </a:ln>
          <a:effectLst>
            <a:softEdge rad="112500"/>
          </a:effectLst>
        </p:spPr>
      </p:pic>
      <p:sp>
        <p:nvSpPr>
          <p:cNvPr id="3" name="Content Placeholder 3"/>
          <p:cNvSpPr txBox="1">
            <a:spLocks/>
          </p:cNvSpPr>
          <p:nvPr/>
        </p:nvSpPr>
        <p:spPr>
          <a:xfrm>
            <a:off x="0" y="76201"/>
            <a:ext cx="9144000" cy="714612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His Tragic Sin and Fall</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710327.r27.cf2.rackcdn.com/assets/1592/reviewaccountingstandards.jpg"/>
          <p:cNvPicPr>
            <a:picLocks noChangeAspect="1" noChangeArrowheads="1"/>
          </p:cNvPicPr>
          <p:nvPr/>
        </p:nvPicPr>
        <p:blipFill>
          <a:blip r:embed="rId2" cstate="print"/>
          <a:srcRect/>
          <a:stretch>
            <a:fillRect/>
          </a:stretch>
        </p:blipFill>
        <p:spPr bwMode="auto">
          <a:xfrm>
            <a:off x="-41761" y="851009"/>
            <a:ext cx="9185761" cy="516879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pPr lvl="0"/>
            <a:r>
              <a:rPr lang="en-US" dirty="0"/>
              <a:t>A threefold sentence </a:t>
            </a:r>
            <a:r>
              <a:rPr lang="en-US" dirty="0" smtClean="0"/>
              <a:t>passed </a:t>
            </a:r>
            <a:r>
              <a:rPr lang="en-US" dirty="0"/>
              <a:t/>
            </a:r>
            <a:br>
              <a:rPr lang="en-US" dirty="0"/>
            </a:br>
            <a:endParaRPr lang="en-US" dirty="0"/>
          </a:p>
        </p:txBody>
      </p:sp>
      <p:pic>
        <p:nvPicPr>
          <p:cNvPr id="21506" name="Picture 2" descr="http://4vector.com/i/free-vector-judge-hammer-clip-art_105839_Judge_Hammer_clip_art_hight.png"/>
          <p:cNvPicPr>
            <a:picLocks noChangeAspect="1" noChangeArrowheads="1"/>
          </p:cNvPicPr>
          <p:nvPr/>
        </p:nvPicPr>
        <p:blipFill>
          <a:blip r:embed="rId2" cstate="print"/>
          <a:srcRect/>
          <a:stretch>
            <a:fillRect/>
          </a:stretch>
        </p:blipFill>
        <p:spPr bwMode="auto">
          <a:xfrm>
            <a:off x="1600200" y="2057400"/>
            <a:ext cx="6265075" cy="4267200"/>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Judgment upon the Serpent</a:t>
            </a:r>
            <a:endParaRPr lang="en-US" dirty="0"/>
          </a:p>
        </p:txBody>
      </p:sp>
      <p:pic>
        <p:nvPicPr>
          <p:cNvPr id="72706" name="Picture 2" descr="http://www.spaightwoodgalleries.com/Media/Old_Masters/DeBruyn/de_Bruyn_A_God_judging_A-E-.jpg"/>
          <p:cNvPicPr>
            <a:picLocks noChangeAspect="1" noChangeArrowheads="1"/>
          </p:cNvPicPr>
          <p:nvPr/>
        </p:nvPicPr>
        <p:blipFill>
          <a:blip r:embed="rId2" cstate="print"/>
          <a:srcRect l="21053" t="12214" r="752" b="254"/>
          <a:stretch>
            <a:fillRect/>
          </a:stretch>
        </p:blipFill>
        <p:spPr bwMode="auto">
          <a:xfrm>
            <a:off x="2743200" y="1186962"/>
            <a:ext cx="3429000" cy="567103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Judgment upon Satan</a:t>
            </a:r>
            <a:endParaRPr lang="en-US" dirty="0"/>
          </a:p>
        </p:txBody>
      </p:sp>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2057400" y="1676400"/>
            <a:ext cx="5181600" cy="5181600"/>
          </a:xfrm>
          <a:prstGeom prst="rect">
            <a:avLst/>
          </a:prstGeom>
          <a:noFill/>
        </p:spPr>
      </p:pic>
      <p:pic>
        <p:nvPicPr>
          <p:cNvPr id="4" name="Picture 2" descr="http://ubdavid.org/advanced/new-life3/graphics/22_cross-crush-satan.jpg"/>
          <p:cNvPicPr>
            <a:picLocks noChangeAspect="1" noChangeArrowheads="1"/>
          </p:cNvPicPr>
          <p:nvPr/>
        </p:nvPicPr>
        <p:blipFill>
          <a:blip r:embed="rId3" cstate="print"/>
          <a:srcRect/>
          <a:stretch>
            <a:fillRect/>
          </a:stretch>
        </p:blipFill>
        <p:spPr bwMode="auto">
          <a:xfrm>
            <a:off x="2057400" y="1676400"/>
            <a:ext cx="5181600" cy="5181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encrypted-tbn2.gstatic.com/images?q=tbn:ANd9GcRsAdu-1ZJ0yqgOn6pqbFjJCDxiZJNuS2lxtOyHcCOXVBoF5SqTEA"/>
          <p:cNvPicPr>
            <a:picLocks noChangeAspect="1" noChangeArrowheads="1"/>
          </p:cNvPicPr>
          <p:nvPr/>
        </p:nvPicPr>
        <p:blipFill>
          <a:blip r:embed="rId2" cstate="print"/>
          <a:srcRect/>
          <a:stretch>
            <a:fillRect/>
          </a:stretch>
        </p:blipFill>
        <p:spPr bwMode="auto">
          <a:xfrm>
            <a:off x="0" y="203385"/>
            <a:ext cx="9144000" cy="608492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llustrationstoencourage.files.wordpress.com/2013/07/red-horse-of-revelation_0116.png"/>
          <p:cNvPicPr>
            <a:picLocks noChangeAspect="1" noChangeArrowheads="1"/>
          </p:cNvPicPr>
          <p:nvPr/>
        </p:nvPicPr>
        <p:blipFill>
          <a:blip r:embed="rId2" cstate="print"/>
          <a:srcRect r="20199"/>
          <a:stretch>
            <a:fillRect/>
          </a:stretch>
        </p:blipFill>
        <p:spPr bwMode="auto">
          <a:xfrm>
            <a:off x="0" y="0"/>
            <a:ext cx="9144000" cy="5314951"/>
          </a:xfrm>
          <a:prstGeom prst="rect">
            <a:avLst/>
          </a:prstGeom>
          <a:noFill/>
        </p:spPr>
      </p:pic>
      <p:sp>
        <p:nvSpPr>
          <p:cNvPr id="3" name="Rectangle 2"/>
          <p:cNvSpPr/>
          <p:nvPr/>
        </p:nvSpPr>
        <p:spPr>
          <a:xfrm>
            <a:off x="0" y="5334000"/>
            <a:ext cx="9144000" cy="1569660"/>
          </a:xfrm>
          <a:prstGeom prst="rect">
            <a:avLst/>
          </a:prstGeom>
        </p:spPr>
        <p:txBody>
          <a:bodyPr wrap="square">
            <a:spAutoFit/>
          </a:bodyPr>
          <a:lstStyle/>
          <a:p>
            <a:pPr algn="ctr"/>
            <a:r>
              <a:rPr lang="en-US" sz="3200" i="1" dirty="0" smtClean="0"/>
              <a:t> (Revelation 20:10)</a:t>
            </a:r>
          </a:p>
          <a:p>
            <a:pPr algn="ctr"/>
            <a:r>
              <a:rPr lang="en-US" sz="3200" i="1" dirty="0" smtClean="0"/>
              <a:t>“And the devil that deceived them was cast into the lake of fire and brimstone.”</a:t>
            </a:r>
            <a:endParaRPr lang="en-US" sz="32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676400"/>
          </a:xfrm>
        </p:spPr>
        <p:txBody>
          <a:bodyPr>
            <a:normAutofit/>
          </a:bodyPr>
          <a:lstStyle/>
          <a:p>
            <a:r>
              <a:rPr lang="en-US" dirty="0" smtClean="0"/>
              <a:t>Judgment upon Adam and Eve</a:t>
            </a:r>
            <a:br>
              <a:rPr lang="en-US" dirty="0" smtClean="0"/>
            </a:br>
            <a:r>
              <a:rPr lang="en-US" sz="4000" dirty="0" smtClean="0">
                <a:solidFill>
                  <a:srgbClr val="FFFF00"/>
                </a:solidFill>
              </a:rPr>
              <a:t>(sevenfold sentence because of their sin)</a:t>
            </a:r>
            <a:endParaRPr lang="en-US" sz="4000" dirty="0">
              <a:solidFill>
                <a:srgbClr val="FFFF00"/>
              </a:solidFill>
            </a:endParaRPr>
          </a:p>
        </p:txBody>
      </p:sp>
      <p:pic>
        <p:nvPicPr>
          <p:cNvPr id="89090" name="Picture 2" descr="http://ubdavid.org/advanced/new-life3/graphics/4_adam-eve-skins-afraid.jpg"/>
          <p:cNvPicPr>
            <a:picLocks noChangeAspect="1" noChangeArrowheads="1"/>
          </p:cNvPicPr>
          <p:nvPr/>
        </p:nvPicPr>
        <p:blipFill>
          <a:blip r:embed="rId2" cstate="print"/>
          <a:srcRect/>
          <a:stretch>
            <a:fillRect/>
          </a:stretch>
        </p:blipFill>
        <p:spPr bwMode="auto">
          <a:xfrm>
            <a:off x="1066800" y="2209800"/>
            <a:ext cx="6700341" cy="38862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solidFill>
                  <a:srgbClr val="FFFF00"/>
                </a:solidFill>
              </a:rPr>
              <a:t>1# Guilt and Shame</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5257800" cy="5105399"/>
          </a:xfrm>
        </p:spPr>
        <p:txBody>
          <a:bodyPr>
            <a:normAutofit/>
          </a:bodyPr>
          <a:lstStyle/>
          <a:p>
            <a:pPr algn="ctr">
              <a:buNone/>
            </a:pPr>
            <a:r>
              <a:rPr lang="en-US" sz="3600" i="1" dirty="0" smtClean="0"/>
              <a:t>  "And the eyes of them both were opened, and they knew that they were naked; and they sewed fig leaves together, and made themselves aprons" (Gen. 3:7)</a:t>
            </a:r>
          </a:p>
          <a:p>
            <a:endParaRPr lang="en-US" sz="3600" dirty="0"/>
          </a:p>
        </p:txBody>
      </p:sp>
      <p:pic>
        <p:nvPicPr>
          <p:cNvPr id="90114" name="Picture 2" descr="http://www.biblevisuals.org/images/look_inside_bvi/visualized_bible/NT/NT35_illustrations/NT35_P02_illustration.jpg"/>
          <p:cNvPicPr>
            <a:picLocks noChangeAspect="1" noChangeArrowheads="1"/>
          </p:cNvPicPr>
          <p:nvPr/>
        </p:nvPicPr>
        <p:blipFill>
          <a:blip r:embed="rId2" cstate="print"/>
          <a:srcRect/>
          <a:stretch>
            <a:fillRect/>
          </a:stretch>
        </p:blipFill>
        <p:spPr bwMode="auto">
          <a:xfrm>
            <a:off x="5486400" y="1524000"/>
            <a:ext cx="3486149" cy="4648200"/>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2# Fear</a:t>
            </a:r>
            <a:endParaRPr lang="en-US" dirty="0">
              <a:solidFill>
                <a:srgbClr val="FFFF00"/>
              </a:solidFill>
            </a:endParaRPr>
          </a:p>
        </p:txBody>
      </p:sp>
      <p:sp>
        <p:nvSpPr>
          <p:cNvPr id="3" name="Content Placeholder 2"/>
          <p:cNvSpPr>
            <a:spLocks noGrp="1"/>
          </p:cNvSpPr>
          <p:nvPr>
            <p:ph idx="1"/>
          </p:nvPr>
        </p:nvSpPr>
        <p:spPr>
          <a:xfrm>
            <a:off x="0" y="1295400"/>
            <a:ext cx="8991600" cy="4830763"/>
          </a:xfrm>
        </p:spPr>
        <p:txBody>
          <a:bodyPr>
            <a:noAutofit/>
          </a:bodyPr>
          <a:lstStyle/>
          <a:p>
            <a:pPr lvl="0" algn="ctr">
              <a:buNone/>
            </a:pPr>
            <a:r>
              <a:rPr lang="en-US" sz="3600" i="1" dirty="0" smtClean="0"/>
              <a:t>    “And they heard the voice of the Lord God walking in the garden in the cool of the day: and Adam and his wife hid themselves from the presence of the Lord God amongst the trees of the garden. And the Lord God called unto Adam, and said unto him, Where art thou? And he said, I heard thy voice in the garden, and </a:t>
            </a:r>
            <a:r>
              <a:rPr lang="en-US" sz="3600" i="1" u="sng" dirty="0" smtClean="0"/>
              <a:t>I was afraid</a:t>
            </a:r>
            <a:r>
              <a:rPr lang="en-US" sz="3600" i="1" dirty="0" smtClean="0"/>
              <a:t>, because I was naked; and I hid myself" (Gen. 3:8-10)</a:t>
            </a:r>
          </a:p>
          <a:p>
            <a:pPr algn="ctr"/>
            <a:endParaRPr lang="en-US" sz="3600" i="1"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3# Discord</a:t>
            </a:r>
            <a:endParaRPr lang="en-US" dirty="0">
              <a:solidFill>
                <a:srgbClr val="FFFF00"/>
              </a:solidFill>
            </a:endParaRPr>
          </a:p>
        </p:txBody>
      </p:sp>
      <p:sp>
        <p:nvSpPr>
          <p:cNvPr id="3" name="Content Placeholder 2"/>
          <p:cNvSpPr>
            <a:spLocks noGrp="1"/>
          </p:cNvSpPr>
          <p:nvPr>
            <p:ph idx="1"/>
          </p:nvPr>
        </p:nvSpPr>
        <p:spPr>
          <a:xfrm>
            <a:off x="0" y="1752600"/>
            <a:ext cx="4114800" cy="5334000"/>
          </a:xfrm>
        </p:spPr>
        <p:txBody>
          <a:bodyPr>
            <a:normAutofit/>
          </a:bodyPr>
          <a:lstStyle/>
          <a:p>
            <a:pPr algn="ctr">
              <a:buNone/>
            </a:pPr>
            <a:r>
              <a:rPr lang="en-US" sz="3600" i="1" dirty="0" smtClean="0"/>
              <a:t>  "And the man said, The woman whom thou </a:t>
            </a:r>
            <a:r>
              <a:rPr lang="en-US" sz="3600" i="1" dirty="0" err="1" smtClean="0"/>
              <a:t>gavest</a:t>
            </a:r>
            <a:r>
              <a:rPr lang="en-US" sz="3600" i="1" dirty="0" smtClean="0"/>
              <a:t> to be with me, she gave me of the tree, and I did eat.”" </a:t>
            </a:r>
          </a:p>
          <a:p>
            <a:pPr algn="ctr">
              <a:buNone/>
            </a:pPr>
            <a:r>
              <a:rPr lang="en-US" sz="3600" i="1" dirty="0" smtClean="0"/>
              <a:t>(Gen. 3:12)</a:t>
            </a:r>
          </a:p>
          <a:p>
            <a:pPr algn="ctr"/>
            <a:endParaRPr lang="en-US" sz="3600" i="1" dirty="0"/>
          </a:p>
        </p:txBody>
      </p:sp>
      <p:pic>
        <p:nvPicPr>
          <p:cNvPr id="98308" name="Picture 4" descr="http://www.fairviewchurch.us/wp-content/uploads/2013/07/adam-eve-painting-eat-fruit-forbidden-350x262.jpg"/>
          <p:cNvPicPr>
            <a:picLocks noChangeAspect="1" noChangeArrowheads="1"/>
          </p:cNvPicPr>
          <p:nvPr/>
        </p:nvPicPr>
        <p:blipFill>
          <a:blip r:embed="rId2" cstate="print"/>
          <a:srcRect/>
          <a:stretch>
            <a:fillRect/>
          </a:stretch>
        </p:blipFill>
        <p:spPr bwMode="auto">
          <a:xfrm>
            <a:off x="4572000" y="2362200"/>
            <a:ext cx="4071754" cy="3048000"/>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4# Death</a:t>
            </a:r>
            <a:endParaRPr lang="en-US" dirty="0"/>
          </a:p>
        </p:txBody>
      </p:sp>
      <p:pic>
        <p:nvPicPr>
          <p:cNvPr id="4" name="Picture 2" descr="C:\Users\Dan White\Pictures\Bible pictures\Bible pictures Old Testament\Adam, Eve, Creation\Adam and Eve\scan0010.jpg"/>
          <p:cNvPicPr>
            <a:picLocks noChangeAspect="1" noChangeArrowheads="1"/>
          </p:cNvPicPr>
          <p:nvPr/>
        </p:nvPicPr>
        <p:blipFill>
          <a:blip r:embed="rId2" cstate="print">
            <a:lum bright="-10000"/>
          </a:blip>
          <a:srcRect/>
          <a:stretch>
            <a:fillRect/>
          </a:stretch>
        </p:blipFill>
        <p:spPr bwMode="auto">
          <a:xfrm>
            <a:off x="2133600" y="1540565"/>
            <a:ext cx="5260258" cy="531743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5# Suffering</a:t>
            </a:r>
            <a:endParaRPr lang="en-US" dirty="0">
              <a:solidFill>
                <a:srgbClr val="FFFF00"/>
              </a:solidFill>
            </a:endParaRPr>
          </a:p>
        </p:txBody>
      </p:sp>
      <p:sp>
        <p:nvSpPr>
          <p:cNvPr id="3" name="Content Placeholder 2"/>
          <p:cNvSpPr>
            <a:spLocks noGrp="1"/>
          </p:cNvSpPr>
          <p:nvPr>
            <p:ph idx="1"/>
          </p:nvPr>
        </p:nvSpPr>
        <p:spPr>
          <a:xfrm>
            <a:off x="0" y="1447800"/>
            <a:ext cx="9144000" cy="2514601"/>
          </a:xfrm>
        </p:spPr>
        <p:txBody>
          <a:bodyPr/>
          <a:lstStyle/>
          <a:p>
            <a:pPr lvl="0">
              <a:buNone/>
            </a:pPr>
            <a:r>
              <a:rPr lang="en-US" i="1" dirty="0" smtClean="0"/>
              <a:t>   "Unto the woman he said, I will greatly multiply thy sorrow and thy conception; in sorrow thou shalt bring forth children; and thy desire shall be to thy husband, and he shall rule over thee" (Gen. 3:16)</a:t>
            </a:r>
          </a:p>
          <a:p>
            <a:endParaRPr lang="en-US" i="1" dirty="0"/>
          </a:p>
        </p:txBody>
      </p:sp>
      <p:pic>
        <p:nvPicPr>
          <p:cNvPr id="110594" name="Picture 2" descr="http://www.momlogic.com/images/childbirth_should_be_painfull_pm-thumb-270x270.jpg"/>
          <p:cNvPicPr>
            <a:picLocks noChangeAspect="1" noChangeArrowheads="1"/>
          </p:cNvPicPr>
          <p:nvPr/>
        </p:nvPicPr>
        <p:blipFill>
          <a:blip r:embed="rId2" cstate="print"/>
          <a:srcRect/>
          <a:stretch>
            <a:fillRect/>
          </a:stretch>
        </p:blipFill>
        <p:spPr bwMode="auto">
          <a:xfrm>
            <a:off x="457200" y="3809999"/>
            <a:ext cx="3048000" cy="3048001"/>
          </a:xfrm>
          <a:prstGeom prst="rect">
            <a:avLst/>
          </a:prstGeom>
          <a:noFill/>
        </p:spPr>
      </p:pic>
      <p:pic>
        <p:nvPicPr>
          <p:cNvPr id="110596" name="Picture 4" descr="http://churchleadergazette.com/clg/images/Husband%20and%20Wife.jpg"/>
          <p:cNvPicPr>
            <a:picLocks noChangeAspect="1" noChangeArrowheads="1"/>
          </p:cNvPicPr>
          <p:nvPr/>
        </p:nvPicPr>
        <p:blipFill>
          <a:blip r:embed="rId3" cstate="print"/>
          <a:srcRect/>
          <a:stretch>
            <a:fillRect/>
          </a:stretch>
        </p:blipFill>
        <p:spPr bwMode="auto">
          <a:xfrm>
            <a:off x="4343400" y="3810000"/>
            <a:ext cx="4181621" cy="2787748"/>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6# Weariness in labor</a:t>
            </a:r>
            <a:endParaRPr lang="en-US" dirty="0">
              <a:solidFill>
                <a:srgbClr val="FFFF00"/>
              </a:solidFill>
            </a:endParaRPr>
          </a:p>
        </p:txBody>
      </p:sp>
      <p:pic>
        <p:nvPicPr>
          <p:cNvPr id="114690" name="Picture 2" descr="http://www.ineedmotivation.com/blog/wp-content/uploads/2008/04/tired.jpg"/>
          <p:cNvPicPr>
            <a:picLocks noChangeAspect="1" noChangeArrowheads="1"/>
          </p:cNvPicPr>
          <p:nvPr/>
        </p:nvPicPr>
        <p:blipFill>
          <a:blip r:embed="rId2" cstate="print"/>
          <a:srcRect/>
          <a:stretch>
            <a:fillRect/>
          </a:stretch>
        </p:blipFill>
        <p:spPr bwMode="auto">
          <a:xfrm rot="431056">
            <a:off x="4491252" y="1639382"/>
            <a:ext cx="4476750" cy="3095625"/>
          </a:xfrm>
          <a:prstGeom prst="rect">
            <a:avLst/>
          </a:prstGeom>
          <a:ln>
            <a:noFill/>
          </a:ln>
          <a:effectLst>
            <a:softEdge rad="112500"/>
          </a:effectLst>
        </p:spPr>
      </p:pic>
      <p:pic>
        <p:nvPicPr>
          <p:cNvPr id="114692" name="Picture 4" descr="https://encrypted-tbn1.gstatic.com/images?q=tbn:ANd9GcRs7hR1ynHZdxUwJfYj84lTO3Kp4oBAKXicz_WHWtgTXAs3m8iK"/>
          <p:cNvPicPr>
            <a:picLocks noChangeAspect="1" noChangeArrowheads="1"/>
          </p:cNvPicPr>
          <p:nvPr/>
        </p:nvPicPr>
        <p:blipFill>
          <a:blip r:embed="rId3" cstate="print"/>
          <a:srcRect/>
          <a:stretch>
            <a:fillRect/>
          </a:stretch>
        </p:blipFill>
        <p:spPr bwMode="auto">
          <a:xfrm rot="20815568">
            <a:off x="234470" y="1575612"/>
            <a:ext cx="4116527" cy="2544763"/>
          </a:xfrm>
          <a:prstGeom prst="rect">
            <a:avLst/>
          </a:prstGeom>
          <a:noFill/>
        </p:spPr>
      </p:pic>
      <p:pic>
        <p:nvPicPr>
          <p:cNvPr id="114694" name="Picture 6" descr="http://omaha.com/assets/images/OW7575719.JPG"/>
          <p:cNvPicPr>
            <a:picLocks noChangeAspect="1" noChangeArrowheads="1"/>
          </p:cNvPicPr>
          <p:nvPr/>
        </p:nvPicPr>
        <p:blipFill>
          <a:blip r:embed="rId4" cstate="print"/>
          <a:srcRect/>
          <a:stretch>
            <a:fillRect/>
          </a:stretch>
        </p:blipFill>
        <p:spPr bwMode="auto">
          <a:xfrm>
            <a:off x="2057400" y="4332841"/>
            <a:ext cx="3790950" cy="2525159"/>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7# Separation from God</a:t>
            </a:r>
            <a:endParaRPr lang="en-US" dirty="0">
              <a:solidFill>
                <a:srgbClr val="FFFF00"/>
              </a:solidFill>
            </a:endParaRPr>
          </a:p>
        </p:txBody>
      </p:sp>
      <p:sp>
        <p:nvSpPr>
          <p:cNvPr id="6" name="Content Placeholder 5"/>
          <p:cNvSpPr>
            <a:spLocks noGrp="1"/>
          </p:cNvSpPr>
          <p:nvPr>
            <p:ph idx="1"/>
          </p:nvPr>
        </p:nvSpPr>
        <p:spPr/>
        <p:txBody>
          <a:bodyPr/>
          <a:lstStyle/>
          <a:p>
            <a:endParaRPr lang="en-US"/>
          </a:p>
        </p:txBody>
      </p:sp>
      <p:pic>
        <p:nvPicPr>
          <p:cNvPr id="117762" name="Picture 2" descr="http://crossanddovemagazine.com/wp-content/uploads/2012/11/alive0142.jpg"/>
          <p:cNvPicPr>
            <a:picLocks noChangeAspect="1" noChangeArrowheads="1"/>
          </p:cNvPicPr>
          <p:nvPr/>
        </p:nvPicPr>
        <p:blipFill>
          <a:blip r:embed="rId2" cstate="print"/>
          <a:srcRect/>
          <a:stretch>
            <a:fillRect/>
          </a:stretch>
        </p:blipFill>
        <p:spPr bwMode="auto">
          <a:xfrm>
            <a:off x="-2034" y="1524000"/>
            <a:ext cx="9146034" cy="5140071"/>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0"/>
            <a:ext cx="9144000" cy="4419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glow rad="63500">
                    <a:schemeClr val="accent1">
                      <a:satMod val="175000"/>
                      <a:alpha val="40000"/>
                    </a:schemeClr>
                  </a:glow>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sp>
        <p:nvSpPr>
          <p:cNvPr id="3" name="Title 2"/>
          <p:cNvSpPr>
            <a:spLocks noGrp="1"/>
          </p:cNvSpPr>
          <p:nvPr>
            <p:ph type="title"/>
          </p:nvPr>
        </p:nvSpPr>
        <p:spPr>
          <a:xfrm>
            <a:off x="457200" y="1066800"/>
            <a:ext cx="8229600" cy="1524000"/>
          </a:xfrm>
        </p:spPr>
        <p:txBody>
          <a:bodyPr>
            <a:normAutofit/>
            <a:scene3d>
              <a:camera prst="orthographicFront"/>
              <a:lightRig rig="threePt" dir="t"/>
            </a:scene3d>
            <a:sp3d extrusionH="57150">
              <a:bevelT w="38100" h="38100" prst="convex"/>
            </a:sp3d>
          </a:bodyPr>
          <a:lstStyle/>
          <a:p>
            <a:r>
              <a:rPr lang="en-US" i="1" dirty="0" smtClean="0">
                <a:effectLst>
                  <a:glow rad="63500">
                    <a:srgbClr val="FF0000">
                      <a:alpha val="40000"/>
                    </a:srgbClr>
                  </a:glow>
                </a:effectLst>
                <a:latin typeface="Adobe Caslon Pro Bold" pitchFamily="18" charset="0"/>
              </a:rPr>
              <a:t>The innocent had to die for the guilty</a:t>
            </a:r>
            <a:endParaRPr lang="en-US" i="1" dirty="0">
              <a:effectLst>
                <a:glow rad="63500">
                  <a:srgbClr val="FF0000">
                    <a:alpha val="40000"/>
                  </a:srgbClr>
                </a:glow>
              </a:effectLst>
              <a:latin typeface="Adobe Caslon Pro Bold" pitchFamily="18" charset="0"/>
            </a:endParaRPr>
          </a:p>
        </p:txBody>
      </p:sp>
      <p:pic>
        <p:nvPicPr>
          <p:cNvPr id="5122" name="Picture 2" descr="http://creationtonewcreation.files.wordpress.com/2012/05/francisco_de_zurbarc3a1n_006.jpg"/>
          <p:cNvPicPr>
            <a:picLocks noChangeAspect="1" noChangeArrowheads="1"/>
          </p:cNvPicPr>
          <p:nvPr/>
        </p:nvPicPr>
        <p:blipFill>
          <a:blip r:embed="rId2" cstate="print"/>
          <a:srcRect/>
          <a:stretch>
            <a:fillRect/>
          </a:stretch>
        </p:blipFill>
        <p:spPr bwMode="auto">
          <a:xfrm>
            <a:off x="914400" y="2261141"/>
            <a:ext cx="7696200" cy="459685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oAutofit/>
          </a:bodyPr>
          <a:lstStyle/>
          <a:p>
            <a:r>
              <a:rPr lang="en-US" sz="3500" i="1" dirty="0" smtClean="0"/>
              <a:t>(Genesis 3:21) </a:t>
            </a:r>
            <a:br>
              <a:rPr lang="en-US" sz="3500" i="1" dirty="0" smtClean="0"/>
            </a:br>
            <a:r>
              <a:rPr lang="en-US" sz="3500" i="1" dirty="0" smtClean="0"/>
              <a:t>“Unto Adam also and to his wife did the </a:t>
            </a:r>
            <a:r>
              <a:rPr lang="en-US" sz="3500" i="1" u="sng" dirty="0" smtClean="0"/>
              <a:t>LORD God make coats of skins</a:t>
            </a:r>
            <a:r>
              <a:rPr lang="en-US" sz="3500" i="1" dirty="0" smtClean="0"/>
              <a:t>, </a:t>
            </a:r>
            <a:r>
              <a:rPr lang="en-US" sz="3500" i="1" u="sng" dirty="0" smtClean="0"/>
              <a:t>and clothed them</a:t>
            </a:r>
            <a:r>
              <a:rPr lang="en-US" sz="3500" i="1" dirty="0" smtClean="0"/>
              <a:t>. </a:t>
            </a:r>
            <a:endParaRPr lang="en-US" sz="3500" i="1" dirty="0"/>
          </a:p>
        </p:txBody>
      </p:sp>
      <p:pic>
        <p:nvPicPr>
          <p:cNvPr id="65538" name="Picture 2" descr="http://i3.squidoocdn.com/resize/squidoo_images/800/draft_lens19033339module156167554photo_1325679894adam_and_eve_out_of_garde"/>
          <p:cNvPicPr>
            <a:picLocks noChangeAspect="1" noChangeArrowheads="1"/>
          </p:cNvPicPr>
          <p:nvPr/>
        </p:nvPicPr>
        <p:blipFill>
          <a:blip r:embed="rId2" cstate="print">
            <a:lum contrast="20000"/>
          </a:blip>
          <a:srcRect/>
          <a:stretch>
            <a:fillRect/>
          </a:stretch>
        </p:blipFill>
        <p:spPr bwMode="auto">
          <a:xfrm>
            <a:off x="1524000" y="2133600"/>
            <a:ext cx="6019800" cy="45148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scene3d>
              <a:camera prst="orthographicFront"/>
              <a:lightRig rig="threePt" dir="t"/>
            </a:scene3d>
            <a:sp3d extrusionH="57150">
              <a:bevelT w="38100" h="38100" prst="convex"/>
            </a:sp3d>
          </a:bodyPr>
          <a:lstStyle/>
          <a:p>
            <a:r>
              <a:rPr lang="en-US" i="1" dirty="0" smtClean="0"/>
              <a:t>(Genesis 3:21) </a:t>
            </a:r>
            <a:r>
              <a:rPr lang="en-US" dirty="0" smtClean="0"/>
              <a:t/>
            </a:r>
            <a:br>
              <a:rPr lang="en-US" dirty="0" smtClean="0"/>
            </a:br>
            <a:r>
              <a:rPr lang="en-US" dirty="0" smtClean="0"/>
              <a:t> The first mention of the                  shedding of </a:t>
            </a:r>
            <a:r>
              <a:rPr lang="en-US" b="1" dirty="0" smtClean="0">
                <a:solidFill>
                  <a:srgbClr val="FF0000"/>
                </a:solidFill>
                <a:effectLst>
                  <a:glow rad="63500">
                    <a:schemeClr val="accent2">
                      <a:satMod val="175000"/>
                      <a:alpha val="40000"/>
                    </a:schemeClr>
                  </a:glow>
                </a:effectLst>
              </a:rPr>
              <a:t>blood</a:t>
            </a:r>
            <a:r>
              <a:rPr lang="en-US" dirty="0" smtClean="0"/>
              <a:t> in the Bible.</a:t>
            </a:r>
            <a:endParaRPr lang="en-US" dirty="0"/>
          </a:p>
        </p:txBody>
      </p:sp>
      <p:sp>
        <p:nvSpPr>
          <p:cNvPr id="3" name="Rectangle 2"/>
          <p:cNvSpPr/>
          <p:nvPr/>
        </p:nvSpPr>
        <p:spPr>
          <a:xfrm>
            <a:off x="0" y="2667001"/>
            <a:ext cx="9144000" cy="1200329"/>
          </a:xfrm>
          <a:prstGeom prst="rect">
            <a:avLst/>
          </a:prstGeom>
        </p:spPr>
        <p:txBody>
          <a:bodyPr wrap="square">
            <a:spAutoFit/>
          </a:bodyPr>
          <a:lstStyle/>
          <a:p>
            <a:pPr algn="ctr"/>
            <a:r>
              <a:rPr lang="en-US" sz="3600" i="1" dirty="0" smtClean="0"/>
              <a:t>“Without shedding of blood is no remission.” (Hebrews 9:22) </a:t>
            </a:r>
            <a:endParaRPr lang="en-US" sz="3600" i="1" dirty="0"/>
          </a:p>
        </p:txBody>
      </p:sp>
      <p:pic>
        <p:nvPicPr>
          <p:cNvPr id="78850" name="Picture 2" descr="http://i29.photobucket.com/albums/c298/The_Dark_Pope/Sacrificial-Lamb2.jpg"/>
          <p:cNvPicPr>
            <a:picLocks noChangeAspect="1" noChangeArrowheads="1"/>
          </p:cNvPicPr>
          <p:nvPr/>
        </p:nvPicPr>
        <p:blipFill>
          <a:blip r:embed="rId2" cstate="print"/>
          <a:srcRect t="22000"/>
          <a:stretch>
            <a:fillRect/>
          </a:stretch>
        </p:blipFill>
        <p:spPr bwMode="auto">
          <a:xfrm>
            <a:off x="2514600" y="3945636"/>
            <a:ext cx="3733800" cy="29123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shouldest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onetruthonegod.files.wordpress.com/2013/02/sacrifice.jpg"/>
          <p:cNvPicPr>
            <a:picLocks noChangeAspect="1" noChangeArrowheads="1"/>
          </p:cNvPicPr>
          <p:nvPr/>
        </p:nvPicPr>
        <p:blipFill>
          <a:blip r:embed="rId2" cstate="print"/>
          <a:srcRect/>
          <a:stretch>
            <a:fillRect/>
          </a:stretch>
        </p:blipFill>
        <p:spPr bwMode="auto">
          <a:xfrm>
            <a:off x="1" y="2779"/>
            <a:ext cx="9144000" cy="685522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1.bp.blogspot.com/-eUSnO5PZXoE/TwuEhe3jTYI/AAAAAAAAC7o/DC53gkPY-JY/s1600/Behold-the-Lamb-of-God.jpg"/>
          <p:cNvPicPr>
            <a:picLocks noChangeAspect="1" noChangeArrowheads="1"/>
          </p:cNvPicPr>
          <p:nvPr/>
        </p:nvPicPr>
        <p:blipFill>
          <a:blip r:embed="rId2" cstate="print"/>
          <a:srcRect t="2747" r="671"/>
          <a:stretch>
            <a:fillRect/>
          </a:stretch>
        </p:blipFill>
        <p:spPr bwMode="auto">
          <a:xfrm>
            <a:off x="1600200" y="0"/>
            <a:ext cx="5766955"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whitneyvillebible.org/images/Lamb%20Sacrifice%20on%20Wooden%20Cross.jpg"/>
          <p:cNvPicPr>
            <a:picLocks noChangeAspect="1" noChangeArrowheads="1"/>
          </p:cNvPicPr>
          <p:nvPr/>
        </p:nvPicPr>
        <p:blipFill>
          <a:blip r:embed="rId2" cstate="print"/>
          <a:srcRect/>
          <a:stretch>
            <a:fillRect/>
          </a:stretch>
        </p:blipFill>
        <p:spPr bwMode="auto">
          <a:xfrm>
            <a:off x="-540962" y="0"/>
            <a:ext cx="9684962"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scene3d>
              <a:camera prst="orthographicFront"/>
              <a:lightRig rig="threePt" dir="t"/>
            </a:scene3d>
            <a:sp3d extrusionH="57150">
              <a:bevelT w="38100" h="38100" prst="convex"/>
            </a:sp3d>
          </a:bodyPr>
          <a:lstStyle/>
          <a:p>
            <a:r>
              <a:rPr lang="en-US" b="1" i="1" dirty="0" smtClean="0">
                <a:solidFill>
                  <a:srgbClr val="FF0000"/>
                </a:solidFill>
              </a:rPr>
              <a:t>The Shed Blood of Christ</a:t>
            </a:r>
            <a:endParaRPr lang="en-US" b="1" i="1" dirty="0">
              <a:solidFill>
                <a:srgbClr val="FF0000"/>
              </a:solidFill>
            </a:endParaRPr>
          </a:p>
        </p:txBody>
      </p:sp>
      <p:sp>
        <p:nvSpPr>
          <p:cNvPr id="3" name="Content Placeholder 2"/>
          <p:cNvSpPr>
            <a:spLocks noGrp="1"/>
          </p:cNvSpPr>
          <p:nvPr>
            <p:ph idx="1"/>
          </p:nvPr>
        </p:nvSpPr>
        <p:spPr>
          <a:xfrm>
            <a:off x="0" y="1295400"/>
            <a:ext cx="9144000" cy="1219200"/>
          </a:xfrm>
        </p:spPr>
        <p:txBody>
          <a:bodyPr>
            <a:normAutofit fontScale="70000" lnSpcReduction="20000"/>
          </a:bodyPr>
          <a:lstStyle/>
          <a:p>
            <a:pPr algn="ctr">
              <a:buNone/>
            </a:pPr>
            <a:r>
              <a:rPr lang="en-US" i="1" dirty="0" smtClean="0"/>
              <a:t>     I John 1:7 - “…the </a:t>
            </a:r>
            <a:r>
              <a:rPr lang="en-US" i="1" dirty="0" smtClean="0">
                <a:solidFill>
                  <a:srgbClr val="FF0000"/>
                </a:solidFill>
              </a:rPr>
              <a:t>blood</a:t>
            </a:r>
            <a:r>
              <a:rPr lang="en-US" i="1" dirty="0" smtClean="0"/>
              <a:t> of Jesus Christ his Son </a:t>
            </a:r>
            <a:r>
              <a:rPr lang="en-US" i="1" dirty="0" err="1" smtClean="0"/>
              <a:t>cleanseth</a:t>
            </a:r>
            <a:r>
              <a:rPr lang="en-US" i="1" dirty="0" smtClean="0"/>
              <a:t> us from all sin.”</a:t>
            </a:r>
          </a:p>
          <a:p>
            <a:pPr algn="ctr">
              <a:buNone/>
            </a:pPr>
            <a:r>
              <a:rPr lang="en-US" i="1" dirty="0" smtClean="0"/>
              <a:t/>
            </a:r>
            <a:br>
              <a:rPr lang="en-US" i="1" dirty="0" smtClean="0"/>
            </a:br>
            <a:endParaRPr lang="en-US" dirty="0"/>
          </a:p>
        </p:txBody>
      </p:sp>
      <p:pic>
        <p:nvPicPr>
          <p:cNvPr id="46082" name="Picture 2" descr="https://encrypted-tbn1.gstatic.com/images?q=tbn:ANd9GcRqjiGMZmRHJipbL_hm902EfqAKAnB-3h-iSo04oxfZZK0JkC_j"/>
          <p:cNvPicPr>
            <a:picLocks noChangeAspect="1" noChangeArrowheads="1"/>
          </p:cNvPicPr>
          <p:nvPr/>
        </p:nvPicPr>
        <p:blipFill>
          <a:blip r:embed="rId2" cstate="print"/>
          <a:srcRect/>
          <a:stretch>
            <a:fillRect/>
          </a:stretch>
        </p:blipFill>
        <p:spPr bwMode="auto">
          <a:xfrm>
            <a:off x="1371600" y="2209800"/>
            <a:ext cx="6324600" cy="419532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meetthemayers.files.wordpress.com/2013/01/jesus_on_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b="1" dirty="0" smtClean="0"/>
              <a:t>Redemption</a:t>
            </a:r>
            <a:endParaRPr lang="en-US" b="1" dirty="0"/>
          </a:p>
        </p:txBody>
      </p:sp>
      <p:sp>
        <p:nvSpPr>
          <p:cNvPr id="3" name="Rectangle 2"/>
          <p:cNvSpPr/>
          <p:nvPr/>
        </p:nvSpPr>
        <p:spPr>
          <a:xfrm>
            <a:off x="0" y="5105400"/>
            <a:ext cx="9144000" cy="1077218"/>
          </a:xfrm>
          <a:prstGeom prst="rect">
            <a:avLst/>
          </a:prstGeom>
        </p:spPr>
        <p:txBody>
          <a:bodyPr wrap="square">
            <a:spAutoFit/>
          </a:bodyPr>
          <a:lstStyle/>
          <a:p>
            <a:pPr algn="ctr"/>
            <a:r>
              <a:rPr lang="en-US" sz="3200" i="1" dirty="0" smtClean="0"/>
              <a:t>“In whom we have redemption through his blood, even the forgiveness of sins.” (Col 1:14)</a:t>
            </a:r>
            <a:endParaRPr lang="en-US" sz="3200" i="1" dirty="0"/>
          </a:p>
        </p:txBody>
      </p:sp>
      <p:pic>
        <p:nvPicPr>
          <p:cNvPr id="108548" name="Picture 4" descr="http://thepropheticbooksofbible.org/wp-content/uploads/2013/07/jesus-paid-it-all.jpg"/>
          <p:cNvPicPr>
            <a:picLocks noChangeAspect="1" noChangeArrowheads="1"/>
          </p:cNvPicPr>
          <p:nvPr/>
        </p:nvPicPr>
        <p:blipFill>
          <a:blip r:embed="rId2" cstate="print"/>
          <a:srcRect/>
          <a:stretch>
            <a:fillRect/>
          </a:stretch>
        </p:blipFill>
        <p:spPr bwMode="auto">
          <a:xfrm>
            <a:off x="2057400" y="1295400"/>
            <a:ext cx="4762500" cy="357187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encrypted-tbn3.gstatic.com/images?q=tbn:ANd9GcSc-WSGqgCxwb9np5rggA1y2SrMwrIM6xIHTa-ZlKBXKwuICx2b"/>
          <p:cNvPicPr>
            <a:picLocks noChangeAspect="1" noChangeArrowheads="1"/>
          </p:cNvPicPr>
          <p:nvPr/>
        </p:nvPicPr>
        <p:blipFill>
          <a:blip r:embed="rId2" cstate="print"/>
          <a:srcRect/>
          <a:stretch>
            <a:fillRect/>
          </a:stretch>
        </p:blipFill>
        <p:spPr bwMode="auto">
          <a:xfrm>
            <a:off x="1905000" y="1447800"/>
            <a:ext cx="5687291" cy="3400011"/>
          </a:xfrm>
          <a:prstGeom prst="rect">
            <a:avLst/>
          </a:prstGeom>
          <a:noFill/>
        </p:spPr>
      </p:pic>
      <p:sp>
        <p:nvSpPr>
          <p:cNvPr id="3" name="Rectangle 2"/>
          <p:cNvSpPr/>
          <p:nvPr/>
        </p:nvSpPr>
        <p:spPr>
          <a:xfrm>
            <a:off x="0" y="4876800"/>
            <a:ext cx="8991600" cy="1754326"/>
          </a:xfrm>
          <a:prstGeom prst="rect">
            <a:avLst/>
          </a:prstGeom>
        </p:spPr>
        <p:txBody>
          <a:bodyPr wrap="square">
            <a:spAutoFit/>
          </a:bodyPr>
          <a:lstStyle/>
          <a:p>
            <a:pPr algn="ctr"/>
            <a:r>
              <a:rPr lang="en-US" sz="3600" i="1" dirty="0" smtClean="0"/>
              <a:t>“And all things are of God, who hath reconciled us to himself by Jesus Christ, and hath given to us the ministry of reconciliation.” (II Cor. 5:18)</a:t>
            </a:r>
            <a:endParaRPr lang="en-US" sz="3600" i="1" dirty="0"/>
          </a:p>
        </p:txBody>
      </p:sp>
      <p:sp>
        <p:nvSpPr>
          <p:cNvPr id="4" name="Title 3"/>
          <p:cNvSpPr>
            <a:spLocks noGrp="1"/>
          </p:cNvSpPr>
          <p:nvPr>
            <p:ph type="title"/>
          </p:nvPr>
        </p:nvSpPr>
        <p:spPr/>
        <p:txBody>
          <a:bodyPr/>
          <a:lstStyle/>
          <a:p>
            <a:r>
              <a:rPr lang="en-US" b="1" dirty="0" smtClean="0"/>
              <a:t>Reconciliation</a:t>
            </a:r>
            <a:endParaRPr lang="en-US" b="1"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Remission</a:t>
            </a:r>
            <a:endParaRPr lang="en-US" b="1" dirty="0"/>
          </a:p>
        </p:txBody>
      </p:sp>
      <p:sp>
        <p:nvSpPr>
          <p:cNvPr id="3" name="Content Placeholder 2"/>
          <p:cNvSpPr>
            <a:spLocks noGrp="1"/>
          </p:cNvSpPr>
          <p:nvPr>
            <p:ph idx="1"/>
          </p:nvPr>
        </p:nvSpPr>
        <p:spPr>
          <a:xfrm>
            <a:off x="457200" y="4876800"/>
            <a:ext cx="8229600" cy="1981200"/>
          </a:xfrm>
        </p:spPr>
        <p:txBody>
          <a:bodyPr>
            <a:normAutofit lnSpcReduction="10000"/>
          </a:bodyPr>
          <a:lstStyle/>
          <a:p>
            <a:pPr algn="ctr">
              <a:buNone/>
            </a:pPr>
            <a:r>
              <a:rPr lang="en-US" i="1" dirty="0" smtClean="0"/>
              <a:t>   “To him (Jesus) give all the prophets witness, that through his name whosoever believeth in him shall receive remission of sins.” </a:t>
            </a:r>
          </a:p>
          <a:p>
            <a:pPr algn="ctr">
              <a:buNone/>
            </a:pPr>
            <a:r>
              <a:rPr lang="en-US" i="1" dirty="0" smtClean="0"/>
              <a:t> (Acts 10:43) </a:t>
            </a:r>
            <a:endParaRPr lang="en-US" i="1" dirty="0"/>
          </a:p>
        </p:txBody>
      </p:sp>
      <p:pic>
        <p:nvPicPr>
          <p:cNvPr id="115716" name="Picture 4" descr="https://encrypted-tbn2.gstatic.com/images?q=tbn:ANd9GcRPUlfAUUsdLfHmduGl_LFjhsMDhqBonVFGxEsKO_qVCRm-uGODow"/>
          <p:cNvPicPr>
            <a:picLocks noChangeAspect="1" noChangeArrowheads="1"/>
          </p:cNvPicPr>
          <p:nvPr/>
        </p:nvPicPr>
        <p:blipFill>
          <a:blip r:embed="rId2" cstate="print"/>
          <a:srcRect/>
          <a:stretch>
            <a:fillRect/>
          </a:stretch>
        </p:blipFill>
        <p:spPr bwMode="auto">
          <a:xfrm>
            <a:off x="2514600" y="1524000"/>
            <a:ext cx="3924300" cy="31394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Propitiation</a:t>
            </a:r>
            <a:endParaRPr lang="en-US" b="1" dirty="0"/>
          </a:p>
        </p:txBody>
      </p:sp>
      <p:sp>
        <p:nvSpPr>
          <p:cNvPr id="3" name="Content Placeholder 2"/>
          <p:cNvSpPr>
            <a:spLocks noGrp="1"/>
          </p:cNvSpPr>
          <p:nvPr>
            <p:ph idx="1"/>
          </p:nvPr>
        </p:nvSpPr>
        <p:spPr>
          <a:xfrm>
            <a:off x="457200" y="4648200"/>
            <a:ext cx="8229600" cy="2209800"/>
          </a:xfrm>
        </p:spPr>
        <p:txBody>
          <a:bodyPr>
            <a:normAutofit/>
          </a:bodyPr>
          <a:lstStyle/>
          <a:p>
            <a:pPr algn="ctr">
              <a:buNone/>
            </a:pPr>
            <a:r>
              <a:rPr lang="en-US" i="1" dirty="0" smtClean="0"/>
              <a:t>   “Whom God hath set forth to be a propitiation through faith in his blood, to declare his righteousness for the remission of sins.”</a:t>
            </a:r>
          </a:p>
          <a:p>
            <a:pPr algn="ctr">
              <a:buNone/>
            </a:pPr>
            <a:r>
              <a:rPr lang="en-US" i="1" dirty="0" smtClean="0"/>
              <a:t>(Romans 3:25)</a:t>
            </a:r>
            <a:endParaRPr lang="en-US" i="1" dirty="0"/>
          </a:p>
        </p:txBody>
      </p:sp>
      <p:pic>
        <p:nvPicPr>
          <p:cNvPr id="124930" name="Picture 2" descr="http://skitguys.com/images/products/thesubstitute.jpg"/>
          <p:cNvPicPr>
            <a:picLocks noChangeAspect="1" noChangeArrowheads="1"/>
          </p:cNvPicPr>
          <p:nvPr/>
        </p:nvPicPr>
        <p:blipFill>
          <a:blip r:embed="rId2" cstate="print"/>
          <a:srcRect/>
          <a:stretch>
            <a:fillRect/>
          </a:stretch>
        </p:blipFill>
        <p:spPr bwMode="auto">
          <a:xfrm>
            <a:off x="2895600" y="1447800"/>
            <a:ext cx="3086100" cy="30861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b="1" dirty="0" smtClean="0"/>
              <a:t>Justification</a:t>
            </a:r>
            <a:endParaRPr lang="en-US" b="1" dirty="0"/>
          </a:p>
        </p:txBody>
      </p:sp>
      <p:sp>
        <p:nvSpPr>
          <p:cNvPr id="3" name="Rectangle 2"/>
          <p:cNvSpPr/>
          <p:nvPr/>
        </p:nvSpPr>
        <p:spPr>
          <a:xfrm>
            <a:off x="0" y="3733800"/>
            <a:ext cx="9144000" cy="3046988"/>
          </a:xfrm>
          <a:prstGeom prst="rect">
            <a:avLst/>
          </a:prstGeom>
        </p:spPr>
        <p:txBody>
          <a:bodyPr wrap="square">
            <a:spAutoFit/>
          </a:bodyPr>
          <a:lstStyle/>
          <a:p>
            <a:pPr algn="ctr"/>
            <a:r>
              <a:rPr lang="en-US" sz="3200" i="1" dirty="0" smtClean="0"/>
              <a:t>“Who was delivered for our offences, and was raised again for our justification...Therefore as by the offence of one judgment came upon all men to condemnation; even so by the righteousness of one the free gift came upon all men unto justification of life.”</a:t>
            </a:r>
          </a:p>
          <a:p>
            <a:pPr algn="ctr"/>
            <a:r>
              <a:rPr lang="en-US" sz="3200" i="1" dirty="0" smtClean="0"/>
              <a:t> (Romans 4:25, 5:18)</a:t>
            </a:r>
            <a:endParaRPr lang="en-US" sz="3200" i="1" dirty="0"/>
          </a:p>
        </p:txBody>
      </p:sp>
      <p:pic>
        <p:nvPicPr>
          <p:cNvPr id="128004" name="Picture 4" descr="http://www.gaychristian101.com/images/what-is-justification-by-faith-part-5-21502697.jpg"/>
          <p:cNvPicPr>
            <a:picLocks noChangeAspect="1" noChangeArrowheads="1"/>
          </p:cNvPicPr>
          <p:nvPr/>
        </p:nvPicPr>
        <p:blipFill>
          <a:blip r:embed="rId2" cstate="print"/>
          <a:srcRect/>
          <a:stretch>
            <a:fillRect/>
          </a:stretch>
        </p:blipFill>
        <p:spPr bwMode="auto">
          <a:xfrm rot="220427">
            <a:off x="5486400" y="1219200"/>
            <a:ext cx="3048000" cy="2286000"/>
          </a:xfrm>
          <a:prstGeom prst="rect">
            <a:avLst/>
          </a:prstGeom>
          <a:ln>
            <a:noFill/>
          </a:ln>
          <a:effectLst>
            <a:softEdge rad="112500"/>
          </a:effectLst>
        </p:spPr>
      </p:pic>
      <p:pic>
        <p:nvPicPr>
          <p:cNvPr id="128006" name="Picture 6" descr="http://www.gaychristian101.com/images/what-is-justification-by-faith-part-4-21502268.jpg"/>
          <p:cNvPicPr>
            <a:picLocks noChangeAspect="1" noChangeArrowheads="1"/>
          </p:cNvPicPr>
          <p:nvPr/>
        </p:nvPicPr>
        <p:blipFill>
          <a:blip r:embed="rId3" cstate="print"/>
          <a:srcRect/>
          <a:stretch>
            <a:fillRect/>
          </a:stretch>
        </p:blipFill>
        <p:spPr bwMode="auto">
          <a:xfrm rot="21353187">
            <a:off x="685800" y="1295400"/>
            <a:ext cx="2971800" cy="221399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228600"/>
            <a:ext cx="9144000" cy="1600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The Remedy for the Fall</a:t>
            </a:r>
          </a:p>
        </p:txBody>
      </p:sp>
      <p:pic>
        <p:nvPicPr>
          <p:cNvPr id="36866" name="Picture 2" descr="http://cdn.marshill.com/files/collection/poster_img/christ-on-the-cross_2369_poster_img.jpg"/>
          <p:cNvPicPr>
            <a:picLocks noChangeAspect="1" noChangeArrowheads="1"/>
          </p:cNvPicPr>
          <p:nvPr/>
        </p:nvPicPr>
        <p:blipFill>
          <a:blip r:embed="rId2" cstate="print"/>
          <a:srcRect/>
          <a:stretch>
            <a:fillRect/>
          </a:stretch>
        </p:blipFill>
        <p:spPr bwMode="auto">
          <a:xfrm>
            <a:off x="381001" y="1470747"/>
            <a:ext cx="8558442" cy="47776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9600"/>
            <a:ext cx="8229600" cy="1371600"/>
          </a:xfrm>
        </p:spPr>
        <p:txBody>
          <a:bodyPr>
            <a:noAutofit/>
            <a:scene3d>
              <a:camera prst="orthographicFront"/>
              <a:lightRig rig="threePt" dir="t"/>
            </a:scene3d>
            <a:sp3d extrusionH="57150">
              <a:bevelT w="38100" h="38100" prst="convex"/>
            </a:sp3d>
          </a:bodyPr>
          <a:lstStyle/>
          <a:p>
            <a:pPr lvl="0"/>
            <a:r>
              <a:rPr lang="en-US" sz="4800" b="1" dirty="0" smtClean="0">
                <a:solidFill>
                  <a:srgbClr val="FFFF00"/>
                </a:solidFill>
              </a:rPr>
              <a:t>Man’s Present-Day Condition  </a:t>
            </a:r>
            <a:br>
              <a:rPr lang="en-US" sz="4800" b="1" dirty="0" smtClean="0">
                <a:solidFill>
                  <a:srgbClr val="FFFF00"/>
                </a:solidFill>
              </a:rPr>
            </a:br>
            <a:r>
              <a:rPr lang="en-US" sz="4800" b="1" dirty="0">
                <a:solidFill>
                  <a:srgbClr val="FFFF00"/>
                </a:solidFill>
              </a:rPr>
              <a:t/>
            </a:r>
            <a:br>
              <a:rPr lang="en-US" sz="4800" b="1" dirty="0">
                <a:solidFill>
                  <a:srgbClr val="FFFF00"/>
                </a:solidFill>
              </a:rPr>
            </a:br>
            <a:endParaRPr lang="en-US" sz="4800" b="1" dirty="0">
              <a:solidFill>
                <a:srgbClr val="FFFF00"/>
              </a:solidFill>
            </a:endParaRPr>
          </a:p>
        </p:txBody>
      </p:sp>
      <p:pic>
        <p:nvPicPr>
          <p:cNvPr id="77826" name="Picture 2" descr="http://files.myopera.com/atheistheretic/albums/786224/thumbs/unsaved.jpg_thumb.jpg"/>
          <p:cNvPicPr>
            <a:picLocks noChangeAspect="1" noChangeArrowheads="1"/>
          </p:cNvPicPr>
          <p:nvPr/>
        </p:nvPicPr>
        <p:blipFill>
          <a:blip r:embed="rId2" cstate="print"/>
          <a:srcRect/>
          <a:stretch>
            <a:fillRect/>
          </a:stretch>
        </p:blipFill>
        <p:spPr bwMode="auto">
          <a:xfrm>
            <a:off x="152400" y="1828800"/>
            <a:ext cx="3581400" cy="2686051"/>
          </a:xfrm>
          <a:prstGeom prst="rect">
            <a:avLst/>
          </a:prstGeom>
          <a:noFill/>
        </p:spPr>
      </p:pic>
      <p:pic>
        <p:nvPicPr>
          <p:cNvPr id="77830" name="Picture 6" descr="http://gbcdecatur.org/files/SeparateMessage.jpg"/>
          <p:cNvPicPr>
            <a:picLocks noChangeAspect="1" noChangeArrowheads="1"/>
          </p:cNvPicPr>
          <p:nvPr/>
        </p:nvPicPr>
        <p:blipFill>
          <a:blip r:embed="rId3" cstate="print"/>
          <a:srcRect/>
          <a:stretch>
            <a:fillRect/>
          </a:stretch>
        </p:blipFill>
        <p:spPr bwMode="auto">
          <a:xfrm>
            <a:off x="3505200" y="4465813"/>
            <a:ext cx="3190875" cy="2392187"/>
          </a:xfrm>
          <a:prstGeom prst="rect">
            <a:avLst/>
          </a:prstGeom>
          <a:noFill/>
        </p:spPr>
      </p:pic>
      <p:pic>
        <p:nvPicPr>
          <p:cNvPr id="77832" name="Picture 8" descr="http://static.wixstatic.com/media/1a9532_49f14634628f493da72bb6a7e8e595ab.jpg_srz_655_240_85_22_0.50_1.20_0.00_jpg_srz"/>
          <p:cNvPicPr>
            <a:picLocks noChangeAspect="1" noChangeArrowheads="1"/>
          </p:cNvPicPr>
          <p:nvPr/>
        </p:nvPicPr>
        <p:blipFill>
          <a:blip r:embed="rId4" cstate="print"/>
          <a:srcRect l="21984" r="21832"/>
          <a:stretch>
            <a:fillRect/>
          </a:stretch>
        </p:blipFill>
        <p:spPr bwMode="auto">
          <a:xfrm>
            <a:off x="4953000" y="1828800"/>
            <a:ext cx="3505200" cy="2286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 to="" calcmode="lin" valueType="num">
                                      <p:cBhvr>
                                        <p:cTn id="7" dur="1" fill="hold"/>
                                        <p:tgtEl>
                                          <p:spTgt spid="778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7832"/>
                                        </p:tgtEl>
                                        <p:attrNameLst>
                                          <p:attrName>style.visibility</p:attrName>
                                        </p:attrNameLst>
                                      </p:cBhvr>
                                      <p:to>
                                        <p:strVal val="visible"/>
                                      </p:to>
                                    </p:set>
                                    <p:anim to="" calcmode="lin" valueType="num">
                                      <p:cBhvr>
                                        <p:cTn id="12" dur="1" fill="hold"/>
                                        <p:tgtEl>
                                          <p:spTgt spid="7783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7830"/>
                                        </p:tgtEl>
                                        <p:attrNameLst>
                                          <p:attrName>style.visibility</p:attrName>
                                        </p:attrNameLst>
                                      </p:cBhvr>
                                      <p:to>
                                        <p:strVal val="visible"/>
                                      </p:to>
                                    </p:set>
                                    <p:anim to="" calcmode="lin" valueType="num">
                                      <p:cBhvr>
                                        <p:cTn id="17" dur="1" fill="hold"/>
                                        <p:tgtEl>
                                          <p:spTgt spid="778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missionventureministries.files.wordpress.com/2012/10/1-samuel-16-vs-7.jpg"/>
          <p:cNvPicPr>
            <a:picLocks noChangeAspect="1" noChangeArrowheads="1"/>
          </p:cNvPicPr>
          <p:nvPr/>
        </p:nvPicPr>
        <p:blipFill>
          <a:blip r:embed="rId2" cstate="print"/>
          <a:srcRect/>
          <a:stretch>
            <a:fillRect/>
          </a:stretch>
        </p:blipFill>
        <p:spPr bwMode="auto">
          <a:xfrm>
            <a:off x="1600200" y="0"/>
            <a:ext cx="6020382"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bdavid.org/advanced/way-to-heaven/graphics/11_lost-saved.jpg"/>
          <p:cNvPicPr>
            <a:picLocks noChangeAspect="1" noChangeArrowheads="1"/>
          </p:cNvPicPr>
          <p:nvPr/>
        </p:nvPicPr>
        <p:blipFill>
          <a:blip r:embed="rId2" cstate="print"/>
          <a:srcRect/>
          <a:stretch>
            <a:fillRect/>
          </a:stretch>
        </p:blipFill>
        <p:spPr bwMode="auto">
          <a:xfrm>
            <a:off x="0" y="0"/>
            <a:ext cx="9144000" cy="608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bmhbooks.com/wp-content/uploads/2013/03/Lifes-Most-Imp-KJV.jpg"/>
          <p:cNvPicPr>
            <a:picLocks noChangeAspect="1" noChangeArrowheads="1"/>
          </p:cNvPicPr>
          <p:nvPr/>
        </p:nvPicPr>
        <p:blipFill>
          <a:blip r:embed="rId2" cstate="print"/>
          <a:srcRect/>
          <a:stretch>
            <a:fillRect/>
          </a:stretch>
        </p:blipFill>
        <p:spPr bwMode="auto">
          <a:xfrm>
            <a:off x="-533400" y="0"/>
            <a:ext cx="9853862"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iscerningtheworld.com/images/wpi/SavedLost.jpg"/>
          <p:cNvPicPr>
            <a:picLocks noChangeAspect="1" noChangeArrowheads="1"/>
          </p:cNvPicPr>
          <p:nvPr/>
        </p:nvPicPr>
        <p:blipFill>
          <a:blip r:embed="rId2" cstate="print"/>
          <a:srcRect/>
          <a:stretch>
            <a:fillRect/>
          </a:stretch>
        </p:blipFill>
        <p:spPr bwMode="auto">
          <a:xfrm>
            <a:off x="-152400" y="0"/>
            <a:ext cx="9465972" cy="7239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title"/>
          </p:nvPr>
        </p:nvSpPr>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Man’s Future Destiny</a:t>
            </a:r>
          </a:p>
        </p:txBody>
      </p:sp>
      <p:pic>
        <p:nvPicPr>
          <p:cNvPr id="5" name="Picture 2" descr="http://lightforthelastdays.org/wp-content/uploads/2011/02/Star-cross-LLD3.jpg"/>
          <p:cNvPicPr>
            <a:picLocks noChangeAspect="1" noChangeArrowheads="1"/>
          </p:cNvPicPr>
          <p:nvPr/>
        </p:nvPicPr>
        <p:blipFill>
          <a:blip r:embed="rId2" cstate="print"/>
          <a:srcRect/>
          <a:stretch>
            <a:fillRect/>
          </a:stretch>
        </p:blipFill>
        <p:spPr bwMode="auto">
          <a:xfrm>
            <a:off x="1981200" y="1555512"/>
            <a:ext cx="4572000" cy="53024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9144000" cy="2062103"/>
          </a:xfrm>
          <a:prstGeom prst="rect">
            <a:avLst/>
          </a:prstGeom>
        </p:spPr>
        <p:txBody>
          <a:bodyPr wrap="square">
            <a:spAutoFit/>
          </a:bodyPr>
          <a:lstStyle/>
          <a:p>
            <a:pPr algn="ctr"/>
            <a:r>
              <a:rPr lang="en-US" sz="3200" i="1" dirty="0" smtClean="0"/>
              <a:t> “Whereas ye know not what shall be on the morrow. For what is your life? It is even a </a:t>
            </a:r>
            <a:r>
              <a:rPr lang="en-US" sz="3200" i="1" dirty="0" err="1" smtClean="0"/>
              <a:t>vapour</a:t>
            </a:r>
            <a:r>
              <a:rPr lang="en-US" sz="3200" i="1" dirty="0" smtClean="0"/>
              <a:t>, that </a:t>
            </a:r>
            <a:r>
              <a:rPr lang="en-US" sz="3200" i="1" dirty="0" err="1" smtClean="0"/>
              <a:t>appeareth</a:t>
            </a:r>
            <a:r>
              <a:rPr lang="en-US" sz="3200" i="1" dirty="0" smtClean="0"/>
              <a:t> for a little time, and then </a:t>
            </a:r>
            <a:r>
              <a:rPr lang="en-US" sz="3200" i="1" dirty="0" err="1" smtClean="0"/>
              <a:t>vanisheth</a:t>
            </a:r>
            <a:r>
              <a:rPr lang="en-US" sz="3200" i="1" dirty="0" smtClean="0"/>
              <a:t> away.” (James 4:14) </a:t>
            </a:r>
            <a:endParaRPr lang="en-US" sz="3200" i="1" dirty="0"/>
          </a:p>
        </p:txBody>
      </p:sp>
      <p:pic>
        <p:nvPicPr>
          <p:cNvPr id="126978" name="Picture 2" descr="http://www.dailygalaxy.com/photos/uncategorized/2007/09/04/aging_3.jpg"/>
          <p:cNvPicPr>
            <a:picLocks noChangeAspect="1" noChangeArrowheads="1"/>
          </p:cNvPicPr>
          <p:nvPr/>
        </p:nvPicPr>
        <p:blipFill>
          <a:blip r:embed="rId2" cstate="print"/>
          <a:srcRect/>
          <a:stretch>
            <a:fillRect/>
          </a:stretch>
        </p:blipFill>
        <p:spPr bwMode="auto">
          <a:xfrm rot="21282293">
            <a:off x="228600" y="2743200"/>
            <a:ext cx="5105400" cy="2654809"/>
          </a:xfrm>
          <a:prstGeom prst="rect">
            <a:avLst/>
          </a:prstGeom>
          <a:noFill/>
        </p:spPr>
      </p:pic>
      <p:pic>
        <p:nvPicPr>
          <p:cNvPr id="126980" name="Picture 4" descr="http://www.lifecellantiagingtips.com/wp-content/uploads/2014/01/Aging-Process.jpg"/>
          <p:cNvPicPr>
            <a:picLocks noChangeAspect="1" noChangeArrowheads="1"/>
          </p:cNvPicPr>
          <p:nvPr/>
        </p:nvPicPr>
        <p:blipFill>
          <a:blip r:embed="rId3" cstate="print"/>
          <a:srcRect/>
          <a:stretch>
            <a:fillRect/>
          </a:stretch>
        </p:blipFill>
        <p:spPr bwMode="auto">
          <a:xfrm rot="456336">
            <a:off x="5791200" y="4038600"/>
            <a:ext cx="3114675" cy="229631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1"/>
            <a:ext cx="8229600" cy="2062103"/>
          </a:xfrm>
          <a:prstGeom prst="rect">
            <a:avLst/>
          </a:prstGeom>
        </p:spPr>
        <p:txBody>
          <a:bodyPr wrap="square">
            <a:spAutoFit/>
          </a:bodyPr>
          <a:lstStyle/>
          <a:p>
            <a:pPr algn="ctr"/>
            <a:r>
              <a:rPr lang="en-US" sz="3200" i="1" dirty="0" smtClean="0"/>
              <a:t>“Remember how short my time is…What man is he that </a:t>
            </a:r>
            <a:r>
              <a:rPr lang="en-US" sz="3200" i="1" dirty="0" err="1" smtClean="0"/>
              <a:t>liveth</a:t>
            </a:r>
            <a:r>
              <a:rPr lang="en-US" sz="3200" i="1" dirty="0" smtClean="0"/>
              <a:t>, and shall not see death? </a:t>
            </a:r>
            <a:r>
              <a:rPr lang="en-US" sz="3200" i="1" dirty="0" smtClean="0"/>
              <a:t>Shall </a:t>
            </a:r>
            <a:r>
              <a:rPr lang="en-US" sz="3200" i="1" dirty="0" smtClean="0"/>
              <a:t>he deliver his soul from the hand of the grave?” (Psalm 89:47-48) </a:t>
            </a:r>
            <a:endParaRPr lang="en-US" sz="3200" i="1" dirty="0"/>
          </a:p>
        </p:txBody>
      </p:sp>
      <p:sp>
        <p:nvSpPr>
          <p:cNvPr id="3" name="Rectangle 2"/>
          <p:cNvSpPr/>
          <p:nvPr/>
        </p:nvSpPr>
        <p:spPr>
          <a:xfrm>
            <a:off x="609600" y="2590800"/>
            <a:ext cx="8077200" cy="1077218"/>
          </a:xfrm>
          <a:prstGeom prst="rect">
            <a:avLst/>
          </a:prstGeom>
        </p:spPr>
        <p:txBody>
          <a:bodyPr wrap="square">
            <a:spAutoFit/>
          </a:bodyPr>
          <a:lstStyle/>
          <a:p>
            <a:pPr algn="ctr"/>
            <a:r>
              <a:rPr lang="en-US" sz="3200" i="1" dirty="0" smtClean="0"/>
              <a:t>“…there is but a step between me and death.”  (I Samuel 20:3) </a:t>
            </a:r>
          </a:p>
        </p:txBody>
      </p:sp>
      <p:pic>
        <p:nvPicPr>
          <p:cNvPr id="129026" name="Picture 2" descr="http://www.21st-century-christianity.com/images/look-up-217.jpg"/>
          <p:cNvPicPr>
            <a:picLocks noChangeAspect="1" noChangeArrowheads="1"/>
          </p:cNvPicPr>
          <p:nvPr/>
        </p:nvPicPr>
        <p:blipFill>
          <a:blip r:embed="rId2" cstate="print"/>
          <a:srcRect/>
          <a:stretch>
            <a:fillRect/>
          </a:stretch>
        </p:blipFill>
        <p:spPr bwMode="auto">
          <a:xfrm>
            <a:off x="2057400" y="3781425"/>
            <a:ext cx="5076825" cy="307657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“If a man die, shall he live again?”</a:t>
            </a:r>
            <a:br>
              <a:rPr lang="en-US" i="1" dirty="0" smtClean="0"/>
            </a:br>
            <a:r>
              <a:rPr lang="en-US" i="1" dirty="0" smtClean="0"/>
              <a:t> (Job 14:14)</a:t>
            </a:r>
            <a:endParaRPr lang="en-US" i="1" dirty="0"/>
          </a:p>
        </p:txBody>
      </p:sp>
      <p:pic>
        <p:nvPicPr>
          <p:cNvPr id="130050" name="Picture 2" descr="http://gracesinthecity.files.wordpress.com/2013/10/yes.jpg"/>
          <p:cNvPicPr>
            <a:picLocks noChangeAspect="1" noChangeArrowheads="1"/>
          </p:cNvPicPr>
          <p:nvPr/>
        </p:nvPicPr>
        <p:blipFill>
          <a:blip r:embed="rId2" cstate="print"/>
          <a:srcRect/>
          <a:stretch>
            <a:fillRect/>
          </a:stretch>
        </p:blipFill>
        <p:spPr bwMode="auto">
          <a:xfrm>
            <a:off x="152400" y="1752600"/>
            <a:ext cx="5082268" cy="3810000"/>
          </a:xfrm>
          <a:prstGeom prst="rect">
            <a:avLst/>
          </a:prstGeom>
          <a:noFill/>
        </p:spPr>
      </p:pic>
      <p:pic>
        <p:nvPicPr>
          <p:cNvPr id="130052" name="Picture 4" descr="http://timemanagementninja.com/wp-content/uploads/2011/03/Where-Are-You-Productive.jpg"/>
          <p:cNvPicPr>
            <a:picLocks noChangeAspect="1" noChangeArrowheads="1"/>
          </p:cNvPicPr>
          <p:nvPr/>
        </p:nvPicPr>
        <p:blipFill>
          <a:blip r:embed="rId3" cstate="print"/>
          <a:srcRect/>
          <a:stretch>
            <a:fillRect/>
          </a:stretch>
        </p:blipFill>
        <p:spPr bwMode="auto">
          <a:xfrm>
            <a:off x="3657600" y="3124200"/>
            <a:ext cx="5397498"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 to="" calcmode="lin" valueType="num">
                                      <p:cBhvr>
                                        <p:cTn id="7" dur="1" fill="hold"/>
                                        <p:tgtEl>
                                          <p:spTgt spid="13005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 to="" calcmode="lin" valueType="num">
                                      <p:cBhvr>
                                        <p:cTn id="12" dur="1" fill="hold"/>
                                        <p:tgtEl>
                                          <p:spTgt spid="1300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7010400"/>
          </a:xfrm>
        </p:spPr>
        <p:txBody>
          <a:bodyPr>
            <a:normAutofit/>
          </a:bodyPr>
          <a:lstStyle/>
          <a:p>
            <a:r>
              <a:rPr lang="en-US" sz="3600" i="1" dirty="0"/>
              <a:t>"For I know that my Redeemer </a:t>
            </a:r>
            <a:r>
              <a:rPr lang="en-US" sz="3600" i="1" dirty="0" err="1"/>
              <a:t>liveth</a:t>
            </a:r>
            <a:r>
              <a:rPr lang="en-US" sz="3600" i="1" dirty="0"/>
              <a:t>, and that he shall stand at the latter day upon the earth: And though after my skin worms destroy this body, yet in my flesh shall I see </a:t>
            </a:r>
            <a:r>
              <a:rPr lang="en-US" sz="3600" i="1" dirty="0" smtClean="0"/>
              <a:t>God." </a:t>
            </a:r>
            <a:br>
              <a:rPr lang="en-US" sz="3600" i="1" dirty="0" smtClean="0"/>
            </a:br>
            <a:r>
              <a:rPr lang="en-US" sz="3600" i="1" dirty="0" smtClean="0"/>
              <a:t>(Job </a:t>
            </a:r>
            <a:r>
              <a:rPr lang="en-US" sz="3600" i="1" dirty="0"/>
              <a:t>19:23, 26</a:t>
            </a:r>
            <a:r>
              <a:rPr lang="en-US" sz="3600" i="1" dirty="0" smtClean="0"/>
              <a:t>)</a:t>
            </a:r>
            <a:r>
              <a:rPr lang="en-US" sz="3600" i="1" dirty="0"/>
              <a:t/>
            </a:r>
            <a:br>
              <a:rPr lang="en-US" sz="3600" i="1" dirty="0"/>
            </a:br>
            <a:endParaRPr lang="en-US" sz="3600" i="1" dirty="0"/>
          </a:p>
        </p:txBody>
      </p:sp>
      <p:pic>
        <p:nvPicPr>
          <p:cNvPr id="132098" name="Picture 2" descr="http://www.triumphantvision.com/wp-content/uploads/imports/stories/before%20the%20throne%20of%20god.jpg"/>
          <p:cNvPicPr>
            <a:picLocks noChangeAspect="1" noChangeArrowheads="1"/>
          </p:cNvPicPr>
          <p:nvPr/>
        </p:nvPicPr>
        <p:blipFill>
          <a:blip r:embed="rId2" cstate="print"/>
          <a:srcRect/>
          <a:stretch>
            <a:fillRect/>
          </a:stretch>
        </p:blipFill>
        <p:spPr bwMode="auto">
          <a:xfrm>
            <a:off x="152400" y="685800"/>
            <a:ext cx="4265295" cy="534833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b.vimeocdn.com/ts/935/844/93584410_640.jpg"/>
          <p:cNvPicPr>
            <a:picLocks noChangeAspect="1" noChangeArrowheads="1"/>
          </p:cNvPicPr>
          <p:nvPr/>
        </p:nvPicPr>
        <p:blipFill>
          <a:blip r:embed="rId2" cstate="print"/>
          <a:srcRect/>
          <a:stretch>
            <a:fillRect/>
          </a:stretch>
        </p:blipFill>
        <p:spPr bwMode="auto">
          <a:xfrm>
            <a:off x="0" y="685800"/>
            <a:ext cx="9211730" cy="5181600"/>
          </a:xfrm>
          <a:prstGeom prst="rect">
            <a:avLst/>
          </a:prstGeom>
          <a:noFill/>
        </p:spPr>
      </p:pic>
      <p:sp>
        <p:nvSpPr>
          <p:cNvPr id="3" name="Rectangle 2"/>
          <p:cNvSpPr/>
          <p:nvPr/>
        </p:nvSpPr>
        <p:spPr>
          <a:xfrm>
            <a:off x="0" y="4876800"/>
            <a:ext cx="5181600" cy="990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solidFill>
                  <a:schemeClr val="bg1"/>
                </a:solidFill>
              </a:rPr>
              <a:t>“Enter ye in at the strait gate: for wide is the gate, and broad is the way, that </a:t>
            </a:r>
            <a:r>
              <a:rPr lang="en-US" sz="1400" i="1" dirty="0" err="1" smtClean="0">
                <a:solidFill>
                  <a:schemeClr val="bg1"/>
                </a:solidFill>
              </a:rPr>
              <a:t>leadeth</a:t>
            </a:r>
            <a:r>
              <a:rPr lang="en-US" sz="1400" i="1" dirty="0" smtClean="0">
                <a:solidFill>
                  <a:schemeClr val="bg1"/>
                </a:solidFill>
              </a:rPr>
              <a:t> to destruction, and many there be which go in thereat:  Because strait is the gate, and narrow is the way, which </a:t>
            </a:r>
            <a:r>
              <a:rPr lang="en-US" sz="1400" i="1" dirty="0" err="1" smtClean="0">
                <a:solidFill>
                  <a:schemeClr val="bg1"/>
                </a:solidFill>
              </a:rPr>
              <a:t>leadeth</a:t>
            </a:r>
            <a:r>
              <a:rPr lang="en-US" sz="1400" i="1" dirty="0" smtClean="0">
                <a:solidFill>
                  <a:schemeClr val="bg1"/>
                </a:solidFill>
              </a:rPr>
              <a:t> unto life, and few there be that find it.” </a:t>
            </a:r>
            <a:endParaRPr lang="en-US" sz="1400" i="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It has been said that the four greatest questions of mankind are as follows:</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447800"/>
            <a:ext cx="5257800" cy="4678363"/>
          </a:xfrm>
        </p:spPr>
        <p:txBody>
          <a:bodyPr>
            <a:normAutofit/>
          </a:bodyPr>
          <a:lstStyle/>
          <a:p>
            <a:r>
              <a:rPr lang="en-US" sz="3600" dirty="0" smtClean="0"/>
              <a:t>Where did I come from?</a:t>
            </a:r>
          </a:p>
          <a:p>
            <a:r>
              <a:rPr lang="en-US" sz="3600" dirty="0" smtClean="0"/>
              <a:t>Who am I?</a:t>
            </a:r>
          </a:p>
          <a:p>
            <a:r>
              <a:rPr lang="en-US" sz="3600" dirty="0" smtClean="0"/>
              <a:t>Why </a:t>
            </a:r>
            <a:r>
              <a:rPr lang="en-US" sz="3600" dirty="0"/>
              <a:t>am I here?</a:t>
            </a:r>
          </a:p>
          <a:p>
            <a:r>
              <a:rPr lang="en-US" sz="3600" dirty="0"/>
              <a:t>Where am I going?</a:t>
            </a:r>
          </a:p>
          <a:p>
            <a:endParaRPr lang="en-US" sz="3600" dirty="0"/>
          </a:p>
        </p:txBody>
      </p:sp>
      <p:pic>
        <p:nvPicPr>
          <p:cNvPr id="133122" name="Picture 2" descr="http://static.giantbomb.com/uploads/original/2/22269/2262033-questions400.jpg"/>
          <p:cNvPicPr>
            <a:picLocks noChangeAspect="1" noChangeArrowheads="1"/>
          </p:cNvPicPr>
          <p:nvPr/>
        </p:nvPicPr>
        <p:blipFill>
          <a:blip r:embed="rId2" cstate="print"/>
          <a:srcRect/>
          <a:stretch>
            <a:fillRect/>
          </a:stretch>
        </p:blipFill>
        <p:spPr bwMode="auto">
          <a:xfrm>
            <a:off x="4038600" y="4267200"/>
            <a:ext cx="3886200" cy="2590800"/>
          </a:xfrm>
          <a:prstGeom prst="rect">
            <a:avLst/>
          </a:prstGeom>
          <a:noFill/>
        </p:spPr>
      </p:pic>
      <p:pic>
        <p:nvPicPr>
          <p:cNvPr id="133124" name="Picture 4" descr="http://touchpractice.com/wp-content/uploads/2012/12/Man-Questioning-Women.jpeg"/>
          <p:cNvPicPr>
            <a:picLocks noChangeAspect="1" noChangeArrowheads="1"/>
          </p:cNvPicPr>
          <p:nvPr/>
        </p:nvPicPr>
        <p:blipFill>
          <a:blip r:embed="rId3" cstate="print"/>
          <a:srcRect/>
          <a:stretch>
            <a:fillRect/>
          </a:stretch>
        </p:blipFill>
        <p:spPr bwMode="auto">
          <a:xfrm>
            <a:off x="5638800" y="1447800"/>
            <a:ext cx="2790825" cy="2543175"/>
          </a:xfrm>
          <a:prstGeom prst="rect">
            <a:avLst/>
          </a:prstGeom>
          <a:noFill/>
        </p:spPr>
      </p:pic>
      <p:pic>
        <p:nvPicPr>
          <p:cNvPr id="133126" name="Picture 6" descr="http://www.fresnodentalstudio.com/wp-content/uploads/2013/03/woman-with-a-questioning-look-225x300.jpg"/>
          <p:cNvPicPr>
            <a:picLocks noChangeAspect="1" noChangeArrowheads="1"/>
          </p:cNvPicPr>
          <p:nvPr/>
        </p:nvPicPr>
        <p:blipFill>
          <a:blip r:embed="rId4" cstate="print"/>
          <a:srcRect/>
          <a:stretch>
            <a:fillRect/>
          </a:stretch>
        </p:blipFill>
        <p:spPr bwMode="auto">
          <a:xfrm>
            <a:off x="695325" y="4114800"/>
            <a:ext cx="20574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a:scene3d>
              <a:camera prst="orthographicFront"/>
              <a:lightRig rig="threePt" dir="t"/>
            </a:scene3d>
            <a:sp3d extrusionH="57150">
              <a:bevelT w="38100" h="38100" prst="convex"/>
            </a:sp3d>
          </a:bodyPr>
          <a:lstStyle/>
          <a:p>
            <a:r>
              <a:rPr lang="en-US" dirty="0">
                <a:effectLst>
                  <a:glow rad="101600">
                    <a:schemeClr val="accent2">
                      <a:satMod val="175000"/>
                      <a:alpha val="40000"/>
                    </a:schemeClr>
                  </a:glow>
                </a:effectLst>
              </a:rPr>
              <a:t>False views concerning the </a:t>
            </a:r>
            <a:r>
              <a:rPr lang="en-US" dirty="0" smtClean="0">
                <a:effectLst>
                  <a:glow rad="101600">
                    <a:schemeClr val="accent2">
                      <a:satMod val="175000"/>
                      <a:alpha val="40000"/>
                    </a:schemeClr>
                  </a:glow>
                </a:effectLst>
              </a:rPr>
              <a:t/>
            </a:r>
            <a:br>
              <a:rPr lang="en-US" dirty="0" smtClean="0">
                <a:effectLst>
                  <a:glow rad="101600">
                    <a:schemeClr val="accent2">
                      <a:satMod val="175000"/>
                      <a:alpha val="40000"/>
                    </a:schemeClr>
                  </a:glow>
                </a:effectLst>
              </a:rPr>
            </a:br>
            <a:r>
              <a:rPr lang="en-US" dirty="0" smtClean="0">
                <a:effectLst>
                  <a:glow rad="101600">
                    <a:schemeClr val="accent2">
                      <a:satMod val="175000"/>
                      <a:alpha val="40000"/>
                    </a:schemeClr>
                  </a:glow>
                </a:effectLst>
              </a:rPr>
              <a:t>destiny </a:t>
            </a:r>
            <a:r>
              <a:rPr lang="en-US" dirty="0">
                <a:effectLst>
                  <a:glow rad="101600">
                    <a:schemeClr val="accent2">
                      <a:satMod val="175000"/>
                      <a:alpha val="40000"/>
                    </a:schemeClr>
                  </a:glow>
                </a:effectLst>
              </a:rPr>
              <a:t>of man</a:t>
            </a:r>
          </a:p>
        </p:txBody>
      </p:sp>
      <p:pic>
        <p:nvPicPr>
          <p:cNvPr id="134146" name="Picture 2" descr="http://what-buddha-said.net/Pics/wrong.view.sign.jpg"/>
          <p:cNvPicPr>
            <a:picLocks noChangeAspect="1" noChangeArrowheads="1"/>
          </p:cNvPicPr>
          <p:nvPr/>
        </p:nvPicPr>
        <p:blipFill>
          <a:blip r:embed="rId2" cstate="print"/>
          <a:srcRect l="2439" t="13682" r="3682" b="3202"/>
          <a:stretch>
            <a:fillRect/>
          </a:stretch>
        </p:blipFill>
        <p:spPr bwMode="auto">
          <a:xfrm>
            <a:off x="1752600" y="2438400"/>
            <a:ext cx="5562600" cy="3276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i="1" dirty="0" smtClean="0"/>
              <a:t>Hindu philosophy </a:t>
            </a:r>
            <a:endParaRPr lang="en-US" i="1" dirty="0"/>
          </a:p>
        </p:txBody>
      </p:sp>
      <p:pic>
        <p:nvPicPr>
          <p:cNvPr id="136196" name="Picture 4" descr="http://3.bp.blogspot.com/_BQmHxLnNHek/TH2RoF5r3FI/AAAAAAAAA10/tLuDLN0aYig/s1600/Hindu%2BGods%2B%26%2BGoddesses%2B-%2BVinayagar%2B03.jpg"/>
          <p:cNvPicPr>
            <a:picLocks noChangeAspect="1" noChangeArrowheads="1"/>
          </p:cNvPicPr>
          <p:nvPr/>
        </p:nvPicPr>
        <p:blipFill>
          <a:blip r:embed="rId2" cstate="print"/>
          <a:srcRect/>
          <a:stretch>
            <a:fillRect/>
          </a:stretch>
        </p:blipFill>
        <p:spPr bwMode="auto">
          <a:xfrm rot="21285820">
            <a:off x="381000" y="1600200"/>
            <a:ext cx="3627438" cy="4191001"/>
          </a:xfrm>
          <a:prstGeom prst="rect">
            <a:avLst/>
          </a:prstGeom>
          <a:noFill/>
        </p:spPr>
      </p:pic>
      <p:pic>
        <p:nvPicPr>
          <p:cNvPr id="136198" name="Picture 6" descr="http://www.stephen-knapp.com/images/818Lakshmi.jpg"/>
          <p:cNvPicPr>
            <a:picLocks noChangeAspect="1" noChangeArrowheads="1"/>
          </p:cNvPicPr>
          <p:nvPr/>
        </p:nvPicPr>
        <p:blipFill>
          <a:blip r:embed="rId3" cstate="print"/>
          <a:srcRect/>
          <a:stretch>
            <a:fillRect/>
          </a:stretch>
        </p:blipFill>
        <p:spPr bwMode="auto">
          <a:xfrm rot="398828">
            <a:off x="5883865" y="1447800"/>
            <a:ext cx="3079160" cy="4343401"/>
          </a:xfrm>
          <a:prstGeom prst="rect">
            <a:avLst/>
          </a:prstGeom>
          <a:noFill/>
        </p:spPr>
      </p:pic>
      <p:pic>
        <p:nvPicPr>
          <p:cNvPr id="136200" name="Picture 8" descr="http://www.iloveindia.com/spirituality/goddesses/gifs/hindu-goddesses.jpg"/>
          <p:cNvPicPr>
            <a:picLocks noChangeAspect="1" noChangeArrowheads="1"/>
          </p:cNvPicPr>
          <p:nvPr/>
        </p:nvPicPr>
        <p:blipFill>
          <a:blip r:embed="rId4" cstate="print"/>
          <a:srcRect/>
          <a:stretch>
            <a:fillRect/>
          </a:stretch>
        </p:blipFill>
        <p:spPr bwMode="auto">
          <a:xfrm>
            <a:off x="3048000" y="3886200"/>
            <a:ext cx="3190875" cy="2667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0" y="152400"/>
            <a:ext cx="9144000" cy="6705600"/>
          </a:xfrm>
        </p:spPr>
        <p:txBody>
          <a:bodyPr>
            <a:normAutofit fontScale="90000"/>
          </a:bodyPr>
          <a:lstStyle/>
          <a:p>
            <a:r>
              <a:rPr lang="en-US" dirty="0"/>
              <a:t>T</a:t>
            </a:r>
            <a:r>
              <a:rPr lang="en-US" dirty="0" smtClean="0"/>
              <a:t>eaches </a:t>
            </a:r>
            <a:r>
              <a:rPr lang="en-US" dirty="0"/>
              <a:t>that at death a man ceases all personal existence and is absorbed by some great life-giving principle in the universe. According to this thought, a man, while he lives, can be pictured as a small wave ripple, skimming the top of a mighty ocean. But when the wind stops (the moment of death), the wave is then received back into the ocean from whence it came, and forever loses its previous identity.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2" name="Picture 6" descr="https://encrypted-tbn3.gstatic.com/images?q=tbn:ANd9GcQf4BKQnFk5_WXS7F1OgZqxPlyf-35g_DUucw7TD-Gilix5dz9e"/>
          <p:cNvPicPr>
            <a:picLocks noChangeAspect="1" noChangeArrowheads="1"/>
          </p:cNvPicPr>
          <p:nvPr/>
        </p:nvPicPr>
        <p:blipFill>
          <a:blip r:embed="rId2" cstate="print"/>
          <a:srcRect/>
          <a:stretch>
            <a:fillRect/>
          </a:stretch>
        </p:blipFill>
        <p:spPr bwMode="auto">
          <a:xfrm>
            <a:off x="-1143000" y="0"/>
            <a:ext cx="10972798" cy="6858000"/>
          </a:xfrm>
          <a:prstGeom prst="rect">
            <a:avLst/>
          </a:prstGeom>
          <a:noFill/>
        </p:spPr>
      </p:pic>
      <p:pic>
        <p:nvPicPr>
          <p:cNvPr id="137218" name="Picture 2" descr="http://1.bp.blogspot.com/-qCj2gFY8IWc/UTIgMfxQlTI/AAAAAAAAAks/utoYKD3uCIs/s1600/ripplewater1.jpg"/>
          <p:cNvPicPr>
            <a:picLocks noChangeAspect="1" noChangeArrowheads="1"/>
          </p:cNvPicPr>
          <p:nvPr/>
        </p:nvPicPr>
        <p:blipFill>
          <a:blip r:embed="rId3" cstate="print"/>
          <a:srcRect/>
          <a:stretch>
            <a:fillRect/>
          </a:stretch>
        </p:blipFill>
        <p:spPr bwMode="auto">
          <a:xfrm>
            <a:off x="-152400" y="-225729"/>
            <a:ext cx="9753600" cy="708372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3000"/>
                                        <p:tgtEl>
                                          <p:spTgt spid="137218"/>
                                        </p:tgtEl>
                                        <p:attrNameLst>
                                          <p:attrName>ppt_w</p:attrName>
                                        </p:attrNameLst>
                                      </p:cBhvr>
                                      <p:tavLst>
                                        <p:tav tm="0">
                                          <p:val>
                                            <p:strVal val="ppt_w"/>
                                          </p:val>
                                        </p:tav>
                                        <p:tav tm="100000">
                                          <p:val>
                                            <p:fltVal val="0"/>
                                          </p:val>
                                        </p:tav>
                                      </p:tavLst>
                                    </p:anim>
                                    <p:anim calcmode="lin" valueType="num">
                                      <p:cBhvr>
                                        <p:cTn id="7" dur="3000"/>
                                        <p:tgtEl>
                                          <p:spTgt spid="137218"/>
                                        </p:tgtEl>
                                        <p:attrNameLst>
                                          <p:attrName>ppt_h</p:attrName>
                                        </p:attrNameLst>
                                      </p:cBhvr>
                                      <p:tavLst>
                                        <p:tav tm="0">
                                          <p:val>
                                            <p:strVal val="ppt_h"/>
                                          </p:val>
                                        </p:tav>
                                        <p:tav tm="100000">
                                          <p:val>
                                            <p:fltVal val="0"/>
                                          </p:val>
                                        </p:tav>
                                      </p:tavLst>
                                    </p:anim>
                                    <p:animEffect transition="out" filter="fade">
                                      <p:cBhvr>
                                        <p:cTn id="8" dur="3000"/>
                                        <p:tgtEl>
                                          <p:spTgt spid="137218"/>
                                        </p:tgtEl>
                                      </p:cBhvr>
                                    </p:animEffect>
                                    <p:set>
                                      <p:cBhvr>
                                        <p:cTn id="9" dur="1" fill="hold">
                                          <p:stCondLst>
                                            <p:cond delay="2999"/>
                                          </p:stCondLst>
                                        </p:cTn>
                                        <p:tgtEl>
                                          <p:spTgt spid="137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rmAutofit/>
          </a:bodyPr>
          <a:lstStyle/>
          <a:p>
            <a:r>
              <a:rPr lang="en-US" sz="3600" i="1" dirty="0"/>
              <a:t>"And behold, there appeared unto them Moses and Elias talking with </a:t>
            </a:r>
            <a:r>
              <a:rPr lang="en-US" sz="3600" i="1" dirty="0" smtClean="0"/>
              <a:t>him." </a:t>
            </a:r>
            <a:r>
              <a:rPr lang="en-US" sz="3600" i="1" dirty="0"/>
              <a:t>(</a:t>
            </a:r>
            <a:r>
              <a:rPr lang="en-US" sz="3600" i="1" dirty="0" smtClean="0"/>
              <a:t>Matt. 17:3)</a:t>
            </a:r>
            <a:r>
              <a:rPr lang="en-US" sz="3600" i="1" dirty="0"/>
              <a:t/>
            </a:r>
            <a:br>
              <a:rPr lang="en-US" sz="3600" i="1" dirty="0"/>
            </a:br>
            <a:endParaRPr lang="en-US" sz="3600" i="1" dirty="0"/>
          </a:p>
        </p:txBody>
      </p:sp>
      <p:pic>
        <p:nvPicPr>
          <p:cNvPr id="138242" name="Picture 2" descr="http://s3.hubimg.com/u/337414_f520.jpg"/>
          <p:cNvPicPr>
            <a:picLocks noChangeAspect="1" noChangeArrowheads="1"/>
          </p:cNvPicPr>
          <p:nvPr/>
        </p:nvPicPr>
        <p:blipFill>
          <a:blip r:embed="rId2" cstate="print"/>
          <a:srcRect r="-1377" b="14286"/>
          <a:stretch>
            <a:fillRect/>
          </a:stretch>
        </p:blipFill>
        <p:spPr bwMode="auto">
          <a:xfrm>
            <a:off x="2362200" y="1447799"/>
            <a:ext cx="4147820" cy="54102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477000"/>
          </a:xfrm>
        </p:spPr>
        <p:txBody>
          <a:bodyPr>
            <a:noAutofit/>
          </a:bodyPr>
          <a:lstStyle/>
          <a:p>
            <a:r>
              <a:rPr lang="en-US" sz="3000" i="1" dirty="0"/>
              <a:t>"Now if Christ be preached that he rose from the dead, how say some among you that there is no resurrection of the dead? But if there be no resurrection of the dead, then is Christ not risen: And if Christ be not risen, then is our preaching vain, and your faith is also vain. Yea, and we are found false witnesses of God; because we have testified of God that he raised up Christ: whom he raised not up, if so be that the dead rise not. For if the dead rise not, then is not Christ raised: And if Christ be not raised, your faith is vain; ye are yet in your sins. Then they also which are fallen asleep in Christ are perished. If in this life only we have hope in Christ, we are of all men most miserable. But now is Christ risen from the dead, and become the </a:t>
            </a:r>
            <a:r>
              <a:rPr lang="en-US" sz="3000" i="1" dirty="0" err="1"/>
              <a:t>firstfruits</a:t>
            </a:r>
            <a:r>
              <a:rPr lang="en-US" sz="3000" i="1" dirty="0"/>
              <a:t> of them that slept" </a:t>
            </a:r>
            <a:r>
              <a:rPr lang="en-US" sz="3000" i="1" dirty="0" smtClean="0"/>
              <a:t/>
            </a:r>
            <a:br>
              <a:rPr lang="en-US" sz="3000" i="1" dirty="0" smtClean="0"/>
            </a:br>
            <a:r>
              <a:rPr lang="en-US" sz="3000" i="1" dirty="0" smtClean="0"/>
              <a:t>(I Cor</a:t>
            </a:r>
            <a:r>
              <a:rPr lang="en-US" sz="3000" i="1" dirty="0"/>
              <a:t>. 15:12-20</a:t>
            </a:r>
            <a:r>
              <a:rPr lang="en-US" sz="3000" i="1" dirty="0" smtClean="0"/>
              <a:t>)</a:t>
            </a:r>
            <a:r>
              <a:rPr lang="en-US" sz="3000" i="1" dirty="0"/>
              <a:t/>
            </a:r>
            <a:br>
              <a:rPr lang="en-US" sz="3000" i="1" dirty="0"/>
            </a:br>
            <a:endParaRPr lang="en-US" sz="3000"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781800"/>
          </a:xfrm>
        </p:spPr>
        <p:txBody>
          <a:bodyPr>
            <a:noAutofit/>
          </a:bodyPr>
          <a:lstStyle/>
          <a:p>
            <a:r>
              <a:rPr lang="en-US" sz="2900" i="1" dirty="0"/>
              <a:t>"So also is the resurrection of the dead. It is sown in corruption; it is raised in incorruption: it is sown in dishonor; it is raised in glory: it is sown in weakness; it is raised in power: it is sown a natural body; it is raised a spiritual body. There is a natural body, and there is a spiritual body. And so it is written, The first man Adam was made a living soul; the last Adam was made a quickening spirit. Howbeit that was not first which is spiritual, but that which is natural; and afterward that which is spiritual. The first man is of the earth, earthy: the second man is the Lord from heaven. As is the earthy, such are they also that are earthy: and as is the heavenly, such are they also that are heavenly. And as we have borne the image of the earthy, we shall also bear the image of the heavenly" </a:t>
            </a:r>
            <a:r>
              <a:rPr lang="en-US" sz="2900" i="1" dirty="0" smtClean="0"/>
              <a:t>(I Cor. </a:t>
            </a:r>
            <a:r>
              <a:rPr lang="en-US" sz="2900" i="1" dirty="0"/>
              <a:t>15:42-49</a:t>
            </a:r>
            <a:r>
              <a:rPr lang="en-US" sz="2900" i="1" dirty="0" smtClean="0"/>
              <a:t>)</a:t>
            </a:r>
            <a:r>
              <a:rPr lang="en-US" sz="2900" i="1" dirty="0"/>
              <a:t/>
            </a:r>
            <a:br>
              <a:rPr lang="en-US" sz="2900" i="1" dirty="0"/>
            </a:br>
            <a:endParaRPr lang="en-US" sz="29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9600" y="2599236"/>
            <a:ext cx="3284996" cy="4258764"/>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2057400"/>
          </a:xfrm>
        </p:spPr>
        <p:txBody>
          <a:bodyPr>
            <a:noAutofit/>
          </a:bodyPr>
          <a:lstStyle/>
          <a:p>
            <a:r>
              <a:rPr lang="en-US" sz="3600" i="1" dirty="0" smtClean="0"/>
              <a:t>“Beloved, now are we the sons of God, and it doth not yet appear what we shall be: but we know that, when he shall appear, we shall be like him; for we shall see him as he is.”</a:t>
            </a:r>
            <a:br>
              <a:rPr lang="en-US" sz="3600" i="1" dirty="0" smtClean="0"/>
            </a:br>
            <a:r>
              <a:rPr lang="en-US" sz="3600" i="1" dirty="0" smtClean="0"/>
              <a:t> (I John 3:2) </a:t>
            </a:r>
            <a:endParaRPr lang="en-US" sz="3600" i="1" dirty="0"/>
          </a:p>
        </p:txBody>
      </p:sp>
      <p:pic>
        <p:nvPicPr>
          <p:cNvPr id="1026" name="Picture 2" descr="http://4.bp.blogspot.com/_TkKZZyzUvio/TCvNvpr4-PI/AAAAAAAAD-A/Ldep1MBnBT0/s400/Born%2Bagain%2B%2Bglorified%2Bbodies.JPG"/>
          <p:cNvPicPr>
            <a:picLocks noChangeAspect="1" noChangeArrowheads="1"/>
          </p:cNvPicPr>
          <p:nvPr/>
        </p:nvPicPr>
        <p:blipFill>
          <a:blip r:embed="rId2" cstate="print"/>
          <a:srcRect/>
          <a:stretch>
            <a:fillRect/>
          </a:stretch>
        </p:blipFill>
        <p:spPr bwMode="auto">
          <a:xfrm>
            <a:off x="1600200" y="3143250"/>
            <a:ext cx="5943600" cy="371475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descr="data:image/jpeg;base64,/9j/4AAQSkZJRgABAQAAAQABAAD/2wCEAAkGBxIQEhUUEBQQEBQUEBUVEBQUFxAWERUUFBUWFxUWFhQYHTQgGBomGxQVITEhJSkrLi4uGB8zOTMsNygtLisBCgoKDg0OGxAQGy8kHyQsLCwsLC4vLSwvLCwvLCwsLCwsLCwsLCwsLCwsLCwsLCwsLCwsLCwsLCwsLCwsLCw3LP/AABEIALYBFAMBIgACEQEDEQH/xAAcAAEAAgMBAQEAAAAAAAAAAAAABgcBAgUDBAj/xABOEAABAwICBAgIDAQEBQUBAAABAAIDBBEFEgYTITEHFBdBUVST0iIyUlNhcZGzCCMzNVVyc4GUobHRFRZ0siU2QvA0Q0SCg2N1ksHCJP/EABoBAQACAwEAAAAAAAAAAAAAAAABAgMEBgX/xAAuEQACAgEDAgMJAAIDAAAAAAAAAQIRAwQSExQhMWHRMjNBUVJxkaHhBRUigbH/2gAMAwEAAhEDEQA/AOsiIuIOoCIiAIiIAiIgCFEKA1cVxsVqMoK68p2KKaTTlrHkW2Mdv9S2NPDdNIxZZbYtnrg3B/W4s3XNlZSwHMGOcHmSQg2JawW8DeMxI2jYCNq+x3AFMd9dGf8AxP76tjQIAYZQ2t/wNOfvMTSfzK7Rcuk3xwqkeBJubtlF8gEvXYuxd305AJeuxdi7vq88yZlTqyNpRnIBL12LsXd9OQCXrsXYu76vPMmZOrG0ozkAl67F2Lu+nIBL12LsXd9XnmTMnVjaUZyAS9di7F3fTkAl67F2Lu+rzzJmTqxtKM5AJeuxdi7vpyAS9di7F3fV55kzJ1Y2lGcgEvXYuxd305AJeuxdi7vq88yZk6sbSjOQCXrsXYu76cgEvXYuxd31eeZMydWNpRnIBL12LsXd9OQCXrsXYu76vPMmZOrG0ozkAl67F2Lu+sjgAl67H2L++ryzLOZOrG0oyXgRrYGl1PWRSvAu2NzHsa70Zrmx+72LlYJWODnRSgsljeWSsO9rmmxBX6KaV+ctKJ8uPVrR/qkb+UbP3VNTCOXG5GfTZHCaRK4pNiyvmgd4IRc813PdTOoiIsRIREQBERAEREAQohQHnLuUM0uPxUn1HKZy7lDNLvkpPqOW7oveo19T7tl46B/NlD/QU/umLsFcfQP5sof6Cn901deWRrRdxa0dJIA9pXs6iLbPCQRYila8XY5rxuJaQR+SxHMx98jmut41iDb123bitZ42i1myLay8o6mNxs18bj0BzSfYCixNizdFrLPGzY97G33ZnNH6rMU7H+I9jrb8rmn9FPDKrFmUWvGGXIzsu3xhmbcW6RzLTj0PnYv/AJs/dFhbFnqi82VcTrZZIzckNs5puQSDbbtsQR9xW8srGbXua0XtdxAF99tqjiYsyiRva4XaQ4cxBBHtCw+ZjSGucwE7gSAT6hzpxMWZRaS1UbTZz42m17FzQbHcbE+grUVsRIAkiJJsBnZcn0bVPDLxFnqixDK14uxzXjpaQR7QtW1MZdlD2F17ZQ5ua43i29OKQs3QLE0zGWzuYy+7MQL+q+/eksjWC7nNaL2u4gC/rKjikhZ6sX5r0u/zBVfaD3bF+lIyCLgggi4I3EL82aX/AOYKr7Qe7jW4lWF/YnH7a+5J6fxQiU/ihFzz8ToF4HXREWuWCIiAIiIAiJdAEKXRAecu5Q7Sz5OT6jlMZdyhulvyT/qOW7oveo19R7tl4aB/NlD/AEFP7pig0eGMxjGq2OvL3w0LYm01KXODHZ2m8paDt6b7/Db0Kc6B/NlD/QU/umr4tI9CYKydtSJKmkqGAN19M/VyOaL+C+4IcPuvzXtsXQzkos8GiNaMjCIcQh4rS1lHUTRyxxtkinjicGjWSOGc2JDW2uCfG9IX0cEY+Oxf/wB3m/ucuzhegkUVSyqnqK2tnjvqXVEpLYswyuyMYABcbCDcehfEzg2YySaSGuxSnM8z5pWwyxMYXvJJNhH6VRSjTt+JJ4cMVVIIaSnZI+BlXiEUFRIw5XCJ3jNzc173/wC2266+TTLg7w6kw+aalYaSemgdJDOySRsueNtwC6+0utl/7lIG6CwvppaaqmrK+OV7X5qmUvlY5o2ZHgDKLi9vSd91zXcGEUgZHU1uJ1UEZGWnlmGqdbcH5WgkC2zbs5kjlS7CiHaWVhrBgEtVTPrHTRVBlgZYPlJZDtG2wBPh7xsWlFh8VRidNHhmHyYZNR1Mc1a6SQMdqDYluUOJcHNuNm/NY7CrUxHReKeopKjPJGaLPxdkeqEVnhrXBwLSbZWgbCLLTFtFIqirgrBJNBPA0tDotUBIwnayXM05m2uLbPGPPZWWWNURREcNjb/E9INg/wCGg/OmcT+ajGgWARTUdO6TBOM5zZ9Vr4mhzTIQX5M+bYOa3MrRZohGJq2YSz56+MMm+SswNYWNMYybCGn/AFXX36MYIzD6aOmic97Ig4MdJkz2c4u2loA5+hY+RLw8v/CaIJjuFw0uMYLDTsEUTBV5GC5AzNc879vjOJ+9eOjuCQ4ziGIS4iNfxWpNPT07nODYo2lwDsoP+rL7Q70KcYroxFUVlNVufK2Slz6prdXqznFnZwW3OzoIXxYxoLBPUcailqaKoIAfJSvDNYBuEjSCHbhzbbDoVuZCj1wTQukoaky0hkgD4yHU7ZH6hxuBrdWT4wAt0belVLprjcdbVVNbHVRRPw6SJmHRF7A6cxvzTuDTtIJ3W3hWlQ6BxRGSQ1NfLUSRvj4zLNnlZG+2ZrGkasDZztNua1l09HtGaeipmU0bQ9jAQHSNjL3ZiSS4hoBO3oULIk7FHEq8Kw7GqQVz4GSufRuyOcXZo8oeSzwTa7Xlw9YXK4I9EaE0FJVmBnGbPfrbvzZg97Qd9t2zcpJo/oZFQ089PDNUGKfOQ1xhOpMgIcYrMFt42G4uN203+/RnAGUFMymifI9jM2R0mQvAcS612tANiTzI8sUqFFK4TiclPo5C2J5h4zihp5ZG7HNjeCXEHm2Mt6iVPce4MsMhopHRM4tJDC6SOqD5NY17Glwe519ouBs9ll2sK0CpIKF1A7WVFO55eRKW5wSQdjmAWsRcHeua/gvie0RS1uKTUwItTPn+KIFrNdZtywZW2HNbZvVnljfYiiH42yXF6DBRO50c0872a2wz3axwbJ9+Rrl46Z6WSvwurw/EwI6+EwZXbAyqjE8dpWenKLkD17NoFrYjovDK+kc1z4G0L81PHEIhHsAaA4FpNg0EbCN59Fvm010IpcWYxtTna6N12Sx5BKAd7czgRlOw2tzJyw7CiSwCzQNnijdu3L826X/5gqvrj3bF+koGZWhty6zQLm1zYWubc6/Nul/+YKr6493Gofun9i+P219yT0/ihEp/FCLnH4nQrwOuiItcsEREAWCUXy1M+UKUrB7mQBaGcKP1uK2OVt3OtcNb4TrDnyjbZcmTGZuanqj/AOKX9luY9FkmrSNeepxwdNk24wFjjAUG/jVR1aq7KX9lj+NVHVqrspP2WT/XZfkY+tx/Mm8tQLKH6XSjVP8AqOXzvxmo6tVdlJ+y4eKyVkwI4tUgEW2xydI9HoW1pdDkhNNowZ9XCUKR+mNA/myh/oKf3TV2brjaCAjDaIEEEUUAIO8ERtBBHMbhdlbOofc85C6XSyWWt3LC6XSyWUdwLpdLJZO4F0ulksncC6XSyWTuBdLpZLJ3Aul0slkpgXS6WSympAXS6WWbKVGRBsxfmvS//MFV9oPdsX6VaF+b9LIicfq/Q9pP3xsW74YXfyJx+2vuSOn8UItqdvghFzrfc6BeB1URFgLBERAavK4GN1GVrj0C670u5RXSd3xb/qFbGnjc0YszqDLT4LKKJtFHK1oEkrGOkfsLnF0bH7+gZrKYl6ifBd820/2MPuIlKCugyS4ltieBe52z0zrGded0usHUyG09M6Zl5LN06iTG0jdZjL8PLhJBNNBmc+N8Aa57c7i5zHsc4GwcTYtvsNrC1zy+VOi81iH4aRTdzQd4uvPijPJb7AsKnlXwT/7r1L/8fiQ3lTovNYh+GkTlTovNYh+GkUy4ozyW+wJxRnkj2BTyZfoX5/gqHmQ3lTovNYh+GkTlTovNYh+GkUy4ozyR7AnFGeSPYE5Mv0L8/wAFQ8yG8qdF5rEPw0icqdF5rEPw0imXFGeSPYE4ozyR7AnJl+hfn+CoeZDeVOi81iH4aROVOi81iH4aRTLijPJHsCcUZ5I9gTky/Qvz/BUPMhvKnReaxD8NInKnReaxD8NIplxRnkj2BOKM8kewJyZfoX5/gqHmQ3lTovNYh+GkTlTovNYh+GkUy4ozyR7AnFGeSPYE5Mv0L8/wVDzIc3hQoz/ysQ/DSL6JeEijZGZJGVsbG2zOfBIALmw/VSoUjPJHsCi3CzTtGEVZAHyTfeMWXFyzl7KS+Pf+BuCXxPgHDJhHnZexl/ZZ5ZMH87L2U37KmNFsBjkjDntDjt2nbzqSN0Yh82z2BWyarFjk49/16GbHpJzjaLD5ZMH87L2U37JyyYP56Xspv2Ve/wAsQ+bb7FkaMw+bZ7AsfX4vP9ehfoMhPKvhnwxrCYTPUPt4LGxuaSfrPsAPaq1wxs1VVTVlQ0MfO/MWjc0DYADziwC69PgMbdzG+xdaGmDdwAWvqNepR2xM+DRbJbpMRR2CL6Q1F5W49E2REVQEREB5y7lFdKB8W/6hUrl3KLaRjwH/AFStnTe2jDn9hlr8Fw/w2n+xh9xEpQQoZoNXimwVsxa54ho2SFrfGdkpY3ZR6Tay4GGaX4tVRsmglwF+sGdlIZpRVkWvqySbB+w+jYujzY95z6ZaVliyjmkukT6LDXVMzGxT6kZYrmRoqJAAyO4tmAcRe3MCvm4NtJpa+GVtW1kVXTzujqImgtyeR4JJ32cN+9pWt0/xLWSyyzZVlBwkSU+KT01eI20onMMNQxjmtZIbPjbM4uI8U2J2bRfdciR1GkcjMW4oTGKcYWatzsri/MJXMPhXtlyi+7mR6ehZKrJZVxhWkWNYo11Rh0eH09Lnc2A1evM0oaSC+0dwBcEW6Qd66zKjHJIXNEVBTVMczW53ulfSzxlhLnMDRnZtLd/p3KXgoWTGyWVY4TjekFTPVQRnBmvpHsZKXNqw0mRpcCwi5O7nAXdwHSCpmxWsopTFkpqeFzHNa7OXyRxOcSc1iLvdssOZWenfwI3ExsiqXRrS/Gq6nFQybAYWFzgWzmoZIMpsS4AkAc+9dnGdIsSonYbHUmidLWV4hnMTZTEInPjDdXmIIdZ5332o9P3pCywbLFlAsR0qr6qtmo8Ijpf/AOXKKqoqjJqw917Rtazwr7Dt2+Kd1rnq4BWYs2cRYhBSPY5jncZpXyBjCLWY6OQXJNxu6CqvC0u5NkpsllXPCXp5UUE7IqJjJskJnr8zHOMcJexjCCHAA3Lt997VIsclxGZsMuESYeYnxZ3Gp15zB2V0bmasbrE7+kIsHxFklssWVbaE43jmItZMThTafjBjmGWqE+WN4EmQbW3Iva5X04Vp6+OgraytDHcWrJIImxNLS/K5rWA5idpc7aeYcyl4O9CywEVexYhpEYuM6jDMhZrOK5qjjWW1wzN4gfbbv/PYvl0k4R5jhlLXYfGwvnqhTuhka6Qh5bJ4IykXOaPZ0hw2KenIss0BRThb+Z6z7JvvGL5Bp02owmetpcomgiJlikG2OVm9j2gg2O2x6PSCA4Qah0uj80j7Fz6OJ77CwzOMZNhfYLnpWbDjcSGyrtCh8UPUf1UvjaopocPix6lLI9y57V+9f3Pf0/u0ZyplWyLUM5iyLKIAsLJWEBguWNYFx6jEgOf/AGTYfmQuRU6TRsO17R94WxHTzl4IxSzQj4sl2sCa0KEfzdF5bfan83ReWPasvRZPkynVY/mTSSQKMaRyDVv+qV8DtLYvLHtXAx7SMSNLWG9xZZ9Po8imrRhzamDhSZf2gWt/g8eoax8vFY9U15swv4tHlDj5N7XUFx3RV9TE9jdHxBVOGRs0VRGyna4/80Na4A7dtiDs51YXBaf8Np/sYvcRKVEr2cmTZI8ddyr6/Revq5cPpZXyRw0VOyWSqGrfrKyMDJZsl8wbbe4WN3L2h0brcPxaOqifNXx1THMxF5bAwtAyiN4YywJBA3Amwd0qybpdYHqCaINhei4qJMVjrYTqKqqY6Iuy+E1rMudhBu1wIuD6lwdEdDa2mxORtUZKikGHSUlNUXbfVOeJGsdz3ALxfduA5grXul0eoFFZ6KjFMGiNEaE18MTpDSzwSwsLmve51pGPNwbuJ9F7bd6mGi9XXyiR9fBDStc5pp42PzytbY5hKQMt7gEEeURbYu4sKss9k0RDQ7DposQxOWWN7I6iaF0Dzls9rGua4ixuNtt9l44FhU8WOYhVPieIJoIWwyeCQ90ccTXAAG+9rt422U1RStTQ2lbcGmgEDKFrcSoYOMCSTMZWRueWk3b4QvzHpXR4RcHnqKnC3U8TpGU1eyWcty+BG18RvtO3Y07Bc7FOEunU97G0rt2F12FYjU1NJT8fpq5zXTMa9jKiKRmYgjNsczw3+0brbe3hWM4lNNnloRSUrWPzNfK19VI+wLCxrNgGyxBP+rfsUpS6PPYorDANCa2qFZUVk8tFLXPcyeBrKWQcXAyxszuabeC4jwSNlucLtcGNLWUkEtJVxyZKeWQUcpynWwZjl3G4N9oBA2OA5lNrrCS1FqiKIhwUYbNSUJjqY3Qv4zM/K4tJyvdmabtJCj1BoXUVWF19JK11NJLXyz05fbK67mvjJy3s02secdCtBEWoJogDNIcaZT6oYYTVBurEwlg4rceCJbZr23HL+YXMl0HnpMPw6njbr5IcXgqqssIygDPrCM1rgAsHSbblad0up6hEUVhwmaBzO1tVhV2zTxmKtp25QyoY/YX2OwPF7nptfffN2NPY3M0ela9pY5tFC1zTa4cDGCDb0hTcFRXha+Z6z7JvvGLPhybuxDRU+hjrxNI3EKWR7lD9Cfkhb0/qphGud1nvZfc9/T+7RuEQItQzhERACsLJWEBF+C/CmYtWy68l0FM1rtWCRrHuJDczhtyixNha5tzXCucaJYcP+jo+xh/ZVF8Gs/G1v2UP90ivNxXV5NuJUkc25OTtnI/lTD+p0fYw91P5Uw/qdH2MPdXVul1rc/kTRyv5Uw/qdH2MPdWHaJYcf+jo+xh7q611m6LNfwIo4uiEbWwFrAGtbIWsaBZoaGsAAHMANi7JUc0SxFmeelcQ2aGYksJ8J0bmjJI0c4IB3budSbKpnFzpoeB5ovTKsZVi4ZE2aIvTKmVOGQs80XplTKnFIWeaL0yplThkLPNF6ZUypwyFnmi9MqZU4ZCzzRemVMilYJMWeaL1yJq1bppkbjySy9dWmROmmNxoFFeFr5nrPsm+8YpcGKv+G/GYoMMlhcRragtZCy/hGz2uc63QAN/qHOtrBicPEq3ZW2hQ+KHqP6qXxqN6KwZYm7LXb+u1SVq57VO8rr5nQYFWNGwRAi1TMEREAKwslYQHA+DX8rW/ZQ/3SK83KjPg1/K1v2UP90ivQrqdWc1E1Sy4umOkLMMpXVMjHysY5gc1haHeG7KDt9JC8afSpr69tDqniR1IKkvzNyNYdlukm+xa0cEmrLWSBZAXFxbSFtPV0lKY3udWa3VvBblbqWhz8wO3cRuXIqdPgZZY6Sirq4QSuimkhYzViVnjMBcbkj/dwrxwMiz7NLdCafES10maOVl9XLGS2RoOwjMN49CiHJA++zEK63N8YVKGabmSBs1PQ18xMr4pYtXkliewAm4dsIubXB3/AH252HcJb6gvEOG4g/VSmKWwiIZI3xmusdhF1aOBr2ZNL7+pO/5o5PJA/wCkK/tCnJA/6Qr+0KljNN4y7EW6qT/DYy+Y3ZZ4yPfZn3RneuZQcIstRG2WHC8SkjeLse0RFrhuuDm9Ctw5Prf69Bv8kcXkgf8ASFf2hTkgf9IV/aFS1mmVp6OCSmnhkrWSOaHlgMWquXCQb72AOzpXnjGnkcVQ6lpqeqr542gztp2tLYr7g95Ng70KOKf1v9eg3eSItyQP+kK7tCnJA/6Qru0Kmej2l7KuU074KujqGszmKeMtvHsGdr23aW3IG8G918mkGn8FHXw0L2Pc+YRfGAsEcete5gD7m4Pg39RCcWT63+vQb/JEX5IH/SFf2hWeSB/0hX9opdpNpZJRPcBQ1lTGyLWPmiDNW0eEXA5jvAbf7wvh0b0/fX6p0VBWtilLss7tXqfBzXu4HymFvrU8U6ve/wBeg3+SI9yQP+kK/tCnJA/6Qr+0KlOGcIFNLh5xCUPpoA9zQH2c9xacoAa3eSbi3o6Fz5OE0RsbNUYfiVPTOLbzvjZka15s1zmh1wNo/wDq+5OHJ9b/AF6Df5I43JA/6Qr+0KckD/pCu7QqTaXcIdNhwpXPD5oqsOdHLGWloY3V3eekWlB2dC6GlGlcVDR8csaiLwLGMt8JshAa4E7CNoUPFk+t/r0G/wAkQpvBC/nxCv7Q/sovwm6JzYPSxzw11e9z6gRODpnWs5kjrjLbb4AV+RkkAnZcDZ0KrvhG/N0H9ez3M6vihK7cm/x6EOXkVRQx4nI0OFZVtuL/ACs/eX2fw7E+vVfaz99STR9t42/VH6LutiXm5f8AI5IyaVHqY9FBxTZX38OxPr1X2s/fT+HYp16r7WfvqwtUmpWP/Z5fL8F+hxlftw3E+vVfazj/APS+qh0Uc6QS1MstRJ0vc5x6d52nepuIlkRhUn/kcslVlo6LHF2eVNAGgepfQgCytBuzbCIigBERACsLJWEBwPg1fK1v2UP9z1eM8oY0udsDQSfUBcqjvg1fK1v2UP8Ac9Xo5dXqWczEp3hL06osRwx0FLI99RNLEGU+rk1wc2Rpc0ttsP37eZffjdezDMbp6qrzR08uGCn1uVxYyUOJyvIGzcPbfddWiGjfYX6bC/tWTY79qos6SpE0VnU4/BimNYcaBxqG0bap9TI1r9WwSxBrPCIsdo/NR/E34Y2qqXMxLE8FlM8sk8Nqhscjg8gysaB4Qcdobcm1xZXW0AbgB6rBZIB3gH12TnQohnBJilVU0b3Vb3TAVL20072at88ADckhb6ydv3bbXXw8EkzXSYqA5pP8XndYEHwXHYdnMbHb6FYN1qAOYAepVedE0VDTyt12lAuNtKbbRttBUA/mQPvXT4NNGnTYfRzNr8Qa2zXGFksQp7xykmOwZmynLYjNzkKzMo6Ag2KZalNURtK/0vqGDHsIaXNBDKokXFwHsIYSOglrgOmxXK0bxqHBK2ugxLNT8aq3VFNUFrjFKx52NzNBtlzc+wXN7bL2rYdAQgHeAfXZOdVRNEQpOEWimdM6ITOggp3SS1ere2nu0gakOcLl5vsHPzXVf0Wj1fitJV1PF6WQ4jIJYZHzvbLC2FxETWsDCNm0eML32q77D/e5ZGxFniiKIDgOljMRwOeVzgJY6GeOpBIuJGwuBd6nCzvv9C+ngalaMFpSSAGicuJIsAKiYm/RsU0IHQlgpeojVCihMIw+SfR6lfAzjPFMUM88A2l0bC/M3KNpNng26HFTPSjhKw6poJoqdz6iepgkhipmxTa0ySNyAOGXZYuvv222XVktsN2xYDRvsL9NhdOojdiimcSwQQu0cpKxrJLcYbPG8BzbyCE5SNxsXW9YXI4TMMqsHpZKNhM2G1MrXUxcbvppGu1hivvIIaSPVffe9/Gyw6x32KnqEKMwuBaCDcEAgjdYhVf8I35uh/r2e5nVoNVX/CN+bof69nuZ1bDLc7IZGdHPk2fVH6KRNUd0c+TZ9UfopE1c3n9tnRYvYQWUCLAZAiIgCIiAIiIAiIgBWFkrCA4Hwa/la37KH+56vNyo34OzhHVVkbiA90Mbmt5y1r3ZiPVnb7Vermrq9RHd3RzK7HmsLfKmVaPFIvZoi3yplTikLNEW+VMqcchZoi3yplTjkLNEW+VMqcUhZoi3yplTikLNEW+VMqcchZoi3yplTikLNEW+VMqcUhZhqq/4RvzdB/Xs9zOrSa1VZ8IiQOoqaK/hvrmlrectbFKHH7i9vtW7p4uK7lX3ZG9HB8Wz6o/RSELiYHFlY0dAC7YXN53c2dDiVRRkIiLCZAiIgCIiAIiIAiIgBWFlEBV+JU8lPIJ6aR0MsZzNe0kOFvSPQSLHYQSvYcMGMjZxhht/6NP3ERdVo5OUO5z+oilLsOWLGOsM7Gn7qcsWMdYZ2NP3URblI1xyxYx1hnY0/dTlixjrDOxp+6iJSA5YsY6wzsafupyxYx1hnY0/dREpAcsWMdYZ2NP3U5YsY6wzsafuoiUgOWLGOsM7Gn7qcsWMdYZ2NP3URKQHLFjHWGdjT91OWLGOsM7Gn7qIlIDlixjrDOxp+6nLFjHWGdjT91ESkByxYx1hnY0/dTlixjrDOxp+6iJSA5YsY6wzsafupyw4x1hnY0/dREpAcsWM9YZ2NP3FpQy1GJTiprZnTPA8C+5oB3NaNjRtOwBEWrrJOGJtGxpoqWRWT+hZYL7URctPxPfXgZREVCQiIgCIiAIiIAiIgCIiA//Z"/>
          <p:cNvSpPr>
            <a:spLocks noChangeAspect="1" noChangeArrowheads="1"/>
          </p:cNvSpPr>
          <p:nvPr/>
        </p:nvSpPr>
        <p:spPr bwMode="auto">
          <a:xfrm>
            <a:off x="155575" y="-1500188"/>
            <a:ext cx="4743450" cy="3133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4388" name="AutoShape 4" descr="data:image/jpeg;base64,/9j/4AAQSkZJRgABAQAAAQABAAD/2wCEAAkGBxIQEhUUEBQQEBQUEBUVEBQUFxAWERUUFBUWFxUWFhQYHTQgGBomGxQVITEhJSkrLi4uGB8zOTMsNygtLisBCgoKDg0OGxAQGy8kHyQsLCwsLC4vLSwvLCwvLCwsLCwsLCwsLCwsLCwsLCwsLCwsLCwsLCwsLCwsLCwsLCw3LP/AABEIALYBFAMBIgACEQEDEQH/xAAcAAEAAgMBAQEAAAAAAAAAAAAABgcBAgUDBAj/xABOEAABAwICBAgIDAQEBQUBAAABAAIDBBEFEgYTITEHFBdBUVST0iIyUlNhcZGzCCMzNVVyc4GUobHRFRZ0siU2QvA0Q0SCg2N1ksHCJP/EABoBAQACAwEAAAAAAAAAAAAAAAABAgMEBgX/xAAuEQACAgEDAgMJAAIDAAAAAAAAAQIRAwQSExQhMWHRMjNBUVJxkaHhBRUigbH/2gAMAwEAAhEDEQA/AOsiIuIOoCIiAIiIAiIgCFEKA1cVxsVqMoK68p2KKaTTlrHkW2Mdv9S2NPDdNIxZZbYtnrg3B/W4s3XNlZSwHMGOcHmSQg2JawW8DeMxI2jYCNq+x3AFMd9dGf8AxP76tjQIAYZQ2t/wNOfvMTSfzK7Rcuk3xwqkeBJubtlF8gEvXYuxd305AJeuxdi7vq88yZlTqyNpRnIBL12LsXd9OQCXrsXYu76vPMmZOrG0ozkAl67F2Lu+nIBL12LsXd9XnmTMnVjaUZyAS9di7F3fTkAl67F2Lu+rzzJmTqxtKM5AJeuxdi7vpyAS9di7F3fV55kzJ1Y2lGcgEvXYuxd305AJeuxdi7vq88yZk6sbSjOQCXrsXYu76cgEvXYuxd31eeZMydWNpRnIBL12LsXd9OQCXrsXYu76vPMmZOrG0ozkAl67F2Lu+sjgAl67H2L++ryzLOZOrG0oyXgRrYGl1PWRSvAu2NzHsa70Zrmx+72LlYJWODnRSgsljeWSsO9rmmxBX6KaV+ctKJ8uPVrR/qkb+UbP3VNTCOXG5GfTZHCaRK4pNiyvmgd4IRc813PdTOoiIsRIREQBERAEREAQohQHnLuUM0uPxUn1HKZy7lDNLvkpPqOW7oveo19T7tl46B/NlD/QU/umLsFcfQP5sof6Cn901deWRrRdxa0dJIA9pXs6iLbPCQRYila8XY5rxuJaQR+SxHMx98jmut41iDb123bitZ42i1myLay8o6mNxs18bj0BzSfYCixNizdFrLPGzY97G33ZnNH6rMU7H+I9jrb8rmn9FPDKrFmUWvGGXIzsu3xhmbcW6RzLTj0PnYv/AJs/dFhbFnqi82VcTrZZIzckNs5puQSDbbtsQR9xW8srGbXua0XtdxAF99tqjiYsyiRva4XaQ4cxBBHtCw+ZjSGucwE7gSAT6hzpxMWZRaS1UbTZz42m17FzQbHcbE+grUVsRIAkiJJsBnZcn0bVPDLxFnqixDK14uxzXjpaQR7QtW1MZdlD2F17ZQ5ua43i29OKQs3QLE0zGWzuYy+7MQL+q+/eksjWC7nNaL2u4gC/rKjikhZ6sX5r0u/zBVfaD3bF+lIyCLgggi4I3EL82aX/AOYKr7Qe7jW4lWF/YnH7a+5J6fxQiU/ihFzz8ToF4HXREWuWCIiAIiIAiJdAEKXRAecu5Q7Sz5OT6jlMZdyhulvyT/qOW7oveo19R7tl4aB/NlD/AEFP7pig0eGMxjGq2OvL3w0LYm01KXODHZ2m8paDt6b7/Db0Kc6B/NlD/QU/umr4tI9CYKydtSJKmkqGAN19M/VyOaL+C+4IcPuvzXtsXQzkos8GiNaMjCIcQh4rS1lHUTRyxxtkinjicGjWSOGc2JDW2uCfG9IX0cEY+Oxf/wB3m/ucuzhegkUVSyqnqK2tnjvqXVEpLYswyuyMYABcbCDcehfEzg2YySaSGuxSnM8z5pWwyxMYXvJJNhH6VRSjTt+JJ4cMVVIIaSnZI+BlXiEUFRIw5XCJ3jNzc173/wC2266+TTLg7w6kw+aalYaSemgdJDOySRsueNtwC6+0utl/7lIG6CwvppaaqmrK+OV7X5qmUvlY5o2ZHgDKLi9vSd91zXcGEUgZHU1uJ1UEZGWnlmGqdbcH5WgkC2zbs5kjlS7CiHaWVhrBgEtVTPrHTRVBlgZYPlJZDtG2wBPh7xsWlFh8VRidNHhmHyYZNR1Mc1a6SQMdqDYluUOJcHNuNm/NY7CrUxHReKeopKjPJGaLPxdkeqEVnhrXBwLSbZWgbCLLTFtFIqirgrBJNBPA0tDotUBIwnayXM05m2uLbPGPPZWWWNURREcNjb/E9INg/wCGg/OmcT+ajGgWARTUdO6TBOM5zZ9Vr4mhzTIQX5M+bYOa3MrRZohGJq2YSz56+MMm+SswNYWNMYybCGn/AFXX36MYIzD6aOmic97Ig4MdJkz2c4u2loA5+hY+RLw8v/CaIJjuFw0uMYLDTsEUTBV5GC5AzNc879vjOJ+9eOjuCQ4ziGIS4iNfxWpNPT07nODYo2lwDsoP+rL7Q70KcYroxFUVlNVufK2Slz6prdXqznFnZwW3OzoIXxYxoLBPUcailqaKoIAfJSvDNYBuEjSCHbhzbbDoVuZCj1wTQukoaky0hkgD4yHU7ZH6hxuBrdWT4wAt0belVLprjcdbVVNbHVRRPw6SJmHRF7A6cxvzTuDTtIJ3W3hWlQ6BxRGSQ1NfLUSRvj4zLNnlZG+2ZrGkasDZztNua1l09HtGaeipmU0bQ9jAQHSNjL3ZiSS4hoBO3oULIk7FHEq8Kw7GqQVz4GSufRuyOcXZo8oeSzwTa7Xlw9YXK4I9EaE0FJVmBnGbPfrbvzZg97Qd9t2zcpJo/oZFQ089PDNUGKfOQ1xhOpMgIcYrMFt42G4uN203+/RnAGUFMymifI9jM2R0mQvAcS612tANiTzI8sUqFFK4TiclPo5C2J5h4zihp5ZG7HNjeCXEHm2Mt6iVPce4MsMhopHRM4tJDC6SOqD5NY17Glwe519ouBs9ll2sK0CpIKF1A7WVFO55eRKW5wSQdjmAWsRcHeua/gvie0RS1uKTUwItTPn+KIFrNdZtywZW2HNbZvVnljfYiiH42yXF6DBRO50c0872a2wz3axwbJ9+Rrl46Z6WSvwurw/EwI6+EwZXbAyqjE8dpWenKLkD17NoFrYjovDK+kc1z4G0L81PHEIhHsAaA4FpNg0EbCN59Fvm010IpcWYxtTna6N12Sx5BKAd7czgRlOw2tzJyw7CiSwCzQNnijdu3L826X/5gqvrj3bF+koGZWhty6zQLm1zYWubc6/Nul/+YKr6493Gofun9i+P219yT0/ihEp/FCLnH4nQrwOuiItcsEREAWCUXy1M+UKUrB7mQBaGcKP1uK2OVt3OtcNb4TrDnyjbZcmTGZuanqj/AOKX9luY9FkmrSNeepxwdNk24wFjjAUG/jVR1aq7KX9lj+NVHVqrspP2WT/XZfkY+tx/Mm8tQLKH6XSjVP8AqOXzvxmo6tVdlJ+y4eKyVkwI4tUgEW2xydI9HoW1pdDkhNNowZ9XCUKR+mNA/myh/oKf3TV2brjaCAjDaIEEEUUAIO8ERtBBHMbhdlbOofc85C6XSyWWt3LC6XSyWUdwLpdLJZO4F0ulksncC6XSyWTuBdLpZLJ3Aul0slkpgXS6WSympAXS6WWbKVGRBsxfmvS//MFV9oPdsX6VaF+b9LIicfq/Q9pP3xsW74YXfyJx+2vuSOn8UItqdvghFzrfc6BeB1URFgLBERAavK4GN1GVrj0C670u5RXSd3xb/qFbGnjc0YszqDLT4LKKJtFHK1oEkrGOkfsLnF0bH7+gZrKYl6ifBd820/2MPuIlKCugyS4ltieBe52z0zrGded0usHUyG09M6Zl5LN06iTG0jdZjL8PLhJBNNBmc+N8Aa57c7i5zHsc4GwcTYtvsNrC1zy+VOi81iH4aRTdzQd4uvPijPJb7AsKnlXwT/7r1L/8fiQ3lTovNYh+GkTlTovNYh+GkUy4ozyW+wJxRnkj2BTyZfoX5/gqHmQ3lTovNYh+GkTlTovNYh+GkUy4ozyR7AnFGeSPYE5Mv0L8/wAFQ8yG8qdF5rEPw0icqdF5rEPw0imXFGeSPYE4ozyR7AnJl+hfn+CoeZDeVOi81iH4aROVOi81iH4aRTLijPJHsCcUZ5I9gTky/Qvz/BUPMhvKnReaxD8NInKnReaxD8NIplxRnkj2BOKM8kewJyZfoX5/gqHmQ3lTovNYh+GkTlTovNYh+GkUy4ozyR7AnFGeSPYE5Mv0L8/wVDzIc3hQoz/ysQ/DSL6JeEijZGZJGVsbG2zOfBIALmw/VSoUjPJHsCi3CzTtGEVZAHyTfeMWXFyzl7KS+Pf+BuCXxPgHDJhHnZexl/ZZ5ZMH87L2U37KmNFsBjkjDntDjt2nbzqSN0Yh82z2BWyarFjk49/16GbHpJzjaLD5ZMH87L2U37JyyYP56Xspv2Ve/wAsQ+bb7FkaMw+bZ7AsfX4vP9ehfoMhPKvhnwxrCYTPUPt4LGxuaSfrPsAPaq1wxs1VVTVlQ0MfO/MWjc0DYADziwC69PgMbdzG+xdaGmDdwAWvqNepR2xM+DRbJbpMRR2CL6Q1F5W49E2REVQEREB5y7lFdKB8W/6hUrl3KLaRjwH/AFStnTe2jDn9hlr8Fw/w2n+xh9xEpQQoZoNXimwVsxa54ho2SFrfGdkpY3ZR6Tay4GGaX4tVRsmglwF+sGdlIZpRVkWvqySbB+w+jYujzY95z6ZaVliyjmkukT6LDXVMzGxT6kZYrmRoqJAAyO4tmAcRe3MCvm4NtJpa+GVtW1kVXTzujqImgtyeR4JJ32cN+9pWt0/xLWSyyzZVlBwkSU+KT01eI20onMMNQxjmtZIbPjbM4uI8U2J2bRfdciR1GkcjMW4oTGKcYWatzsri/MJXMPhXtlyi+7mR6ehZKrJZVxhWkWNYo11Rh0eH09Lnc2A1evM0oaSC+0dwBcEW6Qd66zKjHJIXNEVBTVMczW53ulfSzxlhLnMDRnZtLd/p3KXgoWTGyWVY4TjekFTPVQRnBmvpHsZKXNqw0mRpcCwi5O7nAXdwHSCpmxWsopTFkpqeFzHNa7OXyRxOcSc1iLvdssOZWenfwI3ExsiqXRrS/Gq6nFQybAYWFzgWzmoZIMpsS4AkAc+9dnGdIsSonYbHUmidLWV4hnMTZTEInPjDdXmIIdZ5332o9P3pCywbLFlAsR0qr6qtmo8Ijpf/AOXKKqoqjJqw917Rtazwr7Dt2+Kd1rnq4BWYs2cRYhBSPY5jncZpXyBjCLWY6OQXJNxu6CqvC0u5NkpsllXPCXp5UUE7IqJjJskJnr8zHOMcJexjCCHAA3Lt997VIsclxGZsMuESYeYnxZ3Gp15zB2V0bmasbrE7+kIsHxFklssWVbaE43jmItZMThTafjBjmGWqE+WN4EmQbW3Iva5X04Vp6+OgraytDHcWrJIImxNLS/K5rWA5idpc7aeYcyl4O9CywEVexYhpEYuM6jDMhZrOK5qjjWW1wzN4gfbbv/PYvl0k4R5jhlLXYfGwvnqhTuhka6Qh5bJ4IykXOaPZ0hw2KenIss0BRThb+Z6z7JvvGL5Bp02owmetpcomgiJlikG2OVm9j2gg2O2x6PSCA4Qah0uj80j7Fz6OJ77CwzOMZNhfYLnpWbDjcSGyrtCh8UPUf1UvjaopocPix6lLI9y57V+9f3Pf0/u0ZyplWyLUM5iyLKIAsLJWEBguWNYFx6jEgOf/AGTYfmQuRU6TRsO17R94WxHTzl4IxSzQj4sl2sCa0KEfzdF5bfan83ReWPasvRZPkynVY/mTSSQKMaRyDVv+qV8DtLYvLHtXAx7SMSNLWG9xZZ9Po8imrRhzamDhSZf2gWt/g8eoax8vFY9U15swv4tHlDj5N7XUFx3RV9TE9jdHxBVOGRs0VRGyna4/80Na4A7dtiDs51YXBaf8Np/sYvcRKVEr2cmTZI8ddyr6/Revq5cPpZXyRw0VOyWSqGrfrKyMDJZsl8wbbe4WN3L2h0brcPxaOqifNXx1THMxF5bAwtAyiN4YywJBA3Amwd0qybpdYHqCaINhei4qJMVjrYTqKqqY6Iuy+E1rMudhBu1wIuD6lwdEdDa2mxORtUZKikGHSUlNUXbfVOeJGsdz3ALxfduA5grXul0eoFFZ6KjFMGiNEaE18MTpDSzwSwsLmve51pGPNwbuJ9F7bd6mGi9XXyiR9fBDStc5pp42PzytbY5hKQMt7gEEeURbYu4sKss9k0RDQ7DposQxOWWN7I6iaF0Dzls9rGua4ixuNtt9l44FhU8WOYhVPieIJoIWwyeCQ90ccTXAAG+9rt422U1RStTQ2lbcGmgEDKFrcSoYOMCSTMZWRueWk3b4QvzHpXR4RcHnqKnC3U8TpGU1eyWcty+BG18RvtO3Y07Bc7FOEunU97G0rt2F12FYjU1NJT8fpq5zXTMa9jKiKRmYgjNsczw3+0brbe3hWM4lNNnloRSUrWPzNfK19VI+wLCxrNgGyxBP+rfsUpS6PPYorDANCa2qFZUVk8tFLXPcyeBrKWQcXAyxszuabeC4jwSNlucLtcGNLWUkEtJVxyZKeWQUcpynWwZjl3G4N9oBA2OA5lNrrCS1FqiKIhwUYbNSUJjqY3Qv4zM/K4tJyvdmabtJCj1BoXUVWF19JK11NJLXyz05fbK67mvjJy3s02secdCtBEWoJogDNIcaZT6oYYTVBurEwlg4rceCJbZr23HL+YXMl0HnpMPw6njbr5IcXgqqssIygDPrCM1rgAsHSbblad0up6hEUVhwmaBzO1tVhV2zTxmKtp25QyoY/YX2OwPF7nptfffN2NPY3M0ela9pY5tFC1zTa4cDGCDb0hTcFRXha+Z6z7JvvGLPhybuxDRU+hjrxNI3EKWR7lD9Cfkhb0/qphGud1nvZfc9/T+7RuEQItQzhERACsLJWEBF+C/CmYtWy68l0FM1rtWCRrHuJDczhtyixNha5tzXCucaJYcP+jo+xh/ZVF8Gs/G1v2UP90ivNxXV5NuJUkc25OTtnI/lTD+p0fYw91P5Uw/qdH2MPdXVul1rc/kTRyv5Uw/qdH2MPdWHaJYcf+jo+xh7q611m6LNfwIo4uiEbWwFrAGtbIWsaBZoaGsAAHMANi7JUc0SxFmeelcQ2aGYksJ8J0bmjJI0c4IB3budSbKpnFzpoeB5ovTKsZVi4ZE2aIvTKmVOGQs80XplTKnFIWeaL0yplThkLPNF6ZUypwyFnmi9MqZU4ZCzzRemVMilYJMWeaL1yJq1bppkbjySy9dWmROmmNxoFFeFr5nrPsm+8YpcGKv+G/GYoMMlhcRragtZCy/hGz2uc63QAN/qHOtrBicPEq3ZW2hQ+KHqP6qXxqN6KwZYm7LXb+u1SVq57VO8rr5nQYFWNGwRAi1TMEREAKwslYQHA+DX8rW/ZQ/3SK83KjPg1/K1v2UP90ivQrqdWc1E1Sy4umOkLMMpXVMjHysY5gc1haHeG7KDt9JC8afSpr69tDqniR1IKkvzNyNYdlukm+xa0cEmrLWSBZAXFxbSFtPV0lKY3udWa3VvBblbqWhz8wO3cRuXIqdPgZZY6Sirq4QSuimkhYzViVnjMBcbkj/dwrxwMiz7NLdCafES10maOVl9XLGS2RoOwjMN49CiHJA++zEK63N8YVKGabmSBs1PQ18xMr4pYtXkliewAm4dsIubXB3/AH252HcJb6gvEOG4g/VSmKWwiIZI3xmusdhF1aOBr2ZNL7+pO/5o5PJA/wCkK/tCnJA/6Qr+0KljNN4y7EW6qT/DYy+Y3ZZ4yPfZn3RneuZQcIstRG2WHC8SkjeLse0RFrhuuDm9Ctw5Prf69Bv8kcXkgf8ASFf2hTkgf9IV/aFS1mmVp6OCSmnhkrWSOaHlgMWquXCQb72AOzpXnjGnkcVQ6lpqeqr542gztp2tLYr7g95Ng70KOKf1v9eg3eSItyQP+kK7tCnJA/6Qru0Kmej2l7KuU074KujqGszmKeMtvHsGdr23aW3IG8G918mkGn8FHXw0L2Pc+YRfGAsEcete5gD7m4Pg39RCcWT63+vQb/JEX5IH/SFf2hWeSB/0hX9opdpNpZJRPcBQ1lTGyLWPmiDNW0eEXA5jvAbf7wvh0b0/fX6p0VBWtilLss7tXqfBzXu4HymFvrU8U6ve/wBeg3+SI9yQP+kK/tCnJA/6Qr+0KlOGcIFNLh5xCUPpoA9zQH2c9xacoAa3eSbi3o6Fz5OE0RsbNUYfiVPTOLbzvjZka15s1zmh1wNo/wDq+5OHJ9b/AF6Df5I43JA/6Qr+0KckD/pCu7QqTaXcIdNhwpXPD5oqsOdHLGWloY3V3eekWlB2dC6GlGlcVDR8csaiLwLGMt8JshAa4E7CNoUPFk+t/r0G/wAkQpvBC/nxCv7Q/sovwm6JzYPSxzw11e9z6gRODpnWs5kjrjLbb4AV+RkkAnZcDZ0KrvhG/N0H9ez3M6vihK7cm/x6EOXkVRQx4nI0OFZVtuL/ACs/eX2fw7E+vVfaz99STR9t42/VH6LutiXm5f8AI5IyaVHqY9FBxTZX38OxPr1X2s/fT+HYp16r7WfvqwtUmpWP/Z5fL8F+hxlftw3E+vVfazj/APS+qh0Uc6QS1MstRJ0vc5x6d52nepuIlkRhUn/kcslVlo6LHF2eVNAGgepfQgCytBuzbCIigBERACsLJWEBwPg1fK1v2UP9z1eM8oY0udsDQSfUBcqjvg1fK1v2UP8Ac9Xo5dXqWczEp3hL06osRwx0FLI99RNLEGU+rk1wc2Rpc0ttsP37eZffjdezDMbp6qrzR08uGCn1uVxYyUOJyvIGzcPbfddWiGjfYX6bC/tWTY79qos6SpE0VnU4/BimNYcaBxqG0bap9TI1r9WwSxBrPCIsdo/NR/E34Y2qqXMxLE8FlM8sk8Nqhscjg8gysaB4Qcdobcm1xZXW0AbgB6rBZIB3gH12TnQohnBJilVU0b3Vb3TAVL20072at88ADckhb6ydv3bbXXw8EkzXSYqA5pP8XndYEHwXHYdnMbHb6FYN1qAOYAepVedE0VDTyt12lAuNtKbbRttBUA/mQPvXT4NNGnTYfRzNr8Qa2zXGFksQp7xykmOwZmynLYjNzkKzMo6Ag2KZalNURtK/0vqGDHsIaXNBDKokXFwHsIYSOglrgOmxXK0bxqHBK2ugxLNT8aq3VFNUFrjFKx52NzNBtlzc+wXN7bL2rYdAQgHeAfXZOdVRNEQpOEWimdM6ITOggp3SS1ere2nu0gakOcLl5vsHPzXVf0Wj1fitJV1PF6WQ4jIJYZHzvbLC2FxETWsDCNm0eML32q77D/e5ZGxFniiKIDgOljMRwOeVzgJY6GeOpBIuJGwuBd6nCzvv9C+ngalaMFpSSAGicuJIsAKiYm/RsU0IHQlgpeojVCihMIw+SfR6lfAzjPFMUM88A2l0bC/M3KNpNng26HFTPSjhKw6poJoqdz6iepgkhipmxTa0ySNyAOGXZYuvv222XVktsN2xYDRvsL9NhdOojdiimcSwQQu0cpKxrJLcYbPG8BzbyCE5SNxsXW9YXI4TMMqsHpZKNhM2G1MrXUxcbvppGu1hivvIIaSPVffe9/Gyw6x32KnqEKMwuBaCDcEAgjdYhVf8I35uh/r2e5nVoNVX/CN+bof69nuZ1bDLc7IZGdHPk2fVH6KRNUd0c+TZ9UfopE1c3n9tnRYvYQWUCLAZAiIgCIiAIiIAiIgBWFkrCA4Hwa/la37KH+56vNyo34OzhHVVkbiA90Mbmt5y1r3ZiPVnb7Vermrq9RHd3RzK7HmsLfKmVaPFIvZoi3yplTikLNEW+VMqcchZoi3yplTjkLNEW+VMqcUhZoi3yplTikLNEW+VMqcchZoi3yplTikLNEW+VMqcUhZhqq/4RvzdB/Xs9zOrSa1VZ8IiQOoqaK/hvrmlrectbFKHH7i9vtW7p4uK7lX3ZG9HB8Wz6o/RSELiYHFlY0dAC7YXN53c2dDiVRRkIiLCZAiIgCIiAIiIAiIgBWFlEBV+JU8lPIJ6aR0MsZzNe0kOFvSPQSLHYQSvYcMGMjZxhht/6NP3ERdVo5OUO5z+oilLsOWLGOsM7Gn7qcsWMdYZ2NP3URblI1xyxYx1hnY0/dTlixjrDOxp+6iJSA5YsY6wzsafupyxYx1hnY0/dREpAcsWMdYZ2NP3U5YsY6wzsafuoiUgOWLGOsM7Gn7qcsWMdYZ2NP3URKQHLFjHWGdjT91OWLGOsM7Gn7qIlIDlixjrDOxp+6nLFjHWGdjT91ESkByxYx1hnY0/dTlixjrDOxp+6iJSA5YsY6wzsafupyw4x1hnY0/dREpAcsWM9YZ2NP3FpQy1GJTiprZnTPA8C+5oB3NaNjRtOwBEWrrJOGJtGxpoqWRWT+hZYL7URctPxPfXgZREVCQiIgCIiAIiIAiIgCIiA//Z"/>
          <p:cNvSpPr>
            <a:spLocks noChangeAspect="1" noChangeArrowheads="1"/>
          </p:cNvSpPr>
          <p:nvPr/>
        </p:nvSpPr>
        <p:spPr bwMode="auto">
          <a:xfrm>
            <a:off x="155575" y="-1500188"/>
            <a:ext cx="4743450" cy="3133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4390" name="AutoShape 6" descr="data:image/jpeg;base64,/9j/4AAQSkZJRgABAQAAAQABAAD/2wCEAAkGBxIQEhUUEBQQEBQUEBUVEBQUFxAWERUUFBUWFxUWFhQYHTQgGBomGxQVITEhJSkrLi4uGB8zOTMsNygtLisBCgoKDg0OGxAQGy8kHyQsLCwsLC4vLSwvLCwvLCwsLCwsLCwsLCwsLCwsLCwsLCwsLCwsLCwsLCwsLCwsLCw3LP/AABEIALYBFAMBIgACEQEDEQH/xAAcAAEAAgMBAQEAAAAAAAAAAAAABgcBAgUDBAj/xABOEAABAwICBAgIDAQEBQUBAAABAAIDBBEFEgYTITEHFBdBUVST0iIyUlNhcZGzCCMzNVVyc4GUobHRFRZ0siU2QvA0Q0SCg2N1ksHCJP/EABoBAQACAwEAAAAAAAAAAAAAAAABAgMEBgX/xAAuEQACAgEDAgMJAAIDAAAAAAAAAQIRAwQSExQhMWHRMjNBUVJxkaHhBRUigbH/2gAMAwEAAhEDEQA/AOsiIuIOoCIiAIiIAiIgCFEKA1cVxsVqMoK68p2KKaTTlrHkW2Mdv9S2NPDdNIxZZbYtnrg3B/W4s3XNlZSwHMGOcHmSQg2JawW8DeMxI2jYCNq+x3AFMd9dGf8AxP76tjQIAYZQ2t/wNOfvMTSfzK7Rcuk3xwqkeBJubtlF8gEvXYuxd305AJeuxdi7vq88yZlTqyNpRnIBL12LsXd9OQCXrsXYu76vPMmZOrG0ozkAl67F2Lu+nIBL12LsXd9XnmTMnVjaUZyAS9di7F3fTkAl67F2Lu+rzzJmTqxtKM5AJeuxdi7vpyAS9di7F3fV55kzJ1Y2lGcgEvXYuxd305AJeuxdi7vq88yZk6sbSjOQCXrsXYu76cgEvXYuxd31eeZMydWNpRnIBL12LsXd9OQCXrsXYu76vPMmZOrG0ozkAl67F2Lu+sjgAl67H2L++ryzLOZOrG0oyXgRrYGl1PWRSvAu2NzHsa70Zrmx+72LlYJWODnRSgsljeWSsO9rmmxBX6KaV+ctKJ8uPVrR/qkb+UbP3VNTCOXG5GfTZHCaRK4pNiyvmgd4IRc813PdTOoiIsRIREQBERAEREAQohQHnLuUM0uPxUn1HKZy7lDNLvkpPqOW7oveo19T7tl46B/NlD/QU/umLsFcfQP5sof6Cn901deWRrRdxa0dJIA9pXs6iLbPCQRYila8XY5rxuJaQR+SxHMx98jmut41iDb123bitZ42i1myLay8o6mNxs18bj0BzSfYCixNizdFrLPGzY97G33ZnNH6rMU7H+I9jrb8rmn9FPDKrFmUWvGGXIzsu3xhmbcW6RzLTj0PnYv/AJs/dFhbFnqi82VcTrZZIzckNs5puQSDbbtsQR9xW8srGbXua0XtdxAF99tqjiYsyiRva4XaQ4cxBBHtCw+ZjSGucwE7gSAT6hzpxMWZRaS1UbTZz42m17FzQbHcbE+grUVsRIAkiJJsBnZcn0bVPDLxFnqixDK14uxzXjpaQR7QtW1MZdlD2F17ZQ5ua43i29OKQs3QLE0zGWzuYy+7MQL+q+/eksjWC7nNaL2u4gC/rKjikhZ6sX5r0u/zBVfaD3bF+lIyCLgggi4I3EL82aX/AOYKr7Qe7jW4lWF/YnH7a+5J6fxQiU/ihFzz8ToF4HXREWuWCIiAIiIAiJdAEKXRAecu5Q7Sz5OT6jlMZdyhulvyT/qOW7oveo19R7tl4aB/NlD/AEFP7pig0eGMxjGq2OvL3w0LYm01KXODHZ2m8paDt6b7/Db0Kc6B/NlD/QU/umr4tI9CYKydtSJKmkqGAN19M/VyOaL+C+4IcPuvzXtsXQzkos8GiNaMjCIcQh4rS1lHUTRyxxtkinjicGjWSOGc2JDW2uCfG9IX0cEY+Oxf/wB3m/ucuzhegkUVSyqnqK2tnjvqXVEpLYswyuyMYABcbCDcehfEzg2YySaSGuxSnM8z5pWwyxMYXvJJNhH6VRSjTt+JJ4cMVVIIaSnZI+BlXiEUFRIw5XCJ3jNzc173/wC2266+TTLg7w6kw+aalYaSemgdJDOySRsueNtwC6+0utl/7lIG6CwvppaaqmrK+OV7X5qmUvlY5o2ZHgDKLi9vSd91zXcGEUgZHU1uJ1UEZGWnlmGqdbcH5WgkC2zbs5kjlS7CiHaWVhrBgEtVTPrHTRVBlgZYPlJZDtG2wBPh7xsWlFh8VRidNHhmHyYZNR1Mc1a6SQMdqDYluUOJcHNuNm/NY7CrUxHReKeopKjPJGaLPxdkeqEVnhrXBwLSbZWgbCLLTFtFIqirgrBJNBPA0tDotUBIwnayXM05m2uLbPGPPZWWWNURREcNjb/E9INg/wCGg/OmcT+ajGgWARTUdO6TBOM5zZ9Vr4mhzTIQX5M+bYOa3MrRZohGJq2YSz56+MMm+SswNYWNMYybCGn/AFXX36MYIzD6aOmic97Ig4MdJkz2c4u2loA5+hY+RLw8v/CaIJjuFw0uMYLDTsEUTBV5GC5AzNc879vjOJ+9eOjuCQ4ziGIS4iNfxWpNPT07nODYo2lwDsoP+rL7Q70KcYroxFUVlNVufK2Slz6prdXqznFnZwW3OzoIXxYxoLBPUcailqaKoIAfJSvDNYBuEjSCHbhzbbDoVuZCj1wTQukoaky0hkgD4yHU7ZH6hxuBrdWT4wAt0belVLprjcdbVVNbHVRRPw6SJmHRF7A6cxvzTuDTtIJ3W3hWlQ6BxRGSQ1NfLUSRvj4zLNnlZG+2ZrGkasDZztNua1l09HtGaeipmU0bQ9jAQHSNjL3ZiSS4hoBO3oULIk7FHEq8Kw7GqQVz4GSufRuyOcXZo8oeSzwTa7Xlw9YXK4I9EaE0FJVmBnGbPfrbvzZg97Qd9t2zcpJo/oZFQ089PDNUGKfOQ1xhOpMgIcYrMFt42G4uN203+/RnAGUFMymifI9jM2R0mQvAcS612tANiTzI8sUqFFK4TiclPo5C2J5h4zihp5ZG7HNjeCXEHm2Mt6iVPce4MsMhopHRM4tJDC6SOqD5NY17Glwe519ouBs9ll2sK0CpIKF1A7WVFO55eRKW5wSQdjmAWsRcHeua/gvie0RS1uKTUwItTPn+KIFrNdZtywZW2HNbZvVnljfYiiH42yXF6DBRO50c0872a2wz3axwbJ9+Rrl46Z6WSvwurw/EwI6+EwZXbAyqjE8dpWenKLkD17NoFrYjovDK+kc1z4G0L81PHEIhHsAaA4FpNg0EbCN59Fvm010IpcWYxtTna6N12Sx5BKAd7czgRlOw2tzJyw7CiSwCzQNnijdu3L826X/5gqvrj3bF+koGZWhty6zQLm1zYWubc6/Nul/+YKr6493Gofun9i+P219yT0/ihEp/FCLnH4nQrwOuiItcsEREAWCUXy1M+UKUrB7mQBaGcKP1uK2OVt3OtcNb4TrDnyjbZcmTGZuanqj/AOKX9luY9FkmrSNeepxwdNk24wFjjAUG/jVR1aq7KX9lj+NVHVqrspP2WT/XZfkY+tx/Mm8tQLKH6XSjVP8AqOXzvxmo6tVdlJ+y4eKyVkwI4tUgEW2xydI9HoW1pdDkhNNowZ9XCUKR+mNA/myh/oKf3TV2brjaCAjDaIEEEUUAIO8ERtBBHMbhdlbOofc85C6XSyWWt3LC6XSyWUdwLpdLJZO4F0ulksncC6XSyWTuBdLpZLJ3Aul0slkpgXS6WSympAXS6WWbKVGRBsxfmvS//MFV9oPdsX6VaF+b9LIicfq/Q9pP3xsW74YXfyJx+2vuSOn8UItqdvghFzrfc6BeB1URFgLBERAavK4GN1GVrj0C670u5RXSd3xb/qFbGnjc0YszqDLT4LKKJtFHK1oEkrGOkfsLnF0bH7+gZrKYl6ifBd820/2MPuIlKCugyS4ltieBe52z0zrGded0usHUyG09M6Zl5LN06iTG0jdZjL8PLhJBNNBmc+N8Aa57c7i5zHsc4GwcTYtvsNrC1zy+VOi81iH4aRTdzQd4uvPijPJb7AsKnlXwT/7r1L/8fiQ3lTovNYh+GkTlTovNYh+GkUy4ozyW+wJxRnkj2BTyZfoX5/gqHmQ3lTovNYh+GkTlTovNYh+GkUy4ozyR7AnFGeSPYE5Mv0L8/wAFQ8yG8qdF5rEPw0icqdF5rEPw0imXFGeSPYE4ozyR7AnJl+hfn+CoeZDeVOi81iH4aROVOi81iH4aRTLijPJHsCcUZ5I9gTky/Qvz/BUPMhvKnReaxD8NInKnReaxD8NIplxRnkj2BOKM8kewJyZfoX5/gqHmQ3lTovNYh+GkTlTovNYh+GkUy4ozyR7AnFGeSPYE5Mv0L8/wVDzIc3hQoz/ysQ/DSL6JeEijZGZJGVsbG2zOfBIALmw/VSoUjPJHsCi3CzTtGEVZAHyTfeMWXFyzl7KS+Pf+BuCXxPgHDJhHnZexl/ZZ5ZMH87L2U37KmNFsBjkjDntDjt2nbzqSN0Yh82z2BWyarFjk49/16GbHpJzjaLD5ZMH87L2U37JyyYP56Xspv2Ve/wAsQ+bb7FkaMw+bZ7AsfX4vP9ehfoMhPKvhnwxrCYTPUPt4LGxuaSfrPsAPaq1wxs1VVTVlQ0MfO/MWjc0DYADziwC69PgMbdzG+xdaGmDdwAWvqNepR2xM+DRbJbpMRR2CL6Q1F5W49E2REVQEREB5y7lFdKB8W/6hUrl3KLaRjwH/AFStnTe2jDn9hlr8Fw/w2n+xh9xEpQQoZoNXimwVsxa54ho2SFrfGdkpY3ZR6Tay4GGaX4tVRsmglwF+sGdlIZpRVkWvqySbB+w+jYujzY95z6ZaVliyjmkukT6LDXVMzGxT6kZYrmRoqJAAyO4tmAcRe3MCvm4NtJpa+GVtW1kVXTzujqImgtyeR4JJ32cN+9pWt0/xLWSyyzZVlBwkSU+KT01eI20onMMNQxjmtZIbPjbM4uI8U2J2bRfdciR1GkcjMW4oTGKcYWatzsri/MJXMPhXtlyi+7mR6ehZKrJZVxhWkWNYo11Rh0eH09Lnc2A1evM0oaSC+0dwBcEW6Qd66zKjHJIXNEVBTVMczW53ulfSzxlhLnMDRnZtLd/p3KXgoWTGyWVY4TjekFTPVQRnBmvpHsZKXNqw0mRpcCwi5O7nAXdwHSCpmxWsopTFkpqeFzHNa7OXyRxOcSc1iLvdssOZWenfwI3ExsiqXRrS/Gq6nFQybAYWFzgWzmoZIMpsS4AkAc+9dnGdIsSonYbHUmidLWV4hnMTZTEInPjDdXmIIdZ5332o9P3pCywbLFlAsR0qr6qtmo8Ijpf/AOXKKqoqjJqw917Rtazwr7Dt2+Kd1rnq4BWYs2cRYhBSPY5jncZpXyBjCLWY6OQXJNxu6CqvC0u5NkpsllXPCXp5UUE7IqJjJskJnr8zHOMcJexjCCHAA3Lt997VIsclxGZsMuESYeYnxZ3Gp15zB2V0bmasbrE7+kIsHxFklssWVbaE43jmItZMThTafjBjmGWqE+WN4EmQbW3Iva5X04Vp6+OgraytDHcWrJIImxNLS/K5rWA5idpc7aeYcyl4O9CywEVexYhpEYuM6jDMhZrOK5qjjWW1wzN4gfbbv/PYvl0k4R5jhlLXYfGwvnqhTuhka6Qh5bJ4IykXOaPZ0hw2KenIss0BRThb+Z6z7JvvGL5Bp02owmetpcomgiJlikG2OVm9j2gg2O2x6PSCA4Qah0uj80j7Fz6OJ77CwzOMZNhfYLnpWbDjcSGyrtCh8UPUf1UvjaopocPix6lLI9y57V+9f3Pf0/u0ZyplWyLUM5iyLKIAsLJWEBguWNYFx6jEgOf/AGTYfmQuRU6TRsO17R94WxHTzl4IxSzQj4sl2sCa0KEfzdF5bfan83ReWPasvRZPkynVY/mTSSQKMaRyDVv+qV8DtLYvLHtXAx7SMSNLWG9xZZ9Po8imrRhzamDhSZf2gWt/g8eoax8vFY9U15swv4tHlDj5N7XUFx3RV9TE9jdHxBVOGRs0VRGyna4/80Na4A7dtiDs51YXBaf8Np/sYvcRKVEr2cmTZI8ddyr6/Revq5cPpZXyRw0VOyWSqGrfrKyMDJZsl8wbbe4WN3L2h0brcPxaOqifNXx1THMxF5bAwtAyiN4YywJBA3Amwd0qybpdYHqCaINhei4qJMVjrYTqKqqY6Iuy+E1rMudhBu1wIuD6lwdEdDa2mxORtUZKikGHSUlNUXbfVOeJGsdz3ALxfduA5grXul0eoFFZ6KjFMGiNEaE18MTpDSzwSwsLmve51pGPNwbuJ9F7bd6mGi9XXyiR9fBDStc5pp42PzytbY5hKQMt7gEEeURbYu4sKss9k0RDQ7DposQxOWWN7I6iaF0Dzls9rGua4ixuNtt9l44FhU8WOYhVPieIJoIWwyeCQ90ccTXAAG+9rt422U1RStTQ2lbcGmgEDKFrcSoYOMCSTMZWRueWk3b4QvzHpXR4RcHnqKnC3U8TpGU1eyWcty+BG18RvtO3Y07Bc7FOEunU97G0rt2F12FYjU1NJT8fpq5zXTMa9jKiKRmYgjNsczw3+0brbe3hWM4lNNnloRSUrWPzNfK19VI+wLCxrNgGyxBP+rfsUpS6PPYorDANCa2qFZUVk8tFLXPcyeBrKWQcXAyxszuabeC4jwSNlucLtcGNLWUkEtJVxyZKeWQUcpynWwZjl3G4N9oBA2OA5lNrrCS1FqiKIhwUYbNSUJjqY3Qv4zM/K4tJyvdmabtJCj1BoXUVWF19JK11NJLXyz05fbK67mvjJy3s02secdCtBEWoJogDNIcaZT6oYYTVBurEwlg4rceCJbZr23HL+YXMl0HnpMPw6njbr5IcXgqqssIygDPrCM1rgAsHSbblad0up6hEUVhwmaBzO1tVhV2zTxmKtp25QyoY/YX2OwPF7nptfffN2NPY3M0ela9pY5tFC1zTa4cDGCDb0hTcFRXha+Z6z7JvvGLPhybuxDRU+hjrxNI3EKWR7lD9Cfkhb0/qphGud1nvZfc9/T+7RuEQItQzhERACsLJWEBF+C/CmYtWy68l0FM1rtWCRrHuJDczhtyixNha5tzXCucaJYcP+jo+xh/ZVF8Gs/G1v2UP90ivNxXV5NuJUkc25OTtnI/lTD+p0fYw91P5Uw/qdH2MPdXVul1rc/kTRyv5Uw/qdH2MPdWHaJYcf+jo+xh7q611m6LNfwIo4uiEbWwFrAGtbIWsaBZoaGsAAHMANi7JUc0SxFmeelcQ2aGYksJ8J0bmjJI0c4IB3budSbKpnFzpoeB5ovTKsZVi4ZE2aIvTKmVOGQs80XplTKnFIWeaL0yplThkLPNF6ZUypwyFnmi9MqZU4ZCzzRemVMilYJMWeaL1yJq1bppkbjySy9dWmROmmNxoFFeFr5nrPsm+8YpcGKv+G/GYoMMlhcRragtZCy/hGz2uc63QAN/qHOtrBicPEq3ZW2hQ+KHqP6qXxqN6KwZYm7LXb+u1SVq57VO8rr5nQYFWNGwRAi1TMEREAKwslYQHA+DX8rW/ZQ/3SK83KjPg1/K1v2UP90ivQrqdWc1E1Sy4umOkLMMpXVMjHysY5gc1haHeG7KDt9JC8afSpr69tDqniR1IKkvzNyNYdlukm+xa0cEmrLWSBZAXFxbSFtPV0lKY3udWa3VvBblbqWhz8wO3cRuXIqdPgZZY6Sirq4QSuimkhYzViVnjMBcbkj/dwrxwMiz7NLdCafES10maOVl9XLGS2RoOwjMN49CiHJA++zEK63N8YVKGabmSBs1PQ18xMr4pYtXkliewAm4dsIubXB3/AH252HcJb6gvEOG4g/VSmKWwiIZI3xmusdhF1aOBr2ZNL7+pO/5o5PJA/wCkK/tCnJA/6Qr+0KljNN4y7EW6qT/DYy+Y3ZZ4yPfZn3RneuZQcIstRG2WHC8SkjeLse0RFrhuuDm9Ctw5Prf69Bv8kcXkgf8ASFf2hTkgf9IV/aFS1mmVp6OCSmnhkrWSOaHlgMWquXCQb72AOzpXnjGnkcVQ6lpqeqr542gztp2tLYr7g95Ng70KOKf1v9eg3eSItyQP+kK7tCnJA/6Qru0Kmej2l7KuU074KujqGszmKeMtvHsGdr23aW3IG8G918mkGn8FHXw0L2Pc+YRfGAsEcete5gD7m4Pg39RCcWT63+vQb/JEX5IH/SFf2hWeSB/0hX9opdpNpZJRPcBQ1lTGyLWPmiDNW0eEXA5jvAbf7wvh0b0/fX6p0VBWtilLss7tXqfBzXu4HymFvrU8U6ve/wBeg3+SI9yQP+kK/tCnJA/6Qr+0KlOGcIFNLh5xCUPpoA9zQH2c9xacoAa3eSbi3o6Fz5OE0RsbNUYfiVPTOLbzvjZka15s1zmh1wNo/wDq+5OHJ9b/AF6Df5I43JA/6Qr+0KckD/pCu7QqTaXcIdNhwpXPD5oqsOdHLGWloY3V3eekWlB2dC6GlGlcVDR8csaiLwLGMt8JshAa4E7CNoUPFk+t/r0G/wAkQpvBC/nxCv7Q/sovwm6JzYPSxzw11e9z6gRODpnWs5kjrjLbb4AV+RkkAnZcDZ0KrvhG/N0H9ez3M6vihK7cm/x6EOXkVRQx4nI0OFZVtuL/ACs/eX2fw7E+vVfaz99STR9t42/VH6LutiXm5f8AI5IyaVHqY9FBxTZX38OxPr1X2s/fT+HYp16r7WfvqwtUmpWP/Z5fL8F+hxlftw3E+vVfazj/APS+qh0Uc6QS1MstRJ0vc5x6d52nepuIlkRhUn/kcslVlo6LHF2eVNAGgepfQgCytBuzbCIigBERACsLJWEBwPg1fK1v2UP9z1eM8oY0udsDQSfUBcqjvg1fK1v2UP8Ac9Xo5dXqWczEp3hL06osRwx0FLI99RNLEGU+rk1wc2Rpc0ttsP37eZffjdezDMbp6qrzR08uGCn1uVxYyUOJyvIGzcPbfddWiGjfYX6bC/tWTY79qos6SpE0VnU4/BimNYcaBxqG0bap9TI1r9WwSxBrPCIsdo/NR/E34Y2qqXMxLE8FlM8sk8Nqhscjg8gysaB4Qcdobcm1xZXW0AbgB6rBZIB3gH12TnQohnBJilVU0b3Vb3TAVL20072at88ADckhb6ydv3bbXXw8EkzXSYqA5pP8XndYEHwXHYdnMbHb6FYN1qAOYAepVedE0VDTyt12lAuNtKbbRttBUA/mQPvXT4NNGnTYfRzNr8Qa2zXGFksQp7xykmOwZmynLYjNzkKzMo6Ag2KZalNURtK/0vqGDHsIaXNBDKokXFwHsIYSOglrgOmxXK0bxqHBK2ugxLNT8aq3VFNUFrjFKx52NzNBtlzc+wXN7bL2rYdAQgHeAfXZOdVRNEQpOEWimdM6ITOggp3SS1ere2nu0gakOcLl5vsHPzXVf0Wj1fitJV1PF6WQ4jIJYZHzvbLC2FxETWsDCNm0eML32q77D/e5ZGxFniiKIDgOljMRwOeVzgJY6GeOpBIuJGwuBd6nCzvv9C+ngalaMFpSSAGicuJIsAKiYm/RsU0IHQlgpeojVCihMIw+SfR6lfAzjPFMUM88A2l0bC/M3KNpNng26HFTPSjhKw6poJoqdz6iepgkhipmxTa0ySNyAOGXZYuvv222XVktsN2xYDRvsL9NhdOojdiimcSwQQu0cpKxrJLcYbPG8BzbyCE5SNxsXW9YXI4TMMqsHpZKNhM2G1MrXUxcbvppGu1hivvIIaSPVffe9/Gyw6x32KnqEKMwuBaCDcEAgjdYhVf8I35uh/r2e5nVoNVX/CN+bof69nuZ1bDLc7IZGdHPk2fVH6KRNUd0c+TZ9UfopE1c3n9tnRYvYQWUCLAZAiIgCIiAIiIAiIgBWFkrCA4Hwa/la37KH+56vNyo34OzhHVVkbiA90Mbmt5y1r3ZiPVnb7Vermrq9RHd3RzK7HmsLfKmVaPFIvZoi3yplTikLNEW+VMqcchZoi3yplTjkLNEW+VMqcUhZoi3yplTikLNEW+VMqcchZoi3yplTikLNEW+VMqcUhZhqq/4RvzdB/Xs9zOrSa1VZ8IiQOoqaK/hvrmlrectbFKHH7i9vtW7p4uK7lX3ZG9HB8Wz6o/RSELiYHFlY0dAC7YXN53c2dDiVRRkIiLCZAiIgCIiAIiIAiIgBWFlEBV+JU8lPIJ6aR0MsZzNe0kOFvSPQSLHYQSvYcMGMjZxhht/6NP3ERdVo5OUO5z+oilLsOWLGOsM7Gn7qcsWMdYZ2NP3URblI1xyxYx1hnY0/dTlixjrDOxp+6iJSA5YsY6wzsafupyxYx1hnY0/dREpAcsWMdYZ2NP3U5YsY6wzsafuoiUgOWLGOsM7Gn7qcsWMdYZ2NP3URKQHLFjHWGdjT91OWLGOsM7Gn7qIlIDlixjrDOxp+6nLFjHWGdjT91ESkByxYx1hnY0/dTlixjrDOxp+6iJSA5YsY6wzsafupyw4x1hnY0/dREpAcsWM9YZ2NP3FpQy1GJTiprZnTPA8C+5oB3NaNjRtOwBEWrrJOGJtGxpoqWRWT+hZYL7URctPxPfXgZREVCQiIgCIiAIiIAiIgCIiA//Z"/>
          <p:cNvSpPr>
            <a:spLocks noChangeAspect="1" noChangeArrowheads="1"/>
          </p:cNvSpPr>
          <p:nvPr/>
        </p:nvSpPr>
        <p:spPr bwMode="auto">
          <a:xfrm>
            <a:off x="155575" y="-1500188"/>
            <a:ext cx="4743450" cy="3133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4392" name="AutoShape 8" descr="data:image/jpeg;base64,/9j/4AAQSkZJRgABAQAAAQABAAD/2wCEAAkGBxIQEhUUEBQQEBQUEBUVEBQUFxAWERUUFBUWFxUWFhQYHTQgGBomGxQVITEhJSkrLi4uGB8zOTMsNygtLisBCgoKDg0OGxAQGy8kHyQsLCwsLC4vLSwvLCwvLCwsLCwsLCwsLCwsLCwsLCwsLCwsLCwsLCwsLCwsLCwsLCw3LP/AABEIALYBFAMBIgACEQEDEQH/xAAcAAEAAgMBAQEAAAAAAAAAAAAABgcBAgUDBAj/xABOEAABAwICBAgIDAQEBQUBAAABAAIDBBEFEgYTITEHFBdBUVST0iIyUlNhcZGzCCMzNVVyc4GUobHRFRZ0siU2QvA0Q0SCg2N1ksHCJP/EABoBAQACAwEAAAAAAAAAAAAAAAABAgMEBgX/xAAuEQACAgEDAgMJAAIDAAAAAAAAAQIRAwQSExQhMWHRMjNBUVJxkaHhBRUigbH/2gAMAwEAAhEDEQA/AOsiIuIOoCIiAIiIAiIgCFEKA1cVxsVqMoK68p2KKaTTlrHkW2Mdv9S2NPDdNIxZZbYtnrg3B/W4s3XNlZSwHMGOcHmSQg2JawW8DeMxI2jYCNq+x3AFMd9dGf8AxP76tjQIAYZQ2t/wNOfvMTSfzK7Rcuk3xwqkeBJubtlF8gEvXYuxd305AJeuxdi7vq88yZlTqyNpRnIBL12LsXd9OQCXrsXYu76vPMmZOrG0ozkAl67F2Lu+nIBL12LsXd9XnmTMnVjaUZyAS9di7F3fTkAl67F2Lu+rzzJmTqxtKM5AJeuxdi7vpyAS9di7F3fV55kzJ1Y2lGcgEvXYuxd305AJeuxdi7vq88yZk6sbSjOQCXrsXYu76cgEvXYuxd31eeZMydWNpRnIBL12LsXd9OQCXrsXYu76vPMmZOrG0ozkAl67F2Lu+sjgAl67H2L++ryzLOZOrG0oyXgRrYGl1PWRSvAu2NzHsa70Zrmx+72LlYJWODnRSgsljeWSsO9rmmxBX6KaV+ctKJ8uPVrR/qkb+UbP3VNTCOXG5GfTZHCaRK4pNiyvmgd4IRc813PdTOoiIsRIREQBERAEREAQohQHnLuUM0uPxUn1HKZy7lDNLvkpPqOW7oveo19T7tl46B/NlD/QU/umLsFcfQP5sof6Cn901deWRrRdxa0dJIA9pXs6iLbPCQRYila8XY5rxuJaQR+SxHMx98jmut41iDb123bitZ42i1myLay8o6mNxs18bj0BzSfYCixNizdFrLPGzY97G33ZnNH6rMU7H+I9jrb8rmn9FPDKrFmUWvGGXIzsu3xhmbcW6RzLTj0PnYv/AJs/dFhbFnqi82VcTrZZIzckNs5puQSDbbtsQR9xW8srGbXua0XtdxAF99tqjiYsyiRva4XaQ4cxBBHtCw+ZjSGucwE7gSAT6hzpxMWZRaS1UbTZz42m17FzQbHcbE+grUVsRIAkiJJsBnZcn0bVPDLxFnqixDK14uxzXjpaQR7QtW1MZdlD2F17ZQ5ua43i29OKQs3QLE0zGWzuYy+7MQL+q+/eksjWC7nNaL2u4gC/rKjikhZ6sX5r0u/zBVfaD3bF+lIyCLgggi4I3EL82aX/AOYKr7Qe7jW4lWF/YnH7a+5J6fxQiU/ihFzz8ToF4HXREWuWCIiAIiIAiJdAEKXRAecu5Q7Sz5OT6jlMZdyhulvyT/qOW7oveo19R7tl4aB/NlD/AEFP7pig0eGMxjGq2OvL3w0LYm01KXODHZ2m8paDt6b7/Db0Kc6B/NlD/QU/umr4tI9CYKydtSJKmkqGAN19M/VyOaL+C+4IcPuvzXtsXQzkos8GiNaMjCIcQh4rS1lHUTRyxxtkinjicGjWSOGc2JDW2uCfG9IX0cEY+Oxf/wB3m/ucuzhegkUVSyqnqK2tnjvqXVEpLYswyuyMYABcbCDcehfEzg2YySaSGuxSnM8z5pWwyxMYXvJJNhH6VRSjTt+JJ4cMVVIIaSnZI+BlXiEUFRIw5XCJ3jNzc173/wC2266+TTLg7w6kw+aalYaSemgdJDOySRsueNtwC6+0utl/7lIG6CwvppaaqmrK+OV7X5qmUvlY5o2ZHgDKLi9vSd91zXcGEUgZHU1uJ1UEZGWnlmGqdbcH5WgkC2zbs5kjlS7CiHaWVhrBgEtVTPrHTRVBlgZYPlJZDtG2wBPh7xsWlFh8VRidNHhmHyYZNR1Mc1a6SQMdqDYluUOJcHNuNm/NY7CrUxHReKeopKjPJGaLPxdkeqEVnhrXBwLSbZWgbCLLTFtFIqirgrBJNBPA0tDotUBIwnayXM05m2uLbPGPPZWWWNURREcNjb/E9INg/wCGg/OmcT+ajGgWARTUdO6TBOM5zZ9Vr4mhzTIQX5M+bYOa3MrRZohGJq2YSz56+MMm+SswNYWNMYybCGn/AFXX36MYIzD6aOmic97Ig4MdJkz2c4u2loA5+hY+RLw8v/CaIJjuFw0uMYLDTsEUTBV5GC5AzNc879vjOJ+9eOjuCQ4ziGIS4iNfxWpNPT07nODYo2lwDsoP+rL7Q70KcYroxFUVlNVufK2Slz6prdXqznFnZwW3OzoIXxYxoLBPUcailqaKoIAfJSvDNYBuEjSCHbhzbbDoVuZCj1wTQukoaky0hkgD4yHU7ZH6hxuBrdWT4wAt0belVLprjcdbVVNbHVRRPw6SJmHRF7A6cxvzTuDTtIJ3W3hWlQ6BxRGSQ1NfLUSRvj4zLNnlZG+2ZrGkasDZztNua1l09HtGaeipmU0bQ9jAQHSNjL3ZiSS4hoBO3oULIk7FHEq8Kw7GqQVz4GSufRuyOcXZo8oeSzwTa7Xlw9YXK4I9EaE0FJVmBnGbPfrbvzZg97Qd9t2zcpJo/oZFQ089PDNUGKfOQ1xhOpMgIcYrMFt42G4uN203+/RnAGUFMymifI9jM2R0mQvAcS612tANiTzI8sUqFFK4TiclPo5C2J5h4zihp5ZG7HNjeCXEHm2Mt6iVPce4MsMhopHRM4tJDC6SOqD5NY17Glwe519ouBs9ll2sK0CpIKF1A7WVFO55eRKW5wSQdjmAWsRcHeua/gvie0RS1uKTUwItTPn+KIFrNdZtywZW2HNbZvVnljfYiiH42yXF6DBRO50c0872a2wz3axwbJ9+Rrl46Z6WSvwurw/EwI6+EwZXbAyqjE8dpWenKLkD17NoFrYjovDK+kc1z4G0L81PHEIhHsAaA4FpNg0EbCN59Fvm010IpcWYxtTna6N12Sx5BKAd7czgRlOw2tzJyw7CiSwCzQNnijdu3L826X/5gqvrj3bF+koGZWhty6zQLm1zYWubc6/Nul/+YKr6493Gofun9i+P219yT0/ihEp/FCLnH4nQrwOuiItcsEREAWCUXy1M+UKUrB7mQBaGcKP1uK2OVt3OtcNb4TrDnyjbZcmTGZuanqj/AOKX9luY9FkmrSNeepxwdNk24wFjjAUG/jVR1aq7KX9lj+NVHVqrspP2WT/XZfkY+tx/Mm8tQLKH6XSjVP8AqOXzvxmo6tVdlJ+y4eKyVkwI4tUgEW2xydI9HoW1pdDkhNNowZ9XCUKR+mNA/myh/oKf3TV2brjaCAjDaIEEEUUAIO8ERtBBHMbhdlbOofc85C6XSyWWt3LC6XSyWUdwLpdLJZO4F0ulksncC6XSyWTuBdLpZLJ3Aul0slkpgXS6WSympAXS6WWbKVGRBsxfmvS//MFV9oPdsX6VaF+b9LIicfq/Q9pP3xsW74YXfyJx+2vuSOn8UItqdvghFzrfc6BeB1URFgLBERAavK4GN1GVrj0C670u5RXSd3xb/qFbGnjc0YszqDLT4LKKJtFHK1oEkrGOkfsLnF0bH7+gZrKYl6ifBd820/2MPuIlKCugyS4ltieBe52z0zrGded0usHUyG09M6Zl5LN06iTG0jdZjL8PLhJBNNBmc+N8Aa57c7i5zHsc4GwcTYtvsNrC1zy+VOi81iH4aRTdzQd4uvPijPJb7AsKnlXwT/7r1L/8fiQ3lTovNYh+GkTlTovNYh+GkUy4ozyW+wJxRnkj2BTyZfoX5/gqHmQ3lTovNYh+GkTlTovNYh+GkUy4ozyR7AnFGeSPYE5Mv0L8/wAFQ8yG8qdF5rEPw0icqdF5rEPw0imXFGeSPYE4ozyR7AnJl+hfn+CoeZDeVOi81iH4aROVOi81iH4aRTLijPJHsCcUZ5I9gTky/Qvz/BUPMhvKnReaxD8NInKnReaxD8NIplxRnkj2BOKM8kewJyZfoX5/gqHmQ3lTovNYh+GkTlTovNYh+GkUy4ozyR7AnFGeSPYE5Mv0L8/wVDzIc3hQoz/ysQ/DSL6JeEijZGZJGVsbG2zOfBIALmw/VSoUjPJHsCi3CzTtGEVZAHyTfeMWXFyzl7KS+Pf+BuCXxPgHDJhHnZexl/ZZ5ZMH87L2U37KmNFsBjkjDntDjt2nbzqSN0Yh82z2BWyarFjk49/16GbHpJzjaLD5ZMH87L2U37JyyYP56Xspv2Ve/wAsQ+bb7FkaMw+bZ7AsfX4vP9ehfoMhPKvhnwxrCYTPUPt4LGxuaSfrPsAPaq1wxs1VVTVlQ0MfO/MWjc0DYADziwC69PgMbdzG+xdaGmDdwAWvqNepR2xM+DRbJbpMRR2CL6Q1F5W49E2REVQEREB5y7lFdKB8W/6hUrl3KLaRjwH/AFStnTe2jDn9hlr8Fw/w2n+xh9xEpQQoZoNXimwVsxa54ho2SFrfGdkpY3ZR6Tay4GGaX4tVRsmglwF+sGdlIZpRVkWvqySbB+w+jYujzY95z6ZaVliyjmkukT6LDXVMzGxT6kZYrmRoqJAAyO4tmAcRe3MCvm4NtJpa+GVtW1kVXTzujqImgtyeR4JJ32cN+9pWt0/xLWSyyzZVlBwkSU+KT01eI20onMMNQxjmtZIbPjbM4uI8U2J2bRfdciR1GkcjMW4oTGKcYWatzsri/MJXMPhXtlyi+7mR6ehZKrJZVxhWkWNYo11Rh0eH09Lnc2A1evM0oaSC+0dwBcEW6Qd66zKjHJIXNEVBTVMczW53ulfSzxlhLnMDRnZtLd/p3KXgoWTGyWVY4TjekFTPVQRnBmvpHsZKXNqw0mRpcCwi5O7nAXdwHSCpmxWsopTFkpqeFzHNa7OXyRxOcSc1iLvdssOZWenfwI3ExsiqXRrS/Gq6nFQybAYWFzgWzmoZIMpsS4AkAc+9dnGdIsSonYbHUmidLWV4hnMTZTEInPjDdXmIIdZ5332o9P3pCywbLFlAsR0qr6qtmo8Ijpf/AOXKKqoqjJqw917Rtazwr7Dt2+Kd1rnq4BWYs2cRYhBSPY5jncZpXyBjCLWY6OQXJNxu6CqvC0u5NkpsllXPCXp5UUE7IqJjJskJnr8zHOMcJexjCCHAA3Lt997VIsclxGZsMuESYeYnxZ3Gp15zB2V0bmasbrE7+kIsHxFklssWVbaE43jmItZMThTafjBjmGWqE+WN4EmQbW3Iva5X04Vp6+OgraytDHcWrJIImxNLS/K5rWA5idpc7aeYcyl4O9CywEVexYhpEYuM6jDMhZrOK5qjjWW1wzN4gfbbv/PYvl0k4R5jhlLXYfGwvnqhTuhka6Qh5bJ4IykXOaPZ0hw2KenIss0BRThb+Z6z7JvvGL5Bp02owmetpcomgiJlikG2OVm9j2gg2O2x6PSCA4Qah0uj80j7Fz6OJ77CwzOMZNhfYLnpWbDjcSGyrtCh8UPUf1UvjaopocPix6lLI9y57V+9f3Pf0/u0ZyplWyLUM5iyLKIAsLJWEBguWNYFx6jEgOf/AGTYfmQuRU6TRsO17R94WxHTzl4IxSzQj4sl2sCa0KEfzdF5bfan83ReWPasvRZPkynVY/mTSSQKMaRyDVv+qV8DtLYvLHtXAx7SMSNLWG9xZZ9Po8imrRhzamDhSZf2gWt/g8eoax8vFY9U15swv4tHlDj5N7XUFx3RV9TE9jdHxBVOGRs0VRGyna4/80Na4A7dtiDs51YXBaf8Np/sYvcRKVEr2cmTZI8ddyr6/Revq5cPpZXyRw0VOyWSqGrfrKyMDJZsl8wbbe4WN3L2h0brcPxaOqifNXx1THMxF5bAwtAyiN4YywJBA3Amwd0qybpdYHqCaINhei4qJMVjrYTqKqqY6Iuy+E1rMudhBu1wIuD6lwdEdDa2mxORtUZKikGHSUlNUXbfVOeJGsdz3ALxfduA5grXul0eoFFZ6KjFMGiNEaE18MTpDSzwSwsLmve51pGPNwbuJ9F7bd6mGi9XXyiR9fBDStc5pp42PzytbY5hKQMt7gEEeURbYu4sKss9k0RDQ7DposQxOWWN7I6iaF0Dzls9rGua4ixuNtt9l44FhU8WOYhVPieIJoIWwyeCQ90ccTXAAG+9rt422U1RStTQ2lbcGmgEDKFrcSoYOMCSTMZWRueWk3b4QvzHpXR4RcHnqKnC3U8TpGU1eyWcty+BG18RvtO3Y07Bc7FOEunU97G0rt2F12FYjU1NJT8fpq5zXTMa9jKiKRmYgjNsczw3+0brbe3hWM4lNNnloRSUrWPzNfK19VI+wLCxrNgGyxBP+rfsUpS6PPYorDANCa2qFZUVk8tFLXPcyeBrKWQcXAyxszuabeC4jwSNlucLtcGNLWUkEtJVxyZKeWQUcpynWwZjl3G4N9oBA2OA5lNrrCS1FqiKIhwUYbNSUJjqY3Qv4zM/K4tJyvdmabtJCj1BoXUVWF19JK11NJLXyz05fbK67mvjJy3s02secdCtBEWoJogDNIcaZT6oYYTVBurEwlg4rceCJbZr23HL+YXMl0HnpMPw6njbr5IcXgqqssIygDPrCM1rgAsHSbblad0up6hEUVhwmaBzO1tVhV2zTxmKtp25QyoY/YX2OwPF7nptfffN2NPY3M0ela9pY5tFC1zTa4cDGCDb0hTcFRXha+Z6z7JvvGLPhybuxDRU+hjrxNI3EKWR7lD9Cfkhb0/qphGud1nvZfc9/T+7RuEQItQzhERACsLJWEBF+C/CmYtWy68l0FM1rtWCRrHuJDczhtyixNha5tzXCucaJYcP+jo+xh/ZVF8Gs/G1v2UP90ivNxXV5NuJUkc25OTtnI/lTD+p0fYw91P5Uw/qdH2MPdXVul1rc/kTRyv5Uw/qdH2MPdWHaJYcf+jo+xh7q611m6LNfwIo4uiEbWwFrAGtbIWsaBZoaGsAAHMANi7JUc0SxFmeelcQ2aGYksJ8J0bmjJI0c4IB3budSbKpnFzpoeB5ovTKsZVi4ZE2aIvTKmVOGQs80XplTKnFIWeaL0yplThkLPNF6ZUypwyFnmi9MqZU4ZCzzRemVMilYJMWeaL1yJq1bppkbjySy9dWmROmmNxoFFeFr5nrPsm+8YpcGKv+G/GYoMMlhcRragtZCy/hGz2uc63QAN/qHOtrBicPEq3ZW2hQ+KHqP6qXxqN6KwZYm7LXb+u1SVq57VO8rr5nQYFWNGwRAi1TMEREAKwslYQHA+DX8rW/ZQ/3SK83KjPg1/K1v2UP90ivQrqdWc1E1Sy4umOkLMMpXVMjHysY5gc1haHeG7KDt9JC8afSpr69tDqniR1IKkvzNyNYdlukm+xa0cEmrLWSBZAXFxbSFtPV0lKY3udWa3VvBblbqWhz8wO3cRuXIqdPgZZY6Sirq4QSuimkhYzViVnjMBcbkj/dwrxwMiz7NLdCafES10maOVl9XLGS2RoOwjMN49CiHJA++zEK63N8YVKGabmSBs1PQ18xMr4pYtXkliewAm4dsIubXB3/AH252HcJb6gvEOG4g/VSmKWwiIZI3xmusdhF1aOBr2ZNL7+pO/5o5PJA/wCkK/tCnJA/6Qr+0KljNN4y7EW6qT/DYy+Y3ZZ4yPfZn3RneuZQcIstRG2WHC8SkjeLse0RFrhuuDm9Ctw5Prf69Bv8kcXkgf8ASFf2hTkgf9IV/aFS1mmVp6OCSmnhkrWSOaHlgMWquXCQb72AOzpXnjGnkcVQ6lpqeqr542gztp2tLYr7g95Ng70KOKf1v9eg3eSItyQP+kK7tCnJA/6Qru0Kmej2l7KuU074KujqGszmKeMtvHsGdr23aW3IG8G918mkGn8FHXw0L2Pc+YRfGAsEcete5gD7m4Pg39RCcWT63+vQb/JEX5IH/SFf2hWeSB/0hX9opdpNpZJRPcBQ1lTGyLWPmiDNW0eEXA5jvAbf7wvh0b0/fX6p0VBWtilLss7tXqfBzXu4HymFvrU8U6ve/wBeg3+SI9yQP+kK/tCnJA/6Qr+0KlOGcIFNLh5xCUPpoA9zQH2c9xacoAa3eSbi3o6Fz5OE0RsbNUYfiVPTOLbzvjZka15s1zmh1wNo/wDq+5OHJ9b/AF6Df5I43JA/6Qr+0KckD/pCu7QqTaXcIdNhwpXPD5oqsOdHLGWloY3V3eekWlB2dC6GlGlcVDR8csaiLwLGMt8JshAa4E7CNoUPFk+t/r0G/wAkQpvBC/nxCv7Q/sovwm6JzYPSxzw11e9z6gRODpnWs5kjrjLbb4AV+RkkAnZcDZ0KrvhG/N0H9ez3M6vihK7cm/x6EOXkVRQx4nI0OFZVtuL/ACs/eX2fw7E+vVfaz99STR9t42/VH6LutiXm5f8AI5IyaVHqY9FBxTZX38OxPr1X2s/fT+HYp16r7WfvqwtUmpWP/Z5fL8F+hxlftw3E+vVfazj/APS+qh0Uc6QS1MstRJ0vc5x6d52nepuIlkRhUn/kcslVlo6LHF2eVNAGgepfQgCytBuzbCIigBERACsLJWEBwPg1fK1v2UP9z1eM8oY0udsDQSfUBcqjvg1fK1v2UP8Ac9Xo5dXqWczEp3hL06osRwx0FLI99RNLEGU+rk1wc2Rpc0ttsP37eZffjdezDMbp6qrzR08uGCn1uVxYyUOJyvIGzcPbfddWiGjfYX6bC/tWTY79qos6SpE0VnU4/BimNYcaBxqG0bap9TI1r9WwSxBrPCIsdo/NR/E34Y2qqXMxLE8FlM8sk8Nqhscjg8gysaB4Qcdobcm1xZXW0AbgB6rBZIB3gH12TnQohnBJilVU0b3Vb3TAVL20072at88ADckhb6ydv3bbXXw8EkzXSYqA5pP8XndYEHwXHYdnMbHb6FYN1qAOYAepVedE0VDTyt12lAuNtKbbRttBUA/mQPvXT4NNGnTYfRzNr8Qa2zXGFksQp7xykmOwZmynLYjNzkKzMo6Ag2KZalNURtK/0vqGDHsIaXNBDKokXFwHsIYSOglrgOmxXK0bxqHBK2ugxLNT8aq3VFNUFrjFKx52NzNBtlzc+wXN7bL2rYdAQgHeAfXZOdVRNEQpOEWimdM6ITOggp3SS1ere2nu0gakOcLl5vsHPzXVf0Wj1fitJV1PF6WQ4jIJYZHzvbLC2FxETWsDCNm0eML32q77D/e5ZGxFniiKIDgOljMRwOeVzgJY6GeOpBIuJGwuBd6nCzvv9C+ngalaMFpSSAGicuJIsAKiYm/RsU0IHQlgpeojVCihMIw+SfR6lfAzjPFMUM88A2l0bC/M3KNpNng26HFTPSjhKw6poJoqdz6iepgkhipmxTa0ySNyAOGXZYuvv222XVktsN2xYDRvsL9NhdOojdiimcSwQQu0cpKxrJLcYbPG8BzbyCE5SNxsXW9YXI4TMMqsHpZKNhM2G1MrXUxcbvppGu1hivvIIaSPVffe9/Gyw6x32KnqEKMwuBaCDcEAgjdYhVf8I35uh/r2e5nVoNVX/CN+bof69nuZ1bDLc7IZGdHPk2fVH6KRNUd0c+TZ9UfopE1c3n9tnRYvYQWUCLAZAiIgCIiAIiIAiIgBWFkrCA4Hwa/la37KH+56vNyo34OzhHVVkbiA90Mbmt5y1r3ZiPVnb7Vermrq9RHd3RzK7HmsLfKmVaPFIvZoi3yplTikLNEW+VMqcchZoi3yplTjkLNEW+VMqcUhZoi3yplTikLNEW+VMqcchZoi3yplTikLNEW+VMqcUhZhqq/4RvzdB/Xs9zOrSa1VZ8IiQOoqaK/hvrmlrectbFKHH7i9vtW7p4uK7lX3ZG9HB8Wz6o/RSELiYHFlY0dAC7YXN53c2dDiVRRkIiLCZAiIgCIiAIiIAiIgBWFlEBV+JU8lPIJ6aR0MsZzNe0kOFvSPQSLHYQSvYcMGMjZxhht/6NP3ERdVo5OUO5z+oilLsOWLGOsM7Gn7qcsWMdYZ2NP3URblI1xyxYx1hnY0/dTlixjrDOxp+6iJSA5YsY6wzsafupyxYx1hnY0/dREpAcsWMdYZ2NP3U5YsY6wzsafuoiUgOWLGOsM7Gn7qcsWMdYZ2NP3URKQHLFjHWGdjT91OWLGOsM7Gn7qIlIDlixjrDOxp+6nLFjHWGdjT91ESkByxYx1hnY0/dTlixjrDOxp+6iJSA5YsY6wzsafupyw4x1hnY0/dREpAcsWM9YZ2NP3FpQy1GJTiprZnTPA8C+5oB3NaNjRtOwBEWrrJOGJtGxpoqWRWT+hZYL7URctPxPfXgZREVCQiIgCIiAIiIAiIgCIiA//Z"/>
          <p:cNvSpPr>
            <a:spLocks noChangeAspect="1" noChangeArrowheads="1"/>
          </p:cNvSpPr>
          <p:nvPr/>
        </p:nvSpPr>
        <p:spPr bwMode="auto">
          <a:xfrm>
            <a:off x="155575" y="-1500188"/>
            <a:ext cx="4743450" cy="3133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4394" name="Picture 10" descr="https://encrypted-tbn2.gstatic.com/images?q=tbn:ANd9GcTzNrkjd0oGDoNshqRGtgQDkAwRDoOosJWYH0m4RwpGdVYW9i0umg"/>
          <p:cNvPicPr>
            <a:picLocks noChangeAspect="1" noChangeArrowheads="1"/>
          </p:cNvPicPr>
          <p:nvPr/>
        </p:nvPicPr>
        <p:blipFill>
          <a:blip r:embed="rId2" cstate="print"/>
          <a:srcRect/>
          <a:stretch>
            <a:fillRect/>
          </a:stretch>
        </p:blipFill>
        <p:spPr bwMode="auto">
          <a:xfrm>
            <a:off x="1676400" y="1219200"/>
            <a:ext cx="6124467" cy="40386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Buddhism </a:t>
            </a:r>
            <a:endParaRPr lang="en-US" i="1" dirty="0"/>
          </a:p>
        </p:txBody>
      </p:sp>
      <p:pic>
        <p:nvPicPr>
          <p:cNvPr id="148482" name="Picture 2" descr="http://www.history-of-china.com/img/Buddhism-b.jpg"/>
          <p:cNvPicPr>
            <a:picLocks noChangeAspect="1" noChangeArrowheads="1"/>
          </p:cNvPicPr>
          <p:nvPr/>
        </p:nvPicPr>
        <p:blipFill>
          <a:blip r:embed="rId2" cstate="print"/>
          <a:srcRect/>
          <a:stretch>
            <a:fillRect/>
          </a:stretch>
        </p:blipFill>
        <p:spPr bwMode="auto">
          <a:xfrm>
            <a:off x="1219200" y="1600200"/>
            <a:ext cx="6781800" cy="508635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smtClean="0">
                <a:solidFill>
                  <a:srgbClr val="FFFF00"/>
                </a:solidFill>
              </a:rPr>
              <a:t>Heaven</a:t>
            </a:r>
            <a:r>
              <a:rPr lang="en-US" b="1" dirty="0" smtClean="0"/>
              <a:t> - </a:t>
            </a:r>
            <a:r>
              <a:rPr lang="en-US" dirty="0" smtClean="0"/>
              <a:t>In Buddhism there are 37 different levels of heaven where beings experience peace and long lasting happiness without suffering.</a:t>
            </a:r>
          </a:p>
          <a:p>
            <a:r>
              <a:rPr lang="en-US" b="1" dirty="0" smtClean="0">
                <a:solidFill>
                  <a:srgbClr val="FFFF00"/>
                </a:solidFill>
              </a:rPr>
              <a:t>Human life </a:t>
            </a:r>
            <a:r>
              <a:rPr lang="en-US" b="1" dirty="0" smtClean="0"/>
              <a:t>- </a:t>
            </a:r>
            <a:r>
              <a:rPr lang="en-US" dirty="0" smtClean="0"/>
              <a:t>In Buddhism we can be reborn into human life over and over, either wealthy or poor, beautiful or not so, and every state between.</a:t>
            </a:r>
          </a:p>
          <a:p>
            <a:r>
              <a:rPr lang="en-US" b="1" dirty="0" smtClean="0">
                <a:solidFill>
                  <a:srgbClr val="FFFF00"/>
                </a:solidFill>
              </a:rPr>
              <a:t>A spiritual state of unhappiness</a:t>
            </a:r>
            <a:r>
              <a:rPr lang="en-US" dirty="0" smtClean="0">
                <a:solidFill>
                  <a:srgbClr val="FFFF00"/>
                </a:solidFill>
              </a:rPr>
              <a:t> </a:t>
            </a:r>
            <a:r>
              <a:rPr lang="en-US" dirty="0" smtClean="0"/>
              <a:t>- Those in this state cannot experience happiness like those in the heavens.  They will be consumed with jealousy and dissatisfaction, because they can clearly see the superior situation of those in the heavens above them.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b="1" dirty="0" smtClean="0">
                <a:solidFill>
                  <a:srgbClr val="FFFF00"/>
                </a:solidFill>
              </a:rPr>
              <a:t>Hungry Ghost </a:t>
            </a:r>
            <a:r>
              <a:rPr lang="en-US" b="1" dirty="0" smtClean="0"/>
              <a:t>-</a:t>
            </a:r>
            <a:r>
              <a:rPr lang="en-US" dirty="0" smtClean="0"/>
              <a:t> This is the spiritual realm of those who committed excessive amounts of evil deeds. They will be obsessed with finding food and drink which they cannot experience and thus remain unsatisfied and tortured by the experience. They exhaust themselves in the constant fruitless searching.</a:t>
            </a:r>
          </a:p>
          <a:p>
            <a:r>
              <a:rPr lang="en-US" b="1" dirty="0" smtClean="0">
                <a:solidFill>
                  <a:srgbClr val="FFFF00"/>
                </a:solidFill>
              </a:rPr>
              <a:t>Animals</a:t>
            </a:r>
            <a:r>
              <a:rPr lang="en-US" b="1" dirty="0" smtClean="0"/>
              <a:t> - </a:t>
            </a:r>
            <a:r>
              <a:rPr lang="en-US" dirty="0" smtClean="0"/>
              <a:t>This realm is reserved for those who have committed a lot of other evil acts.  They will be reborn as animals and will be subject to being constantly hunted by humans, farmed and used in farming, also as beasts for entertainment.</a:t>
            </a:r>
          </a:p>
          <a:p>
            <a:r>
              <a:rPr lang="en-US" b="1" dirty="0" smtClean="0">
                <a:solidFill>
                  <a:srgbClr val="FFFF00"/>
                </a:solidFill>
              </a:rPr>
              <a:t>Hell</a:t>
            </a:r>
            <a:r>
              <a:rPr lang="en-US" b="1" dirty="0" smtClean="0"/>
              <a:t> -</a:t>
            </a:r>
            <a:r>
              <a:rPr lang="en-US" dirty="0" smtClean="0"/>
              <a:t>This is a state of constant searing pain and  various types horrific torture chambers. </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3.bp.blogspot.com/-49WaXYROAzw/T5mA_y0YlFI/AAAAAAAAKgo/i0aG9a1tISc/s1600/Naraka+Akuma+Shouryu+Rengoku.jpg"/>
          <p:cNvPicPr>
            <a:picLocks noChangeAspect="1" noChangeArrowheads="1"/>
          </p:cNvPicPr>
          <p:nvPr/>
        </p:nvPicPr>
        <p:blipFill>
          <a:blip r:embed="rId2" cstate="print"/>
          <a:srcRect/>
          <a:stretch>
            <a:fillRect/>
          </a:stretch>
        </p:blipFill>
        <p:spPr bwMode="auto">
          <a:xfrm>
            <a:off x="8626" y="-1870494"/>
            <a:ext cx="4533900" cy="5876925"/>
          </a:xfrm>
          <a:prstGeom prst="rect">
            <a:avLst/>
          </a:prstGeom>
          <a:noFill/>
        </p:spPr>
      </p:pic>
      <p:pic>
        <p:nvPicPr>
          <p:cNvPr id="149508" name="Picture 4" descr="http://m1.i.pbase.com/o6/93/329493/1/122090941.iptr0NyH.Yangon0767.jpg"/>
          <p:cNvPicPr>
            <a:picLocks noChangeAspect="1" noChangeArrowheads="1"/>
          </p:cNvPicPr>
          <p:nvPr/>
        </p:nvPicPr>
        <p:blipFill>
          <a:blip r:embed="rId3" cstate="print"/>
          <a:srcRect l="9333" t="10000" r="12000" b="12000"/>
          <a:stretch>
            <a:fillRect/>
          </a:stretch>
        </p:blipFill>
        <p:spPr bwMode="auto">
          <a:xfrm>
            <a:off x="4532923" y="0"/>
            <a:ext cx="4611077" cy="3048000"/>
          </a:xfrm>
          <a:prstGeom prst="rect">
            <a:avLst/>
          </a:prstGeom>
          <a:noFill/>
        </p:spPr>
      </p:pic>
      <p:pic>
        <p:nvPicPr>
          <p:cNvPr id="149510" name="Picture 6" descr="http://4.bp.blogspot.com/-XZjmR_qoQG8/UXeiDCOPfAI/AAAAAAAAA0Y/bbUtImubonM/s1600/_MG_6754.JPG"/>
          <p:cNvPicPr>
            <a:picLocks noChangeAspect="1" noChangeArrowheads="1"/>
          </p:cNvPicPr>
          <p:nvPr/>
        </p:nvPicPr>
        <p:blipFill>
          <a:blip r:embed="rId4" cstate="print"/>
          <a:srcRect l="7459" t="1297" r="8649"/>
          <a:stretch>
            <a:fillRect/>
          </a:stretch>
        </p:blipFill>
        <p:spPr bwMode="auto">
          <a:xfrm>
            <a:off x="4483412" y="3048000"/>
            <a:ext cx="4660587" cy="3810000"/>
          </a:xfrm>
          <a:prstGeom prst="rect">
            <a:avLst/>
          </a:prstGeom>
          <a:noFill/>
        </p:spPr>
      </p:pic>
      <p:pic>
        <p:nvPicPr>
          <p:cNvPr id="149512" name="Picture 8" descr="http://2.bp.blogspot.com/-dUO0mCBiGMU/UXeiCxATJhI/AAAAAAAAA0Q/8nNX0JKeGeA/s1600/_MG_6753.JPG"/>
          <p:cNvPicPr>
            <a:picLocks noChangeAspect="1" noChangeArrowheads="1"/>
          </p:cNvPicPr>
          <p:nvPr/>
        </p:nvPicPr>
        <p:blipFill>
          <a:blip r:embed="rId5" cstate="print"/>
          <a:srcRect/>
          <a:stretch>
            <a:fillRect/>
          </a:stretch>
        </p:blipFill>
        <p:spPr bwMode="auto">
          <a:xfrm>
            <a:off x="-152400" y="3733800"/>
            <a:ext cx="4970661" cy="32766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Islam </a:t>
            </a:r>
            <a:endParaRPr lang="en-US" i="1" dirty="0"/>
          </a:p>
        </p:txBody>
      </p:sp>
      <p:sp>
        <p:nvSpPr>
          <p:cNvPr id="146434" name="AutoShape 2" descr="https://encrypted-tbn0.gstatic.com/images?q=tbn:ANd9GcRUEGfC9FLoc8lKK4Ranv4S6s0QQCcKll9b8GYpt4t-Nb9eOohZGA"/>
          <p:cNvSpPr>
            <a:spLocks noChangeAspect="1" noChangeArrowheads="1"/>
          </p:cNvSpPr>
          <p:nvPr/>
        </p:nvSpPr>
        <p:spPr bwMode="auto">
          <a:xfrm>
            <a:off x="155575" y="-1333500"/>
            <a:ext cx="2886075" cy="2790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36" name="AutoShape 4" descr="https://encrypted-tbn0.gstatic.com/images?q=tbn:ANd9GcRUEGfC9FLoc8lKK4Ranv4S6s0QQCcKll9b8GYpt4t-Nb9eOohZGA"/>
          <p:cNvSpPr>
            <a:spLocks noChangeAspect="1" noChangeArrowheads="1"/>
          </p:cNvSpPr>
          <p:nvPr/>
        </p:nvSpPr>
        <p:spPr bwMode="auto">
          <a:xfrm>
            <a:off x="155575" y="-1333500"/>
            <a:ext cx="2886075" cy="2790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38" name="AutoShape 6" descr="https://encrypted-tbn0.gstatic.com/images?q=tbn:ANd9GcRUEGfC9FLoc8lKK4Ranv4S6s0QQCcKll9b8GYpt4t-Nb9eOohZGA"/>
          <p:cNvSpPr>
            <a:spLocks noChangeAspect="1" noChangeArrowheads="1"/>
          </p:cNvSpPr>
          <p:nvPr/>
        </p:nvSpPr>
        <p:spPr bwMode="auto">
          <a:xfrm>
            <a:off x="155575" y="-1333500"/>
            <a:ext cx="2886075" cy="2790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40" name="AutoShape 8" descr="https://encrypted-tbn0.gstatic.com/images?q=tbn:ANd9GcRUEGfC9FLoc8lKK4Ranv4S6s0QQCcKll9b8GYpt4t-Nb9eOohZGA"/>
          <p:cNvSpPr>
            <a:spLocks noChangeAspect="1" noChangeArrowheads="1"/>
          </p:cNvSpPr>
          <p:nvPr/>
        </p:nvSpPr>
        <p:spPr bwMode="auto">
          <a:xfrm>
            <a:off x="155575" y="-1333500"/>
            <a:ext cx="2886075" cy="2790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42" name="AutoShape 10" descr="https://encrypted-tbn2.gstatic.com/images?q=tbn:ANd9GcRXOSwfrZLGnBEBETEt0zlj9xyHOr915SLM7UheH_0DWVYD6ItJ"/>
          <p:cNvSpPr>
            <a:spLocks noChangeAspect="1" noChangeArrowheads="1"/>
          </p:cNvSpPr>
          <p:nvPr/>
        </p:nvSpPr>
        <p:spPr bwMode="auto">
          <a:xfrm>
            <a:off x="155575" y="-1828800"/>
            <a:ext cx="6096000" cy="3810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44" name="AutoShape 12" descr="https://encrypted-tbn2.gstatic.com/images?q=tbn:ANd9GcRXOSwfrZLGnBEBETEt0zlj9xyHOr915SLM7UheH_0DWVYD6ItJ"/>
          <p:cNvSpPr>
            <a:spLocks noChangeAspect="1" noChangeArrowheads="1"/>
          </p:cNvSpPr>
          <p:nvPr/>
        </p:nvSpPr>
        <p:spPr bwMode="auto">
          <a:xfrm>
            <a:off x="155575" y="-1828800"/>
            <a:ext cx="6096000" cy="3810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46" name="AutoShape 14" descr="https://encrypted-tbn2.gstatic.com/images?q=tbn:ANd9GcRXOSwfrZLGnBEBETEt0zlj9xyHOr915SLM7UheH_0DWVYD6ItJ"/>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48" name="AutoShape 16" descr="https://encrypted-tbn2.gstatic.com/images?q=tbn:ANd9GcRXOSwfrZLGnBEBETEt0zlj9xyHOr915SLM7UheH_0DWVYD6ItJ"/>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6450" name="AutoShape 18" descr="https://encrypted-tbn3.gstatic.com/images?q=tbn:ANd9GcRQZmolqFlQstXKYkG8y5ykdRJ6p30o5M4zAkKB60e0AdXBsJ_vN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4" name="AutoShape 2" descr="data:image/jpeg;base64,/9j/4AAQSkZJRgABAQAAAQABAAD/2wCEAAkGBw0PDRANDQ8NDQwMDQ0NDQwMDQ8MDAwNFBEWFhQRFBQYHSggGBolHBQUIjEhJSkrLi4xFx8zODMsNygtLisBCgoKDg0OFBAQFCwcHBwtLCwsLCwsLCwsLCwsLCwsLCwsLCwsLCwsLCwsLCwsLCwsLCwsLCwsLCwsLCwsLSwsLP/AABEIALcBEwMBEQACEQEDEQH/xAAbAAACAwEBAQAAAAAAAAAAAAADBAABAgUGB//EADkQAAMAAgAEAggEBAQHAAAAAAABAgMRBBIhMQVRBhMiQWFxgZEUI3LBMkKx8FKCoaIHFRZi0eHx/8QAGwEAAwEBAQEBAAAAAAAAAAAAAAIDAQQFBgf/xAAzEQEBAQACAQIDBQUIAwAAAAAAAQIDERIEIQUxQRMiUWFxgZGx0eEUIzIzocHw8QZCUv/aAAwDAQACEQMRAD8A4GKT5XVfayHMUkdU8hvFJHVb0bxyStb0axSRtb0ZhE7WUaUJSWiyhanaJKFpbRFIvZLWkhWdrSBna9GM7TQDtNGtU0AZaNMw0a2MMY0YYxoxSNh4HQ0NA6GhoFY0b0DZSDoCx4wCykYXspGF7KRnRbIUhaXsrCUtZSMoFlIQCx4SgjlemxI8zTukOYkR0c3iRHTejWNEqbo3jRKgeETqdGlCVOiyhKSiyhaS0RIUjakztnbSkzsvaaMHaaAdqaN7b2y0a1lo1rDRpoxSGhoHQ0PGKGhoHQ0NAqGh4HQ0OBZSACx4wCykZS+QpGFrKQpfIVhaXyFIWl7KQtL5B4SgWUhaEOR6fEjy9O+HMSI6OcxIjpprEiVaahEqWjwidTo0oSp0aUJU6LKEpKJKFpLW0jCtaM7Z2mgHaaAdqaNaw0a2MM00YoY8DoaGgdDQ8DoaGgdDQ8DoaGgdDHgFjxoFlIwvZSML5GUjC9lYUtZSFpfIykLS9spCUvbKQtAspCUJsYr1GE8vTvh3EQ0eHMRHRjeIjoGYJ1OmIJ1OjQJUqNAlJRZQlJRZQqdbSFL20kYztegHatAGWjTMMY0DoaGgVDQ8DoeHgdDQ8DpjQ0DpjQ8CpjQ8DpjQ0jn4uJqs2bG5anC8SmmtK+aNvXno6NccmMa7+ff+lJnfetZ6+XX8GrZkhy9spGUvkZWFLWykYXtlISl8jKQtL2ykLS9spCUC2UhaE2MR6rEeVp6EO4iGjncRHRjeIjRTME6lR4J1KjwTqdHhCVK0aZEtTtGmRLSWiKReyWtcpnbO05Q7HanIdt7YqRuzSh0hoaBUhoeBUPDwKh4pAqGh4FQ0PAqY8PA6Y0PAqY8PHn/Dc1vj+OlxMzL4bVK1VP8ALetrfTa6noc2ZPT8Nl/+v4uPg1q8/NLnr5fX8nStnNHWXtlIUvkZSMpbIykKXyMpISl7ZWFpe2UhaBbHhKBbKQlC2MV6zEeTp6UO4SGjQ7iI6MbxkaymYJ1KmIJ1KmMaJVKmIROo2mIknalaNMiWp2iKRey2tKTO2dpyh2O2XJvbZWKQ0NKFSGh5QqQ8UgFDxSA0PFIDTHh4FTHikBpjxSQKqHkPIXzZZmXVNTMp1VU9KZS22ymc22ST3NbMy2/R4PwH0gwV4nne8qji2pw1kyNxzJ9uX3b93l29573qvRcmfS4+XePn1P8Any+v73g+j9bx69Vye9638u77fu+nf0/c9jdHjyPdL5KKSFLZKKSFL2ykhaWyUUkLS9srIQC2PC0C2UhKBbHhKFscj12JnkaenDuJkNHh3CyGjHMbI1mjONk6joxjJVLRnGTqOjWMlUdGIROo0eUTqdoiQtJa0pM7Z2jkOx2w0MaB0NDwGx4eAWx4rALZSKyAWykUkAuh5FJAboeRSQG6HkUkBpjyKSPEf8RvF3GOeEh6rN7eXXdYk+k/Vr/b8T3Pg/pvLV5dfT2n6/0eH8a9T4YnDm++ve/p/V87Po3zT6j6OeK/iuFm2/zY/Lyr/vS/i+q0/ufK+s9P9jy2T5X3j7P0Pqf7RwzX1ntf1/qeuiEjqL3RSQpfJRSQtL2yshKXtlJC0C2PISgWykhKDbHhKFzDdEesw0eTqPUh7DRDUUh7DRDUNDmNkaKZxslUdGcbJVHRrGS0jo3jJaQ0axkqjoeETqVo0yJana2oM7L2jgOx2FUjSnlCtDxSF8hSKZL5CkWyXyMpFYXtlIrALZSKQGmPFYBTHikgVseQ8fI/TbI68Rz737LxzKfuSxz/AH9T674bmT02Ovz/AIvjPiurfVb7+nX8I4R3vOes9ALayZ1/K4hv9Sb1/Vnk/FZPHH49173wO3y5J9Oo9fdHjyPoKXuikhaXuikhaXuikhKBdFJCUC2PISgWykJQaY8ToexiPVYaPK1HrQ9hohqKQ9hohqHh3EyFgprGyVS1DWNkqhqG8TI6Q0bxEdIaOYiNQ0axyStQ1TMQTtRtEWMTyJ5KqDZWzQNyPKrKWyIrFclshSLZK5CsWyWyMrFslrZSLSAXRSRWQC2UkUkBpjyKSAZKHkM8H/xE4GOXHxMzXO69Xkta5XOtzzfHy/8Ah7/wjmveuO32+cfO/HODPjnlk9/lf6/8/wBnhz3Hzj33ohgUcGq5XNZaqm33tb1L+Wv76nz/AMQ35c1nftH1nwnjmPTS9dXXv+v4OtdHJI9EC6KSFoF0UkJS90PIWgXRSQlBtjyEoNseJ0GmPCWh7GI9Pho8vUevD2GiOoeHsNHPqKQ9iohqGN46JWJahvHRHUR1DeFkdRz6h3CyOnPqHcTIac+jmEjpz6dfw/hlS5q7LsvNnvfAfg+fV283N/gzepPxv8p/q4OflufaOkpS6JJL4I+84+Hj48+OMyT8JHJbaDxHDTS6JKvc17/meR8T+CcHqsW4zM8n0s9u/wBf5/OKY5bm/k4uaddPI/OvG5tzZ1Y9DF7JZSmXRkplZaL5KZWVyvmFcjLSL5hW6KSLSF7opIrIBdFJFZAboeQ8L5KKyCub4tw85sGTDXbJDS+Fd5f0emdPBu8fJnc+jn9TxTl4tYv1j5Pgx89zHbnqZ35bej6zWvHNv4PhePHnvOfxvT6ekplTK1MpTKXZJLSR8v72936vupJmST5QK6HkZQLoeQtAuh5CUG6KSEoF0PISg2x5CWg0x5CWhUx4naHsZPt6TFZ5uo9iU7hshqKw7hshqHh/DZDUPDmOiNjNQ3iojqIahvFZHUQ1DuGyOo59Q9hshqObUPYbIajm3l6Lwy08S13TaZ97/wCN8mdeimZ8829/tvbyfUZs2bPfQQA87xuRO6a7Onr7n5R6veeT1PLvPyurZ+96vDmzM7c/LYmY685J5bLZjozknlstmL5hXJZaRfMLXRSRaQvdFJFZALopIpIXyWUkaWyWUkLSnFZ1EVdPUxNU38EtlsYurJPqnvcxm6v093yjFkc2rXeaVL5p7PrNZ7lj4LG7nU1+F7fR5zq5Vy9zcqk/g1s+buLm2X6PuM7m8zU+VDuxpBaDVDyEtBuh5CWgXRSQtoN0PInaDVDyJ2hVQ8hLQqoaRO0PY3RO3oMVnn6j2JTmLIR1FJTmHIQ1lWU9hyENZPD2HIQ1kxzHkJWE1k1iyEdZQ1k5iykdZc+snMWYjrLn1g7izEdYc+sOhwfH1je19U+zLej9Xzej5PPiv6z6X9XLy+nm51XWjxvHrrNJ/DTR9Px/+T8XX3+Ky/lZf5OG+i39KV4zxd0uWVyy+/XbZ5fxH47y+qzePjz4Zvz/ABv8p/ztbi9H43u+7k5c54WcO7OCuXMWzlfOCmXKVzlfOCmTIVmV85L5MhWRXOS2Syki0yBdlJFJC+TIUmTFsmQpMlry3pP6Q5eGyTjxTDdRzt2m13a10a8j1fReizzZutV43xL4jv0284xJ7zv3/wC3B8W9JMmbFWFJJVy82VbmqnS2uX3dfj2O/g9Dnj3N39zyvV/FdcvHeOT2v1/H9n6/6OAeg8h1/DPHMmGZx0ubEm/1zL9yOTn9Jnkt1PavT9J8S3w5mNTvM/f+w/wXjlZcyx8qU1V6f8ylLc769+jOfk9JMY8u/edO/wBP8TvNzTHXte/3fR06s5ZHp2g3Y8hbQbseRO0KrHkTtBqh5E7QqoaQlodUNInaxzDdE7drHkOKx68prFlJayrKbxZSOsqyncWYjrKkp3DnIaweU7izkNYObx5iVyS5NY85K4R1gzj4glcI64zOPiSV40dcZiOKJ3jSvEIuLF+zL9izXFmzjbOEK+KHnGecRe+IKTCs4y95ykwrOMvecpMKzAF5ikyrMF8mYpMn66LZM5SYFpbJmKzBLS15ikyW14v00282Ouuni0n7tqntf6r7nt/DepjU/N8x8cl+1xfy/wB3nT0XiIAQAe8GT9fLX8qpv4Lla/dEPUf5dd3w6W+ozZ9O/wCD0VWedI+jtBqx5CWhVQ0idodUPInaFVDSEtDpjSJ2sNjQlrGzSdunFnLY9XOjGPITuVs6NY8pO5UmjWLMR1lWaN4sxLWVJo5izkNYPKcxZyOsHlN48xK5b12ZjMSuSXA05hLhO4FnOL4EvG168zwL9mp5w8G/ZsVnGmDTAdZhpk0wDWUeZUmQbyjTJ+gLzFJkdl8mYrMltLZMpSZLaXvKUmSWl7yFJklri+kmF5MG13xPn/y6ezt9Hrw5P19nl/FOK8nBbP8A193kD2HyqAEAOx4Ji0qyP+b2V56Xf9vscfqdd2Ze18M4+s63fr7OjVnNI9O0KqHkTug6oaQlodUNIndB1Q0hLWGxpCWhtmp2s7G6L5HoshY9HOh4snYtNDxkJ3Ks0Yx5SdyrNGceYlcqTRmeISW2+iW38idx3ej+fU7b4fxXHVKU3t9F0F36fUnbM+ozb06ePiDmuHRND1xswuanpLu9N/0E+yur1G3ck7pLL4/qmoU1PTTe0y2fR+3ujrnnfsr/AKhyf4Y/3f8Ak3+xZ/Gl+2/J1OH8Vx5Hyy23rfVNdDk36fWZ3Vs6zq9Qz+IJ+B+oy+IN8G9QOuIGmB3Ab4geYZ5A3xA8wW6L3nKTBboC848yW6AvMUmSXQN5R5kl0BWUeZJdFuKfNFz/AIoqfuiuJ1qVHm+9jWfxleMPafGoAQA7Xhr1hXzr+pxc0+/XvehvXBP2j3k11Ykjo1vqd0vfEz8/kPMVDXPkKuJXuTHnGjfUT6BviPgN4J3n/JXr0Hgz7eIsifY3ps5JfkpsGWhVm09aHme3Prmmb10dmiFj1M6FmxLFZoaLEsVmhoyCWKzQ8ZRLlSaL8Zne0k2k57J9H1KceJ0hz8l7nuHjyeXca5Tzt6LDn6L5L+h52se9erjXtGeP4j8p/Q3ix94vLv7tclZjr8XH5tLKZ4t83Q8Iz6y/5a/Y5/UY+46ODX3nb/EHD4OzyZfEG+DPIHNn6z+r9mPnHzLrXyVWc2YF0FWYaZL5BVlGmS3QN5R5kl0FWUeZLdBVkHmSXQVWNIW6Cqx5E7Xl80aupXZU0vuepm95lfKcuPHk1mfS0bj8UxkSlaXKnrq/77CcWrrPuv6zjzx8kmZ7dROPx6tJaXsJ/Zf+g4r91vrOOTkkn4fw/wCj3CdMc/Lf3IcnvqvR9P1niyvPXssMz3by37tItlnDay2aSqbNLayaXtcV3+QWNxrruhvKzfGI3l1b2wMm6M0c/T2JpuaFsWmhZsWxWaEnIJYebEnIL4nmweIvbXyHxPZHm13YqKNsLnTr4c/RfJHHrHu9LG/aMcXn3DQ3Hj3Lzcn3aQWQv4uObbWQzo00c8Ny6yfRkebP3XRwb+86vrzk8Hb5J68PAeQWXN/D+r9h84+ZNa+SPMHgPJisxvizyYrKN4s8g6yDTJLoKsg0hLoHNn5VspnHaW+TxnYM8TzPXYa46TzzeV6XVh026cHi3+ZX6mzv4/8ADHzvqP8AN1+o/H0nkn39Ev8AUTinWa6PWWa5c/s/inHv21+h/uHF8qPWX+8n6fzMYK9if0onqferq4df3ef0VlfR/IMz3G792lGyrktZbN6TuumOYbpLzrLo3ot1WTSIAQA0mYaXq9jLO/MTwjqnqNfiYx5OhO5deOXuN+uSM8VLzSJ6/p0M8B9t3PZTtvub0W6t+bU0ZYaaOTnWu/ZIjcOucsk+bGbMnPc3OPcnJyywurKdITTaszo00Z4LJq/oyXJn2dHBv7zo+uOfxd3mXrjX5FJxRG89/AO+O7b10e+g04vwT16jrrtqONVVpdvPqjLxdT3bn1E1eo3+IW9bWxfCn+1nfXbC4qW2k+qG+zsnZZzZt6lR5Q8R5h1lS7saZJeSQtxGeWuj31KYxe3Py8ss+ZX1qK+Ll+0gX4lN6e/LzH+zQ/tMt6pXI9038SsnUcXJe9WtZa20/gjMz2Py771KvLk2999LQZz1By8nlqVvHxDSSfVLoLcdqcfqLmSVbzt79yDw6N/aLrth2b0ndhtjJWqNKgMUAQAgBAC0Bp8xUxOlppaozo002mYpK0qM6UmmlRnRppfOHTfJOYOh5JzB0PJfMZ03yEx5WntPQtz2rjdl7g18Y/drQk4orr1N+heszKTEQ1y0N0N0ldK5jemeTSye4zxbOTpnn67Dpnn7iRnfXr7jLiHzy339wbyNvbbGkkR1u292qdm9Mu7Wdmk7Aru/mPHJr51RrEAIAQA3PYyqZ+SmwZao0qgYgBACAEAIAWgbGtmH7akw8q9mG8ulqg6bNNbM6P2mzOh5L2HTfJNh03yXsOm+S+Yzo3knMHTPJWzWdq2DO1bAvatms7TmDoeSKg6E3FbBnatml7Z2aTtmjYnr5smlQAgBACzDIaxAYoAgBACAEAIAQA0YdewbKmzG9r2A7XsDdpswdr2De17BvacwdN8kdB0LpOYzoeScwdN8k2azyZbNJarYF7VsGdoaztFQdNmulzXXtv4PemZ03y7ZbNJao1igYgBACAFg1QMQAgBACAEAIAQAgBYBACbMN2vYDtNg3tewb2vZje02De02A7TYM7TYDtNg3tNgO1NmltUDO02DO1GjtNgztNgO02A7UDEAIAQAgBACAEAC8PgeSuVaXRt1T5ZmV3bYB1q4bh7lzjmVKXO8ynNtRzcqU838dN+z7lv3eQF/8n7Y6ipyOWuZ7reRVqnpPSS3KW+7qfqApxXAzjxTl9pq5lRtaTpt7rv29l6+n1A5wBACAEAIAQAgBAC9g3tNgO02Y3tewHatmjtezB2mwb2mwHaAxRrEBigCAEAIAQAgBACAEAIAQAgATDlqK5peqW9Py2tADFeJZm+Z3Tfnz3003pLr01v3eQBS8RyrtT7JfxX26dO/bp2+LAA5c9WkqbeuvVt9eVLfV+Ur7AAgD//Z"/>
          <p:cNvSpPr>
            <a:spLocks noChangeAspect="1" noChangeArrowheads="1"/>
          </p:cNvSpPr>
          <p:nvPr/>
        </p:nvSpPr>
        <p:spPr bwMode="auto">
          <a:xfrm>
            <a:off x="155575" y="-2560638"/>
            <a:ext cx="8001000" cy="533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6" name="AutoShape 4" descr="data:image/jpeg;base64,/9j/4AAQSkZJRgABAQAAAQABAAD/2wCEAAkGBw0PDRANDQ8NDQwMDQ0NDQwMDQ8MDAwNFBEWFhQRFBQYHSggGBolHBQUIjEhJSkrLi4xFx8zODMsNygtLisBCgoKDg0OFBAQFCwcHBwtLCwsLCwsLCwsLCwsLCwsLCwsLCwsLCwsLCwsLCwsLCwsLCwsLCwsLCwsLCwsLSwsLP/AABEIALcBEwMBEQACEQEDEQH/xAAbAAACAwEBAQAAAAAAAAAAAAADBAABAgUGB//EADkQAAMAAgAEAggEBAQHAAAAAAABAgMRBBIhMQVRBhMiQWFxgZEUI3LBMkKx8FKCoaIHFRZi0eHx/8QAGwEAAwEBAQEBAAAAAAAAAAAAAAIDAQQFBgf/xAAzEQEBAQACAQIDBQUIAwAAAAAAAQIDERIEIQUxQRMiUWFxgZGx0eEUIzIzocHw8QZCUv/aAAwDAQACEQMRAD8A4GKT5XVfayHMUkdU8hvFJHVb0bxyStb0axSRtb0ZhE7WUaUJSWiyhanaJKFpbRFIvZLWkhWdrSBna9GM7TQDtNGtU0AZaNMw0a2MMY0YYxoxSNh4HQ0NA6GhoFY0b0DZSDoCx4wCykYXspGF7KRnRbIUhaXsrCUtZSMoFlIQCx4SgjlemxI8zTukOYkR0c3iRHTejWNEqbo3jRKgeETqdGlCVOiyhKSiyhaS0RIUjakztnbSkzsvaaMHaaAdqaN7b2y0a1lo1rDRpoxSGhoHQ0PGKGhoHQ0NAqGh4HQ0OBZSACx4wCykZS+QpGFrKQpfIVhaXyFIWl7KQtL5B4SgWUhaEOR6fEjy9O+HMSI6OcxIjpprEiVaahEqWjwidTo0oSp0aUJU6LKEpKJKFpLW0jCtaM7Z2mgHaaAdqaNaw0a2MM00YoY8DoaGgdDQ8DoaGgdDQ8DoaGgdDHgFjxoFlIwvZSML5GUjC9lYUtZSFpfIykLS9spCUvbKQtAspCUJsYr1GE8vTvh3EQ0eHMRHRjeIjoGYJ1OmIJ1OjQJUqNAlJRZQlJRZQqdbSFL20kYztegHatAGWjTMMY0DoaGgVDQ8DoeHgdDQ8DpjQ0DpjQ8CpjQ8DpjQ0jn4uJqs2bG5anC8SmmtK+aNvXno6NccmMa7+ff+lJnfetZ6+XX8GrZkhy9spGUvkZWFLWykYXtlISl8jKQtL2ykLS9spCUC2UhaE2MR6rEeVp6EO4iGjncRHRjeIjRTME6lR4J1KjwTqdHhCVK0aZEtTtGmRLSWiKReyWtcpnbO05Q7HanIdt7YqRuzSh0hoaBUhoeBUPDwKh4pAqGh4FQ0PAqY8PA6Y0PAqY8PHn/Dc1vj+OlxMzL4bVK1VP8ALetrfTa6noc2ZPT8Nl/+v4uPg1q8/NLnr5fX8nStnNHWXtlIUvkZSMpbIykKXyMpISl7ZWFpe2UhaBbHhKBbKQlC2MV6zEeTp6UO4SGjQ7iI6MbxkaymYJ1KmIJ1KmMaJVKmIROo2mIknalaNMiWp2iKRey2tKTO2dpyh2O2XJvbZWKQ0NKFSGh5QqQ8UgFDxSA0PFIDTHh4FTHikBpjxSQKqHkPIXzZZmXVNTMp1VU9KZS22ymc22ST3NbMy2/R4PwH0gwV4nne8qji2pw1kyNxzJ9uX3b93l29573qvRcmfS4+XePn1P8Any+v73g+j9bx69Vye9638u77fu+nf0/c9jdHjyPdL5KKSFLZKKSFL2ykhaWyUUkLS9srIQC2PC0C2UhKBbHhKFscj12JnkaenDuJkNHh3CyGjHMbI1mjONk6joxjJVLRnGTqOjWMlUdGIROo0eUTqdoiQtJa0pM7Z2jkOx2w0MaB0NDwGx4eAWx4rALZSKyAWykUkAuh5FJAboeRSQG6HkUkBpjyKSPEf8RvF3GOeEh6rN7eXXdYk+k/Vr/b8T3Pg/pvLV5dfT2n6/0eH8a9T4YnDm++ve/p/V87Po3zT6j6OeK/iuFm2/zY/Lyr/vS/i+q0/ufK+s9P9jy2T5X3j7P0Pqf7RwzX1ntf1/qeuiEjqL3RSQpfJRSQtL2yshKXtlJC0C2PISgWykhKDbHhKFzDdEesw0eTqPUh7DRDUUh7DRDUNDmNkaKZxslUdGcbJVHRrGS0jo3jJaQ0axkqjoeETqVo0yJana2oM7L2jgOx2FUjSnlCtDxSF8hSKZL5CkWyXyMpFYXtlIrALZSKQGmPFYBTHikgVseQ8fI/TbI68Rz737LxzKfuSxz/AH9T674bmT02Ovz/AIvjPiurfVb7+nX8I4R3vOes9ALayZ1/K4hv9Sb1/Vnk/FZPHH49173wO3y5J9Oo9fdHjyPoKXuikhaXuikhaXuikhKBdFJCUC2PISgWykJQaY8ToexiPVYaPK1HrQ9hohqKQ9hohqHh3EyFgprGyVS1DWNkqhqG8TI6Q0bxEdIaOYiNQ0axyStQ1TMQTtRtEWMTyJ5KqDZWzQNyPKrKWyIrFclshSLZK5CsWyWyMrFslrZSLSAXRSRWQC2UkUkBpjyKSAZKHkM8H/xE4GOXHxMzXO69Xkta5XOtzzfHy/8Ah7/wjmveuO32+cfO/HODPjnlk9/lf6/8/wBnhz3Hzj33ohgUcGq5XNZaqm33tb1L+Wv76nz/AMQ35c1nftH1nwnjmPTS9dXXv+v4OtdHJI9EC6KSFoF0UkJS90PIWgXRSQlBtjyEoNseJ0GmPCWh7GI9Pho8vUevD2GiOoeHsNHPqKQ9iohqGN46JWJahvHRHUR1DeFkdRz6h3CyOnPqHcTIac+jmEjpz6dfw/hlS5q7LsvNnvfAfg+fV283N/gzepPxv8p/q4OflufaOkpS6JJL4I+84+Hj48+OMyT8JHJbaDxHDTS6JKvc17/meR8T+CcHqsW4zM8n0s9u/wBf5/OKY5bm/k4uaddPI/OvG5tzZ1Y9DF7JZSmXRkplZaL5KZWVyvmFcjLSL5hW6KSLSF7opIrIBdFJFZAboeQ8L5KKyCub4tw85sGTDXbJDS+Fd5f0emdPBu8fJnc+jn9TxTl4tYv1j5Pgx89zHbnqZ35bej6zWvHNv4PhePHnvOfxvT6ekplTK1MpTKXZJLSR8v72936vupJmST5QK6HkZQLoeQtAuh5CUG6KSEoF0PISg2x5CWg0x5CWhUx4naHsZPt6TFZ5uo9iU7hshqKw7hshqHh/DZDUPDmOiNjNQ3iojqIahvFZHUQ1DuGyOo59Q9hshqObUPYbIajm3l6Lwy08S13TaZ97/wCN8mdeimZ8829/tvbyfUZs2bPfQQA87xuRO6a7Onr7n5R6veeT1PLvPyurZ+96vDmzM7c/LYmY685J5bLZjozknlstmL5hXJZaRfMLXRSRaQvdFJFZALopIpIXyWUkaWyWUkLSnFZ1EVdPUxNU38EtlsYurJPqnvcxm6v093yjFkc2rXeaVL5p7PrNZ7lj4LG7nU1+F7fR5zq5Vy9zcqk/g1s+buLm2X6PuM7m8zU+VDuxpBaDVDyEtBuh5CWgXRSQtoN0PInaDVDyJ2hVQ8hLQqoaRO0PY3RO3oMVnn6j2JTmLIR1FJTmHIQ1lWU9hyENZPD2HIQ1kxzHkJWE1k1iyEdZQ1k5iykdZc+snMWYjrLn1g7izEdYc+sOhwfH1je19U+zLej9Xzej5PPiv6z6X9XLy+nm51XWjxvHrrNJ/DTR9Px/+T8XX3+Ky/lZf5OG+i39KV4zxd0uWVyy+/XbZ5fxH47y+qzePjz4Zvz/ABv8p/ztbi9H43u+7k5c54WcO7OCuXMWzlfOCmXKVzlfOCmTIVmV85L5MhWRXOS2Syki0yBdlJFJC+TIUmTFsmQpMlry3pP6Q5eGyTjxTDdRzt2m13a10a8j1fReizzZutV43xL4jv0284xJ7zv3/wC3B8W9JMmbFWFJJVy82VbmqnS2uX3dfj2O/g9Dnj3N39zyvV/FdcvHeOT2v1/H9n6/6OAeg8h1/DPHMmGZx0ubEm/1zL9yOTn9Jnkt1PavT9J8S3w5mNTvM/f+w/wXjlZcyx8qU1V6f8ylLc769+jOfk9JMY8u/edO/wBP8TvNzTHXte/3fR06s5ZHp2g3Y8hbQbseRO0KrHkTtBqh5E7QqoaQlodUNInaxzDdE7drHkOKx68prFlJayrKbxZSOsqyncWYjrKkp3DnIaweU7izkNYObx5iVyS5NY85K4R1gzj4glcI64zOPiSV40dcZiOKJ3jSvEIuLF+zL9izXFmzjbOEK+KHnGecRe+IKTCs4y95ykwrOMvecpMKzAF5ikyrMF8mYpMn66LZM5SYFpbJmKzBLS15ikyW14v00282Ouuni0n7tqntf6r7nt/DepjU/N8x8cl+1xfy/wB3nT0XiIAQAe8GT9fLX8qpv4Lla/dEPUf5dd3w6W+ozZ9O/wCD0VWedI+jtBqx5CWhVQ0idodUPInaFVDSEtDpjSJ2sNjQlrGzSdunFnLY9XOjGPITuVs6NY8pO5UmjWLMR1lWaN4sxLWVJo5izkNYPKcxZyOsHlN48xK5b12ZjMSuSXA05hLhO4FnOL4EvG168zwL9mp5w8G/ZsVnGmDTAdZhpk0wDWUeZUmQbyjTJ+gLzFJkdl8mYrMltLZMpSZLaXvKUmSWl7yFJklri+kmF5MG13xPn/y6ezt9Hrw5P19nl/FOK8nBbP8A193kD2HyqAEAOx4Ji0qyP+b2V56Xf9vscfqdd2Ze18M4+s63fr7OjVnNI9O0KqHkTug6oaQlodUNIndB1Q0hLWGxpCWhtmp2s7G6L5HoshY9HOh4snYtNDxkJ3Ks0Yx5SdyrNGceYlcqTRmeISW2+iW38idx3ej+fU7b4fxXHVKU3t9F0F36fUnbM+ozb06ePiDmuHRND1xswuanpLu9N/0E+yur1G3ck7pLL4/qmoU1PTTe0y2fR+3ujrnnfsr/AKhyf4Y/3f8Ak3+xZ/Gl+2/J1OH8Vx5Hyy23rfVNdDk36fWZ3Vs6zq9Qz+IJ+B+oy+IN8G9QOuIGmB3Ab4geYZ5A3xA8wW6L3nKTBboC848yW6AvMUmSXQN5R5kl0BWUeZJdFuKfNFz/AIoqfuiuJ1qVHm+9jWfxleMPafGoAQA7Xhr1hXzr+pxc0+/XvehvXBP2j3k11Ykjo1vqd0vfEz8/kPMVDXPkKuJXuTHnGjfUT6BviPgN4J3n/JXr0Hgz7eIsifY3ps5JfkpsGWhVm09aHme3Prmmb10dmiFj1M6FmxLFZoaLEsVmhoyCWKzQ8ZRLlSaL8Zne0k2k57J9H1KceJ0hz8l7nuHjyeXca5Tzt6LDn6L5L+h52se9erjXtGeP4j8p/Q3ix94vLv7tclZjr8XH5tLKZ4t83Q8Iz6y/5a/Y5/UY+46ODX3nb/EHD4OzyZfEG+DPIHNn6z+r9mPnHzLrXyVWc2YF0FWYaZL5BVlGmS3QN5R5kl0FWUeZLdBVkHmSXQVWNIW6Cqx5E7Xl80aupXZU0vuepm95lfKcuPHk1mfS0bj8UxkSlaXKnrq/77CcWrrPuv6zjzx8kmZ7dROPx6tJaXsJ/Zf+g4r91vrOOTkkn4fw/wCj3CdMc/Lf3IcnvqvR9P1niyvPXssMz3by37tItlnDay2aSqbNLayaXtcV3+QWNxrruhvKzfGI3l1b2wMm6M0c/T2JpuaFsWmhZsWxWaEnIJYebEnIL4nmweIvbXyHxPZHm13YqKNsLnTr4c/RfJHHrHu9LG/aMcXn3DQ3Hj3Lzcn3aQWQv4uObbWQzo00c8Ny6yfRkebP3XRwb+86vrzk8Hb5J68PAeQWXN/D+r9h84+ZNa+SPMHgPJisxvizyYrKN4s8g6yDTJLoKsg0hLoHNn5VspnHaW+TxnYM8TzPXYa46TzzeV6XVh026cHi3+ZX6mzv4/8ADHzvqP8AN1+o/H0nkn39Ev8AUTinWa6PWWa5c/s/inHv21+h/uHF8qPWX+8n6fzMYK9if0onqferq4df3ef0VlfR/IMz3G792lGyrktZbN6TuumOYbpLzrLo3ot1WTSIAQA0mYaXq9jLO/MTwjqnqNfiYx5OhO5deOXuN+uSM8VLzSJ6/p0M8B9t3PZTtvub0W6t+bU0ZYaaOTnWu/ZIjcOucsk+bGbMnPc3OPcnJyywurKdITTaszo00Z4LJq/oyXJn2dHBv7zo+uOfxd3mXrjX5FJxRG89/AO+O7b10e+g04vwT16jrrtqONVVpdvPqjLxdT3bn1E1eo3+IW9bWxfCn+1nfXbC4qW2k+qG+zsnZZzZt6lR5Q8R5h1lS7saZJeSQtxGeWuj31KYxe3Py8ss+ZX1qK+Ll+0gX4lN6e/LzH+zQ/tMt6pXI9038SsnUcXJe9WtZa20/gjMz2Py771KvLk2999LQZz1By8nlqVvHxDSSfVLoLcdqcfqLmSVbzt79yDw6N/aLrth2b0ndhtjJWqNKgMUAQAgBAC0Bp8xUxOlppaozo002mYpK0qM6UmmlRnRppfOHTfJOYOh5JzB0PJfMZ03yEx5WntPQtz2rjdl7g18Y/drQk4orr1N+heszKTEQ1y0N0N0ldK5jemeTSye4zxbOTpnn67Dpnn7iRnfXr7jLiHzy339wbyNvbbGkkR1u292qdm9Mu7Wdmk7Aru/mPHJr51RrEAIAQA3PYyqZ+SmwZao0qgYgBACAEAIAWgbGtmH7akw8q9mG8ulqg6bNNbM6P2mzOh5L2HTfJNh03yXsOm+S+Yzo3knMHTPJWzWdq2DO1bAvatms7TmDoeSKg6E3FbBnatml7Z2aTtmjYnr5smlQAgBACzDIaxAYoAgBACAEAIAQA0YdewbKmzG9r2A7XsDdpswdr2De17BvacwdN8kdB0LpOYzoeScwdN8k2azyZbNJarYF7VsGdoaztFQdNmulzXXtv4PemZ03y7ZbNJao1igYgBACAFg1QMQAgBACAEAIAQAgBYBACbMN2vYDtNg3tewb2vZje02De02A7TYM7TYDtNg3tNgO1NmltUDO02DO1GjtNgztNgO02A7UDEAIAQAgBACAEAC8PgeSuVaXRt1T5ZmV3bYB1q4bh7lzjmVKXO8ynNtRzcqU838dN+z7lv3eQF/8n7Y6ipyOWuZ7reRVqnpPSS3KW+7qfqApxXAzjxTl9pq5lRtaTpt7rv29l6+n1A5wBACAEAIAQAgBAC9g3tNgO02Y3tewHatmjtezB2mwb2mwHaAxRrEBigCAEAIAQAgBACAEAIAQAgATDlqK5peqW9Py2tADFeJZm+Z3Tfnz3003pLr01v3eQBS8RyrtT7JfxX26dO/bp2+LAA5c9WkqbeuvVt9eVLfV+Ur7AAg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8" name="AutoShape 6" descr="data:image/jpeg;base64,/9j/4AAQSkZJRgABAQAAAQABAAD/2wCEAAkGBw0PDRANDQ8NDQwMDQ0NDQwMDQ8MDAwNFBEWFhQRFBQYHSggGBolHBQUIjEhJSkrLi4xFx8zODMsNygtLisBCgoKDg0OFBAQFCwcHBwtLCwsLCwsLCwsLCwsLCwsLCwsLCwsLCwsLCwsLCwsLCwsLCwsLCwsLCwsLCwsLSwsLP/AABEIALcBEwMBEQACEQEDEQH/xAAbAAACAwEBAQAAAAAAAAAAAAADBAABAgUGB//EADkQAAMAAgAEAggEBAQHAAAAAAABAgMRBBIhMQVRBhMiQWFxgZEUI3LBMkKx8FKCoaIHFRZi0eHx/8QAGwEAAwEBAQEBAAAAAAAAAAAAAAIDAQQFBgf/xAAzEQEBAQACAQIDBQUIAwAAAAAAAQIDERIEIQUxQRMiUWFxgZGx0eEUIzIzocHw8QZCUv/aAAwDAQACEQMRAD8A4GKT5XVfayHMUkdU8hvFJHVb0bxyStb0axSRtb0ZhE7WUaUJSWiyhanaJKFpbRFIvZLWkhWdrSBna9GM7TQDtNGtU0AZaNMw0a2MMY0YYxoxSNh4HQ0NA6GhoFY0b0DZSDoCx4wCykYXspGF7KRnRbIUhaXsrCUtZSMoFlIQCx4SgjlemxI8zTukOYkR0c3iRHTejWNEqbo3jRKgeETqdGlCVOiyhKSiyhaS0RIUjakztnbSkzsvaaMHaaAdqaN7b2y0a1lo1rDRpoxSGhoHQ0PGKGhoHQ0NAqGh4HQ0OBZSACx4wCykZS+QpGFrKQpfIVhaXyFIWl7KQtL5B4SgWUhaEOR6fEjy9O+HMSI6OcxIjpprEiVaahEqWjwidTo0oSp0aUJU6LKEpKJKFpLW0jCtaM7Z2mgHaaAdqaNaw0a2MM00YoY8DoaGgdDQ8DoaGgdDQ8DoaGgdDHgFjxoFlIwvZSML5GUjC9lYUtZSFpfIykLS9spCUvbKQtAspCUJsYr1GE8vTvh3EQ0eHMRHRjeIjoGYJ1OmIJ1OjQJUqNAlJRZQlJRZQqdbSFL20kYztegHatAGWjTMMY0DoaGgVDQ8DoeHgdDQ8DpjQ0DpjQ8CpjQ8DpjQ0jn4uJqs2bG5anC8SmmtK+aNvXno6NccmMa7+ff+lJnfetZ6+XX8GrZkhy9spGUvkZWFLWykYXtlISl8jKQtL2ykLS9spCUC2UhaE2MR6rEeVp6EO4iGjncRHRjeIjRTME6lR4J1KjwTqdHhCVK0aZEtTtGmRLSWiKReyWtcpnbO05Q7HanIdt7YqRuzSh0hoaBUhoeBUPDwKh4pAqGh4FQ0PAqY8PA6Y0PAqY8PHn/Dc1vj+OlxMzL4bVK1VP8ALetrfTa6noc2ZPT8Nl/+v4uPg1q8/NLnr5fX8nStnNHWXtlIUvkZSMpbIykKXyMpISl7ZWFpe2UhaBbHhKBbKQlC2MV6zEeTp6UO4SGjQ7iI6MbxkaymYJ1KmIJ1KmMaJVKmIROo2mIknalaNMiWp2iKRey2tKTO2dpyh2O2XJvbZWKQ0NKFSGh5QqQ8UgFDxSA0PFIDTHh4FTHikBpjxSQKqHkPIXzZZmXVNTMp1VU9KZS22ymc22ST3NbMy2/R4PwH0gwV4nne8qji2pw1kyNxzJ9uX3b93l29573qvRcmfS4+XePn1P8Any+v73g+j9bx69Vye9638u77fu+nf0/c9jdHjyPdL5KKSFLZKKSFL2ykhaWyUUkLS9srIQC2PC0C2UhKBbHhKFscj12JnkaenDuJkNHh3CyGjHMbI1mjONk6joxjJVLRnGTqOjWMlUdGIROo0eUTqdoiQtJa0pM7Z2jkOx2w0MaB0NDwGx4eAWx4rALZSKyAWykUkAuh5FJAboeRSQG6HkUkBpjyKSPEf8RvF3GOeEh6rN7eXXdYk+k/Vr/b8T3Pg/pvLV5dfT2n6/0eH8a9T4YnDm++ve/p/V87Po3zT6j6OeK/iuFm2/zY/Lyr/vS/i+q0/ufK+s9P9jy2T5X3j7P0Pqf7RwzX1ntf1/qeuiEjqL3RSQpfJRSQtL2yshKXtlJC0C2PISgWykhKDbHhKFzDdEesw0eTqPUh7DRDUUh7DRDUNDmNkaKZxslUdGcbJVHRrGS0jo3jJaQ0axkqjoeETqVo0yJana2oM7L2jgOx2FUjSnlCtDxSF8hSKZL5CkWyXyMpFYXtlIrALZSKQGmPFYBTHikgVseQ8fI/TbI68Rz737LxzKfuSxz/AH9T674bmT02Ovz/AIvjPiurfVb7+nX8I4R3vOes9ALayZ1/K4hv9Sb1/Vnk/FZPHH49173wO3y5J9Oo9fdHjyPoKXuikhaXuikhaXuikhKBdFJCUC2PISgWykJQaY8ToexiPVYaPK1HrQ9hohqKQ9hohqHh3EyFgprGyVS1DWNkqhqG8TI6Q0bxEdIaOYiNQ0axyStQ1TMQTtRtEWMTyJ5KqDZWzQNyPKrKWyIrFclshSLZK5CsWyWyMrFslrZSLSAXRSRWQC2UkUkBpjyKSAZKHkM8H/xE4GOXHxMzXO69Xkta5XOtzzfHy/8Ah7/wjmveuO32+cfO/HODPjnlk9/lf6/8/wBnhz3Hzj33ohgUcGq5XNZaqm33tb1L+Wv76nz/AMQ35c1nftH1nwnjmPTS9dXXv+v4OtdHJI9EC6KSFoF0UkJS90PIWgXRSQlBtjyEoNseJ0GmPCWh7GI9Pho8vUevD2GiOoeHsNHPqKQ9iohqGN46JWJahvHRHUR1DeFkdRz6h3CyOnPqHcTIac+jmEjpz6dfw/hlS5q7LsvNnvfAfg+fV283N/gzepPxv8p/q4OflufaOkpS6JJL4I+84+Hj48+OMyT8JHJbaDxHDTS6JKvc17/meR8T+CcHqsW4zM8n0s9u/wBf5/OKY5bm/k4uaddPI/OvG5tzZ1Y9DF7JZSmXRkplZaL5KZWVyvmFcjLSL5hW6KSLSF7opIrIBdFJFZAboeQ8L5KKyCub4tw85sGTDXbJDS+Fd5f0emdPBu8fJnc+jn9TxTl4tYv1j5Pgx89zHbnqZ35bej6zWvHNv4PhePHnvOfxvT6ekplTK1MpTKXZJLSR8v72936vupJmST5QK6HkZQLoeQtAuh5CUG6KSEoF0PISg2x5CWg0x5CWhUx4naHsZPt6TFZ5uo9iU7hshqKw7hshqHh/DZDUPDmOiNjNQ3iojqIahvFZHUQ1DuGyOo59Q9hshqObUPYbIajm3l6Lwy08S13TaZ97/wCN8mdeimZ8829/tvbyfUZs2bPfQQA87xuRO6a7Onr7n5R6veeT1PLvPyurZ+96vDmzM7c/LYmY685J5bLZjozknlstmL5hXJZaRfMLXRSRaQvdFJFZALopIpIXyWUkaWyWUkLSnFZ1EVdPUxNU38EtlsYurJPqnvcxm6v093yjFkc2rXeaVL5p7PrNZ7lj4LG7nU1+F7fR5zq5Vy9zcqk/g1s+buLm2X6PuM7m8zU+VDuxpBaDVDyEtBuh5CWgXRSQtoN0PInaDVDyJ2hVQ8hLQqoaRO0PY3RO3oMVnn6j2JTmLIR1FJTmHIQ1lWU9hyENZPD2HIQ1kxzHkJWE1k1iyEdZQ1k5iykdZc+snMWYjrLn1g7izEdYc+sOhwfH1je19U+zLej9Xzej5PPiv6z6X9XLy+nm51XWjxvHrrNJ/DTR9Px/+T8XX3+Ky/lZf5OG+i39KV4zxd0uWVyy+/XbZ5fxH47y+qzePjz4Zvz/ABv8p/ztbi9H43u+7k5c54WcO7OCuXMWzlfOCmXKVzlfOCmTIVmV85L5MhWRXOS2Syki0yBdlJFJC+TIUmTFsmQpMlry3pP6Q5eGyTjxTDdRzt2m13a10a8j1fReizzZutV43xL4jv0284xJ7zv3/wC3B8W9JMmbFWFJJVy82VbmqnS2uX3dfj2O/g9Dnj3N39zyvV/FdcvHeOT2v1/H9n6/6OAeg8h1/DPHMmGZx0ubEm/1zL9yOTn9Jnkt1PavT9J8S3w5mNTvM/f+w/wXjlZcyx8qU1V6f8ylLc769+jOfk9JMY8u/edO/wBP8TvNzTHXte/3fR06s5ZHp2g3Y8hbQbseRO0KrHkTtBqh5E7QqoaQlodUNInaxzDdE7drHkOKx68prFlJayrKbxZSOsqyncWYjrKkp3DnIaweU7izkNYObx5iVyS5NY85K4R1gzj4glcI64zOPiSV40dcZiOKJ3jSvEIuLF+zL9izXFmzjbOEK+KHnGecRe+IKTCs4y95ykwrOMvecpMKzAF5ikyrMF8mYpMn66LZM5SYFpbJmKzBLS15ikyW14v00282Ouuni0n7tqntf6r7nt/DepjU/N8x8cl+1xfy/wB3nT0XiIAQAe8GT9fLX8qpv4Lla/dEPUf5dd3w6W+ozZ9O/wCD0VWedI+jtBqx5CWhVQ0idodUPInaFVDSEtDpjSJ2sNjQlrGzSdunFnLY9XOjGPITuVs6NY8pO5UmjWLMR1lWaN4sxLWVJo5izkNYPKcxZyOsHlN48xK5b12ZjMSuSXA05hLhO4FnOL4EvG168zwL9mp5w8G/ZsVnGmDTAdZhpk0wDWUeZUmQbyjTJ+gLzFJkdl8mYrMltLZMpSZLaXvKUmSWl7yFJklri+kmF5MG13xPn/y6ezt9Hrw5P19nl/FOK8nBbP8A193kD2HyqAEAOx4Ji0qyP+b2V56Xf9vscfqdd2Ze18M4+s63fr7OjVnNI9O0KqHkTug6oaQlodUNIndB1Q0hLWGxpCWhtmp2s7G6L5HoshY9HOh4snYtNDxkJ3Ks0Yx5SdyrNGceYlcqTRmeISW2+iW38idx3ej+fU7b4fxXHVKU3t9F0F36fUnbM+ozb06ePiDmuHRND1xswuanpLu9N/0E+yur1G3ck7pLL4/qmoU1PTTe0y2fR+3ujrnnfsr/AKhyf4Y/3f8Ak3+xZ/Gl+2/J1OH8Vx5Hyy23rfVNdDk36fWZ3Vs6zq9Qz+IJ+B+oy+IN8G9QOuIGmB3Ab4geYZ5A3xA8wW6L3nKTBboC848yW6AvMUmSXQN5R5kl0BWUeZJdFuKfNFz/AIoqfuiuJ1qVHm+9jWfxleMPafGoAQA7Xhr1hXzr+pxc0+/XvehvXBP2j3k11Ykjo1vqd0vfEz8/kPMVDXPkKuJXuTHnGjfUT6BviPgN4J3n/JXr0Hgz7eIsifY3ps5JfkpsGWhVm09aHme3Prmmb10dmiFj1M6FmxLFZoaLEsVmhoyCWKzQ8ZRLlSaL8Zne0k2k57J9H1KceJ0hz8l7nuHjyeXca5Tzt6LDn6L5L+h52se9erjXtGeP4j8p/Q3ix94vLv7tclZjr8XH5tLKZ4t83Q8Iz6y/5a/Y5/UY+46ODX3nb/EHD4OzyZfEG+DPIHNn6z+r9mPnHzLrXyVWc2YF0FWYaZL5BVlGmS3QN5R5kl0FWUeZLdBVkHmSXQVWNIW6Cqx5E7Xl80aupXZU0vuepm95lfKcuPHk1mfS0bj8UxkSlaXKnrq/77CcWrrPuv6zjzx8kmZ7dROPx6tJaXsJ/Zf+g4r91vrOOTkkn4fw/wCj3CdMc/Lf3IcnvqvR9P1niyvPXssMz3by37tItlnDay2aSqbNLayaXtcV3+QWNxrruhvKzfGI3l1b2wMm6M0c/T2JpuaFsWmhZsWxWaEnIJYebEnIL4nmweIvbXyHxPZHm13YqKNsLnTr4c/RfJHHrHu9LG/aMcXn3DQ3Hj3Lzcn3aQWQv4uObbWQzo00c8Ny6yfRkebP3XRwb+86vrzk8Hb5J68PAeQWXN/D+r9h84+ZNa+SPMHgPJisxvizyYrKN4s8g6yDTJLoKsg0hLoHNn5VspnHaW+TxnYM8TzPXYa46TzzeV6XVh026cHi3+ZX6mzv4/8ADHzvqP8AN1+o/H0nkn39Ev8AUTinWa6PWWa5c/s/inHv21+h/uHF8qPWX+8n6fzMYK9if0onqferq4df3ef0VlfR/IMz3G792lGyrktZbN6TuumOYbpLzrLo3ot1WTSIAQA0mYaXq9jLO/MTwjqnqNfiYx5OhO5deOXuN+uSM8VLzSJ6/p0M8B9t3PZTtvub0W6t+bU0ZYaaOTnWu/ZIjcOucsk+bGbMnPc3OPcnJyywurKdITTaszo00Z4LJq/oyXJn2dHBv7zo+uOfxd3mXrjX5FJxRG89/AO+O7b10e+g04vwT16jrrtqONVVpdvPqjLxdT3bn1E1eo3+IW9bWxfCn+1nfXbC4qW2k+qG+zsnZZzZt6lR5Q8R5h1lS7saZJeSQtxGeWuj31KYxe3Py8ss+ZX1qK+Ll+0gX4lN6e/LzH+zQ/tMt6pXI9038SsnUcXJe9WtZa20/gjMz2Py771KvLk2999LQZz1By8nlqVvHxDSSfVLoLcdqcfqLmSVbzt79yDw6N/aLrth2b0ndhtjJWqNKgMUAQAgBAC0Bp8xUxOlppaozo002mYpK0qM6UmmlRnRppfOHTfJOYOh5JzB0PJfMZ03yEx5WntPQtz2rjdl7g18Y/drQk4orr1N+heszKTEQ1y0N0N0ldK5jemeTSye4zxbOTpnn67Dpnn7iRnfXr7jLiHzy339wbyNvbbGkkR1u292qdm9Mu7Wdmk7Aru/mPHJr51RrEAIAQA3PYyqZ+SmwZao0qgYgBACAEAIAWgbGtmH7akw8q9mG8ulqg6bNNbM6P2mzOh5L2HTfJNh03yXsOm+S+Yzo3knMHTPJWzWdq2DO1bAvatms7TmDoeSKg6E3FbBnatml7Z2aTtmjYnr5smlQAgBACzDIaxAYoAgBACAEAIAQA0YdewbKmzG9r2A7XsDdpswdr2De17BvacwdN8kdB0LpOYzoeScwdN8k2azyZbNJarYF7VsGdoaztFQdNmulzXXtv4PemZ03y7ZbNJao1igYgBACAFg1QMQAgBACAEAIAQAgBYBACbMN2vYDtNg3tewb2vZje02De02A7TYM7TYDtNg3tNgO1NmltUDO02DO1GjtNgztNgO02A7UDEAIAQAgBACAEAC8PgeSuVaXRt1T5ZmV3bYB1q4bh7lzjmVKXO8ynNtRzcqU838dN+z7lv3eQF/8n7Y6ipyOWuZ7reRVqnpPSS3KW+7qfqApxXAzjxTl9pq5lRtaTpt7rv29l6+n1A5wBACAEAIAQAgBAC9g3tNgO02Y3tewHatmjtezB2mwb2mwHaAxRrEBigCAEAIAQAgBACAEAIAQAgATDlqK5peqW9Py2tADFeJZm+Z3Tfnz3003pLr01v3eQBS8RyrtT7JfxX26dO/bp2+LAA5c9WkqbeuvVt9eVLfV+Ur7AAg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60" name="AutoShape 8" descr="data:image/jpeg;base64,/9j/4AAQSkZJRgABAQAAAQABAAD/2wCEAAkGBxQSEhQTExMVFhUXGB4aGRgYGCAaGhwfGx0XIB8bGxggHiggHx8lHBwdITEiJSkrLi4uGh8zODMsNygtLisBCgoKDg0OGxAQGywkHyQsLCwsLC8sLCwsLCwsLCwsLCwsLCwsLCwsLCwsLCwsLCwsLCwsLCwsLCwsLCwsLCwsLP/AABEIAKQBNAMBIgACEQEDEQH/xAAcAAACAgMBAQAAAAAAAAAAAAAEBQMGAAIHAQj/xABDEAACAQIEBAQDBQYDBgcBAAABAhEDIQAEEjEFQVFhBhMicTKBkUKhscHwBxQjUmLRgpLhFlNyotLxFSQzNGNzspP/xAAaAQADAQEBAQAAAAAAAAAAAAAAAQIDBAUG/8QAKBEAAgICAgIBBAEFAAAAAAAAAAECERIhAzFBURMEFCJh8DJxgdHh/9oADAMBAAIRAxEAPwCDN5QpUdhUcFmMTWeGkkwoLRtyGGOY4m5KlHqAHcaW2xBmipqHzGGkMdML8F9x8sK/E3H1yYUBPNLGAwJCGCDYxv0xm4STpmnyRaDc1XqM59Z3OlSYJHMhTvgnIZhk1GpTdxFpd1g/4WGFRda3l14RnCyHsDeZ0jlz+7Gz5l2VlloIMw31g4BraDs5nqxICZRWEb/vFVLzMR5hBFhc9SMeUKNfSrMaiGbr5gcW087T8P8AzHEeT4K7UxVLVghMSTbfrO2MqcKXnVe9xfFNkJGziqsEVqhuDdumn8dP/MeuIslmKjBjrqEJUNP/ANSZKimTbfkB/ibriCpwtN/MYzhJ57pkSAhALu5JiZZhcjewtPPpbB2J6LA2aqgxqqXbUfWeRmBA2uBHTacLafiXVSZlqVJVGeC55liAfmtuxxTG4+5BF7rBJOx5kdp64XspE97GL7csaKHshzOn0eJF1DrVqaWEgktA+/6+2F/HPETUHQCo5OoFlDGdMtPONhHyxWKec05QAFtWvTZoAHqPwg85N4/AYUZyoXdiTck4UePY3yaOo5TipqXFcsAdNidx5c/a6k/5h0xDxLj60dIas5Lclna1zf8AU4rngnNACsp6Bh94/JcOuJZChWILlpiJFohh26nE409lZXHXYz4Pxta0lKrnTMgyN1Mc+x+hwTRrMCP4xNupjbn+Pz7Ypnhmm9CvUF/LaVnnZjpNuxP1xaM25WmCWuDvcD6YmSp0iou1s24jxA0VBFZ2DOoN2O5ExcxYG3bG2azOpCGNfTA2d1O8zqCg78o+eFnDqlLMFUqEsPiYKTYiwmPc/hOLpSqqgEGAe/66YLoLvRSzw5tcmpm4v/DFZuUiZ3InoeWBPEZq0qSurZhSxsPNc+5IJkbCLjfF/wCK8dWhSaoxGlSNo5kL+eNa3iWlSqim1RAzCwsd4MnkLYak7CVNVSOT1c1m9QUPmGJIA0u8GYi+GOU4dnKkh69WlCyf4jO0mY9KtIFjc/SJjpWZ4rqo1QjhgqsDogkETIJ3ntPLC3xDWL0KwaWGhiOsgEi4vYgYv5PBn8dbFGezmfUDy6yMF+L4VM7iFLSRysffrhScvnHmrUzBpmQqA1ShLWj0rKgb3mbYE4RxWmMsVqLqqzYafUQzC3WQb+2JsqMzVBSll7B9QBHqAEFQQTYTc254Og0/Y6ytTMLTCPXOoCCyjUT31MDMdY74GzfCK5I05wkX1HXUG5ABtIt2j2vjOI+dlyNR1OZWwggc9xtGnl0wRSzUUy2kwAJ9QWJ/mMRywXTHVoXDg2ZABObqaYJnW9rgXMjrNtsTLlc3RnRnHc/yyxkjl6u8D5++GeRzEQwjyhPqD+kG/QR0EzjxM+skswABMG21sJzEuO+inVvEOZ1z59QMOQcgCLbbR2wFnON1yYFarJ6VG/I4sLZHL62NTywJMjW0zJ3ER3xDm8tQp0tSxZl3J5kCJNu/1xakvRDg/ZX24vmCLVq3/wDRv74ny/GqxQjzqpJIv5jSIna/1+WLWeAoR6ipm3pkm07kbXxoeA0LSJA61SPv04bmvQfGxTwfj9VQwNZ5JHxMTb5kxhnw7iFRqjOa1YdAGOmI6T2+d8aHg9BQWdGpqCQSKgbVFzAMEjlbqMDUsyl0VqgW2mTMDmPpiW0VFNdlhyXEzULRVf0m5Mif+fElbN1ACSzxFzqIPXkxOF+UyHpYhYOmQTESIAiGgTuDF4OIKdKumokKV2ILAyFF+ZteMZ4m2ddktbiskAO5MxAd9Q2+yGFupOAvEdbNFUWlVqFFEkK5DzHvJHzwTwziIrKIRAdrCPlMd/1GJczkrk6goG5DEi3+HDTxYakv9BHgbN1GoMXqVCfMPxMSR6UtczjMNvCNBDRYpBmoSTJN4WZJH4WxmKbMsSDN5B3qVFU0yQxkaribiRyMQcKs7w9K9JKdUK2klkhjcEwdiNsWChTPn12plddR/UGgL6JSxJF4F/bAeeyiZamB5iMdgElyCZn1RA364yfI2bKCW0LqfDNIECAu2oyRbqTO35YIo0AFcNeRIKm4Im17EHY/IjaDvSzoHqE+qNW1yAoBZTeYBE9sZWAOpgPUbKPSFkA8tPP3+mJtNltuukGUMz5ip5i/AAAG6CNgLH5zh5W4GxjVSBPIGGInqJkdcVNg6JZQ9v5QxB6EbNMxtg7LcSL1FZssiECxbLoDbaQBFzsDh1ZnddDQ8FogeqA3aI59RvIx6/DqTIUCoykEX5zvcbfLthZmc1ULR5qpadKqoO//AMaxci3PfAa8SefVUdQH0j1fFfcRMA9wDgr0H92bZnwhSavSraKQCsCVEw2nlpiImLAcsK+OcJp1Kxq1W/iMwEGxYg1OgiWprH+G3d8eMMkb6AdR1RtNwpZQduc88Ls1RqPVNTXCaFGi1m1EyeRtKwDisnZOKK1xTw6qqCtRdIsFYGSS0E6j/UehwHS8J1mvpgOzQAQY5g3YSDfnO04v+YZWUiN7Agc+Q1csBBXI9QCMTZVYMFEqNRkAkCbxtilySSFhFsUcH8H1KXraqNcFQgSbahGp9QCk7wAwABkg2wceFVuskyIVl3/y9jf7ueHC8PJFRWzRB1Ro3DajPrjbeABMAXxG1FlIWQXLwpGorNyCwWIMGd+04MmwpIRPwiuwBVo2gQLieRn0mOuqZG0GTszRqOoQpqE/aZRe+9zPcW22GJMrnAX0TpAIBlGJ1AgTAOne0yNh0w3OQqQW0ynxBkpEyeZHqntq98JtjpFJ4nxF8lWpkEgsJqxpPo1CywBGx5dMP6mbZmUCqRv8UerVMSYmAWgbbDfmm8XcBruUq+S+goFBC+nmbCbCDz7dcE5HKFdALqGaBBEsNI31TEczivBK7foE8Xuy0NLPqLuFEX+Ez9Y3wr8P8BqZ4u+slpnYxyiahssLEC5jli7cP4Aucuz66UgyPaPSfsz2/tjoHDMjTpqERNIFgoEActu/598cnP8AWLiWK2zfj+nz/J9FK4N4IeiGLZh2LSWWBoJYQZB3MHc/TBPE+EVmDBHF1Kwy+kkjcMp1A35j5YvZyqx9/wCf9sQZrLgzymx32/Qx5v3vJdtnWuHjapI+euIcFrUax10mBmRclT3BFz9R7YZcDzTUHbWrrqUzJMHaBEC+9zjrHFckpUgrI6H+/XFS4lw8AqTUAuQ0p6jJ+IG4kLNiADI749P6f6tcqp9nHy/T/G7Qiy3HkqLnHKkClp0HWxJDSqggnqJnv2vr4Uzvm5us21MqLNcmLWk7ySSL2JGGNOjltGkUkKmSAwQzMXIgTYAf4ffGqeRT1IaSggf+nSSTHJrxuPb546rTtGW/JYTmxSA/gswUAEl1UHawUrMdux3icV3i1CkaFZkRlbQ2lZLGeUcj7YnyyZfQdKBXESDTCiWCGbmy3HyXnaS6nBkkFFUmVKjTBiQW3iOx6k4iqZakqE2Ty1LMkqoqqadjHqEXuZB0wQbe3XG3EKLUqpLJWamqKNQT4WJP2oAnTG3X3w2FEoFbQQCCS9gLRMjczDGwI9PfBWboUihbz6dRm+JSTJI5MxgE8vfrh2RXmxXXQr6yahkWYNJO8CxkjY/PCbLZpmZkrqFCtGrzQEMH4gXb1i0ys8sO8tR1PBQqopqoMErJN132Glfee2MWgyhZSkYa8coIjncgR7WwXQ9vyKM6RVGimKhIBsZ9hAO/TrgCtwmtTQFl9JI2IMEgxPObHbFsXKBTNOkCon1SFg3FhHW2PK9JX9PlByACurTudryY23FxGDJA0wPhdPTSIeIIvIIjkb6p2A2HXFU4hma7vWFNapQs0EI3w3tPKw2nkMWXP0nphmWl6YliQYET+cfKcV/JHMs6vLm4HqY+obEXO398XFkSQw4VwWpliTUNIltI0o2plJk3MaQDB2J29sNVoJBU07N8URflyNjO1554Z08lUdWI8pQshtTCx57G+E/n5inOjzFTVHpWZssSOov8iJxLVuy1JJVQ18IgU0rIUIK1iNz/AC09oMRjMMOBBgjAgD1n4VkbLz/tj3DEeOya3gISWkCe5/p3nEFbMFt4jkAMa1Y82qF0yDFpMXO/Ln9xwDm8mzApIZWEG0dLfFGMHbNrVGZjLA8+RPODY8sAZHi6GmxbSApEkXkmTCxckwQI3x6wZHSGJ9Tal+0+nTzJsCoMbWGNsk9PzPLSmhVkaUVX1EBgBbYrcg9xzw1DRDlsYvTqyGQKEhjIDEzBAJ1RIB3AN+oi4/FKdTzDVpOUlfUx0kagSBY8oAPuD1scmXyrppp0AUdh6QhVWMwDeFJEG57YIocOVwPWlIC2ztMDpyHzw4v9Dkl4EVd0Zy6MwBUFgrW9JAgRIC3aw6YjzuTfTqpgybQU9IEGYEwTaOp63MseJZIEFRVosptaIIMhpVhPaBGxvjPMYMwBQjmQSZm5PYySJ6AdMVsz0b1E85zTWSyQCCdIFgeYjYjbE2VyZWULDcW36c+QNzbngbMZ6oiTSUFAQlzp33ElY36EbDElGjSYS1d6VRiQ+ltaqQIUC8CQQ1udzhY6Ky2bCoIEoFBb4WF2gciplbk3I5dCDjM2kkL5ahdzLSCDFiQ0C3I9BgGnXKsFDoNMgmAS0GCdU2PPc4b0CG1lHll0yPREHncfnywnaBNMO4VTy9LV5lORsoJsDckyCT2gDnMYr2drO9RdKaUPqINwp5gWlhf3xtxOuVeC3mzYNTKgAQTqIkz/AC3nrjbLJRlHL1Hc3g01pxsIuQbCIB/lGKinQpNWeedTJhaKMNJqM1MhYhgDJA1bkEW2nBGV4oD8SVSCGgtUalo1XIWFIu0EzuZMWE+/+HIWBpIociBLEEglS2r1aZAB5fScbZnOCnqQsBUuAsiSRyXkb2tznBddIFvtgXlBoBD3sCD/ADAASxHUm/QDDRdkpaabekDV5abWBOuNUkEmexk9VrcUchW0aZPqUm4YaTB5SLffiThdaGUlQAFAEKVAgfZExF/uxlOTjFsuKUnRdOF0kpotNNlEC9/c3w2oNOxAtM/o9x9MVjK55b35fke+GdPiSD52/wCYd8fP8km3Z6qisdD96gH3+1oHXAdev0iCbn58r98LKvFByPXn398BZjiYAN7w3vuMZqwjx0HZqoIj9c+/b78V7OoDI27/AJ4mzHEBzPM877/64Ar5te/6jG/DJxdhyRTQJlabNVnUoUVIBfSAoPMgNvPLaJ9sNq+Q1ajUbLFVkg+aJsDyKgfVsKKKVazLTp5fzaZvqkMFBJBJGmwEE79I3xLxLJvSqgMxprpVLJ8UCfiPNRJk/wAxsd8fQx/JJnjvToHTIsdTroFmlz6SRLaYctsvaZvtthHm86Gcg5knVsxJKsNrPJBiOt8NzlA2sNqqqAsIoFg2oENqAmAAZ3j711TwxQMsaVa4YzTeFAAssabGAB74q0hbYzo0su+moHDOikgqZgkANPIHlB2v3xJxPiS0sstRV1kAemSNw08iALj/ADHFf/daVKk5SnmRpBYA1FuQVMagurcD6dzgmhQVyvmhtZUkaKioLco0TswB74TVldDvgLjMU1Yl6Tc03FiseogAn/XElSi6VBSTU8gMNxOrW0E9fQ1pt6e2BaOWWJWnVWRBYFTGmRf0XNpO2BKuafyyqtVBGkyAYEm9ldTJ7H58sIEWfLayQWI1WkEkkDcSpEj2OAq9QBTrUvDBQytBugOr02PMSI52wDw+qZD1FZzIhh6TaRMamIgE7km5vfAee4u9N2poi+TPpLaYmSJBNrDlholsbOmgWJ0sIC2KyeZMW5cjvjSuqyoKqJ9IBIM8zB9gcCrnETemoBtpIOlQLTOx3uRbfYYJfOEVAwRGgw4qLIAMX8trGxO474Og7Bl4rU1v5dImeY0SY5ncD9bYO/8AEK6mn5qOCQW0tUEEKVBsGvBI3GNM1W8+oq6VUqJ9K6V7xAsZvbEFbQlyWkmJkx29USBvcRztfCKob8LzWtWceVduTA7AATfeALY9xF4ZQeSYFtZ+zG0A29+fPe+MxdiK8+Z8qvUJpyKtUjkBOoSSZ6LzjkMNatSQZUR0DKTz3uIxVzXr0a9UPScqar6YBIA1N0B+mNjx4qzK6wQNrgydpnbrtf54zdeS71fRZuCPTVqvnUg2zIz6WizyEIk7AT3ODM5xbK0Qf4IBb0nS8WJkmbBQCSZmfwwq4L/HakoUrUfWqOCfUYJkQbKFmSY2XrBZ8Q8DVlUls4sxMBSZJnmT98HFoz0RvxikQDSAQAGCIMBiCbm283j2OAVqhqVizo8EiEIM84K3FgcRZDghR38wipYxr2EREekx3JGPM0oZ3RVqSCDC6dPqgwGZwRY/y8tsRdvs0uNaVG+WkEgoh+HT6FAE9bfdaMT52oGACKiMJmBI2WCbe/XEXDqVMqUqU3k7a6rBmAg7iIv0MmPliOpwVfUqvmBJVh6y0REDVG1oInrgYRryR55NaFNIgsHI5MV7gEiYF45YzhNNhW0rThDTsQRMzMEewI7g98OqGQpt9l5BhgWIvA6nvidOG0h9kkztqMfO+JzktMtx43/TZV+L5upS+BFqKtmMkMGE2CgEnlhNmeKZhiAKbQTJABgllIK/1C/MbnHUG4RTBBKLHYCMB8VyFLR6VA0yZUdAbfP8sUuR+TNwXgpfCeK1TVUVJFMyoYypaBYb3sMPs9Q87Q6L6lELLWExPogbwL/3xlbh9RTKUnA6nSD9Ax/HEFatVUan1qtP1OQQCQAfjJm1p5G2+FmrK+Jtf9QQcoVQ1qlUKKY1NYmyqSYjsSRzwiTjWWrVKY87WxaFmi8amkAzz3vMYY8L8T0qrVlDJqFpcD1AKBuPiAM/jzwQuZjWVdRqIgWgAdI/LA5pdhHilLaGeaR20A1GNNLFAqkGbC0QtzqJA5bgTgLjmbp0giCi0tJDK8/DEghiB9rA2UzGiqXaoIZ1LAEbBY+f+uNON5hKjKUqa4D2t6bqQBp+nyGEkuT8WElLj3QMnGEH2Kv0X/qxPS46pIAWt1jSt+f8+Aqifxdvs2iYmf8Atgd1/jrIOmL77wdrfT5dpj7DhfsPvOT9DPM8eUQDSrCZIsp6dGwJmeOp/u61+y/9eAuMg+iBe8gSRy2+X65Y3rp6Ta2k9Z1Rt7R9/fB9hwr2H3nL+iWrxeJGir8tMXg82nED8X6U6vz0f9WPEQcwbwdjtA27z1798Q0x6Gte/I9LQDi/s+LuifuuT2PPD3GmNOVVlSTJ1CdjuAdpHXnhrm802nUQdJudRmY7Yr/hkoFC1FcoQZ01AlxpgEFH1A35CI74aVePrTJppltQBA1VCjEBhupGmQLmD0xfx1pCU29sX08yWqM1NwEcwQoAOpAoidwQT02tjdaSgy4dgW0tDwkC91Jubmw7Yg4dn6vmBHpCGYS3mDa/qACz3jD5cmVbVqUi8CouoXg7WvY374OmPtAvE+IU9QY60QKxLAKsQbdeRN/6RzOAaPFqdGqayqXChqfmGG1yRDCQADMGBE98NzlqR3XURPpczp7aQY2g7Yw8Mpu1FkhAjFiFAAa+x7YMktE0+xNVrrXZalSpUDBdN2UEwWIJCiBIPQGAMHVqqjQFVnERq3izG95iY5X+c4dZlgDpmCdhzsRP0n78JcyzI7keoSRAb18zIFlg2FyL6uk4VtvRWqIeG52osI4k7SimBInVpJB9x1m+As+iitqBqqDGkAWmJkbj3J5j3welSrUqakUG0FSQImDdr33+7rjSrwWqHao9JdLLEJyje6mSDa0RbnzpPyJ60aISzgBHIMgl0QJ0Jt8Vxy3gXjBbqIVmXTJhwV0ggEwwYmxI0iCeWNMpniEdVGw9Ov1EdJk3g3j8cE8QfXVLEgajDIpLKp0yQBy9h17RgYuyDh1cs5Gr0STpkt8945+17csb5nKUqZd2LTFxNjeLCYHyxDkQQwCpVLESEFQbqW3XZrRzkfXDBeG1fhNEw0gNqUldj6og3vsuB34BV5D/AAvlqXlE0woUuTc3mwPPtHyx7grg2VKowZCDqPLst8Zhpgyv5gGrVqaaZLKzGQNwuqZj2tz2wvzlPz6iLKagzNpcfY2YAER037+4Y1c4yuy08/5csbKUVrzM3udhJFo63xXs3xt8znloNW81CjAn4jqJI9MC7CBba5xOvAO/JY+G0QjoyhAhBQ3+KDsJiRIEcrY1z+ZKvpSkrkA+gQHJBW4noD94xnBODpl6lq7sbsVeRI9IIkkxci8fngbxfxhqVGpVpQNMQpOuSzRqmAYi/wAsTim6sq2l0EcbyuZGWJVSj1ANMaWjaVdTYSsj54BygqU08zMVJbTeQFjSDMBdyQJIvsIwP4I4s2ZyjpVYu6v8ReWiF0SsTEjfmQTO+LA1CZLwTcz0t+riDgcktCqTVinM5pbE5esTSkqwQEWn4W1bwbYmzWZ8sqWYoH+EFiNw5FzaYJPyHQYaZxyF0lU0kQYOmTIuTE6trlottgajwgE6zRSqiGfWfTe4kCCSN7d+WC4sdNG2Y47TSnrZgFF5gmVESwgdcDVvElIHTDAzZipA2/sRfbDDPUKFY6f3fLqV/kUoY6FQQCJ5EHC5+FpSQmVCqJAbfcSNZbvN5iD8hOL0OpDbL8bJ9LK/LZbQeZH341o1wzwFZlOomXiDKgKAQLXPtAEYS5YuajE+WI0lQTJeZmSCbAREdD0wJx/itVF8lYDGSzTJhoIGwgAGAOcSZwWl4FT9j7O8RFXWq+bT0mJmAQNQsDykm/8ASOgxXvEY15eo2W1sapCsqU3No0sT6L+kRc9Mb+HM07ypCa9MElZBUdjsRPKBfG9YqpIU6QLAT7bXxUaboTTUcvBUvC2Rq0q4apSZBeHYRpJETfsef0xc8j4jTTprCmNMp6ihLRpIe3PcRbAvmNFqjRMTq/PVjdazcqr/AOc/3xq+NMxXJR5winWOYzDaiaTCmUqFUGrQDKaY9IJcyQB8NsPs1QDsrEhdIIhbbkb+0Yr75mpFq7/5j/fHj5iryrv/AJjilxpOxPksbPk16z8/9MRNk15E/cR7csLhXqf75z/iOMavU5Vn/wAx7YvF+yLiGPkFsdRt0A/vjSpkUYbuJ5ggYGNap/v3+p/XfGr1qoDHznPzP67/ADwUwtBn7kpAktYAb/lGPTwxeRb6n+2FDZup/van+dv740bNP/vKn+Y/9WCn7DQ9ocJ07EkTN+/fCihwWvTq1Kjw6tpA0gmwnlBg/qcDHMt/O5/xe/8AXibKo9RgqlpPU8up9W2JlBeSlILYAQVpnUNjoYQfpgnMeaED0hVdrDS4O03hiAIAJt3xjcJmYrDUNxeL7c5E/lgSjlFGpKjFXEwCAQfczjKUYxVs2g5SeMQ3K0mLn00QzmbtqaYEm3PSse3TBWd4h5ID6aPwAal1eYZFxAOkANfYm2KpxwFKFQg6SsERMyGWOmF+d447ZegZlT8ZMyWXkASLRzHtywNKxW+i80fMzLpToqQStNaYMsYKnU7SZOkhTHMarjfFo474YphS5WuoUerTDn2Zbnb+XrOOPeH+PsuaVnYAFXIDA6QzIQotcDYT098PvD3iB2rMCXOsiFuwHTeTtu09bHlLQ0x7TznlE00YAERpFIISRb3B2F539o1KaF0syq0+kuAfSB8Jv6j6W9VrR0nFL8W5+o1RxpICN6CoIm8ybkHfcYc+HeMt5aU/4lQgTUqG6AHdZJkxsN5JnC8DtXosNfKTISppK7wAbHqNN9jhRn8tUbyn8xSdRAgFZkwTZv5ZiRucWXL5jWmq3pbSSW3sDO3eIxHmNJKyfgM2PwkQbyOwxCni6LcLRDw7JihmKNRlq8/UFAUahpggXG/0GG2ZraiHVoBCiDe8i1juSY+mFNTPUwvmNUXQ32y4KknkLd/ux4czTBWnqCM3wrIkx0ERvhOdjUKLDwnNKyGEPpYr8UzEX3xmFfDdSqYdhLE3M9B+AxmNI9GbWymce41mVovUoV4FOq9NxFOFALAC6aiTaIn88UfJZirmMxRDVF1DTTVqgDAAWAKkEN0ggzjOP1m/eMwuo6fPqErNidTXIwspuVIIMEYtWLR1rg613apTp5xWFI6WVURYPsEgfKbgjliqftAz7Fly5qioUOpiBsSLXAAJifrgbwFxI080xYtpZGNRrmABOpiOWoCScB+NnDZ6uV21DnM+lb+xxKux6oeeBuOfu9GoEQaiWLswO8Dy1tFvjtOHI8U1bsNMxJGmwmP788U7w80K4sQQG7grII6wQ33YfcdrUhpelTFOwsBH2T0sbWwnFWNN0E8Q4k2YpmhVIAJBk2737Tiw8CbzEbL65qUUphmBMNqWZiZmBfvfrii5OvOgkelnAJiTEiT8sEcOzSjiVYBh5VQFJBIEaZEk3G0e5tiZR0UpDPN8VqU+IJSVhHlwJG7FTGuLm6jc4s/EQXp05EXkm0XtYEiRig8RzKf+Lq5ZWXzElgfSbAG/QbH2OOkVEBF3psFKrGlo9WmFsf6h9cJNwakuxNKacXtCnK5iVkXO0Rp+4Ty+mKVxXiFRqjMdRvYcgOg+v34vfGlNNWYMhM3CkyDAO0SOX1xQqghidDX5kHDir2EuqLBR4qBlkRQF1gaiAATqCmdW/PAastNRLH4wOu2o37Hc+2F2ZzI8tA1h6SPYCw+kYaPmKZRQ0BWNmaCAedjYW598Z8Tx5NnTzK+Bf4IalQojr5jEhedrybkCQeQGJ8q0m7W1C/8AgB/G+NqWZTzk1sipUps5PpAkOwgEjaD/AMvvipZ3iTMWV9R92sD1ERcY7PkR5r46CM94lqiodDEAEgQTBvvE4a8L46zIQzzUIkC/puPy98Uub3xvTrRtv1n8sJOmU460dCGZfQpLtOqJsOQPO2/3Y8zGacFIc3XUe92EfQDFZ4d4gWnS0MjM0kg6gAJERGkyI74cpx/KlFLJXZ/LggFQA2pjpuJIvM99ul5xRDixj57+aRqOmQNPuBz3wVQU6dRcmVuCLCQSI+mKlnPEIFVmQEL0LAtI52EfLDrw3xulULLXqaF0nTYfZVtzp3MgAE9e0y5pjSZHWLqGOrkIjlJj9b4DzGbcJTPmGbyZ3g8x/bDahUy1amxNeIUC8WPSOfLFIzWZGosFieU2nricl4Q8XY7zPGACIZoJM9LbWx5lPEflNUb1ksPSvJbg8/bbFc/eD0H0xG1STOFcvI1EtHCPELvmATMsGACgcyDeSJiOZtiwZgsxUszTaxibWkQTjmwPMWjvhhw/ibJVRpm9+pE3+eJ5E5RaNeJ4TTLX4lriuj+Wh1IsHqReCfvtGKRobaDi05isKNaoA3x/dBnFXqgB2FxDHGfDJtUbfVQSlaPaZYEGDbtP+mDOHZqpTJgsqkgtHp1Ry/H2nAlPNsl0YqeoscZUzLuQCSZ6/eca7OYuFbiq5jKvTFI+YX1emSxYusmNzMxOEvB83Vy9UMqORsyjWs9jp6bjvGIeFZsUqlmiQQTy69OoGOh+Fsscyr+bWFMh9CsIh2aPSJ3MAn6YiwVMP4LXD0qzCRqefUxm9NRYkk8o5e3LFJGdzNXL5tjTclmpROvVvso3IGmd7Ti+r4abzTTarcCdYC9oOmPz5Yi4zwr91IGpmBG4nqbabx13+mITq2bV0jnebrFsll1J51FB3PpFOQR0AIAHvi3VuEsalA1Wy4CNT2qeqFAsOsqDY74pni7y1qBKVV2Vd1NtDsBqUCBYQBN50i+En7y0gljba+2wt02xol6Mj6C4XQBQx15j2/LGYpP7N80zZZ5Zj/GO5P8AJTxmFGLSopzt2c64/wD+6zH/AN1T/wDbYCFI9MGeIf8A3WY/+6p/+2wHTaOWNSAzh9R6dQGmYc+mAf5rQTI398B5h2LEuSWm5Jkz3PPE6VBImxBBkHaOnK2Csxm6TAAUVWN2BJZrc5PztibCw7wVSXziXErAAuAdRdYtPQN904cZiqqNmGqKxWGmDEEwANzFyOvzwgoGmtHr6heOx/tj2tWDI4YlfhgEm8Ry54XkdlppZcZah/GRKbInwiqC5Yg7pBGowTpm3PFIzFTWSxG5JPzP6tiL96cyS0++IWOHWxPYZkawWrSbTJV1NucMDGO5PVRAH06iKykA7sxWppEgTvT2g4+fwb47PW4rSqZNmp1F1KpZtPqiadQMpEjUQHIiefPYzJbRcdJi3P5qnXpea9Ooj63M6ZQkPBjY20/674V8dzaCmqQC5AaNHp9QsQWtvJjaRjzw/mVOWChXH8T1EKCGuCBeTq37dpN1fiDh+YqZk6KbaWjTIEBYi8AAbHkPvwv0J3QPkspUzOpaaVKh1WCIzEAAclBgYizbMKDrpIKMJB5ctt+eOkeH+OPw/LpSohUYL63ABLtzNx12+WKd464oa662A1k+pgIJFz6gO+FgrtM2+RqGDRUlzZi5/wBPb8cQu8meZ641AnGuNaRz0etjzGYK4Xw2rmaqUaKGpUcwqj9WHc2GGMFx2H9mH7I1zVFM3nWdab3p0lOksvJmbcA8gLkQZvinePvBY4X+603qa6tVC9XT8C3AAS0mLyTvawx9QZPMIKVMJAUIoWNogR92GlYmysZr9lXCaiaP3UL/AFK7hvedRn5zjiv7SP2b1uFnzabNVyrHTr+0s7LUA68mFj2NsfR374OuA+NeXXoVKNWClRSpHv8AqflisCbPj9Wgzj1sb5mjodkJ+Fis+xIx4KnWZxBR55Z3NsassdMeE4wYBnpWMbUWhlPQg40nGYAHvFixrMY588Kc78Z73xcPDgXy1q1F1uZA1bQLTHUjnjTxDwcViHphUYCCBYHp7HGMPx0zp5ZZrRSwMbA2x7VplSQRBG4x5OwgD9c8bHMT0TfVtHLF+8C5mjTYPVqBiXU06Q3DgiHLGIAkiBvpNsUNVGo2DDfmPkIOJ6OcKLChUkAE7se4JkibbQMS0Sdt4b4iylbNaDes6ooIUxqBfbpAvfpvaMQePP4VJWLFgohmNySAdRPcxMW/LHIOFccOXqB0USOcXjmAdxI5iDjoXD/FVDOUno1B5fmSCFN5cySoIInUZvvzxnKOjSMn5OfeKuLLma2pV06UVN5J0KF3gWgDrtvfCYYYccR0qGm5YhSdIOwBNioFoIA6fdhegnGq6JOm/sx/9rU/+5v/AMU8Zjf9mlMjLVJBH8ZuR/lpj8cZhgULjmXZszmCFJ/jVNv+NsL3pMNwRzw+41Vbz8xAsKtQTO3rbEFMagVKlo3H62xGRNilEPITz+kT+OPDTMTBj/WN/fDlFCS3lhYWQd73HX9RjMnnEMKyze0xH1j3vgyfodh/hvhZzGXcU6lKmyuJNVwo2OxPb8ME1/DzU0qM2cybkA216plT8IA3kx2icD06yJKrSHqK/atzHTvP1PLDAUutMQejE/hAxk5tDx/myiBcF1OHulUIVJ6aRMjqMWB+EAtPlqsKdtQuLgEarzEct8bVaDUyzuFa5gQZ2JiJJFwBedxjTNvoNlUFMzEQRvNowRk841NwymCIIJAIEbWMi2HmcymqqfRBVZ9CkTP2oFybgfO+GGU4LpV1NLUr2Jam0iJ2MDSb4HLXQUQ+HM1RCeUxzQfVKmmygCSDebT6QZN722w88lVqVKyuz65/h/ySZsdr/dGAuH8Fgfw0fveeZ63wTlKFSkrGorKWj4rddj9MQ3ZcVtA2cDHY78ib4UV6epXVjBII9o/Qwyze/paD/KWa/wCP4YWDV5jBlK+n7QuL9diu8H5YUTSXQsXglQ20mNUTIifniMcKa4BAYGIO8/y+84cKdJbVTbSbybbxbb36YkytJ1dqiUgswQxdREAgxzGNMmYoQ1+D1EbTYnlBmT0A3kdMd+/ZT4MTh1Dza4/83VHqHOmnKnPImxaOw5Y5xwDhGZy+YyeYzFGoKIr021BHKhdaksxZYCxeZx9B0smEqud9XwnoDMxjSNiOZ/tw4UagoZzyi9OhKVgNyjxcf8N78pnFV4B40zOSpqq/+byg+Fhaqg/lYduhHzx3DiiBl0ESOnLHKfEn7Mk1mrlHagx3C/D9Py2xe10IbcM/aJk6ygmsKbH7FT0kdjy+/C3xD+0ihTpuaTLUfZQpm/Ke2KdmfAmeb0vVUr3/AO2CeCfswZqhWqSwgRA0i+qefKB9cGTChf8Asz8PHiNTN0mIGuiYcjapqDKZ5XB+ROK9nuCii7pUJDISGFrFTBx9MeEPC1LJUwlNQvM9STzJ5nHHf2x5amOJ1YIBdELD+oiDbqVAxMlSE2c5XJzswJ5DEXlXgdY/LfDJaVMSVgkfZbeffEdLyyfhkn6e/TEWGQA9OLEiZ2/12xlOnJ3A7nDVclSY/F7xgirkqemLAHte3ePxwZBkNCG001DD4RERe19IO/5YITULsI76gT84/wBcQcNQgDTJgATE2HU7D2necEtWmBef6gR+V/ljHydK6Knxlv45J2BHfvsffB6Uss9JT6w+neLatMQe2r8Mbcayilg+rSe+1se5Tg9VlHlp5jNcKm8SBOneJ5x1xqnpGEm7dE1fLUFlkDn+GbW+L0kC687/AEwhKShYrInSG2AO/wCAMD3wdXy9SnUFOrTemeYIIkc4+WI6NfQdKlheQFcrcTDGPtbj54aFfsHTKrB9d7bC9+WPPI0GQ4t9fpgipTCmRcm53JE8++BK1NBIlp+73wxWPeM1qdRtbIGK+m5ImCRcg9cL/IAJZKZI3HOI74l/e71FTSNTEkm8gMSJHSb40euLC5J5rYfqe+JoMmXz9nLP+7VNWr/1m3t9mn+c4zBfgDPE5ZhHw1CouT9lD174zDGVnjPhx6dStWdCVao5+P0gM1iYE8/w6XrFXMEmSQByC7R1OOxZ7J0swHDCoELsGUPpFmI2ibwDJ57Yqifs9UtUJq6hpgDSV0M3wkkWMfIGcZqXspw9FGyZJYgtOoxETq7Yt3C8llsvlKecrnzHNcrSy8AiASrFwdxAkbXA74a8M8K06NfzB6tIBAYyDqBAgaIkESP+xxZ6HDqWj1UaFjAAQC0NcwB7c9+WByBQK7nPHFPy8wqZZUchfJMCBpAkNPOdoNoGKoK+bqJUFNWcURrco0xJ3HWDew2k7YuVbwXl2Wv6jTL6dKqS2mDcJIsDaZnaBvg/hlFssKaUHNNFYSF5z8TElpmOY7xvgyQ8G+xHxlagpUDJLupXSykMSpHqAO1zt+ONeG5BixUoS6sqmLkltcLGwI09/lOLrXqCs9L96COFDqGKer1Cx1AzMqsEde+IeBUBQreYSHLPqapUQs4kLqiDEwN4mZ3wrQ6d2PMl4aotTB0b77frljKHBqaMU8kkSYYC3xKNpm2q5wL/AOO1gVAKaDeyRC/Xf6YjPE6ilvLqtdnILBSQHcEi67c45RGC0OmWJeEoNgMUv9oOXFJ6Z5FTfpB5fXDfM8ZqsSadRwIEKVQchP2Sd++Kr464kami7MypABAEtAkiwBE36e0YRUeyj8Rz2kwtUUwfsqhLnuTgjwZWQ5xBXHm0X9BZwLatiQf6oxDRhFMfET6iPUSeYnmev2R8se5CsCx0oPT8TfZHYHmfaMOx0dn/ANntIKpSTVr07xYBLzG+n1R3j3Z8J8KqtdajOzKt9B2nlzuOcHHJ/wDa+uhH8WpdgACxlmIVQLQfhCiT0x0Lwvxt6lJl1EsHMySTBCxuZjfFQSbM5JpHQauaW6yCemAuLMBTV9WgLee0YBp5culzDH4T3xp42lcoVAkkBPmYA/HGz0QgXJcTdiVrUyjbqSIDA7fPtgipWXEtfPp5SLXTWDba4IMe4OFwrZZbBK5B6mR9TfDUq7CrCaGUWo1sO6eVSkJMDCuhxBKaylMju2AaubaqZJhRueXyw3IWI3zGeW5BsMce/az4NzGYzIzNGmxQ018xgJhgW3Alvhi8RbF7FYvWVBZFkxzba57dBi45GooOnmAD9Zwm7QVR8rp4XJIZqy7/AMp3HI9MEv4RrPJVZtuot+MXx1f9rHBgZzFNAGEa9OzTsxHUEQT3HTHPsnxtqeldRAfkDaQCRP34wladGmMWtCKj4KzcSEA6ktYdJPL27HGzeDc39o0wsSW8wQIix95+44bZbj71Kfl62U9VMTp2kHexxrmuIMyAyTYErhZMfxoCWjK6TEqAFmDPUibAn254GXP1KYgpqH2g2kEfIAfnjDWWpJG43IEMvuBuPliJM8zHy6gBcfDOzDsevbEmipFx8N8Py+YTza1IOVcQNZW0SQV+Fge4nF1XiqqvoRFiRpVoAgbwB9MUPwe4KVCBEEW3je2G3lxrJHNiBMGOQ+7E5icBtxrO0c3S8srREzpOoM0gG6kAQ3vM7Yqed8F0oJDeUABs2/Uy0xG/z7YcUaZ0gMQCCSDF+dxvjyqfMm4axBjYyoEb++DMT4yu/wCw9EElq7yCLCJgyL2PMHEC+EMvJBq1C08oiIE8uR37Ri3bDZTJFzEx+MgkkY0zLKoQCxZ1XaWOs7NzExEnth/IxfGhSvgnLmxZy03g+0Tg2h4WyyiFRzuGLE3sO/sLdME1lJEqWW4gjoIkex2PScTvTaPrzHL3+uF8jK+ND3hSKEhEAUGANIGwHQYzGnBqR0Nt8X5LjMaxeiGtgOYZjraxCu15n7RAj75wHnaHqDMb3gnf9XxNm3A85d/WT7Tf8TgbN1i2mZs0/Q4wkzVI0rZtRUCmohJDQNiYZYjsBNh26YJNadNpGlpt/wAMX5c8LuIZJGqLUZZKTpbpqIEfTCXj/F6lEIKZ+IEE3J5R2wdsXSLVmjyBi46HmDzxiVFN+nbnEfhP1wm8M16hBFdhtIMxvH+tsMVrAiLrNt/11wmqKTsPy4J3O4kWmOlj3/AYkpuWLCWAtBi1xaCRBjtiv8Lynk6jrZtfUz/2w4SuDI1iTYDY2/sBirJom84KQCxJAIkgX7wOcxtiRHGsxtv+H+uFGYFwdZETfUOw23PT54hyvnBnLPqEyBewEc8CAc5xyNuY/L7tsVjxJlYSSWVSZMbtIW07gdcOKVMh2aWJaCQTIEACw274zN1Q+4tEG0j+2FkNI57W4iCwpIoVdPzPb27Y84FVCq6mJ1HfD3jnhdS3m0CFKmdM2MbgdPbthDVp6GnRBBuCIM4u9CIKlUitqPKsPoVj8sX79nHFWGfKm6PTIP8AhlgfuP1xQ86oYGD8SyPdTt74tn7MhNWpWP2aV/diq/3+uLi9olpUztvDqhqZhTyX+2NvE1dj5iLuKWtf+JTK/fiDw6/rnqJ+7B2dy81C39MY6GYo5nwT9plDOeitTam4Em1t7n64uHDuPU6g0JUUHk25jHzvxao2S4hWC7JWe3VSTb6HF/yy61SrTNmAZWFv0cTsrR1heFh/VUral3scLc1W1E6RCrZF6naTik5fxDWpn1AOP8p/sfphllvEiODEq/Rjy7csK0FFk4Plh5pjfmcWrKoG9XPbFP8ABGYFanVqqQVLlQRz0gT984f8HzM+aP5Xj6quLRLFPimJqobqVEjsSZx8+8TY0nZWkeUzj8QPuOO+cabW9Ufy07/efzx88eKa05jML/8AM33E4jkV0XB1YFTzJGkiZufrYfhhic3AibgR74TUW9U9Nses5JnGbjZomGrmSXLCxAv3xslbzG0+XqE2ANwex5YN4d4fq1hPwLaS2/yXfFt4bwmnRtTUseZvqNu2M3JIrsM4FlTTpCbFjLGZ7X/M98L+L1K1BHZXZy4tqOoLvt9dsNnPpAkk76Y6gXwkWlUFarYlSUdAbhSw9Vu5v9MSuxMc5AFkks0lRNyN97DrviDhfCFoFyJ9RmCe/v8AT3OCqVEhSB1kgCTuen44m1iALf8AaTiW/BSR6oB0iIO4kiTb8B3wu45VJFKmpYMWVx00q6zJ/wAW21sHvIM2m4mcRNl9a6WhpBH9iJEbxgQMKgxqmb87/gcb0ahLH4ZETPKdrdLYjd2lBpDQDqbVBmBBAi8mZxij4RzP5dcJjRYOEVPQZj4uXsMZiHgjnQZt6vyGMxvHoxl2SZjgdNnZiWkk7Ef2wLU4OkxqeAe3b+nHmMxWCFkyevwpDaW+cH8RgCt4dpMskvM7yLe1sZjMCigbZvl+BoAPU55TIB59FGJxwVI+J9+o6e2MxmE4oFJmtPg1MGRPPp3vtvienwhL+pr77dfbGYzBih5MV8U8P06hUF6kAzYr166ZwfR4SoWNbx7jt/TjMZh4qkK2S1uFr/M/1H9seVuDo27Pt1HbtjzGYlRQ8mBtwJBsziZm4/6ceZzw3SqLoYvG8+mQb3B048xmKxROTsQf7EUZP8Stc9U/6MPfC3hullzUCNUOpQDJXkeyjGYzFUrHbo6DwgaAkcgRfBprHVOMxmNTM5F4v8FUK+crVWaqGcgkKVA+FRaVJ5dcMfDfAUo0jSV6jKGkaipidwIUWm/zOPMZiR+A2vwSmzbv8iP7YT8Y8O031UxUqIux0lZPuSpP0jGYzB5AungPh65XJLRpyVDMZa5uewA+7Dbh3paqR9ogn6YzGYpCAKlEE1jJlpn7h+Axy/P+BaFSo7tUrSzFj6l3J/4MZjMSwsgH7Pstt5lf/Mv/AEYc8K8DZalBGtm6sQT8vTAx5jMTJFJsZf7PpOoPUBBnde/9PbG2W4DTDTqc32kR+GMxmIxQ8mSDgyA/E/1HX2xHW4BTKn1VBaJDAEg8iY5RbHuMwYoeTJaHB1VRD1L9x1PbGrcGSPif6jqTa2MxmDFApMlfglOfifl0PfpjUcJQAnU+zcxH4YzGYWKByZtU4QliCw5bjv2xqvCEKj1P9R09sZjMDgh5MZcIyAVCNTH1G5ieXbHuMxmNFFUQ27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62" name="AutoShape 10" descr="data:image/jpeg;base64,/9j/4AAQSkZJRgABAQAAAQABAAD/2wCEAAkGBxQSEhQTExMVFhUXGB4aGRgYGCAaGhwfGx0XIB8bGxggHiggHx8lHBwdITEiJSkrLi4uGh8zODMsNygtLisBCgoKDg0OGxAQGywkHyQsLCwsLC8sLCwsLCwsLCwsLCwsLCwsLCwsLCwsLCwsLCwsLCwsLCwsLCwsLCwsLCwsLP/AABEIAKQBNAMBIgACEQEDEQH/xAAcAAACAgMBAQAAAAAAAAAAAAAEBQMGAAIHAQj/xABDEAACAQIEBAQDBQYDBgcBAAABAhEDIQAEEjEFQVFhBhMicTKBkUKhscHwBxQjUmLRgpLhFlNyotLxFSQzNGNzspP/xAAaAQADAQEBAQAAAAAAAAAAAAAAAQIDBAUG/8QAKBEAAgICAgIBBAEFAAAAAAAAAAECERIhAzFBURMEFCJh8DJxgdHh/9oADAMBAAIRAxEAPwCDN5QpUdhUcFmMTWeGkkwoLRtyGGOY4m5KlHqAHcaW2xBmipqHzGGkMdML8F9x8sK/E3H1yYUBPNLGAwJCGCDYxv0xm4STpmnyRaDc1XqM59Z3OlSYJHMhTvgnIZhk1GpTdxFpd1g/4WGFRda3l14RnCyHsDeZ0jlz+7Gz5l2VlloIMw31g4BraDs5nqxICZRWEb/vFVLzMR5hBFhc9SMeUKNfSrMaiGbr5gcW087T8P8AzHEeT4K7UxVLVghMSTbfrO2MqcKXnVe9xfFNkJGziqsEVqhuDdumn8dP/MeuIslmKjBjrqEJUNP/ANSZKimTbfkB/ibriCpwtN/MYzhJ57pkSAhALu5JiZZhcjewtPPpbB2J6LA2aqgxqqXbUfWeRmBA2uBHTacLafiXVSZlqVJVGeC55liAfmtuxxTG4+5BF7rBJOx5kdp64XspE97GL7csaKHshzOn0eJF1DrVqaWEgktA+/6+2F/HPETUHQCo5OoFlDGdMtPONhHyxWKec05QAFtWvTZoAHqPwg85N4/AYUZyoXdiTck4UePY3yaOo5TipqXFcsAdNidx5c/a6k/5h0xDxLj60dIas5Lclna1zf8AU4rngnNACsp6Bh94/JcOuJZChWILlpiJFohh26nE409lZXHXYz4Pxta0lKrnTMgyN1Mc+x+hwTRrMCP4xNupjbn+Pz7Ypnhmm9CvUF/LaVnnZjpNuxP1xaM25WmCWuDvcD6YmSp0iou1s24jxA0VBFZ2DOoN2O5ExcxYG3bG2azOpCGNfTA2d1O8zqCg78o+eFnDqlLMFUqEsPiYKTYiwmPc/hOLpSqqgEGAe/66YLoLvRSzw5tcmpm4v/DFZuUiZ3InoeWBPEZq0qSurZhSxsPNc+5IJkbCLjfF/wCK8dWhSaoxGlSNo5kL+eNa3iWlSqim1RAzCwsd4MnkLYak7CVNVSOT1c1m9QUPmGJIA0u8GYi+GOU4dnKkh69WlCyf4jO0mY9KtIFjc/SJjpWZ4rqo1QjhgqsDogkETIJ3ntPLC3xDWL0KwaWGhiOsgEi4vYgYv5PBn8dbFGezmfUDy6yMF+L4VM7iFLSRysffrhScvnHmrUzBpmQqA1ShLWj0rKgb3mbYE4RxWmMsVqLqqzYafUQzC3WQb+2JsqMzVBSll7B9QBHqAEFQQTYTc254Og0/Y6ytTMLTCPXOoCCyjUT31MDMdY74GzfCK5I05wkX1HXUG5ABtIt2j2vjOI+dlyNR1OZWwggc9xtGnl0wRSzUUy2kwAJ9QWJ/mMRywXTHVoXDg2ZABObqaYJnW9rgXMjrNtsTLlc3RnRnHc/yyxkjl6u8D5++GeRzEQwjyhPqD+kG/QR0EzjxM+skswABMG21sJzEuO+inVvEOZ1z59QMOQcgCLbbR2wFnON1yYFarJ6VG/I4sLZHL62NTywJMjW0zJ3ER3xDm8tQp0tSxZl3J5kCJNu/1xakvRDg/ZX24vmCLVq3/wDRv74ny/GqxQjzqpJIv5jSIna/1+WLWeAoR6ipm3pkm07kbXxoeA0LSJA61SPv04bmvQfGxTwfj9VQwNZ5JHxMTb5kxhnw7iFRqjOa1YdAGOmI6T2+d8aHg9BQWdGpqCQSKgbVFzAMEjlbqMDUsyl0VqgW2mTMDmPpiW0VFNdlhyXEzULRVf0m5Mif+fElbN1ACSzxFzqIPXkxOF+UyHpYhYOmQTESIAiGgTuDF4OIKdKumokKV2ILAyFF+ZteMZ4m2ddktbiskAO5MxAd9Q2+yGFupOAvEdbNFUWlVqFFEkK5DzHvJHzwTwziIrKIRAdrCPlMd/1GJczkrk6goG5DEi3+HDTxYakv9BHgbN1GoMXqVCfMPxMSR6UtczjMNvCNBDRYpBmoSTJN4WZJH4WxmKbMsSDN5B3qVFU0yQxkaribiRyMQcKs7w9K9JKdUK2klkhjcEwdiNsWChTPn12plddR/UGgL6JSxJF4F/bAeeyiZamB5iMdgElyCZn1RA364yfI2bKCW0LqfDNIECAu2oyRbqTO35YIo0AFcNeRIKm4Im17EHY/IjaDvSzoHqE+qNW1yAoBZTeYBE9sZWAOpgPUbKPSFkA8tPP3+mJtNltuukGUMz5ip5i/AAAG6CNgLH5zh5W4GxjVSBPIGGInqJkdcVNg6JZQ9v5QxB6EbNMxtg7LcSL1FZssiECxbLoDbaQBFzsDh1ZnddDQ8FogeqA3aI59RvIx6/DqTIUCoykEX5zvcbfLthZmc1ULR5qpadKqoO//AMaxci3PfAa8SefVUdQH0j1fFfcRMA9wDgr0H92bZnwhSavSraKQCsCVEw2nlpiImLAcsK+OcJp1Kxq1W/iMwEGxYg1OgiWprH+G3d8eMMkb6AdR1RtNwpZQduc88Ls1RqPVNTXCaFGi1m1EyeRtKwDisnZOKK1xTw6qqCtRdIsFYGSS0E6j/UehwHS8J1mvpgOzQAQY5g3YSDfnO04v+YZWUiN7Agc+Q1csBBXI9QCMTZVYMFEqNRkAkCbxtilySSFhFsUcH8H1KXraqNcFQgSbahGp9QCk7wAwABkg2wceFVuskyIVl3/y9jf7ueHC8PJFRWzRB1Ro3DajPrjbeABMAXxG1FlIWQXLwpGorNyCwWIMGd+04MmwpIRPwiuwBVo2gQLieRn0mOuqZG0GTszRqOoQpqE/aZRe+9zPcW22GJMrnAX0TpAIBlGJ1AgTAOne0yNh0w3OQqQW0ynxBkpEyeZHqntq98JtjpFJ4nxF8lWpkEgsJqxpPo1CywBGx5dMP6mbZmUCqRv8UerVMSYmAWgbbDfmm8XcBruUq+S+goFBC+nmbCbCDz7dcE5HKFdALqGaBBEsNI31TEczivBK7foE8Xuy0NLPqLuFEX+Ez9Y3wr8P8BqZ4u+slpnYxyiahssLEC5jli7cP4Aucuz66UgyPaPSfsz2/tjoHDMjTpqERNIFgoEActu/598cnP8AWLiWK2zfj+nz/J9FK4N4IeiGLZh2LSWWBoJYQZB3MHc/TBPE+EVmDBHF1Kwy+kkjcMp1A35j5YvZyqx9/wCf9sQZrLgzymx32/Qx5v3vJdtnWuHjapI+euIcFrUax10mBmRclT3BFz9R7YZcDzTUHbWrrqUzJMHaBEC+9zjrHFckpUgrI6H+/XFS4lw8AqTUAuQ0p6jJ+IG4kLNiADI749P6f6tcqp9nHy/T/G7Qiy3HkqLnHKkClp0HWxJDSqggnqJnv2vr4Uzvm5us21MqLNcmLWk7ySSL2JGGNOjltGkUkKmSAwQzMXIgTYAf4ffGqeRT1IaSggf+nSSTHJrxuPb546rTtGW/JYTmxSA/gswUAEl1UHawUrMdux3icV3i1CkaFZkRlbQ2lZLGeUcj7YnyyZfQdKBXESDTCiWCGbmy3HyXnaS6nBkkFFUmVKjTBiQW3iOx6k4iqZakqE2Ty1LMkqoqqadjHqEXuZB0wQbe3XG3EKLUqpLJWamqKNQT4WJP2oAnTG3X3w2FEoFbQQCCS9gLRMjczDGwI9PfBWboUihbz6dRm+JSTJI5MxgE8vfrh2RXmxXXQr6yahkWYNJO8CxkjY/PCbLZpmZkrqFCtGrzQEMH4gXb1i0ys8sO8tR1PBQqopqoMErJN132Glfee2MWgyhZSkYa8coIjncgR7WwXQ9vyKM6RVGimKhIBsZ9hAO/TrgCtwmtTQFl9JI2IMEgxPObHbFsXKBTNOkCon1SFg3FhHW2PK9JX9PlByACurTudryY23FxGDJA0wPhdPTSIeIIvIIjkb6p2A2HXFU4hma7vWFNapQs0EI3w3tPKw2nkMWXP0nphmWl6YliQYET+cfKcV/JHMs6vLm4HqY+obEXO398XFkSQw4VwWpliTUNIltI0o2plJk3MaQDB2J29sNVoJBU07N8URflyNjO1554Z08lUdWI8pQshtTCx57G+E/n5inOjzFTVHpWZssSOov8iJxLVuy1JJVQ18IgU0rIUIK1iNz/AC09oMRjMMOBBgjAgD1n4VkbLz/tj3DEeOya3gISWkCe5/p3nEFbMFt4jkAMa1Y82qF0yDFpMXO/Ln9xwDm8mzApIZWEG0dLfFGMHbNrVGZjLA8+RPODY8sAZHi6GmxbSApEkXkmTCxckwQI3x6wZHSGJ9Tal+0+nTzJsCoMbWGNsk9PzPLSmhVkaUVX1EBgBbYrcg9xzw1DRDlsYvTqyGQKEhjIDEzBAJ1RIB3AN+oi4/FKdTzDVpOUlfUx0kagSBY8oAPuD1scmXyrppp0AUdh6QhVWMwDeFJEG57YIocOVwPWlIC2ztMDpyHzw4v9Dkl4EVd0Zy6MwBUFgrW9JAgRIC3aw6YjzuTfTqpgybQU9IEGYEwTaOp63MseJZIEFRVosptaIIMhpVhPaBGxvjPMYMwBQjmQSZm5PYySJ6AdMVsz0b1E85zTWSyQCCdIFgeYjYjbE2VyZWULDcW36c+QNzbngbMZ6oiTSUFAQlzp33ElY36EbDElGjSYS1d6VRiQ+ltaqQIUC8CQQ1udzhY6Ky2bCoIEoFBb4WF2gciplbk3I5dCDjM2kkL5ahdzLSCDFiQ0C3I9BgGnXKsFDoNMgmAS0GCdU2PPc4b0CG1lHll0yPREHncfnywnaBNMO4VTy9LV5lORsoJsDckyCT2gDnMYr2drO9RdKaUPqINwp5gWlhf3xtxOuVeC3mzYNTKgAQTqIkz/AC3nrjbLJRlHL1Hc3g01pxsIuQbCIB/lGKinQpNWeedTJhaKMNJqM1MhYhgDJA1bkEW2nBGV4oD8SVSCGgtUalo1XIWFIu0EzuZMWE+/+HIWBpIociBLEEglS2r1aZAB5fScbZnOCnqQsBUuAsiSRyXkb2tznBddIFvtgXlBoBD3sCD/ADAASxHUm/QDDRdkpaabekDV5abWBOuNUkEmexk9VrcUchW0aZPqUm4YaTB5SLffiThdaGUlQAFAEKVAgfZExF/uxlOTjFsuKUnRdOF0kpotNNlEC9/c3w2oNOxAtM/o9x9MVjK55b35fke+GdPiSD52/wCYd8fP8km3Z6qisdD96gH3+1oHXAdev0iCbn58r98LKvFByPXn398BZjiYAN7w3vuMZqwjx0HZqoIj9c+/b78V7OoDI27/AJ4mzHEBzPM877/64Ar5te/6jG/DJxdhyRTQJlabNVnUoUVIBfSAoPMgNvPLaJ9sNq+Q1ajUbLFVkg+aJsDyKgfVsKKKVazLTp5fzaZvqkMFBJBJGmwEE79I3xLxLJvSqgMxprpVLJ8UCfiPNRJk/wAxsd8fQx/JJnjvToHTIsdTroFmlz6SRLaYctsvaZvtthHm86Gcg5knVsxJKsNrPJBiOt8NzlA2sNqqqAsIoFg2oENqAmAAZ3j711TwxQMsaVa4YzTeFAAssabGAB74q0hbYzo0su+moHDOikgqZgkANPIHlB2v3xJxPiS0sstRV1kAemSNw08iALj/ADHFf/daVKk5SnmRpBYA1FuQVMagurcD6dzgmhQVyvmhtZUkaKioLco0TswB74TVldDvgLjMU1Yl6Tc03FiseogAn/XElSi6VBSTU8gMNxOrW0E9fQ1pt6e2BaOWWJWnVWRBYFTGmRf0XNpO2BKuafyyqtVBGkyAYEm9ldTJ7H58sIEWfLayQWI1WkEkkDcSpEj2OAq9QBTrUvDBQytBugOr02PMSI52wDw+qZD1FZzIhh6TaRMamIgE7km5vfAee4u9N2poi+TPpLaYmSJBNrDlholsbOmgWJ0sIC2KyeZMW5cjvjSuqyoKqJ9IBIM8zB9gcCrnETemoBtpIOlQLTOx3uRbfYYJfOEVAwRGgw4qLIAMX8trGxO474Og7Bl4rU1v5dImeY0SY5ncD9bYO/8AEK6mn5qOCQW0tUEEKVBsGvBI3GNM1W8+oq6VUqJ9K6V7xAsZvbEFbQlyWkmJkx29USBvcRztfCKob8LzWtWceVduTA7AATfeALY9xF4ZQeSYFtZ+zG0A29+fPe+MxdiK8+Z8qvUJpyKtUjkBOoSSZ6LzjkMNatSQZUR0DKTz3uIxVzXr0a9UPScqar6YBIA1N0B+mNjx4qzK6wQNrgydpnbrtf54zdeS71fRZuCPTVqvnUg2zIz6WizyEIk7AT3ODM5xbK0Qf4IBb0nS8WJkmbBQCSZmfwwq4L/HakoUrUfWqOCfUYJkQbKFmSY2XrBZ8Q8DVlUls4sxMBSZJnmT98HFoz0RvxikQDSAQAGCIMBiCbm283j2OAVqhqVizo8EiEIM84K3FgcRZDghR38wipYxr2EREekx3JGPM0oZ3RVqSCDC6dPqgwGZwRY/y8tsRdvs0uNaVG+WkEgoh+HT6FAE9bfdaMT52oGACKiMJmBI2WCbe/XEXDqVMqUqU3k7a6rBmAg7iIv0MmPliOpwVfUqvmBJVh6y0REDVG1oInrgYRryR55NaFNIgsHI5MV7gEiYF45YzhNNhW0rThDTsQRMzMEewI7g98OqGQpt9l5BhgWIvA6nvidOG0h9kkztqMfO+JzktMtx43/TZV+L5upS+BFqKtmMkMGE2CgEnlhNmeKZhiAKbQTJABgllIK/1C/MbnHUG4RTBBKLHYCMB8VyFLR6VA0yZUdAbfP8sUuR+TNwXgpfCeK1TVUVJFMyoYypaBYb3sMPs9Q87Q6L6lELLWExPogbwL/3xlbh9RTKUnA6nSD9Ax/HEFatVUan1qtP1OQQCQAfjJm1p5G2+FmrK+Jtf9QQcoVQ1qlUKKY1NYmyqSYjsSRzwiTjWWrVKY87WxaFmi8amkAzz3vMYY8L8T0qrVlDJqFpcD1AKBuPiAM/jzwQuZjWVdRqIgWgAdI/LA5pdhHilLaGeaR20A1GNNLFAqkGbC0QtzqJA5bgTgLjmbp0giCi0tJDK8/DEghiB9rA2UzGiqXaoIZ1LAEbBY+f+uNON5hKjKUqa4D2t6bqQBp+nyGEkuT8WElLj3QMnGEH2Kv0X/qxPS46pIAWt1jSt+f8+Aqifxdvs2iYmf8Atgd1/jrIOmL77wdrfT5dpj7DhfsPvOT9DPM8eUQDSrCZIsp6dGwJmeOp/u61+y/9eAuMg+iBe8gSRy2+X65Y3rp6Ta2k9Z1Rt7R9/fB9hwr2H3nL+iWrxeJGir8tMXg82nED8X6U6vz0f9WPEQcwbwdjtA27z1798Q0x6Gte/I9LQDi/s+LuifuuT2PPD3GmNOVVlSTJ1CdjuAdpHXnhrm802nUQdJudRmY7Yr/hkoFC1FcoQZ01AlxpgEFH1A35CI74aVePrTJppltQBA1VCjEBhupGmQLmD0xfx1pCU29sX08yWqM1NwEcwQoAOpAoidwQT02tjdaSgy4dgW0tDwkC91Jubmw7Yg4dn6vmBHpCGYS3mDa/qACz3jD5cmVbVqUi8CouoXg7WvY374OmPtAvE+IU9QY60QKxLAKsQbdeRN/6RzOAaPFqdGqayqXChqfmGG1yRDCQADMGBE98NzlqR3XURPpczp7aQY2g7Yw8Mpu1FkhAjFiFAAa+x7YMktE0+xNVrrXZalSpUDBdN2UEwWIJCiBIPQGAMHVqqjQFVnERq3izG95iY5X+c4dZlgDpmCdhzsRP0n78JcyzI7keoSRAb18zIFlg2FyL6uk4VtvRWqIeG52osI4k7SimBInVpJB9x1m+As+iitqBqqDGkAWmJkbj3J5j3welSrUqakUG0FSQImDdr33+7rjSrwWqHao9JdLLEJyje6mSDa0RbnzpPyJ60aISzgBHIMgl0QJ0Jt8Vxy3gXjBbqIVmXTJhwV0ggEwwYmxI0iCeWNMpniEdVGw9Ov1EdJk3g3j8cE8QfXVLEgajDIpLKp0yQBy9h17RgYuyDh1cs5Gr0STpkt8945+17csb5nKUqZd2LTFxNjeLCYHyxDkQQwCpVLESEFQbqW3XZrRzkfXDBeG1fhNEw0gNqUldj6og3vsuB34BV5D/AAvlqXlE0woUuTc3mwPPtHyx7grg2VKowZCDqPLst8Zhpgyv5gGrVqaaZLKzGQNwuqZj2tz2wvzlPz6iLKagzNpcfY2YAER037+4Y1c4yuy08/5csbKUVrzM3udhJFo63xXs3xt8znloNW81CjAn4jqJI9MC7CBba5xOvAO/JY+G0QjoyhAhBQ3+KDsJiRIEcrY1z+ZKvpSkrkA+gQHJBW4noD94xnBODpl6lq7sbsVeRI9IIkkxci8fngbxfxhqVGpVpQNMQpOuSzRqmAYi/wAsTim6sq2l0EcbyuZGWJVSj1ANMaWjaVdTYSsj54BygqU08zMVJbTeQFjSDMBdyQJIvsIwP4I4s2ZyjpVYu6v8ReWiF0SsTEjfmQTO+LA1CZLwTcz0t+riDgcktCqTVinM5pbE5esTSkqwQEWn4W1bwbYmzWZ8sqWYoH+EFiNw5FzaYJPyHQYaZxyF0lU0kQYOmTIuTE6trlottgajwgE6zRSqiGfWfTe4kCCSN7d+WC4sdNG2Y47TSnrZgFF5gmVESwgdcDVvElIHTDAzZipA2/sRfbDDPUKFY6f3fLqV/kUoY6FQQCJ5EHC5+FpSQmVCqJAbfcSNZbvN5iD8hOL0OpDbL8bJ9LK/LZbQeZH341o1wzwFZlOomXiDKgKAQLXPtAEYS5YuajE+WI0lQTJeZmSCbAREdD0wJx/itVF8lYDGSzTJhoIGwgAGAOcSZwWl4FT9j7O8RFXWq+bT0mJmAQNQsDykm/8ASOgxXvEY15eo2W1sapCsqU3No0sT6L+kRc9Mb+HM07ypCa9MElZBUdjsRPKBfG9YqpIU6QLAT7bXxUaboTTUcvBUvC2Rq0q4apSZBeHYRpJETfsef0xc8j4jTTprCmNMp6ihLRpIe3PcRbAvmNFqjRMTq/PVjdazcqr/AOc/3xq+NMxXJR5winWOYzDaiaTCmUqFUGrQDKaY9IJcyQB8NsPs1QDsrEhdIIhbbkb+0Yr75mpFq7/5j/fHj5iryrv/AJjilxpOxPksbPk16z8/9MRNk15E/cR7csLhXqf75z/iOMavU5Vn/wAx7YvF+yLiGPkFsdRt0A/vjSpkUYbuJ5ggYGNap/v3+p/XfGr1qoDHznPzP67/ADwUwtBn7kpAktYAb/lGPTwxeRb6n+2FDZup/van+dv740bNP/vKn+Y/9WCn7DQ9ocJ07EkTN+/fCihwWvTq1Kjw6tpA0gmwnlBg/qcDHMt/O5/xe/8AXibKo9RgqlpPU8up9W2JlBeSlILYAQVpnUNjoYQfpgnMeaED0hVdrDS4O03hiAIAJt3xjcJmYrDUNxeL7c5E/lgSjlFGpKjFXEwCAQfczjKUYxVs2g5SeMQ3K0mLn00QzmbtqaYEm3PSse3TBWd4h5ID6aPwAal1eYZFxAOkANfYm2KpxwFKFQg6SsERMyGWOmF+d447ZegZlT8ZMyWXkASLRzHtywNKxW+i80fMzLpToqQStNaYMsYKnU7SZOkhTHMarjfFo474YphS5WuoUerTDn2Zbnb+XrOOPeH+PsuaVnYAFXIDA6QzIQotcDYT098PvD3iB2rMCXOsiFuwHTeTtu09bHlLQ0x7TznlE00YAERpFIISRb3B2F539o1KaF0syq0+kuAfSB8Jv6j6W9VrR0nFL8W5+o1RxpICN6CoIm8ybkHfcYc+HeMt5aU/4lQgTUqG6AHdZJkxsN5JnC8DtXosNfKTISppK7wAbHqNN9jhRn8tUbyn8xSdRAgFZkwTZv5ZiRucWXL5jWmq3pbSSW3sDO3eIxHmNJKyfgM2PwkQbyOwxCni6LcLRDw7JihmKNRlq8/UFAUahpggXG/0GG2ZraiHVoBCiDe8i1juSY+mFNTPUwvmNUXQ32y4KknkLd/ux4czTBWnqCM3wrIkx0ERvhOdjUKLDwnNKyGEPpYr8UzEX3xmFfDdSqYdhLE3M9B+AxmNI9GbWymce41mVovUoV4FOq9NxFOFALAC6aiTaIn88UfJZirmMxRDVF1DTTVqgDAAWAKkEN0ggzjOP1m/eMwuo6fPqErNidTXIwspuVIIMEYtWLR1rg613apTp5xWFI6WVURYPsEgfKbgjliqftAz7Fly5qioUOpiBsSLXAAJifrgbwFxI080xYtpZGNRrmABOpiOWoCScB+NnDZ6uV21DnM+lb+xxKux6oeeBuOfu9GoEQaiWLswO8Dy1tFvjtOHI8U1bsNMxJGmwmP788U7w80K4sQQG7grII6wQ33YfcdrUhpelTFOwsBH2T0sbWwnFWNN0E8Q4k2YpmhVIAJBk2737Tiw8CbzEbL65qUUphmBMNqWZiZmBfvfrii5OvOgkelnAJiTEiT8sEcOzSjiVYBh5VQFJBIEaZEk3G0e5tiZR0UpDPN8VqU+IJSVhHlwJG7FTGuLm6jc4s/EQXp05EXkm0XtYEiRig8RzKf+Lq5ZWXzElgfSbAG/QbH2OOkVEBF3psFKrGlo9WmFsf6h9cJNwakuxNKacXtCnK5iVkXO0Rp+4Ty+mKVxXiFRqjMdRvYcgOg+v34vfGlNNWYMhM3CkyDAO0SOX1xQqghidDX5kHDir2EuqLBR4qBlkRQF1gaiAATqCmdW/PAastNRLH4wOu2o37Hc+2F2ZzI8tA1h6SPYCw+kYaPmKZRQ0BWNmaCAedjYW598Z8Tx5NnTzK+Bf4IalQojr5jEhedrybkCQeQGJ8q0m7W1C/8AgB/G+NqWZTzk1sipUps5PpAkOwgEjaD/AMvvipZ3iTMWV9R92sD1ERcY7PkR5r46CM94lqiodDEAEgQTBvvE4a8L46zIQzzUIkC/puPy98Uub3xvTrRtv1n8sJOmU460dCGZfQpLtOqJsOQPO2/3Y8zGacFIc3XUe92EfQDFZ4d4gWnS0MjM0kg6gAJERGkyI74cpx/KlFLJXZ/LggFQA2pjpuJIvM99ul5xRDixj57+aRqOmQNPuBz3wVQU6dRcmVuCLCQSI+mKlnPEIFVmQEL0LAtI52EfLDrw3xulULLXqaF0nTYfZVtzp3MgAE9e0y5pjSZHWLqGOrkIjlJj9b4DzGbcJTPmGbyZ3g8x/bDahUy1amxNeIUC8WPSOfLFIzWZGosFieU2nricl4Q8XY7zPGACIZoJM9LbWx5lPEflNUb1ksPSvJbg8/bbFc/eD0H0xG1STOFcvI1EtHCPELvmATMsGACgcyDeSJiOZtiwZgsxUszTaxibWkQTjmwPMWjvhhw/ibJVRpm9+pE3+eJ5E5RaNeJ4TTLX4lriuj+Wh1IsHqReCfvtGKRobaDi05isKNaoA3x/dBnFXqgB2FxDHGfDJtUbfVQSlaPaZYEGDbtP+mDOHZqpTJgsqkgtHp1Ry/H2nAlPNsl0YqeoscZUzLuQCSZ6/eca7OYuFbiq5jKvTFI+YX1emSxYusmNzMxOEvB83Vy9UMqORsyjWs9jp6bjvGIeFZsUqlmiQQTy69OoGOh+Fsscyr+bWFMh9CsIh2aPSJ3MAn6YiwVMP4LXD0qzCRqefUxm9NRYkk8o5e3LFJGdzNXL5tjTclmpROvVvso3IGmd7Ti+r4abzTTarcCdYC9oOmPz5Yi4zwr91IGpmBG4nqbabx13+mITq2bV0jnebrFsll1J51FB3PpFOQR0AIAHvi3VuEsalA1Wy4CNT2qeqFAsOsqDY74pni7y1qBKVV2Vd1NtDsBqUCBYQBN50i+En7y0gljba+2wt02xol6Mj6C4XQBQx15j2/LGYpP7N80zZZ5Zj/GO5P8AJTxmFGLSopzt2c64/wD+6zH/AN1T/wDbYCFI9MGeIf8A3WY/+6p/+2wHTaOWNSAzh9R6dQGmYc+mAf5rQTI398B5h2LEuSWm5Jkz3PPE6VBImxBBkHaOnK2Csxm6TAAUVWN2BJZrc5PztibCw7wVSXziXErAAuAdRdYtPQN904cZiqqNmGqKxWGmDEEwANzFyOvzwgoGmtHr6heOx/tj2tWDI4YlfhgEm8Ry54XkdlppZcZah/GRKbInwiqC5Yg7pBGowTpm3PFIzFTWSxG5JPzP6tiL96cyS0++IWOHWxPYZkawWrSbTJV1NucMDGO5PVRAH06iKykA7sxWppEgTvT2g4+fwb47PW4rSqZNmp1F1KpZtPqiadQMpEjUQHIiefPYzJbRcdJi3P5qnXpea9Ooj63M6ZQkPBjY20/674V8dzaCmqQC5AaNHp9QsQWtvJjaRjzw/mVOWChXH8T1EKCGuCBeTq37dpN1fiDh+YqZk6KbaWjTIEBYi8AAbHkPvwv0J3QPkspUzOpaaVKh1WCIzEAAclBgYizbMKDrpIKMJB5ctt+eOkeH+OPw/LpSohUYL63ABLtzNx12+WKd464oa662A1k+pgIJFz6gO+FgrtM2+RqGDRUlzZi5/wBPb8cQu8meZ641AnGuNaRz0etjzGYK4Xw2rmaqUaKGpUcwqj9WHc2GGMFx2H9mH7I1zVFM3nWdab3p0lOksvJmbcA8gLkQZvinePvBY4X+603qa6tVC9XT8C3AAS0mLyTvawx9QZPMIKVMJAUIoWNogR92GlYmysZr9lXCaiaP3UL/AFK7hvedRn5zjiv7SP2b1uFnzabNVyrHTr+0s7LUA68mFj2NsfR374OuA+NeXXoVKNWClRSpHv8AqflisCbPj9Wgzj1sb5mjodkJ+Fis+xIx4KnWZxBR55Z3NsassdMeE4wYBnpWMbUWhlPQg40nGYAHvFixrMY588Kc78Z73xcPDgXy1q1F1uZA1bQLTHUjnjTxDwcViHphUYCCBYHp7HGMPx0zp5ZZrRSwMbA2x7VplSQRBG4x5OwgD9c8bHMT0TfVtHLF+8C5mjTYPVqBiXU06Q3DgiHLGIAkiBvpNsUNVGo2DDfmPkIOJ6OcKLChUkAE7se4JkibbQMS0Sdt4b4iylbNaDes6ooIUxqBfbpAvfpvaMQePP4VJWLFgohmNySAdRPcxMW/LHIOFccOXqB0USOcXjmAdxI5iDjoXD/FVDOUno1B5fmSCFN5cySoIInUZvvzxnKOjSMn5OfeKuLLma2pV06UVN5J0KF3gWgDrtvfCYYYccR0qGm5YhSdIOwBNioFoIA6fdhegnGq6JOm/sx/9rU/+5v/AMU8Zjf9mlMjLVJBH8ZuR/lpj8cZhgULjmXZszmCFJ/jVNv+NsL3pMNwRzw+41Vbz8xAsKtQTO3rbEFMagVKlo3H62xGRNilEPITz+kT+OPDTMTBj/WN/fDlFCS3lhYWQd73HX9RjMnnEMKyze0xH1j3vgyfodh/hvhZzGXcU6lKmyuJNVwo2OxPb8ME1/DzU0qM2cybkA216plT8IA3kx2icD06yJKrSHqK/atzHTvP1PLDAUutMQejE/hAxk5tDx/myiBcF1OHulUIVJ6aRMjqMWB+EAtPlqsKdtQuLgEarzEct8bVaDUyzuFa5gQZ2JiJJFwBedxjTNvoNlUFMzEQRvNowRk841NwymCIIJAIEbWMi2HmcymqqfRBVZ9CkTP2oFybgfO+GGU4LpV1NLUr2Jam0iJ2MDSb4HLXQUQ+HM1RCeUxzQfVKmmygCSDebT6QZN722w88lVqVKyuz65/h/ySZsdr/dGAuH8Fgfw0fveeZ63wTlKFSkrGorKWj4rddj9MQ3ZcVtA2cDHY78ib4UV6epXVjBII9o/Qwyze/paD/KWa/wCP4YWDV5jBlK+n7QuL9diu8H5YUTSXQsXglQ20mNUTIifniMcKa4BAYGIO8/y+84cKdJbVTbSbybbxbb36YkytJ1dqiUgswQxdREAgxzGNMmYoQ1+D1EbTYnlBmT0A3kdMd+/ZT4MTh1Dza4/83VHqHOmnKnPImxaOw5Y5xwDhGZy+YyeYzFGoKIr021BHKhdaksxZYCxeZx9B0smEqud9XwnoDMxjSNiOZ/tw4UagoZzyi9OhKVgNyjxcf8N78pnFV4B40zOSpqq/+byg+Fhaqg/lYduhHzx3DiiBl0ESOnLHKfEn7Mk1mrlHagx3C/D9Py2xe10IbcM/aJk6ygmsKbH7FT0kdjy+/C3xD+0ihTpuaTLUfZQpm/Ke2KdmfAmeb0vVUr3/AO2CeCfswZqhWqSwgRA0i+qefKB9cGTChf8Asz8PHiNTN0mIGuiYcjapqDKZ5XB+ROK9nuCii7pUJDISGFrFTBx9MeEPC1LJUwlNQvM9STzJ5nHHf2x5amOJ1YIBdELD+oiDbqVAxMlSE2c5XJzswJ5DEXlXgdY/LfDJaVMSVgkfZbeffEdLyyfhkn6e/TEWGQA9OLEiZ2/12xlOnJ3A7nDVclSY/F7xgirkqemLAHte3ePxwZBkNCG001DD4RERe19IO/5YITULsI76gT84/wBcQcNQgDTJgATE2HU7D2necEtWmBef6gR+V/ljHydK6Knxlv45J2BHfvsffB6Uss9JT6w+neLatMQe2r8Mbcayilg+rSe+1se5Tg9VlHlp5jNcKm8SBOneJ5x1xqnpGEm7dE1fLUFlkDn+GbW+L0kC687/AEwhKShYrInSG2AO/wCAMD3wdXy9SnUFOrTemeYIIkc4+WI6NfQdKlheQFcrcTDGPtbj54aFfsHTKrB9d7bC9+WPPI0GQ4t9fpgipTCmRcm53JE8++BK1NBIlp+73wxWPeM1qdRtbIGK+m5ImCRcg9cL/IAJZKZI3HOI74l/e71FTSNTEkm8gMSJHSb40euLC5J5rYfqe+JoMmXz9nLP+7VNWr/1m3t9mn+c4zBfgDPE5ZhHw1CouT9lD174zDGVnjPhx6dStWdCVao5+P0gM1iYE8/w6XrFXMEmSQByC7R1OOxZ7J0swHDCoELsGUPpFmI2ibwDJ57Yqifs9UtUJq6hpgDSV0M3wkkWMfIGcZqXspw9FGyZJYgtOoxETq7Yt3C8llsvlKecrnzHNcrSy8AiASrFwdxAkbXA74a8M8K06NfzB6tIBAYyDqBAgaIkESP+xxZ6HDqWj1UaFjAAQC0NcwB7c9+WByBQK7nPHFPy8wqZZUchfJMCBpAkNPOdoNoGKoK+bqJUFNWcURrco0xJ3HWDew2k7YuVbwXl2Wv6jTL6dKqS2mDcJIsDaZnaBvg/hlFssKaUHNNFYSF5z8TElpmOY7xvgyQ8G+xHxlagpUDJLupXSykMSpHqAO1zt+ONeG5BixUoS6sqmLkltcLGwI09/lOLrXqCs9L96COFDqGKer1Cx1AzMqsEde+IeBUBQreYSHLPqapUQs4kLqiDEwN4mZ3wrQ6d2PMl4aotTB0b77frljKHBqaMU8kkSYYC3xKNpm2q5wL/AOO1gVAKaDeyRC/Xf6YjPE6ilvLqtdnILBSQHcEi67c45RGC0OmWJeEoNgMUv9oOXFJ6Z5FTfpB5fXDfM8ZqsSadRwIEKVQchP2Sd++Kr464kami7MypABAEtAkiwBE36e0YRUeyj8Rz2kwtUUwfsqhLnuTgjwZWQ5xBXHm0X9BZwLatiQf6oxDRhFMfET6iPUSeYnmev2R8se5CsCx0oPT8TfZHYHmfaMOx0dn/ANntIKpSTVr07xYBLzG+n1R3j3Z8J8KqtdajOzKt9B2nlzuOcHHJ/wDa+uhH8WpdgACxlmIVQLQfhCiT0x0Lwvxt6lJl1EsHMySTBCxuZjfFQSbM5JpHQauaW6yCemAuLMBTV9WgLee0YBp5culzDH4T3xp42lcoVAkkBPmYA/HGz0QgXJcTdiVrUyjbqSIDA7fPtgipWXEtfPp5SLXTWDba4IMe4OFwrZZbBK5B6mR9TfDUq7CrCaGUWo1sO6eVSkJMDCuhxBKaylMju2AaubaqZJhRueXyw3IWI3zGeW5BsMce/az4NzGYzIzNGmxQ018xgJhgW3Alvhi8RbF7FYvWVBZFkxzba57dBi45GooOnmAD9Zwm7QVR8rp4XJIZqy7/AMp3HI9MEv4RrPJVZtuot+MXx1f9rHBgZzFNAGEa9OzTsxHUEQT3HTHPsnxtqeldRAfkDaQCRP34wladGmMWtCKj4KzcSEA6ktYdJPL27HGzeDc39o0wsSW8wQIix95+44bZbj71Kfl62U9VMTp2kHexxrmuIMyAyTYErhZMfxoCWjK6TEqAFmDPUibAn254GXP1KYgpqH2g2kEfIAfnjDWWpJG43IEMvuBuPliJM8zHy6gBcfDOzDsevbEmipFx8N8Py+YTza1IOVcQNZW0SQV+Fge4nF1XiqqvoRFiRpVoAgbwB9MUPwe4KVCBEEW3je2G3lxrJHNiBMGOQ+7E5icBtxrO0c3S8srREzpOoM0gG6kAQ3vM7Yqed8F0oJDeUABs2/Uy0xG/z7YcUaZ0gMQCCSDF+dxvjyqfMm4axBjYyoEb++DMT4yu/wCw9EElq7yCLCJgyL2PMHEC+EMvJBq1C08oiIE8uR37Ri3bDZTJFzEx+MgkkY0zLKoQCxZ1XaWOs7NzExEnth/IxfGhSvgnLmxZy03g+0Tg2h4WyyiFRzuGLE3sO/sLdME1lJEqWW4gjoIkex2PScTvTaPrzHL3+uF8jK+ND3hSKEhEAUGANIGwHQYzGnBqR0Nt8X5LjMaxeiGtgOYZjraxCu15n7RAj75wHnaHqDMb3gnf9XxNm3A85d/WT7Tf8TgbN1i2mZs0/Q4wkzVI0rZtRUCmohJDQNiYZYjsBNh26YJNadNpGlpt/wAMX5c8LuIZJGqLUZZKTpbpqIEfTCXj/F6lEIKZ+IEE3J5R2wdsXSLVmjyBi46HmDzxiVFN+nbnEfhP1wm8M16hBFdhtIMxvH+tsMVrAiLrNt/11wmqKTsPy4J3O4kWmOlj3/AYkpuWLCWAtBi1xaCRBjtiv8Lynk6jrZtfUz/2w4SuDI1iTYDY2/sBirJom84KQCxJAIkgX7wOcxtiRHGsxtv+H+uFGYFwdZETfUOw23PT54hyvnBnLPqEyBewEc8CAc5xyNuY/L7tsVjxJlYSSWVSZMbtIW07gdcOKVMh2aWJaCQTIEACw274zN1Q+4tEG0j+2FkNI57W4iCwpIoVdPzPb27Y84FVCq6mJ1HfD3jnhdS3m0CFKmdM2MbgdPbthDVp6GnRBBuCIM4u9CIKlUitqPKsPoVj8sX79nHFWGfKm6PTIP8AhlgfuP1xQ86oYGD8SyPdTt74tn7MhNWpWP2aV/diq/3+uLi9olpUztvDqhqZhTyX+2NvE1dj5iLuKWtf+JTK/fiDw6/rnqJ+7B2dy81C39MY6GYo5nwT9plDOeitTam4Em1t7n64uHDuPU6g0JUUHk25jHzvxao2S4hWC7JWe3VSTb6HF/yy61SrTNmAZWFv0cTsrR1heFh/VUral3scLc1W1E6RCrZF6naTik5fxDWpn1AOP8p/sfphllvEiODEq/Rjy7csK0FFk4Plh5pjfmcWrKoG9XPbFP8ABGYFanVqqQVLlQRz0gT984f8HzM+aP5Xj6quLRLFPimJqobqVEjsSZx8+8TY0nZWkeUzj8QPuOO+cabW9Ufy07/efzx88eKa05jML/8AM33E4jkV0XB1YFTzJGkiZufrYfhhic3AibgR74TUW9U9Nses5JnGbjZomGrmSXLCxAv3xslbzG0+XqE2ANwex5YN4d4fq1hPwLaS2/yXfFt4bwmnRtTUseZvqNu2M3JIrsM4FlTTpCbFjLGZ7X/M98L+L1K1BHZXZy4tqOoLvt9dsNnPpAkk76Y6gXwkWlUFarYlSUdAbhSw9Vu5v9MSuxMc5AFkks0lRNyN97DrviDhfCFoFyJ9RmCe/v8AT3OCqVEhSB1kgCTuen44m1iALf8AaTiW/BSR6oB0iIO4kiTb8B3wu45VJFKmpYMWVx00q6zJ/wAW21sHvIM2m4mcRNl9a6WhpBH9iJEbxgQMKgxqmb87/gcb0ahLH4ZETPKdrdLYjd2lBpDQDqbVBmBBAi8mZxij4RzP5dcJjRYOEVPQZj4uXsMZiHgjnQZt6vyGMxvHoxl2SZjgdNnZiWkk7Ef2wLU4OkxqeAe3b+nHmMxWCFkyevwpDaW+cH8RgCt4dpMskvM7yLe1sZjMCigbZvl+BoAPU55TIB59FGJxwVI+J9+o6e2MxmE4oFJmtPg1MGRPPp3vtvienwhL+pr77dfbGYzBih5MV8U8P06hUF6kAzYr166ZwfR4SoWNbx7jt/TjMZh4qkK2S1uFr/M/1H9seVuDo27Pt1HbtjzGYlRQ8mBtwJBsziZm4/6ceZzw3SqLoYvG8+mQb3B048xmKxROTsQf7EUZP8Stc9U/6MPfC3hullzUCNUOpQDJXkeyjGYzFUrHbo6DwgaAkcgRfBprHVOMxmNTM5F4v8FUK+crVWaqGcgkKVA+FRaVJ5dcMfDfAUo0jSV6jKGkaipidwIUWm/zOPMZiR+A2vwSmzbv8iP7YT8Y8O031UxUqIux0lZPuSpP0jGYzB5AungPh65XJLRpyVDMZa5uewA+7Dbh3paqR9ogn6YzGYpCAKlEE1jJlpn7h+Axy/P+BaFSo7tUrSzFj6l3J/4MZjMSwsgH7Pstt5lf/Mv/AEYc8K8DZalBGtm6sQT8vTAx5jMTJFJsZf7PpOoPUBBnde/9PbG2W4DTDTqc32kR+GMxmIxQ8mSDgyA/E/1HX2xHW4BTKn1VBaJDAEg8iY5RbHuMwYoeTJaHB1VRD1L9x1PbGrcGSPif6jqTa2MxmDFApMlfglOfifl0PfpjUcJQAnU+zcxH4YzGYWKByZtU4QliCw5bjv2xqvCEKj1P9R09sZjMDgh5MZcIyAVCNTH1G5ieXbHuMxmNFFUQ27P/2Q=="/>
          <p:cNvSpPr>
            <a:spLocks noChangeAspect="1" noChangeArrowheads="1"/>
          </p:cNvSpPr>
          <p:nvPr/>
        </p:nvSpPr>
        <p:spPr bwMode="auto">
          <a:xfrm>
            <a:off x="155575" y="-1462088"/>
            <a:ext cx="5715000" cy="3048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0" name="Picture 2" descr="http://www.pictures88.com/p/islam/islam_043.jpg"/>
          <p:cNvPicPr>
            <a:picLocks noChangeAspect="1" noChangeArrowheads="1"/>
          </p:cNvPicPr>
          <p:nvPr/>
        </p:nvPicPr>
        <p:blipFill>
          <a:blip r:embed="rId2" cstate="print"/>
          <a:srcRect/>
          <a:stretch>
            <a:fillRect/>
          </a:stretch>
        </p:blipFill>
        <p:spPr bwMode="auto">
          <a:xfrm>
            <a:off x="1371600" y="1828800"/>
            <a:ext cx="6197597" cy="46482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AutoShape 2" descr="data:image/jpeg;base64,/9j/4AAQSkZJRgABAQAAAQABAAD/2wCEAAkGBxQSEhQTExMVFhUXGB4aGRgYGCAaGhwfGx0XIB8bGxggHiggHx8lHBwdITEiJSkrLi4uGh8zODMsNygtLisBCgoKDg0OGxAQGywkHyQsLCwsLC8sLCwsLCwsLCwsLCwsLCwsLCwsLCwsLCwsLCwsLCwsLCwsLCwsLCwsLCwsLP/AABEIAKQBNAMBIgACEQEDEQH/xAAcAAACAgMBAQAAAAAAAAAAAAAEBQMGAAIHAQj/xABDEAACAQIEBAQDBQYDBgcBAAABAhEDIQAEEjEFQVFhBhMicTKBkUKhscHwBxQjUmLRgpLhFlNyotLxFSQzNGNzspP/xAAaAQADAQEBAQAAAAAAAAAAAAAAAQIDBAUG/8QAKBEAAgICAgIBBAEFAAAAAAAAAAECERIhAzFBURMEFCJh8DJxgdHh/9oADAMBAAIRAxEAPwCDN5QpUdhUcFmMTWeGkkwoLRtyGGOY4m5KlHqAHcaW2xBmipqHzGGkMdML8F9x8sK/E3H1yYUBPNLGAwJCGCDYxv0xm4STpmnyRaDc1XqM59Z3OlSYJHMhTvgnIZhk1GpTdxFpd1g/4WGFRda3l14RnCyHsDeZ0jlz+7Gz5l2VlloIMw31g4BraDs5nqxICZRWEb/vFVLzMR5hBFhc9SMeUKNfSrMaiGbr5gcW087T8P8AzHEeT4K7UxVLVghMSTbfrO2MqcKXnVe9xfFNkJGziqsEVqhuDdumn8dP/MeuIslmKjBjrqEJUNP/ANSZKimTbfkB/ibriCpwtN/MYzhJ57pkSAhALu5JiZZhcjewtPPpbB2J6LA2aqgxqqXbUfWeRmBA2uBHTacLafiXVSZlqVJVGeC55liAfmtuxxTG4+5BF7rBJOx5kdp64XspE97GL7csaKHshzOn0eJF1DrVqaWEgktA+/6+2F/HPETUHQCo5OoFlDGdMtPONhHyxWKec05QAFtWvTZoAHqPwg85N4/AYUZyoXdiTck4UePY3yaOo5TipqXFcsAdNidx5c/a6k/5h0xDxLj60dIas5Lclna1zf8AU4rngnNACsp6Bh94/JcOuJZChWILlpiJFohh26nE409lZXHXYz4Pxta0lKrnTMgyN1Mc+x+hwTRrMCP4xNupjbn+Pz7Ypnhmm9CvUF/LaVnnZjpNuxP1xaM25WmCWuDvcD6YmSp0iou1s24jxA0VBFZ2DOoN2O5ExcxYG3bG2azOpCGNfTA2d1O8zqCg78o+eFnDqlLMFUqEsPiYKTYiwmPc/hOLpSqqgEGAe/66YLoLvRSzw5tcmpm4v/DFZuUiZ3InoeWBPEZq0qSurZhSxsPNc+5IJkbCLjfF/wCK8dWhSaoxGlSNo5kL+eNa3iWlSqim1RAzCwsd4MnkLYak7CVNVSOT1c1m9QUPmGJIA0u8GYi+GOU4dnKkh69WlCyf4jO0mY9KtIFjc/SJjpWZ4rqo1QjhgqsDogkETIJ3ntPLC3xDWL0KwaWGhiOsgEi4vYgYv5PBn8dbFGezmfUDy6yMF+L4VM7iFLSRysffrhScvnHmrUzBpmQqA1ShLWj0rKgb3mbYE4RxWmMsVqLqqzYafUQzC3WQb+2JsqMzVBSll7B9QBHqAEFQQTYTc254Og0/Y6ytTMLTCPXOoCCyjUT31MDMdY74GzfCK5I05wkX1HXUG5ABtIt2j2vjOI+dlyNR1OZWwggc9xtGnl0wRSzUUy2kwAJ9QWJ/mMRywXTHVoXDg2ZABObqaYJnW9rgXMjrNtsTLlc3RnRnHc/yyxkjl6u8D5++GeRzEQwjyhPqD+kG/QR0EzjxM+skswABMG21sJzEuO+inVvEOZ1z59QMOQcgCLbbR2wFnON1yYFarJ6VG/I4sLZHL62NTywJMjW0zJ3ER3xDm8tQp0tSxZl3J5kCJNu/1xakvRDg/ZX24vmCLVq3/wDRv74ny/GqxQjzqpJIv5jSIna/1+WLWeAoR6ipm3pkm07kbXxoeA0LSJA61SPv04bmvQfGxTwfj9VQwNZ5JHxMTb5kxhnw7iFRqjOa1YdAGOmI6T2+d8aHg9BQWdGpqCQSKgbVFzAMEjlbqMDUsyl0VqgW2mTMDmPpiW0VFNdlhyXEzULRVf0m5Mif+fElbN1ACSzxFzqIPXkxOF+UyHpYhYOmQTESIAiGgTuDF4OIKdKumokKV2ILAyFF+ZteMZ4m2ddktbiskAO5MxAd9Q2+yGFupOAvEdbNFUWlVqFFEkK5DzHvJHzwTwziIrKIRAdrCPlMd/1GJczkrk6goG5DEi3+HDTxYakv9BHgbN1GoMXqVCfMPxMSR6UtczjMNvCNBDRYpBmoSTJN4WZJH4WxmKbMsSDN5B3qVFU0yQxkaribiRyMQcKs7w9K9JKdUK2klkhjcEwdiNsWChTPn12plddR/UGgL6JSxJF4F/bAeeyiZamB5iMdgElyCZn1RA364yfI2bKCW0LqfDNIECAu2oyRbqTO35YIo0AFcNeRIKm4Im17EHY/IjaDvSzoHqE+qNW1yAoBZTeYBE9sZWAOpgPUbKPSFkA8tPP3+mJtNltuukGUMz5ip5i/AAAG6CNgLH5zh5W4GxjVSBPIGGInqJkdcVNg6JZQ9v5QxB6EbNMxtg7LcSL1FZssiECxbLoDbaQBFzsDh1ZnddDQ8FogeqA3aI59RvIx6/DqTIUCoykEX5zvcbfLthZmc1ULR5qpadKqoO//AMaxci3PfAa8SefVUdQH0j1fFfcRMA9wDgr0H92bZnwhSavSraKQCsCVEw2nlpiImLAcsK+OcJp1Kxq1W/iMwEGxYg1OgiWprH+G3d8eMMkb6AdR1RtNwpZQduc88Ls1RqPVNTXCaFGi1m1EyeRtKwDisnZOKK1xTw6qqCtRdIsFYGSS0E6j/UehwHS8J1mvpgOzQAQY5g3YSDfnO04v+YZWUiN7Agc+Q1csBBXI9QCMTZVYMFEqNRkAkCbxtilySSFhFsUcH8H1KXraqNcFQgSbahGp9QCk7wAwABkg2wceFVuskyIVl3/y9jf7ueHC8PJFRWzRB1Ro3DajPrjbeABMAXxG1FlIWQXLwpGorNyCwWIMGd+04MmwpIRPwiuwBVo2gQLieRn0mOuqZG0GTszRqOoQpqE/aZRe+9zPcW22GJMrnAX0TpAIBlGJ1AgTAOne0yNh0w3OQqQW0ynxBkpEyeZHqntq98JtjpFJ4nxF8lWpkEgsJqxpPo1CywBGx5dMP6mbZmUCqRv8UerVMSYmAWgbbDfmm8XcBruUq+S+goFBC+nmbCbCDz7dcE5HKFdALqGaBBEsNI31TEczivBK7foE8Xuy0NLPqLuFEX+Ez9Y3wr8P8BqZ4u+slpnYxyiahssLEC5jli7cP4Aucuz66UgyPaPSfsz2/tjoHDMjTpqERNIFgoEActu/598cnP8AWLiWK2zfj+nz/J9FK4N4IeiGLZh2LSWWBoJYQZB3MHc/TBPE+EVmDBHF1Kwy+kkjcMp1A35j5YvZyqx9/wCf9sQZrLgzymx32/Qx5v3vJdtnWuHjapI+euIcFrUax10mBmRclT3BFz9R7YZcDzTUHbWrrqUzJMHaBEC+9zjrHFckpUgrI6H+/XFS4lw8AqTUAuQ0p6jJ+IG4kLNiADI749P6f6tcqp9nHy/T/G7Qiy3HkqLnHKkClp0HWxJDSqggnqJnv2vr4Uzvm5us21MqLNcmLWk7ySSL2JGGNOjltGkUkKmSAwQzMXIgTYAf4ffGqeRT1IaSggf+nSSTHJrxuPb546rTtGW/JYTmxSA/gswUAEl1UHawUrMdux3icV3i1CkaFZkRlbQ2lZLGeUcj7YnyyZfQdKBXESDTCiWCGbmy3HyXnaS6nBkkFFUmVKjTBiQW3iOx6k4iqZakqE2Ty1LMkqoqqadjHqEXuZB0wQbe3XG3EKLUqpLJWamqKNQT4WJP2oAnTG3X3w2FEoFbQQCCS9gLRMjczDGwI9PfBWboUihbz6dRm+JSTJI5MxgE8vfrh2RXmxXXQr6yahkWYNJO8CxkjY/PCbLZpmZkrqFCtGrzQEMH4gXb1i0ys8sO8tR1PBQqopqoMErJN132Glfee2MWgyhZSkYa8coIjncgR7WwXQ9vyKM6RVGimKhIBsZ9hAO/TrgCtwmtTQFl9JI2IMEgxPObHbFsXKBTNOkCon1SFg3FhHW2PK9JX9PlByACurTudryY23FxGDJA0wPhdPTSIeIIvIIjkb6p2A2HXFU4hma7vWFNapQs0EI3w3tPKw2nkMWXP0nphmWl6YliQYET+cfKcV/JHMs6vLm4HqY+obEXO398XFkSQw4VwWpliTUNIltI0o2plJk3MaQDB2J29sNVoJBU07N8URflyNjO1554Z08lUdWI8pQshtTCx57G+E/n5inOjzFTVHpWZssSOov8iJxLVuy1JJVQ18IgU0rIUIK1iNz/AC09oMRjMMOBBgjAgD1n4VkbLz/tj3DEeOya3gISWkCe5/p3nEFbMFt4jkAMa1Y82qF0yDFpMXO/Ln9xwDm8mzApIZWEG0dLfFGMHbNrVGZjLA8+RPODY8sAZHi6GmxbSApEkXkmTCxckwQI3x6wZHSGJ9Tal+0+nTzJsCoMbWGNsk9PzPLSmhVkaUVX1EBgBbYrcg9xzw1DRDlsYvTqyGQKEhjIDEzBAJ1RIB3AN+oi4/FKdTzDVpOUlfUx0kagSBY8oAPuD1scmXyrppp0AUdh6QhVWMwDeFJEG57YIocOVwPWlIC2ztMDpyHzw4v9Dkl4EVd0Zy6MwBUFgrW9JAgRIC3aw6YjzuTfTqpgybQU9IEGYEwTaOp63MseJZIEFRVosptaIIMhpVhPaBGxvjPMYMwBQjmQSZm5PYySJ6AdMVsz0b1E85zTWSyQCCdIFgeYjYjbE2VyZWULDcW36c+QNzbngbMZ6oiTSUFAQlzp33ElY36EbDElGjSYS1d6VRiQ+ltaqQIUC8CQQ1udzhY6Ky2bCoIEoFBb4WF2gciplbk3I5dCDjM2kkL5ahdzLSCDFiQ0C3I9BgGnXKsFDoNMgmAS0GCdU2PPc4b0CG1lHll0yPREHncfnywnaBNMO4VTy9LV5lORsoJsDckyCT2gDnMYr2drO9RdKaUPqINwp5gWlhf3xtxOuVeC3mzYNTKgAQTqIkz/AC3nrjbLJRlHL1Hc3g01pxsIuQbCIB/lGKinQpNWeedTJhaKMNJqM1MhYhgDJA1bkEW2nBGV4oD8SVSCGgtUalo1XIWFIu0EzuZMWE+/+HIWBpIociBLEEglS2r1aZAB5fScbZnOCnqQsBUuAsiSRyXkb2tznBddIFvtgXlBoBD3sCD/ADAASxHUm/QDDRdkpaabekDV5abWBOuNUkEmexk9VrcUchW0aZPqUm4YaTB5SLffiThdaGUlQAFAEKVAgfZExF/uxlOTjFsuKUnRdOF0kpotNNlEC9/c3w2oNOxAtM/o9x9MVjK55b35fke+GdPiSD52/wCYd8fP8km3Z6qisdD96gH3+1oHXAdev0iCbn58r98LKvFByPXn398BZjiYAN7w3vuMZqwjx0HZqoIj9c+/b78V7OoDI27/AJ4mzHEBzPM877/64Ar5te/6jG/DJxdhyRTQJlabNVnUoUVIBfSAoPMgNvPLaJ9sNq+Q1ajUbLFVkg+aJsDyKgfVsKKKVazLTp5fzaZvqkMFBJBJGmwEE79I3xLxLJvSqgMxprpVLJ8UCfiPNRJk/wAxsd8fQx/JJnjvToHTIsdTroFmlz6SRLaYctsvaZvtthHm86Gcg5knVsxJKsNrPJBiOt8NzlA2sNqqqAsIoFg2oENqAmAAZ3j711TwxQMsaVa4YzTeFAAssabGAB74q0hbYzo0su+moHDOikgqZgkANPIHlB2v3xJxPiS0sstRV1kAemSNw08iALj/ADHFf/daVKk5SnmRpBYA1FuQVMagurcD6dzgmhQVyvmhtZUkaKioLco0TswB74TVldDvgLjMU1Yl6Tc03FiseogAn/XElSi6VBSTU8gMNxOrW0E9fQ1pt6e2BaOWWJWnVWRBYFTGmRf0XNpO2BKuafyyqtVBGkyAYEm9ldTJ7H58sIEWfLayQWI1WkEkkDcSpEj2OAq9QBTrUvDBQytBugOr02PMSI52wDw+qZD1FZzIhh6TaRMamIgE7km5vfAee4u9N2poi+TPpLaYmSJBNrDlholsbOmgWJ0sIC2KyeZMW5cjvjSuqyoKqJ9IBIM8zB9gcCrnETemoBtpIOlQLTOx3uRbfYYJfOEVAwRGgw4qLIAMX8trGxO474Og7Bl4rU1v5dImeY0SY5ncD9bYO/8AEK6mn5qOCQW0tUEEKVBsGvBI3GNM1W8+oq6VUqJ9K6V7xAsZvbEFbQlyWkmJkx29USBvcRztfCKob8LzWtWceVduTA7AATfeALY9xF4ZQeSYFtZ+zG0A29+fPe+MxdiK8+Z8qvUJpyKtUjkBOoSSZ6LzjkMNatSQZUR0DKTz3uIxVzXr0a9UPScqar6YBIA1N0B+mNjx4qzK6wQNrgydpnbrtf54zdeS71fRZuCPTVqvnUg2zIz6WizyEIk7AT3ODM5xbK0Qf4IBb0nS8WJkmbBQCSZmfwwq4L/HakoUrUfWqOCfUYJkQbKFmSY2XrBZ8Q8DVlUls4sxMBSZJnmT98HFoz0RvxikQDSAQAGCIMBiCbm283j2OAVqhqVizo8EiEIM84K3FgcRZDghR38wipYxr2EREekx3JGPM0oZ3RVqSCDC6dPqgwGZwRY/y8tsRdvs0uNaVG+WkEgoh+HT6FAE9bfdaMT52oGACKiMJmBI2WCbe/XEXDqVMqUqU3k7a6rBmAg7iIv0MmPliOpwVfUqvmBJVh6y0REDVG1oInrgYRryR55NaFNIgsHI5MV7gEiYF45YzhNNhW0rThDTsQRMzMEewI7g98OqGQpt9l5BhgWIvA6nvidOG0h9kkztqMfO+JzktMtx43/TZV+L5upS+BFqKtmMkMGE2CgEnlhNmeKZhiAKbQTJABgllIK/1C/MbnHUG4RTBBKLHYCMB8VyFLR6VA0yZUdAbfP8sUuR+TNwXgpfCeK1TVUVJFMyoYypaBYb3sMPs9Q87Q6L6lELLWExPogbwL/3xlbh9RTKUnA6nSD9Ax/HEFatVUan1qtP1OQQCQAfjJm1p5G2+FmrK+Jtf9QQcoVQ1qlUKKY1NYmyqSYjsSRzwiTjWWrVKY87WxaFmi8amkAzz3vMYY8L8T0qrVlDJqFpcD1AKBuPiAM/jzwQuZjWVdRqIgWgAdI/LA5pdhHilLaGeaR20A1GNNLFAqkGbC0QtzqJA5bgTgLjmbp0giCi0tJDK8/DEghiB9rA2UzGiqXaoIZ1LAEbBY+f+uNON5hKjKUqa4D2t6bqQBp+nyGEkuT8WElLj3QMnGEH2Kv0X/qxPS46pIAWt1jSt+f8+Aqifxdvs2iYmf8Atgd1/jrIOmL77wdrfT5dpj7DhfsPvOT9DPM8eUQDSrCZIsp6dGwJmeOp/u61+y/9eAuMg+iBe8gSRy2+X65Y3rp6Ta2k9Z1Rt7R9/fB9hwr2H3nL+iWrxeJGir8tMXg82nED8X6U6vz0f9WPEQcwbwdjtA27z1798Q0x6Gte/I9LQDi/s+LuifuuT2PPD3GmNOVVlSTJ1CdjuAdpHXnhrm802nUQdJudRmY7Yr/hkoFC1FcoQZ01AlxpgEFH1A35CI74aVePrTJppltQBA1VCjEBhupGmQLmD0xfx1pCU29sX08yWqM1NwEcwQoAOpAoidwQT02tjdaSgy4dgW0tDwkC91Jubmw7Yg4dn6vmBHpCGYS3mDa/qACz3jD5cmVbVqUi8CouoXg7WvY374OmPtAvE+IU9QY60QKxLAKsQbdeRN/6RzOAaPFqdGqayqXChqfmGG1yRDCQADMGBE98NzlqR3XURPpczp7aQY2g7Yw8Mpu1FkhAjFiFAAa+x7YMktE0+xNVrrXZalSpUDBdN2UEwWIJCiBIPQGAMHVqqjQFVnERq3izG95iY5X+c4dZlgDpmCdhzsRP0n78JcyzI7keoSRAb18zIFlg2FyL6uk4VtvRWqIeG52osI4k7SimBInVpJB9x1m+As+iitqBqqDGkAWmJkbj3J5j3welSrUqakUG0FSQImDdr33+7rjSrwWqHao9JdLLEJyje6mSDa0RbnzpPyJ60aISzgBHIMgl0QJ0Jt8Vxy3gXjBbqIVmXTJhwV0ggEwwYmxI0iCeWNMpniEdVGw9Ov1EdJk3g3j8cE8QfXVLEgajDIpLKp0yQBy9h17RgYuyDh1cs5Gr0STpkt8945+17csb5nKUqZd2LTFxNjeLCYHyxDkQQwCpVLESEFQbqW3XZrRzkfXDBeG1fhNEw0gNqUldj6og3vsuB34BV5D/AAvlqXlE0woUuTc3mwPPtHyx7grg2VKowZCDqPLst8Zhpgyv5gGrVqaaZLKzGQNwuqZj2tz2wvzlPz6iLKagzNpcfY2YAER037+4Y1c4yuy08/5csbKUVrzM3udhJFo63xXs3xt8znloNW81CjAn4jqJI9MC7CBba5xOvAO/JY+G0QjoyhAhBQ3+KDsJiRIEcrY1z+ZKvpSkrkA+gQHJBW4noD94xnBODpl6lq7sbsVeRI9IIkkxci8fngbxfxhqVGpVpQNMQpOuSzRqmAYi/wAsTim6sq2l0EcbyuZGWJVSj1ANMaWjaVdTYSsj54BygqU08zMVJbTeQFjSDMBdyQJIvsIwP4I4s2ZyjpVYu6v8ReWiF0SsTEjfmQTO+LA1CZLwTcz0t+riDgcktCqTVinM5pbE5esTSkqwQEWn4W1bwbYmzWZ8sqWYoH+EFiNw5FzaYJPyHQYaZxyF0lU0kQYOmTIuTE6trlottgajwgE6zRSqiGfWfTe4kCCSN7d+WC4sdNG2Y47TSnrZgFF5gmVESwgdcDVvElIHTDAzZipA2/sRfbDDPUKFY6f3fLqV/kUoY6FQQCJ5EHC5+FpSQmVCqJAbfcSNZbvN5iD8hOL0OpDbL8bJ9LK/LZbQeZH341o1wzwFZlOomXiDKgKAQLXPtAEYS5YuajE+WI0lQTJeZmSCbAREdD0wJx/itVF8lYDGSzTJhoIGwgAGAOcSZwWl4FT9j7O8RFXWq+bT0mJmAQNQsDykm/8ASOgxXvEY15eo2W1sapCsqU3No0sT6L+kRc9Mb+HM07ypCa9MElZBUdjsRPKBfG9YqpIU6QLAT7bXxUaboTTUcvBUvC2Rq0q4apSZBeHYRpJETfsef0xc8j4jTTprCmNMp6ihLRpIe3PcRbAvmNFqjRMTq/PVjdazcqr/AOc/3xq+NMxXJR5winWOYzDaiaTCmUqFUGrQDKaY9IJcyQB8NsPs1QDsrEhdIIhbbkb+0Yr75mpFq7/5j/fHj5iryrv/AJjilxpOxPksbPk16z8/9MRNk15E/cR7csLhXqf75z/iOMavU5Vn/wAx7YvF+yLiGPkFsdRt0A/vjSpkUYbuJ5ggYGNap/v3+p/XfGr1qoDHznPzP67/ADwUwtBn7kpAktYAb/lGPTwxeRb6n+2FDZup/van+dv740bNP/vKn+Y/9WCn7DQ9ocJ07EkTN+/fCihwWvTq1Kjw6tpA0gmwnlBg/qcDHMt/O5/xe/8AXibKo9RgqlpPU8up9W2JlBeSlILYAQVpnUNjoYQfpgnMeaED0hVdrDS4O03hiAIAJt3xjcJmYrDUNxeL7c5E/lgSjlFGpKjFXEwCAQfczjKUYxVs2g5SeMQ3K0mLn00QzmbtqaYEm3PSse3TBWd4h5ID6aPwAal1eYZFxAOkANfYm2KpxwFKFQg6SsERMyGWOmF+d447ZegZlT8ZMyWXkASLRzHtywNKxW+i80fMzLpToqQStNaYMsYKnU7SZOkhTHMarjfFo474YphS5WuoUerTDn2Zbnb+XrOOPeH+PsuaVnYAFXIDA6QzIQotcDYT098PvD3iB2rMCXOsiFuwHTeTtu09bHlLQ0x7TznlE00YAERpFIISRb3B2F539o1KaF0syq0+kuAfSB8Jv6j6W9VrR0nFL8W5+o1RxpICN6CoIm8ybkHfcYc+HeMt5aU/4lQgTUqG6AHdZJkxsN5JnC8DtXosNfKTISppK7wAbHqNN9jhRn8tUbyn8xSdRAgFZkwTZv5ZiRucWXL5jWmq3pbSSW3sDO3eIxHmNJKyfgM2PwkQbyOwxCni6LcLRDw7JihmKNRlq8/UFAUahpggXG/0GG2ZraiHVoBCiDe8i1juSY+mFNTPUwvmNUXQ32y4KknkLd/ux4czTBWnqCM3wrIkx0ERvhOdjUKLDwnNKyGEPpYr8UzEX3xmFfDdSqYdhLE3M9B+AxmNI9GbWymce41mVovUoV4FOq9NxFOFALAC6aiTaIn88UfJZirmMxRDVF1DTTVqgDAAWAKkEN0ggzjOP1m/eMwuo6fPqErNidTXIwspuVIIMEYtWLR1rg613apTp5xWFI6WVURYPsEgfKbgjliqftAz7Fly5qioUOpiBsSLXAAJifrgbwFxI080xYtpZGNRrmABOpiOWoCScB+NnDZ6uV21DnM+lb+xxKux6oeeBuOfu9GoEQaiWLswO8Dy1tFvjtOHI8U1bsNMxJGmwmP788U7w80K4sQQG7grII6wQ33YfcdrUhpelTFOwsBH2T0sbWwnFWNN0E8Q4k2YpmhVIAJBk2737Tiw8CbzEbL65qUUphmBMNqWZiZmBfvfrii5OvOgkelnAJiTEiT8sEcOzSjiVYBh5VQFJBIEaZEk3G0e5tiZR0UpDPN8VqU+IJSVhHlwJG7FTGuLm6jc4s/EQXp05EXkm0XtYEiRig8RzKf+Lq5ZWXzElgfSbAG/QbH2OOkVEBF3psFKrGlo9WmFsf6h9cJNwakuxNKacXtCnK5iVkXO0Rp+4Ty+mKVxXiFRqjMdRvYcgOg+v34vfGlNNWYMhM3CkyDAO0SOX1xQqghidDX5kHDir2EuqLBR4qBlkRQF1gaiAATqCmdW/PAastNRLH4wOu2o37Hc+2F2ZzI8tA1h6SPYCw+kYaPmKZRQ0BWNmaCAedjYW598Z8Tx5NnTzK+Bf4IalQojr5jEhedrybkCQeQGJ8q0m7W1C/8AgB/G+NqWZTzk1sipUps5PpAkOwgEjaD/AMvvipZ3iTMWV9R92sD1ERcY7PkR5r46CM94lqiodDEAEgQTBvvE4a8L46zIQzzUIkC/puPy98Uub3xvTrRtv1n8sJOmU460dCGZfQpLtOqJsOQPO2/3Y8zGacFIc3XUe92EfQDFZ4d4gWnS0MjM0kg6gAJERGkyI74cpx/KlFLJXZ/LggFQA2pjpuJIvM99ul5xRDixj57+aRqOmQNPuBz3wVQU6dRcmVuCLCQSI+mKlnPEIFVmQEL0LAtI52EfLDrw3xulULLXqaF0nTYfZVtzp3MgAE9e0y5pjSZHWLqGOrkIjlJj9b4DzGbcJTPmGbyZ3g8x/bDahUy1amxNeIUC8WPSOfLFIzWZGosFieU2nricl4Q8XY7zPGACIZoJM9LbWx5lPEflNUb1ksPSvJbg8/bbFc/eD0H0xG1STOFcvI1EtHCPELvmATMsGACgcyDeSJiOZtiwZgsxUszTaxibWkQTjmwPMWjvhhw/ibJVRpm9+pE3+eJ5E5RaNeJ4TTLX4lriuj+Wh1IsHqReCfvtGKRobaDi05isKNaoA3x/dBnFXqgB2FxDHGfDJtUbfVQSlaPaZYEGDbtP+mDOHZqpTJgsqkgtHp1Ry/H2nAlPNsl0YqeoscZUzLuQCSZ6/eca7OYuFbiq5jKvTFI+YX1emSxYusmNzMxOEvB83Vy9UMqORsyjWs9jp6bjvGIeFZsUqlmiQQTy69OoGOh+Fsscyr+bWFMh9CsIh2aPSJ3MAn6YiwVMP4LXD0qzCRqefUxm9NRYkk8o5e3LFJGdzNXL5tjTclmpROvVvso3IGmd7Ti+r4abzTTarcCdYC9oOmPz5Yi4zwr91IGpmBG4nqbabx13+mITq2bV0jnebrFsll1J51FB3PpFOQR0AIAHvi3VuEsalA1Wy4CNT2qeqFAsOsqDY74pni7y1qBKVV2Vd1NtDsBqUCBYQBN50i+En7y0gljba+2wt02xol6Mj6C4XQBQx15j2/LGYpP7N80zZZ5Zj/GO5P8AJTxmFGLSopzt2c64/wD+6zH/AN1T/wDbYCFI9MGeIf8A3WY/+6p/+2wHTaOWNSAzh9R6dQGmYc+mAf5rQTI398B5h2LEuSWm5Jkz3PPE6VBImxBBkHaOnK2Csxm6TAAUVWN2BJZrc5PztibCw7wVSXziXErAAuAdRdYtPQN904cZiqqNmGqKxWGmDEEwANzFyOvzwgoGmtHr6heOx/tj2tWDI4YlfhgEm8Ry54XkdlppZcZah/GRKbInwiqC5Yg7pBGowTpm3PFIzFTWSxG5JPzP6tiL96cyS0++IWOHWxPYZkawWrSbTJV1NucMDGO5PVRAH06iKykA7sxWppEgTvT2g4+fwb47PW4rSqZNmp1F1KpZtPqiadQMpEjUQHIiefPYzJbRcdJi3P5qnXpea9Ooj63M6ZQkPBjY20/674V8dzaCmqQC5AaNHp9QsQWtvJjaRjzw/mVOWChXH8T1EKCGuCBeTq37dpN1fiDh+YqZk6KbaWjTIEBYi8AAbHkPvwv0J3QPkspUzOpaaVKh1WCIzEAAclBgYizbMKDrpIKMJB5ctt+eOkeH+OPw/LpSohUYL63ABLtzNx12+WKd464oa662A1k+pgIJFz6gO+FgrtM2+RqGDRUlzZi5/wBPb8cQu8meZ641AnGuNaRz0etjzGYK4Xw2rmaqUaKGpUcwqj9WHc2GGMFx2H9mH7I1zVFM3nWdab3p0lOksvJmbcA8gLkQZvinePvBY4X+603qa6tVC9XT8C3AAS0mLyTvawx9QZPMIKVMJAUIoWNogR92GlYmysZr9lXCaiaP3UL/AFK7hvedRn5zjiv7SP2b1uFnzabNVyrHTr+0s7LUA68mFj2NsfR374OuA+NeXXoVKNWClRSpHv8AqflisCbPj9Wgzj1sb5mjodkJ+Fis+xIx4KnWZxBR55Z3NsassdMeE4wYBnpWMbUWhlPQg40nGYAHvFixrMY588Kc78Z73xcPDgXy1q1F1uZA1bQLTHUjnjTxDwcViHphUYCCBYHp7HGMPx0zp5ZZrRSwMbA2x7VplSQRBG4x5OwgD9c8bHMT0TfVtHLF+8C5mjTYPVqBiXU06Q3DgiHLGIAkiBvpNsUNVGo2DDfmPkIOJ6OcKLChUkAE7se4JkibbQMS0Sdt4b4iylbNaDes6ooIUxqBfbpAvfpvaMQePP4VJWLFgohmNySAdRPcxMW/LHIOFccOXqB0USOcXjmAdxI5iDjoXD/FVDOUno1B5fmSCFN5cySoIInUZvvzxnKOjSMn5OfeKuLLma2pV06UVN5J0KF3gWgDrtvfCYYYccR0qGm5YhSdIOwBNioFoIA6fdhegnGq6JOm/sx/9rU/+5v/AMU8Zjf9mlMjLVJBH8ZuR/lpj8cZhgULjmXZszmCFJ/jVNv+NsL3pMNwRzw+41Vbz8xAsKtQTO3rbEFMagVKlo3H62xGRNilEPITz+kT+OPDTMTBj/WN/fDlFCS3lhYWQd73HX9RjMnnEMKyze0xH1j3vgyfodh/hvhZzGXcU6lKmyuJNVwo2OxPb8ME1/DzU0qM2cybkA216plT8IA3kx2icD06yJKrSHqK/atzHTvP1PLDAUutMQejE/hAxk5tDx/myiBcF1OHulUIVJ6aRMjqMWB+EAtPlqsKdtQuLgEarzEct8bVaDUyzuFa5gQZ2JiJJFwBedxjTNvoNlUFMzEQRvNowRk841NwymCIIJAIEbWMi2HmcymqqfRBVZ9CkTP2oFybgfO+GGU4LpV1NLUr2Jam0iJ2MDSb4HLXQUQ+HM1RCeUxzQfVKmmygCSDebT6QZN722w88lVqVKyuz65/h/ySZsdr/dGAuH8Fgfw0fveeZ63wTlKFSkrGorKWj4rddj9MQ3ZcVtA2cDHY78ib4UV6epXVjBII9o/Qwyze/paD/KWa/wCP4YWDV5jBlK+n7QuL9diu8H5YUTSXQsXglQ20mNUTIifniMcKa4BAYGIO8/y+84cKdJbVTbSbybbxbb36YkytJ1dqiUgswQxdREAgxzGNMmYoQ1+D1EbTYnlBmT0A3kdMd+/ZT4MTh1Dza4/83VHqHOmnKnPImxaOw5Y5xwDhGZy+YyeYzFGoKIr021BHKhdaksxZYCxeZx9B0smEqud9XwnoDMxjSNiOZ/tw4UagoZzyi9OhKVgNyjxcf8N78pnFV4B40zOSpqq/+byg+Fhaqg/lYduhHzx3DiiBl0ESOnLHKfEn7Mk1mrlHagx3C/D9Py2xe10IbcM/aJk6ygmsKbH7FT0kdjy+/C3xD+0ihTpuaTLUfZQpm/Ke2KdmfAmeb0vVUr3/AO2CeCfswZqhWqSwgRA0i+qefKB9cGTChf8Asz8PHiNTN0mIGuiYcjapqDKZ5XB+ROK9nuCii7pUJDISGFrFTBx9MeEPC1LJUwlNQvM9STzJ5nHHf2x5amOJ1YIBdELD+oiDbqVAxMlSE2c5XJzswJ5DEXlXgdY/LfDJaVMSVgkfZbeffEdLyyfhkn6e/TEWGQA9OLEiZ2/12xlOnJ3A7nDVclSY/F7xgirkqemLAHte3ePxwZBkNCG001DD4RERe19IO/5YITULsI76gT84/wBcQcNQgDTJgATE2HU7D2necEtWmBef6gR+V/ljHydK6Knxlv45J2BHfvsffB6Uss9JT6w+neLatMQe2r8Mbcayilg+rSe+1se5Tg9VlHlp5jNcKm8SBOneJ5x1xqnpGEm7dE1fLUFlkDn+GbW+L0kC687/AEwhKShYrInSG2AO/wCAMD3wdXy9SnUFOrTemeYIIkc4+WI6NfQdKlheQFcrcTDGPtbj54aFfsHTKrB9d7bC9+WPPI0GQ4t9fpgipTCmRcm53JE8++BK1NBIlp+73wxWPeM1qdRtbIGK+m5ImCRcg9cL/IAJZKZI3HOI74l/e71FTSNTEkm8gMSJHSb40euLC5J5rYfqe+JoMmXz9nLP+7VNWr/1m3t9mn+c4zBfgDPE5ZhHw1CouT9lD174zDGVnjPhx6dStWdCVao5+P0gM1iYE8/w6XrFXMEmSQByC7R1OOxZ7J0swHDCoELsGUPpFmI2ibwDJ57Yqifs9UtUJq6hpgDSV0M3wkkWMfIGcZqXspw9FGyZJYgtOoxETq7Yt3C8llsvlKecrnzHNcrSy8AiASrFwdxAkbXA74a8M8K06NfzB6tIBAYyDqBAgaIkESP+xxZ6HDqWj1UaFjAAQC0NcwB7c9+WByBQK7nPHFPy8wqZZUchfJMCBpAkNPOdoNoGKoK+bqJUFNWcURrco0xJ3HWDew2k7YuVbwXl2Wv6jTL6dKqS2mDcJIsDaZnaBvg/hlFssKaUHNNFYSF5z8TElpmOY7xvgyQ8G+xHxlagpUDJLupXSykMSpHqAO1zt+ONeG5BixUoS6sqmLkltcLGwI09/lOLrXqCs9L96COFDqGKer1Cx1AzMqsEde+IeBUBQreYSHLPqapUQs4kLqiDEwN4mZ3wrQ6d2PMl4aotTB0b77frljKHBqaMU8kkSYYC3xKNpm2q5wL/AOO1gVAKaDeyRC/Xf6YjPE6ilvLqtdnILBSQHcEi67c45RGC0OmWJeEoNgMUv9oOXFJ6Z5FTfpB5fXDfM8ZqsSadRwIEKVQchP2Sd++Kr464kami7MypABAEtAkiwBE36e0YRUeyj8Rz2kwtUUwfsqhLnuTgjwZWQ5xBXHm0X9BZwLatiQf6oxDRhFMfET6iPUSeYnmev2R8se5CsCx0oPT8TfZHYHmfaMOx0dn/ANntIKpSTVr07xYBLzG+n1R3j3Z8J8KqtdajOzKt9B2nlzuOcHHJ/wDa+uhH8WpdgACxlmIVQLQfhCiT0x0Lwvxt6lJl1EsHMySTBCxuZjfFQSbM5JpHQauaW6yCemAuLMBTV9WgLee0YBp5culzDH4T3xp42lcoVAkkBPmYA/HGz0QgXJcTdiVrUyjbqSIDA7fPtgipWXEtfPp5SLXTWDba4IMe4OFwrZZbBK5B6mR9TfDUq7CrCaGUWo1sO6eVSkJMDCuhxBKaylMju2AaubaqZJhRueXyw3IWI3zGeW5BsMce/az4NzGYzIzNGmxQ018xgJhgW3Alvhi8RbF7FYvWVBZFkxzba57dBi45GooOnmAD9Zwm7QVR8rp4XJIZqy7/AMp3HI9MEv4RrPJVZtuot+MXx1f9rHBgZzFNAGEa9OzTsxHUEQT3HTHPsnxtqeldRAfkDaQCRP34wladGmMWtCKj4KzcSEA6ktYdJPL27HGzeDc39o0wsSW8wQIix95+44bZbj71Kfl62U9VMTp2kHexxrmuIMyAyTYErhZMfxoCWjK6TEqAFmDPUibAn254GXP1KYgpqH2g2kEfIAfnjDWWpJG43IEMvuBuPliJM8zHy6gBcfDOzDsevbEmipFx8N8Py+YTza1IOVcQNZW0SQV+Fge4nF1XiqqvoRFiRpVoAgbwB9MUPwe4KVCBEEW3je2G3lxrJHNiBMGOQ+7E5icBtxrO0c3S8srREzpOoM0gG6kAQ3vM7Yqed8F0oJDeUABs2/Uy0xG/z7YcUaZ0gMQCCSDF+dxvjyqfMm4axBjYyoEb++DMT4yu/wCw9EElq7yCLCJgyL2PMHEC+EMvJBq1C08oiIE8uR37Ri3bDZTJFzEx+MgkkY0zLKoQCxZ1XaWOs7NzExEnth/IxfGhSvgnLmxZy03g+0Tg2h4WyyiFRzuGLE3sO/sLdME1lJEqWW4gjoIkex2PScTvTaPrzHL3+uF8jK+ND3hSKEhEAUGANIGwHQYzGnBqR0Nt8X5LjMaxeiGtgOYZjraxCu15n7RAj75wHnaHqDMb3gnf9XxNm3A85d/WT7Tf8TgbN1i2mZs0/Q4wkzVI0rZtRUCmohJDQNiYZYjsBNh26YJNadNpGlpt/wAMX5c8LuIZJGqLUZZKTpbpqIEfTCXj/F6lEIKZ+IEE3J5R2wdsXSLVmjyBi46HmDzxiVFN+nbnEfhP1wm8M16hBFdhtIMxvH+tsMVrAiLrNt/11wmqKTsPy4J3O4kWmOlj3/AYkpuWLCWAtBi1xaCRBjtiv8Lynk6jrZtfUz/2w4SuDI1iTYDY2/sBirJom84KQCxJAIkgX7wOcxtiRHGsxtv+H+uFGYFwdZETfUOw23PT54hyvnBnLPqEyBewEc8CAc5xyNuY/L7tsVjxJlYSSWVSZMbtIW07gdcOKVMh2aWJaCQTIEACw274zN1Q+4tEG0j+2FkNI57W4iCwpIoVdPzPb27Y84FVCq6mJ1HfD3jnhdS3m0CFKmdM2MbgdPbthDVp6GnRBBuCIM4u9CIKlUitqPKsPoVj8sX79nHFWGfKm6PTIP8AhlgfuP1xQ86oYGD8SyPdTt74tn7MhNWpWP2aV/diq/3+uLi9olpUztvDqhqZhTyX+2NvE1dj5iLuKWtf+JTK/fiDw6/rnqJ+7B2dy81C39MY6GYo5nwT9plDOeitTam4Em1t7n64uHDuPU6g0JUUHk25jHzvxao2S4hWC7JWe3VSTb6HF/yy61SrTNmAZWFv0cTsrR1heFh/VUral3scLc1W1E6RCrZF6naTik5fxDWpn1AOP8p/sfphllvEiODEq/Rjy7csK0FFk4Plh5pjfmcWrKoG9XPbFP8ABGYFanVqqQVLlQRz0gT984f8HzM+aP5Xj6quLRLFPimJqobqVEjsSZx8+8TY0nZWkeUzj8QPuOO+cabW9Ufy07/efzx88eKa05jML/8AM33E4jkV0XB1YFTzJGkiZufrYfhhic3AibgR74TUW9U9Nses5JnGbjZomGrmSXLCxAv3xslbzG0+XqE2ANwex5YN4d4fq1hPwLaS2/yXfFt4bwmnRtTUseZvqNu2M3JIrsM4FlTTpCbFjLGZ7X/M98L+L1K1BHZXZy4tqOoLvt9dsNnPpAkk76Y6gXwkWlUFarYlSUdAbhSw9Vu5v9MSuxMc5AFkks0lRNyN97DrviDhfCFoFyJ9RmCe/v8AT3OCqVEhSB1kgCTuen44m1iALf8AaTiW/BSR6oB0iIO4kiTb8B3wu45VJFKmpYMWVx00q6zJ/wAW21sHvIM2m4mcRNl9a6WhpBH9iJEbxgQMKgxqmb87/gcb0ahLH4ZETPKdrdLYjd2lBpDQDqbVBmBBAi8mZxij4RzP5dcJjRYOEVPQZj4uXsMZiHgjnQZt6vyGMxvHoxl2SZjgdNnZiWkk7Ef2wLU4OkxqeAe3b+nHmMxWCFkyevwpDaW+cH8RgCt4dpMskvM7yLe1sZjMCigbZvl+BoAPU55TIB59FGJxwVI+J9+o6e2MxmE4oFJmtPg1MGRPPp3vtvienwhL+pr77dfbGYzBih5MV8U8P06hUF6kAzYr166ZwfR4SoWNbx7jt/TjMZh4qkK2S1uFr/M/1H9seVuDo27Pt1HbtjzGYlRQ8mBtwJBsziZm4/6ceZzw3SqLoYvG8+mQb3B048xmKxROTsQf7EUZP8Stc9U/6MPfC3hullzUCNUOpQDJXkeyjGYzFUrHbo6DwgaAkcgRfBprHVOMxmNTM5F4v8FUK+crVWaqGcgkKVA+FRaVJ5dcMfDfAUo0jSV6jKGkaipidwIUWm/zOPMZiR+A2vwSmzbv8iP7YT8Y8O031UxUqIux0lZPuSpP0jGYzB5AungPh65XJLRpyVDMZa5uewA+7Dbh3paqR9ogn6YzGYpCAKlEE1jJlpn7h+Axy/P+BaFSo7tUrSzFj6l3J/4MZjMSwsgH7Pstt5lf/Mv/AEYc8K8DZalBGtm6sQT8vTAx5jMTJFJsZf7PpOoPUBBnde/9PbG2W4DTDTqc32kR+GMxmIxQ8mSDgyA/E/1HX2xHW4BTKn1VBaJDAEg8iY5RbHuMwYoeTJaHB1VRD1L9x1PbGrcGSPif6jqTa2MxmDFApMlfglOfifl0PfpjUcJQAnU+zcxH4YzGYWKByZtU4QliCw5bjv2xqvCEKj1P9R09sZjMDgh5MZcIyAVCNTH1G5ieXbHuMxmNFFUQ27P/2Q=="/>
          <p:cNvSpPr>
            <a:spLocks noChangeAspect="1" noChangeArrowheads="1"/>
          </p:cNvSpPr>
          <p:nvPr/>
        </p:nvSpPr>
        <p:spPr bwMode="auto">
          <a:xfrm>
            <a:off x="155575" y="-1462088"/>
            <a:ext cx="5715000" cy="3048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7460" name="AutoShape 4" descr="data:image/jpeg;base64,/9j/4AAQSkZJRgABAQAAAQABAAD/2wCEAAkGBxQSEhQTExMVFhUXGB4aGRgYGCAaGhwfGx0XIB8bGxggHiggHx8lHBwdITEiJSkrLi4uGh8zODMsNygtLisBCgoKDg0OGxAQGywkHyQsLCwsLC8sLCwsLCwsLCwsLCwsLCwsLCwsLCwsLCwsLCwsLCwsLCwsLCwsLCwsLCwsLP/AABEIAKQBNAMBIgACEQEDEQH/xAAcAAACAgMBAQAAAAAAAAAAAAAEBQMGAAIHAQj/xABDEAACAQIEBAQDBQYDBgcBAAABAhEDIQAEEjEFQVFhBhMicTKBkUKhscHwBxQjUmLRgpLhFlNyotLxFSQzNGNzspP/xAAaAQADAQEBAQAAAAAAAAAAAAAAAQIDBAUG/8QAKBEAAgICAgIBBAEFAAAAAAAAAAECERIhAzFBURMEFCJh8DJxgdHh/9oADAMBAAIRAxEAPwCDN5QpUdhUcFmMTWeGkkwoLRtyGGOY4m5KlHqAHcaW2xBmipqHzGGkMdML8F9x8sK/E3H1yYUBPNLGAwJCGCDYxv0xm4STpmnyRaDc1XqM59Z3OlSYJHMhTvgnIZhk1GpTdxFpd1g/4WGFRda3l14RnCyHsDeZ0jlz+7Gz5l2VlloIMw31g4BraDs5nqxICZRWEb/vFVLzMR5hBFhc9SMeUKNfSrMaiGbr5gcW087T8P8AzHEeT4K7UxVLVghMSTbfrO2MqcKXnVe9xfFNkJGziqsEVqhuDdumn8dP/MeuIslmKjBjrqEJUNP/ANSZKimTbfkB/ibriCpwtN/MYzhJ57pkSAhALu5JiZZhcjewtPPpbB2J6LA2aqgxqqXbUfWeRmBA2uBHTacLafiXVSZlqVJVGeC55liAfmtuxxTG4+5BF7rBJOx5kdp64XspE97GL7csaKHshzOn0eJF1DrVqaWEgktA+/6+2F/HPETUHQCo5OoFlDGdMtPONhHyxWKec05QAFtWvTZoAHqPwg85N4/AYUZyoXdiTck4UePY3yaOo5TipqXFcsAdNidx5c/a6k/5h0xDxLj60dIas5Lclna1zf8AU4rngnNACsp6Bh94/JcOuJZChWILlpiJFohh26nE409lZXHXYz4Pxta0lKrnTMgyN1Mc+x+hwTRrMCP4xNupjbn+Pz7Ypnhmm9CvUF/LaVnnZjpNuxP1xaM25WmCWuDvcD6YmSp0iou1s24jxA0VBFZ2DOoN2O5ExcxYG3bG2azOpCGNfTA2d1O8zqCg78o+eFnDqlLMFUqEsPiYKTYiwmPc/hOLpSqqgEGAe/66YLoLvRSzw5tcmpm4v/DFZuUiZ3InoeWBPEZq0qSurZhSxsPNc+5IJkbCLjfF/wCK8dWhSaoxGlSNo5kL+eNa3iWlSqim1RAzCwsd4MnkLYak7CVNVSOT1c1m9QUPmGJIA0u8GYi+GOU4dnKkh69WlCyf4jO0mY9KtIFjc/SJjpWZ4rqo1QjhgqsDogkETIJ3ntPLC3xDWL0KwaWGhiOsgEi4vYgYv5PBn8dbFGezmfUDy6yMF+L4VM7iFLSRysffrhScvnHmrUzBpmQqA1ShLWj0rKgb3mbYE4RxWmMsVqLqqzYafUQzC3WQb+2JsqMzVBSll7B9QBHqAEFQQTYTc254Og0/Y6ytTMLTCPXOoCCyjUT31MDMdY74GzfCK5I05wkX1HXUG5ABtIt2j2vjOI+dlyNR1OZWwggc9xtGnl0wRSzUUy2kwAJ9QWJ/mMRywXTHVoXDg2ZABObqaYJnW9rgXMjrNtsTLlc3RnRnHc/yyxkjl6u8D5++GeRzEQwjyhPqD+kG/QR0EzjxM+skswABMG21sJzEuO+inVvEOZ1z59QMOQcgCLbbR2wFnON1yYFarJ6VG/I4sLZHL62NTywJMjW0zJ3ER3xDm8tQp0tSxZl3J5kCJNu/1xakvRDg/ZX24vmCLVq3/wDRv74ny/GqxQjzqpJIv5jSIna/1+WLWeAoR6ipm3pkm07kbXxoeA0LSJA61SPv04bmvQfGxTwfj9VQwNZ5JHxMTb5kxhnw7iFRqjOa1YdAGOmI6T2+d8aHg9BQWdGpqCQSKgbVFzAMEjlbqMDUsyl0VqgW2mTMDmPpiW0VFNdlhyXEzULRVf0m5Mif+fElbN1ACSzxFzqIPXkxOF+UyHpYhYOmQTESIAiGgTuDF4OIKdKumokKV2ILAyFF+ZteMZ4m2ddktbiskAO5MxAd9Q2+yGFupOAvEdbNFUWlVqFFEkK5DzHvJHzwTwziIrKIRAdrCPlMd/1GJczkrk6goG5DEi3+HDTxYakv9BHgbN1GoMXqVCfMPxMSR6UtczjMNvCNBDRYpBmoSTJN4WZJH4WxmKbMsSDN5B3qVFU0yQxkaribiRyMQcKs7w9K9JKdUK2klkhjcEwdiNsWChTPn12plddR/UGgL6JSxJF4F/bAeeyiZamB5iMdgElyCZn1RA364yfI2bKCW0LqfDNIECAu2oyRbqTO35YIo0AFcNeRIKm4Im17EHY/IjaDvSzoHqE+qNW1yAoBZTeYBE9sZWAOpgPUbKPSFkA8tPP3+mJtNltuukGUMz5ip5i/AAAG6CNgLH5zh5W4GxjVSBPIGGInqJkdcVNg6JZQ9v5QxB6EbNMxtg7LcSL1FZssiECxbLoDbaQBFzsDh1ZnddDQ8FogeqA3aI59RvIx6/DqTIUCoykEX5zvcbfLthZmc1ULR5qpadKqoO//AMaxci3PfAa8SefVUdQH0j1fFfcRMA9wDgr0H92bZnwhSavSraKQCsCVEw2nlpiImLAcsK+OcJp1Kxq1W/iMwEGxYg1OgiWprH+G3d8eMMkb6AdR1RtNwpZQduc88Ls1RqPVNTXCaFGi1m1EyeRtKwDisnZOKK1xTw6qqCtRdIsFYGSS0E6j/UehwHS8J1mvpgOzQAQY5g3YSDfnO04v+YZWUiN7Agc+Q1csBBXI9QCMTZVYMFEqNRkAkCbxtilySSFhFsUcH8H1KXraqNcFQgSbahGp9QCk7wAwABkg2wceFVuskyIVl3/y9jf7ueHC8PJFRWzRB1Ro3DajPrjbeABMAXxG1FlIWQXLwpGorNyCwWIMGd+04MmwpIRPwiuwBVo2gQLieRn0mOuqZG0GTszRqOoQpqE/aZRe+9zPcW22GJMrnAX0TpAIBlGJ1AgTAOne0yNh0w3OQqQW0ynxBkpEyeZHqntq98JtjpFJ4nxF8lWpkEgsJqxpPo1CywBGx5dMP6mbZmUCqRv8UerVMSYmAWgbbDfmm8XcBruUq+S+goFBC+nmbCbCDz7dcE5HKFdALqGaBBEsNI31TEczivBK7foE8Xuy0NLPqLuFEX+Ez9Y3wr8P8BqZ4u+slpnYxyiahssLEC5jli7cP4Aucuz66UgyPaPSfsz2/tjoHDMjTpqERNIFgoEActu/598cnP8AWLiWK2zfj+nz/J9FK4N4IeiGLZh2LSWWBoJYQZB3MHc/TBPE+EVmDBHF1Kwy+kkjcMp1A35j5YvZyqx9/wCf9sQZrLgzymx32/Qx5v3vJdtnWuHjapI+euIcFrUax10mBmRclT3BFz9R7YZcDzTUHbWrrqUzJMHaBEC+9zjrHFckpUgrI6H+/XFS4lw8AqTUAuQ0p6jJ+IG4kLNiADI749P6f6tcqp9nHy/T/G7Qiy3HkqLnHKkClp0HWxJDSqggnqJnv2vr4Uzvm5us21MqLNcmLWk7ySSL2JGGNOjltGkUkKmSAwQzMXIgTYAf4ffGqeRT1IaSggf+nSSTHJrxuPb546rTtGW/JYTmxSA/gswUAEl1UHawUrMdux3icV3i1CkaFZkRlbQ2lZLGeUcj7YnyyZfQdKBXESDTCiWCGbmy3HyXnaS6nBkkFFUmVKjTBiQW3iOx6k4iqZakqE2Ty1LMkqoqqadjHqEXuZB0wQbe3XG3EKLUqpLJWamqKNQT4WJP2oAnTG3X3w2FEoFbQQCCS9gLRMjczDGwI9PfBWboUihbz6dRm+JSTJI5MxgE8vfrh2RXmxXXQr6yahkWYNJO8CxkjY/PCbLZpmZkrqFCtGrzQEMH4gXb1i0ys8sO8tR1PBQqopqoMErJN132Glfee2MWgyhZSkYa8coIjncgR7WwXQ9vyKM6RVGimKhIBsZ9hAO/TrgCtwmtTQFl9JI2IMEgxPObHbFsXKBTNOkCon1SFg3FhHW2PK9JX9PlByACurTudryY23FxGDJA0wPhdPTSIeIIvIIjkb6p2A2HXFU4hma7vWFNapQs0EI3w3tPKw2nkMWXP0nphmWl6YliQYET+cfKcV/JHMs6vLm4HqY+obEXO398XFkSQw4VwWpliTUNIltI0o2plJk3MaQDB2J29sNVoJBU07N8URflyNjO1554Z08lUdWI8pQshtTCx57G+E/n5inOjzFTVHpWZssSOov8iJxLVuy1JJVQ18IgU0rIUIK1iNz/AC09oMRjMMOBBgjAgD1n4VkbLz/tj3DEeOya3gISWkCe5/p3nEFbMFt4jkAMa1Y82qF0yDFpMXO/Ln9xwDm8mzApIZWEG0dLfFGMHbNrVGZjLA8+RPODY8sAZHi6GmxbSApEkXkmTCxckwQI3x6wZHSGJ9Tal+0+nTzJsCoMbWGNsk9PzPLSmhVkaUVX1EBgBbYrcg9xzw1DRDlsYvTqyGQKEhjIDEzBAJ1RIB3AN+oi4/FKdTzDVpOUlfUx0kagSBY8oAPuD1scmXyrppp0AUdh6QhVWMwDeFJEG57YIocOVwPWlIC2ztMDpyHzw4v9Dkl4EVd0Zy6MwBUFgrW9JAgRIC3aw6YjzuTfTqpgybQU9IEGYEwTaOp63MseJZIEFRVosptaIIMhpVhPaBGxvjPMYMwBQjmQSZm5PYySJ6AdMVsz0b1E85zTWSyQCCdIFgeYjYjbE2VyZWULDcW36c+QNzbngbMZ6oiTSUFAQlzp33ElY36EbDElGjSYS1d6VRiQ+ltaqQIUC8CQQ1udzhY6Ky2bCoIEoFBb4WF2gciplbk3I5dCDjM2kkL5ahdzLSCDFiQ0C3I9BgGnXKsFDoNMgmAS0GCdU2PPc4b0CG1lHll0yPREHncfnywnaBNMO4VTy9LV5lORsoJsDckyCT2gDnMYr2drO9RdKaUPqINwp5gWlhf3xtxOuVeC3mzYNTKgAQTqIkz/AC3nrjbLJRlHL1Hc3g01pxsIuQbCIB/lGKinQpNWeedTJhaKMNJqM1MhYhgDJA1bkEW2nBGV4oD8SVSCGgtUalo1XIWFIu0EzuZMWE+/+HIWBpIociBLEEglS2r1aZAB5fScbZnOCnqQsBUuAsiSRyXkb2tznBddIFvtgXlBoBD3sCD/ADAASxHUm/QDDRdkpaabekDV5abWBOuNUkEmexk9VrcUchW0aZPqUm4YaTB5SLffiThdaGUlQAFAEKVAgfZExF/uxlOTjFsuKUnRdOF0kpotNNlEC9/c3w2oNOxAtM/o9x9MVjK55b35fke+GdPiSD52/wCYd8fP8km3Z6qisdD96gH3+1oHXAdev0iCbn58r98LKvFByPXn398BZjiYAN7w3vuMZqwjx0HZqoIj9c+/b78V7OoDI27/AJ4mzHEBzPM877/64Ar5te/6jG/DJxdhyRTQJlabNVnUoUVIBfSAoPMgNvPLaJ9sNq+Q1ajUbLFVkg+aJsDyKgfVsKKKVazLTp5fzaZvqkMFBJBJGmwEE79I3xLxLJvSqgMxprpVLJ8UCfiPNRJk/wAxsd8fQx/JJnjvToHTIsdTroFmlz6SRLaYctsvaZvtthHm86Gcg5knVsxJKsNrPJBiOt8NzlA2sNqqqAsIoFg2oENqAmAAZ3j711TwxQMsaVa4YzTeFAAssabGAB74q0hbYzo0su+moHDOikgqZgkANPIHlB2v3xJxPiS0sstRV1kAemSNw08iALj/ADHFf/daVKk5SnmRpBYA1FuQVMagurcD6dzgmhQVyvmhtZUkaKioLco0TswB74TVldDvgLjMU1Yl6Tc03FiseogAn/XElSi6VBSTU8gMNxOrW0E9fQ1pt6e2BaOWWJWnVWRBYFTGmRf0XNpO2BKuafyyqtVBGkyAYEm9ldTJ7H58sIEWfLayQWI1WkEkkDcSpEj2OAq9QBTrUvDBQytBugOr02PMSI52wDw+qZD1FZzIhh6TaRMamIgE7km5vfAee4u9N2poi+TPpLaYmSJBNrDlholsbOmgWJ0sIC2KyeZMW5cjvjSuqyoKqJ9IBIM8zB9gcCrnETemoBtpIOlQLTOx3uRbfYYJfOEVAwRGgw4qLIAMX8trGxO474Og7Bl4rU1v5dImeY0SY5ncD9bYO/8AEK6mn5qOCQW0tUEEKVBsGvBI3GNM1W8+oq6VUqJ9K6V7xAsZvbEFbQlyWkmJkx29USBvcRztfCKob8LzWtWceVduTA7AATfeALY9xF4ZQeSYFtZ+zG0A29+fPe+MxdiK8+Z8qvUJpyKtUjkBOoSSZ6LzjkMNatSQZUR0DKTz3uIxVzXr0a9UPScqar6YBIA1N0B+mNjx4qzK6wQNrgydpnbrtf54zdeS71fRZuCPTVqvnUg2zIz6WizyEIk7AT3ODM5xbK0Qf4IBb0nS8WJkmbBQCSZmfwwq4L/HakoUrUfWqOCfUYJkQbKFmSY2XrBZ8Q8DVlUls4sxMBSZJnmT98HFoz0RvxikQDSAQAGCIMBiCbm283j2OAVqhqVizo8EiEIM84K3FgcRZDghR38wipYxr2EREekx3JGPM0oZ3RVqSCDC6dPqgwGZwRY/y8tsRdvs0uNaVG+WkEgoh+HT6FAE9bfdaMT52oGACKiMJmBI2WCbe/XEXDqVMqUqU3k7a6rBmAg7iIv0MmPliOpwVfUqvmBJVh6y0REDVG1oInrgYRryR55NaFNIgsHI5MV7gEiYF45YzhNNhW0rThDTsQRMzMEewI7g98OqGQpt9l5BhgWIvA6nvidOG0h9kkztqMfO+JzktMtx43/TZV+L5upS+BFqKtmMkMGE2CgEnlhNmeKZhiAKbQTJABgllIK/1C/MbnHUG4RTBBKLHYCMB8VyFLR6VA0yZUdAbfP8sUuR+TNwXgpfCeK1TVUVJFMyoYypaBYb3sMPs9Q87Q6L6lELLWExPogbwL/3xlbh9RTKUnA6nSD9Ax/HEFatVUan1qtP1OQQCQAfjJm1p5G2+FmrK+Jtf9QQcoVQ1qlUKKY1NYmyqSYjsSRzwiTjWWrVKY87WxaFmi8amkAzz3vMYY8L8T0qrVlDJqFpcD1AKBuPiAM/jzwQuZjWVdRqIgWgAdI/LA5pdhHilLaGeaR20A1GNNLFAqkGbC0QtzqJA5bgTgLjmbp0giCi0tJDK8/DEghiB9rA2UzGiqXaoIZ1LAEbBY+f+uNON5hKjKUqa4D2t6bqQBp+nyGEkuT8WElLj3QMnGEH2Kv0X/qxPS46pIAWt1jSt+f8+Aqifxdvs2iYmf8Atgd1/jrIOmL77wdrfT5dpj7DhfsPvOT9DPM8eUQDSrCZIsp6dGwJmeOp/u61+y/9eAuMg+iBe8gSRy2+X65Y3rp6Ta2k9Z1Rt7R9/fB9hwr2H3nL+iWrxeJGir8tMXg82nED8X6U6vz0f9WPEQcwbwdjtA27z1798Q0x6Gte/I9LQDi/s+LuifuuT2PPD3GmNOVVlSTJ1CdjuAdpHXnhrm802nUQdJudRmY7Yr/hkoFC1FcoQZ01AlxpgEFH1A35CI74aVePrTJppltQBA1VCjEBhupGmQLmD0xfx1pCU29sX08yWqM1NwEcwQoAOpAoidwQT02tjdaSgy4dgW0tDwkC91Jubmw7Yg4dn6vmBHpCGYS3mDa/qACz3jD5cmVbVqUi8CouoXg7WvY374OmPtAvE+IU9QY60QKxLAKsQbdeRN/6RzOAaPFqdGqayqXChqfmGG1yRDCQADMGBE98NzlqR3XURPpczp7aQY2g7Yw8Mpu1FkhAjFiFAAa+x7YMktE0+xNVrrXZalSpUDBdN2UEwWIJCiBIPQGAMHVqqjQFVnERq3izG95iY5X+c4dZlgDpmCdhzsRP0n78JcyzI7keoSRAb18zIFlg2FyL6uk4VtvRWqIeG52osI4k7SimBInVpJB9x1m+As+iitqBqqDGkAWmJkbj3J5j3welSrUqakUG0FSQImDdr33+7rjSrwWqHao9JdLLEJyje6mSDa0RbnzpPyJ60aISzgBHIMgl0QJ0Jt8Vxy3gXjBbqIVmXTJhwV0ggEwwYmxI0iCeWNMpniEdVGw9Ov1EdJk3g3j8cE8QfXVLEgajDIpLKp0yQBy9h17RgYuyDh1cs5Gr0STpkt8945+17csb5nKUqZd2LTFxNjeLCYHyxDkQQwCpVLESEFQbqW3XZrRzkfXDBeG1fhNEw0gNqUldj6og3vsuB34BV5D/AAvlqXlE0woUuTc3mwPPtHyx7grg2VKowZCDqPLst8Zhpgyv5gGrVqaaZLKzGQNwuqZj2tz2wvzlPz6iLKagzNpcfY2YAER037+4Y1c4yuy08/5csbKUVrzM3udhJFo63xXs3xt8znloNW81CjAn4jqJI9MC7CBba5xOvAO/JY+G0QjoyhAhBQ3+KDsJiRIEcrY1z+ZKvpSkrkA+gQHJBW4noD94xnBODpl6lq7sbsVeRI9IIkkxci8fngbxfxhqVGpVpQNMQpOuSzRqmAYi/wAsTim6sq2l0EcbyuZGWJVSj1ANMaWjaVdTYSsj54BygqU08zMVJbTeQFjSDMBdyQJIvsIwP4I4s2ZyjpVYu6v8ReWiF0SsTEjfmQTO+LA1CZLwTcz0t+riDgcktCqTVinM5pbE5esTSkqwQEWn4W1bwbYmzWZ8sqWYoH+EFiNw5FzaYJPyHQYaZxyF0lU0kQYOmTIuTE6trlottgajwgE6zRSqiGfWfTe4kCCSN7d+WC4sdNG2Y47TSnrZgFF5gmVESwgdcDVvElIHTDAzZipA2/sRfbDDPUKFY6f3fLqV/kUoY6FQQCJ5EHC5+FpSQmVCqJAbfcSNZbvN5iD8hOL0OpDbL8bJ9LK/LZbQeZH341o1wzwFZlOomXiDKgKAQLXPtAEYS5YuajE+WI0lQTJeZmSCbAREdD0wJx/itVF8lYDGSzTJhoIGwgAGAOcSZwWl4FT9j7O8RFXWq+bT0mJmAQNQsDykm/8ASOgxXvEY15eo2W1sapCsqU3No0sT6L+kRc9Mb+HM07ypCa9MElZBUdjsRPKBfG9YqpIU6QLAT7bXxUaboTTUcvBUvC2Rq0q4apSZBeHYRpJETfsef0xc8j4jTTprCmNMp6ihLRpIe3PcRbAvmNFqjRMTq/PVjdazcqr/AOc/3xq+NMxXJR5winWOYzDaiaTCmUqFUGrQDKaY9IJcyQB8NsPs1QDsrEhdIIhbbkb+0Yr75mpFq7/5j/fHj5iryrv/AJjilxpOxPksbPk16z8/9MRNk15E/cR7csLhXqf75z/iOMavU5Vn/wAx7YvF+yLiGPkFsdRt0A/vjSpkUYbuJ5ggYGNap/v3+p/XfGr1qoDHznPzP67/ADwUwtBn7kpAktYAb/lGPTwxeRb6n+2FDZup/van+dv740bNP/vKn+Y/9WCn7DQ9ocJ07EkTN+/fCihwWvTq1Kjw6tpA0gmwnlBg/qcDHMt/O5/xe/8AXibKo9RgqlpPU8up9W2JlBeSlILYAQVpnUNjoYQfpgnMeaED0hVdrDS4O03hiAIAJt3xjcJmYrDUNxeL7c5E/lgSjlFGpKjFXEwCAQfczjKUYxVs2g5SeMQ3K0mLn00QzmbtqaYEm3PSse3TBWd4h5ID6aPwAal1eYZFxAOkANfYm2KpxwFKFQg6SsERMyGWOmF+d447ZegZlT8ZMyWXkASLRzHtywNKxW+i80fMzLpToqQStNaYMsYKnU7SZOkhTHMarjfFo474YphS5WuoUerTDn2Zbnb+XrOOPeH+PsuaVnYAFXIDA6QzIQotcDYT098PvD3iB2rMCXOsiFuwHTeTtu09bHlLQ0x7TznlE00YAERpFIISRb3B2F539o1KaF0syq0+kuAfSB8Jv6j6W9VrR0nFL8W5+o1RxpICN6CoIm8ybkHfcYc+HeMt5aU/4lQgTUqG6AHdZJkxsN5JnC8DtXosNfKTISppK7wAbHqNN9jhRn8tUbyn8xSdRAgFZkwTZv5ZiRucWXL5jWmq3pbSSW3sDO3eIxHmNJKyfgM2PwkQbyOwxCni6LcLRDw7JihmKNRlq8/UFAUahpggXG/0GG2ZraiHVoBCiDe8i1juSY+mFNTPUwvmNUXQ32y4KknkLd/ux4czTBWnqCM3wrIkx0ERvhOdjUKLDwnNKyGEPpYr8UzEX3xmFfDdSqYdhLE3M9B+AxmNI9GbWymce41mVovUoV4FOq9NxFOFALAC6aiTaIn88UfJZirmMxRDVF1DTTVqgDAAWAKkEN0ggzjOP1m/eMwuo6fPqErNidTXIwspuVIIMEYtWLR1rg613apTp5xWFI6WVURYPsEgfKbgjliqftAz7Fly5qioUOpiBsSLXAAJifrgbwFxI080xYtpZGNRrmABOpiOWoCScB+NnDZ6uV21DnM+lb+xxKux6oeeBuOfu9GoEQaiWLswO8Dy1tFvjtOHI8U1bsNMxJGmwmP788U7w80K4sQQG7grII6wQ33YfcdrUhpelTFOwsBH2T0sbWwnFWNN0E8Q4k2YpmhVIAJBk2737Tiw8CbzEbL65qUUphmBMNqWZiZmBfvfrii5OvOgkelnAJiTEiT8sEcOzSjiVYBh5VQFJBIEaZEk3G0e5tiZR0UpDPN8VqU+IJSVhHlwJG7FTGuLm6jc4s/EQXp05EXkm0XtYEiRig8RzKf+Lq5ZWXzElgfSbAG/QbH2OOkVEBF3psFKrGlo9WmFsf6h9cJNwakuxNKacXtCnK5iVkXO0Rp+4Ty+mKVxXiFRqjMdRvYcgOg+v34vfGlNNWYMhM3CkyDAO0SOX1xQqghidDX5kHDir2EuqLBR4qBlkRQF1gaiAATqCmdW/PAastNRLH4wOu2o37Hc+2F2ZzI8tA1h6SPYCw+kYaPmKZRQ0BWNmaCAedjYW598Z8Tx5NnTzK+Bf4IalQojr5jEhedrybkCQeQGJ8q0m7W1C/8AgB/G+NqWZTzk1sipUps5PpAkOwgEjaD/AMvvipZ3iTMWV9R92sD1ERcY7PkR5r46CM94lqiodDEAEgQTBvvE4a8L46zIQzzUIkC/puPy98Uub3xvTrRtv1n8sJOmU460dCGZfQpLtOqJsOQPO2/3Y8zGacFIc3XUe92EfQDFZ4d4gWnS0MjM0kg6gAJERGkyI74cpx/KlFLJXZ/LggFQA2pjpuJIvM99ul5xRDixj57+aRqOmQNPuBz3wVQU6dRcmVuCLCQSI+mKlnPEIFVmQEL0LAtI52EfLDrw3xulULLXqaF0nTYfZVtzp3MgAE9e0y5pjSZHWLqGOrkIjlJj9b4DzGbcJTPmGbyZ3g8x/bDahUy1amxNeIUC8WPSOfLFIzWZGosFieU2nricl4Q8XY7zPGACIZoJM9LbWx5lPEflNUb1ksPSvJbg8/bbFc/eD0H0xG1STOFcvI1EtHCPELvmATMsGACgcyDeSJiOZtiwZgsxUszTaxibWkQTjmwPMWjvhhw/ibJVRpm9+pE3+eJ5E5RaNeJ4TTLX4lriuj+Wh1IsHqReCfvtGKRobaDi05isKNaoA3x/dBnFXqgB2FxDHGfDJtUbfVQSlaPaZYEGDbtP+mDOHZqpTJgsqkgtHp1Ry/H2nAlPNsl0YqeoscZUzLuQCSZ6/eca7OYuFbiq5jKvTFI+YX1emSxYusmNzMxOEvB83Vy9UMqORsyjWs9jp6bjvGIeFZsUqlmiQQTy69OoGOh+Fsscyr+bWFMh9CsIh2aPSJ3MAn6YiwVMP4LXD0qzCRqefUxm9NRYkk8o5e3LFJGdzNXL5tjTclmpROvVvso3IGmd7Ti+r4abzTTarcCdYC9oOmPz5Yi4zwr91IGpmBG4nqbabx13+mITq2bV0jnebrFsll1J51FB3PpFOQR0AIAHvi3VuEsalA1Wy4CNT2qeqFAsOsqDY74pni7y1qBKVV2Vd1NtDsBqUCBYQBN50i+En7y0gljba+2wt02xol6Mj6C4XQBQx15j2/LGYpP7N80zZZ5Zj/GO5P8AJTxmFGLSopzt2c64/wD+6zH/AN1T/wDbYCFI9MGeIf8A3WY/+6p/+2wHTaOWNSAzh9R6dQGmYc+mAf5rQTI398B5h2LEuSWm5Jkz3PPE6VBImxBBkHaOnK2Csxm6TAAUVWN2BJZrc5PztibCw7wVSXziXErAAuAdRdYtPQN904cZiqqNmGqKxWGmDEEwANzFyOvzwgoGmtHr6heOx/tj2tWDI4YlfhgEm8Ry54XkdlppZcZah/GRKbInwiqC5Yg7pBGowTpm3PFIzFTWSxG5JPzP6tiL96cyS0++IWOHWxPYZkawWrSbTJV1NucMDGO5PVRAH06iKykA7sxWppEgTvT2g4+fwb47PW4rSqZNmp1F1KpZtPqiadQMpEjUQHIiefPYzJbRcdJi3P5qnXpea9Ooj63M6ZQkPBjY20/674V8dzaCmqQC5AaNHp9QsQWtvJjaRjzw/mVOWChXH8T1EKCGuCBeTq37dpN1fiDh+YqZk6KbaWjTIEBYi8AAbHkPvwv0J3QPkspUzOpaaVKh1WCIzEAAclBgYizbMKDrpIKMJB5ctt+eOkeH+OPw/LpSohUYL63ABLtzNx12+WKd464oa662A1k+pgIJFz6gO+FgrtM2+RqGDRUlzZi5/wBPb8cQu8meZ641AnGuNaRz0etjzGYK4Xw2rmaqUaKGpUcwqj9WHc2GGMFx2H9mH7I1zVFM3nWdab3p0lOksvJmbcA8gLkQZvinePvBY4X+603qa6tVC9XT8C3AAS0mLyTvawx9QZPMIKVMJAUIoWNogR92GlYmysZr9lXCaiaP3UL/AFK7hvedRn5zjiv7SP2b1uFnzabNVyrHTr+0s7LUA68mFj2NsfR374OuA+NeXXoVKNWClRSpHv8AqflisCbPj9Wgzj1sb5mjodkJ+Fis+xIx4KnWZxBR55Z3NsassdMeE4wYBnpWMbUWhlPQg40nGYAHvFixrMY588Kc78Z73xcPDgXy1q1F1uZA1bQLTHUjnjTxDwcViHphUYCCBYHp7HGMPx0zp5ZZrRSwMbA2x7VplSQRBG4x5OwgD9c8bHMT0TfVtHLF+8C5mjTYPVqBiXU06Q3DgiHLGIAkiBvpNsUNVGo2DDfmPkIOJ6OcKLChUkAE7se4JkibbQMS0Sdt4b4iylbNaDes6ooIUxqBfbpAvfpvaMQePP4VJWLFgohmNySAdRPcxMW/LHIOFccOXqB0USOcXjmAdxI5iDjoXD/FVDOUno1B5fmSCFN5cySoIInUZvvzxnKOjSMn5OfeKuLLma2pV06UVN5J0KF3gWgDrtvfCYYYccR0qGm5YhSdIOwBNioFoIA6fdhegnGq6JOm/sx/9rU/+5v/AMU8Zjf9mlMjLVJBH8ZuR/lpj8cZhgULjmXZszmCFJ/jVNv+NsL3pMNwRzw+41Vbz8xAsKtQTO3rbEFMagVKlo3H62xGRNilEPITz+kT+OPDTMTBj/WN/fDlFCS3lhYWQd73HX9RjMnnEMKyze0xH1j3vgyfodh/hvhZzGXcU6lKmyuJNVwo2OxPb8ME1/DzU0qM2cybkA216plT8IA3kx2icD06yJKrSHqK/atzHTvP1PLDAUutMQejE/hAxk5tDx/myiBcF1OHulUIVJ6aRMjqMWB+EAtPlqsKdtQuLgEarzEct8bVaDUyzuFa5gQZ2JiJJFwBedxjTNvoNlUFMzEQRvNowRk841NwymCIIJAIEbWMi2HmcymqqfRBVZ9CkTP2oFybgfO+GGU4LpV1NLUr2Jam0iJ2MDSb4HLXQUQ+HM1RCeUxzQfVKmmygCSDebT6QZN722w88lVqVKyuz65/h/ySZsdr/dGAuH8Fgfw0fveeZ63wTlKFSkrGorKWj4rddj9MQ3ZcVtA2cDHY78ib4UV6epXVjBII9o/Qwyze/paD/KWa/wCP4YWDV5jBlK+n7QuL9diu8H5YUTSXQsXglQ20mNUTIifniMcKa4BAYGIO8/y+84cKdJbVTbSbybbxbb36YkytJ1dqiUgswQxdREAgxzGNMmYoQ1+D1EbTYnlBmT0A3kdMd+/ZT4MTh1Dza4/83VHqHOmnKnPImxaOw5Y5xwDhGZy+YyeYzFGoKIr021BHKhdaksxZYCxeZx9B0smEqud9XwnoDMxjSNiOZ/tw4UagoZzyi9OhKVgNyjxcf8N78pnFV4B40zOSpqq/+byg+Fhaqg/lYduhHzx3DiiBl0ESOnLHKfEn7Mk1mrlHagx3C/D9Py2xe10IbcM/aJk6ygmsKbH7FT0kdjy+/C3xD+0ihTpuaTLUfZQpm/Ke2KdmfAmeb0vVUr3/AO2CeCfswZqhWqSwgRA0i+qefKB9cGTChf8Asz8PHiNTN0mIGuiYcjapqDKZ5XB+ROK9nuCii7pUJDISGFrFTBx9MeEPC1LJUwlNQvM9STzJ5nHHf2x5amOJ1YIBdELD+oiDbqVAxMlSE2c5XJzswJ5DEXlXgdY/LfDJaVMSVgkfZbeffEdLyyfhkn6e/TEWGQA9OLEiZ2/12xlOnJ3A7nDVclSY/F7xgirkqemLAHte3ePxwZBkNCG001DD4RERe19IO/5YITULsI76gT84/wBcQcNQgDTJgATE2HU7D2necEtWmBef6gR+V/ljHydK6Knxlv45J2BHfvsffB6Uss9JT6w+neLatMQe2r8Mbcayilg+rSe+1se5Tg9VlHlp5jNcKm8SBOneJ5x1xqnpGEm7dE1fLUFlkDn+GbW+L0kC687/AEwhKShYrInSG2AO/wCAMD3wdXy9SnUFOrTemeYIIkc4+WI6NfQdKlheQFcrcTDGPtbj54aFfsHTKrB9d7bC9+WPPI0GQ4t9fpgipTCmRcm53JE8++BK1NBIlp+73wxWPeM1qdRtbIGK+m5ImCRcg9cL/IAJZKZI3HOI74l/e71FTSNTEkm8gMSJHSb40euLC5J5rYfqe+JoMmXz9nLP+7VNWr/1m3t9mn+c4zBfgDPE5ZhHw1CouT9lD174zDGVnjPhx6dStWdCVao5+P0gM1iYE8/w6XrFXMEmSQByC7R1OOxZ7J0swHDCoELsGUPpFmI2ibwDJ57Yqifs9UtUJq6hpgDSV0M3wkkWMfIGcZqXspw9FGyZJYgtOoxETq7Yt3C8llsvlKecrnzHNcrSy8AiASrFwdxAkbXA74a8M8K06NfzB6tIBAYyDqBAgaIkESP+xxZ6HDqWj1UaFjAAQC0NcwB7c9+WByBQK7nPHFPy8wqZZUchfJMCBpAkNPOdoNoGKoK+bqJUFNWcURrco0xJ3HWDew2k7YuVbwXl2Wv6jTL6dKqS2mDcJIsDaZnaBvg/hlFssKaUHNNFYSF5z8TElpmOY7xvgyQ8G+xHxlagpUDJLupXSykMSpHqAO1zt+ONeG5BixUoS6sqmLkltcLGwI09/lOLrXqCs9L96COFDqGKer1Cx1AzMqsEde+IeBUBQreYSHLPqapUQs4kLqiDEwN4mZ3wrQ6d2PMl4aotTB0b77frljKHBqaMU8kkSYYC3xKNpm2q5wL/AOO1gVAKaDeyRC/Xf6YjPE6ilvLqtdnILBSQHcEi67c45RGC0OmWJeEoNgMUv9oOXFJ6Z5FTfpB5fXDfM8ZqsSadRwIEKVQchP2Sd++Kr464kami7MypABAEtAkiwBE36e0YRUeyj8Rz2kwtUUwfsqhLnuTgjwZWQ5xBXHm0X9BZwLatiQf6oxDRhFMfET6iPUSeYnmev2R8se5CsCx0oPT8TfZHYHmfaMOx0dn/ANntIKpSTVr07xYBLzG+n1R3j3Z8J8KqtdajOzKt9B2nlzuOcHHJ/wDa+uhH8WpdgACxlmIVQLQfhCiT0x0Lwvxt6lJl1EsHMySTBCxuZjfFQSbM5JpHQauaW6yCemAuLMBTV9WgLee0YBp5culzDH4T3xp42lcoVAkkBPmYA/HGz0QgXJcTdiVrUyjbqSIDA7fPtgipWXEtfPp5SLXTWDba4IMe4OFwrZZbBK5B6mR9TfDUq7CrCaGUWo1sO6eVSkJMDCuhxBKaylMju2AaubaqZJhRueXyw3IWI3zGeW5BsMce/az4NzGYzIzNGmxQ018xgJhgW3Alvhi8RbF7FYvWVBZFkxzba57dBi45GooOnmAD9Zwm7QVR8rp4XJIZqy7/AMp3HI9MEv4RrPJVZtuot+MXx1f9rHBgZzFNAGEa9OzTsxHUEQT3HTHPsnxtqeldRAfkDaQCRP34wladGmMWtCKj4KzcSEA6ktYdJPL27HGzeDc39o0wsSW8wQIix95+44bZbj71Kfl62U9VMTp2kHexxrmuIMyAyTYErhZMfxoCWjK6TEqAFmDPUibAn254GXP1KYgpqH2g2kEfIAfnjDWWpJG43IEMvuBuPliJM8zHy6gBcfDOzDsevbEmipFx8N8Py+YTza1IOVcQNZW0SQV+Fge4nF1XiqqvoRFiRpVoAgbwB9MUPwe4KVCBEEW3je2G3lxrJHNiBMGOQ+7E5icBtxrO0c3S8srREzpOoM0gG6kAQ3vM7Yqed8F0oJDeUABs2/Uy0xG/z7YcUaZ0gMQCCSDF+dxvjyqfMm4axBjYyoEb++DMT4yu/wCw9EElq7yCLCJgyL2PMHEC+EMvJBq1C08oiIE8uR37Ri3bDZTJFzEx+MgkkY0zLKoQCxZ1XaWOs7NzExEnth/IxfGhSvgnLmxZy03g+0Tg2h4WyyiFRzuGLE3sO/sLdME1lJEqWW4gjoIkex2PScTvTaPrzHL3+uF8jK+ND3hSKEhEAUGANIGwHQYzGnBqR0Nt8X5LjMaxeiGtgOYZjraxCu15n7RAj75wHnaHqDMb3gnf9XxNm3A85d/WT7Tf8TgbN1i2mZs0/Q4wkzVI0rZtRUCmohJDQNiYZYjsBNh26YJNadNpGlpt/wAMX5c8LuIZJGqLUZZKTpbpqIEfTCXj/F6lEIKZ+IEE3J5R2wdsXSLVmjyBi46HmDzxiVFN+nbnEfhP1wm8M16hBFdhtIMxvH+tsMVrAiLrNt/11wmqKTsPy4J3O4kWmOlj3/AYkpuWLCWAtBi1xaCRBjtiv8Lynk6jrZtfUz/2w4SuDI1iTYDY2/sBirJom84KQCxJAIkgX7wOcxtiRHGsxtv+H+uFGYFwdZETfUOw23PT54hyvnBnLPqEyBewEc8CAc5xyNuY/L7tsVjxJlYSSWVSZMbtIW07gdcOKVMh2aWJaCQTIEACw274zN1Q+4tEG0j+2FkNI57W4iCwpIoVdPzPb27Y84FVCq6mJ1HfD3jnhdS3m0CFKmdM2MbgdPbthDVp6GnRBBuCIM4u9CIKlUitqPKsPoVj8sX79nHFWGfKm6PTIP8AhlgfuP1xQ86oYGD8SyPdTt74tn7MhNWpWP2aV/diq/3+uLi9olpUztvDqhqZhTyX+2NvE1dj5iLuKWtf+JTK/fiDw6/rnqJ+7B2dy81C39MY6GYo5nwT9plDOeitTam4Em1t7n64uHDuPU6g0JUUHk25jHzvxao2S4hWC7JWe3VSTb6HF/yy61SrTNmAZWFv0cTsrR1heFh/VUral3scLc1W1E6RCrZF6naTik5fxDWpn1AOP8p/sfphllvEiODEq/Rjy7csK0FFk4Plh5pjfmcWrKoG9XPbFP8ABGYFanVqqQVLlQRz0gT984f8HzM+aP5Xj6quLRLFPimJqobqVEjsSZx8+8TY0nZWkeUzj8QPuOO+cabW9Ufy07/efzx88eKa05jML/8AM33E4jkV0XB1YFTzJGkiZufrYfhhic3AibgR74TUW9U9Nses5JnGbjZomGrmSXLCxAv3xslbzG0+XqE2ANwex5YN4d4fq1hPwLaS2/yXfFt4bwmnRtTUseZvqNu2M3JIrsM4FlTTpCbFjLGZ7X/M98L+L1K1BHZXZy4tqOoLvt9dsNnPpAkk76Y6gXwkWlUFarYlSUdAbhSw9Vu5v9MSuxMc5AFkks0lRNyN97DrviDhfCFoFyJ9RmCe/v8AT3OCqVEhSB1kgCTuen44m1iALf8AaTiW/BSR6oB0iIO4kiTb8B3wu45VJFKmpYMWVx00q6zJ/wAW21sHvIM2m4mcRNl9a6WhpBH9iJEbxgQMKgxqmb87/gcb0ahLH4ZETPKdrdLYjd2lBpDQDqbVBmBBAi8mZxij4RzP5dcJjRYOEVPQZj4uXsMZiHgjnQZt6vyGMxvHoxl2SZjgdNnZiWkk7Ef2wLU4OkxqeAe3b+nHmMxWCFkyevwpDaW+cH8RgCt4dpMskvM7yLe1sZjMCigbZvl+BoAPU55TIB59FGJxwVI+J9+o6e2MxmE4oFJmtPg1MGRPPp3vtvienwhL+pr77dfbGYzBih5MV8U8P06hUF6kAzYr166ZwfR4SoWNbx7jt/TjMZh4qkK2S1uFr/M/1H9seVuDo27Pt1HbtjzGYlRQ8mBtwJBsziZm4/6ceZzw3SqLoYvG8+mQb3B048xmKxROTsQf7EUZP8Stc9U/6MPfC3hullzUCNUOpQDJXkeyjGYzFUrHbo6DwgaAkcgRfBprHVOMxmNTM5F4v8FUK+crVWaqGcgkKVA+FRaVJ5dcMfDfAUo0jSV6jKGkaipidwIUWm/zOPMZiR+A2vwSmzbv8iP7YT8Y8O031UxUqIux0lZPuSpP0jGYzB5AungPh65XJLRpyVDMZa5uewA+7Dbh3paqR9ogn6YzGYpCAKlEE1jJlpn7h+Axy/P+BaFSo7tUrSzFj6l3J/4MZjMSwsgH7Pstt5lf/Mv/AEYc8K8DZalBGtm6sQT8vTAx5jMTJFJsZf7PpOoPUBBnde/9PbG2W4DTDTqc32kR+GMxmIxQ8mSDgyA/E/1HX2xHW4BTKn1VBaJDAEg8iY5RbHuMwYoeTJaHB1VRD1L9x1PbGrcGSPif6jqTa2MxmDFApMlfglOfifl0PfpjUcJQAnU+zcxH4YzGYWKByZtU4QliCw5bjv2xqvCEKj1P9R09sZjMDgh5MZcIyAVCNTH1G5ieXbHuMxmNFFUQ27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7462" name="AutoShape 6" descr="data:image/jpeg;base64,/9j/4AAQSkZJRgABAQAAAQABAAD/2wCEAAkGBxQSEhQTExMVFhUXGB4aGRgYGCAaGhwfGx0XIB8bGxggHiggHx8lHBwdITEiJSkrLi4uGh8zODMsNygtLisBCgoKDg0OGxAQGywkHyQsLCwsLC8sLCwsLCwsLCwsLCwsLCwsLCwsLCwsLCwsLCwsLCwsLCwsLCwsLCwsLCwsLP/AABEIAKQBNAMBIgACEQEDEQH/xAAcAAACAgMBAQAAAAAAAAAAAAAEBQMGAAIHAQj/xABDEAACAQIEBAQDBQYDBgcBAAABAhEDIQAEEjEFQVFhBhMicTKBkUKhscHwBxQjUmLRgpLhFlNyotLxFSQzNGNzspP/xAAaAQADAQEBAQAAAAAAAAAAAAAAAQIDBAUG/8QAKBEAAgICAgIBBAEFAAAAAAAAAAECERIhAzFBURMEFCJh8DJxgdHh/9oADAMBAAIRAxEAPwCDN5QpUdhUcFmMTWeGkkwoLRtyGGOY4m5KlHqAHcaW2xBmipqHzGGkMdML8F9x8sK/E3H1yYUBPNLGAwJCGCDYxv0xm4STpmnyRaDc1XqM59Z3OlSYJHMhTvgnIZhk1GpTdxFpd1g/4WGFRda3l14RnCyHsDeZ0jlz+7Gz5l2VlloIMw31g4BraDs5nqxICZRWEb/vFVLzMR5hBFhc9SMeUKNfSrMaiGbr5gcW087T8P8AzHEeT4K7UxVLVghMSTbfrO2MqcKXnVe9xfFNkJGziqsEVqhuDdumn8dP/MeuIslmKjBjrqEJUNP/ANSZKimTbfkB/ibriCpwtN/MYzhJ57pkSAhALu5JiZZhcjewtPPpbB2J6LA2aqgxqqXbUfWeRmBA2uBHTacLafiXVSZlqVJVGeC55liAfmtuxxTG4+5BF7rBJOx5kdp64XspE97GL7csaKHshzOn0eJF1DrVqaWEgktA+/6+2F/HPETUHQCo5OoFlDGdMtPONhHyxWKec05QAFtWvTZoAHqPwg85N4/AYUZyoXdiTck4UePY3yaOo5TipqXFcsAdNidx5c/a6k/5h0xDxLj60dIas5Lclna1zf8AU4rngnNACsp6Bh94/JcOuJZChWILlpiJFohh26nE409lZXHXYz4Pxta0lKrnTMgyN1Mc+x+hwTRrMCP4xNupjbn+Pz7Ypnhmm9CvUF/LaVnnZjpNuxP1xaM25WmCWuDvcD6YmSp0iou1s24jxA0VBFZ2DOoN2O5ExcxYG3bG2azOpCGNfTA2d1O8zqCg78o+eFnDqlLMFUqEsPiYKTYiwmPc/hOLpSqqgEGAe/66YLoLvRSzw5tcmpm4v/DFZuUiZ3InoeWBPEZq0qSurZhSxsPNc+5IJkbCLjfF/wCK8dWhSaoxGlSNo5kL+eNa3iWlSqim1RAzCwsd4MnkLYak7CVNVSOT1c1m9QUPmGJIA0u8GYi+GOU4dnKkh69WlCyf4jO0mY9KtIFjc/SJjpWZ4rqo1QjhgqsDogkETIJ3ntPLC3xDWL0KwaWGhiOsgEi4vYgYv5PBn8dbFGezmfUDy6yMF+L4VM7iFLSRysffrhScvnHmrUzBpmQqA1ShLWj0rKgb3mbYE4RxWmMsVqLqqzYafUQzC3WQb+2JsqMzVBSll7B9QBHqAEFQQTYTc254Og0/Y6ytTMLTCPXOoCCyjUT31MDMdY74GzfCK5I05wkX1HXUG5ABtIt2j2vjOI+dlyNR1OZWwggc9xtGnl0wRSzUUy2kwAJ9QWJ/mMRywXTHVoXDg2ZABObqaYJnW9rgXMjrNtsTLlc3RnRnHc/yyxkjl6u8D5++GeRzEQwjyhPqD+kG/QR0EzjxM+skswABMG21sJzEuO+inVvEOZ1z59QMOQcgCLbbR2wFnON1yYFarJ6VG/I4sLZHL62NTywJMjW0zJ3ER3xDm8tQp0tSxZl3J5kCJNu/1xakvRDg/ZX24vmCLVq3/wDRv74ny/GqxQjzqpJIv5jSIna/1+WLWeAoR6ipm3pkm07kbXxoeA0LSJA61SPv04bmvQfGxTwfj9VQwNZ5JHxMTb5kxhnw7iFRqjOa1YdAGOmI6T2+d8aHg9BQWdGpqCQSKgbVFzAMEjlbqMDUsyl0VqgW2mTMDmPpiW0VFNdlhyXEzULRVf0m5Mif+fElbN1ACSzxFzqIPXkxOF+UyHpYhYOmQTESIAiGgTuDF4OIKdKumokKV2ILAyFF+ZteMZ4m2ddktbiskAO5MxAd9Q2+yGFupOAvEdbNFUWlVqFFEkK5DzHvJHzwTwziIrKIRAdrCPlMd/1GJczkrk6goG5DEi3+HDTxYakv9BHgbN1GoMXqVCfMPxMSR6UtczjMNvCNBDRYpBmoSTJN4WZJH4WxmKbMsSDN5B3qVFU0yQxkaribiRyMQcKs7w9K9JKdUK2klkhjcEwdiNsWChTPn12plddR/UGgL6JSxJF4F/bAeeyiZamB5iMdgElyCZn1RA364yfI2bKCW0LqfDNIECAu2oyRbqTO35YIo0AFcNeRIKm4Im17EHY/IjaDvSzoHqE+qNW1yAoBZTeYBE9sZWAOpgPUbKPSFkA8tPP3+mJtNltuukGUMz5ip5i/AAAG6CNgLH5zh5W4GxjVSBPIGGInqJkdcVNg6JZQ9v5QxB6EbNMxtg7LcSL1FZssiECxbLoDbaQBFzsDh1ZnddDQ8FogeqA3aI59RvIx6/DqTIUCoykEX5zvcbfLthZmc1ULR5qpadKqoO//AMaxci3PfAa8SefVUdQH0j1fFfcRMA9wDgr0H92bZnwhSavSraKQCsCVEw2nlpiImLAcsK+OcJp1Kxq1W/iMwEGxYg1OgiWprH+G3d8eMMkb6AdR1RtNwpZQduc88Ls1RqPVNTXCaFGi1m1EyeRtKwDisnZOKK1xTw6qqCtRdIsFYGSS0E6j/UehwHS8J1mvpgOzQAQY5g3YSDfnO04v+YZWUiN7Agc+Q1csBBXI9QCMTZVYMFEqNRkAkCbxtilySSFhFsUcH8H1KXraqNcFQgSbahGp9QCk7wAwABkg2wceFVuskyIVl3/y9jf7ueHC8PJFRWzRB1Ro3DajPrjbeABMAXxG1FlIWQXLwpGorNyCwWIMGd+04MmwpIRPwiuwBVo2gQLieRn0mOuqZG0GTszRqOoQpqE/aZRe+9zPcW22GJMrnAX0TpAIBlGJ1AgTAOne0yNh0w3OQqQW0ynxBkpEyeZHqntq98JtjpFJ4nxF8lWpkEgsJqxpPo1CywBGx5dMP6mbZmUCqRv8UerVMSYmAWgbbDfmm8XcBruUq+S+goFBC+nmbCbCDz7dcE5HKFdALqGaBBEsNI31TEczivBK7foE8Xuy0NLPqLuFEX+Ez9Y3wr8P8BqZ4u+slpnYxyiahssLEC5jli7cP4Aucuz66UgyPaPSfsz2/tjoHDMjTpqERNIFgoEActu/598cnP8AWLiWK2zfj+nz/J9FK4N4IeiGLZh2LSWWBoJYQZB3MHc/TBPE+EVmDBHF1Kwy+kkjcMp1A35j5YvZyqx9/wCf9sQZrLgzymx32/Qx5v3vJdtnWuHjapI+euIcFrUax10mBmRclT3BFz9R7YZcDzTUHbWrrqUzJMHaBEC+9zjrHFckpUgrI6H+/XFS4lw8AqTUAuQ0p6jJ+IG4kLNiADI749P6f6tcqp9nHy/T/G7Qiy3HkqLnHKkClp0HWxJDSqggnqJnv2vr4Uzvm5us21MqLNcmLWk7ySSL2JGGNOjltGkUkKmSAwQzMXIgTYAf4ffGqeRT1IaSggf+nSSTHJrxuPb546rTtGW/JYTmxSA/gswUAEl1UHawUrMdux3icV3i1CkaFZkRlbQ2lZLGeUcj7YnyyZfQdKBXESDTCiWCGbmy3HyXnaS6nBkkFFUmVKjTBiQW3iOx6k4iqZakqE2Ty1LMkqoqqadjHqEXuZB0wQbe3XG3EKLUqpLJWamqKNQT4WJP2oAnTG3X3w2FEoFbQQCCS9gLRMjczDGwI9PfBWboUihbz6dRm+JSTJI5MxgE8vfrh2RXmxXXQr6yahkWYNJO8CxkjY/PCbLZpmZkrqFCtGrzQEMH4gXb1i0ys8sO8tR1PBQqopqoMErJN132Glfee2MWgyhZSkYa8coIjncgR7WwXQ9vyKM6RVGimKhIBsZ9hAO/TrgCtwmtTQFl9JI2IMEgxPObHbFsXKBTNOkCon1SFg3FhHW2PK9JX9PlByACurTudryY23FxGDJA0wPhdPTSIeIIvIIjkb6p2A2HXFU4hma7vWFNapQs0EI3w3tPKw2nkMWXP0nphmWl6YliQYET+cfKcV/JHMs6vLm4HqY+obEXO398XFkSQw4VwWpliTUNIltI0o2plJk3MaQDB2J29sNVoJBU07N8URflyNjO1554Z08lUdWI8pQshtTCx57G+E/n5inOjzFTVHpWZssSOov8iJxLVuy1JJVQ18IgU0rIUIK1iNz/AC09oMRjMMOBBgjAgD1n4VkbLz/tj3DEeOya3gISWkCe5/p3nEFbMFt4jkAMa1Y82qF0yDFpMXO/Ln9xwDm8mzApIZWEG0dLfFGMHbNrVGZjLA8+RPODY8sAZHi6GmxbSApEkXkmTCxckwQI3x6wZHSGJ9Tal+0+nTzJsCoMbWGNsk9PzPLSmhVkaUVX1EBgBbYrcg9xzw1DRDlsYvTqyGQKEhjIDEzBAJ1RIB3AN+oi4/FKdTzDVpOUlfUx0kagSBY8oAPuD1scmXyrppp0AUdh6QhVWMwDeFJEG57YIocOVwPWlIC2ztMDpyHzw4v9Dkl4EVd0Zy6MwBUFgrW9JAgRIC3aw6YjzuTfTqpgybQU9IEGYEwTaOp63MseJZIEFRVosptaIIMhpVhPaBGxvjPMYMwBQjmQSZm5PYySJ6AdMVsz0b1E85zTWSyQCCdIFgeYjYjbE2VyZWULDcW36c+QNzbngbMZ6oiTSUFAQlzp33ElY36EbDElGjSYS1d6VRiQ+ltaqQIUC8CQQ1udzhY6Ky2bCoIEoFBb4WF2gciplbk3I5dCDjM2kkL5ahdzLSCDFiQ0C3I9BgGnXKsFDoNMgmAS0GCdU2PPc4b0CG1lHll0yPREHncfnywnaBNMO4VTy9LV5lORsoJsDckyCT2gDnMYr2drO9RdKaUPqINwp5gWlhf3xtxOuVeC3mzYNTKgAQTqIkz/AC3nrjbLJRlHL1Hc3g01pxsIuQbCIB/lGKinQpNWeedTJhaKMNJqM1MhYhgDJA1bkEW2nBGV4oD8SVSCGgtUalo1XIWFIu0EzuZMWE+/+HIWBpIociBLEEglS2r1aZAB5fScbZnOCnqQsBUuAsiSRyXkb2tznBddIFvtgXlBoBD3sCD/ADAASxHUm/QDDRdkpaabekDV5abWBOuNUkEmexk9VrcUchW0aZPqUm4YaTB5SLffiThdaGUlQAFAEKVAgfZExF/uxlOTjFsuKUnRdOF0kpotNNlEC9/c3w2oNOxAtM/o9x9MVjK55b35fke+GdPiSD52/wCYd8fP8km3Z6qisdD96gH3+1oHXAdev0iCbn58r98LKvFByPXn398BZjiYAN7w3vuMZqwjx0HZqoIj9c+/b78V7OoDI27/AJ4mzHEBzPM877/64Ar5te/6jG/DJxdhyRTQJlabNVnUoUVIBfSAoPMgNvPLaJ9sNq+Q1ajUbLFVkg+aJsDyKgfVsKKKVazLTp5fzaZvqkMFBJBJGmwEE79I3xLxLJvSqgMxprpVLJ8UCfiPNRJk/wAxsd8fQx/JJnjvToHTIsdTroFmlz6SRLaYctsvaZvtthHm86Gcg5knVsxJKsNrPJBiOt8NzlA2sNqqqAsIoFg2oENqAmAAZ3j711TwxQMsaVa4YzTeFAAssabGAB74q0hbYzo0su+moHDOikgqZgkANPIHlB2v3xJxPiS0sstRV1kAemSNw08iALj/ADHFf/daVKk5SnmRpBYA1FuQVMagurcD6dzgmhQVyvmhtZUkaKioLco0TswB74TVldDvgLjMU1Yl6Tc03FiseogAn/XElSi6VBSTU8gMNxOrW0E9fQ1pt6e2BaOWWJWnVWRBYFTGmRf0XNpO2BKuafyyqtVBGkyAYEm9ldTJ7H58sIEWfLayQWI1WkEkkDcSpEj2OAq9QBTrUvDBQytBugOr02PMSI52wDw+qZD1FZzIhh6TaRMamIgE7km5vfAee4u9N2poi+TPpLaYmSJBNrDlholsbOmgWJ0sIC2KyeZMW5cjvjSuqyoKqJ9IBIM8zB9gcCrnETemoBtpIOlQLTOx3uRbfYYJfOEVAwRGgw4qLIAMX8trGxO474Og7Bl4rU1v5dImeY0SY5ncD9bYO/8AEK6mn5qOCQW0tUEEKVBsGvBI3GNM1W8+oq6VUqJ9K6V7xAsZvbEFbQlyWkmJkx29USBvcRztfCKob8LzWtWceVduTA7AATfeALY9xF4ZQeSYFtZ+zG0A29+fPe+MxdiK8+Z8qvUJpyKtUjkBOoSSZ6LzjkMNatSQZUR0DKTz3uIxVzXr0a9UPScqar6YBIA1N0B+mNjx4qzK6wQNrgydpnbrtf54zdeS71fRZuCPTVqvnUg2zIz6WizyEIk7AT3ODM5xbK0Qf4IBb0nS8WJkmbBQCSZmfwwq4L/HakoUrUfWqOCfUYJkQbKFmSY2XrBZ8Q8DVlUls4sxMBSZJnmT98HFoz0RvxikQDSAQAGCIMBiCbm283j2OAVqhqVizo8EiEIM84K3FgcRZDghR38wipYxr2EREekx3JGPM0oZ3RVqSCDC6dPqgwGZwRY/y8tsRdvs0uNaVG+WkEgoh+HT6FAE9bfdaMT52oGACKiMJmBI2WCbe/XEXDqVMqUqU3k7a6rBmAg7iIv0MmPliOpwVfUqvmBJVh6y0REDVG1oInrgYRryR55NaFNIgsHI5MV7gEiYF45YzhNNhW0rThDTsQRMzMEewI7g98OqGQpt9l5BhgWIvA6nvidOG0h9kkztqMfO+JzktMtx43/TZV+L5upS+BFqKtmMkMGE2CgEnlhNmeKZhiAKbQTJABgllIK/1C/MbnHUG4RTBBKLHYCMB8VyFLR6VA0yZUdAbfP8sUuR+TNwXgpfCeK1TVUVJFMyoYypaBYb3sMPs9Q87Q6L6lELLWExPogbwL/3xlbh9RTKUnA6nSD9Ax/HEFatVUan1qtP1OQQCQAfjJm1p5G2+FmrK+Jtf9QQcoVQ1qlUKKY1NYmyqSYjsSRzwiTjWWrVKY87WxaFmi8amkAzz3vMYY8L8T0qrVlDJqFpcD1AKBuPiAM/jzwQuZjWVdRqIgWgAdI/LA5pdhHilLaGeaR20A1GNNLFAqkGbC0QtzqJA5bgTgLjmbp0giCi0tJDK8/DEghiB9rA2UzGiqXaoIZ1LAEbBY+f+uNON5hKjKUqa4D2t6bqQBp+nyGEkuT8WElLj3QMnGEH2Kv0X/qxPS46pIAWt1jSt+f8+Aqifxdvs2iYmf8Atgd1/jrIOmL77wdrfT5dpj7DhfsPvOT9DPM8eUQDSrCZIsp6dGwJmeOp/u61+y/9eAuMg+iBe8gSRy2+X65Y3rp6Ta2k9Z1Rt7R9/fB9hwr2H3nL+iWrxeJGir8tMXg82nED8X6U6vz0f9WPEQcwbwdjtA27z1798Q0x6Gte/I9LQDi/s+LuifuuT2PPD3GmNOVVlSTJ1CdjuAdpHXnhrm802nUQdJudRmY7Yr/hkoFC1FcoQZ01AlxpgEFH1A35CI74aVePrTJppltQBA1VCjEBhupGmQLmD0xfx1pCU29sX08yWqM1NwEcwQoAOpAoidwQT02tjdaSgy4dgW0tDwkC91Jubmw7Yg4dn6vmBHpCGYS3mDa/qACz3jD5cmVbVqUi8CouoXg7WvY374OmPtAvE+IU9QY60QKxLAKsQbdeRN/6RzOAaPFqdGqayqXChqfmGG1yRDCQADMGBE98NzlqR3XURPpczp7aQY2g7Yw8Mpu1FkhAjFiFAAa+x7YMktE0+xNVrrXZalSpUDBdN2UEwWIJCiBIPQGAMHVqqjQFVnERq3izG95iY5X+c4dZlgDpmCdhzsRP0n78JcyzI7keoSRAb18zIFlg2FyL6uk4VtvRWqIeG52osI4k7SimBInVpJB9x1m+As+iitqBqqDGkAWmJkbj3J5j3welSrUqakUG0FSQImDdr33+7rjSrwWqHao9JdLLEJyje6mSDa0RbnzpPyJ60aISzgBHIMgl0QJ0Jt8Vxy3gXjBbqIVmXTJhwV0ggEwwYmxI0iCeWNMpniEdVGw9Ov1EdJk3g3j8cE8QfXVLEgajDIpLKp0yQBy9h17RgYuyDh1cs5Gr0STpkt8945+17csb5nKUqZd2LTFxNjeLCYHyxDkQQwCpVLESEFQbqW3XZrRzkfXDBeG1fhNEw0gNqUldj6og3vsuB34BV5D/AAvlqXlE0woUuTc3mwPPtHyx7grg2VKowZCDqPLst8Zhpgyv5gGrVqaaZLKzGQNwuqZj2tz2wvzlPz6iLKagzNpcfY2YAER037+4Y1c4yuy08/5csbKUVrzM3udhJFo63xXs3xt8znloNW81CjAn4jqJI9MC7CBba5xOvAO/JY+G0QjoyhAhBQ3+KDsJiRIEcrY1z+ZKvpSkrkA+gQHJBW4noD94xnBODpl6lq7sbsVeRI9IIkkxci8fngbxfxhqVGpVpQNMQpOuSzRqmAYi/wAsTim6sq2l0EcbyuZGWJVSj1ANMaWjaVdTYSsj54BygqU08zMVJbTeQFjSDMBdyQJIvsIwP4I4s2ZyjpVYu6v8ReWiF0SsTEjfmQTO+LA1CZLwTcz0t+riDgcktCqTVinM5pbE5esTSkqwQEWn4W1bwbYmzWZ8sqWYoH+EFiNw5FzaYJPyHQYaZxyF0lU0kQYOmTIuTE6trlottgajwgE6zRSqiGfWfTe4kCCSN7d+WC4sdNG2Y47TSnrZgFF5gmVESwgdcDVvElIHTDAzZipA2/sRfbDDPUKFY6f3fLqV/kUoY6FQQCJ5EHC5+FpSQmVCqJAbfcSNZbvN5iD8hOL0OpDbL8bJ9LK/LZbQeZH341o1wzwFZlOomXiDKgKAQLXPtAEYS5YuajE+WI0lQTJeZmSCbAREdD0wJx/itVF8lYDGSzTJhoIGwgAGAOcSZwWl4FT9j7O8RFXWq+bT0mJmAQNQsDykm/8ASOgxXvEY15eo2W1sapCsqU3No0sT6L+kRc9Mb+HM07ypCa9MElZBUdjsRPKBfG9YqpIU6QLAT7bXxUaboTTUcvBUvC2Rq0q4apSZBeHYRpJETfsef0xc8j4jTTprCmNMp6ihLRpIe3PcRbAvmNFqjRMTq/PVjdazcqr/AOc/3xq+NMxXJR5winWOYzDaiaTCmUqFUGrQDKaY9IJcyQB8NsPs1QDsrEhdIIhbbkb+0Yr75mpFq7/5j/fHj5iryrv/AJjilxpOxPksbPk16z8/9MRNk15E/cR7csLhXqf75z/iOMavU5Vn/wAx7YvF+yLiGPkFsdRt0A/vjSpkUYbuJ5ggYGNap/v3+p/XfGr1qoDHznPzP67/ADwUwtBn7kpAktYAb/lGPTwxeRb6n+2FDZup/van+dv740bNP/vKn+Y/9WCn7DQ9ocJ07EkTN+/fCihwWvTq1Kjw6tpA0gmwnlBg/qcDHMt/O5/xe/8AXibKo9RgqlpPU8up9W2JlBeSlILYAQVpnUNjoYQfpgnMeaED0hVdrDS4O03hiAIAJt3xjcJmYrDUNxeL7c5E/lgSjlFGpKjFXEwCAQfczjKUYxVs2g5SeMQ3K0mLn00QzmbtqaYEm3PSse3TBWd4h5ID6aPwAal1eYZFxAOkANfYm2KpxwFKFQg6SsERMyGWOmF+d447ZegZlT8ZMyWXkASLRzHtywNKxW+i80fMzLpToqQStNaYMsYKnU7SZOkhTHMarjfFo474YphS5WuoUerTDn2Zbnb+XrOOPeH+PsuaVnYAFXIDA6QzIQotcDYT098PvD3iB2rMCXOsiFuwHTeTtu09bHlLQ0x7TznlE00YAERpFIISRb3B2F539o1KaF0syq0+kuAfSB8Jv6j6W9VrR0nFL8W5+o1RxpICN6CoIm8ybkHfcYc+HeMt5aU/4lQgTUqG6AHdZJkxsN5JnC8DtXosNfKTISppK7wAbHqNN9jhRn8tUbyn8xSdRAgFZkwTZv5ZiRucWXL5jWmq3pbSSW3sDO3eIxHmNJKyfgM2PwkQbyOwxCni6LcLRDw7JihmKNRlq8/UFAUahpggXG/0GG2ZraiHVoBCiDe8i1juSY+mFNTPUwvmNUXQ32y4KknkLd/ux4czTBWnqCM3wrIkx0ERvhOdjUKLDwnNKyGEPpYr8UzEX3xmFfDdSqYdhLE3M9B+AxmNI9GbWymce41mVovUoV4FOq9NxFOFALAC6aiTaIn88UfJZirmMxRDVF1DTTVqgDAAWAKkEN0ggzjOP1m/eMwuo6fPqErNidTXIwspuVIIMEYtWLR1rg613apTp5xWFI6WVURYPsEgfKbgjliqftAz7Fly5qioUOpiBsSLXAAJifrgbwFxI080xYtpZGNRrmABOpiOWoCScB+NnDZ6uV21DnM+lb+xxKux6oeeBuOfu9GoEQaiWLswO8Dy1tFvjtOHI8U1bsNMxJGmwmP788U7w80K4sQQG7grII6wQ33YfcdrUhpelTFOwsBH2T0sbWwnFWNN0E8Q4k2YpmhVIAJBk2737Tiw8CbzEbL65qUUphmBMNqWZiZmBfvfrii5OvOgkelnAJiTEiT8sEcOzSjiVYBh5VQFJBIEaZEk3G0e5tiZR0UpDPN8VqU+IJSVhHlwJG7FTGuLm6jc4s/EQXp05EXkm0XtYEiRig8RzKf+Lq5ZWXzElgfSbAG/QbH2OOkVEBF3psFKrGlo9WmFsf6h9cJNwakuxNKacXtCnK5iVkXO0Rp+4Ty+mKVxXiFRqjMdRvYcgOg+v34vfGlNNWYMhM3CkyDAO0SOX1xQqghidDX5kHDir2EuqLBR4qBlkRQF1gaiAATqCmdW/PAastNRLH4wOu2o37Hc+2F2ZzI8tA1h6SPYCw+kYaPmKZRQ0BWNmaCAedjYW598Z8Tx5NnTzK+Bf4IalQojr5jEhedrybkCQeQGJ8q0m7W1C/8AgB/G+NqWZTzk1sipUps5PpAkOwgEjaD/AMvvipZ3iTMWV9R92sD1ERcY7PkR5r46CM94lqiodDEAEgQTBvvE4a8L46zIQzzUIkC/puPy98Uub3xvTrRtv1n8sJOmU460dCGZfQpLtOqJsOQPO2/3Y8zGacFIc3XUe92EfQDFZ4d4gWnS0MjM0kg6gAJERGkyI74cpx/KlFLJXZ/LggFQA2pjpuJIvM99ul5xRDixj57+aRqOmQNPuBz3wVQU6dRcmVuCLCQSI+mKlnPEIFVmQEL0LAtI52EfLDrw3xulULLXqaF0nTYfZVtzp3MgAE9e0y5pjSZHWLqGOrkIjlJj9b4DzGbcJTPmGbyZ3g8x/bDahUy1amxNeIUC8WPSOfLFIzWZGosFieU2nricl4Q8XY7zPGACIZoJM9LbWx5lPEflNUb1ksPSvJbg8/bbFc/eD0H0xG1STOFcvI1EtHCPELvmATMsGACgcyDeSJiOZtiwZgsxUszTaxibWkQTjmwPMWjvhhw/ibJVRpm9+pE3+eJ5E5RaNeJ4TTLX4lriuj+Wh1IsHqReCfvtGKRobaDi05isKNaoA3x/dBnFXqgB2FxDHGfDJtUbfVQSlaPaZYEGDbtP+mDOHZqpTJgsqkgtHp1Ry/H2nAlPNsl0YqeoscZUzLuQCSZ6/eca7OYuFbiq5jKvTFI+YX1emSxYusmNzMxOEvB83Vy9UMqORsyjWs9jp6bjvGIeFZsUqlmiQQTy69OoGOh+Fsscyr+bWFMh9CsIh2aPSJ3MAn6YiwVMP4LXD0qzCRqefUxm9NRYkk8o5e3LFJGdzNXL5tjTclmpROvVvso3IGmd7Ti+r4abzTTarcCdYC9oOmPz5Yi4zwr91IGpmBG4nqbabx13+mITq2bV0jnebrFsll1J51FB3PpFOQR0AIAHvi3VuEsalA1Wy4CNT2qeqFAsOsqDY74pni7y1qBKVV2Vd1NtDsBqUCBYQBN50i+En7y0gljba+2wt02xol6Mj6C4XQBQx15j2/LGYpP7N80zZZ5Zj/GO5P8AJTxmFGLSopzt2c64/wD+6zH/AN1T/wDbYCFI9MGeIf8A3WY/+6p/+2wHTaOWNSAzh9R6dQGmYc+mAf5rQTI398B5h2LEuSWm5Jkz3PPE6VBImxBBkHaOnK2Csxm6TAAUVWN2BJZrc5PztibCw7wVSXziXErAAuAdRdYtPQN904cZiqqNmGqKxWGmDEEwANzFyOvzwgoGmtHr6heOx/tj2tWDI4YlfhgEm8Ry54XkdlppZcZah/GRKbInwiqC5Yg7pBGowTpm3PFIzFTWSxG5JPzP6tiL96cyS0++IWOHWxPYZkawWrSbTJV1NucMDGO5PVRAH06iKykA7sxWppEgTvT2g4+fwb47PW4rSqZNmp1F1KpZtPqiadQMpEjUQHIiefPYzJbRcdJi3P5qnXpea9Ooj63M6ZQkPBjY20/674V8dzaCmqQC5AaNHp9QsQWtvJjaRjzw/mVOWChXH8T1EKCGuCBeTq37dpN1fiDh+YqZk6KbaWjTIEBYi8AAbHkPvwv0J3QPkspUzOpaaVKh1WCIzEAAclBgYizbMKDrpIKMJB5ctt+eOkeH+OPw/LpSohUYL63ABLtzNx12+WKd464oa662A1k+pgIJFz6gO+FgrtM2+RqGDRUlzZi5/wBPb8cQu8meZ641AnGuNaRz0etjzGYK4Xw2rmaqUaKGpUcwqj9WHc2GGMFx2H9mH7I1zVFM3nWdab3p0lOksvJmbcA8gLkQZvinePvBY4X+603qa6tVC9XT8C3AAS0mLyTvawx9QZPMIKVMJAUIoWNogR92GlYmysZr9lXCaiaP3UL/AFK7hvedRn5zjiv7SP2b1uFnzabNVyrHTr+0s7LUA68mFj2NsfR374OuA+NeXXoVKNWClRSpHv8AqflisCbPj9Wgzj1sb5mjodkJ+Fis+xIx4KnWZxBR55Z3NsassdMeE4wYBnpWMbUWhlPQg40nGYAHvFixrMY588Kc78Z73xcPDgXy1q1F1uZA1bQLTHUjnjTxDwcViHphUYCCBYHp7HGMPx0zp5ZZrRSwMbA2x7VplSQRBG4x5OwgD9c8bHMT0TfVtHLF+8C5mjTYPVqBiXU06Q3DgiHLGIAkiBvpNsUNVGo2DDfmPkIOJ6OcKLChUkAE7se4JkibbQMS0Sdt4b4iylbNaDes6ooIUxqBfbpAvfpvaMQePP4VJWLFgohmNySAdRPcxMW/LHIOFccOXqB0USOcXjmAdxI5iDjoXD/FVDOUno1B5fmSCFN5cySoIInUZvvzxnKOjSMn5OfeKuLLma2pV06UVN5J0KF3gWgDrtvfCYYYccR0qGm5YhSdIOwBNioFoIA6fdhegnGq6JOm/sx/9rU/+5v/AMU8Zjf9mlMjLVJBH8ZuR/lpj8cZhgULjmXZszmCFJ/jVNv+NsL3pMNwRzw+41Vbz8xAsKtQTO3rbEFMagVKlo3H62xGRNilEPITz+kT+OPDTMTBj/WN/fDlFCS3lhYWQd73HX9RjMnnEMKyze0xH1j3vgyfodh/hvhZzGXcU6lKmyuJNVwo2OxPb8ME1/DzU0qM2cybkA216plT8IA3kx2icD06yJKrSHqK/atzHTvP1PLDAUutMQejE/hAxk5tDx/myiBcF1OHulUIVJ6aRMjqMWB+EAtPlqsKdtQuLgEarzEct8bVaDUyzuFa5gQZ2JiJJFwBedxjTNvoNlUFMzEQRvNowRk841NwymCIIJAIEbWMi2HmcymqqfRBVZ9CkTP2oFybgfO+GGU4LpV1NLUr2Jam0iJ2MDSb4HLXQUQ+HM1RCeUxzQfVKmmygCSDebT6QZN722w88lVqVKyuz65/h/ySZsdr/dGAuH8Fgfw0fveeZ63wTlKFSkrGorKWj4rddj9MQ3ZcVtA2cDHY78ib4UV6epXVjBII9o/Qwyze/paD/KWa/wCP4YWDV5jBlK+n7QuL9diu8H5YUTSXQsXglQ20mNUTIifniMcKa4BAYGIO8/y+84cKdJbVTbSbybbxbb36YkytJ1dqiUgswQxdREAgxzGNMmYoQ1+D1EbTYnlBmT0A3kdMd+/ZT4MTh1Dza4/83VHqHOmnKnPImxaOw5Y5xwDhGZy+YyeYzFGoKIr021BHKhdaksxZYCxeZx9B0smEqud9XwnoDMxjSNiOZ/tw4UagoZzyi9OhKVgNyjxcf8N78pnFV4B40zOSpqq/+byg+Fhaqg/lYduhHzx3DiiBl0ESOnLHKfEn7Mk1mrlHagx3C/D9Py2xe10IbcM/aJk6ygmsKbH7FT0kdjy+/C3xD+0ihTpuaTLUfZQpm/Ke2KdmfAmeb0vVUr3/AO2CeCfswZqhWqSwgRA0i+qefKB9cGTChf8Asz8PHiNTN0mIGuiYcjapqDKZ5XB+ROK9nuCii7pUJDISGFrFTBx9MeEPC1LJUwlNQvM9STzJ5nHHf2x5amOJ1YIBdELD+oiDbqVAxMlSE2c5XJzswJ5DEXlXgdY/LfDJaVMSVgkfZbeffEdLyyfhkn6e/TEWGQA9OLEiZ2/12xlOnJ3A7nDVclSY/F7xgirkqemLAHte3ePxwZBkNCG001DD4RERe19IO/5YITULsI76gT84/wBcQcNQgDTJgATE2HU7D2necEtWmBef6gR+V/ljHydK6Knxlv45J2BHfvsffB6Uss9JT6w+neLatMQe2r8Mbcayilg+rSe+1se5Tg9VlHlp5jNcKm8SBOneJ5x1xqnpGEm7dE1fLUFlkDn+GbW+L0kC687/AEwhKShYrInSG2AO/wCAMD3wdXy9SnUFOrTemeYIIkc4+WI6NfQdKlheQFcrcTDGPtbj54aFfsHTKrB9d7bC9+WPPI0GQ4t9fpgipTCmRcm53JE8++BK1NBIlp+73wxWPeM1qdRtbIGK+m5ImCRcg9cL/IAJZKZI3HOI74l/e71FTSNTEkm8gMSJHSb40euLC5J5rYfqe+JoMmXz9nLP+7VNWr/1m3t9mn+c4zBfgDPE5ZhHw1CouT9lD174zDGVnjPhx6dStWdCVao5+P0gM1iYE8/w6XrFXMEmSQByC7R1OOxZ7J0swHDCoELsGUPpFmI2ibwDJ57Yqifs9UtUJq6hpgDSV0M3wkkWMfIGcZqXspw9FGyZJYgtOoxETq7Yt3C8llsvlKecrnzHNcrSy8AiASrFwdxAkbXA74a8M8K06NfzB6tIBAYyDqBAgaIkESP+xxZ6HDqWj1UaFjAAQC0NcwB7c9+WByBQK7nPHFPy8wqZZUchfJMCBpAkNPOdoNoGKoK+bqJUFNWcURrco0xJ3HWDew2k7YuVbwXl2Wv6jTL6dKqS2mDcJIsDaZnaBvg/hlFssKaUHNNFYSF5z8TElpmOY7xvgyQ8G+xHxlagpUDJLupXSykMSpHqAO1zt+ONeG5BixUoS6sqmLkltcLGwI09/lOLrXqCs9L96COFDqGKer1Cx1AzMqsEde+IeBUBQreYSHLPqapUQs4kLqiDEwN4mZ3wrQ6d2PMl4aotTB0b77frljKHBqaMU8kkSYYC3xKNpm2q5wL/AOO1gVAKaDeyRC/Xf6YjPE6ilvLqtdnILBSQHcEi67c45RGC0OmWJeEoNgMUv9oOXFJ6Z5FTfpB5fXDfM8ZqsSadRwIEKVQchP2Sd++Kr464kami7MypABAEtAkiwBE36e0YRUeyj8Rz2kwtUUwfsqhLnuTgjwZWQ5xBXHm0X9BZwLatiQf6oxDRhFMfET6iPUSeYnmev2R8se5CsCx0oPT8TfZHYHmfaMOx0dn/ANntIKpSTVr07xYBLzG+n1R3j3Z8J8KqtdajOzKt9B2nlzuOcHHJ/wDa+uhH8WpdgACxlmIVQLQfhCiT0x0Lwvxt6lJl1EsHMySTBCxuZjfFQSbM5JpHQauaW6yCemAuLMBTV9WgLee0YBp5culzDH4T3xp42lcoVAkkBPmYA/HGz0QgXJcTdiVrUyjbqSIDA7fPtgipWXEtfPp5SLXTWDba4IMe4OFwrZZbBK5B6mR9TfDUq7CrCaGUWo1sO6eVSkJMDCuhxBKaylMju2AaubaqZJhRueXyw3IWI3zGeW5BsMce/az4NzGYzIzNGmxQ018xgJhgW3Alvhi8RbF7FYvWVBZFkxzba57dBi45GooOnmAD9Zwm7QVR8rp4XJIZqy7/AMp3HI9MEv4RrPJVZtuot+MXx1f9rHBgZzFNAGEa9OzTsxHUEQT3HTHPsnxtqeldRAfkDaQCRP34wladGmMWtCKj4KzcSEA6ktYdJPL27HGzeDc39o0wsSW8wQIix95+44bZbj71Kfl62U9VMTp2kHexxrmuIMyAyTYErhZMfxoCWjK6TEqAFmDPUibAn254GXP1KYgpqH2g2kEfIAfnjDWWpJG43IEMvuBuPliJM8zHy6gBcfDOzDsevbEmipFx8N8Py+YTza1IOVcQNZW0SQV+Fge4nF1XiqqvoRFiRpVoAgbwB9MUPwe4KVCBEEW3je2G3lxrJHNiBMGOQ+7E5icBtxrO0c3S8srREzpOoM0gG6kAQ3vM7Yqed8F0oJDeUABs2/Uy0xG/z7YcUaZ0gMQCCSDF+dxvjyqfMm4axBjYyoEb++DMT4yu/wCw9EElq7yCLCJgyL2PMHEC+EMvJBq1C08oiIE8uR37Ri3bDZTJFzEx+MgkkY0zLKoQCxZ1XaWOs7NzExEnth/IxfGhSvgnLmxZy03g+0Tg2h4WyyiFRzuGLE3sO/sLdME1lJEqWW4gjoIkex2PScTvTaPrzHL3+uF8jK+ND3hSKEhEAUGANIGwHQYzGnBqR0Nt8X5LjMaxeiGtgOYZjraxCu15n7RAj75wHnaHqDMb3gnf9XxNm3A85d/WT7Tf8TgbN1i2mZs0/Q4wkzVI0rZtRUCmohJDQNiYZYjsBNh26YJNadNpGlpt/wAMX5c8LuIZJGqLUZZKTpbpqIEfTCXj/F6lEIKZ+IEE3J5R2wdsXSLVmjyBi46HmDzxiVFN+nbnEfhP1wm8M16hBFdhtIMxvH+tsMVrAiLrNt/11wmqKTsPy4J3O4kWmOlj3/AYkpuWLCWAtBi1xaCRBjtiv8Lynk6jrZtfUz/2w4SuDI1iTYDY2/sBirJom84KQCxJAIkgX7wOcxtiRHGsxtv+H+uFGYFwdZETfUOw23PT54hyvnBnLPqEyBewEc8CAc5xyNuY/L7tsVjxJlYSSWVSZMbtIW07gdcOKVMh2aWJaCQTIEACw274zN1Q+4tEG0j+2FkNI57W4iCwpIoVdPzPb27Y84FVCq6mJ1HfD3jnhdS3m0CFKmdM2MbgdPbthDVp6GnRBBuCIM4u9CIKlUitqPKsPoVj8sX79nHFWGfKm6PTIP8AhlgfuP1xQ86oYGD8SyPdTt74tn7MhNWpWP2aV/diq/3+uLi9olpUztvDqhqZhTyX+2NvE1dj5iLuKWtf+JTK/fiDw6/rnqJ+7B2dy81C39MY6GYo5nwT9plDOeitTam4Em1t7n64uHDuPU6g0JUUHk25jHzvxao2S4hWC7JWe3VSTb6HF/yy61SrTNmAZWFv0cTsrR1heFh/VUral3scLc1W1E6RCrZF6naTik5fxDWpn1AOP8p/sfphllvEiODEq/Rjy7csK0FFk4Plh5pjfmcWrKoG9XPbFP8ABGYFanVqqQVLlQRz0gT984f8HzM+aP5Xj6quLRLFPimJqobqVEjsSZx8+8TY0nZWkeUzj8QPuOO+cabW9Ufy07/efzx88eKa05jML/8AM33E4jkV0XB1YFTzJGkiZufrYfhhic3AibgR74TUW9U9Nses5JnGbjZomGrmSXLCxAv3xslbzG0+XqE2ANwex5YN4d4fq1hPwLaS2/yXfFt4bwmnRtTUseZvqNu2M3JIrsM4FlTTpCbFjLGZ7X/M98L+L1K1BHZXZy4tqOoLvt9dsNnPpAkk76Y6gXwkWlUFarYlSUdAbhSw9Vu5v9MSuxMc5AFkks0lRNyN97DrviDhfCFoFyJ9RmCe/v8AT3OCqVEhSB1kgCTuen44m1iALf8AaTiW/BSR6oB0iIO4kiTb8B3wu45VJFKmpYMWVx00q6zJ/wAW21sHvIM2m4mcRNl9a6WhpBH9iJEbxgQMKgxqmb87/gcb0ahLH4ZETPKdrdLYjd2lBpDQDqbVBmBBAi8mZxij4RzP5dcJjRYOEVPQZj4uXsMZiHgjnQZt6vyGMxvHoxl2SZjgdNnZiWkk7Ef2wLU4OkxqeAe3b+nHmMxWCFkyevwpDaW+cH8RgCt4dpMskvM7yLe1sZjMCigbZvl+BoAPU55TIB59FGJxwVI+J9+o6e2MxmE4oFJmtPg1MGRPPp3vtvienwhL+pr77dfbGYzBih5MV8U8P06hUF6kAzYr166ZwfR4SoWNbx7jt/TjMZh4qkK2S1uFr/M/1H9seVuDo27Pt1HbtjzGYlRQ8mBtwJBsziZm4/6ceZzw3SqLoYvG8+mQb3B048xmKxROTsQf7EUZP8Stc9U/6MPfC3hullzUCNUOpQDJXkeyjGYzFUrHbo6DwgaAkcgRfBprHVOMxmNTM5F4v8FUK+crVWaqGcgkKVA+FRaVJ5dcMfDfAUo0jSV6jKGkaipidwIUWm/zOPMZiR+A2vwSmzbv8iP7YT8Y8O031UxUqIux0lZPuSpP0jGYzB5AungPh65XJLRpyVDMZa5uewA+7Dbh3paqR9ogn6YzGYpCAKlEE1jJlpn7h+Axy/P+BaFSo7tUrSzFj6l3J/4MZjMSwsgH7Pstt5lf/Mv/AEYc8K8DZalBGtm6sQT8vTAx5jMTJFJsZf7PpOoPUBBnde/9PbG2W4DTDTqc32kR+GMxmIxQ8mSDgyA/E/1HX2xHW4BTKn1VBaJDAEg8iY5RbHuMwYoeTJaHB1VRD1L9x1PbGrcGSPif6jqTa2MxmDFApMlfglOfifl0PfpjUcJQAnU+zcxH4YzGYWKByZtU4QliCw5bjv2xqvCEKj1P9R09sZjMDgh5MZcIyAVCNTH1G5ieXbHuMxmNFFUQ27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7464" name="AutoShape 8" descr="data:image/jpeg;base64,/9j/4AAQSkZJRgABAQAAAQABAAD/2wCEAAkGBwgHBgkIBwgKCgkLDRYPDQwMDRsUFRAWIB0iIiAdHx8kKDQsJCYxJx8fLT0tMTU3Ojo6Iys/RD84QzQ5OjcBCgoKDQwNGg8PGjclHyU3Nzc3Nzc3Nzc3Nzc3Nzc3Nzc3Nzc3Nzc3Nzc3Nzc3Nzc3Nzc3Nzc3Nzc3Nzc3Nzc3N//AABEIAKAA0wMBIgACEQEDEQH/xAAbAAABBQEBAAAAAAAAAAAAAAAEAQIDBQYAB//EAEMQAAIBAwMBBgQDBAYIBwAAAAECAwAEEQUSITEGEyJBUWEUcYGhMpGxFSPB0QczQmLh8FNyc4KSosLxFiQlNFJjsv/EABoBAAMBAQEBAAAAAAAAAAAAAAABAgMEBQb/xAAiEQACAgMAAgIDAQAAAAAAAAAAAQIRAxIhBDETQRQiUQX/2gAMAwEAAhEDEQA/APFq6u866vbSMzqWkxS+VOgErqXFdg00gExXYp2D6UmKdAdSUuKUAmnQDa4Cn7DjilCN6UUKyPFLinhCTjHNKY2GQRgjqCCMUcugsjxXYpxBFJRQCYrqdSYoaGNrqdikxSoBuKXypTSUqA6kNLXUtQOxSAUtdSoDq6lrqKA4ClxTlQ0uw1pQrGYpQpqQR1IFxxTFsQbTSqvPNThKUJzRZLmRbBSd3U/dmnCOiydwcR08J7VMEp2ylZLyEABHSu256g0SI8+n1qx0zQb7Udpt4cIf7b8A/KolOMOyYJt+iu08CK+gcorgOAVY9QeMfc0/VstqFyvTunaP8W7hTgc+fTrWstex7QTwySXbFkdWxGu3kHPBPNR33ZZJJZZY55IzI7PggMBuJOM9TXH+bi+S74bfHPUxJTmkMdXd9odzZ5Zl7xB1ZP5VWlPn9a7YZIyVpmbbXsF7vPnXd3ip9prthq7FuClKTZRWw0hTzosvcGxjrScUQVpNo8/0oHsQfSlCluAKlx+VFWSuWOwDw+oofBOVICMEi/ijYfSmFSDzWpjO6LbMMg9c+dVd2IWmCooUBsZrNTshZCr2H0rqLfbvPHnXVZWzI1TFPxnyp4SnhQKLM3MiCmnbR5VIE9KcqH0pWQ5EYWuC81P3dKIxRZOxDil21P3dOEdKwsgEeakjh3cdamSOtv2A7OLezfH3Uf7tG2wLjO5/XHoKw8jPHDjc5F4oPJLVDOy/Y/fGl5qUQLEApDjgc/2vU+1bQacyxqBHjHp6Vq7XTFCKCoVM5x5+3P50eLGIghlzgYGTXyeXzsmebZ6kMUcapHn11aOndjgMc5+1VdxbunU9fb0r0u60qGR1IVfCDWa1XS1VI8DO0nJHyqceftM0cVXDBXMZ3ZIHSs5qunRybpIF2P6eTVtdStguMAjDkE4rPXCY3KwzyQc+WDXpePncJWjHJjUlTMc0bKSGGGHUelNC+1Wl/H+9zjBPlQvd17+LIskbR5k4uDoF2+1ckTSnailj7DNEbOOM5rSaVDCIY9gXJXkkVo5UrErZk5bd48B0ZfmMVFsrY6pbgIHbkDpx51QsMSCWKLnyOB5URkmrG248A7KBJbhUmB2+eOtWq6U63R7pkWMgURptk29blowGOSxJ6E0VczCHoOD51lOTbpFL10EvYdttk+EgetZ1t2T65q8ubjvcgAjPGPWqmYYbA+tVjQnJWCmNiclgK6nY9q6tS9mEKlP2VKI6kEdTZgQBMEcU9UqYR81II6QEASnBPapxH7U4IcgYoBEGylCUT3fz9qcqDy60DobaWr3FxFBEMvK6ovzJAH61732d0yGxtIYol4RQMn2HH8a8j7Hwq3aG1yoO0swJ45Feg3fb3QtJu1sZbvLglWVF3d2MdTivm/8AclknKOKCs9Hw4pRcmbpSoH+qcU5pFHOK8yn/AKWNNMrQaXpt7fydQUwiHHvy3/LUF12z7aXESyWvZaG1Qjg3Ds+f/wA/p5V5ePD5WvFRu3Gz0ye5VJEQAEkZwPSsp2hvY3s4sIuWY9AemKwN32m7dTlna3sI/Dt8K7cdf759aoLrWO2ShVe3icDoFXP/AFVpHwMze0maRyQSNdqVxGyE5Cnf5HjGTWcu5MyPtcct51nbvtJrMIxfWgRSfNWUfqRUP/iRZOZYGUk58LA/yrthhnAhziwrVpBJkjjOAMeXl+ppsS95CrtgZHmePehkkS+SQxTxII0aRu9fZkDnAz1PoKJ0YiS2baRtV+Dnj5V6vgSabizj8qKaUkSLDlgCMAnGetaOytRDGC+Sq9Kbp9gEJdwNx5HnRtywjjwOK7ZyviOaMSs1GQshQnIJ/DUdtGihWZV48sVDLueUFjkVN3m3lTS9IdoJmlQLheBiqC/l3sAM4zR00u885/nQUqh+nBqoRJk7AmdsAnrULDPJoxozge4yPlURQ46VoZguz511EbPakp2AWsTHoMiniPnkYqwiXcgXA4qZLSMjJHNQ5IrUru6HGMmnBMHB/wA/55q0isgz9c1O2mZbcPMZ+lL5EPVlL3Z86fs56D61ZSac+QxIVfNj/Lzqe2gSMZt05PSaTgAn09/cfnUyzRS4xqDK5LC6kUFLeUr7IT/Cpk0nUGGY7Kdv9w0YWi34MhDkE5Kg59P8+Z/OnM0WVxc7QB/ogceo6e9c/wCW/wCGiwor5tO19QtrpemXAluAY5J3GEjQ8EY+5PPGOK0D6NcWWiXNtpmnCDvYmUrCmS/HQtx61XQSR71SSYMA3PgxxnyGKVpFV+JVOCegJGfy/hXJNuUtmbx5Gi07P2Wow29vZvaSwosK7jwviAB/nWo1OB5dJitu7h/dBtyhyx3EZBz8+Mc/Pyrz4BXQYfBPGNuT6+nHT1pyqgOe/wAgkqMR+/Xp9Oamh2Wcem3XxH72HK5xgphc5459On1pt9pjyW8ggtz3ixkZ2Abm9RVd+5Ckd7yTjHd5x9vWuAiUg96Sp/GNn+H+fzo1FYPDo+q+Pvo5WG0DaQBzz71W6n2PvZ1doNMYTHp3cigE1bSGN/w7xx0K8++Pv9qjjWPJ7yRmzlvwdD6dKai0PYo4OxOrx6bcNLppe4aQKiF1yqjOT+dS6F2c7Q2N8e90mf4eXAfcyZHoevSrlkXcpH4QoOMEn3wNvSmEbRjvWO09THtzwOOBVxbXUJ0+M0AsLsKT3J9eooS8srplY9yccn8Q4AqqkEbnCTHJGQGiGQPy9/tQ16qG1f8AeNkxnrwM/MitVldkaoe4wSKjYAjA61l7LWLu0VAxE8HkHPiUex8q0elalZXsq7GCt/opODn28j+tdsZxa6YyhJEsdrNNgJGTk9egFTHScxcYLnz8sVewxo0fiGPKnu0eAFK4HtU/LXoNEZdtNmJJCrjyP+FMjsQrlZELAj61d3k6qdqEYFV0s6knAOfWrU2/onVIF+ChHGR966uLMSea6j9hfqTBWTyNTpxgEmrR44wNxXihpkjEW8Iud3mcAe9ZuaLSOgbkMfCo6k9P+/yog3TSKUhACYz3knA9OPyoVkG3vJCAuOHc4H0HnzUiM5VWgjLknmW4HTp+FPpXNKfTVI4RtKBIfU7ZJThecdB5/wCNOjdJRm3ia7Y9JZPDGOnkevT70Umm9Z71t/QB7lsKnHUKOaU3dlA8VusMs8zN4VYYUADJO3H3xWLmUogHxDxmRDLCN53Mm5f48geVL8VJkH4mEFRxhk/lQ+qTCLULuR3VYxPIC3XgZPGOvTFLZwzzKkk0DxIw4zgt1OMjPFLYdEyXMzK3eXFuAr7hsIwSDkHp8qm+NcPu+JhDkAeNlxx0z4cedCapImlzC1VpZpWAKR7NrHOcnrwP1qS1tZWliguU+GlkYbVYggj13UX/AFCFS+uAkRNzbqV5AyDt8vTnrTpL24KyMl1BuccjgZ/5arru8igk7mHErqSGfOFHiIHPmTtz06URv3KjLgZBPkR88jqOtPv8ANMl3ldtwCydBszgf8PtXM9+2cSgFgQxMeMr/wANKuv3JCd1Zx3DAb8K5xHkevn1p76xetbkzW1tH1KhJWIJ2jjOOOlMVgvx1zuXN/Cqx/g5B6jHPh+dN+LnYOvxY2yHxBSMnjHp6cUDdXUUK4bmRj4U3YGMEkk+QqWwkacohaNGd9oO4Fc9ME+WPel1/QWGjULkkNJcoJF3LwwwAfTjpxUD3UpG1LpHUeLBcAbs5yfD60PcSzC+NlaRtdXAJJ28KozjOenkaM0y1F7J3MvexyqwV40AYrlh9sE/Wih2R/Ey7mYXQLPhW8S/P096Hu5VezaKa6UxhCUXcBg4OPKm2qXF2oa1iUx8K7s20M2OQvr6VDdRELKmWAEeeUwQfT9PzqYu3RTRk4szyoskYRpDgSxsFU8eeTtptxbtE7AmNzGcF4WB5+YP6VzXERlZGiZDk57v5+nSpbWR4i0kAhZmQofACQPUKeh9xXRZVBumdo9RscRyE3NsP7LnlR7HrWhtdZt9SJ7iba+OYn4Yfz+lYxtjRoAJWufF3hOBgcYx5565z7YpJrGZJpFhdbgQ4LSW+WVffOP5VcWiJRs3D5IOeajERPQHmqzsleXV7evZ3kxZUiLAsPGCCoxn6mtZKiRLsjQkiuqM01w5pwaZU/s925z19jXUd3ko4BA9q6q2ZNBDSAjB6U3bJK4FucH2AOPlngVDh6gvCxsriMeHcoXOcYywH8a4pejdIKCWlpumuZhI6glnXxNjHPiPA6H0+tPGoxLfbLUYK2Rm3JyQCMjJPTPI9sedZ+/IM2toSzBWhjQnjCbkzj6n70fAFjup1QEBdNC+I8/1XvXOzVIgkupbzS7e5k3b7q7NuzekbANjJ+ePpV5ZCOTtDK+8vGlhGUYSHnLgZ5Hy6VQKofQ9KUHJN2qlgvI8IyM5+v1q80mGOLVpYZLhAE0+KMPIeCVfoM+voKfKED9pVtZnEawf+Z/an75yeHUy8AevlVhtYxy7jGwEZKqqDK4kC88Ag/w5qp1+Yx3E8yIcDUFdWKnG3vevH0/OrbE9xbzz6bbWhWIfv5JJu62DIbgM3OcVi2rRSXsrL7jtZAeBtt8jwsuPxYxn9fyonRLiaWTRnlfdIPFk4BHXPNVulfH9otRm1HT0hY2kKhxLdLHtBz4v3hzjr7CgR2wjhuopY1USQMdqbSVBHsOvXrWlxv2S4sltoY7ztLPHPEJF76c7T+YPH8OKM0i2a4sYgCgCqeWJAChmJ8vIA0Bb2M15pl32h7tDYJKxaWO7WFlbjICZ3fQCtH2T+Au+yF/MHKCNZosd4BnKEgHPPJJGPOiWRJD1bPPNT125uJyLeZ4oUOI1Tw8evHNTaFrVyl6kFzI00UzKh3kseeOvX6VRlfEec89aK02MG/tSSABPHnn+8KNn7Hr9G01qwFtc2ksvO6YRsAc8FlNS2cUNtrMiRLhY7tQoGMjgdM8edWP9LNvZWtjpqRXLpP37sS7biNqgdBz1I5qmure+7OWNpqGo2sYW4ZZYXa7WYy+HIO0EtjHOTRHIn0lwdE97cSxXusTRyMkrSxc5BzlhwfvVxbKZdfkDZbJjyFQtnxL1FZKw7QNca0Rb28bT38yIiNhVDHAGCeByev51bazqd92Z1MLqkMK3boJNiTCQAA5H4Dx0HU07SYauqDtMQx2Nsi9wF2jIMaknLkeY56fSh7s2kdpqcLws1z3r9xNwAgDHqM+go9bS60eKODW7W2imG4xhJO+bbnILbG45J+eKqLhHKzOsZBYsxO3gZqYONsJL0ZKCKL4w7EwGV1bkkHxAfxquhjJtp5RgYIFWsQRbs4kR8o7YXnblh1oK2H/pd4D5EY4reiiAGULFvw6SZCh+gpUl3qwDsgPDYOQfY+dEYTOmAYX1xxzkc0P3INtI46mfYOP8+tC4Bpex9y7awzy90wSzZF2AAcMnPzrSvNIzFumfSsp2OhA1i6UE8W+MH/WXIrYEAdK6sceWc+V9BtpPrSVOQM85/KurbYyoaZRGeD08utQsz3KyJBE8kmFfYikttEic49ORz05FV3e2UXefG6xapGtsHiaIGTvmzjaPfr1q7/o0vLC8eYg3H7VW1bvBle72G4h+uc4+9eXPIqOxR6RSdl9ZnOtFrTuV+Lt1PfOAfEYsDjI8xWksewk4vL62uL5QYrNEZkTdnMR8/p6VrbhcprhyGJ1az3ceYaCuvn7vXb2NWYho2Dc8sBbk81yrK2aaopLXsLpCaboZuGnkaWaIyePYMNESR4cfn7VoLHQdKtO0UwisrcLHaQ92WXdg7n5BPOenNT7VWx7PjGAXhZi3I/qjRyPGnaG5LsMfDQgD5l6zlkk0NRSKX+kKC3k0B1MQyL20XIwODPHn7Zqw1qJBpcq9wgXvrcHCAFh3ycfeg+36n9gu6h8/tC0BG0/6dM/aitXY/sySQyI6Ca2IITBA76M8/THFTFt+y3S9GX7WaJaWGq6i2lQCBtS0xxJGHIVn7xVGBnA/F06V5Pe6VcWN89vdwyQyoSrxuMMD/L3869o7YhRrEMuSqw2YLAg8L8Qh/nT+1+j2GsvbF5AssdysJePghWYAgj24x6VW1MSPIIjMvZG9t1LBH1KNtpzt/qvPy8vtTtElI7OXsCknvLyBj5Akf9q0PaaySxfUbOyUrBHqcSoDng/CqeD8z5+WatrDspbWg0mzmdp/i7lxcgHCgqpIAxz1xVNqrGjw+cZuZeP7bfrR/Zq1F12h063JK95dRIWHUZcU7U7ELrNzDG2B3sh58huPSrTsfZhO2Glosm7FzC5PQjxjj9KJz/S0EYOzb9rNFbVO0M8do4AtoBHHHIeqpsUKpPOfFjnrVX21t5xb9nrSQSCa301UaOQYKHkYIJ4IH6VvdNt+97c30cwdSVkKkNgkhoiMZqHtlpSapqxaZ3SaMwRoeDw7kHj24/Koi6pDa6eQ2trOLpWUhZFdSGPUHPH8Ks+1qTXPaXUpZWaaQqqlifxYUCtf2g7M22nXNw9pJIRDPDFskI8W5Axb55+lXlv2T027S61C87yaW4ldQikhU2MV4x1J461pKaXRFX2m1mfSO2newYctBCHWQbg429D+Z+Vae71XS9d7P6jLbxRLLHatvQDa6Nj26jPnWb7aaV+0O3iW4bulEMe5yvRQP1oq10GGxm1wC7kZLW1ZVzGAX3qc5+WPKn9cIMBHZWssd2Xgj7wR4Dbcn+sTP2oKTQ7P9nN3feRtJIARuJ28Z+vNXtujG2vmIJ2wpj2/fR1A4UWIbIx3x5/3K1TaJZRSaC4ubJI5wVSHflk9skf4UGmi3nwymJEbvLvaqhuTjaf+oVqnRP21bJ4gnwDPtB/tCPINdYxZg09lOC2o4wPLAg/nV7sKRV9lbaSDW7qSaOTYI2Uk9M5TjNaK4vbYHa9xBFngeNQR8vOq+505ru1KAxti+kJVztzwM+Xv9qprbsff2TtcR3drvjQ7WHOG8uK1Wd0ZvGmxzAsSW1K4JPn33+FJRVtoWvRwItvqltFGBxHwNvqPw+tJWW5dGbfRtWuXaVdPnw+DwmM8elbX+ijRtSt9cvFuLZ7fvbBgrTcDImhOM+uAa0kcr5ySxJ445olLlum45881jJ2UjbtpM0xvVaS2Bub2G4Rt+Sqx91kH3Pdn8xU50jv727vTMoJRljQj/wCvYSfbz4rERXLjowwP71FxXjghs9BwdxbFY60VZrktpZ7bTNqf+1KSE4yH8G3j9aPWzlXVJbrf4ZI0jwByNpY/fdWKTUhuwshz02kY+5oqC/fBZ5F4/v8A86kovu1FjLq+mvZBWiUTxTd4y7gRHIsmODnnbimajELjSrtrZ/FE0cvOee7dXx+S4+dVa33eEq0kmB12nP8AGpxqHdpiN9meu0n780nIKGaro8mrCS8EsSGG2Kd04LEESBzk/JcUFquu7b3TbT4ORZJp0lUmcNtAPQ1axaiWUgyyg9M5PNSCcGP+vYE8jxn+FG49TN6n2RudYmur+PULeNLm9jlMUkJ8GIlj6g8+RrQ3OiF3sZ0lgxZ3BkdQSAcrjg4465qXvsrtM529ThuPvXfFIACJSqnr4zhvyFJ5L4Gp4NdaLdT65cyRwSFAzliF4GWNH9mNJuo+1FnL8PMFjmhDEISBh1PNe196gTcwPoRgny8qljMcgOFHl15Hsalz+jW+FavZ5rXXm1K4uICrq6qpUg5J35J9tp+1Adqovgruxk3xAX00EcbBiADG27zznINabvgVDbs4GR1NNklLlN3dkY8JJzn5cVSmvsy1ZiO2sawarY2dzKhk1W/hEZXom3bH8+rA8VqpSuky/Dtly8rSAq3Lb2OOMeXrRLTKWAA8Y884P0pxlXe7sxJAwd9G6qqFqU+o6bMvbOS/dojF8IowevXHp7VX27mQdp2hRdkNuI23uSx2hvbz960d2UnRWuArYBC7mboevP0oWKGzjMhjgRBN/WFDneP73r9atTE4nk0Fw1na3Rdd/wARGEXDDw4dWyfbCkUwI8enpbFlJ7wOGD9eMY6V6rJb2Kkd3p9sV/2Cfypvw9qRhLS3yPIQpz9cVr8pOp5bKQt/aXjrhILVonBIO8lNuevTIpsDi3hto5E8UN98RwQfBiMYHv4D9q9MeK1BKvbRRt/ehSmMkODtSDHsuKr5LFR57bz7o5O6JQi4kmU5HQ7Rg8+1TO1wUA744OeNwPFbZ0hHWKH9KEbut7fuYT/vc1akTRkg1xgYuG+m2krTdzbHnucfLpXVWyEUqYzgM6n2UUXGsgHLPj3GMUNGc8puPyqVWPI2Fmz1byqaKCVQ9BM/zU5zUyKyDmTC/wC0/wAaGEoY4Cl5FPRQfXqakg7wJvkIXP8AZXJOazGGg74/xy/PP8/KliZARypIOGw4IHtmoBLGMh3346c+dLvT+zGoBOAEJH61LRSCxITwsT9eAHAopWfAO088YPiP2FVwdQSExkf/ACA6+mc1OvhiJkaNRgH1CfwqKAMSWTcMXNyR04PA+2Kminw2xd8jLzsYZIHuABQOV5zvweRzgnj7U5pyEO1QX8h5/wAKlxRSkWJvMjEhKj3TH6ikM5YBwNsYGcBMDGPlVbb3BYqpQK/G7e48P5Hmnq797GNySRhueNmB7evOOKNEPYtFvFRQdrHHOFDN/CuW8YBTtJz4ThDgH19f0oYtDgGQxr6FiMVDHLAkkrAoct4ig88CjVBbDo7mZmIaI4XqNhBPPr0x7Yp4vUh8QwAeo3dflVNd3Mo2tAMKTgs6kgfQGuguJ5AY5odg3cbAcMMe/SlrEWzLc6ipbJjGxTw24Ej8v51H8cm4D96EIxkr8/8AOaAWWFS8MaIZQuSGTw4qESNGrbI4FQjIIyPnxT1iGzLH4ngq29wehxj7g9ajW8mxjGzB4AOCfnxQqrHgSEyHd024wcVCWTnumb3LA9apRRLbDDfSrnOMknI35J/Oozqh6NtGOgHpQJd13HIPzA/WhmyTucYbplX8vnV6om2Wsl/uztDhWXO4YOD7iohfyrwe6b5RnP5ZqswWGUfy5qJ2dVP4SenCn+dWooVssZr52ICwzgE9RgD7rx+dDy3qcbsAjg/hoATgjZI/APnwfl6Go3ZGJUEZ8zuNVRNh/wAf6b8f69dVZ8PGPIf8ZrqYWf/Z"/>
          <p:cNvSpPr>
            <a:spLocks noChangeAspect="1" noChangeArrowheads="1"/>
          </p:cNvSpPr>
          <p:nvPr/>
        </p:nvSpPr>
        <p:spPr bwMode="auto">
          <a:xfrm>
            <a:off x="155575" y="-731838"/>
            <a:ext cx="2009775"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346" name="Picture 2" descr="http://4.bp.blogspot.com/-7ONp-nHaLSU/Tkgh3PAOvFI/AAAAAAAAA2g/ScYhUTXOD80/s1600/013.jpg"/>
          <p:cNvPicPr>
            <a:picLocks noChangeAspect="1" noChangeArrowheads="1"/>
          </p:cNvPicPr>
          <p:nvPr/>
        </p:nvPicPr>
        <p:blipFill>
          <a:blip r:embed="rId2" cstate="print"/>
          <a:srcRect/>
          <a:stretch>
            <a:fillRect/>
          </a:stretch>
        </p:blipFill>
        <p:spPr bwMode="auto">
          <a:xfrm>
            <a:off x="4556760" y="0"/>
            <a:ext cx="4587240" cy="3276600"/>
          </a:xfrm>
          <a:prstGeom prst="rect">
            <a:avLst/>
          </a:prstGeom>
          <a:noFill/>
        </p:spPr>
      </p:pic>
      <p:pic>
        <p:nvPicPr>
          <p:cNvPr id="57348" name="Picture 4" descr="http://upload.wikimedia.org/wikipedia/commons/9/97/Burning.jpg"/>
          <p:cNvPicPr>
            <a:picLocks noChangeAspect="1" noChangeArrowheads="1"/>
          </p:cNvPicPr>
          <p:nvPr/>
        </p:nvPicPr>
        <p:blipFill>
          <a:blip r:embed="rId3" cstate="print"/>
          <a:srcRect/>
          <a:stretch>
            <a:fillRect/>
          </a:stretch>
        </p:blipFill>
        <p:spPr bwMode="auto">
          <a:xfrm>
            <a:off x="0" y="2886075"/>
            <a:ext cx="4800600" cy="3971925"/>
          </a:xfrm>
          <a:prstGeom prst="rect">
            <a:avLst/>
          </a:prstGeom>
          <a:noFill/>
        </p:spPr>
      </p:pic>
      <p:sp>
        <p:nvSpPr>
          <p:cNvPr id="8" name="Rectangle 7"/>
          <p:cNvSpPr/>
          <p:nvPr/>
        </p:nvSpPr>
        <p:spPr>
          <a:xfrm>
            <a:off x="4876800" y="3942272"/>
            <a:ext cx="4114800" cy="1938992"/>
          </a:xfrm>
          <a:prstGeom prst="rect">
            <a:avLst/>
          </a:prstGeom>
        </p:spPr>
        <p:txBody>
          <a:bodyPr wrap="square">
            <a:spAutoFit/>
          </a:bodyPr>
          <a:lstStyle/>
          <a:p>
            <a:pPr algn="ctr"/>
            <a:r>
              <a:rPr lang="en-US" sz="4000" dirty="0" smtClean="0">
                <a:latin typeface="Harlow Solid Italic" pitchFamily="82" charset="0"/>
              </a:rPr>
              <a:t>Hell for the infidels and unfaithful</a:t>
            </a:r>
            <a:endParaRPr lang="en-US" sz="4000" dirty="0">
              <a:latin typeface="Harlow Solid Italic" pitchFamily="82" charset="0"/>
            </a:endParaRPr>
          </a:p>
        </p:txBody>
      </p:sp>
      <p:sp>
        <p:nvSpPr>
          <p:cNvPr id="9" name="Rectangle 8"/>
          <p:cNvSpPr/>
          <p:nvPr/>
        </p:nvSpPr>
        <p:spPr>
          <a:xfrm>
            <a:off x="0" y="762000"/>
            <a:ext cx="4495800" cy="1323439"/>
          </a:xfrm>
          <a:prstGeom prst="rect">
            <a:avLst/>
          </a:prstGeom>
        </p:spPr>
        <p:txBody>
          <a:bodyPr wrap="square">
            <a:spAutoFit/>
          </a:bodyPr>
          <a:lstStyle/>
          <a:p>
            <a:pPr algn="ctr"/>
            <a:r>
              <a:rPr lang="en-US" sz="4000" dirty="0" smtClean="0">
                <a:latin typeface="Harlow Solid Italic" pitchFamily="82" charset="0"/>
              </a:rPr>
              <a:t>Paradise for the martyrs and faithful</a:t>
            </a:r>
            <a:endParaRPr lang="en-US" sz="4000" dirty="0">
              <a:latin typeface="Harlow Solid Italic" pitchFamily="82"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6172200"/>
          </a:xfrm>
        </p:spPr>
        <p:txBody>
          <a:bodyPr>
            <a:normAutofit fontScale="90000"/>
          </a:bodyPr>
          <a:lstStyle/>
          <a:p>
            <a:r>
              <a:rPr lang="en-US" sz="4900" b="1" dirty="0" smtClean="0">
                <a:solidFill>
                  <a:srgbClr val="FFFF00"/>
                </a:solidFill>
              </a:rPr>
              <a:t>Sensual Paradise</a:t>
            </a:r>
            <a:r>
              <a:rPr lang="en-US" b="1" dirty="0" smtClean="0"/>
              <a:t/>
            </a:r>
            <a:br>
              <a:rPr lang="en-US" b="1" dirty="0" smtClean="0"/>
            </a:br>
            <a:r>
              <a:rPr lang="en-US" b="1" dirty="0" smtClean="0"/>
              <a:t/>
            </a:r>
            <a:br>
              <a:rPr lang="en-US" b="1" dirty="0" smtClean="0"/>
            </a:br>
            <a:r>
              <a:rPr lang="en-US" dirty="0" smtClean="0"/>
              <a:t>In Islam, the concept of 72 virgins refers to an aspect of Paradise. This concept is taught in Quran which describe a sensual Paradise where faithful believing men are rewarded by being wed to seventy two beautiful virgins. Conversely, faithful women will be provided with only one man, and they "will be satisfied with him". </a:t>
            </a:r>
            <a:br>
              <a:rPr lang="en-US" dirty="0" smtClean="0"/>
            </a:b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1265238"/>
          </a:xfrm>
        </p:spPr>
        <p:txBody>
          <a:bodyPr>
            <a:noAutofit/>
          </a:bodyPr>
          <a:lstStyle/>
          <a:p>
            <a:r>
              <a:rPr lang="en-US" sz="3600" i="1" dirty="0" smtClean="0"/>
              <a:t>LDS </a:t>
            </a:r>
            <a:br>
              <a:rPr lang="en-US" sz="3600" i="1" dirty="0" smtClean="0"/>
            </a:br>
            <a:r>
              <a:rPr lang="en-US" sz="3600" i="1" dirty="0" smtClean="0"/>
              <a:t>The Church of Jesus Christ of Latter-day Saints</a:t>
            </a:r>
            <a:endParaRPr lang="en-US" sz="3600" i="1" dirty="0"/>
          </a:p>
        </p:txBody>
      </p:sp>
      <p:pic>
        <p:nvPicPr>
          <p:cNvPr id="141314" name="Picture 2" descr="http://www.whymormonism.org/files/2008/07/book-mormon1.jpg"/>
          <p:cNvPicPr>
            <a:picLocks noChangeAspect="1" noChangeArrowheads="1"/>
          </p:cNvPicPr>
          <p:nvPr/>
        </p:nvPicPr>
        <p:blipFill>
          <a:blip r:embed="rId2" cstate="print"/>
          <a:srcRect/>
          <a:stretch>
            <a:fillRect/>
          </a:stretch>
        </p:blipFill>
        <p:spPr bwMode="auto">
          <a:xfrm rot="21403507">
            <a:off x="609600" y="1905000"/>
            <a:ext cx="3448050" cy="4448175"/>
          </a:xfrm>
          <a:prstGeom prst="rect">
            <a:avLst/>
          </a:prstGeom>
          <a:noFill/>
        </p:spPr>
      </p:pic>
      <p:pic>
        <p:nvPicPr>
          <p:cNvPr id="141316" name="Picture 4" descr="http://cdn.blog.mrm.org/wp-content/uploads/2011/10/the_mormons.jpg"/>
          <p:cNvPicPr>
            <a:picLocks noChangeAspect="1" noChangeArrowheads="1"/>
          </p:cNvPicPr>
          <p:nvPr/>
        </p:nvPicPr>
        <p:blipFill>
          <a:blip r:embed="rId3" cstate="print"/>
          <a:srcRect r="223" b="1805"/>
          <a:stretch>
            <a:fillRect/>
          </a:stretch>
        </p:blipFill>
        <p:spPr bwMode="auto">
          <a:xfrm rot="248896">
            <a:off x="4583917" y="2360746"/>
            <a:ext cx="4267200" cy="2590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smtClean="0"/>
              <a:t>There are three heavens and one hell. The three heavens are ranked from most holy to least by their </a:t>
            </a:r>
            <a:br>
              <a:rPr lang="en-US" dirty="0" smtClean="0"/>
            </a:br>
            <a:r>
              <a:rPr lang="en-US" i="1" dirty="0" smtClean="0">
                <a:solidFill>
                  <a:srgbClr val="FFFF00"/>
                </a:solidFill>
              </a:rPr>
              <a:t>“degrees of glory."</a:t>
            </a:r>
            <a:endParaRPr lang="en-US" i="1" dirty="0">
              <a:solidFill>
                <a:srgbClr val="FFFF00"/>
              </a:solidFill>
            </a:endParaRPr>
          </a:p>
        </p:txBody>
      </p:sp>
      <p:pic>
        <p:nvPicPr>
          <p:cNvPr id="52228" name="Picture 4" descr="http://gospellightminutex.com/wp-content/uploads/2012/02/heavens-gate.jpg"/>
          <p:cNvPicPr>
            <a:picLocks noChangeAspect="1" noChangeArrowheads="1"/>
          </p:cNvPicPr>
          <p:nvPr/>
        </p:nvPicPr>
        <p:blipFill>
          <a:blip r:embed="rId2" cstate="print"/>
          <a:srcRect/>
          <a:stretch>
            <a:fillRect/>
          </a:stretch>
        </p:blipFill>
        <p:spPr bwMode="auto">
          <a:xfrm>
            <a:off x="1522489" y="2895600"/>
            <a:ext cx="5982885" cy="39624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3154362"/>
          </a:xfrm>
        </p:spPr>
        <p:txBody>
          <a:bodyPr>
            <a:noAutofit/>
          </a:bodyPr>
          <a:lstStyle/>
          <a:p>
            <a:r>
              <a:rPr lang="en-US" sz="3200" dirty="0" smtClean="0"/>
              <a:t> 1# The celestial kingdom is the most desirable, and serves as the destination for all those who accept Jesus, are baptized within the Church of Jesus Christ of Latter-day Saints, and remain faithful Mormons throughout their lives. Children who die before the age of 8, when Mormons are baptized, also go to the celestial kingdom.</a:t>
            </a:r>
            <a:endParaRPr lang="en-US" sz="3200" dirty="0"/>
          </a:p>
        </p:txBody>
      </p:sp>
      <p:pic>
        <p:nvPicPr>
          <p:cNvPr id="3" name="Picture 2" descr="http://gospelofprovidence.com/files/2009/11/02-heaven.jpg"/>
          <p:cNvPicPr>
            <a:picLocks noChangeAspect="1" noChangeArrowheads="1"/>
          </p:cNvPicPr>
          <p:nvPr/>
        </p:nvPicPr>
        <p:blipFill>
          <a:blip r:embed="rId2" cstate="print"/>
          <a:srcRect/>
          <a:stretch>
            <a:fillRect/>
          </a:stretch>
        </p:blipFill>
        <p:spPr bwMode="auto">
          <a:xfrm>
            <a:off x="2667000" y="3657600"/>
            <a:ext cx="4335236" cy="3073079"/>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1"/>
            <a:ext cx="4038600" cy="3600450"/>
          </a:xfrm>
        </p:spPr>
        <p:txBody>
          <a:bodyPr>
            <a:noAutofit/>
          </a:bodyPr>
          <a:lstStyle/>
          <a:p>
            <a:pPr algn="l"/>
            <a:r>
              <a:rPr lang="en-US" sz="3200" dirty="0" smtClean="0"/>
              <a:t>There are also different degrees of glory within the celestial kingdom, and the highest degree can be reached only by couples who are</a:t>
            </a:r>
            <a:endParaRPr lang="en-US" sz="3200" dirty="0"/>
          </a:p>
        </p:txBody>
      </p:sp>
      <p:sp>
        <p:nvSpPr>
          <p:cNvPr id="4" name="Subtitle 3"/>
          <p:cNvSpPr>
            <a:spLocks noGrp="1"/>
          </p:cNvSpPr>
          <p:nvPr>
            <p:ph type="subTitle" idx="1"/>
          </p:nvPr>
        </p:nvSpPr>
        <p:spPr>
          <a:xfrm>
            <a:off x="228600" y="3200400"/>
            <a:ext cx="8915400" cy="3505200"/>
          </a:xfrm>
        </p:spPr>
        <p:txBody>
          <a:bodyPr/>
          <a:lstStyle/>
          <a:p>
            <a:pPr algn="l"/>
            <a:r>
              <a:rPr lang="en-US" dirty="0" smtClean="0"/>
              <a:t>married in the temple, and in which the husband has joined what Mormons call the “Melchizedek priesthood." </a:t>
            </a:r>
          </a:p>
          <a:p>
            <a:pPr algn="l"/>
            <a:endParaRPr lang="en-US" dirty="0" smtClean="0"/>
          </a:p>
          <a:p>
            <a:pPr algn="l"/>
            <a:r>
              <a:rPr lang="en-US" dirty="0" smtClean="0"/>
              <a:t>(Every </a:t>
            </a:r>
            <a:r>
              <a:rPr lang="en-US" u="sng" dirty="0" smtClean="0"/>
              <a:t>devout</a:t>
            </a:r>
            <a:r>
              <a:rPr lang="en-US" dirty="0" smtClean="0"/>
              <a:t> Mormon male joins the priesthood by the time he’s married.)</a:t>
            </a:r>
            <a:endParaRPr lang="en-US" dirty="0"/>
          </a:p>
        </p:txBody>
      </p:sp>
      <p:pic>
        <p:nvPicPr>
          <p:cNvPr id="51202" name="Picture 2" descr="http://d1ax9dx3gero0.cloudfront.net/wp-content/uploads/2009/01/mormon-temple-san-diego.jpg"/>
          <p:cNvPicPr>
            <a:picLocks noChangeAspect="1" noChangeArrowheads="1"/>
          </p:cNvPicPr>
          <p:nvPr/>
        </p:nvPicPr>
        <p:blipFill>
          <a:blip r:embed="rId2" cstate="print"/>
          <a:srcRect r="952" b="11429"/>
          <a:stretch>
            <a:fillRect/>
          </a:stretch>
        </p:blipFill>
        <p:spPr bwMode="auto">
          <a:xfrm>
            <a:off x="4286865" y="304800"/>
            <a:ext cx="4857135" cy="28956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43400" cy="6858000"/>
          </a:xfrm>
        </p:spPr>
        <p:txBody>
          <a:bodyPr>
            <a:noAutofit/>
          </a:bodyPr>
          <a:lstStyle/>
          <a:p>
            <a:r>
              <a:rPr lang="en-US" sz="3200" dirty="0" smtClean="0"/>
              <a:t>Those who attain the highest degree within Mormonism become gods in the afterlife, meaning that they can bear new children in heaven, and can even have their own planets given to them by God in which they can reign as the king of their own kingdom.</a:t>
            </a:r>
            <a:endParaRPr lang="en-US" sz="3200" dirty="0"/>
          </a:p>
        </p:txBody>
      </p:sp>
      <p:pic>
        <p:nvPicPr>
          <p:cNvPr id="143362" name="Picture 2" descr="https://encrypted-tbn2.gstatic.com/images?q=tbn:ANd9GcRUWnt77QVzdpOghMsKWup1p10b1Yr9b-_vES7MZFi2J4cpsLqGuQ"/>
          <p:cNvPicPr>
            <a:picLocks noChangeAspect="1" noChangeArrowheads="1"/>
          </p:cNvPicPr>
          <p:nvPr/>
        </p:nvPicPr>
        <p:blipFill>
          <a:blip r:embed="rId2" cstate="print"/>
          <a:srcRect/>
          <a:stretch>
            <a:fillRect/>
          </a:stretch>
        </p:blipFill>
        <p:spPr bwMode="auto">
          <a:xfrm rot="464310">
            <a:off x="4724400" y="1600200"/>
            <a:ext cx="4029761" cy="29718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osse.ssec.wisc.edu/img/planets/planets.jpg"/>
          <p:cNvPicPr>
            <a:picLocks noChangeAspect="1" noChangeArrowheads="1"/>
          </p:cNvPicPr>
          <p:nvPr/>
        </p:nvPicPr>
        <p:blipFill>
          <a:blip r:embed="rId2" cstate="print"/>
          <a:srcRect/>
          <a:stretch>
            <a:fillRect/>
          </a:stretch>
        </p:blipFill>
        <p:spPr bwMode="auto">
          <a:xfrm>
            <a:off x="0" y="-354169"/>
            <a:ext cx="9144000" cy="721217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dirty="0" smtClean="0"/>
              <a:t>2# The next most desirable heaven is called the terrestrial </a:t>
            </a:r>
            <a:r>
              <a:rPr lang="en-US" i="1" dirty="0" smtClean="0"/>
              <a:t>(lesser glory) </a:t>
            </a:r>
            <a:r>
              <a:rPr lang="en-US" dirty="0" smtClean="0"/>
              <a:t>kingdom, which holds all those who don’t fully accept Jesus on Earth, but who are basically good people will be given a second chance to accept him after death.</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err="1">
                <a:solidFill>
                  <a:srgbClr val="FFFF00"/>
                </a:solidFill>
              </a:rPr>
              <a:t>Restorationism</a:t>
            </a:r>
            <a:r>
              <a:rPr lang="en-US" dirty="0">
                <a:solidFill>
                  <a:srgbClr val="FFFF00"/>
                </a:solidFill>
              </a:rPr>
              <a:t>: </a:t>
            </a:r>
            <a:r>
              <a:rPr lang="en-US" dirty="0" smtClean="0"/>
              <a:t/>
            </a:r>
            <a:br>
              <a:rPr lang="en-US" dirty="0" smtClean="0"/>
            </a:br>
            <a:r>
              <a:rPr lang="en-US" dirty="0" smtClean="0"/>
              <a:t/>
            </a:r>
            <a:br>
              <a:rPr lang="en-US" dirty="0" smtClean="0"/>
            </a:br>
            <a:r>
              <a:rPr lang="en-US" dirty="0" smtClean="0"/>
              <a:t>The </a:t>
            </a:r>
            <a:r>
              <a:rPr lang="en-US" dirty="0"/>
              <a:t>belief that in a future life all men will be given a second chance to make the choice for God that they did not make during this life.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1.bp.blogspot.com/--fSVRFNVt-E/Uk431Iv8oRI/AAAAAAAAAYY/fUIsfoCAfL8/s1600/Great_White_Throne.jpg"/>
          <p:cNvPicPr>
            <a:picLocks noChangeAspect="1" noChangeArrowheads="1"/>
          </p:cNvPicPr>
          <p:nvPr/>
        </p:nvPicPr>
        <p:blipFill>
          <a:blip r:embed="rId2" cstate="print"/>
          <a:srcRect/>
          <a:stretch>
            <a:fillRect/>
          </a:stretch>
        </p:blipFill>
        <p:spPr bwMode="auto">
          <a:xfrm>
            <a:off x="6691" y="762000"/>
            <a:ext cx="9137309" cy="55626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943600" cy="6629400"/>
          </a:xfrm>
        </p:spPr>
        <p:txBody>
          <a:bodyPr>
            <a:normAutofit lnSpcReduction="10000"/>
          </a:bodyPr>
          <a:lstStyle/>
          <a:p>
            <a:pPr>
              <a:buNone/>
            </a:pPr>
            <a:r>
              <a:rPr lang="en-US" dirty="0" smtClean="0"/>
              <a:t>    3# The </a:t>
            </a:r>
            <a:r>
              <a:rPr lang="en-US" dirty="0" err="1" smtClean="0"/>
              <a:t>telestial</a:t>
            </a:r>
            <a:r>
              <a:rPr lang="en-US" dirty="0" smtClean="0"/>
              <a:t> (the end) kingdom is for those who never truly accept Jesus, and includes murderers, as well as “liars, and sorcerers, and adulterers, and whoremongers, and whosoever loves and makes a lie.” These unbelievers must first suffer for their sins, but will also be given a second chance to accept Christ and receive his salvation eventually end up in a blissful place “surpassing the great understanding of men.”</a:t>
            </a:r>
          </a:p>
        </p:txBody>
      </p:sp>
      <p:pic>
        <p:nvPicPr>
          <p:cNvPr id="47106" name="Picture 2" descr="http://www.myoptimalhealthclub.org/wp-content/uploads/2012/04/judgement_1844-248x300.jpg"/>
          <p:cNvPicPr>
            <a:picLocks noChangeAspect="1" noChangeArrowheads="1"/>
          </p:cNvPicPr>
          <p:nvPr/>
        </p:nvPicPr>
        <p:blipFill>
          <a:blip r:embed="rId2" cstate="print"/>
          <a:srcRect/>
          <a:stretch>
            <a:fillRect/>
          </a:stretch>
        </p:blipFill>
        <p:spPr bwMode="auto">
          <a:xfrm>
            <a:off x="6057392" y="990600"/>
            <a:ext cx="3086608" cy="37338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67400" cy="6705600"/>
          </a:xfrm>
        </p:spPr>
        <p:txBody>
          <a:bodyPr>
            <a:noAutofit/>
          </a:bodyPr>
          <a:lstStyle/>
          <a:p>
            <a:r>
              <a:rPr lang="en-US" sz="3200" i="1" dirty="0" smtClean="0">
                <a:solidFill>
                  <a:srgbClr val="FFFF00"/>
                </a:solidFill>
              </a:rPr>
              <a:t>(Joseph Smith) </a:t>
            </a:r>
            <a:br>
              <a:rPr lang="en-US" sz="3200" i="1" dirty="0" smtClean="0">
                <a:solidFill>
                  <a:srgbClr val="FFFF00"/>
                </a:solidFill>
              </a:rPr>
            </a:br>
            <a:r>
              <a:rPr lang="en-US" sz="3200" i="1" dirty="0" smtClean="0">
                <a:solidFill>
                  <a:srgbClr val="FFFF00"/>
                </a:solidFill>
              </a:rPr>
              <a:t>"In the Church of Jesus Christ of Latter-day Saints, there is no hell. </a:t>
            </a:r>
            <a:r>
              <a:rPr lang="en-US" sz="3200" i="1" dirty="0">
                <a:solidFill>
                  <a:srgbClr val="FFFF00"/>
                </a:solidFill>
              </a:rPr>
              <a:t>A</a:t>
            </a:r>
            <a:r>
              <a:rPr lang="en-US" sz="3200" i="1" dirty="0" smtClean="0">
                <a:solidFill>
                  <a:srgbClr val="FFFF00"/>
                </a:solidFill>
              </a:rPr>
              <a:t>ll will find a measure of salvation; all must pay for any infringement of the law; but the payment will be as the Lord may decide…The gospel of Jesus Christ has no hell in the old proverbial sense. We do not believe that hell is a place where the wicked are being burned forever."</a:t>
            </a:r>
            <a:r>
              <a:rPr lang="en-US" sz="3200" dirty="0" smtClean="0"/>
              <a:t/>
            </a:r>
            <a:br>
              <a:rPr lang="en-US" sz="3200" dirty="0" smtClean="0"/>
            </a:br>
            <a:endParaRPr lang="en-US" sz="3200" dirty="0"/>
          </a:p>
        </p:txBody>
      </p:sp>
      <p:pic>
        <p:nvPicPr>
          <p:cNvPr id="145410" name="Picture 2" descr="http://4.bp.blogspot.com/-56bXczdj_MY/Tgy8L6RQ_vI/AAAAAAAAAB8/IpU3hkbwYUg/s1600/Joseph.jpg"/>
          <p:cNvPicPr>
            <a:picLocks noChangeAspect="1" noChangeArrowheads="1"/>
          </p:cNvPicPr>
          <p:nvPr/>
        </p:nvPicPr>
        <p:blipFill>
          <a:blip r:embed="rId2" cstate="print"/>
          <a:srcRect/>
          <a:stretch>
            <a:fillRect/>
          </a:stretch>
        </p:blipFill>
        <p:spPr bwMode="auto">
          <a:xfrm>
            <a:off x="5948363" y="0"/>
            <a:ext cx="3195637" cy="4191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6354762"/>
          </a:xfrm>
        </p:spPr>
        <p:txBody>
          <a:bodyPr>
            <a:normAutofit fontScale="90000"/>
          </a:bodyPr>
          <a:lstStyle/>
          <a:p>
            <a:r>
              <a:rPr lang="en-US" sz="3600" i="1" dirty="0" smtClean="0">
                <a:solidFill>
                  <a:srgbClr val="FFFF00"/>
                </a:solidFill>
              </a:rPr>
              <a:t>Mormons believe that Hell is a spirit prison of total darkness, a holding tank for the souls of the wicked. Here they remain until the end of the millennium when they will be resurrected and judged. </a:t>
            </a:r>
            <a:br>
              <a:rPr lang="en-US" sz="3600" i="1" dirty="0" smtClean="0">
                <a:solidFill>
                  <a:srgbClr val="FFFF00"/>
                </a:solidFill>
              </a:rPr>
            </a:br>
            <a:r>
              <a:rPr lang="en-US" sz="3600" i="1" dirty="0">
                <a:solidFill>
                  <a:srgbClr val="FFFF00"/>
                </a:solidFill>
              </a:rPr>
              <a:t/>
            </a:r>
            <a:br>
              <a:rPr lang="en-US" sz="3600" i="1" dirty="0">
                <a:solidFill>
                  <a:srgbClr val="FFFF00"/>
                </a:solidFill>
              </a:rPr>
            </a:br>
            <a:r>
              <a:rPr lang="en-US" sz="3600" i="1" dirty="0" smtClean="0">
                <a:solidFill>
                  <a:srgbClr val="FFFF00"/>
                </a:solidFill>
              </a:rPr>
              <a:t>Those who failed to prove themselves worthy of a </a:t>
            </a:r>
            <a:r>
              <a:rPr lang="en-US" sz="3600" i="1" dirty="0" err="1" smtClean="0">
                <a:solidFill>
                  <a:srgbClr val="FFFF00"/>
                </a:solidFill>
              </a:rPr>
              <a:t>telestial</a:t>
            </a:r>
            <a:r>
              <a:rPr lang="en-US" sz="3600" i="1" dirty="0" smtClean="0">
                <a:solidFill>
                  <a:srgbClr val="FFFF00"/>
                </a:solidFill>
              </a:rPr>
              <a:t> reward will return again their prison of darkness. They will remain in that condition until they will be visited by some servant of God who will unlock the prison doors to them and once again preach to them the Gospel of salvation, through repentance and faith in the Lord Jesus Christ.</a:t>
            </a:r>
            <a:endParaRPr lang="en-US" sz="3600" i="1" dirty="0">
              <a:solidFill>
                <a:srgbClr val="FFFF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there a second chance </a:t>
            </a:r>
            <a:br>
              <a:rPr lang="en-US" dirty="0" smtClean="0"/>
            </a:br>
            <a:r>
              <a:rPr lang="en-US" dirty="0" smtClean="0"/>
              <a:t>after death to be saved?</a:t>
            </a:r>
            <a:endParaRPr lang="en-US" dirty="0"/>
          </a:p>
        </p:txBody>
      </p:sp>
      <p:sp>
        <p:nvSpPr>
          <p:cNvPr id="3" name="Content Placeholder 2"/>
          <p:cNvSpPr>
            <a:spLocks noGrp="1"/>
          </p:cNvSpPr>
          <p:nvPr>
            <p:ph idx="1"/>
          </p:nvPr>
        </p:nvSpPr>
        <p:spPr>
          <a:xfrm>
            <a:off x="0" y="2133600"/>
            <a:ext cx="9144000" cy="4724400"/>
          </a:xfrm>
        </p:spPr>
        <p:txBody>
          <a:bodyPr>
            <a:normAutofit/>
          </a:bodyPr>
          <a:lstStyle/>
          <a:p>
            <a:r>
              <a:rPr lang="en-US" sz="3600" i="1" dirty="0">
                <a:solidFill>
                  <a:srgbClr val="FFFF00"/>
                </a:solidFill>
              </a:rPr>
              <a:t>"He, that being often reproved </a:t>
            </a:r>
            <a:r>
              <a:rPr lang="en-US" sz="3600" i="1" dirty="0" err="1">
                <a:solidFill>
                  <a:srgbClr val="FFFF00"/>
                </a:solidFill>
              </a:rPr>
              <a:t>hardeneth</a:t>
            </a:r>
            <a:r>
              <a:rPr lang="en-US" sz="3600" i="1" dirty="0">
                <a:solidFill>
                  <a:srgbClr val="FFFF00"/>
                </a:solidFill>
              </a:rPr>
              <a:t> his neck, shall suddenly be destroyed, and that without remedy" (Prov. 29:1</a:t>
            </a:r>
            <a:r>
              <a:rPr lang="en-US" sz="3600" i="1" dirty="0" smtClean="0">
                <a:solidFill>
                  <a:srgbClr val="FFFF00"/>
                </a:solidFill>
              </a:rPr>
              <a:t>)</a:t>
            </a:r>
            <a:endParaRPr lang="en-US" sz="3600" i="1" dirty="0">
              <a:solidFill>
                <a:srgbClr val="FFFF00"/>
              </a:solidFill>
            </a:endParaRPr>
          </a:p>
          <a:p>
            <a:r>
              <a:rPr lang="en-US" sz="3600" i="1" dirty="0">
                <a:solidFill>
                  <a:srgbClr val="FFFF00"/>
                </a:solidFill>
              </a:rPr>
              <a:t>"Jesus answered and said unto him, Verily, verily, I say unto thee, Except a man be born again, he cannot see the kingdom of God" (</a:t>
            </a:r>
            <a:r>
              <a:rPr lang="en-US" sz="3600" i="1" dirty="0" smtClean="0">
                <a:solidFill>
                  <a:srgbClr val="FFFF00"/>
                </a:solidFill>
              </a:rPr>
              <a:t>John </a:t>
            </a:r>
            <a:r>
              <a:rPr lang="en-US" sz="3600" i="1" dirty="0">
                <a:solidFill>
                  <a:srgbClr val="FFFF00"/>
                </a:solidFill>
              </a:rPr>
              <a:t>3:3</a:t>
            </a:r>
            <a:r>
              <a:rPr lang="en-US" sz="3600" i="1" dirty="0" smtClean="0">
                <a:solidFill>
                  <a:srgbClr val="FFFF00"/>
                </a:solidFill>
              </a:rPr>
              <a:t>)</a:t>
            </a:r>
          </a:p>
          <a:p>
            <a:endParaRPr lang="en-US" sz="3600" i="1" dirty="0">
              <a:solidFill>
                <a:srgbClr val="FFFF00"/>
              </a:solidFill>
            </a:endParaRPr>
          </a:p>
          <a:p>
            <a:endParaRPr lang="en-US" sz="3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0" y="457201"/>
            <a:ext cx="9144000" cy="57879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"For God so loved the world, that he gave his only begotten Son, that whosoever believeth in him should not perish, but have everlasting life. For God sent not his Son into the world to condemn the world; but that the world through him might be saved. He that believeth on him is not condemned: but he that believeth not is condemned already, because he hath not believed in the name of the only begotten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Son of God" (John</a:t>
            </a:r>
            <a:r>
              <a:rPr kumimoji="0" lang="en-US" sz="3600" b="0" i="1"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3:16-18)</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828800"/>
            <a:ext cx="8534400" cy="3170099"/>
          </a:xfrm>
          <a:prstGeom prst="rect">
            <a:avLst/>
          </a:prstGeom>
        </p:spPr>
        <p:txBody>
          <a:bodyPr wrap="square">
            <a:spAutoFit/>
          </a:bodyPr>
          <a:lstStyle/>
          <a:p>
            <a:pPr algn="ctr"/>
            <a:r>
              <a:rPr lang="en-US" sz="4000" dirty="0"/>
              <a:t>If these verses teach anything, they strongly and </a:t>
            </a:r>
            <a:r>
              <a:rPr lang="en-US" sz="4000" dirty="0" smtClean="0"/>
              <a:t>clearly </a:t>
            </a:r>
            <a:r>
              <a:rPr lang="en-US" sz="4000" dirty="0"/>
              <a:t>declare that at the moment of death there exists absolutely no chance for the salvation of an unsaved person.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valtorta.org/images/AbrhamSpeakstoDivesTissot.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2438400" y="-25470"/>
            <a:ext cx="4038600" cy="688347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Atheistic </a:t>
            </a:r>
            <a:r>
              <a:rPr lang="en-US" i="1" dirty="0" smtClean="0"/>
              <a:t>belief</a:t>
            </a:r>
            <a:endParaRPr lang="en-US" i="1" dirty="0"/>
          </a:p>
        </p:txBody>
      </p:sp>
      <p:sp>
        <p:nvSpPr>
          <p:cNvPr id="3" name="Content Placeholder 2"/>
          <p:cNvSpPr>
            <a:spLocks noGrp="1"/>
          </p:cNvSpPr>
          <p:nvPr>
            <p:ph idx="1"/>
          </p:nvPr>
        </p:nvSpPr>
        <p:spPr>
          <a:xfrm>
            <a:off x="457200" y="1600200"/>
            <a:ext cx="4191000" cy="4525963"/>
          </a:xfrm>
        </p:spPr>
        <p:txBody>
          <a:bodyPr/>
          <a:lstStyle/>
          <a:p>
            <a:pPr>
              <a:buNone/>
            </a:pPr>
            <a:r>
              <a:rPr lang="en-US" dirty="0"/>
              <a:t> </a:t>
            </a:r>
            <a:r>
              <a:rPr lang="en-US" dirty="0" smtClean="0"/>
              <a:t>   Upon death man forever ceases to be and quietly rots into nothingness.</a:t>
            </a:r>
          </a:p>
          <a:p>
            <a:pPr>
              <a:buNone/>
            </a:pPr>
            <a:endParaRPr lang="en-US" dirty="0" smtClean="0"/>
          </a:p>
          <a:p>
            <a:pPr>
              <a:buNone/>
            </a:pPr>
            <a:r>
              <a:rPr lang="en-US" dirty="0"/>
              <a:t>"I was not, I became, I am not, I care not."</a:t>
            </a:r>
          </a:p>
        </p:txBody>
      </p:sp>
      <p:pic>
        <p:nvPicPr>
          <p:cNvPr id="154626" name="Picture 2" descr="http://ponderanew.files.wordpress.com/2011/08/when-atheists-evangelize.jpg"/>
          <p:cNvPicPr>
            <a:picLocks noChangeAspect="1" noChangeArrowheads="1"/>
          </p:cNvPicPr>
          <p:nvPr/>
        </p:nvPicPr>
        <p:blipFill>
          <a:blip r:embed="rId2" cstate="print"/>
          <a:srcRect/>
          <a:stretch>
            <a:fillRect/>
          </a:stretch>
        </p:blipFill>
        <p:spPr bwMode="auto">
          <a:xfrm>
            <a:off x="4953000" y="1752600"/>
            <a:ext cx="3771900" cy="449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1"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4626"/>
                                        </p:tgtEl>
                                        <p:attrNameLst>
                                          <p:attrName>style.visibility</p:attrName>
                                        </p:attrNameLst>
                                      </p:cBhvr>
                                      <p:to>
                                        <p:strVal val="visible"/>
                                      </p:to>
                                    </p:set>
                                    <p:anim to="" calcmode="lin" valueType="num">
                                      <p:cBhvr>
                                        <p:cTn id="17" dur="1" fill="hold"/>
                                        <p:tgtEl>
                                          <p:spTgt spid="1546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ChangeArrowheads="1"/>
          </p:cNvSpPr>
          <p:nvPr/>
        </p:nvSpPr>
        <p:spPr bwMode="auto">
          <a:xfrm>
            <a:off x="0" y="151179"/>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"Now this I say, brethren, that flesh and blood cannot inherit the kingdom of God; neither doth corruption inherit incorruption. Behold, I show you a mystery; we shall not all sleep, but we shall all be changed, in a moment, in the twinkling of an eye, at the last trump: for the trumpet shall sound, and the dead shall be raised incorruptible, and we shall be changed. For this corruptible must put on incorruption, and this mortal must put on immortality. So when this corruptible shall have put on incorruption, and this mortal shall have put on immortality, then shall be brought to pass the saying that is written, Death is swallowed up in victory. O death, where is thy sting? O grave, where is thy victory? The sting of death is sin; and the strength of sin is the law. But thanks be to God, which giveth us the victory through our Lord Jesus Christ"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a:t>
            </a:r>
            <a:r>
              <a:rPr kumimoji="0" lang="en-US" sz="2800" b="0" i="1"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Cor. 15:50-57) </a:t>
            </a:r>
            <a:endParaRPr kumimoji="0" lang="en-US" sz="28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descr="http://iamavesselofgod.files.wordpress.com/2012/01/jesusandworld.jpg"/>
          <p:cNvPicPr>
            <a:picLocks noChangeAspect="1" noChangeArrowheads="1"/>
          </p:cNvPicPr>
          <p:nvPr/>
        </p:nvPicPr>
        <p:blipFill>
          <a:blip r:embed="rId2" cstate="print"/>
          <a:srcRect/>
          <a:stretch>
            <a:fillRect/>
          </a:stretch>
        </p:blipFill>
        <p:spPr bwMode="auto">
          <a:xfrm>
            <a:off x="838200" y="762000"/>
            <a:ext cx="7709412" cy="5129726"/>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i="1" dirty="0" err="1" smtClean="0"/>
              <a:t>Annihilationism</a:t>
            </a:r>
            <a:endParaRPr lang="en-US" dirty="0"/>
          </a:p>
        </p:txBody>
      </p:sp>
      <p:sp>
        <p:nvSpPr>
          <p:cNvPr id="3" name="Content Placeholder 2"/>
          <p:cNvSpPr>
            <a:spLocks noGrp="1"/>
          </p:cNvSpPr>
          <p:nvPr>
            <p:ph idx="1"/>
          </p:nvPr>
        </p:nvSpPr>
        <p:spPr>
          <a:xfrm>
            <a:off x="76200" y="1371600"/>
            <a:ext cx="9067800" cy="2895601"/>
          </a:xfrm>
        </p:spPr>
        <p:txBody>
          <a:bodyPr/>
          <a:lstStyle/>
          <a:p>
            <a:pPr lvl="0">
              <a:buNone/>
            </a:pPr>
            <a:r>
              <a:rPr lang="en-US" dirty="0"/>
              <a:t> </a:t>
            </a:r>
            <a:r>
              <a:rPr lang="en-US" dirty="0" smtClean="0"/>
              <a:t>  This </a:t>
            </a:r>
            <a:r>
              <a:rPr lang="en-US" dirty="0"/>
              <a:t>theory, espoused by the Jehovah’s Witnesses, Seventh Day Adventist, along with various other groups, teaches that all the ungodly will someday literally be "uncreated," or annihilated by God. </a:t>
            </a:r>
          </a:p>
          <a:p>
            <a:endParaRPr lang="en-US" dirty="0"/>
          </a:p>
        </p:txBody>
      </p:sp>
      <p:sp>
        <p:nvSpPr>
          <p:cNvPr id="157698" name="AutoShape 2" descr="data:image/jpeg;base64,/9j/4AAQSkZJRgABAQAAAQABAAD/2wCEAAkGBxQTEhUUExQWFhQXGBwaGBgYGB0dGBoaGBwXGBwcGhocHCggGB0lHRccITEhJSkrLi4uHCAzODMsNygtLisBCgoKDg0OGxAQGy8kICQsLCwsLCwsLywsLCwsLCwsLCwsLCwsLCwsLCwsLCwsLCwsLCwsLCwsLCwsLCwsLCwsLP/AABEIAJcBTQMBIgACEQEDEQH/xAAbAAACAgMBAAAAAAAAAAAAAAAFBgMEAAIHAf/EAEQQAAEDAgMFBAgCCAQHAQEAAAECAxEABAUSIQYTMUFRImFx8AcUMoGRobHRksEVI0JSVGLh8RczRIIWJENTcnOyYzT/xAAZAQADAQEBAAAAAAAAAAAAAAACAwQBAAX/xAAoEQACAgEEAgICAQUAAAAAAAABAgARAwQSITETQSJRFHEjMkJhgfD/2gAMAwEAAhEDEQA/AOV4fapcMKVlo/bbJJV/1FCe4UNwG2zJWehA+VM+E3WU5Ve76V5eoyup+JnrafEjD5CCLnZPKYC1EdYrw7Lo/wC4qekCn1TyCIjUj50u3LZ3nZHOpcepyt7lDafEvqUbPYYLE7xY/wBoqRewaQY3q46wKacMdUEwRB8KtPHQg+OlAdVmvuENPiPqc3vdm0o/bUfcK8/4dRAO8Vr3CmbF7VMT7jVNCABGlPGocgcxZwIDyIAawNBVlzq8YFWUbMtkgb1XwFFrW1iCOZmedWMSsiMqhwPHz31p1DXVzPx1AupTGwiCBDyz7k14nYRJ/wCqr4CjmBXP7K57tfrRpprWQZ886UdTlDVcMYMZF1E5v0fImC6v3BNF7L0UtL43Do/2ppvtWJj7c+6j9k3Bpyahz7k2TEqxIb9CTB/1b34EVJ/gcx/FvfgRXTLRVWwasRyZE3BnKk+gxj+Le/Aivf8AApj+Me/AiusisNOEXZnJFeg1j+Le/Aitf8D2P4t78CK6y4a0FAWhAmcoPoPY/i3vwIrwehFj+Le/AiutEVpFDuM0GcoHoQYP+re/AionPQsyP9U9+BFddqFadTQszQlM5EfQ4z/FO/gTWJ9DrB/1Tv4UV1BxEUPuLnKdP6Uk5H9GPCrEFv0NMH/VO/gRVS49E7CSQLl0x/KiuhWziiqeXjQi8vjmUB1PClHPkHuMTCCZzx/0fNJP+ev8KRVR7Y1kA/rllQHCExTZit0fPEz3eeFD8MtC4YExzPT30PmyVZMd4sd1UW8P2O3qVELVKeUDmflUydjG84SXla9AKerVjdpWlIjT36kxNR2GGErzHU+Y+H3oRqchvmF4MY9QC96LkhIUl9Z7sqaGubCIEgOrkfyiuvMMkDX50u4nAKjETwpY1Ob7nLhxn1OYHZpGaN4uOsCradjmyOy8Z5iBRNduSqNePL4+fGrVraKCjEzrxpj58g/uhrp8Z/tic9gaQvIFqJHHQQKtDZtvLm3qo56Cj9/hZgq5nietAkOFSso4DhTVzO44MWcKKeRK72z6AJS4o+4VqjZ4H9s/AURuUZAATHPxNeW+KR7IHj3maLyZKsGZ48QNEQa/s/lElR8Y0oK8jKojoaeWMUzaHWaT8ZA37kcM1MwZHYkNE6jGigFYxbDjsucIzD6UVvrWDKdO761F6N2App4nksf/ADTJeYfpI9xmo9Q4XKZTgF4xF5h4kjWIIo3ugFA0AurMhzQn3eeHdUmJ4hlgTyg0tk3EbYwNX9UPP3USRoofMVRaxBR4nzpQG1v1k68KvXKgniY1rji28GEuS+YRUoLBSRCjqPHiKAOylYB8xRXDipbiFjgO7z0qbHbAKcCgY4z4VysFbaZjKWFiV7e8CtI1+FEGhmTlVw5a1RYs8p1GvI/P86kKCFacPn/agYAniMBNczy3ACo6HWj+HqHA698eZoTugZIGvnWr1nmJidPPdW9xZ4jVZPImJ10ozb9f7fKlSxTEEyI8fn140y2rsieVNRQOpM5J7hm3NXG6o2qtKutLq7GZBkEsgVqoVmatqpERIlitEp40uY5t9aWzi2zvnVt/5u5aKw0IklxWiRA1IBJ7qZ7Z1LiErQZSoBSSOYIkH51m2buniRWLTW5FBto9pLezSkvKOZchttCSpxwiJCEJ1MSO7UVlTrhVIqONapYDjjV2zvmc2XMUkLSUrSpJhSVJPAg0SihIhAyi81rQ24tpmjDpNVndKmcVHo0DBnIlRnz+dAXERxHOCaZLlWcx5mqiMLIVJ1+lTkD3KVaoFbwTeHtajz8PGi1thaUJhKYH1oqzbxAg1aRb0GwtNOWotrsNYjnJrdtmNE/H7UYdtgNOZqspvurfHCGWxIvViocTQ66w0q7j0I8T1pnQ32RA8K23OhkVxWoAzVEF/CAnWOHHSvFNAJnn0+ApsvWhB1iKCXBQM0ESBzA51O/+ZXjyWIvYijOkgaRx8/agS222u1E9w68KP3LZVMuDKe7rrS7d4jbtqicxHM+e+ixgngRjsKswZesOOqKsnfrp8vCh1yjThEcqakYiFKHDX4UG2iyh1QHMcB+dV4XJO2pPkQAbrguwuwCJihmLEb5yOGapAkzHn3zVN/2j41cqANchdyVqN2wmKBlDoIkKUDHupqFwlwfq1x/LOvX30gbPNZkrEnQgxV15CwrQkeFQ58QbIZXhcjGIcvbJw/tH4UFWkpMKMxyPP+tFMFx1QUEuaiPPjVrG2AsodjQ8aWrFG2tGkBhYg+zQjMlSTz1B4e6rGPWxEkCQdRziBNLy1jOYMEH699N2HK3jOVZnTQ99FlBQhoCU4KwJh+KOFtQGmuvhRfCXt4QFHUfSobfCVIStStM3Pke+vLBoheh8aDKVYGozEGUi5fdnWTw4VLhzcnX+nnjVK5Xp0E+Zqxh10IiYqcqdsosXJsVeSygrPDQADVRJIAAA1Jk8K2wy4cDoauGFMOKTvEBSgc6eBgpmFDmk6iqLd8gOuXTutvYiQOIcuXBlQgcuyDJ6TrU1pirl+0WlrbOI2yt/bqQoQ4CMy0CD0lBHck16OHSA4uezPLz6s+XjoRtaTGnDzrw4UZs16+FJt3jpNo0+wAFOOIaOeTulrVlVnSNTlVpHHhUGKPv2rm6exRpKiAQE2hW5B6oQo5UzwPPWl49O7C5uTOi8Tp1u5FX2V1y63x65Yaaud+1e2ziw2SlosuhSpSIlURnABBE614naC99WavF39uw08BDZtyrLMkBPazOrkQRHU1UmFxJXyKZ1xC6U9rNslMum2tUNreSkLeW8opYYbIJBcUNSoxokeNK+E7Q3rgcVb4gzcqaTmUy9ZqZkEGIJUCJyxOo60LxlxOKvl5DbLG5tmnlqdbLqnQtBcSCjMGylPaTJk8eVUqpHcnP+JXw3GFXNrjTpSlvOkrytklBO5KFKTmEwsozSRwIrs2zYi0tx/wDi3/8ACa5Jhbjl568V7tty4w+3MDstjO0sZtfZAEeHzqxhW1D/AOqYaxa3kANoAslbslMJCUuqUEqPgaOZOi7X7SJs20whTr7pKGGU8XFxOp4JSBqVHgK5vYbSPXOMspfDAW2y6jMwpSkSrKvISr9tOXWDz5cK22lxx28U3htywyLsOxv+2WkpLZWlaEpIUFLAWMhMdkzoaqYC6tF/aWx3RTbOXbSVNNbvMC1brUpSASAQTEzrzrqnR69GCf1FyTxVe3J8YXl/Km/MK5Hhm1jllbBpAYC3bu8zPXCilhCkO9EiSo5pCZHA+4edvnlPBH6UbGY5QpNjLBMkQFKczETpmiO+lshPU0ETruJ4ihlClrIShIJUo8AAJJNKmHbdMXDobQl0ZwotqW2pCXAiCrIVamAQaTNrtqXylzDr31dpxaSVXHb3RaI7JSgSreEiI1AINENrCULsHDeWzS22VgF9Kwle8S2lahEcgNDETSvBY5jRkAIqFMd2oUlxxu1Q1ma7T775KWGpAUEyNVrIPAcKNbKYyq4tWnloKC4nNl95E9SDEjuIrlDdsq59bvN7bK9UGcq9XWd8UthSSULXlAgZQqJ58Ip5f2tdUkIt20KdQ0hT7riii2t8yEqIUo6rIn2AeHPSgfBwABDXLySTHxLgmrGfSuO/8T3JyrN8pDJMB79HKFrJMD9aVTE/tGiuKbY3tupq1dbZD77iUM3KQVMKSogSUA5goZk6TGs8KzwMOphyKZ0Z1E61WdAmueYrjt1brLL2KshQgjJZKccggHtpQohA4x1GtXMPx+4QbRblwzd2l04lpLiWi04lagrL2cxBEpIIMEfKsbAwFwlyiPrToSNa8euBE1Vu7kDQR5/vVG5eISTz8fMVG7gCULivmVsbvwAZI6x/akW8xMqJE6dO6pcadKyRJme+POnzoXbNTxmRpS+ALMtRK4EC316oEpn+tLd04Z79dZo7jJ/WacqD4g1BzCDxjur0tPVSHUXJbO9KeHKjjje/hQPaA+PxpctW9NZ7vpRiwcggCevDgB0rsq82vc7E3FNKF6gIPf07/POhjq5JPWieKOZlEjrQpY1pqdROQ80IZ2eURmPeKbQjMmSme/nSps7blSVkcARz7qdcOZJTBIqDVMA0u0wO2U7awQoiCJ7xwordWCtyrmkaiOtYizKVaRHXzyq684pKQlPPUj4VG7kkVKQKE5reMALJHXrFH9nZKCJr3FMKKzvEiCT2h+dWdm7aFK1EDU8eVV5citjiMeNg/UZLe3UpsJIkDl3VUdw4IOdPvHnwojb4n28oKcuo15+/lVPELnMAJASCZjmelRAnqUbTcqXFulR16ajrQl5LinEsW6Mz7khHRIHFajyCfrRK8fOWNAaDXWHhUFU9mcpCikweIlME03BQa36mZwxUhO4TQSqbO2LHq1ucud9hLpef13jgCtBBMT41bawm8YBdYdtd4kEpQiyZRmjlmTqCeE1RwRKUCEpAyiEj++vOmPDb0DQ+1/f7VS+rybvj19SRdGm35dxfx5srQ1d20er3j7BebJhTVwlxMqSJiTBSocZANNKCP0tdRE7ljh3F0GenhVNWylosqWpsqzEkpLi8gUv2lJTmhKp1ke6jGAYUxbSGWwgHiRJJInioklXvNOfUo6EDsydNM6OCYol0fopClRH6QzROih6yZjrxq5gcC2wKYnfc+MFt7l04a0yWuy9mh8vC3RvCc0mTCjqSlBOVJPcBV/BNkrJhzes26Er1hUqVlmdEZicg1OiYp3nUiog4WBgy9UDil5JgCxbBVOglTx1nhxpV2RuApt1RIQlvC2W1FWgzQ8oHMYgQeHePf0zFNkbO7cS7cMJcWkAAkqEgGQFAKAcAP70xU19sNh7ziHHbZtSkJSke0E5UeyFISQhYHIKBpqMKqKcUZynA0za3xnKP0baok8Ar1Yqg98KB94pqx2FWWCISIK3rdQTE6JaUtUjnGms6GDrTZiWw1g+/v3bdKlwmQVK3asgypKmwciiE6CRwjpV/HMAt7tsNXDYUhJBTBKSkgQClSCCnTTQ8NKOxAnIrpzNjOVJGZV2wQfa7LVs/m5/z8OR151rgagrGjlIID92rMDIILVqInuIIPfXTlbBYeWAx6qgNpVnASVpVmjLm3iVBZJAgkq1515f7CYe6200q3SG2c27CFLbgLjNJQoFWaBMzW2J05bgSDdPXliXzuGXXXN02sJcuVOKUe04BOVOiTHMiaFMWtxpuLNDLuYDdrsEbtGvFV08oqJjXQa12e+2IsHWm2lWrYQ3OTJKCidTC0EK1Op1151SHoxw0g5mFOSCJceeVE9Jc0PeNazeJ1RJ27SPWrvgc2FOQOMFtxRPhosVNjrLqHLB9llD6BbKbKlKCWk5g2QpxZ4IiT7tK6Dg2yNpahYZYSN4CFlRK1LB5KUskkd0xQ1Ho3w0KzerTBkIU44pseDZWUxrwiBypZce4c5xZXheYxt5RZAU2luWlZmiptpaewsxIOgAjUnTv3wC0LuGO2aQE3aXd6thZyqdSVJcSlWoJStGVM8OArpT2xVgp5LxtG84iOIT2RAJbByEgaSUzwqTaLZy1uo9YZSsp0SrVKx3JWkhQGnWhOdRNCExYxzapT1s5bN4dcpdcQpvK80EMIBBGYuTkKB3cdKTseukuvYUwysPItHWEOPpMoU4otiEmTmMNlRg6TTZe7CWYE7pSjy3jzqh70lcH4GgW0FihSA0G0hCdQlPZAI4Rl4cO6kjU4kNLKV0juLMIs36WsVv9QMybc6GeCFg/XhQiydjDcKWTwxAKjmQXrgaDifa6ULwa2SySUiNdfHXmdTx4miNhaWzThcQ0M3EEySmeJQCSE8eUcaD8lQzGjzUb+I5VR9R4xe+yHSSDz5VXcvM6PH3k1RtSpc6yk/kO/hUFtdKynNHZMfWoGNj9S1Fo1Ibuxkg0IeWErUAffRe/vgRAie6lW/WQSfM+fzocaljzHO20cQHiJJWZ4T/SokJJBSJj8+6p1NyZMknu89KtoaVEhECvT3bRxPP27jZg2xslKUAB5nyKuYllbGUf7j+Q50Zt28jSlZdRwpVu+0RJg8detZjfyN/idkXYvErKdk9OR88qqL4mrK9Jjzy0qqs61WJETGfZEwhz/wAh9KY7VcazApW2bUQ25pPaH0pktG8yJrzdSPmTPR05+AENIuAEyo6cqpO4gSZPZ0gCh7twQ5B4cAKG3d5rBOk/akLhuPOSpeev4VBOitPfXguN12DoV6nu7qE4ewXngP2U6k8oq1eguPmOAGlUeNR8TF72PIhFN0c6I6+fGiWItKBERrrz51Swy2CBmVyOk/KjDz2ZIV0/Oo8jUeJSi/cHXLgOhIBAg9DXiGJqJdqSsn86vsWZjTQ/esNDqGATBBuiFwBHf1othR1lXXpzP2mo3LQ5pUBp3a/0ohh9kAqdZ8fGdKaWBHERtIMYLYgIgHj5FXLVEjWBBmaHsMEDu/L8uNTWzageUUKKYDkXDDahPGi1vrFC7BjUHlTDatRVmMSDM1SVpECkPaDErx7EHLNt/wBUQhpLjakoSXH80hRClSEoSqEkRPPhT65Sl6QMHW4ym5YH/NWh3rUR2kx+saM8lJ+YFWpQkZ55l/YbHlXdi065G+EtvDhldbJSqR+yTGaO+kbH9prxxq6umrpTDLbqmbZtDSFF5aSGwVFQJOZwkRpoPfVVzab1Jbl3bytjEGs7ScpOW8SEoSnT98TM80npXuC4coOJZEuN4a3vlj/vXq0qWBznKFTx4mmdcwa9Tqrd9u2ULuVIbVlTnJUEpCoGaCSOdbWWLMOkBp5pwkTCFpUY6wDXF12xurdq6S9aXV25CnfW3AUMBQH6tpmcqMp0MidPhJh1o7b3lpc3dvaNW6HNHrFCQN44d2nfKJzbuVmYrts6525Sa2CorYioXBNAeJo5m5VNU7l4iYqUqg1SuFCaQ7VGovM0Ve5fa+laOXM+/wA61XvYAk0Nt7zPmM8O/wAJqR3sXK1xiaYxdZQO+km/zFzs+yR7v6U03qwrRXDl5660FdZhUDkfiPtU56l2MVxFm7BmCD8NP6mpmLfRIPHl7v60aetgR8+HmNDVJxpRUIBAAj6H71ysW4EYwA5hu0QpLcjjIHx91DcUWEpcJMSffPn6UxYMk6ynsfnUF7YIVqluSOR8zWKKPMUzXEfD3VqMBBPQmYitsVgaESocvhTHbhaDJSkJHEQaivLpChmyJMddK1n+fUML8aixa2alHh76IFkI9o+6jVtetqGUgJPSl7HbkAwNT8qwO2RqmgBRcsi5R2kEaEUr4pZTOgkHUfarNqpSz48KvX9vqmTqRr4iqcf8bRL/AMgia8zlnTUiqppwv7NA15xz+0Up3Qhah31fiyhxPPy4ihjBsgkkLABIJHxinjDrMhOlAvRelBS9m45k/SnhbQTw+leZq3PkIl2mHwBnPcUTDilHv+VALl3MdPzNHtpSpRUBprr1g8Y8aHYDgq3DKhCRxnuqvEQqbmicts1LGXBmg1b5tMyq1w7IVkxp+dR3ToyhsEmDJPIChQxRpOm9RpyzD61LsZ7P3Kg6qAIbxC601AjkBVZDpUQJjXgDQ9WJtEHM6jh+8PvUmAXIW4kyCieI1E1viIW66mnKCaBjRb4Y4cpEg8iRp3UUt8Je4cR8KkaupeLYWOzByhQzRp+z01plw95JETHXrU1t7E13rkQLaYKAe0T+c8aI/okDVAAJ58zUmKulIgcfnQx3FFNI7cn+nvNEFJitzHmEWrSDBmDx/rV1jD476pYXjqVJBImmC1fQrUc6atg1EZHYSKzZUNVUTYckeFehEjlWNJg1agHcidt00L2utbKdFR3KRST6TJNs0nMoIcuWEOAEpKm1qhSJBnXSdeVH2QJlCrgdl427twy1aru2jcb62LMKabWoSpC1zDJSvMRPWitrsrcJw15kLCby4zuuLBP+asg5cw4JygIkcBJFV9nbJq3xW5bYbS236szKEJgFRU5qY5xTZiWMMW6At95DSZiVGJPdzJ7hRZHYHaJyoKuckxDZ9IWkpw+5t3kpyLQmyF4wuNc6FZoUrX2pmOIo9s/sncvW6LRLTltaBW8ccfSkPOqzBYSllP8AkozAT0AiOrpbbc4eswm9t+XtOBPHpmiaONYwxGbfs5eu8THxmnK7HsRRWpyP9DYgleXc336TLg/5pLqjaFJIJKlGEBsDTd5Z0rtik9aq2GM27ylIZfacWj20ocSop8QDpV6KMi4AlN5qh6k9eVFXjFCr5QTM9KhziVYTcX8bv405d3w51TwpZUFQJ8Pj769xRtKgTPfHnlUWDXSSk5dCOPyqE/08T0QKEvW9nm0IjXpWl5YpBmQOXCsZecUqJ8+6o8RdyiNTPfQEGEpJMrPLbb1NeYapC1ewD9ZExNUXwCCVCPr9eVE8JYSBmAgVgUAWe4bEwu0xHDQVIuxJ5cPPCtWLxJPu41s9izaBmUtKBwlSgB86NVJ4kzMwMWsZQpMpymJ16eeVLlxauawk66T8OPOulFoLTm0IOoPEGfqKTsXuGEOw7cNIPRTiUn4E1oB6AjVyiuTBAwwpGYEZuXT49aFXWFOKPEH50wXF6hbcsrQsfyKBA7tJpeXiqkn5/nQr5LjiFI7m1nbqR7QjlXmKWxWQsH3UQs8WCpChW61JWNBMUJdg3IhbBXcWcTOYgDj3+FKd0mFqHfTjjSQghQHL50o365cWepr0tN1PP1XcefRegFD08cyY17qdmkaqCuA60k+it8J3pP7w+ldEv7UuQpEd4HXvqPUc5SI3C1IIsuYbrmEGTOo7/GheL3ByFCNI7uPvptGGK0zrjSh2N4OMmhB5g0q6YXzHghhxOf2WdeZKyYOnj+cU6Yc/GBtLC2GHEK3ZcebCk9hakkEBCjJAiYmkYrU24Qeunn3Ux6nZ5atYF1m8BvhqO6TXr4ff+p5mpqgP3BzONLBJ9dw4K/e9UXM8JEW1DS2oKDdvcIunniuQw24FhSgTmlYSOPTh3V6vEEZkkOog8e0NKzFbtlSSQ6mUoVlKSZnKdJTwk8jxrfLZAKzBh2glX5j67gvqycNcZsHMyQVPhpILkqay5VFSpUSpU6mNDVhW2LSFKbdbdaeSRDEBbis2oyJQSCfHhpQ7ad5KGsKLynEt7khWRSkqKihvKBkglU8BzrTZe1Uzb391asf84h0pSh5Ct4lqEKjKSF5lJUVST2jHGK58SufkP+uLx5WQcGGr7G7tZGTD3YSASC61vY67rOVUHvMa9ZKEWra3XlBX6rRCkZISreFUBMExQ+2xQNRcNvYYhzU6W2V0KI1TlCs5VyiOdS7IvPKxpt24Ru3nmVqUnJuwU5RkUBmUSTlMzB7NAunxE2B1+4z8jKoo+4Qwxy/ghNg6dYOdxtHskg5QpXaHQ8Dxorh21typMtYe8tLai24Q43IWFZSlHa7cEjUUJwDZpm537jyCt0XLyVOZlBfYWUgAhWgjTTlULjHq2GYshhRbDdyQjISCBlt5Eg6aGKxVxM5UDkf99znfKFBJ4MeWNrr0e1hbuUfuvslUafsZtT3eFTJ9IVsUNqQh9xxzMAwhsl5JbISsLE5UQogSTFLKsEtrTEMP9Wb3RWX0uEEkrG5UoBRJ11g69KWxZLuHL5CE7ksXVy45eZ3ApCFwciENqBcMN5iCSOGmtNRUYWIhrU0Y/Hbu4LmQYcqeOQ3TAdj/ANeafdQzavaRq7sVlKXELauLdLrTicrjZ3rZ115jgQa53h1tatuMPBNw7LqShZuWELUorHa3CQp0ieMmYpt20AF4+kQN4LFR/mKbgo15cIGvICiONQQRBDGNGEozYteTplZtwO8HemR3ax7qn2k2YVcXDT7LyWnWkKQN40HUgKIOZKSoZV8p6VUsninGLlJ0z2zKkxzSlawZ7wpXwplhRPTwqbKxXJYlONNycxKxbCXrZ21L9w3cMvPhpYXbNJjOlRHaCdJUkJ99D/8Ah5L1xe7pvDmWbVSQS9bA9lTYWVKUCAANaavSAnsWCf2jfMx4DMo/IGk28TvcQdtl/wD87t+2XU/vbu3zoSrqlSk++KpxMWW5MwANSfZnE0Wrqrppr1opbLSVtIbtLJCSQpQQp0hTqpSNfGJpytvSRlCV3dm7bsqMb9K0PNCeGZTZJSOUwaB4Y3ZOYhdJxJTedspTasvwGAxkT220r7ClFUzxiKjw561bvr02uQYclgKey624fkyED2dWwJCdJjuplwah++9IOZbnqlo7dstKyuPNqQEzAJDYJl0jMOH9aoYntk+lC3XcNdQwgZlL37OcDmSjNMxy41z/AGSS63g2IiShaSlWhhQSW2lRyiUQOuvDSnfaLYWwbsnnW7ZKVJtlrHaXlzBtSkqUnNCiDrrwpWQJ/cIaFvUGv4neLICcOe/WAqR+sbgjT2zmhs6jQmfgahKr0SP0c4HCNCH2skcNVZoBnl8qpbStby0w1pRUUGxeWUlUArbt2ygqI00J0qDa9IctLDeSoeovrhUgZ0soKVRPtDl4mh8GP6jfyMn3G/AcaWHCxdsG2e3ZcBKkFKkJICiFpJAiZM8qGXO0IeKlW1u7cNpJBdlLbJIkaOOEA+MR30O2tbS6/g7TxIQ4gpckwVAho5SRyUQAak2jdUbtVs/6gw02AbY3FvmSpuBIStSsqSCIKdOHCgOlx3ZmrqMnQl04whJyXrC7VRBUkqKVtryiSErQSCY1j4Vhxm6dQks4e8WliWlbxsEjkVJJ7AI1E91K20GIPO26rdK2HbVoBa3LVg5WYMphSnAAe5M6TpRLEWyvDsJbJVkWmFoSVAKCWlKExxgiYrDpcQ+Rhfk5SQtwycYumUFb1g4hsaqWhxtwgDXMUpXMAc6gwW1bvbl+6XbLdYDKfVlOo7JKcwVu0kx2tCCQDVXY21S0vEWmgUo9XQoJ1jMQ6CYPdAmqHotQoJuwlSj/AMo2RrMEpc0EzHgNKZjxIvyX3Ay5HNq3qS3GL3Vvhtuwq3u2QkttuugJCikqgpZlc5jIAMVXcDjS8tpbJZK4FvbrYbcfeyjtrfWpRKEzzKutbbM3Nju7ZbgfddAQnOsOrYQ8oDQFUoSuY4cOVT4xiLiLtblp+se3IbdQGS6EtSVZpBGXieyOOmlYrU+0CuzOKWm4m/U8xBhu5eZDDbabhsRePMjKzJTBaGkOKkDrEGql7ZFJyrCp6jUHwozgVwhq1YQysLQEwVAQZkzKeKYMiD0owxiDagEkBRPxrz9RmYv1wJ6GnxhE/cVbPCjxHDvq49b5BoauYjYvSd2ezrpz50CxJ51Ptg6H41PRc9yzcAJUxNvedmfDX86SbxopWpJ4gxTY3cifPnlS1jSpfcP832r0dNYO2efqqIBEZNhLZS0O5TBCx9OtdTwoLQkDuHw99c69GTgCHZ/fTp7q6O1cjgD561PqG/kIh4h/GJYurMqAPX5eHSgu0FqoIHEQD57qZtAAeVLO0eIa6Hs8vHr31M3fEPGbM51e4coyoE9+nu/KtMMxq9t2g00+UNJJyp3SFDtSTMiVa660VxC7ShGUESePn40H/SUDKdZ/vpV+HJkrgReXFjJ5l9i5uHTO/QV8gbVkj/5mtV3jj43V2/LaVatNtpbSojUZ8oGYTy7qisbnLBRH2ou2hCjKgkq8IP8AWsfUZBYMJdNiNECTvKvE2qCi7ltqA3LCN8kRAhwyQY0zRMUrWd+406XG3Xm3lE5nc+Yr/wDYFSF+8U54PjLKv1K06cO761lzs+wonLpPQ9aUutZeMn+px0iH+iUsLS+85vDdoCzBKk2rKXD/ALyCfrRpnZc7wPs3bqLqFBTzgDqlpVAiFaIiNI0EnSla4sXLVcpJKOvd091HMC2hJUBCie75cKJ8uU/JG4mfj4hwV5jVglgLZooClOKUtS1rVGZS1mSeyIGvKgytlVurea9ZWLV9wuOtJbTKlHLILp1y9kctNKO4fe5j7Cgesaa/2os3mJ0GnWlrlZCT7Mx0UgCuoIxrZtbzjLrTxt3WSrIsthwQtOUylRAmDoZ0qK12AdbUpy2vXUPOSXluNpcQ8TJ7TZgJImBHLrRa/vlJ4AcefLwojgl+VdPjMU7HlcAUeJPlx3Zijb+j64QorTeMtOHWWbFpGvHtKnMocdBFSXewC3ZcevFLuuxkd3SQhsNuBwJDQOoJAmVV0FLmah77hJgD7085mruIVAYv4VgG4Wu4eeVcPrSEKcypQlKASrIhCfZE6ySZiird6JMcOvfwre8dAhB4nU0PEFQCYjn5FTO+7kyvGgAlfajBlvIaUl7dOMuBxtZQFpkBSYKSRIhXWoLDYxhbT3rTqn3X1oWt2A2pCmgQ2Wgn/LKQT146zwohjFwAkCapYfiChw+B41uPM22gZjYQ3yMp3uxNy6nKb5p5oHs+s2bbq06fvSAT3wDUlh6P0kJTdXC7htBBSwltLFvoQRmab0VqOZNNtpcJOg99WQvpTxnYiTHGAeojYxsSVLuIu1otrhWd1lLaJKiAkgOGSEwkdkDTrTQnK80u3XISpstnrlUkp09xqe7aKuPCqaTlnXyKU2YnuNXGtRZtvR6vKhNzdqeS00pllKG0thKVo3ZJIKipWURx076pt7DKWkIuLlbqUtKZZAbS2GwtIRMCc68siTpx0p0YxAzHEVjd5KtBz/Pz8K3zZD7nDEB6ikrYRTmX1183WVG7QkIDSEJIGoCSSVdkHNIivX9jX1JDX6QUpocEP27T5EfzLiffr30/KTn/ADrRFsAeFGMr93A2pVVE3/D3O2EXF08+2Nd0lKGWSdCCW2x2oIkAkiqFtsuu3LO9ulPItv8AIbLaW0p7JQMxElaoMTI8K6M++EIOnKlPErwOJIPXz9qTkzZOrjMGIE3UVb/DHS665b3BZ3yUpcSEJJUEyBlWfY9ozHWquHYO9bkLtX9woNhtQU2HEqSgkiQYhQk6/eirT+VUa++ibyErTmBg8491T/k5EoA8S06fGbsdxYFklIQu5eceKFS22lKW2Eq17QaQIkTxJNUm21h5Tts87brUnKohIUlaRwlJPtJ5K5UTxW+T2ssSkUu/pFRnXTw8zRDNlJ3XzN8GIDbXEJM4O2kQHiTJUoqMqUpRJUVd5mjFpYITBSaWmr0QZM91XsGdXmIjsK4SeFLbebsxgCrwIyMXJ4cR5+dVcbKVoOk+Y7+lesN5f8w+7x8/OiYZQtEAAGl8DmYSZz5vCiJJ60nYyIfcH81dPxBJTKDp5+IrmGMj9e5/5GvQ0jlmMm1S0g/cN7GoUQvL+8PpXQMMeCfaUFEdDr+Vc12edcyLSg6FQmmJi+3Q1UZ7uNDqEJYzMLfEToeI3Y3YUTB5D71znaC7cCySPCOHnSt7vH1qGnAd9A77F957Wp60GDC4PIhu6gcGUXLpS50PPQVBvFcxw8/lUqHoJE16hcx0FX9epJyfcK4OBEmZ5UdFkXEkt6KHEEfnQ7DjKkDTQSfPOnbBbAKTMCD14eda8/M5BsT0MYXbzE20sVoX7BPeBRxi3uBBCNevz4cDTxZWCUifpHnnW7yUnRJjx9/50tnZvUEFVPEU27pwCHkJ/OrDd4hA7DaUa6qga1fxLBlLEphR7tKXVYO/mkzlHn30Iw37qNORf3D1riilA8vGAKv2d6uQM2h4aee/4UJtmAkd/wAvP2ojZNKHEcfh50rNsw7ZibcrWc56xpw8O+mDAbXd6TPWoUJBGoE/ailm2EpkcfI91PQkyTKRUvtgAGh13dJ693fUyTmoDj9qsEZdAkz0mmkXxJ0XnmbAoW4e12uFbJSUKjjPOhq2ExvTObp4daoXO0RSkHmfyNTPfqWKLl/FIkk8Rw6edK1wy0zKCuYHuoUxiwdWJ5nQjh30cw9whYHI/OsBPUNxSw0GUo1nX61Jhi+xmPiPCt0shRgn3fnVy3tglMcqpUfGQuwiziOPqSopSmYqqziTiuKU69O+eOtEcTwiTpx+dVDZBoEqzH5ihetvEdjqQJuieMD4+fdRTDBmII5c/PhQhNwlR0bnxNbXm07bPY06adf7UoMboCNcccRzZhPE1tvAaWW8VlAUnWvFYirKogHThrxmmb+JP4CTcs4w8okgSB1pWuAEgysc+J699bXuOlDZznU6DifP96S754umdRI4j4cKUbY88CWY12CHHH0q9pSfGflUycSCtEqgefPGkx7DXZOVQV9a2Yt3UnUHp4VxwrXBh+Vj2IexGzS6ZGnhzqmqwgZQoZuPCp2FqjWZFVrt+TMxyNCpbqMIFXJrPB8qM5Obu5VQVerKoOiR0q6m/O6UByoArElSennjTEVmJuKZgtRhYvyYDmoH7Xd4Uw2N+gD2h38fPvrn6b5XEQevn31IjFB+176x8BacMqxlxh/MqR008iubYx/nuf8AlTQcXGsfE0qYk5mdWrqaq0mMqTcm1ThlFSxhmLFlKkhIVmM6k+FYrF1cgBWVlV7FJupJvYcXIVX6iIquXNZr2sogAOoJJPc2NxrMDSt0XcGco4zWVldU6yITsdoy2oEtIXHIkjoOXhR5HpLdBkW7Y0iMyo+lZWUHhQ8kQ/I33LKPSw8P9M1H/kr7VIfS27EeqM/jV9qysrvCg9TC7fc1HpaeH+la/Gr7V6/6WnlCPVWR35lT9KysrPCh9TPI33KzXpPdBn1Zo/7lfap/8Wn/AOGa/Er7VlZXeDGfULyN9zcelt3+FZ/GqrKfTQ+BHqjP41fasrK0Y1HqCWJ7mqPTK+DItWfxq+1eXHplfXxtWfxq+1ZWVpRfqZZ7lIelN6CPV2oM/tK0mgt1tk4v/pJHcFHvnw1NeVlD4U+ozyOPc1t9rloIVu06cpIHyoyx6T3klJDDfZ5FSqysrjgx91OOZzxcJJ9Mz4M+qs/jX9qlX6bbg/6Vn8a6ysogi/UV3NB6aH/4Vn8a/tWlz6ZHliDaM/jV9qysrDiQ9ibZ7g130mun2bdtJPRSqD3e1q3DJbTPiT9aysrBhQcgQ/K/Vy7hXpAdZEbpCx/MpVX3PSk8U5RbNJHcpX2rKysODGeSIXkce4GxPbFb3FpCfAk+/WqjO0a08ED4msrKLwp1U7z5Lu5a/wCMF/8AZRPWTVgbduRG5b+J+1ZWUB02L6nfk5PuaO7arIjcoHgo0Mex9av2QPeaysohgxg8CZ58h7M1ZxxaTOUHxJqqq/JMwB8aysowijoQTkY+54L1QivTfExIHxNZWVu0TNxmouz0EVAtUmaysraAnE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7700" name="AutoShape 4" descr="data:image/jpeg;base64,/9j/4AAQSkZJRgABAQAAAQABAAD/2wCEAAkGBxQTEhUUExQWFhQXGBwaGBgYGB0dGBoaGBwXGBwcGhocHCggGB0lHRccITEhJSkrLi4uHCAzODMsNygtLisBCgoKDg0OGxAQGy8kICQsLCwsLCwsLywsLCwsLCwsLCwsLCwsLCwsLCwsLCwsLCwsLCwsLCwsLCwsLCwsLCwsLP/AABEIAJcBTQMBIgACEQEDEQH/xAAbAAACAgMBAAAAAAAAAAAAAAAFBgMEAAIHAf/EAEQQAAEDAgMFBAgCCAQHAQEAAAECAxEABAUSIQYTMUFRImFx8AcUMoGRobHRksEVI0JSVGLh8RczRIIWJENTcnOyYzT/xAAZAQADAQEBAAAAAAAAAAAAAAACAwQBAAX/xAAoEQACAgEEAgICAQUAAAAAAAABAgARAwQSITETQSJRFHEjMkJhgfD/2gAMAwEAAhEDEQA/AOV4fapcMKVlo/bbJJV/1FCe4UNwG2zJWehA+VM+E3WU5Ve76V5eoyup+JnrafEjD5CCLnZPKYC1EdYrw7Lo/wC4qekCn1TyCIjUj50u3LZ3nZHOpcepyt7lDafEvqUbPYYLE7xY/wBoqRewaQY3q46wKacMdUEwRB8KtPHQg+OlAdVmvuENPiPqc3vdm0o/bUfcK8/4dRAO8Vr3CmbF7VMT7jVNCABGlPGocgcxZwIDyIAawNBVlzq8YFWUbMtkgb1XwFFrW1iCOZmedWMSsiMqhwPHz31p1DXVzPx1AupTGwiCBDyz7k14nYRJ/wCqr4CjmBXP7K57tfrRpprWQZ886UdTlDVcMYMZF1E5v0fImC6v3BNF7L0UtL43Do/2ppvtWJj7c+6j9k3Bpyahz7k2TEqxIb9CTB/1b34EVJ/gcx/FvfgRXTLRVWwasRyZE3BnKk+gxj+Le/Aivf8AApj+Me/AiusisNOEXZnJFeg1j+Le/Aitf8D2P4t78CK6y4a0FAWhAmcoPoPY/i3vwIrwehFj+Le/AiutEVpFDuM0GcoHoQYP+re/AionPQsyP9U9+BFddqFadTQszQlM5EfQ4z/FO/gTWJ9DrB/1Tv4UV1BxEUPuLnKdP6Uk5H9GPCrEFv0NMH/VO/gRVS49E7CSQLl0x/KiuhWziiqeXjQi8vjmUB1PClHPkHuMTCCZzx/0fNJP+ev8KRVR7Y1kA/rllQHCExTZit0fPEz3eeFD8MtC4YExzPT30PmyVZMd4sd1UW8P2O3qVELVKeUDmflUydjG84SXla9AKerVjdpWlIjT36kxNR2GGErzHU+Y+H3oRqchvmF4MY9QC96LkhIUl9Z7sqaGubCIEgOrkfyiuvMMkDX50u4nAKjETwpY1Ob7nLhxn1OYHZpGaN4uOsCradjmyOy8Z5iBRNduSqNePL4+fGrVraKCjEzrxpj58g/uhrp8Z/tic9gaQvIFqJHHQQKtDZtvLm3qo56Cj9/hZgq5nietAkOFSso4DhTVzO44MWcKKeRK72z6AJS4o+4VqjZ4H9s/AURuUZAATHPxNeW+KR7IHj3maLyZKsGZ48QNEQa/s/lElR8Y0oK8jKojoaeWMUzaHWaT8ZA37kcM1MwZHYkNE6jGigFYxbDjsucIzD6UVvrWDKdO761F6N2App4nksf/ADTJeYfpI9xmo9Q4XKZTgF4xF5h4kjWIIo3ugFA0AurMhzQn3eeHdUmJ4hlgTyg0tk3EbYwNX9UPP3USRoofMVRaxBR4nzpQG1v1k68KvXKgniY1rji28GEuS+YRUoLBSRCjqPHiKAOylYB8xRXDipbiFjgO7z0qbHbAKcCgY4z4VysFbaZjKWFiV7e8CtI1+FEGhmTlVw5a1RYs8p1GvI/P86kKCFacPn/agYAniMBNczy3ACo6HWj+HqHA698eZoTugZIGvnWr1nmJidPPdW9xZ4jVZPImJ10ozb9f7fKlSxTEEyI8fn140y2rsieVNRQOpM5J7hm3NXG6o2qtKutLq7GZBkEsgVqoVmatqpERIlitEp40uY5t9aWzi2zvnVt/5u5aKw0IklxWiRA1IBJ7qZ7Z1LiErQZSoBSSOYIkH51m2buniRWLTW5FBto9pLezSkvKOZchttCSpxwiJCEJ1MSO7UVlTrhVIqONapYDjjV2zvmc2XMUkLSUrSpJhSVJPAg0SihIhAyi81rQ24tpmjDpNVndKmcVHo0DBnIlRnz+dAXERxHOCaZLlWcx5mqiMLIVJ1+lTkD3KVaoFbwTeHtajz8PGi1thaUJhKYH1oqzbxAg1aRb0GwtNOWotrsNYjnJrdtmNE/H7UYdtgNOZqspvurfHCGWxIvViocTQ66w0q7j0I8T1pnQ32RA8K23OhkVxWoAzVEF/CAnWOHHSvFNAJnn0+ApsvWhB1iKCXBQM0ESBzA51O/+ZXjyWIvYijOkgaRx8/agS222u1E9w68KP3LZVMuDKe7rrS7d4jbtqicxHM+e+ixgngRjsKswZesOOqKsnfrp8vCh1yjThEcqakYiFKHDX4UG2iyh1QHMcB+dV4XJO2pPkQAbrguwuwCJihmLEb5yOGapAkzHn3zVN/2j41cqANchdyVqN2wmKBlDoIkKUDHupqFwlwfq1x/LOvX30gbPNZkrEnQgxV15CwrQkeFQ58QbIZXhcjGIcvbJw/tH4UFWkpMKMxyPP+tFMFx1QUEuaiPPjVrG2AsodjQ8aWrFG2tGkBhYg+zQjMlSTz1B4e6rGPWxEkCQdRziBNLy1jOYMEH699N2HK3jOVZnTQ99FlBQhoCU4KwJh+KOFtQGmuvhRfCXt4QFHUfSobfCVIStStM3Pke+vLBoheh8aDKVYGozEGUi5fdnWTw4VLhzcnX+nnjVK5Xp0E+Zqxh10IiYqcqdsosXJsVeSygrPDQADVRJIAAA1Jk8K2wy4cDoauGFMOKTvEBSgc6eBgpmFDmk6iqLd8gOuXTutvYiQOIcuXBlQgcuyDJ6TrU1pirl+0WlrbOI2yt/bqQoQ4CMy0CD0lBHck16OHSA4uezPLz6s+XjoRtaTGnDzrw4UZs16+FJt3jpNo0+wAFOOIaOeTulrVlVnSNTlVpHHhUGKPv2rm6exRpKiAQE2hW5B6oQo5UzwPPWl49O7C5uTOi8Tp1u5FX2V1y63x65Yaaud+1e2ziw2SlosuhSpSIlURnABBE614naC99WavF39uw08BDZtyrLMkBPazOrkQRHU1UmFxJXyKZ1xC6U9rNslMum2tUNreSkLeW8opYYbIJBcUNSoxokeNK+E7Q3rgcVb4gzcqaTmUy9ZqZkEGIJUCJyxOo60LxlxOKvl5DbLG5tmnlqdbLqnQtBcSCjMGylPaTJk8eVUqpHcnP+JXw3GFXNrjTpSlvOkrytklBO5KFKTmEwsozSRwIrs2zYi0tx/wDi3/8ACa5Jhbjl568V7tty4w+3MDstjO0sZtfZAEeHzqxhW1D/AOqYaxa3kANoAslbslMJCUuqUEqPgaOZOi7X7SJs20whTr7pKGGU8XFxOp4JSBqVHgK5vYbSPXOMspfDAW2y6jMwpSkSrKvISr9tOXWDz5cK22lxx28U3htywyLsOxv+2WkpLZWlaEpIUFLAWMhMdkzoaqYC6tF/aWx3RTbOXbSVNNbvMC1brUpSASAQTEzrzrqnR69GCf1FyTxVe3J8YXl/Km/MK5Hhm1jllbBpAYC3bu8zPXCilhCkO9EiSo5pCZHA+4edvnlPBH6UbGY5QpNjLBMkQFKczETpmiO+lshPU0ETruJ4ihlClrIShIJUo8AAJJNKmHbdMXDobQl0ZwotqW2pCXAiCrIVamAQaTNrtqXylzDr31dpxaSVXHb3RaI7JSgSreEiI1AINENrCULsHDeWzS22VgF9Kwle8S2lahEcgNDETSvBY5jRkAIqFMd2oUlxxu1Q1ma7T775KWGpAUEyNVrIPAcKNbKYyq4tWnloKC4nNl95E9SDEjuIrlDdsq59bvN7bK9UGcq9XWd8UthSSULXlAgZQqJ58Ip5f2tdUkIt20KdQ0hT7riii2t8yEqIUo6rIn2AeHPSgfBwABDXLySTHxLgmrGfSuO/8T3JyrN8pDJMB79HKFrJMD9aVTE/tGiuKbY3tupq1dbZD77iUM3KQVMKSogSUA5goZk6TGs8KzwMOphyKZ0Z1E61WdAmueYrjt1brLL2KshQgjJZKccggHtpQohA4x1GtXMPx+4QbRblwzd2l04lpLiWi04lagrL2cxBEpIIMEfKsbAwFwlyiPrToSNa8euBE1Vu7kDQR5/vVG5eISTz8fMVG7gCULivmVsbvwAZI6x/akW8xMqJE6dO6pcadKyRJme+POnzoXbNTxmRpS+ALMtRK4EC316oEpn+tLd04Z79dZo7jJ/WacqD4g1BzCDxjur0tPVSHUXJbO9KeHKjjje/hQPaA+PxpctW9NZ7vpRiwcggCevDgB0rsq82vc7E3FNKF6gIPf07/POhjq5JPWieKOZlEjrQpY1pqdROQ80IZ2eURmPeKbQjMmSme/nSps7blSVkcARz7qdcOZJTBIqDVMA0u0wO2U7awQoiCJ7xwordWCtyrmkaiOtYizKVaRHXzyq684pKQlPPUj4VG7kkVKQKE5reMALJHXrFH9nZKCJr3FMKKzvEiCT2h+dWdm7aFK1EDU8eVV5citjiMeNg/UZLe3UpsJIkDl3VUdw4IOdPvHnwojb4n28oKcuo15+/lVPELnMAJASCZjmelRAnqUbTcqXFulR16ajrQl5LinEsW6Mz7khHRIHFajyCfrRK8fOWNAaDXWHhUFU9mcpCikweIlME03BQa36mZwxUhO4TQSqbO2LHq1ucud9hLpef13jgCtBBMT41bawm8YBdYdtd4kEpQiyZRmjlmTqCeE1RwRKUCEpAyiEj++vOmPDb0DQ+1/f7VS+rybvj19SRdGm35dxfx5srQ1d20er3j7BebJhTVwlxMqSJiTBSocZANNKCP0tdRE7ljh3F0GenhVNWylosqWpsqzEkpLi8gUv2lJTmhKp1ke6jGAYUxbSGWwgHiRJJInioklXvNOfUo6EDsydNM6OCYol0fopClRH6QzROih6yZjrxq5gcC2wKYnfc+MFt7l04a0yWuy9mh8vC3RvCc0mTCjqSlBOVJPcBV/BNkrJhzes26Er1hUqVlmdEZicg1OiYp3nUiog4WBgy9UDil5JgCxbBVOglTx1nhxpV2RuApt1RIQlvC2W1FWgzQ8oHMYgQeHePf0zFNkbO7cS7cMJcWkAAkqEgGQFAKAcAP70xU19sNh7ziHHbZtSkJSke0E5UeyFISQhYHIKBpqMKqKcUZynA0za3xnKP0baok8Ar1Yqg98KB94pqx2FWWCISIK3rdQTE6JaUtUjnGms6GDrTZiWw1g+/v3bdKlwmQVK3asgypKmwciiE6CRwjpV/HMAt7tsNXDYUhJBTBKSkgQClSCCnTTQ8NKOxAnIrpzNjOVJGZV2wQfa7LVs/m5/z8OR151rgagrGjlIID92rMDIILVqInuIIPfXTlbBYeWAx6qgNpVnASVpVmjLm3iVBZJAgkq1515f7CYe6200q3SG2c27CFLbgLjNJQoFWaBMzW2J05bgSDdPXliXzuGXXXN02sJcuVOKUe04BOVOiTHMiaFMWtxpuLNDLuYDdrsEbtGvFV08oqJjXQa12e+2IsHWm2lWrYQ3OTJKCidTC0EK1Op1151SHoxw0g5mFOSCJceeVE9Jc0PeNazeJ1RJ27SPWrvgc2FOQOMFtxRPhosVNjrLqHLB9llD6BbKbKlKCWk5g2QpxZ4IiT7tK6Dg2yNpahYZYSN4CFlRK1LB5KUskkd0xQ1Ho3w0KzerTBkIU44pseDZWUxrwiBypZce4c5xZXheYxt5RZAU2luWlZmiptpaewsxIOgAjUnTv3wC0LuGO2aQE3aXd6thZyqdSVJcSlWoJStGVM8OArpT2xVgp5LxtG84iOIT2RAJbByEgaSUzwqTaLZy1uo9YZSsp0SrVKx3JWkhQGnWhOdRNCExYxzapT1s5bN4dcpdcQpvK80EMIBBGYuTkKB3cdKTseukuvYUwysPItHWEOPpMoU4otiEmTmMNlRg6TTZe7CWYE7pSjy3jzqh70lcH4GgW0FihSA0G0hCdQlPZAI4Rl4cO6kjU4kNLKV0juLMIs36WsVv9QMybc6GeCFg/XhQiydjDcKWTwxAKjmQXrgaDifa6ULwa2SySUiNdfHXmdTx4miNhaWzThcQ0M3EEySmeJQCSE8eUcaD8lQzGjzUb+I5VR9R4xe+yHSSDz5VXcvM6PH3k1RtSpc6yk/kO/hUFtdKynNHZMfWoGNj9S1Fo1Ibuxkg0IeWErUAffRe/vgRAie6lW/WQSfM+fzocaljzHO20cQHiJJWZ4T/SokJJBSJj8+6p1NyZMknu89KtoaVEhECvT3bRxPP27jZg2xslKUAB5nyKuYllbGUf7j+Q50Zt28jSlZdRwpVu+0RJg8detZjfyN/idkXYvErKdk9OR88qqL4mrK9Jjzy0qqs61WJETGfZEwhz/wAh9KY7VcazApW2bUQ25pPaH0pktG8yJrzdSPmTPR05+AENIuAEyo6cqpO4gSZPZ0gCh7twQ5B4cAKG3d5rBOk/akLhuPOSpeev4VBOitPfXguN12DoV6nu7qE4ewXngP2U6k8oq1eguPmOAGlUeNR8TF72PIhFN0c6I6+fGiWItKBERrrz51Swy2CBmVyOk/KjDz2ZIV0/Oo8jUeJSi/cHXLgOhIBAg9DXiGJqJdqSsn86vsWZjTQ/esNDqGATBBuiFwBHf1othR1lXXpzP2mo3LQ5pUBp3a/0ohh9kAqdZ8fGdKaWBHERtIMYLYgIgHj5FXLVEjWBBmaHsMEDu/L8uNTWzageUUKKYDkXDDahPGi1vrFC7BjUHlTDatRVmMSDM1SVpECkPaDErx7EHLNt/wBUQhpLjakoSXH80hRClSEoSqEkRPPhT65Sl6QMHW4ym5YH/NWh3rUR2kx+saM8lJ+YFWpQkZ55l/YbHlXdi065G+EtvDhldbJSqR+yTGaO+kbH9prxxq6umrpTDLbqmbZtDSFF5aSGwVFQJOZwkRpoPfVVzab1Jbl3bytjEGs7ScpOW8SEoSnT98TM80npXuC4coOJZEuN4a3vlj/vXq0qWBznKFTx4mmdcwa9Tqrd9u2ULuVIbVlTnJUEpCoGaCSOdbWWLMOkBp5pwkTCFpUY6wDXF12xurdq6S9aXV25CnfW3AUMBQH6tpmcqMp0MidPhJh1o7b3lpc3dvaNW6HNHrFCQN44d2nfKJzbuVmYrts6525Sa2CorYioXBNAeJo5m5VNU7l4iYqUqg1SuFCaQ7VGovM0Ve5fa+laOXM+/wA61XvYAk0Nt7zPmM8O/wAJqR3sXK1xiaYxdZQO+km/zFzs+yR7v6U03qwrRXDl5660FdZhUDkfiPtU56l2MVxFm7BmCD8NP6mpmLfRIPHl7v60aetgR8+HmNDVJxpRUIBAAj6H71ysW4EYwA5hu0QpLcjjIHx91DcUWEpcJMSffPn6UxYMk6ynsfnUF7YIVqluSOR8zWKKPMUzXEfD3VqMBBPQmYitsVgaESocvhTHbhaDJSkJHEQaivLpChmyJMddK1n+fUML8aixa2alHh76IFkI9o+6jVtetqGUgJPSl7HbkAwNT8qwO2RqmgBRcsi5R2kEaEUr4pZTOgkHUfarNqpSz48KvX9vqmTqRr4iqcf8bRL/AMgia8zlnTUiqppwv7NA15xz+0Up3Qhah31fiyhxPPy4ihjBsgkkLABIJHxinjDrMhOlAvRelBS9m45k/SnhbQTw+leZq3PkIl2mHwBnPcUTDilHv+VALl3MdPzNHtpSpRUBprr1g8Y8aHYDgq3DKhCRxnuqvEQqbmicts1LGXBmg1b5tMyq1w7IVkxp+dR3ToyhsEmDJPIChQxRpOm9RpyzD61LsZ7P3Kg6qAIbxC601AjkBVZDpUQJjXgDQ9WJtEHM6jh+8PvUmAXIW4kyCieI1E1viIW66mnKCaBjRb4Y4cpEg8iRp3UUt8Je4cR8KkaupeLYWOzByhQzRp+z01plw95JETHXrU1t7E13rkQLaYKAe0T+c8aI/okDVAAJ58zUmKulIgcfnQx3FFNI7cn+nvNEFJitzHmEWrSDBmDx/rV1jD476pYXjqVJBImmC1fQrUc6atg1EZHYSKzZUNVUTYckeFehEjlWNJg1agHcidt00L2utbKdFR3KRST6TJNs0nMoIcuWEOAEpKm1qhSJBnXSdeVH2QJlCrgdl427twy1aru2jcb62LMKabWoSpC1zDJSvMRPWitrsrcJw15kLCby4zuuLBP+asg5cw4JygIkcBJFV9nbJq3xW5bYbS236szKEJgFRU5qY5xTZiWMMW6At95DSZiVGJPdzJ7hRZHYHaJyoKuckxDZ9IWkpw+5t3kpyLQmyF4wuNc6FZoUrX2pmOIo9s/sncvW6LRLTltaBW8ccfSkPOqzBYSllP8AkozAT0AiOrpbbc4eswm9t+XtOBPHpmiaONYwxGbfs5eu8THxmnK7HsRRWpyP9DYgleXc336TLg/5pLqjaFJIJKlGEBsDTd5Z0rtik9aq2GM27ylIZfacWj20ocSop8QDpV6KMi4AlN5qh6k9eVFXjFCr5QTM9KhziVYTcX8bv405d3w51TwpZUFQJ8Pj769xRtKgTPfHnlUWDXSSk5dCOPyqE/08T0QKEvW9nm0IjXpWl5YpBmQOXCsZecUqJ8+6o8RdyiNTPfQEGEpJMrPLbb1NeYapC1ewD9ZExNUXwCCVCPr9eVE8JYSBmAgVgUAWe4bEwu0xHDQVIuxJ5cPPCtWLxJPu41s9izaBmUtKBwlSgB86NVJ4kzMwMWsZQpMpymJ16eeVLlxauawk66T8OPOulFoLTm0IOoPEGfqKTsXuGEOw7cNIPRTiUn4E1oB6AjVyiuTBAwwpGYEZuXT49aFXWFOKPEH50wXF6hbcsrQsfyKBA7tJpeXiqkn5/nQr5LjiFI7m1nbqR7QjlXmKWxWQsH3UQs8WCpChW61JWNBMUJdg3IhbBXcWcTOYgDj3+FKd0mFqHfTjjSQghQHL50o365cWepr0tN1PP1XcefRegFD08cyY17qdmkaqCuA60k+it8J3pP7w+ldEv7UuQpEd4HXvqPUc5SI3C1IIsuYbrmEGTOo7/GheL3ByFCNI7uPvptGGK0zrjSh2N4OMmhB5g0q6YXzHghhxOf2WdeZKyYOnj+cU6Yc/GBtLC2GHEK3ZcebCk9hakkEBCjJAiYmkYrU24Qeunn3Ux6nZ5atYF1m8BvhqO6TXr4ff+p5mpqgP3BzONLBJ9dw4K/e9UXM8JEW1DS2oKDdvcIunniuQw24FhSgTmlYSOPTh3V6vEEZkkOog8e0NKzFbtlSSQ6mUoVlKSZnKdJTwk8jxrfLZAKzBh2glX5j67gvqycNcZsHMyQVPhpILkqay5VFSpUSpU6mNDVhW2LSFKbdbdaeSRDEBbis2oyJQSCfHhpQ7ad5KGsKLynEt7khWRSkqKihvKBkglU8BzrTZe1Uzb391asf84h0pSh5Ct4lqEKjKSF5lJUVST2jHGK58SufkP+uLx5WQcGGr7G7tZGTD3YSASC61vY67rOVUHvMa9ZKEWra3XlBX6rRCkZISreFUBMExQ+2xQNRcNvYYhzU6W2V0KI1TlCs5VyiOdS7IvPKxpt24Ru3nmVqUnJuwU5RkUBmUSTlMzB7NAunxE2B1+4z8jKoo+4Qwxy/ghNg6dYOdxtHskg5QpXaHQ8Dxorh21typMtYe8tLai24Q43IWFZSlHa7cEjUUJwDZpm537jyCt0XLyVOZlBfYWUgAhWgjTTlULjHq2GYshhRbDdyQjISCBlt5Eg6aGKxVxM5UDkf99znfKFBJ4MeWNrr0e1hbuUfuvslUafsZtT3eFTJ9IVsUNqQh9xxzMAwhsl5JbISsLE5UQogSTFLKsEtrTEMP9Wb3RWX0uEEkrG5UoBRJ11g69KWxZLuHL5CE7ksXVy45eZ3ApCFwciENqBcMN5iCSOGmtNRUYWIhrU0Y/Hbu4LmQYcqeOQ3TAdj/ANeafdQzavaRq7sVlKXELauLdLrTicrjZ3rZ115jgQa53h1tatuMPBNw7LqShZuWELUorHa3CQp0ieMmYpt20AF4+kQN4LFR/mKbgo15cIGvICiONQQRBDGNGEozYteTplZtwO8HemR3ax7qn2k2YVcXDT7LyWnWkKQN40HUgKIOZKSoZV8p6VUsninGLlJ0z2zKkxzSlawZ7wpXwplhRPTwqbKxXJYlONNycxKxbCXrZ21L9w3cMvPhpYXbNJjOlRHaCdJUkJ99D/8Ah5L1xe7pvDmWbVSQS9bA9lTYWVKUCAANaavSAnsWCf2jfMx4DMo/IGk28TvcQdtl/wD87t+2XU/vbu3zoSrqlSk++KpxMWW5MwANSfZnE0Wrqrppr1opbLSVtIbtLJCSQpQQp0hTqpSNfGJpytvSRlCV3dm7bsqMb9K0PNCeGZTZJSOUwaB4Y3ZOYhdJxJTedspTasvwGAxkT220r7ClFUzxiKjw561bvr02uQYclgKey624fkyED2dWwJCdJjuplwah++9IOZbnqlo7dstKyuPNqQEzAJDYJl0jMOH9aoYntk+lC3XcNdQwgZlL37OcDmSjNMxy41z/AGSS63g2IiShaSlWhhQSW2lRyiUQOuvDSnfaLYWwbsnnW7ZKVJtlrHaXlzBtSkqUnNCiDrrwpWQJ/cIaFvUGv4neLICcOe/WAqR+sbgjT2zmhs6jQmfgahKr0SP0c4HCNCH2skcNVZoBnl8qpbStby0w1pRUUGxeWUlUArbt2ygqI00J0qDa9IctLDeSoeovrhUgZ0soKVRPtDl4mh8GP6jfyMn3G/AcaWHCxdsG2e3ZcBKkFKkJICiFpJAiZM8qGXO0IeKlW1u7cNpJBdlLbJIkaOOEA+MR30O2tbS6/g7TxIQ4gpckwVAho5SRyUQAak2jdUbtVs/6gw02AbY3FvmSpuBIStSsqSCIKdOHCgOlx3ZmrqMnQl04whJyXrC7VRBUkqKVtryiSErQSCY1j4Vhxm6dQks4e8WliWlbxsEjkVJJ7AI1E91K20GIPO26rdK2HbVoBa3LVg5WYMphSnAAe5M6TpRLEWyvDsJbJVkWmFoSVAKCWlKExxgiYrDpcQ+Rhfk5SQtwycYumUFb1g4hsaqWhxtwgDXMUpXMAc6gwW1bvbl+6XbLdYDKfVlOo7JKcwVu0kx2tCCQDVXY21S0vEWmgUo9XQoJ1jMQ6CYPdAmqHotQoJuwlSj/AMo2RrMEpc0EzHgNKZjxIvyX3Ay5HNq3qS3GL3Vvhtuwq3u2QkttuugJCikqgpZlc5jIAMVXcDjS8tpbJZK4FvbrYbcfeyjtrfWpRKEzzKutbbM3Nju7ZbgfddAQnOsOrYQ8oDQFUoSuY4cOVT4xiLiLtblp+se3IbdQGS6EtSVZpBGXieyOOmlYrU+0CuzOKWm4m/U8xBhu5eZDDbabhsRePMjKzJTBaGkOKkDrEGql7ZFJyrCp6jUHwozgVwhq1YQysLQEwVAQZkzKeKYMiD0owxiDagEkBRPxrz9RmYv1wJ6GnxhE/cVbPCjxHDvq49b5BoauYjYvSd2ezrpz50CxJ51Ptg6H41PRc9yzcAJUxNvedmfDX86SbxopWpJ4gxTY3cifPnlS1jSpfcP832r0dNYO2efqqIBEZNhLZS0O5TBCx9OtdTwoLQkDuHw99c69GTgCHZ/fTp7q6O1cjgD561PqG/kIh4h/GJYurMqAPX5eHSgu0FqoIHEQD57qZtAAeVLO0eIa6Hs8vHr31M3fEPGbM51e4coyoE9+nu/KtMMxq9t2g00+UNJJyp3SFDtSTMiVa660VxC7ShGUESePn40H/SUDKdZ/vpV+HJkrgReXFjJ5l9i5uHTO/QV8gbVkj/5mtV3jj43V2/LaVatNtpbSojUZ8oGYTy7qisbnLBRH2ou2hCjKgkq8IP8AWsfUZBYMJdNiNECTvKvE2qCi7ltqA3LCN8kRAhwyQY0zRMUrWd+406XG3Xm3lE5nc+Yr/wDYFSF+8U54PjLKv1K06cO761lzs+wonLpPQ9aUutZeMn+px0iH+iUsLS+85vDdoCzBKk2rKXD/ALyCfrRpnZc7wPs3bqLqFBTzgDqlpVAiFaIiNI0EnSla4sXLVcpJKOvd091HMC2hJUBCie75cKJ8uU/JG4mfj4hwV5jVglgLZooClOKUtS1rVGZS1mSeyIGvKgytlVurea9ZWLV9wuOtJbTKlHLILp1y9kctNKO4fe5j7Cgesaa/2os3mJ0GnWlrlZCT7Mx0UgCuoIxrZtbzjLrTxt3WSrIsthwQtOUylRAmDoZ0qK12AdbUpy2vXUPOSXluNpcQ8TJ7TZgJImBHLrRa/vlJ4AcefLwojgl+VdPjMU7HlcAUeJPlx3Zijb+j64QorTeMtOHWWbFpGvHtKnMocdBFSXewC3ZcevFLuuxkd3SQhsNuBwJDQOoJAmVV0FLmah77hJgD7085mruIVAYv4VgG4Wu4eeVcPrSEKcypQlKASrIhCfZE6ySZiird6JMcOvfwre8dAhB4nU0PEFQCYjn5FTO+7kyvGgAlfajBlvIaUl7dOMuBxtZQFpkBSYKSRIhXWoLDYxhbT3rTqn3X1oWt2A2pCmgQ2Wgn/LKQT146zwohjFwAkCapYfiChw+B41uPM22gZjYQ3yMp3uxNy6nKb5p5oHs+s2bbq06fvSAT3wDUlh6P0kJTdXC7htBBSwltLFvoQRmab0VqOZNNtpcJOg99WQvpTxnYiTHGAeojYxsSVLuIu1otrhWd1lLaJKiAkgOGSEwkdkDTrTQnK80u3XISpstnrlUkp09xqe7aKuPCqaTlnXyKU2YnuNXGtRZtvR6vKhNzdqeS00pllKG0thKVo3ZJIKipWURx076pt7DKWkIuLlbqUtKZZAbS2GwtIRMCc68siTpx0p0YxAzHEVjd5KtBz/Pz8K3zZD7nDEB6ikrYRTmX1183WVG7QkIDSEJIGoCSSVdkHNIivX9jX1JDX6QUpocEP27T5EfzLiffr30/KTn/ADrRFsAeFGMr93A2pVVE3/D3O2EXF08+2Nd0lKGWSdCCW2x2oIkAkiqFtsuu3LO9ulPItv8AIbLaW0p7JQMxElaoMTI8K6M++EIOnKlPErwOJIPXz9qTkzZOrjMGIE3UVb/DHS665b3BZ3yUpcSEJJUEyBlWfY9ozHWquHYO9bkLtX9woNhtQU2HEqSgkiQYhQk6/eirT+VUa++ibyErTmBg8491T/k5EoA8S06fGbsdxYFklIQu5eceKFS22lKW2Eq17QaQIkTxJNUm21h5Tts87brUnKohIUlaRwlJPtJ5K5UTxW+T2ssSkUu/pFRnXTw8zRDNlJ3XzN8GIDbXEJM4O2kQHiTJUoqMqUpRJUVd5mjFpYITBSaWmr0QZM91XsGdXmIjsK4SeFLbebsxgCrwIyMXJ4cR5+dVcbKVoOk+Y7+lesN5f8w+7x8/OiYZQtEAAGl8DmYSZz5vCiJJ60nYyIfcH81dPxBJTKDp5+IrmGMj9e5/5GvQ0jlmMm1S0g/cN7GoUQvL+8PpXQMMeCfaUFEdDr+Vc12edcyLSg6FQmmJi+3Q1UZ7uNDqEJYzMLfEToeI3Y3YUTB5D71znaC7cCySPCOHnSt7vH1qGnAd9A77F957Wp60GDC4PIhu6gcGUXLpS50PPQVBvFcxw8/lUqHoJE16hcx0FX9epJyfcK4OBEmZ5UdFkXEkt6KHEEfnQ7DjKkDTQSfPOnbBbAKTMCD14eda8/M5BsT0MYXbzE20sVoX7BPeBRxi3uBBCNevz4cDTxZWCUifpHnnW7yUnRJjx9/50tnZvUEFVPEU27pwCHkJ/OrDd4hA7DaUa6qga1fxLBlLEphR7tKXVYO/mkzlHn30Iw37qNORf3D1riilA8vGAKv2d6uQM2h4aee/4UJtmAkd/wAvP2ojZNKHEcfh50rNsw7ZibcrWc56xpw8O+mDAbXd6TPWoUJBGoE/ailm2EpkcfI91PQkyTKRUvtgAGh13dJ693fUyTmoDj9qsEZdAkz0mmkXxJ0XnmbAoW4e12uFbJSUKjjPOhq2ExvTObp4daoXO0RSkHmfyNTPfqWKLl/FIkk8Rw6edK1wy0zKCuYHuoUxiwdWJ5nQjh30cw9whYHI/OsBPUNxSw0GUo1nX61Jhi+xmPiPCt0shRgn3fnVy3tglMcqpUfGQuwiziOPqSopSmYqqziTiuKU69O+eOtEcTwiTpx+dVDZBoEqzH5ihetvEdjqQJuieMD4+fdRTDBmII5c/PhQhNwlR0bnxNbXm07bPY06adf7UoMboCNcccRzZhPE1tvAaWW8VlAUnWvFYirKogHThrxmmb+JP4CTcs4w8okgSB1pWuAEgysc+J699bXuOlDZznU6DifP96S754umdRI4j4cKUbY88CWY12CHHH0q9pSfGflUycSCtEqgefPGkx7DXZOVQV9a2Yt3UnUHp4VxwrXBh+Vj2IexGzS6ZGnhzqmqwgZQoZuPCp2FqjWZFVrt+TMxyNCpbqMIFXJrPB8qM5Obu5VQVerKoOiR0q6m/O6UByoArElSennjTEVmJuKZgtRhYvyYDmoH7Xd4Uw2N+gD2h38fPvrn6b5XEQevn31IjFB+176x8BacMqxlxh/MqR008iubYx/nuf8AlTQcXGsfE0qYk5mdWrqaq0mMqTcm1ThlFSxhmLFlKkhIVmM6k+FYrF1cgBWVlV7FJupJvYcXIVX6iIquXNZr2sogAOoJJPc2NxrMDSt0XcGco4zWVldU6yITsdoy2oEtIXHIkjoOXhR5HpLdBkW7Y0iMyo+lZWUHhQ8kQ/I33LKPSw8P9M1H/kr7VIfS27EeqM/jV9qysrvCg9TC7fc1HpaeH+la/Gr7V6/6WnlCPVWR35lT9KysrPCh9TPI33KzXpPdBn1Zo/7lfap/8Wn/AOGa/Er7VlZXeDGfULyN9zcelt3+FZ/GqrKfTQ+BHqjP41fasrK0Y1HqCWJ7mqPTK+DItWfxq+1eXHplfXxtWfxq+1ZWVpRfqZZ7lIelN6CPV2oM/tK0mgt1tk4v/pJHcFHvnw1NeVlD4U+ozyOPc1t9rloIVu06cpIHyoyx6T3klJDDfZ5FSqysrjgx91OOZzxcJJ9Mz4M+qs/jX9qlX6bbg/6Vn8a6ysogi/UV3NB6aH/4Vn8a/tWlz6ZHliDaM/jV9qysrDiQ9ibZ7g130mun2bdtJPRSqD3e1q3DJbTPiT9aysrBhQcgQ/K/Vy7hXpAdZEbpCx/MpVX3PSk8U5RbNJHcpX2rKysODGeSIXkce4GxPbFb3FpCfAk+/WqjO0a08ED4msrKLwp1U7z5Lu5a/wCMF/8AZRPWTVgbduRG5b+J+1ZWUB02L6nfk5PuaO7arIjcoHgo0Mex9av2QPeaysohgxg8CZ58h7M1ZxxaTOUHxJqqq/JMwB8aysowijoQTkY+54L1QivTfExIHxNZWVu0TNxmouz0EVAtUmaysraAnE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7702" name="Picture 6" descr="http://4.bp.blogspot.com/-gAci7LGhrYk/ToYROX9Oy1I/AAAAAAAABds/HbqozTd0oI4/s1600/annihilate.jpg"/>
          <p:cNvPicPr>
            <a:picLocks noChangeAspect="1" noChangeArrowheads="1"/>
          </p:cNvPicPr>
          <p:nvPr/>
        </p:nvPicPr>
        <p:blipFill>
          <a:blip r:embed="rId2" cstate="print"/>
          <a:srcRect/>
          <a:stretch>
            <a:fillRect/>
          </a:stretch>
        </p:blipFill>
        <p:spPr bwMode="auto">
          <a:xfrm>
            <a:off x="1447800" y="3810000"/>
            <a:ext cx="6370320" cy="28956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i="1" dirty="0"/>
              <a:t>"And these shall go away into everlasting punishment: but the righteous into life eternal" (</a:t>
            </a:r>
            <a:r>
              <a:rPr lang="en-US" i="1" dirty="0" smtClean="0"/>
              <a:t>Matt</a:t>
            </a:r>
            <a:r>
              <a:rPr lang="en-US" i="1" dirty="0"/>
              <a:t>. 25:46</a:t>
            </a:r>
            <a:r>
              <a:rPr lang="en-US" i="1" dirty="0" smtClean="0"/>
              <a:t>)</a:t>
            </a:r>
            <a:endParaRPr lang="en-US" i="1" dirty="0"/>
          </a:p>
          <a:p>
            <a:r>
              <a:rPr lang="en-US" i="1" dirty="0"/>
              <a:t>"And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 in the presence of the holy angels, and in the presence of the Lamb: And the smoke of their torment </a:t>
            </a:r>
            <a:r>
              <a:rPr lang="en-US" i="1" dirty="0" err="1"/>
              <a:t>ascendeth</a:t>
            </a:r>
            <a:r>
              <a:rPr lang="en-US" i="1" dirty="0"/>
              <a:t> up for ever and ever: and they have no rest day nor night, who worship the beast and his image, and whosoever receiveth the mark of his name" </a:t>
            </a:r>
            <a:r>
              <a:rPr lang="en-US" i="1" dirty="0" smtClean="0"/>
              <a:t>       (</a:t>
            </a:r>
            <a:r>
              <a:rPr lang="en-US" i="1" dirty="0"/>
              <a:t>Rev. 14:9-11</a:t>
            </a:r>
            <a:r>
              <a:rPr lang="en-US" i="1" dirty="0" smtClean="0"/>
              <a:t>)</a:t>
            </a:r>
            <a:endParaRPr lang="en-US" i="1"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1604</TotalTime>
  <Words>4002</Words>
  <Application>Microsoft Office PowerPoint</Application>
  <PresentationFormat>On-screen Show (4:3)</PresentationFormat>
  <Paragraphs>148</Paragraphs>
  <Slides>132</Slides>
  <Notes>0</Notes>
  <HiddenSlides>0</HiddenSlides>
  <MMClips>0</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Office Theme</vt:lpstr>
      <vt:lpstr>The Doctrine of Man (Part 9)</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Man’s Original Duties  and Responsibilities </vt:lpstr>
      <vt:lpstr>Why did God create man?  </vt:lpstr>
      <vt:lpstr>“Thou art worthy, O Lord, to receive glory and honour and power: for thou hast created all things, and for thy pleasure they are and were created.”  (Rev. 4:11)</vt:lpstr>
      <vt:lpstr>Slide 18</vt:lpstr>
      <vt:lpstr>Slide 19</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Slide 22</vt:lpstr>
      <vt:lpstr> “The Consequences of the Fall”</vt:lpstr>
      <vt:lpstr>A threefold sentence passed  </vt:lpstr>
      <vt:lpstr>Judgment upon the Serpent</vt:lpstr>
      <vt:lpstr> Judgment upon Satan</vt:lpstr>
      <vt:lpstr>Slide 27</vt:lpstr>
      <vt:lpstr>Slide 28</vt:lpstr>
      <vt:lpstr>Judgment upon Adam and Eve (sevenfold sentence because of their sin)</vt:lpstr>
      <vt:lpstr>1# Guilt and Shame </vt:lpstr>
      <vt:lpstr>2# Fear</vt:lpstr>
      <vt:lpstr>3# Discord</vt:lpstr>
      <vt:lpstr>4# Death</vt:lpstr>
      <vt:lpstr>5# Suffering</vt:lpstr>
      <vt:lpstr>6# Weariness in labor</vt:lpstr>
      <vt:lpstr>7# Separation from God</vt:lpstr>
      <vt:lpstr>The innocent had to die for the guilty</vt:lpstr>
      <vt:lpstr>(Genesis 3:21)  “Unto Adam also and to his wife did the LORD God make coats of skins, and clothed them. </vt:lpstr>
      <vt:lpstr>(Genesis 3:21)   The first mention of the                  shedding of blood in the Bible.</vt:lpstr>
      <vt:lpstr>Slide 40</vt:lpstr>
      <vt:lpstr>Slide 41</vt:lpstr>
      <vt:lpstr>Slide 42</vt:lpstr>
      <vt:lpstr>The Shed Blood of Christ</vt:lpstr>
      <vt:lpstr>Slide 44</vt:lpstr>
      <vt:lpstr>Redemption</vt:lpstr>
      <vt:lpstr>Reconciliation</vt:lpstr>
      <vt:lpstr>Remission</vt:lpstr>
      <vt:lpstr>Propitiation</vt:lpstr>
      <vt:lpstr>Justification</vt:lpstr>
      <vt:lpstr>Slide 50</vt:lpstr>
      <vt:lpstr>Man’s Present-Day Condition    </vt:lpstr>
      <vt:lpstr>Slide 52</vt:lpstr>
      <vt:lpstr>Slide 53</vt:lpstr>
      <vt:lpstr>Slide 54</vt:lpstr>
      <vt:lpstr>Slide 55</vt:lpstr>
      <vt:lpstr>Man’s Future Destiny</vt:lpstr>
      <vt:lpstr>Slide 57</vt:lpstr>
      <vt:lpstr>Slide 58</vt:lpstr>
      <vt:lpstr>“If a man die, shall he live again?”  (Job 14:14)</vt:lpstr>
      <vt:lpstr>"For I know that my Redeemer liveth, and that he shall stand at the latter day upon the earth: And though after my skin worms destroy this body, yet in my flesh shall I see God."  (Job 19:23, 26) </vt:lpstr>
      <vt:lpstr>Slide 61</vt:lpstr>
      <vt:lpstr>It has been said that the four greatest questions of mankind are as follows: </vt:lpstr>
      <vt:lpstr>False views concerning the  destiny of man</vt:lpstr>
      <vt:lpstr>Hindu philosophy </vt:lpstr>
      <vt:lpstr>Teaches that at death a man ceases all personal existence and is absorbed by some great life-giving principle in the universe. According to this thought, a man, while he lives, can be pictured as a small wave ripple, skimming the top of a mighty ocean. But when the wind stops (the moment of death), the wave is then received back into the ocean from whence it came, and forever loses its previous identity. </vt:lpstr>
      <vt:lpstr>Slide 66</vt:lpstr>
      <vt:lpstr>"And behold, there appeared unto them Moses and Elias talking with him." (Matt. 17:3) </vt:lpstr>
      <vt:lpstr>"Now if Christ be preached that he rose from the dead, how say some among you that there is no resurrection of the dead? But if there be no resurrection of the dead, then is Christ not risen: And if Christ be not risen, then is our preaching vain, and your faith is also vain. Yea, and we are found false witnesses of God; because we have testified of God that he raised up Christ: whom he raised not up, if so be that the dead rise not. For if the dead rise not, then is not Christ raised: And if Christ be not raised, your faith is vain; ye are yet in your sins. Then they also which are fallen asleep in Christ are perished. If in this life only we have hope in Christ, we are of all men most miserable. But now is Christ risen from the dead, and become the firstfruits of them that slept"  (I Cor. 15:12-20) </vt:lpstr>
      <vt:lpstr>"So also is the resurrection of the dead. It is sown in corruption; it is raised in incorruption: it is sown in dishonor; it is raised in glory: it is sown in weakness; it is raised in power: it is sown a natural body; it is raised a spiritual body. There is a natural body, and there is a spiritual body. And so it is written, The first man Adam was made a living soul; the last Adam was made a quickening spirit. Howbeit that was not first which is spiritual, but that which is natural; and afterward that which is spiritual. The first man is of the earth, earthy: the second man is the Lord from heaven. As is the earthy, such are they also that are earthy: and as is the heavenly, such are they also that are heavenly. And as we have borne the image of the earthy, we shall also bear the image of the heavenly" (I Cor. 15:42-49) </vt:lpstr>
      <vt:lpstr>“Beloved, now are we the sons of God, and it doth not yet appear what we shall be: but we know that, when he shall appear, we shall be like him; for we shall see him as he is.”  (I John 3:2) </vt:lpstr>
      <vt:lpstr>Slide 71</vt:lpstr>
      <vt:lpstr>Buddhism </vt:lpstr>
      <vt:lpstr>Slide 73</vt:lpstr>
      <vt:lpstr>Slide 74</vt:lpstr>
      <vt:lpstr>Slide 75</vt:lpstr>
      <vt:lpstr>Islam </vt:lpstr>
      <vt:lpstr>Slide 77</vt:lpstr>
      <vt:lpstr>Sensual Paradise  In Islam, the concept of 72 virgins refers to an aspect of Paradise. This concept is taught in Quran which describe a sensual Paradise where faithful believing men are rewarded by being wed to seventy two beautiful virgins. Conversely, faithful women will be provided with only one man, and they "will be satisfied with him".  </vt:lpstr>
      <vt:lpstr>LDS  The Church of Jesus Christ of Latter-day Saints</vt:lpstr>
      <vt:lpstr>There are three heavens and one hell. The three heavens are ranked from most holy to least by their  “degrees of glory."</vt:lpstr>
      <vt:lpstr> 1# The celestial kingdom is the most desirable, and serves as the destination for all those who accept Jesus, are baptized within the Church of Jesus Christ of Latter-day Saints, and remain faithful Mormons throughout their lives. Children who die before the age of 8, when Mormons are baptized, also go to the celestial kingdom.</vt:lpstr>
      <vt:lpstr>There are also different degrees of glory within the celestial kingdom, and the highest degree can be reached only by couples who are</vt:lpstr>
      <vt:lpstr>Those who attain the highest degree within Mormonism become gods in the afterlife, meaning that they can bear new children in heaven, and can even have their own planets given to them by God in which they can reign as the king of their own kingdom.</vt:lpstr>
      <vt:lpstr>Slide 84</vt:lpstr>
      <vt:lpstr>2# The next most desirable heaven is called the terrestrial (lesser glory) kingdom, which holds all those who don’t fully accept Jesus on Earth, but who are basically good people will be given a second chance to accept him after death.</vt:lpstr>
      <vt:lpstr>Restorationism:   The belief that in a future life all men will be given a second chance to make the choice for God that they did not make during this life. </vt:lpstr>
      <vt:lpstr>Slide 87</vt:lpstr>
      <vt:lpstr>Slide 88</vt:lpstr>
      <vt:lpstr>(Joseph Smith)  "In the Church of Jesus Christ of Latter-day Saints, there is no hell. All will find a measure of salvation; all must pay for any infringement of the law; but the payment will be as the Lord may decide…The gospel of Jesus Christ has no hell in the old proverbial sense. We do not believe that hell is a place where the wicked are being burned forever." </vt:lpstr>
      <vt:lpstr>Mormons believe that Hell is a spirit prison of total darkness, a holding tank for the souls of the wicked. Here they remain until the end of the millennium when they will be resurrected and judged.   Those who failed to prove themselves worthy of a telestial reward will return again their prison of darkness. They will remain in that condition until they will be visited by some servant of God who will unlock the prison doors to them and once again preach to them the Gospel of salvation, through repentance and faith in the Lord Jesus Christ.</vt:lpstr>
      <vt:lpstr>Is there a second chance  after death to be saved?</vt:lpstr>
      <vt:lpstr>Slide 92</vt:lpstr>
      <vt:lpstr>Slide 93</vt:lpstr>
      <vt:lpstr>Slide 94</vt:lpstr>
      <vt:lpstr>Atheistic belief</vt:lpstr>
      <vt:lpstr>Slide 96</vt:lpstr>
      <vt:lpstr>Slide 97</vt:lpstr>
      <vt:lpstr>Annihilationism</vt:lpstr>
      <vt:lpstr>Slide 99</vt:lpstr>
      <vt:lpstr>Soul sleep</vt:lpstr>
      <vt:lpstr>Slide 101</vt:lpstr>
      <vt:lpstr>Purgatory</vt:lpstr>
      <vt:lpstr>Roman doctrine teaches that a person’s stay in purgatory may be shortened by the gifts or services rendered by living people in behalf of the beloved dead  through the Roman Catholic Church.</vt:lpstr>
      <vt:lpstr>Slide 104</vt:lpstr>
      <vt:lpstr>"But this man, after he had offered one sacrifice for sins for ever, sat down on the right hand of God; this is the covenant that I will make with them after those days, saith the Lord; I will put my laws into their hearts, and in their minds will I write them; and their sins and iniquities will I remember no more" (Heb. 10:12, 16-17).</vt:lpstr>
      <vt:lpstr>Limbo</vt:lpstr>
      <vt:lpstr>"At the same time came the disciples unto Jesus, saying, Who is the greatest in the kingdom of heaven? And Jesus called a little child unto him, and set him in the midst of them, and said, Verily I say unto you, Except ye be converted, and become as little children, ye shall not enter into the kingdom of heaven. Whosoever therefore shall humble himself as this little child, the same is greatest in the kingdom of heaven. And whoso shall receive one such little child in my name receiveth me. But whoso shall offend one of these little ones which believe in me, it were better for him that a millstone were hanged about his neck, and that he were drowned in the depth of the sea. </vt:lpstr>
      <vt:lpstr> Woe unto the world because of offenses! for it must needs be that offenses come; but woe to that man by whom the offense cometh! Wherefore if thy hand or thy foot offend thee, cut them off, and cast them from thee: it is better for thee to enter into life halt or maimed, rather than having two hands or two feet to be cast into everlasting fire. And if thine eye offend thee, pluck it out, and cast it from thee: it is better for thee to enter into life with one eye, rather than having two eyes to be cast into hell fire. Take heed that ye despise not one of these little ones; for I say unto you, that in heaven their angels do always behold the face of my Father which is in heaven" (Matt. 18:1-10)</vt:lpstr>
      <vt:lpstr>“But Jesus called them unto him, and said, Suffer little children to come unto me, and forbid them not: for of such is the kingdom of God.”  (Luke 18:16)</vt:lpstr>
      <vt:lpstr>Reincarnation</vt:lpstr>
      <vt:lpstr>Slide 111</vt:lpstr>
      <vt:lpstr>Slide 112</vt:lpstr>
      <vt:lpstr>Slide 113</vt:lpstr>
      <vt:lpstr>Slide 114</vt:lpstr>
      <vt:lpstr>Slide 115</vt:lpstr>
      <vt:lpstr>Where was the abode of the  dead prior to Calvary?   Before Jesus died, the souls of all men descended into an abode located in the heart of the earth known as Hades in the New Testament and Sheol in the Old Testament. Originally, there were two sections of Hades, one for saved and one for the lost. The saved section is sometimes called "Paradise," and is at other times referred to as "Abraham’s bosom."  </vt:lpstr>
      <vt:lpstr>Slide 117</vt:lpstr>
      <vt:lpstr>“And it came to pass, that the beggar died, and was carried by the angels into Abraham's bosom: the rich man also died, and was buried; And in hell he lift up his eyes, being in torments, and seeth Abraham afar off, and Lazarus in his bosom.” (Luke 16:22-23) </vt:lpstr>
      <vt:lpstr>Slide 119</vt:lpstr>
      <vt:lpstr>Slide 120</vt:lpstr>
      <vt:lpstr>Slide 121</vt:lpstr>
      <vt:lpstr>Slide 122</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124</vt:lpstr>
      <vt:lpstr>Slide 125</vt:lpstr>
      <vt:lpstr>Slide 126</vt:lpstr>
      <vt:lpstr>After the Cross</vt:lpstr>
      <vt:lpstr>Revelation 20:11-15</vt:lpstr>
      <vt:lpstr>Slide 129</vt:lpstr>
      <vt:lpstr>Slide 130</vt:lpstr>
      <vt:lpstr>Slide 131</vt:lpstr>
      <vt:lpstr>Slide 132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 (Part 9)</dc:title>
  <dc:creator>Pastor Daniel White</dc:creator>
  <cp:lastModifiedBy>Pastor Daniel White</cp:lastModifiedBy>
  <cp:revision>95</cp:revision>
  <dcterms:created xsi:type="dcterms:W3CDTF">2014-01-17T16:13:10Z</dcterms:created>
  <dcterms:modified xsi:type="dcterms:W3CDTF">2014-01-23T13:46:12Z</dcterms:modified>
</cp:coreProperties>
</file>