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7" r:id="rId2"/>
    <p:sldId id="3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57" r:id="rId62"/>
    <p:sldId id="317" r:id="rId63"/>
    <p:sldId id="319" r:id="rId64"/>
    <p:sldId id="320" r:id="rId65"/>
    <p:sldId id="321" r:id="rId66"/>
    <p:sldId id="322" r:id="rId67"/>
    <p:sldId id="323" r:id="rId68"/>
    <p:sldId id="324" r:id="rId69"/>
    <p:sldId id="326" r:id="rId70"/>
    <p:sldId id="360" r:id="rId71"/>
    <p:sldId id="363" r:id="rId72"/>
    <p:sldId id="364" r:id="rId73"/>
    <p:sldId id="400" r:id="rId74"/>
    <p:sldId id="359" r:id="rId75"/>
    <p:sldId id="361" r:id="rId76"/>
    <p:sldId id="366" r:id="rId77"/>
    <p:sldId id="365" r:id="rId78"/>
    <p:sldId id="367" r:id="rId79"/>
    <p:sldId id="370" r:id="rId80"/>
    <p:sldId id="368" r:id="rId81"/>
    <p:sldId id="372" r:id="rId82"/>
    <p:sldId id="373" r:id="rId83"/>
    <p:sldId id="401" r:id="rId84"/>
    <p:sldId id="402" r:id="rId85"/>
    <p:sldId id="375" r:id="rId86"/>
    <p:sldId id="376" r:id="rId87"/>
    <p:sldId id="377" r:id="rId88"/>
    <p:sldId id="379" r:id="rId89"/>
    <p:sldId id="378" r:id="rId90"/>
    <p:sldId id="380" r:id="rId91"/>
    <p:sldId id="381" r:id="rId92"/>
    <p:sldId id="382" r:id="rId93"/>
    <p:sldId id="383" r:id="rId94"/>
    <p:sldId id="385" r:id="rId95"/>
    <p:sldId id="386" r:id="rId96"/>
    <p:sldId id="390" r:id="rId97"/>
    <p:sldId id="388" r:id="rId98"/>
    <p:sldId id="387" r:id="rId99"/>
    <p:sldId id="389" r:id="rId100"/>
    <p:sldId id="391" r:id="rId101"/>
    <p:sldId id="392" r:id="rId102"/>
    <p:sldId id="394" r:id="rId103"/>
    <p:sldId id="396" r:id="rId104"/>
    <p:sldId id="397" r:id="rId105"/>
    <p:sldId id="399" r:id="rId106"/>
    <p:sldId id="398" r:id="rId107"/>
    <p:sldId id="358"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5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34AFAC-0924-4DF8-8CF6-260A6C91A0C5}" type="datetimeFigureOut">
              <a:rPr lang="en-US" smtClean="0"/>
              <a:pPr/>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D5C536-AF86-49A0-9232-29CAA0AD8B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A70161-E243-4F0F-AA9F-87D914AF14CE}"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70161-E243-4F0F-AA9F-87D914AF14CE}"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70161-E243-4F0F-AA9F-87D914AF14CE}"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70161-E243-4F0F-AA9F-87D914AF14CE}"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A70161-E243-4F0F-AA9F-87D914AF14CE}"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A70161-E243-4F0F-AA9F-87D914AF14CE}"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A70161-E243-4F0F-AA9F-87D914AF14CE}" type="datetimeFigureOut">
              <a:rPr lang="en-US" smtClean="0"/>
              <a:pPr/>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A70161-E243-4F0F-AA9F-87D914AF14CE}" type="datetimeFigureOut">
              <a:rPr lang="en-US" smtClean="0"/>
              <a:pPr/>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70161-E243-4F0F-AA9F-87D914AF14CE}" type="datetimeFigureOut">
              <a:rPr lang="en-US" smtClean="0"/>
              <a:pPr/>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70161-E243-4F0F-AA9F-87D914AF14CE}"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70161-E243-4F0F-AA9F-87D914AF14CE}"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C801C-99F9-458C-ADE2-2F1383F8D8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70161-E243-4F0F-AA9F-87D914AF14CE}" type="datetimeFigureOut">
              <a:rPr lang="en-US" smtClean="0"/>
              <a:pPr/>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C801C-99F9-458C-ADE2-2F1383F8D81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8)</a:t>
            </a:r>
            <a:endParaRPr lang="en-US" i="1" dirty="0">
              <a:latin typeface="Adobe Garamond Pro Bold" pitchFamily="18" charset="0"/>
            </a:endParaRPr>
          </a:p>
        </p:txBody>
      </p:sp>
      <p:sp>
        <p:nvSpPr>
          <p:cNvPr id="4" name="Content Placeholder 3"/>
          <p:cNvSpPr>
            <a:spLocks noGrp="1"/>
          </p:cNvSpPr>
          <p:nvPr>
            <p:ph idx="1"/>
          </p:nvPr>
        </p:nvSpPr>
        <p:spPr>
          <a:xfrm>
            <a:off x="0" y="5029200"/>
            <a:ext cx="9144000" cy="1828800"/>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His Present </a:t>
            </a:r>
            <a:r>
              <a:rPr lang="en-US" sz="4800" b="1" dirty="0">
                <a:effectLst>
                  <a:reflection blurRad="6350" stA="55000" endA="300" endPos="45500" dir="5400000" sy="-100000" algn="bl" rotWithShape="0"/>
                </a:effectLst>
                <a:latin typeface="Times New Roman" pitchFamily="18" charset="0"/>
                <a:cs typeface="Times New Roman" pitchFamily="18" charset="0"/>
              </a:rPr>
              <a:t>D</a:t>
            </a:r>
            <a:r>
              <a:rPr lang="en-US" sz="4800" b="1" dirty="0" smtClean="0">
                <a:effectLst>
                  <a:reflection blurRad="6350" stA="55000" endA="300" endPos="45500" dir="5400000" sy="-100000" algn="bl" rotWithShape="0"/>
                </a:effectLst>
                <a:latin typeface="Times New Roman" pitchFamily="18" charset="0"/>
                <a:cs typeface="Times New Roman" pitchFamily="18" charset="0"/>
              </a:rPr>
              <a:t>ay Condition</a:t>
            </a:r>
          </a:p>
          <a:p>
            <a:pPr algn="ctr">
              <a:buNone/>
            </a:pPr>
            <a:r>
              <a:rPr lang="en-US" sz="4800" b="1" i="1" dirty="0" smtClean="0">
                <a:effectLst>
                  <a:reflection blurRad="6350" stA="55000" endA="300" endPos="45500" dir="5400000" sy="-100000" algn="bl" rotWithShape="0"/>
                </a:effectLst>
                <a:latin typeface="Times New Roman" pitchFamily="18" charset="0"/>
                <a:cs typeface="Times New Roman" pitchFamily="18" charset="0"/>
              </a:rPr>
              <a:t>(Part 2)</a:t>
            </a: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209800"/>
            <a:ext cx="9109877" cy="23622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lvl="0"/>
            <a:r>
              <a:rPr lang="en-US" dirty="0" smtClean="0"/>
              <a:t>Call </a:t>
            </a:r>
            <a:r>
              <a:rPr lang="en-US" dirty="0"/>
              <a:t>them to repentance and faith – The conversion of  </a:t>
            </a:r>
            <a:r>
              <a:rPr lang="en-US" dirty="0" err="1"/>
              <a:t>Zacchaeus</a:t>
            </a:r>
            <a:endParaRPr lang="en-US" dirty="0"/>
          </a:p>
          <a:p>
            <a:r>
              <a:rPr lang="en-US" dirty="0" smtClean="0"/>
              <a:t>In </a:t>
            </a:r>
            <a:r>
              <a:rPr lang="en-US" dirty="0"/>
              <a:t>the world’s estimation </a:t>
            </a:r>
            <a:r>
              <a:rPr lang="en-US" dirty="0" err="1"/>
              <a:t>Zacchaeus</a:t>
            </a:r>
            <a:r>
              <a:rPr lang="en-US" dirty="0"/>
              <a:t> was any thing but lost </a:t>
            </a:r>
            <a:r>
              <a:rPr lang="en-US" dirty="0" smtClean="0"/>
              <a:t>– </a:t>
            </a:r>
            <a:r>
              <a:rPr lang="en-US" dirty="0"/>
              <a:t>He was very wealthy and respected. He had great power and influence “Chief”. He had all the pleasures and comforts of this life, yet he was a lost man who the Lord Jesus was seeking</a:t>
            </a:r>
            <a:r>
              <a:rPr lang="en-US" dirty="0" smtClean="0"/>
              <a:t>.</a:t>
            </a:r>
            <a:endParaRPr lang="en-US" dirty="0"/>
          </a:p>
          <a:p>
            <a:pPr lvl="0"/>
            <a:r>
              <a:rPr lang="en-US" dirty="0"/>
              <a:t>In </a:t>
            </a:r>
            <a:r>
              <a:rPr lang="en-US" dirty="0" err="1"/>
              <a:t>Zacchaeus’s</a:t>
            </a:r>
            <a:r>
              <a:rPr lang="en-US" dirty="0"/>
              <a:t> estimation </a:t>
            </a:r>
            <a:r>
              <a:rPr lang="en-US" dirty="0" smtClean="0"/>
              <a:t>he was </a:t>
            </a:r>
            <a:r>
              <a:rPr lang="en-US" dirty="0"/>
              <a:t>empty, lonely and troubled in his heart – </a:t>
            </a:r>
            <a:r>
              <a:rPr lang="en-US" dirty="0" smtClean="0"/>
              <a:t> </a:t>
            </a:r>
            <a:r>
              <a:rPr lang="en-US" i="1" dirty="0">
                <a:solidFill>
                  <a:srgbClr val="FFFF00"/>
                </a:solidFill>
              </a:rPr>
              <a:t>“he sought to see Jesus</a:t>
            </a:r>
            <a:r>
              <a:rPr lang="en-US" i="1" dirty="0" smtClean="0">
                <a:solidFill>
                  <a:srgbClr val="FFFF00"/>
                </a:solidFill>
              </a:rPr>
              <a:t>”</a:t>
            </a:r>
            <a:endParaRPr lang="en-US" dirty="0">
              <a:solidFill>
                <a:srgbClr val="FFFF00"/>
              </a:solidFill>
            </a:endParaRPr>
          </a:p>
          <a:p>
            <a:r>
              <a:rPr lang="en-US" i="1" dirty="0" smtClean="0">
                <a:solidFill>
                  <a:srgbClr val="FFFF00"/>
                </a:solidFill>
              </a:rPr>
              <a:t>“</a:t>
            </a:r>
            <a:r>
              <a:rPr lang="en-US" i="1" dirty="0">
                <a:solidFill>
                  <a:srgbClr val="FFFF00"/>
                </a:solidFill>
              </a:rPr>
              <a:t>But if form thence thou shalt seek the Lord thy God, thou shalt find him, if thou seek him with all thy heart and with all thy soul…seek ye the Lord while he may be found, call upon him while he is near…for it is time to seek the Lord…”</a:t>
            </a:r>
            <a:endParaRPr lang="en-US" dirty="0">
              <a:solidFill>
                <a:srgbClr val="FFFF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77962"/>
          </a:xfrm>
        </p:spPr>
        <p:txBody>
          <a:bodyPr>
            <a:normAutofit fontScale="90000"/>
          </a:bodyPr>
          <a:lstStyle/>
          <a:p>
            <a:r>
              <a:rPr lang="en-US" dirty="0" err="1" smtClean="0"/>
              <a:t>Zacchaeus</a:t>
            </a:r>
            <a:r>
              <a:rPr lang="en-US" dirty="0" smtClean="0"/>
              <a:t> had begun his </a:t>
            </a:r>
            <a:br>
              <a:rPr lang="en-US" dirty="0" smtClean="0"/>
            </a:br>
            <a:r>
              <a:rPr lang="en-US" dirty="0" smtClean="0"/>
              <a:t>spiritual journey of faith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a:t> </a:t>
            </a:r>
          </a:p>
          <a:p>
            <a:endParaRPr lang="en-US" dirty="0"/>
          </a:p>
        </p:txBody>
      </p:sp>
      <p:pic>
        <p:nvPicPr>
          <p:cNvPr id="161796" name="Picture 4" descr="http://s3images.coroflot.com/user_files/individual_files/original_55536_xUiz8mnFySK93BR4jBYdcvLWJ.jpg"/>
          <p:cNvPicPr>
            <a:picLocks noChangeAspect="1" noChangeArrowheads="1"/>
          </p:cNvPicPr>
          <p:nvPr/>
        </p:nvPicPr>
        <p:blipFill>
          <a:blip r:embed="rId2" cstate="print"/>
          <a:srcRect/>
          <a:stretch>
            <a:fillRect/>
          </a:stretch>
        </p:blipFill>
        <p:spPr bwMode="auto">
          <a:xfrm>
            <a:off x="2514600" y="1752600"/>
            <a:ext cx="3906947" cy="49530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t>He persevered in his attempt to see </a:t>
            </a:r>
            <a:r>
              <a:rPr lang="en-US" sz="3600" dirty="0" smtClean="0"/>
              <a:t>Jesus.</a:t>
            </a:r>
            <a:endParaRPr lang="en-US" sz="3600" dirty="0" smtClean="0"/>
          </a:p>
          <a:p>
            <a:pPr lvl="0"/>
            <a:r>
              <a:rPr lang="en-US" sz="3600" dirty="0" smtClean="0"/>
              <a:t>He humbled himself  in order to do </a:t>
            </a:r>
            <a:r>
              <a:rPr lang="en-US" sz="3600" dirty="0" smtClean="0"/>
              <a:t>it.</a:t>
            </a:r>
            <a:endParaRPr lang="en-US" sz="3600" dirty="0" smtClean="0"/>
          </a:p>
          <a:p>
            <a:pPr lvl="0"/>
            <a:r>
              <a:rPr lang="en-US" sz="3600" dirty="0" smtClean="0"/>
              <a:t>He had begun to believe the reports he was hearing about </a:t>
            </a:r>
            <a:r>
              <a:rPr lang="en-US" sz="3600" dirty="0" smtClean="0"/>
              <a:t>Jesus.</a:t>
            </a:r>
            <a:endParaRPr lang="en-US" sz="3600" dirty="0" smtClean="0"/>
          </a:p>
          <a:p>
            <a:pPr lvl="0"/>
            <a:r>
              <a:rPr lang="en-US" sz="3600" dirty="0" smtClean="0"/>
              <a:t>He had a stirring of hope within him driving him to see </a:t>
            </a:r>
            <a:r>
              <a:rPr lang="en-US" sz="3600" dirty="0" smtClean="0"/>
              <a:t>Jesus.</a:t>
            </a:r>
            <a:endParaRPr lang="en-US" sz="3600" dirty="0" smtClean="0"/>
          </a:p>
          <a:p>
            <a:pPr>
              <a:buNone/>
            </a:pPr>
            <a:endParaRPr lang="en-US" sz="3600" dirty="0"/>
          </a:p>
        </p:txBody>
      </p:sp>
      <p:pic>
        <p:nvPicPr>
          <p:cNvPr id="160770" name="Picture 2" descr="http://2.bp.blogspot.com/--UvewOVj5PE/UZVv2hVm0bI/AAAAAAAACMk/46QUHjz14Vg/s1600/Zacchaeus2.jpg"/>
          <p:cNvPicPr>
            <a:picLocks noChangeAspect="1" noChangeArrowheads="1"/>
          </p:cNvPicPr>
          <p:nvPr/>
        </p:nvPicPr>
        <p:blipFill>
          <a:blip r:embed="rId2" cstate="print"/>
          <a:srcRect/>
          <a:stretch>
            <a:fillRect/>
          </a:stretch>
        </p:blipFill>
        <p:spPr bwMode="auto">
          <a:xfrm>
            <a:off x="4008158" y="3581400"/>
            <a:ext cx="5135841"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dirty="0" smtClean="0"/>
              <a:t>In God’s estimation </a:t>
            </a:r>
            <a:r>
              <a:rPr lang="en-US" sz="3600" dirty="0" err="1" smtClean="0"/>
              <a:t>Zachaeus</a:t>
            </a:r>
            <a:r>
              <a:rPr lang="en-US" sz="3600" dirty="0" smtClean="0"/>
              <a:t> was lost and needed to be </a:t>
            </a:r>
            <a:r>
              <a:rPr lang="en-US" sz="3600" dirty="0" smtClean="0"/>
              <a:t>saved.</a:t>
            </a:r>
            <a:endParaRPr lang="en-US" sz="3600" dirty="0" smtClean="0"/>
          </a:p>
          <a:p>
            <a:pPr lvl="0"/>
            <a:r>
              <a:rPr lang="en-US" sz="3600" dirty="0" smtClean="0"/>
              <a:t>Jesus looked up and saw him – Jesus sees every man, no matter where he </a:t>
            </a:r>
            <a:r>
              <a:rPr lang="en-US" sz="3600" dirty="0" smtClean="0"/>
              <a:t>is.</a:t>
            </a:r>
            <a:endParaRPr lang="en-US" sz="3600" dirty="0" smtClean="0"/>
          </a:p>
          <a:p>
            <a:pPr lvl="0"/>
            <a:r>
              <a:rPr lang="en-US" sz="3600" dirty="0" smtClean="0"/>
              <a:t>Jesus knew what was in his </a:t>
            </a:r>
            <a:r>
              <a:rPr lang="en-US" sz="3600" dirty="0" smtClean="0"/>
              <a:t>heart.</a:t>
            </a:r>
            <a:endParaRPr lang="en-US" sz="3600" dirty="0" smtClean="0"/>
          </a:p>
          <a:p>
            <a:pPr lvl="0"/>
            <a:r>
              <a:rPr lang="en-US" sz="3600" dirty="0" smtClean="0"/>
              <a:t>Jesus called him by his </a:t>
            </a:r>
            <a:r>
              <a:rPr lang="en-US" sz="3600" dirty="0" smtClean="0"/>
              <a:t>name.</a:t>
            </a:r>
            <a:endParaRPr lang="en-US" sz="3600" dirty="0" smtClean="0"/>
          </a:p>
          <a:p>
            <a:pPr lvl="0"/>
            <a:r>
              <a:rPr lang="en-US" sz="3600" dirty="0" smtClean="0"/>
              <a:t>Jesus ask to be </a:t>
            </a:r>
            <a:r>
              <a:rPr lang="en-US" sz="3600" dirty="0" smtClean="0"/>
              <a:t>received.</a:t>
            </a:r>
            <a:endParaRPr lang="en-US" sz="3600" dirty="0"/>
          </a:p>
        </p:txBody>
      </p:sp>
      <p:pic>
        <p:nvPicPr>
          <p:cNvPr id="4" name="Picture 2" descr="http://1.bp.blogspot.com/-Ro05YPYZzYw/T0vktrmJtxI/AAAAAAAAHw8/iC1934hqdJk/s1600/zacchaeus.jpg"/>
          <p:cNvPicPr>
            <a:picLocks noChangeAspect="1" noChangeArrowheads="1"/>
          </p:cNvPicPr>
          <p:nvPr/>
        </p:nvPicPr>
        <p:blipFill>
          <a:blip r:embed="rId2" cstate="print"/>
          <a:srcRect/>
          <a:stretch>
            <a:fillRect/>
          </a:stretch>
        </p:blipFill>
        <p:spPr bwMode="auto">
          <a:xfrm>
            <a:off x="6477000" y="3305012"/>
            <a:ext cx="2667000" cy="35529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What did </a:t>
            </a:r>
            <a:r>
              <a:rPr lang="en-US" dirty="0" err="1">
                <a:solidFill>
                  <a:srgbClr val="FFFF00"/>
                </a:solidFill>
              </a:rPr>
              <a:t>Zachaeus</a:t>
            </a:r>
            <a:r>
              <a:rPr lang="en-US" dirty="0">
                <a:solidFill>
                  <a:srgbClr val="FFFF00"/>
                </a:solidFill>
              </a:rPr>
              <a:t> have </a:t>
            </a:r>
            <a:r>
              <a:rPr lang="en-US" dirty="0" smtClean="0">
                <a:solidFill>
                  <a:srgbClr val="FFFF00"/>
                </a:solidFill>
              </a:rPr>
              <a:t/>
            </a:r>
            <a:br>
              <a:rPr lang="en-US" dirty="0" smtClean="0">
                <a:solidFill>
                  <a:srgbClr val="FFFF00"/>
                </a:solidFill>
              </a:rPr>
            </a:br>
            <a:r>
              <a:rPr lang="en-US" dirty="0" smtClean="0">
                <a:solidFill>
                  <a:srgbClr val="FFFF00"/>
                </a:solidFill>
              </a:rPr>
              <a:t>to </a:t>
            </a:r>
            <a:r>
              <a:rPr lang="en-US" dirty="0">
                <a:solidFill>
                  <a:srgbClr val="FFFF00"/>
                </a:solidFill>
              </a:rPr>
              <a:t>do to be </a:t>
            </a:r>
            <a:r>
              <a:rPr lang="en-US" dirty="0" smtClean="0">
                <a:solidFill>
                  <a:srgbClr val="FFFF00"/>
                </a:solidFill>
              </a:rPr>
              <a:t>saved?</a:t>
            </a:r>
            <a:endParaRPr lang="en-US" dirty="0">
              <a:solidFill>
                <a:srgbClr val="FFFF00"/>
              </a:solidFill>
            </a:endParaRPr>
          </a:p>
        </p:txBody>
      </p:sp>
      <p:sp>
        <p:nvSpPr>
          <p:cNvPr id="3" name="Content Placeholder 2"/>
          <p:cNvSpPr>
            <a:spLocks noGrp="1"/>
          </p:cNvSpPr>
          <p:nvPr>
            <p:ph idx="1"/>
          </p:nvPr>
        </p:nvSpPr>
        <p:spPr>
          <a:xfrm>
            <a:off x="0" y="1828800"/>
            <a:ext cx="9144000" cy="5029200"/>
          </a:xfrm>
        </p:spPr>
        <p:txBody>
          <a:bodyPr>
            <a:normAutofit/>
          </a:bodyPr>
          <a:lstStyle/>
          <a:p>
            <a:pPr lvl="0"/>
            <a:r>
              <a:rPr lang="en-US" sz="3600" dirty="0" err="1"/>
              <a:t>Zachaesus</a:t>
            </a:r>
            <a:r>
              <a:rPr lang="en-US" sz="3600" dirty="0"/>
              <a:t> had to receive Christ invitation – </a:t>
            </a:r>
            <a:r>
              <a:rPr lang="en-US" sz="3600" i="1" dirty="0"/>
              <a:t>“Behold I stand at the door and knock…”</a:t>
            </a:r>
            <a:endParaRPr lang="en-US" sz="3600" dirty="0"/>
          </a:p>
          <a:p>
            <a:pPr lvl="0"/>
            <a:r>
              <a:rPr lang="en-US" sz="3600" dirty="0" err="1"/>
              <a:t>Zachaesus</a:t>
            </a:r>
            <a:r>
              <a:rPr lang="en-US" sz="3600" dirty="0"/>
              <a:t> had to act immediately –</a:t>
            </a:r>
            <a:r>
              <a:rPr lang="en-US" sz="3600" i="1" dirty="0"/>
              <a:t> “</a:t>
            </a:r>
            <a:r>
              <a:rPr lang="en-US" sz="3600" i="1" dirty="0" smtClean="0"/>
              <a:t>Now </a:t>
            </a:r>
            <a:r>
              <a:rPr lang="en-US" sz="3600" i="1" dirty="0"/>
              <a:t>is the accepted time, behold now is the day of salvation…”</a:t>
            </a:r>
            <a:endParaRPr lang="en-US" sz="3600" dirty="0"/>
          </a:p>
          <a:p>
            <a:pPr lvl="0"/>
            <a:r>
              <a:rPr lang="en-US" sz="3600" dirty="0" err="1"/>
              <a:t>Zachaesus</a:t>
            </a:r>
            <a:r>
              <a:rPr lang="en-US" sz="3600" dirty="0"/>
              <a:t> had to repent of his sins and confess his need for a savior - </a:t>
            </a:r>
            <a:r>
              <a:rPr lang="en-US" sz="3600" i="1" dirty="0" smtClean="0"/>
              <a:t>“</a:t>
            </a:r>
            <a:r>
              <a:rPr lang="en-US" sz="3600" i="1" dirty="0"/>
              <a:t>Repent ye therefore and be converted…”</a:t>
            </a:r>
            <a:endParaRPr lang="en-US" sz="3600" dirty="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3810001"/>
          </a:xfrm>
        </p:spPr>
        <p:txBody>
          <a:bodyPr>
            <a:normAutofit/>
          </a:bodyPr>
          <a:lstStyle/>
          <a:p>
            <a:pPr lvl="0"/>
            <a:r>
              <a:rPr lang="en-US" sz="3600" dirty="0" smtClean="0"/>
              <a:t>He was desperate to see </a:t>
            </a:r>
            <a:r>
              <a:rPr lang="en-US" sz="3600" dirty="0" smtClean="0"/>
              <a:t>Jesus.</a:t>
            </a:r>
            <a:endParaRPr lang="en-US" sz="3600" dirty="0" smtClean="0"/>
          </a:p>
          <a:p>
            <a:pPr lvl="0"/>
            <a:r>
              <a:rPr lang="en-US" sz="3600" dirty="0" smtClean="0"/>
              <a:t>He received Jesus </a:t>
            </a:r>
            <a:r>
              <a:rPr lang="en-US" sz="3600" dirty="0" smtClean="0"/>
              <a:t>invitation.</a:t>
            </a:r>
            <a:endParaRPr lang="en-US" sz="3600" dirty="0" smtClean="0"/>
          </a:p>
          <a:p>
            <a:pPr lvl="0"/>
            <a:r>
              <a:rPr lang="en-US" sz="3600" dirty="0" smtClean="0"/>
              <a:t>He repented of his sins – desire to change his whole way of </a:t>
            </a:r>
            <a:r>
              <a:rPr lang="en-US" sz="3600" dirty="0" smtClean="0"/>
              <a:t>life.</a:t>
            </a:r>
            <a:endParaRPr lang="en-US" sz="3600" dirty="0" smtClean="0"/>
          </a:p>
          <a:p>
            <a:pPr lvl="0"/>
            <a:r>
              <a:rPr lang="en-US" sz="3600" dirty="0" smtClean="0"/>
              <a:t>He placed his faith is </a:t>
            </a:r>
            <a:r>
              <a:rPr lang="en-US" sz="3600" dirty="0" smtClean="0"/>
              <a:t>Christ.</a:t>
            </a:r>
            <a:endParaRPr lang="en-US" sz="3600" dirty="0" smtClean="0"/>
          </a:p>
          <a:p>
            <a:pPr>
              <a:buNone/>
            </a:pPr>
            <a:endParaRPr lang="en-US" sz="3600" dirty="0"/>
          </a:p>
        </p:txBody>
      </p:sp>
      <p:pic>
        <p:nvPicPr>
          <p:cNvPr id="1026" name="Picture 2" descr="http://www.scottbyersdesign.com/wp-content/themes/ePhoto/images/Biblical/5074bgct-Zacchaeus-E.jpg"/>
          <p:cNvPicPr>
            <a:picLocks noChangeAspect="1" noChangeArrowheads="1"/>
          </p:cNvPicPr>
          <p:nvPr/>
        </p:nvPicPr>
        <p:blipFill>
          <a:blip r:embed="rId2" cstate="print"/>
          <a:srcRect/>
          <a:stretch>
            <a:fillRect/>
          </a:stretch>
        </p:blipFill>
        <p:spPr bwMode="auto">
          <a:xfrm>
            <a:off x="4495800" y="3351777"/>
            <a:ext cx="4648200" cy="35062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descr="http://gameofeternity.files.wordpress.com/2013/10/20130108_the-most-important-question-youll-ever-answer_banner_img.jpg"/>
          <p:cNvPicPr>
            <a:picLocks noChangeAspect="1" noChangeArrowheads="1"/>
          </p:cNvPicPr>
          <p:nvPr/>
        </p:nvPicPr>
        <p:blipFill>
          <a:blip r:embed="rId2" cstate="print"/>
          <a:srcRect/>
          <a:stretch>
            <a:fillRect/>
          </a:stretch>
        </p:blipFill>
        <p:spPr bwMode="auto">
          <a:xfrm>
            <a:off x="0" y="1524000"/>
            <a:ext cx="9144000" cy="328612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av1611.org/images/eternman.jpg"/>
          <p:cNvPicPr>
            <a:picLocks noChangeAspect="1" noChangeArrowheads="1"/>
          </p:cNvPicPr>
          <p:nvPr/>
        </p:nvPicPr>
        <p:blipFill>
          <a:blip r:embed="rId2" cstate="print"/>
          <a:srcRect/>
          <a:stretch>
            <a:fillRect/>
          </a:stretch>
        </p:blipFill>
        <p:spPr bwMode="auto">
          <a:xfrm>
            <a:off x="-33618" y="762000"/>
            <a:ext cx="9177618" cy="5334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rgaius.files.wordpress.com/2010/01/heaven-or-hell_17.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our image,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own image, in the image of God created he him; male and female created he them.” Gen. 1:26-27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ker.com/cliparts/B/Y/k/6/G/P/review-notes-md.png"/>
          <p:cNvPicPr>
            <a:picLocks noChangeAspect="1" noChangeArrowheads="1"/>
          </p:cNvPicPr>
          <p:nvPr/>
        </p:nvPicPr>
        <p:blipFill>
          <a:blip r:embed="rId2" cstate="print"/>
          <a:srcRect/>
          <a:stretch>
            <a:fillRect/>
          </a:stretch>
        </p:blipFill>
        <p:spPr bwMode="auto">
          <a:xfrm>
            <a:off x="1676400" y="381000"/>
            <a:ext cx="6019800" cy="6019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scene3d>
              <a:camera prst="orthographicFront"/>
              <a:lightRig rig="threePt" dir="t"/>
            </a:scene3d>
            <a:sp3d extrusionH="57150">
              <a:bevelT w="38100" h="38100" prst="convex"/>
            </a:sp3d>
          </a:bodyPr>
          <a:lstStyle/>
          <a:p>
            <a:r>
              <a:rPr lang="en-US" sz="5400" b="1" dirty="0" smtClean="0">
                <a:solidFill>
                  <a:schemeClr val="accent6">
                    <a:lumMod val="60000"/>
                    <a:lumOff val="40000"/>
                  </a:schemeClr>
                </a:solidFill>
              </a:rPr>
              <a:t>The only way to bring pleasure to God is by fulfilling our God given duties and responsibilities.</a:t>
            </a:r>
            <a:endParaRPr lang="en-US" sz="5400" b="1" dirty="0">
              <a:solidFill>
                <a:schemeClr val="accent6">
                  <a:lumMod val="60000"/>
                  <a:lumOff val="40000"/>
                </a:schemeClr>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3124200" y="3114675"/>
            <a:ext cx="2809875" cy="3743325"/>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lenwhite.info/images/chapt-illus/EW/RH-AdamEveCastOut.jpg"/>
          <p:cNvPicPr>
            <a:picLocks noChangeAspect="1" noChangeArrowheads="1"/>
          </p:cNvPicPr>
          <p:nvPr/>
        </p:nvPicPr>
        <p:blipFill>
          <a:blip r:embed="rId2" cstate="print"/>
          <a:srcRect/>
          <a:stretch>
            <a:fillRect/>
          </a:stretch>
        </p:blipFill>
        <p:spPr bwMode="auto">
          <a:xfrm>
            <a:off x="2514600" y="1179576"/>
            <a:ext cx="4114800" cy="5678424"/>
          </a:xfrm>
          <a:prstGeom prst="rect">
            <a:avLst/>
          </a:prstGeom>
          <a:ln>
            <a:noFill/>
          </a:ln>
          <a:effectLst>
            <a:softEdge rad="112500"/>
          </a:effectLst>
        </p:spPr>
      </p:pic>
      <p:sp>
        <p:nvSpPr>
          <p:cNvPr id="3" name="Content Placeholder 3"/>
          <p:cNvSpPr txBox="1">
            <a:spLocks/>
          </p:cNvSpPr>
          <p:nvPr/>
        </p:nvSpPr>
        <p:spPr>
          <a:xfrm>
            <a:off x="0" y="76201"/>
            <a:ext cx="9144000" cy="714612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His Tragic Sin and Fall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pPr lvl="0"/>
            <a:r>
              <a:rPr lang="en-US" dirty="0"/>
              <a:t>A threefold sentence </a:t>
            </a:r>
            <a:r>
              <a:rPr lang="en-US" dirty="0" smtClean="0"/>
              <a:t>passed </a:t>
            </a:r>
            <a:r>
              <a:rPr lang="en-US" dirty="0"/>
              <a:t/>
            </a:r>
            <a:br>
              <a:rPr lang="en-US" dirty="0"/>
            </a:br>
            <a:endParaRPr lang="en-US" dirty="0"/>
          </a:p>
        </p:txBody>
      </p:sp>
      <p:pic>
        <p:nvPicPr>
          <p:cNvPr id="21506" name="Picture 2" descr="http://4vector.com/i/free-vector-judge-hammer-clip-art_105839_Judge_Hammer_clip_art_hight.png"/>
          <p:cNvPicPr>
            <a:picLocks noChangeAspect="1" noChangeArrowheads="1"/>
          </p:cNvPicPr>
          <p:nvPr/>
        </p:nvPicPr>
        <p:blipFill>
          <a:blip r:embed="rId2" cstate="print"/>
          <a:srcRect/>
          <a:stretch>
            <a:fillRect/>
          </a:stretch>
        </p:blipFill>
        <p:spPr bwMode="auto">
          <a:xfrm>
            <a:off x="1600200" y="2057400"/>
            <a:ext cx="6265075" cy="42672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Judgment upon the Serpent</a:t>
            </a:r>
            <a:endParaRPr lang="en-US" dirty="0"/>
          </a:p>
        </p:txBody>
      </p:sp>
      <p:pic>
        <p:nvPicPr>
          <p:cNvPr id="72706" name="Picture 2" descr="http://www.spaightwoodgalleries.com/Media/Old_Masters/DeBruyn/de_Bruyn_A_God_judging_A-E-.jpg"/>
          <p:cNvPicPr>
            <a:picLocks noChangeAspect="1" noChangeArrowheads="1"/>
          </p:cNvPicPr>
          <p:nvPr/>
        </p:nvPicPr>
        <p:blipFill>
          <a:blip r:embed="rId2" cstate="print"/>
          <a:srcRect l="21053" t="12214" r="752" b="254"/>
          <a:stretch>
            <a:fillRect/>
          </a:stretch>
        </p:blipFill>
        <p:spPr bwMode="auto">
          <a:xfrm>
            <a:off x="2743200" y="1186962"/>
            <a:ext cx="3429000" cy="567103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0"/>
          </a:xfrm>
        </p:spPr>
        <p:txBody>
          <a:bodyPr>
            <a:normAutofit fontScale="90000"/>
          </a:bodyPr>
          <a:lstStyle/>
          <a:p>
            <a:r>
              <a:rPr lang="en-US" i="1" dirty="0" smtClean="0"/>
              <a:t/>
            </a:r>
            <a:br>
              <a:rPr lang="en-US" i="1" dirty="0" smtClean="0"/>
            </a:br>
            <a:r>
              <a:rPr lang="en-US" i="1" dirty="0" smtClean="0"/>
              <a:t>"And the Lord God said unto the serpent, Because thou hast done this, thou art cursed above all cattle, and above every beast of the field; </a:t>
            </a:r>
            <a:r>
              <a:rPr lang="en-US" i="1" u="sng" dirty="0" smtClean="0"/>
              <a:t>upon thy belly shalt thou go</a:t>
            </a:r>
            <a:r>
              <a:rPr lang="en-US" i="1" dirty="0" smtClean="0"/>
              <a:t>, and dust shalt thou eat all the days</a:t>
            </a:r>
            <a:br>
              <a:rPr lang="en-US" i="1" dirty="0" smtClean="0"/>
            </a:br>
            <a:r>
              <a:rPr lang="en-US" i="1" dirty="0" smtClean="0"/>
              <a:t> of thy life." (Gen. 3:14)</a:t>
            </a:r>
            <a:br>
              <a:rPr lang="en-US" i="1" dirty="0" smtClean="0"/>
            </a:br>
            <a:endParaRPr lang="en-US" i="1" dirty="0"/>
          </a:p>
        </p:txBody>
      </p:sp>
      <p:pic>
        <p:nvPicPr>
          <p:cNvPr id="71682" name="Picture 2" descr="http://img1.etsystatic.com/015/1/7893465/il_340x270.452643373_3idj.jpg"/>
          <p:cNvPicPr>
            <a:picLocks noChangeAspect="1" noChangeArrowheads="1"/>
          </p:cNvPicPr>
          <p:nvPr/>
        </p:nvPicPr>
        <p:blipFill>
          <a:blip r:embed="rId2" cstate="print"/>
          <a:srcRect/>
          <a:stretch>
            <a:fillRect/>
          </a:stretch>
        </p:blipFill>
        <p:spPr bwMode="auto">
          <a:xfrm>
            <a:off x="2819400" y="3962400"/>
            <a:ext cx="3646310" cy="2895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Judgment upon Satan</a:t>
            </a:r>
            <a:endParaRPr lang="en-US" dirty="0"/>
          </a:p>
        </p:txBody>
      </p:sp>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2057400" y="1676400"/>
            <a:ext cx="5181600" cy="51816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257800" cy="6583362"/>
          </a:xfrm>
        </p:spPr>
        <p:txBody>
          <a:bodyPr>
            <a:normAutofit fontScale="90000"/>
          </a:bodyPr>
          <a:lstStyle/>
          <a:p>
            <a:r>
              <a:rPr lang="en-US" i="1" dirty="0" smtClean="0"/>
              <a:t>"And I will put enmity between thee and the woman, and between thy seed and her seed; it shall bruise </a:t>
            </a:r>
            <a:r>
              <a:rPr lang="en-US" i="1" dirty="0" smtClean="0">
                <a:solidFill>
                  <a:srgbClr val="FFFF00"/>
                </a:solidFill>
              </a:rPr>
              <a:t>(crush) </a:t>
            </a:r>
            <a:r>
              <a:rPr lang="en-US" i="1" dirty="0" smtClean="0"/>
              <a:t>thy head, and thou shalt bruise </a:t>
            </a:r>
            <a:r>
              <a:rPr lang="en-US" i="1" dirty="0" smtClean="0">
                <a:solidFill>
                  <a:srgbClr val="FFFF00"/>
                </a:solidFill>
              </a:rPr>
              <a:t>(strike) </a:t>
            </a:r>
            <a:r>
              <a:rPr lang="en-US" i="1" dirty="0" smtClean="0"/>
              <a:t>his heel" </a:t>
            </a:r>
            <a:br>
              <a:rPr lang="en-US" i="1" dirty="0" smtClean="0"/>
            </a:br>
            <a:r>
              <a:rPr lang="en-US" i="1" dirty="0" smtClean="0"/>
              <a:t>(Gen. 3:15)</a:t>
            </a:r>
            <a:br>
              <a:rPr lang="en-US" i="1" dirty="0" smtClean="0"/>
            </a:br>
            <a:endParaRPr lang="en-US" i="1" dirty="0"/>
          </a:p>
        </p:txBody>
      </p:sp>
      <p:pic>
        <p:nvPicPr>
          <p:cNvPr id="3" name="Picture 2" descr="http://illustrationstoencourage.files.wordpress.com/2013/07/jesus-trampling-satans-head.png"/>
          <p:cNvPicPr>
            <a:picLocks noChangeAspect="1" noChangeArrowheads="1"/>
          </p:cNvPicPr>
          <p:nvPr/>
        </p:nvPicPr>
        <p:blipFill>
          <a:blip r:embed="rId2" cstate="print"/>
          <a:srcRect/>
          <a:stretch>
            <a:fillRect/>
          </a:stretch>
        </p:blipFill>
        <p:spPr bwMode="auto">
          <a:xfrm>
            <a:off x="5334000" y="1600200"/>
            <a:ext cx="3810000" cy="4159250"/>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a:normAutofit fontScale="90000"/>
          </a:bodyPr>
          <a:lstStyle/>
          <a:p>
            <a:r>
              <a:rPr lang="en-US" dirty="0" smtClean="0"/>
              <a:t>For in this verse we see no less than a thrilling prediction of the cross and the resurrection of the Savior’s and His </a:t>
            </a:r>
            <a:br>
              <a:rPr lang="en-US" dirty="0" smtClean="0"/>
            </a:br>
            <a:r>
              <a:rPr lang="en-US" dirty="0" smtClean="0"/>
              <a:t>great victory over Satan.</a:t>
            </a:r>
            <a:endParaRPr lang="en-US" dirty="0"/>
          </a:p>
        </p:txBody>
      </p:sp>
      <p:pic>
        <p:nvPicPr>
          <p:cNvPr id="81922" name="Picture 2" descr="http://4.bp.blogspot.com/-a67SaOEE06Q/T882WF5TFwI/AAAAAAAABR0/dHLVcr4VLdo/s1600/32b.png"/>
          <p:cNvPicPr>
            <a:picLocks noChangeAspect="1" noChangeArrowheads="1"/>
          </p:cNvPicPr>
          <p:nvPr/>
        </p:nvPicPr>
        <p:blipFill>
          <a:blip r:embed="rId2" cstate="print"/>
          <a:srcRect/>
          <a:stretch>
            <a:fillRect/>
          </a:stretch>
        </p:blipFill>
        <p:spPr bwMode="auto">
          <a:xfrm>
            <a:off x="2057400" y="3043199"/>
            <a:ext cx="5029200" cy="3814801"/>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1371600" y="0"/>
            <a:ext cx="6858000" cy="6858000"/>
          </a:xfrm>
          <a:prstGeom prst="rect">
            <a:avLst/>
          </a:prstGeom>
          <a:noFill/>
        </p:spPr>
      </p:pic>
      <p:pic>
        <p:nvPicPr>
          <p:cNvPr id="83970" name="Picture 2" descr="http://ubdavid.org/advanced/new-life3/graphics/22_cross-crush-satan.jpg"/>
          <p:cNvPicPr>
            <a:picLocks noChangeAspect="1" noChangeArrowheads="1"/>
          </p:cNvPicPr>
          <p:nvPr/>
        </p:nvPicPr>
        <p:blipFill>
          <a:blip r:embed="rId3" cstate="print"/>
          <a:srcRect/>
          <a:stretch>
            <a:fillRect/>
          </a:stretch>
        </p:blipFill>
        <p:spPr bwMode="auto">
          <a:xfrm>
            <a:off x="1371600" y="0"/>
            <a:ext cx="6858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257800"/>
          </a:xfrm>
        </p:spPr>
        <p:txBody>
          <a:bodyPr>
            <a:normAutofit/>
          </a:bodyPr>
          <a:lstStyle/>
          <a:p>
            <a:r>
              <a:rPr lang="en-US" i="1" dirty="0" smtClean="0"/>
              <a:t>Colossians 2:13-15 “And you, being dead in your sins and the </a:t>
            </a:r>
            <a:r>
              <a:rPr lang="en-US" i="1" dirty="0" err="1" smtClean="0"/>
              <a:t>uncircumcision</a:t>
            </a:r>
            <a:r>
              <a:rPr lang="en-US" i="1" dirty="0" smtClean="0"/>
              <a:t> of your flesh, hath he quickened together with him, having forgiven you all trespasses; Blotting out the handwriting of ordinances that was against us, which was contrary to us, and took it out of the way, nailing it to his cross; And having spoiled principalities and powers, he made a </a:t>
            </a:r>
            <a:r>
              <a:rPr lang="en-US" i="1" dirty="0" err="1" smtClean="0"/>
              <a:t>shew</a:t>
            </a:r>
            <a:r>
              <a:rPr lang="en-US" i="1" dirty="0" smtClean="0"/>
              <a:t> of them openly, triumphing over them in it.”</a:t>
            </a:r>
          </a:p>
          <a:p>
            <a:endParaRPr lang="en-US" i="1" dirty="0" smtClean="0"/>
          </a:p>
          <a:p>
            <a:endParaRPr lang="en-US" i="1" dirty="0"/>
          </a:p>
        </p:txBody>
      </p:sp>
      <p:pic>
        <p:nvPicPr>
          <p:cNvPr id="88066" name="Picture 2" descr="https://encrypted-tbn2.gstatic.com/images?q=tbn:ANd9GcRsAdu-1ZJ0yqgOn6pqbFjJCDxiZJNuS2lxtOyHcCOXVBoF5SqTEA"/>
          <p:cNvPicPr>
            <a:picLocks noChangeAspect="1" noChangeArrowheads="1"/>
          </p:cNvPicPr>
          <p:nvPr/>
        </p:nvPicPr>
        <p:blipFill>
          <a:blip r:embed="rId2" cstate="print"/>
          <a:srcRect/>
          <a:stretch>
            <a:fillRect/>
          </a:stretch>
        </p:blipFill>
        <p:spPr bwMode="auto">
          <a:xfrm>
            <a:off x="4495800" y="4050063"/>
            <a:ext cx="4219575" cy="2807937"/>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llustrationstoencourage.files.wordpress.com/2013/07/red-horse-of-revelation_0116.png"/>
          <p:cNvPicPr>
            <a:picLocks noChangeAspect="1" noChangeArrowheads="1"/>
          </p:cNvPicPr>
          <p:nvPr/>
        </p:nvPicPr>
        <p:blipFill>
          <a:blip r:embed="rId2" cstate="print"/>
          <a:srcRect r="20199"/>
          <a:stretch>
            <a:fillRect/>
          </a:stretch>
        </p:blipFill>
        <p:spPr bwMode="auto">
          <a:xfrm>
            <a:off x="0" y="0"/>
            <a:ext cx="9144000" cy="5314951"/>
          </a:xfrm>
          <a:prstGeom prst="rect">
            <a:avLst/>
          </a:prstGeom>
          <a:noFill/>
        </p:spPr>
      </p:pic>
      <p:sp>
        <p:nvSpPr>
          <p:cNvPr id="3" name="Rectangle 2"/>
          <p:cNvSpPr/>
          <p:nvPr/>
        </p:nvSpPr>
        <p:spPr>
          <a:xfrm>
            <a:off x="0" y="5334000"/>
            <a:ext cx="9144000" cy="1569660"/>
          </a:xfrm>
          <a:prstGeom prst="rect">
            <a:avLst/>
          </a:prstGeom>
        </p:spPr>
        <p:txBody>
          <a:bodyPr wrap="square">
            <a:spAutoFit/>
          </a:bodyPr>
          <a:lstStyle/>
          <a:p>
            <a:pPr algn="ctr"/>
            <a:r>
              <a:rPr lang="en-US" sz="3200" i="1" dirty="0" smtClean="0"/>
              <a:t> (Revelation 20:10)</a:t>
            </a:r>
          </a:p>
          <a:p>
            <a:pPr algn="ctr"/>
            <a:r>
              <a:rPr lang="en-US" sz="3200" i="1" dirty="0" smtClean="0"/>
              <a:t>“And the devil that deceived them was cast into the lake of fire and brimstone.”</a:t>
            </a:r>
            <a:endParaRPr lang="en-US" sz="32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676400"/>
          </a:xfrm>
        </p:spPr>
        <p:txBody>
          <a:bodyPr>
            <a:normAutofit/>
          </a:bodyPr>
          <a:lstStyle/>
          <a:p>
            <a:r>
              <a:rPr lang="en-US" dirty="0" smtClean="0"/>
              <a:t>Judgment upon Adam and Eve</a:t>
            </a:r>
            <a:br>
              <a:rPr lang="en-US" dirty="0" smtClean="0"/>
            </a:br>
            <a:r>
              <a:rPr lang="en-US" sz="4000" dirty="0" smtClean="0">
                <a:solidFill>
                  <a:srgbClr val="FFFF00"/>
                </a:solidFill>
              </a:rPr>
              <a:t>(sevenfold sentence because of their sin)</a:t>
            </a:r>
            <a:endParaRPr lang="en-US" sz="4000" dirty="0">
              <a:solidFill>
                <a:srgbClr val="FFFF00"/>
              </a:solidFill>
            </a:endParaRPr>
          </a:p>
        </p:txBody>
      </p:sp>
      <p:pic>
        <p:nvPicPr>
          <p:cNvPr id="89090" name="Picture 2" descr="http://ubdavid.org/advanced/new-life3/graphics/4_adam-eve-skins-afraid.jpg"/>
          <p:cNvPicPr>
            <a:picLocks noChangeAspect="1" noChangeArrowheads="1"/>
          </p:cNvPicPr>
          <p:nvPr/>
        </p:nvPicPr>
        <p:blipFill>
          <a:blip r:embed="rId2" cstate="print"/>
          <a:srcRect/>
          <a:stretch>
            <a:fillRect/>
          </a:stretch>
        </p:blipFill>
        <p:spPr bwMode="auto">
          <a:xfrm>
            <a:off x="1066800" y="2209800"/>
            <a:ext cx="6700341" cy="38862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solidFill>
                  <a:srgbClr val="FFFF00"/>
                </a:solidFill>
              </a:rPr>
              <a:t>1# Guilt and Shame</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5257800" cy="5105399"/>
          </a:xfrm>
        </p:spPr>
        <p:txBody>
          <a:bodyPr>
            <a:normAutofit/>
          </a:bodyPr>
          <a:lstStyle/>
          <a:p>
            <a:pPr algn="ctr">
              <a:buNone/>
            </a:pPr>
            <a:r>
              <a:rPr lang="en-US" sz="3600" i="1" dirty="0" smtClean="0"/>
              <a:t>  "And the eyes of them both were opened, and they knew that they were naked; and they sewed fig leaves together, and made themselves aprons" (Gen. 3:7)</a:t>
            </a:r>
          </a:p>
          <a:p>
            <a:endParaRPr lang="en-US" sz="3600" dirty="0"/>
          </a:p>
        </p:txBody>
      </p:sp>
      <p:pic>
        <p:nvPicPr>
          <p:cNvPr id="90114" name="Picture 2" descr="http://www.biblevisuals.org/images/look_inside_bvi/visualized_bible/NT/NT35_illustrations/NT35_P02_illustration.jpg"/>
          <p:cNvPicPr>
            <a:picLocks noChangeAspect="1" noChangeArrowheads="1"/>
          </p:cNvPicPr>
          <p:nvPr/>
        </p:nvPicPr>
        <p:blipFill>
          <a:blip r:embed="rId2" cstate="print"/>
          <a:srcRect/>
          <a:stretch>
            <a:fillRect/>
          </a:stretch>
        </p:blipFill>
        <p:spPr bwMode="auto">
          <a:xfrm>
            <a:off x="5486400" y="1524000"/>
            <a:ext cx="3486149" cy="4648200"/>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2# Fear</a:t>
            </a:r>
            <a:endParaRPr lang="en-US" dirty="0">
              <a:solidFill>
                <a:srgbClr val="FFFF00"/>
              </a:solidFill>
            </a:endParaRPr>
          </a:p>
        </p:txBody>
      </p:sp>
      <p:sp>
        <p:nvSpPr>
          <p:cNvPr id="3" name="Content Placeholder 2"/>
          <p:cNvSpPr>
            <a:spLocks noGrp="1"/>
          </p:cNvSpPr>
          <p:nvPr>
            <p:ph idx="1"/>
          </p:nvPr>
        </p:nvSpPr>
        <p:spPr>
          <a:xfrm>
            <a:off x="0" y="1295400"/>
            <a:ext cx="8991600" cy="4830763"/>
          </a:xfrm>
        </p:spPr>
        <p:txBody>
          <a:bodyPr>
            <a:noAutofit/>
          </a:bodyPr>
          <a:lstStyle/>
          <a:p>
            <a:pPr lvl="0" algn="ctr">
              <a:buNone/>
            </a:pPr>
            <a:r>
              <a:rPr lang="en-US" sz="3600" i="1" dirty="0" smtClean="0"/>
              <a:t>    “And they heard the voice of the Lord God walking in the garden in the cool of the day: and Adam and his wife hid themselves from the presence of the Lord God amongst the trees of the garden. And the Lord God called unto Adam, and said unto him, Where art thou? And he said, I heard thy voice in the garden, and </a:t>
            </a:r>
            <a:r>
              <a:rPr lang="en-US" sz="3600" i="1" u="sng" dirty="0" smtClean="0"/>
              <a:t>I was afraid</a:t>
            </a:r>
            <a:r>
              <a:rPr lang="en-US" sz="3600" i="1" dirty="0" smtClean="0"/>
              <a:t>, because I was naked; and I hid myself" (Gen. 3:8-10)</a:t>
            </a:r>
          </a:p>
          <a:p>
            <a:pPr algn="ctr"/>
            <a:endParaRPr lang="en-US" sz="3600" i="1"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3# Discord</a:t>
            </a:r>
            <a:endParaRPr lang="en-US" dirty="0">
              <a:solidFill>
                <a:srgbClr val="FFFF00"/>
              </a:solidFill>
            </a:endParaRPr>
          </a:p>
        </p:txBody>
      </p:sp>
      <p:sp>
        <p:nvSpPr>
          <p:cNvPr id="3" name="Content Placeholder 2"/>
          <p:cNvSpPr>
            <a:spLocks noGrp="1"/>
          </p:cNvSpPr>
          <p:nvPr>
            <p:ph idx="1"/>
          </p:nvPr>
        </p:nvSpPr>
        <p:spPr>
          <a:xfrm>
            <a:off x="0" y="1752600"/>
            <a:ext cx="4114800" cy="5334000"/>
          </a:xfrm>
        </p:spPr>
        <p:txBody>
          <a:bodyPr>
            <a:normAutofit/>
          </a:bodyPr>
          <a:lstStyle/>
          <a:p>
            <a:pPr algn="ctr">
              <a:buNone/>
            </a:pPr>
            <a:r>
              <a:rPr lang="en-US" sz="3600" i="1" dirty="0" smtClean="0"/>
              <a:t>  "And the man said, The woman whom thou </a:t>
            </a:r>
            <a:r>
              <a:rPr lang="en-US" sz="3600" i="1" dirty="0" err="1" smtClean="0"/>
              <a:t>gavest</a:t>
            </a:r>
            <a:r>
              <a:rPr lang="en-US" sz="3600" i="1" dirty="0" smtClean="0"/>
              <a:t> to be with me, she gave me of the tree, and I did eat.”" </a:t>
            </a:r>
          </a:p>
          <a:p>
            <a:pPr algn="ctr">
              <a:buNone/>
            </a:pPr>
            <a:r>
              <a:rPr lang="en-US" sz="3600" i="1" dirty="0" smtClean="0"/>
              <a:t>(Gen. 3:12)</a:t>
            </a:r>
          </a:p>
          <a:p>
            <a:pPr algn="ctr"/>
            <a:endParaRPr lang="en-US" sz="3600" i="1" dirty="0"/>
          </a:p>
        </p:txBody>
      </p:sp>
      <p:pic>
        <p:nvPicPr>
          <p:cNvPr id="98308" name="Picture 4" descr="http://www.fairviewchurch.us/wp-content/uploads/2013/07/adam-eve-painting-eat-fruit-forbidden-350x262.jpg"/>
          <p:cNvPicPr>
            <a:picLocks noChangeAspect="1" noChangeArrowheads="1"/>
          </p:cNvPicPr>
          <p:nvPr/>
        </p:nvPicPr>
        <p:blipFill>
          <a:blip r:embed="rId2" cstate="print"/>
          <a:srcRect/>
          <a:stretch>
            <a:fillRect/>
          </a:stretch>
        </p:blipFill>
        <p:spPr bwMode="auto">
          <a:xfrm>
            <a:off x="4572000" y="2362200"/>
            <a:ext cx="4071754" cy="3048000"/>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4# Death</a:t>
            </a:r>
            <a:endParaRPr lang="en-US" dirty="0"/>
          </a:p>
        </p:txBody>
      </p:sp>
      <p:pic>
        <p:nvPicPr>
          <p:cNvPr id="4" name="Picture 2" descr="C:\Users\Dan White\Pictures\Bible pictures\Bible pictures Old Testament\Adam, Eve, Creation\Adam and Eve\scan0010.jpg"/>
          <p:cNvPicPr>
            <a:picLocks noChangeAspect="1" noChangeArrowheads="1"/>
          </p:cNvPicPr>
          <p:nvPr/>
        </p:nvPicPr>
        <p:blipFill>
          <a:blip r:embed="rId2" cstate="print">
            <a:lum bright="-10000"/>
          </a:blip>
          <a:srcRect/>
          <a:stretch>
            <a:fillRect/>
          </a:stretch>
        </p:blipFill>
        <p:spPr bwMode="auto">
          <a:xfrm>
            <a:off x="2133600" y="1540565"/>
            <a:ext cx="5260258" cy="5317435"/>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5# Suffering</a:t>
            </a:r>
            <a:endParaRPr lang="en-US" dirty="0">
              <a:solidFill>
                <a:srgbClr val="FFFF00"/>
              </a:solidFill>
            </a:endParaRPr>
          </a:p>
        </p:txBody>
      </p:sp>
      <p:sp>
        <p:nvSpPr>
          <p:cNvPr id="3" name="Content Placeholder 2"/>
          <p:cNvSpPr>
            <a:spLocks noGrp="1"/>
          </p:cNvSpPr>
          <p:nvPr>
            <p:ph idx="1"/>
          </p:nvPr>
        </p:nvSpPr>
        <p:spPr>
          <a:xfrm>
            <a:off x="0" y="1447800"/>
            <a:ext cx="9144000" cy="2514601"/>
          </a:xfrm>
        </p:spPr>
        <p:txBody>
          <a:bodyPr/>
          <a:lstStyle/>
          <a:p>
            <a:pPr lvl="0">
              <a:buNone/>
            </a:pPr>
            <a:r>
              <a:rPr lang="en-US" i="1" dirty="0" smtClean="0"/>
              <a:t>   "Unto the woman he said, I will greatly multiply thy sorrow and thy conception; in sorrow thou shalt bring forth children; and thy desire shall be to thy husband, and he shall rule over thee" (Gen. 3:16)</a:t>
            </a:r>
          </a:p>
          <a:p>
            <a:endParaRPr lang="en-US" i="1" dirty="0"/>
          </a:p>
        </p:txBody>
      </p:sp>
      <p:pic>
        <p:nvPicPr>
          <p:cNvPr id="110594" name="Picture 2" descr="http://www.momlogic.com/images/childbirth_should_be_painfull_pm-thumb-270x270.jpg"/>
          <p:cNvPicPr>
            <a:picLocks noChangeAspect="1" noChangeArrowheads="1"/>
          </p:cNvPicPr>
          <p:nvPr/>
        </p:nvPicPr>
        <p:blipFill>
          <a:blip r:embed="rId2" cstate="print"/>
          <a:srcRect/>
          <a:stretch>
            <a:fillRect/>
          </a:stretch>
        </p:blipFill>
        <p:spPr bwMode="auto">
          <a:xfrm>
            <a:off x="457200" y="3809999"/>
            <a:ext cx="3048000" cy="3048001"/>
          </a:xfrm>
          <a:prstGeom prst="rect">
            <a:avLst/>
          </a:prstGeom>
          <a:noFill/>
        </p:spPr>
      </p:pic>
      <p:pic>
        <p:nvPicPr>
          <p:cNvPr id="110596" name="Picture 4" descr="http://churchleadergazette.com/clg/images/Husband%20and%20Wife.jpg"/>
          <p:cNvPicPr>
            <a:picLocks noChangeAspect="1" noChangeArrowheads="1"/>
          </p:cNvPicPr>
          <p:nvPr/>
        </p:nvPicPr>
        <p:blipFill>
          <a:blip r:embed="rId3" cstate="print"/>
          <a:srcRect/>
          <a:stretch>
            <a:fillRect/>
          </a:stretch>
        </p:blipFill>
        <p:spPr bwMode="auto">
          <a:xfrm>
            <a:off x="4343400" y="3810000"/>
            <a:ext cx="4181621" cy="2787748"/>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6# Weariness in labor</a:t>
            </a:r>
            <a:endParaRPr lang="en-US" dirty="0">
              <a:solidFill>
                <a:srgbClr val="FFFF00"/>
              </a:solidFill>
            </a:endParaRPr>
          </a:p>
        </p:txBody>
      </p:sp>
      <p:pic>
        <p:nvPicPr>
          <p:cNvPr id="114690" name="Picture 2" descr="http://www.ineedmotivation.com/blog/wp-content/uploads/2008/04/tired.jpg"/>
          <p:cNvPicPr>
            <a:picLocks noChangeAspect="1" noChangeArrowheads="1"/>
          </p:cNvPicPr>
          <p:nvPr/>
        </p:nvPicPr>
        <p:blipFill>
          <a:blip r:embed="rId2" cstate="print"/>
          <a:srcRect/>
          <a:stretch>
            <a:fillRect/>
          </a:stretch>
        </p:blipFill>
        <p:spPr bwMode="auto">
          <a:xfrm rot="431056">
            <a:off x="4491252" y="1639382"/>
            <a:ext cx="4476750" cy="3095625"/>
          </a:xfrm>
          <a:prstGeom prst="rect">
            <a:avLst/>
          </a:prstGeom>
          <a:ln>
            <a:noFill/>
          </a:ln>
          <a:effectLst>
            <a:softEdge rad="112500"/>
          </a:effectLst>
        </p:spPr>
      </p:pic>
      <p:pic>
        <p:nvPicPr>
          <p:cNvPr id="114692" name="Picture 4" descr="https://encrypted-tbn1.gstatic.com/images?q=tbn:ANd9GcRs7hR1ynHZdxUwJfYj84lTO3Kp4oBAKXicz_WHWtgTXAs3m8iK"/>
          <p:cNvPicPr>
            <a:picLocks noChangeAspect="1" noChangeArrowheads="1"/>
          </p:cNvPicPr>
          <p:nvPr/>
        </p:nvPicPr>
        <p:blipFill>
          <a:blip r:embed="rId3" cstate="print"/>
          <a:srcRect/>
          <a:stretch>
            <a:fillRect/>
          </a:stretch>
        </p:blipFill>
        <p:spPr bwMode="auto">
          <a:xfrm rot="20815568">
            <a:off x="234470" y="1575612"/>
            <a:ext cx="4116527" cy="2544763"/>
          </a:xfrm>
          <a:prstGeom prst="rect">
            <a:avLst/>
          </a:prstGeom>
          <a:noFill/>
        </p:spPr>
      </p:pic>
      <p:pic>
        <p:nvPicPr>
          <p:cNvPr id="114694" name="Picture 6" descr="http://omaha.com/assets/images/OW7575719.JPG"/>
          <p:cNvPicPr>
            <a:picLocks noChangeAspect="1" noChangeArrowheads="1"/>
          </p:cNvPicPr>
          <p:nvPr/>
        </p:nvPicPr>
        <p:blipFill>
          <a:blip r:embed="rId4" cstate="print"/>
          <a:srcRect/>
          <a:stretch>
            <a:fillRect/>
          </a:stretch>
        </p:blipFill>
        <p:spPr bwMode="auto">
          <a:xfrm>
            <a:off x="2057400" y="4332841"/>
            <a:ext cx="3790950" cy="2525159"/>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7# Separation from God</a:t>
            </a:r>
            <a:endParaRPr lang="en-US" dirty="0">
              <a:solidFill>
                <a:srgbClr val="FFFF00"/>
              </a:solidFill>
            </a:endParaRPr>
          </a:p>
        </p:txBody>
      </p:sp>
      <p:sp>
        <p:nvSpPr>
          <p:cNvPr id="6" name="Content Placeholder 5"/>
          <p:cNvSpPr>
            <a:spLocks noGrp="1"/>
          </p:cNvSpPr>
          <p:nvPr>
            <p:ph idx="1"/>
          </p:nvPr>
        </p:nvSpPr>
        <p:spPr/>
        <p:txBody>
          <a:bodyPr/>
          <a:lstStyle/>
          <a:p>
            <a:endParaRPr lang="en-US"/>
          </a:p>
        </p:txBody>
      </p:sp>
      <p:pic>
        <p:nvPicPr>
          <p:cNvPr id="117762" name="Picture 2" descr="http://crossanddovemagazine.com/wp-content/uploads/2012/11/alive0142.jpg"/>
          <p:cNvPicPr>
            <a:picLocks noChangeAspect="1" noChangeArrowheads="1"/>
          </p:cNvPicPr>
          <p:nvPr/>
        </p:nvPicPr>
        <p:blipFill>
          <a:blip r:embed="rId2" cstate="print"/>
          <a:srcRect/>
          <a:stretch>
            <a:fillRect/>
          </a:stretch>
        </p:blipFill>
        <p:spPr bwMode="auto">
          <a:xfrm>
            <a:off x="-2034" y="1524000"/>
            <a:ext cx="9146034" cy="5140071"/>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0"/>
            <a:ext cx="9144000" cy="4419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chemeClr val="accent1">
                      <a:satMod val="175000"/>
                      <a:alpha val="40000"/>
                    </a:schemeClr>
                  </a:glow>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sp>
        <p:nvSpPr>
          <p:cNvPr id="3" name="Title 2"/>
          <p:cNvSpPr>
            <a:spLocks noGrp="1"/>
          </p:cNvSpPr>
          <p:nvPr>
            <p:ph type="title"/>
          </p:nvPr>
        </p:nvSpPr>
        <p:spPr>
          <a:xfrm>
            <a:off x="457200" y="1066800"/>
            <a:ext cx="8229600" cy="1524000"/>
          </a:xfrm>
        </p:spPr>
        <p:txBody>
          <a:bodyPr>
            <a:normAutofit/>
            <a:scene3d>
              <a:camera prst="orthographicFront"/>
              <a:lightRig rig="threePt" dir="t"/>
            </a:scene3d>
            <a:sp3d extrusionH="57150">
              <a:bevelT w="38100" h="38100" prst="convex"/>
            </a:sp3d>
          </a:bodyPr>
          <a:lstStyle/>
          <a:p>
            <a:r>
              <a:rPr lang="en-US" i="1" dirty="0" smtClean="0">
                <a:effectLst>
                  <a:glow rad="63500">
                    <a:srgbClr val="FF0000">
                      <a:alpha val="40000"/>
                    </a:srgbClr>
                  </a:glow>
                </a:effectLst>
                <a:latin typeface="Adobe Caslon Pro Bold" pitchFamily="18" charset="0"/>
              </a:rPr>
              <a:t>The innocent had to die for the guilty</a:t>
            </a:r>
            <a:endParaRPr lang="en-US" i="1" dirty="0">
              <a:effectLst>
                <a:glow rad="63500">
                  <a:srgbClr val="FF0000">
                    <a:alpha val="40000"/>
                  </a:srgbClr>
                </a:glow>
              </a:effectLst>
              <a:latin typeface="Adobe Caslon Pro Bold" pitchFamily="18" charset="0"/>
            </a:endParaRPr>
          </a:p>
        </p:txBody>
      </p:sp>
      <p:pic>
        <p:nvPicPr>
          <p:cNvPr id="5122" name="Picture 2" descr="http://creationtonewcreation.files.wordpress.com/2012/05/francisco_de_zurbarc3a1n_006.jpg"/>
          <p:cNvPicPr>
            <a:picLocks noChangeAspect="1" noChangeArrowheads="1"/>
          </p:cNvPicPr>
          <p:nvPr/>
        </p:nvPicPr>
        <p:blipFill>
          <a:blip r:embed="rId2" cstate="print"/>
          <a:srcRect/>
          <a:stretch>
            <a:fillRect/>
          </a:stretch>
        </p:blipFill>
        <p:spPr bwMode="auto">
          <a:xfrm>
            <a:off x="914400" y="2261141"/>
            <a:ext cx="7696200" cy="459685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oAutofit/>
          </a:bodyPr>
          <a:lstStyle/>
          <a:p>
            <a:r>
              <a:rPr lang="en-US" sz="3500" i="1" dirty="0" smtClean="0"/>
              <a:t>(Genesis 3:21) </a:t>
            </a:r>
            <a:br>
              <a:rPr lang="en-US" sz="3500" i="1" dirty="0" smtClean="0"/>
            </a:br>
            <a:r>
              <a:rPr lang="en-US" sz="3500" i="1" dirty="0" smtClean="0"/>
              <a:t>“Unto Adam also and to his wife did the </a:t>
            </a:r>
            <a:r>
              <a:rPr lang="en-US" sz="3500" i="1" u="sng" dirty="0" smtClean="0"/>
              <a:t>LORD God make coats of skins</a:t>
            </a:r>
            <a:r>
              <a:rPr lang="en-US" sz="3500" i="1" dirty="0" smtClean="0"/>
              <a:t>, </a:t>
            </a:r>
            <a:r>
              <a:rPr lang="en-US" sz="3500" i="1" u="sng" dirty="0" smtClean="0"/>
              <a:t>and clothed them</a:t>
            </a:r>
            <a:r>
              <a:rPr lang="en-US" sz="3500" i="1" dirty="0" smtClean="0"/>
              <a:t>. </a:t>
            </a:r>
            <a:endParaRPr lang="en-US" sz="3500" i="1" dirty="0"/>
          </a:p>
        </p:txBody>
      </p:sp>
      <p:pic>
        <p:nvPicPr>
          <p:cNvPr id="65538" name="Picture 2" descr="http://i3.squidoocdn.com/resize/squidoo_images/800/draft_lens19033339module156167554photo_1325679894adam_and_eve_out_of_garde"/>
          <p:cNvPicPr>
            <a:picLocks noChangeAspect="1" noChangeArrowheads="1"/>
          </p:cNvPicPr>
          <p:nvPr/>
        </p:nvPicPr>
        <p:blipFill>
          <a:blip r:embed="rId2" cstate="print">
            <a:lum contrast="20000"/>
          </a:blip>
          <a:srcRect/>
          <a:stretch>
            <a:fillRect/>
          </a:stretch>
        </p:blipFill>
        <p:spPr bwMode="auto">
          <a:xfrm>
            <a:off x="1524000" y="2133600"/>
            <a:ext cx="6019800" cy="45148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scene3d>
              <a:camera prst="orthographicFront"/>
              <a:lightRig rig="threePt" dir="t"/>
            </a:scene3d>
            <a:sp3d extrusionH="57150">
              <a:bevelT w="38100" h="38100" prst="convex"/>
            </a:sp3d>
          </a:bodyPr>
          <a:lstStyle/>
          <a:p>
            <a:r>
              <a:rPr lang="en-US" i="1" dirty="0" smtClean="0"/>
              <a:t>(Genesis 3:21) </a:t>
            </a:r>
            <a:r>
              <a:rPr lang="en-US" dirty="0" smtClean="0"/>
              <a:t/>
            </a:r>
            <a:br>
              <a:rPr lang="en-US" dirty="0" smtClean="0"/>
            </a:br>
            <a:r>
              <a:rPr lang="en-US" dirty="0" smtClean="0"/>
              <a:t> The first mention of the                  shedding of </a:t>
            </a:r>
            <a:r>
              <a:rPr lang="en-US" b="1" dirty="0" smtClean="0">
                <a:solidFill>
                  <a:srgbClr val="FF0000"/>
                </a:solidFill>
                <a:effectLst>
                  <a:glow rad="63500">
                    <a:schemeClr val="accent2">
                      <a:satMod val="175000"/>
                      <a:alpha val="40000"/>
                    </a:schemeClr>
                  </a:glow>
                </a:effectLst>
              </a:rPr>
              <a:t>blood</a:t>
            </a:r>
            <a:r>
              <a:rPr lang="en-US" dirty="0" smtClean="0"/>
              <a:t> in the Bible.</a:t>
            </a:r>
            <a:endParaRPr lang="en-US" dirty="0"/>
          </a:p>
        </p:txBody>
      </p:sp>
      <p:sp>
        <p:nvSpPr>
          <p:cNvPr id="3" name="Rectangle 2"/>
          <p:cNvSpPr/>
          <p:nvPr/>
        </p:nvSpPr>
        <p:spPr>
          <a:xfrm>
            <a:off x="0" y="2667001"/>
            <a:ext cx="9144000" cy="1200329"/>
          </a:xfrm>
          <a:prstGeom prst="rect">
            <a:avLst/>
          </a:prstGeom>
        </p:spPr>
        <p:txBody>
          <a:bodyPr wrap="square">
            <a:spAutoFit/>
          </a:bodyPr>
          <a:lstStyle/>
          <a:p>
            <a:pPr algn="ctr"/>
            <a:r>
              <a:rPr lang="en-US" sz="3600" i="1" dirty="0" smtClean="0"/>
              <a:t>“Without shedding of blood is no remission.” (Hebrews 9:22) </a:t>
            </a:r>
            <a:endParaRPr lang="en-US" sz="3600" i="1" dirty="0"/>
          </a:p>
        </p:txBody>
      </p:sp>
      <p:pic>
        <p:nvPicPr>
          <p:cNvPr id="78850" name="Picture 2" descr="http://i29.photobucket.com/albums/c298/The_Dark_Pope/Sacrificial-Lamb2.jpg"/>
          <p:cNvPicPr>
            <a:picLocks noChangeAspect="1" noChangeArrowheads="1"/>
          </p:cNvPicPr>
          <p:nvPr/>
        </p:nvPicPr>
        <p:blipFill>
          <a:blip r:embed="rId2" cstate="print"/>
          <a:srcRect t="22000"/>
          <a:stretch>
            <a:fillRect/>
          </a:stretch>
        </p:blipFill>
        <p:spPr bwMode="auto">
          <a:xfrm>
            <a:off x="2514600" y="3945636"/>
            <a:ext cx="3733800" cy="29123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1"/>
            <a:ext cx="9092242" cy="4191000"/>
          </a:xfrm>
        </p:spPr>
        <p:txBody>
          <a:bodyPr/>
          <a:lstStyle/>
          <a:p>
            <a:r>
              <a:rPr lang="en-US" dirty="0" smtClean="0"/>
              <a:t>Sacrifice of the life of </a:t>
            </a:r>
            <a:r>
              <a:rPr lang="en-US" dirty="0" smtClean="0">
                <a:effectLst/>
                <a:latin typeface="+mj-lt"/>
              </a:rPr>
              <a:t>the innocent – </a:t>
            </a:r>
            <a:r>
              <a:rPr lang="en-US" i="1" dirty="0" smtClean="0">
                <a:solidFill>
                  <a:srgbClr val="FFFF00"/>
                </a:solidFill>
                <a:effectLst/>
                <a:latin typeface="+mj-lt"/>
              </a:rPr>
              <a:t>“And Moses said, Thou must give us also sacrifices and burnt offerings, that we may sacrifice unto the LORD our God.”</a:t>
            </a:r>
          </a:p>
          <a:p>
            <a:r>
              <a:rPr lang="en-US" dirty="0" smtClean="0"/>
              <a:t>Life Blood -  </a:t>
            </a:r>
            <a:r>
              <a:rPr lang="en-US" i="1" dirty="0" smtClean="0">
                <a:solidFill>
                  <a:srgbClr val="FFFF00"/>
                </a:solidFill>
              </a:rPr>
              <a:t>“For the life of the flesh is in the blood: and I have given it to you upon the altar to make an atonement for your souls: for it is the blood that maketh an atonement for the soul.”</a:t>
            </a:r>
            <a:endParaRPr lang="en-US" i="1" dirty="0">
              <a:solidFill>
                <a:srgbClr val="FFFF00"/>
              </a:solidFill>
            </a:endParaRPr>
          </a:p>
        </p:txBody>
      </p:sp>
      <p:sp>
        <p:nvSpPr>
          <p:cNvPr id="4" name="Content Placeholder 3"/>
          <p:cNvSpPr txBox="1">
            <a:spLocks noGrp="1"/>
          </p:cNvSpPr>
          <p:nvPr>
            <p:ph type="title"/>
          </p:nvPr>
        </p:nvSpPr>
        <p:spPr>
          <a:xfrm>
            <a:off x="457200" y="76200"/>
            <a:ext cx="8229600" cy="1219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The Remedy for </a:t>
            </a:r>
            <a:r>
              <a:rPr lang="en-US" sz="4800" b="1" dirty="0" smtClean="0">
                <a:effectLst>
                  <a:glow rad="63500">
                    <a:srgbClr val="C00000">
                      <a:alpha val="40000"/>
                    </a:srgbClr>
                  </a:glow>
                  <a:reflection blurRad="6350" stA="55000" endA="300" endPos="45500" dir="5400000" sy="-100000" algn="bl" rotWithShape="0"/>
                </a:effectLst>
                <a:latin typeface="Times New Roman" pitchFamily="18" charset="0"/>
                <a:ea typeface="+mn-ea"/>
                <a:cs typeface="Times New Roman" pitchFamily="18" charset="0"/>
              </a:rPr>
              <a:t>Man’s </a:t>
            </a:r>
            <a:r>
              <a:rPr kumimoji="0" lang="en-US" sz="4800" b="1" i="0" u="none" strike="noStrike" kern="1200" cap="none" spc="0" normalizeH="0" baseline="0" noProof="0" dirty="0" smtClean="0">
                <a:ln>
                  <a:noFill/>
                </a:ln>
                <a:solidFill>
                  <a:schemeClr val="tx1"/>
                </a:solidFill>
                <a:effectLst>
                  <a:glow rad="63500">
                    <a:srgbClr val="C00000">
                      <a:alpha val="40000"/>
                    </a:srgbClr>
                  </a:glow>
                  <a:reflection blurRad="6350" stA="55000" endA="300" endPos="45500" dir="5400000" sy="-100000" algn="bl" rotWithShape="0"/>
                </a:effectLst>
                <a:uLnTx/>
                <a:uFillTx/>
                <a:latin typeface="Times New Roman" pitchFamily="18" charset="0"/>
                <a:ea typeface="+mn-ea"/>
                <a:cs typeface="Times New Roman" pitchFamily="18" charset="0"/>
              </a:rPr>
              <a:t>Sin</a:t>
            </a:r>
          </a:p>
        </p:txBody>
      </p:sp>
      <p:pic>
        <p:nvPicPr>
          <p:cNvPr id="89090" name="Picture 2" descr="http://wwwdelivery.superstock.com/WI/223/4029/PreviewComp/SuperStock_4029R-256907.jpg"/>
          <p:cNvPicPr>
            <a:picLocks noChangeAspect="1" noChangeArrowheads="1"/>
          </p:cNvPicPr>
          <p:nvPr/>
        </p:nvPicPr>
        <p:blipFill>
          <a:blip r:embed="rId2" cstate="print"/>
          <a:srcRect r="-870" b="25438"/>
          <a:stretch>
            <a:fillRect/>
          </a:stretch>
        </p:blipFill>
        <p:spPr bwMode="auto">
          <a:xfrm>
            <a:off x="6400800" y="5029200"/>
            <a:ext cx="2584831" cy="1828800"/>
          </a:xfrm>
          <a:prstGeom prst="snip2DiagRect">
            <a:avLst>
              <a:gd name="adj1" fmla="val 479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6" name="Picture 10" descr="http://3.bp.blogspot.com/_kr_xfH0aEq4/TJc1xgHTq2I/AAAAAAAAAcs/cVBn-frUIBU/s1600/Abel.jpg"/>
          <p:cNvPicPr>
            <a:picLocks noChangeAspect="1" noChangeArrowheads="1"/>
          </p:cNvPicPr>
          <p:nvPr/>
        </p:nvPicPr>
        <p:blipFill>
          <a:blip r:embed="rId2" cstate="print"/>
          <a:srcRect/>
          <a:stretch>
            <a:fillRect/>
          </a:stretch>
        </p:blipFill>
        <p:spPr bwMode="auto">
          <a:xfrm>
            <a:off x="0" y="0"/>
            <a:ext cx="4495800" cy="6883148"/>
          </a:xfrm>
          <a:prstGeom prst="rect">
            <a:avLst/>
          </a:prstGeom>
          <a:noFill/>
        </p:spPr>
      </p:pic>
      <p:pic>
        <p:nvPicPr>
          <p:cNvPr id="91138" name="Picture 2" descr="http://images.sodahead.com/polls/003772002/4917545183_01_Ge_04_01_RG_xlarge.jpeg"/>
          <p:cNvPicPr>
            <a:picLocks noChangeAspect="1" noChangeArrowheads="1"/>
          </p:cNvPicPr>
          <p:nvPr/>
        </p:nvPicPr>
        <p:blipFill>
          <a:blip r:embed="rId3" cstate="print"/>
          <a:srcRect/>
          <a:stretch>
            <a:fillRect/>
          </a:stretch>
        </p:blipFill>
        <p:spPr bwMode="auto">
          <a:xfrm>
            <a:off x="4038599" y="0"/>
            <a:ext cx="5105401" cy="3690477"/>
          </a:xfrm>
          <a:prstGeom prst="rect">
            <a:avLst/>
          </a:prstGeom>
          <a:noFill/>
        </p:spPr>
      </p:pic>
      <p:pic>
        <p:nvPicPr>
          <p:cNvPr id="91144" name="Picture 8" descr="https://www.lds.org/bc/content/shared/content/images/gospel-library/manual/31118/31118_000_005_12.jpg"/>
          <p:cNvPicPr>
            <a:picLocks noChangeAspect="1" noChangeArrowheads="1"/>
          </p:cNvPicPr>
          <p:nvPr/>
        </p:nvPicPr>
        <p:blipFill>
          <a:blip r:embed="rId4" cstate="print">
            <a:lum contrast="30000"/>
          </a:blip>
          <a:srcRect/>
          <a:stretch>
            <a:fillRect/>
          </a:stretch>
        </p:blipFill>
        <p:spPr bwMode="auto">
          <a:xfrm>
            <a:off x="4038601" y="3429000"/>
            <a:ext cx="5105399" cy="45962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144"/>
                                        </p:tgtEl>
                                        <p:attrNameLst>
                                          <p:attrName>style.visibility</p:attrName>
                                        </p:attrNameLst>
                                      </p:cBhvr>
                                      <p:to>
                                        <p:strVal val="visible"/>
                                      </p:to>
                                    </p:set>
                                    <p:anim to="" calcmode="lin" valueType="num">
                                      <p:cBhvr>
                                        <p:cTn id="7" dur="1" fill="hold"/>
                                        <p:tgtEl>
                                          <p:spTgt spid="9114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146"/>
                                        </p:tgtEl>
                                        <p:attrNameLst>
                                          <p:attrName>style.visibility</p:attrName>
                                        </p:attrNameLst>
                                      </p:cBhvr>
                                      <p:to>
                                        <p:strVal val="visible"/>
                                      </p:to>
                                    </p:set>
                                    <p:anim to="" calcmode="lin" valueType="num">
                                      <p:cBhvr>
                                        <p:cTn id="12" dur="1" fill="hold"/>
                                        <p:tgtEl>
                                          <p:spTgt spid="911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4.bp.blogspot.com/-AQBn1DBTTrc/T7Qba4Wc7GI/AAAAAAAABqk/qQJIRfUJ498/s1600/4_cain-abel-sacrifices.jpeg"/>
          <p:cNvPicPr>
            <a:picLocks noChangeAspect="1" noChangeArrowheads="1"/>
          </p:cNvPicPr>
          <p:nvPr/>
        </p:nvPicPr>
        <p:blipFill>
          <a:blip r:embed="rId2" cstate="print"/>
          <a:srcRect/>
          <a:stretch>
            <a:fillRect/>
          </a:stretch>
        </p:blipFill>
        <p:spPr bwMode="auto">
          <a:xfrm>
            <a:off x="1371600" y="0"/>
            <a:ext cx="6553200" cy="4010558"/>
          </a:xfrm>
          <a:prstGeom prst="rect">
            <a:avLst/>
          </a:prstGeom>
          <a:noFill/>
        </p:spPr>
      </p:pic>
      <p:sp>
        <p:nvSpPr>
          <p:cNvPr id="3" name="Rectangle 2"/>
          <p:cNvSpPr/>
          <p:nvPr/>
        </p:nvSpPr>
        <p:spPr>
          <a:xfrm>
            <a:off x="0" y="4343400"/>
            <a:ext cx="9144000" cy="2062103"/>
          </a:xfrm>
          <a:prstGeom prst="rect">
            <a:avLst/>
          </a:prstGeom>
        </p:spPr>
        <p:txBody>
          <a:bodyPr wrap="square">
            <a:spAutoFit/>
          </a:bodyPr>
          <a:lstStyle/>
          <a:p>
            <a:pPr algn="ctr"/>
            <a:r>
              <a:rPr lang="en-US" sz="3200" i="1" dirty="0" smtClean="0"/>
              <a:t>“And Abel, he also brought of the firstlings of his flock and of the fat thereof. And the LORD had respect unto Abel and to his offering: But unto Cain and to his offering he had not respect.” (Genesis 4:4-5) </a:t>
            </a:r>
            <a:endParaRPr lang="en-US" sz="3200" i="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oonandbackmusic.com/wp-content/uploads/2012/03/noah1.jpeg"/>
          <p:cNvPicPr>
            <a:picLocks noChangeAspect="1" noChangeArrowheads="1"/>
          </p:cNvPicPr>
          <p:nvPr/>
        </p:nvPicPr>
        <p:blipFill>
          <a:blip r:embed="rId2" cstate="print"/>
          <a:srcRect/>
          <a:stretch>
            <a:fillRect/>
          </a:stretch>
        </p:blipFill>
        <p:spPr bwMode="auto">
          <a:xfrm>
            <a:off x="0" y="0"/>
            <a:ext cx="9144000" cy="729436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spiritualblessings.org/wp-content/uploads/2013/02/abraham-sacrifices-isaac-2.jpg"/>
          <p:cNvPicPr>
            <a:picLocks noChangeAspect="1" noChangeArrowheads="1"/>
          </p:cNvPicPr>
          <p:nvPr/>
        </p:nvPicPr>
        <p:blipFill>
          <a:blip r:embed="rId2" cstate="print"/>
          <a:srcRect/>
          <a:stretch>
            <a:fillRect/>
          </a:stretch>
        </p:blipFill>
        <p:spPr bwMode="auto">
          <a:xfrm>
            <a:off x="0" y="0"/>
            <a:ext cx="9144000" cy="719623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4.bp.blogspot.com/-gz_upaIE4nE/UU1NXwlIV3I/AAAAAAAAHrk/18_r-PRgFts/s1600/passover-taw-doorpost.jpg"/>
          <p:cNvPicPr>
            <a:picLocks noChangeAspect="1" noChangeArrowheads="1"/>
          </p:cNvPicPr>
          <p:nvPr/>
        </p:nvPicPr>
        <p:blipFill>
          <a:blip r:embed="rId2" cstate="print"/>
          <a:srcRect/>
          <a:stretch>
            <a:fillRect/>
          </a:stretch>
        </p:blipFill>
        <p:spPr bwMode="auto">
          <a:xfrm>
            <a:off x="0" y="-3"/>
            <a:ext cx="9144000" cy="685800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img401.imageshack.us/img401/8517/billdayofatonement.jpg"/>
          <p:cNvPicPr>
            <a:picLocks noChangeAspect="1" noChangeArrowheads="1"/>
          </p:cNvPicPr>
          <p:nvPr/>
        </p:nvPicPr>
        <p:blipFill>
          <a:blip r:embed="rId2" cstate="print"/>
          <a:srcRect/>
          <a:stretch>
            <a:fillRect/>
          </a:stretch>
        </p:blipFill>
        <p:spPr bwMode="auto">
          <a:xfrm>
            <a:off x="-304800" y="-228600"/>
            <a:ext cx="10624157" cy="70866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onetruthonegod.files.wordpress.com/2013/02/sacrifice.jpg"/>
          <p:cNvPicPr>
            <a:picLocks noChangeAspect="1" noChangeArrowheads="1"/>
          </p:cNvPicPr>
          <p:nvPr/>
        </p:nvPicPr>
        <p:blipFill>
          <a:blip r:embed="rId2" cstate="print"/>
          <a:srcRect/>
          <a:stretch>
            <a:fillRect/>
          </a:stretch>
        </p:blipFill>
        <p:spPr bwMode="auto">
          <a:xfrm>
            <a:off x="1" y="2779"/>
            <a:ext cx="9144000" cy="6855222"/>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1.bp.blogspot.com/-eUSnO5PZXoE/TwuEhe3jTYI/AAAAAAAAC7o/DC53gkPY-JY/s1600/Behold-the-Lamb-of-God.jpg"/>
          <p:cNvPicPr>
            <a:picLocks noChangeAspect="1" noChangeArrowheads="1"/>
          </p:cNvPicPr>
          <p:nvPr/>
        </p:nvPicPr>
        <p:blipFill>
          <a:blip r:embed="rId2" cstate="print"/>
          <a:srcRect t="2747" r="671"/>
          <a:stretch>
            <a:fillRect/>
          </a:stretch>
        </p:blipFill>
        <p:spPr bwMode="auto">
          <a:xfrm>
            <a:off x="1600200" y="0"/>
            <a:ext cx="5766955"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ellenwhite.info/images/chapt-illus/DA/RH-VeilRent2.jpg"/>
          <p:cNvPicPr>
            <a:picLocks noChangeAspect="1" noChangeArrowheads="1"/>
          </p:cNvPicPr>
          <p:nvPr/>
        </p:nvPicPr>
        <p:blipFill>
          <a:blip r:embed="rId2" cstate="print"/>
          <a:srcRect/>
          <a:stretch>
            <a:fillRect/>
          </a:stretch>
        </p:blipFill>
        <p:spPr bwMode="auto">
          <a:xfrm>
            <a:off x="2286000" y="-45213"/>
            <a:ext cx="4838700" cy="690321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whitneyvillebible.org/images/Lamb%20Sacrifice%20on%20Wooden%20Cross.jpg"/>
          <p:cNvPicPr>
            <a:picLocks noChangeAspect="1" noChangeArrowheads="1"/>
          </p:cNvPicPr>
          <p:nvPr/>
        </p:nvPicPr>
        <p:blipFill>
          <a:blip r:embed="rId2" cstate="print"/>
          <a:srcRect/>
          <a:stretch>
            <a:fillRect/>
          </a:stretch>
        </p:blipFill>
        <p:spPr bwMode="auto">
          <a:xfrm>
            <a:off x="-540961" y="1"/>
            <a:ext cx="9684962"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scene3d>
              <a:camera prst="orthographicFront"/>
              <a:lightRig rig="threePt" dir="t"/>
            </a:scene3d>
            <a:sp3d extrusionH="57150">
              <a:bevelT w="38100" h="38100" prst="convex"/>
            </a:sp3d>
          </a:bodyPr>
          <a:lstStyle/>
          <a:p>
            <a:r>
              <a:rPr lang="en-US" b="1" i="1" dirty="0" smtClean="0">
                <a:solidFill>
                  <a:srgbClr val="FF0000"/>
                </a:solidFill>
              </a:rPr>
              <a:t>The Shed Blood of Christ</a:t>
            </a:r>
            <a:endParaRPr lang="en-US" b="1" i="1" dirty="0">
              <a:solidFill>
                <a:srgbClr val="FF0000"/>
              </a:solidFill>
            </a:endParaRPr>
          </a:p>
        </p:txBody>
      </p:sp>
      <p:sp>
        <p:nvSpPr>
          <p:cNvPr id="3" name="Content Placeholder 2"/>
          <p:cNvSpPr>
            <a:spLocks noGrp="1"/>
          </p:cNvSpPr>
          <p:nvPr>
            <p:ph idx="1"/>
          </p:nvPr>
        </p:nvSpPr>
        <p:spPr>
          <a:xfrm>
            <a:off x="0" y="1295400"/>
            <a:ext cx="9144000" cy="1219200"/>
          </a:xfrm>
        </p:spPr>
        <p:txBody>
          <a:bodyPr>
            <a:normAutofit fontScale="70000" lnSpcReduction="20000"/>
          </a:bodyPr>
          <a:lstStyle/>
          <a:p>
            <a:pPr algn="ctr">
              <a:buNone/>
            </a:pPr>
            <a:r>
              <a:rPr lang="en-US" i="1" dirty="0" smtClean="0"/>
              <a:t>     I John 1:7 - “…the </a:t>
            </a:r>
            <a:r>
              <a:rPr lang="en-US" i="1" dirty="0" smtClean="0">
                <a:solidFill>
                  <a:srgbClr val="FF0000"/>
                </a:solidFill>
              </a:rPr>
              <a:t>blood</a:t>
            </a:r>
            <a:r>
              <a:rPr lang="en-US" i="1" dirty="0" smtClean="0"/>
              <a:t> of Jesus Christ his Son </a:t>
            </a:r>
            <a:r>
              <a:rPr lang="en-US" i="1" dirty="0" err="1" smtClean="0"/>
              <a:t>cleanseth</a:t>
            </a:r>
            <a:r>
              <a:rPr lang="en-US" i="1" dirty="0" smtClean="0"/>
              <a:t> us from all sin.”</a:t>
            </a:r>
          </a:p>
          <a:p>
            <a:pPr algn="ctr">
              <a:buNone/>
            </a:pPr>
            <a:r>
              <a:rPr lang="en-US" i="1" dirty="0" smtClean="0"/>
              <a:t/>
            </a:r>
            <a:br>
              <a:rPr lang="en-US" i="1" dirty="0" smtClean="0"/>
            </a:br>
            <a:endParaRPr lang="en-US" dirty="0"/>
          </a:p>
        </p:txBody>
      </p:sp>
      <p:pic>
        <p:nvPicPr>
          <p:cNvPr id="46082" name="Picture 2" descr="https://encrypted-tbn1.gstatic.com/images?q=tbn:ANd9GcRqjiGMZmRHJipbL_hm902EfqAKAnB-3h-iSo04oxfZZK0JkC_j"/>
          <p:cNvPicPr>
            <a:picLocks noChangeAspect="1" noChangeArrowheads="1"/>
          </p:cNvPicPr>
          <p:nvPr/>
        </p:nvPicPr>
        <p:blipFill>
          <a:blip r:embed="rId2" cstate="print"/>
          <a:srcRect/>
          <a:stretch>
            <a:fillRect/>
          </a:stretch>
        </p:blipFill>
        <p:spPr bwMode="auto">
          <a:xfrm>
            <a:off x="1371600" y="2209800"/>
            <a:ext cx="6324600" cy="419532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meetthemayers.files.wordpress.com/2013/01/jesus_on_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smtClean="0"/>
              <a:t>Redemption</a:t>
            </a:r>
            <a:endParaRPr lang="en-US" b="1" dirty="0"/>
          </a:p>
        </p:txBody>
      </p:sp>
      <p:sp>
        <p:nvSpPr>
          <p:cNvPr id="3" name="Rectangle 2"/>
          <p:cNvSpPr/>
          <p:nvPr/>
        </p:nvSpPr>
        <p:spPr>
          <a:xfrm>
            <a:off x="0" y="5105400"/>
            <a:ext cx="9144000" cy="1077218"/>
          </a:xfrm>
          <a:prstGeom prst="rect">
            <a:avLst/>
          </a:prstGeom>
        </p:spPr>
        <p:txBody>
          <a:bodyPr wrap="square">
            <a:spAutoFit/>
          </a:bodyPr>
          <a:lstStyle/>
          <a:p>
            <a:pPr algn="ctr"/>
            <a:r>
              <a:rPr lang="en-US" sz="3200" i="1" dirty="0" smtClean="0"/>
              <a:t>“In whom we have redemption through his blood, even the forgiveness of sins.” (Col 1:14)</a:t>
            </a:r>
            <a:endParaRPr lang="en-US" sz="3200" i="1" dirty="0"/>
          </a:p>
        </p:txBody>
      </p:sp>
      <p:pic>
        <p:nvPicPr>
          <p:cNvPr id="108548" name="Picture 4" descr="http://thepropheticbooksofbible.org/wp-content/uploads/2013/07/jesus-paid-it-all.jpg"/>
          <p:cNvPicPr>
            <a:picLocks noChangeAspect="1" noChangeArrowheads="1"/>
          </p:cNvPicPr>
          <p:nvPr/>
        </p:nvPicPr>
        <p:blipFill>
          <a:blip r:embed="rId2" cstate="print"/>
          <a:srcRect/>
          <a:stretch>
            <a:fillRect/>
          </a:stretch>
        </p:blipFill>
        <p:spPr bwMode="auto">
          <a:xfrm>
            <a:off x="2057400" y="1295400"/>
            <a:ext cx="4762500" cy="357187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encrypted-tbn3.gstatic.com/images?q=tbn:ANd9GcSc-WSGqgCxwb9np5rggA1y2SrMwrIM6xIHTa-ZlKBXKwuICx2b"/>
          <p:cNvPicPr>
            <a:picLocks noChangeAspect="1" noChangeArrowheads="1"/>
          </p:cNvPicPr>
          <p:nvPr/>
        </p:nvPicPr>
        <p:blipFill>
          <a:blip r:embed="rId2" cstate="print"/>
          <a:srcRect/>
          <a:stretch>
            <a:fillRect/>
          </a:stretch>
        </p:blipFill>
        <p:spPr bwMode="auto">
          <a:xfrm>
            <a:off x="1905000" y="1447800"/>
            <a:ext cx="5687291" cy="3400011"/>
          </a:xfrm>
          <a:prstGeom prst="rect">
            <a:avLst/>
          </a:prstGeom>
          <a:noFill/>
        </p:spPr>
      </p:pic>
      <p:sp>
        <p:nvSpPr>
          <p:cNvPr id="3" name="Rectangle 2"/>
          <p:cNvSpPr/>
          <p:nvPr/>
        </p:nvSpPr>
        <p:spPr>
          <a:xfrm>
            <a:off x="0" y="4876800"/>
            <a:ext cx="8991600" cy="1754326"/>
          </a:xfrm>
          <a:prstGeom prst="rect">
            <a:avLst/>
          </a:prstGeom>
        </p:spPr>
        <p:txBody>
          <a:bodyPr wrap="square">
            <a:spAutoFit/>
          </a:bodyPr>
          <a:lstStyle/>
          <a:p>
            <a:pPr algn="ctr"/>
            <a:r>
              <a:rPr lang="en-US" sz="3600" i="1" dirty="0" smtClean="0"/>
              <a:t>“And all things are of God, who hath reconciled us to himself by Jesus Christ, and hath given to us the ministry of reconciliation.” (II Cor. 5:18)</a:t>
            </a:r>
            <a:endParaRPr lang="en-US" sz="3600" i="1" dirty="0"/>
          </a:p>
        </p:txBody>
      </p:sp>
      <p:sp>
        <p:nvSpPr>
          <p:cNvPr id="4" name="Title 3"/>
          <p:cNvSpPr>
            <a:spLocks noGrp="1"/>
          </p:cNvSpPr>
          <p:nvPr>
            <p:ph type="title"/>
          </p:nvPr>
        </p:nvSpPr>
        <p:spPr/>
        <p:txBody>
          <a:bodyPr/>
          <a:lstStyle/>
          <a:p>
            <a:r>
              <a:rPr lang="en-US" b="1" dirty="0" smtClean="0"/>
              <a:t>Reconciliation</a:t>
            </a:r>
            <a:endParaRPr lang="en-US" b="1"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Remission</a:t>
            </a:r>
            <a:endParaRPr lang="en-US" b="1" dirty="0"/>
          </a:p>
        </p:txBody>
      </p:sp>
      <p:sp>
        <p:nvSpPr>
          <p:cNvPr id="3" name="Content Placeholder 2"/>
          <p:cNvSpPr>
            <a:spLocks noGrp="1"/>
          </p:cNvSpPr>
          <p:nvPr>
            <p:ph idx="1"/>
          </p:nvPr>
        </p:nvSpPr>
        <p:spPr>
          <a:xfrm>
            <a:off x="457200" y="4876800"/>
            <a:ext cx="8229600" cy="1981200"/>
          </a:xfrm>
        </p:spPr>
        <p:txBody>
          <a:bodyPr>
            <a:normAutofit lnSpcReduction="10000"/>
          </a:bodyPr>
          <a:lstStyle/>
          <a:p>
            <a:pPr algn="ctr">
              <a:buNone/>
            </a:pPr>
            <a:r>
              <a:rPr lang="en-US" i="1" dirty="0" smtClean="0"/>
              <a:t>   “To him (Jesus) give all the prophets witness, that through his name whosoever believeth in him shall receive remission of sins.” </a:t>
            </a:r>
          </a:p>
          <a:p>
            <a:pPr algn="ctr">
              <a:buNone/>
            </a:pPr>
            <a:r>
              <a:rPr lang="en-US" i="1" dirty="0" smtClean="0"/>
              <a:t> (Acts 10:43) </a:t>
            </a:r>
            <a:endParaRPr lang="en-US" i="1" dirty="0"/>
          </a:p>
        </p:txBody>
      </p:sp>
      <p:pic>
        <p:nvPicPr>
          <p:cNvPr id="115716" name="Picture 4" descr="https://encrypted-tbn2.gstatic.com/images?q=tbn:ANd9GcRPUlfAUUsdLfHmduGl_LFjhsMDhqBonVFGxEsKO_qVCRm-uGODow"/>
          <p:cNvPicPr>
            <a:picLocks noChangeAspect="1" noChangeArrowheads="1"/>
          </p:cNvPicPr>
          <p:nvPr/>
        </p:nvPicPr>
        <p:blipFill>
          <a:blip r:embed="rId2" cstate="print"/>
          <a:srcRect/>
          <a:stretch>
            <a:fillRect/>
          </a:stretch>
        </p:blipFill>
        <p:spPr bwMode="auto">
          <a:xfrm>
            <a:off x="2514600" y="1524000"/>
            <a:ext cx="3924300" cy="31394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Propitiation</a:t>
            </a:r>
            <a:endParaRPr lang="en-US" b="1" dirty="0"/>
          </a:p>
        </p:txBody>
      </p:sp>
      <p:sp>
        <p:nvSpPr>
          <p:cNvPr id="3" name="Content Placeholder 2"/>
          <p:cNvSpPr>
            <a:spLocks noGrp="1"/>
          </p:cNvSpPr>
          <p:nvPr>
            <p:ph idx="1"/>
          </p:nvPr>
        </p:nvSpPr>
        <p:spPr>
          <a:xfrm>
            <a:off x="457200" y="4648200"/>
            <a:ext cx="8229600" cy="2209800"/>
          </a:xfrm>
        </p:spPr>
        <p:txBody>
          <a:bodyPr>
            <a:normAutofit/>
          </a:bodyPr>
          <a:lstStyle/>
          <a:p>
            <a:pPr algn="ctr">
              <a:buNone/>
            </a:pPr>
            <a:r>
              <a:rPr lang="en-US" i="1" dirty="0" smtClean="0"/>
              <a:t>   “Whom God hath set forth to be a propitiation through faith in his blood, to declare his righteousness for the remission of sins.”</a:t>
            </a:r>
          </a:p>
          <a:p>
            <a:pPr algn="ctr">
              <a:buNone/>
            </a:pPr>
            <a:r>
              <a:rPr lang="en-US" i="1" dirty="0" smtClean="0"/>
              <a:t>(Romans 3:25)</a:t>
            </a:r>
            <a:endParaRPr lang="en-US" i="1" dirty="0"/>
          </a:p>
        </p:txBody>
      </p:sp>
      <p:pic>
        <p:nvPicPr>
          <p:cNvPr id="124930" name="Picture 2" descr="http://skitguys.com/images/products/thesubstitute.jpg"/>
          <p:cNvPicPr>
            <a:picLocks noChangeAspect="1" noChangeArrowheads="1"/>
          </p:cNvPicPr>
          <p:nvPr/>
        </p:nvPicPr>
        <p:blipFill>
          <a:blip r:embed="rId2" cstate="print"/>
          <a:srcRect/>
          <a:stretch>
            <a:fillRect/>
          </a:stretch>
        </p:blipFill>
        <p:spPr bwMode="auto">
          <a:xfrm>
            <a:off x="2895600" y="1447800"/>
            <a:ext cx="3086100" cy="30861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b="1" dirty="0" smtClean="0"/>
              <a:t>Justification</a:t>
            </a:r>
            <a:endParaRPr lang="en-US" b="1" dirty="0"/>
          </a:p>
        </p:txBody>
      </p:sp>
      <p:sp>
        <p:nvSpPr>
          <p:cNvPr id="3" name="Rectangle 2"/>
          <p:cNvSpPr/>
          <p:nvPr/>
        </p:nvSpPr>
        <p:spPr>
          <a:xfrm>
            <a:off x="0" y="3733800"/>
            <a:ext cx="9144000" cy="3046988"/>
          </a:xfrm>
          <a:prstGeom prst="rect">
            <a:avLst/>
          </a:prstGeom>
        </p:spPr>
        <p:txBody>
          <a:bodyPr wrap="square">
            <a:spAutoFit/>
          </a:bodyPr>
          <a:lstStyle/>
          <a:p>
            <a:pPr algn="ctr"/>
            <a:r>
              <a:rPr lang="en-US" sz="3200" i="1" dirty="0" smtClean="0"/>
              <a:t>“Who was delivered for our offences, and was raised again for our justification...Therefore as by the offence of one judgment came upon all men to condemnation; even so by the righteousness of one the free gift came upon all men unto justification of life.”</a:t>
            </a:r>
          </a:p>
          <a:p>
            <a:pPr algn="ctr"/>
            <a:r>
              <a:rPr lang="en-US" sz="3200" i="1" dirty="0" smtClean="0"/>
              <a:t> (Romans 4:25, 5:18)</a:t>
            </a:r>
            <a:endParaRPr lang="en-US" sz="3200" i="1" dirty="0"/>
          </a:p>
        </p:txBody>
      </p:sp>
      <p:pic>
        <p:nvPicPr>
          <p:cNvPr id="128004" name="Picture 4" descr="http://www.gaychristian101.com/images/what-is-justification-by-faith-part-5-21502697.jpg"/>
          <p:cNvPicPr>
            <a:picLocks noChangeAspect="1" noChangeArrowheads="1"/>
          </p:cNvPicPr>
          <p:nvPr/>
        </p:nvPicPr>
        <p:blipFill>
          <a:blip r:embed="rId2" cstate="print"/>
          <a:srcRect/>
          <a:stretch>
            <a:fillRect/>
          </a:stretch>
        </p:blipFill>
        <p:spPr bwMode="auto">
          <a:xfrm rot="220427">
            <a:off x="5486400" y="1219200"/>
            <a:ext cx="3048000" cy="2286000"/>
          </a:xfrm>
          <a:prstGeom prst="rect">
            <a:avLst/>
          </a:prstGeom>
          <a:ln>
            <a:noFill/>
          </a:ln>
          <a:effectLst>
            <a:softEdge rad="112500"/>
          </a:effectLst>
        </p:spPr>
      </p:pic>
      <p:pic>
        <p:nvPicPr>
          <p:cNvPr id="128006" name="Picture 6" descr="http://www.gaychristian101.com/images/what-is-justification-by-faith-part-4-21502268.jpg"/>
          <p:cNvPicPr>
            <a:picLocks noChangeAspect="1" noChangeArrowheads="1"/>
          </p:cNvPicPr>
          <p:nvPr/>
        </p:nvPicPr>
        <p:blipFill>
          <a:blip r:embed="rId3" cstate="print"/>
          <a:srcRect/>
          <a:stretch>
            <a:fillRect/>
          </a:stretch>
        </p:blipFill>
        <p:spPr bwMode="auto">
          <a:xfrm rot="21353187">
            <a:off x="685800" y="1295400"/>
            <a:ext cx="2971800" cy="22139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228600"/>
            <a:ext cx="9144000" cy="1600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pic>
        <p:nvPicPr>
          <p:cNvPr id="36866" name="Picture 2" descr="http://cdn.marshill.com/files/collection/poster_img/christ-on-the-cross_2369_poster_img.jpg"/>
          <p:cNvPicPr>
            <a:picLocks noChangeAspect="1" noChangeArrowheads="1"/>
          </p:cNvPicPr>
          <p:nvPr/>
        </p:nvPicPr>
        <p:blipFill>
          <a:blip r:embed="rId2" cstate="print"/>
          <a:srcRect/>
          <a:stretch>
            <a:fillRect/>
          </a:stretch>
        </p:blipFill>
        <p:spPr bwMode="auto">
          <a:xfrm>
            <a:off x="381001" y="1470747"/>
            <a:ext cx="8558442" cy="47776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9600" y="2599236"/>
            <a:ext cx="3284996" cy="4258764"/>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29600" cy="1371600"/>
          </a:xfrm>
        </p:spPr>
        <p:txBody>
          <a:bodyPr>
            <a:noAutofit/>
            <a:scene3d>
              <a:camera prst="orthographicFront"/>
              <a:lightRig rig="threePt" dir="t"/>
            </a:scene3d>
            <a:sp3d extrusionH="57150">
              <a:bevelT w="38100" h="38100" prst="convex"/>
            </a:sp3d>
          </a:bodyPr>
          <a:lstStyle/>
          <a:p>
            <a:pPr lvl="0"/>
            <a:r>
              <a:rPr lang="en-US" sz="4800" b="1" dirty="0" smtClean="0">
                <a:solidFill>
                  <a:srgbClr val="FFFF00"/>
                </a:solidFill>
              </a:rPr>
              <a:t>Man’s Present-Day Condition  </a:t>
            </a:r>
            <a:br>
              <a:rPr lang="en-US" sz="4800" b="1" dirty="0" smtClean="0">
                <a:solidFill>
                  <a:srgbClr val="FFFF00"/>
                </a:solidFill>
              </a:rPr>
            </a:br>
            <a:r>
              <a:rPr lang="en-US" sz="4800" b="1" dirty="0">
                <a:solidFill>
                  <a:srgbClr val="FFFF00"/>
                </a:solidFill>
              </a:rPr>
              <a:t/>
            </a:r>
            <a:br>
              <a:rPr lang="en-US" sz="4800" b="1" dirty="0">
                <a:solidFill>
                  <a:srgbClr val="FFFF00"/>
                </a:solidFill>
              </a:rPr>
            </a:br>
            <a:endParaRPr lang="en-US" sz="4800" b="1" dirty="0">
              <a:solidFill>
                <a:srgbClr val="FFFF00"/>
              </a:solidFill>
            </a:endParaRPr>
          </a:p>
        </p:txBody>
      </p:sp>
      <p:pic>
        <p:nvPicPr>
          <p:cNvPr id="126980" name="Picture 4" descr="http://westchasesmiles.com/wp-content/uploads/2013/10/TrueFalseBlackbox.jpg"/>
          <p:cNvPicPr>
            <a:picLocks noChangeAspect="1" noChangeArrowheads="1"/>
          </p:cNvPicPr>
          <p:nvPr/>
        </p:nvPicPr>
        <p:blipFill>
          <a:blip r:embed="rId2" cstate="print"/>
          <a:srcRect r="10969"/>
          <a:stretch>
            <a:fillRect/>
          </a:stretch>
        </p:blipFill>
        <p:spPr bwMode="auto">
          <a:xfrm>
            <a:off x="2057400" y="2133600"/>
            <a:ext cx="5334000" cy="3743325"/>
          </a:xfrm>
          <a:prstGeom prst="rect">
            <a:avLst/>
          </a:prstGeom>
          <a:noFill/>
        </p:spPr>
      </p:pic>
      <p:sp>
        <p:nvSpPr>
          <p:cNvPr id="8" name="Rectangle 7"/>
          <p:cNvSpPr/>
          <p:nvPr/>
        </p:nvSpPr>
        <p:spPr>
          <a:xfrm flipV="1">
            <a:off x="2971800" y="4267200"/>
            <a:ext cx="685800" cy="923330"/>
          </a:xfrm>
          <a:prstGeom prst="rect">
            <a:avLst/>
          </a:prstGeom>
        </p:spPr>
        <p:txBody>
          <a:bodyPr wrap="square">
            <a:spAutoFit/>
          </a:bodyPr>
          <a:lstStyle/>
          <a:p>
            <a:r>
              <a:rPr lang="en-US" sz="5400" dirty="0" smtClean="0"/>
              <a:t>X</a:t>
            </a:r>
            <a:endParaRPr lang="en-US" sz="5400" dirty="0"/>
          </a:p>
        </p:txBody>
      </p:sp>
      <p:pic>
        <p:nvPicPr>
          <p:cNvPr id="126988" name="Picture 12" descr="http://g-ecx.images-amazon.com/images/G/02/ciu/67/38/5e6536c622a08998e090b110.L.jpg"/>
          <p:cNvPicPr>
            <a:picLocks noChangeAspect="1" noChangeArrowheads="1"/>
          </p:cNvPicPr>
          <p:nvPr/>
        </p:nvPicPr>
        <p:blipFill>
          <a:blip r:embed="rId3" cstate="print"/>
          <a:srcRect/>
          <a:stretch>
            <a:fillRect/>
          </a:stretch>
        </p:blipFill>
        <p:spPr bwMode="auto">
          <a:xfrm>
            <a:off x="7086600" y="1143000"/>
            <a:ext cx="1828800" cy="2540000"/>
          </a:xfrm>
          <a:prstGeom prst="rect">
            <a:avLst/>
          </a:prstGeom>
          <a:noFill/>
        </p:spPr>
      </p:pic>
      <p:pic>
        <p:nvPicPr>
          <p:cNvPr id="126978" name="Picture 2" descr="http://www.forgottenbooks.org/bookcover/0240/Brotherhood_The_Fatherhood_of_God_the_Brotherhood_of_Man_1000336721.jpg"/>
          <p:cNvPicPr>
            <a:picLocks noChangeAspect="1" noChangeArrowheads="1"/>
          </p:cNvPicPr>
          <p:nvPr/>
        </p:nvPicPr>
        <p:blipFill>
          <a:blip r:embed="rId4" cstate="print"/>
          <a:srcRect/>
          <a:stretch>
            <a:fillRect/>
          </a:stretch>
        </p:blipFill>
        <p:spPr bwMode="auto">
          <a:xfrm>
            <a:off x="228600" y="1219200"/>
            <a:ext cx="1930399" cy="2895600"/>
          </a:xfrm>
          <a:prstGeom prst="rect">
            <a:avLst/>
          </a:prstGeom>
          <a:noFill/>
        </p:spPr>
      </p:pic>
      <p:pic>
        <p:nvPicPr>
          <p:cNvPr id="126986" name="Picture 10" descr="http://ecx.images-amazon.com/images/I/71hf9HnYVGL._SL1500_.jpg"/>
          <p:cNvPicPr>
            <a:picLocks noChangeAspect="1" noChangeArrowheads="1"/>
          </p:cNvPicPr>
          <p:nvPr/>
        </p:nvPicPr>
        <p:blipFill>
          <a:blip r:embed="rId5" cstate="print"/>
          <a:srcRect/>
          <a:stretch>
            <a:fillRect/>
          </a:stretch>
        </p:blipFill>
        <p:spPr bwMode="auto">
          <a:xfrm>
            <a:off x="685800" y="4267201"/>
            <a:ext cx="1728753" cy="2590799"/>
          </a:xfrm>
          <a:prstGeom prst="rect">
            <a:avLst/>
          </a:prstGeom>
          <a:noFill/>
        </p:spPr>
      </p:pic>
      <p:pic>
        <p:nvPicPr>
          <p:cNvPr id="126990" name="Picture 14" descr="http://www.twmodules.com/wp-content/uploads/2011/06/Lidgett-fatherhood-of-god.jpg"/>
          <p:cNvPicPr>
            <a:picLocks noChangeAspect="1" noChangeArrowheads="1"/>
          </p:cNvPicPr>
          <p:nvPr/>
        </p:nvPicPr>
        <p:blipFill>
          <a:blip r:embed="rId6" cstate="print"/>
          <a:srcRect l="15999" r="17333"/>
          <a:stretch>
            <a:fillRect/>
          </a:stretch>
        </p:blipFill>
        <p:spPr bwMode="auto">
          <a:xfrm>
            <a:off x="6934200" y="4000500"/>
            <a:ext cx="190500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33400"/>
            <a:ext cx="6248400" cy="884238"/>
          </a:xfrm>
        </p:spPr>
        <p:txBody>
          <a:bodyPr>
            <a:normAutofit fontScale="90000"/>
          </a:bodyPr>
          <a:lstStyle/>
          <a:p>
            <a:r>
              <a:rPr lang="en-US" dirty="0" smtClean="0"/>
              <a:t>The Fatherhood of God </a:t>
            </a:r>
            <a:br>
              <a:rPr lang="en-US" dirty="0" smtClean="0"/>
            </a:br>
            <a:r>
              <a:rPr lang="en-US" dirty="0" smtClean="0"/>
              <a:t>by Henry Morris, Ph.D. </a:t>
            </a:r>
            <a:br>
              <a:rPr lang="en-US" dirty="0" smtClean="0"/>
            </a:br>
            <a:endParaRPr lang="en-US" dirty="0"/>
          </a:p>
        </p:txBody>
      </p:sp>
      <p:sp>
        <p:nvSpPr>
          <p:cNvPr id="6" name="Content Placeholder 5"/>
          <p:cNvSpPr>
            <a:spLocks noGrp="1"/>
          </p:cNvSpPr>
          <p:nvPr>
            <p:ph idx="1"/>
          </p:nvPr>
        </p:nvSpPr>
        <p:spPr>
          <a:xfrm>
            <a:off x="0" y="1371600"/>
            <a:ext cx="9144000" cy="5486400"/>
          </a:xfrm>
        </p:spPr>
        <p:txBody>
          <a:bodyPr>
            <a:normAutofit/>
          </a:bodyPr>
          <a:lstStyle/>
          <a:p>
            <a:r>
              <a:rPr lang="en-US" i="1" dirty="0" smtClean="0">
                <a:solidFill>
                  <a:srgbClr val="FFFF00"/>
                </a:solidFill>
              </a:rPr>
              <a:t>"For in him we live, and move, and have our being; as certain also of your own poets have said, For we are also his offspring." (Acts 17:28)</a:t>
            </a:r>
          </a:p>
          <a:p>
            <a:r>
              <a:rPr lang="en-US" dirty="0" smtClean="0"/>
              <a:t>"The fatherhood of God and the brotherhood of man" is a false doctrine promoted for many years, by religious liberals.</a:t>
            </a:r>
          </a:p>
          <a:p>
            <a:r>
              <a:rPr lang="en-US" dirty="0" smtClean="0"/>
              <a:t>The fact is, however, that God truly is the Father of all men, in the sense that He created them all. </a:t>
            </a:r>
            <a:r>
              <a:rPr lang="en-US" i="1" dirty="0" smtClean="0">
                <a:solidFill>
                  <a:srgbClr val="FFFF00"/>
                </a:solidFill>
              </a:rPr>
              <a:t>"Have we not all one father? hath not one God created us?" (Malachi 2:10).</a:t>
            </a:r>
          </a:p>
          <a:p>
            <a:endParaRPr lang="en-US" dirty="0"/>
          </a:p>
        </p:txBody>
      </p:sp>
      <p:pic>
        <p:nvPicPr>
          <p:cNvPr id="120834" name="Picture 2" descr="ICR equips believers with evidence of the Bible's accuracy and authority"/>
          <p:cNvPicPr>
            <a:picLocks noChangeAspect="1" noChangeArrowheads="1"/>
          </p:cNvPicPr>
          <p:nvPr/>
        </p:nvPicPr>
        <p:blipFill>
          <a:blip r:embed="rId2" cstate="print"/>
          <a:srcRect/>
          <a:stretch>
            <a:fillRect/>
          </a:stretch>
        </p:blipFill>
        <p:spPr bwMode="auto">
          <a:xfrm>
            <a:off x="152400" y="381000"/>
            <a:ext cx="2209800" cy="923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t>Paul confirmed the same great truth to the pagan Gentiles. </a:t>
            </a:r>
            <a:r>
              <a:rPr lang="en-US" i="1" dirty="0" smtClean="0">
                <a:solidFill>
                  <a:srgbClr val="FFFF00"/>
                </a:solidFill>
              </a:rPr>
              <a:t>"God hath made of one blood all nations of men to dwell on all the face of the earth," and "we are the offspring of God" (Acts 17:26, 29).</a:t>
            </a:r>
          </a:p>
          <a:p>
            <a:r>
              <a:rPr lang="en-US" dirty="0" smtClean="0"/>
              <a:t>The sad fact is, however, that men and women are actually </a:t>
            </a:r>
            <a:r>
              <a:rPr lang="en-US" i="1" dirty="0" smtClean="0">
                <a:solidFill>
                  <a:srgbClr val="FFFF00"/>
                </a:solidFill>
              </a:rPr>
              <a:t>"children of the wicked one" (Matthew 13:38) </a:t>
            </a:r>
            <a:r>
              <a:rPr lang="en-US" dirty="0" smtClean="0"/>
              <a:t>because of sin. </a:t>
            </a:r>
          </a:p>
          <a:p>
            <a:r>
              <a:rPr lang="en-US" dirty="0" smtClean="0"/>
              <a:t>We can only become spiritual children of the heavenly Father by being born again through faith in Christ. </a:t>
            </a:r>
            <a:r>
              <a:rPr lang="en-US" i="1" dirty="0" smtClean="0">
                <a:solidFill>
                  <a:srgbClr val="FFFF00"/>
                </a:solidFill>
              </a:rPr>
              <a:t>“But as many as received him, to them gave he power to become the sons of God, even to them that believe on his name.” John 1:12</a:t>
            </a:r>
            <a:endParaRPr lang="en-US"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thereforegodexists.com/wp-content/uploads/2013/04/john_3_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Word of God divides all living men into three spiritual categories. </a:t>
            </a:r>
            <a:endParaRPr lang="en-US" dirty="0"/>
          </a:p>
        </p:txBody>
      </p:sp>
      <p:sp>
        <p:nvSpPr>
          <p:cNvPr id="3" name="Content Placeholder 2"/>
          <p:cNvSpPr>
            <a:spLocks noGrp="1"/>
          </p:cNvSpPr>
          <p:nvPr>
            <p:ph idx="1"/>
          </p:nvPr>
        </p:nvSpPr>
        <p:spPr>
          <a:xfrm>
            <a:off x="0" y="1600200"/>
            <a:ext cx="9144000" cy="5257800"/>
          </a:xfrm>
        </p:spPr>
        <p:txBody>
          <a:bodyPr>
            <a:normAutofit/>
          </a:bodyPr>
          <a:lstStyle/>
          <a:p>
            <a:r>
              <a:rPr lang="en-US" sz="3600" dirty="0" smtClean="0"/>
              <a:t>Natural man – </a:t>
            </a:r>
            <a:r>
              <a:rPr lang="en-US" sz="3600" i="1" dirty="0" smtClean="0">
                <a:solidFill>
                  <a:srgbClr val="FFFF00"/>
                </a:solidFill>
              </a:rPr>
              <a:t>I Cor. 2:14 “But the natural man receiveth not the things of the Spirit of God: for they are foolishness unto him: neither can he know them, because they are spiritually discerned.”</a:t>
            </a:r>
          </a:p>
          <a:p>
            <a:r>
              <a:rPr lang="en-US" sz="3600" dirty="0" smtClean="0"/>
              <a:t>Spiritual man </a:t>
            </a:r>
            <a:r>
              <a:rPr lang="en-US" sz="3600" i="1" dirty="0" smtClean="0">
                <a:solidFill>
                  <a:srgbClr val="FFFF00"/>
                </a:solidFill>
              </a:rPr>
              <a:t>– Gal. 6:1 “Brethren, if a man be overtaken in a fault, ye which are spiritual, restore such an one in the spirit of meekness; considering thyself, lest thou also be tempted.”</a:t>
            </a:r>
            <a:endParaRPr lang="en-US" sz="3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Carnal man -  </a:t>
            </a:r>
            <a:r>
              <a:rPr lang="en-US" sz="3600" i="1" dirty="0" smtClean="0">
                <a:solidFill>
                  <a:srgbClr val="FFFF00"/>
                </a:solidFill>
              </a:rPr>
              <a:t>I Cor. 3:1  “And I, brethren, could not speak unto you as unto spiritual, but as unto carnal, even as unto babes in Christ.”</a:t>
            </a:r>
            <a:endParaRPr lang="en-US" sz="3600" i="1" dirty="0">
              <a:solidFill>
                <a:srgbClr val="FFFF00"/>
              </a:solidFill>
            </a:endParaRPr>
          </a:p>
        </p:txBody>
      </p:sp>
      <p:pic>
        <p:nvPicPr>
          <p:cNvPr id="4" name="Picture 2" descr="http://agapefreetractministry.com/wp-content/uploads/2013/05/carnalchristiaqnbogusimage1.jpg"/>
          <p:cNvPicPr>
            <a:picLocks noChangeAspect="1" noChangeArrowheads="1"/>
          </p:cNvPicPr>
          <p:nvPr/>
        </p:nvPicPr>
        <p:blipFill>
          <a:blip r:embed="rId2" cstate="print"/>
          <a:srcRect/>
          <a:stretch>
            <a:fillRect/>
          </a:stretch>
        </p:blipFill>
        <p:spPr bwMode="auto">
          <a:xfrm>
            <a:off x="762000" y="2050732"/>
            <a:ext cx="7848600" cy="480726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missionventureministries.files.wordpress.com/2012/10/1-samuel-16-vs-7.jpg"/>
          <p:cNvPicPr>
            <a:picLocks noChangeAspect="1" noChangeArrowheads="1"/>
          </p:cNvPicPr>
          <p:nvPr/>
        </p:nvPicPr>
        <p:blipFill>
          <a:blip r:embed="rId2" cstate="print"/>
          <a:srcRect/>
          <a:stretch>
            <a:fillRect/>
          </a:stretch>
        </p:blipFill>
        <p:spPr bwMode="auto">
          <a:xfrm>
            <a:off x="1600200" y="0"/>
            <a:ext cx="6020382"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gracerivers.com/wp-content/uploads/2011/04/GodLooksAtTheHeart.jpg"/>
          <p:cNvPicPr>
            <a:picLocks noChangeAspect="1" noChangeArrowheads="1"/>
          </p:cNvPicPr>
          <p:nvPr/>
        </p:nvPicPr>
        <p:blipFill>
          <a:blip r:embed="rId2" cstate="print"/>
          <a:srcRect/>
          <a:stretch>
            <a:fillRect/>
          </a:stretch>
        </p:blipFill>
        <p:spPr bwMode="auto">
          <a:xfrm>
            <a:off x="2133600" y="304800"/>
            <a:ext cx="4572000" cy="3611881"/>
          </a:xfrm>
          <a:prstGeom prst="rect">
            <a:avLst/>
          </a:prstGeom>
          <a:noFill/>
        </p:spPr>
      </p:pic>
      <p:sp>
        <p:nvSpPr>
          <p:cNvPr id="4" name="Rectangle 3"/>
          <p:cNvSpPr/>
          <p:nvPr/>
        </p:nvSpPr>
        <p:spPr>
          <a:xfrm>
            <a:off x="609600" y="3886200"/>
            <a:ext cx="7848600" cy="2554545"/>
          </a:xfrm>
          <a:prstGeom prst="rect">
            <a:avLst/>
          </a:prstGeom>
        </p:spPr>
        <p:txBody>
          <a:bodyPr wrap="square">
            <a:spAutoFit/>
          </a:bodyPr>
          <a:lstStyle/>
          <a:p>
            <a:pPr algn="ctr"/>
            <a:r>
              <a:rPr lang="en-US" sz="4000" dirty="0" smtClean="0"/>
              <a:t/>
            </a:r>
            <a:br>
              <a:rPr lang="en-US" sz="4000" dirty="0" smtClean="0"/>
            </a:br>
            <a:r>
              <a:rPr lang="en-US" sz="4000" i="1" dirty="0" smtClean="0"/>
              <a:t>“I the LORD search the heart, I try the reins…” Jer. 17:10</a:t>
            </a:r>
            <a:r>
              <a:rPr lang="en-US" sz="4000" dirty="0" smtClean="0"/>
              <a:t/>
            </a:r>
            <a:br>
              <a:rPr lang="en-US" sz="4000" dirty="0" smtClean="0"/>
            </a:br>
            <a:endParaRPr lang="en-US" sz="4000" i="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bdavid.org/advanced/way-to-heaven/graphics/11_lost-saved.jpg"/>
          <p:cNvPicPr>
            <a:picLocks noChangeAspect="1" noChangeArrowheads="1"/>
          </p:cNvPicPr>
          <p:nvPr/>
        </p:nvPicPr>
        <p:blipFill>
          <a:blip r:embed="rId2" cstate="print"/>
          <a:srcRect/>
          <a:stretch>
            <a:fillRect/>
          </a:stretch>
        </p:blipFill>
        <p:spPr bwMode="auto">
          <a:xfrm>
            <a:off x="0" y="0"/>
            <a:ext cx="9144000" cy="608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cdn.marshill.com/files/2011/06/19/20110619_jesus-and-zacchaeus_poster_img.jpg"/>
          <p:cNvPicPr>
            <a:picLocks noChangeAspect="1" noChangeArrowheads="1"/>
          </p:cNvPicPr>
          <p:nvPr/>
        </p:nvPicPr>
        <p:blipFill>
          <a:blip r:embed="rId2" cstate="print"/>
          <a:srcRect/>
          <a:stretch>
            <a:fillRect/>
          </a:stretch>
        </p:blipFill>
        <p:spPr bwMode="auto">
          <a:xfrm>
            <a:off x="0" y="609600"/>
            <a:ext cx="9145551" cy="5105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What does it mean to be Lost?</a:t>
            </a:r>
            <a:endParaRPr lang="en-US" dirty="0"/>
          </a:p>
        </p:txBody>
      </p:sp>
      <p:sp>
        <p:nvSpPr>
          <p:cNvPr id="3" name="Content Placeholder 2"/>
          <p:cNvSpPr>
            <a:spLocks noGrp="1"/>
          </p:cNvSpPr>
          <p:nvPr>
            <p:ph idx="1"/>
          </p:nvPr>
        </p:nvSpPr>
        <p:spPr>
          <a:xfrm>
            <a:off x="0" y="1295400"/>
            <a:ext cx="9144000" cy="5562600"/>
          </a:xfrm>
        </p:spPr>
        <p:txBody>
          <a:bodyPr/>
          <a:lstStyle/>
          <a:p>
            <a:pPr algn="ctr">
              <a:buNone/>
            </a:pPr>
            <a:r>
              <a:rPr lang="en-US" sz="4000" i="1" dirty="0" smtClean="0">
                <a:solidFill>
                  <a:srgbClr val="FFFF00"/>
                </a:solidFill>
              </a:rPr>
              <a:t>“For the Son of man is come to save that which was lost.”  (Matt. 18:11)</a:t>
            </a:r>
          </a:p>
          <a:p>
            <a:pPr>
              <a:buNone/>
            </a:pPr>
            <a:endParaRPr lang="en-US" i="1" dirty="0" smtClean="0">
              <a:solidFill>
                <a:srgbClr val="FFFF00"/>
              </a:solidFill>
            </a:endParaRPr>
          </a:p>
          <a:p>
            <a:endParaRPr lang="en-US" i="1" dirty="0" smtClean="0">
              <a:solidFill>
                <a:srgbClr val="FFFF00"/>
              </a:solidFill>
            </a:endParaRPr>
          </a:p>
          <a:p>
            <a:endParaRPr lang="en-US" i="1" dirty="0">
              <a:solidFill>
                <a:srgbClr val="FFFF00"/>
              </a:solidFill>
            </a:endParaRPr>
          </a:p>
        </p:txBody>
      </p:sp>
      <p:pic>
        <p:nvPicPr>
          <p:cNvPr id="4" name="Picture 2" descr="http://biblelessonsite.org/flash/images79/slides/p_0006.jpg"/>
          <p:cNvPicPr>
            <a:picLocks noChangeAspect="1" noChangeArrowheads="1"/>
          </p:cNvPicPr>
          <p:nvPr/>
        </p:nvPicPr>
        <p:blipFill>
          <a:blip r:embed="rId2" cstate="print">
            <a:lum bright="-10000"/>
          </a:blip>
          <a:srcRect/>
          <a:stretch>
            <a:fillRect/>
          </a:stretch>
        </p:blipFill>
        <p:spPr bwMode="auto">
          <a:xfrm>
            <a:off x="1981200" y="2819400"/>
            <a:ext cx="5517811"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600"/>
          </a:xfrm>
        </p:spPr>
        <p:txBody>
          <a:bodyPr>
            <a:noAutofit/>
          </a:bodyPr>
          <a:lstStyle/>
          <a:p>
            <a:r>
              <a:rPr lang="en-US" sz="3200" dirty="0"/>
              <a:t>The Word of God has many words and phrases that describe the spiritual condition of a person </a:t>
            </a:r>
            <a:r>
              <a:rPr lang="en-US" sz="3200" dirty="0" smtClean="0"/>
              <a:t/>
            </a:r>
            <a:br>
              <a:rPr lang="en-US" sz="3200" dirty="0" smtClean="0"/>
            </a:br>
            <a:r>
              <a:rPr lang="en-US" sz="3200" dirty="0" smtClean="0"/>
              <a:t>who </a:t>
            </a:r>
            <a:r>
              <a:rPr lang="en-US" sz="3200" dirty="0"/>
              <a:t>has </a:t>
            </a:r>
            <a:r>
              <a:rPr lang="en-US" sz="3200" dirty="0" smtClean="0"/>
              <a:t>never </a:t>
            </a:r>
            <a:r>
              <a:rPr lang="en-US" sz="3200" dirty="0"/>
              <a:t>been “born again</a:t>
            </a:r>
            <a:r>
              <a:rPr lang="en-US" sz="3200"/>
              <a:t>” </a:t>
            </a:r>
            <a:r>
              <a:rPr lang="en-US" sz="3200" dirty="0" smtClean="0"/>
              <a:t/>
            </a:r>
            <a:br>
              <a:rPr lang="en-US" sz="3200" dirty="0" smtClean="0"/>
            </a:br>
            <a:r>
              <a:rPr lang="en-US" sz="3200" i="1" dirty="0" smtClean="0">
                <a:solidFill>
                  <a:srgbClr val="FFFF00"/>
                </a:solidFill>
              </a:rPr>
              <a:t>“</a:t>
            </a:r>
            <a:r>
              <a:rPr lang="en-US" sz="3200" i="1" dirty="0">
                <a:solidFill>
                  <a:srgbClr val="FFFF00"/>
                </a:solidFill>
              </a:rPr>
              <a:t>enemy of God…child of the devil…dead in trespasses and sin…servant of sin…enslaved by the world, the flesh, and the devil…sinner…unrighteous…alienated from God…old man…separated from God and the promises of God…without Christ and without hope…far off…strangers…foreigners…appointed to wrath…blind…naked…under the power of Satan…ignorant…unprofitable…evil…under the curse of the Law…carnal…unclean…guilty…under the wrath of God and condemned…”</a:t>
            </a:r>
            <a:r>
              <a:rPr lang="en-US" sz="3200" dirty="0"/>
              <a:t/>
            </a:r>
            <a:br>
              <a:rPr lang="en-US" sz="3200" dirty="0"/>
            </a:br>
            <a:endParaRPr lang="en-US" sz="3200" dirty="0"/>
          </a:p>
        </p:txBody>
      </p:sp>
      <p:sp>
        <p:nvSpPr>
          <p:cNvPr id="3" name="Rectangle 2"/>
          <p:cNvSpPr/>
          <p:nvPr/>
        </p:nvSpPr>
        <p:spPr>
          <a:xfrm>
            <a:off x="0" y="1676400"/>
            <a:ext cx="914400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782762"/>
          </a:xfrm>
        </p:spPr>
        <p:txBody>
          <a:bodyPr>
            <a:normAutofit fontScale="90000"/>
          </a:bodyPr>
          <a:lstStyle/>
          <a:p>
            <a:r>
              <a:rPr lang="en-US" dirty="0"/>
              <a:t>These are just a few of the words and phrases that describe the condition </a:t>
            </a:r>
            <a:r>
              <a:rPr lang="en-US" dirty="0" smtClean="0"/>
              <a:t>            of </a:t>
            </a:r>
            <a:r>
              <a:rPr lang="en-US" dirty="0"/>
              <a:t>an unsaved man.</a:t>
            </a:r>
          </a:p>
        </p:txBody>
      </p:sp>
      <p:pic>
        <p:nvPicPr>
          <p:cNvPr id="140290" name="Picture 2" descr="http://ubdavid.org/youthworld/countryheaven/graphics/10_put-in-christ.jpg"/>
          <p:cNvPicPr>
            <a:picLocks noChangeAspect="1" noChangeArrowheads="1"/>
          </p:cNvPicPr>
          <p:nvPr/>
        </p:nvPicPr>
        <p:blipFill>
          <a:blip r:embed="rId2" cstate="print"/>
          <a:srcRect/>
          <a:stretch>
            <a:fillRect/>
          </a:stretch>
        </p:blipFill>
        <p:spPr bwMode="auto">
          <a:xfrm>
            <a:off x="0" y="2209800"/>
            <a:ext cx="4062133" cy="4419600"/>
          </a:xfrm>
          <a:prstGeom prst="rect">
            <a:avLst/>
          </a:prstGeom>
          <a:noFill/>
        </p:spPr>
      </p:pic>
      <p:sp>
        <p:nvSpPr>
          <p:cNvPr id="5" name="Rectangle 4"/>
          <p:cNvSpPr/>
          <p:nvPr/>
        </p:nvSpPr>
        <p:spPr>
          <a:xfrm>
            <a:off x="4343400" y="2362200"/>
            <a:ext cx="4572000" cy="403187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i="1" dirty="0" smtClean="0">
                <a:solidFill>
                  <a:schemeClr val="bg1"/>
                </a:solidFill>
              </a:rPr>
              <a:t>“For as in Adam all die, even so in Christ shall all be made alive…And so it is written, The first man Adam was made a living soul; the last Adam was made a quickening spirit.”</a:t>
            </a:r>
          </a:p>
          <a:p>
            <a:pPr algn="ctr"/>
            <a:r>
              <a:rPr lang="en-US" sz="3200" i="1" dirty="0" smtClean="0">
                <a:solidFill>
                  <a:schemeClr val="bg1"/>
                </a:solidFill>
              </a:rPr>
              <a:t>(I Cor. 15:22, 45)</a:t>
            </a:r>
            <a:endParaRPr lang="en-US" sz="32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bdavid.org/youthworld/countryheaven/graphics/9_adam-race.jpg"/>
          <p:cNvPicPr>
            <a:picLocks noChangeAspect="1" noChangeArrowheads="1"/>
          </p:cNvPicPr>
          <p:nvPr/>
        </p:nvPicPr>
        <p:blipFill>
          <a:blip r:embed="rId2" cstate="print"/>
          <a:srcRect/>
          <a:stretch>
            <a:fillRect/>
          </a:stretch>
        </p:blipFill>
        <p:spPr bwMode="auto">
          <a:xfrm>
            <a:off x="2438400" y="0"/>
            <a:ext cx="4191000" cy="5163314"/>
          </a:xfrm>
          <a:prstGeom prst="rect">
            <a:avLst/>
          </a:prstGeom>
          <a:noFill/>
        </p:spPr>
      </p:pic>
      <p:sp>
        <p:nvSpPr>
          <p:cNvPr id="3" name="Title 2"/>
          <p:cNvSpPr>
            <a:spLocks noGrp="1"/>
          </p:cNvSpPr>
          <p:nvPr>
            <p:ph type="title"/>
          </p:nvPr>
        </p:nvSpPr>
        <p:spPr>
          <a:xfrm>
            <a:off x="381000" y="5410200"/>
            <a:ext cx="8229600" cy="1447800"/>
          </a:xfrm>
        </p:spPr>
        <p:txBody>
          <a:bodyPr/>
          <a:lstStyle/>
          <a:p>
            <a:r>
              <a:rPr lang="en-US" i="1" dirty="0" smtClean="0"/>
              <a:t>“For as in Adam all die…The wages of sin is death…”</a:t>
            </a:r>
            <a:endParaRPr lang="en-US" i="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ubdavid.org/youthworld/overcomers/graphics/2_first-man-second-man.jpg"/>
          <p:cNvPicPr>
            <a:picLocks noChangeAspect="1" noChangeArrowheads="1"/>
          </p:cNvPicPr>
          <p:nvPr/>
        </p:nvPicPr>
        <p:blipFill>
          <a:blip r:embed="rId2" cstate="print"/>
          <a:srcRect/>
          <a:stretch>
            <a:fillRect/>
          </a:stretch>
        </p:blipFill>
        <p:spPr bwMode="auto">
          <a:xfrm>
            <a:off x="0" y="0"/>
            <a:ext cx="9207496" cy="4419600"/>
          </a:xfrm>
          <a:prstGeom prst="rect">
            <a:avLst/>
          </a:prstGeom>
          <a:noFill/>
        </p:spPr>
      </p:pic>
      <p:sp>
        <p:nvSpPr>
          <p:cNvPr id="3" name="Rectangle 2"/>
          <p:cNvSpPr/>
          <p:nvPr/>
        </p:nvSpPr>
        <p:spPr>
          <a:xfrm>
            <a:off x="0" y="5029200"/>
            <a:ext cx="9144000" cy="646331"/>
          </a:xfrm>
          <a:prstGeom prst="rect">
            <a:avLst/>
          </a:prstGeom>
        </p:spPr>
        <p:txBody>
          <a:bodyPr wrap="square">
            <a:spAutoFit/>
          </a:bodyPr>
          <a:lstStyle/>
          <a:p>
            <a:pPr algn="ctr"/>
            <a:r>
              <a:rPr lang="en-US" sz="3600" i="1" dirty="0" smtClean="0"/>
              <a:t>“…even </a:t>
            </a:r>
            <a:r>
              <a:rPr lang="en-US" sz="3600" i="1" dirty="0" smtClean="0"/>
              <a:t>so in Christ shall all be made </a:t>
            </a:r>
            <a:r>
              <a:rPr lang="en-US" sz="3600" i="1" dirty="0" smtClean="0"/>
              <a:t>alive…”</a:t>
            </a:r>
            <a:endParaRPr lang="en-US" sz="3600" i="1" dirty="0"/>
          </a:p>
        </p:txBody>
      </p:sp>
      <p:pic>
        <p:nvPicPr>
          <p:cNvPr id="122884" name="Picture 4" descr="http://www.jesus-is-savior.com/Hells_Truth/hell_forever_and_ever.jpg"/>
          <p:cNvPicPr>
            <a:picLocks noChangeAspect="1" noChangeArrowheads="1"/>
          </p:cNvPicPr>
          <p:nvPr/>
        </p:nvPicPr>
        <p:blipFill>
          <a:blip r:embed="rId3" cstate="print"/>
          <a:srcRect/>
          <a:stretch>
            <a:fillRect/>
          </a:stretch>
        </p:blipFill>
        <p:spPr bwMode="auto">
          <a:xfrm>
            <a:off x="1" y="457201"/>
            <a:ext cx="3352800" cy="2516630"/>
          </a:xfrm>
          <a:prstGeom prst="ellipse">
            <a:avLst/>
          </a:prstGeom>
          <a:ln>
            <a:noFill/>
          </a:ln>
          <a:effectLst>
            <a:softEdge rad="112500"/>
          </a:effectLst>
        </p:spPr>
      </p:pic>
      <p:pic>
        <p:nvPicPr>
          <p:cNvPr id="122886" name="Picture 6" descr="http://www.hellhappens.com/heaven-1-by-jack-chick.gif"/>
          <p:cNvPicPr>
            <a:picLocks noChangeAspect="1" noChangeArrowheads="1"/>
          </p:cNvPicPr>
          <p:nvPr/>
        </p:nvPicPr>
        <p:blipFill>
          <a:blip r:embed="rId4" cstate="print"/>
          <a:srcRect/>
          <a:stretch>
            <a:fillRect/>
          </a:stretch>
        </p:blipFill>
        <p:spPr bwMode="auto">
          <a:xfrm>
            <a:off x="5398862" y="324729"/>
            <a:ext cx="3897538" cy="264707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1000" fill="hold"/>
                                        <p:tgtEl>
                                          <p:spTgt spid="122884"/>
                                        </p:tgtEl>
                                        <p:attrNameLst>
                                          <p:attrName>ppt_w</p:attrName>
                                        </p:attrNameLst>
                                      </p:cBhvr>
                                      <p:tavLst>
                                        <p:tav tm="0">
                                          <p:val>
                                            <p:strVal val="#ppt_w*0.70"/>
                                          </p:val>
                                        </p:tav>
                                        <p:tav tm="100000">
                                          <p:val>
                                            <p:strVal val="#ppt_w"/>
                                          </p:val>
                                        </p:tav>
                                      </p:tavLst>
                                    </p:anim>
                                    <p:anim calcmode="lin" valueType="num">
                                      <p:cBhvr>
                                        <p:cTn id="8" dur="1000" fill="hold"/>
                                        <p:tgtEl>
                                          <p:spTgt spid="122884"/>
                                        </p:tgtEl>
                                        <p:attrNameLst>
                                          <p:attrName>ppt_h</p:attrName>
                                        </p:attrNameLst>
                                      </p:cBhvr>
                                      <p:tavLst>
                                        <p:tav tm="0">
                                          <p:val>
                                            <p:strVal val="#ppt_h"/>
                                          </p:val>
                                        </p:tav>
                                        <p:tav tm="100000">
                                          <p:val>
                                            <p:strVal val="#ppt_h"/>
                                          </p:val>
                                        </p:tav>
                                      </p:tavLst>
                                    </p:anim>
                                    <p:animEffect transition="in" filter="fade">
                                      <p:cBhvr>
                                        <p:cTn id="9" dur="1000"/>
                                        <p:tgtEl>
                                          <p:spTgt spid="12288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2886"/>
                                        </p:tgtEl>
                                        <p:attrNameLst>
                                          <p:attrName>style.visibility</p:attrName>
                                        </p:attrNameLst>
                                      </p:cBhvr>
                                      <p:to>
                                        <p:strVal val="visible"/>
                                      </p:to>
                                    </p:set>
                                    <p:anim calcmode="lin" valueType="num">
                                      <p:cBhvr>
                                        <p:cTn id="14" dur="1000" fill="hold"/>
                                        <p:tgtEl>
                                          <p:spTgt spid="122886"/>
                                        </p:tgtEl>
                                        <p:attrNameLst>
                                          <p:attrName>ppt_w</p:attrName>
                                        </p:attrNameLst>
                                      </p:cBhvr>
                                      <p:tavLst>
                                        <p:tav tm="0">
                                          <p:val>
                                            <p:strVal val="#ppt_w*0.70"/>
                                          </p:val>
                                        </p:tav>
                                        <p:tav tm="100000">
                                          <p:val>
                                            <p:strVal val="#ppt_w"/>
                                          </p:val>
                                        </p:tav>
                                      </p:tavLst>
                                    </p:anim>
                                    <p:anim calcmode="lin" valueType="num">
                                      <p:cBhvr>
                                        <p:cTn id="15" dur="1000" fill="hold"/>
                                        <p:tgtEl>
                                          <p:spTgt spid="122886"/>
                                        </p:tgtEl>
                                        <p:attrNameLst>
                                          <p:attrName>ppt_h</p:attrName>
                                        </p:attrNameLst>
                                      </p:cBhvr>
                                      <p:tavLst>
                                        <p:tav tm="0">
                                          <p:val>
                                            <p:strVal val="#ppt_h"/>
                                          </p:val>
                                        </p:tav>
                                        <p:tav tm="100000">
                                          <p:val>
                                            <p:strVal val="#ppt_h"/>
                                          </p:val>
                                        </p:tav>
                                      </p:tavLst>
                                    </p:anim>
                                    <p:animEffect transition="in" filter="fade">
                                      <p:cBhvr>
                                        <p:cTn id="16" dur="10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503238"/>
          </a:xfrm>
        </p:spPr>
        <p:txBody>
          <a:bodyPr>
            <a:noAutofit/>
          </a:bodyPr>
          <a:lstStyle/>
          <a:p>
            <a:r>
              <a:rPr lang="en-US" sz="3600" dirty="0" smtClean="0"/>
              <a:t>The account of the conversion of </a:t>
            </a:r>
            <a:r>
              <a:rPr lang="en-US" sz="3600" dirty="0" err="1" smtClean="0"/>
              <a:t>Zacchaeus</a:t>
            </a:r>
            <a:r>
              <a:rPr lang="en-US" sz="3600" dirty="0" smtClean="0"/>
              <a:t> describes him before his conversion to Christ     as a </a:t>
            </a:r>
            <a:r>
              <a:rPr lang="en-US" sz="3600" i="1" dirty="0" smtClean="0"/>
              <a:t>“Lost” </a:t>
            </a:r>
            <a:r>
              <a:rPr lang="en-US" sz="3600" dirty="0" smtClean="0"/>
              <a:t>man – </a:t>
            </a:r>
            <a:r>
              <a:rPr lang="en-US" sz="3600" i="1" dirty="0" smtClean="0"/>
              <a:t>vs. 10 </a:t>
            </a:r>
            <a:br>
              <a:rPr lang="en-US" sz="3600" i="1" dirty="0" smtClean="0"/>
            </a:br>
            <a:endParaRPr lang="en-US" sz="3600" dirty="0"/>
          </a:p>
        </p:txBody>
      </p:sp>
      <p:sp>
        <p:nvSpPr>
          <p:cNvPr id="3" name="Content Placeholder 2"/>
          <p:cNvSpPr>
            <a:spLocks noGrp="1"/>
          </p:cNvSpPr>
          <p:nvPr>
            <p:ph idx="1"/>
          </p:nvPr>
        </p:nvSpPr>
        <p:spPr>
          <a:xfrm>
            <a:off x="0" y="1905000"/>
            <a:ext cx="8991600" cy="4953000"/>
          </a:xfrm>
        </p:spPr>
        <p:txBody>
          <a:bodyPr>
            <a:noAutofit/>
          </a:bodyPr>
          <a:lstStyle/>
          <a:p>
            <a:r>
              <a:rPr lang="en-US" sz="3400" dirty="0" smtClean="0"/>
              <a:t>Saved </a:t>
            </a:r>
            <a:r>
              <a:rPr lang="en-US" sz="3400" i="1" dirty="0" smtClean="0">
                <a:solidFill>
                  <a:srgbClr val="FFFF00"/>
                </a:solidFill>
              </a:rPr>
              <a:t>“for whosoever shall call upon the name of the Lord shall be saved…” </a:t>
            </a:r>
            <a:endParaRPr lang="en-US" sz="3400" dirty="0" smtClean="0">
              <a:solidFill>
                <a:srgbClr val="FFFF00"/>
              </a:solidFill>
            </a:endParaRPr>
          </a:p>
          <a:p>
            <a:r>
              <a:rPr lang="en-US" sz="3400" dirty="0" smtClean="0"/>
              <a:t>This is the condition of every person who has placed his faith in Jesus Christ as Lord and Savior.</a:t>
            </a:r>
          </a:p>
          <a:p>
            <a:r>
              <a:rPr lang="en-US" sz="3400" dirty="0" smtClean="0"/>
              <a:t>A person who has not placed his faith in Jesus Christ as Lord and Savior = Lost </a:t>
            </a:r>
            <a:r>
              <a:rPr lang="en-US" sz="3400" i="1" dirty="0" smtClean="0">
                <a:solidFill>
                  <a:srgbClr val="FFFF00"/>
                </a:solidFill>
              </a:rPr>
              <a:t>“for my son was dead, and is alive…he was lost, and is found…”</a:t>
            </a:r>
            <a:r>
              <a:rPr lang="en-US" sz="3400" dirty="0" smtClean="0">
                <a:solidFill>
                  <a:srgbClr val="FFFF00"/>
                </a:solidFill>
              </a:rPr>
              <a:t> </a:t>
            </a:r>
          </a:p>
          <a:p>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solidFill>
                  <a:srgbClr val="FFFF00"/>
                </a:solidFill>
              </a:rPr>
              <a:t>What it does not mean </a:t>
            </a:r>
            <a:r>
              <a:rPr lang="en-US" dirty="0" smtClean="0">
                <a:solidFill>
                  <a:srgbClr val="FFFF00"/>
                </a:solidFill>
              </a:rPr>
              <a:t>to be </a:t>
            </a:r>
            <a:r>
              <a:rPr lang="en-US" dirty="0" smtClean="0">
                <a:solidFill>
                  <a:srgbClr val="FFFF00"/>
                </a:solidFill>
              </a:rPr>
              <a:t>lost?</a:t>
            </a: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pPr lvl="0"/>
            <a:r>
              <a:rPr lang="en-US" dirty="0"/>
              <a:t>It does not mean to simply be with out direction and purpose in </a:t>
            </a:r>
            <a:r>
              <a:rPr lang="en-US" dirty="0" smtClean="0"/>
              <a:t>life.</a:t>
            </a:r>
            <a:endParaRPr lang="en-US" dirty="0"/>
          </a:p>
          <a:p>
            <a:pPr lvl="0"/>
            <a:r>
              <a:rPr lang="en-US" dirty="0"/>
              <a:t>It does not mean to be confused about what you should do with your </a:t>
            </a:r>
            <a:r>
              <a:rPr lang="en-US" dirty="0" smtClean="0"/>
              <a:t>life.</a:t>
            </a:r>
            <a:endParaRPr lang="en-US" dirty="0"/>
          </a:p>
          <a:p>
            <a:pPr lvl="0"/>
            <a:r>
              <a:rPr lang="en-US" dirty="0"/>
              <a:t>It does not mean to be uncertain concerning what is the right or wrong thing to do in a </a:t>
            </a:r>
            <a:r>
              <a:rPr lang="en-US" dirty="0" smtClean="0"/>
              <a:t>situation.</a:t>
            </a:r>
            <a:endParaRPr lang="en-US" dirty="0"/>
          </a:p>
          <a:p>
            <a:pPr lvl="0"/>
            <a:r>
              <a:rPr lang="en-US" dirty="0"/>
              <a:t>It does not mean to be with out hope that things will get </a:t>
            </a:r>
            <a:r>
              <a:rPr lang="en-US" dirty="0" smtClean="0"/>
              <a:t>better.</a:t>
            </a:r>
            <a:endParaRPr lang="en-US" dirty="0" smtClean="0"/>
          </a:p>
          <a:p>
            <a:r>
              <a:rPr lang="en-US" dirty="0"/>
              <a:t>It does not mean to be forsaken, unloved, and alone - not knowing what to do or who to turn to for </a:t>
            </a:r>
            <a:r>
              <a:rPr lang="en-US" dirty="0" smtClean="0"/>
              <a:t>help.</a:t>
            </a:r>
            <a:endParaRPr lang="en-US" dirty="0"/>
          </a:p>
          <a:p>
            <a:pPr lvl="0"/>
            <a:endParaRPr lang="en-US" dirty="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500" dirty="0"/>
              <a:t>It does not mean to be in a bad situation with no way </a:t>
            </a:r>
            <a:r>
              <a:rPr lang="en-US" sz="3500" dirty="0" smtClean="0"/>
              <a:t>out.</a:t>
            </a:r>
            <a:endParaRPr lang="en-US" sz="3500" dirty="0"/>
          </a:p>
          <a:p>
            <a:pPr lvl="0"/>
            <a:r>
              <a:rPr lang="en-US" sz="3500" dirty="0"/>
              <a:t>It does not mean to have lost every thing </a:t>
            </a:r>
            <a:r>
              <a:rPr lang="en-US" sz="3500" dirty="0" smtClean="0"/>
              <a:t>of value </a:t>
            </a:r>
            <a:r>
              <a:rPr lang="en-US" sz="3500" dirty="0"/>
              <a:t>– positions, reputation, relationships etc.</a:t>
            </a:r>
          </a:p>
          <a:p>
            <a:pPr lvl="0"/>
            <a:r>
              <a:rPr lang="en-US" sz="3500" dirty="0"/>
              <a:t>It does not mean to be in deep </a:t>
            </a:r>
            <a:r>
              <a:rPr lang="en-US" sz="3500" dirty="0" smtClean="0"/>
              <a:t>depression.</a:t>
            </a:r>
            <a:endParaRPr lang="en-US" sz="3500" dirty="0" smtClean="0"/>
          </a:p>
          <a:p>
            <a:pPr lvl="0"/>
            <a:r>
              <a:rPr lang="en-US" sz="3500" dirty="0"/>
              <a:t>It does not mean to be </a:t>
            </a:r>
            <a:r>
              <a:rPr lang="en-US" sz="3500" dirty="0" smtClean="0"/>
              <a:t>fearful.</a:t>
            </a:r>
            <a:endParaRPr lang="en-US" sz="3500" dirty="0"/>
          </a:p>
          <a:p>
            <a:pPr lvl="0"/>
            <a:r>
              <a:rPr lang="en-US" sz="3500" dirty="0"/>
              <a:t>It does not mean to be caught is some controlling addiction from which you can not rescue your </a:t>
            </a:r>
            <a:r>
              <a:rPr lang="en-US" sz="3500" dirty="0" smtClean="0"/>
              <a:t>self.</a:t>
            </a:r>
            <a:endParaRPr lang="en-US" sz="3500" dirty="0"/>
          </a:p>
          <a:p>
            <a:pPr lvl="0"/>
            <a:r>
              <a:rPr lang="en-US" sz="3500" dirty="0"/>
              <a:t>It does not mean to have an emotional sinking feeling that things will never get </a:t>
            </a:r>
            <a:r>
              <a:rPr lang="en-US" sz="3500" dirty="0" smtClean="0"/>
              <a:t>better.</a:t>
            </a:r>
            <a:endParaRPr lang="en-US" sz="3500" dirty="0"/>
          </a:p>
          <a:p>
            <a:pPr lvl="0">
              <a:buNone/>
            </a:pPr>
            <a:endParaRPr lang="en-US" sz="3500" dirty="0"/>
          </a:p>
          <a:p>
            <a:endParaRPr lang="en-US"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What it does mean to be </a:t>
            </a:r>
            <a:r>
              <a:rPr lang="en-US" dirty="0" smtClean="0">
                <a:solidFill>
                  <a:srgbClr val="FFFF00"/>
                </a:solidFill>
              </a:rPr>
              <a:t>lost? </a:t>
            </a: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rmAutofit/>
          </a:bodyPr>
          <a:lstStyle/>
          <a:p>
            <a:pPr lvl="0"/>
            <a:r>
              <a:rPr lang="en-US" dirty="0"/>
              <a:t>T</a:t>
            </a:r>
            <a:r>
              <a:rPr lang="en-US" dirty="0" smtClean="0"/>
              <a:t>he </a:t>
            </a:r>
            <a:r>
              <a:rPr lang="en-US" dirty="0"/>
              <a:t>condition of being spiritually lost is the </a:t>
            </a:r>
            <a:r>
              <a:rPr lang="en-US" dirty="0" smtClean="0"/>
              <a:t>worst condition </a:t>
            </a:r>
            <a:r>
              <a:rPr lang="en-US" dirty="0"/>
              <a:t>a person could ever be in</a:t>
            </a:r>
            <a:r>
              <a:rPr lang="en-US" dirty="0" smtClean="0"/>
              <a:t>!</a:t>
            </a:r>
          </a:p>
          <a:p>
            <a:pPr lvl="0"/>
            <a:r>
              <a:rPr lang="en-US" dirty="0"/>
              <a:t>The condition of being lost is a condition that every person is born into – </a:t>
            </a:r>
            <a:r>
              <a:rPr lang="en-US" i="1" dirty="0"/>
              <a:t>Romans 3:9-19</a:t>
            </a:r>
          </a:p>
          <a:p>
            <a:r>
              <a:rPr lang="en-US" dirty="0" smtClean="0"/>
              <a:t>The </a:t>
            </a:r>
            <a:r>
              <a:rPr lang="en-US" dirty="0"/>
              <a:t>condition of being lost is described for us in the </a:t>
            </a:r>
            <a:r>
              <a:rPr lang="en-US" dirty="0" smtClean="0"/>
              <a:t>Word of </a:t>
            </a:r>
            <a:r>
              <a:rPr lang="en-US" dirty="0"/>
              <a:t>God </a:t>
            </a:r>
            <a:r>
              <a:rPr lang="en-US" dirty="0" smtClean="0"/>
              <a:t>–</a:t>
            </a:r>
            <a:endParaRPr lang="en-US" dirty="0"/>
          </a:p>
          <a:p>
            <a:pPr lvl="0"/>
            <a:r>
              <a:rPr lang="en-US" dirty="0" smtClean="0"/>
              <a:t>Described </a:t>
            </a:r>
            <a:r>
              <a:rPr lang="en-US" dirty="0"/>
              <a:t>as a lost sheep </a:t>
            </a:r>
            <a:r>
              <a:rPr lang="en-US" i="1" dirty="0"/>
              <a:t>(Matt. 10:6; Isa. 53; Luke 15:4)</a:t>
            </a:r>
          </a:p>
          <a:p>
            <a:pPr lvl="0"/>
            <a:r>
              <a:rPr lang="en-US" dirty="0" smtClean="0"/>
              <a:t>Described </a:t>
            </a:r>
            <a:r>
              <a:rPr lang="en-US" dirty="0"/>
              <a:t>as a blind person </a:t>
            </a:r>
            <a:r>
              <a:rPr lang="en-US" i="1" dirty="0"/>
              <a:t>(II Cor. 4:3-4)</a:t>
            </a:r>
          </a:p>
          <a:p>
            <a:pPr lvl="0"/>
            <a:r>
              <a:rPr lang="en-US" dirty="0" smtClean="0"/>
              <a:t>Described </a:t>
            </a:r>
            <a:r>
              <a:rPr lang="en-US" dirty="0"/>
              <a:t>as a rebellious son </a:t>
            </a:r>
            <a:r>
              <a:rPr lang="en-US" i="1" dirty="0" smtClean="0"/>
              <a:t>(Luke 15:11-24)</a:t>
            </a:r>
            <a:endParaRPr lang="en-US" i="1" dirty="0"/>
          </a:p>
          <a:p>
            <a:pPr lvl="0"/>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http://3.bp.blogspot.com/_TkKZZyzUvio/SHMMMOYZdEI/AAAAAAAAAc0/FJ4_d6jWZjw/s400/Jesus%2Blamb%2Bof%2BGod.jpg"/>
          <p:cNvPicPr>
            <a:picLocks noChangeAspect="1" noChangeArrowheads="1"/>
          </p:cNvPicPr>
          <p:nvPr/>
        </p:nvPicPr>
        <p:blipFill>
          <a:blip r:embed="rId2" cstate="print"/>
          <a:srcRect/>
          <a:stretch>
            <a:fillRect/>
          </a:stretch>
        </p:blipFill>
        <p:spPr bwMode="auto">
          <a:xfrm>
            <a:off x="5410200" y="152400"/>
            <a:ext cx="3409950" cy="4558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3366" name="Picture 6" descr="http://4.bp.blogspot.com/-_b34LbN3dlo/TgmUe4CR6bI/AAAAAAAAAVU/mCF6V2uG_NE/s1600/man-born-blind.jpg"/>
          <p:cNvPicPr>
            <a:picLocks noChangeAspect="1" noChangeArrowheads="1"/>
          </p:cNvPicPr>
          <p:nvPr/>
        </p:nvPicPr>
        <p:blipFill>
          <a:blip r:embed="rId3" cstate="print"/>
          <a:srcRect/>
          <a:stretch>
            <a:fillRect/>
          </a:stretch>
        </p:blipFill>
        <p:spPr bwMode="auto">
          <a:xfrm>
            <a:off x="990600" y="381000"/>
            <a:ext cx="3352800" cy="39808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3368" name="Picture 8" descr="http://www.chiesabergamo.it/wp/wp-content/uploads/2013/05/nellacasadelpadre.jpg"/>
          <p:cNvPicPr>
            <a:picLocks noChangeAspect="1" noChangeArrowheads="1"/>
          </p:cNvPicPr>
          <p:nvPr/>
        </p:nvPicPr>
        <p:blipFill>
          <a:blip r:embed="rId4" cstate="print"/>
          <a:srcRect/>
          <a:stretch>
            <a:fillRect/>
          </a:stretch>
        </p:blipFill>
        <p:spPr bwMode="auto">
          <a:xfrm>
            <a:off x="1828800" y="3732748"/>
            <a:ext cx="4318097" cy="31252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 to="" calcmode="lin" valueType="num">
                                      <p:cBhvr>
                                        <p:cTn id="7" dur="1" fill="hold"/>
                                        <p:tgtEl>
                                          <p:spTgt spid="1433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368"/>
                                        </p:tgtEl>
                                        <p:attrNameLst>
                                          <p:attrName>style.visibility</p:attrName>
                                        </p:attrNameLst>
                                      </p:cBhvr>
                                      <p:to>
                                        <p:strVal val="visible"/>
                                      </p:to>
                                    </p:set>
                                    <p:anim to="" calcmode="lin" valueType="num">
                                      <p:cBhvr>
                                        <p:cTn id="12" dur="1" fill="hold"/>
                                        <p:tgtEl>
                                          <p:spTgt spid="1433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condition of being lost is </a:t>
            </a:r>
            <a:br>
              <a:rPr lang="en-US" dirty="0" smtClean="0">
                <a:solidFill>
                  <a:srgbClr val="FFFF00"/>
                </a:solidFill>
              </a:rPr>
            </a:br>
            <a:r>
              <a:rPr lang="en-US" dirty="0" smtClean="0">
                <a:solidFill>
                  <a:srgbClr val="FFFF00"/>
                </a:solidFill>
              </a:rPr>
              <a:t>defined by the word itself </a:t>
            </a:r>
            <a:endParaRPr lang="en-US" dirty="0">
              <a:solidFill>
                <a:srgbClr val="FFFF00"/>
              </a:solidFill>
            </a:endParaRPr>
          </a:p>
        </p:txBody>
      </p:sp>
      <p:sp>
        <p:nvSpPr>
          <p:cNvPr id="3" name="Content Placeholder 2"/>
          <p:cNvSpPr>
            <a:spLocks noGrp="1"/>
          </p:cNvSpPr>
          <p:nvPr>
            <p:ph idx="1"/>
          </p:nvPr>
        </p:nvSpPr>
        <p:spPr>
          <a:xfrm>
            <a:off x="0" y="1981200"/>
            <a:ext cx="9144000" cy="4876800"/>
          </a:xfrm>
        </p:spPr>
        <p:txBody>
          <a:bodyPr>
            <a:normAutofit/>
          </a:bodyPr>
          <a:lstStyle/>
          <a:p>
            <a:pPr lvl="0"/>
            <a:r>
              <a:rPr lang="en-US" sz="3600" dirty="0" smtClean="0"/>
              <a:t>Note</a:t>
            </a:r>
            <a:r>
              <a:rPr lang="en-US" sz="3600" dirty="0"/>
              <a:t>: The Greek word for “lost” is (</a:t>
            </a:r>
            <a:r>
              <a:rPr lang="en-US" sz="3600" dirty="0" err="1"/>
              <a:t>apollumi</a:t>
            </a:r>
            <a:r>
              <a:rPr lang="en-US" sz="3600" dirty="0"/>
              <a:t>) and is translated several ways in the KJV – </a:t>
            </a:r>
            <a:endParaRPr lang="en-US" sz="3600" dirty="0" smtClean="0"/>
          </a:p>
          <a:p>
            <a:r>
              <a:rPr lang="en-US" sz="3600" dirty="0">
                <a:solidFill>
                  <a:srgbClr val="FFFF00"/>
                </a:solidFill>
              </a:rPr>
              <a:t>To perish </a:t>
            </a:r>
            <a:r>
              <a:rPr lang="en-US" sz="3600" dirty="0" smtClean="0">
                <a:solidFill>
                  <a:srgbClr val="FFFF00"/>
                </a:solidFill>
              </a:rPr>
              <a:t>- </a:t>
            </a:r>
            <a:r>
              <a:rPr lang="en-US" sz="3600" i="1" dirty="0" smtClean="0"/>
              <a:t>“</a:t>
            </a:r>
            <a:r>
              <a:rPr lang="en-US" sz="3600" i="1" dirty="0"/>
              <a:t>Lord, save us: we perish…it is not the will of the Father that one of these little ones should perish…He is not willing that any should perish…those that are saved and those that perish…</a:t>
            </a:r>
            <a:r>
              <a:rPr lang="en-US" sz="3600" i="1" dirty="0" err="1"/>
              <a:t>carest</a:t>
            </a:r>
            <a:r>
              <a:rPr lang="en-US" sz="3600" i="1" dirty="0"/>
              <a:t> thou not that we perish”</a:t>
            </a:r>
            <a:endParaRPr lang="en-US" sz="3600" dirty="0"/>
          </a:p>
          <a:p>
            <a:pPr lvl="0"/>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fontScale="92500" lnSpcReduction="20000"/>
          </a:bodyPr>
          <a:lstStyle/>
          <a:p>
            <a:pPr lvl="0"/>
            <a:r>
              <a:rPr lang="en-US" sz="3600" dirty="0" smtClean="0">
                <a:solidFill>
                  <a:srgbClr val="FFFF00"/>
                </a:solidFill>
              </a:rPr>
              <a:t>Those</a:t>
            </a:r>
            <a:r>
              <a:rPr lang="en-US" sz="3600" dirty="0" smtClean="0"/>
              <a:t> </a:t>
            </a:r>
            <a:r>
              <a:rPr lang="en-US" sz="3600" dirty="0">
                <a:solidFill>
                  <a:srgbClr val="FFFF00"/>
                </a:solidFill>
              </a:rPr>
              <a:t>who are saved can never perish – </a:t>
            </a:r>
            <a:r>
              <a:rPr lang="en-US" sz="3600" i="1" dirty="0"/>
              <a:t>“They shall never perish, neither shall any man pluck them out of my Fathers hand…he that believeth in him shall not perish, but have everlasting life</a:t>
            </a:r>
            <a:r>
              <a:rPr lang="en-US" sz="3600" i="1" dirty="0" smtClean="0"/>
              <a:t>”</a:t>
            </a:r>
            <a:endParaRPr lang="en-US" sz="3600" dirty="0"/>
          </a:p>
          <a:p>
            <a:pPr lvl="0"/>
            <a:r>
              <a:rPr lang="en-US" sz="3600" dirty="0">
                <a:solidFill>
                  <a:srgbClr val="FFFF00"/>
                </a:solidFill>
              </a:rPr>
              <a:t>To be destroyed </a:t>
            </a:r>
            <a:r>
              <a:rPr lang="en-US" sz="3600" dirty="0" smtClean="0">
                <a:solidFill>
                  <a:srgbClr val="FFFF00"/>
                </a:solidFill>
              </a:rPr>
              <a:t>-</a:t>
            </a:r>
            <a:r>
              <a:rPr lang="en-US" sz="3600" i="1" dirty="0" smtClean="0"/>
              <a:t>“</a:t>
            </a:r>
            <a:r>
              <a:rPr lang="en-US" sz="3600" i="1" dirty="0"/>
              <a:t>F</a:t>
            </a:r>
            <a:r>
              <a:rPr lang="en-US" sz="3600" i="1" dirty="0" smtClean="0"/>
              <a:t>ear </a:t>
            </a:r>
            <a:r>
              <a:rPr lang="en-US" sz="3600" i="1" dirty="0"/>
              <a:t>him who is able to destroy both soul and body in hell…he shall destroy the wicked…they were destroyed of the destroyer…He is able to save and to destroy…and with all deceivableness of </a:t>
            </a:r>
            <a:r>
              <a:rPr lang="en-US" sz="3600" i="1" dirty="0" err="1"/>
              <a:t>unrghteousness</a:t>
            </a:r>
            <a:r>
              <a:rPr lang="en-US" sz="3600" i="1" dirty="0"/>
              <a:t> in them that perish, because the received not the love of the truth that they might be saved, and for this cause shall send them strong delusion, that they </a:t>
            </a:r>
            <a:r>
              <a:rPr lang="en-US" sz="3600" i="1" dirty="0" err="1"/>
              <a:t>shuold</a:t>
            </a:r>
            <a:r>
              <a:rPr lang="en-US" sz="3600" i="1" dirty="0"/>
              <a:t> believe a lie. That they all might be damned who believed not the truth but had pleasure in unrighteousness…”</a:t>
            </a:r>
            <a:r>
              <a:rPr lang="en-US" sz="3600" dirty="0"/>
              <a:t> </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300" dirty="0">
                <a:solidFill>
                  <a:srgbClr val="FFFF00"/>
                </a:solidFill>
              </a:rPr>
              <a:t>Those who are saved can not be destroyed – </a:t>
            </a:r>
            <a:r>
              <a:rPr lang="en-US" sz="3300" i="1" dirty="0" smtClean="0"/>
              <a:t>“For </a:t>
            </a:r>
            <a:r>
              <a:rPr lang="en-US" sz="3300" i="1" dirty="0"/>
              <a:t>this purpose the Son of God was manifested, the he might destroy the works of the devil…through his death he destroyed him who had power over death; that is the devil. And delivered them who through fear of death were all their lifetime subject to bondage…”</a:t>
            </a:r>
            <a:endParaRPr lang="en-US" sz="3300" dirty="0"/>
          </a:p>
          <a:p>
            <a:r>
              <a:rPr lang="en-US" sz="3300" dirty="0" smtClean="0">
                <a:solidFill>
                  <a:srgbClr val="FFFF00"/>
                </a:solidFill>
              </a:rPr>
              <a:t>To </a:t>
            </a:r>
            <a:r>
              <a:rPr lang="en-US" sz="3300" dirty="0">
                <a:solidFill>
                  <a:srgbClr val="FFFF00"/>
                </a:solidFill>
              </a:rPr>
              <a:t>lose – </a:t>
            </a:r>
            <a:r>
              <a:rPr lang="en-US" sz="3300" i="1" dirty="0" smtClean="0"/>
              <a:t>“He </a:t>
            </a:r>
            <a:r>
              <a:rPr lang="en-US" sz="3300" i="1" dirty="0"/>
              <a:t>that </a:t>
            </a:r>
            <a:r>
              <a:rPr lang="en-US" sz="3300" i="1" dirty="0" err="1"/>
              <a:t>saveth</a:t>
            </a:r>
            <a:r>
              <a:rPr lang="en-US" sz="3300" i="1" dirty="0"/>
              <a:t> his life shall lose it…he that </a:t>
            </a:r>
            <a:r>
              <a:rPr lang="en-US" sz="3300" i="1" dirty="0" err="1"/>
              <a:t>loseth</a:t>
            </a:r>
            <a:r>
              <a:rPr lang="en-US" sz="3300" i="1" dirty="0"/>
              <a:t> his life for my sake the same shall find it…” </a:t>
            </a:r>
            <a:endParaRPr lang="en-US" sz="3300" dirty="0"/>
          </a:p>
          <a:p>
            <a:pPr lvl="0"/>
            <a:r>
              <a:rPr lang="en-US" sz="3300" dirty="0" smtClean="0">
                <a:solidFill>
                  <a:srgbClr val="FFFF00"/>
                </a:solidFill>
              </a:rPr>
              <a:t>Those </a:t>
            </a:r>
            <a:r>
              <a:rPr lang="en-US" sz="3300" dirty="0">
                <a:solidFill>
                  <a:srgbClr val="FFFF00"/>
                </a:solidFill>
              </a:rPr>
              <a:t>who are saved can not lose – </a:t>
            </a:r>
            <a:r>
              <a:rPr lang="en-US" sz="3300" i="1" dirty="0"/>
              <a:t>“And this is the Fathers will that of all which he hath given me I should lose nothing…”</a:t>
            </a:r>
            <a:endParaRPr lang="en-US" sz="3300" dirty="0"/>
          </a:p>
          <a:p>
            <a:endParaRPr lang="en-US"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066800"/>
            <a:ext cx="6629400"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threePt" dir="t"/>
            </a:scene3d>
            <a:sp3d extrusionH="57150">
              <a:bevelT w="38100" h="38100" prst="convex"/>
            </a:sp3d>
          </a:bodyPr>
          <a:lstStyle/>
          <a:p>
            <a:pPr algn="ctr"/>
            <a:r>
              <a:rPr lang="en-US" sz="4800" dirty="0">
                <a:effectLst>
                  <a:glow rad="63500">
                    <a:schemeClr val="accent2">
                      <a:satMod val="175000"/>
                      <a:alpha val="40000"/>
                    </a:schemeClr>
                  </a:glow>
                </a:effectLst>
              </a:rPr>
              <a:t>What does it all </a:t>
            </a:r>
            <a:r>
              <a:rPr lang="en-US" sz="4800" dirty="0" smtClean="0">
                <a:effectLst>
                  <a:glow rad="63500">
                    <a:schemeClr val="accent2">
                      <a:satMod val="175000"/>
                      <a:alpha val="40000"/>
                    </a:schemeClr>
                  </a:glow>
                </a:effectLst>
              </a:rPr>
              <a:t>mean? </a:t>
            </a:r>
            <a:r>
              <a:rPr lang="en-US" sz="4800" dirty="0">
                <a:effectLst>
                  <a:glow rad="63500">
                    <a:schemeClr val="accent2">
                      <a:satMod val="175000"/>
                      <a:alpha val="40000"/>
                    </a:schemeClr>
                  </a:glow>
                </a:effectLst>
              </a:rPr>
              <a:t>Those who are lost are those who are perishing, those who are being destroyed, those who are losing </a:t>
            </a:r>
            <a:r>
              <a:rPr lang="en-US" sz="4800" dirty="0" smtClean="0">
                <a:effectLst>
                  <a:glow rad="63500">
                    <a:schemeClr val="accent2">
                      <a:satMod val="175000"/>
                      <a:alpha val="40000"/>
                    </a:schemeClr>
                  </a:glow>
                </a:effectLst>
              </a:rPr>
              <a:t>out </a:t>
            </a:r>
            <a:r>
              <a:rPr lang="en-US" sz="4800" dirty="0">
                <a:effectLst>
                  <a:glow rad="63500">
                    <a:schemeClr val="accent2">
                      <a:satMod val="175000"/>
                      <a:alpha val="40000"/>
                    </a:schemeClr>
                  </a:glow>
                </a:effectLst>
              </a:rPr>
              <a:t>on eternal life.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dirty="0">
                <a:solidFill>
                  <a:srgbClr val="FFFF00"/>
                </a:solidFill>
              </a:rPr>
              <a:t>What can be done about the </a:t>
            </a:r>
            <a:r>
              <a:rPr lang="en-US" dirty="0" smtClean="0">
                <a:solidFill>
                  <a:srgbClr val="FFFF00"/>
                </a:solidFill>
              </a:rPr>
              <a:t/>
            </a:r>
            <a:br>
              <a:rPr lang="en-US" dirty="0" smtClean="0">
                <a:solidFill>
                  <a:srgbClr val="FFFF00"/>
                </a:solidFill>
              </a:rPr>
            </a:br>
            <a:r>
              <a:rPr lang="en-US" i="1" dirty="0" smtClean="0">
                <a:solidFill>
                  <a:srgbClr val="FFFF00"/>
                </a:solidFill>
              </a:rPr>
              <a:t>“</a:t>
            </a:r>
            <a:r>
              <a:rPr lang="en-US" i="1" dirty="0">
                <a:solidFill>
                  <a:srgbClr val="FFFF00"/>
                </a:solidFill>
              </a:rPr>
              <a:t>lost” </a:t>
            </a:r>
            <a:r>
              <a:rPr lang="en-US" dirty="0">
                <a:solidFill>
                  <a:srgbClr val="FFFF00"/>
                </a:solidFill>
              </a:rPr>
              <a:t>condition of </a:t>
            </a:r>
            <a:r>
              <a:rPr lang="en-US" dirty="0" smtClean="0">
                <a:solidFill>
                  <a:srgbClr val="FFFF00"/>
                </a:solidFill>
              </a:rPr>
              <a:t>man?</a:t>
            </a:r>
            <a:endParaRPr lang="en-US" dirty="0">
              <a:solidFill>
                <a:srgbClr val="FFFF00"/>
              </a:solidFill>
            </a:endParaRPr>
          </a:p>
        </p:txBody>
      </p:sp>
      <p:sp>
        <p:nvSpPr>
          <p:cNvPr id="3" name="Content Placeholder 2"/>
          <p:cNvSpPr>
            <a:spLocks noGrp="1"/>
          </p:cNvSpPr>
          <p:nvPr>
            <p:ph idx="1"/>
          </p:nvPr>
        </p:nvSpPr>
        <p:spPr>
          <a:xfrm>
            <a:off x="0" y="1905000"/>
            <a:ext cx="5867400" cy="4953000"/>
          </a:xfrm>
        </p:spPr>
        <p:txBody>
          <a:bodyPr>
            <a:normAutofit/>
          </a:bodyPr>
          <a:lstStyle/>
          <a:p>
            <a:r>
              <a:rPr lang="en-US" sz="3600" dirty="0" smtClean="0"/>
              <a:t>Jesus </a:t>
            </a:r>
            <a:r>
              <a:rPr lang="en-US" sz="3600" dirty="0"/>
              <a:t>has come to seek and to save the lost – 3 parables make this very clear… </a:t>
            </a:r>
          </a:p>
          <a:p>
            <a:pPr lvl="0"/>
            <a:r>
              <a:rPr lang="en-US" sz="3600" dirty="0"/>
              <a:t>The lost sheep </a:t>
            </a:r>
            <a:r>
              <a:rPr lang="en-US" sz="3600" i="1" dirty="0"/>
              <a:t>– Luke 15:1-7</a:t>
            </a:r>
          </a:p>
          <a:p>
            <a:pPr lvl="0"/>
            <a:r>
              <a:rPr lang="en-US" sz="3600" dirty="0"/>
              <a:t>The lost coin </a:t>
            </a:r>
            <a:r>
              <a:rPr lang="en-US" sz="3600" i="1" dirty="0"/>
              <a:t>– Luke 15:8-10</a:t>
            </a:r>
          </a:p>
          <a:p>
            <a:pPr lvl="0"/>
            <a:r>
              <a:rPr lang="en-US" sz="3600" dirty="0"/>
              <a:t>The lost son </a:t>
            </a:r>
            <a:r>
              <a:rPr lang="en-US" sz="3600" i="1" dirty="0"/>
              <a:t>– Luke 15:11-24</a:t>
            </a:r>
          </a:p>
          <a:p>
            <a:endParaRPr lang="en-US" sz="3600" dirty="0"/>
          </a:p>
        </p:txBody>
      </p:sp>
      <p:pic>
        <p:nvPicPr>
          <p:cNvPr id="147462" name="Picture 6" descr="http://childrenschurch.files.wordpress.com/2012/02/scan00711.jpg"/>
          <p:cNvPicPr>
            <a:picLocks noChangeAspect="1" noChangeArrowheads="1"/>
          </p:cNvPicPr>
          <p:nvPr/>
        </p:nvPicPr>
        <p:blipFill>
          <a:blip r:embed="rId2" cstate="print"/>
          <a:srcRect/>
          <a:stretch>
            <a:fillRect/>
          </a:stretch>
        </p:blipFill>
        <p:spPr bwMode="auto">
          <a:xfrm>
            <a:off x="7157516" y="1066800"/>
            <a:ext cx="1986484" cy="2424497"/>
          </a:xfrm>
          <a:prstGeom prst="rect">
            <a:avLst/>
          </a:prstGeom>
          <a:noFill/>
        </p:spPr>
      </p:pic>
      <p:pic>
        <p:nvPicPr>
          <p:cNvPr id="147460" name="Picture 4" descr="http://newlife.id.au/wp-content/uploads/The-Lost-Drachma-byJames-Tissot-Overall-Brooklyn-Museum.-wikimedia.jpg"/>
          <p:cNvPicPr>
            <a:picLocks noChangeAspect="1" noChangeArrowheads="1"/>
          </p:cNvPicPr>
          <p:nvPr/>
        </p:nvPicPr>
        <p:blipFill>
          <a:blip r:embed="rId3" cstate="print"/>
          <a:srcRect/>
          <a:stretch>
            <a:fillRect/>
          </a:stretch>
        </p:blipFill>
        <p:spPr bwMode="auto">
          <a:xfrm>
            <a:off x="5981700" y="3048000"/>
            <a:ext cx="3162300" cy="1929789"/>
          </a:xfrm>
          <a:prstGeom prst="rect">
            <a:avLst/>
          </a:prstGeom>
          <a:noFill/>
        </p:spPr>
      </p:pic>
      <p:pic>
        <p:nvPicPr>
          <p:cNvPr id="147458" name="Picture 2" descr="http://3.bp.blogspot.com/__IrfUwjURjU/TMZP6LkVbXI/AAAAAAAAAIw/B7oSl6mnT8k/s1600/prodigal2.jpg"/>
          <p:cNvPicPr>
            <a:picLocks noChangeAspect="1" noChangeArrowheads="1"/>
          </p:cNvPicPr>
          <p:nvPr/>
        </p:nvPicPr>
        <p:blipFill>
          <a:blip r:embed="rId4" cstate="print"/>
          <a:srcRect/>
          <a:stretch>
            <a:fillRect/>
          </a:stretch>
        </p:blipFill>
        <p:spPr bwMode="auto">
          <a:xfrm>
            <a:off x="6248400" y="4838699"/>
            <a:ext cx="2676525" cy="2019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7462"/>
                                        </p:tgtEl>
                                        <p:attrNameLst>
                                          <p:attrName>style.visibility</p:attrName>
                                        </p:attrNameLst>
                                      </p:cBhvr>
                                      <p:to>
                                        <p:strVal val="visible"/>
                                      </p:to>
                                    </p:set>
                                    <p:anim to="" calcmode="lin" valueType="num">
                                      <p:cBhvr>
                                        <p:cTn id="17" dur="1" fill="hold"/>
                                        <p:tgtEl>
                                          <p:spTgt spid="14746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47460"/>
                                        </p:tgtEl>
                                        <p:attrNameLst>
                                          <p:attrName>style.visibility</p:attrName>
                                        </p:attrNameLst>
                                      </p:cBhvr>
                                      <p:to>
                                        <p:strVal val="visible"/>
                                      </p:to>
                                    </p:set>
                                    <p:anim to="" calcmode="lin" valueType="num">
                                      <p:cBhvr>
                                        <p:cTn id="27" dur="1" fill="hold"/>
                                        <p:tgtEl>
                                          <p:spTgt spid="14746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 to="" calcmode="lin" valueType="num">
                                      <p:cBhvr>
                                        <p:cTn id="37" dur="1" fill="hold"/>
                                        <p:tgtEl>
                                          <p:spTgt spid="14745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What can be done about the </a:t>
            </a:r>
            <a:br>
              <a:rPr lang="en-US" dirty="0" smtClean="0">
                <a:solidFill>
                  <a:srgbClr val="FFFF00"/>
                </a:solidFill>
              </a:rPr>
            </a:br>
            <a:r>
              <a:rPr lang="en-US" i="1" dirty="0" smtClean="0">
                <a:solidFill>
                  <a:srgbClr val="FFFF00"/>
                </a:solidFill>
              </a:rPr>
              <a:t>“lost” </a:t>
            </a:r>
            <a:r>
              <a:rPr lang="en-US" dirty="0" smtClean="0">
                <a:solidFill>
                  <a:srgbClr val="FFFF00"/>
                </a:solidFill>
              </a:rPr>
              <a:t>condition of man?</a:t>
            </a:r>
            <a:endParaRPr lang="en-US" dirty="0"/>
          </a:p>
        </p:txBody>
      </p:sp>
      <p:sp>
        <p:nvSpPr>
          <p:cNvPr id="3" name="Content Placeholder 2"/>
          <p:cNvSpPr>
            <a:spLocks noGrp="1"/>
          </p:cNvSpPr>
          <p:nvPr>
            <p:ph idx="1"/>
          </p:nvPr>
        </p:nvSpPr>
        <p:spPr>
          <a:xfrm>
            <a:off x="0" y="1600200"/>
            <a:ext cx="9144000" cy="3505201"/>
          </a:xfrm>
        </p:spPr>
        <p:txBody>
          <a:bodyPr>
            <a:noAutofit/>
          </a:bodyPr>
          <a:lstStyle/>
          <a:p>
            <a:pPr lvl="0"/>
            <a:r>
              <a:rPr lang="en-US" dirty="0" smtClean="0"/>
              <a:t>Preach </a:t>
            </a:r>
            <a:r>
              <a:rPr lang="en-US" dirty="0"/>
              <a:t>the gospel to them – </a:t>
            </a:r>
            <a:r>
              <a:rPr lang="en-US" i="1" dirty="0"/>
              <a:t>I Cor. 1:18-21</a:t>
            </a:r>
          </a:p>
          <a:p>
            <a:r>
              <a:rPr lang="en-US" dirty="0" smtClean="0"/>
              <a:t>The </a:t>
            </a:r>
            <a:r>
              <a:rPr lang="en-US" dirty="0"/>
              <a:t>gospel is the only thing that will open the eyes of a lost man – </a:t>
            </a:r>
            <a:r>
              <a:rPr lang="en-US" dirty="0" smtClean="0"/>
              <a:t> </a:t>
            </a:r>
            <a:r>
              <a:rPr lang="en-US" i="1" dirty="0"/>
              <a:t>II Cor. 4:3-7</a:t>
            </a:r>
          </a:p>
          <a:p>
            <a:r>
              <a:rPr lang="en-US" dirty="0" smtClean="0"/>
              <a:t>The </a:t>
            </a:r>
            <a:r>
              <a:rPr lang="en-US" dirty="0"/>
              <a:t>gospel is the only thing that will produce faith in a lost man </a:t>
            </a:r>
            <a:r>
              <a:rPr lang="en-US" dirty="0" smtClean="0"/>
              <a:t>– </a:t>
            </a:r>
            <a:r>
              <a:rPr lang="en-US" i="1" dirty="0" smtClean="0"/>
              <a:t>Rom</a:t>
            </a:r>
            <a:r>
              <a:rPr lang="en-US" i="1" dirty="0"/>
              <a:t>. 10:9-17</a:t>
            </a:r>
          </a:p>
          <a:p>
            <a:pPr>
              <a:buNone/>
            </a:pPr>
            <a:endParaRPr lang="en-US" i="1" dirty="0"/>
          </a:p>
          <a:p>
            <a:pPr>
              <a:buNone/>
            </a:pPr>
            <a:endParaRPr lang="en-US" dirty="0"/>
          </a:p>
        </p:txBody>
      </p:sp>
      <p:pic>
        <p:nvPicPr>
          <p:cNvPr id="14344" name="Picture 8" descr="http://www.thegospeltract.com/Larger%20versions%20of%20photos/Share%20the%20gospel.JPG"/>
          <p:cNvPicPr>
            <a:picLocks noChangeAspect="1" noChangeArrowheads="1"/>
          </p:cNvPicPr>
          <p:nvPr/>
        </p:nvPicPr>
        <p:blipFill>
          <a:blip r:embed="rId2" cstate="print"/>
          <a:srcRect/>
          <a:stretch>
            <a:fillRect/>
          </a:stretch>
        </p:blipFill>
        <p:spPr bwMode="auto">
          <a:xfrm>
            <a:off x="0" y="4457700"/>
            <a:ext cx="3200400" cy="2400300"/>
          </a:xfrm>
          <a:prstGeom prst="rect">
            <a:avLst/>
          </a:prstGeom>
          <a:noFill/>
        </p:spPr>
      </p:pic>
      <p:pic>
        <p:nvPicPr>
          <p:cNvPr id="14338" name="Picture 2" descr="http://b.vimeocdn.com/ts/414/420/414420894_640.jpg"/>
          <p:cNvPicPr>
            <a:picLocks noChangeAspect="1" noChangeArrowheads="1"/>
          </p:cNvPicPr>
          <p:nvPr/>
        </p:nvPicPr>
        <p:blipFill>
          <a:blip r:embed="rId3" cstate="print"/>
          <a:srcRect/>
          <a:stretch>
            <a:fillRect/>
          </a:stretch>
        </p:blipFill>
        <p:spPr bwMode="auto">
          <a:xfrm>
            <a:off x="2667000" y="5014912"/>
            <a:ext cx="3276600" cy="1843088"/>
          </a:xfrm>
          <a:prstGeom prst="rect">
            <a:avLst/>
          </a:prstGeom>
          <a:noFill/>
        </p:spPr>
      </p:pic>
      <p:pic>
        <p:nvPicPr>
          <p:cNvPr id="14342" name="Picture 6" descr="http://alifequest.net/268faithcomethhearing.jpg"/>
          <p:cNvPicPr>
            <a:picLocks noChangeAspect="1" noChangeArrowheads="1"/>
          </p:cNvPicPr>
          <p:nvPr/>
        </p:nvPicPr>
        <p:blipFill>
          <a:blip r:embed="rId4" cstate="print"/>
          <a:srcRect/>
          <a:stretch>
            <a:fillRect/>
          </a:stretch>
        </p:blipFill>
        <p:spPr bwMode="auto">
          <a:xfrm>
            <a:off x="5029199" y="4267200"/>
            <a:ext cx="4139293" cy="22288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44"/>
                                        </p:tgtEl>
                                        <p:attrNameLst>
                                          <p:attrName>style.visibility</p:attrName>
                                        </p:attrNameLst>
                                      </p:cBhvr>
                                      <p:to>
                                        <p:strVal val="visible"/>
                                      </p:to>
                                    </p:set>
                                    <p:anim to="" calcmode="lin" valueType="num">
                                      <p:cBhvr>
                                        <p:cTn id="12" dur="1" fill="hold"/>
                                        <p:tgtEl>
                                          <p:spTgt spid="1434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4338"/>
                                        </p:tgtEl>
                                        <p:attrNameLst>
                                          <p:attrName>style.visibility</p:attrName>
                                        </p:attrNameLst>
                                      </p:cBhvr>
                                      <p:to>
                                        <p:strVal val="visible"/>
                                      </p:to>
                                    </p:set>
                                    <p:anim to="" calcmode="lin" valueType="num">
                                      <p:cBhvr>
                                        <p:cTn id="22" dur="1" fill="hold"/>
                                        <p:tgtEl>
                                          <p:spTgt spid="1433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4342"/>
                                        </p:tgtEl>
                                        <p:attrNameLst>
                                          <p:attrName>style.visibility</p:attrName>
                                        </p:attrNameLst>
                                      </p:cBhvr>
                                      <p:to>
                                        <p:strVal val="visible"/>
                                      </p:to>
                                    </p:set>
                                    <p:anim to="" calcmode="lin" valueType="num">
                                      <p:cBhvr>
                                        <p:cTn id="32" dur="1" fill="hold"/>
                                        <p:tgtEl>
                                          <p:spTgt spid="143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hymnary.org/page/fetch/BH2008/504/low/357"/>
          <p:cNvPicPr>
            <a:picLocks noChangeAspect="1" noChangeArrowheads="1"/>
          </p:cNvPicPr>
          <p:nvPr/>
        </p:nvPicPr>
        <p:blipFill>
          <a:blip r:embed="rId2" cstate="print"/>
          <a:srcRect/>
          <a:stretch>
            <a:fillRect/>
          </a:stretch>
        </p:blipFill>
        <p:spPr bwMode="auto">
          <a:xfrm>
            <a:off x="2362200" y="0"/>
            <a:ext cx="4629150" cy="6943725"/>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Rescue the Perishing</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143000"/>
            <a:ext cx="9144000" cy="5715000"/>
          </a:xfrm>
        </p:spPr>
        <p:txBody>
          <a:bodyPr>
            <a:normAutofit/>
          </a:bodyPr>
          <a:lstStyle/>
          <a:p>
            <a:pPr>
              <a:buNone/>
            </a:pPr>
            <a:r>
              <a:rPr lang="en-US" sz="3600" dirty="0" smtClean="0"/>
              <a:t>   Rescue the perishing, care for the dying, Snatch them in pity from sin and the grave; Weep o'er the erring one, lift up the fallen, Tell them of Jesus, the mighty to save.  </a:t>
            </a:r>
          </a:p>
          <a:p>
            <a:pPr>
              <a:buNone/>
            </a:pPr>
            <a:endParaRPr lang="en-US" sz="3600" dirty="0" smtClean="0"/>
          </a:p>
          <a:p>
            <a:pPr>
              <a:buNone/>
            </a:pPr>
            <a:r>
              <a:rPr lang="en-US" sz="3600" dirty="0"/>
              <a:t> </a:t>
            </a:r>
            <a:r>
              <a:rPr lang="en-US" sz="3600" dirty="0" smtClean="0"/>
              <a:t>   Though they are slighting Him, still He is waiting, Waiting the penitent child to receive; Plead with them earnestly, plead with them gently, He will forgive if they only believe.</a:t>
            </a:r>
          </a:p>
          <a:p>
            <a:pPr>
              <a:buNone/>
            </a:pPr>
            <a:endParaRPr lang="en-US" sz="3600" dirty="0" smtClean="0"/>
          </a:p>
          <a:p>
            <a:pPr>
              <a:buNone/>
            </a:pPr>
            <a:endParaRPr lang="en-US" sz="36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p:spPr>
        <p:txBody>
          <a:bodyPr>
            <a:normAutofit/>
          </a:bodyPr>
          <a:lstStyle/>
          <a:p>
            <a:pPr>
              <a:buNone/>
            </a:pPr>
            <a:r>
              <a:rPr lang="en-US" sz="3600" dirty="0" smtClean="0"/>
              <a:t>   Down in the human heart, crushed by the tempter, Feelings lie buried that grace can restore; Touched by a loving heart, wakened by kindness, Cords that are broken will vibrate once more. </a:t>
            </a:r>
          </a:p>
          <a:p>
            <a:pPr>
              <a:buNone/>
            </a:pPr>
            <a:endParaRPr lang="en-US" sz="3600" dirty="0" smtClean="0"/>
          </a:p>
          <a:p>
            <a:pPr>
              <a:buNone/>
            </a:pPr>
            <a:r>
              <a:rPr lang="en-US" sz="3600" dirty="0"/>
              <a:t> </a:t>
            </a:r>
            <a:r>
              <a:rPr lang="en-US" sz="3600" dirty="0" smtClean="0"/>
              <a:t>  Rescue the perishing, duty demands it Strength for your labor the Lord will provide; Back to the narrow way patiently win them, Tell the poor </a:t>
            </a:r>
            <a:r>
              <a:rPr lang="en-US" sz="3600" dirty="0" err="1" smtClean="0"/>
              <a:t>wand'rer</a:t>
            </a:r>
            <a:r>
              <a:rPr lang="en-US" sz="3600" dirty="0" smtClean="0"/>
              <a:t> a Savior has died.</a:t>
            </a:r>
            <a:endParaRPr lang="en-US" sz="36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Chorus: </a:t>
            </a:r>
            <a:endParaRPr lang="en-US" dirty="0"/>
          </a:p>
        </p:txBody>
      </p:sp>
      <p:sp>
        <p:nvSpPr>
          <p:cNvPr id="3" name="Content Placeholder 2"/>
          <p:cNvSpPr>
            <a:spLocks noGrp="1"/>
          </p:cNvSpPr>
          <p:nvPr>
            <p:ph idx="1"/>
          </p:nvPr>
        </p:nvSpPr>
        <p:spPr>
          <a:xfrm>
            <a:off x="152400" y="1219200"/>
            <a:ext cx="8991600" cy="4906963"/>
          </a:xfrm>
        </p:spPr>
        <p:txBody>
          <a:bodyPr>
            <a:normAutofit/>
          </a:bodyPr>
          <a:lstStyle/>
          <a:p>
            <a:pPr>
              <a:buNone/>
            </a:pPr>
            <a:r>
              <a:rPr lang="en-US" sz="3600" dirty="0" smtClean="0"/>
              <a:t>   Rescue the perishing, Care for the dying; Jesus is merciful, Jesus will save.</a:t>
            </a:r>
            <a:endParaRPr lang="en-US" sz="3600" dirty="0"/>
          </a:p>
        </p:txBody>
      </p:sp>
      <p:pic>
        <p:nvPicPr>
          <p:cNvPr id="154626" name="Picture 2" descr="http://pray4usa.net/wp-content/uploads/2012/07/Jesus-saves-Peter2.bmp"/>
          <p:cNvPicPr>
            <a:picLocks noChangeAspect="1" noChangeArrowheads="1"/>
          </p:cNvPicPr>
          <p:nvPr/>
        </p:nvPicPr>
        <p:blipFill>
          <a:blip r:embed="rId2" cstate="print"/>
          <a:srcRect/>
          <a:stretch>
            <a:fillRect/>
          </a:stretch>
        </p:blipFill>
        <p:spPr bwMode="auto">
          <a:xfrm>
            <a:off x="2286000" y="2590800"/>
            <a:ext cx="4050040" cy="4267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3197</Words>
  <Application>Microsoft Office PowerPoint</Application>
  <PresentationFormat>On-screen Show (4:3)</PresentationFormat>
  <Paragraphs>167</Paragraphs>
  <Slides>107</Slides>
  <Notes>0</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The Doctrine of Man (Part 8)</vt:lpstr>
      <vt:lpstr>Slide 2</vt:lpstr>
      <vt:lpstr>Slide 3</vt:lpstr>
      <vt:lpstr>Slide 4</vt:lpstr>
      <vt:lpstr>Slide 5</vt:lpstr>
      <vt:lpstr>Slide 6</vt:lpstr>
      <vt:lpstr>Slide 7</vt:lpstr>
      <vt:lpstr>Slide 8</vt:lpstr>
      <vt:lpstr>“Thy Word is Truth…”</vt:lpstr>
      <vt:lpstr>Slide 10</vt:lpstr>
      <vt:lpstr>Slide 11</vt:lpstr>
      <vt:lpstr>Slide 12</vt:lpstr>
      <vt:lpstr>Slide 13</vt:lpstr>
      <vt:lpstr>Slide 14</vt:lpstr>
      <vt:lpstr>Slide 15</vt:lpstr>
      <vt:lpstr>Slide 16</vt:lpstr>
      <vt:lpstr>Slide 17</vt:lpstr>
      <vt:lpstr>Slide 18</vt:lpstr>
      <vt:lpstr>Man’s Original Duties  and Responsibilities </vt:lpstr>
      <vt:lpstr>Why did God create man?  </vt:lpstr>
      <vt:lpstr>“Thou art worthy, O Lord, to receive glory and honour and power: for thou hast created all things, and for thy pleasure they are and were created.”  (Rev. 4:11)</vt:lpstr>
      <vt:lpstr>How do we bring pleasure to God?</vt:lpstr>
      <vt:lpstr>The only way to bring pleasure to God is by fulfilling our God given duties and responsibilities.</vt:lpstr>
      <vt:lpstr>Slide 24</vt:lpstr>
      <vt:lpstr>Slide 25</vt:lpstr>
      <vt:lpstr>Slide 26</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Slide 29</vt:lpstr>
      <vt:lpstr> “The Consequences of the Fall”</vt:lpstr>
      <vt:lpstr>A threefold sentence passed  </vt:lpstr>
      <vt:lpstr>Judgment upon the Serpent</vt:lpstr>
      <vt:lpstr> "And the Lord God said unto the serpent, Because thou hast done this, thou art cursed above all cattle, and above every beast of the field; upon thy belly shalt thou go, and dust shalt thou eat all the days  of thy life." (Gen. 3:14) </vt:lpstr>
      <vt:lpstr> Judgment upon Satan</vt:lpstr>
      <vt:lpstr>"And I will put enmity between thee and the woman, and between thy seed and her seed; it shall bruise (crush) thy head, and thou shalt bruise (strike) his heel"  (Gen. 3:15) </vt:lpstr>
      <vt:lpstr>For in this verse we see no less than a thrilling prediction of the cross and the resurrection of the Savior’s and His  great victory over Satan.</vt:lpstr>
      <vt:lpstr>Slide 37</vt:lpstr>
      <vt:lpstr>Slide 38</vt:lpstr>
      <vt:lpstr>Slide 39</vt:lpstr>
      <vt:lpstr>Judgment upon Adam and Eve (sevenfold sentence because of their sin)</vt:lpstr>
      <vt:lpstr>1# Guilt and Shame </vt:lpstr>
      <vt:lpstr>2# Fear</vt:lpstr>
      <vt:lpstr>3# Discord</vt:lpstr>
      <vt:lpstr>4# Death</vt:lpstr>
      <vt:lpstr>5# Suffering</vt:lpstr>
      <vt:lpstr>6# Weariness in labor</vt:lpstr>
      <vt:lpstr>7# Separation from God</vt:lpstr>
      <vt:lpstr>The innocent had to die for the guilty</vt:lpstr>
      <vt:lpstr>(Genesis 3:21)  “Unto Adam also and to his wife did the LORD God make coats of skins, and clothed them. </vt:lpstr>
      <vt:lpstr>(Genesis 3:21)   The first mention of the                  shedding of blood in the Bible.</vt:lpstr>
      <vt:lpstr>The Remedy for Man’s Sin</vt:lpstr>
      <vt:lpstr>Slide 52</vt:lpstr>
      <vt:lpstr>Slide 53</vt:lpstr>
      <vt:lpstr>Slide 54</vt:lpstr>
      <vt:lpstr>Slide 55</vt:lpstr>
      <vt:lpstr>Slide 56</vt:lpstr>
      <vt:lpstr>Slide 57</vt:lpstr>
      <vt:lpstr>Slide 58</vt:lpstr>
      <vt:lpstr>Slide 59</vt:lpstr>
      <vt:lpstr>Slide 60</vt:lpstr>
      <vt:lpstr>Slide 61</vt:lpstr>
      <vt:lpstr>The Shed Blood of Christ</vt:lpstr>
      <vt:lpstr>Slide 63</vt:lpstr>
      <vt:lpstr>Redemption</vt:lpstr>
      <vt:lpstr>Reconciliation</vt:lpstr>
      <vt:lpstr>Remission</vt:lpstr>
      <vt:lpstr>Propitiation</vt:lpstr>
      <vt:lpstr>Justification</vt:lpstr>
      <vt:lpstr>Slide 69</vt:lpstr>
      <vt:lpstr>Man’s Present-Day Condition    </vt:lpstr>
      <vt:lpstr>The Fatherhood of God  by Henry Morris, Ph.D.  </vt:lpstr>
      <vt:lpstr>Slide 72</vt:lpstr>
      <vt:lpstr>Slide 73</vt:lpstr>
      <vt:lpstr>The Word of God divides all living men into three spiritual categories. </vt:lpstr>
      <vt:lpstr>Slide 75</vt:lpstr>
      <vt:lpstr>Slide 76</vt:lpstr>
      <vt:lpstr>Slide 77</vt:lpstr>
      <vt:lpstr>Slide 78</vt:lpstr>
      <vt:lpstr>Slide 79</vt:lpstr>
      <vt:lpstr>What does it mean to be Lost?</vt:lpstr>
      <vt:lpstr>The Word of God has many words and phrases that describe the spiritual condition of a person  who has never been “born again”  “enemy of God…child of the devil…dead in trespasses and sin…servant of sin…enslaved by the world, the flesh, and the devil…sinner…unrighteous…alienated from God…old man…separated from God and the promises of God…without Christ and without hope…far off…strangers…foreigners…appointed to wrath…blind…naked…under the power of Satan…ignorant…unprofitable…evil…under the curse of the Law…carnal…unclean…guilty…under the wrath of God and condemned…” </vt:lpstr>
      <vt:lpstr>These are just a few of the words and phrases that describe the condition             of an unsaved man.</vt:lpstr>
      <vt:lpstr>“For as in Adam all die…The wages of sin is death…”</vt:lpstr>
      <vt:lpstr>Slide 84</vt:lpstr>
      <vt:lpstr>The account of the conversion of Zacchaeus describes him before his conversion to Christ     as a “Lost” man – vs. 10  </vt:lpstr>
      <vt:lpstr>What it does not mean to be lost?</vt:lpstr>
      <vt:lpstr>Slide 87</vt:lpstr>
      <vt:lpstr>What it does mean to be lost? </vt:lpstr>
      <vt:lpstr>Slide 89</vt:lpstr>
      <vt:lpstr>The condition of being lost is  defined by the word itself </vt:lpstr>
      <vt:lpstr>Slide 91</vt:lpstr>
      <vt:lpstr>Slide 92</vt:lpstr>
      <vt:lpstr>Slide 93</vt:lpstr>
      <vt:lpstr>What can be done about the  “lost” condition of man?</vt:lpstr>
      <vt:lpstr>What can be done about the  “lost” condition of man?</vt:lpstr>
      <vt:lpstr>Slide 96</vt:lpstr>
      <vt:lpstr>Rescue the Perishing </vt:lpstr>
      <vt:lpstr>Slide 98</vt:lpstr>
      <vt:lpstr>Chorus: </vt:lpstr>
      <vt:lpstr>Slide 100</vt:lpstr>
      <vt:lpstr>Zacchaeus had begun his  spiritual journey of faith  </vt:lpstr>
      <vt:lpstr>Slide 102</vt:lpstr>
      <vt:lpstr>Slide 103</vt:lpstr>
      <vt:lpstr>What did Zachaeus have  to do to be saved?</vt:lpstr>
      <vt:lpstr>Slide 105</vt:lpstr>
      <vt:lpstr>Slide 106</vt:lpstr>
      <vt:lpstr>Slide 107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8)</dc:title>
  <dc:creator>Pastor Daniel White</dc:creator>
  <cp:lastModifiedBy>Pastor Daniel White</cp:lastModifiedBy>
  <cp:revision>44</cp:revision>
  <dcterms:created xsi:type="dcterms:W3CDTF">2014-01-08T15:00:21Z</dcterms:created>
  <dcterms:modified xsi:type="dcterms:W3CDTF">2014-01-15T22:57:51Z</dcterms:modified>
</cp:coreProperties>
</file>