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7" r:id="rId2"/>
    <p:sldId id="258" r:id="rId3"/>
    <p:sldId id="259" r:id="rId4"/>
    <p:sldId id="260" r:id="rId5"/>
    <p:sldId id="261" r:id="rId6"/>
    <p:sldId id="262" r:id="rId7"/>
    <p:sldId id="264" r:id="rId8"/>
    <p:sldId id="263" r:id="rId9"/>
    <p:sldId id="265" r:id="rId10"/>
    <p:sldId id="266" r:id="rId11"/>
    <p:sldId id="267" r:id="rId12"/>
    <p:sldId id="268" r:id="rId13"/>
    <p:sldId id="269" r:id="rId14"/>
    <p:sldId id="270" r:id="rId15"/>
    <p:sldId id="271" r:id="rId16"/>
    <p:sldId id="272" r:id="rId17"/>
    <p:sldId id="274"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357" r:id="rId35"/>
    <p:sldId id="358" r:id="rId36"/>
    <p:sldId id="290" r:id="rId37"/>
    <p:sldId id="291" r:id="rId38"/>
    <p:sldId id="292" r:id="rId39"/>
    <p:sldId id="293" r:id="rId40"/>
    <p:sldId id="352"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46" r:id="rId57"/>
    <p:sldId id="347" r:id="rId58"/>
    <p:sldId id="348" r:id="rId59"/>
    <p:sldId id="349" r:id="rId60"/>
    <p:sldId id="309" r:id="rId61"/>
    <p:sldId id="350" r:id="rId62"/>
    <p:sldId id="310" r:id="rId63"/>
    <p:sldId id="356" r:id="rId64"/>
    <p:sldId id="311" r:id="rId65"/>
    <p:sldId id="312" r:id="rId66"/>
    <p:sldId id="313" r:id="rId67"/>
    <p:sldId id="314" r:id="rId68"/>
    <p:sldId id="315" r:id="rId69"/>
    <p:sldId id="316" r:id="rId70"/>
    <p:sldId id="317" r:id="rId71"/>
    <p:sldId id="318" r:id="rId72"/>
    <p:sldId id="351" r:id="rId73"/>
    <p:sldId id="319" r:id="rId74"/>
    <p:sldId id="320" r:id="rId75"/>
    <p:sldId id="321" r:id="rId76"/>
    <p:sldId id="353" r:id="rId77"/>
    <p:sldId id="354" r:id="rId78"/>
    <p:sldId id="355"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8" d="100"/>
          <a:sy n="68" d="100"/>
        </p:scale>
        <p:origin x="-5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2A843F-D48B-4B82-811F-BE73B91F5259}" type="datetimeFigureOut">
              <a:rPr lang="en-US" smtClean="0"/>
              <a:pPr/>
              <a:t>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501977-A03C-4255-A80F-A0AEAD3C06F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91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92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93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98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99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100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101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93CC4-5C6E-4454-8767-C3620FC04328}" type="datetimeFigureOut">
              <a:rPr lang="en-US" smtClean="0"/>
              <a:pPr/>
              <a:t>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93CC4-5C6E-4454-8767-C3620FC04328}" type="datetimeFigureOut">
              <a:rPr lang="en-US" smtClean="0"/>
              <a:pPr/>
              <a:t>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93CC4-5C6E-4454-8767-C3620FC04328}" type="datetimeFigureOut">
              <a:rPr lang="en-US" smtClean="0"/>
              <a:pPr/>
              <a:t>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93CC4-5C6E-4454-8767-C3620FC04328}" type="datetimeFigureOut">
              <a:rPr lang="en-US" smtClean="0"/>
              <a:pPr/>
              <a:t>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93CC4-5C6E-4454-8767-C3620FC04328}" type="datetimeFigureOut">
              <a:rPr lang="en-US" smtClean="0"/>
              <a:pPr/>
              <a:t>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93CC4-5C6E-4454-8767-C3620FC04328}" type="datetimeFigureOut">
              <a:rPr lang="en-US" smtClean="0"/>
              <a:pPr/>
              <a:t>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93CC4-5C6E-4454-8767-C3620FC04328}" type="datetimeFigureOut">
              <a:rPr lang="en-US" smtClean="0"/>
              <a:pPr/>
              <a:t>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93CC4-5C6E-4454-8767-C3620FC04328}" type="datetimeFigureOut">
              <a:rPr lang="en-US" smtClean="0"/>
              <a:pPr/>
              <a:t>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93CC4-5C6E-4454-8767-C3620FC04328}" type="datetimeFigureOut">
              <a:rPr lang="en-US" smtClean="0"/>
              <a:pPr/>
              <a:t>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93CC4-5C6E-4454-8767-C3620FC04328}" type="datetimeFigureOut">
              <a:rPr lang="en-US" smtClean="0"/>
              <a:pPr/>
              <a:t>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93CC4-5C6E-4454-8767-C3620FC04328}" type="datetimeFigureOut">
              <a:rPr lang="en-US" smtClean="0"/>
              <a:pPr/>
              <a:t>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C0B0B-B179-44E0-BBDB-C35854ADEE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93CC4-5C6E-4454-8767-C3620FC04328}" type="datetimeFigureOut">
              <a:rPr lang="en-US" smtClean="0"/>
              <a:pPr/>
              <a:t>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C0B0B-B179-44E0-BBDB-C35854ADEE4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dirty="0" smtClean="0">
                <a:latin typeface="Adobe Garamond Pro Bold" pitchFamily="18" charset="0"/>
              </a:rPr>
              <a:t>The Doctrine of Man</a:t>
            </a:r>
            <a:br>
              <a:rPr lang="en-US" dirty="0" smtClean="0">
                <a:latin typeface="Adobe Garamond Pro Bold" pitchFamily="18" charset="0"/>
              </a:rPr>
            </a:br>
            <a:r>
              <a:rPr lang="en-US" i="1" dirty="0" smtClean="0">
                <a:latin typeface="Adobe Garamond Pro Bold" pitchFamily="18" charset="0"/>
              </a:rPr>
              <a:t>(Part 7)</a:t>
            </a:r>
            <a:endParaRPr lang="en-US" i="1" dirty="0">
              <a:latin typeface="Adobe Garamond Pro Bold" pitchFamily="18" charset="0"/>
            </a:endParaRPr>
          </a:p>
        </p:txBody>
      </p:sp>
      <p:sp>
        <p:nvSpPr>
          <p:cNvPr id="4" name="Content Placeholder 3"/>
          <p:cNvSpPr>
            <a:spLocks noGrp="1"/>
          </p:cNvSpPr>
          <p:nvPr>
            <p:ph idx="1"/>
          </p:nvPr>
        </p:nvSpPr>
        <p:spPr>
          <a:xfrm>
            <a:off x="0" y="5181600"/>
            <a:ext cx="9144000" cy="1676400"/>
          </a:xfrm>
        </p:spPr>
        <p:txBody>
          <a:bodyPr>
            <a:normAutofit lnSpcReduction="10000"/>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His Present Day Condition</a:t>
            </a:r>
          </a:p>
          <a:p>
            <a:pPr algn="ctr">
              <a:buNone/>
            </a:pPr>
            <a:r>
              <a:rPr lang="en-US" sz="4800" b="1" i="1" dirty="0" smtClean="0">
                <a:effectLst>
                  <a:reflection blurRad="6350" stA="55000" endA="300" endPos="45500" dir="5400000" sy="-100000" algn="bl" rotWithShape="0"/>
                </a:effectLst>
                <a:latin typeface="Times New Roman" pitchFamily="18" charset="0"/>
                <a:cs typeface="Times New Roman" pitchFamily="18" charset="0"/>
              </a:rPr>
              <a:t>(Part 1) </a:t>
            </a:r>
          </a:p>
        </p:txBody>
      </p:sp>
      <p:pic>
        <p:nvPicPr>
          <p:cNvPr id="1030" name="Picture 6" descr="http://www.fbcnow.org/wp-content/uploads/2011/09/doctrine.jpg"/>
          <p:cNvPicPr>
            <a:picLocks noChangeAspect="1" noChangeArrowheads="1"/>
          </p:cNvPicPr>
          <p:nvPr/>
        </p:nvPicPr>
        <p:blipFill>
          <a:blip r:embed="rId2" cstate="print"/>
          <a:srcRect/>
          <a:stretch>
            <a:fillRect/>
          </a:stretch>
        </p:blipFill>
        <p:spPr bwMode="auto">
          <a:xfrm>
            <a:off x="34123" y="2362200"/>
            <a:ext cx="9109877" cy="2285999"/>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6553200"/>
          </a:xfrm>
        </p:spPr>
        <p:txBody>
          <a:bodyPr>
            <a:normAutofit/>
          </a:bodyPr>
          <a:lstStyle/>
          <a:p>
            <a:pPr>
              <a:buNone/>
            </a:pPr>
            <a:r>
              <a:rPr lang="en-US" sz="3600" dirty="0" smtClean="0">
                <a:effectLst>
                  <a:glow rad="101600">
                    <a:schemeClr val="bg1">
                      <a:alpha val="60000"/>
                    </a:schemeClr>
                  </a:glow>
                </a:effectLst>
              </a:rPr>
              <a:t>8. Keep you thought centered on things      above – </a:t>
            </a:r>
            <a:r>
              <a:rPr lang="en-US" sz="3600" i="1" dirty="0" smtClean="0">
                <a:effectLst>
                  <a:glow rad="101600">
                    <a:schemeClr val="bg1">
                      <a:alpha val="60000"/>
                    </a:schemeClr>
                  </a:glow>
                </a:effectLst>
              </a:rPr>
              <a:t>Phil. 4:6-8</a:t>
            </a:r>
          </a:p>
          <a:p>
            <a:pPr>
              <a:buNone/>
            </a:pPr>
            <a:r>
              <a:rPr lang="en-US" sz="3600" dirty="0" smtClean="0">
                <a:effectLst>
                  <a:glow rad="101600">
                    <a:schemeClr val="bg1">
                      <a:alpha val="60000"/>
                    </a:schemeClr>
                  </a:glow>
                </a:effectLst>
              </a:rPr>
              <a:t>9. Set your affections on things above –  </a:t>
            </a:r>
            <a:r>
              <a:rPr lang="en-US" sz="3600" i="1" dirty="0" smtClean="0">
                <a:effectLst>
                  <a:glow rad="101600">
                    <a:schemeClr val="bg1">
                      <a:alpha val="60000"/>
                    </a:schemeClr>
                  </a:glow>
                </a:effectLst>
              </a:rPr>
              <a:t>Col. 3:1-4</a:t>
            </a:r>
          </a:p>
          <a:p>
            <a:pPr marL="742950" indent="-742950">
              <a:buAutoNum type="arabicPeriod" startAt="10"/>
            </a:pPr>
            <a:r>
              <a:rPr lang="en-US" sz="3600" dirty="0" smtClean="0">
                <a:effectLst>
                  <a:glow rad="101600">
                    <a:schemeClr val="bg1">
                      <a:alpha val="60000"/>
                    </a:schemeClr>
                  </a:glow>
                </a:effectLst>
              </a:rPr>
              <a:t>Keep your sin confessed – </a:t>
            </a:r>
            <a:r>
              <a:rPr lang="en-US" sz="3600" i="1" dirty="0" smtClean="0">
                <a:effectLst>
                  <a:glow rad="101600">
                    <a:schemeClr val="bg1">
                      <a:alpha val="60000"/>
                    </a:schemeClr>
                  </a:glow>
                </a:effectLst>
              </a:rPr>
              <a:t>Prov. 28:    13-14</a:t>
            </a:r>
          </a:p>
          <a:p>
            <a:pPr marL="742950" indent="-742950">
              <a:buAutoNum type="arabicPeriod" startAt="10"/>
            </a:pPr>
            <a:r>
              <a:rPr lang="en-US" sz="3600" dirty="0" smtClean="0">
                <a:effectLst>
                  <a:glow rad="101600">
                    <a:schemeClr val="bg1">
                      <a:alpha val="60000"/>
                    </a:schemeClr>
                  </a:glow>
                </a:effectLst>
              </a:rPr>
              <a:t>Keep your conscience clear – </a:t>
            </a:r>
            <a:r>
              <a:rPr lang="en-US" sz="3600" i="1" dirty="0" smtClean="0">
                <a:effectLst>
                  <a:glow rad="101600">
                    <a:schemeClr val="bg1">
                      <a:alpha val="60000"/>
                    </a:schemeClr>
                  </a:glow>
                </a:effectLst>
              </a:rPr>
              <a:t>Acts 24:16</a:t>
            </a:r>
          </a:p>
          <a:p>
            <a:pPr marL="742950" indent="-742950">
              <a:buAutoNum type="arabicPeriod" startAt="10"/>
            </a:pPr>
            <a:r>
              <a:rPr lang="en-US" sz="3600" dirty="0" smtClean="0">
                <a:effectLst>
                  <a:glow rad="101600">
                    <a:schemeClr val="bg1">
                      <a:alpha val="60000"/>
                    </a:schemeClr>
                  </a:glow>
                </a:effectLst>
              </a:rPr>
              <a:t>Obey the promptings of the Holy Spirit – </a:t>
            </a:r>
            <a:r>
              <a:rPr lang="en-US" sz="3600" i="1" dirty="0" smtClean="0">
                <a:effectLst>
                  <a:glow rad="101600">
                    <a:schemeClr val="bg1">
                      <a:alpha val="60000"/>
                    </a:schemeClr>
                  </a:glow>
                </a:effectLst>
              </a:rPr>
              <a:t>Rom. 8:14</a:t>
            </a:r>
          </a:p>
          <a:p>
            <a:pPr marL="742950" indent="-742950">
              <a:buAutoNum type="arabicPeriod" startAt="10"/>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457200"/>
            <a:ext cx="8686800" cy="6096000"/>
          </a:xfrm>
          <a:prstGeom prst="rect">
            <a:avLst/>
          </a:prstGeom>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9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13. Avoid quenching and grieving the    </a:t>
            </a:r>
            <a:r>
              <a:rPr kumimoji="0" lang="en-US" sz="3900" b="0" i="0" u="none" strike="noStrike" kern="1200" cap="none" spc="0" normalizeH="0" noProof="0" dirty="0" smtClean="0">
                <a:ln>
                  <a:noFill/>
                </a:ln>
                <a:solidFill>
                  <a:schemeClr val="tx1"/>
                </a:solidFill>
                <a:effectLst>
                  <a:glow rad="101600">
                    <a:schemeClr val="bg1">
                      <a:alpha val="60000"/>
                    </a:schemeClr>
                  </a:glow>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a:effectLst>
                  <a:glow rad="101600">
                    <a:schemeClr val="bg1">
                      <a:alpha val="60000"/>
                    </a:schemeClr>
                  </a:glow>
                </a:effectLst>
              </a:rPr>
              <a:t> </a:t>
            </a:r>
            <a:r>
              <a:rPr lang="en-US" sz="3900" dirty="0" smtClean="0">
                <a:effectLst>
                  <a:glow rad="101600">
                    <a:schemeClr val="bg1">
                      <a:alpha val="60000"/>
                    </a:schemeClr>
                  </a:glow>
                </a:effectLst>
              </a:rPr>
              <a:t>      </a:t>
            </a:r>
            <a:r>
              <a:rPr kumimoji="0" lang="en-US" sz="39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Holy spirit – </a:t>
            </a:r>
            <a:r>
              <a:rPr kumimoji="0" lang="en-US" sz="39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I Thess. 5:19, Eph.   4:25-31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9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14. Ask God to fill you with the Holy Spirit –     </a:t>
            </a:r>
            <a:r>
              <a:rPr kumimoji="0" lang="en-US" sz="3900" b="0" i="0" u="none" strike="noStrike" kern="1200" cap="none" spc="0" normalizeH="0" noProof="0" dirty="0" smtClean="0">
                <a:ln>
                  <a:noFill/>
                </a:ln>
                <a:solidFill>
                  <a:schemeClr val="tx1"/>
                </a:solidFill>
                <a:effectLst>
                  <a:glow rad="101600">
                    <a:schemeClr val="bg1">
                      <a:alpha val="60000"/>
                    </a:schemeClr>
                  </a:glow>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a:effectLst>
                  <a:glow rad="101600">
                    <a:schemeClr val="bg1">
                      <a:alpha val="60000"/>
                    </a:schemeClr>
                  </a:glow>
                </a:effectLst>
              </a:rPr>
              <a:t> </a:t>
            </a:r>
            <a:r>
              <a:rPr lang="en-US" sz="3900" dirty="0" smtClean="0">
                <a:effectLst>
                  <a:glow rad="101600">
                    <a:schemeClr val="bg1">
                      <a:alpha val="60000"/>
                    </a:schemeClr>
                  </a:glow>
                </a:effectLst>
              </a:rPr>
              <a:t>      </a:t>
            </a:r>
            <a:r>
              <a:rPr kumimoji="0" lang="en-US" sz="39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Luke 11:15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endParaRPr>
          </a:p>
          <a:p>
            <a:pPr marL="342900" lvl="0" indent="-342900">
              <a:spcBef>
                <a:spcPct val="20000"/>
              </a:spcBef>
            </a:pPr>
            <a:r>
              <a:rPr kumimoji="0" lang="en-US" sz="4400" b="0" i="0" u="none" strike="noStrike" kern="1200" cap="none" spc="0" normalizeH="0" baseline="0" noProof="0" dirty="0" smtClean="0">
                <a:ln>
                  <a:noFill/>
                </a:ln>
                <a:solidFill>
                  <a:srgbClr val="FFC000"/>
                </a:solidFill>
                <a:effectLst>
                  <a:glow rad="101600">
                    <a:schemeClr val="bg1">
                      <a:alpha val="60000"/>
                    </a:schemeClr>
                  </a:glow>
                </a:effectLst>
                <a:uLnTx/>
                <a:uFillTx/>
                <a:latin typeface="+mn-lt"/>
                <a:ea typeface="+mn-ea"/>
                <a:cs typeface="+mn-cs"/>
              </a:rPr>
              <a:t>  </a:t>
            </a:r>
            <a:r>
              <a:rPr kumimoji="0" lang="en-US" sz="4400" b="0" i="0" u="none" strike="noStrike" kern="1200" cap="none" spc="0" normalizeH="0" noProof="0" dirty="0" smtClean="0">
                <a:ln>
                  <a:noFill/>
                </a:ln>
                <a:solidFill>
                  <a:srgbClr val="FFC000"/>
                </a:solidFill>
                <a:effectLst>
                  <a:glow rad="101600">
                    <a:schemeClr val="bg1">
                      <a:alpha val="60000"/>
                    </a:schemeClr>
                  </a:glow>
                </a:effectLst>
                <a:uLnTx/>
                <a:uFillTx/>
                <a:latin typeface="+mn-lt"/>
                <a:ea typeface="+mn-ea"/>
                <a:cs typeface="+mn-cs"/>
              </a:rPr>
              <a:t> </a:t>
            </a:r>
            <a:r>
              <a:rPr kumimoji="0" lang="en-US" sz="4400" b="0" i="0" u="none" strike="noStrike" kern="1200" cap="none" spc="0" normalizeH="0" baseline="0" noProof="0" dirty="0" smtClean="0">
                <a:ln>
                  <a:noFill/>
                </a:ln>
                <a:solidFill>
                  <a:srgbClr val="FFC000"/>
                </a:solidFill>
                <a:effectLst>
                  <a:glow rad="101600">
                    <a:schemeClr val="bg1">
                      <a:alpha val="60000"/>
                    </a:schemeClr>
                  </a:glow>
                </a:effectLst>
                <a:uLnTx/>
                <a:uFillTx/>
                <a:latin typeface="+mn-lt"/>
                <a:ea typeface="+mn-ea"/>
                <a:cs typeface="+mn-cs"/>
              </a:rPr>
              <a:t>The Holy Spirit is called the </a:t>
            </a:r>
            <a:r>
              <a:rPr kumimoji="0" lang="en-US" sz="4400" b="0" i="1" u="none" strike="noStrike" kern="1200" cap="none" spc="0" normalizeH="0" baseline="0" noProof="0" dirty="0" smtClean="0">
                <a:ln>
                  <a:noFill/>
                </a:ln>
                <a:solidFill>
                  <a:srgbClr val="FFC000"/>
                </a:solidFill>
                <a:effectLst>
                  <a:glow rad="101600">
                    <a:schemeClr val="bg1">
                      <a:alpha val="60000"/>
                    </a:schemeClr>
                  </a:glow>
                </a:effectLst>
                <a:uLnTx/>
                <a:uFillTx/>
                <a:latin typeface="+mn-lt"/>
                <a:ea typeface="+mn-ea"/>
                <a:cs typeface="+mn-cs"/>
              </a:rPr>
              <a:t>“Spirit of Grace”  </a:t>
            </a:r>
            <a:r>
              <a:rPr lang="en-US" sz="4400" i="1" dirty="0" smtClean="0">
                <a:solidFill>
                  <a:srgbClr val="FFC000"/>
                </a:solidFill>
                <a:effectLst>
                  <a:glow rad="101600">
                    <a:schemeClr val="bg1">
                      <a:alpha val="60000"/>
                    </a:schemeClr>
                  </a:glow>
                </a:effectLst>
              </a:rPr>
              <a:t>Heb</a:t>
            </a:r>
            <a:r>
              <a:rPr lang="en-US" sz="4400" i="1" dirty="0">
                <a:solidFill>
                  <a:srgbClr val="FFC000"/>
                </a:solidFill>
                <a:effectLst>
                  <a:glow rad="101600">
                    <a:schemeClr val="bg1">
                      <a:alpha val="60000"/>
                    </a:schemeClr>
                  </a:glow>
                </a:effectLst>
              </a:rPr>
              <a:t>. 10:29</a:t>
            </a:r>
            <a:r>
              <a:rPr lang="en-US" sz="4400" dirty="0">
                <a:solidFill>
                  <a:srgbClr val="FFC000"/>
                </a:solidFill>
                <a:effectLst>
                  <a:glow rad="101600">
                    <a:schemeClr val="bg1">
                      <a:alpha val="60000"/>
                    </a:schemeClr>
                  </a:glow>
                </a:effectLst>
              </a:rPr>
              <a:t> </a:t>
            </a:r>
            <a:endParaRPr kumimoji="0" lang="en-US" sz="4400" b="0" i="1" u="none" strike="noStrike" kern="1200" cap="none" spc="0" normalizeH="0" baseline="0" noProof="0" dirty="0" smtClean="0">
              <a:ln>
                <a:noFill/>
              </a:ln>
              <a:solidFill>
                <a:srgbClr val="FFC000"/>
              </a:solidFill>
              <a:effectLst>
                <a:glow rad="101600">
                  <a:schemeClr val="bg1">
                    <a:alpha val="60000"/>
                  </a:schemeClr>
                </a:glo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400" i="1" noProof="0" dirty="0" smtClean="0">
                <a:solidFill>
                  <a:srgbClr val="FFC000"/>
                </a:solidFill>
                <a:effectLst>
                  <a:glow rad="101600">
                    <a:schemeClr val="bg1">
                      <a:alpha val="60000"/>
                    </a:schemeClr>
                  </a:glow>
                </a:effectLst>
              </a:rPr>
              <a:t>  </a:t>
            </a:r>
            <a:r>
              <a:rPr kumimoji="0" lang="en-US" sz="4400" b="0" i="1" u="none" strike="noStrike" kern="1200" cap="none" spc="0" normalizeH="0" baseline="0" noProof="0" dirty="0" smtClean="0">
                <a:ln>
                  <a:noFill/>
                </a:ln>
                <a:solidFill>
                  <a:srgbClr val="FFC000"/>
                </a:solidFill>
                <a:effectLst>
                  <a:glow rad="101600">
                    <a:schemeClr val="bg1">
                      <a:alpha val="60000"/>
                    </a:schemeClr>
                  </a:glow>
                </a:effectLst>
                <a:uLnTx/>
                <a:uFillTx/>
                <a:latin typeface="+mn-lt"/>
                <a:ea typeface="+mn-ea"/>
                <a:cs typeface="+mn-cs"/>
              </a:rPr>
              <a:t>“God gives grace to the humble…”</a:t>
            </a:r>
            <a:endParaRPr kumimoji="0" lang="en-US" sz="4400" b="0" i="0" u="none" strike="noStrike" kern="1200" cap="none" spc="0" normalizeH="0" baseline="0" noProof="0" dirty="0" smtClean="0">
              <a:ln>
                <a:noFill/>
              </a:ln>
              <a:solidFill>
                <a:srgbClr val="FFC000"/>
              </a:solidFill>
              <a:effectLst>
                <a:glow rad="101600">
                  <a:schemeClr val="bg1">
                    <a:alpha val="60000"/>
                  </a:schemeClr>
                </a:glo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to="" calcmode="lin" valueType="num">
                                      <p:cBhvr>
                                        <p:cTn id="7" dur="1" fill="hold"/>
                                        <p:tgtEl>
                                          <p:spTgt spid="2">
                                            <p:txEl>
                                              <p:pRg st="5" end="5"/>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 to="" calcmode="lin" valueType="num">
                                      <p:cBhvr>
                                        <p:cTn id="12" dur="1" fill="hold"/>
                                        <p:tgtEl>
                                          <p:spTgt spid="2">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agapefreetractministry.com/wp-content/uploads/2013/05/carnalchristiaqnbogusimage1.jpg"/>
          <p:cNvPicPr>
            <a:picLocks noChangeAspect="1" noChangeArrowheads="1"/>
          </p:cNvPicPr>
          <p:nvPr/>
        </p:nvPicPr>
        <p:blipFill>
          <a:blip r:embed="rId2" cstate="print"/>
          <a:srcRect/>
          <a:stretch>
            <a:fillRect/>
          </a:stretch>
        </p:blipFill>
        <p:spPr bwMode="auto">
          <a:xfrm>
            <a:off x="0" y="762000"/>
            <a:ext cx="9144000" cy="5600700"/>
          </a:xfrm>
          <a:prstGeom prst="rect">
            <a:avLst/>
          </a:prstGeom>
          <a:noFill/>
        </p:spPr>
      </p:pic>
      <p:sp>
        <p:nvSpPr>
          <p:cNvPr id="3" name="Rectangle 2"/>
          <p:cNvSpPr/>
          <p:nvPr/>
        </p:nvSpPr>
        <p:spPr>
          <a:xfrm>
            <a:off x="3505200" y="1219200"/>
            <a:ext cx="2209800" cy="3200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632311"/>
          </a:xfrm>
          <a:prstGeom prst="rect">
            <a:avLst/>
          </a:prstGeom>
        </p:spPr>
        <p:txBody>
          <a:bodyPr wrap="square">
            <a:spAutoFit/>
          </a:bodyPr>
          <a:lstStyle/>
          <a:p>
            <a:pPr algn="ctr"/>
            <a:r>
              <a:rPr lang="en-US" sz="4000" i="1" dirty="0" smtClean="0"/>
              <a:t>"And God said, Let us make man in our image, after our likeness; and let them have dominion over the fish of the sea, and the fowl of the air, and over the cattle, and over all the earth, and over every creeping thing that </a:t>
            </a:r>
            <a:r>
              <a:rPr lang="en-US" sz="4000" i="1" dirty="0" err="1" smtClean="0"/>
              <a:t>creepeth</a:t>
            </a:r>
            <a:r>
              <a:rPr lang="en-US" sz="4000" i="1" dirty="0" smtClean="0"/>
              <a:t> upon the earth. So God </a:t>
            </a:r>
            <a:r>
              <a:rPr lang="en-US" sz="4000" i="1" u="sng" dirty="0" smtClean="0"/>
              <a:t>created man in his own image</a:t>
            </a:r>
            <a:r>
              <a:rPr lang="en-US" sz="4000" i="1" dirty="0" smtClean="0"/>
              <a:t>, in the image of God created he him; male and female created he them" (Gen. 1:26, 27)</a:t>
            </a:r>
            <a:endParaRPr lang="en-US" sz="4000" i="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pload.wikimedia.org/wikipedia/commons/thumb/1/1d/Westerminster_catechism_first_page.jpg/300px-Westerminster_catechism_first_page.jpg"/>
          <p:cNvPicPr>
            <a:picLocks noChangeAspect="1" noChangeArrowheads="1"/>
          </p:cNvPicPr>
          <p:nvPr/>
        </p:nvPicPr>
        <p:blipFill>
          <a:blip r:embed="rId2" cstate="print"/>
          <a:srcRect/>
          <a:stretch>
            <a:fillRect/>
          </a:stretch>
        </p:blipFill>
        <p:spPr bwMode="auto">
          <a:xfrm>
            <a:off x="0" y="0"/>
            <a:ext cx="9481106" cy="68580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mrgaius.files.wordpress.com/2010/01/heaven-or-hell_17.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thenatureofman-part2-090519142532-phpapp02/95/slide-1-728.jpg?1242761220"/>
          <p:cNvPicPr>
            <a:picLocks noChangeAspect="1" noChangeArrowheads="1"/>
          </p:cNvPicPr>
          <p:nvPr/>
        </p:nvPicPr>
        <p:blipFill>
          <a:blip r:embed="rId2" cstate="print"/>
          <a:srcRect r="308" b="36000"/>
          <a:stretch>
            <a:fillRect/>
          </a:stretch>
        </p:blipFill>
        <p:spPr bwMode="auto">
          <a:xfrm>
            <a:off x="0" y="1143000"/>
            <a:ext cx="9179169" cy="44196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ife-equals-jesus.org/KingJames4KingJesus/Theme/images/topInHisImage.png"/>
          <p:cNvPicPr>
            <a:picLocks noChangeAspect="1" noChangeArrowheads="1"/>
          </p:cNvPicPr>
          <p:nvPr/>
        </p:nvPicPr>
        <p:blipFill>
          <a:blip r:embed="rId2" cstate="print"/>
          <a:srcRect/>
          <a:stretch>
            <a:fillRect/>
          </a:stretch>
        </p:blipFill>
        <p:spPr bwMode="auto">
          <a:xfrm>
            <a:off x="0" y="2173593"/>
            <a:ext cx="9144000" cy="2627007"/>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descr="http://biblescripture.net/God.jpeg"/>
          <p:cNvPicPr>
            <a:picLocks noChangeAspect="1" noChangeArrowheads="1"/>
          </p:cNvPicPr>
          <p:nvPr/>
        </p:nvPicPr>
        <p:blipFill>
          <a:blip r:embed="rId2" cstate="print">
            <a:lum bright="-10000"/>
          </a:blip>
          <a:srcRect/>
          <a:stretch>
            <a:fillRect/>
          </a:stretch>
        </p:blipFill>
        <p:spPr bwMode="auto">
          <a:xfrm>
            <a:off x="-152400" y="0"/>
            <a:ext cx="9441178" cy="7488755"/>
          </a:xfrm>
          <a:prstGeom prst="rect">
            <a:avLst/>
          </a:prstGeom>
          <a:noFill/>
        </p:spPr>
      </p:pic>
      <p:pic>
        <p:nvPicPr>
          <p:cNvPr id="43010" name="Picture 2" descr="https://encrypted-tbn0.gstatic.com/images?q=tbn:ANd9GcRgZ5zfsflKc6n3OMCk1BKIlLhIAXL8-01EK2BWPKmRKr8aVn9scnoGo8Xa"/>
          <p:cNvPicPr>
            <a:picLocks noChangeAspect="1" noChangeArrowheads="1"/>
          </p:cNvPicPr>
          <p:nvPr/>
        </p:nvPicPr>
        <p:blipFill>
          <a:blip r:embed="rId3" cstate="print"/>
          <a:srcRect r="526" b="36812"/>
          <a:stretch>
            <a:fillRect/>
          </a:stretch>
        </p:blipFill>
        <p:spPr bwMode="auto">
          <a:xfrm rot="20855690">
            <a:off x="442059" y="2884761"/>
            <a:ext cx="3549901" cy="954274"/>
          </a:xfrm>
          <a:prstGeom prst="rect">
            <a:avLst/>
          </a:prstGeom>
          <a:ln>
            <a:noFill/>
          </a:ln>
          <a:effectLst>
            <a:softEdge rad="112500"/>
          </a:effectLst>
        </p:spPr>
      </p:pic>
      <p:pic>
        <p:nvPicPr>
          <p:cNvPr id="43012" name="Picture 4" descr="http://www.willrosenberg.com/wp-content/uploads/2011/05/the_creation_of_man_by_michelangelo_in_the_sistine_1801114.jpg"/>
          <p:cNvPicPr>
            <a:picLocks noChangeAspect="1" noChangeArrowheads="1"/>
          </p:cNvPicPr>
          <p:nvPr/>
        </p:nvPicPr>
        <p:blipFill>
          <a:blip r:embed="rId4" cstate="print"/>
          <a:srcRect t="11655" r="810" b="4527"/>
          <a:stretch>
            <a:fillRect/>
          </a:stretch>
        </p:blipFill>
        <p:spPr bwMode="auto">
          <a:xfrm rot="551203">
            <a:off x="4979386" y="2860051"/>
            <a:ext cx="2538026" cy="1489040"/>
          </a:xfrm>
          <a:prstGeom prst="rect">
            <a:avLst/>
          </a:prstGeom>
          <a:ln>
            <a:noFill/>
          </a:ln>
          <a:effectLst>
            <a:softEdge rad="112500"/>
          </a:effectLst>
        </p:spPr>
      </p:pic>
      <p:pic>
        <p:nvPicPr>
          <p:cNvPr id="43014" name="Picture 6" descr="http://www.illusionsgallery.com/Creation-hands-L.jpg"/>
          <p:cNvPicPr>
            <a:picLocks noChangeAspect="1" noChangeArrowheads="1"/>
          </p:cNvPicPr>
          <p:nvPr/>
        </p:nvPicPr>
        <p:blipFill>
          <a:blip r:embed="rId5" cstate="print"/>
          <a:srcRect/>
          <a:stretch>
            <a:fillRect/>
          </a:stretch>
        </p:blipFill>
        <p:spPr bwMode="auto">
          <a:xfrm rot="393003">
            <a:off x="1538266" y="4403351"/>
            <a:ext cx="2486025" cy="1728380"/>
          </a:xfrm>
          <a:prstGeom prst="rect">
            <a:avLst/>
          </a:prstGeom>
          <a:ln>
            <a:noFill/>
          </a:ln>
          <a:effectLst>
            <a:softEdge rad="112500"/>
          </a:effectLst>
        </p:spPr>
      </p:pic>
      <p:pic>
        <p:nvPicPr>
          <p:cNvPr id="43016" name="Picture 8" descr="http://upload.wikimedia.org/wikipedia/commons/4/49/Creation_of_man_Prometheus_Berthelemy_Louvre_INV20043.jpg"/>
          <p:cNvPicPr>
            <a:picLocks noChangeAspect="1" noChangeArrowheads="1"/>
          </p:cNvPicPr>
          <p:nvPr/>
        </p:nvPicPr>
        <p:blipFill>
          <a:blip r:embed="rId6" cstate="print"/>
          <a:srcRect/>
          <a:stretch>
            <a:fillRect/>
          </a:stretch>
        </p:blipFill>
        <p:spPr bwMode="auto">
          <a:xfrm rot="21199740">
            <a:off x="4595546" y="4589196"/>
            <a:ext cx="3030220" cy="1893888"/>
          </a:xfrm>
          <a:prstGeom prst="rect">
            <a:avLst/>
          </a:prstGeom>
          <a:ln>
            <a:noFill/>
          </a:ln>
          <a:effectLst>
            <a:softEdge rad="112500"/>
          </a:effectLst>
        </p:spPr>
      </p:pic>
      <p:sp>
        <p:nvSpPr>
          <p:cNvPr id="8" name="Rectangle 7"/>
          <p:cNvSpPr/>
          <p:nvPr/>
        </p:nvSpPr>
        <p:spPr>
          <a:xfrm>
            <a:off x="0" y="0"/>
            <a:ext cx="9144000" cy="6863417"/>
          </a:xfrm>
          <a:prstGeom prst="rect">
            <a:avLst/>
          </a:prstGeom>
        </p:spPr>
        <p:txBody>
          <a:bodyPr wrap="square">
            <a:spAutoFit/>
          </a:bodyPr>
          <a:lstStyle/>
          <a:p>
            <a:pPr algn="ctr"/>
            <a:r>
              <a:rPr lang="en-US" sz="4400" i="1" dirty="0" smtClean="0">
                <a:effectLst>
                  <a:glow rad="101600">
                    <a:schemeClr val="bg1">
                      <a:alpha val="60000"/>
                    </a:schemeClr>
                  </a:glow>
                </a:effectLst>
              </a:rPr>
              <a:t>"And God said, Let us make man in </a:t>
            </a:r>
            <a:r>
              <a:rPr lang="en-US" sz="4400" i="1" u="sng" dirty="0" smtClean="0">
                <a:effectLst>
                  <a:glow rad="101600">
                    <a:schemeClr val="bg1">
                      <a:alpha val="60000"/>
                    </a:schemeClr>
                  </a:glow>
                </a:effectLst>
              </a:rPr>
              <a:t>our image</a:t>
            </a:r>
            <a:r>
              <a:rPr lang="en-US" sz="4400" i="1" dirty="0" smtClean="0">
                <a:effectLst>
                  <a:glow rad="101600">
                    <a:schemeClr val="bg1">
                      <a:alpha val="60000"/>
                    </a:schemeClr>
                  </a:glow>
                </a:effectLst>
              </a:rPr>
              <a:t>, after our likeness; and let them have dominion over the fish of the sea, and the fowl of the air, and over the cattle, and over all the earth, and over every creeping thing that </a:t>
            </a:r>
            <a:r>
              <a:rPr lang="en-US" sz="4400" i="1" dirty="0" err="1" smtClean="0">
                <a:effectLst>
                  <a:glow rad="101600">
                    <a:schemeClr val="bg1">
                      <a:alpha val="60000"/>
                    </a:schemeClr>
                  </a:glow>
                </a:effectLst>
              </a:rPr>
              <a:t>creepeth</a:t>
            </a:r>
            <a:r>
              <a:rPr lang="en-US" sz="4400" i="1" dirty="0" smtClean="0">
                <a:effectLst>
                  <a:glow rad="101600">
                    <a:schemeClr val="bg1">
                      <a:alpha val="60000"/>
                    </a:schemeClr>
                  </a:glow>
                </a:effectLst>
              </a:rPr>
              <a:t> upon the earth. So God created man in his </a:t>
            </a:r>
            <a:r>
              <a:rPr lang="en-US" sz="4400" i="1" u="sng" dirty="0" smtClean="0">
                <a:effectLst>
                  <a:glow rad="101600">
                    <a:schemeClr val="bg1">
                      <a:alpha val="60000"/>
                    </a:schemeClr>
                  </a:glow>
                </a:effectLst>
              </a:rPr>
              <a:t>own image</a:t>
            </a:r>
            <a:r>
              <a:rPr lang="en-US" sz="4400" i="1" dirty="0" smtClean="0">
                <a:effectLst>
                  <a:glow rad="101600">
                    <a:schemeClr val="bg1">
                      <a:alpha val="60000"/>
                    </a:schemeClr>
                  </a:glow>
                </a:effectLst>
              </a:rPr>
              <a:t>, in the </a:t>
            </a:r>
            <a:r>
              <a:rPr lang="en-US" sz="4400" i="1" u="sng" dirty="0" smtClean="0">
                <a:effectLst>
                  <a:glow rad="101600">
                    <a:schemeClr val="bg1">
                      <a:alpha val="60000"/>
                    </a:schemeClr>
                  </a:glow>
                </a:effectLst>
              </a:rPr>
              <a:t>image of God </a:t>
            </a:r>
            <a:r>
              <a:rPr lang="en-US" sz="4400" i="1" dirty="0" smtClean="0">
                <a:effectLst>
                  <a:glow rad="101600">
                    <a:schemeClr val="bg1">
                      <a:alpha val="60000"/>
                    </a:schemeClr>
                  </a:glow>
                </a:effectLst>
              </a:rPr>
              <a:t>created he him; male and female created he them.” Gen. 1:26-27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6600" b="1" dirty="0" smtClean="0">
                <a:effectLst>
                  <a:reflection blurRad="6350" stA="55000" endA="300" endPos="45500" dir="5400000" sy="-100000" algn="bl" rotWithShape="0"/>
                </a:effectLst>
                <a:latin typeface="Times New Roman" pitchFamily="18" charset="0"/>
                <a:cs typeface="Times New Roman" pitchFamily="18" charset="0"/>
              </a:rPr>
              <a:t>Man’s Original Duties </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r>
              <a:rPr lang="en-US" sz="6600" b="1" dirty="0" smtClean="0">
                <a:effectLst>
                  <a:reflection blurRad="6350" stA="55000" endA="300" endPos="45500" dir="5400000" sy="-100000" algn="bl" rotWithShape="0"/>
                </a:effectLst>
                <a:latin typeface="Times New Roman" pitchFamily="18" charset="0"/>
                <a:cs typeface="Times New Roman" pitchFamily="18" charset="0"/>
              </a:rPr>
              <a:t>and Responsibilities</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endParaRPr lang="en-US" sz="66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alivebynature.com/wp-content/uploads/2013/02/raspberry-key-ketones-review.jpeg"/>
          <p:cNvPicPr>
            <a:picLocks noChangeAspect="1" noChangeArrowheads="1"/>
          </p:cNvPicPr>
          <p:nvPr/>
        </p:nvPicPr>
        <p:blipFill>
          <a:blip r:embed="rId2" cstate="print"/>
          <a:srcRect/>
          <a:stretch>
            <a:fillRect/>
          </a:stretch>
        </p:blipFill>
        <p:spPr bwMode="auto">
          <a:xfrm>
            <a:off x="1981200" y="762000"/>
            <a:ext cx="5257800" cy="5257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85800"/>
            <a:ext cx="5181600" cy="2209800"/>
          </a:xfrm>
        </p:spPr>
        <p:txBody>
          <a:bodyPr>
            <a:normAutofit fontScale="90000"/>
          </a:bodyPr>
          <a:lstStyle/>
          <a:p>
            <a:r>
              <a:rPr lang="en-US" sz="5400" dirty="0" smtClean="0"/>
              <a:t>Why did God create man?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pic>
        <p:nvPicPr>
          <p:cNvPr id="4" name="Picture 4" descr="http://www.reasoningwithjehovahswitnesses.com/wp-content/uploads/2012/01/jesus_adam_eve_touch1.jpg"/>
          <p:cNvPicPr>
            <a:picLocks noChangeAspect="1" noChangeArrowheads="1"/>
          </p:cNvPicPr>
          <p:nvPr/>
        </p:nvPicPr>
        <p:blipFill>
          <a:blip r:embed="rId3" cstate="print"/>
          <a:srcRect/>
          <a:stretch>
            <a:fillRect/>
          </a:stretch>
        </p:blipFill>
        <p:spPr bwMode="auto">
          <a:xfrm>
            <a:off x="4114800" y="2667000"/>
            <a:ext cx="4777528" cy="33528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etsomemormons.com/files/2013/04/revelation_churches2.jpg"/>
          <p:cNvPicPr>
            <a:picLocks noChangeAspect="1" noChangeArrowheads="1"/>
          </p:cNvPicPr>
          <p:nvPr/>
        </p:nvPicPr>
        <p:blipFill>
          <a:blip r:embed="rId2" cstate="print"/>
          <a:srcRect/>
          <a:stretch>
            <a:fillRect/>
          </a:stretch>
        </p:blipFill>
        <p:spPr bwMode="auto">
          <a:xfrm>
            <a:off x="1676400" y="2514600"/>
            <a:ext cx="6096000" cy="4076701"/>
          </a:xfrm>
          <a:prstGeom prst="rect">
            <a:avLst/>
          </a:prstGeom>
          <a:noFill/>
        </p:spPr>
      </p:pic>
      <p:sp>
        <p:nvSpPr>
          <p:cNvPr id="3" name="Title 2"/>
          <p:cNvSpPr>
            <a:spLocks noGrp="1"/>
          </p:cNvSpPr>
          <p:nvPr>
            <p:ph type="title"/>
          </p:nvPr>
        </p:nvSpPr>
        <p:spPr>
          <a:xfrm>
            <a:off x="0" y="76200"/>
            <a:ext cx="9067800" cy="2362200"/>
          </a:xfrm>
        </p:spPr>
        <p:txBody>
          <a:bodyPr>
            <a:noAutofit/>
          </a:bodyPr>
          <a:lstStyle/>
          <a:p>
            <a:r>
              <a:rPr lang="en-US" sz="3600" i="1" dirty="0" smtClean="0"/>
              <a:t>“Thou art worthy, O Lord, to receive glory and </a:t>
            </a:r>
            <a:r>
              <a:rPr lang="en-US" sz="3600" i="1" dirty="0" err="1" smtClean="0"/>
              <a:t>honour</a:t>
            </a:r>
            <a:r>
              <a:rPr lang="en-US" sz="3600" i="1" dirty="0" smtClean="0"/>
              <a:t> and power: for thou hast created all things, and for thy pleasure they are and were created.”  (Rev. 4:11)</a:t>
            </a:r>
            <a:endParaRPr lang="en-US" sz="3600" i="1"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7200" dirty="0" smtClean="0">
                <a:effectLst>
                  <a:glow rad="139700">
                    <a:schemeClr val="accent6">
                      <a:satMod val="175000"/>
                      <a:alpha val="40000"/>
                    </a:schemeClr>
                  </a:glow>
                  <a:reflection blurRad="6350" stA="55000" endA="300" endPos="45500" dir="5400000" sy="-100000" algn="bl" rotWithShape="0"/>
                </a:effectLst>
              </a:rPr>
              <a:t>How do we bring pleasure to God?</a:t>
            </a:r>
            <a:endParaRPr lang="en-US" sz="7200" dirty="0">
              <a:effectLst>
                <a:glow rad="139700">
                  <a:schemeClr val="accent6">
                    <a:satMod val="175000"/>
                    <a:alpha val="40000"/>
                  </a:schemeClr>
                </a:glow>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scene3d>
              <a:camera prst="orthographicFront"/>
              <a:lightRig rig="threePt" dir="t"/>
            </a:scene3d>
            <a:sp3d extrusionH="57150">
              <a:bevelT w="38100" h="38100" prst="convex"/>
            </a:sp3d>
          </a:bodyPr>
          <a:lstStyle/>
          <a:p>
            <a:r>
              <a:rPr lang="en-US" sz="5400" b="1" dirty="0" smtClean="0">
                <a:solidFill>
                  <a:schemeClr val="accent6">
                    <a:lumMod val="60000"/>
                    <a:lumOff val="40000"/>
                  </a:schemeClr>
                </a:solidFill>
              </a:rPr>
              <a:t>The only way to bring pleasure to God is by fulfilling our God given duties and responsibilities.</a:t>
            </a:r>
            <a:endParaRPr lang="en-US" sz="5400" b="1" dirty="0">
              <a:solidFill>
                <a:schemeClr val="accent6">
                  <a:lumMod val="60000"/>
                  <a:lumOff val="40000"/>
                </a:schemeClr>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2554545"/>
          </a:xfrm>
          <a:prstGeom prst="rect">
            <a:avLst/>
          </a:prstGeom>
        </p:spPr>
        <p:txBody>
          <a:bodyPr wrap="square">
            <a:spAutoFit/>
          </a:bodyPr>
          <a:lstStyle/>
          <a:p>
            <a:pPr algn="ctr"/>
            <a:r>
              <a:rPr lang="en-US" sz="4000" i="1" dirty="0" smtClean="0"/>
              <a:t>“Let us hear the conclusion of the whole matter: Fear God, and keep his commandments: for this is the whole duty of man.” (Eccl. 12:13) </a:t>
            </a:r>
            <a:endParaRPr lang="en-US" sz="4000" i="1" dirty="0"/>
          </a:p>
        </p:txBody>
      </p:sp>
      <p:pic>
        <p:nvPicPr>
          <p:cNvPr id="78850" name="Picture 2" descr="http://oneyearbibleimages.com/Image432.gif"/>
          <p:cNvPicPr>
            <a:picLocks noChangeAspect="1" noChangeArrowheads="1"/>
          </p:cNvPicPr>
          <p:nvPr/>
        </p:nvPicPr>
        <p:blipFill>
          <a:blip r:embed="rId2" cstate="print"/>
          <a:srcRect/>
          <a:stretch>
            <a:fillRect/>
          </a:stretch>
        </p:blipFill>
        <p:spPr bwMode="auto">
          <a:xfrm>
            <a:off x="3124200" y="3114675"/>
            <a:ext cx="2809875" cy="3743325"/>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llenwhite.info/images/chapt-illus/EW/RH-AdamEveCastOut.jpg"/>
          <p:cNvPicPr>
            <a:picLocks noChangeAspect="1" noChangeArrowheads="1"/>
          </p:cNvPicPr>
          <p:nvPr/>
        </p:nvPicPr>
        <p:blipFill>
          <a:blip r:embed="rId2" cstate="print"/>
          <a:srcRect/>
          <a:stretch>
            <a:fillRect/>
          </a:stretch>
        </p:blipFill>
        <p:spPr bwMode="auto">
          <a:xfrm>
            <a:off x="2514600" y="1179576"/>
            <a:ext cx="4114800" cy="5678424"/>
          </a:xfrm>
          <a:prstGeom prst="rect">
            <a:avLst/>
          </a:prstGeom>
          <a:ln>
            <a:noFill/>
          </a:ln>
          <a:effectLst>
            <a:softEdge rad="112500"/>
          </a:effectLst>
        </p:spPr>
      </p:pic>
      <p:sp>
        <p:nvSpPr>
          <p:cNvPr id="3" name="Content Placeholder 3"/>
          <p:cNvSpPr txBox="1">
            <a:spLocks/>
          </p:cNvSpPr>
          <p:nvPr/>
        </p:nvSpPr>
        <p:spPr>
          <a:xfrm>
            <a:off x="0" y="76201"/>
            <a:ext cx="9144000" cy="714612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His Tragic Sin and Fall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godsimage.com/wp-content/uploads/2012/09/What-Is-Man.jpg"/>
          <p:cNvPicPr>
            <a:picLocks noChangeAspect="1" noChangeArrowheads="1"/>
          </p:cNvPicPr>
          <p:nvPr/>
        </p:nvPicPr>
        <p:blipFill>
          <a:blip r:embed="rId2" cstate="print"/>
          <a:srcRect l="30877" t="2500" r="34035"/>
          <a:stretch>
            <a:fillRect/>
          </a:stretch>
        </p:blipFill>
        <p:spPr bwMode="auto">
          <a:xfrm>
            <a:off x="2362200" y="0"/>
            <a:ext cx="4396152" cy="6858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pPr lvl="0"/>
            <a:r>
              <a:rPr lang="en-US" dirty="0"/>
              <a:t>A threefold sentence </a:t>
            </a:r>
            <a:r>
              <a:rPr lang="en-US" dirty="0" smtClean="0"/>
              <a:t>passed </a:t>
            </a:r>
            <a:r>
              <a:rPr lang="en-US" dirty="0"/>
              <a:t/>
            </a:r>
            <a:br>
              <a:rPr lang="en-US" dirty="0"/>
            </a:br>
            <a:endParaRPr lang="en-US" dirty="0"/>
          </a:p>
        </p:txBody>
      </p:sp>
      <p:pic>
        <p:nvPicPr>
          <p:cNvPr id="21506" name="Picture 2" descr="http://4vector.com/i/free-vector-judge-hammer-clip-art_105839_Judge_Hammer_clip_art_hight.png"/>
          <p:cNvPicPr>
            <a:picLocks noChangeAspect="1" noChangeArrowheads="1"/>
          </p:cNvPicPr>
          <p:nvPr/>
        </p:nvPicPr>
        <p:blipFill>
          <a:blip r:embed="rId2" cstate="print"/>
          <a:srcRect/>
          <a:stretch>
            <a:fillRect/>
          </a:stretch>
        </p:blipFill>
        <p:spPr bwMode="auto">
          <a:xfrm>
            <a:off x="1600200" y="2057400"/>
            <a:ext cx="6265075" cy="42672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Judgment upon the Serpent</a:t>
            </a:r>
            <a:endParaRPr lang="en-US" dirty="0"/>
          </a:p>
        </p:txBody>
      </p:sp>
      <p:pic>
        <p:nvPicPr>
          <p:cNvPr id="72706" name="Picture 2" descr="http://www.spaightwoodgalleries.com/Media/Old_Masters/DeBruyn/de_Bruyn_A_God_judging_A-E-.jpg"/>
          <p:cNvPicPr>
            <a:picLocks noChangeAspect="1" noChangeArrowheads="1"/>
          </p:cNvPicPr>
          <p:nvPr/>
        </p:nvPicPr>
        <p:blipFill>
          <a:blip r:embed="rId2" cstate="print"/>
          <a:srcRect l="21053" t="12214" r="752" b="254"/>
          <a:stretch>
            <a:fillRect/>
          </a:stretch>
        </p:blipFill>
        <p:spPr bwMode="auto">
          <a:xfrm>
            <a:off x="2743200" y="1186962"/>
            <a:ext cx="3429000" cy="567103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0"/>
          </a:xfrm>
        </p:spPr>
        <p:txBody>
          <a:bodyPr>
            <a:normAutofit fontScale="90000"/>
          </a:bodyPr>
          <a:lstStyle/>
          <a:p>
            <a:r>
              <a:rPr lang="en-US" i="1" dirty="0" smtClean="0"/>
              <a:t/>
            </a:r>
            <a:br>
              <a:rPr lang="en-US" i="1" dirty="0" smtClean="0"/>
            </a:br>
            <a:r>
              <a:rPr lang="en-US" i="1" dirty="0" smtClean="0"/>
              <a:t>"And the Lord God said unto the serpent, Because thou hast done this, thou art cursed above all cattle, and above every beast of the field; </a:t>
            </a:r>
            <a:r>
              <a:rPr lang="en-US" i="1" u="sng" dirty="0" smtClean="0"/>
              <a:t>upon thy belly shalt thou go</a:t>
            </a:r>
            <a:r>
              <a:rPr lang="en-US" i="1" dirty="0" smtClean="0"/>
              <a:t>, and dust shalt thou eat all the days</a:t>
            </a:r>
            <a:br>
              <a:rPr lang="en-US" i="1" dirty="0" smtClean="0"/>
            </a:br>
            <a:r>
              <a:rPr lang="en-US" i="1" dirty="0" smtClean="0"/>
              <a:t> of thy life." (Gen. 3:14)</a:t>
            </a:r>
            <a:br>
              <a:rPr lang="en-US" i="1" dirty="0" smtClean="0"/>
            </a:br>
            <a:endParaRPr lang="en-US" i="1" dirty="0"/>
          </a:p>
        </p:txBody>
      </p:sp>
      <p:pic>
        <p:nvPicPr>
          <p:cNvPr id="71682" name="Picture 2" descr="http://img1.etsystatic.com/015/1/7893465/il_340x270.452643373_3idj.jpg"/>
          <p:cNvPicPr>
            <a:picLocks noChangeAspect="1" noChangeArrowheads="1"/>
          </p:cNvPicPr>
          <p:nvPr/>
        </p:nvPicPr>
        <p:blipFill>
          <a:blip r:embed="rId2" cstate="print"/>
          <a:srcRect/>
          <a:stretch>
            <a:fillRect/>
          </a:stretch>
        </p:blipFill>
        <p:spPr bwMode="auto">
          <a:xfrm>
            <a:off x="2819400" y="3962400"/>
            <a:ext cx="3646310" cy="28956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9800"/>
            <a:ext cx="9144000" cy="4648200"/>
          </a:xfrm>
        </p:spPr>
        <p:txBody>
          <a:bodyPr>
            <a:normAutofit lnSpcReduction="10000"/>
          </a:bodyPr>
          <a:lstStyle/>
          <a:p>
            <a:r>
              <a:rPr lang="en-US" dirty="0" smtClean="0"/>
              <a:t>Some, if not all, snakes used to have legs, and now new research suggests snakes lost their limbs by growing them more slowly or for a shorter period of time until the legs eventually disappeared.</a:t>
            </a:r>
          </a:p>
          <a:p>
            <a:r>
              <a:rPr lang="en-US" dirty="0" smtClean="0"/>
              <a:t>Legs </a:t>
            </a:r>
            <a:r>
              <a:rPr lang="en-US" dirty="0" smtClean="0"/>
              <a:t>on snakes likely disturbed some form of movement, such as burrowing, rendering the legs useless</a:t>
            </a:r>
            <a:r>
              <a:rPr lang="en-US" dirty="0" smtClean="0"/>
              <a:t>.</a:t>
            </a:r>
          </a:p>
          <a:p>
            <a:r>
              <a:rPr lang="en-US" dirty="0" smtClean="0"/>
              <a:t>Legs </a:t>
            </a:r>
            <a:r>
              <a:rPr lang="en-US" dirty="0" smtClean="0"/>
              <a:t>must have become less useful as the animal evolved over time.</a:t>
            </a:r>
            <a:endParaRPr lang="en-US" dirty="0" smtClean="0"/>
          </a:p>
        </p:txBody>
      </p:sp>
      <p:pic>
        <p:nvPicPr>
          <p:cNvPr id="1026" name="Picture 2" descr="http://www.applatter.com/wp-content/uploads/2012/08/Discovery-News.jpg"/>
          <p:cNvPicPr>
            <a:picLocks noChangeAspect="1" noChangeArrowheads="1"/>
          </p:cNvPicPr>
          <p:nvPr/>
        </p:nvPicPr>
        <p:blipFill>
          <a:blip r:embed="rId2" cstate="print"/>
          <a:srcRect t="32464" r="-993" b="21159"/>
          <a:stretch>
            <a:fillRect/>
          </a:stretch>
        </p:blipFill>
        <p:spPr bwMode="auto">
          <a:xfrm>
            <a:off x="381000" y="152400"/>
            <a:ext cx="8477250" cy="1905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www.legaljuice.com/files/2013/09/really.png"/>
          <p:cNvPicPr>
            <a:picLocks noChangeAspect="1" noChangeArrowheads="1"/>
          </p:cNvPicPr>
          <p:nvPr/>
        </p:nvPicPr>
        <p:blipFill>
          <a:blip r:embed="rId2" cstate="print"/>
          <a:srcRect/>
          <a:stretch>
            <a:fillRect/>
          </a:stretch>
        </p:blipFill>
        <p:spPr bwMode="auto">
          <a:xfrm>
            <a:off x="533400" y="2057400"/>
            <a:ext cx="7820025" cy="254317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Judgment upon Satan</a:t>
            </a:r>
            <a:endParaRPr lang="en-US" dirty="0"/>
          </a:p>
        </p:txBody>
      </p:sp>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2057400" y="1676400"/>
            <a:ext cx="5181600" cy="51816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257800" cy="6583362"/>
          </a:xfrm>
        </p:spPr>
        <p:txBody>
          <a:bodyPr>
            <a:normAutofit fontScale="90000"/>
          </a:bodyPr>
          <a:lstStyle/>
          <a:p>
            <a:r>
              <a:rPr lang="en-US" i="1" dirty="0" smtClean="0"/>
              <a:t>"And I will put enmity between thee and the woman, and between thy seed and her seed; it shall bruise </a:t>
            </a:r>
            <a:r>
              <a:rPr lang="en-US" i="1" dirty="0" smtClean="0">
                <a:solidFill>
                  <a:srgbClr val="FFFF00"/>
                </a:solidFill>
              </a:rPr>
              <a:t>(crush) </a:t>
            </a:r>
            <a:r>
              <a:rPr lang="en-US" i="1" dirty="0" smtClean="0"/>
              <a:t>thy head, and thou shalt bruise </a:t>
            </a:r>
            <a:r>
              <a:rPr lang="en-US" i="1" dirty="0" smtClean="0">
                <a:solidFill>
                  <a:srgbClr val="FFFF00"/>
                </a:solidFill>
              </a:rPr>
              <a:t>(strike) </a:t>
            </a:r>
            <a:r>
              <a:rPr lang="en-US" i="1" dirty="0" smtClean="0"/>
              <a:t>his heel" </a:t>
            </a:r>
            <a:br>
              <a:rPr lang="en-US" i="1" dirty="0" smtClean="0"/>
            </a:br>
            <a:r>
              <a:rPr lang="en-US" i="1" dirty="0" smtClean="0"/>
              <a:t>(Gen. 3:15)</a:t>
            </a:r>
            <a:br>
              <a:rPr lang="en-US" i="1" dirty="0" smtClean="0"/>
            </a:br>
            <a:endParaRPr lang="en-US" i="1" dirty="0"/>
          </a:p>
        </p:txBody>
      </p:sp>
      <p:pic>
        <p:nvPicPr>
          <p:cNvPr id="3" name="Picture 2" descr="http://illustrationstoencourage.files.wordpress.com/2013/07/jesus-trampling-satans-head.png"/>
          <p:cNvPicPr>
            <a:picLocks noChangeAspect="1" noChangeArrowheads="1"/>
          </p:cNvPicPr>
          <p:nvPr/>
        </p:nvPicPr>
        <p:blipFill>
          <a:blip r:embed="rId2" cstate="print"/>
          <a:srcRect/>
          <a:stretch>
            <a:fillRect/>
          </a:stretch>
        </p:blipFill>
        <p:spPr bwMode="auto">
          <a:xfrm>
            <a:off x="5334000" y="1600200"/>
            <a:ext cx="3810000" cy="4159250"/>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468562"/>
          </a:xfrm>
        </p:spPr>
        <p:txBody>
          <a:bodyPr>
            <a:normAutofit fontScale="90000"/>
          </a:bodyPr>
          <a:lstStyle/>
          <a:p>
            <a:r>
              <a:rPr lang="en-US" dirty="0" smtClean="0"/>
              <a:t>For in this verse we see no less than a thrilling prediction of the cross and the resurrection of the Savior’s and His </a:t>
            </a:r>
            <a:br>
              <a:rPr lang="en-US" dirty="0" smtClean="0"/>
            </a:br>
            <a:r>
              <a:rPr lang="en-US" dirty="0" smtClean="0"/>
              <a:t>great victory over Satan.</a:t>
            </a:r>
            <a:endParaRPr lang="en-US" dirty="0"/>
          </a:p>
        </p:txBody>
      </p:sp>
      <p:pic>
        <p:nvPicPr>
          <p:cNvPr id="81922" name="Picture 2" descr="http://4.bp.blogspot.com/-a67SaOEE06Q/T882WF5TFwI/AAAAAAAABR0/dHLVcr4VLdo/s1600/32b.png"/>
          <p:cNvPicPr>
            <a:picLocks noChangeAspect="1" noChangeArrowheads="1"/>
          </p:cNvPicPr>
          <p:nvPr/>
        </p:nvPicPr>
        <p:blipFill>
          <a:blip r:embed="rId2" cstate="print"/>
          <a:srcRect/>
          <a:stretch>
            <a:fillRect/>
          </a:stretch>
        </p:blipFill>
        <p:spPr bwMode="auto">
          <a:xfrm>
            <a:off x="2057400" y="3043199"/>
            <a:ext cx="5029200" cy="3814801"/>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1371600" y="0"/>
            <a:ext cx="6858000" cy="6858000"/>
          </a:xfrm>
          <a:prstGeom prst="rect">
            <a:avLst/>
          </a:prstGeom>
          <a:noFill/>
        </p:spPr>
      </p:pic>
      <p:pic>
        <p:nvPicPr>
          <p:cNvPr id="83970" name="Picture 2" descr="http://ubdavid.org/advanced/new-life3/graphics/22_cross-crush-satan.jpg"/>
          <p:cNvPicPr>
            <a:picLocks noChangeAspect="1" noChangeArrowheads="1"/>
          </p:cNvPicPr>
          <p:nvPr/>
        </p:nvPicPr>
        <p:blipFill>
          <a:blip r:embed="rId3" cstate="print"/>
          <a:srcRect/>
          <a:stretch>
            <a:fillRect/>
          </a:stretch>
        </p:blipFill>
        <p:spPr bwMode="auto">
          <a:xfrm>
            <a:off x="1371600" y="0"/>
            <a:ext cx="6858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Job 7:17  “</a:t>
            </a:r>
            <a:r>
              <a:rPr lang="en-US" i="1" dirty="0" smtClean="0">
                <a:solidFill>
                  <a:srgbClr val="FFFF00"/>
                </a:solidFill>
              </a:rPr>
              <a:t>What is man</a:t>
            </a:r>
            <a:r>
              <a:rPr lang="en-US" i="1" dirty="0" smtClean="0"/>
              <a:t>, that thou shouldest magnify him? and that thou </a:t>
            </a:r>
            <a:r>
              <a:rPr lang="en-US" i="1" dirty="0" err="1" smtClean="0"/>
              <a:t>shouldest</a:t>
            </a:r>
            <a:r>
              <a:rPr lang="en-US" i="1" dirty="0" smtClean="0"/>
              <a:t> set </a:t>
            </a:r>
            <a:r>
              <a:rPr lang="en-US" i="1" dirty="0" err="1" smtClean="0"/>
              <a:t>thine</a:t>
            </a:r>
            <a:r>
              <a:rPr lang="en-US" i="1" dirty="0" smtClean="0"/>
              <a:t> heart upon him?”</a:t>
            </a:r>
          </a:p>
          <a:p>
            <a:r>
              <a:rPr lang="en-US" i="1" dirty="0" smtClean="0"/>
              <a:t> Job 15:14 “</a:t>
            </a:r>
            <a:r>
              <a:rPr lang="en-US" i="1" dirty="0" smtClean="0">
                <a:solidFill>
                  <a:srgbClr val="FFFF00"/>
                </a:solidFill>
              </a:rPr>
              <a:t>What is man</a:t>
            </a:r>
            <a:r>
              <a:rPr lang="en-US" i="1" dirty="0" smtClean="0"/>
              <a:t>, that he should be clean? and he which is born of a woman, that he should be righteous?”</a:t>
            </a:r>
          </a:p>
          <a:p>
            <a:r>
              <a:rPr lang="en-US" i="1" dirty="0" smtClean="0"/>
              <a:t> Ps. 8:4  “</a:t>
            </a:r>
            <a:r>
              <a:rPr lang="en-US" i="1" dirty="0" smtClean="0">
                <a:solidFill>
                  <a:srgbClr val="FFFF00"/>
                </a:solidFill>
              </a:rPr>
              <a:t>What is man</a:t>
            </a:r>
            <a:r>
              <a:rPr lang="en-US" i="1" dirty="0" smtClean="0"/>
              <a:t>, that thou art mindful of him? and the son of man, that thou </a:t>
            </a:r>
            <a:r>
              <a:rPr lang="en-US" i="1" dirty="0" err="1" smtClean="0"/>
              <a:t>visitest</a:t>
            </a:r>
            <a:r>
              <a:rPr lang="en-US" i="1" dirty="0" smtClean="0"/>
              <a:t> him?”</a:t>
            </a:r>
          </a:p>
          <a:p>
            <a:r>
              <a:rPr lang="en-US" i="1" dirty="0" smtClean="0"/>
              <a:t> Ps. 144:3  “LORD, </a:t>
            </a:r>
            <a:r>
              <a:rPr lang="en-US" i="1" dirty="0" smtClean="0">
                <a:solidFill>
                  <a:srgbClr val="FFFF00"/>
                </a:solidFill>
              </a:rPr>
              <a:t>what is man</a:t>
            </a:r>
            <a:r>
              <a:rPr lang="en-US" i="1" dirty="0" smtClean="0"/>
              <a:t>, that thou </a:t>
            </a:r>
            <a:r>
              <a:rPr lang="en-US" i="1" dirty="0" err="1" smtClean="0"/>
              <a:t>takest</a:t>
            </a:r>
            <a:r>
              <a:rPr lang="en-US" i="1" dirty="0" smtClean="0"/>
              <a:t> knowledge of him! or the son of man, that thou </a:t>
            </a:r>
            <a:r>
              <a:rPr lang="en-US" i="1" dirty="0" err="1" smtClean="0"/>
              <a:t>makest</a:t>
            </a:r>
            <a:r>
              <a:rPr lang="en-US" i="1" dirty="0" smtClean="0"/>
              <a:t> account of him!”</a:t>
            </a:r>
          </a:p>
          <a:p>
            <a:r>
              <a:rPr lang="en-US" i="1" dirty="0" smtClean="0"/>
              <a:t>Heb. 2:6 “But one in a certain place testified, saying, </a:t>
            </a:r>
            <a:r>
              <a:rPr lang="en-US" i="1" dirty="0" smtClean="0">
                <a:solidFill>
                  <a:srgbClr val="FFFF00"/>
                </a:solidFill>
              </a:rPr>
              <a:t>What is man</a:t>
            </a:r>
            <a:r>
              <a:rPr lang="en-US" i="1" dirty="0" smtClean="0"/>
              <a:t>, that thou art mindful of him? or the son of man, that thou </a:t>
            </a:r>
            <a:r>
              <a:rPr lang="en-US" i="1" dirty="0" err="1" smtClean="0"/>
              <a:t>visitest</a:t>
            </a:r>
            <a:r>
              <a:rPr lang="en-US" i="1" dirty="0" smtClean="0"/>
              <a:t> him?”</a:t>
            </a:r>
            <a:endParaRPr lang="en-US" i="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257800"/>
          </a:xfrm>
        </p:spPr>
        <p:txBody>
          <a:bodyPr>
            <a:normAutofit/>
          </a:bodyPr>
          <a:lstStyle/>
          <a:p>
            <a:r>
              <a:rPr lang="en-US" i="1" dirty="0" smtClean="0"/>
              <a:t>Colossians 2:13-15 “And you, being dead in your sins and the </a:t>
            </a:r>
            <a:r>
              <a:rPr lang="en-US" i="1" dirty="0" err="1" smtClean="0"/>
              <a:t>uncircumcision</a:t>
            </a:r>
            <a:r>
              <a:rPr lang="en-US" i="1" dirty="0" smtClean="0"/>
              <a:t> of your flesh, hath he quickened together with him, having forgiven you all trespasses; Blotting out the handwriting of ordinances that was against us, which was contrary to us, and took it out of the way, nailing it to his cross; And having spoiled principalities and powers, he made a </a:t>
            </a:r>
            <a:r>
              <a:rPr lang="en-US" i="1" dirty="0" err="1" smtClean="0"/>
              <a:t>shew</a:t>
            </a:r>
            <a:r>
              <a:rPr lang="en-US" i="1" dirty="0" smtClean="0"/>
              <a:t> of them openly, triumphing over them in it.”</a:t>
            </a:r>
          </a:p>
          <a:p>
            <a:endParaRPr lang="en-US" i="1" dirty="0" smtClean="0"/>
          </a:p>
          <a:p>
            <a:endParaRPr lang="en-US" i="1" dirty="0"/>
          </a:p>
        </p:txBody>
      </p:sp>
      <p:pic>
        <p:nvPicPr>
          <p:cNvPr id="88066" name="Picture 2" descr="https://encrypted-tbn2.gstatic.com/images?q=tbn:ANd9GcRsAdu-1ZJ0yqgOn6pqbFjJCDxiZJNuS2lxtOyHcCOXVBoF5SqTEA"/>
          <p:cNvPicPr>
            <a:picLocks noChangeAspect="1" noChangeArrowheads="1"/>
          </p:cNvPicPr>
          <p:nvPr/>
        </p:nvPicPr>
        <p:blipFill>
          <a:blip r:embed="rId2" cstate="print"/>
          <a:srcRect/>
          <a:stretch>
            <a:fillRect/>
          </a:stretch>
        </p:blipFill>
        <p:spPr bwMode="auto">
          <a:xfrm>
            <a:off x="4495800" y="4050063"/>
            <a:ext cx="4219575" cy="2807937"/>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llustrationstoencourage.files.wordpress.com/2013/07/red-horse-of-revelation_0116.png"/>
          <p:cNvPicPr>
            <a:picLocks noChangeAspect="1" noChangeArrowheads="1"/>
          </p:cNvPicPr>
          <p:nvPr/>
        </p:nvPicPr>
        <p:blipFill>
          <a:blip r:embed="rId2" cstate="print"/>
          <a:srcRect r="20199"/>
          <a:stretch>
            <a:fillRect/>
          </a:stretch>
        </p:blipFill>
        <p:spPr bwMode="auto">
          <a:xfrm>
            <a:off x="0" y="0"/>
            <a:ext cx="9144000" cy="5314951"/>
          </a:xfrm>
          <a:prstGeom prst="rect">
            <a:avLst/>
          </a:prstGeom>
          <a:noFill/>
        </p:spPr>
      </p:pic>
      <p:sp>
        <p:nvSpPr>
          <p:cNvPr id="3" name="Rectangle 2"/>
          <p:cNvSpPr/>
          <p:nvPr/>
        </p:nvSpPr>
        <p:spPr>
          <a:xfrm>
            <a:off x="0" y="5334000"/>
            <a:ext cx="9144000" cy="1569660"/>
          </a:xfrm>
          <a:prstGeom prst="rect">
            <a:avLst/>
          </a:prstGeom>
        </p:spPr>
        <p:txBody>
          <a:bodyPr wrap="square">
            <a:spAutoFit/>
          </a:bodyPr>
          <a:lstStyle/>
          <a:p>
            <a:pPr algn="ctr"/>
            <a:r>
              <a:rPr lang="en-US" sz="3200" i="1" dirty="0" smtClean="0"/>
              <a:t> (Revelation 20:10)</a:t>
            </a:r>
          </a:p>
          <a:p>
            <a:pPr algn="ctr"/>
            <a:r>
              <a:rPr lang="en-US" sz="3200" i="1" dirty="0" smtClean="0"/>
              <a:t>“And the devil that deceived them was cast into the lake of fire and brimstone.”</a:t>
            </a:r>
            <a:endParaRPr lang="en-US" sz="32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676400"/>
          </a:xfrm>
        </p:spPr>
        <p:txBody>
          <a:bodyPr>
            <a:normAutofit/>
          </a:bodyPr>
          <a:lstStyle/>
          <a:p>
            <a:r>
              <a:rPr lang="en-US" dirty="0" smtClean="0"/>
              <a:t>Judgment upon Adam and Eve</a:t>
            </a:r>
            <a:br>
              <a:rPr lang="en-US" dirty="0" smtClean="0"/>
            </a:br>
            <a:r>
              <a:rPr lang="en-US" sz="4000" dirty="0" smtClean="0">
                <a:solidFill>
                  <a:srgbClr val="FFFF00"/>
                </a:solidFill>
              </a:rPr>
              <a:t>(sevenfold sentence because of their sin)</a:t>
            </a:r>
            <a:endParaRPr lang="en-US" sz="4000" dirty="0">
              <a:solidFill>
                <a:srgbClr val="FFFF00"/>
              </a:solidFill>
            </a:endParaRPr>
          </a:p>
        </p:txBody>
      </p:sp>
      <p:pic>
        <p:nvPicPr>
          <p:cNvPr id="89090" name="Picture 2" descr="http://ubdavid.org/advanced/new-life3/graphics/4_adam-eve-skins-afraid.jpg"/>
          <p:cNvPicPr>
            <a:picLocks noChangeAspect="1" noChangeArrowheads="1"/>
          </p:cNvPicPr>
          <p:nvPr/>
        </p:nvPicPr>
        <p:blipFill>
          <a:blip r:embed="rId2" cstate="print"/>
          <a:srcRect/>
          <a:stretch>
            <a:fillRect/>
          </a:stretch>
        </p:blipFill>
        <p:spPr bwMode="auto">
          <a:xfrm>
            <a:off x="1066800" y="2209800"/>
            <a:ext cx="6700341" cy="3886200"/>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smtClean="0">
                <a:solidFill>
                  <a:srgbClr val="FFFF00"/>
                </a:solidFill>
              </a:rPr>
              <a:t>1# Guilt and Shame</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752600"/>
            <a:ext cx="5257800" cy="5105399"/>
          </a:xfrm>
        </p:spPr>
        <p:txBody>
          <a:bodyPr>
            <a:normAutofit/>
          </a:bodyPr>
          <a:lstStyle/>
          <a:p>
            <a:pPr algn="ctr">
              <a:buNone/>
            </a:pPr>
            <a:r>
              <a:rPr lang="en-US" sz="3600" i="1" dirty="0" smtClean="0"/>
              <a:t>  "And the eyes of them both were opened, and they knew that they were naked; and they sewed fig leaves together, and made themselves aprons" (Gen. 3:7)</a:t>
            </a:r>
          </a:p>
          <a:p>
            <a:endParaRPr lang="en-US" sz="3600" dirty="0"/>
          </a:p>
        </p:txBody>
      </p:sp>
      <p:pic>
        <p:nvPicPr>
          <p:cNvPr id="90114" name="Picture 2" descr="http://www.biblevisuals.org/images/look_inside_bvi/visualized_bible/NT/NT35_illustrations/NT35_P02_illustration.jpg"/>
          <p:cNvPicPr>
            <a:picLocks noChangeAspect="1" noChangeArrowheads="1"/>
          </p:cNvPicPr>
          <p:nvPr/>
        </p:nvPicPr>
        <p:blipFill>
          <a:blip r:embed="rId2" cstate="print"/>
          <a:srcRect/>
          <a:stretch>
            <a:fillRect/>
          </a:stretch>
        </p:blipFill>
        <p:spPr bwMode="auto">
          <a:xfrm>
            <a:off x="5486400" y="1524000"/>
            <a:ext cx="3486149" cy="4648200"/>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2# Fear</a:t>
            </a:r>
            <a:endParaRPr lang="en-US" dirty="0">
              <a:solidFill>
                <a:srgbClr val="FFFF00"/>
              </a:solidFill>
            </a:endParaRPr>
          </a:p>
        </p:txBody>
      </p:sp>
      <p:sp>
        <p:nvSpPr>
          <p:cNvPr id="3" name="Content Placeholder 2"/>
          <p:cNvSpPr>
            <a:spLocks noGrp="1"/>
          </p:cNvSpPr>
          <p:nvPr>
            <p:ph idx="1"/>
          </p:nvPr>
        </p:nvSpPr>
        <p:spPr>
          <a:xfrm>
            <a:off x="0" y="1295400"/>
            <a:ext cx="8991600" cy="4830763"/>
          </a:xfrm>
        </p:spPr>
        <p:txBody>
          <a:bodyPr>
            <a:noAutofit/>
          </a:bodyPr>
          <a:lstStyle/>
          <a:p>
            <a:pPr lvl="0" algn="ctr">
              <a:buNone/>
            </a:pPr>
            <a:r>
              <a:rPr lang="en-US" sz="3600" i="1" dirty="0" smtClean="0"/>
              <a:t>    “And they heard the voice of the Lord God walking in the garden in the cool of the day: and Adam and his wife hid themselves from the presence of the Lord God amongst the trees of the garden. And the Lord God called unto Adam, and said unto him, Where art thou? And he said, I heard thy voice in the garden, and </a:t>
            </a:r>
            <a:r>
              <a:rPr lang="en-US" sz="3600" i="1" u="sng" dirty="0" smtClean="0"/>
              <a:t>I was afraid</a:t>
            </a:r>
            <a:r>
              <a:rPr lang="en-US" sz="3600" i="1" dirty="0" smtClean="0"/>
              <a:t>, because I was naked; and I hid myself" (Gen. 3:8-10)</a:t>
            </a:r>
          </a:p>
          <a:p>
            <a:pPr algn="ctr"/>
            <a:endParaRPr lang="en-US" sz="3600" i="1"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3# Discord</a:t>
            </a:r>
            <a:endParaRPr lang="en-US" dirty="0">
              <a:solidFill>
                <a:srgbClr val="FFFF00"/>
              </a:solidFill>
            </a:endParaRPr>
          </a:p>
        </p:txBody>
      </p:sp>
      <p:sp>
        <p:nvSpPr>
          <p:cNvPr id="3" name="Content Placeholder 2"/>
          <p:cNvSpPr>
            <a:spLocks noGrp="1"/>
          </p:cNvSpPr>
          <p:nvPr>
            <p:ph idx="1"/>
          </p:nvPr>
        </p:nvSpPr>
        <p:spPr>
          <a:xfrm>
            <a:off x="0" y="1752600"/>
            <a:ext cx="4114800" cy="5334000"/>
          </a:xfrm>
        </p:spPr>
        <p:txBody>
          <a:bodyPr>
            <a:normAutofit/>
          </a:bodyPr>
          <a:lstStyle/>
          <a:p>
            <a:pPr algn="ctr">
              <a:buNone/>
            </a:pPr>
            <a:r>
              <a:rPr lang="en-US" sz="3600" i="1" dirty="0" smtClean="0"/>
              <a:t>  "And the man said, The woman whom thou </a:t>
            </a:r>
            <a:r>
              <a:rPr lang="en-US" sz="3600" i="1" dirty="0" err="1" smtClean="0"/>
              <a:t>gavest</a:t>
            </a:r>
            <a:r>
              <a:rPr lang="en-US" sz="3600" i="1" dirty="0" smtClean="0"/>
              <a:t> to be with me, she gave me of the tree, and I did eat.”" </a:t>
            </a:r>
          </a:p>
          <a:p>
            <a:pPr algn="ctr">
              <a:buNone/>
            </a:pPr>
            <a:r>
              <a:rPr lang="en-US" sz="3600" i="1" dirty="0" smtClean="0"/>
              <a:t>(Gen. 3:12)</a:t>
            </a:r>
          </a:p>
          <a:p>
            <a:pPr algn="ctr"/>
            <a:endParaRPr lang="en-US" sz="3600" i="1" dirty="0"/>
          </a:p>
        </p:txBody>
      </p:sp>
      <p:pic>
        <p:nvPicPr>
          <p:cNvPr id="98308" name="Picture 4" descr="http://www.fairviewchurch.us/wp-content/uploads/2013/07/adam-eve-painting-eat-fruit-forbidden-350x262.jpg"/>
          <p:cNvPicPr>
            <a:picLocks noChangeAspect="1" noChangeArrowheads="1"/>
          </p:cNvPicPr>
          <p:nvPr/>
        </p:nvPicPr>
        <p:blipFill>
          <a:blip r:embed="rId2" cstate="print"/>
          <a:srcRect/>
          <a:stretch>
            <a:fillRect/>
          </a:stretch>
        </p:blipFill>
        <p:spPr bwMode="auto">
          <a:xfrm>
            <a:off x="4572000" y="2362200"/>
            <a:ext cx="4071754" cy="30480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4# Death</a:t>
            </a:r>
            <a:endParaRPr lang="en-US" dirty="0"/>
          </a:p>
        </p:txBody>
      </p:sp>
      <p:pic>
        <p:nvPicPr>
          <p:cNvPr id="4" name="Picture 2" descr="C:\Users\Dan White\Pictures\Bible pictures\Bible pictures Old Testament\Adam, Eve, Creation\Adam and Eve\scan0010.jpg"/>
          <p:cNvPicPr>
            <a:picLocks noChangeAspect="1" noChangeArrowheads="1"/>
          </p:cNvPicPr>
          <p:nvPr/>
        </p:nvPicPr>
        <p:blipFill>
          <a:blip r:embed="rId2" cstate="print">
            <a:lum bright="-10000"/>
          </a:blip>
          <a:srcRect/>
          <a:stretch>
            <a:fillRect/>
          </a:stretch>
        </p:blipFill>
        <p:spPr bwMode="auto">
          <a:xfrm>
            <a:off x="2133600" y="1540565"/>
            <a:ext cx="5260258" cy="5317435"/>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5# Suffering</a:t>
            </a:r>
            <a:endParaRPr lang="en-US" dirty="0">
              <a:solidFill>
                <a:srgbClr val="FFFF00"/>
              </a:solidFill>
            </a:endParaRPr>
          </a:p>
        </p:txBody>
      </p:sp>
      <p:sp>
        <p:nvSpPr>
          <p:cNvPr id="3" name="Content Placeholder 2"/>
          <p:cNvSpPr>
            <a:spLocks noGrp="1"/>
          </p:cNvSpPr>
          <p:nvPr>
            <p:ph idx="1"/>
          </p:nvPr>
        </p:nvSpPr>
        <p:spPr>
          <a:xfrm>
            <a:off x="0" y="1447800"/>
            <a:ext cx="9144000" cy="2514601"/>
          </a:xfrm>
        </p:spPr>
        <p:txBody>
          <a:bodyPr/>
          <a:lstStyle/>
          <a:p>
            <a:pPr lvl="0">
              <a:buNone/>
            </a:pPr>
            <a:r>
              <a:rPr lang="en-US" i="1" dirty="0" smtClean="0"/>
              <a:t>   "Unto the woman he said, I will greatly multiply thy sorrow and thy conception; in sorrow thou shalt bring forth children; and thy desire shall be to thy husband, and he shall rule over thee" (Gen. 3:16)</a:t>
            </a:r>
          </a:p>
          <a:p>
            <a:endParaRPr lang="en-US" i="1" dirty="0"/>
          </a:p>
        </p:txBody>
      </p:sp>
      <p:pic>
        <p:nvPicPr>
          <p:cNvPr id="110594" name="Picture 2" descr="http://www.momlogic.com/images/childbirth_should_be_painfull_pm-thumb-270x270.jpg"/>
          <p:cNvPicPr>
            <a:picLocks noChangeAspect="1" noChangeArrowheads="1"/>
          </p:cNvPicPr>
          <p:nvPr/>
        </p:nvPicPr>
        <p:blipFill>
          <a:blip r:embed="rId2" cstate="print"/>
          <a:srcRect/>
          <a:stretch>
            <a:fillRect/>
          </a:stretch>
        </p:blipFill>
        <p:spPr bwMode="auto">
          <a:xfrm>
            <a:off x="457200" y="3809999"/>
            <a:ext cx="3048000" cy="3048001"/>
          </a:xfrm>
          <a:prstGeom prst="rect">
            <a:avLst/>
          </a:prstGeom>
          <a:noFill/>
        </p:spPr>
      </p:pic>
      <p:pic>
        <p:nvPicPr>
          <p:cNvPr id="110596" name="Picture 4" descr="http://churchleadergazette.com/clg/images/Husband%20and%20Wife.jpg"/>
          <p:cNvPicPr>
            <a:picLocks noChangeAspect="1" noChangeArrowheads="1"/>
          </p:cNvPicPr>
          <p:nvPr/>
        </p:nvPicPr>
        <p:blipFill>
          <a:blip r:embed="rId3" cstate="print"/>
          <a:srcRect/>
          <a:stretch>
            <a:fillRect/>
          </a:stretch>
        </p:blipFill>
        <p:spPr bwMode="auto">
          <a:xfrm>
            <a:off x="4343400" y="3810000"/>
            <a:ext cx="4181621" cy="2787748"/>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6# Weariness in labor</a:t>
            </a:r>
            <a:endParaRPr lang="en-US" dirty="0">
              <a:solidFill>
                <a:srgbClr val="FFFF00"/>
              </a:solidFill>
            </a:endParaRPr>
          </a:p>
        </p:txBody>
      </p:sp>
      <p:pic>
        <p:nvPicPr>
          <p:cNvPr id="114690" name="Picture 2" descr="http://www.ineedmotivation.com/blog/wp-content/uploads/2008/04/tired.jpg"/>
          <p:cNvPicPr>
            <a:picLocks noChangeAspect="1" noChangeArrowheads="1"/>
          </p:cNvPicPr>
          <p:nvPr/>
        </p:nvPicPr>
        <p:blipFill>
          <a:blip r:embed="rId2" cstate="print"/>
          <a:srcRect/>
          <a:stretch>
            <a:fillRect/>
          </a:stretch>
        </p:blipFill>
        <p:spPr bwMode="auto">
          <a:xfrm rot="431056">
            <a:off x="4491252" y="1639382"/>
            <a:ext cx="4476750" cy="3095625"/>
          </a:xfrm>
          <a:prstGeom prst="rect">
            <a:avLst/>
          </a:prstGeom>
          <a:ln>
            <a:noFill/>
          </a:ln>
          <a:effectLst>
            <a:softEdge rad="112500"/>
          </a:effectLst>
        </p:spPr>
      </p:pic>
      <p:pic>
        <p:nvPicPr>
          <p:cNvPr id="114692" name="Picture 4" descr="https://encrypted-tbn1.gstatic.com/images?q=tbn:ANd9GcRs7hR1ynHZdxUwJfYj84lTO3Kp4oBAKXicz_WHWtgTXAs3m8iK"/>
          <p:cNvPicPr>
            <a:picLocks noChangeAspect="1" noChangeArrowheads="1"/>
          </p:cNvPicPr>
          <p:nvPr/>
        </p:nvPicPr>
        <p:blipFill>
          <a:blip r:embed="rId3" cstate="print"/>
          <a:srcRect/>
          <a:stretch>
            <a:fillRect/>
          </a:stretch>
        </p:blipFill>
        <p:spPr bwMode="auto">
          <a:xfrm rot="20815568">
            <a:off x="234470" y="1575612"/>
            <a:ext cx="4116527" cy="2544763"/>
          </a:xfrm>
          <a:prstGeom prst="rect">
            <a:avLst/>
          </a:prstGeom>
          <a:noFill/>
        </p:spPr>
      </p:pic>
      <p:pic>
        <p:nvPicPr>
          <p:cNvPr id="114694" name="Picture 6" descr="http://omaha.com/assets/images/OW7575719.JPG"/>
          <p:cNvPicPr>
            <a:picLocks noChangeAspect="1" noChangeArrowheads="1"/>
          </p:cNvPicPr>
          <p:nvPr/>
        </p:nvPicPr>
        <p:blipFill>
          <a:blip r:embed="rId4" cstate="print"/>
          <a:srcRect/>
          <a:stretch>
            <a:fillRect/>
          </a:stretch>
        </p:blipFill>
        <p:spPr bwMode="auto">
          <a:xfrm>
            <a:off x="2057400" y="4332841"/>
            <a:ext cx="3790950" cy="2525159"/>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7# Separation from God</a:t>
            </a:r>
            <a:endParaRPr lang="en-US" dirty="0">
              <a:solidFill>
                <a:srgbClr val="FFFF00"/>
              </a:solidFill>
            </a:endParaRPr>
          </a:p>
        </p:txBody>
      </p:sp>
      <p:sp>
        <p:nvSpPr>
          <p:cNvPr id="6" name="Content Placeholder 5"/>
          <p:cNvSpPr>
            <a:spLocks noGrp="1"/>
          </p:cNvSpPr>
          <p:nvPr>
            <p:ph idx="1"/>
          </p:nvPr>
        </p:nvSpPr>
        <p:spPr/>
        <p:txBody>
          <a:bodyPr/>
          <a:lstStyle/>
          <a:p>
            <a:endParaRPr lang="en-US"/>
          </a:p>
        </p:txBody>
      </p:sp>
      <p:pic>
        <p:nvPicPr>
          <p:cNvPr id="117762" name="Picture 2" descr="http://crossanddovemagazine.com/wp-content/uploads/2012/11/alive0142.jpg"/>
          <p:cNvPicPr>
            <a:picLocks noChangeAspect="1" noChangeArrowheads="1"/>
          </p:cNvPicPr>
          <p:nvPr/>
        </p:nvPicPr>
        <p:blipFill>
          <a:blip r:embed="rId2" cstate="print"/>
          <a:srcRect/>
          <a:stretch>
            <a:fillRect/>
          </a:stretch>
        </p:blipFill>
        <p:spPr bwMode="auto">
          <a:xfrm>
            <a:off x="-2034" y="1524000"/>
            <a:ext cx="9146034" cy="5140071"/>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cjk.com/wp-content/uploads/2012/02/anthropology-woordenboek.png"/>
          <p:cNvPicPr>
            <a:picLocks noChangeAspect="1" noChangeArrowheads="1"/>
          </p:cNvPicPr>
          <p:nvPr/>
        </p:nvPicPr>
        <p:blipFill>
          <a:blip r:embed="rId2" cstate="print"/>
          <a:srcRect/>
          <a:stretch>
            <a:fillRect/>
          </a:stretch>
        </p:blipFill>
        <p:spPr bwMode="auto">
          <a:xfrm>
            <a:off x="0" y="1143000"/>
            <a:ext cx="9301272" cy="4529616"/>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0"/>
            <a:ext cx="9144000" cy="4419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glow rad="63500">
                    <a:schemeClr val="accent1">
                      <a:satMod val="175000"/>
                      <a:alpha val="40000"/>
                    </a:schemeClr>
                  </a:glow>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sp>
        <p:nvSpPr>
          <p:cNvPr id="3" name="Title 2"/>
          <p:cNvSpPr>
            <a:spLocks noGrp="1"/>
          </p:cNvSpPr>
          <p:nvPr>
            <p:ph type="title"/>
          </p:nvPr>
        </p:nvSpPr>
        <p:spPr>
          <a:xfrm>
            <a:off x="457200" y="1066800"/>
            <a:ext cx="8229600" cy="1524000"/>
          </a:xfrm>
        </p:spPr>
        <p:txBody>
          <a:bodyPr>
            <a:normAutofit/>
            <a:scene3d>
              <a:camera prst="orthographicFront"/>
              <a:lightRig rig="threePt" dir="t"/>
            </a:scene3d>
            <a:sp3d extrusionH="57150">
              <a:bevelT w="38100" h="38100" prst="convex"/>
            </a:sp3d>
          </a:bodyPr>
          <a:lstStyle/>
          <a:p>
            <a:r>
              <a:rPr lang="en-US" i="1" dirty="0" smtClean="0">
                <a:effectLst>
                  <a:glow rad="63500">
                    <a:srgbClr val="FF0000">
                      <a:alpha val="40000"/>
                    </a:srgbClr>
                  </a:glow>
                </a:effectLst>
                <a:latin typeface="Adobe Caslon Pro Bold" pitchFamily="18" charset="0"/>
              </a:rPr>
              <a:t>The innocent had to die for the guilty</a:t>
            </a:r>
            <a:endParaRPr lang="en-US" i="1" dirty="0">
              <a:effectLst>
                <a:glow rad="63500">
                  <a:srgbClr val="FF0000">
                    <a:alpha val="40000"/>
                  </a:srgbClr>
                </a:glow>
              </a:effectLst>
              <a:latin typeface="Adobe Caslon Pro Bold" pitchFamily="18" charset="0"/>
            </a:endParaRPr>
          </a:p>
        </p:txBody>
      </p:sp>
      <p:pic>
        <p:nvPicPr>
          <p:cNvPr id="5122" name="Picture 2" descr="http://creationtonewcreation.files.wordpress.com/2012/05/francisco_de_zurbarc3a1n_006.jpg"/>
          <p:cNvPicPr>
            <a:picLocks noChangeAspect="1" noChangeArrowheads="1"/>
          </p:cNvPicPr>
          <p:nvPr/>
        </p:nvPicPr>
        <p:blipFill>
          <a:blip r:embed="rId2" cstate="print"/>
          <a:srcRect/>
          <a:stretch>
            <a:fillRect/>
          </a:stretch>
        </p:blipFill>
        <p:spPr bwMode="auto">
          <a:xfrm>
            <a:off x="914400" y="2261141"/>
            <a:ext cx="7696200" cy="459685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000" fill="hold"/>
                                        <p:tgtEl>
                                          <p:spTgt spid="5122"/>
                                        </p:tgtEl>
                                        <p:attrNameLst>
                                          <p:attrName>ppt_w</p:attrName>
                                        </p:attrNameLst>
                                      </p:cBhvr>
                                      <p:tavLst>
                                        <p:tav tm="0">
                                          <p:val>
                                            <p:strVal val="#ppt_w*0.70"/>
                                          </p:val>
                                        </p:tav>
                                        <p:tav tm="100000">
                                          <p:val>
                                            <p:strVal val="#ppt_w"/>
                                          </p:val>
                                        </p:tav>
                                      </p:tavLst>
                                    </p:anim>
                                    <p:anim calcmode="lin" valueType="num">
                                      <p:cBhvr>
                                        <p:cTn id="13" dur="1000" fill="hold"/>
                                        <p:tgtEl>
                                          <p:spTgt spid="5122"/>
                                        </p:tgtEl>
                                        <p:attrNameLst>
                                          <p:attrName>ppt_h</p:attrName>
                                        </p:attrNameLst>
                                      </p:cBhvr>
                                      <p:tavLst>
                                        <p:tav tm="0">
                                          <p:val>
                                            <p:strVal val="#ppt_h"/>
                                          </p:val>
                                        </p:tav>
                                        <p:tav tm="100000">
                                          <p:val>
                                            <p:strVal val="#ppt_h"/>
                                          </p:val>
                                        </p:tav>
                                      </p:tavLst>
                                    </p:anim>
                                    <p:animEffect transition="in" filter="fade">
                                      <p:cBhvr>
                                        <p:cTn id="14"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p:spPr>
        <p:txBody>
          <a:bodyPr>
            <a:noAutofit/>
          </a:bodyPr>
          <a:lstStyle/>
          <a:p>
            <a:r>
              <a:rPr lang="en-US" sz="3500" i="1" dirty="0" smtClean="0"/>
              <a:t>(Genesis </a:t>
            </a:r>
            <a:r>
              <a:rPr lang="en-US" sz="3500" i="1" dirty="0" smtClean="0"/>
              <a:t>3:21) </a:t>
            </a:r>
            <a:r>
              <a:rPr lang="en-US" sz="3500" i="1" dirty="0" smtClean="0"/>
              <a:t/>
            </a:r>
            <a:br>
              <a:rPr lang="en-US" sz="3500" i="1" dirty="0" smtClean="0"/>
            </a:br>
            <a:r>
              <a:rPr lang="en-US" sz="3500" i="1" dirty="0" smtClean="0"/>
              <a:t>“Unto Adam also and to his wife did the </a:t>
            </a:r>
            <a:r>
              <a:rPr lang="en-US" sz="3500" i="1" u="sng" dirty="0" smtClean="0"/>
              <a:t>LORD God make coats of skins</a:t>
            </a:r>
            <a:r>
              <a:rPr lang="en-US" sz="3500" i="1" dirty="0" smtClean="0"/>
              <a:t>, </a:t>
            </a:r>
            <a:r>
              <a:rPr lang="en-US" sz="3500" i="1" u="sng" dirty="0" smtClean="0"/>
              <a:t>and clothed </a:t>
            </a:r>
            <a:r>
              <a:rPr lang="en-US" sz="3500" i="1" u="sng" dirty="0" smtClean="0"/>
              <a:t>them</a:t>
            </a:r>
            <a:r>
              <a:rPr lang="en-US" sz="3500" i="1" dirty="0" smtClean="0"/>
              <a:t>…”</a:t>
            </a:r>
            <a:endParaRPr lang="en-US" sz="3500" i="1" dirty="0"/>
          </a:p>
        </p:txBody>
      </p:sp>
      <p:pic>
        <p:nvPicPr>
          <p:cNvPr id="61442" name="Picture 2" descr="http://www.call-of-hope.com/new/lang-content/eng/bsbooks/9040eng/images/s9042-12.jpg"/>
          <p:cNvPicPr>
            <a:picLocks noChangeAspect="1" noChangeArrowheads="1"/>
          </p:cNvPicPr>
          <p:nvPr/>
        </p:nvPicPr>
        <p:blipFill>
          <a:blip r:embed="rId2" cstate="print"/>
          <a:srcRect/>
          <a:stretch>
            <a:fillRect/>
          </a:stretch>
        </p:blipFill>
        <p:spPr bwMode="auto">
          <a:xfrm>
            <a:off x="1905000" y="2438400"/>
            <a:ext cx="5296525" cy="40386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scene3d>
              <a:camera prst="orthographicFront"/>
              <a:lightRig rig="threePt" dir="t"/>
            </a:scene3d>
            <a:sp3d extrusionH="57150">
              <a:bevelT w="38100" h="38100" prst="convex"/>
            </a:sp3d>
          </a:bodyPr>
          <a:lstStyle/>
          <a:p>
            <a:r>
              <a:rPr lang="en-US" i="1" dirty="0" smtClean="0"/>
              <a:t>(Genesis 3:21) </a:t>
            </a:r>
            <a:r>
              <a:rPr lang="en-US" dirty="0" smtClean="0"/>
              <a:t/>
            </a:r>
            <a:br>
              <a:rPr lang="en-US" dirty="0" smtClean="0"/>
            </a:br>
            <a:r>
              <a:rPr lang="en-US" dirty="0" smtClean="0"/>
              <a:t> The first mention of the                  shedding of </a:t>
            </a:r>
            <a:r>
              <a:rPr lang="en-US" b="1" dirty="0" smtClean="0">
                <a:solidFill>
                  <a:srgbClr val="FF0000"/>
                </a:solidFill>
                <a:effectLst>
                  <a:glow rad="63500">
                    <a:schemeClr val="accent2">
                      <a:satMod val="175000"/>
                      <a:alpha val="40000"/>
                    </a:schemeClr>
                  </a:glow>
                </a:effectLst>
              </a:rPr>
              <a:t>blood</a:t>
            </a:r>
            <a:r>
              <a:rPr lang="en-US" dirty="0" smtClean="0"/>
              <a:t> in the Bible.</a:t>
            </a:r>
            <a:endParaRPr lang="en-US" dirty="0"/>
          </a:p>
        </p:txBody>
      </p:sp>
      <p:sp>
        <p:nvSpPr>
          <p:cNvPr id="3" name="Rectangle 2"/>
          <p:cNvSpPr/>
          <p:nvPr/>
        </p:nvSpPr>
        <p:spPr>
          <a:xfrm>
            <a:off x="0" y="2667001"/>
            <a:ext cx="9144000" cy="1200329"/>
          </a:xfrm>
          <a:prstGeom prst="rect">
            <a:avLst/>
          </a:prstGeom>
        </p:spPr>
        <p:txBody>
          <a:bodyPr wrap="square">
            <a:spAutoFit/>
          </a:bodyPr>
          <a:lstStyle/>
          <a:p>
            <a:pPr algn="ctr"/>
            <a:r>
              <a:rPr lang="en-US" sz="3600" i="1" dirty="0" smtClean="0"/>
              <a:t>“Without shedding of blood is no remission.” (Hebrews 9:22) </a:t>
            </a:r>
            <a:endParaRPr lang="en-US" sz="3600" i="1" dirty="0"/>
          </a:p>
        </p:txBody>
      </p:sp>
      <p:pic>
        <p:nvPicPr>
          <p:cNvPr id="78850" name="Picture 2" descr="http://i29.photobucket.com/albums/c298/The_Dark_Pope/Sacrificial-Lamb2.jpg"/>
          <p:cNvPicPr>
            <a:picLocks noChangeAspect="1" noChangeArrowheads="1"/>
          </p:cNvPicPr>
          <p:nvPr/>
        </p:nvPicPr>
        <p:blipFill>
          <a:blip r:embed="rId2" cstate="print"/>
          <a:srcRect t="22000"/>
          <a:stretch>
            <a:fillRect/>
          </a:stretch>
        </p:blipFill>
        <p:spPr bwMode="auto">
          <a:xfrm>
            <a:off x="2514600" y="3945636"/>
            <a:ext cx="3733800" cy="291236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1"/>
            <a:ext cx="9092242" cy="4191000"/>
          </a:xfrm>
        </p:spPr>
        <p:txBody>
          <a:bodyPr/>
          <a:lstStyle/>
          <a:p>
            <a:r>
              <a:rPr lang="en-US" dirty="0" smtClean="0"/>
              <a:t>Sacrifice of the life of </a:t>
            </a:r>
            <a:r>
              <a:rPr lang="en-US" dirty="0" smtClean="0">
                <a:effectLst/>
                <a:latin typeface="+mj-lt"/>
              </a:rPr>
              <a:t>the innocent – </a:t>
            </a:r>
            <a:r>
              <a:rPr lang="en-US" i="1" dirty="0" smtClean="0">
                <a:solidFill>
                  <a:srgbClr val="FFFF00"/>
                </a:solidFill>
                <a:effectLst/>
                <a:latin typeface="+mj-lt"/>
              </a:rPr>
              <a:t>“And Moses said, Thou must give us also sacrifices and burnt offerings, that we may sacrifice unto the LORD our God.”</a:t>
            </a:r>
          </a:p>
          <a:p>
            <a:r>
              <a:rPr lang="en-US" dirty="0" smtClean="0"/>
              <a:t>Life Blood -  </a:t>
            </a:r>
            <a:r>
              <a:rPr lang="en-US" i="1" dirty="0" smtClean="0">
                <a:solidFill>
                  <a:srgbClr val="FFFF00"/>
                </a:solidFill>
              </a:rPr>
              <a:t>“For the life of the flesh is in the blood: and I have given it to you upon the altar to make an atonement for your souls: for it is the blood that maketh an atonement for the soul.”</a:t>
            </a:r>
            <a:endParaRPr lang="en-US" i="1" dirty="0">
              <a:solidFill>
                <a:srgbClr val="FFFF00"/>
              </a:solidFill>
            </a:endParaRPr>
          </a:p>
        </p:txBody>
      </p:sp>
      <p:sp>
        <p:nvSpPr>
          <p:cNvPr id="4" name="Content Placeholder 3"/>
          <p:cNvSpPr txBox="1">
            <a:spLocks noGrp="1"/>
          </p:cNvSpPr>
          <p:nvPr>
            <p:ph type="title"/>
          </p:nvPr>
        </p:nvSpPr>
        <p:spPr>
          <a:xfrm>
            <a:off x="457200" y="76200"/>
            <a:ext cx="8229600" cy="1219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glow rad="63500">
                    <a:srgbClr val="C00000">
                      <a:alpha val="40000"/>
                    </a:srgbClr>
                  </a:glow>
                  <a:reflection blurRad="6350" stA="55000" endA="300" endPos="45500" dir="5400000" sy="-100000" algn="bl" rotWithShape="0"/>
                </a:effectLst>
                <a:uLnTx/>
                <a:uFillTx/>
                <a:latin typeface="Times New Roman" pitchFamily="18" charset="0"/>
                <a:ea typeface="+mn-ea"/>
                <a:cs typeface="Times New Roman" pitchFamily="18" charset="0"/>
              </a:rPr>
              <a:t>The Remedy for </a:t>
            </a:r>
            <a:r>
              <a:rPr lang="en-US" sz="4800" b="1" dirty="0" smtClean="0">
                <a:effectLst>
                  <a:glow rad="63500">
                    <a:srgbClr val="C00000">
                      <a:alpha val="40000"/>
                    </a:srgbClr>
                  </a:glow>
                  <a:reflection blurRad="6350" stA="55000" endA="300" endPos="45500" dir="5400000" sy="-100000" algn="bl" rotWithShape="0"/>
                </a:effectLst>
                <a:latin typeface="Times New Roman" pitchFamily="18" charset="0"/>
                <a:ea typeface="+mn-ea"/>
                <a:cs typeface="Times New Roman" pitchFamily="18" charset="0"/>
              </a:rPr>
              <a:t>Man’s </a:t>
            </a:r>
            <a:r>
              <a:rPr kumimoji="0" lang="en-US" sz="4800" b="1" i="0" u="none" strike="noStrike" kern="1200" cap="none" spc="0" normalizeH="0" baseline="0" noProof="0" dirty="0" smtClean="0">
                <a:ln>
                  <a:noFill/>
                </a:ln>
                <a:solidFill>
                  <a:schemeClr val="tx1"/>
                </a:solidFill>
                <a:effectLst>
                  <a:glow rad="63500">
                    <a:srgbClr val="C00000">
                      <a:alpha val="40000"/>
                    </a:srgbClr>
                  </a:glow>
                  <a:reflection blurRad="6350" stA="55000" endA="300" endPos="45500" dir="5400000" sy="-100000" algn="bl" rotWithShape="0"/>
                </a:effectLst>
                <a:uLnTx/>
                <a:uFillTx/>
                <a:latin typeface="Times New Roman" pitchFamily="18" charset="0"/>
                <a:ea typeface="+mn-ea"/>
                <a:cs typeface="Times New Roman" pitchFamily="18" charset="0"/>
              </a:rPr>
              <a:t>Sin</a:t>
            </a:r>
          </a:p>
        </p:txBody>
      </p:sp>
      <p:pic>
        <p:nvPicPr>
          <p:cNvPr id="89090" name="Picture 2" descr="http://wwwdelivery.superstock.com/WI/223/4029/PreviewComp/SuperStock_4029R-256907.jpg"/>
          <p:cNvPicPr>
            <a:picLocks noChangeAspect="1" noChangeArrowheads="1"/>
          </p:cNvPicPr>
          <p:nvPr/>
        </p:nvPicPr>
        <p:blipFill>
          <a:blip r:embed="rId2" cstate="print"/>
          <a:srcRect r="-870" b="25438"/>
          <a:stretch>
            <a:fillRect/>
          </a:stretch>
        </p:blipFill>
        <p:spPr bwMode="auto">
          <a:xfrm>
            <a:off x="6400800" y="5029200"/>
            <a:ext cx="2584831" cy="1828800"/>
          </a:xfrm>
          <a:prstGeom prst="snip2DiagRect">
            <a:avLst>
              <a:gd name="adj1" fmla="val 479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6" name="Picture 10" descr="http://3.bp.blogspot.com/_kr_xfH0aEq4/TJc1xgHTq2I/AAAAAAAAAcs/cVBn-frUIBU/s1600/Abel.jpg"/>
          <p:cNvPicPr>
            <a:picLocks noChangeAspect="1" noChangeArrowheads="1"/>
          </p:cNvPicPr>
          <p:nvPr/>
        </p:nvPicPr>
        <p:blipFill>
          <a:blip r:embed="rId2" cstate="print"/>
          <a:srcRect/>
          <a:stretch>
            <a:fillRect/>
          </a:stretch>
        </p:blipFill>
        <p:spPr bwMode="auto">
          <a:xfrm>
            <a:off x="0" y="0"/>
            <a:ext cx="4495800" cy="6883148"/>
          </a:xfrm>
          <a:prstGeom prst="rect">
            <a:avLst/>
          </a:prstGeom>
          <a:noFill/>
        </p:spPr>
      </p:pic>
      <p:pic>
        <p:nvPicPr>
          <p:cNvPr id="91138" name="Picture 2" descr="http://images.sodahead.com/polls/003772002/4917545183_01_Ge_04_01_RG_xlarge.jpeg"/>
          <p:cNvPicPr>
            <a:picLocks noChangeAspect="1" noChangeArrowheads="1"/>
          </p:cNvPicPr>
          <p:nvPr/>
        </p:nvPicPr>
        <p:blipFill>
          <a:blip r:embed="rId3" cstate="print"/>
          <a:srcRect/>
          <a:stretch>
            <a:fillRect/>
          </a:stretch>
        </p:blipFill>
        <p:spPr bwMode="auto">
          <a:xfrm>
            <a:off x="4038599" y="0"/>
            <a:ext cx="5105401" cy="3690477"/>
          </a:xfrm>
          <a:prstGeom prst="rect">
            <a:avLst/>
          </a:prstGeom>
          <a:noFill/>
        </p:spPr>
      </p:pic>
      <p:pic>
        <p:nvPicPr>
          <p:cNvPr id="91144" name="Picture 8" descr="https://www.lds.org/bc/content/shared/content/images/gospel-library/manual/31118/31118_000_005_12.jpg"/>
          <p:cNvPicPr>
            <a:picLocks noChangeAspect="1" noChangeArrowheads="1"/>
          </p:cNvPicPr>
          <p:nvPr/>
        </p:nvPicPr>
        <p:blipFill>
          <a:blip r:embed="rId4" cstate="print">
            <a:lum contrast="30000"/>
          </a:blip>
          <a:srcRect/>
          <a:stretch>
            <a:fillRect/>
          </a:stretch>
        </p:blipFill>
        <p:spPr bwMode="auto">
          <a:xfrm>
            <a:off x="4038601" y="3429000"/>
            <a:ext cx="5105399" cy="45962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144"/>
                                        </p:tgtEl>
                                        <p:attrNameLst>
                                          <p:attrName>style.visibility</p:attrName>
                                        </p:attrNameLst>
                                      </p:cBhvr>
                                      <p:to>
                                        <p:strVal val="visible"/>
                                      </p:to>
                                    </p:set>
                                    <p:anim to="" calcmode="lin" valueType="num">
                                      <p:cBhvr>
                                        <p:cTn id="7" dur="1" fill="hold"/>
                                        <p:tgtEl>
                                          <p:spTgt spid="9114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146"/>
                                        </p:tgtEl>
                                        <p:attrNameLst>
                                          <p:attrName>style.visibility</p:attrName>
                                        </p:attrNameLst>
                                      </p:cBhvr>
                                      <p:to>
                                        <p:strVal val="visible"/>
                                      </p:to>
                                    </p:set>
                                    <p:anim to="" calcmode="lin" valueType="num">
                                      <p:cBhvr>
                                        <p:cTn id="12" dur="1" fill="hold"/>
                                        <p:tgtEl>
                                          <p:spTgt spid="911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4.bp.blogspot.com/-AQBn1DBTTrc/T7Qba4Wc7GI/AAAAAAAABqk/qQJIRfUJ498/s1600/4_cain-abel-sacrifices.jpeg"/>
          <p:cNvPicPr>
            <a:picLocks noChangeAspect="1" noChangeArrowheads="1"/>
          </p:cNvPicPr>
          <p:nvPr/>
        </p:nvPicPr>
        <p:blipFill>
          <a:blip r:embed="rId2" cstate="print"/>
          <a:srcRect/>
          <a:stretch>
            <a:fillRect/>
          </a:stretch>
        </p:blipFill>
        <p:spPr bwMode="auto">
          <a:xfrm>
            <a:off x="1371600" y="0"/>
            <a:ext cx="6553200" cy="4010558"/>
          </a:xfrm>
          <a:prstGeom prst="rect">
            <a:avLst/>
          </a:prstGeom>
          <a:noFill/>
        </p:spPr>
      </p:pic>
      <p:sp>
        <p:nvSpPr>
          <p:cNvPr id="3" name="Rectangle 2"/>
          <p:cNvSpPr/>
          <p:nvPr/>
        </p:nvSpPr>
        <p:spPr>
          <a:xfrm>
            <a:off x="0" y="4343400"/>
            <a:ext cx="9144000" cy="2062103"/>
          </a:xfrm>
          <a:prstGeom prst="rect">
            <a:avLst/>
          </a:prstGeom>
        </p:spPr>
        <p:txBody>
          <a:bodyPr wrap="square">
            <a:spAutoFit/>
          </a:bodyPr>
          <a:lstStyle/>
          <a:p>
            <a:pPr algn="ctr"/>
            <a:r>
              <a:rPr lang="en-US" sz="3200" i="1" dirty="0" smtClean="0"/>
              <a:t>“And Abel, he also brought of the firstlings of his flock and of the fat thereof. And the LORD had respect unto Abel and to his offering: But unto Cain and to his offering he had not respect.” (Genesis 4:4-5) </a:t>
            </a:r>
            <a:endParaRPr lang="en-US" sz="3200" i="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oonandbackmusic.com/wp-content/uploads/2012/03/noah1.jpeg"/>
          <p:cNvPicPr>
            <a:picLocks noChangeAspect="1" noChangeArrowheads="1"/>
          </p:cNvPicPr>
          <p:nvPr/>
        </p:nvPicPr>
        <p:blipFill>
          <a:blip r:embed="rId2" cstate="print"/>
          <a:srcRect/>
          <a:stretch>
            <a:fillRect/>
          </a:stretch>
        </p:blipFill>
        <p:spPr bwMode="auto">
          <a:xfrm>
            <a:off x="0" y="0"/>
            <a:ext cx="9144000" cy="729436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www.spiritualblessings.org/wp-content/uploads/2013/02/abraham-sacrifices-isaac-2.jpg"/>
          <p:cNvPicPr>
            <a:picLocks noChangeAspect="1" noChangeArrowheads="1"/>
          </p:cNvPicPr>
          <p:nvPr/>
        </p:nvPicPr>
        <p:blipFill>
          <a:blip r:embed="rId2" cstate="print"/>
          <a:srcRect/>
          <a:stretch>
            <a:fillRect/>
          </a:stretch>
        </p:blipFill>
        <p:spPr bwMode="auto">
          <a:xfrm>
            <a:off x="0" y="0"/>
            <a:ext cx="9144000" cy="719623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4.bp.blogspot.com/-gz_upaIE4nE/UU1NXwlIV3I/AAAAAAAAHrk/18_r-PRgFts/s1600/passover-taw-doorpost.jpg"/>
          <p:cNvPicPr>
            <a:picLocks noChangeAspect="1" noChangeArrowheads="1"/>
          </p:cNvPicPr>
          <p:nvPr/>
        </p:nvPicPr>
        <p:blipFill>
          <a:blip r:embed="rId2" cstate="print"/>
          <a:srcRect/>
          <a:stretch>
            <a:fillRect/>
          </a:stretch>
        </p:blipFill>
        <p:spPr bwMode="auto">
          <a:xfrm>
            <a:off x="0" y="-3"/>
            <a:ext cx="9144000" cy="685800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img401.imageshack.us/img401/8517/billdayofatonement.jpg"/>
          <p:cNvPicPr>
            <a:picLocks noChangeAspect="1" noChangeArrowheads="1"/>
          </p:cNvPicPr>
          <p:nvPr/>
        </p:nvPicPr>
        <p:blipFill>
          <a:blip r:embed="rId2" cstate="print"/>
          <a:srcRect/>
          <a:stretch>
            <a:fillRect/>
          </a:stretch>
        </p:blipFill>
        <p:spPr bwMode="auto">
          <a:xfrm>
            <a:off x="-304800" y="-228600"/>
            <a:ext cx="10624157" cy="7086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onetruthonegod.files.wordpress.com/2013/02/sacrifice.jpg"/>
          <p:cNvPicPr>
            <a:picLocks noChangeAspect="1" noChangeArrowheads="1"/>
          </p:cNvPicPr>
          <p:nvPr/>
        </p:nvPicPr>
        <p:blipFill>
          <a:blip r:embed="rId2" cstate="print"/>
          <a:srcRect/>
          <a:stretch>
            <a:fillRect/>
          </a:stretch>
        </p:blipFill>
        <p:spPr bwMode="auto">
          <a:xfrm>
            <a:off x="1" y="2779"/>
            <a:ext cx="9144000" cy="6855222"/>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1.bp.blogspot.com/-eUSnO5PZXoE/TwuEhe3jTYI/AAAAAAAAC7o/DC53gkPY-JY/s1600/Behold-the-Lamb-of-God.jpg"/>
          <p:cNvPicPr>
            <a:picLocks noChangeAspect="1" noChangeArrowheads="1"/>
          </p:cNvPicPr>
          <p:nvPr/>
        </p:nvPicPr>
        <p:blipFill>
          <a:blip r:embed="rId2" cstate="print"/>
          <a:srcRect t="2747" r="671"/>
          <a:stretch>
            <a:fillRect/>
          </a:stretch>
        </p:blipFill>
        <p:spPr bwMode="auto">
          <a:xfrm>
            <a:off x="1600200" y="0"/>
            <a:ext cx="5766955"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www.ellenwhite.info/images/chapt-illus/DA/RH-VeilRent2.jpg"/>
          <p:cNvPicPr>
            <a:picLocks noChangeAspect="1" noChangeArrowheads="1"/>
          </p:cNvPicPr>
          <p:nvPr/>
        </p:nvPicPr>
        <p:blipFill>
          <a:blip r:embed="rId2" cstate="print"/>
          <a:srcRect/>
          <a:stretch>
            <a:fillRect/>
          </a:stretch>
        </p:blipFill>
        <p:spPr bwMode="auto">
          <a:xfrm>
            <a:off x="2286000" y="-45213"/>
            <a:ext cx="4838700" cy="6903214"/>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reationtonewcreation.files.wordpress.com/2012/05/francisco_de_zurbarc3a1n_006.jpg"/>
          <p:cNvPicPr>
            <a:picLocks noChangeAspect="1" noChangeArrowheads="1"/>
          </p:cNvPicPr>
          <p:nvPr/>
        </p:nvPicPr>
        <p:blipFill>
          <a:blip r:embed="rId2" cstate="print"/>
          <a:srcRect t="1351" r="3142"/>
          <a:stretch>
            <a:fillRect/>
          </a:stretch>
        </p:blipFill>
        <p:spPr bwMode="auto">
          <a:xfrm>
            <a:off x="0" y="1295400"/>
            <a:ext cx="9144000" cy="5562600"/>
          </a:xfrm>
          <a:prstGeom prst="rect">
            <a:avLst/>
          </a:prstGeom>
          <a:ln>
            <a:noFill/>
          </a:ln>
          <a:effectLst>
            <a:softEdge rad="112500"/>
          </a:effectLst>
        </p:spPr>
      </p:pic>
      <p:pic>
        <p:nvPicPr>
          <p:cNvPr id="2" name="Picture 2" descr="http://www.whitneyvillebible.org/images/Lamb%20Sacrifice%20on%20Wooden%20Cross.jpg"/>
          <p:cNvPicPr>
            <a:picLocks noChangeAspect="1" noChangeArrowheads="1"/>
          </p:cNvPicPr>
          <p:nvPr/>
        </p:nvPicPr>
        <p:blipFill>
          <a:blip r:embed="rId3" cstate="print"/>
          <a:srcRect/>
          <a:stretch>
            <a:fillRect/>
          </a:stretch>
        </p:blipFill>
        <p:spPr bwMode="auto">
          <a:xfrm>
            <a:off x="-743968" y="-304800"/>
            <a:ext cx="9887968" cy="7162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scene3d>
              <a:camera prst="orthographicFront"/>
              <a:lightRig rig="threePt" dir="t"/>
            </a:scene3d>
            <a:sp3d extrusionH="57150">
              <a:bevelT w="38100" h="38100" prst="convex"/>
            </a:sp3d>
          </a:bodyPr>
          <a:lstStyle/>
          <a:p>
            <a:r>
              <a:rPr lang="en-US" b="1" i="1" dirty="0" smtClean="0">
                <a:solidFill>
                  <a:srgbClr val="FF0000"/>
                </a:solidFill>
              </a:rPr>
              <a:t>The Shed Blood of Christ</a:t>
            </a:r>
            <a:endParaRPr lang="en-US" b="1" i="1" dirty="0">
              <a:solidFill>
                <a:srgbClr val="FF0000"/>
              </a:solidFill>
            </a:endParaRPr>
          </a:p>
        </p:txBody>
      </p:sp>
      <p:sp>
        <p:nvSpPr>
          <p:cNvPr id="3" name="Content Placeholder 2"/>
          <p:cNvSpPr>
            <a:spLocks noGrp="1"/>
          </p:cNvSpPr>
          <p:nvPr>
            <p:ph idx="1"/>
          </p:nvPr>
        </p:nvSpPr>
        <p:spPr>
          <a:xfrm>
            <a:off x="0" y="1295400"/>
            <a:ext cx="9144000" cy="5562600"/>
          </a:xfrm>
        </p:spPr>
        <p:txBody>
          <a:bodyPr>
            <a:normAutofit lnSpcReduction="10000"/>
          </a:bodyPr>
          <a:lstStyle/>
          <a:p>
            <a:pPr>
              <a:buNone/>
            </a:pPr>
            <a:r>
              <a:rPr lang="en-US" i="1" dirty="0" smtClean="0"/>
              <a:t>     I John 1:7 - “…the </a:t>
            </a:r>
            <a:r>
              <a:rPr lang="en-US" i="1" dirty="0" smtClean="0">
                <a:solidFill>
                  <a:srgbClr val="FF0000"/>
                </a:solidFill>
              </a:rPr>
              <a:t>blood</a:t>
            </a:r>
            <a:r>
              <a:rPr lang="en-US" i="1" dirty="0" smtClean="0"/>
              <a:t> of Jesus Christ his Son </a:t>
            </a:r>
            <a:r>
              <a:rPr lang="en-US" i="1" dirty="0" err="1" smtClean="0"/>
              <a:t>cleanseth</a:t>
            </a:r>
            <a:r>
              <a:rPr lang="en-US" i="1" dirty="0" smtClean="0"/>
              <a:t> us from all sin.”</a:t>
            </a:r>
          </a:p>
          <a:p>
            <a:pPr>
              <a:buNone/>
            </a:pPr>
            <a:r>
              <a:rPr lang="en-US" i="1" dirty="0" smtClean="0"/>
              <a:t/>
            </a:r>
            <a:br>
              <a:rPr lang="en-US" i="1" dirty="0" smtClean="0"/>
            </a:br>
            <a:r>
              <a:rPr lang="en-US" i="1" dirty="0" smtClean="0"/>
              <a:t>Matthew 26:28 – “For this is my </a:t>
            </a:r>
            <a:r>
              <a:rPr lang="en-US" i="1" dirty="0" smtClean="0">
                <a:solidFill>
                  <a:srgbClr val="FF0000"/>
                </a:solidFill>
              </a:rPr>
              <a:t>blood</a:t>
            </a:r>
            <a:r>
              <a:rPr lang="en-US" i="1" dirty="0" smtClean="0"/>
              <a:t> of the new testament, which is shed for many for the remission of sins.”</a:t>
            </a:r>
          </a:p>
          <a:p>
            <a:pPr>
              <a:buNone/>
            </a:pPr>
            <a:r>
              <a:rPr lang="en-US" i="1" dirty="0" smtClean="0"/>
              <a:t/>
            </a:r>
            <a:br>
              <a:rPr lang="en-US" i="1" dirty="0" smtClean="0"/>
            </a:br>
            <a:r>
              <a:rPr lang="en-US" i="1" dirty="0" smtClean="0"/>
              <a:t>Hebrews 9:12 – “Neither by the </a:t>
            </a:r>
            <a:r>
              <a:rPr lang="en-US" i="1" dirty="0" smtClean="0">
                <a:solidFill>
                  <a:srgbClr val="FF0000"/>
                </a:solidFill>
              </a:rPr>
              <a:t>blood</a:t>
            </a:r>
            <a:r>
              <a:rPr lang="en-US" i="1" dirty="0" smtClean="0"/>
              <a:t> of goats and calves, but by his own blood he entered in once into the holy place, having obtained eternal redemption.”</a:t>
            </a:r>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2528"/>
            <a:ext cx="9100868" cy="6685472"/>
          </a:xfrm>
        </p:spPr>
        <p:txBody>
          <a:bodyPr/>
          <a:lstStyle/>
          <a:p>
            <a:r>
              <a:rPr lang="en-US" i="1" dirty="0" smtClean="0"/>
              <a:t>Colossians 1:14 – “In whom we have redemption through his </a:t>
            </a:r>
            <a:r>
              <a:rPr lang="en-US" i="1" dirty="0" smtClean="0">
                <a:solidFill>
                  <a:srgbClr val="FF0000"/>
                </a:solidFill>
              </a:rPr>
              <a:t>blood</a:t>
            </a:r>
            <a:r>
              <a:rPr lang="en-US" i="1" dirty="0" smtClean="0"/>
              <a:t>, [even] the forgiveness of sins.”</a:t>
            </a:r>
          </a:p>
          <a:p>
            <a:r>
              <a:rPr lang="en-US" i="1" dirty="0" smtClean="0"/>
              <a:t>Acts 20:28 – “…the church of God, which he hath purchased with his own </a:t>
            </a:r>
            <a:r>
              <a:rPr lang="en-US" i="1" dirty="0" smtClean="0">
                <a:solidFill>
                  <a:srgbClr val="FF0000"/>
                </a:solidFill>
              </a:rPr>
              <a:t>blood</a:t>
            </a:r>
            <a:r>
              <a:rPr lang="en-US" i="1" dirty="0" smtClean="0"/>
              <a:t>.”</a:t>
            </a:r>
          </a:p>
          <a:p>
            <a:r>
              <a:rPr lang="en-US" i="1" dirty="0" smtClean="0"/>
              <a:t>Revelation– “And from Jesus Christ, [who is] the faithful witness, [and] the first begotten of the dead, and the prince of the kings of the earth. Unto him that loved us, and washed us from our sins in his own </a:t>
            </a:r>
            <a:r>
              <a:rPr lang="en-US" i="1" dirty="0" smtClean="0">
                <a:solidFill>
                  <a:srgbClr val="FF0000"/>
                </a:solidFill>
              </a:rPr>
              <a:t>blood</a:t>
            </a:r>
            <a:r>
              <a:rPr lang="en-US" i="1" dirty="0" smtClean="0"/>
              <a:t>.”</a:t>
            </a:r>
          </a:p>
          <a:p>
            <a:r>
              <a:rPr lang="en-US" i="1" dirty="0" smtClean="0"/>
              <a:t>Ephesians 2:13 – “But now in Christ Jesus ye who sometimes were far off are made nigh by the </a:t>
            </a:r>
            <a:r>
              <a:rPr lang="en-US" i="1" dirty="0" smtClean="0">
                <a:solidFill>
                  <a:srgbClr val="FF0000"/>
                </a:solidFill>
              </a:rPr>
              <a:t>blood</a:t>
            </a:r>
            <a:r>
              <a:rPr lang="en-US" i="1" dirty="0" smtClean="0"/>
              <a:t> of Christ.”</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meetthemayers.files.wordpress.com/2013/01/jesus_on_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b="1" dirty="0" smtClean="0"/>
              <a:t>Redemption</a:t>
            </a:r>
            <a:endParaRPr lang="en-US" b="1" dirty="0"/>
          </a:p>
        </p:txBody>
      </p:sp>
      <p:sp>
        <p:nvSpPr>
          <p:cNvPr id="3" name="Rectangle 2"/>
          <p:cNvSpPr/>
          <p:nvPr/>
        </p:nvSpPr>
        <p:spPr>
          <a:xfrm>
            <a:off x="0" y="5105400"/>
            <a:ext cx="9144000" cy="1077218"/>
          </a:xfrm>
          <a:prstGeom prst="rect">
            <a:avLst/>
          </a:prstGeom>
        </p:spPr>
        <p:txBody>
          <a:bodyPr wrap="square">
            <a:spAutoFit/>
          </a:bodyPr>
          <a:lstStyle/>
          <a:p>
            <a:pPr algn="ctr"/>
            <a:r>
              <a:rPr lang="en-US" sz="3200" i="1" dirty="0" smtClean="0"/>
              <a:t>“In whom we have redemption through his blood, even the forgiveness of sins.” (Col 1:14)</a:t>
            </a:r>
            <a:endParaRPr lang="en-US" sz="3200" i="1" dirty="0"/>
          </a:p>
        </p:txBody>
      </p:sp>
      <p:pic>
        <p:nvPicPr>
          <p:cNvPr id="108548" name="Picture 4" descr="http://thepropheticbooksofbible.org/wp-content/uploads/2013/07/jesus-paid-it-all.jpg"/>
          <p:cNvPicPr>
            <a:picLocks noChangeAspect="1" noChangeArrowheads="1"/>
          </p:cNvPicPr>
          <p:nvPr/>
        </p:nvPicPr>
        <p:blipFill>
          <a:blip r:embed="rId2" cstate="print"/>
          <a:srcRect/>
          <a:stretch>
            <a:fillRect/>
          </a:stretch>
        </p:blipFill>
        <p:spPr bwMode="auto">
          <a:xfrm>
            <a:off x="2057400" y="1295400"/>
            <a:ext cx="4762500" cy="3571875"/>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s://encrypted-tbn3.gstatic.com/images?q=tbn:ANd9GcSc-WSGqgCxwb9np5rggA1y2SrMwrIM6xIHTa-ZlKBXKwuICx2b"/>
          <p:cNvPicPr>
            <a:picLocks noChangeAspect="1" noChangeArrowheads="1"/>
          </p:cNvPicPr>
          <p:nvPr/>
        </p:nvPicPr>
        <p:blipFill>
          <a:blip r:embed="rId2" cstate="print"/>
          <a:srcRect/>
          <a:stretch>
            <a:fillRect/>
          </a:stretch>
        </p:blipFill>
        <p:spPr bwMode="auto">
          <a:xfrm>
            <a:off x="1905000" y="1447800"/>
            <a:ext cx="5687291" cy="3400011"/>
          </a:xfrm>
          <a:prstGeom prst="rect">
            <a:avLst/>
          </a:prstGeom>
          <a:noFill/>
        </p:spPr>
      </p:pic>
      <p:sp>
        <p:nvSpPr>
          <p:cNvPr id="3" name="Rectangle 2"/>
          <p:cNvSpPr/>
          <p:nvPr/>
        </p:nvSpPr>
        <p:spPr>
          <a:xfrm>
            <a:off x="0" y="4876800"/>
            <a:ext cx="8991600" cy="1754326"/>
          </a:xfrm>
          <a:prstGeom prst="rect">
            <a:avLst/>
          </a:prstGeom>
        </p:spPr>
        <p:txBody>
          <a:bodyPr wrap="square">
            <a:spAutoFit/>
          </a:bodyPr>
          <a:lstStyle/>
          <a:p>
            <a:pPr algn="ctr"/>
            <a:r>
              <a:rPr lang="en-US" sz="3600" i="1" dirty="0" smtClean="0"/>
              <a:t>“And all things are of God, who hath reconciled us to himself by Jesus Christ, and hath given to us the ministry of reconciliation.” (II Cor. 5:18)</a:t>
            </a:r>
            <a:endParaRPr lang="en-US" sz="3600" i="1" dirty="0"/>
          </a:p>
        </p:txBody>
      </p:sp>
      <p:sp>
        <p:nvSpPr>
          <p:cNvPr id="4" name="Title 3"/>
          <p:cNvSpPr>
            <a:spLocks noGrp="1"/>
          </p:cNvSpPr>
          <p:nvPr>
            <p:ph type="title"/>
          </p:nvPr>
        </p:nvSpPr>
        <p:spPr/>
        <p:txBody>
          <a:bodyPr/>
          <a:lstStyle/>
          <a:p>
            <a:r>
              <a:rPr lang="en-US" b="1" dirty="0" smtClean="0"/>
              <a:t>Reconciliation</a:t>
            </a:r>
            <a:endParaRPr lang="en-US" b="1"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Remission</a:t>
            </a:r>
            <a:endParaRPr lang="en-US" b="1" dirty="0"/>
          </a:p>
        </p:txBody>
      </p:sp>
      <p:sp>
        <p:nvSpPr>
          <p:cNvPr id="3" name="Content Placeholder 2"/>
          <p:cNvSpPr>
            <a:spLocks noGrp="1"/>
          </p:cNvSpPr>
          <p:nvPr>
            <p:ph idx="1"/>
          </p:nvPr>
        </p:nvSpPr>
        <p:spPr>
          <a:xfrm>
            <a:off x="457200" y="4876800"/>
            <a:ext cx="8229600" cy="1981200"/>
          </a:xfrm>
        </p:spPr>
        <p:txBody>
          <a:bodyPr>
            <a:normAutofit lnSpcReduction="10000"/>
          </a:bodyPr>
          <a:lstStyle/>
          <a:p>
            <a:pPr algn="ctr">
              <a:buNone/>
            </a:pPr>
            <a:r>
              <a:rPr lang="en-US" i="1" dirty="0" smtClean="0"/>
              <a:t>   “To him (Jesus) give all the prophets witness, that through his name whosoever believeth in him shall receive remission of sins.” </a:t>
            </a:r>
          </a:p>
          <a:p>
            <a:pPr algn="ctr">
              <a:buNone/>
            </a:pPr>
            <a:r>
              <a:rPr lang="en-US" i="1" dirty="0" smtClean="0"/>
              <a:t> (Acts 10:43) </a:t>
            </a:r>
            <a:endParaRPr lang="en-US" i="1" dirty="0"/>
          </a:p>
        </p:txBody>
      </p:sp>
      <p:pic>
        <p:nvPicPr>
          <p:cNvPr id="115716" name="Picture 4" descr="https://encrypted-tbn2.gstatic.com/images?q=tbn:ANd9GcRPUlfAUUsdLfHmduGl_LFjhsMDhqBonVFGxEsKO_qVCRm-uGODow"/>
          <p:cNvPicPr>
            <a:picLocks noChangeAspect="1" noChangeArrowheads="1"/>
          </p:cNvPicPr>
          <p:nvPr/>
        </p:nvPicPr>
        <p:blipFill>
          <a:blip r:embed="rId2" cstate="print"/>
          <a:srcRect/>
          <a:stretch>
            <a:fillRect/>
          </a:stretch>
        </p:blipFill>
        <p:spPr bwMode="auto">
          <a:xfrm>
            <a:off x="2514600" y="1524000"/>
            <a:ext cx="3924300" cy="31394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t>Propitiation</a:t>
            </a:r>
            <a:endParaRPr lang="en-US" b="1" dirty="0"/>
          </a:p>
        </p:txBody>
      </p:sp>
      <p:sp>
        <p:nvSpPr>
          <p:cNvPr id="3" name="Content Placeholder 2"/>
          <p:cNvSpPr>
            <a:spLocks noGrp="1"/>
          </p:cNvSpPr>
          <p:nvPr>
            <p:ph idx="1"/>
          </p:nvPr>
        </p:nvSpPr>
        <p:spPr>
          <a:xfrm>
            <a:off x="457200" y="4648200"/>
            <a:ext cx="8229600" cy="2209800"/>
          </a:xfrm>
        </p:spPr>
        <p:txBody>
          <a:bodyPr>
            <a:normAutofit/>
          </a:bodyPr>
          <a:lstStyle/>
          <a:p>
            <a:pPr algn="ctr">
              <a:buNone/>
            </a:pPr>
            <a:r>
              <a:rPr lang="en-US" i="1" dirty="0" smtClean="0"/>
              <a:t>   “Whom God hath set forth to be a propitiation through faith in his blood, to declare his righteousness for the remission of sins.”</a:t>
            </a:r>
          </a:p>
          <a:p>
            <a:pPr algn="ctr">
              <a:buNone/>
            </a:pPr>
            <a:r>
              <a:rPr lang="en-US" i="1" dirty="0" smtClean="0"/>
              <a:t>(Romans 3:25)</a:t>
            </a:r>
            <a:endParaRPr lang="en-US" i="1" dirty="0"/>
          </a:p>
        </p:txBody>
      </p:sp>
      <p:pic>
        <p:nvPicPr>
          <p:cNvPr id="124930" name="Picture 2" descr="http://skitguys.com/images/products/thesubstitute.jpg"/>
          <p:cNvPicPr>
            <a:picLocks noChangeAspect="1" noChangeArrowheads="1"/>
          </p:cNvPicPr>
          <p:nvPr/>
        </p:nvPicPr>
        <p:blipFill>
          <a:blip r:embed="rId2" cstate="print"/>
          <a:srcRect/>
          <a:stretch>
            <a:fillRect/>
          </a:stretch>
        </p:blipFill>
        <p:spPr bwMode="auto">
          <a:xfrm>
            <a:off x="2895600" y="1447800"/>
            <a:ext cx="3086100" cy="30861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b="1" dirty="0" smtClean="0"/>
              <a:t>Justification</a:t>
            </a:r>
            <a:endParaRPr lang="en-US" b="1" dirty="0"/>
          </a:p>
        </p:txBody>
      </p:sp>
      <p:sp>
        <p:nvSpPr>
          <p:cNvPr id="3" name="Rectangle 2"/>
          <p:cNvSpPr/>
          <p:nvPr/>
        </p:nvSpPr>
        <p:spPr>
          <a:xfrm>
            <a:off x="0" y="3733800"/>
            <a:ext cx="9144000" cy="3046988"/>
          </a:xfrm>
          <a:prstGeom prst="rect">
            <a:avLst/>
          </a:prstGeom>
        </p:spPr>
        <p:txBody>
          <a:bodyPr wrap="square">
            <a:spAutoFit/>
          </a:bodyPr>
          <a:lstStyle/>
          <a:p>
            <a:pPr algn="ctr"/>
            <a:r>
              <a:rPr lang="en-US" sz="3200" i="1" dirty="0" smtClean="0"/>
              <a:t>“Who was delivered for our offences, and was raised again for our justification...Therefore as by the offence of one judgment came upon all men to condemnation; even so by the righteousness of one the free gift came upon all men unto justification of life.”</a:t>
            </a:r>
          </a:p>
          <a:p>
            <a:pPr algn="ctr"/>
            <a:r>
              <a:rPr lang="en-US" sz="3200" i="1" dirty="0" smtClean="0"/>
              <a:t> (Romans 4:25, 5:18)</a:t>
            </a:r>
            <a:endParaRPr lang="en-US" sz="3200" i="1" dirty="0"/>
          </a:p>
        </p:txBody>
      </p:sp>
      <p:pic>
        <p:nvPicPr>
          <p:cNvPr id="128004" name="Picture 4" descr="http://www.gaychristian101.com/images/what-is-justification-by-faith-part-5-21502697.jpg"/>
          <p:cNvPicPr>
            <a:picLocks noChangeAspect="1" noChangeArrowheads="1"/>
          </p:cNvPicPr>
          <p:nvPr/>
        </p:nvPicPr>
        <p:blipFill>
          <a:blip r:embed="rId2" cstate="print"/>
          <a:srcRect/>
          <a:stretch>
            <a:fillRect/>
          </a:stretch>
        </p:blipFill>
        <p:spPr bwMode="auto">
          <a:xfrm rot="220427">
            <a:off x="5486400" y="1219200"/>
            <a:ext cx="3048000" cy="2286000"/>
          </a:xfrm>
          <a:prstGeom prst="rect">
            <a:avLst/>
          </a:prstGeom>
          <a:ln>
            <a:noFill/>
          </a:ln>
          <a:effectLst>
            <a:softEdge rad="112500"/>
          </a:effectLst>
        </p:spPr>
      </p:pic>
      <p:pic>
        <p:nvPicPr>
          <p:cNvPr id="128006" name="Picture 6" descr="http://www.gaychristian101.com/images/what-is-justification-by-faith-part-4-21502268.jpg"/>
          <p:cNvPicPr>
            <a:picLocks noChangeAspect="1" noChangeArrowheads="1"/>
          </p:cNvPicPr>
          <p:nvPr/>
        </p:nvPicPr>
        <p:blipFill>
          <a:blip r:embed="rId3" cstate="print"/>
          <a:srcRect/>
          <a:stretch>
            <a:fillRect/>
          </a:stretch>
        </p:blipFill>
        <p:spPr bwMode="auto">
          <a:xfrm rot="21353187">
            <a:off x="685800" y="1295400"/>
            <a:ext cx="2971800" cy="221399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cdn04.deliverancehealingministry.com/wp-content/uploads/2013/10/The-blood-is-sufficient.jpg"/>
          <p:cNvPicPr>
            <a:picLocks noChangeAspect="1" noChangeArrowheads="1"/>
          </p:cNvPicPr>
          <p:nvPr/>
        </p:nvPicPr>
        <p:blipFill>
          <a:blip r:embed="rId2" cstate="print">
            <a:lum bright="-10000" contrast="30000"/>
          </a:blip>
          <a:srcRect/>
          <a:stretch>
            <a:fillRect/>
          </a:stretch>
        </p:blipFill>
        <p:spPr bwMode="auto">
          <a:xfrm>
            <a:off x="1752600" y="1371600"/>
            <a:ext cx="5943600" cy="40793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228600"/>
            <a:ext cx="9144000" cy="1600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pic>
        <p:nvPicPr>
          <p:cNvPr id="130050" name="Picture 2" descr="http://images2.layoutsparks.com/1/162202/jesus-bible-water-cross.jpg"/>
          <p:cNvPicPr>
            <a:picLocks noChangeAspect="1" noChangeArrowheads="1"/>
          </p:cNvPicPr>
          <p:nvPr/>
        </p:nvPicPr>
        <p:blipFill>
          <a:blip r:embed="rId2" cstate="print"/>
          <a:srcRect/>
          <a:stretch>
            <a:fillRect/>
          </a:stretch>
        </p:blipFill>
        <p:spPr bwMode="auto">
          <a:xfrm>
            <a:off x="1066800" y="1447800"/>
            <a:ext cx="7115175" cy="5334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fade">
                                      <p:cBhvr>
                                        <p:cTn id="7" dur="20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pPr lvl="0"/>
            <a:r>
              <a:rPr lang="en-US" dirty="0" smtClean="0">
                <a:solidFill>
                  <a:srgbClr val="FFFF00"/>
                </a:solidFill>
              </a:rPr>
              <a:t>Man’s Present-Day Condition </a:t>
            </a:r>
            <a:br>
              <a:rPr lang="en-US" dirty="0" smtClean="0">
                <a:solidFill>
                  <a:srgbClr val="FFFF00"/>
                </a:solidFill>
              </a:rPr>
            </a:br>
            <a:r>
              <a:rPr lang="en-US" i="1" dirty="0">
                <a:solidFill>
                  <a:srgbClr val="FFFF00"/>
                </a:solidFill>
              </a:rPr>
              <a:t>(</a:t>
            </a:r>
            <a:r>
              <a:rPr lang="en-US" i="1" dirty="0" smtClean="0">
                <a:solidFill>
                  <a:srgbClr val="FFFF00"/>
                </a:solidFill>
              </a:rPr>
              <a:t>Two fallacies)</a:t>
            </a:r>
            <a:r>
              <a:rPr lang="en-US" dirty="0"/>
              <a:t/>
            </a:r>
            <a:br>
              <a:rPr lang="en-US" dirty="0"/>
            </a:br>
            <a:endParaRPr lang="en-US" dirty="0"/>
          </a:p>
        </p:txBody>
      </p:sp>
      <p:sp>
        <p:nvSpPr>
          <p:cNvPr id="3" name="Content Placeholder 2"/>
          <p:cNvSpPr>
            <a:spLocks noGrp="1"/>
          </p:cNvSpPr>
          <p:nvPr>
            <p:ph idx="1"/>
          </p:nvPr>
        </p:nvSpPr>
        <p:spPr>
          <a:xfrm>
            <a:off x="76200" y="1143000"/>
            <a:ext cx="8610600" cy="3657601"/>
          </a:xfrm>
        </p:spPr>
        <p:txBody>
          <a:bodyPr/>
          <a:lstStyle/>
          <a:p>
            <a:pPr>
              <a:buNone/>
            </a:pPr>
            <a:endParaRPr lang="en-US" dirty="0" smtClean="0"/>
          </a:p>
          <a:p>
            <a:pPr lvl="0">
              <a:buNone/>
            </a:pPr>
            <a:r>
              <a:rPr lang="en-US" dirty="0" smtClean="0"/>
              <a:t>   1# Man </a:t>
            </a:r>
            <a:r>
              <a:rPr lang="en-US" dirty="0"/>
              <a:t>is </a:t>
            </a:r>
            <a:r>
              <a:rPr lang="en-US" dirty="0" smtClean="0"/>
              <a:t>nothing but </a:t>
            </a:r>
            <a:r>
              <a:rPr lang="en-US" i="1" dirty="0" smtClean="0"/>
              <a:t>dirt</a:t>
            </a:r>
            <a:r>
              <a:rPr lang="en-US" dirty="0" smtClean="0"/>
              <a:t> </a:t>
            </a:r>
            <a:r>
              <a:rPr lang="en-US" dirty="0"/>
              <a:t>and therefore cannot be saved. According to this position, the only real difference between a mushroom, a </a:t>
            </a:r>
            <a:r>
              <a:rPr lang="en-US" dirty="0" smtClean="0"/>
              <a:t>man, is </a:t>
            </a:r>
            <a:r>
              <a:rPr lang="en-US" dirty="0"/>
              <a:t>simply in the accidental arrangement of the </a:t>
            </a:r>
            <a:r>
              <a:rPr lang="en-US" dirty="0" smtClean="0"/>
              <a:t>atoms</a:t>
            </a:r>
            <a:r>
              <a:rPr lang="en-US" dirty="0"/>
              <a:t> </a:t>
            </a:r>
            <a:r>
              <a:rPr lang="en-US" dirty="0" smtClean="0"/>
              <a:t>(evolution).</a:t>
            </a:r>
            <a:endParaRPr lang="en-US" dirty="0"/>
          </a:p>
          <a:p>
            <a:pPr>
              <a:buNone/>
            </a:pPr>
            <a:endParaRPr lang="en-US" dirty="0"/>
          </a:p>
        </p:txBody>
      </p:sp>
      <p:pic>
        <p:nvPicPr>
          <p:cNvPr id="1028" name="Picture 4" descr="http://www.miltonblack.com.au/images/Star%20Club/man.jpg"/>
          <p:cNvPicPr>
            <a:picLocks noChangeAspect="1" noChangeArrowheads="1"/>
          </p:cNvPicPr>
          <p:nvPr/>
        </p:nvPicPr>
        <p:blipFill>
          <a:blip r:embed="rId2" cstate="print"/>
          <a:srcRect/>
          <a:stretch>
            <a:fillRect/>
          </a:stretch>
        </p:blipFill>
        <p:spPr bwMode="auto">
          <a:xfrm>
            <a:off x="4419600" y="4190999"/>
            <a:ext cx="2819400" cy="2526183"/>
          </a:xfrm>
          <a:prstGeom prst="rect">
            <a:avLst/>
          </a:prstGeom>
          <a:noFill/>
        </p:spPr>
      </p:pic>
      <p:pic>
        <p:nvPicPr>
          <p:cNvPr id="1026" name="Picture 2" descr="http://www.yourveglife.com/sites/default/files/LargeBrownMushroom.jpg"/>
          <p:cNvPicPr>
            <a:picLocks noChangeAspect="1" noChangeArrowheads="1"/>
          </p:cNvPicPr>
          <p:nvPr/>
        </p:nvPicPr>
        <p:blipFill>
          <a:blip r:embed="rId3" cstate="print"/>
          <a:srcRect/>
          <a:stretch>
            <a:fillRect/>
          </a:stretch>
        </p:blipFill>
        <p:spPr bwMode="auto">
          <a:xfrm>
            <a:off x="4419600" y="4190999"/>
            <a:ext cx="2819400" cy="2518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144000" cy="4191000"/>
          </a:xfrm>
        </p:spPr>
        <p:txBody>
          <a:bodyPr>
            <a:normAutofit lnSpcReduction="10000"/>
          </a:bodyPr>
          <a:lstStyle/>
          <a:p>
            <a:pPr lvl="0">
              <a:buNone/>
            </a:pPr>
            <a:r>
              <a:rPr lang="en-US" dirty="0" smtClean="0"/>
              <a:t>    2# Man </a:t>
            </a:r>
            <a:r>
              <a:rPr lang="en-US" dirty="0"/>
              <a:t>is </a:t>
            </a:r>
            <a:r>
              <a:rPr lang="en-US" i="1" dirty="0"/>
              <a:t>divine,</a:t>
            </a:r>
            <a:r>
              <a:rPr lang="en-US" dirty="0"/>
              <a:t> and therefore </a:t>
            </a:r>
            <a:r>
              <a:rPr lang="en-US" dirty="0" smtClean="0"/>
              <a:t>he does not need to be saved - </a:t>
            </a:r>
          </a:p>
          <a:p>
            <a:pPr lvl="0">
              <a:buNone/>
            </a:pPr>
            <a:r>
              <a:rPr lang="en-US" dirty="0" smtClean="0">
                <a:solidFill>
                  <a:srgbClr val="FFFF00"/>
                </a:solidFill>
              </a:rPr>
              <a:t>    Thus</a:t>
            </a:r>
            <a:r>
              <a:rPr lang="en-US" dirty="0">
                <a:solidFill>
                  <a:srgbClr val="FFFF00"/>
                </a:solidFill>
              </a:rPr>
              <a:t>, </a:t>
            </a:r>
            <a:r>
              <a:rPr lang="en-US" dirty="0" smtClean="0">
                <a:solidFill>
                  <a:srgbClr val="FFFF00"/>
                </a:solidFill>
              </a:rPr>
              <a:t>we </a:t>
            </a:r>
            <a:r>
              <a:rPr lang="en-US" dirty="0">
                <a:solidFill>
                  <a:srgbClr val="FFFF00"/>
                </a:solidFill>
              </a:rPr>
              <a:t>are told that our primary ministry to the poor, lost, </a:t>
            </a:r>
            <a:r>
              <a:rPr lang="en-US" dirty="0" smtClean="0">
                <a:solidFill>
                  <a:srgbClr val="FFFF00"/>
                </a:solidFill>
              </a:rPr>
              <a:t>helpless, drunkard, etc. is </a:t>
            </a:r>
            <a:r>
              <a:rPr lang="en-US" dirty="0">
                <a:solidFill>
                  <a:srgbClr val="FFFF00"/>
                </a:solidFill>
              </a:rPr>
              <a:t>to simply inform him that he is </a:t>
            </a:r>
            <a:r>
              <a:rPr lang="en-US" dirty="0" smtClean="0">
                <a:solidFill>
                  <a:srgbClr val="FFFF00"/>
                </a:solidFill>
              </a:rPr>
              <a:t>God’s child, made </a:t>
            </a:r>
            <a:r>
              <a:rPr lang="en-US" dirty="0">
                <a:solidFill>
                  <a:srgbClr val="FFFF00"/>
                </a:solidFill>
              </a:rPr>
              <a:t>in God’s image and carries the divine spark of divinity within him. He therefore need only to fan </a:t>
            </a:r>
            <a:r>
              <a:rPr lang="en-US" dirty="0" smtClean="0">
                <a:solidFill>
                  <a:srgbClr val="FFFF00"/>
                </a:solidFill>
              </a:rPr>
              <a:t>that </a:t>
            </a:r>
            <a:r>
              <a:rPr lang="en-US" dirty="0">
                <a:solidFill>
                  <a:srgbClr val="FFFF00"/>
                </a:solidFill>
              </a:rPr>
              <a:t>flame </a:t>
            </a:r>
            <a:r>
              <a:rPr lang="en-US" dirty="0" smtClean="0">
                <a:solidFill>
                  <a:srgbClr val="FFFF00"/>
                </a:solidFill>
              </a:rPr>
              <a:t>of divinity and </a:t>
            </a:r>
            <a:r>
              <a:rPr lang="en-US" dirty="0">
                <a:solidFill>
                  <a:srgbClr val="FFFF00"/>
                </a:solidFill>
              </a:rPr>
              <a:t>begin living </a:t>
            </a:r>
            <a:r>
              <a:rPr lang="en-US" dirty="0" smtClean="0">
                <a:solidFill>
                  <a:srgbClr val="FFFF00"/>
                </a:solidFill>
              </a:rPr>
              <a:t>the life </a:t>
            </a:r>
            <a:r>
              <a:rPr lang="en-US" dirty="0">
                <a:solidFill>
                  <a:srgbClr val="FFFF00"/>
                </a:solidFill>
              </a:rPr>
              <a:t>God wants him to live. </a:t>
            </a:r>
          </a:p>
          <a:p>
            <a:endParaRPr lang="en-US" dirty="0"/>
          </a:p>
        </p:txBody>
      </p:sp>
      <p:pic>
        <p:nvPicPr>
          <p:cNvPr id="81922" name="Picture 2" descr="http://2.bp.blogspot.com/-dgDM-BPNdh8/TYDMXROqYNI/AAAAAAAAAOs/dApbPR6FNQA/s1600/fan+the+flame.jpg"/>
          <p:cNvPicPr>
            <a:picLocks noChangeAspect="1" noChangeArrowheads="1"/>
          </p:cNvPicPr>
          <p:nvPr/>
        </p:nvPicPr>
        <p:blipFill>
          <a:blip r:embed="rId2" cstate="print"/>
          <a:srcRect/>
          <a:stretch>
            <a:fillRect/>
          </a:stretch>
        </p:blipFill>
        <p:spPr bwMode="auto">
          <a:xfrm>
            <a:off x="2971800" y="3840479"/>
            <a:ext cx="3771900" cy="30175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22"/>
                                        </p:tgtEl>
                                        <p:attrNameLst>
                                          <p:attrName>style.visibility</p:attrName>
                                        </p:attrNameLst>
                                      </p:cBhvr>
                                      <p:to>
                                        <p:strVal val="visible"/>
                                      </p:to>
                                    </p:set>
                                    <p:animEffect transition="in" filter="fade">
                                      <p:cBhvr>
                                        <p:cTn id="12" dur="20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4267200" cy="6858000"/>
          </a:xfrm>
        </p:spPr>
        <p:txBody>
          <a:bodyPr>
            <a:normAutofit/>
          </a:bodyPr>
          <a:lstStyle/>
          <a:p>
            <a:r>
              <a:rPr lang="en-US" sz="3200" i="1" dirty="0" smtClean="0"/>
              <a:t>“Ye </a:t>
            </a:r>
            <a:r>
              <a:rPr lang="en-US" sz="3200" i="1" u="sng" dirty="0" smtClean="0"/>
              <a:t>are of your father the devil</a:t>
            </a:r>
            <a:r>
              <a:rPr lang="en-US" sz="3200" i="1" dirty="0" smtClean="0"/>
              <a:t>, and the lusts of your father ye will do. He was a murderer from the beginning, and abode not in the truth, because there is no truth in him. When he </a:t>
            </a:r>
            <a:r>
              <a:rPr lang="en-US" sz="3200" i="1" dirty="0" err="1" smtClean="0"/>
              <a:t>speaketh</a:t>
            </a:r>
            <a:r>
              <a:rPr lang="en-US" sz="3200" i="1" dirty="0" smtClean="0"/>
              <a:t> a lie, he </a:t>
            </a:r>
            <a:r>
              <a:rPr lang="en-US" sz="3200" i="1" dirty="0" err="1" smtClean="0"/>
              <a:t>speaketh</a:t>
            </a:r>
            <a:r>
              <a:rPr lang="en-US" sz="3200" i="1" dirty="0" smtClean="0"/>
              <a:t> of his own: for he is a liar, and the father of it.”</a:t>
            </a:r>
            <a:endParaRPr lang="en-US" sz="3200" i="1" dirty="0"/>
          </a:p>
        </p:txBody>
      </p:sp>
      <p:sp>
        <p:nvSpPr>
          <p:cNvPr id="3" name="Rectangle 2"/>
          <p:cNvSpPr/>
          <p:nvPr/>
        </p:nvSpPr>
        <p:spPr>
          <a:xfrm>
            <a:off x="0" y="685800"/>
            <a:ext cx="4075587" cy="584775"/>
          </a:xfrm>
          <a:prstGeom prst="rect">
            <a:avLst/>
          </a:prstGeom>
        </p:spPr>
        <p:txBody>
          <a:bodyPr wrap="square">
            <a:spAutoFit/>
          </a:bodyPr>
          <a:lstStyle/>
          <a:p>
            <a:pPr algn="ctr"/>
            <a:r>
              <a:rPr lang="en-US" sz="3200" i="1" dirty="0" smtClean="0">
                <a:solidFill>
                  <a:prstClr val="white"/>
                </a:solidFill>
                <a:ea typeface="+mj-ea"/>
                <a:cs typeface="+mj-cs"/>
              </a:rPr>
              <a:t>John 8:44 </a:t>
            </a:r>
            <a:endParaRPr lang="en-US" dirty="0"/>
          </a:p>
        </p:txBody>
      </p:sp>
      <p:pic>
        <p:nvPicPr>
          <p:cNvPr id="1026" name="Picture 2" descr="http://scottallenlewis.com/wp-content/uploads/2013/02/jesus-and-pharisees.jpeg"/>
          <p:cNvPicPr>
            <a:picLocks noChangeAspect="1" noChangeArrowheads="1"/>
          </p:cNvPicPr>
          <p:nvPr/>
        </p:nvPicPr>
        <p:blipFill>
          <a:blip r:embed="rId2" cstate="print"/>
          <a:srcRect/>
          <a:stretch>
            <a:fillRect/>
          </a:stretch>
        </p:blipFill>
        <p:spPr bwMode="auto">
          <a:xfrm>
            <a:off x="0" y="1905000"/>
            <a:ext cx="4343400" cy="283769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533400"/>
            <a:ext cx="6248400" cy="884238"/>
          </a:xfrm>
        </p:spPr>
        <p:txBody>
          <a:bodyPr>
            <a:normAutofit fontScale="90000"/>
          </a:bodyPr>
          <a:lstStyle/>
          <a:p>
            <a:r>
              <a:rPr lang="en-US" dirty="0" smtClean="0"/>
              <a:t>The Fatherhood of God </a:t>
            </a:r>
            <a:br>
              <a:rPr lang="en-US" dirty="0" smtClean="0"/>
            </a:br>
            <a:r>
              <a:rPr lang="en-US" dirty="0" smtClean="0"/>
              <a:t>by Henry Morris, Ph.D. </a:t>
            </a:r>
            <a:br>
              <a:rPr lang="en-US" dirty="0" smtClean="0"/>
            </a:br>
            <a:endParaRPr lang="en-US" dirty="0"/>
          </a:p>
        </p:txBody>
      </p:sp>
      <p:sp>
        <p:nvSpPr>
          <p:cNvPr id="6" name="Content Placeholder 5"/>
          <p:cNvSpPr>
            <a:spLocks noGrp="1"/>
          </p:cNvSpPr>
          <p:nvPr>
            <p:ph idx="1"/>
          </p:nvPr>
        </p:nvSpPr>
        <p:spPr>
          <a:xfrm>
            <a:off x="0" y="1371600"/>
            <a:ext cx="9144000" cy="5486400"/>
          </a:xfrm>
        </p:spPr>
        <p:txBody>
          <a:bodyPr>
            <a:normAutofit/>
          </a:bodyPr>
          <a:lstStyle/>
          <a:p>
            <a:r>
              <a:rPr lang="en-US" i="1" dirty="0" smtClean="0">
                <a:solidFill>
                  <a:srgbClr val="FFFF00"/>
                </a:solidFill>
              </a:rPr>
              <a:t>"For in him we live, and move, and have our being; as certain also of your own poets have said, For we are also his offspring." (Acts 17:28)</a:t>
            </a:r>
          </a:p>
          <a:p>
            <a:r>
              <a:rPr lang="en-US" dirty="0" smtClean="0"/>
              <a:t>"The fatherhood of God and the brotherhood of man" is a false doctrine promoted for many years, by religious liberals.</a:t>
            </a:r>
          </a:p>
          <a:p>
            <a:r>
              <a:rPr lang="en-US" dirty="0" smtClean="0"/>
              <a:t>The fact is, however, that God truly is the Father of all men, in the sense that He created them all. </a:t>
            </a:r>
            <a:r>
              <a:rPr lang="en-US" i="1" dirty="0" smtClean="0">
                <a:solidFill>
                  <a:srgbClr val="FFFF00"/>
                </a:solidFill>
              </a:rPr>
              <a:t>"Have we not all one father? hath not one God created us?" (Malachi 2:10).</a:t>
            </a:r>
          </a:p>
          <a:p>
            <a:endParaRPr lang="en-US" dirty="0"/>
          </a:p>
        </p:txBody>
      </p:sp>
      <p:pic>
        <p:nvPicPr>
          <p:cNvPr id="120834" name="Picture 2" descr="ICR equips believers with evidence of the Bible's accuracy and authority"/>
          <p:cNvPicPr>
            <a:picLocks noChangeAspect="1" noChangeArrowheads="1"/>
          </p:cNvPicPr>
          <p:nvPr/>
        </p:nvPicPr>
        <p:blipFill>
          <a:blip r:embed="rId2" cstate="print"/>
          <a:srcRect/>
          <a:stretch>
            <a:fillRect/>
          </a:stretch>
        </p:blipFill>
        <p:spPr bwMode="auto">
          <a:xfrm>
            <a:off x="152400" y="381000"/>
            <a:ext cx="2209800" cy="923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smtClean="0"/>
              <a:t>Paul confirmed the same great truth to the pagan Gentiles. </a:t>
            </a:r>
            <a:r>
              <a:rPr lang="en-US" i="1" dirty="0" smtClean="0">
                <a:solidFill>
                  <a:srgbClr val="FFFF00"/>
                </a:solidFill>
              </a:rPr>
              <a:t>"God hath made of one blood all nations of men to dwell on all the face of the earth," and "we are the offspring of God" (Acts 17:26, 29).</a:t>
            </a:r>
          </a:p>
          <a:p>
            <a:r>
              <a:rPr lang="en-US" dirty="0" smtClean="0"/>
              <a:t>The sad fact is, however, that men and women are actually </a:t>
            </a:r>
            <a:r>
              <a:rPr lang="en-US" i="1" dirty="0" smtClean="0">
                <a:solidFill>
                  <a:srgbClr val="FFFF00"/>
                </a:solidFill>
              </a:rPr>
              <a:t>"children of the wicked one" (Matthew 13:38) </a:t>
            </a:r>
            <a:r>
              <a:rPr lang="en-US" dirty="0" smtClean="0"/>
              <a:t>because of sin. </a:t>
            </a:r>
          </a:p>
          <a:p>
            <a:r>
              <a:rPr lang="en-US" dirty="0" smtClean="0"/>
              <a:t>We can only become spiritual children of the heavenly Father by being born again through faith in Christ. </a:t>
            </a:r>
            <a:r>
              <a:rPr lang="en-US" i="1" dirty="0" smtClean="0">
                <a:solidFill>
                  <a:srgbClr val="FFFF00"/>
                </a:solidFill>
              </a:rPr>
              <a:t>“But as many as received him, to them gave he power to become the sons of God, even to them that believe on his name.” John 1:12</a:t>
            </a:r>
            <a:endParaRPr lang="en-US"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a:t>The facts</a:t>
            </a:r>
          </a:p>
        </p:txBody>
      </p:sp>
      <p:sp>
        <p:nvSpPr>
          <p:cNvPr id="3" name="Content Placeholder 2"/>
          <p:cNvSpPr>
            <a:spLocks noGrp="1"/>
          </p:cNvSpPr>
          <p:nvPr>
            <p:ph idx="1"/>
          </p:nvPr>
        </p:nvSpPr>
        <p:spPr>
          <a:xfrm>
            <a:off x="152400" y="1447800"/>
            <a:ext cx="8763000" cy="2286001"/>
          </a:xfrm>
        </p:spPr>
        <p:txBody>
          <a:bodyPr/>
          <a:lstStyle/>
          <a:p>
            <a:r>
              <a:rPr lang="en-US" dirty="0"/>
              <a:t>In his first epistle to the church at Corinth, Paul places all living men into three spiritual </a:t>
            </a:r>
            <a:r>
              <a:rPr lang="en-US" dirty="0" smtClean="0"/>
              <a:t>categories.</a:t>
            </a:r>
            <a:endParaRPr lang="en-US" dirty="0"/>
          </a:p>
        </p:txBody>
      </p:sp>
      <p:pic>
        <p:nvPicPr>
          <p:cNvPr id="80898" name="Picture 2" descr="http://www.spokanebiblechurch.com/study/Bible%20Books/2%20Corinthians%20Overview_files/image002.jpg"/>
          <p:cNvPicPr>
            <a:picLocks noChangeAspect="1" noChangeArrowheads="1"/>
          </p:cNvPicPr>
          <p:nvPr/>
        </p:nvPicPr>
        <p:blipFill>
          <a:blip r:embed="rId2" cstate="print"/>
          <a:srcRect/>
          <a:stretch>
            <a:fillRect/>
          </a:stretch>
        </p:blipFill>
        <p:spPr bwMode="auto">
          <a:xfrm>
            <a:off x="3429000" y="3124200"/>
            <a:ext cx="4470399" cy="3352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9600" y="2599236"/>
            <a:ext cx="3284996" cy="4258764"/>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1# The natural man</a:t>
            </a:r>
            <a:endParaRPr lang="en-US" dirty="0">
              <a:solidFill>
                <a:srgbClr val="FFFF00"/>
              </a:solidFill>
            </a:endParaRPr>
          </a:p>
        </p:txBody>
      </p:sp>
      <p:sp>
        <p:nvSpPr>
          <p:cNvPr id="3" name="Content Placeholder 2"/>
          <p:cNvSpPr>
            <a:spLocks noGrp="1"/>
          </p:cNvSpPr>
          <p:nvPr>
            <p:ph idx="1"/>
          </p:nvPr>
        </p:nvSpPr>
        <p:spPr>
          <a:xfrm>
            <a:off x="304800" y="1600200"/>
            <a:ext cx="8382000" cy="5105400"/>
          </a:xfrm>
        </p:spPr>
        <p:txBody>
          <a:bodyPr>
            <a:normAutofit/>
          </a:bodyPr>
          <a:lstStyle/>
          <a:p>
            <a:r>
              <a:rPr lang="en-US" i="1" dirty="0" smtClean="0"/>
              <a:t>"</a:t>
            </a:r>
            <a:r>
              <a:rPr lang="en-US" i="1" dirty="0"/>
              <a:t>But the </a:t>
            </a:r>
            <a:r>
              <a:rPr lang="en-US" i="1" u="sng" dirty="0"/>
              <a:t>natural man </a:t>
            </a:r>
            <a:r>
              <a:rPr lang="en-US" i="1" dirty="0"/>
              <a:t>receiveth not the things of the Spirit of God: for they are foolishness unto him: neither can he know them, because they are spiritually discerned" </a:t>
            </a:r>
            <a:r>
              <a:rPr lang="en-US" i="1" dirty="0" smtClean="0"/>
              <a:t>(I Cor</a:t>
            </a:r>
            <a:r>
              <a:rPr lang="en-US" i="1" dirty="0"/>
              <a:t>. 2:14</a:t>
            </a:r>
            <a:r>
              <a:rPr lang="en-US" i="1" dirty="0" smtClean="0"/>
              <a:t>) </a:t>
            </a:r>
          </a:p>
          <a:p>
            <a:r>
              <a:rPr lang="en-US" dirty="0" smtClean="0"/>
              <a:t>The </a:t>
            </a:r>
            <a:r>
              <a:rPr lang="en-US" dirty="0"/>
              <a:t>Bible describes all unsaved men (the natural man) as being spiritually </a:t>
            </a:r>
            <a:r>
              <a:rPr lang="en-US" dirty="0" smtClean="0"/>
              <a:t>dead and depraved</a:t>
            </a:r>
            <a:r>
              <a:rPr lang="en-US" dirty="0"/>
              <a:t>.</a:t>
            </a:r>
          </a:p>
          <a:p>
            <a:r>
              <a:rPr lang="en-US" dirty="0" smtClean="0"/>
              <a:t>Morally corrupt, perverted, degenerate, debased, immoral, unprincipled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https://i.chzbgr.com/maxW500/6428543488/hA1AAC70E/"/>
          <p:cNvPicPr>
            <a:picLocks noChangeAspect="1" noChangeArrowheads="1"/>
          </p:cNvPicPr>
          <p:nvPr/>
        </p:nvPicPr>
        <p:blipFill>
          <a:blip r:embed="rId2" cstate="print"/>
          <a:srcRect r="231" b="13573"/>
          <a:stretch>
            <a:fillRect/>
          </a:stretch>
        </p:blipFill>
        <p:spPr bwMode="auto">
          <a:xfrm>
            <a:off x="1066800" y="914400"/>
            <a:ext cx="6934200" cy="5008033"/>
          </a:xfrm>
          <a:prstGeom prst="rect">
            <a:avLst/>
          </a:prstGeom>
          <a:noFill/>
        </p:spPr>
      </p:pic>
      <p:pic>
        <p:nvPicPr>
          <p:cNvPr id="83970" name="Picture 2" descr="http://ubdavid.org/youthworld/boycabin2/boy2graphics/7_heart-examine.jpg"/>
          <p:cNvPicPr>
            <a:picLocks noChangeAspect="1" noChangeArrowheads="1"/>
          </p:cNvPicPr>
          <p:nvPr/>
        </p:nvPicPr>
        <p:blipFill>
          <a:blip r:embed="rId3" cstate="print"/>
          <a:srcRect b="9699"/>
          <a:stretch>
            <a:fillRect/>
          </a:stretch>
        </p:blipFill>
        <p:spPr bwMode="auto">
          <a:xfrm>
            <a:off x="1066800" y="914400"/>
            <a:ext cx="6934200"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Negative aspects of depravity</a:t>
            </a:r>
          </a:p>
        </p:txBody>
      </p:sp>
      <p:sp>
        <p:nvSpPr>
          <p:cNvPr id="3" name="Content Placeholder 2"/>
          <p:cNvSpPr>
            <a:spLocks noGrp="1"/>
          </p:cNvSpPr>
          <p:nvPr>
            <p:ph idx="1"/>
          </p:nvPr>
        </p:nvSpPr>
        <p:spPr/>
        <p:txBody>
          <a:bodyPr>
            <a:noAutofit/>
          </a:bodyPr>
          <a:lstStyle/>
          <a:p>
            <a:r>
              <a:rPr lang="en-US" sz="3600" dirty="0"/>
              <a:t>Depravity does not mean that all unsaved men are as depraved as they can possibly </a:t>
            </a:r>
            <a:r>
              <a:rPr lang="en-US" sz="3600" dirty="0" smtClean="0"/>
              <a:t>become.</a:t>
            </a:r>
          </a:p>
          <a:p>
            <a:r>
              <a:rPr lang="en-US" sz="3600" dirty="0" smtClean="0"/>
              <a:t>Most men</a:t>
            </a:r>
            <a:r>
              <a:rPr lang="en-US" sz="3600" dirty="0"/>
              <a:t>, for example, do not run around murdering little children or robbing banks. But some do. </a:t>
            </a:r>
            <a:endParaRPr lang="en-US" sz="3600" dirty="0" smtClean="0"/>
          </a:p>
          <a:p>
            <a:r>
              <a:rPr lang="en-US" sz="3600" dirty="0" smtClean="0"/>
              <a:t>Also</a:t>
            </a:r>
            <a:r>
              <a:rPr lang="en-US" sz="3600" dirty="0"/>
              <a:t>, few housewives suddenly abandon their families and </a:t>
            </a:r>
            <a:r>
              <a:rPr lang="en-US" sz="3600" dirty="0" smtClean="0"/>
              <a:t>become harlots.</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876800" cy="6858000"/>
          </a:xfrm>
        </p:spPr>
        <p:txBody>
          <a:bodyPr>
            <a:normAutofit/>
          </a:bodyPr>
          <a:lstStyle/>
          <a:p>
            <a:pPr lvl="0"/>
            <a:r>
              <a:rPr lang="en-US" sz="3600" dirty="0"/>
              <a:t>Depravity does not hold that a sinner has no sense of God, nor of good and evil. </a:t>
            </a:r>
            <a:endParaRPr lang="en-US" sz="3600" dirty="0" smtClean="0"/>
          </a:p>
          <a:p>
            <a:pPr lvl="0"/>
            <a:r>
              <a:rPr lang="en-US" sz="3600" dirty="0" smtClean="0"/>
              <a:t>Often</a:t>
            </a:r>
            <a:r>
              <a:rPr lang="en-US" sz="3600" dirty="0"/>
              <a:t>, to the shame of the Christian, unsaved men and women demonstrate a higher morality than shown by their </a:t>
            </a:r>
            <a:r>
              <a:rPr lang="en-US" sz="3600"/>
              <a:t>professing </a:t>
            </a:r>
            <a:r>
              <a:rPr lang="en-US" sz="3600" smtClean="0"/>
              <a:t>Christian neighbors </a:t>
            </a:r>
            <a:r>
              <a:rPr lang="en-US" sz="3600" dirty="0"/>
              <a:t>and family members. </a:t>
            </a:r>
          </a:p>
          <a:p>
            <a:endParaRPr lang="en-US" sz="3600" dirty="0"/>
          </a:p>
        </p:txBody>
      </p:sp>
      <p:pic>
        <p:nvPicPr>
          <p:cNvPr id="84994" name="Picture 2" descr="http://christianfasting.ws/wp-content/uploads/conscience.jpg"/>
          <p:cNvPicPr>
            <a:picLocks noChangeAspect="1" noChangeArrowheads="1"/>
          </p:cNvPicPr>
          <p:nvPr/>
        </p:nvPicPr>
        <p:blipFill>
          <a:blip r:embed="rId2" cstate="print"/>
          <a:srcRect/>
          <a:stretch>
            <a:fillRect/>
          </a:stretch>
        </p:blipFill>
        <p:spPr bwMode="auto">
          <a:xfrm rot="214821">
            <a:off x="4800600" y="1600200"/>
            <a:ext cx="4181655" cy="27877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a:bodyPr>
          <a:lstStyle/>
          <a:p>
            <a:pPr lvl="0"/>
            <a:r>
              <a:rPr lang="en-US" dirty="0" smtClean="0"/>
              <a:t>Depravity does not teach that an unsaved man cannot admire the noble, or even perform noble and heroic acts.</a:t>
            </a:r>
          </a:p>
          <a:p>
            <a:pPr lvl="0"/>
            <a:r>
              <a:rPr lang="en-US" dirty="0" smtClean="0"/>
              <a:t> Many battle accounts record the bravery of unsaved soldiers who pay the supreme sacrifice to save the lives of their endangered buddies. </a:t>
            </a:r>
          </a:p>
          <a:p>
            <a:pPr lvl="0"/>
            <a:r>
              <a:rPr lang="en-US" dirty="0" smtClean="0"/>
              <a:t>On other occasions unsaved firemen and policemen have laid down their lives to protect individuals they may not even know. </a:t>
            </a:r>
          </a:p>
          <a:p>
            <a:endParaRPr lang="en-US" dirty="0"/>
          </a:p>
        </p:txBody>
      </p:sp>
      <p:pic>
        <p:nvPicPr>
          <p:cNvPr id="86018" name="Picture 2" descr="http://www.ctbgraphics.com/portfolio2010/wp-content/uploads/2011/01/CNN_Heroes_2010_Splash.jpg"/>
          <p:cNvPicPr>
            <a:picLocks noChangeAspect="1" noChangeArrowheads="1"/>
          </p:cNvPicPr>
          <p:nvPr/>
        </p:nvPicPr>
        <p:blipFill>
          <a:blip r:embed="rId2" cstate="print"/>
          <a:srcRect/>
          <a:stretch>
            <a:fillRect/>
          </a:stretch>
        </p:blipFill>
        <p:spPr bwMode="auto">
          <a:xfrm>
            <a:off x="4538134" y="4267200"/>
            <a:ext cx="4605866" cy="2590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http://www.conservapedia.com/images/3/38/Sir_Winston_Churchill.jpg"/>
          <p:cNvPicPr>
            <a:picLocks noChangeAspect="1" noChangeArrowheads="1"/>
          </p:cNvPicPr>
          <p:nvPr/>
        </p:nvPicPr>
        <p:blipFill>
          <a:blip r:embed="rId2" cstate="print">
            <a:lum contrast="30000"/>
          </a:blip>
          <a:srcRect/>
          <a:stretch>
            <a:fillRect/>
          </a:stretch>
        </p:blipFill>
        <p:spPr bwMode="auto">
          <a:xfrm>
            <a:off x="2362200" y="3505200"/>
            <a:ext cx="4343400" cy="3147746"/>
          </a:xfrm>
          <a:prstGeom prst="rect">
            <a:avLst/>
          </a:prstGeom>
          <a:noFill/>
        </p:spPr>
      </p:pic>
      <p:sp>
        <p:nvSpPr>
          <p:cNvPr id="2" name="Title 1"/>
          <p:cNvSpPr>
            <a:spLocks noGrp="1"/>
          </p:cNvSpPr>
          <p:nvPr>
            <p:ph type="title"/>
          </p:nvPr>
        </p:nvSpPr>
        <p:spPr>
          <a:xfrm>
            <a:off x="457200" y="0"/>
            <a:ext cx="8229600" cy="1417638"/>
          </a:xfrm>
        </p:spPr>
        <p:txBody>
          <a:bodyPr/>
          <a:lstStyle/>
          <a:p>
            <a:r>
              <a:rPr lang="en-US" dirty="0">
                <a:solidFill>
                  <a:srgbClr val="FFFF00"/>
                </a:solidFill>
              </a:rPr>
              <a:t>Positive aspects of depravity</a:t>
            </a:r>
          </a:p>
        </p:txBody>
      </p:sp>
      <p:sp>
        <p:nvSpPr>
          <p:cNvPr id="3" name="Content Placeholder 2"/>
          <p:cNvSpPr>
            <a:spLocks noGrp="1"/>
          </p:cNvSpPr>
          <p:nvPr>
            <p:ph idx="1"/>
          </p:nvPr>
        </p:nvSpPr>
        <p:spPr>
          <a:xfrm>
            <a:off x="0" y="1219200"/>
            <a:ext cx="8991600" cy="3200401"/>
          </a:xfrm>
        </p:spPr>
        <p:txBody>
          <a:bodyPr/>
          <a:lstStyle/>
          <a:p>
            <a:pPr lvl="0"/>
            <a:r>
              <a:rPr lang="en-US" dirty="0"/>
              <a:t>Depravity means that all sinners are capable of all wicked things. This means that a freedom-loving Winston Churchill still possessed within his nature all the potential cruelty of an Adolf Hitler. </a:t>
            </a:r>
          </a:p>
          <a:p>
            <a:endParaRPr lang="en-US" dirty="0"/>
          </a:p>
        </p:txBody>
      </p:sp>
      <p:pic>
        <p:nvPicPr>
          <p:cNvPr id="88066" name="Picture 2" descr="http://spoki.tvnet.lv/upload2/articles/67/672966/images/_origin_Aizliedz-but-Hitleram-4.jpg"/>
          <p:cNvPicPr>
            <a:picLocks noChangeAspect="1" noChangeArrowheads="1"/>
          </p:cNvPicPr>
          <p:nvPr/>
        </p:nvPicPr>
        <p:blipFill>
          <a:blip r:embed="rId3" cstate="print"/>
          <a:srcRect l="12278"/>
          <a:stretch>
            <a:fillRect/>
          </a:stretch>
        </p:blipFill>
        <p:spPr bwMode="auto">
          <a:xfrm>
            <a:off x="2362200" y="3505200"/>
            <a:ext cx="4355510"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066"/>
                                        </p:tgtEl>
                                        <p:attrNameLst>
                                          <p:attrName>style.visibility</p:attrName>
                                        </p:attrNameLst>
                                      </p:cBhvr>
                                      <p:to>
                                        <p:strVal val="visible"/>
                                      </p:to>
                                    </p:set>
                                    <p:animEffect transition="in" filter="fade">
                                      <p:cBhvr>
                                        <p:cTn id="12" dur="20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a:t>Depravity teaches that no sinner has the power </a:t>
            </a:r>
            <a:r>
              <a:rPr lang="en-US" dirty="0" smtClean="0"/>
              <a:t>in and of himself </a:t>
            </a:r>
            <a:br>
              <a:rPr lang="en-US" dirty="0" smtClean="0"/>
            </a:br>
            <a:r>
              <a:rPr lang="en-US" dirty="0" smtClean="0"/>
              <a:t>to </a:t>
            </a:r>
            <a:r>
              <a:rPr lang="en-US" dirty="0"/>
              <a:t>please God</a:t>
            </a:r>
          </a:p>
        </p:txBody>
      </p:sp>
      <p:pic>
        <p:nvPicPr>
          <p:cNvPr id="89090" name="Picture 2" descr="http://www.hopesource.com/upimages/1346161654What-Bible-Says-BSIC-QNewTHC.jpg"/>
          <p:cNvPicPr>
            <a:picLocks noChangeAspect="1" noChangeArrowheads="1"/>
          </p:cNvPicPr>
          <p:nvPr/>
        </p:nvPicPr>
        <p:blipFill>
          <a:blip r:embed="rId2" cstate="print"/>
          <a:srcRect/>
          <a:stretch>
            <a:fillRect/>
          </a:stretch>
        </p:blipFill>
        <p:spPr bwMode="auto">
          <a:xfrm>
            <a:off x="1524000" y="2362200"/>
            <a:ext cx="6172200" cy="42776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p:cTn id="7" dur="500" fill="hold"/>
                                        <p:tgtEl>
                                          <p:spTgt spid="89090"/>
                                        </p:tgtEl>
                                        <p:attrNameLst>
                                          <p:attrName>ppt_w</p:attrName>
                                        </p:attrNameLst>
                                      </p:cBhvr>
                                      <p:tavLst>
                                        <p:tav tm="0">
                                          <p:val>
                                            <p:fltVal val="0"/>
                                          </p:val>
                                        </p:tav>
                                        <p:tav tm="100000">
                                          <p:val>
                                            <p:strVal val="#ppt_w"/>
                                          </p:val>
                                        </p:tav>
                                      </p:tavLst>
                                    </p:anim>
                                    <p:anim calcmode="lin" valueType="num">
                                      <p:cBhvr>
                                        <p:cTn id="8" dur="500" fill="hold"/>
                                        <p:tgtEl>
                                          <p:spTgt spid="89090"/>
                                        </p:tgtEl>
                                        <p:attrNameLst>
                                          <p:attrName>ppt_h</p:attrName>
                                        </p:attrNameLst>
                                      </p:cBhvr>
                                      <p:tavLst>
                                        <p:tav tm="0">
                                          <p:val>
                                            <p:fltVal val="0"/>
                                          </p:val>
                                        </p:tav>
                                        <p:tav tm="100000">
                                          <p:val>
                                            <p:strVal val="#ppt_h"/>
                                          </p:val>
                                        </p:tav>
                                      </p:tavLst>
                                    </p:anim>
                                    <p:animEffect transition="in" filter="fade">
                                      <p:cBhvr>
                                        <p:cTn id="9"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6">
                    <a:lumMod val="60000"/>
                    <a:lumOff val="40000"/>
                  </a:schemeClr>
                </a:solidFill>
              </a:rPr>
              <a:t>The following Scriptures </a:t>
            </a:r>
            <a:r>
              <a:rPr lang="en-US" dirty="0" smtClean="0">
                <a:solidFill>
                  <a:schemeClr val="accent6">
                    <a:lumMod val="60000"/>
                    <a:lumOff val="40000"/>
                  </a:schemeClr>
                </a:solidFill>
              </a:rPr>
              <a:t>describe </a:t>
            </a:r>
            <a:br>
              <a:rPr lang="en-US" dirty="0" smtClean="0">
                <a:solidFill>
                  <a:schemeClr val="accent6">
                    <a:lumMod val="60000"/>
                    <a:lumOff val="40000"/>
                  </a:schemeClr>
                </a:solidFill>
              </a:rPr>
            </a:br>
            <a:r>
              <a:rPr lang="en-US" dirty="0" smtClean="0">
                <a:solidFill>
                  <a:schemeClr val="accent6">
                    <a:lumMod val="60000"/>
                    <a:lumOff val="40000"/>
                  </a:schemeClr>
                </a:solidFill>
              </a:rPr>
              <a:t>the </a:t>
            </a:r>
            <a:r>
              <a:rPr lang="en-US" dirty="0">
                <a:solidFill>
                  <a:schemeClr val="accent6">
                    <a:lumMod val="60000"/>
                    <a:lumOff val="40000"/>
                  </a:schemeClr>
                </a:solidFill>
              </a:rPr>
              <a:t>natural man</a:t>
            </a:r>
          </a:p>
        </p:txBody>
      </p:sp>
      <p:sp>
        <p:nvSpPr>
          <p:cNvPr id="3" name="Content Placeholder 2"/>
          <p:cNvSpPr>
            <a:spLocks noGrp="1"/>
          </p:cNvSpPr>
          <p:nvPr>
            <p:ph idx="1"/>
          </p:nvPr>
        </p:nvSpPr>
        <p:spPr>
          <a:xfrm>
            <a:off x="0" y="1752600"/>
            <a:ext cx="9144000" cy="5105400"/>
          </a:xfrm>
        </p:spPr>
        <p:txBody>
          <a:bodyPr>
            <a:normAutofit/>
          </a:bodyPr>
          <a:lstStyle/>
          <a:p>
            <a:r>
              <a:rPr lang="en-US" sz="3600" i="1" dirty="0"/>
              <a:t>"For I know that in me (that is, in my flesh,) </a:t>
            </a:r>
            <a:r>
              <a:rPr lang="en-US" sz="3600" i="1" dirty="0" err="1"/>
              <a:t>dwelleth</a:t>
            </a:r>
            <a:r>
              <a:rPr lang="en-US" sz="3600" i="1" dirty="0"/>
              <a:t> no good thing: for to will is present with me; but how to perform that which is good I find not" (Rom. 7:18</a:t>
            </a:r>
            <a:r>
              <a:rPr lang="en-US" sz="3600" i="1" dirty="0" smtClean="0"/>
              <a:t>)</a:t>
            </a:r>
            <a:endParaRPr lang="en-US" sz="3600" i="1" dirty="0"/>
          </a:p>
          <a:p>
            <a:r>
              <a:rPr lang="en-US" sz="3600" i="1" dirty="0"/>
              <a:t>"Because the carnal mind is enmity against God: for it is not subject to the law of God, neither indeed can be. So then they that are in the flesh cannot please God" (Rom. </a:t>
            </a:r>
            <a:r>
              <a:rPr lang="en-US" sz="3600" i="1" dirty="0" smtClean="0"/>
              <a:t>8:7-8)</a:t>
            </a:r>
            <a:endParaRPr lang="en-US" sz="3600" i="1" dirty="0"/>
          </a:p>
          <a:p>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i="1" dirty="0" smtClean="0"/>
              <a:t>"</a:t>
            </a:r>
            <a:r>
              <a:rPr lang="en-US" sz="3600" i="1" dirty="0"/>
              <a:t>That at that time ye were without Christ, being aliens from the commonwealth of Israel, and strangers from the covenants of promise, having no hope, and without God in the world" (Eph. </a:t>
            </a:r>
            <a:r>
              <a:rPr lang="en-US" sz="3600" i="1" dirty="0" smtClean="0"/>
              <a:t>2:12</a:t>
            </a:r>
            <a:r>
              <a:rPr lang="en-US" sz="3600" i="1" dirty="0"/>
              <a:t>)</a:t>
            </a:r>
          </a:p>
          <a:p>
            <a:r>
              <a:rPr lang="en-US" sz="3600" i="1" dirty="0"/>
              <a:t>"As it is written, There is none righteous, no, not one: There is none that </a:t>
            </a:r>
            <a:r>
              <a:rPr lang="en-US" sz="3600" i="1" dirty="0" err="1"/>
              <a:t>understandeth</a:t>
            </a:r>
            <a:r>
              <a:rPr lang="en-US" sz="3600" i="1" dirty="0"/>
              <a:t>, there is none that seeketh after God. They are all gone out of the way, they are together become unprofitable; there is none that doeth good, no, not one" (Rom. </a:t>
            </a:r>
            <a:r>
              <a:rPr lang="en-US" sz="3600" i="1" dirty="0" smtClean="0"/>
              <a:t>3:10-12</a:t>
            </a:r>
            <a:r>
              <a:rPr lang="en-US" sz="3600" i="1" dirty="0"/>
              <a:t>)</a:t>
            </a:r>
          </a:p>
          <a:p>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2# The </a:t>
            </a:r>
            <a:r>
              <a:rPr lang="en-US" dirty="0">
                <a:solidFill>
                  <a:srgbClr val="FFFF00"/>
                </a:solidFill>
              </a:rPr>
              <a:t>carnal man</a:t>
            </a:r>
          </a:p>
        </p:txBody>
      </p:sp>
      <p:sp>
        <p:nvSpPr>
          <p:cNvPr id="3" name="Content Placeholder 2"/>
          <p:cNvSpPr>
            <a:spLocks noGrp="1"/>
          </p:cNvSpPr>
          <p:nvPr>
            <p:ph idx="1"/>
          </p:nvPr>
        </p:nvSpPr>
        <p:spPr>
          <a:xfrm>
            <a:off x="0" y="1752600"/>
            <a:ext cx="9144000" cy="4373563"/>
          </a:xfrm>
        </p:spPr>
        <p:txBody>
          <a:bodyPr>
            <a:noAutofit/>
          </a:bodyPr>
          <a:lstStyle/>
          <a:p>
            <a:r>
              <a:rPr lang="en-US" sz="3600" i="1" dirty="0"/>
              <a:t>"And I, brethren, could not speak unto you as unto spiritual, but as unto carnal, even as unto babes in Christ. I have fed you with milk, and not with meat: for hitherto ye were not able to bear it, neither yet now are ye able. For ye are yet carnal: for whereas there is among you envying, and strife, and divisions, are ye not carnal, and walk as men?" </a:t>
            </a:r>
            <a:r>
              <a:rPr lang="en-US" sz="3600" i="1" dirty="0" smtClean="0"/>
              <a:t>(I </a:t>
            </a:r>
            <a:r>
              <a:rPr lang="en-US" sz="3600" i="1" dirty="0"/>
              <a:t>Cor. 3:1-3</a:t>
            </a:r>
            <a:r>
              <a:rPr lang="en-US" sz="3600" i="1" dirty="0" smtClean="0"/>
              <a:t>)</a:t>
            </a:r>
            <a:endParaRPr lang="en-US" sz="3600" i="1" dirty="0"/>
          </a:p>
          <a:p>
            <a:endParaRPr lang="en-US" sz="36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bp.blogspot.com/_pEkULZUBC7Q/TBmG3zgLlzI/AAAAAAAABX8/PfgTSFgLfDA/s1600/Bible+on+high.png"/>
          <p:cNvPicPr>
            <a:picLocks noChangeAspect="1" noChangeArrowheads="1"/>
          </p:cNvPicPr>
          <p:nvPr/>
        </p:nvPicPr>
        <p:blipFill>
          <a:blip r:embed="rId2" cstate="print"/>
          <a:srcRect/>
          <a:stretch>
            <a:fillRect/>
          </a:stretch>
        </p:blipFill>
        <p:spPr bwMode="auto">
          <a:xfrm>
            <a:off x="1905000" y="0"/>
            <a:ext cx="5442855" cy="4191000"/>
          </a:xfrm>
          <a:prstGeom prst="rect">
            <a:avLst/>
          </a:prstGeom>
          <a:noFill/>
        </p:spPr>
      </p:pic>
      <p:sp>
        <p:nvSpPr>
          <p:cNvPr id="4" name="Title 3"/>
          <p:cNvSpPr>
            <a:spLocks noGrp="1"/>
          </p:cNvSpPr>
          <p:nvPr>
            <p:ph type="title"/>
          </p:nvPr>
        </p:nvSpPr>
        <p:spPr>
          <a:xfrm>
            <a:off x="457200" y="4572000"/>
            <a:ext cx="8229600" cy="2286000"/>
          </a:xfrm>
        </p:spPr>
        <p:txBody>
          <a:bodyPr/>
          <a:lstStyle/>
          <a:p>
            <a:r>
              <a:rPr lang="en-US" i="1" dirty="0" smtClean="0"/>
              <a:t>“Thy Word is Truth…”</a:t>
            </a:r>
            <a:endParaRPr lang="en-US" i="1"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8" name="Picture 14" descr="http://fc01.deviantart.net/fs71/f/2010/019/3/b/Unhappy_Camper_by_infinite_focus.jpg"/>
          <p:cNvPicPr>
            <a:picLocks noChangeAspect="1" noChangeArrowheads="1"/>
          </p:cNvPicPr>
          <p:nvPr/>
        </p:nvPicPr>
        <p:blipFill>
          <a:blip r:embed="rId2" cstate="print"/>
          <a:srcRect/>
          <a:stretch>
            <a:fillRect/>
          </a:stretch>
        </p:blipFill>
        <p:spPr bwMode="auto">
          <a:xfrm rot="21379295">
            <a:off x="2065148" y="4413448"/>
            <a:ext cx="1860220" cy="2504143"/>
          </a:xfrm>
          <a:prstGeom prst="rect">
            <a:avLst/>
          </a:prstGeom>
          <a:noFill/>
        </p:spPr>
      </p:pic>
      <p:pic>
        <p:nvPicPr>
          <p:cNvPr id="98312" name="Picture 8" descr="http://myrantsandrambles.files.wordpress.com/2009/10/annoyed2.jpg"/>
          <p:cNvPicPr>
            <a:picLocks noChangeAspect="1" noChangeArrowheads="1"/>
          </p:cNvPicPr>
          <p:nvPr/>
        </p:nvPicPr>
        <p:blipFill>
          <a:blip r:embed="rId3" cstate="print"/>
          <a:srcRect/>
          <a:stretch>
            <a:fillRect/>
          </a:stretch>
        </p:blipFill>
        <p:spPr bwMode="auto">
          <a:xfrm>
            <a:off x="3733800" y="2057400"/>
            <a:ext cx="2362200" cy="3543300"/>
          </a:xfrm>
          <a:prstGeom prst="rect">
            <a:avLst/>
          </a:prstGeom>
          <a:noFill/>
        </p:spPr>
      </p:pic>
      <p:sp>
        <p:nvSpPr>
          <p:cNvPr id="2" name="Title 1"/>
          <p:cNvSpPr>
            <a:spLocks noGrp="1"/>
          </p:cNvSpPr>
          <p:nvPr>
            <p:ph type="title"/>
          </p:nvPr>
        </p:nvSpPr>
        <p:spPr>
          <a:xfrm>
            <a:off x="0" y="0"/>
            <a:ext cx="9144000" cy="2667000"/>
          </a:xfrm>
        </p:spPr>
        <p:txBody>
          <a:bodyPr>
            <a:normAutofit fontScale="90000"/>
          </a:bodyPr>
          <a:lstStyle/>
          <a:p>
            <a:r>
              <a:rPr lang="en-US" sz="3600" dirty="0"/>
              <a:t>Here Paul sadly describes a Christian who is indwelt by the Holy Spirit, but who still allows himself to be controlled by the passions of the flesh. Paul calls him a baby, for he has never learned to grow.</a:t>
            </a:r>
            <a:br>
              <a:rPr lang="en-US" sz="3600" dirty="0"/>
            </a:br>
            <a:endParaRPr lang="en-US" sz="3600" dirty="0"/>
          </a:p>
        </p:txBody>
      </p:sp>
      <p:pic>
        <p:nvPicPr>
          <p:cNvPr id="98306" name="Picture 2" descr="http://img20.imageshack.us/img20/5117/74022956.jpg"/>
          <p:cNvPicPr>
            <a:picLocks noChangeAspect="1" noChangeArrowheads="1"/>
          </p:cNvPicPr>
          <p:nvPr/>
        </p:nvPicPr>
        <p:blipFill>
          <a:blip r:embed="rId4" cstate="print"/>
          <a:srcRect/>
          <a:stretch>
            <a:fillRect/>
          </a:stretch>
        </p:blipFill>
        <p:spPr bwMode="auto">
          <a:xfrm rot="21070518">
            <a:off x="152400" y="2362200"/>
            <a:ext cx="3657600" cy="2436876"/>
          </a:xfrm>
          <a:prstGeom prst="rect">
            <a:avLst/>
          </a:prstGeom>
          <a:noFill/>
        </p:spPr>
      </p:pic>
      <p:pic>
        <p:nvPicPr>
          <p:cNvPr id="98314" name="Picture 10" descr="http://cdn.sheknowsclub.com/graphics/200x300HittingandKicking.jpg"/>
          <p:cNvPicPr>
            <a:picLocks noChangeAspect="1" noChangeArrowheads="1"/>
          </p:cNvPicPr>
          <p:nvPr/>
        </p:nvPicPr>
        <p:blipFill>
          <a:blip r:embed="rId5" cstate="print"/>
          <a:srcRect t="8719" r="-1803"/>
          <a:stretch>
            <a:fillRect/>
          </a:stretch>
        </p:blipFill>
        <p:spPr bwMode="auto">
          <a:xfrm rot="21114193">
            <a:off x="21622" y="4466974"/>
            <a:ext cx="1939355" cy="2608362"/>
          </a:xfrm>
          <a:prstGeom prst="rect">
            <a:avLst/>
          </a:prstGeom>
          <a:noFill/>
        </p:spPr>
      </p:pic>
      <p:pic>
        <p:nvPicPr>
          <p:cNvPr id="98316" name="Picture 12" descr="http://www.pregnancyihub.com/wp-content/uploads/2010/06/Physical-Aggression.jpg"/>
          <p:cNvPicPr>
            <a:picLocks noChangeAspect="1" noChangeArrowheads="1"/>
          </p:cNvPicPr>
          <p:nvPr/>
        </p:nvPicPr>
        <p:blipFill>
          <a:blip r:embed="rId6" cstate="print"/>
          <a:srcRect/>
          <a:stretch>
            <a:fillRect/>
          </a:stretch>
        </p:blipFill>
        <p:spPr bwMode="auto">
          <a:xfrm rot="569735">
            <a:off x="6428506" y="4904506"/>
            <a:ext cx="2381250" cy="2381250"/>
          </a:xfrm>
          <a:prstGeom prst="rect">
            <a:avLst/>
          </a:prstGeom>
          <a:noFill/>
        </p:spPr>
      </p:pic>
      <p:pic>
        <p:nvPicPr>
          <p:cNvPr id="98308" name="Picture 4" descr="http://carlmacdonalddotcom.files.wordpress.com/2012/07/355angry-baby.jpg"/>
          <p:cNvPicPr>
            <a:picLocks noChangeAspect="1" noChangeArrowheads="1"/>
          </p:cNvPicPr>
          <p:nvPr/>
        </p:nvPicPr>
        <p:blipFill>
          <a:blip r:embed="rId7" cstate="print"/>
          <a:srcRect/>
          <a:stretch>
            <a:fillRect/>
          </a:stretch>
        </p:blipFill>
        <p:spPr bwMode="auto">
          <a:xfrm rot="325976">
            <a:off x="6019800" y="2133600"/>
            <a:ext cx="2829128" cy="3048000"/>
          </a:xfrm>
          <a:prstGeom prst="rect">
            <a:avLst/>
          </a:prstGeom>
          <a:noFill/>
        </p:spPr>
      </p:pic>
      <p:pic>
        <p:nvPicPr>
          <p:cNvPr id="98310" name="Picture 6" descr="http://twinpossible.com/wp-content/uploads/2011/08/biting-babies.jpg"/>
          <p:cNvPicPr>
            <a:picLocks noChangeAspect="1" noChangeArrowheads="1"/>
          </p:cNvPicPr>
          <p:nvPr/>
        </p:nvPicPr>
        <p:blipFill>
          <a:blip r:embed="rId8" cstate="print"/>
          <a:srcRect/>
          <a:stretch>
            <a:fillRect/>
          </a:stretch>
        </p:blipFill>
        <p:spPr bwMode="auto">
          <a:xfrm rot="401557">
            <a:off x="4009914" y="4848115"/>
            <a:ext cx="2254926" cy="2254926"/>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228600" y="304800"/>
            <a:ext cx="85344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tab pos="1409700" algn="l"/>
              </a:tabLst>
            </a:pP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The Carnal </a:t>
            </a:r>
            <a:r>
              <a:rPr lang="en-US" sz="36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B</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eliever’s</a:t>
            </a:r>
            <a:r>
              <a:rPr kumimoji="0" lang="en-US" sz="3600" b="0" i="0" u="none" strike="noStrike" cap="none" normalizeH="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lang="en-US" sz="36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C</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haracteristics</a:t>
            </a:r>
          </a:p>
          <a:p>
            <a:pPr marL="457200" marR="0" lvl="1" indent="0" algn="ctr" defTabSz="914400" rtl="0" eaLnBrk="1" fontAlgn="base" latinLnBrk="0" hangingPunct="1">
              <a:lnSpc>
                <a:spcPct val="100000"/>
              </a:lnSpc>
              <a:spcBef>
                <a:spcPct val="0"/>
              </a:spcBef>
              <a:spcAft>
                <a:spcPct val="0"/>
              </a:spcAft>
              <a:buClrTx/>
              <a:buSzTx/>
              <a:tabLst>
                <a:tab pos="1409700" algn="l"/>
              </a:tabLst>
            </a:pPr>
            <a:endParaRPr lang="en-US" sz="3200" dirty="0">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He lives according to the desires of his own flesh. </a:t>
            </a: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endParaRPr lang="en-US" sz="3200" dirty="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He is controlled by - </a:t>
            </a: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“The lust of the flesh…</a:t>
            </a: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lust of the eyes and the pride of life…”</a:t>
            </a:r>
            <a:r>
              <a:rPr kumimoji="0" lang="en-US" sz="32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endParaRPr lang="en-US" sz="3200" dirty="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Self is on the throne of his life / The Lordship of Christ over his life has been rejected – </a:t>
            </a: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“Whosoever ye yield your selves servants to obey his servants ye are to</a:t>
            </a:r>
            <a:r>
              <a:rPr kumimoji="0" lang="en-US" sz="32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whom ye obey…”</a:t>
            </a:r>
            <a:endParaRPr kumimoji="0" lang="en-US" sz="3200" b="0" i="0"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9697">
                                            <p:txEl>
                                              <p:pRg st="2" end="2"/>
                                            </p:txEl>
                                          </p:spTgt>
                                        </p:tgtEl>
                                        <p:attrNameLst>
                                          <p:attrName>style.visibility</p:attrName>
                                        </p:attrNameLst>
                                      </p:cBhvr>
                                      <p:to>
                                        <p:strVal val="visible"/>
                                      </p:to>
                                    </p:set>
                                    <p:anim to="" calcmode="lin" valueType="num">
                                      <p:cBhvr>
                                        <p:cTn id="7" dur="1" fill="hold"/>
                                        <p:tgtEl>
                                          <p:spTgt spid="29697">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9697">
                                            <p:txEl>
                                              <p:pRg st="4" end="4"/>
                                            </p:txEl>
                                          </p:spTgt>
                                        </p:tgtEl>
                                        <p:attrNameLst>
                                          <p:attrName>style.visibility</p:attrName>
                                        </p:attrNameLst>
                                      </p:cBhvr>
                                      <p:to>
                                        <p:strVal val="visible"/>
                                      </p:to>
                                    </p:set>
                                    <p:anim to="" calcmode="lin" valueType="num">
                                      <p:cBhvr>
                                        <p:cTn id="12" dur="1" fill="hold"/>
                                        <p:tgtEl>
                                          <p:spTgt spid="29697">
                                            <p:txEl>
                                              <p:pRg st="4" end="4"/>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29697">
                                            <p:txEl>
                                              <p:pRg st="5" end="5"/>
                                            </p:txEl>
                                          </p:spTgt>
                                        </p:tgtEl>
                                        <p:attrNameLst>
                                          <p:attrName>style.visibility</p:attrName>
                                        </p:attrNameLst>
                                      </p:cBhvr>
                                      <p:to>
                                        <p:strVal val="visible"/>
                                      </p:to>
                                    </p:set>
                                    <p:anim to="" calcmode="lin" valueType="num">
                                      <p:cBhvr>
                                        <p:cTn id="15" dur="1" fill="hold"/>
                                        <p:tgtEl>
                                          <p:spTgt spid="29697">
                                            <p:txEl>
                                              <p:pRg st="5" end="5"/>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29697">
                                            <p:txEl>
                                              <p:pRg st="7" end="7"/>
                                            </p:txEl>
                                          </p:spTgt>
                                        </p:tgtEl>
                                        <p:attrNameLst>
                                          <p:attrName>style.visibility</p:attrName>
                                        </p:attrNameLst>
                                      </p:cBhvr>
                                      <p:to>
                                        <p:strVal val="visible"/>
                                      </p:to>
                                    </p:set>
                                    <p:anim to="" calcmode="lin" valueType="num">
                                      <p:cBhvr>
                                        <p:cTn id="20" dur="1" fill="hold"/>
                                        <p:tgtEl>
                                          <p:spTgt spid="29697">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763000" cy="1754326"/>
          </a:xfrm>
          <a:prstGeom prst="rect">
            <a:avLst/>
          </a:prstGeom>
        </p:spPr>
        <p:txBody>
          <a:bodyPr wrap="square">
            <a:spAutoFit/>
          </a:bodyPr>
          <a:lstStyle/>
          <a:p>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He has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grieved</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(Eph. 4:30) </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and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quenched</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(I Thess. 5:19) </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the ministry of the Holy Spirit in his life.</a:t>
            </a:r>
            <a:endParaRPr lang="en-US" sz="3600" dirty="0"/>
          </a:p>
        </p:txBody>
      </p:sp>
      <p:sp>
        <p:nvSpPr>
          <p:cNvPr id="33793" name="Rectangle 1"/>
          <p:cNvSpPr>
            <a:spLocks noChangeArrowheads="1"/>
          </p:cNvSpPr>
          <p:nvPr/>
        </p:nvSpPr>
        <p:spPr bwMode="auto">
          <a:xfrm>
            <a:off x="304800" y="2691657"/>
            <a:ext cx="88392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600" dirty="0" smtClean="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It is only when the Holy Spirit fills (controls) a believer</a:t>
            </a:r>
            <a:r>
              <a:rPr kumimoji="0" lang="en-US" sz="3600" b="0" i="0" u="none" strike="noStrike" cap="none" normalizeH="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that h</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e can work in and through the life of that believer –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“I am crucified</a:t>
            </a:r>
            <a:r>
              <a:rPr kumimoji="0" lang="en-US" sz="3600" b="0" i="1" u="none" strike="noStrike" cap="none" normalizeH="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with Christ…</a:t>
            </a:r>
            <a:r>
              <a:rPr lang="en-US" sz="3600" i="1"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Christ </a:t>
            </a:r>
            <a:r>
              <a:rPr lang="en-US" sz="3600" i="1" dirty="0" err="1"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liveth</a:t>
            </a:r>
            <a:r>
              <a:rPr lang="en-US" sz="3600" i="1"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 in me…” </a:t>
            </a:r>
            <a:endPar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1026" name="Picture 2" descr="C:\Users\Dan White\Pictures\Bible pictures\holy spirit\Holy-Spirit-Fire-in-Red.jpg"/>
          <p:cNvPicPr>
            <a:picLocks noChangeAspect="1" noChangeArrowheads="1"/>
          </p:cNvPicPr>
          <p:nvPr/>
        </p:nvPicPr>
        <p:blipFill>
          <a:blip r:embed="rId3" cstate="print"/>
          <a:srcRect/>
          <a:stretch>
            <a:fillRect/>
          </a:stretch>
        </p:blipFill>
        <p:spPr bwMode="auto">
          <a:xfrm>
            <a:off x="4572000" y="1752600"/>
            <a:ext cx="3886200" cy="1997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3793"/>
                                        </p:tgtEl>
                                        <p:attrNameLst>
                                          <p:attrName>style.visibility</p:attrName>
                                        </p:attrNameLst>
                                      </p:cBhvr>
                                      <p:to>
                                        <p:strVal val="visible"/>
                                      </p:to>
                                    </p:set>
                                    <p:anim calcmode="lin" valueType="num">
                                      <p:cBhvr>
                                        <p:cTn id="7" dur="500" decel="50000" fill="hold">
                                          <p:stCondLst>
                                            <p:cond delay="0"/>
                                          </p:stCondLst>
                                        </p:cTn>
                                        <p:tgtEl>
                                          <p:spTgt spid="3379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79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793"/>
                                        </p:tgtEl>
                                        <p:attrNameLst>
                                          <p:attrName>ppt_w</p:attrName>
                                        </p:attrNameLst>
                                      </p:cBhvr>
                                      <p:tavLst>
                                        <p:tav tm="0">
                                          <p:val>
                                            <p:strVal val="#ppt_w*.05"/>
                                          </p:val>
                                        </p:tav>
                                        <p:tav tm="100000">
                                          <p:val>
                                            <p:strVal val="#ppt_w"/>
                                          </p:val>
                                        </p:tav>
                                      </p:tavLst>
                                    </p:anim>
                                    <p:anim calcmode="lin" valueType="num">
                                      <p:cBhvr>
                                        <p:cTn id="10" dur="1000" fill="hold"/>
                                        <p:tgtEl>
                                          <p:spTgt spid="3379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79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79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79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3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533400" y="164943"/>
            <a:ext cx="83058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A carnal believer is not able to enjoy of these ministries of the Holy Spirit. </a:t>
            </a:r>
          </a:p>
          <a:p>
            <a:pPr marL="0" marR="0" lvl="0" indent="0" algn="l" defTabSz="914400" rtl="0" eaLnBrk="1" fontAlgn="base" latinLnBrk="0" hangingPunct="1">
              <a:lnSpc>
                <a:spcPct val="100000"/>
              </a:lnSpc>
              <a:spcBef>
                <a:spcPct val="0"/>
              </a:spcBef>
              <a:spcAft>
                <a:spcPct val="0"/>
              </a:spcAft>
              <a:buClrTx/>
              <a:buSzTx/>
              <a:buFontTx/>
              <a:buNone/>
              <a:tabLst/>
            </a:pPr>
            <a:endParaRPr lang="en-US" sz="4800" dirty="0" smtClean="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4800" dirty="0" smtClean="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4800" dirty="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The fruit that he bears is just the opposite of the fruit of the Spirit!</a:t>
            </a:r>
            <a:endParaRPr kumimoji="0" lang="en-US" sz="4800" b="0" i="0"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p:txBody>
      </p:sp>
      <p:pic>
        <p:nvPicPr>
          <p:cNvPr id="16386" name="Picture 2" descr="http://www.marcandangel.com/images/8-unhappy-people-refuse.jpg"/>
          <p:cNvPicPr>
            <a:picLocks noChangeAspect="1" noChangeArrowheads="1"/>
          </p:cNvPicPr>
          <p:nvPr/>
        </p:nvPicPr>
        <p:blipFill>
          <a:blip r:embed="rId3" cstate="print"/>
          <a:srcRect/>
          <a:stretch>
            <a:fillRect/>
          </a:stretch>
        </p:blipFill>
        <p:spPr bwMode="auto">
          <a:xfrm>
            <a:off x="5105400" y="1905000"/>
            <a:ext cx="2667000" cy="2667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9937">
                                            <p:txEl>
                                              <p:pRg st="4" end="4"/>
                                            </p:txEl>
                                          </p:spTgt>
                                        </p:tgtEl>
                                        <p:attrNameLst>
                                          <p:attrName>style.visibility</p:attrName>
                                        </p:attrNameLst>
                                      </p:cBhvr>
                                      <p:to>
                                        <p:strVal val="visible"/>
                                      </p:to>
                                    </p:set>
                                    <p:anim to="" calcmode="lin" valueType="num">
                                      <p:cBhvr>
                                        <p:cTn id="7" dur="1" fill="hold"/>
                                        <p:tgtEl>
                                          <p:spTgt spid="3993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458200" cy="6247864"/>
          </a:xfrm>
          <a:prstGeom prst="rect">
            <a:avLst/>
          </a:prstGeom>
        </p:spPr>
        <p:txBody>
          <a:bodyPr wrap="square">
            <a:spAutoFit/>
          </a:bodyPr>
          <a:lstStyle/>
          <a:p>
            <a:pPr algn="ctr"/>
            <a:r>
              <a:rPr lang="en-US" sz="4000" i="1" dirty="0" smtClean="0"/>
              <a:t>“Now the works of the flesh are manifest, which are these; Adultery, fornication, uncleanness, lasciviousness, Idolatry, witchcraft, hatred, </a:t>
            </a:r>
            <a:r>
              <a:rPr lang="en-US" sz="4000" i="1" u="sng" dirty="0" smtClean="0"/>
              <a:t>variance</a:t>
            </a:r>
            <a:r>
              <a:rPr lang="en-US" sz="4000" i="1" dirty="0" smtClean="0"/>
              <a:t>      </a:t>
            </a:r>
            <a:r>
              <a:rPr lang="en-US" sz="4000" i="1" dirty="0" smtClean="0">
                <a:solidFill>
                  <a:srgbClr val="FFFF00"/>
                </a:solidFill>
              </a:rPr>
              <a:t>(quarrel, wrangling, contention, debate, strife),</a:t>
            </a:r>
            <a:r>
              <a:rPr lang="en-US" sz="4000" i="1" dirty="0" smtClean="0"/>
              <a:t> </a:t>
            </a:r>
            <a:r>
              <a:rPr lang="en-US" sz="4000" i="1" u="sng" dirty="0" smtClean="0"/>
              <a:t>emulations</a:t>
            </a:r>
            <a:r>
              <a:rPr lang="en-US" sz="4000" i="1" dirty="0" smtClean="0">
                <a:solidFill>
                  <a:srgbClr val="FFFF00"/>
                </a:solidFill>
              </a:rPr>
              <a:t> (jealousy, malice, envy)</a:t>
            </a:r>
            <a:r>
              <a:rPr lang="en-US" sz="4000" i="1" dirty="0" smtClean="0"/>
              <a:t>,</a:t>
            </a:r>
            <a:r>
              <a:rPr lang="en-US" sz="4000" i="1" dirty="0" smtClean="0">
                <a:solidFill>
                  <a:srgbClr val="FFFF00"/>
                </a:solidFill>
              </a:rPr>
              <a:t> </a:t>
            </a:r>
            <a:r>
              <a:rPr lang="en-US" sz="4000" i="1" u="sng" dirty="0" smtClean="0"/>
              <a:t>seditions</a:t>
            </a:r>
            <a:r>
              <a:rPr lang="en-US" sz="4000" i="1" dirty="0" smtClean="0"/>
              <a:t> </a:t>
            </a:r>
            <a:r>
              <a:rPr lang="en-US" sz="4000" i="1" dirty="0" smtClean="0">
                <a:solidFill>
                  <a:srgbClr val="FFFF00"/>
                </a:solidFill>
              </a:rPr>
              <a:t>(dissension, division, disunity) </a:t>
            </a:r>
            <a:r>
              <a:rPr lang="en-US" sz="4000" i="1" dirty="0" smtClean="0"/>
              <a:t>heresies, </a:t>
            </a:r>
            <a:r>
              <a:rPr lang="en-US" sz="4000" i="1" dirty="0" err="1" smtClean="0"/>
              <a:t>envyings</a:t>
            </a:r>
            <a:r>
              <a:rPr lang="en-US" sz="4000" i="1" dirty="0" smtClean="0"/>
              <a:t>, murders, drunkenness, </a:t>
            </a:r>
            <a:r>
              <a:rPr lang="en-US" sz="4000" i="1" dirty="0" err="1" smtClean="0"/>
              <a:t>revellings</a:t>
            </a:r>
            <a:r>
              <a:rPr lang="en-US" sz="4000" i="1" dirty="0" smtClean="0"/>
              <a:t>, and such like” (Galatians 5:19-21) </a:t>
            </a:r>
            <a:endParaRPr lang="en-US" sz="4000" i="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implehealthybliss.files.wordpress.com/2012/02/sad-man.gif"/>
          <p:cNvPicPr>
            <a:picLocks noChangeAspect="1" noChangeArrowheads="1"/>
          </p:cNvPicPr>
          <p:nvPr/>
        </p:nvPicPr>
        <p:blipFill>
          <a:blip r:embed="rId2" cstate="print"/>
          <a:srcRect/>
          <a:stretch>
            <a:fillRect/>
          </a:stretch>
        </p:blipFill>
        <p:spPr bwMode="auto">
          <a:xfrm>
            <a:off x="0" y="457200"/>
            <a:ext cx="9027724" cy="601227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solidFill>
                  <a:srgbClr val="FFFF00"/>
                </a:solidFill>
              </a:rPr>
              <a:t>3# The </a:t>
            </a:r>
            <a:r>
              <a:rPr lang="en-US" dirty="0" smtClean="0">
                <a:solidFill>
                  <a:srgbClr val="FFFF00"/>
                </a:solidFill>
              </a:rPr>
              <a:t>Spiritual man  </a:t>
            </a:r>
            <a:br>
              <a:rPr lang="en-US" dirty="0" smtClean="0">
                <a:solidFill>
                  <a:srgbClr val="FFFF00"/>
                </a:solidFill>
              </a:rPr>
            </a:br>
            <a:r>
              <a:rPr lang="en-US" dirty="0" smtClean="0">
                <a:solidFill>
                  <a:srgbClr val="FFFF00"/>
                </a:solidFill>
              </a:rPr>
              <a:t>(Spirit-controlled man)</a:t>
            </a:r>
            <a:endParaRPr lang="en-US" dirty="0">
              <a:solidFill>
                <a:srgbClr val="FFFF00"/>
              </a:solidFill>
            </a:endParaRPr>
          </a:p>
        </p:txBody>
      </p:sp>
      <p:sp>
        <p:nvSpPr>
          <p:cNvPr id="3" name="Content Placeholder 2"/>
          <p:cNvSpPr>
            <a:spLocks noGrp="1"/>
          </p:cNvSpPr>
          <p:nvPr>
            <p:ph idx="1"/>
          </p:nvPr>
        </p:nvSpPr>
        <p:spPr>
          <a:xfrm>
            <a:off x="152400" y="1524000"/>
            <a:ext cx="8839200" cy="4602163"/>
          </a:xfrm>
        </p:spPr>
        <p:txBody>
          <a:bodyPr>
            <a:noAutofit/>
          </a:bodyPr>
          <a:lstStyle/>
          <a:p>
            <a:pPr>
              <a:buNone/>
            </a:pPr>
            <a:r>
              <a:rPr lang="en-US" sz="3600" i="1" dirty="0" smtClean="0"/>
              <a:t>   “Brethren, if a man be overtaken in a fault, ye which are spiritual, restore such an one in the spirit of meekness; considering thyself, lest thou also be tempted.” (Gal. 6:1) </a:t>
            </a:r>
          </a:p>
          <a:p>
            <a:pPr>
              <a:buNone/>
            </a:pPr>
            <a:r>
              <a:rPr lang="en-US" sz="3600" i="1" dirty="0" smtClean="0"/>
              <a:t> </a:t>
            </a:r>
          </a:p>
          <a:p>
            <a:pPr>
              <a:buNone/>
            </a:pPr>
            <a:r>
              <a:rPr lang="en-US" sz="3600" i="1" dirty="0" smtClean="0"/>
              <a:t>   “But he that is spiritual </a:t>
            </a:r>
            <a:r>
              <a:rPr lang="en-US" sz="3600" i="1" dirty="0" err="1" smtClean="0"/>
              <a:t>judgeth</a:t>
            </a:r>
            <a:r>
              <a:rPr lang="en-US" sz="3600" i="1" dirty="0" smtClean="0"/>
              <a:t> all things, yet he himself is judged of no man.”                (I Cor. 2:15)  </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ocachurch.com/web/sites/default/files/2ImageforWeb600x450Ephesians51819%281%29.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57400"/>
          </a:xfrm>
        </p:spPr>
        <p:txBody>
          <a:bodyPr>
            <a:normAutofit fontScale="90000"/>
          </a:bodyPr>
          <a:lstStyle/>
          <a:p>
            <a:r>
              <a:rPr lang="en-US" sz="6600" dirty="0" smtClean="0">
                <a:effectLst>
                  <a:glow rad="101600">
                    <a:schemeClr val="bg1">
                      <a:alpha val="60000"/>
                    </a:schemeClr>
                  </a:glow>
                </a:effectLst>
              </a:rPr>
              <a:t>How to be Filled with     the Holy Spirit</a:t>
            </a:r>
            <a:endParaRPr lang="en-US" sz="6600" dirty="0">
              <a:effectLst>
                <a:glow rad="101600">
                  <a:schemeClr val="bg1">
                    <a:alpha val="60000"/>
                  </a:schemeClr>
                </a:glow>
              </a:effectLst>
            </a:endParaRPr>
          </a:p>
        </p:txBody>
      </p:sp>
      <p:pic>
        <p:nvPicPr>
          <p:cNvPr id="3" name="Picture 2" descr="C:\Users\Ptr. Daniel White\Desktop\Bible pictures\Jesus\scan0049.jpg"/>
          <p:cNvPicPr>
            <a:picLocks noChangeAspect="1" noChangeArrowheads="1"/>
          </p:cNvPicPr>
          <p:nvPr/>
        </p:nvPicPr>
        <p:blipFill>
          <a:blip r:embed="rId3" cstate="print">
            <a:lum bright="-20000"/>
          </a:blip>
          <a:srcRect/>
          <a:stretch>
            <a:fillRect/>
          </a:stretch>
        </p:blipFill>
        <p:spPr bwMode="auto">
          <a:xfrm>
            <a:off x="2327664" y="2209800"/>
            <a:ext cx="4568966"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3886200" y="4038600"/>
            <a:ext cx="1697831" cy="17526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915400" cy="6186309"/>
          </a:xfrm>
          <a:prstGeom prst="rect">
            <a:avLst/>
          </a:prstGeom>
        </p:spPr>
        <p:txBody>
          <a:bodyPr wrap="square">
            <a:spAutoFit/>
          </a:bodyPr>
          <a:lstStyle/>
          <a:p>
            <a:pPr marL="742950" lvl="0" indent="-742950"/>
            <a:r>
              <a:rPr lang="en-US" sz="3600" dirty="0" smtClean="0">
                <a:effectLst>
                  <a:glow rad="101600">
                    <a:schemeClr val="bg1">
                      <a:alpha val="60000"/>
                    </a:schemeClr>
                  </a:glow>
                </a:effectLst>
              </a:rPr>
              <a:t>1. Purpose to live a holy life – </a:t>
            </a:r>
            <a:r>
              <a:rPr lang="en-US" sz="3600" i="1" dirty="0" smtClean="0">
                <a:effectLst>
                  <a:glow rad="101600">
                    <a:schemeClr val="bg1">
                      <a:alpha val="60000"/>
                    </a:schemeClr>
                  </a:glow>
                </a:effectLst>
              </a:rPr>
              <a:t>I Thess.   4:1-8</a:t>
            </a:r>
          </a:p>
          <a:p>
            <a:pPr lvl="0"/>
            <a:r>
              <a:rPr lang="en-US" sz="3600" i="1" dirty="0" smtClean="0">
                <a:effectLst>
                  <a:glow rad="101600">
                    <a:schemeClr val="bg1">
                      <a:alpha val="60000"/>
                    </a:schemeClr>
                  </a:glow>
                </a:effectLst>
              </a:rPr>
              <a:t>2. </a:t>
            </a:r>
            <a:r>
              <a:rPr lang="en-US" sz="3600" dirty="0" smtClean="0">
                <a:effectLst>
                  <a:glow rad="101600">
                    <a:schemeClr val="bg1">
                      <a:alpha val="60000"/>
                    </a:schemeClr>
                  </a:glow>
                </a:effectLst>
              </a:rPr>
              <a:t>Yield yourself to the Lord – </a:t>
            </a:r>
            <a:r>
              <a:rPr lang="en-US" sz="3600" i="1" dirty="0" smtClean="0">
                <a:effectLst>
                  <a:glow rad="101600">
                    <a:schemeClr val="bg1">
                      <a:alpha val="60000"/>
                    </a:schemeClr>
                  </a:glow>
                </a:effectLst>
              </a:rPr>
              <a:t>Rom. 6,   </a:t>
            </a:r>
          </a:p>
          <a:p>
            <a:pPr lvl="0"/>
            <a:r>
              <a:rPr lang="en-US" sz="3600" i="1" dirty="0" smtClean="0">
                <a:effectLst>
                  <a:glow rad="101600">
                    <a:schemeClr val="bg1">
                      <a:alpha val="60000"/>
                    </a:schemeClr>
                  </a:glow>
                </a:effectLst>
              </a:rPr>
              <a:t>     12:1-2 </a:t>
            </a:r>
          </a:p>
          <a:p>
            <a:pPr lvl="0"/>
            <a:r>
              <a:rPr lang="en-US" sz="3600" dirty="0" smtClean="0">
                <a:effectLst>
                  <a:glow rad="101600">
                    <a:schemeClr val="bg1">
                      <a:alpha val="60000"/>
                    </a:schemeClr>
                  </a:glow>
                </a:effectLst>
              </a:rPr>
              <a:t>3. Renew your mind daily – </a:t>
            </a:r>
            <a:r>
              <a:rPr lang="en-US" sz="3600" i="1" dirty="0" smtClean="0">
                <a:effectLst>
                  <a:glow rad="101600">
                    <a:schemeClr val="bg1">
                      <a:alpha val="60000"/>
                    </a:schemeClr>
                  </a:glow>
                </a:effectLst>
              </a:rPr>
              <a:t>Eph. 4:23-24 </a:t>
            </a:r>
          </a:p>
          <a:p>
            <a:pPr lvl="0"/>
            <a:r>
              <a:rPr lang="en-US" sz="3600" dirty="0" smtClean="0">
                <a:effectLst>
                  <a:glow rad="101600">
                    <a:schemeClr val="bg1">
                      <a:alpha val="60000"/>
                    </a:schemeClr>
                  </a:glow>
                </a:effectLst>
              </a:rPr>
              <a:t>4. Make no provision for the flesh – </a:t>
            </a:r>
            <a:r>
              <a:rPr lang="en-US" sz="3600" i="1" dirty="0" smtClean="0">
                <a:effectLst>
                  <a:glow rad="101600">
                    <a:schemeClr val="bg1">
                      <a:alpha val="60000"/>
                    </a:schemeClr>
                  </a:glow>
                </a:effectLst>
              </a:rPr>
              <a:t>Rom.     </a:t>
            </a:r>
          </a:p>
          <a:p>
            <a:pPr lvl="0"/>
            <a:r>
              <a:rPr lang="en-US" sz="3600" i="1" dirty="0">
                <a:effectLst>
                  <a:glow rad="101600">
                    <a:schemeClr val="bg1">
                      <a:alpha val="60000"/>
                    </a:schemeClr>
                  </a:glow>
                </a:effectLst>
              </a:rPr>
              <a:t> </a:t>
            </a:r>
            <a:r>
              <a:rPr lang="en-US" sz="3600" i="1" dirty="0" smtClean="0">
                <a:effectLst>
                  <a:glow rad="101600">
                    <a:schemeClr val="bg1">
                      <a:alpha val="60000"/>
                    </a:schemeClr>
                  </a:glow>
                </a:effectLst>
              </a:rPr>
              <a:t>   13:14</a:t>
            </a:r>
          </a:p>
          <a:p>
            <a:pPr lvl="0"/>
            <a:r>
              <a:rPr lang="en-US" sz="3600" dirty="0" smtClean="0">
                <a:effectLst>
                  <a:glow rad="101600">
                    <a:schemeClr val="bg1">
                      <a:alpha val="60000"/>
                    </a:schemeClr>
                  </a:glow>
                </a:effectLst>
              </a:rPr>
              <a:t>5. Flee temptation – </a:t>
            </a:r>
            <a:r>
              <a:rPr lang="en-US" sz="3600" i="1" dirty="0" smtClean="0">
                <a:effectLst>
                  <a:glow rad="101600">
                    <a:schemeClr val="bg1">
                      <a:alpha val="60000"/>
                    </a:schemeClr>
                  </a:glow>
                </a:effectLst>
              </a:rPr>
              <a:t>II Tim. 2:22 </a:t>
            </a:r>
          </a:p>
          <a:p>
            <a:pPr lvl="0"/>
            <a:r>
              <a:rPr lang="en-US" sz="3600" dirty="0" smtClean="0">
                <a:effectLst>
                  <a:glow rad="101600">
                    <a:schemeClr val="bg1">
                      <a:alpha val="60000"/>
                    </a:schemeClr>
                  </a:glow>
                </a:effectLst>
              </a:rPr>
              <a:t>6. Resist Satan by continual submission to    </a:t>
            </a:r>
          </a:p>
          <a:p>
            <a:pPr lvl="0"/>
            <a:r>
              <a:rPr lang="en-US" sz="3600" dirty="0">
                <a:effectLst>
                  <a:glow rad="101600">
                    <a:schemeClr val="bg1">
                      <a:alpha val="60000"/>
                    </a:schemeClr>
                  </a:glow>
                </a:effectLst>
              </a:rPr>
              <a:t> </a:t>
            </a:r>
            <a:r>
              <a:rPr lang="en-US" sz="3600" dirty="0" smtClean="0">
                <a:effectLst>
                  <a:glow rad="101600">
                    <a:schemeClr val="bg1">
                      <a:alpha val="60000"/>
                    </a:schemeClr>
                  </a:glow>
                </a:effectLst>
              </a:rPr>
              <a:t>   God – </a:t>
            </a:r>
            <a:r>
              <a:rPr lang="en-US" sz="3600" i="1" dirty="0" smtClean="0">
                <a:effectLst>
                  <a:glow rad="101600">
                    <a:schemeClr val="bg1">
                      <a:alpha val="60000"/>
                    </a:schemeClr>
                  </a:glow>
                </a:effectLst>
              </a:rPr>
              <a:t>Jam. 4:6-10</a:t>
            </a:r>
          </a:p>
          <a:p>
            <a:pPr lvl="0"/>
            <a:r>
              <a:rPr lang="en-US" sz="3600" dirty="0" smtClean="0">
                <a:effectLst>
                  <a:glow rad="101600">
                    <a:schemeClr val="bg1">
                      <a:alpha val="60000"/>
                    </a:schemeClr>
                  </a:glow>
                </a:effectLst>
              </a:rPr>
              <a:t>7. Do not give place to the devil – </a:t>
            </a:r>
            <a:r>
              <a:rPr lang="en-US" sz="3600" i="1" dirty="0" smtClean="0">
                <a:effectLst>
                  <a:glow rad="101600">
                    <a:schemeClr val="bg1">
                      <a:alpha val="60000"/>
                    </a:schemeClr>
                  </a:glow>
                </a:effectLst>
              </a:rPr>
              <a:t>Eph. 4:          </a:t>
            </a:r>
          </a:p>
          <a:p>
            <a:pPr lvl="0"/>
            <a:r>
              <a:rPr lang="en-US" sz="3600" i="1" dirty="0">
                <a:effectLst>
                  <a:glow rad="101600">
                    <a:schemeClr val="bg1">
                      <a:alpha val="60000"/>
                    </a:schemeClr>
                  </a:glow>
                </a:effectLst>
              </a:rPr>
              <a:t> </a:t>
            </a:r>
            <a:r>
              <a:rPr lang="en-US" sz="3600" i="1" dirty="0" smtClean="0">
                <a:effectLst>
                  <a:glow rad="101600">
                    <a:schemeClr val="bg1">
                      <a:alpha val="60000"/>
                    </a:schemeClr>
                  </a:glow>
                </a:effectLst>
              </a:rPr>
              <a:t>   27-30 (bitterness, immorality, covetousness)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TotalTime>
  <Words>3056</Words>
  <Application>Microsoft Office PowerPoint</Application>
  <PresentationFormat>On-screen Show (4:3)</PresentationFormat>
  <Paragraphs>172</Paragraphs>
  <Slides>102</Slides>
  <Notes>7</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The Doctrine of Man (Part 7)</vt:lpstr>
      <vt:lpstr>Slide 2</vt:lpstr>
      <vt:lpstr>Slide 3</vt:lpstr>
      <vt:lpstr>Slide 4</vt:lpstr>
      <vt:lpstr>Slide 5</vt:lpstr>
      <vt:lpstr>Slide 6</vt:lpstr>
      <vt:lpstr>Slide 7</vt:lpstr>
      <vt:lpstr>Slide 8</vt:lpstr>
      <vt:lpstr>“Thy Word is Truth…”</vt:lpstr>
      <vt:lpstr>Slide 10</vt:lpstr>
      <vt:lpstr>Slide 11</vt:lpstr>
      <vt:lpstr>Slide 12</vt:lpstr>
      <vt:lpstr>Slide 13</vt:lpstr>
      <vt:lpstr>Slide 14</vt:lpstr>
      <vt:lpstr>Slide 15</vt:lpstr>
      <vt:lpstr>Slide 16</vt:lpstr>
      <vt:lpstr>Slide 17</vt:lpstr>
      <vt:lpstr>Slide 18</vt:lpstr>
      <vt:lpstr>Man’s Original Duties  and Responsibilities </vt:lpstr>
      <vt:lpstr>Why did God create man?  </vt:lpstr>
      <vt:lpstr>“Thou art worthy, O Lord, to receive glory and honour and power: for thou hast created all things, and for thy pleasure they are and were created.”  (Rev. 4:11)</vt:lpstr>
      <vt:lpstr>How do we bring pleasure to God?</vt:lpstr>
      <vt:lpstr>The only way to bring pleasure to God is by fulfilling our God given duties and responsibilities.</vt:lpstr>
      <vt:lpstr>Slide 24</vt:lpstr>
      <vt:lpstr>Slide 25</vt:lpstr>
      <vt:lpstr>Slide 26</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Slide 29</vt:lpstr>
      <vt:lpstr> “The Consequences of the Fall”</vt:lpstr>
      <vt:lpstr>A threefold sentence passed  </vt:lpstr>
      <vt:lpstr>Judgment upon the Serpent</vt:lpstr>
      <vt:lpstr> "And the Lord God said unto the serpent, Because thou hast done this, thou art cursed above all cattle, and above every beast of the field; upon thy belly shalt thou go, and dust shalt thou eat all the days  of thy life." (Gen. 3:14) </vt:lpstr>
      <vt:lpstr>Slide 34</vt:lpstr>
      <vt:lpstr>Slide 35</vt:lpstr>
      <vt:lpstr> Judgment upon Satan</vt:lpstr>
      <vt:lpstr>"And I will put enmity between thee and the woman, and between thy seed and her seed; it shall bruise (crush) thy head, and thou shalt bruise (strike) his heel"  (Gen. 3:15) </vt:lpstr>
      <vt:lpstr>For in this verse we see no less than a thrilling prediction of the cross and the resurrection of the Savior’s and His  great victory over Satan.</vt:lpstr>
      <vt:lpstr>Slide 39</vt:lpstr>
      <vt:lpstr>Slide 40</vt:lpstr>
      <vt:lpstr>Slide 41</vt:lpstr>
      <vt:lpstr>Judgment upon Adam and Eve (sevenfold sentence because of their sin)</vt:lpstr>
      <vt:lpstr>1# Guilt and Shame </vt:lpstr>
      <vt:lpstr>2# Fear</vt:lpstr>
      <vt:lpstr>3# Discord</vt:lpstr>
      <vt:lpstr>4# Death</vt:lpstr>
      <vt:lpstr>5# Suffering</vt:lpstr>
      <vt:lpstr>6# Weariness in labor</vt:lpstr>
      <vt:lpstr>7# Separation from God</vt:lpstr>
      <vt:lpstr>The innocent had to die for the guilty</vt:lpstr>
      <vt:lpstr>(Genesis 3:21)  “Unto Adam also and to his wife did the LORD God make coats of skins, and clothed them…”</vt:lpstr>
      <vt:lpstr>(Genesis 3:21)   The first mention of the                  shedding of blood in the Bible.</vt:lpstr>
      <vt:lpstr>The Remedy for Man’s Sin</vt:lpstr>
      <vt:lpstr>Slide 54</vt:lpstr>
      <vt:lpstr>Slide 55</vt:lpstr>
      <vt:lpstr>Slide 56</vt:lpstr>
      <vt:lpstr>Slide 57</vt:lpstr>
      <vt:lpstr>Slide 58</vt:lpstr>
      <vt:lpstr>Slide 59</vt:lpstr>
      <vt:lpstr>Slide 60</vt:lpstr>
      <vt:lpstr>Slide 61</vt:lpstr>
      <vt:lpstr>Slide 62</vt:lpstr>
      <vt:lpstr>Slide 63</vt:lpstr>
      <vt:lpstr>The Shed Blood of Christ</vt:lpstr>
      <vt:lpstr>Slide 65</vt:lpstr>
      <vt:lpstr>Slide 66</vt:lpstr>
      <vt:lpstr>Redemption</vt:lpstr>
      <vt:lpstr>Reconciliation</vt:lpstr>
      <vt:lpstr>Remission</vt:lpstr>
      <vt:lpstr>Propitiation</vt:lpstr>
      <vt:lpstr>Justification</vt:lpstr>
      <vt:lpstr>Slide 72</vt:lpstr>
      <vt:lpstr>Slide 73</vt:lpstr>
      <vt:lpstr>Man’s Present-Day Condition  (Two fallacies) </vt:lpstr>
      <vt:lpstr>Slide 75</vt:lpstr>
      <vt:lpstr>“Ye are of your father the devil, and the lusts of your father ye will do. He was a murderer from the beginning, and abode not in the truth, because there is no truth in him. When he speaketh a lie, he speaketh of his own: for he is a liar, and the father of it.”</vt:lpstr>
      <vt:lpstr>The Fatherhood of God  by Henry Morris, Ph.D.  </vt:lpstr>
      <vt:lpstr>Slide 78</vt:lpstr>
      <vt:lpstr>The facts</vt:lpstr>
      <vt:lpstr>1# The natural man</vt:lpstr>
      <vt:lpstr>Slide 81</vt:lpstr>
      <vt:lpstr>Negative aspects of depravity</vt:lpstr>
      <vt:lpstr>Slide 83</vt:lpstr>
      <vt:lpstr>Slide 84</vt:lpstr>
      <vt:lpstr>Positive aspects of depravity</vt:lpstr>
      <vt:lpstr>Depravity teaches that no sinner has the power in and of himself  to please God</vt:lpstr>
      <vt:lpstr>The following Scriptures describe  the natural man</vt:lpstr>
      <vt:lpstr>Slide 88</vt:lpstr>
      <vt:lpstr>2# The carnal man</vt:lpstr>
      <vt:lpstr>Here Paul sadly describes a Christian who is indwelt by the Holy Spirit, but who still allows himself to be controlled by the passions of the flesh. Paul calls him a baby, for he has never learned to grow. </vt:lpstr>
      <vt:lpstr>Slide 91</vt:lpstr>
      <vt:lpstr>Slide 92</vt:lpstr>
      <vt:lpstr>Slide 93</vt:lpstr>
      <vt:lpstr>Slide 94</vt:lpstr>
      <vt:lpstr>Slide 95</vt:lpstr>
      <vt:lpstr>3# The Spiritual man   (Spirit-controlled man)</vt:lpstr>
      <vt:lpstr>Slide 97</vt:lpstr>
      <vt:lpstr>How to be Filled with     the Holy Spirit</vt:lpstr>
      <vt:lpstr>Slide 99</vt:lpstr>
      <vt:lpstr>Slide 100</vt:lpstr>
      <vt:lpstr>Slide 101</vt:lpstr>
      <vt:lpstr>Slide 102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Man (Part 7)</dc:title>
  <dc:creator>Pastor Daniel White</dc:creator>
  <cp:lastModifiedBy>Pastor Daniel White</cp:lastModifiedBy>
  <cp:revision>64</cp:revision>
  <dcterms:created xsi:type="dcterms:W3CDTF">2013-12-20T16:28:55Z</dcterms:created>
  <dcterms:modified xsi:type="dcterms:W3CDTF">2014-01-08T23:04:17Z</dcterms:modified>
</cp:coreProperties>
</file>