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1" r:id="rId5"/>
    <p:sldId id="271" r:id="rId6"/>
    <p:sldId id="263" r:id="rId7"/>
    <p:sldId id="270" r:id="rId8"/>
    <p:sldId id="330" r:id="rId9"/>
    <p:sldId id="323" r:id="rId10"/>
    <p:sldId id="324" r:id="rId11"/>
    <p:sldId id="325" r:id="rId12"/>
    <p:sldId id="331" r:id="rId13"/>
    <p:sldId id="268" r:id="rId14"/>
    <p:sldId id="326" r:id="rId15"/>
    <p:sldId id="264" r:id="rId16"/>
    <p:sldId id="269" r:id="rId17"/>
    <p:sldId id="291" r:id="rId18"/>
    <p:sldId id="285" r:id="rId19"/>
    <p:sldId id="262" r:id="rId20"/>
    <p:sldId id="259" r:id="rId21"/>
    <p:sldId id="257" r:id="rId22"/>
    <p:sldId id="260" r:id="rId23"/>
    <p:sldId id="267" r:id="rId24"/>
    <p:sldId id="272" r:id="rId25"/>
    <p:sldId id="284" r:id="rId26"/>
    <p:sldId id="286" r:id="rId27"/>
    <p:sldId id="294" r:id="rId28"/>
    <p:sldId id="277" r:id="rId29"/>
    <p:sldId id="276" r:id="rId30"/>
    <p:sldId id="273" r:id="rId31"/>
    <p:sldId id="274" r:id="rId32"/>
    <p:sldId id="287" r:id="rId33"/>
    <p:sldId id="281" r:id="rId34"/>
    <p:sldId id="280" r:id="rId35"/>
    <p:sldId id="282" r:id="rId36"/>
    <p:sldId id="279" r:id="rId37"/>
    <p:sldId id="278" r:id="rId38"/>
    <p:sldId id="283" r:id="rId39"/>
    <p:sldId id="292" r:id="rId40"/>
    <p:sldId id="289" r:id="rId41"/>
    <p:sldId id="290" r:id="rId42"/>
    <p:sldId id="288" r:id="rId43"/>
    <p:sldId id="310" r:id="rId44"/>
    <p:sldId id="311" r:id="rId45"/>
    <p:sldId id="312" r:id="rId46"/>
    <p:sldId id="329" r:id="rId47"/>
    <p:sldId id="305" r:id="rId48"/>
    <p:sldId id="307" r:id="rId49"/>
    <p:sldId id="308" r:id="rId50"/>
    <p:sldId id="306" r:id="rId51"/>
    <p:sldId id="304" r:id="rId52"/>
    <p:sldId id="309" r:id="rId53"/>
    <p:sldId id="322" r:id="rId54"/>
    <p:sldId id="295" r:id="rId55"/>
    <p:sldId id="302" r:id="rId56"/>
    <p:sldId id="296" r:id="rId57"/>
    <p:sldId id="303" r:id="rId58"/>
    <p:sldId id="327" r:id="rId59"/>
    <p:sldId id="297" r:id="rId60"/>
    <p:sldId id="298" r:id="rId61"/>
    <p:sldId id="299" r:id="rId62"/>
    <p:sldId id="301" r:id="rId63"/>
    <p:sldId id="300" r:id="rId64"/>
    <p:sldId id="314" r:id="rId65"/>
    <p:sldId id="313" r:id="rId66"/>
    <p:sldId id="321" r:id="rId67"/>
    <p:sldId id="320" r:id="rId68"/>
    <p:sldId id="315" r:id="rId69"/>
    <p:sldId id="316" r:id="rId70"/>
    <p:sldId id="317" r:id="rId71"/>
    <p:sldId id="318" r:id="rId72"/>
    <p:sldId id="319" r:id="rId73"/>
    <p:sldId id="32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55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C9114-31CC-475B-89C6-D4BC3B5E6146}" type="datetimeFigureOut">
              <a:rPr lang="en-US" smtClean="0"/>
              <a:pPr/>
              <a:t>10/30/2013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89DC7B-241A-4235-9ED5-00CFF7CF1C4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C9114-31CC-475B-89C6-D4BC3B5E6146}" type="datetimeFigureOut">
              <a:rPr lang="en-US" smtClean="0"/>
              <a:pPr/>
              <a:t>10/30/2013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9DC7B-241A-4235-9ED5-00CFF7CF1C4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1)</a:t>
            </a:r>
            <a:endParaRPr lang="en-US" i="1" dirty="0">
              <a:latin typeface="Adobe Garamond Pro Bold" pitchFamily="18" charset="0"/>
            </a:endParaRPr>
          </a:p>
        </p:txBody>
      </p:sp>
      <p:sp>
        <p:nvSpPr>
          <p:cNvPr id="4" name="Content Placeholder 3"/>
          <p:cNvSpPr>
            <a:spLocks noGrp="1"/>
          </p:cNvSpPr>
          <p:nvPr>
            <p:ph idx="1"/>
          </p:nvPr>
        </p:nvSpPr>
        <p:spPr>
          <a:xfrm>
            <a:off x="457200" y="5105400"/>
            <a:ext cx="8229600" cy="1020763"/>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His Origin</a:t>
            </a:r>
            <a:endParaRPr lang="en-US" sz="4800" b="1" dirty="0">
              <a:effectLst>
                <a:reflection blurRad="6350" stA="55000" endA="300" endPos="45500" dir="5400000" sy="-100000" algn="bl" rotWithShape="0"/>
              </a:effectLst>
              <a:latin typeface="Times New Roman" pitchFamily="18" charset="0"/>
              <a:cs typeface="Times New Roman" pitchFamily="18" charset="0"/>
            </a:endParaRP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362200"/>
            <a:ext cx="9109877" cy="228599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5016758"/>
          </a:xfrm>
          <a:prstGeom prst="rect">
            <a:avLst/>
          </a:prstGeom>
        </p:spPr>
        <p:txBody>
          <a:bodyPr wrap="square">
            <a:spAutoFit/>
          </a:bodyPr>
          <a:lstStyle/>
          <a:p>
            <a:pPr algn="ctr"/>
            <a:r>
              <a:rPr lang="en-US" sz="4000" i="1" dirty="0" smtClean="0"/>
              <a:t>John 1:1-4 </a:t>
            </a:r>
          </a:p>
          <a:p>
            <a:pPr algn="ctr"/>
            <a:r>
              <a:rPr lang="en-US" sz="4000" i="1" dirty="0" smtClean="0"/>
              <a:t>“In the beginning was the Word, and the Word was with God, and the Word was God. The same was in the beginning with God. All things were made by him; and without him was not any thing made that was made. In him was life; and the life was the light of men.”</a:t>
            </a:r>
            <a:endParaRPr lang="en-US" sz="40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3970318"/>
          </a:xfrm>
          <a:prstGeom prst="rect">
            <a:avLst/>
          </a:prstGeom>
        </p:spPr>
        <p:txBody>
          <a:bodyPr wrap="square">
            <a:spAutoFit/>
          </a:bodyPr>
          <a:lstStyle/>
          <a:p>
            <a:pPr algn="ctr"/>
            <a:r>
              <a:rPr lang="en-US" sz="3600" i="1" dirty="0" smtClean="0"/>
              <a:t>John 3:19-20</a:t>
            </a:r>
          </a:p>
          <a:p>
            <a:pPr algn="ctr"/>
            <a:r>
              <a:rPr lang="en-US" sz="3600" i="1" dirty="0" smtClean="0"/>
              <a:t>“And this is the condemnation, that light is come into the world, and men loved darkness rather than light, </a:t>
            </a:r>
            <a:r>
              <a:rPr lang="en-US" sz="3600" i="1" u="sng" dirty="0" smtClean="0"/>
              <a:t>because their deeds were </a:t>
            </a:r>
            <a:r>
              <a:rPr lang="en-US" sz="3600" i="1" u="sng" dirty="0" smtClean="0"/>
              <a:t>evil</a:t>
            </a:r>
            <a:r>
              <a:rPr lang="en-US" sz="3600" i="1" dirty="0" smtClean="0"/>
              <a:t>        </a:t>
            </a:r>
            <a:r>
              <a:rPr lang="en-US" sz="3600" i="1" dirty="0" smtClean="0">
                <a:solidFill>
                  <a:srgbClr val="FFFF00"/>
                </a:solidFill>
              </a:rPr>
              <a:t>(The depravity of man)</a:t>
            </a:r>
            <a:r>
              <a:rPr lang="en-US" sz="3600" i="1" dirty="0" smtClean="0"/>
              <a:t>.</a:t>
            </a:r>
            <a:r>
              <a:rPr lang="en-US" sz="3600" i="1" dirty="0" smtClean="0">
                <a:solidFill>
                  <a:srgbClr val="FFFF00"/>
                </a:solidFill>
              </a:rPr>
              <a:t> </a:t>
            </a:r>
            <a:r>
              <a:rPr lang="en-US" sz="3600" i="1" dirty="0" smtClean="0"/>
              <a:t>For every one that doeth evil </a:t>
            </a:r>
            <a:r>
              <a:rPr lang="en-US" sz="3600" i="1" dirty="0" err="1" smtClean="0"/>
              <a:t>hateth</a:t>
            </a:r>
            <a:r>
              <a:rPr lang="en-US" sz="3600" i="1" dirty="0" smtClean="0"/>
              <a:t> the light, neither cometh to the light, </a:t>
            </a:r>
            <a:r>
              <a:rPr lang="en-US" sz="3600" i="1" u="sng" dirty="0" smtClean="0"/>
              <a:t>lest his deeds should be reproved</a:t>
            </a:r>
            <a:r>
              <a:rPr lang="en-US" sz="3600" i="1" dirty="0" smtClean="0"/>
              <a:t>.”</a:t>
            </a:r>
            <a:endParaRPr lang="en-US" sz="36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www.pawcreek.org/media/2012/07/Throne-In-The-HeavenliesT.png"/>
          <p:cNvPicPr>
            <a:picLocks noChangeAspect="1" noChangeArrowheads="1"/>
          </p:cNvPicPr>
          <p:nvPr/>
        </p:nvPicPr>
        <p:blipFill>
          <a:blip r:embed="rId2" cstate="print"/>
          <a:srcRect l="2462" t="4124" r="12615" b="1031"/>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i="1" dirty="0" smtClean="0"/>
              <a:t>Rom. 1:21-24 </a:t>
            </a:r>
            <a:br>
              <a:rPr lang="en-US" sz="3200" i="1" dirty="0" smtClean="0"/>
            </a:br>
            <a:r>
              <a:rPr lang="en-US" sz="3200" i="1" dirty="0" smtClean="0"/>
              <a:t>“Because that, when they knew God, they glorified him not as God, neither were thankful; but became vain in their imaginations, and their foolish heart was darkened. Professing themselves to be wise, they became fools, And changed the glory of the </a:t>
            </a:r>
            <a:r>
              <a:rPr lang="en-US" sz="3200" i="1" dirty="0" err="1" smtClean="0"/>
              <a:t>uncorruptible</a:t>
            </a:r>
            <a:r>
              <a:rPr lang="en-US" sz="3200" i="1" dirty="0" smtClean="0"/>
              <a:t> God into an image made like to corruptible man, and to birds, and </a:t>
            </a:r>
            <a:r>
              <a:rPr lang="en-US" sz="3200" i="1" dirty="0" err="1" smtClean="0"/>
              <a:t>fourfooted</a:t>
            </a:r>
            <a:r>
              <a:rPr lang="en-US" sz="3200" i="1" dirty="0" smtClean="0"/>
              <a:t> beasts, and creeping things. Wherefore God also gave them up to uncleanness through the lusts of their own hearts, to </a:t>
            </a:r>
            <a:r>
              <a:rPr lang="en-US" sz="3200" i="1" dirty="0" err="1" smtClean="0"/>
              <a:t>dishonour</a:t>
            </a:r>
            <a:r>
              <a:rPr lang="en-US" sz="3200" i="1" dirty="0" smtClean="0"/>
              <a:t> their own bodies between themselves.”</a:t>
            </a:r>
            <a:endParaRPr lang="en-US" sz="32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fc05.deviantart.net/fs38/f/2008/351/0/0/Charles_Darwin_Wallpaper__V2_by_CharlesDarwin.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i="1" dirty="0" smtClean="0"/>
              <a:t>I Cor. 3:19 </a:t>
            </a:r>
            <a:br>
              <a:rPr lang="en-US" i="1" dirty="0" smtClean="0"/>
            </a:br>
            <a:r>
              <a:rPr lang="en-US" i="1" dirty="0" smtClean="0"/>
              <a:t>“For the wisdom of this world is foolishness with God. For it is written, He </a:t>
            </a:r>
            <a:r>
              <a:rPr lang="en-US" i="1" dirty="0" err="1" smtClean="0"/>
              <a:t>taketh</a:t>
            </a:r>
            <a:r>
              <a:rPr lang="en-US" i="1" dirty="0" smtClean="0"/>
              <a:t> the wise in their own craftiness.”</a:t>
            </a:r>
            <a:endParaRPr lang="en-US"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 Psalm 53:1</a:t>
            </a:r>
            <a:br>
              <a:rPr lang="en-US" i="1" dirty="0" smtClean="0"/>
            </a:br>
            <a:r>
              <a:rPr lang="en-US" i="1" dirty="0" smtClean="0"/>
              <a:t> “The fool hath said in his heart, There is no God. Corrupt are they, and have done abominable iniquity: there is none that doeth good.”</a:t>
            </a:r>
            <a:endParaRPr lang="en-US"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farsidecreative.com/wp-content/uploads/2012/10/other_origin_main_1.jpg"/>
          <p:cNvPicPr>
            <a:picLocks noChangeAspect="1" noChangeArrowheads="1"/>
          </p:cNvPicPr>
          <p:nvPr/>
        </p:nvPicPr>
        <p:blipFill>
          <a:blip r:embed="rId2" cstate="print"/>
          <a:srcRect t="10178" b="18575"/>
          <a:stretch>
            <a:fillRect/>
          </a:stretch>
        </p:blipFill>
        <p:spPr bwMode="auto">
          <a:xfrm>
            <a:off x="-45719" y="685800"/>
            <a:ext cx="9189719" cy="5105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1204" y="2599236"/>
            <a:ext cx="3284996" cy="42587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 to="" calcmode="lin" valueType="num">
                                      <p:cBhvr>
                                        <p:cTn id="7" dur="1" fill="hold"/>
                                        <p:tgtEl>
                                          <p:spTgt spid="450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5058"/>
                                        </p:tgtEl>
                                        <p:attrNameLst>
                                          <p:attrName>style.visibility</p:attrName>
                                        </p:attrNameLst>
                                      </p:cBhvr>
                                      <p:to>
                                        <p:strVal val="visible"/>
                                      </p:to>
                                    </p:set>
                                    <p:anim to="" calcmode="lin" valueType="num">
                                      <p:cBhvr>
                                        <p:cTn id="12" dur="1" fill="hold"/>
                                        <p:tgtEl>
                                          <p:spTgt spid="4505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bdavid.org/youthworld/overcomers/graphics/1_god-said-cre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c02.deviantart.net/fs70/i/2011/278/f/a/7_days_of_creation_by_gavinthemjkid-d4bw1ya.jpg"/>
          <p:cNvPicPr>
            <a:picLocks noChangeAspect="1" noChangeArrowheads="1"/>
          </p:cNvPicPr>
          <p:nvPr/>
        </p:nvPicPr>
        <p:blipFill>
          <a:blip r:embed="rId2" cstate="print">
            <a:lum bright="-20000"/>
          </a:blip>
          <a:srcRect r="437" b="8889"/>
          <a:stretch>
            <a:fillRect/>
          </a:stretch>
        </p:blipFill>
        <p:spPr bwMode="auto">
          <a:xfrm>
            <a:off x="-381000" y="-228600"/>
            <a:ext cx="9677400" cy="7086600"/>
          </a:xfrm>
          <a:prstGeom prst="rect">
            <a:avLst/>
          </a:prstGeom>
          <a:noFill/>
        </p:spPr>
      </p:pic>
      <p:sp>
        <p:nvSpPr>
          <p:cNvPr id="5" name="Content Placeholder 4"/>
          <p:cNvSpPr>
            <a:spLocks noGrp="1"/>
          </p:cNvSpPr>
          <p:nvPr>
            <p:ph idx="1"/>
          </p:nvPr>
        </p:nvSpPr>
        <p:spPr>
          <a:xfrm>
            <a:off x="-304800" y="0"/>
            <a:ext cx="9448800" cy="6126163"/>
          </a:xfrm>
        </p:spPr>
        <p:txBody>
          <a:bodyPr>
            <a:noAutofit/>
          </a:bodyPr>
          <a:lstStyle/>
          <a:p>
            <a:r>
              <a:rPr lang="en-US" sz="4000" b="1" dirty="0" smtClean="0">
                <a:effectLst>
                  <a:glow rad="101600">
                    <a:schemeClr val="bg1">
                      <a:alpha val="60000"/>
                    </a:schemeClr>
                  </a:glow>
                </a:effectLst>
              </a:rPr>
              <a:t>Day 1:</a:t>
            </a:r>
            <a:r>
              <a:rPr lang="en-US" sz="4000" dirty="0" smtClean="0">
                <a:effectLst>
                  <a:glow rad="101600">
                    <a:schemeClr val="bg1">
                      <a:alpha val="60000"/>
                    </a:schemeClr>
                  </a:glow>
                </a:effectLst>
              </a:rPr>
              <a:t> </a:t>
            </a:r>
            <a:r>
              <a:rPr lang="en-US" sz="4000" dirty="0" smtClean="0">
                <a:effectLst>
                  <a:glow rad="101600">
                    <a:schemeClr val="bg1">
                      <a:alpha val="60000"/>
                    </a:schemeClr>
                  </a:glow>
                </a:effectLst>
              </a:rPr>
              <a:t>L</a:t>
            </a:r>
            <a:r>
              <a:rPr lang="en-US" sz="4000" dirty="0" smtClean="0">
                <a:effectLst>
                  <a:glow rad="101600">
                    <a:schemeClr val="bg1">
                      <a:alpha val="60000"/>
                    </a:schemeClr>
                  </a:glow>
                </a:effectLst>
              </a:rPr>
              <a:t>ight </a:t>
            </a:r>
            <a:r>
              <a:rPr lang="en-US" sz="4000" dirty="0" smtClean="0">
                <a:effectLst>
                  <a:glow rad="101600">
                    <a:schemeClr val="bg1">
                      <a:alpha val="60000"/>
                    </a:schemeClr>
                  </a:glow>
                </a:effectLst>
              </a:rPr>
              <a:t>and </a:t>
            </a:r>
            <a:r>
              <a:rPr lang="en-US" sz="4000" dirty="0" smtClean="0">
                <a:effectLst>
                  <a:glow rad="101600">
                    <a:schemeClr val="bg1">
                      <a:alpha val="60000"/>
                    </a:schemeClr>
                  </a:glow>
                </a:effectLst>
              </a:rPr>
              <a:t>darkness/day and night</a:t>
            </a:r>
            <a:endParaRPr lang="en-US" sz="4000" dirty="0" smtClean="0">
              <a:effectLst>
                <a:glow rad="101600">
                  <a:schemeClr val="bg1">
                    <a:alpha val="60000"/>
                  </a:schemeClr>
                </a:glow>
              </a:effectLst>
            </a:endParaRPr>
          </a:p>
          <a:p>
            <a:r>
              <a:rPr lang="en-US" sz="4000" b="1" dirty="0" smtClean="0">
                <a:effectLst>
                  <a:glow rad="101600">
                    <a:schemeClr val="bg1">
                      <a:alpha val="60000"/>
                    </a:schemeClr>
                  </a:glow>
                </a:effectLst>
              </a:rPr>
              <a:t>Day 2:</a:t>
            </a:r>
            <a:r>
              <a:rPr lang="en-US" sz="4000" dirty="0" smtClean="0">
                <a:effectLst>
                  <a:glow rad="101600">
                    <a:schemeClr val="bg1">
                      <a:alpha val="60000"/>
                    </a:schemeClr>
                  </a:glow>
                </a:effectLst>
              </a:rPr>
              <a:t> </a:t>
            </a:r>
            <a:r>
              <a:rPr lang="en-US" sz="4000" dirty="0" smtClean="0">
                <a:effectLst>
                  <a:glow rad="101600">
                    <a:schemeClr val="bg1">
                      <a:alpha val="60000"/>
                    </a:schemeClr>
                  </a:glow>
                </a:effectLst>
              </a:rPr>
              <a:t>Division of the Waters</a:t>
            </a:r>
            <a:endParaRPr lang="en-US" sz="4000" dirty="0" smtClean="0">
              <a:effectLst>
                <a:glow rad="101600">
                  <a:schemeClr val="bg1">
                    <a:alpha val="60000"/>
                  </a:schemeClr>
                </a:glow>
              </a:effectLst>
            </a:endParaRPr>
          </a:p>
          <a:p>
            <a:r>
              <a:rPr lang="en-US" sz="4000" b="1" dirty="0" smtClean="0">
                <a:effectLst>
                  <a:glow rad="101600">
                    <a:schemeClr val="bg1">
                      <a:alpha val="60000"/>
                    </a:schemeClr>
                  </a:glow>
                </a:effectLst>
              </a:rPr>
              <a:t>Day 3:</a:t>
            </a:r>
            <a:r>
              <a:rPr lang="en-US" sz="4000" dirty="0" smtClean="0">
                <a:effectLst>
                  <a:glow rad="101600">
                    <a:schemeClr val="bg1">
                      <a:alpha val="60000"/>
                    </a:schemeClr>
                  </a:glow>
                </a:effectLst>
              </a:rPr>
              <a:t> Dry land, the seas, and vegetation.</a:t>
            </a:r>
          </a:p>
          <a:p>
            <a:r>
              <a:rPr lang="en-US" sz="4000" b="1" dirty="0" smtClean="0">
                <a:effectLst>
                  <a:glow rad="101600">
                    <a:schemeClr val="bg1">
                      <a:alpha val="60000"/>
                    </a:schemeClr>
                  </a:glow>
                </a:effectLst>
              </a:rPr>
              <a:t>Day 4:</a:t>
            </a:r>
            <a:r>
              <a:rPr lang="en-US" sz="4000" dirty="0" smtClean="0">
                <a:effectLst>
                  <a:glow rad="101600">
                    <a:schemeClr val="bg1">
                      <a:alpha val="60000"/>
                    </a:schemeClr>
                  </a:glow>
                </a:effectLst>
              </a:rPr>
              <a:t> The sun, the moon and the stars.</a:t>
            </a:r>
          </a:p>
          <a:p>
            <a:r>
              <a:rPr lang="en-US" sz="4000" b="1" dirty="0" smtClean="0">
                <a:effectLst>
                  <a:glow rad="101600">
                    <a:schemeClr val="bg1">
                      <a:alpha val="60000"/>
                    </a:schemeClr>
                  </a:glow>
                </a:effectLst>
              </a:rPr>
              <a:t>Day 5:</a:t>
            </a:r>
            <a:r>
              <a:rPr lang="en-US" sz="4000" dirty="0" smtClean="0">
                <a:effectLst>
                  <a:glow rad="101600">
                    <a:schemeClr val="bg1">
                      <a:alpha val="60000"/>
                    </a:schemeClr>
                  </a:glow>
                </a:effectLst>
              </a:rPr>
              <a:t> Living creatures in the water, birds in the air.</a:t>
            </a:r>
          </a:p>
          <a:p>
            <a:r>
              <a:rPr lang="en-US" sz="4000" b="1" dirty="0" smtClean="0">
                <a:effectLst>
                  <a:glow rad="101600">
                    <a:schemeClr val="bg1">
                      <a:alpha val="60000"/>
                    </a:schemeClr>
                  </a:glow>
                </a:effectLst>
              </a:rPr>
              <a:t>Day 6</a:t>
            </a:r>
            <a:r>
              <a:rPr lang="en-US" sz="4000" dirty="0" smtClean="0">
                <a:effectLst>
                  <a:glow rad="101600">
                    <a:schemeClr val="bg1">
                      <a:alpha val="60000"/>
                    </a:schemeClr>
                  </a:glow>
                </a:effectLst>
              </a:rPr>
              <a:t>: Land animals and man.</a:t>
            </a:r>
          </a:p>
          <a:p>
            <a:r>
              <a:rPr lang="en-US" sz="4000" b="1" dirty="0" smtClean="0">
                <a:effectLst>
                  <a:glow rad="101600">
                    <a:schemeClr val="bg1">
                      <a:alpha val="60000"/>
                    </a:schemeClr>
                  </a:glow>
                </a:effectLst>
              </a:rPr>
              <a:t>Day 7:</a:t>
            </a:r>
            <a:r>
              <a:rPr lang="en-US" sz="4000" dirty="0" smtClean="0">
                <a:effectLst>
                  <a:glow rad="101600">
                    <a:schemeClr val="bg1">
                      <a:alpha val="60000"/>
                    </a:schemeClr>
                  </a:glow>
                </a:effectLst>
              </a:rPr>
              <a:t> God "rested".</a:t>
            </a:r>
          </a:p>
          <a:p>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1.bp.blogspot.com/-PmLlwxK3IMI/T4T4uoQnTQI/AAAAAAAAAA0/_sE8h-Fe49M/s1600/CreatingAdam.jpg"/>
          <p:cNvPicPr>
            <a:picLocks noChangeAspect="1" noChangeArrowheads="1"/>
          </p:cNvPicPr>
          <p:nvPr/>
        </p:nvPicPr>
        <p:blipFill>
          <a:blip r:embed="rId2" cstate="print"/>
          <a:srcRect/>
          <a:stretch>
            <a:fillRect/>
          </a:stretch>
        </p:blipFill>
        <p:spPr bwMode="auto">
          <a:xfrm>
            <a:off x="27581" y="-14915"/>
            <a:ext cx="9268819" cy="68729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a:bodyPr>
          <a:lstStyle/>
          <a:p>
            <a:r>
              <a:rPr lang="en-US" b="1" dirty="0" smtClean="0"/>
              <a:t>The Scientific Evidence </a:t>
            </a:r>
            <a:br>
              <a:rPr lang="en-US" b="1" dirty="0" smtClean="0"/>
            </a:br>
            <a:r>
              <a:rPr lang="en-US" b="1" dirty="0" smtClean="0"/>
              <a:t>For the Origin of Man</a:t>
            </a:r>
            <a:br>
              <a:rPr lang="en-US" b="1" dirty="0" smtClean="0"/>
            </a:br>
            <a:endParaRPr lang="en-US" dirty="0"/>
          </a:p>
        </p:txBody>
      </p:sp>
      <p:pic>
        <p:nvPicPr>
          <p:cNvPr id="44034" name="Picture 2" descr="http://us.123rf.com/400wm/400/400/donskarpo/donskarpo1110/donskarpo111000042/10941414-science-versus-religion-concept-compass-isolated-on-white-background.jpg"/>
          <p:cNvPicPr>
            <a:picLocks noChangeAspect="1" noChangeArrowheads="1"/>
          </p:cNvPicPr>
          <p:nvPr/>
        </p:nvPicPr>
        <p:blipFill>
          <a:blip r:embed="rId2" cstate="print"/>
          <a:srcRect/>
          <a:stretch>
            <a:fillRect/>
          </a:stretch>
        </p:blipFill>
        <p:spPr bwMode="auto">
          <a:xfrm>
            <a:off x="2057400" y="1981200"/>
            <a:ext cx="4963082" cy="463299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toriesof.us/bcmedia/01%20Graphics/BKGD%20Bible/BIBLE%201Timothy.jpg"/>
          <p:cNvPicPr>
            <a:picLocks noChangeAspect="1" noChangeArrowheads="1"/>
          </p:cNvPicPr>
          <p:nvPr/>
        </p:nvPicPr>
        <p:blipFill>
          <a:blip r:embed="rId2" cstate="print"/>
          <a:srcRect/>
          <a:stretch>
            <a:fillRect/>
          </a:stretch>
        </p:blipFill>
        <p:spPr bwMode="auto">
          <a:xfrm>
            <a:off x="-406400" y="-304799"/>
            <a:ext cx="9550400" cy="7162800"/>
          </a:xfrm>
          <a:prstGeom prst="rect">
            <a:avLst/>
          </a:prstGeom>
          <a:noFill/>
        </p:spPr>
      </p:pic>
      <p:sp>
        <p:nvSpPr>
          <p:cNvPr id="3" name="Title 2"/>
          <p:cNvSpPr>
            <a:spLocks noGrp="1"/>
          </p:cNvSpPr>
          <p:nvPr>
            <p:ph type="title"/>
          </p:nvPr>
        </p:nvSpPr>
        <p:spPr>
          <a:xfrm>
            <a:off x="457200" y="119966"/>
            <a:ext cx="8229600" cy="6740307"/>
          </a:xfrm>
          <a:prstGeom prst="rect">
            <a:avLst/>
          </a:prstGeom>
        </p:spPr>
        <p:txBody>
          <a:bodyPr wrap="square">
            <a:spAutoFit/>
          </a:bodyPr>
          <a:lstStyle/>
          <a:p>
            <a:pPr algn="ctr"/>
            <a:r>
              <a:rPr lang="en-US" sz="5400" b="1" i="1" dirty="0" smtClean="0">
                <a:solidFill>
                  <a:schemeClr val="bg1"/>
                </a:solidFill>
                <a:effectLst>
                  <a:glow rad="101600">
                    <a:schemeClr val="tx1">
                      <a:alpha val="60000"/>
                    </a:schemeClr>
                  </a:glow>
                </a:effectLst>
              </a:rPr>
              <a:t> I Tim. 6:20 </a:t>
            </a:r>
          </a:p>
          <a:p>
            <a:pPr algn="ctr"/>
            <a:r>
              <a:rPr lang="en-US" sz="5400" b="1" i="1" dirty="0" smtClean="0">
                <a:solidFill>
                  <a:schemeClr val="bg1"/>
                </a:solidFill>
                <a:effectLst>
                  <a:glow rad="101600">
                    <a:schemeClr val="tx1">
                      <a:alpha val="60000"/>
                    </a:schemeClr>
                  </a:glow>
                </a:effectLst>
              </a:rPr>
              <a:t>“O Timothy, keep that which is committed to thy trust, avoiding profane and vain babblings, and oppositions of </a:t>
            </a:r>
          </a:p>
          <a:p>
            <a:pPr algn="ctr"/>
            <a:r>
              <a:rPr lang="en-US" sz="5400" b="1" i="1" u="sng" dirty="0" smtClean="0">
                <a:solidFill>
                  <a:schemeClr val="bg1"/>
                </a:solidFill>
                <a:effectLst>
                  <a:glow rad="101600">
                    <a:schemeClr val="tx1">
                      <a:alpha val="60000"/>
                    </a:schemeClr>
                  </a:glow>
                </a:effectLst>
              </a:rPr>
              <a:t>science falsely so called</a:t>
            </a:r>
            <a:r>
              <a:rPr lang="en-US" sz="5400" b="1" i="1" dirty="0" smtClean="0">
                <a:solidFill>
                  <a:schemeClr val="bg1"/>
                </a:solidFill>
                <a:effectLst>
                  <a:glow rad="101600">
                    <a:schemeClr val="tx1">
                      <a:alpha val="60000"/>
                    </a:schemeClr>
                  </a:glow>
                </a:effectLst>
              </a:rPr>
              <a:t>.”</a:t>
            </a:r>
            <a:br>
              <a:rPr lang="en-US" sz="5400" b="1" i="1" dirty="0" smtClean="0">
                <a:solidFill>
                  <a:schemeClr val="bg1"/>
                </a:solidFill>
                <a:effectLst>
                  <a:glow rad="101600">
                    <a:schemeClr val="tx1">
                      <a:alpha val="60000"/>
                    </a:schemeClr>
                  </a:glow>
                </a:effectLst>
              </a:rPr>
            </a:br>
            <a:r>
              <a:rPr lang="en-US" sz="5400" b="1" i="1" dirty="0" smtClean="0">
                <a:solidFill>
                  <a:schemeClr val="bg1"/>
                </a:solidFill>
                <a:effectLst>
                  <a:glow rad="101600">
                    <a:schemeClr val="tx1">
                      <a:alpha val="60000"/>
                    </a:schemeClr>
                  </a:glow>
                </a:effectLst>
              </a:rPr>
              <a:t> </a:t>
            </a:r>
            <a:endParaRPr lang="en-US" sz="5400" b="1"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wallpaperpin.com/xres/1440x900-big-bang-widescreen-wallpapers-the-big-bang-theory.jpg"/>
          <p:cNvPicPr>
            <a:picLocks noChangeAspect="1" noChangeArrowheads="1"/>
          </p:cNvPicPr>
          <p:nvPr/>
        </p:nvPicPr>
        <p:blipFill>
          <a:blip r:embed="rId2" cstate="print"/>
          <a:srcRect l="13669" t="-2269"/>
          <a:stretch>
            <a:fillRect/>
          </a:stretch>
        </p:blipFill>
        <p:spPr bwMode="auto">
          <a:xfrm>
            <a:off x="0" y="-381000"/>
            <a:ext cx="9144000" cy="7391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4" name="Picture 8" descr="http://cplane.net/blog/wp-content/uploads/2013/02/pin.jpg"/>
          <p:cNvPicPr>
            <a:picLocks noChangeAspect="1" noChangeArrowheads="1"/>
          </p:cNvPicPr>
          <p:nvPr/>
        </p:nvPicPr>
        <p:blipFill>
          <a:blip r:embed="rId2" cstate="print"/>
          <a:srcRect/>
          <a:stretch>
            <a:fillRect/>
          </a:stretch>
        </p:blipFill>
        <p:spPr bwMode="auto">
          <a:xfrm>
            <a:off x="3048000" y="1752600"/>
            <a:ext cx="2990850" cy="3743325"/>
          </a:xfrm>
          <a:prstGeom prst="ellipse">
            <a:avLst/>
          </a:prstGeom>
          <a:ln>
            <a:noFill/>
          </a:ln>
          <a:effectLst>
            <a:softEdge rad="112500"/>
          </a:effectLst>
        </p:spPr>
      </p:pic>
      <p:pic>
        <p:nvPicPr>
          <p:cNvPr id="33794" name="Picture 2" descr="http://www.bbc.co.uk/schools/gcsebitesize/science/images/ph_earth02.jpg"/>
          <p:cNvPicPr>
            <a:picLocks noChangeAspect="1" noChangeArrowheads="1"/>
          </p:cNvPicPr>
          <p:nvPr/>
        </p:nvPicPr>
        <p:blipFill>
          <a:blip r:embed="rId3" cstate="print"/>
          <a:srcRect l="20620" t="4413" r="20672"/>
          <a:stretch>
            <a:fillRect/>
          </a:stretch>
        </p:blipFill>
        <p:spPr bwMode="auto">
          <a:xfrm>
            <a:off x="914400" y="0"/>
            <a:ext cx="7491046" cy="6858000"/>
          </a:xfrm>
          <a:prstGeom prst="ellipse">
            <a:avLst/>
          </a:prstGeom>
          <a:ln>
            <a:noFill/>
          </a:ln>
          <a:effectLst>
            <a:softEdge rad="112500"/>
          </a:effectLst>
        </p:spPr>
      </p:pic>
      <p:pic>
        <p:nvPicPr>
          <p:cNvPr id="33798" name="Picture 6" descr="http://ak4.picdn.net/shutterstock/videos/807127/preview/stock-footage-big-bang.jpg"/>
          <p:cNvPicPr>
            <a:picLocks noChangeAspect="1" noChangeArrowheads="1"/>
          </p:cNvPicPr>
          <p:nvPr/>
        </p:nvPicPr>
        <p:blipFill>
          <a:blip r:embed="rId4" cstate="print"/>
          <a:srcRect l="18039" t="1790" r="15820"/>
          <a:stretch>
            <a:fillRect/>
          </a:stretch>
        </p:blipFill>
        <p:spPr bwMode="auto">
          <a:xfrm>
            <a:off x="838200" y="0"/>
            <a:ext cx="7543800" cy="6858000"/>
          </a:xfrm>
          <a:prstGeom prst="ellipse">
            <a:avLst/>
          </a:prstGeom>
          <a:ln>
            <a:noFill/>
          </a:ln>
          <a:effectLst>
            <a:softEdge rad="112500"/>
          </a:effectLst>
        </p:spPr>
      </p:pic>
      <p:sp>
        <p:nvSpPr>
          <p:cNvPr id="45058" name="AutoShape 2" descr="data:image/jpeg;base64,/9j/4AAQSkZJRgABAQAAAQABAAD/2wCEAAkGBg0NDQ0NDQ0NDA0MDAwNDAwNDQ4MDAwNFBAVFBQQEhIXGyYeFxkjGRISHy8gIycpLCwsFR4xQTAqOCYrLCkBCQoKDQwOFQ4PFCoYFRwpKSkpKSkpKSkpKSkpKSkpKSkpKSkpKSkpNi8pKSoqKSkpKSkpKSkpKSkpKSkpKSkpKf/AABEIARMAtwMBIgACEQEDEQH/xAAbAAACAwEBAQAAAAAAAAAAAAADBAABAgUGB//EAC0QAAMBAAAFAgQGAgMAAAAAAAABAgMEERITIQUGMUFRcQciMmGBsUKRFKHB/8QAGQEBAQEBAQEAAAAAAAAAAAAAAAECAwQF/8QAIREBAQEBAAICAgMBAAAAAAAAAAERAgMxEiFBUQQicRP/2gAMAwEAAhEDEQA/APnWXDjmXDhssBvPA8F6e2QDPAZjAPngMxiYtXC0YB5wGYxCziZ1otOJtYjc4m1kTQosTXZHFkWshoS7JOyPdortDQi8TLxH+0ZeI0c6sQdYHSeIOsS6OXeADTA61YgbxLqONpgLa8OdrTAW0wNSpjha8OJbcOd/XAT24c6Tpix57XhyHT24ch1nTn8Xpc8RvPE1nkNZ5HktegOMhiMQsZB4yMaoUZBZyDTmFnMmqBORtZjCzNrMBZZmu2MrMvtjQr2ydob7ZXbAUeRl5DvbMvMBJ5A6yHnmYeY0c+8gN5HRrMFeZUcy8hfTE6l5C95F1HJ0xE9cTs6ZCuuJuVMcTXAg/riQ3qY7ueQ1nkTPMZjM4NsxmHnM3GYaMyKxOYWcwk5hZzIoSzNrMMszagACzL7Ywsy+gBbtk7Yz2ydsBV5mXmNvMp5gJvMw8xx5mKzASrMDeQ/WYKswjn3kAvI6F5gLzKObpkK6ZHU0zFtMzURydciDmuZDWo6+cDEQVnAzEHNtIgPEEiA8QQVMBJg3MBJgisKDagIoNqQBKC+gKoL6CAXQV2w/STpCAdBlwMdJTkBVwYcDTgxUFClQCqByoBVBQlcALgeuAFwAhpmLaZnRuBbSDSObpmWMaQQqOlnIznBjORjOTDTcSGiSokNMkVcyEmS5kIpIKUmlJpI0pCM9JfSbUl9IA+knSF5FcggXSU5CuSnIUFyYch3JhoBepBVI1Ug6kBO5A3A5cgLk0ErkXuB25F9JKEdIIG0khUdDORjOQecjEIzWhIkNMmIQaUZGpQSUVKCSgiKTSRaRaREVyL5GuRAM8icjRQGeRTRvkU0UDaMNBWjLQAWgdIPSB0gpepAXI1SA2ihS5F9JHLQvpJQlpJAmiIUP5oYhAs0MQjKiQg0oHCDSiI3KCJGZRtERaLKRYEIQgEKIQCEIQCmjLRsywBtA6QZoHSKA0gNoPQK0FK2gFoZtALRoKaIs1oiih7NDEAMxiDNUaQ0gpCyRBUaRlGiIhZRYFEILcX6jliuelqeX1ZQyQ89t714WfHVz+wXhPd/Cavl1pN/Xwb/59+8Z+XP7dwgPLabXOWmv2NnNpZTIQDLB0EZigA0CpBqA0VQLF7GLAWULWQlkNB7MYgWzGIZlR5CyBgLJEGRoxJpERZCEA5/rXq0cLk7p+fkvm2fJvU/W9eIvqu35bfL5Ln8kd78QfU3WyzT/ACwvh+7PFKz6f8bxST5X28nm7u4amh/hfT9NFznkv55czlzoei9terLLWetTcp8+muXJ/VHq7tk+nHmS37Oei+vb8Hoo16u22l+bz0/yfRuF4mdYVy+aaTPnPuTfG27zXRNPxHx5M7vsP1F3m8qfPo8L7Hg8/EvPzkyvT4+svxevIQpnhehTMUaZimAKgVBKBUVQbF7GLF7KF7ISyGg5mxiGK5sYhmVMSwssBLCyyIPLNoFLNpkGyn8yECPkXvdP/l6c/wBv6PMKj6F+IXpL6lvK8Ncq/wDD55pPJn1/B1LxHi8s/sNFBc9BSLaCzR6HI93W/i+f3PZfh/D7lP8AY8ThLppH0/2V6Y8suulydf0eb+T1JxY6+Gb1r05llmWfJe1TB0zVMFTCs0wVM3TBUygVsBbC2xe2UB0ZDNss0GYoYhiedDEURTcUGlisUGmjIYlhJYCWEmiINzLBpl8wA+ocDG+dZ2k01yPlXun2tfBt3+rLn4fzk+ucz51+KHqXiME/1PnX2R28PfXPWRz75ln28Jll1/Ab4f0+6aSl19k2e6/D729k+G7msKnfnyj2GPpWEfpzlfwj09fys+scp4d/Lw3tz2ldOb1lzK5NS15f3PoOGSiVK8JI0kl4XgjZ5PJ5L3drtzzOZkRsy2RsxVHNtVMHTLqgdMCqYG2aqgN0UYtgLZu6AXRoC0ogPSiFDGdDEUJRQxFkDkUHmhOKDRRFNzQRUKzYWaIGFRpUAVGlREb116Zb+iPjvuLd8Z6i4T5pWoX++bPpfuPj1jw91z/xZ859l8I+I4x6155N1/LZ28f1L0x1+I+p+i8MseHzheOUoe5gZfJJfRF9RxbE6jLox1GXQG3QN0ZdGHQGnQOqKqgVUUXdALouqA1RRV0L3Ru6F9LKMaUQDdkNINnYxFiEWMRZFPRYabEosNNkDs2FmxObCTZFNzZtUKqy725Jv6Ig8f8AiL6lyzWSf63y/j5hvw79P6Mu415ryeV90cU+J41Zryk0v9n0n0Hh1lhE/Dwjr19cSftzn31a63UTqBdZXWcmxXRl0DdmXYG3RirMOzFWBqrBVRVWCqyi6sDdkqwN2UVdi92Xdi92VFaWQX0shpBY0GIs52egxGhB0IsNNiMaBo0Ip6bCzYlOgSdCKdViXrHGLPG3z5eGEWh5b3z6j049CfmvBeZtxLcjg+3MnxHGvR+fzOv+/B9UzfKUvojwXsHhOUvR/Nnt1oa8l+049GOsnWL9wncObQ7sw7AvQy7AM7B1YN6GHYBKsFVmK0A1oVG7sBdlVYC9Co1di2mhNNBbTQ0JpoQV00LNYjeeoxGhzM9RmNSWDpRqGjQ50aBo1Mq6M6BZ1EJ1CzoQO90+d+7eN73EKF56f7Z7PjOK6M6r6I+e8Fz4jjE/infP+EdfHPd/TPd/D6J7b4dZcPC/ZHX7hz8H0zM/RBe6cq2b7hO4Kd0ndIGnoZegs9TL0AYegOtQL0MPQoLWgOtAVaAa1Kgt6AL0B3qAvUqN6aC2mpnTUV01NSDWmpBPXUhrGdaz2GY1OTnsMxsLDXVjUPGpy42DxsZxrXTnULOpzZ2CzsZwKe6fUOjBpPzXg5Hs3h+ejt/4+BT3VxvXooT8T5Z2vauXRgq+deTtnx4/1z99f49UtS+6IrYvvHDHU73Sd0S7xO8MDndMvUU7xl7ANvUG9RZ7A62LiGa1BXqL1sBrYuA97AL1A3sL6bGsTRdNRXXYHpuK67mpGbW9diHP13IdPizree41nucXPcZz3LeUldmNw8bHIjcPG5i8t668bm64nlLf0TOZO4D1TjenJ+fL8IzOdq7ji8Rq9t2/j1XyX25nuODfRnMr5JHiPRs+rafpPlnrp3N+X8Rjj9uj3y+8c9bl98446a6HeK7wj3ynuMNPPYy9hJ7mXuXDTj2B1sKVuDrcYmm62A3uK1uAvc1iabvcW03Fr4gX03NzlLTGm4pruA03FNdzpOXO9C67kEb1IdZyx8hoYxnTIQzVhiKYxFMohiukHimc/wBYp/lXPwWQnHs69Ceg/wCb+Z2lTIQz5PdXj00mzXMohzaX1MrmyEAp0zLpkIUYqmCqmQhUCqmBumQhqJS90xfSmUQ6RiltKYvbIQ6xzoZCENM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5060" name="AutoShape 4" descr="data:image/jpeg;base64,/9j/4AAQSkZJRgABAQAAAQABAAD/2wCEAAkGBg0NDQ0NDQ0NDA0MDAwNDAwNDQ4MDAwNFBAVFBQQEhIXGyYeFxkjGRISHy8gIycpLCwsFR4xQTAqOCYrLCkBCQoKDQwOFQ4PFCoYFRwpKSkpKSkpKSkpKSkpKSkpKSkpKSkpKSkpNi8pKSoqKSkpKSkpKSkpKSkpKSkpKSkpKf/AABEIARMAtwMBIgACEQEDEQH/xAAbAAACAwEBAQAAAAAAAAAAAAADBAABAgUGB//EAC0QAAMBAAAFAgQGAgMAAAAAAAABAgMEERITIQUGMUFRcQciMmGBsUKRFKHB/8QAGQEBAQEBAQEAAAAAAAAAAAAAAAECAwQF/8QAIREBAQEBAAICAgMBAAAAAAAAAAERAgMxEiFBUQQicRP/2gAMAwEAAhEDEQA/APnWXDjmXDhssBvPA8F6e2QDPAZjAPngMxiYtXC0YB5wGYxCziZ1otOJtYjc4m1kTQosTXZHFkWshoS7JOyPdortDQi8TLxH+0ZeI0c6sQdYHSeIOsS6OXeADTA61YgbxLqONpgLa8OdrTAW0wNSpjha8OJbcOd/XAT24c6Tpix57XhyHT24ch1nTn8Xpc8RvPE1nkNZ5HktegOMhiMQsZB4yMaoUZBZyDTmFnMmqBORtZjCzNrMBZZmu2MrMvtjQr2ydob7ZXbAUeRl5DvbMvMBJ5A6yHnmYeY0c+8gN5HRrMFeZUcy8hfTE6l5C95F1HJ0xE9cTs6ZCuuJuVMcTXAg/riQ3qY7ueQ1nkTPMZjM4NsxmHnM3GYaMyKxOYWcwk5hZzIoSzNrMMszagACzL7Ywsy+gBbtk7Yz2ydsBV5mXmNvMp5gJvMw8xx5mKzASrMDeQ/WYKswjn3kAvI6F5gLzKObpkK6ZHU0zFtMzURydciDmuZDWo6+cDEQVnAzEHNtIgPEEiA8QQVMBJg3MBJgisKDagIoNqQBKC+gKoL6CAXQV2w/STpCAdBlwMdJTkBVwYcDTgxUFClQCqByoBVBQlcALgeuAFwAhpmLaZnRuBbSDSObpmWMaQQqOlnIznBjORjOTDTcSGiSokNMkVcyEmS5kIpIKUmlJpI0pCM9JfSbUl9IA+knSF5FcggXSU5CuSnIUFyYch3JhoBepBVI1Ug6kBO5A3A5cgLk0ErkXuB25F9JKEdIIG0khUdDORjOQecjEIzWhIkNMmIQaUZGpQSUVKCSgiKTSRaRaREVyL5GuRAM8icjRQGeRTRvkU0UDaMNBWjLQAWgdIPSB0gpepAXI1SA2ihS5F9JHLQvpJQlpJAmiIUP5oYhAs0MQjKiQg0oHCDSiI3KCJGZRtERaLKRYEIQgEKIQCEIQCmjLRsywBtA6QZoHSKA0gNoPQK0FK2gFoZtALRoKaIs1oiih7NDEAMxiDNUaQ0gpCyRBUaRlGiIhZRYFEILcX6jliuelqeX1ZQyQ89t714WfHVz+wXhPd/Cavl1pN/Xwb/59+8Z+XP7dwgPLabXOWmv2NnNpZTIQDLB0EZigA0CpBqA0VQLF7GLAWULWQlkNB7MYgWzGIZlR5CyBgLJEGRoxJpERZCEA5/rXq0cLk7p+fkvm2fJvU/W9eIvqu35bfL5Ln8kd78QfU3WyzT/ACwvh+7PFKz6f8bxST5X28nm7u4amh/hfT9NFznkv55czlzoei9terLLWetTcp8+muXJ/VHq7tk+nHmS37Oei+vb8Hoo16u22l+bz0/yfRuF4mdYVy+aaTPnPuTfG27zXRNPxHx5M7vsP1F3m8qfPo8L7Hg8/EvPzkyvT4+svxevIQpnhehTMUaZimAKgVBKBUVQbF7GLF7KF7ISyGg5mxiGK5sYhmVMSwssBLCyyIPLNoFLNpkGyn8yECPkXvdP/l6c/wBv6PMKj6F+IXpL6lvK8Ncq/wDD55pPJn1/B1LxHi8s/sNFBc9BSLaCzR6HI93W/i+f3PZfh/D7lP8AY8ThLppH0/2V6Y8suulydf0eb+T1JxY6+Gb1r05llmWfJe1TB0zVMFTCs0wVM3TBUygVsBbC2xe2UB0ZDNss0GYoYhiedDEURTcUGlisUGmjIYlhJYCWEmiINzLBpl8wA+ocDG+dZ2k01yPlXun2tfBt3+rLn4fzk+ucz51+KHqXiME/1PnX2R28PfXPWRz75ln28Jll1/Ab4f0+6aSl19k2e6/D729k+G7msKnfnyj2GPpWEfpzlfwj09fys+scp4d/Lw3tz2ldOb1lzK5NS15f3PoOGSiVK8JI0kl4XgjZ5PJ5L3drtzzOZkRsy2RsxVHNtVMHTLqgdMCqYG2aqgN0UYtgLZu6AXRoC0ogPSiFDGdDEUJRQxFkDkUHmhOKDRRFNzQRUKzYWaIGFRpUAVGlREb116Zb+iPjvuLd8Z6i4T5pWoX++bPpfuPj1jw91z/xZ859l8I+I4x6155N1/LZ28f1L0x1+I+p+i8MseHzheOUoe5gZfJJfRF9RxbE6jLox1GXQG3QN0ZdGHQGnQOqKqgVUUXdALouqA1RRV0L3Ru6F9LKMaUQDdkNINnYxFiEWMRZFPRYabEosNNkDs2FmxObCTZFNzZtUKqy725Jv6Ig8f8AiL6lyzWSf63y/j5hvw79P6Mu415ryeV90cU+J41Zryk0v9n0n0Hh1lhE/Dwjr19cSftzn31a63UTqBdZXWcmxXRl0DdmXYG3RirMOzFWBqrBVRVWCqyi6sDdkqwN2UVdi92Xdi92VFaWQX0shpBY0GIs52egxGhB0IsNNiMaBo0Ip6bCzYlOgSdCKdViXrHGLPG3z5eGEWh5b3z6j049CfmvBeZtxLcjg+3MnxHGvR+fzOv+/B9UzfKUvojwXsHhOUvR/Nnt1oa8l+049GOsnWL9wncObQ7sw7AvQy7AM7B1YN6GHYBKsFVmK0A1oVG7sBdlVYC9Co1di2mhNNBbTQ0JpoQV00LNYjeeoxGhzM9RmNSWDpRqGjQ50aBo1Mq6M6BZ1EJ1CzoQO90+d+7eN73EKF56f7Z7PjOK6M6r6I+e8Fz4jjE/infP+EdfHPd/TPd/D6J7b4dZcPC/ZHX7hz8H0zM/RBe6cq2b7hO4Kd0ndIGnoZegs9TL0AYegOtQL0MPQoLWgOtAVaAa1Kgt6AL0B3qAvUqN6aC2mpnTUV01NSDWmpBPXUhrGdaz2GY1OTnsMxsLDXVjUPGpy42DxsZxrXTnULOpzZ2CzsZwKe6fUOjBpPzXg5Hs3h+ejt/4+BT3VxvXooT8T5Z2vauXRgq+deTtnx4/1z99f49UtS+6IrYvvHDHU73Sd0S7xO8MDndMvUU7xl7ANvUG9RZ7A62LiGa1BXqL1sBrYuA97AL1A3sL6bGsTRdNRXXYHpuK67mpGbW9diHP13IdPizree41nucXPcZz3LeUldmNw8bHIjcPG5i8t668bm64nlLf0TOZO4D1TjenJ+fL8IzOdq7ji8Rq9t2/j1XyX25nuODfRnMr5JHiPRs+rafpPlnrp3N+X8Rjj9uj3y+8c9bl98446a6HeK7wj3ynuMNPPYy9hJ7mXuXDTj2B1sKVuDrcYmm62A3uK1uAvc1iabvcW03Fr4gX03NzlLTGm4pruA03FNdzpOXO9C67kEb1IdZyx8hoYxnTIQzVhiKYxFMohiukHimc/wBYp/lXPwWQnHs69Ceg/wCb+Z2lTIQz5PdXj00mzXMohzaX1MrmyEAp0zLpkIUYqmCqmQhUCqmBumQhqJS90xfSmUQ6RiltKYvbIQ6xzoZCENM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5062" name="AutoShape 6" descr="data:image/jpeg;base64,/9j/4AAQSkZJRgABAQAAAQABAAD/2wCEAAkGBg0NDQ0NDQ0NDA0MDAwNDAwNDQ4MDAwNFBAVFBQQEhIXGyYeFxkjGRISHy8gIycpLCwsFR4xQTAqOCYrLCkBCQoKDQwOFQ4PFCoYFRwpKSkpKSkpKSkpKSkpKSkpKSkpKSkpKSkpNi8pKSoqKSkpKSkpKSkpKSkpKSkpKSkpKf/AABEIARMAtwMBIgACEQEDEQH/xAAbAAACAwEBAQAAAAAAAAAAAAADBAABAgUGB//EAC0QAAMBAAAFAgQGAgMAAAAAAAABAgMEERITIQUGMUFRcQciMmGBsUKRFKHB/8QAGQEBAQEBAQEAAAAAAAAAAAAAAAECAwQF/8QAIREBAQEBAAICAgMBAAAAAAAAAAERAgMxEiFBUQQicRP/2gAMAwEAAhEDEQA/APnWXDjmXDhssBvPA8F6e2QDPAZjAPngMxiYtXC0YB5wGYxCziZ1otOJtYjc4m1kTQosTXZHFkWshoS7JOyPdortDQi8TLxH+0ZeI0c6sQdYHSeIOsS6OXeADTA61YgbxLqONpgLa8OdrTAW0wNSpjha8OJbcOd/XAT24c6Tpix57XhyHT24ch1nTn8Xpc8RvPE1nkNZ5HktegOMhiMQsZB4yMaoUZBZyDTmFnMmqBORtZjCzNrMBZZmu2MrMvtjQr2ydob7ZXbAUeRl5DvbMvMBJ5A6yHnmYeY0c+8gN5HRrMFeZUcy8hfTE6l5C95F1HJ0xE9cTs6ZCuuJuVMcTXAg/riQ3qY7ueQ1nkTPMZjM4NsxmHnM3GYaMyKxOYWcwk5hZzIoSzNrMMszagACzL7Ywsy+gBbtk7Yz2ydsBV5mXmNvMp5gJvMw8xx5mKzASrMDeQ/WYKswjn3kAvI6F5gLzKObpkK6ZHU0zFtMzURydciDmuZDWo6+cDEQVnAzEHNtIgPEEiA8QQVMBJg3MBJgisKDagIoNqQBKC+gKoL6CAXQV2w/STpCAdBlwMdJTkBVwYcDTgxUFClQCqByoBVBQlcALgeuAFwAhpmLaZnRuBbSDSObpmWMaQQqOlnIznBjORjOTDTcSGiSokNMkVcyEmS5kIpIKUmlJpI0pCM9JfSbUl9IA+knSF5FcggXSU5CuSnIUFyYch3JhoBepBVI1Ug6kBO5A3A5cgLk0ErkXuB25F9JKEdIIG0khUdDORjOQecjEIzWhIkNMmIQaUZGpQSUVKCSgiKTSRaRaREVyL5GuRAM8icjRQGeRTRvkU0UDaMNBWjLQAWgdIPSB0gpepAXI1SA2ihS5F9JHLQvpJQlpJAmiIUP5oYhAs0MQjKiQg0oHCDSiI3KCJGZRtERaLKRYEIQgEKIQCEIQCmjLRsywBtA6QZoHSKA0gNoPQK0FK2gFoZtALRoKaIs1oiih7NDEAMxiDNUaQ0gpCyRBUaRlGiIhZRYFEILcX6jliuelqeX1ZQyQ89t714WfHVz+wXhPd/Cavl1pN/Xwb/59+8Z+XP7dwgPLabXOWmv2NnNpZTIQDLB0EZigA0CpBqA0VQLF7GLAWULWQlkNB7MYgWzGIZlR5CyBgLJEGRoxJpERZCEA5/rXq0cLk7p+fkvm2fJvU/W9eIvqu35bfL5Ln8kd78QfU3WyzT/ACwvh+7PFKz6f8bxST5X28nm7u4amh/hfT9NFznkv55czlzoei9terLLWetTcp8+muXJ/VHq7tk+nHmS37Oei+vb8Hoo16u22l+bz0/yfRuF4mdYVy+aaTPnPuTfG27zXRNPxHx5M7vsP1F3m8qfPo8L7Hg8/EvPzkyvT4+svxevIQpnhehTMUaZimAKgVBKBUVQbF7GLF7KF7ISyGg5mxiGK5sYhmVMSwssBLCyyIPLNoFLNpkGyn8yECPkXvdP/l6c/wBv6PMKj6F+IXpL6lvK8Ncq/wDD55pPJn1/B1LxHi8s/sNFBc9BSLaCzR6HI93W/i+f3PZfh/D7lP8AY8ThLppH0/2V6Y8suulydf0eb+T1JxY6+Gb1r05llmWfJe1TB0zVMFTCs0wVM3TBUygVsBbC2xe2UB0ZDNss0GYoYhiedDEURTcUGlisUGmjIYlhJYCWEmiINzLBpl8wA+ocDG+dZ2k01yPlXun2tfBt3+rLn4fzk+ucz51+KHqXiME/1PnX2R28PfXPWRz75ln28Jll1/Ab4f0+6aSl19k2e6/D729k+G7msKnfnyj2GPpWEfpzlfwj09fys+scp4d/Lw3tz2ldOb1lzK5NS15f3PoOGSiVK8JI0kl4XgjZ5PJ5L3drtzzOZkRsy2RsxVHNtVMHTLqgdMCqYG2aqgN0UYtgLZu6AXRoC0ogPSiFDGdDEUJRQxFkDkUHmhOKDRRFNzQRUKzYWaIGFRpUAVGlREb116Zb+iPjvuLd8Z6i4T5pWoX++bPpfuPj1jw91z/xZ859l8I+I4x6155N1/LZ28f1L0x1+I+p+i8MseHzheOUoe5gZfJJfRF9RxbE6jLox1GXQG3QN0ZdGHQGnQOqKqgVUUXdALouqA1RRV0L3Ru6F9LKMaUQDdkNINnYxFiEWMRZFPRYabEosNNkDs2FmxObCTZFNzZtUKqy725Jv6Ig8f8AiL6lyzWSf63y/j5hvw79P6Mu415ryeV90cU+J41Zryk0v9n0n0Hh1lhE/Dwjr19cSftzn31a63UTqBdZXWcmxXRl0DdmXYG3RirMOzFWBqrBVRVWCqyi6sDdkqwN2UVdi92Xdi92VFaWQX0shpBY0GIs52egxGhB0IsNNiMaBo0Ip6bCzYlOgSdCKdViXrHGLPG3z5eGEWh5b3z6j049CfmvBeZtxLcjg+3MnxHGvR+fzOv+/B9UzfKUvojwXsHhOUvR/Nnt1oa8l+049GOsnWL9wncObQ7sw7AvQy7AM7B1YN6GHYBKsFVmK0A1oVG7sBdlVYC9Co1di2mhNNBbTQ0JpoQV00LNYjeeoxGhzM9RmNSWDpRqGjQ50aBo1Mq6M6BZ1EJ1CzoQO90+d+7eN73EKF56f7Z7PjOK6M6r6I+e8Fz4jjE/infP+EdfHPd/TPd/D6J7b4dZcPC/ZHX7hz8H0zM/RBe6cq2b7hO4Kd0ndIGnoZegs9TL0AYegOtQL0MPQoLWgOtAVaAa1Kgt6AL0B3qAvUqN6aC2mpnTUV01NSDWmpBPXUhrGdaz2GY1OTnsMxsLDXVjUPGpy42DxsZxrXTnULOpzZ2CzsZwKe6fUOjBpPzXg5Hs3h+ejt/4+BT3VxvXooT8T5Z2vauXRgq+deTtnx4/1z99f49UtS+6IrYvvHDHU73Sd0S7xO8MDndMvUU7xl7ANvUG9RZ7A62LiGa1BXqL1sBrYuA97AL1A3sL6bGsTRdNRXXYHpuK67mpGbW9diHP13IdPizree41nucXPcZz3LeUldmNw8bHIjcPG5i8t668bm64nlLf0TOZO4D1TjenJ+fL8IzOdq7ji8Rq9t2/j1XyX25nuODfRnMr5JHiPRs+rafpPlnrp3N+X8Rjj9uj3y+8c9bl98446a6HeK7wj3ynuMNPPYy9hJ7mXuXDTj2B1sKVuDrcYmm62A3uK1uAvc1iabvcW03Fr4gX03NzlLTGm4pruA03FNdzpOXO9C67kEb1IdZyx8hoYxnTIQzVhiKYxFMohiukHimc/wBYp/lXPwWQnHs69Ceg/wCb+Z2lTIQz5PdXj00mzXMohzaX1MrmyEAp0zLpkIUYqmCqmQhUCqmBumQhqJS90xfSmUQ6RiltKYvbIQ6xzoZCENM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33794"/>
                                        </p:tgtEl>
                                        <p:attrNameLst>
                                          <p:attrName>ppt_w</p:attrName>
                                        </p:attrNameLst>
                                      </p:cBhvr>
                                      <p:tavLst>
                                        <p:tav tm="0">
                                          <p:val>
                                            <p:strVal val="ppt_w"/>
                                          </p:val>
                                        </p:tav>
                                        <p:tav tm="100000">
                                          <p:val>
                                            <p:fltVal val="0"/>
                                          </p:val>
                                        </p:tav>
                                      </p:tavLst>
                                    </p:anim>
                                    <p:anim calcmode="lin" valueType="num">
                                      <p:cBhvr>
                                        <p:cTn id="7" dur="2000"/>
                                        <p:tgtEl>
                                          <p:spTgt spid="33794"/>
                                        </p:tgtEl>
                                        <p:attrNameLst>
                                          <p:attrName>ppt_h</p:attrName>
                                        </p:attrNameLst>
                                      </p:cBhvr>
                                      <p:tavLst>
                                        <p:tav tm="0">
                                          <p:val>
                                            <p:strVal val="ppt_h"/>
                                          </p:val>
                                        </p:tav>
                                        <p:tav tm="100000">
                                          <p:val>
                                            <p:fltVal val="0"/>
                                          </p:val>
                                        </p:tav>
                                      </p:tavLst>
                                    </p:anim>
                                    <p:animEffect transition="out" filter="fade">
                                      <p:cBhvr>
                                        <p:cTn id="8" dur="2000"/>
                                        <p:tgtEl>
                                          <p:spTgt spid="33794"/>
                                        </p:tgtEl>
                                      </p:cBhvr>
                                    </p:animEffect>
                                    <p:set>
                                      <p:cBhvr>
                                        <p:cTn id="9" dur="1" fill="hold">
                                          <p:stCondLst>
                                            <p:cond delay="1999"/>
                                          </p:stCondLst>
                                        </p:cTn>
                                        <p:tgtEl>
                                          <p:spTgt spid="3379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3798"/>
                                        </p:tgtEl>
                                        <p:attrNameLst>
                                          <p:attrName>style.visibility</p:attrName>
                                        </p:attrNameLst>
                                      </p:cBhvr>
                                      <p:to>
                                        <p:strVal val="visible"/>
                                      </p:to>
                                    </p:set>
                                    <p:anim calcmode="lin" valueType="num">
                                      <p:cBhvr>
                                        <p:cTn id="14" dur="500" fill="hold"/>
                                        <p:tgtEl>
                                          <p:spTgt spid="33798"/>
                                        </p:tgtEl>
                                        <p:attrNameLst>
                                          <p:attrName>ppt_w</p:attrName>
                                        </p:attrNameLst>
                                      </p:cBhvr>
                                      <p:tavLst>
                                        <p:tav tm="0">
                                          <p:val>
                                            <p:fltVal val="0"/>
                                          </p:val>
                                        </p:tav>
                                        <p:tav tm="100000">
                                          <p:val>
                                            <p:strVal val="#ppt_w"/>
                                          </p:val>
                                        </p:tav>
                                      </p:tavLst>
                                    </p:anim>
                                    <p:anim calcmode="lin" valueType="num">
                                      <p:cBhvr>
                                        <p:cTn id="15" dur="500" fill="hold"/>
                                        <p:tgtEl>
                                          <p:spTgt spid="33798"/>
                                        </p:tgtEl>
                                        <p:attrNameLst>
                                          <p:attrName>ppt_h</p:attrName>
                                        </p:attrNameLst>
                                      </p:cBhvr>
                                      <p:tavLst>
                                        <p:tav tm="0">
                                          <p:val>
                                            <p:fltVal val="0"/>
                                          </p:val>
                                        </p:tav>
                                        <p:tav tm="100000">
                                          <p:val>
                                            <p:strVal val="#ppt_h"/>
                                          </p:val>
                                        </p:tav>
                                      </p:tavLst>
                                    </p:anim>
                                    <p:animEffect transition="in" filter="fade">
                                      <p:cBhvr>
                                        <p:cTn id="16"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a:t>
            </a:r>
            <a:r>
              <a:rPr lang="en-US" i="1" dirty="0" smtClean="0"/>
              <a:t>shouldest</a:t>
            </a:r>
            <a:r>
              <a:rPr lang="en-US" i="1" dirty="0" smtClean="0"/>
              <a: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nswersingenesis.org/assets/images/articles/2006/04/order.jpg"/>
          <p:cNvPicPr>
            <a:picLocks noChangeAspect="1" noChangeArrowheads="1"/>
          </p:cNvPicPr>
          <p:nvPr/>
        </p:nvPicPr>
        <p:blipFill>
          <a:blip r:embed="rId2" cstate="print"/>
          <a:srcRect/>
          <a:stretch>
            <a:fillRect/>
          </a:stretch>
        </p:blipFill>
        <p:spPr bwMode="auto">
          <a:xfrm>
            <a:off x="3" y="0"/>
            <a:ext cx="9143997"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889yoga.com/blog/wp-content/uploads/2011/09/1876-Haeckels_chart_of_human_evolution.jpg"/>
          <p:cNvPicPr>
            <a:picLocks noChangeAspect="1" noChangeArrowheads="1"/>
          </p:cNvPicPr>
          <p:nvPr/>
        </p:nvPicPr>
        <p:blipFill>
          <a:blip r:embed="rId2" cstate="print"/>
          <a:srcRect/>
          <a:stretch>
            <a:fillRect/>
          </a:stretch>
        </p:blipFill>
        <p:spPr bwMode="auto">
          <a:xfrm>
            <a:off x="1752600" y="0"/>
            <a:ext cx="5863328"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chris-shields.com/Images/sperm_whale_small.jpg"/>
          <p:cNvPicPr>
            <a:picLocks noChangeAspect="1" noChangeArrowheads="1"/>
          </p:cNvPicPr>
          <p:nvPr/>
        </p:nvPicPr>
        <p:blipFill>
          <a:blip r:embed="rId2" cstate="print"/>
          <a:srcRect/>
          <a:stretch>
            <a:fillRect/>
          </a:stretch>
        </p:blipFill>
        <p:spPr bwMode="auto">
          <a:xfrm>
            <a:off x="0" y="1330516"/>
            <a:ext cx="9144000" cy="461308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thumbs.imagekind.com/canvas/3645334_650/Surfing-Holstein-cow-riding-ocean-wave-in-Hawaii_art.jpg?v=1291808340"/>
          <p:cNvPicPr>
            <a:picLocks noChangeAspect="1" noChangeArrowheads="1"/>
          </p:cNvPicPr>
          <p:nvPr/>
        </p:nvPicPr>
        <p:blipFill>
          <a:blip r:embed="rId2" cstate="print"/>
          <a:srcRect/>
          <a:stretch>
            <a:fillRect/>
          </a:stretch>
        </p:blipFill>
        <p:spPr bwMode="auto">
          <a:xfrm>
            <a:off x="-340927" y="651129"/>
            <a:ext cx="9256327" cy="536867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londoni.net/img/carousel/cow_n_dolphin_1_1334670532.jpg"/>
          <p:cNvPicPr>
            <a:picLocks noChangeAspect="1" noChangeArrowheads="1"/>
          </p:cNvPicPr>
          <p:nvPr/>
        </p:nvPicPr>
        <p:blipFill>
          <a:blip r:embed="rId2" cstate="print"/>
          <a:srcRect r="-992" b="5556"/>
          <a:stretch>
            <a:fillRect/>
          </a:stretch>
        </p:blipFill>
        <p:spPr bwMode="auto">
          <a:xfrm>
            <a:off x="2057400" y="0"/>
            <a:ext cx="5131567" cy="685799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th03.deviantart.net/fs33/200H/i/2008/302/1/f/The_Cow_Whale_by_Wolfgangmustdie.jpg"/>
          <p:cNvPicPr>
            <a:picLocks noChangeAspect="1" noChangeArrowheads="1"/>
          </p:cNvPicPr>
          <p:nvPr/>
        </p:nvPicPr>
        <p:blipFill>
          <a:blip r:embed="rId2" cstate="print"/>
          <a:srcRect/>
          <a:stretch>
            <a:fillRect/>
          </a:stretch>
        </p:blipFill>
        <p:spPr bwMode="auto">
          <a:xfrm>
            <a:off x="1066800" y="762000"/>
            <a:ext cx="7342632" cy="55626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funonline.in/wp-content/uploads/2012/04/Fantasy-Whale-Evolution-Painting.jpg"/>
          <p:cNvPicPr>
            <a:picLocks noChangeAspect="1" noChangeArrowheads="1"/>
          </p:cNvPicPr>
          <p:nvPr/>
        </p:nvPicPr>
        <p:blipFill>
          <a:blip r:embed="rId2" cstate="print"/>
          <a:srcRect b="4301"/>
          <a:stretch>
            <a:fillRect/>
          </a:stretch>
        </p:blipFill>
        <p:spPr bwMode="auto">
          <a:xfrm>
            <a:off x="-304800" y="-228600"/>
            <a:ext cx="9448800" cy="7086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3quarksdaily.com/.a/6a00d8341c562c53ef0162fbdb1d80970d-350wi"/>
          <p:cNvPicPr>
            <a:picLocks noChangeAspect="1" noChangeArrowheads="1"/>
          </p:cNvPicPr>
          <p:nvPr/>
        </p:nvPicPr>
        <p:blipFill>
          <a:blip r:embed="rId2" cstate="print"/>
          <a:srcRect/>
          <a:stretch>
            <a:fillRect/>
          </a:stretch>
        </p:blipFill>
        <p:spPr bwMode="auto">
          <a:xfrm>
            <a:off x="1295400" y="0"/>
            <a:ext cx="68580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2.bp.blogspot.com/-JuH08wTSMEM/UBGUxYoJFiI/AAAAAAAAI9Q/fRyC8Z7GUXc/s1600/top-24-photo-manipulation-15.jpg"/>
          <p:cNvPicPr>
            <a:picLocks noChangeAspect="1" noChangeArrowheads="1"/>
          </p:cNvPicPr>
          <p:nvPr/>
        </p:nvPicPr>
        <p:blipFill>
          <a:blip r:embed="rId2" cstate="print"/>
          <a:srcRect/>
          <a:stretch>
            <a:fillRect/>
          </a:stretch>
        </p:blipFill>
        <p:spPr bwMode="auto">
          <a:xfrm>
            <a:off x="762000" y="0"/>
            <a:ext cx="7391400" cy="6982741"/>
          </a:xfrm>
          <a:prstGeom prst="rect">
            <a:avLst/>
          </a:prstGeom>
          <a:noFill/>
        </p:spPr>
      </p:pic>
      <p:pic>
        <p:nvPicPr>
          <p:cNvPr id="4" name="Picture 2" descr="http://2.bp.blogspot.com/-JuH08wTSMEM/UBGUxYoJFiI/AAAAAAAAI9Q/fRyC8Z7GUXc/s1600/top-24-photo-manipulation-15.jpg"/>
          <p:cNvPicPr>
            <a:picLocks noChangeAspect="1" noChangeArrowheads="1"/>
          </p:cNvPicPr>
          <p:nvPr/>
        </p:nvPicPr>
        <p:blipFill>
          <a:blip r:embed="rId2" cstate="print"/>
          <a:srcRect t="77480" r="74227" b="3969"/>
          <a:stretch>
            <a:fillRect/>
          </a:stretch>
        </p:blipFill>
        <p:spPr bwMode="auto">
          <a:xfrm>
            <a:off x="1676400" y="5410200"/>
            <a:ext cx="1981200" cy="1347216"/>
          </a:xfrm>
          <a:prstGeom prst="rect">
            <a:avLst/>
          </a:prstGeom>
          <a:ln>
            <a:noFill/>
          </a:ln>
          <a:effectLst>
            <a:softEdge rad="112500"/>
          </a:effectLst>
        </p:spPr>
      </p:pic>
      <p:pic>
        <p:nvPicPr>
          <p:cNvPr id="5" name="Picture 2" descr="http://2.bp.blogspot.com/-JuH08wTSMEM/UBGUxYoJFiI/AAAAAAAAI9Q/fRyC8Z7GUXc/s1600/top-24-photo-manipulation-15.jpg"/>
          <p:cNvPicPr>
            <a:picLocks noChangeAspect="1" noChangeArrowheads="1"/>
          </p:cNvPicPr>
          <p:nvPr/>
        </p:nvPicPr>
        <p:blipFill>
          <a:blip r:embed="rId2" cstate="print"/>
          <a:srcRect l="35052" t="36012" r="57732" b="50893"/>
          <a:stretch>
            <a:fillRect/>
          </a:stretch>
        </p:blipFill>
        <p:spPr bwMode="auto">
          <a:xfrm>
            <a:off x="3810000" y="2819400"/>
            <a:ext cx="838200" cy="838200"/>
          </a:xfrm>
          <a:prstGeom prst="rect">
            <a:avLst/>
          </a:prstGeom>
          <a:ln>
            <a:noFill/>
          </a:ln>
          <a:effectLst>
            <a:softEdge rad="112500"/>
          </a:effectLst>
        </p:spPr>
      </p:pic>
      <p:pic>
        <p:nvPicPr>
          <p:cNvPr id="6" name="Picture 2" descr="http://2.bp.blogspot.com/-JuH08wTSMEM/UBGUxYoJFiI/AAAAAAAAI9Q/fRyC8Z7GUXc/s1600/top-24-photo-manipulation-15.jpg"/>
          <p:cNvPicPr>
            <a:picLocks noChangeAspect="1" noChangeArrowheads="1"/>
          </p:cNvPicPr>
          <p:nvPr/>
        </p:nvPicPr>
        <p:blipFill>
          <a:blip r:embed="rId2" cstate="print"/>
          <a:srcRect l="43299" t="51289" r="47423" b="41072"/>
          <a:stretch>
            <a:fillRect/>
          </a:stretch>
        </p:blipFill>
        <p:spPr bwMode="auto">
          <a:xfrm>
            <a:off x="3886200" y="3276600"/>
            <a:ext cx="685800" cy="533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553200"/>
          </a:xfrm>
        </p:spPr>
        <p:txBody>
          <a:bodyPr>
            <a:normAutofit/>
          </a:bodyPr>
          <a:lstStyle/>
          <a:p>
            <a:r>
              <a:rPr lang="en-US" sz="3600" dirty="0" smtClean="0"/>
              <a:t>Genesis teaches that life began on dry land, while evolution says it began on some remote sea bottom </a:t>
            </a:r>
            <a:r>
              <a:rPr lang="en-US" sz="3600" i="1" dirty="0" smtClean="0"/>
              <a:t>(Gen. 1:11, 12).</a:t>
            </a:r>
          </a:p>
          <a:p>
            <a:r>
              <a:rPr lang="en-US" sz="3600" dirty="0" smtClean="0"/>
              <a:t>Genesis declares that birds existed before insects, while evolution reverses this order </a:t>
            </a:r>
            <a:r>
              <a:rPr lang="en-US" sz="3600" i="1" dirty="0" smtClean="0"/>
              <a:t>(Gen. 1:20, 24).</a:t>
            </a:r>
          </a:p>
          <a:p>
            <a:r>
              <a:rPr lang="en-US" sz="3600" dirty="0" smtClean="0"/>
              <a:t>Genesis states that birds and fish were created at the same time, but evolution says fish evolved hundreds of millions of years before birds developed </a:t>
            </a:r>
            <a:r>
              <a:rPr lang="en-US" sz="3600" i="1" dirty="0" smtClean="0"/>
              <a:t>(Gen. 1:21).</a:t>
            </a:r>
          </a:p>
          <a:p>
            <a:endParaRPr lang="en-US"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Genesis stresses (ten times) that the </a:t>
            </a:r>
            <a:r>
              <a:rPr lang="en-US" dirty="0" smtClean="0"/>
              <a:t>creatures created </a:t>
            </a:r>
            <a:r>
              <a:rPr lang="en-US" dirty="0" smtClean="0"/>
              <a:t>were to reproduce "after their kinds," while evolution teaches the slow ascent of all organisms. </a:t>
            </a:r>
          </a:p>
          <a:p>
            <a:r>
              <a:rPr lang="en-US" dirty="0" smtClean="0"/>
              <a:t>Genesis says that Adam was made from the dust of the ground into the image of God, while evolution claims man descended from a sub-ape creature.</a:t>
            </a:r>
          </a:p>
          <a:p>
            <a:r>
              <a:rPr lang="en-US" dirty="0" smtClean="0"/>
              <a:t>Genesis records woman’s coming from man’s side, while evolution teaches both man and woman developed simultaneously. </a:t>
            </a:r>
          </a:p>
          <a:p>
            <a:r>
              <a:rPr lang="en-US" dirty="0" smtClean="0"/>
              <a:t>Genesis tells us that man was originally a vegetarian while evolution teaches us he was cannibalistic  (Gen. 1:29).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themuslimtimes.org/wp-content/themes/advanced-newspaper/timthumb.php?src=http%3A%2F%2Fwww.themuslimtimes.org%2Fwp-content%2Fuploads%2F2013%2F07%2Fcreation.jpg&amp;q=90&amp;w=479&amp;zc=1"/>
          <p:cNvPicPr>
            <a:picLocks noChangeAspect="1" noChangeArrowheads="1"/>
          </p:cNvPicPr>
          <p:nvPr/>
        </p:nvPicPr>
        <p:blipFill>
          <a:blip r:embed="rId2" cstate="print"/>
          <a:srcRect/>
          <a:stretch>
            <a:fillRect/>
          </a:stretch>
        </p:blipFill>
        <p:spPr bwMode="auto">
          <a:xfrm>
            <a:off x="-304800" y="0"/>
            <a:ext cx="9718879"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65238"/>
          </a:xfrm>
        </p:spPr>
        <p:txBody>
          <a:bodyPr/>
          <a:lstStyle/>
          <a:p>
            <a:r>
              <a:rPr lang="en-US" dirty="0" smtClean="0"/>
              <a:t>Atheistic Evolution</a:t>
            </a:r>
            <a:endParaRPr lang="en-US" dirty="0"/>
          </a:p>
        </p:txBody>
      </p:sp>
      <p:sp>
        <p:nvSpPr>
          <p:cNvPr id="4" name="Content Placeholder 3"/>
          <p:cNvSpPr>
            <a:spLocks noGrp="1"/>
          </p:cNvSpPr>
          <p:nvPr>
            <p:ph idx="1"/>
          </p:nvPr>
        </p:nvSpPr>
        <p:spPr>
          <a:xfrm>
            <a:off x="0" y="2286000"/>
            <a:ext cx="9144000" cy="4572000"/>
          </a:xfrm>
        </p:spPr>
        <p:txBody>
          <a:bodyPr>
            <a:normAutofit lnSpcReduction="10000"/>
          </a:bodyPr>
          <a:lstStyle/>
          <a:p>
            <a:pPr algn="ctr">
              <a:buNone/>
            </a:pPr>
            <a:r>
              <a:rPr lang="en-US" sz="3600" dirty="0"/>
              <a:t> </a:t>
            </a:r>
            <a:r>
              <a:rPr lang="en-US" sz="3600" dirty="0" smtClean="0"/>
              <a:t>   This theory holds that man is the accidental and random product of a  series of chemical and biological events. Simply defined, evolution is that process by which all living organisms have developed from the simple to the more complex forms.  </a:t>
            </a:r>
          </a:p>
          <a:p>
            <a:pPr algn="ctr">
              <a:buNone/>
            </a:pPr>
            <a:r>
              <a:rPr lang="en-US" sz="3600" dirty="0"/>
              <a:t> </a:t>
            </a:r>
            <a:r>
              <a:rPr lang="en-US" sz="3600" dirty="0" smtClean="0"/>
              <a:t>   Needless to say, this theory is not only unscriptural, but nonsensical as well.  </a:t>
            </a:r>
          </a:p>
          <a:p>
            <a:pPr algn="ctr"/>
            <a:endParaRPr lang="en-US" sz="3600" dirty="0"/>
          </a:p>
        </p:txBody>
      </p:sp>
      <p:pic>
        <p:nvPicPr>
          <p:cNvPr id="69634" name="Picture 2" descr="http://3.bp.blogspot.com/-1Ib_5vW_-gg/TYTZlZj7zSI/AAAAAAAAASQ/cyGhtwkccR4/s1600/Logo2.jpg"/>
          <p:cNvPicPr>
            <a:picLocks noChangeAspect="1" noChangeArrowheads="1"/>
          </p:cNvPicPr>
          <p:nvPr/>
        </p:nvPicPr>
        <p:blipFill>
          <a:blip r:embed="rId2" cstate="print"/>
          <a:srcRect r="32669" b="37931"/>
          <a:stretch>
            <a:fillRect/>
          </a:stretch>
        </p:blipFill>
        <p:spPr bwMode="auto">
          <a:xfrm>
            <a:off x="-1" y="0"/>
            <a:ext cx="9216887" cy="1981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www.haveagoodday.ca/22_books/cat_creation/creation_a/nothing/NothingCreatedEverything.jpg"/>
          <p:cNvPicPr>
            <a:picLocks noChangeAspect="1" noChangeArrowheads="1"/>
          </p:cNvPicPr>
          <p:nvPr/>
        </p:nvPicPr>
        <p:blipFill>
          <a:blip r:embed="rId2" cstate="print"/>
          <a:srcRect r="-5225" b="26441"/>
          <a:stretch>
            <a:fillRect/>
          </a:stretch>
        </p:blipFill>
        <p:spPr bwMode="auto">
          <a:xfrm>
            <a:off x="1447800" y="0"/>
            <a:ext cx="666501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images.sodahead.com/polls/000637087/polls_at_first_there_was_nothing_then_it_exploded_5949_207100_poll_xlarge.jpeg"/>
          <p:cNvPicPr>
            <a:picLocks noChangeAspect="1" noChangeArrowheads="1"/>
          </p:cNvPicPr>
          <p:nvPr/>
        </p:nvPicPr>
        <p:blipFill>
          <a:blip r:embed="rId2" cstate="print">
            <a:lum contrast="40000"/>
          </a:blip>
          <a:srcRect/>
          <a:stretch>
            <a:fillRect/>
          </a:stretch>
        </p:blipFill>
        <p:spPr bwMode="auto">
          <a:xfrm>
            <a:off x="1295400" y="0"/>
            <a:ext cx="6671854" cy="686808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wired.com/images_blogs/threatlevel/images/2008/09/24/junk.jpg"/>
          <p:cNvPicPr>
            <a:picLocks noChangeAspect="1" noChangeArrowheads="1"/>
          </p:cNvPicPr>
          <p:nvPr/>
        </p:nvPicPr>
        <p:blipFill>
          <a:blip r:embed="rId2" cstate="print"/>
          <a:srcRect/>
          <a:stretch>
            <a:fillRect/>
          </a:stretch>
        </p:blipFill>
        <p:spPr bwMode="auto">
          <a:xfrm>
            <a:off x="0" y="-228600"/>
            <a:ext cx="9144000" cy="7289233"/>
          </a:xfrm>
          <a:prstGeom prst="rect">
            <a:avLst/>
          </a:prstGeom>
          <a:noFill/>
        </p:spPr>
      </p:pic>
      <p:pic>
        <p:nvPicPr>
          <p:cNvPr id="85000" name="Picture 8" descr="http://images.fineartamerica.com/images-medium-large/1-tornado-on-the-move-toni-grote.jpg"/>
          <p:cNvPicPr>
            <a:picLocks noChangeAspect="1" noChangeArrowheads="1"/>
          </p:cNvPicPr>
          <p:nvPr/>
        </p:nvPicPr>
        <p:blipFill>
          <a:blip r:embed="rId3" cstate="print"/>
          <a:srcRect r="-4615" b="22646"/>
          <a:stretch>
            <a:fillRect/>
          </a:stretch>
        </p:blipFill>
        <p:spPr bwMode="auto">
          <a:xfrm>
            <a:off x="0" y="-304800"/>
            <a:ext cx="9719510" cy="7546787"/>
          </a:xfrm>
          <a:prstGeom prst="rect">
            <a:avLst/>
          </a:prstGeom>
          <a:noFill/>
        </p:spPr>
      </p:pic>
      <p:pic>
        <p:nvPicPr>
          <p:cNvPr id="85002" name="Picture 10" descr="http://www.freedomsphoenix.com/Uploads/Graphics/173/02/173-0207213651-Boeing747-8New.jpg"/>
          <p:cNvPicPr>
            <a:picLocks noChangeAspect="1" noChangeArrowheads="1"/>
          </p:cNvPicPr>
          <p:nvPr/>
        </p:nvPicPr>
        <p:blipFill>
          <a:blip r:embed="rId4" cstate="print"/>
          <a:srcRect/>
          <a:stretch>
            <a:fillRect/>
          </a:stretch>
        </p:blipFill>
        <p:spPr bwMode="auto">
          <a:xfrm>
            <a:off x="-1219200" y="-304800"/>
            <a:ext cx="10843270" cy="76866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000"/>
                                        </p:tgtEl>
                                        <p:attrNameLst>
                                          <p:attrName>style.visibility</p:attrName>
                                        </p:attrNameLst>
                                      </p:cBhvr>
                                      <p:to>
                                        <p:strVal val="visible"/>
                                      </p:to>
                                    </p:set>
                                    <p:animEffect transition="in" filter="fade">
                                      <p:cBhvr>
                                        <p:cTn id="7" dur="1000"/>
                                        <p:tgtEl>
                                          <p:spTgt spid="85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02"/>
                                        </p:tgtEl>
                                        <p:attrNameLst>
                                          <p:attrName>style.visibility</p:attrName>
                                        </p:attrNameLst>
                                      </p:cBhvr>
                                      <p:to>
                                        <p:strVal val="visible"/>
                                      </p:to>
                                    </p:set>
                                    <p:animEffect transition="in" filter="fade">
                                      <p:cBhvr>
                                        <p:cTn id="12" dur="1000"/>
                                        <p:tgtEl>
                                          <p:spTgt spid="85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Theistic Evolution </a:t>
            </a:r>
            <a:endParaRPr lang="en-US" dirty="0"/>
          </a:p>
        </p:txBody>
      </p:sp>
      <p:sp>
        <p:nvSpPr>
          <p:cNvPr id="3" name="Content Placeholder 2"/>
          <p:cNvSpPr>
            <a:spLocks noGrp="1"/>
          </p:cNvSpPr>
          <p:nvPr>
            <p:ph idx="1"/>
          </p:nvPr>
        </p:nvSpPr>
        <p:spPr>
          <a:xfrm>
            <a:off x="0" y="3276600"/>
            <a:ext cx="9144000" cy="2849563"/>
          </a:xfrm>
        </p:spPr>
        <p:txBody>
          <a:bodyPr>
            <a:noAutofit/>
          </a:bodyPr>
          <a:lstStyle/>
          <a:p>
            <a:pPr algn="ctr">
              <a:buNone/>
            </a:pPr>
            <a:r>
              <a:rPr lang="en-US" sz="4000" i="1" dirty="0" smtClean="0"/>
              <a:t>   This view teaches that there is one God, the Creator of matter, who chose the method of evolution to bring all things including man into their present</a:t>
            </a:r>
          </a:p>
          <a:p>
            <a:pPr algn="ctr">
              <a:buNone/>
            </a:pPr>
            <a:r>
              <a:rPr lang="en-US" sz="4000" i="1" dirty="0" smtClean="0"/>
              <a:t> state of existence.</a:t>
            </a:r>
          </a:p>
          <a:p>
            <a:pPr algn="ctr">
              <a:buNone/>
            </a:pPr>
            <a:endParaRPr lang="en-US" sz="4000" i="1" dirty="0"/>
          </a:p>
        </p:txBody>
      </p:sp>
      <p:sp>
        <p:nvSpPr>
          <p:cNvPr id="64514" name="AutoShape 2" descr="data:image/jpeg;base64,/9j/4AAQSkZJRgABAQAAAQABAAD/2wCEAAkGBhQSERQUExQVFRUUFRUVFxgXFhQXFBcXFBQVFRUUGBUYHCYeFx0jGhQUHy8gIycpLCwsFR4xNTAqNSYrLCkBCQoKDgwOGg8PGiokHyQsLC8sLCovLCwsLywsLCwsLSosLC0sLCksLCksLCwsLCwsLCwsLCwsLCwsLCwsLCwsLP/AABEIAIEBhQMBIgACEQEDEQH/xAAbAAACAwEBAQAAAAAAAAAAAAADBAACBQEGB//EAEkQAAEDAgMFBQUDBwoFBQAAAAEAAgMEERIhMQUTQVFhBnGBkaEUIjKx8GLB0QcVIyVCUuEkM1Njc4KSsrPCcnSio/EWQ1Rkg//EABsBAAMBAQEBAQAAAAAAAAAAAAIDBAEABQYH/8QAMREAAgIBAwQBAgUCBwEAAAAAAAECEQMSITEEE0FRYSKhMnGBkfBCsRQVI2LB0eEF/9oADAMBAAIRAxEAPwBtcxLmJQOCeskWM0yW1lw7qo51lQxrhJ4rbhLZgSxzjuvsQyBc3qDKl3u5oJdNF7xErqckNmP4rqFZLqgt4o0W0L6pLwyiC+pxy/EqHnFRsiC2pB4qOAOYyWV7BvzDcYEi45Kl5XWVS1QMfULiQYlVxrhddCdIjWG+CPNBPc7I63d9eiVfKW93y6IzpBzQXgjqPl/BURwxf4iRa4vYDJVoPtZGbT9feFJm27vrJLuFu5Xx6GclcXfyOhmd7jzdsg/FkeY+9VfNfiHDpk4fis+amuLhKslLSr+nc4fRlX6jXJy3Q7VYbZ+f8EhIw6g3H15hMuZjzBz4hAILdV6DwOTuq+TlMVeVeKW3d8laQA9D6Kgb/wCE6OKUXsFqTQVsro3B7MiFq1MzKqLgHDToeXcfRZIQS4xuxDQo5wrcXer8y8Diy4OgRHsD8/UaHr0Ks5wcL/XclXu3bstCtkuPRybk/kIxlilZHWd0OY6FPFwcMklUR5W5aJOaNpfA7DkakasRxsB4jX8VWSLK44JbZFRY2OhyWhK2wKmytDVkqVDuxanfRljtW6IldDhA4WHyKytkz4JWuGl7FbW0tD4qLuNbMTk+jNtwwdNMHMN1nSxrlHNhuOd/xR4m4nAfQTdfJQlok2jSoAGMBP7WQR62S5t4d6VqXgFoGuVvxRHHTqh127Jk/q1m1sSmDG4/oIE8m9kPADj3cEenjcWhvQX8foKtXAGgNbxPrzKyMtT3PPmk5ua5f2OU7jI7CPdYPO3G3fxWgW52t3fcFSmZhaABmTkmi8NbfU39TyRt0T95qX0j1NFYJkJUEnIeaOzIa3UM1uMxzvctquYlXFkrBTTie1iybbvYsSguC656sHJVBvJGT5BvZpdRSRRAxkZRrazyzmoTmoonVXOBXn6UexKKlwwBmIVm1o4qSR34JWaHkbJq0vklay43ceB8OY5AmozwN1lPxNXW7Se3iU2MZf0sVLqMb2yR/YLUREahJOBB1Rjtk8QD6IMtc08PkVQlPyiTJDDL8LLtn5/+ERtRbisx9TY6i3ip7YDx/gj7VnnTx6XaNU1J6FVNQHcwfrJZe/6rhnOoKXLDKO6B7l7SNZlRbirtqgfi81kCtvyv9ZKwqhxRQa4kgW2vws2LA6eSpiI+vRZ7Z+ufAoraw6FepihFrgU5X8DZlacnC33IE1Nh0NxwVDOD/H5XQzKW93EcvxCuxw0O0Gp3tIq2fCdPDgqzta7T6+uiktjrx4/xS0kLm5jML0En5V/P/hqZRwLMxp9Zo+/DhnrzQb4unRAkgw6acuCogn/Stv5/KDtPkvLBy8vvCAArtl4fQ7leOHrdc4W9kE5aVuca5FjjBFjoqvpi3PgrQxX08kWquRMpJq0xexidY/CVKuG4y+gnaiDEMLh3dElE4j3TqNOqlm644ChPV9S5FIJiCE7VRhwuEpLa/fxTMkfugg2IUuXJ6Hy5T4F4G2K03VV22Kzo34u+6tLCQb3OfkoMmRPYJ/i3Cwvs4d916GeXEz+7f7vwXm2HTmCtGeqw+VvvPzUGWdsbkXcaoWmPLUaLS2fPYXPd5lZMRxFNgj3R1W9wokttLHcd33Ol8k/TS4ngdc/NZzx7w5JqOoDHX4Wvfkea1TvgkyK1tyeodWBjb+A71mxVBe8d+fVKwB0pzvh5c1pU1KA6w0CKLUV8kCSxX7H5X5hgva2Z7+Ca9nxYb5Nbn3qQSAC4z7s7plzrC/CydHLex5uRPmIOWp/ZaAeZ4BNMlsPeP1wCQoWXPdoeHf3p7di9zw0/ELsiS2GQelpFooefeiE8B9dVUuyu7IcvxXIjfQWHqpZJvc9OLc1fgtu10M5rrngKDrkkyRd02JLngj1FV50USGj1FllFUl9jwu+IXRVgrO9vK4awclD2kvY55fk0d/yN0N1cRqPvWc6ZpzGSp7UeBTYxXkW8r8Mf9uYdQgvdGeiVNWDqFUljtHWKdHHHxYt5NXNMLJRg6EFIT0lua7M0t0OSCdonTECrMUGuHsSZMeN+KAPYRoUEuI1CLNVg6i3UJCVx/ZNx6r0o44tboklFxHWvGn0FfMcVkirI1RmVp8ELxaeNxEoxY853mutkv3/WSU9tXfafNHHDinzsJaa4HWVHNGbUJFtTdED0+HTaN4sU2Obzz9FdlRwPgfuKRDyrie+qrhjrdbGWOl/lxHJUbOW9Ql2zfX3KGTyV+NhJjRc13C3dkrRx35HpldZ+8Gh05onsJtdpPmilceDm0uWFqaHiAe5IPkc36z/in6faLmZOzHVaQbFMNLFdLI1+L9zO84fi3Rm7N2zhNnC7eIWu/ZjJBvITY8WrFqdjkZsNx01HgrUVTJEb+anyLUtUWJyJP6sbp+je3eNuYs5uSxa6nvnbNaxrN4MTNeI4+HNK1EwtdwIPE8O9eZLK4kuKUoyMCaG47lKWa2R0TtQQ3UXadCOHQrPki5ZhTZMtns4561TCyxAHE03BTE1ddovbln81lwTlpIOh4IrrWJ4LzskvY/RurGJ3A5jX0KBPV4rA6pSpksTZAE2d0jUW4sdbm7Cwht+NkelFzcrPg2gHWGh0TJq8Opz4D70jXLgNxbNMzAtNxodFSlmLiSVnMl1PMI9LLbxVMGLeOkz1VPUhjPVHoJrtPEvOnMLz7Zi6zQe8rSgqWsFj9Dl0CdBHnZcW23J6OgmAZloOPDr4K8tQXgD9knLm63yb81gHaQORIAFrjmnfz20ZgE3Fh3clVCFOyHtSTtI0YgXmzMmj4nfcOS0mTNbYXJI4n6yWRDtMkWyaOQRGVFvhaSFR221uLcJX8Gu0B5uUxjWfHK8jJtu8ogonH43nuGQU04+yrDV7saY0K5cOKDHSBvEnvKKIlNJI9fFKL3TZwzDgPRRVfKNBmokNbl8YKuPufL5NdM1TI8FJJgdUrIbaFM0WbKS9B3RDUFDfFyKXM54FVdUFY8DEueP0EfdLvcumougPlun4sVMTLS+CxqOqUltyV3hAeF6uPDFrgRKyjz1K0p9hxNjie6sgjdJGHmN2/dICS7URxOAuACLkarHebLk05cbuzsGtHDJjQ1o8gE99JdaJULv2jch7LF1M+pFTAYYntY5x39w51rDCYrm+IaImxuz8Mr2t9tpszcs/lDZCBmWtxwhpcQDbNaOysP5hrOXtcF/+hecoomNcHMfhcL2uOYI+RKRBZXrjq4dcfCf/ACbLRGrXJo9mezhrnYI5Y2vwGQteJRYNIvZzWEHULMmY0GzX4x+8GuaPDEAfRez/ACV7NwVj8Lg69NMABrngssBvYqta0B0DxYDXCLZDmVqywWeUZSVUqulzYuWNOCcUD2FsM1crIWSsZI8kNDxJhNml3xNaQMgdeSDWQiJ5YJGvLHOY4ta8NBacJzcBizB0HBeo/J9sCePaVO57MIa517uZ/RvGl78V5HarDvpv7aX/AFHIseRPqHCMvpq/uwZY127a3s3odgYqV1Vv49yyQREls4eHHDYYd39tuaEKKLcyyCpie6NrSI2tma84pGMB/SRtFhjzsVpbLgdJsKcNF3e2xZXA0bHzWHVbDnih3kjTGx7gwXI98/HbInTBfwCyGWcpSi51UqXG/AMsUUk1HwE2VSiokbFjax8jgxuIPLSXZDNoNs+a7taiFPI+IyNe+NxY7C2TCCNRic0X8FXso3+XUv8Abxf5wrdr5P1hV/28nzVSyT/xChe2m/vQvtR7erzYNtIBGJJHbtjiWt90uc8ttiwtHAXFySBnZadPFFHTOnbMJBjZFhwuZIxz8TruaciMEb7EEi/cn9h0cG0aWKm3giq6feCLF8ErHvLy3vBJ0z42Nzbz21NmzUznQTMwHE15BzBwh4a5rtC33naIFmllk8eqmnx/tvn9UdPFFRtq01z8mvt3ZUAe5oq4Q4E3badxb9lxbGW3GhF+CQqOz74YYqg1MAilc5rD+nJJYSHDCIri2E6q+zZwXEvzLiXE8y4kk5d69P2l2c1+zqJoyAkqCPN5+9InnzYNEJSu2k9l6YrFPFc047JX90eehp43xSvNVTyGOMuwM34kJya2wkiaCA5zb2JyTOzdlmSGWTexGOBrXSYmyhwDr2w4WHFmCMlhigczEGuHvjCeZF2ut5tC9F2dY5uz9qX/AKKK3+JyzqJZMeOUtV7qtl5aRuNYcslGK9/2MaZ7Qbxm/gR6HNaUcX6Nr5nNia4e7iuXPHEtY0Fzh9q1uqW7F0AqqyON2bM3vGl2sGIt8TYeKz5toumkdM4+9IcXRrf2GN5Na2wA6KPqJNy0LxvYh4Eo65e9h9lJTk4fawy+hlhmazxeMQA7wk9rUbYZnxAg7vCCWklrju2lzmk6gkkhLVEhIdoRke6+qTkrMTnOPG2Xc0NHoAoJavZZj0yjVUwlTKDwz9fFIvk8eihfcoEj0iWx6GKJ2SUEdUHEquKHiSLLoxoajdncZEZ9Mk1TyY3ZlZjXIrHLuRmmjegfY/eU5jaRfisOCe4smopCmRQuWOzVhcR8PrqnaZoObjfoNAs5jja4AutWip2kXdc8/wALK2DSIM2wcvaMgBc+NkxG0DM38svBXgjbbICyYbh0Jsrsbs8zJOuAdNr7rsuq0IjITkcuaHDBFpa/3ph9ExrSQSB3lPrbcT3lf/aGY58BzcTzz0WlSVLXZjivPUE9/dA73HO62WzNjblolTSkg2ktjSfOBmUo+rL+jefEpRlQZDkLrQhpzxspJxSPV6fTi3fIMR5cQomizkFFI+T0V1Cauj44+pBVN808Us6AoZgKqUJLkl7k34GXW4FDLwg4CqOYU6ML8nW34CuehlyphKipx42uAfzIXKrpFYSfZCu2VnFnkV6GNSQOws5w5ITmN6rVjZA7UOCM3ZsBIIce43sehtY27iE/uKPKYDiaezo/1DWf83B/sXjWtI4r2TNoSNgfTs3Ahe4PczdON3C1jiL8X7LePBYs1ECSbtbfg3FYd2Ik+qj6abjKba2btfskDk4R6L8kzyax4vf+TTf7F5GlDMLbsZoOGegW1sjbEtI4ug3IeWlhe5pe4tcQSM3WGg0A0WXOLm4axuWjMVu+znH0QLHqzym1s0q/SxM5LQkmen/JywDaVNYAe8//AEnrJrapzZpRYH9LLqP6xyDsjb0lK8PibHvGkkPc1ziLjDkMWHQnhxVKnaTpXYnMjBJLnFoc3EXG5JGIgZ30tql9hrO5VtVfcW3/AKdXvZ62F7XbEmJaLe2RXA0+Fma83BBG4FrRYZyEDL4GPzJ6NLvNHj7RyiA04bCIXP3hZu3G7hazsRfi/Zbx4Kw2ud1JHuYG7xobiZGRIP0jHH3i42GFrhYcwlQxzg5PTy7W/wCR0pppLVwg/ZiBnttNYn+ej/zhD7W0mKuqjfPfyfND2dXOhc17GMxtcHNc8OdYjSwxAdcwi1VQ+dznyNjxucXOc1rmlxPMYi30TvrjnU/FV9xHeSxVe9mfW7FdG/DyEbgdD7zGyAjP7WRXpa7aj59l/wApu6WGpZHFIfjc17HOc0n9qwbcn/hvmgbV2+6QgOjgexgDIy5kjZQxgDWgvje0u0vnzWa+uc8tx2DY74GNGGNuL4iBqSbC7iSTZA3PNplKNNNb/wA9+g3ljDUk7T8fz0Do5LL29acVDQ/8dR83ryMe0Gg3s13R17eOEg+qcf2qlc1kZEJjjJLG7twsTe5xB1+J813VQnlcXGPDv+5Hjpa23Vqvujlbs9jyRo7W2niCndiU5bs/aY47qK2f2nLNdtBr/iFj0JFu6+aYG3ZGxvjZuQyQAPBjcS8DQEl9/KyX1Ecjx6a9fZ2D0k+3kuT23/sA7E7WFNVxveLNzY88mvFifA2Pgm+0nZr2WU5XikJdE8ZtLTmBcZXANuuvFYscwDiThGeQbisP8RJ9U7H2tngZgie18R1ilY2SLwa7NvgQoepjNz1R9blEJxmnjl7tP+eDz1a7CSBkFnYhmvQVPaTFn7LRtPMRSnxwukLfMFYddUvlfie4E2sA1rWNDRoGsYAGjM5AcUlt+UWYoKK5Audb69QhSlFe3LNBKkmy/G7BEqhRHR+XBDwqdlkZHGlEa5UwqzQUSYdjMR4rTgffJZMXNPRE8NVREVJmrEfDmVp0k+Yw+Kx6Z5GTgtakpxfPJV4/kjzVW5rRyC9wQD8+9aNGzGbEWPPgsqnp7e8fAdE/BVud7rPXT+KsjtweTlXr9x+OnDCSc/uSVVWl77XGEcNb9bJxmx5HfGcuQyWnR7Ja3gAqdarcg7sIPVdsQo4nEDA02/edl6LWj2aCPeN0y+G3wm3hdVFibYjfl/BKlkb4Bjnk3a2CRUwZ8KK2/FUjY/jb1RLA8ippFmPI1udkcoqviA0XFM1uXRmq5Z8eNOVQ0pXoTs1c/NyXHqrPq/8AL36POGjJVfYXL04oEVmyyeCqx9QvID6D2eS/NzlPzaV7Rmwr8kVvZu/FVx62CBfRRPDfmwrn5rPIr3n/AKXHVUd2YKoj/wDQj7FS6SK8Hh2bOI4K/sJ5L18nZ0hLP2M4aAp66yMuGTTwJeDzTaZ3VdMB4rddsaU6NKo7s7KeBW9+HtE0sEnwjz5phfO9uNtfC616jsxEyjiqjLLaWR0YYIoy4FoeSb7yxHueoRHdmX9V6Gr2OTsumjLmtw1Epu42GYk6dVL1HU6dOiflX+W4n/DyV2jx09BB7O50TpnSB8bbSRNY0B2Mkgtkdi+C2dtVoQ9mo3Ubqpskrt28MfFu48bMRydix2LcxnbieRTUnZ4Na07xjy4uyjdiAwBt7ngffGS2uy0IjkdG/wDmqhpieO/4XeBPqlZOpag3GV73448rgTS1aZJHhYYjfTLwut/Zux4XwyyyOkYIWtJs1rg973YWxt94G5PNN1WwDG9zCM2ktJ7uPjr4qbSo3tjjp2u+E7+X+0eLRs/ux598hXZeo1pKDpsljj3bnHgSptkYycPutaC4ueQAxo/acRkP42F1SSppWZH2iT7TGMjb3jeEkjvAWrtDZ72UdO2+c0kkrzz3RDI29wu53eVlPa4D3j966Dlkv6tk6/YFwjCrVsYpuzsdU1xo5i+RouYJmiOW3NpBLX+HosaOgs79IDkbEaEW1Fjx71qUdUIpGyNNnsOIHu4dxGR6FbXbiBpqsTct7FHKR1cCM+tmhEss8c9EnafD87eDZRjKGqKprkzajYUMdNDPikO+c5oYGRgjBe5LsduHqs3dAcF6Ta0P6uowOEs3+5YDWlF0+SUlK3e7QrPjimqXhDdTsOH2VlSXSEPlMQZgZiBaHEnFjtazeXFedkhsdHEfcva1jf1VB/zT/wDI9eXmiK3DNyUtTum0MnFJxpcpMKdiRexmoxS5TCHBgZe5YXh2LHpYcktNQ0gjixyzCV0Qc5kcDXtBLnlpL3SNzLcOgK2zB+qyD/8ANYf+y5YMlNfPXIDwAsB4BRNSk3vw/j0UXGKW3KGYuy8D6WWqE0wbE9jHN3LcZL7Wt+ltx58EHZGx6GSVgfNUAk3sadga62eEvbMS24Fr2W/QRfqerH9fB82rzEcLm5i4PTXMWy81FLU3JX5HalFRdBOynZiOuk3bnvifu3SXDGvZ7tjYDGCMj6LAngZf3MeHm8NB8A0nLxXvvyZ02Gscf6ib5Beb2VsoTSxR6bx7Gf4iAT6qaXLGp1FUZ9PsMBgknfuo33wgNL5ZLZExx3Hug5YnFovkCSEeCl2eSA91awH/ANzBA9o6mMEOt4krV7Vw4qycWs2N+6Y39yOL3GNA5WHqeayTRWGfH6uEmvJQp06D7e7DPgibURSMqKZ+ksdxhJys9hzYb5d+WRWVsmhjklZHJvBjexgLAw2xuDbkOI5jRe//ACam8k1I/OCphfcHQOaPi6e7fybyXl+zlHeqp7/08P8AqsWoZq8h+1HYn2QRywyb+nlFhJa1ni4LHAaHI27iOCzqSna0AuDrH90NLr9xIHqvU9mttNjfPS1IxUs8j8Q/o3FxtK3lmBfuB4Zg2x2ffSSmN3vN1Y/g9h0IToXwxeRvwB2tseOF8bWPe9zo4prlrWtaJWl2E+8SSB4LsbSM7d3Rae1qXeTNP/16YW//ABb+KfodjtAHFU45Uk2R5sqi6FaCic4gnMjyWzRQOa6xYO/8UxSM4NFmg59/Ifin3PAGZsqY5G3R5GaerZgWUBLsRd4C6LVbPLi12J2XBtrd5ujRwNHIE8RldR8hb9oeo/FOtsj+pMOyPLNdMIKHE9js759/3I4wnQpbbM01uUawga3HXXzXGOA4AKzmdUvLHca+S1Kx0G7GHOUWO+WRmVw4cL5FRJa3PQjC1sxM0o5LhpByTggKsIRxXzkMh+kvqV6M40/ILhiK1AWjgu+0Dg1W45v0TTyxfkyd2/qpaTqtcTE8AiMaDqrI5a5RNKUfZjDe8yjMbJxJW2yHk0lF3J5AInn+EIlKPtmVE08bo7ZLfshNuh6qphWa0xEsqXAH2z7KhqfsohYhOXUnwiaeaT4KOc3iEWuaz2eC493ev8y1/wCBS0juoHgEpNVvyG9eQNBZuEHmBbXM+a54m6oncn5LOYw3IsA0crj3nAeZy8kvK37Vu4ALk9e9zcJeXNuDY4RYtvyAvqlHFVY8L8k82vBv18LZWR1LjcMGGYfvOj+HxfkP7wXnty0lz3uu95LnHm5xufroo6V2DBf3S5ryOBLQQPn6BU3V07FgceXt4/IVknq4N2ijZVU/s+K0sTi+PO2IH4mX8fkea87W0xYSxzS1w1DtUUUv1xHitJtVORYyucBpjbHIfAvaT6rVGWKTcd0xcmpLfZmLs3Y2MkkgMGb3n4WN4knnyGpKJtOrM8z5bFrDZrAdQxgwsHln4p2qxPtvHF1tGm2EdcIs2/glxEb3HqAfQ5Ji1Slrl+glvbShrarf1fSf2s3+5Y7aK7HPN7AtA6ucTl5Bx8FrGomsAZHWbo2zMI6gWsFJ6h8jGse9zg1+IAhoA90jgBz9EONzhaS5d/uw56Jb+kEoIN/QPhH85DLvmt4uYRZ1hxtid6LCdSrVjgLSC0lpGYIJBB6EaJk1cxOb8+e7ixf4sN0S1Qcq3T3BbU0r2aEq2LBSxwke8+QzuH7rAzBHccMRLj3Dqss0i2202ZJuSTckm5J5knVQ02nTx9CgrSnfL3Ok9TXwWoqS2zKkc5ovm1effRL0W9mAwiRwaTctAYGnvaBYoLqck3OfgB6AWUVNNv2Nk7Srwd7B09qpx/qZfkF5ujYY3skbqxzXDvaQfuXqYHyM/m3lmVrtDQbci61yl5qUnXM9zR/lAup5RdtjYyVJBu1GwxUfyynGJkljI0ZujfaxJHz89CvKCk4Femp2vjdiie9h5tJHnwPij+0zuOcmfMRxB3+IMvdL0tbD9Se5m7NhNIySU5SSRujhbx/SZPmtwaG3seJOWiU7N7MtVU9tBNGQe54NvRap2aSSXElx1cSS49bnVXpYXxm7DhIN7gNv3gkZeC7SMUtjFl2Qd4885Hn/AKyvU7KDaiEUsuo/mHn9l39GTyPDy5KjIi8ZuvxuQ2/W5AuUSnpQCR4rabQmU2nuL1+zy2exHwsia4ci2Fg1TcVPqGmxt3gX+9ONjc5znONy61+uFrWg9/uo7Ke2lhdMg3SskytN2Cp6OzQBwGX4psQtAs63jqgwRFjrEe6dDclt+7gn8VuACoV3sSTilyCFA3I2CrMwjRF3/NVeMXFPTa5J9IvHSB2dkdrQ3grxMI/Fde265ytmOPsFJMEvvM8lJKQkozKewzWqUUH26Bll9QFFdzuoUQuW4a4J7Gu+wpqy6GL5JJn3fdYoNntVxs9gTQYuOZdPg5ewXOxYtjbwXPaBwCOaYFWbSBVxa8ipW/Im6pd3ITpDzWi6FoS8hHCw7hf5qqDXoRKPyJulPVLPr+F03LEDrc95+4IDqZvIKqCj5JpL5FzUEobi7mm90ublNTSEtiJjKr7OnzGFUxpikKbM98CCaIrV3K5uEanQtmb7NZdbAVpCmVtyi7gLRnbqy45xOWa0dwuiALtaAcTNENlcMTzqa6sylsuc0BpEhAq+zLUECt7Mg7lGaTMbCriBaQpl32dB3TdBnezrop1obhd3KFzs1RM40y4KVaW5XdylyYxQM72ZQ0l1o7ld3SUxigZ7aQLhpbG60hCrblLaDSEfZ7qgpFpNgVtysDSozhTYTfz/ABTIpL29DxCabFdGjhsuOmrQsIrBE3WVkSVlleNw0TYks8Toz3Pcw9FY1OILQMVxnmlJqXknKdbgKCezQBjA/iiNpQMhcdeCqynLc9Ufe5Xtfmt1+TJYvCKYnN1RI33z49Nf4rjpDyuFxrAdDY8kLmgO0HJSlSx1vdCPiI+IXHMfgriYaZoXJMxY3Eymxu6jvF1FqOjPJRLHIIurqi8E+iKriiidENFlCuqKhATE5UJy6orYk0gZVHLiieieR1VcoojQmRQLqiiJAI4rBRRaYRcUUXIFnVF1RF4AZYLqiiFmFmooUUQSORZVKiiWayyhUUXBLggXFFFg4sFF1RCwjqsFFEDOR1q6VFFnkJHWao4UUXHTOTJU8F1RGuDv6Rk8UOLiooiZMWb8CoxRRdH8JjLRIUmpXFFjMGYvhVW6lRRCcHC6ootAP//Z"/>
          <p:cNvSpPr>
            <a:spLocks noChangeAspect="1" noChangeArrowheads="1"/>
          </p:cNvSpPr>
          <p:nvPr/>
        </p:nvSpPr>
        <p:spPr bwMode="auto">
          <a:xfrm>
            <a:off x="155575" y="-914400"/>
            <a:ext cx="5715000" cy="1905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4516" name="AutoShape 4" descr="data:image/jpeg;base64,/9j/4AAQSkZJRgABAQAAAQABAAD/2wCEAAkGBhQSERQUExQVFRUUFRUVFxgXFhQXFBcXFBQVFRUUGBUYHCYeFx0jGhQUHy8gIycpLCwsFR4xNTAqNSYrLCkBCQoKDgwOGg8PGiokHyQsLC8sLCovLCwsLywsLCwsLSosLC0sLCksLCksLCwsLCwsLCwsLCwsLCwsLCwsLCwsLP/AABEIAIEBhQMBIgACEQEDEQH/xAAbAAACAwEBAQAAAAAAAAAAAAADBAACBQEGB//EAEkQAAEDAgMFBQUDBwoFBQAAAAEAAgMEERIhMQUTQVFhBnGBkaEUIjKx8GLB0QcVIyVCUuEkM1Njc4KSsrPCcnSio/EWQ1Rkg//EABsBAAMBAQEBAQAAAAAAAAAAAAIDBAEABQYH/8QAMREAAgIBAwQBAgUCBwEAAAAAAAECEQMSITEEE0FRYSKhMnGBkfBCsRQVI2LB0eEF/9oADAMBAAIRAxEAPwBtcxLmJQOCeskWM0yW1lw7qo51lQxrhJ4rbhLZgSxzjuvsQyBc3qDKl3u5oJdNF7xErqckNmP4rqFZLqgt4o0W0L6pLwyiC+pxy/EqHnFRsiC2pB4qOAOYyWV7BvzDcYEi45Kl5XWVS1QMfULiQYlVxrhddCdIjWG+CPNBPc7I63d9eiVfKW93y6IzpBzQXgjqPl/BURwxf4iRa4vYDJVoPtZGbT9feFJm27vrJLuFu5Xx6GclcXfyOhmd7jzdsg/FkeY+9VfNfiHDpk4fis+amuLhKslLSr+nc4fRlX6jXJy3Q7VYbZ+f8EhIw6g3H15hMuZjzBz4hAILdV6DwOTuq+TlMVeVeKW3d8laQA9D6Kgb/wCE6OKUXsFqTQVsro3B7MiFq1MzKqLgHDToeXcfRZIQS4xuxDQo5wrcXer8y8Diy4OgRHsD8/UaHr0Ks5wcL/XclXu3bstCtkuPRybk/kIxlilZHWd0OY6FPFwcMklUR5W5aJOaNpfA7DkakasRxsB4jX8VWSLK44JbZFRY2OhyWhK2wKmytDVkqVDuxanfRljtW6IldDhA4WHyKytkz4JWuGl7FbW0tD4qLuNbMTk+jNtwwdNMHMN1nSxrlHNhuOd/xR4m4nAfQTdfJQlok2jSoAGMBP7WQR62S5t4d6VqXgFoGuVvxRHHTqh127Jk/q1m1sSmDG4/oIE8m9kPADj3cEenjcWhvQX8foKtXAGgNbxPrzKyMtT3PPmk5ua5f2OU7jI7CPdYPO3G3fxWgW52t3fcFSmZhaABmTkmi8NbfU39TyRt0T95qX0j1NFYJkJUEnIeaOzIa3UM1uMxzvctquYlXFkrBTTie1iybbvYsSguC656sHJVBvJGT5BvZpdRSRRAxkZRrazyzmoTmoonVXOBXn6UexKKlwwBmIVm1o4qSR34JWaHkbJq0vklay43ceB8OY5AmozwN1lPxNXW7Se3iU2MZf0sVLqMb2yR/YLUREahJOBB1Rjtk8QD6IMtc08PkVQlPyiTJDDL8LLtn5/+ERtRbisx9TY6i3ip7YDx/gj7VnnTx6XaNU1J6FVNQHcwfrJZe/6rhnOoKXLDKO6B7l7SNZlRbirtqgfi81kCtvyv9ZKwqhxRQa4kgW2vws2LA6eSpiI+vRZ7Z+ufAoraw6FepihFrgU5X8DZlacnC33IE1Nh0NxwVDOD/H5XQzKW93EcvxCuxw0O0Gp3tIq2fCdPDgqzta7T6+uiktjrx4/xS0kLm5jML0En5V/P/hqZRwLMxp9Zo+/DhnrzQb4unRAkgw6acuCogn/Stv5/KDtPkvLBy8vvCAArtl4fQ7leOHrdc4W9kE5aVuca5FjjBFjoqvpi3PgrQxX08kWquRMpJq0xexidY/CVKuG4y+gnaiDEMLh3dElE4j3TqNOqlm644ChPV9S5FIJiCE7VRhwuEpLa/fxTMkfugg2IUuXJ6Hy5T4F4G2K03VV22Kzo34u+6tLCQb3OfkoMmRPYJ/i3Cwvs4d916GeXEz+7f7vwXm2HTmCtGeqw+VvvPzUGWdsbkXcaoWmPLUaLS2fPYXPd5lZMRxFNgj3R1W9wokttLHcd33Ol8k/TS4ngdc/NZzx7w5JqOoDHX4Wvfkea1TvgkyK1tyeodWBjb+A71mxVBe8d+fVKwB0pzvh5c1pU1KA6w0CKLUV8kCSxX7H5X5hgva2Z7+Ca9nxYb5Nbn3qQSAC4z7s7plzrC/CydHLex5uRPmIOWp/ZaAeZ4BNMlsPeP1wCQoWXPdoeHf3p7di9zw0/ELsiS2GQelpFooefeiE8B9dVUuyu7IcvxXIjfQWHqpZJvc9OLc1fgtu10M5rrngKDrkkyRd02JLngj1FV50USGj1FllFUl9jwu+IXRVgrO9vK4awclD2kvY55fk0d/yN0N1cRqPvWc6ZpzGSp7UeBTYxXkW8r8Mf9uYdQgvdGeiVNWDqFUljtHWKdHHHxYt5NXNMLJRg6EFIT0lua7M0t0OSCdonTECrMUGuHsSZMeN+KAPYRoUEuI1CLNVg6i3UJCVx/ZNx6r0o44tboklFxHWvGn0FfMcVkirI1RmVp8ELxaeNxEoxY853mutkv3/WSU9tXfafNHHDinzsJaa4HWVHNGbUJFtTdED0+HTaN4sU2Obzz9FdlRwPgfuKRDyrie+qrhjrdbGWOl/lxHJUbOW9Ql2zfX3KGTyV+NhJjRc13C3dkrRx35HpldZ+8Gh05onsJtdpPmilceDm0uWFqaHiAe5IPkc36z/in6faLmZOzHVaQbFMNLFdLI1+L9zO84fi3Rm7N2zhNnC7eIWu/ZjJBvITY8WrFqdjkZsNx01HgrUVTJEb+anyLUtUWJyJP6sbp+je3eNuYs5uSxa6nvnbNaxrN4MTNeI4+HNK1EwtdwIPE8O9eZLK4kuKUoyMCaG47lKWa2R0TtQQ3UXadCOHQrPki5ZhTZMtns4561TCyxAHE03BTE1ddovbln81lwTlpIOh4IrrWJ4LzskvY/RurGJ3A5jX0KBPV4rA6pSpksTZAE2d0jUW4sdbm7Cwht+NkelFzcrPg2gHWGh0TJq8Opz4D70jXLgNxbNMzAtNxodFSlmLiSVnMl1PMI9LLbxVMGLeOkz1VPUhjPVHoJrtPEvOnMLz7Zi6zQe8rSgqWsFj9Dl0CdBHnZcW23J6OgmAZloOPDr4K8tQXgD9knLm63yb81gHaQORIAFrjmnfz20ZgE3Fh3clVCFOyHtSTtI0YgXmzMmj4nfcOS0mTNbYXJI4n6yWRDtMkWyaOQRGVFvhaSFR221uLcJX8Gu0B5uUxjWfHK8jJtu8ogonH43nuGQU04+yrDV7saY0K5cOKDHSBvEnvKKIlNJI9fFKL3TZwzDgPRRVfKNBmokNbl8YKuPufL5NdM1TI8FJJgdUrIbaFM0WbKS9B3RDUFDfFyKXM54FVdUFY8DEueP0EfdLvcumougPlun4sVMTLS+CxqOqUltyV3hAeF6uPDFrgRKyjz1K0p9hxNjie6sgjdJGHmN2/dICS7URxOAuACLkarHebLk05cbuzsGtHDJjQ1o8gE99JdaJULv2jch7LF1M+pFTAYYntY5x39w51rDCYrm+IaImxuz8Mr2t9tpszcs/lDZCBmWtxwhpcQDbNaOysP5hrOXtcF/+hecoomNcHMfhcL2uOYI+RKRBZXrjq4dcfCf/ACbLRGrXJo9mezhrnYI5Y2vwGQteJRYNIvZzWEHULMmY0GzX4x+8GuaPDEAfRez/ACV7NwVj8Lg69NMABrngssBvYqta0B0DxYDXCLZDmVqywWeUZSVUqulzYuWNOCcUD2FsM1crIWSsZI8kNDxJhNml3xNaQMgdeSDWQiJ5YJGvLHOY4ta8NBacJzcBizB0HBeo/J9sCePaVO57MIa517uZ/RvGl78V5HarDvpv7aX/AFHIseRPqHCMvpq/uwZY127a3s3odgYqV1Vv49yyQREls4eHHDYYd39tuaEKKLcyyCpie6NrSI2tma84pGMB/SRtFhjzsVpbLgdJsKcNF3e2xZXA0bHzWHVbDnih3kjTGx7gwXI98/HbInTBfwCyGWcpSi51UqXG/AMsUUk1HwE2VSiokbFjax8jgxuIPLSXZDNoNs+a7taiFPI+IyNe+NxY7C2TCCNRic0X8FXso3+XUv8Abxf5wrdr5P1hV/28nzVSyT/xChe2m/vQvtR7erzYNtIBGJJHbtjiWt90uc8ttiwtHAXFySBnZadPFFHTOnbMJBjZFhwuZIxz8TruaciMEb7EEi/cn9h0cG0aWKm3giq6feCLF8ErHvLy3vBJ0z42Nzbz21NmzUznQTMwHE15BzBwh4a5rtC33naIFmllk8eqmnx/tvn9UdPFFRtq01z8mvt3ZUAe5oq4Q4E3badxb9lxbGW3GhF+CQqOz74YYqg1MAilc5rD+nJJYSHDCIri2E6q+zZwXEvzLiXE8y4kk5d69P2l2c1+zqJoyAkqCPN5+9InnzYNEJSu2k9l6YrFPFc047JX90eehp43xSvNVTyGOMuwM34kJya2wkiaCA5zb2JyTOzdlmSGWTexGOBrXSYmyhwDr2w4WHFmCMlhigczEGuHvjCeZF2ut5tC9F2dY5uz9qX/AKKK3+JyzqJZMeOUtV7qtl5aRuNYcslGK9/2MaZ7Qbxm/gR6HNaUcX6Nr5nNia4e7iuXPHEtY0Fzh9q1uqW7F0AqqyON2bM3vGl2sGIt8TYeKz5toumkdM4+9IcXRrf2GN5Na2wA6KPqJNy0LxvYh4Eo65e9h9lJTk4fawy+hlhmazxeMQA7wk9rUbYZnxAg7vCCWklrju2lzmk6gkkhLVEhIdoRke6+qTkrMTnOPG2Xc0NHoAoJavZZj0yjVUwlTKDwz9fFIvk8eihfcoEj0iWx6GKJ2SUEdUHEquKHiSLLoxoajdncZEZ9Mk1TyY3ZlZjXIrHLuRmmjegfY/eU5jaRfisOCe4smopCmRQuWOzVhcR8PrqnaZoObjfoNAs5jja4AutWip2kXdc8/wALK2DSIM2wcvaMgBc+NkxG0DM38svBXgjbbICyYbh0Jsrsbs8zJOuAdNr7rsuq0IjITkcuaHDBFpa/3ph9ExrSQSB3lPrbcT3lf/aGY58BzcTzz0WlSVLXZjivPUE9/dA73HO62WzNjblolTSkg2ktjSfOBmUo+rL+jefEpRlQZDkLrQhpzxspJxSPV6fTi3fIMR5cQomizkFFI+T0V1Cauj44+pBVN808Us6AoZgKqUJLkl7k34GXW4FDLwg4CqOYU6ML8nW34CuehlyphKipx42uAfzIXKrpFYSfZCu2VnFnkV6GNSQOws5w5ITmN6rVjZA7UOCM3ZsBIIce43sehtY27iE/uKPKYDiaezo/1DWf83B/sXjWtI4r2TNoSNgfTs3Ahe4PczdON3C1jiL8X7LePBYs1ECSbtbfg3FYd2Ik+qj6abjKba2btfskDk4R6L8kzyax4vf+TTf7F5GlDMLbsZoOGegW1sjbEtI4ug3IeWlhe5pe4tcQSM3WGg0A0WXOLm4axuWjMVu+znH0QLHqzym1s0q/SxM5LQkmen/JywDaVNYAe8//AEnrJrapzZpRYH9LLqP6xyDsjb0lK8PibHvGkkPc1ziLjDkMWHQnhxVKnaTpXYnMjBJLnFoc3EXG5JGIgZ30tql9hrO5VtVfcW3/AKdXvZ62F7XbEmJaLe2RXA0+Fma83BBG4FrRYZyEDL4GPzJ6NLvNHj7RyiA04bCIXP3hZu3G7hazsRfi/Zbx4Kw2ud1JHuYG7xobiZGRIP0jHH3i42GFrhYcwlQxzg5PTy7W/wCR0pppLVwg/ZiBnttNYn+ej/zhD7W0mKuqjfPfyfND2dXOhc17GMxtcHNc8OdYjSwxAdcwi1VQ+dznyNjxucXOc1rmlxPMYi30TvrjnU/FV9xHeSxVe9mfW7FdG/DyEbgdD7zGyAjP7WRXpa7aj59l/wApu6WGpZHFIfjc17HOc0n9qwbcn/hvmgbV2+6QgOjgexgDIy5kjZQxgDWgvje0u0vnzWa+uc8tx2DY74GNGGNuL4iBqSbC7iSTZA3PNplKNNNb/wA9+g3ljDUk7T8fz0Do5LL29acVDQ/8dR83ryMe0Gg3s13R17eOEg+qcf2qlc1kZEJjjJLG7twsTe5xB1+J813VQnlcXGPDv+5Hjpa23Vqvujlbs9jyRo7W2niCndiU5bs/aY47qK2f2nLNdtBr/iFj0JFu6+aYG3ZGxvjZuQyQAPBjcS8DQEl9/KyX1Ecjx6a9fZ2D0k+3kuT23/sA7E7WFNVxveLNzY88mvFifA2Pgm+0nZr2WU5XikJdE8ZtLTmBcZXANuuvFYscwDiThGeQbisP8RJ9U7H2tngZgie18R1ilY2SLwa7NvgQoepjNz1R9blEJxmnjl7tP+eDz1a7CSBkFnYhmvQVPaTFn7LRtPMRSnxwukLfMFYddUvlfie4E2sA1rWNDRoGsYAGjM5AcUlt+UWYoKK5Audb69QhSlFe3LNBKkmy/G7BEqhRHR+XBDwqdlkZHGlEa5UwqzQUSYdjMR4rTgffJZMXNPRE8NVREVJmrEfDmVp0k+Yw+Kx6Z5GTgtakpxfPJV4/kjzVW5rRyC9wQD8+9aNGzGbEWPPgsqnp7e8fAdE/BVud7rPXT+KsjtweTlXr9x+OnDCSc/uSVVWl77XGEcNb9bJxmx5HfGcuQyWnR7Ja3gAqdarcg7sIPVdsQo4nEDA02/edl6LWj2aCPeN0y+G3wm3hdVFibYjfl/BKlkb4Bjnk3a2CRUwZ8KK2/FUjY/jb1RLA8ippFmPI1udkcoqviA0XFM1uXRmq5Z8eNOVQ0pXoTs1c/NyXHqrPq/8AL36POGjJVfYXL04oEVmyyeCqx9QvID6D2eS/NzlPzaV7Rmwr8kVvZu/FVx62CBfRRPDfmwrn5rPIr3n/AKXHVUd2YKoj/wDQj7FS6SK8Hh2bOI4K/sJ5L18nZ0hLP2M4aAp66yMuGTTwJeDzTaZ3VdMB4rddsaU6NKo7s7KeBW9+HtE0sEnwjz5phfO9uNtfC616jsxEyjiqjLLaWR0YYIoy4FoeSb7yxHueoRHdmX9V6Gr2OTsumjLmtw1Epu42GYk6dVL1HU6dOiflX+W4n/DyV2jx09BB7O50TpnSB8bbSRNY0B2Mkgtkdi+C2dtVoQ9mo3Ubqpskrt28MfFu48bMRydix2LcxnbieRTUnZ4Na07xjy4uyjdiAwBt7ngffGS2uy0IjkdG/wDmqhpieO/4XeBPqlZOpag3GV73448rgTS1aZJHhYYjfTLwut/Zux4XwyyyOkYIWtJs1rg973YWxt94G5PNN1WwDG9zCM2ktJ7uPjr4qbSo3tjjp2u+E7+X+0eLRs/ux598hXZeo1pKDpsljj3bnHgSptkYycPutaC4ueQAxo/acRkP42F1SSppWZH2iT7TGMjb3jeEkjvAWrtDZ72UdO2+c0kkrzz3RDI29wu53eVlPa4D3j966Dlkv6tk6/YFwjCrVsYpuzsdU1xo5i+RouYJmiOW3NpBLX+HosaOgs79IDkbEaEW1Fjx71qUdUIpGyNNnsOIHu4dxGR6FbXbiBpqsTct7FHKR1cCM+tmhEss8c9EnafD87eDZRjKGqKprkzajYUMdNDPikO+c5oYGRgjBe5LsduHqs3dAcF6Ta0P6uowOEs3+5YDWlF0+SUlK3e7QrPjimqXhDdTsOH2VlSXSEPlMQZgZiBaHEnFjtazeXFedkhsdHEfcva1jf1VB/zT/wDI9eXmiK3DNyUtTum0MnFJxpcpMKdiRexmoxS5TCHBgZe5YXh2LHpYcktNQ0gjixyzCV0Qc5kcDXtBLnlpL3SNzLcOgK2zB+qyD/8ANYf+y5YMlNfPXIDwAsB4BRNSk3vw/j0UXGKW3KGYuy8D6WWqE0wbE9jHN3LcZL7Wt+ltx58EHZGx6GSVgfNUAk3sadga62eEvbMS24Fr2W/QRfqerH9fB82rzEcLm5i4PTXMWy81FLU3JX5HalFRdBOynZiOuk3bnvifu3SXDGvZ7tjYDGCMj6LAngZf3MeHm8NB8A0nLxXvvyZ02Gscf6ib5Beb2VsoTSxR6bx7Gf4iAT6qaXLGp1FUZ9PsMBgknfuo33wgNL5ZLZExx3Hug5YnFovkCSEeCl2eSA91awH/ANzBA9o6mMEOt4krV7Vw4qycWs2N+6Y39yOL3GNA5WHqeayTRWGfH6uEmvJQp06D7e7DPgibURSMqKZ+ksdxhJys9hzYb5d+WRWVsmhjklZHJvBjexgLAw2xuDbkOI5jRe//ACam8k1I/OCphfcHQOaPi6e7fybyXl+zlHeqp7/08P8AqsWoZq8h+1HYn2QRywyb+nlFhJa1ni4LHAaHI27iOCzqSna0AuDrH90NLr9xIHqvU9mttNjfPS1IxUs8j8Q/o3FxtK3lmBfuB4Zg2x2ffSSmN3vN1Y/g9h0IToXwxeRvwB2tseOF8bWPe9zo4prlrWtaJWl2E+8SSB4LsbSM7d3Rae1qXeTNP/16YW//ABb+KfodjtAHFU45Uk2R5sqi6FaCic4gnMjyWzRQOa6xYO/8UxSM4NFmg59/Ifin3PAGZsqY5G3R5GaerZgWUBLsRd4C6LVbPLi12J2XBtrd5ujRwNHIE8RldR8hb9oeo/FOtsj+pMOyPLNdMIKHE9js759/3I4wnQpbbM01uUawga3HXXzXGOA4AKzmdUvLHca+S1Kx0G7GHOUWO+WRmVw4cL5FRJa3PQjC1sxM0o5LhpByTggKsIRxXzkMh+kvqV6M40/ILhiK1AWjgu+0Dg1W45v0TTyxfkyd2/qpaTqtcTE8AiMaDqrI5a5RNKUfZjDe8yjMbJxJW2yHk0lF3J5AInn+EIlKPtmVE08bo7ZLfshNuh6qphWa0xEsqXAH2z7KhqfsohYhOXUnwiaeaT4KOc3iEWuaz2eC493ev8y1/wCBS0juoHgEpNVvyG9eQNBZuEHmBbXM+a54m6oncn5LOYw3IsA0crj3nAeZy8kvK37Vu4ALk9e9zcJeXNuDY4RYtvyAvqlHFVY8L8k82vBv18LZWR1LjcMGGYfvOj+HxfkP7wXnty0lz3uu95LnHm5xufroo6V2DBf3S5ryOBLQQPn6BU3V07FgceXt4/IVknq4N2ijZVU/s+K0sTi+PO2IH4mX8fkea87W0xYSxzS1w1DtUUUv1xHitJtVORYyucBpjbHIfAvaT6rVGWKTcd0xcmpLfZmLs3Y2MkkgMGb3n4WN4knnyGpKJtOrM8z5bFrDZrAdQxgwsHln4p2qxPtvHF1tGm2EdcIs2/glxEb3HqAfQ5Ji1Slrl+glvbShrarf1fSf2s3+5Y7aK7HPN7AtA6ucTl5Bx8FrGomsAZHWbo2zMI6gWsFJ6h8jGse9zg1+IAhoA90jgBz9EONzhaS5d/uw56Jb+kEoIN/QPhH85DLvmt4uYRZ1hxtid6LCdSrVjgLSC0lpGYIJBB6EaJk1cxOb8+e7ixf4sN0S1Qcq3T3BbU0r2aEq2LBSxwke8+QzuH7rAzBHccMRLj3Dqss0i2202ZJuSTckm5J5knVQ02nTx9CgrSnfL3Ok9TXwWoqS2zKkc5ovm1effRL0W9mAwiRwaTctAYGnvaBYoLqck3OfgB6AWUVNNv2Nk7Srwd7B09qpx/qZfkF5ujYY3skbqxzXDvaQfuXqYHyM/m3lmVrtDQbci61yl5qUnXM9zR/lAup5RdtjYyVJBu1GwxUfyynGJkljI0ZujfaxJHz89CvKCk4Femp2vjdiie9h5tJHnwPij+0zuOcmfMRxB3+IMvdL0tbD9Se5m7NhNIySU5SSRujhbx/SZPmtwaG3seJOWiU7N7MtVU9tBNGQe54NvRap2aSSXElx1cSS49bnVXpYXxm7DhIN7gNv3gkZeC7SMUtjFl2Qd4885Hn/AKyvU7KDaiEUsuo/mHn9l39GTyPDy5KjIi8ZuvxuQ2/W5AuUSnpQCR4rabQmU2nuL1+zy2exHwsia4ci2Fg1TcVPqGmxt3gX+9ONjc5znONy61+uFrWg9/uo7Ke2lhdMg3SskytN2Cp6OzQBwGX4psQtAs63jqgwRFjrEe6dDclt+7gn8VuACoV3sSTilyCFA3I2CrMwjRF3/NVeMXFPTa5J9IvHSB2dkdrQ3grxMI/Fde265ytmOPsFJMEvvM8lJKQkozKewzWqUUH26Bll9QFFdzuoUQuW4a4J7Gu+wpqy6GL5JJn3fdYoNntVxs9gTQYuOZdPg5ewXOxYtjbwXPaBwCOaYFWbSBVxa8ipW/Im6pd3ITpDzWi6FoS8hHCw7hf5qqDXoRKPyJulPVLPr+F03LEDrc95+4IDqZvIKqCj5JpL5FzUEobi7mm90ublNTSEtiJjKr7OnzGFUxpikKbM98CCaIrV3K5uEanQtmb7NZdbAVpCmVtyi7gLRnbqy45xOWa0dwuiALtaAcTNENlcMTzqa6sylsuc0BpEhAq+zLUECt7Mg7lGaTMbCriBaQpl32dB3TdBnezrop1obhd3KFzs1RM40y4KVaW5XdylyYxQM72ZQ0l1o7ld3SUxigZ7aQLhpbG60hCrblLaDSEfZ7qgpFpNgVtysDSozhTYTfz/ABTIpL29DxCabFdGjhsuOmrQsIrBE3WVkSVlleNw0TYks8Toz3Pcw9FY1OILQMVxnmlJqXknKdbgKCezQBjA/iiNpQMhcdeCqynLc9Ufe5Xtfmt1+TJYvCKYnN1RI33z49Nf4rjpDyuFxrAdDY8kLmgO0HJSlSx1vdCPiI+IXHMfgriYaZoXJMxY3Eymxu6jvF1FqOjPJRLHIIurqi8E+iKriiidENFlCuqKhATE5UJy6orYk0gZVHLiieieR1VcoojQmRQLqiiJAI4rBRRaYRcUUXIFnVF1RF4AZYLqiiFmFmooUUQSORZVKiiWayyhUUXBLggXFFFg4sFF1RCwjqsFFEDOR1q6VFFnkJHWao4UUXHTOTJU8F1RGuDv6Rk8UOLiooiZMWb8CoxRRdH8JjLRIUmpXFFjMGYvhVW6lRRCcHC6ootAP//Z"/>
          <p:cNvSpPr>
            <a:spLocks noChangeAspect="1" noChangeArrowheads="1"/>
          </p:cNvSpPr>
          <p:nvPr/>
        </p:nvSpPr>
        <p:spPr bwMode="auto">
          <a:xfrm>
            <a:off x="155575" y="-914400"/>
            <a:ext cx="5715000" cy="1905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4518" name="Picture 6" descr="http://www.reasons.org/Media/Default/RTB101Page/rtb-101/theistic-evolution/theistic-evolution-600x200.png"/>
          <p:cNvPicPr>
            <a:picLocks noChangeAspect="1" noChangeArrowheads="1"/>
          </p:cNvPicPr>
          <p:nvPr/>
        </p:nvPicPr>
        <p:blipFill>
          <a:blip r:embed="rId2" cstate="print"/>
          <a:srcRect/>
          <a:stretch>
            <a:fillRect/>
          </a:stretch>
        </p:blipFill>
        <p:spPr bwMode="auto">
          <a:xfrm>
            <a:off x="-228600" y="0"/>
            <a:ext cx="9372600" cy="31242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godtalkblog.com/wp-content/uploads/2011/02/The-Gap-Theory.png"/>
          <p:cNvPicPr>
            <a:picLocks noChangeAspect="1" noChangeArrowheads="1"/>
          </p:cNvPicPr>
          <p:nvPr/>
        </p:nvPicPr>
        <p:blipFill>
          <a:blip r:embed="rId2" cstate="print"/>
          <a:srcRect/>
          <a:stretch>
            <a:fillRect/>
          </a:stretch>
        </p:blipFill>
        <p:spPr bwMode="auto">
          <a:xfrm>
            <a:off x="0" y="1371600"/>
            <a:ext cx="9132584" cy="3810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hewhohasearslethimhear.files.wordpress.com/2010/08/gap-theory.jpg"/>
          <p:cNvPicPr>
            <a:picLocks noChangeAspect="1" noChangeArrowheads="1"/>
          </p:cNvPicPr>
          <p:nvPr/>
        </p:nvPicPr>
        <p:blipFill>
          <a:blip r:embed="rId2" cstate="print"/>
          <a:srcRect/>
          <a:stretch>
            <a:fillRect/>
          </a:stretch>
        </p:blipFill>
        <p:spPr bwMode="auto">
          <a:xfrm>
            <a:off x="0" y="1"/>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2819400"/>
          </a:xfrm>
        </p:spPr>
        <p:txBody>
          <a:bodyPr>
            <a:normAutofit/>
          </a:bodyPr>
          <a:lstStyle/>
          <a:p>
            <a:r>
              <a:rPr lang="en-US" sz="4000" dirty="0" smtClean="0"/>
              <a:t>Theistic evolution as a method is clearly, strongly, and completely refuted by the Bible. </a:t>
            </a:r>
            <a:endParaRPr lang="en-US" sz="4000" dirty="0"/>
          </a:p>
        </p:txBody>
      </p:sp>
      <p:pic>
        <p:nvPicPr>
          <p:cNvPr id="63490" name="Picture 2" descr="http://thumbs.dreamstime.com/z/old-antique-holy-bible-book-genesis-chapter-text-24467004.jpg"/>
          <p:cNvPicPr>
            <a:picLocks noChangeAspect="1" noChangeArrowheads="1"/>
          </p:cNvPicPr>
          <p:nvPr/>
        </p:nvPicPr>
        <p:blipFill>
          <a:blip r:embed="rId2" cstate="print"/>
          <a:srcRect/>
          <a:stretch>
            <a:fillRect/>
          </a:stretch>
        </p:blipFill>
        <p:spPr bwMode="auto">
          <a:xfrm>
            <a:off x="1447800" y="2667000"/>
            <a:ext cx="5938559" cy="39624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Special Creation</a:t>
            </a:r>
            <a:endParaRPr lang="en-US" dirty="0"/>
          </a:p>
        </p:txBody>
      </p:sp>
      <p:sp>
        <p:nvSpPr>
          <p:cNvPr id="3" name="Content Placeholder 2"/>
          <p:cNvSpPr>
            <a:spLocks noGrp="1"/>
          </p:cNvSpPr>
          <p:nvPr>
            <p:ph idx="1"/>
          </p:nvPr>
        </p:nvSpPr>
        <p:spPr>
          <a:xfrm>
            <a:off x="0" y="1600201"/>
            <a:ext cx="8915400" cy="1905000"/>
          </a:xfrm>
        </p:spPr>
        <p:txBody>
          <a:bodyPr>
            <a:normAutofit/>
          </a:bodyPr>
          <a:lstStyle/>
          <a:p>
            <a:pPr lvl="0" algn="ctr">
              <a:buNone/>
            </a:pPr>
            <a:r>
              <a:rPr lang="en-US" sz="3600" dirty="0">
                <a:solidFill>
                  <a:srgbClr val="FFFF00"/>
                </a:solidFill>
              </a:rPr>
              <a:t> </a:t>
            </a:r>
            <a:r>
              <a:rPr lang="en-US" sz="3600" dirty="0" smtClean="0">
                <a:solidFill>
                  <a:srgbClr val="FFFF00"/>
                </a:solidFill>
              </a:rPr>
              <a:t>  </a:t>
            </a:r>
            <a:r>
              <a:rPr lang="en-US" sz="3600" i="1" dirty="0" smtClean="0">
                <a:solidFill>
                  <a:srgbClr val="FFFF00"/>
                </a:solidFill>
              </a:rPr>
              <a:t>Man is </a:t>
            </a:r>
            <a:r>
              <a:rPr lang="en-US" sz="3600" i="1" dirty="0">
                <a:solidFill>
                  <a:srgbClr val="FFFF00"/>
                </a:solidFill>
              </a:rPr>
              <a:t>a direct product from the hand of God and that the statements in Genesis 1 and 2 are to be taken </a:t>
            </a:r>
            <a:r>
              <a:rPr lang="en-US" sz="3600" i="1" dirty="0" smtClean="0">
                <a:solidFill>
                  <a:srgbClr val="FFFF00"/>
                </a:solidFill>
              </a:rPr>
              <a:t>literally.</a:t>
            </a:r>
          </a:p>
          <a:p>
            <a:pPr>
              <a:buNone/>
            </a:pPr>
            <a:endParaRPr lang="en-US" sz="3600" dirty="0">
              <a:solidFill>
                <a:srgbClr val="FFFF00"/>
              </a:solidFill>
            </a:endParaRPr>
          </a:p>
        </p:txBody>
      </p:sp>
      <p:pic>
        <p:nvPicPr>
          <p:cNvPr id="60418" name="Picture 2" descr="http://www.illusionsgallery.com/Creation-hands-L.jpg"/>
          <p:cNvPicPr>
            <a:picLocks noChangeAspect="1" noChangeArrowheads="1"/>
          </p:cNvPicPr>
          <p:nvPr/>
        </p:nvPicPr>
        <p:blipFill>
          <a:blip r:embed="rId2" cstate="print"/>
          <a:srcRect/>
          <a:stretch>
            <a:fillRect/>
          </a:stretch>
        </p:blipFill>
        <p:spPr bwMode="auto">
          <a:xfrm>
            <a:off x="2057400" y="3381374"/>
            <a:ext cx="5000625" cy="347662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freedomborn.files.wordpress.com/2012/08/571415832_1191310.gif?w=640"/>
          <p:cNvPicPr>
            <a:picLocks noChangeAspect="1" noChangeArrowheads="1" noCrop="1"/>
          </p:cNvPicPr>
          <p:nvPr/>
        </p:nvPicPr>
        <p:blipFill>
          <a:blip r:embed="rId2" cstate="print"/>
          <a:srcRect/>
          <a:stretch>
            <a:fillRect/>
          </a:stretch>
        </p:blipFill>
        <p:spPr bwMode="auto">
          <a:xfrm>
            <a:off x="2438400" y="76200"/>
            <a:ext cx="41910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588" name="Picture 4" descr="http://biblestorymurals.com/images/days_creation_logo.jpg"/>
          <p:cNvPicPr>
            <a:picLocks noChangeAspect="1" noChangeArrowheads="1"/>
          </p:cNvPicPr>
          <p:nvPr/>
        </p:nvPicPr>
        <p:blipFill>
          <a:blip r:embed="rId3" cstate="print"/>
          <a:srcRect r="-1781" b="38677"/>
          <a:stretch>
            <a:fillRect/>
          </a:stretch>
        </p:blipFill>
        <p:spPr bwMode="auto">
          <a:xfrm>
            <a:off x="381000" y="4343400"/>
            <a:ext cx="834722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ctrTitle"/>
          </p:nvPr>
        </p:nvSpPr>
        <p:spPr>
          <a:xfrm rot="3522402">
            <a:off x="-914402" y="1398586"/>
            <a:ext cx="4267202" cy="1470025"/>
          </a:xfrm>
        </p:spPr>
        <p:txBody>
          <a:bodyPr>
            <a:normAutofit/>
          </a:bodyPr>
          <a:lstStyle/>
          <a:p>
            <a:r>
              <a:rPr lang="en-US" dirty="0" smtClean="0"/>
              <a:t>Six Days</a:t>
            </a:r>
            <a:endParaRPr lang="en-US" dirty="0"/>
          </a:p>
        </p:txBody>
      </p:sp>
      <p:sp>
        <p:nvSpPr>
          <p:cNvPr id="6" name="Subtitle 5"/>
          <p:cNvSpPr>
            <a:spLocks noGrp="1"/>
          </p:cNvSpPr>
          <p:nvPr>
            <p:ph type="subTitle" idx="1"/>
          </p:nvPr>
        </p:nvSpPr>
        <p:spPr>
          <a:xfrm rot="17650490">
            <a:off x="5886000" y="1664327"/>
            <a:ext cx="4267200" cy="1160475"/>
          </a:xfrm>
        </p:spPr>
        <p:txBody>
          <a:bodyPr>
            <a:normAutofit/>
          </a:bodyPr>
          <a:lstStyle/>
          <a:p>
            <a:r>
              <a:rPr lang="en-US" sz="4400" dirty="0" smtClean="0"/>
              <a:t>24 hour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0"/>
          </a:xfrm>
        </p:spPr>
        <p:txBody>
          <a:bodyPr>
            <a:normAutofit fontScale="90000"/>
          </a:bodyPr>
          <a:lstStyle/>
          <a:p>
            <a:r>
              <a:rPr lang="en-US" sz="4000" dirty="0" smtClean="0"/>
              <a:t>Moses at Mt. Sinai</a:t>
            </a:r>
            <a:br>
              <a:rPr lang="en-US" sz="4000" dirty="0" smtClean="0"/>
            </a:br>
            <a:r>
              <a:rPr lang="en-US" sz="4000" dirty="0" smtClean="0"/>
              <a:t> </a:t>
            </a:r>
            <a:r>
              <a:rPr lang="en-US" sz="4000" i="1" dirty="0" smtClean="0"/>
              <a:t>(Exod. 20:9-11)</a:t>
            </a:r>
            <a:r>
              <a:rPr lang="en-US" sz="3200" dirty="0" smtClean="0"/>
              <a:t/>
            </a:r>
            <a:br>
              <a:rPr lang="en-US" sz="3200" dirty="0" smtClean="0"/>
            </a:br>
            <a:r>
              <a:rPr lang="en-US" sz="3200" i="1" dirty="0" smtClean="0"/>
              <a:t>"Six days shalt thou labor, and do all thy work: But the seventh day is the </a:t>
            </a:r>
            <a:r>
              <a:rPr lang="en-US" sz="3200" i="1" dirty="0" err="1" smtClean="0"/>
              <a:t>sabbath</a:t>
            </a:r>
            <a:r>
              <a:rPr lang="en-US" sz="3200" i="1" dirty="0" smtClean="0"/>
              <a:t> of the Lord thy God: in it thou shalt not do any work, thou, nor thy son, nor thy daughter, thy manservant, nor thy maidservant, nor thy cattle, nor thy stranger that is within thy gates: For in </a:t>
            </a:r>
            <a:r>
              <a:rPr lang="en-US" sz="3200" i="1" u="sng" dirty="0" smtClean="0"/>
              <a:t>six days</a:t>
            </a:r>
            <a:r>
              <a:rPr lang="en-US" sz="3200" i="1" dirty="0" smtClean="0"/>
              <a:t> the Lord made heaven and earth, the sea, and all that in them is, and rested the seventh day: wherefore the Lord blessed the </a:t>
            </a:r>
            <a:r>
              <a:rPr lang="en-US" sz="3200" i="1" dirty="0" err="1" smtClean="0"/>
              <a:t>sabbath</a:t>
            </a:r>
            <a:r>
              <a:rPr lang="en-US" sz="3200" i="1" dirty="0" smtClean="0"/>
              <a:t> day, and hallowed it" </a:t>
            </a:r>
            <a:r>
              <a:rPr lang="en-US" sz="3200" dirty="0" smtClean="0"/>
              <a:t/>
            </a:r>
            <a:br>
              <a:rPr lang="en-US" sz="3200" dirty="0" smtClean="0"/>
            </a:br>
            <a:endParaRPr lang="en-US" sz="3200" dirty="0"/>
          </a:p>
        </p:txBody>
      </p:sp>
      <p:pic>
        <p:nvPicPr>
          <p:cNvPr id="80898" name="Picture 2" descr="http://www.mormonwiki.com/wiki/images/9/9a/Ten-commandments-mormon-moses.jpg"/>
          <p:cNvPicPr>
            <a:picLocks noChangeAspect="1" noChangeArrowheads="1"/>
          </p:cNvPicPr>
          <p:nvPr/>
        </p:nvPicPr>
        <p:blipFill>
          <a:blip r:embed="rId2" cstate="print"/>
          <a:srcRect/>
          <a:stretch>
            <a:fillRect/>
          </a:stretch>
        </p:blipFill>
        <p:spPr bwMode="auto">
          <a:xfrm>
            <a:off x="6781800" y="4939932"/>
            <a:ext cx="2362200" cy="191806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b="1" dirty="0" smtClean="0"/>
              <a:t> </a:t>
            </a:r>
            <a:r>
              <a:rPr lang="en-US" b="1" dirty="0" smtClean="0">
                <a:solidFill>
                  <a:srgbClr val="FFFF00"/>
                </a:solidFill>
              </a:rPr>
              <a:t>1. What is the chief end of man?</a:t>
            </a:r>
            <a:endParaRPr lang="en-US" dirty="0" smtClean="0">
              <a:solidFill>
                <a:srgbClr val="FFFF00"/>
              </a:solidFill>
            </a:endParaRPr>
          </a:p>
          <a:p>
            <a:pPr>
              <a:buNone/>
            </a:pPr>
            <a:r>
              <a:rPr lang="en-US" dirty="0"/>
              <a:t> </a:t>
            </a:r>
            <a:r>
              <a:rPr lang="en-US" dirty="0" smtClean="0"/>
              <a:t>   Man’s chief end is to glorify God, and to enjoy him forever.</a:t>
            </a:r>
          </a:p>
          <a:p>
            <a:pPr>
              <a:buNone/>
            </a:pPr>
            <a:r>
              <a:rPr lang="en-US" b="1" dirty="0" smtClean="0">
                <a:solidFill>
                  <a:srgbClr val="FFFF00"/>
                </a:solidFill>
              </a:rPr>
              <a:t>2. What rule hath God given to direct us how we may glorify and enjoy him?</a:t>
            </a:r>
            <a:endParaRPr lang="en-US" dirty="0">
              <a:solidFill>
                <a:srgbClr val="FFFF00"/>
              </a:solidFill>
            </a:endParaRPr>
          </a:p>
          <a:p>
            <a:pPr>
              <a:buNone/>
            </a:pPr>
            <a:r>
              <a:rPr lang="en-US" dirty="0" smtClean="0"/>
              <a:t>    The Word of God, which is contained in the Scriptures of the Old and New Testaments, is the only rule to direct us how we may glorify and enjoy him.</a:t>
            </a:r>
            <a:endParaRPr lang="en-US" dirty="0"/>
          </a:p>
          <a:p>
            <a:pPr>
              <a:buNone/>
            </a:pPr>
            <a:r>
              <a:rPr lang="en-US" b="1" dirty="0" smtClean="0">
                <a:solidFill>
                  <a:srgbClr val="FFFF00"/>
                </a:solidFill>
              </a:rPr>
              <a:t> 3. What do the Scriptures principally teach?</a:t>
            </a:r>
            <a:endParaRPr lang="en-US" dirty="0" smtClean="0">
              <a:solidFill>
                <a:srgbClr val="FFFF00"/>
              </a:solidFill>
            </a:endParaRPr>
          </a:p>
          <a:p>
            <a:pPr>
              <a:buNone/>
            </a:pPr>
            <a:r>
              <a:rPr lang="en-US" dirty="0"/>
              <a:t> </a:t>
            </a:r>
            <a:r>
              <a:rPr lang="en-US" dirty="0" smtClean="0"/>
              <a:t>   The Scriptures principally teach, what man is to believe concerning God, and what duty God requires of man.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hatmakesushuman.com/upload/Human_Evolution-human_ancestors-human_origins-anthropology-homo-australopithecine-foto1.jpg"/>
          <p:cNvPicPr>
            <a:picLocks noChangeAspect="1" noChangeArrowheads="1"/>
          </p:cNvPicPr>
          <p:nvPr/>
        </p:nvPicPr>
        <p:blipFill>
          <a:blip r:embed="rId2" cstate="print"/>
          <a:srcRect/>
          <a:stretch>
            <a:fillRect/>
          </a:stretch>
        </p:blipFill>
        <p:spPr bwMode="auto">
          <a:xfrm>
            <a:off x="0" y="-304800"/>
            <a:ext cx="9063869" cy="4114800"/>
          </a:xfrm>
          <a:prstGeom prst="rect">
            <a:avLst/>
          </a:prstGeom>
          <a:noFill/>
        </p:spPr>
      </p:pic>
      <p:pic>
        <p:nvPicPr>
          <p:cNvPr id="66562" name="Picture 2" descr="http://www.dailygalaxy.com/.a/6a00d8341bf7f753ef012876c5931e970c-pi"/>
          <p:cNvPicPr>
            <a:picLocks noChangeAspect="1" noChangeArrowheads="1"/>
          </p:cNvPicPr>
          <p:nvPr/>
        </p:nvPicPr>
        <p:blipFill>
          <a:blip r:embed="rId3" cstate="print"/>
          <a:srcRect/>
          <a:stretch>
            <a:fillRect/>
          </a:stretch>
        </p:blipFill>
        <p:spPr bwMode="auto">
          <a:xfrm>
            <a:off x="4924779" y="3352800"/>
            <a:ext cx="4219221"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blog.beliefnet.com/yourbestlifenow/files/2013/08/heaven-hell.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dheerajgautam.files.wordpress.com/2011/02/road-to-heaven-or-hell.jpg"/>
          <p:cNvPicPr>
            <a:picLocks noChangeAspect="1" noChangeArrowheads="1"/>
          </p:cNvPicPr>
          <p:nvPr/>
        </p:nvPicPr>
        <p:blipFill>
          <a:blip r:embed="rId2" cstate="print"/>
          <a:srcRect/>
          <a:stretch>
            <a:fillRect/>
          </a:stretch>
        </p:blipFill>
        <p:spPr bwMode="auto">
          <a:xfrm>
            <a:off x="685800" y="0"/>
            <a:ext cx="8001000" cy="6865487"/>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p:spPr>
        <p:txBody>
          <a:bodyPr wrap="square">
            <a:spAutoFit/>
          </a:bodyPr>
          <a:lstStyle/>
          <a:p>
            <a:pPr algn="ctr"/>
            <a:r>
              <a:rPr lang="en-US" sz="4800" i="1" dirty="0" smtClean="0"/>
              <a:t> Rev. 20:15 </a:t>
            </a:r>
          </a:p>
          <a:p>
            <a:pPr algn="ctr"/>
            <a:r>
              <a:rPr lang="en-US" sz="4800" i="1" dirty="0" smtClean="0"/>
              <a:t>“And whosoever was not found written in the book of life was cast into the lake of fire.”</a:t>
            </a:r>
            <a:endParaRPr lang="en-US" sz="4800" i="1" dirty="0"/>
          </a:p>
        </p:txBody>
      </p:sp>
      <p:pic>
        <p:nvPicPr>
          <p:cNvPr id="58370" name="Picture 2" descr="http://images.fineartamerica.com/images-medium-large/book-of-life-yulia-litvinova.jpg"/>
          <p:cNvPicPr>
            <a:picLocks noChangeAspect="1" noChangeArrowheads="1"/>
          </p:cNvPicPr>
          <p:nvPr/>
        </p:nvPicPr>
        <p:blipFill>
          <a:blip r:embed="rId2" cstate="print"/>
          <a:srcRect/>
          <a:stretch>
            <a:fillRect/>
          </a:stretch>
        </p:blipFill>
        <p:spPr bwMode="auto">
          <a:xfrm>
            <a:off x="1905000" y="3114675"/>
            <a:ext cx="4991100" cy="374332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4800" i="1" dirty="0" smtClean="0"/>
              <a:t>Rev. 21:8 </a:t>
            </a:r>
          </a:p>
          <a:p>
            <a:pPr algn="ctr"/>
            <a:r>
              <a:rPr lang="en-US" sz="4800" i="1" dirty="0" smtClean="0"/>
              <a:t>“But the fearful, and unbelieving, and the abominable, and murderers, and whoremongers, and sorcerers, and idolaters, and all liars, shall have their part in the lake which </a:t>
            </a:r>
            <a:r>
              <a:rPr lang="en-US" sz="4800" i="1" dirty="0" err="1" smtClean="0"/>
              <a:t>burneth</a:t>
            </a:r>
            <a:r>
              <a:rPr lang="en-US" sz="4800" i="1" dirty="0" smtClean="0"/>
              <a:t> with fire and brimstone: which is the </a:t>
            </a:r>
          </a:p>
          <a:p>
            <a:pPr algn="ctr"/>
            <a:r>
              <a:rPr lang="en-US" sz="4800" i="1" dirty="0" smtClean="0"/>
              <a:t>second death.”</a:t>
            </a:r>
            <a:endParaRPr lang="en-US" sz="4800" i="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justmeintchristian.files.wordpress.com/2012/02/judgement-seat.jpg"/>
          <p:cNvPicPr>
            <a:picLocks noChangeAspect="1" noChangeArrowheads="1"/>
          </p:cNvPicPr>
          <p:nvPr/>
        </p:nvPicPr>
        <p:blipFill>
          <a:blip r:embed="rId2" cstate="print"/>
          <a:srcRect/>
          <a:stretch>
            <a:fillRect/>
          </a:stretch>
        </p:blipFill>
        <p:spPr bwMode="auto">
          <a:xfrm>
            <a:off x="0" y="1"/>
            <a:ext cx="5147863" cy="6858000"/>
          </a:xfrm>
          <a:prstGeom prst="rect">
            <a:avLst/>
          </a:prstGeom>
          <a:noFill/>
        </p:spPr>
      </p:pic>
      <p:sp>
        <p:nvSpPr>
          <p:cNvPr id="3" name="Rectangle 2"/>
          <p:cNvSpPr/>
          <p:nvPr/>
        </p:nvSpPr>
        <p:spPr>
          <a:xfrm rot="17845076">
            <a:off x="4044793" y="2376795"/>
            <a:ext cx="6298599" cy="2554545"/>
          </a:xfrm>
          <a:prstGeom prst="rect">
            <a:avLst/>
          </a:prstGeom>
        </p:spPr>
        <p:txBody>
          <a:bodyPr wrap="square">
            <a:spAutoFit/>
          </a:bodyPr>
          <a:lstStyle/>
          <a:p>
            <a:pPr algn="ctr"/>
            <a:r>
              <a:rPr lang="en-US" sz="4000" i="1" dirty="0" smtClean="0"/>
              <a:t>Heb 9:27 </a:t>
            </a:r>
          </a:p>
          <a:p>
            <a:pPr algn="ctr"/>
            <a:r>
              <a:rPr lang="en-US" sz="4000" i="1" dirty="0" smtClean="0"/>
              <a:t>“And as it is appointed unto men once to die, but after this the judgment.”</a:t>
            </a:r>
            <a:endParaRPr lang="en-US" sz="4000"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absoluteprimacyofchrist.org/wp-content/uploads/2013/04/Theistic-Evolution-Creation-DARWIN-BIBLE.png"/>
          <p:cNvPicPr>
            <a:picLocks noChangeAspect="1" noChangeArrowheads="1"/>
          </p:cNvPicPr>
          <p:nvPr/>
        </p:nvPicPr>
        <p:blipFill>
          <a:blip r:embed="rId2" cstate="print">
            <a:lum contrast="30000"/>
          </a:blip>
          <a:srcRect/>
          <a:stretch>
            <a:fillRect/>
          </a:stretch>
        </p:blipFill>
        <p:spPr bwMode="auto">
          <a:xfrm>
            <a:off x="0" y="0"/>
            <a:ext cx="9108826" cy="6858000"/>
          </a:xfrm>
          <a:prstGeom prst="rect">
            <a:avLst/>
          </a:prstGeom>
          <a:noFill/>
        </p:spPr>
      </p:pic>
      <p:pic>
        <p:nvPicPr>
          <p:cNvPr id="71684" name="Picture 4" descr="http://us.cdn1.123rf.com/168nwm/stocking/stocking1209/stocking120900795/15444339-portrait-of-a-thoughtful-man-with-question-marks-surrounding-his-head.jpg"/>
          <p:cNvPicPr>
            <a:picLocks noChangeAspect="1" noChangeArrowheads="1"/>
          </p:cNvPicPr>
          <p:nvPr/>
        </p:nvPicPr>
        <p:blipFill>
          <a:blip r:embed="rId3" cstate="print"/>
          <a:srcRect/>
          <a:stretch>
            <a:fillRect/>
          </a:stretch>
        </p:blipFill>
        <p:spPr bwMode="auto">
          <a:xfrm>
            <a:off x="3429000" y="3352800"/>
            <a:ext cx="2286000" cy="2286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1000" fill="hold"/>
                                        <p:tgtEl>
                                          <p:spTgt spid="71684"/>
                                        </p:tgtEl>
                                        <p:attrNameLst>
                                          <p:attrName>ppt_w</p:attrName>
                                        </p:attrNameLst>
                                      </p:cBhvr>
                                      <p:tavLst>
                                        <p:tav tm="0">
                                          <p:val>
                                            <p:fltVal val="0"/>
                                          </p:val>
                                        </p:tav>
                                        <p:tav tm="100000">
                                          <p:val>
                                            <p:strVal val="#ppt_w"/>
                                          </p:val>
                                        </p:tav>
                                      </p:tavLst>
                                    </p:anim>
                                    <p:anim calcmode="lin" valueType="num">
                                      <p:cBhvr>
                                        <p:cTn id="8" dur="1000" fill="hold"/>
                                        <p:tgtEl>
                                          <p:spTgt spid="71684"/>
                                        </p:tgtEl>
                                        <p:attrNameLst>
                                          <p:attrName>ppt_h</p:attrName>
                                        </p:attrNameLst>
                                      </p:cBhvr>
                                      <p:tavLst>
                                        <p:tav tm="0">
                                          <p:val>
                                            <p:fltVal val="0"/>
                                          </p:val>
                                        </p:tav>
                                        <p:tav tm="100000">
                                          <p:val>
                                            <p:strVal val="#ppt_h"/>
                                          </p:val>
                                        </p:tav>
                                      </p:tavLst>
                                    </p:anim>
                                    <p:animEffect transition="in" filter="fade">
                                      <p:cBhvr>
                                        <p:cTn id="9" dur="10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6096000" cy="6186309"/>
          </a:xfrm>
          <a:prstGeom prst="rect">
            <a:avLst/>
          </a:prstGeom>
        </p:spPr>
        <p:txBody>
          <a:bodyPr wrap="square">
            <a:spAutoFit/>
          </a:bodyPr>
          <a:lstStyle/>
          <a:p>
            <a:pPr algn="ctr"/>
            <a:r>
              <a:rPr lang="en-US" sz="3600" i="1" dirty="0" smtClean="0"/>
              <a:t>I have never been an atheist in the sense of denying the existence of a god, and that generally "an Agnostic would be the more correct description of my state of mind. </a:t>
            </a:r>
            <a:r>
              <a:rPr lang="en-US" sz="3600" i="1" u="sng" dirty="0" smtClean="0"/>
              <a:t>For myself, I do not believe that there ever has been any revelation</a:t>
            </a:r>
            <a:r>
              <a:rPr lang="en-US" sz="3600" i="1" dirty="0" smtClean="0"/>
              <a:t>. As for a future life, every man must judge for himself between conflicting vague probabilities."</a:t>
            </a:r>
            <a:endParaRPr lang="en-US" sz="3600" i="1" dirty="0"/>
          </a:p>
        </p:txBody>
      </p:sp>
      <p:pic>
        <p:nvPicPr>
          <p:cNvPr id="79874" name="Picture 2" descr="http://upload.wikimedia.org/wikipedia/commons/thumb/3/3c/Charles_Darwin_01.jpg/220px-Charles_Darwin_01.jpg"/>
          <p:cNvPicPr>
            <a:picLocks noChangeAspect="1" noChangeArrowheads="1"/>
          </p:cNvPicPr>
          <p:nvPr/>
        </p:nvPicPr>
        <p:blipFill>
          <a:blip r:embed="rId2" cstate="print"/>
          <a:srcRect/>
          <a:stretch>
            <a:fillRect/>
          </a:stretch>
        </p:blipFill>
        <p:spPr bwMode="auto">
          <a:xfrm>
            <a:off x="6248400" y="533400"/>
            <a:ext cx="2665653" cy="3429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1000"/>
            <a:ext cx="7391399" cy="1200329"/>
          </a:xfrm>
          <a:prstGeom prst="rect">
            <a:avLst/>
          </a:prstGeom>
        </p:spPr>
        <p:txBody>
          <a:bodyPr wrap="square">
            <a:spAutoFit/>
          </a:bodyPr>
          <a:lstStyle/>
          <a:p>
            <a:pPr algn="ctr"/>
            <a:r>
              <a:rPr lang="en-US" sz="3600" b="1" dirty="0" smtClean="0"/>
              <a:t>Elizabeth Cotton </a:t>
            </a:r>
          </a:p>
          <a:p>
            <a:pPr algn="ctr"/>
            <a:r>
              <a:rPr lang="en-US" sz="3600" b="1" dirty="0" smtClean="0"/>
              <a:t>THE LADY HOPE "STORY"</a:t>
            </a:r>
            <a:endParaRPr lang="en-US" sz="3600" dirty="0"/>
          </a:p>
        </p:txBody>
      </p:sp>
      <p:pic>
        <p:nvPicPr>
          <p:cNvPr id="73730" name="Picture 2" descr="http://upload.wikimedia.org/wikipedia/commons/6/66/Liz_Hope.jpg"/>
          <p:cNvPicPr>
            <a:picLocks noChangeAspect="1" noChangeArrowheads="1"/>
          </p:cNvPicPr>
          <p:nvPr/>
        </p:nvPicPr>
        <p:blipFill>
          <a:blip r:embed="rId2" cstate="print">
            <a:lum contrast="10000"/>
          </a:blip>
          <a:srcRect/>
          <a:stretch>
            <a:fillRect/>
          </a:stretch>
        </p:blipFill>
        <p:spPr bwMode="auto">
          <a:xfrm>
            <a:off x="2590800" y="1981200"/>
            <a:ext cx="3815030" cy="46482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771084"/>
          </a:xfrm>
          <a:prstGeom prst="rect">
            <a:avLst/>
          </a:prstGeom>
        </p:spPr>
        <p:txBody>
          <a:bodyPr wrap="square">
            <a:spAutoFit/>
          </a:bodyPr>
          <a:lstStyle/>
          <a:p>
            <a:pPr algn="ctr"/>
            <a:r>
              <a:rPr lang="en-US" sz="3100" dirty="0" smtClean="0"/>
              <a:t>It was one of those glorious autumn afternoons, that we sometimes enjoy in England, when I was asked to go in and sit with the well known professor, Charles Darwin. He was almost bedridden for some months before he died. I used to feel when I saw him that his fine presence would make a grand picture for our Royal Academy; but never did I think so more strongly than on this particular occasion. He was sitting up in bed, wearing a soft embroidered dressing gown, of rather a rich purple shade. Propped up by pillows, he was gazing out on a far-stretching scene of woods and cornfields, which glowed in the light of one of those marvelous sunsets. His noble forehead and fine features seem to be lit up with pleasure as I entered the room.</a:t>
            </a:r>
            <a:endParaRPr lang="en-US" sz="31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sz="3200" dirty="0" smtClean="0"/>
              <a:t>He waved his hand toward the window as he pointed out the scene beyond, while in the other hand he held an open Bible, which he was always studying.</a:t>
            </a:r>
            <a:br>
              <a:rPr lang="en-US" sz="3200" dirty="0" smtClean="0"/>
            </a:br>
            <a:r>
              <a:rPr lang="en-US" sz="3200" dirty="0" smtClean="0"/>
              <a:t>"What are you reading now?" I asked as I seated myself beside his bedside. "Hebrews!" he answered - "still Hebrews. 'The Royal Book' I call it. Isn't it grand?"</a:t>
            </a:r>
            <a:br>
              <a:rPr lang="en-US" sz="3200" dirty="0" smtClean="0"/>
            </a:br>
            <a:r>
              <a:rPr lang="en-US" sz="3200" dirty="0" smtClean="0"/>
              <a:t>Then, placing his finger on certain passages, he commented on them.</a:t>
            </a:r>
            <a:br>
              <a:rPr lang="en-US" sz="3200" dirty="0" smtClean="0"/>
            </a:br>
            <a:r>
              <a:rPr lang="en-US" sz="3200" dirty="0" smtClean="0"/>
              <a:t>I made some allusions to the strong opinions expressed by many persons on the history of the Creation, its grandeur, and then their treatment of the earlier chapters of the Book of Genesis.</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scientificamerican.com/media/inline/5ED33A08-A5BA-C11A-8191492647888775_reports.jpg"/>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He seemed greatly distressed, his fingers twitched nervously, and a look of agony came over his face as he said: </a:t>
            </a:r>
            <a:br>
              <a:rPr lang="en-US" sz="3200" dirty="0" smtClean="0"/>
            </a:br>
            <a:r>
              <a:rPr lang="en-US" sz="3200" dirty="0"/>
              <a:t/>
            </a:r>
            <a:br>
              <a:rPr lang="en-US" sz="3200" dirty="0"/>
            </a:br>
            <a:r>
              <a:rPr lang="en-US" sz="3200" dirty="0" smtClean="0"/>
              <a:t>"I was a young man with unformed ideas. I threw out queries, suggestions, wondering all the time over everything, and to my astonishment, the ideas took like wildfire. People made a religion of them."</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200" dirty="0" smtClean="0"/>
              <a:t>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a:t>
            </a:r>
            <a:r>
              <a:rPr lang="en-US" sz="3200" dirty="0" smtClean="0"/>
              <a:t>neighbors; </a:t>
            </a:r>
            <a:r>
              <a:rPr lang="en-US" sz="3200" dirty="0" smtClean="0"/>
              <a:t>to gather there. Will you speak to them?"</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"What shall I speak about?" I asked.</a:t>
            </a:r>
            <a:br>
              <a:rPr lang="en-US" sz="3200" dirty="0" smtClean="0"/>
            </a:br>
            <a:r>
              <a:rPr lang="en-US" sz="3200" dirty="0" smtClean="0"/>
              <a:t>"Christ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a:t>
            </a:r>
            <a:br>
              <a:rPr lang="en-US" sz="3200" dirty="0" smtClean="0"/>
            </a:br>
            <a:r>
              <a:rPr lang="en-US" sz="3200" dirty="0" smtClean="0"/>
              <a:t>How I wished I could have made a picture of the fine old man and his beautiful surroundings on that memorable day!</a:t>
            </a:r>
            <a:br>
              <a:rPr lang="en-US" sz="3200" dirty="0" smtClean="0"/>
            </a:br>
            <a:endParaRPr lang="en-US" sz="3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305800" cy="5262979"/>
          </a:xfrm>
          <a:prstGeom prst="rect">
            <a:avLst/>
          </a:prstGeom>
        </p:spPr>
        <p:txBody>
          <a:bodyPr wrap="square">
            <a:spAutoFit/>
          </a:bodyPr>
          <a:lstStyle/>
          <a:p>
            <a:pPr algn="ctr"/>
            <a:r>
              <a:rPr lang="en-US" sz="4800" i="1" dirty="0" smtClean="0"/>
              <a:t>II </a:t>
            </a:r>
            <a:r>
              <a:rPr lang="en-US" sz="4800" i="1" dirty="0" smtClean="0"/>
              <a:t>Peter 2:21</a:t>
            </a:r>
          </a:p>
          <a:p>
            <a:pPr algn="ctr"/>
            <a:r>
              <a:rPr lang="en-US" sz="4800" i="1" dirty="0" smtClean="0"/>
              <a:t>“For </a:t>
            </a:r>
            <a:r>
              <a:rPr lang="en-US" sz="4800" i="1" dirty="0" smtClean="0"/>
              <a:t>it had been better for them not to have known the way of righteousness, than, after they have known it, to turn from the holy commandment delivered unto them</a:t>
            </a:r>
            <a:r>
              <a:rPr lang="en-US" sz="4800" i="1" dirty="0" smtClean="0"/>
              <a:t>.”</a:t>
            </a:r>
            <a:endParaRPr lang="en-US" sz="48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524000"/>
            <a:ext cx="7620000" cy="4154984"/>
          </a:xfrm>
          <a:prstGeom prst="rect">
            <a:avLst/>
          </a:prstGeom>
        </p:spPr>
        <p:txBody>
          <a:bodyPr wrap="square">
            <a:spAutoFit/>
          </a:bodyPr>
          <a:lstStyle/>
          <a:p>
            <a:pPr algn="ctr"/>
            <a:r>
              <a:rPr lang="en-US" sz="4400" i="1" dirty="0" smtClean="0"/>
              <a:t> </a:t>
            </a:r>
            <a:r>
              <a:rPr lang="en-US" sz="4400" i="1" dirty="0" smtClean="0"/>
              <a:t>Col. 2:8</a:t>
            </a:r>
          </a:p>
          <a:p>
            <a:pPr algn="ctr"/>
            <a:r>
              <a:rPr lang="en-US" sz="4400" i="1" dirty="0" smtClean="0"/>
              <a:t> “Beware </a:t>
            </a:r>
            <a:r>
              <a:rPr lang="en-US" sz="4400" i="1" dirty="0" smtClean="0"/>
              <a:t>lest any man </a:t>
            </a:r>
            <a:r>
              <a:rPr lang="en-US" sz="4400" i="1" u="sng" dirty="0" smtClean="0"/>
              <a:t>spoil</a:t>
            </a:r>
            <a:r>
              <a:rPr lang="en-US" sz="4400" i="1" dirty="0" smtClean="0"/>
              <a:t> you through philosophy and vain deceit, after the tradition of men, after the rudiments of the world, and not after Christ</a:t>
            </a:r>
            <a:r>
              <a:rPr lang="en-US" sz="4400" i="1" dirty="0" smtClean="0"/>
              <a:t>.”</a:t>
            </a:r>
            <a:endParaRPr lang="en-US" sz="4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126162"/>
          </a:xfrm>
        </p:spPr>
        <p:txBody>
          <a:bodyPr>
            <a:normAutofit/>
          </a:bodyPr>
          <a:lstStyle/>
          <a:p>
            <a:r>
              <a:rPr lang="en-US" i="1" dirty="0" smtClean="0"/>
              <a:t>II Cor. 11:3</a:t>
            </a:r>
            <a:r>
              <a:rPr lang="en-US" i="1" u="sng" dirty="0" smtClean="0"/>
              <a:t/>
            </a:r>
            <a:br>
              <a:rPr lang="en-US" i="1" u="sng" dirty="0" smtClean="0"/>
            </a:br>
            <a:r>
              <a:rPr lang="en-US" i="1" dirty="0" smtClean="0"/>
              <a:t>"But </a:t>
            </a:r>
            <a:r>
              <a:rPr lang="en-US" i="1" dirty="0"/>
              <a:t>I fear, lest by any means, as the serpent beguiled Eve through his </a:t>
            </a:r>
            <a:r>
              <a:rPr lang="en-US" i="1" dirty="0" err="1"/>
              <a:t>subtilty</a:t>
            </a:r>
            <a:r>
              <a:rPr lang="en-US" i="1" dirty="0"/>
              <a:t>, so your minds should be </a:t>
            </a:r>
            <a:r>
              <a:rPr lang="en-US" i="1" u="sng" dirty="0"/>
              <a:t>corrupted</a:t>
            </a:r>
            <a:r>
              <a:rPr lang="en-US" i="1" dirty="0"/>
              <a:t> from the simplicity </a:t>
            </a:r>
            <a:r>
              <a:rPr lang="en-US" i="1" dirty="0" smtClean="0"/>
              <a:t>             that </a:t>
            </a:r>
            <a:r>
              <a:rPr lang="en-US" i="1" dirty="0"/>
              <a:t>is in </a:t>
            </a:r>
            <a:r>
              <a:rPr lang="en-US" i="1" dirty="0" smtClean="0"/>
              <a:t>Christ." </a:t>
            </a:r>
            <a:r>
              <a:rPr lang="en-US" dirty="0"/>
              <a:t/>
            </a:r>
            <a:br>
              <a:rPr lang="en-US" dirty="0"/>
            </a:b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6296</TotalTime>
  <Words>1504</Words>
  <Application>Microsoft Office PowerPoint</Application>
  <PresentationFormat>On-screen Show (4:3)</PresentationFormat>
  <Paragraphs>72</Paragraphs>
  <Slides>73</Slides>
  <Notes>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The Doctrine of Man (Part 1)</vt:lpstr>
      <vt:lpstr>Slide 2</vt:lpstr>
      <vt:lpstr>Slide 3</vt:lpstr>
      <vt:lpstr>Slide 4</vt:lpstr>
      <vt:lpstr>Slide 5</vt:lpstr>
      <vt:lpstr>Slide 6</vt:lpstr>
      <vt:lpstr>Slide 7</vt:lpstr>
      <vt:lpstr>Slide 8</vt:lpstr>
      <vt:lpstr>II Cor. 11:3 "But I fear, lest by any means, as the serpent beguiled Eve through his subtilty, so your minds should be corrupted from the simplicity              that is in Christ."  </vt:lpstr>
      <vt:lpstr>Slide 10</vt:lpstr>
      <vt:lpstr>Slide 11</vt:lpstr>
      <vt:lpstr>Slide 12</vt:lpstr>
      <vt:lpstr>Rom. 1:21-24  “Because that, when they knew God, they glorified him not as God, neither were thankful; but became vain in their imaginations, and their foolish heart was darkened. Professing themselves to be wise, they became fools, And changed the glory of the uncorruptible God into an image made like to corruptible man, and to birds, and fourfooted beasts, and creeping things. Wherefore God also gave them up to uncleanness through the lusts of their own hearts, to dishonour their own bodies between themselves.”</vt:lpstr>
      <vt:lpstr>Slide 14</vt:lpstr>
      <vt:lpstr>I Cor. 3:19  “For the wisdom of this world is foolishness with God. For it is written, He taketh the wise in their own craftiness.”</vt:lpstr>
      <vt:lpstr> Psalm 53:1  “The fool hath said in his heart, There is no God. Corrupt are they, and have done abominable iniquity: there is none that doeth good.”</vt:lpstr>
      <vt:lpstr>Slide 17</vt:lpstr>
      <vt:lpstr>Slide 18</vt:lpstr>
      <vt:lpstr>“Thy Word is Truth…”</vt:lpstr>
      <vt:lpstr>Slide 20</vt:lpstr>
      <vt:lpstr>Slide 21</vt:lpstr>
      <vt:lpstr>Slide 22</vt:lpstr>
      <vt:lpstr>Slide 23</vt:lpstr>
      <vt:lpstr>Slide 24</vt:lpstr>
      <vt:lpstr>Slide 25</vt:lpstr>
      <vt:lpstr>The Scientific Evidence  For the Origin of Man </vt:lpstr>
      <vt:lpstr> I Tim. 6:20  “O Timothy, keep that which is committed to thy trust, avoiding profane and vain babblings, and oppositions of  science falsely so called.”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Atheistic Evolution</vt:lpstr>
      <vt:lpstr>Slide 44</vt:lpstr>
      <vt:lpstr>Slide 45</vt:lpstr>
      <vt:lpstr>Slide 46</vt:lpstr>
      <vt:lpstr>Theistic Evolution </vt:lpstr>
      <vt:lpstr>Slide 48</vt:lpstr>
      <vt:lpstr>Slide 49</vt:lpstr>
      <vt:lpstr>Theistic evolution as a method is clearly, strongly, and completely refuted by the Bible. </vt:lpstr>
      <vt:lpstr>Special Creation</vt:lpstr>
      <vt:lpstr>Six Days</vt:lpstr>
      <vt:lpstr>Moses at Mt. Sinai  (Exod. 20:9-11) "Six days shalt thou labor, and do all thy work: But the seventh day is the sabbath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sabbath day, and hallowed it"  </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He waved his hand toward the window as he pointed out the scene beyond, while in the other hand he held an open Bible, which he was always studying. "What are you reading now?" I asked as I seated myself beside his bedside. "Hebrews!" he answered - "still Hebrews. 'The Royal Book' I call it. Isn't it grand?" Then, placing his finger on certain passages, he commented on them. I made some allusions to the strong opinions expressed by many persons on the history of the Creation, its grandeur, and then their treatment of the earlier chapters of the Book of Genesis. </vt:lpstr>
      <vt:lpstr>He seemed greatly distressed, his fingers twitched nervously, and a look of agony came over his face as he said:   "I was a young man with unformed ideas. I threw out queries, suggestions, wondering all the time over everything, and to my astonishment, the ideas took like wildfire. People made a religion of them." </vt:lpstr>
      <vt:lpstr>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neighbors; to gather there. Will you speak to them?" </vt:lpstr>
      <vt:lpstr>"What shall I speak about?" I asked. "Christ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 How I wished I could have made a picture of the fine old man and his beautiful surroundings on that memorable day! </vt:lpstr>
      <vt:lpstr>Slide 73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dc:title>
  <dc:creator>Pastor Daniel White</dc:creator>
  <cp:lastModifiedBy>Pastor Daniel White</cp:lastModifiedBy>
  <cp:revision>112</cp:revision>
  <dcterms:created xsi:type="dcterms:W3CDTF">2013-10-25T07:31:46Z</dcterms:created>
  <dcterms:modified xsi:type="dcterms:W3CDTF">2013-10-30T21:53:55Z</dcterms:modified>
</cp:coreProperties>
</file>