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306" r:id="rId13"/>
    <p:sldId id="307" r:id="rId14"/>
    <p:sldId id="308" r:id="rId15"/>
    <p:sldId id="309" r:id="rId16"/>
    <p:sldId id="310" r:id="rId17"/>
    <p:sldId id="311" r:id="rId18"/>
    <p:sldId id="312" r:id="rId19"/>
    <p:sldId id="313" r:id="rId20"/>
    <p:sldId id="315" r:id="rId21"/>
    <p:sldId id="316" r:id="rId22"/>
    <p:sldId id="317" r:id="rId23"/>
    <p:sldId id="318" r:id="rId24"/>
    <p:sldId id="319" r:id="rId25"/>
    <p:sldId id="320" r:id="rId26"/>
    <p:sldId id="321" r:id="rId27"/>
    <p:sldId id="322" r:id="rId28"/>
    <p:sldId id="272" r:id="rId29"/>
    <p:sldId id="324"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23" r:id="rId58"/>
    <p:sldId id="300" r:id="rId59"/>
    <p:sldId id="301" r:id="rId60"/>
    <p:sldId id="302" r:id="rId61"/>
    <p:sldId id="30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FB031-5A58-40B3-9953-93D99C948AD8}"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39E82-8F54-4717-ACB1-83557F7B23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39E82-8F54-4717-ACB1-83557F7B232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015A0-DCE9-4422-95D7-04A11215D07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15A0-DCE9-4422-95D7-04A11215D07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15A0-DCE9-4422-95D7-04A11215D07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15A0-DCE9-4422-95D7-04A11215D07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015A0-DCE9-4422-95D7-04A11215D07B}"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015A0-DCE9-4422-95D7-04A11215D07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015A0-DCE9-4422-95D7-04A11215D07B}"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015A0-DCE9-4422-95D7-04A11215D07B}"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015A0-DCE9-4422-95D7-04A11215D07B}"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015A0-DCE9-4422-95D7-04A11215D07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015A0-DCE9-4422-95D7-04A11215D07B}"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EB148-9E22-4A1B-A494-66BC6CCCB0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015A0-DCE9-4422-95D7-04A11215D07B}"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EB148-9E22-4A1B-A494-66BC6CCCB0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9)</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5105400"/>
            <a:ext cx="9144000" cy="1752600"/>
          </a:xfrm>
        </p:spPr>
        <p:txBody>
          <a:bodyPr>
            <a:normAutofit/>
          </a:bodyPr>
          <a:lstStyle/>
          <a:p>
            <a:pPr algn="ctr">
              <a:buNone/>
            </a:pPr>
            <a:r>
              <a:rPr lang="en-US" sz="4800" dirty="0">
                <a:solidFill>
                  <a:srgbClr val="FFFF00"/>
                </a:solidFill>
                <a:effectLst>
                  <a:glow rad="101600">
                    <a:schemeClr val="bg1">
                      <a:alpha val="60000"/>
                    </a:schemeClr>
                  </a:glow>
                </a:effectLst>
              </a:rPr>
              <a:t>The Impeccability of Jesus </a:t>
            </a:r>
            <a:r>
              <a:rPr lang="en-US" sz="4800" dirty="0" smtClean="0">
                <a:solidFill>
                  <a:srgbClr val="FFFF00"/>
                </a:solidFill>
                <a:effectLst>
                  <a:glow rad="101600">
                    <a:schemeClr val="bg1">
                      <a:alpha val="60000"/>
                    </a:schemeClr>
                  </a:glow>
                </a:effectLst>
              </a:rPr>
              <a:t>Christ</a:t>
            </a:r>
            <a:endParaRPr lang="en-US" sz="4800" i="1" dirty="0" smtClean="0">
              <a:solidFill>
                <a:srgbClr val="FFFF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6000" dirty="0" smtClean="0">
                <a:solidFill>
                  <a:srgbClr val="FFFF00"/>
                </a:solidFill>
                <a:effectLst/>
              </a:rPr>
              <a:t>The Deity of Jesus Christ</a:t>
            </a:r>
            <a:endParaRPr lang="en-US" sz="6000" dirty="0">
              <a:solidFill>
                <a:srgbClr val="FFFF00"/>
              </a:solidFill>
              <a:effectLst/>
            </a:endParaRPr>
          </a:p>
        </p:txBody>
      </p:sp>
      <p:sp>
        <p:nvSpPr>
          <p:cNvPr id="3" name="Rectangle 2"/>
          <p:cNvSpPr/>
          <p:nvPr/>
        </p:nvSpPr>
        <p:spPr>
          <a:xfrm>
            <a:off x="0" y="1676400"/>
            <a:ext cx="9144000" cy="4524315"/>
          </a:xfrm>
          <a:prstGeom prst="rect">
            <a:avLst/>
          </a:prstGeom>
        </p:spPr>
        <p:txBody>
          <a:bodyPr wrap="square">
            <a:spAutoFit/>
          </a:bodyPr>
          <a:lstStyle/>
          <a:p>
            <a:pPr algn="ctr"/>
            <a:r>
              <a:rPr lang="en-US" sz="3600" i="1" dirty="0" smtClean="0"/>
              <a:t>“I and my Father are one. Then the Jews took up stones again to stone him. Jesus answered them, Many good works have I shewed you from my Father; for which of those works do ye stone me? The Jews answered him, saying, For a good work we stone thee not; but for blasphemy; and because that thou, being a man, </a:t>
            </a:r>
            <a:r>
              <a:rPr lang="en-US" sz="3600" i="1" dirty="0" err="1" smtClean="0"/>
              <a:t>makest</a:t>
            </a:r>
            <a:r>
              <a:rPr lang="en-US" sz="3600" i="1" dirty="0" smtClean="0"/>
              <a:t> thyself God.” (John 10:30-33) </a:t>
            </a:r>
            <a:endParaRPr lang="en-US" sz="3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brooklynmuseum.org/images/opencollection/objects/size3/00.159.176_PS2.jpg"/>
          <p:cNvPicPr>
            <a:picLocks noChangeAspect="1" noChangeArrowheads="1"/>
          </p:cNvPicPr>
          <p:nvPr/>
        </p:nvPicPr>
        <p:blipFill>
          <a:blip r:embed="rId2" cstate="print"/>
          <a:srcRect/>
          <a:stretch>
            <a:fillRect/>
          </a:stretch>
        </p:blipFill>
        <p:spPr bwMode="auto">
          <a:xfrm>
            <a:off x="1" y="24963"/>
            <a:ext cx="9144000" cy="68330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Shown by the </a:t>
            </a:r>
            <a:r>
              <a:rPr lang="en-US" dirty="0" smtClean="0">
                <a:solidFill>
                  <a:srgbClr val="FFFF00"/>
                </a:solidFill>
              </a:rPr>
              <a:t>Witness of the </a:t>
            </a:r>
            <a:br>
              <a:rPr lang="en-US" dirty="0" smtClean="0">
                <a:solidFill>
                  <a:srgbClr val="FFFF00"/>
                </a:solidFill>
              </a:rPr>
            </a:br>
            <a:r>
              <a:rPr lang="en-US" dirty="0" smtClean="0">
                <a:solidFill>
                  <a:srgbClr val="FFFF00"/>
                </a:solidFill>
              </a:rPr>
              <a:t>Old </a:t>
            </a:r>
            <a:r>
              <a:rPr lang="en-US" dirty="0">
                <a:solidFill>
                  <a:srgbClr val="FFFF00"/>
                </a:solidFill>
              </a:rPr>
              <a:t>Testament</a:t>
            </a:r>
          </a:p>
        </p:txBody>
      </p:sp>
      <p:sp>
        <p:nvSpPr>
          <p:cNvPr id="3" name="Content Placeholder 2"/>
          <p:cNvSpPr>
            <a:spLocks noGrp="1"/>
          </p:cNvSpPr>
          <p:nvPr>
            <p:ph idx="1"/>
          </p:nvPr>
        </p:nvSpPr>
        <p:spPr>
          <a:xfrm>
            <a:off x="0" y="1600201"/>
            <a:ext cx="8915400" cy="1295400"/>
          </a:xfrm>
        </p:spPr>
        <p:txBody>
          <a:bodyPr>
            <a:normAutofit/>
          </a:bodyPr>
          <a:lstStyle/>
          <a:p>
            <a:pPr algn="ctr">
              <a:buNone/>
            </a:pPr>
            <a:r>
              <a:rPr lang="en-US" sz="3600" i="1" dirty="0" smtClean="0"/>
              <a:t>  “ Search the scriptures (Old Testament)…they are they which testify of me.” John 5:39 </a:t>
            </a:r>
            <a:endParaRPr lang="en-US" sz="3600" i="1" dirty="0"/>
          </a:p>
        </p:txBody>
      </p:sp>
      <p:pic>
        <p:nvPicPr>
          <p:cNvPr id="1026" name="Picture 2" descr="http://thejesusvirus.org/wp-content/uploads/2012/03/old-testament.jpg"/>
          <p:cNvPicPr>
            <a:picLocks noChangeAspect="1" noChangeArrowheads="1"/>
          </p:cNvPicPr>
          <p:nvPr/>
        </p:nvPicPr>
        <p:blipFill>
          <a:blip r:embed="rId2" cstate="print"/>
          <a:srcRect/>
          <a:stretch>
            <a:fillRect/>
          </a:stretch>
        </p:blipFill>
        <p:spPr bwMode="auto">
          <a:xfrm>
            <a:off x="1600200" y="2827020"/>
            <a:ext cx="6353175" cy="40309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Shown by the Gospels</a:t>
            </a:r>
          </a:p>
        </p:txBody>
      </p:sp>
      <p:pic>
        <p:nvPicPr>
          <p:cNvPr id="38916" name="Picture 4" descr="http://image.shutterstock.com/display_pic_with_logo/67533/67533,1159145901,1/stock-photo-a-bible-opened-to-john-chapter-one-1896302.jpg"/>
          <p:cNvPicPr>
            <a:picLocks noChangeAspect="1" noChangeArrowheads="1"/>
          </p:cNvPicPr>
          <p:nvPr/>
        </p:nvPicPr>
        <p:blipFill>
          <a:blip r:embed="rId2" cstate="print"/>
          <a:srcRect r="-280" b="5797"/>
          <a:stretch>
            <a:fillRect/>
          </a:stretch>
        </p:blipFill>
        <p:spPr bwMode="auto">
          <a:xfrm>
            <a:off x="838200" y="1676400"/>
            <a:ext cx="73914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rmAutofit fontScale="90000"/>
          </a:bodyPr>
          <a:lstStyle/>
          <a:p>
            <a:r>
              <a:rPr lang="en-US" i="1" dirty="0" smtClean="0"/>
              <a:t>“In the beginning was the Word, and the Word was with God, and the Word was God. The same was in the beginning with God. All things were made by him; and without him was not any thing made that was made. In him was life; and the life was the light of men…And the Word was made flesh, and dwelt among us, (and we beheld his glory, the glory as of the only begotten of the Father,) full of grace and truth.” (John 1:1-4, 14) </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solidFill>
                  <a:srgbClr val="FFFF00"/>
                </a:solidFill>
              </a:rPr>
              <a:t>Shown by the Acts of the Apostles</a:t>
            </a:r>
            <a:br>
              <a:rPr lang="en-US" dirty="0" smtClean="0">
                <a:solidFill>
                  <a:srgbClr val="FFFF00"/>
                </a:solidFill>
              </a:rPr>
            </a:br>
            <a:endParaRPr lang="en-US" dirty="0">
              <a:solidFill>
                <a:srgbClr val="FFFF00"/>
              </a:solidFill>
            </a:endParaRPr>
          </a:p>
        </p:txBody>
      </p:sp>
      <p:pic>
        <p:nvPicPr>
          <p:cNvPr id="1026" name="Picture 2" descr="http://www.newlifehugo.org/wp-content/uploads/2011/12/Acts_Cover1.jpg"/>
          <p:cNvPicPr>
            <a:picLocks noChangeAspect="1" noChangeArrowheads="1"/>
          </p:cNvPicPr>
          <p:nvPr/>
        </p:nvPicPr>
        <p:blipFill>
          <a:blip r:embed="rId2" cstate="print"/>
          <a:srcRect/>
          <a:stretch>
            <a:fillRect/>
          </a:stretch>
        </p:blipFill>
        <p:spPr bwMode="auto">
          <a:xfrm>
            <a:off x="1066800" y="1219200"/>
            <a:ext cx="7086600" cy="53149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rgbClr val="FFFF00"/>
                </a:solidFill>
              </a:rPr>
              <a:t>Shown by the Epistles</a:t>
            </a:r>
            <a:endParaRPr lang="en-US" dirty="0">
              <a:solidFill>
                <a:srgbClr val="FFFF00"/>
              </a:solidFill>
            </a:endParaRPr>
          </a:p>
        </p:txBody>
      </p:sp>
      <p:pic>
        <p:nvPicPr>
          <p:cNvPr id="67586" name="Picture 2" descr="http://www.freebiblestudyguides.org/bible-teachings/exploring-the-bible.jpg"/>
          <p:cNvPicPr>
            <a:picLocks noChangeAspect="1" noChangeArrowheads="1"/>
          </p:cNvPicPr>
          <p:nvPr/>
        </p:nvPicPr>
        <p:blipFill>
          <a:blip r:embed="rId2" cstate="print"/>
          <a:srcRect r="-258" b="5714"/>
          <a:stretch>
            <a:fillRect/>
          </a:stretch>
        </p:blipFill>
        <p:spPr bwMode="auto">
          <a:xfrm>
            <a:off x="685800" y="1524000"/>
            <a:ext cx="7772400"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0"/>
          </a:xfrm>
        </p:spPr>
        <p:txBody>
          <a:bodyPr>
            <a:normAutofit fontScale="90000"/>
          </a:bodyPr>
          <a:lstStyle/>
          <a:p>
            <a:r>
              <a:rPr lang="en-US" i="1" dirty="0" smtClean="0"/>
              <a:t>"Who is the image of the invisible God, the first-born of every creature: For by him were all things created, that are in heaven, and that are in earth, visible and invisible, whether they be thrones, or dominions, or principalities, or powers: all things were created by him, and for him: And he is before all things, and by him all things consist" (Col. 1:15-17)</a:t>
            </a:r>
            <a:br>
              <a:rPr lang="en-US" i="1" dirty="0" smtClean="0"/>
            </a:b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i="1" dirty="0" smtClean="0"/>
              <a:t>"For in him </a:t>
            </a:r>
            <a:r>
              <a:rPr lang="en-US" i="1" dirty="0" err="1" smtClean="0"/>
              <a:t>dwelleth</a:t>
            </a:r>
            <a:r>
              <a:rPr lang="en-US" i="1" dirty="0" smtClean="0"/>
              <a:t> all the fullness of the Godhead bodily" (Col. 2:9)</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i="1" dirty="0" smtClean="0"/>
              <a:t>"And without controversy great is the mystery of godliness: God was manifest in the flesh, justified in the Spirit, seen of angels, preached unto the Gentiles, believed on in the world, received up into glory" </a:t>
            </a:r>
            <a:br>
              <a:rPr lang="en-US" i="1" dirty="0" smtClean="0"/>
            </a:br>
            <a:r>
              <a:rPr lang="en-US" i="1" dirty="0" smtClean="0"/>
              <a:t>(I Tim. 3:16)</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lstStyle/>
          <a:p>
            <a:r>
              <a:rPr lang="en-US" dirty="0" smtClean="0">
                <a:solidFill>
                  <a:srgbClr val="FFFF00"/>
                </a:solidFill>
              </a:rPr>
              <a:t>In the writings of Jude</a:t>
            </a:r>
            <a:endParaRPr lang="en-US" dirty="0">
              <a:solidFill>
                <a:srgbClr val="FFFF00"/>
              </a:solidFill>
            </a:endParaRPr>
          </a:p>
        </p:txBody>
      </p:sp>
      <p:sp>
        <p:nvSpPr>
          <p:cNvPr id="5" name="Content Placeholder 4"/>
          <p:cNvSpPr>
            <a:spLocks noGrp="1"/>
          </p:cNvSpPr>
          <p:nvPr>
            <p:ph idx="1"/>
          </p:nvPr>
        </p:nvSpPr>
        <p:spPr>
          <a:xfrm>
            <a:off x="457200" y="1447800"/>
            <a:ext cx="8686800" cy="4678363"/>
          </a:xfrm>
        </p:spPr>
        <p:txBody>
          <a:bodyPr/>
          <a:lstStyle/>
          <a:p>
            <a:pPr algn="ctr">
              <a:buNone/>
            </a:pPr>
            <a:r>
              <a:rPr lang="en-US" sz="3600" i="1" dirty="0" smtClean="0"/>
              <a:t>"To the only wise God our Savior, be glory and majesty, dominion and power, both now and ever. Amen" (Jude 1:25)</a:t>
            </a:r>
          </a:p>
          <a:p>
            <a:pPr algn="ctr"/>
            <a:endParaRPr lang="en-US" i="1" dirty="0"/>
          </a:p>
        </p:txBody>
      </p:sp>
      <p:pic>
        <p:nvPicPr>
          <p:cNvPr id="68610" name="Picture 2" descr="http://www.juliansabroad.com/wp-content/uploads/2010/03/Paul-Writing-His-Epistles.jpg"/>
          <p:cNvPicPr>
            <a:picLocks noChangeAspect="1" noChangeArrowheads="1"/>
          </p:cNvPicPr>
          <p:nvPr/>
        </p:nvPicPr>
        <p:blipFill>
          <a:blip r:embed="rId2" cstate="print"/>
          <a:srcRect/>
          <a:stretch>
            <a:fillRect/>
          </a:stretch>
        </p:blipFill>
        <p:spPr bwMode="auto">
          <a:xfrm>
            <a:off x="2590800" y="3505200"/>
            <a:ext cx="4513094" cy="3352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 the writings of James</a:t>
            </a:r>
            <a:endParaRPr lang="en-US" dirty="0">
              <a:solidFill>
                <a:srgbClr val="FFFF00"/>
              </a:solidFill>
            </a:endParaRPr>
          </a:p>
        </p:txBody>
      </p:sp>
      <p:sp>
        <p:nvSpPr>
          <p:cNvPr id="3" name="Content Placeholder 2"/>
          <p:cNvSpPr>
            <a:spLocks noGrp="1"/>
          </p:cNvSpPr>
          <p:nvPr>
            <p:ph idx="1"/>
          </p:nvPr>
        </p:nvSpPr>
        <p:spPr>
          <a:xfrm>
            <a:off x="4572000" y="2057400"/>
            <a:ext cx="4114800" cy="4068763"/>
          </a:xfrm>
        </p:spPr>
        <p:txBody>
          <a:bodyPr>
            <a:normAutofit/>
          </a:bodyPr>
          <a:lstStyle/>
          <a:p>
            <a:pPr algn="ctr">
              <a:buNone/>
            </a:pPr>
            <a:r>
              <a:rPr lang="en-US" sz="3600" i="1" dirty="0" smtClean="0"/>
              <a:t> “My brethren, have not the faith of our Lord Jesus Christ, the Lord of glory, with respect of persons” </a:t>
            </a:r>
          </a:p>
          <a:p>
            <a:pPr algn="ctr">
              <a:buNone/>
            </a:pPr>
            <a:r>
              <a:rPr lang="en-US" sz="3600" i="1" dirty="0" smtClean="0"/>
              <a:t>(James 2:1)</a:t>
            </a:r>
            <a:endParaRPr lang="en-US" sz="3600" i="1" dirty="0"/>
          </a:p>
        </p:txBody>
      </p:sp>
      <p:pic>
        <p:nvPicPr>
          <p:cNvPr id="76802" name="Picture 2" descr="http://stbrigidccd.com/images/Apostles/JamesLesserApostle.jpg"/>
          <p:cNvPicPr>
            <a:picLocks noChangeAspect="1" noChangeArrowheads="1"/>
          </p:cNvPicPr>
          <p:nvPr/>
        </p:nvPicPr>
        <p:blipFill>
          <a:blip r:embed="rId2" cstate="print"/>
          <a:srcRect/>
          <a:stretch>
            <a:fillRect/>
          </a:stretch>
        </p:blipFill>
        <p:spPr bwMode="auto">
          <a:xfrm>
            <a:off x="609600" y="1828800"/>
            <a:ext cx="3867150" cy="4762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In the writings of John</a:t>
            </a:r>
            <a:endParaRPr lang="en-US" dirty="0">
              <a:solidFill>
                <a:srgbClr val="FFFF00"/>
              </a:solidFill>
            </a:endParaRPr>
          </a:p>
        </p:txBody>
      </p:sp>
      <p:pic>
        <p:nvPicPr>
          <p:cNvPr id="1026" name="Picture 2" descr="C:\Users\Dan White\Pictures\Bible pictures\Bible pictures New Testament\John the Apostle\John at Patmos 1207-236 (2).jpg"/>
          <p:cNvPicPr>
            <a:picLocks noGrp="1" noChangeAspect="1" noChangeArrowheads="1"/>
          </p:cNvPicPr>
          <p:nvPr>
            <p:ph idx="1"/>
          </p:nvPr>
        </p:nvPicPr>
        <p:blipFill>
          <a:blip r:embed="rId2" cstate="print"/>
          <a:srcRect/>
          <a:stretch>
            <a:fillRect/>
          </a:stretch>
        </p:blipFill>
        <p:spPr bwMode="auto">
          <a:xfrm>
            <a:off x="2438401" y="1113107"/>
            <a:ext cx="4457080" cy="57448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i="1" dirty="0" smtClean="0"/>
              <a:t>"And we know that the Son of God is come, and hath given us an understanding, that we may know him that is true, and we are in him that is true, even in his Son Jesus Christ. This is the true God, and eternal life" (I John 5:20)</a:t>
            </a:r>
            <a:br>
              <a:rPr lang="en-US" i="1" dirty="0" smtClean="0"/>
            </a:b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2667000" cy="2133600"/>
          </a:xfrm>
        </p:spPr>
        <p:txBody>
          <a:bodyPr>
            <a:normAutofit/>
          </a:bodyPr>
          <a:lstStyle/>
          <a:p>
            <a:r>
              <a:rPr lang="en-US" sz="3200" dirty="0" smtClean="0"/>
              <a:t>Charles Hodge</a:t>
            </a:r>
            <a:endParaRPr lang="en-US" sz="3200" dirty="0"/>
          </a:p>
        </p:txBody>
      </p:sp>
      <p:sp>
        <p:nvSpPr>
          <p:cNvPr id="3" name="Content Placeholder 2"/>
          <p:cNvSpPr>
            <a:spLocks noGrp="1"/>
          </p:cNvSpPr>
          <p:nvPr>
            <p:ph idx="1"/>
          </p:nvPr>
        </p:nvSpPr>
        <p:spPr>
          <a:xfrm>
            <a:off x="3200400" y="152400"/>
            <a:ext cx="5715000" cy="6705600"/>
          </a:xfrm>
        </p:spPr>
        <p:txBody>
          <a:bodyPr/>
          <a:lstStyle/>
          <a:p>
            <a:pPr>
              <a:buNone/>
            </a:pPr>
            <a:r>
              <a:rPr lang="en-US" dirty="0" smtClean="0"/>
              <a:t>  </a:t>
            </a:r>
            <a:endParaRPr lang="en-US" dirty="0"/>
          </a:p>
        </p:txBody>
      </p:sp>
      <p:pic>
        <p:nvPicPr>
          <p:cNvPr id="81922" name="Picture 2" descr="http://www.tracts.ukgo.com/images/hodge4.jpg"/>
          <p:cNvPicPr>
            <a:picLocks noChangeAspect="1" noChangeArrowheads="1"/>
          </p:cNvPicPr>
          <p:nvPr/>
        </p:nvPicPr>
        <p:blipFill>
          <a:blip r:embed="rId2" cstate="print"/>
          <a:srcRect/>
          <a:stretch>
            <a:fillRect/>
          </a:stretch>
        </p:blipFill>
        <p:spPr bwMode="auto">
          <a:xfrm>
            <a:off x="304800" y="228600"/>
            <a:ext cx="2476500" cy="28860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429000" y="152400"/>
            <a:ext cx="5715000" cy="6494085"/>
          </a:xfrm>
          <a:prstGeom prst="rect">
            <a:avLst/>
          </a:prstGeom>
        </p:spPr>
        <p:txBody>
          <a:bodyPr wrap="square">
            <a:spAutoFit/>
          </a:bodyPr>
          <a:lstStyle/>
          <a:p>
            <a:pPr algn="ctr"/>
            <a:r>
              <a:rPr lang="en-US" sz="3200" dirty="0" smtClean="0"/>
              <a:t>"All divine </a:t>
            </a:r>
            <a:r>
              <a:rPr lang="en-US" sz="3200" smtClean="0"/>
              <a:t>names are </a:t>
            </a:r>
            <a:r>
              <a:rPr lang="en-US" sz="3200" dirty="0" smtClean="0"/>
              <a:t>applied to Him. He is called God, the mighty God, the great God, God over all; Jehovah; Lord; the Lord of lords and King of kings. All divine attributes are ascribed to Him. He is declared to be omnipresent, omniscient, almighty, and immutable, the same yesterday, today, and forever. He is set forth as the creator and upholder and ruler of the universe. </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867400"/>
          </a:xfrm>
        </p:spPr>
        <p:txBody>
          <a:bodyPr>
            <a:noAutofit/>
          </a:bodyPr>
          <a:lstStyle/>
          <a:p>
            <a:r>
              <a:rPr lang="en-US" sz="3200" dirty="0" smtClean="0"/>
              <a:t>All things were created by Him and for Him; and by Him all things consist. He is the object of worship to all intelligent creatures, even the highest; all the angels (i.e., all creatures between man and God) are commanded to prostrate themselves before Him. He is the object of all the religious sentiments; of reverence, love, faith, and devotion. To Him men and angels are responsible for their character and conduct. He required that man should </a:t>
            </a:r>
            <a:r>
              <a:rPr lang="en-US" sz="3200" dirty="0" err="1" smtClean="0"/>
              <a:t>honour</a:t>
            </a:r>
            <a:r>
              <a:rPr lang="en-US" sz="3200" dirty="0" smtClean="0"/>
              <a:t> Him as they </a:t>
            </a:r>
            <a:r>
              <a:rPr lang="en-US" sz="3200" dirty="0" err="1" smtClean="0"/>
              <a:t>honoured</a:t>
            </a:r>
            <a:r>
              <a:rPr lang="en-US" sz="3200" dirty="0" smtClean="0"/>
              <a:t> the Father; that they should exercise the same faith in Him that they do in God. He declares that He and the Father are one, that those who had seen Him had seen the Father also. </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05400"/>
          </a:xfrm>
        </p:spPr>
        <p:txBody>
          <a:bodyPr>
            <a:normAutofit fontScale="90000"/>
          </a:bodyPr>
          <a:lstStyle/>
          <a:p>
            <a:r>
              <a:rPr lang="en-US" dirty="0" smtClean="0"/>
              <a:t>He calls all men unto him; promises to forgive their sins; to send them the Holy Spirit; to give them rest and peace; to raise them up at the last day; and to give them eternal life. God is not more, and cannot promise more, or do more than Christ is said to be, to promise, and to do. He has, therefore, been the Christian’s God from the beginning, in all ages and in all places."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turnbacktogod.com/wp-content/uploads/2010/08/Jesus-is-God.jpg"/>
          <p:cNvPicPr>
            <a:picLocks noChangeAspect="1" noChangeArrowheads="1"/>
          </p:cNvPicPr>
          <p:nvPr/>
        </p:nvPicPr>
        <p:blipFill>
          <a:blip r:embed="rId2" cstate="print"/>
          <a:srcRect/>
          <a:stretch>
            <a:fillRect/>
          </a:stretch>
        </p:blipFill>
        <p:spPr bwMode="auto">
          <a:xfrm>
            <a:off x="228600" y="-88635"/>
            <a:ext cx="8686800" cy="694663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reechristimages.org/prints/Antonio_Ciseri_Ecce_Homo_Print.jpg"/>
          <p:cNvPicPr>
            <a:picLocks noChangeAspect="1" noChangeArrowheads="1"/>
          </p:cNvPicPr>
          <p:nvPr/>
        </p:nvPicPr>
        <p:blipFill>
          <a:blip r:embed="rId2" cstate="print"/>
          <a:srcRect/>
          <a:stretch>
            <a:fillRect/>
          </a:stretch>
        </p:blipFill>
        <p:spPr bwMode="auto">
          <a:xfrm>
            <a:off x="457200" y="1722684"/>
            <a:ext cx="7848600" cy="5135316"/>
          </a:xfrm>
          <a:prstGeom prst="rect">
            <a:avLst/>
          </a:prstGeom>
          <a:noFill/>
        </p:spPr>
      </p:pic>
      <p:sp>
        <p:nvSpPr>
          <p:cNvPr id="2" name="Title 1"/>
          <p:cNvSpPr>
            <a:spLocks noGrp="1"/>
          </p:cNvSpPr>
          <p:nvPr>
            <p:ph type="title"/>
          </p:nvPr>
        </p:nvSpPr>
        <p:spPr>
          <a:xfrm>
            <a:off x="0" y="304800"/>
            <a:ext cx="9144000" cy="1143000"/>
          </a:xfrm>
        </p:spPr>
        <p:txBody>
          <a:bodyPr>
            <a:normAutofit/>
          </a:bodyPr>
          <a:lstStyle/>
          <a:p>
            <a:r>
              <a:rPr lang="en-US" sz="4800" dirty="0">
                <a:solidFill>
                  <a:srgbClr val="FFFF00"/>
                </a:solidFill>
              </a:rPr>
              <a:t>The Impeccability of Jesus Christ</a:t>
            </a:r>
          </a:p>
        </p:txBody>
      </p:sp>
      <p:sp>
        <p:nvSpPr>
          <p:cNvPr id="3" name="Content Placeholder 2"/>
          <p:cNvSpPr>
            <a:spLocks noGrp="1"/>
          </p:cNvSpPr>
          <p:nvPr>
            <p:ph idx="1"/>
          </p:nvPr>
        </p:nvSpPr>
        <p:spPr>
          <a:xfrm>
            <a:off x="533400" y="1752600"/>
            <a:ext cx="7620000" cy="4373563"/>
          </a:xfrm>
        </p:spPr>
        <p:txBody>
          <a:bodyPr>
            <a:noAutofit/>
          </a:bodyPr>
          <a:lstStyle/>
          <a:p>
            <a:pPr algn="ctr">
              <a:buNone/>
            </a:pPr>
            <a:r>
              <a:rPr lang="en-US" sz="3600" b="1" i="1" dirty="0" smtClean="0">
                <a:solidFill>
                  <a:schemeClr val="bg1"/>
                </a:solidFill>
                <a:effectLst>
                  <a:glow rad="101600">
                    <a:schemeClr val="tx1">
                      <a:alpha val="60000"/>
                    </a:schemeClr>
                  </a:glow>
                </a:effectLst>
              </a:rPr>
              <a:t>“Pilate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him, What is truth? And when he had said this, he went out again unto the Jews, and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them, I find in him no fault at all.”  John 18:38  </a:t>
            </a:r>
            <a:endParaRPr lang="en-US" sz="3600" b="1"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705600" cy="1295400"/>
          </a:xfrm>
        </p:spPr>
        <p:txBody>
          <a:bodyPr>
            <a:normAutofit/>
          </a:bodyPr>
          <a:lstStyle/>
          <a:p>
            <a:r>
              <a:rPr lang="en-US" sz="5400" dirty="0" smtClean="0"/>
              <a:t>Not capable of sinning</a:t>
            </a:r>
            <a:endParaRPr lang="en-US" sz="5400" dirty="0"/>
          </a:p>
        </p:txBody>
      </p:sp>
      <p:sp>
        <p:nvSpPr>
          <p:cNvPr id="3" name="Rectangle 2"/>
          <p:cNvSpPr/>
          <p:nvPr/>
        </p:nvSpPr>
        <p:spPr>
          <a:xfrm>
            <a:off x="2666999" y="2895600"/>
            <a:ext cx="4191001" cy="923330"/>
          </a:xfrm>
          <a:prstGeom prst="rect">
            <a:avLst/>
          </a:prstGeom>
        </p:spPr>
        <p:txBody>
          <a:bodyPr wrap="square">
            <a:spAutoFit/>
          </a:bodyPr>
          <a:lstStyle/>
          <a:p>
            <a:r>
              <a:rPr lang="en-US" sz="5400" dirty="0" smtClean="0">
                <a:solidFill>
                  <a:srgbClr val="FFFF00"/>
                </a:solidFill>
              </a:rPr>
              <a:t> Impeccability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057400"/>
          </a:xfrm>
        </p:spPr>
        <p:txBody>
          <a:bodyPr>
            <a:normAutofit fontScale="90000"/>
          </a:bodyPr>
          <a:lstStyle/>
          <a:p>
            <a:r>
              <a:rPr lang="en-US" dirty="0" smtClean="0"/>
              <a:t>Three facts should be stated concerning the</a:t>
            </a:r>
            <a:r>
              <a:rPr lang="en-US" dirty="0" smtClean="0">
                <a:solidFill>
                  <a:srgbClr val="FFFF00"/>
                </a:solidFill>
              </a:rPr>
              <a:t> </a:t>
            </a:r>
            <a:r>
              <a:rPr lang="en-US" dirty="0" smtClean="0"/>
              <a:t>impeccability of Jesus Christ </a:t>
            </a:r>
            <a:endParaRPr lang="en-US" dirty="0"/>
          </a:p>
        </p:txBody>
      </p:sp>
      <p:sp>
        <p:nvSpPr>
          <p:cNvPr id="3" name="Content Placeholder 2"/>
          <p:cNvSpPr>
            <a:spLocks noGrp="1"/>
          </p:cNvSpPr>
          <p:nvPr>
            <p:ph idx="1"/>
          </p:nvPr>
        </p:nvSpPr>
        <p:spPr>
          <a:xfrm>
            <a:off x="0" y="2133600"/>
            <a:ext cx="9144000" cy="3992563"/>
          </a:xfrm>
        </p:spPr>
        <p:txBody>
          <a:bodyPr>
            <a:noAutofit/>
          </a:bodyPr>
          <a:lstStyle/>
          <a:p>
            <a:pPr algn="ctr">
              <a:buNone/>
            </a:pPr>
            <a:r>
              <a:rPr lang="en-US" sz="4000" dirty="0" smtClean="0">
                <a:solidFill>
                  <a:srgbClr val="FFFF00"/>
                </a:solidFill>
              </a:rPr>
              <a:t>Christ never sinned</a:t>
            </a:r>
          </a:p>
          <a:p>
            <a:pPr algn="ctr">
              <a:buNone/>
            </a:pPr>
            <a:endParaRPr lang="en-US" sz="3600" dirty="0"/>
          </a:p>
          <a:p>
            <a:pPr lvl="0">
              <a:buNone/>
            </a:pPr>
            <a:r>
              <a:rPr lang="en-US" sz="3600" dirty="0" smtClean="0"/>
              <a:t>1. He </a:t>
            </a:r>
            <a:r>
              <a:rPr lang="en-US" sz="3600" dirty="0"/>
              <a:t>knew no </a:t>
            </a:r>
            <a:r>
              <a:rPr lang="en-US" sz="3600" dirty="0" smtClean="0"/>
              <a:t>sin -</a:t>
            </a:r>
            <a:endParaRPr lang="en-US" sz="3600" dirty="0"/>
          </a:p>
          <a:p>
            <a:pPr>
              <a:buNone/>
            </a:pPr>
            <a:r>
              <a:rPr lang="en-US" sz="3600" dirty="0" smtClean="0"/>
              <a:t>    </a:t>
            </a:r>
            <a:r>
              <a:rPr lang="en-US" sz="3600" i="1" dirty="0" smtClean="0"/>
              <a:t>"</a:t>
            </a:r>
            <a:r>
              <a:rPr lang="en-US" sz="3600" i="1" dirty="0"/>
              <a:t>For he hath made him to be sin for us, who knew no sin; that we might be made the righteousness of God in him" </a:t>
            </a:r>
            <a:r>
              <a:rPr lang="en-US" sz="3600" i="1" dirty="0" smtClean="0"/>
              <a:t>(II </a:t>
            </a:r>
            <a:r>
              <a:rPr lang="en-US" sz="3600" i="1" dirty="0"/>
              <a:t>Cor. </a:t>
            </a:r>
            <a:r>
              <a:rPr lang="en-US" sz="3600" i="1" dirty="0" smtClean="0"/>
              <a:t>5:21)</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lvl="0">
              <a:buNone/>
            </a:pPr>
            <a:r>
              <a:rPr lang="en-US" sz="3600" dirty="0" smtClean="0"/>
              <a:t>2. He did no sin - </a:t>
            </a:r>
          </a:p>
          <a:p>
            <a:pPr>
              <a:buNone/>
            </a:pPr>
            <a:r>
              <a:rPr lang="en-US" sz="3600" dirty="0" smtClean="0"/>
              <a:t>    </a:t>
            </a:r>
            <a:r>
              <a:rPr lang="en-US" sz="3600" i="1" dirty="0" smtClean="0"/>
              <a:t>"Who did no sin, neither was guile found in his mouth" (I Pet. 2:22)</a:t>
            </a:r>
          </a:p>
          <a:p>
            <a:pPr>
              <a:buNone/>
            </a:pPr>
            <a:r>
              <a:rPr lang="en-US" sz="3600" i="1" dirty="0" smtClean="0"/>
              <a:t>   "For we have not an high priest which cannot be touched with the feeling of our infirmities; but was in all points tempted like as we are, yet without sin" (Heb. 4:15)</a:t>
            </a:r>
          </a:p>
          <a:p>
            <a:pPr lvl="0">
              <a:buNone/>
            </a:pPr>
            <a:r>
              <a:rPr lang="en-US" sz="3600" dirty="0" smtClean="0"/>
              <a:t>3. He had no sin - </a:t>
            </a:r>
          </a:p>
          <a:p>
            <a:pPr>
              <a:buNone/>
            </a:pPr>
            <a:r>
              <a:rPr lang="en-US" sz="3600" i="1" dirty="0" smtClean="0"/>
              <a:t>   "And ye know that he was manifested to take away our sins; and in him is no sin" (I John 3:5)</a:t>
            </a:r>
          </a:p>
          <a:p>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391400"/>
          </a:xfrm>
        </p:spPr>
        <p:txBody>
          <a:bodyPr>
            <a:normAutofit/>
          </a:bodyPr>
          <a:lstStyle/>
          <a:p>
            <a:r>
              <a:rPr lang="en-US" sz="5400" dirty="0" smtClean="0">
                <a:effectLst>
                  <a:glow rad="63500">
                    <a:schemeClr val="accent2">
                      <a:satMod val="175000"/>
                      <a:alpha val="40000"/>
                    </a:schemeClr>
                  </a:glow>
                </a:effectLst>
              </a:rPr>
              <a:t>The facts </a:t>
            </a:r>
            <a:r>
              <a:rPr lang="en-US" sz="5400" dirty="0">
                <a:effectLst>
                  <a:glow rad="63500">
                    <a:schemeClr val="accent2">
                      <a:satMod val="175000"/>
                      <a:alpha val="40000"/>
                    </a:schemeClr>
                  </a:glow>
                </a:effectLst>
              </a:rPr>
              <a:t>concerning the </a:t>
            </a:r>
            <a:r>
              <a:rPr lang="en-US" sz="5400" dirty="0" err="1">
                <a:effectLst>
                  <a:glow rad="63500">
                    <a:schemeClr val="accent2">
                      <a:satMod val="175000"/>
                      <a:alpha val="40000"/>
                    </a:schemeClr>
                  </a:glow>
                </a:effectLst>
              </a:rPr>
              <a:t>sinlessness</a:t>
            </a:r>
            <a:r>
              <a:rPr lang="en-US" sz="5400" dirty="0">
                <a:effectLst>
                  <a:glow rad="63500">
                    <a:schemeClr val="accent2">
                      <a:satMod val="175000"/>
                      <a:alpha val="40000"/>
                    </a:schemeClr>
                  </a:glow>
                </a:effectLst>
              </a:rPr>
              <a:t> of Christ while upon the earth are attested by many individuals, some of which were his </a:t>
            </a:r>
            <a:r>
              <a:rPr lang="en-US" sz="5400" dirty="0" smtClean="0">
                <a:effectLst>
                  <a:glow rad="63500">
                    <a:schemeClr val="accent2">
                      <a:satMod val="175000"/>
                      <a:alpha val="40000"/>
                    </a:schemeClr>
                  </a:glow>
                </a:effectLst>
              </a:rPr>
              <a:t>enemies.</a:t>
            </a:r>
            <a:endParaRPr lang="en-US" sz="5400" dirty="0">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Pilate</a:t>
            </a:r>
            <a:endParaRPr lang="en-US" dirty="0">
              <a:solidFill>
                <a:srgbClr val="FFFF00"/>
              </a:solidFill>
            </a:endParaRPr>
          </a:p>
        </p:txBody>
      </p:sp>
      <p:sp>
        <p:nvSpPr>
          <p:cNvPr id="3" name="Content Placeholder 2"/>
          <p:cNvSpPr>
            <a:spLocks noGrp="1"/>
          </p:cNvSpPr>
          <p:nvPr>
            <p:ph idx="1"/>
          </p:nvPr>
        </p:nvSpPr>
        <p:spPr>
          <a:xfrm>
            <a:off x="0" y="1600200"/>
            <a:ext cx="9144000" cy="4525963"/>
          </a:xfrm>
        </p:spPr>
        <p:txBody>
          <a:bodyPr>
            <a:normAutofit/>
          </a:bodyPr>
          <a:lstStyle/>
          <a:p>
            <a:pPr algn="ctr">
              <a:buNone/>
            </a:pPr>
            <a:r>
              <a:rPr lang="en-US" sz="3600" i="1" dirty="0" smtClean="0"/>
              <a:t>   "</a:t>
            </a:r>
            <a:r>
              <a:rPr lang="en-US" sz="3600" i="1" dirty="0"/>
              <a:t>Pilate therefore went forth again, and </a:t>
            </a:r>
            <a:r>
              <a:rPr lang="en-US" sz="3600" i="1" dirty="0" err="1"/>
              <a:t>saith</a:t>
            </a:r>
            <a:r>
              <a:rPr lang="en-US" sz="3600" i="1" dirty="0"/>
              <a:t> unto them, Behold, I bring him forth to you, that ye may know that I find no fault in </a:t>
            </a:r>
            <a:r>
              <a:rPr lang="en-US" sz="3600" i="1" dirty="0" smtClean="0"/>
              <a:t>him… When the chief priests therefore and officers saw him, they cried out, saying, Crucify him, crucify him. Pilate </a:t>
            </a:r>
            <a:r>
              <a:rPr lang="en-US" sz="3600" i="1" dirty="0" err="1" smtClean="0"/>
              <a:t>saith</a:t>
            </a:r>
            <a:r>
              <a:rPr lang="en-US" sz="3600" i="1" dirty="0" smtClean="0"/>
              <a:t> unto them, Take ye him, and crucify him: for I find no fault in him." </a:t>
            </a:r>
            <a:r>
              <a:rPr lang="en-US" sz="3600" i="1" dirty="0"/>
              <a:t>(</a:t>
            </a:r>
            <a:r>
              <a:rPr lang="en-US" sz="3600" i="1" dirty="0" smtClean="0"/>
              <a:t>John 19:4-6)</a:t>
            </a:r>
          </a:p>
          <a:p>
            <a:pPr algn="ctr"/>
            <a:endParaRPr lang="en-US" sz="3600" i="1" dirty="0"/>
          </a:p>
          <a:p>
            <a:pPr algn="ctr"/>
            <a:endParaRPr lang="en-US" sz="36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late offers a choice between Jesus and Barabbas, from the film The Passion of the Christ"/>
          <p:cNvPicPr>
            <a:picLocks noChangeAspect="1" noChangeArrowheads="1"/>
          </p:cNvPicPr>
          <p:nvPr/>
        </p:nvPicPr>
        <p:blipFill>
          <a:blip r:embed="rId2" cstate="print"/>
          <a:srcRect/>
          <a:stretch>
            <a:fillRect/>
          </a:stretch>
        </p:blipFill>
        <p:spPr bwMode="auto">
          <a:xfrm>
            <a:off x="-304800" y="-210971"/>
            <a:ext cx="9448800" cy="706897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Pilate’s wife</a:t>
            </a:r>
            <a:endParaRPr lang="en-US" dirty="0">
              <a:solidFill>
                <a:srgbClr val="FFFF00"/>
              </a:solidFill>
            </a:endParaRPr>
          </a:p>
        </p:txBody>
      </p:sp>
      <p:sp>
        <p:nvSpPr>
          <p:cNvPr id="3" name="Content Placeholder 2"/>
          <p:cNvSpPr>
            <a:spLocks noGrp="1"/>
          </p:cNvSpPr>
          <p:nvPr>
            <p:ph idx="1"/>
          </p:nvPr>
        </p:nvSpPr>
        <p:spPr>
          <a:xfrm>
            <a:off x="0" y="2057400"/>
            <a:ext cx="9144000" cy="4068763"/>
          </a:xfrm>
        </p:spPr>
        <p:txBody>
          <a:bodyPr>
            <a:normAutofit/>
          </a:bodyPr>
          <a:lstStyle/>
          <a:p>
            <a:pPr lvl="0" algn="ctr">
              <a:buNone/>
            </a:pPr>
            <a:r>
              <a:rPr lang="en-US" sz="3600" i="1" dirty="0"/>
              <a:t> </a:t>
            </a:r>
            <a:r>
              <a:rPr lang="en-US" sz="3600" i="1" dirty="0" smtClean="0"/>
              <a:t>  "</a:t>
            </a:r>
            <a:r>
              <a:rPr lang="en-US" sz="3600" i="1" dirty="0"/>
              <a:t>When he was set down on the judgment seat, his wife sent unto him, saying, Have thou nothing to do with that just man: for I have suffered many things this day in a dream because of him" </a:t>
            </a:r>
            <a:endParaRPr lang="en-US" sz="3600" i="1" dirty="0" smtClean="0"/>
          </a:p>
          <a:p>
            <a:pPr lvl="0" algn="ctr">
              <a:buNone/>
            </a:pPr>
            <a:r>
              <a:rPr lang="en-US" sz="3600" i="1" dirty="0" smtClean="0"/>
              <a:t>(Matt</a:t>
            </a:r>
            <a:r>
              <a:rPr lang="en-US" sz="3600" i="1" dirty="0"/>
              <a:t>. 27:19</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late's wife tells him about her dream and warns him not to hurt Jesus of Nazareth. From the film The Passion of the Christ"/>
          <p:cNvPicPr>
            <a:picLocks noChangeAspect="1" noChangeArrowheads="1"/>
          </p:cNvPicPr>
          <p:nvPr/>
        </p:nvPicPr>
        <p:blipFill>
          <a:blip r:embed="rId2" cstate="print"/>
          <a:srcRect/>
          <a:stretch>
            <a:fillRect/>
          </a:stretch>
        </p:blipFill>
        <p:spPr bwMode="auto">
          <a:xfrm>
            <a:off x="0" y="0"/>
            <a:ext cx="9144000" cy="71561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Judas</a:t>
            </a:r>
            <a:endParaRPr lang="en-US" dirty="0">
              <a:solidFill>
                <a:srgbClr val="FFFF00"/>
              </a:solidFill>
            </a:endParaRPr>
          </a:p>
        </p:txBody>
      </p:sp>
      <p:sp>
        <p:nvSpPr>
          <p:cNvPr id="3" name="Content Placeholder 2"/>
          <p:cNvSpPr>
            <a:spLocks noGrp="1"/>
          </p:cNvSpPr>
          <p:nvPr>
            <p:ph idx="1"/>
          </p:nvPr>
        </p:nvSpPr>
        <p:spPr/>
        <p:txBody>
          <a:bodyPr/>
          <a:lstStyle/>
          <a:p>
            <a:pPr lvl="0" algn="ctr">
              <a:buNone/>
            </a:pPr>
            <a:r>
              <a:rPr lang="en-US" i="1" dirty="0" smtClean="0"/>
              <a:t>  "I have sinned in that I have betrayed </a:t>
            </a:r>
          </a:p>
          <a:p>
            <a:pPr lvl="0" algn="ctr">
              <a:buNone/>
            </a:pPr>
            <a:r>
              <a:rPr lang="en-US" i="1" dirty="0" smtClean="0"/>
              <a:t>the innocent blood." (Matt. 27:4)</a:t>
            </a:r>
          </a:p>
          <a:p>
            <a:pPr>
              <a:buNone/>
            </a:pPr>
            <a:endParaRPr lang="en-US" dirty="0"/>
          </a:p>
        </p:txBody>
      </p:sp>
      <p:pic>
        <p:nvPicPr>
          <p:cNvPr id="1026" name="Picture 2" descr="http://img.rasset.ie/0005cf7d-640.jpg"/>
          <p:cNvPicPr>
            <a:picLocks noChangeAspect="1" noChangeArrowheads="1"/>
          </p:cNvPicPr>
          <p:nvPr/>
        </p:nvPicPr>
        <p:blipFill>
          <a:blip r:embed="rId2" cstate="print"/>
          <a:srcRect/>
          <a:stretch>
            <a:fillRect/>
          </a:stretch>
        </p:blipFill>
        <p:spPr bwMode="auto">
          <a:xfrm>
            <a:off x="1447800" y="3048000"/>
            <a:ext cx="6096000" cy="342900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dying thief</a:t>
            </a:r>
            <a:endParaRPr lang="en-US" dirty="0">
              <a:solidFill>
                <a:srgbClr val="FFFF00"/>
              </a:solidFill>
            </a:endParaRPr>
          </a:p>
        </p:txBody>
      </p:sp>
      <p:sp>
        <p:nvSpPr>
          <p:cNvPr id="3" name="Content Placeholder 2"/>
          <p:cNvSpPr>
            <a:spLocks noGrp="1"/>
          </p:cNvSpPr>
          <p:nvPr>
            <p:ph idx="1"/>
          </p:nvPr>
        </p:nvSpPr>
        <p:spPr>
          <a:xfrm>
            <a:off x="152400" y="1600200"/>
            <a:ext cx="8991600" cy="4525963"/>
          </a:xfrm>
        </p:spPr>
        <p:txBody>
          <a:bodyPr/>
          <a:lstStyle/>
          <a:p>
            <a:pPr lvl="0" algn="ctr">
              <a:buNone/>
            </a:pPr>
            <a:r>
              <a:rPr lang="en-US" i="1" dirty="0" smtClean="0"/>
              <a:t>    "And we indeed justly; for we receive the due reward of our deeds: but this man hath done nothing amiss" (Luke 23:41)</a:t>
            </a:r>
          </a:p>
          <a:p>
            <a:pPr algn="ctr"/>
            <a:endParaRPr lang="en-US" i="1" dirty="0"/>
          </a:p>
        </p:txBody>
      </p:sp>
      <p:pic>
        <p:nvPicPr>
          <p:cNvPr id="39938" name="Picture 2" descr="http://i.ytimg.com/vi/TPcpqzdkch8/hqdefault.jpg"/>
          <p:cNvPicPr>
            <a:picLocks noChangeAspect="1" noChangeArrowheads="1"/>
          </p:cNvPicPr>
          <p:nvPr/>
        </p:nvPicPr>
        <p:blipFill>
          <a:blip r:embed="rId2" cstate="print">
            <a:lum bright="-10000" contrast="10000"/>
          </a:blip>
          <a:srcRect/>
          <a:stretch>
            <a:fillRect/>
          </a:stretch>
        </p:blipFill>
        <p:spPr bwMode="auto">
          <a:xfrm>
            <a:off x="2514600" y="3428999"/>
            <a:ext cx="4572000" cy="34290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Roman centurion</a:t>
            </a:r>
            <a:endParaRPr lang="en-US" dirty="0">
              <a:solidFill>
                <a:srgbClr val="FFFF00"/>
              </a:solidFill>
            </a:endParaRPr>
          </a:p>
        </p:txBody>
      </p:sp>
      <p:sp>
        <p:nvSpPr>
          <p:cNvPr id="3" name="Content Placeholder 2"/>
          <p:cNvSpPr>
            <a:spLocks noGrp="1"/>
          </p:cNvSpPr>
          <p:nvPr>
            <p:ph idx="1"/>
          </p:nvPr>
        </p:nvSpPr>
        <p:spPr>
          <a:xfrm>
            <a:off x="4267200" y="1905000"/>
            <a:ext cx="4419600" cy="4221163"/>
          </a:xfrm>
        </p:spPr>
        <p:txBody>
          <a:bodyPr>
            <a:normAutofit/>
          </a:bodyPr>
          <a:lstStyle/>
          <a:p>
            <a:pPr lvl="0" algn="ctr">
              <a:buNone/>
            </a:pPr>
            <a:r>
              <a:rPr lang="en-US" sz="3600" i="1" dirty="0" smtClean="0"/>
              <a:t>   "Now when the centurion saw what was done, he glorified God, saying, Certainly this was a righteous man" (Luke 23:47)</a:t>
            </a:r>
          </a:p>
          <a:p>
            <a:endParaRPr lang="en-US" sz="3600" dirty="0"/>
          </a:p>
        </p:txBody>
      </p:sp>
      <p:pic>
        <p:nvPicPr>
          <p:cNvPr id="40962" name="Picture 2" descr="http://principlesforlifeministries.files.wordpress.com/2011/12/the-roman-centurion-zoom.jpg"/>
          <p:cNvPicPr>
            <a:picLocks noChangeAspect="1" noChangeArrowheads="1"/>
          </p:cNvPicPr>
          <p:nvPr/>
        </p:nvPicPr>
        <p:blipFill>
          <a:blip r:embed="rId2" cstate="print"/>
          <a:srcRect/>
          <a:stretch>
            <a:fillRect/>
          </a:stretch>
        </p:blipFill>
        <p:spPr bwMode="auto">
          <a:xfrm>
            <a:off x="228600" y="1524000"/>
            <a:ext cx="4067175" cy="533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4800" dirty="0" smtClean="0"/>
              <a:t>The Old Testament records a number of theophanies. </a:t>
            </a:r>
            <a:br>
              <a:rPr lang="en-US" sz="4800" dirty="0" smtClean="0"/>
            </a:br>
            <a:r>
              <a:rPr lang="en-US" sz="4800" dirty="0"/>
              <a:t/>
            </a:r>
            <a:br>
              <a:rPr lang="en-US" sz="4800" dirty="0"/>
            </a:br>
            <a:r>
              <a:rPr lang="en-US" sz="4800" dirty="0" smtClean="0"/>
              <a:t>A theophany is a pre-Bethlehem appearance of Christ.</a:t>
            </a:r>
            <a:endParaRPr lang="en-US" sz="4800" dirty="0"/>
          </a:p>
        </p:txBody>
      </p:sp>
      <p:sp>
        <p:nvSpPr>
          <p:cNvPr id="3" name="Rectangle 2"/>
          <p:cNvSpPr/>
          <p:nvPr/>
        </p:nvSpPr>
        <p:spPr>
          <a:xfrm>
            <a:off x="457200" y="4953000"/>
            <a:ext cx="472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pPr algn="ctr">
              <a:buNone/>
            </a:pPr>
            <a:r>
              <a:rPr lang="en-US" sz="4800" dirty="0" smtClean="0">
                <a:effectLst>
                  <a:glow rad="101600">
                    <a:schemeClr val="accent6">
                      <a:satMod val="175000"/>
                      <a:alpha val="40000"/>
                    </a:schemeClr>
                  </a:glow>
                </a:effectLst>
              </a:rPr>
              <a:t>    There is no question concerning the fact that Jesus did not sin while he was on this earth, but </a:t>
            </a:r>
            <a:r>
              <a:rPr lang="en-US" sz="4800" i="1" dirty="0" smtClean="0">
                <a:effectLst>
                  <a:glow rad="101600">
                    <a:schemeClr val="accent6">
                      <a:satMod val="175000"/>
                      <a:alpha val="40000"/>
                    </a:schemeClr>
                  </a:glow>
                </a:effectLst>
              </a:rPr>
              <a:t>could</a:t>
            </a:r>
            <a:r>
              <a:rPr lang="en-US" sz="4800" dirty="0" smtClean="0">
                <a:effectLst>
                  <a:glow rad="101600">
                    <a:schemeClr val="accent6">
                      <a:satMod val="175000"/>
                      <a:alpha val="40000"/>
                    </a:schemeClr>
                  </a:glow>
                </a:effectLst>
              </a:rPr>
              <a:t> he have sinned?  </a:t>
            </a:r>
            <a:endParaRPr lang="en-US" sz="4800" dirty="0">
              <a:effectLst>
                <a:glow rad="101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a.pbsstatic.com/l/68/0668/360668.jpg"/>
          <p:cNvPicPr>
            <a:picLocks noChangeAspect="1" noChangeArrowheads="1"/>
          </p:cNvPicPr>
          <p:nvPr/>
        </p:nvPicPr>
        <p:blipFill>
          <a:blip r:embed="rId2" cstate="print"/>
          <a:srcRect/>
          <a:stretch>
            <a:fillRect/>
          </a:stretch>
        </p:blipFill>
        <p:spPr bwMode="auto">
          <a:xfrm>
            <a:off x="2286000" y="0"/>
            <a:ext cx="4238625" cy="686020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buNone/>
            </a:pPr>
            <a:r>
              <a:rPr lang="en-US" sz="3600" dirty="0" smtClean="0"/>
              <a:t>   "The point of view that Christ could sin is designated by the idea of </a:t>
            </a:r>
            <a:r>
              <a:rPr lang="en-US" sz="3600" dirty="0" err="1" smtClean="0"/>
              <a:t>peccability</a:t>
            </a:r>
            <a:r>
              <a:rPr lang="en-US" sz="3600" dirty="0" smtClean="0"/>
              <a:t>, and the fact that He could not sin is expressed by the term impeccability. To suggest the capability or possibility of sinning would disqualify Christ as </a:t>
            </a:r>
            <a:r>
              <a:rPr lang="en-US" sz="3600" dirty="0" err="1" smtClean="0"/>
              <a:t>Saviour</a:t>
            </a:r>
            <a:r>
              <a:rPr lang="en-US" sz="3600" dirty="0" smtClean="0"/>
              <a:t>, for a </a:t>
            </a:r>
            <a:r>
              <a:rPr lang="en-US" sz="3600" dirty="0" err="1" smtClean="0"/>
              <a:t>peccable</a:t>
            </a:r>
            <a:r>
              <a:rPr lang="en-US" sz="3600" dirty="0" smtClean="0"/>
              <a:t> Christ would mean a </a:t>
            </a:r>
            <a:r>
              <a:rPr lang="en-US" sz="3600" dirty="0" err="1" smtClean="0"/>
              <a:t>peccable</a:t>
            </a:r>
            <a:r>
              <a:rPr lang="en-US" sz="3600" dirty="0" smtClean="0"/>
              <a:t> God.</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839200" cy="6186309"/>
          </a:xfrm>
          <a:prstGeom prst="rect">
            <a:avLst/>
          </a:prstGeom>
        </p:spPr>
        <p:txBody>
          <a:bodyPr wrap="square">
            <a:spAutoFit/>
          </a:bodyPr>
          <a:lstStyle/>
          <a:p>
            <a:r>
              <a:rPr lang="en-US" sz="3600" dirty="0" smtClean="0"/>
              <a:t>Holiness is far more than the absence of sin; it is positive virtue. The advocates of </a:t>
            </a:r>
            <a:r>
              <a:rPr lang="en-US" sz="3600" dirty="0" err="1" smtClean="0"/>
              <a:t>peccability</a:t>
            </a:r>
            <a:r>
              <a:rPr lang="en-US" sz="3600" dirty="0" smtClean="0"/>
              <a:t> say, ‘Christ could have sinned, but He did not.’ To say that He could have sinned is to deny His holiness. To deny holiness, therefore, is to deny the holy character of God. Holiness is positive virtue which has neither room for nor interest in sin. The Lord Jesus could not sin because the days of His flesh meant only addition of experience, not change of character. </a:t>
            </a:r>
            <a:endParaRPr lang="en-US"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0" y="809298"/>
            <a:ext cx="8610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00000"/>
              </a:lnSpc>
              <a:spcBef>
                <a:spcPct val="0"/>
              </a:spcBef>
              <a:spcAft>
                <a:spcPct val="0"/>
              </a:spcAft>
              <a:buClrTx/>
              <a:buSzTx/>
              <a:buFontTx/>
              <a:buNone/>
              <a:tabLst/>
            </a:pPr>
            <a:r>
              <a:rPr lang="en-US" sz="4000" dirty="0" smtClean="0">
                <a:latin typeface="Calibri" pitchFamily="34" charset="0"/>
                <a:ea typeface="Times New Roman" pitchFamily="18" charset="0"/>
                <a:cs typeface="Times New Roman" pitchFamily="18" charset="0"/>
              </a:rPr>
              <a:t>H</a:t>
            </a:r>
            <a:r>
              <a:rPr kumimoji="0" lang="en-US"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oly humanity was united to Deity in one indivisible person, the impeccable Christ. Jesus Christ cannot have more holiness because He is perfectly holy; He cannot have less holiness because He is unchangingly holy." (</a:t>
            </a:r>
            <a:r>
              <a:rPr kumimoji="0" lang="en-US" sz="40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Studies in the Person and Work of Jesus Christ,</a:t>
            </a:r>
            <a:r>
              <a:rPr kumimoji="0" lang="en-US"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 3)</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52400" y="120247"/>
            <a:ext cx="876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lang="en-US" sz="3600" dirty="0" smtClean="0">
                <a:solidFill>
                  <a:srgbClr val="FFFF00"/>
                </a:solidFill>
                <a:latin typeface="Calibri" pitchFamily="34" charset="0"/>
                <a:ea typeface="Times New Roman" pitchFamily="18" charset="0"/>
                <a:cs typeface="Times New Roman" pitchFamily="18" charset="0"/>
              </a:rPr>
              <a:t>T</a:t>
            </a:r>
            <a:r>
              <a:rPr kumimoji="0" lang="en-US" sz="36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he question is asked:</a:t>
            </a:r>
          </a:p>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If Christ could not have sinned, then what was the purpose of the temptations in the wilderness?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7" name="Picture 3" descr="http://www.islamfrominside.com/images/Empires.jpg"/>
          <p:cNvPicPr>
            <a:picLocks noChangeAspect="1" noChangeArrowheads="1"/>
          </p:cNvPicPr>
          <p:nvPr/>
        </p:nvPicPr>
        <p:blipFill>
          <a:blip r:embed="rId2" cstate="print"/>
          <a:srcRect/>
          <a:stretch>
            <a:fillRect/>
          </a:stretch>
        </p:blipFill>
        <p:spPr bwMode="auto">
          <a:xfrm>
            <a:off x="4953000" y="2819400"/>
            <a:ext cx="4000500" cy="2667000"/>
          </a:xfrm>
          <a:prstGeom prst="rect">
            <a:avLst/>
          </a:prstGeom>
          <a:noFill/>
        </p:spPr>
      </p:pic>
      <p:pic>
        <p:nvPicPr>
          <p:cNvPr id="47109" name="Picture 5" descr="http://www.atotheword.com/wp-content/uploads/2010/05/jesus-christ-his-temptations-by-satan-were-not-about-temptation-they-were-about-his-deity.jpg"/>
          <p:cNvPicPr>
            <a:picLocks noChangeAspect="1" noChangeArrowheads="1"/>
          </p:cNvPicPr>
          <p:nvPr/>
        </p:nvPicPr>
        <p:blipFill>
          <a:blip r:embed="rId3" cstate="print"/>
          <a:srcRect/>
          <a:stretch>
            <a:fillRect/>
          </a:stretch>
        </p:blipFill>
        <p:spPr bwMode="auto">
          <a:xfrm>
            <a:off x="304800" y="2880042"/>
            <a:ext cx="3429000" cy="3977958"/>
          </a:xfrm>
          <a:prstGeom prst="rect">
            <a:avLst/>
          </a:prstGeom>
          <a:noFill/>
        </p:spPr>
      </p:pic>
      <p:pic>
        <p:nvPicPr>
          <p:cNvPr id="47111" name="Picture 7" descr="http://theleadingedgeblog.com/wp-content/uploads/2012/02/Temptation_of_Jesus_Christ.jpg"/>
          <p:cNvPicPr>
            <a:picLocks noChangeAspect="1" noChangeArrowheads="1"/>
          </p:cNvPicPr>
          <p:nvPr/>
        </p:nvPicPr>
        <p:blipFill>
          <a:blip r:embed="rId4" cstate="print"/>
          <a:srcRect/>
          <a:stretch>
            <a:fillRect/>
          </a:stretch>
        </p:blipFill>
        <p:spPr bwMode="auto">
          <a:xfrm>
            <a:off x="3505200" y="4114800"/>
            <a:ext cx="3262532" cy="24098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1754326"/>
          </a:xfrm>
          <a:prstGeom prst="rect">
            <a:avLst/>
          </a:prstGeom>
        </p:spPr>
        <p:txBody>
          <a:bodyPr wrap="square">
            <a:spAutoFit/>
          </a:bodyPr>
          <a:lstStyle/>
          <a:p>
            <a:pPr algn="ctr"/>
            <a:r>
              <a:rPr lang="en-US" sz="3600" dirty="0" smtClean="0">
                <a:latin typeface="Calibri" pitchFamily="34" charset="0"/>
                <a:ea typeface="Times New Roman" pitchFamily="18" charset="0"/>
                <a:cs typeface="Times New Roman" pitchFamily="18" charset="0"/>
              </a:rPr>
              <a:t>It should be observed that these temptations were not to see if Christ would sin, </a:t>
            </a:r>
          </a:p>
          <a:p>
            <a:pPr algn="ctr"/>
            <a:r>
              <a:rPr lang="en-US" sz="3600" dirty="0" smtClean="0">
                <a:latin typeface="Calibri" pitchFamily="34" charset="0"/>
                <a:ea typeface="Times New Roman" pitchFamily="18" charset="0"/>
                <a:cs typeface="Times New Roman" pitchFamily="18" charset="0"/>
              </a:rPr>
              <a:t>but to </a:t>
            </a:r>
            <a:r>
              <a:rPr lang="en-US" sz="3600" i="1" dirty="0" smtClean="0">
                <a:latin typeface="Calibri" pitchFamily="34" charset="0"/>
                <a:ea typeface="Times New Roman" pitchFamily="18" charset="0"/>
                <a:cs typeface="Times New Roman" pitchFamily="18" charset="0"/>
              </a:rPr>
              <a:t>prove</a:t>
            </a:r>
            <a:r>
              <a:rPr lang="en-US" sz="3600" dirty="0" smtClean="0">
                <a:latin typeface="Calibri" pitchFamily="34" charset="0"/>
                <a:ea typeface="Times New Roman" pitchFamily="18" charset="0"/>
                <a:cs typeface="Times New Roman" pitchFamily="18" charset="0"/>
              </a:rPr>
              <a:t> he would not.</a:t>
            </a:r>
            <a:endParaRPr lang="en-US" sz="3600" dirty="0"/>
          </a:p>
        </p:txBody>
      </p:sp>
      <p:sp>
        <p:nvSpPr>
          <p:cNvPr id="3" name="Rectangle 2"/>
          <p:cNvSpPr/>
          <p:nvPr/>
        </p:nvSpPr>
        <p:spPr>
          <a:xfrm>
            <a:off x="1143000" y="2828836"/>
            <a:ext cx="6705600" cy="2862322"/>
          </a:xfrm>
          <a:prstGeom prst="rect">
            <a:avLst/>
          </a:prstGeom>
        </p:spPr>
        <p:txBody>
          <a:bodyPr wrap="square">
            <a:spAutoFit/>
          </a:bodyPr>
          <a:lstStyle/>
          <a:p>
            <a:pPr algn="ctr"/>
            <a:r>
              <a:rPr lang="en-US" sz="3600" i="1" dirty="0" smtClean="0">
                <a:solidFill>
                  <a:srgbClr val="FFFF00"/>
                </a:solidFill>
              </a:rPr>
              <a:t>“For we have not an high priest which cannot be touched with the feeling of our infirmities; but was in all points tempted like as we are, yet without sin.” Heb 4:15 </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3600" dirty="0" smtClean="0">
                <a:solidFill>
                  <a:srgbClr val="FFFF00"/>
                </a:solidFill>
              </a:rPr>
              <a:t>False Doctrine </a:t>
            </a:r>
            <a:r>
              <a:rPr lang="en-US" sz="3600" dirty="0" smtClean="0"/>
              <a:t>- Christ just made the right choices and </a:t>
            </a:r>
            <a:r>
              <a:rPr lang="en-US" sz="3600" smtClean="0"/>
              <a:t>did </a:t>
            </a:r>
            <a:r>
              <a:rPr lang="en-US" sz="3600" smtClean="0"/>
              <a:t>not therefore </a:t>
            </a:r>
            <a:r>
              <a:rPr lang="en-US" sz="3600" dirty="0" smtClean="0"/>
              <a:t>chose to sin.</a:t>
            </a:r>
          </a:p>
          <a:p>
            <a:endParaRPr lang="en-US" sz="3600" dirty="0" smtClean="0"/>
          </a:p>
          <a:p>
            <a:r>
              <a:rPr lang="en-US" sz="3600" dirty="0" smtClean="0"/>
              <a:t>This teaching is an attempt to disprove the doctrine of Deity and Impeccability of Jesus Christ.</a:t>
            </a:r>
          </a:p>
          <a:p>
            <a:endParaRPr lang="en-US" sz="3600" dirty="0" smtClean="0"/>
          </a:p>
          <a:p>
            <a:r>
              <a:rPr lang="en-US" sz="3600" dirty="0" smtClean="0"/>
              <a:t>If this doctrine was true it would be saying that Christ was no different in nature than we are. He just exercised his power of choice and chose not to sin where every other man on earth has chosen to sin.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additive="base">
                                        <p:cTn id="1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b="1" dirty="0" smtClean="0">
                <a:solidFill>
                  <a:srgbClr val="FFFF00"/>
                </a:solidFill>
              </a:rPr>
              <a:t>CHRIST IS IMPECCABLE BECAUSE OF THE UNION OF HIS HUMAN NATURE WITH HIS DIVINE NATURE IN THE ONE PERSON</a:t>
            </a:r>
            <a:endParaRPr lang="en-US" dirty="0">
              <a:solidFill>
                <a:srgbClr val="FFFF00"/>
              </a:solidFill>
            </a:endParaRPr>
          </a:p>
        </p:txBody>
      </p:sp>
      <p:sp>
        <p:nvSpPr>
          <p:cNvPr id="3" name="Content Placeholder 2"/>
          <p:cNvSpPr>
            <a:spLocks noGrp="1"/>
          </p:cNvSpPr>
          <p:nvPr>
            <p:ph idx="1"/>
          </p:nvPr>
        </p:nvSpPr>
        <p:spPr>
          <a:xfrm>
            <a:off x="0" y="3200400"/>
            <a:ext cx="9144000" cy="3657600"/>
          </a:xfrm>
        </p:spPr>
        <p:txBody>
          <a:bodyPr>
            <a:noAutofit/>
          </a:bodyPr>
          <a:lstStyle/>
          <a:p>
            <a:r>
              <a:rPr lang="en-US" sz="3600" dirty="0" smtClean="0"/>
              <a:t>There were not two persons in the man Christ Jesus. He was a Divine person with two natures; the nature of deity and the nature of humanity.</a:t>
            </a:r>
          </a:p>
          <a:p>
            <a:r>
              <a:rPr lang="en-US" sz="3600" dirty="0" smtClean="0"/>
              <a:t>It is important to remember that the human nature did not take on the Divine nature. </a:t>
            </a:r>
            <a:br>
              <a:rPr lang="en-US" sz="3600" dirty="0" smtClean="0"/>
            </a:b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It was the Divine nature that assumed a human nature. </a:t>
            </a:r>
            <a:r>
              <a:rPr lang="en-US" sz="3600" b="1" i="1" dirty="0" smtClean="0">
                <a:solidFill>
                  <a:srgbClr val="FFFF00"/>
                </a:solidFill>
              </a:rPr>
              <a:t>John 1:14 “And the Word was made flesh, and dwelt among us, (and we beheld his glory, the glory as of the only begotten of the Father,) full of grace and truth.”</a:t>
            </a:r>
          </a:p>
          <a:p>
            <a:r>
              <a:rPr lang="en-US" sz="3600" dirty="0" smtClean="0"/>
              <a:t>There is a vast difference in the two. The Eternal Word who was in the beginning with God assumed a human nature in the womb of Mary. But, he did not divest himself of his Divine nature and the deity was never separated from the humanity.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ctr">
              <a:buNone/>
            </a:pPr>
            <a:r>
              <a:rPr lang="en-US" sz="3600" dirty="0" smtClean="0"/>
              <a:t>    It must be remembered that the likeness of sinful flesh was not made in the likeness of God’s own Son, rather, God’s own Son was made in the likeness of sinful flesh. </a:t>
            </a:r>
            <a:r>
              <a:rPr lang="en-US" sz="3600" b="1" i="1" dirty="0" smtClean="0">
                <a:solidFill>
                  <a:srgbClr val="FFFF00"/>
                </a:solidFill>
              </a:rPr>
              <a:t>Romans 8:3 “For what the law could not do, in that it was weak through the flesh, God sending his own Son in the likeness of sinful flesh, and for sin, condemned sin in the flesh.”</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6186309"/>
          </a:xfrm>
          <a:prstGeom prst="rect">
            <a:avLst/>
          </a:prstGeom>
        </p:spPr>
        <p:txBody>
          <a:bodyPr wrap="square">
            <a:spAutoFit/>
          </a:bodyPr>
          <a:lstStyle/>
          <a:p>
            <a:r>
              <a:rPr lang="en-US" sz="3600" dirty="0" smtClean="0"/>
              <a:t>It was God who willingly became man, rather than man who became God. </a:t>
            </a:r>
            <a:r>
              <a:rPr lang="en-US" sz="3600" b="1" i="1" dirty="0" smtClean="0">
                <a:solidFill>
                  <a:srgbClr val="FFFF00"/>
                </a:solidFill>
              </a:rPr>
              <a:t>Philippians 2:5-8 “Let this mind be in you, which was also in Christ Jesus: Who, being in the form of God, thought it not robbery to be equal with God: But made himself of no reputation, and took upon him the form of a servant, and was made in the likeness of men: 8 And being found in fashion as a man, he humbled himself, and became obedient unto death, even the death of the cross.”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5821363"/>
          </a:xfrm>
        </p:spPr>
        <p:txBody>
          <a:bodyPr>
            <a:noAutofit/>
          </a:bodyPr>
          <a:lstStyle/>
          <a:p>
            <a:pPr>
              <a:buNone/>
            </a:pPr>
            <a:r>
              <a:rPr lang="en-US" sz="3600" dirty="0" smtClean="0"/>
              <a:t>    It also be remembered that it was God who was manifest in the flesh, rather than a man manifest in the Spirit of deity.                  </a:t>
            </a:r>
            <a:r>
              <a:rPr lang="en-US" sz="3600" b="1" i="1" dirty="0" smtClean="0">
                <a:solidFill>
                  <a:srgbClr val="FFFF00"/>
                </a:solidFill>
              </a:rPr>
              <a:t>I Timothy 3:16 “And without controversy great is the mystery of godliness: God was manifest in the flesh, justified in the Spirit, seen of angels, preached unto the Gentiles, believed on in the world, received up into glory.” </a:t>
            </a:r>
            <a:r>
              <a:rPr lang="en-US" sz="3600" dirty="0" smtClean="0"/>
              <a:t>This mystery only retains its greatness when we keep it in the Biblical order.</a:t>
            </a: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1"/>
            <a:ext cx="9144000" cy="4524315"/>
          </a:xfrm>
          <a:prstGeom prst="rect">
            <a:avLst/>
          </a:prstGeom>
        </p:spPr>
        <p:txBody>
          <a:bodyPr wrap="square">
            <a:spAutoFit/>
          </a:bodyPr>
          <a:lstStyle/>
          <a:p>
            <a:r>
              <a:rPr lang="en-US" sz="3600" dirty="0" smtClean="0"/>
              <a:t>We must remember that the only reason that the Son ever took on himself flesh and blood was because his elect were partakers of flesh and blood. </a:t>
            </a:r>
            <a:r>
              <a:rPr lang="en-US" sz="3600" b="1" i="1" dirty="0" smtClean="0">
                <a:solidFill>
                  <a:srgbClr val="FFFF00"/>
                </a:solidFill>
              </a:rPr>
              <a:t>Hebrews 2:14 “Forasmuch then as the children are partakers of flesh and blood, he also himself likewise took part of the same; that through death he might destroy him that had the power of death, that is, the devil.”</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sz="3600" dirty="0" smtClean="0"/>
              <a:t>   It must also be remembered that in him dwells the </a:t>
            </a:r>
            <a:r>
              <a:rPr lang="en-US" sz="3600" dirty="0" err="1" smtClean="0"/>
              <a:t>fulness</a:t>
            </a:r>
            <a:r>
              <a:rPr lang="en-US" sz="3600" dirty="0" smtClean="0"/>
              <a:t> of the Godhead bodily. </a:t>
            </a:r>
            <a:r>
              <a:rPr lang="en-US" sz="3600" b="1" i="1" dirty="0" smtClean="0">
                <a:solidFill>
                  <a:srgbClr val="FFFF00"/>
                </a:solidFill>
              </a:rPr>
              <a:t>Colossians 2:9 “For in him </a:t>
            </a:r>
            <a:r>
              <a:rPr lang="en-US" sz="3600" b="1" i="1" dirty="0" err="1" smtClean="0">
                <a:solidFill>
                  <a:srgbClr val="FFFF00"/>
                </a:solidFill>
              </a:rPr>
              <a:t>dwelleth</a:t>
            </a:r>
            <a:r>
              <a:rPr lang="en-US" sz="3600" b="1" i="1" dirty="0" smtClean="0">
                <a:solidFill>
                  <a:srgbClr val="FFFF00"/>
                </a:solidFill>
              </a:rPr>
              <a:t> all the </a:t>
            </a:r>
            <a:r>
              <a:rPr lang="en-US" sz="3600" b="1" i="1" dirty="0" err="1" smtClean="0">
                <a:solidFill>
                  <a:srgbClr val="FFFF00"/>
                </a:solidFill>
              </a:rPr>
              <a:t>fulness</a:t>
            </a:r>
            <a:r>
              <a:rPr lang="en-US" sz="3600" b="1" i="1" dirty="0" smtClean="0">
                <a:solidFill>
                  <a:srgbClr val="FFFF00"/>
                </a:solidFill>
              </a:rPr>
              <a:t> of the Godhead bodily.” </a:t>
            </a:r>
            <a:r>
              <a:rPr lang="en-US" sz="3600" dirty="0" smtClean="0"/>
              <a:t>Every Divine perfection was his. How could he have sinned when in him dwelt all the fullness of the Godhead bodily?</a:t>
            </a:r>
            <a:endParaRPr 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r>
              <a:rPr lang="en-US" b="1" dirty="0" smtClean="0">
                <a:solidFill>
                  <a:srgbClr val="FFFF00"/>
                </a:solidFill>
              </a:rPr>
              <a:t>JESUS COULD NOT SIN, HE WAS IMPECCABLE BECAUSE THERE WAS NOTHING IN HIS SINLESS NATURE THAT WOULD EVER YIELD TO SIN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Autofit/>
          </a:bodyPr>
          <a:lstStyle/>
          <a:p>
            <a:pPr>
              <a:buNone/>
            </a:pPr>
            <a:r>
              <a:rPr lang="en-US" dirty="0" smtClean="0"/>
              <a:t>    There was nothing in Christ nature to which Satan could appeal and cause him to be tempted with and to sin. </a:t>
            </a:r>
            <a:r>
              <a:rPr lang="en-US" b="1" i="1" dirty="0" smtClean="0">
                <a:solidFill>
                  <a:srgbClr val="FFFF00"/>
                </a:solidFill>
              </a:rPr>
              <a:t>John 14:30 “Hereafter I will not talk much with you: for the prince of this world cometh, and hath nothing in me.”</a:t>
            </a:r>
            <a:r>
              <a:rPr lang="en-US" dirty="0" smtClean="0">
                <a:solidFill>
                  <a:srgbClr val="FFFF00"/>
                </a:solidFill>
              </a:rPr>
              <a:t> </a:t>
            </a:r>
            <a:r>
              <a:rPr lang="en-US" dirty="0" smtClean="0"/>
              <a:t>If Satan would be able to tempt him with sin there must be something in his nature to appeal to. There was nothing. If one is tempted with sin it is because of his sinful lusts</a:t>
            </a:r>
            <a:r>
              <a:rPr lang="en-US" dirty="0" smtClean="0">
                <a:solidFill>
                  <a:srgbClr val="FFFF00"/>
                </a:solidFill>
              </a:rPr>
              <a:t>. </a:t>
            </a:r>
            <a:r>
              <a:rPr lang="en-US" b="1" i="1" dirty="0" smtClean="0">
                <a:solidFill>
                  <a:srgbClr val="FFFF00"/>
                </a:solidFill>
              </a:rPr>
              <a:t>James 1:14 “But every man is tempted, when he is drawn away of his own lust, and enticed.”</a:t>
            </a:r>
            <a:r>
              <a:rPr lang="en-US" b="1" i="1" dirty="0" smtClean="0"/>
              <a:t> </a:t>
            </a:r>
            <a:r>
              <a:rPr lang="en-US" dirty="0" smtClean="0"/>
              <a:t>Jesus never lusted after sin for he had no sinful lusts to which Satan could appeal. Thus Jesus said that Satan </a:t>
            </a:r>
            <a:r>
              <a:rPr lang="en-US" b="1" i="1" dirty="0" smtClean="0">
                <a:solidFill>
                  <a:srgbClr val="FFFF00"/>
                </a:solidFill>
              </a:rPr>
              <a:t>"hath nothing in me."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8001000" cy="4477405"/>
          </a:xfrm>
          <a:prstGeom prst="rect">
            <a:avLst/>
          </a:prstGeom>
        </p:spPr>
        <p:txBody>
          <a:bodyPr wrap="square">
            <a:spAutoFit/>
          </a:bodyPr>
          <a:lstStyle/>
          <a:p>
            <a:pPr algn="ctr"/>
            <a:r>
              <a:rPr lang="en-US" sz="4000" i="1" dirty="0" smtClean="0">
                <a:solidFill>
                  <a:schemeClr val="bg2">
                    <a:lumMod val="20000"/>
                    <a:lumOff val="80000"/>
                  </a:schemeClr>
                </a:solidFill>
              </a:rPr>
              <a:t>“Let no man say when he is tempted, I am tempted of God: for God cannot be tempted with evil, neither </a:t>
            </a:r>
            <a:r>
              <a:rPr lang="en-US" sz="4000" i="1" dirty="0" err="1" smtClean="0">
                <a:solidFill>
                  <a:schemeClr val="bg2">
                    <a:lumMod val="20000"/>
                    <a:lumOff val="80000"/>
                  </a:schemeClr>
                </a:solidFill>
              </a:rPr>
              <a:t>tempteth</a:t>
            </a:r>
            <a:r>
              <a:rPr lang="en-US" sz="4000" i="1" dirty="0" smtClean="0">
                <a:solidFill>
                  <a:schemeClr val="bg2">
                    <a:lumMod val="20000"/>
                    <a:lumOff val="80000"/>
                  </a:schemeClr>
                </a:solidFill>
              </a:rPr>
              <a:t> he any man:  But every man is tempted, when he is drawn away of his own lust, and enticed.” </a:t>
            </a:r>
          </a:p>
          <a:p>
            <a:pPr algn="ctr"/>
            <a:r>
              <a:rPr lang="en-US" sz="4000" i="1" dirty="0" smtClean="0">
                <a:solidFill>
                  <a:schemeClr val="bg2">
                    <a:lumMod val="20000"/>
                    <a:lumOff val="80000"/>
                  </a:schemeClr>
                </a:solidFill>
              </a:rPr>
              <a:t>(James 1:13-14) </a:t>
            </a:r>
            <a:endParaRPr lang="en-US" sz="4000" i="1"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b="1" dirty="0" smtClean="0">
                <a:solidFill>
                  <a:srgbClr val="FFFF00"/>
                </a:solidFill>
              </a:rPr>
              <a:t>HE COULD NOT SIN BECAUSE HE WOULD HAVE BEEN DISQUALIFIED TO BE THE PERFECTLY SINLESS SACRIFICE FOR MAN’S SIN.</a:t>
            </a:r>
            <a:endParaRPr lang="en-US" dirty="0">
              <a:solidFill>
                <a:srgbClr val="FFFF00"/>
              </a:solidFill>
            </a:endParaRPr>
          </a:p>
        </p:txBody>
      </p:sp>
      <p:sp>
        <p:nvSpPr>
          <p:cNvPr id="3" name="Content Placeholder 2"/>
          <p:cNvSpPr>
            <a:spLocks noGrp="1"/>
          </p:cNvSpPr>
          <p:nvPr>
            <p:ph idx="1"/>
          </p:nvPr>
        </p:nvSpPr>
        <p:spPr>
          <a:xfrm>
            <a:off x="152400" y="3200400"/>
            <a:ext cx="8991600" cy="3657600"/>
          </a:xfrm>
        </p:spPr>
        <p:txBody>
          <a:bodyPr>
            <a:normAutofit fontScale="92500" lnSpcReduction="10000"/>
          </a:bodyPr>
          <a:lstStyle/>
          <a:p>
            <a:pPr algn="ctr">
              <a:buNone/>
            </a:pPr>
            <a:r>
              <a:rPr lang="en-US" b="1" i="1" dirty="0" smtClean="0"/>
              <a:t>    “Forasmuch as ye know that ye were not redeemed with corruptible things, as silver and gold, from your vain conversation received by tradition from your fathers; But with the precious blood of Christ, as of a lamb without blemish and without spot: Who verily was foreordained before the foundation of the world, but was manifest in these last times for you.” </a:t>
            </a:r>
          </a:p>
          <a:p>
            <a:pPr algn="ctr">
              <a:buNone/>
            </a:pPr>
            <a:r>
              <a:rPr lang="en-US" b="1" i="1" dirty="0" smtClean="0"/>
              <a:t>I Peter 1:18-20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9144000" cy="5632311"/>
          </a:xfrm>
          <a:prstGeom prst="rect">
            <a:avLst/>
          </a:prstGeom>
        </p:spPr>
        <p:txBody>
          <a:bodyPr wrap="square">
            <a:spAutoFit/>
          </a:bodyPr>
          <a:lstStyle/>
          <a:p>
            <a:r>
              <a:rPr lang="en-US" sz="3600" dirty="0" smtClean="0"/>
              <a:t>Christ was God’s Lamb and God would never offer a lamb up that was not impeccable in his purity. </a:t>
            </a:r>
            <a:r>
              <a:rPr lang="en-US" sz="3600" b="1" i="1" dirty="0" smtClean="0">
                <a:solidFill>
                  <a:srgbClr val="FFFF00"/>
                </a:solidFill>
              </a:rPr>
              <a:t>John 1:29 “The next day John </a:t>
            </a:r>
            <a:r>
              <a:rPr lang="en-US" sz="3600" b="1" i="1" dirty="0" err="1" smtClean="0">
                <a:solidFill>
                  <a:srgbClr val="FFFF00"/>
                </a:solidFill>
              </a:rPr>
              <a:t>seeth</a:t>
            </a:r>
            <a:r>
              <a:rPr lang="en-US" sz="3600" b="1" i="1" dirty="0" smtClean="0">
                <a:solidFill>
                  <a:srgbClr val="FFFF00"/>
                </a:solidFill>
              </a:rPr>
              <a:t> Jesus coming unto him, and </a:t>
            </a:r>
            <a:r>
              <a:rPr lang="en-US" sz="3600" b="1" i="1" dirty="0" err="1" smtClean="0">
                <a:solidFill>
                  <a:srgbClr val="FFFF00"/>
                </a:solidFill>
              </a:rPr>
              <a:t>saith</a:t>
            </a:r>
            <a:r>
              <a:rPr lang="en-US" sz="3600" b="1" i="1" dirty="0" smtClean="0">
                <a:solidFill>
                  <a:srgbClr val="FFFF00"/>
                </a:solidFill>
              </a:rPr>
              <a:t>, Behold the Lamb of God, which </a:t>
            </a:r>
            <a:r>
              <a:rPr lang="en-US" sz="3600" b="1" i="1" dirty="0" err="1" smtClean="0">
                <a:solidFill>
                  <a:srgbClr val="FFFF00"/>
                </a:solidFill>
              </a:rPr>
              <a:t>taketh</a:t>
            </a:r>
            <a:r>
              <a:rPr lang="en-US" sz="3600" b="1" i="1" dirty="0" smtClean="0">
                <a:solidFill>
                  <a:srgbClr val="FFFF00"/>
                </a:solidFill>
              </a:rPr>
              <a:t> away the sin of the world.”</a:t>
            </a:r>
          </a:p>
          <a:p>
            <a:endParaRPr lang="en-US" sz="3600" b="1" i="1" dirty="0" smtClean="0">
              <a:solidFill>
                <a:srgbClr val="FFFF00"/>
              </a:solidFill>
            </a:endParaRPr>
          </a:p>
          <a:p>
            <a:r>
              <a:rPr lang="en-US" sz="3600" dirty="0" smtClean="0"/>
              <a:t>The Lamb of God was perfect in his perfection, and infinitely holy in his holiness, and impeccable in his </a:t>
            </a:r>
            <a:r>
              <a:rPr lang="en-US" sz="3600" dirty="0" err="1" smtClean="0"/>
              <a:t>sinlessness</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to="" calcmode="lin" valueType="num">
                                      <p:cBhvr>
                                        <p:cTn id="7"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ctr"/>
            <a:r>
              <a:rPr lang="en-US" sz="3200" b="1" i="1" dirty="0" smtClean="0">
                <a:solidFill>
                  <a:srgbClr val="FFFF00"/>
                </a:solidFill>
              </a:rPr>
              <a:t>“Yet it pleased the LORD to bruise him; he hath put him to grief: when thou </a:t>
            </a:r>
            <a:r>
              <a:rPr lang="en-US" sz="3200" b="1" i="1" dirty="0" err="1" smtClean="0">
                <a:solidFill>
                  <a:srgbClr val="FFFF00"/>
                </a:solidFill>
              </a:rPr>
              <a:t>shalt</a:t>
            </a:r>
            <a:r>
              <a:rPr lang="en-US" sz="3200" b="1" i="1" dirty="0" smtClean="0">
                <a:solidFill>
                  <a:srgbClr val="FFFF00"/>
                </a:solidFill>
              </a:rPr>
              <a:t> make his soul an offering for sin, he shall see his seed, he shall prolong his days, and the pleasure of the LORD shall prosper in his hand. He shall see of the travail of his soul, and shall be satisfied: by his knowledge shall my righteous servant justify many; for he shall bear their </a:t>
            </a:r>
            <a:r>
              <a:rPr lang="en-US" sz="3200" b="1" i="1" dirty="0" err="1" smtClean="0">
                <a:solidFill>
                  <a:srgbClr val="FFFF00"/>
                </a:solidFill>
              </a:rPr>
              <a:t>iniquities.Therefore</a:t>
            </a:r>
            <a:r>
              <a:rPr lang="en-US" sz="3200" b="1" i="1" dirty="0" smtClean="0">
                <a:solidFill>
                  <a:srgbClr val="FFFF00"/>
                </a:solidFill>
              </a:rPr>
              <a:t> will I divide him a portion with the great, and he shall divide the spoil with the strong; because he hath poured out his soul unto death: and he was numbered with the transgressors; and he bare the sin of many, and made intercession for the transgressors.” Isaiah 53:10-12 </a:t>
            </a: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h3sean.com/wp-content/uploads/2012/06/jesus-on-cross.jpg"/>
          <p:cNvPicPr>
            <a:picLocks noChangeAspect="1" noChangeArrowheads="1"/>
          </p:cNvPicPr>
          <p:nvPr/>
        </p:nvPicPr>
        <p:blipFill>
          <a:blip r:embed="rId2" cstate="print"/>
          <a:srcRect/>
          <a:stretch>
            <a:fillRect/>
          </a:stretch>
        </p:blipFill>
        <p:spPr bwMode="auto">
          <a:xfrm>
            <a:off x="-1158169" y="1"/>
            <a:ext cx="10302170" cy="6858000"/>
          </a:xfrm>
          <a:prstGeom prst="rect">
            <a:avLst/>
          </a:prstGeom>
          <a:noFill/>
        </p:spPr>
      </p:pic>
      <p:sp>
        <p:nvSpPr>
          <p:cNvPr id="2" name="Rectangle 1"/>
          <p:cNvSpPr/>
          <p:nvPr/>
        </p:nvSpPr>
        <p:spPr>
          <a:xfrm>
            <a:off x="2819400" y="1752600"/>
            <a:ext cx="5943600" cy="4832092"/>
          </a:xfrm>
          <a:prstGeom prst="rect">
            <a:avLst/>
          </a:prstGeom>
        </p:spPr>
        <p:txBody>
          <a:bodyPr wrap="square">
            <a:spAutoFit/>
          </a:bodyPr>
          <a:lstStyle/>
          <a:p>
            <a:pPr algn="ctr"/>
            <a:r>
              <a:rPr lang="en-US" sz="4400" i="1" dirty="0" smtClean="0">
                <a:effectLst>
                  <a:glow rad="101600">
                    <a:schemeClr val="bg1">
                      <a:alpha val="40000"/>
                    </a:schemeClr>
                  </a:glow>
                </a:effectLst>
              </a:rPr>
              <a:t>How could He bear our sin if there was the possibility He could sin? How could He be the means of our justification if He might be unjust himself?</a:t>
            </a:r>
            <a:endParaRPr lang="en-US" sz="4400" i="1" dirty="0">
              <a:effectLst>
                <a:glow rad="101600">
                  <a:schemeClr val="bg1">
                    <a:alpha val="4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Autofit/>
          </a:bodyPr>
          <a:lstStyle/>
          <a:p>
            <a:r>
              <a:rPr lang="en-US" sz="4800" b="1" dirty="0" smtClean="0">
                <a:solidFill>
                  <a:schemeClr val="bg2">
                    <a:lumMod val="20000"/>
                    <a:lumOff val="80000"/>
                  </a:schemeClr>
                </a:solidFill>
              </a:rPr>
              <a:t>The “Kenosis” of Christ</a:t>
            </a:r>
            <a:br>
              <a:rPr lang="en-US" sz="4800" b="1" dirty="0" smtClean="0">
                <a:solidFill>
                  <a:schemeClr val="bg2">
                    <a:lumMod val="20000"/>
                    <a:lumOff val="80000"/>
                  </a:schemeClr>
                </a:solidFill>
              </a:rPr>
            </a:br>
            <a:r>
              <a:rPr lang="en-US" sz="4800" b="1" i="1" dirty="0" smtClean="0">
                <a:solidFill>
                  <a:schemeClr val="bg2">
                    <a:lumMod val="20000"/>
                    <a:lumOff val="80000"/>
                  </a:schemeClr>
                </a:solidFill>
              </a:rPr>
              <a:t>(Phil. 2:1-8)</a:t>
            </a:r>
            <a:endParaRPr lang="en-US" sz="4800" b="1" i="1" dirty="0">
              <a:solidFill>
                <a:schemeClr val="bg2">
                  <a:lumMod val="20000"/>
                  <a:lumOff val="80000"/>
                </a:schemeClr>
              </a:solidFill>
            </a:endParaRPr>
          </a:p>
        </p:txBody>
      </p:sp>
      <p:sp>
        <p:nvSpPr>
          <p:cNvPr id="3" name="Content Placeholder 2"/>
          <p:cNvSpPr>
            <a:spLocks noGrp="1"/>
          </p:cNvSpPr>
          <p:nvPr>
            <p:ph idx="1"/>
          </p:nvPr>
        </p:nvSpPr>
        <p:spPr>
          <a:xfrm>
            <a:off x="0" y="2133600"/>
            <a:ext cx="9144000" cy="4724400"/>
          </a:xfrm>
        </p:spPr>
        <p:txBody>
          <a:bodyPr>
            <a:noAutofit/>
          </a:bodyPr>
          <a:lstStyle/>
          <a:p>
            <a:r>
              <a:rPr lang="en-US" sz="4000" dirty="0">
                <a:solidFill>
                  <a:schemeClr val="bg2">
                    <a:lumMod val="40000"/>
                    <a:lumOff val="60000"/>
                  </a:schemeClr>
                </a:solidFill>
              </a:rPr>
              <a:t>The Greek word “kenosis” is translated in the KJV – </a:t>
            </a:r>
            <a:r>
              <a:rPr lang="en-US" sz="4000" i="1" dirty="0">
                <a:solidFill>
                  <a:schemeClr val="bg2">
                    <a:lumMod val="40000"/>
                    <a:lumOff val="60000"/>
                  </a:schemeClr>
                </a:solidFill>
              </a:rPr>
              <a:t>“made himself of no reputation</a:t>
            </a:r>
            <a:r>
              <a:rPr lang="en-US" sz="4000" i="1" dirty="0" smtClean="0">
                <a:solidFill>
                  <a:schemeClr val="bg2">
                    <a:lumMod val="40000"/>
                    <a:lumOff val="60000"/>
                  </a:schemeClr>
                </a:solidFill>
              </a:rPr>
              <a:t>…”</a:t>
            </a:r>
            <a:endParaRPr lang="en-US" sz="4000" dirty="0">
              <a:solidFill>
                <a:schemeClr val="bg2">
                  <a:lumMod val="40000"/>
                  <a:lumOff val="60000"/>
                </a:schemeClr>
              </a:solidFill>
            </a:endParaRPr>
          </a:p>
          <a:p>
            <a:r>
              <a:rPr lang="en-US" sz="4000" b="1" dirty="0">
                <a:solidFill>
                  <a:schemeClr val="bg2">
                    <a:lumMod val="40000"/>
                    <a:lumOff val="60000"/>
                  </a:schemeClr>
                </a:solidFill>
              </a:rPr>
              <a:t>Kenosis = Emptying</a:t>
            </a:r>
            <a:r>
              <a:rPr lang="en-US" sz="4000" dirty="0">
                <a:solidFill>
                  <a:schemeClr val="bg2">
                    <a:lumMod val="40000"/>
                    <a:lumOff val="60000"/>
                  </a:schemeClr>
                </a:solidFill>
              </a:rPr>
              <a:t> – Christ who was </a:t>
            </a:r>
            <a:r>
              <a:rPr lang="en-US" sz="4000" i="1" dirty="0">
                <a:solidFill>
                  <a:schemeClr val="bg2">
                    <a:lumMod val="40000"/>
                    <a:lumOff val="60000"/>
                  </a:schemeClr>
                </a:solidFill>
              </a:rPr>
              <a:t>“equal with God”  </a:t>
            </a:r>
            <a:r>
              <a:rPr lang="en-US" sz="4000" i="1" dirty="0" smtClean="0">
                <a:solidFill>
                  <a:schemeClr val="bg2">
                    <a:lumMod val="40000"/>
                    <a:lumOff val="60000"/>
                  </a:schemeClr>
                </a:solidFill>
              </a:rPr>
              <a:t>/ “I </a:t>
            </a:r>
            <a:r>
              <a:rPr lang="en-US" sz="4000" i="1" dirty="0">
                <a:solidFill>
                  <a:schemeClr val="bg2">
                    <a:lumMod val="40000"/>
                    <a:lumOff val="60000"/>
                  </a:schemeClr>
                </a:solidFill>
              </a:rPr>
              <a:t>and my father are one…” </a:t>
            </a:r>
            <a:r>
              <a:rPr lang="en-US" sz="4000" dirty="0">
                <a:solidFill>
                  <a:schemeClr val="bg2">
                    <a:lumMod val="40000"/>
                    <a:lumOff val="60000"/>
                  </a:schemeClr>
                </a:solidFill>
              </a:rPr>
              <a:t>Empted himself  = Jesus </a:t>
            </a:r>
            <a:r>
              <a:rPr lang="en-US" sz="4000" i="1" dirty="0">
                <a:solidFill>
                  <a:schemeClr val="bg2">
                    <a:lumMod val="40000"/>
                    <a:lumOff val="60000"/>
                  </a:schemeClr>
                </a:solidFill>
              </a:rPr>
              <a:t>limited</a:t>
            </a:r>
            <a:r>
              <a:rPr lang="en-US" sz="4000" dirty="0">
                <a:solidFill>
                  <a:schemeClr val="bg2">
                    <a:lumMod val="40000"/>
                    <a:lumOff val="60000"/>
                  </a:schemeClr>
                </a:solidFill>
              </a:rPr>
              <a:t> Himself and yet never ceased to be God. </a:t>
            </a:r>
            <a:endParaRPr lang="en-US" sz="4000" dirty="0" smtClean="0">
              <a:solidFill>
                <a:schemeClr val="bg2">
                  <a:lumMod val="40000"/>
                  <a:lumOff val="60000"/>
                </a:schemeClr>
              </a:solidFill>
            </a:endParaRPr>
          </a:p>
          <a:p>
            <a:pPr>
              <a:buNone/>
            </a:pPr>
            <a:endParaRPr lang="en-US" sz="3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2942</Words>
  <Application>Microsoft Office PowerPoint</Application>
  <PresentationFormat>On-screen Show (4:3)</PresentationFormat>
  <Paragraphs>104</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The Doctrine of Jesus Christ (Part 9)</vt:lpstr>
      <vt:lpstr>Review</vt:lpstr>
      <vt:lpstr>Slide 3</vt:lpstr>
      <vt:lpstr>The Old Testament records a number of theophanies.   A theophany is a pre-Bethlehem appearance of Christ.</vt:lpstr>
      <vt:lpstr>The Virgin Birth</vt:lpstr>
      <vt:lpstr>Slide 6</vt:lpstr>
      <vt:lpstr>Names and Titles of Jesus Christ</vt:lpstr>
      <vt:lpstr>The Humanity of Jesus Christ</vt:lpstr>
      <vt:lpstr>The “Kenosis” of Christ (Phil. 2:1-8)</vt:lpstr>
      <vt:lpstr>The Deity of Jesus Christ</vt:lpstr>
      <vt:lpstr>Slide 11</vt:lpstr>
      <vt:lpstr>Shown by the Witness of the  Old Testament</vt:lpstr>
      <vt:lpstr>Shown by the Gospels</vt:lpstr>
      <vt:lpstr>“In the beginning was the Word, and the Word was with God, and the Word was God. The same was in the beginning with God. All things were made by him; and without him was not any thing made that was made. In him was life; and the life was the light of men…And the Word was made flesh, and dwelt among us, (and we beheld his glory, the glory as of the only begotten of the Father,) full of grace and truth.” (John 1:1-4, 14) </vt:lpstr>
      <vt:lpstr>Shown by the Acts of the Apostles </vt:lpstr>
      <vt:lpstr>Shown by the Epistles</vt:lpstr>
      <vt:lpstr>"Who is the image of the invisible God, the first-born of every creature: For by him were all things created, that are in heaven, and that are in earth, visible and invisible, whether they be thrones, or dominions, or principalities, or powers: all things were created by him, and for him: And he is before all things, and by him all things consist" (Col. 1:15-17) </vt:lpstr>
      <vt:lpstr>"For in him dwelleth all the fullness of the Godhead bodily" (Col. 2:9) </vt:lpstr>
      <vt:lpstr>"And without controversy great is the mystery of godliness: God was manifest in the flesh, justified in the Spirit, seen of angels, preached unto the Gentiles, believed on in the world, received up into glory"  (I Tim. 3:16) </vt:lpstr>
      <vt:lpstr>In the writings of Jude</vt:lpstr>
      <vt:lpstr>In the writings of James</vt:lpstr>
      <vt:lpstr>In the writings of John</vt:lpstr>
      <vt:lpstr>"And we know that the Son of God is come, and hath given us an understanding, that we may know him that is true, and we are in him that is true, even in his Son Jesus Christ. This is the true God, and eternal life" (I John 5:20) </vt:lpstr>
      <vt:lpstr>Charles Hodge</vt:lpstr>
      <vt:lpstr>All things were created by Him and for Him; and by Him all things consist. He is the object of worship to all intelligent creatures, even the highest; all the angels (i.e., all creatures between man and God) are commanded to prostrate themselves before Him. He is the object of all the religious sentiments; of reverence, love, faith, and devotion. To Him men and angels are responsible for their character and conduct. He required that man should honour Him as they honoured the Father; that they should exercise the same faith in Him that they do in God. He declares that He and the Father are one, that those who had seen Him had seen the Father also. </vt:lpstr>
      <vt:lpstr>He calls all men unto him; promises to forgive their sins; to send them the Holy Spirit; to give them rest and peace; to raise them up at the last day; and to give them eternal life. God is not more, and cannot promise more, or do more than Christ is said to be, to promise, and to do. He has, therefore, been the Christian’s God from the beginning, in all ages and in all places."</vt:lpstr>
      <vt:lpstr>Slide 27</vt:lpstr>
      <vt:lpstr>The Impeccability of Jesus Christ</vt:lpstr>
      <vt:lpstr>Not capable of sinning</vt:lpstr>
      <vt:lpstr>Three facts should be stated concerning the impeccability of Jesus Christ </vt:lpstr>
      <vt:lpstr>Slide 31</vt:lpstr>
      <vt:lpstr>The facts concerning the sinlessness of Christ while upon the earth are attested by many individuals, some of which were his enemies.</vt:lpstr>
      <vt:lpstr>Pilate</vt:lpstr>
      <vt:lpstr>Slide 34</vt:lpstr>
      <vt:lpstr>Pilate’s wife</vt:lpstr>
      <vt:lpstr>Slide 36</vt:lpstr>
      <vt:lpstr>Judas</vt:lpstr>
      <vt:lpstr>The dying thief</vt:lpstr>
      <vt:lpstr>The Roman centurion</vt:lpstr>
      <vt:lpstr>Slide 40</vt:lpstr>
      <vt:lpstr>Slide 41</vt:lpstr>
      <vt:lpstr>Slide 42</vt:lpstr>
      <vt:lpstr>Slide 43</vt:lpstr>
      <vt:lpstr>Slide 44</vt:lpstr>
      <vt:lpstr>Slide 45</vt:lpstr>
      <vt:lpstr>Slide 46</vt:lpstr>
      <vt:lpstr>Slide 47</vt:lpstr>
      <vt:lpstr>CHRIST IS IMPECCABLE BECAUSE OF THE UNION OF HIS HUMAN NATURE WITH HIS DIVINE NATURE IN THE ONE PERSON</vt:lpstr>
      <vt:lpstr>Slide 49</vt:lpstr>
      <vt:lpstr>Slide 50</vt:lpstr>
      <vt:lpstr>Slide 51</vt:lpstr>
      <vt:lpstr>Slide 52</vt:lpstr>
      <vt:lpstr>Slide 53</vt:lpstr>
      <vt:lpstr>Slide 54</vt:lpstr>
      <vt:lpstr>JESUS COULD NOT SIN, HE WAS IMPECCABLE BECAUSE THERE WAS NOTHING IN HIS SINLESS NATURE THAT WOULD EVER YIELD TO SIN</vt:lpstr>
      <vt:lpstr>Slide 56</vt:lpstr>
      <vt:lpstr>Slide 57</vt:lpstr>
      <vt:lpstr>HE COULD NOT SIN BECAUSE HE WOULD HAVE BEEN DISQUALIFIED TO BE THE PERFECTLY SINLESS SACRIFICE FOR MAN’S SIN.</vt:lpstr>
      <vt:lpstr>Slide 59</vt:lpstr>
      <vt:lpstr>Slide 60</vt:lpstr>
      <vt:lpstr>Slide 61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9)</dc:title>
  <dc:creator>Pastor Daniel White</dc:creator>
  <cp:lastModifiedBy>Pastor Daniel White</cp:lastModifiedBy>
  <cp:revision>24</cp:revision>
  <dcterms:created xsi:type="dcterms:W3CDTF">2012-09-03T13:03:26Z</dcterms:created>
  <dcterms:modified xsi:type="dcterms:W3CDTF">2012-09-06T10:02:34Z</dcterms:modified>
</cp:coreProperties>
</file>