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258" r:id="rId3"/>
    <p:sldId id="259" r:id="rId4"/>
    <p:sldId id="260" r:id="rId5"/>
    <p:sldId id="261" r:id="rId6"/>
    <p:sldId id="262" r:id="rId7"/>
    <p:sldId id="263" r:id="rId8"/>
    <p:sldId id="264" r:id="rId9"/>
    <p:sldId id="277" r:id="rId10"/>
    <p:sldId id="302" r:id="rId11"/>
    <p:sldId id="274" r:id="rId12"/>
    <p:sldId id="276" r:id="rId13"/>
    <p:sldId id="278" r:id="rId14"/>
    <p:sldId id="306" r:id="rId15"/>
    <p:sldId id="307" r:id="rId16"/>
    <p:sldId id="304" r:id="rId17"/>
    <p:sldId id="300" r:id="rId18"/>
    <p:sldId id="301" r:id="rId19"/>
    <p:sldId id="308" r:id="rId20"/>
    <p:sldId id="309" r:id="rId21"/>
    <p:sldId id="311" r:id="rId22"/>
    <p:sldId id="310" r:id="rId23"/>
    <p:sldId id="312" r:id="rId24"/>
    <p:sldId id="313" r:id="rId25"/>
    <p:sldId id="361"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3" r:id="rId43"/>
    <p:sldId id="330" r:id="rId44"/>
    <p:sldId id="331" r:id="rId45"/>
    <p:sldId id="332" r:id="rId46"/>
    <p:sldId id="335" r:id="rId47"/>
    <p:sldId id="336" r:id="rId48"/>
    <p:sldId id="339" r:id="rId49"/>
    <p:sldId id="337"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55" r:id="rId66"/>
    <p:sldId id="356" r:id="rId67"/>
    <p:sldId id="357" r:id="rId68"/>
    <p:sldId id="358" r:id="rId69"/>
    <p:sldId id="359" r:id="rId70"/>
    <p:sldId id="360"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24" autoAdjust="0"/>
  </p:normalViewPr>
  <p:slideViewPr>
    <p:cSldViewPr>
      <p:cViewPr varScale="1">
        <p:scale>
          <a:sx n="110" d="100"/>
          <a:sy n="110" d="100"/>
        </p:scale>
        <p:origin x="-1056" y="-84"/>
      </p:cViewPr>
      <p:guideLst>
        <p:guide orient="horz" pos="2160"/>
        <p:guide pos="2880"/>
      </p:guideLst>
    </p:cSldViewPr>
  </p:slideViewPr>
  <p:outlineViewPr>
    <p:cViewPr>
      <p:scale>
        <a:sx n="33" d="100"/>
        <a:sy n="33" d="100"/>
      </p:scale>
      <p:origin x="0" y="1355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BB1FD-6C5C-4584-8D79-9C46CB3171BB}" type="datetimeFigureOut">
              <a:rPr lang="en-US" smtClean="0"/>
              <a:pPr/>
              <a:t>8/8/2012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B5AF27-F7A3-4052-BA42-2714DE6B5F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9573A-1739-49D7-B86B-361F4AE5A88F}"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B03471-98FE-42C3-880D-CB6162A25982}"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8EBF0-EFB0-4AD7-8660-1D2918E98D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03471-98FE-42C3-880D-CB6162A25982}"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8EBF0-EFB0-4AD7-8660-1D2918E98D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03471-98FE-42C3-880D-CB6162A25982}"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8EBF0-EFB0-4AD7-8660-1D2918E98D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03471-98FE-42C3-880D-CB6162A25982}"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8EBF0-EFB0-4AD7-8660-1D2918E98D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B03471-98FE-42C3-880D-CB6162A25982}"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8EBF0-EFB0-4AD7-8660-1D2918E98D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B03471-98FE-42C3-880D-CB6162A25982}" type="datetimeFigureOut">
              <a:rPr lang="en-US" smtClean="0"/>
              <a:pPr/>
              <a:t>8/8/2012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8EBF0-EFB0-4AD7-8660-1D2918E98D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B03471-98FE-42C3-880D-CB6162A25982}" type="datetimeFigureOut">
              <a:rPr lang="en-US" smtClean="0"/>
              <a:pPr/>
              <a:t>8/8/2012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8EBF0-EFB0-4AD7-8660-1D2918E98D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B03471-98FE-42C3-880D-CB6162A25982}" type="datetimeFigureOut">
              <a:rPr lang="en-US" smtClean="0"/>
              <a:pPr/>
              <a:t>8/8/2012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8EBF0-EFB0-4AD7-8660-1D2918E98D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03471-98FE-42C3-880D-CB6162A25982}" type="datetimeFigureOut">
              <a:rPr lang="en-US" smtClean="0"/>
              <a:pPr/>
              <a:t>8/8/2012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8EBF0-EFB0-4AD7-8660-1D2918E98D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03471-98FE-42C3-880D-CB6162A25982}" type="datetimeFigureOut">
              <a:rPr lang="en-US" smtClean="0"/>
              <a:pPr/>
              <a:t>8/8/2012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8EBF0-EFB0-4AD7-8660-1D2918E98D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03471-98FE-42C3-880D-CB6162A25982}" type="datetimeFigureOut">
              <a:rPr lang="en-US" smtClean="0"/>
              <a:pPr/>
              <a:t>8/8/2012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8EBF0-EFB0-4AD7-8660-1D2918E98D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03471-98FE-42C3-880D-CB6162A25982}" type="datetimeFigureOut">
              <a:rPr lang="en-US" smtClean="0"/>
              <a:pPr/>
              <a:t>8/8/2012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8EBF0-EFB0-4AD7-8660-1D2918E98D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rot="787179">
            <a:off x="182842" y="3275059"/>
            <a:ext cx="2895600" cy="1944022"/>
          </a:xfrm>
          <a:prstGeom prst="rect">
            <a:avLst/>
          </a:prstGeom>
          <a:ln>
            <a:noFill/>
          </a:ln>
          <a:effectLst>
            <a:softEdge rad="112500"/>
          </a:effectLst>
        </p:spPr>
      </p:pic>
      <p:pic>
        <p:nvPicPr>
          <p:cNvPr id="1027" name="Picture 3"/>
          <p:cNvPicPr>
            <a:picLocks noChangeAspect="1" noChangeArrowheads="1"/>
          </p:cNvPicPr>
          <p:nvPr/>
        </p:nvPicPr>
        <p:blipFill>
          <a:blip r:embed="rId4" cstate="print"/>
          <a:srcRect/>
          <a:stretch>
            <a:fillRect/>
          </a:stretch>
        </p:blipFill>
        <p:spPr bwMode="auto">
          <a:xfrm rot="1020487">
            <a:off x="5764266" y="1089354"/>
            <a:ext cx="3107285" cy="2327464"/>
          </a:xfrm>
          <a:prstGeom prst="rect">
            <a:avLst/>
          </a:prstGeom>
          <a:ln>
            <a:noFill/>
          </a:ln>
          <a:effectLst>
            <a:softEdge rad="112500"/>
          </a:effectLst>
        </p:spPr>
      </p:pic>
      <p:sp>
        <p:nvSpPr>
          <p:cNvPr id="2" name="Title 1"/>
          <p:cNvSpPr>
            <a:spLocks noGrp="1"/>
          </p:cNvSpPr>
          <p:nvPr>
            <p:ph type="title"/>
          </p:nvPr>
        </p:nvSpPr>
        <p:spPr>
          <a:xfrm>
            <a:off x="457200" y="228600"/>
            <a:ext cx="8229600" cy="914400"/>
          </a:xfrm>
        </p:spPr>
        <p:txBody>
          <a:bodyPr>
            <a:normAutofit fontScale="90000"/>
          </a:bodyPr>
          <a:lstStyle/>
          <a:p>
            <a:r>
              <a:rPr lang="en-US" sz="4800" dirty="0" smtClean="0"/>
              <a:t>The Doctrine of Jesus Christ</a:t>
            </a:r>
            <a:br>
              <a:rPr lang="en-US" sz="4800" dirty="0" smtClean="0"/>
            </a:br>
            <a:r>
              <a:rPr lang="en-US" sz="4800" i="1" dirty="0" smtClean="0"/>
              <a:t>(Part 8)</a:t>
            </a:r>
            <a:endParaRPr lang="en-US" sz="4800" i="1" dirty="0"/>
          </a:p>
        </p:txBody>
      </p:sp>
      <p:pic>
        <p:nvPicPr>
          <p:cNvPr id="1026" name="Picture 2"/>
          <p:cNvPicPr>
            <a:picLocks noChangeAspect="1" noChangeArrowheads="1"/>
          </p:cNvPicPr>
          <p:nvPr/>
        </p:nvPicPr>
        <p:blipFill>
          <a:blip r:embed="rId5" cstate="print"/>
          <a:srcRect t="2656" r="24213"/>
          <a:stretch>
            <a:fillRect/>
          </a:stretch>
        </p:blipFill>
        <p:spPr bwMode="auto">
          <a:xfrm rot="21077314">
            <a:off x="382057" y="1156775"/>
            <a:ext cx="3129331" cy="2264760"/>
          </a:xfrm>
          <a:prstGeom prst="rect">
            <a:avLst/>
          </a:prstGeom>
          <a:ln>
            <a:noFill/>
          </a:ln>
          <a:effectLst>
            <a:softEdge rad="112500"/>
          </a:effectLst>
        </p:spPr>
      </p:pic>
      <p:pic>
        <p:nvPicPr>
          <p:cNvPr id="2050" name="Picture 2"/>
          <p:cNvPicPr>
            <a:picLocks noChangeAspect="1" noChangeArrowheads="1"/>
          </p:cNvPicPr>
          <p:nvPr/>
        </p:nvPicPr>
        <p:blipFill>
          <a:blip r:embed="rId6" cstate="print"/>
          <a:srcRect/>
          <a:stretch>
            <a:fillRect/>
          </a:stretch>
        </p:blipFill>
        <p:spPr bwMode="auto">
          <a:xfrm>
            <a:off x="3276600" y="1447800"/>
            <a:ext cx="2674218"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9" name="Picture 5"/>
          <p:cNvPicPr>
            <a:picLocks noChangeAspect="1" noChangeArrowheads="1"/>
          </p:cNvPicPr>
          <p:nvPr/>
        </p:nvPicPr>
        <p:blipFill>
          <a:blip r:embed="rId7" cstate="print"/>
          <a:srcRect/>
          <a:stretch>
            <a:fillRect/>
          </a:stretch>
        </p:blipFill>
        <p:spPr bwMode="auto">
          <a:xfrm rot="20720252">
            <a:off x="6636170" y="2810641"/>
            <a:ext cx="2088313" cy="2730470"/>
          </a:xfrm>
          <a:prstGeom prst="rect">
            <a:avLst/>
          </a:prstGeom>
          <a:ln>
            <a:noFill/>
          </a:ln>
          <a:effectLst>
            <a:softEdge rad="112500"/>
          </a:effectLst>
        </p:spPr>
      </p:pic>
      <p:pic>
        <p:nvPicPr>
          <p:cNvPr id="1030" name="Picture 6"/>
          <p:cNvPicPr>
            <a:picLocks noChangeAspect="1" noChangeArrowheads="1"/>
          </p:cNvPicPr>
          <p:nvPr/>
        </p:nvPicPr>
        <p:blipFill>
          <a:blip r:embed="rId8" cstate="print"/>
          <a:srcRect/>
          <a:stretch>
            <a:fillRect/>
          </a:stretch>
        </p:blipFill>
        <p:spPr bwMode="auto">
          <a:xfrm rot="20154516">
            <a:off x="802425" y="4691567"/>
            <a:ext cx="2556605" cy="2237029"/>
          </a:xfrm>
          <a:prstGeom prst="rect">
            <a:avLst/>
          </a:prstGeom>
          <a:ln>
            <a:noFill/>
          </a:ln>
          <a:effectLst>
            <a:softEdge rad="112500"/>
          </a:effectLst>
        </p:spPr>
      </p:pic>
      <p:pic>
        <p:nvPicPr>
          <p:cNvPr id="1032" name="Picture 8"/>
          <p:cNvPicPr>
            <a:picLocks noChangeAspect="1" noChangeArrowheads="1"/>
          </p:cNvPicPr>
          <p:nvPr/>
        </p:nvPicPr>
        <p:blipFill>
          <a:blip r:embed="rId9" cstate="print"/>
          <a:srcRect/>
          <a:stretch>
            <a:fillRect/>
          </a:stretch>
        </p:blipFill>
        <p:spPr bwMode="auto">
          <a:xfrm rot="1387813">
            <a:off x="6032662" y="4631687"/>
            <a:ext cx="1960211" cy="2406422"/>
          </a:xfrm>
          <a:prstGeom prst="rect">
            <a:avLst/>
          </a:prstGeom>
          <a:ln>
            <a:noFill/>
          </a:ln>
          <a:effectLst>
            <a:softEdge rad="112500"/>
          </a:effectLst>
        </p:spPr>
      </p:pic>
      <p:pic>
        <p:nvPicPr>
          <p:cNvPr id="1034" name="Picture 10"/>
          <p:cNvPicPr>
            <a:picLocks noChangeAspect="1" noChangeArrowheads="1"/>
          </p:cNvPicPr>
          <p:nvPr/>
        </p:nvPicPr>
        <p:blipFill>
          <a:blip r:embed="rId10" cstate="print"/>
          <a:srcRect/>
          <a:stretch>
            <a:fillRect/>
          </a:stretch>
        </p:blipFill>
        <p:spPr bwMode="auto">
          <a:xfrm>
            <a:off x="3657600" y="4648200"/>
            <a:ext cx="2057400" cy="2501154"/>
          </a:xfrm>
          <a:prstGeom prst="rect">
            <a:avLst/>
          </a:prstGeom>
          <a:ln>
            <a:noFill/>
          </a:ln>
          <a:effectLst>
            <a:softEdge rad="112500"/>
          </a:effectLst>
        </p:spPr>
      </p:pic>
      <p:sp>
        <p:nvSpPr>
          <p:cNvPr id="4" name="Content Placeholder 3"/>
          <p:cNvSpPr>
            <a:spLocks noGrp="1"/>
          </p:cNvSpPr>
          <p:nvPr>
            <p:ph idx="1"/>
          </p:nvPr>
        </p:nvSpPr>
        <p:spPr>
          <a:xfrm>
            <a:off x="0" y="4648200"/>
            <a:ext cx="9144000" cy="2209800"/>
          </a:xfrm>
        </p:spPr>
        <p:txBody>
          <a:bodyPr>
            <a:normAutofit/>
          </a:bodyPr>
          <a:lstStyle/>
          <a:p>
            <a:pPr algn="ctr">
              <a:buNone/>
            </a:pPr>
            <a:r>
              <a:rPr lang="en-US" sz="4800" dirty="0" smtClean="0">
                <a:solidFill>
                  <a:srgbClr val="FFFF00"/>
                </a:solidFill>
                <a:effectLst>
                  <a:glow rad="101600">
                    <a:schemeClr val="bg1">
                      <a:alpha val="60000"/>
                    </a:schemeClr>
                  </a:glow>
                </a:effectLst>
              </a:rPr>
              <a:t>The Deity of Jesus Christ</a:t>
            </a:r>
            <a:endParaRPr lang="en-US" sz="4800" i="1" dirty="0" smtClean="0">
              <a:solidFill>
                <a:srgbClr val="FFFF00"/>
              </a:solidFill>
              <a:effectLst>
                <a:glow rad="101600">
                  <a:schemeClr val="bg1">
                    <a:alpha val="60000"/>
                  </a:schemeClr>
                </a:glo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381000"/>
            <a:ext cx="4495800" cy="6477000"/>
          </a:xfrm>
        </p:spPr>
        <p:txBody>
          <a:bodyPr>
            <a:normAutofit/>
          </a:bodyPr>
          <a:lstStyle/>
          <a:p>
            <a:r>
              <a:rPr lang="en-US" sz="4000" dirty="0"/>
              <a:t>He had a human </a:t>
            </a:r>
            <a:r>
              <a:rPr lang="en-US" sz="4000" dirty="0" smtClean="0"/>
              <a:t>parentage</a:t>
            </a:r>
          </a:p>
          <a:p>
            <a:r>
              <a:rPr lang="en-US" sz="4000" dirty="0" smtClean="0"/>
              <a:t>Body – World</a:t>
            </a:r>
          </a:p>
          <a:p>
            <a:r>
              <a:rPr lang="en-US" sz="4000" dirty="0" smtClean="0"/>
              <a:t>Soul – Self </a:t>
            </a:r>
            <a:r>
              <a:rPr lang="en-US" sz="4000" i="1" dirty="0" smtClean="0"/>
              <a:t>(Mind, Will, Emotion)</a:t>
            </a:r>
          </a:p>
          <a:p>
            <a:r>
              <a:rPr lang="en-US" sz="4000" dirty="0" smtClean="0"/>
              <a:t>Spirit – God</a:t>
            </a:r>
          </a:p>
          <a:p>
            <a:r>
              <a:rPr lang="en-US" sz="4000" dirty="0"/>
              <a:t>He looked like a man</a:t>
            </a:r>
          </a:p>
          <a:p>
            <a:endParaRPr lang="en-US" sz="4000" dirty="0"/>
          </a:p>
        </p:txBody>
      </p:sp>
      <p:sp>
        <p:nvSpPr>
          <p:cNvPr id="6" name="Content Placeholder 5"/>
          <p:cNvSpPr>
            <a:spLocks noGrp="1"/>
          </p:cNvSpPr>
          <p:nvPr>
            <p:ph sz="half" idx="2"/>
          </p:nvPr>
        </p:nvSpPr>
        <p:spPr>
          <a:xfrm>
            <a:off x="4419600" y="304800"/>
            <a:ext cx="4724400" cy="6553200"/>
          </a:xfrm>
        </p:spPr>
        <p:txBody>
          <a:bodyPr>
            <a:noAutofit/>
          </a:bodyPr>
          <a:lstStyle/>
          <a:p>
            <a:r>
              <a:rPr lang="en-US" sz="4000" dirty="0" smtClean="0"/>
              <a:t>He possessed flesh and blood </a:t>
            </a:r>
          </a:p>
          <a:p>
            <a:r>
              <a:rPr lang="en-US" sz="4000" dirty="0" smtClean="0"/>
              <a:t>He grew  </a:t>
            </a:r>
          </a:p>
          <a:p>
            <a:r>
              <a:rPr lang="en-US" sz="4000" dirty="0" smtClean="0"/>
              <a:t>He asked questions and increased in wisdom  </a:t>
            </a:r>
          </a:p>
          <a:p>
            <a:r>
              <a:rPr lang="en-US" sz="4000" dirty="0" smtClean="0"/>
              <a:t>He was limited in knowledge </a:t>
            </a:r>
          </a:p>
          <a:p>
            <a:pPr>
              <a:buNone/>
            </a:pPr>
            <a:endParaRPr lang="en-US"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rgbClr val="FFFF00"/>
                </a:solidFill>
              </a:rPr>
              <a:t>He asked questions </a:t>
            </a:r>
            <a:r>
              <a:rPr lang="en-US" dirty="0" smtClean="0">
                <a:solidFill>
                  <a:srgbClr val="FFFF00"/>
                </a:solidFill>
              </a:rPr>
              <a:t>and </a:t>
            </a:r>
            <a:br>
              <a:rPr lang="en-US" dirty="0" smtClean="0">
                <a:solidFill>
                  <a:srgbClr val="FFFF00"/>
                </a:solidFill>
              </a:rPr>
            </a:br>
            <a:r>
              <a:rPr lang="en-US" dirty="0" smtClean="0">
                <a:solidFill>
                  <a:srgbClr val="FFFF00"/>
                </a:solidFill>
              </a:rPr>
              <a:t> </a:t>
            </a:r>
            <a:r>
              <a:rPr lang="en-US" dirty="0">
                <a:solidFill>
                  <a:srgbClr val="FFFF00"/>
                </a:solidFill>
              </a:rPr>
              <a:t>increased in wisdom </a:t>
            </a:r>
            <a:r>
              <a:rPr lang="en-US" dirty="0" smtClean="0">
                <a:solidFill>
                  <a:srgbClr val="FFFF00"/>
                </a:solidFill>
              </a:rPr>
              <a:t> </a:t>
            </a:r>
            <a:r>
              <a:rPr lang="en-US" dirty="0">
                <a:solidFill>
                  <a:srgbClr val="FFFF00"/>
                </a:solidFill>
              </a:rPr>
              <a:t/>
            </a:r>
            <a:br>
              <a:rPr lang="en-US" dirty="0">
                <a:solidFill>
                  <a:srgbClr val="FFFF00"/>
                </a:solidFill>
              </a:rPr>
            </a:br>
            <a:endParaRPr lang="en-US" dirty="0">
              <a:solidFill>
                <a:srgbClr val="FFFF00"/>
              </a:solidFill>
            </a:endParaRPr>
          </a:p>
        </p:txBody>
      </p:sp>
      <p:sp>
        <p:nvSpPr>
          <p:cNvPr id="3" name="Rectangle 2"/>
          <p:cNvSpPr/>
          <p:nvPr/>
        </p:nvSpPr>
        <p:spPr>
          <a:xfrm>
            <a:off x="3733800" y="1447800"/>
            <a:ext cx="5410200" cy="5016758"/>
          </a:xfrm>
          <a:prstGeom prst="rect">
            <a:avLst/>
          </a:prstGeom>
        </p:spPr>
        <p:txBody>
          <a:bodyPr wrap="square">
            <a:spAutoFit/>
          </a:bodyPr>
          <a:lstStyle/>
          <a:p>
            <a:r>
              <a:rPr lang="en-US" sz="3200" i="1" dirty="0" smtClean="0"/>
              <a:t>“And it came to pass, that after three days they found him in the temple, sitting in the midst of the doctors, both hearing them, and asking them questions.” (Luke 2:46) </a:t>
            </a:r>
          </a:p>
          <a:p>
            <a:endParaRPr lang="en-US" sz="3200" i="1" dirty="0"/>
          </a:p>
          <a:p>
            <a:r>
              <a:rPr lang="en-US" sz="3200" i="1" dirty="0" smtClean="0"/>
              <a:t>“And Jesus increased in wisdom and stature, and in </a:t>
            </a:r>
            <a:r>
              <a:rPr lang="en-US" sz="3200" i="1" dirty="0" err="1" smtClean="0"/>
              <a:t>favour</a:t>
            </a:r>
            <a:r>
              <a:rPr lang="en-US" sz="3200" i="1" dirty="0" smtClean="0"/>
              <a:t> with God and man.” (Luke 2:52) </a:t>
            </a:r>
            <a:endParaRPr lang="en-US" sz="3200" i="1" dirty="0"/>
          </a:p>
        </p:txBody>
      </p:sp>
      <p:pic>
        <p:nvPicPr>
          <p:cNvPr id="34818" name="Picture 2" descr="http://hannahstears.net/files/2012/01/jesus-at-the-temple-by-brian-jekel.277103818_std.jpg"/>
          <p:cNvPicPr>
            <a:picLocks noChangeAspect="1" noChangeArrowheads="1"/>
          </p:cNvPicPr>
          <p:nvPr/>
        </p:nvPicPr>
        <p:blipFill>
          <a:blip r:embed="rId2" cstate="print">
            <a:lum bright="-10000" contrast="10000"/>
          </a:blip>
          <a:srcRect/>
          <a:stretch>
            <a:fillRect/>
          </a:stretch>
        </p:blipFill>
        <p:spPr bwMode="auto">
          <a:xfrm>
            <a:off x="152400" y="1828800"/>
            <a:ext cx="3305175" cy="3305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52400" y="181958"/>
            <a:ext cx="89916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"And Jesus, immediately knowing in himself that virtue had gone out of him, turned him about in the press, and said, </a:t>
            </a:r>
            <a:r>
              <a:rPr kumimoji="0" lang="en-US" sz="3200" b="0"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Who touched my clothes</a:t>
            </a:r>
            <a:r>
              <a:rPr kumimoji="0" lang="en-US" sz="3200" b="0" i="1" u="none" strike="noStrike" cap="none" normalizeH="0" baseline="0" dirty="0" smtClean="0">
                <a:ln>
                  <a:noFill/>
                </a:ln>
                <a:effectLst/>
                <a:latin typeface="Calibri" pitchFamily="34" charset="0"/>
                <a:ea typeface="Times New Roman" pitchFamily="18" charset="0"/>
                <a:cs typeface="Times New Roman" pitchFamily="18" charset="0"/>
              </a:rPr>
              <a:t>?“           (Mark 5:30)</a:t>
            </a:r>
            <a:endParaRPr kumimoji="0" lang="en-US" sz="3200" b="0" i="1" u="none" strike="noStrike" cap="none" normalizeH="0" baseline="0" dirty="0" smtClean="0">
              <a:ln>
                <a:noFill/>
              </a:ln>
              <a:effectLst/>
              <a:latin typeface="Arial" pitchFamily="34" charset="0"/>
              <a:cs typeface="Arial" pitchFamily="34" charset="0"/>
            </a:endParaRPr>
          </a:p>
          <a:p>
            <a:pPr marL="0" marR="0" lvl="0" indent="182563"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"And said, </a:t>
            </a:r>
            <a:r>
              <a:rPr kumimoji="0" lang="en-US" sz="3200" b="0"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Where have ye laid him</a:t>
            </a: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They said unto him, Lord, come and see." </a:t>
            </a:r>
            <a:r>
              <a:rPr kumimoji="0" lang="en-US" sz="3200" b="0" i="1" u="none" strike="noStrike" cap="none" normalizeH="0" baseline="0" dirty="0" smtClean="0">
                <a:ln>
                  <a:noFill/>
                </a:ln>
                <a:effectLst/>
                <a:latin typeface="Calibri" pitchFamily="34" charset="0"/>
                <a:ea typeface="Times New Roman" pitchFamily="18" charset="0"/>
                <a:cs typeface="Times New Roman" pitchFamily="18" charset="0"/>
              </a:rPr>
              <a:t>(John 11:34)</a:t>
            </a:r>
            <a:endParaRPr kumimoji="0" lang="en-US" sz="3200" b="0" i="1" u="none" strike="noStrike" cap="none" normalizeH="0" baseline="0" dirty="0" smtClean="0">
              <a:ln>
                <a:noFill/>
              </a:ln>
              <a:effectLst/>
              <a:latin typeface="Arial" pitchFamily="34" charset="0"/>
              <a:cs typeface="Arial" pitchFamily="34" charset="0"/>
            </a:endParaRPr>
          </a:p>
          <a:p>
            <a:pPr marL="0" marR="0" lvl="0" indent="182563"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"And seeing a fig tree afar off having leaves, he came, </a:t>
            </a:r>
            <a:r>
              <a:rPr kumimoji="0" lang="en-US" sz="3200" b="0"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if haply he might find any thing thereon</a:t>
            </a: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when he came to it, he found nothing but leaves; for the time of figs was not </a:t>
            </a:r>
            <a:r>
              <a:rPr kumimoji="0" lang="en-US" sz="3200" b="0" i="1" u="none" strike="noStrike" cap="none" normalizeH="0" baseline="0" dirty="0" smtClean="0">
                <a:ln>
                  <a:noFill/>
                </a:ln>
                <a:effectLst/>
                <a:latin typeface="Calibri" pitchFamily="34" charset="0"/>
                <a:ea typeface="Times New Roman" pitchFamily="18" charset="0"/>
                <a:cs typeface="Times New Roman" pitchFamily="18" charset="0"/>
              </a:rPr>
              <a:t>yet." </a:t>
            </a:r>
            <a:r>
              <a:rPr kumimoji="0" lang="en-US" sz="3200" b="0" i="1" strike="noStrike" cap="none" normalizeH="0" baseline="0" dirty="0" smtClean="0">
                <a:ln>
                  <a:noFill/>
                </a:ln>
                <a:effectLst/>
                <a:latin typeface="Calibri" pitchFamily="34" charset="0"/>
                <a:ea typeface="Times New Roman" pitchFamily="18" charset="0"/>
                <a:cs typeface="Times New Roman" pitchFamily="18" charset="0"/>
              </a:rPr>
              <a:t>(Mark 11:13)</a:t>
            </a:r>
            <a:endParaRPr kumimoji="0" lang="en-US" sz="3200" b="0" i="1" strike="noStrike" cap="none" normalizeH="0" baseline="0" dirty="0" smtClean="0">
              <a:ln>
                <a:noFill/>
              </a:ln>
              <a:effectLst/>
              <a:latin typeface="Arial" pitchFamily="34" charset="0"/>
              <a:cs typeface="Arial" pitchFamily="34" charset="0"/>
            </a:endParaRPr>
          </a:p>
          <a:p>
            <a:pPr marL="0" marR="0" lvl="0" indent="182563"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"But of that day and that hour </a:t>
            </a:r>
            <a:r>
              <a:rPr kumimoji="0" lang="en-US" sz="32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knoweth</a:t>
            </a: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no man, no, not the angels which are in heaven, </a:t>
            </a:r>
            <a:r>
              <a:rPr kumimoji="0" lang="en-US" sz="3200" b="0"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neither the Son</a:t>
            </a: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but the Father." </a:t>
            </a:r>
            <a:r>
              <a:rPr kumimoji="0" lang="en-US" sz="3200" b="0" i="1" u="none" strike="noStrike" cap="none" normalizeH="0" baseline="0" dirty="0" smtClean="0">
                <a:ln>
                  <a:noFill/>
                </a:ln>
                <a:effectLst/>
                <a:latin typeface="Calibri" pitchFamily="34" charset="0"/>
                <a:ea typeface="Times New Roman" pitchFamily="18" charset="0"/>
                <a:cs typeface="Times New Roman" pitchFamily="18" charset="0"/>
              </a:rPr>
              <a:t>(Mark 13:32)</a:t>
            </a:r>
            <a:endParaRPr kumimoji="0" lang="en-US" sz="3200" b="0" i="1"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normAutofit fontScale="90000"/>
          </a:bodyPr>
          <a:lstStyle/>
          <a:p>
            <a:r>
              <a:rPr lang="en-US" dirty="0" smtClean="0">
                <a:solidFill>
                  <a:srgbClr val="FFFF00"/>
                </a:solidFill>
              </a:rPr>
              <a:t>Christ limited the use of </a:t>
            </a:r>
            <a:br>
              <a:rPr lang="en-US" dirty="0" smtClean="0">
                <a:solidFill>
                  <a:srgbClr val="FFFF00"/>
                </a:solidFill>
              </a:rPr>
            </a:br>
            <a:r>
              <a:rPr lang="en-US" dirty="0" smtClean="0">
                <a:solidFill>
                  <a:srgbClr val="FFFF00"/>
                </a:solidFill>
              </a:rPr>
              <a:t>His Divine Attributes as God</a:t>
            </a:r>
            <a:br>
              <a:rPr lang="en-US" dirty="0" smtClean="0">
                <a:solidFill>
                  <a:srgbClr val="FFFF00"/>
                </a:solidFill>
              </a:rPr>
            </a:br>
            <a:r>
              <a:rPr lang="en-US" dirty="0" smtClean="0">
                <a:solidFill>
                  <a:srgbClr val="FFFF00"/>
                </a:solidFill>
              </a:rPr>
              <a:t> </a:t>
            </a:r>
            <a:r>
              <a:rPr lang="en-US" sz="3600" i="1" dirty="0" smtClean="0">
                <a:solidFill>
                  <a:srgbClr val="FFFF00"/>
                </a:solidFill>
              </a:rPr>
              <a:t>“All power is given unto me in heaven and in earth”</a:t>
            </a:r>
            <a:endParaRPr lang="en-US" sz="3600" i="1" dirty="0">
              <a:solidFill>
                <a:srgbClr val="FFFF00"/>
              </a:solidFill>
            </a:endParaRPr>
          </a:p>
        </p:txBody>
      </p:sp>
      <p:sp>
        <p:nvSpPr>
          <p:cNvPr id="4" name="Content Placeholder 3"/>
          <p:cNvSpPr>
            <a:spLocks noGrp="1"/>
          </p:cNvSpPr>
          <p:nvPr>
            <p:ph sz="half" idx="1"/>
          </p:nvPr>
        </p:nvSpPr>
        <p:spPr>
          <a:xfrm>
            <a:off x="457200" y="2057400"/>
            <a:ext cx="4038600" cy="2133600"/>
          </a:xfrm>
        </p:spPr>
        <p:txBody>
          <a:bodyPr>
            <a:normAutofit/>
          </a:bodyPr>
          <a:lstStyle/>
          <a:p>
            <a:r>
              <a:rPr lang="en-US" sz="3600" dirty="0" smtClean="0"/>
              <a:t>Omnipotence</a:t>
            </a:r>
          </a:p>
          <a:p>
            <a:r>
              <a:rPr lang="en-US" sz="3600" dirty="0" smtClean="0"/>
              <a:t>Omnipresent</a:t>
            </a:r>
          </a:p>
          <a:p>
            <a:r>
              <a:rPr lang="en-US" sz="3600" dirty="0" smtClean="0"/>
              <a:t>Omniscience</a:t>
            </a:r>
            <a:endParaRPr lang="en-US" sz="3600" dirty="0"/>
          </a:p>
        </p:txBody>
      </p:sp>
      <p:sp>
        <p:nvSpPr>
          <p:cNvPr id="5" name="Content Placeholder 4"/>
          <p:cNvSpPr>
            <a:spLocks noGrp="1"/>
          </p:cNvSpPr>
          <p:nvPr>
            <p:ph sz="half" idx="2"/>
          </p:nvPr>
        </p:nvSpPr>
        <p:spPr>
          <a:xfrm>
            <a:off x="3581400" y="1828800"/>
            <a:ext cx="5410200" cy="5029200"/>
          </a:xfrm>
        </p:spPr>
        <p:txBody>
          <a:bodyPr>
            <a:normAutofit/>
          </a:bodyPr>
          <a:lstStyle/>
          <a:p>
            <a:r>
              <a:rPr lang="en-US" i="1" dirty="0" smtClean="0"/>
              <a:t>John 5:30 “I can of mine own self do nothing.” </a:t>
            </a:r>
          </a:p>
          <a:p>
            <a:r>
              <a:rPr lang="en-US" i="1" dirty="0" smtClean="0"/>
              <a:t>John 11:21 “Then said Martha unto Jesus, Lord, if thou </a:t>
            </a:r>
            <a:r>
              <a:rPr lang="en-US" i="1" dirty="0" err="1" smtClean="0"/>
              <a:t>hadst</a:t>
            </a:r>
            <a:r>
              <a:rPr lang="en-US" i="1" dirty="0" smtClean="0"/>
              <a:t> been here, my brother had not died.”</a:t>
            </a:r>
          </a:p>
          <a:p>
            <a:r>
              <a:rPr lang="en-US" i="1" dirty="0" smtClean="0"/>
              <a:t>Luke 2:52 “And Jesus increased in wisdom and stature, and in </a:t>
            </a:r>
            <a:r>
              <a:rPr lang="en-US" i="1" dirty="0" err="1" smtClean="0"/>
              <a:t>favour</a:t>
            </a:r>
            <a:r>
              <a:rPr lang="en-US" i="1" dirty="0" smtClean="0"/>
              <a:t> with God and man.”</a:t>
            </a:r>
          </a:p>
        </p:txBody>
      </p:sp>
      <p:pic>
        <p:nvPicPr>
          <p:cNvPr id="1026" name="Picture 2" descr="C:\Users\Dan White\Pictures\Bible pictures\Prophecy pictures\prophecy pictures\rapture and second coming\Copy of throne-of-god (2).jpg"/>
          <p:cNvPicPr>
            <a:picLocks noChangeAspect="1" noChangeArrowheads="1"/>
          </p:cNvPicPr>
          <p:nvPr/>
        </p:nvPicPr>
        <p:blipFill>
          <a:blip r:embed="rId2" cstate="print">
            <a:lum bright="-10000" contrast="20000"/>
          </a:blip>
          <a:srcRect l="16401" r="16173" b="32001"/>
          <a:stretch>
            <a:fillRect/>
          </a:stretch>
        </p:blipFill>
        <p:spPr bwMode="auto">
          <a:xfrm>
            <a:off x="457200" y="4191000"/>
            <a:ext cx="3095812"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to="" calcmode="lin" valueType="num">
                                      <p:cBhvr>
                                        <p:cTn id="22" dur="1" fill="hold"/>
                                        <p:tgtEl>
                                          <p:spTgt spid="5">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to="" calcmode="lin" valueType="num">
                                      <p:cBhvr>
                                        <p:cTn id="32" dur="1" fill="hold"/>
                                        <p:tgtEl>
                                          <p:spTgt spid="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24000"/>
          </a:xfrm>
        </p:spPr>
        <p:txBody>
          <a:bodyPr>
            <a:noAutofit/>
          </a:bodyPr>
          <a:lstStyle/>
          <a:p>
            <a:pPr lvl="0"/>
            <a:r>
              <a:rPr lang="en-US" sz="4000" dirty="0">
                <a:solidFill>
                  <a:srgbClr val="FFFF00"/>
                </a:solidFill>
              </a:rPr>
              <a:t>He was limited in </a:t>
            </a:r>
            <a:r>
              <a:rPr lang="en-US" sz="4000" dirty="0" smtClean="0">
                <a:solidFill>
                  <a:srgbClr val="FFFF00"/>
                </a:solidFill>
              </a:rPr>
              <a:t>knowledge </a:t>
            </a:r>
            <a:r>
              <a:rPr lang="en-US" sz="4000" i="1" dirty="0">
                <a:solidFill>
                  <a:srgbClr val="FFFF00"/>
                </a:solidFill>
              </a:rPr>
              <a:t/>
            </a:r>
            <a:br>
              <a:rPr lang="en-US" sz="4000" i="1" dirty="0">
                <a:solidFill>
                  <a:srgbClr val="FFFF00"/>
                </a:solidFill>
              </a:rPr>
            </a:br>
            <a:r>
              <a:rPr lang="en-US" sz="4000" dirty="0">
                <a:solidFill>
                  <a:srgbClr val="FFFF00"/>
                </a:solidFill>
              </a:rPr>
              <a:t/>
            </a:r>
            <a:br>
              <a:rPr lang="en-US" sz="4000" dirty="0">
                <a:solidFill>
                  <a:srgbClr val="FFFF00"/>
                </a:solidFill>
              </a:rPr>
            </a:br>
            <a:endParaRPr lang="en-US" sz="4000" dirty="0">
              <a:solidFill>
                <a:srgbClr val="FFFF00"/>
              </a:solidFill>
            </a:endParaRPr>
          </a:p>
        </p:txBody>
      </p:sp>
      <p:sp>
        <p:nvSpPr>
          <p:cNvPr id="4" name="Content Placeholder 3"/>
          <p:cNvSpPr>
            <a:spLocks noGrp="1"/>
          </p:cNvSpPr>
          <p:nvPr>
            <p:ph idx="1"/>
          </p:nvPr>
        </p:nvSpPr>
        <p:spPr>
          <a:xfrm>
            <a:off x="381000" y="1371600"/>
            <a:ext cx="8305800" cy="5486400"/>
          </a:xfrm>
        </p:spPr>
        <p:txBody>
          <a:bodyPr>
            <a:normAutofit/>
          </a:bodyPr>
          <a:lstStyle/>
          <a:p>
            <a:r>
              <a:rPr lang="en-US" sz="3600" dirty="0" smtClean="0"/>
              <a:t>Here it should be pointed out that this limitation was self-imposed, according to </a:t>
            </a:r>
            <a:r>
              <a:rPr lang="en-US" sz="3600" i="1" dirty="0" smtClean="0">
                <a:solidFill>
                  <a:srgbClr val="FFFF00"/>
                </a:solidFill>
              </a:rPr>
              <a:t>Philippians 2:5-8</a:t>
            </a:r>
            <a:r>
              <a:rPr lang="en-US" sz="3600" i="1" dirty="0" smtClean="0"/>
              <a:t>.</a:t>
            </a:r>
            <a:r>
              <a:rPr lang="en-US" sz="3600" i="1" dirty="0" smtClean="0">
                <a:solidFill>
                  <a:srgbClr val="FFFF00"/>
                </a:solidFill>
              </a:rPr>
              <a:t> </a:t>
            </a:r>
          </a:p>
          <a:p>
            <a:r>
              <a:rPr lang="en-US" sz="3600" dirty="0" smtClean="0"/>
              <a:t>Christ voluntarily abstained from using (yet always retained) certain divine attributes while here on earth, that he might totally depend upon the power and wisdom of the Holy Spirit </a:t>
            </a:r>
            <a:r>
              <a:rPr lang="en-US" sz="3600" i="1" dirty="0" smtClean="0">
                <a:solidFill>
                  <a:srgbClr val="FFFF00"/>
                </a:solidFill>
              </a:rPr>
              <a:t>Matthew 3:16</a:t>
            </a:r>
            <a:r>
              <a:rPr lang="en-US" sz="3600" dirty="0" smtClean="0"/>
              <a:t>.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None/>
            </a:pPr>
            <a:r>
              <a:rPr lang="en-US" sz="2400" dirty="0" smtClean="0"/>
              <a:t>     Pastor,</a:t>
            </a:r>
          </a:p>
          <a:p>
            <a:pPr>
              <a:buNone/>
            </a:pPr>
            <a:r>
              <a:rPr lang="en-US" sz="2400" dirty="0" smtClean="0"/>
              <a:t>     I thought about my question last night, and I think the answer probably is fairly simple to why Christ was limited in some instances and yet not in others.  It probably was because as He said He could do nothing without the Father, He had to rely on the Holy Spirit's leading and prompting the same as we do.  It would have been no different for Him than the way things were revealed to Old Testament prophets.  As the Holy Spirit chose to reveal things to Him he was able to reveal them to others.  This is probably part of His "learning obedience"  to the Father through suffering and the promptings of the Holy Spirit.  It would also explain why He always needed His times of prayer.  He probably could not do what He wanted to do, but only what the Father instructed Him to do, due to the limitations He placed on Himself through his "Kenosis".  It was not until right before his Ascension that he said "all Power is given unto me in Heaven and Earth".</a:t>
            </a:r>
          </a:p>
          <a:p>
            <a:pPr>
              <a:buNone/>
            </a:pPr>
            <a:r>
              <a:rPr lang="en-US" sz="2400" dirty="0" smtClean="0"/>
              <a:t>     Let me know what you think.</a:t>
            </a:r>
            <a:r>
              <a:rPr lang="en-US" sz="2400" dirty="0"/>
              <a:t> </a:t>
            </a:r>
            <a:r>
              <a:rPr lang="en-US" sz="2400" dirty="0" smtClean="0"/>
              <a:t> Thanks, Ben Vincent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4648200" cy="6858000"/>
          </a:xfrm>
        </p:spPr>
        <p:txBody>
          <a:bodyPr>
            <a:normAutofit/>
          </a:bodyPr>
          <a:lstStyle/>
          <a:p>
            <a:r>
              <a:rPr lang="en-US" sz="3200" dirty="0"/>
              <a:t>He prayed </a:t>
            </a:r>
          </a:p>
          <a:p>
            <a:r>
              <a:rPr lang="en-US" sz="3200" dirty="0"/>
              <a:t>He was tempted </a:t>
            </a:r>
          </a:p>
          <a:p>
            <a:r>
              <a:rPr lang="en-US" sz="3200" dirty="0"/>
              <a:t>He hungered </a:t>
            </a:r>
          </a:p>
          <a:p>
            <a:r>
              <a:rPr lang="en-US" sz="3200" dirty="0" smtClean="0"/>
              <a:t>He </a:t>
            </a:r>
            <a:r>
              <a:rPr lang="en-US" sz="3200" dirty="0"/>
              <a:t>thirsted </a:t>
            </a:r>
          </a:p>
          <a:p>
            <a:r>
              <a:rPr lang="en-US" sz="3200" dirty="0"/>
              <a:t>He learned </a:t>
            </a:r>
            <a:r>
              <a:rPr lang="en-US" sz="3200" dirty="0" smtClean="0"/>
              <a:t>obedience</a:t>
            </a:r>
            <a:endParaRPr lang="en-US" sz="3200" i="1" dirty="0"/>
          </a:p>
          <a:p>
            <a:r>
              <a:rPr lang="en-US" sz="3200" dirty="0"/>
              <a:t>He was weary </a:t>
            </a:r>
          </a:p>
          <a:p>
            <a:r>
              <a:rPr lang="en-US" sz="3200" dirty="0" smtClean="0"/>
              <a:t>He </a:t>
            </a:r>
            <a:r>
              <a:rPr lang="en-US" sz="3200" dirty="0"/>
              <a:t>slept </a:t>
            </a:r>
          </a:p>
          <a:p>
            <a:r>
              <a:rPr lang="en-US" sz="3200" dirty="0" smtClean="0"/>
              <a:t>He </a:t>
            </a:r>
            <a:r>
              <a:rPr lang="en-US" sz="3200" dirty="0"/>
              <a:t>loved </a:t>
            </a:r>
          </a:p>
          <a:p>
            <a:r>
              <a:rPr lang="en-US" sz="3200" dirty="0" smtClean="0"/>
              <a:t>He </a:t>
            </a:r>
            <a:r>
              <a:rPr lang="en-US" sz="3200" dirty="0"/>
              <a:t>had compassion </a:t>
            </a:r>
          </a:p>
          <a:p>
            <a:r>
              <a:rPr lang="en-US" sz="3200" dirty="0" smtClean="0"/>
              <a:t>He </a:t>
            </a:r>
            <a:r>
              <a:rPr lang="en-US" sz="3200" dirty="0"/>
              <a:t>was angered and grieved </a:t>
            </a:r>
          </a:p>
          <a:p>
            <a:endParaRPr lang="en-US" sz="3200" dirty="0" smtClean="0"/>
          </a:p>
        </p:txBody>
      </p:sp>
      <p:sp>
        <p:nvSpPr>
          <p:cNvPr id="4" name="Content Placeholder 3"/>
          <p:cNvSpPr>
            <a:spLocks noGrp="1"/>
          </p:cNvSpPr>
          <p:nvPr>
            <p:ph sz="half" idx="2"/>
          </p:nvPr>
        </p:nvSpPr>
        <p:spPr>
          <a:xfrm>
            <a:off x="4648200" y="0"/>
            <a:ext cx="4495800" cy="6858000"/>
          </a:xfrm>
        </p:spPr>
        <p:txBody>
          <a:bodyPr>
            <a:normAutofit/>
          </a:bodyPr>
          <a:lstStyle/>
          <a:p>
            <a:r>
              <a:rPr lang="en-US" sz="3200" dirty="0"/>
              <a:t>He wept </a:t>
            </a:r>
          </a:p>
          <a:p>
            <a:r>
              <a:rPr lang="en-US" sz="3200" dirty="0" smtClean="0"/>
              <a:t>He </a:t>
            </a:r>
            <a:r>
              <a:rPr lang="en-US" sz="3200" dirty="0"/>
              <a:t>experienced joy </a:t>
            </a:r>
          </a:p>
          <a:p>
            <a:r>
              <a:rPr lang="en-US" sz="3200" dirty="0" smtClean="0"/>
              <a:t>He </a:t>
            </a:r>
            <a:r>
              <a:rPr lang="en-US" sz="3200" dirty="0"/>
              <a:t>was troubled in his spirit </a:t>
            </a:r>
          </a:p>
          <a:p>
            <a:r>
              <a:rPr lang="en-US" sz="3200" dirty="0" smtClean="0"/>
              <a:t>He </a:t>
            </a:r>
            <a:r>
              <a:rPr lang="en-US" sz="3200" dirty="0"/>
              <a:t>sweat drops as of </a:t>
            </a:r>
            <a:r>
              <a:rPr lang="en-US" sz="3200" dirty="0" smtClean="0"/>
              <a:t>blood</a:t>
            </a:r>
            <a:endParaRPr lang="en-US" sz="3200" dirty="0"/>
          </a:p>
          <a:p>
            <a:r>
              <a:rPr lang="en-US" sz="3200" dirty="0"/>
              <a:t>He suffered </a:t>
            </a:r>
          </a:p>
          <a:p>
            <a:r>
              <a:rPr lang="en-US" sz="3200" dirty="0"/>
              <a:t>He </a:t>
            </a:r>
            <a:r>
              <a:rPr lang="en-US" sz="3200" dirty="0" smtClean="0"/>
              <a:t>bled</a:t>
            </a:r>
            <a:endParaRPr lang="en-US" sz="3200" dirty="0"/>
          </a:p>
          <a:p>
            <a:r>
              <a:rPr lang="en-US" sz="3200" dirty="0"/>
              <a:t>He </a:t>
            </a:r>
            <a:r>
              <a:rPr lang="en-US" sz="3200" dirty="0" smtClean="0"/>
              <a:t>died</a:t>
            </a:r>
            <a:endParaRPr lang="en-US" sz="3200" dirty="0"/>
          </a:p>
          <a:p>
            <a:r>
              <a:rPr lang="en-US" sz="3200" dirty="0"/>
              <a:t>He was </a:t>
            </a:r>
            <a:r>
              <a:rPr lang="en-US" sz="3200" dirty="0" smtClean="0"/>
              <a:t>buried</a:t>
            </a:r>
            <a:endParaRPr lang="en-US" sz="3200" dirty="0"/>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additive="base">
                                        <p:cTn id="6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 calcmode="lin" valueType="num">
                                      <p:cBhvr additive="base">
                                        <p:cTn id="6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 calcmode="lin" valueType="num">
                                      <p:cBhvr additive="base">
                                        <p:cTn id="7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 calcmode="lin" valueType="num">
                                      <p:cBhvr additive="base">
                                        <p:cTn id="7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anim calcmode="lin" valueType="num">
                                      <p:cBhvr additive="base">
                                        <p:cTn id="8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anim calcmode="lin" valueType="num">
                                      <p:cBhvr additive="base">
                                        <p:cTn id="9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txEl>
                                              <p:pRg st="6" end="6"/>
                                            </p:txEl>
                                          </p:spTgt>
                                        </p:tgtEl>
                                        <p:attrNameLst>
                                          <p:attrName>style.visibility</p:attrName>
                                        </p:attrNameLst>
                                      </p:cBhvr>
                                      <p:to>
                                        <p:strVal val="visible"/>
                                      </p:to>
                                    </p:set>
                                    <p:anim calcmode="lin" valueType="num">
                                      <p:cBhvr additive="base">
                                        <p:cTn id="9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
                                            <p:txEl>
                                              <p:pRg st="7" end="7"/>
                                            </p:txEl>
                                          </p:spTgt>
                                        </p:tgtEl>
                                        <p:attrNameLst>
                                          <p:attrName>style.visibility</p:attrName>
                                        </p:attrNameLst>
                                      </p:cBhvr>
                                      <p:to>
                                        <p:strVal val="visible"/>
                                      </p:to>
                                    </p:set>
                                    <p:anim calcmode="lin" valueType="num">
                                      <p:cBhvr additive="base">
                                        <p:cTn id="10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scene3d>
              <a:camera prst="orthographicFront"/>
              <a:lightRig rig="threePt" dir="t"/>
            </a:scene3d>
            <a:sp3d extrusionH="57150">
              <a:bevelT w="57150" h="38100" prst="artDeco"/>
            </a:sp3d>
          </a:bodyPr>
          <a:lstStyle/>
          <a:p>
            <a:pPr algn="ctr">
              <a:buNone/>
            </a:pPr>
            <a:r>
              <a:rPr lang="en-US" sz="4000" i="1" dirty="0" smtClean="0">
                <a:effectLst>
                  <a:glow rad="63500">
                    <a:schemeClr val="accent2">
                      <a:satMod val="175000"/>
                      <a:alpha val="40000"/>
                    </a:schemeClr>
                  </a:glow>
                </a:effectLst>
              </a:rPr>
              <a:t>    “Seeing then that we have a great high priest, that is passed into the heavens, Jesus the Son of God, let us hold fast our profession. For we have not an high priest which cannot be touched with the feeling of our infirmities; but was in all points tempted like as we are, yet without sin. Let us therefore come boldly unto the throne of grace, that we may obtain mercy, and find grace to help in time of need.” (Hebrews 4:14-16) </a:t>
            </a:r>
            <a:endParaRPr lang="en-US" sz="4000" i="1" dirty="0">
              <a:effectLst>
                <a:glow rad="635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4.bp.blogspot.com/-n0jcrQBgcSw/Tui2_K81XqI/AAAAAAAABvY/hHcPVMuuyfw/s1600/Jesus+Christ+-+Our+High+Priest.jpg"/>
          <p:cNvPicPr>
            <a:picLocks noChangeAspect="1" noChangeArrowheads="1"/>
          </p:cNvPicPr>
          <p:nvPr/>
        </p:nvPicPr>
        <p:blipFill>
          <a:blip r:embed="rId2" cstate="print">
            <a:lum contrast="40000"/>
          </a:blip>
          <a:srcRect/>
          <a:stretch>
            <a:fillRect/>
          </a:stretch>
        </p:blipFill>
        <p:spPr bwMode="auto">
          <a:xfrm>
            <a:off x="2133600" y="0"/>
            <a:ext cx="4495800" cy="688377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sz="6000" dirty="0" smtClean="0">
                <a:effectLst>
                  <a:glow rad="101600">
                    <a:schemeClr val="accent2">
                      <a:satMod val="175000"/>
                      <a:alpha val="40000"/>
                    </a:schemeClr>
                  </a:glow>
                </a:effectLst>
              </a:rPr>
              <a:t>The Deity of Jesus Christ</a:t>
            </a:r>
            <a:endParaRPr lang="en-US" sz="6000" dirty="0">
              <a:effectLst>
                <a:glow rad="1016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9600" dirty="0" smtClean="0">
                <a:effectLst>
                  <a:glow rad="101600">
                    <a:schemeClr val="accent2">
                      <a:satMod val="175000"/>
                      <a:alpha val="40000"/>
                    </a:schemeClr>
                  </a:glow>
                </a:effectLst>
              </a:rPr>
              <a:t>Review</a:t>
            </a:r>
            <a:endParaRPr lang="en-US" sz="9600" dirty="0">
              <a:effectLst>
                <a:glow rad="101600">
                  <a:schemeClr val="accent2">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Shown by the </a:t>
            </a:r>
            <a:r>
              <a:rPr lang="en-US" dirty="0" smtClean="0">
                <a:solidFill>
                  <a:srgbClr val="FFFF00"/>
                </a:solidFill>
              </a:rPr>
              <a:t>Witness of the </a:t>
            </a:r>
            <a:br>
              <a:rPr lang="en-US" dirty="0" smtClean="0">
                <a:solidFill>
                  <a:srgbClr val="FFFF00"/>
                </a:solidFill>
              </a:rPr>
            </a:br>
            <a:r>
              <a:rPr lang="en-US" dirty="0" smtClean="0">
                <a:solidFill>
                  <a:srgbClr val="FFFF00"/>
                </a:solidFill>
              </a:rPr>
              <a:t>Old </a:t>
            </a:r>
            <a:r>
              <a:rPr lang="en-US" dirty="0">
                <a:solidFill>
                  <a:srgbClr val="FFFF00"/>
                </a:solidFill>
              </a:rPr>
              <a:t>Testament</a:t>
            </a:r>
          </a:p>
        </p:txBody>
      </p:sp>
      <p:sp>
        <p:nvSpPr>
          <p:cNvPr id="3" name="Content Placeholder 2"/>
          <p:cNvSpPr>
            <a:spLocks noGrp="1"/>
          </p:cNvSpPr>
          <p:nvPr>
            <p:ph idx="1"/>
          </p:nvPr>
        </p:nvSpPr>
        <p:spPr>
          <a:xfrm>
            <a:off x="0" y="1600201"/>
            <a:ext cx="8915400" cy="1295400"/>
          </a:xfrm>
        </p:spPr>
        <p:txBody>
          <a:bodyPr>
            <a:normAutofit/>
          </a:bodyPr>
          <a:lstStyle/>
          <a:p>
            <a:pPr algn="ctr">
              <a:buNone/>
            </a:pPr>
            <a:r>
              <a:rPr lang="en-US" sz="3600" i="1" dirty="0" smtClean="0"/>
              <a:t>  “ Search the scriptures (Old Testament)…they are they which testify of me.” John 5:39 </a:t>
            </a:r>
            <a:endParaRPr lang="en-US" sz="3600" i="1" dirty="0"/>
          </a:p>
        </p:txBody>
      </p:sp>
      <p:pic>
        <p:nvPicPr>
          <p:cNvPr id="1026" name="Picture 2" descr="http://thejesusvirus.org/wp-content/uploads/2012/03/old-testament.jpg"/>
          <p:cNvPicPr>
            <a:picLocks noChangeAspect="1" noChangeArrowheads="1"/>
          </p:cNvPicPr>
          <p:nvPr/>
        </p:nvPicPr>
        <p:blipFill>
          <a:blip r:embed="rId2" cstate="print"/>
          <a:srcRect/>
          <a:stretch>
            <a:fillRect/>
          </a:stretch>
        </p:blipFill>
        <p:spPr bwMode="auto">
          <a:xfrm>
            <a:off x="1600200" y="2827020"/>
            <a:ext cx="6353175" cy="40309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FFFF00"/>
                </a:solidFill>
              </a:rPr>
              <a:t>The witness of David</a:t>
            </a:r>
            <a:endParaRPr lang="en-US" dirty="0">
              <a:solidFill>
                <a:srgbClr val="FFFF00"/>
              </a:solidFill>
            </a:endParaRPr>
          </a:p>
        </p:txBody>
      </p:sp>
      <p:sp>
        <p:nvSpPr>
          <p:cNvPr id="3" name="Content Placeholder 2"/>
          <p:cNvSpPr>
            <a:spLocks noGrp="1"/>
          </p:cNvSpPr>
          <p:nvPr>
            <p:ph idx="1"/>
          </p:nvPr>
        </p:nvSpPr>
        <p:spPr>
          <a:xfrm>
            <a:off x="0" y="1295400"/>
            <a:ext cx="5562600" cy="5562600"/>
          </a:xfrm>
        </p:spPr>
        <p:txBody>
          <a:bodyPr>
            <a:normAutofit fontScale="92500" lnSpcReduction="10000"/>
          </a:bodyPr>
          <a:lstStyle/>
          <a:p>
            <a:pPr lvl="0" algn="ctr">
              <a:buNone/>
            </a:pPr>
            <a:r>
              <a:rPr lang="en-US" i="1" dirty="0" smtClean="0"/>
              <a:t>   "</a:t>
            </a:r>
            <a:r>
              <a:rPr lang="en-US" i="1" dirty="0"/>
              <a:t>Thy throne, O God, is for ever and ever: the scepter of thy kingdom is a right scepter. Thou </a:t>
            </a:r>
            <a:r>
              <a:rPr lang="en-US" i="1" dirty="0" err="1"/>
              <a:t>lovest</a:t>
            </a:r>
            <a:r>
              <a:rPr lang="en-US" i="1" dirty="0"/>
              <a:t> righteousness, and </a:t>
            </a:r>
            <a:r>
              <a:rPr lang="en-US" i="1" dirty="0" err="1"/>
              <a:t>hatest</a:t>
            </a:r>
            <a:r>
              <a:rPr lang="en-US" i="1" dirty="0"/>
              <a:t> wickedness: therefore God, thy God, hath anointed thee with the oil of gladness above thy fellows" (</a:t>
            </a:r>
            <a:r>
              <a:rPr lang="en-US" i="1" dirty="0" smtClean="0"/>
              <a:t>Psalm </a:t>
            </a:r>
            <a:r>
              <a:rPr lang="en-US" i="1" dirty="0"/>
              <a:t>45:6, 7</a:t>
            </a:r>
            <a:r>
              <a:rPr lang="en-US" i="1" dirty="0" smtClean="0"/>
              <a:t>)</a:t>
            </a:r>
          </a:p>
          <a:p>
            <a:pPr lvl="0" algn="ctr">
              <a:buNone/>
            </a:pPr>
            <a:r>
              <a:rPr lang="en-US" i="1" dirty="0" smtClean="0"/>
              <a:t>   "</a:t>
            </a:r>
            <a:r>
              <a:rPr lang="en-US" i="1" dirty="0"/>
              <a:t>The Lord said unto my Lord, Sit thou at my right hand, until I make </a:t>
            </a:r>
            <a:r>
              <a:rPr lang="en-US" i="1" dirty="0" err="1"/>
              <a:t>thine</a:t>
            </a:r>
            <a:r>
              <a:rPr lang="en-US" i="1" dirty="0"/>
              <a:t> enemies thy footstool" (</a:t>
            </a:r>
            <a:r>
              <a:rPr lang="en-US" i="1" dirty="0" smtClean="0"/>
              <a:t>Psalm  </a:t>
            </a:r>
            <a:r>
              <a:rPr lang="en-US" i="1" dirty="0"/>
              <a:t>110:1</a:t>
            </a:r>
            <a:r>
              <a:rPr lang="en-US" i="1" dirty="0" smtClean="0"/>
              <a:t>)</a:t>
            </a:r>
            <a:endParaRPr lang="en-US" i="1" dirty="0"/>
          </a:p>
          <a:p>
            <a:pPr algn="ctr"/>
            <a:endParaRPr lang="en-US" dirty="0"/>
          </a:p>
        </p:txBody>
      </p:sp>
      <p:pic>
        <p:nvPicPr>
          <p:cNvPr id="35842" name="Picture 2" descr="http://upload.wikimedia.org/wikipedia/commons/thumb/2/24/Study_of_King_David,_by_Julia_Margaret_Cameron.jpg/300px-Study_of_King_David,_by_Julia_Margaret_Cameron.jpg"/>
          <p:cNvPicPr>
            <a:picLocks noChangeAspect="1" noChangeArrowheads="1"/>
          </p:cNvPicPr>
          <p:nvPr/>
        </p:nvPicPr>
        <p:blipFill>
          <a:blip r:embed="rId2" cstate="print"/>
          <a:srcRect/>
          <a:stretch>
            <a:fillRect/>
          </a:stretch>
        </p:blipFill>
        <p:spPr bwMode="auto">
          <a:xfrm>
            <a:off x="5715000" y="1524000"/>
            <a:ext cx="3157458" cy="3810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a:solidFill>
                  <a:srgbClr val="FFFF00"/>
                </a:solidFill>
              </a:rPr>
              <a:t>The witness of Isaiah</a:t>
            </a:r>
          </a:p>
        </p:txBody>
      </p:sp>
      <p:sp>
        <p:nvSpPr>
          <p:cNvPr id="3" name="Content Placeholder 2"/>
          <p:cNvSpPr>
            <a:spLocks noGrp="1"/>
          </p:cNvSpPr>
          <p:nvPr>
            <p:ph idx="1"/>
          </p:nvPr>
        </p:nvSpPr>
        <p:spPr>
          <a:xfrm>
            <a:off x="4419600" y="1447800"/>
            <a:ext cx="4724400" cy="5410200"/>
          </a:xfrm>
        </p:spPr>
        <p:txBody>
          <a:bodyPr>
            <a:normAutofit/>
          </a:bodyPr>
          <a:lstStyle/>
          <a:p>
            <a:pPr algn="ctr">
              <a:buNone/>
            </a:pPr>
            <a:r>
              <a:rPr lang="en-US" i="1" dirty="0" smtClean="0"/>
              <a:t>   "</a:t>
            </a:r>
            <a:r>
              <a:rPr lang="en-US" i="1" dirty="0"/>
              <a:t>For unto us a child is born, unto us a son is given: and the government shall be upon his shoulder: and his name shall be called Wonderful, </a:t>
            </a:r>
            <a:r>
              <a:rPr lang="en-US" i="1" dirty="0" err="1"/>
              <a:t>Counsellor</a:t>
            </a:r>
            <a:r>
              <a:rPr lang="en-US" i="1" dirty="0"/>
              <a:t>, The mighty God, The everlasting Father, The Prince of Peace" (Isa. 9:6</a:t>
            </a:r>
            <a:r>
              <a:rPr lang="en-US" i="1" dirty="0" smtClean="0"/>
              <a:t>)</a:t>
            </a:r>
            <a:endParaRPr lang="en-US" i="1" dirty="0"/>
          </a:p>
          <a:p>
            <a:pPr algn="ctr"/>
            <a:endParaRPr lang="en-US" i="1" dirty="0"/>
          </a:p>
        </p:txBody>
      </p:sp>
      <p:pic>
        <p:nvPicPr>
          <p:cNvPr id="36866" name="Picture 2" descr="http://www.biography.com/imported/images/Biography/Images/Profiles/I/Isaiah-9350334-1-402.jpg"/>
          <p:cNvPicPr>
            <a:picLocks noChangeAspect="1" noChangeArrowheads="1"/>
          </p:cNvPicPr>
          <p:nvPr/>
        </p:nvPicPr>
        <p:blipFill>
          <a:blip r:embed="rId2" cstate="print"/>
          <a:srcRect/>
          <a:stretch>
            <a:fillRect/>
          </a:stretch>
        </p:blipFill>
        <p:spPr bwMode="auto">
          <a:xfrm>
            <a:off x="533400" y="1676400"/>
            <a:ext cx="3829050" cy="382905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FFFF00"/>
                </a:solidFill>
              </a:rPr>
              <a:t>The witness of Daniel</a:t>
            </a:r>
          </a:p>
        </p:txBody>
      </p:sp>
      <p:sp>
        <p:nvSpPr>
          <p:cNvPr id="3" name="Content Placeholder 2"/>
          <p:cNvSpPr>
            <a:spLocks noGrp="1"/>
          </p:cNvSpPr>
          <p:nvPr>
            <p:ph idx="1"/>
          </p:nvPr>
        </p:nvSpPr>
        <p:spPr>
          <a:xfrm>
            <a:off x="3429000" y="1295400"/>
            <a:ext cx="5715000" cy="5562600"/>
          </a:xfrm>
        </p:spPr>
        <p:txBody>
          <a:bodyPr>
            <a:normAutofit fontScale="92500" lnSpcReduction="20000"/>
          </a:bodyPr>
          <a:lstStyle/>
          <a:p>
            <a:pPr algn="ctr">
              <a:buNone/>
            </a:pPr>
            <a:r>
              <a:rPr lang="en-US" i="1" dirty="0" smtClean="0"/>
              <a:t>    "</a:t>
            </a:r>
            <a:r>
              <a:rPr lang="en-US" i="1" dirty="0"/>
              <a:t>I saw in the night visions, and, behold, one like the Son of man came with the clouds of heaven, and came to the Ancient of days, and they brought him near before him. And there was given him dominion, and glory, and a kingdom, that all people, nations, and languages, should serve him: his dominion is an everlasting dominion, which shall not pass away, and his kingdom that which shall not be destroyed" (Dan. </a:t>
            </a:r>
            <a:r>
              <a:rPr lang="en-US" i="1" dirty="0" smtClean="0"/>
              <a:t>7:13-14)</a:t>
            </a:r>
            <a:endParaRPr lang="en-US" i="1" dirty="0"/>
          </a:p>
          <a:p>
            <a:pPr algn="ctr"/>
            <a:endParaRPr lang="en-US" dirty="0"/>
          </a:p>
        </p:txBody>
      </p:sp>
      <p:pic>
        <p:nvPicPr>
          <p:cNvPr id="37890" name="Picture 2" descr="C:\Users\Dan White\Pictures\Bible pictures\Daniel &amp; Bab Captvty\scan0020.jpg"/>
          <p:cNvPicPr>
            <a:picLocks noChangeAspect="1" noChangeArrowheads="1"/>
          </p:cNvPicPr>
          <p:nvPr/>
        </p:nvPicPr>
        <p:blipFill>
          <a:blip r:embed="rId2" cstate="print"/>
          <a:srcRect/>
          <a:stretch>
            <a:fillRect/>
          </a:stretch>
        </p:blipFill>
        <p:spPr bwMode="auto">
          <a:xfrm>
            <a:off x="0" y="1262063"/>
            <a:ext cx="3808412" cy="55959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Shown by the Gospels</a:t>
            </a:r>
          </a:p>
        </p:txBody>
      </p:sp>
      <p:pic>
        <p:nvPicPr>
          <p:cNvPr id="38916" name="Picture 4" descr="http://image.shutterstock.com/display_pic_with_logo/67533/67533,1159145901,1/stock-photo-a-bible-opened-to-john-chapter-one-1896302.jpg"/>
          <p:cNvPicPr>
            <a:picLocks noChangeAspect="1" noChangeArrowheads="1"/>
          </p:cNvPicPr>
          <p:nvPr/>
        </p:nvPicPr>
        <p:blipFill>
          <a:blip r:embed="rId2" cstate="print"/>
          <a:srcRect r="-280" b="5797"/>
          <a:stretch>
            <a:fillRect/>
          </a:stretch>
        </p:blipFill>
        <p:spPr bwMode="auto">
          <a:xfrm>
            <a:off x="838200" y="1676400"/>
            <a:ext cx="7391400" cy="4953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54762"/>
          </a:xfrm>
        </p:spPr>
        <p:txBody>
          <a:bodyPr>
            <a:normAutofit fontScale="90000"/>
          </a:bodyPr>
          <a:lstStyle/>
          <a:p>
            <a:r>
              <a:rPr lang="en-US" i="1" dirty="0" smtClean="0"/>
              <a:t>“In the beginning was the Word, and the Word was with God, and the Word was God. The same was in the beginning with God. All things were made by him; and without him was not any thing made that was made. In him was life; and the life was the light of men…And the Word was made flesh, and dwelt among us, (and we beheld his glory, the glory as of the only begotten of the Father,) full of grace and truth.” (John 1:1-4, 14) </a:t>
            </a:r>
            <a:endParaRPr lang="en-US"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pPr lvl="0"/>
            <a:r>
              <a:rPr lang="en-US" dirty="0">
                <a:solidFill>
                  <a:srgbClr val="FFFF00"/>
                </a:solidFill>
              </a:rPr>
              <a:t>He is </a:t>
            </a:r>
            <a:r>
              <a:rPr lang="en-US" dirty="0" smtClean="0">
                <a:solidFill>
                  <a:srgbClr val="FFFF00"/>
                </a:solidFill>
              </a:rPr>
              <a:t>omnipotent</a:t>
            </a:r>
            <a:br>
              <a:rPr lang="en-US" dirty="0" smtClean="0">
                <a:solidFill>
                  <a:srgbClr val="FFFF00"/>
                </a:solidFill>
              </a:rPr>
            </a:br>
            <a:r>
              <a:rPr lang="en-US" sz="4000" i="1" dirty="0" smtClean="0">
                <a:solidFill>
                  <a:srgbClr val="FFFF00"/>
                </a:solidFill>
              </a:rPr>
              <a:t> </a:t>
            </a:r>
            <a:r>
              <a:rPr lang="en-US" sz="4000" i="1" dirty="0">
                <a:solidFill>
                  <a:srgbClr val="FFFF00"/>
                </a:solidFill>
              </a:rPr>
              <a:t>(</a:t>
            </a:r>
            <a:r>
              <a:rPr lang="en-US" sz="4000" i="1" dirty="0" smtClean="0">
                <a:solidFill>
                  <a:srgbClr val="FFFF00"/>
                </a:solidFill>
              </a:rPr>
              <a:t>Matt</a:t>
            </a:r>
            <a:r>
              <a:rPr lang="en-US" sz="4000" i="1" dirty="0">
                <a:solidFill>
                  <a:srgbClr val="FFFF00"/>
                </a:solidFill>
              </a:rPr>
              <a:t>. 28:18</a:t>
            </a:r>
            <a:r>
              <a:rPr lang="en-US" sz="4000" i="1" dirty="0" smtClean="0">
                <a:solidFill>
                  <a:srgbClr val="FFFF00"/>
                </a:solidFill>
              </a:rPr>
              <a:t>) </a:t>
            </a:r>
            <a:r>
              <a:rPr lang="en-US" dirty="0">
                <a:solidFill>
                  <a:srgbClr val="FFFF00"/>
                </a:solidFill>
              </a:rPr>
              <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a:xfrm>
            <a:off x="0" y="1447800"/>
            <a:ext cx="9144000" cy="5410200"/>
          </a:xfrm>
        </p:spPr>
        <p:txBody>
          <a:bodyPr/>
          <a:lstStyle/>
          <a:p>
            <a:pPr algn="ctr">
              <a:buNone/>
            </a:pPr>
            <a:r>
              <a:rPr lang="en-US" i="1" dirty="0" smtClean="0"/>
              <a:t>“And Jesus came and </a:t>
            </a:r>
            <a:r>
              <a:rPr lang="en-US" i="1" dirty="0" err="1" smtClean="0"/>
              <a:t>spake</a:t>
            </a:r>
            <a:r>
              <a:rPr lang="en-US" i="1" dirty="0" smtClean="0"/>
              <a:t> unto them, saying, All power is given unto me in heaven and in earth.”</a:t>
            </a:r>
            <a:endParaRPr lang="en-US" i="1" dirty="0"/>
          </a:p>
        </p:txBody>
      </p:sp>
      <p:pic>
        <p:nvPicPr>
          <p:cNvPr id="39938" name="Picture 2" descr="http://giselleaguiar.com/wwjd/blog/wp-content/uploads/2012/01/Jesus-commission.jpg"/>
          <p:cNvPicPr>
            <a:picLocks noChangeAspect="1" noChangeArrowheads="1"/>
          </p:cNvPicPr>
          <p:nvPr/>
        </p:nvPicPr>
        <p:blipFill>
          <a:blip r:embed="rId2" cstate="print">
            <a:lum bright="-10000"/>
          </a:blip>
          <a:srcRect/>
          <a:stretch>
            <a:fillRect/>
          </a:stretch>
        </p:blipFill>
        <p:spPr bwMode="auto">
          <a:xfrm rot="206198">
            <a:off x="4217984" y="2878622"/>
            <a:ext cx="4625668"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940" name="Picture 4" descr="http://rethor.files.wordpress.com/2010/11/the_great_commission.jpg"/>
          <p:cNvPicPr>
            <a:picLocks noChangeAspect="1" noChangeArrowheads="1"/>
          </p:cNvPicPr>
          <p:nvPr/>
        </p:nvPicPr>
        <p:blipFill>
          <a:blip r:embed="rId3" cstate="print"/>
          <a:srcRect/>
          <a:stretch>
            <a:fillRect/>
          </a:stretch>
        </p:blipFill>
        <p:spPr bwMode="auto">
          <a:xfrm rot="21145698">
            <a:off x="228600" y="3352800"/>
            <a:ext cx="3810000"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876800" cy="6858000"/>
          </a:xfrm>
        </p:spPr>
        <p:txBody>
          <a:bodyPr>
            <a:noAutofit/>
          </a:bodyPr>
          <a:lstStyle/>
          <a:p>
            <a:pPr lvl="0"/>
            <a:r>
              <a:rPr lang="en-US" sz="3600" dirty="0"/>
              <a:t>over disease </a:t>
            </a:r>
            <a:r>
              <a:rPr lang="en-US" sz="3600" dirty="0" smtClean="0"/>
              <a:t>         </a:t>
            </a:r>
            <a:r>
              <a:rPr lang="en-US" sz="3600" i="1" dirty="0" smtClean="0"/>
              <a:t>(Matt</a:t>
            </a:r>
            <a:r>
              <a:rPr lang="en-US" sz="3600" i="1" dirty="0"/>
              <a:t>. </a:t>
            </a:r>
            <a:r>
              <a:rPr lang="en-US" sz="3600" i="1" dirty="0" smtClean="0"/>
              <a:t>8:1-4) </a:t>
            </a:r>
            <a:endParaRPr lang="en-US" sz="3600" i="1" dirty="0"/>
          </a:p>
          <a:p>
            <a:pPr lvl="0"/>
            <a:r>
              <a:rPr lang="en-US" sz="3600" dirty="0"/>
              <a:t>o</a:t>
            </a:r>
            <a:r>
              <a:rPr lang="en-US" sz="3600" dirty="0" smtClean="0"/>
              <a:t>ver demons                  </a:t>
            </a:r>
            <a:r>
              <a:rPr lang="en-US" sz="3600" i="1" dirty="0" smtClean="0"/>
              <a:t>(Matt</a:t>
            </a:r>
            <a:r>
              <a:rPr lang="en-US" sz="3600" i="1" dirty="0"/>
              <a:t>. </a:t>
            </a:r>
            <a:r>
              <a:rPr lang="en-US" sz="3600" i="1" dirty="0" smtClean="0"/>
              <a:t>8:16-17) </a:t>
            </a:r>
            <a:endParaRPr lang="en-US" sz="3600" i="1" dirty="0"/>
          </a:p>
          <a:p>
            <a:pPr lvl="0"/>
            <a:r>
              <a:rPr lang="en-US" sz="3600" dirty="0"/>
              <a:t>over men </a:t>
            </a:r>
            <a:r>
              <a:rPr lang="en-US" sz="3600" i="1" dirty="0"/>
              <a:t>(</a:t>
            </a:r>
            <a:r>
              <a:rPr lang="en-US" sz="3600" i="1" dirty="0" smtClean="0"/>
              <a:t>Matt</a:t>
            </a:r>
            <a:r>
              <a:rPr lang="en-US" sz="3600" i="1" dirty="0"/>
              <a:t>. </a:t>
            </a:r>
            <a:r>
              <a:rPr lang="en-US" sz="3600" i="1" dirty="0" smtClean="0"/>
              <a:t>9:9) </a:t>
            </a:r>
            <a:endParaRPr lang="en-US" sz="3600" i="1" dirty="0"/>
          </a:p>
          <a:p>
            <a:pPr lvl="0"/>
            <a:r>
              <a:rPr lang="en-US" sz="3600" dirty="0"/>
              <a:t>over nature </a:t>
            </a:r>
            <a:r>
              <a:rPr lang="en-US" sz="3600" dirty="0" smtClean="0"/>
              <a:t>          </a:t>
            </a:r>
            <a:r>
              <a:rPr lang="en-US" sz="3600" i="1" dirty="0" smtClean="0"/>
              <a:t>(Matt. </a:t>
            </a:r>
            <a:r>
              <a:rPr lang="en-US" sz="3600" i="1" dirty="0"/>
              <a:t>8:26) </a:t>
            </a:r>
          </a:p>
          <a:p>
            <a:pPr lvl="0"/>
            <a:r>
              <a:rPr lang="en-US" sz="3600" dirty="0"/>
              <a:t>over sin </a:t>
            </a:r>
            <a:r>
              <a:rPr lang="en-US" sz="3600" i="1" dirty="0"/>
              <a:t>(</a:t>
            </a:r>
            <a:r>
              <a:rPr lang="en-US" sz="3600" i="1" dirty="0" smtClean="0"/>
              <a:t>Matt</a:t>
            </a:r>
            <a:r>
              <a:rPr lang="en-US" sz="3600" i="1" dirty="0"/>
              <a:t>. 9:1-8) </a:t>
            </a:r>
          </a:p>
          <a:p>
            <a:pPr lvl="0"/>
            <a:r>
              <a:rPr lang="en-US" sz="3600" dirty="0"/>
              <a:t>over traditions </a:t>
            </a:r>
            <a:r>
              <a:rPr lang="en-US" sz="3600" dirty="0" smtClean="0"/>
              <a:t>      </a:t>
            </a:r>
            <a:r>
              <a:rPr lang="en-US" sz="3600" i="1" dirty="0" smtClean="0"/>
              <a:t>(Matt</a:t>
            </a:r>
            <a:r>
              <a:rPr lang="en-US" sz="3600" i="1" dirty="0"/>
              <a:t>. 9:10-17) </a:t>
            </a:r>
          </a:p>
          <a:p>
            <a:pPr lvl="0"/>
            <a:r>
              <a:rPr lang="en-US" sz="3600" dirty="0"/>
              <a:t>over death </a:t>
            </a:r>
            <a:r>
              <a:rPr lang="en-US" sz="3600" i="1" dirty="0"/>
              <a:t>(</a:t>
            </a:r>
            <a:r>
              <a:rPr lang="en-US" sz="3600" i="1" dirty="0" smtClean="0"/>
              <a:t>Luke 7:14) </a:t>
            </a:r>
            <a:endParaRPr lang="en-US" sz="3600" i="1" dirty="0"/>
          </a:p>
          <a:p>
            <a:endParaRPr lang="en-US" sz="3600" dirty="0"/>
          </a:p>
        </p:txBody>
      </p:sp>
      <p:pic>
        <p:nvPicPr>
          <p:cNvPr id="40962" name="Picture 2" descr="http://t1.gstatic.com/images?q=tbn:ANd9GcRu8d39ErXBvGBn2y5XKcdB6sy4sa7QIf_EvIzYpKLD9Jm97O1KOkLZirr1vg"/>
          <p:cNvPicPr>
            <a:picLocks noChangeAspect="1" noChangeArrowheads="1"/>
          </p:cNvPicPr>
          <p:nvPr/>
        </p:nvPicPr>
        <p:blipFill>
          <a:blip r:embed="rId2" cstate="print"/>
          <a:srcRect/>
          <a:stretch>
            <a:fillRect/>
          </a:stretch>
        </p:blipFill>
        <p:spPr bwMode="auto">
          <a:xfrm>
            <a:off x="4724400" y="0"/>
            <a:ext cx="3982823" cy="2971800"/>
          </a:xfrm>
          <a:prstGeom prst="rect">
            <a:avLst/>
          </a:prstGeom>
          <a:noFill/>
        </p:spPr>
      </p:pic>
      <p:pic>
        <p:nvPicPr>
          <p:cNvPr id="40964" name="Picture 4" descr="http://aliensandangels.files.wordpress.com/2012/06/jesuscastoutlegion2.jpg"/>
          <p:cNvPicPr>
            <a:picLocks noChangeAspect="1" noChangeArrowheads="1"/>
          </p:cNvPicPr>
          <p:nvPr/>
        </p:nvPicPr>
        <p:blipFill>
          <a:blip r:embed="rId3" cstate="print"/>
          <a:srcRect/>
          <a:stretch>
            <a:fillRect/>
          </a:stretch>
        </p:blipFill>
        <p:spPr bwMode="auto">
          <a:xfrm>
            <a:off x="4419600" y="685800"/>
            <a:ext cx="4552207" cy="3048000"/>
          </a:xfrm>
          <a:prstGeom prst="rect">
            <a:avLst/>
          </a:prstGeom>
          <a:noFill/>
        </p:spPr>
      </p:pic>
      <p:pic>
        <p:nvPicPr>
          <p:cNvPr id="40966" name="Picture 6" descr="http://4.bp.blogspot.com/-Tz_JWePogL0/T56rpTe7IUI/AAAAAAAAAb4/eUzT7E4LFpo/s1600/PP-JesusCallingMatthew_HA_0002.jpg"/>
          <p:cNvPicPr>
            <a:picLocks noChangeAspect="1" noChangeArrowheads="1"/>
          </p:cNvPicPr>
          <p:nvPr/>
        </p:nvPicPr>
        <p:blipFill>
          <a:blip r:embed="rId4" cstate="print"/>
          <a:srcRect/>
          <a:stretch>
            <a:fillRect/>
          </a:stretch>
        </p:blipFill>
        <p:spPr bwMode="auto">
          <a:xfrm>
            <a:off x="5486400" y="1143000"/>
            <a:ext cx="3276600" cy="4183127"/>
          </a:xfrm>
          <a:prstGeom prst="rect">
            <a:avLst/>
          </a:prstGeom>
          <a:noFill/>
        </p:spPr>
      </p:pic>
      <p:pic>
        <p:nvPicPr>
          <p:cNvPr id="40968" name="Picture 8" descr="http://suetornai.files.wordpress.com/2011/06/jesus_calms_storm1.jpg"/>
          <p:cNvPicPr>
            <a:picLocks noChangeAspect="1" noChangeArrowheads="1"/>
          </p:cNvPicPr>
          <p:nvPr/>
        </p:nvPicPr>
        <p:blipFill>
          <a:blip r:embed="rId5" cstate="print"/>
          <a:srcRect/>
          <a:stretch>
            <a:fillRect/>
          </a:stretch>
        </p:blipFill>
        <p:spPr bwMode="auto">
          <a:xfrm>
            <a:off x="4673600" y="2286000"/>
            <a:ext cx="4470400" cy="3352800"/>
          </a:xfrm>
          <a:prstGeom prst="rect">
            <a:avLst/>
          </a:prstGeom>
          <a:noFill/>
        </p:spPr>
      </p:pic>
      <p:pic>
        <p:nvPicPr>
          <p:cNvPr id="40970" name="Picture 10" descr="http://www.ellenwhite.info/images/chapt-illus/SC/PP-JesusAtPoolOfBethesda_HA_0015.jpg"/>
          <p:cNvPicPr>
            <a:picLocks noChangeAspect="1" noChangeArrowheads="1"/>
          </p:cNvPicPr>
          <p:nvPr/>
        </p:nvPicPr>
        <p:blipFill>
          <a:blip r:embed="rId6" cstate="print"/>
          <a:srcRect/>
          <a:stretch>
            <a:fillRect/>
          </a:stretch>
        </p:blipFill>
        <p:spPr bwMode="auto">
          <a:xfrm>
            <a:off x="5638800" y="2712719"/>
            <a:ext cx="3048000" cy="4145281"/>
          </a:xfrm>
          <a:prstGeom prst="rect">
            <a:avLst/>
          </a:prstGeom>
          <a:noFill/>
        </p:spPr>
      </p:pic>
      <p:pic>
        <p:nvPicPr>
          <p:cNvPr id="40972" name="Picture 12" descr="http://www.travisagnew.org/wp-content/uploads/2012/05/tissot-the-pharisees-question-jesus-744x492.jpg"/>
          <p:cNvPicPr>
            <a:picLocks noChangeAspect="1" noChangeArrowheads="1"/>
          </p:cNvPicPr>
          <p:nvPr/>
        </p:nvPicPr>
        <p:blipFill>
          <a:blip r:embed="rId7" cstate="print">
            <a:lum bright="-10000"/>
          </a:blip>
          <a:srcRect/>
          <a:stretch>
            <a:fillRect/>
          </a:stretch>
        </p:blipFill>
        <p:spPr bwMode="auto">
          <a:xfrm>
            <a:off x="4877308" y="4038600"/>
            <a:ext cx="4266692" cy="2819400"/>
          </a:xfrm>
          <a:prstGeom prst="rect">
            <a:avLst/>
          </a:prstGeom>
          <a:noFill/>
        </p:spPr>
      </p:pic>
      <p:pic>
        <p:nvPicPr>
          <p:cNvPr id="40974" name="Picture 14" descr="http://lavistachurchofchrist.org/Pictures/Standard%20Bible%20Story%20Readers,%20Book%20Six/images/top_37_bmp.jpg"/>
          <p:cNvPicPr>
            <a:picLocks noChangeAspect="1" noChangeArrowheads="1"/>
          </p:cNvPicPr>
          <p:nvPr/>
        </p:nvPicPr>
        <p:blipFill>
          <a:blip r:embed="rId8" cstate="print"/>
          <a:srcRect/>
          <a:stretch>
            <a:fillRect/>
          </a:stretch>
        </p:blipFill>
        <p:spPr bwMode="auto">
          <a:xfrm>
            <a:off x="5029200" y="2232691"/>
            <a:ext cx="3810000" cy="46253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 to="" calcmode="lin" valueType="num">
                                      <p:cBhvr>
                                        <p:cTn id="12" dur="1" fill="hold"/>
                                        <p:tgtEl>
                                          <p:spTgt spid="4096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0966"/>
                                        </p:tgtEl>
                                        <p:attrNameLst>
                                          <p:attrName>style.visibility</p:attrName>
                                        </p:attrNameLst>
                                      </p:cBhvr>
                                      <p:to>
                                        <p:strVal val="visible"/>
                                      </p:to>
                                    </p:set>
                                    <p:anim to="" calcmode="lin" valueType="num">
                                      <p:cBhvr>
                                        <p:cTn id="22" dur="1" fill="hold"/>
                                        <p:tgtEl>
                                          <p:spTgt spid="4096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0968"/>
                                        </p:tgtEl>
                                        <p:attrNameLst>
                                          <p:attrName>style.visibility</p:attrName>
                                        </p:attrNameLst>
                                      </p:cBhvr>
                                      <p:to>
                                        <p:strVal val="visible"/>
                                      </p:to>
                                    </p:set>
                                    <p:anim to="" calcmode="lin" valueType="num">
                                      <p:cBhvr>
                                        <p:cTn id="32" dur="1" fill="hold"/>
                                        <p:tgtEl>
                                          <p:spTgt spid="4096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to="" calcmode="lin" valueType="num">
                                      <p:cBhvr>
                                        <p:cTn id="37" dur="1" fill="hold"/>
                                        <p:tgtEl>
                                          <p:spTgt spid="3">
                                            <p:txEl>
                                              <p:pRg st="4" end="4"/>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40970"/>
                                        </p:tgtEl>
                                        <p:attrNameLst>
                                          <p:attrName>style.visibility</p:attrName>
                                        </p:attrNameLst>
                                      </p:cBhvr>
                                      <p:to>
                                        <p:strVal val="visible"/>
                                      </p:to>
                                    </p:set>
                                    <p:anim to="" calcmode="lin" valueType="num">
                                      <p:cBhvr>
                                        <p:cTn id="42" dur="1" fill="hold"/>
                                        <p:tgtEl>
                                          <p:spTgt spid="40970"/>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to="" calcmode="lin" valueType="num">
                                      <p:cBhvr>
                                        <p:cTn id="47" dur="1" fill="hold"/>
                                        <p:tgtEl>
                                          <p:spTgt spid="3">
                                            <p:txEl>
                                              <p:pRg st="5" end="5"/>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40972"/>
                                        </p:tgtEl>
                                        <p:attrNameLst>
                                          <p:attrName>style.visibility</p:attrName>
                                        </p:attrNameLst>
                                      </p:cBhvr>
                                      <p:to>
                                        <p:strVal val="visible"/>
                                      </p:to>
                                    </p:set>
                                    <p:anim to="" calcmode="lin" valueType="num">
                                      <p:cBhvr>
                                        <p:cTn id="52" dur="1" fill="hold"/>
                                        <p:tgtEl>
                                          <p:spTgt spid="40972"/>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to="" calcmode="lin" valueType="num">
                                      <p:cBhvr>
                                        <p:cTn id="57" dur="1" fill="hold"/>
                                        <p:tgtEl>
                                          <p:spTgt spid="3">
                                            <p:txEl>
                                              <p:pRg st="6" end="6"/>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40974"/>
                                        </p:tgtEl>
                                        <p:attrNameLst>
                                          <p:attrName>style.visibility</p:attrName>
                                        </p:attrNameLst>
                                      </p:cBhvr>
                                      <p:to>
                                        <p:strVal val="visible"/>
                                      </p:to>
                                    </p:set>
                                    <p:anim to="" calcmode="lin" valueType="num">
                                      <p:cBhvr>
                                        <p:cTn id="62" dur="1" fill="hold"/>
                                        <p:tgtEl>
                                          <p:spTgt spid="409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pPr lvl="0"/>
            <a:r>
              <a:rPr lang="en-US" dirty="0">
                <a:solidFill>
                  <a:srgbClr val="FFFF00"/>
                </a:solidFill>
              </a:rPr>
              <a:t>He is omniscient </a:t>
            </a:r>
            <a:r>
              <a:rPr lang="en-US" dirty="0" smtClean="0">
                <a:solidFill>
                  <a:srgbClr val="FFFF00"/>
                </a:solidFill>
              </a:rPr>
              <a:t/>
            </a:r>
            <a:br>
              <a:rPr lang="en-US" dirty="0" smtClean="0">
                <a:solidFill>
                  <a:srgbClr val="FFFF00"/>
                </a:solidFill>
              </a:rPr>
            </a:br>
            <a:r>
              <a:rPr lang="en-US" sz="4000" i="1" dirty="0" smtClean="0">
                <a:solidFill>
                  <a:srgbClr val="FFFF00"/>
                </a:solidFill>
              </a:rPr>
              <a:t>(John 2:24-25; </a:t>
            </a:r>
            <a:r>
              <a:rPr lang="en-US" sz="4000" i="1" dirty="0">
                <a:solidFill>
                  <a:srgbClr val="FFFF00"/>
                </a:solidFill>
              </a:rPr>
              <a:t>16:30</a:t>
            </a:r>
            <a:r>
              <a:rPr lang="en-US" sz="4000" i="1" dirty="0" smtClean="0">
                <a:solidFill>
                  <a:srgbClr val="FFFF00"/>
                </a:solidFill>
              </a:rPr>
              <a:t>)</a:t>
            </a:r>
            <a:r>
              <a:rPr lang="en-US" dirty="0">
                <a:solidFill>
                  <a:srgbClr val="FFFF00"/>
                </a:solidFill>
              </a:rPr>
              <a:t/>
            </a:r>
            <a:br>
              <a:rPr lang="en-US" dirty="0">
                <a:solidFill>
                  <a:srgbClr val="FFFF00"/>
                </a:solidFill>
              </a:rPr>
            </a:br>
            <a:endParaRPr lang="en-US" dirty="0">
              <a:solidFill>
                <a:srgbClr val="FFFF00"/>
              </a:solidFill>
            </a:endParaRPr>
          </a:p>
        </p:txBody>
      </p:sp>
      <p:sp>
        <p:nvSpPr>
          <p:cNvPr id="6" name="Rectangle 5"/>
          <p:cNvSpPr/>
          <p:nvPr/>
        </p:nvSpPr>
        <p:spPr>
          <a:xfrm>
            <a:off x="685800" y="1752600"/>
            <a:ext cx="6172200" cy="2554545"/>
          </a:xfrm>
          <a:prstGeom prst="rect">
            <a:avLst/>
          </a:prstGeom>
        </p:spPr>
        <p:txBody>
          <a:bodyPr wrap="square">
            <a:spAutoFit/>
          </a:bodyPr>
          <a:lstStyle/>
          <a:p>
            <a:r>
              <a:rPr lang="en-US" sz="3200" i="1" dirty="0" smtClean="0"/>
              <a:t>(John 2:24-25) “But Jesus did not commit himself unto them, because he knew all men, And needed not that any should testify of man: for he knew what was in man.”</a:t>
            </a:r>
            <a:endParaRPr lang="en-US" sz="3200" i="1" dirty="0"/>
          </a:p>
        </p:txBody>
      </p:sp>
      <p:sp>
        <p:nvSpPr>
          <p:cNvPr id="7" name="Rectangle 6"/>
          <p:cNvSpPr/>
          <p:nvPr/>
        </p:nvSpPr>
        <p:spPr>
          <a:xfrm>
            <a:off x="1600200" y="4572000"/>
            <a:ext cx="7391400" cy="2062103"/>
          </a:xfrm>
          <a:prstGeom prst="rect">
            <a:avLst/>
          </a:prstGeom>
        </p:spPr>
        <p:txBody>
          <a:bodyPr wrap="square">
            <a:spAutoFit/>
          </a:bodyPr>
          <a:lstStyle/>
          <a:p>
            <a:r>
              <a:rPr lang="en-US" sz="3200" i="1" dirty="0" smtClean="0"/>
              <a:t>(John 16:30-31) “Now are we sure that thou </a:t>
            </a:r>
            <a:r>
              <a:rPr lang="en-US" sz="3200" i="1" dirty="0" err="1" smtClean="0"/>
              <a:t>knowest</a:t>
            </a:r>
            <a:r>
              <a:rPr lang="en-US" sz="3200" i="1" dirty="0" smtClean="0"/>
              <a:t> all things, and </a:t>
            </a:r>
            <a:r>
              <a:rPr lang="en-US" sz="3200" i="1" dirty="0" err="1" smtClean="0"/>
              <a:t>needest</a:t>
            </a:r>
            <a:r>
              <a:rPr lang="en-US" sz="3200" i="1" dirty="0" smtClean="0"/>
              <a:t> not that any man should ask thee: by this we believe that thou </a:t>
            </a:r>
            <a:r>
              <a:rPr lang="en-US" sz="3200" i="1" dirty="0" err="1" smtClean="0"/>
              <a:t>camest</a:t>
            </a:r>
            <a:r>
              <a:rPr lang="en-US" sz="3200" i="1" dirty="0" smtClean="0"/>
              <a:t> forth from God.”</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5486400" cy="5632311"/>
          </a:xfrm>
          <a:prstGeom prst="rect">
            <a:avLst/>
          </a:prstGeom>
        </p:spPr>
        <p:txBody>
          <a:bodyPr wrap="square">
            <a:spAutoFit/>
          </a:bodyPr>
          <a:lstStyle/>
          <a:p>
            <a:pPr lvl="0" algn="ctr">
              <a:buNone/>
            </a:pPr>
            <a:r>
              <a:rPr lang="en-US" sz="3600" dirty="0" smtClean="0">
                <a:solidFill>
                  <a:srgbClr val="FFFF00"/>
                </a:solidFill>
              </a:rPr>
              <a:t>He knew the whereabouts of Nathanael </a:t>
            </a:r>
          </a:p>
          <a:p>
            <a:pPr lvl="0" algn="ctr">
              <a:buNone/>
            </a:pPr>
            <a:endParaRPr lang="en-US" sz="3600" dirty="0" smtClean="0">
              <a:solidFill>
                <a:srgbClr val="FFFF00"/>
              </a:solidFill>
            </a:endParaRPr>
          </a:p>
          <a:p>
            <a:pPr lvl="0" algn="ctr">
              <a:buNone/>
            </a:pPr>
            <a:r>
              <a:rPr lang="en-US" sz="3600" i="1" dirty="0" smtClean="0"/>
              <a:t>   “Nathanael </a:t>
            </a:r>
            <a:r>
              <a:rPr lang="en-US" sz="3600" i="1" dirty="0" err="1" smtClean="0"/>
              <a:t>saith</a:t>
            </a:r>
            <a:r>
              <a:rPr lang="en-US" sz="3600" i="1" dirty="0" smtClean="0"/>
              <a:t> unto him, Whence </a:t>
            </a:r>
            <a:r>
              <a:rPr lang="en-US" sz="3600" i="1" dirty="0" err="1" smtClean="0"/>
              <a:t>knowest</a:t>
            </a:r>
            <a:r>
              <a:rPr lang="en-US" sz="3600" i="1" dirty="0" smtClean="0"/>
              <a:t> thou me? Jesus answered and said unto him, Before that Philip called thee, when thou </a:t>
            </a:r>
            <a:r>
              <a:rPr lang="en-US" sz="3600" i="1" dirty="0" err="1" smtClean="0"/>
              <a:t>wast</a:t>
            </a:r>
            <a:r>
              <a:rPr lang="en-US" sz="3600" i="1" dirty="0" smtClean="0"/>
              <a:t> under the fig tree, I saw thee.” (John 1:48) </a:t>
            </a:r>
            <a:endParaRPr lang="en-US" sz="3600" i="1" dirty="0"/>
          </a:p>
        </p:txBody>
      </p:sp>
      <p:pic>
        <p:nvPicPr>
          <p:cNvPr id="3" name="Picture 2" descr="http://3.bp.blogspot.com/-2VhcOHuxzB0/TxNcMddYezI/AAAAAAAAAiw/AA8XCyTAzi0/s1600/Nathanael+and+Jesus.jpg"/>
          <p:cNvPicPr>
            <a:picLocks noChangeAspect="1" noChangeArrowheads="1"/>
          </p:cNvPicPr>
          <p:nvPr/>
        </p:nvPicPr>
        <p:blipFill>
          <a:blip r:embed="rId2" cstate="print">
            <a:lum contrast="30000"/>
          </a:blip>
          <a:srcRect/>
          <a:stretch>
            <a:fillRect/>
          </a:stretch>
        </p:blipFill>
        <p:spPr bwMode="auto">
          <a:xfrm>
            <a:off x="5715000" y="762000"/>
            <a:ext cx="3225209" cy="33337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lum bright="-20000"/>
          </a:blip>
          <a:srcRect/>
          <a:stretch>
            <a:fillRect/>
          </a:stretch>
        </p:blipFill>
        <p:spPr bwMode="auto">
          <a:xfrm>
            <a:off x="0" y="0"/>
            <a:ext cx="9448800" cy="708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pPr lvl="0"/>
            <a:r>
              <a:rPr lang="en-US" dirty="0">
                <a:solidFill>
                  <a:srgbClr val="FFFF00"/>
                </a:solidFill>
              </a:rPr>
              <a:t>He knew the plot of Judas </a:t>
            </a:r>
            <a:r>
              <a:rPr lang="en-US" dirty="0" smtClean="0">
                <a:solidFill>
                  <a:srgbClr val="FFFF00"/>
                </a:solidFill>
              </a:rPr>
              <a:t/>
            </a:r>
            <a:br>
              <a:rPr lang="en-US" dirty="0" smtClean="0">
                <a:solidFill>
                  <a:srgbClr val="FFFF00"/>
                </a:solidFill>
              </a:rPr>
            </a:br>
            <a:r>
              <a:rPr lang="en-US" sz="4000" i="1" dirty="0" smtClean="0">
                <a:solidFill>
                  <a:srgbClr val="FFFF00"/>
                </a:solidFill>
              </a:rPr>
              <a:t>(John </a:t>
            </a:r>
            <a:r>
              <a:rPr lang="en-US" sz="4000" i="1" dirty="0">
                <a:solidFill>
                  <a:srgbClr val="FFFF00"/>
                </a:solidFill>
              </a:rPr>
              <a:t>6:70; 13:11</a:t>
            </a:r>
            <a:r>
              <a:rPr lang="en-US" sz="4000" i="1" dirty="0" smtClean="0">
                <a:solidFill>
                  <a:srgbClr val="FFFF00"/>
                </a:solidFill>
              </a:rPr>
              <a:t>) </a:t>
            </a:r>
            <a:r>
              <a:rPr lang="en-US" dirty="0">
                <a:solidFill>
                  <a:srgbClr val="FFFF00"/>
                </a:solidFill>
              </a:rPr>
              <a:t/>
            </a:r>
            <a:br>
              <a:rPr lang="en-US" dirty="0">
                <a:solidFill>
                  <a:srgbClr val="FFFF00"/>
                </a:solidFill>
              </a:rPr>
            </a:br>
            <a:endParaRPr lang="en-US" dirty="0">
              <a:solidFill>
                <a:srgbClr val="FFFF00"/>
              </a:solidFill>
            </a:endParaRPr>
          </a:p>
        </p:txBody>
      </p:sp>
      <p:pic>
        <p:nvPicPr>
          <p:cNvPr id="43010" name="Picture 2" descr="http://www.csvfblog.org/wp-content/uploads/2010/03/judas.jpg"/>
          <p:cNvPicPr>
            <a:picLocks noChangeAspect="1" noChangeArrowheads="1"/>
          </p:cNvPicPr>
          <p:nvPr/>
        </p:nvPicPr>
        <p:blipFill>
          <a:blip r:embed="rId2" cstate="print"/>
          <a:srcRect/>
          <a:stretch>
            <a:fillRect/>
          </a:stretch>
        </p:blipFill>
        <p:spPr bwMode="auto">
          <a:xfrm>
            <a:off x="1219200" y="1752600"/>
            <a:ext cx="6858000" cy="4670800"/>
          </a:xfrm>
          <a:prstGeom prst="rect">
            <a:avLst/>
          </a:prstGeom>
          <a:noFill/>
        </p:spPr>
      </p:pic>
      <p:pic>
        <p:nvPicPr>
          <p:cNvPr id="43012" name="Picture 4" descr="http://s3.amazonaws.com/rapgenius/judas-iscariot_wa.jpg"/>
          <p:cNvPicPr>
            <a:picLocks noChangeAspect="1" noChangeArrowheads="1"/>
          </p:cNvPicPr>
          <p:nvPr/>
        </p:nvPicPr>
        <p:blipFill>
          <a:blip r:embed="rId3" cstate="print"/>
          <a:srcRect/>
          <a:stretch>
            <a:fillRect/>
          </a:stretch>
        </p:blipFill>
        <p:spPr bwMode="auto">
          <a:xfrm>
            <a:off x="2667000" y="2209800"/>
            <a:ext cx="3886200" cy="380047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pPr lvl="0"/>
            <a:r>
              <a:rPr lang="en-US" dirty="0">
                <a:solidFill>
                  <a:srgbClr val="FFFF00"/>
                </a:solidFill>
              </a:rPr>
              <a:t>He knew the hearts of the Pharisees </a:t>
            </a:r>
            <a:r>
              <a:rPr lang="en-US" sz="4000" i="1" dirty="0">
                <a:solidFill>
                  <a:srgbClr val="FFFF00"/>
                </a:solidFill>
              </a:rPr>
              <a:t>(</a:t>
            </a:r>
            <a:r>
              <a:rPr lang="en-US" sz="4000" i="1" dirty="0" smtClean="0">
                <a:solidFill>
                  <a:srgbClr val="FFFF00"/>
                </a:solidFill>
              </a:rPr>
              <a:t>Matt</a:t>
            </a:r>
            <a:r>
              <a:rPr lang="en-US" sz="4000" i="1" dirty="0">
                <a:solidFill>
                  <a:srgbClr val="FFFF00"/>
                </a:solidFill>
              </a:rPr>
              <a:t>. 12:25; </a:t>
            </a:r>
            <a:r>
              <a:rPr lang="en-US" sz="4000" i="1" dirty="0" smtClean="0">
                <a:solidFill>
                  <a:srgbClr val="FFFF00"/>
                </a:solidFill>
              </a:rPr>
              <a:t>Luke </a:t>
            </a:r>
            <a:r>
              <a:rPr lang="en-US" sz="4000" i="1" dirty="0">
                <a:solidFill>
                  <a:srgbClr val="FFFF00"/>
                </a:solidFill>
              </a:rPr>
              <a:t>5:22; 6:8; 7:39, 40</a:t>
            </a:r>
            <a:r>
              <a:rPr lang="en-US" sz="4000" i="1" dirty="0" smtClean="0">
                <a:solidFill>
                  <a:srgbClr val="FFFF00"/>
                </a:solidFill>
              </a:rPr>
              <a:t>) </a:t>
            </a:r>
            <a:r>
              <a:rPr lang="en-US" dirty="0">
                <a:solidFill>
                  <a:srgbClr val="FFFF00"/>
                </a:solidFill>
              </a:rPr>
              <a:t/>
            </a:r>
            <a:br>
              <a:rPr lang="en-US" dirty="0">
                <a:solidFill>
                  <a:srgbClr val="FFFF00"/>
                </a:solidFill>
              </a:rPr>
            </a:br>
            <a:endParaRPr lang="en-US" dirty="0">
              <a:solidFill>
                <a:srgbClr val="FFFF00"/>
              </a:solidFill>
            </a:endParaRPr>
          </a:p>
        </p:txBody>
      </p:sp>
      <p:pic>
        <p:nvPicPr>
          <p:cNvPr id="45058" name="Picture 2" descr="http://hollywoodjesus.com/movie/gospel_of_john/15a.jpeg"/>
          <p:cNvPicPr>
            <a:picLocks noChangeAspect="1" noChangeArrowheads="1"/>
          </p:cNvPicPr>
          <p:nvPr/>
        </p:nvPicPr>
        <p:blipFill>
          <a:blip r:embed="rId2" cstate="print"/>
          <a:srcRect/>
          <a:stretch>
            <a:fillRect/>
          </a:stretch>
        </p:blipFill>
        <p:spPr bwMode="auto">
          <a:xfrm>
            <a:off x="1524000" y="2133600"/>
            <a:ext cx="6414792" cy="4191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pPr lvl="0"/>
            <a:r>
              <a:rPr lang="en-US" dirty="0">
                <a:solidFill>
                  <a:srgbClr val="FFFF00"/>
                </a:solidFill>
              </a:rPr>
              <a:t>He knew the thoughts of the scribes </a:t>
            </a:r>
            <a:r>
              <a:rPr lang="en-US" sz="4000" i="1" dirty="0">
                <a:solidFill>
                  <a:srgbClr val="FFFF00"/>
                </a:solidFill>
              </a:rPr>
              <a:t>(</a:t>
            </a:r>
            <a:r>
              <a:rPr lang="en-US" sz="4000" i="1" dirty="0" smtClean="0">
                <a:solidFill>
                  <a:srgbClr val="FFFF00"/>
                </a:solidFill>
              </a:rPr>
              <a:t>Matt</a:t>
            </a:r>
            <a:r>
              <a:rPr lang="en-US" sz="4000" i="1" dirty="0">
                <a:solidFill>
                  <a:srgbClr val="FFFF00"/>
                </a:solidFill>
              </a:rPr>
              <a:t>. </a:t>
            </a:r>
            <a:r>
              <a:rPr lang="en-US" sz="4000" i="1" dirty="0" smtClean="0">
                <a:solidFill>
                  <a:srgbClr val="FFFF00"/>
                </a:solidFill>
              </a:rPr>
              <a:t>9:3-4)</a:t>
            </a:r>
            <a:r>
              <a:rPr lang="en-US" dirty="0"/>
              <a:t/>
            </a:r>
            <a:br>
              <a:rPr lang="en-US" dirty="0"/>
            </a:br>
            <a:endParaRPr lang="en-US" dirty="0"/>
          </a:p>
        </p:txBody>
      </p:sp>
      <p:pic>
        <p:nvPicPr>
          <p:cNvPr id="46084" name="Picture 4" descr="http://www.crossroadsinitiative.com/pics/content_img.2260.img.jpg"/>
          <p:cNvPicPr>
            <a:picLocks noChangeAspect="1" noChangeArrowheads="1"/>
          </p:cNvPicPr>
          <p:nvPr/>
        </p:nvPicPr>
        <p:blipFill>
          <a:blip r:embed="rId2" cstate="print"/>
          <a:srcRect/>
          <a:stretch>
            <a:fillRect/>
          </a:stretch>
        </p:blipFill>
        <p:spPr bwMode="auto">
          <a:xfrm flipH="1">
            <a:off x="685800" y="2819400"/>
            <a:ext cx="3200400" cy="3449613"/>
          </a:xfrm>
          <a:prstGeom prst="rect">
            <a:avLst/>
          </a:prstGeom>
          <a:noFill/>
        </p:spPr>
      </p:pic>
      <p:pic>
        <p:nvPicPr>
          <p:cNvPr id="46086" name="Picture 6" descr="http://achristianpilgrim.files.wordpress.com/2011/10/image004-yesus.jpg"/>
          <p:cNvPicPr>
            <a:picLocks noChangeAspect="1" noChangeArrowheads="1"/>
          </p:cNvPicPr>
          <p:nvPr/>
        </p:nvPicPr>
        <p:blipFill>
          <a:blip r:embed="rId3" cstate="print"/>
          <a:srcRect/>
          <a:stretch>
            <a:fillRect/>
          </a:stretch>
        </p:blipFill>
        <p:spPr bwMode="auto">
          <a:xfrm flipH="1">
            <a:off x="4876800" y="1676400"/>
            <a:ext cx="3524250" cy="479103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667000"/>
          </a:xfrm>
        </p:spPr>
        <p:txBody>
          <a:bodyPr>
            <a:normAutofit fontScale="90000"/>
          </a:bodyPr>
          <a:lstStyle/>
          <a:p>
            <a:pPr lvl="0"/>
            <a:r>
              <a:rPr lang="en-US" dirty="0">
                <a:solidFill>
                  <a:srgbClr val="FFFF00"/>
                </a:solidFill>
              </a:rPr>
              <a:t>He knew the history of the </a:t>
            </a:r>
            <a:r>
              <a:rPr lang="en-US" dirty="0" smtClean="0">
                <a:solidFill>
                  <a:srgbClr val="FFFF00"/>
                </a:solidFill>
              </a:rPr>
              <a:t/>
            </a:r>
            <a:br>
              <a:rPr lang="en-US" dirty="0" smtClean="0">
                <a:solidFill>
                  <a:srgbClr val="FFFF00"/>
                </a:solidFill>
              </a:rPr>
            </a:br>
            <a:r>
              <a:rPr lang="en-US" dirty="0" smtClean="0">
                <a:solidFill>
                  <a:srgbClr val="FFFF00"/>
                </a:solidFill>
              </a:rPr>
              <a:t>Samaritan </a:t>
            </a:r>
            <a:r>
              <a:rPr lang="en-US" dirty="0">
                <a:solidFill>
                  <a:srgbClr val="FFFF00"/>
                </a:solidFill>
              </a:rPr>
              <a:t>woman </a:t>
            </a:r>
            <a:r>
              <a:rPr lang="en-US" dirty="0" smtClean="0">
                <a:solidFill>
                  <a:srgbClr val="FFFF00"/>
                </a:solidFill>
              </a:rPr>
              <a:t/>
            </a:r>
            <a:br>
              <a:rPr lang="en-US" dirty="0" smtClean="0">
                <a:solidFill>
                  <a:srgbClr val="FFFF00"/>
                </a:solidFill>
              </a:rPr>
            </a:br>
            <a:r>
              <a:rPr lang="en-US" sz="4000" i="1" dirty="0" smtClean="0">
                <a:solidFill>
                  <a:srgbClr val="FFFF00"/>
                </a:solidFill>
              </a:rPr>
              <a:t>(John </a:t>
            </a:r>
            <a:r>
              <a:rPr lang="en-US" sz="4000" i="1" dirty="0">
                <a:solidFill>
                  <a:srgbClr val="FFFF00"/>
                </a:solidFill>
              </a:rPr>
              <a:t>4:29</a:t>
            </a:r>
            <a:r>
              <a:rPr lang="en-US" sz="4000" i="1" dirty="0" smtClean="0">
                <a:solidFill>
                  <a:srgbClr val="FFFF00"/>
                </a:solidFill>
              </a:rPr>
              <a:t>) </a:t>
            </a:r>
            <a:r>
              <a:rPr lang="en-US" dirty="0">
                <a:solidFill>
                  <a:srgbClr val="FFFF00"/>
                </a:solidFill>
              </a:rPr>
              <a:t/>
            </a:r>
            <a:br>
              <a:rPr lang="en-US" dirty="0">
                <a:solidFill>
                  <a:srgbClr val="FFFF00"/>
                </a:solidFill>
              </a:rPr>
            </a:br>
            <a:endParaRPr lang="en-US" dirty="0">
              <a:solidFill>
                <a:srgbClr val="FFFF00"/>
              </a:solidFill>
            </a:endParaRPr>
          </a:p>
        </p:txBody>
      </p:sp>
      <p:pic>
        <p:nvPicPr>
          <p:cNvPr id="47106" name="Picture 2" descr="http://1.bp.blogspot.com/-hv_fpYPzwwg/TY7jf_1hZRI/AAAAAAAABo0/y8R5uD_kJaQ/s1600/Jesus+%2526+the+Samaritan+Woman+%25231.jpg"/>
          <p:cNvPicPr>
            <a:picLocks noChangeAspect="1" noChangeArrowheads="1"/>
          </p:cNvPicPr>
          <p:nvPr/>
        </p:nvPicPr>
        <p:blipFill>
          <a:blip r:embed="rId2" cstate="print"/>
          <a:srcRect/>
          <a:stretch>
            <a:fillRect/>
          </a:stretch>
        </p:blipFill>
        <p:spPr bwMode="auto">
          <a:xfrm>
            <a:off x="1447800" y="2124075"/>
            <a:ext cx="5876925" cy="47339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pPr lvl="0"/>
            <a:r>
              <a:rPr lang="en-US" dirty="0">
                <a:solidFill>
                  <a:srgbClr val="FFFF00"/>
                </a:solidFill>
              </a:rPr>
              <a:t>He knew the </a:t>
            </a:r>
            <a:r>
              <a:rPr lang="en-US" dirty="0" smtClean="0">
                <a:solidFill>
                  <a:srgbClr val="FFFF00"/>
                </a:solidFill>
              </a:rPr>
              <a:t>thoughts </a:t>
            </a:r>
            <a:r>
              <a:rPr lang="en-US" dirty="0">
                <a:solidFill>
                  <a:srgbClr val="FFFF00"/>
                </a:solidFill>
              </a:rPr>
              <a:t>of his disciples </a:t>
            </a:r>
            <a:r>
              <a:rPr lang="en-US" sz="4000" i="1" dirty="0">
                <a:solidFill>
                  <a:srgbClr val="FFFF00"/>
                </a:solidFill>
              </a:rPr>
              <a:t>(</a:t>
            </a:r>
            <a:r>
              <a:rPr lang="en-US" sz="4000" i="1" dirty="0" smtClean="0">
                <a:solidFill>
                  <a:srgbClr val="FFFF00"/>
                </a:solidFill>
              </a:rPr>
              <a:t>Luke 9:46-47)</a:t>
            </a:r>
            <a:r>
              <a:rPr lang="en-US" dirty="0">
                <a:solidFill>
                  <a:srgbClr val="FFFF00"/>
                </a:solidFill>
              </a:rPr>
              <a:t/>
            </a:r>
            <a:br>
              <a:rPr lang="en-US" dirty="0">
                <a:solidFill>
                  <a:srgbClr val="FFFF00"/>
                </a:solidFill>
              </a:rPr>
            </a:br>
            <a:endParaRPr lang="en-US" dirty="0">
              <a:solidFill>
                <a:srgbClr val="FFFF00"/>
              </a:solidFill>
            </a:endParaRPr>
          </a:p>
        </p:txBody>
      </p:sp>
      <p:pic>
        <p:nvPicPr>
          <p:cNvPr id="48130" name="Picture 2" descr="http://1.bp.blogspot.com/_ETxkVjvML_0/S_yCU6LDjsI/AAAAAAAADPM/i3Iq-lKvGLs/s1600/jesus_washing_disciples_feet.jpg"/>
          <p:cNvPicPr>
            <a:picLocks noChangeAspect="1" noChangeArrowheads="1"/>
          </p:cNvPicPr>
          <p:nvPr/>
        </p:nvPicPr>
        <p:blipFill>
          <a:blip r:embed="rId2" cstate="print"/>
          <a:srcRect/>
          <a:stretch>
            <a:fillRect/>
          </a:stretch>
        </p:blipFill>
        <p:spPr bwMode="auto">
          <a:xfrm>
            <a:off x="1066800" y="1676400"/>
            <a:ext cx="6908800" cy="5181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5516563"/>
          </a:xfrm>
        </p:spPr>
        <p:txBody>
          <a:bodyPr>
            <a:noAutofit/>
          </a:bodyPr>
          <a:lstStyle/>
          <a:p>
            <a:pPr algn="ctr">
              <a:buNone/>
            </a:pPr>
            <a:r>
              <a:rPr lang="en-US" sz="4000" dirty="0" smtClean="0">
                <a:effectLst>
                  <a:glow rad="63500">
                    <a:schemeClr val="accent3">
                      <a:satMod val="175000"/>
                      <a:alpha val="40000"/>
                    </a:schemeClr>
                  </a:glow>
                  <a:reflection blurRad="6350" stA="55000" endA="300" endPos="45500" dir="5400000" sy="-100000" algn="bl" rotWithShape="0"/>
                </a:effectLst>
              </a:rPr>
              <a:t>    If </a:t>
            </a:r>
            <a:r>
              <a:rPr lang="en-US" sz="4000" dirty="0">
                <a:effectLst>
                  <a:glow rad="63500">
                    <a:schemeClr val="accent3">
                      <a:satMod val="175000"/>
                      <a:alpha val="40000"/>
                    </a:schemeClr>
                  </a:glow>
                  <a:reflection blurRad="6350" stA="55000" endA="300" endPos="45500" dir="5400000" sy="-100000" algn="bl" rotWithShape="0"/>
                </a:effectLst>
              </a:rPr>
              <a:t>rightly understood, there is no contradiction here between his omniscience and his being limited in knowledge (as we have already discussed). He retained </a:t>
            </a:r>
            <a:r>
              <a:rPr lang="en-US" sz="4000" dirty="0" smtClean="0">
                <a:effectLst>
                  <a:glow rad="63500">
                    <a:schemeClr val="accent3">
                      <a:satMod val="175000"/>
                      <a:alpha val="40000"/>
                    </a:schemeClr>
                  </a:glow>
                  <a:reflection blurRad="6350" stA="55000" endA="300" endPos="45500" dir="5400000" sy="-100000" algn="bl" rotWithShape="0"/>
                </a:effectLst>
              </a:rPr>
              <a:t>all of </a:t>
            </a:r>
            <a:r>
              <a:rPr lang="en-US" sz="4000" dirty="0">
                <a:effectLst>
                  <a:glow rad="63500">
                    <a:schemeClr val="accent3">
                      <a:satMod val="175000"/>
                      <a:alpha val="40000"/>
                    </a:schemeClr>
                  </a:glow>
                  <a:reflection blurRad="6350" stA="55000" endA="300" endPos="45500" dir="5400000" sy="-100000" algn="bl" rotWithShape="0"/>
                </a:effectLst>
              </a:rPr>
              <a:t>his deity while on </a:t>
            </a:r>
            <a:r>
              <a:rPr lang="en-US" sz="4000" dirty="0" smtClean="0">
                <a:effectLst>
                  <a:glow rad="63500">
                    <a:schemeClr val="accent3">
                      <a:satMod val="175000"/>
                      <a:alpha val="40000"/>
                    </a:schemeClr>
                  </a:glow>
                  <a:reflection blurRad="6350" stA="55000" endA="300" endPos="45500" dir="5400000" sy="-100000" algn="bl" rotWithShape="0"/>
                </a:effectLst>
              </a:rPr>
              <a:t>earth but </a:t>
            </a:r>
            <a:r>
              <a:rPr lang="en-US" sz="4000" dirty="0">
                <a:effectLst>
                  <a:glow rad="63500">
                    <a:schemeClr val="accent3">
                      <a:satMod val="175000"/>
                      <a:alpha val="40000"/>
                    </a:schemeClr>
                  </a:glow>
                  <a:reflection blurRad="6350" stA="55000" endA="300" endPos="45500" dir="5400000" sy="-100000" algn="bl" rotWithShape="0"/>
                </a:effectLst>
              </a:rPr>
              <a:t>voluntarily abstained from using it, that he might be totally dependent upon the Holy </a:t>
            </a:r>
            <a:r>
              <a:rPr lang="en-US" sz="4000" dirty="0" smtClean="0">
                <a:effectLst>
                  <a:glow rad="63500">
                    <a:schemeClr val="accent3">
                      <a:satMod val="175000"/>
                      <a:alpha val="40000"/>
                    </a:schemeClr>
                  </a:glow>
                  <a:reflection blurRad="6350" stA="55000" endA="300" endPos="45500" dir="5400000" sy="-100000" algn="bl" rotWithShape="0"/>
                </a:effectLst>
              </a:rPr>
              <a:t>Spirit.</a:t>
            </a:r>
            <a:endParaRPr lang="en-US" sz="4000" dirty="0">
              <a:effectLst>
                <a:glow rad="63500">
                  <a:schemeClr val="accent3">
                    <a:satMod val="175000"/>
                    <a:alpha val="40000"/>
                  </a:schemeClr>
                </a:glow>
                <a:reflection blurRad="6350" stA="55000" endA="300" endPos="45500" dir="5400000" sy="-100000" algn="bl" rotWithShape="0"/>
              </a:effectLst>
            </a:endParaRPr>
          </a:p>
          <a:p>
            <a:endParaRPr lang="en-US" sz="4000" dirty="0">
              <a:effectLst>
                <a:glow rad="63500">
                  <a:schemeClr val="accent3">
                    <a:satMod val="175000"/>
                    <a:alpha val="40000"/>
                  </a:schemeClr>
                </a:glo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solidFill>
                  <a:srgbClr val="FFFF00"/>
                </a:solidFill>
              </a:rPr>
              <a:t>He is omnipresent</a:t>
            </a:r>
          </a:p>
        </p:txBody>
      </p:sp>
      <p:sp>
        <p:nvSpPr>
          <p:cNvPr id="4" name="Rectangle 3"/>
          <p:cNvSpPr/>
          <p:nvPr/>
        </p:nvSpPr>
        <p:spPr>
          <a:xfrm>
            <a:off x="0" y="1295400"/>
            <a:ext cx="9144000" cy="954107"/>
          </a:xfrm>
          <a:prstGeom prst="rect">
            <a:avLst/>
          </a:prstGeom>
        </p:spPr>
        <p:txBody>
          <a:bodyPr wrap="square">
            <a:spAutoFit/>
          </a:bodyPr>
          <a:lstStyle/>
          <a:p>
            <a:pPr algn="ctr"/>
            <a:r>
              <a:rPr lang="en-US" sz="2800" i="1" dirty="0" smtClean="0"/>
              <a:t>(Matthew 18:20) “For where two or three are gathered together in my name, there am I in the midst of them.”</a:t>
            </a:r>
            <a:endParaRPr lang="en-US" sz="2800" i="1" dirty="0"/>
          </a:p>
        </p:txBody>
      </p:sp>
      <p:sp>
        <p:nvSpPr>
          <p:cNvPr id="5" name="Rectangle 4"/>
          <p:cNvSpPr/>
          <p:nvPr/>
        </p:nvSpPr>
        <p:spPr>
          <a:xfrm>
            <a:off x="0" y="2514600"/>
            <a:ext cx="9144000" cy="1384995"/>
          </a:xfrm>
          <a:prstGeom prst="rect">
            <a:avLst/>
          </a:prstGeom>
        </p:spPr>
        <p:txBody>
          <a:bodyPr wrap="square">
            <a:spAutoFit/>
          </a:bodyPr>
          <a:lstStyle/>
          <a:p>
            <a:pPr algn="ctr"/>
            <a:r>
              <a:rPr lang="en-US" sz="2800" i="1" dirty="0" smtClean="0"/>
              <a:t>(Matthew 28:20) “Teaching them to observe all things whatsoever I have commanded you: and, lo, I am with you </a:t>
            </a:r>
            <a:r>
              <a:rPr lang="en-US" sz="2800" i="1" dirty="0" err="1" smtClean="0"/>
              <a:t>alway</a:t>
            </a:r>
            <a:r>
              <a:rPr lang="en-US" sz="2800" i="1" dirty="0" smtClean="0"/>
              <a:t>, even unto the end of the world.”</a:t>
            </a:r>
            <a:endParaRPr lang="en-US" sz="2800" i="1" dirty="0"/>
          </a:p>
        </p:txBody>
      </p:sp>
      <p:sp>
        <p:nvSpPr>
          <p:cNvPr id="6" name="Rectangle 5"/>
          <p:cNvSpPr/>
          <p:nvPr/>
        </p:nvSpPr>
        <p:spPr>
          <a:xfrm>
            <a:off x="0" y="4114800"/>
            <a:ext cx="9144000" cy="2554545"/>
          </a:xfrm>
          <a:prstGeom prst="rect">
            <a:avLst/>
          </a:prstGeom>
        </p:spPr>
        <p:txBody>
          <a:bodyPr wrap="square">
            <a:spAutoFit/>
          </a:bodyPr>
          <a:lstStyle/>
          <a:p>
            <a:pPr algn="ctr"/>
            <a:r>
              <a:rPr lang="en-US" sz="3200" i="1" dirty="0" smtClean="0">
                <a:solidFill>
                  <a:srgbClr val="FFFF00"/>
                </a:solidFill>
              </a:rPr>
              <a:t>(Colossians 2:8-9) “Beware lest any man spoil you through philosophy and vain deceit, after the tradition of men, after the rudiments of the world, and not after Christ. For in him </a:t>
            </a:r>
            <a:r>
              <a:rPr lang="en-US" sz="3200" i="1" dirty="0" err="1" smtClean="0">
                <a:solidFill>
                  <a:srgbClr val="FFFF00"/>
                </a:solidFill>
              </a:rPr>
              <a:t>dwelleth</a:t>
            </a:r>
            <a:r>
              <a:rPr lang="en-US" sz="3200" i="1" dirty="0" smtClean="0">
                <a:solidFill>
                  <a:srgbClr val="FFFF00"/>
                </a:solidFill>
              </a:rPr>
              <a:t> all the </a:t>
            </a:r>
            <a:r>
              <a:rPr lang="en-US" sz="3200" i="1" dirty="0" err="1" smtClean="0">
                <a:solidFill>
                  <a:srgbClr val="FFFF00"/>
                </a:solidFill>
              </a:rPr>
              <a:t>fulness</a:t>
            </a:r>
            <a:r>
              <a:rPr lang="en-US" sz="3200" i="1" dirty="0" smtClean="0">
                <a:solidFill>
                  <a:srgbClr val="FFFF00"/>
                </a:solidFill>
              </a:rPr>
              <a:t> of the Godhead bodily.”</a:t>
            </a:r>
            <a:endParaRPr lang="en-US" sz="3200"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fontScale="90000"/>
          </a:bodyPr>
          <a:lstStyle/>
          <a:p>
            <a:pPr lvl="0"/>
            <a:r>
              <a:rPr lang="en-US" dirty="0">
                <a:solidFill>
                  <a:srgbClr val="FFFF00"/>
                </a:solidFill>
              </a:rPr>
              <a:t>He is worshiped as God </a:t>
            </a:r>
            <a:r>
              <a:rPr lang="en-US" dirty="0" smtClean="0">
                <a:solidFill>
                  <a:srgbClr val="FFFF00"/>
                </a:solidFill>
              </a:rPr>
              <a:t/>
            </a:r>
            <a:br>
              <a:rPr lang="en-US" dirty="0" smtClean="0">
                <a:solidFill>
                  <a:srgbClr val="FFFF00"/>
                </a:solidFill>
              </a:rPr>
            </a:br>
            <a:r>
              <a:rPr lang="en-US" sz="4000" i="1" dirty="0" smtClean="0">
                <a:solidFill>
                  <a:srgbClr val="FFFF00"/>
                </a:solidFill>
              </a:rPr>
              <a:t>(Matt</a:t>
            </a:r>
            <a:r>
              <a:rPr lang="en-US" sz="4000" i="1" dirty="0">
                <a:solidFill>
                  <a:srgbClr val="FFFF00"/>
                </a:solidFill>
              </a:rPr>
              <a:t>. </a:t>
            </a:r>
            <a:r>
              <a:rPr lang="en-US" sz="4000" i="1" dirty="0" smtClean="0">
                <a:solidFill>
                  <a:srgbClr val="FFFF00"/>
                </a:solidFill>
              </a:rPr>
              <a:t>4:9-10) </a:t>
            </a:r>
            <a:r>
              <a:rPr lang="en-US" dirty="0">
                <a:solidFill>
                  <a:srgbClr val="FFFF00"/>
                </a:solidFill>
              </a:rPr>
              <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a:xfrm>
            <a:off x="0" y="1524000"/>
            <a:ext cx="9144000" cy="5334000"/>
          </a:xfrm>
        </p:spPr>
        <p:txBody>
          <a:bodyPr>
            <a:normAutofit fontScale="92500"/>
          </a:bodyPr>
          <a:lstStyle/>
          <a:p>
            <a:r>
              <a:rPr lang="en-US" i="1" dirty="0" smtClean="0"/>
              <a:t> Matt. 2:11 “And when they were come into the house, they saw the young child with Mary his mother, and fell down, and worshipped him: and when they had opened their treasures, they presented unto him gifts; gold, and frankincense, and myrrh.”</a:t>
            </a:r>
          </a:p>
          <a:p>
            <a:r>
              <a:rPr lang="en-US" i="1" dirty="0" smtClean="0"/>
              <a:t> Matt. 8:2 “And, behold, there came a leper and worshipped him, saying, Lord, if thou wilt, thou canst make me clean.”</a:t>
            </a:r>
          </a:p>
          <a:p>
            <a:r>
              <a:rPr lang="en-US" i="1" dirty="0" smtClean="0"/>
              <a:t> Mt 9:18 “While he </a:t>
            </a:r>
            <a:r>
              <a:rPr lang="en-US" i="1" dirty="0" err="1" smtClean="0"/>
              <a:t>spake</a:t>
            </a:r>
            <a:r>
              <a:rPr lang="en-US" i="1" dirty="0" smtClean="0"/>
              <a:t> these things unto them, behold, there came a certain ruler, and worshipped him.”</a:t>
            </a:r>
          </a:p>
          <a:p>
            <a:pPr>
              <a:buNone/>
            </a:pP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lnSpcReduction="10000"/>
          </a:bodyPr>
          <a:lstStyle/>
          <a:p>
            <a:r>
              <a:rPr lang="en-US" i="1" dirty="0" smtClean="0"/>
              <a:t> Matt. 14:33 “Then they that were in the ship came and worshipped him, saying, of a truth thou art the Son of God.”</a:t>
            </a:r>
          </a:p>
          <a:p>
            <a:r>
              <a:rPr lang="en-US" i="1" dirty="0" smtClean="0"/>
              <a:t> Matt. 15:25 “Then came she and worshipped him, saying, Lord, help me.”</a:t>
            </a:r>
          </a:p>
          <a:p>
            <a:r>
              <a:rPr lang="en-US" i="1" dirty="0" smtClean="0"/>
              <a:t> Matt. 28:9 “And as they went to tell his disciples, behold, Jesus met them, saying, All hail. And they came and held him by the feet, and worshipped him.”</a:t>
            </a:r>
          </a:p>
          <a:p>
            <a:r>
              <a:rPr lang="en-US" i="1" dirty="0" smtClean="0"/>
              <a:t> Matt. 28:17 “And when they saw him, they worshipped him.”</a:t>
            </a:r>
          </a:p>
          <a:p>
            <a:r>
              <a:rPr lang="en-US" i="1" dirty="0" smtClean="0"/>
              <a:t> Mark 5:6 “But when he saw Jesus afar off, he ran and worshipped him.”</a:t>
            </a:r>
          </a:p>
          <a:p>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304800"/>
            <a:ext cx="4495800" cy="6553200"/>
          </a:xfrm>
        </p:spPr>
        <p:txBody>
          <a:bodyPr>
            <a:normAutofit lnSpcReduction="10000"/>
          </a:bodyPr>
          <a:lstStyle/>
          <a:p>
            <a:r>
              <a:rPr lang="en-US" sz="3600" dirty="0" smtClean="0"/>
              <a:t>By the angels </a:t>
            </a:r>
            <a:r>
              <a:rPr lang="en-US" sz="3600" i="1" dirty="0" smtClean="0"/>
              <a:t>(Heb. 1:6) </a:t>
            </a:r>
          </a:p>
          <a:p>
            <a:r>
              <a:rPr lang="en-US" sz="3600" dirty="0" smtClean="0"/>
              <a:t>By the shepherds </a:t>
            </a:r>
            <a:r>
              <a:rPr lang="en-US" sz="3600" i="1" dirty="0" smtClean="0"/>
              <a:t>(Luke 2:15)</a:t>
            </a:r>
          </a:p>
          <a:p>
            <a:r>
              <a:rPr lang="en-US" sz="3600" dirty="0" smtClean="0"/>
              <a:t>By the wise men </a:t>
            </a:r>
            <a:r>
              <a:rPr lang="en-US" sz="3600" i="1" dirty="0" smtClean="0"/>
              <a:t>(Matt. 2:2, 11)</a:t>
            </a:r>
          </a:p>
          <a:p>
            <a:r>
              <a:rPr lang="en-US" sz="3600" dirty="0" smtClean="0"/>
              <a:t>By a leper </a:t>
            </a:r>
            <a:r>
              <a:rPr lang="en-US" sz="3600" i="1" dirty="0" smtClean="0"/>
              <a:t>(Matt. 8:2) </a:t>
            </a:r>
          </a:p>
          <a:p>
            <a:r>
              <a:rPr lang="en-US" sz="3600" dirty="0" smtClean="0"/>
              <a:t>By a ruler </a:t>
            </a:r>
            <a:r>
              <a:rPr lang="en-US" sz="3600" i="1" dirty="0" smtClean="0"/>
              <a:t>(Matt. 9:18)</a:t>
            </a:r>
          </a:p>
          <a:p>
            <a:r>
              <a:rPr lang="en-US" sz="3600" dirty="0" smtClean="0"/>
              <a:t>By a mother </a:t>
            </a:r>
            <a:r>
              <a:rPr lang="en-US" sz="3600" i="1" dirty="0" smtClean="0"/>
              <a:t>(Matt. 20:20)  </a:t>
            </a:r>
          </a:p>
          <a:p>
            <a:endParaRPr lang="en-US" sz="3600" dirty="0" smtClean="0"/>
          </a:p>
          <a:p>
            <a:endParaRPr lang="en-US" sz="3600" dirty="0"/>
          </a:p>
        </p:txBody>
      </p:sp>
      <p:sp>
        <p:nvSpPr>
          <p:cNvPr id="4" name="Content Placeholder 3"/>
          <p:cNvSpPr>
            <a:spLocks noGrp="1"/>
          </p:cNvSpPr>
          <p:nvPr>
            <p:ph sz="half" idx="2"/>
          </p:nvPr>
        </p:nvSpPr>
        <p:spPr>
          <a:xfrm>
            <a:off x="4648200" y="-457200"/>
            <a:ext cx="4495800" cy="7315200"/>
          </a:xfrm>
        </p:spPr>
        <p:txBody>
          <a:bodyPr>
            <a:normAutofit lnSpcReduction="10000"/>
          </a:bodyPr>
          <a:lstStyle/>
          <a:p>
            <a:pPr>
              <a:buNone/>
            </a:pPr>
            <a:endParaRPr lang="en-US" sz="3600" dirty="0" smtClean="0"/>
          </a:p>
          <a:p>
            <a:r>
              <a:rPr lang="en-US" sz="3600" dirty="0" smtClean="0"/>
              <a:t>By a maniac          </a:t>
            </a:r>
            <a:r>
              <a:rPr lang="en-US" sz="3600" i="1" dirty="0" smtClean="0"/>
              <a:t>(Mark 5:6) </a:t>
            </a:r>
          </a:p>
          <a:p>
            <a:r>
              <a:rPr lang="en-US" sz="3600" dirty="0" smtClean="0"/>
              <a:t>By a man born blind </a:t>
            </a:r>
            <a:r>
              <a:rPr lang="en-US" sz="3600" i="1" dirty="0" smtClean="0"/>
              <a:t>(John 9:38) </a:t>
            </a:r>
          </a:p>
          <a:p>
            <a:r>
              <a:rPr lang="en-US" sz="3600" dirty="0" smtClean="0"/>
              <a:t>By Thomas           </a:t>
            </a:r>
            <a:r>
              <a:rPr lang="en-US" sz="3600" i="1" dirty="0" smtClean="0"/>
              <a:t>(John 20:28) </a:t>
            </a:r>
          </a:p>
          <a:p>
            <a:r>
              <a:rPr lang="en-US" sz="3600" dirty="0" smtClean="0"/>
              <a:t>By believing Greeks </a:t>
            </a:r>
            <a:r>
              <a:rPr lang="en-US" sz="3600" i="1" dirty="0" smtClean="0"/>
              <a:t>(John 12:20, 21)</a:t>
            </a:r>
          </a:p>
          <a:p>
            <a:r>
              <a:rPr lang="en-US" sz="3600" dirty="0" smtClean="0"/>
              <a:t> By his apostles </a:t>
            </a:r>
            <a:r>
              <a:rPr lang="en-US" sz="3600" i="1" dirty="0" smtClean="0"/>
              <a:t>(Matt. 14:33; 28:9)</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to="" calcmode="lin" valueType="num">
                                      <p:cBhvr>
                                        <p:cTn id="32" dur="1" fill="hold"/>
                                        <p:tgtEl>
                                          <p:spTgt spid="4">
                                            <p:txEl>
                                              <p:pRg st="1" end="1"/>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to="" calcmode="lin" valueType="num">
                                      <p:cBhvr>
                                        <p:cTn id="37" dur="1" fill="hold"/>
                                        <p:tgtEl>
                                          <p:spTgt spid="4">
                                            <p:txEl>
                                              <p:pRg st="2" end="2"/>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to="" calcmode="lin" valueType="num">
                                      <p:cBhvr>
                                        <p:cTn id="42" dur="1" fill="hold"/>
                                        <p:tgtEl>
                                          <p:spTgt spid="4">
                                            <p:txEl>
                                              <p:pRg st="3" end="3"/>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to="" calcmode="lin" valueType="num">
                                      <p:cBhvr>
                                        <p:cTn id="47" dur="1" fill="hold"/>
                                        <p:tgtEl>
                                          <p:spTgt spid="4">
                                            <p:txEl>
                                              <p:pRg st="4" end="4"/>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 to="" calcmode="lin" valueType="num">
                                      <p:cBhvr>
                                        <p:cTn id="52" dur="1" fill="hold"/>
                                        <p:tgtEl>
                                          <p:spTgt spid="4">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sz="4800" dirty="0" smtClean="0"/>
              <a:t>The Old Testament records a number of theophanies. </a:t>
            </a:r>
            <a:br>
              <a:rPr lang="en-US" sz="4800" dirty="0" smtClean="0"/>
            </a:br>
            <a:r>
              <a:rPr lang="en-US" sz="4800" dirty="0"/>
              <a:t/>
            </a:r>
            <a:br>
              <a:rPr lang="en-US" sz="4800" dirty="0"/>
            </a:br>
            <a:r>
              <a:rPr lang="en-US" sz="4800" dirty="0" smtClean="0"/>
              <a:t>A theophany is a pre-Bethlehem appearance of Christ.</a:t>
            </a:r>
            <a:endParaRPr lang="en-US" sz="4800" dirty="0"/>
          </a:p>
        </p:txBody>
      </p:sp>
      <p:sp>
        <p:nvSpPr>
          <p:cNvPr id="3" name="Rectangle 2"/>
          <p:cNvSpPr/>
          <p:nvPr/>
        </p:nvSpPr>
        <p:spPr>
          <a:xfrm>
            <a:off x="457200" y="4953000"/>
            <a:ext cx="4724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atherthywillbedone.com/wp-content/uploads/2010/03/worship-1.jpg"/>
          <p:cNvPicPr>
            <a:picLocks noChangeAspect="1" noChangeArrowheads="1"/>
          </p:cNvPicPr>
          <p:nvPr/>
        </p:nvPicPr>
        <p:blipFill>
          <a:blip r:embed="rId2" cstate="print"/>
          <a:srcRect/>
          <a:stretch>
            <a:fillRect/>
          </a:stretch>
        </p:blipFill>
        <p:spPr bwMode="auto">
          <a:xfrm>
            <a:off x="-132990" y="-59944"/>
            <a:ext cx="9276990" cy="6917944"/>
          </a:xfrm>
          <a:prstGeom prst="rect">
            <a:avLst/>
          </a:prstGeom>
          <a:ln>
            <a:noFill/>
          </a:ln>
          <a:effectLst>
            <a:softEdge rad="112500"/>
          </a:effectLst>
        </p:spPr>
      </p:pic>
      <p:sp>
        <p:nvSpPr>
          <p:cNvPr id="3" name="Rectangle 2"/>
          <p:cNvSpPr/>
          <p:nvPr/>
        </p:nvSpPr>
        <p:spPr>
          <a:xfrm>
            <a:off x="1752600" y="4800600"/>
            <a:ext cx="7391400" cy="1754326"/>
          </a:xfrm>
          <a:prstGeom prst="rect">
            <a:avLst/>
          </a:prstGeom>
        </p:spPr>
        <p:txBody>
          <a:bodyPr wrap="square">
            <a:spAutoFit/>
          </a:bodyPr>
          <a:lstStyle/>
          <a:p>
            <a:pPr algn="ctr"/>
            <a:r>
              <a:rPr lang="en-US" sz="3600" i="1" dirty="0" smtClean="0">
                <a:effectLst>
                  <a:glow rad="101600">
                    <a:schemeClr val="bg1">
                      <a:alpha val="60000"/>
                    </a:schemeClr>
                  </a:glow>
                </a:effectLst>
              </a:rPr>
              <a:t>“Give unto the LORD the glory due unto his name; worship the LORD in the beauty of holiness.”  Psalm 29:2 </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solidFill>
                  <a:srgbClr val="FFFF00"/>
                </a:solidFill>
              </a:rPr>
              <a:t>He forgives sins </a:t>
            </a:r>
            <a:br>
              <a:rPr lang="en-US" dirty="0" smtClean="0">
                <a:solidFill>
                  <a:srgbClr val="FFFF00"/>
                </a:solidFill>
              </a:rPr>
            </a:br>
            <a:r>
              <a:rPr lang="en-US" sz="4000" i="1" dirty="0" smtClean="0">
                <a:solidFill>
                  <a:srgbClr val="FFFF00"/>
                </a:solidFill>
              </a:rPr>
              <a:t>(Mark 2:1-12) </a:t>
            </a:r>
            <a:endParaRPr lang="en-US" sz="4000" i="1" dirty="0">
              <a:solidFill>
                <a:srgbClr val="FFFF00"/>
              </a:solidFill>
            </a:endParaRPr>
          </a:p>
        </p:txBody>
      </p:sp>
      <p:sp>
        <p:nvSpPr>
          <p:cNvPr id="8" name="Rectangle 7"/>
          <p:cNvSpPr/>
          <p:nvPr/>
        </p:nvSpPr>
        <p:spPr>
          <a:xfrm>
            <a:off x="228600" y="1676400"/>
            <a:ext cx="8915400" cy="4122718"/>
          </a:xfrm>
          <a:prstGeom prst="rect">
            <a:avLst/>
          </a:prstGeom>
        </p:spPr>
        <p:txBody>
          <a:bodyPr wrap="square">
            <a:spAutoFit/>
          </a:bodyPr>
          <a:lstStyle/>
          <a:p>
            <a:r>
              <a:rPr lang="en-US" sz="3600" i="1" baseline="30000" dirty="0" smtClean="0"/>
              <a:t>1 </a:t>
            </a:r>
            <a:r>
              <a:rPr lang="en-US" sz="3600" i="1" dirty="0" smtClean="0"/>
              <a:t>And again he entered into Capernaum after some days; and it was noised that he was in the house. </a:t>
            </a:r>
            <a:br>
              <a:rPr lang="en-US" sz="3600" i="1" dirty="0" smtClean="0"/>
            </a:br>
            <a:r>
              <a:rPr lang="en-US" sz="3600" i="1" baseline="30000" dirty="0" smtClean="0"/>
              <a:t>2 </a:t>
            </a:r>
            <a:r>
              <a:rPr lang="en-US" sz="3600" i="1" dirty="0" smtClean="0"/>
              <a:t>And straightway many were gathered together, insomuch that there was no room to receive them, no, not so much as about the door: and he preached the word unto them</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1"/>
            <a:ext cx="3810000" cy="3785652"/>
          </a:xfrm>
          <a:prstGeom prst="rect">
            <a:avLst/>
          </a:prstGeom>
        </p:spPr>
        <p:txBody>
          <a:bodyPr wrap="square">
            <a:spAutoFit/>
          </a:bodyPr>
          <a:lstStyle/>
          <a:p>
            <a:endParaRPr lang="en-US" sz="3600" i="1" baseline="30000" dirty="0" smtClean="0"/>
          </a:p>
          <a:p>
            <a:r>
              <a:rPr lang="en-US" sz="3600" i="1" dirty="0" smtClean="0"/>
              <a:t/>
            </a:r>
            <a:br>
              <a:rPr lang="en-US" sz="3600" i="1" dirty="0" smtClean="0"/>
            </a:br>
            <a:r>
              <a:rPr lang="en-US" sz="3600" i="1" baseline="30000" dirty="0" smtClean="0"/>
              <a:t>3 </a:t>
            </a:r>
            <a:r>
              <a:rPr lang="en-US" sz="3600" i="1" dirty="0" smtClean="0"/>
              <a:t>And they come unto him, bringing one sick of the palsy, which was borne of four. </a:t>
            </a:r>
            <a:endParaRPr lang="en-US" sz="3600" dirty="0"/>
          </a:p>
        </p:txBody>
      </p:sp>
      <p:pic>
        <p:nvPicPr>
          <p:cNvPr id="3" name="Picture 2" descr="Jesus heals, Man with Palsy Lowered to Christ, James Tissot"/>
          <p:cNvPicPr>
            <a:picLocks noChangeAspect="1" noChangeArrowheads="1"/>
          </p:cNvPicPr>
          <p:nvPr/>
        </p:nvPicPr>
        <p:blipFill>
          <a:blip r:embed="rId2" cstate="print"/>
          <a:srcRect/>
          <a:stretch>
            <a:fillRect/>
          </a:stretch>
        </p:blipFill>
        <p:spPr bwMode="auto">
          <a:xfrm>
            <a:off x="4162403" y="0"/>
            <a:ext cx="4981597"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228600"/>
            <a:ext cx="9144000" cy="7086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1" u="none" strike="noStrike" kern="1200" cap="none" spc="0" normalizeH="0" baseline="0" noProof="0" dirty="0" smtClean="0">
                <a:ln>
                  <a:noFill/>
                </a:ln>
                <a:solidFill>
                  <a:schemeClr val="tx1"/>
                </a:solidFill>
                <a:effectLst/>
                <a:uLnTx/>
                <a:uFillTx/>
                <a:latin typeface="+mn-lt"/>
                <a:ea typeface="+mn-ea"/>
                <a:cs typeface="+mn-cs"/>
              </a:rPr>
              <a:t/>
            </a:r>
            <a:br>
              <a:rPr kumimoji="0" lang="en-US" sz="3600" b="0" i="1" u="none" strike="noStrike" kern="1200" cap="none" spc="0" normalizeH="0" baseline="0" noProof="0" dirty="0" smtClean="0">
                <a:ln>
                  <a:noFill/>
                </a:ln>
                <a:solidFill>
                  <a:schemeClr val="tx1"/>
                </a:solidFill>
                <a:effectLst/>
                <a:uLnTx/>
                <a:uFillTx/>
                <a:latin typeface="+mn-lt"/>
                <a:ea typeface="+mn-ea"/>
                <a:cs typeface="+mn-cs"/>
              </a:rPr>
            </a:br>
            <a:r>
              <a:rPr kumimoji="0" lang="en-US" sz="3600" b="0" i="1" u="none" strike="noStrike" kern="1200" cap="none" spc="0" normalizeH="0" baseline="0" noProof="0" dirty="0" smtClean="0">
                <a:ln>
                  <a:noFill/>
                </a:ln>
                <a:solidFill>
                  <a:schemeClr val="tx1"/>
                </a:solidFill>
                <a:effectLst/>
                <a:uLnTx/>
                <a:uFillTx/>
                <a:latin typeface="+mn-lt"/>
                <a:ea typeface="+mn-ea"/>
                <a:cs typeface="+mn-cs"/>
              </a:rPr>
              <a:t/>
            </a:r>
            <a:br>
              <a:rPr kumimoji="0" lang="en-US" sz="3600" b="0" i="1" u="none" strike="noStrike" kern="1200" cap="none" spc="0" normalizeH="0" baseline="0" noProof="0" dirty="0" smtClean="0">
                <a:ln>
                  <a:noFill/>
                </a:ln>
                <a:solidFill>
                  <a:schemeClr val="tx1"/>
                </a:solidFill>
                <a:effectLst/>
                <a:uLnTx/>
                <a:uFillTx/>
                <a:latin typeface="+mn-lt"/>
                <a:ea typeface="+mn-ea"/>
                <a:cs typeface="+mn-cs"/>
              </a:rPr>
            </a:br>
            <a:r>
              <a:rPr kumimoji="0" lang="en-US" sz="3600" b="0" i="1" u="none" strike="noStrike" kern="1200" cap="none" spc="0" normalizeH="0" baseline="30000" noProof="0" dirty="0" smtClean="0">
                <a:ln>
                  <a:noFill/>
                </a:ln>
                <a:solidFill>
                  <a:schemeClr val="tx1"/>
                </a:solidFill>
                <a:effectLst/>
                <a:uLnTx/>
                <a:uFillTx/>
                <a:latin typeface="+mn-lt"/>
                <a:ea typeface="+mn-ea"/>
                <a:cs typeface="+mn-cs"/>
              </a:rPr>
              <a:t>4 </a:t>
            </a:r>
            <a:r>
              <a:rPr kumimoji="0" lang="en-US" sz="3600" b="0" i="1" u="none" strike="noStrike" kern="1200" cap="none" spc="0" normalizeH="0" baseline="0" noProof="0" dirty="0" smtClean="0">
                <a:ln>
                  <a:noFill/>
                </a:ln>
                <a:solidFill>
                  <a:schemeClr val="tx1"/>
                </a:solidFill>
                <a:effectLst/>
                <a:uLnTx/>
                <a:uFillTx/>
                <a:latin typeface="+mn-lt"/>
                <a:ea typeface="+mn-ea"/>
                <a:cs typeface="+mn-cs"/>
              </a:rPr>
              <a:t>And when they could not come nigh unto him for the press, they uncovered the roof where he was: and when they had broken it up, they let down the bed wherein the sick of the palsy lay. </a:t>
            </a:r>
            <a:br>
              <a:rPr kumimoji="0" lang="en-US" sz="3600" b="0" i="1" u="none" strike="noStrike" kern="1200" cap="none" spc="0" normalizeH="0" baseline="0" noProof="0" dirty="0" smtClean="0">
                <a:ln>
                  <a:noFill/>
                </a:ln>
                <a:solidFill>
                  <a:schemeClr val="tx1"/>
                </a:solidFill>
                <a:effectLst/>
                <a:uLnTx/>
                <a:uFillTx/>
                <a:latin typeface="+mn-lt"/>
                <a:ea typeface="+mn-ea"/>
                <a:cs typeface="+mn-cs"/>
              </a:rPr>
            </a:br>
            <a:r>
              <a:rPr kumimoji="0" lang="en-US" sz="3600" b="0" i="1" u="none" strike="noStrike" kern="1200" cap="none" spc="0" normalizeH="0" baseline="30000" noProof="0" dirty="0" smtClean="0">
                <a:ln>
                  <a:noFill/>
                </a:ln>
                <a:solidFill>
                  <a:schemeClr val="tx1"/>
                </a:solidFill>
                <a:effectLst/>
                <a:uLnTx/>
                <a:uFillTx/>
                <a:latin typeface="+mn-lt"/>
                <a:ea typeface="+mn-ea"/>
                <a:cs typeface="+mn-cs"/>
              </a:rPr>
              <a:t>5 </a:t>
            </a:r>
            <a:r>
              <a:rPr kumimoji="0" lang="en-US" sz="3600" b="0" i="1" u="none" strike="noStrike" kern="1200" cap="none" spc="0" normalizeH="0" baseline="0" noProof="0" dirty="0" smtClean="0">
                <a:ln>
                  <a:noFill/>
                </a:ln>
                <a:solidFill>
                  <a:schemeClr val="tx1"/>
                </a:solidFill>
                <a:effectLst/>
                <a:uLnTx/>
                <a:uFillTx/>
                <a:latin typeface="+mn-lt"/>
                <a:ea typeface="+mn-ea"/>
                <a:cs typeface="+mn-cs"/>
              </a:rPr>
              <a:t>When Jesus saw their faith, he said unto the sick of the palsy, Son, thy sins be forgiven thee. </a:t>
            </a:r>
            <a:br>
              <a:rPr kumimoji="0" lang="en-US" sz="3600" b="0" i="1" u="none" strike="noStrike" kern="1200" cap="none" spc="0" normalizeH="0" baseline="0" noProof="0" dirty="0" smtClean="0">
                <a:ln>
                  <a:noFill/>
                </a:ln>
                <a:solidFill>
                  <a:schemeClr val="tx1"/>
                </a:solidFill>
                <a:effectLst/>
                <a:uLnTx/>
                <a:uFillTx/>
                <a:latin typeface="+mn-lt"/>
                <a:ea typeface="+mn-ea"/>
                <a:cs typeface="+mn-cs"/>
              </a:rPr>
            </a:br>
            <a:r>
              <a:rPr kumimoji="0" lang="en-US" sz="3600" b="0" i="1" u="none" strike="noStrike" kern="1200" cap="none" spc="0" normalizeH="0" baseline="30000" noProof="0" dirty="0" smtClean="0">
                <a:ln>
                  <a:noFill/>
                </a:ln>
                <a:solidFill>
                  <a:schemeClr val="tx1"/>
                </a:solidFill>
                <a:effectLst/>
                <a:uLnTx/>
                <a:uFillTx/>
                <a:latin typeface="+mn-lt"/>
                <a:ea typeface="+mn-ea"/>
                <a:cs typeface="+mn-cs"/>
              </a:rPr>
              <a:t>6 </a:t>
            </a:r>
            <a:r>
              <a:rPr kumimoji="0" lang="en-US" sz="3600" b="0" i="1" u="none" strike="noStrike" kern="1200" cap="none" spc="0" normalizeH="0" baseline="0" noProof="0" dirty="0" smtClean="0">
                <a:ln>
                  <a:noFill/>
                </a:ln>
                <a:solidFill>
                  <a:schemeClr val="tx1"/>
                </a:solidFill>
                <a:effectLst/>
                <a:uLnTx/>
                <a:uFillTx/>
                <a:latin typeface="+mn-lt"/>
                <a:ea typeface="+mn-ea"/>
                <a:cs typeface="+mn-cs"/>
              </a:rPr>
              <a:t>But there were certain of the scribes sitting there, and reasoning in their hearts, </a:t>
            </a:r>
            <a:br>
              <a:rPr kumimoji="0" lang="en-US" sz="3600" b="0" i="1" u="none" strike="noStrike" kern="1200" cap="none" spc="0" normalizeH="0" baseline="0" noProof="0" dirty="0" smtClean="0">
                <a:ln>
                  <a:noFill/>
                </a:ln>
                <a:solidFill>
                  <a:schemeClr val="tx1"/>
                </a:solidFill>
                <a:effectLst/>
                <a:uLnTx/>
                <a:uFillTx/>
                <a:latin typeface="+mn-lt"/>
                <a:ea typeface="+mn-ea"/>
                <a:cs typeface="+mn-cs"/>
              </a:rPr>
            </a:br>
            <a:r>
              <a:rPr kumimoji="0" lang="en-US" sz="3600" b="0" i="1" u="none" strike="noStrike" kern="1200" cap="none" spc="0" normalizeH="0" baseline="0" noProof="0" dirty="0" smtClean="0">
                <a:ln>
                  <a:noFill/>
                </a:ln>
                <a:solidFill>
                  <a:schemeClr val="tx1"/>
                </a:solidFill>
                <a:effectLst/>
                <a:uLnTx/>
                <a:uFillTx/>
                <a:latin typeface="+mn-lt"/>
                <a:ea typeface="+mn-ea"/>
                <a:cs typeface="+mn-cs"/>
              </a:rPr>
              <a:t/>
            </a:r>
            <a:br>
              <a:rPr kumimoji="0" lang="en-US" sz="3600" b="0" i="1" u="none" strike="noStrike" kern="1200" cap="none" spc="0" normalizeH="0" baseline="0" noProof="0" dirty="0" smtClean="0">
                <a:ln>
                  <a:noFill/>
                </a:ln>
                <a:solidFill>
                  <a:schemeClr val="tx1"/>
                </a:solidFill>
                <a:effectLst/>
                <a:uLnTx/>
                <a:uFillTx/>
                <a:latin typeface="+mn-lt"/>
                <a:ea typeface="+mn-ea"/>
                <a:cs typeface="+mn-cs"/>
              </a:rPr>
            </a:br>
            <a:r>
              <a:rPr kumimoji="0" lang="en-US" sz="3600" b="0" i="1" u="none" strike="noStrike" kern="1200" cap="none" spc="0" normalizeH="0" baseline="0" noProof="0" dirty="0" smtClean="0">
                <a:ln>
                  <a:noFill/>
                </a:ln>
                <a:solidFill>
                  <a:schemeClr val="tx1"/>
                </a:solidFill>
                <a:effectLst/>
                <a:uLnTx/>
                <a:uFillTx/>
                <a:latin typeface="+mn-lt"/>
                <a:ea typeface="+mn-ea"/>
                <a:cs typeface="+mn-cs"/>
              </a:rPr>
              <a:t/>
            </a:r>
            <a:br>
              <a:rPr kumimoji="0" lang="en-US" sz="3600" b="0" i="1" u="none" strike="noStrike" kern="1200" cap="none" spc="0" normalizeH="0" baseline="0" noProof="0" dirty="0" smtClean="0">
                <a:ln>
                  <a:noFill/>
                </a:ln>
                <a:solidFill>
                  <a:schemeClr val="tx1"/>
                </a:solidFill>
                <a:effectLst/>
                <a:uLnTx/>
                <a:uFillTx/>
                <a:latin typeface="+mn-lt"/>
                <a:ea typeface="+mn-ea"/>
                <a:cs typeface="+mn-cs"/>
              </a:rPr>
            </a:br>
            <a:endParaRPr kumimoji="0" lang="en-US" sz="36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915400" cy="5632311"/>
          </a:xfrm>
          <a:prstGeom prst="rect">
            <a:avLst/>
          </a:prstGeom>
        </p:spPr>
        <p:txBody>
          <a:bodyPr wrap="square">
            <a:spAutoFit/>
          </a:bodyPr>
          <a:lstStyle/>
          <a:p>
            <a:r>
              <a:rPr lang="en-US" sz="3600" baseline="30000" dirty="0" smtClean="0"/>
              <a:t>7 </a:t>
            </a:r>
            <a:r>
              <a:rPr lang="en-US" sz="3600" dirty="0" smtClean="0"/>
              <a:t>Why doth this </a:t>
            </a:r>
            <a:r>
              <a:rPr lang="en-US" sz="3600" i="1" dirty="0" smtClean="0"/>
              <a:t>man</a:t>
            </a:r>
            <a:r>
              <a:rPr lang="en-US" sz="3600" dirty="0" smtClean="0"/>
              <a:t> thus speak blasphemies? who can forgive sins but God only? </a:t>
            </a:r>
            <a:br>
              <a:rPr lang="en-US" sz="3600" dirty="0" smtClean="0"/>
            </a:br>
            <a:r>
              <a:rPr lang="en-US" sz="3600" baseline="30000" dirty="0" smtClean="0"/>
              <a:t>8 </a:t>
            </a:r>
            <a:r>
              <a:rPr lang="en-US" sz="3600" dirty="0" smtClean="0"/>
              <a:t>And immediately when Jesus perceived in his spirit that they so reasoned within themselves, he said unto them, Why reason ye these things in your hearts? </a:t>
            </a:r>
            <a:br>
              <a:rPr lang="en-US" sz="3600" dirty="0" smtClean="0"/>
            </a:br>
            <a:r>
              <a:rPr lang="en-US" sz="3600" baseline="30000" dirty="0" smtClean="0"/>
              <a:t>9 </a:t>
            </a:r>
            <a:r>
              <a:rPr lang="en-US" sz="3600" dirty="0" smtClean="0"/>
              <a:t>Whether is it easier to say to the sick of the palsy, </a:t>
            </a:r>
            <a:r>
              <a:rPr lang="en-US" sz="3600" i="1" dirty="0" smtClean="0"/>
              <a:t>Thy</a:t>
            </a:r>
            <a:r>
              <a:rPr lang="en-US" sz="3600" dirty="0" smtClean="0"/>
              <a:t> sins be forgiven thee; or to say, Arise, and take up thy bed, and walk? </a:t>
            </a:r>
            <a:br>
              <a:rPr lang="en-US" sz="3600" dirty="0" smtClean="0"/>
            </a:br>
            <a:endParaRPr lang="en-US" sz="3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915400" cy="5078313"/>
          </a:xfrm>
          <a:prstGeom prst="rect">
            <a:avLst/>
          </a:prstGeom>
        </p:spPr>
        <p:txBody>
          <a:bodyPr wrap="square">
            <a:spAutoFit/>
          </a:bodyPr>
          <a:lstStyle/>
          <a:p>
            <a:r>
              <a:rPr lang="en-US" sz="3600" i="1" baseline="30000" dirty="0" smtClean="0"/>
              <a:t>10 </a:t>
            </a:r>
            <a:r>
              <a:rPr lang="en-US" sz="3600" i="1" dirty="0" smtClean="0"/>
              <a:t>But that ye may know that the Son of man hath power on earth to forgive sins, (he </a:t>
            </a:r>
            <a:r>
              <a:rPr lang="en-US" sz="3600" i="1" dirty="0" err="1" smtClean="0"/>
              <a:t>saith</a:t>
            </a:r>
            <a:r>
              <a:rPr lang="en-US" sz="3600" i="1" dirty="0" smtClean="0"/>
              <a:t> to the sick of the palsy,) </a:t>
            </a:r>
            <a:br>
              <a:rPr lang="en-US" sz="3600" i="1" dirty="0" smtClean="0"/>
            </a:br>
            <a:r>
              <a:rPr lang="en-US" sz="3600" i="1" baseline="30000" dirty="0" smtClean="0"/>
              <a:t>11 </a:t>
            </a:r>
            <a:r>
              <a:rPr lang="en-US" sz="3600" i="1" dirty="0" smtClean="0"/>
              <a:t>I say unto thee, Arise, and take up thy bed, and go thy way into </a:t>
            </a:r>
            <a:r>
              <a:rPr lang="en-US" sz="3600" i="1" dirty="0" err="1" smtClean="0"/>
              <a:t>thine</a:t>
            </a:r>
            <a:r>
              <a:rPr lang="en-US" sz="3600" i="1" dirty="0" smtClean="0"/>
              <a:t> house. </a:t>
            </a:r>
            <a:br>
              <a:rPr lang="en-US" sz="3600" i="1" dirty="0" smtClean="0"/>
            </a:br>
            <a:r>
              <a:rPr lang="en-US" sz="3600" i="1" baseline="30000" dirty="0" smtClean="0"/>
              <a:t>12 </a:t>
            </a:r>
            <a:r>
              <a:rPr lang="en-US" sz="3600" i="1" dirty="0" smtClean="0"/>
              <a:t>And immediately he arose, took up the bed, and went forth before them all; insomuch that they were all amazed, and glorified God, saying, We never saw it on this fashion. </a:t>
            </a:r>
            <a:endParaRPr lang="en-US" sz="3600"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He judges</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0" y="1066800"/>
            <a:ext cx="9144000" cy="1752601"/>
          </a:xfrm>
        </p:spPr>
        <p:txBody>
          <a:bodyPr/>
          <a:lstStyle/>
          <a:p>
            <a:pPr algn="ctr">
              <a:buNone/>
            </a:pPr>
            <a:r>
              <a:rPr lang="en-US" i="1" dirty="0" smtClean="0"/>
              <a:t>"For the Father </a:t>
            </a:r>
            <a:r>
              <a:rPr lang="en-US" i="1" dirty="0" err="1" smtClean="0"/>
              <a:t>judgeth</a:t>
            </a:r>
            <a:r>
              <a:rPr lang="en-US" i="1" dirty="0" smtClean="0"/>
              <a:t> no man, but hath committed all judgment unto the Son" John 5:22</a:t>
            </a:r>
            <a:endParaRPr lang="en-US" i="1" dirty="0"/>
          </a:p>
        </p:txBody>
      </p:sp>
      <p:pic>
        <p:nvPicPr>
          <p:cNvPr id="60420" name="Picture 4" descr="http://www.lamblion.com/images/publications/articles/white_throne.jpg"/>
          <p:cNvPicPr>
            <a:picLocks noChangeAspect="1" noChangeArrowheads="1"/>
          </p:cNvPicPr>
          <p:nvPr/>
        </p:nvPicPr>
        <p:blipFill>
          <a:blip r:embed="rId2" cstate="print">
            <a:lum bright="-10000"/>
          </a:blip>
          <a:srcRect/>
          <a:stretch>
            <a:fillRect/>
          </a:stretch>
        </p:blipFill>
        <p:spPr bwMode="auto">
          <a:xfrm>
            <a:off x="4648200" y="2234182"/>
            <a:ext cx="3905250" cy="4623818"/>
          </a:xfrm>
          <a:prstGeom prst="rect">
            <a:avLst/>
          </a:prstGeom>
          <a:noFill/>
        </p:spPr>
      </p:pic>
      <p:pic>
        <p:nvPicPr>
          <p:cNvPr id="60422" name="Picture 6" descr="http://www.kennethcoxministries.org/site/v1/administrator/components/com_phpshop/shop_image/product/70d36c8feec9460b6ec67892ed5cad97.jpg"/>
          <p:cNvPicPr>
            <a:picLocks noChangeAspect="1" noChangeArrowheads="1"/>
          </p:cNvPicPr>
          <p:nvPr/>
        </p:nvPicPr>
        <p:blipFill>
          <a:blip r:embed="rId3" cstate="print"/>
          <a:srcRect/>
          <a:stretch>
            <a:fillRect/>
          </a:stretch>
        </p:blipFill>
        <p:spPr bwMode="auto">
          <a:xfrm>
            <a:off x="762000" y="2218494"/>
            <a:ext cx="3200400" cy="46395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fade">
                                      <p:cBhvr>
                                        <p:cTn id="7" dur="2000"/>
                                        <p:tgtEl>
                                          <p:spTgt spid="604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fade">
                                      <p:cBhvr>
                                        <p:cTn id="12" dur="2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fontScale="90000"/>
          </a:bodyPr>
          <a:lstStyle/>
          <a:p>
            <a:r>
              <a:rPr lang="en-US" dirty="0" smtClean="0">
                <a:solidFill>
                  <a:srgbClr val="FFFF00"/>
                </a:solidFill>
              </a:rPr>
              <a:t>He saves</a:t>
            </a:r>
            <a:br>
              <a:rPr lang="en-US" dirty="0" smtClean="0">
                <a:solidFill>
                  <a:srgbClr val="FFFF00"/>
                </a:solidFill>
              </a:rPr>
            </a:br>
            <a:r>
              <a:rPr lang="en-US" sz="4000" i="1" dirty="0" smtClean="0">
                <a:solidFill>
                  <a:srgbClr val="FFFF00"/>
                </a:solidFill>
              </a:rPr>
              <a:t> (Matt. 18:11; John 10:27-29)</a:t>
            </a:r>
            <a:endParaRPr lang="en-US" sz="4000" i="1" dirty="0">
              <a:solidFill>
                <a:srgbClr val="FFFF00"/>
              </a:solidFill>
            </a:endParaRPr>
          </a:p>
        </p:txBody>
      </p:sp>
      <p:sp>
        <p:nvSpPr>
          <p:cNvPr id="3" name="Content Placeholder 2"/>
          <p:cNvSpPr>
            <a:spLocks noGrp="1"/>
          </p:cNvSpPr>
          <p:nvPr>
            <p:ph idx="1"/>
          </p:nvPr>
        </p:nvSpPr>
        <p:spPr>
          <a:xfrm>
            <a:off x="0" y="1447800"/>
            <a:ext cx="5257800" cy="5943600"/>
          </a:xfrm>
        </p:spPr>
        <p:txBody>
          <a:bodyPr>
            <a:noAutofit/>
          </a:bodyPr>
          <a:lstStyle/>
          <a:p>
            <a:pPr>
              <a:buNone/>
            </a:pPr>
            <a:r>
              <a:rPr lang="en-US" sz="3000" i="1" dirty="0" smtClean="0"/>
              <a:t/>
            </a:r>
            <a:br>
              <a:rPr lang="en-US" sz="3000" i="1" dirty="0" smtClean="0"/>
            </a:br>
            <a:r>
              <a:rPr lang="en-US" sz="3000" i="1" baseline="30000" dirty="0" smtClean="0"/>
              <a:t>11 </a:t>
            </a:r>
            <a:r>
              <a:rPr lang="en-US" sz="3000" i="1" dirty="0" smtClean="0"/>
              <a:t>For the Son of man is come to save that which was lost. </a:t>
            </a:r>
            <a:br>
              <a:rPr lang="en-US" sz="3000" i="1" dirty="0" smtClean="0"/>
            </a:br>
            <a:r>
              <a:rPr lang="en-US" sz="3000" i="1" baseline="30000" dirty="0" smtClean="0"/>
              <a:t>12 </a:t>
            </a:r>
            <a:r>
              <a:rPr lang="en-US" sz="3000" i="1" dirty="0" smtClean="0"/>
              <a:t>How think ye? if a man have an hundred sheep, and one of them be gone astray, doth he not leave the ninety and nine, and </a:t>
            </a:r>
            <a:r>
              <a:rPr lang="en-US" sz="3000" i="1" dirty="0" err="1" smtClean="0"/>
              <a:t>goeth</a:t>
            </a:r>
            <a:r>
              <a:rPr lang="en-US" sz="3000" i="1" dirty="0" smtClean="0"/>
              <a:t> into the mountains, and </a:t>
            </a:r>
            <a:r>
              <a:rPr lang="en-US" sz="3000" i="1" dirty="0" err="1" smtClean="0"/>
              <a:t>seeketh</a:t>
            </a:r>
            <a:r>
              <a:rPr lang="en-US" sz="3000" i="1" dirty="0" smtClean="0"/>
              <a:t> that which is gone astray? </a:t>
            </a:r>
            <a:br>
              <a:rPr lang="en-US" sz="3000" i="1" dirty="0" smtClean="0"/>
            </a:br>
            <a:r>
              <a:rPr lang="en-US" sz="3000" i="1" baseline="30000" dirty="0" smtClean="0"/>
              <a:t> </a:t>
            </a:r>
            <a:r>
              <a:rPr lang="en-US" sz="3000" i="1" dirty="0" smtClean="0"/>
              <a:t/>
            </a:r>
            <a:br>
              <a:rPr lang="en-US" sz="3000" i="1" dirty="0" smtClean="0"/>
            </a:br>
            <a:r>
              <a:rPr lang="en-US" sz="3000" i="1" dirty="0" smtClean="0"/>
              <a:t/>
            </a:r>
            <a:br>
              <a:rPr lang="en-US" sz="3000" i="1" dirty="0" smtClean="0"/>
            </a:br>
            <a:r>
              <a:rPr lang="en-US" sz="3000" i="1" dirty="0" smtClean="0"/>
              <a:t/>
            </a:r>
            <a:br>
              <a:rPr lang="en-US" sz="3000" i="1" dirty="0" smtClean="0"/>
            </a:br>
            <a:endParaRPr lang="en-US" sz="3000" i="1" dirty="0" smtClean="0"/>
          </a:p>
          <a:p>
            <a:pPr>
              <a:buNone/>
            </a:pPr>
            <a:r>
              <a:rPr lang="en-US" sz="3000" i="1" dirty="0" smtClean="0"/>
              <a:t/>
            </a:r>
            <a:br>
              <a:rPr lang="en-US" sz="3000" i="1" dirty="0" smtClean="0"/>
            </a:br>
            <a:r>
              <a:rPr lang="en-US" sz="3000" i="1" dirty="0" smtClean="0"/>
              <a:t/>
            </a:r>
            <a:br>
              <a:rPr lang="en-US" sz="3000" i="1" dirty="0" smtClean="0"/>
            </a:br>
            <a:endParaRPr lang="en-US" sz="3000" i="1" dirty="0" smtClean="0"/>
          </a:p>
          <a:p>
            <a:endParaRPr lang="en-US" sz="3000" i="1" dirty="0"/>
          </a:p>
        </p:txBody>
      </p:sp>
      <p:pic>
        <p:nvPicPr>
          <p:cNvPr id="4" name="Picture 2" descr="http://4.bp.blogspot.com/-yYdZLHiqrAQ/Tb2T4kGDnNI/AAAAAAAAALs/Y8p-JCl-GqU/s1600/ArtBook__064_064__JesusCarryingALostLamb____.jpg"/>
          <p:cNvPicPr>
            <a:picLocks noChangeAspect="1" noChangeArrowheads="1"/>
          </p:cNvPicPr>
          <p:nvPr/>
        </p:nvPicPr>
        <p:blipFill>
          <a:blip r:embed="rId2" cstate="print"/>
          <a:srcRect/>
          <a:stretch>
            <a:fillRect/>
          </a:stretch>
        </p:blipFill>
        <p:spPr bwMode="auto">
          <a:xfrm>
            <a:off x="5433448" y="1676400"/>
            <a:ext cx="3710552" cy="4953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3886200" cy="3416320"/>
          </a:xfrm>
          <a:prstGeom prst="rect">
            <a:avLst/>
          </a:prstGeom>
        </p:spPr>
        <p:txBody>
          <a:bodyPr wrap="square">
            <a:spAutoFit/>
          </a:bodyPr>
          <a:lstStyle/>
          <a:p>
            <a:r>
              <a:rPr lang="en-US" sz="3600" i="1" baseline="30000" dirty="0" smtClean="0"/>
              <a:t>14 </a:t>
            </a:r>
            <a:r>
              <a:rPr lang="en-US" sz="3600" i="1" dirty="0" smtClean="0"/>
              <a:t>Even so it is not the will of your Father which is in heaven, that one of these little ones should perish. </a:t>
            </a:r>
            <a:endParaRPr lang="en-US" sz="3600" dirty="0"/>
          </a:p>
        </p:txBody>
      </p:sp>
      <p:pic>
        <p:nvPicPr>
          <p:cNvPr id="66562" name="Picture 2" descr="http://s1.hubimg.com/u/3788020_f520.jpg"/>
          <p:cNvPicPr>
            <a:picLocks noChangeAspect="1" noChangeArrowheads="1"/>
          </p:cNvPicPr>
          <p:nvPr/>
        </p:nvPicPr>
        <p:blipFill>
          <a:blip r:embed="rId2" cstate="print"/>
          <a:srcRect/>
          <a:stretch>
            <a:fillRect/>
          </a:stretch>
        </p:blipFill>
        <p:spPr bwMode="auto">
          <a:xfrm>
            <a:off x="4419600" y="838200"/>
            <a:ext cx="4368585" cy="523875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800" y="228600"/>
            <a:ext cx="4648200" cy="6494085"/>
          </a:xfrm>
          <a:prstGeom prst="rect">
            <a:avLst/>
          </a:prstGeom>
        </p:spPr>
        <p:txBody>
          <a:bodyPr wrap="square">
            <a:spAutoFit/>
          </a:bodyPr>
          <a:lstStyle/>
          <a:p>
            <a:r>
              <a:rPr lang="en-US" sz="3200" i="1" baseline="30000" dirty="0" smtClean="0"/>
              <a:t>27 </a:t>
            </a:r>
            <a:r>
              <a:rPr lang="en-US" sz="3200" i="1" dirty="0" smtClean="0"/>
              <a:t>My sheep hear my voice, and I know them, and they follow me: </a:t>
            </a:r>
            <a:br>
              <a:rPr lang="en-US" sz="3200" i="1" dirty="0" smtClean="0"/>
            </a:br>
            <a:r>
              <a:rPr lang="en-US" sz="3200" i="1" baseline="30000" dirty="0" smtClean="0"/>
              <a:t>28 </a:t>
            </a:r>
            <a:r>
              <a:rPr lang="en-US" sz="3200" i="1" dirty="0" smtClean="0"/>
              <a:t>And I give unto them eternal life; and they shall never perish, neither shall any man pluck them out of my hand. </a:t>
            </a:r>
            <a:br>
              <a:rPr lang="en-US" sz="3200" i="1" dirty="0" smtClean="0"/>
            </a:br>
            <a:r>
              <a:rPr lang="en-US" sz="3200" i="1" baseline="30000" dirty="0" smtClean="0"/>
              <a:t>29 </a:t>
            </a:r>
            <a:r>
              <a:rPr lang="en-US" sz="3200" i="1" dirty="0" smtClean="0"/>
              <a:t>My Father, which gave them me, is greater than all; and no man is able to pluck them out of my Father's hand. </a:t>
            </a:r>
            <a:endParaRPr lang="en-US" sz="3200" i="1" dirty="0"/>
          </a:p>
        </p:txBody>
      </p:sp>
      <p:pic>
        <p:nvPicPr>
          <p:cNvPr id="62466" name="Picture 2" descr="http://www.turnbacktogod.com/wp-content/uploads/2010/11/Jesus-Good-Shepherd-12.jpg"/>
          <p:cNvPicPr>
            <a:picLocks noChangeAspect="1" noChangeArrowheads="1"/>
          </p:cNvPicPr>
          <p:nvPr/>
        </p:nvPicPr>
        <p:blipFill>
          <a:blip r:embed="rId2" cstate="print"/>
          <a:srcRect/>
          <a:stretch>
            <a:fillRect/>
          </a:stretch>
        </p:blipFill>
        <p:spPr bwMode="auto">
          <a:xfrm>
            <a:off x="0" y="457200"/>
            <a:ext cx="4371162" cy="5638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Virgin Birth</a:t>
            </a:r>
            <a:endParaRPr lang="en-US" dirty="0">
              <a:solidFill>
                <a:srgbClr val="FFFF00"/>
              </a:solidFill>
            </a:endParaRPr>
          </a:p>
        </p:txBody>
      </p:sp>
      <p:sp>
        <p:nvSpPr>
          <p:cNvPr id="3" name="Content Placeholder 2"/>
          <p:cNvSpPr>
            <a:spLocks noGrp="1"/>
          </p:cNvSpPr>
          <p:nvPr>
            <p:ph idx="1"/>
          </p:nvPr>
        </p:nvSpPr>
        <p:spPr>
          <a:xfrm>
            <a:off x="0" y="1600200"/>
            <a:ext cx="4572000" cy="5257800"/>
          </a:xfrm>
        </p:spPr>
        <p:txBody>
          <a:bodyPr>
            <a:normAutofit/>
          </a:bodyPr>
          <a:lstStyle/>
          <a:p>
            <a:pPr algn="ctr">
              <a:buNone/>
            </a:pPr>
            <a:r>
              <a:rPr lang="en-US" sz="3600" i="1" dirty="0" smtClean="0"/>
              <a:t>   “Behold, a virgin shall be with child, and shall bring forth a son, and they shall call his name Emmanuel, which being interpreted is, God with us.” </a:t>
            </a:r>
          </a:p>
          <a:p>
            <a:pPr algn="ctr">
              <a:buNone/>
            </a:pPr>
            <a:r>
              <a:rPr lang="en-US" sz="3600" i="1" dirty="0" smtClean="0"/>
              <a:t>Matt. 1:23 </a:t>
            </a:r>
            <a:endParaRPr lang="en-US" sz="3600" i="1" dirty="0"/>
          </a:p>
        </p:txBody>
      </p:sp>
      <p:pic>
        <p:nvPicPr>
          <p:cNvPr id="4098" name="Picture 2" descr="C:\Users\Dan White\Pictures\Bible pictures\Jesus\01 Birth\baby_Jesus (2).JPG"/>
          <p:cNvPicPr>
            <a:picLocks noChangeAspect="1" noChangeArrowheads="1"/>
          </p:cNvPicPr>
          <p:nvPr/>
        </p:nvPicPr>
        <p:blipFill>
          <a:blip r:embed="rId2" cstate="print"/>
          <a:srcRect/>
          <a:stretch>
            <a:fillRect/>
          </a:stretch>
        </p:blipFill>
        <p:spPr bwMode="auto">
          <a:xfrm rot="366275">
            <a:off x="4572001" y="2057399"/>
            <a:ext cx="4572000" cy="341185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solidFill>
                  <a:srgbClr val="FFFF00"/>
                </a:solidFill>
              </a:rPr>
              <a:t>Shown by the Acts of the Apostles</a:t>
            </a:r>
            <a:br>
              <a:rPr lang="en-US" dirty="0" smtClean="0">
                <a:solidFill>
                  <a:srgbClr val="FFFF00"/>
                </a:solidFill>
              </a:rPr>
            </a:br>
            <a:endParaRPr lang="en-US" dirty="0">
              <a:solidFill>
                <a:srgbClr val="FFFF00"/>
              </a:solidFill>
            </a:endParaRPr>
          </a:p>
        </p:txBody>
      </p:sp>
      <p:pic>
        <p:nvPicPr>
          <p:cNvPr id="1026" name="Picture 2" descr="http://www.newlifehugo.org/wp-content/uploads/2011/12/Acts_Cover1.jpg"/>
          <p:cNvPicPr>
            <a:picLocks noChangeAspect="1" noChangeArrowheads="1"/>
          </p:cNvPicPr>
          <p:nvPr/>
        </p:nvPicPr>
        <p:blipFill>
          <a:blip r:embed="rId2" cstate="print"/>
          <a:srcRect/>
          <a:stretch>
            <a:fillRect/>
          </a:stretch>
        </p:blipFill>
        <p:spPr bwMode="auto">
          <a:xfrm>
            <a:off x="1066800" y="1219200"/>
            <a:ext cx="7086600" cy="53149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495800" cy="6583362"/>
          </a:xfrm>
        </p:spPr>
        <p:txBody>
          <a:bodyPr>
            <a:normAutofit/>
          </a:bodyPr>
          <a:lstStyle/>
          <a:p>
            <a:pPr lvl="0"/>
            <a:r>
              <a:rPr lang="en-US" dirty="0" smtClean="0">
                <a:solidFill>
                  <a:srgbClr val="FFFF00"/>
                </a:solidFill>
              </a:rPr>
              <a:t>The testimony </a:t>
            </a:r>
            <a:br>
              <a:rPr lang="en-US" dirty="0" smtClean="0">
                <a:solidFill>
                  <a:srgbClr val="FFFF00"/>
                </a:solidFill>
              </a:rPr>
            </a:br>
            <a:r>
              <a:rPr lang="en-US" dirty="0" smtClean="0">
                <a:solidFill>
                  <a:srgbClr val="FFFF00"/>
                </a:solidFill>
              </a:rPr>
              <a:t>of Stephen</a:t>
            </a:r>
            <a:r>
              <a:rPr lang="en-US" dirty="0" smtClean="0"/>
              <a:t/>
            </a:r>
            <a:br>
              <a:rPr lang="en-US" dirty="0" smtClean="0"/>
            </a:br>
            <a:r>
              <a:rPr lang="en-US" i="1" dirty="0" smtClean="0"/>
              <a:t>"And they stoned Stephen, calling upon God, and saying, Lord Jesus, receive my spirit" (Acts 7:59)</a:t>
            </a:r>
            <a:r>
              <a:rPr lang="en-US" dirty="0" smtClean="0"/>
              <a:t/>
            </a:r>
            <a:br>
              <a:rPr lang="en-US" dirty="0" smtClean="0"/>
            </a:br>
            <a:endParaRPr lang="en-US" dirty="0"/>
          </a:p>
        </p:txBody>
      </p:sp>
      <p:pic>
        <p:nvPicPr>
          <p:cNvPr id="65538" name="Picture 2" descr="http://www.captivatingnews.com/wp-content/uploads/2012/06/StoningOfStephen.jpg"/>
          <p:cNvPicPr>
            <a:picLocks noChangeAspect="1" noChangeArrowheads="1"/>
          </p:cNvPicPr>
          <p:nvPr/>
        </p:nvPicPr>
        <p:blipFill>
          <a:blip r:embed="rId2" cstate="print"/>
          <a:srcRect/>
          <a:stretch>
            <a:fillRect/>
          </a:stretch>
        </p:blipFill>
        <p:spPr bwMode="auto">
          <a:xfrm rot="584051">
            <a:off x="4696004" y="1501936"/>
            <a:ext cx="4557252" cy="3657601"/>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52400"/>
            <a:ext cx="4495800" cy="6705600"/>
          </a:xfrm>
        </p:spPr>
        <p:txBody>
          <a:bodyPr>
            <a:normAutofit fontScale="90000"/>
          </a:bodyPr>
          <a:lstStyle/>
          <a:p>
            <a:pPr lvl="0"/>
            <a:r>
              <a:rPr lang="en-US" dirty="0" smtClean="0">
                <a:solidFill>
                  <a:srgbClr val="FFFF00"/>
                </a:solidFill>
              </a:rPr>
              <a:t>The testimony</a:t>
            </a:r>
            <a:br>
              <a:rPr lang="en-US" dirty="0" smtClean="0">
                <a:solidFill>
                  <a:srgbClr val="FFFF00"/>
                </a:solidFill>
              </a:rPr>
            </a:br>
            <a:r>
              <a:rPr lang="en-US" dirty="0" smtClean="0">
                <a:solidFill>
                  <a:srgbClr val="FFFF00"/>
                </a:solidFill>
              </a:rPr>
              <a:t> of a </a:t>
            </a:r>
            <a:r>
              <a:rPr lang="en-US" dirty="0" smtClean="0">
                <a:solidFill>
                  <a:srgbClr val="FFFF00"/>
                </a:solidFill>
              </a:rPr>
              <a:t>Eunuch </a:t>
            </a:r>
            <a:r>
              <a:rPr lang="en-US" dirty="0" smtClean="0"/>
              <a:t/>
            </a:r>
            <a:br>
              <a:rPr lang="en-US" dirty="0" smtClean="0"/>
            </a:br>
            <a:r>
              <a:rPr lang="en-US" i="1" dirty="0" smtClean="0"/>
              <a:t>"And Philip said, If thou </a:t>
            </a:r>
            <a:r>
              <a:rPr lang="en-US" i="1" dirty="0" err="1" smtClean="0"/>
              <a:t>believest</a:t>
            </a:r>
            <a:r>
              <a:rPr lang="en-US" i="1" dirty="0" smtClean="0"/>
              <a:t> with all </a:t>
            </a:r>
            <a:r>
              <a:rPr lang="en-US" i="1" dirty="0" err="1" smtClean="0"/>
              <a:t>thine</a:t>
            </a:r>
            <a:r>
              <a:rPr lang="en-US" i="1" dirty="0" smtClean="0"/>
              <a:t> heart, thou </a:t>
            </a:r>
            <a:r>
              <a:rPr lang="en-US" i="1" dirty="0" err="1" smtClean="0"/>
              <a:t>mayest</a:t>
            </a:r>
            <a:r>
              <a:rPr lang="en-US" i="1" dirty="0" smtClean="0"/>
              <a:t>. And he answered and said, I believe that Jesus Christ is the Son of God" (Acts 8:37)</a:t>
            </a:r>
            <a:endParaRPr lang="en-US" i="1" dirty="0"/>
          </a:p>
        </p:txBody>
      </p:sp>
      <p:pic>
        <p:nvPicPr>
          <p:cNvPr id="66562" name="Picture 2" descr="http://1.bp.blogspot.com/-1Sk5glDYewE/T5nobKG-pkI/AAAAAAAAC4E/M6OIjmVRgFw/s1600/ethiopian-eunuch-and-philip.jpg"/>
          <p:cNvPicPr>
            <a:picLocks noChangeAspect="1" noChangeArrowheads="1"/>
          </p:cNvPicPr>
          <p:nvPr/>
        </p:nvPicPr>
        <p:blipFill>
          <a:blip r:embed="rId2" cstate="print"/>
          <a:srcRect/>
          <a:stretch>
            <a:fillRect/>
          </a:stretch>
        </p:blipFill>
        <p:spPr bwMode="auto">
          <a:xfrm>
            <a:off x="304800" y="381000"/>
            <a:ext cx="4191000" cy="6001676"/>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solidFill>
                  <a:srgbClr val="FFFF00"/>
                </a:solidFill>
              </a:rPr>
              <a:t>Shown by the epistles</a:t>
            </a:r>
            <a:endParaRPr lang="en-US" dirty="0">
              <a:solidFill>
                <a:srgbClr val="FFFF00"/>
              </a:solidFill>
            </a:endParaRPr>
          </a:p>
        </p:txBody>
      </p:sp>
      <p:pic>
        <p:nvPicPr>
          <p:cNvPr id="67586" name="Picture 2" descr="http://www.freebiblestudyguides.org/bible-teachings/exploring-the-bible.jpg"/>
          <p:cNvPicPr>
            <a:picLocks noChangeAspect="1" noChangeArrowheads="1"/>
          </p:cNvPicPr>
          <p:nvPr/>
        </p:nvPicPr>
        <p:blipFill>
          <a:blip r:embed="rId2" cstate="print"/>
          <a:srcRect r="-258" b="5714"/>
          <a:stretch>
            <a:fillRect/>
          </a:stretch>
        </p:blipFill>
        <p:spPr bwMode="auto">
          <a:xfrm>
            <a:off x="685800" y="1524000"/>
            <a:ext cx="7772400" cy="50292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i="1" dirty="0" smtClean="0"/>
              <a:t>"I am crucified with Christ: nevertheless I live; yet not I, but Christ </a:t>
            </a:r>
            <a:r>
              <a:rPr lang="en-US" i="1" dirty="0" err="1" smtClean="0"/>
              <a:t>liveth</a:t>
            </a:r>
            <a:r>
              <a:rPr lang="en-US" i="1" dirty="0" smtClean="0"/>
              <a:t> in me: and the life which I now live in the flesh I live by the faith of the Son of God, who loved me, and gave himself for me" (Gal. 2:20)</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0"/>
          </a:xfrm>
        </p:spPr>
        <p:txBody>
          <a:bodyPr>
            <a:normAutofit fontScale="90000"/>
          </a:bodyPr>
          <a:lstStyle/>
          <a:p>
            <a:r>
              <a:rPr lang="en-US" i="1" dirty="0" smtClean="0"/>
              <a:t>"Who is the image of the invisible God, the first-born of every creature: For by him were all things created, that are in heaven, and that are in earth, visible and invisible, whether they be thrones, or dominions, or principalities, or powers: all things were created by him, and for him: And he is before all things, and by him all things consist" (Col. 1:15-17)</a:t>
            </a:r>
            <a:br>
              <a:rPr lang="en-US" i="1" dirty="0" smtClean="0"/>
            </a:br>
            <a:endParaRPr lang="en-US" i="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i="1" dirty="0" smtClean="0"/>
              <a:t>"For in him </a:t>
            </a:r>
            <a:r>
              <a:rPr lang="en-US" i="1" dirty="0" err="1" smtClean="0"/>
              <a:t>dwelleth</a:t>
            </a:r>
            <a:r>
              <a:rPr lang="en-US" i="1" dirty="0" smtClean="0"/>
              <a:t> all the fullness of the Godhead bodily" (Col. 2:9)</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i="1" dirty="0" smtClean="0"/>
              <a:t>"And without controversy great is the mystery of godliness: God was manifest in the flesh, justified in the Spirit, seen of angels, preached unto the Gentiles, believed on in the world, received up into glory" </a:t>
            </a:r>
            <a:br>
              <a:rPr lang="en-US" i="1" dirty="0" smtClean="0"/>
            </a:br>
            <a:r>
              <a:rPr lang="en-US" i="1" dirty="0" smtClean="0"/>
              <a:t>(I Tim. 3:16)</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i="1" dirty="0" smtClean="0"/>
              <a:t>"Looking for that blessed hope, and the glorious appearing of the great God and our Savior Jesus Christ" (Titus 2:13)</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i="1" dirty="0" smtClean="0"/>
              <a:t>"Who is gone into heaven, and is on the right hand of God; angels and authorities and powers being made subject unto him" </a:t>
            </a:r>
            <a:br>
              <a:rPr lang="en-US" i="1" dirty="0" smtClean="0"/>
            </a:br>
            <a:r>
              <a:rPr lang="en-US" i="1" dirty="0" smtClean="0"/>
              <a:t>(I Pet. 3:22)</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6400800"/>
          </a:xfrm>
          <a:prstGeom prst="rect">
            <a:avLst/>
          </a:prstGeom>
        </p:spPr>
        <p:txBody>
          <a:bodyPr>
            <a:normAutofit/>
          </a:bodyPr>
          <a:lstStyle/>
          <a:p>
            <a:pPr lvl="0" algn="ctr">
              <a:spcBef>
                <a:spcPct val="0"/>
              </a:spcBef>
              <a:defRPr/>
            </a:pPr>
            <a:r>
              <a:rPr lang="en-US" sz="4800" b="1" dirty="0" smtClean="0">
                <a:solidFill>
                  <a:schemeClr val="bg2">
                    <a:lumMod val="20000"/>
                    <a:lumOff val="80000"/>
                  </a:schemeClr>
                </a:solidFill>
              </a:rPr>
              <a:t>The Incarnation of Christ</a:t>
            </a:r>
          </a:p>
          <a:p>
            <a:pPr lvl="0" algn="ctr">
              <a:spcBef>
                <a:spcPct val="0"/>
              </a:spcBef>
              <a:defRPr/>
            </a:pPr>
            <a:r>
              <a:rPr lang="en-US" sz="4800" b="1" i="1" dirty="0" smtClean="0">
                <a:solidFill>
                  <a:schemeClr val="bg2">
                    <a:lumMod val="20000"/>
                    <a:lumOff val="80000"/>
                  </a:schemeClr>
                </a:solidFill>
              </a:rPr>
              <a:t>(John 1:1-14)</a:t>
            </a:r>
          </a:p>
          <a:p>
            <a:pPr lvl="0" algn="ctr">
              <a:spcBef>
                <a:spcPct val="0"/>
              </a:spcBef>
              <a:defRPr/>
            </a:pPr>
            <a:endParaRPr lang="en-US" sz="5400" b="1" u="sng" dirty="0" smtClean="0">
              <a:solidFill>
                <a:schemeClr val="bg2">
                  <a:lumMod val="20000"/>
                  <a:lumOff val="80000"/>
                </a:schemeClr>
              </a:solidFill>
            </a:endParaRPr>
          </a:p>
          <a:p>
            <a:pPr lvl="0" algn="ctr">
              <a:spcBef>
                <a:spcPct val="0"/>
              </a:spcBef>
              <a:defRPr/>
            </a:pPr>
            <a:r>
              <a:rPr kumimoji="0" lang="en-US" sz="4800" b="1" i="0" u="none" strike="noStrike" kern="1200" cap="none" spc="0" normalizeH="0" baseline="0" noProof="0" dirty="0" smtClean="0">
                <a:ln>
                  <a:noFill/>
                </a:ln>
                <a:solidFill>
                  <a:schemeClr val="bg2">
                    <a:lumMod val="60000"/>
                    <a:lumOff val="40000"/>
                  </a:schemeClr>
                </a:solidFill>
                <a:effectLst>
                  <a:glow rad="63500">
                    <a:schemeClr val="accent1">
                      <a:satMod val="175000"/>
                      <a:alpha val="40000"/>
                    </a:schemeClr>
                  </a:glow>
                </a:effectLst>
                <a:uLnTx/>
                <a:uFillTx/>
                <a:latin typeface="+mj-lt"/>
                <a:ea typeface="+mj-ea"/>
                <a:cs typeface="+mj-cs"/>
              </a:rPr>
              <a:t> God the Son took upon himself the full nature of man and yet retain the full nature of God.</a:t>
            </a:r>
            <a:endParaRPr kumimoji="0" lang="en-US" sz="4800" b="1" i="0" u="none" strike="noStrike" kern="1200" cap="none" spc="0" normalizeH="0" baseline="0" noProof="0" dirty="0">
              <a:ln>
                <a:noFill/>
              </a:ln>
              <a:solidFill>
                <a:schemeClr val="bg2">
                  <a:lumMod val="60000"/>
                  <a:lumOff val="40000"/>
                </a:schemeClr>
              </a:solidFill>
              <a:effectLst>
                <a:glow rad="63500">
                  <a:schemeClr val="accent1">
                    <a:satMod val="175000"/>
                    <a:alpha val="40000"/>
                  </a:schemeClr>
                </a:glo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i="1" dirty="0" smtClean="0"/>
              <a:t>"For he received from God the Father honor and glory, when there came such a voice to him from the excellent glory, This is my beloved Son, in whom I am well pleased" </a:t>
            </a:r>
            <a:br>
              <a:rPr lang="en-US" i="1" dirty="0" smtClean="0"/>
            </a:br>
            <a:r>
              <a:rPr lang="en-US" i="1" dirty="0" smtClean="0"/>
              <a:t>(II Pet. 1:17)</a:t>
            </a:r>
            <a:endParaRPr lang="en-US" i="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417638"/>
          </a:xfrm>
        </p:spPr>
        <p:txBody>
          <a:bodyPr/>
          <a:lstStyle/>
          <a:p>
            <a:r>
              <a:rPr lang="en-US" dirty="0" smtClean="0">
                <a:solidFill>
                  <a:srgbClr val="FFFF00"/>
                </a:solidFill>
              </a:rPr>
              <a:t>In the writings of Jude</a:t>
            </a:r>
            <a:endParaRPr lang="en-US" dirty="0">
              <a:solidFill>
                <a:srgbClr val="FFFF00"/>
              </a:solidFill>
            </a:endParaRPr>
          </a:p>
        </p:txBody>
      </p:sp>
      <p:sp>
        <p:nvSpPr>
          <p:cNvPr id="5" name="Content Placeholder 4"/>
          <p:cNvSpPr>
            <a:spLocks noGrp="1"/>
          </p:cNvSpPr>
          <p:nvPr>
            <p:ph idx="1"/>
          </p:nvPr>
        </p:nvSpPr>
        <p:spPr>
          <a:xfrm>
            <a:off x="457200" y="1447800"/>
            <a:ext cx="8686800" cy="4678363"/>
          </a:xfrm>
        </p:spPr>
        <p:txBody>
          <a:bodyPr/>
          <a:lstStyle/>
          <a:p>
            <a:pPr algn="ctr">
              <a:buNone/>
            </a:pPr>
            <a:r>
              <a:rPr lang="en-US" sz="3600" i="1" dirty="0" smtClean="0"/>
              <a:t>"To the only wise God our Savior, be glory and majesty, dominion and power, both now and ever. Amen" (Jude 1:25)</a:t>
            </a:r>
          </a:p>
          <a:p>
            <a:pPr algn="ctr"/>
            <a:endParaRPr lang="en-US" i="1" dirty="0"/>
          </a:p>
        </p:txBody>
      </p:sp>
      <p:pic>
        <p:nvPicPr>
          <p:cNvPr id="68610" name="Picture 2" descr="http://www.juliansabroad.com/wp-content/uploads/2010/03/Paul-Writing-His-Epistles.jpg"/>
          <p:cNvPicPr>
            <a:picLocks noChangeAspect="1" noChangeArrowheads="1"/>
          </p:cNvPicPr>
          <p:nvPr/>
        </p:nvPicPr>
        <p:blipFill>
          <a:blip r:embed="rId2" cstate="print"/>
          <a:srcRect/>
          <a:stretch>
            <a:fillRect/>
          </a:stretch>
        </p:blipFill>
        <p:spPr bwMode="auto">
          <a:xfrm>
            <a:off x="2590800" y="3505200"/>
            <a:ext cx="4513094" cy="33528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 the writings of James</a:t>
            </a:r>
            <a:endParaRPr lang="en-US" dirty="0">
              <a:solidFill>
                <a:srgbClr val="FFFF00"/>
              </a:solidFill>
            </a:endParaRPr>
          </a:p>
        </p:txBody>
      </p:sp>
      <p:sp>
        <p:nvSpPr>
          <p:cNvPr id="3" name="Content Placeholder 2"/>
          <p:cNvSpPr>
            <a:spLocks noGrp="1"/>
          </p:cNvSpPr>
          <p:nvPr>
            <p:ph idx="1"/>
          </p:nvPr>
        </p:nvSpPr>
        <p:spPr>
          <a:xfrm>
            <a:off x="4572000" y="2057400"/>
            <a:ext cx="4114800" cy="4068763"/>
          </a:xfrm>
        </p:spPr>
        <p:txBody>
          <a:bodyPr>
            <a:normAutofit/>
          </a:bodyPr>
          <a:lstStyle/>
          <a:p>
            <a:pPr algn="ctr">
              <a:buNone/>
            </a:pPr>
            <a:r>
              <a:rPr lang="en-US" sz="3600" i="1" dirty="0" smtClean="0"/>
              <a:t> “My brethren, have not the faith of our Lord Jesus Christ, the Lord of glory, with respect of persons” </a:t>
            </a:r>
          </a:p>
          <a:p>
            <a:pPr algn="ctr">
              <a:buNone/>
            </a:pPr>
            <a:r>
              <a:rPr lang="en-US" sz="3600" i="1" dirty="0" smtClean="0"/>
              <a:t>(James 2:1)</a:t>
            </a:r>
            <a:endParaRPr lang="en-US" sz="3600" i="1" dirty="0"/>
          </a:p>
        </p:txBody>
      </p:sp>
      <p:pic>
        <p:nvPicPr>
          <p:cNvPr id="76802" name="Picture 2" descr="http://stbrigidccd.com/images/Apostles/JamesLesserApostle.jpg"/>
          <p:cNvPicPr>
            <a:picLocks noChangeAspect="1" noChangeArrowheads="1"/>
          </p:cNvPicPr>
          <p:nvPr/>
        </p:nvPicPr>
        <p:blipFill>
          <a:blip r:embed="rId2" cstate="print"/>
          <a:srcRect/>
          <a:stretch>
            <a:fillRect/>
          </a:stretch>
        </p:blipFill>
        <p:spPr bwMode="auto">
          <a:xfrm>
            <a:off x="609600" y="1828800"/>
            <a:ext cx="3867150" cy="47625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FFFF00"/>
                </a:solidFill>
              </a:rPr>
              <a:t>In the writings of John</a:t>
            </a:r>
            <a:endParaRPr lang="en-US" dirty="0">
              <a:solidFill>
                <a:srgbClr val="FFFF00"/>
              </a:solidFill>
            </a:endParaRPr>
          </a:p>
        </p:txBody>
      </p:sp>
      <p:pic>
        <p:nvPicPr>
          <p:cNvPr id="1026" name="Picture 2" descr="C:\Users\Dan White\Pictures\Bible pictures\Bible pictures New Testament\John the Apostle\John at Patmos 1207-236 (2).jpg"/>
          <p:cNvPicPr>
            <a:picLocks noGrp="1" noChangeAspect="1" noChangeArrowheads="1"/>
          </p:cNvPicPr>
          <p:nvPr>
            <p:ph idx="1"/>
          </p:nvPr>
        </p:nvPicPr>
        <p:blipFill>
          <a:blip r:embed="rId2" cstate="print"/>
          <a:srcRect/>
          <a:stretch>
            <a:fillRect/>
          </a:stretch>
        </p:blipFill>
        <p:spPr bwMode="auto">
          <a:xfrm>
            <a:off x="2438401" y="1113107"/>
            <a:ext cx="4457080" cy="57448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i="1" dirty="0" smtClean="0"/>
              <a:t>"And we know that the Son of God is come, and hath given us an understanding, that we may know him that is true, and we are in him that is true, even in his Son Jesus Christ. This is the true God, and eternal life" (I John 5:20)</a:t>
            </a:r>
            <a:br>
              <a:rPr lang="en-US" i="1" dirty="0" smtClean="0"/>
            </a:br>
            <a:endParaRPr lang="en-US" i="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i="1" dirty="0" smtClean="0"/>
              <a:t>"I am he that </a:t>
            </a:r>
            <a:r>
              <a:rPr lang="en-US" i="1" dirty="0" err="1" smtClean="0"/>
              <a:t>liveth</a:t>
            </a:r>
            <a:r>
              <a:rPr lang="en-US" i="1" dirty="0" smtClean="0"/>
              <a:t>, and was dead; and, behold, I am alive for evermore, Amen; and have the keys of hell and of death" </a:t>
            </a:r>
            <a:br>
              <a:rPr lang="en-US" i="1" dirty="0" smtClean="0"/>
            </a:br>
            <a:r>
              <a:rPr lang="en-US" i="1" dirty="0" smtClean="0"/>
              <a:t>(Rev. 1:18)</a:t>
            </a:r>
            <a:br>
              <a:rPr lang="en-US" i="1" dirty="0" smtClean="0"/>
            </a:br>
            <a:endParaRPr lang="en-US" i="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4267200" cy="5867400"/>
          </a:xfrm>
        </p:spPr>
        <p:txBody>
          <a:bodyPr>
            <a:normAutofit fontScale="90000"/>
          </a:bodyPr>
          <a:lstStyle/>
          <a:p>
            <a:r>
              <a:rPr lang="en-US" i="1" dirty="0" smtClean="0"/>
              <a:t>"And he hath on his vesture and on his thigh a name written, KING OF KINGS, AND LORD OF LORDS" </a:t>
            </a:r>
            <a:br>
              <a:rPr lang="en-US" i="1" dirty="0" smtClean="0"/>
            </a:br>
            <a:r>
              <a:rPr lang="en-US" i="1" dirty="0" smtClean="0"/>
              <a:t>(Rev. 19:16)</a:t>
            </a:r>
            <a:br>
              <a:rPr lang="en-US" i="1" dirty="0" smtClean="0"/>
            </a:br>
            <a:endParaRPr lang="en-US" i="1" dirty="0"/>
          </a:p>
        </p:txBody>
      </p:sp>
      <p:pic>
        <p:nvPicPr>
          <p:cNvPr id="77826" name="Picture 2" descr="http://godlygentleman.com/wp-content/uploads/2010/08/word_horse.jpg"/>
          <p:cNvPicPr>
            <a:picLocks noChangeAspect="1" noChangeArrowheads="1"/>
          </p:cNvPicPr>
          <p:nvPr/>
        </p:nvPicPr>
        <p:blipFill>
          <a:blip r:embed="rId2" cstate="print">
            <a:lum bright="-10000"/>
          </a:blip>
          <a:srcRect/>
          <a:stretch>
            <a:fillRect/>
          </a:stretch>
        </p:blipFill>
        <p:spPr bwMode="auto">
          <a:xfrm>
            <a:off x="4419600" y="228600"/>
            <a:ext cx="4495800" cy="6445151"/>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90800"/>
            <a:ext cx="2667000" cy="2133600"/>
          </a:xfrm>
        </p:spPr>
        <p:txBody>
          <a:bodyPr>
            <a:normAutofit/>
          </a:bodyPr>
          <a:lstStyle/>
          <a:p>
            <a:r>
              <a:rPr lang="en-US" sz="3200" dirty="0" smtClean="0"/>
              <a:t>Charles Hodge</a:t>
            </a:r>
            <a:endParaRPr lang="en-US" sz="3200" dirty="0"/>
          </a:p>
        </p:txBody>
      </p:sp>
      <p:sp>
        <p:nvSpPr>
          <p:cNvPr id="3" name="Content Placeholder 2"/>
          <p:cNvSpPr>
            <a:spLocks noGrp="1"/>
          </p:cNvSpPr>
          <p:nvPr>
            <p:ph idx="1"/>
          </p:nvPr>
        </p:nvSpPr>
        <p:spPr>
          <a:xfrm>
            <a:off x="3200400" y="152400"/>
            <a:ext cx="5715000" cy="6705600"/>
          </a:xfrm>
        </p:spPr>
        <p:txBody>
          <a:bodyPr/>
          <a:lstStyle/>
          <a:p>
            <a:pPr>
              <a:buNone/>
            </a:pPr>
            <a:r>
              <a:rPr lang="en-US" dirty="0" smtClean="0"/>
              <a:t>  </a:t>
            </a:r>
            <a:endParaRPr lang="en-US" dirty="0"/>
          </a:p>
        </p:txBody>
      </p:sp>
      <p:pic>
        <p:nvPicPr>
          <p:cNvPr id="81922" name="Picture 2" descr="http://www.tracts.ukgo.com/images/hodge4.jpg"/>
          <p:cNvPicPr>
            <a:picLocks noChangeAspect="1" noChangeArrowheads="1"/>
          </p:cNvPicPr>
          <p:nvPr/>
        </p:nvPicPr>
        <p:blipFill>
          <a:blip r:embed="rId2" cstate="print"/>
          <a:srcRect/>
          <a:stretch>
            <a:fillRect/>
          </a:stretch>
        </p:blipFill>
        <p:spPr bwMode="auto">
          <a:xfrm>
            <a:off x="304800" y="228600"/>
            <a:ext cx="2476500" cy="2886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3429000" y="152400"/>
            <a:ext cx="5715000" cy="6494085"/>
          </a:xfrm>
          <a:prstGeom prst="rect">
            <a:avLst/>
          </a:prstGeom>
        </p:spPr>
        <p:txBody>
          <a:bodyPr wrap="square">
            <a:spAutoFit/>
          </a:bodyPr>
          <a:lstStyle/>
          <a:p>
            <a:pPr algn="ctr"/>
            <a:r>
              <a:rPr lang="en-US" sz="3200" dirty="0" smtClean="0"/>
              <a:t>"All divine </a:t>
            </a:r>
            <a:r>
              <a:rPr lang="en-US" sz="3200" smtClean="0"/>
              <a:t>names </a:t>
            </a:r>
            <a:r>
              <a:rPr lang="en-US" sz="3200" smtClean="0"/>
              <a:t>are </a:t>
            </a:r>
            <a:r>
              <a:rPr lang="en-US" sz="3200" dirty="0" smtClean="0"/>
              <a:t>applied to Him. He is called God, the mighty God, the great God, God over all; Jehovah; Lord; the Lord of lords and King of kings. All divine attributes are ascribed to Him. He is declared to be omnipresent, omniscient, almighty, and immutable, the same yesterday, today, and forever. He is set forth as the creator and upholder and ruler of the universe. </a:t>
            </a:r>
            <a:endParaRPr lang="en-US" sz="3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5867400"/>
          </a:xfrm>
        </p:spPr>
        <p:txBody>
          <a:bodyPr>
            <a:noAutofit/>
          </a:bodyPr>
          <a:lstStyle/>
          <a:p>
            <a:r>
              <a:rPr lang="en-US" sz="3200" dirty="0" smtClean="0"/>
              <a:t>All things were created by Him and for Him; and by Him all things consist. He is the object of worship to all intelligent creatures, even the highest; all the angels (i.e., all creatures between man and God) are commanded to prostrate themselves before Him. He is the object of all the religious sentiments; of reverence, love, faith, and devotion. To Him men and angels are responsible for their character and conduct. He required that man should </a:t>
            </a:r>
            <a:r>
              <a:rPr lang="en-US" sz="3200" dirty="0" err="1" smtClean="0"/>
              <a:t>honour</a:t>
            </a:r>
            <a:r>
              <a:rPr lang="en-US" sz="3200" dirty="0" smtClean="0"/>
              <a:t> Him as they </a:t>
            </a:r>
            <a:r>
              <a:rPr lang="en-US" sz="3200" dirty="0" err="1" smtClean="0"/>
              <a:t>honoured</a:t>
            </a:r>
            <a:r>
              <a:rPr lang="en-US" sz="3200" dirty="0" smtClean="0"/>
              <a:t> the Father; that they should exercise the same faith in Him that they do in God. He declares that He and the Father are one, that those who had seen Him had seen the Father also. </a:t>
            </a:r>
            <a:endParaRPr lang="en-US" sz="32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105400"/>
          </a:xfrm>
        </p:spPr>
        <p:txBody>
          <a:bodyPr>
            <a:normAutofit fontScale="90000"/>
          </a:bodyPr>
          <a:lstStyle/>
          <a:p>
            <a:r>
              <a:rPr lang="en-US" dirty="0" smtClean="0"/>
              <a:t>He calls all men unto him; promises to forgive their sins; to send them the Holy Spirit; to give them rest and peace; to raise them up at the last day; and to give them eternal life. God is not more, and cannot promise more, or do more than Christ is said to be, to promise, and to do. He has, therefore, been the Christian’s God from the beginning, in all ages and in all places."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FFFF00"/>
                </a:solidFill>
              </a:rPr>
              <a:t>Names and Titles of Jesus Christ</a:t>
            </a:r>
            <a:endParaRPr lang="en-US" dirty="0">
              <a:solidFill>
                <a:srgbClr val="FFFF00"/>
              </a:solidFill>
            </a:endParaRPr>
          </a:p>
        </p:txBody>
      </p:sp>
      <p:pic>
        <p:nvPicPr>
          <p:cNvPr id="51204" name="Picture 4" descr="http://christianityinview.com/images/jesusnames.jpg"/>
          <p:cNvPicPr>
            <a:picLocks noChangeAspect="1" noChangeArrowheads="1"/>
          </p:cNvPicPr>
          <p:nvPr/>
        </p:nvPicPr>
        <p:blipFill>
          <a:blip r:embed="rId2" cstate="print"/>
          <a:srcRect/>
          <a:stretch>
            <a:fillRect/>
          </a:stretch>
        </p:blipFill>
        <p:spPr bwMode="auto">
          <a:xfrm>
            <a:off x="838200" y="1295400"/>
            <a:ext cx="7441603" cy="5562600"/>
          </a:xfrm>
          <a:prstGeom prst="rect">
            <a:avLst/>
          </a:prstGeom>
          <a:noFill/>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turnbacktogod.com/wp-content/uploads/2010/08/Jesus-is-God.jpg"/>
          <p:cNvPicPr>
            <a:picLocks noChangeAspect="1" noChangeArrowheads="1"/>
          </p:cNvPicPr>
          <p:nvPr/>
        </p:nvPicPr>
        <p:blipFill>
          <a:blip r:embed="rId2" cstate="print"/>
          <a:srcRect/>
          <a:stretch>
            <a:fillRect/>
          </a:stretch>
        </p:blipFill>
        <p:spPr bwMode="auto">
          <a:xfrm>
            <a:off x="228600" y="-88635"/>
            <a:ext cx="8686800" cy="694663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solidFill>
                  <a:srgbClr val="FFFF00"/>
                </a:solidFill>
              </a:rPr>
              <a:t>The Humanity of Jesus Christ</a:t>
            </a:r>
            <a:endParaRPr lang="en-US" dirty="0">
              <a:solidFill>
                <a:srgbClr val="FFFF00"/>
              </a:solidFill>
            </a:endParaRPr>
          </a:p>
        </p:txBody>
      </p:sp>
      <p:pic>
        <p:nvPicPr>
          <p:cNvPr id="1026" name="Picture 2" descr="http://www.divinemercyofourlord.org/pictures/Beatitudes.jpg"/>
          <p:cNvPicPr>
            <a:picLocks noChangeAspect="1" noChangeArrowheads="1"/>
          </p:cNvPicPr>
          <p:nvPr/>
        </p:nvPicPr>
        <p:blipFill>
          <a:blip r:embed="rId2" cstate="print"/>
          <a:srcRect/>
          <a:stretch>
            <a:fillRect/>
          </a:stretch>
        </p:blipFill>
        <p:spPr bwMode="auto">
          <a:xfrm>
            <a:off x="1295400" y="1524000"/>
            <a:ext cx="6705600" cy="5029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noAutofit/>
          </a:bodyPr>
          <a:lstStyle/>
          <a:p>
            <a:r>
              <a:rPr lang="en-US" sz="4800" b="1" dirty="0" smtClean="0">
                <a:solidFill>
                  <a:schemeClr val="bg2">
                    <a:lumMod val="20000"/>
                    <a:lumOff val="80000"/>
                  </a:schemeClr>
                </a:solidFill>
              </a:rPr>
              <a:t>The “Kenosis” of Christ</a:t>
            </a:r>
            <a:br>
              <a:rPr lang="en-US" sz="4800" b="1" dirty="0" smtClean="0">
                <a:solidFill>
                  <a:schemeClr val="bg2">
                    <a:lumMod val="20000"/>
                    <a:lumOff val="80000"/>
                  </a:schemeClr>
                </a:solidFill>
              </a:rPr>
            </a:br>
            <a:r>
              <a:rPr lang="en-US" sz="4800" b="1" i="1" dirty="0" smtClean="0">
                <a:solidFill>
                  <a:schemeClr val="bg2">
                    <a:lumMod val="20000"/>
                    <a:lumOff val="80000"/>
                  </a:schemeClr>
                </a:solidFill>
              </a:rPr>
              <a:t>(Phil. 2:1-8)</a:t>
            </a:r>
            <a:endParaRPr lang="en-US" sz="4800" b="1" i="1" dirty="0">
              <a:solidFill>
                <a:schemeClr val="bg2">
                  <a:lumMod val="20000"/>
                  <a:lumOff val="80000"/>
                </a:schemeClr>
              </a:solidFill>
            </a:endParaRPr>
          </a:p>
        </p:txBody>
      </p:sp>
      <p:sp>
        <p:nvSpPr>
          <p:cNvPr id="3" name="Content Placeholder 2"/>
          <p:cNvSpPr>
            <a:spLocks noGrp="1"/>
          </p:cNvSpPr>
          <p:nvPr>
            <p:ph idx="1"/>
          </p:nvPr>
        </p:nvSpPr>
        <p:spPr>
          <a:xfrm>
            <a:off x="0" y="2133600"/>
            <a:ext cx="9144000" cy="4724400"/>
          </a:xfrm>
        </p:spPr>
        <p:txBody>
          <a:bodyPr>
            <a:noAutofit/>
          </a:bodyPr>
          <a:lstStyle/>
          <a:p>
            <a:r>
              <a:rPr lang="en-US" sz="4000" dirty="0">
                <a:solidFill>
                  <a:schemeClr val="bg2">
                    <a:lumMod val="40000"/>
                    <a:lumOff val="60000"/>
                  </a:schemeClr>
                </a:solidFill>
              </a:rPr>
              <a:t>The Greek word “kenosis” is translated in the KJV – </a:t>
            </a:r>
            <a:r>
              <a:rPr lang="en-US" sz="4000" i="1" dirty="0">
                <a:solidFill>
                  <a:schemeClr val="bg2">
                    <a:lumMod val="40000"/>
                    <a:lumOff val="60000"/>
                  </a:schemeClr>
                </a:solidFill>
              </a:rPr>
              <a:t>“made himself of no reputation</a:t>
            </a:r>
            <a:r>
              <a:rPr lang="en-US" sz="4000" i="1" dirty="0" smtClean="0">
                <a:solidFill>
                  <a:schemeClr val="bg2">
                    <a:lumMod val="40000"/>
                    <a:lumOff val="60000"/>
                  </a:schemeClr>
                </a:solidFill>
              </a:rPr>
              <a:t>…”</a:t>
            </a:r>
            <a:endParaRPr lang="en-US" sz="4000" dirty="0">
              <a:solidFill>
                <a:schemeClr val="bg2">
                  <a:lumMod val="40000"/>
                  <a:lumOff val="60000"/>
                </a:schemeClr>
              </a:solidFill>
            </a:endParaRPr>
          </a:p>
          <a:p>
            <a:r>
              <a:rPr lang="en-US" sz="4000" b="1" dirty="0">
                <a:solidFill>
                  <a:schemeClr val="bg2">
                    <a:lumMod val="40000"/>
                    <a:lumOff val="60000"/>
                  </a:schemeClr>
                </a:solidFill>
              </a:rPr>
              <a:t>Kenosis = Emptying</a:t>
            </a:r>
            <a:r>
              <a:rPr lang="en-US" sz="4000" dirty="0">
                <a:solidFill>
                  <a:schemeClr val="bg2">
                    <a:lumMod val="40000"/>
                    <a:lumOff val="60000"/>
                  </a:schemeClr>
                </a:solidFill>
              </a:rPr>
              <a:t> – Christ who was </a:t>
            </a:r>
            <a:r>
              <a:rPr lang="en-US" sz="4000" i="1" dirty="0">
                <a:solidFill>
                  <a:schemeClr val="bg2">
                    <a:lumMod val="40000"/>
                    <a:lumOff val="60000"/>
                  </a:schemeClr>
                </a:solidFill>
              </a:rPr>
              <a:t>“equal with God”  </a:t>
            </a:r>
            <a:r>
              <a:rPr lang="en-US" sz="4000" i="1" dirty="0" smtClean="0">
                <a:solidFill>
                  <a:schemeClr val="bg2">
                    <a:lumMod val="40000"/>
                    <a:lumOff val="60000"/>
                  </a:schemeClr>
                </a:solidFill>
              </a:rPr>
              <a:t>/ “I </a:t>
            </a:r>
            <a:r>
              <a:rPr lang="en-US" sz="4000" i="1" dirty="0">
                <a:solidFill>
                  <a:schemeClr val="bg2">
                    <a:lumMod val="40000"/>
                    <a:lumOff val="60000"/>
                  </a:schemeClr>
                </a:solidFill>
              </a:rPr>
              <a:t>and my father are one…” </a:t>
            </a:r>
            <a:r>
              <a:rPr lang="en-US" sz="4000" dirty="0">
                <a:solidFill>
                  <a:schemeClr val="bg2">
                    <a:lumMod val="40000"/>
                    <a:lumOff val="60000"/>
                  </a:schemeClr>
                </a:solidFill>
              </a:rPr>
              <a:t>Empted himself  = Jesus </a:t>
            </a:r>
            <a:r>
              <a:rPr lang="en-US" sz="4000" i="1" dirty="0">
                <a:solidFill>
                  <a:schemeClr val="bg2">
                    <a:lumMod val="40000"/>
                    <a:lumOff val="60000"/>
                  </a:schemeClr>
                </a:solidFill>
              </a:rPr>
              <a:t>limited</a:t>
            </a:r>
            <a:r>
              <a:rPr lang="en-US" sz="4000" dirty="0">
                <a:solidFill>
                  <a:schemeClr val="bg2">
                    <a:lumMod val="40000"/>
                    <a:lumOff val="60000"/>
                  </a:schemeClr>
                </a:solidFill>
              </a:rPr>
              <a:t> Himself and yet never ceased to be God. </a:t>
            </a:r>
            <a:endParaRPr lang="en-US" sz="4000" dirty="0" smtClean="0">
              <a:solidFill>
                <a:schemeClr val="bg2">
                  <a:lumMod val="40000"/>
                  <a:lumOff val="60000"/>
                </a:schemeClr>
              </a:solidFill>
            </a:endParaRPr>
          </a:p>
          <a:p>
            <a:pPr>
              <a:buNone/>
            </a:pP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2814</Words>
  <Application>Microsoft Office PowerPoint</Application>
  <PresentationFormat>On-screen Show (4:3)</PresentationFormat>
  <Paragraphs>164</Paragraphs>
  <Slides>70</Slides>
  <Notes>1</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The Doctrine of Jesus Christ (Part 8)</vt:lpstr>
      <vt:lpstr>Review</vt:lpstr>
      <vt:lpstr>Slide 3</vt:lpstr>
      <vt:lpstr>The Old Testament records a number of theophanies.   A theophany is a pre-Bethlehem appearance of Christ.</vt:lpstr>
      <vt:lpstr>The Virgin Birth</vt:lpstr>
      <vt:lpstr>Slide 6</vt:lpstr>
      <vt:lpstr>Names and Titles of Jesus Christ</vt:lpstr>
      <vt:lpstr>The Humanity of Jesus Christ</vt:lpstr>
      <vt:lpstr>The “Kenosis” of Christ (Phil. 2:1-8)</vt:lpstr>
      <vt:lpstr>Slide 10</vt:lpstr>
      <vt:lpstr>He asked questions and   increased in wisdom   </vt:lpstr>
      <vt:lpstr>Slide 12</vt:lpstr>
      <vt:lpstr>Christ limited the use of  His Divine Attributes as God  “All power is given unto me in heaven and in earth”</vt:lpstr>
      <vt:lpstr>He was limited in knowledge   </vt:lpstr>
      <vt:lpstr>Slide 15</vt:lpstr>
      <vt:lpstr>Slide 16</vt:lpstr>
      <vt:lpstr>Slide 17</vt:lpstr>
      <vt:lpstr>Slide 18</vt:lpstr>
      <vt:lpstr>The Deity of Jesus Christ</vt:lpstr>
      <vt:lpstr>Shown by the Witness of the  Old Testament</vt:lpstr>
      <vt:lpstr>The witness of David</vt:lpstr>
      <vt:lpstr>The witness of Isaiah</vt:lpstr>
      <vt:lpstr>The witness of Daniel</vt:lpstr>
      <vt:lpstr>Shown by the Gospels</vt:lpstr>
      <vt:lpstr>“In the beginning was the Word, and the Word was with God, and the Word was God. The same was in the beginning with God. All things were made by him; and without him was not any thing made that was made. In him was life; and the life was the light of men…And the Word was made flesh, and dwelt among us, (and we beheld his glory, the glory as of the only begotten of the Father,) full of grace and truth.” (John 1:1-4, 14) </vt:lpstr>
      <vt:lpstr>He is omnipotent  (Matt. 28:18)  </vt:lpstr>
      <vt:lpstr>Slide 27</vt:lpstr>
      <vt:lpstr>He is omniscient  (John 2:24-25; 16:30) </vt:lpstr>
      <vt:lpstr>Slide 29</vt:lpstr>
      <vt:lpstr>He knew the plot of Judas  (John 6:70; 13:11)  </vt:lpstr>
      <vt:lpstr>He knew the hearts of the Pharisees (Matt. 12:25; Luke 5:22; 6:8; 7:39, 40)  </vt:lpstr>
      <vt:lpstr>He knew the thoughts of the scribes (Matt. 9:3-4) </vt:lpstr>
      <vt:lpstr>He knew the history of the  Samaritan woman  (John 4:29)  </vt:lpstr>
      <vt:lpstr>He knew the thoughts of his disciples (Luke 9:46-47) </vt:lpstr>
      <vt:lpstr>Slide 35</vt:lpstr>
      <vt:lpstr>He is omnipresent</vt:lpstr>
      <vt:lpstr>He is worshiped as God  (Matt. 4:9-10)  </vt:lpstr>
      <vt:lpstr>Slide 38</vt:lpstr>
      <vt:lpstr>Slide 39</vt:lpstr>
      <vt:lpstr>Slide 40</vt:lpstr>
      <vt:lpstr>He forgives sins  (Mark 2:1-12) </vt:lpstr>
      <vt:lpstr>Slide 42</vt:lpstr>
      <vt:lpstr>Slide 43</vt:lpstr>
      <vt:lpstr>Slide 44</vt:lpstr>
      <vt:lpstr>Slide 45</vt:lpstr>
      <vt:lpstr>He judges </vt:lpstr>
      <vt:lpstr>He saves  (Matt. 18:11; John 10:27-29)</vt:lpstr>
      <vt:lpstr>Slide 48</vt:lpstr>
      <vt:lpstr>Slide 49</vt:lpstr>
      <vt:lpstr>Shown by the Acts of the Apostles </vt:lpstr>
      <vt:lpstr>The testimony  of Stephen "And they stoned Stephen, calling upon God, and saying, Lord Jesus, receive my spirit" (Acts 7:59) </vt:lpstr>
      <vt:lpstr>The testimony  of a Eunuch  "And Philip said, If thou believest with all thine heart, thou mayest. And he answered and said, I believe that Jesus Christ is the Son of God" (Acts 8:37)</vt:lpstr>
      <vt:lpstr>Shown by the epistles</vt:lpstr>
      <vt:lpstr>"I am crucified with Christ: nevertheless I live; yet not I, but Christ liveth in me: and the life which I now live in the flesh I live by the faith of the Son of God, who loved me, and gave himself for me" (Gal. 2:20) </vt:lpstr>
      <vt:lpstr>"Who is the image of the invisible God, the first-born of every creature: For by him were all things created, that are in heaven, and that are in earth, visible and invisible, whether they be thrones, or dominions, or principalities, or powers: all things were created by him, and for him: And he is before all things, and by him all things consist" (Col. 1:15-17) </vt:lpstr>
      <vt:lpstr>"For in him dwelleth all the fullness of the Godhead bodily" (Col. 2:9) </vt:lpstr>
      <vt:lpstr>"And without controversy great is the mystery of godliness: God was manifest in the flesh, justified in the Spirit, seen of angels, preached unto the Gentiles, believed on in the world, received up into glory"  (I Tim. 3:16) </vt:lpstr>
      <vt:lpstr>"Looking for that blessed hope, and the glorious appearing of the great God and our Savior Jesus Christ" (Titus 2:13) </vt:lpstr>
      <vt:lpstr>"Who is gone into heaven, and is on the right hand of God; angels and authorities and powers being made subject unto him"  (I Pet. 3:22) </vt:lpstr>
      <vt:lpstr>"For he received from God the Father honor and glory, when there came such a voice to him from the excellent glory, This is my beloved Son, in whom I am well pleased"  (II Pet. 1:17)</vt:lpstr>
      <vt:lpstr>In the writings of Jude</vt:lpstr>
      <vt:lpstr>In the writings of James</vt:lpstr>
      <vt:lpstr>In the writings of John</vt:lpstr>
      <vt:lpstr>"And we know that the Son of God is come, and hath given us an understanding, that we may know him that is true, and we are in him that is true, even in his Son Jesus Christ. This is the true God, and eternal life" (I John 5:20) </vt:lpstr>
      <vt:lpstr>"I am he that liveth, and was dead; and, behold, I am alive for evermore, Amen; and have the keys of hell and of death"  (Rev. 1:18) </vt:lpstr>
      <vt:lpstr>"And he hath on his vesture and on his thigh a name written, KING OF KINGS, AND LORD OF LORDS"  (Rev. 19:16) </vt:lpstr>
      <vt:lpstr>Charles Hodge</vt:lpstr>
      <vt:lpstr>All things were created by Him and for Him; and by Him all things consist. He is the object of worship to all intelligent creatures, even the highest; all the angels (i.e., all creatures between man and God) are commanded to prostrate themselves before Him. He is the object of all the religious sentiments; of reverence, love, faith, and devotion. To Him men and angels are responsible for their character and conduct. He required that man should honour Him as they honoured the Father; that they should exercise the same faith in Him that they do in God. He declares that He and the Father are one, that those who had seen Him had seen the Father also. </vt:lpstr>
      <vt:lpstr>He calls all men unto him; promises to forgive their sins; to send them the Holy Spirit; to give them rest and peace; to raise them up at the last day; and to give them eternal life. God is not more, and cannot promise more, or do more than Christ is said to be, to promise, and to do. He has, therefore, been the Christian’s God from the beginning, in all ages and in all places."</vt:lpstr>
      <vt:lpstr>Slide 70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Jesus Christ (Part 8)</dc:title>
  <dc:creator>Pastor Daniel White</dc:creator>
  <cp:lastModifiedBy>Pastor Daniel White</cp:lastModifiedBy>
  <cp:revision>53</cp:revision>
  <dcterms:created xsi:type="dcterms:W3CDTF">2012-07-06T09:13:33Z</dcterms:created>
  <dcterms:modified xsi:type="dcterms:W3CDTF">2012-08-08T20:30:27Z</dcterms:modified>
</cp:coreProperties>
</file>