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261" r:id="rId6"/>
    <p:sldId id="262" r:id="rId7"/>
    <p:sldId id="264" r:id="rId8"/>
    <p:sldId id="302" r:id="rId9"/>
    <p:sldId id="265" r:id="rId10"/>
    <p:sldId id="266" r:id="rId11"/>
    <p:sldId id="267" r:id="rId12"/>
    <p:sldId id="269" r:id="rId13"/>
    <p:sldId id="270" r:id="rId14"/>
    <p:sldId id="271" r:id="rId15"/>
    <p:sldId id="273" r:id="rId16"/>
    <p:sldId id="272" r:id="rId17"/>
    <p:sldId id="274" r:id="rId18"/>
    <p:sldId id="275" r:id="rId19"/>
    <p:sldId id="276" r:id="rId20"/>
    <p:sldId id="279" r:id="rId21"/>
    <p:sldId id="278" r:id="rId22"/>
    <p:sldId id="304" r:id="rId23"/>
    <p:sldId id="280" r:id="rId24"/>
    <p:sldId id="281" r:id="rId25"/>
    <p:sldId id="287" r:id="rId26"/>
    <p:sldId id="288" r:id="rId27"/>
    <p:sldId id="289" r:id="rId28"/>
    <p:sldId id="282" r:id="rId29"/>
    <p:sldId id="283" r:id="rId30"/>
    <p:sldId id="284" r:id="rId31"/>
    <p:sldId id="285" r:id="rId32"/>
    <p:sldId id="286" r:id="rId33"/>
    <p:sldId id="290" r:id="rId34"/>
    <p:sldId id="291" r:id="rId35"/>
    <p:sldId id="292" r:id="rId36"/>
    <p:sldId id="293" r:id="rId37"/>
    <p:sldId id="294" r:id="rId38"/>
    <p:sldId id="295" r:id="rId39"/>
    <p:sldId id="296" r:id="rId40"/>
    <p:sldId id="297" r:id="rId41"/>
    <p:sldId id="298" r:id="rId42"/>
    <p:sldId id="300" r:id="rId43"/>
    <p:sldId id="299" r:id="rId44"/>
    <p:sldId id="301" r:id="rId45"/>
    <p:sldId id="26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AA03A-A5E9-407A-92BF-DCE22CF55D1B}" type="datetimeFigureOut">
              <a:rPr lang="en-US" smtClean="0"/>
              <a:pPr/>
              <a:t>6/27/2012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7C6CA-2E54-4DF5-A423-7C4F0D92EF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9573A-1739-49D7-B86B-361F4AE5A88F}"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7F61B-C8EA-4E23-92DA-88DD68684E3D}"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7F61B-C8EA-4E23-92DA-88DD68684E3D}"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7F61B-C8EA-4E23-92DA-88DD68684E3D}"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7F61B-C8EA-4E23-92DA-88DD68684E3D}"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7F61B-C8EA-4E23-92DA-88DD68684E3D}"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7F61B-C8EA-4E23-92DA-88DD68684E3D}"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7F61B-C8EA-4E23-92DA-88DD68684E3D}" type="datetimeFigureOut">
              <a:rPr lang="en-US" smtClean="0"/>
              <a:pPr/>
              <a:t>6/27/2012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7F61B-C8EA-4E23-92DA-88DD68684E3D}" type="datetimeFigureOut">
              <a:rPr lang="en-US" smtClean="0"/>
              <a:pPr/>
              <a:t>6/27/2012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7F61B-C8EA-4E23-92DA-88DD68684E3D}" type="datetimeFigureOut">
              <a:rPr lang="en-US" smtClean="0"/>
              <a:pPr/>
              <a:t>6/27/2012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7F61B-C8EA-4E23-92DA-88DD68684E3D}"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7F61B-C8EA-4E23-92DA-88DD68684E3D}"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0E7D-E2F4-47B0-9205-D5B98241A5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7F61B-C8EA-4E23-92DA-88DD68684E3D}" type="datetimeFigureOut">
              <a:rPr lang="en-US" smtClean="0"/>
              <a:pPr/>
              <a:t>6/27/2012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60E7D-E2F4-47B0-9205-D5B98241A55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rot="787179">
            <a:off x="182842" y="3275059"/>
            <a:ext cx="2895600" cy="1944022"/>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rot="1020487">
            <a:off x="5764266" y="1089354"/>
            <a:ext cx="3107285" cy="2327464"/>
          </a:xfrm>
          <a:prstGeom prst="rect">
            <a:avLst/>
          </a:prstGeom>
          <a:ln>
            <a:noFill/>
          </a:ln>
          <a:effectLst>
            <a:softEdge rad="112500"/>
          </a:effectLst>
        </p:spPr>
      </p:pic>
      <p:sp>
        <p:nvSpPr>
          <p:cNvPr id="2" name="Title 1"/>
          <p:cNvSpPr>
            <a:spLocks noGrp="1"/>
          </p:cNvSpPr>
          <p:nvPr>
            <p:ph type="title"/>
          </p:nvPr>
        </p:nvSpPr>
        <p:spPr>
          <a:xfrm>
            <a:off x="457200" y="228600"/>
            <a:ext cx="8229600" cy="914400"/>
          </a:xfrm>
        </p:spPr>
        <p:txBody>
          <a:bodyPr>
            <a:normAutofit fontScale="90000"/>
          </a:bodyPr>
          <a:lstStyle/>
          <a:p>
            <a:r>
              <a:rPr lang="en-US" sz="4800" dirty="0" smtClean="0"/>
              <a:t>The Doctrine of Jesus Christ</a:t>
            </a:r>
            <a:br>
              <a:rPr lang="en-US" sz="4800" dirty="0" smtClean="0"/>
            </a:br>
            <a:r>
              <a:rPr lang="en-US" sz="4800" i="1" dirty="0" smtClean="0"/>
              <a:t>(Part 7)</a:t>
            </a:r>
            <a:endParaRPr lang="en-US" sz="4800" i="1" dirty="0"/>
          </a:p>
        </p:txBody>
      </p:sp>
      <p:pic>
        <p:nvPicPr>
          <p:cNvPr id="1026" name="Picture 2"/>
          <p:cNvPicPr>
            <a:picLocks noChangeAspect="1" noChangeArrowheads="1"/>
          </p:cNvPicPr>
          <p:nvPr/>
        </p:nvPicPr>
        <p:blipFill>
          <a:blip r:embed="rId5" cstate="print"/>
          <a:srcRect t="2656" r="24213"/>
          <a:stretch>
            <a:fillRect/>
          </a:stretch>
        </p:blipFill>
        <p:spPr bwMode="auto">
          <a:xfrm rot="21077314">
            <a:off x="382057" y="1156775"/>
            <a:ext cx="3129331" cy="2264760"/>
          </a:xfrm>
          <a:prstGeom prst="rect">
            <a:avLst/>
          </a:prstGeom>
          <a:ln>
            <a:noFill/>
          </a:ln>
          <a:effectLst>
            <a:softEdge rad="112500"/>
          </a:effectLst>
        </p:spPr>
      </p:pic>
      <p:pic>
        <p:nvPicPr>
          <p:cNvPr id="2050" name="Picture 2"/>
          <p:cNvPicPr>
            <a:picLocks noChangeAspect="1" noChangeArrowheads="1"/>
          </p:cNvPicPr>
          <p:nvPr/>
        </p:nvPicPr>
        <p:blipFill>
          <a:blip r:embed="rId6" cstate="print"/>
          <a:srcRect/>
          <a:stretch>
            <a:fillRect/>
          </a:stretch>
        </p:blipFill>
        <p:spPr bwMode="auto">
          <a:xfrm>
            <a:off x="3276600" y="1447800"/>
            <a:ext cx="2674218"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p:cNvPicPr>
            <a:picLocks noChangeAspect="1" noChangeArrowheads="1"/>
          </p:cNvPicPr>
          <p:nvPr/>
        </p:nvPicPr>
        <p:blipFill>
          <a:blip r:embed="rId7" cstate="print"/>
          <a:srcRect/>
          <a:stretch>
            <a:fillRect/>
          </a:stretch>
        </p:blipFill>
        <p:spPr bwMode="auto">
          <a:xfrm rot="20720252">
            <a:off x="6636170" y="2810641"/>
            <a:ext cx="2088313" cy="2730470"/>
          </a:xfrm>
          <a:prstGeom prst="rect">
            <a:avLst/>
          </a:prstGeom>
          <a:ln>
            <a:noFill/>
          </a:ln>
          <a:effectLst>
            <a:softEdge rad="112500"/>
          </a:effectLst>
        </p:spPr>
      </p:pic>
      <p:pic>
        <p:nvPicPr>
          <p:cNvPr id="1030" name="Picture 6"/>
          <p:cNvPicPr>
            <a:picLocks noChangeAspect="1" noChangeArrowheads="1"/>
          </p:cNvPicPr>
          <p:nvPr/>
        </p:nvPicPr>
        <p:blipFill>
          <a:blip r:embed="rId8" cstate="print"/>
          <a:srcRect/>
          <a:stretch>
            <a:fillRect/>
          </a:stretch>
        </p:blipFill>
        <p:spPr bwMode="auto">
          <a:xfrm rot="20154516">
            <a:off x="802425" y="4691567"/>
            <a:ext cx="2556605" cy="2237029"/>
          </a:xfrm>
          <a:prstGeom prst="rect">
            <a:avLst/>
          </a:prstGeom>
          <a:ln>
            <a:noFill/>
          </a:ln>
          <a:effectLst>
            <a:softEdge rad="112500"/>
          </a:effectLst>
        </p:spPr>
      </p:pic>
      <p:pic>
        <p:nvPicPr>
          <p:cNvPr id="1032" name="Picture 8"/>
          <p:cNvPicPr>
            <a:picLocks noChangeAspect="1" noChangeArrowheads="1"/>
          </p:cNvPicPr>
          <p:nvPr/>
        </p:nvPicPr>
        <p:blipFill>
          <a:blip r:embed="rId9" cstate="print"/>
          <a:srcRect/>
          <a:stretch>
            <a:fillRect/>
          </a:stretch>
        </p:blipFill>
        <p:spPr bwMode="auto">
          <a:xfrm rot="1387813">
            <a:off x="6032662" y="4631687"/>
            <a:ext cx="1960211" cy="2406422"/>
          </a:xfrm>
          <a:prstGeom prst="rect">
            <a:avLst/>
          </a:prstGeom>
          <a:ln>
            <a:noFill/>
          </a:ln>
          <a:effectLst>
            <a:softEdge rad="112500"/>
          </a:effectLst>
        </p:spPr>
      </p:pic>
      <p:pic>
        <p:nvPicPr>
          <p:cNvPr id="1034" name="Picture 10"/>
          <p:cNvPicPr>
            <a:picLocks noChangeAspect="1" noChangeArrowheads="1"/>
          </p:cNvPicPr>
          <p:nvPr/>
        </p:nvPicPr>
        <p:blipFill>
          <a:blip r:embed="rId10" cstate="print"/>
          <a:srcRect/>
          <a:stretch>
            <a:fillRect/>
          </a:stretch>
        </p:blipFill>
        <p:spPr bwMode="auto">
          <a:xfrm>
            <a:off x="3657600" y="4648200"/>
            <a:ext cx="2057400" cy="2501154"/>
          </a:xfrm>
          <a:prstGeom prst="rect">
            <a:avLst/>
          </a:prstGeom>
          <a:ln>
            <a:noFill/>
          </a:ln>
          <a:effectLst>
            <a:softEdge rad="112500"/>
          </a:effectLst>
        </p:spPr>
      </p:pic>
      <p:sp>
        <p:nvSpPr>
          <p:cNvPr id="4" name="Content Placeholder 3"/>
          <p:cNvSpPr>
            <a:spLocks noGrp="1"/>
          </p:cNvSpPr>
          <p:nvPr>
            <p:ph idx="1"/>
          </p:nvPr>
        </p:nvSpPr>
        <p:spPr>
          <a:xfrm>
            <a:off x="0" y="4648200"/>
            <a:ext cx="9144000" cy="2209800"/>
          </a:xfrm>
        </p:spPr>
        <p:txBody>
          <a:bodyPr>
            <a:normAutofit/>
          </a:bodyPr>
          <a:lstStyle/>
          <a:p>
            <a:pPr algn="ctr">
              <a:buNone/>
            </a:pPr>
            <a:r>
              <a:rPr lang="en-US" sz="4800" dirty="0" smtClean="0">
                <a:solidFill>
                  <a:srgbClr val="FFFF00"/>
                </a:solidFill>
                <a:effectLst>
                  <a:glow rad="101600">
                    <a:schemeClr val="bg1">
                      <a:alpha val="60000"/>
                    </a:schemeClr>
                  </a:glow>
                </a:effectLst>
              </a:rPr>
              <a:t>The Humanity of Jesus Christ</a:t>
            </a:r>
            <a:endParaRPr lang="en-US" sz="4800" i="1" dirty="0" smtClean="0">
              <a:solidFill>
                <a:srgbClr val="FFFF00"/>
              </a:solidFill>
              <a:effectLst>
                <a:glow rad="101600">
                  <a:schemeClr val="bg1">
                    <a:alpha val="6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447800"/>
          </a:xfrm>
        </p:spPr>
        <p:txBody>
          <a:bodyPr>
            <a:normAutofit/>
          </a:bodyPr>
          <a:lstStyle/>
          <a:p>
            <a:r>
              <a:rPr lang="en-US" dirty="0"/>
              <a:t>He had a human body, soul, and spirit</a:t>
            </a:r>
          </a:p>
        </p:txBody>
      </p:sp>
      <p:pic>
        <p:nvPicPr>
          <p:cNvPr id="25604" name="Picture 4" descr="http://4.bp.blogspot.com/-tubyaZQp5xo/TbyQ0e5MzMI/AAAAAAAAAKY/gGG_VR-Q204/s1600/BodySoulSpirit.jpg"/>
          <p:cNvPicPr>
            <a:picLocks noChangeAspect="1" noChangeArrowheads="1"/>
          </p:cNvPicPr>
          <p:nvPr/>
        </p:nvPicPr>
        <p:blipFill>
          <a:blip r:embed="rId2" cstate="print"/>
          <a:srcRect/>
          <a:stretch>
            <a:fillRect/>
          </a:stretch>
        </p:blipFill>
        <p:spPr bwMode="auto">
          <a:xfrm>
            <a:off x="1524000" y="1981200"/>
            <a:ext cx="6123480" cy="4238626"/>
          </a:xfrm>
          <a:prstGeom prst="rect">
            <a:avLst/>
          </a:prstGeom>
          <a:noFill/>
        </p:spPr>
      </p:pic>
      <p:pic>
        <p:nvPicPr>
          <p:cNvPr id="25602" name="Picture 2" descr="http://3.bp.blogspot.com/-S4GMhZy5aNM/TWf-84pSGjI/AAAAAAAAFrU/6fs0D3iluT0/s1600/SpiritSoulBody-3.gif"/>
          <p:cNvPicPr>
            <a:picLocks noChangeAspect="1" noChangeArrowheads="1"/>
          </p:cNvPicPr>
          <p:nvPr/>
        </p:nvPicPr>
        <p:blipFill>
          <a:blip r:embed="rId3" cstate="print"/>
          <a:srcRect/>
          <a:stretch>
            <a:fillRect/>
          </a:stretch>
        </p:blipFill>
        <p:spPr bwMode="auto">
          <a:xfrm>
            <a:off x="1447800" y="1600200"/>
            <a:ext cx="6243008"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a:bodyPr>
          <a:lstStyle/>
          <a:p>
            <a:pPr lvl="0"/>
            <a:r>
              <a:rPr lang="en-US" sz="4000" dirty="0" smtClean="0">
                <a:solidFill>
                  <a:srgbClr val="FFFF00"/>
                </a:solidFill>
              </a:rPr>
              <a:t>Body </a:t>
            </a:r>
            <a:r>
              <a:rPr lang="en-US" sz="4000" dirty="0"/>
              <a:t/>
            </a:r>
            <a:br>
              <a:rPr lang="en-US" sz="4000" dirty="0"/>
            </a:br>
            <a:r>
              <a:rPr lang="en-US" sz="3600" i="1" dirty="0"/>
              <a:t>"For in that she hath poured this ointment on my body, she did it for my </a:t>
            </a:r>
            <a:r>
              <a:rPr lang="en-US" sz="3600" i="1" dirty="0" smtClean="0"/>
              <a:t>burial.”  Matt</a:t>
            </a:r>
            <a:r>
              <a:rPr lang="en-US" sz="3600" i="1" dirty="0"/>
              <a:t>. </a:t>
            </a:r>
            <a:r>
              <a:rPr lang="en-US" sz="3600" i="1" dirty="0" smtClean="0"/>
              <a:t>26:12</a:t>
            </a:r>
            <a:endParaRPr lang="en-US" sz="3600" i="1" dirty="0"/>
          </a:p>
        </p:txBody>
      </p:sp>
      <p:pic>
        <p:nvPicPr>
          <p:cNvPr id="27650" name="Picture 2" descr="http://dailylectionarynotes.files.wordpress.com/2011/08/anointing-js-head1.jpg"/>
          <p:cNvPicPr>
            <a:picLocks noChangeAspect="1" noChangeArrowheads="1"/>
          </p:cNvPicPr>
          <p:nvPr/>
        </p:nvPicPr>
        <p:blipFill>
          <a:blip r:embed="rId2" cstate="print"/>
          <a:srcRect/>
          <a:stretch>
            <a:fillRect/>
          </a:stretch>
        </p:blipFill>
        <p:spPr bwMode="auto">
          <a:xfrm>
            <a:off x="2971800" y="2362200"/>
            <a:ext cx="3193676" cy="4343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048000"/>
          </a:xfrm>
        </p:spPr>
        <p:txBody>
          <a:bodyPr>
            <a:normAutofit fontScale="90000"/>
          </a:bodyPr>
          <a:lstStyle/>
          <a:p>
            <a:pPr lvl="0"/>
            <a:r>
              <a:rPr lang="en-US" dirty="0" smtClean="0">
                <a:solidFill>
                  <a:srgbClr val="FFFF00"/>
                </a:solidFill>
              </a:rPr>
              <a:t>Soul</a:t>
            </a:r>
            <a:r>
              <a:rPr lang="en-US" sz="4000" i="1" dirty="0"/>
              <a:t/>
            </a:r>
            <a:br>
              <a:rPr lang="en-US" sz="4000" i="1" dirty="0"/>
            </a:br>
            <a:r>
              <a:rPr lang="en-US" sz="4000" i="1" dirty="0"/>
              <a:t>"Now is my soul troubled; and what shall I say? Father, save me from this hour: but for this cause came I unto this </a:t>
            </a:r>
            <a:r>
              <a:rPr lang="en-US" sz="4000" i="1" dirty="0" smtClean="0"/>
              <a:t>hour." </a:t>
            </a:r>
            <a:br>
              <a:rPr lang="en-US" sz="4000" i="1" dirty="0" smtClean="0"/>
            </a:br>
            <a:r>
              <a:rPr lang="en-US" sz="4000" i="1" dirty="0" smtClean="0"/>
              <a:t>John 12:27</a:t>
            </a:r>
            <a:r>
              <a:rPr lang="en-US" dirty="0"/>
              <a:t/>
            </a:r>
            <a:br>
              <a:rPr lang="en-US" dirty="0"/>
            </a:br>
            <a:r>
              <a:rPr lang="en-US" dirty="0"/>
              <a:t/>
            </a:r>
            <a:br>
              <a:rPr lang="en-US" dirty="0"/>
            </a:br>
            <a:endParaRPr lang="en-US" dirty="0"/>
          </a:p>
        </p:txBody>
      </p:sp>
      <p:pic>
        <p:nvPicPr>
          <p:cNvPr id="28674" name="Picture 2" descr="http://lovingthechurch.com/wp-content/uploads/2012/01/Jesus-praying-submitting-to-Father1.jpg"/>
          <p:cNvPicPr>
            <a:picLocks noChangeAspect="1" noChangeArrowheads="1"/>
          </p:cNvPicPr>
          <p:nvPr/>
        </p:nvPicPr>
        <p:blipFill>
          <a:blip r:embed="rId2" cstate="print"/>
          <a:srcRect/>
          <a:stretch>
            <a:fillRect/>
          </a:stretch>
        </p:blipFill>
        <p:spPr bwMode="auto">
          <a:xfrm>
            <a:off x="2057400" y="3200400"/>
            <a:ext cx="4823369" cy="3657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657600"/>
          </a:xfrm>
        </p:spPr>
        <p:txBody>
          <a:bodyPr>
            <a:normAutofit fontScale="90000"/>
          </a:bodyPr>
          <a:lstStyle/>
          <a:p>
            <a:pPr lvl="0"/>
            <a:r>
              <a:rPr lang="en-US" dirty="0" smtClean="0">
                <a:solidFill>
                  <a:srgbClr val="FFFF00"/>
                </a:solidFill>
              </a:rPr>
              <a:t>Spirit</a:t>
            </a:r>
            <a:r>
              <a:rPr lang="en-US" dirty="0"/>
              <a:t/>
            </a:r>
            <a:br>
              <a:rPr lang="en-US" dirty="0"/>
            </a:br>
            <a:r>
              <a:rPr lang="en-US" sz="4000" i="1" dirty="0"/>
              <a:t>"And when Jesus had cried with a loud voice, he said, Father, into thy hands I commend my spirit: and having said thus, he gave up the </a:t>
            </a:r>
            <a:r>
              <a:rPr lang="en-US" sz="4000" i="1" dirty="0" smtClean="0"/>
              <a:t>ghost." </a:t>
            </a:r>
            <a:br>
              <a:rPr lang="en-US" sz="4000" i="1" dirty="0" smtClean="0"/>
            </a:br>
            <a:r>
              <a:rPr lang="en-US" sz="4000" i="1" dirty="0" smtClean="0"/>
              <a:t>Luke 23:46</a:t>
            </a:r>
            <a:r>
              <a:rPr lang="en-US" dirty="0"/>
              <a:t/>
            </a:r>
            <a:br>
              <a:rPr lang="en-US" dirty="0"/>
            </a:br>
            <a:endParaRPr lang="en-US" dirty="0"/>
          </a:p>
        </p:txBody>
      </p:sp>
      <p:pic>
        <p:nvPicPr>
          <p:cNvPr id="29698" name="Picture 2" descr="http://1.bp.blogspot.com/-qIHIueZonvI/TzP2PSYcWJI/AAAAAAAAE14/QdHx8oMcR5Q/s1600/Jesus+on+the+cross+for+us.jpg"/>
          <p:cNvPicPr>
            <a:picLocks noChangeAspect="1" noChangeArrowheads="1"/>
          </p:cNvPicPr>
          <p:nvPr/>
        </p:nvPicPr>
        <p:blipFill>
          <a:blip r:embed="rId2" cstate="print"/>
          <a:srcRect/>
          <a:stretch>
            <a:fillRect/>
          </a:stretch>
        </p:blipFill>
        <p:spPr bwMode="auto">
          <a:xfrm>
            <a:off x="2057400" y="3200400"/>
            <a:ext cx="4876800" cy="3657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a:solidFill>
                  <a:srgbClr val="FFFF00"/>
                </a:solidFill>
              </a:rPr>
              <a:t>He looked like a man</a:t>
            </a:r>
          </a:p>
        </p:txBody>
      </p:sp>
      <p:pic>
        <p:nvPicPr>
          <p:cNvPr id="30722" name="Picture 2" descr="http://1.bp.blogspot.com/-JmIbIBMuZRM/TeRoZPD2_CI/AAAAAAAAAQQ/1yGScGUftuM/s1600/Jesus+calling+His+disciples.jpg"/>
          <p:cNvPicPr>
            <a:picLocks noChangeAspect="1" noChangeArrowheads="1"/>
          </p:cNvPicPr>
          <p:nvPr/>
        </p:nvPicPr>
        <p:blipFill>
          <a:blip r:embed="rId2" cstate="print"/>
          <a:srcRect/>
          <a:stretch>
            <a:fillRect/>
          </a:stretch>
        </p:blipFill>
        <p:spPr bwMode="auto">
          <a:xfrm>
            <a:off x="990600" y="1828800"/>
            <a:ext cx="6647464" cy="4419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wud.com/photos/tree_root_pattern.jpg"/>
          <p:cNvPicPr>
            <a:picLocks noChangeAspect="1" noChangeArrowheads="1"/>
          </p:cNvPicPr>
          <p:nvPr/>
        </p:nvPicPr>
        <p:blipFill>
          <a:blip r:embed="rId2" cstate="print">
            <a:lum bright="-20000"/>
          </a:blip>
          <a:srcRect/>
          <a:stretch>
            <a:fillRect/>
          </a:stretch>
        </p:blipFill>
        <p:spPr bwMode="auto">
          <a:xfrm>
            <a:off x="-1455401" y="-1"/>
            <a:ext cx="11132801" cy="7203119"/>
          </a:xfrm>
          <a:prstGeom prst="rect">
            <a:avLst/>
          </a:prstGeom>
          <a:ln>
            <a:noFill/>
          </a:ln>
          <a:effectLst>
            <a:softEdge rad="112500"/>
          </a:effectLst>
        </p:spPr>
      </p:pic>
      <p:sp>
        <p:nvSpPr>
          <p:cNvPr id="3" name="Content Placeholder 2"/>
          <p:cNvSpPr>
            <a:spLocks noGrp="1"/>
          </p:cNvSpPr>
          <p:nvPr>
            <p:ph idx="1"/>
          </p:nvPr>
        </p:nvSpPr>
        <p:spPr>
          <a:xfrm>
            <a:off x="152400" y="0"/>
            <a:ext cx="8686800" cy="5334000"/>
          </a:xfrm>
        </p:spPr>
        <p:txBody>
          <a:bodyPr>
            <a:noAutofit/>
          </a:bodyPr>
          <a:lstStyle/>
          <a:p>
            <a:pPr>
              <a:buNone/>
            </a:pPr>
            <a:endParaRPr lang="en-US" sz="4000" i="1" dirty="0" smtClean="0"/>
          </a:p>
          <a:p>
            <a:pPr algn="ctr">
              <a:buNone/>
            </a:pPr>
            <a:endParaRPr lang="en-US" sz="4000" i="1" dirty="0" smtClean="0"/>
          </a:p>
          <a:p>
            <a:pPr algn="ctr">
              <a:buNone/>
            </a:pPr>
            <a:r>
              <a:rPr lang="en-US" sz="4000" i="1" dirty="0" smtClean="0"/>
              <a:t>   </a:t>
            </a:r>
            <a:r>
              <a:rPr lang="en-US" sz="4000" i="1" dirty="0" smtClean="0">
                <a:effectLst>
                  <a:glow rad="101600">
                    <a:schemeClr val="bg1">
                      <a:alpha val="60000"/>
                    </a:schemeClr>
                  </a:glow>
                </a:effectLst>
              </a:rPr>
              <a:t>“For he shall grow up before him as a tender plant, and as a root out of a dry ground: he hath no form nor comeliness; and when we shall see him, there is no beauty that we should desire him.”</a:t>
            </a:r>
            <a:r>
              <a:rPr lang="en-US" sz="4000" i="1" dirty="0" smtClean="0"/>
              <a:t> Isa 53:2</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rgbClr val="FFFF00"/>
                </a:solidFill>
              </a:rPr>
              <a:t>He possessed flesh and blood </a:t>
            </a:r>
            <a:br>
              <a:rPr lang="en-US" dirty="0">
                <a:solidFill>
                  <a:srgbClr val="FFFF00"/>
                </a:solidFill>
              </a:rPr>
            </a:br>
            <a:endParaRPr lang="en-US" dirty="0">
              <a:solidFill>
                <a:srgbClr val="FFFF00"/>
              </a:solidFill>
            </a:endParaRPr>
          </a:p>
        </p:txBody>
      </p:sp>
      <p:sp>
        <p:nvSpPr>
          <p:cNvPr id="3" name="Rectangle 2"/>
          <p:cNvSpPr/>
          <p:nvPr/>
        </p:nvSpPr>
        <p:spPr>
          <a:xfrm>
            <a:off x="152400" y="1219200"/>
            <a:ext cx="5486400" cy="5509200"/>
          </a:xfrm>
          <a:prstGeom prst="rect">
            <a:avLst/>
          </a:prstGeom>
        </p:spPr>
        <p:txBody>
          <a:bodyPr wrap="square">
            <a:spAutoFit/>
          </a:bodyPr>
          <a:lstStyle/>
          <a:p>
            <a:pPr algn="ctr"/>
            <a:r>
              <a:rPr lang="en-US" sz="3200" i="1" dirty="0" smtClean="0"/>
              <a:t>(Hebrews 2:14 - 4:12) “Forasmuch then as the children are partakers of flesh and blood, he also himself likewise took part of the same; that through death he might destroy him that had the power of death, that is, the devil; And deliver them who through fear of death were all their lifetime subject to bondage.”</a:t>
            </a:r>
            <a:endParaRPr lang="en-US" sz="3200" i="1" dirty="0"/>
          </a:p>
        </p:txBody>
      </p:sp>
      <p:pic>
        <p:nvPicPr>
          <p:cNvPr id="32770" name="Picture 2" descr="http://ivarfjeld.files.wordpress.com/2009/05/jesus-carries-the-cross.jpg"/>
          <p:cNvPicPr>
            <a:picLocks noChangeAspect="1" noChangeArrowheads="1"/>
          </p:cNvPicPr>
          <p:nvPr/>
        </p:nvPicPr>
        <p:blipFill>
          <a:blip r:embed="rId2" cstate="print"/>
          <a:srcRect l="16444" t="-2703"/>
          <a:stretch>
            <a:fillRect/>
          </a:stretch>
        </p:blipFill>
        <p:spPr bwMode="auto">
          <a:xfrm>
            <a:off x="5562600" y="1066800"/>
            <a:ext cx="3581400" cy="2895601"/>
          </a:xfrm>
          <a:prstGeom prst="rect">
            <a:avLst/>
          </a:prstGeom>
          <a:ln>
            <a:noFill/>
          </a:ln>
          <a:effectLst>
            <a:softEdge rad="112500"/>
          </a:effectLst>
        </p:spPr>
      </p:pic>
      <p:pic>
        <p:nvPicPr>
          <p:cNvPr id="32772" name="Picture 4" descr="http://3.bp.blogspot.com/_FkJrb8zi8rg/Su57BldUrFI/AAAAAAAAE98/WHCPF1AceIY/s400/Jesus+cross.jpg"/>
          <p:cNvPicPr>
            <a:picLocks noChangeAspect="1" noChangeArrowheads="1"/>
          </p:cNvPicPr>
          <p:nvPr/>
        </p:nvPicPr>
        <p:blipFill>
          <a:blip r:embed="rId3" cstate="print"/>
          <a:srcRect r="6000"/>
          <a:stretch>
            <a:fillRect/>
          </a:stretch>
        </p:blipFill>
        <p:spPr bwMode="auto">
          <a:xfrm>
            <a:off x="5562600" y="3962400"/>
            <a:ext cx="3581400" cy="26384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rgbClr val="FFFF00"/>
                </a:solidFill>
              </a:rPr>
              <a:t>He grew </a:t>
            </a:r>
            <a:r>
              <a:rPr lang="en-US"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Rectangle 2"/>
          <p:cNvSpPr/>
          <p:nvPr/>
        </p:nvSpPr>
        <p:spPr>
          <a:xfrm>
            <a:off x="381000" y="1828800"/>
            <a:ext cx="4572000" cy="3416320"/>
          </a:xfrm>
          <a:prstGeom prst="rect">
            <a:avLst/>
          </a:prstGeom>
        </p:spPr>
        <p:txBody>
          <a:bodyPr wrap="square">
            <a:spAutoFit/>
          </a:bodyPr>
          <a:lstStyle/>
          <a:p>
            <a:pPr algn="ctr"/>
            <a:r>
              <a:rPr lang="en-US" sz="3600" i="1" dirty="0" smtClean="0"/>
              <a:t>“</a:t>
            </a:r>
            <a:r>
              <a:rPr lang="en-US" sz="3600" i="1" dirty="0" smtClean="0"/>
              <a:t>And the child grew, and waxed strong in spirit, filled with wisdom: and the grace of God was upon him</a:t>
            </a:r>
            <a:r>
              <a:rPr lang="en-US" sz="3600" i="1" dirty="0" smtClean="0"/>
              <a:t>.” (Luke 2:40) </a:t>
            </a:r>
            <a:endParaRPr lang="en-US" sz="3600" i="1" dirty="0"/>
          </a:p>
        </p:txBody>
      </p:sp>
      <p:pic>
        <p:nvPicPr>
          <p:cNvPr id="33794" name="Picture 2" descr="http://molesky.files.wordpress.com/2012/04/adriaen_van_der_werff_the_boy_jesus_in_temple_525.jpeg"/>
          <p:cNvPicPr>
            <a:picLocks noChangeAspect="1" noChangeArrowheads="1"/>
          </p:cNvPicPr>
          <p:nvPr/>
        </p:nvPicPr>
        <p:blipFill>
          <a:blip r:embed="rId2" cstate="print"/>
          <a:srcRect/>
          <a:stretch>
            <a:fillRect/>
          </a:stretch>
        </p:blipFill>
        <p:spPr bwMode="auto">
          <a:xfrm>
            <a:off x="5181600" y="1066800"/>
            <a:ext cx="3730752" cy="548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rgbClr val="FFFF00"/>
                </a:solidFill>
              </a:rPr>
              <a:t>He asked questions </a:t>
            </a:r>
            <a:r>
              <a:rPr lang="en-US" dirty="0" smtClean="0">
                <a:solidFill>
                  <a:srgbClr val="FFFF00"/>
                </a:solidFill>
              </a:rPr>
              <a:t>and </a:t>
            </a:r>
            <a:br>
              <a:rPr lang="en-US" dirty="0" smtClean="0">
                <a:solidFill>
                  <a:srgbClr val="FFFF00"/>
                </a:solidFill>
              </a:rPr>
            </a:br>
            <a:r>
              <a:rPr lang="en-US" dirty="0" smtClean="0">
                <a:solidFill>
                  <a:srgbClr val="FFFF00"/>
                </a:solidFill>
              </a:rPr>
              <a:t> </a:t>
            </a:r>
            <a:r>
              <a:rPr lang="en-US" dirty="0">
                <a:solidFill>
                  <a:srgbClr val="FFFF00"/>
                </a:solidFill>
              </a:rPr>
              <a:t>increased in wisdom </a:t>
            </a:r>
            <a:r>
              <a:rPr lang="en-US"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Rectangle 2"/>
          <p:cNvSpPr/>
          <p:nvPr/>
        </p:nvSpPr>
        <p:spPr>
          <a:xfrm>
            <a:off x="3733800" y="1447800"/>
            <a:ext cx="5410200" cy="5016758"/>
          </a:xfrm>
          <a:prstGeom prst="rect">
            <a:avLst/>
          </a:prstGeom>
        </p:spPr>
        <p:txBody>
          <a:bodyPr wrap="square">
            <a:spAutoFit/>
          </a:bodyPr>
          <a:lstStyle/>
          <a:p>
            <a:r>
              <a:rPr lang="en-US" sz="3200" i="1" dirty="0" smtClean="0"/>
              <a:t>“</a:t>
            </a:r>
            <a:r>
              <a:rPr lang="en-US" sz="3200" i="1" dirty="0" smtClean="0"/>
              <a:t>And it came to pass, that after three days they found him in the temple, sitting in the midst of the doctors, both hearing them, and asking them questions.” </a:t>
            </a:r>
            <a:r>
              <a:rPr lang="en-US" sz="3200" i="1" dirty="0" smtClean="0"/>
              <a:t>(Luke 2:46) </a:t>
            </a:r>
            <a:endParaRPr lang="en-US" sz="3200" i="1" dirty="0" smtClean="0"/>
          </a:p>
          <a:p>
            <a:endParaRPr lang="en-US" sz="3200" i="1" dirty="0"/>
          </a:p>
          <a:p>
            <a:r>
              <a:rPr lang="en-US" sz="3200" i="1" dirty="0" smtClean="0"/>
              <a:t>“</a:t>
            </a:r>
            <a:r>
              <a:rPr lang="en-US" sz="3200" i="1" dirty="0" smtClean="0"/>
              <a:t>And Jesus increased in wisdom and stature, and in </a:t>
            </a:r>
            <a:r>
              <a:rPr lang="en-US" sz="3200" i="1" dirty="0" err="1" smtClean="0"/>
              <a:t>favour</a:t>
            </a:r>
            <a:r>
              <a:rPr lang="en-US" sz="3200" i="1" dirty="0" smtClean="0"/>
              <a:t> with God and man</a:t>
            </a:r>
            <a:r>
              <a:rPr lang="en-US" sz="3200" i="1" dirty="0" smtClean="0"/>
              <a:t>.” (Luke 2:52) </a:t>
            </a:r>
            <a:endParaRPr lang="en-US" sz="3200" i="1" dirty="0"/>
          </a:p>
        </p:txBody>
      </p:sp>
      <p:pic>
        <p:nvPicPr>
          <p:cNvPr id="34818" name="Picture 2" descr="http://hannahstears.net/files/2012/01/jesus-at-the-temple-by-brian-jekel.277103818_std.jpg"/>
          <p:cNvPicPr>
            <a:picLocks noChangeAspect="1" noChangeArrowheads="1"/>
          </p:cNvPicPr>
          <p:nvPr/>
        </p:nvPicPr>
        <p:blipFill>
          <a:blip r:embed="rId2" cstate="print">
            <a:lum bright="-10000" contrast="10000"/>
          </a:blip>
          <a:srcRect/>
          <a:stretch>
            <a:fillRect/>
          </a:stretch>
        </p:blipFill>
        <p:spPr bwMode="auto">
          <a:xfrm>
            <a:off x="152400" y="1828800"/>
            <a:ext cx="3305175" cy="330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Autofit/>
          </a:bodyPr>
          <a:lstStyle/>
          <a:p>
            <a:pPr lvl="0"/>
            <a:r>
              <a:rPr lang="en-US" sz="4000" dirty="0">
                <a:solidFill>
                  <a:srgbClr val="FFFF00"/>
                </a:solidFill>
              </a:rPr>
              <a:t>He was limited in </a:t>
            </a:r>
            <a:r>
              <a:rPr lang="en-US" sz="4000" dirty="0" smtClean="0">
                <a:solidFill>
                  <a:srgbClr val="FFFF00"/>
                </a:solidFill>
              </a:rPr>
              <a:t>knowledge </a:t>
            </a:r>
            <a:r>
              <a:rPr lang="en-US" sz="4000" i="1" dirty="0">
                <a:solidFill>
                  <a:srgbClr val="FFFF00"/>
                </a:solidFill>
              </a:rPr>
              <a:t/>
            </a:r>
            <a:br>
              <a:rPr lang="en-US" sz="4000" i="1" dirty="0">
                <a:solidFill>
                  <a:srgbClr val="FFFF00"/>
                </a:solidFill>
              </a:rPr>
            </a:br>
            <a:r>
              <a:rPr lang="en-US" sz="4000" dirty="0">
                <a:solidFill>
                  <a:srgbClr val="FFFF00"/>
                </a:solidFill>
              </a:rPr>
              <a:t/>
            </a:r>
            <a:br>
              <a:rPr lang="en-US" sz="4000" dirty="0">
                <a:solidFill>
                  <a:srgbClr val="FFFF00"/>
                </a:solidFill>
              </a:rPr>
            </a:br>
            <a:endParaRPr lang="en-US" sz="4000" dirty="0">
              <a:solidFill>
                <a:srgbClr val="FFFF00"/>
              </a:solidFill>
            </a:endParaRPr>
          </a:p>
        </p:txBody>
      </p:sp>
      <p:sp>
        <p:nvSpPr>
          <p:cNvPr id="4" name="Content Placeholder 3"/>
          <p:cNvSpPr>
            <a:spLocks noGrp="1"/>
          </p:cNvSpPr>
          <p:nvPr>
            <p:ph idx="1"/>
          </p:nvPr>
        </p:nvSpPr>
        <p:spPr>
          <a:xfrm>
            <a:off x="381000" y="1371600"/>
            <a:ext cx="8305800" cy="5486400"/>
          </a:xfrm>
        </p:spPr>
        <p:txBody>
          <a:bodyPr>
            <a:normAutofit/>
          </a:bodyPr>
          <a:lstStyle/>
          <a:p>
            <a:r>
              <a:rPr lang="en-US" sz="3600" dirty="0" smtClean="0"/>
              <a:t>Here it should be pointed out that this limitation was </a:t>
            </a:r>
            <a:r>
              <a:rPr lang="en-US" sz="3600" dirty="0" smtClean="0"/>
              <a:t>self-imposed, </a:t>
            </a:r>
            <a:r>
              <a:rPr lang="en-US" sz="3600" dirty="0" smtClean="0"/>
              <a:t>a</a:t>
            </a:r>
            <a:r>
              <a:rPr lang="en-US" sz="3600" dirty="0" smtClean="0"/>
              <a:t>ccording </a:t>
            </a:r>
            <a:r>
              <a:rPr lang="en-US" sz="3600" dirty="0" smtClean="0"/>
              <a:t>to </a:t>
            </a:r>
            <a:r>
              <a:rPr lang="en-US" sz="3600" i="1" dirty="0" smtClean="0">
                <a:solidFill>
                  <a:srgbClr val="FFFF00"/>
                </a:solidFill>
              </a:rPr>
              <a:t>Philippians 2:5-8</a:t>
            </a:r>
            <a:r>
              <a:rPr lang="en-US" sz="3600" i="1" dirty="0" smtClean="0"/>
              <a:t>.</a:t>
            </a:r>
            <a:r>
              <a:rPr lang="en-US" sz="3600" i="1" dirty="0" smtClean="0">
                <a:solidFill>
                  <a:srgbClr val="FFFF00"/>
                </a:solidFill>
              </a:rPr>
              <a:t> </a:t>
            </a:r>
          </a:p>
          <a:p>
            <a:r>
              <a:rPr lang="en-US" sz="3600" dirty="0" smtClean="0"/>
              <a:t>Christ voluntarily abstained from using (yet always retained) certain divine attributes while here on earth, that he might totally depend upon the power and wisdom of the Holy Spirit </a:t>
            </a:r>
            <a:r>
              <a:rPr lang="en-US" sz="3600" i="1" dirty="0" smtClean="0">
                <a:solidFill>
                  <a:srgbClr val="FFFF00"/>
                </a:solidFill>
              </a:rPr>
              <a:t>Matthew 3:16</a:t>
            </a:r>
            <a:r>
              <a:rPr lang="en-US" sz="3600" dirty="0" smtClean="0"/>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9600" dirty="0" smtClean="0">
                <a:effectLst>
                  <a:glow rad="101600">
                    <a:schemeClr val="accent2">
                      <a:satMod val="175000"/>
                      <a:alpha val="40000"/>
                    </a:schemeClr>
                  </a:glow>
                </a:effectLst>
              </a:rPr>
              <a:t>Review</a:t>
            </a:r>
            <a:endParaRPr lang="en-US" sz="9600" dirty="0">
              <a:effectLst>
                <a:glow rad="101600">
                  <a:schemeClr val="accent2">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52400" y="181958"/>
            <a:ext cx="89916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"And Jesus, immediately knowing in himself that virtue had gone out of him, turned him about in the press, and said, </a:t>
            </a:r>
            <a:r>
              <a:rPr kumimoji="0" lang="en-US" sz="3200" b="0"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Who touched my clothes</a:t>
            </a:r>
            <a:r>
              <a:rPr kumimoji="0" lang="en-US" sz="3200" b="0" i="1" u="none" strike="noStrike" cap="none" normalizeH="0" baseline="0" dirty="0" smtClean="0">
                <a:ln>
                  <a:noFill/>
                </a:ln>
                <a:effectLst/>
                <a:latin typeface="Calibri" pitchFamily="34" charset="0"/>
                <a:ea typeface="Times New Roman" pitchFamily="18" charset="0"/>
                <a:cs typeface="Times New Roman" pitchFamily="18" charset="0"/>
              </a:rPr>
              <a:t>?“           (Mark 5:30)</a:t>
            </a:r>
            <a:endParaRPr kumimoji="0" lang="en-US" sz="3200" b="0" i="1" u="none" strike="noStrike" cap="none" normalizeH="0" baseline="0" dirty="0" smtClean="0">
              <a:ln>
                <a:noFill/>
              </a:ln>
              <a:effectLst/>
              <a:latin typeface="Arial" pitchFamily="34" charset="0"/>
              <a:cs typeface="Arial" pitchFamily="34" charset="0"/>
            </a:endParaRPr>
          </a:p>
          <a:p>
            <a:pPr marL="0" marR="0" lvl="0" indent="182563"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"And said, </a:t>
            </a:r>
            <a:r>
              <a:rPr kumimoji="0" lang="en-US" sz="3200" b="0"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Where have ye laid him</a:t>
            </a: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They said unto him, Lord, come and see." </a:t>
            </a:r>
            <a:r>
              <a:rPr kumimoji="0" lang="en-US" sz="3200" b="0" i="1" u="none" strike="noStrike" cap="none" normalizeH="0" baseline="0" dirty="0" smtClean="0">
                <a:ln>
                  <a:noFill/>
                </a:ln>
                <a:effectLst/>
                <a:latin typeface="Calibri" pitchFamily="34" charset="0"/>
                <a:ea typeface="Times New Roman" pitchFamily="18" charset="0"/>
                <a:cs typeface="Times New Roman" pitchFamily="18" charset="0"/>
              </a:rPr>
              <a:t>(John 11:34)</a:t>
            </a:r>
            <a:endParaRPr kumimoji="0" lang="en-US" sz="3200" b="0" i="1" u="none" strike="noStrike" cap="none" normalizeH="0" baseline="0" dirty="0" smtClean="0">
              <a:ln>
                <a:noFill/>
              </a:ln>
              <a:effectLst/>
              <a:latin typeface="Arial" pitchFamily="34" charset="0"/>
              <a:cs typeface="Arial" pitchFamily="34" charset="0"/>
            </a:endParaRPr>
          </a:p>
          <a:p>
            <a:pPr marL="0" marR="0" lvl="0" indent="182563"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"And seeing a fig tree afar off having leaves, he came, </a:t>
            </a:r>
            <a:r>
              <a:rPr kumimoji="0" lang="en-US" sz="3200" b="0"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if haply he might find any thing thereon</a:t>
            </a: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when he came to it, he found nothing but leaves; for the time of figs was not </a:t>
            </a:r>
            <a:r>
              <a:rPr kumimoji="0" lang="en-US" sz="3200" b="0" i="1" u="none" strike="noStrike" cap="none" normalizeH="0" baseline="0" dirty="0" smtClean="0">
                <a:ln>
                  <a:noFill/>
                </a:ln>
                <a:effectLst/>
                <a:latin typeface="Calibri" pitchFamily="34" charset="0"/>
                <a:ea typeface="Times New Roman" pitchFamily="18" charset="0"/>
                <a:cs typeface="Times New Roman" pitchFamily="18" charset="0"/>
              </a:rPr>
              <a:t>yet." </a:t>
            </a:r>
            <a:r>
              <a:rPr kumimoji="0" lang="en-US" sz="3200" b="0" i="1" strike="noStrike" cap="none" normalizeH="0" baseline="0" dirty="0" smtClean="0">
                <a:ln>
                  <a:noFill/>
                </a:ln>
                <a:effectLst/>
                <a:latin typeface="Calibri" pitchFamily="34" charset="0"/>
                <a:ea typeface="Times New Roman" pitchFamily="18" charset="0"/>
                <a:cs typeface="Times New Roman" pitchFamily="18" charset="0"/>
              </a:rPr>
              <a:t>(Mark 11:13)</a:t>
            </a:r>
            <a:endParaRPr kumimoji="0" lang="en-US" sz="3200" b="0" i="1" strike="noStrike" cap="none" normalizeH="0" baseline="0" dirty="0" smtClean="0">
              <a:ln>
                <a:noFill/>
              </a:ln>
              <a:effectLst/>
              <a:latin typeface="Arial" pitchFamily="34" charset="0"/>
              <a:cs typeface="Arial" pitchFamily="34" charset="0"/>
            </a:endParaRPr>
          </a:p>
          <a:p>
            <a:pPr marL="0" marR="0" lvl="0" indent="182563"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"But of that day and that hour </a:t>
            </a:r>
            <a:r>
              <a:rPr kumimoji="0" lang="en-US" sz="3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knoweth</a:t>
            </a: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no man, no, not the angels which are in heaven, </a:t>
            </a:r>
            <a:r>
              <a:rPr kumimoji="0" lang="en-US" sz="3200" b="0"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neither the Son</a:t>
            </a: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but the Father." </a:t>
            </a:r>
            <a:r>
              <a:rPr kumimoji="0" lang="en-US" sz="3200" b="0" i="1" u="none" strike="noStrike" cap="none" normalizeH="0" baseline="0" dirty="0" smtClean="0">
                <a:ln>
                  <a:noFill/>
                </a:ln>
                <a:effectLst/>
                <a:latin typeface="Calibri" pitchFamily="34" charset="0"/>
                <a:ea typeface="Times New Roman" pitchFamily="18" charset="0"/>
                <a:cs typeface="Times New Roman" pitchFamily="18" charset="0"/>
              </a:rPr>
              <a:t>(Mark 13:32)</a:t>
            </a:r>
            <a:endParaRPr kumimoji="0" lang="en-US" sz="3200" b="0" i="1"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Autofit/>
          </a:bodyPr>
          <a:lstStyle/>
          <a:p>
            <a:r>
              <a:rPr lang="en-US" sz="4800" b="1" dirty="0" smtClean="0">
                <a:solidFill>
                  <a:schemeClr val="bg2">
                    <a:lumMod val="20000"/>
                    <a:lumOff val="80000"/>
                  </a:schemeClr>
                </a:solidFill>
              </a:rPr>
              <a:t>The “Kenosis” of Christ</a:t>
            </a:r>
            <a:br>
              <a:rPr lang="en-US" sz="4800" b="1" dirty="0" smtClean="0">
                <a:solidFill>
                  <a:schemeClr val="bg2">
                    <a:lumMod val="20000"/>
                    <a:lumOff val="80000"/>
                  </a:schemeClr>
                </a:solidFill>
              </a:rPr>
            </a:br>
            <a:r>
              <a:rPr lang="en-US" sz="4800" b="1" i="1" dirty="0" smtClean="0">
                <a:solidFill>
                  <a:schemeClr val="bg2">
                    <a:lumMod val="20000"/>
                    <a:lumOff val="80000"/>
                  </a:schemeClr>
                </a:solidFill>
              </a:rPr>
              <a:t>(Phil. 2:1-8)</a:t>
            </a:r>
            <a:endParaRPr lang="en-US" sz="4800" b="1" i="1" dirty="0">
              <a:solidFill>
                <a:schemeClr val="bg2">
                  <a:lumMod val="20000"/>
                  <a:lumOff val="80000"/>
                </a:schemeClr>
              </a:solidFill>
            </a:endParaRPr>
          </a:p>
        </p:txBody>
      </p:sp>
      <p:sp>
        <p:nvSpPr>
          <p:cNvPr id="3" name="Content Placeholder 2"/>
          <p:cNvSpPr>
            <a:spLocks noGrp="1"/>
          </p:cNvSpPr>
          <p:nvPr>
            <p:ph idx="1"/>
          </p:nvPr>
        </p:nvSpPr>
        <p:spPr>
          <a:xfrm>
            <a:off x="0" y="2133600"/>
            <a:ext cx="9144000" cy="4724400"/>
          </a:xfrm>
        </p:spPr>
        <p:txBody>
          <a:bodyPr>
            <a:noAutofit/>
          </a:bodyPr>
          <a:lstStyle/>
          <a:p>
            <a:r>
              <a:rPr lang="en-US" sz="4000" dirty="0">
                <a:solidFill>
                  <a:schemeClr val="bg2">
                    <a:lumMod val="40000"/>
                    <a:lumOff val="60000"/>
                  </a:schemeClr>
                </a:solidFill>
              </a:rPr>
              <a:t>The Greek word “kenosis” is translated in the KJV – </a:t>
            </a:r>
            <a:r>
              <a:rPr lang="en-US" sz="4000" i="1" dirty="0">
                <a:solidFill>
                  <a:schemeClr val="bg2">
                    <a:lumMod val="40000"/>
                    <a:lumOff val="60000"/>
                  </a:schemeClr>
                </a:solidFill>
              </a:rPr>
              <a:t>“made himself of no reputation</a:t>
            </a:r>
            <a:r>
              <a:rPr lang="en-US" sz="4000" i="1" dirty="0" smtClean="0">
                <a:solidFill>
                  <a:schemeClr val="bg2">
                    <a:lumMod val="40000"/>
                    <a:lumOff val="60000"/>
                  </a:schemeClr>
                </a:solidFill>
              </a:rPr>
              <a:t>…”</a:t>
            </a:r>
            <a:endParaRPr lang="en-US" sz="4000" dirty="0">
              <a:solidFill>
                <a:schemeClr val="bg2">
                  <a:lumMod val="40000"/>
                  <a:lumOff val="60000"/>
                </a:schemeClr>
              </a:solidFill>
            </a:endParaRPr>
          </a:p>
          <a:p>
            <a:r>
              <a:rPr lang="en-US" sz="4000" b="1" dirty="0">
                <a:solidFill>
                  <a:schemeClr val="bg2">
                    <a:lumMod val="40000"/>
                    <a:lumOff val="60000"/>
                  </a:schemeClr>
                </a:solidFill>
              </a:rPr>
              <a:t>Kenosis = Emptying</a:t>
            </a:r>
            <a:r>
              <a:rPr lang="en-US" sz="4000" dirty="0">
                <a:solidFill>
                  <a:schemeClr val="bg2">
                    <a:lumMod val="40000"/>
                    <a:lumOff val="60000"/>
                  </a:schemeClr>
                </a:solidFill>
              </a:rPr>
              <a:t> – Christ who was </a:t>
            </a:r>
            <a:r>
              <a:rPr lang="en-US" sz="4000" i="1" dirty="0">
                <a:solidFill>
                  <a:schemeClr val="bg2">
                    <a:lumMod val="40000"/>
                    <a:lumOff val="60000"/>
                  </a:schemeClr>
                </a:solidFill>
              </a:rPr>
              <a:t>“equal with God”  </a:t>
            </a:r>
            <a:r>
              <a:rPr lang="en-US" sz="4000" i="1" dirty="0" smtClean="0">
                <a:solidFill>
                  <a:schemeClr val="bg2">
                    <a:lumMod val="40000"/>
                    <a:lumOff val="60000"/>
                  </a:schemeClr>
                </a:solidFill>
              </a:rPr>
              <a:t>/ “I </a:t>
            </a:r>
            <a:r>
              <a:rPr lang="en-US" sz="4000" i="1" dirty="0">
                <a:solidFill>
                  <a:schemeClr val="bg2">
                    <a:lumMod val="40000"/>
                    <a:lumOff val="60000"/>
                  </a:schemeClr>
                </a:solidFill>
              </a:rPr>
              <a:t>and my father are one…” </a:t>
            </a:r>
            <a:r>
              <a:rPr lang="en-US" sz="4000" dirty="0">
                <a:solidFill>
                  <a:schemeClr val="bg2">
                    <a:lumMod val="40000"/>
                    <a:lumOff val="60000"/>
                  </a:schemeClr>
                </a:solidFill>
              </a:rPr>
              <a:t>Empted himself  = Jesus </a:t>
            </a:r>
            <a:r>
              <a:rPr lang="en-US" sz="4000" i="1" dirty="0">
                <a:solidFill>
                  <a:schemeClr val="bg2">
                    <a:lumMod val="40000"/>
                    <a:lumOff val="60000"/>
                  </a:schemeClr>
                </a:solidFill>
              </a:rPr>
              <a:t>limited</a:t>
            </a:r>
            <a:r>
              <a:rPr lang="en-US" sz="4000" dirty="0">
                <a:solidFill>
                  <a:schemeClr val="bg2">
                    <a:lumMod val="40000"/>
                    <a:lumOff val="60000"/>
                  </a:schemeClr>
                </a:solidFill>
              </a:rPr>
              <a:t> Himself and yet never ceased to be God. </a:t>
            </a:r>
            <a:endParaRPr lang="en-US" sz="4000" dirty="0" smtClean="0">
              <a:solidFill>
                <a:schemeClr val="bg2">
                  <a:lumMod val="40000"/>
                  <a:lumOff val="60000"/>
                </a:schemeClr>
              </a:solidFill>
            </a:endParaRPr>
          </a:p>
          <a:p>
            <a:pPr>
              <a:buNone/>
            </a:pP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normAutofit fontScale="90000"/>
          </a:bodyPr>
          <a:lstStyle/>
          <a:p>
            <a:r>
              <a:rPr lang="en-US" dirty="0" smtClean="0">
                <a:solidFill>
                  <a:srgbClr val="FFFF00"/>
                </a:solidFill>
              </a:rPr>
              <a:t>Christ limited the use of </a:t>
            </a:r>
            <a:br>
              <a:rPr lang="en-US" dirty="0" smtClean="0">
                <a:solidFill>
                  <a:srgbClr val="FFFF00"/>
                </a:solidFill>
              </a:rPr>
            </a:br>
            <a:r>
              <a:rPr lang="en-US" dirty="0" smtClean="0">
                <a:solidFill>
                  <a:srgbClr val="FFFF00"/>
                </a:solidFill>
              </a:rPr>
              <a:t>His Divine Attributes as God</a:t>
            </a:r>
            <a:br>
              <a:rPr lang="en-US" dirty="0" smtClean="0">
                <a:solidFill>
                  <a:srgbClr val="FFFF00"/>
                </a:solidFill>
              </a:rPr>
            </a:br>
            <a:r>
              <a:rPr lang="en-US" dirty="0" smtClean="0">
                <a:solidFill>
                  <a:srgbClr val="FFFF00"/>
                </a:solidFill>
              </a:rPr>
              <a:t> </a:t>
            </a:r>
            <a:r>
              <a:rPr lang="en-US" sz="3600" i="1" dirty="0" smtClean="0">
                <a:solidFill>
                  <a:srgbClr val="FFFF00"/>
                </a:solidFill>
              </a:rPr>
              <a:t>“All power is given unto me in heaven and in earth”</a:t>
            </a:r>
            <a:endParaRPr lang="en-US" sz="3600" i="1" dirty="0">
              <a:solidFill>
                <a:srgbClr val="FFFF00"/>
              </a:solidFill>
            </a:endParaRPr>
          </a:p>
        </p:txBody>
      </p:sp>
      <p:sp>
        <p:nvSpPr>
          <p:cNvPr id="4" name="Content Placeholder 3"/>
          <p:cNvSpPr>
            <a:spLocks noGrp="1"/>
          </p:cNvSpPr>
          <p:nvPr>
            <p:ph sz="half" idx="1"/>
          </p:nvPr>
        </p:nvSpPr>
        <p:spPr>
          <a:xfrm>
            <a:off x="457200" y="2057400"/>
            <a:ext cx="4038600" cy="2133600"/>
          </a:xfrm>
        </p:spPr>
        <p:txBody>
          <a:bodyPr>
            <a:normAutofit/>
          </a:bodyPr>
          <a:lstStyle/>
          <a:p>
            <a:r>
              <a:rPr lang="en-US" sz="3600" dirty="0" smtClean="0"/>
              <a:t>Omnipotence</a:t>
            </a:r>
          </a:p>
          <a:p>
            <a:r>
              <a:rPr lang="en-US" sz="3600" dirty="0" smtClean="0"/>
              <a:t>Omnipresent</a:t>
            </a:r>
          </a:p>
          <a:p>
            <a:r>
              <a:rPr lang="en-US" sz="3600" dirty="0" smtClean="0"/>
              <a:t>Omniscience</a:t>
            </a:r>
            <a:endParaRPr lang="en-US" sz="3600" dirty="0"/>
          </a:p>
        </p:txBody>
      </p:sp>
      <p:sp>
        <p:nvSpPr>
          <p:cNvPr id="5" name="Content Placeholder 4"/>
          <p:cNvSpPr>
            <a:spLocks noGrp="1"/>
          </p:cNvSpPr>
          <p:nvPr>
            <p:ph sz="half" idx="2"/>
          </p:nvPr>
        </p:nvSpPr>
        <p:spPr>
          <a:xfrm>
            <a:off x="3581400" y="1828800"/>
            <a:ext cx="5410200" cy="5029200"/>
          </a:xfrm>
        </p:spPr>
        <p:txBody>
          <a:bodyPr>
            <a:normAutofit/>
          </a:bodyPr>
          <a:lstStyle/>
          <a:p>
            <a:r>
              <a:rPr lang="en-US" i="1" dirty="0" smtClean="0"/>
              <a:t>John 5:30 “I can of mine own self do nothing.” </a:t>
            </a:r>
          </a:p>
          <a:p>
            <a:r>
              <a:rPr lang="en-US" i="1" dirty="0" smtClean="0"/>
              <a:t>John 11:21 “Then said Martha unto Jesus, Lord, if thou </a:t>
            </a:r>
            <a:r>
              <a:rPr lang="en-US" i="1" dirty="0" err="1" smtClean="0"/>
              <a:t>hadst</a:t>
            </a:r>
            <a:r>
              <a:rPr lang="en-US" i="1" dirty="0" smtClean="0"/>
              <a:t> been here, my brother had not died.”</a:t>
            </a:r>
          </a:p>
          <a:p>
            <a:r>
              <a:rPr lang="en-US" i="1" dirty="0" smtClean="0"/>
              <a:t>Luke 2:52 “And Jesus increased in wisdom and stature, and in </a:t>
            </a:r>
            <a:r>
              <a:rPr lang="en-US" i="1" dirty="0" err="1" smtClean="0"/>
              <a:t>favour</a:t>
            </a:r>
            <a:r>
              <a:rPr lang="en-US" i="1" dirty="0" smtClean="0"/>
              <a:t> with God and man.”</a:t>
            </a:r>
          </a:p>
        </p:txBody>
      </p:sp>
      <p:pic>
        <p:nvPicPr>
          <p:cNvPr id="1026" name="Picture 2" descr="C:\Users\Dan White\Pictures\Bible pictures\Prophecy pictures\prophecy pictures\rapture and second coming\Copy of throne-of-god (2).jpg"/>
          <p:cNvPicPr>
            <a:picLocks noChangeAspect="1" noChangeArrowheads="1"/>
          </p:cNvPicPr>
          <p:nvPr/>
        </p:nvPicPr>
        <p:blipFill>
          <a:blip r:embed="rId2" cstate="print">
            <a:lum bright="-10000" contrast="20000"/>
          </a:blip>
          <a:srcRect l="16401" r="16173" b="32001"/>
          <a:stretch>
            <a:fillRect/>
          </a:stretch>
        </p:blipFill>
        <p:spPr bwMode="auto">
          <a:xfrm>
            <a:off x="457200" y="4191000"/>
            <a:ext cx="3095812"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to="" calcmode="lin" valueType="num">
                                      <p:cBhvr>
                                        <p:cTn id="22" dur="1" fill="hold"/>
                                        <p:tgtEl>
                                          <p:spTgt spid="5">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to="" calcmode="lin" valueType="num">
                                      <p:cBhvr>
                                        <p:cTn id="27" dur="1" fill="hold"/>
                                        <p:tgtEl>
                                          <p:spTgt spid="4">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to="" calcmode="lin" valueType="num">
                                      <p:cBhvr>
                                        <p:cTn id="32"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rgbClr val="FFFF00"/>
                </a:solidFill>
              </a:rPr>
              <a:t>He prayed </a:t>
            </a:r>
            <a:br>
              <a:rPr lang="en-US" dirty="0">
                <a:solidFill>
                  <a:srgbClr val="FFFF00"/>
                </a:solidFill>
              </a:rPr>
            </a:br>
            <a:endParaRPr lang="en-US" dirty="0">
              <a:solidFill>
                <a:srgbClr val="FFFF00"/>
              </a:solidFill>
            </a:endParaRPr>
          </a:p>
        </p:txBody>
      </p:sp>
      <p:sp>
        <p:nvSpPr>
          <p:cNvPr id="3" name="Rectangle 2"/>
          <p:cNvSpPr/>
          <p:nvPr/>
        </p:nvSpPr>
        <p:spPr>
          <a:xfrm>
            <a:off x="381000" y="1143000"/>
            <a:ext cx="8534400" cy="1569660"/>
          </a:xfrm>
          <a:prstGeom prst="rect">
            <a:avLst/>
          </a:prstGeom>
        </p:spPr>
        <p:txBody>
          <a:bodyPr wrap="square">
            <a:spAutoFit/>
          </a:bodyPr>
          <a:lstStyle/>
          <a:p>
            <a:pPr algn="ctr"/>
            <a:r>
              <a:rPr lang="en-US" sz="3200" i="1" dirty="0" smtClean="0"/>
              <a:t>“</a:t>
            </a:r>
            <a:r>
              <a:rPr lang="en-US" sz="3200" i="1" dirty="0" smtClean="0"/>
              <a:t>And in the morning, rising up a great while before day, he went out, and departed into a solitary place, and there prayed</a:t>
            </a:r>
            <a:r>
              <a:rPr lang="en-US" sz="3200" i="1" dirty="0" smtClean="0"/>
              <a:t>.” (Mark 1:35) </a:t>
            </a:r>
            <a:endParaRPr lang="en-US" sz="3200" i="1" dirty="0"/>
          </a:p>
        </p:txBody>
      </p:sp>
      <p:pic>
        <p:nvPicPr>
          <p:cNvPr id="39938" name="Picture 2" descr="http://relevantbcn.com/images/stories/events/festivals/Monegros%202012/jesus_praying_temptation.jpg"/>
          <p:cNvPicPr>
            <a:picLocks noChangeAspect="1" noChangeArrowheads="1"/>
          </p:cNvPicPr>
          <p:nvPr/>
        </p:nvPicPr>
        <p:blipFill>
          <a:blip r:embed="rId2" cstate="print"/>
          <a:srcRect/>
          <a:stretch>
            <a:fillRect/>
          </a:stretch>
        </p:blipFill>
        <p:spPr bwMode="auto">
          <a:xfrm>
            <a:off x="3886200" y="3048000"/>
            <a:ext cx="4762500" cy="34004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rgbClr val="FFFF00"/>
                </a:solidFill>
              </a:rPr>
              <a:t>He was tempted </a:t>
            </a:r>
            <a:r>
              <a:rPr lang="en-US" dirty="0" smtClean="0">
                <a:solidFill>
                  <a:srgbClr val="FFFF00"/>
                </a:solidFill>
              </a:rPr>
              <a:t/>
            </a:r>
            <a:br>
              <a:rPr lang="en-US" dirty="0" smtClean="0">
                <a:solidFill>
                  <a:srgbClr val="FFFF00"/>
                </a:solidFill>
              </a:rPr>
            </a:br>
            <a:r>
              <a:rPr lang="en-US" sz="4000" i="1" dirty="0" smtClean="0">
                <a:solidFill>
                  <a:srgbClr val="FFFF00"/>
                </a:solidFill>
              </a:rPr>
              <a:t>(Matthew 4:1-11)</a:t>
            </a:r>
            <a:endParaRPr lang="en-US" sz="4000" i="1" dirty="0">
              <a:solidFill>
                <a:srgbClr val="FFFF00"/>
              </a:solidFill>
            </a:endParaRPr>
          </a:p>
        </p:txBody>
      </p:sp>
      <p:pic>
        <p:nvPicPr>
          <p:cNvPr id="40962" name="Picture 2" descr="http://www.ellenwhite.info/images/jesus-temptation%28pppa%29.jpg"/>
          <p:cNvPicPr>
            <a:picLocks noChangeAspect="1" noChangeArrowheads="1"/>
          </p:cNvPicPr>
          <p:nvPr/>
        </p:nvPicPr>
        <p:blipFill>
          <a:blip r:embed="rId2" cstate="print"/>
          <a:srcRect/>
          <a:stretch>
            <a:fillRect/>
          </a:stretch>
        </p:blipFill>
        <p:spPr bwMode="auto">
          <a:xfrm>
            <a:off x="6019800" y="1981200"/>
            <a:ext cx="2857500" cy="3638551"/>
          </a:xfrm>
          <a:prstGeom prst="rect">
            <a:avLst/>
          </a:prstGeom>
          <a:noFill/>
        </p:spPr>
      </p:pic>
      <p:sp>
        <p:nvSpPr>
          <p:cNvPr id="5" name="Rectangle 4"/>
          <p:cNvSpPr/>
          <p:nvPr/>
        </p:nvSpPr>
        <p:spPr>
          <a:xfrm>
            <a:off x="152400" y="1752600"/>
            <a:ext cx="5715000" cy="1200329"/>
          </a:xfrm>
          <a:prstGeom prst="rect">
            <a:avLst/>
          </a:prstGeom>
        </p:spPr>
        <p:txBody>
          <a:bodyPr wrap="square">
            <a:spAutoFit/>
          </a:bodyPr>
          <a:lstStyle/>
          <a:p>
            <a:r>
              <a:rPr lang="en-US" sz="2400" i="1" dirty="0" smtClean="0"/>
              <a:t>“And when the tempter came to him, he said, If thou be the Son of God, command that these stones be made bread.”</a:t>
            </a:r>
            <a:endParaRPr lang="en-US" sz="2400" i="1" dirty="0"/>
          </a:p>
        </p:txBody>
      </p:sp>
      <p:sp>
        <p:nvSpPr>
          <p:cNvPr id="6" name="Rectangle 5"/>
          <p:cNvSpPr/>
          <p:nvPr/>
        </p:nvSpPr>
        <p:spPr>
          <a:xfrm>
            <a:off x="152400" y="2895600"/>
            <a:ext cx="5791200" cy="1569660"/>
          </a:xfrm>
          <a:prstGeom prst="rect">
            <a:avLst/>
          </a:prstGeom>
        </p:spPr>
        <p:txBody>
          <a:bodyPr wrap="square">
            <a:spAutoFit/>
          </a:bodyPr>
          <a:lstStyle/>
          <a:p>
            <a:r>
              <a:rPr lang="en-US" sz="2400" i="1" dirty="0" smtClean="0"/>
              <a:t>“Then the devil </a:t>
            </a:r>
            <a:r>
              <a:rPr lang="en-US" sz="2400" i="1" dirty="0" err="1" smtClean="0"/>
              <a:t>taketh</a:t>
            </a:r>
            <a:r>
              <a:rPr lang="en-US" sz="2400" i="1" dirty="0" smtClean="0"/>
              <a:t> him up into the holy city, and </a:t>
            </a:r>
            <a:r>
              <a:rPr lang="en-US" sz="2400" i="1" dirty="0" err="1" smtClean="0"/>
              <a:t>setteth</a:t>
            </a:r>
            <a:r>
              <a:rPr lang="en-US" sz="2400" i="1" dirty="0" smtClean="0"/>
              <a:t> him on a pinnacle of the temple, And </a:t>
            </a:r>
            <a:r>
              <a:rPr lang="en-US" sz="2400" i="1" dirty="0" err="1" smtClean="0"/>
              <a:t>saith</a:t>
            </a:r>
            <a:r>
              <a:rPr lang="en-US" sz="2400" i="1" dirty="0" smtClean="0"/>
              <a:t> unto him, If thou be the Son of God, cast thyself down.”</a:t>
            </a:r>
            <a:endParaRPr lang="en-US" sz="2400" i="1" dirty="0"/>
          </a:p>
        </p:txBody>
      </p:sp>
      <p:sp>
        <p:nvSpPr>
          <p:cNvPr id="7" name="Rectangle 6"/>
          <p:cNvSpPr/>
          <p:nvPr/>
        </p:nvSpPr>
        <p:spPr>
          <a:xfrm>
            <a:off x="152400" y="4419600"/>
            <a:ext cx="5791200" cy="2308324"/>
          </a:xfrm>
          <a:prstGeom prst="rect">
            <a:avLst/>
          </a:prstGeom>
        </p:spPr>
        <p:txBody>
          <a:bodyPr wrap="square">
            <a:spAutoFit/>
          </a:bodyPr>
          <a:lstStyle/>
          <a:p>
            <a:r>
              <a:rPr lang="en-US" sz="2400" i="1" dirty="0" smtClean="0"/>
              <a:t>“Again, the devil </a:t>
            </a:r>
            <a:r>
              <a:rPr lang="en-US" sz="2400" i="1" dirty="0" err="1" smtClean="0"/>
              <a:t>taketh</a:t>
            </a:r>
            <a:r>
              <a:rPr lang="en-US" sz="2400" i="1" dirty="0" smtClean="0"/>
              <a:t> him up into an exceeding high mountain, and </a:t>
            </a:r>
            <a:r>
              <a:rPr lang="en-US" sz="2400" i="1" dirty="0" err="1" smtClean="0"/>
              <a:t>sheweth</a:t>
            </a:r>
            <a:r>
              <a:rPr lang="en-US" sz="2400" i="1" dirty="0" smtClean="0"/>
              <a:t> him all the kingdoms of the world, and the glory of them; And </a:t>
            </a:r>
            <a:r>
              <a:rPr lang="en-US" sz="2400" i="1" dirty="0" err="1" smtClean="0"/>
              <a:t>saith</a:t>
            </a:r>
            <a:r>
              <a:rPr lang="en-US" sz="2400" i="1" dirty="0" smtClean="0"/>
              <a:t> unto him, All these things will I give thee, if thou wilt fall down and worship me.”</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He hungered</a:t>
            </a:r>
            <a:endParaRPr lang="en-US" dirty="0">
              <a:solidFill>
                <a:srgbClr val="FFFF00"/>
              </a:solidFill>
            </a:endParaRPr>
          </a:p>
        </p:txBody>
      </p:sp>
      <p:sp>
        <p:nvSpPr>
          <p:cNvPr id="3" name="Content Placeholder 2"/>
          <p:cNvSpPr>
            <a:spLocks noGrp="1"/>
          </p:cNvSpPr>
          <p:nvPr>
            <p:ph idx="1"/>
          </p:nvPr>
        </p:nvSpPr>
        <p:spPr>
          <a:xfrm>
            <a:off x="457200" y="1600201"/>
            <a:ext cx="8229600" cy="2057400"/>
          </a:xfrm>
        </p:spPr>
        <p:txBody>
          <a:bodyPr/>
          <a:lstStyle/>
          <a:p>
            <a:pPr lvl="0" algn="ctr">
              <a:buNone/>
            </a:pPr>
            <a:r>
              <a:rPr lang="en-US" i="1" dirty="0" smtClean="0"/>
              <a:t> </a:t>
            </a:r>
            <a:r>
              <a:rPr lang="en-US" i="1" dirty="0" smtClean="0"/>
              <a:t>“And </a:t>
            </a:r>
            <a:r>
              <a:rPr lang="en-US" i="1" dirty="0" smtClean="0"/>
              <a:t>when he had fasted forty days and forty nights, he was afterward a </a:t>
            </a:r>
            <a:r>
              <a:rPr lang="en-US" i="1" dirty="0" smtClean="0"/>
              <a:t>hungered.”</a:t>
            </a:r>
            <a:endParaRPr lang="en-US" i="1" dirty="0" smtClean="0"/>
          </a:p>
          <a:p>
            <a:pPr lvl="0" algn="ctr">
              <a:buNone/>
            </a:pPr>
            <a:r>
              <a:rPr lang="en-US" i="1" dirty="0" smtClean="0"/>
              <a:t> (Matt. 4:2)</a:t>
            </a:r>
            <a:endParaRPr lang="en-US" i="1" dirty="0"/>
          </a:p>
        </p:txBody>
      </p:sp>
      <p:pic>
        <p:nvPicPr>
          <p:cNvPr id="44034" name="Picture 2" descr="http://1.bp.blogspot.com/-Ixtnn9UVhpc/T0k73rArLuI/AAAAAAAAAY8/ZTHSuZi6tP0/s1600/Jesus+in+the+Wilderness.jpg"/>
          <p:cNvPicPr>
            <a:picLocks noChangeAspect="1" noChangeArrowheads="1"/>
          </p:cNvPicPr>
          <p:nvPr/>
        </p:nvPicPr>
        <p:blipFill>
          <a:blip r:embed="rId2" cstate="print"/>
          <a:srcRect/>
          <a:stretch>
            <a:fillRect/>
          </a:stretch>
        </p:blipFill>
        <p:spPr bwMode="auto">
          <a:xfrm>
            <a:off x="381001" y="3124199"/>
            <a:ext cx="3076432" cy="343534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He thirsted</a:t>
            </a:r>
            <a:endParaRPr lang="en-US" dirty="0">
              <a:solidFill>
                <a:srgbClr val="FFFF00"/>
              </a:solidFill>
            </a:endParaRPr>
          </a:p>
        </p:txBody>
      </p:sp>
      <p:sp>
        <p:nvSpPr>
          <p:cNvPr id="3" name="Content Placeholder 2"/>
          <p:cNvSpPr>
            <a:spLocks noGrp="1"/>
          </p:cNvSpPr>
          <p:nvPr>
            <p:ph idx="1"/>
          </p:nvPr>
        </p:nvSpPr>
        <p:spPr>
          <a:xfrm>
            <a:off x="0" y="990600"/>
            <a:ext cx="9144000" cy="5867400"/>
          </a:xfrm>
        </p:spPr>
        <p:txBody>
          <a:bodyPr>
            <a:normAutofit/>
          </a:bodyPr>
          <a:lstStyle/>
          <a:p>
            <a:pPr lvl="0">
              <a:buNone/>
            </a:pPr>
            <a:r>
              <a:rPr lang="en-US" i="1" dirty="0" smtClean="0"/>
              <a:t>   "There cometh a woman of Samaria to draw water: Jesus </a:t>
            </a:r>
            <a:r>
              <a:rPr lang="en-US" i="1" dirty="0" err="1" smtClean="0"/>
              <a:t>saith</a:t>
            </a:r>
            <a:r>
              <a:rPr lang="en-US" i="1" dirty="0" smtClean="0"/>
              <a:t> unto her, Give me to drink" (John 4:7)</a:t>
            </a:r>
          </a:p>
          <a:p>
            <a:pPr lvl="0">
              <a:buNone/>
            </a:pPr>
            <a:endParaRPr lang="en-US" i="1" dirty="0" smtClean="0"/>
          </a:p>
        </p:txBody>
      </p:sp>
      <p:pic>
        <p:nvPicPr>
          <p:cNvPr id="45058" name="Picture 2" descr="http://www.christpictures.org/wp-content/uploads/jesus-and-the-woman-at-the-well.jpg"/>
          <p:cNvPicPr>
            <a:picLocks noChangeAspect="1" noChangeArrowheads="1"/>
          </p:cNvPicPr>
          <p:nvPr/>
        </p:nvPicPr>
        <p:blipFill>
          <a:blip r:embed="rId2" cstate="print"/>
          <a:srcRect/>
          <a:stretch>
            <a:fillRect/>
          </a:stretch>
        </p:blipFill>
        <p:spPr bwMode="auto">
          <a:xfrm>
            <a:off x="1981200" y="2438400"/>
            <a:ext cx="5257800" cy="423521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10600" cy="1754326"/>
          </a:xfrm>
          <a:prstGeom prst="rect">
            <a:avLst/>
          </a:prstGeom>
        </p:spPr>
        <p:txBody>
          <a:bodyPr wrap="square">
            <a:spAutoFit/>
          </a:bodyPr>
          <a:lstStyle/>
          <a:p>
            <a:pPr algn="ctr">
              <a:buNone/>
            </a:pPr>
            <a:r>
              <a:rPr lang="en-US" sz="3600" i="1" dirty="0" smtClean="0"/>
              <a:t> "After this, Jesus knowing that all things were now accomplished, that the scripture might be fulfilled, </a:t>
            </a:r>
            <a:r>
              <a:rPr lang="en-US" sz="3600" i="1" dirty="0" err="1" smtClean="0"/>
              <a:t>saith</a:t>
            </a:r>
            <a:r>
              <a:rPr lang="en-US" sz="3600" i="1" dirty="0" smtClean="0"/>
              <a:t>, I </a:t>
            </a:r>
            <a:r>
              <a:rPr lang="en-US" sz="3600" i="1" dirty="0" smtClean="0"/>
              <a:t>thirst." </a:t>
            </a:r>
            <a:r>
              <a:rPr lang="en-US" sz="3600" i="1" dirty="0" smtClean="0"/>
              <a:t>(John 19:28)</a:t>
            </a:r>
          </a:p>
        </p:txBody>
      </p:sp>
      <p:pic>
        <p:nvPicPr>
          <p:cNvPr id="46082" name="Picture 2" descr="http://graceblog.files.wordpress.com/2012/03/thirst.jpg"/>
          <p:cNvPicPr>
            <a:picLocks noChangeAspect="1" noChangeArrowheads="1"/>
          </p:cNvPicPr>
          <p:nvPr/>
        </p:nvPicPr>
        <p:blipFill>
          <a:blip r:embed="rId2" cstate="print"/>
          <a:srcRect/>
          <a:stretch>
            <a:fillRect/>
          </a:stretch>
        </p:blipFill>
        <p:spPr bwMode="auto">
          <a:xfrm>
            <a:off x="1447800" y="2133600"/>
            <a:ext cx="6276975" cy="44291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828800"/>
          </a:xfrm>
        </p:spPr>
        <p:txBody>
          <a:bodyPr>
            <a:normAutofit fontScale="90000"/>
          </a:bodyPr>
          <a:lstStyle/>
          <a:p>
            <a:r>
              <a:rPr lang="en-US" sz="4900" dirty="0" smtClean="0">
                <a:solidFill>
                  <a:srgbClr val="FFFF00"/>
                </a:solidFill>
              </a:rPr>
              <a:t>He learned obedience </a:t>
            </a:r>
            <a:r>
              <a:rPr lang="en-US" dirty="0" smtClean="0">
                <a:solidFill>
                  <a:srgbClr val="FFFF00"/>
                </a:solidFill>
              </a:rPr>
              <a:t/>
            </a:r>
            <a:br>
              <a:rPr lang="en-US" dirty="0" smtClean="0">
                <a:solidFill>
                  <a:srgbClr val="FFFF00"/>
                </a:solidFill>
              </a:rPr>
            </a:br>
            <a:r>
              <a:rPr lang="en-US" sz="4000" i="1" dirty="0" smtClean="0">
                <a:solidFill>
                  <a:prstClr val="white"/>
                </a:solidFill>
              </a:rPr>
              <a:t> “</a:t>
            </a:r>
            <a:r>
              <a:rPr lang="en-US" sz="4000" i="1" dirty="0" smtClean="0">
                <a:solidFill>
                  <a:prstClr val="white"/>
                </a:solidFill>
              </a:rPr>
              <a:t>Though he were a Son, yet learned he obedience by the things which he suffered</a:t>
            </a:r>
            <a:r>
              <a:rPr lang="en-US" sz="4000" i="1" dirty="0" smtClean="0">
                <a:solidFill>
                  <a:prstClr val="white"/>
                </a:solidFill>
              </a:rPr>
              <a:t>.”</a:t>
            </a:r>
            <a:r>
              <a:rPr lang="en-US" i="1" dirty="0" smtClean="0">
                <a:solidFill>
                  <a:prstClr val="white"/>
                </a:solidFill>
              </a:rPr>
              <a:t> Heb. 5:8 </a:t>
            </a:r>
            <a:r>
              <a:rPr lang="en-US" i="1" dirty="0" smtClean="0">
                <a:solidFill>
                  <a:prstClr val="white"/>
                </a:solidFill>
              </a:rPr>
              <a:t/>
            </a:r>
            <a:br>
              <a:rPr lang="en-US" i="1" dirty="0" smtClean="0">
                <a:solidFill>
                  <a:prstClr val="white"/>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4" name="Content Placeholder 3"/>
          <p:cNvSpPr>
            <a:spLocks noGrp="1"/>
          </p:cNvSpPr>
          <p:nvPr>
            <p:ph idx="1"/>
          </p:nvPr>
        </p:nvSpPr>
        <p:spPr>
          <a:xfrm>
            <a:off x="0" y="2895600"/>
            <a:ext cx="5638800" cy="3230563"/>
          </a:xfrm>
        </p:spPr>
        <p:txBody>
          <a:bodyPr/>
          <a:lstStyle/>
          <a:p>
            <a:pPr>
              <a:buNone/>
            </a:pPr>
            <a:r>
              <a:rPr lang="en-US" i="1" dirty="0" smtClean="0">
                <a:solidFill>
                  <a:prstClr val="white"/>
                </a:solidFill>
                <a:ea typeface="+mj-ea"/>
                <a:cs typeface="+mj-cs"/>
              </a:rPr>
              <a:t> </a:t>
            </a:r>
            <a:endParaRPr lang="en-US" i="1" dirty="0" smtClean="0"/>
          </a:p>
          <a:p>
            <a:pPr algn="ctr">
              <a:buNone/>
            </a:pPr>
            <a:r>
              <a:rPr lang="en-US" b="1" dirty="0" smtClean="0"/>
              <a:t> </a:t>
            </a:r>
            <a:r>
              <a:rPr lang="en-US" sz="3600" b="1" dirty="0" smtClean="0"/>
              <a:t>How Christ Learned Obedience </a:t>
            </a:r>
            <a:br>
              <a:rPr lang="en-US" sz="3600" b="1" dirty="0" smtClean="0"/>
            </a:br>
            <a:r>
              <a:rPr lang="en-US" sz="3600" b="1" dirty="0" smtClean="0"/>
              <a:t>by Henry Morris, Ph.D.</a:t>
            </a:r>
            <a:endParaRPr lang="en-US" sz="3600" dirty="0"/>
          </a:p>
        </p:txBody>
      </p:sp>
      <p:pic>
        <p:nvPicPr>
          <p:cNvPr id="5122" name="Picture 2" descr="http://www.tasc-creationscience.org/sites/default/files/images/articles/2006/hmorris.jpg"/>
          <p:cNvPicPr>
            <a:picLocks noChangeAspect="1" noChangeArrowheads="1"/>
          </p:cNvPicPr>
          <p:nvPr/>
        </p:nvPicPr>
        <p:blipFill>
          <a:blip r:embed="rId2" cstate="print"/>
          <a:srcRect/>
          <a:stretch>
            <a:fillRect/>
          </a:stretch>
        </p:blipFill>
        <p:spPr bwMode="auto">
          <a:xfrm>
            <a:off x="5791200" y="2743200"/>
            <a:ext cx="3095625" cy="3905251"/>
          </a:xfrm>
          <a:prstGeom prst="rect">
            <a:avLst/>
          </a:prstGeom>
          <a:noFill/>
        </p:spPr>
      </p:pic>
      <p:sp>
        <p:nvSpPr>
          <p:cNvPr id="9" name="Rectangle 8"/>
          <p:cNvSpPr/>
          <p:nvPr/>
        </p:nvSpPr>
        <p:spPr>
          <a:xfrm>
            <a:off x="609600" y="2667000"/>
            <a:ext cx="85344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162800"/>
          </a:xfrm>
        </p:spPr>
        <p:txBody>
          <a:bodyPr>
            <a:noAutofit/>
          </a:bodyPr>
          <a:lstStyle/>
          <a:p>
            <a:r>
              <a:rPr lang="en-US" sz="3500" b="1" dirty="0" smtClean="0"/>
              <a:t/>
            </a:r>
            <a:br>
              <a:rPr lang="en-US" sz="3500" b="1" dirty="0" smtClean="0"/>
            </a:br>
            <a:r>
              <a:rPr lang="en-US" sz="3500" dirty="0" smtClean="0"/>
              <a:t/>
            </a:r>
            <a:br>
              <a:rPr lang="en-US" sz="3500" dirty="0" smtClean="0"/>
            </a:br>
            <a:r>
              <a:rPr lang="en-US" sz="3500" dirty="0" smtClean="0"/>
              <a:t>This verse is a very difficult verse. The Lord Jesus Christ was the very Creator and Sustainer of the universe, the omniscient God, perfect wisdom and complete truth. How could it be that one who knows all things would have to </a:t>
            </a:r>
            <a:r>
              <a:rPr lang="en-US" sz="3500" i="1" dirty="0" smtClean="0"/>
              <a:t>learn</a:t>
            </a:r>
            <a:r>
              <a:rPr lang="en-US" sz="3500" dirty="0" smtClean="0"/>
              <a:t> anything? </a:t>
            </a:r>
            <a:r>
              <a:rPr lang="en-US" sz="3500" dirty="0" smtClean="0"/>
              <a:t>Why would </a:t>
            </a:r>
            <a:r>
              <a:rPr lang="en-US" sz="3500" dirty="0" smtClean="0"/>
              <a:t>He have to learn </a:t>
            </a:r>
            <a:r>
              <a:rPr lang="en-US" sz="3500" i="1" dirty="0" smtClean="0"/>
              <a:t>obedience</a:t>
            </a:r>
            <a:r>
              <a:rPr lang="en-US" sz="3500" dirty="0" smtClean="0"/>
              <a:t>? He was always obedient to His heavenly Father. </a:t>
            </a:r>
            <a:r>
              <a:rPr lang="en-US" sz="3500" i="1" dirty="0" smtClean="0"/>
              <a:t>"I do always those things that please him," </a:t>
            </a:r>
            <a:r>
              <a:rPr lang="en-US" sz="3500" dirty="0" smtClean="0"/>
              <a:t>Christ said </a:t>
            </a:r>
            <a:r>
              <a:rPr lang="en-US" sz="3500" i="1" dirty="0" smtClean="0"/>
              <a:t>(John 8:29). </a:t>
            </a:r>
            <a:r>
              <a:rPr lang="en-US" sz="3500" dirty="0" smtClean="0"/>
              <a:t>He surely did not have to be chastised like a disobedient child in order to learn obedience, as the verse seems on the surface to be telling us.</a:t>
            </a:r>
            <a:br>
              <a:rPr lang="en-US" sz="3500" dirty="0" smtClean="0"/>
            </a:br>
            <a:endParaRPr lang="en-US" sz="3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lum bright="-20000"/>
          </a:blip>
          <a:srcRect/>
          <a:stretch>
            <a:fillRect/>
          </a:stretch>
        </p:blipFill>
        <p:spPr bwMode="auto">
          <a:xfrm>
            <a:off x="0" y="0"/>
            <a:ext cx="9448800" cy="708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86800" cy="6186309"/>
          </a:xfrm>
          <a:prstGeom prst="rect">
            <a:avLst/>
          </a:prstGeom>
        </p:spPr>
        <p:txBody>
          <a:bodyPr wrap="square">
            <a:spAutoFit/>
          </a:bodyPr>
          <a:lstStyle/>
          <a:p>
            <a:pPr algn="ctr"/>
            <a:r>
              <a:rPr lang="en-US" sz="3600" dirty="0" smtClean="0"/>
              <a:t>He was indeed a Son, and He was never disobedient, but He had to </a:t>
            </a:r>
            <a:r>
              <a:rPr lang="en-US" sz="3600" i="1" dirty="0" smtClean="0"/>
              <a:t>become obedient</a:t>
            </a:r>
            <a:r>
              <a:rPr lang="en-US" sz="3600" dirty="0" smtClean="0"/>
              <a:t> through actual experience. He </a:t>
            </a:r>
            <a:r>
              <a:rPr lang="en-US" sz="3600" i="1" dirty="0" smtClean="0"/>
              <a:t>"became obedient unto death, even the death of the cross" (Philippians 2:8). </a:t>
            </a:r>
            <a:r>
              <a:rPr lang="en-US" sz="3600" dirty="0" smtClean="0"/>
              <a:t>The </a:t>
            </a:r>
            <a:r>
              <a:rPr lang="en-US" sz="3600" i="1" dirty="0" smtClean="0"/>
              <a:t>"things which he suffered,"</a:t>
            </a:r>
            <a:r>
              <a:rPr lang="en-US" sz="3600" dirty="0" smtClean="0"/>
              <a:t> as the innocent Lamb of God, are beyond all human understanding, and His willingness to obey His Father even in this </a:t>
            </a:r>
            <a:r>
              <a:rPr lang="en-US" sz="3600" i="1" dirty="0" smtClean="0"/>
              <a:t>("nevertheless not my will, but </a:t>
            </a:r>
            <a:r>
              <a:rPr lang="en-US" sz="3600" i="1" dirty="0" err="1" smtClean="0"/>
              <a:t>thine</a:t>
            </a:r>
            <a:r>
              <a:rPr lang="en-US" sz="3600" i="1" dirty="0" smtClean="0"/>
              <a:t>, be done" - Luke 22:42)</a:t>
            </a:r>
            <a:r>
              <a:rPr lang="en-US" sz="3600" dirty="0" smtClean="0"/>
              <a:t>  demonstrates the ultimate obedience.</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1"/>
            <a:ext cx="8686800" cy="5632311"/>
          </a:xfrm>
          <a:prstGeom prst="rect">
            <a:avLst/>
          </a:prstGeom>
        </p:spPr>
        <p:txBody>
          <a:bodyPr wrap="square">
            <a:spAutoFit/>
          </a:bodyPr>
          <a:lstStyle/>
          <a:p>
            <a:pPr algn="ctr"/>
            <a:r>
              <a:rPr lang="en-US" sz="3600" dirty="0" smtClean="0"/>
              <a:t>There are many things which one can learn in theory, but which are only </a:t>
            </a:r>
            <a:r>
              <a:rPr lang="en-US" sz="3600" i="1" dirty="0" smtClean="0"/>
              <a:t>really</a:t>
            </a:r>
            <a:r>
              <a:rPr lang="en-US" sz="3600" dirty="0" smtClean="0"/>
              <a:t> learned in practice. The Lord Jesus Christ knew all things by omniscience; nevertheless, He had to learn obedience by actual experience. </a:t>
            </a:r>
          </a:p>
          <a:p>
            <a:pPr algn="ctr"/>
            <a:endParaRPr lang="en-US" sz="3600" i="1" dirty="0" smtClean="0">
              <a:solidFill>
                <a:srgbClr val="FFFF00"/>
              </a:solidFill>
            </a:endParaRPr>
          </a:p>
          <a:p>
            <a:pPr algn="ctr"/>
            <a:r>
              <a:rPr lang="en-US" sz="3600" i="1" dirty="0" smtClean="0">
                <a:solidFill>
                  <a:srgbClr val="FFFF00"/>
                </a:solidFill>
              </a:rPr>
              <a:t>"For it became him, for whom are all things, and by whom are all things, . . . to make the captain of their salvation perfect through sufferings" (Hebrews 2:10)</a:t>
            </a:r>
            <a:endParaRPr lang="en-US" sz="3600" i="1"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8991600" cy="5632311"/>
          </a:xfrm>
          <a:prstGeom prst="rect">
            <a:avLst/>
          </a:prstGeom>
        </p:spPr>
        <p:txBody>
          <a:bodyPr wrap="square">
            <a:spAutoFit/>
          </a:bodyPr>
          <a:lstStyle/>
          <a:p>
            <a:pPr algn="ctr"/>
            <a:r>
              <a:rPr lang="en-US" sz="3600" dirty="0" smtClean="0"/>
              <a:t>Once having passed this test, He had been </a:t>
            </a:r>
            <a:r>
              <a:rPr lang="en-US" sz="3600" i="1" dirty="0" smtClean="0">
                <a:solidFill>
                  <a:srgbClr val="FFFF00"/>
                </a:solidFill>
              </a:rPr>
              <a:t>"made perfect" </a:t>
            </a:r>
            <a:r>
              <a:rPr lang="en-US" sz="3600" dirty="0" smtClean="0"/>
              <a:t>as the succeeding verse assures us, and thus has become </a:t>
            </a:r>
            <a:r>
              <a:rPr lang="en-US" sz="3600" i="1" dirty="0" smtClean="0">
                <a:solidFill>
                  <a:srgbClr val="FFFF00"/>
                </a:solidFill>
              </a:rPr>
              <a:t>"the author of eternal salvation unto all them that obey </a:t>
            </a:r>
            <a:r>
              <a:rPr lang="en-US" sz="3600" i="1" dirty="0" smtClean="0">
                <a:solidFill>
                  <a:srgbClr val="FFFF00"/>
                </a:solidFill>
              </a:rPr>
              <a:t>him." </a:t>
            </a:r>
            <a:r>
              <a:rPr lang="en-US" sz="3600" i="1" dirty="0" smtClean="0">
                <a:solidFill>
                  <a:srgbClr val="FFFF00"/>
                </a:solidFill>
              </a:rPr>
              <a:t>(Hebrews 5:9</a:t>
            </a:r>
            <a:r>
              <a:rPr lang="en-US" sz="3600" i="1" dirty="0" smtClean="0">
                <a:solidFill>
                  <a:srgbClr val="FFFF00"/>
                </a:solidFill>
              </a:rPr>
              <a:t>)</a:t>
            </a:r>
            <a:endParaRPr lang="en-US" sz="3600" i="1" dirty="0" smtClean="0">
              <a:solidFill>
                <a:srgbClr val="FFFF00"/>
              </a:solidFill>
            </a:endParaRPr>
          </a:p>
          <a:p>
            <a:pPr algn="ctr"/>
            <a:endParaRPr lang="en-US" sz="3600" i="1" dirty="0" smtClean="0">
              <a:solidFill>
                <a:srgbClr val="FFFF00"/>
              </a:solidFill>
            </a:endParaRPr>
          </a:p>
          <a:p>
            <a:pPr algn="ctr"/>
            <a:r>
              <a:rPr lang="en-US" sz="3600" dirty="0" smtClean="0"/>
              <a:t>No act of obedience which He urges upon us can ever be as difficult as the things which He was willing to suffer to provide forgiveness and salvation for us.</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He was weary </a:t>
            </a:r>
            <a:endParaRPr lang="en-US" dirty="0">
              <a:solidFill>
                <a:srgbClr val="FFFF00"/>
              </a:solidFill>
            </a:endParaRPr>
          </a:p>
        </p:txBody>
      </p:sp>
      <p:sp>
        <p:nvSpPr>
          <p:cNvPr id="3" name="Content Placeholder 2"/>
          <p:cNvSpPr>
            <a:spLocks noGrp="1"/>
          </p:cNvSpPr>
          <p:nvPr>
            <p:ph idx="1"/>
          </p:nvPr>
        </p:nvSpPr>
        <p:spPr/>
        <p:txBody>
          <a:bodyPr/>
          <a:lstStyle/>
          <a:p>
            <a:pPr algn="ctr">
              <a:buNone/>
            </a:pPr>
            <a:r>
              <a:rPr lang="en-US" i="1" dirty="0" smtClean="0"/>
              <a:t>   “Now Jacob's well was there. Jesus therefore, being wearied with his journey, sat thus on the well: and it was about the sixth hour.” John 4:6</a:t>
            </a:r>
          </a:p>
          <a:p>
            <a:pPr lvl="0">
              <a:buNone/>
            </a:pPr>
            <a:endParaRPr lang="en-US" dirty="0"/>
          </a:p>
        </p:txBody>
      </p:sp>
      <p:pic>
        <p:nvPicPr>
          <p:cNvPr id="47106" name="Picture 2" descr="http://www.ldschurchnews.com/media/photos/6994418.jpg"/>
          <p:cNvPicPr>
            <a:picLocks noChangeAspect="1" noChangeArrowheads="1"/>
          </p:cNvPicPr>
          <p:nvPr/>
        </p:nvPicPr>
        <p:blipFill>
          <a:blip r:embed="rId2" cstate="print"/>
          <a:srcRect/>
          <a:stretch>
            <a:fillRect/>
          </a:stretch>
        </p:blipFill>
        <p:spPr bwMode="auto">
          <a:xfrm>
            <a:off x="2362200" y="3429000"/>
            <a:ext cx="4591050" cy="306070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He slept</a:t>
            </a:r>
            <a:endParaRPr lang="en-US" dirty="0">
              <a:solidFill>
                <a:srgbClr val="FFFF00"/>
              </a:solidFill>
            </a:endParaRPr>
          </a:p>
        </p:txBody>
      </p:sp>
      <p:sp>
        <p:nvSpPr>
          <p:cNvPr id="3" name="Content Placeholder 2"/>
          <p:cNvSpPr>
            <a:spLocks noGrp="1"/>
          </p:cNvSpPr>
          <p:nvPr>
            <p:ph idx="1"/>
          </p:nvPr>
        </p:nvSpPr>
        <p:spPr>
          <a:xfrm>
            <a:off x="-228600" y="1600200"/>
            <a:ext cx="4191000" cy="5105399"/>
          </a:xfrm>
        </p:spPr>
        <p:txBody>
          <a:bodyPr>
            <a:normAutofit/>
          </a:bodyPr>
          <a:lstStyle/>
          <a:p>
            <a:pPr algn="ctr">
              <a:buNone/>
            </a:pPr>
            <a:r>
              <a:rPr lang="en-US" sz="3600" i="1" dirty="0" smtClean="0"/>
              <a:t>    "And, behold, there arose a great tempest in the sea, insomuch that the ship was covered with the waves: but he was </a:t>
            </a:r>
            <a:r>
              <a:rPr lang="en-US" sz="3600" i="1" dirty="0" smtClean="0"/>
              <a:t>asleep." </a:t>
            </a:r>
            <a:endParaRPr lang="en-US" sz="3600" i="1" dirty="0" smtClean="0"/>
          </a:p>
          <a:p>
            <a:pPr algn="ctr">
              <a:buNone/>
            </a:pPr>
            <a:r>
              <a:rPr lang="en-US" sz="3600" i="1" dirty="0" smtClean="0"/>
              <a:t>(Matt. 8:24)</a:t>
            </a:r>
          </a:p>
          <a:p>
            <a:endParaRPr lang="en-US" sz="3600" dirty="0"/>
          </a:p>
        </p:txBody>
      </p:sp>
      <p:pic>
        <p:nvPicPr>
          <p:cNvPr id="48130" name="Picture 2" descr="http://imgc.allpostersimages.com/images/P-473-488-90/26/2670/MQ9UD00Z/posters/james-tissot-jesus-asleep-during-the-storm.jpg"/>
          <p:cNvPicPr>
            <a:picLocks noChangeAspect="1" noChangeArrowheads="1"/>
          </p:cNvPicPr>
          <p:nvPr/>
        </p:nvPicPr>
        <p:blipFill>
          <a:blip r:embed="rId2" cstate="print">
            <a:lum bright="-10000" contrast="20000"/>
          </a:blip>
          <a:srcRect/>
          <a:stretch>
            <a:fillRect/>
          </a:stretch>
        </p:blipFill>
        <p:spPr bwMode="auto">
          <a:xfrm rot="418333">
            <a:off x="4175745" y="1972575"/>
            <a:ext cx="5112889" cy="382656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He loved</a:t>
            </a:r>
            <a:endParaRPr lang="en-US" dirty="0">
              <a:solidFill>
                <a:srgbClr val="FFFF00"/>
              </a:solidFill>
            </a:endParaRPr>
          </a:p>
        </p:txBody>
      </p:sp>
      <p:sp>
        <p:nvSpPr>
          <p:cNvPr id="3" name="Content Placeholder 2"/>
          <p:cNvSpPr>
            <a:spLocks noGrp="1"/>
          </p:cNvSpPr>
          <p:nvPr>
            <p:ph idx="1"/>
          </p:nvPr>
        </p:nvSpPr>
        <p:spPr>
          <a:xfrm>
            <a:off x="457200" y="1143000"/>
            <a:ext cx="8229600" cy="4983163"/>
          </a:xfrm>
        </p:spPr>
        <p:txBody>
          <a:bodyPr/>
          <a:lstStyle/>
          <a:p>
            <a:pPr algn="ctr">
              <a:buNone/>
            </a:pPr>
            <a:r>
              <a:rPr lang="en-US" i="1" dirty="0" smtClean="0"/>
              <a:t>   “This is my commandment, That ye love one another, as I have loved you.” John 15:12 </a:t>
            </a:r>
            <a:endParaRPr lang="en-US" i="1" dirty="0"/>
          </a:p>
        </p:txBody>
      </p:sp>
      <p:pic>
        <p:nvPicPr>
          <p:cNvPr id="49154" name="Picture 2" descr="http://www.dst-corp.com/james/PaintingsOfJesus/Jesus11.jpg"/>
          <p:cNvPicPr>
            <a:picLocks noChangeAspect="1" noChangeArrowheads="1"/>
          </p:cNvPicPr>
          <p:nvPr/>
        </p:nvPicPr>
        <p:blipFill>
          <a:blip r:embed="rId2" cstate="print"/>
          <a:srcRect/>
          <a:stretch>
            <a:fillRect/>
          </a:stretch>
        </p:blipFill>
        <p:spPr bwMode="auto">
          <a:xfrm>
            <a:off x="1143000" y="2590800"/>
            <a:ext cx="7029450" cy="39624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He had compassion</a:t>
            </a:r>
            <a:endParaRPr lang="en-US" dirty="0">
              <a:solidFill>
                <a:srgbClr val="FFFF00"/>
              </a:solidFill>
            </a:endParaRPr>
          </a:p>
        </p:txBody>
      </p:sp>
      <p:sp>
        <p:nvSpPr>
          <p:cNvPr id="3" name="Content Placeholder 2"/>
          <p:cNvSpPr>
            <a:spLocks noGrp="1"/>
          </p:cNvSpPr>
          <p:nvPr>
            <p:ph idx="1"/>
          </p:nvPr>
        </p:nvSpPr>
        <p:spPr>
          <a:xfrm>
            <a:off x="0" y="1219201"/>
            <a:ext cx="9144000" cy="2362200"/>
          </a:xfrm>
        </p:spPr>
        <p:txBody>
          <a:bodyPr/>
          <a:lstStyle/>
          <a:p>
            <a:pPr lvl="0" algn="ctr">
              <a:buNone/>
            </a:pPr>
            <a:r>
              <a:rPr lang="en-US" i="1" dirty="0" smtClean="0"/>
              <a:t>   "But when he saw the multitudes, he was moved with compassion on them, because they fainted, and were scattered abroad, as sheep having no </a:t>
            </a:r>
            <a:r>
              <a:rPr lang="en-US" i="1" dirty="0" smtClean="0"/>
              <a:t>shepherd." </a:t>
            </a:r>
            <a:r>
              <a:rPr lang="en-US" i="1" dirty="0" smtClean="0"/>
              <a:t>Matt. 9:36</a:t>
            </a:r>
          </a:p>
          <a:p>
            <a:endParaRPr lang="en-US" dirty="0"/>
          </a:p>
        </p:txBody>
      </p:sp>
      <p:pic>
        <p:nvPicPr>
          <p:cNvPr id="50178" name="Picture 2" descr="http://1.bp.blogspot.com/_TA4qxolg6x0/TUDNUl-lZrI/AAAAAAAAANQ/xogSyH10z5o/s1600/Jesus_withapple_L06_154c.jpg"/>
          <p:cNvPicPr>
            <a:picLocks noChangeAspect="1" noChangeArrowheads="1"/>
          </p:cNvPicPr>
          <p:nvPr/>
        </p:nvPicPr>
        <p:blipFill>
          <a:blip r:embed="rId2" cstate="print"/>
          <a:srcRect/>
          <a:stretch>
            <a:fillRect/>
          </a:stretch>
        </p:blipFill>
        <p:spPr bwMode="auto">
          <a:xfrm>
            <a:off x="1905000" y="3429000"/>
            <a:ext cx="5610225" cy="31809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He was angered and grieved</a:t>
            </a:r>
            <a:endParaRPr lang="en-US" dirty="0">
              <a:solidFill>
                <a:srgbClr val="FFFF00"/>
              </a:solidFill>
            </a:endParaRPr>
          </a:p>
        </p:txBody>
      </p:sp>
      <p:sp>
        <p:nvSpPr>
          <p:cNvPr id="3" name="Content Placeholder 2"/>
          <p:cNvSpPr>
            <a:spLocks noGrp="1"/>
          </p:cNvSpPr>
          <p:nvPr>
            <p:ph idx="1"/>
          </p:nvPr>
        </p:nvSpPr>
        <p:spPr>
          <a:xfrm>
            <a:off x="76200" y="1600200"/>
            <a:ext cx="4724400" cy="5181600"/>
          </a:xfrm>
        </p:spPr>
        <p:txBody>
          <a:bodyPr/>
          <a:lstStyle/>
          <a:p>
            <a:pPr lvl="0" algn="ctr">
              <a:buNone/>
            </a:pPr>
            <a:r>
              <a:rPr lang="en-US" dirty="0" smtClean="0"/>
              <a:t>  </a:t>
            </a:r>
            <a:r>
              <a:rPr lang="en-US" i="1" dirty="0" smtClean="0"/>
              <a:t>"And when he had looked round about on them with </a:t>
            </a:r>
            <a:r>
              <a:rPr lang="en-US" i="1" u="sng" dirty="0" smtClean="0"/>
              <a:t>anger</a:t>
            </a:r>
            <a:r>
              <a:rPr lang="en-US" i="1" dirty="0" smtClean="0"/>
              <a:t>, being </a:t>
            </a:r>
            <a:r>
              <a:rPr lang="en-US" i="1" u="sng" dirty="0" smtClean="0"/>
              <a:t>grieved </a:t>
            </a:r>
            <a:r>
              <a:rPr lang="en-US" i="1" dirty="0" smtClean="0"/>
              <a:t>for the hardness of their hearts, he </a:t>
            </a:r>
            <a:r>
              <a:rPr lang="en-US" i="1" dirty="0" err="1" smtClean="0"/>
              <a:t>saith</a:t>
            </a:r>
            <a:r>
              <a:rPr lang="en-US" i="1" dirty="0" smtClean="0"/>
              <a:t> unto the man, Stretch forth </a:t>
            </a:r>
            <a:r>
              <a:rPr lang="en-US" i="1" dirty="0" err="1" smtClean="0"/>
              <a:t>thine</a:t>
            </a:r>
            <a:r>
              <a:rPr lang="en-US" i="1" dirty="0" smtClean="0"/>
              <a:t> hand. And he stretched it out: and his hand was restored whole as the </a:t>
            </a:r>
            <a:r>
              <a:rPr lang="en-US" i="1" dirty="0" smtClean="0"/>
              <a:t>other." </a:t>
            </a:r>
            <a:r>
              <a:rPr lang="en-US" i="1" dirty="0" smtClean="0"/>
              <a:t>Mark 3:5</a:t>
            </a:r>
            <a:endParaRPr lang="en-US" i="1" dirty="0"/>
          </a:p>
        </p:txBody>
      </p:sp>
      <p:pic>
        <p:nvPicPr>
          <p:cNvPr id="51202" name="Picture 2" descr="http://www.lds.org/bc/content/shared/content/images/gospel-library/magazine/neweralp.nfo:o:977.jpg"/>
          <p:cNvPicPr>
            <a:picLocks noChangeAspect="1" noChangeArrowheads="1"/>
          </p:cNvPicPr>
          <p:nvPr/>
        </p:nvPicPr>
        <p:blipFill>
          <a:blip r:embed="rId2" cstate="print"/>
          <a:srcRect/>
          <a:stretch>
            <a:fillRect/>
          </a:stretch>
        </p:blipFill>
        <p:spPr bwMode="auto">
          <a:xfrm>
            <a:off x="5029200" y="1752600"/>
            <a:ext cx="3655219" cy="4572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He wept</a:t>
            </a:r>
            <a:endParaRPr lang="en-US" dirty="0">
              <a:solidFill>
                <a:srgbClr val="FFFF00"/>
              </a:solidFill>
            </a:endParaRPr>
          </a:p>
        </p:txBody>
      </p:sp>
      <p:sp>
        <p:nvSpPr>
          <p:cNvPr id="3" name="Content Placeholder 2"/>
          <p:cNvSpPr>
            <a:spLocks noGrp="1"/>
          </p:cNvSpPr>
          <p:nvPr>
            <p:ph idx="1"/>
          </p:nvPr>
        </p:nvSpPr>
        <p:spPr>
          <a:xfrm>
            <a:off x="457200" y="914400"/>
            <a:ext cx="8229600" cy="2590801"/>
          </a:xfrm>
        </p:spPr>
        <p:txBody>
          <a:bodyPr>
            <a:normAutofit/>
          </a:bodyPr>
          <a:lstStyle/>
          <a:p>
            <a:pPr lvl="0" algn="ctr">
              <a:buNone/>
            </a:pPr>
            <a:r>
              <a:rPr lang="en-US" sz="3600" i="1" dirty="0" smtClean="0"/>
              <a:t>"And when he was come near, he beheld </a:t>
            </a:r>
          </a:p>
          <a:p>
            <a:pPr lvl="0" algn="ctr">
              <a:buNone/>
            </a:pPr>
            <a:r>
              <a:rPr lang="en-US" sz="3600" i="1" dirty="0" smtClean="0"/>
              <a:t>the city, and wept over it." Luke 19:41</a:t>
            </a:r>
          </a:p>
          <a:p>
            <a:pPr algn="ctr"/>
            <a:endParaRPr lang="en-US" sz="3600" i="1" dirty="0"/>
          </a:p>
        </p:txBody>
      </p:sp>
      <p:pic>
        <p:nvPicPr>
          <p:cNvPr id="52228" name="Picture 4" descr="http://www.penitents.org/PictJesusWeeping%20Tissot.jpg"/>
          <p:cNvPicPr>
            <a:picLocks noChangeAspect="1" noChangeArrowheads="1"/>
          </p:cNvPicPr>
          <p:nvPr/>
        </p:nvPicPr>
        <p:blipFill>
          <a:blip r:embed="rId2" cstate="print">
            <a:lum bright="-10000" contrast="20000"/>
          </a:blip>
          <a:srcRect/>
          <a:stretch>
            <a:fillRect/>
          </a:stretch>
        </p:blipFill>
        <p:spPr bwMode="auto">
          <a:xfrm>
            <a:off x="1828800" y="2511424"/>
            <a:ext cx="5638800" cy="434657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An4bHEgRxL0/T3gt-35DNSI/AAAAAAAAAd4/kjl3d4D2UAE/s1600/jesus-wept_1946_1024x768.jpg"/>
          <p:cNvPicPr>
            <a:picLocks noChangeAspect="1" noChangeArrowheads="1"/>
          </p:cNvPicPr>
          <p:nvPr/>
        </p:nvPicPr>
        <p:blipFill>
          <a:blip r:embed="rId2" cstate="print"/>
          <a:srcRect/>
          <a:stretch>
            <a:fillRect/>
          </a:stretch>
        </p:blipFill>
        <p:spPr bwMode="auto">
          <a:xfrm>
            <a:off x="-279400" y="-209550"/>
            <a:ext cx="9423400" cy="70675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4800" dirty="0" smtClean="0"/>
              <a:t>The Old Testament records a number of theophanies. </a:t>
            </a:r>
            <a:br>
              <a:rPr lang="en-US" sz="4800" dirty="0" smtClean="0"/>
            </a:br>
            <a:r>
              <a:rPr lang="en-US" sz="4800" dirty="0"/>
              <a:t/>
            </a:r>
            <a:br>
              <a:rPr lang="en-US" sz="4800" dirty="0"/>
            </a:br>
            <a:r>
              <a:rPr lang="en-US" sz="4800" dirty="0" smtClean="0"/>
              <a:t>A theophany is a pre-Bethlehem appearance of Christ.</a:t>
            </a:r>
            <a:endParaRPr lang="en-US" sz="4800" dirty="0"/>
          </a:p>
        </p:txBody>
      </p:sp>
      <p:sp>
        <p:nvSpPr>
          <p:cNvPr id="3" name="Rectangle 2"/>
          <p:cNvSpPr/>
          <p:nvPr/>
        </p:nvSpPr>
        <p:spPr>
          <a:xfrm>
            <a:off x="457200" y="4953000"/>
            <a:ext cx="4724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solidFill>
                  <a:srgbClr val="FFFF00"/>
                </a:solidFill>
              </a:rPr>
              <a:t>He experienced joy</a:t>
            </a:r>
            <a:endParaRPr lang="en-US" dirty="0">
              <a:solidFill>
                <a:srgbClr val="FFFF00"/>
              </a:solidFill>
            </a:endParaRPr>
          </a:p>
        </p:txBody>
      </p:sp>
      <p:sp>
        <p:nvSpPr>
          <p:cNvPr id="3" name="Content Placeholder 2"/>
          <p:cNvSpPr>
            <a:spLocks noGrp="1"/>
          </p:cNvSpPr>
          <p:nvPr>
            <p:ph idx="1"/>
          </p:nvPr>
        </p:nvSpPr>
        <p:spPr>
          <a:xfrm>
            <a:off x="304800" y="1219200"/>
            <a:ext cx="4114800" cy="5714999"/>
          </a:xfrm>
        </p:spPr>
        <p:txBody>
          <a:bodyPr>
            <a:normAutofit/>
          </a:bodyPr>
          <a:lstStyle/>
          <a:p>
            <a:pPr lvl="0" algn="ctr">
              <a:buNone/>
            </a:pPr>
            <a:r>
              <a:rPr lang="en-US" dirty="0" smtClean="0"/>
              <a:t>   </a:t>
            </a:r>
            <a:r>
              <a:rPr lang="en-US" i="1" dirty="0" smtClean="0"/>
              <a:t>"Looking unto Jesus the author and finisher of our faith; who for the joy that was set before him endured the cross, despising the shame, and is set down at the right hand of the throne of </a:t>
            </a:r>
            <a:r>
              <a:rPr lang="en-US" i="1" dirty="0" smtClean="0"/>
              <a:t>God." </a:t>
            </a:r>
            <a:endParaRPr lang="en-US" i="1" dirty="0" smtClean="0"/>
          </a:p>
          <a:p>
            <a:pPr lvl="0" algn="ctr">
              <a:buNone/>
            </a:pPr>
            <a:r>
              <a:rPr lang="en-US" i="1" dirty="0" smtClean="0"/>
              <a:t>Heb. 12:2</a:t>
            </a:r>
          </a:p>
          <a:p>
            <a:pPr algn="ctr"/>
            <a:endParaRPr lang="en-US" dirty="0"/>
          </a:p>
        </p:txBody>
      </p:sp>
      <p:pic>
        <p:nvPicPr>
          <p:cNvPr id="56322" name="Picture 2" descr="http://2.bp.blogspot.com/-A5cNOLogd04/TbFgaTjheTI/AAAAAAAABxc/iFlm_Krf1eI/s1600/Jesus%2Bwith%2Bcross.jpg"/>
          <p:cNvPicPr>
            <a:picLocks noChangeAspect="1" noChangeArrowheads="1"/>
          </p:cNvPicPr>
          <p:nvPr/>
        </p:nvPicPr>
        <p:blipFill>
          <a:blip r:embed="rId2" cstate="print"/>
          <a:srcRect t="5839" r="-1946" b="5110"/>
          <a:stretch>
            <a:fillRect/>
          </a:stretch>
        </p:blipFill>
        <p:spPr bwMode="auto">
          <a:xfrm>
            <a:off x="4953000" y="1371600"/>
            <a:ext cx="3810000" cy="50699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He was troubled in his spirit</a:t>
            </a:r>
            <a:endParaRPr lang="en-US" dirty="0">
              <a:solidFill>
                <a:srgbClr val="FFFF00"/>
              </a:solidFill>
            </a:endParaRPr>
          </a:p>
        </p:txBody>
      </p:sp>
      <p:sp>
        <p:nvSpPr>
          <p:cNvPr id="3" name="Content Placeholder 2"/>
          <p:cNvSpPr>
            <a:spLocks noGrp="1"/>
          </p:cNvSpPr>
          <p:nvPr>
            <p:ph idx="1"/>
          </p:nvPr>
        </p:nvSpPr>
        <p:spPr>
          <a:xfrm>
            <a:off x="228600" y="1066800"/>
            <a:ext cx="8763000" cy="5059363"/>
          </a:xfrm>
        </p:spPr>
        <p:txBody>
          <a:bodyPr/>
          <a:lstStyle/>
          <a:p>
            <a:pPr algn="ctr">
              <a:buNone/>
            </a:pPr>
            <a:r>
              <a:rPr lang="en-US" i="1" dirty="0" smtClean="0"/>
              <a:t>   "When Jesus had thus said, he was troubled in spirit, and testified, and said, Verily, verily, I say unto you, that one of you shall betray me." </a:t>
            </a:r>
          </a:p>
          <a:p>
            <a:pPr algn="ctr">
              <a:buNone/>
            </a:pPr>
            <a:r>
              <a:rPr lang="en-US" i="1" dirty="0" smtClean="0"/>
              <a:t>John 13:21</a:t>
            </a:r>
          </a:p>
          <a:p>
            <a:endParaRPr lang="en-US" dirty="0"/>
          </a:p>
        </p:txBody>
      </p:sp>
      <p:pic>
        <p:nvPicPr>
          <p:cNvPr id="55298" name="Picture 2" descr="http://2.bp.blogspot.com/_qSdHJD_kZtg/TO6v8h_j46I/AAAAAAAAB6A/MRcmcI5fd58/s1600/last+supper.jpg"/>
          <p:cNvPicPr>
            <a:picLocks noChangeAspect="1" noChangeArrowheads="1"/>
          </p:cNvPicPr>
          <p:nvPr/>
        </p:nvPicPr>
        <p:blipFill>
          <a:blip r:embed="rId2" cstate="print"/>
          <a:srcRect/>
          <a:stretch>
            <a:fillRect/>
          </a:stretch>
        </p:blipFill>
        <p:spPr bwMode="auto">
          <a:xfrm>
            <a:off x="2209800" y="3257550"/>
            <a:ext cx="4800600" cy="36004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rgbClr val="FFFF00"/>
                </a:solidFill>
              </a:rPr>
              <a:t>He sweat drops as of blood</a:t>
            </a:r>
            <a:r>
              <a:rPr lang="en-US" dirty="0" smtClean="0">
                <a:solidFill>
                  <a:srgbClr val="FFFF00"/>
                </a:solidFill>
              </a:rPr>
              <a:t/>
            </a:r>
            <a:br>
              <a:rPr lang="en-US" dirty="0" smtClean="0">
                <a:solidFill>
                  <a:srgbClr val="FFFF00"/>
                </a:solidFill>
              </a:rPr>
            </a:br>
            <a:r>
              <a:rPr lang="en-US" i="1" dirty="0" smtClean="0">
                <a:solidFill>
                  <a:srgbClr val="FFFF00"/>
                </a:solidFill>
              </a:rPr>
              <a:t>(Luke 22:24)</a:t>
            </a:r>
            <a:endParaRPr lang="en-US" i="1" dirty="0">
              <a:solidFill>
                <a:srgbClr val="FFFF00"/>
              </a:solidFill>
            </a:endParaRPr>
          </a:p>
        </p:txBody>
      </p:sp>
      <p:pic>
        <p:nvPicPr>
          <p:cNvPr id="53250" name="Picture 2" descr="http://ttimesoftroubles.webs.com/Praying2.jpg"/>
          <p:cNvPicPr>
            <a:picLocks noChangeAspect="1" noChangeArrowheads="1"/>
          </p:cNvPicPr>
          <p:nvPr/>
        </p:nvPicPr>
        <p:blipFill>
          <a:blip r:embed="rId2" cstate="print">
            <a:lum bright="-10000" contrast="20000"/>
          </a:blip>
          <a:srcRect/>
          <a:stretch>
            <a:fillRect/>
          </a:stretch>
        </p:blipFill>
        <p:spPr bwMode="auto">
          <a:xfrm>
            <a:off x="1447800" y="1905000"/>
            <a:ext cx="6105525" cy="4552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3505200" cy="5364163"/>
          </a:xfrm>
        </p:spPr>
        <p:txBody>
          <a:bodyPr>
            <a:normAutofit/>
          </a:bodyPr>
          <a:lstStyle/>
          <a:p>
            <a:pPr lvl="0"/>
            <a:r>
              <a:rPr lang="en-US" sz="3600" dirty="0" smtClean="0">
                <a:solidFill>
                  <a:srgbClr val="FFFF00"/>
                </a:solidFill>
              </a:rPr>
              <a:t>He suffered -     </a:t>
            </a:r>
            <a:r>
              <a:rPr lang="en-US" sz="3600" i="1" dirty="0" smtClean="0">
                <a:solidFill>
                  <a:srgbClr val="FFFF00"/>
                </a:solidFill>
              </a:rPr>
              <a:t>I Peter 4:1 </a:t>
            </a:r>
          </a:p>
          <a:p>
            <a:pPr lvl="0"/>
            <a:r>
              <a:rPr lang="en-US" sz="3600" dirty="0" smtClean="0">
                <a:solidFill>
                  <a:srgbClr val="FFFF00"/>
                </a:solidFill>
              </a:rPr>
              <a:t>He bled -      </a:t>
            </a:r>
            <a:r>
              <a:rPr lang="en-US" sz="3600" i="1" dirty="0" smtClean="0">
                <a:solidFill>
                  <a:srgbClr val="FFFF00"/>
                </a:solidFill>
              </a:rPr>
              <a:t>John 19:34 </a:t>
            </a:r>
          </a:p>
          <a:p>
            <a:pPr lvl="0"/>
            <a:r>
              <a:rPr lang="en-US" sz="3600" dirty="0" smtClean="0">
                <a:solidFill>
                  <a:srgbClr val="FFFF00"/>
                </a:solidFill>
              </a:rPr>
              <a:t>He died -    </a:t>
            </a:r>
            <a:r>
              <a:rPr lang="en-US" sz="3600" i="1" dirty="0" smtClean="0">
                <a:solidFill>
                  <a:srgbClr val="FFFF00"/>
                </a:solidFill>
              </a:rPr>
              <a:t>Matt. 27:50 </a:t>
            </a:r>
          </a:p>
          <a:p>
            <a:pPr lvl="0"/>
            <a:r>
              <a:rPr lang="en-US" sz="3600" dirty="0" smtClean="0">
                <a:solidFill>
                  <a:srgbClr val="FFFF00"/>
                </a:solidFill>
              </a:rPr>
              <a:t>He was buried - </a:t>
            </a:r>
            <a:r>
              <a:rPr lang="en-US" sz="3600" i="1" dirty="0" smtClean="0">
                <a:solidFill>
                  <a:srgbClr val="FFFF00"/>
                </a:solidFill>
              </a:rPr>
              <a:t>Matt. 27:59, 60</a:t>
            </a:r>
            <a:endParaRPr lang="en-US" sz="3600" i="1" dirty="0">
              <a:solidFill>
                <a:srgbClr val="FFFF00"/>
              </a:solidFill>
            </a:endParaRPr>
          </a:p>
        </p:txBody>
      </p:sp>
      <p:pic>
        <p:nvPicPr>
          <p:cNvPr id="54274" name="Picture 2" descr="http://3.bp.blogspot.com/_tHbXgazPUd0/S7M4a6TOZWI/AAAAAAAAAMk/WGl5R2jcfn4/s1600/guards.jpg"/>
          <p:cNvPicPr>
            <a:picLocks noChangeAspect="1" noChangeArrowheads="1"/>
          </p:cNvPicPr>
          <p:nvPr/>
        </p:nvPicPr>
        <p:blipFill>
          <a:blip r:embed="rId2" cstate="print"/>
          <a:srcRect/>
          <a:stretch>
            <a:fillRect/>
          </a:stretch>
        </p:blipFill>
        <p:spPr bwMode="auto">
          <a:xfrm>
            <a:off x="4191000" y="228600"/>
            <a:ext cx="4407981" cy="3276600"/>
          </a:xfrm>
          <a:prstGeom prst="rect">
            <a:avLst/>
          </a:prstGeom>
          <a:noFill/>
        </p:spPr>
      </p:pic>
      <p:pic>
        <p:nvPicPr>
          <p:cNvPr id="54276" name="Picture 4" descr="http://www.jesus-is-savior.com/Basics/calvary-jesus_hands_nailed.jpg"/>
          <p:cNvPicPr>
            <a:picLocks noChangeAspect="1" noChangeArrowheads="1"/>
          </p:cNvPicPr>
          <p:nvPr/>
        </p:nvPicPr>
        <p:blipFill>
          <a:blip r:embed="rId3" cstate="print"/>
          <a:srcRect/>
          <a:stretch>
            <a:fillRect/>
          </a:stretch>
        </p:blipFill>
        <p:spPr bwMode="auto">
          <a:xfrm>
            <a:off x="4572000" y="914400"/>
            <a:ext cx="3647192" cy="3352800"/>
          </a:xfrm>
          <a:prstGeom prst="rect">
            <a:avLst/>
          </a:prstGeom>
          <a:noFill/>
        </p:spPr>
      </p:pic>
      <p:pic>
        <p:nvPicPr>
          <p:cNvPr id="54278" name="Picture 6" descr="http://holyjeepers.com/wp-content/uploads/2011/10/File_PassionMovie_OffOfCross.jpg"/>
          <p:cNvPicPr>
            <a:picLocks noChangeAspect="1" noChangeArrowheads="1"/>
          </p:cNvPicPr>
          <p:nvPr/>
        </p:nvPicPr>
        <p:blipFill>
          <a:blip r:embed="rId4" cstate="print"/>
          <a:srcRect/>
          <a:stretch>
            <a:fillRect/>
          </a:stretch>
        </p:blipFill>
        <p:spPr bwMode="auto">
          <a:xfrm>
            <a:off x="3962400" y="1752600"/>
            <a:ext cx="4896570" cy="3419476"/>
          </a:xfrm>
          <a:prstGeom prst="rect">
            <a:avLst/>
          </a:prstGeom>
          <a:noFill/>
        </p:spPr>
      </p:pic>
      <p:pic>
        <p:nvPicPr>
          <p:cNvPr id="3074" name="Picture 2" descr="http://www.bible-basics-layers-of-understanding.com/images/burialofchrist400.jpg"/>
          <p:cNvPicPr>
            <a:picLocks noChangeAspect="1" noChangeArrowheads="1"/>
          </p:cNvPicPr>
          <p:nvPr/>
        </p:nvPicPr>
        <p:blipFill>
          <a:blip r:embed="rId5" cstate="print"/>
          <a:srcRect/>
          <a:stretch>
            <a:fillRect/>
          </a:stretch>
        </p:blipFill>
        <p:spPr bwMode="auto">
          <a:xfrm>
            <a:off x="3962400" y="2734626"/>
            <a:ext cx="4953000" cy="41233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to="" calcmode="lin" valueType="num">
                                      <p:cBhvr>
                                        <p:cTn id="7" dur="1" fill="hold"/>
                                        <p:tgtEl>
                                          <p:spTgt spid="542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4276"/>
                                        </p:tgtEl>
                                        <p:attrNameLst>
                                          <p:attrName>style.visibility</p:attrName>
                                        </p:attrNameLst>
                                      </p:cBhvr>
                                      <p:to>
                                        <p:strVal val="visible"/>
                                      </p:to>
                                    </p:set>
                                    <p:anim to="" calcmode="lin" valueType="num">
                                      <p:cBhvr>
                                        <p:cTn id="17" dur="1" fill="hold"/>
                                        <p:tgtEl>
                                          <p:spTgt spid="5427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4278"/>
                                        </p:tgtEl>
                                        <p:attrNameLst>
                                          <p:attrName>style.visibility</p:attrName>
                                        </p:attrNameLst>
                                      </p:cBhvr>
                                      <p:to>
                                        <p:strVal val="visible"/>
                                      </p:to>
                                    </p:set>
                                    <p:anim to="" calcmode="lin" valueType="num">
                                      <p:cBhvr>
                                        <p:cTn id="27" dur="1" fill="hold"/>
                                        <p:tgtEl>
                                          <p:spTgt spid="5427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to="" calcmode="lin" valueType="num">
                                      <p:cBhvr>
                                        <p:cTn id="3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scene3d>
              <a:camera prst="orthographicFront"/>
              <a:lightRig rig="threePt" dir="t"/>
            </a:scene3d>
            <a:sp3d extrusionH="57150">
              <a:bevelT w="57150" h="38100" prst="artDeco"/>
            </a:sp3d>
          </a:bodyPr>
          <a:lstStyle/>
          <a:p>
            <a:pPr algn="ctr">
              <a:buNone/>
            </a:pPr>
            <a:r>
              <a:rPr lang="en-US" sz="4000" i="1" dirty="0" smtClean="0">
                <a:effectLst>
                  <a:glow rad="63500">
                    <a:schemeClr val="accent2">
                      <a:satMod val="175000"/>
                      <a:alpha val="40000"/>
                    </a:schemeClr>
                  </a:glow>
                </a:effectLst>
              </a:rPr>
              <a:t>    “Seeing then that we have a great high priest, that is passed into the heavens, Jesus the Son of God, let us hold fast our profession. For we have not an high priest which cannot be touched with the feeling of our infirmities; but was in all points tempted like as we are, yet without sin. Let us therefore come boldly unto the throne of grace, that we may obtain mercy, and find grace to help in time of need.” (Hebrews 4:14-16) </a:t>
            </a:r>
            <a:endParaRPr lang="en-US" sz="4000" i="1" dirty="0">
              <a:effectLst>
                <a:glow rad="635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4.bp.blogspot.com/-n0jcrQBgcSw/Tui2_K81XqI/AAAAAAAABvY/hHcPVMuuyfw/s1600/Jesus+Christ+-+Our+High+Priest.jpg"/>
          <p:cNvPicPr>
            <a:picLocks noChangeAspect="1" noChangeArrowheads="1"/>
          </p:cNvPicPr>
          <p:nvPr/>
        </p:nvPicPr>
        <p:blipFill>
          <a:blip r:embed="rId2" cstate="print">
            <a:lum contrast="40000"/>
          </a:blip>
          <a:srcRect/>
          <a:stretch>
            <a:fillRect/>
          </a:stretch>
        </p:blipFill>
        <p:spPr bwMode="auto">
          <a:xfrm>
            <a:off x="2133600" y="0"/>
            <a:ext cx="4495800" cy="68837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Virgin Birth</a:t>
            </a:r>
            <a:endParaRPr lang="en-US" dirty="0">
              <a:solidFill>
                <a:srgbClr val="FFFF00"/>
              </a:solidFill>
            </a:endParaRPr>
          </a:p>
        </p:txBody>
      </p:sp>
      <p:sp>
        <p:nvSpPr>
          <p:cNvPr id="3" name="Content Placeholder 2"/>
          <p:cNvSpPr>
            <a:spLocks noGrp="1"/>
          </p:cNvSpPr>
          <p:nvPr>
            <p:ph idx="1"/>
          </p:nvPr>
        </p:nvSpPr>
        <p:spPr>
          <a:xfrm>
            <a:off x="0" y="1600200"/>
            <a:ext cx="4572000" cy="5257800"/>
          </a:xfrm>
        </p:spPr>
        <p:txBody>
          <a:bodyPr>
            <a:normAutofit/>
          </a:bodyPr>
          <a:lstStyle/>
          <a:p>
            <a:pPr algn="ctr">
              <a:buNone/>
            </a:pPr>
            <a:r>
              <a:rPr lang="en-US" sz="3600" i="1" dirty="0" smtClean="0"/>
              <a:t>   “Behold, a virgin shall be with child, and shall bring forth a son, and they shall call his name Emmanuel, which being interpreted is, God with us.” </a:t>
            </a:r>
          </a:p>
          <a:p>
            <a:pPr algn="ctr">
              <a:buNone/>
            </a:pPr>
            <a:r>
              <a:rPr lang="en-US" sz="3600" i="1" dirty="0" smtClean="0"/>
              <a:t>Matt. 1:23 </a:t>
            </a:r>
            <a:endParaRPr lang="en-US" sz="3600" i="1" dirty="0"/>
          </a:p>
        </p:txBody>
      </p:sp>
      <p:pic>
        <p:nvPicPr>
          <p:cNvPr id="4098" name="Picture 2" descr="C:\Users\Dan White\Pictures\Bible pictures\Jesus\01 Birth\baby_Jesus (2).JPG"/>
          <p:cNvPicPr>
            <a:picLocks noChangeAspect="1" noChangeArrowheads="1"/>
          </p:cNvPicPr>
          <p:nvPr/>
        </p:nvPicPr>
        <p:blipFill>
          <a:blip r:embed="rId2" cstate="print"/>
          <a:srcRect/>
          <a:stretch>
            <a:fillRect/>
          </a:stretch>
        </p:blipFill>
        <p:spPr bwMode="auto">
          <a:xfrm rot="366275">
            <a:off x="4572001" y="2057399"/>
            <a:ext cx="4572000" cy="341185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6400800"/>
          </a:xfrm>
          <a:prstGeom prst="rect">
            <a:avLst/>
          </a:prstGeom>
        </p:spPr>
        <p:txBody>
          <a:bodyPr>
            <a:normAutofit/>
          </a:bodyPr>
          <a:lstStyle/>
          <a:p>
            <a:pPr lvl="0" algn="ctr">
              <a:spcBef>
                <a:spcPct val="0"/>
              </a:spcBef>
              <a:defRPr/>
            </a:pPr>
            <a:r>
              <a:rPr lang="en-US" sz="4800" b="1" dirty="0" smtClean="0">
                <a:solidFill>
                  <a:schemeClr val="bg2">
                    <a:lumMod val="20000"/>
                    <a:lumOff val="80000"/>
                  </a:schemeClr>
                </a:solidFill>
              </a:rPr>
              <a:t>The Incarnation of Christ</a:t>
            </a:r>
          </a:p>
          <a:p>
            <a:pPr lvl="0" algn="ctr">
              <a:spcBef>
                <a:spcPct val="0"/>
              </a:spcBef>
              <a:defRPr/>
            </a:pPr>
            <a:r>
              <a:rPr lang="en-US" sz="4800" b="1" i="1" dirty="0" smtClean="0">
                <a:solidFill>
                  <a:schemeClr val="bg2">
                    <a:lumMod val="20000"/>
                    <a:lumOff val="80000"/>
                  </a:schemeClr>
                </a:solidFill>
              </a:rPr>
              <a:t>(John 1:1-14)</a:t>
            </a:r>
          </a:p>
          <a:p>
            <a:pPr lvl="0" algn="ctr">
              <a:spcBef>
                <a:spcPct val="0"/>
              </a:spcBef>
              <a:defRPr/>
            </a:pPr>
            <a:endParaRPr lang="en-US" sz="5400" b="1" u="sng" dirty="0" smtClean="0">
              <a:solidFill>
                <a:schemeClr val="bg2">
                  <a:lumMod val="20000"/>
                  <a:lumOff val="80000"/>
                </a:schemeClr>
              </a:solidFill>
            </a:endParaRPr>
          </a:p>
          <a:p>
            <a:pPr lvl="0" algn="ctr">
              <a:spcBef>
                <a:spcPct val="0"/>
              </a:spcBef>
              <a:defRPr/>
            </a:pPr>
            <a:r>
              <a:rPr kumimoji="0" lang="en-US" sz="4800" b="1" i="0" u="none" strike="noStrike" kern="1200" cap="none" spc="0" normalizeH="0" baseline="0" noProof="0" dirty="0" smtClean="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rPr>
              <a:t> God the Son took upon himself the full nature of man and yet retain the full nature of God.</a:t>
            </a:r>
            <a:endParaRPr kumimoji="0" lang="en-US" sz="4800" b="1" i="0" u="none" strike="noStrike" kern="1200" cap="none" spc="0" normalizeH="0" baseline="0" noProof="0" dirty="0">
              <a:ln>
                <a:noFill/>
              </a:ln>
              <a:solidFill>
                <a:schemeClr val="bg2">
                  <a:lumMod val="60000"/>
                  <a:lumOff val="40000"/>
                </a:schemeClr>
              </a:solidFill>
              <a:effectLst>
                <a:glow rad="63500">
                  <a:schemeClr val="accent1">
                    <a:satMod val="175000"/>
                    <a:alpha val="40000"/>
                  </a:schemeClr>
                </a:glo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Names and Titles of Jesus Christ</a:t>
            </a:r>
            <a:endParaRPr lang="en-US" dirty="0">
              <a:solidFill>
                <a:srgbClr val="FFFF00"/>
              </a:solidFill>
            </a:endParaRPr>
          </a:p>
        </p:txBody>
      </p:sp>
      <p:pic>
        <p:nvPicPr>
          <p:cNvPr id="51204" name="Picture 4" descr="http://christianityinview.com/images/jesusnames.jpg"/>
          <p:cNvPicPr>
            <a:picLocks noChangeAspect="1" noChangeArrowheads="1"/>
          </p:cNvPicPr>
          <p:nvPr/>
        </p:nvPicPr>
        <p:blipFill>
          <a:blip r:embed="rId2" cstate="print"/>
          <a:srcRect/>
          <a:stretch>
            <a:fillRect/>
          </a:stretch>
        </p:blipFill>
        <p:spPr bwMode="auto">
          <a:xfrm>
            <a:off x="838200" y="1295400"/>
            <a:ext cx="7441603" cy="55626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The Humanity of Jesus Christ</a:t>
            </a:r>
            <a:endParaRPr lang="en-US" dirty="0">
              <a:solidFill>
                <a:srgbClr val="FFFF00"/>
              </a:solidFill>
            </a:endParaRPr>
          </a:p>
        </p:txBody>
      </p:sp>
      <p:pic>
        <p:nvPicPr>
          <p:cNvPr id="1026" name="Picture 2" descr="http://www.divinemercyofourlord.org/pictures/Beatitudes.jpg"/>
          <p:cNvPicPr>
            <a:picLocks noChangeAspect="1" noChangeArrowheads="1"/>
          </p:cNvPicPr>
          <p:nvPr/>
        </p:nvPicPr>
        <p:blipFill>
          <a:blip r:embed="rId2" cstate="print"/>
          <a:srcRect/>
          <a:stretch>
            <a:fillRect/>
          </a:stretch>
        </p:blipFill>
        <p:spPr bwMode="auto">
          <a:xfrm>
            <a:off x="1295400" y="1524000"/>
            <a:ext cx="6705600" cy="5029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676400"/>
          </a:xfrm>
        </p:spPr>
        <p:txBody>
          <a:bodyPr>
            <a:normAutofit fontScale="90000"/>
          </a:bodyPr>
          <a:lstStyle/>
          <a:p>
            <a:pPr lvl="0"/>
            <a:r>
              <a:rPr lang="en-US" dirty="0"/>
              <a:t>He had a human parentage </a:t>
            </a:r>
            <a:r>
              <a:rPr lang="en-US" dirty="0" smtClean="0"/>
              <a:t/>
            </a:r>
            <a:br>
              <a:rPr lang="en-US" dirty="0" smtClean="0"/>
            </a:br>
            <a:r>
              <a:rPr lang="en-US" i="1" dirty="0" smtClean="0"/>
              <a:t>(Luke </a:t>
            </a:r>
            <a:r>
              <a:rPr lang="en-US" i="1" dirty="0"/>
              <a:t>1:31; Gal. 4:4</a:t>
            </a:r>
            <a:r>
              <a:rPr lang="en-US" i="1" dirty="0" smtClean="0"/>
              <a:t>)</a:t>
            </a:r>
            <a:r>
              <a:rPr lang="en-US" dirty="0"/>
              <a:t/>
            </a:r>
            <a:br>
              <a:rPr lang="en-US" dirty="0"/>
            </a:br>
            <a:endParaRPr lang="en-US" dirty="0"/>
          </a:p>
        </p:txBody>
      </p:sp>
      <p:pic>
        <p:nvPicPr>
          <p:cNvPr id="1030" name="Picture 6" descr="http://www.delparson.com/gallery_images/birth_of_jesus.jpg"/>
          <p:cNvPicPr>
            <a:picLocks noChangeAspect="1" noChangeArrowheads="1"/>
          </p:cNvPicPr>
          <p:nvPr/>
        </p:nvPicPr>
        <p:blipFill>
          <a:blip r:embed="rId2" cstate="print"/>
          <a:srcRect/>
          <a:stretch>
            <a:fillRect/>
          </a:stretch>
        </p:blipFill>
        <p:spPr bwMode="auto">
          <a:xfrm>
            <a:off x="1828800" y="1219200"/>
            <a:ext cx="5629275" cy="3171826"/>
          </a:xfrm>
          <a:prstGeom prst="rect">
            <a:avLst/>
          </a:prstGeom>
          <a:noFill/>
        </p:spPr>
      </p:pic>
      <p:pic>
        <p:nvPicPr>
          <p:cNvPr id="1028" name="Picture 4" descr="http://3.bp.blogspot.com/-Tf8a1d1w85k/TaxqFRd3p6I/AAAAAAAAJKM/ggRmKJXLVvY/s1600/jesus-nazareth-110.jpg"/>
          <p:cNvPicPr>
            <a:picLocks noChangeAspect="1" noChangeArrowheads="1"/>
          </p:cNvPicPr>
          <p:nvPr/>
        </p:nvPicPr>
        <p:blipFill>
          <a:blip r:embed="rId3" cstate="print"/>
          <a:srcRect/>
          <a:stretch>
            <a:fillRect/>
          </a:stretch>
        </p:blipFill>
        <p:spPr bwMode="auto">
          <a:xfrm rot="21385185">
            <a:off x="238549" y="3618975"/>
            <a:ext cx="3733799" cy="2875795"/>
          </a:xfrm>
          <a:prstGeom prst="rect">
            <a:avLst/>
          </a:prstGeom>
          <a:noFill/>
        </p:spPr>
      </p:pic>
      <p:pic>
        <p:nvPicPr>
          <p:cNvPr id="1032" name="Picture 8" descr="http://www.oneil.com.au/lds/pictures/jesus_mother.jpg"/>
          <p:cNvPicPr>
            <a:picLocks noChangeAspect="1" noChangeArrowheads="1"/>
          </p:cNvPicPr>
          <p:nvPr/>
        </p:nvPicPr>
        <p:blipFill>
          <a:blip r:embed="rId4" cstate="print"/>
          <a:srcRect/>
          <a:stretch>
            <a:fillRect/>
          </a:stretch>
        </p:blipFill>
        <p:spPr bwMode="auto">
          <a:xfrm rot="230283">
            <a:off x="5983282" y="2722555"/>
            <a:ext cx="3028950" cy="4038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1585</Words>
  <Application>Microsoft Office PowerPoint</Application>
  <PresentationFormat>On-screen Show (4:3)</PresentationFormat>
  <Paragraphs>97</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The Doctrine of Jesus Christ (Part 7)</vt:lpstr>
      <vt:lpstr>Review</vt:lpstr>
      <vt:lpstr>Slide 3</vt:lpstr>
      <vt:lpstr>The Old Testament records a number of theophanies.   A theophany is a pre-Bethlehem appearance of Christ.</vt:lpstr>
      <vt:lpstr>The Virgin Birth</vt:lpstr>
      <vt:lpstr>Slide 6</vt:lpstr>
      <vt:lpstr>Names and Titles of Jesus Christ</vt:lpstr>
      <vt:lpstr>The Humanity of Jesus Christ</vt:lpstr>
      <vt:lpstr>He had a human parentage  (Luke 1:31; Gal. 4:4) </vt:lpstr>
      <vt:lpstr>He had a human body, soul, and spirit</vt:lpstr>
      <vt:lpstr>Body  "For in that she hath poured this ointment on my body, she did it for my burial.”  Matt. 26:12</vt:lpstr>
      <vt:lpstr>Soul "Now is my soul troubled; and what shall I say? Father, save me from this hour: but for this cause came I unto this hour."  John 12:27  </vt:lpstr>
      <vt:lpstr>Spirit "And when Jesus had cried with a loud voice, he said, Father, into thy hands I commend my spirit: and having said thus, he gave up the ghost."  Luke 23:46 </vt:lpstr>
      <vt:lpstr>He looked like a man</vt:lpstr>
      <vt:lpstr>Slide 15</vt:lpstr>
      <vt:lpstr>He possessed flesh and blood  </vt:lpstr>
      <vt:lpstr>He grew   </vt:lpstr>
      <vt:lpstr>He asked questions and   increased in wisdom   </vt:lpstr>
      <vt:lpstr>He was limited in knowledge   </vt:lpstr>
      <vt:lpstr>Slide 20</vt:lpstr>
      <vt:lpstr>The “Kenosis” of Christ (Phil. 2:1-8)</vt:lpstr>
      <vt:lpstr>Christ limited the use of  His Divine Attributes as God  “All power is given unto me in heaven and in earth”</vt:lpstr>
      <vt:lpstr>He prayed  </vt:lpstr>
      <vt:lpstr>He was tempted  (Matthew 4:1-11)</vt:lpstr>
      <vt:lpstr>He hungered</vt:lpstr>
      <vt:lpstr>He thirsted</vt:lpstr>
      <vt:lpstr>Slide 27</vt:lpstr>
      <vt:lpstr>He learned obedience   “Though he were a Son, yet learned he obedience by the things which he suffered.” Heb. 5:8   </vt:lpstr>
      <vt:lpstr>  This verse is a very difficult verse. The Lord Jesus Christ was the very Creator and Sustainer of the universe, the omniscient God, perfect wisdom and complete truth. How could it be that one who knows all things would have to learn anything? Why would He have to learn obedience? He was always obedient to His heavenly Father. "I do always those things that please him," Christ said (John 8:29). He surely did not have to be chastised like a disobedient child in order to learn obedience, as the verse seems on the surface to be telling us. </vt:lpstr>
      <vt:lpstr>Slide 30</vt:lpstr>
      <vt:lpstr>Slide 31</vt:lpstr>
      <vt:lpstr>Slide 32</vt:lpstr>
      <vt:lpstr>He was weary </vt:lpstr>
      <vt:lpstr>He slept</vt:lpstr>
      <vt:lpstr>He loved</vt:lpstr>
      <vt:lpstr>He had compassion</vt:lpstr>
      <vt:lpstr>He was angered and grieved</vt:lpstr>
      <vt:lpstr>He wept</vt:lpstr>
      <vt:lpstr>Slide 39</vt:lpstr>
      <vt:lpstr>He experienced joy</vt:lpstr>
      <vt:lpstr>He was troubled in his spirit</vt:lpstr>
      <vt:lpstr>He sweat drops as of blood (Luke 22:24)</vt:lpstr>
      <vt:lpstr>Slide 43</vt:lpstr>
      <vt:lpstr>Slide 44</vt:lpstr>
      <vt:lpstr>Slide 45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Jesus Christ (Part 7)</dc:title>
  <dc:creator>Pastor Daniel White</dc:creator>
  <cp:lastModifiedBy>Pastor Daniel White</cp:lastModifiedBy>
  <cp:revision>45</cp:revision>
  <dcterms:created xsi:type="dcterms:W3CDTF">2012-06-13T12:58:33Z</dcterms:created>
  <dcterms:modified xsi:type="dcterms:W3CDTF">2012-06-27T21:14:47Z</dcterms:modified>
</cp:coreProperties>
</file>