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358" r:id="rId16"/>
    <p:sldId id="359" r:id="rId17"/>
    <p:sldId id="360" r:id="rId18"/>
    <p:sldId id="361" r:id="rId19"/>
    <p:sldId id="362" r:id="rId20"/>
    <p:sldId id="326" r:id="rId21"/>
    <p:sldId id="327" r:id="rId22"/>
    <p:sldId id="372" r:id="rId23"/>
    <p:sldId id="373" r:id="rId24"/>
    <p:sldId id="388" r:id="rId25"/>
    <p:sldId id="390" r:id="rId26"/>
    <p:sldId id="389" r:id="rId27"/>
    <p:sldId id="398" r:id="rId28"/>
    <p:sldId id="329" r:id="rId29"/>
    <p:sldId id="374" r:id="rId30"/>
    <p:sldId id="375" r:id="rId31"/>
    <p:sldId id="376" r:id="rId32"/>
    <p:sldId id="391" r:id="rId33"/>
    <p:sldId id="330" r:id="rId34"/>
    <p:sldId id="377" r:id="rId35"/>
    <p:sldId id="392" r:id="rId36"/>
    <p:sldId id="331" r:id="rId37"/>
    <p:sldId id="378" r:id="rId38"/>
    <p:sldId id="332" r:id="rId39"/>
    <p:sldId id="379" r:id="rId40"/>
    <p:sldId id="380" r:id="rId41"/>
    <p:sldId id="333" r:id="rId42"/>
    <p:sldId id="381" r:id="rId43"/>
    <p:sldId id="394" r:id="rId44"/>
    <p:sldId id="334" r:id="rId45"/>
    <p:sldId id="384" r:id="rId46"/>
    <p:sldId id="383" r:id="rId47"/>
    <p:sldId id="382" r:id="rId48"/>
    <p:sldId id="395" r:id="rId49"/>
    <p:sldId id="396" r:id="rId50"/>
    <p:sldId id="335" r:id="rId51"/>
    <p:sldId id="336" r:id="rId52"/>
    <p:sldId id="397" r:id="rId53"/>
    <p:sldId id="370" r:id="rId54"/>
    <p:sldId id="337" r:id="rId55"/>
    <p:sldId id="385" r:id="rId56"/>
    <p:sldId id="338" r:id="rId57"/>
    <p:sldId id="339" r:id="rId58"/>
    <p:sldId id="340" r:id="rId59"/>
    <p:sldId id="341" r:id="rId60"/>
    <p:sldId id="342" r:id="rId61"/>
    <p:sldId id="343" r:id="rId62"/>
    <p:sldId id="344" r:id="rId63"/>
    <p:sldId id="345" r:id="rId64"/>
    <p:sldId id="346" r:id="rId65"/>
    <p:sldId id="347" r:id="rId66"/>
    <p:sldId id="348" r:id="rId67"/>
    <p:sldId id="349" r:id="rId68"/>
    <p:sldId id="350" r:id="rId69"/>
    <p:sldId id="351" r:id="rId70"/>
    <p:sldId id="352" r:id="rId71"/>
    <p:sldId id="353" r:id="rId72"/>
    <p:sldId id="354" r:id="rId73"/>
    <p:sldId id="355" r:id="rId74"/>
    <p:sldId id="356" r:id="rId75"/>
    <p:sldId id="357" r:id="rId76"/>
    <p:sldId id="364" r:id="rId77"/>
    <p:sldId id="365" r:id="rId78"/>
    <p:sldId id="371" r:id="rId79"/>
    <p:sldId id="386" r:id="rId80"/>
    <p:sldId id="366" r:id="rId81"/>
    <p:sldId id="367" r:id="rId82"/>
    <p:sldId id="387" r:id="rId83"/>
    <p:sldId id="369" r:id="rId84"/>
    <p:sldId id="368"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88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015CD7-6CC8-42B9-9CB9-900A3FA0129A}" type="datetimeFigureOut">
              <a:rPr lang="en-US" smtClean="0"/>
              <a:pPr/>
              <a:t>6/13/2012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329608-1B30-4635-B8FF-09A7D0F9ACD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724147-6DDA-4989-8EDA-F03BC1378DB9}"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14509-E5FE-4960-B993-472E4569732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724147-6DDA-4989-8EDA-F03BC1378DB9}"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14509-E5FE-4960-B993-472E4569732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724147-6DDA-4989-8EDA-F03BC1378DB9}"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14509-E5FE-4960-B993-472E4569732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724147-6DDA-4989-8EDA-F03BC1378DB9}"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14509-E5FE-4960-B993-472E4569732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724147-6DDA-4989-8EDA-F03BC1378DB9}"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14509-E5FE-4960-B993-472E4569732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724147-6DDA-4989-8EDA-F03BC1378DB9}" type="datetimeFigureOut">
              <a:rPr lang="en-US" smtClean="0"/>
              <a:pPr/>
              <a:t>6/13/2012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14509-E5FE-4960-B993-472E4569732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724147-6DDA-4989-8EDA-F03BC1378DB9}" type="datetimeFigureOut">
              <a:rPr lang="en-US" smtClean="0"/>
              <a:pPr/>
              <a:t>6/13/2012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514509-E5FE-4960-B993-472E4569732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724147-6DDA-4989-8EDA-F03BC1378DB9}" type="datetimeFigureOut">
              <a:rPr lang="en-US" smtClean="0"/>
              <a:pPr/>
              <a:t>6/13/2012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514509-E5FE-4960-B993-472E4569732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24147-6DDA-4989-8EDA-F03BC1378DB9}" type="datetimeFigureOut">
              <a:rPr lang="en-US" smtClean="0"/>
              <a:pPr/>
              <a:t>6/13/2012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514509-E5FE-4960-B993-472E4569732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724147-6DDA-4989-8EDA-F03BC1378DB9}" type="datetimeFigureOut">
              <a:rPr lang="en-US" smtClean="0"/>
              <a:pPr/>
              <a:t>6/13/2012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14509-E5FE-4960-B993-472E4569732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724147-6DDA-4989-8EDA-F03BC1378DB9}" type="datetimeFigureOut">
              <a:rPr lang="en-US" smtClean="0"/>
              <a:pPr/>
              <a:t>6/13/2012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14509-E5FE-4960-B993-472E4569732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24147-6DDA-4989-8EDA-F03BC1378DB9}" type="datetimeFigureOut">
              <a:rPr lang="en-US" smtClean="0"/>
              <a:pPr/>
              <a:t>6/13/2012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14509-E5FE-4960-B993-472E4569732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6)</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4648200"/>
            <a:ext cx="9144000" cy="2209800"/>
          </a:xfrm>
        </p:spPr>
        <p:txBody>
          <a:bodyPr>
            <a:normAutofit fontScale="92500" lnSpcReduction="10000"/>
          </a:bodyPr>
          <a:lstStyle/>
          <a:p>
            <a:pPr algn="ctr">
              <a:buNone/>
            </a:pPr>
            <a:r>
              <a:rPr lang="en-US" sz="4800" dirty="0" smtClean="0">
                <a:solidFill>
                  <a:srgbClr val="FFFF00"/>
                </a:solidFill>
                <a:effectLst>
                  <a:glow rad="101600">
                    <a:schemeClr val="bg1">
                      <a:alpha val="60000"/>
                    </a:schemeClr>
                  </a:glow>
                </a:effectLst>
              </a:rPr>
              <a:t>The Biblical Names and </a:t>
            </a:r>
          </a:p>
          <a:p>
            <a:pPr algn="ctr">
              <a:buNone/>
            </a:pPr>
            <a:r>
              <a:rPr lang="en-US" sz="4800" dirty="0" smtClean="0">
                <a:solidFill>
                  <a:srgbClr val="FFFF00"/>
                </a:solidFill>
                <a:effectLst>
                  <a:glow rad="101600">
                    <a:schemeClr val="bg1">
                      <a:alpha val="60000"/>
                    </a:schemeClr>
                  </a:glow>
                </a:effectLst>
              </a:rPr>
              <a:t>Titles of Jesus Christ </a:t>
            </a:r>
          </a:p>
          <a:p>
            <a:pPr algn="ctr">
              <a:buNone/>
            </a:pPr>
            <a:r>
              <a:rPr lang="en-US" sz="4800" i="1" dirty="0" smtClean="0">
                <a:solidFill>
                  <a:srgbClr val="FFFF00"/>
                </a:solidFill>
                <a:effectLst>
                  <a:glow rad="101600">
                    <a:schemeClr val="bg1">
                      <a:alpha val="60000"/>
                    </a:schemeClr>
                  </a:glow>
                </a:effectLst>
              </a:rPr>
              <a:t>(Part 3)</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Begotten of Father - </a:t>
            </a:r>
            <a:r>
              <a:rPr lang="en-US" sz="3600" i="1" dirty="0" smtClean="0"/>
              <a:t>(John 1:14)</a:t>
            </a:r>
          </a:p>
          <a:p>
            <a:r>
              <a:rPr lang="en-US" sz="3600" dirty="0" smtClean="0"/>
              <a:t>Beloved  - </a:t>
            </a:r>
            <a:r>
              <a:rPr lang="en-US" sz="3600" i="1" dirty="0" smtClean="0"/>
              <a:t>(Matt. 3:17)</a:t>
            </a:r>
          </a:p>
          <a:p>
            <a:r>
              <a:rPr lang="en-US" sz="3600" dirty="0" smtClean="0"/>
              <a:t>Bishop of our souls - </a:t>
            </a:r>
            <a:r>
              <a:rPr lang="en-US" sz="3600" i="1" dirty="0" smtClean="0"/>
              <a:t>(I Pet. 2:25)</a:t>
            </a:r>
          </a:p>
          <a:p>
            <a:pPr lvl="0"/>
            <a:r>
              <a:rPr lang="en-US" sz="3600" dirty="0" smtClean="0"/>
              <a:t>Blessed Son of God - </a:t>
            </a:r>
            <a:r>
              <a:rPr lang="en-US" sz="3600" i="1" dirty="0" smtClean="0"/>
              <a:t>(I Tim. 6:15)</a:t>
            </a:r>
          </a:p>
          <a:p>
            <a:r>
              <a:rPr lang="en-US" sz="3600" dirty="0" smtClean="0"/>
              <a:t>Branch - </a:t>
            </a:r>
            <a:r>
              <a:rPr lang="en-US" sz="3600" i="1" dirty="0" smtClean="0"/>
              <a:t>(Zech. 3:8)</a:t>
            </a:r>
          </a:p>
          <a:p>
            <a:r>
              <a:rPr lang="en-US" sz="3600" dirty="0" smtClean="0"/>
              <a:t>Brazen Serpent - </a:t>
            </a:r>
            <a:r>
              <a:rPr lang="en-US" sz="3600" i="1" dirty="0" smtClean="0"/>
              <a:t>(John 3:14)</a:t>
            </a:r>
          </a:p>
          <a:p>
            <a:r>
              <a:rPr lang="en-US" sz="3600" dirty="0" smtClean="0"/>
              <a:t>Bridegroom - </a:t>
            </a:r>
            <a:r>
              <a:rPr lang="en-US" sz="3600" i="1" dirty="0" smtClean="0"/>
              <a:t>(Matt. 9:15)</a:t>
            </a:r>
          </a:p>
          <a:p>
            <a:r>
              <a:rPr lang="en-US" sz="3600" dirty="0" smtClean="0"/>
              <a:t>Bright Morning Star/ Day Star - </a:t>
            </a:r>
            <a:r>
              <a:rPr lang="en-US" sz="3600" i="1" dirty="0" smtClean="0"/>
              <a:t>(Rev. 22:16)</a:t>
            </a:r>
          </a:p>
          <a:p>
            <a:r>
              <a:rPr lang="en-US" sz="3600" i="1" dirty="0" smtClean="0"/>
              <a:t> </a:t>
            </a:r>
            <a:r>
              <a:rPr lang="en-US" sz="3600" dirty="0" smtClean="0"/>
              <a:t>Captain  of the host (army) of the Lord -    </a:t>
            </a:r>
            <a:r>
              <a:rPr lang="en-US" sz="3600" i="1" dirty="0" smtClean="0"/>
              <a:t>(Josh. 5:4)</a:t>
            </a:r>
          </a:p>
          <a:p>
            <a:pPr>
              <a:buNone/>
            </a:pPr>
            <a:endParaRPr lang="en-US" sz="3600" i="1" dirty="0" smtClean="0"/>
          </a:p>
          <a:p>
            <a:endParaRPr lang="en-US" sz="3600" i="1" dirty="0" smtClean="0"/>
          </a:p>
          <a:p>
            <a:endParaRPr lang="en-US" sz="3600" i="1" dirty="0" smtClean="0"/>
          </a:p>
          <a:p>
            <a:endParaRPr lang="en-US" sz="3600" i="1" dirty="0" smtClean="0"/>
          </a:p>
          <a:p>
            <a:pPr lvl="0"/>
            <a:endParaRPr lang="en-US" sz="3600" i="1" dirty="0" smtClean="0"/>
          </a:p>
          <a:p>
            <a:pPr lvl="0"/>
            <a:endParaRPr lang="en-US" sz="3600" i="1" dirty="0" smtClean="0"/>
          </a:p>
          <a:p>
            <a:endParaRPr lang="en-US" sz="3600" i="1" dirty="0" smtClean="0"/>
          </a:p>
          <a:p>
            <a:endParaRPr lang="en-US" sz="3600" i="1" dirty="0" smtClean="0"/>
          </a:p>
          <a:p>
            <a:endParaRPr lang="en-US" sz="3600" i="1" dirty="0" smtClean="0"/>
          </a:p>
          <a:p>
            <a:endParaRPr lang="en-US" sz="3600" i="1" dirty="0" smtClean="0"/>
          </a:p>
          <a:p>
            <a:endParaRPr lang="en-US" sz="3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sz="3600" dirty="0" smtClean="0"/>
              <a:t>Carpenter and the Carpenter's son</a:t>
            </a:r>
            <a:r>
              <a:rPr lang="en-US" sz="3600" i="1" dirty="0" smtClean="0"/>
              <a:t> -              (Mark 6:3; Matt. 13:55)</a:t>
            </a:r>
          </a:p>
          <a:p>
            <a:r>
              <a:rPr lang="en-US" sz="3600" dirty="0" smtClean="0"/>
              <a:t>Creator of all things</a:t>
            </a:r>
            <a:r>
              <a:rPr lang="en-US" sz="3600" i="1" dirty="0" smtClean="0"/>
              <a:t> - (Col. 1:16)</a:t>
            </a:r>
          </a:p>
          <a:p>
            <a:r>
              <a:rPr lang="en-US" sz="3600" dirty="0" smtClean="0"/>
              <a:t>Child</a:t>
            </a:r>
            <a:r>
              <a:rPr lang="en-US" sz="3600" i="1" dirty="0" smtClean="0"/>
              <a:t> - (Isa. 9:6)</a:t>
            </a:r>
          </a:p>
          <a:p>
            <a:r>
              <a:rPr lang="en-US" sz="3600" dirty="0" smtClean="0"/>
              <a:t>Christ - </a:t>
            </a:r>
            <a:r>
              <a:rPr lang="en-US" sz="3600" i="1" dirty="0" smtClean="0"/>
              <a:t>(Matt. 1:16)</a:t>
            </a:r>
          </a:p>
          <a:p>
            <a:r>
              <a:rPr lang="en-US" sz="3600" dirty="0" smtClean="0"/>
              <a:t>Commander (leader) - </a:t>
            </a:r>
            <a:r>
              <a:rPr lang="en-US" sz="3600" i="1" dirty="0" smtClean="0"/>
              <a:t>(Isa. 55:4)</a:t>
            </a:r>
          </a:p>
          <a:p>
            <a:r>
              <a:rPr lang="en-US" sz="3600" dirty="0" smtClean="0"/>
              <a:t>Consolation (hope) of Israel - </a:t>
            </a:r>
            <a:r>
              <a:rPr lang="en-US" sz="3600" i="1" dirty="0" smtClean="0"/>
              <a:t>(Luke 2:25)</a:t>
            </a:r>
          </a:p>
          <a:p>
            <a:r>
              <a:rPr lang="en-US" sz="3600" dirty="0" smtClean="0"/>
              <a:t>Cornerstone - </a:t>
            </a:r>
            <a:r>
              <a:rPr lang="en-US" sz="3600" i="1" dirty="0" smtClean="0"/>
              <a:t>(Eph. 2:20)</a:t>
            </a:r>
          </a:p>
          <a:p>
            <a:r>
              <a:rPr lang="en-US" sz="3600" dirty="0" smtClean="0">
                <a:effectLst>
                  <a:glow rad="101600">
                    <a:schemeClr val="bg1">
                      <a:alpha val="60000"/>
                    </a:schemeClr>
                  </a:glow>
                </a:effectLst>
              </a:rPr>
              <a:t>Dayspring from on high - </a:t>
            </a:r>
            <a:r>
              <a:rPr lang="en-US" sz="3600" i="1" dirty="0" smtClean="0">
                <a:effectLst>
                  <a:glow rad="101600">
                    <a:schemeClr val="bg1">
                      <a:alpha val="60000"/>
                    </a:schemeClr>
                  </a:glow>
                </a:effectLst>
              </a:rPr>
              <a:t>(Luke 1:78)</a:t>
            </a:r>
          </a:p>
          <a:p>
            <a:r>
              <a:rPr lang="en-US" sz="3600" dirty="0" smtClean="0"/>
              <a:t>Desire of nations - </a:t>
            </a:r>
            <a:r>
              <a:rPr lang="en-US" sz="3600" i="1" dirty="0" smtClean="0"/>
              <a:t>(Hag. 2:7)</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p>
          <a:p>
            <a:endParaRPr lang="en-US" sz="3600" i="1" dirty="0" smtClean="0"/>
          </a:p>
          <a:p>
            <a:endParaRPr lang="en-US" sz="3600" i="1" dirty="0" smtClean="0"/>
          </a:p>
          <a:p>
            <a:endParaRPr lang="en-US" sz="3600" i="1" dirty="0" smtClean="0"/>
          </a:p>
          <a:p>
            <a:endParaRPr lang="en-US" sz="3600" i="1" dirty="0" smtClean="0"/>
          </a:p>
          <a:p>
            <a:endParaRPr lang="en-US" sz="3600" i="1" dirty="0" smtClean="0"/>
          </a:p>
          <a:p>
            <a:endParaRPr lang="en-US" sz="3600" dirty="0" smtClean="0"/>
          </a:p>
          <a:p>
            <a:pPr lvl="0"/>
            <a:endParaRPr lang="en-US" sz="3600" i="1" dirty="0" smtClean="0"/>
          </a:p>
          <a:p>
            <a:endParaRPr lang="en-US" sz="3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Deliverer - </a:t>
            </a:r>
            <a:r>
              <a:rPr lang="en-US" sz="3600" i="1" dirty="0" smtClean="0"/>
              <a:t>(Rom. 11:26)</a:t>
            </a:r>
          </a:p>
          <a:p>
            <a:r>
              <a:rPr lang="en-US" sz="3600" dirty="0" smtClean="0"/>
              <a:t>Door of the sheepfold - </a:t>
            </a:r>
            <a:r>
              <a:rPr lang="en-US" sz="3600" i="1" dirty="0" smtClean="0"/>
              <a:t>(John 10:7)</a:t>
            </a:r>
          </a:p>
          <a:p>
            <a:pPr lvl="0"/>
            <a:r>
              <a:rPr lang="en-US" sz="3600" dirty="0" smtClean="0"/>
              <a:t>End of the Law of Righteousness</a:t>
            </a:r>
            <a:r>
              <a:rPr lang="en-US" sz="3600" i="1" dirty="0" smtClean="0"/>
              <a:t> - (Rom. 10:4)</a:t>
            </a:r>
          </a:p>
          <a:p>
            <a:r>
              <a:rPr lang="en-US" sz="3600" dirty="0" smtClean="0"/>
              <a:t>Eternal</a:t>
            </a:r>
            <a:r>
              <a:rPr lang="en-US" sz="3600" i="1" dirty="0" smtClean="0"/>
              <a:t> God - (I Tim. 1:17)</a:t>
            </a:r>
          </a:p>
          <a:p>
            <a:pPr lvl="0"/>
            <a:r>
              <a:rPr lang="en-US" sz="3600" dirty="0" smtClean="0"/>
              <a:t>Everlasting Father</a:t>
            </a:r>
            <a:r>
              <a:rPr lang="en-US" sz="3600" i="1" dirty="0" smtClean="0"/>
              <a:t> - (Isa. 9:6)</a:t>
            </a:r>
          </a:p>
          <a:p>
            <a:r>
              <a:rPr lang="en-US" sz="3600" dirty="0" smtClean="0"/>
              <a:t>Express image of God - </a:t>
            </a:r>
            <a:r>
              <a:rPr lang="en-US" sz="3600" i="1" dirty="0" smtClean="0"/>
              <a:t>(Heb. 1:3)</a:t>
            </a:r>
            <a:r>
              <a:rPr lang="en-US" sz="3600" dirty="0" smtClean="0"/>
              <a:t> </a:t>
            </a:r>
          </a:p>
          <a:p>
            <a:r>
              <a:rPr lang="en-US" sz="3600" dirty="0" smtClean="0"/>
              <a:t>Emmanuel - </a:t>
            </a:r>
            <a:r>
              <a:rPr lang="en-US" sz="3600" i="1" dirty="0" smtClean="0"/>
              <a:t>(Matt. 1:23)</a:t>
            </a:r>
            <a:r>
              <a:rPr lang="en-US" sz="3600" dirty="0" smtClean="0"/>
              <a:t> </a:t>
            </a:r>
          </a:p>
          <a:p>
            <a:pPr lvl="0"/>
            <a:r>
              <a:rPr lang="en-US" sz="3600" dirty="0" smtClean="0">
                <a:effectLst/>
              </a:rPr>
              <a:t>Example - </a:t>
            </a:r>
            <a:r>
              <a:rPr lang="en-US" sz="3600" i="1" dirty="0" smtClean="0">
                <a:effectLst/>
              </a:rPr>
              <a:t>(I Pet. 2:21)</a:t>
            </a:r>
          </a:p>
          <a:p>
            <a:r>
              <a:rPr lang="en-US" sz="3600" dirty="0" smtClean="0"/>
              <a:t>Eternal</a:t>
            </a:r>
            <a:r>
              <a:rPr lang="en-US" sz="3600" i="1" dirty="0" smtClean="0"/>
              <a:t> - (I Tim. 1:17)</a:t>
            </a:r>
          </a:p>
          <a:p>
            <a:r>
              <a:rPr lang="en-US" sz="3600" dirty="0" smtClean="0"/>
              <a:t>Faithful witness - </a:t>
            </a:r>
            <a:r>
              <a:rPr lang="en-US" sz="3600" i="1" dirty="0" smtClean="0"/>
              <a:t>(Rev. 1:5)</a:t>
            </a:r>
          </a:p>
          <a:p>
            <a:pPr>
              <a:buNone/>
            </a:pPr>
            <a:endParaRPr lang="en-US" sz="3600" dirty="0" smtClean="0"/>
          </a:p>
          <a:p>
            <a:pPr lvl="0"/>
            <a:endParaRPr lang="en-US" sz="3600" i="1" dirty="0" smtClean="0">
              <a:effectLst/>
            </a:endParaRPr>
          </a:p>
          <a:p>
            <a:endParaRPr lang="en-US" sz="3600" dirty="0" smtClean="0"/>
          </a:p>
          <a:p>
            <a:endParaRPr lang="en-US" sz="3600" dirty="0" smtClean="0"/>
          </a:p>
          <a:p>
            <a:pPr lvl="0"/>
            <a:endParaRPr lang="en-US" sz="3600" i="1" dirty="0" smtClean="0"/>
          </a:p>
          <a:p>
            <a:endParaRPr lang="en-US" sz="3600" dirty="0" smtClean="0"/>
          </a:p>
          <a:p>
            <a:pPr lvl="0"/>
            <a:endParaRPr lang="en-US" sz="3600" dirty="0" smtClean="0"/>
          </a:p>
          <a:p>
            <a:endParaRPr lang="en-US" sz="3600" i="1" dirty="0" smtClean="0"/>
          </a:p>
          <a:p>
            <a:endParaRPr lang="en-US" sz="3600" i="1" dirty="0" smtClean="0"/>
          </a:p>
          <a:p>
            <a:endParaRPr lang="en-US" sz="3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00800"/>
          </a:xfrm>
        </p:spPr>
        <p:txBody>
          <a:bodyPr>
            <a:normAutofit/>
          </a:bodyPr>
          <a:lstStyle/>
          <a:p>
            <a:r>
              <a:rPr lang="en-US" sz="3600" dirty="0" smtClean="0"/>
              <a:t>Faithful witness - </a:t>
            </a:r>
            <a:r>
              <a:rPr lang="en-US" sz="3600" i="1" dirty="0" smtClean="0"/>
              <a:t>(Rev. 1:5)</a:t>
            </a:r>
          </a:p>
          <a:p>
            <a:pPr lvl="0"/>
            <a:r>
              <a:rPr lang="en-US" sz="3600" dirty="0" smtClean="0"/>
              <a:t>Finisher of our faith</a:t>
            </a:r>
            <a:r>
              <a:rPr lang="en-US" sz="3600" i="1" dirty="0" smtClean="0"/>
              <a:t> - (Heb. 12:12)</a:t>
            </a:r>
          </a:p>
          <a:p>
            <a:r>
              <a:rPr lang="en-US" sz="3600" dirty="0" smtClean="0"/>
              <a:t>First Fruits - </a:t>
            </a:r>
            <a:r>
              <a:rPr lang="en-US" sz="3600" i="1" dirty="0" smtClean="0"/>
              <a:t>(I Cor. 15:23)</a:t>
            </a:r>
          </a:p>
          <a:p>
            <a:r>
              <a:rPr lang="en-US" sz="3600" dirty="0" smtClean="0"/>
              <a:t>Foundation - </a:t>
            </a:r>
            <a:r>
              <a:rPr lang="en-US" sz="3600" i="1" dirty="0" smtClean="0"/>
              <a:t>(I Cor. 3:10-11)</a:t>
            </a:r>
          </a:p>
          <a:p>
            <a:r>
              <a:rPr lang="en-US" sz="3600" dirty="0" smtClean="0"/>
              <a:t>Fountain for cleansing - </a:t>
            </a:r>
            <a:r>
              <a:rPr lang="en-US" sz="3600" i="1" dirty="0" smtClean="0"/>
              <a:t>(Zech. 13:1)</a:t>
            </a:r>
          </a:p>
          <a:p>
            <a:r>
              <a:rPr lang="en-US" sz="3600" dirty="0" smtClean="0"/>
              <a:t>Forerunner - </a:t>
            </a:r>
            <a:r>
              <a:rPr lang="en-US" sz="3600" i="1" dirty="0" smtClean="0"/>
              <a:t>(Heb. 6:20)</a:t>
            </a:r>
          </a:p>
          <a:p>
            <a:r>
              <a:rPr lang="en-US" sz="3600" dirty="0" smtClean="0"/>
              <a:t>Friend of sinners - </a:t>
            </a:r>
            <a:r>
              <a:rPr lang="en-US" sz="3600" i="1" dirty="0" smtClean="0"/>
              <a:t>(Matt. 11:19)</a:t>
            </a:r>
          </a:p>
          <a:p>
            <a:pPr lvl="0"/>
            <a:r>
              <a:rPr lang="en-US" sz="3600" dirty="0" smtClean="0">
                <a:ea typeface="Calibri"/>
                <a:cs typeface="Times New Roman"/>
              </a:rPr>
              <a:t>Great I AM - </a:t>
            </a:r>
            <a:r>
              <a:rPr lang="en-US" sz="3600" i="1" dirty="0" smtClean="0">
                <a:ea typeface="Calibri"/>
                <a:cs typeface="Times New Roman"/>
              </a:rPr>
              <a:t>(John 8:24)</a:t>
            </a:r>
          </a:p>
          <a:p>
            <a:endParaRPr lang="en-US" sz="3600" i="1" dirty="0" smtClean="0"/>
          </a:p>
          <a:p>
            <a:endParaRPr lang="en-US" sz="3600" i="1" dirty="0" smtClean="0"/>
          </a:p>
          <a:p>
            <a:endParaRPr lang="en-US" sz="3600" i="1" dirty="0" smtClean="0"/>
          </a:p>
          <a:p>
            <a:endParaRPr lang="en-US" sz="3600" i="1" dirty="0" smtClean="0"/>
          </a:p>
          <a:p>
            <a:endParaRPr lang="en-US" sz="3600" i="1" dirty="0" smtClean="0"/>
          </a:p>
          <a:p>
            <a:endParaRPr lang="en-US" sz="3600" i="1" dirty="0" smtClean="0"/>
          </a:p>
          <a:p>
            <a:pPr lvl="0"/>
            <a:endParaRPr lang="en-US" sz="3600" i="1" dirty="0" smtClean="0"/>
          </a:p>
          <a:p>
            <a:endParaRPr lang="en-US" sz="3600" i="1" dirty="0" smtClean="0"/>
          </a:p>
          <a:p>
            <a:endParaRPr lang="en-US"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172200"/>
          </a:xfrm>
        </p:spPr>
        <p:txBody>
          <a:bodyPr>
            <a:normAutofit/>
          </a:bodyPr>
          <a:lstStyle/>
          <a:p>
            <a:r>
              <a:rPr lang="en-US" sz="3600" dirty="0" smtClean="0"/>
              <a:t>1# I am the Bread of Life - </a:t>
            </a:r>
            <a:r>
              <a:rPr lang="en-US" sz="3600" i="1" dirty="0" smtClean="0"/>
              <a:t>(6:35)</a:t>
            </a:r>
          </a:p>
          <a:p>
            <a:r>
              <a:rPr lang="en-US" sz="3600" dirty="0" smtClean="0"/>
              <a:t>2# I am the Light of the World - </a:t>
            </a:r>
            <a:r>
              <a:rPr lang="en-US" sz="3600" i="1" dirty="0" smtClean="0"/>
              <a:t>(9:5)</a:t>
            </a:r>
          </a:p>
          <a:p>
            <a:r>
              <a:rPr lang="en-US" sz="3600" dirty="0" smtClean="0"/>
              <a:t>3# I am the Good Shepherd - (</a:t>
            </a:r>
            <a:r>
              <a:rPr lang="en-US" sz="3600" i="1" dirty="0" smtClean="0"/>
              <a:t>10:11)</a:t>
            </a:r>
          </a:p>
          <a:p>
            <a:r>
              <a:rPr lang="en-US" sz="3600" dirty="0" smtClean="0"/>
              <a:t>4# I am the Resurrection and the Life - </a:t>
            </a:r>
            <a:r>
              <a:rPr lang="en-US" sz="3600" i="1" dirty="0" smtClean="0"/>
              <a:t>(11:25)</a:t>
            </a:r>
          </a:p>
          <a:p>
            <a:r>
              <a:rPr lang="en-US" sz="3600" dirty="0" smtClean="0"/>
              <a:t>5# I am the Door - </a:t>
            </a:r>
            <a:r>
              <a:rPr lang="en-US" sz="3600" i="1" dirty="0" smtClean="0"/>
              <a:t>(10:9)</a:t>
            </a:r>
          </a:p>
          <a:p>
            <a:r>
              <a:rPr lang="en-US" sz="3600" dirty="0" smtClean="0"/>
              <a:t>6# I am the True Vine - </a:t>
            </a:r>
            <a:r>
              <a:rPr lang="en-US" sz="3600" i="1" dirty="0" smtClean="0"/>
              <a:t>(15:1)</a:t>
            </a:r>
          </a:p>
          <a:p>
            <a:r>
              <a:rPr lang="en-US" sz="3600" dirty="0" smtClean="0"/>
              <a:t>7# I am the Way, the Truth and the Life  - </a:t>
            </a:r>
            <a:r>
              <a:rPr lang="en-US" sz="3600" i="1" dirty="0" smtClean="0"/>
              <a:t>(14:6)</a:t>
            </a:r>
          </a:p>
          <a:p>
            <a:pPr>
              <a:buNone/>
            </a:pPr>
            <a:endParaRPr lang="en-US" sz="3600" i="1" dirty="0" smtClean="0"/>
          </a:p>
          <a:p>
            <a:endParaRPr lang="en-US" sz="3600" i="1" dirty="0" smtClean="0"/>
          </a:p>
          <a:p>
            <a:endParaRPr lang="en-US" sz="3600" i="1" dirty="0" smtClean="0"/>
          </a:p>
          <a:p>
            <a:endParaRPr lang="en-US" sz="3600" i="1" dirty="0" smtClean="0"/>
          </a:p>
          <a:p>
            <a:endParaRPr lang="en-US" sz="3600" i="1" dirty="0" smtClean="0"/>
          </a:p>
          <a:p>
            <a:endParaRPr lang="en-US" sz="3600" i="1" dirty="0" smtClean="0"/>
          </a:p>
          <a:p>
            <a:endParaRPr lang="en-US" sz="3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534400" cy="6858000"/>
          </a:xfrm>
        </p:spPr>
        <p:txBody>
          <a:bodyPr>
            <a:normAutofit/>
          </a:bodyPr>
          <a:lstStyle/>
          <a:p>
            <a:r>
              <a:rPr lang="en-US" sz="3600" dirty="0" smtClean="0"/>
              <a:t>Glory of God - </a:t>
            </a:r>
            <a:r>
              <a:rPr lang="en-US" sz="3600" i="1" dirty="0" smtClean="0"/>
              <a:t>(Isa. 60:1)</a:t>
            </a:r>
          </a:p>
          <a:p>
            <a:r>
              <a:rPr lang="en-US" sz="3600" dirty="0" smtClean="0"/>
              <a:t>God - </a:t>
            </a:r>
            <a:r>
              <a:rPr lang="en-US" sz="3600" i="1" dirty="0" smtClean="0"/>
              <a:t>(John 1:1-5)</a:t>
            </a:r>
          </a:p>
          <a:p>
            <a:pPr lvl="0"/>
            <a:r>
              <a:rPr lang="en-US" sz="3600" dirty="0" smtClean="0">
                <a:ea typeface="Calibri"/>
                <a:cs typeface="Times New Roman"/>
              </a:rPr>
              <a:t>Head of every man - </a:t>
            </a:r>
            <a:r>
              <a:rPr lang="en-US" sz="3600" i="1" dirty="0" smtClean="0">
                <a:ea typeface="Calibri"/>
                <a:cs typeface="Times New Roman"/>
              </a:rPr>
              <a:t>(I Cor. 11:3)</a:t>
            </a:r>
          </a:p>
          <a:p>
            <a:r>
              <a:rPr lang="en-US" sz="3600" dirty="0" smtClean="0"/>
              <a:t>Head of Church - </a:t>
            </a:r>
            <a:r>
              <a:rPr lang="en-US" sz="3600" i="1" dirty="0" smtClean="0"/>
              <a:t>(Col. 1:18)</a:t>
            </a:r>
          </a:p>
          <a:p>
            <a:r>
              <a:rPr lang="en-US" sz="3600" dirty="0" smtClean="0"/>
              <a:t>Heir of all things - </a:t>
            </a:r>
            <a:r>
              <a:rPr lang="en-US" sz="3600" i="1" dirty="0" smtClean="0"/>
              <a:t>(Heb. 1:2)</a:t>
            </a:r>
          </a:p>
          <a:p>
            <a:r>
              <a:rPr lang="en-US" sz="3600" dirty="0" smtClean="0"/>
              <a:t>High Priest - </a:t>
            </a:r>
            <a:r>
              <a:rPr lang="en-US" sz="3600" i="1" dirty="0" smtClean="0"/>
              <a:t>(Heb. 3:1)</a:t>
            </a:r>
          </a:p>
          <a:p>
            <a:r>
              <a:rPr lang="en-US" sz="3600" dirty="0" smtClean="0"/>
              <a:t>Holy Child - </a:t>
            </a:r>
            <a:r>
              <a:rPr lang="en-US" sz="3600" i="1" dirty="0" smtClean="0"/>
              <a:t>(Acts 4:30)</a:t>
            </a:r>
          </a:p>
          <a:p>
            <a:r>
              <a:rPr lang="en-US" sz="3600" dirty="0" smtClean="0"/>
              <a:t>Holy One of God - </a:t>
            </a:r>
            <a:r>
              <a:rPr lang="en-US" sz="3600" i="1" dirty="0" smtClean="0"/>
              <a:t>(Mark 1:24)</a:t>
            </a:r>
          </a:p>
          <a:p>
            <a:r>
              <a:rPr lang="en-US" sz="3600" dirty="0" smtClean="0"/>
              <a:t>Holy One of Israel - </a:t>
            </a:r>
            <a:r>
              <a:rPr lang="en-US" sz="3600" i="1" dirty="0" smtClean="0"/>
              <a:t>(Isa. 41:14)</a:t>
            </a:r>
            <a:endParaRPr lang="en-US" sz="3600" dirty="0" smtClean="0"/>
          </a:p>
          <a:p>
            <a:r>
              <a:rPr lang="en-US" sz="3600" dirty="0" smtClean="0"/>
              <a:t>Horn of salvation - </a:t>
            </a:r>
            <a:r>
              <a:rPr lang="en-US" sz="3600" i="1" dirty="0" smtClean="0"/>
              <a:t>(Psalm 18:2)</a:t>
            </a:r>
            <a:endParaRPr lang="en-US" sz="3600" dirty="0" smtClean="0"/>
          </a:p>
          <a:p>
            <a:pPr>
              <a:buNone/>
            </a:pPr>
            <a:endParaRPr lang="en-US" sz="3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458200" cy="6858000"/>
          </a:xfrm>
        </p:spPr>
        <p:txBody>
          <a:bodyPr>
            <a:normAutofit/>
          </a:bodyPr>
          <a:lstStyle/>
          <a:p>
            <a:pPr lvl="0"/>
            <a:r>
              <a:rPr lang="en-US" sz="3600" dirty="0" smtClean="0"/>
              <a:t>Image of God - </a:t>
            </a:r>
            <a:r>
              <a:rPr lang="en-US" sz="3600" i="1" dirty="0" smtClean="0"/>
              <a:t>(II Cor. 4:4)</a:t>
            </a:r>
          </a:p>
          <a:p>
            <a:pPr lvl="0"/>
            <a:r>
              <a:rPr lang="en-US" sz="3600" dirty="0" smtClean="0"/>
              <a:t>Immanuel </a:t>
            </a:r>
            <a:r>
              <a:rPr lang="en-US" sz="3600" i="1" dirty="0" smtClean="0"/>
              <a:t>- (Isa. 7:14)</a:t>
            </a:r>
          </a:p>
          <a:p>
            <a:r>
              <a:rPr lang="en-US" sz="3600" dirty="0" smtClean="0"/>
              <a:t>Jehovah - </a:t>
            </a:r>
            <a:r>
              <a:rPr lang="en-US" sz="3600" i="1" dirty="0" smtClean="0"/>
              <a:t>(Isa. 26:4)</a:t>
            </a:r>
          </a:p>
          <a:p>
            <a:r>
              <a:rPr lang="en-US" sz="3600" dirty="0" smtClean="0"/>
              <a:t>Jesus - </a:t>
            </a:r>
            <a:r>
              <a:rPr lang="en-US" sz="3600" i="1" dirty="0" smtClean="0"/>
              <a:t>(Matt. 1:21)</a:t>
            </a:r>
          </a:p>
          <a:p>
            <a:r>
              <a:rPr lang="en-US" sz="3600" dirty="0" smtClean="0"/>
              <a:t>Judge - </a:t>
            </a:r>
            <a:r>
              <a:rPr lang="en-US" sz="3600" i="1" dirty="0" smtClean="0"/>
              <a:t>(Micah 5:1)</a:t>
            </a:r>
          </a:p>
          <a:p>
            <a:pPr lvl="0"/>
            <a:r>
              <a:rPr lang="en-US" sz="3600" dirty="0" smtClean="0">
                <a:ea typeface="Calibri"/>
                <a:cs typeface="Times New Roman"/>
              </a:rPr>
              <a:t>Judge of all the living and the dead -                 </a:t>
            </a:r>
            <a:r>
              <a:rPr lang="en-US" sz="3600" i="1" dirty="0" smtClean="0">
                <a:ea typeface="Calibri"/>
                <a:cs typeface="Times New Roman"/>
              </a:rPr>
              <a:t>(II Tim. 4:1)</a:t>
            </a:r>
          </a:p>
          <a:p>
            <a:pPr lvl="0"/>
            <a:r>
              <a:rPr lang="en-US" sz="3600" dirty="0" smtClean="0">
                <a:ea typeface="Calibri"/>
                <a:cs typeface="Times New Roman"/>
              </a:rPr>
              <a:t>King - </a:t>
            </a:r>
            <a:r>
              <a:rPr lang="en-US" sz="3600" i="1" dirty="0" smtClean="0">
                <a:ea typeface="Calibri"/>
                <a:cs typeface="Times New Roman"/>
              </a:rPr>
              <a:t>(John 8:37)</a:t>
            </a:r>
          </a:p>
          <a:p>
            <a:r>
              <a:rPr lang="en-US" sz="3600" dirty="0" smtClean="0"/>
              <a:t>King of Israel - </a:t>
            </a:r>
            <a:r>
              <a:rPr lang="en-US" sz="3600" i="1" dirty="0" smtClean="0"/>
              <a:t>(Matt. 27:42)</a:t>
            </a:r>
          </a:p>
          <a:p>
            <a:r>
              <a:rPr lang="en-US" sz="3600" dirty="0" smtClean="0"/>
              <a:t>King of kings - </a:t>
            </a:r>
            <a:r>
              <a:rPr lang="en-US" sz="3600" i="1" dirty="0" smtClean="0"/>
              <a:t>(Rev. 19:16)</a:t>
            </a:r>
          </a:p>
          <a:p>
            <a:pPr lvl="0">
              <a:buNone/>
            </a:pPr>
            <a:endParaRPr lang="en-US" sz="3600" i="1" dirty="0" smtClean="0">
              <a:ea typeface="Calibri"/>
              <a:cs typeface="Times New Roman"/>
            </a:endParaRPr>
          </a:p>
          <a:p>
            <a:endParaRPr lang="en-US" sz="3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6705600"/>
          </a:xfrm>
        </p:spPr>
        <p:txBody>
          <a:bodyPr>
            <a:normAutofit lnSpcReduction="10000"/>
          </a:bodyPr>
          <a:lstStyle/>
          <a:p>
            <a:r>
              <a:rPr lang="en-US" sz="3600" dirty="0" smtClean="0"/>
              <a:t>Lamb of God - </a:t>
            </a:r>
            <a:r>
              <a:rPr lang="en-US" sz="3600" i="1" dirty="0" smtClean="0"/>
              <a:t>(John 1:29, 36)</a:t>
            </a:r>
          </a:p>
          <a:p>
            <a:r>
              <a:rPr lang="en-US" sz="3600" dirty="0" smtClean="0"/>
              <a:t>Lawgiver - </a:t>
            </a:r>
            <a:r>
              <a:rPr lang="en-US" sz="3600" i="1" dirty="0" smtClean="0"/>
              <a:t>(Isa. 33:22)</a:t>
            </a:r>
          </a:p>
          <a:p>
            <a:pPr lvl="0"/>
            <a:r>
              <a:rPr lang="en-US" sz="3600" dirty="0" smtClean="0">
                <a:ea typeface="Calibri"/>
                <a:cs typeface="Times New Roman"/>
              </a:rPr>
              <a:t>Life</a:t>
            </a:r>
            <a:r>
              <a:rPr lang="en-US" sz="3600" i="1" dirty="0" smtClean="0">
                <a:ea typeface="Calibri"/>
                <a:cs typeface="Times New Roman"/>
              </a:rPr>
              <a:t> - (John 1:4)</a:t>
            </a:r>
            <a:endParaRPr lang="en-US" sz="3600" dirty="0" smtClean="0">
              <a:ea typeface="Calibri"/>
              <a:cs typeface="Times New Roman"/>
            </a:endParaRPr>
          </a:p>
          <a:p>
            <a:r>
              <a:rPr lang="en-US" sz="3600" dirty="0" smtClean="0"/>
              <a:t>Lion of the tribe of Judah - </a:t>
            </a:r>
            <a:r>
              <a:rPr lang="en-US" sz="3600" i="1" dirty="0" smtClean="0"/>
              <a:t>(Rev. 5:5)</a:t>
            </a:r>
          </a:p>
          <a:p>
            <a:r>
              <a:rPr lang="en-US" sz="3600" dirty="0" smtClean="0"/>
              <a:t>Lord of lords - </a:t>
            </a:r>
            <a:r>
              <a:rPr lang="en-US" sz="3600" i="1" dirty="0" smtClean="0"/>
              <a:t>(Rev. 19:16)</a:t>
            </a:r>
          </a:p>
          <a:p>
            <a:pPr lvl="0">
              <a:lnSpc>
                <a:spcPct val="115000"/>
              </a:lnSpc>
              <a:spcBef>
                <a:spcPts val="0"/>
              </a:spcBef>
              <a:spcAft>
                <a:spcPts val="1000"/>
              </a:spcAft>
              <a:buFont typeface="Arial"/>
              <a:buChar char="•"/>
              <a:tabLst>
                <a:tab pos="457200" algn="l"/>
              </a:tabLst>
            </a:pPr>
            <a:r>
              <a:rPr lang="en-US" sz="3600" dirty="0" smtClean="0">
                <a:ea typeface="Calibri"/>
                <a:cs typeface="Times New Roman"/>
              </a:rPr>
              <a:t>Lord form Heaven</a:t>
            </a:r>
            <a:r>
              <a:rPr lang="en-US" sz="3600" i="1" dirty="0" smtClean="0">
                <a:ea typeface="Calibri"/>
                <a:cs typeface="Times New Roman"/>
              </a:rPr>
              <a:t> - (Acts 17:24)</a:t>
            </a:r>
            <a:endParaRPr lang="en-US" sz="3600" dirty="0" smtClean="0">
              <a:ea typeface="Calibri"/>
              <a:cs typeface="Times New Roman"/>
            </a:endParaRPr>
          </a:p>
          <a:p>
            <a:pPr lvl="0">
              <a:lnSpc>
                <a:spcPct val="115000"/>
              </a:lnSpc>
              <a:spcBef>
                <a:spcPts val="0"/>
              </a:spcBef>
              <a:spcAft>
                <a:spcPts val="1000"/>
              </a:spcAft>
              <a:buFont typeface="Arial"/>
              <a:buChar char="•"/>
              <a:tabLst>
                <a:tab pos="457200" algn="l"/>
              </a:tabLst>
            </a:pPr>
            <a:r>
              <a:rPr lang="en-US" sz="3600" dirty="0" smtClean="0">
                <a:ea typeface="Calibri"/>
                <a:cs typeface="Times New Roman"/>
              </a:rPr>
              <a:t>Lord God - </a:t>
            </a:r>
            <a:r>
              <a:rPr lang="en-US" sz="3600" i="1" dirty="0" smtClean="0">
                <a:ea typeface="Calibri"/>
                <a:cs typeface="Times New Roman"/>
              </a:rPr>
              <a:t>(John 20:28)</a:t>
            </a:r>
          </a:p>
          <a:p>
            <a:pPr lvl="0">
              <a:lnSpc>
                <a:spcPct val="115000"/>
              </a:lnSpc>
              <a:spcBef>
                <a:spcPts val="0"/>
              </a:spcBef>
              <a:spcAft>
                <a:spcPts val="1000"/>
              </a:spcAft>
              <a:buFont typeface="Arial"/>
              <a:buChar char="•"/>
              <a:tabLst>
                <a:tab pos="457200" algn="l"/>
              </a:tabLst>
            </a:pPr>
            <a:r>
              <a:rPr lang="en-US" sz="3600" dirty="0" smtClean="0">
                <a:ea typeface="Calibri"/>
                <a:cs typeface="Times New Roman"/>
              </a:rPr>
              <a:t>Lord God Almighty - </a:t>
            </a:r>
            <a:r>
              <a:rPr lang="en-US" sz="3600" i="1" dirty="0" smtClean="0">
                <a:ea typeface="Calibri"/>
                <a:cs typeface="Times New Roman"/>
              </a:rPr>
              <a:t>(Rev. 4:8)</a:t>
            </a:r>
          </a:p>
          <a:p>
            <a:pPr lvl="0">
              <a:lnSpc>
                <a:spcPct val="115000"/>
              </a:lnSpc>
              <a:spcBef>
                <a:spcPts val="0"/>
              </a:spcBef>
              <a:spcAft>
                <a:spcPts val="1000"/>
              </a:spcAft>
              <a:buFont typeface="Arial"/>
              <a:buChar char="•"/>
              <a:tabLst>
                <a:tab pos="457200" algn="l"/>
              </a:tabLst>
            </a:pPr>
            <a:r>
              <a:rPr lang="en-US" sz="3600" dirty="0" smtClean="0">
                <a:ea typeface="Calibri"/>
                <a:cs typeface="Times New Roman"/>
              </a:rPr>
              <a:t>Lord Jesus - </a:t>
            </a:r>
            <a:r>
              <a:rPr lang="en-US" sz="3600" i="1" dirty="0" smtClean="0">
                <a:ea typeface="Calibri"/>
                <a:cs typeface="Times New Roman"/>
              </a:rPr>
              <a:t>(Acts 4:33)</a:t>
            </a:r>
          </a:p>
          <a:p>
            <a:pPr lvl="0">
              <a:lnSpc>
                <a:spcPct val="115000"/>
              </a:lnSpc>
              <a:spcBef>
                <a:spcPts val="0"/>
              </a:spcBef>
              <a:spcAft>
                <a:spcPts val="1000"/>
              </a:spcAft>
              <a:buFont typeface="Arial"/>
              <a:buChar char="•"/>
              <a:tabLst>
                <a:tab pos="457200" algn="l"/>
              </a:tabLst>
            </a:pPr>
            <a:r>
              <a:rPr lang="en-US" sz="3600" dirty="0" smtClean="0">
                <a:ea typeface="Calibri"/>
                <a:cs typeface="Times New Roman"/>
              </a:rPr>
              <a:t>Lord of the Dead - </a:t>
            </a:r>
            <a:r>
              <a:rPr lang="en-US" sz="3600" i="1" dirty="0" smtClean="0">
                <a:ea typeface="Calibri"/>
                <a:cs typeface="Times New Roman"/>
              </a:rPr>
              <a:t>(II Tim. 4:1)</a:t>
            </a:r>
          </a:p>
          <a:p>
            <a:pPr>
              <a:buNone/>
            </a:pPr>
            <a:endParaRPr lang="en-US" sz="3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458200" cy="6858000"/>
          </a:xfrm>
        </p:spPr>
        <p:txBody>
          <a:bodyPr>
            <a:normAutofit lnSpcReduction="10000"/>
          </a:bodyPr>
          <a:lstStyle/>
          <a:p>
            <a:pPr lvl="0">
              <a:lnSpc>
                <a:spcPct val="115000"/>
              </a:lnSpc>
              <a:spcBef>
                <a:spcPts val="0"/>
              </a:spcBef>
              <a:spcAft>
                <a:spcPts val="1000"/>
              </a:spcAft>
              <a:buFont typeface="Arial"/>
              <a:buChar char="•"/>
              <a:tabLst>
                <a:tab pos="457200" algn="l"/>
              </a:tabLst>
            </a:pPr>
            <a:r>
              <a:rPr lang="en-US" sz="3600" dirty="0" smtClean="0">
                <a:ea typeface="Calibri"/>
                <a:cs typeface="Times New Roman"/>
              </a:rPr>
              <a:t>Lord of the Living - </a:t>
            </a:r>
            <a:r>
              <a:rPr lang="en-US" sz="3600" i="1" dirty="0" smtClean="0">
                <a:ea typeface="Calibri"/>
                <a:cs typeface="Times New Roman"/>
              </a:rPr>
              <a:t>(II Tim. 4:1)</a:t>
            </a:r>
          </a:p>
          <a:p>
            <a:pPr lvl="0">
              <a:lnSpc>
                <a:spcPct val="115000"/>
              </a:lnSpc>
              <a:spcBef>
                <a:spcPts val="0"/>
              </a:spcBef>
              <a:spcAft>
                <a:spcPts val="1000"/>
              </a:spcAft>
              <a:buFont typeface="Arial"/>
              <a:buChar char="•"/>
              <a:tabLst>
                <a:tab pos="457200" algn="l"/>
              </a:tabLst>
            </a:pPr>
            <a:r>
              <a:rPr lang="en-US" sz="3600" dirty="0" smtClean="0">
                <a:ea typeface="Calibri"/>
                <a:cs typeface="Times New Roman"/>
              </a:rPr>
              <a:t>Lord of the Sabbath - </a:t>
            </a:r>
            <a:r>
              <a:rPr lang="en-US" sz="3600" i="1" dirty="0" smtClean="0">
                <a:ea typeface="Calibri"/>
                <a:cs typeface="Times New Roman"/>
              </a:rPr>
              <a:t>(Luke 6:5)</a:t>
            </a:r>
          </a:p>
          <a:p>
            <a:pPr lvl="0">
              <a:lnSpc>
                <a:spcPct val="115000"/>
              </a:lnSpc>
              <a:spcBef>
                <a:spcPts val="0"/>
              </a:spcBef>
              <a:spcAft>
                <a:spcPts val="1000"/>
              </a:spcAft>
              <a:buFont typeface="Arial"/>
              <a:buChar char="•"/>
              <a:tabLst>
                <a:tab pos="457200" algn="l"/>
              </a:tabLst>
            </a:pPr>
            <a:r>
              <a:rPr lang="en-US" sz="3600" dirty="0" smtClean="0">
                <a:ea typeface="Calibri"/>
                <a:cs typeface="Times New Roman"/>
              </a:rPr>
              <a:t>Lord God Omnipotent - </a:t>
            </a:r>
            <a:r>
              <a:rPr lang="en-US" sz="3600" i="1" dirty="0" smtClean="0">
                <a:ea typeface="Calibri"/>
                <a:cs typeface="Times New Roman"/>
              </a:rPr>
              <a:t>(Rev. 19:6)</a:t>
            </a:r>
          </a:p>
          <a:p>
            <a:pPr lvl="0">
              <a:lnSpc>
                <a:spcPct val="115000"/>
              </a:lnSpc>
              <a:spcBef>
                <a:spcPts val="0"/>
              </a:spcBef>
              <a:spcAft>
                <a:spcPts val="1000"/>
              </a:spcAft>
              <a:buFont typeface="Arial"/>
              <a:buChar char="•"/>
              <a:tabLst>
                <a:tab pos="457200" algn="l"/>
              </a:tabLst>
            </a:pPr>
            <a:r>
              <a:rPr lang="en-US" sz="3600" dirty="0" smtClean="0">
                <a:ea typeface="Calibri"/>
                <a:cs typeface="Times New Roman"/>
              </a:rPr>
              <a:t>Lord our Righteousness - </a:t>
            </a:r>
            <a:r>
              <a:rPr lang="en-US" sz="3600" i="1" dirty="0" smtClean="0">
                <a:ea typeface="Calibri"/>
                <a:cs typeface="Times New Roman"/>
              </a:rPr>
              <a:t>(II Tim. 4:8)</a:t>
            </a:r>
          </a:p>
          <a:p>
            <a:pPr lvl="0">
              <a:lnSpc>
                <a:spcPct val="115000"/>
              </a:lnSpc>
              <a:spcBef>
                <a:spcPts val="0"/>
              </a:spcBef>
              <a:spcAft>
                <a:spcPts val="1000"/>
              </a:spcAft>
              <a:buFont typeface="Arial"/>
              <a:buChar char="•"/>
              <a:tabLst>
                <a:tab pos="457200" algn="l"/>
              </a:tabLst>
            </a:pPr>
            <a:r>
              <a:rPr lang="en-US" sz="3600" dirty="0" smtClean="0">
                <a:ea typeface="Calibri"/>
                <a:cs typeface="Times New Roman"/>
              </a:rPr>
              <a:t>Lord Christ - </a:t>
            </a:r>
            <a:r>
              <a:rPr lang="en-US" sz="3600" i="1" dirty="0" smtClean="0">
                <a:ea typeface="Calibri"/>
                <a:cs typeface="Times New Roman"/>
              </a:rPr>
              <a:t>(Luke 2:26)</a:t>
            </a:r>
          </a:p>
          <a:p>
            <a:pPr>
              <a:lnSpc>
                <a:spcPct val="115000"/>
              </a:lnSpc>
              <a:spcBef>
                <a:spcPts val="0"/>
              </a:spcBef>
              <a:spcAft>
                <a:spcPts val="1000"/>
              </a:spcAft>
              <a:buFont typeface="Arial"/>
              <a:buChar char="•"/>
              <a:tabLst>
                <a:tab pos="457200" algn="l"/>
              </a:tabLst>
            </a:pPr>
            <a:r>
              <a:rPr lang="en-US" sz="3600" dirty="0" smtClean="0"/>
              <a:t>Master - </a:t>
            </a:r>
            <a:r>
              <a:rPr lang="en-US" sz="3600" i="1" dirty="0" smtClean="0"/>
              <a:t>(Matt. 8:19)</a:t>
            </a:r>
          </a:p>
          <a:p>
            <a:pPr>
              <a:lnSpc>
                <a:spcPct val="115000"/>
              </a:lnSpc>
              <a:spcBef>
                <a:spcPts val="0"/>
              </a:spcBef>
              <a:spcAft>
                <a:spcPts val="1000"/>
              </a:spcAft>
              <a:buFont typeface="Arial"/>
              <a:buChar char="•"/>
              <a:tabLst>
                <a:tab pos="457200" algn="l"/>
              </a:tabLst>
            </a:pPr>
            <a:r>
              <a:rPr lang="en-US" sz="3600" dirty="0" smtClean="0"/>
              <a:t>Mediator  - </a:t>
            </a:r>
            <a:r>
              <a:rPr lang="en-US" sz="3600" i="1" dirty="0" smtClean="0"/>
              <a:t>(I Tim. 2:5)</a:t>
            </a:r>
          </a:p>
          <a:p>
            <a:pPr>
              <a:lnSpc>
                <a:spcPct val="115000"/>
              </a:lnSpc>
              <a:spcBef>
                <a:spcPts val="0"/>
              </a:spcBef>
              <a:spcAft>
                <a:spcPts val="1000"/>
              </a:spcAft>
              <a:buFont typeface="Arial"/>
              <a:buChar char="•"/>
              <a:tabLst>
                <a:tab pos="457200" algn="l"/>
              </a:tabLst>
            </a:pPr>
            <a:r>
              <a:rPr lang="en-US" sz="3600" dirty="0" smtClean="0"/>
              <a:t>Messiah - </a:t>
            </a:r>
            <a:r>
              <a:rPr lang="en-US" sz="3600" i="1" dirty="0" smtClean="0"/>
              <a:t>(John 1:41)</a:t>
            </a:r>
          </a:p>
          <a:p>
            <a:pPr>
              <a:lnSpc>
                <a:spcPct val="115000"/>
              </a:lnSpc>
              <a:spcBef>
                <a:spcPts val="0"/>
              </a:spcBef>
              <a:spcAft>
                <a:spcPts val="1000"/>
              </a:spcAft>
              <a:buFont typeface="Arial"/>
              <a:buChar char="•"/>
              <a:tabLst>
                <a:tab pos="457200" algn="l"/>
              </a:tabLst>
            </a:pPr>
            <a:r>
              <a:rPr lang="en-US" sz="3600" dirty="0" smtClean="0">
                <a:ea typeface="Calibri"/>
                <a:cs typeface="Times New Roman"/>
              </a:rPr>
              <a:t>Maker of heaven and earth </a:t>
            </a:r>
            <a:r>
              <a:rPr lang="en-US" sz="3600" i="1" dirty="0" smtClean="0">
                <a:ea typeface="Calibri"/>
                <a:cs typeface="Times New Roman"/>
              </a:rPr>
              <a:t>- (Rev. 14:7)</a:t>
            </a:r>
          </a:p>
          <a:p>
            <a:pPr lvl="0">
              <a:lnSpc>
                <a:spcPct val="115000"/>
              </a:lnSpc>
              <a:spcBef>
                <a:spcPts val="0"/>
              </a:spcBef>
              <a:spcAft>
                <a:spcPts val="1000"/>
              </a:spcAft>
              <a:buFont typeface="Arial"/>
              <a:buChar char="•"/>
              <a:tabLst>
                <a:tab pos="457200" algn="l"/>
              </a:tabLst>
            </a:pPr>
            <a:endParaRPr lang="en-US" sz="3600" i="1" dirty="0" smtClean="0">
              <a:ea typeface="Calibri"/>
              <a:cs typeface="Times New Roman"/>
            </a:endParaRPr>
          </a:p>
          <a:p>
            <a:endParaRPr lang="en-US" sz="3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534400" cy="6858000"/>
          </a:xfrm>
        </p:spPr>
        <p:txBody>
          <a:bodyPr>
            <a:normAutofit/>
          </a:bodyPr>
          <a:lstStyle/>
          <a:p>
            <a:pPr lvl="0"/>
            <a:r>
              <a:rPr lang="en-US" sz="3600" dirty="0" smtClean="0">
                <a:ea typeface="Calibri"/>
                <a:cs typeface="Times New Roman"/>
              </a:rPr>
              <a:t>Meek and lowly - </a:t>
            </a:r>
            <a:r>
              <a:rPr lang="en-US" sz="3600" i="1" dirty="0" smtClean="0">
                <a:ea typeface="Calibri"/>
                <a:cs typeface="Times New Roman"/>
              </a:rPr>
              <a:t>(Matt. 11:29)</a:t>
            </a:r>
          </a:p>
          <a:p>
            <a:r>
              <a:rPr lang="en-US" sz="3600" dirty="0" smtClean="0">
                <a:ea typeface="Calibri"/>
                <a:cs typeface="Times New Roman"/>
              </a:rPr>
              <a:t>Mighty one </a:t>
            </a:r>
            <a:r>
              <a:rPr lang="en-US" sz="3600" i="1" dirty="0" smtClean="0">
                <a:ea typeface="Calibri"/>
                <a:cs typeface="Times New Roman"/>
              </a:rPr>
              <a:t>/ </a:t>
            </a:r>
            <a:r>
              <a:rPr lang="en-US" sz="3600" dirty="0" smtClean="0"/>
              <a:t>Mighty God - </a:t>
            </a:r>
            <a:r>
              <a:rPr lang="en-US" sz="3600" i="1" dirty="0" smtClean="0"/>
              <a:t>(Isa. 9:6; 63:1)</a:t>
            </a:r>
          </a:p>
          <a:p>
            <a:r>
              <a:rPr lang="en-US" sz="3600" dirty="0" smtClean="0"/>
              <a:t>Minister - </a:t>
            </a:r>
            <a:r>
              <a:rPr lang="en-US" sz="3600" i="1" dirty="0" smtClean="0"/>
              <a:t>(Heb. 8:2)</a:t>
            </a:r>
          </a:p>
          <a:p>
            <a:r>
              <a:rPr lang="en-US" sz="3600" dirty="0" smtClean="0"/>
              <a:t>Nazarene - </a:t>
            </a:r>
            <a:r>
              <a:rPr lang="en-US" sz="3600" i="1" dirty="0" smtClean="0"/>
              <a:t>(Mark 1:24;  John 1:44-46)</a:t>
            </a:r>
          </a:p>
          <a:p>
            <a:r>
              <a:rPr lang="en-US" sz="3600" dirty="0" smtClean="0"/>
              <a:t>Passover - </a:t>
            </a:r>
            <a:r>
              <a:rPr lang="en-US" sz="3600" i="1" dirty="0" smtClean="0"/>
              <a:t>(I Cor. 5:7)</a:t>
            </a:r>
          </a:p>
          <a:p>
            <a:r>
              <a:rPr lang="en-US" sz="3600" dirty="0" smtClean="0"/>
              <a:t>Physician - </a:t>
            </a:r>
            <a:r>
              <a:rPr lang="en-US" sz="3600" i="1" dirty="0" smtClean="0"/>
              <a:t>(Matt. 9:12)</a:t>
            </a:r>
          </a:p>
          <a:p>
            <a:r>
              <a:rPr lang="en-US" sz="3600" dirty="0" smtClean="0"/>
              <a:t>Potentate - </a:t>
            </a:r>
            <a:r>
              <a:rPr lang="en-US" sz="3600" i="1" dirty="0" smtClean="0"/>
              <a:t>(I Tim. 6:15)</a:t>
            </a:r>
          </a:p>
          <a:p>
            <a:r>
              <a:rPr lang="en-US" sz="3600" dirty="0" smtClean="0"/>
              <a:t>Prince - </a:t>
            </a:r>
            <a:r>
              <a:rPr lang="en-US" sz="3600" i="1" dirty="0" smtClean="0"/>
              <a:t>(Acts 3:15; 5:31)</a:t>
            </a:r>
          </a:p>
          <a:p>
            <a:r>
              <a:rPr lang="en-US" sz="3600" dirty="0" smtClean="0"/>
              <a:t>Prophet - </a:t>
            </a:r>
            <a:r>
              <a:rPr lang="en-US" sz="3600" i="1" dirty="0" smtClean="0"/>
              <a:t>(Acts 3:22)</a:t>
            </a:r>
          </a:p>
          <a:p>
            <a:r>
              <a:rPr lang="en-US" sz="3600" dirty="0" smtClean="0"/>
              <a:t>Propitiation - </a:t>
            </a:r>
            <a:r>
              <a:rPr lang="en-US" sz="3600" i="1" dirty="0" smtClean="0"/>
              <a:t>(I John 2:2)</a:t>
            </a:r>
          </a:p>
          <a:p>
            <a:pPr>
              <a:buNone/>
            </a:pPr>
            <a:endParaRPr 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http://2.bp.blogspot.com/-PoF_sy62who/T5js3OsWOGI/AAAAAAAAAgA/c5kAbusB6YA/s1600/Jesus+Calms+The+Storm.jpg"/>
          <p:cNvPicPr>
            <a:picLocks noChangeAspect="1" noChangeArrowheads="1"/>
          </p:cNvPicPr>
          <p:nvPr/>
        </p:nvPicPr>
        <p:blipFill>
          <a:blip r:embed="rId2" cstate="print"/>
          <a:srcRect/>
          <a:stretch>
            <a:fillRect/>
          </a:stretch>
        </p:blipFill>
        <p:spPr bwMode="auto">
          <a:xfrm>
            <a:off x="304800" y="2362200"/>
            <a:ext cx="4170655" cy="3124200"/>
          </a:xfrm>
          <a:prstGeom prst="rect">
            <a:avLst/>
          </a:prstGeom>
          <a:noFill/>
        </p:spPr>
      </p:pic>
      <p:sp>
        <p:nvSpPr>
          <p:cNvPr id="5" name="Title 4"/>
          <p:cNvSpPr>
            <a:spLocks noGrp="1"/>
          </p:cNvSpPr>
          <p:nvPr>
            <p:ph type="title"/>
          </p:nvPr>
        </p:nvSpPr>
        <p:spPr>
          <a:xfrm>
            <a:off x="5029200" y="1371600"/>
            <a:ext cx="3657600" cy="4267200"/>
          </a:xfrm>
        </p:spPr>
        <p:txBody>
          <a:bodyPr>
            <a:normAutofit fontScale="90000"/>
          </a:bodyPr>
          <a:lstStyle/>
          <a:p>
            <a:r>
              <a:rPr lang="en-US" i="1" dirty="0" smtClean="0"/>
              <a:t> “But the men </a:t>
            </a:r>
            <a:r>
              <a:rPr lang="en-US" i="1" dirty="0" err="1" smtClean="0"/>
              <a:t>marvelled</a:t>
            </a:r>
            <a:r>
              <a:rPr lang="en-US" i="1" dirty="0" smtClean="0"/>
              <a:t>, saying, What manner of man is this, that even the winds and the sea obey him!”</a:t>
            </a:r>
            <a:endParaRPr lang="en-US" i="1" dirty="0"/>
          </a:p>
        </p:txBody>
      </p:sp>
      <p:sp>
        <p:nvSpPr>
          <p:cNvPr id="3" name="Content Placeholder 2"/>
          <p:cNvSpPr>
            <a:spLocks noGrp="1"/>
          </p:cNvSpPr>
          <p:nvPr>
            <p:ph idx="4294967295"/>
          </p:nvPr>
        </p:nvSpPr>
        <p:spPr>
          <a:xfrm>
            <a:off x="0" y="0"/>
            <a:ext cx="8915400" cy="6858000"/>
          </a:xfrm>
        </p:spPr>
        <p:txBody>
          <a:bodyPr>
            <a:normAutofit/>
          </a:bodyPr>
          <a:lstStyle/>
          <a:p>
            <a:r>
              <a:rPr lang="en-US" sz="3600" dirty="0" smtClean="0"/>
              <a:t>Power of God </a:t>
            </a:r>
            <a:r>
              <a:rPr lang="en-US" sz="3600" i="1" dirty="0" smtClean="0"/>
              <a:t>- (I Cor. 1:24)</a:t>
            </a:r>
          </a:p>
          <a:p>
            <a:pPr>
              <a:buNone/>
            </a:pPr>
            <a:endParaRPr lang="en-US" sz="3600" dirty="0"/>
          </a:p>
        </p:txBody>
      </p:sp>
      <p:pic>
        <p:nvPicPr>
          <p:cNvPr id="41986" name="Picture 2" descr="http://jesus.christ.org/files/2012/03/mormon-jesus-christ-storm1.jpg"/>
          <p:cNvPicPr>
            <a:picLocks noChangeAspect="1" noChangeArrowheads="1"/>
          </p:cNvPicPr>
          <p:nvPr/>
        </p:nvPicPr>
        <p:blipFill>
          <a:blip r:embed="rId3" cstate="print"/>
          <a:srcRect/>
          <a:stretch>
            <a:fillRect/>
          </a:stretch>
        </p:blipFill>
        <p:spPr bwMode="auto">
          <a:xfrm>
            <a:off x="304800" y="1143000"/>
            <a:ext cx="4324350" cy="52197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2000"/>
                                        <p:tgtEl>
                                          <p:spTgt spid="41986"/>
                                        </p:tgtEl>
                                        <p:attrNameLst>
                                          <p:attrName>ppt_w</p:attrName>
                                        </p:attrNameLst>
                                      </p:cBhvr>
                                      <p:tavLst>
                                        <p:tav tm="0">
                                          <p:val>
                                            <p:strVal val="ppt_w"/>
                                          </p:val>
                                        </p:tav>
                                        <p:tav tm="100000">
                                          <p:val>
                                            <p:fltVal val="0"/>
                                          </p:val>
                                        </p:tav>
                                      </p:tavLst>
                                    </p:anim>
                                    <p:anim calcmode="lin" valueType="num">
                                      <p:cBhvr>
                                        <p:cTn id="7" dur="2000"/>
                                        <p:tgtEl>
                                          <p:spTgt spid="41986"/>
                                        </p:tgtEl>
                                        <p:attrNameLst>
                                          <p:attrName>ppt_h</p:attrName>
                                        </p:attrNameLst>
                                      </p:cBhvr>
                                      <p:tavLst>
                                        <p:tav tm="0">
                                          <p:val>
                                            <p:strVal val="ppt_h"/>
                                          </p:val>
                                        </p:tav>
                                        <p:tav tm="100000">
                                          <p:val>
                                            <p:fltVal val="0"/>
                                          </p:val>
                                        </p:tav>
                                      </p:tavLst>
                                    </p:anim>
                                    <p:animEffect transition="out" filter="fade">
                                      <p:cBhvr>
                                        <p:cTn id="8" dur="2000"/>
                                        <p:tgtEl>
                                          <p:spTgt spid="41986"/>
                                        </p:tgtEl>
                                      </p:cBhvr>
                                    </p:animEffect>
                                    <p:set>
                                      <p:cBhvr>
                                        <p:cTn id="9" dur="1" fill="hold">
                                          <p:stCondLst>
                                            <p:cond delay="1999"/>
                                          </p:stCondLst>
                                        </p:cTn>
                                        <p:tgtEl>
                                          <p:spTgt spid="4198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to="" calcmode="lin" valueType="num">
                                      <p:cBhvr>
                                        <p:cTn id="14"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
            <a:ext cx="8686800" cy="990600"/>
          </a:xfrm>
        </p:spPr>
        <p:txBody>
          <a:bodyPr>
            <a:normAutofit/>
          </a:bodyPr>
          <a:lstStyle/>
          <a:p>
            <a:r>
              <a:rPr lang="en-US" sz="3600" dirty="0" smtClean="0"/>
              <a:t>Purifier - </a:t>
            </a:r>
            <a:r>
              <a:rPr lang="en-US" sz="3600" i="1" dirty="0" smtClean="0"/>
              <a:t>(Mal. 3:3)</a:t>
            </a:r>
          </a:p>
          <a:p>
            <a:endParaRPr lang="en-US" sz="3600" dirty="0"/>
          </a:p>
        </p:txBody>
      </p:sp>
      <p:sp>
        <p:nvSpPr>
          <p:cNvPr id="4" name="Rectangle 3"/>
          <p:cNvSpPr/>
          <p:nvPr/>
        </p:nvSpPr>
        <p:spPr>
          <a:xfrm>
            <a:off x="381000" y="838200"/>
            <a:ext cx="8382000" cy="2062103"/>
          </a:xfrm>
          <a:prstGeom prst="rect">
            <a:avLst/>
          </a:prstGeom>
        </p:spPr>
        <p:txBody>
          <a:bodyPr wrap="square">
            <a:spAutoFit/>
          </a:bodyPr>
          <a:lstStyle/>
          <a:p>
            <a:pPr algn="ctr"/>
            <a:r>
              <a:rPr lang="en-US" sz="3200" i="1" dirty="0" smtClean="0">
                <a:solidFill>
                  <a:srgbClr val="FFFF00"/>
                </a:solidFill>
              </a:rPr>
              <a:t> “And he shall sit as a refiner and purifier of silver: and he shall purify the sons of Levi, and purge them as gold and silver, that they may offer unto the LORD an offering in righteousness.”</a:t>
            </a:r>
            <a:endParaRPr lang="en-US" sz="3200" i="1" dirty="0">
              <a:solidFill>
                <a:srgbClr val="FFFF00"/>
              </a:solidFill>
            </a:endParaRPr>
          </a:p>
        </p:txBody>
      </p:sp>
      <p:pic>
        <p:nvPicPr>
          <p:cNvPr id="40964" name="Picture 4" descr="http://www.creweb.com/wp-content/uploads/2009/12/Silver_Melting.jpg"/>
          <p:cNvPicPr>
            <a:picLocks noChangeAspect="1" noChangeArrowheads="1"/>
          </p:cNvPicPr>
          <p:nvPr/>
        </p:nvPicPr>
        <p:blipFill>
          <a:blip r:embed="rId2" cstate="print"/>
          <a:srcRect/>
          <a:stretch>
            <a:fillRect/>
          </a:stretch>
        </p:blipFill>
        <p:spPr bwMode="auto">
          <a:xfrm>
            <a:off x="2438400" y="3124200"/>
            <a:ext cx="3836096" cy="3733800"/>
          </a:xfrm>
          <a:prstGeom prst="rect">
            <a:avLst/>
          </a:prstGeom>
          <a:noFill/>
        </p:spPr>
      </p:pic>
      <p:pic>
        <p:nvPicPr>
          <p:cNvPr id="40968" name="Picture 8" descr="http://www.thedailysheeple.com/wp-content/uploads/2011/01/silvergoldbars.jpg"/>
          <p:cNvPicPr>
            <a:picLocks noChangeAspect="1" noChangeArrowheads="1"/>
          </p:cNvPicPr>
          <p:nvPr/>
        </p:nvPicPr>
        <p:blipFill>
          <a:blip r:embed="rId3" cstate="print"/>
          <a:srcRect/>
          <a:stretch>
            <a:fillRect/>
          </a:stretch>
        </p:blipFill>
        <p:spPr bwMode="auto">
          <a:xfrm>
            <a:off x="1524000" y="3028273"/>
            <a:ext cx="5715000" cy="382972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8"/>
                                        </p:tgtEl>
                                        <p:attrNameLst>
                                          <p:attrName>style.visibility</p:attrName>
                                        </p:attrNameLst>
                                      </p:cBhvr>
                                      <p:to>
                                        <p:strVal val="visible"/>
                                      </p:to>
                                    </p:set>
                                    <p:animEffect transition="in" filter="fade">
                                      <p:cBhvr>
                                        <p:cTn id="7" dur="2000"/>
                                        <p:tgtEl>
                                          <p:spTgt spid="40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14" name="Picture 14" descr="http://www.rafinerija-plemeniti-metali.hr/images/slike/izdvajanje-zlata-i-srebra-slika3.jpg"/>
          <p:cNvPicPr>
            <a:picLocks noChangeAspect="1" noChangeArrowheads="1"/>
          </p:cNvPicPr>
          <p:nvPr/>
        </p:nvPicPr>
        <p:blipFill>
          <a:blip r:embed="rId2" cstate="print">
            <a:lum bright="-30000"/>
          </a:blip>
          <a:srcRect/>
          <a:stretch>
            <a:fillRect/>
          </a:stretch>
        </p:blipFill>
        <p:spPr bwMode="auto">
          <a:xfrm>
            <a:off x="-1524000" y="-228600"/>
            <a:ext cx="11041441" cy="7086600"/>
          </a:xfrm>
          <a:prstGeom prst="rect">
            <a:avLst/>
          </a:prstGeom>
          <a:noFill/>
        </p:spPr>
      </p:pic>
      <p:sp>
        <p:nvSpPr>
          <p:cNvPr id="2" name="Rectangle 1"/>
          <p:cNvSpPr/>
          <p:nvPr/>
        </p:nvSpPr>
        <p:spPr>
          <a:xfrm>
            <a:off x="1371600" y="0"/>
            <a:ext cx="5943600" cy="6740307"/>
          </a:xfrm>
          <a:prstGeom prst="rect">
            <a:avLst/>
          </a:prstGeom>
        </p:spPr>
        <p:txBody>
          <a:bodyPr wrap="square">
            <a:spAutoFit/>
          </a:bodyPr>
          <a:lstStyle/>
          <a:p>
            <a:pPr algn="ctr"/>
            <a:r>
              <a:rPr lang="en-US" sz="3600" i="1" dirty="0" smtClean="0">
                <a:effectLst>
                  <a:glow rad="63500">
                    <a:schemeClr val="bg1">
                      <a:alpha val="40000"/>
                    </a:schemeClr>
                  </a:glow>
                </a:effectLst>
              </a:rPr>
              <a:t>“Wherein ye greatly rejoice, though now for a season, if need be, ye are in heaviness through manifold temptations: That the trial of your faith, being much more precious than of gold that </a:t>
            </a:r>
            <a:r>
              <a:rPr lang="en-US" sz="3600" i="1" dirty="0" err="1" smtClean="0">
                <a:effectLst>
                  <a:glow rad="63500">
                    <a:schemeClr val="bg1">
                      <a:alpha val="40000"/>
                    </a:schemeClr>
                  </a:glow>
                </a:effectLst>
              </a:rPr>
              <a:t>perisheth</a:t>
            </a:r>
            <a:r>
              <a:rPr lang="en-US" sz="3600" i="1" dirty="0" smtClean="0">
                <a:effectLst>
                  <a:glow rad="63500">
                    <a:schemeClr val="bg1">
                      <a:alpha val="40000"/>
                    </a:schemeClr>
                  </a:glow>
                </a:effectLst>
              </a:rPr>
              <a:t>, though it be tried with fire, might be found unto praise and </a:t>
            </a:r>
            <a:r>
              <a:rPr lang="en-US" sz="3600" i="1" dirty="0" err="1" smtClean="0">
                <a:effectLst>
                  <a:glow rad="63500">
                    <a:schemeClr val="bg1">
                      <a:alpha val="40000"/>
                    </a:schemeClr>
                  </a:glow>
                </a:effectLst>
              </a:rPr>
              <a:t>honour</a:t>
            </a:r>
            <a:r>
              <a:rPr lang="en-US" sz="3600" i="1" dirty="0" smtClean="0">
                <a:effectLst>
                  <a:glow rad="63500">
                    <a:schemeClr val="bg1">
                      <a:alpha val="40000"/>
                    </a:schemeClr>
                  </a:glow>
                </a:effectLst>
              </a:rPr>
              <a:t> and glory at the appearing of Jesus Christ.”</a:t>
            </a:r>
          </a:p>
          <a:p>
            <a:pPr algn="ctr"/>
            <a:r>
              <a:rPr lang="en-US" sz="3600" i="1" dirty="0" smtClean="0">
                <a:effectLst>
                  <a:glow rad="63500">
                    <a:schemeClr val="bg1">
                      <a:alpha val="40000"/>
                    </a:schemeClr>
                  </a:glow>
                </a:effectLst>
              </a:rPr>
              <a:t> (I Peter 1:6-7) </a:t>
            </a:r>
            <a:endParaRPr lang="en-US" sz="3600" i="1" dirty="0">
              <a:effectLst>
                <a:glow rad="63500">
                  <a:schemeClr val="bg1">
                    <a:alpha val="40000"/>
                  </a:schemeClr>
                </a:glow>
              </a:effectLst>
            </a:endParaRPr>
          </a:p>
        </p:txBody>
      </p:sp>
      <p:pic>
        <p:nvPicPr>
          <p:cNvPr id="76802" name="Picture 2" descr="http://www.buygoldsilverbullion.com/wp-content/uploads/gold-silver-04-300x203.jpg"/>
          <p:cNvPicPr>
            <a:picLocks noChangeAspect="1" noChangeArrowheads="1"/>
          </p:cNvPicPr>
          <p:nvPr/>
        </p:nvPicPr>
        <p:blipFill>
          <a:blip r:embed="rId3" cstate="print"/>
          <a:srcRect/>
          <a:stretch>
            <a:fillRect/>
          </a:stretch>
        </p:blipFill>
        <p:spPr bwMode="auto">
          <a:xfrm rot="949137">
            <a:off x="7382407" y="622614"/>
            <a:ext cx="1956614" cy="1323976"/>
          </a:xfrm>
          <a:prstGeom prst="rect">
            <a:avLst/>
          </a:prstGeom>
          <a:noFill/>
        </p:spPr>
      </p:pic>
      <p:pic>
        <p:nvPicPr>
          <p:cNvPr id="76804" name="Picture 4" descr="http://silver-bullion-bars.com/wp-content/uploads/2009/10/Silver-Bars.jpg"/>
          <p:cNvPicPr>
            <a:picLocks noChangeAspect="1" noChangeArrowheads="1"/>
          </p:cNvPicPr>
          <p:nvPr/>
        </p:nvPicPr>
        <p:blipFill>
          <a:blip r:embed="rId4" cstate="print"/>
          <a:srcRect/>
          <a:stretch>
            <a:fillRect/>
          </a:stretch>
        </p:blipFill>
        <p:spPr bwMode="auto">
          <a:xfrm rot="644800">
            <a:off x="-701506" y="422295"/>
            <a:ext cx="2235200" cy="1676400"/>
          </a:xfrm>
          <a:prstGeom prst="rect">
            <a:avLst/>
          </a:prstGeom>
          <a:noFill/>
        </p:spPr>
      </p:pic>
      <p:pic>
        <p:nvPicPr>
          <p:cNvPr id="76806" name="Picture 6" descr="http://www.goldwhy.com/gold-images/silver-bars-gold-coins.jpg"/>
          <p:cNvPicPr>
            <a:picLocks noChangeAspect="1" noChangeArrowheads="1"/>
          </p:cNvPicPr>
          <p:nvPr/>
        </p:nvPicPr>
        <p:blipFill>
          <a:blip r:embed="rId5" cstate="print"/>
          <a:srcRect/>
          <a:stretch>
            <a:fillRect/>
          </a:stretch>
        </p:blipFill>
        <p:spPr bwMode="auto">
          <a:xfrm rot="21175650">
            <a:off x="-990600" y="4876800"/>
            <a:ext cx="2620509" cy="1676400"/>
          </a:xfrm>
          <a:prstGeom prst="rect">
            <a:avLst/>
          </a:prstGeom>
          <a:noFill/>
        </p:spPr>
      </p:pic>
      <p:pic>
        <p:nvPicPr>
          <p:cNvPr id="76808" name="Picture 8" descr="http://t3.gstatic.com/images?q=tbn:ANd9GcQy3dB0vP9bsCYowSxN5MsouFycx-EqIsPvs-GfjW8I48L-YHC1EpcasIRjjQ"/>
          <p:cNvPicPr>
            <a:picLocks noChangeAspect="1" noChangeArrowheads="1"/>
          </p:cNvPicPr>
          <p:nvPr/>
        </p:nvPicPr>
        <p:blipFill>
          <a:blip r:embed="rId6" cstate="print"/>
          <a:srcRect/>
          <a:stretch>
            <a:fillRect/>
          </a:stretch>
        </p:blipFill>
        <p:spPr bwMode="auto">
          <a:xfrm rot="743360">
            <a:off x="7028639" y="4966400"/>
            <a:ext cx="2457450" cy="1857376"/>
          </a:xfrm>
          <a:prstGeom prst="rect">
            <a:avLst/>
          </a:prstGeom>
          <a:noFill/>
        </p:spPr>
      </p:pic>
      <p:pic>
        <p:nvPicPr>
          <p:cNvPr id="76810" name="Picture 10" descr="http://www.bullionstreet.com/uploads/news/2012/2/1328268153.jpg"/>
          <p:cNvPicPr>
            <a:picLocks noChangeAspect="1" noChangeArrowheads="1"/>
          </p:cNvPicPr>
          <p:nvPr/>
        </p:nvPicPr>
        <p:blipFill>
          <a:blip r:embed="rId7" cstate="print"/>
          <a:srcRect/>
          <a:stretch>
            <a:fillRect/>
          </a:stretch>
        </p:blipFill>
        <p:spPr bwMode="auto">
          <a:xfrm>
            <a:off x="-914400" y="2590800"/>
            <a:ext cx="2528241" cy="1638301"/>
          </a:xfrm>
          <a:prstGeom prst="rect">
            <a:avLst/>
          </a:prstGeom>
          <a:noFill/>
        </p:spPr>
      </p:pic>
      <p:pic>
        <p:nvPicPr>
          <p:cNvPr id="76812" name="Picture 12" descr="http://3.bp.blogspot.com/-F_2FDBrdB7g/TbZWyFWuoSI/AAAAAAAAC0w/eSOCfazqIs0/s1600/gold-bullion-and-gold-silver-coins-back-monetary-system.gif"/>
          <p:cNvPicPr>
            <a:picLocks noChangeAspect="1" noChangeArrowheads="1"/>
          </p:cNvPicPr>
          <p:nvPr/>
        </p:nvPicPr>
        <p:blipFill>
          <a:blip r:embed="rId8" cstate="print"/>
          <a:srcRect/>
          <a:stretch>
            <a:fillRect/>
          </a:stretch>
        </p:blipFill>
        <p:spPr bwMode="auto">
          <a:xfrm>
            <a:off x="7239000" y="2590800"/>
            <a:ext cx="2971800" cy="1748117"/>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4876800" cy="2308324"/>
          </a:xfrm>
          <a:prstGeom prst="rect">
            <a:avLst/>
          </a:prstGeom>
        </p:spPr>
        <p:txBody>
          <a:bodyPr wrap="square">
            <a:spAutoFit/>
          </a:bodyPr>
          <a:lstStyle/>
          <a:p>
            <a:r>
              <a:rPr lang="en-US" sz="3600" i="1" dirty="0" smtClean="0"/>
              <a:t>“But he </a:t>
            </a:r>
            <a:r>
              <a:rPr lang="en-US" sz="3600" i="1" dirty="0" err="1" smtClean="0"/>
              <a:t>knoweth</a:t>
            </a:r>
            <a:r>
              <a:rPr lang="en-US" sz="3600" i="1" dirty="0" smtClean="0"/>
              <a:t> the way that I take: when he hath tried me, I shall come forth as gold.”  Job 23:10 </a:t>
            </a:r>
            <a:endParaRPr lang="en-US" sz="3600" i="1" dirty="0"/>
          </a:p>
        </p:txBody>
      </p:sp>
      <p:pic>
        <p:nvPicPr>
          <p:cNvPr id="77826" name="Picture 2" descr="http://www.bookdrum.com/images/books/99388_o.jpg"/>
          <p:cNvPicPr>
            <a:picLocks noChangeAspect="1" noChangeArrowheads="1"/>
          </p:cNvPicPr>
          <p:nvPr/>
        </p:nvPicPr>
        <p:blipFill>
          <a:blip r:embed="rId2" cstate="print">
            <a:lum bright="-10000"/>
          </a:blip>
          <a:srcRect/>
          <a:stretch>
            <a:fillRect/>
          </a:stretch>
        </p:blipFill>
        <p:spPr bwMode="auto">
          <a:xfrm>
            <a:off x="3886200" y="3021159"/>
            <a:ext cx="4867275" cy="3617767"/>
          </a:xfrm>
          <a:prstGeom prst="rect">
            <a:avLst/>
          </a:prstGeom>
          <a:ln>
            <a:noFill/>
          </a:ln>
          <a:effectLst>
            <a:softEdge rad="112500"/>
          </a:effectLst>
        </p:spPr>
      </p:pic>
      <p:pic>
        <p:nvPicPr>
          <p:cNvPr id="54274" name="Picture 2" descr="http://www.numbersleuth.org/worlds-gold/gold-bar.jpg"/>
          <p:cNvPicPr>
            <a:picLocks noChangeAspect="1" noChangeArrowheads="1"/>
          </p:cNvPicPr>
          <p:nvPr/>
        </p:nvPicPr>
        <p:blipFill>
          <a:blip r:embed="rId3" cstate="print"/>
          <a:srcRect/>
          <a:stretch>
            <a:fillRect/>
          </a:stretch>
        </p:blipFill>
        <p:spPr bwMode="auto">
          <a:xfrm>
            <a:off x="3886200" y="2971801"/>
            <a:ext cx="4800600" cy="37840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20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0"/>
          </a:xfrm>
        </p:spPr>
        <p:txBody>
          <a:bodyPr>
            <a:normAutofit/>
          </a:bodyPr>
          <a:lstStyle/>
          <a:p>
            <a:r>
              <a:rPr lang="en-US" sz="3600" i="1" dirty="0" smtClean="0"/>
              <a:t>(Hebrews 12:5-7) </a:t>
            </a:r>
            <a:br>
              <a:rPr lang="en-US" sz="3600" i="1" dirty="0" smtClean="0"/>
            </a:br>
            <a:r>
              <a:rPr lang="en-US" sz="3600" i="1" dirty="0" smtClean="0"/>
              <a:t>“And ye have forgotten the exhortation which </a:t>
            </a:r>
            <a:r>
              <a:rPr lang="en-US" sz="3600" i="1" dirty="0" err="1" smtClean="0"/>
              <a:t>speaketh</a:t>
            </a:r>
            <a:r>
              <a:rPr lang="en-US" sz="3600" i="1" dirty="0" smtClean="0"/>
              <a:t> unto you as unto children, My son, despise not thou the chastening of the Lord, nor faint when thou art rebuked of him: For whom the Lord </a:t>
            </a:r>
            <a:r>
              <a:rPr lang="en-US" sz="3600" i="1" dirty="0" err="1" smtClean="0"/>
              <a:t>loveth</a:t>
            </a:r>
            <a:r>
              <a:rPr lang="en-US" sz="3600" i="1" dirty="0" smtClean="0"/>
              <a:t> he </a:t>
            </a:r>
            <a:r>
              <a:rPr lang="en-US" sz="3600" i="1" dirty="0" err="1" smtClean="0"/>
              <a:t>chasteneth</a:t>
            </a:r>
            <a:r>
              <a:rPr lang="en-US" sz="3600" i="1" dirty="0" smtClean="0"/>
              <a:t>, and </a:t>
            </a:r>
            <a:r>
              <a:rPr lang="en-US" sz="3600" i="1" dirty="0" err="1" smtClean="0"/>
              <a:t>scourgeth</a:t>
            </a:r>
            <a:r>
              <a:rPr lang="en-US" sz="3600" i="1" dirty="0" smtClean="0"/>
              <a:t> every son whom he </a:t>
            </a:r>
            <a:r>
              <a:rPr lang="en-US" sz="3600" i="1" dirty="0" err="1" smtClean="0"/>
              <a:t>receiveth</a:t>
            </a:r>
            <a:r>
              <a:rPr lang="en-US" sz="3600" i="1" dirty="0" smtClean="0"/>
              <a:t>. If ye endure chastening, God </a:t>
            </a:r>
            <a:r>
              <a:rPr lang="en-US" sz="3600" i="1" dirty="0" err="1" smtClean="0"/>
              <a:t>dealeth</a:t>
            </a:r>
            <a:r>
              <a:rPr lang="en-US" sz="3600" i="1" dirty="0" smtClean="0"/>
              <a:t> with you as with sons; for what son is he whom the father </a:t>
            </a:r>
            <a:r>
              <a:rPr lang="en-US" sz="3600" i="1" dirty="0" err="1" smtClean="0"/>
              <a:t>chasteneth</a:t>
            </a:r>
            <a:r>
              <a:rPr lang="en-US" sz="3600" i="1" dirty="0" smtClean="0"/>
              <a:t> not?”</a:t>
            </a:r>
            <a:endParaRPr lang="en-US" sz="3600" i="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www.psychalive.org/wp-content/uploads/2009/11/iStock_000002563326Small.jpg"/>
          <p:cNvPicPr>
            <a:picLocks noChangeAspect="1" noChangeArrowheads="1"/>
          </p:cNvPicPr>
          <p:nvPr/>
        </p:nvPicPr>
        <p:blipFill>
          <a:blip r:embed="rId2" cstate="print"/>
          <a:srcRect r="28967"/>
          <a:stretch>
            <a:fillRect/>
          </a:stretch>
        </p:blipFill>
        <p:spPr bwMode="auto">
          <a:xfrm>
            <a:off x="2362200" y="1524000"/>
            <a:ext cx="4648200" cy="4257675"/>
          </a:xfrm>
          <a:prstGeom prst="rect">
            <a:avLst/>
          </a:prstGeom>
          <a:noFill/>
        </p:spPr>
      </p:pic>
      <p:pic>
        <p:nvPicPr>
          <p:cNvPr id="3" name="Picture 4" descr="http://4.bp.blogspot.com/_WhQwuLidKGQ/TC08erWuJJI/AAAAAAAAAOk/O3YM9WLF2l0/s1600/father-and-child-in-arms-1.jpg"/>
          <p:cNvPicPr>
            <a:picLocks noChangeAspect="1" noChangeArrowheads="1"/>
          </p:cNvPicPr>
          <p:nvPr/>
        </p:nvPicPr>
        <p:blipFill>
          <a:blip r:embed="rId3" cstate="print"/>
          <a:srcRect/>
          <a:stretch>
            <a:fillRect/>
          </a:stretch>
        </p:blipFill>
        <p:spPr bwMode="auto">
          <a:xfrm>
            <a:off x="228600" y="104321"/>
            <a:ext cx="3505200" cy="2305505"/>
          </a:xfrm>
          <a:prstGeom prst="rect">
            <a:avLst/>
          </a:prstGeom>
          <a:noFill/>
        </p:spPr>
      </p:pic>
      <p:pic>
        <p:nvPicPr>
          <p:cNvPr id="4" name="Picture 6" descr="http://3.bp.blogspot.com/-B2qcSKicd1A/Tjr01mTsTkI/AAAAAAAAA34/iDddlW4zVQE/s400/father-and-son.gif"/>
          <p:cNvPicPr>
            <a:picLocks noChangeAspect="1" noChangeArrowheads="1"/>
          </p:cNvPicPr>
          <p:nvPr/>
        </p:nvPicPr>
        <p:blipFill>
          <a:blip r:embed="rId4" cstate="print"/>
          <a:srcRect/>
          <a:stretch>
            <a:fillRect/>
          </a:stretch>
        </p:blipFill>
        <p:spPr bwMode="auto">
          <a:xfrm>
            <a:off x="5410200" y="3505200"/>
            <a:ext cx="3505200" cy="3171371"/>
          </a:xfrm>
          <a:prstGeom prst="rect">
            <a:avLst/>
          </a:prstGeom>
          <a:noFill/>
        </p:spPr>
      </p:pic>
      <p:pic>
        <p:nvPicPr>
          <p:cNvPr id="94212" name="Picture 4" descr="http://www.legaljuice.com/father%20son%20and.jpg"/>
          <p:cNvPicPr>
            <a:picLocks noChangeAspect="1" noChangeArrowheads="1"/>
          </p:cNvPicPr>
          <p:nvPr/>
        </p:nvPicPr>
        <p:blipFill>
          <a:blip r:embed="rId5" cstate="print"/>
          <a:srcRect l="4119" t="2703" r="1146" b="2703"/>
          <a:stretch>
            <a:fillRect/>
          </a:stretch>
        </p:blipFill>
        <p:spPr bwMode="auto">
          <a:xfrm>
            <a:off x="4953000" y="228600"/>
            <a:ext cx="3810000" cy="2898913"/>
          </a:xfrm>
          <a:prstGeom prst="rect">
            <a:avLst/>
          </a:prstGeom>
          <a:noFill/>
        </p:spPr>
      </p:pic>
      <p:pic>
        <p:nvPicPr>
          <p:cNvPr id="94214" name="Picture 6" descr="http://juliecoleman.org/wp-content/uploads/2011/01/father-and-son.jpg"/>
          <p:cNvPicPr>
            <a:picLocks noChangeAspect="1" noChangeArrowheads="1"/>
          </p:cNvPicPr>
          <p:nvPr/>
        </p:nvPicPr>
        <p:blipFill>
          <a:blip r:embed="rId6" cstate="print">
            <a:duotone>
              <a:prstClr val="black"/>
              <a:schemeClr val="accent1">
                <a:tint val="45000"/>
                <a:satMod val="400000"/>
              </a:schemeClr>
            </a:duotone>
            <a:lum/>
          </a:blip>
          <a:srcRect/>
          <a:stretch>
            <a:fillRect/>
          </a:stretch>
        </p:blipFill>
        <p:spPr bwMode="auto">
          <a:xfrm>
            <a:off x="304800" y="3962400"/>
            <a:ext cx="36576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212"/>
                                        </p:tgtEl>
                                        <p:attrNameLst>
                                          <p:attrName>style.visibility</p:attrName>
                                        </p:attrNameLst>
                                      </p:cBhvr>
                                      <p:to>
                                        <p:strVal val="visible"/>
                                      </p:to>
                                    </p:set>
                                    <p:animEffect transition="in" filter="fade">
                                      <p:cBhvr>
                                        <p:cTn id="17" dur="2000"/>
                                        <p:tgtEl>
                                          <p:spTgt spid="942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4214"/>
                                        </p:tgtEl>
                                        <p:attrNameLst>
                                          <p:attrName>style.visibility</p:attrName>
                                        </p:attrNameLst>
                                      </p:cBhvr>
                                      <p:to>
                                        <p:strVal val="visible"/>
                                      </p:to>
                                    </p:set>
                                    <p:animEffect transition="in" filter="fade">
                                      <p:cBhvr>
                                        <p:cTn id="22" dur="20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648200" cy="6430962"/>
          </a:xfrm>
        </p:spPr>
        <p:txBody>
          <a:bodyPr>
            <a:normAutofit/>
          </a:bodyPr>
          <a:lstStyle/>
          <a:p>
            <a:r>
              <a:rPr lang="en-US" sz="3600" i="1" dirty="0" smtClean="0"/>
              <a:t>(Hebrews 12:11)</a:t>
            </a:r>
            <a:br>
              <a:rPr lang="en-US" sz="3600" i="1" dirty="0" smtClean="0"/>
            </a:br>
            <a:r>
              <a:rPr lang="en-US" sz="3600" i="1" dirty="0" smtClean="0"/>
              <a:t>“Now no chastening for the present </a:t>
            </a:r>
            <a:r>
              <a:rPr lang="en-US" sz="3600" i="1" dirty="0" err="1" smtClean="0"/>
              <a:t>seemeth</a:t>
            </a:r>
            <a:r>
              <a:rPr lang="en-US" sz="3600" i="1" dirty="0" smtClean="0"/>
              <a:t> to be joyous, but grievous: nevertheless afterward it </a:t>
            </a:r>
            <a:r>
              <a:rPr lang="en-US" sz="3600" i="1" dirty="0" err="1" smtClean="0"/>
              <a:t>yieldeth</a:t>
            </a:r>
            <a:r>
              <a:rPr lang="en-US" sz="3600" i="1" dirty="0" smtClean="0"/>
              <a:t> the peaceable fruit of righteousness unto them which are exercised thereby.”</a:t>
            </a:r>
            <a:endParaRPr lang="en-US" sz="3600" i="1" dirty="0"/>
          </a:p>
        </p:txBody>
      </p:sp>
      <p:pic>
        <p:nvPicPr>
          <p:cNvPr id="92168" name="Picture 8" descr="http://lh4.ggpht.com/-9zcsYW230BU/SX31Qwv3J-I/AAAAAAAAAso/zFuRJE9y1G8/3D%252520Character%252520%2525285%252529.jpg"/>
          <p:cNvPicPr>
            <a:picLocks noChangeAspect="1" noChangeArrowheads="1"/>
          </p:cNvPicPr>
          <p:nvPr/>
        </p:nvPicPr>
        <p:blipFill>
          <a:blip r:embed="rId2" cstate="print"/>
          <a:srcRect/>
          <a:stretch>
            <a:fillRect/>
          </a:stretch>
        </p:blipFill>
        <p:spPr bwMode="auto">
          <a:xfrm>
            <a:off x="4673600" y="1447800"/>
            <a:ext cx="4368800" cy="3276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a:bodyPr>
          <a:lstStyle/>
          <a:p>
            <a:r>
              <a:rPr lang="en-US" i="1" dirty="0" smtClean="0"/>
              <a:t>Philippians </a:t>
            </a:r>
            <a:r>
              <a:rPr lang="en-US" i="1" dirty="0" smtClean="0"/>
              <a:t>1:6</a:t>
            </a:r>
            <a:br>
              <a:rPr lang="en-US" i="1" dirty="0" smtClean="0"/>
            </a:br>
            <a:r>
              <a:rPr lang="en-US" i="1" dirty="0" smtClean="0"/>
              <a:t/>
            </a:r>
            <a:br>
              <a:rPr lang="en-US" i="1" dirty="0" smtClean="0"/>
            </a:br>
            <a:r>
              <a:rPr lang="en-US" i="1" dirty="0" smtClean="0"/>
              <a:t>“Being </a:t>
            </a:r>
            <a:r>
              <a:rPr lang="en-US" i="1" dirty="0" smtClean="0"/>
              <a:t>confident of this very thing, that he which hath begun a good work in you will perform it until the day of Jesus </a:t>
            </a:r>
            <a:r>
              <a:rPr lang="en-US" i="1" dirty="0" smtClean="0"/>
              <a:t>Christ.”</a:t>
            </a:r>
            <a:endParaRPr lang="en-US"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r>
              <a:rPr lang="en-US" sz="3600" dirty="0" smtClean="0"/>
              <a:t>Prince of peace – </a:t>
            </a:r>
            <a:r>
              <a:rPr lang="en-US" sz="3600" i="1" dirty="0" smtClean="0"/>
              <a:t>(Isa. 9:6)</a:t>
            </a:r>
            <a:endParaRPr lang="en-US" sz="3600" i="1" dirty="0"/>
          </a:p>
        </p:txBody>
      </p:sp>
      <p:sp>
        <p:nvSpPr>
          <p:cNvPr id="4" name="Rectangle 3"/>
          <p:cNvSpPr/>
          <p:nvPr/>
        </p:nvSpPr>
        <p:spPr>
          <a:xfrm>
            <a:off x="4648200" y="990600"/>
            <a:ext cx="4191000" cy="5078313"/>
          </a:xfrm>
          <a:prstGeom prst="rect">
            <a:avLst/>
          </a:prstGeom>
        </p:spPr>
        <p:txBody>
          <a:bodyPr wrap="square">
            <a:spAutoFit/>
          </a:bodyPr>
          <a:lstStyle/>
          <a:p>
            <a:pPr algn="ctr"/>
            <a:r>
              <a:rPr lang="en-US" sz="3600" i="1" dirty="0" smtClean="0">
                <a:solidFill>
                  <a:schemeClr val="accent1">
                    <a:lumMod val="40000"/>
                    <a:lumOff val="60000"/>
                  </a:schemeClr>
                </a:solidFill>
              </a:rPr>
              <a:t>“Peace I leave with you, my peace I give unto you: not as the world </a:t>
            </a:r>
            <a:r>
              <a:rPr lang="en-US" sz="3600" i="1" dirty="0" err="1" smtClean="0">
                <a:solidFill>
                  <a:schemeClr val="accent1">
                    <a:lumMod val="40000"/>
                    <a:lumOff val="60000"/>
                  </a:schemeClr>
                </a:solidFill>
              </a:rPr>
              <a:t>giveth</a:t>
            </a:r>
            <a:r>
              <a:rPr lang="en-US" sz="3600" i="1" dirty="0" smtClean="0">
                <a:solidFill>
                  <a:schemeClr val="accent1">
                    <a:lumMod val="40000"/>
                    <a:lumOff val="60000"/>
                  </a:schemeClr>
                </a:solidFill>
              </a:rPr>
              <a:t>, give I unto you. Let not your heart be troubled, neither let it be afraid.” </a:t>
            </a:r>
          </a:p>
          <a:p>
            <a:pPr algn="ctr"/>
            <a:r>
              <a:rPr lang="en-US" sz="3600" i="1" dirty="0" smtClean="0">
                <a:solidFill>
                  <a:schemeClr val="accent1">
                    <a:lumMod val="40000"/>
                    <a:lumOff val="60000"/>
                  </a:schemeClr>
                </a:solidFill>
              </a:rPr>
              <a:t>John 14:27 </a:t>
            </a:r>
            <a:endParaRPr lang="en-US" sz="3600" i="1" dirty="0">
              <a:solidFill>
                <a:schemeClr val="accent1">
                  <a:lumMod val="40000"/>
                  <a:lumOff val="60000"/>
                </a:schemeClr>
              </a:solidFill>
            </a:endParaRPr>
          </a:p>
        </p:txBody>
      </p:sp>
      <p:pic>
        <p:nvPicPr>
          <p:cNvPr id="38914" name="Picture 2" descr="http://test.metromomsblog.org/wp-content/uploads/2009/11/tired_mom.jpg"/>
          <p:cNvPicPr>
            <a:picLocks noChangeAspect="1" noChangeArrowheads="1"/>
          </p:cNvPicPr>
          <p:nvPr/>
        </p:nvPicPr>
        <p:blipFill>
          <a:blip r:embed="rId2" cstate="print"/>
          <a:srcRect/>
          <a:stretch>
            <a:fillRect/>
          </a:stretch>
        </p:blipFill>
        <p:spPr bwMode="auto">
          <a:xfrm rot="20739557">
            <a:off x="290583" y="1943373"/>
            <a:ext cx="4365872" cy="2895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1.bp.blogspot.com/_SbMcBgRPQz4/TMBcR4s73hI/AAAAAAAAAZY/iqKQjBfTNrQ/s1600/protector.jpg"/>
          <p:cNvPicPr>
            <a:picLocks noChangeAspect="1" noChangeArrowheads="1"/>
          </p:cNvPicPr>
          <p:nvPr/>
        </p:nvPicPr>
        <p:blipFill>
          <a:blip r:embed="rId2" cstate="print"/>
          <a:srcRect/>
          <a:stretch>
            <a:fillRect/>
          </a:stretch>
        </p:blipFill>
        <p:spPr bwMode="auto">
          <a:xfrm>
            <a:off x="-304800" y="-152400"/>
            <a:ext cx="9725064" cy="7010400"/>
          </a:xfrm>
          <a:prstGeom prst="rect">
            <a:avLst/>
          </a:prstGeom>
          <a:noFill/>
        </p:spPr>
      </p:pic>
      <p:sp>
        <p:nvSpPr>
          <p:cNvPr id="3" name="Rectangle 2"/>
          <p:cNvSpPr/>
          <p:nvPr/>
        </p:nvSpPr>
        <p:spPr>
          <a:xfrm>
            <a:off x="3505200" y="381000"/>
            <a:ext cx="5257800" cy="2308324"/>
          </a:xfrm>
          <a:prstGeom prst="rect">
            <a:avLst/>
          </a:prstGeom>
        </p:spPr>
        <p:txBody>
          <a:bodyPr wrap="square">
            <a:spAutoFit/>
          </a:bodyPr>
          <a:lstStyle/>
          <a:p>
            <a:pPr algn="ctr"/>
            <a:r>
              <a:rPr lang="en-US" sz="3600" b="1" i="1" dirty="0" smtClean="0">
                <a:solidFill>
                  <a:schemeClr val="bg1"/>
                </a:solidFill>
              </a:rPr>
              <a:t>“Therefore being justified by faith, we have </a:t>
            </a:r>
            <a:r>
              <a:rPr lang="en-US" sz="3600" b="1" i="1" u="sng" dirty="0" smtClean="0">
                <a:solidFill>
                  <a:schemeClr val="bg1"/>
                </a:solidFill>
              </a:rPr>
              <a:t>peace with God </a:t>
            </a:r>
            <a:r>
              <a:rPr lang="en-US" sz="3600" b="1" i="1" dirty="0" smtClean="0">
                <a:solidFill>
                  <a:schemeClr val="bg1"/>
                </a:solidFill>
              </a:rPr>
              <a:t>through our Lord Jesus Christ.” Rom. 5:1 </a:t>
            </a:r>
            <a:endParaRPr lang="en-US" sz="3600" b="1" i="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419600"/>
            <a:ext cx="8610600" cy="1754326"/>
          </a:xfrm>
          <a:prstGeom prst="rect">
            <a:avLst/>
          </a:prstGeom>
        </p:spPr>
        <p:txBody>
          <a:bodyPr wrap="square">
            <a:spAutoFit/>
          </a:bodyPr>
          <a:lstStyle/>
          <a:p>
            <a:pPr algn="ctr"/>
            <a:r>
              <a:rPr lang="en-US" sz="3600" i="1" dirty="0" smtClean="0"/>
              <a:t>“And the </a:t>
            </a:r>
            <a:r>
              <a:rPr lang="en-US" sz="3600" i="1" u="sng" dirty="0" smtClean="0"/>
              <a:t>peace of God</a:t>
            </a:r>
            <a:r>
              <a:rPr lang="en-US" sz="3600" i="1" dirty="0" smtClean="0"/>
              <a:t>, which </a:t>
            </a:r>
            <a:r>
              <a:rPr lang="en-US" sz="3600" i="1" dirty="0" err="1" smtClean="0"/>
              <a:t>passeth</a:t>
            </a:r>
            <a:r>
              <a:rPr lang="en-US" sz="3600" i="1" dirty="0" smtClean="0"/>
              <a:t> all understanding, shall keep your hearts and minds through Christ Jesus.”  Phil. 4:7 </a:t>
            </a:r>
            <a:endParaRPr lang="en-US" sz="3600" i="1" dirty="0"/>
          </a:p>
        </p:txBody>
      </p:sp>
      <p:pic>
        <p:nvPicPr>
          <p:cNvPr id="79874" name="Picture 2" descr="http://brightcove04.o.brightcove.com/66852713001/66852713001_775040433001_2010-11-22-chapter-21-jesus-commands-the-winds-and-the-waves-640x360.jpg?pubId=831339398001"/>
          <p:cNvPicPr>
            <a:picLocks noChangeAspect="1" noChangeArrowheads="1"/>
          </p:cNvPicPr>
          <p:nvPr/>
        </p:nvPicPr>
        <p:blipFill>
          <a:blip r:embed="rId2" cstate="print"/>
          <a:srcRect/>
          <a:stretch>
            <a:fillRect/>
          </a:stretch>
        </p:blipFill>
        <p:spPr bwMode="auto">
          <a:xfrm>
            <a:off x="1219200" y="266699"/>
            <a:ext cx="6705600" cy="37719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28600"/>
            <a:ext cx="8610600" cy="2308324"/>
          </a:xfrm>
          <a:prstGeom prst="rect">
            <a:avLst/>
          </a:prstGeom>
        </p:spPr>
        <p:txBody>
          <a:bodyPr wrap="square">
            <a:spAutoFit/>
          </a:bodyPr>
          <a:lstStyle/>
          <a:p>
            <a:pPr algn="ctr"/>
            <a:r>
              <a:rPr lang="en-US" sz="3600" i="1" dirty="0" smtClean="0"/>
              <a:t>“And I will pray the Father, and he shall give you another Comforter, that he may abide with you for ever.” </a:t>
            </a:r>
          </a:p>
          <a:p>
            <a:pPr algn="ctr"/>
            <a:r>
              <a:rPr lang="en-US" sz="3600" i="1" dirty="0" smtClean="0"/>
              <a:t>John 14:16 </a:t>
            </a:r>
            <a:endParaRPr lang="en-US" sz="3600" i="1" dirty="0"/>
          </a:p>
        </p:txBody>
      </p:sp>
      <p:pic>
        <p:nvPicPr>
          <p:cNvPr id="50178" name="Picture 2" descr="http://www.desireadifference.com/robertwimer/wp-content/uploads/image/peace.jpg"/>
          <p:cNvPicPr>
            <a:picLocks noChangeAspect="1" noChangeArrowheads="1"/>
          </p:cNvPicPr>
          <p:nvPr/>
        </p:nvPicPr>
        <p:blipFill>
          <a:blip r:embed="rId2" cstate="print"/>
          <a:srcRect/>
          <a:stretch>
            <a:fillRect/>
          </a:stretch>
        </p:blipFill>
        <p:spPr bwMode="auto">
          <a:xfrm>
            <a:off x="2057400" y="2667000"/>
            <a:ext cx="5041900" cy="378142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438400"/>
          </a:xfrm>
        </p:spPr>
        <p:txBody>
          <a:bodyPr>
            <a:normAutofit/>
          </a:bodyPr>
          <a:lstStyle/>
          <a:p>
            <a:r>
              <a:rPr lang="en-US" i="1" dirty="0" smtClean="0"/>
              <a:t>“And let the peace of God rule in your hearts…and be ye thankful.” Col 3:15 </a:t>
            </a:r>
            <a:endParaRPr lang="en-US" i="1" dirty="0"/>
          </a:p>
        </p:txBody>
      </p:sp>
      <p:pic>
        <p:nvPicPr>
          <p:cNvPr id="95234" name="Picture 2" descr="http://26.media.tumblr.com/tumblr_lrwzfqTwmx1r3soi4o1_500.jpg"/>
          <p:cNvPicPr>
            <a:picLocks noChangeAspect="1" noChangeArrowheads="1"/>
          </p:cNvPicPr>
          <p:nvPr/>
        </p:nvPicPr>
        <p:blipFill>
          <a:blip r:embed="rId2" cstate="print"/>
          <a:srcRect/>
          <a:stretch>
            <a:fillRect/>
          </a:stretch>
        </p:blipFill>
        <p:spPr bwMode="auto">
          <a:xfrm>
            <a:off x="1828800" y="2499360"/>
            <a:ext cx="5448300" cy="435864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399"/>
            <a:ext cx="8686800" cy="1828801"/>
          </a:xfrm>
        </p:spPr>
        <p:txBody>
          <a:bodyPr>
            <a:normAutofit/>
          </a:bodyPr>
          <a:lstStyle/>
          <a:p>
            <a:r>
              <a:rPr lang="en-US" sz="3600" dirty="0" smtClean="0"/>
              <a:t>Rabbi - </a:t>
            </a:r>
            <a:r>
              <a:rPr lang="en-US" sz="3600" i="1" dirty="0" smtClean="0"/>
              <a:t>(John 3:2)</a:t>
            </a:r>
          </a:p>
          <a:p>
            <a:endParaRPr lang="en-US" sz="3600" dirty="0"/>
          </a:p>
        </p:txBody>
      </p:sp>
      <p:pic>
        <p:nvPicPr>
          <p:cNvPr id="37892" name="Picture 4" descr="http://4.bp.blogspot.com/-jdzxEnnX0Gg/T1C8I6whCII/AAAAAAAAAPU/DJPPx0fabZ8/s1600/Belief+Jesus.jpg"/>
          <p:cNvPicPr>
            <a:picLocks noChangeAspect="1" noChangeArrowheads="1"/>
          </p:cNvPicPr>
          <p:nvPr/>
        </p:nvPicPr>
        <p:blipFill>
          <a:blip r:embed="rId2" cstate="print"/>
          <a:srcRect/>
          <a:stretch>
            <a:fillRect/>
          </a:stretch>
        </p:blipFill>
        <p:spPr bwMode="auto">
          <a:xfrm rot="231041">
            <a:off x="2537828" y="1259312"/>
            <a:ext cx="5572125" cy="5417702"/>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2.bp.blogspot.com/_5hQPq_8nBw4/SipaDIlBU1I/AAAAAAAAAao/rrdXDZLh4lw/s400/Nicodemus.bmp"/>
          <p:cNvPicPr>
            <a:picLocks noChangeAspect="1" noChangeArrowheads="1"/>
          </p:cNvPicPr>
          <p:nvPr/>
        </p:nvPicPr>
        <p:blipFill>
          <a:blip r:embed="rId2" cstate="print">
            <a:lum bright="-10000" contrast="10000"/>
          </a:blip>
          <a:srcRect/>
          <a:stretch>
            <a:fillRect/>
          </a:stretch>
        </p:blipFill>
        <p:spPr bwMode="auto">
          <a:xfrm>
            <a:off x="-573814" y="0"/>
            <a:ext cx="9717814" cy="6858000"/>
          </a:xfrm>
          <a:prstGeom prst="rect">
            <a:avLst/>
          </a:prstGeom>
          <a:noFill/>
        </p:spPr>
      </p:pic>
      <p:sp>
        <p:nvSpPr>
          <p:cNvPr id="2" name="Rectangle 1"/>
          <p:cNvSpPr/>
          <p:nvPr/>
        </p:nvSpPr>
        <p:spPr>
          <a:xfrm>
            <a:off x="838200" y="457200"/>
            <a:ext cx="7924800" cy="369332"/>
          </a:xfrm>
          <a:prstGeom prst="rect">
            <a:avLst/>
          </a:prstGeom>
        </p:spPr>
        <p:txBody>
          <a:bodyPr wrap="square">
            <a:spAutoFit/>
          </a:bodyPr>
          <a:lstStyle/>
          <a:p>
            <a:r>
              <a:rPr lang="en-US" dirty="0" smtClean="0"/>
              <a:t> </a:t>
            </a:r>
            <a:endParaRPr lang="en-US" dirty="0"/>
          </a:p>
        </p:txBody>
      </p:sp>
      <p:sp>
        <p:nvSpPr>
          <p:cNvPr id="3" name="Rectangle 2"/>
          <p:cNvSpPr/>
          <p:nvPr/>
        </p:nvSpPr>
        <p:spPr>
          <a:xfrm>
            <a:off x="0" y="533400"/>
            <a:ext cx="8610600" cy="5078313"/>
          </a:xfrm>
          <a:prstGeom prst="rect">
            <a:avLst/>
          </a:prstGeom>
        </p:spPr>
        <p:txBody>
          <a:bodyPr wrap="square">
            <a:spAutoFit/>
          </a:bodyPr>
          <a:lstStyle/>
          <a:p>
            <a:pPr algn="ctr"/>
            <a:r>
              <a:rPr lang="en-US" sz="3600" i="1" dirty="0" smtClean="0">
                <a:effectLst>
                  <a:glow rad="101600">
                    <a:schemeClr val="bg1">
                      <a:alpha val="60000"/>
                    </a:schemeClr>
                  </a:glow>
                </a:effectLst>
              </a:rPr>
              <a:t>“There was a man of the Pharisees, named Nicodemus, a ruler of the Jews: The same came to Jesus by night, and said unto him, Rabbi, we know that thou art a teacher come from God: for no man can do these miracles that thou doest, except God be with him. Jesus answered and said unto him, Verily, verily, I say unto thee, Except a man be born again, he cannot see the kingdom of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705600"/>
          </a:xfrm>
        </p:spPr>
        <p:txBody>
          <a:bodyPr>
            <a:normAutofit/>
          </a:bodyPr>
          <a:lstStyle/>
          <a:p>
            <a:r>
              <a:rPr lang="en-US" sz="3600" i="1" dirty="0" smtClean="0"/>
              <a:t>“These things have I written unto you concerning them that seduce you. But the anointing which ye have received of him </a:t>
            </a:r>
            <a:r>
              <a:rPr lang="en-US" sz="3600" i="1" dirty="0" err="1" smtClean="0"/>
              <a:t>abideth</a:t>
            </a:r>
            <a:r>
              <a:rPr lang="en-US" sz="3600" i="1" dirty="0" smtClean="0"/>
              <a:t> in you, and ye need not that any man teach you: but as the same anointing </a:t>
            </a:r>
            <a:r>
              <a:rPr lang="en-US" sz="3600" i="1" dirty="0" err="1" smtClean="0"/>
              <a:t>teacheth</a:t>
            </a:r>
            <a:r>
              <a:rPr lang="en-US" sz="3600" i="1" dirty="0" smtClean="0"/>
              <a:t> you of all things, and is truth, and is no lie, and even as it hath taught you, ye shall </a:t>
            </a:r>
            <a:r>
              <a:rPr lang="en-US" sz="3600" i="1" u="sng" dirty="0" smtClean="0"/>
              <a:t>abide in him</a:t>
            </a:r>
            <a:r>
              <a:rPr lang="en-US" sz="3600" i="1" dirty="0" smtClean="0"/>
              <a:t>. And now, little children, </a:t>
            </a:r>
            <a:r>
              <a:rPr lang="en-US" sz="3600" i="1" u="sng" dirty="0" smtClean="0"/>
              <a:t>abide in him</a:t>
            </a:r>
            <a:r>
              <a:rPr lang="en-US" sz="3600" i="1" dirty="0" smtClean="0"/>
              <a:t>; that, when he shall appear, we may have confidence, and not be ashamed before him at his coming.” </a:t>
            </a:r>
            <a:br>
              <a:rPr lang="en-US" sz="3600" i="1" dirty="0" smtClean="0"/>
            </a:br>
            <a:r>
              <a:rPr lang="en-US" sz="3600" i="1" dirty="0" smtClean="0"/>
              <a:t>I John 2:26-28 </a:t>
            </a:r>
            <a:endParaRPr lang="en-US" sz="3600" i="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r>
              <a:rPr lang="en-US" sz="3600" dirty="0" smtClean="0"/>
              <a:t>Reaper - </a:t>
            </a:r>
            <a:r>
              <a:rPr lang="en-US" sz="3600" i="1" dirty="0" smtClean="0"/>
              <a:t>(Rev. 14:15)</a:t>
            </a:r>
          </a:p>
          <a:p>
            <a:endParaRPr lang="en-US" sz="3600" dirty="0"/>
          </a:p>
        </p:txBody>
      </p:sp>
      <p:pic>
        <p:nvPicPr>
          <p:cNvPr id="8194" name="Picture 2" descr="C:\Users\Dan White\Pictures\Bible pictures\Prophecy pictures\prophecy pictures\rapture and second coming\God and angels reap (2).jpg"/>
          <p:cNvPicPr>
            <a:picLocks noChangeAspect="1" noChangeArrowheads="1"/>
          </p:cNvPicPr>
          <p:nvPr/>
        </p:nvPicPr>
        <p:blipFill>
          <a:blip r:embed="rId2" cstate="print"/>
          <a:srcRect/>
          <a:stretch>
            <a:fillRect/>
          </a:stretch>
        </p:blipFill>
        <p:spPr bwMode="auto">
          <a:xfrm>
            <a:off x="609600" y="943902"/>
            <a:ext cx="8001000" cy="591409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2" name="Picture 8" descr="http://cdnimg.visualizeus.com/thumbs/f3/94/pretty,clouds,skyes,light,nature,photography-f3946234e51b55fa8201235b1ceafabc_h.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pic>
        <p:nvPicPr>
          <p:cNvPr id="82946" name="Picture 2" descr="http://www.sprrs.usda.gov/images/History/loft.jpg"/>
          <p:cNvPicPr>
            <a:picLocks noChangeAspect="1" noChangeArrowheads="1"/>
          </p:cNvPicPr>
          <p:nvPr/>
        </p:nvPicPr>
        <p:blipFill>
          <a:blip r:embed="rId3" cstate="print"/>
          <a:srcRect/>
          <a:stretch>
            <a:fillRect/>
          </a:stretch>
        </p:blipFill>
        <p:spPr bwMode="auto">
          <a:xfrm>
            <a:off x="4812048" y="0"/>
            <a:ext cx="4331952" cy="2819400"/>
          </a:xfrm>
          <a:prstGeom prst="rect">
            <a:avLst/>
          </a:prstGeom>
          <a:ln>
            <a:noFill/>
          </a:ln>
          <a:effectLst>
            <a:softEdge rad="112500"/>
          </a:effectLst>
        </p:spPr>
      </p:pic>
      <p:pic>
        <p:nvPicPr>
          <p:cNvPr id="82950" name="Picture 6" descr="http://omerdylanredden.files.wordpress.com/2011/03/chaff.jpg"/>
          <p:cNvPicPr>
            <a:picLocks noChangeAspect="1" noChangeArrowheads="1"/>
          </p:cNvPicPr>
          <p:nvPr/>
        </p:nvPicPr>
        <p:blipFill>
          <a:blip r:embed="rId4" cstate="print">
            <a:grayscl/>
          </a:blip>
          <a:srcRect r="1790" b="30657"/>
          <a:stretch>
            <a:fillRect/>
          </a:stretch>
        </p:blipFill>
        <p:spPr bwMode="auto">
          <a:xfrm>
            <a:off x="0" y="3238500"/>
            <a:ext cx="3657600" cy="3619500"/>
          </a:xfrm>
          <a:prstGeom prst="rect">
            <a:avLst/>
          </a:prstGeom>
          <a:ln>
            <a:noFill/>
          </a:ln>
          <a:effectLst>
            <a:softEdge rad="112500"/>
          </a:effectLst>
        </p:spPr>
      </p:pic>
      <p:pic>
        <p:nvPicPr>
          <p:cNvPr id="82954" name="Picture 10" descr="http://spiritlessons.com/documents/7_Jovenes/new_jerusalem.jpg"/>
          <p:cNvPicPr>
            <a:picLocks noChangeAspect="1" noChangeArrowheads="1"/>
          </p:cNvPicPr>
          <p:nvPr/>
        </p:nvPicPr>
        <p:blipFill>
          <a:blip r:embed="rId5" cstate="print"/>
          <a:srcRect/>
          <a:stretch>
            <a:fillRect/>
          </a:stretch>
        </p:blipFill>
        <p:spPr bwMode="auto">
          <a:xfrm>
            <a:off x="4876800" y="0"/>
            <a:ext cx="4267200" cy="2971800"/>
          </a:xfrm>
          <a:prstGeom prst="rect">
            <a:avLst/>
          </a:prstGeom>
          <a:ln>
            <a:noFill/>
          </a:ln>
          <a:effectLst>
            <a:softEdge rad="112500"/>
          </a:effectLst>
        </p:spPr>
      </p:pic>
      <p:pic>
        <p:nvPicPr>
          <p:cNvPr id="82956" name="Picture 12" descr="http://mikeduran.com/wp-content/uploads/2012/04/hell-1.jpg"/>
          <p:cNvPicPr>
            <a:picLocks noChangeAspect="1" noChangeArrowheads="1"/>
          </p:cNvPicPr>
          <p:nvPr/>
        </p:nvPicPr>
        <p:blipFill>
          <a:blip r:embed="rId6" cstate="print"/>
          <a:srcRect l="11399" t="2174" r="11655"/>
          <a:stretch>
            <a:fillRect/>
          </a:stretch>
        </p:blipFill>
        <p:spPr bwMode="auto">
          <a:xfrm>
            <a:off x="0" y="3276600"/>
            <a:ext cx="4114800" cy="3581400"/>
          </a:xfrm>
          <a:prstGeom prst="rect">
            <a:avLst/>
          </a:prstGeom>
          <a:ln>
            <a:noFill/>
          </a:ln>
          <a:effectLst>
            <a:softEdge rad="112500"/>
          </a:effectLst>
        </p:spPr>
      </p:pic>
      <p:pic>
        <p:nvPicPr>
          <p:cNvPr id="82948" name="Picture 4" descr="http://cache2.artprintimages.com/lrg/26/2686/OFWUD00Z.jpg"/>
          <p:cNvPicPr>
            <a:picLocks noChangeAspect="1" noChangeArrowheads="1"/>
          </p:cNvPicPr>
          <p:nvPr/>
        </p:nvPicPr>
        <p:blipFill>
          <a:blip r:embed="rId7" cstate="print"/>
          <a:srcRect/>
          <a:stretch>
            <a:fillRect/>
          </a:stretch>
        </p:blipFill>
        <p:spPr bwMode="auto">
          <a:xfrm>
            <a:off x="2819400" y="2133600"/>
            <a:ext cx="3810000" cy="2857500"/>
          </a:xfrm>
          <a:prstGeom prst="ellipse">
            <a:avLst/>
          </a:prstGeom>
          <a:ln>
            <a:noFill/>
          </a:ln>
          <a:effectLst>
            <a:softEdge rad="112500"/>
          </a:effectLst>
        </p:spPr>
      </p:pic>
      <p:sp>
        <p:nvSpPr>
          <p:cNvPr id="8" name="Rectangle 7"/>
          <p:cNvSpPr/>
          <p:nvPr/>
        </p:nvSpPr>
        <p:spPr>
          <a:xfrm>
            <a:off x="0" y="228600"/>
            <a:ext cx="4495800" cy="2753856"/>
          </a:xfrm>
          <a:prstGeom prst="rect">
            <a:avLst/>
          </a:prstGeom>
        </p:spPr>
        <p:txBody>
          <a:bodyPr wrap="square">
            <a:spAutoFit/>
          </a:bodyPr>
          <a:lstStyle/>
          <a:p>
            <a:pPr algn="ctr"/>
            <a:r>
              <a:rPr lang="en-US" sz="2800" i="1" dirty="0" smtClean="0">
                <a:effectLst>
                  <a:glow rad="101600">
                    <a:schemeClr val="bg1">
                      <a:alpha val="60000"/>
                    </a:schemeClr>
                  </a:glow>
                </a:effectLst>
              </a:rPr>
              <a:t>“Whose fan is in his hand, and he will </a:t>
            </a:r>
            <a:r>
              <a:rPr lang="en-US" sz="2800" i="1" dirty="0" err="1" smtClean="0">
                <a:effectLst>
                  <a:glow rad="101600">
                    <a:schemeClr val="bg1">
                      <a:alpha val="60000"/>
                    </a:schemeClr>
                  </a:glow>
                </a:effectLst>
              </a:rPr>
              <a:t>throughly</a:t>
            </a:r>
            <a:r>
              <a:rPr lang="en-US" sz="2800" i="1" dirty="0" smtClean="0">
                <a:effectLst>
                  <a:glow rad="101600">
                    <a:schemeClr val="bg1">
                      <a:alpha val="60000"/>
                    </a:schemeClr>
                  </a:glow>
                </a:effectLst>
              </a:rPr>
              <a:t> purge his floor, and will gather the wheat into his garner; but the chaff he will burn with fire unquenchable.”</a:t>
            </a:r>
            <a:endParaRPr lang="en-US" sz="28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54"/>
                                        </p:tgtEl>
                                        <p:attrNameLst>
                                          <p:attrName>style.visibility</p:attrName>
                                        </p:attrNameLst>
                                      </p:cBhvr>
                                      <p:to>
                                        <p:strVal val="visible"/>
                                      </p:to>
                                    </p:set>
                                    <p:animEffect transition="in" filter="fade">
                                      <p:cBhvr>
                                        <p:cTn id="7" dur="2000"/>
                                        <p:tgtEl>
                                          <p:spTgt spid="829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956"/>
                                        </p:tgtEl>
                                        <p:attrNameLst>
                                          <p:attrName>style.visibility</p:attrName>
                                        </p:attrNameLst>
                                      </p:cBhvr>
                                      <p:to>
                                        <p:strVal val="visible"/>
                                      </p:to>
                                    </p:set>
                                    <p:animEffect transition="in" filter="fade">
                                      <p:cBhvr>
                                        <p:cTn id="12" dur="2000"/>
                                        <p:tgtEl>
                                          <p:spTgt spid="82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1219200"/>
          </a:xfrm>
        </p:spPr>
        <p:txBody>
          <a:bodyPr>
            <a:normAutofit/>
          </a:bodyPr>
          <a:lstStyle/>
          <a:p>
            <a:r>
              <a:rPr lang="en-US" sz="3600" dirty="0" smtClean="0"/>
              <a:t>Redeemer - </a:t>
            </a:r>
            <a:r>
              <a:rPr lang="en-US" sz="3600" i="1" dirty="0" smtClean="0"/>
              <a:t>(Isa. 59:20)</a:t>
            </a:r>
          </a:p>
          <a:p>
            <a:pPr>
              <a:buNone/>
            </a:pPr>
            <a:endParaRPr lang="en-US" sz="3600" dirty="0"/>
          </a:p>
        </p:txBody>
      </p:sp>
      <p:pic>
        <p:nvPicPr>
          <p:cNvPr id="35842" name="Picture 2" descr="http://ssje.org/sermons/wp-content/uploads/2010/03/Redemption_Wordle.jpg"/>
          <p:cNvPicPr>
            <a:picLocks noChangeAspect="1" noChangeArrowheads="1"/>
          </p:cNvPicPr>
          <p:nvPr/>
        </p:nvPicPr>
        <p:blipFill>
          <a:blip r:embed="rId2" cstate="print"/>
          <a:srcRect/>
          <a:stretch>
            <a:fillRect/>
          </a:stretch>
        </p:blipFill>
        <p:spPr bwMode="auto">
          <a:xfrm>
            <a:off x="285212" y="1524000"/>
            <a:ext cx="8599404" cy="3810000"/>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turnbacktogod.com/wp-content/uploads/2008/07/Calvary-Cross-Pics-050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0" y="1143000"/>
            <a:ext cx="9144000" cy="5715000"/>
          </a:xfrm>
        </p:spPr>
        <p:txBody>
          <a:bodyPr>
            <a:normAutofit/>
          </a:bodyPr>
          <a:lstStyle/>
          <a:p>
            <a:r>
              <a:rPr lang="en-US" sz="3600" dirty="0" smtClean="0">
                <a:effectLst>
                  <a:glow rad="101600">
                    <a:schemeClr val="bg1">
                      <a:alpha val="60000"/>
                    </a:schemeClr>
                  </a:glow>
                </a:effectLst>
              </a:rPr>
              <a:t>Save </a:t>
            </a:r>
            <a:r>
              <a:rPr lang="en-US" sz="3600" dirty="0" smtClean="0">
                <a:effectLst>
                  <a:glow rad="101600">
                    <a:schemeClr val="bg1">
                      <a:alpha val="60000"/>
                    </a:schemeClr>
                  </a:glow>
                </a:effectLst>
              </a:rPr>
              <a:t>from </a:t>
            </a:r>
            <a:r>
              <a:rPr lang="en-US" sz="3600" dirty="0" smtClean="0">
                <a:effectLst>
                  <a:glow rad="101600">
                    <a:schemeClr val="bg1">
                      <a:alpha val="60000"/>
                    </a:schemeClr>
                  </a:glow>
                </a:effectLst>
              </a:rPr>
              <a:t>the consequences of sin, error, or evil – </a:t>
            </a:r>
            <a:r>
              <a:rPr lang="en-US" sz="3600" i="1" dirty="0" smtClean="0">
                <a:effectLst>
                  <a:glow rad="101600">
                    <a:schemeClr val="bg1">
                      <a:alpha val="60000"/>
                    </a:schemeClr>
                  </a:glow>
                </a:effectLst>
              </a:rPr>
              <a:t>Gal. 3:13</a:t>
            </a:r>
          </a:p>
          <a:p>
            <a:r>
              <a:rPr lang="en-US" sz="3600" dirty="0" smtClean="0">
                <a:effectLst>
                  <a:glow rad="101600">
                    <a:schemeClr val="bg1">
                      <a:alpha val="60000"/>
                    </a:schemeClr>
                  </a:glow>
                </a:effectLst>
              </a:rPr>
              <a:t>Buy the freedom of another – </a:t>
            </a:r>
            <a:r>
              <a:rPr lang="en-US" sz="3600" i="1" dirty="0" smtClean="0">
                <a:effectLst>
                  <a:glow rad="101600">
                    <a:schemeClr val="bg1">
                      <a:alpha val="60000"/>
                    </a:schemeClr>
                  </a:glow>
                </a:effectLst>
              </a:rPr>
              <a:t>Rev. 5:9</a:t>
            </a:r>
          </a:p>
          <a:p>
            <a:r>
              <a:rPr lang="en-US" sz="3600" dirty="0" smtClean="0">
                <a:effectLst>
                  <a:glow rad="101600">
                    <a:schemeClr val="bg1">
                      <a:alpha val="60000"/>
                    </a:schemeClr>
                  </a:glow>
                </a:effectLst>
              </a:rPr>
              <a:t>Pay the necessary money to clear a debt –                    </a:t>
            </a:r>
            <a:r>
              <a:rPr lang="en-US" sz="3600" i="1" dirty="0" smtClean="0">
                <a:effectLst>
                  <a:glow rad="101600">
                    <a:schemeClr val="bg1">
                      <a:alpha val="60000"/>
                    </a:schemeClr>
                  </a:glow>
                </a:effectLst>
              </a:rPr>
              <a:t>I Peter 1:18-19</a:t>
            </a:r>
          </a:p>
          <a:p>
            <a:r>
              <a:rPr lang="en-US" sz="3600" dirty="0" smtClean="0">
                <a:effectLst>
                  <a:glow rad="101600">
                    <a:schemeClr val="bg1">
                      <a:alpha val="60000"/>
                    </a:schemeClr>
                  </a:glow>
                </a:effectLst>
              </a:rPr>
              <a:t>Gain or regain possession of something in exchange for payment – </a:t>
            </a:r>
            <a:r>
              <a:rPr lang="en-US" sz="3600" i="1" dirty="0" smtClean="0">
                <a:effectLst>
                  <a:glow rad="101600">
                    <a:schemeClr val="bg1">
                      <a:alpha val="60000"/>
                    </a:schemeClr>
                  </a:glow>
                </a:effectLst>
              </a:rPr>
              <a:t>Rom. 3:23-24</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r>
              <a:rPr lang="en-US" sz="4800" dirty="0" smtClean="0"/>
              <a:t>The Old Testament records a number of theophanies. </a:t>
            </a:r>
            <a:br>
              <a:rPr lang="en-US" sz="4800" dirty="0" smtClean="0"/>
            </a:br>
            <a:r>
              <a:rPr lang="en-US" sz="4800" dirty="0"/>
              <a:t/>
            </a:r>
            <a:br>
              <a:rPr lang="en-US" sz="4800" dirty="0"/>
            </a:br>
            <a:r>
              <a:rPr lang="en-US" sz="4800" dirty="0" smtClean="0"/>
              <a:t>A theophany is a pre-Bethlehem appearance of Christ.</a:t>
            </a:r>
            <a:endParaRPr lang="en-US" sz="4800" dirty="0"/>
          </a:p>
        </p:txBody>
      </p:sp>
      <p:sp>
        <p:nvSpPr>
          <p:cNvPr id="3" name="Rectangle 2"/>
          <p:cNvSpPr/>
          <p:nvPr/>
        </p:nvSpPr>
        <p:spPr>
          <a:xfrm>
            <a:off x="457200" y="4953000"/>
            <a:ext cx="4724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763000" cy="2554545"/>
          </a:xfrm>
          <a:prstGeom prst="rect">
            <a:avLst/>
          </a:prstGeom>
        </p:spPr>
        <p:txBody>
          <a:bodyPr wrap="square">
            <a:spAutoFit/>
            <a:scene3d>
              <a:camera prst="orthographicFront"/>
              <a:lightRig rig="threePt" dir="t"/>
            </a:scene3d>
            <a:sp3d extrusionH="57150">
              <a:bevelT w="57150" h="38100" prst="artDeco"/>
            </a:sp3d>
          </a:bodyPr>
          <a:lstStyle/>
          <a:p>
            <a:pPr algn="ctr"/>
            <a:r>
              <a:rPr lang="en-US" sz="4000" i="1" dirty="0" smtClean="0">
                <a:effectLst>
                  <a:glow rad="63500">
                    <a:schemeClr val="accent2">
                      <a:satMod val="175000"/>
                      <a:alpha val="40000"/>
                    </a:schemeClr>
                  </a:glow>
                </a:effectLst>
              </a:rPr>
              <a:t> “In whom we have redemption through his blood, the forgiveness of sins, according to the riches of his grace.” </a:t>
            </a:r>
          </a:p>
          <a:p>
            <a:pPr algn="ctr"/>
            <a:r>
              <a:rPr lang="en-US" sz="4000" i="1" dirty="0" smtClean="0">
                <a:effectLst>
                  <a:glow rad="63500">
                    <a:schemeClr val="accent2">
                      <a:satMod val="175000"/>
                      <a:alpha val="40000"/>
                    </a:schemeClr>
                  </a:glow>
                </a:effectLst>
              </a:rPr>
              <a:t>Eph 1:7</a:t>
            </a:r>
            <a:endParaRPr lang="en-US" sz="4000" i="1" dirty="0">
              <a:effectLst>
                <a:glow rad="63500">
                  <a:schemeClr val="accent2">
                    <a:satMod val="175000"/>
                    <a:alpha val="40000"/>
                  </a:schemeClr>
                </a:glow>
              </a:effectLst>
            </a:endParaRPr>
          </a:p>
        </p:txBody>
      </p:sp>
      <p:pic>
        <p:nvPicPr>
          <p:cNvPr id="43010" name="Picture 2" descr="http://www.atotheword.com/wp-content/uploads/2011/02/the-blood-of-jesus-01-e1320017017245.jpg"/>
          <p:cNvPicPr>
            <a:picLocks noChangeAspect="1" noChangeArrowheads="1"/>
          </p:cNvPicPr>
          <p:nvPr/>
        </p:nvPicPr>
        <p:blipFill>
          <a:blip r:embed="rId2" cstate="print"/>
          <a:srcRect/>
          <a:stretch>
            <a:fillRect/>
          </a:stretch>
        </p:blipFill>
        <p:spPr bwMode="auto">
          <a:xfrm>
            <a:off x="1447800" y="2495549"/>
            <a:ext cx="6372225" cy="4362451"/>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pPr lvl="0"/>
            <a:r>
              <a:rPr lang="en-US" sz="3600" dirty="0" smtClean="0">
                <a:ea typeface="Calibri"/>
                <a:cs typeface="Times New Roman"/>
              </a:rPr>
              <a:t>Resurrection and the life</a:t>
            </a:r>
            <a:r>
              <a:rPr lang="en-US" sz="3600" i="1" dirty="0" smtClean="0">
                <a:ea typeface="Calibri"/>
                <a:cs typeface="Times New Roman"/>
              </a:rPr>
              <a:t> - (John 11:25)</a:t>
            </a:r>
            <a:endParaRPr lang="en-US" sz="3600" dirty="0" smtClean="0">
              <a:ea typeface="Calibri"/>
              <a:cs typeface="Times New Roman"/>
            </a:endParaRPr>
          </a:p>
          <a:p>
            <a:endParaRPr lang="en-US" sz="3600" dirty="0"/>
          </a:p>
        </p:txBody>
      </p:sp>
      <p:pic>
        <p:nvPicPr>
          <p:cNvPr id="7170" name="Picture 2" descr="C:\Users\Dan White\Pictures\Bible pictures\Jesus\14 Resurrection\He Is Risen.bmp"/>
          <p:cNvPicPr>
            <a:picLocks noChangeAspect="1" noChangeArrowheads="1"/>
          </p:cNvPicPr>
          <p:nvPr/>
        </p:nvPicPr>
        <p:blipFill>
          <a:blip r:embed="rId2" cstate="print"/>
          <a:srcRect/>
          <a:stretch>
            <a:fillRect/>
          </a:stretch>
        </p:blipFill>
        <p:spPr bwMode="auto">
          <a:xfrm>
            <a:off x="2286000" y="685800"/>
            <a:ext cx="4762500" cy="6020014"/>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http://www.earlychurchofjesus.org/images/jesus-lazarus%5b1%5d.jpg"/>
          <p:cNvPicPr>
            <a:picLocks noChangeAspect="1" noChangeArrowheads="1"/>
          </p:cNvPicPr>
          <p:nvPr/>
        </p:nvPicPr>
        <p:blipFill>
          <a:blip r:embed="rId2" cstate="print"/>
          <a:srcRect b="4850"/>
          <a:stretch>
            <a:fillRect/>
          </a:stretch>
        </p:blipFill>
        <p:spPr bwMode="auto">
          <a:xfrm>
            <a:off x="609600" y="228600"/>
            <a:ext cx="7934325" cy="3581400"/>
          </a:xfrm>
          <a:prstGeom prst="rect">
            <a:avLst/>
          </a:prstGeom>
          <a:ln>
            <a:noFill/>
          </a:ln>
          <a:effectLst>
            <a:softEdge rad="112500"/>
          </a:effectLst>
        </p:spPr>
      </p:pic>
      <p:sp>
        <p:nvSpPr>
          <p:cNvPr id="4" name="Rectangle 3"/>
          <p:cNvSpPr/>
          <p:nvPr/>
        </p:nvSpPr>
        <p:spPr>
          <a:xfrm>
            <a:off x="304800" y="4267199"/>
            <a:ext cx="8610600" cy="1754326"/>
          </a:xfrm>
          <a:prstGeom prst="rect">
            <a:avLst/>
          </a:prstGeom>
        </p:spPr>
        <p:txBody>
          <a:bodyPr wrap="square">
            <a:spAutoFit/>
          </a:bodyPr>
          <a:lstStyle/>
          <a:p>
            <a:pPr algn="ctr"/>
            <a:r>
              <a:rPr lang="en-US" sz="3600" i="1" dirty="0" smtClean="0"/>
              <a:t>“Jesus said unto her, I am the resurrection, and the life: he that believeth in me, though he were dead, yet shall he live.” John 11:25 </a:t>
            </a:r>
            <a:endParaRPr lang="en-US" sz="3600" i="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743200"/>
          </a:xfrm>
        </p:spPr>
        <p:txBody>
          <a:bodyPr>
            <a:normAutofit fontScale="90000"/>
          </a:bodyPr>
          <a:lstStyle/>
          <a:p>
            <a:r>
              <a:rPr lang="en-US" sz="3600" i="1" dirty="0" smtClean="0"/>
              <a:t>“Marvel not at this: for the hour is coming, in the which all that are in the graves shall hear his voice, And shall come forth; they that have done good, unto the resurrection of life; and they that have done evil, unto the resurrection of damnation.” John 5:28 -29 </a:t>
            </a:r>
            <a:endParaRPr lang="en-US" sz="3600" i="1" dirty="0"/>
          </a:p>
        </p:txBody>
      </p:sp>
      <p:pic>
        <p:nvPicPr>
          <p:cNvPr id="97284" name="Picture 4" descr="http://www.newagegod.com/CONTRAmedia/hellsangel.jpg"/>
          <p:cNvPicPr>
            <a:picLocks noChangeAspect="1" noChangeArrowheads="1"/>
          </p:cNvPicPr>
          <p:nvPr/>
        </p:nvPicPr>
        <p:blipFill>
          <a:blip r:embed="rId2" cstate="print">
            <a:lum bright="-10000" contrast="30000"/>
          </a:blip>
          <a:srcRect/>
          <a:stretch>
            <a:fillRect/>
          </a:stretch>
        </p:blipFill>
        <p:spPr bwMode="auto">
          <a:xfrm>
            <a:off x="4419600" y="3200400"/>
            <a:ext cx="4343398" cy="2895600"/>
          </a:xfrm>
          <a:prstGeom prst="rect">
            <a:avLst/>
          </a:prstGeom>
          <a:noFill/>
        </p:spPr>
      </p:pic>
      <p:pic>
        <p:nvPicPr>
          <p:cNvPr id="97286" name="Picture 6" descr="http://prophesite.files.wordpress.com/2011/08/rapture-resurrection-of-dead.jpg"/>
          <p:cNvPicPr>
            <a:picLocks noChangeAspect="1" noChangeArrowheads="1"/>
          </p:cNvPicPr>
          <p:nvPr/>
        </p:nvPicPr>
        <p:blipFill>
          <a:blip r:embed="rId3" cstate="print"/>
          <a:srcRect/>
          <a:stretch>
            <a:fillRect/>
          </a:stretch>
        </p:blipFill>
        <p:spPr bwMode="auto">
          <a:xfrm>
            <a:off x="533400" y="2624667"/>
            <a:ext cx="3048000" cy="42333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86"/>
                                        </p:tgtEl>
                                        <p:attrNameLst>
                                          <p:attrName>style.visibility</p:attrName>
                                        </p:attrNameLst>
                                      </p:cBhvr>
                                      <p:to>
                                        <p:strVal val="visible"/>
                                      </p:to>
                                    </p:set>
                                    <p:animEffect transition="in" filter="fade">
                                      <p:cBhvr>
                                        <p:cTn id="7" dur="2000"/>
                                        <p:tgtEl>
                                          <p:spTgt spid="972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284"/>
                                        </p:tgtEl>
                                        <p:attrNameLst>
                                          <p:attrName>style.visibility</p:attrName>
                                        </p:attrNameLst>
                                      </p:cBhvr>
                                      <p:to>
                                        <p:strVal val="visible"/>
                                      </p:to>
                                    </p:set>
                                    <p:animEffect transition="in" filter="fade">
                                      <p:cBhvr>
                                        <p:cTn id="12" dur="2000"/>
                                        <p:tgtEl>
                                          <p:spTgt spid="97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r>
              <a:rPr lang="en-US" sz="3600" dirty="0" smtClean="0"/>
              <a:t>Refiner - </a:t>
            </a:r>
            <a:r>
              <a:rPr lang="en-US" sz="3600" i="1" dirty="0" smtClean="0"/>
              <a:t>(Mal. 3:3)</a:t>
            </a:r>
          </a:p>
          <a:p>
            <a:endParaRPr lang="en-US" sz="3600" dirty="0"/>
          </a:p>
        </p:txBody>
      </p:sp>
      <p:pic>
        <p:nvPicPr>
          <p:cNvPr id="6146" name="Picture 2" descr="C:\Users\Dan White\Pictures\Bible pictures\faces\eyes like fire (2).bmp"/>
          <p:cNvPicPr>
            <a:picLocks noChangeAspect="1" noChangeArrowheads="1"/>
          </p:cNvPicPr>
          <p:nvPr/>
        </p:nvPicPr>
        <p:blipFill>
          <a:blip r:embed="rId2" cstate="print"/>
          <a:srcRect/>
          <a:stretch>
            <a:fillRect/>
          </a:stretch>
        </p:blipFill>
        <p:spPr bwMode="auto">
          <a:xfrm>
            <a:off x="1676400" y="609600"/>
            <a:ext cx="6096000" cy="4572000"/>
          </a:xfrm>
          <a:prstGeom prst="ellipse">
            <a:avLst/>
          </a:prstGeom>
          <a:ln>
            <a:noFill/>
          </a:ln>
          <a:effectLst>
            <a:softEdge rad="112500"/>
          </a:effectLst>
        </p:spPr>
      </p:pic>
      <p:sp>
        <p:nvSpPr>
          <p:cNvPr id="4" name="Rectangle 3"/>
          <p:cNvSpPr/>
          <p:nvPr/>
        </p:nvSpPr>
        <p:spPr>
          <a:xfrm>
            <a:off x="0" y="5105400"/>
            <a:ext cx="9144000" cy="1569660"/>
          </a:xfrm>
          <a:prstGeom prst="rect">
            <a:avLst/>
          </a:prstGeom>
        </p:spPr>
        <p:txBody>
          <a:bodyPr wrap="square">
            <a:spAutoFit/>
          </a:bodyPr>
          <a:lstStyle/>
          <a:p>
            <a:pPr algn="ctr"/>
            <a:r>
              <a:rPr lang="en-US" sz="3200" i="1" dirty="0" smtClean="0"/>
              <a:t>“His eyes were as a flame of fire, and on his head were many crowns; and he had a name written, that no man knew, but he himself.”  Rev. 19:12 </a:t>
            </a:r>
            <a:endParaRPr lang="en-US" sz="3200" i="1"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267200"/>
            <a:ext cx="8991600" cy="2308324"/>
          </a:xfrm>
          <a:prstGeom prst="rect">
            <a:avLst/>
          </a:prstGeom>
        </p:spPr>
        <p:txBody>
          <a:bodyPr wrap="square">
            <a:spAutoFit/>
          </a:bodyPr>
          <a:lstStyle/>
          <a:p>
            <a:pPr algn="ctr"/>
            <a:r>
              <a:rPr lang="en-US" sz="3600" i="1" dirty="0" smtClean="0"/>
              <a:t>“But who may abide the day of his coming? and who shall stand when he </a:t>
            </a:r>
            <a:r>
              <a:rPr lang="en-US" sz="3600" i="1" dirty="0" err="1" smtClean="0"/>
              <a:t>appeareth</a:t>
            </a:r>
            <a:r>
              <a:rPr lang="en-US" sz="3600" i="1" dirty="0" smtClean="0"/>
              <a:t>? for he is like a refiner's fire, and like fullers' soap.” Mal. 3:2 </a:t>
            </a:r>
            <a:endParaRPr lang="en-US" sz="3600" i="1" dirty="0"/>
          </a:p>
        </p:txBody>
      </p:sp>
      <p:pic>
        <p:nvPicPr>
          <p:cNvPr id="89090" name="Picture 2" descr="http://www.tldm.org/misc/JesusChristReturn2.JPG"/>
          <p:cNvPicPr>
            <a:picLocks noChangeAspect="1" noChangeArrowheads="1"/>
          </p:cNvPicPr>
          <p:nvPr/>
        </p:nvPicPr>
        <p:blipFill>
          <a:blip r:embed="rId2" cstate="print">
            <a:lum bright="-10000" contrast="20000"/>
          </a:blip>
          <a:srcRect/>
          <a:stretch>
            <a:fillRect/>
          </a:stretch>
        </p:blipFill>
        <p:spPr bwMode="auto">
          <a:xfrm>
            <a:off x="1981200" y="152400"/>
            <a:ext cx="5379350" cy="40386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http://www.granddan.com/backgrounds/backgrounds/Img_2563.jpg"/>
          <p:cNvPicPr>
            <a:picLocks noChangeAspect="1" noChangeArrowheads="1"/>
          </p:cNvPicPr>
          <p:nvPr/>
        </p:nvPicPr>
        <p:blipFill>
          <a:blip r:embed="rId2" cstate="print"/>
          <a:srcRect/>
          <a:stretch>
            <a:fillRect/>
          </a:stretch>
        </p:blipFill>
        <p:spPr bwMode="auto">
          <a:xfrm>
            <a:off x="0" y="0"/>
            <a:ext cx="5146716" cy="6858000"/>
          </a:xfrm>
          <a:prstGeom prst="rect">
            <a:avLst/>
          </a:prstGeom>
          <a:noFill/>
        </p:spPr>
      </p:pic>
      <p:sp>
        <p:nvSpPr>
          <p:cNvPr id="4" name="Title 3"/>
          <p:cNvSpPr>
            <a:spLocks noGrp="1"/>
          </p:cNvSpPr>
          <p:nvPr>
            <p:ph type="title"/>
          </p:nvPr>
        </p:nvSpPr>
        <p:spPr>
          <a:xfrm>
            <a:off x="5410200" y="-152400"/>
            <a:ext cx="3276600" cy="6858000"/>
          </a:xfrm>
        </p:spPr>
        <p:txBody>
          <a:bodyPr/>
          <a:lstStyle/>
          <a:p>
            <a:r>
              <a:rPr lang="en-US" b="1" i="1" dirty="0" smtClean="0">
                <a:effectLst>
                  <a:reflection blurRad="6350" stA="55000" endA="300" endPos="45500" dir="5400000" sy="-100000" algn="bl" rotWithShape="0"/>
                </a:effectLst>
              </a:rPr>
              <a:t>Judgment Seat of Christ</a:t>
            </a:r>
            <a:endParaRPr lang="en-US" b="1" i="1" dirty="0">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pPr algn="ctr"/>
            <a:r>
              <a:rPr lang="en-US" sz="3600" i="1" dirty="0" smtClean="0"/>
              <a:t>“For other foundation can no man lay than that is laid, which is Jesus Christ. Now if any man build upon this foundation gold, silver, precious stones, wood, hay, stubble; Every man's work shall be made manifest: for the day shall declare it, because it shall be revealed by fire; and the fire shall try every man's work of what sort it is. If any man's work abide which he hath built thereupon, he shall receive a reward. If any man's work shall be burned, he shall suffer loss: but he himself shall be saved; yet so as by fire.”  I Cor. 3:11-15</a:t>
            </a:r>
            <a:endParaRPr lang="en-US" sz="3600" i="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95800"/>
            <a:ext cx="8001000" cy="1828800"/>
          </a:xfrm>
        </p:spPr>
        <p:txBody>
          <a:bodyPr>
            <a:normAutofit/>
          </a:bodyPr>
          <a:lstStyle/>
          <a:p>
            <a:r>
              <a:rPr lang="en-US" sz="4800" i="1" dirty="0" smtClean="0">
                <a:effectLst>
                  <a:reflection blurRad="6350" stA="55000" endA="300" endPos="45500" dir="5400000" sy="-100000" algn="bl" rotWithShape="0"/>
                </a:effectLst>
              </a:rPr>
              <a:t>The Great White Throne</a:t>
            </a:r>
            <a:endParaRPr lang="en-US" sz="4800" i="1" dirty="0">
              <a:effectLst>
                <a:reflection blurRad="6350" stA="55000" endA="300" endPos="45500" dir="5400000" sy="-100000" algn="bl" rotWithShape="0"/>
              </a:effectLst>
            </a:endParaRPr>
          </a:p>
        </p:txBody>
      </p:sp>
      <p:pic>
        <p:nvPicPr>
          <p:cNvPr id="99330" name="Picture 2" descr="http://2.bp.blogspot.com/-g0HTOtLSpQo/TcniRfHe_oI/AAAAAAAABrI/JvgyFrVrXLA/s1600/Great+White+Throne.jpg"/>
          <p:cNvPicPr>
            <a:picLocks noChangeAspect="1" noChangeArrowheads="1"/>
          </p:cNvPicPr>
          <p:nvPr/>
        </p:nvPicPr>
        <p:blipFill>
          <a:blip r:embed="rId2" cstate="print">
            <a:lum contrast="10000"/>
          </a:blip>
          <a:srcRect t="8214" r="-317" b="6365"/>
          <a:stretch>
            <a:fillRect/>
          </a:stretch>
        </p:blipFill>
        <p:spPr bwMode="auto">
          <a:xfrm>
            <a:off x="1219200" y="228600"/>
            <a:ext cx="6858000" cy="451412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3200" i="1" dirty="0" smtClean="0"/>
              <a:t>“And I saw the dead, small and great, stand before God; and the books were opened: and another book was opened, which is the book of life: and the dead were judged out of those things which were written in the books, according to their works. And the sea gave up the dead which were in it; and death and hell delivered up the dead which were in them: and they were judged every man according to their works. And death and hell were cast into the lake of fire.            This is the second death. And whosoever was not found written in the book of life was cast into the lake of fire.” Rev. 20:12-15 </a:t>
            </a:r>
            <a:endParaRPr lang="en-US" sz="3200" i="1" dirty="0"/>
          </a:p>
        </p:txBody>
      </p:sp>
      <p:pic>
        <p:nvPicPr>
          <p:cNvPr id="100360" name="Picture 8" descr="http://www.diggsjourney.com/duncanlong18.jpg"/>
          <p:cNvPicPr>
            <a:picLocks noChangeAspect="1" noChangeArrowheads="1"/>
          </p:cNvPicPr>
          <p:nvPr/>
        </p:nvPicPr>
        <p:blipFill>
          <a:blip r:embed="rId2" cstate="print"/>
          <a:srcRect/>
          <a:stretch>
            <a:fillRect/>
          </a:stretch>
        </p:blipFill>
        <p:spPr bwMode="auto">
          <a:xfrm>
            <a:off x="1676400" y="0"/>
            <a:ext cx="5715000" cy="4038600"/>
          </a:xfrm>
          <a:prstGeom prst="rect">
            <a:avLst/>
          </a:prstGeom>
          <a:ln>
            <a:noFill/>
          </a:ln>
          <a:effectLst>
            <a:softEdge rad="112500"/>
          </a:effectLst>
        </p:spPr>
      </p:pic>
      <p:pic>
        <p:nvPicPr>
          <p:cNvPr id="100354" name="Picture 2" descr="http://images.srilal.multiply.com/image/ffFQ-bK22heSeKmvYXzdFg/photos/1M/300x300/2231/white-throne.jpg?et=vzws9v%2C%2BgL28HBtIs2lIeg&amp;nmid=0"/>
          <p:cNvPicPr>
            <a:picLocks noChangeAspect="1" noChangeArrowheads="1"/>
          </p:cNvPicPr>
          <p:nvPr/>
        </p:nvPicPr>
        <p:blipFill>
          <a:blip r:embed="rId3" cstate="print"/>
          <a:srcRect/>
          <a:stretch>
            <a:fillRect/>
          </a:stretch>
        </p:blipFill>
        <p:spPr bwMode="auto">
          <a:xfrm>
            <a:off x="228600" y="0"/>
            <a:ext cx="2381250" cy="2819401"/>
          </a:xfrm>
          <a:prstGeom prst="rect">
            <a:avLst/>
          </a:prstGeom>
          <a:ln>
            <a:noFill/>
          </a:ln>
          <a:effectLst>
            <a:softEdge rad="112500"/>
          </a:effectLst>
        </p:spPr>
      </p:pic>
      <p:pic>
        <p:nvPicPr>
          <p:cNvPr id="100356" name="Picture 4" descr="http://catholic-resources.org/Images/Long/img33.jpg"/>
          <p:cNvPicPr>
            <a:picLocks noChangeAspect="1" noChangeArrowheads="1"/>
          </p:cNvPicPr>
          <p:nvPr/>
        </p:nvPicPr>
        <p:blipFill>
          <a:blip r:embed="rId4" cstate="print"/>
          <a:srcRect/>
          <a:stretch>
            <a:fillRect/>
          </a:stretch>
        </p:blipFill>
        <p:spPr bwMode="auto">
          <a:xfrm>
            <a:off x="5334000" y="0"/>
            <a:ext cx="3810000" cy="2857500"/>
          </a:xfrm>
          <a:prstGeom prst="rect">
            <a:avLst/>
          </a:prstGeom>
          <a:ln>
            <a:noFill/>
          </a:ln>
          <a:effectLst>
            <a:softEdge rad="112500"/>
          </a:effectLst>
        </p:spPr>
      </p:pic>
      <p:pic>
        <p:nvPicPr>
          <p:cNvPr id="100358" name="Picture 6" descr="http://creationrevolution.com/wp-content/uploads/2012/03/3-29-12-WM-hell-awaits-fire-red-31000.jpg"/>
          <p:cNvPicPr>
            <a:picLocks noChangeAspect="1" noChangeArrowheads="1"/>
          </p:cNvPicPr>
          <p:nvPr/>
        </p:nvPicPr>
        <p:blipFill>
          <a:blip r:embed="rId5" cstate="print"/>
          <a:srcRect/>
          <a:stretch>
            <a:fillRect/>
          </a:stretch>
        </p:blipFill>
        <p:spPr bwMode="auto">
          <a:xfrm>
            <a:off x="-228600" y="-304800"/>
            <a:ext cx="9601200" cy="5334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354"/>
                                        </p:tgtEl>
                                        <p:attrNameLst>
                                          <p:attrName>style.visibility</p:attrName>
                                        </p:attrNameLst>
                                      </p:cBhvr>
                                      <p:to>
                                        <p:strVal val="visible"/>
                                      </p:to>
                                    </p:set>
                                    <p:animEffect transition="in" filter="fade">
                                      <p:cBhvr>
                                        <p:cTn id="7" dur="2000"/>
                                        <p:tgtEl>
                                          <p:spTgt spid="100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356"/>
                                        </p:tgtEl>
                                        <p:attrNameLst>
                                          <p:attrName>style.visibility</p:attrName>
                                        </p:attrNameLst>
                                      </p:cBhvr>
                                      <p:to>
                                        <p:strVal val="visible"/>
                                      </p:to>
                                    </p:set>
                                    <p:animEffect transition="in" filter="fade">
                                      <p:cBhvr>
                                        <p:cTn id="12" dur="2000"/>
                                        <p:tgtEl>
                                          <p:spTgt spid="1003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360"/>
                                        </p:tgtEl>
                                        <p:attrNameLst>
                                          <p:attrName>style.visibility</p:attrName>
                                        </p:attrNameLst>
                                      </p:cBhvr>
                                      <p:to>
                                        <p:strVal val="visible"/>
                                      </p:to>
                                    </p:set>
                                    <p:animEffect transition="in" filter="fade">
                                      <p:cBhvr>
                                        <p:cTn id="17" dur="2000"/>
                                        <p:tgtEl>
                                          <p:spTgt spid="1003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358"/>
                                        </p:tgtEl>
                                        <p:attrNameLst>
                                          <p:attrName>style.visibility</p:attrName>
                                        </p:attrNameLst>
                                      </p:cBhvr>
                                      <p:to>
                                        <p:strVal val="visible"/>
                                      </p:to>
                                    </p:set>
                                    <p:animEffect transition="in" filter="fade">
                                      <p:cBhvr>
                                        <p:cTn id="22" dur="2000"/>
                                        <p:tgtEl>
                                          <p:spTgt spid="100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686800" cy="1295400"/>
          </a:xfrm>
        </p:spPr>
        <p:txBody>
          <a:bodyPr>
            <a:normAutofit/>
          </a:bodyPr>
          <a:lstStyle/>
          <a:p>
            <a:r>
              <a:rPr lang="en-US" sz="3600" dirty="0" smtClean="0"/>
              <a:t>Refuge - </a:t>
            </a:r>
            <a:r>
              <a:rPr lang="en-US" sz="3600" i="1" dirty="0" smtClean="0"/>
              <a:t>(Isa. 25:4)</a:t>
            </a:r>
          </a:p>
          <a:p>
            <a:pPr>
              <a:buNone/>
            </a:pPr>
            <a:endParaRPr lang="en-US" sz="3600" dirty="0"/>
          </a:p>
        </p:txBody>
      </p:sp>
      <p:sp>
        <p:nvSpPr>
          <p:cNvPr id="4" name="Rectangle 3"/>
          <p:cNvSpPr/>
          <p:nvPr/>
        </p:nvSpPr>
        <p:spPr>
          <a:xfrm>
            <a:off x="533400" y="1219200"/>
            <a:ext cx="4419600" cy="5078313"/>
          </a:xfrm>
          <a:prstGeom prst="rect">
            <a:avLst/>
          </a:prstGeom>
        </p:spPr>
        <p:txBody>
          <a:bodyPr wrap="square">
            <a:spAutoFit/>
          </a:bodyPr>
          <a:lstStyle/>
          <a:p>
            <a:pPr algn="ctr"/>
            <a:r>
              <a:rPr lang="en-US" sz="3600" i="1" dirty="0" smtClean="0"/>
              <a:t>“The eternal God is thy refuge, and underneath are the everlasting arms: and he shall thrust out the enemy from before thee; and shall say, Destroy them.” </a:t>
            </a:r>
          </a:p>
          <a:p>
            <a:pPr algn="ctr"/>
            <a:r>
              <a:rPr lang="en-US" sz="3600" i="1" dirty="0" smtClean="0"/>
              <a:t>Deut. 33:27 </a:t>
            </a:r>
            <a:endParaRPr lang="en-US" sz="3600" i="1" dirty="0"/>
          </a:p>
        </p:txBody>
      </p:sp>
      <p:pic>
        <p:nvPicPr>
          <p:cNvPr id="32770" name="Picture 2" descr="http://kevingriggs.files.wordpress.com/2011/10/in_jesus_arms.jpg"/>
          <p:cNvPicPr>
            <a:picLocks noChangeAspect="1" noChangeArrowheads="1"/>
          </p:cNvPicPr>
          <p:nvPr/>
        </p:nvPicPr>
        <p:blipFill>
          <a:blip r:embed="rId2" cstate="print">
            <a:lum contrast="10000"/>
          </a:blip>
          <a:srcRect/>
          <a:stretch>
            <a:fillRect/>
          </a:stretch>
        </p:blipFill>
        <p:spPr bwMode="auto">
          <a:xfrm>
            <a:off x="5257800" y="1524000"/>
            <a:ext cx="3422968" cy="4162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686800" cy="2971800"/>
          </a:xfrm>
        </p:spPr>
        <p:txBody>
          <a:bodyPr>
            <a:normAutofit/>
          </a:bodyPr>
          <a:lstStyle/>
          <a:p>
            <a:r>
              <a:rPr lang="en-US" sz="3600" dirty="0" smtClean="0"/>
              <a:t>Righteousness - </a:t>
            </a:r>
            <a:r>
              <a:rPr lang="en-US" sz="3600" i="1" dirty="0" smtClean="0"/>
              <a:t>(Jer. 23:6)</a:t>
            </a:r>
          </a:p>
          <a:p>
            <a:endParaRPr lang="en-US" sz="3600" dirty="0"/>
          </a:p>
        </p:txBody>
      </p:sp>
      <p:sp>
        <p:nvSpPr>
          <p:cNvPr id="4" name="Rectangle 3"/>
          <p:cNvSpPr/>
          <p:nvPr/>
        </p:nvSpPr>
        <p:spPr>
          <a:xfrm>
            <a:off x="304800" y="914400"/>
            <a:ext cx="8610600" cy="1754326"/>
          </a:xfrm>
          <a:prstGeom prst="rect">
            <a:avLst/>
          </a:prstGeom>
        </p:spPr>
        <p:txBody>
          <a:bodyPr wrap="square">
            <a:spAutoFit/>
          </a:bodyPr>
          <a:lstStyle/>
          <a:p>
            <a:pPr algn="ctr"/>
            <a:r>
              <a:rPr lang="en-US" sz="3600" i="1" dirty="0" smtClean="0"/>
              <a:t>“And this is his name whereby he shall be called, </a:t>
            </a:r>
            <a:r>
              <a:rPr lang="en-US" sz="3600" i="1" dirty="0" smtClean="0">
                <a:solidFill>
                  <a:srgbClr val="FFFF00"/>
                </a:solidFill>
              </a:rPr>
              <a:t>THE LORD OUR RIGHTEOUSNESS</a:t>
            </a:r>
            <a:r>
              <a:rPr lang="en-US" sz="3600" i="1" dirty="0" smtClean="0"/>
              <a:t>.” </a:t>
            </a:r>
          </a:p>
          <a:p>
            <a:pPr algn="ctr"/>
            <a:r>
              <a:rPr lang="en-US" sz="3600" i="1" dirty="0" smtClean="0"/>
              <a:t> Jer. 23:6 </a:t>
            </a:r>
            <a:endParaRPr lang="en-US" sz="3600" i="1" dirty="0"/>
          </a:p>
        </p:txBody>
      </p:sp>
      <p:sp>
        <p:nvSpPr>
          <p:cNvPr id="5" name="Rectangle 4"/>
          <p:cNvSpPr/>
          <p:nvPr/>
        </p:nvSpPr>
        <p:spPr>
          <a:xfrm>
            <a:off x="2362200" y="3200400"/>
            <a:ext cx="5486400" cy="2785378"/>
          </a:xfrm>
          <a:prstGeom prst="rect">
            <a:avLst/>
          </a:prstGeom>
        </p:spPr>
        <p:txBody>
          <a:bodyPr wrap="square">
            <a:spAutoFit/>
          </a:bodyPr>
          <a:lstStyle/>
          <a:p>
            <a:pPr algn="ctr"/>
            <a:r>
              <a:rPr lang="en-US" sz="3500" i="1" dirty="0" smtClean="0"/>
              <a:t>“For he hath made him to be sin for us, who knew no sin; that we might be made the righteousness of God in him.” </a:t>
            </a:r>
          </a:p>
          <a:p>
            <a:pPr algn="ctr"/>
            <a:r>
              <a:rPr lang="en-US" sz="3500" i="1" dirty="0" smtClean="0"/>
              <a:t> II Cor. 5:21 </a:t>
            </a:r>
            <a:endParaRPr lang="en-US" sz="3500" i="1" dirty="0"/>
          </a:p>
        </p:txBody>
      </p:sp>
      <p:pic>
        <p:nvPicPr>
          <p:cNvPr id="31746" name="Picture 2" descr="http://www.bethlehem-luth.org/Lutheran-images/solution.jpg"/>
          <p:cNvPicPr>
            <a:picLocks noChangeAspect="1" noChangeArrowheads="1"/>
          </p:cNvPicPr>
          <p:nvPr/>
        </p:nvPicPr>
        <p:blipFill>
          <a:blip r:embed="rId2" cstate="print"/>
          <a:srcRect/>
          <a:stretch>
            <a:fillRect/>
          </a:stretch>
        </p:blipFill>
        <p:spPr bwMode="auto">
          <a:xfrm>
            <a:off x="2133600" y="3124200"/>
            <a:ext cx="5791200" cy="338137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746"/>
                                        </p:tgtEl>
                                        <p:attrNameLst>
                                          <p:attrName>style.visibility</p:attrName>
                                        </p:attrNameLst>
                                      </p:cBhvr>
                                      <p:to>
                                        <p:strVal val="visible"/>
                                      </p:to>
                                    </p:set>
                                    <p:animEffect transition="in" filter="fade">
                                      <p:cBhvr>
                                        <p:cTn id="18"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514600"/>
          </a:xfrm>
        </p:spPr>
        <p:txBody>
          <a:bodyPr>
            <a:normAutofit/>
          </a:bodyPr>
          <a:lstStyle/>
          <a:p>
            <a:r>
              <a:rPr lang="en-US" i="1" dirty="0" smtClean="0"/>
              <a:t>“There is therefore now no condemnation to them which are   in Christ Jesus.” Rom. 8:1 </a:t>
            </a:r>
            <a:endParaRPr lang="en-US" i="1" dirty="0"/>
          </a:p>
        </p:txBody>
      </p:sp>
      <p:pic>
        <p:nvPicPr>
          <p:cNvPr id="101378" name="Picture 2" descr="http://www.hudnutlaw.com/blog/wp-content/uploads/2012/06/not-guilty-2.jpg"/>
          <p:cNvPicPr>
            <a:picLocks noChangeAspect="1" noChangeArrowheads="1"/>
          </p:cNvPicPr>
          <p:nvPr/>
        </p:nvPicPr>
        <p:blipFill>
          <a:blip r:embed="rId2" cstate="print"/>
          <a:srcRect/>
          <a:stretch>
            <a:fillRect/>
          </a:stretch>
        </p:blipFill>
        <p:spPr bwMode="auto">
          <a:xfrm>
            <a:off x="1752600" y="2571750"/>
            <a:ext cx="5715000" cy="428625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dwud.com/photos/tree_root_pattern.jpg"/>
          <p:cNvPicPr>
            <a:picLocks noChangeAspect="1" noChangeArrowheads="1"/>
          </p:cNvPicPr>
          <p:nvPr/>
        </p:nvPicPr>
        <p:blipFill>
          <a:blip r:embed="rId2" cstate="print">
            <a:lum bright="-20000"/>
          </a:blip>
          <a:srcRect/>
          <a:stretch>
            <a:fillRect/>
          </a:stretch>
        </p:blipFill>
        <p:spPr bwMode="auto">
          <a:xfrm>
            <a:off x="0" y="941670"/>
            <a:ext cx="9144000" cy="5916330"/>
          </a:xfrm>
          <a:prstGeom prst="rect">
            <a:avLst/>
          </a:prstGeom>
          <a:ln>
            <a:noFill/>
          </a:ln>
          <a:effectLst>
            <a:softEdge rad="112500"/>
          </a:effectLst>
        </p:spPr>
      </p:pic>
      <p:sp>
        <p:nvSpPr>
          <p:cNvPr id="3" name="Content Placeholder 2"/>
          <p:cNvSpPr>
            <a:spLocks noGrp="1"/>
          </p:cNvSpPr>
          <p:nvPr>
            <p:ph idx="1"/>
          </p:nvPr>
        </p:nvSpPr>
        <p:spPr>
          <a:xfrm>
            <a:off x="152400" y="228600"/>
            <a:ext cx="8686800" cy="5486400"/>
          </a:xfrm>
        </p:spPr>
        <p:txBody>
          <a:bodyPr>
            <a:normAutofit/>
          </a:bodyPr>
          <a:lstStyle/>
          <a:p>
            <a:r>
              <a:rPr lang="en-US" sz="3600" dirty="0" smtClean="0"/>
              <a:t>Root out of dry ground </a:t>
            </a:r>
            <a:r>
              <a:rPr lang="en-US" sz="3600" i="1" dirty="0" smtClean="0"/>
              <a:t>– (Isa 53:2)</a:t>
            </a:r>
          </a:p>
          <a:p>
            <a:pPr>
              <a:buNone/>
            </a:pPr>
            <a:endParaRPr lang="en-US" sz="3600" i="1" dirty="0" smtClean="0"/>
          </a:p>
          <a:p>
            <a:pPr algn="ctr">
              <a:buNone/>
            </a:pPr>
            <a:endParaRPr lang="en-US" sz="3600" i="1" dirty="0" smtClean="0"/>
          </a:p>
          <a:p>
            <a:pPr algn="ctr">
              <a:buNone/>
            </a:pPr>
            <a:r>
              <a:rPr lang="en-US" sz="3600" i="1" dirty="0" smtClean="0"/>
              <a:t>   </a:t>
            </a:r>
            <a:r>
              <a:rPr lang="en-US" sz="3600" i="1" dirty="0" smtClean="0">
                <a:effectLst>
                  <a:glow rad="101600">
                    <a:schemeClr val="bg1">
                      <a:alpha val="60000"/>
                    </a:schemeClr>
                  </a:glow>
                </a:effectLst>
              </a:rPr>
              <a:t>“For he shall grow up before him as a tender plant, and as a root out of a dry ground: he hath no form nor comeliness; and when we shall see him, there is no beauty that we should desire him.”</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1219200"/>
          </a:xfrm>
        </p:spPr>
        <p:txBody>
          <a:bodyPr>
            <a:normAutofit/>
          </a:bodyPr>
          <a:lstStyle/>
          <a:p>
            <a:r>
              <a:rPr lang="en-US" sz="3600" dirty="0" smtClean="0"/>
              <a:t>Rose of Sharon - </a:t>
            </a:r>
            <a:r>
              <a:rPr lang="en-US" sz="3600" i="1" dirty="0" smtClean="0"/>
              <a:t>(Song of Sol. 2:1)</a:t>
            </a:r>
          </a:p>
          <a:p>
            <a:pPr>
              <a:buNone/>
            </a:pPr>
            <a:endParaRPr lang="en-US" sz="3600" dirty="0"/>
          </a:p>
        </p:txBody>
      </p:sp>
      <p:pic>
        <p:nvPicPr>
          <p:cNvPr id="29698" name="Picture 2" descr="http://www.wineonthekeyboard.com/wp-content/uploads/2008C/rose-of-sharon.jpg"/>
          <p:cNvPicPr>
            <a:picLocks noChangeAspect="1" noChangeArrowheads="1"/>
          </p:cNvPicPr>
          <p:nvPr/>
        </p:nvPicPr>
        <p:blipFill>
          <a:blip r:embed="rId2" cstate="print"/>
          <a:srcRect/>
          <a:stretch>
            <a:fillRect/>
          </a:stretch>
        </p:blipFill>
        <p:spPr bwMode="auto">
          <a:xfrm>
            <a:off x="4495800" y="685800"/>
            <a:ext cx="4371975" cy="2844085"/>
          </a:xfrm>
          <a:prstGeom prst="rect">
            <a:avLst/>
          </a:prstGeom>
          <a:noFill/>
        </p:spPr>
      </p:pic>
      <p:sp>
        <p:nvSpPr>
          <p:cNvPr id="4" name="Rectangle 3"/>
          <p:cNvSpPr/>
          <p:nvPr/>
        </p:nvSpPr>
        <p:spPr>
          <a:xfrm>
            <a:off x="228600" y="1066800"/>
            <a:ext cx="3657600" cy="1754326"/>
          </a:xfrm>
          <a:prstGeom prst="rect">
            <a:avLst/>
          </a:prstGeom>
        </p:spPr>
        <p:txBody>
          <a:bodyPr wrap="square">
            <a:spAutoFit/>
          </a:bodyPr>
          <a:lstStyle/>
          <a:p>
            <a:pPr algn="ctr"/>
            <a:r>
              <a:rPr lang="en-US" sz="3600" i="1" dirty="0" smtClean="0">
                <a:solidFill>
                  <a:srgbClr val="FFFF00"/>
                </a:solidFill>
              </a:rPr>
              <a:t>“I am the rose of Sharon, and the lily of the valleys.”</a:t>
            </a:r>
            <a:endParaRPr lang="en-US" sz="3600" i="1" dirty="0">
              <a:solidFill>
                <a:srgbClr val="FFFF00"/>
              </a:solidFill>
            </a:endParaRPr>
          </a:p>
        </p:txBody>
      </p:sp>
      <p:pic>
        <p:nvPicPr>
          <p:cNvPr id="29700" name="Picture 4" descr="http://t0.gstatic.com/images?q=tbn:ANd9GcQVjbv-vJOuBDJaj0MCj2rWZTY0p2--BVsAHB65kAGX1ocEO4d1DDfCE3Ntjw"/>
          <p:cNvPicPr>
            <a:picLocks noChangeAspect="1" noChangeArrowheads="1"/>
          </p:cNvPicPr>
          <p:nvPr/>
        </p:nvPicPr>
        <p:blipFill>
          <a:blip r:embed="rId3" cstate="print"/>
          <a:srcRect/>
          <a:stretch>
            <a:fillRect/>
          </a:stretch>
        </p:blipFill>
        <p:spPr bwMode="auto">
          <a:xfrm>
            <a:off x="0" y="3733800"/>
            <a:ext cx="4170966" cy="3124200"/>
          </a:xfrm>
          <a:prstGeom prst="rect">
            <a:avLst/>
          </a:prstGeom>
          <a:noFill/>
        </p:spPr>
      </p:pic>
      <p:sp>
        <p:nvSpPr>
          <p:cNvPr id="6" name="Rectangle 5"/>
          <p:cNvSpPr/>
          <p:nvPr/>
        </p:nvSpPr>
        <p:spPr>
          <a:xfrm>
            <a:off x="4343400" y="3657600"/>
            <a:ext cx="48006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b="1" dirty="0" smtClean="0"/>
              <a:t>The Rose of Sharon is a most fragrant and sweet flower, it yields a most excellent and pleasing scent.</a:t>
            </a:r>
            <a:endParaRPr lang="en-US" sz="2400" b="1" dirty="0"/>
          </a:p>
        </p:txBody>
      </p:sp>
      <p:sp>
        <p:nvSpPr>
          <p:cNvPr id="7" name="Rectangle 6"/>
          <p:cNvSpPr/>
          <p:nvPr/>
        </p:nvSpPr>
        <p:spPr>
          <a:xfrm>
            <a:off x="4343400" y="4953000"/>
            <a:ext cx="4800600"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b="1" dirty="0" smtClean="0"/>
              <a:t>A lily is a sweet and a fragrant flower, yet of such a strong scent that a man’s senses will be easily overwhelmed with the </a:t>
            </a:r>
          </a:p>
          <a:p>
            <a:pPr algn="ctr"/>
            <a:r>
              <a:rPr lang="en-US" sz="2400" b="1" dirty="0" smtClean="0"/>
              <a:t>sweet </a:t>
            </a:r>
            <a:r>
              <a:rPr lang="en-US" sz="2400" b="1" dirty="0" err="1" smtClean="0"/>
              <a:t>savour</a:t>
            </a:r>
            <a:r>
              <a:rPr lang="en-US" sz="2400" b="1" dirty="0" smtClean="0"/>
              <a:t> of it.</a:t>
            </a:r>
            <a:endParaRPr 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1.bp.blogspot.com/_19j87EQervM/SwtRrzPgAwI/AAAAAAAAESA/wp-B5xJ8dRc/s1600/jesus+on+the+cross.jpg"/>
          <p:cNvPicPr>
            <a:picLocks noChangeAspect="1" noChangeArrowheads="1"/>
          </p:cNvPicPr>
          <p:nvPr/>
        </p:nvPicPr>
        <p:blipFill>
          <a:blip r:embed="rId2" cstate="print"/>
          <a:srcRect/>
          <a:stretch>
            <a:fillRect/>
          </a:stretch>
        </p:blipFill>
        <p:spPr bwMode="auto">
          <a:xfrm>
            <a:off x="0" y="-228600"/>
            <a:ext cx="9144000" cy="7086600"/>
          </a:xfrm>
          <a:prstGeom prst="rect">
            <a:avLst/>
          </a:prstGeom>
          <a:noFill/>
        </p:spPr>
      </p:pic>
      <p:sp>
        <p:nvSpPr>
          <p:cNvPr id="2" name="Rectangle 1"/>
          <p:cNvSpPr/>
          <p:nvPr/>
        </p:nvSpPr>
        <p:spPr>
          <a:xfrm>
            <a:off x="0" y="762000"/>
            <a:ext cx="7010400" cy="3416320"/>
          </a:xfrm>
          <a:prstGeom prst="rect">
            <a:avLst/>
          </a:prstGeom>
        </p:spPr>
        <p:txBody>
          <a:bodyPr wrap="square">
            <a:spAutoFit/>
          </a:bodyPr>
          <a:lstStyle/>
          <a:p>
            <a:pPr algn="ctr"/>
            <a:r>
              <a:rPr lang="en-US" sz="3600" i="1" dirty="0" smtClean="0"/>
              <a:t>“And walk in love, as Christ also hath loved us, and hath given himself for us an offering and a sacrifice to God for a </a:t>
            </a:r>
            <a:r>
              <a:rPr lang="en-US" sz="3600" i="1" dirty="0" err="1" smtClean="0"/>
              <a:t>sweetsmelling</a:t>
            </a:r>
            <a:r>
              <a:rPr lang="en-US" sz="3600" i="1" dirty="0" smtClean="0"/>
              <a:t>  </a:t>
            </a:r>
            <a:r>
              <a:rPr lang="en-US" sz="3600" i="1" dirty="0" err="1" smtClean="0"/>
              <a:t>savour</a:t>
            </a:r>
            <a:r>
              <a:rPr lang="en-US" sz="3600" i="1" dirty="0" smtClean="0"/>
              <a:t>.”  </a:t>
            </a:r>
          </a:p>
          <a:p>
            <a:pPr algn="ctr"/>
            <a:r>
              <a:rPr lang="en-US" sz="3600" i="1" dirty="0" smtClean="0"/>
              <a:t>Eph. 5:2</a:t>
            </a:r>
          </a:p>
          <a:p>
            <a:pPr algn="ctr"/>
            <a:endParaRPr lang="en-US" sz="3600" i="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r>
              <a:rPr lang="en-US" sz="3600" dirty="0" smtClean="0"/>
              <a:t>Sacrifice - </a:t>
            </a:r>
            <a:r>
              <a:rPr lang="en-US" sz="3600" i="1" dirty="0" smtClean="0"/>
              <a:t>(Eph. 5:2)</a:t>
            </a:r>
          </a:p>
          <a:p>
            <a:endParaRPr lang="en-US" sz="3600" dirty="0"/>
          </a:p>
        </p:txBody>
      </p:sp>
      <p:pic>
        <p:nvPicPr>
          <p:cNvPr id="7170" name="Picture 2" descr="C:\Users\Dan White\Pictures\Bible pictures\Bible pictures Old Testament\Tabernacle &amp; furniture\Brazen altar\Priest offering sacrifice C-612 (2).jpg"/>
          <p:cNvPicPr>
            <a:picLocks noChangeAspect="1" noChangeArrowheads="1"/>
          </p:cNvPicPr>
          <p:nvPr/>
        </p:nvPicPr>
        <p:blipFill>
          <a:blip r:embed="rId2" cstate="print"/>
          <a:srcRect/>
          <a:stretch>
            <a:fillRect/>
          </a:stretch>
        </p:blipFill>
        <p:spPr bwMode="auto">
          <a:xfrm>
            <a:off x="2057400" y="956499"/>
            <a:ext cx="5158783" cy="5901501"/>
          </a:xfrm>
          <a:prstGeom prst="rect">
            <a:avLst/>
          </a:prstGeom>
          <a:ln>
            <a:noFill/>
          </a:ln>
          <a:effectLst>
            <a:softEdge rad="112500"/>
          </a:effectLst>
        </p:spPr>
      </p:pic>
      <p:pic>
        <p:nvPicPr>
          <p:cNvPr id="7171" name="Picture 3" descr="C:\Users\Dan White\Pictures\Bible pictures\Jesus\12 Crucifixion\Jesus_131 (www.cute-pictures.blogspot.com) (2).jpg"/>
          <p:cNvPicPr>
            <a:picLocks noChangeAspect="1" noChangeArrowheads="1"/>
          </p:cNvPicPr>
          <p:nvPr/>
        </p:nvPicPr>
        <p:blipFill>
          <a:blip r:embed="rId3" cstate="print"/>
          <a:srcRect/>
          <a:stretch>
            <a:fillRect/>
          </a:stretch>
        </p:blipFill>
        <p:spPr bwMode="auto">
          <a:xfrm>
            <a:off x="4419600" y="1085850"/>
            <a:ext cx="2819400" cy="219075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686800" cy="1752600"/>
          </a:xfrm>
        </p:spPr>
        <p:txBody>
          <a:bodyPr>
            <a:normAutofit/>
          </a:bodyPr>
          <a:lstStyle/>
          <a:p>
            <a:r>
              <a:rPr lang="en-US" sz="3600" dirty="0" smtClean="0"/>
              <a:t>Samaritan (Good) - </a:t>
            </a:r>
            <a:r>
              <a:rPr lang="en-US" sz="3600" i="1" dirty="0" smtClean="0"/>
              <a:t>(Luke 10:33)</a:t>
            </a:r>
          </a:p>
          <a:p>
            <a:endParaRPr lang="en-US" sz="3600" dirty="0"/>
          </a:p>
        </p:txBody>
      </p:sp>
      <p:pic>
        <p:nvPicPr>
          <p:cNvPr id="22530" name="Picture 2" descr="http://2.bp.blogspot.com/-1vC8C2xAr5I/TZzVvTVTvsI/AAAAAAAAAw8/QxW1L0gLzLg/s1600/good-samaritan-came-to-him.jpg"/>
          <p:cNvPicPr>
            <a:picLocks noChangeAspect="1" noChangeArrowheads="1"/>
          </p:cNvPicPr>
          <p:nvPr/>
        </p:nvPicPr>
        <p:blipFill>
          <a:blip r:embed="rId2" cstate="print">
            <a:lum bright="-10000"/>
          </a:blip>
          <a:srcRect/>
          <a:stretch>
            <a:fillRect/>
          </a:stretch>
        </p:blipFill>
        <p:spPr bwMode="auto">
          <a:xfrm>
            <a:off x="403860" y="1143000"/>
            <a:ext cx="8216265" cy="5429250"/>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1.hubimg.com/u/288704_f520.jpg"/>
          <p:cNvPicPr>
            <a:picLocks noChangeAspect="1" noChangeArrowheads="1"/>
          </p:cNvPicPr>
          <p:nvPr/>
        </p:nvPicPr>
        <p:blipFill>
          <a:blip r:embed="rId2" cstate="print"/>
          <a:srcRect/>
          <a:stretch>
            <a:fillRect/>
          </a:stretch>
        </p:blipFill>
        <p:spPr bwMode="auto">
          <a:xfrm>
            <a:off x="2209800" y="457199"/>
            <a:ext cx="6400800" cy="6400801"/>
          </a:xfrm>
          <a:prstGeom prst="rect">
            <a:avLst/>
          </a:prstGeom>
          <a:noFill/>
        </p:spPr>
      </p:pic>
      <p:sp>
        <p:nvSpPr>
          <p:cNvPr id="3" name="Content Placeholder 2"/>
          <p:cNvSpPr>
            <a:spLocks noGrp="1"/>
          </p:cNvSpPr>
          <p:nvPr>
            <p:ph idx="1"/>
          </p:nvPr>
        </p:nvSpPr>
        <p:spPr>
          <a:xfrm>
            <a:off x="0" y="1"/>
            <a:ext cx="8686800" cy="1447800"/>
          </a:xfrm>
        </p:spPr>
        <p:txBody>
          <a:bodyPr>
            <a:normAutofit/>
          </a:bodyPr>
          <a:lstStyle/>
          <a:p>
            <a:r>
              <a:rPr lang="en-US" sz="3600" dirty="0" smtClean="0"/>
              <a:t>Savior </a:t>
            </a:r>
            <a:r>
              <a:rPr lang="en-US" sz="3600" dirty="0" smtClean="0"/>
              <a:t>of the world - </a:t>
            </a:r>
            <a:r>
              <a:rPr lang="en-US" sz="3600" i="1" dirty="0" smtClean="0"/>
              <a:t>(Luke 1:47)</a:t>
            </a:r>
          </a:p>
          <a:p>
            <a:pPr>
              <a:buNone/>
            </a:pPr>
            <a:endParaRPr lang="en-US" sz="3600" dirty="0"/>
          </a:p>
        </p:txBody>
      </p:sp>
      <p:sp>
        <p:nvSpPr>
          <p:cNvPr id="4" name="Rectangle 3"/>
          <p:cNvSpPr/>
          <p:nvPr/>
        </p:nvSpPr>
        <p:spPr>
          <a:xfrm>
            <a:off x="2895600" y="2590800"/>
            <a:ext cx="5181600" cy="3046988"/>
          </a:xfrm>
          <a:prstGeom prst="rect">
            <a:avLst/>
          </a:prstGeom>
        </p:spPr>
        <p:txBody>
          <a:bodyPr wrap="square">
            <a:spAutoFit/>
          </a:bodyPr>
          <a:lstStyle/>
          <a:p>
            <a:pPr algn="ctr"/>
            <a:r>
              <a:rPr lang="en-US" sz="3200" b="1" i="1" dirty="0" smtClean="0">
                <a:solidFill>
                  <a:schemeClr val="bg1"/>
                </a:solidFill>
                <a:effectLst>
                  <a:glow rad="101600">
                    <a:schemeClr val="tx1">
                      <a:alpha val="60000"/>
                    </a:schemeClr>
                  </a:glow>
                </a:effectLst>
              </a:rPr>
              <a:t>“For </a:t>
            </a:r>
            <a:r>
              <a:rPr lang="en-US" sz="3200" b="1" i="1" dirty="0" smtClean="0">
                <a:solidFill>
                  <a:schemeClr val="bg1"/>
                </a:solidFill>
                <a:effectLst>
                  <a:glow rad="101600">
                    <a:schemeClr val="tx1">
                      <a:alpha val="60000"/>
                    </a:schemeClr>
                  </a:glow>
                </a:effectLst>
              </a:rPr>
              <a:t>God so loved the world, that he gave his only begotten Son, that whosoever believeth in him should not perish, but have everlasting life</a:t>
            </a:r>
            <a:r>
              <a:rPr lang="en-US" sz="3200" b="1" i="1" dirty="0" smtClean="0">
                <a:solidFill>
                  <a:schemeClr val="bg1"/>
                </a:solidFill>
                <a:effectLst>
                  <a:glow rad="101600">
                    <a:schemeClr val="tx1">
                      <a:alpha val="60000"/>
                    </a:schemeClr>
                  </a:glow>
                </a:effectLst>
              </a:rPr>
              <a:t>.”</a:t>
            </a:r>
            <a:endParaRPr lang="en-US" sz="3200" b="1" i="1" dirty="0">
              <a:solidFill>
                <a:schemeClr val="bg1"/>
              </a:solidFill>
              <a:effectLst>
                <a:glow rad="101600">
                  <a:schemeClr val="tx1">
                    <a:alpha val="60000"/>
                  </a:schemeClr>
                </a:glow>
              </a:effectLst>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r>
              <a:rPr lang="en-US" sz="3600" dirty="0" smtClean="0"/>
              <a:t>Second Man - </a:t>
            </a:r>
            <a:r>
              <a:rPr lang="en-US" sz="3600" i="1" dirty="0" smtClean="0"/>
              <a:t>(I Cor. 15:47)</a:t>
            </a:r>
          </a:p>
          <a:p>
            <a:endParaRPr lang="en-US" sz="3600" dirty="0"/>
          </a:p>
        </p:txBody>
      </p:sp>
      <p:sp>
        <p:nvSpPr>
          <p:cNvPr id="4" name="Rectangle 3"/>
          <p:cNvSpPr/>
          <p:nvPr/>
        </p:nvSpPr>
        <p:spPr>
          <a:xfrm>
            <a:off x="1828800" y="990601"/>
            <a:ext cx="5029200" cy="2308324"/>
          </a:xfrm>
          <a:prstGeom prst="rect">
            <a:avLst/>
          </a:prstGeom>
        </p:spPr>
        <p:txBody>
          <a:bodyPr wrap="square">
            <a:spAutoFit/>
          </a:bodyPr>
          <a:lstStyle/>
          <a:p>
            <a:pPr algn="ctr"/>
            <a:r>
              <a:rPr lang="en-US" sz="3600" i="1" dirty="0" smtClean="0">
                <a:solidFill>
                  <a:srgbClr val="FFFF00"/>
                </a:solidFill>
              </a:rPr>
              <a:t> “The first man is of the earth, earthy: the second man is the Lord from heaven.”</a:t>
            </a:r>
            <a:endParaRPr lang="en-US" sz="3600" i="1" dirty="0">
              <a:solidFill>
                <a:srgbClr val="FFFF00"/>
              </a:solidFill>
            </a:endParaRPr>
          </a:p>
        </p:txBody>
      </p:sp>
      <p:pic>
        <p:nvPicPr>
          <p:cNvPr id="6146" name="Picture 2" descr="C:\Users\Dan White\Pictures\Bible pictures\Bible pictures Old Testament\Genesis and adam and eve\01003023 RLW - Genesis 3 23 - Adam and Eve sent from the garden (2).jpg"/>
          <p:cNvPicPr>
            <a:picLocks noChangeAspect="1" noChangeArrowheads="1"/>
          </p:cNvPicPr>
          <p:nvPr/>
        </p:nvPicPr>
        <p:blipFill>
          <a:blip r:embed="rId2" cstate="print"/>
          <a:srcRect/>
          <a:stretch>
            <a:fillRect/>
          </a:stretch>
        </p:blipFill>
        <p:spPr bwMode="auto">
          <a:xfrm>
            <a:off x="304799" y="3581400"/>
            <a:ext cx="4578073" cy="2973065"/>
          </a:xfrm>
          <a:prstGeom prst="rect">
            <a:avLst/>
          </a:prstGeom>
          <a:ln>
            <a:noFill/>
          </a:ln>
          <a:effectLst>
            <a:softEdge rad="112500"/>
          </a:effectLst>
        </p:spPr>
      </p:pic>
      <p:pic>
        <p:nvPicPr>
          <p:cNvPr id="6147" name="Picture 3" descr="C:\Users\Dan White\Pictures\Bible pictures\Jesus\12 Crucifixion\0253 Jesus crucificado.jpg"/>
          <p:cNvPicPr>
            <a:picLocks noChangeAspect="1" noChangeArrowheads="1"/>
          </p:cNvPicPr>
          <p:nvPr/>
        </p:nvPicPr>
        <p:blipFill>
          <a:blip r:embed="rId3" cstate="print"/>
          <a:srcRect l="5839" t="-2798" r="10462"/>
          <a:stretch>
            <a:fillRect/>
          </a:stretch>
        </p:blipFill>
        <p:spPr bwMode="auto">
          <a:xfrm>
            <a:off x="5029200" y="3200400"/>
            <a:ext cx="3924166" cy="3352800"/>
          </a:xfrm>
          <a:prstGeom prst="rect">
            <a:avLst/>
          </a:prstGeom>
          <a:ln>
            <a:noFill/>
          </a:ln>
          <a:effectLst>
            <a:softEdge rad="112500"/>
          </a:effectLst>
        </p:spPr>
      </p:pic>
      <p:sp>
        <p:nvSpPr>
          <p:cNvPr id="6" name="Rectangle 5"/>
          <p:cNvSpPr/>
          <p:nvPr/>
        </p:nvSpPr>
        <p:spPr>
          <a:xfrm>
            <a:off x="457201" y="4495800"/>
            <a:ext cx="4343399" cy="646331"/>
          </a:xfrm>
          <a:prstGeom prst="rect">
            <a:avLst/>
          </a:prstGeom>
        </p:spPr>
        <p:txBody>
          <a:bodyPr wrap="square">
            <a:spAutoFit/>
          </a:bodyPr>
          <a:lstStyle/>
          <a:p>
            <a:pPr algn="ctr"/>
            <a:r>
              <a:rPr lang="en-US" sz="3600" b="1" dirty="0" smtClean="0">
                <a:solidFill>
                  <a:schemeClr val="bg1"/>
                </a:solidFill>
                <a:effectLst/>
              </a:rPr>
              <a:t>Condemnation </a:t>
            </a:r>
            <a:endParaRPr lang="en-US" sz="3600" b="1" dirty="0">
              <a:solidFill>
                <a:schemeClr val="bg1"/>
              </a:solidFill>
              <a:effectLst/>
            </a:endParaRPr>
          </a:p>
        </p:txBody>
      </p:sp>
      <p:sp>
        <p:nvSpPr>
          <p:cNvPr id="8" name="Rectangle 7"/>
          <p:cNvSpPr/>
          <p:nvPr/>
        </p:nvSpPr>
        <p:spPr>
          <a:xfrm>
            <a:off x="5181600" y="4472462"/>
            <a:ext cx="3581400" cy="646331"/>
          </a:xfrm>
          <a:prstGeom prst="rect">
            <a:avLst/>
          </a:prstGeom>
        </p:spPr>
        <p:txBody>
          <a:bodyPr wrap="square">
            <a:spAutoFit/>
          </a:bodyPr>
          <a:lstStyle/>
          <a:p>
            <a:pPr algn="ctr"/>
            <a:r>
              <a:rPr lang="en-US" sz="3600" b="1" dirty="0" smtClean="0">
                <a:solidFill>
                  <a:schemeClr val="bg1"/>
                </a:solidFill>
              </a:rPr>
              <a:t>Justification </a:t>
            </a:r>
            <a:endParaRPr lang="en-US" sz="36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20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fade">
                                      <p:cBhvr>
                                        <p:cTn id="18"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57200"/>
            <a:ext cx="8229600" cy="6400800"/>
          </a:xfrm>
          <a:prstGeom prst="rect">
            <a:avLst/>
          </a:prstGeom>
        </p:spPr>
        <p:txBody>
          <a:bodyPr>
            <a:normAutofit/>
          </a:bodyPr>
          <a:lstStyle/>
          <a:p>
            <a:pPr lvl="0" algn="ctr">
              <a:spcBef>
                <a:spcPct val="0"/>
              </a:spcBef>
              <a:defRPr/>
            </a:pPr>
            <a:r>
              <a:rPr lang="en-US" sz="4800" b="1" dirty="0" smtClean="0">
                <a:solidFill>
                  <a:schemeClr val="bg2">
                    <a:lumMod val="20000"/>
                    <a:lumOff val="80000"/>
                  </a:schemeClr>
                </a:solidFill>
              </a:rPr>
              <a:t>The Incarnation of Christ</a:t>
            </a:r>
          </a:p>
          <a:p>
            <a:pPr lvl="0" algn="ctr">
              <a:spcBef>
                <a:spcPct val="0"/>
              </a:spcBef>
              <a:defRPr/>
            </a:pPr>
            <a:r>
              <a:rPr lang="en-US" sz="4800" b="1" i="1" dirty="0" smtClean="0">
                <a:solidFill>
                  <a:schemeClr val="bg2">
                    <a:lumMod val="20000"/>
                    <a:lumOff val="80000"/>
                  </a:schemeClr>
                </a:solidFill>
              </a:rPr>
              <a:t>(John 1:1-14)</a:t>
            </a:r>
          </a:p>
          <a:p>
            <a:pPr lvl="0" algn="ctr">
              <a:spcBef>
                <a:spcPct val="0"/>
              </a:spcBef>
              <a:defRPr/>
            </a:pPr>
            <a:endParaRPr lang="en-US" sz="5400" b="1" u="sng" dirty="0" smtClean="0">
              <a:solidFill>
                <a:schemeClr val="bg2">
                  <a:lumMod val="20000"/>
                  <a:lumOff val="80000"/>
                </a:schemeClr>
              </a:solidFill>
            </a:endParaRPr>
          </a:p>
          <a:p>
            <a:pPr lvl="0" algn="ctr">
              <a:spcBef>
                <a:spcPct val="0"/>
              </a:spcBef>
              <a:defRPr/>
            </a:pPr>
            <a:r>
              <a:rPr kumimoji="0" lang="en-US" sz="4800" b="1" i="0" u="none" strike="noStrike" kern="1200" cap="none" spc="0" normalizeH="0" baseline="0" noProof="0" dirty="0" smtClean="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rPr>
              <a:t> God the Son took upon himself the full nature of man and yet retain the full nature of God.</a:t>
            </a:r>
            <a:endParaRPr kumimoji="0" lang="en-US" sz="4800" b="1" i="0" u="none" strike="noStrike" kern="1200" cap="none" spc="0" normalizeH="0" baseline="0" noProof="0" dirty="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667000"/>
          </a:xfrm>
        </p:spPr>
        <p:txBody>
          <a:bodyPr>
            <a:normAutofit/>
          </a:bodyPr>
          <a:lstStyle/>
          <a:p>
            <a:r>
              <a:rPr lang="en-US" sz="3600" dirty="0" smtClean="0"/>
              <a:t>Seed of Abraham - </a:t>
            </a:r>
            <a:r>
              <a:rPr lang="en-US" sz="3600" i="1" dirty="0" smtClean="0"/>
              <a:t>(Gal. 3:16, 19)</a:t>
            </a:r>
          </a:p>
          <a:p>
            <a:r>
              <a:rPr lang="en-US" sz="3600" dirty="0" smtClean="0"/>
              <a:t>Seed of David - </a:t>
            </a:r>
            <a:r>
              <a:rPr lang="en-US" sz="3600" i="1" dirty="0" smtClean="0"/>
              <a:t>(II Tim. 2:8)</a:t>
            </a:r>
          </a:p>
          <a:p>
            <a:r>
              <a:rPr lang="en-US" sz="3600" dirty="0" smtClean="0"/>
              <a:t>Seed of the woman - </a:t>
            </a:r>
            <a:r>
              <a:rPr lang="en-US" sz="3600" i="1" dirty="0" smtClean="0"/>
              <a:t>(Gen. 3:15)</a:t>
            </a:r>
          </a:p>
          <a:p>
            <a:endParaRPr lang="en-US" sz="3600" i="1" dirty="0" smtClean="0"/>
          </a:p>
          <a:p>
            <a:pPr>
              <a:buNone/>
            </a:pPr>
            <a:endParaRPr lang="en-US" sz="3600" dirty="0"/>
          </a:p>
        </p:txBody>
      </p:sp>
      <p:pic>
        <p:nvPicPr>
          <p:cNvPr id="19458" name="Picture 2" descr="http://2.bp.blogspot.com/_xb-ElL7Jlvs/TCRBLwfUFeI/AAAAAAAAB2E/MT8MV0GGcoM/s1600/abraham3isaac1.jpg"/>
          <p:cNvPicPr>
            <a:picLocks noChangeAspect="1" noChangeArrowheads="1"/>
          </p:cNvPicPr>
          <p:nvPr/>
        </p:nvPicPr>
        <p:blipFill>
          <a:blip r:embed="rId2" cstate="print"/>
          <a:srcRect/>
          <a:stretch>
            <a:fillRect/>
          </a:stretch>
        </p:blipFill>
        <p:spPr bwMode="auto">
          <a:xfrm>
            <a:off x="0" y="2286000"/>
            <a:ext cx="4953000" cy="3833954"/>
          </a:xfrm>
          <a:prstGeom prst="rect">
            <a:avLst/>
          </a:prstGeom>
          <a:noFill/>
        </p:spPr>
      </p:pic>
      <p:pic>
        <p:nvPicPr>
          <p:cNvPr id="19460" name="Picture 4" descr="http://static.artbible.info/large/rubens_david_goliath.jpg"/>
          <p:cNvPicPr>
            <a:picLocks noChangeAspect="1" noChangeArrowheads="1"/>
          </p:cNvPicPr>
          <p:nvPr/>
        </p:nvPicPr>
        <p:blipFill>
          <a:blip r:embed="rId3" cstate="print"/>
          <a:srcRect/>
          <a:stretch>
            <a:fillRect/>
          </a:stretch>
        </p:blipFill>
        <p:spPr bwMode="auto">
          <a:xfrm>
            <a:off x="5181600" y="2032677"/>
            <a:ext cx="3962400" cy="4825323"/>
          </a:xfrm>
          <a:prstGeom prst="rect">
            <a:avLst/>
          </a:prstGeom>
          <a:noFill/>
        </p:spPr>
      </p:pic>
      <p:pic>
        <p:nvPicPr>
          <p:cNvPr id="19462" name="Picture 6" descr="http://www.historyswomen.com/images/mary.jpg"/>
          <p:cNvPicPr>
            <a:picLocks noChangeAspect="1" noChangeArrowheads="1"/>
          </p:cNvPicPr>
          <p:nvPr/>
        </p:nvPicPr>
        <p:blipFill>
          <a:blip r:embed="rId4" cstate="print"/>
          <a:srcRect/>
          <a:stretch>
            <a:fillRect/>
          </a:stretch>
        </p:blipFill>
        <p:spPr bwMode="auto">
          <a:xfrm>
            <a:off x="2743200" y="1914144"/>
            <a:ext cx="4052340" cy="4943856"/>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 to="" calcmode="lin" valueType="num">
                                      <p:cBhvr>
                                        <p:cTn id="12" dur="1" fill="hold"/>
                                        <p:tgtEl>
                                          <p:spTgt spid="1946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9462"/>
                                        </p:tgtEl>
                                        <p:attrNameLst>
                                          <p:attrName>style.visibility</p:attrName>
                                        </p:attrNameLst>
                                      </p:cBhvr>
                                      <p:to>
                                        <p:strVal val="visible"/>
                                      </p:to>
                                    </p:set>
                                    <p:anim calcmode="lin" valueType="num">
                                      <p:cBhvr>
                                        <p:cTn id="22" dur="1000" fill="hold"/>
                                        <p:tgtEl>
                                          <p:spTgt spid="19462"/>
                                        </p:tgtEl>
                                        <p:attrNameLst>
                                          <p:attrName>ppt_w</p:attrName>
                                        </p:attrNameLst>
                                      </p:cBhvr>
                                      <p:tavLst>
                                        <p:tav tm="0">
                                          <p:val>
                                            <p:fltVal val="0"/>
                                          </p:val>
                                        </p:tav>
                                        <p:tav tm="100000">
                                          <p:val>
                                            <p:strVal val="#ppt_w"/>
                                          </p:val>
                                        </p:tav>
                                      </p:tavLst>
                                    </p:anim>
                                    <p:anim calcmode="lin" valueType="num">
                                      <p:cBhvr>
                                        <p:cTn id="23" dur="1000" fill="hold"/>
                                        <p:tgtEl>
                                          <p:spTgt spid="19462"/>
                                        </p:tgtEl>
                                        <p:attrNameLst>
                                          <p:attrName>ppt_h</p:attrName>
                                        </p:attrNameLst>
                                      </p:cBhvr>
                                      <p:tavLst>
                                        <p:tav tm="0">
                                          <p:val>
                                            <p:fltVal val="0"/>
                                          </p:val>
                                        </p:tav>
                                        <p:tav tm="100000">
                                          <p:val>
                                            <p:strVal val="#ppt_h"/>
                                          </p:val>
                                        </p:tav>
                                      </p:tavLst>
                                    </p:anim>
                                    <p:animEffect transition="in" filter="fade">
                                      <p:cBhvr>
                                        <p:cTn id="24" dur="10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2.bp.blogspot.com/-ojNCqf0_4fA/TvQrxn6XVQI/AAAAAAAAAQE/JQ2H53wOk6g/s1600/gen31501.jpg"/>
          <p:cNvPicPr>
            <a:picLocks noChangeAspect="1" noChangeArrowheads="1"/>
          </p:cNvPicPr>
          <p:nvPr/>
        </p:nvPicPr>
        <p:blipFill>
          <a:blip r:embed="rId2" cstate="print"/>
          <a:srcRect l="6000" t="10000" r="6000" b="10000"/>
          <a:stretch>
            <a:fillRect/>
          </a:stretch>
        </p:blipFill>
        <p:spPr bwMode="auto">
          <a:xfrm>
            <a:off x="533400" y="228600"/>
            <a:ext cx="5029200" cy="3657600"/>
          </a:xfrm>
          <a:prstGeom prst="rect">
            <a:avLst/>
          </a:prstGeom>
          <a:ln>
            <a:noFill/>
          </a:ln>
          <a:effectLst>
            <a:softEdge rad="112500"/>
          </a:effectLst>
        </p:spPr>
      </p:pic>
      <p:pic>
        <p:nvPicPr>
          <p:cNvPr id="187396" name="Picture 4" descr="http://www.introducingjesus.org/images/crossbaw.gif"/>
          <p:cNvPicPr>
            <a:picLocks noChangeAspect="1" noChangeArrowheads="1"/>
          </p:cNvPicPr>
          <p:nvPr/>
        </p:nvPicPr>
        <p:blipFill>
          <a:blip r:embed="rId3" cstate="print"/>
          <a:srcRect/>
          <a:stretch>
            <a:fillRect/>
          </a:stretch>
        </p:blipFill>
        <p:spPr bwMode="auto">
          <a:xfrm>
            <a:off x="228600" y="4191000"/>
            <a:ext cx="4267200" cy="2381444"/>
          </a:xfrm>
          <a:prstGeom prst="rect">
            <a:avLst/>
          </a:prstGeom>
          <a:ln>
            <a:noFill/>
          </a:ln>
          <a:effectLst>
            <a:softEdge rad="112500"/>
          </a:effectLst>
        </p:spPr>
      </p:pic>
      <p:pic>
        <p:nvPicPr>
          <p:cNvPr id="187398" name="Picture 6" descr="http://ubdavid.org/light_ot/graphics/6_1_resurrection.jpg"/>
          <p:cNvPicPr>
            <a:picLocks noChangeAspect="1" noChangeArrowheads="1"/>
          </p:cNvPicPr>
          <p:nvPr/>
        </p:nvPicPr>
        <p:blipFill>
          <a:blip r:embed="rId4" cstate="print"/>
          <a:srcRect/>
          <a:stretch>
            <a:fillRect/>
          </a:stretch>
        </p:blipFill>
        <p:spPr bwMode="auto">
          <a:xfrm>
            <a:off x="5715000" y="1524000"/>
            <a:ext cx="3259999" cy="4896995"/>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87396"/>
                                        </p:tgtEl>
                                        <p:attrNameLst>
                                          <p:attrName>style.visibility</p:attrName>
                                        </p:attrNameLst>
                                      </p:cBhvr>
                                      <p:to>
                                        <p:strVal val="visible"/>
                                      </p:to>
                                    </p:set>
                                    <p:anim to="" calcmode="lin" valueType="num">
                                      <p:cBhvr>
                                        <p:cTn id="7" dur="1" fill="hold"/>
                                        <p:tgtEl>
                                          <p:spTgt spid="18739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 to="" calcmode="lin" valueType="num">
                                      <p:cBhvr>
                                        <p:cTn id="12" dur="1" fill="hold"/>
                                        <p:tgtEl>
                                          <p:spTgt spid="1873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10600" cy="2308324"/>
          </a:xfrm>
          <a:prstGeom prst="rect">
            <a:avLst/>
          </a:prstGeom>
        </p:spPr>
        <p:txBody>
          <a:bodyPr wrap="square">
            <a:spAutoFit/>
          </a:bodyPr>
          <a:lstStyle/>
          <a:p>
            <a:pPr algn="ctr"/>
            <a:r>
              <a:rPr lang="en-US" sz="3600" i="1" dirty="0" smtClean="0"/>
              <a:t>“Ye are of God, little children, and have overcome them: because greater is he that is in you, than he that is in the world.” </a:t>
            </a:r>
          </a:p>
          <a:p>
            <a:pPr algn="ctr"/>
            <a:r>
              <a:rPr lang="en-US" sz="3600" i="1" dirty="0" smtClean="0"/>
              <a:t>I John 4:4 </a:t>
            </a:r>
            <a:endParaRPr lang="en-US" sz="3600" i="1" dirty="0"/>
          </a:p>
        </p:txBody>
      </p:sp>
      <p:pic>
        <p:nvPicPr>
          <p:cNvPr id="188418" name="Picture 2" descr="http://1.bp.blogspot.com/-S2Od3tUEOao/TnLLAERHyqI/AAAAAAAAAIc/aPBdaYaQ8io/s400/images.jpg"/>
          <p:cNvPicPr>
            <a:picLocks noChangeAspect="1" noChangeArrowheads="1"/>
          </p:cNvPicPr>
          <p:nvPr/>
        </p:nvPicPr>
        <p:blipFill>
          <a:blip r:embed="rId2" cstate="print"/>
          <a:srcRect/>
          <a:stretch>
            <a:fillRect/>
          </a:stretch>
        </p:blipFill>
        <p:spPr bwMode="auto">
          <a:xfrm>
            <a:off x="1600200" y="2590800"/>
            <a:ext cx="5610899" cy="3733800"/>
          </a:xfrm>
          <a:prstGeom prst="rect">
            <a:avLst/>
          </a:prstGeom>
          <a:noFill/>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1371599"/>
          </a:xfrm>
        </p:spPr>
        <p:txBody>
          <a:bodyPr>
            <a:normAutofit/>
          </a:bodyPr>
          <a:lstStyle/>
          <a:p>
            <a:r>
              <a:rPr lang="en-US" sz="3600" dirty="0" smtClean="0"/>
              <a:t>Servant - </a:t>
            </a:r>
            <a:r>
              <a:rPr lang="en-US" sz="3600" i="1" dirty="0" smtClean="0"/>
              <a:t>(Isa. 42:1)</a:t>
            </a:r>
          </a:p>
          <a:p>
            <a:endParaRPr lang="en-US" sz="3600" dirty="0"/>
          </a:p>
        </p:txBody>
      </p:sp>
      <p:sp>
        <p:nvSpPr>
          <p:cNvPr id="4" name="Rectangle 3"/>
          <p:cNvSpPr/>
          <p:nvPr/>
        </p:nvSpPr>
        <p:spPr>
          <a:xfrm>
            <a:off x="609600" y="914400"/>
            <a:ext cx="8534400" cy="1754326"/>
          </a:xfrm>
          <a:prstGeom prst="rect">
            <a:avLst/>
          </a:prstGeom>
        </p:spPr>
        <p:txBody>
          <a:bodyPr wrap="square">
            <a:spAutoFit/>
          </a:bodyPr>
          <a:lstStyle/>
          <a:p>
            <a:r>
              <a:rPr lang="en-US" sz="3600" i="1" dirty="0" smtClean="0"/>
              <a:t>“Even as the Son of man came not to be ministered unto, but to minister, and to give his life a ransom for many.” Matt. 20:28 </a:t>
            </a:r>
            <a:endParaRPr lang="en-US" sz="3600" i="1" dirty="0"/>
          </a:p>
        </p:txBody>
      </p:sp>
      <p:pic>
        <p:nvPicPr>
          <p:cNvPr id="18434" name="Picture 2" descr="http://www.turnbacktogod.com/wp-content/uploads/2010/03/Jesus-washing-feet-10.jpg"/>
          <p:cNvPicPr>
            <a:picLocks noChangeAspect="1" noChangeArrowheads="1"/>
          </p:cNvPicPr>
          <p:nvPr/>
        </p:nvPicPr>
        <p:blipFill>
          <a:blip r:embed="rId2" cstate="print"/>
          <a:srcRect/>
          <a:stretch>
            <a:fillRect/>
          </a:stretch>
        </p:blipFill>
        <p:spPr bwMode="auto">
          <a:xfrm>
            <a:off x="4419600" y="3048000"/>
            <a:ext cx="4521200" cy="3390900"/>
          </a:xfrm>
          <a:prstGeom prst="rect">
            <a:avLst/>
          </a:prstGeom>
          <a:noFill/>
        </p:spPr>
      </p:pic>
      <p:sp>
        <p:nvSpPr>
          <p:cNvPr id="5" name="Rectangle 4"/>
          <p:cNvSpPr/>
          <p:nvPr/>
        </p:nvSpPr>
        <p:spPr>
          <a:xfrm>
            <a:off x="228600" y="2967335"/>
            <a:ext cx="3962400" cy="3416320"/>
          </a:xfrm>
          <a:prstGeom prst="rect">
            <a:avLst/>
          </a:prstGeom>
        </p:spPr>
        <p:txBody>
          <a:bodyPr wrap="square">
            <a:spAutoFit/>
          </a:bodyPr>
          <a:lstStyle/>
          <a:p>
            <a:pPr algn="ctr"/>
            <a:r>
              <a:rPr lang="en-US" sz="3600" i="1" dirty="0" smtClean="0"/>
              <a:t>“If I then, your Lord and Master, have washed your feet; ye also ought to wash one another's feet.” John 13:14 </a:t>
            </a:r>
            <a:endParaRPr lang="en-US" sz="3600" i="1" dirty="0"/>
          </a:p>
        </p:txBody>
      </p:sp>
      <p:pic>
        <p:nvPicPr>
          <p:cNvPr id="23554" name="Picture 2" descr="http://sabbathcog.org/footwashing.JPG"/>
          <p:cNvPicPr>
            <a:picLocks noChangeAspect="1" noChangeArrowheads="1"/>
          </p:cNvPicPr>
          <p:nvPr/>
        </p:nvPicPr>
        <p:blipFill>
          <a:blip r:embed="rId3" cstate="print"/>
          <a:srcRect/>
          <a:stretch>
            <a:fillRect/>
          </a:stretch>
        </p:blipFill>
        <p:spPr bwMode="auto">
          <a:xfrm>
            <a:off x="4343401" y="2895600"/>
            <a:ext cx="4800600" cy="365760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fade">
                                      <p:cBhvr>
                                        <p:cTn id="12"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686800" cy="6629400"/>
          </a:xfrm>
        </p:spPr>
        <p:txBody>
          <a:bodyPr>
            <a:normAutofit/>
          </a:bodyPr>
          <a:lstStyle/>
          <a:p>
            <a:r>
              <a:rPr lang="en-US" sz="3600" dirty="0" smtClean="0"/>
              <a:t>The Great Shepherd - </a:t>
            </a:r>
            <a:r>
              <a:rPr lang="en-US" sz="3600" i="1" dirty="0" smtClean="0"/>
              <a:t>(Heb. 13:20)</a:t>
            </a:r>
          </a:p>
          <a:p>
            <a:r>
              <a:rPr lang="en-US" sz="3600" dirty="0" smtClean="0"/>
              <a:t>The Good Shepherd - </a:t>
            </a:r>
            <a:r>
              <a:rPr lang="en-US" sz="3600" i="1" dirty="0" smtClean="0"/>
              <a:t>(John 10:11, 14)</a:t>
            </a:r>
          </a:p>
          <a:p>
            <a:r>
              <a:rPr lang="en-US" sz="3600" dirty="0" smtClean="0"/>
              <a:t>The </a:t>
            </a:r>
            <a:r>
              <a:rPr lang="en-US" sz="3600" dirty="0" smtClean="0"/>
              <a:t>Chief Shepherd - </a:t>
            </a:r>
            <a:r>
              <a:rPr lang="en-US" sz="3600" i="1" dirty="0" smtClean="0"/>
              <a:t>(I Pet. 5:4)</a:t>
            </a:r>
          </a:p>
          <a:p>
            <a:r>
              <a:rPr lang="en-US" sz="3600" dirty="0" smtClean="0"/>
              <a:t>My </a:t>
            </a:r>
            <a:r>
              <a:rPr lang="en-US" sz="3600" dirty="0" smtClean="0"/>
              <a:t>Shepherd - </a:t>
            </a:r>
            <a:r>
              <a:rPr lang="en-US" sz="3600" i="1" dirty="0" smtClean="0"/>
              <a:t>(Psalm 23:1)</a:t>
            </a:r>
          </a:p>
          <a:p>
            <a:endParaRPr lang="en-US" sz="3600" dirty="0" smtClean="0"/>
          </a:p>
          <a:p>
            <a:pPr>
              <a:buNone/>
            </a:pPr>
            <a:endParaRPr lang="en-US" sz="3600" dirty="0"/>
          </a:p>
        </p:txBody>
      </p:sp>
      <p:pic>
        <p:nvPicPr>
          <p:cNvPr id="17410" name="Picture 2" descr="http://t1.gstatic.com/images?q=tbn:ANd9GcSx0mBUxSdnhaJt7AyoUYD-ABxkX8mUtN631MTNMDJKrl5D7Fekc09cvw-nFA"/>
          <p:cNvPicPr>
            <a:picLocks noChangeAspect="1" noChangeArrowheads="1"/>
          </p:cNvPicPr>
          <p:nvPr/>
        </p:nvPicPr>
        <p:blipFill>
          <a:blip r:embed="rId2" cstate="print"/>
          <a:srcRect/>
          <a:stretch>
            <a:fillRect/>
          </a:stretch>
        </p:blipFill>
        <p:spPr bwMode="auto">
          <a:xfrm flipH="1">
            <a:off x="5714999" y="2169366"/>
            <a:ext cx="3429001" cy="4688634"/>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to="" calcmode="lin" valueType="num">
                                      <p:cBhvr>
                                        <p:cTn id="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r>
              <a:rPr lang="en-US" sz="3600" dirty="0" smtClean="0"/>
              <a:t>Son of David - </a:t>
            </a:r>
            <a:r>
              <a:rPr lang="en-US" sz="3600" i="1" dirty="0" smtClean="0"/>
              <a:t>(Matt. 9:27)</a:t>
            </a:r>
          </a:p>
        </p:txBody>
      </p:sp>
      <p:pic>
        <p:nvPicPr>
          <p:cNvPr id="15362" name="Picture 2" descr="http://www.josephcompany.net/_borders/son%20of%20david%201.JPG"/>
          <p:cNvPicPr>
            <a:picLocks noChangeAspect="1" noChangeArrowheads="1"/>
          </p:cNvPicPr>
          <p:nvPr/>
        </p:nvPicPr>
        <p:blipFill>
          <a:blip r:embed="rId2" cstate="print"/>
          <a:srcRect/>
          <a:stretch>
            <a:fillRect/>
          </a:stretch>
        </p:blipFill>
        <p:spPr bwMode="auto">
          <a:xfrm>
            <a:off x="2057400" y="961407"/>
            <a:ext cx="5229225" cy="5629893"/>
          </a:xfrm>
          <a:prstGeom prst="rect">
            <a:avLst/>
          </a:prstGeom>
          <a:noFill/>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35562"/>
          </a:xfrm>
        </p:spPr>
        <p:txBody>
          <a:bodyPr>
            <a:normAutofit/>
          </a:bodyPr>
          <a:lstStyle/>
          <a:p>
            <a:r>
              <a:rPr lang="en-US" i="1" dirty="0" smtClean="0"/>
              <a:t>“He shall be great, and shall be called the Son of the Highest: and the Lord God shall give unto him the throne of his father David.” </a:t>
            </a:r>
            <a:br>
              <a:rPr lang="en-US" i="1" dirty="0" smtClean="0"/>
            </a:br>
            <a:r>
              <a:rPr lang="en-US" i="1" dirty="0" smtClean="0"/>
              <a:t>Luke 1:32 </a:t>
            </a:r>
            <a:endParaRPr lang="en-US" i="1"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http://home.earthlink.net/%7Eezeprof/THRONE-OF-DAVID.jpg"/>
          <p:cNvPicPr>
            <a:picLocks noChangeAspect="1" noChangeArrowheads="1"/>
          </p:cNvPicPr>
          <p:nvPr/>
        </p:nvPicPr>
        <p:blipFill>
          <a:blip r:embed="rId2" cstate="print"/>
          <a:srcRect/>
          <a:stretch>
            <a:fillRect/>
          </a:stretch>
        </p:blipFill>
        <p:spPr bwMode="auto">
          <a:xfrm>
            <a:off x="0" y="0"/>
            <a:ext cx="9296400" cy="6972300"/>
          </a:xfrm>
          <a:prstGeom prst="rect">
            <a:avLst/>
          </a:prstGeom>
          <a:noFill/>
        </p:spPr>
      </p:pic>
      <p:pic>
        <p:nvPicPr>
          <p:cNvPr id="184326" name="Picture 6" descr="http://oneyearbibleimages.com/jesus_king_1.jpg"/>
          <p:cNvPicPr>
            <a:picLocks noChangeAspect="1" noChangeArrowheads="1"/>
          </p:cNvPicPr>
          <p:nvPr/>
        </p:nvPicPr>
        <p:blipFill>
          <a:blip r:embed="rId3" cstate="print"/>
          <a:srcRect l="32036" t="33906" r="31685" b="4403"/>
          <a:stretch>
            <a:fillRect/>
          </a:stretch>
        </p:blipFill>
        <p:spPr bwMode="auto">
          <a:xfrm>
            <a:off x="3429000" y="1295400"/>
            <a:ext cx="2438400" cy="2799361"/>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fade">
                                      <p:cBhvr>
                                        <p:cTn id="7" dur="2000"/>
                                        <p:tgtEl>
                                          <p:spTgt spid="184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faithinterface.com.au/wp-content/uploads/2010/04/jesus-resurrection.jpg"/>
          <p:cNvPicPr>
            <a:picLocks noChangeAspect="1" noChangeArrowheads="1"/>
          </p:cNvPicPr>
          <p:nvPr/>
        </p:nvPicPr>
        <p:blipFill>
          <a:blip r:embed="rId2" cstate="print"/>
          <a:srcRect/>
          <a:stretch>
            <a:fillRect/>
          </a:stretch>
        </p:blipFill>
        <p:spPr bwMode="auto">
          <a:xfrm>
            <a:off x="914400" y="841857"/>
            <a:ext cx="7543800" cy="6016143"/>
          </a:xfrm>
          <a:prstGeom prst="rect">
            <a:avLst/>
          </a:prstGeom>
          <a:ln>
            <a:noFill/>
          </a:ln>
          <a:effectLst>
            <a:softEdge rad="112500"/>
          </a:effectLst>
        </p:spPr>
      </p:pic>
      <p:sp>
        <p:nvSpPr>
          <p:cNvPr id="3" name="Content Placeholder 2"/>
          <p:cNvSpPr>
            <a:spLocks noGrp="1"/>
          </p:cNvSpPr>
          <p:nvPr>
            <p:ph idx="1"/>
          </p:nvPr>
        </p:nvSpPr>
        <p:spPr>
          <a:xfrm>
            <a:off x="0" y="0"/>
            <a:ext cx="8686800" cy="6126163"/>
          </a:xfrm>
        </p:spPr>
        <p:txBody>
          <a:bodyPr>
            <a:normAutofit/>
          </a:bodyPr>
          <a:lstStyle/>
          <a:p>
            <a:r>
              <a:rPr lang="en-US" sz="3600" dirty="0" smtClean="0"/>
              <a:t>Son of God - </a:t>
            </a:r>
            <a:r>
              <a:rPr lang="en-US" sz="3600" i="1" dirty="0" smtClean="0"/>
              <a:t>(John 9:35)</a:t>
            </a:r>
          </a:p>
          <a:p>
            <a:endParaRPr lang="en-US" sz="3600" dirty="0"/>
          </a:p>
        </p:txBody>
      </p:sp>
      <p:sp>
        <p:nvSpPr>
          <p:cNvPr id="4" name="Rectangle 3"/>
          <p:cNvSpPr/>
          <p:nvPr/>
        </p:nvSpPr>
        <p:spPr>
          <a:xfrm>
            <a:off x="2286000" y="1676400"/>
            <a:ext cx="4572000" cy="4401205"/>
          </a:xfrm>
          <a:prstGeom prst="rect">
            <a:avLst/>
          </a:prstGeom>
        </p:spPr>
        <p:txBody>
          <a:bodyPr wrap="square">
            <a:spAutoFit/>
          </a:bodyPr>
          <a:lstStyle/>
          <a:p>
            <a:pPr algn="ctr"/>
            <a:r>
              <a:rPr lang="en-US" sz="4000" i="1" dirty="0" smtClean="0">
                <a:effectLst>
                  <a:glow rad="101600">
                    <a:schemeClr val="bg1">
                      <a:alpha val="60000"/>
                    </a:schemeClr>
                  </a:glow>
                </a:effectLst>
              </a:rPr>
              <a:t>“Declared to be the Son of God with power, according to the spirit of holiness, by the resurrection from the dead.” Rom. 1:4 </a:t>
            </a:r>
            <a:endParaRPr lang="en-US" sz="4000" i="1" dirty="0">
              <a:effectLst>
                <a:glow rad="101600">
                  <a:schemeClr val="bg1">
                    <a:alpha val="6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Son of Man </a:t>
            </a:r>
            <a:endParaRPr lang="en-US" dirty="0">
              <a:solidFill>
                <a:srgbClr val="FFFF00"/>
              </a:solidFill>
            </a:endParaRPr>
          </a:p>
        </p:txBody>
      </p:sp>
      <p:sp>
        <p:nvSpPr>
          <p:cNvPr id="3" name="Content Placeholder 2"/>
          <p:cNvSpPr>
            <a:spLocks noGrp="1"/>
          </p:cNvSpPr>
          <p:nvPr>
            <p:ph idx="1"/>
          </p:nvPr>
        </p:nvSpPr>
        <p:spPr>
          <a:xfrm>
            <a:off x="0" y="1524000"/>
            <a:ext cx="9144000" cy="5334000"/>
          </a:xfrm>
        </p:spPr>
        <p:txBody>
          <a:bodyPr>
            <a:normAutofit/>
          </a:bodyPr>
          <a:lstStyle/>
          <a:p>
            <a:r>
              <a:rPr lang="en-US" sz="3600" dirty="0" smtClean="0"/>
              <a:t>Came to seek and save that which was lost - </a:t>
            </a:r>
            <a:r>
              <a:rPr lang="en-US" sz="3600" i="1" dirty="0" smtClean="0"/>
              <a:t>(Matt. 18:11)</a:t>
            </a:r>
          </a:p>
          <a:p>
            <a:r>
              <a:rPr lang="en-US" sz="3600" dirty="0" smtClean="0"/>
              <a:t>Can alone forgive sin - </a:t>
            </a:r>
            <a:r>
              <a:rPr lang="en-US" sz="3600" i="1" dirty="0" smtClean="0"/>
              <a:t>(Matt. 9:6)</a:t>
            </a:r>
          </a:p>
          <a:p>
            <a:r>
              <a:rPr lang="en-US" sz="3600" dirty="0" smtClean="0"/>
              <a:t>Had no where to lay his head - </a:t>
            </a:r>
            <a:r>
              <a:rPr lang="en-US" sz="3600" i="1" dirty="0" smtClean="0"/>
              <a:t>(Matt. 8:20)</a:t>
            </a:r>
          </a:p>
          <a:p>
            <a:r>
              <a:rPr lang="en-US" sz="3600" dirty="0" smtClean="0"/>
              <a:t>Is Lord of the Sabbath - </a:t>
            </a:r>
            <a:r>
              <a:rPr lang="en-US" sz="3600" i="1" dirty="0" smtClean="0"/>
              <a:t>(Luke 6:5)</a:t>
            </a:r>
          </a:p>
          <a:p>
            <a:r>
              <a:rPr lang="en-US" sz="3600" dirty="0" smtClean="0"/>
              <a:t>Would be betrayed - </a:t>
            </a:r>
            <a:r>
              <a:rPr lang="en-US" sz="3600" i="1" dirty="0" smtClean="0"/>
              <a:t>(Matt. 17:22)</a:t>
            </a:r>
          </a:p>
          <a:p>
            <a:r>
              <a:rPr lang="en-US" sz="3600" dirty="0" smtClean="0"/>
              <a:t>Would suffer for sin - </a:t>
            </a:r>
            <a:r>
              <a:rPr lang="en-US" sz="3600" i="1" dirty="0" smtClean="0"/>
              <a:t>(Matt. 17:12)</a:t>
            </a:r>
          </a:p>
          <a:p>
            <a:r>
              <a:rPr lang="en-US" sz="3600" dirty="0" smtClean="0"/>
              <a:t>Would be lifted up - </a:t>
            </a:r>
            <a:r>
              <a:rPr lang="en-US" sz="3600" i="1" dirty="0" smtClean="0"/>
              <a:t>(John 3:14)</a:t>
            </a:r>
          </a:p>
          <a:p>
            <a:endParaRPr lang="en-US" sz="3600" dirty="0" smtClean="0"/>
          </a:p>
          <a:p>
            <a:pPr>
              <a:buNone/>
            </a:pPr>
            <a:endParaRPr lang="en-US" sz="3600" dirty="0" smtClean="0"/>
          </a:p>
          <a:p>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noAutofit/>
          </a:bodyPr>
          <a:lstStyle/>
          <a:p>
            <a:r>
              <a:rPr lang="en-US" sz="4800" b="1" dirty="0" smtClean="0">
                <a:solidFill>
                  <a:schemeClr val="bg2">
                    <a:lumMod val="20000"/>
                    <a:lumOff val="80000"/>
                  </a:schemeClr>
                </a:solidFill>
              </a:rPr>
              <a:t>The “Kenosis” of Christ</a:t>
            </a:r>
            <a:br>
              <a:rPr lang="en-US" sz="4800" b="1" dirty="0" smtClean="0">
                <a:solidFill>
                  <a:schemeClr val="bg2">
                    <a:lumMod val="20000"/>
                    <a:lumOff val="80000"/>
                  </a:schemeClr>
                </a:solidFill>
              </a:rPr>
            </a:br>
            <a:r>
              <a:rPr lang="en-US" sz="4800" b="1" i="1" dirty="0" smtClean="0">
                <a:solidFill>
                  <a:schemeClr val="bg2">
                    <a:lumMod val="20000"/>
                    <a:lumOff val="80000"/>
                  </a:schemeClr>
                </a:solidFill>
              </a:rPr>
              <a:t>(Phil. 2:1-8)</a:t>
            </a:r>
            <a:endParaRPr lang="en-US" sz="4800" b="1" i="1" dirty="0">
              <a:solidFill>
                <a:schemeClr val="bg2">
                  <a:lumMod val="20000"/>
                  <a:lumOff val="80000"/>
                </a:schemeClr>
              </a:solidFill>
            </a:endParaRPr>
          </a:p>
        </p:txBody>
      </p:sp>
      <p:sp>
        <p:nvSpPr>
          <p:cNvPr id="3" name="Content Placeholder 2"/>
          <p:cNvSpPr>
            <a:spLocks noGrp="1"/>
          </p:cNvSpPr>
          <p:nvPr>
            <p:ph idx="1"/>
          </p:nvPr>
        </p:nvSpPr>
        <p:spPr>
          <a:xfrm>
            <a:off x="0" y="2133600"/>
            <a:ext cx="9144000" cy="4724400"/>
          </a:xfrm>
        </p:spPr>
        <p:txBody>
          <a:bodyPr>
            <a:noAutofit/>
          </a:bodyPr>
          <a:lstStyle/>
          <a:p>
            <a:r>
              <a:rPr lang="en-US" sz="4000" dirty="0">
                <a:solidFill>
                  <a:schemeClr val="bg2">
                    <a:lumMod val="40000"/>
                    <a:lumOff val="60000"/>
                  </a:schemeClr>
                </a:solidFill>
              </a:rPr>
              <a:t>The Greek word “kenosis” is translated in the KJV – </a:t>
            </a:r>
            <a:r>
              <a:rPr lang="en-US" sz="4000" i="1" dirty="0">
                <a:solidFill>
                  <a:schemeClr val="bg2">
                    <a:lumMod val="40000"/>
                    <a:lumOff val="60000"/>
                  </a:schemeClr>
                </a:solidFill>
              </a:rPr>
              <a:t>“made himself of no reputation</a:t>
            </a:r>
            <a:r>
              <a:rPr lang="en-US" sz="4000" i="1" dirty="0" smtClean="0">
                <a:solidFill>
                  <a:schemeClr val="bg2">
                    <a:lumMod val="40000"/>
                    <a:lumOff val="60000"/>
                  </a:schemeClr>
                </a:solidFill>
              </a:rPr>
              <a:t>…”</a:t>
            </a:r>
            <a:endParaRPr lang="en-US" sz="4000" dirty="0">
              <a:solidFill>
                <a:schemeClr val="bg2">
                  <a:lumMod val="40000"/>
                  <a:lumOff val="60000"/>
                </a:schemeClr>
              </a:solidFill>
            </a:endParaRPr>
          </a:p>
          <a:p>
            <a:r>
              <a:rPr lang="en-US" sz="4000" b="1" dirty="0">
                <a:solidFill>
                  <a:schemeClr val="bg2">
                    <a:lumMod val="40000"/>
                    <a:lumOff val="60000"/>
                  </a:schemeClr>
                </a:solidFill>
              </a:rPr>
              <a:t>Kenosis = Emptying</a:t>
            </a:r>
            <a:r>
              <a:rPr lang="en-US" sz="4000" dirty="0">
                <a:solidFill>
                  <a:schemeClr val="bg2">
                    <a:lumMod val="40000"/>
                    <a:lumOff val="60000"/>
                  </a:schemeClr>
                </a:solidFill>
              </a:rPr>
              <a:t> – Christ who was </a:t>
            </a:r>
            <a:r>
              <a:rPr lang="en-US" sz="4000" i="1" dirty="0">
                <a:solidFill>
                  <a:schemeClr val="bg2">
                    <a:lumMod val="40000"/>
                    <a:lumOff val="60000"/>
                  </a:schemeClr>
                </a:solidFill>
              </a:rPr>
              <a:t>“equal with God”  </a:t>
            </a:r>
            <a:r>
              <a:rPr lang="en-US" sz="4000" i="1" dirty="0" smtClean="0">
                <a:solidFill>
                  <a:schemeClr val="bg2">
                    <a:lumMod val="40000"/>
                    <a:lumOff val="60000"/>
                  </a:schemeClr>
                </a:solidFill>
              </a:rPr>
              <a:t>/ “I </a:t>
            </a:r>
            <a:r>
              <a:rPr lang="en-US" sz="4000" i="1" dirty="0">
                <a:solidFill>
                  <a:schemeClr val="bg2">
                    <a:lumMod val="40000"/>
                    <a:lumOff val="60000"/>
                  </a:schemeClr>
                </a:solidFill>
              </a:rPr>
              <a:t>and my father are one…” </a:t>
            </a:r>
            <a:r>
              <a:rPr lang="en-US" sz="4000" dirty="0">
                <a:solidFill>
                  <a:schemeClr val="bg2">
                    <a:lumMod val="40000"/>
                    <a:lumOff val="60000"/>
                  </a:schemeClr>
                </a:solidFill>
              </a:rPr>
              <a:t>Empted himself  = Jesus </a:t>
            </a:r>
            <a:r>
              <a:rPr lang="en-US" sz="4000" i="1" dirty="0">
                <a:solidFill>
                  <a:schemeClr val="bg2">
                    <a:lumMod val="40000"/>
                    <a:lumOff val="60000"/>
                  </a:schemeClr>
                </a:solidFill>
              </a:rPr>
              <a:t>limited</a:t>
            </a:r>
            <a:r>
              <a:rPr lang="en-US" sz="4000" dirty="0">
                <a:solidFill>
                  <a:schemeClr val="bg2">
                    <a:lumMod val="40000"/>
                    <a:lumOff val="60000"/>
                  </a:schemeClr>
                </a:solidFill>
              </a:rPr>
              <a:t> Himself and yet never ceased to be God. </a:t>
            </a:r>
            <a:endParaRPr lang="en-US" sz="4000" dirty="0" smtClean="0">
              <a:solidFill>
                <a:schemeClr val="bg2">
                  <a:lumMod val="40000"/>
                  <a:lumOff val="60000"/>
                </a:schemeClr>
              </a:solidFill>
            </a:endParaRPr>
          </a:p>
          <a:p>
            <a:pPr>
              <a:buNone/>
            </a:pPr>
            <a:endParaRPr lang="en-US" sz="3600"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a:bodyPr>
          <a:lstStyle/>
          <a:p>
            <a:r>
              <a:rPr lang="en-US" sz="3600" dirty="0" smtClean="0"/>
              <a:t>Would be three days in the heart of the earth - </a:t>
            </a:r>
            <a:r>
              <a:rPr lang="en-US" sz="3600" i="1" dirty="0" smtClean="0"/>
              <a:t>(Matt. 12:40)</a:t>
            </a:r>
          </a:p>
          <a:p>
            <a:r>
              <a:rPr lang="en-US" sz="3600" dirty="0" smtClean="0"/>
              <a:t>Would be raised from the dead - </a:t>
            </a:r>
            <a:r>
              <a:rPr lang="en-US" sz="3600" i="1" dirty="0" smtClean="0"/>
              <a:t>(Matt. 17:9)</a:t>
            </a:r>
          </a:p>
          <a:p>
            <a:r>
              <a:rPr lang="en-US" sz="3600" dirty="0" smtClean="0"/>
              <a:t>Will come again in the glory of his Father - </a:t>
            </a:r>
            <a:r>
              <a:rPr lang="en-US" sz="3600" i="1" dirty="0" smtClean="0"/>
              <a:t>(Matt. 16:27)</a:t>
            </a:r>
          </a:p>
          <a:p>
            <a:r>
              <a:rPr lang="en-US" sz="3600" dirty="0" smtClean="0"/>
              <a:t>Will send forth his angels - </a:t>
            </a:r>
            <a:r>
              <a:rPr lang="en-US" sz="3600" i="1" dirty="0" smtClean="0"/>
              <a:t>(Matt. 13:41)</a:t>
            </a:r>
          </a:p>
          <a:p>
            <a:r>
              <a:rPr lang="en-US" sz="3600" dirty="0" smtClean="0"/>
              <a:t>Shall sit upon the throne of his glory -     </a:t>
            </a:r>
            <a:r>
              <a:rPr lang="en-US" sz="3600" i="1" dirty="0" smtClean="0"/>
              <a:t>(Matt. 19:28)</a:t>
            </a:r>
          </a:p>
          <a:p>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Son of Mary - </a:t>
            </a:r>
            <a:r>
              <a:rPr lang="en-US" sz="3600" i="1" dirty="0" smtClean="0"/>
              <a:t>(Mark 6:3)</a:t>
            </a:r>
            <a:endParaRPr lang="en-US" sz="3600" dirty="0" smtClean="0"/>
          </a:p>
        </p:txBody>
      </p:sp>
      <p:pic>
        <p:nvPicPr>
          <p:cNvPr id="11266" name="Picture 2" descr="http://4.bp.blogspot.com/-q2xpb5bCM5Q/TgSy8EpbFvI/AAAAAAAAAGs/S8fNelYUNGc/s1600/christmas+jesus+birth+pic.jpg"/>
          <p:cNvPicPr>
            <a:picLocks noChangeAspect="1" noChangeArrowheads="1"/>
          </p:cNvPicPr>
          <p:nvPr/>
        </p:nvPicPr>
        <p:blipFill>
          <a:blip r:embed="rId2" cstate="print"/>
          <a:srcRect/>
          <a:stretch>
            <a:fillRect/>
          </a:stretch>
        </p:blipFill>
        <p:spPr bwMode="auto">
          <a:xfrm>
            <a:off x="2286000" y="738352"/>
            <a:ext cx="5181600" cy="611964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686800" cy="1524000"/>
          </a:xfrm>
        </p:spPr>
        <p:txBody>
          <a:bodyPr>
            <a:normAutofit/>
          </a:bodyPr>
          <a:lstStyle/>
          <a:p>
            <a:r>
              <a:rPr lang="en-US" sz="3600" dirty="0" smtClean="0"/>
              <a:t>Son of the Most High - </a:t>
            </a:r>
            <a:r>
              <a:rPr lang="en-US" sz="3600" i="1" dirty="0" smtClean="0"/>
              <a:t>(Luke 1:32)</a:t>
            </a:r>
          </a:p>
          <a:p>
            <a:endParaRPr lang="en-US" sz="3600" dirty="0"/>
          </a:p>
        </p:txBody>
      </p:sp>
      <p:pic>
        <p:nvPicPr>
          <p:cNvPr id="10242" name="Picture 2" descr="http://elisemanson.info/photo_gallery/son%20of%20the%20most%20high%20copy.png"/>
          <p:cNvPicPr>
            <a:picLocks noChangeAspect="1" noChangeArrowheads="1"/>
          </p:cNvPicPr>
          <p:nvPr/>
        </p:nvPicPr>
        <p:blipFill>
          <a:blip r:embed="rId2" cstate="print"/>
          <a:srcRect/>
          <a:stretch>
            <a:fillRect/>
          </a:stretch>
        </p:blipFill>
        <p:spPr bwMode="auto">
          <a:xfrm>
            <a:off x="464626" y="990600"/>
            <a:ext cx="8080106" cy="58674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686800" cy="5897563"/>
          </a:xfrm>
        </p:spPr>
        <p:txBody>
          <a:bodyPr>
            <a:normAutofit/>
          </a:bodyPr>
          <a:lstStyle/>
          <a:p>
            <a:r>
              <a:rPr lang="en-US" sz="3600" dirty="0" smtClean="0"/>
              <a:t>Stone - </a:t>
            </a:r>
            <a:r>
              <a:rPr lang="en-US" sz="3600" i="1" dirty="0" smtClean="0"/>
              <a:t>(Matt. 21:42)</a:t>
            </a:r>
          </a:p>
          <a:p>
            <a:endParaRPr lang="en-US" sz="3600" dirty="0"/>
          </a:p>
        </p:txBody>
      </p:sp>
      <p:pic>
        <p:nvPicPr>
          <p:cNvPr id="9218" name="Picture 2" descr="http://dwellingintheword.files.wordpress.com/2009/10/2-cornerstone2.gif?w=450"/>
          <p:cNvPicPr>
            <a:picLocks noChangeAspect="1" noChangeArrowheads="1"/>
          </p:cNvPicPr>
          <p:nvPr/>
        </p:nvPicPr>
        <p:blipFill>
          <a:blip r:embed="rId2" cstate="print"/>
          <a:srcRect/>
          <a:stretch>
            <a:fillRect/>
          </a:stretch>
        </p:blipFill>
        <p:spPr bwMode="auto">
          <a:xfrm>
            <a:off x="609600" y="1905000"/>
            <a:ext cx="4114800" cy="3884373"/>
          </a:xfrm>
          <a:prstGeom prst="rect">
            <a:avLst/>
          </a:prstGeom>
          <a:noFill/>
        </p:spPr>
      </p:pic>
      <p:sp>
        <p:nvSpPr>
          <p:cNvPr id="4" name="Rectangle 3"/>
          <p:cNvSpPr/>
          <p:nvPr/>
        </p:nvSpPr>
        <p:spPr>
          <a:xfrm>
            <a:off x="4953000" y="1143000"/>
            <a:ext cx="3886200" cy="4524315"/>
          </a:xfrm>
          <a:prstGeom prst="rect">
            <a:avLst/>
          </a:prstGeom>
        </p:spPr>
        <p:txBody>
          <a:bodyPr wrap="square">
            <a:spAutoFit/>
          </a:bodyPr>
          <a:lstStyle/>
          <a:p>
            <a:pPr algn="ctr"/>
            <a:r>
              <a:rPr lang="en-US" sz="3200" i="1" dirty="0" smtClean="0"/>
              <a:t>“Unto you therefore which believe he is precious: but unto them which be disobedient, the stone which the builders disallowed, the same is made the head of the corner.” I Peter 2:7 </a:t>
            </a:r>
            <a:endParaRPr lang="en-US" sz="32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allpaper4god.com/en/wp-content/uploads/2011/10/holy-spirit-cross-and-wings.jpg"/>
          <p:cNvPicPr>
            <a:picLocks noChangeAspect="1" noChangeArrowheads="1"/>
          </p:cNvPicPr>
          <p:nvPr/>
        </p:nvPicPr>
        <p:blipFill>
          <a:blip r:embed="rId2" cstate="print"/>
          <a:srcRect/>
          <a:stretch>
            <a:fillRect/>
          </a:stretch>
        </p:blipFill>
        <p:spPr bwMode="auto">
          <a:xfrm>
            <a:off x="1447800" y="2057400"/>
            <a:ext cx="6096000" cy="4572000"/>
          </a:xfrm>
          <a:prstGeom prst="rect">
            <a:avLst/>
          </a:prstGeom>
          <a:noFill/>
        </p:spPr>
      </p:pic>
      <p:sp>
        <p:nvSpPr>
          <p:cNvPr id="3" name="Content Placeholder 2"/>
          <p:cNvSpPr>
            <a:spLocks noGrp="1"/>
          </p:cNvSpPr>
          <p:nvPr>
            <p:ph idx="1"/>
          </p:nvPr>
        </p:nvSpPr>
        <p:spPr>
          <a:xfrm>
            <a:off x="0" y="0"/>
            <a:ext cx="9144000" cy="1066800"/>
          </a:xfrm>
        </p:spPr>
        <p:txBody>
          <a:bodyPr>
            <a:normAutofit/>
          </a:bodyPr>
          <a:lstStyle/>
          <a:p>
            <a:r>
              <a:rPr lang="en-US" sz="3600" dirty="0" smtClean="0"/>
              <a:t>Sun of Righteousness - </a:t>
            </a:r>
            <a:r>
              <a:rPr lang="en-US" sz="3600" i="1" dirty="0" smtClean="0"/>
              <a:t>(Mal. 4:2)</a:t>
            </a:r>
          </a:p>
          <a:p>
            <a:pPr>
              <a:buNone/>
            </a:pPr>
            <a:endParaRPr lang="en-US" sz="3600" i="1" dirty="0" smtClean="0"/>
          </a:p>
          <a:p>
            <a:endParaRPr lang="en-US" sz="3600" dirty="0"/>
          </a:p>
        </p:txBody>
      </p:sp>
      <p:sp>
        <p:nvSpPr>
          <p:cNvPr id="4" name="Rectangle 3"/>
          <p:cNvSpPr/>
          <p:nvPr/>
        </p:nvSpPr>
        <p:spPr>
          <a:xfrm>
            <a:off x="304800" y="838200"/>
            <a:ext cx="8382000" cy="1077218"/>
          </a:xfrm>
          <a:prstGeom prst="rect">
            <a:avLst/>
          </a:prstGeom>
        </p:spPr>
        <p:txBody>
          <a:bodyPr wrap="square">
            <a:spAutoFit/>
          </a:bodyPr>
          <a:lstStyle/>
          <a:p>
            <a:pPr algn="ctr"/>
            <a:r>
              <a:rPr lang="en-US" sz="3200" i="1" dirty="0" smtClean="0">
                <a:solidFill>
                  <a:srgbClr val="FFFF00"/>
                </a:solidFill>
              </a:rPr>
              <a:t>“But unto you that fear my name shall the Sun of righteousness arise with healing in his wings.”</a:t>
            </a:r>
            <a:endParaRPr lang="en-US" sz="3200" i="1" dirty="0">
              <a:solidFill>
                <a:srgbClr val="FFFF00"/>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126163"/>
          </a:xfrm>
        </p:spPr>
        <p:txBody>
          <a:bodyPr>
            <a:normAutofit/>
          </a:bodyPr>
          <a:lstStyle/>
          <a:p>
            <a:r>
              <a:rPr lang="en-US" sz="3600" dirty="0" smtClean="0"/>
              <a:t>Teacher come from God - </a:t>
            </a:r>
            <a:r>
              <a:rPr lang="en-US" sz="3600" i="1" dirty="0" smtClean="0"/>
              <a:t>(Matt. 26:18)</a:t>
            </a:r>
          </a:p>
          <a:p>
            <a:endParaRPr lang="en-US" sz="3600" i="1" dirty="0" smtClean="0"/>
          </a:p>
          <a:p>
            <a:endParaRPr lang="en-US" sz="3600" dirty="0"/>
          </a:p>
        </p:txBody>
      </p:sp>
      <p:pic>
        <p:nvPicPr>
          <p:cNvPr id="7170" name="Picture 2" descr="http://oneyearbibleimages.com/jesus_scroll.jpg"/>
          <p:cNvPicPr>
            <a:picLocks noChangeAspect="1" noChangeArrowheads="1"/>
          </p:cNvPicPr>
          <p:nvPr/>
        </p:nvPicPr>
        <p:blipFill>
          <a:blip r:embed="rId2" cstate="print"/>
          <a:srcRect/>
          <a:stretch>
            <a:fillRect/>
          </a:stretch>
        </p:blipFill>
        <p:spPr bwMode="auto">
          <a:xfrm>
            <a:off x="1905000" y="1143000"/>
            <a:ext cx="4725076" cy="5354294"/>
          </a:xfrm>
          <a:prstGeom prst="rect">
            <a:avLst/>
          </a:prstGeom>
          <a:no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api.ning.com/files/dP3l2Eej46toFUOheHgT2UpSlejbbqGzCxiYUXo1wdSYsr4x9a2Sy4jcN81ur8Qr0tG4qz7hQ6qNechYLaP2eQ__/preaching.jpg"/>
          <p:cNvPicPr>
            <a:picLocks noChangeAspect="1" noChangeArrowheads="1"/>
          </p:cNvPicPr>
          <p:nvPr/>
        </p:nvPicPr>
        <p:blipFill>
          <a:blip r:embed="rId2" cstate="print"/>
          <a:srcRect/>
          <a:stretch>
            <a:fillRect/>
          </a:stretch>
        </p:blipFill>
        <p:spPr bwMode="auto">
          <a:xfrm>
            <a:off x="1600200" y="228600"/>
            <a:ext cx="5943600" cy="4451733"/>
          </a:xfrm>
          <a:prstGeom prst="rect">
            <a:avLst/>
          </a:prstGeom>
          <a:noFill/>
        </p:spPr>
      </p:pic>
      <p:sp>
        <p:nvSpPr>
          <p:cNvPr id="3" name="Rectangle 2"/>
          <p:cNvSpPr/>
          <p:nvPr/>
        </p:nvSpPr>
        <p:spPr>
          <a:xfrm>
            <a:off x="304800" y="4876800"/>
            <a:ext cx="8686800" cy="1569660"/>
          </a:xfrm>
          <a:prstGeom prst="rect">
            <a:avLst/>
          </a:prstGeom>
        </p:spPr>
        <p:txBody>
          <a:bodyPr wrap="square">
            <a:spAutoFit/>
          </a:bodyPr>
          <a:lstStyle/>
          <a:p>
            <a:pPr algn="ctr"/>
            <a:r>
              <a:rPr lang="en-US" sz="3200" i="1" dirty="0" smtClean="0"/>
              <a:t>“Preach the word; be instant in season, out of season; reprove, rebuke, exhort with all longsuffering and doctrine.” II Tim. 4:2 </a:t>
            </a:r>
            <a:endParaRPr lang="en-US" sz="3200" i="1"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686800" cy="1905000"/>
          </a:xfrm>
        </p:spPr>
        <p:txBody>
          <a:bodyPr>
            <a:normAutofit/>
          </a:bodyPr>
          <a:lstStyle/>
          <a:p>
            <a:pPr lvl="0"/>
            <a:r>
              <a:rPr lang="en-US" sz="3600" dirty="0" smtClean="0">
                <a:ea typeface="Calibri"/>
                <a:cs typeface="Times New Roman"/>
              </a:rPr>
              <a:t>Unchangeable one - </a:t>
            </a:r>
            <a:r>
              <a:rPr lang="en-US" sz="3600" i="1" dirty="0" smtClean="0">
                <a:ea typeface="Calibri"/>
                <a:cs typeface="Times New Roman"/>
              </a:rPr>
              <a:t>(Heb. 7:24)</a:t>
            </a:r>
            <a:endParaRPr lang="en-US" sz="3600" i="1" dirty="0" smtClean="0"/>
          </a:p>
          <a:p>
            <a:endParaRPr lang="en-US" sz="3600" dirty="0"/>
          </a:p>
        </p:txBody>
      </p:sp>
      <p:sp>
        <p:nvSpPr>
          <p:cNvPr id="4" name="Rectangle 3"/>
          <p:cNvSpPr/>
          <p:nvPr/>
        </p:nvSpPr>
        <p:spPr>
          <a:xfrm>
            <a:off x="685800" y="1143000"/>
            <a:ext cx="7848600" cy="1200329"/>
          </a:xfrm>
          <a:prstGeom prst="rect">
            <a:avLst/>
          </a:prstGeom>
        </p:spPr>
        <p:txBody>
          <a:bodyPr wrap="square">
            <a:spAutoFit/>
          </a:bodyPr>
          <a:lstStyle/>
          <a:p>
            <a:pPr algn="ctr"/>
            <a:r>
              <a:rPr lang="en-US" sz="3600" i="1" dirty="0" smtClean="0"/>
              <a:t>“Jesus Christ the same yesterday, and to day, and for ever.” Heb. 13:8 </a:t>
            </a:r>
            <a:endParaRPr lang="en-US" sz="3600" i="1" dirty="0"/>
          </a:p>
        </p:txBody>
      </p:sp>
      <p:sp>
        <p:nvSpPr>
          <p:cNvPr id="5" name="Rectangle 4"/>
          <p:cNvSpPr/>
          <p:nvPr/>
        </p:nvSpPr>
        <p:spPr>
          <a:xfrm>
            <a:off x="3657600" y="3200400"/>
            <a:ext cx="5052614" cy="1200329"/>
          </a:xfrm>
          <a:prstGeom prst="rect">
            <a:avLst/>
          </a:prstGeom>
        </p:spPr>
        <p:txBody>
          <a:bodyPr wrap="square">
            <a:spAutoFit/>
          </a:bodyPr>
          <a:lstStyle/>
          <a:p>
            <a:pPr algn="ctr"/>
            <a:r>
              <a:rPr lang="en-US" sz="3600" i="1" dirty="0" smtClean="0"/>
              <a:t>“For I am the LORD, I change not.” Mal. 3:6 </a:t>
            </a:r>
            <a:endParaRPr lang="en-US" sz="3600" i="1" dirty="0"/>
          </a:p>
        </p:txBody>
      </p:sp>
      <p:pic>
        <p:nvPicPr>
          <p:cNvPr id="6146" name="Picture 2" descr="http://k24.kn3.net/58B66C6BA.jpg"/>
          <p:cNvPicPr>
            <a:picLocks noChangeAspect="1" noChangeArrowheads="1"/>
          </p:cNvPicPr>
          <p:nvPr/>
        </p:nvPicPr>
        <p:blipFill>
          <a:blip r:embed="rId2" cstate="print"/>
          <a:srcRect/>
          <a:stretch>
            <a:fillRect/>
          </a:stretch>
        </p:blipFill>
        <p:spPr bwMode="auto">
          <a:xfrm>
            <a:off x="381000" y="2514600"/>
            <a:ext cx="3200400" cy="40481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5973763"/>
          </a:xfrm>
        </p:spPr>
        <p:txBody>
          <a:bodyPr>
            <a:normAutofit/>
          </a:bodyPr>
          <a:lstStyle/>
          <a:p>
            <a:r>
              <a:rPr lang="en-US" sz="3600" dirty="0" smtClean="0"/>
              <a:t>Wisdom of God – </a:t>
            </a:r>
            <a:r>
              <a:rPr lang="en-US" sz="3600" i="1" dirty="0" smtClean="0"/>
              <a:t>(I Cor. 1:24)</a:t>
            </a:r>
            <a:endParaRPr lang="en-US" sz="3600" i="1" dirty="0"/>
          </a:p>
        </p:txBody>
      </p:sp>
      <p:pic>
        <p:nvPicPr>
          <p:cNvPr id="1026" name="Picture 2" descr="http://www.firstinternationalchurch.com/wp-content/uploads/2010/11/1-300x260.png"/>
          <p:cNvPicPr>
            <a:picLocks noChangeAspect="1" noChangeArrowheads="1"/>
          </p:cNvPicPr>
          <p:nvPr/>
        </p:nvPicPr>
        <p:blipFill>
          <a:blip r:embed="rId2" cstate="print"/>
          <a:srcRect/>
          <a:stretch>
            <a:fillRect/>
          </a:stretch>
        </p:blipFill>
        <p:spPr bwMode="auto">
          <a:xfrm>
            <a:off x="228600" y="1295400"/>
            <a:ext cx="5407268" cy="4686301"/>
          </a:xfrm>
          <a:prstGeom prst="rect">
            <a:avLst/>
          </a:prstGeom>
          <a:noFill/>
        </p:spPr>
      </p:pic>
      <p:sp>
        <p:nvSpPr>
          <p:cNvPr id="5" name="Rectangle 4"/>
          <p:cNvSpPr/>
          <p:nvPr/>
        </p:nvSpPr>
        <p:spPr>
          <a:xfrm>
            <a:off x="5715000" y="1752600"/>
            <a:ext cx="3200400" cy="3170099"/>
          </a:xfrm>
          <a:prstGeom prst="rect">
            <a:avLst/>
          </a:prstGeom>
        </p:spPr>
        <p:txBody>
          <a:bodyPr wrap="square">
            <a:spAutoFit/>
          </a:bodyPr>
          <a:lstStyle/>
          <a:p>
            <a:pPr algn="ctr"/>
            <a:r>
              <a:rPr lang="en-US" sz="4000" i="1" dirty="0" smtClean="0"/>
              <a:t> “This is my beloved Son, in whom I am well pleased; hear ye him.”</a:t>
            </a:r>
            <a:endParaRPr lang="en-US" sz="40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8001000" cy="2862322"/>
          </a:xfrm>
          <a:prstGeom prst="rect">
            <a:avLst/>
          </a:prstGeom>
        </p:spPr>
        <p:txBody>
          <a:bodyPr wrap="square">
            <a:spAutoFit/>
          </a:bodyPr>
          <a:lstStyle/>
          <a:p>
            <a:pPr algn="ctr"/>
            <a:r>
              <a:rPr lang="en-US" sz="3600" i="1" dirty="0" smtClean="0"/>
              <a:t>“For after that in the wisdom of God the world by wisdom knew not God, it pleased God by the foolishness of preaching to save them that believe.” </a:t>
            </a:r>
          </a:p>
          <a:p>
            <a:pPr algn="ctr"/>
            <a:r>
              <a:rPr lang="en-US" sz="3600" i="1" dirty="0" smtClean="0"/>
              <a:t>I Cor. 1:21 </a:t>
            </a:r>
            <a:endParaRPr lang="en-US" sz="3600" i="1" dirty="0"/>
          </a:p>
        </p:txBody>
      </p:sp>
      <p:pic>
        <p:nvPicPr>
          <p:cNvPr id="91138" name="Picture 2" descr="http://www.heartlandbaptist.edu/files/Downloads/CD%20Album%20Artwork/W%2109-Preach%20the%20Word.png"/>
          <p:cNvPicPr>
            <a:picLocks noChangeAspect="1" noChangeArrowheads="1"/>
          </p:cNvPicPr>
          <p:nvPr/>
        </p:nvPicPr>
        <p:blipFill>
          <a:blip r:embed="rId2" cstate="print"/>
          <a:srcRect t="5839" r="-730" b="5109"/>
          <a:stretch>
            <a:fillRect/>
          </a:stretch>
        </p:blipFill>
        <p:spPr bwMode="auto">
          <a:xfrm>
            <a:off x="2362200" y="3018183"/>
            <a:ext cx="4343400" cy="383981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1"/>
            <a:ext cx="8686800" cy="1142999"/>
          </a:xfrm>
        </p:spPr>
        <p:txBody>
          <a:bodyPr>
            <a:normAutofit/>
          </a:bodyPr>
          <a:lstStyle/>
          <a:p>
            <a:pPr lvl="0"/>
            <a:r>
              <a:rPr lang="en-US" sz="3600" dirty="0" smtClean="0">
                <a:ea typeface="Calibri"/>
                <a:cs typeface="Times New Roman"/>
              </a:rPr>
              <a:t>Word of life - </a:t>
            </a:r>
            <a:r>
              <a:rPr lang="en-US" sz="3600" i="1" dirty="0" smtClean="0">
                <a:ea typeface="Calibri"/>
                <a:cs typeface="Times New Roman"/>
              </a:rPr>
              <a:t>(I John 1:1)</a:t>
            </a:r>
          </a:p>
          <a:p>
            <a:endParaRPr lang="en-US" sz="3600" dirty="0"/>
          </a:p>
        </p:txBody>
      </p:sp>
      <p:pic>
        <p:nvPicPr>
          <p:cNvPr id="5122" name="Picture 2" descr="http://jayguin.files.wordpress.com/2009/04/jesus-the-way-the-truth-the-life.jpg"/>
          <p:cNvPicPr>
            <a:picLocks noChangeAspect="1" noChangeArrowheads="1"/>
          </p:cNvPicPr>
          <p:nvPr/>
        </p:nvPicPr>
        <p:blipFill>
          <a:blip r:embed="rId2" cstate="print"/>
          <a:srcRect/>
          <a:stretch>
            <a:fillRect/>
          </a:stretch>
        </p:blipFill>
        <p:spPr bwMode="auto">
          <a:xfrm>
            <a:off x="4267200" y="1143000"/>
            <a:ext cx="4495800" cy="3596641"/>
          </a:xfrm>
          <a:prstGeom prst="rect">
            <a:avLst/>
          </a:prstGeom>
          <a:noFill/>
        </p:spPr>
      </p:pic>
      <p:sp>
        <p:nvSpPr>
          <p:cNvPr id="4" name="Rectangle 3"/>
          <p:cNvSpPr/>
          <p:nvPr/>
        </p:nvSpPr>
        <p:spPr>
          <a:xfrm>
            <a:off x="457200" y="5181601"/>
            <a:ext cx="8153400" cy="1200329"/>
          </a:xfrm>
          <a:prstGeom prst="rect">
            <a:avLst/>
          </a:prstGeom>
        </p:spPr>
        <p:txBody>
          <a:bodyPr wrap="square">
            <a:spAutoFit/>
          </a:bodyPr>
          <a:lstStyle/>
          <a:p>
            <a:pPr algn="ctr"/>
            <a:r>
              <a:rPr lang="en-US" sz="3600" i="1" dirty="0" smtClean="0"/>
              <a:t>“In him was life; and the life was the</a:t>
            </a:r>
          </a:p>
          <a:p>
            <a:pPr algn="ctr"/>
            <a:r>
              <a:rPr lang="en-US" sz="3600" i="1" dirty="0" smtClean="0"/>
              <a:t> light of men.” John 1:4 </a:t>
            </a:r>
            <a:endParaRPr lang="en-US" sz="3600" i="1" dirty="0"/>
          </a:p>
        </p:txBody>
      </p:sp>
      <p:sp>
        <p:nvSpPr>
          <p:cNvPr id="5" name="Rectangle 4"/>
          <p:cNvSpPr/>
          <p:nvPr/>
        </p:nvSpPr>
        <p:spPr>
          <a:xfrm>
            <a:off x="0" y="1295400"/>
            <a:ext cx="4038600" cy="3046988"/>
          </a:xfrm>
          <a:prstGeom prst="rect">
            <a:avLst/>
          </a:prstGeom>
        </p:spPr>
        <p:txBody>
          <a:bodyPr wrap="square">
            <a:spAutoFit/>
          </a:bodyPr>
          <a:lstStyle/>
          <a:p>
            <a:pPr algn="ctr"/>
            <a:r>
              <a:rPr lang="en-US" sz="3200" i="1" dirty="0" smtClean="0"/>
              <a:t>“And I give unto them eternal life; and they shall never perish, neither shall any man pluck them out of my hand.” John 10:28 </a:t>
            </a:r>
            <a:endParaRPr lang="en-US" sz="3200" i="1" dirty="0"/>
          </a:p>
        </p:txBody>
      </p:sp>
      <p:pic>
        <p:nvPicPr>
          <p:cNvPr id="5124" name="Picture 4" descr="http://1.bp.blogspot.com/-OWFI03voY1c/TlV9FOqZP7I/AAAAAAAAAHw/7Nc5eMRd3AE/s1600/His+Hands.jpg"/>
          <p:cNvPicPr>
            <a:picLocks noChangeAspect="1" noChangeArrowheads="1"/>
          </p:cNvPicPr>
          <p:nvPr/>
        </p:nvPicPr>
        <p:blipFill>
          <a:blip r:embed="rId3" cstate="print"/>
          <a:srcRect/>
          <a:stretch>
            <a:fillRect/>
          </a:stretch>
        </p:blipFill>
        <p:spPr bwMode="auto">
          <a:xfrm>
            <a:off x="25400" y="1295400"/>
            <a:ext cx="4165600" cy="312420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4495800" cy="6629399"/>
          </a:xfrm>
        </p:spPr>
        <p:txBody>
          <a:bodyPr>
            <a:normAutofit/>
          </a:bodyPr>
          <a:lstStyle/>
          <a:p>
            <a:pPr lvl="0"/>
            <a:r>
              <a:rPr lang="en-US" sz="3600" dirty="0" smtClean="0">
                <a:ea typeface="Calibri"/>
                <a:cs typeface="Times New Roman"/>
              </a:rPr>
              <a:t>Worthy - </a:t>
            </a:r>
            <a:r>
              <a:rPr lang="en-US" sz="3600" i="1" dirty="0" smtClean="0">
                <a:ea typeface="Calibri"/>
                <a:cs typeface="Times New Roman"/>
              </a:rPr>
              <a:t>(Rev. 4:11)</a:t>
            </a:r>
          </a:p>
          <a:p>
            <a:pPr lvl="0">
              <a:buNone/>
            </a:pPr>
            <a:r>
              <a:rPr lang="en-US" sz="3600" i="1" dirty="0" smtClean="0">
                <a:ea typeface="Calibri"/>
                <a:cs typeface="Times New Roman"/>
              </a:rPr>
              <a:t>   </a:t>
            </a:r>
          </a:p>
          <a:p>
            <a:pPr lvl="0" algn="ctr">
              <a:buNone/>
            </a:pPr>
            <a:r>
              <a:rPr lang="en-US" sz="3600" i="1" dirty="0" smtClean="0">
                <a:ea typeface="Calibri"/>
                <a:cs typeface="Times New Roman"/>
              </a:rPr>
              <a:t>   “Thou art worthy, O Lord, to receive glory and </a:t>
            </a:r>
            <a:r>
              <a:rPr lang="en-US" sz="3600" i="1" dirty="0" err="1" smtClean="0">
                <a:ea typeface="Calibri"/>
                <a:cs typeface="Times New Roman"/>
              </a:rPr>
              <a:t>honour</a:t>
            </a:r>
            <a:r>
              <a:rPr lang="en-US" sz="3600" i="1" dirty="0" smtClean="0">
                <a:ea typeface="Calibri"/>
                <a:cs typeface="Times New Roman"/>
              </a:rPr>
              <a:t> and power: for thou hast created all things, and for thy pleasure they are and were created.”</a:t>
            </a:r>
          </a:p>
          <a:p>
            <a:pPr>
              <a:buNone/>
            </a:pPr>
            <a:endParaRPr lang="en-US" sz="3600" dirty="0"/>
          </a:p>
        </p:txBody>
      </p:sp>
      <p:pic>
        <p:nvPicPr>
          <p:cNvPr id="4098" name="Picture 2" descr="http://ubdavid.org/advanced/new-life2/graphics/12_heaven-throne-worship.jpg"/>
          <p:cNvPicPr>
            <a:picLocks noChangeAspect="1" noChangeArrowheads="1"/>
          </p:cNvPicPr>
          <p:nvPr/>
        </p:nvPicPr>
        <p:blipFill>
          <a:blip r:embed="rId2" cstate="print"/>
          <a:srcRect/>
          <a:stretch>
            <a:fillRect/>
          </a:stretch>
        </p:blipFill>
        <p:spPr bwMode="auto">
          <a:xfrm>
            <a:off x="4905756" y="0"/>
            <a:ext cx="4238244" cy="4800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22685"/>
          </a:xfrm>
          <a:prstGeom prst="rect">
            <a:avLst/>
          </a:prstGeom>
        </p:spPr>
        <p:txBody>
          <a:bodyPr wrap="square">
            <a:spAutoFit/>
          </a:bodyPr>
          <a:lstStyle/>
          <a:p>
            <a:pPr algn="ctr"/>
            <a:r>
              <a:rPr lang="en-US" sz="3200" i="1" dirty="0" smtClean="0">
                <a:effectLst>
                  <a:glow rad="63500">
                    <a:schemeClr val="accent1">
                      <a:satMod val="175000"/>
                      <a:alpha val="40000"/>
                    </a:schemeClr>
                  </a:glow>
                </a:effectLst>
              </a:rPr>
              <a:t>“And they sung a new song, saying, Thou art worthy to take the book, and to open the seals thereof: for thou </a:t>
            </a:r>
            <a:r>
              <a:rPr lang="en-US" sz="3200" i="1" dirty="0" err="1" smtClean="0">
                <a:effectLst>
                  <a:glow rad="63500">
                    <a:schemeClr val="accent1">
                      <a:satMod val="175000"/>
                      <a:alpha val="40000"/>
                    </a:schemeClr>
                  </a:glow>
                </a:effectLst>
              </a:rPr>
              <a:t>wast</a:t>
            </a:r>
            <a:r>
              <a:rPr lang="en-US" sz="3200" i="1" dirty="0" smtClean="0">
                <a:effectLst>
                  <a:glow rad="63500">
                    <a:schemeClr val="accent1">
                      <a:satMod val="175000"/>
                      <a:alpha val="40000"/>
                    </a:schemeClr>
                  </a:glow>
                </a:effectLst>
              </a:rPr>
              <a:t> slain, and hast redeemed us to God by thy blood out of every kindred, and tongue, and people, and nation; And hast made us unto our God kings and priests: and we shall reign on the earth. 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a:t>
            </a:r>
            <a:r>
              <a:rPr lang="en-US" sz="3200" i="1" dirty="0" err="1" smtClean="0">
                <a:effectLst>
                  <a:glow rad="63500">
                    <a:schemeClr val="accent1">
                      <a:satMod val="175000"/>
                      <a:alpha val="40000"/>
                    </a:schemeClr>
                  </a:glow>
                </a:effectLst>
              </a:rPr>
              <a:t>honour</a:t>
            </a:r>
            <a:r>
              <a:rPr lang="en-US" sz="3200" i="1" dirty="0" smtClean="0">
                <a:effectLst>
                  <a:glow rad="63500">
                    <a:schemeClr val="accent1">
                      <a:satMod val="175000"/>
                      <a:alpha val="40000"/>
                    </a:schemeClr>
                  </a:glow>
                </a:effectLst>
              </a:rPr>
              <a:t>, and glory, and blessing.” Rev. 5:9-12</a:t>
            </a:r>
            <a:endParaRPr lang="en-US" sz="3200" i="1" dirty="0">
              <a:effectLst>
                <a:glow rad="63500">
                  <a:schemeClr val="accent1">
                    <a:satMod val="175000"/>
                    <a:alpha val="40000"/>
                  </a:schemeClr>
                </a:glow>
              </a:effectLs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5029200" cy="5334000"/>
          </a:xfrm>
        </p:spPr>
        <p:txBody>
          <a:bodyPr>
            <a:normAutofit/>
          </a:bodyPr>
          <a:lstStyle/>
          <a:p>
            <a:r>
              <a:rPr lang="en-US" sz="3600" dirty="0" smtClean="0"/>
              <a:t>Word - </a:t>
            </a:r>
            <a:r>
              <a:rPr lang="en-US" sz="3600" i="1" dirty="0" smtClean="0"/>
              <a:t>(Rev. 19:13)</a:t>
            </a:r>
          </a:p>
          <a:p>
            <a:pPr>
              <a:buNone/>
            </a:pPr>
            <a:r>
              <a:rPr lang="en-US" sz="3600" i="1" dirty="0" smtClean="0"/>
              <a:t>    </a:t>
            </a:r>
          </a:p>
          <a:p>
            <a:pPr algn="ctr">
              <a:buNone/>
            </a:pPr>
            <a:r>
              <a:rPr lang="en-US" sz="3600" i="1" dirty="0" smtClean="0"/>
              <a:t>  </a:t>
            </a:r>
            <a:r>
              <a:rPr lang="en-US" sz="3600" i="1" dirty="0" smtClean="0">
                <a:solidFill>
                  <a:srgbClr val="FFFF00"/>
                </a:solidFill>
              </a:rPr>
              <a:t>“And he was clothed with a vesture dipped </a:t>
            </a:r>
          </a:p>
          <a:p>
            <a:pPr algn="ctr">
              <a:buNone/>
            </a:pPr>
            <a:r>
              <a:rPr lang="en-US" sz="3600" i="1" dirty="0" smtClean="0">
                <a:solidFill>
                  <a:srgbClr val="FFFF00"/>
                </a:solidFill>
              </a:rPr>
              <a:t>in blood: and his </a:t>
            </a:r>
          </a:p>
          <a:p>
            <a:pPr algn="ctr">
              <a:buNone/>
            </a:pPr>
            <a:r>
              <a:rPr lang="en-US" sz="3600" i="1" dirty="0" smtClean="0">
                <a:solidFill>
                  <a:srgbClr val="FFFF00"/>
                </a:solidFill>
              </a:rPr>
              <a:t>name is called The </a:t>
            </a:r>
          </a:p>
          <a:p>
            <a:pPr algn="ctr">
              <a:buNone/>
            </a:pPr>
            <a:r>
              <a:rPr lang="en-US" sz="3600" i="1" dirty="0" smtClean="0">
                <a:solidFill>
                  <a:srgbClr val="FFFF00"/>
                </a:solidFill>
              </a:rPr>
              <a:t>Word of God.”</a:t>
            </a:r>
          </a:p>
          <a:p>
            <a:endParaRPr lang="en-US" sz="3600" dirty="0"/>
          </a:p>
        </p:txBody>
      </p:sp>
      <p:pic>
        <p:nvPicPr>
          <p:cNvPr id="2049" name="Picture 1" descr="C:\Users\Dan White\Pictures\Bible pictures\Prophecy pictures\prophecy pictures\rapture and second coming\Christ the Conquer (2).jpg"/>
          <p:cNvPicPr>
            <a:picLocks noChangeAspect="1" noChangeArrowheads="1"/>
          </p:cNvPicPr>
          <p:nvPr/>
        </p:nvPicPr>
        <p:blipFill>
          <a:blip r:embed="rId2" cstate="print"/>
          <a:srcRect/>
          <a:stretch>
            <a:fillRect/>
          </a:stretch>
        </p:blipFill>
        <p:spPr bwMode="auto">
          <a:xfrm>
            <a:off x="5087446" y="609600"/>
            <a:ext cx="4056554" cy="5487987"/>
          </a:xfrm>
          <a:prstGeom prst="rect">
            <a:avLst/>
          </a:prstGeom>
          <a:ln>
            <a:noFill/>
          </a:ln>
          <a:effectLst>
            <a:softEdge rad="112500"/>
          </a:effectLst>
        </p:spPr>
      </p:pic>
      <p:pic>
        <p:nvPicPr>
          <p:cNvPr id="2050" name="Picture 2" descr="http://heavenlyplaces.files.wordpress.com/2012/04/word-of-god.jpg"/>
          <p:cNvPicPr>
            <a:picLocks noChangeAspect="1" noChangeArrowheads="1"/>
          </p:cNvPicPr>
          <p:nvPr/>
        </p:nvPicPr>
        <p:blipFill>
          <a:blip r:embed="rId3" cstate="print"/>
          <a:srcRect/>
          <a:stretch>
            <a:fillRect/>
          </a:stretch>
        </p:blipFill>
        <p:spPr bwMode="auto">
          <a:xfrm>
            <a:off x="5943600" y="2514600"/>
            <a:ext cx="2642680" cy="1905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r>
              <a:rPr lang="en-US" sz="3600" dirty="0" smtClean="0"/>
              <a:t>Wonderful - </a:t>
            </a:r>
            <a:r>
              <a:rPr lang="en-US" sz="3600" i="1" dirty="0" smtClean="0"/>
              <a:t>(Isa. 9:6)</a:t>
            </a:r>
          </a:p>
          <a:p>
            <a:pPr>
              <a:buNone/>
            </a:pPr>
            <a:endParaRPr lang="en-US" sz="3600" dirty="0" smtClean="0"/>
          </a:p>
          <a:p>
            <a:pPr>
              <a:buFont typeface="Wingdings"/>
              <a:buChar char="Ø"/>
            </a:pPr>
            <a:r>
              <a:rPr lang="en-US" sz="3600" dirty="0" smtClean="0"/>
              <a:t> Marvelous</a:t>
            </a:r>
          </a:p>
          <a:p>
            <a:pPr>
              <a:buFont typeface="Wingdings"/>
              <a:buChar char="Ø"/>
            </a:pPr>
            <a:r>
              <a:rPr lang="en-US" sz="3600" dirty="0" smtClean="0"/>
              <a:t> Astonishing </a:t>
            </a:r>
            <a:endParaRPr lang="en-US" sz="3600" b="1" dirty="0" smtClean="0"/>
          </a:p>
          <a:p>
            <a:pPr>
              <a:buFont typeface="Wingdings"/>
              <a:buChar char="Ø"/>
            </a:pPr>
            <a:r>
              <a:rPr lang="en-US" sz="3600" dirty="0" smtClean="0"/>
              <a:t> Unusually good </a:t>
            </a:r>
            <a:endParaRPr lang="en-US" sz="3600" b="1" dirty="0" smtClean="0"/>
          </a:p>
          <a:p>
            <a:pPr>
              <a:buFont typeface="Wingdings"/>
              <a:buChar char="Ø"/>
            </a:pPr>
            <a:r>
              <a:rPr lang="en-US" sz="3600" dirty="0" smtClean="0"/>
              <a:t> Admirable</a:t>
            </a:r>
          </a:p>
          <a:p>
            <a:endParaRPr lang="en-US" sz="3600" dirty="0"/>
          </a:p>
        </p:txBody>
      </p:sp>
      <p:pic>
        <p:nvPicPr>
          <p:cNvPr id="3074" name="Picture 2" descr="http://24.media.tumblr.com/tumblr_llt3wzMv101qk4nc3o1_500.jpg"/>
          <p:cNvPicPr>
            <a:picLocks noChangeAspect="1" noChangeArrowheads="1"/>
          </p:cNvPicPr>
          <p:nvPr/>
        </p:nvPicPr>
        <p:blipFill>
          <a:blip r:embed="rId2" cstate="print"/>
          <a:srcRect r="-823" b="4147"/>
          <a:stretch>
            <a:fillRect/>
          </a:stretch>
        </p:blipFill>
        <p:spPr bwMode="auto">
          <a:xfrm>
            <a:off x="3657600" y="1447800"/>
            <a:ext cx="5334000" cy="396240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to="" calcmode="lin" valueType="num">
                                      <p:cBhvr>
                                        <p:cTn id="2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t>Adam (second or last) - </a:t>
            </a:r>
            <a:r>
              <a:rPr lang="en-US" sz="3600" i="1" dirty="0" smtClean="0"/>
              <a:t>(I Cor. 15:45)</a:t>
            </a:r>
          </a:p>
          <a:p>
            <a:pPr lvl="0"/>
            <a:r>
              <a:rPr lang="en-US" sz="3600" dirty="0" smtClean="0"/>
              <a:t>Almighty God - </a:t>
            </a:r>
            <a:r>
              <a:rPr lang="en-US" sz="3600" i="1" dirty="0" smtClean="0"/>
              <a:t>(Rev. 1:8)</a:t>
            </a:r>
          </a:p>
          <a:p>
            <a:r>
              <a:rPr lang="en-US" sz="3600" dirty="0" smtClean="0"/>
              <a:t>Ancient of Days - </a:t>
            </a:r>
            <a:r>
              <a:rPr lang="en-US" sz="3600" i="1" dirty="0" smtClean="0"/>
              <a:t>(Dan.</a:t>
            </a:r>
            <a:r>
              <a:rPr lang="en-US" sz="3600" dirty="0" smtClean="0"/>
              <a:t> 7:22)</a:t>
            </a:r>
          </a:p>
          <a:p>
            <a:pPr lvl="0"/>
            <a:r>
              <a:rPr lang="en-US" sz="3600" dirty="0" smtClean="0"/>
              <a:t>Author of Eternal Salvation - </a:t>
            </a:r>
            <a:r>
              <a:rPr lang="en-US" sz="3600" i="1" dirty="0" smtClean="0"/>
              <a:t>(Heb.</a:t>
            </a:r>
            <a:r>
              <a:rPr lang="en-US" sz="3600" dirty="0" smtClean="0"/>
              <a:t> 5:9)</a:t>
            </a:r>
          </a:p>
          <a:p>
            <a:r>
              <a:rPr lang="en-US" sz="3600" dirty="0" smtClean="0"/>
              <a:t>Amen - </a:t>
            </a:r>
            <a:r>
              <a:rPr lang="en-US" sz="3600" i="1" dirty="0" smtClean="0"/>
              <a:t>(Rev. 3:14)</a:t>
            </a:r>
            <a:r>
              <a:rPr lang="en-US" sz="3600" dirty="0" smtClean="0"/>
              <a:t> </a:t>
            </a:r>
          </a:p>
          <a:p>
            <a:r>
              <a:rPr lang="en-US" sz="3600" dirty="0" smtClean="0"/>
              <a:t>Angel of the Lord - </a:t>
            </a:r>
            <a:r>
              <a:rPr lang="en-US" sz="3600" i="1" dirty="0" smtClean="0"/>
              <a:t>(Gen. 16:9-14)</a:t>
            </a:r>
          </a:p>
          <a:p>
            <a:r>
              <a:rPr lang="en-US" sz="3600" dirty="0" smtClean="0"/>
              <a:t>Anointed King - </a:t>
            </a:r>
            <a:r>
              <a:rPr lang="en-US" sz="3600" i="1" dirty="0" smtClean="0"/>
              <a:t>(Psalm 2:2)</a:t>
            </a:r>
          </a:p>
          <a:p>
            <a:r>
              <a:rPr lang="en-US" sz="3600" dirty="0" smtClean="0"/>
              <a:t>Babe - </a:t>
            </a:r>
            <a:r>
              <a:rPr lang="en-US" sz="3600" i="1" dirty="0" smtClean="0"/>
              <a:t>(Luke 2:16)</a:t>
            </a:r>
          </a:p>
          <a:p>
            <a:r>
              <a:rPr lang="en-US" sz="3600" dirty="0" smtClean="0"/>
              <a:t>Beginning of creation - </a:t>
            </a:r>
            <a:r>
              <a:rPr lang="en-US" sz="3600" i="1" dirty="0" smtClean="0"/>
              <a:t>(Rev. 3:14)</a:t>
            </a:r>
          </a:p>
          <a:p>
            <a:pPr lvl="0"/>
            <a:r>
              <a:rPr lang="en-US" sz="3600" dirty="0" smtClean="0"/>
              <a:t>Beginning and the end - </a:t>
            </a:r>
            <a:r>
              <a:rPr lang="en-US" sz="3600" i="1" dirty="0" smtClean="0"/>
              <a:t>(Rev. 22:13)</a:t>
            </a:r>
          </a:p>
          <a:p>
            <a:endParaRPr lang="en-US" sz="3600" i="1" dirty="0" smtClean="0"/>
          </a:p>
          <a:p>
            <a:endParaRPr lang="en-US" sz="3600" i="1" dirty="0" smtClean="0"/>
          </a:p>
          <a:p>
            <a:endParaRPr lang="en-US" sz="3600" i="1" dirty="0" smtClean="0"/>
          </a:p>
          <a:p>
            <a:endParaRPr lang="en-US" sz="3600" i="1" dirty="0" smtClean="0"/>
          </a:p>
          <a:p>
            <a:endParaRPr lang="en-US" sz="3600" i="1" dirty="0" smtClean="0"/>
          </a:p>
          <a:p>
            <a:pPr lvl="0">
              <a:buNone/>
            </a:pPr>
            <a:endParaRPr lang="en-US" sz="3600" dirty="0" smtClean="0"/>
          </a:p>
          <a:p>
            <a:endParaRPr lang="en-US" sz="3600" dirty="0" smtClean="0"/>
          </a:p>
          <a:p>
            <a:pPr lvl="0"/>
            <a:endParaRPr lang="en-US" sz="3600" dirty="0" smtClean="0"/>
          </a:p>
          <a:p>
            <a:endParaRPr lang="en-US" sz="3600" i="1" dirty="0" smtClean="0"/>
          </a:p>
          <a:p>
            <a:pPr>
              <a:buNone/>
            </a:pPr>
            <a:endParaRPr lang="en-US" sz="3600" i="1" dirty="0" smtClean="0"/>
          </a:p>
          <a:p>
            <a:pPr>
              <a:buNone/>
            </a:pPr>
            <a:endParaRPr lang="en-US" sz="36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TotalTime>
  <Words>3470</Words>
  <Application>Microsoft Office PowerPoint</Application>
  <PresentationFormat>On-screen Show (4:3)</PresentationFormat>
  <Paragraphs>300</Paragraphs>
  <Slides>84</Slides>
  <Notes>1</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The Doctrine of Jesus Christ (Part 6)</vt:lpstr>
      <vt:lpstr>Review</vt:lpstr>
      <vt:lpstr>Slide 3</vt:lpstr>
      <vt:lpstr>The Old Testament records a number of theophanies.   A theophany is a pre-Bethlehem appearance of Christ.</vt:lpstr>
      <vt:lpstr>The Virgin Birth</vt:lpstr>
      <vt:lpstr>Slide 6</vt:lpstr>
      <vt:lpstr>The “Kenosis” of Christ (Phil. 2:1-8)</vt:lpstr>
      <vt:lpstr>Names and Titles of Jesus Christ</vt:lpstr>
      <vt:lpstr>Slide 9</vt:lpstr>
      <vt:lpstr>Slide 10</vt:lpstr>
      <vt:lpstr>Slide 11</vt:lpstr>
      <vt:lpstr>Slide 12</vt:lpstr>
      <vt:lpstr>Slide 13</vt:lpstr>
      <vt:lpstr>Slide 14</vt:lpstr>
      <vt:lpstr>Slide 15</vt:lpstr>
      <vt:lpstr>Slide 16</vt:lpstr>
      <vt:lpstr>Slide 17</vt:lpstr>
      <vt:lpstr>Slide 18</vt:lpstr>
      <vt:lpstr>Slide 19</vt:lpstr>
      <vt:lpstr> “But the men marvelled, saying, What manner of man is this, that even the winds and the sea obey him!”</vt:lpstr>
      <vt:lpstr>Slide 21</vt:lpstr>
      <vt:lpstr>Slide 22</vt:lpstr>
      <vt:lpstr>Slide 23</vt:lpstr>
      <vt:lpstr>(Hebrews 12:5-7)  “And ye have forgotten the exhortation which speaketh unto you as unto children, My son, despise not thou the chastening of the Lord, nor faint when thou art rebuked of him: For whom the Lord loveth he chasteneth, and scourgeth every son whom he receiveth. If ye endure chastening, God dealeth with you as with sons; for what son is he whom the father chasteneth not?”</vt:lpstr>
      <vt:lpstr>Slide 25</vt:lpstr>
      <vt:lpstr>(Hebrews 12:11) “Now no chastening for the present seemeth to be joyous, but grievous: nevertheless afterward it yieldeth the peaceable fruit of righteousness unto them which are exercised thereby.”</vt:lpstr>
      <vt:lpstr>Philippians 1:6  “Being confident of this very thing, that he which hath begun a good work in you will perform it until the day of Jesus Christ.”</vt:lpstr>
      <vt:lpstr>Slide 28</vt:lpstr>
      <vt:lpstr>Slide 29</vt:lpstr>
      <vt:lpstr>Slide 30</vt:lpstr>
      <vt:lpstr>Slide 31</vt:lpstr>
      <vt:lpstr>“And let the peace of God rule in your hearts…and be ye thankful.” Col 3:15 </vt:lpstr>
      <vt:lpstr>Slide 33</vt:lpstr>
      <vt:lpstr>Slide 34</vt:lpstr>
      <vt:lpstr>“These things have I written unto you concerning them that seduce you. But the anointing which ye have received of him abideth in you, and ye need not that any man teach you: but as the same anointing teacheth you of all things, and is truth, and is no lie, and even as it hath taught you, ye shall abide in him. And now, little children, abide in him; that, when he shall appear, we may have confidence, and not be ashamed before him at his coming.”  I John 2:26-28 </vt:lpstr>
      <vt:lpstr>Slide 36</vt:lpstr>
      <vt:lpstr>Slide 37</vt:lpstr>
      <vt:lpstr>Slide 38</vt:lpstr>
      <vt:lpstr>Slide 39</vt:lpstr>
      <vt:lpstr>Slide 40</vt:lpstr>
      <vt:lpstr>Slide 41</vt:lpstr>
      <vt:lpstr>Slide 42</vt:lpstr>
      <vt:lpstr>“Marvel not at this: for the hour is coming, in the which all that are in the graves shall hear his voice, And shall come forth; they that have done good, unto the resurrection of life; and they that have done evil, unto the resurrection of damnation.” John 5:28 -29 </vt:lpstr>
      <vt:lpstr>Slide 44</vt:lpstr>
      <vt:lpstr>Slide 45</vt:lpstr>
      <vt:lpstr>Judgment Seat of Christ</vt:lpstr>
      <vt:lpstr>Slide 47</vt:lpstr>
      <vt:lpstr>The Great White Throne</vt:lpstr>
      <vt:lpstr>“And I saw the dead, small and great, stand before God; and the books were opened: and another book was opened, which is the book of life: and the dead were judged out of those things which were written in the books, according to their works. And the sea gave up the dead which were in it; and death and hell delivered up the dead which were in them: and they were judged every man according to their works. And death and hell were cast into the lake of fire.            This is the second death. And whosoever was not found written in the book of life was cast into the lake of fire.” Rev. 20:12-15 </vt:lpstr>
      <vt:lpstr>Slide 50</vt:lpstr>
      <vt:lpstr>Slide 51</vt:lpstr>
      <vt:lpstr>“There is therefore now no condemnation to them which are   in Christ Jesus.” Rom. 8:1 </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“He shall be great, and shall be called the Son of the Highest: and the Lord God shall give unto him the throne of his father David.”  Luke 1:32 </vt:lpstr>
      <vt:lpstr>Slide 67</vt:lpstr>
      <vt:lpstr>Slide 68</vt:lpstr>
      <vt:lpstr>Son of Man </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6)</dc:title>
  <dc:creator>Pastor Daniel White</dc:creator>
  <cp:lastModifiedBy>Pastor Daniel White</cp:lastModifiedBy>
  <cp:revision>72</cp:revision>
  <dcterms:created xsi:type="dcterms:W3CDTF">2012-06-06T10:46:39Z</dcterms:created>
  <dcterms:modified xsi:type="dcterms:W3CDTF">2012-06-13T20:02:39Z</dcterms:modified>
</cp:coreProperties>
</file>