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7" r:id="rId2"/>
    <p:sldId id="258" r:id="rId3"/>
    <p:sldId id="259" r:id="rId4"/>
    <p:sldId id="260" r:id="rId5"/>
    <p:sldId id="261" r:id="rId6"/>
    <p:sldId id="263" r:id="rId7"/>
    <p:sldId id="265" r:id="rId8"/>
    <p:sldId id="268" r:id="rId9"/>
    <p:sldId id="269" r:id="rId10"/>
    <p:sldId id="270" r:id="rId11"/>
    <p:sldId id="314" r:id="rId12"/>
    <p:sldId id="412" r:id="rId13"/>
    <p:sldId id="316" r:id="rId14"/>
    <p:sldId id="379" r:id="rId15"/>
    <p:sldId id="320" r:id="rId16"/>
    <p:sldId id="324" r:id="rId17"/>
    <p:sldId id="317" r:id="rId18"/>
    <p:sldId id="319" r:id="rId19"/>
    <p:sldId id="318" r:id="rId20"/>
    <p:sldId id="321" r:id="rId21"/>
    <p:sldId id="322" r:id="rId22"/>
    <p:sldId id="323" r:id="rId23"/>
    <p:sldId id="329" r:id="rId24"/>
    <p:sldId id="315" r:id="rId25"/>
    <p:sldId id="326" r:id="rId26"/>
    <p:sldId id="327" r:id="rId27"/>
    <p:sldId id="328" r:id="rId28"/>
    <p:sldId id="325" r:id="rId29"/>
    <p:sldId id="348" r:id="rId30"/>
    <p:sldId id="356" r:id="rId31"/>
    <p:sldId id="359" r:id="rId32"/>
    <p:sldId id="374" r:id="rId33"/>
    <p:sldId id="376" r:id="rId34"/>
    <p:sldId id="375" r:id="rId35"/>
    <p:sldId id="378" r:id="rId36"/>
    <p:sldId id="373" r:id="rId37"/>
    <p:sldId id="371" r:id="rId38"/>
    <p:sldId id="372" r:id="rId39"/>
    <p:sldId id="380" r:id="rId40"/>
    <p:sldId id="368" r:id="rId41"/>
    <p:sldId id="358" r:id="rId42"/>
    <p:sldId id="381" r:id="rId43"/>
    <p:sldId id="409" r:id="rId44"/>
    <p:sldId id="382" r:id="rId45"/>
    <p:sldId id="411" r:id="rId46"/>
    <p:sldId id="370" r:id="rId47"/>
    <p:sldId id="369" r:id="rId48"/>
    <p:sldId id="407" r:id="rId49"/>
    <p:sldId id="406" r:id="rId50"/>
    <p:sldId id="365" r:id="rId51"/>
    <p:sldId id="363" r:id="rId52"/>
    <p:sldId id="364" r:id="rId53"/>
    <p:sldId id="357" r:id="rId54"/>
    <p:sldId id="360" r:id="rId55"/>
    <p:sldId id="362" r:id="rId56"/>
    <p:sldId id="408" r:id="rId57"/>
    <p:sldId id="361" r:id="rId58"/>
    <p:sldId id="347" r:id="rId59"/>
    <p:sldId id="330" r:id="rId60"/>
    <p:sldId id="410" r:id="rId61"/>
    <p:sldId id="331" r:id="rId62"/>
    <p:sldId id="332" r:id="rId63"/>
    <p:sldId id="334" r:id="rId64"/>
    <p:sldId id="333" r:id="rId65"/>
    <p:sldId id="335" r:id="rId66"/>
    <p:sldId id="336" r:id="rId67"/>
    <p:sldId id="337" r:id="rId68"/>
    <p:sldId id="339" r:id="rId69"/>
    <p:sldId id="338" r:id="rId70"/>
    <p:sldId id="340" r:id="rId71"/>
    <p:sldId id="341" r:id="rId72"/>
    <p:sldId id="342" r:id="rId73"/>
    <p:sldId id="343" r:id="rId74"/>
    <p:sldId id="344" r:id="rId75"/>
    <p:sldId id="345" r:id="rId76"/>
    <p:sldId id="349" r:id="rId77"/>
    <p:sldId id="385" r:id="rId78"/>
    <p:sldId id="384" r:id="rId79"/>
    <p:sldId id="350" r:id="rId80"/>
    <p:sldId id="386" r:id="rId81"/>
    <p:sldId id="387" r:id="rId82"/>
    <p:sldId id="388" r:id="rId83"/>
    <p:sldId id="389" r:id="rId84"/>
    <p:sldId id="390" r:id="rId85"/>
    <p:sldId id="391" r:id="rId86"/>
    <p:sldId id="392" r:id="rId87"/>
    <p:sldId id="355" r:id="rId88"/>
    <p:sldId id="393" r:id="rId89"/>
    <p:sldId id="394" r:id="rId90"/>
    <p:sldId id="395" r:id="rId91"/>
    <p:sldId id="396" r:id="rId92"/>
    <p:sldId id="397" r:id="rId93"/>
    <p:sldId id="398" r:id="rId94"/>
    <p:sldId id="399" r:id="rId95"/>
    <p:sldId id="402" r:id="rId96"/>
    <p:sldId id="400" r:id="rId97"/>
    <p:sldId id="401" r:id="rId98"/>
    <p:sldId id="403" r:id="rId99"/>
    <p:sldId id="40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4" autoAdjust="0"/>
    <p:restoredTop sz="94624" autoAdjust="0"/>
  </p:normalViewPr>
  <p:slideViewPr>
    <p:cSldViewPr>
      <p:cViewPr varScale="1">
        <p:scale>
          <a:sx n="69" d="100"/>
          <a:sy n="69" d="100"/>
        </p:scale>
        <p:origin x="-52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A7B79-67A7-4352-9795-BAFB7B71C7FE}" type="datetimeFigureOut">
              <a:rPr lang="en-US" smtClean="0"/>
              <a:pPr/>
              <a:t>5/16/2012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9D3C3D-8067-4F4C-9769-ECCA0E1C142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C683D-28CE-4160-832B-E2FDE4FA839E}" type="datetimeFigureOut">
              <a:rPr lang="en-US" smtClean="0"/>
              <a:pPr/>
              <a:t>5/16/2012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BE4D52-03A8-4725-B837-65D966DF89F9}"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C683D-28CE-4160-832B-E2FDE4FA839E}" type="datetimeFigureOut">
              <a:rPr lang="en-US" smtClean="0"/>
              <a:pPr/>
              <a:t>5/16/2012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E4D52-03A8-4725-B837-65D966DF89F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3)</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4876800"/>
            <a:ext cx="9144000" cy="1828800"/>
          </a:xfrm>
        </p:spPr>
        <p:txBody>
          <a:bodyPr>
            <a:normAutofit/>
          </a:bodyPr>
          <a:lstStyle/>
          <a:p>
            <a:pPr algn="ctr">
              <a:buNone/>
            </a:pPr>
            <a:r>
              <a:rPr lang="en-US" sz="4400" dirty="0" smtClean="0">
                <a:solidFill>
                  <a:srgbClr val="FFFF00"/>
                </a:solidFill>
                <a:effectLst>
                  <a:glow rad="101600">
                    <a:schemeClr val="bg1">
                      <a:alpha val="60000"/>
                    </a:schemeClr>
                  </a:glow>
                </a:effectLst>
              </a:rPr>
              <a:t>The Virgin Birth </a:t>
            </a:r>
          </a:p>
          <a:p>
            <a:pPr algn="ctr">
              <a:buNone/>
            </a:pPr>
            <a:r>
              <a:rPr lang="en-US" sz="4400" i="1" dirty="0" smtClean="0">
                <a:solidFill>
                  <a:srgbClr val="FFFF00"/>
                </a:solidFill>
                <a:effectLst>
                  <a:glow rad="101600">
                    <a:schemeClr val="bg1">
                      <a:alpha val="60000"/>
                    </a:schemeClr>
                  </a:glow>
                </a:effectLst>
              </a:rPr>
              <a:t>“The Incarnation of Jesus Christ”</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rgbClr val="FFFF00"/>
                </a:solidFill>
              </a:rPr>
              <a:t>The most frequent appearance of Christ in the Old Testament</a:t>
            </a:r>
            <a:endParaRPr lang="en-US" dirty="0">
              <a:solidFill>
                <a:srgbClr val="FFFF00"/>
              </a:solidFill>
            </a:endParaRPr>
          </a:p>
        </p:txBody>
      </p:sp>
      <p:sp>
        <p:nvSpPr>
          <p:cNvPr id="4" name="Content Placeholder 3"/>
          <p:cNvSpPr>
            <a:spLocks noGrp="1"/>
          </p:cNvSpPr>
          <p:nvPr>
            <p:ph idx="1"/>
          </p:nvPr>
        </p:nvSpPr>
        <p:spPr>
          <a:xfrm>
            <a:off x="0" y="2133600"/>
            <a:ext cx="4876800" cy="4724400"/>
          </a:xfrm>
        </p:spPr>
        <p:txBody>
          <a:bodyPr>
            <a:noAutofit/>
          </a:bodyPr>
          <a:lstStyle/>
          <a:p>
            <a:pPr lvl="0"/>
            <a:r>
              <a:rPr lang="en-US" sz="3600" dirty="0"/>
              <a:t>Most Bible theologians hold that the recurring </a:t>
            </a:r>
            <a:r>
              <a:rPr lang="en-US" sz="3600" dirty="0" smtClean="0"/>
              <a:t>appearance of the angel </a:t>
            </a:r>
            <a:r>
              <a:rPr lang="en-US" sz="3600" dirty="0"/>
              <a:t>of the Lord </a:t>
            </a:r>
            <a:r>
              <a:rPr lang="en-US" sz="3600" dirty="0" smtClean="0"/>
              <a:t>in </a:t>
            </a:r>
            <a:r>
              <a:rPr lang="en-US" sz="3600" dirty="0"/>
              <a:t>the Old Testament is to be identified with Christ himself. </a:t>
            </a:r>
            <a:endParaRPr lang="en-US" sz="3600" dirty="0" smtClean="0"/>
          </a:p>
          <a:p>
            <a:pPr>
              <a:buNone/>
            </a:pPr>
            <a:endParaRPr lang="en-US" sz="3600" dirty="0"/>
          </a:p>
        </p:txBody>
      </p:sp>
      <p:pic>
        <p:nvPicPr>
          <p:cNvPr id="3075" name="Picture 3"/>
          <p:cNvPicPr>
            <a:picLocks noChangeAspect="1" noChangeArrowheads="1"/>
          </p:cNvPicPr>
          <p:nvPr/>
        </p:nvPicPr>
        <p:blipFill>
          <a:blip r:embed="rId2" cstate="print"/>
          <a:srcRect/>
          <a:stretch>
            <a:fillRect/>
          </a:stretch>
        </p:blipFill>
        <p:spPr bwMode="auto">
          <a:xfrm>
            <a:off x="5029200" y="2133599"/>
            <a:ext cx="4114800" cy="4578439"/>
          </a:xfrm>
          <a:prstGeom prst="rect">
            <a:avLst/>
          </a:prstGeom>
          <a:ln>
            <a:noFill/>
          </a:ln>
          <a:effectLst>
            <a:softEdge rad="112500"/>
          </a:effectLst>
        </p:spPr>
      </p:pic>
      <p:pic>
        <p:nvPicPr>
          <p:cNvPr id="3077" name="Picture 5"/>
          <p:cNvPicPr>
            <a:picLocks noChangeAspect="1" noChangeArrowheads="1"/>
          </p:cNvPicPr>
          <p:nvPr/>
        </p:nvPicPr>
        <p:blipFill>
          <a:blip r:embed="rId3" cstate="print"/>
          <a:srcRect l="16129" r="21455"/>
          <a:stretch>
            <a:fillRect/>
          </a:stretch>
        </p:blipFill>
        <p:spPr bwMode="auto">
          <a:xfrm>
            <a:off x="5029200" y="2133599"/>
            <a:ext cx="4114800" cy="4810601"/>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219200"/>
          </a:xfrm>
        </p:spPr>
        <p:txBody>
          <a:bodyPr>
            <a:normAutofit fontScale="90000"/>
          </a:bodyPr>
          <a:lstStyle/>
          <a:p>
            <a:r>
              <a:rPr lang="en-US" dirty="0" smtClean="0">
                <a:solidFill>
                  <a:srgbClr val="FFFF00"/>
                </a:solidFill>
              </a:rPr>
              <a:t>Jesus appeared </a:t>
            </a:r>
            <a:r>
              <a:rPr lang="en-US" dirty="0">
                <a:solidFill>
                  <a:srgbClr val="FFFF00"/>
                </a:solidFill>
              </a:rPr>
              <a:t>to three young </a:t>
            </a:r>
            <a:r>
              <a:rPr lang="en-US" dirty="0" smtClean="0">
                <a:solidFill>
                  <a:srgbClr val="FFFF00"/>
                </a:solidFill>
              </a:rPr>
              <a:t/>
            </a:r>
            <a:br>
              <a:rPr lang="en-US" dirty="0" smtClean="0">
                <a:solidFill>
                  <a:srgbClr val="FFFF00"/>
                </a:solidFill>
              </a:rPr>
            </a:br>
            <a:r>
              <a:rPr lang="en-US" dirty="0" smtClean="0">
                <a:solidFill>
                  <a:srgbClr val="FFFF00"/>
                </a:solidFill>
              </a:rPr>
              <a:t>Hebrews </a:t>
            </a:r>
            <a:r>
              <a:rPr lang="en-US" dirty="0">
                <a:solidFill>
                  <a:srgbClr val="FFFF00"/>
                </a:solidFill>
              </a:rPr>
              <a:t>in the fiery furnace </a:t>
            </a:r>
            <a:r>
              <a:rPr lang="en-US" dirty="0" smtClean="0">
                <a:solidFill>
                  <a:srgbClr val="FFFF00"/>
                </a:solidFill>
              </a:rPr>
              <a:t/>
            </a:r>
            <a:br>
              <a:rPr lang="en-US" dirty="0" smtClean="0">
                <a:solidFill>
                  <a:srgbClr val="FFFF00"/>
                </a:solidFill>
              </a:rPr>
            </a:br>
            <a:r>
              <a:rPr lang="en-US" i="1" dirty="0" smtClean="0">
                <a:solidFill>
                  <a:srgbClr val="FFFF00"/>
                </a:solidFill>
              </a:rPr>
              <a:t>(</a:t>
            </a:r>
            <a:r>
              <a:rPr lang="en-US" i="1" dirty="0">
                <a:solidFill>
                  <a:srgbClr val="FFFF00"/>
                </a:solidFill>
              </a:rPr>
              <a:t>Dan. </a:t>
            </a:r>
            <a:r>
              <a:rPr lang="en-US" i="1" dirty="0" smtClean="0">
                <a:solidFill>
                  <a:srgbClr val="FFFF00"/>
                </a:solidFill>
              </a:rPr>
              <a:t>3:25-25)</a:t>
            </a:r>
            <a:endParaRPr lang="en-US" i="1" dirty="0">
              <a:solidFill>
                <a:srgbClr val="FFFF00"/>
              </a:solidFill>
            </a:endParaRPr>
          </a:p>
        </p:txBody>
      </p:sp>
      <p:pic>
        <p:nvPicPr>
          <p:cNvPr id="56323" name="Picture 3"/>
          <p:cNvPicPr>
            <a:picLocks noChangeAspect="1" noChangeArrowheads="1"/>
          </p:cNvPicPr>
          <p:nvPr/>
        </p:nvPicPr>
        <p:blipFill>
          <a:blip r:embed="rId2" cstate="print"/>
          <a:srcRect/>
          <a:stretch>
            <a:fillRect/>
          </a:stretch>
        </p:blipFill>
        <p:spPr bwMode="auto">
          <a:xfrm>
            <a:off x="5181600" y="2064170"/>
            <a:ext cx="3962400" cy="4793830"/>
          </a:xfrm>
          <a:prstGeom prst="rect">
            <a:avLst/>
          </a:prstGeom>
          <a:noFill/>
          <a:ln w="9525">
            <a:noFill/>
            <a:miter lim="800000"/>
            <a:headEnd/>
            <a:tailEnd/>
          </a:ln>
        </p:spPr>
      </p:pic>
      <p:sp>
        <p:nvSpPr>
          <p:cNvPr id="6" name="Content Placeholder 5"/>
          <p:cNvSpPr>
            <a:spLocks noGrp="1"/>
          </p:cNvSpPr>
          <p:nvPr>
            <p:ph idx="1"/>
          </p:nvPr>
        </p:nvSpPr>
        <p:spPr>
          <a:xfrm>
            <a:off x="-152400" y="1905000"/>
            <a:ext cx="5181600" cy="4893647"/>
          </a:xfrm>
          <a:prstGeom prst="rect">
            <a:avLst/>
          </a:prstGeom>
        </p:spPr>
        <p:txBody>
          <a:bodyPr wrap="square">
            <a:spAutoFit/>
          </a:bodyPr>
          <a:lstStyle/>
          <a:p>
            <a:pPr algn="ctr">
              <a:buNone/>
            </a:pPr>
            <a:r>
              <a:rPr lang="en-US" sz="2600" i="1" dirty="0"/>
              <a:t> </a:t>
            </a:r>
            <a:r>
              <a:rPr lang="en-US" sz="2600" i="1" dirty="0" smtClean="0"/>
              <a:t>“Then Nebuchadnezzar the king was astonished, and rose up in haste, and </a:t>
            </a:r>
            <a:r>
              <a:rPr lang="en-US" sz="2600" i="1" dirty="0" err="1" smtClean="0"/>
              <a:t>spake</a:t>
            </a:r>
            <a:r>
              <a:rPr lang="en-US" sz="2600" i="1" dirty="0" smtClean="0"/>
              <a:t>, and said unto his </a:t>
            </a:r>
            <a:r>
              <a:rPr lang="en-US" sz="2600" i="1" dirty="0" err="1" smtClean="0"/>
              <a:t>counsellors</a:t>
            </a:r>
            <a:r>
              <a:rPr lang="en-US" sz="2600" i="1" dirty="0" smtClean="0"/>
              <a:t>, Did not we cast three men bound into the midst of the fire? They answered and said unto the king, True, O king.  He answered and said, Lo, I see four men loose, walking in the midst of the fire, and they have no hurt; and the form of the fourth is like the Son of God.”</a:t>
            </a:r>
            <a:endParaRPr lang="en-US" sz="2600" i="1"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8000" dirty="0" smtClean="0">
                <a:solidFill>
                  <a:srgbClr val="00B050"/>
                </a:solidFill>
                <a:effectLst>
                  <a:glow rad="63500">
                    <a:schemeClr val="accent1">
                      <a:satMod val="175000"/>
                      <a:alpha val="40000"/>
                    </a:schemeClr>
                  </a:glow>
                </a:effectLst>
              </a:rPr>
              <a:t>Tonight’s Message</a:t>
            </a:r>
            <a:endParaRPr lang="en-US" sz="8000" dirty="0">
              <a:solidFill>
                <a:srgbClr val="00B050"/>
              </a:solidFill>
              <a:effectLst>
                <a:glow rad="63500">
                  <a:schemeClr val="accent1">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fontScale="90000"/>
          </a:bodyPr>
          <a:lstStyle/>
          <a:p>
            <a:r>
              <a:rPr lang="en-US" dirty="0" smtClean="0">
                <a:solidFill>
                  <a:srgbClr val="FFFF00"/>
                </a:solidFill>
              </a:rPr>
              <a:t>The announcement of </a:t>
            </a:r>
            <a:br>
              <a:rPr lang="en-US" dirty="0" smtClean="0">
                <a:solidFill>
                  <a:srgbClr val="FFFF00"/>
                </a:solidFill>
              </a:rPr>
            </a:br>
            <a:r>
              <a:rPr lang="en-US" dirty="0" smtClean="0">
                <a:solidFill>
                  <a:srgbClr val="FFFF00"/>
                </a:solidFill>
              </a:rPr>
              <a:t>the virgin birth to Micah</a:t>
            </a:r>
            <a:br>
              <a:rPr lang="en-US" dirty="0" smtClean="0">
                <a:solidFill>
                  <a:srgbClr val="FFFF00"/>
                </a:solidFill>
              </a:rPr>
            </a:br>
            <a:r>
              <a:rPr lang="en-US" i="1" dirty="0" smtClean="0"/>
              <a:t>(Micah 5:2)</a:t>
            </a:r>
            <a:endParaRPr lang="en-US" dirty="0"/>
          </a:p>
        </p:txBody>
      </p:sp>
      <p:sp>
        <p:nvSpPr>
          <p:cNvPr id="3" name="Content Placeholder 2"/>
          <p:cNvSpPr>
            <a:spLocks noGrp="1"/>
          </p:cNvSpPr>
          <p:nvPr>
            <p:ph idx="1"/>
          </p:nvPr>
        </p:nvSpPr>
        <p:spPr>
          <a:xfrm>
            <a:off x="4343400" y="1828800"/>
            <a:ext cx="4800600" cy="5029200"/>
          </a:xfrm>
        </p:spPr>
        <p:txBody>
          <a:bodyPr>
            <a:normAutofit/>
          </a:bodyPr>
          <a:lstStyle/>
          <a:p>
            <a:pPr algn="ctr">
              <a:buNone/>
            </a:pPr>
            <a:r>
              <a:rPr lang="en-US" i="1" dirty="0" smtClean="0"/>
              <a:t> "But thou, Bethlehem </a:t>
            </a:r>
            <a:r>
              <a:rPr lang="en-US" i="1" dirty="0" err="1" smtClean="0"/>
              <a:t>Ephratah</a:t>
            </a:r>
            <a:r>
              <a:rPr lang="en-US" i="1" dirty="0" smtClean="0"/>
              <a:t>, though thou be little among the thousands of Judah, yet out of thee shall he come forth unto me that is to be ruler in Israel; whose goings forth have been from of old, from everlasting"</a:t>
            </a:r>
            <a:endParaRPr lang="en-US" i="1" dirty="0"/>
          </a:p>
        </p:txBody>
      </p:sp>
      <p:pic>
        <p:nvPicPr>
          <p:cNvPr id="2050" name="Picture 2" descr="C:\Users\Dan White\Pictures\Bible pictures\Bible pictures Old Testament\Jabez\Jabez (2).jpg"/>
          <p:cNvPicPr>
            <a:picLocks noChangeAspect="1" noChangeArrowheads="1"/>
          </p:cNvPicPr>
          <p:nvPr/>
        </p:nvPicPr>
        <p:blipFill>
          <a:blip r:embed="rId2" cstate="print"/>
          <a:srcRect/>
          <a:stretch>
            <a:fillRect/>
          </a:stretch>
        </p:blipFill>
        <p:spPr bwMode="auto">
          <a:xfrm flipH="1">
            <a:off x="457200" y="1905000"/>
            <a:ext cx="3733800" cy="4700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Bible pictures Old Testament\Isaiah\Isaiah's visn  C-133 (2).jpg"/>
          <p:cNvPicPr>
            <a:picLocks noChangeAspect="1" noChangeArrowheads="1"/>
          </p:cNvPicPr>
          <p:nvPr/>
        </p:nvPicPr>
        <p:blipFill>
          <a:blip r:embed="rId2" cstate="print"/>
          <a:srcRect/>
          <a:stretch>
            <a:fillRect/>
          </a:stretch>
        </p:blipFill>
        <p:spPr bwMode="auto">
          <a:xfrm>
            <a:off x="457200" y="2103120"/>
            <a:ext cx="3962400" cy="475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457200" y="457200"/>
            <a:ext cx="8229600" cy="1676400"/>
          </a:xfrm>
        </p:spPr>
        <p:txBody>
          <a:bodyPr>
            <a:normAutofit fontScale="90000"/>
          </a:bodyPr>
          <a:lstStyle/>
          <a:p>
            <a:r>
              <a:rPr lang="en-US" dirty="0" smtClean="0">
                <a:solidFill>
                  <a:srgbClr val="FFFF00"/>
                </a:solidFill>
              </a:rPr>
              <a:t>The announcement of </a:t>
            </a:r>
            <a:br>
              <a:rPr lang="en-US" dirty="0" smtClean="0">
                <a:solidFill>
                  <a:srgbClr val="FFFF00"/>
                </a:solidFill>
              </a:rPr>
            </a:br>
            <a:r>
              <a:rPr lang="en-US" dirty="0" smtClean="0">
                <a:solidFill>
                  <a:srgbClr val="FFFF00"/>
                </a:solidFill>
              </a:rPr>
              <a:t>the virgin birth to Isaiah</a:t>
            </a:r>
            <a:br>
              <a:rPr lang="en-US" dirty="0" smtClean="0">
                <a:solidFill>
                  <a:srgbClr val="FFFF00"/>
                </a:solidFill>
              </a:rPr>
            </a:br>
            <a:r>
              <a:rPr lang="en-US" i="1" dirty="0" smtClean="0"/>
              <a:t>(Isaiah 7:14) </a:t>
            </a:r>
            <a:br>
              <a:rPr lang="en-US" i="1" dirty="0" smtClean="0"/>
            </a:br>
            <a:endParaRPr lang="en-US" dirty="0">
              <a:solidFill>
                <a:srgbClr val="FFFF00"/>
              </a:solidFill>
            </a:endParaRPr>
          </a:p>
        </p:txBody>
      </p:sp>
      <p:sp>
        <p:nvSpPr>
          <p:cNvPr id="3" name="Content Placeholder 2"/>
          <p:cNvSpPr>
            <a:spLocks noGrp="1"/>
          </p:cNvSpPr>
          <p:nvPr>
            <p:ph idx="1"/>
          </p:nvPr>
        </p:nvSpPr>
        <p:spPr>
          <a:xfrm>
            <a:off x="4572000" y="2133600"/>
            <a:ext cx="4343400" cy="4495800"/>
          </a:xfrm>
        </p:spPr>
        <p:txBody>
          <a:bodyPr>
            <a:noAutofit/>
          </a:bodyPr>
          <a:lstStyle/>
          <a:p>
            <a:pPr algn="ctr">
              <a:buNone/>
            </a:pPr>
            <a:r>
              <a:rPr lang="en-US" sz="3600" i="1" dirty="0" smtClean="0"/>
              <a:t>“Therefore the Lord himself shall give you a sign; Behold, a </a:t>
            </a:r>
            <a:r>
              <a:rPr lang="en-US" sz="3600" i="1" u="sng" dirty="0" smtClean="0"/>
              <a:t>virgin</a:t>
            </a:r>
            <a:r>
              <a:rPr lang="en-US" sz="3600" i="1" dirty="0" smtClean="0"/>
              <a:t> shall conceive, and bear a son, and shall call his name Immanuel.”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Some modern day versions translate the word </a:t>
            </a:r>
            <a:r>
              <a:rPr lang="en-US" i="1" dirty="0" smtClean="0">
                <a:solidFill>
                  <a:srgbClr val="FFFF00"/>
                </a:solidFill>
              </a:rPr>
              <a:t>virgin</a:t>
            </a:r>
            <a:r>
              <a:rPr lang="en-US" dirty="0" smtClean="0">
                <a:solidFill>
                  <a:srgbClr val="FFFF00"/>
                </a:solidFill>
              </a:rPr>
              <a:t> / young woman</a:t>
            </a:r>
            <a:endParaRPr lang="en-US" dirty="0">
              <a:solidFill>
                <a:srgbClr val="FFFF00"/>
              </a:solidFill>
            </a:endParaRPr>
          </a:p>
        </p:txBody>
      </p:sp>
      <p:sp>
        <p:nvSpPr>
          <p:cNvPr id="3" name="Content Placeholder 2"/>
          <p:cNvSpPr>
            <a:spLocks noGrp="1"/>
          </p:cNvSpPr>
          <p:nvPr>
            <p:ph idx="1"/>
          </p:nvPr>
        </p:nvSpPr>
        <p:spPr>
          <a:xfrm>
            <a:off x="0" y="1676400"/>
            <a:ext cx="9144000" cy="5181600"/>
          </a:xfrm>
        </p:spPr>
        <p:txBody>
          <a:bodyPr>
            <a:normAutofit fontScale="92500" lnSpcReduction="10000"/>
          </a:bodyPr>
          <a:lstStyle/>
          <a:p>
            <a:r>
              <a:rPr lang="en-US" b="1" dirty="0" smtClean="0"/>
              <a:t>Revised English Bible</a:t>
            </a:r>
            <a:r>
              <a:rPr lang="en-US" dirty="0" smtClean="0"/>
              <a:t>: </a:t>
            </a:r>
            <a:r>
              <a:rPr lang="en-US" i="1" dirty="0" smtClean="0"/>
              <a:t>"...a young woman is with child..."</a:t>
            </a:r>
            <a:r>
              <a:rPr lang="en-US" dirty="0" smtClean="0"/>
              <a:t> </a:t>
            </a:r>
          </a:p>
          <a:p>
            <a:r>
              <a:rPr lang="en-US" b="1" dirty="0" smtClean="0"/>
              <a:t>Revised Standard Version</a:t>
            </a:r>
            <a:r>
              <a:rPr lang="en-US" dirty="0" smtClean="0"/>
              <a:t>: </a:t>
            </a:r>
            <a:r>
              <a:rPr lang="en-US" i="1" dirty="0" smtClean="0"/>
              <a:t>"...a young woman shall conceive..."</a:t>
            </a:r>
            <a:r>
              <a:rPr lang="en-US" dirty="0" smtClean="0"/>
              <a:t> </a:t>
            </a:r>
          </a:p>
          <a:p>
            <a:r>
              <a:rPr lang="en-US" b="1" dirty="0" smtClean="0"/>
              <a:t>James </a:t>
            </a:r>
            <a:r>
              <a:rPr lang="en-US" b="1" dirty="0" err="1" smtClean="0"/>
              <a:t>Moffatt</a:t>
            </a:r>
            <a:r>
              <a:rPr lang="en-US" b="1" dirty="0" smtClean="0"/>
              <a:t> Translation</a:t>
            </a:r>
            <a:r>
              <a:rPr lang="en-US" dirty="0" smtClean="0"/>
              <a:t>: </a:t>
            </a:r>
            <a:r>
              <a:rPr lang="en-US" i="1" dirty="0" smtClean="0"/>
              <a:t>"...a young woman with child..."</a:t>
            </a:r>
            <a:r>
              <a:rPr lang="en-US" dirty="0" smtClean="0"/>
              <a:t> </a:t>
            </a:r>
          </a:p>
          <a:p>
            <a:r>
              <a:rPr lang="en-US" b="1" dirty="0" smtClean="0"/>
              <a:t>New Revised Standard Version</a:t>
            </a:r>
            <a:r>
              <a:rPr lang="en-US" dirty="0" smtClean="0"/>
              <a:t>: </a:t>
            </a:r>
            <a:r>
              <a:rPr lang="en-US" i="1" dirty="0" smtClean="0"/>
              <a:t>"...the young woman is with child..."</a:t>
            </a:r>
            <a:r>
              <a:rPr lang="en-US" dirty="0" smtClean="0"/>
              <a:t> </a:t>
            </a:r>
          </a:p>
          <a:p>
            <a:r>
              <a:rPr lang="en-US" b="1" dirty="0" smtClean="0"/>
              <a:t>New World Translation</a:t>
            </a:r>
            <a:r>
              <a:rPr lang="en-US" dirty="0" smtClean="0"/>
              <a:t>: </a:t>
            </a:r>
            <a:r>
              <a:rPr lang="en-US" i="1" dirty="0" smtClean="0"/>
              <a:t>"...the maiden herself will actually become pregnant...”</a:t>
            </a:r>
          </a:p>
          <a:p>
            <a:r>
              <a:rPr lang="en-US" dirty="0" smtClean="0"/>
              <a:t> </a:t>
            </a:r>
            <a:r>
              <a:rPr lang="en-US" b="1" dirty="0" smtClean="0"/>
              <a:t>The Jerusalem Bible</a:t>
            </a:r>
            <a:r>
              <a:rPr lang="en-US" dirty="0" smtClean="0"/>
              <a:t>: </a:t>
            </a:r>
            <a:r>
              <a:rPr lang="en-US" i="1" dirty="0" smtClean="0"/>
              <a:t>"...the maiden is with child..."</a:t>
            </a:r>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981200"/>
          </a:xfrm>
        </p:spPr>
        <p:txBody>
          <a:bodyPr>
            <a:noAutofit/>
          </a:bodyPr>
          <a:lstStyle/>
          <a:p>
            <a:r>
              <a:rPr lang="en-US" sz="4000" dirty="0" smtClean="0">
                <a:solidFill>
                  <a:srgbClr val="FFFF00"/>
                </a:solidFill>
              </a:rPr>
              <a:t>The announcement of </a:t>
            </a:r>
            <a:br>
              <a:rPr lang="en-US" sz="4000" dirty="0" smtClean="0">
                <a:solidFill>
                  <a:srgbClr val="FFFF00"/>
                </a:solidFill>
              </a:rPr>
            </a:br>
            <a:r>
              <a:rPr lang="en-US" sz="4000" dirty="0" smtClean="0">
                <a:solidFill>
                  <a:srgbClr val="FFFF00"/>
                </a:solidFill>
              </a:rPr>
              <a:t>the virgin birth to Joseph</a:t>
            </a:r>
            <a:br>
              <a:rPr lang="en-US" sz="4000" dirty="0" smtClean="0">
                <a:solidFill>
                  <a:srgbClr val="FFFF00"/>
                </a:solidFill>
              </a:rPr>
            </a:br>
            <a:r>
              <a:rPr lang="en-US" sz="4000" i="1" dirty="0" smtClean="0"/>
              <a:t>(Matthew 1:19-23) </a:t>
            </a:r>
            <a:br>
              <a:rPr lang="en-US" sz="4000" i="1" dirty="0" smtClean="0"/>
            </a:br>
            <a:r>
              <a:rPr lang="en-US" sz="4000" dirty="0" smtClean="0">
                <a:solidFill>
                  <a:srgbClr val="FFFF00"/>
                </a:solidFill>
              </a:rPr>
              <a:t/>
            </a:r>
            <a:br>
              <a:rPr lang="en-US" sz="4000" dirty="0" smtClean="0">
                <a:solidFill>
                  <a:srgbClr val="FFFF00"/>
                </a:solidFill>
              </a:rPr>
            </a:br>
            <a:endParaRPr lang="en-US" sz="4000" dirty="0">
              <a:solidFill>
                <a:srgbClr val="FFFF00"/>
              </a:solidFill>
            </a:endParaRPr>
          </a:p>
        </p:txBody>
      </p:sp>
      <p:pic>
        <p:nvPicPr>
          <p:cNvPr id="3074" name="Picture 2" descr="C:\Users\Dan White\Pictures\Bible pictures\Jesus\01 Birth\Joseph\1489 Joseph ponders (2).JPG"/>
          <p:cNvPicPr>
            <a:picLocks noChangeAspect="1" noChangeArrowheads="1"/>
          </p:cNvPicPr>
          <p:nvPr/>
        </p:nvPicPr>
        <p:blipFill>
          <a:blip r:embed="rId2" cstate="print"/>
          <a:srcRect/>
          <a:stretch>
            <a:fillRect/>
          </a:stretch>
        </p:blipFill>
        <p:spPr bwMode="auto">
          <a:xfrm>
            <a:off x="2590800" y="1835401"/>
            <a:ext cx="3810000" cy="5022599"/>
          </a:xfrm>
          <a:prstGeom prst="rect">
            <a:avLst/>
          </a:prstGeom>
          <a:ln>
            <a:noFill/>
          </a:ln>
          <a:effectLst>
            <a:softEdge rad="112500"/>
          </a:effectLst>
        </p:spPr>
      </p:pic>
      <p:pic>
        <p:nvPicPr>
          <p:cNvPr id="6" name="Picture 3"/>
          <p:cNvPicPr>
            <a:picLocks noChangeAspect="1" noChangeArrowheads="1"/>
          </p:cNvPicPr>
          <p:nvPr/>
        </p:nvPicPr>
        <p:blipFill>
          <a:blip r:embed="rId3" cstate="print"/>
          <a:srcRect/>
          <a:stretch>
            <a:fillRect/>
          </a:stretch>
        </p:blipFill>
        <p:spPr bwMode="auto">
          <a:xfrm>
            <a:off x="6477000" y="1371600"/>
            <a:ext cx="2438400" cy="2713148"/>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228600"/>
            <a:ext cx="9144000" cy="6629400"/>
          </a:xfrm>
        </p:spPr>
        <p:txBody>
          <a:bodyPr>
            <a:noAutofit/>
          </a:bodyPr>
          <a:lstStyle/>
          <a:p>
            <a:pPr algn="ctr">
              <a:buNone/>
            </a:pPr>
            <a:r>
              <a:rPr lang="en-US" sz="4000" i="1" dirty="0" smtClean="0"/>
              <a:t>    “Then Joseph her husband, being a just man, and not willing to make her a </a:t>
            </a:r>
            <a:r>
              <a:rPr lang="en-US" sz="4000" i="1" dirty="0" err="1" smtClean="0"/>
              <a:t>publick</a:t>
            </a:r>
            <a:r>
              <a:rPr lang="en-US" sz="4000" i="1" dirty="0" smtClean="0"/>
              <a:t> example, was minded to put her away </a:t>
            </a:r>
            <a:r>
              <a:rPr lang="en-US" sz="4000" i="1" dirty="0" err="1" smtClean="0"/>
              <a:t>privily</a:t>
            </a:r>
            <a:r>
              <a:rPr lang="en-US" sz="4000" i="1" dirty="0" smtClean="0"/>
              <a:t>. But while he thought on these things, behold, the angel of the Lord appeared unto him in a dream, saying, Joseph, thou son of David, fear not to take unto thee Mary thy wife: for that which is conceived in her is of the Holy Ghost.  </a:t>
            </a:r>
            <a:endParaRPr lang="en-US" sz="4000" i="1"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Autofit/>
          </a:bodyPr>
          <a:lstStyle/>
          <a:p>
            <a:pPr algn="ctr">
              <a:buNone/>
            </a:pPr>
            <a:r>
              <a:rPr lang="en-US" sz="4000" i="1" dirty="0" smtClean="0"/>
              <a:t>   And she shall bring forth a son, and thou </a:t>
            </a:r>
            <a:r>
              <a:rPr lang="en-US" sz="4000" i="1" dirty="0" err="1" smtClean="0"/>
              <a:t>shalt</a:t>
            </a:r>
            <a:r>
              <a:rPr lang="en-US" sz="4000" i="1" dirty="0" smtClean="0"/>
              <a:t> call his name JESUS: for he shall save his people from their sins. Now all this was done, that it might be fulfilled which was spoken of the Lord by the prophet, saying, Behold, a </a:t>
            </a:r>
            <a:r>
              <a:rPr lang="en-US" sz="4000" i="1" u="sng" dirty="0" smtClean="0"/>
              <a:t>virgin</a:t>
            </a:r>
            <a:r>
              <a:rPr lang="en-US" sz="4000" i="1" dirty="0" smtClean="0"/>
              <a:t> shall be with child, and shall bring forth a son, and they shall call </a:t>
            </a:r>
            <a:r>
              <a:rPr lang="en-US" sz="4000" i="1" dirty="0" smtClean="0"/>
              <a:t>his </a:t>
            </a:r>
            <a:r>
              <a:rPr lang="en-US" sz="4000" i="1" dirty="0" smtClean="0"/>
              <a:t>name Emmanuel, which being interpreted is, God with us.”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808038"/>
          </a:xfrm>
        </p:spPr>
        <p:txBody>
          <a:bodyPr>
            <a:normAutofit fontScale="90000"/>
          </a:bodyPr>
          <a:lstStyle/>
          <a:p>
            <a:r>
              <a:rPr lang="en-US" dirty="0" smtClean="0">
                <a:solidFill>
                  <a:srgbClr val="FFFF00"/>
                </a:solidFill>
              </a:rPr>
              <a:t>The announcement of </a:t>
            </a:r>
            <a:br>
              <a:rPr lang="en-US" dirty="0" smtClean="0">
                <a:solidFill>
                  <a:srgbClr val="FFFF00"/>
                </a:solidFill>
              </a:rPr>
            </a:br>
            <a:r>
              <a:rPr lang="en-US" dirty="0" smtClean="0">
                <a:solidFill>
                  <a:srgbClr val="FFFF00"/>
                </a:solidFill>
              </a:rPr>
              <a:t>the virgin birth to Marry</a:t>
            </a:r>
            <a:r>
              <a:rPr lang="en-US" dirty="0" smtClean="0"/>
              <a:t> </a:t>
            </a:r>
            <a:br>
              <a:rPr lang="en-US" dirty="0" smtClean="0"/>
            </a:br>
            <a:r>
              <a:rPr lang="en-US" i="1" dirty="0" smtClean="0"/>
              <a:t>(Luke 1:28-35) </a:t>
            </a:r>
            <a:endParaRPr lang="en-US" i="1" dirty="0">
              <a:solidFill>
                <a:srgbClr val="FFFF00"/>
              </a:solidFill>
            </a:endParaRPr>
          </a:p>
        </p:txBody>
      </p:sp>
      <p:pic>
        <p:nvPicPr>
          <p:cNvPr id="2050" name="Picture 2" descr="C:\Users\Dan White\Pictures\Bible pictures\Bible pictures New Testament\42 Luke\42001028 CBS - Luke 1 28 - Blessed art thou among women (2).jpg"/>
          <p:cNvPicPr>
            <a:picLocks noChangeAspect="1" noChangeArrowheads="1"/>
          </p:cNvPicPr>
          <p:nvPr/>
        </p:nvPicPr>
        <p:blipFill>
          <a:blip r:embed="rId2" cstate="print"/>
          <a:srcRect/>
          <a:stretch>
            <a:fillRect/>
          </a:stretch>
        </p:blipFill>
        <p:spPr bwMode="auto">
          <a:xfrm>
            <a:off x="2590800" y="2133600"/>
            <a:ext cx="3967758" cy="4724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Autofit/>
          </a:bodyPr>
          <a:lstStyle/>
          <a:p>
            <a:pPr algn="ctr">
              <a:buNone/>
            </a:pPr>
            <a:r>
              <a:rPr lang="en-US" sz="3600" i="1" dirty="0" smtClean="0"/>
              <a:t>“And the angel came in unto her, and said, Hail, thou that art highly </a:t>
            </a:r>
            <a:r>
              <a:rPr lang="en-US" sz="3600" i="1" dirty="0" err="1" smtClean="0"/>
              <a:t>favoured</a:t>
            </a:r>
            <a:r>
              <a:rPr lang="en-US" sz="3600" i="1" dirty="0" smtClean="0"/>
              <a:t>, the Lord is with thee: blessed art thou among women. And when she saw him, she was troubled at his saying, and cast in her mind what manner of salutation this should be. And the angel said unto her, Fear not, Mary: for thou hast found </a:t>
            </a:r>
            <a:r>
              <a:rPr lang="en-US" sz="3600" i="1" dirty="0" err="1" smtClean="0"/>
              <a:t>favour</a:t>
            </a:r>
            <a:r>
              <a:rPr lang="en-US" sz="3600" i="1" dirty="0" smtClean="0"/>
              <a:t> with God. And, behold, thou </a:t>
            </a:r>
            <a:r>
              <a:rPr lang="en-US" sz="3600" i="1" dirty="0" err="1" smtClean="0"/>
              <a:t>shalt</a:t>
            </a:r>
            <a:r>
              <a:rPr lang="en-US" sz="3600" i="1" dirty="0" smtClean="0"/>
              <a:t> conceive in thy womb, and bring forth a son, and </a:t>
            </a:r>
            <a:r>
              <a:rPr lang="en-US" sz="3600" i="1" dirty="0" err="1" smtClean="0"/>
              <a:t>shalt</a:t>
            </a:r>
            <a:r>
              <a:rPr lang="en-US" sz="3600" i="1" dirty="0" smtClean="0"/>
              <a:t> call his name JESUS. </a:t>
            </a:r>
            <a:endParaRPr lang="en-US" sz="3600" i="1"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126163"/>
          </a:xfrm>
        </p:spPr>
        <p:txBody>
          <a:bodyPr>
            <a:noAutofit/>
          </a:bodyPr>
          <a:lstStyle/>
          <a:p>
            <a:pPr algn="ctr">
              <a:buNone/>
            </a:pPr>
            <a:r>
              <a:rPr lang="en-US" sz="3600" i="1" dirty="0" smtClean="0"/>
              <a:t>    He shall be great, and shall be called the Son of the Highest: and the Lord God shall give unto him the throne of his father David: And he shall reign over the house of Jacob for ever; and of his kingdom there shall be no end. </a:t>
            </a:r>
            <a:r>
              <a:rPr lang="en-US" sz="3600" i="1" u="sng" dirty="0" smtClean="0"/>
              <a:t>Then said Mary unto the angel, How shall this be, seeing I know not a man</a:t>
            </a:r>
            <a:r>
              <a:rPr lang="en-US" sz="3600" i="1" dirty="0" smtClean="0"/>
              <a:t>? And the angel answered and said unto her, The Holy Ghost shall come upon thee, and the power of the Highest shall overshadow thee: therefore also that holy thing which shall be born of thee shall be called the Son of God.”</a:t>
            </a:r>
            <a:endParaRPr lang="en-US" sz="3600" i="1"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990600"/>
          </a:xfrm>
        </p:spPr>
        <p:txBody>
          <a:bodyPr>
            <a:normAutofit/>
          </a:bodyPr>
          <a:lstStyle/>
          <a:p>
            <a:r>
              <a:rPr lang="en-US" dirty="0" smtClean="0">
                <a:solidFill>
                  <a:srgbClr val="FFFF00"/>
                </a:solidFill>
              </a:rPr>
              <a:t>The meaning of the word Incarnation</a:t>
            </a:r>
            <a:endParaRPr lang="en-US" dirty="0">
              <a:solidFill>
                <a:srgbClr val="FFFF00"/>
              </a:solidFill>
            </a:endParaRPr>
          </a:p>
        </p:txBody>
      </p:sp>
      <p:sp>
        <p:nvSpPr>
          <p:cNvPr id="3" name="Content Placeholder 2"/>
          <p:cNvSpPr>
            <a:spLocks noGrp="1"/>
          </p:cNvSpPr>
          <p:nvPr>
            <p:ph idx="1"/>
          </p:nvPr>
        </p:nvSpPr>
        <p:spPr>
          <a:xfrm>
            <a:off x="0" y="914400"/>
            <a:ext cx="9144000" cy="5943600"/>
          </a:xfrm>
        </p:spPr>
        <p:txBody>
          <a:bodyPr>
            <a:normAutofit fontScale="92500"/>
          </a:bodyPr>
          <a:lstStyle/>
          <a:p>
            <a:r>
              <a:rPr lang="en-US" dirty="0" smtClean="0"/>
              <a:t>The </a:t>
            </a:r>
            <a:r>
              <a:rPr lang="en-US" b="1" dirty="0" smtClean="0"/>
              <a:t>Incarnation</a:t>
            </a:r>
            <a:r>
              <a:rPr lang="en-US" dirty="0" smtClean="0"/>
              <a:t> is the belief that Jesus Christ the second person of the Trinity, also known as God the Son or the Logos (Word), </a:t>
            </a:r>
            <a:r>
              <a:rPr lang="en-US" i="1" dirty="0" smtClean="0"/>
              <a:t>"became flesh" </a:t>
            </a:r>
            <a:r>
              <a:rPr lang="en-US" dirty="0" smtClean="0"/>
              <a:t>by being conceived in the womb of a woman, the Virgin Mary.</a:t>
            </a:r>
          </a:p>
          <a:p>
            <a:r>
              <a:rPr lang="en-US" dirty="0" smtClean="0"/>
              <a:t>The </a:t>
            </a:r>
            <a:r>
              <a:rPr lang="en-US" b="1" dirty="0" smtClean="0"/>
              <a:t>Incarnation</a:t>
            </a:r>
            <a:r>
              <a:rPr lang="en-US" dirty="0" smtClean="0"/>
              <a:t> is a fundamental theological teaching of Christianity. </a:t>
            </a:r>
          </a:p>
          <a:p>
            <a:r>
              <a:rPr lang="en-US" dirty="0" smtClean="0"/>
              <a:t>The </a:t>
            </a:r>
            <a:r>
              <a:rPr lang="en-US" b="1" dirty="0" smtClean="0"/>
              <a:t>Incarnation</a:t>
            </a:r>
            <a:r>
              <a:rPr lang="en-US" dirty="0" smtClean="0"/>
              <a:t> represents the belief that Jesus, who is the non-created second person of the triune God, took on a human body and nature and became both man and God. </a:t>
            </a:r>
          </a:p>
          <a:p>
            <a:r>
              <a:rPr lang="en-US" dirty="0" smtClean="0"/>
              <a:t>T</a:t>
            </a:r>
            <a:r>
              <a:rPr lang="en-US" dirty="0" smtClean="0"/>
              <a:t>he Bible’s teaching is clear - </a:t>
            </a:r>
            <a:r>
              <a:rPr lang="en-US" i="1" dirty="0" smtClean="0">
                <a:solidFill>
                  <a:srgbClr val="FFFF00"/>
                </a:solidFill>
              </a:rPr>
              <a:t>John</a:t>
            </a:r>
            <a:r>
              <a:rPr lang="en-US" i="1" dirty="0" smtClean="0">
                <a:solidFill>
                  <a:srgbClr val="FFFF00"/>
                </a:solidFill>
              </a:rPr>
              <a:t> 1:14 "And the Word became flesh, and dwelt among us."</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dirty="0" smtClean="0">
                <a:solidFill>
                  <a:srgbClr val="FFFF00"/>
                </a:solidFill>
              </a:rPr>
              <a:t>The Biblical Description</a:t>
            </a:r>
            <a:br>
              <a:rPr lang="en-US" dirty="0" smtClean="0">
                <a:solidFill>
                  <a:srgbClr val="FFFF00"/>
                </a:solidFill>
              </a:rPr>
            </a:br>
            <a:r>
              <a:rPr lang="en-US" dirty="0" smtClean="0">
                <a:solidFill>
                  <a:srgbClr val="FFFF00"/>
                </a:solidFill>
              </a:rPr>
              <a:t> of the Incarnation</a:t>
            </a:r>
            <a:r>
              <a:rPr lang="en-US" dirty="0">
                <a:solidFill>
                  <a:srgbClr val="FFFF00"/>
                </a:solidFill>
              </a:rPr>
              <a:t/>
            </a:r>
            <a:br>
              <a:rPr lang="en-US" dirty="0">
                <a:solidFill>
                  <a:srgbClr val="FFFF00"/>
                </a:solidFill>
              </a:rPr>
            </a:br>
            <a:r>
              <a:rPr lang="en-US" i="1" dirty="0" smtClean="0"/>
              <a:t>(John 1:1-14)</a:t>
            </a:r>
            <a:endParaRPr lang="en-US" i="1" dirty="0"/>
          </a:p>
        </p:txBody>
      </p:sp>
      <p:sp>
        <p:nvSpPr>
          <p:cNvPr id="3" name="Content Placeholder 2"/>
          <p:cNvSpPr>
            <a:spLocks noGrp="1"/>
          </p:cNvSpPr>
          <p:nvPr>
            <p:ph idx="1"/>
          </p:nvPr>
        </p:nvSpPr>
        <p:spPr>
          <a:xfrm>
            <a:off x="152400" y="1828800"/>
            <a:ext cx="8839200" cy="5029200"/>
          </a:xfrm>
        </p:spPr>
        <p:txBody>
          <a:bodyPr>
            <a:normAutofit/>
          </a:bodyPr>
          <a:lstStyle/>
          <a:p>
            <a:pPr algn="ctr">
              <a:buNone/>
            </a:pPr>
            <a:r>
              <a:rPr lang="en-US" sz="3600" i="1" dirty="0" smtClean="0"/>
              <a:t>    “In the beginning was the Word, and the Word was with God, and the Word was God. The same was in the beginning with God. All things were made by him; and without him was not any thing made that was made. In him was life; and the life was the light of men. And the light </a:t>
            </a:r>
            <a:r>
              <a:rPr lang="en-US" sz="3600" i="1" dirty="0" err="1" smtClean="0"/>
              <a:t>shineth</a:t>
            </a:r>
            <a:r>
              <a:rPr lang="en-US" sz="3600" i="1" dirty="0" smtClean="0"/>
              <a:t> in darkness; and the darkness comprehended it not.</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pPr algn="ctr">
              <a:buNone/>
            </a:pPr>
            <a:r>
              <a:rPr lang="en-US" sz="3600" i="1" dirty="0" smtClean="0"/>
              <a:t>There was a man sent from God, whose name was John. The same came for a witness, to bear witness of the Light, that all men through him might believe. He was not that Light, but was sent to bear witness of that Light. That was the true Light, which </a:t>
            </a:r>
            <a:r>
              <a:rPr lang="en-US" sz="3600" i="1" dirty="0" err="1" smtClean="0"/>
              <a:t>lighteth</a:t>
            </a:r>
            <a:r>
              <a:rPr lang="en-US" sz="3600" i="1" dirty="0" smtClean="0"/>
              <a:t> every man that cometh into the world. He was in the world, and the world was made by him, and the world knew him not. He came unto his own, and his own received him not</a:t>
            </a:r>
            <a:endParaRPr lang="en-US" sz="3600"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382000" cy="6248400"/>
          </a:xfrm>
        </p:spPr>
        <p:txBody>
          <a:bodyPr>
            <a:normAutofit/>
          </a:bodyPr>
          <a:lstStyle/>
          <a:p>
            <a:pPr algn="ctr">
              <a:buNone/>
            </a:pPr>
            <a:r>
              <a:rPr lang="en-US" sz="3600" i="1" dirty="0" smtClean="0"/>
              <a:t>But as many as received him, to them gave he power to become the sons of God, even to them that believe on his name: Which were born, not of blood, nor of the will of the flesh, nor of the will of man, but of God. And the Word was made flesh, and dwelt among us, and we beheld his glory, the glory as of the only begotten of the Father, full of grace and truth.”</a:t>
            </a:r>
            <a:endParaRPr lang="en-US" sz="3600" i="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Jesus\07 MIRACLES\Transfiguration\on_the_mount_of_transfiguration (2).jpg"/>
          <p:cNvPicPr>
            <a:picLocks noChangeAspect="1" noChangeArrowheads="1"/>
          </p:cNvPicPr>
          <p:nvPr/>
        </p:nvPicPr>
        <p:blipFill>
          <a:blip r:embed="rId2" cstate="print"/>
          <a:srcRect/>
          <a:stretch>
            <a:fillRect/>
          </a:stretch>
        </p:blipFill>
        <p:spPr bwMode="auto">
          <a:xfrm>
            <a:off x="1734502" y="0"/>
            <a:ext cx="5674995"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91200" cy="3124200"/>
          </a:xfrm>
        </p:spPr>
        <p:txBody>
          <a:bodyPr>
            <a:normAutofit/>
          </a:bodyPr>
          <a:lstStyle/>
          <a:p>
            <a:r>
              <a:rPr lang="en-US" sz="3600" dirty="0"/>
              <a:t>I</a:t>
            </a:r>
            <a:r>
              <a:rPr lang="en-US" sz="3600" dirty="0" smtClean="0"/>
              <a:t>n the Old Testament we have man made in the image of God and in the New Testament we see God made in the image of man.</a:t>
            </a:r>
            <a:endParaRPr lang="en-US" sz="3600" dirty="0"/>
          </a:p>
        </p:txBody>
      </p:sp>
      <p:pic>
        <p:nvPicPr>
          <p:cNvPr id="1026" name="Picture 2" descr="C:\Users\Dan White\Pictures\Bible pictures\Bible pictures Old Testament\Genesis and adam and eve\Adam, Eve, Creation\God touches Adam (2).jpg"/>
          <p:cNvPicPr>
            <a:picLocks noChangeAspect="1" noChangeArrowheads="1"/>
          </p:cNvPicPr>
          <p:nvPr/>
        </p:nvPicPr>
        <p:blipFill>
          <a:blip r:embed="rId2" cstate="print"/>
          <a:srcRect/>
          <a:stretch>
            <a:fillRect/>
          </a:stretch>
        </p:blipFill>
        <p:spPr bwMode="auto">
          <a:xfrm>
            <a:off x="152400" y="3276600"/>
            <a:ext cx="5181600" cy="3434249"/>
          </a:xfrm>
          <a:prstGeom prst="rect">
            <a:avLst/>
          </a:prstGeom>
          <a:noFill/>
        </p:spPr>
      </p:pic>
      <p:pic>
        <p:nvPicPr>
          <p:cNvPr id="1027" name="Picture 3" descr="C:\Users\Dan White\Pictures\Bible pictures\Jesus\01 Birth\scan0088 (2).jpg"/>
          <p:cNvPicPr>
            <a:picLocks noChangeAspect="1" noChangeArrowheads="1"/>
          </p:cNvPicPr>
          <p:nvPr/>
        </p:nvPicPr>
        <p:blipFill>
          <a:blip r:embed="rId3" cstate="print"/>
          <a:srcRect/>
          <a:stretch>
            <a:fillRect/>
          </a:stretch>
        </p:blipFill>
        <p:spPr bwMode="auto">
          <a:xfrm>
            <a:off x="5790948" y="685800"/>
            <a:ext cx="3353052" cy="51816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to="" calcmode="lin" valueType="num">
                                      <p:cBhvr>
                                        <p:cTn id="12" dur="1" fill="hold"/>
                                        <p:tgtEl>
                                          <p:spTgt spid="10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200400"/>
          </a:xfrm>
        </p:spPr>
        <p:txBody>
          <a:bodyPr>
            <a:normAutofit/>
          </a:bodyPr>
          <a:lstStyle/>
          <a:p>
            <a:r>
              <a:rPr lang="en-US" dirty="0" smtClean="0"/>
              <a:t>The Bible declares </a:t>
            </a:r>
            <a:r>
              <a:rPr lang="en-US" dirty="0" smtClean="0"/>
              <a:t>that Jesus </a:t>
            </a:r>
            <a:r>
              <a:rPr lang="en-US" dirty="0" smtClean="0"/>
              <a:t>was as much God as if he had never been man, and as much man as if he had never been God.</a:t>
            </a:r>
            <a:endParaRPr lang="en-US" dirty="0"/>
          </a:p>
        </p:txBody>
      </p:sp>
      <p:pic>
        <p:nvPicPr>
          <p:cNvPr id="15362" name="Picture 2" descr="C:\Users\Dan White\Pictures\Bible pictures\Prophecy pictures\prophecy pictures\rapture and second coming\0014 Deus (2).jpg"/>
          <p:cNvPicPr>
            <a:picLocks noChangeAspect="1" noChangeArrowheads="1"/>
          </p:cNvPicPr>
          <p:nvPr/>
        </p:nvPicPr>
        <p:blipFill>
          <a:blip r:embed="rId2" cstate="print"/>
          <a:srcRect t="-227" r="23377"/>
          <a:stretch>
            <a:fillRect/>
          </a:stretch>
        </p:blipFill>
        <p:spPr bwMode="auto">
          <a:xfrm>
            <a:off x="457200" y="3097394"/>
            <a:ext cx="4114800" cy="3760606"/>
          </a:xfrm>
          <a:prstGeom prst="rect">
            <a:avLst/>
          </a:prstGeom>
          <a:noFill/>
        </p:spPr>
      </p:pic>
      <p:pic>
        <p:nvPicPr>
          <p:cNvPr id="15363" name="Picture 3" descr="C:\Users\Dan White\Pictures\Bible pictures\Jesus\05 Tempted in Wilderness\Satan defeated 1061-135 (2).jpg"/>
          <p:cNvPicPr>
            <a:picLocks noChangeAspect="1" noChangeArrowheads="1"/>
          </p:cNvPicPr>
          <p:nvPr/>
        </p:nvPicPr>
        <p:blipFill>
          <a:blip r:embed="rId3" cstate="print"/>
          <a:srcRect/>
          <a:stretch>
            <a:fillRect/>
          </a:stretch>
        </p:blipFill>
        <p:spPr bwMode="auto">
          <a:xfrm>
            <a:off x="5562600" y="3124200"/>
            <a:ext cx="3056737" cy="3733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to="" calcmode="lin" valueType="num">
                                      <p:cBhvr>
                                        <p:cTn id="7" dur="1" fill="hold"/>
                                        <p:tgtEl>
                                          <p:spTgt spid="153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 to="" calcmode="lin" valueType="num">
                                      <p:cBhvr>
                                        <p:cTn id="12" dur="1" fill="hold"/>
                                        <p:tgtEl>
                                          <p:spTgt spid="153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FFFF00"/>
                </a:solidFill>
              </a:rPr>
              <a:t>The fact of his divine preexistence</a:t>
            </a:r>
            <a:endParaRPr lang="en-US" dirty="0">
              <a:solidFill>
                <a:srgbClr val="FFFF00"/>
              </a:solidFill>
            </a:endParaRPr>
          </a:p>
        </p:txBody>
      </p:sp>
      <p:pic>
        <p:nvPicPr>
          <p:cNvPr id="1026" name="Picture 2"/>
          <p:cNvPicPr>
            <a:picLocks noChangeAspect="1" noChangeArrowheads="1"/>
          </p:cNvPicPr>
          <p:nvPr/>
        </p:nvPicPr>
        <p:blipFill>
          <a:blip r:embed="rId2" cstate="print">
            <a:lum bright="-10000" contrast="30000"/>
          </a:blip>
          <a:srcRect/>
          <a:stretch>
            <a:fillRect/>
          </a:stretch>
        </p:blipFill>
        <p:spPr bwMode="auto">
          <a:xfrm>
            <a:off x="2438400" y="1019404"/>
            <a:ext cx="4615926" cy="5838596"/>
          </a:xfrm>
          <a:prstGeom prst="rect">
            <a:avLst/>
          </a:prstGeom>
          <a:ln>
            <a:noFill/>
          </a:ln>
          <a:effectLst>
            <a:softEdge rad="112500"/>
          </a:effectLst>
        </p:spPr>
      </p:pic>
      <p:sp>
        <p:nvSpPr>
          <p:cNvPr id="5" name="Rectangle 4"/>
          <p:cNvSpPr/>
          <p:nvPr/>
        </p:nvSpPr>
        <p:spPr>
          <a:xfrm>
            <a:off x="2590800" y="1295400"/>
            <a:ext cx="4267200" cy="3492520"/>
          </a:xfrm>
          <a:prstGeom prst="rect">
            <a:avLst/>
          </a:prstGeom>
        </p:spPr>
        <p:txBody>
          <a:bodyPr wrap="square">
            <a:spAutoFit/>
          </a:bodyPr>
          <a:lstStyle/>
          <a:p>
            <a:pPr algn="ctr"/>
            <a:r>
              <a:rPr lang="en-US" sz="3600" b="1" i="1" dirty="0" smtClean="0">
                <a:solidFill>
                  <a:schemeClr val="bg1"/>
                </a:solidFill>
                <a:latin typeface="Times New Roman" pitchFamily="18" charset="0"/>
                <a:cs typeface="Times New Roman" pitchFamily="18" charset="0"/>
              </a:rPr>
              <a:t>“Search the scriptures; for in them ye think ye have eternal life: and they are they which testify of me.”</a:t>
            </a:r>
            <a:endParaRPr lang="en-US" sz="3600" b="1" i="1" dirty="0">
              <a:solidFill>
                <a:schemeClr val="bg1"/>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447800"/>
            <a:ext cx="8229600" cy="5410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54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n White\Pictures\Bible pictures\Jesus\01 Birth\1-Babe Lk 2-16 7-5 (2).jpg"/>
          <p:cNvPicPr>
            <a:picLocks noChangeAspect="1" noChangeArrowheads="1"/>
          </p:cNvPicPr>
          <p:nvPr/>
        </p:nvPicPr>
        <p:blipFill>
          <a:blip r:embed="rId2" cstate="print"/>
          <a:srcRect/>
          <a:stretch>
            <a:fillRect/>
          </a:stretch>
        </p:blipFill>
        <p:spPr bwMode="auto">
          <a:xfrm>
            <a:off x="2057400" y="0"/>
            <a:ext cx="5173755" cy="679892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Dan White\Pictures\Bible pictures\Jesus\01 Birth\Jes Dedicated 1200-880.jpg"/>
          <p:cNvPicPr>
            <a:picLocks noChangeAspect="1" noChangeArrowheads="1"/>
          </p:cNvPicPr>
          <p:nvPr/>
        </p:nvPicPr>
        <p:blipFill>
          <a:blip r:embed="rId2" cstate="print"/>
          <a:srcRect/>
          <a:stretch>
            <a:fillRect/>
          </a:stretch>
        </p:blipFill>
        <p:spPr bwMode="auto">
          <a:xfrm>
            <a:off x="2209800" y="0"/>
            <a:ext cx="4876800" cy="692914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n White\Pictures\Bible pictures\Bible pictures New Testament\42 Luke\42002030 C12 - Luke 2 30 - Simeon sees the baby Jesus (2).jpg"/>
          <p:cNvPicPr>
            <a:picLocks noChangeAspect="1" noChangeArrowheads="1"/>
          </p:cNvPicPr>
          <p:nvPr/>
        </p:nvPicPr>
        <p:blipFill>
          <a:blip r:embed="rId2" cstate="print"/>
          <a:srcRect/>
          <a:stretch>
            <a:fillRect/>
          </a:stretch>
        </p:blipFill>
        <p:spPr bwMode="auto">
          <a:xfrm>
            <a:off x="1567160" y="0"/>
            <a:ext cx="600968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629400"/>
          </a:xfrm>
        </p:spPr>
        <p:txBody>
          <a:bodyPr>
            <a:noAutofit/>
          </a:bodyPr>
          <a:lstStyle/>
          <a:p>
            <a:r>
              <a:rPr lang="en-US" sz="3000" i="1" dirty="0" smtClean="0"/>
              <a:t>"And, behold, there was a man in Jerusalem, whose name was Simeon; and the same man was just and devout, waiting for the consolation of Israel: and the Holy Ghost was upon him. And it was revealed unto him by the Holy Ghost, </a:t>
            </a:r>
            <a:r>
              <a:rPr lang="en-US" sz="3000" i="1" u="sng" dirty="0" smtClean="0"/>
              <a:t>that he should not see death, before he had seen the Lord’s Christ</a:t>
            </a:r>
            <a:r>
              <a:rPr lang="en-US" sz="3000" i="1" dirty="0" smtClean="0"/>
              <a:t>. And he came by the Spirit into the temple: and when the parents brought in the child Jesus, to do for him after the custom of the law. Then took he him up in his arms, and blessed God, and said, Lord, now </a:t>
            </a:r>
            <a:r>
              <a:rPr lang="en-US" sz="3000" i="1" dirty="0" err="1" smtClean="0"/>
              <a:t>lettest</a:t>
            </a:r>
            <a:r>
              <a:rPr lang="en-US" sz="3000" i="1" dirty="0" smtClean="0"/>
              <a:t> thou thy servant depart in peace, according to thy word: for mine eyes have seen thy salvation, which thou hast prepared before the face of all people; a light to lighten the Gentiles, and the glory of thy people Israel." (Luke 2:25-32)</a:t>
            </a:r>
            <a:endParaRPr lang="en-US" sz="3000" i="1"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r>
              <a:rPr lang="en-US" i="1" dirty="0" smtClean="0"/>
              <a:t>“And she (Anna) was a widow of about fourscore and four </a:t>
            </a:r>
            <a:r>
              <a:rPr lang="en-US" i="1" dirty="0" smtClean="0"/>
              <a:t>years (84), </a:t>
            </a:r>
            <a:r>
              <a:rPr lang="en-US" i="1" dirty="0" smtClean="0"/>
              <a:t>which departed not from the temple, but served God with </a:t>
            </a:r>
            <a:r>
              <a:rPr lang="en-US" i="1" dirty="0" err="1" smtClean="0"/>
              <a:t>fastings</a:t>
            </a:r>
            <a:r>
              <a:rPr lang="en-US" i="1" dirty="0" smtClean="0"/>
              <a:t> and prayers night and day. And she coming in that instant gave thanks likewise unto the Lord, and </a:t>
            </a:r>
            <a:r>
              <a:rPr lang="en-US" i="1" dirty="0" err="1" smtClean="0"/>
              <a:t>spake</a:t>
            </a:r>
            <a:r>
              <a:rPr lang="en-US" i="1" dirty="0" smtClean="0"/>
              <a:t> of him to all them that looked for redemption in Jerusalem.” (Luke 2:37-38) </a:t>
            </a:r>
            <a:endParaRPr lang="en-US" i="1"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Dan White\Pictures\Bible pictures\Jesus\02 Child\Little Boy 7-10.jpg"/>
          <p:cNvPicPr>
            <a:picLocks noChangeAspect="1" noChangeArrowheads="1"/>
          </p:cNvPicPr>
          <p:nvPr/>
        </p:nvPicPr>
        <p:blipFill>
          <a:blip r:embed="rId2" cstate="print"/>
          <a:srcRect/>
          <a:stretch>
            <a:fillRect/>
          </a:stretch>
        </p:blipFill>
        <p:spPr bwMode="auto">
          <a:xfrm>
            <a:off x="2133600" y="0"/>
            <a:ext cx="5181600" cy="710457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Dan White\Pictures\Bible pictures\Jesus\03 Young Man\Carp Shop 1003-122 (2).jpg"/>
          <p:cNvPicPr>
            <a:picLocks noChangeAspect="1" noChangeArrowheads="1"/>
          </p:cNvPicPr>
          <p:nvPr/>
        </p:nvPicPr>
        <p:blipFill>
          <a:blip r:embed="rId2" cstate="print"/>
          <a:srcRect/>
          <a:stretch>
            <a:fillRect/>
          </a:stretch>
        </p:blipFill>
        <p:spPr bwMode="auto">
          <a:xfrm>
            <a:off x="1900697" y="1"/>
            <a:ext cx="5556325"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Dan White\Pictures\Bible pictures\Jesus\02 Child\Jesus Growing Up-07 (2).jpg"/>
          <p:cNvPicPr>
            <a:picLocks noChangeAspect="1" noChangeArrowheads="1"/>
          </p:cNvPicPr>
          <p:nvPr/>
        </p:nvPicPr>
        <p:blipFill>
          <a:blip r:embed="rId2" cstate="print"/>
          <a:srcRect/>
          <a:stretch>
            <a:fillRect/>
          </a:stretch>
        </p:blipFill>
        <p:spPr bwMode="auto">
          <a:xfrm>
            <a:off x="2133600" y="0"/>
            <a:ext cx="4971070" cy="694396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n White\Pictures\Bible pictures\Jesus\03 Young Man\In Temple\Temp_ 12 (2).jpg"/>
          <p:cNvPicPr>
            <a:picLocks noChangeAspect="1" noChangeArrowheads="1"/>
          </p:cNvPicPr>
          <p:nvPr/>
        </p:nvPicPr>
        <p:blipFill>
          <a:blip r:embed="rId2" cstate="print"/>
          <a:srcRect/>
          <a:stretch>
            <a:fillRect/>
          </a:stretch>
        </p:blipFill>
        <p:spPr bwMode="auto">
          <a:xfrm>
            <a:off x="1252728" y="0"/>
            <a:ext cx="6638544"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89038"/>
          </a:xfrm>
        </p:spPr>
        <p:txBody>
          <a:bodyPr>
            <a:normAutofit fontScale="90000"/>
          </a:bodyPr>
          <a:lstStyle/>
          <a:p>
            <a:r>
              <a:rPr lang="en-US" dirty="0" smtClean="0">
                <a:solidFill>
                  <a:srgbClr val="FFFF00"/>
                </a:solidFill>
              </a:rPr>
              <a:t>The activities of the </a:t>
            </a:r>
            <a:br>
              <a:rPr lang="en-US" dirty="0" smtClean="0">
                <a:solidFill>
                  <a:srgbClr val="FFFF00"/>
                </a:solidFill>
              </a:rPr>
            </a:br>
            <a:r>
              <a:rPr lang="en-US" dirty="0" smtClean="0">
                <a:solidFill>
                  <a:srgbClr val="FFFF00"/>
                </a:solidFill>
              </a:rPr>
              <a:t>divine preexistent Christ </a:t>
            </a:r>
            <a:endParaRPr lang="en-US" dirty="0">
              <a:solidFill>
                <a:srgbClr val="FFFF00"/>
              </a:solidFill>
            </a:endParaRPr>
          </a:p>
        </p:txBody>
      </p:sp>
      <p:sp>
        <p:nvSpPr>
          <p:cNvPr id="3" name="Content Placeholder 2"/>
          <p:cNvSpPr>
            <a:spLocks noGrp="1"/>
          </p:cNvSpPr>
          <p:nvPr>
            <p:ph idx="1"/>
          </p:nvPr>
        </p:nvSpPr>
        <p:spPr>
          <a:xfrm>
            <a:off x="0" y="1676400"/>
            <a:ext cx="9144000" cy="5181600"/>
          </a:xfrm>
        </p:spPr>
        <p:txBody>
          <a:bodyPr>
            <a:normAutofit/>
          </a:bodyPr>
          <a:lstStyle/>
          <a:p>
            <a:pPr algn="ctr">
              <a:buNone/>
            </a:pPr>
            <a:r>
              <a:rPr lang="en-US" sz="3600" dirty="0" smtClean="0"/>
              <a:t>What was the Savior doing prior to </a:t>
            </a:r>
          </a:p>
          <a:p>
            <a:pPr algn="ctr">
              <a:buNone/>
            </a:pPr>
            <a:r>
              <a:rPr lang="en-US" sz="3600" dirty="0" smtClean="0"/>
              <a:t>his Bethlehem appearance?</a:t>
            </a:r>
            <a:endParaRPr lang="en-US" sz="3600" dirty="0"/>
          </a:p>
        </p:txBody>
      </p:sp>
      <p:pic>
        <p:nvPicPr>
          <p:cNvPr id="12290" name="Picture 2"/>
          <p:cNvPicPr>
            <a:picLocks noChangeAspect="1" noChangeArrowheads="1"/>
          </p:cNvPicPr>
          <p:nvPr/>
        </p:nvPicPr>
        <p:blipFill>
          <a:blip r:embed="rId2" cstate="print"/>
          <a:srcRect/>
          <a:stretch>
            <a:fillRect/>
          </a:stretch>
        </p:blipFill>
        <p:spPr bwMode="auto">
          <a:xfrm>
            <a:off x="1981200" y="3309937"/>
            <a:ext cx="5334000" cy="35480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Dan White\Pictures\Bible pictures\Jesus\04 Baptism\scan0030 (2).jpg"/>
          <p:cNvPicPr>
            <a:picLocks noChangeAspect="1" noChangeArrowheads="1"/>
          </p:cNvPicPr>
          <p:nvPr/>
        </p:nvPicPr>
        <p:blipFill>
          <a:blip r:embed="rId2" cstate="print"/>
          <a:srcRect l="30818" t="-1190" r="3944"/>
          <a:stretch>
            <a:fillRect/>
          </a:stretch>
        </p:blipFill>
        <p:spPr bwMode="auto">
          <a:xfrm>
            <a:off x="1143000" y="-304800"/>
            <a:ext cx="6825712" cy="745772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Users\Dan White\Pictures\Bible pictures\Jesus\06 MINISTRY\Jesus teaching\sermon_on_mount_lilies_and_birds (2).jpg"/>
          <p:cNvPicPr>
            <a:picLocks noChangeAspect="1" noChangeArrowheads="1"/>
          </p:cNvPicPr>
          <p:nvPr/>
        </p:nvPicPr>
        <p:blipFill>
          <a:blip r:embed="rId2" cstate="print"/>
          <a:srcRect/>
          <a:stretch>
            <a:fillRect/>
          </a:stretch>
        </p:blipFill>
        <p:spPr bwMode="auto">
          <a:xfrm>
            <a:off x="1676400" y="0"/>
            <a:ext cx="5791200" cy="698436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n White\Pictures\Bible pictures\Jesus\07 MIRACLES\Feeding the thousands\feeding_the_multitude (2).jpg"/>
          <p:cNvPicPr>
            <a:picLocks noChangeAspect="1" noChangeArrowheads="1"/>
          </p:cNvPicPr>
          <p:nvPr/>
        </p:nvPicPr>
        <p:blipFill>
          <a:blip r:embed="rId2" cstate="print"/>
          <a:srcRect/>
          <a:stretch>
            <a:fillRect/>
          </a:stretch>
        </p:blipFill>
        <p:spPr bwMode="auto">
          <a:xfrm>
            <a:off x="1703070" y="0"/>
            <a:ext cx="5737860"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NY0_SHVhyfU/Sj0qDzUOAuI/AAAAAAAAB2I/Sic1rynpGYQ/s400/Jesus+Calms+the+Storm+A.jpg"/>
          <p:cNvPicPr>
            <a:picLocks noChangeAspect="1" noChangeArrowheads="1"/>
          </p:cNvPicPr>
          <p:nvPr/>
        </p:nvPicPr>
        <p:blipFill>
          <a:blip r:embed="rId2" cstate="print">
            <a:lum contrast="20000"/>
          </a:blip>
          <a:srcRect/>
          <a:stretch>
            <a:fillRect/>
          </a:stretch>
        </p:blipFill>
        <p:spPr bwMode="auto">
          <a:xfrm>
            <a:off x="0" y="0"/>
            <a:ext cx="9144000" cy="7620000"/>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Jesus\07 MIRACLES\Healing Blind\Jesus heals blind man 1200-928.jpg"/>
          <p:cNvPicPr>
            <a:picLocks noChangeAspect="1" noChangeArrowheads="1"/>
          </p:cNvPicPr>
          <p:nvPr/>
        </p:nvPicPr>
        <p:blipFill>
          <a:blip r:embed="rId2" cstate="print"/>
          <a:srcRect/>
          <a:stretch>
            <a:fillRect/>
          </a:stretch>
        </p:blipFill>
        <p:spPr bwMode="auto">
          <a:xfrm>
            <a:off x="2050868" y="0"/>
            <a:ext cx="5042263"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accent2">
                      <a:satMod val="175000"/>
                      <a:alpha val="40000"/>
                    </a:schemeClr>
                  </a:glow>
                </a:effectLst>
              </a:rPr>
              <a:t>34 Miracles Recorded</a:t>
            </a:r>
            <a:endParaRPr lang="en-US" dirty="0">
              <a:effectLst>
                <a:glow rad="101600">
                  <a:schemeClr val="accent2">
                    <a:satMod val="175000"/>
                    <a:alpha val="40000"/>
                  </a:schemeClr>
                </a:glow>
              </a:effectLst>
            </a:endParaRPr>
          </a:p>
        </p:txBody>
      </p:sp>
      <p:sp>
        <p:nvSpPr>
          <p:cNvPr id="3" name="Rectangle 2"/>
          <p:cNvSpPr/>
          <p:nvPr/>
        </p:nvSpPr>
        <p:spPr>
          <a:xfrm>
            <a:off x="4114800" y="1981200"/>
            <a:ext cx="4800600" cy="4524315"/>
          </a:xfrm>
          <a:prstGeom prst="rect">
            <a:avLst/>
          </a:prstGeom>
        </p:spPr>
        <p:txBody>
          <a:bodyPr wrap="square">
            <a:spAutoFit/>
          </a:bodyPr>
          <a:lstStyle/>
          <a:p>
            <a:pPr algn="ctr"/>
            <a:r>
              <a:rPr lang="en-US" sz="3200" i="1" dirty="0" smtClean="0"/>
              <a:t>“And there are also many other things which Jesus did, the which, if they should be written every one, I suppose that even the world itself could not contain the books that should be written. Amen.” John 21:25 </a:t>
            </a:r>
            <a:endParaRPr lang="en-US" sz="3200" i="1" dirty="0"/>
          </a:p>
        </p:txBody>
      </p:sp>
      <p:pic>
        <p:nvPicPr>
          <p:cNvPr id="1026" name="Picture 2" descr="C:\Users\Dan White\Pictures\Bible pictures\Prophecy pictures\prophecy pictures\revelation\John's visions\john.jpg"/>
          <p:cNvPicPr>
            <a:picLocks noChangeAspect="1" noChangeArrowheads="1"/>
          </p:cNvPicPr>
          <p:nvPr/>
        </p:nvPicPr>
        <p:blipFill>
          <a:blip r:embed="rId2" cstate="print"/>
          <a:srcRect r="24957"/>
          <a:stretch>
            <a:fillRect/>
          </a:stretch>
        </p:blipFill>
        <p:spPr bwMode="auto">
          <a:xfrm>
            <a:off x="304800" y="1981200"/>
            <a:ext cx="3962400" cy="39626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Dan White\Pictures\Bible pictures\Jesus\08 Triump Entry\Trmp entry 1034-155.jpg"/>
          <p:cNvPicPr>
            <a:picLocks noChangeAspect="1" noChangeArrowheads="1"/>
          </p:cNvPicPr>
          <p:nvPr/>
        </p:nvPicPr>
        <p:blipFill>
          <a:blip r:embed="rId2" cstate="print"/>
          <a:srcRect/>
          <a:stretch>
            <a:fillRect/>
          </a:stretch>
        </p:blipFill>
        <p:spPr bwMode="auto">
          <a:xfrm>
            <a:off x="1600200" y="-27848"/>
            <a:ext cx="6096000" cy="688584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Dan White\Pictures\Bible pictures\Jesus\09 Last Supper\Jes w Dis Last supper 1005-133 (2).jpg"/>
          <p:cNvPicPr>
            <a:picLocks noChangeAspect="1" noChangeArrowheads="1"/>
          </p:cNvPicPr>
          <p:nvPr/>
        </p:nvPicPr>
        <p:blipFill>
          <a:blip r:embed="rId2" cstate="print"/>
          <a:srcRect/>
          <a:stretch>
            <a:fillRect/>
          </a:stretch>
        </p:blipFill>
        <p:spPr bwMode="auto">
          <a:xfrm>
            <a:off x="1828800" y="0"/>
            <a:ext cx="5562600" cy="683267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othl.com/wp-content/uploads/2011/03/Jesus-before-Pilate.jpg"/>
          <p:cNvPicPr>
            <a:picLocks noChangeAspect="1" noChangeArrowheads="1"/>
          </p:cNvPicPr>
          <p:nvPr/>
        </p:nvPicPr>
        <p:blipFill>
          <a:blip r:embed="rId2" cstate="print"/>
          <a:srcRect/>
          <a:stretch>
            <a:fillRect/>
          </a:stretch>
        </p:blipFill>
        <p:spPr bwMode="auto">
          <a:xfrm>
            <a:off x="0" y="914400"/>
            <a:ext cx="9221799" cy="4724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gbcdecatur.org/files/Barabba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He was creating the universe</a:t>
            </a: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pPr algn="ctr">
              <a:buNone/>
            </a:pPr>
            <a:r>
              <a:rPr lang="en-US" i="1" dirty="0" smtClean="0"/>
              <a:t>"</a:t>
            </a:r>
            <a:r>
              <a:rPr lang="en-US" i="1" u="sng" dirty="0" smtClean="0"/>
              <a:t>All things were made by him</a:t>
            </a:r>
            <a:r>
              <a:rPr lang="en-US" i="1" dirty="0" smtClean="0"/>
              <a:t>; and without him was not any thing made that was made" (John 1:3)</a:t>
            </a:r>
          </a:p>
        </p:txBody>
      </p:sp>
      <p:pic>
        <p:nvPicPr>
          <p:cNvPr id="4" name="Picture 2"/>
          <p:cNvPicPr>
            <a:picLocks noChangeAspect="1" noChangeArrowheads="1"/>
          </p:cNvPicPr>
          <p:nvPr/>
        </p:nvPicPr>
        <p:blipFill>
          <a:blip r:embed="rId2" cstate="print"/>
          <a:srcRect/>
          <a:stretch>
            <a:fillRect/>
          </a:stretch>
        </p:blipFill>
        <p:spPr bwMode="auto">
          <a:xfrm>
            <a:off x="1981200" y="2590800"/>
            <a:ext cx="5105400" cy="3829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1.bp.blogspot.com/-3eG91golmGQ/T385NmhHZyI/AAAAAAAAA0Y/74jSm1qUylY/s1600/Jesus+bruised+and+beaten.jpg"/>
          <p:cNvPicPr>
            <a:picLocks noChangeAspect="1" noChangeArrowheads="1"/>
          </p:cNvPicPr>
          <p:nvPr/>
        </p:nvPicPr>
        <p:blipFill>
          <a:blip r:embed="rId2" cstate="print"/>
          <a:srcRect/>
          <a:stretch>
            <a:fillRect/>
          </a:stretch>
        </p:blipFill>
        <p:spPr bwMode="auto">
          <a:xfrm>
            <a:off x="-251315" y="1"/>
            <a:ext cx="9395315"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thewatchers.praisetabernacle.net/passion%20Of%20Christ%20Pictur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1.bp.blogspot.com/-S51f2kxHK7M/T4H65hzLHpI/AAAAAAAAAPc/u6igr5uGlIw/s1600/jesus-on-cross.jpg"/>
          <p:cNvPicPr>
            <a:picLocks noChangeAspect="1" noChangeArrowheads="1"/>
          </p:cNvPicPr>
          <p:nvPr/>
        </p:nvPicPr>
        <p:blipFill>
          <a:blip r:embed="rId2" cstate="print">
            <a:lum contrast="10000"/>
          </a:blip>
          <a:srcRect/>
          <a:stretch>
            <a:fillRect/>
          </a:stretch>
        </p:blipFill>
        <p:spPr bwMode="auto">
          <a:xfrm>
            <a:off x="-7495" y="1"/>
            <a:ext cx="9151495"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C:\Users\Dan White\Pictures\Bible pictures\Jesus\14 Resurrection\ANGELS, MARY IN TOMB II (2).jpg"/>
          <p:cNvPicPr>
            <a:picLocks noChangeAspect="1" noChangeArrowheads="1"/>
          </p:cNvPicPr>
          <p:nvPr/>
        </p:nvPicPr>
        <p:blipFill>
          <a:blip r:embed="rId2" cstate="print"/>
          <a:srcRect/>
          <a:stretch>
            <a:fillRect/>
          </a:stretch>
        </p:blipFill>
        <p:spPr bwMode="auto">
          <a:xfrm>
            <a:off x="2057400" y="-38539"/>
            <a:ext cx="5181600" cy="689653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stgeorgephilly.org/wp-content/uploads/ascension.jpg"/>
          <p:cNvPicPr>
            <a:picLocks noChangeAspect="1" noChangeArrowheads="1"/>
          </p:cNvPicPr>
          <p:nvPr/>
        </p:nvPicPr>
        <p:blipFill>
          <a:blip r:embed="rId2" cstate="print"/>
          <a:srcRect/>
          <a:stretch>
            <a:fillRect/>
          </a:stretch>
        </p:blipFill>
        <p:spPr bwMode="auto">
          <a:xfrm>
            <a:off x="2209800" y="-45118"/>
            <a:ext cx="5181600" cy="690311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C:\Users\Dan White\Pictures\Bible pictures\Jesus\priest-and-holy-of-holies (4).jpg"/>
          <p:cNvPicPr>
            <a:picLocks noChangeAspect="1" noChangeArrowheads="1"/>
          </p:cNvPicPr>
          <p:nvPr/>
        </p:nvPicPr>
        <p:blipFill>
          <a:blip r:embed="rId2" cstate="print"/>
          <a:srcRect/>
          <a:stretch>
            <a:fillRect/>
          </a:stretch>
        </p:blipFill>
        <p:spPr bwMode="auto">
          <a:xfrm>
            <a:off x="25400" y="19050"/>
            <a:ext cx="9118600" cy="68389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yehudafm.files.wordpress.com/2011/10/high-priest-jesus.jpg"/>
          <p:cNvPicPr>
            <a:picLocks noChangeAspect="1" noChangeArrowheads="1"/>
          </p:cNvPicPr>
          <p:nvPr/>
        </p:nvPicPr>
        <p:blipFill>
          <a:blip r:embed="rId2" cstate="print">
            <a:lum contrast="20000"/>
          </a:blip>
          <a:srcRect/>
          <a:stretch>
            <a:fillRect/>
          </a:stretch>
        </p:blipFill>
        <p:spPr bwMode="auto">
          <a:xfrm>
            <a:off x="2057400" y="0"/>
            <a:ext cx="4838700" cy="681507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businessmeninchrist.com/wp-content/uploads/2012/02/JesusChristReturnsLoRes.jpg"/>
          <p:cNvPicPr>
            <a:picLocks noChangeAspect="1" noChangeArrowheads="1"/>
          </p:cNvPicPr>
          <p:nvPr/>
        </p:nvPicPr>
        <p:blipFill>
          <a:blip r:embed="rId2" cstate="print"/>
          <a:srcRect l="11765"/>
          <a:stretch>
            <a:fillRect/>
          </a:stretch>
        </p:blipFill>
        <p:spPr bwMode="auto">
          <a:xfrm>
            <a:off x="0" y="-101902"/>
            <a:ext cx="9144000" cy="695990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turnbacktogod.com/wp-content/uploads/2010/07/Second-Coming-of-Jesus-Chris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r>
              <a:rPr lang="en-US" dirty="0" smtClean="0">
                <a:solidFill>
                  <a:srgbClr val="FFFF00"/>
                </a:solidFill>
              </a:rPr>
              <a:t>The “Kenosis” of Christ</a:t>
            </a:r>
            <a:br>
              <a:rPr lang="en-US" dirty="0" smtClean="0">
                <a:solidFill>
                  <a:srgbClr val="FFFF00"/>
                </a:solidFill>
              </a:rPr>
            </a:br>
            <a:r>
              <a:rPr lang="en-US" i="1" dirty="0" smtClean="0"/>
              <a:t>(Phil. 2:1-8)</a:t>
            </a:r>
            <a:endParaRPr lang="en-US" i="1" dirty="0"/>
          </a:p>
        </p:txBody>
      </p:sp>
      <p:sp>
        <p:nvSpPr>
          <p:cNvPr id="3" name="Content Placeholder 2"/>
          <p:cNvSpPr>
            <a:spLocks noGrp="1"/>
          </p:cNvSpPr>
          <p:nvPr>
            <p:ph idx="1"/>
          </p:nvPr>
        </p:nvSpPr>
        <p:spPr>
          <a:xfrm>
            <a:off x="0" y="1524000"/>
            <a:ext cx="9144000" cy="5334000"/>
          </a:xfrm>
        </p:spPr>
        <p:txBody>
          <a:bodyPr>
            <a:noAutofit/>
          </a:bodyPr>
          <a:lstStyle/>
          <a:p>
            <a:r>
              <a:rPr lang="en-US" sz="3600" dirty="0"/>
              <a:t>The Greek word “kenosis” is translated in the KJV – </a:t>
            </a:r>
            <a:r>
              <a:rPr lang="en-US" sz="3600" i="1" dirty="0"/>
              <a:t>“made himself of no reputation</a:t>
            </a:r>
            <a:r>
              <a:rPr lang="en-US" sz="3600" i="1" dirty="0" smtClean="0"/>
              <a:t>…”</a:t>
            </a:r>
            <a:endParaRPr lang="en-US" sz="3600" dirty="0"/>
          </a:p>
          <a:p>
            <a:r>
              <a:rPr lang="en-US" sz="3600" b="1" dirty="0"/>
              <a:t>Kenosis = Emptying</a:t>
            </a:r>
            <a:r>
              <a:rPr lang="en-US" sz="3600" dirty="0"/>
              <a:t> – Christ who was </a:t>
            </a:r>
            <a:r>
              <a:rPr lang="en-US" sz="3600" i="1" dirty="0"/>
              <a:t>“equal with God”  </a:t>
            </a:r>
            <a:r>
              <a:rPr lang="en-US" sz="3600" i="1" dirty="0" smtClean="0"/>
              <a:t>/ “I </a:t>
            </a:r>
            <a:r>
              <a:rPr lang="en-US" sz="3600" i="1" dirty="0"/>
              <a:t>and my father are one</a:t>
            </a:r>
            <a:r>
              <a:rPr lang="en-US" sz="3600" i="1" dirty="0" smtClean="0"/>
              <a:t>…”</a:t>
            </a:r>
          </a:p>
          <a:p>
            <a:r>
              <a:rPr lang="en-US" sz="3600" dirty="0" smtClean="0"/>
              <a:t>Empted </a:t>
            </a:r>
            <a:r>
              <a:rPr lang="en-US" sz="3600" dirty="0"/>
              <a:t>himself  = Jesus </a:t>
            </a:r>
            <a:r>
              <a:rPr lang="en-US" sz="3600" i="1" dirty="0"/>
              <a:t>limited</a:t>
            </a:r>
            <a:r>
              <a:rPr lang="en-US" sz="3600" dirty="0"/>
              <a:t> Himself and yet never ceased to be God. </a:t>
            </a:r>
            <a:endParaRPr lang="en-US" sz="3600" dirty="0" smtClean="0"/>
          </a:p>
          <a:p>
            <a:r>
              <a:rPr lang="en-US" sz="3600" dirty="0" smtClean="0"/>
              <a:t>He </a:t>
            </a:r>
            <a:r>
              <a:rPr lang="en-US" sz="3600" dirty="0"/>
              <a:t>willingly kept within himself </a:t>
            </a:r>
            <a:r>
              <a:rPr lang="en-US" sz="3600" dirty="0" smtClean="0"/>
              <a:t>much but not all of his </a:t>
            </a:r>
            <a:r>
              <a:rPr lang="en-US" sz="3600" dirty="0"/>
              <a:t>power as the Son God – </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solidFill>
                  <a:srgbClr val="FFFF00"/>
                </a:solidFill>
              </a:rPr>
              <a:t>He was controlling his</a:t>
            </a:r>
            <a:br>
              <a:rPr lang="en-US" dirty="0" smtClean="0">
                <a:solidFill>
                  <a:srgbClr val="FFFF00"/>
                </a:solidFill>
              </a:rPr>
            </a:br>
            <a:r>
              <a:rPr lang="en-US" dirty="0" smtClean="0">
                <a:solidFill>
                  <a:srgbClr val="FFFF00"/>
                </a:solidFill>
              </a:rPr>
              <a:t> created universe</a:t>
            </a:r>
            <a:endParaRPr lang="en-US" dirty="0">
              <a:solidFill>
                <a:srgbClr val="FFFF00"/>
              </a:solidFill>
            </a:endParaRPr>
          </a:p>
        </p:txBody>
      </p:sp>
      <p:sp>
        <p:nvSpPr>
          <p:cNvPr id="3" name="Content Placeholder 2"/>
          <p:cNvSpPr>
            <a:spLocks noGrp="1"/>
          </p:cNvSpPr>
          <p:nvPr>
            <p:ph idx="1"/>
          </p:nvPr>
        </p:nvSpPr>
        <p:spPr>
          <a:xfrm>
            <a:off x="0" y="1143000"/>
            <a:ext cx="9144000" cy="5715000"/>
          </a:xfrm>
        </p:spPr>
        <p:txBody>
          <a:bodyPr>
            <a:normAutofit/>
          </a:bodyPr>
          <a:lstStyle/>
          <a:p>
            <a:pPr>
              <a:buNone/>
            </a:pPr>
            <a:endParaRPr lang="en-US" dirty="0" smtClean="0"/>
          </a:p>
          <a:p>
            <a:pPr algn="ctr">
              <a:buNone/>
            </a:pPr>
            <a:r>
              <a:rPr lang="en-US" i="1" dirty="0" smtClean="0"/>
              <a:t>"And he is before all things, and by</a:t>
            </a:r>
          </a:p>
          <a:p>
            <a:pPr algn="ctr">
              <a:buNone/>
            </a:pPr>
            <a:r>
              <a:rPr lang="en-US" i="1" dirty="0" smtClean="0"/>
              <a:t>him all things consist" (Col. 1:17)</a:t>
            </a:r>
          </a:p>
        </p:txBody>
      </p:sp>
      <p:pic>
        <p:nvPicPr>
          <p:cNvPr id="4" name="Picture 2"/>
          <p:cNvPicPr>
            <a:picLocks noChangeAspect="1" noChangeArrowheads="1"/>
          </p:cNvPicPr>
          <p:nvPr/>
        </p:nvPicPr>
        <p:blipFill>
          <a:blip r:embed="rId2" cstate="print"/>
          <a:srcRect/>
          <a:stretch>
            <a:fillRect/>
          </a:stretch>
        </p:blipFill>
        <p:spPr bwMode="auto">
          <a:xfrm>
            <a:off x="2133600" y="3161188"/>
            <a:ext cx="4495800" cy="369681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219200"/>
          </a:xfrm>
        </p:spPr>
        <p:txBody>
          <a:bodyPr>
            <a:normAutofit fontScale="90000"/>
          </a:bodyPr>
          <a:lstStyle/>
          <a:p>
            <a:r>
              <a:rPr lang="en-US" dirty="0" smtClean="0">
                <a:solidFill>
                  <a:srgbClr val="FFFF00"/>
                </a:solidFill>
              </a:rPr>
              <a:t>Christ limited the use of </a:t>
            </a:r>
            <a:br>
              <a:rPr lang="en-US" dirty="0" smtClean="0">
                <a:solidFill>
                  <a:srgbClr val="FFFF00"/>
                </a:solidFill>
              </a:rPr>
            </a:br>
            <a:r>
              <a:rPr lang="en-US" dirty="0" smtClean="0">
                <a:solidFill>
                  <a:srgbClr val="FFFF00"/>
                </a:solidFill>
              </a:rPr>
              <a:t>His </a:t>
            </a:r>
            <a:r>
              <a:rPr lang="en-US" dirty="0" smtClean="0">
                <a:solidFill>
                  <a:srgbClr val="FFFF00"/>
                </a:solidFill>
              </a:rPr>
              <a:t>Divine Attributes </a:t>
            </a:r>
            <a:r>
              <a:rPr lang="en-US" dirty="0" smtClean="0">
                <a:solidFill>
                  <a:srgbClr val="FFFF00"/>
                </a:solidFill>
              </a:rPr>
              <a:t>as God</a:t>
            </a:r>
            <a:br>
              <a:rPr lang="en-US" dirty="0" smtClean="0">
                <a:solidFill>
                  <a:srgbClr val="FFFF00"/>
                </a:solidFill>
              </a:rPr>
            </a:br>
            <a:r>
              <a:rPr lang="en-US" dirty="0" smtClean="0">
                <a:solidFill>
                  <a:srgbClr val="FFFF00"/>
                </a:solidFill>
              </a:rPr>
              <a:t> </a:t>
            </a:r>
            <a:r>
              <a:rPr lang="en-US" sz="3600" i="1" dirty="0" smtClean="0">
                <a:solidFill>
                  <a:srgbClr val="FFFF00"/>
                </a:solidFill>
              </a:rPr>
              <a:t>“All power is given unto me in heaven and in earth”</a:t>
            </a:r>
            <a:endParaRPr lang="en-US" sz="3600" i="1" dirty="0">
              <a:solidFill>
                <a:srgbClr val="FFFF00"/>
              </a:solidFill>
            </a:endParaRPr>
          </a:p>
        </p:txBody>
      </p:sp>
      <p:sp>
        <p:nvSpPr>
          <p:cNvPr id="4" name="Content Placeholder 3"/>
          <p:cNvSpPr>
            <a:spLocks noGrp="1"/>
          </p:cNvSpPr>
          <p:nvPr>
            <p:ph sz="half" idx="1"/>
          </p:nvPr>
        </p:nvSpPr>
        <p:spPr>
          <a:xfrm>
            <a:off x="457200" y="2057400"/>
            <a:ext cx="4038600" cy="2133600"/>
          </a:xfrm>
        </p:spPr>
        <p:txBody>
          <a:bodyPr>
            <a:normAutofit/>
          </a:bodyPr>
          <a:lstStyle/>
          <a:p>
            <a:r>
              <a:rPr lang="en-US" sz="3600" dirty="0" smtClean="0"/>
              <a:t>Omnipotence</a:t>
            </a:r>
          </a:p>
          <a:p>
            <a:r>
              <a:rPr lang="en-US" sz="3600" dirty="0" smtClean="0"/>
              <a:t>Omnipresent</a:t>
            </a:r>
          </a:p>
          <a:p>
            <a:r>
              <a:rPr lang="en-US" sz="3600" dirty="0" smtClean="0"/>
              <a:t>Omniscience</a:t>
            </a:r>
            <a:endParaRPr lang="en-US" sz="3600" dirty="0"/>
          </a:p>
        </p:txBody>
      </p:sp>
      <p:sp>
        <p:nvSpPr>
          <p:cNvPr id="5" name="Content Placeholder 4"/>
          <p:cNvSpPr>
            <a:spLocks noGrp="1"/>
          </p:cNvSpPr>
          <p:nvPr>
            <p:ph sz="half" idx="2"/>
          </p:nvPr>
        </p:nvSpPr>
        <p:spPr>
          <a:xfrm>
            <a:off x="3581400" y="1828800"/>
            <a:ext cx="5410200" cy="5029200"/>
          </a:xfrm>
        </p:spPr>
        <p:txBody>
          <a:bodyPr>
            <a:normAutofit/>
          </a:bodyPr>
          <a:lstStyle/>
          <a:p>
            <a:r>
              <a:rPr lang="en-US" i="1" dirty="0" smtClean="0"/>
              <a:t>John 5:30 “I can of mine own self do nothing.” </a:t>
            </a:r>
          </a:p>
          <a:p>
            <a:r>
              <a:rPr lang="en-US" i="1" dirty="0" smtClean="0"/>
              <a:t>John 11:21 “Then said Martha unto Jesus, Lord, if thou </a:t>
            </a:r>
            <a:r>
              <a:rPr lang="en-US" i="1" dirty="0" err="1" smtClean="0"/>
              <a:t>hadst</a:t>
            </a:r>
            <a:r>
              <a:rPr lang="en-US" i="1" dirty="0" smtClean="0"/>
              <a:t> been here, my brother had not died.”</a:t>
            </a:r>
          </a:p>
          <a:p>
            <a:r>
              <a:rPr lang="en-US" i="1" dirty="0" smtClean="0"/>
              <a:t>Luke 2:52 “And Jesus increased in wisdom and stature, and in </a:t>
            </a:r>
            <a:r>
              <a:rPr lang="en-US" i="1" dirty="0" err="1" smtClean="0"/>
              <a:t>favour</a:t>
            </a:r>
            <a:r>
              <a:rPr lang="en-US" i="1" dirty="0" smtClean="0"/>
              <a:t> with God and man.”</a:t>
            </a:r>
          </a:p>
        </p:txBody>
      </p:sp>
      <p:pic>
        <p:nvPicPr>
          <p:cNvPr id="1026" name="Picture 2" descr="C:\Users\Dan White\Pictures\Bible pictures\Prophecy pictures\prophecy pictures\rapture and second coming\Copy of throne-of-god (2).jpg"/>
          <p:cNvPicPr>
            <a:picLocks noChangeAspect="1" noChangeArrowheads="1"/>
          </p:cNvPicPr>
          <p:nvPr/>
        </p:nvPicPr>
        <p:blipFill>
          <a:blip r:embed="rId2" cstate="print">
            <a:lum bright="-10000" contrast="20000"/>
          </a:blip>
          <a:srcRect l="16401" r="16173" b="32001"/>
          <a:stretch>
            <a:fillRect/>
          </a:stretch>
        </p:blipFill>
        <p:spPr bwMode="auto">
          <a:xfrm>
            <a:off x="457200" y="4191000"/>
            <a:ext cx="3095812"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to="" calcmode="lin" valueType="num">
                                      <p:cBhvr>
                                        <p:cTn id="22" dur="1" fill="hold"/>
                                        <p:tgtEl>
                                          <p:spTgt spid="5">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to="" calcmode="lin" valueType="num">
                                      <p:cBhvr>
                                        <p:cTn id="32"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Christ perform many miracles </a:t>
            </a:r>
            <a:r>
              <a:rPr lang="en-US" dirty="0" smtClean="0">
                <a:solidFill>
                  <a:srgbClr val="FFFF00"/>
                </a:solidFill>
              </a:rPr>
              <a:t/>
            </a:r>
            <a:br>
              <a:rPr lang="en-US" dirty="0" smtClean="0">
                <a:solidFill>
                  <a:srgbClr val="FFFF00"/>
                </a:solidFill>
              </a:rPr>
            </a:br>
            <a:r>
              <a:rPr lang="en-US" dirty="0" smtClean="0">
                <a:solidFill>
                  <a:srgbClr val="FFFF00"/>
                </a:solidFill>
              </a:rPr>
              <a:t>while </a:t>
            </a:r>
            <a:r>
              <a:rPr lang="en-US" dirty="0">
                <a:solidFill>
                  <a:srgbClr val="FFFF00"/>
                </a:solidFill>
              </a:rPr>
              <a:t>on this earth </a:t>
            </a:r>
          </a:p>
        </p:txBody>
      </p:sp>
      <p:sp>
        <p:nvSpPr>
          <p:cNvPr id="3" name="Content Placeholder 2"/>
          <p:cNvSpPr>
            <a:spLocks noGrp="1"/>
          </p:cNvSpPr>
          <p:nvPr>
            <p:ph idx="1"/>
          </p:nvPr>
        </p:nvSpPr>
        <p:spPr>
          <a:xfrm>
            <a:off x="3733800" y="1600200"/>
            <a:ext cx="5410200" cy="5257800"/>
          </a:xfrm>
        </p:spPr>
        <p:txBody>
          <a:bodyPr>
            <a:normAutofit fontScale="92500"/>
          </a:bodyPr>
          <a:lstStyle/>
          <a:p>
            <a:pPr algn="ctr">
              <a:buNone/>
            </a:pPr>
            <a:r>
              <a:rPr lang="en-US" dirty="0" smtClean="0"/>
              <a:t>    Cleansing lepers…healing </a:t>
            </a:r>
            <a:r>
              <a:rPr lang="en-US" dirty="0"/>
              <a:t>all manner of sickness and disease…giving sight to the blind… healing the deaf </a:t>
            </a:r>
            <a:endParaRPr lang="en-US" dirty="0" smtClean="0"/>
          </a:p>
          <a:p>
            <a:pPr algn="ctr">
              <a:buNone/>
            </a:pPr>
            <a:r>
              <a:rPr lang="en-US" dirty="0" smtClean="0"/>
              <a:t>and dumb…calming </a:t>
            </a:r>
            <a:r>
              <a:rPr lang="en-US" dirty="0" smtClean="0"/>
              <a:t>storm…delivering </a:t>
            </a:r>
            <a:r>
              <a:rPr lang="en-US" dirty="0"/>
              <a:t>the demon possessed…feeding thousands with just a very small amount of fish and </a:t>
            </a:r>
            <a:r>
              <a:rPr lang="en-US" dirty="0" smtClean="0"/>
              <a:t>bread…cursing </a:t>
            </a:r>
            <a:r>
              <a:rPr lang="en-US" dirty="0"/>
              <a:t>the fig tree…turning water into wine…raising the dead.</a:t>
            </a:r>
          </a:p>
        </p:txBody>
      </p:sp>
      <p:pic>
        <p:nvPicPr>
          <p:cNvPr id="7170" name="Picture 2" descr="C:\Users\Dan White\Pictures\Bible pictures\Jesus\07 MIRACLES\Calms the Storm\Jesus in the storm 1205-NT112 copy (2).jpg"/>
          <p:cNvPicPr>
            <a:picLocks noChangeAspect="1" noChangeArrowheads="1"/>
          </p:cNvPicPr>
          <p:nvPr/>
        </p:nvPicPr>
        <p:blipFill>
          <a:blip r:embed="rId2" cstate="print">
            <a:lum bright="-20000"/>
          </a:blip>
          <a:srcRect/>
          <a:stretch>
            <a:fillRect/>
          </a:stretch>
        </p:blipFill>
        <p:spPr bwMode="auto">
          <a:xfrm>
            <a:off x="0" y="1765424"/>
            <a:ext cx="4114800" cy="5092576"/>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C:\Users\Dan White\Pictures\Bible pictures\Jesus\07 MIRACLES\Healing Sick\Jesus heals a helpless man (2).jpg"/>
          <p:cNvPicPr>
            <a:picLocks noChangeAspect="1" noChangeArrowheads="1"/>
          </p:cNvPicPr>
          <p:nvPr/>
        </p:nvPicPr>
        <p:blipFill>
          <a:blip r:embed="rId2" cstate="print"/>
          <a:srcRect/>
          <a:stretch>
            <a:fillRect/>
          </a:stretch>
        </p:blipFill>
        <p:spPr bwMode="auto">
          <a:xfrm>
            <a:off x="2819400" y="1295400"/>
            <a:ext cx="3297555" cy="3980952"/>
          </a:xfrm>
          <a:prstGeom prst="rect">
            <a:avLst/>
          </a:prstGeom>
          <a:ln>
            <a:noFill/>
          </a:ln>
          <a:effectLst>
            <a:softEdge rad="112500"/>
          </a:effectLst>
        </p:spPr>
      </p:pic>
      <p:sp>
        <p:nvSpPr>
          <p:cNvPr id="2" name="Title 1"/>
          <p:cNvSpPr>
            <a:spLocks noGrp="1"/>
          </p:cNvSpPr>
          <p:nvPr>
            <p:ph type="title"/>
          </p:nvPr>
        </p:nvSpPr>
        <p:spPr>
          <a:xfrm>
            <a:off x="457200" y="0"/>
            <a:ext cx="8229600" cy="1417638"/>
          </a:xfrm>
        </p:spPr>
        <p:txBody>
          <a:bodyPr>
            <a:normAutofit fontScale="90000"/>
          </a:bodyPr>
          <a:lstStyle/>
          <a:p>
            <a:r>
              <a:rPr lang="en-US" dirty="0">
                <a:solidFill>
                  <a:srgbClr val="FFFF00"/>
                </a:solidFill>
              </a:rPr>
              <a:t>The miracles Christ preformed proved his equality with God </a:t>
            </a:r>
          </a:p>
        </p:txBody>
      </p:sp>
      <p:pic>
        <p:nvPicPr>
          <p:cNvPr id="10243" name="Picture 3" descr="C:\Users\Dan White\Pictures\Bible pictures\Jesus\07 MIRACLES\Healing Sick\healing_peters_wifes_mother.jpg"/>
          <p:cNvPicPr>
            <a:picLocks noChangeAspect="1" noChangeArrowheads="1"/>
          </p:cNvPicPr>
          <p:nvPr/>
        </p:nvPicPr>
        <p:blipFill>
          <a:blip r:embed="rId3" cstate="print"/>
          <a:srcRect t="8371" r="4314"/>
          <a:stretch>
            <a:fillRect/>
          </a:stretch>
        </p:blipFill>
        <p:spPr bwMode="auto">
          <a:xfrm rot="608778">
            <a:off x="5669321" y="1649466"/>
            <a:ext cx="3520361" cy="4119469"/>
          </a:xfrm>
          <a:prstGeom prst="rect">
            <a:avLst/>
          </a:prstGeom>
          <a:ln>
            <a:noFill/>
          </a:ln>
          <a:effectLst>
            <a:softEdge rad="112500"/>
          </a:effectLst>
        </p:spPr>
      </p:pic>
      <p:pic>
        <p:nvPicPr>
          <p:cNvPr id="10244" name="Picture 4" descr="C:\Users\Dan White\Pictures\Bible pictures\Jesus\07 MIRACLES\Healing Sick\Jesus Heals Lame Boy Cal-34-Cvr.jpg"/>
          <p:cNvPicPr>
            <a:picLocks noChangeAspect="1" noChangeArrowheads="1"/>
          </p:cNvPicPr>
          <p:nvPr/>
        </p:nvPicPr>
        <p:blipFill>
          <a:blip r:embed="rId4" cstate="print"/>
          <a:srcRect/>
          <a:stretch>
            <a:fillRect/>
          </a:stretch>
        </p:blipFill>
        <p:spPr bwMode="auto">
          <a:xfrm rot="21182613">
            <a:off x="-159990" y="1574614"/>
            <a:ext cx="3249437" cy="5105400"/>
          </a:xfrm>
          <a:prstGeom prst="rect">
            <a:avLst/>
          </a:prstGeom>
          <a:ln>
            <a:noFill/>
          </a:ln>
          <a:effectLst>
            <a:softEdge rad="112500"/>
          </a:effectLst>
        </p:spPr>
      </p:pic>
      <p:pic>
        <p:nvPicPr>
          <p:cNvPr id="10246" name="Picture 6" descr="C:\Users\Dan White\Pictures\Bible pictures\Jesus\07 MIRACLES\Ten Lepers\one_leper_thanks_Jesus.jpg"/>
          <p:cNvPicPr>
            <a:picLocks noChangeAspect="1" noChangeArrowheads="1"/>
          </p:cNvPicPr>
          <p:nvPr/>
        </p:nvPicPr>
        <p:blipFill>
          <a:blip r:embed="rId5" cstate="print"/>
          <a:srcRect/>
          <a:stretch>
            <a:fillRect/>
          </a:stretch>
        </p:blipFill>
        <p:spPr bwMode="auto">
          <a:xfrm>
            <a:off x="2667000" y="4075850"/>
            <a:ext cx="2286000" cy="2782150"/>
          </a:xfrm>
          <a:prstGeom prst="rect">
            <a:avLst/>
          </a:prstGeom>
          <a:ln>
            <a:noFill/>
          </a:ln>
          <a:effectLst>
            <a:softEdge rad="112500"/>
          </a:effectLst>
        </p:spPr>
      </p:pic>
      <p:pic>
        <p:nvPicPr>
          <p:cNvPr id="10247" name="Picture 7" descr="C:\Users\Dan White\Pictures\Bible pictures\Jesus\07 MIRACLES\Draught of Fish\Jesus and the fishermen 1 (2).jpg"/>
          <p:cNvPicPr>
            <a:picLocks noChangeAspect="1" noChangeArrowheads="1"/>
          </p:cNvPicPr>
          <p:nvPr/>
        </p:nvPicPr>
        <p:blipFill>
          <a:blip r:embed="rId6" cstate="print"/>
          <a:srcRect/>
          <a:stretch>
            <a:fillRect/>
          </a:stretch>
        </p:blipFill>
        <p:spPr bwMode="auto">
          <a:xfrm>
            <a:off x="4876800" y="4161321"/>
            <a:ext cx="2244776" cy="269667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an White\Pictures\Bible pictures\Bible pictures New Testament\Phar &amp; Scribes\Phar accsng Jesus 2-192.jpg"/>
          <p:cNvPicPr>
            <a:picLocks noChangeAspect="1" noChangeArrowheads="1"/>
          </p:cNvPicPr>
          <p:nvPr/>
        </p:nvPicPr>
        <p:blipFill>
          <a:blip r:embed="rId2" cstate="print">
            <a:lum bright="-10000" contrast="30000"/>
          </a:blip>
          <a:srcRect/>
          <a:stretch>
            <a:fillRect/>
          </a:stretch>
        </p:blipFill>
        <p:spPr bwMode="auto">
          <a:xfrm>
            <a:off x="-228600" y="-304800"/>
            <a:ext cx="9964334" cy="7162800"/>
          </a:xfrm>
          <a:prstGeom prst="rect">
            <a:avLst/>
          </a:prstGeom>
          <a:noFill/>
        </p:spPr>
      </p:pic>
      <p:sp>
        <p:nvSpPr>
          <p:cNvPr id="2" name="Content Placeholder 2"/>
          <p:cNvSpPr txBox="1">
            <a:spLocks/>
          </p:cNvSpPr>
          <p:nvPr/>
        </p:nvSpPr>
        <p:spPr>
          <a:xfrm>
            <a:off x="152400" y="381000"/>
            <a:ext cx="8763000" cy="64770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“I and my father are one. Then the Jews took up stones again to stone him. Jesus answered them, many good works (miracles) have I showed you from my father; for which of those works do ye stone me? The Jews answered him, saying, for a good work we stone thee not; but for blasphemy, and because that thou, being a man, </a:t>
            </a:r>
            <a:r>
              <a:rPr kumimoji="0" lang="en-US" sz="4000" b="0" i="1" u="none" strike="noStrike" kern="1200" cap="none" spc="0" normalizeH="0" baseline="0" noProof="0" dirty="0" err="1" smtClean="0">
                <a:ln>
                  <a:noFill/>
                </a:ln>
                <a:solidFill>
                  <a:schemeClr val="tx1"/>
                </a:solidFill>
                <a:effectLst>
                  <a:glow rad="101600">
                    <a:schemeClr val="bg1">
                      <a:alpha val="60000"/>
                    </a:schemeClr>
                  </a:glow>
                </a:effectLst>
                <a:uLnTx/>
                <a:uFillTx/>
                <a:latin typeface="+mn-lt"/>
                <a:ea typeface="+mn-ea"/>
                <a:cs typeface="+mn-cs"/>
              </a:rPr>
              <a:t>makest</a:t>
            </a: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thyself God.”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0"/>
            <a:ext cx="4343400" cy="6858000"/>
          </a:xfrm>
        </p:spPr>
        <p:txBody>
          <a:bodyPr>
            <a:normAutofit lnSpcReduction="10000"/>
          </a:bodyPr>
          <a:lstStyle/>
          <a:p>
            <a:pPr algn="ctr">
              <a:buNone/>
            </a:pPr>
            <a:r>
              <a:rPr lang="en-US" i="1" dirty="0" smtClean="0"/>
              <a:t>    “Ye </a:t>
            </a:r>
            <a:r>
              <a:rPr lang="en-US" i="1" dirty="0"/>
              <a:t>say of him whom the father hath sanctified, and sent into the world, thou </a:t>
            </a:r>
            <a:r>
              <a:rPr lang="en-US" i="1" dirty="0" err="1"/>
              <a:t>blasphemest</a:t>
            </a:r>
            <a:r>
              <a:rPr lang="en-US" i="1" dirty="0"/>
              <a:t>; because I said, I am the Son of God. If I do not the works of my father, believe me not. But if I do, though ye believe not me, believe the </a:t>
            </a:r>
            <a:r>
              <a:rPr lang="en-US" i="1" dirty="0" smtClean="0"/>
              <a:t>works (miracles): </a:t>
            </a:r>
            <a:r>
              <a:rPr lang="en-US" i="1" dirty="0"/>
              <a:t>that ye may know, and believe that the father is in me and I in him…”</a:t>
            </a:r>
          </a:p>
          <a:p>
            <a:pPr algn="ctr"/>
            <a:endParaRPr lang="en-US" dirty="0"/>
          </a:p>
        </p:txBody>
      </p:sp>
      <p:pic>
        <p:nvPicPr>
          <p:cNvPr id="8194" name="Picture 2" descr="C:\Users\Dan White\Pictures\Bible pictures\Jesus\06 MINISTRY\Jesus w Phar\Jesus vs Phar 1100-6-10 (2).jpg"/>
          <p:cNvPicPr>
            <a:picLocks noChangeAspect="1" noChangeArrowheads="1"/>
          </p:cNvPicPr>
          <p:nvPr/>
        </p:nvPicPr>
        <p:blipFill>
          <a:blip r:embed="rId2" cstate="print">
            <a:lum bright="-10000" contrast="20000"/>
          </a:blip>
          <a:srcRect/>
          <a:stretch>
            <a:fillRect/>
          </a:stretch>
        </p:blipFill>
        <p:spPr bwMode="auto">
          <a:xfrm>
            <a:off x="228600" y="685800"/>
            <a:ext cx="4666792" cy="53806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Autofit/>
          </a:bodyPr>
          <a:lstStyle/>
          <a:p>
            <a:pPr lvl="0"/>
            <a:r>
              <a:rPr lang="en-US" dirty="0">
                <a:solidFill>
                  <a:srgbClr val="FFFF00"/>
                </a:solidFill>
              </a:rPr>
              <a:t>Even though Christ was who he was and did all that he did, it was in reality a very small portion or percentage of his power!</a:t>
            </a:r>
            <a:r>
              <a:rPr lang="en-US" i="1" dirty="0">
                <a:solidFill>
                  <a:srgbClr val="FFFF00"/>
                </a:solidFill>
              </a:rPr>
              <a:t/>
            </a:r>
            <a:br>
              <a:rPr lang="en-US" i="1"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228600" y="3657600"/>
            <a:ext cx="8610600" cy="2895600"/>
          </a:xfrm>
        </p:spPr>
        <p:txBody>
          <a:bodyPr>
            <a:normAutofit/>
          </a:bodyPr>
          <a:lstStyle/>
          <a:p>
            <a:r>
              <a:rPr lang="en-US" sz="4000" dirty="0" smtClean="0"/>
              <a:t>Incarnation – The humiliation of Christ </a:t>
            </a:r>
          </a:p>
          <a:p>
            <a:r>
              <a:rPr lang="en-US" sz="4000" dirty="0" smtClean="0"/>
              <a:t>Christ </a:t>
            </a:r>
            <a:r>
              <a:rPr lang="en-US" sz="4000" dirty="0"/>
              <a:t>Humbled himself </a:t>
            </a:r>
            <a:r>
              <a:rPr lang="en-US" sz="4000" dirty="0" smtClean="0"/>
              <a:t>- </a:t>
            </a:r>
            <a:r>
              <a:rPr lang="en-US" sz="4000" i="1" dirty="0"/>
              <a:t>Phil. 2:7-8</a:t>
            </a:r>
            <a:endParaRPr lang="en-US" sz="4000" dirty="0"/>
          </a:p>
          <a:p>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pPr lvl="1">
              <a:buFont typeface="Arial" charset="0"/>
              <a:buChar char="•"/>
            </a:pPr>
            <a:r>
              <a:rPr lang="en-US" sz="3500" b="1" dirty="0" smtClean="0"/>
              <a:t>Made </a:t>
            </a:r>
            <a:r>
              <a:rPr lang="en-US" sz="3500" b="1" dirty="0"/>
              <a:t>himself of no reputation</a:t>
            </a:r>
            <a:r>
              <a:rPr lang="en-US" sz="3500" dirty="0"/>
              <a:t> – </a:t>
            </a:r>
          </a:p>
          <a:p>
            <a:pPr lvl="1">
              <a:buFont typeface="Arial" charset="0"/>
              <a:buChar char="•"/>
            </a:pPr>
            <a:r>
              <a:rPr lang="en-US" sz="3500" b="1" dirty="0" smtClean="0"/>
              <a:t>Took </a:t>
            </a:r>
            <a:r>
              <a:rPr lang="en-US" sz="3500" b="1" dirty="0"/>
              <a:t>upon him the form of a servant</a:t>
            </a:r>
            <a:r>
              <a:rPr lang="en-US" sz="3500" dirty="0"/>
              <a:t> – </a:t>
            </a:r>
            <a:r>
              <a:rPr lang="en-US" sz="3500" dirty="0" smtClean="0"/>
              <a:t>           </a:t>
            </a:r>
            <a:r>
              <a:rPr lang="en-US" sz="3500" i="1" dirty="0" smtClean="0"/>
              <a:t>“</a:t>
            </a:r>
            <a:r>
              <a:rPr lang="en-US" sz="3500" i="1" dirty="0"/>
              <a:t>I came not to be ministered unto but to minister and to give my life</a:t>
            </a:r>
            <a:r>
              <a:rPr lang="en-US" sz="3500" i="1" dirty="0" smtClean="0"/>
              <a:t>…”</a:t>
            </a:r>
            <a:endParaRPr lang="en-US" sz="3500" dirty="0" smtClean="0"/>
          </a:p>
          <a:p>
            <a:pPr lvl="1">
              <a:buFont typeface="Arial" charset="0"/>
              <a:buChar char="•"/>
            </a:pPr>
            <a:r>
              <a:rPr lang="en-US" sz="3500" b="1" dirty="0" smtClean="0"/>
              <a:t>Made </a:t>
            </a:r>
            <a:r>
              <a:rPr lang="en-US" sz="3500" b="1" dirty="0"/>
              <a:t>in the likeness of man</a:t>
            </a:r>
            <a:r>
              <a:rPr lang="en-US" sz="3500" dirty="0"/>
              <a:t> – </a:t>
            </a:r>
            <a:r>
              <a:rPr lang="en-US" sz="3500" i="1" dirty="0"/>
              <a:t>“Incarnation</a:t>
            </a:r>
            <a:r>
              <a:rPr lang="en-US" sz="3500" i="1" dirty="0" smtClean="0"/>
              <a:t>”</a:t>
            </a:r>
            <a:endParaRPr lang="en-US" sz="3500" dirty="0" smtClean="0"/>
          </a:p>
          <a:p>
            <a:pPr lvl="1">
              <a:buFont typeface="Arial" charset="0"/>
              <a:buChar char="•"/>
            </a:pPr>
            <a:r>
              <a:rPr lang="en-US" sz="3500" b="1" dirty="0" smtClean="0"/>
              <a:t>Found </a:t>
            </a:r>
            <a:r>
              <a:rPr lang="en-US" sz="3500" b="1" dirty="0"/>
              <a:t>in fashion (appearance) as a man</a:t>
            </a:r>
            <a:r>
              <a:rPr lang="en-US" sz="3500" dirty="0"/>
              <a:t> – </a:t>
            </a:r>
            <a:r>
              <a:rPr lang="en-US" sz="3500" i="1" dirty="0"/>
              <a:t>“He shall grow up before him as a root out of dry ground, he hath no form nor comeliness, and when we shall see him there is no beauty that we should desire him…”</a:t>
            </a:r>
            <a:endParaRPr lang="en-US" sz="3500" dirty="0"/>
          </a:p>
          <a:p>
            <a:endParaRPr lang="en-US" sz="35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839200" cy="6858000"/>
          </a:xfrm>
        </p:spPr>
        <p:txBody>
          <a:bodyPr>
            <a:normAutofit/>
          </a:bodyPr>
          <a:lstStyle/>
          <a:p>
            <a:pPr marL="342900" lvl="1" indent="-342900">
              <a:buFont typeface="Arial" pitchFamily="34" charset="0"/>
              <a:buChar char="•"/>
            </a:pPr>
            <a:r>
              <a:rPr lang="en-US" sz="3600" i="1" dirty="0"/>
              <a:t> </a:t>
            </a:r>
            <a:r>
              <a:rPr lang="en-US" sz="3600" b="1" dirty="0" smtClean="0"/>
              <a:t>Became obedient unto death, even the death of the cross</a:t>
            </a:r>
            <a:r>
              <a:rPr lang="en-US" sz="3600" dirty="0" smtClean="0"/>
              <a:t> -</a:t>
            </a:r>
            <a:endParaRPr lang="en-US" sz="3600" i="1" dirty="0"/>
          </a:p>
          <a:p>
            <a:endParaRPr lang="en-US" sz="3600" dirty="0"/>
          </a:p>
        </p:txBody>
      </p:sp>
      <p:pic>
        <p:nvPicPr>
          <p:cNvPr id="11266" name="Picture 2" descr="C:\Users\Dan White\Pictures\Bible pictures\Jesus\12 Crucifixion\ch2_Crucifixion_Harry Anderson.jpg"/>
          <p:cNvPicPr>
            <a:picLocks noChangeAspect="1" noChangeArrowheads="1"/>
          </p:cNvPicPr>
          <p:nvPr/>
        </p:nvPicPr>
        <p:blipFill>
          <a:blip r:embed="rId2" cstate="print"/>
          <a:srcRect/>
          <a:stretch>
            <a:fillRect/>
          </a:stretch>
        </p:blipFill>
        <p:spPr bwMode="auto">
          <a:xfrm>
            <a:off x="1066800" y="1409503"/>
            <a:ext cx="7010400" cy="544849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53 </a:t>
            </a:r>
            <a:endParaRPr lang="en-US" dirty="0"/>
          </a:p>
        </p:txBody>
      </p:sp>
      <p:pic>
        <p:nvPicPr>
          <p:cNvPr id="12290" name="Picture 2" descr="C:\Users\Dan White\Pictures\Bible pictures\Bible pictures Old Testament\Jeremiah\Barak Writes Jer Words 1153-90-Vol 7 (2).jpg"/>
          <p:cNvPicPr>
            <a:picLocks noChangeAspect="1" noChangeArrowheads="1"/>
          </p:cNvPicPr>
          <p:nvPr/>
        </p:nvPicPr>
        <p:blipFill>
          <a:blip r:embed="rId2" cstate="print"/>
          <a:srcRect l="20588" t="10000" r="-654" b="54444"/>
          <a:stretch>
            <a:fillRect/>
          </a:stretch>
        </p:blipFill>
        <p:spPr bwMode="auto">
          <a:xfrm>
            <a:off x="990600" y="1524000"/>
            <a:ext cx="7234238" cy="4724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i="1" dirty="0" smtClean="0"/>
              <a:t>   “Surely he hath borne our grief’s and carried our sorrows, yet we did esteem him stricken and smitten of God and afflicted…He was wounded for our transgressions he was bruised for our iniquities…He was despised and rejected, a man of sorrow acquainted with grief…He was oppressed and he was afflicted yet he opened not his mouth, he is brought as a lamb to the slaughter and as a sheep before her shears is dumb, so he openeth not his mouth…yet it pleased the Lord to bruise him, he hath put him to grief; when thou shalt make his soul an offering for sin. He shall see the travail of his soul and shall be satisfied…”</a:t>
            </a:r>
          </a:p>
          <a:p>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371600"/>
          </a:xfrm>
        </p:spPr>
        <p:txBody>
          <a:bodyPr>
            <a:normAutofit fontScale="90000"/>
          </a:bodyPr>
          <a:lstStyle/>
          <a:p>
            <a:r>
              <a:rPr lang="en-US" dirty="0" smtClean="0">
                <a:solidFill>
                  <a:srgbClr val="FFFF00"/>
                </a:solidFill>
              </a:rPr>
              <a:t>He was communing with the Father</a:t>
            </a:r>
            <a:br>
              <a:rPr lang="en-US" dirty="0" smtClean="0">
                <a:solidFill>
                  <a:srgbClr val="FFFF00"/>
                </a:solidFill>
              </a:rPr>
            </a:br>
            <a:r>
              <a:rPr lang="en-US" i="1" dirty="0" smtClean="0">
                <a:solidFill>
                  <a:srgbClr val="FFFF00"/>
                </a:solidFill>
              </a:rPr>
              <a:t>(John 17)</a:t>
            </a:r>
            <a:r>
              <a:rPr lang="en-US" i="1" dirty="0"/>
              <a:t/>
            </a:r>
            <a:br>
              <a:rPr lang="en-US" i="1" dirty="0"/>
            </a:br>
            <a:endParaRPr lang="en-US" dirty="0">
              <a:solidFill>
                <a:srgbClr val="FFFF00"/>
              </a:solidFill>
            </a:endParaRPr>
          </a:p>
        </p:txBody>
      </p:sp>
      <p:sp>
        <p:nvSpPr>
          <p:cNvPr id="6" name="Rectangle 5"/>
          <p:cNvSpPr/>
          <p:nvPr/>
        </p:nvSpPr>
        <p:spPr>
          <a:xfrm>
            <a:off x="1143000" y="3657600"/>
            <a:ext cx="4250699" cy="769441"/>
          </a:xfrm>
          <a:prstGeom prst="rect">
            <a:avLst/>
          </a:prstGeom>
        </p:spPr>
        <p:txBody>
          <a:bodyPr wrap="square">
            <a:spAutoFit/>
          </a:bodyPr>
          <a:lstStyle/>
          <a:p>
            <a:r>
              <a:rPr lang="en-US" sz="4400" b="1" i="1" dirty="0" smtClean="0">
                <a:solidFill>
                  <a:schemeClr val="bg1"/>
                </a:solidFill>
              </a:rPr>
              <a:t>(John 17:11-24)</a:t>
            </a:r>
            <a:endParaRPr lang="en-US" sz="4400" b="1" dirty="0">
              <a:solidFill>
                <a:schemeClr val="bg1"/>
              </a:solidFill>
            </a:endParaRPr>
          </a:p>
        </p:txBody>
      </p:sp>
      <p:sp>
        <p:nvSpPr>
          <p:cNvPr id="5" name="Content Placeholder 4"/>
          <p:cNvSpPr>
            <a:spLocks noGrp="1"/>
          </p:cNvSpPr>
          <p:nvPr>
            <p:ph idx="1"/>
          </p:nvPr>
        </p:nvSpPr>
        <p:spPr>
          <a:xfrm>
            <a:off x="0" y="1371600"/>
            <a:ext cx="9144000" cy="5486400"/>
          </a:xfrm>
        </p:spPr>
        <p:txBody>
          <a:bodyPr>
            <a:normAutofit/>
          </a:bodyPr>
          <a:lstStyle/>
          <a:p>
            <a:pPr algn="ctr">
              <a:buNone/>
            </a:pPr>
            <a:r>
              <a:rPr lang="en-US" sz="3600" i="1" dirty="0" smtClean="0"/>
              <a:t>“…now, O Father, glorify thou me with thine own self with the glory which I had with thee before the world was…”</a:t>
            </a:r>
            <a:endParaRPr lang="en-US" sz="3600" i="1" dirty="0"/>
          </a:p>
        </p:txBody>
      </p:sp>
      <p:pic>
        <p:nvPicPr>
          <p:cNvPr id="7" name="Picture 2"/>
          <p:cNvPicPr>
            <a:picLocks noChangeAspect="1" noChangeArrowheads="1"/>
          </p:cNvPicPr>
          <p:nvPr/>
        </p:nvPicPr>
        <p:blipFill>
          <a:blip r:embed="rId2" cstate="print"/>
          <a:srcRect/>
          <a:stretch>
            <a:fillRect/>
          </a:stretch>
        </p:blipFill>
        <p:spPr bwMode="auto">
          <a:xfrm>
            <a:off x="2971800" y="3106225"/>
            <a:ext cx="3203836" cy="3751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dirty="0" smtClean="0">
                <a:solidFill>
                  <a:srgbClr val="FFFF00"/>
                </a:solidFill>
              </a:rPr>
              <a:t>“</a:t>
            </a:r>
            <a:r>
              <a:rPr lang="en-US" dirty="0">
                <a:solidFill>
                  <a:srgbClr val="FFFF00"/>
                </a:solidFill>
              </a:rPr>
              <a:t>Kenosis” of Jesus </a:t>
            </a:r>
          </a:p>
        </p:txBody>
      </p:sp>
      <p:sp>
        <p:nvSpPr>
          <p:cNvPr id="3" name="Content Placeholder 2"/>
          <p:cNvSpPr>
            <a:spLocks noGrp="1"/>
          </p:cNvSpPr>
          <p:nvPr>
            <p:ph idx="1"/>
          </p:nvPr>
        </p:nvSpPr>
        <p:spPr>
          <a:xfrm>
            <a:off x="0" y="1371600"/>
            <a:ext cx="9144000" cy="5486400"/>
          </a:xfrm>
        </p:spPr>
        <p:txBody>
          <a:bodyPr>
            <a:normAutofit/>
          </a:bodyPr>
          <a:lstStyle/>
          <a:p>
            <a:pPr marL="342900" lvl="2" indent="-342900"/>
            <a:r>
              <a:rPr lang="en-US" sz="3600" i="1" dirty="0"/>
              <a:t> </a:t>
            </a:r>
            <a:r>
              <a:rPr lang="en-US" sz="3600" dirty="0" smtClean="0"/>
              <a:t>Born in Bethlehem </a:t>
            </a:r>
            <a:r>
              <a:rPr lang="en-US" sz="3600" i="1" dirty="0" smtClean="0"/>
              <a:t>- </a:t>
            </a:r>
            <a:r>
              <a:rPr lang="en-US" sz="3600" i="1" dirty="0" smtClean="0">
                <a:solidFill>
                  <a:srgbClr val="FFFF00"/>
                </a:solidFill>
              </a:rPr>
              <a:t>“Little among the thousands of Judah”</a:t>
            </a:r>
            <a:r>
              <a:rPr lang="en-US" sz="3600" i="1" dirty="0" smtClean="0"/>
              <a:t> – The most insignificant place</a:t>
            </a:r>
            <a:endParaRPr lang="en-US" sz="3600" dirty="0"/>
          </a:p>
          <a:p>
            <a:pPr marL="342900" lvl="2" indent="-342900"/>
            <a:r>
              <a:rPr lang="en-US" sz="3600" dirty="0" smtClean="0"/>
              <a:t>Born </a:t>
            </a:r>
            <a:r>
              <a:rPr lang="en-US" sz="3600" dirty="0"/>
              <a:t>in a stable – not a glamorous place as we make it out to be today</a:t>
            </a:r>
          </a:p>
          <a:p>
            <a:pPr marL="342900" lvl="2" indent="-342900"/>
            <a:r>
              <a:rPr lang="en-US" sz="3600" i="1" dirty="0"/>
              <a:t> </a:t>
            </a:r>
            <a:r>
              <a:rPr lang="en-US" sz="3600" dirty="0" smtClean="0"/>
              <a:t>Born of very poor Jewish parents – When his parents dedicated him to God they sacrifice two turtle doves and two young pigeons…Jesus was a carpenter’s son</a:t>
            </a:r>
          </a:p>
          <a:p>
            <a:endParaRPr lang="en-US" sz="3600" dirty="0"/>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marL="342900" lvl="2" indent="-342900"/>
            <a:r>
              <a:rPr lang="en-US" sz="4000" dirty="0"/>
              <a:t> </a:t>
            </a:r>
            <a:r>
              <a:rPr lang="en-US" sz="4000" dirty="0" smtClean="0"/>
              <a:t>Raised in Nazareth – </a:t>
            </a:r>
            <a:r>
              <a:rPr lang="en-US" sz="4000" i="1" dirty="0" smtClean="0">
                <a:solidFill>
                  <a:srgbClr val="FFFF00"/>
                </a:solidFill>
              </a:rPr>
              <a:t>“Can any good thing come out of Nazareth” </a:t>
            </a:r>
            <a:r>
              <a:rPr lang="en-US" sz="4000" i="1" dirty="0" smtClean="0"/>
              <a:t>= </a:t>
            </a:r>
            <a:r>
              <a:rPr lang="en-US" sz="4000" dirty="0" smtClean="0"/>
              <a:t>Slums</a:t>
            </a:r>
            <a:endParaRPr lang="en-US" sz="4000" dirty="0"/>
          </a:p>
          <a:p>
            <a:pPr marL="342900" lvl="2" indent="-342900"/>
            <a:r>
              <a:rPr lang="en-US" sz="4000" dirty="0" smtClean="0"/>
              <a:t>Allowed </a:t>
            </a:r>
            <a:r>
              <a:rPr lang="en-US" sz="4000" dirty="0"/>
              <a:t>himself to be in subjection to human beings – His mother and foster father – </a:t>
            </a:r>
            <a:r>
              <a:rPr lang="en-US" sz="4000" i="1" dirty="0">
                <a:solidFill>
                  <a:srgbClr val="FFFF00"/>
                </a:solidFill>
              </a:rPr>
              <a:t>“He was subject unto them…”</a:t>
            </a:r>
            <a:endParaRPr lang="en-US" sz="4000" dirty="0">
              <a:solidFill>
                <a:srgbClr val="FFFF00"/>
              </a:solidFill>
            </a:endParaRPr>
          </a:p>
          <a:p>
            <a:r>
              <a:rPr lang="en-US" sz="4000" dirty="0" smtClean="0"/>
              <a:t>He </a:t>
            </a:r>
            <a:r>
              <a:rPr lang="en-US" sz="4000" dirty="0"/>
              <a:t>willing accepted the limitations of a human body – </a:t>
            </a:r>
            <a:r>
              <a:rPr lang="en-US" sz="4000" i="1" dirty="0">
                <a:solidFill>
                  <a:srgbClr val="FFFF00"/>
                </a:solidFill>
              </a:rPr>
              <a:t>“A body thou hast prepared for me…” </a:t>
            </a:r>
            <a:r>
              <a:rPr lang="en-US" sz="4000" i="1" dirty="0"/>
              <a:t>(self-control) = </a:t>
            </a:r>
            <a:r>
              <a:rPr lang="en-US" sz="4000" dirty="0"/>
              <a:t>He suffered hunger, thirst, became </a:t>
            </a:r>
            <a:r>
              <a:rPr lang="en-US" sz="4000" dirty="0" smtClean="0"/>
              <a:t>tired.</a:t>
            </a:r>
            <a:endParaRPr lang="en-US" sz="4000" dirty="0"/>
          </a:p>
          <a:p>
            <a:pPr>
              <a:buNone/>
            </a:pPr>
            <a:r>
              <a:rPr lang="en-US" sz="4000" dirty="0"/>
              <a:t> </a:t>
            </a:r>
          </a:p>
          <a:p>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marL="342900" lvl="2" indent="-342900"/>
            <a:r>
              <a:rPr lang="en-US" sz="3600" i="1" dirty="0"/>
              <a:t> </a:t>
            </a:r>
            <a:r>
              <a:rPr lang="en-US" sz="3600" dirty="0" smtClean="0"/>
              <a:t>He was rejected by his own people – </a:t>
            </a:r>
            <a:r>
              <a:rPr lang="en-US" sz="3600" i="1" dirty="0" smtClean="0">
                <a:solidFill>
                  <a:srgbClr val="FFFF00"/>
                </a:solidFill>
              </a:rPr>
              <a:t>“His own received him not…”</a:t>
            </a:r>
            <a:endParaRPr lang="en-US" sz="3600" dirty="0">
              <a:solidFill>
                <a:srgbClr val="FFFF00"/>
              </a:solidFill>
            </a:endParaRPr>
          </a:p>
          <a:p>
            <a:pPr marL="342900" lvl="2" indent="-342900"/>
            <a:r>
              <a:rPr lang="en-US" sz="3600" dirty="0" smtClean="0"/>
              <a:t>Misunderstood </a:t>
            </a:r>
            <a:r>
              <a:rPr lang="en-US" sz="3600" dirty="0"/>
              <a:t>by his own family – they were embarrassed by the rumors thy heard about him and did not believe his claims until after his </a:t>
            </a:r>
            <a:r>
              <a:rPr lang="en-US" sz="3600" dirty="0" smtClean="0"/>
              <a:t>resurrection – </a:t>
            </a:r>
            <a:r>
              <a:rPr lang="en-US" sz="3600" i="1" dirty="0" smtClean="0">
                <a:solidFill>
                  <a:srgbClr val="FFFF00"/>
                </a:solidFill>
              </a:rPr>
              <a:t>(Mark 6; John 7)</a:t>
            </a:r>
            <a:endParaRPr lang="en-US" sz="3600" i="1" dirty="0" smtClean="0">
              <a:solidFill>
                <a:srgbClr val="FFFF00"/>
              </a:solidFill>
            </a:endParaRPr>
          </a:p>
          <a:p>
            <a:pPr marL="342900" lvl="2" indent="-342900"/>
            <a:r>
              <a:rPr lang="en-US" sz="3600" dirty="0" smtClean="0"/>
              <a:t>He </a:t>
            </a:r>
            <a:r>
              <a:rPr lang="en-US" sz="3600" dirty="0"/>
              <a:t>was homeless – </a:t>
            </a:r>
            <a:r>
              <a:rPr lang="en-US" sz="3600" i="1" dirty="0">
                <a:solidFill>
                  <a:srgbClr val="FFFF00"/>
                </a:solidFill>
              </a:rPr>
              <a:t>“No where to lay his head</a:t>
            </a:r>
            <a:r>
              <a:rPr lang="en-US" sz="3600" i="1" dirty="0" smtClean="0">
                <a:solidFill>
                  <a:srgbClr val="FFFF00"/>
                </a:solidFill>
              </a:rPr>
              <a:t>…”</a:t>
            </a:r>
          </a:p>
          <a:p>
            <a:pPr marL="342900" lvl="2" indent="-342900"/>
            <a:r>
              <a:rPr lang="en-US" sz="3600" dirty="0"/>
              <a:t>He was rejected by the religious community - </a:t>
            </a:r>
            <a:r>
              <a:rPr lang="en-US" sz="3600" i="1" dirty="0">
                <a:solidFill>
                  <a:srgbClr val="FFFF00"/>
                </a:solidFill>
              </a:rPr>
              <a:t>“The Pharisees said …this man is not of God…”</a:t>
            </a:r>
            <a:endParaRPr lang="en-US" sz="3600" dirty="0">
              <a:solidFill>
                <a:srgbClr val="FFFF00"/>
              </a:solidFill>
            </a:endParaRPr>
          </a:p>
          <a:p>
            <a:pPr marL="342900" lvl="2" indent="-342900">
              <a:buNone/>
            </a:pPr>
            <a:endParaRPr lang="en-US" sz="3600" dirty="0"/>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342900" lvl="2" indent="-342900"/>
            <a:r>
              <a:rPr lang="en-US" sz="3200" i="1" dirty="0"/>
              <a:t> </a:t>
            </a:r>
            <a:r>
              <a:rPr lang="en-US" sz="3200" dirty="0" smtClean="0"/>
              <a:t>He was made lower than the angels – </a:t>
            </a:r>
            <a:r>
              <a:rPr lang="en-US" sz="3200" i="1" dirty="0" smtClean="0"/>
              <a:t>Heb. 2:6-8</a:t>
            </a:r>
            <a:endParaRPr lang="en-US" sz="3200" dirty="0" smtClean="0"/>
          </a:p>
          <a:p>
            <a:pPr marL="342900" lvl="2" indent="-342900"/>
            <a:r>
              <a:rPr lang="en-US" sz="3200" dirty="0" smtClean="0"/>
              <a:t>He rode on a borrowed donkey</a:t>
            </a:r>
            <a:endParaRPr lang="en-US" sz="3200" dirty="0"/>
          </a:p>
          <a:p>
            <a:pPr marL="342900" lvl="2" indent="-342900"/>
            <a:r>
              <a:rPr lang="en-US" sz="3200" dirty="0" smtClean="0"/>
              <a:t>Borrowed </a:t>
            </a:r>
            <a:r>
              <a:rPr lang="en-US" sz="3200" dirty="0"/>
              <a:t>an upper room for the Passover – Last </a:t>
            </a:r>
            <a:r>
              <a:rPr lang="en-US" sz="3200" dirty="0" smtClean="0"/>
              <a:t>supper</a:t>
            </a:r>
          </a:p>
          <a:p>
            <a:pPr marL="342900" lvl="2" indent="-342900"/>
            <a:r>
              <a:rPr lang="en-US" sz="3200" dirty="0" smtClean="0"/>
              <a:t>Betrayed </a:t>
            </a:r>
            <a:r>
              <a:rPr lang="en-US" sz="3200" dirty="0"/>
              <a:t>for a slave’s price – 30 shekels of silver</a:t>
            </a:r>
          </a:p>
          <a:p>
            <a:r>
              <a:rPr lang="en-US" dirty="0" smtClean="0"/>
              <a:t>Denied </a:t>
            </a:r>
            <a:r>
              <a:rPr lang="en-US" dirty="0"/>
              <a:t>and forsaken by his disciples – </a:t>
            </a:r>
            <a:r>
              <a:rPr lang="en-US" i="1" dirty="0">
                <a:solidFill>
                  <a:srgbClr val="FFFF00"/>
                </a:solidFill>
              </a:rPr>
              <a:t>“all the disciples forsook him and fled</a:t>
            </a:r>
            <a:r>
              <a:rPr lang="en-US" i="1" dirty="0" smtClean="0">
                <a:solidFill>
                  <a:srgbClr val="FFFF00"/>
                </a:solidFill>
              </a:rPr>
              <a:t>…”</a:t>
            </a:r>
          </a:p>
          <a:p>
            <a:r>
              <a:rPr lang="en-US" dirty="0" smtClean="0"/>
              <a:t>Faced </a:t>
            </a:r>
            <a:r>
              <a:rPr lang="en-US" dirty="0"/>
              <a:t>several illegal trials – Religious court “Sanhedrin” Secular Roman court…Governor Pilot – </a:t>
            </a:r>
            <a:r>
              <a:rPr lang="en-US" i="1" dirty="0">
                <a:solidFill>
                  <a:srgbClr val="FFFF00"/>
                </a:solidFill>
              </a:rPr>
              <a:t>“I find no fault in him…”</a:t>
            </a:r>
            <a:endParaRPr lang="en-US" sz="2000" dirty="0">
              <a:solidFill>
                <a:srgbClr val="FFFF00"/>
              </a:solidFill>
            </a:endParaRPr>
          </a:p>
          <a:p>
            <a:r>
              <a:rPr lang="en-US" dirty="0" smtClean="0"/>
              <a:t>False </a:t>
            </a:r>
            <a:r>
              <a:rPr lang="en-US" dirty="0"/>
              <a:t>witnesses testified against him and their </a:t>
            </a:r>
            <a:r>
              <a:rPr lang="en-US" dirty="0" smtClean="0"/>
              <a:t> testimony </a:t>
            </a:r>
            <a:r>
              <a:rPr lang="en-US" dirty="0"/>
              <a:t>did not agree – </a:t>
            </a:r>
            <a:r>
              <a:rPr lang="en-US" i="1" dirty="0"/>
              <a:t>(see Mark 14:56-59)</a:t>
            </a:r>
            <a:endParaRPr lang="en-US" sz="2000" dirty="0"/>
          </a:p>
          <a:p>
            <a:endParaRPr lang="en-US" dirty="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marL="342900" lvl="2" indent="-342900"/>
            <a:r>
              <a:rPr lang="en-US" sz="3600" dirty="0"/>
              <a:t> </a:t>
            </a:r>
            <a:r>
              <a:rPr lang="en-US" sz="3600" dirty="0" smtClean="0"/>
              <a:t>Accused of – sedition, blasphemy and treason </a:t>
            </a:r>
            <a:endParaRPr lang="en-US" sz="3600" dirty="0"/>
          </a:p>
          <a:p>
            <a:pPr marL="342900" lvl="2" indent="-342900"/>
            <a:r>
              <a:rPr lang="en-US" sz="3600" dirty="0" smtClean="0"/>
              <a:t>Rejected </a:t>
            </a:r>
            <a:r>
              <a:rPr lang="en-US" sz="3600" dirty="0"/>
              <a:t>over Barabbas </a:t>
            </a:r>
            <a:endParaRPr lang="en-US" sz="3600" dirty="0" smtClean="0"/>
          </a:p>
          <a:p>
            <a:pPr marL="342900" lvl="2" indent="-342900"/>
            <a:r>
              <a:rPr lang="en-US" sz="3600" dirty="0" smtClean="0"/>
              <a:t>Beaten </a:t>
            </a:r>
            <a:r>
              <a:rPr lang="en-US" sz="3600" dirty="0"/>
              <a:t>and tortured unmercifully</a:t>
            </a:r>
            <a:r>
              <a:rPr lang="en-US" sz="3600" i="1" dirty="0"/>
              <a:t>, </a:t>
            </a:r>
            <a:r>
              <a:rPr lang="en-US" sz="3600" dirty="0"/>
              <a:t>mocked (Purple rob – hail king of the Jews), spit upon, beard plucked from his </a:t>
            </a:r>
            <a:r>
              <a:rPr lang="en-US" sz="3600" dirty="0" smtClean="0"/>
              <a:t>face</a:t>
            </a:r>
          </a:p>
          <a:p>
            <a:pPr marL="342900" lvl="2" indent="-342900"/>
            <a:r>
              <a:rPr lang="en-US" sz="3600" dirty="0" smtClean="0"/>
              <a:t>Crown </a:t>
            </a:r>
            <a:r>
              <a:rPr lang="en-US" sz="3600" dirty="0"/>
              <a:t>of thorns beating upon his </a:t>
            </a:r>
            <a:r>
              <a:rPr lang="en-US" sz="3600" dirty="0" smtClean="0"/>
              <a:t>head</a:t>
            </a:r>
          </a:p>
          <a:p>
            <a:pPr marL="342900" lvl="2" indent="-342900"/>
            <a:r>
              <a:rPr lang="en-US" sz="3600" dirty="0" smtClean="0"/>
              <a:t>Crucified </a:t>
            </a:r>
            <a:r>
              <a:rPr lang="en-US" sz="3600" dirty="0"/>
              <a:t>on a cross – </a:t>
            </a:r>
            <a:r>
              <a:rPr lang="en-US" sz="3600" i="1" dirty="0">
                <a:solidFill>
                  <a:srgbClr val="FFFF00"/>
                </a:solidFill>
              </a:rPr>
              <a:t>“even the death of the </a:t>
            </a:r>
            <a:r>
              <a:rPr lang="en-US" sz="3600" i="1" dirty="0" smtClean="0">
                <a:solidFill>
                  <a:srgbClr val="FFFF00"/>
                </a:solidFill>
              </a:rPr>
              <a:t>cross”</a:t>
            </a:r>
            <a:endParaRPr lang="en-US" sz="3600" dirty="0" smtClean="0">
              <a:solidFill>
                <a:srgbClr val="FFFF00"/>
              </a:solidFill>
            </a:endParaRPr>
          </a:p>
          <a:p>
            <a:pPr marL="342900" lvl="2" indent="-342900"/>
            <a:r>
              <a:rPr lang="en-US" sz="3600" dirty="0" smtClean="0"/>
              <a:t>Died </a:t>
            </a:r>
            <a:r>
              <a:rPr lang="en-US" sz="3600" dirty="0"/>
              <a:t>between two </a:t>
            </a:r>
            <a:r>
              <a:rPr lang="en-US" sz="3600" dirty="0" smtClean="0"/>
              <a:t>thieves</a:t>
            </a:r>
          </a:p>
          <a:p>
            <a:pPr marL="342900" lvl="2" indent="-342900"/>
            <a:r>
              <a:rPr lang="en-US" sz="3600" dirty="0" smtClean="0"/>
              <a:t>Striped </a:t>
            </a:r>
            <a:r>
              <a:rPr lang="en-US" sz="3600" dirty="0"/>
              <a:t>of his clothing – </a:t>
            </a:r>
            <a:r>
              <a:rPr lang="en-US" sz="3600" i="1" dirty="0">
                <a:solidFill>
                  <a:srgbClr val="FFFF00"/>
                </a:solidFill>
              </a:rPr>
              <a:t>“took his garments”</a:t>
            </a:r>
            <a:endParaRPr lang="en-US" sz="3600" dirty="0">
              <a:solidFill>
                <a:srgbClr val="FFFF00"/>
              </a:solidFill>
            </a:endParaRP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0"/>
            <a:ext cx="8458200" cy="3482975"/>
          </a:xfrm>
        </p:spPr>
        <p:txBody>
          <a:bodyPr>
            <a:normAutofit/>
          </a:bodyPr>
          <a:lstStyle/>
          <a:p>
            <a:pPr algn="ctr"/>
            <a:r>
              <a:rPr lang="en-US" sz="4400" i="1" dirty="0" smtClean="0">
                <a:solidFill>
                  <a:srgbClr val="FFFF00"/>
                </a:solidFill>
              </a:rPr>
              <a:t>“Let this mind be in you…”</a:t>
            </a:r>
            <a:endParaRPr lang="en-US" sz="4400" i="1" dirty="0">
              <a:solidFill>
                <a:srgbClr val="FFFF00"/>
              </a:solidFill>
            </a:endParaRPr>
          </a:p>
        </p:txBody>
      </p:sp>
      <p:sp>
        <p:nvSpPr>
          <p:cNvPr id="3" name="Content Placeholder 2"/>
          <p:cNvSpPr>
            <a:spLocks noGrp="1"/>
          </p:cNvSpPr>
          <p:nvPr>
            <p:ph type="body" idx="1"/>
          </p:nvPr>
        </p:nvSpPr>
        <p:spPr>
          <a:xfrm>
            <a:off x="304800" y="685800"/>
            <a:ext cx="8189913" cy="1600200"/>
          </a:xfrm>
        </p:spPr>
        <p:txBody>
          <a:bodyPr>
            <a:normAutofit/>
          </a:bodyPr>
          <a:lstStyle/>
          <a:p>
            <a:pPr marL="342900" lvl="2" indent="-342900">
              <a:buFont typeface="Arial" charset="0"/>
              <a:buChar char="•"/>
            </a:pPr>
            <a:r>
              <a:rPr lang="en-US" sz="3600" dirty="0" smtClean="0"/>
              <a:t>Forsaken by his heavenly father</a:t>
            </a:r>
          </a:p>
          <a:p>
            <a:pPr marL="342900" lvl="2" indent="-342900">
              <a:buFont typeface="Arial" charset="0"/>
              <a:buChar char="•"/>
            </a:pPr>
            <a:r>
              <a:rPr lang="en-US" sz="3600" dirty="0" smtClean="0"/>
              <a:t>Lived </a:t>
            </a:r>
            <a:r>
              <a:rPr lang="en-US" sz="3600" dirty="0"/>
              <a:t>to be only 33 years of age</a:t>
            </a:r>
          </a:p>
          <a:p>
            <a:endParaRPr lang="en-US" sz="3600" dirty="0"/>
          </a:p>
        </p:txBody>
      </p:sp>
      <p:pic>
        <p:nvPicPr>
          <p:cNvPr id="7170" name="Picture 2" descr="C:\Users\Dan White\Pictures\Bible pictures\Praying\scan0058 (2).jpg"/>
          <p:cNvPicPr>
            <a:picLocks noChangeAspect="1" noChangeArrowheads="1"/>
          </p:cNvPicPr>
          <p:nvPr/>
        </p:nvPicPr>
        <p:blipFill>
          <a:blip r:embed="rId2" cstate="print"/>
          <a:srcRect/>
          <a:stretch>
            <a:fillRect/>
          </a:stretch>
        </p:blipFill>
        <p:spPr bwMode="auto">
          <a:xfrm>
            <a:off x="2057400" y="3276600"/>
            <a:ext cx="4572000" cy="3277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to="" calcmode="lin" valueType="num">
                                      <p:cBhvr>
                                        <p:cTn id="17"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r>
              <a:rPr lang="en-US" sz="5400" b="1" dirty="0" smtClean="0">
                <a:solidFill>
                  <a:srgbClr val="92D050"/>
                </a:solidFill>
                <a:effectLst>
                  <a:glow rad="63500">
                    <a:schemeClr val="accent3">
                      <a:satMod val="175000"/>
                      <a:alpha val="40000"/>
                    </a:schemeClr>
                  </a:glow>
                </a:effectLst>
              </a:rPr>
              <a:t>The prophecies concerning </a:t>
            </a:r>
            <a:br>
              <a:rPr lang="en-US" sz="5400" b="1" dirty="0" smtClean="0">
                <a:solidFill>
                  <a:srgbClr val="92D050"/>
                </a:solidFill>
                <a:effectLst>
                  <a:glow rad="63500">
                    <a:schemeClr val="accent3">
                      <a:satMod val="175000"/>
                      <a:alpha val="40000"/>
                    </a:schemeClr>
                  </a:glow>
                </a:effectLst>
              </a:rPr>
            </a:br>
            <a:r>
              <a:rPr lang="en-US" sz="5400" b="1" dirty="0" smtClean="0">
                <a:solidFill>
                  <a:srgbClr val="92D050"/>
                </a:solidFill>
                <a:effectLst>
                  <a:glow rad="63500">
                    <a:schemeClr val="accent3">
                      <a:satMod val="175000"/>
                      <a:alpha val="40000"/>
                    </a:schemeClr>
                  </a:glow>
                </a:effectLst>
              </a:rPr>
              <a:t>the incarnation</a:t>
            </a:r>
            <a:endParaRPr lang="en-US" sz="5400" b="1" dirty="0">
              <a:solidFill>
                <a:srgbClr val="92D050"/>
              </a:solidFill>
              <a:effectLst>
                <a:glow rad="63500">
                  <a:schemeClr val="accent3">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Autofit/>
          </a:bodyPr>
          <a:lstStyle/>
          <a:p>
            <a:r>
              <a:rPr lang="en-US" sz="3200" dirty="0" smtClean="0">
                <a:solidFill>
                  <a:srgbClr val="FFFF00"/>
                </a:solidFill>
              </a:rPr>
              <a:t>By Isaiah the prophet </a:t>
            </a:r>
            <a:r>
              <a:rPr lang="en-US" sz="3200" i="1" dirty="0" smtClean="0"/>
              <a:t>-"Therefore the Lord himself shall give you a sign; Behold a virgin shall conceive, and bear a son, and shall call his name Immanuel" (Isa. 7:14) "For unto us a child is born, unto us a son is given: and the government shall be upon his shoulder: and his name shall be called Wonderful, </a:t>
            </a:r>
            <a:r>
              <a:rPr lang="en-US" sz="3200" i="1" dirty="0" err="1" smtClean="0"/>
              <a:t>Counsellor</a:t>
            </a:r>
            <a:r>
              <a:rPr lang="en-US" sz="3200" i="1" dirty="0" smtClean="0"/>
              <a:t>, The mighty God, The everlasting Father, The Prince of Peace. Of the increase of his government and peace there shall be no end, upon the throne of David, and upon his kingdom, to order it, and to establish it with judgment and with justice henceforth even for ever. The zeal of the Lord of hosts will perform </a:t>
            </a:r>
            <a:r>
              <a:rPr lang="en-US" sz="3200" i="1" dirty="0" smtClean="0"/>
              <a:t>this.”</a:t>
            </a:r>
            <a:r>
              <a:rPr lang="en-US" sz="3200" i="1" dirty="0" smtClean="0"/>
              <a:t/>
            </a:r>
            <a:br>
              <a:rPr lang="en-US" sz="3200" i="1" dirty="0" smtClean="0"/>
            </a:br>
            <a:r>
              <a:rPr lang="en-US" sz="3200" i="1" dirty="0" smtClean="0"/>
              <a:t> (Isa. 9:6, 7)</a:t>
            </a:r>
            <a:br>
              <a:rPr lang="en-US" sz="3200" i="1" dirty="0" smtClean="0"/>
            </a:br>
            <a:endParaRPr lang="en-US" sz="3200" dirty="0"/>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lstStyle/>
          <a:p>
            <a:r>
              <a:rPr lang="en-US" dirty="0" smtClean="0">
                <a:solidFill>
                  <a:srgbClr val="FFFF00"/>
                </a:solidFill>
              </a:rPr>
              <a:t>By Micah the prophet </a:t>
            </a:r>
            <a:r>
              <a:rPr lang="en-US" i="1" dirty="0" smtClean="0"/>
              <a:t>-"But thou, Bethlehem </a:t>
            </a:r>
            <a:r>
              <a:rPr lang="en-US" i="1" dirty="0" err="1" smtClean="0"/>
              <a:t>Ephratah</a:t>
            </a:r>
            <a:r>
              <a:rPr lang="en-US" i="1" dirty="0" smtClean="0"/>
              <a:t>, though thou be little among the thousands of Judah, yet out of thee shall he come forth unto me that is to be ruler in Israel; whose goings forth have been from of old, from everlasting" (Micah 5:2)</a:t>
            </a:r>
            <a:br>
              <a:rPr lang="en-US" i="1" dirty="0" smtClean="0"/>
            </a:br>
            <a:endParaRPr lang="en-US" dirty="0"/>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Autofit/>
          </a:bodyPr>
          <a:lstStyle/>
          <a:p>
            <a:pPr>
              <a:buNone/>
            </a:pPr>
            <a:r>
              <a:rPr lang="en-US" sz="4000" dirty="0" smtClean="0">
                <a:solidFill>
                  <a:srgbClr val="FFFF00"/>
                </a:solidFill>
              </a:rPr>
              <a:t>      To Zacharias </a:t>
            </a:r>
            <a:r>
              <a:rPr lang="en-US" sz="4000" i="1" dirty="0" smtClean="0"/>
              <a:t>-"And he shall go before him in the spirit and power of Elijah, to turn the hearts of the fathers to the children, and the disobedient to the wisdom of the just; to make ready a people prepared for the Lord. And thou, child, </a:t>
            </a:r>
            <a:r>
              <a:rPr lang="en-US" sz="4000" i="1" dirty="0" err="1" smtClean="0"/>
              <a:t>shalt</a:t>
            </a:r>
            <a:r>
              <a:rPr lang="en-US" sz="4000" i="1" dirty="0" smtClean="0"/>
              <a:t> be called the prophet of the Highest: for thou </a:t>
            </a:r>
            <a:r>
              <a:rPr lang="en-US" sz="4000" i="1" dirty="0" err="1" smtClean="0"/>
              <a:t>shalt</a:t>
            </a:r>
            <a:r>
              <a:rPr lang="en-US" sz="4000" i="1" dirty="0" smtClean="0"/>
              <a:t> go </a:t>
            </a:r>
            <a:r>
              <a:rPr lang="en-US" sz="4000" i="1" u="sng" dirty="0" smtClean="0"/>
              <a:t>before the face of the Lord to prepare his ways</a:t>
            </a:r>
            <a:r>
              <a:rPr lang="en-US" sz="4000" i="1" dirty="0" smtClean="0"/>
              <a:t>."         (Luke </a:t>
            </a:r>
            <a:r>
              <a:rPr lang="en-US" sz="4000" i="1" dirty="0" smtClean="0"/>
              <a:t>1:17)</a:t>
            </a:r>
            <a:endParaRPr lang="en-US" sz="4000" i="1" dirty="0" smtClean="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4800" dirty="0" smtClean="0"/>
              <a:t>The Old Testament records a number of theophanies. </a:t>
            </a:r>
            <a:br>
              <a:rPr lang="en-US" sz="4800" dirty="0" smtClean="0"/>
            </a:br>
            <a:r>
              <a:rPr lang="en-US" sz="4800" dirty="0"/>
              <a:t/>
            </a:r>
            <a:br>
              <a:rPr lang="en-US" sz="4800" dirty="0"/>
            </a:br>
            <a:r>
              <a:rPr lang="en-US" sz="4800" dirty="0" smtClean="0"/>
              <a:t>A theophany is a pre-Bethlehem appearance of Christ.</a:t>
            </a:r>
            <a:endParaRPr lang="en-US" sz="4800" dirty="0"/>
          </a:p>
        </p:txBody>
      </p:sp>
      <p:sp>
        <p:nvSpPr>
          <p:cNvPr id="3" name="Rectangle 2"/>
          <p:cNvSpPr/>
          <p:nvPr/>
        </p:nvSpPr>
        <p:spPr>
          <a:xfrm>
            <a:off x="457200" y="3276600"/>
            <a:ext cx="8229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dirty="0" smtClean="0">
                <a:solidFill>
                  <a:srgbClr val="FFFF00"/>
                </a:solidFill>
              </a:rPr>
              <a:t>To Mary </a:t>
            </a:r>
            <a:r>
              <a:rPr lang="en-US" i="1" dirty="0" smtClean="0"/>
              <a:t>-"And, behold, thou </a:t>
            </a:r>
            <a:r>
              <a:rPr lang="en-US" i="1" dirty="0" err="1" smtClean="0"/>
              <a:t>shalt</a:t>
            </a:r>
            <a:r>
              <a:rPr lang="en-US" i="1" dirty="0" smtClean="0"/>
              <a:t> conceive in thy womb, and bring forth a son, and </a:t>
            </a:r>
            <a:r>
              <a:rPr lang="en-US" i="1" dirty="0" err="1" smtClean="0"/>
              <a:t>shalt</a:t>
            </a:r>
            <a:r>
              <a:rPr lang="en-US" i="1" dirty="0" smtClean="0"/>
              <a:t> call his name Jesus. And the angel answered and said unto her, The Holy Ghost shall come upon thee, and the power of the Highest shall overshadow.” (Luke 1:31, 35)</a:t>
            </a:r>
            <a:endParaRPr lang="en-US" i="1"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dirty="0" smtClean="0">
                <a:solidFill>
                  <a:srgbClr val="FFFF00"/>
                </a:solidFill>
              </a:rPr>
              <a:t>To Elisabeth - </a:t>
            </a:r>
            <a:r>
              <a:rPr lang="en-US" i="1" dirty="0" smtClean="0"/>
              <a:t>"And she </a:t>
            </a:r>
            <a:r>
              <a:rPr lang="en-US" i="1" dirty="0" err="1" smtClean="0"/>
              <a:t>spake</a:t>
            </a:r>
            <a:r>
              <a:rPr lang="en-US" i="1" dirty="0" smtClean="0"/>
              <a:t> out with a loud voice, and said, Blessed art thou among women, and blessed is the fruit of thy womb" (Luke 1:42)</a:t>
            </a: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dirty="0" smtClean="0">
                <a:solidFill>
                  <a:srgbClr val="FFFF00"/>
                </a:solidFill>
              </a:rPr>
              <a:t>To Joseph </a:t>
            </a:r>
            <a:r>
              <a:rPr lang="en-US" i="1" dirty="0" smtClean="0"/>
              <a:t>-"But while he thought on these things, behold, the angel of the Lord appeared unto him in a dream, saying, Joseph, thou son of David, fear not to take unto thee Mary thy wife: for that which is conceived in her is of the Holy Ghost. And she shall bring forth a son, and thou </a:t>
            </a:r>
            <a:r>
              <a:rPr lang="en-US" i="1" dirty="0" err="1" smtClean="0"/>
              <a:t>shalt</a:t>
            </a:r>
            <a:r>
              <a:rPr lang="en-US" i="1" dirty="0" smtClean="0"/>
              <a:t> call his name Jesus: for he shall save his people from their sins" (Matt. 1:20, 21)</a:t>
            </a: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fontScale="90000"/>
          </a:bodyPr>
          <a:lstStyle/>
          <a:p>
            <a:r>
              <a:rPr lang="en-US" dirty="0" smtClean="0">
                <a:solidFill>
                  <a:srgbClr val="FFFF00"/>
                </a:solidFill>
              </a:rPr>
              <a:t>To the shepherds </a:t>
            </a:r>
            <a:r>
              <a:rPr lang="en-US" i="1" dirty="0" smtClean="0"/>
              <a:t>-"And the angel said unto them, Fear not: for, behold, I bring you good tidings of great joy, which shall be to all people. For unto you is born this day in the city of David, a </a:t>
            </a:r>
            <a:r>
              <a:rPr lang="en-US" i="1" dirty="0" err="1" smtClean="0"/>
              <a:t>Saviour</a:t>
            </a:r>
            <a:r>
              <a:rPr lang="en-US" i="1" dirty="0" smtClean="0"/>
              <a:t>, which is Christ the Lord. And this shall be a sign unto you; Ye shall find the babe wrapped in swaddling clothes, lying in a manger" (Luke 2:10-12)</a:t>
            </a: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dirty="0" smtClean="0">
                <a:solidFill>
                  <a:srgbClr val="FFFF00"/>
                </a:solidFill>
              </a:rPr>
              <a:t>To the wise men </a:t>
            </a:r>
            <a:r>
              <a:rPr lang="en-US" dirty="0" smtClean="0"/>
              <a:t>- </a:t>
            </a:r>
            <a:r>
              <a:rPr lang="en-US" i="1" dirty="0" smtClean="0"/>
              <a:t>"Now when Jesus was born in Bethlehem of Judaea in the days of Herod the king, behold, there came wise men from the east to Jerusalem, Saying, Where is he that is born King of the Jews? for we have seen his star in the east, and are come to worship him" (Matt. 2:1-2)</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000" dirty="0" smtClean="0">
                <a:solidFill>
                  <a:srgbClr val="FFFF00"/>
                </a:solidFill>
              </a:rPr>
              <a:t>To Simeon - </a:t>
            </a:r>
            <a:r>
              <a:rPr lang="en-US" sz="3000" i="1" dirty="0" smtClean="0"/>
              <a:t>"And, behold, there was a man in Jerusalem, whose name was Simeon; and the same man was just and devout, waiting for the consolation of Israel: and the Holy Ghost was upon him. And it was revealed unto him by the Holy Ghost, that he should not see death, before he had seen the Lord’s Christ. And he came by the Spirit into the temple: and when the parents brought in the child Jesus, to do for him after the custom of the law. Then took he him up in his arms, and blessed God, and said, Lord, now </a:t>
            </a:r>
            <a:r>
              <a:rPr lang="en-US" sz="3000" i="1" dirty="0" err="1" smtClean="0"/>
              <a:t>lettest</a:t>
            </a:r>
            <a:r>
              <a:rPr lang="en-US" sz="3000" i="1" dirty="0" smtClean="0"/>
              <a:t> thou thy servant depart in peace, according to thy word: for mine eyes have seen thy salvation, which thou hast prepared before the face of all people; a light to lighten the Gentiles, and the glory of thy people Israel" (Luke 2:25-32)</a:t>
            </a:r>
            <a:r>
              <a:rPr lang="en-US" sz="3000" dirty="0" smtClean="0"/>
              <a:t/>
            </a:r>
            <a:br>
              <a:rPr lang="en-US" sz="3000" dirty="0" smtClean="0"/>
            </a:br>
            <a:endParaRPr lang="en-US" sz="3000"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lstStyle/>
          <a:p>
            <a:r>
              <a:rPr lang="en-US" dirty="0" smtClean="0">
                <a:solidFill>
                  <a:srgbClr val="FFFF00"/>
                </a:solidFill>
              </a:rPr>
              <a:t>To Anna </a:t>
            </a:r>
            <a:r>
              <a:rPr lang="en-US" dirty="0" smtClean="0"/>
              <a:t>- </a:t>
            </a:r>
            <a:r>
              <a:rPr lang="en-US" i="1" dirty="0" smtClean="0"/>
              <a:t>"And she coming in that instant gave thanks likewise unto the Lord, and </a:t>
            </a:r>
            <a:r>
              <a:rPr lang="en-US" i="1" dirty="0" err="1" smtClean="0"/>
              <a:t>spake</a:t>
            </a:r>
            <a:r>
              <a:rPr lang="en-US" i="1" dirty="0" smtClean="0"/>
              <a:t> of him to all them that looked for redemption in Jerusalem" (Luke 2:38)</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90800"/>
            <a:ext cx="8610600" cy="1143000"/>
          </a:xfrm>
        </p:spPr>
        <p:txBody>
          <a:bodyPr>
            <a:noAutofit/>
          </a:bodyPr>
          <a:lstStyle/>
          <a:p>
            <a:r>
              <a:rPr lang="en-US" sz="6000" b="1" dirty="0" smtClean="0">
                <a:solidFill>
                  <a:schemeClr val="accent6">
                    <a:lumMod val="75000"/>
                  </a:schemeClr>
                </a:solidFill>
                <a:effectLst>
                  <a:glow rad="101600">
                    <a:schemeClr val="accent2">
                      <a:satMod val="175000"/>
                      <a:alpha val="40000"/>
                    </a:schemeClr>
                  </a:glow>
                </a:effectLst>
              </a:rPr>
              <a:t>The Reasons </a:t>
            </a:r>
            <a:r>
              <a:rPr lang="en-US" sz="6000" b="1" smtClean="0">
                <a:solidFill>
                  <a:schemeClr val="accent6">
                    <a:lumMod val="75000"/>
                  </a:schemeClr>
                </a:solidFill>
                <a:effectLst>
                  <a:glow rad="101600">
                    <a:schemeClr val="accent2">
                      <a:satMod val="175000"/>
                      <a:alpha val="40000"/>
                    </a:schemeClr>
                  </a:glow>
                </a:effectLst>
              </a:rPr>
              <a:t>for </a:t>
            </a:r>
            <a:br>
              <a:rPr lang="en-US" sz="6000" b="1" smtClean="0">
                <a:solidFill>
                  <a:schemeClr val="accent6">
                    <a:lumMod val="75000"/>
                  </a:schemeClr>
                </a:solidFill>
                <a:effectLst>
                  <a:glow rad="101600">
                    <a:schemeClr val="accent2">
                      <a:satMod val="175000"/>
                      <a:alpha val="40000"/>
                    </a:schemeClr>
                  </a:glow>
                </a:effectLst>
              </a:rPr>
            </a:br>
            <a:r>
              <a:rPr lang="en-US" sz="6000" b="1" smtClean="0">
                <a:solidFill>
                  <a:schemeClr val="accent6">
                    <a:lumMod val="75000"/>
                  </a:schemeClr>
                </a:solidFill>
                <a:effectLst>
                  <a:glow rad="101600">
                    <a:schemeClr val="accent2">
                      <a:satMod val="175000"/>
                      <a:alpha val="40000"/>
                    </a:schemeClr>
                  </a:glow>
                </a:effectLst>
              </a:rPr>
              <a:t>the </a:t>
            </a:r>
            <a:r>
              <a:rPr lang="en-US" sz="6000" b="1" dirty="0" smtClean="0">
                <a:solidFill>
                  <a:schemeClr val="accent6">
                    <a:lumMod val="75000"/>
                  </a:schemeClr>
                </a:solidFill>
                <a:effectLst>
                  <a:glow rad="101600">
                    <a:schemeClr val="accent2">
                      <a:satMod val="175000"/>
                      <a:alpha val="40000"/>
                    </a:schemeClr>
                  </a:glow>
                </a:effectLst>
              </a:rPr>
              <a:t>Incarnation</a:t>
            </a:r>
            <a:endParaRPr lang="en-US" sz="6000" b="1" dirty="0">
              <a:solidFill>
                <a:schemeClr val="accent6">
                  <a:lumMod val="75000"/>
                </a:schemeClr>
              </a:solidFill>
              <a:effectLst>
                <a:glow rad="101600">
                  <a:schemeClr val="accent2">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fontScale="90000"/>
          </a:bodyPr>
          <a:lstStyle/>
          <a:p>
            <a:r>
              <a:rPr lang="en-US" dirty="0" smtClean="0">
                <a:solidFill>
                  <a:srgbClr val="FFFF00"/>
                </a:solidFill>
              </a:rPr>
              <a:t>To reveal the invisible God</a:t>
            </a:r>
            <a:br>
              <a:rPr lang="en-US" dirty="0" smtClean="0">
                <a:solidFill>
                  <a:srgbClr val="FFFF00"/>
                </a:solidFill>
              </a:rPr>
            </a:br>
            <a:r>
              <a:rPr lang="en-US" dirty="0" smtClean="0"/>
              <a:t/>
            </a:r>
            <a:br>
              <a:rPr lang="en-US" dirty="0" smtClean="0"/>
            </a:br>
            <a:r>
              <a:rPr lang="en-US" i="1" dirty="0" smtClean="0"/>
              <a:t>"No man hath seen God at any time; the only begotten Son, which is in the bosom of the Father, he hath declared him. Jesus </a:t>
            </a:r>
            <a:r>
              <a:rPr lang="en-US" i="1" dirty="0" err="1" smtClean="0"/>
              <a:t>saith</a:t>
            </a:r>
            <a:r>
              <a:rPr lang="en-US" i="1" dirty="0" smtClean="0"/>
              <a:t> unto him, Have I been so long time with you, and yet hast thou not known me, Philip? he that hath seen me hath seen the Father; and how </a:t>
            </a:r>
            <a:r>
              <a:rPr lang="en-US" i="1" dirty="0" err="1" smtClean="0"/>
              <a:t>sayest</a:t>
            </a:r>
            <a:r>
              <a:rPr lang="en-US" i="1" dirty="0" smtClean="0"/>
              <a:t> thou then, </a:t>
            </a:r>
            <a:r>
              <a:rPr lang="en-US" i="1" dirty="0" err="1" smtClean="0"/>
              <a:t>Shew</a:t>
            </a:r>
            <a:r>
              <a:rPr lang="en-US" i="1" dirty="0" smtClean="0"/>
              <a:t> us the Father?" (John 1:18; 14:9)</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dirty="0" smtClean="0">
                <a:solidFill>
                  <a:srgbClr val="FFFF00"/>
                </a:solidFill>
              </a:rPr>
              <a:t>To fulfill prophecy</a:t>
            </a:r>
            <a:r>
              <a:rPr lang="en-US" dirty="0" smtClean="0"/>
              <a:t/>
            </a:r>
            <a:br>
              <a:rPr lang="en-US" dirty="0" smtClean="0"/>
            </a:br>
            <a:r>
              <a:rPr lang="en-US" dirty="0" smtClean="0"/>
              <a:t/>
            </a:r>
            <a:br>
              <a:rPr lang="en-US" dirty="0" smtClean="0"/>
            </a:br>
            <a:r>
              <a:rPr lang="en-US" i="1" dirty="0" smtClean="0"/>
              <a:t>"And I will put enmity between thee and the woman, and between thy seed and her seed; it shall bruise thy head, and thou </a:t>
            </a:r>
            <a:r>
              <a:rPr lang="en-US" i="1" dirty="0" err="1" smtClean="0"/>
              <a:t>shalt</a:t>
            </a:r>
            <a:r>
              <a:rPr lang="en-US" i="1" dirty="0" smtClean="0"/>
              <a:t> bruise his heel" (Gen. 3:15)</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6400800"/>
          </a:xfrm>
        </p:spPr>
        <p:txBody>
          <a:bodyPr>
            <a:noAutofit/>
          </a:bodyPr>
          <a:lstStyle/>
          <a:p>
            <a:r>
              <a:rPr lang="en-US" sz="4000" dirty="0" smtClean="0">
                <a:solidFill>
                  <a:srgbClr val="FFFF00"/>
                </a:solidFill>
              </a:rPr>
              <a:t>To guarantee the Davidic </a:t>
            </a:r>
            <a:r>
              <a:rPr lang="en-US" sz="4000" dirty="0" smtClean="0">
                <a:solidFill>
                  <a:srgbClr val="FFFF00"/>
                </a:solidFill>
              </a:rPr>
              <a:t>C</a:t>
            </a:r>
            <a:r>
              <a:rPr lang="en-US" sz="4000" dirty="0" smtClean="0">
                <a:solidFill>
                  <a:srgbClr val="FFFF00"/>
                </a:solidFill>
              </a:rPr>
              <a:t>ovenant</a:t>
            </a:r>
            <a:r>
              <a:rPr lang="en-US" sz="3600" dirty="0" smtClean="0">
                <a:solidFill>
                  <a:srgbClr val="FFFF00"/>
                </a:solidFill>
              </a:rPr>
              <a:t/>
            </a:r>
            <a:br>
              <a:rPr lang="en-US" sz="3600" dirty="0" smtClean="0">
                <a:solidFill>
                  <a:srgbClr val="FFFF00"/>
                </a:solidFill>
              </a:rPr>
            </a:br>
            <a:r>
              <a:rPr lang="en-US" sz="3600" i="1" dirty="0" smtClean="0">
                <a:solidFill>
                  <a:srgbClr val="FFFF00"/>
                </a:solidFill>
              </a:rPr>
              <a:t> “The </a:t>
            </a:r>
            <a:r>
              <a:rPr lang="en-US" sz="3600" i="1" dirty="0" smtClean="0">
                <a:solidFill>
                  <a:srgbClr val="FFFF00"/>
                </a:solidFill>
              </a:rPr>
              <a:t>Davidic covenant assured David that someday an heir from his own seed would rule over Israel on his throne </a:t>
            </a:r>
            <a:r>
              <a:rPr lang="en-US" sz="3600" i="1" dirty="0" smtClean="0">
                <a:solidFill>
                  <a:srgbClr val="FFFF00"/>
                </a:solidFill>
              </a:rPr>
              <a:t>forever.”</a:t>
            </a:r>
            <a:r>
              <a:rPr lang="en-US" sz="3600" dirty="0" smtClean="0"/>
              <a:t/>
            </a:r>
            <a:br>
              <a:rPr lang="en-US" sz="3600" dirty="0" smtClean="0"/>
            </a:br>
            <a:r>
              <a:rPr lang="en-US" sz="3600" dirty="0" smtClean="0"/>
              <a:t/>
            </a:r>
            <a:br>
              <a:rPr lang="en-US" sz="3600" dirty="0" smtClean="0"/>
            </a:br>
            <a:r>
              <a:rPr lang="en-US" sz="3200" i="1" dirty="0" smtClean="0"/>
              <a:t>"And, behold, thou </a:t>
            </a:r>
            <a:r>
              <a:rPr lang="en-US" sz="3200" i="1" dirty="0" err="1" smtClean="0"/>
              <a:t>shalt</a:t>
            </a:r>
            <a:r>
              <a:rPr lang="en-US" sz="3200" i="1" dirty="0" smtClean="0"/>
              <a:t> conceive in thy womb, and bring forth a son, and </a:t>
            </a:r>
            <a:r>
              <a:rPr lang="en-US" sz="3200" i="1" dirty="0" err="1" smtClean="0"/>
              <a:t>shalt</a:t>
            </a:r>
            <a:r>
              <a:rPr lang="en-US" sz="3200" i="1" dirty="0" smtClean="0"/>
              <a:t> call his name JESUS. He shall be great, and shall be called the Son of the Highest: and the Lord God shall give unto him the throne of his father David: And he shall reign over the house of Jacob for ever; and of his kingdom there shall be no end" (Luke 1:31-33)</a:t>
            </a:r>
            <a:r>
              <a:rPr lang="en-US" sz="3600" i="1" dirty="0" smtClean="0"/>
              <a:t/>
            </a:r>
            <a:br>
              <a:rPr lang="en-US" sz="3600" i="1" dirty="0" smtClean="0"/>
            </a:br>
            <a:endParaRPr lang="en-US" sz="3600" i="1" dirty="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6858000"/>
          </a:xfrm>
        </p:spPr>
        <p:txBody>
          <a:bodyPr>
            <a:normAutofit fontScale="90000"/>
          </a:bodyPr>
          <a:lstStyle/>
          <a:p>
            <a:r>
              <a:rPr lang="en-US" sz="4900" dirty="0" smtClean="0">
                <a:solidFill>
                  <a:srgbClr val="FFFF00"/>
                </a:solidFill>
              </a:rPr>
              <a:t>To make a sacrifice for our sins</a:t>
            </a:r>
            <a:r>
              <a:rPr lang="en-US" dirty="0" smtClean="0"/>
              <a:t/>
            </a:r>
            <a:br>
              <a:rPr lang="en-US" dirty="0" smtClean="0"/>
            </a:br>
            <a:r>
              <a:rPr lang="en-US" dirty="0" smtClean="0"/>
              <a:t/>
            </a:r>
            <a:br>
              <a:rPr lang="en-US" dirty="0" smtClean="0"/>
            </a:br>
            <a:r>
              <a:rPr lang="en-US" sz="4000" i="1" dirty="0" smtClean="0"/>
              <a:t>"For it is not possible that the blood of bulls and of goats should take away sins. Wherefore when he cometh into the world, he </a:t>
            </a:r>
            <a:r>
              <a:rPr lang="en-US" sz="4000" i="1" dirty="0" err="1" smtClean="0"/>
              <a:t>saith</a:t>
            </a:r>
            <a:r>
              <a:rPr lang="en-US" sz="4000" i="1" dirty="0" smtClean="0"/>
              <a:t>, Sacrifice and offering thou </a:t>
            </a:r>
            <a:r>
              <a:rPr lang="en-US" sz="4000" i="1" dirty="0" err="1" smtClean="0"/>
              <a:t>wouldest</a:t>
            </a:r>
            <a:r>
              <a:rPr lang="en-US" sz="4000" i="1" dirty="0" smtClean="0"/>
              <a:t> not, but a body hast thou prepared me: By the which will we are sanctified through the offering of the body of Jesus Christ once for all. But this man, after he had offered one sacrifice for sins for ever, sat down on the right hand of </a:t>
            </a:r>
            <a:r>
              <a:rPr lang="en-US" sz="4000" i="1" dirty="0" smtClean="0"/>
              <a:t>God.”</a:t>
            </a:r>
            <a:r>
              <a:rPr lang="en-US" sz="4000" i="1" dirty="0" smtClean="0"/>
              <a:t/>
            </a:r>
            <a:br>
              <a:rPr lang="en-US" sz="4000" i="1" dirty="0" smtClean="0"/>
            </a:br>
            <a:r>
              <a:rPr lang="en-US" sz="4000" i="1" dirty="0" smtClean="0"/>
              <a:t> (Heb. 10:4-5, 10, 12)</a:t>
            </a:r>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dirty="0" smtClean="0">
                <a:solidFill>
                  <a:srgbClr val="FFFF00"/>
                </a:solidFill>
              </a:rPr>
              <a:t>To reconcile man to God</a:t>
            </a:r>
            <a:r>
              <a:rPr lang="en-US" dirty="0" smtClean="0"/>
              <a:t/>
            </a:r>
            <a:br>
              <a:rPr lang="en-US" dirty="0" smtClean="0"/>
            </a:br>
            <a:r>
              <a:rPr lang="en-US" dirty="0" smtClean="0"/>
              <a:t/>
            </a:r>
            <a:br>
              <a:rPr lang="en-US" dirty="0" smtClean="0"/>
            </a:br>
            <a:r>
              <a:rPr lang="en-US" i="1" dirty="0" smtClean="0"/>
              <a:t>"Wherefore in all things it </a:t>
            </a:r>
            <a:r>
              <a:rPr lang="en-US" i="1" dirty="0" err="1" smtClean="0"/>
              <a:t>behoved</a:t>
            </a:r>
            <a:r>
              <a:rPr lang="en-US" i="1" dirty="0" smtClean="0"/>
              <a:t> him to be made like unto his brethren, that he might be a merciful and faithful high priest in things pertaining to God, to make reconciliation for the sins of the people" (Heb. 2:17)</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lstStyle/>
          <a:p>
            <a:r>
              <a:rPr lang="en-US" dirty="0" smtClean="0">
                <a:solidFill>
                  <a:srgbClr val="FFFF00"/>
                </a:solidFill>
              </a:rPr>
              <a:t>To provide an example for believers</a:t>
            </a:r>
            <a:r>
              <a:rPr lang="en-US" dirty="0" smtClean="0"/>
              <a:t/>
            </a:r>
            <a:br>
              <a:rPr lang="en-US" dirty="0" smtClean="0"/>
            </a:br>
            <a:r>
              <a:rPr lang="en-US" dirty="0" smtClean="0"/>
              <a:t> </a:t>
            </a:r>
            <a:br>
              <a:rPr lang="en-US" dirty="0" smtClean="0"/>
            </a:br>
            <a:r>
              <a:rPr lang="en-US" i="1" dirty="0" smtClean="0"/>
              <a:t>"For even hereunto were ye called: because Christ also suffered for us, leaving us an example, that ye should follow his steps" </a:t>
            </a:r>
            <a:br>
              <a:rPr lang="en-US" i="1" dirty="0" smtClean="0"/>
            </a:br>
            <a:r>
              <a:rPr lang="en-US" i="1" dirty="0" smtClean="0"/>
              <a:t>(I Pet. 2:21)</a:t>
            </a:r>
            <a:endParaRPr lang="en-US" i="1" dirty="0"/>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6858000"/>
          </a:xfrm>
        </p:spPr>
        <p:txBody>
          <a:bodyPr/>
          <a:lstStyle/>
          <a:p>
            <a:r>
              <a:rPr lang="en-US" dirty="0" smtClean="0">
                <a:solidFill>
                  <a:srgbClr val="FFFF00"/>
                </a:solidFill>
              </a:rPr>
              <a:t>To provide the believer </a:t>
            </a:r>
            <a:br>
              <a:rPr lang="en-US" dirty="0" smtClean="0">
                <a:solidFill>
                  <a:srgbClr val="FFFF00"/>
                </a:solidFill>
              </a:rPr>
            </a:br>
            <a:r>
              <a:rPr lang="en-US" dirty="0" smtClean="0">
                <a:solidFill>
                  <a:srgbClr val="FFFF00"/>
                </a:solidFill>
              </a:rPr>
              <a:t>with a high priest</a:t>
            </a:r>
            <a:r>
              <a:rPr lang="en-US" dirty="0" smtClean="0"/>
              <a:t/>
            </a:r>
            <a:br>
              <a:rPr lang="en-US" dirty="0" smtClean="0"/>
            </a:br>
            <a:r>
              <a:rPr lang="en-US" dirty="0" smtClean="0"/>
              <a:t/>
            </a:r>
            <a:br>
              <a:rPr lang="en-US" dirty="0" smtClean="0"/>
            </a:br>
            <a:r>
              <a:rPr lang="en-US" sz="3600" i="1" dirty="0" smtClean="0"/>
              <a:t>"Wherefore in all things it </a:t>
            </a:r>
            <a:r>
              <a:rPr lang="en-US" sz="3600" i="1" dirty="0" err="1" smtClean="0"/>
              <a:t>behoved</a:t>
            </a:r>
            <a:r>
              <a:rPr lang="en-US" sz="3600" i="1" dirty="0" smtClean="0"/>
              <a:t> him to be made like unto his brethren, that he might be a merciful and faithful high priest in things pertaining to God, to make reconciliation for the sins of the people" (Heb. 2:17)</a:t>
            </a: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248400"/>
          </a:xfrm>
        </p:spPr>
        <p:txBody>
          <a:bodyPr>
            <a:normAutofit fontScale="90000"/>
          </a:bodyPr>
          <a:lstStyle/>
          <a:p>
            <a:r>
              <a:rPr lang="en-US" sz="4900" dirty="0" smtClean="0">
                <a:solidFill>
                  <a:srgbClr val="FFFF00"/>
                </a:solidFill>
              </a:rPr>
              <a:t>To heal the brokenhearted</a:t>
            </a:r>
            <a:r>
              <a:rPr lang="en-US" dirty="0" smtClean="0">
                <a:solidFill>
                  <a:srgbClr val="FFFF00"/>
                </a:solidFill>
              </a:rPr>
              <a:t>; set at liberty the bruised; proclaim the acceptable year of the Lord </a:t>
            </a:r>
            <a:r>
              <a:rPr lang="en-US" dirty="0" smtClean="0"/>
              <a:t/>
            </a:r>
            <a:br>
              <a:rPr lang="en-US" dirty="0" smtClean="0"/>
            </a:br>
            <a:r>
              <a:rPr lang="en-US" dirty="0" smtClean="0"/>
              <a:t/>
            </a:r>
            <a:br>
              <a:rPr lang="en-US" dirty="0" smtClean="0"/>
            </a:br>
            <a:r>
              <a:rPr lang="en-US" sz="4000" i="1" dirty="0" smtClean="0"/>
              <a:t>"The Spirit of the Lord is upon me, cause he hath anointed me to preach the gospel to the poor; he hath sent me to heal the brokenhearted, to preach deliverance to the captives, and recovering of sight to the blind, to set at liberty them that are bruised" (Luke 4:18)</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lstStyle/>
          <a:p>
            <a:r>
              <a:rPr lang="en-US" dirty="0" smtClean="0">
                <a:solidFill>
                  <a:srgbClr val="FFFF00"/>
                </a:solidFill>
              </a:rPr>
              <a:t>To destroy the devil and his works</a:t>
            </a:r>
            <a:r>
              <a:rPr lang="en-US" dirty="0" smtClean="0"/>
              <a:t/>
            </a:r>
            <a:br>
              <a:rPr lang="en-US" dirty="0" smtClean="0"/>
            </a:br>
            <a:r>
              <a:rPr lang="en-US" dirty="0" smtClean="0"/>
              <a:t> </a:t>
            </a:r>
            <a:br>
              <a:rPr lang="en-US" dirty="0" smtClean="0"/>
            </a:br>
            <a:r>
              <a:rPr lang="en-US" sz="3200" i="1" dirty="0" smtClean="0"/>
              <a:t>"Forasmuch then as the children are partakers of flesh and blood, he also himself likewise took part of the same; that through death he might destroy him that had the power of death, that is the devil" (Heb. 2:14)</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583362"/>
          </a:xfrm>
        </p:spPr>
        <p:txBody>
          <a:bodyPr/>
          <a:lstStyle/>
          <a:p>
            <a:r>
              <a:rPr lang="en-US" dirty="0" smtClean="0">
                <a:solidFill>
                  <a:srgbClr val="FFFF00"/>
                </a:solidFill>
              </a:rPr>
              <a:t>To give eternal life </a:t>
            </a:r>
            <a:br>
              <a:rPr lang="en-US" dirty="0" smtClean="0">
                <a:solidFill>
                  <a:srgbClr val="FFFF00"/>
                </a:solidFill>
              </a:rPr>
            </a:br>
            <a:r>
              <a:rPr lang="en-US" sz="4000" i="1" dirty="0" smtClean="0"/>
              <a:t/>
            </a:r>
            <a:br>
              <a:rPr lang="en-US" sz="4000" i="1" dirty="0" smtClean="0"/>
            </a:br>
            <a:r>
              <a:rPr lang="en-US" sz="4000" i="1" dirty="0" smtClean="0"/>
              <a:t>"He that believeth on the Son hath everlasting life: and he that believeth not the Son shall not see life; but the wrath of God </a:t>
            </a:r>
            <a:r>
              <a:rPr lang="en-US" sz="4000" i="1" dirty="0" err="1" smtClean="0"/>
              <a:t>abideth</a:t>
            </a:r>
            <a:r>
              <a:rPr lang="en-US" sz="4000" i="1" dirty="0" smtClean="0"/>
              <a:t> on him" </a:t>
            </a:r>
            <a:br>
              <a:rPr lang="en-US" sz="4000" i="1" dirty="0" smtClean="0"/>
            </a:br>
            <a:r>
              <a:rPr lang="en-US" sz="4000" i="1" dirty="0" smtClean="0"/>
              <a:t>(John 3:36)</a:t>
            </a:r>
            <a:br>
              <a:rPr lang="en-US" sz="4000" i="1" dirty="0" smtClean="0"/>
            </a:br>
            <a:endParaRPr lang="en-US" sz="4000" i="1" dirty="0"/>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dirty="0" smtClean="0">
                <a:solidFill>
                  <a:srgbClr val="FFFF00"/>
                </a:solidFill>
              </a:rPr>
              <a:t>To give abundant life </a:t>
            </a:r>
            <a:r>
              <a:rPr lang="en-US" dirty="0" smtClean="0"/>
              <a:t/>
            </a:r>
            <a:br>
              <a:rPr lang="en-US" dirty="0" smtClean="0"/>
            </a:br>
            <a:r>
              <a:rPr lang="en-US" sz="4000" i="1" dirty="0" smtClean="0"/>
              <a:t/>
            </a:r>
            <a:br>
              <a:rPr lang="en-US" sz="4000" i="1" dirty="0" smtClean="0"/>
            </a:br>
            <a:r>
              <a:rPr lang="en-US" sz="4000" i="1" dirty="0" smtClean="0"/>
              <a:t>"The thief cometh not, but for to steal, and to kill, and to destroy: I am come that they might have life, and that they might have it more abundantly" (John 10:10)</a:t>
            </a:r>
            <a:br>
              <a:rPr lang="en-US" sz="4000" i="1" dirty="0" smtClean="0"/>
            </a:br>
            <a:endParaRPr lang="en-US" sz="4000" i="1" dirty="0"/>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dirty="0" smtClean="0">
                <a:solidFill>
                  <a:srgbClr val="FFFF00"/>
                </a:solidFill>
              </a:rPr>
              <a:t>To glorify the Father</a:t>
            </a:r>
            <a:r>
              <a:rPr lang="en-US" dirty="0" smtClean="0"/>
              <a:t/>
            </a:r>
            <a:br>
              <a:rPr lang="en-US" dirty="0" smtClean="0"/>
            </a:br>
            <a:r>
              <a:rPr lang="en-US" dirty="0" smtClean="0"/>
              <a:t/>
            </a:r>
            <a:br>
              <a:rPr lang="en-US" dirty="0" smtClean="0"/>
            </a:br>
            <a:r>
              <a:rPr lang="en-US" sz="4000" i="1" dirty="0" smtClean="0"/>
              <a:t>"I have glorified thee on the earth: I have finished the work which thou </a:t>
            </a:r>
            <a:r>
              <a:rPr lang="en-US" sz="4000" i="1" dirty="0" err="1" smtClean="0"/>
              <a:t>gavest</a:t>
            </a:r>
            <a:r>
              <a:rPr lang="en-US" sz="4000" i="1" dirty="0" smtClean="0"/>
              <a:t> me to do" (John 17:4)</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TotalTime>
  <Words>3167</Words>
  <Application>Microsoft Office PowerPoint</Application>
  <PresentationFormat>On-screen Show (4:3)</PresentationFormat>
  <Paragraphs>142</Paragraphs>
  <Slides>99</Slides>
  <Notes>1</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The Doctrine of Jesus Christ (Part 3)</vt:lpstr>
      <vt:lpstr>Review</vt:lpstr>
      <vt:lpstr>The fact of his divine preexistence</vt:lpstr>
      <vt:lpstr>The activities of the  divine preexistent Christ </vt:lpstr>
      <vt:lpstr>He was creating the universe</vt:lpstr>
      <vt:lpstr>He was controlling his  created universe</vt:lpstr>
      <vt:lpstr>He was communing with the Father (John 17) </vt:lpstr>
      <vt:lpstr>The Old Testament records a number of theophanies.   A theophany is a pre-Bethlehem appearance of Christ.</vt:lpstr>
      <vt:lpstr>Slide 9</vt:lpstr>
      <vt:lpstr>The most frequent appearance of Christ in the Old Testament</vt:lpstr>
      <vt:lpstr>Jesus appeared to three young  Hebrews in the fiery furnace  (Dan. 3:25-25)</vt:lpstr>
      <vt:lpstr>Tonight’s Message</vt:lpstr>
      <vt:lpstr>The Virgin Birth</vt:lpstr>
      <vt:lpstr>The announcement of  the virgin birth to Micah (Micah 5:2)</vt:lpstr>
      <vt:lpstr>The announcement of  the virgin birth to Isaiah (Isaiah 7:14)  </vt:lpstr>
      <vt:lpstr>Some modern day versions translate the word virgin / young woman</vt:lpstr>
      <vt:lpstr>The announcement of  the virgin birth to Joseph (Matthew 1:19-23)   </vt:lpstr>
      <vt:lpstr>Slide 18</vt:lpstr>
      <vt:lpstr>Slide 19</vt:lpstr>
      <vt:lpstr>The announcement of  the virgin birth to Marry  (Luke 1:28-35) </vt:lpstr>
      <vt:lpstr>Slide 21</vt:lpstr>
      <vt:lpstr>Slide 22</vt:lpstr>
      <vt:lpstr>The meaning of the word Incarnation</vt:lpstr>
      <vt:lpstr>The Biblical Description  of the Incarnation (John 1:1-14)</vt:lpstr>
      <vt:lpstr>Slide 25</vt:lpstr>
      <vt:lpstr>Slide 26</vt:lpstr>
      <vt:lpstr>Slide 27</vt:lpstr>
      <vt:lpstr>In the Old Testament we have man made in the image of God and in the New Testament we see God made in the image of man.</vt:lpstr>
      <vt:lpstr>The Bible declares that Jesus was as much God as if he had never been man, and as much man as if he had never been God.</vt:lpstr>
      <vt:lpstr>Slide 30</vt:lpstr>
      <vt:lpstr>Slide 31</vt:lpstr>
      <vt:lpstr>Slide 32</vt:lpstr>
      <vt:lpstr>Slide 33</vt:lpstr>
      <vt:lpstr>"And, behold, there was a man in Jerusalem, whose name was Simeon; and the same man was just and devout, waiting for the consolation of Israel: and the Holy Ghost was upon him. And it was revealed unto him by the Holy Ghost, that he should not see death, before he had seen the Lord’s Christ. And he came by the Spirit into the temple: and when the parents brought in the child Jesus, to do for him after the custom of the law. Then took he him up in his arms, and blessed God, and said, Lord, now lettest thou thy servant depart in peace, according to thy word: for mine eyes have seen thy salvation, which thou hast prepared before the face of all people; a light to lighten the Gentiles, and the glory of thy people Israel." (Luke 2:25-32)</vt:lpstr>
      <vt:lpstr>“And she (Anna) was a widow of about fourscore and four years (84), which departed not from the temple, but served God with fastings and prayers night and day. And she coming in that instant gave thanks likewise unto the Lord, and spake of him to all them that looked for redemption in Jerusalem.” (Luke 2:37-38) </vt:lpstr>
      <vt:lpstr>Slide 36</vt:lpstr>
      <vt:lpstr>Slide 37</vt:lpstr>
      <vt:lpstr>Slide 38</vt:lpstr>
      <vt:lpstr>Slide 39</vt:lpstr>
      <vt:lpstr>Slide 40</vt:lpstr>
      <vt:lpstr>Slide 41</vt:lpstr>
      <vt:lpstr>Slide 42</vt:lpstr>
      <vt:lpstr>Slide 43</vt:lpstr>
      <vt:lpstr>Slide 44</vt:lpstr>
      <vt:lpstr>34 Miracles Recorded</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The “Kenosis” of Christ (Phil. 2:1-8)</vt:lpstr>
      <vt:lpstr>Christ limited the use of  His Divine Attributes as God  “All power is given unto me in heaven and in earth”</vt:lpstr>
      <vt:lpstr>Christ perform many miracles  while on this earth </vt:lpstr>
      <vt:lpstr>The miracles Christ preformed proved his equality with God </vt:lpstr>
      <vt:lpstr>Slide 63</vt:lpstr>
      <vt:lpstr>Slide 64</vt:lpstr>
      <vt:lpstr>Even though Christ was who he was and did all that he did, it was in reality a very small portion or percentage of his power! </vt:lpstr>
      <vt:lpstr>Slide 66</vt:lpstr>
      <vt:lpstr>Slide 67</vt:lpstr>
      <vt:lpstr>Isaiah 53 </vt:lpstr>
      <vt:lpstr>Slide 69</vt:lpstr>
      <vt:lpstr>“Kenosis” of Jesus </vt:lpstr>
      <vt:lpstr>Slide 71</vt:lpstr>
      <vt:lpstr>Slide 72</vt:lpstr>
      <vt:lpstr>Slide 73</vt:lpstr>
      <vt:lpstr>Slide 74</vt:lpstr>
      <vt:lpstr>“Let this mind be in you…”</vt:lpstr>
      <vt:lpstr>The prophecies concerning  the incarnation</vt:lpstr>
      <vt:lpstr>By Isaiah the prophet -"Therefore the Lord himself shall give you a sign; Behold a virgin shall conceive, and bear a son, and shall call his name Immanuel" (Isa. 7:14) "For unto us a child is born, unto us a son is given: and the government shall be upon his shoulder: and his name shall be called Wonderful, Counsellor, The mighty God, The everlasting Father, The Prince of Peace. Of the increase of his government and peace there shall be no end, upon the throne of David, and upon his kingdom, to order it, and to establish it with judgment and with justice henceforth even for ever. The zeal of the Lord of hosts will perform this.”  (Isa. 9:6, 7) </vt:lpstr>
      <vt:lpstr>By Micah the prophet -"But thou, Bethlehem Ephratah, though thou be little among the thousands of Judah, yet out of thee shall he come forth unto me that is to be ruler in Israel; whose goings forth have been from of old, from everlasting" (Micah 5:2) </vt:lpstr>
      <vt:lpstr>Slide 79</vt:lpstr>
      <vt:lpstr>To Mary -"And, behold, thou shalt conceive in thy womb, and bring forth a son, and shalt call his name Jesus. And the angel answered and said unto her, The Holy Ghost shall come upon thee, and the power of the Highest shall overshadow.” (Luke 1:31, 35)</vt:lpstr>
      <vt:lpstr>To Elisabeth - "And she spake out with a loud voice, and said, Blessed art thou among women, and blessed is the fruit of thy womb" (Luke 1:42)</vt:lpstr>
      <vt:lpstr>To Joseph -"But while he thought on these things, behold, the angel of the Lord appeared unto him in a dream, saying, Joseph, thou son of David, fear not to take unto thee Mary thy wife: for that which is conceived in her is of the Holy Ghost. And she shall bring forth a son, and thou shalt call his name Jesus: for he shall save his people from their sins" (Matt. 1:20, 21)</vt:lpstr>
      <vt:lpstr>To the shepherds -"And the angel said unto them, Fear not: for, behold, I bring you good tidings of great joy, which shall be to all people. For unto you is born this day in the city of David, a Saviour, which is Christ the Lord. And this shall be a sign unto you; Ye shall find the babe wrapped in swaddling clothes, lying in a manger" (Luke 2:10-12)</vt:lpstr>
      <vt:lpstr>To the wise men - "Now when Jesus was born in Bethlehem of Judaea in the days of Herod the king, behold, there came wise men from the east to Jerusalem, Saying, Where is he that is born King of the Jews? for we have seen his star in the east, and are come to worship him" (Matt. 2:1-2) </vt:lpstr>
      <vt:lpstr>To Simeon - "And, behold, there was a man in Jerusalem, whose name was Simeon; and the same man was just and devout, waiting for the consolation of Israel: and the Holy Ghost was upon him. And it was revealed unto him by the Holy Ghost, that he should not see death, before he had seen the Lord’s Christ. And he came by the Spirit into the temple: and when the parents brought in the child Jesus, to do for him after the custom of the law. Then took he him up in his arms, and blessed God, and said, Lord, now lettest thou thy servant depart in peace, according to thy word: for mine eyes have seen thy salvation, which thou hast prepared before the face of all people; a light to lighten the Gentiles, and the glory of thy people Israel" (Luke 2:25-32) </vt:lpstr>
      <vt:lpstr>To Anna - "And she coming in that instant gave thanks likewise unto the Lord, and spake of him to all them that looked for redemption in Jerusalem" (Luke 2:38) </vt:lpstr>
      <vt:lpstr>The Reasons for  the Incarnation</vt:lpstr>
      <vt:lpstr>To reveal the invisible God  "No man hath seen God at any time; the only begotten Son, which is in the bosom of the Father, he hath declared him. Jesus saith unto him, Have I been so long time with you, and yet hast thou not known me, Philip? he that hath seen me hath seen the Father; and how sayest thou then, Shew us the Father?" (John 1:18; 14:9) </vt:lpstr>
      <vt:lpstr>To fulfill prophecy  "And I will put enmity between thee and the woman, and between thy seed and her seed; it shall bruise thy head, and thou shalt bruise his heel" (Gen. 3:15)</vt:lpstr>
      <vt:lpstr>To guarantee the Davidic Covenant  “The Davidic covenant assured David that someday an heir from his own seed would rule over Israel on his throne forever.”  "And, behold, thou shalt conceive in thy womb, and bring forth a son, and shalt call his name JESUS. He shall be great, and shall be called the Son of the Highest: and the Lord God shall give unto him the throne of his father David: And he shall reign over the house of Jacob for ever; and of his kingdom there shall be no end" (Luke 1:31-33) </vt:lpstr>
      <vt:lpstr>To make a sacrifice for our sins  "For it is not possible that the blood of bulls and of goats should take away sins. Wherefore when he cometh into the world, he saith, Sacrifice and offering thou wouldest not, but a body hast thou prepared me: By the which will we are sanctified through the offering of the body of Jesus Christ once for all. But this man, after he had offered one sacrifice for sins for ever, sat down on the right hand of God.”  (Heb. 10:4-5, 10, 12)</vt:lpstr>
      <vt:lpstr>To reconcile man to God  "Wherefore in all things it behoved him to be made like unto his brethren, that he might be a merciful and faithful high priest in things pertaining to God, to make reconciliation for the sins of the people" (Heb. 2:17) </vt:lpstr>
      <vt:lpstr>To provide an example for believers   "For even hereunto were ye called: because Christ also suffered for us, leaving us an example, that ye should follow his steps"  (I Pet. 2:21)</vt:lpstr>
      <vt:lpstr>To provide the believer  with a high priest  "Wherefore in all things it behoved him to be made like unto his brethren, that he might be a merciful and faithful high priest in things pertaining to God, to make reconciliation for the sins of the people" (Heb. 2:17)</vt:lpstr>
      <vt:lpstr>To heal the brokenhearted; set at liberty the bruised; proclaim the acceptable year of the Lord   "The Spirit of the Lord is upon me, cause he hath anointed me to preach the gospel to the poor; he hath sent me to heal the brokenhearted, to preach deliverance to the captives, and recovering of sight to the blind, to set at liberty them that are bruised" (Luke 4:18) </vt:lpstr>
      <vt:lpstr>To destroy the devil and his works   "Forasmuch then as the children are partakers of flesh and blood, he also himself likewise took part of the same; that through death he might destroy him that had the power of death, that is the devil" (Heb. 2:14) </vt:lpstr>
      <vt:lpstr>To give eternal life   "He that believeth on the Son hath everlasting life: and he that believeth not the Son shall not see life; but the wrath of God abideth on him"  (John 3:36) </vt:lpstr>
      <vt:lpstr>To give abundant life   "The thief cometh not, but for to steal, and to kill, and to destroy: I am come that they might have life, and that they might have it more abundantly" (John 10:10) </vt:lpstr>
      <vt:lpstr>To glorify the Father  "I have glorified thee on the earth: I have finished the work which thou gavest me to do" (John 17:4)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3)</dc:title>
  <dc:creator>Pastor Daniel White</dc:creator>
  <cp:lastModifiedBy>Pastor Daniel White</cp:lastModifiedBy>
  <cp:revision>104</cp:revision>
  <dcterms:created xsi:type="dcterms:W3CDTF">2012-05-04T14:24:54Z</dcterms:created>
  <dcterms:modified xsi:type="dcterms:W3CDTF">2012-05-16T21:38:20Z</dcterms:modified>
</cp:coreProperties>
</file>