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360" r:id="rId22"/>
    <p:sldId id="280" r:id="rId23"/>
    <p:sldId id="283" r:id="rId24"/>
    <p:sldId id="284" r:id="rId25"/>
    <p:sldId id="285" r:id="rId26"/>
    <p:sldId id="286" r:id="rId27"/>
    <p:sldId id="287" r:id="rId28"/>
    <p:sldId id="339" r:id="rId29"/>
    <p:sldId id="340" r:id="rId30"/>
    <p:sldId id="341" r:id="rId31"/>
    <p:sldId id="291" r:id="rId32"/>
    <p:sldId id="293" r:id="rId33"/>
    <p:sldId id="294" r:id="rId34"/>
    <p:sldId id="295" r:id="rId35"/>
    <p:sldId id="288" r:id="rId36"/>
    <p:sldId id="289" r:id="rId37"/>
    <p:sldId id="290" r:id="rId38"/>
    <p:sldId id="344" r:id="rId39"/>
    <p:sldId id="296" r:id="rId40"/>
    <p:sldId id="303" r:id="rId41"/>
    <p:sldId id="302" r:id="rId42"/>
    <p:sldId id="297" r:id="rId43"/>
    <p:sldId id="301" r:id="rId44"/>
    <p:sldId id="359" r:id="rId45"/>
    <p:sldId id="346" r:id="rId46"/>
    <p:sldId id="304" r:id="rId47"/>
    <p:sldId id="310" r:id="rId48"/>
    <p:sldId id="357" r:id="rId49"/>
    <p:sldId id="358" r:id="rId50"/>
    <p:sldId id="347" r:id="rId51"/>
    <p:sldId id="307" r:id="rId52"/>
    <p:sldId id="311" r:id="rId53"/>
    <p:sldId id="313" r:id="rId54"/>
    <p:sldId id="314" r:id="rId55"/>
    <p:sldId id="315" r:id="rId56"/>
    <p:sldId id="316" r:id="rId57"/>
    <p:sldId id="317" r:id="rId58"/>
    <p:sldId id="334" r:id="rId59"/>
    <p:sldId id="309" r:id="rId60"/>
    <p:sldId id="318" r:id="rId61"/>
    <p:sldId id="319" r:id="rId62"/>
    <p:sldId id="338" r:id="rId63"/>
    <p:sldId id="333" r:id="rId64"/>
    <p:sldId id="320" r:id="rId65"/>
    <p:sldId id="321" r:id="rId66"/>
    <p:sldId id="323" r:id="rId67"/>
    <p:sldId id="348" r:id="rId68"/>
    <p:sldId id="324" r:id="rId69"/>
    <p:sldId id="336" r:id="rId70"/>
    <p:sldId id="305" r:id="rId71"/>
    <p:sldId id="298" r:id="rId72"/>
    <p:sldId id="352" r:id="rId73"/>
    <p:sldId id="355" r:id="rId74"/>
    <p:sldId id="356" r:id="rId75"/>
    <p:sldId id="332" r:id="rId76"/>
    <p:sldId id="300" r:id="rId77"/>
    <p:sldId id="299" r:id="rId78"/>
    <p:sldId id="325" r:id="rId79"/>
    <p:sldId id="327" r:id="rId80"/>
    <p:sldId id="349" r:id="rId81"/>
    <p:sldId id="350" r:id="rId82"/>
    <p:sldId id="351" r:id="rId83"/>
    <p:sldId id="354" r:id="rId84"/>
    <p:sldId id="329" r:id="rId85"/>
    <p:sldId id="353" r:id="rId86"/>
    <p:sldId id="330" r:id="rId87"/>
    <p:sldId id="331" r:id="rId88"/>
    <p:sldId id="337"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713" autoAdjust="0"/>
  </p:normalViewPr>
  <p:slideViewPr>
    <p:cSldViewPr>
      <p:cViewPr varScale="1">
        <p:scale>
          <a:sx n="69" d="100"/>
          <a:sy n="69" d="100"/>
        </p:scale>
        <p:origin x="-141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772156-3698-458E-B3CA-1CB9467A2B4F}" type="datetimeFigureOut">
              <a:rPr lang="en-US" smtClean="0"/>
              <a:pPr/>
              <a:t>2/18/2013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F1EDC9-D075-422E-9CB9-C7F61496B47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3D2015-A951-4360-BBD7-2F2F44F6B2F0}" type="slidenum">
              <a:rPr lang="en-US"/>
              <a:pPr fontAlgn="base">
                <a:spcBef>
                  <a:spcPct val="0"/>
                </a:spcBef>
                <a:spcAft>
                  <a:spcPct val="0"/>
                </a:spcAft>
              </a:pPr>
              <a:t>59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60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61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64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65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66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68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75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78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79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84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86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87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F1EDC9-D075-422E-9CB9-C7F61496B47A}" type="slidenum">
              <a:rPr lang="en-US" smtClean="0"/>
              <a:pPr/>
              <a:t>48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41284A-04B2-4FE0-B7A2-CAC5C7CE5B38}" type="slidenum">
              <a:rPr lang="en-US"/>
              <a:pPr fontAlgn="base">
                <a:spcBef>
                  <a:spcPct val="0"/>
                </a:spcBef>
                <a:spcAft>
                  <a:spcPct val="0"/>
                </a:spcAft>
              </a:pPr>
              <a:t>51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5987F0-0B3C-4237-B049-ED6FE9B5856E}" type="slidenum">
              <a:rPr lang="en-US" smtClean="0"/>
              <a:pPr/>
              <a:t>54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E3DEF5-2FCC-4EE3-B276-490D2C9FA3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E3DEF5-2FCC-4EE3-B276-490D2C9FA3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E3DEF5-2FCC-4EE3-B276-490D2C9FA3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E3DEF5-2FCC-4EE3-B276-490D2C9FA3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E3DEF5-2FCC-4EE3-B276-490D2C9FA337}" type="datetimeFigureOut">
              <a:rPr lang="en-US" smtClean="0"/>
              <a:pPr/>
              <a:t>2/18/2013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E3DEF5-2FCC-4EE3-B276-490D2C9FA337}" type="datetimeFigureOut">
              <a:rPr lang="en-US" smtClean="0"/>
              <a:pPr/>
              <a:t>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E3DEF5-2FCC-4EE3-B276-490D2C9FA337}" type="datetimeFigureOut">
              <a:rPr lang="en-US" smtClean="0"/>
              <a:pPr/>
              <a:t>2/18/2013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E3DEF5-2FCC-4EE3-B276-490D2C9FA337}" type="datetimeFigureOut">
              <a:rPr lang="en-US" smtClean="0"/>
              <a:pPr/>
              <a:t>2/18/2013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3DEF5-2FCC-4EE3-B276-490D2C9FA337}" type="datetimeFigureOut">
              <a:rPr lang="en-US" smtClean="0"/>
              <a:pPr/>
              <a:t>2/18/2013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3DEF5-2FCC-4EE3-B276-490D2C9FA337}" type="datetimeFigureOut">
              <a:rPr lang="en-US" smtClean="0"/>
              <a:pPr/>
              <a:t>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3DEF5-2FCC-4EE3-B276-490D2C9FA337}" type="datetimeFigureOut">
              <a:rPr lang="en-US" smtClean="0"/>
              <a:pPr/>
              <a:t>2/18/2013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BE177-5CC8-4D8C-8526-CB95063FB10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3DEF5-2FCC-4EE3-B276-490D2C9FA337}" type="datetimeFigureOut">
              <a:rPr lang="en-US" smtClean="0"/>
              <a:pPr/>
              <a:t>2/18/2013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BE177-5CC8-4D8C-8526-CB95063FB10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24)</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5257800"/>
            <a:ext cx="9144000" cy="1600200"/>
          </a:xfrm>
        </p:spPr>
        <p:txBody>
          <a:bodyPr>
            <a:normAutofit/>
          </a:bodyPr>
          <a:lstStyle/>
          <a:p>
            <a:pPr algn="ctr">
              <a:buNone/>
            </a:pPr>
            <a:r>
              <a:rPr lang="en-US" sz="4000" dirty="0">
                <a:solidFill>
                  <a:srgbClr val="FFFF00"/>
                </a:solidFill>
                <a:effectLst>
                  <a:glow rad="101600">
                    <a:schemeClr val="bg1">
                      <a:alpha val="60000"/>
                    </a:schemeClr>
                  </a:glow>
                </a:effectLst>
              </a:rPr>
              <a:t>The Ascension </a:t>
            </a:r>
            <a:endParaRPr lang="en-US" sz="4000" dirty="0" smtClean="0">
              <a:solidFill>
                <a:srgbClr val="FFFF00"/>
              </a:solidFill>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686800" cy="1752600"/>
          </a:xfrm>
        </p:spPr>
        <p:txBody>
          <a:bodyPr>
            <a:normAutofit/>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0" y="12954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4360985" y="1294228"/>
            <a:ext cx="4783015" cy="3811172"/>
          </a:xfrm>
          <a:prstGeom prst="rect">
            <a:avLst/>
          </a:prstGeom>
          <a:ln>
            <a:noFill/>
          </a:ln>
          <a:effectLst>
            <a:softEdge rad="112500"/>
          </a:effectLst>
        </p:spPr>
      </p:pic>
      <p:sp>
        <p:nvSpPr>
          <p:cNvPr id="5" name="Rectangle 4"/>
          <p:cNvSpPr/>
          <p:nvPr/>
        </p:nvSpPr>
        <p:spPr>
          <a:xfrm>
            <a:off x="0" y="228600"/>
            <a:ext cx="9144000" cy="707886"/>
          </a:xfrm>
          <a:prstGeom prst="rect">
            <a:avLst/>
          </a:prstGeom>
        </p:spPr>
        <p:txBody>
          <a:bodyPr wrap="square">
            <a:spAutoFit/>
          </a:bodyPr>
          <a:lstStyle/>
          <a:p>
            <a:pPr algn="ctr"/>
            <a:r>
              <a:rPr lang="en-US" sz="4000" dirty="0" smtClean="0">
                <a:effectLst>
                  <a:glow rad="139700">
                    <a:schemeClr val="accent2">
                      <a:satMod val="175000"/>
                      <a:alpha val="40000"/>
                    </a:schemeClr>
                  </a:glow>
                </a:effectLst>
              </a:rPr>
              <a:t>The Earthly Ministry of Jesus Christ</a:t>
            </a:r>
            <a:endParaRPr lang="en-US" sz="40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1828800"/>
            <a:ext cx="4648200" cy="4297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
        <p:nvSpPr>
          <p:cNvPr id="5" name="Rectangle 4"/>
          <p:cNvSpPr/>
          <p:nvPr/>
        </p:nvSpPr>
        <p:spPr>
          <a:xfrm>
            <a:off x="0" y="5486400"/>
            <a:ext cx="9144000" cy="1077218"/>
          </a:xfrm>
          <a:prstGeom prst="rect">
            <a:avLst/>
          </a:prstGeom>
        </p:spPr>
        <p:txBody>
          <a:bodyPr wrap="square">
            <a:spAutoFit/>
          </a:bodyPr>
          <a:lstStyle/>
          <a:p>
            <a:pPr algn="ctr"/>
            <a:r>
              <a:rPr lang="en-US" sz="3200" dirty="0" smtClean="0"/>
              <a:t> zeal; compassion; meekness and gentleness; boldness and courage; love</a:t>
            </a:r>
            <a:endParaRPr lang="en-US" sz="32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rue love"/>
          <p:cNvPicPr>
            <a:picLocks noChangeAspect="1" noChangeArrowheads="1"/>
          </p:cNvPicPr>
          <p:nvPr/>
        </p:nvPicPr>
        <p:blipFill>
          <a:blip r:embed="rId2" cstate="print"/>
          <a:srcRect/>
          <a:stretch>
            <a:fillRect/>
          </a:stretch>
        </p:blipFill>
        <p:spPr bwMode="auto">
          <a:xfrm>
            <a:off x="533400" y="304800"/>
            <a:ext cx="8383917" cy="556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267200" y="12954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
        <p:nvSpPr>
          <p:cNvPr id="5" name="Rectangle 4"/>
          <p:cNvSpPr/>
          <p:nvPr/>
        </p:nvSpPr>
        <p:spPr>
          <a:xfrm>
            <a:off x="4419600" y="4724400"/>
            <a:ext cx="4648200" cy="2062103"/>
          </a:xfrm>
          <a:prstGeom prst="rect">
            <a:avLst/>
          </a:prstGeom>
        </p:spPr>
        <p:txBody>
          <a:bodyPr wrap="square">
            <a:spAutoFit/>
          </a:bodyPr>
          <a:lstStyle/>
          <a:p>
            <a:pPr algn="ctr"/>
            <a:r>
              <a:rPr lang="en-US" sz="3200" i="1" dirty="0" smtClean="0">
                <a:effectLst/>
                <a:latin typeface="Times New Roman" pitchFamily="18" charset="0"/>
                <a:cs typeface="Times New Roman" pitchFamily="18" charset="0"/>
              </a:rPr>
              <a:t>“Who his own self bare our sins in his own body on the tree.”</a:t>
            </a:r>
          </a:p>
          <a:p>
            <a:pPr algn="ctr"/>
            <a:r>
              <a:rPr lang="en-US" sz="3200" i="1" dirty="0" smtClean="0">
                <a:effectLst/>
                <a:latin typeface="Times New Roman" pitchFamily="18" charset="0"/>
                <a:cs typeface="Times New Roman" pitchFamily="18" charset="0"/>
              </a:rPr>
              <a:t> I Peter 2:24 </a:t>
            </a:r>
            <a:endParaRPr lang="en-US" sz="3200" i="1" dirty="0">
              <a:effectLst/>
              <a:latin typeface="Times New Roman" pitchFamily="18" charset="0"/>
              <a:cs typeface="Times New Roman" pitchFamily="18" charset="0"/>
            </a:endParaRPr>
          </a:p>
        </p:txBody>
      </p:sp>
      <p:sp>
        <p:nvSpPr>
          <p:cNvPr id="6" name="Rectangle 5"/>
          <p:cNvSpPr/>
          <p:nvPr/>
        </p:nvSpPr>
        <p:spPr>
          <a:xfrm>
            <a:off x="0" y="1066800"/>
            <a:ext cx="4267200" cy="2246769"/>
          </a:xfrm>
          <a:prstGeom prst="rect">
            <a:avLst/>
          </a:prstGeom>
        </p:spPr>
        <p:txBody>
          <a:bodyPr wrap="square">
            <a:spAutoFit/>
          </a:bodyPr>
          <a:lstStyle/>
          <a:p>
            <a:pPr algn="ctr"/>
            <a:r>
              <a:rPr lang="en-US" sz="2800" i="1" dirty="0" smtClean="0">
                <a:latin typeface="Times New Roman" pitchFamily="18" charset="0"/>
                <a:cs typeface="Times New Roman" pitchFamily="18" charset="0"/>
              </a:rPr>
              <a:t>“For he hath made him to be sin for us, who knew no sin; that we might be made the righteousness of God in him.” II Cor. 5:21 </a:t>
            </a:r>
            <a:endParaRPr lang="en-US" sz="2800" i="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UfF16jcv9Uw/UBnqdqaWUII/AAAAAAAAADY/F07Gm2gwXJQ/s1600/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The results of the vicarious atonement</a:t>
            </a:r>
            <a:br>
              <a:rPr lang="en-US" i="1" dirty="0" smtClean="0">
                <a:solidFill>
                  <a:srgbClr val="FFFF00"/>
                </a:solidFill>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p:txBody>
          <a:bodyPr>
            <a:normAutofit lnSpcReduction="10000"/>
          </a:bodyPr>
          <a:lstStyle/>
          <a:p>
            <a:r>
              <a:rPr lang="en-US" sz="3600" dirty="0" smtClean="0">
                <a:effectLst>
                  <a:glow rad="101600">
                    <a:schemeClr val="bg1">
                      <a:alpha val="60000"/>
                    </a:schemeClr>
                  </a:glow>
                </a:effectLst>
              </a:rPr>
              <a:t>Redemption</a:t>
            </a:r>
          </a:p>
          <a:p>
            <a:r>
              <a:rPr lang="en-US" sz="3600" dirty="0" smtClean="0">
                <a:effectLst>
                  <a:glow rad="101600">
                    <a:schemeClr val="bg1">
                      <a:alpha val="60000"/>
                    </a:schemeClr>
                  </a:glow>
                </a:effectLst>
              </a:rPr>
              <a:t>Reconciliation</a:t>
            </a:r>
          </a:p>
          <a:p>
            <a:r>
              <a:rPr lang="en-US" sz="3600" dirty="0" smtClean="0">
                <a:effectLst>
                  <a:glow rad="101600">
                    <a:schemeClr val="bg1">
                      <a:alpha val="60000"/>
                    </a:schemeClr>
                  </a:glow>
                </a:effectLst>
              </a:rPr>
              <a:t>Justification</a:t>
            </a:r>
          </a:p>
          <a:p>
            <a:r>
              <a:rPr lang="en-US" sz="3600" dirty="0" smtClean="0">
                <a:effectLst>
                  <a:glow rad="101600">
                    <a:schemeClr val="bg1">
                      <a:alpha val="60000"/>
                    </a:schemeClr>
                  </a:glow>
                </a:effectLst>
              </a:rPr>
              <a:t>Sanctification</a:t>
            </a:r>
          </a:p>
          <a:p>
            <a:r>
              <a:rPr lang="en-US" sz="3600" dirty="0" smtClean="0">
                <a:effectLst>
                  <a:glow rad="101600">
                    <a:schemeClr val="bg1">
                      <a:alpha val="60000"/>
                    </a:schemeClr>
                  </a:glow>
                </a:effectLst>
              </a:rPr>
              <a:t>Glorification</a:t>
            </a:r>
          </a:p>
          <a:p>
            <a:r>
              <a:rPr lang="en-US" sz="3600" dirty="0" smtClean="0">
                <a:effectLst>
                  <a:glow rad="101600">
                    <a:schemeClr val="bg1">
                      <a:alpha val="60000"/>
                    </a:schemeClr>
                  </a:glow>
                </a:effectLst>
              </a:rPr>
              <a:t>Regeneration</a:t>
            </a:r>
          </a:p>
          <a:p>
            <a:r>
              <a:rPr lang="en-US" sz="3600" dirty="0" smtClean="0">
                <a:effectLst>
                  <a:glow rad="101600">
                    <a:schemeClr val="bg1">
                      <a:alpha val="60000"/>
                    </a:schemeClr>
                  </a:glow>
                </a:effectLst>
              </a:rPr>
              <a:t>Remission</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5105400" y="1600200"/>
            <a:ext cx="4038600" cy="4525963"/>
          </a:xfrm>
        </p:spPr>
        <p:txBody>
          <a:bodyPr>
            <a:normAutofit lnSpcReduction="10000"/>
          </a:bodyPr>
          <a:lstStyle/>
          <a:p>
            <a:r>
              <a:rPr lang="en-US" sz="3600" dirty="0" smtClean="0">
                <a:effectLst>
                  <a:glow rad="101600">
                    <a:schemeClr val="bg1">
                      <a:alpha val="60000"/>
                    </a:schemeClr>
                  </a:glow>
                </a:effectLst>
              </a:rPr>
              <a:t>Imputation</a:t>
            </a:r>
          </a:p>
          <a:p>
            <a:r>
              <a:rPr lang="en-US" sz="3600" dirty="0" smtClean="0">
                <a:effectLst>
                  <a:glow rad="101600">
                    <a:schemeClr val="bg1">
                      <a:alpha val="60000"/>
                    </a:schemeClr>
                  </a:glow>
                </a:effectLst>
              </a:rPr>
              <a:t>Propitiation</a:t>
            </a:r>
          </a:p>
          <a:p>
            <a:r>
              <a:rPr lang="en-US" sz="3600" dirty="0" smtClean="0">
                <a:effectLst>
                  <a:glow rad="101600">
                    <a:schemeClr val="bg1">
                      <a:alpha val="60000"/>
                    </a:schemeClr>
                  </a:glow>
                </a:effectLst>
              </a:rPr>
              <a:t>Forgiveness</a:t>
            </a:r>
          </a:p>
          <a:p>
            <a:r>
              <a:rPr lang="en-US" sz="3600" dirty="0" smtClean="0">
                <a:effectLst>
                  <a:glow rad="101600">
                    <a:schemeClr val="bg1">
                      <a:alpha val="60000"/>
                    </a:schemeClr>
                  </a:glow>
                </a:effectLst>
              </a:rPr>
              <a:t>Adoption</a:t>
            </a:r>
          </a:p>
          <a:p>
            <a:r>
              <a:rPr lang="en-US" sz="3600" dirty="0" smtClean="0">
                <a:effectLst>
                  <a:glow rad="101600">
                    <a:schemeClr val="bg1">
                      <a:alpha val="60000"/>
                    </a:schemeClr>
                  </a:glow>
                </a:effectLst>
              </a:rPr>
              <a:t>Ransom</a:t>
            </a:r>
          </a:p>
          <a:p>
            <a:r>
              <a:rPr lang="en-US" sz="3600" dirty="0" smtClean="0">
                <a:effectLst>
                  <a:glow rad="101600">
                    <a:schemeClr val="bg1">
                      <a:alpha val="60000"/>
                    </a:schemeClr>
                  </a:glow>
                </a:effectLst>
              </a:rPr>
              <a:t>Pardon</a:t>
            </a:r>
          </a:p>
          <a:p>
            <a:r>
              <a:rPr lang="en-US" sz="3600" dirty="0" smtClean="0">
                <a:effectLst>
                  <a:glow rad="101600">
                    <a:schemeClr val="bg1">
                      <a:alpha val="60000"/>
                    </a:schemeClr>
                  </a:glow>
                </a:effectLst>
              </a:rPr>
              <a:t>Eternal Salvation</a:t>
            </a: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981200"/>
          </a:xfrm>
        </p:spPr>
        <p:txBody>
          <a:bodyPr>
            <a:prstTxWarp prst="textArchUp">
              <a:avLst>
                <a:gd name="adj" fmla="val 10729697"/>
              </a:avLst>
            </a:prstTxWarp>
            <a:normAutofit/>
            <a:scene3d>
              <a:camera prst="orthographicFront"/>
              <a:lightRig rig="threePt" dir="t"/>
            </a:scene3d>
            <a:sp3d extrusionH="57150">
              <a:bevelT w="38100" h="38100" prst="relaxedInset"/>
            </a:sp3d>
          </a:bodyPr>
          <a:lstStyle/>
          <a:p>
            <a:r>
              <a:rPr lang="en-US" sz="4800" dirty="0" smtClean="0">
                <a:effectLst>
                  <a:glow rad="101600">
                    <a:schemeClr val="accent2">
                      <a:satMod val="175000"/>
                      <a:alpha val="40000"/>
                    </a:schemeClr>
                  </a:glow>
                  <a:innerShdw blurRad="63500" dist="50800" dir="13500000">
                    <a:prstClr val="black">
                      <a:alpha val="50000"/>
                    </a:prstClr>
                  </a:innerShdw>
                </a:effectLst>
              </a:rPr>
              <a:t>The seven last statements of Christ</a:t>
            </a:r>
            <a:endParaRPr lang="en-US" sz="4800" dirty="0">
              <a:effectLst>
                <a:glow rad="101600">
                  <a:schemeClr val="accent2">
                    <a:satMod val="175000"/>
                    <a:alpha val="40000"/>
                  </a:schemeClr>
                </a:glow>
                <a:innerShdw blurRad="63500" dist="50800" dir="13500000">
                  <a:prstClr val="black">
                    <a:alpha val="50000"/>
                  </a:prstClr>
                </a:innerShdw>
              </a:effectLst>
            </a:endParaRPr>
          </a:p>
        </p:txBody>
      </p:sp>
      <p:pic>
        <p:nvPicPr>
          <p:cNvPr id="2050" name="Picture 2" descr="http://www.houstonriverbc.org/hp_wordpress/wp-content/uploads/2012/01/Jesus-on-the-Cross-at-Sunset_600x400crop.jpg"/>
          <p:cNvPicPr>
            <a:picLocks noChangeAspect="1" noChangeArrowheads="1"/>
          </p:cNvPicPr>
          <p:nvPr/>
        </p:nvPicPr>
        <p:blipFill>
          <a:blip r:embed="rId2" cstate="print"/>
          <a:srcRect/>
          <a:stretch>
            <a:fillRect/>
          </a:stretch>
        </p:blipFill>
        <p:spPr bwMode="auto">
          <a:xfrm>
            <a:off x="1371600" y="1549300"/>
            <a:ext cx="6553200" cy="49277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onsecoursvocations.org/wp-content/uploads/2010/09/2010.09.28-Crosses-600x384.jpg"/>
          <p:cNvPicPr>
            <a:picLocks noChangeAspect="1" noChangeArrowheads="1"/>
          </p:cNvPicPr>
          <p:nvPr/>
        </p:nvPicPr>
        <p:blipFill>
          <a:blip r:embed="rId2" cstate="print"/>
          <a:srcRect/>
          <a:stretch>
            <a:fillRect/>
          </a:stretch>
        </p:blipFill>
        <p:spPr bwMode="auto">
          <a:xfrm>
            <a:off x="-1066800" y="0"/>
            <a:ext cx="11163300" cy="7144512"/>
          </a:xfrm>
          <a:prstGeom prst="rect">
            <a:avLst/>
          </a:prstGeom>
          <a:noFill/>
        </p:spPr>
      </p:pic>
      <p:sp>
        <p:nvSpPr>
          <p:cNvPr id="4" name="Content Placeholder 3"/>
          <p:cNvSpPr>
            <a:spLocks noGrp="1"/>
          </p:cNvSpPr>
          <p:nvPr>
            <p:ph idx="1"/>
          </p:nvPr>
        </p:nvSpPr>
        <p:spPr>
          <a:xfrm>
            <a:off x="228600" y="228600"/>
            <a:ext cx="8915400" cy="6629400"/>
          </a:xfrm>
        </p:spPr>
        <p:txBody>
          <a:bodyPr>
            <a:noAutofit/>
          </a:bodyPr>
          <a:lstStyle/>
          <a:p>
            <a:r>
              <a:rPr lang="en-US" sz="3600" i="1" dirty="0" smtClean="0">
                <a:effectLst>
                  <a:glow rad="101600">
                    <a:schemeClr val="bg1">
                      <a:alpha val="60000"/>
                    </a:schemeClr>
                  </a:glow>
                </a:effectLst>
              </a:rPr>
              <a:t>“Father, forgive them; for they know not what they do.”</a:t>
            </a:r>
          </a:p>
          <a:p>
            <a:r>
              <a:rPr lang="en-US" sz="3600" i="1" dirty="0" smtClean="0">
                <a:effectLst>
                  <a:glow rad="101600">
                    <a:schemeClr val="bg1">
                      <a:alpha val="60000"/>
                    </a:schemeClr>
                  </a:glow>
                </a:effectLst>
              </a:rPr>
              <a:t>“Today </a:t>
            </a:r>
            <a:r>
              <a:rPr lang="en-US" sz="3600" i="1" dirty="0" err="1" smtClean="0">
                <a:effectLst>
                  <a:glow rad="101600">
                    <a:schemeClr val="bg1">
                      <a:alpha val="60000"/>
                    </a:schemeClr>
                  </a:glow>
                </a:effectLst>
              </a:rPr>
              <a:t>shalt</a:t>
            </a:r>
            <a:r>
              <a:rPr lang="en-US" sz="3600" i="1" dirty="0" smtClean="0">
                <a:effectLst>
                  <a:glow rad="101600">
                    <a:schemeClr val="bg1">
                      <a:alpha val="60000"/>
                    </a:schemeClr>
                  </a:glow>
                </a:effectLst>
              </a:rPr>
              <a:t> thou be with me in paradise.”</a:t>
            </a:r>
          </a:p>
          <a:p>
            <a:r>
              <a:rPr lang="en-US" sz="3600" i="1" dirty="0" smtClean="0">
                <a:effectLst>
                  <a:glow rad="101600">
                    <a:schemeClr val="bg1">
                      <a:alpha val="60000"/>
                    </a:schemeClr>
                  </a:glow>
                </a:effectLst>
              </a:rPr>
              <a:t>“Woman, behold thy son! Then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 disciple, Behold thy mother!”</a:t>
            </a:r>
          </a:p>
          <a:p>
            <a:r>
              <a:rPr lang="en-US" sz="3600" i="1" dirty="0" smtClean="0">
                <a:effectLst>
                  <a:glow rad="101600">
                    <a:schemeClr val="bg1">
                      <a:alpha val="60000"/>
                    </a:schemeClr>
                  </a:glow>
                </a:effectLst>
              </a:rPr>
              <a:t>“My God, my God, why hast thou forsaken me?”</a:t>
            </a:r>
          </a:p>
          <a:p>
            <a:r>
              <a:rPr lang="en-US" sz="3600" i="1" dirty="0" smtClean="0">
                <a:effectLst>
                  <a:glow rad="101600">
                    <a:schemeClr val="bg1">
                      <a:alpha val="60000"/>
                    </a:schemeClr>
                  </a:glow>
                </a:effectLst>
              </a:rPr>
              <a:t>“I thirst.”</a:t>
            </a:r>
          </a:p>
          <a:p>
            <a:r>
              <a:rPr lang="en-US" sz="3600" i="1" dirty="0" smtClean="0">
                <a:effectLst>
                  <a:glow rad="101600">
                    <a:schemeClr val="bg1">
                      <a:alpha val="60000"/>
                    </a:schemeClr>
                  </a:glow>
                </a:effectLst>
              </a:rPr>
              <a:t>“It is finished.”</a:t>
            </a:r>
          </a:p>
          <a:p>
            <a:r>
              <a:rPr lang="en-US" sz="3600" i="1" dirty="0" smtClean="0">
                <a:effectLst>
                  <a:glow rad="101600">
                    <a:schemeClr val="bg1">
                      <a:alpha val="60000"/>
                    </a:schemeClr>
                  </a:glow>
                </a:effectLst>
              </a:rPr>
              <a:t>“Father, into thy hands I commend my spirit.”</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457200" y="1777999"/>
            <a:ext cx="7620000" cy="5080001"/>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895600" y="3124200"/>
            <a:ext cx="2362200" cy="2276302"/>
          </a:xfrm>
          <a:prstGeom prst="ellipse">
            <a:avLst/>
          </a:prstGeom>
          <a:ln>
            <a:noFill/>
          </a:ln>
          <a:effectLst>
            <a:softEdge rad="112500"/>
          </a:effectLst>
        </p:spPr>
      </p:pic>
      <p:sp>
        <p:nvSpPr>
          <p:cNvPr id="4" name="Title 1"/>
          <p:cNvSpPr txBox="1">
            <a:spLocks/>
          </p:cNvSpPr>
          <p:nvPr/>
        </p:nvSpPr>
        <p:spPr>
          <a:xfrm>
            <a:off x="0" y="0"/>
            <a:ext cx="9144000" cy="2514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t>Christ descent into the </a:t>
            </a:r>
            <a:b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br>
            <a: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t>heart of the earth</a:t>
            </a:r>
            <a:endParaRPr kumimoji="0" lang="en-US" sz="5400" b="0" i="0" u="none" strike="noStrike" kern="1200" cap="none" spc="0" normalizeH="0" baseline="0" noProof="0" dirty="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000"/>
                                        <p:tgtEl>
                                          <p:spTgt spid="583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33302  E" pathEditMode="relative" ptsTypes="">
                                      <p:cBhvr>
                                        <p:cTn id="11" dur="2000" fill="hold"/>
                                        <p:tgtEl>
                                          <p:spTgt spid="583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ttp://lifebeforelife.org/files/2012/06/great-council-in-heaven4-1.jpg"/>
          <p:cNvPicPr>
            <a:picLocks noChangeAspect="1" noChangeArrowheads="1"/>
          </p:cNvPicPr>
          <p:nvPr/>
        </p:nvPicPr>
        <p:blipFill>
          <a:blip r:embed="rId2" cstate="print">
            <a:lum bright="-10000"/>
          </a:blip>
          <a:srcRect l="16725" t="43178" r="-1918"/>
          <a:stretch>
            <a:fillRect/>
          </a:stretch>
        </p:blipFill>
        <p:spPr bwMode="auto">
          <a:xfrm>
            <a:off x="-152400" y="3276600"/>
            <a:ext cx="9703520" cy="3581400"/>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228600" y="-1143000"/>
            <a:ext cx="95250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4343400"/>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38914" name="Picture 2" descr="http://www.icedragonart.com/wowexplorers/ragefire%20chasm/ragefire_chasm_screenshots2.jpg"/>
          <p:cNvPicPr>
            <a:picLocks noChangeAspect="1" noChangeArrowheads="1"/>
          </p:cNvPicPr>
          <p:nvPr/>
        </p:nvPicPr>
        <p:blipFill>
          <a:blip r:embed="rId4" cstate="print">
            <a:grayscl/>
            <a:lum contrast="10000"/>
          </a:blip>
          <a:srcRect t="69406" r="713"/>
          <a:stretch>
            <a:fillRect/>
          </a:stretch>
        </p:blipFill>
        <p:spPr bwMode="auto">
          <a:xfrm>
            <a:off x="-228600" y="2286000"/>
            <a:ext cx="9601200" cy="1371600"/>
          </a:xfrm>
          <a:prstGeom prst="rect">
            <a:avLst/>
          </a:prstGeom>
          <a:ln>
            <a:noFill/>
          </a:ln>
          <a:effectLst>
            <a:softEdge rad="112500"/>
          </a:effectLst>
        </p:spPr>
      </p:pic>
      <p:pic>
        <p:nvPicPr>
          <p:cNvPr id="38916" name="Picture 4" descr="http://4.bp.blogspot.com/--UgStOu3CkE/TjBAb6b3CqI/AAAAAAAAALw/Q_wQ8YiOExs/s1600/ascensio.jpg"/>
          <p:cNvPicPr>
            <a:picLocks noChangeAspect="1" noChangeArrowheads="1"/>
          </p:cNvPicPr>
          <p:nvPr/>
        </p:nvPicPr>
        <p:blipFill>
          <a:blip r:embed="rId5" cstate="print">
            <a:lum bright="-10000"/>
          </a:blip>
          <a:srcRect/>
          <a:stretch>
            <a:fillRect/>
          </a:stretch>
        </p:blipFill>
        <p:spPr bwMode="auto">
          <a:xfrm>
            <a:off x="304800" y="3657600"/>
            <a:ext cx="3048000" cy="3200400"/>
          </a:xfrm>
          <a:prstGeom prst="ellipse">
            <a:avLst/>
          </a:prstGeom>
          <a:ln>
            <a:noFill/>
          </a:ln>
          <a:effectLst>
            <a:softEdge rad="112500"/>
          </a:effectLst>
        </p:spPr>
      </p:pic>
      <p:sp>
        <p:nvSpPr>
          <p:cNvPr id="8" name="Rectangle 7"/>
          <p:cNvSpPr/>
          <p:nvPr/>
        </p:nvSpPr>
        <p:spPr>
          <a:xfrm>
            <a:off x="0" y="2362200"/>
            <a:ext cx="4952999" cy="1200329"/>
          </a:xfrm>
          <a:prstGeom prst="rect">
            <a:avLst/>
          </a:prstGeom>
        </p:spPr>
        <p:txBody>
          <a:bodyPr wrap="square">
            <a:spAutoFit/>
          </a:bodyPr>
          <a:lstStyle/>
          <a:p>
            <a:pPr algn="ctr"/>
            <a:r>
              <a:rPr lang="en-US" sz="3600" i="1" dirty="0" smtClean="0"/>
              <a:t>“…preached unto the </a:t>
            </a:r>
          </a:p>
          <a:p>
            <a:pPr algn="ctr"/>
            <a:r>
              <a:rPr lang="en-US" sz="3600" i="1" dirty="0" smtClean="0"/>
              <a:t>spirits in prison…”</a:t>
            </a:r>
            <a:endParaRPr lang="en-US" sz="3600" dirty="0"/>
          </a:p>
        </p:txBody>
      </p:sp>
      <p:sp>
        <p:nvSpPr>
          <p:cNvPr id="9" name="Rectangle 8"/>
          <p:cNvSpPr/>
          <p:nvPr/>
        </p:nvSpPr>
        <p:spPr>
          <a:xfrm>
            <a:off x="4648200" y="2362200"/>
            <a:ext cx="4648200" cy="1200329"/>
          </a:xfrm>
          <a:prstGeom prst="rect">
            <a:avLst/>
          </a:prstGeom>
        </p:spPr>
        <p:txBody>
          <a:bodyPr wrap="square">
            <a:spAutoFit/>
          </a:bodyPr>
          <a:lstStyle/>
          <a:p>
            <a:pPr algn="ctr"/>
            <a:r>
              <a:rPr lang="en-US" sz="3600" i="1" dirty="0" smtClean="0"/>
              <a:t>“…led captivity captive…”</a:t>
            </a:r>
            <a:endParaRPr lang="en-US" sz="360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Resurrection of Jesus Christ</a:t>
            </a:r>
            <a:endParaRPr lang="en-US" dirty="0"/>
          </a:p>
        </p:txBody>
      </p:sp>
      <p:pic>
        <p:nvPicPr>
          <p:cNvPr id="55298" name="Picture 2" descr="http://4.bp.blogspot.com/-CVGmNTJ8BKo/TbNfXLOxukI/AAAAAAAAEKQ/CNXLm0s04sw/s1600/jesus+resurrection+3.jpg"/>
          <p:cNvPicPr>
            <a:picLocks noChangeAspect="1" noChangeArrowheads="1"/>
          </p:cNvPicPr>
          <p:nvPr/>
        </p:nvPicPr>
        <p:blipFill>
          <a:blip r:embed="rId2" cstate="print"/>
          <a:srcRect/>
          <a:stretch>
            <a:fillRect/>
          </a:stretch>
        </p:blipFill>
        <p:spPr bwMode="auto">
          <a:xfrm>
            <a:off x="914400" y="1752600"/>
            <a:ext cx="7239000" cy="4719546"/>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The Most Important Bible Doctrine</a:t>
            </a:r>
            <a:br>
              <a:rPr lang="en-US" dirty="0" smtClean="0"/>
            </a:br>
            <a:r>
              <a:rPr lang="en-US" i="1" dirty="0" smtClean="0"/>
              <a:t>(I Corinthians 15)</a:t>
            </a:r>
            <a:endParaRPr lang="en-US" i="1" dirty="0"/>
          </a:p>
        </p:txBody>
      </p:sp>
      <p:pic>
        <p:nvPicPr>
          <p:cNvPr id="63490" name="Picture 2" descr="http://1.bp.blogspot.com/-VgeHZ3RIneQ/T4EGUp4_5OI/AAAAAAAAAyw/FDgXkuZvKUM/s1600/jesus-resurrection-92.jpg"/>
          <p:cNvPicPr>
            <a:picLocks noChangeAspect="1" noChangeArrowheads="1"/>
          </p:cNvPicPr>
          <p:nvPr/>
        </p:nvPicPr>
        <p:blipFill>
          <a:blip r:embed="rId2" cstate="print"/>
          <a:srcRect/>
          <a:stretch>
            <a:fillRect/>
          </a:stretch>
        </p:blipFill>
        <p:spPr bwMode="auto">
          <a:xfrm>
            <a:off x="1371600" y="1676400"/>
            <a:ext cx="6477000" cy="4857750"/>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encrypted-tbn3.gstatic.com/images?q=tbn:ANd9GcQpglpHIFunLi7AK76v4UWGyNpihhB9WUWlHIS_AdqQviM0Uxw1sQ"/>
          <p:cNvPicPr>
            <a:picLocks noChangeAspect="1" noChangeArrowheads="1"/>
          </p:cNvPicPr>
          <p:nvPr/>
        </p:nvPicPr>
        <p:blipFill>
          <a:blip r:embed="rId2" cstate="print"/>
          <a:srcRect/>
          <a:stretch>
            <a:fillRect/>
          </a:stretch>
        </p:blipFill>
        <p:spPr bwMode="auto">
          <a:xfrm>
            <a:off x="-304800" y="1"/>
            <a:ext cx="9744075" cy="6858000"/>
          </a:xfrm>
          <a:prstGeom prst="rect">
            <a:avLst/>
          </a:prstGeom>
          <a:noFill/>
        </p:spPr>
      </p:pic>
      <p:sp>
        <p:nvSpPr>
          <p:cNvPr id="3" name="Content Placeholder 2"/>
          <p:cNvSpPr>
            <a:spLocks noGrp="1"/>
          </p:cNvSpPr>
          <p:nvPr>
            <p:ph idx="1"/>
          </p:nvPr>
        </p:nvSpPr>
        <p:spPr>
          <a:xfrm>
            <a:off x="0" y="304800"/>
            <a:ext cx="9144000" cy="5821363"/>
          </a:xfrm>
        </p:spPr>
        <p:txBody>
          <a:bodyPr>
            <a:normAutofit/>
          </a:bodyPr>
          <a:lstStyle/>
          <a:p>
            <a:pPr algn="ctr">
              <a:buNone/>
            </a:pPr>
            <a:r>
              <a:rPr lang="en-US" sz="5400" i="1" dirty="0" smtClean="0">
                <a:effectLst>
                  <a:glow rad="101600">
                    <a:schemeClr val="bg1">
                      <a:alpha val="60000"/>
                    </a:schemeClr>
                  </a:glow>
                </a:effectLst>
              </a:rPr>
              <a:t>“And if Christ be not raised, your faith is vain; ye are yet in your sins. Then they also which are fallen asleep in Christ are perished.” I Cor. 15:17-18 </a:t>
            </a:r>
            <a:endParaRPr lang="en-US" sz="54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4343400"/>
          </a:xfrm>
        </p:spPr>
        <p:txBody>
          <a:bodyPr>
            <a:normAutofit/>
            <a:scene3d>
              <a:camera prst="orthographicFront"/>
              <a:lightRig rig="threePt" dir="t"/>
            </a:scene3d>
            <a:sp3d extrusionH="57150">
              <a:bevelT w="38100" h="38100" prst="convex"/>
            </a:sp3d>
          </a:bodyPr>
          <a:lstStyle/>
          <a:p>
            <a:r>
              <a:rPr lang="en-US" sz="6600" dirty="0" smtClean="0">
                <a:solidFill>
                  <a:srgbClr val="92D050"/>
                </a:solidFill>
                <a:effectLst>
                  <a:glow rad="63500">
                    <a:schemeClr val="accent3">
                      <a:satMod val="175000"/>
                      <a:alpha val="40000"/>
                    </a:schemeClr>
                  </a:glow>
                  <a:reflection blurRad="6350" stA="55000" endA="300" endPos="45500" dir="5400000" sy="-100000" algn="bl" rotWithShape="0"/>
                </a:effectLst>
              </a:rPr>
              <a:t>Tonight’s Message</a:t>
            </a:r>
            <a:endParaRPr lang="en-US" sz="6600" dirty="0">
              <a:solidFill>
                <a:srgbClr val="92D050"/>
              </a:solidFill>
              <a:effectLst>
                <a:glow rad="63500">
                  <a:schemeClr val="accent3">
                    <a:satMod val="175000"/>
                    <a:alpha val="40000"/>
                  </a:schemeClr>
                </a:glow>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dirty="0">
                <a:solidFill>
                  <a:srgbClr val="FFFF00"/>
                </a:solidFill>
              </a:rPr>
              <a:t>The Ascension </a:t>
            </a:r>
            <a:r>
              <a:rPr lang="en-US" dirty="0" smtClean="0">
                <a:solidFill>
                  <a:srgbClr val="FFFF00"/>
                </a:solidFill>
              </a:rPr>
              <a:t>of </a:t>
            </a:r>
            <a:r>
              <a:rPr lang="en-US" dirty="0">
                <a:solidFill>
                  <a:srgbClr val="FFFF00"/>
                </a:solidFill>
              </a:rPr>
              <a:t>Jesus Christ</a:t>
            </a:r>
          </a:p>
        </p:txBody>
      </p:sp>
      <p:pic>
        <p:nvPicPr>
          <p:cNvPr id="4098" name="Picture 2" descr="http://www.atotheword.com/wp-content/uploads/2011/04/jesus-ascension.jpg"/>
          <p:cNvPicPr>
            <a:picLocks noChangeAspect="1" noChangeArrowheads="1"/>
          </p:cNvPicPr>
          <p:nvPr/>
        </p:nvPicPr>
        <p:blipFill>
          <a:blip r:embed="rId2" cstate="print"/>
          <a:srcRect/>
          <a:stretch>
            <a:fillRect/>
          </a:stretch>
        </p:blipFill>
        <p:spPr bwMode="auto">
          <a:xfrm>
            <a:off x="1066800" y="1371600"/>
            <a:ext cx="7112000" cy="5334000"/>
          </a:xfrm>
          <a:prstGeom prst="rect">
            <a:avLst/>
          </a:prstGeom>
          <a:noFill/>
        </p:spPr>
      </p:pic>
      <p:pic>
        <p:nvPicPr>
          <p:cNvPr id="9" name="Picture 2" descr="http://www.atotheword.com/wp-content/uploads/2011/04/jesus-ascension.jpg"/>
          <p:cNvPicPr>
            <a:picLocks noChangeAspect="1" noChangeArrowheads="1"/>
          </p:cNvPicPr>
          <p:nvPr/>
        </p:nvPicPr>
        <p:blipFill>
          <a:blip r:embed="rId2" cstate="print"/>
          <a:srcRect l="-2143" t="5714" r="32500" b="82857"/>
          <a:stretch>
            <a:fillRect/>
          </a:stretch>
        </p:blipFill>
        <p:spPr bwMode="auto">
          <a:xfrm>
            <a:off x="838200" y="1295400"/>
            <a:ext cx="4953000" cy="685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1600200" y="3352800"/>
            <a:ext cx="1327727" cy="17526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5552"/>
                                        </p:tgtEl>
                                        <p:attrNameLst>
                                          <p:attrName>style.visibility</p:attrName>
                                        </p:attrNameLst>
                                      </p:cBhvr>
                                      <p:to>
                                        <p:strVal val="visible"/>
                                      </p:to>
                                    </p:set>
                                    <p:anim calcmode="lin" valueType="num">
                                      <p:cBhvr>
                                        <p:cTn id="7" dur="1000" fill="hold"/>
                                        <p:tgtEl>
                                          <p:spTgt spid="65552"/>
                                        </p:tgtEl>
                                        <p:attrNameLst>
                                          <p:attrName>ppt_w</p:attrName>
                                        </p:attrNameLst>
                                      </p:cBhvr>
                                      <p:tavLst>
                                        <p:tav tm="0">
                                          <p:val>
                                            <p:fltVal val="0"/>
                                          </p:val>
                                        </p:tav>
                                        <p:tav tm="100000">
                                          <p:val>
                                            <p:strVal val="#ppt_w"/>
                                          </p:val>
                                        </p:tav>
                                      </p:tavLst>
                                    </p:anim>
                                    <p:anim calcmode="lin" valueType="num">
                                      <p:cBhvr>
                                        <p:cTn id="8" dur="1000" fill="hold"/>
                                        <p:tgtEl>
                                          <p:spTgt spid="65552"/>
                                        </p:tgtEl>
                                        <p:attrNameLst>
                                          <p:attrName>ppt_h</p:attrName>
                                        </p:attrNameLst>
                                      </p:cBhvr>
                                      <p:tavLst>
                                        <p:tav tm="0">
                                          <p:val>
                                            <p:fltVal val="0"/>
                                          </p:val>
                                        </p:tav>
                                        <p:tav tm="100000">
                                          <p:val>
                                            <p:strVal val="#ppt_h"/>
                                          </p:val>
                                        </p:tav>
                                      </p:tavLst>
                                    </p:anim>
                                    <p:animEffect transition="in" filter="fade">
                                      <p:cBhvr>
                                        <p:cTn id="9" dur="1000"/>
                                        <p:tgtEl>
                                          <p:spTgt spid="65552"/>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3.33333E-6 3.3765E-6 L 0.25 3.3765E-6 " pathEditMode="relative" rAng="0" ptsTypes="AA">
                                      <p:cBhvr>
                                        <p:cTn id="13" dur="2000" fill="hold"/>
                                        <p:tgtEl>
                                          <p:spTgt spid="65552"/>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3886200" y="3352800"/>
            <a:ext cx="1327727" cy="17526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4.20907E-6 L 0.38333 4.20907E-6 " pathEditMode="relative" rAng="0" ptsTypes="AA">
                                      <p:cBhvr>
                                        <p:cTn id="6" dur="2000" fill="hold"/>
                                        <p:tgtEl>
                                          <p:spTgt spid="65552"/>
                                        </p:tgtEl>
                                        <p:attrNameLst>
                                          <p:attrName>ppt_x</p:attrName>
                                          <p:attrName>ppt_y</p:attrName>
                                        </p:attrNameLst>
                                      </p:cBhvr>
                                      <p:rCtr x="1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8" name="Picture 12" descr="http://newlife.id.au/wp-content/uploads/Jesus-disciples.jpg"/>
          <p:cNvPicPr>
            <a:picLocks noChangeAspect="1" noChangeArrowheads="1"/>
          </p:cNvPicPr>
          <p:nvPr/>
        </p:nvPicPr>
        <p:blipFill>
          <a:blip r:embed="rId2" cstate="print"/>
          <a:srcRect/>
          <a:stretch>
            <a:fillRect/>
          </a:stretch>
        </p:blipFill>
        <p:spPr bwMode="auto">
          <a:xfrm>
            <a:off x="2514600" y="3124200"/>
            <a:ext cx="4423945" cy="2362200"/>
          </a:xfrm>
          <a:prstGeom prst="rect">
            <a:avLst/>
          </a:prstGeom>
          <a:noFill/>
        </p:spPr>
      </p:pic>
      <p:sp>
        <p:nvSpPr>
          <p:cNvPr id="2" name="Title 1"/>
          <p:cNvSpPr>
            <a:spLocks noGrp="1"/>
          </p:cNvSpPr>
          <p:nvPr>
            <p:ph type="title"/>
          </p:nvPr>
        </p:nvSpPr>
        <p:spPr>
          <a:xfrm>
            <a:off x="0" y="0"/>
            <a:ext cx="9144000" cy="3124200"/>
          </a:xfrm>
        </p:spPr>
        <p:txBody>
          <a:bodyPr>
            <a:normAutofit/>
          </a:bodyPr>
          <a:lstStyle/>
          <a:p>
            <a:r>
              <a:rPr lang="en-US" sz="5400" dirty="0" smtClean="0">
                <a:solidFill>
                  <a:schemeClr val="bg2">
                    <a:lumMod val="60000"/>
                    <a:lumOff val="40000"/>
                  </a:schemeClr>
                </a:solidFill>
                <a:effectLst>
                  <a:glow rad="101600">
                    <a:schemeClr val="bg2">
                      <a:lumMod val="75000"/>
                      <a:alpha val="60000"/>
                    </a:schemeClr>
                  </a:glow>
                </a:effectLst>
              </a:rPr>
              <a:t>40 days </a:t>
            </a:r>
            <a:endParaRPr lang="en-US" sz="5400" dirty="0">
              <a:solidFill>
                <a:schemeClr val="bg2">
                  <a:lumMod val="60000"/>
                  <a:lumOff val="40000"/>
                </a:schemeClr>
              </a:solidFill>
              <a:effectLst>
                <a:glow rad="101600">
                  <a:schemeClr val="bg2">
                    <a:lumMod val="75000"/>
                    <a:alpha val="60000"/>
                  </a:schemeClr>
                </a:glow>
              </a:effectLst>
            </a:endParaRPr>
          </a:p>
        </p:txBody>
      </p:sp>
      <p:sp>
        <p:nvSpPr>
          <p:cNvPr id="3" name="Right Arrow 2"/>
          <p:cNvSpPr/>
          <p:nvPr/>
        </p:nvSpPr>
        <p:spPr>
          <a:xfrm>
            <a:off x="58674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0800000">
            <a:off x="2286000" y="1371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42" name="Picture 6" descr="http://stpetripastor.files.wordpress.com/2012/04/empty-tomb-worship-slide.jpg"/>
          <p:cNvPicPr>
            <a:picLocks noChangeAspect="1" noChangeArrowheads="1"/>
          </p:cNvPicPr>
          <p:nvPr/>
        </p:nvPicPr>
        <p:blipFill>
          <a:blip r:embed="rId3" cstate="print"/>
          <a:srcRect/>
          <a:stretch>
            <a:fillRect/>
          </a:stretch>
        </p:blipFill>
        <p:spPr bwMode="auto">
          <a:xfrm>
            <a:off x="0" y="3124200"/>
            <a:ext cx="3098800" cy="2362200"/>
          </a:xfrm>
          <a:prstGeom prst="rect">
            <a:avLst/>
          </a:prstGeom>
          <a:noFill/>
        </p:spPr>
      </p:pic>
      <p:pic>
        <p:nvPicPr>
          <p:cNvPr id="65544" name="Picture 8" descr="http://e-watchman.com/storage/236%20Ascension%20of%20Jesus.JPG.jpeg?__SQUARESPACE_CACHEVERSION=1283274608090"/>
          <p:cNvPicPr>
            <a:picLocks noChangeAspect="1" noChangeArrowheads="1"/>
          </p:cNvPicPr>
          <p:nvPr/>
        </p:nvPicPr>
        <p:blipFill>
          <a:blip r:embed="rId4" cstate="print"/>
          <a:srcRect/>
          <a:stretch>
            <a:fillRect/>
          </a:stretch>
        </p:blipFill>
        <p:spPr bwMode="auto">
          <a:xfrm>
            <a:off x="6088177" y="3124200"/>
            <a:ext cx="3055823" cy="2362200"/>
          </a:xfrm>
          <a:prstGeom prst="rect">
            <a:avLst/>
          </a:prstGeom>
          <a:noFill/>
        </p:spPr>
      </p:pic>
      <p:sp>
        <p:nvSpPr>
          <p:cNvPr id="65550" name="AutoShape 14" descr="Jesus standing at the tomb.jpg"/>
          <p:cNvSpPr>
            <a:spLocks noChangeAspect="1" noChangeArrowheads="1"/>
          </p:cNvSpPr>
          <p:nvPr/>
        </p:nvSpPr>
        <p:spPr bwMode="auto">
          <a:xfrm>
            <a:off x="155575" y="-2147888"/>
            <a:ext cx="2486025" cy="4486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52" name="Picture 16" descr="http://img1.photographersdirect.com/img/20070/wm/pd1104040.jpg"/>
          <p:cNvPicPr>
            <a:picLocks noChangeAspect="1" noChangeArrowheads="1"/>
          </p:cNvPicPr>
          <p:nvPr/>
        </p:nvPicPr>
        <p:blipFill>
          <a:blip r:embed="rId5" cstate="print"/>
          <a:srcRect l="3696" t="4938" r="3896" b="13580"/>
          <a:stretch>
            <a:fillRect/>
          </a:stretch>
        </p:blipFill>
        <p:spPr bwMode="auto">
          <a:xfrm>
            <a:off x="7391400" y="3352800"/>
            <a:ext cx="1327727" cy="1752600"/>
          </a:xfrm>
          <a:prstGeom prst="ellipse">
            <a:avLst/>
          </a:prstGeom>
          <a:ln>
            <a:noFill/>
          </a:ln>
          <a:effectLst>
            <a:softEdge rad="112500"/>
          </a:effectLst>
        </p:spPr>
      </p:pic>
      <p:sp>
        <p:nvSpPr>
          <p:cNvPr id="10" name="Rectangle 9"/>
          <p:cNvSpPr/>
          <p:nvPr/>
        </p:nvSpPr>
        <p:spPr>
          <a:xfrm>
            <a:off x="2209800" y="2057400"/>
            <a:ext cx="4648200" cy="584775"/>
          </a:xfrm>
          <a:prstGeom prst="rect">
            <a:avLst/>
          </a:prstGeom>
        </p:spPr>
        <p:txBody>
          <a:bodyPr wrap="square">
            <a:spAutoFit/>
          </a:bodyPr>
          <a:lstStyle/>
          <a:p>
            <a:pPr algn="ctr"/>
            <a:r>
              <a:rPr lang="en-US" sz="3200" i="1" dirty="0" smtClean="0">
                <a:solidFill>
                  <a:schemeClr val="bg2">
                    <a:lumMod val="60000"/>
                    <a:lumOff val="40000"/>
                  </a:schemeClr>
                </a:solidFill>
              </a:rPr>
              <a:t>“…many infallible proofs.”</a:t>
            </a:r>
            <a:endParaRPr lang="en-US" sz="3200" dirty="0">
              <a:solidFill>
                <a:schemeClr val="bg2">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556E-7 4.62535E-6 L -0.0059 -0.77151 " pathEditMode="relative" rAng="0" ptsTypes="AA">
                                      <p:cBhvr>
                                        <p:cTn id="6" dur="5000" fill="hold"/>
                                        <p:tgtEl>
                                          <p:spTgt spid="65552"/>
                                        </p:tgtEl>
                                        <p:attrNameLst>
                                          <p:attrName>ppt_x</p:attrName>
                                          <p:attrName>ppt_y</p:attrName>
                                        </p:attrNameLst>
                                      </p:cBhvr>
                                      <p:rCtr x="-3" y="-38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6" descr="http://4.bp.blogspot.com/-SdZ9IM1asB8/TbViburWGvI/AAAAAAAAFCY/PEwEUxTIPPA/s1600/1563999_f520.jpg"/>
          <p:cNvPicPr>
            <a:picLocks noChangeAspect="1" noChangeArrowheads="1"/>
          </p:cNvPicPr>
          <p:nvPr/>
        </p:nvPicPr>
        <p:blipFill>
          <a:blip r:embed="rId2" cstate="print">
            <a:lum contrast="20000"/>
          </a:blip>
          <a:srcRect/>
          <a:stretch>
            <a:fillRect/>
          </a:stretch>
        </p:blipFill>
        <p:spPr bwMode="auto">
          <a:xfrm>
            <a:off x="0" y="-1"/>
            <a:ext cx="9144000" cy="6858001"/>
          </a:xfrm>
          <a:prstGeom prst="rect">
            <a:avLst/>
          </a:prstGeom>
          <a:noFill/>
        </p:spPr>
      </p:pic>
      <p:sp>
        <p:nvSpPr>
          <p:cNvPr id="5" name="Rectangle 4"/>
          <p:cNvSpPr/>
          <p:nvPr/>
        </p:nvSpPr>
        <p:spPr>
          <a:xfrm>
            <a:off x="152400" y="914400"/>
            <a:ext cx="8915400" cy="3970318"/>
          </a:xfrm>
          <a:prstGeom prst="rect">
            <a:avLst/>
          </a:prstGeom>
        </p:spPr>
        <p:txBody>
          <a:bodyPr wrap="square">
            <a:spAutoFit/>
            <a:scene3d>
              <a:camera prst="orthographicFront"/>
              <a:lightRig rig="threePt" dir="t"/>
            </a:scene3d>
            <a:sp3d extrusionH="57150">
              <a:bevelT w="38100" h="38100" prst="convex"/>
            </a:sp3d>
          </a:bodyPr>
          <a:lstStyle/>
          <a:p>
            <a:pPr algn="ctr"/>
            <a:r>
              <a:rPr lang="en-US" sz="3600" i="1" dirty="0" smtClean="0">
                <a:effectLst>
                  <a:glow rad="101600">
                    <a:schemeClr val="bg1">
                      <a:alpha val="60000"/>
                    </a:schemeClr>
                  </a:glow>
                </a:effectLst>
              </a:rPr>
              <a:t>“Go ye therefore, and teach all nations, baptizing them in the name of the Father, and of the Son, and of the Holy Ghost: Teaching them to observe all things whatsoever I have commanded you: and, lo, I am with you </a:t>
            </a:r>
            <a:r>
              <a:rPr lang="en-US" sz="3600" i="1" dirty="0" err="1" smtClean="0">
                <a:effectLst>
                  <a:glow rad="101600">
                    <a:schemeClr val="bg1">
                      <a:alpha val="60000"/>
                    </a:schemeClr>
                  </a:glow>
                </a:effectLst>
              </a:rPr>
              <a:t>alway</a:t>
            </a:r>
            <a:r>
              <a:rPr lang="en-US" sz="3600" i="1" dirty="0" smtClean="0">
                <a:effectLst>
                  <a:glow rad="101600">
                    <a:schemeClr val="bg1">
                      <a:alpha val="60000"/>
                    </a:schemeClr>
                  </a:glow>
                </a:effectLst>
              </a:rPr>
              <a:t>, even unto the end of the world. Amen.” (Matthew 28:19-20) </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2.bp.blogspot.com/-jlUEpd7YLl4/T4Lo7BAxLrI/AAAAAAAADuw/3j9rLyaSPEk/s1600/Great+Commission.jpg"/>
          <p:cNvPicPr>
            <a:picLocks noChangeAspect="1" noChangeArrowheads="1"/>
          </p:cNvPicPr>
          <p:nvPr/>
        </p:nvPicPr>
        <p:blipFill>
          <a:blip r:embed="rId2" cstate="print"/>
          <a:srcRect/>
          <a:stretch>
            <a:fillRect/>
          </a:stretch>
        </p:blipFill>
        <p:spPr bwMode="auto">
          <a:xfrm>
            <a:off x="-76200" y="0"/>
            <a:ext cx="9144000"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ovjoy.com/wp-content/uploads/2010/10/Make-Disciples.jpg"/>
          <p:cNvPicPr>
            <a:picLocks noChangeAspect="1" noChangeArrowheads="1"/>
          </p:cNvPicPr>
          <p:nvPr/>
        </p:nvPicPr>
        <p:blipFill>
          <a:blip r:embed="rId2" cstate="print"/>
          <a:srcRect/>
          <a:stretch>
            <a:fillRect/>
          </a:stretch>
        </p:blipFill>
        <p:spPr bwMode="auto">
          <a:xfrm>
            <a:off x="0" y="1752600"/>
            <a:ext cx="9144000" cy="4047067"/>
          </a:xfrm>
          <a:prstGeom prst="rect">
            <a:avLst/>
          </a:prstGeom>
          <a:noFill/>
        </p:spPr>
      </p:pic>
      <p:pic>
        <p:nvPicPr>
          <p:cNvPr id="49156" name="Picture 4" descr="http://www.baptisttwentyone.com/wp-content/uploads/2010/01/world-face-med.png"/>
          <p:cNvPicPr>
            <a:picLocks noChangeAspect="1" noChangeArrowheads="1"/>
          </p:cNvPicPr>
          <p:nvPr/>
        </p:nvPicPr>
        <p:blipFill>
          <a:blip r:embed="rId3" cstate="print"/>
          <a:srcRect/>
          <a:stretch>
            <a:fillRect/>
          </a:stretch>
        </p:blipFill>
        <p:spPr bwMode="auto">
          <a:xfrm>
            <a:off x="5334000" y="1879600"/>
            <a:ext cx="3619500" cy="2413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bibleencyclopedia.com/picturesjpeg/The_Great_Commssn_26-521-02.jpg"/>
          <p:cNvPicPr>
            <a:picLocks noChangeAspect="1" noChangeArrowheads="1"/>
          </p:cNvPicPr>
          <p:nvPr/>
        </p:nvPicPr>
        <p:blipFill>
          <a:blip r:embed="rId2" cstate="print"/>
          <a:srcRect/>
          <a:stretch>
            <a:fillRect/>
          </a:stretch>
        </p:blipFill>
        <p:spPr bwMode="auto">
          <a:xfrm>
            <a:off x="0" y="533400"/>
            <a:ext cx="4596189" cy="5791200"/>
          </a:xfrm>
          <a:prstGeom prst="rect">
            <a:avLst/>
          </a:prstGeom>
          <a:noFill/>
        </p:spPr>
      </p:pic>
      <p:sp>
        <p:nvSpPr>
          <p:cNvPr id="6" name="Rectangle 5"/>
          <p:cNvSpPr/>
          <p:nvPr/>
        </p:nvSpPr>
        <p:spPr>
          <a:xfrm>
            <a:off x="4800600" y="381000"/>
            <a:ext cx="4191000" cy="6740307"/>
          </a:xfrm>
          <a:prstGeom prst="rect">
            <a:avLst/>
          </a:prstGeom>
        </p:spPr>
        <p:txBody>
          <a:bodyPr wrap="square">
            <a:spAutoFit/>
          </a:bodyPr>
          <a:lstStyle/>
          <a:p>
            <a:pPr algn="ctr"/>
            <a:r>
              <a:rPr lang="en-US" sz="3600" i="1" dirty="0" smtClean="0"/>
              <a:t>“But ye shall receive power, after that the Holy Ghost is come upon you: and ye shall be witnesses unto me both in Jerusalem, and in all Judaea, and in Samaria, and unto the uttermost part of the earth.” (Acts 1:8)</a:t>
            </a:r>
          </a:p>
          <a:p>
            <a:pPr algn="ctr"/>
            <a:endParaRPr lang="en-US" sz="3600"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a:bodyPr>
          <a:lstStyle/>
          <a:p>
            <a:r>
              <a:rPr lang="en-US" sz="3600" i="1" dirty="0" smtClean="0"/>
              <a:t>"And it came to pass, while he blessed them, he was parted from them, and carried up into heaven" (Luke 24:51)</a:t>
            </a:r>
            <a:br>
              <a:rPr lang="en-US" sz="3600" i="1" dirty="0" smtClean="0"/>
            </a:br>
            <a:endParaRPr lang="en-US" sz="3600" dirty="0"/>
          </a:p>
        </p:txBody>
      </p:sp>
      <p:pic>
        <p:nvPicPr>
          <p:cNvPr id="3074" name="Picture 2" descr="http://3.bp.blogspot.com/_NnaRSsrfFis/S_EpOL8QZKI/AAAAAAAAFAY/0KBBnlSzbxM/s1600/jesus-ascension-09.jpg"/>
          <p:cNvPicPr>
            <a:picLocks noChangeAspect="1" noChangeArrowheads="1"/>
          </p:cNvPicPr>
          <p:nvPr/>
        </p:nvPicPr>
        <p:blipFill>
          <a:blip r:embed="rId2" cstate="print"/>
          <a:srcRect/>
          <a:stretch>
            <a:fillRect/>
          </a:stretch>
        </p:blipFill>
        <p:spPr bwMode="auto">
          <a:xfrm>
            <a:off x="2590800" y="1905000"/>
            <a:ext cx="3810000" cy="4786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fontScale="90000"/>
          </a:bodyPr>
          <a:lstStyle/>
          <a:p>
            <a:r>
              <a:rPr lang="en-US" i="1" dirty="0" smtClean="0"/>
              <a:t>"And when he had spoken these things, while they beheld, he was taken up; and a cloud received him out of their sight" (Acts 1:9)</a:t>
            </a:r>
            <a:br>
              <a:rPr lang="en-US" i="1" dirty="0" smtClean="0"/>
            </a:br>
            <a:endParaRPr lang="en-US" dirty="0"/>
          </a:p>
        </p:txBody>
      </p:sp>
      <p:pic>
        <p:nvPicPr>
          <p:cNvPr id="2050" name="Picture 2" descr="http://cyberbrethren.com/wp-content/uploads/2009/05/the_ascension_jekel-300x300.jpg"/>
          <p:cNvPicPr>
            <a:picLocks noChangeAspect="1" noChangeArrowheads="1"/>
          </p:cNvPicPr>
          <p:nvPr/>
        </p:nvPicPr>
        <p:blipFill>
          <a:blip r:embed="rId2" cstate="print">
            <a:lum contrast="20000"/>
          </a:blip>
          <a:srcRect/>
          <a:stretch>
            <a:fillRect/>
          </a:stretch>
        </p:blipFill>
        <p:spPr bwMode="auto">
          <a:xfrm>
            <a:off x="2057400" y="2286000"/>
            <a:ext cx="4457700" cy="44577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www.ellenwhite.info/images/chapt-illus/EW/RH-JesusAscendsToHeaven_DSC_0124.jpg"/>
          <p:cNvPicPr>
            <a:picLocks noChangeAspect="1" noChangeArrowheads="1"/>
          </p:cNvPicPr>
          <p:nvPr/>
        </p:nvPicPr>
        <p:blipFill>
          <a:blip r:embed="rId2" cstate="print"/>
          <a:srcRect/>
          <a:stretch>
            <a:fillRect/>
          </a:stretch>
        </p:blipFill>
        <p:spPr bwMode="auto">
          <a:xfrm>
            <a:off x="4267200" y="381000"/>
            <a:ext cx="4419600" cy="5774944"/>
          </a:xfrm>
          <a:prstGeom prst="rect">
            <a:avLst/>
          </a:prstGeom>
          <a:noFill/>
        </p:spPr>
      </p:pic>
      <p:sp>
        <p:nvSpPr>
          <p:cNvPr id="2" name="Title 1"/>
          <p:cNvSpPr>
            <a:spLocks noGrp="1"/>
          </p:cNvSpPr>
          <p:nvPr>
            <p:ph type="title"/>
          </p:nvPr>
        </p:nvSpPr>
        <p:spPr>
          <a:xfrm>
            <a:off x="152400" y="0"/>
            <a:ext cx="3657600" cy="6858000"/>
          </a:xfrm>
        </p:spPr>
        <p:txBody>
          <a:bodyPr>
            <a:normAutofit fontScale="90000"/>
          </a:bodyPr>
          <a:lstStyle/>
          <a:p>
            <a:r>
              <a:rPr lang="en-US" i="1" dirty="0" smtClean="0"/>
              <a:t>"So then after the Lord had spoken unto them, he was received up into heaven, and sat on the right hand of God" (Mark 16:19)</a:t>
            </a:r>
            <a:br>
              <a:rPr lang="en-US" i="1" dirty="0" smtClean="0"/>
            </a:br>
            <a:endParaRPr lang="en-US" dirty="0"/>
          </a:p>
        </p:txBody>
      </p:sp>
      <p:pic>
        <p:nvPicPr>
          <p:cNvPr id="1030" name="Picture 6" descr="http://2.bp.blogspot.com/-wmRygJ8kUo8/T18ubXNc2MI/AAAAAAAACSM/OT3476zI1RE/s1600/destined-for-the-throne1-450x307.jpg"/>
          <p:cNvPicPr>
            <a:picLocks noChangeAspect="1" noChangeArrowheads="1"/>
          </p:cNvPicPr>
          <p:nvPr/>
        </p:nvPicPr>
        <p:blipFill>
          <a:blip r:embed="rId3" cstate="print"/>
          <a:srcRect/>
          <a:stretch>
            <a:fillRect/>
          </a:stretch>
        </p:blipFill>
        <p:spPr bwMode="auto">
          <a:xfrm>
            <a:off x="3810000" y="1600200"/>
            <a:ext cx="5334000" cy="3638975"/>
          </a:xfrm>
          <a:prstGeom prst="rect">
            <a:avLst/>
          </a:prstGeom>
          <a:noFill/>
        </p:spPr>
      </p:pic>
      <p:pic>
        <p:nvPicPr>
          <p:cNvPr id="1032" name="Picture 8" descr="http://ministrytraining.com.au/wp-content/uploads/2012/11/KingJesus-DavidsThrone.jpg"/>
          <p:cNvPicPr>
            <a:picLocks noChangeAspect="1" noChangeArrowheads="1"/>
          </p:cNvPicPr>
          <p:nvPr/>
        </p:nvPicPr>
        <p:blipFill>
          <a:blip r:embed="rId4" cstate="print"/>
          <a:srcRect l="35514" t="37735" r="34580" b="6918"/>
          <a:stretch>
            <a:fillRect/>
          </a:stretch>
        </p:blipFill>
        <p:spPr bwMode="auto">
          <a:xfrm>
            <a:off x="5486400" y="2514600"/>
            <a:ext cx="803564" cy="11049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34"/>
                                        </p:tgtEl>
                                      </p:cBhvr>
                                    </p:animEffect>
                                    <p:set>
                                      <p:cBhvr>
                                        <p:cTn id="7" dur="1" fill="hold">
                                          <p:stCondLst>
                                            <p:cond delay="1999"/>
                                          </p:stCondLst>
                                        </p:cTn>
                                        <p:tgtEl>
                                          <p:spTgt spid="103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Pictures\Prophecy pictures\Dan Whites\0267 Ascensão de Cristo.jpg"/>
          <p:cNvPicPr>
            <a:picLocks noChangeAspect="1" noChangeArrowheads="1"/>
          </p:cNvPicPr>
          <p:nvPr/>
        </p:nvPicPr>
        <p:blipFill>
          <a:blip r:embed="rId3" cstate="print"/>
          <a:srcRect/>
          <a:stretch>
            <a:fillRect/>
          </a:stretch>
        </p:blipFill>
        <p:spPr bwMode="auto">
          <a:xfrm>
            <a:off x="0" y="0"/>
            <a:ext cx="10744200" cy="6961188"/>
          </a:xfrm>
          <a:prstGeom prst="rect">
            <a:avLst/>
          </a:prstGeom>
          <a:noFill/>
        </p:spPr>
      </p:pic>
      <p:sp>
        <p:nvSpPr>
          <p:cNvPr id="3" name="Title 2"/>
          <p:cNvSpPr>
            <a:spLocks noGrp="1"/>
          </p:cNvSpPr>
          <p:nvPr>
            <p:ph type="title"/>
          </p:nvPr>
        </p:nvSpPr>
        <p:spPr>
          <a:xfrm>
            <a:off x="2590800" y="274638"/>
            <a:ext cx="6096000" cy="3763962"/>
          </a:xfrm>
        </p:spPr>
        <p:txBody>
          <a:bodyPr>
            <a:normAutofit/>
          </a:bodyPr>
          <a:lstStyle/>
          <a:p>
            <a:r>
              <a:rPr lang="en-US" sz="4800" b="1" i="1" dirty="0" smtClean="0">
                <a:solidFill>
                  <a:schemeClr val="bg1"/>
                </a:solidFill>
              </a:rPr>
              <a:t>“I will come again…”</a:t>
            </a:r>
            <a:endParaRPr lang="en-US" sz="4800" b="1" i="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whatdomormonsbelieve.com/wp-content/uploads/2009/08/ye-men-of-galilee.jpg"/>
          <p:cNvPicPr>
            <a:picLocks noChangeAspect="1" noChangeArrowheads="1"/>
          </p:cNvPicPr>
          <p:nvPr/>
        </p:nvPicPr>
        <p:blipFill>
          <a:blip r:embed="rId2" cstate="print"/>
          <a:srcRect/>
          <a:stretch>
            <a:fillRect/>
          </a:stretch>
        </p:blipFill>
        <p:spPr bwMode="auto">
          <a:xfrm>
            <a:off x="-152399" y="-302897"/>
            <a:ext cx="9296400" cy="7160897"/>
          </a:xfrm>
          <a:prstGeom prst="rect">
            <a:avLst/>
          </a:prstGeom>
          <a:noFill/>
        </p:spPr>
      </p:pic>
      <p:sp>
        <p:nvSpPr>
          <p:cNvPr id="3" name="Rectangle 2"/>
          <p:cNvSpPr/>
          <p:nvPr/>
        </p:nvSpPr>
        <p:spPr>
          <a:xfrm>
            <a:off x="0" y="152400"/>
            <a:ext cx="5791200" cy="6740307"/>
          </a:xfrm>
          <a:prstGeom prst="rect">
            <a:avLst/>
          </a:prstGeom>
        </p:spPr>
        <p:txBody>
          <a:bodyPr wrap="square">
            <a:spAutoFit/>
          </a:bodyPr>
          <a:lstStyle/>
          <a:p>
            <a:pPr algn="ctr"/>
            <a:r>
              <a:rPr lang="en-US" sz="3600" i="1" dirty="0" smtClean="0">
                <a:effectLst>
                  <a:glow rad="101600">
                    <a:schemeClr val="bg1">
                      <a:alpha val="60000"/>
                    </a:schemeClr>
                  </a:glow>
                </a:effectLst>
              </a:rPr>
              <a:t>“And while they looked </a:t>
            </a:r>
            <a:r>
              <a:rPr lang="en-US" sz="3600" i="1" dirty="0" err="1" smtClean="0">
                <a:effectLst>
                  <a:glow rad="101600">
                    <a:schemeClr val="bg1">
                      <a:alpha val="60000"/>
                    </a:schemeClr>
                  </a:glow>
                </a:effectLst>
              </a:rPr>
              <a:t>stedfastly</a:t>
            </a:r>
            <a:r>
              <a:rPr lang="en-US" sz="3600" i="1" dirty="0" smtClean="0">
                <a:effectLst>
                  <a:glow rad="101600">
                    <a:schemeClr val="bg1">
                      <a:alpha val="60000"/>
                    </a:schemeClr>
                  </a:glow>
                </a:effectLst>
              </a:rPr>
              <a:t> toward heaven as he went up, behold, two men stood by them in white apparel; Which also said, Ye men of Galilee, why stand ye gazing up into heaven? this same Jesus, which is taken up from you into heaven, shall so come in like manner as ye have seen him go into heaven.” (Acts 1:10-11) </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endtimesresearchministry.com/wp-content/uploads/2012/11/rapture.png"/>
          <p:cNvPicPr>
            <a:picLocks noChangeAspect="1" noChangeArrowheads="1"/>
          </p:cNvPicPr>
          <p:nvPr/>
        </p:nvPicPr>
        <p:blipFill>
          <a:blip r:embed="rId2" cstate="print">
            <a:lum contrast="20000"/>
          </a:blip>
          <a:srcRect/>
          <a:stretch>
            <a:fillRect/>
          </a:stretch>
        </p:blipFill>
        <p:spPr bwMode="auto">
          <a:xfrm>
            <a:off x="-43466" y="304800"/>
            <a:ext cx="9187466" cy="61919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cultofmac.cultofmaccom.netdna-cdn.com/wp-content/uploads/2011/05/The-Rapture_2.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Rectangle 3"/>
          <p:cNvSpPr/>
          <p:nvPr/>
        </p:nvSpPr>
        <p:spPr>
          <a:xfrm>
            <a:off x="762000" y="1295400"/>
            <a:ext cx="7467600" cy="3046988"/>
          </a:xfrm>
          <a:prstGeom prst="rect">
            <a:avLst/>
          </a:prstGeom>
        </p:spPr>
        <p:txBody>
          <a:bodyPr wrap="square">
            <a:spAutoFit/>
          </a:bodyPr>
          <a:lstStyle/>
          <a:p>
            <a:pPr algn="ctr"/>
            <a:r>
              <a:rPr lang="en-US" sz="3200" i="1" dirty="0" smtClean="0">
                <a:solidFill>
                  <a:schemeClr val="bg1"/>
                </a:solidFill>
                <a:effectLst>
                  <a:glow rad="101600">
                    <a:schemeClr val="tx1">
                      <a:alpha val="60000"/>
                    </a:schemeClr>
                  </a:glow>
                </a:effectLst>
              </a:rPr>
              <a:t>“Behold, I </a:t>
            </a:r>
            <a:r>
              <a:rPr lang="en-US" sz="3200" i="1" dirty="0" err="1" smtClean="0">
                <a:solidFill>
                  <a:schemeClr val="bg1"/>
                </a:solidFill>
                <a:effectLst>
                  <a:glow rad="101600">
                    <a:schemeClr val="tx1">
                      <a:alpha val="60000"/>
                    </a:schemeClr>
                  </a:glow>
                </a:effectLst>
              </a:rPr>
              <a:t>shew</a:t>
            </a:r>
            <a:r>
              <a:rPr lang="en-US" sz="3200" i="1" dirty="0" smtClean="0">
                <a:solidFill>
                  <a:schemeClr val="bg1"/>
                </a:solidFill>
                <a:effectLst>
                  <a:glow rad="101600">
                    <a:schemeClr val="tx1">
                      <a:alpha val="60000"/>
                    </a:schemeClr>
                  </a:glow>
                </a:effectLst>
              </a:rPr>
              <a:t> you a mystery; We shall not all sleep, but we shall all be changed, In a moment, in the twinkling of an eye, at the last trump: for the trumpet shall sound, and the dead shall be raised incorruptible, and we shall be changed.” (</a:t>
            </a:r>
            <a:r>
              <a:rPr lang="en-US" sz="3200" i="1" dirty="0">
                <a:solidFill>
                  <a:schemeClr val="bg1"/>
                </a:solidFill>
                <a:effectLst>
                  <a:glow rad="101600">
                    <a:schemeClr val="tx1">
                      <a:alpha val="60000"/>
                    </a:schemeClr>
                  </a:glow>
                </a:effectLst>
              </a:rPr>
              <a:t>I</a:t>
            </a:r>
            <a:r>
              <a:rPr lang="en-US" sz="3200" i="1" dirty="0" smtClean="0">
                <a:solidFill>
                  <a:schemeClr val="bg1"/>
                </a:solidFill>
                <a:effectLst>
                  <a:glow rad="101600">
                    <a:schemeClr val="tx1">
                      <a:alpha val="60000"/>
                    </a:schemeClr>
                  </a:glow>
                </a:effectLst>
              </a:rPr>
              <a:t> Cor. 15:51-52) </a:t>
            </a:r>
            <a:endParaRPr lang="en-US" sz="3200" i="1" dirty="0">
              <a:solidFill>
                <a:schemeClr val="bg1"/>
              </a:solidFill>
              <a:effectLst>
                <a:glow rad="101600">
                  <a:schemeClr val="tx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blesseddad.files.wordpress.com/2011/08/jesus-in-the-clouds.jpg"/>
          <p:cNvPicPr>
            <a:picLocks noChangeAspect="1" noChangeArrowheads="1"/>
          </p:cNvPicPr>
          <p:nvPr/>
        </p:nvPicPr>
        <p:blipFill>
          <a:blip r:embed="rId2" cstate="print">
            <a:lum bright="-10000" contrast="40000"/>
          </a:blip>
          <a:srcRect/>
          <a:stretch>
            <a:fillRect/>
          </a:stretch>
        </p:blipFill>
        <p:spPr bwMode="auto">
          <a:xfrm>
            <a:off x="0" y="-5646"/>
            <a:ext cx="9144000" cy="6863646"/>
          </a:xfrm>
          <a:prstGeom prst="rect">
            <a:avLst/>
          </a:prstGeom>
          <a:noFill/>
        </p:spPr>
      </p:pic>
      <p:sp>
        <p:nvSpPr>
          <p:cNvPr id="3" name="Rectangle 2"/>
          <p:cNvSpPr/>
          <p:nvPr/>
        </p:nvSpPr>
        <p:spPr>
          <a:xfrm>
            <a:off x="304800" y="685800"/>
            <a:ext cx="4876800" cy="4524315"/>
          </a:xfrm>
          <a:prstGeom prst="rect">
            <a:avLst/>
          </a:prstGeom>
        </p:spPr>
        <p:txBody>
          <a:bodyPr wrap="square">
            <a:spAutoFit/>
          </a:bodyPr>
          <a:lstStyle/>
          <a:p>
            <a:pPr algn="ctr"/>
            <a:r>
              <a:rPr lang="en-US" sz="3600" i="1" dirty="0" smtClean="0">
                <a:effectLst>
                  <a:glow rad="101600">
                    <a:schemeClr val="bg1">
                      <a:alpha val="60000"/>
                    </a:schemeClr>
                  </a:glow>
                </a:effectLst>
              </a:rPr>
              <a:t>“Then we which are alive and remain shall be caught up together with them in the clouds, to meet the Lord in the air: and so shall we ever be with the Lord.”</a:t>
            </a:r>
          </a:p>
          <a:p>
            <a:pPr algn="ctr"/>
            <a:r>
              <a:rPr lang="en-US" sz="3600" i="1" dirty="0" smtClean="0">
                <a:effectLst>
                  <a:glow rad="101600">
                    <a:schemeClr val="bg1">
                      <a:alpha val="60000"/>
                    </a:schemeClr>
                  </a:glow>
                </a:effectLst>
              </a:rPr>
              <a:t> (I Thess. 4:17) </a:t>
            </a:r>
            <a:endParaRPr lang="en-US" sz="3600" i="1" dirty="0">
              <a:effectLst>
                <a:glow rad="101600">
                  <a:schemeClr val="bg1">
                    <a:alpha val="60000"/>
                  </a:schemeClr>
                </a:glow>
              </a:effectLst>
            </a:endParaRPr>
          </a:p>
        </p:txBody>
      </p:sp>
      <p:pic>
        <p:nvPicPr>
          <p:cNvPr id="52228" name="Picture 4" descr="http://c559477.r77.cf2.rackcdn.com/images/articles/the-secret-rapture/rapture-false-1.jpg"/>
          <p:cNvPicPr>
            <a:picLocks noChangeAspect="1" noChangeArrowheads="1"/>
          </p:cNvPicPr>
          <p:nvPr/>
        </p:nvPicPr>
        <p:blipFill>
          <a:blip r:embed="rId3" cstate="print"/>
          <a:srcRect l="12000" t="5333" r="8000" b="38667"/>
          <a:stretch>
            <a:fillRect/>
          </a:stretch>
        </p:blipFill>
        <p:spPr bwMode="auto">
          <a:xfrm>
            <a:off x="4572000" y="6858000"/>
            <a:ext cx="4209143" cy="22098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33 0.04445 L 0.0033 -0.36667 " pathEditMode="relative" rAng="0" ptsTypes="AA">
                                      <p:cBhvr>
                                        <p:cTn id="6" dur="2000" fill="hold"/>
                                        <p:tgtEl>
                                          <p:spTgt spid="52228"/>
                                        </p:tgtEl>
                                        <p:attrNameLst>
                                          <p:attrName>ppt_x</p:attrName>
                                          <p:attrName>ppt_y</p:attrName>
                                        </p:attrNameLst>
                                      </p:cBhvr>
                                      <p:rCtr x="0" y="-2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mackquigley.files.wordpress.com/2012/07/the-rapture.png?w=594"/>
          <p:cNvPicPr>
            <a:picLocks noChangeAspect="1" noChangeArrowheads="1"/>
          </p:cNvPicPr>
          <p:nvPr/>
        </p:nvPicPr>
        <p:blipFill>
          <a:blip r:embed="rId2" cstate="print"/>
          <a:srcRect/>
          <a:stretch>
            <a:fillRect/>
          </a:stretch>
        </p:blipFill>
        <p:spPr bwMode="auto">
          <a:xfrm>
            <a:off x="0" y="1066799"/>
            <a:ext cx="9144000" cy="4849093"/>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3048000"/>
          </a:xfrm>
        </p:spPr>
        <p:txBody>
          <a:bodyPr>
            <a:normAutofit/>
          </a:bodyPr>
          <a:lstStyle/>
          <a:p>
            <a:r>
              <a:rPr lang="en-US" sz="3600" i="1" dirty="0" smtClean="0"/>
              <a:t>“After this I looked, and, behold, a door was opened in heaven: and the first voice which I heard was as it were of a trumpet talking with me; which said, Come up hither, and I will </a:t>
            </a:r>
            <a:r>
              <a:rPr lang="en-US" sz="3600" i="1" dirty="0" err="1" smtClean="0"/>
              <a:t>shew</a:t>
            </a:r>
            <a:r>
              <a:rPr lang="en-US" sz="3600" i="1" dirty="0" smtClean="0"/>
              <a:t> thee things which must be hereafter.” (Rev. 4:1)</a:t>
            </a:r>
            <a:endParaRPr lang="en-US" sz="3600" i="1" dirty="0"/>
          </a:p>
        </p:txBody>
      </p:sp>
      <p:pic>
        <p:nvPicPr>
          <p:cNvPr id="3" name="Picture 2" descr="C:\Users\Ptr. Daniel White\Pictures\Prophecy pictures\Dan Whites\John and the seven golden lamstands.jpg"/>
          <p:cNvPicPr>
            <a:picLocks noChangeAspect="1" noChangeArrowheads="1"/>
          </p:cNvPicPr>
          <p:nvPr/>
        </p:nvPicPr>
        <p:blipFill>
          <a:blip r:embed="rId2" cstate="print"/>
          <a:srcRect/>
          <a:stretch>
            <a:fillRect/>
          </a:stretch>
        </p:blipFill>
        <p:spPr bwMode="auto">
          <a:xfrm>
            <a:off x="5562600" y="3124200"/>
            <a:ext cx="3355810" cy="3733800"/>
          </a:xfrm>
          <a:prstGeom prst="rect">
            <a:avLst/>
          </a:prstGeom>
          <a:ln>
            <a:noFill/>
          </a:ln>
          <a:effectLst>
            <a:softEdge rad="112500"/>
          </a:effectLst>
        </p:spPr>
      </p:pic>
      <p:pic>
        <p:nvPicPr>
          <p:cNvPr id="71682" name="Picture 2" descr="http://untilallhaveheard1.files.wordpress.com/2011/06/rapture-trumpet.jpg"/>
          <p:cNvPicPr>
            <a:picLocks noChangeAspect="1" noChangeArrowheads="1"/>
          </p:cNvPicPr>
          <p:nvPr/>
        </p:nvPicPr>
        <p:blipFill>
          <a:blip r:embed="rId3" cstate="print"/>
          <a:srcRect/>
          <a:stretch>
            <a:fillRect/>
          </a:stretch>
        </p:blipFill>
        <p:spPr bwMode="auto">
          <a:xfrm>
            <a:off x="304800" y="3159759"/>
            <a:ext cx="3962400" cy="369824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Prophecy pictures\Dan Whites\Seven Golden Lampstands.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i94.photobucket.com/albums/l119/MURPHY59_2006/rapture0.jpg"/>
          <p:cNvPicPr>
            <a:picLocks noChangeAspect="1" noChangeArrowheads="1"/>
          </p:cNvPicPr>
          <p:nvPr/>
        </p:nvPicPr>
        <p:blipFill>
          <a:blip r:embed="rId2" cstate="print"/>
          <a:srcRect/>
          <a:stretch>
            <a:fillRect/>
          </a:stretch>
        </p:blipFill>
        <p:spPr bwMode="auto">
          <a:xfrm>
            <a:off x="0" y="228600"/>
            <a:ext cx="9170670" cy="63246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86" name="Picture 2" descr="C:\Users\Ptr. Daniel White\Pictures\Prophecy pictures\Dan Whites\scan0018.jpg"/>
          <p:cNvPicPr>
            <a:picLocks noChangeAspect="1" noChangeArrowheads="1"/>
          </p:cNvPicPr>
          <p:nvPr/>
        </p:nvPicPr>
        <p:blipFill>
          <a:blip r:embed="rId3" cstate="print">
            <a:lum bright="-10000"/>
          </a:blip>
          <a:srcRect/>
          <a:stretch>
            <a:fillRect/>
          </a:stretch>
        </p:blipFill>
        <p:spPr bwMode="auto">
          <a:xfrm>
            <a:off x="457200" y="0"/>
            <a:ext cx="8229600" cy="6858000"/>
          </a:xfrm>
          <a:prstGeom prst="rect">
            <a:avLst/>
          </a:prstGeom>
          <a:noFill/>
          <a:effectLst>
            <a:softEdge rad="317500"/>
          </a:effectLst>
        </p:spPr>
      </p:pic>
      <p:sp>
        <p:nvSpPr>
          <p:cNvPr id="2" name="Title 1"/>
          <p:cNvSpPr>
            <a:spLocks noGrp="1"/>
          </p:cNvSpPr>
          <p:nvPr>
            <p:ph type="ctrTitle"/>
          </p:nvPr>
        </p:nvSpPr>
        <p:spPr>
          <a:xfrm>
            <a:off x="685800" y="2130425"/>
            <a:ext cx="7772400" cy="4194175"/>
          </a:xfrm>
        </p:spPr>
        <p:txBody>
          <a:bodyPr>
            <a:noAutofit/>
          </a:bodyPr>
          <a:lstStyle/>
          <a:p>
            <a:r>
              <a:rPr lang="en-US" sz="6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The Rapture must happen before the </a:t>
            </a:r>
            <a:r>
              <a:rPr lang="en-US" sz="6000"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Seventy Weeks </a:t>
            </a:r>
            <a:r>
              <a:rPr lang="en-US" sz="6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of Daniel can be fulfilled        (</a:t>
            </a:r>
            <a:r>
              <a:rPr lang="en-US" sz="6000"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Daniel 9:24-27)</a:t>
            </a:r>
            <a:br>
              <a:rPr lang="en-US" sz="6000"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br>
            <a:r>
              <a:rPr lang="en-US" sz="6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a:r>
            <a:br>
              <a:rPr lang="en-US" sz="6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br>
            <a:endParaRPr lang="en-US" sz="6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077843"/>
          </a:xfrm>
          <a:prstGeom prst="rect">
            <a:avLst/>
          </a:prstGeom>
        </p:spPr>
        <p:txBody>
          <a:bodyPr wrap="square">
            <a:spAutoFit/>
          </a:bodyPr>
          <a:lstStyle/>
          <a:p>
            <a:pPr algn="ctr"/>
            <a:r>
              <a:rPr lang="en-US" sz="3200" i="1" dirty="0" smtClean="0"/>
              <a:t>“Seventy weeks </a:t>
            </a:r>
            <a:r>
              <a:rPr lang="en-US" sz="3200" i="1" dirty="0" smtClean="0">
                <a:solidFill>
                  <a:srgbClr val="FFFF00"/>
                </a:solidFill>
              </a:rPr>
              <a:t>(seventy sevens / 490 years) </a:t>
            </a:r>
            <a:r>
              <a:rPr lang="en-US" sz="3200" i="1" dirty="0" smtClean="0"/>
              <a:t>are determined upon </a:t>
            </a:r>
            <a:r>
              <a:rPr lang="en-US" sz="3200" i="1" u="sng" dirty="0" smtClean="0"/>
              <a:t>thy people </a:t>
            </a:r>
            <a:r>
              <a:rPr lang="en-US" sz="3200" i="1" dirty="0" smtClean="0"/>
              <a:t>and upon thy </a:t>
            </a:r>
            <a:r>
              <a:rPr lang="en-US" sz="3200" i="1" u="sng" dirty="0" smtClean="0"/>
              <a:t>holy city</a:t>
            </a:r>
            <a:r>
              <a:rPr lang="en-US" sz="3200" i="1" dirty="0" smtClean="0"/>
              <a:t>,  1# to finish the transgression, 2# and to make an end of sins, 3# and to make reconciliation for iniquity, 4# and to bring in everlasting righteousness, 5# and to seal up the vision and prophecy, 6# and to anoint the most Holy. Know therefore and understand, that from the going forth of the commandment to restore and to build Jerusalem </a:t>
            </a:r>
            <a:r>
              <a:rPr lang="en-US" sz="3200" i="1" dirty="0" smtClean="0">
                <a:solidFill>
                  <a:srgbClr val="FFFF00"/>
                </a:solidFill>
              </a:rPr>
              <a:t>(King </a:t>
            </a:r>
            <a:r>
              <a:rPr lang="en-US" sz="3200" i="1" dirty="0" err="1" smtClean="0">
                <a:solidFill>
                  <a:srgbClr val="FFFF00"/>
                </a:solidFill>
              </a:rPr>
              <a:t>Artaxerxes</a:t>
            </a:r>
            <a:r>
              <a:rPr lang="en-US" sz="3200" i="1" dirty="0" smtClean="0">
                <a:solidFill>
                  <a:srgbClr val="FFFF00"/>
                </a:solidFill>
              </a:rPr>
              <a:t>) </a:t>
            </a:r>
            <a:r>
              <a:rPr lang="en-US" sz="3200" i="1" dirty="0" smtClean="0"/>
              <a:t>unto the Messiah the Prince shall be seven weeks, and threescore and two weeks </a:t>
            </a:r>
            <a:r>
              <a:rPr lang="en-US" sz="3200" i="1" dirty="0" smtClean="0">
                <a:solidFill>
                  <a:srgbClr val="FFFF00"/>
                </a:solidFill>
              </a:rPr>
              <a:t>(69 weeks / 483 years) </a:t>
            </a:r>
            <a:r>
              <a:rPr lang="en-US" sz="3200" i="1" dirty="0" smtClean="0"/>
              <a:t>the street shall be built again, and the wall, even in troublous times. </a:t>
            </a:r>
            <a:endParaRPr lang="en-US" sz="3200" i="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i="1" dirty="0" smtClean="0"/>
              <a:t>And after threescore and two weeks </a:t>
            </a:r>
            <a:r>
              <a:rPr lang="en-US" sz="3200" i="1" dirty="0" smtClean="0">
                <a:solidFill>
                  <a:srgbClr val="FFFF00"/>
                </a:solidFill>
              </a:rPr>
              <a:t>(69 weeks / 483 years /  173,880 days) </a:t>
            </a:r>
            <a:r>
              <a:rPr lang="en-US" sz="3200" i="1" dirty="0" smtClean="0"/>
              <a:t>shall Messiah be cut off, but not for himself: and the people of the prince that shall come shall destroy the city and the sanctuary </a:t>
            </a:r>
            <a:r>
              <a:rPr lang="en-US" sz="3200" i="1" dirty="0" smtClean="0">
                <a:solidFill>
                  <a:srgbClr val="FFFF00"/>
                </a:solidFill>
              </a:rPr>
              <a:t>(Titus 70 A.D.)</a:t>
            </a:r>
            <a:r>
              <a:rPr lang="en-US" sz="3200" i="1" dirty="0" smtClean="0"/>
              <a:t> and the end thereof shall be with a flood, and unto the end of the war desolations are determined. And he </a:t>
            </a:r>
            <a:r>
              <a:rPr lang="en-US" sz="3200" i="1" dirty="0" smtClean="0">
                <a:solidFill>
                  <a:srgbClr val="FFFF00"/>
                </a:solidFill>
              </a:rPr>
              <a:t>(Anti-Christ) </a:t>
            </a:r>
            <a:r>
              <a:rPr lang="en-US" sz="3200" i="1" dirty="0" smtClean="0"/>
              <a:t>shall confirm the covenant with many for one week </a:t>
            </a:r>
            <a:r>
              <a:rPr lang="en-US" sz="3200" i="1" dirty="0" smtClean="0">
                <a:solidFill>
                  <a:srgbClr val="FFFF00"/>
                </a:solidFill>
              </a:rPr>
              <a:t>(7 years)</a:t>
            </a:r>
            <a:r>
              <a:rPr lang="en-US" sz="3200" i="1" dirty="0" smtClean="0"/>
              <a:t>: and in the midst of the week </a:t>
            </a:r>
            <a:r>
              <a:rPr lang="en-US" sz="3200" i="1" dirty="0" smtClean="0">
                <a:solidFill>
                  <a:srgbClr val="FFFF00"/>
                </a:solidFill>
              </a:rPr>
              <a:t>(3 ½ years) </a:t>
            </a:r>
            <a:r>
              <a:rPr lang="en-US" sz="3200" i="1" dirty="0" smtClean="0"/>
              <a:t>he shall cause the sacrifice and the oblation to cease, and for the overspreading of abominations he shall make it desolate, even until the consummation, and that determined shall be poured upon the desolate </a:t>
            </a:r>
            <a:r>
              <a:rPr lang="en-US" sz="3200" i="1" dirty="0" smtClean="0">
                <a:solidFill>
                  <a:srgbClr val="FFFF00"/>
                </a:solidFill>
              </a:rPr>
              <a:t>(Abomination of Desolation)</a:t>
            </a:r>
            <a:r>
              <a:rPr lang="en-US" sz="3200" i="1" dirty="0" smtClean="0"/>
              <a:t>.”</a:t>
            </a:r>
            <a:endParaRPr lang="en-US" sz="3200"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jonathanbailey.files.wordpress.com/2008/11/incarnation-of-jesus-the_t.jpg"/>
          <p:cNvPicPr>
            <a:picLocks noChangeAspect="1" noChangeArrowheads="1"/>
          </p:cNvPicPr>
          <p:nvPr/>
        </p:nvPicPr>
        <p:blipFill>
          <a:blip r:embed="rId2" cstate="print">
            <a:lum bright="-10000"/>
          </a:blip>
          <a:srcRect/>
          <a:stretch>
            <a:fillRect/>
          </a:stretch>
        </p:blipFill>
        <p:spPr bwMode="auto">
          <a:xfrm>
            <a:off x="-203200" y="-152400"/>
            <a:ext cx="9347200" cy="7010400"/>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6858000"/>
          </a:xfrm>
        </p:spPr>
        <p:txBody>
          <a:bodyPr>
            <a:normAutofit/>
          </a:bodyPr>
          <a:lstStyle/>
          <a:p>
            <a:r>
              <a:rPr kumimoji="0" lang="en-US" sz="4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is extremely important to keep in mind that this vision of Daniel has to do only with Daniel’s people, the Jews, and that the events will take place in the Holy City of Jerusalem (the Church is not in view in Daniel’s vision).</a:t>
            </a:r>
            <a:endParaRPr lang="en-US" sz="4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0"/>
            <a:ext cx="9525000" cy="70866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26" name="Object 2"/>
          <p:cNvGraphicFramePr>
            <a:graphicFrameLocks noChangeAspect="1"/>
          </p:cNvGraphicFramePr>
          <p:nvPr/>
        </p:nvGraphicFramePr>
        <p:xfrm>
          <a:off x="104775" y="0"/>
          <a:ext cx="8932863" cy="6858000"/>
        </p:xfrm>
        <a:graphic>
          <a:graphicData uri="http://schemas.openxmlformats.org/presentationml/2006/ole">
            <p:oleObj spid="_x0000_s61442" name="Document" r:id="rId4" imgW="9515523" imgH="7305732" progId="">
              <p:embed/>
            </p:oleObj>
          </a:graphicData>
        </a:graphic>
      </p:graphicFrame>
      <p:sp>
        <p:nvSpPr>
          <p:cNvPr id="4" name="Rectangle 3"/>
          <p:cNvSpPr/>
          <p:nvPr/>
        </p:nvSpPr>
        <p:spPr>
          <a:xfrm>
            <a:off x="1295400" y="6477000"/>
            <a:ext cx="5638800" cy="5334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34200" y="6477000"/>
            <a:ext cx="1676400" cy="7620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1295400"/>
            <a:ext cx="838200" cy="6096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172200" y="1295400"/>
            <a:ext cx="0" cy="838200"/>
          </a:xfrm>
          <a:prstGeom prst="line">
            <a:avLst/>
          </a:prstGeom>
          <a:ln w="28575"/>
        </p:spPr>
        <p:style>
          <a:lnRef idx="1">
            <a:schemeClr val="dk1"/>
          </a:lnRef>
          <a:fillRef idx="0">
            <a:schemeClr val="dk1"/>
          </a:fillRef>
          <a:effectRef idx="0">
            <a:schemeClr val="dk1"/>
          </a:effectRef>
          <a:fontRef idx="minor">
            <a:schemeClr val="tx1"/>
          </a:fontRef>
        </p:style>
      </p:cxnSp>
      <p:sp>
        <p:nvSpPr>
          <p:cNvPr id="35" name="Rectangle 34"/>
          <p:cNvSpPr/>
          <p:nvPr/>
        </p:nvSpPr>
        <p:spPr>
          <a:xfrm>
            <a:off x="6202681" y="1371600"/>
            <a:ext cx="45719" cy="7620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400" y="457200"/>
            <a:ext cx="3657600" cy="60198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smtClean="0">
                <a:ln w="12700">
                  <a:solidFill>
                    <a:schemeClr val="tx2">
                      <a:satMod val="155000"/>
                    </a:schemeClr>
                  </a:solidFill>
                  <a:prstDash val="solid"/>
                </a:ln>
                <a:solidFill>
                  <a:schemeClr val="accent6">
                    <a:lumMod val="50000"/>
                  </a:schemeClr>
                </a:solidFill>
                <a:effectLst>
                  <a:outerShdw blurRad="41275" dist="20320" dir="1800000" algn="tl" rotWithShape="0">
                    <a:srgbClr val="000000">
                      <a:alpha val="40000"/>
                    </a:srgbClr>
                  </a:outerShdw>
                </a:effectLst>
              </a:rPr>
              <a:t>Daniel’s vision gives the interpretation of prophetic chronology</a:t>
            </a:r>
          </a:p>
          <a:p>
            <a:pPr algn="ctr"/>
            <a:r>
              <a:rPr lang="en-US" sz="3600" i="1" dirty="0" smtClean="0">
                <a:ln w="12700">
                  <a:solidFill>
                    <a:schemeClr val="tx2">
                      <a:satMod val="155000"/>
                    </a:schemeClr>
                  </a:solidFill>
                  <a:prstDash val="solid"/>
                </a:ln>
                <a:solidFill>
                  <a:schemeClr val="accent6">
                    <a:lumMod val="50000"/>
                  </a:schemeClr>
                </a:solidFill>
                <a:effectLst>
                  <a:outerShdw blurRad="41275" dist="20320" dir="1800000" algn="tl" rotWithShape="0">
                    <a:srgbClr val="000000">
                      <a:alpha val="40000"/>
                    </a:srgbClr>
                  </a:outerShdw>
                </a:effectLst>
              </a:rPr>
              <a:t>(God’s plan for the ages to come)</a:t>
            </a:r>
            <a:endParaRPr lang="en-US" sz="3600" i="1" dirty="0">
              <a:solidFill>
                <a:schemeClr val="bg1"/>
              </a:solidFill>
            </a:endParaRPr>
          </a:p>
        </p:txBody>
      </p:sp>
      <p:pic>
        <p:nvPicPr>
          <p:cNvPr id="43010" name="Picture 2" descr="C:\Users\Ptr. Daniel White\Pictures\Prophecy pictures\Dan Whites\scan0028.jpg"/>
          <p:cNvPicPr>
            <a:picLocks noChangeAspect="1" noChangeArrowheads="1"/>
          </p:cNvPicPr>
          <p:nvPr/>
        </p:nvPicPr>
        <p:blipFill>
          <a:blip r:embed="rId3" cstate="print">
            <a:lum bright="-10000"/>
          </a:blip>
          <a:srcRect/>
          <a:stretch>
            <a:fillRect/>
          </a:stretch>
        </p:blipFill>
        <p:spPr bwMode="auto">
          <a:xfrm>
            <a:off x="0" y="0"/>
            <a:ext cx="5583253" cy="6858000"/>
          </a:xfrm>
          <a:prstGeom prst="rect">
            <a:avLst/>
          </a:prstGeom>
          <a:noFill/>
          <a:effectLst>
            <a:softEdge rad="127000"/>
          </a:effec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C:\Users\Ptr. Daniel White\Pictures\Prophecy pictures\Dan Whites\scan0029.jpg"/>
          <p:cNvPicPr>
            <a:picLocks noChangeAspect="1" noChangeArrowheads="1"/>
          </p:cNvPicPr>
          <p:nvPr/>
        </p:nvPicPr>
        <p:blipFill>
          <a:blip r:embed="rId3" cstate="print"/>
          <a:srcRect/>
          <a:stretch>
            <a:fillRect/>
          </a:stretch>
        </p:blipFill>
        <p:spPr bwMode="auto">
          <a:xfrm>
            <a:off x="1066800" y="-47625"/>
            <a:ext cx="6629400" cy="6905625"/>
          </a:xfrm>
          <a:prstGeom prst="rect">
            <a:avLst/>
          </a:prstGeom>
          <a:noFill/>
          <a:effectLst>
            <a:softEdge rad="317500"/>
          </a:effectLst>
        </p:spPr>
      </p:pic>
      <p:sp>
        <p:nvSpPr>
          <p:cNvPr id="3" name="Title 2"/>
          <p:cNvSpPr>
            <a:spLocks noGrp="1"/>
          </p:cNvSpPr>
          <p:nvPr>
            <p:ph type="ctrTitle"/>
          </p:nvPr>
        </p:nvSpPr>
        <p:spPr>
          <a:xfrm>
            <a:off x="1143000" y="762000"/>
            <a:ext cx="6629400" cy="4572000"/>
          </a:xfrm>
        </p:spPr>
        <p:txBody>
          <a:bodyPr>
            <a:noAutofit/>
          </a:bodyPr>
          <a:lstStyle/>
          <a:p>
            <a:r>
              <a:rPr lang="en-US" sz="6600" b="1" dirty="0" smtClean="0">
                <a:ln w="12700">
                  <a:solidFill>
                    <a:schemeClr val="tx2">
                      <a:satMod val="155000"/>
                    </a:schemeClr>
                  </a:solidFill>
                  <a:prstDash val="solid"/>
                </a:ln>
                <a:solidFill>
                  <a:schemeClr val="accent2">
                    <a:lumMod val="60000"/>
                    <a:lumOff val="40000"/>
                  </a:schemeClr>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Reveals the time and purpose of Christ’s first coming</a:t>
            </a:r>
            <a:endParaRPr lang="en-US" sz="6600" b="1" dirty="0">
              <a:ln w="12700">
                <a:solidFill>
                  <a:schemeClr val="tx2">
                    <a:satMod val="155000"/>
                  </a:schemeClr>
                </a:solidFill>
                <a:prstDash val="solid"/>
              </a:ln>
              <a:solidFill>
                <a:schemeClr val="accent2">
                  <a:lumMod val="60000"/>
                  <a:lumOff val="40000"/>
                </a:schemeClr>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s://www.globible.com/images/gallery/easter/24.jpg"/>
          <p:cNvPicPr>
            <a:picLocks noChangeAspect="1" noChangeArrowheads="1"/>
          </p:cNvPicPr>
          <p:nvPr/>
        </p:nvPicPr>
        <p:blipFill>
          <a:blip r:embed="rId3" cstate="print"/>
          <a:srcRect l="1621" t="6483" r="1115" b="7942"/>
          <a:stretch>
            <a:fillRect/>
          </a:stretch>
        </p:blipFill>
        <p:spPr bwMode="auto">
          <a:xfrm>
            <a:off x="0" y="990600"/>
            <a:ext cx="9144000" cy="5029200"/>
          </a:xfrm>
          <a:prstGeom prst="rect">
            <a:avLst/>
          </a:prstGeom>
          <a:noFill/>
        </p:spPr>
      </p:pic>
      <p:sp>
        <p:nvSpPr>
          <p:cNvPr id="3" name="Title 2"/>
          <p:cNvSpPr>
            <a:spLocks noGrp="1"/>
          </p:cNvSpPr>
          <p:nvPr>
            <p:ph type="ctrTitle"/>
          </p:nvPr>
        </p:nvSpPr>
        <p:spPr>
          <a:xfrm>
            <a:off x="304800" y="1447800"/>
            <a:ext cx="8382000" cy="3505200"/>
          </a:xfrm>
        </p:spPr>
        <p:txBody>
          <a:bodyPr>
            <a:noAutofit/>
          </a:bodyPr>
          <a:lstStyle/>
          <a:p>
            <a:r>
              <a:rPr lang="en-US" sz="6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28 Days Later" pitchFamily="34" charset="0"/>
              </a:rPr>
              <a:t>Foretells the rejection of Christ in His first coming</a:t>
            </a:r>
            <a:endParaRPr lang="en-US" sz="6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28 Days Later"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bible-history.com/ibh/images/fullsized/temple-destruction-70-ad-francesco_hayez-painting.jpg"/>
          <p:cNvPicPr>
            <a:picLocks noChangeAspect="1" noChangeArrowheads="1"/>
          </p:cNvPicPr>
          <p:nvPr/>
        </p:nvPicPr>
        <p:blipFill>
          <a:blip r:embed="rId3" cstate="print">
            <a:lum bright="-10000"/>
          </a:blip>
          <a:srcRect/>
          <a:stretch>
            <a:fillRect/>
          </a:stretch>
        </p:blipFill>
        <p:spPr bwMode="auto">
          <a:xfrm>
            <a:off x="-234394" y="1"/>
            <a:ext cx="9378394" cy="6858000"/>
          </a:xfrm>
          <a:prstGeom prst="rect">
            <a:avLst/>
          </a:prstGeom>
          <a:noFill/>
        </p:spPr>
      </p:pic>
      <p:sp>
        <p:nvSpPr>
          <p:cNvPr id="9" name="TextBox 8"/>
          <p:cNvSpPr txBox="1"/>
          <p:nvPr/>
        </p:nvSpPr>
        <p:spPr>
          <a:xfrm>
            <a:off x="762000" y="914400"/>
            <a:ext cx="7696200" cy="1446550"/>
          </a:xfrm>
          <a:prstGeom prst="rect">
            <a:avLst/>
          </a:prstGeom>
          <a:noFill/>
        </p:spPr>
        <p:txBody>
          <a:bodyPr wrap="square" rtlCol="0">
            <a:spAutoFit/>
          </a:bodyPr>
          <a:lstStyle/>
          <a:p>
            <a:pPr algn="ctr"/>
            <a:r>
              <a:rPr lang="en-US" sz="44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Prophesies the destruction</a:t>
            </a:r>
          </a:p>
          <a:p>
            <a:pPr algn="ctr"/>
            <a:r>
              <a:rPr lang="en-US" sz="44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 of Jerusalem</a:t>
            </a:r>
            <a:endParaRPr lang="en-US" sz="44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
        <p:nvSpPr>
          <p:cNvPr id="6" name="Rectangle 5"/>
          <p:cNvSpPr/>
          <p:nvPr/>
        </p:nvSpPr>
        <p:spPr>
          <a:xfrm>
            <a:off x="381000" y="3657600"/>
            <a:ext cx="8458200" cy="2554545"/>
          </a:xfrm>
          <a:prstGeom prst="rect">
            <a:avLst/>
          </a:prstGeom>
        </p:spPr>
        <p:txBody>
          <a:bodyPr wrap="square">
            <a:spAutoFit/>
          </a:bodyPr>
          <a:lstStyle/>
          <a:p>
            <a:pPr algn="ctr"/>
            <a:r>
              <a:rPr lang="en-US" sz="3200" i="1" dirty="0" smtClean="0">
                <a:effectLst>
                  <a:glow rad="101600">
                    <a:schemeClr val="bg1">
                      <a:alpha val="60000"/>
                    </a:schemeClr>
                  </a:glow>
                </a:effectLst>
              </a:rPr>
              <a:t>“And Jesus said unto them, See ye not all these things? verily I say unto you, There shall not be left here one stone upon another, that shall not be thrown down.” (Matt. 24:2)</a:t>
            </a:r>
          </a:p>
          <a:p>
            <a:pPr algn="ctr"/>
            <a:endParaRPr lang="en-US" sz="3200" i="1" dirty="0">
              <a:effectLst>
                <a:glow rad="101600">
                  <a:schemeClr val="bg1">
                    <a:alpha val="6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724400" y="2362200"/>
            <a:ext cx="4267200" cy="1238250"/>
          </a:xfrm>
        </p:spPr>
        <p:txBody>
          <a:bodyPr>
            <a:noAutofit/>
          </a:bodyPr>
          <a:lstStyle/>
          <a:p>
            <a:r>
              <a:rPr lang="en-US" sz="6000" dirty="0" smtClean="0">
                <a:ln w="12700">
                  <a:solidFill>
                    <a:schemeClr val="tx2">
                      <a:satMod val="155000"/>
                    </a:schemeClr>
                  </a:solidFill>
                  <a:prstDash val="solid"/>
                </a:ln>
                <a:solidFill>
                  <a:schemeClr val="tx1">
                    <a:lumMod val="75000"/>
                  </a:schemeClr>
                </a:solidFill>
                <a:effectLst>
                  <a:glow rad="101600">
                    <a:schemeClr val="bg1">
                      <a:alpha val="60000"/>
                    </a:schemeClr>
                  </a:glow>
                  <a:outerShdw blurRad="41275" dist="20320" dir="1800000" algn="tl" rotWithShape="0">
                    <a:srgbClr val="000000">
                      <a:alpha val="40000"/>
                    </a:srgbClr>
                  </a:outerShdw>
                </a:effectLst>
              </a:rPr>
              <a:t>Predicts the length of the Tribulation period</a:t>
            </a:r>
            <a:br>
              <a:rPr lang="en-US" sz="6000" dirty="0" smtClean="0">
                <a:ln w="12700">
                  <a:solidFill>
                    <a:schemeClr val="tx2">
                      <a:satMod val="155000"/>
                    </a:schemeClr>
                  </a:solidFill>
                  <a:prstDash val="solid"/>
                </a:ln>
                <a:solidFill>
                  <a:schemeClr val="tx1">
                    <a:lumMod val="75000"/>
                  </a:schemeClr>
                </a:solidFill>
                <a:effectLst>
                  <a:glow rad="101600">
                    <a:schemeClr val="bg1">
                      <a:alpha val="60000"/>
                    </a:schemeClr>
                  </a:glow>
                  <a:outerShdw blurRad="41275" dist="20320" dir="1800000" algn="tl" rotWithShape="0">
                    <a:srgbClr val="000000">
                      <a:alpha val="40000"/>
                    </a:srgbClr>
                  </a:outerShdw>
                </a:effectLst>
              </a:rPr>
            </a:br>
            <a:r>
              <a:rPr lang="en-US" sz="6000" dirty="0" smtClean="0">
                <a:ln w="12700">
                  <a:solidFill>
                    <a:schemeClr val="tx2">
                      <a:satMod val="155000"/>
                    </a:schemeClr>
                  </a:solidFill>
                  <a:prstDash val="solid"/>
                </a:ln>
                <a:solidFill>
                  <a:schemeClr val="tx1">
                    <a:lumMod val="75000"/>
                  </a:schemeClr>
                </a:solidFill>
                <a:effectLst>
                  <a:glow rad="101600">
                    <a:schemeClr val="bg1">
                      <a:alpha val="60000"/>
                    </a:schemeClr>
                  </a:glow>
                  <a:outerShdw blurRad="41275" dist="20320" dir="1800000" algn="tl" rotWithShape="0">
                    <a:srgbClr val="000000">
                      <a:alpha val="40000"/>
                    </a:srgbClr>
                  </a:outerShdw>
                </a:effectLst>
              </a:rPr>
              <a:t>(7 years)</a:t>
            </a:r>
            <a:endParaRPr lang="en-US" sz="6000" dirty="0">
              <a:ln w="12700">
                <a:solidFill>
                  <a:schemeClr val="tx2">
                    <a:satMod val="155000"/>
                  </a:schemeClr>
                </a:solidFill>
                <a:prstDash val="solid"/>
              </a:ln>
              <a:solidFill>
                <a:schemeClr val="tx1">
                  <a:lumMod val="75000"/>
                </a:schemeClr>
              </a:solidFill>
              <a:effectLst>
                <a:glow rad="101600">
                  <a:schemeClr val="bg1">
                    <a:alpha val="60000"/>
                  </a:schemeClr>
                </a:glow>
                <a:outerShdw blurRad="41275" dist="20320" dir="1800000" algn="tl" rotWithShape="0">
                  <a:srgbClr val="000000">
                    <a:alpha val="40000"/>
                  </a:srgbClr>
                </a:outerShdw>
              </a:effectLst>
            </a:endParaRPr>
          </a:p>
        </p:txBody>
      </p:sp>
      <p:pic>
        <p:nvPicPr>
          <p:cNvPr id="136193" name="Picture 1" descr="C:\Users\Dan White\Pictures\Bible pictures\Daniel &amp; Bab Captvty\scan0028.jpg"/>
          <p:cNvPicPr>
            <a:picLocks noChangeAspect="1" noChangeArrowheads="1"/>
          </p:cNvPicPr>
          <p:nvPr/>
        </p:nvPicPr>
        <p:blipFill>
          <a:blip r:embed="rId3" cstate="print">
            <a:lum bright="-10000" contrast="10000"/>
          </a:blip>
          <a:srcRect/>
          <a:stretch>
            <a:fillRect/>
          </a:stretch>
        </p:blipFill>
        <p:spPr bwMode="auto">
          <a:xfrm>
            <a:off x="0" y="-77455"/>
            <a:ext cx="4800600" cy="693545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Ptr. Daniel White\Pictures\Prophecy pictures\Internet Pictures\480_sheepscloth1.jpg"/>
          <p:cNvPicPr>
            <a:picLocks noChangeAspect="1" noChangeArrowheads="1"/>
          </p:cNvPicPr>
          <p:nvPr/>
        </p:nvPicPr>
        <p:blipFill>
          <a:blip r:embed="rId3" cstate="print"/>
          <a:srcRect/>
          <a:stretch>
            <a:fillRect/>
          </a:stretch>
        </p:blipFill>
        <p:spPr bwMode="auto">
          <a:xfrm>
            <a:off x="0" y="0"/>
            <a:ext cx="9144000"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p:cNvSpPr>
            <a:spLocks noGrp="1"/>
          </p:cNvSpPr>
          <p:nvPr>
            <p:ph type="ctrTitle"/>
          </p:nvPr>
        </p:nvSpPr>
        <p:spPr>
          <a:xfrm>
            <a:off x="685800" y="914400"/>
            <a:ext cx="7772400" cy="2438400"/>
          </a:xfrm>
        </p:spPr>
        <p:txBody>
          <a:bodyPr/>
          <a:lstStyle/>
          <a:p>
            <a:r>
              <a:rPr lang="en-US" dirty="0" smtClean="0">
                <a:ln w="18415" cmpd="sng">
                  <a:solidFill>
                    <a:srgbClr val="FFFFFF"/>
                  </a:solidFill>
                  <a:prstDash val="solid"/>
                </a:ln>
                <a:effectLst>
                  <a:glow rad="101600">
                    <a:schemeClr val="bg1">
                      <a:alpha val="60000"/>
                    </a:schemeClr>
                  </a:glow>
                  <a:outerShdw blurRad="63500" dir="3600000" algn="tl" rotWithShape="0">
                    <a:srgbClr val="000000">
                      <a:alpha val="70000"/>
                    </a:srgbClr>
                  </a:outerShdw>
                </a:effectLst>
                <a:latin typeface="+mn-lt"/>
                <a:ea typeface="Adelon" pitchFamily="2" charset="0"/>
                <a:cs typeface="Times New Roman" pitchFamily="18" charset="0"/>
              </a:rPr>
              <a:t>Unveils the rise of the Anti-</a:t>
            </a:r>
            <a:r>
              <a:rPr lang="en-US" dirty="0">
                <a:ln w="18415" cmpd="sng">
                  <a:solidFill>
                    <a:srgbClr val="FFFFFF"/>
                  </a:solidFill>
                  <a:prstDash val="solid"/>
                </a:ln>
                <a:effectLst>
                  <a:glow rad="101600">
                    <a:schemeClr val="bg1">
                      <a:alpha val="60000"/>
                    </a:schemeClr>
                  </a:glow>
                  <a:outerShdw blurRad="63500" dir="3600000" algn="tl" rotWithShape="0">
                    <a:srgbClr val="000000">
                      <a:alpha val="70000"/>
                    </a:srgbClr>
                  </a:outerShdw>
                </a:effectLst>
                <a:latin typeface="+mn-lt"/>
                <a:ea typeface="Adelon" pitchFamily="2" charset="0"/>
                <a:cs typeface="Times New Roman" pitchFamily="18" charset="0"/>
              </a:rPr>
              <a:t>C</a:t>
            </a:r>
            <a:r>
              <a:rPr lang="en-US" dirty="0" smtClean="0">
                <a:ln w="18415" cmpd="sng">
                  <a:solidFill>
                    <a:srgbClr val="FFFFFF"/>
                  </a:solidFill>
                  <a:prstDash val="solid"/>
                </a:ln>
                <a:effectLst>
                  <a:glow rad="101600">
                    <a:schemeClr val="bg1">
                      <a:alpha val="60000"/>
                    </a:schemeClr>
                  </a:glow>
                  <a:outerShdw blurRad="63500" dir="3600000" algn="tl" rotWithShape="0">
                    <a:srgbClr val="000000">
                      <a:alpha val="70000"/>
                    </a:srgbClr>
                  </a:outerShdw>
                </a:effectLst>
                <a:latin typeface="+mn-lt"/>
                <a:ea typeface="Adelon" pitchFamily="2" charset="0"/>
                <a:cs typeface="Times New Roman" pitchFamily="18" charset="0"/>
              </a:rPr>
              <a:t>hrist and the peace covenant</a:t>
            </a:r>
            <a:endParaRPr lang="en-US" dirty="0">
              <a:ln w="18415" cmpd="sng">
                <a:solidFill>
                  <a:srgbClr val="FFFFFF"/>
                </a:solidFill>
                <a:prstDash val="solid"/>
              </a:ln>
              <a:effectLst>
                <a:glow rad="101600">
                  <a:schemeClr val="bg1">
                    <a:alpha val="60000"/>
                  </a:schemeClr>
                </a:glow>
                <a:outerShdw blurRad="63500" dir="3600000" algn="tl" rotWithShape="0">
                  <a:srgbClr val="000000">
                    <a:alpha val="70000"/>
                  </a:srgbClr>
                </a:outerShdw>
              </a:effectLst>
              <a:latin typeface="+mn-lt"/>
              <a:ea typeface="Adelon" pitchFamily="2" charset="0"/>
              <a:cs typeface="Times New Roman" pitchFamily="18" charset="0"/>
            </a:endParaRPr>
          </a:p>
        </p:txBody>
      </p:sp>
      <p:sp>
        <p:nvSpPr>
          <p:cNvPr id="4" name="Subtitle 3"/>
          <p:cNvSpPr>
            <a:spLocks noGrp="1"/>
          </p:cNvSpPr>
          <p:nvPr>
            <p:ph type="subTitle" idx="1"/>
          </p:nvPr>
        </p:nvSpPr>
        <p:spPr/>
        <p:txBody>
          <a:bodyPr/>
          <a:lstStyle/>
          <a:p>
            <a:r>
              <a:rPr lang="en-US" i="1" dirty="0" smtClean="0">
                <a:ln w="12700">
                  <a:solidFill>
                    <a:schemeClr val="tx2">
                      <a:satMod val="155000"/>
                    </a:schemeClr>
                  </a:solidFill>
                  <a:prstDash val="solid"/>
                </a:ln>
                <a:solidFill>
                  <a:schemeClr val="tx1"/>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“For many shall come in my name, saying, I am Christ and shall deceive many.” (Matt. 24:5)</a:t>
            </a:r>
            <a:endParaRPr lang="en-US" i="1" dirty="0">
              <a:ln w="12700">
                <a:solidFill>
                  <a:schemeClr val="tx2">
                    <a:satMod val="155000"/>
                  </a:schemeClr>
                </a:solidFill>
                <a:prstDash val="solid"/>
              </a:ln>
              <a:solidFill>
                <a:schemeClr val="tx1"/>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http://secretaryclinton.files.wordpress.com/2010/03/800px-israel_and_palestine_peace-svg.png"/>
          <p:cNvPicPr>
            <a:picLocks noChangeAspect="1" noChangeArrowheads="1"/>
          </p:cNvPicPr>
          <p:nvPr/>
        </p:nvPicPr>
        <p:blipFill>
          <a:blip r:embed="rId2" cstate="print"/>
          <a:srcRect/>
          <a:stretch>
            <a:fillRect/>
          </a:stretch>
        </p:blipFill>
        <p:spPr bwMode="auto">
          <a:xfrm>
            <a:off x="358191" y="990600"/>
            <a:ext cx="8785809" cy="4953000"/>
          </a:xfrm>
          <a:prstGeom prst="rect">
            <a:avLst/>
          </a:prstGeom>
          <a:noFill/>
        </p:spPr>
      </p:pic>
      <p:pic>
        <p:nvPicPr>
          <p:cNvPr id="111623" name="Picture 7" descr="http://americanvision.org/wp-content/uploads/2012/06/antichrist-620x310.jpg"/>
          <p:cNvPicPr>
            <a:picLocks noChangeAspect="1" noChangeArrowheads="1"/>
          </p:cNvPicPr>
          <p:nvPr/>
        </p:nvPicPr>
        <p:blipFill>
          <a:blip r:embed="rId3" cstate="print"/>
          <a:srcRect t="28000" r="4000" b="24000"/>
          <a:stretch>
            <a:fillRect/>
          </a:stretch>
        </p:blipFill>
        <p:spPr bwMode="auto">
          <a:xfrm>
            <a:off x="3048000" y="152400"/>
            <a:ext cx="3657600" cy="914400"/>
          </a:xfrm>
          <a:prstGeom prst="rect">
            <a:avLst/>
          </a:prstGeom>
          <a:noFill/>
        </p:spPr>
      </p:pic>
      <p:pic>
        <p:nvPicPr>
          <p:cNvPr id="132098" name="Picture 2" descr="http://luigimorelli.files.wordpress.com/2011/07/hand-shake2.jpg"/>
          <p:cNvPicPr>
            <a:picLocks noChangeAspect="1" noChangeArrowheads="1"/>
          </p:cNvPicPr>
          <p:nvPr/>
        </p:nvPicPr>
        <p:blipFill>
          <a:blip r:embed="rId4" cstate="print"/>
          <a:srcRect/>
          <a:stretch>
            <a:fillRect/>
          </a:stretch>
        </p:blipFill>
        <p:spPr bwMode="auto">
          <a:xfrm>
            <a:off x="3048000" y="1905000"/>
            <a:ext cx="3295650" cy="3295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fade">
                                      <p:cBhvr>
                                        <p:cTn id="7" dur="20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6200"/>
            <a:ext cx="9296400" cy="70866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50" name="Object 95"/>
          <p:cNvGraphicFramePr>
            <a:graphicFrameLocks noChangeAspect="1"/>
          </p:cNvGraphicFramePr>
          <p:nvPr/>
        </p:nvGraphicFramePr>
        <p:xfrm>
          <a:off x="152400" y="0"/>
          <a:ext cx="8832850" cy="6858000"/>
        </p:xfrm>
        <a:graphic>
          <a:graphicData uri="http://schemas.openxmlformats.org/presentationml/2006/ole">
            <p:oleObj spid="_x0000_s62466" name="Document" r:id="rId4" imgW="9515523" imgH="7388289" progId="">
              <p:embed/>
            </p:oleObj>
          </a:graphicData>
        </a:graphic>
      </p:graphicFrame>
      <p:cxnSp>
        <p:nvCxnSpPr>
          <p:cNvPr id="5" name="Straight Connector 4"/>
          <p:cNvCxnSpPr/>
          <p:nvPr/>
        </p:nvCxnSpPr>
        <p:spPr>
          <a:xfrm>
            <a:off x="6248400" y="1219200"/>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248400" y="762000"/>
            <a:ext cx="457200" cy="6858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s://encrypted-tbn0.gstatic.com/images?q=tbn:ANd9GcS-e_EAKGEElPMORN343zBbrwi2l045T2MZjr3vXr9D34Uyl9vZoQ"/>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6000" b="1" dirty="0" smtClean="0">
                <a:effectLst>
                  <a:glow rad="101600">
                    <a:schemeClr val="bg1">
                      <a:alpha val="60000"/>
                    </a:schemeClr>
                  </a:glow>
                </a:effectLst>
                <a:latin typeface="Addict" pitchFamily="34" charset="0"/>
              </a:rPr>
              <a:t>The six-fold purpose of the seventy weeks</a:t>
            </a:r>
            <a:endParaRPr lang="en-US" sz="6000" b="1" dirty="0">
              <a:effectLst>
                <a:glow rad="101600">
                  <a:schemeClr val="bg1">
                    <a:alpha val="60000"/>
                  </a:schemeClr>
                </a:glow>
              </a:effectLst>
              <a:latin typeface="Addict" pitchFamily="34"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jewishmusicreport.com/wp-content/uploads/2010/07/wailing-wall-jerusalem.jpg"/>
          <p:cNvPicPr>
            <a:picLocks noChangeAspect="1" noChangeArrowheads="1"/>
          </p:cNvPicPr>
          <p:nvPr/>
        </p:nvPicPr>
        <p:blipFill>
          <a:blip r:embed="rId3" cstate="print"/>
          <a:srcRect/>
          <a:stretch>
            <a:fillRect/>
          </a:stretch>
        </p:blipFill>
        <p:spPr bwMode="auto">
          <a:xfrm>
            <a:off x="0" y="-54349"/>
            <a:ext cx="9220200" cy="6912349"/>
          </a:xfrm>
          <a:prstGeom prst="rect">
            <a:avLst/>
          </a:prstGeom>
          <a:noFill/>
        </p:spPr>
      </p:pic>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6" name="Content Placeholder 5"/>
          <p:cNvSpPr>
            <a:spLocks noGrp="1"/>
          </p:cNvSpPr>
          <p:nvPr>
            <p:ph idx="1"/>
          </p:nvPr>
        </p:nvSpPr>
        <p:spPr>
          <a:xfrm>
            <a:off x="0" y="152400"/>
            <a:ext cx="8991600" cy="6477000"/>
          </a:xfrm>
        </p:spPr>
        <p:txBody>
          <a:bodyPr>
            <a:normAutofit/>
          </a:bodyPr>
          <a:lstStyle/>
          <a:p>
            <a:pPr algn="ctr">
              <a:buNone/>
            </a:pPr>
            <a:r>
              <a:rPr lang="en-US" sz="6900" i="1" dirty="0" smtClean="0">
                <a:effectLst>
                  <a:glow rad="101600">
                    <a:schemeClr val="bg1">
                      <a:alpha val="60000"/>
                    </a:schemeClr>
                  </a:glow>
                </a:effectLst>
                <a:latin typeface="+mj-lt"/>
                <a:cs typeface="Times New Roman" pitchFamily="18" charset="0"/>
              </a:rPr>
              <a:t>To finishing Israel’s transgression</a:t>
            </a:r>
            <a:br>
              <a:rPr lang="en-US" sz="6900" i="1" dirty="0" smtClean="0">
                <a:effectLst>
                  <a:glow rad="101600">
                    <a:schemeClr val="bg1">
                      <a:alpha val="60000"/>
                    </a:schemeClr>
                  </a:glow>
                </a:effectLst>
                <a:latin typeface="+mj-lt"/>
                <a:cs typeface="Times New Roman" pitchFamily="18" charset="0"/>
              </a:rPr>
            </a:br>
            <a:r>
              <a:rPr lang="en-US" sz="6900" i="1" dirty="0" smtClean="0">
                <a:effectLst>
                  <a:glow rad="101600">
                    <a:schemeClr val="bg1">
                      <a:alpha val="60000"/>
                    </a:schemeClr>
                  </a:glow>
                </a:effectLst>
                <a:latin typeface="+mj-lt"/>
                <a:cs typeface="Times New Roman" pitchFamily="18" charset="0"/>
              </a:rPr>
              <a:t>(Apostasy) </a:t>
            </a:r>
          </a:p>
          <a:p>
            <a:pPr algn="ctr">
              <a:buNone/>
            </a:pPr>
            <a:endParaRPr lang="en-US" i="1" dirty="0">
              <a:effectLst>
                <a:glow rad="101600">
                  <a:schemeClr val="bg1">
                    <a:alpha val="60000"/>
                  </a:schemeClr>
                </a:glow>
              </a:effectLst>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zionsgate.files.wordpress.com/2012/05/israel-my-glory.jpg"/>
          <p:cNvPicPr>
            <a:picLocks noChangeAspect="1" noChangeArrowheads="1"/>
          </p:cNvPicPr>
          <p:nvPr/>
        </p:nvPicPr>
        <p:blipFill>
          <a:blip r:embed="rId2" cstate="print"/>
          <a:srcRect/>
          <a:stretch>
            <a:fillRect/>
          </a:stretch>
        </p:blipFill>
        <p:spPr bwMode="auto">
          <a:xfrm>
            <a:off x="1981200" y="0"/>
            <a:ext cx="5486400" cy="4114802"/>
          </a:xfrm>
          <a:prstGeom prst="rect">
            <a:avLst/>
          </a:prstGeom>
          <a:ln>
            <a:noFill/>
          </a:ln>
          <a:effectLst>
            <a:softEdge rad="112500"/>
          </a:effectLst>
        </p:spPr>
      </p:pic>
      <p:sp>
        <p:nvSpPr>
          <p:cNvPr id="3" name="Rectangle 2"/>
          <p:cNvSpPr/>
          <p:nvPr/>
        </p:nvSpPr>
        <p:spPr>
          <a:xfrm>
            <a:off x="228600" y="4267200"/>
            <a:ext cx="8686800" cy="2554545"/>
          </a:xfrm>
          <a:prstGeom prst="rect">
            <a:avLst/>
          </a:prstGeom>
        </p:spPr>
        <p:txBody>
          <a:bodyPr wrap="square">
            <a:spAutoFit/>
          </a:bodyPr>
          <a:lstStyle/>
          <a:p>
            <a:pPr algn="ctr"/>
            <a:r>
              <a:rPr lang="en-US" sz="3200" i="1" dirty="0" smtClean="0"/>
              <a:t>“For I would not, brethren, that ye should be ignorant of this mystery, lest ye should be wise in your own conceits; that blindness in part is happened to Israel, until the </a:t>
            </a:r>
            <a:r>
              <a:rPr lang="en-US" sz="3200" i="1" dirty="0" err="1" smtClean="0"/>
              <a:t>fulness</a:t>
            </a:r>
            <a:r>
              <a:rPr lang="en-US" sz="3200" i="1" dirty="0" smtClean="0"/>
              <a:t> of the Gentiles (church age) be come in.”  (Rom. 11:25) </a:t>
            </a:r>
            <a:endParaRPr lang="en-US" sz="3200" i="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www.ammiministry.org/Messiah.jpg"/>
          <p:cNvPicPr>
            <a:picLocks noChangeAspect="1" noChangeArrowheads="1"/>
          </p:cNvPicPr>
          <p:nvPr/>
        </p:nvPicPr>
        <p:blipFill>
          <a:blip r:embed="rId2" cstate="print"/>
          <a:srcRect/>
          <a:stretch>
            <a:fillRect/>
          </a:stretch>
        </p:blipFill>
        <p:spPr bwMode="auto">
          <a:xfrm>
            <a:off x="9525" y="0"/>
            <a:ext cx="9134475" cy="7053781"/>
          </a:xfrm>
          <a:prstGeom prst="rect">
            <a:avLst/>
          </a:prstGeom>
          <a:noFill/>
        </p:spPr>
      </p:pic>
      <p:sp>
        <p:nvSpPr>
          <p:cNvPr id="3" name="Rectangle 2"/>
          <p:cNvSpPr/>
          <p:nvPr/>
        </p:nvSpPr>
        <p:spPr>
          <a:xfrm>
            <a:off x="152400" y="-152400"/>
            <a:ext cx="8686800" cy="2554545"/>
          </a:xfrm>
          <a:prstGeom prst="rect">
            <a:avLst/>
          </a:prstGeom>
        </p:spPr>
        <p:txBody>
          <a:bodyPr wrap="square">
            <a:spAutoFit/>
          </a:bodyPr>
          <a:lstStyle/>
          <a:p>
            <a:pPr algn="ctr"/>
            <a:r>
              <a:rPr lang="en-US" sz="3200" dirty="0" smtClean="0">
                <a:solidFill>
                  <a:schemeClr val="bg2"/>
                </a:solidFill>
                <a:effectLst>
                  <a:glow rad="101600">
                    <a:schemeClr val="bg1">
                      <a:alpha val="60000"/>
                    </a:schemeClr>
                  </a:glow>
                </a:effectLst>
              </a:rPr>
              <a:t/>
            </a:r>
            <a:br>
              <a:rPr lang="en-US" sz="3200" dirty="0" smtClean="0">
                <a:solidFill>
                  <a:schemeClr val="bg2"/>
                </a:solidFill>
                <a:effectLst>
                  <a:glow rad="101600">
                    <a:schemeClr val="bg1">
                      <a:alpha val="60000"/>
                    </a:schemeClr>
                  </a:glow>
                </a:effectLst>
              </a:rPr>
            </a:br>
            <a:r>
              <a:rPr lang="en-US" sz="3200" i="1" dirty="0" smtClean="0">
                <a:effectLst>
                  <a:glow rad="101600">
                    <a:schemeClr val="bg1">
                      <a:alpha val="60000"/>
                    </a:schemeClr>
                  </a:glow>
                </a:effectLst>
              </a:rPr>
              <a:t>“And so all Israel shall be saved: as it is written, There shall come out of Zion the deliverer, and shall turn away ungodliness from Jacob. For this is my covenant unto them.” (Rom. 11:26)</a:t>
            </a:r>
            <a:endParaRPr lang="en-US" sz="3200" dirty="0"/>
          </a:p>
        </p:txBody>
      </p:sp>
      <p:pic>
        <p:nvPicPr>
          <p:cNvPr id="5" name="Picture 8" descr="http://ministrytraining.com.au/wp-content/uploads/2012/11/KingJesus-DavidsThrone.jpg"/>
          <p:cNvPicPr>
            <a:picLocks noChangeAspect="1" noChangeArrowheads="1"/>
          </p:cNvPicPr>
          <p:nvPr/>
        </p:nvPicPr>
        <p:blipFill>
          <a:blip r:embed="rId3" cstate="print"/>
          <a:srcRect l="35514" t="37735" r="34580" b="6918"/>
          <a:stretch>
            <a:fillRect/>
          </a:stretch>
        </p:blipFill>
        <p:spPr bwMode="auto">
          <a:xfrm>
            <a:off x="3276600" y="2362200"/>
            <a:ext cx="803564" cy="1104900"/>
          </a:xfrm>
          <a:prstGeom prst="ellipse">
            <a:avLst/>
          </a:prstGeom>
          <a:ln>
            <a:noFill/>
          </a:ln>
          <a:effectLst>
            <a:softEdge rad="112500"/>
          </a:effectLst>
        </p:spPr>
      </p:pic>
      <p:pic>
        <p:nvPicPr>
          <p:cNvPr id="110600" name="Picture 8" descr="http://cribooks.org/wp-content/uploads/2011/09/isreal-flag.jpg"/>
          <p:cNvPicPr>
            <a:picLocks noChangeAspect="1" noChangeArrowheads="1"/>
          </p:cNvPicPr>
          <p:nvPr/>
        </p:nvPicPr>
        <p:blipFill>
          <a:blip r:embed="rId4" cstate="print"/>
          <a:srcRect/>
          <a:stretch>
            <a:fillRect/>
          </a:stretch>
        </p:blipFill>
        <p:spPr bwMode="auto">
          <a:xfrm>
            <a:off x="3200400" y="4940300"/>
            <a:ext cx="2876550" cy="19177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C:\Users\Ptr. Daniel White\Pictures\Prophecy pictures\Dan Whites\scan0031.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effectLst>
            <a:softEdge rad="635000"/>
          </a:effectLst>
        </p:spPr>
      </p:pic>
      <p:sp>
        <p:nvSpPr>
          <p:cNvPr id="3" name="Title 2"/>
          <p:cNvSpPr>
            <a:spLocks noGrp="1"/>
          </p:cNvSpPr>
          <p:nvPr>
            <p:ph type="ctrTitle"/>
          </p:nvPr>
        </p:nvSpPr>
        <p:spPr/>
        <p:txBody>
          <a:bodyPr>
            <a:normAutofit/>
          </a:bodyPr>
          <a:lstStyle/>
          <a:p>
            <a:r>
              <a:rPr lang="en-US" sz="6600" b="1" dirty="0" smtClean="0">
                <a:effectLst>
                  <a:glow rad="101600">
                    <a:schemeClr val="bg1">
                      <a:alpha val="60000"/>
                    </a:schemeClr>
                  </a:glow>
                </a:effectLst>
              </a:rPr>
              <a:t>To make an end of sin</a:t>
            </a:r>
            <a:endParaRPr lang="en-US" sz="6600" b="1" dirty="0">
              <a:effectLst>
                <a:glow rad="101600">
                  <a:schemeClr val="bg1">
                    <a:alpha val="6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6" name="Picture 2" descr="C:\Users\Ptr. Daniel White\Pictures\Prophecy pictures\Dan Whites\scan0032.jpg"/>
          <p:cNvPicPr>
            <a:picLocks noChangeAspect="1" noChangeArrowheads="1"/>
          </p:cNvPicPr>
          <p:nvPr/>
        </p:nvPicPr>
        <p:blipFill>
          <a:blip r:embed="rId3" cstate="print">
            <a:lum contrast="30000"/>
          </a:blip>
          <a:srcRect/>
          <a:stretch>
            <a:fillRect/>
          </a:stretch>
        </p:blipFill>
        <p:spPr bwMode="auto">
          <a:xfrm>
            <a:off x="457200" y="609600"/>
            <a:ext cx="3810000" cy="451184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Title 2"/>
          <p:cNvSpPr>
            <a:spLocks noGrp="1"/>
          </p:cNvSpPr>
          <p:nvPr>
            <p:ph type="ctrTitle"/>
          </p:nvPr>
        </p:nvSpPr>
        <p:spPr>
          <a:xfrm>
            <a:off x="4648200" y="381000"/>
            <a:ext cx="4419600" cy="5638800"/>
          </a:xfrm>
        </p:spPr>
        <p:txBody>
          <a:bodyPr>
            <a:normAutofit fontScale="90000"/>
          </a:bodyPr>
          <a:lstStyle/>
          <a:p>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“For He hath made Him to be sin for us, who knew no sin; that we might         be made the righteousness of God in him.” </a:t>
            </a:r>
            <a:b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II Cor. 5:21)</a:t>
            </a:r>
            <a:endParaRPr lang="en-US"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C:\Users\Ptr. Daniel White\Pictures\Prophecy pictures\Dan Whites\scan0034.jpg"/>
          <p:cNvPicPr>
            <a:picLocks noChangeAspect="1" noChangeArrowheads="1"/>
          </p:cNvPicPr>
          <p:nvPr/>
        </p:nvPicPr>
        <p:blipFill>
          <a:blip r:embed="rId3" cstate="print"/>
          <a:srcRect/>
          <a:stretch>
            <a:fillRect/>
          </a:stretch>
        </p:blipFill>
        <p:spPr bwMode="auto">
          <a:xfrm>
            <a:off x="1828800" y="0"/>
            <a:ext cx="5486400" cy="6858000"/>
          </a:xfrm>
          <a:prstGeom prst="rect">
            <a:avLst/>
          </a:prstGeom>
          <a:noFill/>
          <a:effectLst>
            <a:softEdge rad="317500"/>
          </a:effectLst>
        </p:spPr>
      </p:pic>
      <p:sp>
        <p:nvSpPr>
          <p:cNvPr id="3" name="Title 2"/>
          <p:cNvSpPr>
            <a:spLocks noGrp="1"/>
          </p:cNvSpPr>
          <p:nvPr>
            <p:ph type="ctrTitle"/>
          </p:nvPr>
        </p:nvSpPr>
        <p:spPr>
          <a:xfrm>
            <a:off x="1371600" y="2057400"/>
            <a:ext cx="6553200" cy="4495800"/>
          </a:xfrm>
        </p:spPr>
        <p:txBody>
          <a:bodyPr>
            <a:noAutofit/>
          </a:bodyPr>
          <a:lstStyle/>
          <a:p>
            <a:r>
              <a:rPr lang="en-US" sz="4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n-lt"/>
              </a:rPr>
              <a:t>To make reconciliation </a:t>
            </a:r>
            <a:br>
              <a:rPr lang="en-US" sz="4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n-lt"/>
              </a:rPr>
            </a:br>
            <a:r>
              <a:rPr lang="en-US" sz="40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n-lt"/>
              </a:rPr>
              <a:t>for iniquity</a:t>
            </a:r>
            <a:endParaRPr lang="en-US" sz="40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9067800" cy="1569660"/>
          </a:xfrm>
          <a:prstGeom prst="rect">
            <a:avLst/>
          </a:prstGeom>
        </p:spPr>
        <p:txBody>
          <a:bodyPr wrap="square">
            <a:spAutoFit/>
          </a:bodyPr>
          <a:lstStyle/>
          <a:p>
            <a:pPr algn="ctr"/>
            <a:r>
              <a:rPr lang="en-US" sz="3200" i="1" dirty="0" smtClean="0"/>
              <a:t>“For if, when we were enemies, we were reconciled to God by the death of his Son, much more, being reconciled, we shall be saved by his life.”  Rom. 5:10 </a:t>
            </a:r>
            <a:endParaRPr lang="en-US" sz="3200" i="1" dirty="0"/>
          </a:p>
        </p:txBody>
      </p:sp>
      <p:pic>
        <p:nvPicPr>
          <p:cNvPr id="125954" name="Picture 2" descr="http://gospelbondservant.files.wordpress.com/2010/12/jesus-and-friendship-19_n.jpg"/>
          <p:cNvPicPr>
            <a:picLocks noChangeAspect="1" noChangeArrowheads="1"/>
          </p:cNvPicPr>
          <p:nvPr/>
        </p:nvPicPr>
        <p:blipFill>
          <a:blip r:embed="rId2" cstate="print">
            <a:lum bright="-10000" contrast="20000"/>
          </a:blip>
          <a:srcRect/>
          <a:stretch>
            <a:fillRect/>
          </a:stretch>
        </p:blipFill>
        <p:spPr bwMode="auto">
          <a:xfrm>
            <a:off x="1752600" y="1905000"/>
            <a:ext cx="5781675" cy="4794937"/>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C:\Users\Ptr. Daniel White\Pictures\Prophecy pictures\Dan Whites\scan0035.jpg"/>
          <p:cNvPicPr>
            <a:picLocks noChangeAspect="1" noChangeArrowheads="1"/>
          </p:cNvPicPr>
          <p:nvPr/>
        </p:nvPicPr>
        <p:blipFill>
          <a:blip r:embed="rId3" cstate="print"/>
          <a:srcRect/>
          <a:stretch>
            <a:fillRect/>
          </a:stretch>
        </p:blipFill>
        <p:spPr bwMode="auto">
          <a:xfrm>
            <a:off x="914400" y="0"/>
            <a:ext cx="7467600" cy="6858000"/>
          </a:xfrm>
          <a:prstGeom prst="rect">
            <a:avLst/>
          </a:prstGeom>
          <a:noFill/>
          <a:effectLst>
            <a:softEdge rad="317500"/>
          </a:effectLst>
        </p:spPr>
      </p:pic>
      <p:sp>
        <p:nvSpPr>
          <p:cNvPr id="5" name="Title 4"/>
          <p:cNvSpPr>
            <a:spLocks noGrp="1"/>
          </p:cNvSpPr>
          <p:nvPr>
            <p:ph type="ctrTitle"/>
          </p:nvPr>
        </p:nvSpPr>
        <p:spPr>
          <a:xfrm>
            <a:off x="1447800" y="304800"/>
            <a:ext cx="6629400" cy="6096000"/>
          </a:xfrm>
        </p:spPr>
        <p:txBody>
          <a:bodyPr>
            <a:normAutofit/>
            <a:scene3d>
              <a:camera prst="orthographicFront"/>
              <a:lightRig rig="threePt" dir="t"/>
            </a:scene3d>
            <a:sp3d extrusionH="57150">
              <a:bevelT w="38100" h="38100" prst="convex"/>
            </a:sp3d>
          </a:bodyPr>
          <a:lstStyle/>
          <a:p>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“There is therefore now no condemnation to them which are in Christ Jesus.” </a:t>
            </a:r>
            <a:b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br>
            <a:r>
              <a:rPr lang="en-US"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(Romans 8:1)</a:t>
            </a:r>
            <a:endParaRPr lang="en-US" i="1"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whatdomormonsbelieve.com/wp-content/uploads/2009/08/ye-men-of-galilee.jpg"/>
          <p:cNvPicPr>
            <a:picLocks noChangeAspect="1" noChangeArrowheads="1"/>
          </p:cNvPicPr>
          <p:nvPr/>
        </p:nvPicPr>
        <p:blipFill>
          <a:blip r:embed="rId2" cstate="print"/>
          <a:srcRect/>
          <a:stretch>
            <a:fillRect/>
          </a:stretch>
        </p:blipFill>
        <p:spPr bwMode="auto">
          <a:xfrm>
            <a:off x="-152399" y="-302897"/>
            <a:ext cx="9296400" cy="7160897"/>
          </a:xfrm>
          <a:prstGeom prst="rect">
            <a:avLst/>
          </a:prstGeom>
          <a:noFill/>
        </p:spPr>
      </p:pic>
      <p:sp>
        <p:nvSpPr>
          <p:cNvPr id="3" name="Rectangle 2"/>
          <p:cNvSpPr/>
          <p:nvPr/>
        </p:nvSpPr>
        <p:spPr>
          <a:xfrm>
            <a:off x="0" y="152400"/>
            <a:ext cx="5791200" cy="6740307"/>
          </a:xfrm>
          <a:prstGeom prst="rect">
            <a:avLst/>
          </a:prstGeom>
        </p:spPr>
        <p:txBody>
          <a:bodyPr wrap="square">
            <a:spAutoFit/>
          </a:bodyPr>
          <a:lstStyle/>
          <a:p>
            <a:pPr algn="ctr"/>
            <a:r>
              <a:rPr lang="en-US" sz="3600" i="1" dirty="0" smtClean="0">
                <a:effectLst>
                  <a:glow rad="101600">
                    <a:schemeClr val="bg1">
                      <a:alpha val="60000"/>
                    </a:schemeClr>
                  </a:glow>
                </a:effectLst>
              </a:rPr>
              <a:t>“And while they looked </a:t>
            </a:r>
            <a:r>
              <a:rPr lang="en-US" sz="3600" i="1" dirty="0" err="1" smtClean="0">
                <a:effectLst>
                  <a:glow rad="101600">
                    <a:schemeClr val="bg1">
                      <a:alpha val="60000"/>
                    </a:schemeClr>
                  </a:glow>
                </a:effectLst>
              </a:rPr>
              <a:t>stedfastly</a:t>
            </a:r>
            <a:r>
              <a:rPr lang="en-US" sz="3600" i="1" dirty="0" smtClean="0">
                <a:effectLst>
                  <a:glow rad="101600">
                    <a:schemeClr val="bg1">
                      <a:alpha val="60000"/>
                    </a:schemeClr>
                  </a:glow>
                </a:effectLst>
              </a:rPr>
              <a:t> toward heaven as he went up, behold, two men stood by them in white apparel; Which also said, Ye men of Galilee, why stand ye gazing up into heaven? this same Jesus, which is taken up from you into heaven, shall so come in like manner as ye have seen him go into heaven.” (Acts 1:10-11) </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4.bp.blogspot.com/-wZ61bU7L3rQ/TluundW7grI/AAAAAAAAAs8/E6VZtidjgc8/s1600/revelation+the_t.jpg"/>
          <p:cNvPicPr>
            <a:picLocks noChangeAspect="1" noChangeArrowheads="1"/>
          </p:cNvPicPr>
          <p:nvPr/>
        </p:nvPicPr>
        <p:blipFill>
          <a:blip r:embed="rId2" cstate="print"/>
          <a:srcRect/>
          <a:stretch>
            <a:fillRect/>
          </a:stretch>
        </p:blipFill>
        <p:spPr bwMode="auto">
          <a:xfrm>
            <a:off x="-3705" y="1"/>
            <a:ext cx="9147705" cy="68580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2.bp.blogspot.com/-Myw6aa6h5Ik/UENi4yuJW4I/AAAAAAAAAic/_yR7L9RD32c/s1600/REVELATION-Jesus-Conquer-2-sd-Coming-703.jpg"/>
          <p:cNvPicPr>
            <a:picLocks noChangeAspect="1" noChangeArrowheads="1"/>
          </p:cNvPicPr>
          <p:nvPr/>
        </p:nvPicPr>
        <p:blipFill>
          <a:blip r:embed="rId2" cstate="print">
            <a:lum contrast="30000"/>
          </a:blip>
          <a:srcRect/>
          <a:stretch>
            <a:fillRect/>
          </a:stretch>
        </p:blipFill>
        <p:spPr bwMode="auto">
          <a:xfrm>
            <a:off x="-4335" y="0"/>
            <a:ext cx="9148336" cy="6858000"/>
          </a:xfrm>
          <a:prstGeom prst="rect">
            <a:avLst/>
          </a:prstGeom>
          <a:noFill/>
        </p:spPr>
      </p:pic>
      <p:sp>
        <p:nvSpPr>
          <p:cNvPr id="3" name="Rectangle 2"/>
          <p:cNvSpPr/>
          <p:nvPr/>
        </p:nvSpPr>
        <p:spPr>
          <a:xfrm>
            <a:off x="4343400" y="0"/>
            <a:ext cx="4800600" cy="2246769"/>
          </a:xfrm>
          <a:prstGeom prst="rect">
            <a:avLst/>
          </a:prstGeom>
        </p:spPr>
        <p:txBody>
          <a:bodyPr wrap="square">
            <a:spAutoFit/>
          </a:bodyPr>
          <a:lstStyle/>
          <a:p>
            <a:pPr algn="ctr"/>
            <a:r>
              <a:rPr lang="en-US" sz="2800" i="1" dirty="0" smtClean="0">
                <a:solidFill>
                  <a:schemeClr val="bg1"/>
                </a:solidFill>
              </a:rPr>
              <a:t>“Hereafter shall ye see the Son of man sitting on the right hand of power, and coming in the clouds of heaven.”</a:t>
            </a:r>
          </a:p>
          <a:p>
            <a:pPr algn="ctr"/>
            <a:r>
              <a:rPr lang="en-US" sz="2800" i="1" dirty="0" smtClean="0">
                <a:solidFill>
                  <a:schemeClr val="bg1"/>
                </a:solidFill>
              </a:rPr>
              <a:t> (Matt. 26:64) </a:t>
            </a:r>
            <a:endParaRPr lang="en-US" sz="28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www.christlion.com/worradmu%20image.JPG"/>
          <p:cNvPicPr>
            <a:picLocks noChangeAspect="1" noChangeArrowheads="1"/>
          </p:cNvPicPr>
          <p:nvPr/>
        </p:nvPicPr>
        <p:blipFill>
          <a:blip r:embed="rId2" cstate="print"/>
          <a:srcRect/>
          <a:stretch>
            <a:fillRect/>
          </a:stretch>
        </p:blipFill>
        <p:spPr bwMode="auto">
          <a:xfrm>
            <a:off x="-838200" y="0"/>
            <a:ext cx="10312778" cy="6858000"/>
          </a:xfrm>
          <a:prstGeom prst="rect">
            <a:avLst/>
          </a:prstGeom>
          <a:noFill/>
        </p:spPr>
      </p:pic>
      <p:pic>
        <p:nvPicPr>
          <p:cNvPr id="130052" name="Picture 4" descr="http://3.bp.blogspot.com/-A09nV9nCPOk/T_6vAAmThUI/AAAAAAAACO4/W7e7bdKMymY/s1600/king-of-kings.jpg"/>
          <p:cNvPicPr>
            <a:picLocks noChangeAspect="1" noChangeArrowheads="1"/>
          </p:cNvPicPr>
          <p:nvPr/>
        </p:nvPicPr>
        <p:blipFill>
          <a:blip r:embed="rId3" cstate="print"/>
          <a:srcRect/>
          <a:stretch>
            <a:fillRect/>
          </a:stretch>
        </p:blipFill>
        <p:spPr bwMode="auto">
          <a:xfrm>
            <a:off x="5181600" y="-1"/>
            <a:ext cx="3581029" cy="4002709"/>
          </a:xfrm>
          <a:prstGeom prst="ellipse">
            <a:avLst/>
          </a:prstGeom>
          <a:ln>
            <a:noFill/>
          </a:ln>
          <a:effectLst>
            <a:softEdge rad="112500"/>
          </a:effectLst>
        </p:spPr>
      </p:pic>
      <p:sp>
        <p:nvSpPr>
          <p:cNvPr id="4" name="Rectangle 3"/>
          <p:cNvSpPr/>
          <p:nvPr/>
        </p:nvSpPr>
        <p:spPr>
          <a:xfrm>
            <a:off x="76200" y="76200"/>
            <a:ext cx="5257800" cy="6771084"/>
          </a:xfrm>
          <a:prstGeom prst="rect">
            <a:avLst/>
          </a:prstGeom>
        </p:spPr>
        <p:txBody>
          <a:bodyPr wrap="square">
            <a:spAutoFit/>
          </a:bodyPr>
          <a:lstStyle/>
          <a:p>
            <a:pPr algn="ctr"/>
            <a:r>
              <a:rPr lang="en-US" sz="3100" i="1" dirty="0" smtClean="0">
                <a:solidFill>
                  <a:schemeClr val="bg1"/>
                </a:solidFill>
                <a:effectLst>
                  <a:glow rad="101600">
                    <a:schemeClr val="tx1">
                      <a:alpha val="60000"/>
                    </a:schemeClr>
                  </a:glow>
                </a:effectLst>
              </a:rPr>
              <a:t>“And I saw heaven opened, and behold a white horse; and he that sat upon him was called Faithful and True, and in righteousness he doth judge and make war.  His eyes were as a flame of fire, and on his head were many crowns; and he had a name written, that no man knew, but he himself. And he was clothed with a vesture dipped in blood: and his name is called The Word of God.”</a:t>
            </a:r>
          </a:p>
          <a:p>
            <a:pPr algn="ctr"/>
            <a:r>
              <a:rPr lang="en-US" sz="3100" i="1" dirty="0" smtClean="0">
                <a:solidFill>
                  <a:schemeClr val="bg1"/>
                </a:solidFill>
                <a:effectLst>
                  <a:glow rad="101600">
                    <a:schemeClr val="tx1">
                      <a:alpha val="60000"/>
                    </a:schemeClr>
                  </a:glow>
                </a:effectLst>
              </a:rPr>
              <a:t>(Revelation 19:11-13) </a:t>
            </a:r>
            <a:endParaRPr lang="en-US" sz="3100" i="1" dirty="0">
              <a:solidFill>
                <a:schemeClr val="bg1"/>
              </a:solidFill>
              <a:effectLst>
                <a:glow rad="101600">
                  <a:schemeClr val="tx1">
                    <a:alpha val="60000"/>
                  </a:schemeClr>
                </a:glow>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0" y="76200"/>
            <a:ext cx="4267200" cy="6555641"/>
          </a:xfrm>
          <a:prstGeom prst="rect">
            <a:avLst/>
          </a:prstGeom>
        </p:spPr>
        <p:txBody>
          <a:bodyPr wrap="square">
            <a:spAutoFit/>
          </a:bodyPr>
          <a:lstStyle/>
          <a:p>
            <a:pPr algn="ctr"/>
            <a:r>
              <a:rPr lang="en-US" sz="3000" i="1" dirty="0" smtClean="0"/>
              <a:t>“And the armies which were in heaven followed him upon white horses, clothed in fine linen, white and clean. And out of his mouth </a:t>
            </a:r>
            <a:r>
              <a:rPr lang="en-US" sz="3000" i="1" dirty="0" err="1" smtClean="0"/>
              <a:t>goeth</a:t>
            </a:r>
            <a:r>
              <a:rPr lang="en-US" sz="3000" i="1" dirty="0" smtClean="0"/>
              <a:t> a sharp sword, that with it he should smite the nations: and he shall rule them with a rod of iron: and he </a:t>
            </a:r>
            <a:r>
              <a:rPr lang="en-US" sz="3000" i="1" dirty="0" err="1" smtClean="0"/>
              <a:t>treadeth</a:t>
            </a:r>
            <a:r>
              <a:rPr lang="en-US" sz="3000" i="1" dirty="0" smtClean="0"/>
              <a:t> the winepress of the fierceness and wrath of Almighty God.” (Revelation 19:14-15) </a:t>
            </a:r>
            <a:endParaRPr lang="en-US" sz="3000" i="1" dirty="0"/>
          </a:p>
        </p:txBody>
      </p:sp>
      <p:pic>
        <p:nvPicPr>
          <p:cNvPr id="132098" name="Picture 2" descr="C:\Users\Dan White\Pictures\Bible pictures\Prophecy pictures\prophecy pictures\rapture and second coming\14~.JPG"/>
          <p:cNvPicPr>
            <a:picLocks noChangeAspect="1" noChangeArrowheads="1"/>
          </p:cNvPicPr>
          <p:nvPr/>
        </p:nvPicPr>
        <p:blipFill>
          <a:blip r:embed="rId2" cstate="print"/>
          <a:srcRect/>
          <a:stretch>
            <a:fillRect/>
          </a:stretch>
        </p:blipFill>
        <p:spPr bwMode="auto">
          <a:xfrm>
            <a:off x="0" y="381000"/>
            <a:ext cx="4953000" cy="63631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tr. Daniel White\Pictures\Prophecy pictures\Dan Whites\scan0018.jpg"/>
          <p:cNvPicPr>
            <a:picLocks noChangeAspect="1" noChangeArrowheads="1"/>
          </p:cNvPicPr>
          <p:nvPr/>
        </p:nvPicPr>
        <p:blipFill>
          <a:blip r:embed="rId2" cstate="print"/>
          <a:srcRect/>
          <a:stretch>
            <a:fillRect/>
          </a:stretch>
        </p:blipFill>
        <p:spPr bwMode="auto">
          <a:xfrm>
            <a:off x="1066800" y="0"/>
            <a:ext cx="7005859" cy="685800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C:\Users\Dan White\Pictures\Bible pictures\Prophecy pictures\prophecy pictures\rapture and second coming\901051412_dfddaf38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457201"/>
            <a:ext cx="7772400" cy="3143250"/>
          </a:xfrm>
        </p:spPr>
        <p:txBody>
          <a:bodyPr>
            <a:noAutofit/>
            <a:scene3d>
              <a:camera prst="orthographicFront"/>
              <a:lightRig rig="threePt" dir="t"/>
            </a:scene3d>
            <a:sp3d extrusionH="57150">
              <a:bevelT w="38100" h="38100" prst="convex"/>
            </a:sp3d>
          </a:bodyPr>
          <a:lstStyle/>
          <a:p>
            <a:r>
              <a:rPr lang="en-US" sz="6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To anoint the most Holy one</a:t>
            </a:r>
            <a:endParaRPr lang="en-US" sz="66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
        <p:nvSpPr>
          <p:cNvPr id="4" name="Subtitle 3"/>
          <p:cNvSpPr>
            <a:spLocks noGrp="1"/>
          </p:cNvSpPr>
          <p:nvPr>
            <p:ph type="subTitle" idx="1"/>
          </p:nvPr>
        </p:nvSpPr>
        <p:spPr/>
        <p:txBody>
          <a:bodyPr>
            <a:normAutofit/>
            <a:scene3d>
              <a:camera prst="orthographicFront"/>
              <a:lightRig rig="threePt" dir="t"/>
            </a:scene3d>
            <a:sp3d extrusionH="57150">
              <a:bevelT w="38100" h="38100" prst="convex"/>
            </a:sp3d>
          </a:bodyPr>
          <a:lstStyle/>
          <a:p>
            <a:r>
              <a:rPr lang="en-US" sz="4000" i="1"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“And of  his kingdom there shall be no end.”  (Luke 1:33)</a:t>
            </a:r>
            <a:endParaRPr lang="en-US" sz="4000" i="1"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Dan White\Pictures\Bible pictures\Prophecy pictures\prophecy pictures\rapture and second coming\Judgement was given.jpg"/>
          <p:cNvPicPr>
            <a:picLocks noChangeAspect="1" noChangeArrowheads="1"/>
          </p:cNvPicPr>
          <p:nvPr/>
        </p:nvPicPr>
        <p:blipFill>
          <a:blip r:embed="rId2" cstate="print"/>
          <a:srcRect/>
          <a:stretch>
            <a:fillRect/>
          </a:stretch>
        </p:blipFill>
        <p:spPr bwMode="auto">
          <a:xfrm>
            <a:off x="0" y="0"/>
            <a:ext cx="5175800" cy="6858000"/>
          </a:xfrm>
          <a:prstGeom prst="rect">
            <a:avLst/>
          </a:prstGeom>
          <a:noFill/>
        </p:spPr>
      </p:pic>
      <p:sp>
        <p:nvSpPr>
          <p:cNvPr id="2" name="Title 1"/>
          <p:cNvSpPr>
            <a:spLocks noGrp="1"/>
          </p:cNvSpPr>
          <p:nvPr>
            <p:ph type="title"/>
          </p:nvPr>
        </p:nvSpPr>
        <p:spPr>
          <a:xfrm>
            <a:off x="5181600" y="228600"/>
            <a:ext cx="3962400" cy="6629400"/>
          </a:xfrm>
        </p:spPr>
        <p:txBody>
          <a:bodyPr>
            <a:noAutofit/>
          </a:bodyPr>
          <a:lstStyle/>
          <a:p>
            <a:r>
              <a:rPr lang="en-US" sz="3200" i="1" dirty="0" smtClean="0"/>
              <a:t>“And then shall appear the sign of the Son of man in heaven: and then shall all the tribes of the earth mourn, and they shall see the Son of man coming in the clouds</a:t>
            </a:r>
            <a:br>
              <a:rPr lang="en-US" sz="3200" i="1" dirty="0" smtClean="0"/>
            </a:br>
            <a:r>
              <a:rPr lang="en-US" sz="3200" i="1" dirty="0" smtClean="0"/>
              <a:t> of heaven with power </a:t>
            </a:r>
            <a:br>
              <a:rPr lang="en-US" sz="3200" i="1" dirty="0" smtClean="0"/>
            </a:br>
            <a:r>
              <a:rPr lang="en-US" sz="3200" i="1" dirty="0" smtClean="0"/>
              <a:t>and great glory.” </a:t>
            </a:r>
            <a:br>
              <a:rPr lang="en-US" sz="3200" i="1" dirty="0" smtClean="0"/>
            </a:br>
            <a:r>
              <a:rPr lang="en-US" sz="3200" i="1" dirty="0" smtClean="0"/>
              <a:t>(Matt. 24:30) </a:t>
            </a:r>
            <a:endParaRPr lang="en-US" sz="3200" i="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667000"/>
          </a:xfrm>
        </p:spPr>
        <p:txBody>
          <a:bodyPr>
            <a:normAutofit/>
          </a:bodyPr>
          <a:lstStyle/>
          <a:p>
            <a:pPr algn="ctr">
              <a:buNone/>
            </a:pPr>
            <a:r>
              <a:rPr lang="en-US" sz="3600" i="1" dirty="0" smtClean="0"/>
              <a:t>   “Behold, he cometh with clouds; and every eye shall see him, and they also which pierced him: and all </a:t>
            </a:r>
            <a:r>
              <a:rPr lang="en-US" sz="3600" i="1" dirty="0" err="1" smtClean="0"/>
              <a:t>kindreds</a:t>
            </a:r>
            <a:r>
              <a:rPr lang="en-US" sz="3600" i="1" dirty="0" smtClean="0"/>
              <a:t> of the earth shall wail because of him. Even so, Amen.” (Rev. 1:7) </a:t>
            </a:r>
          </a:p>
          <a:p>
            <a:pPr algn="ctr"/>
            <a:endParaRPr lang="en-US" sz="3600" i="1" dirty="0"/>
          </a:p>
        </p:txBody>
      </p:sp>
      <p:pic>
        <p:nvPicPr>
          <p:cNvPr id="55298" name="Picture 2" descr="http://i203.photobucket.com/albums/aa71/malachieisus/secondcoming.jpg"/>
          <p:cNvPicPr>
            <a:picLocks noChangeAspect="1" noChangeArrowheads="1"/>
          </p:cNvPicPr>
          <p:nvPr/>
        </p:nvPicPr>
        <p:blipFill>
          <a:blip r:embed="rId2" cstate="print">
            <a:lum contrast="20000"/>
          </a:blip>
          <a:srcRect/>
          <a:stretch>
            <a:fillRect/>
          </a:stretch>
        </p:blipFill>
        <p:spPr bwMode="auto">
          <a:xfrm>
            <a:off x="1828800" y="2362200"/>
            <a:ext cx="5760110" cy="4126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2" name="Picture 2" descr="C:\Users\Ptr. Daniel White\Pictures\Prophecy pictures\Dan Whites\scan0036.jpg"/>
          <p:cNvPicPr>
            <a:picLocks noChangeAspect="1" noChangeArrowheads="1"/>
          </p:cNvPicPr>
          <p:nvPr/>
        </p:nvPicPr>
        <p:blipFill>
          <a:blip r:embed="rId3" cstate="print"/>
          <a:srcRect/>
          <a:stretch>
            <a:fillRect/>
          </a:stretch>
        </p:blipFill>
        <p:spPr bwMode="auto">
          <a:xfrm rot="21263079">
            <a:off x="468985" y="214590"/>
            <a:ext cx="4638234" cy="5140797"/>
          </a:xfrm>
          <a:prstGeom prst="rect">
            <a:avLst/>
          </a:prstGeom>
          <a:noFill/>
          <a:effectLst>
            <a:softEdge rad="317500"/>
          </a:effectLst>
        </p:spPr>
      </p:pic>
      <p:pic>
        <p:nvPicPr>
          <p:cNvPr id="46083" name="Picture 3" descr="C:\Users\Ptr. Daniel White\Pictures\Prophecy pictures\Dan Whites\scan0105.jpg"/>
          <p:cNvPicPr>
            <a:picLocks noChangeAspect="1" noChangeArrowheads="1"/>
          </p:cNvPicPr>
          <p:nvPr/>
        </p:nvPicPr>
        <p:blipFill>
          <a:blip r:embed="rId4" cstate="print"/>
          <a:srcRect/>
          <a:stretch>
            <a:fillRect/>
          </a:stretch>
        </p:blipFill>
        <p:spPr bwMode="auto">
          <a:xfrm rot="655057">
            <a:off x="5073205" y="2426884"/>
            <a:ext cx="4124325" cy="4077448"/>
          </a:xfrm>
          <a:prstGeom prst="rect">
            <a:avLst/>
          </a:prstGeom>
          <a:noFill/>
          <a:effectLst>
            <a:softEdge rad="317500"/>
          </a:effectLst>
        </p:spPr>
      </p:pic>
      <p:sp>
        <p:nvSpPr>
          <p:cNvPr id="4" name="Title 3"/>
          <p:cNvSpPr>
            <a:spLocks noGrp="1"/>
          </p:cNvSpPr>
          <p:nvPr>
            <p:ph type="ctrTitle"/>
          </p:nvPr>
        </p:nvSpPr>
        <p:spPr>
          <a:xfrm>
            <a:off x="685800" y="2514600"/>
            <a:ext cx="7772400" cy="1905000"/>
          </a:xfrm>
          <a:ln w="57150">
            <a:solidFill>
              <a:schemeClr val="tx1"/>
            </a:solidFill>
          </a:ln>
        </p:spPr>
        <p:txBody>
          <a:bodyPr>
            <a:noAutofit/>
          </a:bodyPr>
          <a:lstStyle/>
          <a:p>
            <a:r>
              <a:rPr lang="en-US" sz="66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rPr>
              <a:t>Bring in everlasting righteousness</a:t>
            </a:r>
            <a:endParaRPr lang="en-US" sz="66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4" name="Picture 2" descr="http://3.bp.blogspot.com/-DpYnyAdXnx8/UDZ601yX7MI/AAAAAAAAAys/RzM3XYnZEQk/s1600/second-coming-of-jesus-christ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48130" name="Picture 2" descr="C:\Users\Ptr. Daniel White\Pictures\Prophecy pictures\Dan Whites\scan0152.jpg"/>
          <p:cNvPicPr>
            <a:picLocks noChangeAspect="1" noChangeArrowheads="1"/>
          </p:cNvPicPr>
          <p:nvPr/>
        </p:nvPicPr>
        <p:blipFill>
          <a:blip r:embed="rId4" cstate="print"/>
          <a:srcRect/>
          <a:stretch>
            <a:fillRect/>
          </a:stretch>
        </p:blipFill>
        <p:spPr bwMode="auto">
          <a:xfrm>
            <a:off x="0" y="0"/>
            <a:ext cx="3124200" cy="3360331"/>
          </a:xfrm>
          <a:prstGeom prst="rect">
            <a:avLst/>
          </a:prstGeom>
          <a:noFill/>
          <a:effectLst>
            <a:softEdge rad="317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20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94195"/>
          </a:xfrm>
          <a:prstGeom prst="rect">
            <a:avLst/>
          </a:prstGeom>
        </p:spPr>
        <p:txBody>
          <a:bodyPr wrap="square">
            <a:spAutoFit/>
          </a:bodyPr>
          <a:lstStyle/>
          <a:p>
            <a:pPr algn="ctr"/>
            <a:r>
              <a:rPr lang="en-US" sz="2600" i="1" dirty="0" smtClean="0"/>
              <a:t>“Why do the heathen rage, and the people imagine a vain thing? The kings of the earth set themselves, and the rulers take counsel together, against the LORD, and against his anointed, saying, Let us break their bands asunder, and cast away their cords from us. He that sitteth in the heavens shall laugh: the Lord shall have them in derision. Then shall he speak unto them in his wrath, and vex them in his sore displeasure. Yet have I set my king upon my holy hill of Zion. I will declare the decree: the LORD hath said unto me, Thou art my Son; this day have I begotten thee. Ask of me, and I shall give thee the heathen for </a:t>
            </a:r>
            <a:r>
              <a:rPr lang="en-US" sz="2600" i="1" dirty="0" err="1" smtClean="0"/>
              <a:t>thine</a:t>
            </a:r>
            <a:r>
              <a:rPr lang="en-US" sz="2600" i="1" dirty="0" smtClean="0"/>
              <a:t> inheritance, and the uttermost parts of the earth for thy possession. Thou </a:t>
            </a:r>
            <a:r>
              <a:rPr lang="en-US" sz="2600" i="1" dirty="0" err="1" smtClean="0"/>
              <a:t>shalt</a:t>
            </a:r>
            <a:r>
              <a:rPr lang="en-US" sz="2600" i="1" dirty="0" smtClean="0"/>
              <a:t> break them with a rod of iron; thou </a:t>
            </a:r>
            <a:r>
              <a:rPr lang="en-US" sz="2600" i="1" dirty="0" err="1" smtClean="0"/>
              <a:t>shalt</a:t>
            </a:r>
            <a:r>
              <a:rPr lang="en-US" sz="2600" i="1" dirty="0" smtClean="0"/>
              <a:t> dash them in pieces like a potter's vessel. Be wise now therefore, O ye kings: be instructed, ye judges of the earth. Serve the LORD with fear, and rejoice with trembling. Kiss the Son, lest he be angry, and ye perish from the way, when his wrath is kindled but a little. Blessed are all they that put their trust in him.” (Psalms 2:1-12) </a:t>
            </a:r>
            <a:endParaRPr lang="en-US" sz="2600" i="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an White\Pictures\Bible pictures\Prophecy pictures\prophecy pictures\rapture and second coming\scan0127 (2).jpg"/>
          <p:cNvPicPr>
            <a:picLocks noChangeAspect="1" noChangeArrowheads="1"/>
          </p:cNvPicPr>
          <p:nvPr/>
        </p:nvPicPr>
        <p:blipFill>
          <a:blip r:embed="rId2" cstate="print">
            <a:lum bright="-10000" contrast="20000"/>
          </a:blip>
          <a:srcRect l="39866"/>
          <a:stretch>
            <a:fillRect/>
          </a:stretch>
        </p:blipFill>
        <p:spPr bwMode="auto">
          <a:xfrm>
            <a:off x="0" y="0"/>
            <a:ext cx="9144000" cy="753265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www.fcflife.com/images/gfx_goodNews_receive.jpg"/>
          <p:cNvPicPr>
            <a:picLocks noChangeAspect="1" noChangeArrowheads="1"/>
          </p:cNvPicPr>
          <p:nvPr/>
        </p:nvPicPr>
        <p:blipFill>
          <a:blip r:embed="rId2" cstate="print"/>
          <a:srcRect/>
          <a:stretch>
            <a:fillRect/>
          </a:stretch>
        </p:blipFill>
        <p:spPr bwMode="auto">
          <a:xfrm>
            <a:off x="0" y="0"/>
            <a:ext cx="9202420" cy="4759872"/>
          </a:xfrm>
          <a:prstGeom prst="rect">
            <a:avLst/>
          </a:prstGeom>
          <a:ln>
            <a:noFill/>
          </a:ln>
          <a:effectLst>
            <a:softEdge rad="112500"/>
          </a:effectLst>
        </p:spPr>
      </p:pic>
      <p:sp>
        <p:nvSpPr>
          <p:cNvPr id="3" name="Rectangle 2"/>
          <p:cNvSpPr/>
          <p:nvPr/>
        </p:nvSpPr>
        <p:spPr>
          <a:xfrm>
            <a:off x="0" y="5105400"/>
            <a:ext cx="9144000" cy="646331"/>
          </a:xfrm>
          <a:prstGeom prst="rect">
            <a:avLst/>
          </a:prstGeom>
        </p:spPr>
        <p:txBody>
          <a:bodyPr wrap="square">
            <a:spAutoFit/>
          </a:bodyPr>
          <a:lstStyle/>
          <a:p>
            <a:r>
              <a:rPr lang="en-US" sz="3600" i="1" dirty="0" smtClean="0"/>
              <a:t> “Blessed are all they that put their trust in him.” </a:t>
            </a:r>
            <a:endParaRPr lang="en-US" sz="36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722685"/>
          </a:xfrm>
          <a:prstGeom prst="rect">
            <a:avLst/>
          </a:prstGeom>
        </p:spPr>
        <p:txBody>
          <a:bodyPr wrap="square">
            <a:spAutoFit/>
          </a:bodyPr>
          <a:lstStyle/>
          <a:p>
            <a:pPr algn="ctr"/>
            <a:r>
              <a:rPr lang="en-US" sz="3200" i="1" dirty="0" smtClean="0"/>
              <a:t>“But the day of the Lord will come as a thief in the night; in the which the heavens shall pass away with a great noise, and the elements shall melt with fervent heat, the earth also and the works that are therein shall be burned up. Seeing then that all these things shall be dissolved, what manner of persons ought ye to be in all holy conversation and godliness, Looking for and hasting unto the coming of the day of God, wherein the heavens being on fire shall be dissolved, and the elements shall melt with fervent heat? Nevertheless we, according to his promise, look for new heavens and a new earth, wherein </a:t>
            </a:r>
            <a:r>
              <a:rPr lang="en-US" sz="3200" i="1" dirty="0" err="1" smtClean="0"/>
              <a:t>dwelleth</a:t>
            </a:r>
            <a:r>
              <a:rPr lang="en-US" sz="3200" i="1" dirty="0" smtClean="0"/>
              <a:t> righteousness.” (II Peter 3:10-13) </a:t>
            </a:r>
            <a:endParaRPr lang="en-US" sz="3200" i="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658" name="Picture 2" descr="http://scienceblogs.com/startswithabang/files/2012/12/globe_west_2048.jpeg"/>
          <p:cNvPicPr>
            <a:picLocks noChangeAspect="1" noChangeArrowheads="1"/>
          </p:cNvPicPr>
          <p:nvPr/>
        </p:nvPicPr>
        <p:blipFill>
          <a:blip r:embed="rId3" cstate="print"/>
          <a:srcRect/>
          <a:stretch>
            <a:fillRect/>
          </a:stretch>
        </p:blipFill>
        <p:spPr bwMode="auto">
          <a:xfrm>
            <a:off x="762000" y="-228600"/>
            <a:ext cx="7620000" cy="7620000"/>
          </a:xfrm>
          <a:prstGeom prst="rect">
            <a:avLst/>
          </a:prstGeom>
          <a:noFill/>
        </p:spPr>
      </p:pic>
      <p:pic>
        <p:nvPicPr>
          <p:cNvPr id="57346" name="Picture 2" descr="C:\Users\Ptr. Daniel White\Pictures\Prophecy pictures\Internet Pictures\exploding_world.jpg"/>
          <p:cNvPicPr>
            <a:picLocks noChangeAspect="1" noChangeArrowheads="1"/>
          </p:cNvPicPr>
          <p:nvPr/>
        </p:nvPicPr>
        <p:blipFill>
          <a:blip r:embed="rId4" cstate="print"/>
          <a:srcRect/>
          <a:stretch>
            <a:fillRect/>
          </a:stretch>
        </p:blipFill>
        <p:spPr bwMode="auto">
          <a:xfrm>
            <a:off x="762000" y="0"/>
            <a:ext cx="7696200" cy="73152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20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C:\Users\Dan White\Pictures\Bible pictures\Prophecy pictures\prophecy pictures\revelation\John's visions\john.jpg"/>
          <p:cNvPicPr>
            <a:picLocks noChangeAspect="1" noChangeArrowheads="1"/>
          </p:cNvPicPr>
          <p:nvPr/>
        </p:nvPicPr>
        <p:blipFill>
          <a:blip r:embed="rId2" cstate="print"/>
          <a:srcRect/>
          <a:stretch>
            <a:fillRect/>
          </a:stretch>
        </p:blipFill>
        <p:spPr bwMode="auto">
          <a:xfrm>
            <a:off x="0" y="-4354"/>
            <a:ext cx="9144000" cy="6862354"/>
          </a:xfrm>
          <a:prstGeom prst="rect">
            <a:avLst/>
          </a:prstGeom>
          <a:noFill/>
        </p:spPr>
      </p:pic>
      <p:sp>
        <p:nvSpPr>
          <p:cNvPr id="2" name="Title 1"/>
          <p:cNvSpPr>
            <a:spLocks noGrp="1"/>
          </p:cNvSpPr>
          <p:nvPr>
            <p:ph type="title"/>
          </p:nvPr>
        </p:nvSpPr>
        <p:spPr>
          <a:xfrm>
            <a:off x="3810000" y="838200"/>
            <a:ext cx="5334000" cy="3810000"/>
          </a:xfrm>
        </p:spPr>
        <p:txBody>
          <a:bodyPr>
            <a:noAutofit/>
          </a:bodyPr>
          <a:lstStyle/>
          <a:p>
            <a:r>
              <a:rPr lang="en-US" sz="3200" i="1" dirty="0" smtClean="0">
                <a:effectLst>
                  <a:glow rad="101600">
                    <a:schemeClr val="bg1">
                      <a:alpha val="60000"/>
                    </a:schemeClr>
                  </a:glow>
                </a:effectLst>
              </a:rPr>
              <a:t>“And I saw a new heaven and a new earth: for the first heaven and the first earth were passed away; and there was no more sea. And I John saw the holy city, new Jerusalem, coming down from God out of heaven, prepared as a bride adorned for her husband.” </a:t>
            </a:r>
            <a:br>
              <a:rPr lang="en-US" sz="3200" i="1" dirty="0" smtClean="0">
                <a:effectLst>
                  <a:glow rad="101600">
                    <a:schemeClr val="bg1">
                      <a:alpha val="60000"/>
                    </a:schemeClr>
                  </a:glow>
                </a:effectLst>
              </a:rPr>
            </a:br>
            <a:r>
              <a:rPr lang="en-US" sz="3200" i="1" dirty="0" smtClean="0">
                <a:effectLst>
                  <a:glow rad="101600">
                    <a:schemeClr val="bg1">
                      <a:alpha val="60000"/>
                    </a:schemeClr>
                  </a:glow>
                </a:effectLst>
              </a:rPr>
              <a:t>(Revelation 21:1-2) </a:t>
            </a:r>
            <a:endParaRPr lang="en-US" sz="32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Ptr. Daniel White\Pictures\Prophecy pictures\Dan Whites\new-jeru(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Ptr. Daniel White\Pictures\Prophecy pictures\Internet Pictures\martinbiblecover.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838201"/>
            <a:ext cx="7772400" cy="2762250"/>
          </a:xfrm>
        </p:spPr>
        <p:txBody>
          <a:bodyPr>
            <a:normAutofit/>
          </a:bodyPr>
          <a:lstStyle/>
          <a:p>
            <a:r>
              <a:rPr lang="en-US" sz="6000" b="1" spc="50" dirty="0" smtClean="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rPr>
              <a:t>To seal up the vision and prophecy</a:t>
            </a:r>
            <a:endParaRPr lang="en-US" sz="6000" b="1" spc="50" dirty="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endParaRPr>
          </a:p>
        </p:txBody>
      </p:sp>
      <p:sp>
        <p:nvSpPr>
          <p:cNvPr id="4" name="Subtitle 3"/>
          <p:cNvSpPr>
            <a:spLocks noGrp="1"/>
          </p:cNvSpPr>
          <p:nvPr>
            <p:ph type="subTitle" idx="1"/>
          </p:nvPr>
        </p:nvSpPr>
        <p:spPr>
          <a:xfrm>
            <a:off x="1371600" y="3886200"/>
            <a:ext cx="6400800" cy="2667000"/>
          </a:xfrm>
        </p:spPr>
        <p:txBody>
          <a:bodyPr>
            <a:noAutofit/>
          </a:bodyPr>
          <a:lstStyle/>
          <a:p>
            <a:r>
              <a:rPr lang="en-US" sz="4000" b="1" i="1" spc="50" dirty="0" smtClean="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rPr>
              <a:t>“Shut up the words, and seal the book, even to the time of the end.”</a:t>
            </a:r>
          </a:p>
          <a:p>
            <a:r>
              <a:rPr lang="en-US" sz="4000" b="1" i="1" spc="50" dirty="0" smtClean="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rPr>
              <a:t>(Daniel 12:4)</a:t>
            </a:r>
            <a:endParaRPr lang="en-US" sz="4000" b="1" i="1" spc="50" dirty="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amond(in)">
                                      <p:cBhvr>
                                        <p:cTn id="12" dur="2000"/>
                                        <p:tgtEl>
                                          <p:spTgt spid="4">
                                            <p:txEl>
                                              <p:pRg st="0" end="0"/>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amond(in)">
                                      <p:cBhvr>
                                        <p:cTn id="15"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1754326"/>
          </a:xfrm>
          <a:prstGeom prst="rect">
            <a:avLst/>
          </a:prstGeom>
        </p:spPr>
        <p:txBody>
          <a:bodyPr wrap="square">
            <a:spAutoFit/>
          </a:bodyPr>
          <a:lstStyle/>
          <a:p>
            <a:pPr algn="ctr"/>
            <a:r>
              <a:rPr lang="en-US" sz="3600" i="1" dirty="0" smtClean="0">
                <a:effectLst>
                  <a:glow rad="101600">
                    <a:schemeClr val="bg1">
                      <a:alpha val="60000"/>
                    </a:schemeClr>
                  </a:glow>
                </a:effectLst>
              </a:rPr>
              <a:t>“This same Jesus, which is taken up from you into heaven, shall so come in like manner as ye have seen him go into heaven.”</a:t>
            </a:r>
            <a:endParaRPr lang="en-US" sz="3600" dirty="0"/>
          </a:p>
        </p:txBody>
      </p:sp>
      <p:pic>
        <p:nvPicPr>
          <p:cNvPr id="115714" name="Picture 2" descr="http://1.bp.blogspot.com/_3giJHcgq7Zk/TBHGfWok1qI/AAAAAAAAAZU/ItPMAajqgnk/s1600/victory.jpg"/>
          <p:cNvPicPr>
            <a:picLocks noChangeAspect="1" noChangeArrowheads="1"/>
          </p:cNvPicPr>
          <p:nvPr/>
        </p:nvPicPr>
        <p:blipFill>
          <a:blip r:embed="rId2" cstate="print">
            <a:lum bright="-10000" contrast="10000"/>
          </a:blip>
          <a:srcRect/>
          <a:stretch>
            <a:fillRect/>
          </a:stretch>
        </p:blipFill>
        <p:spPr bwMode="auto">
          <a:xfrm>
            <a:off x="685800" y="2362200"/>
            <a:ext cx="7620000" cy="387025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TotalTime>
  <Words>2486</Words>
  <Application>Microsoft Office PowerPoint</Application>
  <PresentationFormat>On-screen Show (4:3)</PresentationFormat>
  <Paragraphs>149</Paragraphs>
  <Slides>88</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Office Theme</vt:lpstr>
      <vt:lpstr>Document</vt:lpstr>
      <vt:lpstr>The Doctrine of Jesus Christ (Part 24)</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“For even the Son of man came not to be ministered unto, but to minister, and to give his life a ransom for many.” Mark 10:45 </vt:lpstr>
      <vt:lpstr>The Character of Jesus Christ</vt:lpstr>
      <vt:lpstr>In the Old Testament three great offices were created by God to meet the spiritual and material needs of his chosen people.</vt:lpstr>
      <vt:lpstr>Jesus holds all three offices</vt:lpstr>
      <vt:lpstr>The Death of Jesus Christ</vt:lpstr>
      <vt:lpstr>Slide 15</vt:lpstr>
      <vt:lpstr> “Exposing the false Doctrine of Calvinism”</vt:lpstr>
      <vt:lpstr>Slide 17</vt:lpstr>
      <vt:lpstr>The results of the vicarious atonement </vt:lpstr>
      <vt:lpstr>The seven last statements of Christ</vt:lpstr>
      <vt:lpstr>Slide 20</vt:lpstr>
      <vt:lpstr>Slide 21</vt:lpstr>
      <vt:lpstr>Slide 22</vt:lpstr>
      <vt:lpstr>The Resurrection of Jesus Christ</vt:lpstr>
      <vt:lpstr>The Most Important Bible Doctrine (I Corinthians 15)</vt:lpstr>
      <vt:lpstr>Slide 25</vt:lpstr>
      <vt:lpstr>Tonight’s Message</vt:lpstr>
      <vt:lpstr>The Ascension of Jesus Christ</vt:lpstr>
      <vt:lpstr>40 days </vt:lpstr>
      <vt:lpstr>40 days </vt:lpstr>
      <vt:lpstr>40 days </vt:lpstr>
      <vt:lpstr>Slide 31</vt:lpstr>
      <vt:lpstr>Slide 32</vt:lpstr>
      <vt:lpstr>Slide 33</vt:lpstr>
      <vt:lpstr>Slide 34</vt:lpstr>
      <vt:lpstr>"And it came to pass, while he blessed them, he was parted from them, and carried up into heaven" (Luke 24:51) </vt:lpstr>
      <vt:lpstr>"And when he had spoken these things, while they beheld, he was taken up; and a cloud received him out of their sight" (Acts 1:9) </vt:lpstr>
      <vt:lpstr>"So then after the Lord had spoken unto them, he was received up into heaven, and sat on the right hand of God" (Mark 16:19) </vt:lpstr>
      <vt:lpstr>“I will come again…”</vt:lpstr>
      <vt:lpstr>Slide 39</vt:lpstr>
      <vt:lpstr>Slide 40</vt:lpstr>
      <vt:lpstr>Slide 41</vt:lpstr>
      <vt:lpstr>Slide 42</vt:lpstr>
      <vt:lpstr>Slide 43</vt:lpstr>
      <vt:lpstr>“After this I looked, and, behold, a door was opened in heaven: and the first voice which I heard was as it were of a trumpet talking with me; which said, Come up hither, and I will shew thee things which must be hereafter.” (Rev. 4:1)</vt:lpstr>
      <vt:lpstr>Slide 45</vt:lpstr>
      <vt:lpstr>Slide 46</vt:lpstr>
      <vt:lpstr>The Rapture must happen before the Seventy Weeks of Daniel can be fulfilled        (Daniel 9:24-27)  </vt:lpstr>
      <vt:lpstr>Slide 48</vt:lpstr>
      <vt:lpstr>And after threescore and two weeks (69 weeks / 483 years /  173,880 days) shall Messiah be cut off, but not for himself: and the people of the prince that shall come shall destroy the city and the sanctuary (Titus 70 A.D.) and the end thereof shall be with a flood, and unto the end of the war desolations are determined. And he (Anti-Christ) shall confirm the covenant with many for one week (7 years): and in the midst of the week (3 ½ years) he shall cause the sacrifice and the oblation to cease, and for the overspreading of abominations he shall make it desolate, even until the consummation, and that determined shall be poured upon the desolate (Abomination of Desolation).”</vt:lpstr>
      <vt:lpstr> It is extremely important to keep in mind that this vision of Daniel has to do only with Daniel’s people, the Jews, and that the events will take place in the Holy City of Jerusalem (the Church is not in view in Daniel’s vision).</vt:lpstr>
      <vt:lpstr>Slide 51</vt:lpstr>
      <vt:lpstr>Slide 52</vt:lpstr>
      <vt:lpstr>Reveals the time and purpose of Christ’s first coming</vt:lpstr>
      <vt:lpstr>Foretells the rejection of Christ in His first coming</vt:lpstr>
      <vt:lpstr>Slide 55</vt:lpstr>
      <vt:lpstr>Predicts the length of the Tribulation period (7 years)</vt:lpstr>
      <vt:lpstr>Unveils the rise of the Anti-Christ and the peace covenant</vt:lpstr>
      <vt:lpstr>Slide 58</vt:lpstr>
      <vt:lpstr>Slide 59</vt:lpstr>
      <vt:lpstr>The six-fold purpose of the seventy weeks</vt:lpstr>
      <vt:lpstr> </vt:lpstr>
      <vt:lpstr>Slide 62</vt:lpstr>
      <vt:lpstr>Slide 63</vt:lpstr>
      <vt:lpstr>To make an end of sin</vt:lpstr>
      <vt:lpstr>“For He hath made Him to be sin for us, who knew no sin; that we might         be made the righteousness of God in him.”  ( II Cor. 5:21)</vt:lpstr>
      <vt:lpstr>To make reconciliation  for iniquity</vt:lpstr>
      <vt:lpstr>Slide 67</vt:lpstr>
      <vt:lpstr>“There is therefore now no condemnation to them which are in Christ Jesus.”  (Romans 8:1)</vt:lpstr>
      <vt:lpstr>Slide 69</vt:lpstr>
      <vt:lpstr>Slide 70</vt:lpstr>
      <vt:lpstr>Slide 71</vt:lpstr>
      <vt:lpstr>Slide 72</vt:lpstr>
      <vt:lpstr>Slide 73</vt:lpstr>
      <vt:lpstr>Slide 74</vt:lpstr>
      <vt:lpstr>To anoint the most Holy one</vt:lpstr>
      <vt:lpstr>“And then shall appear the sign of the Son of man in heaven: and then shall all the tribes of the earth mourn, and they shall see the Son of man coming in the clouds  of heaven with power  and great glory.”  (Matt. 24:30) </vt:lpstr>
      <vt:lpstr>Slide 77</vt:lpstr>
      <vt:lpstr>Bring in everlasting righteousness</vt:lpstr>
      <vt:lpstr>Slide 79</vt:lpstr>
      <vt:lpstr>Slide 80</vt:lpstr>
      <vt:lpstr>Slide 81</vt:lpstr>
      <vt:lpstr>Slide 82</vt:lpstr>
      <vt:lpstr>Slide 83</vt:lpstr>
      <vt:lpstr>Slide 84</vt:lpstr>
      <vt:lpstr>“And I saw a new heaven and a new earth: for the first heaven and the first earth were passed away; and there was no more sea. And I John saw the holy city, new Jerusalem, coming down from God out of heaven, prepared as a bride adorned for her husband.”  (Revelation 21:1-2) </vt:lpstr>
      <vt:lpstr>Slide 86</vt:lpstr>
      <vt:lpstr>To seal up the vision and prophecy</vt:lpstr>
      <vt:lpstr>Slide 88</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24)</dc:title>
  <dc:creator>Pastor Daniel White</dc:creator>
  <cp:lastModifiedBy>Pastor Daniel White</cp:lastModifiedBy>
  <cp:revision>62</cp:revision>
  <dcterms:created xsi:type="dcterms:W3CDTF">2013-01-31T15:37:18Z</dcterms:created>
  <dcterms:modified xsi:type="dcterms:W3CDTF">2013-02-18T12:23:16Z</dcterms:modified>
</cp:coreProperties>
</file>