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5" r:id="rId19"/>
    <p:sldId id="276" r:id="rId20"/>
    <p:sldId id="277" r:id="rId21"/>
    <p:sldId id="388" r:id="rId22"/>
    <p:sldId id="280" r:id="rId23"/>
    <p:sldId id="281" r:id="rId24"/>
    <p:sldId id="282" r:id="rId25"/>
    <p:sldId id="283"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342" r:id="rId40"/>
    <p:sldId id="302" r:id="rId41"/>
    <p:sldId id="303" r:id="rId42"/>
    <p:sldId id="305" r:id="rId43"/>
    <p:sldId id="306" r:id="rId44"/>
    <p:sldId id="344" r:id="rId45"/>
    <p:sldId id="384" r:id="rId46"/>
    <p:sldId id="327" r:id="rId47"/>
    <p:sldId id="328" r:id="rId48"/>
    <p:sldId id="329" r:id="rId49"/>
    <p:sldId id="330" r:id="rId50"/>
    <p:sldId id="331" r:id="rId51"/>
    <p:sldId id="339" r:id="rId52"/>
    <p:sldId id="338" r:id="rId53"/>
    <p:sldId id="385" r:id="rId54"/>
    <p:sldId id="343" r:id="rId55"/>
    <p:sldId id="346" r:id="rId56"/>
    <p:sldId id="333" r:id="rId57"/>
    <p:sldId id="334" r:id="rId58"/>
    <p:sldId id="335" r:id="rId59"/>
    <p:sldId id="336" r:id="rId60"/>
    <p:sldId id="337" r:id="rId61"/>
    <p:sldId id="348" r:id="rId62"/>
    <p:sldId id="354" r:id="rId63"/>
    <p:sldId id="350" r:id="rId64"/>
    <p:sldId id="352" r:id="rId65"/>
    <p:sldId id="353" r:id="rId66"/>
    <p:sldId id="351" r:id="rId67"/>
    <p:sldId id="355" r:id="rId68"/>
    <p:sldId id="356" r:id="rId69"/>
    <p:sldId id="363" r:id="rId70"/>
    <p:sldId id="364" r:id="rId71"/>
    <p:sldId id="365" r:id="rId72"/>
    <p:sldId id="382" r:id="rId73"/>
    <p:sldId id="367" r:id="rId74"/>
    <p:sldId id="366" r:id="rId75"/>
    <p:sldId id="379" r:id="rId76"/>
    <p:sldId id="368" r:id="rId77"/>
    <p:sldId id="380" r:id="rId78"/>
    <p:sldId id="369" r:id="rId79"/>
    <p:sldId id="370" r:id="rId80"/>
    <p:sldId id="358" r:id="rId81"/>
    <p:sldId id="371" r:id="rId82"/>
    <p:sldId id="372" r:id="rId83"/>
    <p:sldId id="357" r:id="rId84"/>
    <p:sldId id="359" r:id="rId85"/>
    <p:sldId id="387" r:id="rId86"/>
    <p:sldId id="360" r:id="rId87"/>
    <p:sldId id="381" r:id="rId88"/>
    <p:sldId id="361" r:id="rId89"/>
    <p:sldId id="374" r:id="rId90"/>
    <p:sldId id="362" r:id="rId91"/>
    <p:sldId id="375" r:id="rId92"/>
    <p:sldId id="376" r:id="rId93"/>
    <p:sldId id="377" r:id="rId94"/>
    <p:sldId id="378" r:id="rId95"/>
    <p:sldId id="373" r:id="rId9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4AE985-DA8E-4E3F-BBD8-450E63F0DEEF}" type="datetimeFigureOut">
              <a:rPr lang="en-US" smtClean="0"/>
              <a:pPr/>
              <a:t>2/18/2013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BDED63-A4D4-47AF-B707-F2F46F4DC87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C9573A-1739-49D7-B86B-361F4AE5A88F}"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6150BF-2234-410B-B704-0CB2B58AB23C}" type="slidenum">
              <a:rPr lang="en-US" smtClean="0"/>
              <a:pPr/>
              <a:t>51</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BDED63-A4D4-47AF-B707-F2F46F4DC87B}" type="slidenum">
              <a:rPr lang="en-US" smtClean="0"/>
              <a:pPr/>
              <a:t>89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BDED63-A4D4-47AF-B707-F2F46F4DC87B}" type="slidenum">
              <a:rPr lang="en-US" smtClean="0"/>
              <a:pPr/>
              <a:t>92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09D37A2-7546-4ACC-B321-48CF45843A37}" type="datetimeFigureOut">
              <a:rPr lang="en-US" smtClean="0"/>
              <a:pPr/>
              <a:t>2/18/2013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FE4A0B-6D1D-4A2B-ACF9-C10831BE463C}"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9D37A2-7546-4ACC-B321-48CF45843A37}" type="datetimeFigureOut">
              <a:rPr lang="en-US" smtClean="0"/>
              <a:pPr/>
              <a:t>2/18/2013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FE4A0B-6D1D-4A2B-ACF9-C10831BE463C}"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9D37A2-7546-4ACC-B321-48CF45843A37}" type="datetimeFigureOut">
              <a:rPr lang="en-US" smtClean="0"/>
              <a:pPr/>
              <a:t>2/18/2013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FE4A0B-6D1D-4A2B-ACF9-C10831BE463C}"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9D37A2-7546-4ACC-B321-48CF45843A37}" type="datetimeFigureOut">
              <a:rPr lang="en-US" smtClean="0"/>
              <a:pPr/>
              <a:t>2/18/2013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FE4A0B-6D1D-4A2B-ACF9-C10831BE463C}"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9D37A2-7546-4ACC-B321-48CF45843A37}" type="datetimeFigureOut">
              <a:rPr lang="en-US" smtClean="0"/>
              <a:pPr/>
              <a:t>2/18/2013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FE4A0B-6D1D-4A2B-ACF9-C10831BE463C}"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09D37A2-7546-4ACC-B321-48CF45843A37}" type="datetimeFigureOut">
              <a:rPr lang="en-US" smtClean="0"/>
              <a:pPr/>
              <a:t>2/18/2013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FE4A0B-6D1D-4A2B-ACF9-C10831BE463C}"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09D37A2-7546-4ACC-B321-48CF45843A37}" type="datetimeFigureOut">
              <a:rPr lang="en-US" smtClean="0"/>
              <a:pPr/>
              <a:t>2/18/2013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FE4A0B-6D1D-4A2B-ACF9-C10831BE463C}"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09D37A2-7546-4ACC-B321-48CF45843A37}" type="datetimeFigureOut">
              <a:rPr lang="en-US" smtClean="0"/>
              <a:pPr/>
              <a:t>2/18/2013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FE4A0B-6D1D-4A2B-ACF9-C10831BE463C}"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9D37A2-7546-4ACC-B321-48CF45843A37}" type="datetimeFigureOut">
              <a:rPr lang="en-US" smtClean="0"/>
              <a:pPr/>
              <a:t>2/18/2013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FE4A0B-6D1D-4A2B-ACF9-C10831BE463C}"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9D37A2-7546-4ACC-B321-48CF45843A37}" type="datetimeFigureOut">
              <a:rPr lang="en-US" smtClean="0"/>
              <a:pPr/>
              <a:t>2/18/2013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FE4A0B-6D1D-4A2B-ACF9-C10831BE463C}"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9D37A2-7546-4ACC-B321-48CF45843A37}" type="datetimeFigureOut">
              <a:rPr lang="en-US" smtClean="0"/>
              <a:pPr/>
              <a:t>2/18/2013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FE4A0B-6D1D-4A2B-ACF9-C10831BE463C}"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9D37A2-7546-4ACC-B321-48CF45843A37}" type="datetimeFigureOut">
              <a:rPr lang="en-US" smtClean="0"/>
              <a:pPr/>
              <a:t>2/18/2013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FE4A0B-6D1D-4A2B-ACF9-C10831BE463C}"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 Id="rId5" Type="http://schemas.openxmlformats.org/officeDocument/2006/relationships/image" Target="../media/image47.jpeg"/><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 Id="rId5" Type="http://schemas.openxmlformats.org/officeDocument/2006/relationships/image" Target="../media/image47.jpeg"/><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 Id="rId5" Type="http://schemas.openxmlformats.org/officeDocument/2006/relationships/image" Target="../media/image47.jpeg"/><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52.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gif"/><Relationship Id="rId1" Type="http://schemas.openxmlformats.org/officeDocument/2006/relationships/slideLayout" Target="../slideLayouts/slideLayout6.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 Id="rId9" Type="http://schemas.openxmlformats.org/officeDocument/2006/relationships/image" Target="../media/image7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eg"/></Relationships>
</file>

<file path=ppt/slides/_rels/slide6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image" Target="../media/image85.gif"/><Relationship Id="rId5" Type="http://schemas.openxmlformats.org/officeDocument/2006/relationships/image" Target="../media/image84.jpeg"/><Relationship Id="rId4" Type="http://schemas.openxmlformats.org/officeDocument/2006/relationships/image" Target="../media/image83.jpeg"/></Relationships>
</file>

<file path=ppt/slides/_rels/slide6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6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rot="787179">
            <a:off x="182842" y="3275059"/>
            <a:ext cx="2895600" cy="1944022"/>
          </a:xfrm>
          <a:prstGeom prst="rect">
            <a:avLst/>
          </a:prstGeom>
          <a:ln>
            <a:noFill/>
          </a:ln>
          <a:effectLst>
            <a:softEdge rad="112500"/>
          </a:effectLst>
        </p:spPr>
      </p:pic>
      <p:pic>
        <p:nvPicPr>
          <p:cNvPr id="1027" name="Picture 3"/>
          <p:cNvPicPr>
            <a:picLocks noChangeAspect="1" noChangeArrowheads="1"/>
          </p:cNvPicPr>
          <p:nvPr/>
        </p:nvPicPr>
        <p:blipFill>
          <a:blip r:embed="rId4" cstate="print"/>
          <a:srcRect/>
          <a:stretch>
            <a:fillRect/>
          </a:stretch>
        </p:blipFill>
        <p:spPr bwMode="auto">
          <a:xfrm rot="1020487">
            <a:off x="5764266" y="1089354"/>
            <a:ext cx="3107285" cy="2327464"/>
          </a:xfrm>
          <a:prstGeom prst="rect">
            <a:avLst/>
          </a:prstGeom>
          <a:ln>
            <a:noFill/>
          </a:ln>
          <a:effectLst>
            <a:softEdge rad="112500"/>
          </a:effectLst>
        </p:spPr>
      </p:pic>
      <p:sp>
        <p:nvSpPr>
          <p:cNvPr id="2" name="Title 1"/>
          <p:cNvSpPr>
            <a:spLocks noGrp="1"/>
          </p:cNvSpPr>
          <p:nvPr>
            <p:ph type="title"/>
          </p:nvPr>
        </p:nvSpPr>
        <p:spPr>
          <a:xfrm>
            <a:off x="457200" y="228600"/>
            <a:ext cx="8229600" cy="914400"/>
          </a:xfrm>
        </p:spPr>
        <p:txBody>
          <a:bodyPr>
            <a:normAutofit fontScale="90000"/>
          </a:bodyPr>
          <a:lstStyle/>
          <a:p>
            <a:r>
              <a:rPr lang="en-US" sz="4800" dirty="0" smtClean="0"/>
              <a:t>The Doctrine of Jesus Christ</a:t>
            </a:r>
            <a:br>
              <a:rPr lang="en-US" sz="4800" dirty="0" smtClean="0"/>
            </a:br>
            <a:r>
              <a:rPr lang="en-US" sz="4800" i="1" dirty="0" smtClean="0"/>
              <a:t>(Part 22)</a:t>
            </a:r>
            <a:endParaRPr lang="en-US" sz="4800" i="1" dirty="0"/>
          </a:p>
        </p:txBody>
      </p:sp>
      <p:pic>
        <p:nvPicPr>
          <p:cNvPr id="1026" name="Picture 2"/>
          <p:cNvPicPr>
            <a:picLocks noChangeAspect="1" noChangeArrowheads="1"/>
          </p:cNvPicPr>
          <p:nvPr/>
        </p:nvPicPr>
        <p:blipFill>
          <a:blip r:embed="rId5" cstate="print"/>
          <a:srcRect t="2656" r="24213"/>
          <a:stretch>
            <a:fillRect/>
          </a:stretch>
        </p:blipFill>
        <p:spPr bwMode="auto">
          <a:xfrm rot="21077314">
            <a:off x="382057" y="1156775"/>
            <a:ext cx="3129331" cy="2264760"/>
          </a:xfrm>
          <a:prstGeom prst="rect">
            <a:avLst/>
          </a:prstGeom>
          <a:ln>
            <a:noFill/>
          </a:ln>
          <a:effectLst>
            <a:softEdge rad="112500"/>
          </a:effectLst>
        </p:spPr>
      </p:pic>
      <p:pic>
        <p:nvPicPr>
          <p:cNvPr id="2050" name="Picture 2"/>
          <p:cNvPicPr>
            <a:picLocks noChangeAspect="1" noChangeArrowheads="1"/>
          </p:cNvPicPr>
          <p:nvPr/>
        </p:nvPicPr>
        <p:blipFill>
          <a:blip r:embed="rId6" cstate="print"/>
          <a:srcRect/>
          <a:stretch>
            <a:fillRect/>
          </a:stretch>
        </p:blipFill>
        <p:spPr bwMode="auto">
          <a:xfrm>
            <a:off x="3276600" y="1447800"/>
            <a:ext cx="2674218" cy="3352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9" name="Picture 5"/>
          <p:cNvPicPr>
            <a:picLocks noChangeAspect="1" noChangeArrowheads="1"/>
          </p:cNvPicPr>
          <p:nvPr/>
        </p:nvPicPr>
        <p:blipFill>
          <a:blip r:embed="rId7" cstate="print"/>
          <a:srcRect/>
          <a:stretch>
            <a:fillRect/>
          </a:stretch>
        </p:blipFill>
        <p:spPr bwMode="auto">
          <a:xfrm rot="20720252">
            <a:off x="6636170" y="2810641"/>
            <a:ext cx="2088313" cy="2730470"/>
          </a:xfrm>
          <a:prstGeom prst="rect">
            <a:avLst/>
          </a:prstGeom>
          <a:ln>
            <a:noFill/>
          </a:ln>
          <a:effectLst>
            <a:softEdge rad="112500"/>
          </a:effectLst>
        </p:spPr>
      </p:pic>
      <p:pic>
        <p:nvPicPr>
          <p:cNvPr id="1030" name="Picture 6"/>
          <p:cNvPicPr>
            <a:picLocks noChangeAspect="1" noChangeArrowheads="1"/>
          </p:cNvPicPr>
          <p:nvPr/>
        </p:nvPicPr>
        <p:blipFill>
          <a:blip r:embed="rId8" cstate="print"/>
          <a:srcRect/>
          <a:stretch>
            <a:fillRect/>
          </a:stretch>
        </p:blipFill>
        <p:spPr bwMode="auto">
          <a:xfrm rot="20154516">
            <a:off x="802425" y="4691567"/>
            <a:ext cx="2556605" cy="2237029"/>
          </a:xfrm>
          <a:prstGeom prst="rect">
            <a:avLst/>
          </a:prstGeom>
          <a:ln>
            <a:noFill/>
          </a:ln>
          <a:effectLst>
            <a:softEdge rad="112500"/>
          </a:effectLst>
        </p:spPr>
      </p:pic>
      <p:pic>
        <p:nvPicPr>
          <p:cNvPr id="1032" name="Picture 8"/>
          <p:cNvPicPr>
            <a:picLocks noChangeAspect="1" noChangeArrowheads="1"/>
          </p:cNvPicPr>
          <p:nvPr/>
        </p:nvPicPr>
        <p:blipFill>
          <a:blip r:embed="rId9" cstate="print"/>
          <a:srcRect/>
          <a:stretch>
            <a:fillRect/>
          </a:stretch>
        </p:blipFill>
        <p:spPr bwMode="auto">
          <a:xfrm rot="1387813">
            <a:off x="6032662" y="4631687"/>
            <a:ext cx="1960211" cy="2406422"/>
          </a:xfrm>
          <a:prstGeom prst="rect">
            <a:avLst/>
          </a:prstGeom>
          <a:ln>
            <a:noFill/>
          </a:ln>
          <a:effectLst>
            <a:softEdge rad="112500"/>
          </a:effectLst>
        </p:spPr>
      </p:pic>
      <p:pic>
        <p:nvPicPr>
          <p:cNvPr id="1034" name="Picture 10"/>
          <p:cNvPicPr>
            <a:picLocks noChangeAspect="1" noChangeArrowheads="1"/>
          </p:cNvPicPr>
          <p:nvPr/>
        </p:nvPicPr>
        <p:blipFill>
          <a:blip r:embed="rId10" cstate="print"/>
          <a:srcRect/>
          <a:stretch>
            <a:fillRect/>
          </a:stretch>
        </p:blipFill>
        <p:spPr bwMode="auto">
          <a:xfrm>
            <a:off x="3657600" y="4648200"/>
            <a:ext cx="2057400" cy="2501154"/>
          </a:xfrm>
          <a:prstGeom prst="rect">
            <a:avLst/>
          </a:prstGeom>
          <a:ln>
            <a:noFill/>
          </a:ln>
          <a:effectLst>
            <a:softEdge rad="112500"/>
          </a:effectLst>
        </p:spPr>
      </p:pic>
      <p:sp>
        <p:nvSpPr>
          <p:cNvPr id="4" name="Content Placeholder 3"/>
          <p:cNvSpPr>
            <a:spLocks noGrp="1"/>
          </p:cNvSpPr>
          <p:nvPr>
            <p:ph idx="1"/>
          </p:nvPr>
        </p:nvSpPr>
        <p:spPr>
          <a:xfrm>
            <a:off x="0" y="5181600"/>
            <a:ext cx="9144000" cy="1676400"/>
          </a:xfrm>
        </p:spPr>
        <p:txBody>
          <a:bodyPr>
            <a:normAutofit/>
          </a:bodyPr>
          <a:lstStyle/>
          <a:p>
            <a:pPr algn="ctr">
              <a:buNone/>
            </a:pPr>
            <a:r>
              <a:rPr lang="en-US" sz="4000" dirty="0" smtClean="0">
                <a:solidFill>
                  <a:srgbClr val="FFFF00"/>
                </a:solidFill>
                <a:effectLst>
                  <a:glow rad="101600">
                    <a:schemeClr val="bg1">
                      <a:alpha val="60000"/>
                    </a:schemeClr>
                  </a:glow>
                </a:effectLst>
              </a:rPr>
              <a:t>The Resurrection Body</a:t>
            </a: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05400"/>
            <a:ext cx="8686800" cy="1752600"/>
          </a:xfrm>
        </p:spPr>
        <p:txBody>
          <a:bodyPr>
            <a:normAutofit/>
          </a:bodyPr>
          <a:lstStyle/>
          <a:p>
            <a:r>
              <a:rPr lang="en-US" sz="3600" i="1" dirty="0" smtClean="0"/>
              <a:t>“For even the Son of man came not to be ministered unto, but to minister, and to give his life a ransom for many.” Mark 10:45 </a:t>
            </a:r>
            <a:endParaRPr lang="en-US" sz="3600" i="1" dirty="0"/>
          </a:p>
        </p:txBody>
      </p:sp>
      <p:pic>
        <p:nvPicPr>
          <p:cNvPr id="39938" name="Picture 2" descr="http://4.bp.blogspot.com/-N_C9qqDGyE4/T4RwSh0vO6I/AAAAAAAAA1c/GD4y4I9ToRk/s1600/Jesus%2BHealing-01.jpg"/>
          <p:cNvPicPr>
            <a:picLocks noChangeAspect="1" noChangeArrowheads="1"/>
          </p:cNvPicPr>
          <p:nvPr/>
        </p:nvPicPr>
        <p:blipFill>
          <a:blip r:embed="rId2" cstate="print"/>
          <a:srcRect/>
          <a:stretch>
            <a:fillRect/>
          </a:stretch>
        </p:blipFill>
        <p:spPr bwMode="auto">
          <a:xfrm>
            <a:off x="0" y="1295400"/>
            <a:ext cx="5181600" cy="3886200"/>
          </a:xfrm>
          <a:prstGeom prst="rect">
            <a:avLst/>
          </a:prstGeom>
          <a:ln>
            <a:noFill/>
          </a:ln>
          <a:effectLst>
            <a:softEdge rad="112500"/>
          </a:effectLst>
        </p:spPr>
      </p:pic>
      <p:pic>
        <p:nvPicPr>
          <p:cNvPr id="39940" name="Picture 4" descr="http://3.bp.blogspot.com/-z3Q2ASkJNUo/TbG2rgsu3zI/AAAAAAAAAAo/IVRfpepQgfM/s1600/jesus_on_cross_2oo4.jpg"/>
          <p:cNvPicPr>
            <a:picLocks noChangeAspect="1" noChangeArrowheads="1"/>
          </p:cNvPicPr>
          <p:nvPr/>
        </p:nvPicPr>
        <p:blipFill>
          <a:blip r:embed="rId3" cstate="print"/>
          <a:srcRect/>
          <a:stretch>
            <a:fillRect/>
          </a:stretch>
        </p:blipFill>
        <p:spPr bwMode="auto">
          <a:xfrm>
            <a:off x="4360985" y="1294228"/>
            <a:ext cx="4783015" cy="3811172"/>
          </a:xfrm>
          <a:prstGeom prst="rect">
            <a:avLst/>
          </a:prstGeom>
          <a:ln>
            <a:noFill/>
          </a:ln>
          <a:effectLst>
            <a:softEdge rad="112500"/>
          </a:effectLst>
        </p:spPr>
      </p:pic>
      <p:sp>
        <p:nvSpPr>
          <p:cNvPr id="5" name="Rectangle 4"/>
          <p:cNvSpPr/>
          <p:nvPr/>
        </p:nvSpPr>
        <p:spPr>
          <a:xfrm>
            <a:off x="0" y="228600"/>
            <a:ext cx="9144000" cy="707886"/>
          </a:xfrm>
          <a:prstGeom prst="rect">
            <a:avLst/>
          </a:prstGeom>
        </p:spPr>
        <p:txBody>
          <a:bodyPr wrap="square">
            <a:spAutoFit/>
          </a:bodyPr>
          <a:lstStyle/>
          <a:p>
            <a:pPr algn="ctr"/>
            <a:r>
              <a:rPr lang="en-US" sz="4000" dirty="0" smtClean="0">
                <a:effectLst>
                  <a:glow rad="139700">
                    <a:schemeClr val="accent2">
                      <a:satMod val="175000"/>
                      <a:alpha val="40000"/>
                    </a:schemeClr>
                  </a:glow>
                </a:effectLst>
              </a:rPr>
              <a:t>The Earthly Ministry of Jesus Christ</a:t>
            </a:r>
            <a:endParaRPr lang="en-US" sz="4000" dirty="0"/>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Character of Jesus Christ</a:t>
            </a:r>
            <a:endParaRPr lang="en-US" dirty="0">
              <a:solidFill>
                <a:srgbClr val="FFFF00"/>
              </a:solidFill>
            </a:endParaRPr>
          </a:p>
        </p:txBody>
      </p:sp>
      <p:sp>
        <p:nvSpPr>
          <p:cNvPr id="3" name="Content Placeholder 2"/>
          <p:cNvSpPr>
            <a:spLocks noGrp="1"/>
          </p:cNvSpPr>
          <p:nvPr>
            <p:ph idx="1"/>
          </p:nvPr>
        </p:nvSpPr>
        <p:spPr>
          <a:xfrm>
            <a:off x="4038600" y="1828800"/>
            <a:ext cx="4648200" cy="4297363"/>
          </a:xfrm>
        </p:spPr>
        <p:txBody>
          <a:bodyPr>
            <a:normAutofit/>
          </a:bodyPr>
          <a:lstStyle/>
          <a:p>
            <a:pPr>
              <a:buFont typeface="Arial" charset="0"/>
              <a:buChar char="•"/>
            </a:pPr>
            <a:r>
              <a:rPr lang="en-US" sz="3600" dirty="0" smtClean="0"/>
              <a:t>What </a:t>
            </a:r>
            <a:r>
              <a:rPr lang="en-US" sz="3600" dirty="0"/>
              <a:t>kind of man was our Lord</a:t>
            </a:r>
            <a:r>
              <a:rPr lang="en-US" sz="3600" dirty="0" smtClean="0"/>
              <a:t>?</a:t>
            </a:r>
          </a:p>
          <a:p>
            <a:pPr>
              <a:buNone/>
            </a:pPr>
            <a:endParaRPr lang="en-US" sz="3600" dirty="0" smtClean="0"/>
          </a:p>
          <a:p>
            <a:r>
              <a:rPr lang="en-US" sz="3600" dirty="0" smtClean="0"/>
              <a:t>What </a:t>
            </a:r>
            <a:r>
              <a:rPr lang="en-US" sz="3600" dirty="0"/>
              <a:t>were some of his characteristics</a:t>
            </a:r>
            <a:r>
              <a:rPr lang="en-US" sz="3600" dirty="0" smtClean="0"/>
              <a:t>?</a:t>
            </a:r>
          </a:p>
          <a:p>
            <a:pPr>
              <a:buNone/>
            </a:pPr>
            <a:endParaRPr lang="en-US" sz="3600" dirty="0"/>
          </a:p>
        </p:txBody>
      </p:sp>
      <p:pic>
        <p:nvPicPr>
          <p:cNvPr id="2050" name="Picture 2" descr="http://spiritlessons.com/Documents/Jesus_Pictures/Jesus_007.jpg"/>
          <p:cNvPicPr>
            <a:picLocks noChangeAspect="1" noChangeArrowheads="1"/>
          </p:cNvPicPr>
          <p:nvPr/>
        </p:nvPicPr>
        <p:blipFill>
          <a:blip r:embed="rId2" cstate="print"/>
          <a:srcRect/>
          <a:stretch>
            <a:fillRect/>
          </a:stretch>
        </p:blipFill>
        <p:spPr bwMode="auto">
          <a:xfrm>
            <a:off x="609600" y="2057400"/>
            <a:ext cx="2527473" cy="3248025"/>
          </a:xfrm>
          <a:prstGeom prst="rect">
            <a:avLst/>
          </a:prstGeom>
          <a:noFill/>
        </p:spPr>
      </p:pic>
      <p:sp>
        <p:nvSpPr>
          <p:cNvPr id="5" name="Rectangle 4"/>
          <p:cNvSpPr/>
          <p:nvPr/>
        </p:nvSpPr>
        <p:spPr>
          <a:xfrm>
            <a:off x="0" y="5486400"/>
            <a:ext cx="9144000" cy="1077218"/>
          </a:xfrm>
          <a:prstGeom prst="rect">
            <a:avLst/>
          </a:prstGeom>
        </p:spPr>
        <p:txBody>
          <a:bodyPr wrap="square">
            <a:spAutoFit/>
          </a:bodyPr>
          <a:lstStyle/>
          <a:p>
            <a:pPr algn="ctr"/>
            <a:r>
              <a:rPr lang="en-US" sz="3200" dirty="0" smtClean="0"/>
              <a:t> zeal; compassion; meekness and gentleness; boldness and courage; love</a:t>
            </a:r>
            <a:endParaRPr lang="en-US" sz="3200" dirty="0"/>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849562"/>
          </a:xfrm>
        </p:spPr>
        <p:txBody>
          <a:bodyPr>
            <a:normAutofit/>
          </a:bodyPr>
          <a:lstStyle/>
          <a:p>
            <a:r>
              <a:rPr lang="en-US" dirty="0"/>
              <a:t>In the Old Testament three great offices were created by God to meet the spiritual and material needs of his chosen </a:t>
            </a:r>
            <a:r>
              <a:rPr lang="en-US" dirty="0" smtClean="0"/>
              <a:t>people.</a:t>
            </a:r>
            <a:endParaRPr lang="en-US" dirty="0"/>
          </a:p>
        </p:txBody>
      </p:sp>
      <p:pic>
        <p:nvPicPr>
          <p:cNvPr id="1026" name="Picture 2" descr="http://classicalchristianity.com/wp-content/uploads/2010/12/Old-Testament.jpg"/>
          <p:cNvPicPr>
            <a:picLocks noChangeAspect="1" noChangeArrowheads="1"/>
          </p:cNvPicPr>
          <p:nvPr/>
        </p:nvPicPr>
        <p:blipFill>
          <a:blip r:embed="rId2" cstate="print"/>
          <a:srcRect/>
          <a:stretch>
            <a:fillRect/>
          </a:stretch>
        </p:blipFill>
        <p:spPr bwMode="auto">
          <a:xfrm>
            <a:off x="1981200" y="3429000"/>
            <a:ext cx="5404402" cy="3429000"/>
          </a:xfrm>
          <a:prstGeom prst="rect">
            <a:avLst/>
          </a:prstGeom>
          <a:noFill/>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t>Jesus holds all three offices</a:t>
            </a:r>
            <a:endParaRPr lang="en-US" dirty="0"/>
          </a:p>
        </p:txBody>
      </p:sp>
      <p:pic>
        <p:nvPicPr>
          <p:cNvPr id="50178" name="Picture 2" descr="http://effectualgrace.com/wp-content/uploads/2011/10/Prophet-Priest-King.jpg"/>
          <p:cNvPicPr>
            <a:picLocks noChangeAspect="1" noChangeArrowheads="1"/>
          </p:cNvPicPr>
          <p:nvPr/>
        </p:nvPicPr>
        <p:blipFill>
          <a:blip r:embed="rId2" cstate="print"/>
          <a:srcRect/>
          <a:stretch>
            <a:fillRect/>
          </a:stretch>
        </p:blipFill>
        <p:spPr bwMode="auto">
          <a:xfrm>
            <a:off x="1219200" y="1752600"/>
            <a:ext cx="7006279" cy="4800600"/>
          </a:xfrm>
          <a:prstGeom prst="rect">
            <a:avLst/>
          </a:prstGeom>
          <a:noFill/>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The Death of Jesus Christ</a:t>
            </a:r>
            <a:endParaRPr lang="en-US" dirty="0"/>
          </a:p>
        </p:txBody>
      </p:sp>
      <p:pic>
        <p:nvPicPr>
          <p:cNvPr id="58370" name="Picture 2" descr="http://1.bp.blogspot.com/-S51f2kxHK7M/T4H65hzLHpI/AAAAAAAAAPc/u6igr5uGlIw/s1600/jesus-on-cross.jpg"/>
          <p:cNvPicPr>
            <a:picLocks noChangeAspect="1" noChangeArrowheads="1"/>
          </p:cNvPicPr>
          <p:nvPr/>
        </p:nvPicPr>
        <p:blipFill>
          <a:blip r:embed="rId2" cstate="print"/>
          <a:srcRect/>
          <a:stretch>
            <a:fillRect/>
          </a:stretch>
        </p:blipFill>
        <p:spPr bwMode="auto">
          <a:xfrm>
            <a:off x="1524000" y="1676400"/>
            <a:ext cx="5934075" cy="4446911"/>
          </a:xfrm>
          <a:prstGeom prst="rect">
            <a:avLst/>
          </a:prstGeom>
          <a:noFill/>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true love"/>
          <p:cNvPicPr>
            <a:picLocks noChangeAspect="1" noChangeArrowheads="1"/>
          </p:cNvPicPr>
          <p:nvPr/>
        </p:nvPicPr>
        <p:blipFill>
          <a:blip r:embed="rId2" cstate="print"/>
          <a:srcRect/>
          <a:stretch>
            <a:fillRect/>
          </a:stretch>
        </p:blipFill>
        <p:spPr bwMode="auto">
          <a:xfrm>
            <a:off x="533400" y="304800"/>
            <a:ext cx="8383917" cy="55626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Autofit/>
          </a:bodyPr>
          <a:lstStyle/>
          <a:p>
            <a:r>
              <a:rPr lang="en-US" sz="3600" dirty="0" smtClean="0"/>
              <a:t/>
            </a:r>
            <a:br>
              <a:rPr lang="en-US" sz="3600" dirty="0" smtClean="0"/>
            </a:br>
            <a:r>
              <a:rPr lang="en-US" sz="3600" i="1" dirty="0" smtClean="0">
                <a:solidFill>
                  <a:srgbClr val="FFFF00"/>
                </a:solidFill>
              </a:rPr>
              <a:t>“Exposing the false Doctrine of Calvinism”</a:t>
            </a:r>
            <a:endParaRPr lang="en-US" sz="3600" i="1" dirty="0">
              <a:solidFill>
                <a:srgbClr val="FFFF00"/>
              </a:solidFill>
            </a:endParaRPr>
          </a:p>
        </p:txBody>
      </p:sp>
      <p:sp>
        <p:nvSpPr>
          <p:cNvPr id="3" name="Content Placeholder 2"/>
          <p:cNvSpPr>
            <a:spLocks noGrp="1"/>
          </p:cNvSpPr>
          <p:nvPr>
            <p:ph idx="1"/>
          </p:nvPr>
        </p:nvSpPr>
        <p:spPr>
          <a:xfrm>
            <a:off x="0" y="838200"/>
            <a:ext cx="6553200" cy="6019800"/>
          </a:xfrm>
        </p:spPr>
        <p:txBody>
          <a:bodyPr>
            <a:noAutofit/>
          </a:bodyPr>
          <a:lstStyle/>
          <a:p>
            <a:pPr algn="ctr">
              <a:buNone/>
            </a:pPr>
            <a:endParaRPr lang="en-US" dirty="0" smtClean="0"/>
          </a:p>
          <a:p>
            <a:pPr algn="ctr">
              <a:buNone/>
            </a:pPr>
            <a:r>
              <a:rPr lang="en-US" i="1" dirty="0" smtClean="0"/>
              <a:t>“I marvel that ye are so soon removed from him that called you into the grace of Christ unto another gospel …but there be some that trouble you, and would </a:t>
            </a:r>
            <a:r>
              <a:rPr lang="en-US" i="1" u="sng" dirty="0" smtClean="0"/>
              <a:t>pervert the gospel of Christ</a:t>
            </a:r>
            <a:r>
              <a:rPr lang="en-US" i="1" dirty="0" smtClean="0"/>
              <a:t>. But though we, or an angel from heaven, preach any other gospel unto you than that which we have preached unto you, let him be accursed.” (Gal. 1:6-8) </a:t>
            </a:r>
          </a:p>
        </p:txBody>
      </p:sp>
      <p:pic>
        <p:nvPicPr>
          <p:cNvPr id="3074" name="Picture 2" descr="John Calvin Best View"/>
          <p:cNvPicPr>
            <a:picLocks noChangeAspect="1" noChangeArrowheads="1"/>
          </p:cNvPicPr>
          <p:nvPr/>
        </p:nvPicPr>
        <p:blipFill>
          <a:blip r:embed="rId2" cstate="print"/>
          <a:srcRect/>
          <a:stretch>
            <a:fillRect/>
          </a:stretch>
        </p:blipFill>
        <p:spPr bwMode="auto">
          <a:xfrm>
            <a:off x="6758788" y="1600200"/>
            <a:ext cx="2385212" cy="3581400"/>
          </a:xfrm>
          <a:prstGeom prst="rect">
            <a:avLst/>
          </a:prstGeom>
          <a:noFill/>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1" cy="1015663"/>
          </a:xfrm>
          <a:prstGeom prst="rect">
            <a:avLst/>
          </a:prstGeom>
        </p:spPr>
        <p:txBody>
          <a:bodyPr wrap="square">
            <a:spAutoFit/>
          </a:bodyPr>
          <a:lstStyle/>
          <a:p>
            <a:pPr algn="ctr"/>
            <a:r>
              <a:rPr lang="en-US" sz="6000" i="1" dirty="0" smtClean="0">
                <a:solidFill>
                  <a:srgbClr val="FFFF00"/>
                </a:solidFill>
                <a:effectLst>
                  <a:glow rad="101600">
                    <a:schemeClr val="bg1">
                      <a:alpha val="60000"/>
                    </a:schemeClr>
                  </a:glow>
                </a:effectLst>
              </a:rPr>
              <a:t>The Vicarious Atonement</a:t>
            </a:r>
            <a:endParaRPr lang="en-US" sz="6000" dirty="0"/>
          </a:p>
        </p:txBody>
      </p:sp>
      <p:pic>
        <p:nvPicPr>
          <p:cNvPr id="1026" name="Picture 2" descr="http://www.crosswindministry.org/wp-content/uploads/2009/01/_cross.jpg"/>
          <p:cNvPicPr>
            <a:picLocks noChangeAspect="1" noChangeArrowheads="1"/>
          </p:cNvPicPr>
          <p:nvPr/>
        </p:nvPicPr>
        <p:blipFill>
          <a:blip r:embed="rId2" cstate="print"/>
          <a:srcRect/>
          <a:stretch>
            <a:fillRect/>
          </a:stretch>
        </p:blipFill>
        <p:spPr bwMode="auto">
          <a:xfrm>
            <a:off x="4267200" y="1295400"/>
            <a:ext cx="4618182" cy="3048000"/>
          </a:xfrm>
          <a:prstGeom prst="rect">
            <a:avLst/>
          </a:prstGeom>
          <a:noFill/>
        </p:spPr>
      </p:pic>
      <p:pic>
        <p:nvPicPr>
          <p:cNvPr id="1028" name="Picture 4" descr="http://realchristianity.files.wordpress.com/2011/10/2223868_f520.jpg?w=614"/>
          <p:cNvPicPr>
            <a:picLocks noChangeAspect="1" noChangeArrowheads="1"/>
          </p:cNvPicPr>
          <p:nvPr/>
        </p:nvPicPr>
        <p:blipFill>
          <a:blip r:embed="rId3" cstate="print"/>
          <a:srcRect/>
          <a:stretch>
            <a:fillRect/>
          </a:stretch>
        </p:blipFill>
        <p:spPr bwMode="auto">
          <a:xfrm>
            <a:off x="0" y="3295650"/>
            <a:ext cx="4419600" cy="3314701"/>
          </a:xfrm>
          <a:prstGeom prst="rect">
            <a:avLst/>
          </a:prstGeom>
          <a:noFill/>
        </p:spPr>
      </p:pic>
      <p:sp>
        <p:nvSpPr>
          <p:cNvPr id="5" name="Rectangle 4"/>
          <p:cNvSpPr/>
          <p:nvPr/>
        </p:nvSpPr>
        <p:spPr>
          <a:xfrm>
            <a:off x="4419600" y="4724400"/>
            <a:ext cx="4648200" cy="2062103"/>
          </a:xfrm>
          <a:prstGeom prst="rect">
            <a:avLst/>
          </a:prstGeom>
        </p:spPr>
        <p:txBody>
          <a:bodyPr wrap="square">
            <a:spAutoFit/>
          </a:bodyPr>
          <a:lstStyle/>
          <a:p>
            <a:pPr algn="ctr"/>
            <a:r>
              <a:rPr lang="en-US" sz="3200" i="1" dirty="0" smtClean="0">
                <a:effectLst/>
                <a:latin typeface="Times New Roman" pitchFamily="18" charset="0"/>
                <a:cs typeface="Times New Roman" pitchFamily="18" charset="0"/>
              </a:rPr>
              <a:t>“Who his own self bare our sins in his own body on the tree.”</a:t>
            </a:r>
          </a:p>
          <a:p>
            <a:pPr algn="ctr"/>
            <a:r>
              <a:rPr lang="en-US" sz="3200" i="1" dirty="0" smtClean="0">
                <a:effectLst/>
                <a:latin typeface="Times New Roman" pitchFamily="18" charset="0"/>
                <a:cs typeface="Times New Roman" pitchFamily="18" charset="0"/>
              </a:rPr>
              <a:t> I Peter 2:24 </a:t>
            </a:r>
            <a:endParaRPr lang="en-US" sz="3200" i="1" dirty="0">
              <a:effectLst/>
              <a:latin typeface="Times New Roman" pitchFamily="18" charset="0"/>
              <a:cs typeface="Times New Roman" pitchFamily="18" charset="0"/>
            </a:endParaRPr>
          </a:p>
        </p:txBody>
      </p:sp>
      <p:sp>
        <p:nvSpPr>
          <p:cNvPr id="6" name="Rectangle 5"/>
          <p:cNvSpPr/>
          <p:nvPr/>
        </p:nvSpPr>
        <p:spPr>
          <a:xfrm>
            <a:off x="0" y="1066800"/>
            <a:ext cx="4267200" cy="2246769"/>
          </a:xfrm>
          <a:prstGeom prst="rect">
            <a:avLst/>
          </a:prstGeom>
        </p:spPr>
        <p:txBody>
          <a:bodyPr wrap="square">
            <a:spAutoFit/>
          </a:bodyPr>
          <a:lstStyle/>
          <a:p>
            <a:pPr algn="ctr"/>
            <a:r>
              <a:rPr lang="en-US" sz="2800" i="1" dirty="0" smtClean="0">
                <a:latin typeface="Times New Roman" pitchFamily="18" charset="0"/>
                <a:cs typeface="Times New Roman" pitchFamily="18" charset="0"/>
              </a:rPr>
              <a:t>“For he hath made him to be sin for us, who knew no sin; that we might be made the righteousness of God in him.” II Cor. 5:21 </a:t>
            </a:r>
            <a:endParaRPr lang="en-US" sz="2800" i="1" dirty="0">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2.bp.blogspot.com/-UfF16jcv9Uw/UBnqdqaWUII/AAAAAAAAADY/F07Gm2gwXJQ/s1600/cross.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normAutofit fontScale="90000"/>
          </a:bodyPr>
          <a:lstStyle/>
          <a:p>
            <a:r>
              <a:rPr lang="en-US" i="1" dirty="0" smtClean="0">
                <a:solidFill>
                  <a:srgbClr val="FFFF00"/>
                </a:solidFill>
                <a:effectLst>
                  <a:glow rad="101600">
                    <a:schemeClr val="bg1">
                      <a:alpha val="60000"/>
                    </a:schemeClr>
                  </a:glow>
                </a:effectLst>
              </a:rPr>
              <a:t>The results of the vicarious atonement</a:t>
            </a:r>
            <a:br>
              <a:rPr lang="en-US" i="1" dirty="0" smtClean="0">
                <a:solidFill>
                  <a:srgbClr val="FFFF00"/>
                </a:solidFill>
                <a:effectLst>
                  <a:glow rad="101600">
                    <a:schemeClr val="bg1">
                      <a:alpha val="60000"/>
                    </a:schemeClr>
                  </a:glow>
                </a:effectLst>
              </a:rPr>
            </a:br>
            <a:endParaRPr lang="en-US" dirty="0">
              <a:effectLst>
                <a:glow rad="101600">
                  <a:schemeClr val="bg1">
                    <a:alpha val="60000"/>
                  </a:schemeClr>
                </a:glow>
              </a:effectLst>
            </a:endParaRPr>
          </a:p>
        </p:txBody>
      </p:sp>
      <p:sp>
        <p:nvSpPr>
          <p:cNvPr id="3" name="Content Placeholder 2"/>
          <p:cNvSpPr>
            <a:spLocks noGrp="1"/>
          </p:cNvSpPr>
          <p:nvPr>
            <p:ph sz="half" idx="1"/>
          </p:nvPr>
        </p:nvSpPr>
        <p:spPr/>
        <p:txBody>
          <a:bodyPr>
            <a:normAutofit lnSpcReduction="10000"/>
          </a:bodyPr>
          <a:lstStyle/>
          <a:p>
            <a:r>
              <a:rPr lang="en-US" sz="3600" dirty="0" smtClean="0">
                <a:effectLst>
                  <a:glow rad="101600">
                    <a:schemeClr val="bg1">
                      <a:alpha val="60000"/>
                    </a:schemeClr>
                  </a:glow>
                </a:effectLst>
              </a:rPr>
              <a:t>Redemption</a:t>
            </a:r>
          </a:p>
          <a:p>
            <a:r>
              <a:rPr lang="en-US" sz="3600" dirty="0" smtClean="0">
                <a:effectLst>
                  <a:glow rad="101600">
                    <a:schemeClr val="bg1">
                      <a:alpha val="60000"/>
                    </a:schemeClr>
                  </a:glow>
                </a:effectLst>
              </a:rPr>
              <a:t>Reconciliation</a:t>
            </a:r>
          </a:p>
          <a:p>
            <a:r>
              <a:rPr lang="en-US" sz="3600" dirty="0" smtClean="0">
                <a:effectLst>
                  <a:glow rad="101600">
                    <a:schemeClr val="bg1">
                      <a:alpha val="60000"/>
                    </a:schemeClr>
                  </a:glow>
                </a:effectLst>
              </a:rPr>
              <a:t>Justification</a:t>
            </a:r>
          </a:p>
          <a:p>
            <a:r>
              <a:rPr lang="en-US" sz="3600" dirty="0" smtClean="0">
                <a:effectLst>
                  <a:glow rad="101600">
                    <a:schemeClr val="bg1">
                      <a:alpha val="60000"/>
                    </a:schemeClr>
                  </a:glow>
                </a:effectLst>
              </a:rPr>
              <a:t>Sanctification</a:t>
            </a:r>
          </a:p>
          <a:p>
            <a:r>
              <a:rPr lang="en-US" sz="3600" dirty="0" smtClean="0">
                <a:effectLst>
                  <a:glow rad="101600">
                    <a:schemeClr val="bg1">
                      <a:alpha val="60000"/>
                    </a:schemeClr>
                  </a:glow>
                </a:effectLst>
              </a:rPr>
              <a:t>Glorification</a:t>
            </a:r>
          </a:p>
          <a:p>
            <a:r>
              <a:rPr lang="en-US" sz="3600" dirty="0" smtClean="0">
                <a:effectLst>
                  <a:glow rad="101600">
                    <a:schemeClr val="bg1">
                      <a:alpha val="60000"/>
                    </a:schemeClr>
                  </a:glow>
                </a:effectLst>
              </a:rPr>
              <a:t>Regeneration</a:t>
            </a:r>
          </a:p>
          <a:p>
            <a:r>
              <a:rPr lang="en-US" sz="3600" dirty="0" smtClean="0">
                <a:effectLst>
                  <a:glow rad="101600">
                    <a:schemeClr val="bg1">
                      <a:alpha val="60000"/>
                    </a:schemeClr>
                  </a:glow>
                </a:effectLst>
              </a:rPr>
              <a:t>Remission</a:t>
            </a:r>
          </a:p>
          <a:p>
            <a:endParaRPr lang="en-US" sz="3600" dirty="0">
              <a:effectLst>
                <a:glow rad="101600">
                  <a:schemeClr val="bg1">
                    <a:alpha val="60000"/>
                  </a:schemeClr>
                </a:glow>
              </a:effectLst>
            </a:endParaRPr>
          </a:p>
        </p:txBody>
      </p:sp>
      <p:sp>
        <p:nvSpPr>
          <p:cNvPr id="4" name="Content Placeholder 3"/>
          <p:cNvSpPr>
            <a:spLocks noGrp="1"/>
          </p:cNvSpPr>
          <p:nvPr>
            <p:ph sz="half" idx="2"/>
          </p:nvPr>
        </p:nvSpPr>
        <p:spPr>
          <a:xfrm>
            <a:off x="5105400" y="1600200"/>
            <a:ext cx="4038600" cy="4525963"/>
          </a:xfrm>
        </p:spPr>
        <p:txBody>
          <a:bodyPr>
            <a:normAutofit lnSpcReduction="10000"/>
          </a:bodyPr>
          <a:lstStyle/>
          <a:p>
            <a:r>
              <a:rPr lang="en-US" sz="3600" dirty="0" smtClean="0">
                <a:effectLst>
                  <a:glow rad="101600">
                    <a:schemeClr val="bg1">
                      <a:alpha val="60000"/>
                    </a:schemeClr>
                  </a:glow>
                </a:effectLst>
              </a:rPr>
              <a:t>Imputation</a:t>
            </a:r>
          </a:p>
          <a:p>
            <a:r>
              <a:rPr lang="en-US" sz="3600" dirty="0" smtClean="0">
                <a:effectLst>
                  <a:glow rad="101600">
                    <a:schemeClr val="bg1">
                      <a:alpha val="60000"/>
                    </a:schemeClr>
                  </a:glow>
                </a:effectLst>
              </a:rPr>
              <a:t>Propitiation</a:t>
            </a:r>
          </a:p>
          <a:p>
            <a:r>
              <a:rPr lang="en-US" sz="3600" dirty="0" smtClean="0">
                <a:effectLst>
                  <a:glow rad="101600">
                    <a:schemeClr val="bg1">
                      <a:alpha val="60000"/>
                    </a:schemeClr>
                  </a:glow>
                </a:effectLst>
              </a:rPr>
              <a:t>Forgiveness</a:t>
            </a:r>
          </a:p>
          <a:p>
            <a:r>
              <a:rPr lang="en-US" sz="3600" dirty="0" smtClean="0">
                <a:effectLst>
                  <a:glow rad="101600">
                    <a:schemeClr val="bg1">
                      <a:alpha val="60000"/>
                    </a:schemeClr>
                  </a:glow>
                </a:effectLst>
              </a:rPr>
              <a:t>Adoption</a:t>
            </a:r>
          </a:p>
          <a:p>
            <a:r>
              <a:rPr lang="en-US" sz="3600" dirty="0" smtClean="0">
                <a:effectLst>
                  <a:glow rad="101600">
                    <a:schemeClr val="bg1">
                      <a:alpha val="60000"/>
                    </a:schemeClr>
                  </a:glow>
                </a:effectLst>
              </a:rPr>
              <a:t>Ransom</a:t>
            </a:r>
          </a:p>
          <a:p>
            <a:r>
              <a:rPr lang="en-US" sz="3600" dirty="0" smtClean="0">
                <a:effectLst>
                  <a:glow rad="101600">
                    <a:schemeClr val="bg1">
                      <a:alpha val="60000"/>
                    </a:schemeClr>
                  </a:glow>
                </a:effectLst>
              </a:rPr>
              <a:t>Pardon</a:t>
            </a:r>
          </a:p>
          <a:p>
            <a:r>
              <a:rPr lang="en-US" sz="3600" dirty="0" smtClean="0">
                <a:effectLst>
                  <a:glow rad="101600">
                    <a:schemeClr val="bg1">
                      <a:alpha val="60000"/>
                    </a:schemeClr>
                  </a:glow>
                </a:effectLst>
              </a:rPr>
              <a:t>Eternal Salvation</a:t>
            </a:r>
          </a:p>
          <a:p>
            <a:endParaRPr lang="en-US" sz="3600"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686800" cy="1981200"/>
          </a:xfrm>
        </p:spPr>
        <p:txBody>
          <a:bodyPr>
            <a:prstTxWarp prst="textArchUp">
              <a:avLst>
                <a:gd name="adj" fmla="val 10729697"/>
              </a:avLst>
            </a:prstTxWarp>
            <a:normAutofit/>
            <a:scene3d>
              <a:camera prst="orthographicFront"/>
              <a:lightRig rig="threePt" dir="t"/>
            </a:scene3d>
            <a:sp3d extrusionH="57150">
              <a:bevelT w="38100" h="38100" prst="relaxedInset"/>
            </a:sp3d>
          </a:bodyPr>
          <a:lstStyle/>
          <a:p>
            <a:r>
              <a:rPr lang="en-US" sz="4800" dirty="0" smtClean="0">
                <a:effectLst>
                  <a:glow rad="101600">
                    <a:schemeClr val="accent2">
                      <a:satMod val="175000"/>
                      <a:alpha val="40000"/>
                    </a:schemeClr>
                  </a:glow>
                  <a:innerShdw blurRad="63500" dist="50800" dir="13500000">
                    <a:prstClr val="black">
                      <a:alpha val="50000"/>
                    </a:prstClr>
                  </a:innerShdw>
                </a:effectLst>
              </a:rPr>
              <a:t>The seven last statements of Christ</a:t>
            </a:r>
            <a:endParaRPr lang="en-US" sz="4800" dirty="0">
              <a:effectLst>
                <a:glow rad="101600">
                  <a:schemeClr val="accent2">
                    <a:satMod val="175000"/>
                    <a:alpha val="40000"/>
                  </a:schemeClr>
                </a:glow>
                <a:innerShdw blurRad="63500" dist="50800" dir="13500000">
                  <a:prstClr val="black">
                    <a:alpha val="50000"/>
                  </a:prstClr>
                </a:innerShdw>
              </a:effectLst>
            </a:endParaRPr>
          </a:p>
        </p:txBody>
      </p:sp>
      <p:pic>
        <p:nvPicPr>
          <p:cNvPr id="2050" name="Picture 2" descr="http://www.houstonriverbc.org/hp_wordpress/wp-content/uploads/2012/01/Jesus-on-the-Cross-at-Sunset_600x400crop.jpg"/>
          <p:cNvPicPr>
            <a:picLocks noChangeAspect="1" noChangeArrowheads="1"/>
          </p:cNvPicPr>
          <p:nvPr/>
        </p:nvPicPr>
        <p:blipFill>
          <a:blip r:embed="rId2" cstate="print"/>
          <a:srcRect/>
          <a:stretch>
            <a:fillRect/>
          </a:stretch>
        </p:blipFill>
        <p:spPr bwMode="auto">
          <a:xfrm>
            <a:off x="1371600" y="1549300"/>
            <a:ext cx="6553200" cy="49277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rmAutofit/>
          </a:bodyPr>
          <a:lstStyle/>
          <a:p>
            <a:r>
              <a:rPr lang="en-US" sz="9600" dirty="0" smtClean="0">
                <a:effectLst>
                  <a:glow rad="101600">
                    <a:schemeClr val="accent2">
                      <a:satMod val="175000"/>
                      <a:alpha val="40000"/>
                    </a:schemeClr>
                  </a:glow>
                </a:effectLst>
              </a:rPr>
              <a:t>Review</a:t>
            </a:r>
            <a:endParaRPr lang="en-US" sz="9600" dirty="0">
              <a:effectLst>
                <a:glow rad="101600">
                  <a:schemeClr val="accent2">
                    <a:satMod val="175000"/>
                    <a:alpha val="40000"/>
                  </a:schemeClr>
                </a:glow>
              </a:effectLst>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bonsecoursvocations.org/wp-content/uploads/2010/09/2010.09.28-Crosses-600x384.jpg"/>
          <p:cNvPicPr>
            <a:picLocks noChangeAspect="1" noChangeArrowheads="1"/>
          </p:cNvPicPr>
          <p:nvPr/>
        </p:nvPicPr>
        <p:blipFill>
          <a:blip r:embed="rId2" cstate="print"/>
          <a:srcRect/>
          <a:stretch>
            <a:fillRect/>
          </a:stretch>
        </p:blipFill>
        <p:spPr bwMode="auto">
          <a:xfrm>
            <a:off x="-1066800" y="0"/>
            <a:ext cx="11163300" cy="7144512"/>
          </a:xfrm>
          <a:prstGeom prst="rect">
            <a:avLst/>
          </a:prstGeom>
          <a:noFill/>
        </p:spPr>
      </p:pic>
      <p:sp>
        <p:nvSpPr>
          <p:cNvPr id="4" name="Content Placeholder 3"/>
          <p:cNvSpPr>
            <a:spLocks noGrp="1"/>
          </p:cNvSpPr>
          <p:nvPr>
            <p:ph idx="1"/>
          </p:nvPr>
        </p:nvSpPr>
        <p:spPr>
          <a:xfrm>
            <a:off x="228600" y="228600"/>
            <a:ext cx="8915400" cy="6629400"/>
          </a:xfrm>
        </p:spPr>
        <p:txBody>
          <a:bodyPr>
            <a:noAutofit/>
          </a:bodyPr>
          <a:lstStyle/>
          <a:p>
            <a:r>
              <a:rPr lang="en-US" sz="3600" i="1" dirty="0" smtClean="0">
                <a:effectLst>
                  <a:glow rad="101600">
                    <a:schemeClr val="bg1">
                      <a:alpha val="60000"/>
                    </a:schemeClr>
                  </a:glow>
                </a:effectLst>
              </a:rPr>
              <a:t>“Father, forgive them; for they know not what they do.”</a:t>
            </a:r>
          </a:p>
          <a:p>
            <a:r>
              <a:rPr lang="en-US" sz="3600" i="1" dirty="0" smtClean="0">
                <a:effectLst>
                  <a:glow rad="101600">
                    <a:schemeClr val="bg1">
                      <a:alpha val="60000"/>
                    </a:schemeClr>
                  </a:glow>
                </a:effectLst>
              </a:rPr>
              <a:t>“Today </a:t>
            </a:r>
            <a:r>
              <a:rPr lang="en-US" sz="3600" i="1" dirty="0" err="1" smtClean="0">
                <a:effectLst>
                  <a:glow rad="101600">
                    <a:schemeClr val="bg1">
                      <a:alpha val="60000"/>
                    </a:schemeClr>
                  </a:glow>
                </a:effectLst>
              </a:rPr>
              <a:t>shalt</a:t>
            </a:r>
            <a:r>
              <a:rPr lang="en-US" sz="3600" i="1" dirty="0" smtClean="0">
                <a:effectLst>
                  <a:glow rad="101600">
                    <a:schemeClr val="bg1">
                      <a:alpha val="60000"/>
                    </a:schemeClr>
                  </a:glow>
                </a:effectLst>
              </a:rPr>
              <a:t> thou be with me in paradise.”</a:t>
            </a:r>
          </a:p>
          <a:p>
            <a:r>
              <a:rPr lang="en-US" sz="3600" i="1" dirty="0" smtClean="0">
                <a:effectLst>
                  <a:glow rad="101600">
                    <a:schemeClr val="bg1">
                      <a:alpha val="60000"/>
                    </a:schemeClr>
                  </a:glow>
                </a:effectLst>
              </a:rPr>
              <a:t>“Woman, behold thy son! Then </a:t>
            </a:r>
            <a:r>
              <a:rPr lang="en-US" sz="3600" i="1" dirty="0" err="1" smtClean="0">
                <a:effectLst>
                  <a:glow rad="101600">
                    <a:schemeClr val="bg1">
                      <a:alpha val="60000"/>
                    </a:schemeClr>
                  </a:glow>
                </a:effectLst>
              </a:rPr>
              <a:t>saith</a:t>
            </a:r>
            <a:r>
              <a:rPr lang="en-US" sz="3600" i="1" dirty="0" smtClean="0">
                <a:effectLst>
                  <a:glow rad="101600">
                    <a:schemeClr val="bg1">
                      <a:alpha val="60000"/>
                    </a:schemeClr>
                  </a:glow>
                </a:effectLst>
              </a:rPr>
              <a:t> he to the disciple, Behold thy mother!”</a:t>
            </a:r>
          </a:p>
          <a:p>
            <a:r>
              <a:rPr lang="en-US" sz="3600" i="1" dirty="0" smtClean="0">
                <a:effectLst>
                  <a:glow rad="101600">
                    <a:schemeClr val="bg1">
                      <a:alpha val="60000"/>
                    </a:schemeClr>
                  </a:glow>
                </a:effectLst>
              </a:rPr>
              <a:t>“My God, my God, why hast thou forsaken me?”</a:t>
            </a:r>
          </a:p>
          <a:p>
            <a:r>
              <a:rPr lang="en-US" sz="3600" i="1" dirty="0" smtClean="0">
                <a:effectLst>
                  <a:glow rad="101600">
                    <a:schemeClr val="bg1">
                      <a:alpha val="60000"/>
                    </a:schemeClr>
                  </a:glow>
                </a:effectLst>
              </a:rPr>
              <a:t>“I thirst.”</a:t>
            </a:r>
          </a:p>
          <a:p>
            <a:r>
              <a:rPr lang="en-US" sz="3600" i="1" dirty="0" smtClean="0">
                <a:effectLst>
                  <a:glow rad="101600">
                    <a:schemeClr val="bg1">
                      <a:alpha val="60000"/>
                    </a:schemeClr>
                  </a:glow>
                </a:effectLst>
              </a:rPr>
              <a:t>“It is finished.”</a:t>
            </a:r>
          </a:p>
          <a:p>
            <a:r>
              <a:rPr lang="en-US" sz="3600" i="1" dirty="0" smtClean="0">
                <a:effectLst>
                  <a:glow rad="101600">
                    <a:schemeClr val="bg1">
                      <a:alpha val="60000"/>
                    </a:schemeClr>
                  </a:glow>
                </a:effectLst>
              </a:rPr>
              <a:t>“Father, into thy hands I commend my spirit.”</a:t>
            </a:r>
          </a:p>
          <a:p>
            <a:endParaRPr lang="en-US" sz="3600" i="1" dirty="0" smtClean="0">
              <a:effectLst>
                <a:glow rad="101600">
                  <a:schemeClr val="bg1">
                    <a:alpha val="60000"/>
                  </a:schemeClr>
                </a:glow>
              </a:effectLst>
            </a:endParaRPr>
          </a:p>
          <a:p>
            <a:endParaRPr lang="en-US" sz="3600" i="1" dirty="0" smtClean="0">
              <a:effectLst>
                <a:glow rad="101600">
                  <a:schemeClr val="bg1">
                    <a:alpha val="60000"/>
                  </a:schemeClr>
                </a:glow>
              </a:effectLst>
            </a:endParaRPr>
          </a:p>
          <a:p>
            <a:endParaRPr lang="en-US" sz="3600" i="1" dirty="0" smtClean="0">
              <a:effectLst>
                <a:glow rad="101600">
                  <a:schemeClr val="bg1">
                    <a:alpha val="60000"/>
                  </a:schemeClr>
                </a:glow>
              </a:effectLst>
            </a:endParaRPr>
          </a:p>
          <a:p>
            <a:endParaRPr lang="en-US" sz="3600" i="1" dirty="0" smtClean="0">
              <a:effectLst>
                <a:glow rad="101600">
                  <a:schemeClr val="bg1">
                    <a:alpha val="60000"/>
                  </a:schemeClr>
                </a:glow>
              </a:effectLst>
            </a:endParaRPr>
          </a:p>
          <a:p>
            <a:endParaRPr lang="en-US" sz="3600" i="1" dirty="0" smtClean="0">
              <a:effectLst>
                <a:glow rad="101600">
                  <a:schemeClr val="bg1">
                    <a:alpha val="60000"/>
                  </a:schemeClr>
                </a:glow>
              </a:effectLst>
            </a:endParaRPr>
          </a:p>
          <a:p>
            <a:endParaRPr lang="en-US" sz="3600"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davebunnell.files.wordpress.com/2011/04/cross_over_the_earth.jpg"/>
          <p:cNvPicPr>
            <a:picLocks noChangeAspect="1" noChangeArrowheads="1"/>
          </p:cNvPicPr>
          <p:nvPr/>
        </p:nvPicPr>
        <p:blipFill>
          <a:blip r:embed="rId2" cstate="print"/>
          <a:srcRect/>
          <a:stretch>
            <a:fillRect/>
          </a:stretch>
        </p:blipFill>
        <p:spPr bwMode="auto">
          <a:xfrm>
            <a:off x="457200" y="1777999"/>
            <a:ext cx="7620000" cy="5080001"/>
          </a:xfrm>
          <a:prstGeom prst="rect">
            <a:avLst/>
          </a:prstGeom>
          <a:noFill/>
        </p:spPr>
      </p:pic>
      <p:pic>
        <p:nvPicPr>
          <p:cNvPr id="58372" name="Picture 4" descr="http://files.myopera.com/AshraFekry/albums/1466471/Jesus%20Christ%2023%20a%20051.jpg"/>
          <p:cNvPicPr>
            <a:picLocks noChangeAspect="1" noChangeArrowheads="1"/>
          </p:cNvPicPr>
          <p:nvPr/>
        </p:nvPicPr>
        <p:blipFill>
          <a:blip r:embed="rId3" cstate="print"/>
          <a:srcRect l="18209" r="15023" b="8817"/>
          <a:stretch>
            <a:fillRect/>
          </a:stretch>
        </p:blipFill>
        <p:spPr bwMode="auto">
          <a:xfrm>
            <a:off x="2895600" y="3124200"/>
            <a:ext cx="2362200" cy="2276302"/>
          </a:xfrm>
          <a:prstGeom prst="ellipse">
            <a:avLst/>
          </a:prstGeom>
          <a:ln>
            <a:noFill/>
          </a:ln>
          <a:effectLst>
            <a:softEdge rad="112500"/>
          </a:effectLst>
        </p:spPr>
      </p:pic>
      <p:sp>
        <p:nvSpPr>
          <p:cNvPr id="4" name="Title 1"/>
          <p:cNvSpPr txBox="1">
            <a:spLocks/>
          </p:cNvSpPr>
          <p:nvPr/>
        </p:nvSpPr>
        <p:spPr>
          <a:xfrm>
            <a:off x="0" y="0"/>
            <a:ext cx="9144000" cy="25146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smtClean="0">
                <a:ln>
                  <a:noFill/>
                </a:ln>
                <a:solidFill>
                  <a:schemeClr val="accent5">
                    <a:lumMod val="60000"/>
                    <a:lumOff val="40000"/>
                  </a:schemeClr>
                </a:solidFill>
                <a:effectLst>
                  <a:glow rad="63500">
                    <a:schemeClr val="accent1">
                      <a:satMod val="175000"/>
                      <a:alpha val="40000"/>
                    </a:schemeClr>
                  </a:glow>
                </a:effectLst>
                <a:uLnTx/>
                <a:uFillTx/>
                <a:latin typeface="+mj-lt"/>
                <a:ea typeface="+mj-ea"/>
                <a:cs typeface="+mj-cs"/>
              </a:rPr>
              <a:t>Christ descent into the </a:t>
            </a:r>
            <a:br>
              <a:rPr kumimoji="0" lang="en-US" sz="5400" b="0" i="0" u="none" strike="noStrike" kern="1200" cap="none" spc="0" normalizeH="0" baseline="0" noProof="0" smtClean="0">
                <a:ln>
                  <a:noFill/>
                </a:ln>
                <a:solidFill>
                  <a:schemeClr val="accent5">
                    <a:lumMod val="60000"/>
                    <a:lumOff val="40000"/>
                  </a:schemeClr>
                </a:solidFill>
                <a:effectLst>
                  <a:glow rad="63500">
                    <a:schemeClr val="accent1">
                      <a:satMod val="175000"/>
                      <a:alpha val="40000"/>
                    </a:schemeClr>
                  </a:glow>
                </a:effectLst>
                <a:uLnTx/>
                <a:uFillTx/>
                <a:latin typeface="+mj-lt"/>
                <a:ea typeface="+mj-ea"/>
                <a:cs typeface="+mj-cs"/>
              </a:rPr>
            </a:br>
            <a:r>
              <a:rPr kumimoji="0" lang="en-US" sz="5400" b="0" i="0" u="none" strike="noStrike" kern="1200" cap="none" spc="0" normalizeH="0" baseline="0" noProof="0" smtClean="0">
                <a:ln>
                  <a:noFill/>
                </a:ln>
                <a:solidFill>
                  <a:schemeClr val="accent5">
                    <a:lumMod val="60000"/>
                    <a:lumOff val="40000"/>
                  </a:schemeClr>
                </a:solidFill>
                <a:effectLst>
                  <a:glow rad="63500">
                    <a:schemeClr val="accent1">
                      <a:satMod val="175000"/>
                      <a:alpha val="40000"/>
                    </a:schemeClr>
                  </a:glow>
                </a:effectLst>
                <a:uLnTx/>
                <a:uFillTx/>
                <a:latin typeface="+mj-lt"/>
                <a:ea typeface="+mj-ea"/>
                <a:cs typeface="+mj-cs"/>
              </a:rPr>
              <a:t>heart of the earth</a:t>
            </a:r>
            <a:endParaRPr kumimoji="0" lang="en-US" sz="5400" b="0" i="0" u="none" strike="noStrike" kern="1200" cap="none" spc="0" normalizeH="0" baseline="0" noProof="0" dirty="0">
              <a:ln>
                <a:noFill/>
              </a:ln>
              <a:solidFill>
                <a:schemeClr val="accent5">
                  <a:lumMod val="60000"/>
                  <a:lumOff val="40000"/>
                </a:schemeClr>
              </a:solidFill>
              <a:effectLst>
                <a:glow rad="63500">
                  <a:schemeClr val="accent1">
                    <a:satMod val="175000"/>
                    <a:alpha val="40000"/>
                  </a:schemeClr>
                </a:glow>
              </a:effectLst>
              <a:uLnTx/>
              <a:uFillTx/>
              <a:latin typeface="+mj-lt"/>
              <a:ea typeface="+mj-ea"/>
              <a:cs typeface="+mj-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372"/>
                                        </p:tgtEl>
                                        <p:attrNameLst>
                                          <p:attrName>style.visibility</p:attrName>
                                        </p:attrNameLst>
                                      </p:cBhvr>
                                      <p:to>
                                        <p:strVal val="visible"/>
                                      </p:to>
                                    </p:set>
                                    <p:animEffect transition="in" filter="fade">
                                      <p:cBhvr>
                                        <p:cTn id="7" dur="2000"/>
                                        <p:tgtEl>
                                          <p:spTgt spid="5837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 0  L 0 0.33302  E" pathEditMode="relative" ptsTypes="">
                                      <p:cBhvr>
                                        <p:cTn id="11" dur="2000" fill="hold"/>
                                        <p:tgtEl>
                                          <p:spTgt spid="5837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0"/>
            <a:ext cx="8534400" cy="2862322"/>
          </a:xfrm>
          <a:prstGeom prst="rect">
            <a:avLst/>
          </a:prstGeom>
        </p:spPr>
        <p:txBody>
          <a:bodyPr wrap="square">
            <a:spAutoFit/>
          </a:bodyPr>
          <a:lstStyle/>
          <a:p>
            <a:pPr algn="ctr">
              <a:buNone/>
            </a:pPr>
            <a:r>
              <a:rPr lang="en-US" sz="3600" i="1" dirty="0" smtClean="0"/>
              <a:t> "For as Jonas was three days and three nights in the whale’s belly; so shall the Son of man be three days and three nights in the </a:t>
            </a:r>
          </a:p>
          <a:p>
            <a:pPr algn="ctr">
              <a:buNone/>
            </a:pPr>
            <a:r>
              <a:rPr lang="en-US" sz="3600" i="1" dirty="0" smtClean="0"/>
              <a:t>heart of the earth." </a:t>
            </a:r>
          </a:p>
          <a:p>
            <a:pPr algn="ctr">
              <a:buNone/>
            </a:pPr>
            <a:r>
              <a:rPr lang="en-US" sz="3600" i="1" dirty="0" smtClean="0"/>
              <a:t>Matt. 12:40</a:t>
            </a:r>
            <a:endParaRPr lang="en-US" sz="3600" dirty="0"/>
          </a:p>
        </p:txBody>
      </p:sp>
      <p:pic>
        <p:nvPicPr>
          <p:cNvPr id="3" name="Picture 2" descr="http://cdn2-b.examiner.com/sites/default/files/styles/image_content_width/hash/14/1a/141ab68fef136a867a07681e77db40b7.jpg"/>
          <p:cNvPicPr>
            <a:picLocks noChangeAspect="1" noChangeArrowheads="1"/>
          </p:cNvPicPr>
          <p:nvPr/>
        </p:nvPicPr>
        <p:blipFill>
          <a:blip r:embed="rId2" cstate="print"/>
          <a:srcRect/>
          <a:stretch>
            <a:fillRect/>
          </a:stretch>
        </p:blipFill>
        <p:spPr bwMode="auto">
          <a:xfrm>
            <a:off x="381000" y="3048000"/>
            <a:ext cx="4495800" cy="33718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4" descr="http://www.freewebs.com/seanlaca/burial_of_christ.jpg"/>
          <p:cNvPicPr>
            <a:picLocks noChangeAspect="1" noChangeArrowheads="1"/>
          </p:cNvPicPr>
          <p:nvPr/>
        </p:nvPicPr>
        <p:blipFill>
          <a:blip r:embed="rId3" cstate="print"/>
          <a:srcRect/>
          <a:stretch>
            <a:fillRect/>
          </a:stretch>
        </p:blipFill>
        <p:spPr bwMode="auto">
          <a:xfrm>
            <a:off x="5334000" y="2133600"/>
            <a:ext cx="3581400" cy="45483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0"/>
            <a:ext cx="9144000" cy="4343400"/>
          </a:xfrm>
        </p:spPr>
        <p:txBody>
          <a:bodyPr>
            <a:noAutofit/>
          </a:bodyPr>
          <a:lstStyle/>
          <a:p>
            <a:r>
              <a:rPr lang="en-US" sz="3600" i="1" dirty="0" smtClean="0"/>
              <a:t>“For Christ also hath once suffered for sins, the just for the unjust, that he might bring us to God, being put to death in the flesh, but quickened by the Spirit: By which also he went and </a:t>
            </a:r>
            <a:r>
              <a:rPr lang="en-US" sz="3600" i="1" u="sng" dirty="0" smtClean="0"/>
              <a:t>preached unto the spirits in prison</a:t>
            </a:r>
            <a:r>
              <a:rPr lang="en-US" sz="3600" i="1" dirty="0" smtClean="0"/>
              <a:t>; Which sometime were disobedient, when once the longsuffering of God waited in the days of Noah, while the ark was a preparing, wherein few, that is, eight souls were saved by water.”     (I Peter 3:18-20) </a:t>
            </a:r>
            <a:r>
              <a:rPr lang="en-US" sz="3600" i="1" dirty="0"/>
              <a:t/>
            </a:r>
            <a:br>
              <a:rPr lang="en-US" sz="3600" i="1" dirty="0"/>
            </a:br>
            <a:endParaRPr lang="en-US" sz="3600" i="1" dirty="0"/>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8" name="Picture 6" descr="http://lifebeforelife.org/files/2012/06/great-council-in-heaven4-1.jpg"/>
          <p:cNvPicPr>
            <a:picLocks noChangeAspect="1" noChangeArrowheads="1"/>
          </p:cNvPicPr>
          <p:nvPr/>
        </p:nvPicPr>
        <p:blipFill>
          <a:blip r:embed="rId2" cstate="print">
            <a:lum bright="-10000"/>
          </a:blip>
          <a:srcRect l="16725" t="43178" r="-1918"/>
          <a:stretch>
            <a:fillRect/>
          </a:stretch>
        </p:blipFill>
        <p:spPr bwMode="auto">
          <a:xfrm>
            <a:off x="-152400" y="3276600"/>
            <a:ext cx="9703520" cy="3581400"/>
          </a:xfrm>
          <a:prstGeom prst="rect">
            <a:avLst/>
          </a:prstGeom>
          <a:ln>
            <a:noFill/>
          </a:ln>
          <a:effectLst>
            <a:softEdge rad="112500"/>
          </a:effectLst>
        </p:spPr>
      </p:pic>
      <p:pic>
        <p:nvPicPr>
          <p:cNvPr id="59402" name="Picture 10" descr="http://eborg2.com/Revelation/Rev14/Lake%20of%20Fire21.jpg"/>
          <p:cNvPicPr>
            <a:picLocks noChangeAspect="1" noChangeArrowheads="1"/>
          </p:cNvPicPr>
          <p:nvPr/>
        </p:nvPicPr>
        <p:blipFill>
          <a:blip r:embed="rId3" cstate="print"/>
          <a:srcRect/>
          <a:stretch>
            <a:fillRect/>
          </a:stretch>
        </p:blipFill>
        <p:spPr bwMode="auto">
          <a:xfrm>
            <a:off x="-228600" y="-1143000"/>
            <a:ext cx="9525000" cy="3762376"/>
          </a:xfrm>
          <a:prstGeom prst="rect">
            <a:avLst/>
          </a:prstGeom>
          <a:ln>
            <a:noFill/>
          </a:ln>
          <a:effectLst>
            <a:softEdge rad="112500"/>
          </a:effectLst>
        </p:spPr>
      </p:pic>
      <p:sp>
        <p:nvSpPr>
          <p:cNvPr id="10" name="Rectangle 9"/>
          <p:cNvSpPr/>
          <p:nvPr/>
        </p:nvSpPr>
        <p:spPr>
          <a:xfrm>
            <a:off x="4039738" y="152400"/>
            <a:ext cx="4494661" cy="769441"/>
          </a:xfrm>
          <a:prstGeom prst="rect">
            <a:avLst/>
          </a:prstGeom>
        </p:spPr>
        <p:txBody>
          <a:bodyPr wrap="square">
            <a:spAutoFit/>
          </a:bodyPr>
          <a:lstStyle/>
          <a:p>
            <a:pPr algn="ctr"/>
            <a:r>
              <a:rPr lang="en-US" sz="4400" i="1" dirty="0"/>
              <a:t>Torments</a:t>
            </a:r>
          </a:p>
        </p:txBody>
      </p:sp>
      <p:sp>
        <p:nvSpPr>
          <p:cNvPr id="59403" name="Rectangle 11"/>
          <p:cNvSpPr>
            <a:spLocks noChangeArrowheads="1"/>
          </p:cNvSpPr>
          <p:nvPr/>
        </p:nvSpPr>
        <p:spPr bwMode="auto">
          <a:xfrm>
            <a:off x="2438400" y="4343400"/>
            <a:ext cx="609600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0" i="1" u="none" strike="noStrike" cap="none" normalizeH="0" baseline="0" dirty="0" smtClean="0">
                <a:ln>
                  <a:noFill/>
                </a:ln>
                <a:solidFill>
                  <a:schemeClr val="tx1"/>
                </a:solidFill>
                <a:effectLst>
                  <a:glow rad="101600">
                    <a:schemeClr val="bg1">
                      <a:alpha val="60000"/>
                    </a:schemeClr>
                  </a:glow>
                </a:effectLst>
                <a:latin typeface="Calibri" pitchFamily="34" charset="0"/>
                <a:ea typeface="Calibri" pitchFamily="34" charset="0"/>
                <a:cs typeface="Times New Roman" pitchFamily="18" charset="0"/>
              </a:rPr>
              <a:t>Paradise                                                                                                                                                                       (Abraham's bosom)</a:t>
            </a:r>
            <a:endParaRPr kumimoji="0" lang="en-US" sz="4000" b="0" i="1"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p:txBody>
      </p:sp>
      <p:pic>
        <p:nvPicPr>
          <p:cNvPr id="38914" name="Picture 2" descr="http://www.icedragonart.com/wowexplorers/ragefire%20chasm/ragefire_chasm_screenshots2.jpg"/>
          <p:cNvPicPr>
            <a:picLocks noChangeAspect="1" noChangeArrowheads="1"/>
          </p:cNvPicPr>
          <p:nvPr/>
        </p:nvPicPr>
        <p:blipFill>
          <a:blip r:embed="rId4" cstate="print">
            <a:grayscl/>
            <a:lum contrast="10000"/>
          </a:blip>
          <a:srcRect t="69406" r="713"/>
          <a:stretch>
            <a:fillRect/>
          </a:stretch>
        </p:blipFill>
        <p:spPr bwMode="auto">
          <a:xfrm>
            <a:off x="-228600" y="2286000"/>
            <a:ext cx="9601200" cy="1371600"/>
          </a:xfrm>
          <a:prstGeom prst="rect">
            <a:avLst/>
          </a:prstGeom>
          <a:ln>
            <a:noFill/>
          </a:ln>
          <a:effectLst>
            <a:softEdge rad="112500"/>
          </a:effectLst>
        </p:spPr>
      </p:pic>
      <p:pic>
        <p:nvPicPr>
          <p:cNvPr id="38916" name="Picture 4" descr="http://4.bp.blogspot.com/--UgStOu3CkE/TjBAb6b3CqI/AAAAAAAAALw/Q_wQ8YiOExs/s1600/ascensio.jpg"/>
          <p:cNvPicPr>
            <a:picLocks noChangeAspect="1" noChangeArrowheads="1"/>
          </p:cNvPicPr>
          <p:nvPr/>
        </p:nvPicPr>
        <p:blipFill>
          <a:blip r:embed="rId5" cstate="print">
            <a:lum bright="-10000"/>
          </a:blip>
          <a:srcRect/>
          <a:stretch>
            <a:fillRect/>
          </a:stretch>
        </p:blipFill>
        <p:spPr bwMode="auto">
          <a:xfrm>
            <a:off x="304800" y="3657600"/>
            <a:ext cx="3048000" cy="3200400"/>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i="1" dirty="0" smtClean="0"/>
              <a:t>“Wherefore he </a:t>
            </a:r>
            <a:r>
              <a:rPr lang="en-US" i="1" dirty="0" err="1" smtClean="0"/>
              <a:t>saith</a:t>
            </a:r>
            <a:r>
              <a:rPr lang="en-US" i="1" dirty="0" smtClean="0"/>
              <a:t>, When he ascended up on high, he </a:t>
            </a:r>
            <a:r>
              <a:rPr lang="en-US" i="1" u="sng" dirty="0" smtClean="0"/>
              <a:t>led captivity captive</a:t>
            </a:r>
            <a:r>
              <a:rPr lang="en-US" i="1" dirty="0" smtClean="0"/>
              <a:t>, and gave gifts unto men. Now that he ascended, what is it but that he also descended first into the lower parts of the earth? He that descended is the same also that ascended up far above all heavens, that he might fill all things.” (Ephesians 4:8-9) </a:t>
            </a:r>
            <a:endParaRPr lang="en-US" i="1" dirty="0"/>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ut-images.s3.amazonaws.com/wp-content/uploads/2009/09/bluemarble.jpg"/>
          <p:cNvPicPr>
            <a:picLocks noChangeAspect="1" noChangeArrowheads="1"/>
          </p:cNvPicPr>
          <p:nvPr/>
        </p:nvPicPr>
        <p:blipFill>
          <a:blip r:embed="rId2" cstate="print"/>
          <a:srcRect/>
          <a:stretch>
            <a:fillRect/>
          </a:stretch>
        </p:blipFill>
        <p:spPr bwMode="auto">
          <a:xfrm>
            <a:off x="228600" y="2971799"/>
            <a:ext cx="3886200" cy="3886201"/>
          </a:xfrm>
          <a:prstGeom prst="rect">
            <a:avLst/>
          </a:prstGeom>
          <a:noFill/>
        </p:spPr>
      </p:pic>
      <p:pic>
        <p:nvPicPr>
          <p:cNvPr id="81924" name="Picture 4" descr="http://spiritlessons.com/Documents/7_Jovenes/new_jerusalem.jpg"/>
          <p:cNvPicPr>
            <a:picLocks noChangeAspect="1" noChangeArrowheads="1"/>
          </p:cNvPicPr>
          <p:nvPr/>
        </p:nvPicPr>
        <p:blipFill>
          <a:blip r:embed="rId3" cstate="print"/>
          <a:srcRect/>
          <a:stretch>
            <a:fillRect/>
          </a:stretch>
        </p:blipFill>
        <p:spPr bwMode="auto">
          <a:xfrm>
            <a:off x="4470400" y="0"/>
            <a:ext cx="4673600" cy="3505200"/>
          </a:xfrm>
          <a:prstGeom prst="rect">
            <a:avLst/>
          </a:prstGeom>
          <a:ln>
            <a:noFill/>
          </a:ln>
          <a:effectLst>
            <a:softEdge rad="112500"/>
          </a:effectLst>
        </p:spPr>
      </p:pic>
      <p:pic>
        <p:nvPicPr>
          <p:cNvPr id="4" name="Picture 2" descr="http://www.ldsces.org/content/images/manuals/nt-trm/spirits.jpg"/>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1066800" y="3962400"/>
            <a:ext cx="2057400" cy="20107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 -4.94912E-6 L 0.52917 -0.47733 " pathEditMode="relative" rAng="0" ptsTypes="AA">
                                      <p:cBhvr>
                                        <p:cTn id="6" dur="2000" fill="hold"/>
                                        <p:tgtEl>
                                          <p:spTgt spid="4"/>
                                        </p:tgtEl>
                                        <p:attrNameLst>
                                          <p:attrName>ppt_x</p:attrName>
                                          <p:attrName>ppt_y</p:attrName>
                                        </p:attrNameLst>
                                      </p:cBhvr>
                                      <p:rCtr x="265" y="-2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Resurrection of Jesus Christ</a:t>
            </a:r>
            <a:endParaRPr lang="en-US" dirty="0"/>
          </a:p>
        </p:txBody>
      </p:sp>
      <p:pic>
        <p:nvPicPr>
          <p:cNvPr id="55298" name="Picture 2" descr="http://4.bp.blogspot.com/-CVGmNTJ8BKo/TbNfXLOxukI/AAAAAAAAEKQ/CNXLm0s04sw/s1600/jesus+resurrection+3.jpg"/>
          <p:cNvPicPr>
            <a:picLocks noChangeAspect="1" noChangeArrowheads="1"/>
          </p:cNvPicPr>
          <p:nvPr/>
        </p:nvPicPr>
        <p:blipFill>
          <a:blip r:embed="rId2" cstate="print"/>
          <a:srcRect/>
          <a:stretch>
            <a:fillRect/>
          </a:stretch>
        </p:blipFill>
        <p:spPr bwMode="auto">
          <a:xfrm>
            <a:off x="914400" y="1752600"/>
            <a:ext cx="7239000" cy="4719546"/>
          </a:xfrm>
          <a:prstGeom prst="rect">
            <a:avLst/>
          </a:prstGeom>
          <a:noFill/>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fontScale="90000"/>
          </a:bodyPr>
          <a:lstStyle/>
          <a:p>
            <a:r>
              <a:rPr lang="en-US" dirty="0" smtClean="0"/>
              <a:t>The Most Important Bible Doctrine</a:t>
            </a:r>
            <a:br>
              <a:rPr lang="en-US" dirty="0" smtClean="0"/>
            </a:br>
            <a:r>
              <a:rPr lang="en-US" i="1" dirty="0" smtClean="0"/>
              <a:t>(I Corinthians 15)</a:t>
            </a:r>
            <a:endParaRPr lang="en-US" i="1" dirty="0"/>
          </a:p>
        </p:txBody>
      </p:sp>
      <p:pic>
        <p:nvPicPr>
          <p:cNvPr id="63490" name="Picture 2" descr="http://1.bp.blogspot.com/-VgeHZ3RIneQ/T4EGUp4_5OI/AAAAAAAAAyw/FDgXkuZvKUM/s1600/jesus-resurrection-92.jpg"/>
          <p:cNvPicPr>
            <a:picLocks noChangeAspect="1" noChangeArrowheads="1"/>
          </p:cNvPicPr>
          <p:nvPr/>
        </p:nvPicPr>
        <p:blipFill>
          <a:blip r:embed="rId2" cstate="print"/>
          <a:srcRect/>
          <a:stretch>
            <a:fillRect/>
          </a:stretch>
        </p:blipFill>
        <p:spPr bwMode="auto">
          <a:xfrm>
            <a:off x="1371600" y="1676400"/>
            <a:ext cx="6477000" cy="4857750"/>
          </a:xfrm>
          <a:prstGeom prst="rect">
            <a:avLst/>
          </a:prstGeom>
          <a:noFill/>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2590800"/>
          </a:xfrm>
        </p:spPr>
        <p:txBody>
          <a:bodyPr>
            <a:normAutofit/>
          </a:bodyPr>
          <a:lstStyle/>
          <a:p>
            <a:r>
              <a:rPr lang="en-US" sz="5400" dirty="0" smtClean="0">
                <a:solidFill>
                  <a:schemeClr val="accent3"/>
                </a:solidFill>
                <a:effectLst>
                  <a:glow rad="63500">
                    <a:schemeClr val="accent3">
                      <a:satMod val="175000"/>
                      <a:alpha val="40000"/>
                    </a:schemeClr>
                  </a:glow>
                </a:effectLst>
              </a:rPr>
              <a:t>A person can not be saved unless they believer in the Resurrection of Jesus Christ.</a:t>
            </a:r>
            <a:endParaRPr lang="en-US" sz="5400" dirty="0">
              <a:solidFill>
                <a:schemeClr val="accent3"/>
              </a:solidFill>
              <a:effectLst>
                <a:glow rad="63500">
                  <a:schemeClr val="accent3">
                    <a:satMod val="175000"/>
                    <a:alpha val="40000"/>
                  </a:schemeClr>
                </a:glow>
              </a:effectLst>
            </a:endParaRPr>
          </a:p>
        </p:txBody>
      </p:sp>
      <p:pic>
        <p:nvPicPr>
          <p:cNvPr id="97282" name="Picture 2" descr="http://media.merchantcircle.com/29990424/cross%20JESUS-CRUCIFIED-RESURRECTION_full.jpeg"/>
          <p:cNvPicPr>
            <a:picLocks noChangeAspect="1" noChangeArrowheads="1"/>
          </p:cNvPicPr>
          <p:nvPr/>
        </p:nvPicPr>
        <p:blipFill>
          <a:blip r:embed="rId2" cstate="print"/>
          <a:srcRect/>
          <a:stretch>
            <a:fillRect/>
          </a:stretch>
        </p:blipFill>
        <p:spPr bwMode="auto">
          <a:xfrm rot="465591">
            <a:off x="4025239" y="3053331"/>
            <a:ext cx="4673600"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rot="20873267">
            <a:off x="381000" y="3810000"/>
            <a:ext cx="3810000" cy="1754326"/>
          </a:xfrm>
          <a:prstGeom prst="rect">
            <a:avLst/>
          </a:prstGeom>
          <a:solidFill>
            <a:schemeClr val="tx1">
              <a:lumMod val="65000"/>
            </a:schemeClr>
          </a:solidFill>
          <a:ln>
            <a:solidFill>
              <a:schemeClr val="bg1">
                <a:lumMod val="95000"/>
                <a:lumOff val="5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600" i="1" dirty="0" smtClean="0">
                <a:solidFill>
                  <a:schemeClr val="tx1"/>
                </a:solidFill>
                <a:effectLst>
                  <a:glow rad="101600">
                    <a:schemeClr val="bg1">
                      <a:alpha val="60000"/>
                    </a:schemeClr>
                  </a:glow>
                </a:effectLst>
              </a:rPr>
              <a:t>“Repent ye, and believe the gospel.” (Mark 1:15) </a:t>
            </a:r>
            <a:endParaRPr lang="en-US" sz="3600" i="1" dirty="0">
              <a:solidFill>
                <a:schemeClr val="tx1"/>
              </a:solidFill>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cstate="print">
            <a:lum bright="-20000"/>
          </a:blip>
          <a:srcRect/>
          <a:stretch>
            <a:fillRect/>
          </a:stretch>
        </p:blipFill>
        <p:spPr bwMode="auto">
          <a:xfrm>
            <a:off x="0" y="0"/>
            <a:ext cx="9448800" cy="7086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686800" cy="2862322"/>
          </a:xfrm>
          <a:prstGeom prst="rect">
            <a:avLst/>
          </a:prstGeom>
        </p:spPr>
        <p:txBody>
          <a:bodyPr wrap="square">
            <a:spAutoFit/>
          </a:bodyPr>
          <a:lstStyle/>
          <a:p>
            <a:r>
              <a:rPr lang="en-US" sz="3600" i="1" dirty="0" smtClean="0"/>
              <a:t>Romans 10:9</a:t>
            </a:r>
          </a:p>
          <a:p>
            <a:r>
              <a:rPr lang="en-US" sz="3600" i="1" dirty="0" smtClean="0"/>
              <a:t>“That if thou </a:t>
            </a:r>
            <a:r>
              <a:rPr lang="en-US" sz="3600" i="1" dirty="0" err="1" smtClean="0"/>
              <a:t>shalt</a:t>
            </a:r>
            <a:r>
              <a:rPr lang="en-US" sz="3600" i="1" dirty="0" smtClean="0"/>
              <a:t> confess with thy mouth the Lord Jesus, and </a:t>
            </a:r>
            <a:r>
              <a:rPr lang="en-US" sz="3600" i="1" dirty="0" err="1" smtClean="0"/>
              <a:t>shalt</a:t>
            </a:r>
            <a:r>
              <a:rPr lang="en-US" sz="3600" i="1" dirty="0" smtClean="0"/>
              <a:t> believe in </a:t>
            </a:r>
            <a:r>
              <a:rPr lang="en-US" sz="3600" i="1" dirty="0" err="1" smtClean="0"/>
              <a:t>thine</a:t>
            </a:r>
            <a:r>
              <a:rPr lang="en-US" sz="3600" i="1" dirty="0" smtClean="0"/>
              <a:t> heart that God hath raised him from the dead, thou </a:t>
            </a:r>
            <a:r>
              <a:rPr lang="en-US" sz="3600" i="1" dirty="0" err="1" smtClean="0"/>
              <a:t>shalt</a:t>
            </a:r>
            <a:r>
              <a:rPr lang="en-US" sz="3600" i="1" dirty="0" smtClean="0"/>
              <a:t> be saved.”</a:t>
            </a:r>
            <a:endParaRPr lang="en-US" sz="3600" i="1" dirty="0"/>
          </a:p>
        </p:txBody>
      </p:sp>
      <p:pic>
        <p:nvPicPr>
          <p:cNvPr id="83970" name="Picture 2" descr="http://www.fcflife.com/images/gfx_goodNews_receive.jpg"/>
          <p:cNvPicPr>
            <a:picLocks noChangeAspect="1" noChangeArrowheads="1"/>
          </p:cNvPicPr>
          <p:nvPr/>
        </p:nvPicPr>
        <p:blipFill>
          <a:blip r:embed="rId2" cstate="print"/>
          <a:srcRect/>
          <a:stretch>
            <a:fillRect/>
          </a:stretch>
        </p:blipFill>
        <p:spPr bwMode="auto">
          <a:xfrm>
            <a:off x="990600" y="3124200"/>
            <a:ext cx="6781800" cy="3507827"/>
          </a:xfrm>
          <a:prstGeom prst="rect">
            <a:avLst/>
          </a:prstGeom>
          <a:noFill/>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solidFill>
                  <a:srgbClr val="FFFF00"/>
                </a:solidFill>
              </a:rPr>
              <a:t>The Infallible Proofs of the Resurrection</a:t>
            </a:r>
            <a:endParaRPr lang="en-US" dirty="0">
              <a:solidFill>
                <a:srgbClr val="FFFF00"/>
              </a:solidFill>
            </a:endParaRPr>
          </a:p>
        </p:txBody>
      </p:sp>
      <p:sp>
        <p:nvSpPr>
          <p:cNvPr id="3" name="Rectangle 2"/>
          <p:cNvSpPr/>
          <p:nvPr/>
        </p:nvSpPr>
        <p:spPr>
          <a:xfrm>
            <a:off x="228600" y="1828800"/>
            <a:ext cx="8534400" cy="4801314"/>
          </a:xfrm>
          <a:prstGeom prst="rect">
            <a:avLst/>
          </a:prstGeom>
        </p:spPr>
        <p:txBody>
          <a:bodyPr wrap="square">
            <a:spAutoFit/>
          </a:bodyPr>
          <a:lstStyle/>
          <a:p>
            <a:pPr algn="ctr"/>
            <a:r>
              <a:rPr lang="en-US" sz="3200" i="1" dirty="0" smtClean="0"/>
              <a:t>“The former treatise have I made, O </a:t>
            </a:r>
            <a:r>
              <a:rPr lang="en-US" sz="3200" i="1" dirty="0" err="1" smtClean="0"/>
              <a:t>Theophilus</a:t>
            </a:r>
            <a:r>
              <a:rPr lang="en-US" sz="3200" i="1" dirty="0" smtClean="0"/>
              <a:t>, of all that Jesus began both to do and teach, Until the day in which he was taken up, after that he through the Holy Ghost had given commandments unto the apostles whom he had chosen:</a:t>
            </a:r>
            <a:r>
              <a:rPr lang="en-US" sz="3200" i="1" dirty="0"/>
              <a:t> </a:t>
            </a:r>
            <a:r>
              <a:rPr lang="en-US" sz="3200" i="1" dirty="0" smtClean="0"/>
              <a:t>To whom also he </a:t>
            </a:r>
            <a:r>
              <a:rPr lang="en-US" sz="3200" i="1" dirty="0" err="1" smtClean="0"/>
              <a:t>shewed</a:t>
            </a:r>
            <a:r>
              <a:rPr lang="en-US" sz="3200" i="1" dirty="0" smtClean="0"/>
              <a:t> himself alive after his passion by </a:t>
            </a:r>
            <a:r>
              <a:rPr lang="en-US" sz="3200" i="1" u="sng" dirty="0" smtClean="0"/>
              <a:t>many infallible proofs</a:t>
            </a:r>
            <a:r>
              <a:rPr lang="en-US" sz="3200" i="1" dirty="0" smtClean="0"/>
              <a:t>, being seen of them forty days, and speaking of the things pertaining to the kingdom of God.” (Acts 1:1-3)</a:t>
            </a:r>
          </a:p>
          <a:p>
            <a:endParaRPr lang="en-US" dirty="0"/>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8" name="Picture 12" descr="http://newlife.id.au/wp-content/uploads/Jesus-disciples.jpg"/>
          <p:cNvPicPr>
            <a:picLocks noChangeAspect="1" noChangeArrowheads="1"/>
          </p:cNvPicPr>
          <p:nvPr/>
        </p:nvPicPr>
        <p:blipFill>
          <a:blip r:embed="rId2" cstate="print"/>
          <a:srcRect/>
          <a:stretch>
            <a:fillRect/>
          </a:stretch>
        </p:blipFill>
        <p:spPr bwMode="auto">
          <a:xfrm>
            <a:off x="2514600" y="3124200"/>
            <a:ext cx="4423945" cy="2362200"/>
          </a:xfrm>
          <a:prstGeom prst="rect">
            <a:avLst/>
          </a:prstGeom>
          <a:noFill/>
        </p:spPr>
      </p:pic>
      <p:sp>
        <p:nvSpPr>
          <p:cNvPr id="2" name="Title 1"/>
          <p:cNvSpPr>
            <a:spLocks noGrp="1"/>
          </p:cNvSpPr>
          <p:nvPr>
            <p:ph type="title"/>
          </p:nvPr>
        </p:nvSpPr>
        <p:spPr>
          <a:xfrm>
            <a:off x="0" y="0"/>
            <a:ext cx="9144000" cy="3124200"/>
          </a:xfrm>
        </p:spPr>
        <p:txBody>
          <a:bodyPr>
            <a:normAutofit/>
          </a:bodyPr>
          <a:lstStyle/>
          <a:p>
            <a:r>
              <a:rPr lang="en-US" sz="5400" dirty="0" smtClean="0">
                <a:solidFill>
                  <a:schemeClr val="bg2">
                    <a:lumMod val="60000"/>
                    <a:lumOff val="40000"/>
                  </a:schemeClr>
                </a:solidFill>
                <a:effectLst>
                  <a:glow rad="101600">
                    <a:schemeClr val="bg2">
                      <a:lumMod val="75000"/>
                      <a:alpha val="60000"/>
                    </a:schemeClr>
                  </a:glow>
                </a:effectLst>
              </a:rPr>
              <a:t>40 days </a:t>
            </a:r>
            <a:endParaRPr lang="en-US" sz="5400" dirty="0">
              <a:solidFill>
                <a:schemeClr val="bg2">
                  <a:lumMod val="60000"/>
                  <a:lumOff val="40000"/>
                </a:schemeClr>
              </a:solidFill>
              <a:effectLst>
                <a:glow rad="101600">
                  <a:schemeClr val="bg2">
                    <a:lumMod val="75000"/>
                    <a:alpha val="60000"/>
                  </a:schemeClr>
                </a:glow>
              </a:effectLst>
            </a:endParaRPr>
          </a:p>
        </p:txBody>
      </p:sp>
      <p:sp>
        <p:nvSpPr>
          <p:cNvPr id="3" name="Right Arrow 2"/>
          <p:cNvSpPr/>
          <p:nvPr/>
        </p:nvSpPr>
        <p:spPr>
          <a:xfrm>
            <a:off x="5867400" y="13716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rot="10800000">
            <a:off x="2286000" y="13716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542" name="Picture 6" descr="http://stpetripastor.files.wordpress.com/2012/04/empty-tomb-worship-slide.jpg"/>
          <p:cNvPicPr>
            <a:picLocks noChangeAspect="1" noChangeArrowheads="1"/>
          </p:cNvPicPr>
          <p:nvPr/>
        </p:nvPicPr>
        <p:blipFill>
          <a:blip r:embed="rId3" cstate="print"/>
          <a:srcRect/>
          <a:stretch>
            <a:fillRect/>
          </a:stretch>
        </p:blipFill>
        <p:spPr bwMode="auto">
          <a:xfrm>
            <a:off x="0" y="3124200"/>
            <a:ext cx="3098800" cy="2362200"/>
          </a:xfrm>
          <a:prstGeom prst="rect">
            <a:avLst/>
          </a:prstGeom>
          <a:noFill/>
        </p:spPr>
      </p:pic>
      <p:pic>
        <p:nvPicPr>
          <p:cNvPr id="65544" name="Picture 8" descr="http://e-watchman.com/storage/236%20Ascension%20of%20Jesus.JPG.jpeg?__SQUARESPACE_CACHEVERSION=1283274608090"/>
          <p:cNvPicPr>
            <a:picLocks noChangeAspect="1" noChangeArrowheads="1"/>
          </p:cNvPicPr>
          <p:nvPr/>
        </p:nvPicPr>
        <p:blipFill>
          <a:blip r:embed="rId4" cstate="print"/>
          <a:srcRect/>
          <a:stretch>
            <a:fillRect/>
          </a:stretch>
        </p:blipFill>
        <p:spPr bwMode="auto">
          <a:xfrm>
            <a:off x="6088177" y="3124200"/>
            <a:ext cx="3055823" cy="2362200"/>
          </a:xfrm>
          <a:prstGeom prst="rect">
            <a:avLst/>
          </a:prstGeom>
          <a:noFill/>
        </p:spPr>
      </p:pic>
      <p:sp>
        <p:nvSpPr>
          <p:cNvPr id="65550" name="AutoShape 14" descr="Jesus standing at the tomb.jpg"/>
          <p:cNvSpPr>
            <a:spLocks noChangeAspect="1" noChangeArrowheads="1"/>
          </p:cNvSpPr>
          <p:nvPr/>
        </p:nvSpPr>
        <p:spPr bwMode="auto">
          <a:xfrm>
            <a:off x="155575" y="-2147888"/>
            <a:ext cx="2486025" cy="44862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5552" name="Picture 16" descr="http://img1.photographersdirect.com/img/20070/wm/pd1104040.jpg"/>
          <p:cNvPicPr>
            <a:picLocks noChangeAspect="1" noChangeArrowheads="1"/>
          </p:cNvPicPr>
          <p:nvPr/>
        </p:nvPicPr>
        <p:blipFill>
          <a:blip r:embed="rId5" cstate="print"/>
          <a:srcRect l="3696" t="4938" r="3896" b="13580"/>
          <a:stretch>
            <a:fillRect/>
          </a:stretch>
        </p:blipFill>
        <p:spPr bwMode="auto">
          <a:xfrm>
            <a:off x="1600200" y="3352800"/>
            <a:ext cx="1327727" cy="1752600"/>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5552"/>
                                        </p:tgtEl>
                                        <p:attrNameLst>
                                          <p:attrName>style.visibility</p:attrName>
                                        </p:attrNameLst>
                                      </p:cBhvr>
                                      <p:to>
                                        <p:strVal val="visible"/>
                                      </p:to>
                                    </p:set>
                                    <p:anim calcmode="lin" valueType="num">
                                      <p:cBhvr>
                                        <p:cTn id="7" dur="1000" fill="hold"/>
                                        <p:tgtEl>
                                          <p:spTgt spid="65552"/>
                                        </p:tgtEl>
                                        <p:attrNameLst>
                                          <p:attrName>ppt_w</p:attrName>
                                        </p:attrNameLst>
                                      </p:cBhvr>
                                      <p:tavLst>
                                        <p:tav tm="0">
                                          <p:val>
                                            <p:fltVal val="0"/>
                                          </p:val>
                                        </p:tav>
                                        <p:tav tm="100000">
                                          <p:val>
                                            <p:strVal val="#ppt_w"/>
                                          </p:val>
                                        </p:tav>
                                      </p:tavLst>
                                    </p:anim>
                                    <p:anim calcmode="lin" valueType="num">
                                      <p:cBhvr>
                                        <p:cTn id="8" dur="1000" fill="hold"/>
                                        <p:tgtEl>
                                          <p:spTgt spid="65552"/>
                                        </p:tgtEl>
                                        <p:attrNameLst>
                                          <p:attrName>ppt_h</p:attrName>
                                        </p:attrNameLst>
                                      </p:cBhvr>
                                      <p:tavLst>
                                        <p:tav tm="0">
                                          <p:val>
                                            <p:fltVal val="0"/>
                                          </p:val>
                                        </p:tav>
                                        <p:tav tm="100000">
                                          <p:val>
                                            <p:strVal val="#ppt_h"/>
                                          </p:val>
                                        </p:tav>
                                      </p:tavLst>
                                    </p:anim>
                                    <p:animEffect transition="in" filter="fade">
                                      <p:cBhvr>
                                        <p:cTn id="9" dur="1000"/>
                                        <p:tgtEl>
                                          <p:spTgt spid="65552"/>
                                        </p:tgtEl>
                                      </p:cBhvr>
                                    </p:animEffect>
                                  </p:childTnLst>
                                </p:cTn>
                              </p:par>
                            </p:childTnLst>
                          </p:cTn>
                        </p:par>
                      </p:childTnLst>
                    </p:cTn>
                  </p:par>
                  <p:par>
                    <p:cTn id="10" fill="hold">
                      <p:stCondLst>
                        <p:cond delay="indefinite"/>
                      </p:stCondLst>
                      <p:childTnLst>
                        <p:par>
                          <p:cTn id="11" fill="hold">
                            <p:stCondLst>
                              <p:cond delay="0"/>
                            </p:stCondLst>
                            <p:childTnLst>
                              <p:par>
                                <p:cTn id="12" presetID="63" presetClass="path" presetSubtype="0" accel="50000" decel="50000" fill="hold" nodeType="clickEffect">
                                  <p:stCondLst>
                                    <p:cond delay="0"/>
                                  </p:stCondLst>
                                  <p:childTnLst>
                                    <p:animMotion origin="layout" path="M -3.33333E-6 3.3765E-6 L 0.25 3.3765E-6 " pathEditMode="relative" rAng="0" ptsTypes="AA">
                                      <p:cBhvr>
                                        <p:cTn id="13" dur="2000" fill="hold"/>
                                        <p:tgtEl>
                                          <p:spTgt spid="65552"/>
                                        </p:tgtEl>
                                        <p:attrNameLst>
                                          <p:attrName>ppt_x</p:attrName>
                                          <p:attrName>ppt_y</p:attrName>
                                        </p:attrNameLst>
                                      </p:cBhvr>
                                      <p:rCtr x="12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8" name="Picture 12" descr="http://newlife.id.au/wp-content/uploads/Jesus-disciples.jpg"/>
          <p:cNvPicPr>
            <a:picLocks noChangeAspect="1" noChangeArrowheads="1"/>
          </p:cNvPicPr>
          <p:nvPr/>
        </p:nvPicPr>
        <p:blipFill>
          <a:blip r:embed="rId2" cstate="print"/>
          <a:srcRect/>
          <a:stretch>
            <a:fillRect/>
          </a:stretch>
        </p:blipFill>
        <p:spPr bwMode="auto">
          <a:xfrm>
            <a:off x="2514600" y="3124200"/>
            <a:ext cx="4423945" cy="2362200"/>
          </a:xfrm>
          <a:prstGeom prst="rect">
            <a:avLst/>
          </a:prstGeom>
          <a:noFill/>
        </p:spPr>
      </p:pic>
      <p:sp>
        <p:nvSpPr>
          <p:cNvPr id="2" name="Title 1"/>
          <p:cNvSpPr>
            <a:spLocks noGrp="1"/>
          </p:cNvSpPr>
          <p:nvPr>
            <p:ph type="title"/>
          </p:nvPr>
        </p:nvSpPr>
        <p:spPr>
          <a:xfrm>
            <a:off x="0" y="0"/>
            <a:ext cx="9144000" cy="3124200"/>
          </a:xfrm>
        </p:spPr>
        <p:txBody>
          <a:bodyPr>
            <a:normAutofit/>
          </a:bodyPr>
          <a:lstStyle/>
          <a:p>
            <a:r>
              <a:rPr lang="en-US" sz="5400" dirty="0" smtClean="0">
                <a:solidFill>
                  <a:schemeClr val="bg2">
                    <a:lumMod val="60000"/>
                    <a:lumOff val="40000"/>
                  </a:schemeClr>
                </a:solidFill>
                <a:effectLst>
                  <a:glow rad="101600">
                    <a:schemeClr val="bg2">
                      <a:lumMod val="75000"/>
                      <a:alpha val="60000"/>
                    </a:schemeClr>
                  </a:glow>
                </a:effectLst>
              </a:rPr>
              <a:t>40 days </a:t>
            </a:r>
            <a:endParaRPr lang="en-US" sz="5400" dirty="0">
              <a:solidFill>
                <a:schemeClr val="bg2">
                  <a:lumMod val="60000"/>
                  <a:lumOff val="40000"/>
                </a:schemeClr>
              </a:solidFill>
              <a:effectLst>
                <a:glow rad="101600">
                  <a:schemeClr val="bg2">
                    <a:lumMod val="75000"/>
                    <a:alpha val="60000"/>
                  </a:schemeClr>
                </a:glow>
              </a:effectLst>
            </a:endParaRPr>
          </a:p>
        </p:txBody>
      </p:sp>
      <p:sp>
        <p:nvSpPr>
          <p:cNvPr id="3" name="Right Arrow 2"/>
          <p:cNvSpPr/>
          <p:nvPr/>
        </p:nvSpPr>
        <p:spPr>
          <a:xfrm>
            <a:off x="5867400" y="13716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rot="10800000">
            <a:off x="2286000" y="13716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542" name="Picture 6" descr="http://stpetripastor.files.wordpress.com/2012/04/empty-tomb-worship-slide.jpg"/>
          <p:cNvPicPr>
            <a:picLocks noChangeAspect="1" noChangeArrowheads="1"/>
          </p:cNvPicPr>
          <p:nvPr/>
        </p:nvPicPr>
        <p:blipFill>
          <a:blip r:embed="rId3" cstate="print"/>
          <a:srcRect/>
          <a:stretch>
            <a:fillRect/>
          </a:stretch>
        </p:blipFill>
        <p:spPr bwMode="auto">
          <a:xfrm>
            <a:off x="0" y="3124200"/>
            <a:ext cx="3098800" cy="2362200"/>
          </a:xfrm>
          <a:prstGeom prst="rect">
            <a:avLst/>
          </a:prstGeom>
          <a:noFill/>
        </p:spPr>
      </p:pic>
      <p:pic>
        <p:nvPicPr>
          <p:cNvPr id="65544" name="Picture 8" descr="http://e-watchman.com/storage/236%20Ascension%20of%20Jesus.JPG.jpeg?__SQUARESPACE_CACHEVERSION=1283274608090"/>
          <p:cNvPicPr>
            <a:picLocks noChangeAspect="1" noChangeArrowheads="1"/>
          </p:cNvPicPr>
          <p:nvPr/>
        </p:nvPicPr>
        <p:blipFill>
          <a:blip r:embed="rId4" cstate="print"/>
          <a:srcRect/>
          <a:stretch>
            <a:fillRect/>
          </a:stretch>
        </p:blipFill>
        <p:spPr bwMode="auto">
          <a:xfrm>
            <a:off x="6088177" y="3124200"/>
            <a:ext cx="3055823" cy="2362200"/>
          </a:xfrm>
          <a:prstGeom prst="rect">
            <a:avLst/>
          </a:prstGeom>
          <a:noFill/>
        </p:spPr>
      </p:pic>
      <p:sp>
        <p:nvSpPr>
          <p:cNvPr id="65550" name="AutoShape 14" descr="Jesus standing at the tomb.jpg"/>
          <p:cNvSpPr>
            <a:spLocks noChangeAspect="1" noChangeArrowheads="1"/>
          </p:cNvSpPr>
          <p:nvPr/>
        </p:nvSpPr>
        <p:spPr bwMode="auto">
          <a:xfrm>
            <a:off x="155575" y="-2147888"/>
            <a:ext cx="2486025" cy="44862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5552" name="Picture 16" descr="http://img1.photographersdirect.com/img/20070/wm/pd1104040.jpg"/>
          <p:cNvPicPr>
            <a:picLocks noChangeAspect="1" noChangeArrowheads="1"/>
          </p:cNvPicPr>
          <p:nvPr/>
        </p:nvPicPr>
        <p:blipFill>
          <a:blip r:embed="rId5" cstate="print"/>
          <a:srcRect l="3696" t="4938" r="3896" b="13580"/>
          <a:stretch>
            <a:fillRect/>
          </a:stretch>
        </p:blipFill>
        <p:spPr bwMode="auto">
          <a:xfrm>
            <a:off x="3886200" y="3352800"/>
            <a:ext cx="1327727" cy="1752600"/>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4.20907E-6 L 0.38333 4.20907E-6 " pathEditMode="relative" rAng="0" ptsTypes="AA">
                                      <p:cBhvr>
                                        <p:cTn id="6" dur="2000" fill="hold"/>
                                        <p:tgtEl>
                                          <p:spTgt spid="65552"/>
                                        </p:tgtEl>
                                        <p:attrNameLst>
                                          <p:attrName>ppt_x</p:attrName>
                                          <p:attrName>ppt_y</p:attrName>
                                        </p:attrNameLst>
                                      </p:cBhvr>
                                      <p:rCtr x="19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8" name="Picture 12" descr="http://newlife.id.au/wp-content/uploads/Jesus-disciples.jpg"/>
          <p:cNvPicPr>
            <a:picLocks noChangeAspect="1" noChangeArrowheads="1"/>
          </p:cNvPicPr>
          <p:nvPr/>
        </p:nvPicPr>
        <p:blipFill>
          <a:blip r:embed="rId2" cstate="print"/>
          <a:srcRect/>
          <a:stretch>
            <a:fillRect/>
          </a:stretch>
        </p:blipFill>
        <p:spPr bwMode="auto">
          <a:xfrm>
            <a:off x="2514600" y="3124200"/>
            <a:ext cx="4423945" cy="2362200"/>
          </a:xfrm>
          <a:prstGeom prst="rect">
            <a:avLst/>
          </a:prstGeom>
          <a:noFill/>
        </p:spPr>
      </p:pic>
      <p:sp>
        <p:nvSpPr>
          <p:cNvPr id="2" name="Title 1"/>
          <p:cNvSpPr>
            <a:spLocks noGrp="1"/>
          </p:cNvSpPr>
          <p:nvPr>
            <p:ph type="title"/>
          </p:nvPr>
        </p:nvSpPr>
        <p:spPr>
          <a:xfrm>
            <a:off x="0" y="0"/>
            <a:ext cx="9144000" cy="3124200"/>
          </a:xfrm>
        </p:spPr>
        <p:txBody>
          <a:bodyPr>
            <a:normAutofit/>
          </a:bodyPr>
          <a:lstStyle/>
          <a:p>
            <a:r>
              <a:rPr lang="en-US" sz="5400" dirty="0" smtClean="0">
                <a:solidFill>
                  <a:schemeClr val="bg2">
                    <a:lumMod val="60000"/>
                    <a:lumOff val="40000"/>
                  </a:schemeClr>
                </a:solidFill>
                <a:effectLst>
                  <a:glow rad="101600">
                    <a:schemeClr val="bg2">
                      <a:lumMod val="75000"/>
                      <a:alpha val="60000"/>
                    </a:schemeClr>
                  </a:glow>
                </a:effectLst>
              </a:rPr>
              <a:t>40 days </a:t>
            </a:r>
            <a:endParaRPr lang="en-US" sz="5400" dirty="0">
              <a:solidFill>
                <a:schemeClr val="bg2">
                  <a:lumMod val="60000"/>
                  <a:lumOff val="40000"/>
                </a:schemeClr>
              </a:solidFill>
              <a:effectLst>
                <a:glow rad="101600">
                  <a:schemeClr val="bg2">
                    <a:lumMod val="75000"/>
                    <a:alpha val="60000"/>
                  </a:schemeClr>
                </a:glow>
              </a:effectLst>
            </a:endParaRPr>
          </a:p>
        </p:txBody>
      </p:sp>
      <p:sp>
        <p:nvSpPr>
          <p:cNvPr id="3" name="Right Arrow 2"/>
          <p:cNvSpPr/>
          <p:nvPr/>
        </p:nvSpPr>
        <p:spPr>
          <a:xfrm>
            <a:off x="5867400" y="13716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rot="10800000">
            <a:off x="2286000" y="13716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542" name="Picture 6" descr="http://stpetripastor.files.wordpress.com/2012/04/empty-tomb-worship-slide.jpg"/>
          <p:cNvPicPr>
            <a:picLocks noChangeAspect="1" noChangeArrowheads="1"/>
          </p:cNvPicPr>
          <p:nvPr/>
        </p:nvPicPr>
        <p:blipFill>
          <a:blip r:embed="rId3" cstate="print"/>
          <a:srcRect/>
          <a:stretch>
            <a:fillRect/>
          </a:stretch>
        </p:blipFill>
        <p:spPr bwMode="auto">
          <a:xfrm>
            <a:off x="0" y="3124200"/>
            <a:ext cx="3098800" cy="2362200"/>
          </a:xfrm>
          <a:prstGeom prst="rect">
            <a:avLst/>
          </a:prstGeom>
          <a:noFill/>
        </p:spPr>
      </p:pic>
      <p:pic>
        <p:nvPicPr>
          <p:cNvPr id="65544" name="Picture 8" descr="http://e-watchman.com/storage/236%20Ascension%20of%20Jesus.JPG.jpeg?__SQUARESPACE_CACHEVERSION=1283274608090"/>
          <p:cNvPicPr>
            <a:picLocks noChangeAspect="1" noChangeArrowheads="1"/>
          </p:cNvPicPr>
          <p:nvPr/>
        </p:nvPicPr>
        <p:blipFill>
          <a:blip r:embed="rId4" cstate="print"/>
          <a:srcRect/>
          <a:stretch>
            <a:fillRect/>
          </a:stretch>
        </p:blipFill>
        <p:spPr bwMode="auto">
          <a:xfrm>
            <a:off x="6088177" y="3124200"/>
            <a:ext cx="3055823" cy="2362200"/>
          </a:xfrm>
          <a:prstGeom prst="rect">
            <a:avLst/>
          </a:prstGeom>
          <a:noFill/>
        </p:spPr>
      </p:pic>
      <p:sp>
        <p:nvSpPr>
          <p:cNvPr id="65550" name="AutoShape 14" descr="Jesus standing at the tomb.jpg"/>
          <p:cNvSpPr>
            <a:spLocks noChangeAspect="1" noChangeArrowheads="1"/>
          </p:cNvSpPr>
          <p:nvPr/>
        </p:nvSpPr>
        <p:spPr bwMode="auto">
          <a:xfrm>
            <a:off x="155575" y="-2147888"/>
            <a:ext cx="2486025" cy="44862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5552" name="Picture 16" descr="http://img1.photographersdirect.com/img/20070/wm/pd1104040.jpg"/>
          <p:cNvPicPr>
            <a:picLocks noChangeAspect="1" noChangeArrowheads="1"/>
          </p:cNvPicPr>
          <p:nvPr/>
        </p:nvPicPr>
        <p:blipFill>
          <a:blip r:embed="rId5" cstate="print"/>
          <a:srcRect l="3696" t="4938" r="3896" b="13580"/>
          <a:stretch>
            <a:fillRect/>
          </a:stretch>
        </p:blipFill>
        <p:spPr bwMode="auto">
          <a:xfrm>
            <a:off x="7391400" y="3352800"/>
            <a:ext cx="1327727" cy="1752600"/>
          </a:xfrm>
          <a:prstGeom prst="ellipse">
            <a:avLst/>
          </a:prstGeom>
          <a:ln>
            <a:noFill/>
          </a:ln>
          <a:effectLst>
            <a:softEdge rad="112500"/>
          </a:effectLst>
        </p:spPr>
      </p:pic>
      <p:sp>
        <p:nvSpPr>
          <p:cNvPr id="10" name="Rectangle 9"/>
          <p:cNvSpPr/>
          <p:nvPr/>
        </p:nvSpPr>
        <p:spPr>
          <a:xfrm>
            <a:off x="2209800" y="2057400"/>
            <a:ext cx="4648200" cy="584775"/>
          </a:xfrm>
          <a:prstGeom prst="rect">
            <a:avLst/>
          </a:prstGeom>
        </p:spPr>
        <p:txBody>
          <a:bodyPr wrap="square">
            <a:spAutoFit/>
          </a:bodyPr>
          <a:lstStyle/>
          <a:p>
            <a:pPr algn="ctr"/>
            <a:r>
              <a:rPr lang="en-US" sz="3200" i="1" dirty="0" smtClean="0">
                <a:solidFill>
                  <a:schemeClr val="bg2">
                    <a:lumMod val="60000"/>
                    <a:lumOff val="40000"/>
                  </a:schemeClr>
                </a:solidFill>
              </a:rPr>
              <a:t>“…many infallible proofs.”</a:t>
            </a:r>
            <a:endParaRPr lang="en-US" sz="3200" dirty="0">
              <a:solidFill>
                <a:schemeClr val="bg2">
                  <a:lumMod val="60000"/>
                  <a:lumOff val="40000"/>
                </a:schemeClr>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5.55556E-7 4.62535E-6 L -0.0059 -0.77151 " pathEditMode="relative" rAng="0" ptsTypes="AA">
                                      <p:cBhvr>
                                        <p:cTn id="6" dur="5000" fill="hold"/>
                                        <p:tgtEl>
                                          <p:spTgt spid="65552"/>
                                        </p:tgtEl>
                                        <p:attrNameLst>
                                          <p:attrName>ppt_x</p:attrName>
                                          <p:attrName>ppt_y</p:attrName>
                                        </p:attrNameLst>
                                      </p:cBhvr>
                                      <p:rCtr x="-3" y="-386"/>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lstStyle/>
          <a:p>
            <a:r>
              <a:rPr lang="en-US" dirty="0" smtClean="0">
                <a:solidFill>
                  <a:srgbClr val="FFFF00"/>
                </a:solidFill>
              </a:rPr>
              <a:t>The proofs of the resurrection</a:t>
            </a:r>
            <a:endParaRPr lang="en-US" dirty="0">
              <a:solidFill>
                <a:srgbClr val="FFFF00"/>
              </a:solidFill>
            </a:endParaRPr>
          </a:p>
        </p:txBody>
      </p:sp>
      <p:sp>
        <p:nvSpPr>
          <p:cNvPr id="3" name="Content Placeholder 2"/>
          <p:cNvSpPr>
            <a:spLocks noGrp="1"/>
          </p:cNvSpPr>
          <p:nvPr>
            <p:ph idx="1"/>
          </p:nvPr>
        </p:nvSpPr>
        <p:spPr>
          <a:xfrm>
            <a:off x="0" y="1447800"/>
            <a:ext cx="8991600" cy="5410200"/>
          </a:xfrm>
        </p:spPr>
        <p:txBody>
          <a:bodyPr>
            <a:normAutofit/>
          </a:bodyPr>
          <a:lstStyle/>
          <a:p>
            <a:r>
              <a:rPr lang="en-US" dirty="0" smtClean="0">
                <a:solidFill>
                  <a:srgbClr val="FFFF00"/>
                </a:solidFill>
              </a:rPr>
              <a:t>The empty tomb -</a:t>
            </a:r>
            <a:r>
              <a:rPr lang="en-US" dirty="0" smtClean="0"/>
              <a:t> </a:t>
            </a:r>
            <a:r>
              <a:rPr lang="en-US" i="1" dirty="0" smtClean="0"/>
              <a:t>(Matthew 27:63-66)</a:t>
            </a:r>
          </a:p>
          <a:p>
            <a:r>
              <a:rPr lang="en-US" dirty="0" smtClean="0">
                <a:solidFill>
                  <a:srgbClr val="FFFF00"/>
                </a:solidFill>
              </a:rPr>
              <a:t>The tremendous change in the lives of the     disciples - </a:t>
            </a:r>
            <a:r>
              <a:rPr lang="en-US" i="1" dirty="0" smtClean="0"/>
              <a:t>(Acts 17:6) </a:t>
            </a:r>
          </a:p>
          <a:p>
            <a:pPr lvl="0"/>
            <a:r>
              <a:rPr lang="en-US" dirty="0" smtClean="0">
                <a:solidFill>
                  <a:srgbClr val="FFFF00"/>
                </a:solidFill>
              </a:rPr>
              <a:t>The silence from both the Romans and Pharisees – </a:t>
            </a:r>
            <a:r>
              <a:rPr lang="en-US" i="1" dirty="0" smtClean="0"/>
              <a:t>(Matthew 28:1-15)                                                                                                                                   </a:t>
            </a:r>
          </a:p>
          <a:p>
            <a:r>
              <a:rPr lang="en-US" dirty="0" smtClean="0">
                <a:solidFill>
                  <a:srgbClr val="FFFF00"/>
                </a:solidFill>
              </a:rPr>
              <a:t>The change from Saturday to Sunday as the main day of worship – </a:t>
            </a:r>
            <a:r>
              <a:rPr lang="en-US" i="1" dirty="0" smtClean="0"/>
              <a:t>(I Corinthians 16:1-2)</a:t>
            </a:r>
          </a:p>
          <a:p>
            <a:pPr lvl="0"/>
            <a:r>
              <a:rPr lang="en-US" dirty="0" smtClean="0">
                <a:solidFill>
                  <a:srgbClr val="FFFF00"/>
                </a:solidFill>
              </a:rPr>
              <a:t>The existence, growth persecution of the early church – </a:t>
            </a:r>
            <a:r>
              <a:rPr lang="en-US" i="1" dirty="0" smtClean="0"/>
              <a:t>(Acts 2:47)</a:t>
            </a:r>
          </a:p>
          <a:p>
            <a:endParaRPr lang="en-US" i="1" dirty="0" smtClean="0"/>
          </a:p>
          <a:p>
            <a:pPr lvl="0"/>
            <a:endParaRPr lang="en-US" dirty="0" smtClean="0">
              <a:solidFill>
                <a:srgbClr val="FFFF00"/>
              </a:solidFill>
            </a:endParaRPr>
          </a:p>
          <a:p>
            <a:endParaRPr lang="en-US" i="1" dirty="0" smtClean="0"/>
          </a:p>
          <a:p>
            <a:endParaRPr lang="en-US" dirty="0" smtClean="0">
              <a:solidFill>
                <a:srgbClr val="FFFF00"/>
              </a:solidFill>
            </a:endParaRPr>
          </a:p>
          <a:p>
            <a:endParaRPr lang="en-US" i="1" dirty="0"/>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Seventeen appearances of Jesus                          after the resurrection</a:t>
            </a:r>
            <a:endParaRPr lang="en-US" dirty="0">
              <a:solidFill>
                <a:srgbClr val="FFFF00"/>
              </a:solidFill>
            </a:endParaRPr>
          </a:p>
        </p:txBody>
      </p:sp>
      <p:pic>
        <p:nvPicPr>
          <p:cNvPr id="34818" name="Picture 2" descr="http://www.deseretnews.com/images/article/midres/16048/16048.jpg"/>
          <p:cNvPicPr>
            <a:picLocks noChangeAspect="1" noChangeArrowheads="1"/>
          </p:cNvPicPr>
          <p:nvPr/>
        </p:nvPicPr>
        <p:blipFill>
          <a:blip r:embed="rId2" cstate="print"/>
          <a:srcRect l="3448" t="4657" r="3448" b="5128"/>
          <a:stretch>
            <a:fillRect/>
          </a:stretch>
        </p:blipFill>
        <p:spPr bwMode="auto">
          <a:xfrm>
            <a:off x="914400" y="1635948"/>
            <a:ext cx="6934200" cy="5222052"/>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orwfd.files.wordpress.com/2012/04/risen.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2.bp.blogspot.com/-mRXNX_Env1k/T4AyZDQd2xI/AAAAAAAABo8/GS0oWXGA0Ew/s1600/Empty+Tomb.jpg"/>
          <p:cNvPicPr>
            <a:picLocks noChangeAspect="1" noChangeArrowheads="1"/>
          </p:cNvPicPr>
          <p:nvPr/>
        </p:nvPicPr>
        <p:blipFill>
          <a:blip r:embed="rId2" cstate="print"/>
          <a:srcRect/>
          <a:stretch>
            <a:fillRect/>
          </a:stretch>
        </p:blipFill>
        <p:spPr bwMode="auto">
          <a:xfrm>
            <a:off x="-12700" y="-9524"/>
            <a:ext cx="9156700" cy="6867525"/>
          </a:xfrm>
          <a:prstGeom prst="rect">
            <a:avLst/>
          </a:prstGeom>
          <a:noFill/>
        </p:spPr>
      </p:pic>
      <p:sp>
        <p:nvSpPr>
          <p:cNvPr id="2" name="Content Placeholder 3"/>
          <p:cNvSpPr txBox="1">
            <a:spLocks/>
          </p:cNvSpPr>
          <p:nvPr/>
        </p:nvSpPr>
        <p:spPr>
          <a:xfrm>
            <a:off x="0" y="152400"/>
            <a:ext cx="9144000" cy="1143000"/>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1" u="none" strike="noStrike" kern="1200" cap="none" spc="0" normalizeH="0" baseline="0" noProof="0" dirty="0" smtClean="0">
                <a:ln>
                  <a:noFill/>
                </a:ln>
                <a:solidFill>
                  <a:schemeClr val="bg1"/>
                </a:solidFill>
                <a:effectLst/>
                <a:uLnTx/>
                <a:uFillTx/>
                <a:latin typeface="+mn-lt"/>
                <a:ea typeface="+mn-ea"/>
                <a:cs typeface="+mn-cs"/>
              </a:rPr>
              <a:t>The importance of the resurrection </a:t>
            </a:r>
          </a:p>
        </p:txBody>
      </p:sp>
      <p:pic>
        <p:nvPicPr>
          <p:cNvPr id="1030" name="Picture 6" descr="http://files.myopera.com/AshraFekry/albums/934907/Jesus%20clouds%20523.jpg"/>
          <p:cNvPicPr>
            <a:picLocks noChangeAspect="1" noChangeArrowheads="1"/>
          </p:cNvPicPr>
          <p:nvPr/>
        </p:nvPicPr>
        <p:blipFill>
          <a:blip r:embed="rId3" cstate="print"/>
          <a:srcRect l="9712" r="22307" b="8817"/>
          <a:stretch>
            <a:fillRect/>
          </a:stretch>
        </p:blipFill>
        <p:spPr bwMode="auto">
          <a:xfrm>
            <a:off x="5029200" y="2286000"/>
            <a:ext cx="3784121" cy="3581400"/>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2000" fill="hold"/>
                                        <p:tgtEl>
                                          <p:spTgt spid="1030"/>
                                        </p:tgtEl>
                                        <p:attrNameLst>
                                          <p:attrName>ppt_w</p:attrName>
                                        </p:attrNameLst>
                                      </p:cBhvr>
                                      <p:tavLst>
                                        <p:tav tm="0">
                                          <p:val>
                                            <p:fltVal val="0"/>
                                          </p:val>
                                        </p:tav>
                                        <p:tav tm="100000">
                                          <p:val>
                                            <p:strVal val="#ppt_w"/>
                                          </p:val>
                                        </p:tav>
                                      </p:tavLst>
                                    </p:anim>
                                    <p:anim calcmode="lin" valueType="num">
                                      <p:cBhvr>
                                        <p:cTn id="8" dur="2000" fill="hold"/>
                                        <p:tgtEl>
                                          <p:spTgt spid="1030"/>
                                        </p:tgtEl>
                                        <p:attrNameLst>
                                          <p:attrName>ppt_h</p:attrName>
                                        </p:attrNameLst>
                                      </p:cBhvr>
                                      <p:tavLst>
                                        <p:tav tm="0">
                                          <p:val>
                                            <p:fltVal val="0"/>
                                          </p:val>
                                        </p:tav>
                                        <p:tav tm="100000">
                                          <p:val>
                                            <p:strVal val="#ppt_h"/>
                                          </p:val>
                                        </p:tav>
                                      </p:tavLst>
                                    </p:anim>
                                    <p:animEffect transition="in" filter="fade">
                                      <p:cBhvr>
                                        <p:cTn id="9"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02362"/>
          </a:xfrm>
        </p:spPr>
        <p:txBody>
          <a:bodyPr/>
          <a:lstStyle/>
          <a:p>
            <a:r>
              <a:rPr lang="en-US" i="1" dirty="0" smtClean="0">
                <a:effectLst>
                  <a:glow rad="63500">
                    <a:schemeClr val="accent1">
                      <a:satMod val="175000"/>
                      <a:alpha val="40000"/>
                    </a:schemeClr>
                  </a:glow>
                </a:effectLst>
              </a:rPr>
              <a:t>“And if Christ be not risen, then…”      (I Cor. 15:14)</a:t>
            </a:r>
            <a:endParaRPr lang="en-US" dirty="0"/>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Virgin Birth</a:t>
            </a:r>
            <a:endParaRPr lang="en-US" dirty="0">
              <a:solidFill>
                <a:srgbClr val="FFFF00"/>
              </a:solidFill>
            </a:endParaRPr>
          </a:p>
        </p:txBody>
      </p:sp>
      <p:sp>
        <p:nvSpPr>
          <p:cNvPr id="3" name="Content Placeholder 2"/>
          <p:cNvSpPr>
            <a:spLocks noGrp="1"/>
          </p:cNvSpPr>
          <p:nvPr>
            <p:ph idx="1"/>
          </p:nvPr>
        </p:nvSpPr>
        <p:spPr>
          <a:xfrm>
            <a:off x="0" y="1600200"/>
            <a:ext cx="4572000" cy="5257800"/>
          </a:xfrm>
        </p:spPr>
        <p:txBody>
          <a:bodyPr>
            <a:normAutofit/>
          </a:bodyPr>
          <a:lstStyle/>
          <a:p>
            <a:pPr algn="ctr">
              <a:buNone/>
            </a:pPr>
            <a:r>
              <a:rPr lang="en-US" sz="3600" i="1" dirty="0" smtClean="0"/>
              <a:t>   “Behold, a virgin shall be with child, and shall bring forth a son, and they shall call his name Emmanuel, which being interpreted is, God with us.” </a:t>
            </a:r>
          </a:p>
          <a:p>
            <a:pPr algn="ctr">
              <a:buNone/>
            </a:pPr>
            <a:r>
              <a:rPr lang="en-US" sz="3600" i="1" dirty="0" smtClean="0"/>
              <a:t>Matt. 1:23 </a:t>
            </a:r>
            <a:endParaRPr lang="en-US" sz="3600" i="1" dirty="0"/>
          </a:p>
        </p:txBody>
      </p:sp>
      <p:pic>
        <p:nvPicPr>
          <p:cNvPr id="4098" name="Picture 2" descr="C:\Users\Dan White\Pictures\Bible pictures\Jesus\01 Birth\baby_Jesus (2).JPG"/>
          <p:cNvPicPr>
            <a:picLocks noChangeAspect="1" noChangeArrowheads="1"/>
          </p:cNvPicPr>
          <p:nvPr/>
        </p:nvPicPr>
        <p:blipFill>
          <a:blip r:embed="rId2" cstate="print"/>
          <a:srcRect/>
          <a:stretch>
            <a:fillRect/>
          </a:stretch>
        </p:blipFill>
        <p:spPr bwMode="auto">
          <a:xfrm rot="366275">
            <a:off x="4572001" y="2057399"/>
            <a:ext cx="4572000" cy="3411855"/>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209800"/>
          </a:xfrm>
        </p:spPr>
        <p:txBody>
          <a:bodyPr>
            <a:normAutofit fontScale="90000"/>
          </a:bodyPr>
          <a:lstStyle/>
          <a:p>
            <a:pPr lvl="0"/>
            <a:r>
              <a:rPr lang="en-US" dirty="0" smtClean="0">
                <a:solidFill>
                  <a:srgbClr val="FFFF00"/>
                </a:solidFill>
              </a:rPr>
              <a:t>If the resurrection is not true, we must accept six horrible conclusions </a:t>
            </a:r>
            <a:br>
              <a:rPr lang="en-US" dirty="0" smtClean="0">
                <a:solidFill>
                  <a:srgbClr val="FFFF00"/>
                </a:solidFill>
              </a:rPr>
            </a:br>
            <a:endParaRPr lang="en-US" dirty="0">
              <a:solidFill>
                <a:srgbClr val="FFFF00"/>
              </a:solidFill>
            </a:endParaRPr>
          </a:p>
        </p:txBody>
      </p:sp>
      <p:sp>
        <p:nvSpPr>
          <p:cNvPr id="3" name="Content Placeholder 2"/>
          <p:cNvSpPr>
            <a:spLocks noGrp="1"/>
          </p:cNvSpPr>
          <p:nvPr>
            <p:ph idx="1"/>
          </p:nvPr>
        </p:nvSpPr>
        <p:spPr>
          <a:xfrm>
            <a:off x="0" y="1752600"/>
            <a:ext cx="9144000" cy="5105400"/>
          </a:xfrm>
        </p:spPr>
        <p:txBody>
          <a:bodyPr>
            <a:noAutofit/>
          </a:bodyPr>
          <a:lstStyle/>
          <a:p>
            <a:pPr lvl="0"/>
            <a:r>
              <a:rPr lang="en-US" sz="3600" dirty="0" smtClean="0"/>
              <a:t>All gospel preaching has been, is now, and always will be, utterly and completely useless. </a:t>
            </a:r>
          </a:p>
          <a:p>
            <a:pPr lvl="0"/>
            <a:r>
              <a:rPr lang="en-US" sz="3600" dirty="0" smtClean="0"/>
              <a:t>All past, present, and future faith is futile. </a:t>
            </a:r>
          </a:p>
          <a:p>
            <a:pPr lvl="0"/>
            <a:r>
              <a:rPr lang="en-US" sz="3600" dirty="0" smtClean="0"/>
              <a:t>All gospel preachers liars. </a:t>
            </a:r>
          </a:p>
          <a:p>
            <a:pPr lvl="0"/>
            <a:r>
              <a:rPr lang="en-US" sz="3600" dirty="0" smtClean="0"/>
              <a:t>All living Christians are still in their sins. </a:t>
            </a:r>
          </a:p>
          <a:p>
            <a:pPr lvl="0"/>
            <a:r>
              <a:rPr lang="en-US" sz="3600" dirty="0" smtClean="0"/>
              <a:t>All departed Christians are in hell. </a:t>
            </a:r>
          </a:p>
          <a:p>
            <a:pPr lvl="0"/>
            <a:r>
              <a:rPr lang="en-US" sz="3600" dirty="0" smtClean="0"/>
              <a:t>All reason and purpose for life itself is destroyed. </a:t>
            </a:r>
          </a:p>
          <a:p>
            <a:endParaRPr lang="en-US" sz="3600" dirty="0"/>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743201"/>
            <a:ext cx="8763000" cy="1323439"/>
          </a:xfrm>
          <a:prstGeom prst="rect">
            <a:avLst/>
          </a:prstGeom>
        </p:spPr>
        <p:txBody>
          <a:bodyPr wrap="square">
            <a:spAutoFit/>
            <a:scene3d>
              <a:camera prst="orthographicFront"/>
              <a:lightRig rig="threePt" dir="t"/>
            </a:scene3d>
            <a:sp3d extrusionH="57150">
              <a:bevelT w="38100" h="38100" prst="convex"/>
            </a:sp3d>
          </a:bodyPr>
          <a:lstStyle/>
          <a:p>
            <a:pPr algn="ctr"/>
            <a:r>
              <a:rPr lang="en-US" sz="4000" i="1" dirty="0" smtClean="0">
                <a:effectLst>
                  <a:glow rad="63500">
                    <a:schemeClr val="accent1">
                      <a:satMod val="175000"/>
                      <a:alpha val="40000"/>
                    </a:schemeClr>
                  </a:glow>
                </a:effectLst>
              </a:rPr>
              <a:t>“But now is Christ risen from the dead.” </a:t>
            </a:r>
          </a:p>
          <a:p>
            <a:pPr algn="ctr"/>
            <a:r>
              <a:rPr lang="en-US" sz="4000" i="1" dirty="0" smtClean="0">
                <a:effectLst>
                  <a:glow rad="63500">
                    <a:schemeClr val="accent1">
                      <a:satMod val="175000"/>
                      <a:alpha val="40000"/>
                    </a:schemeClr>
                  </a:glow>
                </a:effectLst>
              </a:rPr>
              <a:t>(I Cor. 15:20)</a:t>
            </a:r>
            <a:endParaRPr lang="en-US" sz="4000" i="1" dirty="0">
              <a:effectLst>
                <a:glow rad="63500">
                  <a:schemeClr val="accent1">
                    <a:satMod val="175000"/>
                    <a:alpha val="40000"/>
                  </a:schemeClr>
                </a:glow>
              </a:effectLst>
            </a:endParaRP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15400" cy="1417638"/>
          </a:xfrm>
        </p:spPr>
        <p:txBody>
          <a:bodyPr>
            <a:normAutofit/>
          </a:bodyPr>
          <a:lstStyle/>
          <a:p>
            <a:r>
              <a:rPr lang="en-US" sz="3600" dirty="0" smtClean="0">
                <a:solidFill>
                  <a:srgbClr val="FFFF00"/>
                </a:solidFill>
              </a:rPr>
              <a:t>The order of the resurrection</a:t>
            </a:r>
            <a:br>
              <a:rPr lang="en-US" sz="3600" dirty="0" smtClean="0">
                <a:solidFill>
                  <a:srgbClr val="FFFF00"/>
                </a:solidFill>
              </a:rPr>
            </a:br>
            <a:r>
              <a:rPr lang="en-US" sz="3600" i="1" dirty="0" smtClean="0">
                <a:solidFill>
                  <a:srgbClr val="FFFF00"/>
                </a:solidFill>
              </a:rPr>
              <a:t> (I Cor. 15:20-25)</a:t>
            </a:r>
            <a:endParaRPr lang="en-US" sz="3600" i="1" dirty="0">
              <a:solidFill>
                <a:srgbClr val="FFFF00"/>
              </a:solidFill>
            </a:endParaRPr>
          </a:p>
        </p:txBody>
      </p:sp>
      <p:sp>
        <p:nvSpPr>
          <p:cNvPr id="3" name="Content Placeholder 2"/>
          <p:cNvSpPr>
            <a:spLocks noGrp="1"/>
          </p:cNvSpPr>
          <p:nvPr>
            <p:ph idx="1"/>
          </p:nvPr>
        </p:nvSpPr>
        <p:spPr>
          <a:xfrm>
            <a:off x="76200" y="1447800"/>
            <a:ext cx="9067800" cy="5410200"/>
          </a:xfrm>
        </p:spPr>
        <p:txBody>
          <a:bodyPr>
            <a:normAutofit fontScale="85000" lnSpcReduction="10000"/>
          </a:bodyPr>
          <a:lstStyle/>
          <a:p>
            <a:r>
              <a:rPr lang="en-US" i="1" dirty="0" smtClean="0"/>
              <a:t>20 But now is Christ risen from the dead, and become the </a:t>
            </a:r>
            <a:r>
              <a:rPr lang="en-US" i="1" dirty="0" err="1" smtClean="0">
                <a:solidFill>
                  <a:srgbClr val="FFFF00"/>
                </a:solidFill>
              </a:rPr>
              <a:t>firstfruits</a:t>
            </a:r>
            <a:r>
              <a:rPr lang="en-US" i="1" dirty="0" smtClean="0"/>
              <a:t> of them that slept.</a:t>
            </a:r>
          </a:p>
          <a:p>
            <a:r>
              <a:rPr lang="en-US" i="1" dirty="0" smtClean="0"/>
              <a:t> 21 For since by man came death, by man came also the resurrection of the dead.</a:t>
            </a:r>
          </a:p>
          <a:p>
            <a:r>
              <a:rPr lang="en-US" i="1" dirty="0" smtClean="0"/>
              <a:t> 22 For as in Adam all die, even so in Christ shall all be made alive.</a:t>
            </a:r>
          </a:p>
          <a:p>
            <a:r>
              <a:rPr lang="en-US" i="1" dirty="0" smtClean="0"/>
              <a:t> 23 But every man in his own order: Christ the </a:t>
            </a:r>
            <a:r>
              <a:rPr lang="en-US" i="1" dirty="0" err="1" smtClean="0"/>
              <a:t>firstfruits</a:t>
            </a:r>
            <a:r>
              <a:rPr lang="en-US" i="1" dirty="0" smtClean="0"/>
              <a:t>; afterward they that are Christ's at his coming.</a:t>
            </a:r>
          </a:p>
          <a:p>
            <a:r>
              <a:rPr lang="en-US" i="1" dirty="0" smtClean="0"/>
              <a:t> 24 Then cometh the end, when he shall have delivered up the kingdom to God, even the Father; when he shall have put down all rule and all authority and power.</a:t>
            </a:r>
          </a:p>
          <a:p>
            <a:r>
              <a:rPr lang="en-US" i="1" dirty="0" smtClean="0"/>
              <a:t> 25 For he must reign, till he hath put all enemies under his feet.</a:t>
            </a:r>
          </a:p>
          <a:p>
            <a:endParaRPr lang="en-US" i="1" dirty="0"/>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219200"/>
          </a:xfrm>
        </p:spPr>
        <p:txBody>
          <a:bodyPr>
            <a:normAutofit fontScale="90000"/>
          </a:bodyPr>
          <a:lstStyle/>
          <a:p>
            <a:r>
              <a:rPr lang="en-US" dirty="0" smtClean="0"/>
              <a:t>First fruits harvest</a:t>
            </a:r>
            <a:br>
              <a:rPr lang="en-US" dirty="0" smtClean="0"/>
            </a:br>
            <a:r>
              <a:rPr lang="en-US" i="1" dirty="0" smtClean="0"/>
              <a:t>(Leviticus 23)</a:t>
            </a:r>
            <a:endParaRPr lang="en-US" i="1" dirty="0"/>
          </a:p>
        </p:txBody>
      </p:sp>
      <p:pic>
        <p:nvPicPr>
          <p:cNvPr id="69634" name="Picture 2" descr="http://upload.wikimedia.org/wikipedia/commons/thumb/b/bc/Thank_offering_unto_the_Lord.jpg/350px-Thank_offering_unto_the_Lord.jpg"/>
          <p:cNvPicPr>
            <a:picLocks noChangeAspect="1" noChangeArrowheads="1"/>
          </p:cNvPicPr>
          <p:nvPr/>
        </p:nvPicPr>
        <p:blipFill>
          <a:blip r:embed="rId2" cstate="print"/>
          <a:srcRect/>
          <a:stretch>
            <a:fillRect/>
          </a:stretch>
        </p:blipFill>
        <p:spPr bwMode="auto">
          <a:xfrm>
            <a:off x="2286000" y="1450195"/>
            <a:ext cx="4495800" cy="5407806"/>
          </a:xfrm>
          <a:prstGeom prst="rect">
            <a:avLst/>
          </a:prstGeom>
          <a:noFill/>
        </p:spPr>
      </p:pic>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52400"/>
            <a:ext cx="8915400" cy="4648200"/>
          </a:xfrm>
        </p:spPr>
        <p:txBody>
          <a:bodyPr>
            <a:normAutofit lnSpcReduction="10000"/>
          </a:bodyPr>
          <a:lstStyle/>
          <a:p>
            <a:r>
              <a:rPr lang="en-US" i="1" dirty="0" smtClean="0"/>
              <a:t>23 But every man in his own </a:t>
            </a:r>
            <a:r>
              <a:rPr lang="en-US" i="1" dirty="0" smtClean="0">
                <a:solidFill>
                  <a:srgbClr val="FFFF00"/>
                </a:solidFill>
              </a:rPr>
              <a:t>order</a:t>
            </a:r>
            <a:r>
              <a:rPr lang="en-US" i="1" dirty="0" smtClean="0"/>
              <a:t>: Christ the </a:t>
            </a:r>
            <a:r>
              <a:rPr lang="en-US" i="1" dirty="0" err="1" smtClean="0">
                <a:solidFill>
                  <a:srgbClr val="FFFF00"/>
                </a:solidFill>
              </a:rPr>
              <a:t>firstfruits</a:t>
            </a:r>
            <a:r>
              <a:rPr lang="en-US" i="1" dirty="0" smtClean="0"/>
              <a:t>; afterward they that are Christ's at his coming.</a:t>
            </a:r>
          </a:p>
          <a:p>
            <a:r>
              <a:rPr lang="en-US" i="1" dirty="0" smtClean="0"/>
              <a:t> 24 Then cometh the end, when he shall have delivered up the kingdom to God, even the Father; when he shall have put down all rule and all authority and power.</a:t>
            </a:r>
          </a:p>
          <a:p>
            <a:r>
              <a:rPr lang="en-US" i="1" dirty="0" smtClean="0"/>
              <a:t> 25 For he must reign, till he hath put all enemies under his feet.</a:t>
            </a:r>
          </a:p>
          <a:p>
            <a:endParaRPr lang="en-US" dirty="0"/>
          </a:p>
        </p:txBody>
      </p:sp>
      <p:pic>
        <p:nvPicPr>
          <p:cNvPr id="1026" name="Picture 2" descr="http://www.catholictradition.org/Christ/christ-ban2.jpg"/>
          <p:cNvPicPr>
            <a:picLocks noChangeAspect="1" noChangeArrowheads="1"/>
          </p:cNvPicPr>
          <p:nvPr/>
        </p:nvPicPr>
        <p:blipFill>
          <a:blip r:embed="rId2" cstate="print"/>
          <a:srcRect/>
          <a:stretch>
            <a:fillRect/>
          </a:stretch>
        </p:blipFill>
        <p:spPr bwMode="auto">
          <a:xfrm>
            <a:off x="5585620" y="4191000"/>
            <a:ext cx="2894449" cy="2514600"/>
          </a:xfrm>
          <a:prstGeom prst="rect">
            <a:avLst/>
          </a:prstGeom>
          <a:noFill/>
        </p:spPr>
      </p:pic>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2438400"/>
          </a:xfrm>
        </p:spPr>
        <p:txBody>
          <a:bodyPr>
            <a:normAutofit/>
            <a:scene3d>
              <a:camera prst="orthographicFront"/>
              <a:lightRig rig="threePt" dir="t"/>
            </a:scene3d>
            <a:sp3d extrusionH="57150">
              <a:bevelT w="38100" h="38100" prst="convex"/>
            </a:sp3d>
          </a:bodyPr>
          <a:lstStyle/>
          <a:p>
            <a:r>
              <a:rPr lang="en-US" dirty="0" smtClean="0">
                <a:solidFill>
                  <a:srgbClr val="FFFF00"/>
                </a:solidFill>
              </a:rPr>
              <a:t>Christ will rule his Earthly Kingdom through three classes of resurrected administrators</a:t>
            </a:r>
            <a:endParaRPr lang="en-US" dirty="0">
              <a:solidFill>
                <a:srgbClr val="FFFF00"/>
              </a:solidFill>
            </a:endParaRPr>
          </a:p>
        </p:txBody>
      </p:sp>
      <p:pic>
        <p:nvPicPr>
          <p:cNvPr id="90114" name="Picture 2" descr="C:\Users\Dan White\Pictures\Bible pictures\Prophecy pictures\prophecy pictures\rapture and second coming\ALPHA-AND-OMEGA.jpg"/>
          <p:cNvPicPr>
            <a:picLocks noChangeAspect="1" noChangeArrowheads="1"/>
          </p:cNvPicPr>
          <p:nvPr/>
        </p:nvPicPr>
        <p:blipFill>
          <a:blip r:embed="rId2" cstate="print"/>
          <a:srcRect/>
          <a:stretch>
            <a:fillRect/>
          </a:stretch>
        </p:blipFill>
        <p:spPr bwMode="auto">
          <a:xfrm>
            <a:off x="1752600" y="2590800"/>
            <a:ext cx="5511800" cy="4133850"/>
          </a:xfrm>
          <a:prstGeom prst="rect">
            <a:avLst/>
          </a:prstGeom>
          <a:noFill/>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tr. Daniel White\Desktop\Bible pictures\heaven\before the throne of god.jpg"/>
          <p:cNvPicPr>
            <a:picLocks noChangeAspect="1" noChangeArrowheads="1"/>
          </p:cNvPicPr>
          <p:nvPr/>
        </p:nvPicPr>
        <p:blipFill>
          <a:blip r:embed="rId2" cstate="print"/>
          <a:srcRect/>
          <a:stretch>
            <a:fillRect/>
          </a:stretch>
        </p:blipFill>
        <p:spPr bwMode="auto">
          <a:xfrm>
            <a:off x="1905000" y="152400"/>
            <a:ext cx="5257800" cy="659285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Title 2"/>
          <p:cNvSpPr>
            <a:spLocks noGrp="1"/>
          </p:cNvSpPr>
          <p:nvPr>
            <p:ph type="title"/>
          </p:nvPr>
        </p:nvSpPr>
        <p:spPr>
          <a:xfrm>
            <a:off x="457200" y="5105400"/>
            <a:ext cx="8229600" cy="1752600"/>
          </a:xfrm>
        </p:spPr>
        <p:txBody>
          <a:bodyPr/>
          <a:lstStyle/>
          <a:p>
            <a:r>
              <a:rPr lang="en-US" dirty="0" smtClean="0">
                <a:effectLst>
                  <a:glow rad="101600">
                    <a:schemeClr val="bg1">
                      <a:alpha val="60000"/>
                    </a:schemeClr>
                  </a:glow>
                </a:effectLst>
              </a:rPr>
              <a:t>Church Saints</a:t>
            </a:r>
            <a:endParaRPr lang="en-US"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heaven\Before the Throne.jpg"/>
          <p:cNvPicPr>
            <a:picLocks noChangeAspect="1" noChangeArrowheads="1"/>
          </p:cNvPicPr>
          <p:nvPr/>
        </p:nvPicPr>
        <p:blipFill>
          <a:blip r:embed="rId2" cstate="print">
            <a:lum bright="-20000"/>
          </a:blip>
          <a:srcRect/>
          <a:stretch>
            <a:fillRect/>
          </a:stretch>
        </p:blipFill>
        <p:spPr bwMode="auto">
          <a:xfrm>
            <a:off x="1905000" y="194139"/>
            <a:ext cx="5105400" cy="650364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Title 2"/>
          <p:cNvSpPr>
            <a:spLocks noGrp="1"/>
          </p:cNvSpPr>
          <p:nvPr>
            <p:ph type="title"/>
          </p:nvPr>
        </p:nvSpPr>
        <p:spPr>
          <a:xfrm>
            <a:off x="457200" y="914400"/>
            <a:ext cx="8229600" cy="1600200"/>
          </a:xfrm>
        </p:spPr>
        <p:txBody>
          <a:bodyPr/>
          <a:lstStyle/>
          <a:p>
            <a:r>
              <a:rPr lang="en-US" dirty="0" smtClean="0">
                <a:effectLst>
                  <a:glow rad="101600">
                    <a:schemeClr val="bg1">
                      <a:alpha val="60000"/>
                    </a:schemeClr>
                  </a:glow>
                </a:effectLst>
              </a:rPr>
              <a:t>Tribulation Saints</a:t>
            </a:r>
            <a:endParaRPr lang="en-US"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ttp://www.heavenlyascents.com/wp-content/uploads/2008/08/city-of-enoch.jpg"/>
          <p:cNvPicPr>
            <a:picLocks noChangeAspect="1" noChangeArrowheads="1"/>
          </p:cNvPicPr>
          <p:nvPr/>
        </p:nvPicPr>
        <p:blipFill>
          <a:blip r:embed="rId2" cstate="print"/>
          <a:srcRect/>
          <a:stretch>
            <a:fillRect/>
          </a:stretch>
        </p:blipFill>
        <p:spPr bwMode="auto">
          <a:xfrm>
            <a:off x="2057401" y="87922"/>
            <a:ext cx="5105400" cy="661738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93188" name="Picture 4" descr="http://3.bp.blogspot.com/_kTEx_J1pqR4/SZIel4dfiTI/AAAAAAAAA1c/DqK15irl_S8/s320/Jesus+on+the+throne.jpg"/>
          <p:cNvPicPr>
            <a:picLocks noChangeAspect="1" noChangeArrowheads="1"/>
          </p:cNvPicPr>
          <p:nvPr/>
        </p:nvPicPr>
        <p:blipFill>
          <a:blip r:embed="rId3" cstate="print">
            <a:duotone>
              <a:prstClr val="black"/>
              <a:schemeClr val="accent6">
                <a:lumMod val="40000"/>
                <a:lumOff val="60000"/>
                <a:tint val="45000"/>
                <a:satMod val="400000"/>
              </a:schemeClr>
            </a:duotone>
          </a:blip>
          <a:srcRect l="24710" t="19512" r="32046" b="14145"/>
          <a:stretch>
            <a:fillRect/>
          </a:stretch>
        </p:blipFill>
        <p:spPr bwMode="auto">
          <a:xfrm>
            <a:off x="2057400" y="152400"/>
            <a:ext cx="1219200" cy="1480457"/>
          </a:xfrm>
          <a:prstGeom prst="ellipse">
            <a:avLst/>
          </a:prstGeom>
          <a:ln>
            <a:noFill/>
          </a:ln>
          <a:effectLst>
            <a:softEdge rad="112500"/>
          </a:effectLst>
        </p:spPr>
      </p:pic>
      <p:sp>
        <p:nvSpPr>
          <p:cNvPr id="4" name="Title 3"/>
          <p:cNvSpPr>
            <a:spLocks noGrp="1"/>
          </p:cNvSpPr>
          <p:nvPr>
            <p:ph type="title"/>
          </p:nvPr>
        </p:nvSpPr>
        <p:spPr>
          <a:xfrm>
            <a:off x="457200" y="4953000"/>
            <a:ext cx="8229600" cy="1905000"/>
          </a:xfrm>
        </p:spPr>
        <p:txBody>
          <a:bodyPr/>
          <a:lstStyle/>
          <a:p>
            <a:r>
              <a:rPr lang="en-US" dirty="0" smtClean="0">
                <a:effectLst>
                  <a:glow rad="101600">
                    <a:schemeClr val="bg1">
                      <a:alpha val="60000"/>
                    </a:schemeClr>
                  </a:glow>
                </a:effectLst>
              </a:rPr>
              <a:t>Old Testament Saints</a:t>
            </a:r>
            <a:endParaRPr lang="en-US"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lstStyle/>
          <a:p>
            <a:r>
              <a:rPr lang="en-US" dirty="0" smtClean="0">
                <a:solidFill>
                  <a:schemeClr val="accent5">
                    <a:lumMod val="60000"/>
                    <a:lumOff val="40000"/>
                  </a:schemeClr>
                </a:solidFill>
              </a:rPr>
              <a:t>There are Two Resurrections</a:t>
            </a:r>
            <a:endParaRPr lang="en-US" dirty="0">
              <a:solidFill>
                <a:schemeClr val="accent5">
                  <a:lumMod val="60000"/>
                  <a:lumOff val="40000"/>
                </a:schemeClr>
              </a:solidFill>
            </a:endParaRPr>
          </a:p>
        </p:txBody>
      </p:sp>
      <p:sp>
        <p:nvSpPr>
          <p:cNvPr id="4" name="Content Placeholder 3"/>
          <p:cNvSpPr>
            <a:spLocks noGrp="1"/>
          </p:cNvSpPr>
          <p:nvPr>
            <p:ph idx="1"/>
          </p:nvPr>
        </p:nvSpPr>
        <p:spPr>
          <a:xfrm>
            <a:off x="152400" y="1600200"/>
            <a:ext cx="8839200" cy="4525963"/>
          </a:xfrm>
        </p:spPr>
        <p:txBody>
          <a:bodyPr>
            <a:normAutofit fontScale="92500"/>
          </a:bodyPr>
          <a:lstStyle/>
          <a:p>
            <a:r>
              <a:rPr lang="en-US" sz="3600" dirty="0" smtClean="0"/>
              <a:t>Resurrection of the saved</a:t>
            </a:r>
          </a:p>
          <a:p>
            <a:pPr>
              <a:buNone/>
            </a:pPr>
            <a:endParaRPr lang="en-US" sz="3600" dirty="0" smtClean="0"/>
          </a:p>
          <a:p>
            <a:r>
              <a:rPr lang="en-US" sz="3600" dirty="0" smtClean="0"/>
              <a:t>Resurrection of the lost</a:t>
            </a:r>
          </a:p>
          <a:p>
            <a:endParaRPr lang="en-US" sz="3600" dirty="0" smtClean="0"/>
          </a:p>
          <a:p>
            <a:r>
              <a:rPr lang="en-US" sz="3600" i="1" dirty="0" smtClean="0">
                <a:solidFill>
                  <a:srgbClr val="FFC000"/>
                </a:solidFill>
              </a:rPr>
              <a:t> John 5:29 “And shall come forth; they that have done good (Saved), unto the resurrection of life; and they that have done evil (Lost), unto the resurrection of damnation.”</a:t>
            </a:r>
            <a:endParaRPr lang="en-US" sz="3600" i="1" dirty="0">
              <a:solidFill>
                <a:srgbClr val="FFC000"/>
              </a:solidFill>
            </a:endParaRPr>
          </a:p>
        </p:txBody>
      </p:sp>
      <p:pic>
        <p:nvPicPr>
          <p:cNvPr id="6148" name="Picture 4" descr="http://www.discerningtheworld.com/images/wpi/SavedLost.jpg"/>
          <p:cNvPicPr>
            <a:picLocks noChangeAspect="1" noChangeArrowheads="1"/>
          </p:cNvPicPr>
          <p:nvPr/>
        </p:nvPicPr>
        <p:blipFill>
          <a:blip r:embed="rId2" cstate="print"/>
          <a:srcRect/>
          <a:stretch>
            <a:fillRect/>
          </a:stretch>
        </p:blipFill>
        <p:spPr bwMode="auto">
          <a:xfrm>
            <a:off x="5562600" y="1371600"/>
            <a:ext cx="3365679" cy="2438400"/>
          </a:xfrm>
          <a:prstGeom prst="rect">
            <a:avLst/>
          </a:prstGeom>
          <a:noFill/>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jonathanbailey.files.wordpress.com/2008/11/incarnation-of-jesus-the_t.jpg"/>
          <p:cNvPicPr>
            <a:picLocks noChangeAspect="1" noChangeArrowheads="1"/>
          </p:cNvPicPr>
          <p:nvPr/>
        </p:nvPicPr>
        <p:blipFill>
          <a:blip r:embed="rId2" cstate="print">
            <a:lum bright="-10000"/>
          </a:blip>
          <a:srcRect/>
          <a:stretch>
            <a:fillRect/>
          </a:stretch>
        </p:blipFill>
        <p:spPr bwMode="auto">
          <a:xfrm>
            <a:off x="-203200" y="-152400"/>
            <a:ext cx="9347200" cy="7010400"/>
          </a:xfrm>
          <a:prstGeom prst="rect">
            <a:avLst/>
          </a:prstGeom>
          <a:noFill/>
        </p:spPr>
      </p:pic>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763000" cy="1066800"/>
          </a:xfrm>
        </p:spPr>
        <p:txBody>
          <a:bodyPr>
            <a:normAutofit/>
          </a:bodyPr>
          <a:lstStyle/>
          <a:p>
            <a:r>
              <a:rPr lang="en-US" i="1" dirty="0" smtClean="0">
                <a:solidFill>
                  <a:schemeClr val="accent6">
                    <a:lumMod val="40000"/>
                    <a:lumOff val="60000"/>
                  </a:schemeClr>
                </a:solidFill>
                <a:effectLst>
                  <a:glow rad="63500">
                    <a:schemeClr val="accent6">
                      <a:satMod val="175000"/>
                      <a:alpha val="40000"/>
                    </a:schemeClr>
                  </a:glow>
                </a:effectLst>
              </a:rPr>
              <a:t>The First Resurrection has two parts</a:t>
            </a:r>
            <a:endParaRPr lang="en-US" i="1" dirty="0">
              <a:solidFill>
                <a:schemeClr val="accent6">
                  <a:lumMod val="40000"/>
                  <a:lumOff val="60000"/>
                </a:schemeClr>
              </a:solidFill>
              <a:effectLst>
                <a:glow rad="63500">
                  <a:schemeClr val="accent6">
                    <a:satMod val="175000"/>
                    <a:alpha val="40000"/>
                  </a:schemeClr>
                </a:glow>
              </a:effectLst>
            </a:endParaRPr>
          </a:p>
        </p:txBody>
      </p:sp>
      <p:pic>
        <p:nvPicPr>
          <p:cNvPr id="92162" name="Picture 2" descr="http://4.bp.blogspot.com/-2nmsBS4g1tY/UFXDxWVxkUI/AAAAAAAAEIo/jkN0JF-Dy2M/s1600/rapture_2_oag0.jpg"/>
          <p:cNvPicPr>
            <a:picLocks noChangeAspect="1" noChangeArrowheads="1"/>
          </p:cNvPicPr>
          <p:nvPr/>
        </p:nvPicPr>
        <p:blipFill>
          <a:blip r:embed="rId2" cstate="print"/>
          <a:srcRect/>
          <a:stretch>
            <a:fillRect/>
          </a:stretch>
        </p:blipFill>
        <p:spPr bwMode="auto">
          <a:xfrm>
            <a:off x="152400" y="3124200"/>
            <a:ext cx="4343400" cy="3257550"/>
          </a:xfrm>
          <a:prstGeom prst="rect">
            <a:avLst/>
          </a:prstGeom>
          <a:noFill/>
        </p:spPr>
      </p:pic>
      <p:pic>
        <p:nvPicPr>
          <p:cNvPr id="92166" name="Picture 6" descr="jesus202"/>
          <p:cNvPicPr>
            <a:picLocks noChangeAspect="1" noChangeArrowheads="1"/>
          </p:cNvPicPr>
          <p:nvPr/>
        </p:nvPicPr>
        <p:blipFill>
          <a:blip r:embed="rId3" cstate="print"/>
          <a:srcRect/>
          <a:stretch>
            <a:fillRect/>
          </a:stretch>
        </p:blipFill>
        <p:spPr bwMode="auto">
          <a:xfrm>
            <a:off x="4267200" y="1371600"/>
            <a:ext cx="4762500" cy="2838450"/>
          </a:xfrm>
          <a:prstGeom prst="rect">
            <a:avLst/>
          </a:prstGeom>
          <a:noFill/>
        </p:spPr>
      </p:pic>
      <p:sp>
        <p:nvSpPr>
          <p:cNvPr id="6" name="Rectangle 5"/>
          <p:cNvSpPr/>
          <p:nvPr/>
        </p:nvSpPr>
        <p:spPr>
          <a:xfrm>
            <a:off x="1" y="1524000"/>
            <a:ext cx="4343400" cy="1261884"/>
          </a:xfrm>
          <a:prstGeom prst="rect">
            <a:avLst/>
          </a:prstGeom>
        </p:spPr>
        <p:txBody>
          <a:bodyPr wrap="square">
            <a:spAutoFit/>
            <a:scene3d>
              <a:camera prst="orthographicFront"/>
              <a:lightRig rig="threePt" dir="t"/>
            </a:scene3d>
            <a:sp3d extrusionH="57150">
              <a:bevelT w="38100" h="38100" prst="relaxedInset"/>
            </a:sp3d>
          </a:bodyPr>
          <a:lstStyle/>
          <a:p>
            <a:pPr algn="ctr"/>
            <a:r>
              <a:rPr lang="en-US" sz="4400" b="1" dirty="0" smtClean="0">
                <a:solidFill>
                  <a:schemeClr val="accent5">
                    <a:lumMod val="60000"/>
                    <a:lumOff val="40000"/>
                  </a:schemeClr>
                </a:solidFill>
              </a:rPr>
              <a:t>Rapture</a:t>
            </a:r>
          </a:p>
          <a:p>
            <a:pPr algn="ctr"/>
            <a:r>
              <a:rPr lang="en-US" sz="3200" b="1" dirty="0" smtClean="0">
                <a:solidFill>
                  <a:schemeClr val="accent5">
                    <a:lumMod val="60000"/>
                    <a:lumOff val="40000"/>
                  </a:schemeClr>
                </a:solidFill>
              </a:rPr>
              <a:t>New Testament Saints</a:t>
            </a:r>
            <a:endParaRPr lang="en-US" sz="3200" b="1" dirty="0">
              <a:solidFill>
                <a:schemeClr val="accent5">
                  <a:lumMod val="60000"/>
                  <a:lumOff val="40000"/>
                </a:schemeClr>
              </a:solidFill>
            </a:endParaRPr>
          </a:p>
        </p:txBody>
      </p:sp>
      <p:sp>
        <p:nvSpPr>
          <p:cNvPr id="7" name="Rectangle 6"/>
          <p:cNvSpPr/>
          <p:nvPr/>
        </p:nvSpPr>
        <p:spPr>
          <a:xfrm>
            <a:off x="4267200" y="4419600"/>
            <a:ext cx="4876800" cy="1754326"/>
          </a:xfrm>
          <a:prstGeom prst="rect">
            <a:avLst/>
          </a:prstGeom>
        </p:spPr>
        <p:txBody>
          <a:bodyPr wrap="square">
            <a:spAutoFit/>
            <a:scene3d>
              <a:camera prst="orthographicFront"/>
              <a:lightRig rig="threePt" dir="t"/>
            </a:scene3d>
            <a:sp3d extrusionH="57150">
              <a:bevelT w="38100" h="38100" prst="convex"/>
            </a:sp3d>
          </a:bodyPr>
          <a:lstStyle/>
          <a:p>
            <a:pPr algn="ctr"/>
            <a:r>
              <a:rPr lang="en-US" sz="4400" b="1" dirty="0" smtClean="0">
                <a:solidFill>
                  <a:srgbClr val="FF0000"/>
                </a:solidFill>
              </a:rPr>
              <a:t>Revelation</a:t>
            </a:r>
          </a:p>
          <a:p>
            <a:pPr algn="ctr"/>
            <a:r>
              <a:rPr lang="en-US" sz="3200" b="1" dirty="0" smtClean="0">
                <a:solidFill>
                  <a:srgbClr val="FF0000"/>
                </a:solidFill>
              </a:rPr>
              <a:t>Old Testament and Tribulation Saints</a:t>
            </a:r>
            <a:endParaRPr lang="en-US" sz="3200" b="1" dirty="0">
              <a:solidFill>
                <a:srgbClr val="FF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fontScale="90000"/>
          </a:bodyPr>
          <a:lstStyle/>
          <a:p>
            <a:r>
              <a:rPr lang="en-US" i="1" dirty="0" smtClean="0">
                <a:solidFill>
                  <a:schemeClr val="accent6">
                    <a:lumMod val="60000"/>
                    <a:lumOff val="40000"/>
                  </a:schemeClr>
                </a:solidFill>
                <a:effectLst>
                  <a:glow rad="63500">
                    <a:schemeClr val="accent6">
                      <a:satMod val="175000"/>
                      <a:alpha val="40000"/>
                    </a:schemeClr>
                  </a:glow>
                </a:effectLst>
              </a:rPr>
              <a:t>The Second Resurrection</a:t>
            </a:r>
            <a:r>
              <a:rPr lang="en-US" i="1" dirty="0" smtClean="0"/>
              <a:t/>
            </a:r>
            <a:br>
              <a:rPr lang="en-US" i="1" dirty="0" smtClean="0"/>
            </a:br>
            <a:r>
              <a:rPr lang="en-US" i="1" dirty="0" smtClean="0">
                <a:solidFill>
                  <a:srgbClr val="FFC000"/>
                </a:solidFill>
              </a:rPr>
              <a:t>(second death)</a:t>
            </a:r>
            <a:endParaRPr lang="en-US" i="1" dirty="0">
              <a:solidFill>
                <a:srgbClr val="FFC000"/>
              </a:solidFill>
            </a:endParaRPr>
          </a:p>
        </p:txBody>
      </p:sp>
      <p:sp>
        <p:nvSpPr>
          <p:cNvPr id="8" name="Content Placeholder 7"/>
          <p:cNvSpPr>
            <a:spLocks noGrp="1"/>
          </p:cNvSpPr>
          <p:nvPr>
            <p:ph idx="1"/>
          </p:nvPr>
        </p:nvSpPr>
        <p:spPr>
          <a:xfrm>
            <a:off x="457200" y="1371601"/>
            <a:ext cx="8229600" cy="1524000"/>
          </a:xfrm>
        </p:spPr>
        <p:txBody>
          <a:bodyPr/>
          <a:lstStyle/>
          <a:p>
            <a:pPr>
              <a:buNone/>
            </a:pPr>
            <a:r>
              <a:rPr lang="en-US" i="1" dirty="0" smtClean="0"/>
              <a:t>“But the rest of the dead (unbelievers) lived not again until the thousand years were finished.”</a:t>
            </a:r>
          </a:p>
          <a:p>
            <a:endParaRPr lang="en-US" dirty="0"/>
          </a:p>
        </p:txBody>
      </p:sp>
      <p:pic>
        <p:nvPicPr>
          <p:cNvPr id="97282" name="Picture 2" descr="http://images.srilal.multiply.com/image/ffFQ-bK22heSeKmvYXzdFg/photos/1M/300x300/2231/white-throne.jpg?et=vzws9v%2C%2BgL28HBtIs2lIeg&amp;nmid=0"/>
          <p:cNvPicPr>
            <a:picLocks noChangeAspect="1" noChangeArrowheads="1"/>
          </p:cNvPicPr>
          <p:nvPr/>
        </p:nvPicPr>
        <p:blipFill>
          <a:blip r:embed="rId3" cstate="print">
            <a:lum bright="-10000"/>
          </a:blip>
          <a:srcRect/>
          <a:stretch>
            <a:fillRect/>
          </a:stretch>
        </p:blipFill>
        <p:spPr bwMode="auto">
          <a:xfrm>
            <a:off x="533400" y="2971800"/>
            <a:ext cx="3124200" cy="3699054"/>
          </a:xfrm>
          <a:prstGeom prst="rect">
            <a:avLst/>
          </a:prstGeom>
          <a:noFill/>
        </p:spPr>
      </p:pic>
      <p:pic>
        <p:nvPicPr>
          <p:cNvPr id="97284" name="Picture 4" descr="http://believe-jesus.webs.com/lakeoffire.jpg"/>
          <p:cNvPicPr>
            <a:picLocks noChangeAspect="1" noChangeArrowheads="1"/>
          </p:cNvPicPr>
          <p:nvPr/>
        </p:nvPicPr>
        <p:blipFill>
          <a:blip r:embed="rId4" cstate="print"/>
          <a:srcRect/>
          <a:stretch>
            <a:fillRect/>
          </a:stretch>
        </p:blipFill>
        <p:spPr bwMode="auto">
          <a:xfrm>
            <a:off x="4114800" y="2971800"/>
            <a:ext cx="4876800" cy="3657600"/>
          </a:xfrm>
          <a:prstGeom prst="rect">
            <a:avLst/>
          </a:prstGeom>
          <a:noFill/>
        </p:spPr>
      </p:pic>
      <p:sp>
        <p:nvSpPr>
          <p:cNvPr id="7" name="Rectangle 6"/>
          <p:cNvSpPr/>
          <p:nvPr/>
        </p:nvSpPr>
        <p:spPr>
          <a:xfrm>
            <a:off x="4296924" y="4572000"/>
            <a:ext cx="4389876" cy="707886"/>
          </a:xfrm>
          <a:prstGeom prst="rect">
            <a:avLst/>
          </a:prstGeom>
        </p:spPr>
        <p:txBody>
          <a:bodyPr wrap="square">
            <a:spAutoFit/>
          </a:bodyPr>
          <a:lstStyle/>
          <a:p>
            <a:pPr algn="ctr"/>
            <a:r>
              <a:rPr lang="en-US" sz="4000" dirty="0">
                <a:effectLst>
                  <a:glow rad="101600">
                    <a:schemeClr val="bg1">
                      <a:alpha val="60000"/>
                    </a:schemeClr>
                  </a:glow>
                </a:effectLst>
              </a:rPr>
              <a:t>Hell</a:t>
            </a:r>
          </a:p>
        </p:txBody>
      </p:sp>
      <p:pic>
        <p:nvPicPr>
          <p:cNvPr id="97286" name="Picture 6" descr="http://www.sluniverse.com/php/vb/attachments/commercial-announcements/14832d1287163840-introducing-lake-fire-now-open-lake-fire-copy.jpg"/>
          <p:cNvPicPr>
            <a:picLocks noChangeAspect="1" noChangeArrowheads="1"/>
          </p:cNvPicPr>
          <p:nvPr/>
        </p:nvPicPr>
        <p:blipFill>
          <a:blip r:embed="rId5" cstate="print"/>
          <a:srcRect/>
          <a:stretch>
            <a:fillRect/>
          </a:stretch>
        </p:blipFill>
        <p:spPr bwMode="auto">
          <a:xfrm>
            <a:off x="152400" y="2438400"/>
            <a:ext cx="8839200" cy="441960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286"/>
                                        </p:tgtEl>
                                        <p:attrNameLst>
                                          <p:attrName>style.visibility</p:attrName>
                                        </p:attrNameLst>
                                      </p:cBhvr>
                                      <p:to>
                                        <p:strVal val="visible"/>
                                      </p:to>
                                    </p:set>
                                    <p:animEffect transition="in" filter="fade">
                                      <p:cBhvr>
                                        <p:cTn id="7" dur="2000"/>
                                        <p:tgtEl>
                                          <p:spTgt spid="97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198438"/>
          </a:xfrm>
        </p:spPr>
        <p:txBody>
          <a:bodyPr>
            <a:normAutofit fontScale="90000"/>
            <a:scene3d>
              <a:camera prst="orthographicFront"/>
              <a:lightRig rig="threePt" dir="t"/>
            </a:scene3d>
            <a:sp3d extrusionH="57150">
              <a:bevelT w="38100" h="38100" prst="convex"/>
            </a:sp3d>
          </a:bodyPr>
          <a:lstStyle/>
          <a:p>
            <a:r>
              <a:rPr lang="en-US" b="1" dirty="0" smtClean="0">
                <a:solidFill>
                  <a:schemeClr val="tx1">
                    <a:lumMod val="85000"/>
                  </a:schemeClr>
                </a:solidFill>
              </a:rPr>
              <a:t>Millennial Kingdom</a:t>
            </a:r>
            <a:br>
              <a:rPr lang="en-US" b="1" dirty="0" smtClean="0">
                <a:solidFill>
                  <a:schemeClr val="tx1">
                    <a:lumMod val="85000"/>
                  </a:schemeClr>
                </a:solidFill>
              </a:rPr>
            </a:br>
            <a:r>
              <a:rPr lang="en-US" b="1" dirty="0" smtClean="0">
                <a:solidFill>
                  <a:schemeClr val="tx1">
                    <a:lumMod val="85000"/>
                  </a:schemeClr>
                </a:solidFill>
              </a:rPr>
              <a:t>(1000 years)</a:t>
            </a:r>
            <a:r>
              <a:rPr lang="en-US" b="1" dirty="0" smtClean="0"/>
              <a:t/>
            </a:r>
            <a:br>
              <a:rPr lang="en-US" b="1" dirty="0" smtClean="0"/>
            </a:br>
            <a:r>
              <a:rPr lang="en-US" sz="4000" i="1" dirty="0" smtClean="0">
                <a:solidFill>
                  <a:srgbClr val="FFFF00"/>
                </a:solidFill>
                <a:effectLst/>
              </a:rPr>
              <a:t>“And they lived and reigned with </a:t>
            </a:r>
            <a:br>
              <a:rPr lang="en-US" sz="4000" i="1" dirty="0" smtClean="0">
                <a:solidFill>
                  <a:srgbClr val="FFFF00"/>
                </a:solidFill>
                <a:effectLst/>
              </a:rPr>
            </a:br>
            <a:r>
              <a:rPr lang="en-US" sz="4000" i="1" dirty="0" smtClean="0">
                <a:solidFill>
                  <a:srgbClr val="FFFF00"/>
                </a:solidFill>
                <a:effectLst/>
              </a:rPr>
              <a:t>Christ a thousand years.”</a:t>
            </a:r>
            <a:endParaRPr lang="en-US" sz="4000" i="1" dirty="0">
              <a:solidFill>
                <a:srgbClr val="FFFF00"/>
              </a:solidFill>
              <a:effectLst/>
            </a:endParaRPr>
          </a:p>
        </p:txBody>
      </p:sp>
      <p:pic>
        <p:nvPicPr>
          <p:cNvPr id="98308" name="Picture 4" descr="http://1.bp.blogspot.com/-CixHg6Sv1Qc/T29yK9YiFNI/AAAAAAAACJE/eIwIcaVU2tc/s1600/premil.gif"/>
          <p:cNvPicPr>
            <a:picLocks noChangeAspect="1" noChangeArrowheads="1"/>
          </p:cNvPicPr>
          <p:nvPr/>
        </p:nvPicPr>
        <p:blipFill>
          <a:blip r:embed="rId2" cstate="print"/>
          <a:srcRect/>
          <a:stretch>
            <a:fillRect/>
          </a:stretch>
        </p:blipFill>
        <p:spPr bwMode="auto">
          <a:xfrm>
            <a:off x="1657" y="2971800"/>
            <a:ext cx="9142343"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flipH="1" flipV="1">
            <a:off x="1143000" y="5562600"/>
            <a:ext cx="2819400"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flipH="1" flipV="1">
            <a:off x="2362200" y="3505200"/>
            <a:ext cx="381000" cy="685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flipH="1" flipV="1">
            <a:off x="6324603" y="5486400"/>
            <a:ext cx="2819397" cy="91439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flipH="1" flipV="1">
            <a:off x="152400" y="5181600"/>
            <a:ext cx="1295400" cy="45719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flipH="1" flipV="1">
            <a:off x="3505200" y="5181600"/>
            <a:ext cx="2057400" cy="457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flipH="1" flipV="1">
            <a:off x="6477000" y="3200400"/>
            <a:ext cx="1524000" cy="685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6477945">
            <a:off x="5743146" y="3044627"/>
            <a:ext cx="1466718" cy="484632"/>
          </a:xfrm>
          <a:prstGeom prst="rightArrow">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8310" name="Picture 6" descr="http://www.fallenangels-ckquarterman.com/wp-content/uploads/2012/04/Great-White-Throne.jpg"/>
          <p:cNvPicPr>
            <a:picLocks noChangeAspect="1" noChangeArrowheads="1"/>
          </p:cNvPicPr>
          <p:nvPr/>
        </p:nvPicPr>
        <p:blipFill>
          <a:blip r:embed="rId3" cstate="print"/>
          <a:srcRect/>
          <a:stretch>
            <a:fillRect/>
          </a:stretch>
        </p:blipFill>
        <p:spPr bwMode="auto">
          <a:xfrm>
            <a:off x="7620000" y="2971800"/>
            <a:ext cx="1524000" cy="1178076"/>
          </a:xfrm>
          <a:prstGeom prst="ellipse">
            <a:avLst/>
          </a:prstGeom>
          <a:ln>
            <a:noFill/>
          </a:ln>
          <a:effectLst>
            <a:softEdge rad="112500"/>
          </a:effectLst>
        </p:spPr>
      </p:pic>
      <p:pic>
        <p:nvPicPr>
          <p:cNvPr id="98312" name="Picture 8" descr="http://www.mormonchurch.com/files/2011/05/Second-Coming-Jesus-Christ-Mormon1.jpg"/>
          <p:cNvPicPr>
            <a:picLocks noChangeAspect="1" noChangeArrowheads="1"/>
          </p:cNvPicPr>
          <p:nvPr/>
        </p:nvPicPr>
        <p:blipFill>
          <a:blip r:embed="rId4" cstate="print"/>
          <a:srcRect l="28333" t="15000" r="28333" b="35000"/>
          <a:stretch>
            <a:fillRect/>
          </a:stretch>
        </p:blipFill>
        <p:spPr bwMode="auto">
          <a:xfrm>
            <a:off x="2286000" y="3429000"/>
            <a:ext cx="594360" cy="914400"/>
          </a:xfrm>
          <a:prstGeom prst="ellipse">
            <a:avLst/>
          </a:prstGeom>
          <a:ln>
            <a:noFill/>
          </a:ln>
          <a:effectLst>
            <a:softEdge rad="112500"/>
          </a:effectLst>
        </p:spPr>
      </p:pic>
      <p:pic>
        <p:nvPicPr>
          <p:cNvPr id="98313" name="Picture 9" descr="C:\Users\Dan White\Pictures\Bible pictures\Daniel &amp; Bab Captvty\scan0028 (2).jpg"/>
          <p:cNvPicPr>
            <a:picLocks noChangeAspect="1" noChangeArrowheads="1"/>
          </p:cNvPicPr>
          <p:nvPr/>
        </p:nvPicPr>
        <p:blipFill>
          <a:blip r:embed="rId5" cstate="print"/>
          <a:srcRect/>
          <a:stretch>
            <a:fillRect/>
          </a:stretch>
        </p:blipFill>
        <p:spPr bwMode="auto">
          <a:xfrm>
            <a:off x="2133600" y="5410200"/>
            <a:ext cx="814545" cy="1176898"/>
          </a:xfrm>
          <a:prstGeom prst="ellipse">
            <a:avLst/>
          </a:prstGeom>
          <a:ln>
            <a:noFill/>
          </a:ln>
          <a:effectLst>
            <a:softEdge rad="112500"/>
          </a:effectLst>
        </p:spPr>
      </p:pic>
      <p:pic>
        <p:nvPicPr>
          <p:cNvPr id="98314" name="Picture 10" descr="C:\Users\Dan White\Pictures\Bible pictures\Prophecy pictures\prophecy pictures\rapture and second coming\rapture88 (2).jpg"/>
          <p:cNvPicPr>
            <a:picLocks noChangeAspect="1" noChangeArrowheads="1"/>
          </p:cNvPicPr>
          <p:nvPr/>
        </p:nvPicPr>
        <p:blipFill>
          <a:blip r:embed="rId6" cstate="print"/>
          <a:srcRect/>
          <a:stretch>
            <a:fillRect/>
          </a:stretch>
        </p:blipFill>
        <p:spPr bwMode="auto">
          <a:xfrm>
            <a:off x="380999" y="3425526"/>
            <a:ext cx="1256921" cy="994074"/>
          </a:xfrm>
          <a:prstGeom prst="ellipse">
            <a:avLst/>
          </a:prstGeom>
          <a:ln>
            <a:noFill/>
          </a:ln>
          <a:effectLst>
            <a:softEdge rad="112500"/>
          </a:effectLst>
        </p:spPr>
      </p:pic>
      <p:pic>
        <p:nvPicPr>
          <p:cNvPr id="98315" name="Picture 11" descr="C:\Users\Dan White\Pictures\Bible pictures\Prophecy pictures\prophecy pictures\rapture and second coming\scan0112 - Copy.jpg"/>
          <p:cNvPicPr>
            <a:picLocks noChangeAspect="1" noChangeArrowheads="1"/>
          </p:cNvPicPr>
          <p:nvPr/>
        </p:nvPicPr>
        <p:blipFill>
          <a:blip r:embed="rId7" cstate="print"/>
          <a:srcRect/>
          <a:stretch>
            <a:fillRect/>
          </a:stretch>
        </p:blipFill>
        <p:spPr bwMode="auto">
          <a:xfrm>
            <a:off x="5334000" y="4953000"/>
            <a:ext cx="1084263" cy="1583418"/>
          </a:xfrm>
          <a:prstGeom prst="ellipse">
            <a:avLst/>
          </a:prstGeom>
          <a:ln>
            <a:noFill/>
          </a:ln>
          <a:effectLst>
            <a:softEdge rad="112500"/>
          </a:effectLst>
        </p:spPr>
      </p:pic>
      <p:pic>
        <p:nvPicPr>
          <p:cNvPr id="98317" name="Picture 13" descr="C:\Users\Dan White\Pictures\Bible pictures\Prophecy pictures\prophecy pictures\rapture and second coming\14~ (2).JPG"/>
          <p:cNvPicPr>
            <a:picLocks noChangeAspect="1" noChangeArrowheads="1"/>
          </p:cNvPicPr>
          <p:nvPr/>
        </p:nvPicPr>
        <p:blipFill>
          <a:blip r:embed="rId8" cstate="print"/>
          <a:srcRect l="45280" t="9016" r="5227" b="45902"/>
          <a:stretch>
            <a:fillRect/>
          </a:stretch>
        </p:blipFill>
        <p:spPr bwMode="auto">
          <a:xfrm>
            <a:off x="3200400" y="3505200"/>
            <a:ext cx="762000" cy="891702"/>
          </a:xfrm>
          <a:prstGeom prst="ellipse">
            <a:avLst/>
          </a:prstGeom>
          <a:ln>
            <a:noFill/>
          </a:ln>
          <a:effectLst>
            <a:softEdge rad="112500"/>
          </a:effectLst>
        </p:spPr>
      </p:pic>
      <p:pic>
        <p:nvPicPr>
          <p:cNvPr id="98321" name="Picture 17" descr="http://what-buddha-said.net/Pics/hell.n4.jpg"/>
          <p:cNvPicPr>
            <a:picLocks noChangeAspect="1" noChangeArrowheads="1"/>
          </p:cNvPicPr>
          <p:nvPr/>
        </p:nvPicPr>
        <p:blipFill>
          <a:blip r:embed="rId9" cstate="print"/>
          <a:srcRect/>
          <a:stretch>
            <a:fillRect/>
          </a:stretch>
        </p:blipFill>
        <p:spPr bwMode="auto">
          <a:xfrm>
            <a:off x="6705600" y="4953000"/>
            <a:ext cx="1981200" cy="1485900"/>
          </a:xfrm>
          <a:prstGeom prst="ellipse">
            <a:avLst/>
          </a:prstGeom>
          <a:ln>
            <a:noFill/>
          </a:ln>
          <a:effectLst>
            <a:softEdge rad="112500"/>
          </a:effectLst>
        </p:spPr>
      </p:pic>
      <p:sp>
        <p:nvSpPr>
          <p:cNvPr id="25" name="Rectangle 24"/>
          <p:cNvSpPr/>
          <p:nvPr/>
        </p:nvSpPr>
        <p:spPr>
          <a:xfrm>
            <a:off x="7086600" y="1981200"/>
            <a:ext cx="1905000" cy="830997"/>
          </a:xfrm>
          <a:prstGeom prst="rect">
            <a:avLst/>
          </a:prstGeom>
          <a:solidFill>
            <a:schemeClr val="accent5">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400" b="1" i="1" dirty="0" smtClean="0"/>
              <a:t>Second Resurrection</a:t>
            </a:r>
            <a:endParaRPr lang="en-US" sz="2400" b="1" i="1" dirty="0"/>
          </a:p>
        </p:txBody>
      </p:sp>
      <p:sp>
        <p:nvSpPr>
          <p:cNvPr id="19" name="Rectangle 18"/>
          <p:cNvSpPr/>
          <p:nvPr/>
        </p:nvSpPr>
        <p:spPr>
          <a:xfrm>
            <a:off x="152400" y="1981200"/>
            <a:ext cx="1905000" cy="830997"/>
          </a:xfrm>
          <a:prstGeom prst="rect">
            <a:avLst/>
          </a:prstGeom>
          <a:solidFill>
            <a:schemeClr val="accent5">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400" b="1" i="1" dirty="0" smtClean="0"/>
              <a:t>First  Resurrection</a:t>
            </a:r>
            <a:endParaRPr lang="en-US" sz="2400" b="1" i="1" dirty="0"/>
          </a:p>
        </p:txBody>
      </p:sp>
      <p:sp>
        <p:nvSpPr>
          <p:cNvPr id="20" name="Right Arrow 19"/>
          <p:cNvSpPr/>
          <p:nvPr/>
        </p:nvSpPr>
        <p:spPr>
          <a:xfrm rot="6477945">
            <a:off x="7068458" y="2886811"/>
            <a:ext cx="814484" cy="484632"/>
          </a:xfrm>
          <a:prstGeom prst="rightArrow">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2941469">
            <a:off x="328874" y="2848551"/>
            <a:ext cx="704239" cy="484632"/>
          </a:xfrm>
          <a:prstGeom prst="rightArrow">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rot="2093924">
            <a:off x="1873466" y="2561323"/>
            <a:ext cx="1615912" cy="484632"/>
          </a:xfrm>
          <a:prstGeom prst="rightArrow">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2000"/>
                                        <p:tgtEl>
                                          <p:spTgt spid="9"/>
                                        </p:tgtEl>
                                      </p:cBhvr>
                                    </p:animEffect>
                                    <p:set>
                                      <p:cBhvr>
                                        <p:cTn id="14" dur="1" fill="hold">
                                          <p:stCondLst>
                                            <p:cond delay="199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2000"/>
                                        <p:tgtEl>
                                          <p:spTgt spid="11"/>
                                        </p:tgtEl>
                                      </p:cBhvr>
                                    </p:animEffect>
                                    <p:set>
                                      <p:cBhvr>
                                        <p:cTn id="24" dur="1" fill="hold">
                                          <p:stCondLst>
                                            <p:cond delay="1999"/>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20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20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0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20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25" grpId="0" animBg="1"/>
      <p:bldP spid="19" grpId="0" animBg="1"/>
      <p:bldP spid="20" grpId="0" animBg="1"/>
      <p:bldP spid="21" grpId="0" animBg="1"/>
      <p:bldP spid="2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4343400"/>
          </a:xfrm>
        </p:spPr>
        <p:txBody>
          <a:bodyPr>
            <a:normAutofit/>
            <a:scene3d>
              <a:camera prst="orthographicFront"/>
              <a:lightRig rig="threePt" dir="t"/>
            </a:scene3d>
            <a:sp3d extrusionH="57150">
              <a:bevelT w="38100" h="38100" prst="convex"/>
            </a:sp3d>
          </a:bodyPr>
          <a:lstStyle/>
          <a:p>
            <a:r>
              <a:rPr lang="en-US" sz="6600" dirty="0" smtClean="0">
                <a:solidFill>
                  <a:srgbClr val="92D050"/>
                </a:solidFill>
                <a:effectLst>
                  <a:glow rad="63500">
                    <a:schemeClr val="accent3">
                      <a:satMod val="175000"/>
                      <a:alpha val="40000"/>
                    </a:schemeClr>
                  </a:glow>
                  <a:reflection blurRad="6350" stA="55000" endA="300" endPos="45500" dir="5400000" sy="-100000" algn="bl" rotWithShape="0"/>
                </a:effectLst>
              </a:rPr>
              <a:t>Tonight’s Message</a:t>
            </a:r>
            <a:endParaRPr lang="en-US" sz="6600" dirty="0">
              <a:solidFill>
                <a:srgbClr val="92D050"/>
              </a:solidFill>
              <a:effectLst>
                <a:glow rad="63500">
                  <a:schemeClr val="accent3">
                    <a:satMod val="175000"/>
                    <a:alpha val="40000"/>
                  </a:schemeClr>
                </a:glow>
                <a:reflection blurRad="6350" stA="55000" endA="300" endPos="45500" dir="5400000" sy="-100000" algn="bl" rotWithShape="0"/>
              </a:effectLst>
            </a:endParaRPr>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solidFill>
                  <a:srgbClr val="FFFF00"/>
                </a:solidFill>
              </a:rPr>
              <a:t>Our Resurrection Bodies</a:t>
            </a:r>
            <a:endParaRPr lang="en-US" dirty="0">
              <a:solidFill>
                <a:srgbClr val="FFFF00"/>
              </a:solidFill>
            </a:endParaRPr>
          </a:p>
        </p:txBody>
      </p:sp>
      <p:sp>
        <p:nvSpPr>
          <p:cNvPr id="3" name="Content Placeholder 2"/>
          <p:cNvSpPr>
            <a:spLocks noGrp="1"/>
          </p:cNvSpPr>
          <p:nvPr>
            <p:ph idx="1"/>
          </p:nvPr>
        </p:nvSpPr>
        <p:spPr>
          <a:xfrm>
            <a:off x="228600" y="1371600"/>
            <a:ext cx="8610600" cy="4754563"/>
          </a:xfrm>
        </p:spPr>
        <p:txBody>
          <a:bodyPr/>
          <a:lstStyle/>
          <a:p>
            <a:r>
              <a:rPr lang="en-US" dirty="0" smtClean="0"/>
              <a:t>What </a:t>
            </a:r>
            <a:r>
              <a:rPr lang="en-US" dirty="0"/>
              <a:t>kind of body did Jesus have after his resurrection</a:t>
            </a:r>
            <a:r>
              <a:rPr lang="en-US" dirty="0" smtClean="0"/>
              <a:t>?</a:t>
            </a:r>
          </a:p>
          <a:p>
            <a:r>
              <a:rPr lang="en-US" dirty="0" smtClean="0"/>
              <a:t>This </a:t>
            </a:r>
            <a:r>
              <a:rPr lang="en-US" dirty="0"/>
              <a:t>is of great importance to the believer, for we someday will have a similar </a:t>
            </a:r>
            <a:r>
              <a:rPr lang="en-US" dirty="0" smtClean="0"/>
              <a:t>body –</a:t>
            </a:r>
          </a:p>
          <a:p>
            <a:endParaRPr lang="en-US" dirty="0"/>
          </a:p>
        </p:txBody>
      </p:sp>
      <p:sp>
        <p:nvSpPr>
          <p:cNvPr id="4" name="Rectangle 3"/>
          <p:cNvSpPr/>
          <p:nvPr/>
        </p:nvSpPr>
        <p:spPr>
          <a:xfrm>
            <a:off x="304800" y="3886200"/>
            <a:ext cx="8382000" cy="2862322"/>
          </a:xfrm>
          <a:prstGeom prst="rect">
            <a:avLst/>
          </a:prstGeom>
          <a:solidFill>
            <a:schemeClr val="accent3">
              <a:lumMod val="75000"/>
            </a:schemeClr>
          </a:solidFill>
          <a:ln>
            <a:solidFill>
              <a:schemeClr val="tx1">
                <a:lumMod val="95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600" i="1" dirty="0" smtClean="0"/>
              <a:t>“Who shall change our vile body, that it may be fashioned </a:t>
            </a:r>
            <a:r>
              <a:rPr lang="en-US" sz="3600" i="1" u="sng" dirty="0" smtClean="0"/>
              <a:t>like unto </a:t>
            </a:r>
            <a:r>
              <a:rPr lang="en-US" sz="3600" i="1" dirty="0" smtClean="0"/>
              <a:t>his glorious body, according to the working whereby he is able even to subdue all things unto himself.”</a:t>
            </a:r>
          </a:p>
          <a:p>
            <a:pPr algn="ctr"/>
            <a:r>
              <a:rPr lang="en-US" sz="3600" i="1" dirty="0" smtClean="0"/>
              <a:t> (Phil. 3:21)</a:t>
            </a:r>
            <a:endParaRPr lang="en-US" sz="3600"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71600"/>
          </a:xfrm>
        </p:spPr>
        <p:txBody>
          <a:bodyPr>
            <a:normAutofit/>
            <a:scene3d>
              <a:camera prst="orthographicFront"/>
              <a:lightRig rig="threePt" dir="t"/>
            </a:scene3d>
            <a:sp3d extrusionH="57150">
              <a:bevelT w="38100" h="38100" prst="convex"/>
            </a:sp3d>
          </a:bodyPr>
          <a:lstStyle/>
          <a:p>
            <a:r>
              <a:rPr lang="en-US" sz="4800" i="1" dirty="0" smtClean="0">
                <a:solidFill>
                  <a:srgbClr val="FFFF00"/>
                </a:solidFill>
              </a:rPr>
              <a:t>I John 3:1-3</a:t>
            </a:r>
            <a:endParaRPr lang="en-US" sz="4800" i="1" dirty="0">
              <a:solidFill>
                <a:srgbClr val="FFFF00"/>
              </a:solidFill>
            </a:endParaRPr>
          </a:p>
        </p:txBody>
      </p:sp>
      <p:sp>
        <p:nvSpPr>
          <p:cNvPr id="3" name="Content Placeholder 2"/>
          <p:cNvSpPr>
            <a:spLocks noGrp="1"/>
          </p:cNvSpPr>
          <p:nvPr>
            <p:ph idx="1"/>
          </p:nvPr>
        </p:nvSpPr>
        <p:spPr>
          <a:xfrm>
            <a:off x="0" y="1600200"/>
            <a:ext cx="9144000" cy="4525963"/>
          </a:xfrm>
        </p:spPr>
        <p:txBody>
          <a:bodyPr>
            <a:normAutofit fontScale="92500" lnSpcReduction="10000"/>
          </a:bodyPr>
          <a:lstStyle/>
          <a:p>
            <a:r>
              <a:rPr lang="en-US" i="1" dirty="0" smtClean="0"/>
              <a:t>1 Behold, what manner of love the Father hath bestowed upon us, that we should be called the sons of God: therefore the world </a:t>
            </a:r>
            <a:r>
              <a:rPr lang="en-US" i="1" dirty="0" err="1" smtClean="0"/>
              <a:t>knoweth</a:t>
            </a:r>
            <a:r>
              <a:rPr lang="en-US" i="1" dirty="0" smtClean="0"/>
              <a:t> us not, because it knew him not.</a:t>
            </a:r>
          </a:p>
          <a:p>
            <a:r>
              <a:rPr lang="en-US" i="1" dirty="0" smtClean="0"/>
              <a:t> 2 Beloved, now are we the sons of God, and it doth not yet appear what we shall be: but we know that, when he shall appear, we shall be like him; for we shall see him as he is.</a:t>
            </a:r>
          </a:p>
          <a:p>
            <a:r>
              <a:rPr lang="en-US" i="1" dirty="0" smtClean="0"/>
              <a:t> 3 And every man that hath this hope in him </a:t>
            </a:r>
            <a:r>
              <a:rPr lang="en-US" i="1" dirty="0" err="1" smtClean="0"/>
              <a:t>purifieth</a:t>
            </a:r>
            <a:r>
              <a:rPr lang="en-US" i="1" dirty="0" smtClean="0"/>
              <a:t> himself, even as he is pure.</a:t>
            </a:r>
            <a:endParaRPr lang="en-US"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067800" cy="5973762"/>
          </a:xfrm>
        </p:spPr>
        <p:txBody>
          <a:bodyPr>
            <a:normAutofit/>
          </a:bodyPr>
          <a:lstStyle/>
          <a:p>
            <a:r>
              <a:rPr lang="en-US" sz="6000" b="1" i="1" dirty="0" smtClean="0">
                <a:solidFill>
                  <a:schemeClr val="bg2">
                    <a:lumMod val="60000"/>
                    <a:lumOff val="40000"/>
                  </a:schemeClr>
                </a:solidFill>
                <a:effectLst>
                  <a:glow rad="63500">
                    <a:schemeClr val="accent1">
                      <a:satMod val="175000"/>
                      <a:alpha val="40000"/>
                    </a:schemeClr>
                  </a:glow>
                </a:effectLst>
              </a:rPr>
              <a:t>II Corinthians 5:1-4</a:t>
            </a:r>
            <a:endParaRPr lang="en-US" sz="6000" b="1" i="1" dirty="0">
              <a:solidFill>
                <a:schemeClr val="bg2">
                  <a:lumMod val="60000"/>
                  <a:lumOff val="40000"/>
                </a:schemeClr>
              </a:solidFill>
              <a:effectLst>
                <a:glow rad="63500">
                  <a:schemeClr val="accent1">
                    <a:satMod val="175000"/>
                    <a:alpha val="40000"/>
                  </a:schemeClr>
                </a:glow>
              </a:effectLst>
            </a:endParaRPr>
          </a:p>
        </p:txBody>
      </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458200" cy="6553200"/>
          </a:xfrm>
        </p:spPr>
        <p:txBody>
          <a:bodyPr>
            <a:normAutofit/>
          </a:bodyPr>
          <a:lstStyle/>
          <a:p>
            <a:r>
              <a:rPr lang="en-US" sz="3600" i="1" dirty="0" smtClean="0"/>
              <a:t>For we know that if our earthly house of this tabernacle </a:t>
            </a:r>
            <a:r>
              <a:rPr lang="en-US" sz="3600" i="1" dirty="0" smtClean="0">
                <a:solidFill>
                  <a:srgbClr val="FFFF00"/>
                </a:solidFill>
              </a:rPr>
              <a:t>(mortal body) </a:t>
            </a:r>
            <a:r>
              <a:rPr lang="en-US" sz="3600" i="1" dirty="0" smtClean="0"/>
              <a:t>were dissolved,</a:t>
            </a:r>
          </a:p>
          <a:p>
            <a:r>
              <a:rPr lang="en-US" sz="3600" i="1" dirty="0" smtClean="0">
                <a:solidFill>
                  <a:srgbClr val="FFFF00"/>
                </a:solidFill>
              </a:rPr>
              <a:t>Gen. 2:7 “And the LORD God formed man of the dust of the ground, and breathed into his nostrils the breath of life; and man became a living soul.”</a:t>
            </a:r>
          </a:p>
          <a:p>
            <a:r>
              <a:rPr lang="en-US" sz="3600" i="1" dirty="0" smtClean="0">
                <a:solidFill>
                  <a:srgbClr val="FFFF00"/>
                </a:solidFill>
              </a:rPr>
              <a:t>Job 34:15 “All flesh shall perish together, and man shall turn again unto dust.”</a:t>
            </a:r>
            <a:endParaRPr lang="en-US" sz="3600" i="1" dirty="0">
              <a:solidFill>
                <a:srgbClr val="FFFF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686800" cy="6858000"/>
          </a:xfrm>
        </p:spPr>
        <p:txBody>
          <a:bodyPr>
            <a:normAutofit/>
          </a:bodyPr>
          <a:lstStyle/>
          <a:p>
            <a:r>
              <a:rPr lang="en-US" sz="3600" i="1" dirty="0" smtClean="0"/>
              <a:t>we have a building of God, an house not made with hands, eternal in the heavens .</a:t>
            </a:r>
          </a:p>
          <a:p>
            <a:r>
              <a:rPr lang="en-US" sz="3600" i="1" dirty="0" smtClean="0">
                <a:solidFill>
                  <a:srgbClr val="FFFF00"/>
                </a:solidFill>
              </a:rPr>
              <a:t>John 14:2-3 “In my Father's house are many mansions: if it were not so, I would have told you. I go to prepare a place for you. And if I go and prepare a place for you, I will come again, and receive you unto myself; that where I am, there ye may be also.”</a:t>
            </a:r>
            <a:endParaRPr lang="en-US" sz="3600" i="1" dirty="0">
              <a:solidFill>
                <a:srgbClr val="FFFF00"/>
              </a:solidFill>
            </a:endParaRPr>
          </a:p>
        </p:txBody>
      </p:sp>
      <p:pic>
        <p:nvPicPr>
          <p:cNvPr id="13314" name="Picture 2" descr="http://www.awakenvisions.com/gallery1/HeavenAndEarth.jpg"/>
          <p:cNvPicPr>
            <a:picLocks noChangeAspect="1" noChangeArrowheads="1"/>
          </p:cNvPicPr>
          <p:nvPr/>
        </p:nvPicPr>
        <p:blipFill>
          <a:blip r:embed="rId2" cstate="print">
            <a:lum bright="-10000"/>
          </a:blip>
          <a:srcRect r="-1083" b="52347"/>
          <a:stretch>
            <a:fillRect/>
          </a:stretch>
        </p:blipFill>
        <p:spPr bwMode="auto">
          <a:xfrm>
            <a:off x="3733800" y="4612278"/>
            <a:ext cx="4572000" cy="2155372"/>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705600"/>
          </a:xfrm>
        </p:spPr>
        <p:txBody>
          <a:bodyPr>
            <a:normAutofit fontScale="92500" lnSpcReduction="10000"/>
          </a:bodyPr>
          <a:lstStyle/>
          <a:p>
            <a:r>
              <a:rPr lang="en-US" i="1" dirty="0" smtClean="0"/>
              <a:t>For in this we groan, earnestly desiring to be clothed upon with our house which is from heaven.</a:t>
            </a:r>
          </a:p>
          <a:p>
            <a:r>
              <a:rPr lang="en-US" i="1" dirty="0" smtClean="0">
                <a:solidFill>
                  <a:srgbClr val="FFFF00"/>
                </a:solidFill>
              </a:rPr>
              <a:t>Rom. 8:18-23 “For I reckon that the sufferings of this present time are not worthy to be compared with the glory which shall be revealed in us. For the earnest expectation of the creature </a:t>
            </a:r>
            <a:r>
              <a:rPr lang="en-US" i="1" dirty="0" err="1" smtClean="0">
                <a:solidFill>
                  <a:srgbClr val="FFFF00"/>
                </a:solidFill>
              </a:rPr>
              <a:t>waiteth</a:t>
            </a:r>
            <a:r>
              <a:rPr lang="en-US" i="1" dirty="0" smtClean="0">
                <a:solidFill>
                  <a:srgbClr val="FFFF00"/>
                </a:solidFill>
              </a:rPr>
              <a:t> for the manifestation of the sons of God...Because the creature itself also shall be delivered from the bondage of corruption into the glorious liberty of the children of God. For we know that the whole creation </a:t>
            </a:r>
            <a:r>
              <a:rPr lang="en-US" i="1" dirty="0" err="1" smtClean="0">
                <a:solidFill>
                  <a:srgbClr val="FFFF00"/>
                </a:solidFill>
              </a:rPr>
              <a:t>groaneth</a:t>
            </a:r>
            <a:r>
              <a:rPr lang="en-US" i="1" dirty="0" smtClean="0">
                <a:solidFill>
                  <a:srgbClr val="FFFF00"/>
                </a:solidFill>
              </a:rPr>
              <a:t> and </a:t>
            </a:r>
            <a:r>
              <a:rPr lang="en-US" i="1" dirty="0" err="1" smtClean="0">
                <a:solidFill>
                  <a:srgbClr val="FFFF00"/>
                </a:solidFill>
              </a:rPr>
              <a:t>travaileth</a:t>
            </a:r>
            <a:r>
              <a:rPr lang="en-US" i="1" dirty="0" smtClean="0">
                <a:solidFill>
                  <a:srgbClr val="FFFF00"/>
                </a:solidFill>
              </a:rPr>
              <a:t> in pain together until now. And not only they, but ourselves also, which have the </a:t>
            </a:r>
            <a:r>
              <a:rPr lang="en-US" i="1" u="sng" dirty="0" err="1" smtClean="0">
                <a:solidFill>
                  <a:srgbClr val="FFFF00"/>
                </a:solidFill>
              </a:rPr>
              <a:t>firstfruits</a:t>
            </a:r>
            <a:r>
              <a:rPr lang="en-US" i="1" dirty="0" smtClean="0">
                <a:solidFill>
                  <a:srgbClr val="FFFF00"/>
                </a:solidFill>
              </a:rPr>
              <a:t> of the Spirit, even we ourselves groan within ourselves, waiting for the adoption, to wit, the </a:t>
            </a:r>
            <a:r>
              <a:rPr lang="en-US" i="1" u="sng" dirty="0" smtClean="0">
                <a:solidFill>
                  <a:srgbClr val="FFFF00"/>
                </a:solidFill>
              </a:rPr>
              <a:t>redemption of our body</a:t>
            </a:r>
            <a:r>
              <a:rPr lang="en-US" i="1" dirty="0" smtClean="0">
                <a:solidFill>
                  <a:srgbClr val="FFFF00"/>
                </a:solidFill>
              </a:rPr>
              <a:t>.”</a:t>
            </a:r>
            <a:endParaRPr lang="en-US" dirty="0">
              <a:solidFill>
                <a:srgbClr val="FFFF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solidFill>
                  <a:srgbClr val="FFFF00"/>
                </a:solidFill>
              </a:rPr>
              <a:t>Names and Titles of Jesus Christ</a:t>
            </a:r>
            <a:endParaRPr lang="en-US" dirty="0">
              <a:solidFill>
                <a:srgbClr val="FFFF00"/>
              </a:solidFill>
            </a:endParaRPr>
          </a:p>
        </p:txBody>
      </p:sp>
      <p:pic>
        <p:nvPicPr>
          <p:cNvPr id="51204" name="Picture 4" descr="http://christianityinview.com/images/jesusnames.jpg"/>
          <p:cNvPicPr>
            <a:picLocks noChangeAspect="1" noChangeArrowheads="1"/>
          </p:cNvPicPr>
          <p:nvPr/>
        </p:nvPicPr>
        <p:blipFill>
          <a:blip r:embed="rId2" cstate="print"/>
          <a:srcRect/>
          <a:stretch>
            <a:fillRect/>
          </a:stretch>
        </p:blipFill>
        <p:spPr bwMode="auto">
          <a:xfrm>
            <a:off x="838200" y="1295400"/>
            <a:ext cx="7441603" cy="5562600"/>
          </a:xfrm>
          <a:prstGeom prst="rect">
            <a:avLst/>
          </a:prstGeom>
          <a:noFill/>
        </p:spPr>
      </p:pic>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067800" cy="4800600"/>
          </a:xfrm>
        </p:spPr>
        <p:txBody>
          <a:bodyPr>
            <a:normAutofit/>
          </a:bodyPr>
          <a:lstStyle/>
          <a:p>
            <a:r>
              <a:rPr lang="en-US" i="1" dirty="0" smtClean="0"/>
              <a:t>If so be that being clothed we shall not be found naked. For we that are in this tabernacle do groan, being burdened: not for that we would be unclothed, but clothed upon, that mortality might be swallowed up of life.</a:t>
            </a:r>
          </a:p>
          <a:p>
            <a:r>
              <a:rPr lang="en-US" i="1" dirty="0" smtClean="0">
                <a:solidFill>
                  <a:srgbClr val="FFFF00"/>
                </a:solidFill>
              </a:rPr>
              <a:t>II Tim. 1:10 “But is now made manifest by the appearing of our Saviour Jesus Christ, who hath abolished death, and hath brought life and immortality to light through the gospel.”</a:t>
            </a:r>
          </a:p>
          <a:p>
            <a:endParaRPr lang="en-US" i="1" dirty="0" smtClean="0"/>
          </a:p>
          <a:p>
            <a:endParaRPr lang="en-US" dirty="0"/>
          </a:p>
        </p:txBody>
      </p:sp>
      <p:pic>
        <p:nvPicPr>
          <p:cNvPr id="11266" name="Picture 2" descr="http://www.tillhecomes.org/wp-content/uploads/2011/12/Gospel.jpg"/>
          <p:cNvPicPr>
            <a:picLocks noChangeAspect="1" noChangeArrowheads="1"/>
          </p:cNvPicPr>
          <p:nvPr/>
        </p:nvPicPr>
        <p:blipFill>
          <a:blip r:embed="rId2" cstate="print"/>
          <a:srcRect/>
          <a:stretch>
            <a:fillRect/>
          </a:stretch>
        </p:blipFill>
        <p:spPr bwMode="auto">
          <a:xfrm>
            <a:off x="5334000" y="4640580"/>
            <a:ext cx="3695700" cy="221742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219200"/>
          </a:xfrm>
        </p:spPr>
        <p:txBody>
          <a:bodyPr>
            <a:normAutofit/>
          </a:bodyPr>
          <a:lstStyle/>
          <a:p>
            <a:r>
              <a:rPr lang="en-US" sz="6000" b="1" i="1" dirty="0" smtClean="0">
                <a:solidFill>
                  <a:schemeClr val="bg2">
                    <a:lumMod val="60000"/>
                    <a:lumOff val="40000"/>
                  </a:schemeClr>
                </a:solidFill>
                <a:effectLst>
                  <a:glow rad="63500">
                    <a:schemeClr val="accent1">
                      <a:satMod val="175000"/>
                      <a:alpha val="40000"/>
                    </a:schemeClr>
                  </a:glow>
                </a:effectLst>
              </a:rPr>
              <a:t>I Corinthians 15:35-58</a:t>
            </a:r>
            <a:endParaRPr lang="en-US" sz="6000" dirty="0"/>
          </a:p>
        </p:txBody>
      </p:sp>
      <p:pic>
        <p:nvPicPr>
          <p:cNvPr id="77825" name="Picture 1" descr="C:\Users\Dan White\Pictures\Bible pictures\Prophecy pictures\prophecy pictures\rapture and second coming\ResurrectionOfDead-2LG (2).jpg"/>
          <p:cNvPicPr>
            <a:picLocks noChangeAspect="1" noChangeArrowheads="1"/>
          </p:cNvPicPr>
          <p:nvPr/>
        </p:nvPicPr>
        <p:blipFill>
          <a:blip r:embed="rId2" cstate="print"/>
          <a:srcRect/>
          <a:stretch>
            <a:fillRect/>
          </a:stretch>
        </p:blipFill>
        <p:spPr bwMode="auto">
          <a:xfrm>
            <a:off x="2514600" y="1226344"/>
            <a:ext cx="4049730" cy="5631656"/>
          </a:xfrm>
          <a:prstGeom prst="rect">
            <a:avLst/>
          </a:prstGeom>
          <a:noFill/>
        </p:spPr>
      </p:pic>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457201"/>
            <a:ext cx="8534400" cy="1752600"/>
          </a:xfrm>
        </p:spPr>
        <p:txBody>
          <a:bodyPr/>
          <a:lstStyle/>
          <a:p>
            <a:r>
              <a:rPr lang="en-US" i="1" dirty="0" smtClean="0"/>
              <a:t>35 But some man will say, How are the dead raised up? and with what body do they come?</a:t>
            </a:r>
          </a:p>
          <a:p>
            <a:endParaRPr lang="en-US" dirty="0"/>
          </a:p>
        </p:txBody>
      </p:sp>
      <p:pic>
        <p:nvPicPr>
          <p:cNvPr id="80898" name="Picture 2" descr="http://www.missiontolearn.com/wp-content/uploads/2012/03/man-thinking.jpg"/>
          <p:cNvPicPr>
            <a:picLocks noChangeAspect="1" noChangeArrowheads="1"/>
          </p:cNvPicPr>
          <p:nvPr/>
        </p:nvPicPr>
        <p:blipFill>
          <a:blip r:embed="rId2" cstate="print"/>
          <a:srcRect/>
          <a:stretch>
            <a:fillRect/>
          </a:stretch>
        </p:blipFill>
        <p:spPr bwMode="auto">
          <a:xfrm>
            <a:off x="1676400" y="2362200"/>
            <a:ext cx="5640419" cy="3733800"/>
          </a:xfrm>
          <a:prstGeom prst="rect">
            <a:avLst/>
          </a:prstGeom>
          <a:noFill/>
        </p:spPr>
      </p:pic>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4" descr="http://1.bp.blogspot.com/_BneJWcLoJR0/S8Uow5PadaI/AAAAAAAADUk/u-nLjHrnqm8/s1600/wheatgrass1.jpg"/>
          <p:cNvPicPr>
            <a:picLocks noChangeAspect="1" noChangeArrowheads="1"/>
          </p:cNvPicPr>
          <p:nvPr/>
        </p:nvPicPr>
        <p:blipFill>
          <a:blip r:embed="rId2" cstate="print"/>
          <a:srcRect/>
          <a:stretch>
            <a:fillRect/>
          </a:stretch>
        </p:blipFill>
        <p:spPr bwMode="auto">
          <a:xfrm>
            <a:off x="228600" y="3048000"/>
            <a:ext cx="4572000" cy="3429000"/>
          </a:xfrm>
          <a:prstGeom prst="rect">
            <a:avLst/>
          </a:prstGeom>
          <a:noFill/>
        </p:spPr>
      </p:pic>
      <p:sp>
        <p:nvSpPr>
          <p:cNvPr id="3" name="Content Placeholder 2"/>
          <p:cNvSpPr>
            <a:spLocks noGrp="1"/>
          </p:cNvSpPr>
          <p:nvPr>
            <p:ph idx="1"/>
          </p:nvPr>
        </p:nvSpPr>
        <p:spPr>
          <a:xfrm>
            <a:off x="0" y="76200"/>
            <a:ext cx="9144000" cy="2743200"/>
          </a:xfrm>
        </p:spPr>
        <p:txBody>
          <a:bodyPr>
            <a:normAutofit/>
          </a:bodyPr>
          <a:lstStyle/>
          <a:p>
            <a:r>
              <a:rPr lang="en-US" i="1" dirty="0" smtClean="0"/>
              <a:t>36 Thou fool, that which thou </a:t>
            </a:r>
            <a:r>
              <a:rPr lang="en-US" i="1" dirty="0" err="1" smtClean="0"/>
              <a:t>sowest</a:t>
            </a:r>
            <a:r>
              <a:rPr lang="en-US" i="1" dirty="0" smtClean="0"/>
              <a:t> is not quickened, except it die:</a:t>
            </a:r>
          </a:p>
          <a:p>
            <a:r>
              <a:rPr lang="en-US" i="1" dirty="0" smtClean="0"/>
              <a:t> 37 And that which thou </a:t>
            </a:r>
            <a:r>
              <a:rPr lang="en-US" i="1" dirty="0" err="1" smtClean="0"/>
              <a:t>sowest</a:t>
            </a:r>
            <a:r>
              <a:rPr lang="en-US" i="1" dirty="0" smtClean="0"/>
              <a:t>, thou </a:t>
            </a:r>
            <a:r>
              <a:rPr lang="en-US" i="1" dirty="0" err="1" smtClean="0"/>
              <a:t>sowest</a:t>
            </a:r>
            <a:r>
              <a:rPr lang="en-US" i="1" dirty="0" smtClean="0"/>
              <a:t> not that body that shall be, but bare grain, it may chance of wheat, or of some other grain:</a:t>
            </a:r>
          </a:p>
          <a:p>
            <a:pPr>
              <a:buNone/>
            </a:pPr>
            <a:endParaRPr lang="en-US" i="1" dirty="0" smtClean="0"/>
          </a:p>
          <a:p>
            <a:pPr>
              <a:buNone/>
            </a:pPr>
            <a:endParaRPr lang="en-US" i="1" dirty="0"/>
          </a:p>
        </p:txBody>
      </p:sp>
      <p:pic>
        <p:nvPicPr>
          <p:cNvPr id="76802" name="Picture 2" descr="http://img.ehowcdn.com/article-new/ehow/images/a06/r4/0q/grow-red-wheat-800x800.jpg"/>
          <p:cNvPicPr>
            <a:picLocks noChangeAspect="1" noChangeArrowheads="1"/>
          </p:cNvPicPr>
          <p:nvPr/>
        </p:nvPicPr>
        <p:blipFill>
          <a:blip r:embed="rId3" cstate="print"/>
          <a:srcRect r="7298"/>
          <a:stretch>
            <a:fillRect/>
          </a:stretch>
        </p:blipFill>
        <p:spPr bwMode="auto">
          <a:xfrm>
            <a:off x="152400" y="3048000"/>
            <a:ext cx="4656667" cy="3429000"/>
          </a:xfrm>
          <a:prstGeom prst="rect">
            <a:avLst/>
          </a:prstGeom>
          <a:noFill/>
        </p:spPr>
      </p:pic>
      <p:pic>
        <p:nvPicPr>
          <p:cNvPr id="76806" name="Picture 6" descr="http://www.tradewindsfruitstore.com/catalog/reids_dent_corn.JPG"/>
          <p:cNvPicPr>
            <a:picLocks noChangeAspect="1" noChangeArrowheads="1"/>
          </p:cNvPicPr>
          <p:nvPr/>
        </p:nvPicPr>
        <p:blipFill>
          <a:blip r:embed="rId4" cstate="print"/>
          <a:srcRect/>
          <a:stretch>
            <a:fillRect/>
          </a:stretch>
        </p:blipFill>
        <p:spPr bwMode="auto">
          <a:xfrm>
            <a:off x="5029200" y="3048000"/>
            <a:ext cx="3922513" cy="3429000"/>
          </a:xfrm>
          <a:prstGeom prst="rect">
            <a:avLst/>
          </a:prstGeom>
          <a:noFill/>
        </p:spPr>
      </p:pic>
      <p:pic>
        <p:nvPicPr>
          <p:cNvPr id="76808" name="Picture 8" descr="http://blog.machinefinder.com/wp-content/uploads/2012/08/Corn_field.jpg"/>
          <p:cNvPicPr>
            <a:picLocks noChangeAspect="1" noChangeArrowheads="1"/>
          </p:cNvPicPr>
          <p:nvPr/>
        </p:nvPicPr>
        <p:blipFill>
          <a:blip r:embed="rId5" cstate="print"/>
          <a:srcRect l="20561" r="2925"/>
          <a:stretch>
            <a:fillRect/>
          </a:stretch>
        </p:blipFill>
        <p:spPr bwMode="auto">
          <a:xfrm>
            <a:off x="5029200" y="3048000"/>
            <a:ext cx="3985682" cy="342900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6804"/>
                                        </p:tgtEl>
                                        <p:attrNameLst>
                                          <p:attrName>style.visibility</p:attrName>
                                        </p:attrNameLst>
                                      </p:cBhvr>
                                      <p:to>
                                        <p:strVal val="visible"/>
                                      </p:to>
                                    </p:set>
                                    <p:animEffect transition="in" filter="fade">
                                      <p:cBhvr>
                                        <p:cTn id="13" dur="2000"/>
                                        <p:tgtEl>
                                          <p:spTgt spid="7680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6802"/>
                                        </p:tgtEl>
                                        <p:attrNameLst>
                                          <p:attrName>style.visibility</p:attrName>
                                        </p:attrNameLst>
                                      </p:cBhvr>
                                      <p:to>
                                        <p:strVal val="visible"/>
                                      </p:to>
                                    </p:set>
                                    <p:animEffect transition="in" filter="fade">
                                      <p:cBhvr>
                                        <p:cTn id="18" dur="2000"/>
                                        <p:tgtEl>
                                          <p:spTgt spid="7680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6806"/>
                                        </p:tgtEl>
                                        <p:attrNameLst>
                                          <p:attrName>style.visibility</p:attrName>
                                        </p:attrNameLst>
                                      </p:cBhvr>
                                      <p:to>
                                        <p:strVal val="visible"/>
                                      </p:to>
                                    </p:set>
                                    <p:animEffect transition="in" filter="fade">
                                      <p:cBhvr>
                                        <p:cTn id="23" dur="2000"/>
                                        <p:tgtEl>
                                          <p:spTgt spid="7680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6808"/>
                                        </p:tgtEl>
                                        <p:attrNameLst>
                                          <p:attrName>style.visibility</p:attrName>
                                        </p:attrNameLst>
                                      </p:cBhvr>
                                      <p:to>
                                        <p:strVal val="visible"/>
                                      </p:to>
                                    </p:set>
                                    <p:animEffect transition="in" filter="fade">
                                      <p:cBhvr>
                                        <p:cTn id="28" dur="2000"/>
                                        <p:tgtEl>
                                          <p:spTgt spid="768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458200" cy="3429001"/>
          </a:xfrm>
        </p:spPr>
        <p:txBody>
          <a:bodyPr/>
          <a:lstStyle/>
          <a:p>
            <a:r>
              <a:rPr lang="en-US" i="1" dirty="0" smtClean="0"/>
              <a:t>38 But God </a:t>
            </a:r>
            <a:r>
              <a:rPr lang="en-US" i="1" dirty="0" err="1" smtClean="0"/>
              <a:t>giveth</a:t>
            </a:r>
            <a:r>
              <a:rPr lang="en-US" i="1" dirty="0" smtClean="0"/>
              <a:t> it a body as it hath pleased him, and to every seed his own body.</a:t>
            </a:r>
          </a:p>
          <a:p>
            <a:r>
              <a:rPr lang="en-US" i="1" dirty="0" smtClean="0"/>
              <a:t>39 All flesh is not the same flesh: but there is one kind of flesh of men, another flesh of beasts, another of fishes, and another of birds.</a:t>
            </a:r>
            <a:endParaRPr lang="en-US" dirty="0"/>
          </a:p>
        </p:txBody>
      </p:sp>
      <p:pic>
        <p:nvPicPr>
          <p:cNvPr id="74754" name="Picture 2" descr="http://missionaryblogdigest.files.wordpress.com/2012/06/sowing-seeds.jpg?w=500"/>
          <p:cNvPicPr>
            <a:picLocks noChangeAspect="1" noChangeArrowheads="1"/>
          </p:cNvPicPr>
          <p:nvPr/>
        </p:nvPicPr>
        <p:blipFill>
          <a:blip r:embed="rId2" cstate="print"/>
          <a:srcRect/>
          <a:stretch>
            <a:fillRect/>
          </a:stretch>
        </p:blipFill>
        <p:spPr bwMode="auto">
          <a:xfrm>
            <a:off x="152400" y="3429000"/>
            <a:ext cx="3048000" cy="2277105"/>
          </a:xfrm>
          <a:prstGeom prst="rect">
            <a:avLst/>
          </a:prstGeom>
          <a:ln>
            <a:noFill/>
          </a:ln>
          <a:effectLst>
            <a:softEdge rad="112500"/>
          </a:effectLst>
        </p:spPr>
      </p:pic>
      <p:pic>
        <p:nvPicPr>
          <p:cNvPr id="74756" name="Picture 4" descr="http://heavenlytours.us/images/creating_adam.jpg"/>
          <p:cNvPicPr>
            <a:picLocks noChangeAspect="1" noChangeArrowheads="1"/>
          </p:cNvPicPr>
          <p:nvPr/>
        </p:nvPicPr>
        <p:blipFill>
          <a:blip r:embed="rId3" cstate="print"/>
          <a:srcRect/>
          <a:stretch>
            <a:fillRect/>
          </a:stretch>
        </p:blipFill>
        <p:spPr bwMode="auto">
          <a:xfrm>
            <a:off x="3428999" y="2895600"/>
            <a:ext cx="5341347" cy="3962400"/>
          </a:xfrm>
          <a:prstGeom prst="rect">
            <a:avLst/>
          </a:prstGeom>
          <a:ln>
            <a:noFill/>
          </a:ln>
          <a:effectLst>
            <a:softEdge rad="112500"/>
          </a:effectLst>
        </p:spPr>
      </p:pic>
      <p:pic>
        <p:nvPicPr>
          <p:cNvPr id="74763" name="Picture 11" descr="C:\Users\Dan White\Pictures\Bible pictures\Bible pictures Old Testament\Adam, Eve, Creation\ML_Animals in creation.JPG"/>
          <p:cNvPicPr>
            <a:picLocks noChangeAspect="1" noChangeArrowheads="1"/>
          </p:cNvPicPr>
          <p:nvPr/>
        </p:nvPicPr>
        <p:blipFill>
          <a:blip r:embed="rId4" cstate="print"/>
          <a:srcRect l="6329" t="20203" r="7595" b="11108"/>
          <a:stretch>
            <a:fillRect/>
          </a:stretch>
        </p:blipFill>
        <p:spPr bwMode="auto">
          <a:xfrm>
            <a:off x="3352800" y="2971800"/>
            <a:ext cx="5410200" cy="3962400"/>
          </a:xfrm>
          <a:prstGeom prst="rect">
            <a:avLst/>
          </a:prstGeom>
          <a:ln>
            <a:noFill/>
          </a:ln>
          <a:effectLst>
            <a:softEdge rad="112500"/>
          </a:effectLst>
        </p:spPr>
      </p:pic>
      <p:pic>
        <p:nvPicPr>
          <p:cNvPr id="74762" name="Picture 10" descr="http://www.paintingsilove.com/uploads/12/12654/634799990580092453-creation-fifth-day-sea-creatures-and-birds.jpg"/>
          <p:cNvPicPr>
            <a:picLocks noChangeAspect="1" noChangeArrowheads="1"/>
          </p:cNvPicPr>
          <p:nvPr/>
        </p:nvPicPr>
        <p:blipFill>
          <a:blip r:embed="rId5" cstate="print">
            <a:lum contrast="20000"/>
          </a:blip>
          <a:srcRect/>
          <a:stretch>
            <a:fillRect/>
          </a:stretch>
        </p:blipFill>
        <p:spPr bwMode="auto">
          <a:xfrm>
            <a:off x="3276600" y="2922864"/>
            <a:ext cx="5486400" cy="4087536"/>
          </a:xfrm>
          <a:prstGeom prst="rect">
            <a:avLst/>
          </a:prstGeom>
          <a:ln>
            <a:noFill/>
          </a:ln>
          <a:effectLst>
            <a:softEdge rad="112500"/>
          </a:effectLst>
        </p:spPr>
      </p:pic>
      <p:pic>
        <p:nvPicPr>
          <p:cNvPr id="74758" name="Picture 6" descr="http://a3.ec-images.myspacecdn.com/images02/126/ce15491b3493434a93f251f88db59490/l.gif"/>
          <p:cNvPicPr>
            <a:picLocks noChangeAspect="1" noChangeArrowheads="1"/>
          </p:cNvPicPr>
          <p:nvPr/>
        </p:nvPicPr>
        <p:blipFill>
          <a:blip r:embed="rId6" cstate="print"/>
          <a:srcRect/>
          <a:stretch>
            <a:fillRect/>
          </a:stretch>
        </p:blipFill>
        <p:spPr bwMode="auto">
          <a:xfrm>
            <a:off x="3124200" y="2895600"/>
            <a:ext cx="5715000" cy="41148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754"/>
                                        </p:tgtEl>
                                        <p:attrNameLst>
                                          <p:attrName>style.visibility</p:attrName>
                                        </p:attrNameLst>
                                      </p:cBhvr>
                                      <p:to>
                                        <p:strVal val="visible"/>
                                      </p:to>
                                    </p:set>
                                    <p:animEffect transition="in" filter="fade">
                                      <p:cBhvr>
                                        <p:cTn id="7" dur="2000"/>
                                        <p:tgtEl>
                                          <p:spTgt spid="7475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4756"/>
                                        </p:tgtEl>
                                        <p:attrNameLst>
                                          <p:attrName>style.visibility</p:attrName>
                                        </p:attrNameLst>
                                      </p:cBhvr>
                                      <p:to>
                                        <p:strVal val="visible"/>
                                      </p:to>
                                    </p:set>
                                    <p:animEffect transition="in" filter="fade">
                                      <p:cBhvr>
                                        <p:cTn id="18" dur="2000"/>
                                        <p:tgtEl>
                                          <p:spTgt spid="7475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4763"/>
                                        </p:tgtEl>
                                        <p:attrNameLst>
                                          <p:attrName>style.visibility</p:attrName>
                                        </p:attrNameLst>
                                      </p:cBhvr>
                                      <p:to>
                                        <p:strVal val="visible"/>
                                      </p:to>
                                    </p:set>
                                    <p:animEffect transition="in" filter="fade">
                                      <p:cBhvr>
                                        <p:cTn id="23" dur="2000"/>
                                        <p:tgtEl>
                                          <p:spTgt spid="7476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4762"/>
                                        </p:tgtEl>
                                        <p:attrNameLst>
                                          <p:attrName>style.visibility</p:attrName>
                                        </p:attrNameLst>
                                      </p:cBhvr>
                                      <p:to>
                                        <p:strVal val="visible"/>
                                      </p:to>
                                    </p:set>
                                    <p:animEffect transition="in" filter="fade">
                                      <p:cBhvr>
                                        <p:cTn id="28" dur="2000"/>
                                        <p:tgtEl>
                                          <p:spTgt spid="7476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4758"/>
                                        </p:tgtEl>
                                        <p:attrNameLst>
                                          <p:attrName>style.visibility</p:attrName>
                                        </p:attrNameLst>
                                      </p:cBhvr>
                                      <p:to>
                                        <p:strVal val="visible"/>
                                      </p:to>
                                    </p:set>
                                    <p:animEffect transition="in" filter="fade">
                                      <p:cBhvr>
                                        <p:cTn id="33" dur="2000"/>
                                        <p:tgtEl>
                                          <p:spTgt spid="747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52400" y="228600"/>
            <a:ext cx="8763000" cy="3810000"/>
          </a:xfrm>
        </p:spPr>
        <p:txBody>
          <a:bodyPr>
            <a:normAutofit/>
          </a:bodyPr>
          <a:lstStyle/>
          <a:p>
            <a:r>
              <a:rPr lang="en-US" i="1" dirty="0" smtClean="0"/>
              <a:t>40 There are also celestial (Heavenly) bodies, and bodies terrestrial (Earthly): but the glory of the celestial is one, and the glory of the terrestrial is another. </a:t>
            </a:r>
          </a:p>
          <a:p>
            <a:r>
              <a:rPr lang="en-US" i="1" dirty="0" smtClean="0"/>
              <a:t>41 There is one glory of the sun, and another glory of the moon, and another glory of the stars: for one star </a:t>
            </a:r>
            <a:r>
              <a:rPr lang="en-US" i="1" dirty="0" err="1" smtClean="0"/>
              <a:t>differeth</a:t>
            </a:r>
            <a:r>
              <a:rPr lang="en-US" i="1" dirty="0" smtClean="0"/>
              <a:t> from another star in glory.</a:t>
            </a:r>
          </a:p>
          <a:p>
            <a:endParaRPr lang="en-US" i="1" dirty="0" smtClean="0"/>
          </a:p>
          <a:p>
            <a:endParaRPr lang="en-US" dirty="0"/>
          </a:p>
        </p:txBody>
      </p:sp>
      <p:pic>
        <p:nvPicPr>
          <p:cNvPr id="79878" name="Picture 6" descr="http://t0.gstatic.com/images?q=tbn:ANd9GcQPmq-jfffuIQL8VALylBBO8knndB5vHF_rQyEanWNEcDh58ZAo-resYqBx"/>
          <p:cNvPicPr>
            <a:picLocks noChangeAspect="1" noChangeArrowheads="1"/>
          </p:cNvPicPr>
          <p:nvPr/>
        </p:nvPicPr>
        <p:blipFill>
          <a:blip r:embed="rId2" cstate="print"/>
          <a:srcRect/>
          <a:stretch>
            <a:fillRect/>
          </a:stretch>
        </p:blipFill>
        <p:spPr bwMode="auto">
          <a:xfrm>
            <a:off x="228600" y="3962400"/>
            <a:ext cx="4419601" cy="2754472"/>
          </a:xfrm>
          <a:prstGeom prst="rect">
            <a:avLst/>
          </a:prstGeom>
          <a:noFill/>
        </p:spPr>
      </p:pic>
      <p:pic>
        <p:nvPicPr>
          <p:cNvPr id="79880" name="Picture 8" descr="http://images.nationalgeographic.com/wpf/media-live/photos/000/004/cache/alarcon-terrace_423_600x450.jpg"/>
          <p:cNvPicPr>
            <a:picLocks noChangeAspect="1" noChangeArrowheads="1"/>
          </p:cNvPicPr>
          <p:nvPr/>
        </p:nvPicPr>
        <p:blipFill>
          <a:blip r:embed="rId3" cstate="print"/>
          <a:srcRect t="15789" r="1754"/>
          <a:stretch>
            <a:fillRect/>
          </a:stretch>
        </p:blipFill>
        <p:spPr bwMode="auto">
          <a:xfrm>
            <a:off x="4648200" y="3962400"/>
            <a:ext cx="4267200" cy="2743200"/>
          </a:xfrm>
          <a:prstGeom prst="rect">
            <a:avLst/>
          </a:prstGeom>
          <a:noFill/>
        </p:spPr>
      </p:pic>
      <p:pic>
        <p:nvPicPr>
          <p:cNvPr id="79882" name="Picture 10" descr="http://4.bp.blogspot.com/_M5kTECSjZew/S_VwpjbidhI/AAAAAAAAAAw/GgyX8C6YHAY/s1600/sun-moon-stars-sky.jpg"/>
          <p:cNvPicPr>
            <a:picLocks noChangeAspect="1" noChangeArrowheads="1"/>
          </p:cNvPicPr>
          <p:nvPr/>
        </p:nvPicPr>
        <p:blipFill>
          <a:blip r:embed="rId4" cstate="print"/>
          <a:srcRect/>
          <a:stretch>
            <a:fillRect/>
          </a:stretch>
        </p:blipFill>
        <p:spPr bwMode="auto">
          <a:xfrm>
            <a:off x="2667000" y="3962400"/>
            <a:ext cx="3683000" cy="276225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878"/>
                                        </p:tgtEl>
                                        <p:attrNameLst>
                                          <p:attrName>style.visibility</p:attrName>
                                        </p:attrNameLst>
                                      </p:cBhvr>
                                      <p:to>
                                        <p:strVal val="visible"/>
                                      </p:to>
                                    </p:set>
                                    <p:animEffect transition="in" filter="fade">
                                      <p:cBhvr>
                                        <p:cTn id="7" dur="2000"/>
                                        <p:tgtEl>
                                          <p:spTgt spid="798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880"/>
                                        </p:tgtEl>
                                        <p:attrNameLst>
                                          <p:attrName>style.visibility</p:attrName>
                                        </p:attrNameLst>
                                      </p:cBhvr>
                                      <p:to>
                                        <p:strVal val="visible"/>
                                      </p:to>
                                    </p:set>
                                    <p:animEffect transition="in" filter="fade">
                                      <p:cBhvr>
                                        <p:cTn id="12" dur="2000"/>
                                        <p:tgtEl>
                                          <p:spTgt spid="7988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9882"/>
                                        </p:tgtEl>
                                        <p:attrNameLst>
                                          <p:attrName>style.visibility</p:attrName>
                                        </p:attrNameLst>
                                      </p:cBhvr>
                                      <p:to>
                                        <p:strVal val="visible"/>
                                      </p:to>
                                    </p:set>
                                    <p:animEffect transition="in" filter="fade">
                                      <p:cBhvr>
                                        <p:cTn id="17" dur="2000"/>
                                        <p:tgtEl>
                                          <p:spTgt spid="79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4038600"/>
          </a:xfrm>
        </p:spPr>
        <p:txBody>
          <a:bodyPr>
            <a:normAutofit/>
          </a:bodyPr>
          <a:lstStyle/>
          <a:p>
            <a:r>
              <a:rPr lang="en-US" i="1" dirty="0" smtClean="0"/>
              <a:t>42 So also is the resurrection of the dead. It is sown in corruption; it is raised in</a:t>
            </a:r>
            <a:r>
              <a:rPr lang="en-US" i="1" dirty="0" smtClean="0">
                <a:solidFill>
                  <a:srgbClr val="FFFF00"/>
                </a:solidFill>
              </a:rPr>
              <a:t> incorruption</a:t>
            </a:r>
            <a:r>
              <a:rPr lang="en-US" i="1" dirty="0" smtClean="0"/>
              <a:t>:</a:t>
            </a:r>
          </a:p>
          <a:p>
            <a:r>
              <a:rPr lang="en-US" i="1" dirty="0" smtClean="0"/>
              <a:t> 43 It is sown in </a:t>
            </a:r>
            <a:r>
              <a:rPr lang="en-US" i="1" dirty="0" err="1" smtClean="0"/>
              <a:t>dishonour</a:t>
            </a:r>
            <a:r>
              <a:rPr lang="en-US" i="1" dirty="0" smtClean="0"/>
              <a:t>; it is raised in glory: it is sown in weakness; it is raised in </a:t>
            </a:r>
            <a:r>
              <a:rPr lang="en-US" i="1" dirty="0" smtClean="0">
                <a:solidFill>
                  <a:srgbClr val="FFFF00"/>
                </a:solidFill>
              </a:rPr>
              <a:t>power</a:t>
            </a:r>
            <a:r>
              <a:rPr lang="en-US" i="1" dirty="0" smtClean="0"/>
              <a:t>:</a:t>
            </a:r>
          </a:p>
          <a:p>
            <a:r>
              <a:rPr lang="en-US" i="1" dirty="0" smtClean="0"/>
              <a:t> 44 It is sown a natural body; it is raised a spiritual body. There is a natural body, and there is a </a:t>
            </a:r>
            <a:r>
              <a:rPr lang="en-US" i="1" dirty="0" smtClean="0">
                <a:solidFill>
                  <a:srgbClr val="FFFF00"/>
                </a:solidFill>
              </a:rPr>
              <a:t>spiritual (glorified) body</a:t>
            </a:r>
            <a:r>
              <a:rPr lang="en-US" i="1" dirty="0" smtClean="0"/>
              <a:t>.</a:t>
            </a:r>
            <a:endParaRPr lang="en-US" i="1" dirty="0"/>
          </a:p>
        </p:txBody>
      </p:sp>
      <p:pic>
        <p:nvPicPr>
          <p:cNvPr id="25602" name="Picture 2" descr="http://lci.typepad.com/.a/6a00d8341cbf9a53ef0128768e473d970c-400wi"/>
          <p:cNvPicPr>
            <a:picLocks noChangeAspect="1" noChangeArrowheads="1"/>
          </p:cNvPicPr>
          <p:nvPr/>
        </p:nvPicPr>
        <p:blipFill>
          <a:blip r:embed="rId2" cstate="print"/>
          <a:srcRect/>
          <a:stretch>
            <a:fillRect/>
          </a:stretch>
        </p:blipFill>
        <p:spPr bwMode="auto">
          <a:xfrm>
            <a:off x="3352800" y="3886200"/>
            <a:ext cx="5181600" cy="2694433"/>
          </a:xfrm>
          <a:prstGeom prst="rect">
            <a:avLst/>
          </a:prstGeom>
          <a:ln>
            <a:noFill/>
          </a:ln>
          <a:effectLst>
            <a:softEdge rad="112500"/>
          </a:effectLst>
        </p:spPr>
      </p:pic>
      <p:pic>
        <p:nvPicPr>
          <p:cNvPr id="25604" name="Picture 4" descr="http://media1.arabia.msn.com/medialib/2012/09/11/cute_baby.jpg"/>
          <p:cNvPicPr>
            <a:picLocks noChangeAspect="1" noChangeArrowheads="1"/>
          </p:cNvPicPr>
          <p:nvPr/>
        </p:nvPicPr>
        <p:blipFill>
          <a:blip r:embed="rId3" cstate="print"/>
          <a:srcRect l="16351"/>
          <a:stretch>
            <a:fillRect/>
          </a:stretch>
        </p:blipFill>
        <p:spPr bwMode="auto">
          <a:xfrm>
            <a:off x="0" y="3962400"/>
            <a:ext cx="3200400" cy="2390544"/>
          </a:xfrm>
          <a:prstGeom prst="ellipse">
            <a:avLst/>
          </a:prstGeom>
          <a:ln>
            <a:noFill/>
          </a:ln>
          <a:effectLst>
            <a:softEdge rad="112500"/>
          </a:effectLst>
        </p:spPr>
      </p:pic>
      <p:pic>
        <p:nvPicPr>
          <p:cNvPr id="25606" name="Picture 6" descr="http://media.pennlive.com/midstate_impact/photo/funeral-1-16jpg-a3f627dfec86d509.jpg"/>
          <p:cNvPicPr>
            <a:picLocks noChangeAspect="1" noChangeArrowheads="1"/>
          </p:cNvPicPr>
          <p:nvPr/>
        </p:nvPicPr>
        <p:blipFill>
          <a:blip r:embed="rId4" cstate="print"/>
          <a:srcRect/>
          <a:stretch>
            <a:fillRect/>
          </a:stretch>
        </p:blipFill>
        <p:spPr bwMode="auto">
          <a:xfrm>
            <a:off x="3276600" y="3719982"/>
            <a:ext cx="5257800" cy="2867254"/>
          </a:xfrm>
          <a:prstGeom prst="rect">
            <a:avLst/>
          </a:prstGeom>
          <a:ln>
            <a:noFill/>
          </a:ln>
          <a:effectLst>
            <a:softEdge rad="112500"/>
          </a:effectLst>
        </p:spPr>
      </p:pic>
      <p:pic>
        <p:nvPicPr>
          <p:cNvPr id="75782" name="Picture 6" descr="http://cegguam.org/wp-content/uploads/2012/11/body2.jpg"/>
          <p:cNvPicPr>
            <a:picLocks noChangeAspect="1" noChangeArrowheads="1"/>
          </p:cNvPicPr>
          <p:nvPr/>
        </p:nvPicPr>
        <p:blipFill>
          <a:blip r:embed="rId5" cstate="print"/>
          <a:srcRect/>
          <a:stretch>
            <a:fillRect/>
          </a:stretch>
        </p:blipFill>
        <p:spPr bwMode="auto">
          <a:xfrm>
            <a:off x="4038600" y="3886200"/>
            <a:ext cx="1676400" cy="256591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5604"/>
                                        </p:tgtEl>
                                        <p:attrNameLst>
                                          <p:attrName>style.visibility</p:attrName>
                                        </p:attrNameLst>
                                      </p:cBhvr>
                                      <p:to>
                                        <p:strVal val="visible"/>
                                      </p:to>
                                    </p:set>
                                    <p:animEffect transition="in" filter="fade">
                                      <p:cBhvr>
                                        <p:cTn id="19" dur="2000"/>
                                        <p:tgtEl>
                                          <p:spTgt spid="2560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5602"/>
                                        </p:tgtEl>
                                        <p:attrNameLst>
                                          <p:attrName>style.visibility</p:attrName>
                                        </p:attrNameLst>
                                      </p:cBhvr>
                                      <p:to>
                                        <p:strVal val="visible"/>
                                      </p:to>
                                    </p:set>
                                    <p:animEffect transition="in" filter="fade">
                                      <p:cBhvr>
                                        <p:cTn id="24" dur="2000"/>
                                        <p:tgtEl>
                                          <p:spTgt spid="2560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5606"/>
                                        </p:tgtEl>
                                        <p:attrNameLst>
                                          <p:attrName>style.visibility</p:attrName>
                                        </p:attrNameLst>
                                      </p:cBhvr>
                                      <p:to>
                                        <p:strVal val="visible"/>
                                      </p:to>
                                    </p:set>
                                    <p:animEffect transition="in" filter="fade">
                                      <p:cBhvr>
                                        <p:cTn id="29" dur="2000"/>
                                        <p:tgtEl>
                                          <p:spTgt spid="2560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5782"/>
                                        </p:tgtEl>
                                        <p:attrNameLst>
                                          <p:attrName>style.visibility</p:attrName>
                                        </p:attrNameLst>
                                      </p:cBhvr>
                                      <p:to>
                                        <p:strVal val="visible"/>
                                      </p:to>
                                    </p:set>
                                    <p:animEffect transition="in" filter="fade">
                                      <p:cBhvr>
                                        <p:cTn id="34" dur="2000"/>
                                        <p:tgtEl>
                                          <p:spTgt spid="75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i="1" dirty="0" smtClean="0"/>
              <a:t> 45 And so it is written, The first man Adam was made a living soul; the last Adam (Christ) was made a quickening spirit.</a:t>
            </a:r>
          </a:p>
          <a:p>
            <a:r>
              <a:rPr lang="en-US" i="1" dirty="0" smtClean="0"/>
              <a:t> 46 Howbeit that was not first which is spiritual, but that which is natural (earthly) and afterward that which is spiritual (Heavenly/Glorified).</a:t>
            </a:r>
          </a:p>
          <a:p>
            <a:r>
              <a:rPr lang="en-US" i="1" dirty="0" smtClean="0"/>
              <a:t> 47 The first man is of the earth, earthy: the second man is the Lord from heaven.</a:t>
            </a:r>
          </a:p>
          <a:p>
            <a:r>
              <a:rPr lang="en-US" i="1" dirty="0" smtClean="0"/>
              <a:t> 48 As is the earthy, such are they also that are earthy: and as is the heavenly, such are they also that are heavenly.</a:t>
            </a:r>
          </a:p>
          <a:p>
            <a:r>
              <a:rPr lang="en-US" i="1" dirty="0" smtClean="0"/>
              <a:t> 49 And as we have borne the image of the earthy, we shall also bear the image of the heavenly.</a:t>
            </a:r>
            <a:endParaRPr lang="en-US"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prepareformass.files.wordpress.com/2010/02/transfiguration.jpg"/>
          <p:cNvPicPr>
            <a:picLocks noChangeAspect="1" noChangeArrowheads="1"/>
          </p:cNvPicPr>
          <p:nvPr/>
        </p:nvPicPr>
        <p:blipFill>
          <a:blip r:embed="rId2" cstate="print"/>
          <a:srcRect/>
          <a:stretch>
            <a:fillRect/>
          </a:stretch>
        </p:blipFill>
        <p:spPr bwMode="auto">
          <a:xfrm>
            <a:off x="0" y="0"/>
            <a:ext cx="5484183" cy="6858000"/>
          </a:xfrm>
          <a:prstGeom prst="rect">
            <a:avLst/>
          </a:prstGeom>
          <a:ln>
            <a:noFill/>
          </a:ln>
          <a:effectLst>
            <a:softEdge rad="112500"/>
          </a:effectLst>
        </p:spPr>
      </p:pic>
      <p:sp>
        <p:nvSpPr>
          <p:cNvPr id="3" name="Rectangle 2"/>
          <p:cNvSpPr/>
          <p:nvPr/>
        </p:nvSpPr>
        <p:spPr>
          <a:xfrm rot="4065571">
            <a:off x="3853101" y="2602223"/>
            <a:ext cx="6858000" cy="1569660"/>
          </a:xfrm>
          <a:prstGeom prst="rect">
            <a:avLst/>
          </a:prstGeom>
        </p:spPr>
        <p:txBody>
          <a:bodyPr wrap="square">
            <a:spAutoFit/>
          </a:bodyPr>
          <a:lstStyle/>
          <a:p>
            <a:pPr algn="ctr"/>
            <a:r>
              <a:rPr lang="en-US" sz="4800" dirty="0">
                <a:effectLst>
                  <a:glow rad="63500">
                    <a:schemeClr val="accent1">
                      <a:satMod val="175000"/>
                      <a:alpha val="40000"/>
                    </a:schemeClr>
                  </a:glow>
                </a:effectLst>
              </a:rPr>
              <a:t>M</a:t>
            </a:r>
            <a:r>
              <a:rPr lang="en-US" sz="4800" dirty="0" smtClean="0">
                <a:effectLst>
                  <a:glow rad="63500">
                    <a:schemeClr val="accent1">
                      <a:satMod val="175000"/>
                      <a:alpha val="40000"/>
                    </a:schemeClr>
                  </a:glow>
                </a:effectLst>
              </a:rPr>
              <a:t>ount of Transfiguration</a:t>
            </a:r>
          </a:p>
          <a:p>
            <a:pPr algn="ctr"/>
            <a:r>
              <a:rPr lang="en-US" sz="4800" dirty="0" smtClean="0">
                <a:effectLst>
                  <a:glow rad="63500">
                    <a:schemeClr val="accent1">
                      <a:satMod val="175000"/>
                      <a:alpha val="40000"/>
                    </a:schemeClr>
                  </a:glow>
                </a:effectLst>
              </a:rPr>
              <a:t> </a:t>
            </a:r>
            <a:r>
              <a:rPr lang="en-US" sz="4800" i="1" dirty="0" smtClean="0">
                <a:effectLst>
                  <a:glow rad="63500">
                    <a:schemeClr val="accent1">
                      <a:satMod val="175000"/>
                      <a:alpha val="40000"/>
                    </a:schemeClr>
                  </a:glow>
                </a:effectLst>
              </a:rPr>
              <a:t>(Luke 9:27-36)</a:t>
            </a:r>
            <a:endParaRPr lang="en-US" sz="4800" i="1" dirty="0">
              <a:effectLst>
                <a:glow rad="63500">
                  <a:schemeClr val="accent1">
                    <a:satMod val="175000"/>
                    <a:alpha val="40000"/>
                  </a:schemeClr>
                </a:glow>
              </a:effectLst>
            </a:endParaRPr>
          </a:p>
        </p:txBody>
      </p:sp>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10600" cy="990600"/>
          </a:xfrm>
        </p:spPr>
        <p:txBody>
          <a:bodyPr>
            <a:normAutofit fontScale="90000"/>
          </a:bodyPr>
          <a:lstStyle/>
          <a:p>
            <a:r>
              <a:rPr lang="en-US" dirty="0" smtClean="0">
                <a:solidFill>
                  <a:srgbClr val="FFFF00"/>
                </a:solidFill>
              </a:rPr>
              <a:t>His glorified body had flesh and bone</a:t>
            </a:r>
            <a:endParaRPr lang="en-US" dirty="0">
              <a:solidFill>
                <a:srgbClr val="FFFF00"/>
              </a:solidFill>
            </a:endParaRPr>
          </a:p>
        </p:txBody>
      </p:sp>
      <p:sp>
        <p:nvSpPr>
          <p:cNvPr id="3" name="Content Placeholder 2"/>
          <p:cNvSpPr>
            <a:spLocks noGrp="1"/>
          </p:cNvSpPr>
          <p:nvPr>
            <p:ph idx="1"/>
          </p:nvPr>
        </p:nvSpPr>
        <p:spPr>
          <a:xfrm>
            <a:off x="152400" y="762000"/>
            <a:ext cx="4191000" cy="4953001"/>
          </a:xfrm>
        </p:spPr>
        <p:txBody>
          <a:bodyPr>
            <a:noAutofit/>
          </a:bodyPr>
          <a:lstStyle/>
          <a:p>
            <a:pPr lvl="0" algn="ctr">
              <a:buNone/>
            </a:pPr>
            <a:r>
              <a:rPr lang="en-US" i="1" dirty="0" smtClean="0"/>
              <a:t> </a:t>
            </a:r>
            <a:endParaRPr lang="en-US" i="1" dirty="0"/>
          </a:p>
          <a:p>
            <a:pPr algn="ctr">
              <a:buNone/>
            </a:pPr>
            <a:r>
              <a:rPr lang="en-US" i="1" dirty="0" smtClean="0"/>
              <a:t>   "</a:t>
            </a:r>
            <a:r>
              <a:rPr lang="en-US" i="1" dirty="0"/>
              <a:t>Behold my hands and my feet, that it is I myself: handle me, and see; for a spirit hath not flesh and bones, as ye see me have. And when he had thus spoken, he showed them his hands and his feet" </a:t>
            </a:r>
            <a:endParaRPr lang="en-US" i="1" dirty="0" smtClean="0"/>
          </a:p>
          <a:p>
            <a:pPr algn="ctr">
              <a:buNone/>
            </a:pPr>
            <a:r>
              <a:rPr lang="en-US" i="1" dirty="0" smtClean="0"/>
              <a:t>(Luke 24:39-40)</a:t>
            </a:r>
            <a:endParaRPr lang="en-US" i="1" dirty="0"/>
          </a:p>
          <a:p>
            <a:pPr algn="ctr"/>
            <a:endParaRPr lang="en-US" i="1" dirty="0"/>
          </a:p>
        </p:txBody>
      </p:sp>
      <p:pic>
        <p:nvPicPr>
          <p:cNvPr id="89090" name="Picture 2" descr="http://1.bp.blogspot.com/_-Y5q646pgiM/S7iTsACezvI/AAAAAAAAAIE/SVYRBoSYla4/s1600/ArtBook__060_060__JesusShowsHisWounds____.jpg"/>
          <p:cNvPicPr>
            <a:picLocks noChangeAspect="1" noChangeArrowheads="1"/>
          </p:cNvPicPr>
          <p:nvPr/>
        </p:nvPicPr>
        <p:blipFill>
          <a:blip r:embed="rId2" cstate="print"/>
          <a:srcRect/>
          <a:stretch>
            <a:fillRect/>
          </a:stretch>
        </p:blipFill>
        <p:spPr bwMode="auto">
          <a:xfrm>
            <a:off x="4419600" y="1369664"/>
            <a:ext cx="4495800" cy="5259736"/>
          </a:xfrm>
          <a:prstGeom prst="rect">
            <a:avLst/>
          </a:prstGeom>
          <a:noFill/>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r>
              <a:rPr lang="en-US" dirty="0" smtClean="0">
                <a:solidFill>
                  <a:srgbClr val="FFFF00"/>
                </a:solidFill>
              </a:rPr>
              <a:t>The Humanity of Jesus Christ</a:t>
            </a:r>
            <a:endParaRPr lang="en-US" dirty="0">
              <a:solidFill>
                <a:srgbClr val="FFFF00"/>
              </a:solidFill>
            </a:endParaRPr>
          </a:p>
        </p:txBody>
      </p:sp>
      <p:pic>
        <p:nvPicPr>
          <p:cNvPr id="1026" name="Picture 2" descr="http://www.divinemercyofourlord.org/pictures/Beatitudes.jpg"/>
          <p:cNvPicPr>
            <a:picLocks noChangeAspect="1" noChangeArrowheads="1"/>
          </p:cNvPicPr>
          <p:nvPr/>
        </p:nvPicPr>
        <p:blipFill>
          <a:blip r:embed="rId2" cstate="print"/>
          <a:srcRect/>
          <a:stretch>
            <a:fillRect/>
          </a:stretch>
        </p:blipFill>
        <p:spPr bwMode="auto">
          <a:xfrm>
            <a:off x="1295400" y="1524000"/>
            <a:ext cx="6705600" cy="5029200"/>
          </a:xfrm>
          <a:prstGeom prst="rect">
            <a:avLst/>
          </a:prstGeom>
          <a:noFill/>
        </p:spPr>
      </p:pic>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a:solidFill>
                  <a:srgbClr val="FFFF00"/>
                </a:solidFill>
              </a:rPr>
              <a:t>He ate food in </a:t>
            </a:r>
            <a:r>
              <a:rPr lang="en-US" dirty="0" smtClean="0">
                <a:solidFill>
                  <a:srgbClr val="FFFF00"/>
                </a:solidFill>
              </a:rPr>
              <a:t>this glorified </a:t>
            </a:r>
            <a:r>
              <a:rPr lang="en-US" dirty="0">
                <a:solidFill>
                  <a:srgbClr val="FFFF00"/>
                </a:solidFill>
              </a:rPr>
              <a:t>body</a:t>
            </a:r>
          </a:p>
        </p:txBody>
      </p:sp>
      <p:sp>
        <p:nvSpPr>
          <p:cNvPr id="3" name="Content Placeholder 2"/>
          <p:cNvSpPr>
            <a:spLocks noGrp="1"/>
          </p:cNvSpPr>
          <p:nvPr>
            <p:ph idx="1"/>
          </p:nvPr>
        </p:nvSpPr>
        <p:spPr>
          <a:xfrm>
            <a:off x="152400" y="1219200"/>
            <a:ext cx="8610600" cy="5638800"/>
          </a:xfrm>
        </p:spPr>
        <p:txBody>
          <a:bodyPr>
            <a:noAutofit/>
          </a:bodyPr>
          <a:lstStyle/>
          <a:p>
            <a:pPr algn="ctr">
              <a:buNone/>
            </a:pPr>
            <a:r>
              <a:rPr lang="en-US" i="1" dirty="0" smtClean="0"/>
              <a:t>    “Simon Peter went up, and drew the net to land full of great fishes, an hundred and fifty and three: and for all there were so many, yet was not the net broken Jesus </a:t>
            </a:r>
            <a:r>
              <a:rPr lang="en-US" i="1" dirty="0" err="1" smtClean="0"/>
              <a:t>saith</a:t>
            </a:r>
            <a:r>
              <a:rPr lang="en-US" i="1" dirty="0" smtClean="0"/>
              <a:t> unto them, Come and dine. And none of the disciples durst ask him, Who art thou? knowing that it was the Lord. Jesus then cometh, and </a:t>
            </a:r>
            <a:r>
              <a:rPr lang="en-US" i="1" dirty="0" err="1" smtClean="0"/>
              <a:t>taketh</a:t>
            </a:r>
            <a:r>
              <a:rPr lang="en-US" i="1" dirty="0" smtClean="0"/>
              <a:t> bread, and </a:t>
            </a:r>
            <a:r>
              <a:rPr lang="en-US" i="1" dirty="0" err="1" smtClean="0"/>
              <a:t>giveth</a:t>
            </a:r>
            <a:r>
              <a:rPr lang="en-US" i="1" dirty="0" smtClean="0"/>
              <a:t> them, and fish likewise. This is now the third time that Jesus </a:t>
            </a:r>
            <a:r>
              <a:rPr lang="en-US" i="1" dirty="0" err="1" smtClean="0"/>
              <a:t>shewed</a:t>
            </a:r>
            <a:r>
              <a:rPr lang="en-US" i="1" dirty="0" smtClean="0"/>
              <a:t> himself to his disciples, after that he was risen from the dead.” </a:t>
            </a:r>
          </a:p>
          <a:p>
            <a:pPr algn="ctr">
              <a:buNone/>
            </a:pPr>
            <a:r>
              <a:rPr lang="en-US" i="1" dirty="0" smtClean="0"/>
              <a:t> (John 21:11-14)</a:t>
            </a:r>
            <a:endParaRPr lang="en-US" i="1" dirty="0"/>
          </a:p>
        </p:txBody>
      </p:sp>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icxcmary.files.wordpress.com/2011/10/tissot-christ-appears-on-the-borders-of-the-tiberius-sea.jpg"/>
          <p:cNvPicPr>
            <a:picLocks noChangeAspect="1" noChangeArrowheads="1"/>
          </p:cNvPicPr>
          <p:nvPr/>
        </p:nvPicPr>
        <p:blipFill>
          <a:blip r:embed="rId2" cstate="print">
            <a:lum contrast="20000"/>
          </a:blip>
          <a:srcRect/>
          <a:stretch>
            <a:fillRect/>
          </a:stretch>
        </p:blipFill>
        <p:spPr bwMode="auto">
          <a:xfrm>
            <a:off x="-33159" y="381000"/>
            <a:ext cx="9177159" cy="6019800"/>
          </a:xfrm>
          <a:prstGeom prst="rect">
            <a:avLst/>
          </a:prstGeom>
          <a:noFill/>
        </p:spPr>
      </p:pic>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http://imgc.allpostersimages.com/images/P-473-488-90/14/1453/5VSR000Z/posters/james-tissot-peter-cast-himself-into-the-sea.jpg"/>
          <p:cNvPicPr>
            <a:picLocks noChangeAspect="1" noChangeArrowheads="1"/>
          </p:cNvPicPr>
          <p:nvPr/>
        </p:nvPicPr>
        <p:blipFill>
          <a:blip r:embed="rId2" cstate="print"/>
          <a:srcRect l="5074" t="6761" r="5285" b="12113"/>
          <a:stretch>
            <a:fillRect/>
          </a:stretch>
        </p:blipFill>
        <p:spPr bwMode="auto">
          <a:xfrm>
            <a:off x="0" y="381000"/>
            <a:ext cx="9144000" cy="6172200"/>
          </a:xfrm>
          <a:prstGeom prst="rect">
            <a:avLst/>
          </a:prstGeom>
          <a:noFill/>
        </p:spPr>
      </p:pic>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2" name="Picture 4" descr="http://www.closerdaybyday.info/wp-content/uploads/2012/08/catchingagreatnumberoffish.jpg"/>
          <p:cNvPicPr>
            <a:picLocks noChangeAspect="1" noChangeArrowheads="1"/>
          </p:cNvPicPr>
          <p:nvPr/>
        </p:nvPicPr>
        <p:blipFill>
          <a:blip r:embed="rId2" cstate="print"/>
          <a:srcRect/>
          <a:stretch>
            <a:fillRect/>
          </a:stretch>
        </p:blipFill>
        <p:spPr bwMode="auto">
          <a:xfrm>
            <a:off x="-88575" y="609600"/>
            <a:ext cx="9232575" cy="5610225"/>
          </a:xfrm>
          <a:prstGeom prst="rect">
            <a:avLst/>
          </a:prstGeom>
          <a:noFill/>
        </p:spPr>
      </p:pic>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http://2.bp.blogspot.com/-xMNuqMR4PFc/TbQ6iQSGKAI/AAAAAAAADJ4/2Q08ko9UMP8/s1600/Jesus-meal-of-our-lord-and-the-apostles-747x481.jpg"/>
          <p:cNvPicPr>
            <a:picLocks noChangeAspect="1" noChangeArrowheads="1"/>
          </p:cNvPicPr>
          <p:nvPr/>
        </p:nvPicPr>
        <p:blipFill>
          <a:blip r:embed="rId2" cstate="print"/>
          <a:srcRect/>
          <a:stretch>
            <a:fillRect/>
          </a:stretch>
        </p:blipFill>
        <p:spPr bwMode="auto">
          <a:xfrm>
            <a:off x="1" y="516834"/>
            <a:ext cx="9144000" cy="5883966"/>
          </a:xfrm>
          <a:prstGeom prst="rect">
            <a:avLst/>
          </a:prstGeom>
          <a:noFill/>
        </p:spPr>
      </p:pic>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http://yourservantinchristministries.org/wp-content/uploads/2012/03/jesus-peter-lovest-thou-me-2.jpg"/>
          <p:cNvPicPr>
            <a:picLocks noChangeAspect="1" noChangeArrowheads="1"/>
          </p:cNvPicPr>
          <p:nvPr/>
        </p:nvPicPr>
        <p:blipFill>
          <a:blip r:embed="rId2" cstate="print">
            <a:lum bright="-10000" contrast="10000"/>
          </a:blip>
          <a:srcRect/>
          <a:stretch>
            <a:fillRect/>
          </a:stretch>
        </p:blipFill>
        <p:spPr bwMode="auto">
          <a:xfrm>
            <a:off x="0" y="-1"/>
            <a:ext cx="4953000" cy="6941801"/>
          </a:xfrm>
          <a:prstGeom prst="rect">
            <a:avLst/>
          </a:prstGeom>
          <a:noFill/>
        </p:spPr>
      </p:pic>
      <p:sp>
        <p:nvSpPr>
          <p:cNvPr id="3" name="Rectangle 2"/>
          <p:cNvSpPr/>
          <p:nvPr/>
        </p:nvSpPr>
        <p:spPr>
          <a:xfrm>
            <a:off x="4953000" y="381000"/>
            <a:ext cx="4191000" cy="6186309"/>
          </a:xfrm>
          <a:prstGeom prst="rect">
            <a:avLst/>
          </a:prstGeom>
        </p:spPr>
        <p:txBody>
          <a:bodyPr wrap="square">
            <a:spAutoFit/>
          </a:bodyPr>
          <a:lstStyle/>
          <a:p>
            <a:pPr algn="ctr"/>
            <a:r>
              <a:rPr lang="en-US" sz="3600" i="1" dirty="0" smtClean="0"/>
              <a:t>“So when they had dined, Jesus </a:t>
            </a:r>
            <a:r>
              <a:rPr lang="en-US" sz="3600" i="1" dirty="0" err="1" smtClean="0"/>
              <a:t>saith</a:t>
            </a:r>
            <a:r>
              <a:rPr lang="en-US" sz="3600" i="1" dirty="0" smtClean="0"/>
              <a:t> to Simon Peter, Simon, son of Jonas, </a:t>
            </a:r>
            <a:r>
              <a:rPr lang="en-US" sz="3600" i="1" dirty="0" err="1" smtClean="0"/>
              <a:t>lovest</a:t>
            </a:r>
            <a:r>
              <a:rPr lang="en-US" sz="3600" i="1" dirty="0" smtClean="0"/>
              <a:t> thou me more than these? He </a:t>
            </a:r>
            <a:r>
              <a:rPr lang="en-US" sz="3600" i="1" dirty="0" err="1" smtClean="0"/>
              <a:t>saith</a:t>
            </a:r>
            <a:r>
              <a:rPr lang="en-US" sz="3600" i="1" dirty="0" smtClean="0"/>
              <a:t> unto him, Yea, Lord; thou </a:t>
            </a:r>
            <a:r>
              <a:rPr lang="en-US" sz="3600" i="1" dirty="0" err="1" smtClean="0"/>
              <a:t>knowest</a:t>
            </a:r>
            <a:r>
              <a:rPr lang="en-US" sz="3600" i="1" dirty="0" smtClean="0"/>
              <a:t> that I love thee. He </a:t>
            </a:r>
            <a:r>
              <a:rPr lang="en-US" sz="3600" i="1" dirty="0" err="1" smtClean="0"/>
              <a:t>saith</a:t>
            </a:r>
            <a:r>
              <a:rPr lang="en-US" sz="3600" i="1" dirty="0" smtClean="0"/>
              <a:t> unto him, Feed my lambs.”</a:t>
            </a:r>
          </a:p>
          <a:p>
            <a:pPr algn="ctr"/>
            <a:r>
              <a:rPr lang="en-US" sz="3600" i="1" dirty="0" smtClean="0"/>
              <a:t>(John 21:15)</a:t>
            </a:r>
            <a:endParaRPr lang="en-US" sz="3600" i="1" dirty="0"/>
          </a:p>
        </p:txBody>
      </p:sp>
    </p:spTree>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915400" cy="1265238"/>
          </a:xfrm>
        </p:spPr>
        <p:txBody>
          <a:bodyPr>
            <a:normAutofit fontScale="90000"/>
          </a:bodyPr>
          <a:lstStyle/>
          <a:p>
            <a:r>
              <a:rPr lang="en-US" dirty="0" smtClean="0">
                <a:solidFill>
                  <a:srgbClr val="FFFF00"/>
                </a:solidFill>
              </a:rPr>
              <a:t>His glorified body still bore the </a:t>
            </a:r>
            <a:br>
              <a:rPr lang="en-US" dirty="0" smtClean="0">
                <a:solidFill>
                  <a:srgbClr val="FFFF00"/>
                </a:solidFill>
              </a:rPr>
            </a:br>
            <a:r>
              <a:rPr lang="en-US" dirty="0" smtClean="0">
                <a:solidFill>
                  <a:srgbClr val="FFFF00"/>
                </a:solidFill>
              </a:rPr>
              <a:t>marks of his crucifixion</a:t>
            </a:r>
            <a:endParaRPr lang="en-US" dirty="0">
              <a:solidFill>
                <a:srgbClr val="FFFF00"/>
              </a:solidFill>
            </a:endParaRPr>
          </a:p>
        </p:txBody>
      </p:sp>
      <p:sp>
        <p:nvSpPr>
          <p:cNvPr id="3" name="Content Placeholder 2"/>
          <p:cNvSpPr>
            <a:spLocks noGrp="1"/>
          </p:cNvSpPr>
          <p:nvPr>
            <p:ph idx="1"/>
          </p:nvPr>
        </p:nvSpPr>
        <p:spPr>
          <a:xfrm>
            <a:off x="4648200" y="1905000"/>
            <a:ext cx="4343400" cy="4876800"/>
          </a:xfrm>
        </p:spPr>
        <p:txBody>
          <a:bodyPr>
            <a:normAutofit/>
          </a:bodyPr>
          <a:lstStyle/>
          <a:p>
            <a:pPr algn="ctr">
              <a:buNone/>
            </a:pPr>
            <a:r>
              <a:rPr lang="en-US" i="1" dirty="0"/>
              <a:t> </a:t>
            </a:r>
            <a:r>
              <a:rPr lang="en-US" i="1" dirty="0" smtClean="0"/>
              <a:t>  "Then </a:t>
            </a:r>
            <a:r>
              <a:rPr lang="en-US" i="1" dirty="0" err="1" smtClean="0"/>
              <a:t>saith</a:t>
            </a:r>
            <a:r>
              <a:rPr lang="en-US" i="1" dirty="0" smtClean="0"/>
              <a:t> he to Thomas, Reach hither thy finger, and behold my hands; and reach hither thy hand, and thrust it into my side: and be not faithless, but believing" </a:t>
            </a:r>
          </a:p>
          <a:p>
            <a:pPr algn="ctr">
              <a:buNone/>
            </a:pPr>
            <a:r>
              <a:rPr lang="en-US" i="1" dirty="0" smtClean="0"/>
              <a:t>(John 20:27)</a:t>
            </a:r>
          </a:p>
          <a:p>
            <a:pPr algn="ctr">
              <a:buNone/>
            </a:pPr>
            <a:endParaRPr lang="en-US" i="1" dirty="0"/>
          </a:p>
        </p:txBody>
      </p:sp>
      <p:pic>
        <p:nvPicPr>
          <p:cNvPr id="95234" name="Picture 2" descr="http://sphotos-b.xx.fbcdn.net/hphotos-ash3/c3.0.403.403/p403x403/14603_227460620719891_1841530174_n.jpg"/>
          <p:cNvPicPr>
            <a:picLocks noChangeAspect="1" noChangeArrowheads="1"/>
          </p:cNvPicPr>
          <p:nvPr/>
        </p:nvPicPr>
        <p:blipFill>
          <a:blip r:embed="rId2" cstate="print">
            <a:lum contrast="10000"/>
          </a:blip>
          <a:srcRect/>
          <a:stretch>
            <a:fillRect/>
          </a:stretch>
        </p:blipFill>
        <p:spPr bwMode="auto">
          <a:xfrm>
            <a:off x="381000" y="1676400"/>
            <a:ext cx="4495800" cy="44958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0" y="533400"/>
            <a:ext cx="3810000" cy="5078313"/>
          </a:xfrm>
          <a:prstGeom prst="rect">
            <a:avLst/>
          </a:prstGeom>
        </p:spPr>
        <p:txBody>
          <a:bodyPr wrap="square">
            <a:spAutoFit/>
          </a:bodyPr>
          <a:lstStyle/>
          <a:p>
            <a:pPr algn="ctr"/>
            <a:r>
              <a:rPr lang="en-US" sz="3600" i="1" dirty="0" smtClean="0"/>
              <a:t>“For now we see through a glass, darkly; but then face to face: now I know in part; but then shall I know even as also I am known.” </a:t>
            </a:r>
          </a:p>
          <a:p>
            <a:pPr algn="ctr"/>
            <a:r>
              <a:rPr lang="en-US" sz="3600" i="1" dirty="0" smtClean="0"/>
              <a:t>(I Cor. 13:12)</a:t>
            </a:r>
            <a:endParaRPr lang="en-US" sz="3600" i="1" dirty="0"/>
          </a:p>
        </p:txBody>
      </p:sp>
      <p:pic>
        <p:nvPicPr>
          <p:cNvPr id="107522" name="Picture 2" descr="http://www.truthbook.com/images/site_images/Del_Parson_Mary_Magdalene_with_Jesus_400.jpg"/>
          <p:cNvPicPr>
            <a:picLocks noChangeAspect="1" noChangeArrowheads="1"/>
          </p:cNvPicPr>
          <p:nvPr/>
        </p:nvPicPr>
        <p:blipFill>
          <a:blip r:embed="rId2" cstate="print"/>
          <a:srcRect r="1010" b="3650"/>
          <a:stretch>
            <a:fillRect/>
          </a:stretch>
        </p:blipFill>
        <p:spPr bwMode="auto">
          <a:xfrm>
            <a:off x="0" y="-18661"/>
            <a:ext cx="5105400" cy="6876661"/>
          </a:xfrm>
          <a:prstGeom prst="rect">
            <a:avLst/>
          </a:prstGeom>
          <a:noFill/>
        </p:spPr>
      </p:pic>
      <p:sp>
        <p:nvSpPr>
          <p:cNvPr id="4" name="Rectangle 3"/>
          <p:cNvSpPr/>
          <p:nvPr/>
        </p:nvSpPr>
        <p:spPr>
          <a:xfrm>
            <a:off x="5105400" y="1"/>
            <a:ext cx="4038600" cy="6740307"/>
          </a:xfrm>
          <a:prstGeom prst="rect">
            <a:avLst/>
          </a:prstGeom>
        </p:spPr>
        <p:txBody>
          <a:bodyPr wrap="square">
            <a:spAutoFit/>
          </a:bodyPr>
          <a:lstStyle/>
          <a:p>
            <a:pPr algn="ctr"/>
            <a:r>
              <a:rPr lang="en-US" sz="3600" i="1" dirty="0" smtClean="0"/>
              <a:t>“And when she had thus said, she turned herself back, and saw Jesus standing, and knew not that it was Jesus…Jesus </a:t>
            </a:r>
            <a:r>
              <a:rPr lang="en-US" sz="3600" i="1" dirty="0" err="1" smtClean="0"/>
              <a:t>saith</a:t>
            </a:r>
            <a:r>
              <a:rPr lang="en-US" sz="3600" i="1" dirty="0" smtClean="0"/>
              <a:t> unto her, Mary. She turned herself, and </a:t>
            </a:r>
            <a:r>
              <a:rPr lang="en-US" sz="3600" i="1" dirty="0" err="1" smtClean="0"/>
              <a:t>saith</a:t>
            </a:r>
            <a:r>
              <a:rPr lang="en-US" sz="3600" i="1" dirty="0" smtClean="0"/>
              <a:t> unto him, </a:t>
            </a:r>
            <a:r>
              <a:rPr lang="en-US" sz="3600" i="1" dirty="0" err="1" smtClean="0"/>
              <a:t>Rabboni</a:t>
            </a:r>
            <a:r>
              <a:rPr lang="en-US" sz="3600" i="1" dirty="0" smtClean="0"/>
              <a:t>; which is to say, Master.” </a:t>
            </a:r>
          </a:p>
          <a:p>
            <a:pPr algn="ctr"/>
            <a:r>
              <a:rPr lang="en-US" sz="3600" i="1" dirty="0" smtClean="0"/>
              <a:t>(John 20:14-16) </a:t>
            </a:r>
            <a:endParaRPr lang="en-US" sz="3600"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grpId="0"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solidFill>
                  <a:srgbClr val="FFFF00"/>
                </a:solidFill>
              </a:rPr>
              <a:t>His glorified body was not </a:t>
            </a:r>
            <a:br>
              <a:rPr lang="en-US" dirty="0" smtClean="0">
                <a:solidFill>
                  <a:srgbClr val="FFFF00"/>
                </a:solidFill>
              </a:rPr>
            </a:br>
            <a:r>
              <a:rPr lang="en-US" dirty="0" smtClean="0">
                <a:solidFill>
                  <a:srgbClr val="FFFF00"/>
                </a:solidFill>
              </a:rPr>
              <a:t>subjected to material laws</a:t>
            </a:r>
            <a:endParaRPr lang="en-US" dirty="0">
              <a:solidFill>
                <a:srgbClr val="FFFF00"/>
              </a:solidFill>
            </a:endParaRPr>
          </a:p>
        </p:txBody>
      </p:sp>
      <p:sp>
        <p:nvSpPr>
          <p:cNvPr id="5" name="Content Placeholder 4"/>
          <p:cNvSpPr>
            <a:spLocks noGrp="1"/>
          </p:cNvSpPr>
          <p:nvPr>
            <p:ph idx="1"/>
          </p:nvPr>
        </p:nvSpPr>
        <p:spPr>
          <a:xfrm>
            <a:off x="0" y="1219200"/>
            <a:ext cx="4648200" cy="5638800"/>
          </a:xfrm>
        </p:spPr>
        <p:txBody>
          <a:bodyPr>
            <a:normAutofit lnSpcReduction="10000"/>
          </a:bodyPr>
          <a:lstStyle/>
          <a:p>
            <a:pPr lvl="0">
              <a:buNone/>
            </a:pPr>
            <a:r>
              <a:rPr lang="en-US" i="1" dirty="0" smtClean="0"/>
              <a:t> </a:t>
            </a:r>
            <a:endParaRPr lang="en-US" i="1" dirty="0"/>
          </a:p>
          <a:p>
            <a:pPr algn="ctr">
              <a:buNone/>
            </a:pPr>
            <a:r>
              <a:rPr lang="en-US" i="1" dirty="0" smtClean="0"/>
              <a:t>    "</a:t>
            </a:r>
            <a:r>
              <a:rPr lang="en-US" i="1" dirty="0"/>
              <a:t>Then the same day at evening, being the first day of the week, when the doors were shut where the disciples were assembled for fear of the Jews, </a:t>
            </a:r>
            <a:r>
              <a:rPr lang="en-US" i="1" dirty="0" smtClean="0"/>
              <a:t>came</a:t>
            </a:r>
            <a:r>
              <a:rPr lang="en-US" i="1" dirty="0"/>
              <a:t> Jesus and stood in the midst, </a:t>
            </a:r>
            <a:r>
              <a:rPr lang="en-US" i="1" dirty="0" smtClean="0"/>
              <a:t>         and </a:t>
            </a:r>
            <a:r>
              <a:rPr lang="en-US" i="1" dirty="0" err="1"/>
              <a:t>saith</a:t>
            </a:r>
            <a:r>
              <a:rPr lang="en-US" i="1" dirty="0"/>
              <a:t> unto them</a:t>
            </a:r>
            <a:r>
              <a:rPr lang="en-US" i="1" dirty="0" smtClean="0"/>
              <a:t>,               </a:t>
            </a:r>
            <a:r>
              <a:rPr lang="en-US" i="1" dirty="0"/>
              <a:t>Peace be unto </a:t>
            </a:r>
            <a:r>
              <a:rPr lang="en-US" i="1" dirty="0" smtClean="0"/>
              <a:t>you" </a:t>
            </a:r>
          </a:p>
          <a:p>
            <a:pPr algn="ctr">
              <a:buNone/>
            </a:pPr>
            <a:r>
              <a:rPr lang="en-US" i="1" dirty="0" smtClean="0"/>
              <a:t>(John </a:t>
            </a:r>
            <a:r>
              <a:rPr lang="en-US" i="1" dirty="0"/>
              <a:t>20:19</a:t>
            </a:r>
            <a:r>
              <a:rPr lang="en-US" i="1" dirty="0" smtClean="0"/>
              <a:t>)</a:t>
            </a:r>
            <a:endParaRPr lang="en-US" i="1" dirty="0"/>
          </a:p>
          <a:p>
            <a:pPr>
              <a:buNone/>
            </a:pPr>
            <a:endParaRPr lang="en-US" i="1" dirty="0"/>
          </a:p>
          <a:p>
            <a:endParaRPr lang="en-US" i="1" dirty="0"/>
          </a:p>
        </p:txBody>
      </p:sp>
      <p:pic>
        <p:nvPicPr>
          <p:cNvPr id="97282" name="Picture 2" descr="http://www.truthbook.com/images/site_images/William_Hole_Jesus_appears_to_the_disciples_400.jpg"/>
          <p:cNvPicPr>
            <a:picLocks noChangeAspect="1" noChangeArrowheads="1"/>
          </p:cNvPicPr>
          <p:nvPr/>
        </p:nvPicPr>
        <p:blipFill>
          <a:blip r:embed="rId2" cstate="print"/>
          <a:srcRect b="2985"/>
          <a:stretch>
            <a:fillRect/>
          </a:stretch>
        </p:blipFill>
        <p:spPr bwMode="auto">
          <a:xfrm>
            <a:off x="4642338" y="1600200"/>
            <a:ext cx="4044462" cy="52578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67200" y="228600"/>
            <a:ext cx="4419600" cy="6629400"/>
          </a:xfrm>
        </p:spPr>
        <p:txBody>
          <a:bodyPr>
            <a:normAutofit/>
          </a:bodyPr>
          <a:lstStyle/>
          <a:p>
            <a:pPr algn="ctr">
              <a:buNone/>
            </a:pPr>
            <a:r>
              <a:rPr lang="en-US" sz="3600" i="1" dirty="0"/>
              <a:t> </a:t>
            </a:r>
            <a:r>
              <a:rPr lang="en-US" sz="3600" i="1" dirty="0" smtClean="0"/>
              <a:t>  "And their eyes were opened, and they knew him; and he vanished out of their sight…And as they thus </a:t>
            </a:r>
            <a:r>
              <a:rPr lang="en-US" sz="3600" i="1" dirty="0" err="1" smtClean="0"/>
              <a:t>spake</a:t>
            </a:r>
            <a:r>
              <a:rPr lang="en-US" sz="3600" i="1" dirty="0" smtClean="0"/>
              <a:t>, Jesus himself stood in the midst of them, and </a:t>
            </a:r>
            <a:r>
              <a:rPr lang="en-US" sz="3600" i="1" dirty="0" err="1" smtClean="0"/>
              <a:t>saith</a:t>
            </a:r>
            <a:r>
              <a:rPr lang="en-US" sz="3600" i="1" dirty="0" smtClean="0"/>
              <a:t> unto them, Peace be unto you" </a:t>
            </a:r>
          </a:p>
          <a:p>
            <a:pPr algn="ctr">
              <a:buNone/>
            </a:pPr>
            <a:r>
              <a:rPr lang="en-US" sz="3600" i="1" dirty="0" smtClean="0"/>
              <a:t>(Luke 24:31, 36)</a:t>
            </a:r>
            <a:endParaRPr lang="en-US" sz="3600" i="1" dirty="0"/>
          </a:p>
        </p:txBody>
      </p:sp>
      <p:pic>
        <p:nvPicPr>
          <p:cNvPr id="96258" name="Picture 2" descr="http://parishableitems.files.wordpress.com/2011/05/encounter-on-the-road-to-emmaus-e28094-luke-242.jpg"/>
          <p:cNvPicPr>
            <a:picLocks noChangeAspect="1" noChangeArrowheads="1"/>
          </p:cNvPicPr>
          <p:nvPr/>
        </p:nvPicPr>
        <p:blipFill>
          <a:blip r:embed="rId2" cstate="print"/>
          <a:srcRect b="3306"/>
          <a:stretch>
            <a:fillRect/>
          </a:stretch>
        </p:blipFill>
        <p:spPr bwMode="auto">
          <a:xfrm>
            <a:off x="152400" y="1066800"/>
            <a:ext cx="4226560" cy="4876800"/>
          </a:xfrm>
          <a:prstGeom prst="rect">
            <a:avLst/>
          </a:prstGeom>
          <a:noFill/>
        </p:spPr>
      </p:pic>
      <p:pic>
        <p:nvPicPr>
          <p:cNvPr id="96260" name="Picture 4" descr="http://www.vocations.ca/Images/Prayers/2010_April/2010_04_11_jesus_appears.jpg"/>
          <p:cNvPicPr>
            <a:picLocks noChangeAspect="1" noChangeArrowheads="1"/>
          </p:cNvPicPr>
          <p:nvPr/>
        </p:nvPicPr>
        <p:blipFill>
          <a:blip r:embed="rId3" cstate="print">
            <a:lum contrast="20000"/>
          </a:blip>
          <a:srcRect l="2100" t="1530" r="3062" b="2103"/>
          <a:stretch>
            <a:fillRect/>
          </a:stretch>
        </p:blipFill>
        <p:spPr bwMode="auto">
          <a:xfrm>
            <a:off x="152400" y="381000"/>
            <a:ext cx="4261152" cy="594360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96258"/>
                                        </p:tgtEl>
                                      </p:cBhvr>
                                    </p:animEffect>
                                    <p:set>
                                      <p:cBhvr>
                                        <p:cTn id="7" dur="1" fill="hold">
                                          <p:stCondLst>
                                            <p:cond delay="1999"/>
                                          </p:stCondLst>
                                        </p:cTn>
                                        <p:tgtEl>
                                          <p:spTgt spid="9625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6260"/>
                                        </p:tgtEl>
                                        <p:attrNameLst>
                                          <p:attrName>style.visibility</p:attrName>
                                        </p:attrNameLst>
                                      </p:cBhvr>
                                      <p:to>
                                        <p:strVal val="visible"/>
                                      </p:to>
                                    </p:set>
                                    <p:animEffect transition="in" filter="fade">
                                      <p:cBhvr>
                                        <p:cTn id="12" dur="2000"/>
                                        <p:tgtEl>
                                          <p:spTgt spid="96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a:bodyPr>
          <a:lstStyle/>
          <a:p>
            <a:r>
              <a:rPr lang="en-US" dirty="0" smtClean="0">
                <a:solidFill>
                  <a:srgbClr val="FFFF00"/>
                </a:solidFill>
                <a:effectLst/>
              </a:rPr>
              <a:t>The Deity of Jesus Christ</a:t>
            </a:r>
            <a:endParaRPr lang="en-US" dirty="0">
              <a:solidFill>
                <a:srgbClr val="FFFF00"/>
              </a:solidFill>
              <a:effectLst/>
            </a:endParaRPr>
          </a:p>
        </p:txBody>
      </p:sp>
      <p:sp>
        <p:nvSpPr>
          <p:cNvPr id="3" name="Rectangle 2"/>
          <p:cNvSpPr/>
          <p:nvPr/>
        </p:nvSpPr>
        <p:spPr>
          <a:xfrm>
            <a:off x="0" y="1143000"/>
            <a:ext cx="9144000" cy="646331"/>
          </a:xfrm>
          <a:prstGeom prst="rect">
            <a:avLst/>
          </a:prstGeom>
        </p:spPr>
        <p:txBody>
          <a:bodyPr wrap="square">
            <a:spAutoFit/>
          </a:bodyPr>
          <a:lstStyle/>
          <a:p>
            <a:pPr algn="ctr"/>
            <a:r>
              <a:rPr lang="en-US" sz="3600" i="1" dirty="0" smtClean="0">
                <a:solidFill>
                  <a:srgbClr val="FFFF00"/>
                </a:solidFill>
              </a:rPr>
              <a:t>(John 10:30-33) </a:t>
            </a:r>
            <a:endParaRPr lang="en-US" sz="3600" i="1" dirty="0">
              <a:solidFill>
                <a:srgbClr val="FFFF00"/>
              </a:solidFill>
            </a:endParaRPr>
          </a:p>
        </p:txBody>
      </p:sp>
      <p:pic>
        <p:nvPicPr>
          <p:cNvPr id="4" name="Picture 2" descr="http://cdn2.brooklynmuseum.org/images/opencollection/objects/size3/00.159.176_PS2.jpg"/>
          <p:cNvPicPr>
            <a:picLocks noChangeAspect="1" noChangeArrowheads="1"/>
          </p:cNvPicPr>
          <p:nvPr/>
        </p:nvPicPr>
        <p:blipFill>
          <a:blip r:embed="rId2" cstate="print"/>
          <a:srcRect/>
          <a:stretch>
            <a:fillRect/>
          </a:stretch>
        </p:blipFill>
        <p:spPr bwMode="auto">
          <a:xfrm>
            <a:off x="1676400" y="2209800"/>
            <a:ext cx="6016299" cy="4495800"/>
          </a:xfrm>
          <a:prstGeom prst="rect">
            <a:avLst/>
          </a:prstGeom>
          <a:noFill/>
        </p:spPr>
      </p:pic>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1"/>
            <a:ext cx="8839200" cy="1828800"/>
          </a:xfrm>
        </p:spPr>
        <p:txBody>
          <a:bodyPr/>
          <a:lstStyle/>
          <a:p>
            <a:r>
              <a:rPr lang="en-US" i="1" dirty="0" smtClean="0"/>
              <a:t> 50 Now this I say, brethren, that flesh and blood cannot inherit the kingdom of God; neither doth corruption inherit incorruption.</a:t>
            </a:r>
            <a:endParaRPr lang="en-US" i="1" dirty="0"/>
          </a:p>
        </p:txBody>
      </p:sp>
      <p:sp>
        <p:nvSpPr>
          <p:cNvPr id="4" name="Rectangle 3"/>
          <p:cNvSpPr/>
          <p:nvPr/>
        </p:nvSpPr>
        <p:spPr>
          <a:xfrm rot="21213478">
            <a:off x="304800" y="2133600"/>
            <a:ext cx="4572000" cy="2062103"/>
          </a:xfrm>
          <a:prstGeom prst="rect">
            <a:avLst/>
          </a:prstGeom>
          <a:solidFill>
            <a:srgbClr val="00B050"/>
          </a:solidFill>
          <a:ln w="57150">
            <a:solidFill>
              <a:schemeClr val="tx1"/>
            </a:solidFill>
          </a:ln>
        </p:spPr>
        <p:txBody>
          <a:bodyPr>
            <a:spAutoFit/>
          </a:bodyPr>
          <a:lstStyle/>
          <a:p>
            <a:pPr algn="ctr"/>
            <a:r>
              <a:rPr lang="en-US" sz="3200" i="1" dirty="0" smtClean="0">
                <a:effectLst>
                  <a:glow rad="101600">
                    <a:schemeClr val="bg1">
                      <a:alpha val="60000"/>
                    </a:schemeClr>
                  </a:glow>
                </a:effectLst>
              </a:rPr>
              <a:t>“For I know that in me (that is, in my flesh,) </a:t>
            </a:r>
            <a:r>
              <a:rPr lang="en-US" sz="3200" i="1" dirty="0" err="1" smtClean="0">
                <a:effectLst>
                  <a:glow rad="101600">
                    <a:schemeClr val="bg1">
                      <a:alpha val="60000"/>
                    </a:schemeClr>
                  </a:glow>
                </a:effectLst>
              </a:rPr>
              <a:t>dwelleth</a:t>
            </a:r>
            <a:r>
              <a:rPr lang="en-US" sz="3200" i="1" dirty="0" smtClean="0">
                <a:effectLst>
                  <a:glow rad="101600">
                    <a:schemeClr val="bg1">
                      <a:alpha val="60000"/>
                    </a:schemeClr>
                  </a:glow>
                </a:effectLst>
              </a:rPr>
              <a:t> no good thing.” (Rom. 7:18)</a:t>
            </a:r>
            <a:endParaRPr lang="en-US" sz="3200" i="1" dirty="0">
              <a:effectLst>
                <a:glow rad="101600">
                  <a:schemeClr val="bg1">
                    <a:alpha val="60000"/>
                  </a:schemeClr>
                </a:glow>
              </a:effectLst>
            </a:endParaRPr>
          </a:p>
        </p:txBody>
      </p:sp>
      <p:sp>
        <p:nvSpPr>
          <p:cNvPr id="5" name="Rectangle 4"/>
          <p:cNvSpPr/>
          <p:nvPr/>
        </p:nvSpPr>
        <p:spPr>
          <a:xfrm>
            <a:off x="914400" y="4495800"/>
            <a:ext cx="7772400" cy="2062103"/>
          </a:xfrm>
          <a:prstGeom prst="rect">
            <a:avLst/>
          </a:prstGeom>
          <a:solidFill>
            <a:schemeClr val="accent4">
              <a:lumMod val="60000"/>
              <a:lumOff val="40000"/>
            </a:schemeClr>
          </a:solidFill>
          <a:ln w="57150">
            <a:solidFill>
              <a:schemeClr val="tx1"/>
            </a:solidFill>
          </a:ln>
        </p:spPr>
        <p:txBody>
          <a:bodyPr wrap="square">
            <a:spAutoFit/>
          </a:bodyPr>
          <a:lstStyle/>
          <a:p>
            <a:pPr algn="ctr"/>
            <a:r>
              <a:rPr lang="en-US" sz="3200" i="1" dirty="0" smtClean="0">
                <a:effectLst>
                  <a:glow rad="101600">
                    <a:schemeClr val="bg1">
                      <a:alpha val="60000"/>
                    </a:schemeClr>
                  </a:glow>
                </a:effectLst>
              </a:rPr>
              <a:t>“For what the law could not do, in that it was weak through the flesh, God sending his own Son in the likeness of sinful flesh, and for sin, condemned sin in the flesh.” Rom. 8:3 </a:t>
            </a:r>
            <a:endParaRPr lang="en-US" sz="3200" i="1" dirty="0">
              <a:effectLst>
                <a:glow rad="101600">
                  <a:schemeClr val="bg1">
                    <a:alpha val="60000"/>
                  </a:schemeClr>
                </a:glow>
              </a:effectLst>
            </a:endParaRPr>
          </a:p>
        </p:txBody>
      </p:sp>
      <p:sp>
        <p:nvSpPr>
          <p:cNvPr id="6" name="Rectangle 5"/>
          <p:cNvSpPr/>
          <p:nvPr/>
        </p:nvSpPr>
        <p:spPr>
          <a:xfrm rot="1050300">
            <a:off x="5051712" y="2380025"/>
            <a:ext cx="3810000" cy="1569660"/>
          </a:xfrm>
          <a:prstGeom prst="rect">
            <a:avLst/>
          </a:prstGeom>
          <a:solidFill>
            <a:srgbClr val="C00000"/>
          </a:solidFill>
          <a:ln w="57150">
            <a:solidFill>
              <a:schemeClr val="tx1"/>
            </a:solidFill>
          </a:ln>
        </p:spPr>
        <p:txBody>
          <a:bodyPr wrap="square">
            <a:spAutoFit/>
          </a:bodyPr>
          <a:lstStyle/>
          <a:p>
            <a:pPr algn="ctr"/>
            <a:r>
              <a:rPr lang="en-US" sz="3200" i="1" dirty="0" smtClean="0">
                <a:effectLst>
                  <a:glow rad="101600">
                    <a:schemeClr val="bg1">
                      <a:alpha val="60000"/>
                    </a:schemeClr>
                  </a:glow>
                </a:effectLst>
              </a:rPr>
              <a:t>"For the life of the flesh is in the blood." (Leviticus 17:11)</a:t>
            </a:r>
            <a:endParaRPr lang="en-US" sz="32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2895600"/>
          </a:xfrm>
        </p:spPr>
        <p:txBody>
          <a:bodyPr>
            <a:noAutofit/>
          </a:bodyPr>
          <a:lstStyle/>
          <a:p>
            <a:r>
              <a:rPr lang="en-US" sz="3400" i="1" dirty="0" smtClean="0"/>
              <a:t>“Forasmuch then as the children are partakers of flesh and blood he also himself likewise took part of the same</a:t>
            </a:r>
            <a:r>
              <a:rPr lang="en-US" sz="3400" i="1" dirty="0" smtClean="0">
                <a:solidFill>
                  <a:srgbClr val="FFFF00"/>
                </a:solidFill>
              </a:rPr>
              <a:t> (virgin birth - flesh / divine nature - blood)</a:t>
            </a:r>
            <a:r>
              <a:rPr lang="en-US" sz="3400" i="1" dirty="0" smtClean="0"/>
              <a:t>,</a:t>
            </a:r>
            <a:r>
              <a:rPr lang="en-US" sz="3400" i="1" dirty="0" smtClean="0">
                <a:solidFill>
                  <a:srgbClr val="FFFF00"/>
                </a:solidFill>
              </a:rPr>
              <a:t> </a:t>
            </a:r>
            <a:r>
              <a:rPr lang="en-US" sz="3400" i="1" dirty="0" smtClean="0"/>
              <a:t>that through death he might destroy him that had the power of death, that is, the devil.” </a:t>
            </a:r>
            <a:br>
              <a:rPr lang="en-US" sz="3400" i="1" dirty="0" smtClean="0"/>
            </a:br>
            <a:r>
              <a:rPr lang="en-US" sz="3400" i="1" dirty="0" smtClean="0"/>
              <a:t>(Heb 2:14) </a:t>
            </a:r>
            <a:endParaRPr lang="en-US" sz="3400" i="1" dirty="0"/>
          </a:p>
        </p:txBody>
      </p:sp>
      <p:pic>
        <p:nvPicPr>
          <p:cNvPr id="98306" name="Picture 2" descr="http://pwamm.com/eshop/media/gbu0/prodlg/Jesus%20Born%20To%20Die.jpg"/>
          <p:cNvPicPr>
            <a:picLocks noChangeAspect="1" noChangeArrowheads="1"/>
          </p:cNvPicPr>
          <p:nvPr/>
        </p:nvPicPr>
        <p:blipFill>
          <a:blip r:embed="rId2" cstate="print"/>
          <a:srcRect r="308" b="8923"/>
          <a:stretch>
            <a:fillRect/>
          </a:stretch>
        </p:blipFill>
        <p:spPr bwMode="auto">
          <a:xfrm>
            <a:off x="457200" y="3124200"/>
            <a:ext cx="8173995" cy="37338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4495800" cy="6858000"/>
          </a:xfrm>
        </p:spPr>
        <p:txBody>
          <a:bodyPr>
            <a:normAutofit/>
          </a:bodyPr>
          <a:lstStyle/>
          <a:p>
            <a:r>
              <a:rPr lang="en-US" sz="3600" i="1" dirty="0" smtClean="0"/>
              <a:t>“And there shall in no wise enter into it (Heaven) any thing that </a:t>
            </a:r>
            <a:r>
              <a:rPr lang="en-US" sz="3600" i="1" dirty="0" err="1" smtClean="0"/>
              <a:t>defileth</a:t>
            </a:r>
            <a:r>
              <a:rPr lang="en-US" sz="3600" i="1" dirty="0" smtClean="0"/>
              <a:t>, neither whatsoever </a:t>
            </a:r>
            <a:r>
              <a:rPr lang="en-US" sz="3600" i="1" dirty="0" err="1" smtClean="0"/>
              <a:t>worketh</a:t>
            </a:r>
            <a:r>
              <a:rPr lang="en-US" sz="3600" i="1" dirty="0" smtClean="0"/>
              <a:t> abomination, or </a:t>
            </a:r>
            <a:r>
              <a:rPr lang="en-US" sz="3600" i="1" dirty="0" err="1" smtClean="0"/>
              <a:t>maketh</a:t>
            </a:r>
            <a:r>
              <a:rPr lang="en-US" sz="3600" i="1" dirty="0" smtClean="0"/>
              <a:t> a lie: but they which are written in the Lamb's book of life.” (Rev. 21:27) </a:t>
            </a:r>
            <a:endParaRPr lang="en-US" sz="3600" i="1" dirty="0"/>
          </a:p>
        </p:txBody>
      </p:sp>
      <p:pic>
        <p:nvPicPr>
          <p:cNvPr id="99332" name="Picture 4" descr="http://www.freewebs.com/godsway/Book%20Of%20Life.jpg"/>
          <p:cNvPicPr>
            <a:picLocks noChangeAspect="1" noChangeArrowheads="1"/>
          </p:cNvPicPr>
          <p:nvPr/>
        </p:nvPicPr>
        <p:blipFill>
          <a:blip r:embed="rId2" cstate="print"/>
          <a:srcRect/>
          <a:stretch>
            <a:fillRect/>
          </a:stretch>
        </p:blipFill>
        <p:spPr bwMode="auto">
          <a:xfrm>
            <a:off x="4724400" y="381000"/>
            <a:ext cx="4267200" cy="51504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i="1" dirty="0" smtClean="0"/>
              <a:t> 51 Behold, I </a:t>
            </a:r>
            <a:r>
              <a:rPr lang="en-US" i="1" dirty="0" err="1" smtClean="0"/>
              <a:t>shew</a:t>
            </a:r>
            <a:r>
              <a:rPr lang="en-US" i="1" dirty="0" smtClean="0"/>
              <a:t> you a </a:t>
            </a:r>
            <a:r>
              <a:rPr lang="en-US" i="1" dirty="0"/>
              <a:t>mystery</a:t>
            </a:r>
            <a:r>
              <a:rPr lang="en-US" i="1" dirty="0" smtClean="0"/>
              <a:t>; We shall not all sleep, but we shall all be changed,</a:t>
            </a:r>
          </a:p>
          <a:p>
            <a:r>
              <a:rPr lang="en-US" i="1" dirty="0" smtClean="0"/>
              <a:t> 52 In a moment, in the twinkling of an eye, at the last trump: for the trumpet shall sound, and the dead shall be raised incorruptible, and we shall be changed.</a:t>
            </a:r>
          </a:p>
          <a:p>
            <a:r>
              <a:rPr lang="en-US" i="1" dirty="0" smtClean="0"/>
              <a:t> 53 For this corruptible must put on incorruption, and this mortal must put on immortality.</a:t>
            </a:r>
          </a:p>
          <a:p>
            <a:r>
              <a:rPr lang="en-US" i="1" dirty="0" smtClean="0"/>
              <a:t> 54 So when this corruptible shall have put on incorruption, and this mortal shall have put on immortality, then shall be brought to pass the saying that is written, Death is swallowed up in victory.</a:t>
            </a:r>
            <a:endParaRPr lang="en-US"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ttp://img.gawkerassets.com/img/17tw3kve51x40jpg/original.jpg"/>
          <p:cNvPicPr>
            <a:picLocks noChangeAspect="1" noChangeArrowheads="1"/>
          </p:cNvPicPr>
          <p:nvPr/>
        </p:nvPicPr>
        <p:blipFill>
          <a:blip r:embed="rId2" cstate="print">
            <a:lum bright="-20000"/>
          </a:blip>
          <a:srcRect/>
          <a:stretch>
            <a:fillRect/>
          </a:stretch>
        </p:blipFill>
        <p:spPr bwMode="auto">
          <a:xfrm>
            <a:off x="0" y="0"/>
            <a:ext cx="9144000"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rackingbibleprophecy.com/images/bride.jpg"/>
          <p:cNvPicPr>
            <a:picLocks noChangeAspect="1" noChangeArrowheads="1"/>
          </p:cNvPicPr>
          <p:nvPr/>
        </p:nvPicPr>
        <p:blipFill>
          <a:blip r:embed="rId2" cstate="print">
            <a:lum bright="-10000" contrast="20000"/>
          </a:blip>
          <a:srcRect/>
          <a:stretch>
            <a:fillRect/>
          </a:stretch>
        </p:blipFill>
        <p:spPr bwMode="auto">
          <a:xfrm>
            <a:off x="0" y="-1524"/>
            <a:ext cx="5043768" cy="6859524"/>
          </a:xfrm>
          <a:prstGeom prst="rect">
            <a:avLst/>
          </a:prstGeom>
          <a:noFill/>
        </p:spPr>
      </p:pic>
      <p:sp>
        <p:nvSpPr>
          <p:cNvPr id="3" name="Rectangle 2"/>
          <p:cNvSpPr/>
          <p:nvPr/>
        </p:nvSpPr>
        <p:spPr>
          <a:xfrm>
            <a:off x="5105400" y="0"/>
            <a:ext cx="4038600" cy="6740307"/>
          </a:xfrm>
          <a:prstGeom prst="rect">
            <a:avLst/>
          </a:prstGeom>
        </p:spPr>
        <p:txBody>
          <a:bodyPr wrap="square">
            <a:spAutoFit/>
          </a:bodyPr>
          <a:lstStyle/>
          <a:p>
            <a:pPr algn="ctr"/>
            <a:r>
              <a:rPr lang="en-US" sz="2400" i="1" dirty="0" smtClean="0">
                <a:effectLst>
                  <a:glow rad="101600">
                    <a:schemeClr val="bg1">
                      <a:alpha val="60000"/>
                    </a:schemeClr>
                  </a:glow>
                </a:effectLst>
              </a:rPr>
              <a:t>“For this we say unto you by the word of the Lord, that we which are alive and remain unto the coming of the Lord shall not prevent them which are asleep. For the Lord himself shall descend from heaven with a shout, with the voice of the archangel, and with the trump of God: and the dead in Christ shall rise first: Then we which are alive and remain shall be caught up together with them in the clouds, to meet the Lord in the air: and so shall we ever be with the Lord.”</a:t>
            </a:r>
          </a:p>
          <a:p>
            <a:pPr algn="ctr"/>
            <a:r>
              <a:rPr lang="en-US" sz="2400" i="1" dirty="0" smtClean="0">
                <a:effectLst>
                  <a:glow rad="101600">
                    <a:schemeClr val="bg1">
                      <a:alpha val="60000"/>
                    </a:schemeClr>
                  </a:glow>
                </a:effectLst>
              </a:rPr>
              <a:t>(I Thessalonians 4:15-17) </a:t>
            </a:r>
            <a:endParaRPr lang="en-US" sz="24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2743200"/>
          </a:xfrm>
        </p:spPr>
        <p:txBody>
          <a:bodyPr>
            <a:normAutofit/>
          </a:bodyPr>
          <a:lstStyle/>
          <a:p>
            <a:r>
              <a:rPr lang="en-US" sz="3600" i="1" dirty="0" smtClean="0"/>
              <a:t> 55 O death, where is thy sting? O grave, where is thy victory? </a:t>
            </a:r>
          </a:p>
          <a:p>
            <a:r>
              <a:rPr lang="en-US" sz="3600" i="1" dirty="0" smtClean="0"/>
              <a:t> 56  The sting of death is sin; and the strength of sin is the law.</a:t>
            </a:r>
          </a:p>
        </p:txBody>
      </p:sp>
      <p:pic>
        <p:nvPicPr>
          <p:cNvPr id="9218" name="Picture 2" descr="http://sabbathsermons.files.wordpress.com/2012/03/033112_0000_forwhatthel12.jpg?w=604"/>
          <p:cNvPicPr>
            <a:picLocks noChangeAspect="1" noChangeArrowheads="1"/>
          </p:cNvPicPr>
          <p:nvPr/>
        </p:nvPicPr>
        <p:blipFill>
          <a:blip r:embed="rId2" cstate="print"/>
          <a:srcRect/>
          <a:stretch>
            <a:fillRect/>
          </a:stretch>
        </p:blipFill>
        <p:spPr bwMode="auto">
          <a:xfrm>
            <a:off x="3352800" y="2514600"/>
            <a:ext cx="5511800" cy="413385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4" presetClass="entr" presetSubtype="0" fill="hold" nodeType="clickEffect">
                                  <p:stCondLst>
                                    <p:cond delay="0"/>
                                  </p:stCondLst>
                                  <p:childTnLst>
                                    <p:set>
                                      <p:cBhvr>
                                        <p:cTn id="12" dur="1" fill="hold">
                                          <p:stCondLst>
                                            <p:cond delay="0"/>
                                          </p:stCondLst>
                                        </p:cTn>
                                        <p:tgtEl>
                                          <p:spTgt spid="9218"/>
                                        </p:tgtEl>
                                        <p:attrNameLst>
                                          <p:attrName>style.visibility</p:attrName>
                                        </p:attrNameLst>
                                      </p:cBhvr>
                                      <p:to>
                                        <p:strVal val="visible"/>
                                      </p:to>
                                    </p:set>
                                    <p:anim to="" calcmode="lin" valueType="num">
                                      <p:cBhvr>
                                        <p:cTn id="13" dur="1" fill="hold"/>
                                        <p:tgtEl>
                                          <p:spTgt spid="921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126163"/>
          </a:xfrm>
        </p:spPr>
        <p:txBody>
          <a:bodyPr>
            <a:normAutofit/>
          </a:bodyPr>
          <a:lstStyle/>
          <a:p>
            <a:r>
              <a:rPr lang="en-US" sz="3600" i="1" dirty="0" smtClean="0"/>
              <a:t> 57 But thanks be to God, which </a:t>
            </a:r>
            <a:r>
              <a:rPr lang="en-US" sz="3600" i="1" dirty="0" err="1" smtClean="0"/>
              <a:t>giveth</a:t>
            </a:r>
            <a:r>
              <a:rPr lang="en-US" sz="3600" i="1" dirty="0" smtClean="0"/>
              <a:t> us the victory through our Lord Jesus Christ.</a:t>
            </a:r>
          </a:p>
          <a:p>
            <a:r>
              <a:rPr lang="en-US" sz="3600" i="1" dirty="0" smtClean="0"/>
              <a:t> 58 Therefore, my beloved brethren, be ye </a:t>
            </a:r>
            <a:r>
              <a:rPr lang="en-US" sz="3600" i="1" dirty="0" err="1" smtClean="0"/>
              <a:t>stedfast</a:t>
            </a:r>
            <a:r>
              <a:rPr lang="en-US" sz="3600" i="1" dirty="0" smtClean="0"/>
              <a:t>, </a:t>
            </a:r>
            <a:r>
              <a:rPr lang="en-US" sz="3600" i="1" dirty="0" err="1" smtClean="0"/>
              <a:t>unmoveable</a:t>
            </a:r>
            <a:r>
              <a:rPr lang="en-US" sz="3600" i="1" dirty="0" smtClean="0"/>
              <a:t>, always abounding in the work of the Lord, forasmuch as ye know that your </a:t>
            </a:r>
            <a:r>
              <a:rPr lang="en-US" sz="3600" i="1" dirty="0" err="1" smtClean="0"/>
              <a:t>labour</a:t>
            </a:r>
            <a:r>
              <a:rPr lang="en-US" sz="3600" i="1" dirty="0" smtClean="0"/>
              <a:t> is not in vain in the Lord.</a:t>
            </a:r>
          </a:p>
          <a:p>
            <a:endParaRPr lang="en-US" sz="3600" dirty="0"/>
          </a:p>
        </p:txBody>
      </p:sp>
      <p:pic>
        <p:nvPicPr>
          <p:cNvPr id="108546" name="Picture 2" descr="http://togodbetheglorychurch.com/wp-content/uploads/2012/05/worship.jpg"/>
          <p:cNvPicPr>
            <a:picLocks noChangeAspect="1" noChangeArrowheads="1"/>
          </p:cNvPicPr>
          <p:nvPr/>
        </p:nvPicPr>
        <p:blipFill>
          <a:blip r:embed="rId2" cstate="print"/>
          <a:srcRect/>
          <a:stretch>
            <a:fillRect/>
          </a:stretch>
        </p:blipFill>
        <p:spPr bwMode="auto">
          <a:xfrm>
            <a:off x="2514600" y="3543300"/>
            <a:ext cx="4419600" cy="331470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“The last enemy to be destroyed</a:t>
            </a:r>
            <a:br>
              <a:rPr lang="en-US" i="1" dirty="0" smtClean="0"/>
            </a:br>
            <a:r>
              <a:rPr lang="en-US" i="1" dirty="0" smtClean="0"/>
              <a:t> is death.” I Cor. 15:26</a:t>
            </a:r>
            <a:endParaRPr lang="en-US" i="1" dirty="0"/>
          </a:p>
        </p:txBody>
      </p:sp>
      <p:pic>
        <p:nvPicPr>
          <p:cNvPr id="87042" name="Picture 2" descr="http://www.faithinterface.com.au/wp-content/uploads/2010/04/jesus-resurrection.jpg"/>
          <p:cNvPicPr>
            <a:picLocks noChangeAspect="1" noChangeArrowheads="1"/>
          </p:cNvPicPr>
          <p:nvPr/>
        </p:nvPicPr>
        <p:blipFill>
          <a:blip r:embed="rId2" cstate="print">
            <a:lum bright="-10000" contrast="20000"/>
          </a:blip>
          <a:srcRect/>
          <a:stretch>
            <a:fillRect/>
          </a:stretch>
        </p:blipFill>
        <p:spPr bwMode="auto">
          <a:xfrm>
            <a:off x="1524000" y="1676400"/>
            <a:ext cx="5924050" cy="472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1600200" y="2971800"/>
            <a:ext cx="5715000" cy="1754326"/>
          </a:xfrm>
          <a:prstGeom prst="rect">
            <a:avLst/>
          </a:prstGeom>
        </p:spPr>
        <p:txBody>
          <a:bodyPr wrap="square">
            <a:spAutoFit/>
          </a:bodyPr>
          <a:lstStyle/>
          <a:p>
            <a:pPr algn="ctr"/>
            <a:r>
              <a:rPr lang="en-US" sz="3600" i="1" dirty="0" smtClean="0">
                <a:solidFill>
                  <a:schemeClr val="bg1"/>
                </a:solidFill>
                <a:effectLst>
                  <a:glow rad="101600">
                    <a:schemeClr val="tx1">
                      <a:alpha val="60000"/>
                    </a:schemeClr>
                  </a:glow>
                </a:effectLst>
              </a:rPr>
              <a:t>“And I give unto them eternal life; and they shall never perish…” John 10:28 </a:t>
            </a:r>
            <a:endParaRPr lang="en-US" sz="3600" i="1" dirty="0">
              <a:solidFill>
                <a:schemeClr val="bg1"/>
              </a:solidFill>
              <a:effectLst>
                <a:glow rad="101600">
                  <a:schemeClr val="tx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763000" cy="1371600"/>
          </a:xfrm>
        </p:spPr>
        <p:txBody>
          <a:bodyPr>
            <a:normAutofit fontScale="90000"/>
          </a:bodyPr>
          <a:lstStyle/>
          <a:p>
            <a:r>
              <a:rPr lang="en-US" dirty="0" smtClean="0">
                <a:solidFill>
                  <a:srgbClr val="FFFF00"/>
                </a:solidFill>
              </a:rPr>
              <a:t>Do people in heaven right                       now have bodies? </a:t>
            </a:r>
            <a:endParaRPr lang="en-US" dirty="0">
              <a:solidFill>
                <a:srgbClr val="FFFF00"/>
              </a:solidFill>
            </a:endParaRPr>
          </a:p>
        </p:txBody>
      </p:sp>
      <p:sp>
        <p:nvSpPr>
          <p:cNvPr id="3" name="Content Placeholder 2"/>
          <p:cNvSpPr>
            <a:spLocks noGrp="1"/>
          </p:cNvSpPr>
          <p:nvPr>
            <p:ph idx="1"/>
          </p:nvPr>
        </p:nvSpPr>
        <p:spPr>
          <a:xfrm>
            <a:off x="0" y="1905000"/>
            <a:ext cx="9144000" cy="5562600"/>
          </a:xfrm>
        </p:spPr>
        <p:txBody>
          <a:bodyPr>
            <a:normAutofit fontScale="92500" lnSpcReduction="10000"/>
          </a:bodyPr>
          <a:lstStyle/>
          <a:p>
            <a:pPr>
              <a:buFont typeface="Arial" charset="0"/>
              <a:buChar char="•"/>
            </a:pPr>
            <a:r>
              <a:rPr lang="en-US" dirty="0" smtClean="0"/>
              <a:t>If we enter at the very moment of death into our Lord’s presence </a:t>
            </a:r>
            <a:r>
              <a:rPr lang="en-US" i="1" dirty="0" smtClean="0"/>
              <a:t>(II Cor. 5:8), </a:t>
            </a:r>
            <a:r>
              <a:rPr lang="en-US" dirty="0" smtClean="0"/>
              <a:t>do we enter bodily?</a:t>
            </a:r>
          </a:p>
          <a:p>
            <a:pPr>
              <a:buFont typeface="Arial" charset="0"/>
              <a:buChar char="•"/>
            </a:pPr>
            <a:r>
              <a:rPr lang="en-US" dirty="0" smtClean="0"/>
              <a:t>No – Our bodies go into the ground to await the resurrection of the body – </a:t>
            </a:r>
            <a:r>
              <a:rPr lang="en-US" i="1" dirty="0" smtClean="0"/>
              <a:t>I Thess. 4:4 “sleep” / John 5:29</a:t>
            </a:r>
          </a:p>
          <a:p>
            <a:pPr>
              <a:buFont typeface="Arial" charset="0"/>
              <a:buChar char="•"/>
            </a:pPr>
            <a:r>
              <a:rPr lang="en-US" dirty="0" smtClean="0"/>
              <a:t>Upon death our spirit and soul go to be with the Lord -                        </a:t>
            </a:r>
            <a:r>
              <a:rPr lang="en-US" i="1" dirty="0" smtClean="0">
                <a:solidFill>
                  <a:srgbClr val="FFFF00"/>
                </a:solidFill>
              </a:rPr>
              <a:t>(II Cor. 5:6-8) “Therefore we are always confident, knowing that, whilst we are at home in the body, we are absent from the Lord: (For we walk by faith, not by sight:) We are confident, I say, and willing rather to be </a:t>
            </a:r>
            <a:r>
              <a:rPr lang="en-US" i="1" u="sng" dirty="0" smtClean="0">
                <a:solidFill>
                  <a:srgbClr val="FFFF00"/>
                </a:solidFill>
              </a:rPr>
              <a:t>absent from the body</a:t>
            </a:r>
            <a:r>
              <a:rPr lang="en-US" i="1" dirty="0" smtClean="0">
                <a:solidFill>
                  <a:srgbClr val="FFFF00"/>
                </a:solidFill>
              </a:rPr>
              <a:t>, and to be present with the Lord.” </a:t>
            </a:r>
          </a:p>
          <a:p>
            <a:pPr>
              <a:buNone/>
            </a:pPr>
            <a:r>
              <a:rPr lang="en-US" dirty="0" smtClean="0"/>
              <a:t>   </a:t>
            </a:r>
          </a:p>
          <a:p>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freechristimages.org/prints/Antonio_Ciseri_Ecce_Homo_Print.jpg"/>
          <p:cNvPicPr>
            <a:picLocks noChangeAspect="1" noChangeArrowheads="1"/>
          </p:cNvPicPr>
          <p:nvPr/>
        </p:nvPicPr>
        <p:blipFill>
          <a:blip r:embed="rId2" cstate="print"/>
          <a:srcRect/>
          <a:stretch>
            <a:fillRect/>
          </a:stretch>
        </p:blipFill>
        <p:spPr bwMode="auto">
          <a:xfrm>
            <a:off x="457200" y="1722684"/>
            <a:ext cx="7848600" cy="5135316"/>
          </a:xfrm>
          <a:prstGeom prst="rect">
            <a:avLst/>
          </a:prstGeom>
          <a:noFill/>
        </p:spPr>
      </p:pic>
      <p:sp>
        <p:nvSpPr>
          <p:cNvPr id="2" name="Title 1"/>
          <p:cNvSpPr>
            <a:spLocks noGrp="1"/>
          </p:cNvSpPr>
          <p:nvPr>
            <p:ph type="title"/>
          </p:nvPr>
        </p:nvSpPr>
        <p:spPr>
          <a:xfrm>
            <a:off x="0" y="304800"/>
            <a:ext cx="9144000" cy="1143000"/>
          </a:xfrm>
        </p:spPr>
        <p:txBody>
          <a:bodyPr>
            <a:normAutofit fontScale="90000"/>
          </a:bodyPr>
          <a:lstStyle/>
          <a:p>
            <a:r>
              <a:rPr lang="en-US" sz="4800" dirty="0">
                <a:solidFill>
                  <a:srgbClr val="FFFF00"/>
                </a:solidFill>
              </a:rPr>
              <a:t>The Impeccability of Jesus </a:t>
            </a:r>
            <a:r>
              <a:rPr lang="en-US" sz="4800" dirty="0" smtClean="0">
                <a:solidFill>
                  <a:srgbClr val="FFFF00"/>
                </a:solidFill>
              </a:rPr>
              <a:t>Christ</a:t>
            </a:r>
            <a:br>
              <a:rPr lang="en-US" sz="4800" dirty="0" smtClean="0">
                <a:solidFill>
                  <a:srgbClr val="FFFF00"/>
                </a:solidFill>
              </a:rPr>
            </a:br>
            <a:r>
              <a:rPr lang="en-US" sz="4800" dirty="0" smtClean="0">
                <a:solidFill>
                  <a:srgbClr val="FFFF00"/>
                </a:solidFill>
                <a:effectLst/>
              </a:rPr>
              <a:t>(</a:t>
            </a:r>
            <a:r>
              <a:rPr lang="en-US" sz="4800" i="1" dirty="0" smtClean="0">
                <a:solidFill>
                  <a:srgbClr val="FFFF00"/>
                </a:solidFill>
                <a:effectLst/>
              </a:rPr>
              <a:t>John 18:38)</a:t>
            </a:r>
            <a:endParaRPr lang="en-US" sz="4800" dirty="0">
              <a:solidFill>
                <a:srgbClr val="FFFF00"/>
              </a:solidFill>
              <a:effectLst/>
            </a:endParaRPr>
          </a:p>
        </p:txBody>
      </p:sp>
    </p:spTree>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"What is the intermediate state?"</a:t>
            </a:r>
            <a:endParaRPr lang="en-US" dirty="0">
              <a:solidFill>
                <a:srgbClr val="FFFF00"/>
              </a:solidFill>
            </a:endParaRPr>
          </a:p>
        </p:txBody>
      </p:sp>
      <p:sp>
        <p:nvSpPr>
          <p:cNvPr id="3" name="Content Placeholder 2"/>
          <p:cNvSpPr>
            <a:spLocks noGrp="1"/>
          </p:cNvSpPr>
          <p:nvPr>
            <p:ph idx="1"/>
          </p:nvPr>
        </p:nvSpPr>
        <p:spPr>
          <a:xfrm>
            <a:off x="0" y="1752600"/>
            <a:ext cx="9144000" cy="4373563"/>
          </a:xfrm>
        </p:spPr>
        <p:txBody>
          <a:bodyPr>
            <a:normAutofit/>
          </a:bodyPr>
          <a:lstStyle/>
          <a:p>
            <a:r>
              <a:rPr lang="en-US" sz="3600" dirty="0" smtClean="0"/>
              <a:t>The “intermediate state” is a theological concept that speculates regarding what kind of body, if any, believers in heaven have while they wait for their physical bodies to be resurrected. The Bible makes it clear that deceased believers are with the Lord  -            </a:t>
            </a:r>
            <a:r>
              <a:rPr lang="en-US" sz="3600" i="1" dirty="0" smtClean="0"/>
              <a:t>(II Corinthians 5:6-8; Philippians 1:23).</a:t>
            </a:r>
            <a:endParaRPr lang="en-US" sz="3600"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rmAutofit/>
          </a:bodyPr>
          <a:lstStyle/>
          <a:p>
            <a:r>
              <a:rPr lang="en-US" sz="3400" dirty="0" smtClean="0"/>
              <a:t>The Bible also makes it clear that the resurrection of believers has not yet occurred, meaning that the bodies of deceased believers are still in the grave - </a:t>
            </a:r>
            <a:r>
              <a:rPr lang="en-US" sz="3400" i="1" dirty="0" smtClean="0"/>
              <a:t>(I Corinthians 15:50-54; 1 Thessalonians 4:13-17).</a:t>
            </a:r>
          </a:p>
          <a:p>
            <a:r>
              <a:rPr lang="en-US" sz="3400" dirty="0" smtClean="0"/>
              <a:t>So, the question of the intermediate state is whether believers in heaven are given temporary physical bodies until the resurrection, or whether believers in heaven exist in spirit form until the resurrection.</a:t>
            </a:r>
          </a:p>
          <a:p>
            <a:r>
              <a:rPr lang="en-US" sz="3400" dirty="0" smtClean="0"/>
              <a:t>The Bible does not give a great amount of detail regarding the intermediate state.</a:t>
            </a:r>
            <a:endParaRPr lang="en-US" sz="3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a:bodyPr>
          <a:lstStyle/>
          <a:p>
            <a:r>
              <a:rPr lang="en-US" dirty="0" smtClean="0"/>
              <a:t>The only Scripture that specifically, but indirectly, speaks to the issue is </a:t>
            </a:r>
            <a:r>
              <a:rPr lang="en-US" i="1" dirty="0" smtClean="0">
                <a:solidFill>
                  <a:srgbClr val="FFFF00"/>
                </a:solidFill>
              </a:rPr>
              <a:t>(Revelation 6:9) “And when he had opened the fifth seal, I saw under the altar the souls of them that were slain for the word of God, and for the testimony which they held</a:t>
            </a:r>
            <a:r>
              <a:rPr lang="en-US" dirty="0" smtClean="0">
                <a:solidFill>
                  <a:srgbClr val="FFFF00"/>
                </a:solidFill>
              </a:rPr>
              <a:t>”</a:t>
            </a:r>
          </a:p>
          <a:p>
            <a:r>
              <a:rPr lang="en-US" dirty="0" smtClean="0"/>
              <a:t>In this verse John is given a vision of those who will be killed because of their faith during the Tribulation. </a:t>
            </a:r>
          </a:p>
          <a:p>
            <a:r>
              <a:rPr lang="en-US" dirty="0" smtClean="0"/>
              <a:t>In this vision those believers who had been killed are under God’s altar in heaven and are described as “souls.” </a:t>
            </a:r>
          </a:p>
          <a:p>
            <a:r>
              <a:rPr lang="en-US" dirty="0" smtClean="0"/>
              <a:t>So, from this one verse, if there is a Biblical answer for the intermediate state, it would seem that believers in heaven are in spirit form until the resurrection.</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04800"/>
            <a:ext cx="8991600" cy="6186309"/>
          </a:xfrm>
          <a:prstGeom prst="rect">
            <a:avLst/>
          </a:prstGeom>
        </p:spPr>
        <p:txBody>
          <a:bodyPr wrap="square">
            <a:spAutoFit/>
          </a:bodyPr>
          <a:lstStyle/>
          <a:p>
            <a:pPr>
              <a:buFont typeface="Arial" charset="0"/>
              <a:buChar char="•"/>
            </a:pPr>
            <a:r>
              <a:rPr lang="en-US" sz="3600" i="1" dirty="0" smtClean="0"/>
              <a:t> </a:t>
            </a:r>
            <a:r>
              <a:rPr lang="en-US" sz="3600" i="1" dirty="0" smtClean="0">
                <a:solidFill>
                  <a:srgbClr val="FFFF00"/>
                </a:solidFill>
              </a:rPr>
              <a:t>(II Corinthians 12:2-4) </a:t>
            </a:r>
            <a:r>
              <a:rPr lang="en-US" sz="3600" dirty="0" smtClean="0"/>
              <a:t>is clear proof that the spirit can exist consciously and intelligently apart from the body.</a:t>
            </a:r>
          </a:p>
          <a:p>
            <a:pPr>
              <a:buFont typeface="Arial" charset="0"/>
              <a:buChar char="•"/>
            </a:pPr>
            <a:r>
              <a:rPr lang="en-US" sz="3600" dirty="0"/>
              <a:t> </a:t>
            </a:r>
            <a:r>
              <a:rPr lang="en-US" sz="3600" dirty="0" smtClean="0"/>
              <a:t>Paul, when he was caught up, knew perfectly that he was at the third heaven, and heard unspeakable words, which it is not lawful for man to utter, and yet he twice assures us that he could not tell whether he was in the body or out of the body. </a:t>
            </a:r>
          </a:p>
          <a:p>
            <a:pPr>
              <a:buFont typeface="Arial" charset="0"/>
              <a:buChar char="•"/>
            </a:pPr>
            <a:r>
              <a:rPr lang="en-US" sz="3600" dirty="0"/>
              <a:t> </a:t>
            </a:r>
            <a:r>
              <a:rPr lang="en-US" sz="3600" dirty="0" smtClean="0"/>
              <a:t>This shows that he believed in the possibility of spiritual existence apart from the body. </a:t>
            </a:r>
            <a:endParaRPr lang="en-US"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to="" calcmode="lin" valueType="num">
                                      <p:cBhvr>
                                        <p:cTn id="7" dur="1" fill="hold"/>
                                        <p:tgtEl>
                                          <p:spTgt spid="2">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to="" calcmode="lin" valueType="num">
                                      <p:cBhvr>
                                        <p:cTn id="12" dur="1" fill="hold"/>
                                        <p:tgtEl>
                                          <p:spTgt spid="2">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895600"/>
          </a:xfrm>
        </p:spPr>
        <p:txBody>
          <a:bodyPr>
            <a:normAutofit/>
            <a:scene3d>
              <a:camera prst="orthographicFront"/>
              <a:lightRig rig="threePt" dir="t"/>
            </a:scene3d>
            <a:sp3d extrusionH="57150">
              <a:bevelT w="38100" h="38100" prst="convex"/>
            </a:sp3d>
          </a:bodyPr>
          <a:lstStyle/>
          <a:p>
            <a:r>
              <a:rPr lang="en-US" b="1" dirty="0" smtClean="0">
                <a:solidFill>
                  <a:schemeClr val="accent6">
                    <a:lumMod val="60000"/>
                    <a:lumOff val="40000"/>
                  </a:schemeClr>
                </a:solidFill>
              </a:rPr>
              <a:t>GLORIFICATION: THE FINAL DIVINE ACT OF REDEMPTION </a:t>
            </a:r>
            <a:endParaRPr lang="en-US" b="1" dirty="0">
              <a:solidFill>
                <a:schemeClr val="accent6">
                  <a:lumMod val="60000"/>
                  <a:lumOff val="40000"/>
                </a:schemeClr>
              </a:solidFill>
            </a:endParaRPr>
          </a:p>
        </p:txBody>
      </p:sp>
      <p:sp>
        <p:nvSpPr>
          <p:cNvPr id="3" name="Rectangle 2"/>
          <p:cNvSpPr/>
          <p:nvPr/>
        </p:nvSpPr>
        <p:spPr>
          <a:xfrm>
            <a:off x="914400" y="3048000"/>
            <a:ext cx="7467600" cy="2308324"/>
          </a:xfrm>
          <a:prstGeom prst="rect">
            <a:avLst/>
          </a:prstGeom>
        </p:spPr>
        <p:txBody>
          <a:bodyPr wrap="square">
            <a:spAutoFit/>
          </a:bodyPr>
          <a:lstStyle/>
          <a:p>
            <a:pPr algn="ctr"/>
            <a:r>
              <a:rPr lang="en-US" sz="3600" i="1" dirty="0" smtClean="0"/>
              <a:t> “Even we ourselves groan within ourselves, waiting for the adoption, to wit, the redemption of our body.” </a:t>
            </a:r>
          </a:p>
          <a:p>
            <a:pPr algn="ctr"/>
            <a:r>
              <a:rPr lang="en-US" sz="3600" i="1" dirty="0"/>
              <a:t>(</a:t>
            </a:r>
            <a:r>
              <a:rPr lang="en-US" sz="3600" i="1" dirty="0" smtClean="0"/>
              <a:t>Rom. 8:23)</a:t>
            </a:r>
            <a:endParaRPr lang="en-US" sz="3600"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5410200" cy="6494085"/>
          </a:xfrm>
          <a:prstGeom prst="rect">
            <a:avLst/>
          </a:prstGeom>
        </p:spPr>
        <p:txBody>
          <a:bodyPr wrap="square">
            <a:spAutoFit/>
          </a:bodyPr>
          <a:lstStyle/>
          <a:p>
            <a:pPr algn="ctr"/>
            <a:r>
              <a:rPr lang="en-US" sz="3200" i="1" dirty="0" smtClean="0"/>
              <a:t>“For the Lamb which is in the midst of the throne shall feed them, and shall lead them unto living fountains of waters: and God shall wipe away all tears from their eyes…</a:t>
            </a:r>
          </a:p>
          <a:p>
            <a:pPr algn="ctr"/>
            <a:r>
              <a:rPr lang="en-US" sz="3200" i="1" dirty="0" smtClean="0"/>
              <a:t>And God shall wipe away all tears from their eyes; and there shall be no more death, neither sorrow, nor crying, neither shall there be any more pain: for the former things are passed away.” (Rev. 7:17, 21:4)</a:t>
            </a:r>
            <a:endParaRPr lang="en-US" sz="3200" i="1" dirty="0"/>
          </a:p>
        </p:txBody>
      </p:sp>
      <p:pic>
        <p:nvPicPr>
          <p:cNvPr id="100354" name="Picture 2" descr="C:\Users\Dan White\Pictures\Bible pictures\heaven\heaven-joy.jpg"/>
          <p:cNvPicPr>
            <a:picLocks noChangeAspect="1" noChangeArrowheads="1"/>
          </p:cNvPicPr>
          <p:nvPr/>
        </p:nvPicPr>
        <p:blipFill>
          <a:blip r:embed="rId2" cstate="print"/>
          <a:srcRect/>
          <a:stretch>
            <a:fillRect/>
          </a:stretch>
        </p:blipFill>
        <p:spPr bwMode="auto">
          <a:xfrm>
            <a:off x="5334000" y="511058"/>
            <a:ext cx="3810000" cy="5160995"/>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976</TotalTime>
  <Words>3993</Words>
  <Application>Microsoft Office PowerPoint</Application>
  <PresentationFormat>On-screen Show (4:3)</PresentationFormat>
  <Paragraphs>232</Paragraphs>
  <Slides>95</Slides>
  <Notes>4</Notes>
  <HiddenSlides>0</HiddenSlides>
  <MMClips>0</MMClips>
  <ScaleCrop>false</ScaleCrop>
  <HeadingPairs>
    <vt:vector size="4" baseType="variant">
      <vt:variant>
        <vt:lpstr>Theme</vt:lpstr>
      </vt:variant>
      <vt:variant>
        <vt:i4>1</vt:i4>
      </vt:variant>
      <vt:variant>
        <vt:lpstr>Slide Titles</vt:lpstr>
      </vt:variant>
      <vt:variant>
        <vt:i4>95</vt:i4>
      </vt:variant>
    </vt:vector>
  </HeadingPairs>
  <TitlesOfParts>
    <vt:vector size="96" baseType="lpstr">
      <vt:lpstr>Office Theme</vt:lpstr>
      <vt:lpstr>The Doctrine of Jesus Christ (Part 22)</vt:lpstr>
      <vt:lpstr>Review</vt:lpstr>
      <vt:lpstr>Slide 3</vt:lpstr>
      <vt:lpstr>The Virgin Birth</vt:lpstr>
      <vt:lpstr>Slide 5</vt:lpstr>
      <vt:lpstr>Names and Titles of Jesus Christ</vt:lpstr>
      <vt:lpstr>The Humanity of Jesus Christ</vt:lpstr>
      <vt:lpstr>The Deity of Jesus Christ</vt:lpstr>
      <vt:lpstr>The Impeccability of Jesus Christ (John 18:38)</vt:lpstr>
      <vt:lpstr>“For even the Son of man came not to be ministered unto, but to minister, and to give his life a ransom for many.” Mark 10:45 </vt:lpstr>
      <vt:lpstr>The Character of Jesus Christ</vt:lpstr>
      <vt:lpstr>In the Old Testament three great offices were created by God to meet the spiritual and material needs of his chosen people.</vt:lpstr>
      <vt:lpstr>Jesus holds all three offices</vt:lpstr>
      <vt:lpstr>The Death of Jesus Christ</vt:lpstr>
      <vt:lpstr>Slide 15</vt:lpstr>
      <vt:lpstr> “Exposing the false Doctrine of Calvinism”</vt:lpstr>
      <vt:lpstr>Slide 17</vt:lpstr>
      <vt:lpstr>The results of the vicarious atonement </vt:lpstr>
      <vt:lpstr>The seven last statements of Christ</vt:lpstr>
      <vt:lpstr>Slide 20</vt:lpstr>
      <vt:lpstr>Slide 21</vt:lpstr>
      <vt:lpstr>Slide 22</vt:lpstr>
      <vt:lpstr>“For Christ also hath once suffered for sins, the just for the unjust, that he might bring us to God, being put to death in the flesh, but quickened by the Spirit: By which also he went and preached unto the spirits in prison; Which sometime were disobedient, when once the longsuffering of God waited in the days of Noah, while the ark was a preparing, wherein few, that is, eight souls were saved by water.”     (I Peter 3:18-20)  </vt:lpstr>
      <vt:lpstr>Slide 24</vt:lpstr>
      <vt:lpstr>“Wherefore he saith, When he ascended up on high, he led captivity captive, and gave gifts unto men. Now that he ascended, what is it but that he also descended first into the lower parts of the earth? He that descended is the same also that ascended up far above all heavens, that he might fill all things.” (Ephesians 4:8-9) </vt:lpstr>
      <vt:lpstr>Slide 26</vt:lpstr>
      <vt:lpstr>The Resurrection of Jesus Christ</vt:lpstr>
      <vt:lpstr>The Most Important Bible Doctrine (I Corinthians 15)</vt:lpstr>
      <vt:lpstr>A person can not be saved unless they believer in the Resurrection of Jesus Christ.</vt:lpstr>
      <vt:lpstr>Slide 30</vt:lpstr>
      <vt:lpstr>The Infallible Proofs of the Resurrection</vt:lpstr>
      <vt:lpstr>40 days </vt:lpstr>
      <vt:lpstr>40 days </vt:lpstr>
      <vt:lpstr>40 days </vt:lpstr>
      <vt:lpstr>The proofs of the resurrection</vt:lpstr>
      <vt:lpstr>Seventeen appearances of Jesus                          after the resurrection</vt:lpstr>
      <vt:lpstr>Slide 37</vt:lpstr>
      <vt:lpstr>Slide 38</vt:lpstr>
      <vt:lpstr>“And if Christ be not risen, then…”      (I Cor. 15:14)</vt:lpstr>
      <vt:lpstr>If the resurrection is not true, we must accept six horrible conclusions  </vt:lpstr>
      <vt:lpstr>Slide 41</vt:lpstr>
      <vt:lpstr>The order of the resurrection  (I Cor. 15:20-25)</vt:lpstr>
      <vt:lpstr>First fruits harvest (Leviticus 23)</vt:lpstr>
      <vt:lpstr>Slide 44</vt:lpstr>
      <vt:lpstr>Christ will rule his Earthly Kingdom through three classes of resurrected administrators</vt:lpstr>
      <vt:lpstr>Church Saints</vt:lpstr>
      <vt:lpstr>Tribulation Saints</vt:lpstr>
      <vt:lpstr>Old Testament Saints</vt:lpstr>
      <vt:lpstr>There are Two Resurrections</vt:lpstr>
      <vt:lpstr>The First Resurrection has two parts</vt:lpstr>
      <vt:lpstr>The Second Resurrection (second death)</vt:lpstr>
      <vt:lpstr>Millennial Kingdom (1000 years) “And they lived and reigned with  Christ a thousand years.”</vt:lpstr>
      <vt:lpstr>Tonight’s Message</vt:lpstr>
      <vt:lpstr>Our Resurrection Bodies</vt:lpstr>
      <vt:lpstr>I John 3:1-3</vt:lpstr>
      <vt:lpstr>II Corinthians 5:1-4</vt:lpstr>
      <vt:lpstr>Slide 57</vt:lpstr>
      <vt:lpstr>Slide 58</vt:lpstr>
      <vt:lpstr>Slide 59</vt:lpstr>
      <vt:lpstr>Slide 60</vt:lpstr>
      <vt:lpstr>I Corinthians 15:35-58</vt:lpstr>
      <vt:lpstr>Slide 62</vt:lpstr>
      <vt:lpstr>Slide 63</vt:lpstr>
      <vt:lpstr>Slide 64</vt:lpstr>
      <vt:lpstr>Slide 65</vt:lpstr>
      <vt:lpstr>Slide 66</vt:lpstr>
      <vt:lpstr>Slide 67</vt:lpstr>
      <vt:lpstr>Slide 68</vt:lpstr>
      <vt:lpstr>His glorified body had flesh and bone</vt:lpstr>
      <vt:lpstr>He ate food in this glorified body</vt:lpstr>
      <vt:lpstr>Slide 71</vt:lpstr>
      <vt:lpstr>Slide 72</vt:lpstr>
      <vt:lpstr>Slide 73</vt:lpstr>
      <vt:lpstr>Slide 74</vt:lpstr>
      <vt:lpstr>Slide 75</vt:lpstr>
      <vt:lpstr>His glorified body still bore the  marks of his crucifixion</vt:lpstr>
      <vt:lpstr>Slide 77</vt:lpstr>
      <vt:lpstr>His glorified body was not  subjected to material laws</vt:lpstr>
      <vt:lpstr>Slide 79</vt:lpstr>
      <vt:lpstr>Slide 80</vt:lpstr>
      <vt:lpstr>“Forasmuch then as the children are partakers of flesh and blood he also himself likewise took part of the same (virgin birth - flesh / divine nature - blood), that through death he might destroy him that had the power of death, that is, the devil.”  (Heb 2:14) </vt:lpstr>
      <vt:lpstr>“And there shall in no wise enter into it (Heaven) any thing that defileth, neither whatsoever worketh abomination, or maketh a lie: but they which are written in the Lamb's book of life.” (Rev. 21:27) </vt:lpstr>
      <vt:lpstr>Slide 83</vt:lpstr>
      <vt:lpstr>Slide 84</vt:lpstr>
      <vt:lpstr>Slide 85</vt:lpstr>
      <vt:lpstr>Slide 86</vt:lpstr>
      <vt:lpstr>Slide 87</vt:lpstr>
      <vt:lpstr>“The last enemy to be destroyed  is death.” I Cor. 15:26</vt:lpstr>
      <vt:lpstr>Do people in heaven right                       now have bodies? </vt:lpstr>
      <vt:lpstr>"What is the intermediate state?"</vt:lpstr>
      <vt:lpstr>Slide 91</vt:lpstr>
      <vt:lpstr>Slide 92</vt:lpstr>
      <vt:lpstr>Slide 93</vt:lpstr>
      <vt:lpstr>GLORIFICATION: THE FINAL DIVINE ACT OF REDEMPTION </vt:lpstr>
      <vt:lpstr>Slide 95</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Doctrine of Jesus Christ (Part 22)</dc:title>
  <dc:creator>Pastor Daniel White</dc:creator>
  <cp:lastModifiedBy>Pastor Daniel White</cp:lastModifiedBy>
  <cp:revision>64</cp:revision>
  <dcterms:created xsi:type="dcterms:W3CDTF">2013-01-18T13:45:36Z</dcterms:created>
  <dcterms:modified xsi:type="dcterms:W3CDTF">2013-02-18T12:23:28Z</dcterms:modified>
</cp:coreProperties>
</file>