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7"/>
  </p:notesMasterIdLst>
  <p:sldIdLst>
    <p:sldId id="257" r:id="rId2"/>
    <p:sldId id="258" r:id="rId3"/>
    <p:sldId id="259" r:id="rId4"/>
    <p:sldId id="260" r:id="rId5"/>
    <p:sldId id="261" r:id="rId6"/>
    <p:sldId id="262" r:id="rId7"/>
    <p:sldId id="263" r:id="rId8"/>
    <p:sldId id="264" r:id="rId9"/>
    <p:sldId id="265" r:id="rId10"/>
    <p:sldId id="266" r:id="rId11"/>
    <p:sldId id="267" r:id="rId12"/>
    <p:sldId id="269" r:id="rId13"/>
    <p:sldId id="270" r:id="rId14"/>
    <p:sldId id="274" r:id="rId15"/>
    <p:sldId id="275" r:id="rId16"/>
    <p:sldId id="276" r:id="rId17"/>
    <p:sldId id="277" r:id="rId18"/>
    <p:sldId id="279" r:id="rId19"/>
    <p:sldId id="280" r:id="rId20"/>
    <p:sldId id="281" r:id="rId21"/>
    <p:sldId id="282" r:id="rId22"/>
    <p:sldId id="283" r:id="rId23"/>
    <p:sldId id="284" r:id="rId24"/>
    <p:sldId id="285" r:id="rId25"/>
    <p:sldId id="288" r:id="rId26"/>
    <p:sldId id="289" r:id="rId27"/>
    <p:sldId id="290" r:id="rId28"/>
    <p:sldId id="291" r:id="rId29"/>
    <p:sldId id="292" r:id="rId30"/>
    <p:sldId id="293" r:id="rId31"/>
    <p:sldId id="294" r:id="rId32"/>
    <p:sldId id="295" r:id="rId33"/>
    <p:sldId id="296" r:id="rId34"/>
    <p:sldId id="297" r:id="rId35"/>
    <p:sldId id="302" r:id="rId36"/>
    <p:sldId id="303" r:id="rId37"/>
    <p:sldId id="304" r:id="rId38"/>
    <p:sldId id="305" r:id="rId39"/>
    <p:sldId id="309" r:id="rId40"/>
    <p:sldId id="338" r:id="rId41"/>
    <p:sldId id="339" r:id="rId42"/>
    <p:sldId id="340" r:id="rId43"/>
    <p:sldId id="384" r:id="rId44"/>
    <p:sldId id="344" r:id="rId45"/>
    <p:sldId id="341" r:id="rId46"/>
    <p:sldId id="343" r:id="rId47"/>
    <p:sldId id="345" r:id="rId48"/>
    <p:sldId id="342" r:id="rId49"/>
    <p:sldId id="346" r:id="rId50"/>
    <p:sldId id="349" r:id="rId51"/>
    <p:sldId id="347" r:id="rId52"/>
    <p:sldId id="374" r:id="rId53"/>
    <p:sldId id="350" r:id="rId54"/>
    <p:sldId id="352" r:id="rId55"/>
    <p:sldId id="348" r:id="rId56"/>
    <p:sldId id="353" r:id="rId57"/>
    <p:sldId id="354" r:id="rId58"/>
    <p:sldId id="355" r:id="rId59"/>
    <p:sldId id="356" r:id="rId60"/>
    <p:sldId id="357" r:id="rId61"/>
    <p:sldId id="358" r:id="rId62"/>
    <p:sldId id="359" r:id="rId63"/>
    <p:sldId id="351" r:id="rId64"/>
    <p:sldId id="362" r:id="rId65"/>
    <p:sldId id="360" r:id="rId66"/>
    <p:sldId id="361" r:id="rId67"/>
    <p:sldId id="364" r:id="rId68"/>
    <p:sldId id="363" r:id="rId69"/>
    <p:sldId id="366" r:id="rId70"/>
    <p:sldId id="367" r:id="rId71"/>
    <p:sldId id="368" r:id="rId72"/>
    <p:sldId id="369" r:id="rId73"/>
    <p:sldId id="370" r:id="rId74"/>
    <p:sldId id="373" r:id="rId75"/>
    <p:sldId id="365" r:id="rId76"/>
    <p:sldId id="377" r:id="rId77"/>
    <p:sldId id="379" r:id="rId78"/>
    <p:sldId id="381" r:id="rId79"/>
    <p:sldId id="380" r:id="rId80"/>
    <p:sldId id="382" r:id="rId81"/>
    <p:sldId id="383" r:id="rId82"/>
    <p:sldId id="372" r:id="rId83"/>
    <p:sldId id="371" r:id="rId84"/>
    <p:sldId id="375" r:id="rId85"/>
    <p:sldId id="376" r:id="rId8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62" autoAdjust="0"/>
    <p:restoredTop sz="94660"/>
  </p:normalViewPr>
  <p:slideViewPr>
    <p:cSldViewPr>
      <p:cViewPr varScale="1">
        <p:scale>
          <a:sx n="110" d="100"/>
          <a:sy n="110" d="100"/>
        </p:scale>
        <p:origin x="-1632"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C3CEA0-E8F1-4248-A8D0-1D8BEC37653D}" type="datetimeFigureOut">
              <a:rPr lang="en-US" smtClean="0"/>
              <a:pPr/>
              <a:t>1/16/2013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1E7DA9-AAAB-4B3A-A167-D4FA2B355D9D}"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C9573A-1739-49D7-B86B-361F4AE5A88F}" type="slidenum">
              <a:rPr lang="en-US" smtClean="0"/>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6150BF-2234-410B-B704-0CB2B58AB23C}" type="slidenum">
              <a:rPr lang="en-US" smtClean="0"/>
              <a:pPr/>
              <a:t>83</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A4E5400-C953-4791-8910-6022C5A3295C}" type="datetimeFigureOut">
              <a:rPr lang="en-US" smtClean="0"/>
              <a:pPr/>
              <a:t>1/16/2013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6FD289-AF71-4AF8-B0A5-2A8E967C6C02}" type="slidenum">
              <a:rPr lang="en-US" smtClean="0"/>
              <a:pPr/>
              <a:t>‹#›</a:t>
            </a:fld>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4E5400-C953-4791-8910-6022C5A3295C}" type="datetimeFigureOut">
              <a:rPr lang="en-US" smtClean="0"/>
              <a:pPr/>
              <a:t>1/16/2013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6FD289-AF71-4AF8-B0A5-2A8E967C6C02}" type="slidenum">
              <a:rPr lang="en-US" smtClean="0"/>
              <a:pPr/>
              <a:t>‹#›</a:t>
            </a:fld>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4E5400-C953-4791-8910-6022C5A3295C}" type="datetimeFigureOut">
              <a:rPr lang="en-US" smtClean="0"/>
              <a:pPr/>
              <a:t>1/16/2013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6FD289-AF71-4AF8-B0A5-2A8E967C6C02}" type="slidenum">
              <a:rPr lang="en-US" smtClean="0"/>
              <a:pPr/>
              <a:t>‹#›</a:t>
            </a:fld>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4E5400-C953-4791-8910-6022C5A3295C}" type="datetimeFigureOut">
              <a:rPr lang="en-US" smtClean="0"/>
              <a:pPr/>
              <a:t>1/16/2013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6FD289-AF71-4AF8-B0A5-2A8E967C6C02}" type="slidenum">
              <a:rPr lang="en-US" smtClean="0"/>
              <a:pPr/>
              <a:t>‹#›</a:t>
            </a:fld>
            <a:endParaRPr lang="en-U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4E5400-C953-4791-8910-6022C5A3295C}" type="datetimeFigureOut">
              <a:rPr lang="en-US" smtClean="0"/>
              <a:pPr/>
              <a:t>1/16/2013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6FD289-AF71-4AF8-B0A5-2A8E967C6C02}" type="slidenum">
              <a:rPr lang="en-US" smtClean="0"/>
              <a:pPr/>
              <a:t>‹#›</a:t>
            </a:fld>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A4E5400-C953-4791-8910-6022C5A3295C}" type="datetimeFigureOut">
              <a:rPr lang="en-US" smtClean="0"/>
              <a:pPr/>
              <a:t>1/16/2013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76FD289-AF71-4AF8-B0A5-2A8E967C6C02}" type="slidenum">
              <a:rPr lang="en-US" smtClean="0"/>
              <a:pPr/>
              <a:t>‹#›</a:t>
            </a:fld>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4E5400-C953-4791-8910-6022C5A3295C}" type="datetimeFigureOut">
              <a:rPr lang="en-US" smtClean="0"/>
              <a:pPr/>
              <a:t>1/16/2013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76FD289-AF71-4AF8-B0A5-2A8E967C6C02}" type="slidenum">
              <a:rPr lang="en-US" smtClean="0"/>
              <a:pPr/>
              <a:t>‹#›</a:t>
            </a:fld>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4E5400-C953-4791-8910-6022C5A3295C}" type="datetimeFigureOut">
              <a:rPr lang="en-US" smtClean="0"/>
              <a:pPr/>
              <a:t>1/16/2013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76FD289-AF71-4AF8-B0A5-2A8E967C6C02}" type="slidenum">
              <a:rPr lang="en-US" smtClean="0"/>
              <a:pPr/>
              <a:t>‹#›</a:t>
            </a:fld>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4E5400-C953-4791-8910-6022C5A3295C}" type="datetimeFigureOut">
              <a:rPr lang="en-US" smtClean="0"/>
              <a:pPr/>
              <a:t>1/16/2013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76FD289-AF71-4AF8-B0A5-2A8E967C6C02}" type="slidenum">
              <a:rPr lang="en-US" smtClean="0"/>
              <a:pPr/>
              <a:t>‹#›</a:t>
            </a:fld>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4E5400-C953-4791-8910-6022C5A3295C}" type="datetimeFigureOut">
              <a:rPr lang="en-US" smtClean="0"/>
              <a:pPr/>
              <a:t>1/16/2013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76FD289-AF71-4AF8-B0A5-2A8E967C6C02}" type="slidenum">
              <a:rPr lang="en-US" smtClean="0"/>
              <a:pPr/>
              <a:t>‹#›</a:t>
            </a:fld>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4E5400-C953-4791-8910-6022C5A3295C}" type="datetimeFigureOut">
              <a:rPr lang="en-US" smtClean="0"/>
              <a:pPr/>
              <a:t>1/16/2013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76FD289-AF71-4AF8-B0A5-2A8E967C6C02}" type="slidenum">
              <a:rPr lang="en-US" smtClean="0"/>
              <a:pPr/>
              <a:t>‹#›</a:t>
            </a:fld>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4E5400-C953-4791-8910-6022C5A3295C}" type="datetimeFigureOut">
              <a:rPr lang="en-US" smtClean="0"/>
              <a:pPr/>
              <a:t>1/16/2013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6FD289-AF71-4AF8-B0A5-2A8E967C6C02}"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 Id="rId5" Type="http://schemas.openxmlformats.org/officeDocument/2006/relationships/image" Target="../media/image48.jpeg"/><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 Id="rId5" Type="http://schemas.openxmlformats.org/officeDocument/2006/relationships/image" Target="../media/image48.jpeg"/><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 Id="rId5" Type="http://schemas.openxmlformats.org/officeDocument/2006/relationships/image" Target="../media/image48.jpeg"/><Relationship Id="rId4" Type="http://schemas.openxmlformats.org/officeDocument/2006/relationships/image" Target="../media/image4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gi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image" Target="../media/image81.gif"/><Relationship Id="rId1" Type="http://schemas.openxmlformats.org/officeDocument/2006/relationships/slideLayout" Target="../slideLayouts/slideLayout6.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 Id="rId9" Type="http://schemas.openxmlformats.org/officeDocument/2006/relationships/image" Target="../media/image88.jpeg"/></Relationships>
</file>

<file path=ppt/slides/_rels/slide8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90.jpeg"/></Relationships>
</file>

<file path=ppt/slides/_rels/slide8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rot="787179">
            <a:off x="182842" y="3275059"/>
            <a:ext cx="2895600" cy="1944022"/>
          </a:xfrm>
          <a:prstGeom prst="rect">
            <a:avLst/>
          </a:prstGeom>
          <a:ln>
            <a:noFill/>
          </a:ln>
          <a:effectLst>
            <a:softEdge rad="112500"/>
          </a:effectLst>
        </p:spPr>
      </p:pic>
      <p:pic>
        <p:nvPicPr>
          <p:cNvPr id="1027" name="Picture 3"/>
          <p:cNvPicPr>
            <a:picLocks noChangeAspect="1" noChangeArrowheads="1"/>
          </p:cNvPicPr>
          <p:nvPr/>
        </p:nvPicPr>
        <p:blipFill>
          <a:blip r:embed="rId4" cstate="print"/>
          <a:srcRect/>
          <a:stretch>
            <a:fillRect/>
          </a:stretch>
        </p:blipFill>
        <p:spPr bwMode="auto">
          <a:xfrm rot="1020487">
            <a:off x="5764266" y="1089354"/>
            <a:ext cx="3107285" cy="2327464"/>
          </a:xfrm>
          <a:prstGeom prst="rect">
            <a:avLst/>
          </a:prstGeom>
          <a:ln>
            <a:noFill/>
          </a:ln>
          <a:effectLst>
            <a:softEdge rad="112500"/>
          </a:effectLst>
        </p:spPr>
      </p:pic>
      <p:sp>
        <p:nvSpPr>
          <p:cNvPr id="2" name="Title 1"/>
          <p:cNvSpPr>
            <a:spLocks noGrp="1"/>
          </p:cNvSpPr>
          <p:nvPr>
            <p:ph type="title"/>
          </p:nvPr>
        </p:nvSpPr>
        <p:spPr>
          <a:xfrm>
            <a:off x="457200" y="228600"/>
            <a:ext cx="8229600" cy="914400"/>
          </a:xfrm>
        </p:spPr>
        <p:txBody>
          <a:bodyPr>
            <a:normAutofit fontScale="90000"/>
          </a:bodyPr>
          <a:lstStyle/>
          <a:p>
            <a:r>
              <a:rPr lang="en-US" sz="4800" dirty="0" smtClean="0"/>
              <a:t>The Doctrine of Jesus Christ</a:t>
            </a:r>
            <a:br>
              <a:rPr lang="en-US" sz="4800" dirty="0" smtClean="0"/>
            </a:br>
            <a:r>
              <a:rPr lang="en-US" sz="4800" i="1" dirty="0" smtClean="0"/>
              <a:t>(Part 21)</a:t>
            </a:r>
            <a:endParaRPr lang="en-US" sz="4800" i="1" dirty="0"/>
          </a:p>
        </p:txBody>
      </p:sp>
      <p:pic>
        <p:nvPicPr>
          <p:cNvPr id="1026" name="Picture 2"/>
          <p:cNvPicPr>
            <a:picLocks noChangeAspect="1" noChangeArrowheads="1"/>
          </p:cNvPicPr>
          <p:nvPr/>
        </p:nvPicPr>
        <p:blipFill>
          <a:blip r:embed="rId5" cstate="print"/>
          <a:srcRect t="2656" r="24213"/>
          <a:stretch>
            <a:fillRect/>
          </a:stretch>
        </p:blipFill>
        <p:spPr bwMode="auto">
          <a:xfrm rot="21077314">
            <a:off x="382057" y="1156775"/>
            <a:ext cx="3129331" cy="2264760"/>
          </a:xfrm>
          <a:prstGeom prst="rect">
            <a:avLst/>
          </a:prstGeom>
          <a:ln>
            <a:noFill/>
          </a:ln>
          <a:effectLst>
            <a:softEdge rad="112500"/>
          </a:effectLst>
        </p:spPr>
      </p:pic>
      <p:pic>
        <p:nvPicPr>
          <p:cNvPr id="2050" name="Picture 2"/>
          <p:cNvPicPr>
            <a:picLocks noChangeAspect="1" noChangeArrowheads="1"/>
          </p:cNvPicPr>
          <p:nvPr/>
        </p:nvPicPr>
        <p:blipFill>
          <a:blip r:embed="rId6" cstate="print"/>
          <a:srcRect/>
          <a:stretch>
            <a:fillRect/>
          </a:stretch>
        </p:blipFill>
        <p:spPr bwMode="auto">
          <a:xfrm>
            <a:off x="3276600" y="1447800"/>
            <a:ext cx="2674218" cy="3352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9" name="Picture 5"/>
          <p:cNvPicPr>
            <a:picLocks noChangeAspect="1" noChangeArrowheads="1"/>
          </p:cNvPicPr>
          <p:nvPr/>
        </p:nvPicPr>
        <p:blipFill>
          <a:blip r:embed="rId7" cstate="print"/>
          <a:srcRect/>
          <a:stretch>
            <a:fillRect/>
          </a:stretch>
        </p:blipFill>
        <p:spPr bwMode="auto">
          <a:xfrm rot="20720252">
            <a:off x="6636170" y="2810641"/>
            <a:ext cx="2088313" cy="2730470"/>
          </a:xfrm>
          <a:prstGeom prst="rect">
            <a:avLst/>
          </a:prstGeom>
          <a:ln>
            <a:noFill/>
          </a:ln>
          <a:effectLst>
            <a:softEdge rad="112500"/>
          </a:effectLst>
        </p:spPr>
      </p:pic>
      <p:pic>
        <p:nvPicPr>
          <p:cNvPr id="1030" name="Picture 6"/>
          <p:cNvPicPr>
            <a:picLocks noChangeAspect="1" noChangeArrowheads="1"/>
          </p:cNvPicPr>
          <p:nvPr/>
        </p:nvPicPr>
        <p:blipFill>
          <a:blip r:embed="rId8" cstate="print"/>
          <a:srcRect/>
          <a:stretch>
            <a:fillRect/>
          </a:stretch>
        </p:blipFill>
        <p:spPr bwMode="auto">
          <a:xfrm rot="20154516">
            <a:off x="802425" y="4691567"/>
            <a:ext cx="2556605" cy="2237029"/>
          </a:xfrm>
          <a:prstGeom prst="rect">
            <a:avLst/>
          </a:prstGeom>
          <a:ln>
            <a:noFill/>
          </a:ln>
          <a:effectLst>
            <a:softEdge rad="112500"/>
          </a:effectLst>
        </p:spPr>
      </p:pic>
      <p:pic>
        <p:nvPicPr>
          <p:cNvPr id="1032" name="Picture 8"/>
          <p:cNvPicPr>
            <a:picLocks noChangeAspect="1" noChangeArrowheads="1"/>
          </p:cNvPicPr>
          <p:nvPr/>
        </p:nvPicPr>
        <p:blipFill>
          <a:blip r:embed="rId9" cstate="print"/>
          <a:srcRect/>
          <a:stretch>
            <a:fillRect/>
          </a:stretch>
        </p:blipFill>
        <p:spPr bwMode="auto">
          <a:xfrm rot="1387813">
            <a:off x="6032662" y="4631687"/>
            <a:ext cx="1960211" cy="2406422"/>
          </a:xfrm>
          <a:prstGeom prst="rect">
            <a:avLst/>
          </a:prstGeom>
          <a:ln>
            <a:noFill/>
          </a:ln>
          <a:effectLst>
            <a:softEdge rad="112500"/>
          </a:effectLst>
        </p:spPr>
      </p:pic>
      <p:pic>
        <p:nvPicPr>
          <p:cNvPr id="1034" name="Picture 10"/>
          <p:cNvPicPr>
            <a:picLocks noChangeAspect="1" noChangeArrowheads="1"/>
          </p:cNvPicPr>
          <p:nvPr/>
        </p:nvPicPr>
        <p:blipFill>
          <a:blip r:embed="rId10" cstate="print"/>
          <a:srcRect/>
          <a:stretch>
            <a:fillRect/>
          </a:stretch>
        </p:blipFill>
        <p:spPr bwMode="auto">
          <a:xfrm>
            <a:off x="3657600" y="4648200"/>
            <a:ext cx="2057400" cy="2501154"/>
          </a:xfrm>
          <a:prstGeom prst="rect">
            <a:avLst/>
          </a:prstGeom>
          <a:ln>
            <a:noFill/>
          </a:ln>
          <a:effectLst>
            <a:softEdge rad="112500"/>
          </a:effectLst>
        </p:spPr>
      </p:pic>
      <p:sp>
        <p:nvSpPr>
          <p:cNvPr id="4" name="Content Placeholder 3"/>
          <p:cNvSpPr>
            <a:spLocks noGrp="1"/>
          </p:cNvSpPr>
          <p:nvPr>
            <p:ph idx="1"/>
          </p:nvPr>
        </p:nvSpPr>
        <p:spPr>
          <a:xfrm>
            <a:off x="0" y="4876800"/>
            <a:ext cx="9144000" cy="1981200"/>
          </a:xfrm>
        </p:spPr>
        <p:txBody>
          <a:bodyPr>
            <a:normAutofit fontScale="92500" lnSpcReduction="10000"/>
          </a:bodyPr>
          <a:lstStyle/>
          <a:p>
            <a:pPr algn="ctr">
              <a:buNone/>
            </a:pPr>
            <a:r>
              <a:rPr lang="en-US" sz="4000" dirty="0" smtClean="0">
                <a:solidFill>
                  <a:srgbClr val="FFFF00"/>
                </a:solidFill>
                <a:effectLst>
                  <a:glow rad="101600">
                    <a:schemeClr val="bg1">
                      <a:alpha val="60000"/>
                    </a:schemeClr>
                  </a:glow>
                </a:effectLst>
              </a:rPr>
              <a:t>The importance of the resurrection</a:t>
            </a:r>
          </a:p>
          <a:p>
            <a:pPr algn="ctr">
              <a:buNone/>
            </a:pPr>
            <a:r>
              <a:rPr lang="en-US" sz="4000" dirty="0" smtClean="0">
                <a:solidFill>
                  <a:srgbClr val="FFFF00"/>
                </a:solidFill>
                <a:effectLst>
                  <a:glow rad="101600">
                    <a:schemeClr val="bg1">
                      <a:alpha val="60000"/>
                    </a:schemeClr>
                  </a:glow>
                </a:effectLst>
              </a:rPr>
              <a:t>and</a:t>
            </a:r>
          </a:p>
          <a:p>
            <a:pPr algn="ctr">
              <a:buNone/>
            </a:pPr>
            <a:r>
              <a:rPr lang="en-US" sz="4000" dirty="0" smtClean="0">
                <a:solidFill>
                  <a:srgbClr val="FFFF00"/>
                </a:solidFill>
                <a:effectLst>
                  <a:glow rad="101600">
                    <a:schemeClr val="bg1">
                      <a:alpha val="60000"/>
                    </a:schemeClr>
                  </a:glow>
                </a:effectLst>
              </a:rPr>
              <a:t>The order of the resurrection </a:t>
            </a: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05400"/>
            <a:ext cx="8686800" cy="1752600"/>
          </a:xfrm>
        </p:spPr>
        <p:txBody>
          <a:bodyPr>
            <a:normAutofit/>
          </a:bodyPr>
          <a:lstStyle/>
          <a:p>
            <a:r>
              <a:rPr lang="en-US" sz="3600" i="1" dirty="0" smtClean="0"/>
              <a:t>“For even the Son of man came not to be ministered unto, but to minister, and to give his life a ransom for many.” Mark 10:45 </a:t>
            </a:r>
            <a:endParaRPr lang="en-US" sz="3600" i="1" dirty="0"/>
          </a:p>
        </p:txBody>
      </p:sp>
      <p:pic>
        <p:nvPicPr>
          <p:cNvPr id="39938" name="Picture 2" descr="http://4.bp.blogspot.com/-N_C9qqDGyE4/T4RwSh0vO6I/AAAAAAAAA1c/GD4y4I9ToRk/s1600/Jesus%2BHealing-01.jpg"/>
          <p:cNvPicPr>
            <a:picLocks noChangeAspect="1" noChangeArrowheads="1"/>
          </p:cNvPicPr>
          <p:nvPr/>
        </p:nvPicPr>
        <p:blipFill>
          <a:blip r:embed="rId2" cstate="print"/>
          <a:srcRect/>
          <a:stretch>
            <a:fillRect/>
          </a:stretch>
        </p:blipFill>
        <p:spPr bwMode="auto">
          <a:xfrm>
            <a:off x="0" y="1295400"/>
            <a:ext cx="5181600" cy="3886200"/>
          </a:xfrm>
          <a:prstGeom prst="rect">
            <a:avLst/>
          </a:prstGeom>
          <a:ln>
            <a:noFill/>
          </a:ln>
          <a:effectLst>
            <a:softEdge rad="112500"/>
          </a:effectLst>
        </p:spPr>
      </p:pic>
      <p:pic>
        <p:nvPicPr>
          <p:cNvPr id="39940" name="Picture 4" descr="http://3.bp.blogspot.com/-z3Q2ASkJNUo/TbG2rgsu3zI/AAAAAAAAAAo/IVRfpepQgfM/s1600/jesus_on_cross_2oo4.jpg"/>
          <p:cNvPicPr>
            <a:picLocks noChangeAspect="1" noChangeArrowheads="1"/>
          </p:cNvPicPr>
          <p:nvPr/>
        </p:nvPicPr>
        <p:blipFill>
          <a:blip r:embed="rId3" cstate="print"/>
          <a:srcRect/>
          <a:stretch>
            <a:fillRect/>
          </a:stretch>
        </p:blipFill>
        <p:spPr bwMode="auto">
          <a:xfrm>
            <a:off x="4360985" y="1294228"/>
            <a:ext cx="4783015" cy="3811172"/>
          </a:xfrm>
          <a:prstGeom prst="rect">
            <a:avLst/>
          </a:prstGeom>
          <a:ln>
            <a:noFill/>
          </a:ln>
          <a:effectLst>
            <a:softEdge rad="112500"/>
          </a:effectLst>
        </p:spPr>
      </p:pic>
      <p:sp>
        <p:nvSpPr>
          <p:cNvPr id="5" name="Rectangle 4"/>
          <p:cNvSpPr/>
          <p:nvPr/>
        </p:nvSpPr>
        <p:spPr>
          <a:xfrm>
            <a:off x="0" y="228600"/>
            <a:ext cx="9144000" cy="707886"/>
          </a:xfrm>
          <a:prstGeom prst="rect">
            <a:avLst/>
          </a:prstGeom>
        </p:spPr>
        <p:txBody>
          <a:bodyPr wrap="square">
            <a:spAutoFit/>
          </a:bodyPr>
          <a:lstStyle/>
          <a:p>
            <a:pPr algn="ctr"/>
            <a:r>
              <a:rPr lang="en-US" sz="4000" dirty="0" smtClean="0">
                <a:effectLst>
                  <a:glow rad="139700">
                    <a:schemeClr val="accent2">
                      <a:satMod val="175000"/>
                      <a:alpha val="40000"/>
                    </a:schemeClr>
                  </a:glow>
                </a:effectLst>
              </a:rPr>
              <a:t>The Earthly Ministry of Jesus Christ</a:t>
            </a:r>
            <a:endParaRPr lang="en-US" sz="4000" dirty="0"/>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The Character of Jesus Christ</a:t>
            </a:r>
            <a:endParaRPr lang="en-US" dirty="0">
              <a:solidFill>
                <a:srgbClr val="FFFF00"/>
              </a:solidFill>
            </a:endParaRPr>
          </a:p>
        </p:txBody>
      </p:sp>
      <p:sp>
        <p:nvSpPr>
          <p:cNvPr id="3" name="Content Placeholder 2"/>
          <p:cNvSpPr>
            <a:spLocks noGrp="1"/>
          </p:cNvSpPr>
          <p:nvPr>
            <p:ph idx="1"/>
          </p:nvPr>
        </p:nvSpPr>
        <p:spPr>
          <a:xfrm>
            <a:off x="4038600" y="1828800"/>
            <a:ext cx="4648200" cy="4297363"/>
          </a:xfrm>
        </p:spPr>
        <p:txBody>
          <a:bodyPr>
            <a:normAutofit/>
          </a:bodyPr>
          <a:lstStyle/>
          <a:p>
            <a:pPr>
              <a:buFont typeface="Arial" charset="0"/>
              <a:buChar char="•"/>
            </a:pPr>
            <a:r>
              <a:rPr lang="en-US" sz="3600" dirty="0" smtClean="0"/>
              <a:t>What </a:t>
            </a:r>
            <a:r>
              <a:rPr lang="en-US" sz="3600" dirty="0"/>
              <a:t>kind of man was our Lord</a:t>
            </a:r>
            <a:r>
              <a:rPr lang="en-US" sz="3600" dirty="0" smtClean="0"/>
              <a:t>?</a:t>
            </a:r>
          </a:p>
          <a:p>
            <a:pPr>
              <a:buNone/>
            </a:pPr>
            <a:endParaRPr lang="en-US" sz="3600" dirty="0" smtClean="0"/>
          </a:p>
          <a:p>
            <a:r>
              <a:rPr lang="en-US" sz="3600" dirty="0" smtClean="0"/>
              <a:t>What </a:t>
            </a:r>
            <a:r>
              <a:rPr lang="en-US" sz="3600" dirty="0"/>
              <a:t>were some of his characteristics</a:t>
            </a:r>
            <a:r>
              <a:rPr lang="en-US" sz="3600" dirty="0" smtClean="0"/>
              <a:t>?</a:t>
            </a:r>
          </a:p>
          <a:p>
            <a:pPr>
              <a:buNone/>
            </a:pPr>
            <a:endParaRPr lang="en-US" sz="3600" dirty="0"/>
          </a:p>
        </p:txBody>
      </p:sp>
      <p:pic>
        <p:nvPicPr>
          <p:cNvPr id="2050" name="Picture 2" descr="http://spiritlessons.com/Documents/Jesus_Pictures/Jesus_007.jpg"/>
          <p:cNvPicPr>
            <a:picLocks noChangeAspect="1" noChangeArrowheads="1"/>
          </p:cNvPicPr>
          <p:nvPr/>
        </p:nvPicPr>
        <p:blipFill>
          <a:blip r:embed="rId2" cstate="print"/>
          <a:srcRect/>
          <a:stretch>
            <a:fillRect/>
          </a:stretch>
        </p:blipFill>
        <p:spPr bwMode="auto">
          <a:xfrm>
            <a:off x="609600" y="2057400"/>
            <a:ext cx="2527473" cy="3248025"/>
          </a:xfrm>
          <a:prstGeom prst="rect">
            <a:avLst/>
          </a:prstGeom>
          <a:noFill/>
        </p:spPr>
      </p:pic>
      <p:sp>
        <p:nvSpPr>
          <p:cNvPr id="5" name="Rectangle 4"/>
          <p:cNvSpPr/>
          <p:nvPr/>
        </p:nvSpPr>
        <p:spPr>
          <a:xfrm>
            <a:off x="0" y="5486400"/>
            <a:ext cx="9144000" cy="1077218"/>
          </a:xfrm>
          <a:prstGeom prst="rect">
            <a:avLst/>
          </a:prstGeom>
        </p:spPr>
        <p:txBody>
          <a:bodyPr wrap="square">
            <a:spAutoFit/>
          </a:bodyPr>
          <a:lstStyle/>
          <a:p>
            <a:pPr algn="ctr"/>
            <a:r>
              <a:rPr lang="en-US" sz="3200" dirty="0" smtClean="0"/>
              <a:t> zeal; compassion; meekness and gentleness; boldness and courage; love</a:t>
            </a:r>
            <a:endParaRPr lang="en-US" sz="3200" dirty="0"/>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849562"/>
          </a:xfrm>
        </p:spPr>
        <p:txBody>
          <a:bodyPr>
            <a:normAutofit/>
          </a:bodyPr>
          <a:lstStyle/>
          <a:p>
            <a:r>
              <a:rPr lang="en-US" dirty="0"/>
              <a:t>In the Old Testament three great offices were created by God to meet the spiritual and material needs of his chosen </a:t>
            </a:r>
            <a:r>
              <a:rPr lang="en-US" dirty="0" smtClean="0"/>
              <a:t>people.</a:t>
            </a:r>
            <a:endParaRPr lang="en-US" dirty="0"/>
          </a:p>
        </p:txBody>
      </p:sp>
      <p:pic>
        <p:nvPicPr>
          <p:cNvPr id="1026" name="Picture 2" descr="http://classicalchristianity.com/wp-content/uploads/2010/12/Old-Testament.jpg"/>
          <p:cNvPicPr>
            <a:picLocks noChangeAspect="1" noChangeArrowheads="1"/>
          </p:cNvPicPr>
          <p:nvPr/>
        </p:nvPicPr>
        <p:blipFill>
          <a:blip r:embed="rId2" cstate="print"/>
          <a:srcRect/>
          <a:stretch>
            <a:fillRect/>
          </a:stretch>
        </p:blipFill>
        <p:spPr bwMode="auto">
          <a:xfrm>
            <a:off x="1981200" y="3429000"/>
            <a:ext cx="5404402" cy="3429000"/>
          </a:xfrm>
          <a:prstGeom prst="rect">
            <a:avLst/>
          </a:prstGeom>
          <a:noFill/>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dirty="0" smtClean="0"/>
              <a:t>Jesus holds all three offices</a:t>
            </a:r>
            <a:endParaRPr lang="en-US" dirty="0"/>
          </a:p>
        </p:txBody>
      </p:sp>
      <p:pic>
        <p:nvPicPr>
          <p:cNvPr id="50178" name="Picture 2" descr="http://effectualgrace.com/wp-content/uploads/2011/10/Prophet-Priest-King.jpg"/>
          <p:cNvPicPr>
            <a:picLocks noChangeAspect="1" noChangeArrowheads="1"/>
          </p:cNvPicPr>
          <p:nvPr/>
        </p:nvPicPr>
        <p:blipFill>
          <a:blip r:embed="rId2" cstate="print"/>
          <a:srcRect/>
          <a:stretch>
            <a:fillRect/>
          </a:stretch>
        </p:blipFill>
        <p:spPr bwMode="auto">
          <a:xfrm>
            <a:off x="1219200" y="1752600"/>
            <a:ext cx="7006279" cy="4800600"/>
          </a:xfrm>
          <a:prstGeom prst="rect">
            <a:avLst/>
          </a:prstGeom>
          <a:noFill/>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The Death of Jesus Christ</a:t>
            </a:r>
            <a:endParaRPr lang="en-US" dirty="0"/>
          </a:p>
        </p:txBody>
      </p:sp>
      <p:pic>
        <p:nvPicPr>
          <p:cNvPr id="58370" name="Picture 2" descr="http://1.bp.blogspot.com/-S51f2kxHK7M/T4H65hzLHpI/AAAAAAAAAPc/u6igr5uGlIw/s1600/jesus-on-cross.jpg"/>
          <p:cNvPicPr>
            <a:picLocks noChangeAspect="1" noChangeArrowheads="1"/>
          </p:cNvPicPr>
          <p:nvPr/>
        </p:nvPicPr>
        <p:blipFill>
          <a:blip r:embed="rId2" cstate="print"/>
          <a:srcRect/>
          <a:stretch>
            <a:fillRect/>
          </a:stretch>
        </p:blipFill>
        <p:spPr bwMode="auto">
          <a:xfrm>
            <a:off x="1524000" y="1676400"/>
            <a:ext cx="5934075" cy="4446911"/>
          </a:xfrm>
          <a:prstGeom prst="rect">
            <a:avLst/>
          </a:prstGeom>
          <a:noFill/>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true love"/>
          <p:cNvPicPr>
            <a:picLocks noChangeAspect="1" noChangeArrowheads="1"/>
          </p:cNvPicPr>
          <p:nvPr/>
        </p:nvPicPr>
        <p:blipFill>
          <a:blip r:embed="rId2" cstate="print"/>
          <a:srcRect/>
          <a:stretch>
            <a:fillRect/>
          </a:stretch>
        </p:blipFill>
        <p:spPr bwMode="auto">
          <a:xfrm>
            <a:off x="533400" y="304800"/>
            <a:ext cx="8383917" cy="55626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Autofit/>
          </a:bodyPr>
          <a:lstStyle/>
          <a:p>
            <a:r>
              <a:rPr lang="en-US" sz="3600" dirty="0" smtClean="0"/>
              <a:t/>
            </a:r>
            <a:br>
              <a:rPr lang="en-US" sz="3600" dirty="0" smtClean="0"/>
            </a:br>
            <a:r>
              <a:rPr lang="en-US" sz="3600" i="1" dirty="0" smtClean="0">
                <a:solidFill>
                  <a:srgbClr val="FFFF00"/>
                </a:solidFill>
              </a:rPr>
              <a:t>“Exposing the false Doctrine of Calvinism”</a:t>
            </a:r>
            <a:endParaRPr lang="en-US" sz="3600" i="1" dirty="0">
              <a:solidFill>
                <a:srgbClr val="FFFF00"/>
              </a:solidFill>
            </a:endParaRPr>
          </a:p>
        </p:txBody>
      </p:sp>
      <p:sp>
        <p:nvSpPr>
          <p:cNvPr id="3" name="Content Placeholder 2"/>
          <p:cNvSpPr>
            <a:spLocks noGrp="1"/>
          </p:cNvSpPr>
          <p:nvPr>
            <p:ph idx="1"/>
          </p:nvPr>
        </p:nvSpPr>
        <p:spPr>
          <a:xfrm>
            <a:off x="0" y="838200"/>
            <a:ext cx="6553200" cy="6019800"/>
          </a:xfrm>
        </p:spPr>
        <p:txBody>
          <a:bodyPr>
            <a:noAutofit/>
          </a:bodyPr>
          <a:lstStyle/>
          <a:p>
            <a:pPr algn="ctr">
              <a:buNone/>
            </a:pPr>
            <a:endParaRPr lang="en-US" dirty="0" smtClean="0"/>
          </a:p>
          <a:p>
            <a:pPr algn="ctr">
              <a:buNone/>
            </a:pPr>
            <a:r>
              <a:rPr lang="en-US" i="1" dirty="0" smtClean="0"/>
              <a:t>“I marvel that ye are so soon removed from him that called you into the grace of Christ unto another gospel …but there be some that trouble you, and would </a:t>
            </a:r>
            <a:r>
              <a:rPr lang="en-US" i="1" u="sng" dirty="0" smtClean="0"/>
              <a:t>pervert the gospel of Christ</a:t>
            </a:r>
            <a:r>
              <a:rPr lang="en-US" i="1" dirty="0" smtClean="0"/>
              <a:t>. But though we, or an angel from heaven, preach any other gospel unto you than that which we have preached unto you, let him be accursed.” (Gal. 1:6-8) </a:t>
            </a:r>
          </a:p>
        </p:txBody>
      </p:sp>
      <p:pic>
        <p:nvPicPr>
          <p:cNvPr id="3074" name="Picture 2" descr="John Calvin Best View"/>
          <p:cNvPicPr>
            <a:picLocks noChangeAspect="1" noChangeArrowheads="1"/>
          </p:cNvPicPr>
          <p:nvPr/>
        </p:nvPicPr>
        <p:blipFill>
          <a:blip r:embed="rId2" cstate="print"/>
          <a:srcRect/>
          <a:stretch>
            <a:fillRect/>
          </a:stretch>
        </p:blipFill>
        <p:spPr bwMode="auto">
          <a:xfrm>
            <a:off x="6758788" y="1600200"/>
            <a:ext cx="2385212" cy="3581400"/>
          </a:xfrm>
          <a:prstGeom prst="rect">
            <a:avLst/>
          </a:prstGeom>
          <a:noFill/>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1" cy="1015663"/>
          </a:xfrm>
          <a:prstGeom prst="rect">
            <a:avLst/>
          </a:prstGeom>
        </p:spPr>
        <p:txBody>
          <a:bodyPr wrap="square">
            <a:spAutoFit/>
          </a:bodyPr>
          <a:lstStyle/>
          <a:p>
            <a:pPr algn="ctr"/>
            <a:r>
              <a:rPr lang="en-US" sz="6000" i="1" dirty="0" smtClean="0">
                <a:solidFill>
                  <a:srgbClr val="FFFF00"/>
                </a:solidFill>
                <a:effectLst>
                  <a:glow rad="101600">
                    <a:schemeClr val="bg1">
                      <a:alpha val="60000"/>
                    </a:schemeClr>
                  </a:glow>
                </a:effectLst>
              </a:rPr>
              <a:t>The Vicarious Atonement</a:t>
            </a:r>
            <a:endParaRPr lang="en-US" sz="6000" dirty="0"/>
          </a:p>
        </p:txBody>
      </p:sp>
      <p:pic>
        <p:nvPicPr>
          <p:cNvPr id="1026" name="Picture 2" descr="http://www.crosswindministry.org/wp-content/uploads/2009/01/_cross.jpg"/>
          <p:cNvPicPr>
            <a:picLocks noChangeAspect="1" noChangeArrowheads="1"/>
          </p:cNvPicPr>
          <p:nvPr/>
        </p:nvPicPr>
        <p:blipFill>
          <a:blip r:embed="rId2" cstate="print"/>
          <a:srcRect/>
          <a:stretch>
            <a:fillRect/>
          </a:stretch>
        </p:blipFill>
        <p:spPr bwMode="auto">
          <a:xfrm>
            <a:off x="4191000" y="1524000"/>
            <a:ext cx="4618182" cy="3048000"/>
          </a:xfrm>
          <a:prstGeom prst="rect">
            <a:avLst/>
          </a:prstGeom>
          <a:noFill/>
        </p:spPr>
      </p:pic>
      <p:pic>
        <p:nvPicPr>
          <p:cNvPr id="1028" name="Picture 4" descr="http://realchristianity.files.wordpress.com/2011/10/2223868_f520.jpg?w=614"/>
          <p:cNvPicPr>
            <a:picLocks noChangeAspect="1" noChangeArrowheads="1"/>
          </p:cNvPicPr>
          <p:nvPr/>
        </p:nvPicPr>
        <p:blipFill>
          <a:blip r:embed="rId3" cstate="print"/>
          <a:srcRect/>
          <a:stretch>
            <a:fillRect/>
          </a:stretch>
        </p:blipFill>
        <p:spPr bwMode="auto">
          <a:xfrm>
            <a:off x="0" y="3295650"/>
            <a:ext cx="4419600" cy="3314701"/>
          </a:xfrm>
          <a:prstGeom prst="rect">
            <a:avLst/>
          </a:prstGeom>
          <a:noFill/>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0" name="Picture 4" descr="http://oneyearbibleimages.com/cross_follow.jpg"/>
          <p:cNvPicPr>
            <a:picLocks noChangeAspect="1" noChangeArrowheads="1"/>
          </p:cNvPicPr>
          <p:nvPr/>
        </p:nvPicPr>
        <p:blipFill>
          <a:blip r:embed="rId2" cstate="print"/>
          <a:srcRect/>
          <a:stretch>
            <a:fillRect/>
          </a:stretch>
        </p:blipFill>
        <p:spPr bwMode="auto">
          <a:xfrm>
            <a:off x="0" y="18434"/>
            <a:ext cx="9144000" cy="6839566"/>
          </a:xfrm>
          <a:prstGeom prst="rect">
            <a:avLst/>
          </a:prstGeom>
          <a:noFill/>
        </p:spPr>
      </p:pic>
      <p:sp>
        <p:nvSpPr>
          <p:cNvPr id="3" name="Rectangle 2"/>
          <p:cNvSpPr/>
          <p:nvPr/>
        </p:nvSpPr>
        <p:spPr>
          <a:xfrm>
            <a:off x="0" y="990601"/>
            <a:ext cx="5029200" cy="1938992"/>
          </a:xfrm>
          <a:prstGeom prst="rect">
            <a:avLst/>
          </a:prstGeom>
        </p:spPr>
        <p:txBody>
          <a:bodyPr wrap="square">
            <a:spAutoFit/>
          </a:bodyPr>
          <a:lstStyle/>
          <a:p>
            <a:pPr algn="ctr"/>
            <a:r>
              <a:rPr lang="en-US" sz="4000" i="1" dirty="0" smtClean="0">
                <a:solidFill>
                  <a:schemeClr val="bg1"/>
                </a:solidFill>
                <a:effectLst>
                  <a:glow rad="101600">
                    <a:schemeClr val="tx1">
                      <a:alpha val="60000"/>
                    </a:schemeClr>
                  </a:glow>
                </a:effectLst>
                <a:latin typeface="Adobe Arabic" pitchFamily="18" charset="-78"/>
                <a:cs typeface="Adobe Arabic" pitchFamily="18" charset="-78"/>
              </a:rPr>
              <a:t>“Who his own self bare our sins in his own body on the tree.”</a:t>
            </a:r>
          </a:p>
          <a:p>
            <a:pPr algn="ctr"/>
            <a:r>
              <a:rPr lang="en-US" sz="4000" i="1" dirty="0" smtClean="0">
                <a:solidFill>
                  <a:schemeClr val="bg1"/>
                </a:solidFill>
                <a:effectLst>
                  <a:glow rad="101600">
                    <a:schemeClr val="tx1">
                      <a:alpha val="60000"/>
                    </a:schemeClr>
                  </a:glow>
                </a:effectLst>
                <a:latin typeface="Adobe Arabic" pitchFamily="18" charset="-78"/>
                <a:cs typeface="Adobe Arabic" pitchFamily="18" charset="-78"/>
              </a:rPr>
              <a:t> I Peter 2:24 </a:t>
            </a:r>
            <a:endParaRPr lang="en-US" sz="4000" i="1" dirty="0">
              <a:solidFill>
                <a:schemeClr val="bg1"/>
              </a:solidFill>
              <a:effectLst>
                <a:glow rad="101600">
                  <a:schemeClr val="tx1">
                    <a:alpha val="60000"/>
                  </a:schemeClr>
                </a:glow>
              </a:effectLst>
              <a:latin typeface="Adobe Arabic" pitchFamily="18" charset="-78"/>
              <a:cs typeface="Adobe Arabic" pitchFamily="18" charset="-78"/>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2.bp.blogspot.com/-UfF16jcv9Uw/UBnqdqaWUII/AAAAAAAAADY/F07Gm2gwXJQ/s1600/cross.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normAutofit fontScale="90000"/>
          </a:bodyPr>
          <a:lstStyle/>
          <a:p>
            <a:r>
              <a:rPr lang="en-US" i="1" dirty="0" smtClean="0">
                <a:solidFill>
                  <a:srgbClr val="FFFF00"/>
                </a:solidFill>
                <a:effectLst>
                  <a:glow rad="101600">
                    <a:schemeClr val="bg1">
                      <a:alpha val="60000"/>
                    </a:schemeClr>
                  </a:glow>
                </a:effectLst>
              </a:rPr>
              <a:t>The results of the vicarious atonement</a:t>
            </a:r>
            <a:br>
              <a:rPr lang="en-US" i="1" dirty="0" smtClean="0">
                <a:solidFill>
                  <a:srgbClr val="FFFF00"/>
                </a:solidFill>
                <a:effectLst>
                  <a:glow rad="101600">
                    <a:schemeClr val="bg1">
                      <a:alpha val="60000"/>
                    </a:schemeClr>
                  </a:glow>
                </a:effectLst>
              </a:rPr>
            </a:br>
            <a:endParaRPr lang="en-US" dirty="0">
              <a:effectLst>
                <a:glow rad="101600">
                  <a:schemeClr val="bg1">
                    <a:alpha val="60000"/>
                  </a:schemeClr>
                </a:glow>
              </a:effectLst>
            </a:endParaRPr>
          </a:p>
        </p:txBody>
      </p:sp>
      <p:sp>
        <p:nvSpPr>
          <p:cNvPr id="3" name="Content Placeholder 2"/>
          <p:cNvSpPr>
            <a:spLocks noGrp="1"/>
          </p:cNvSpPr>
          <p:nvPr>
            <p:ph sz="half" idx="1"/>
          </p:nvPr>
        </p:nvSpPr>
        <p:spPr/>
        <p:txBody>
          <a:bodyPr>
            <a:normAutofit lnSpcReduction="10000"/>
          </a:bodyPr>
          <a:lstStyle/>
          <a:p>
            <a:r>
              <a:rPr lang="en-US" sz="3600" dirty="0" smtClean="0">
                <a:effectLst>
                  <a:glow rad="101600">
                    <a:schemeClr val="bg1">
                      <a:alpha val="60000"/>
                    </a:schemeClr>
                  </a:glow>
                </a:effectLst>
              </a:rPr>
              <a:t>Redemption</a:t>
            </a:r>
          </a:p>
          <a:p>
            <a:r>
              <a:rPr lang="en-US" sz="3600" dirty="0" smtClean="0">
                <a:effectLst>
                  <a:glow rad="101600">
                    <a:schemeClr val="bg1">
                      <a:alpha val="60000"/>
                    </a:schemeClr>
                  </a:glow>
                </a:effectLst>
              </a:rPr>
              <a:t>Reconciliation</a:t>
            </a:r>
          </a:p>
          <a:p>
            <a:r>
              <a:rPr lang="en-US" sz="3600" dirty="0" smtClean="0">
                <a:effectLst>
                  <a:glow rad="101600">
                    <a:schemeClr val="bg1">
                      <a:alpha val="60000"/>
                    </a:schemeClr>
                  </a:glow>
                </a:effectLst>
              </a:rPr>
              <a:t>Justification</a:t>
            </a:r>
          </a:p>
          <a:p>
            <a:r>
              <a:rPr lang="en-US" sz="3600" dirty="0" smtClean="0">
                <a:effectLst>
                  <a:glow rad="101600">
                    <a:schemeClr val="bg1">
                      <a:alpha val="60000"/>
                    </a:schemeClr>
                  </a:glow>
                </a:effectLst>
              </a:rPr>
              <a:t>Sanctification</a:t>
            </a:r>
          </a:p>
          <a:p>
            <a:r>
              <a:rPr lang="en-US" sz="3600" dirty="0" smtClean="0">
                <a:effectLst>
                  <a:glow rad="101600">
                    <a:schemeClr val="bg1">
                      <a:alpha val="60000"/>
                    </a:schemeClr>
                  </a:glow>
                </a:effectLst>
              </a:rPr>
              <a:t>Glorification</a:t>
            </a:r>
          </a:p>
          <a:p>
            <a:r>
              <a:rPr lang="en-US" sz="3600" dirty="0" smtClean="0">
                <a:effectLst>
                  <a:glow rad="101600">
                    <a:schemeClr val="bg1">
                      <a:alpha val="60000"/>
                    </a:schemeClr>
                  </a:glow>
                </a:effectLst>
              </a:rPr>
              <a:t>Regeneration</a:t>
            </a:r>
          </a:p>
          <a:p>
            <a:r>
              <a:rPr lang="en-US" sz="3600" dirty="0" smtClean="0">
                <a:effectLst>
                  <a:glow rad="101600">
                    <a:schemeClr val="bg1">
                      <a:alpha val="60000"/>
                    </a:schemeClr>
                  </a:glow>
                </a:effectLst>
              </a:rPr>
              <a:t>Remission</a:t>
            </a:r>
          </a:p>
          <a:p>
            <a:endParaRPr lang="en-US" sz="3600" dirty="0">
              <a:effectLst>
                <a:glow rad="101600">
                  <a:schemeClr val="bg1">
                    <a:alpha val="60000"/>
                  </a:schemeClr>
                </a:glow>
              </a:effectLst>
            </a:endParaRPr>
          </a:p>
        </p:txBody>
      </p:sp>
      <p:sp>
        <p:nvSpPr>
          <p:cNvPr id="4" name="Content Placeholder 3"/>
          <p:cNvSpPr>
            <a:spLocks noGrp="1"/>
          </p:cNvSpPr>
          <p:nvPr>
            <p:ph sz="half" idx="2"/>
          </p:nvPr>
        </p:nvSpPr>
        <p:spPr>
          <a:xfrm>
            <a:off x="5105400" y="1600200"/>
            <a:ext cx="4038600" cy="4525963"/>
          </a:xfrm>
        </p:spPr>
        <p:txBody>
          <a:bodyPr>
            <a:normAutofit lnSpcReduction="10000"/>
          </a:bodyPr>
          <a:lstStyle/>
          <a:p>
            <a:r>
              <a:rPr lang="en-US" sz="3600" dirty="0" smtClean="0">
                <a:effectLst>
                  <a:glow rad="101600">
                    <a:schemeClr val="bg1">
                      <a:alpha val="60000"/>
                    </a:schemeClr>
                  </a:glow>
                </a:effectLst>
              </a:rPr>
              <a:t>Imputation</a:t>
            </a:r>
          </a:p>
          <a:p>
            <a:r>
              <a:rPr lang="en-US" sz="3600" dirty="0" smtClean="0">
                <a:effectLst>
                  <a:glow rad="101600">
                    <a:schemeClr val="bg1">
                      <a:alpha val="60000"/>
                    </a:schemeClr>
                  </a:glow>
                </a:effectLst>
              </a:rPr>
              <a:t>Propitiation</a:t>
            </a:r>
          </a:p>
          <a:p>
            <a:r>
              <a:rPr lang="en-US" sz="3600" dirty="0" smtClean="0">
                <a:effectLst>
                  <a:glow rad="101600">
                    <a:schemeClr val="bg1">
                      <a:alpha val="60000"/>
                    </a:schemeClr>
                  </a:glow>
                </a:effectLst>
              </a:rPr>
              <a:t>Forgiveness</a:t>
            </a:r>
          </a:p>
          <a:p>
            <a:r>
              <a:rPr lang="en-US" sz="3600" dirty="0" smtClean="0">
                <a:effectLst>
                  <a:glow rad="101600">
                    <a:schemeClr val="bg1">
                      <a:alpha val="60000"/>
                    </a:schemeClr>
                  </a:glow>
                </a:effectLst>
              </a:rPr>
              <a:t>Adoption</a:t>
            </a:r>
          </a:p>
          <a:p>
            <a:r>
              <a:rPr lang="en-US" sz="3600" dirty="0" smtClean="0">
                <a:effectLst>
                  <a:glow rad="101600">
                    <a:schemeClr val="bg1">
                      <a:alpha val="60000"/>
                    </a:schemeClr>
                  </a:glow>
                </a:effectLst>
              </a:rPr>
              <a:t>Ransom</a:t>
            </a:r>
          </a:p>
          <a:p>
            <a:r>
              <a:rPr lang="en-US" sz="3600" dirty="0" smtClean="0">
                <a:effectLst>
                  <a:glow rad="101600">
                    <a:schemeClr val="bg1">
                      <a:alpha val="60000"/>
                    </a:schemeClr>
                  </a:glow>
                </a:effectLst>
              </a:rPr>
              <a:t>Pardon</a:t>
            </a:r>
          </a:p>
          <a:p>
            <a:r>
              <a:rPr lang="en-US" sz="3600" dirty="0" smtClean="0">
                <a:effectLst>
                  <a:glow rad="101600">
                    <a:schemeClr val="bg1">
                      <a:alpha val="60000"/>
                    </a:schemeClr>
                  </a:glow>
                </a:effectLst>
              </a:rPr>
              <a:t>Eternal Salvation</a:t>
            </a:r>
          </a:p>
          <a:p>
            <a:endParaRPr lang="en-US" sz="3600"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54762"/>
          </a:xfrm>
        </p:spPr>
        <p:txBody>
          <a:bodyPr>
            <a:normAutofit/>
          </a:bodyPr>
          <a:lstStyle/>
          <a:p>
            <a:r>
              <a:rPr lang="en-US" sz="9600" dirty="0" smtClean="0">
                <a:effectLst>
                  <a:glow rad="101600">
                    <a:schemeClr val="accent2">
                      <a:satMod val="175000"/>
                      <a:alpha val="40000"/>
                    </a:schemeClr>
                  </a:glow>
                </a:effectLst>
              </a:rPr>
              <a:t>Review</a:t>
            </a:r>
            <a:endParaRPr lang="en-US" sz="9600" dirty="0">
              <a:effectLst>
                <a:glow rad="101600">
                  <a:schemeClr val="accent2">
                    <a:satMod val="175000"/>
                    <a:alpha val="40000"/>
                  </a:schemeClr>
                </a:glow>
              </a:effectLst>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85800"/>
            <a:ext cx="8686800" cy="1981200"/>
          </a:xfrm>
        </p:spPr>
        <p:txBody>
          <a:bodyPr>
            <a:prstTxWarp prst="textArchUp">
              <a:avLst>
                <a:gd name="adj" fmla="val 10729697"/>
              </a:avLst>
            </a:prstTxWarp>
            <a:normAutofit/>
            <a:scene3d>
              <a:camera prst="orthographicFront"/>
              <a:lightRig rig="threePt" dir="t"/>
            </a:scene3d>
            <a:sp3d extrusionH="57150">
              <a:bevelT w="38100" h="38100" prst="relaxedInset"/>
            </a:sp3d>
          </a:bodyPr>
          <a:lstStyle/>
          <a:p>
            <a:r>
              <a:rPr lang="en-US" sz="4800" dirty="0" smtClean="0">
                <a:effectLst>
                  <a:glow rad="101600">
                    <a:schemeClr val="accent2">
                      <a:satMod val="175000"/>
                      <a:alpha val="40000"/>
                    </a:schemeClr>
                  </a:glow>
                  <a:innerShdw blurRad="63500" dist="50800" dir="13500000">
                    <a:prstClr val="black">
                      <a:alpha val="50000"/>
                    </a:prstClr>
                  </a:innerShdw>
                </a:effectLst>
              </a:rPr>
              <a:t>The seven last statements of Christ</a:t>
            </a:r>
            <a:endParaRPr lang="en-US" sz="4800" dirty="0">
              <a:effectLst>
                <a:glow rad="101600">
                  <a:schemeClr val="accent2">
                    <a:satMod val="175000"/>
                    <a:alpha val="40000"/>
                  </a:schemeClr>
                </a:glow>
                <a:innerShdw blurRad="63500" dist="50800" dir="13500000">
                  <a:prstClr val="black">
                    <a:alpha val="50000"/>
                  </a:prstClr>
                </a:innerShdw>
              </a:effectLst>
            </a:endParaRPr>
          </a:p>
        </p:txBody>
      </p:sp>
      <p:pic>
        <p:nvPicPr>
          <p:cNvPr id="2050" name="Picture 2" descr="http://www.houstonriverbc.org/hp_wordpress/wp-content/uploads/2012/01/Jesus-on-the-Cross-at-Sunset_600x400crop.jpg"/>
          <p:cNvPicPr>
            <a:picLocks noChangeAspect="1" noChangeArrowheads="1"/>
          </p:cNvPicPr>
          <p:nvPr/>
        </p:nvPicPr>
        <p:blipFill>
          <a:blip r:embed="rId2" cstate="print"/>
          <a:srcRect/>
          <a:stretch>
            <a:fillRect/>
          </a:stretch>
        </p:blipFill>
        <p:spPr bwMode="auto">
          <a:xfrm>
            <a:off x="1371600" y="1549300"/>
            <a:ext cx="6553200" cy="49277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bonsecoursvocations.org/wp-content/uploads/2010/09/2010.09.28-Crosses-600x384.jpg"/>
          <p:cNvPicPr>
            <a:picLocks noChangeAspect="1" noChangeArrowheads="1"/>
          </p:cNvPicPr>
          <p:nvPr/>
        </p:nvPicPr>
        <p:blipFill>
          <a:blip r:embed="rId2" cstate="print"/>
          <a:srcRect/>
          <a:stretch>
            <a:fillRect/>
          </a:stretch>
        </p:blipFill>
        <p:spPr bwMode="auto">
          <a:xfrm>
            <a:off x="-1066800" y="0"/>
            <a:ext cx="11163300" cy="7144512"/>
          </a:xfrm>
          <a:prstGeom prst="rect">
            <a:avLst/>
          </a:prstGeom>
          <a:noFill/>
        </p:spPr>
      </p:pic>
      <p:sp>
        <p:nvSpPr>
          <p:cNvPr id="4" name="Content Placeholder 3"/>
          <p:cNvSpPr>
            <a:spLocks noGrp="1"/>
          </p:cNvSpPr>
          <p:nvPr>
            <p:ph idx="1"/>
          </p:nvPr>
        </p:nvSpPr>
        <p:spPr>
          <a:xfrm>
            <a:off x="228600" y="228600"/>
            <a:ext cx="8915400" cy="6629400"/>
          </a:xfrm>
        </p:spPr>
        <p:txBody>
          <a:bodyPr>
            <a:noAutofit/>
          </a:bodyPr>
          <a:lstStyle/>
          <a:p>
            <a:r>
              <a:rPr lang="en-US" sz="3600" i="1" dirty="0" smtClean="0">
                <a:effectLst>
                  <a:glow rad="101600">
                    <a:schemeClr val="bg1">
                      <a:alpha val="60000"/>
                    </a:schemeClr>
                  </a:glow>
                </a:effectLst>
              </a:rPr>
              <a:t>“Father, forgive them; for they know not what they do.”</a:t>
            </a:r>
          </a:p>
          <a:p>
            <a:r>
              <a:rPr lang="en-US" sz="3600" i="1" dirty="0" smtClean="0">
                <a:effectLst>
                  <a:glow rad="101600">
                    <a:schemeClr val="bg1">
                      <a:alpha val="60000"/>
                    </a:schemeClr>
                  </a:glow>
                </a:effectLst>
              </a:rPr>
              <a:t>“Today </a:t>
            </a:r>
            <a:r>
              <a:rPr lang="en-US" sz="3600" i="1" dirty="0" err="1" smtClean="0">
                <a:effectLst>
                  <a:glow rad="101600">
                    <a:schemeClr val="bg1">
                      <a:alpha val="60000"/>
                    </a:schemeClr>
                  </a:glow>
                </a:effectLst>
              </a:rPr>
              <a:t>shalt</a:t>
            </a:r>
            <a:r>
              <a:rPr lang="en-US" sz="3600" i="1" dirty="0" smtClean="0">
                <a:effectLst>
                  <a:glow rad="101600">
                    <a:schemeClr val="bg1">
                      <a:alpha val="60000"/>
                    </a:schemeClr>
                  </a:glow>
                </a:effectLst>
              </a:rPr>
              <a:t> thou be with me in paradise.”</a:t>
            </a:r>
          </a:p>
          <a:p>
            <a:r>
              <a:rPr lang="en-US" sz="3600" i="1" dirty="0" smtClean="0">
                <a:effectLst>
                  <a:glow rad="101600">
                    <a:schemeClr val="bg1">
                      <a:alpha val="60000"/>
                    </a:schemeClr>
                  </a:glow>
                </a:effectLst>
              </a:rPr>
              <a:t>“Woman, behold thy son! Then </a:t>
            </a:r>
            <a:r>
              <a:rPr lang="en-US" sz="3600" i="1" dirty="0" err="1" smtClean="0">
                <a:effectLst>
                  <a:glow rad="101600">
                    <a:schemeClr val="bg1">
                      <a:alpha val="60000"/>
                    </a:schemeClr>
                  </a:glow>
                </a:effectLst>
              </a:rPr>
              <a:t>saith</a:t>
            </a:r>
            <a:r>
              <a:rPr lang="en-US" sz="3600" i="1" dirty="0" smtClean="0">
                <a:effectLst>
                  <a:glow rad="101600">
                    <a:schemeClr val="bg1">
                      <a:alpha val="60000"/>
                    </a:schemeClr>
                  </a:glow>
                </a:effectLst>
              </a:rPr>
              <a:t> he to the disciple, Behold thy mother!”</a:t>
            </a:r>
          </a:p>
          <a:p>
            <a:r>
              <a:rPr lang="en-US" sz="3600" i="1" dirty="0" smtClean="0">
                <a:effectLst>
                  <a:glow rad="101600">
                    <a:schemeClr val="bg1">
                      <a:alpha val="60000"/>
                    </a:schemeClr>
                  </a:glow>
                </a:effectLst>
              </a:rPr>
              <a:t>“My God, my God, why hast thou forsaken me?”</a:t>
            </a:r>
          </a:p>
          <a:p>
            <a:r>
              <a:rPr lang="en-US" sz="3600" i="1" dirty="0" smtClean="0">
                <a:effectLst>
                  <a:glow rad="101600">
                    <a:schemeClr val="bg1">
                      <a:alpha val="60000"/>
                    </a:schemeClr>
                  </a:glow>
                </a:effectLst>
              </a:rPr>
              <a:t>“I thirst.”</a:t>
            </a:r>
          </a:p>
          <a:p>
            <a:r>
              <a:rPr lang="en-US" sz="3600" i="1" dirty="0" smtClean="0">
                <a:effectLst>
                  <a:glow rad="101600">
                    <a:schemeClr val="bg1">
                      <a:alpha val="60000"/>
                    </a:schemeClr>
                  </a:glow>
                </a:effectLst>
              </a:rPr>
              <a:t>“It is finished.”</a:t>
            </a:r>
          </a:p>
          <a:p>
            <a:r>
              <a:rPr lang="en-US" sz="3600" i="1" dirty="0" smtClean="0">
                <a:effectLst>
                  <a:glow rad="101600">
                    <a:schemeClr val="bg1">
                      <a:alpha val="60000"/>
                    </a:schemeClr>
                  </a:glow>
                </a:effectLst>
              </a:rPr>
              <a:t>“Father, into thy hands I commend my spirit.”</a:t>
            </a:r>
          </a:p>
          <a:p>
            <a:endParaRPr lang="en-US" sz="3600" i="1" dirty="0" smtClean="0">
              <a:effectLst>
                <a:glow rad="101600">
                  <a:schemeClr val="bg1">
                    <a:alpha val="60000"/>
                  </a:schemeClr>
                </a:glow>
              </a:effectLst>
            </a:endParaRPr>
          </a:p>
          <a:p>
            <a:endParaRPr lang="en-US" sz="3600" i="1" dirty="0" smtClean="0">
              <a:effectLst>
                <a:glow rad="101600">
                  <a:schemeClr val="bg1">
                    <a:alpha val="60000"/>
                  </a:schemeClr>
                </a:glow>
              </a:effectLst>
            </a:endParaRPr>
          </a:p>
          <a:p>
            <a:endParaRPr lang="en-US" sz="3600" i="1" dirty="0" smtClean="0">
              <a:effectLst>
                <a:glow rad="101600">
                  <a:schemeClr val="bg1">
                    <a:alpha val="60000"/>
                  </a:schemeClr>
                </a:glow>
              </a:effectLst>
            </a:endParaRPr>
          </a:p>
          <a:p>
            <a:endParaRPr lang="en-US" sz="3600" i="1" dirty="0" smtClean="0">
              <a:effectLst>
                <a:glow rad="101600">
                  <a:schemeClr val="bg1">
                    <a:alpha val="60000"/>
                  </a:schemeClr>
                </a:glow>
              </a:effectLst>
            </a:endParaRPr>
          </a:p>
          <a:p>
            <a:endParaRPr lang="en-US" sz="3600" i="1" dirty="0" smtClean="0">
              <a:effectLst>
                <a:glow rad="101600">
                  <a:schemeClr val="bg1">
                    <a:alpha val="60000"/>
                  </a:schemeClr>
                </a:glow>
              </a:effectLst>
            </a:endParaRPr>
          </a:p>
          <a:p>
            <a:endParaRPr lang="en-US" sz="3600"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0600"/>
            <a:ext cx="9144000" cy="4114800"/>
          </a:xfrm>
        </p:spPr>
        <p:txBody>
          <a:bodyPr>
            <a:noAutofit/>
          </a:bodyPr>
          <a:lstStyle/>
          <a:p>
            <a:r>
              <a:rPr lang="en-US" sz="5400" dirty="0" smtClean="0">
                <a:solidFill>
                  <a:schemeClr val="accent5">
                    <a:lumMod val="60000"/>
                    <a:lumOff val="40000"/>
                  </a:schemeClr>
                </a:solidFill>
                <a:effectLst>
                  <a:glow rad="63500">
                    <a:schemeClr val="accent1">
                      <a:satMod val="175000"/>
                      <a:alpha val="40000"/>
                    </a:schemeClr>
                  </a:glow>
                </a:effectLst>
              </a:rPr>
              <a:t>Christ descent into the </a:t>
            </a:r>
            <a:br>
              <a:rPr lang="en-US" sz="5400" dirty="0" smtClean="0">
                <a:solidFill>
                  <a:schemeClr val="accent5">
                    <a:lumMod val="60000"/>
                    <a:lumOff val="40000"/>
                  </a:schemeClr>
                </a:solidFill>
                <a:effectLst>
                  <a:glow rad="63500">
                    <a:schemeClr val="accent1">
                      <a:satMod val="175000"/>
                      <a:alpha val="40000"/>
                    </a:schemeClr>
                  </a:glow>
                </a:effectLst>
              </a:rPr>
            </a:br>
            <a:r>
              <a:rPr lang="en-US" sz="5400" dirty="0" smtClean="0">
                <a:solidFill>
                  <a:schemeClr val="accent5">
                    <a:lumMod val="60000"/>
                    <a:lumOff val="40000"/>
                  </a:schemeClr>
                </a:solidFill>
                <a:effectLst>
                  <a:glow rad="63500">
                    <a:schemeClr val="accent1">
                      <a:satMod val="175000"/>
                      <a:alpha val="40000"/>
                    </a:schemeClr>
                  </a:glow>
                </a:effectLst>
              </a:rPr>
              <a:t>heart of the earth</a:t>
            </a:r>
            <a:endParaRPr lang="en-US" sz="5400" dirty="0">
              <a:solidFill>
                <a:schemeClr val="accent5">
                  <a:lumMod val="60000"/>
                  <a:lumOff val="40000"/>
                </a:schemeClr>
              </a:solidFill>
              <a:effectLst>
                <a:glow rad="63500">
                  <a:schemeClr val="accent1">
                    <a:satMod val="175000"/>
                    <a:alpha val="40000"/>
                  </a:schemeClr>
                </a:glow>
              </a:effectLst>
            </a:endParaRP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davebunnell.files.wordpress.com/2011/04/cross_over_the_earth.jpg"/>
          <p:cNvPicPr>
            <a:picLocks noChangeAspect="1" noChangeArrowheads="1"/>
          </p:cNvPicPr>
          <p:nvPr/>
        </p:nvPicPr>
        <p:blipFill>
          <a:blip r:embed="rId2" cstate="print"/>
          <a:srcRect/>
          <a:stretch>
            <a:fillRect/>
          </a:stretch>
        </p:blipFill>
        <p:spPr bwMode="auto">
          <a:xfrm>
            <a:off x="-685800" y="0"/>
            <a:ext cx="10286997" cy="6858000"/>
          </a:xfrm>
          <a:prstGeom prst="rect">
            <a:avLst/>
          </a:prstGeom>
          <a:noFill/>
        </p:spPr>
      </p:pic>
      <p:pic>
        <p:nvPicPr>
          <p:cNvPr id="58372" name="Picture 4" descr="http://files.myopera.com/AshraFekry/albums/1466471/Jesus%20Christ%2023%20a%20051.jpg"/>
          <p:cNvPicPr>
            <a:picLocks noChangeAspect="1" noChangeArrowheads="1"/>
          </p:cNvPicPr>
          <p:nvPr/>
        </p:nvPicPr>
        <p:blipFill>
          <a:blip r:embed="rId3" cstate="print"/>
          <a:srcRect l="18209" r="15023" b="8817"/>
          <a:stretch>
            <a:fillRect/>
          </a:stretch>
        </p:blipFill>
        <p:spPr bwMode="auto">
          <a:xfrm>
            <a:off x="2971800" y="0"/>
            <a:ext cx="2362200" cy="2276302"/>
          </a:xfrm>
          <a:prstGeom prst="ellipse">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372"/>
                                        </p:tgtEl>
                                        <p:attrNameLst>
                                          <p:attrName>style.visibility</p:attrName>
                                        </p:attrNameLst>
                                      </p:cBhvr>
                                      <p:to>
                                        <p:strVal val="visible"/>
                                      </p:to>
                                    </p:set>
                                    <p:animEffect transition="in" filter="fade">
                                      <p:cBhvr>
                                        <p:cTn id="7" dur="2000"/>
                                        <p:tgtEl>
                                          <p:spTgt spid="5837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 0  L 0 0.33302  E" pathEditMode="relative" ptsTypes="">
                                      <p:cBhvr>
                                        <p:cTn id="11" dur="2000" fill="hold"/>
                                        <p:tgtEl>
                                          <p:spTgt spid="5837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0"/>
            <a:ext cx="8534400" cy="2862322"/>
          </a:xfrm>
          <a:prstGeom prst="rect">
            <a:avLst/>
          </a:prstGeom>
        </p:spPr>
        <p:txBody>
          <a:bodyPr wrap="square">
            <a:spAutoFit/>
          </a:bodyPr>
          <a:lstStyle/>
          <a:p>
            <a:pPr algn="ctr">
              <a:buNone/>
            </a:pPr>
            <a:r>
              <a:rPr lang="en-US" sz="3600" i="1" dirty="0" smtClean="0"/>
              <a:t> "For as Jonas was three days and three nights in the whale’s belly; so shall the Son of man be three days and three nights in the </a:t>
            </a:r>
          </a:p>
          <a:p>
            <a:pPr algn="ctr">
              <a:buNone/>
            </a:pPr>
            <a:r>
              <a:rPr lang="en-US" sz="3600" i="1" dirty="0" smtClean="0"/>
              <a:t>heart of the earth." </a:t>
            </a:r>
          </a:p>
          <a:p>
            <a:pPr algn="ctr">
              <a:buNone/>
            </a:pPr>
            <a:r>
              <a:rPr lang="en-US" sz="3600" i="1" dirty="0" smtClean="0"/>
              <a:t>Matt. 12:40</a:t>
            </a:r>
            <a:endParaRPr lang="en-US" sz="3600" dirty="0"/>
          </a:p>
        </p:txBody>
      </p:sp>
      <p:pic>
        <p:nvPicPr>
          <p:cNvPr id="3" name="Picture 2" descr="http://cdn2-b.examiner.com/sites/default/files/styles/image_content_width/hash/14/1a/141ab68fef136a867a07681e77db40b7.jpg"/>
          <p:cNvPicPr>
            <a:picLocks noChangeAspect="1" noChangeArrowheads="1"/>
          </p:cNvPicPr>
          <p:nvPr/>
        </p:nvPicPr>
        <p:blipFill>
          <a:blip r:embed="rId2" cstate="print"/>
          <a:srcRect/>
          <a:stretch>
            <a:fillRect/>
          </a:stretch>
        </p:blipFill>
        <p:spPr bwMode="auto">
          <a:xfrm>
            <a:off x="381000" y="3048000"/>
            <a:ext cx="4495800" cy="33718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4" descr="http://www.freewebs.com/seanlaca/burial_of_christ.jpg"/>
          <p:cNvPicPr>
            <a:picLocks noChangeAspect="1" noChangeArrowheads="1"/>
          </p:cNvPicPr>
          <p:nvPr/>
        </p:nvPicPr>
        <p:blipFill>
          <a:blip r:embed="rId3" cstate="print"/>
          <a:srcRect/>
          <a:stretch>
            <a:fillRect/>
          </a:stretch>
        </p:blipFill>
        <p:spPr bwMode="auto">
          <a:xfrm>
            <a:off x="5334000" y="2133600"/>
            <a:ext cx="3581400" cy="45483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0"/>
            <a:ext cx="9144000" cy="4343400"/>
          </a:xfrm>
        </p:spPr>
        <p:txBody>
          <a:bodyPr>
            <a:noAutofit/>
          </a:bodyPr>
          <a:lstStyle/>
          <a:p>
            <a:r>
              <a:rPr lang="en-US" sz="3600" i="1" dirty="0" smtClean="0"/>
              <a:t>“For Christ also hath once suffered for sins, the just for the unjust, that he might bring us to God, being put to death in the flesh, but quickened by the Spirit: By which also he went and </a:t>
            </a:r>
            <a:r>
              <a:rPr lang="en-US" sz="3600" i="1" u="sng" dirty="0" smtClean="0"/>
              <a:t>preached unto the spirits in prison</a:t>
            </a:r>
            <a:r>
              <a:rPr lang="en-US" sz="3600" i="1" dirty="0" smtClean="0"/>
              <a:t>; Which sometime were disobedient, when once the longsuffering of God waited in the days of Noah, while the ark was a preparing, wherein few, that is, eight souls were saved by water.”     (I Peter 3:18-20) </a:t>
            </a:r>
            <a:r>
              <a:rPr lang="en-US" sz="3600" i="1" dirty="0"/>
              <a:t/>
            </a:r>
            <a:br>
              <a:rPr lang="en-US" sz="3600" i="1" dirty="0"/>
            </a:br>
            <a:endParaRPr lang="en-US" sz="3600" i="1" dirty="0"/>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8" name="Picture 6" descr="http://lifebeforelife.org/files/2012/06/great-council-in-heaven4-1.jpg"/>
          <p:cNvPicPr>
            <a:picLocks noChangeAspect="1" noChangeArrowheads="1"/>
          </p:cNvPicPr>
          <p:nvPr/>
        </p:nvPicPr>
        <p:blipFill>
          <a:blip r:embed="rId2" cstate="print">
            <a:lum bright="-10000"/>
          </a:blip>
          <a:srcRect l="16725" t="43178" r="-1918"/>
          <a:stretch>
            <a:fillRect/>
          </a:stretch>
        </p:blipFill>
        <p:spPr bwMode="auto">
          <a:xfrm>
            <a:off x="-152400" y="3276600"/>
            <a:ext cx="9703520" cy="3581400"/>
          </a:xfrm>
          <a:prstGeom prst="rect">
            <a:avLst/>
          </a:prstGeom>
          <a:ln>
            <a:noFill/>
          </a:ln>
          <a:effectLst>
            <a:softEdge rad="112500"/>
          </a:effectLst>
        </p:spPr>
      </p:pic>
      <p:pic>
        <p:nvPicPr>
          <p:cNvPr id="59402" name="Picture 10" descr="http://eborg2.com/Revelation/Rev14/Lake%20of%20Fire21.jpg"/>
          <p:cNvPicPr>
            <a:picLocks noChangeAspect="1" noChangeArrowheads="1"/>
          </p:cNvPicPr>
          <p:nvPr/>
        </p:nvPicPr>
        <p:blipFill>
          <a:blip r:embed="rId3" cstate="print"/>
          <a:srcRect/>
          <a:stretch>
            <a:fillRect/>
          </a:stretch>
        </p:blipFill>
        <p:spPr bwMode="auto">
          <a:xfrm>
            <a:off x="-228600" y="-1143000"/>
            <a:ext cx="9525000" cy="3762376"/>
          </a:xfrm>
          <a:prstGeom prst="rect">
            <a:avLst/>
          </a:prstGeom>
          <a:ln>
            <a:noFill/>
          </a:ln>
          <a:effectLst>
            <a:softEdge rad="112500"/>
          </a:effectLst>
        </p:spPr>
      </p:pic>
      <p:sp>
        <p:nvSpPr>
          <p:cNvPr id="10" name="Rectangle 9"/>
          <p:cNvSpPr/>
          <p:nvPr/>
        </p:nvSpPr>
        <p:spPr>
          <a:xfrm>
            <a:off x="4039738" y="152400"/>
            <a:ext cx="4494661" cy="769441"/>
          </a:xfrm>
          <a:prstGeom prst="rect">
            <a:avLst/>
          </a:prstGeom>
        </p:spPr>
        <p:txBody>
          <a:bodyPr wrap="square">
            <a:spAutoFit/>
          </a:bodyPr>
          <a:lstStyle/>
          <a:p>
            <a:pPr algn="ctr"/>
            <a:r>
              <a:rPr lang="en-US" sz="4400" i="1" dirty="0"/>
              <a:t>Torments</a:t>
            </a:r>
          </a:p>
        </p:txBody>
      </p:sp>
      <p:sp>
        <p:nvSpPr>
          <p:cNvPr id="59403" name="Rectangle 11"/>
          <p:cNvSpPr>
            <a:spLocks noChangeArrowheads="1"/>
          </p:cNvSpPr>
          <p:nvPr/>
        </p:nvSpPr>
        <p:spPr bwMode="auto">
          <a:xfrm>
            <a:off x="2438400" y="4343400"/>
            <a:ext cx="6096000"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0" i="1" u="none" strike="noStrike" cap="none" normalizeH="0" baseline="0" dirty="0" smtClean="0">
                <a:ln>
                  <a:noFill/>
                </a:ln>
                <a:solidFill>
                  <a:schemeClr val="tx1"/>
                </a:solidFill>
                <a:effectLst>
                  <a:glow rad="101600">
                    <a:schemeClr val="bg1">
                      <a:alpha val="60000"/>
                    </a:schemeClr>
                  </a:glow>
                </a:effectLst>
                <a:latin typeface="Calibri" pitchFamily="34" charset="0"/>
                <a:ea typeface="Calibri" pitchFamily="34" charset="0"/>
                <a:cs typeface="Times New Roman" pitchFamily="18" charset="0"/>
              </a:rPr>
              <a:t>Paradise                                                                                                                                                                       (Abraham's bosom)</a:t>
            </a:r>
            <a:endParaRPr kumimoji="0" lang="en-US" sz="4000" b="0" i="1"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p:txBody>
      </p:sp>
      <p:pic>
        <p:nvPicPr>
          <p:cNvPr id="38914" name="Picture 2" descr="http://www.icedragonart.com/wowexplorers/ragefire%20chasm/ragefire_chasm_screenshots2.jpg"/>
          <p:cNvPicPr>
            <a:picLocks noChangeAspect="1" noChangeArrowheads="1"/>
          </p:cNvPicPr>
          <p:nvPr/>
        </p:nvPicPr>
        <p:blipFill>
          <a:blip r:embed="rId4" cstate="print">
            <a:grayscl/>
            <a:lum contrast="10000"/>
          </a:blip>
          <a:srcRect t="69406" r="713"/>
          <a:stretch>
            <a:fillRect/>
          </a:stretch>
        </p:blipFill>
        <p:spPr bwMode="auto">
          <a:xfrm>
            <a:off x="-228600" y="2286000"/>
            <a:ext cx="9601200" cy="1371600"/>
          </a:xfrm>
          <a:prstGeom prst="rect">
            <a:avLst/>
          </a:prstGeom>
          <a:ln>
            <a:noFill/>
          </a:ln>
          <a:effectLst>
            <a:softEdge rad="112500"/>
          </a:effectLst>
        </p:spPr>
      </p:pic>
      <p:pic>
        <p:nvPicPr>
          <p:cNvPr id="38916" name="Picture 4" descr="http://4.bp.blogspot.com/--UgStOu3CkE/TjBAb6b3CqI/AAAAAAAAALw/Q_wQ8YiOExs/s1600/ascensio.jpg"/>
          <p:cNvPicPr>
            <a:picLocks noChangeAspect="1" noChangeArrowheads="1"/>
          </p:cNvPicPr>
          <p:nvPr/>
        </p:nvPicPr>
        <p:blipFill>
          <a:blip r:embed="rId5" cstate="print">
            <a:lum bright="-10000"/>
          </a:blip>
          <a:srcRect/>
          <a:stretch>
            <a:fillRect/>
          </a:stretch>
        </p:blipFill>
        <p:spPr bwMode="auto">
          <a:xfrm>
            <a:off x="304800" y="3657600"/>
            <a:ext cx="3048000" cy="3200400"/>
          </a:xfrm>
          <a:prstGeom prst="ellipse">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i="1" dirty="0" smtClean="0"/>
              <a:t>“Wherefore he </a:t>
            </a:r>
            <a:r>
              <a:rPr lang="en-US" i="1" dirty="0" err="1" smtClean="0"/>
              <a:t>saith</a:t>
            </a:r>
            <a:r>
              <a:rPr lang="en-US" i="1" dirty="0" smtClean="0"/>
              <a:t>, When he ascended up on high, he </a:t>
            </a:r>
            <a:r>
              <a:rPr lang="en-US" i="1" u="sng" dirty="0" smtClean="0"/>
              <a:t>led captivity captive</a:t>
            </a:r>
            <a:r>
              <a:rPr lang="en-US" i="1" dirty="0" smtClean="0"/>
              <a:t>, and gave gifts unto men. Now that he ascended, what is it but that he also descended first into the lower parts of the earth? He that descended is the same also that ascended up far above all heavens, that he might fill all things.” (Ephesians 4:8-9) </a:t>
            </a:r>
            <a:endParaRPr lang="en-US" i="1" dirty="0"/>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http://www.ldsces.org/content/images/manuals/nt-trm/spirits.jpg"/>
          <p:cNvPicPr>
            <a:picLocks noChangeAspect="1" noChangeArrowheads="1"/>
          </p:cNvPicPr>
          <p:nvPr/>
        </p:nvPicPr>
        <p:blipFill>
          <a:blip r:embed="rId2" cstate="print">
            <a:duotone>
              <a:prstClr val="black"/>
              <a:schemeClr val="accent1">
                <a:tint val="45000"/>
                <a:satMod val="400000"/>
              </a:schemeClr>
            </a:duotone>
          </a:blip>
          <a:srcRect/>
          <a:stretch>
            <a:fillRect/>
          </a:stretch>
        </p:blipFill>
        <p:spPr bwMode="auto">
          <a:xfrm>
            <a:off x="685800" y="-304800"/>
            <a:ext cx="7772400" cy="7596329"/>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ut-images.s3.amazonaws.com/wp-content/uploads/2009/09/bluemarble.jpg"/>
          <p:cNvPicPr>
            <a:picLocks noChangeAspect="1" noChangeArrowheads="1"/>
          </p:cNvPicPr>
          <p:nvPr/>
        </p:nvPicPr>
        <p:blipFill>
          <a:blip r:embed="rId2" cstate="print"/>
          <a:srcRect/>
          <a:stretch>
            <a:fillRect/>
          </a:stretch>
        </p:blipFill>
        <p:spPr bwMode="auto">
          <a:xfrm>
            <a:off x="228600" y="2971799"/>
            <a:ext cx="3886200" cy="3886201"/>
          </a:xfrm>
          <a:prstGeom prst="rect">
            <a:avLst/>
          </a:prstGeom>
          <a:noFill/>
        </p:spPr>
      </p:pic>
      <p:pic>
        <p:nvPicPr>
          <p:cNvPr id="81924" name="Picture 4" descr="http://spiritlessons.com/Documents/7_Jovenes/new_jerusalem.jpg"/>
          <p:cNvPicPr>
            <a:picLocks noChangeAspect="1" noChangeArrowheads="1"/>
          </p:cNvPicPr>
          <p:nvPr/>
        </p:nvPicPr>
        <p:blipFill>
          <a:blip r:embed="rId3" cstate="print"/>
          <a:srcRect/>
          <a:stretch>
            <a:fillRect/>
          </a:stretch>
        </p:blipFill>
        <p:spPr bwMode="auto">
          <a:xfrm>
            <a:off x="4470400" y="0"/>
            <a:ext cx="4673600" cy="3505200"/>
          </a:xfrm>
          <a:prstGeom prst="rect">
            <a:avLst/>
          </a:prstGeom>
          <a:ln>
            <a:noFill/>
          </a:ln>
          <a:effectLst>
            <a:softEdge rad="112500"/>
          </a:effectLst>
        </p:spPr>
      </p:pic>
      <p:pic>
        <p:nvPicPr>
          <p:cNvPr id="4" name="Picture 2" descr="http://www.ldsces.org/content/images/manuals/nt-trm/spirits.jpg"/>
          <p:cNvPicPr>
            <a:picLocks noChangeAspect="1" noChangeArrowheads="1"/>
          </p:cNvPicPr>
          <p:nvPr/>
        </p:nvPicPr>
        <p:blipFill>
          <a:blip r:embed="rId4" cstate="print">
            <a:duotone>
              <a:prstClr val="black"/>
              <a:schemeClr val="accent1">
                <a:tint val="45000"/>
                <a:satMod val="400000"/>
              </a:schemeClr>
            </a:duotone>
          </a:blip>
          <a:srcRect/>
          <a:stretch>
            <a:fillRect/>
          </a:stretch>
        </p:blipFill>
        <p:spPr bwMode="auto">
          <a:xfrm>
            <a:off x="1066800" y="3962400"/>
            <a:ext cx="2057400" cy="20107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0 -4.94912E-6 L 0.52917 -0.47733 " pathEditMode="relative" rAng="0" ptsTypes="AA">
                                      <p:cBhvr>
                                        <p:cTn id="6" dur="2000" fill="hold"/>
                                        <p:tgtEl>
                                          <p:spTgt spid="4"/>
                                        </p:tgtEl>
                                        <p:attrNameLst>
                                          <p:attrName>ppt_x</p:attrName>
                                          <p:attrName>ppt_y</p:attrName>
                                        </p:attrNameLst>
                                      </p:cBhvr>
                                      <p:rCtr x="265" y="-2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cstate="print">
            <a:lum bright="-20000"/>
          </a:blip>
          <a:srcRect/>
          <a:stretch>
            <a:fillRect/>
          </a:stretch>
        </p:blipFill>
        <p:spPr bwMode="auto">
          <a:xfrm>
            <a:off x="0" y="0"/>
            <a:ext cx="9448800" cy="7086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Resurrection of Jesus Christ</a:t>
            </a:r>
            <a:endParaRPr lang="en-US" dirty="0"/>
          </a:p>
        </p:txBody>
      </p:sp>
      <p:pic>
        <p:nvPicPr>
          <p:cNvPr id="55298" name="Picture 2" descr="http://4.bp.blogspot.com/-CVGmNTJ8BKo/TbNfXLOxukI/AAAAAAAAEKQ/CNXLm0s04sw/s1600/jesus+resurrection+3.jpg"/>
          <p:cNvPicPr>
            <a:picLocks noChangeAspect="1" noChangeArrowheads="1"/>
          </p:cNvPicPr>
          <p:nvPr/>
        </p:nvPicPr>
        <p:blipFill>
          <a:blip r:embed="rId2" cstate="print"/>
          <a:srcRect/>
          <a:stretch>
            <a:fillRect/>
          </a:stretch>
        </p:blipFill>
        <p:spPr bwMode="auto">
          <a:xfrm>
            <a:off x="914400" y="1752600"/>
            <a:ext cx="7239000" cy="4719546"/>
          </a:xfrm>
          <a:prstGeom prst="rect">
            <a:avLst/>
          </a:prstGeom>
          <a:noFill/>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fontScale="90000"/>
          </a:bodyPr>
          <a:lstStyle/>
          <a:p>
            <a:r>
              <a:rPr lang="en-US" dirty="0" smtClean="0"/>
              <a:t>The Most Important Bible Doctrine</a:t>
            </a:r>
            <a:br>
              <a:rPr lang="en-US" dirty="0" smtClean="0"/>
            </a:br>
            <a:r>
              <a:rPr lang="en-US" i="1" dirty="0" smtClean="0"/>
              <a:t>(I Corinthians 15)</a:t>
            </a:r>
            <a:endParaRPr lang="en-US" i="1" dirty="0"/>
          </a:p>
        </p:txBody>
      </p:sp>
      <p:pic>
        <p:nvPicPr>
          <p:cNvPr id="58374" name="Picture 6" descr="http://www.catholicvote.org/discuss/wp-content/uploads/2012/08/The-Bible1.jpg"/>
          <p:cNvPicPr>
            <a:picLocks noChangeAspect="1" noChangeArrowheads="1"/>
          </p:cNvPicPr>
          <p:nvPr/>
        </p:nvPicPr>
        <p:blipFill>
          <a:blip r:embed="rId2" cstate="print">
            <a:lum bright="-10000"/>
          </a:blip>
          <a:srcRect/>
          <a:stretch>
            <a:fillRect/>
          </a:stretch>
        </p:blipFill>
        <p:spPr bwMode="auto">
          <a:xfrm>
            <a:off x="304800" y="1371600"/>
            <a:ext cx="8458200" cy="6003811"/>
          </a:xfrm>
          <a:prstGeom prst="rect">
            <a:avLst/>
          </a:prstGeom>
          <a:ln>
            <a:noFill/>
          </a:ln>
          <a:effectLst>
            <a:softEdge rad="112500"/>
          </a:effectLst>
        </p:spPr>
      </p:pic>
      <p:sp>
        <p:nvSpPr>
          <p:cNvPr id="7" name="Rectangle 6"/>
          <p:cNvSpPr/>
          <p:nvPr/>
        </p:nvSpPr>
        <p:spPr>
          <a:xfrm>
            <a:off x="457200" y="1676400"/>
            <a:ext cx="8229600" cy="4031873"/>
          </a:xfrm>
          <a:prstGeom prst="rect">
            <a:avLst/>
          </a:prstGeom>
        </p:spPr>
        <p:txBody>
          <a:bodyPr wrap="square">
            <a:spAutoFit/>
          </a:bodyPr>
          <a:lstStyle/>
          <a:p>
            <a:pPr algn="ctr"/>
            <a:r>
              <a:rPr lang="en-US" sz="3200" b="1" i="1" dirty="0" smtClean="0">
                <a:solidFill>
                  <a:schemeClr val="bg1"/>
                </a:solidFill>
                <a:effectLst>
                  <a:glow rad="101600">
                    <a:schemeClr val="tx1">
                      <a:alpha val="60000"/>
                    </a:schemeClr>
                  </a:glow>
                </a:effectLst>
              </a:rPr>
              <a:t> “And if Christ be not risen, then is our preaching vain, and your faith is also vain. Yea, and we are found false witnesses of God; because we have testified of God that he raised up Christ: whom he raised not up, if so be that the dead rise not. For if the dead rise not, then is not Christ raised: And if Christ be not raised, your faith is vain; ye are yet in your sins.”</a:t>
            </a:r>
            <a:endParaRPr lang="en-US" sz="3200" b="1" i="1" dirty="0">
              <a:solidFill>
                <a:schemeClr val="bg1"/>
              </a:solidFill>
              <a:effectLst>
                <a:glow rad="101600">
                  <a:schemeClr val="tx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2590800"/>
          </a:xfrm>
        </p:spPr>
        <p:txBody>
          <a:bodyPr>
            <a:normAutofit/>
          </a:bodyPr>
          <a:lstStyle/>
          <a:p>
            <a:r>
              <a:rPr lang="en-US" sz="5400" dirty="0" smtClean="0">
                <a:solidFill>
                  <a:schemeClr val="accent3"/>
                </a:solidFill>
                <a:effectLst>
                  <a:glow rad="63500">
                    <a:schemeClr val="accent3">
                      <a:satMod val="175000"/>
                      <a:alpha val="40000"/>
                    </a:schemeClr>
                  </a:glow>
                </a:effectLst>
              </a:rPr>
              <a:t>A person can not be saved unless they believer in the Resurrection of Jesus Christ.</a:t>
            </a:r>
            <a:endParaRPr lang="en-US" sz="5400" dirty="0">
              <a:solidFill>
                <a:schemeClr val="accent3"/>
              </a:solidFill>
              <a:effectLst>
                <a:glow rad="63500">
                  <a:schemeClr val="accent3">
                    <a:satMod val="175000"/>
                    <a:alpha val="40000"/>
                  </a:schemeClr>
                </a:glow>
              </a:effectLst>
            </a:endParaRPr>
          </a:p>
        </p:txBody>
      </p:sp>
      <p:pic>
        <p:nvPicPr>
          <p:cNvPr id="97282" name="Picture 2" descr="http://media.merchantcircle.com/29990424/cross%20JESUS-CRUCIFIED-RESURRECTION_full.jpeg"/>
          <p:cNvPicPr>
            <a:picLocks noChangeAspect="1" noChangeArrowheads="1"/>
          </p:cNvPicPr>
          <p:nvPr/>
        </p:nvPicPr>
        <p:blipFill>
          <a:blip r:embed="rId2" cstate="print"/>
          <a:srcRect/>
          <a:stretch>
            <a:fillRect/>
          </a:stretch>
        </p:blipFill>
        <p:spPr bwMode="auto">
          <a:xfrm rot="465591">
            <a:off x="4025239" y="3053331"/>
            <a:ext cx="4673600" cy="350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p:cNvSpPr/>
          <p:nvPr/>
        </p:nvSpPr>
        <p:spPr>
          <a:xfrm rot="20873267">
            <a:off x="381000" y="3810000"/>
            <a:ext cx="3810000" cy="1754326"/>
          </a:xfrm>
          <a:prstGeom prst="rect">
            <a:avLst/>
          </a:prstGeom>
          <a:solidFill>
            <a:schemeClr val="tx1">
              <a:lumMod val="65000"/>
            </a:schemeClr>
          </a:solidFill>
          <a:ln>
            <a:solidFill>
              <a:schemeClr val="bg1">
                <a:lumMod val="95000"/>
                <a:lumOff val="5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3600" i="1" dirty="0" smtClean="0">
                <a:solidFill>
                  <a:schemeClr val="tx1"/>
                </a:solidFill>
                <a:effectLst>
                  <a:glow rad="101600">
                    <a:schemeClr val="bg1">
                      <a:alpha val="60000"/>
                    </a:schemeClr>
                  </a:glow>
                </a:effectLst>
              </a:rPr>
              <a:t>“Repent ye, and believe the gospel.” (Mark 1:15) </a:t>
            </a:r>
            <a:endParaRPr lang="en-US" sz="3600" i="1" dirty="0">
              <a:solidFill>
                <a:schemeClr val="tx1"/>
              </a:solidFill>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8686800" cy="2862322"/>
          </a:xfrm>
          <a:prstGeom prst="rect">
            <a:avLst/>
          </a:prstGeom>
        </p:spPr>
        <p:txBody>
          <a:bodyPr wrap="square">
            <a:spAutoFit/>
          </a:bodyPr>
          <a:lstStyle/>
          <a:p>
            <a:r>
              <a:rPr lang="en-US" sz="3600" i="1" dirty="0" smtClean="0"/>
              <a:t>Romans 10:9</a:t>
            </a:r>
          </a:p>
          <a:p>
            <a:r>
              <a:rPr lang="en-US" sz="3600" i="1" dirty="0" smtClean="0"/>
              <a:t>“That if thou </a:t>
            </a:r>
            <a:r>
              <a:rPr lang="en-US" sz="3600" i="1" dirty="0" err="1" smtClean="0"/>
              <a:t>shalt</a:t>
            </a:r>
            <a:r>
              <a:rPr lang="en-US" sz="3600" i="1" dirty="0" smtClean="0"/>
              <a:t> confess with thy mouth the Lord Jesus, and </a:t>
            </a:r>
            <a:r>
              <a:rPr lang="en-US" sz="3600" i="1" dirty="0" err="1" smtClean="0"/>
              <a:t>shalt</a:t>
            </a:r>
            <a:r>
              <a:rPr lang="en-US" sz="3600" i="1" dirty="0" smtClean="0"/>
              <a:t> believe in </a:t>
            </a:r>
            <a:r>
              <a:rPr lang="en-US" sz="3600" i="1" dirty="0" err="1" smtClean="0"/>
              <a:t>thine</a:t>
            </a:r>
            <a:r>
              <a:rPr lang="en-US" sz="3600" i="1" dirty="0" smtClean="0"/>
              <a:t> heart that God hath raised him from the dead, thou </a:t>
            </a:r>
            <a:r>
              <a:rPr lang="en-US" sz="3600" i="1" dirty="0" err="1" smtClean="0"/>
              <a:t>shalt</a:t>
            </a:r>
            <a:r>
              <a:rPr lang="en-US" sz="3600" i="1" dirty="0" smtClean="0"/>
              <a:t> be saved.”</a:t>
            </a:r>
            <a:endParaRPr lang="en-US" sz="3600" i="1" dirty="0"/>
          </a:p>
        </p:txBody>
      </p:sp>
      <p:pic>
        <p:nvPicPr>
          <p:cNvPr id="83970" name="Picture 2" descr="http://www.fcflife.com/images/gfx_goodNews_receive.jpg"/>
          <p:cNvPicPr>
            <a:picLocks noChangeAspect="1" noChangeArrowheads="1"/>
          </p:cNvPicPr>
          <p:nvPr/>
        </p:nvPicPr>
        <p:blipFill>
          <a:blip r:embed="rId2" cstate="print"/>
          <a:srcRect/>
          <a:stretch>
            <a:fillRect/>
          </a:stretch>
        </p:blipFill>
        <p:spPr bwMode="auto">
          <a:xfrm>
            <a:off x="990600" y="3124200"/>
            <a:ext cx="6781800" cy="3507827"/>
          </a:xfrm>
          <a:prstGeom prst="rect">
            <a:avLst/>
          </a:prstGeom>
          <a:noFill/>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solidFill>
                  <a:srgbClr val="FFFF00"/>
                </a:solidFill>
              </a:rPr>
              <a:t>The Infallible Proofs of the Resurrection</a:t>
            </a:r>
            <a:endParaRPr lang="en-US" dirty="0">
              <a:solidFill>
                <a:srgbClr val="FFFF00"/>
              </a:solidFill>
            </a:endParaRPr>
          </a:p>
        </p:txBody>
      </p:sp>
      <p:sp>
        <p:nvSpPr>
          <p:cNvPr id="3" name="Rectangle 2"/>
          <p:cNvSpPr/>
          <p:nvPr/>
        </p:nvSpPr>
        <p:spPr>
          <a:xfrm>
            <a:off x="228600" y="1828800"/>
            <a:ext cx="8534400" cy="4801314"/>
          </a:xfrm>
          <a:prstGeom prst="rect">
            <a:avLst/>
          </a:prstGeom>
        </p:spPr>
        <p:txBody>
          <a:bodyPr wrap="square">
            <a:spAutoFit/>
          </a:bodyPr>
          <a:lstStyle/>
          <a:p>
            <a:pPr algn="ctr"/>
            <a:r>
              <a:rPr lang="en-US" sz="3200" i="1" dirty="0" smtClean="0"/>
              <a:t>“The former treatise have I made, O </a:t>
            </a:r>
            <a:r>
              <a:rPr lang="en-US" sz="3200" i="1" dirty="0" err="1" smtClean="0"/>
              <a:t>Theophilus</a:t>
            </a:r>
            <a:r>
              <a:rPr lang="en-US" sz="3200" i="1" dirty="0" smtClean="0"/>
              <a:t>, of all that Jesus began both to do and teach, Until the day in which he was taken up, after that he through the Holy Ghost had given commandments unto the apostles whom he had chosen:</a:t>
            </a:r>
            <a:r>
              <a:rPr lang="en-US" sz="3200" i="1" dirty="0"/>
              <a:t> </a:t>
            </a:r>
            <a:r>
              <a:rPr lang="en-US" sz="3200" i="1" dirty="0" smtClean="0"/>
              <a:t>To whom also he </a:t>
            </a:r>
            <a:r>
              <a:rPr lang="en-US" sz="3200" i="1" dirty="0" err="1" smtClean="0"/>
              <a:t>shewed</a:t>
            </a:r>
            <a:r>
              <a:rPr lang="en-US" sz="3200" i="1" dirty="0" smtClean="0"/>
              <a:t> himself alive after his passion by </a:t>
            </a:r>
            <a:r>
              <a:rPr lang="en-US" sz="3200" i="1" u="sng" dirty="0" smtClean="0"/>
              <a:t>many infallible proofs</a:t>
            </a:r>
            <a:r>
              <a:rPr lang="en-US" sz="3200" i="1" dirty="0" smtClean="0"/>
              <a:t>, being seen of them forty days, and speaking of the things pertaining to the kingdom of God.” (Acts 1:1-3)</a:t>
            </a:r>
          </a:p>
          <a:p>
            <a:endParaRPr lang="en-US" dirty="0"/>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8" name="Picture 12" descr="http://newlife.id.au/wp-content/uploads/Jesus-disciples.jpg"/>
          <p:cNvPicPr>
            <a:picLocks noChangeAspect="1" noChangeArrowheads="1"/>
          </p:cNvPicPr>
          <p:nvPr/>
        </p:nvPicPr>
        <p:blipFill>
          <a:blip r:embed="rId2" cstate="print"/>
          <a:srcRect/>
          <a:stretch>
            <a:fillRect/>
          </a:stretch>
        </p:blipFill>
        <p:spPr bwMode="auto">
          <a:xfrm>
            <a:off x="2514600" y="3124200"/>
            <a:ext cx="4423945" cy="2362200"/>
          </a:xfrm>
          <a:prstGeom prst="rect">
            <a:avLst/>
          </a:prstGeom>
          <a:noFill/>
        </p:spPr>
      </p:pic>
      <p:sp>
        <p:nvSpPr>
          <p:cNvPr id="2" name="Title 1"/>
          <p:cNvSpPr>
            <a:spLocks noGrp="1"/>
          </p:cNvSpPr>
          <p:nvPr>
            <p:ph type="title"/>
          </p:nvPr>
        </p:nvSpPr>
        <p:spPr>
          <a:xfrm>
            <a:off x="0" y="0"/>
            <a:ext cx="9144000" cy="3124200"/>
          </a:xfrm>
        </p:spPr>
        <p:txBody>
          <a:bodyPr>
            <a:normAutofit/>
          </a:bodyPr>
          <a:lstStyle/>
          <a:p>
            <a:r>
              <a:rPr lang="en-US" sz="5400" dirty="0" smtClean="0">
                <a:solidFill>
                  <a:schemeClr val="bg2">
                    <a:lumMod val="60000"/>
                    <a:lumOff val="40000"/>
                  </a:schemeClr>
                </a:solidFill>
                <a:effectLst>
                  <a:glow rad="101600">
                    <a:schemeClr val="bg2">
                      <a:lumMod val="75000"/>
                      <a:alpha val="60000"/>
                    </a:schemeClr>
                  </a:glow>
                </a:effectLst>
              </a:rPr>
              <a:t>40 days </a:t>
            </a:r>
            <a:endParaRPr lang="en-US" sz="5400" dirty="0">
              <a:solidFill>
                <a:schemeClr val="bg2">
                  <a:lumMod val="60000"/>
                  <a:lumOff val="40000"/>
                </a:schemeClr>
              </a:solidFill>
              <a:effectLst>
                <a:glow rad="101600">
                  <a:schemeClr val="bg2">
                    <a:lumMod val="75000"/>
                    <a:alpha val="60000"/>
                  </a:schemeClr>
                </a:glow>
              </a:effectLst>
            </a:endParaRPr>
          </a:p>
        </p:txBody>
      </p:sp>
      <p:sp>
        <p:nvSpPr>
          <p:cNvPr id="3" name="Right Arrow 2"/>
          <p:cNvSpPr/>
          <p:nvPr/>
        </p:nvSpPr>
        <p:spPr>
          <a:xfrm>
            <a:off x="5867400" y="13716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rot="10800000">
            <a:off x="2286000" y="13716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542" name="Picture 6" descr="http://stpetripastor.files.wordpress.com/2012/04/empty-tomb-worship-slide.jpg"/>
          <p:cNvPicPr>
            <a:picLocks noChangeAspect="1" noChangeArrowheads="1"/>
          </p:cNvPicPr>
          <p:nvPr/>
        </p:nvPicPr>
        <p:blipFill>
          <a:blip r:embed="rId3" cstate="print"/>
          <a:srcRect/>
          <a:stretch>
            <a:fillRect/>
          </a:stretch>
        </p:blipFill>
        <p:spPr bwMode="auto">
          <a:xfrm>
            <a:off x="0" y="3124200"/>
            <a:ext cx="3098800" cy="2362200"/>
          </a:xfrm>
          <a:prstGeom prst="rect">
            <a:avLst/>
          </a:prstGeom>
          <a:noFill/>
        </p:spPr>
      </p:pic>
      <p:pic>
        <p:nvPicPr>
          <p:cNvPr id="65544" name="Picture 8" descr="http://e-watchman.com/storage/236%20Ascension%20of%20Jesus.JPG.jpeg?__SQUARESPACE_CACHEVERSION=1283274608090"/>
          <p:cNvPicPr>
            <a:picLocks noChangeAspect="1" noChangeArrowheads="1"/>
          </p:cNvPicPr>
          <p:nvPr/>
        </p:nvPicPr>
        <p:blipFill>
          <a:blip r:embed="rId4" cstate="print"/>
          <a:srcRect/>
          <a:stretch>
            <a:fillRect/>
          </a:stretch>
        </p:blipFill>
        <p:spPr bwMode="auto">
          <a:xfrm>
            <a:off x="6088177" y="3124200"/>
            <a:ext cx="3055823" cy="2362200"/>
          </a:xfrm>
          <a:prstGeom prst="rect">
            <a:avLst/>
          </a:prstGeom>
          <a:noFill/>
        </p:spPr>
      </p:pic>
      <p:sp>
        <p:nvSpPr>
          <p:cNvPr id="65550" name="AutoShape 14" descr="Jesus standing at the tomb.jpg"/>
          <p:cNvSpPr>
            <a:spLocks noChangeAspect="1" noChangeArrowheads="1"/>
          </p:cNvSpPr>
          <p:nvPr/>
        </p:nvSpPr>
        <p:spPr bwMode="auto">
          <a:xfrm>
            <a:off x="155575" y="-2147888"/>
            <a:ext cx="2486025" cy="44862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5552" name="Picture 16" descr="http://img1.photographersdirect.com/img/20070/wm/pd1104040.jpg"/>
          <p:cNvPicPr>
            <a:picLocks noChangeAspect="1" noChangeArrowheads="1"/>
          </p:cNvPicPr>
          <p:nvPr/>
        </p:nvPicPr>
        <p:blipFill>
          <a:blip r:embed="rId5" cstate="print"/>
          <a:srcRect l="3696" t="4938" r="3896" b="13580"/>
          <a:stretch>
            <a:fillRect/>
          </a:stretch>
        </p:blipFill>
        <p:spPr bwMode="auto">
          <a:xfrm>
            <a:off x="1600200" y="3352800"/>
            <a:ext cx="1327727" cy="1752600"/>
          </a:xfrm>
          <a:prstGeom prst="ellipse">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5552"/>
                                        </p:tgtEl>
                                        <p:attrNameLst>
                                          <p:attrName>style.visibility</p:attrName>
                                        </p:attrNameLst>
                                      </p:cBhvr>
                                      <p:to>
                                        <p:strVal val="visible"/>
                                      </p:to>
                                    </p:set>
                                    <p:anim calcmode="lin" valueType="num">
                                      <p:cBhvr>
                                        <p:cTn id="7" dur="1000" fill="hold"/>
                                        <p:tgtEl>
                                          <p:spTgt spid="65552"/>
                                        </p:tgtEl>
                                        <p:attrNameLst>
                                          <p:attrName>ppt_w</p:attrName>
                                        </p:attrNameLst>
                                      </p:cBhvr>
                                      <p:tavLst>
                                        <p:tav tm="0">
                                          <p:val>
                                            <p:fltVal val="0"/>
                                          </p:val>
                                        </p:tav>
                                        <p:tav tm="100000">
                                          <p:val>
                                            <p:strVal val="#ppt_w"/>
                                          </p:val>
                                        </p:tav>
                                      </p:tavLst>
                                    </p:anim>
                                    <p:anim calcmode="lin" valueType="num">
                                      <p:cBhvr>
                                        <p:cTn id="8" dur="1000" fill="hold"/>
                                        <p:tgtEl>
                                          <p:spTgt spid="65552"/>
                                        </p:tgtEl>
                                        <p:attrNameLst>
                                          <p:attrName>ppt_h</p:attrName>
                                        </p:attrNameLst>
                                      </p:cBhvr>
                                      <p:tavLst>
                                        <p:tav tm="0">
                                          <p:val>
                                            <p:fltVal val="0"/>
                                          </p:val>
                                        </p:tav>
                                        <p:tav tm="100000">
                                          <p:val>
                                            <p:strVal val="#ppt_h"/>
                                          </p:val>
                                        </p:tav>
                                      </p:tavLst>
                                    </p:anim>
                                    <p:animEffect transition="in" filter="fade">
                                      <p:cBhvr>
                                        <p:cTn id="9" dur="1000"/>
                                        <p:tgtEl>
                                          <p:spTgt spid="65552"/>
                                        </p:tgtEl>
                                      </p:cBhvr>
                                    </p:animEffect>
                                  </p:childTnLst>
                                </p:cTn>
                              </p:par>
                            </p:childTnLst>
                          </p:cTn>
                        </p:par>
                      </p:childTnLst>
                    </p:cTn>
                  </p:par>
                  <p:par>
                    <p:cTn id="10" fill="hold">
                      <p:stCondLst>
                        <p:cond delay="indefinite"/>
                      </p:stCondLst>
                      <p:childTnLst>
                        <p:par>
                          <p:cTn id="11" fill="hold">
                            <p:stCondLst>
                              <p:cond delay="0"/>
                            </p:stCondLst>
                            <p:childTnLst>
                              <p:par>
                                <p:cTn id="12" presetID="63" presetClass="path" presetSubtype="0" accel="50000" decel="50000" fill="hold" nodeType="clickEffect">
                                  <p:stCondLst>
                                    <p:cond delay="0"/>
                                  </p:stCondLst>
                                  <p:childTnLst>
                                    <p:animMotion origin="layout" path="M -3.33333E-6 3.3765E-6 L 0.25 3.3765E-6 " pathEditMode="relative" rAng="0" ptsTypes="AA">
                                      <p:cBhvr>
                                        <p:cTn id="13" dur="2000" fill="hold"/>
                                        <p:tgtEl>
                                          <p:spTgt spid="65552"/>
                                        </p:tgtEl>
                                        <p:attrNameLst>
                                          <p:attrName>ppt_x</p:attrName>
                                          <p:attrName>ppt_y</p:attrName>
                                        </p:attrNameLst>
                                      </p:cBhvr>
                                      <p:rCtr x="12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8" name="Picture 12" descr="http://newlife.id.au/wp-content/uploads/Jesus-disciples.jpg"/>
          <p:cNvPicPr>
            <a:picLocks noChangeAspect="1" noChangeArrowheads="1"/>
          </p:cNvPicPr>
          <p:nvPr/>
        </p:nvPicPr>
        <p:blipFill>
          <a:blip r:embed="rId2" cstate="print"/>
          <a:srcRect/>
          <a:stretch>
            <a:fillRect/>
          </a:stretch>
        </p:blipFill>
        <p:spPr bwMode="auto">
          <a:xfrm>
            <a:off x="2514600" y="3124200"/>
            <a:ext cx="4423945" cy="2362200"/>
          </a:xfrm>
          <a:prstGeom prst="rect">
            <a:avLst/>
          </a:prstGeom>
          <a:noFill/>
        </p:spPr>
      </p:pic>
      <p:sp>
        <p:nvSpPr>
          <p:cNvPr id="2" name="Title 1"/>
          <p:cNvSpPr>
            <a:spLocks noGrp="1"/>
          </p:cNvSpPr>
          <p:nvPr>
            <p:ph type="title"/>
          </p:nvPr>
        </p:nvSpPr>
        <p:spPr>
          <a:xfrm>
            <a:off x="0" y="0"/>
            <a:ext cx="9144000" cy="3124200"/>
          </a:xfrm>
        </p:spPr>
        <p:txBody>
          <a:bodyPr>
            <a:normAutofit/>
          </a:bodyPr>
          <a:lstStyle/>
          <a:p>
            <a:r>
              <a:rPr lang="en-US" sz="5400" dirty="0" smtClean="0">
                <a:solidFill>
                  <a:schemeClr val="bg2">
                    <a:lumMod val="60000"/>
                    <a:lumOff val="40000"/>
                  </a:schemeClr>
                </a:solidFill>
                <a:effectLst>
                  <a:glow rad="101600">
                    <a:schemeClr val="bg2">
                      <a:lumMod val="75000"/>
                      <a:alpha val="60000"/>
                    </a:schemeClr>
                  </a:glow>
                </a:effectLst>
              </a:rPr>
              <a:t>40 days </a:t>
            </a:r>
            <a:endParaRPr lang="en-US" sz="5400" dirty="0">
              <a:solidFill>
                <a:schemeClr val="bg2">
                  <a:lumMod val="60000"/>
                  <a:lumOff val="40000"/>
                </a:schemeClr>
              </a:solidFill>
              <a:effectLst>
                <a:glow rad="101600">
                  <a:schemeClr val="bg2">
                    <a:lumMod val="75000"/>
                    <a:alpha val="60000"/>
                  </a:schemeClr>
                </a:glow>
              </a:effectLst>
            </a:endParaRPr>
          </a:p>
        </p:txBody>
      </p:sp>
      <p:sp>
        <p:nvSpPr>
          <p:cNvPr id="3" name="Right Arrow 2"/>
          <p:cNvSpPr/>
          <p:nvPr/>
        </p:nvSpPr>
        <p:spPr>
          <a:xfrm>
            <a:off x="5867400" y="13716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rot="10800000">
            <a:off x="2286000" y="13716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542" name="Picture 6" descr="http://stpetripastor.files.wordpress.com/2012/04/empty-tomb-worship-slide.jpg"/>
          <p:cNvPicPr>
            <a:picLocks noChangeAspect="1" noChangeArrowheads="1"/>
          </p:cNvPicPr>
          <p:nvPr/>
        </p:nvPicPr>
        <p:blipFill>
          <a:blip r:embed="rId3" cstate="print"/>
          <a:srcRect/>
          <a:stretch>
            <a:fillRect/>
          </a:stretch>
        </p:blipFill>
        <p:spPr bwMode="auto">
          <a:xfrm>
            <a:off x="0" y="3124200"/>
            <a:ext cx="3098800" cy="2362200"/>
          </a:xfrm>
          <a:prstGeom prst="rect">
            <a:avLst/>
          </a:prstGeom>
          <a:noFill/>
        </p:spPr>
      </p:pic>
      <p:pic>
        <p:nvPicPr>
          <p:cNvPr id="65544" name="Picture 8" descr="http://e-watchman.com/storage/236%20Ascension%20of%20Jesus.JPG.jpeg?__SQUARESPACE_CACHEVERSION=1283274608090"/>
          <p:cNvPicPr>
            <a:picLocks noChangeAspect="1" noChangeArrowheads="1"/>
          </p:cNvPicPr>
          <p:nvPr/>
        </p:nvPicPr>
        <p:blipFill>
          <a:blip r:embed="rId4" cstate="print"/>
          <a:srcRect/>
          <a:stretch>
            <a:fillRect/>
          </a:stretch>
        </p:blipFill>
        <p:spPr bwMode="auto">
          <a:xfrm>
            <a:off x="6088177" y="3124200"/>
            <a:ext cx="3055823" cy="2362200"/>
          </a:xfrm>
          <a:prstGeom prst="rect">
            <a:avLst/>
          </a:prstGeom>
          <a:noFill/>
        </p:spPr>
      </p:pic>
      <p:sp>
        <p:nvSpPr>
          <p:cNvPr id="65550" name="AutoShape 14" descr="Jesus standing at the tomb.jpg"/>
          <p:cNvSpPr>
            <a:spLocks noChangeAspect="1" noChangeArrowheads="1"/>
          </p:cNvSpPr>
          <p:nvPr/>
        </p:nvSpPr>
        <p:spPr bwMode="auto">
          <a:xfrm>
            <a:off x="155575" y="-2147888"/>
            <a:ext cx="2486025" cy="44862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5552" name="Picture 16" descr="http://img1.photographersdirect.com/img/20070/wm/pd1104040.jpg"/>
          <p:cNvPicPr>
            <a:picLocks noChangeAspect="1" noChangeArrowheads="1"/>
          </p:cNvPicPr>
          <p:nvPr/>
        </p:nvPicPr>
        <p:blipFill>
          <a:blip r:embed="rId5" cstate="print"/>
          <a:srcRect l="3696" t="4938" r="3896" b="13580"/>
          <a:stretch>
            <a:fillRect/>
          </a:stretch>
        </p:blipFill>
        <p:spPr bwMode="auto">
          <a:xfrm>
            <a:off x="3886200" y="3352800"/>
            <a:ext cx="1327727" cy="1752600"/>
          </a:xfrm>
          <a:prstGeom prst="ellipse">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 4.20907E-6 L 0.38333 4.20907E-6 " pathEditMode="relative" rAng="0" ptsTypes="AA">
                                      <p:cBhvr>
                                        <p:cTn id="6" dur="2000" fill="hold"/>
                                        <p:tgtEl>
                                          <p:spTgt spid="65552"/>
                                        </p:tgtEl>
                                        <p:attrNameLst>
                                          <p:attrName>ppt_x</p:attrName>
                                          <p:attrName>ppt_y</p:attrName>
                                        </p:attrNameLst>
                                      </p:cBhvr>
                                      <p:rCtr x="19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8" name="Picture 12" descr="http://newlife.id.au/wp-content/uploads/Jesus-disciples.jpg"/>
          <p:cNvPicPr>
            <a:picLocks noChangeAspect="1" noChangeArrowheads="1"/>
          </p:cNvPicPr>
          <p:nvPr/>
        </p:nvPicPr>
        <p:blipFill>
          <a:blip r:embed="rId2" cstate="print"/>
          <a:srcRect/>
          <a:stretch>
            <a:fillRect/>
          </a:stretch>
        </p:blipFill>
        <p:spPr bwMode="auto">
          <a:xfrm>
            <a:off x="2514600" y="3124200"/>
            <a:ext cx="4423945" cy="2362200"/>
          </a:xfrm>
          <a:prstGeom prst="rect">
            <a:avLst/>
          </a:prstGeom>
          <a:noFill/>
        </p:spPr>
      </p:pic>
      <p:sp>
        <p:nvSpPr>
          <p:cNvPr id="2" name="Title 1"/>
          <p:cNvSpPr>
            <a:spLocks noGrp="1"/>
          </p:cNvSpPr>
          <p:nvPr>
            <p:ph type="title"/>
          </p:nvPr>
        </p:nvSpPr>
        <p:spPr>
          <a:xfrm>
            <a:off x="0" y="0"/>
            <a:ext cx="9144000" cy="3124200"/>
          </a:xfrm>
        </p:spPr>
        <p:txBody>
          <a:bodyPr>
            <a:normAutofit/>
          </a:bodyPr>
          <a:lstStyle/>
          <a:p>
            <a:r>
              <a:rPr lang="en-US" sz="5400" dirty="0" smtClean="0">
                <a:solidFill>
                  <a:schemeClr val="bg2">
                    <a:lumMod val="60000"/>
                    <a:lumOff val="40000"/>
                  </a:schemeClr>
                </a:solidFill>
                <a:effectLst>
                  <a:glow rad="101600">
                    <a:schemeClr val="bg2">
                      <a:lumMod val="75000"/>
                      <a:alpha val="60000"/>
                    </a:schemeClr>
                  </a:glow>
                </a:effectLst>
              </a:rPr>
              <a:t>40 days </a:t>
            </a:r>
            <a:endParaRPr lang="en-US" sz="5400" dirty="0">
              <a:solidFill>
                <a:schemeClr val="bg2">
                  <a:lumMod val="60000"/>
                  <a:lumOff val="40000"/>
                </a:schemeClr>
              </a:solidFill>
              <a:effectLst>
                <a:glow rad="101600">
                  <a:schemeClr val="bg2">
                    <a:lumMod val="75000"/>
                    <a:alpha val="60000"/>
                  </a:schemeClr>
                </a:glow>
              </a:effectLst>
            </a:endParaRPr>
          </a:p>
        </p:txBody>
      </p:sp>
      <p:sp>
        <p:nvSpPr>
          <p:cNvPr id="3" name="Right Arrow 2"/>
          <p:cNvSpPr/>
          <p:nvPr/>
        </p:nvSpPr>
        <p:spPr>
          <a:xfrm>
            <a:off x="5867400" y="13716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rot="10800000">
            <a:off x="2286000" y="13716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542" name="Picture 6" descr="http://stpetripastor.files.wordpress.com/2012/04/empty-tomb-worship-slide.jpg"/>
          <p:cNvPicPr>
            <a:picLocks noChangeAspect="1" noChangeArrowheads="1"/>
          </p:cNvPicPr>
          <p:nvPr/>
        </p:nvPicPr>
        <p:blipFill>
          <a:blip r:embed="rId3" cstate="print"/>
          <a:srcRect/>
          <a:stretch>
            <a:fillRect/>
          </a:stretch>
        </p:blipFill>
        <p:spPr bwMode="auto">
          <a:xfrm>
            <a:off x="0" y="3124200"/>
            <a:ext cx="3098800" cy="2362200"/>
          </a:xfrm>
          <a:prstGeom prst="rect">
            <a:avLst/>
          </a:prstGeom>
          <a:noFill/>
        </p:spPr>
      </p:pic>
      <p:pic>
        <p:nvPicPr>
          <p:cNvPr id="65544" name="Picture 8" descr="http://e-watchman.com/storage/236%20Ascension%20of%20Jesus.JPG.jpeg?__SQUARESPACE_CACHEVERSION=1283274608090"/>
          <p:cNvPicPr>
            <a:picLocks noChangeAspect="1" noChangeArrowheads="1"/>
          </p:cNvPicPr>
          <p:nvPr/>
        </p:nvPicPr>
        <p:blipFill>
          <a:blip r:embed="rId4" cstate="print"/>
          <a:srcRect/>
          <a:stretch>
            <a:fillRect/>
          </a:stretch>
        </p:blipFill>
        <p:spPr bwMode="auto">
          <a:xfrm>
            <a:off x="6088177" y="3124200"/>
            <a:ext cx="3055823" cy="2362200"/>
          </a:xfrm>
          <a:prstGeom prst="rect">
            <a:avLst/>
          </a:prstGeom>
          <a:noFill/>
        </p:spPr>
      </p:pic>
      <p:sp>
        <p:nvSpPr>
          <p:cNvPr id="65550" name="AutoShape 14" descr="Jesus standing at the tomb.jpg"/>
          <p:cNvSpPr>
            <a:spLocks noChangeAspect="1" noChangeArrowheads="1"/>
          </p:cNvSpPr>
          <p:nvPr/>
        </p:nvSpPr>
        <p:spPr bwMode="auto">
          <a:xfrm>
            <a:off x="155575" y="-2147888"/>
            <a:ext cx="2486025" cy="44862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5552" name="Picture 16" descr="http://img1.photographersdirect.com/img/20070/wm/pd1104040.jpg"/>
          <p:cNvPicPr>
            <a:picLocks noChangeAspect="1" noChangeArrowheads="1"/>
          </p:cNvPicPr>
          <p:nvPr/>
        </p:nvPicPr>
        <p:blipFill>
          <a:blip r:embed="rId5" cstate="print"/>
          <a:srcRect l="3696" t="4938" r="3896" b="13580"/>
          <a:stretch>
            <a:fillRect/>
          </a:stretch>
        </p:blipFill>
        <p:spPr bwMode="auto">
          <a:xfrm>
            <a:off x="7391400" y="3352800"/>
            <a:ext cx="1327727" cy="1752600"/>
          </a:xfrm>
          <a:prstGeom prst="ellipse">
            <a:avLst/>
          </a:prstGeom>
          <a:ln>
            <a:noFill/>
          </a:ln>
          <a:effectLst>
            <a:softEdge rad="112500"/>
          </a:effectLst>
        </p:spPr>
      </p:pic>
      <p:sp>
        <p:nvSpPr>
          <p:cNvPr id="10" name="Rectangle 9"/>
          <p:cNvSpPr/>
          <p:nvPr/>
        </p:nvSpPr>
        <p:spPr>
          <a:xfrm>
            <a:off x="2209800" y="2057400"/>
            <a:ext cx="4648200" cy="584775"/>
          </a:xfrm>
          <a:prstGeom prst="rect">
            <a:avLst/>
          </a:prstGeom>
        </p:spPr>
        <p:txBody>
          <a:bodyPr wrap="square">
            <a:spAutoFit/>
          </a:bodyPr>
          <a:lstStyle/>
          <a:p>
            <a:pPr algn="ctr"/>
            <a:r>
              <a:rPr lang="en-US" sz="3200" i="1" dirty="0" smtClean="0">
                <a:solidFill>
                  <a:schemeClr val="bg2">
                    <a:lumMod val="60000"/>
                    <a:lumOff val="40000"/>
                  </a:schemeClr>
                </a:solidFill>
              </a:rPr>
              <a:t>“…many infallible proofs.”</a:t>
            </a:r>
            <a:endParaRPr lang="en-US" sz="3200" dirty="0">
              <a:solidFill>
                <a:schemeClr val="bg2">
                  <a:lumMod val="60000"/>
                  <a:lumOff val="40000"/>
                </a:schemeClr>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5.55556E-7 4.62535E-6 L -0.0059 -0.77151 " pathEditMode="relative" rAng="0" ptsTypes="AA">
                                      <p:cBhvr>
                                        <p:cTn id="6" dur="5000" fill="hold"/>
                                        <p:tgtEl>
                                          <p:spTgt spid="65552"/>
                                        </p:tgtEl>
                                        <p:attrNameLst>
                                          <p:attrName>ppt_x</p:attrName>
                                          <p:attrName>ppt_y</p:attrName>
                                        </p:attrNameLst>
                                      </p:cBhvr>
                                      <p:rCtr x="-3" y="-386"/>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lstStyle/>
          <a:p>
            <a:r>
              <a:rPr lang="en-US" dirty="0" smtClean="0">
                <a:solidFill>
                  <a:srgbClr val="FFFF00"/>
                </a:solidFill>
              </a:rPr>
              <a:t>The proofs of the resurrection</a:t>
            </a:r>
            <a:endParaRPr lang="en-US" dirty="0">
              <a:solidFill>
                <a:srgbClr val="FFFF00"/>
              </a:solidFill>
            </a:endParaRPr>
          </a:p>
        </p:txBody>
      </p:sp>
      <p:sp>
        <p:nvSpPr>
          <p:cNvPr id="3" name="Content Placeholder 2"/>
          <p:cNvSpPr>
            <a:spLocks noGrp="1"/>
          </p:cNvSpPr>
          <p:nvPr>
            <p:ph idx="1"/>
          </p:nvPr>
        </p:nvSpPr>
        <p:spPr>
          <a:xfrm>
            <a:off x="0" y="1447800"/>
            <a:ext cx="8991600" cy="5410200"/>
          </a:xfrm>
        </p:spPr>
        <p:txBody>
          <a:bodyPr>
            <a:normAutofit/>
          </a:bodyPr>
          <a:lstStyle/>
          <a:p>
            <a:r>
              <a:rPr lang="en-US" dirty="0" smtClean="0">
                <a:solidFill>
                  <a:srgbClr val="FFFF00"/>
                </a:solidFill>
              </a:rPr>
              <a:t>The empty tomb -</a:t>
            </a:r>
            <a:r>
              <a:rPr lang="en-US" dirty="0" smtClean="0"/>
              <a:t> </a:t>
            </a:r>
            <a:r>
              <a:rPr lang="en-US" i="1" dirty="0" smtClean="0"/>
              <a:t>(Matthew 27:63-66)</a:t>
            </a:r>
          </a:p>
          <a:p>
            <a:r>
              <a:rPr lang="en-US" dirty="0" smtClean="0">
                <a:solidFill>
                  <a:srgbClr val="FFFF00"/>
                </a:solidFill>
              </a:rPr>
              <a:t>The tremendous change in the lives of the     disciples - </a:t>
            </a:r>
            <a:r>
              <a:rPr lang="en-US" i="1" dirty="0" smtClean="0"/>
              <a:t>(Acts 17:6) </a:t>
            </a:r>
          </a:p>
          <a:p>
            <a:pPr lvl="0"/>
            <a:r>
              <a:rPr lang="en-US" dirty="0" smtClean="0">
                <a:solidFill>
                  <a:srgbClr val="FFFF00"/>
                </a:solidFill>
              </a:rPr>
              <a:t>The silence from both the Romans and Pharisees – </a:t>
            </a:r>
            <a:r>
              <a:rPr lang="en-US" i="1" dirty="0" smtClean="0"/>
              <a:t>(Matthew 28:1-15)                                                                                                                                   </a:t>
            </a:r>
          </a:p>
          <a:p>
            <a:r>
              <a:rPr lang="en-US" dirty="0" smtClean="0">
                <a:solidFill>
                  <a:srgbClr val="FFFF00"/>
                </a:solidFill>
              </a:rPr>
              <a:t>The change from Saturday to Sunday as the main day of worship – </a:t>
            </a:r>
            <a:r>
              <a:rPr lang="en-US" i="1" dirty="0" smtClean="0"/>
              <a:t>(I Corinthians 16:1-2)</a:t>
            </a:r>
          </a:p>
          <a:p>
            <a:pPr lvl="0"/>
            <a:r>
              <a:rPr lang="en-US" dirty="0" smtClean="0">
                <a:solidFill>
                  <a:srgbClr val="FFFF00"/>
                </a:solidFill>
              </a:rPr>
              <a:t>The existence, growth persecution of the early church – </a:t>
            </a:r>
            <a:r>
              <a:rPr lang="en-US" i="1" dirty="0" smtClean="0"/>
              <a:t>(Acts 2:47)</a:t>
            </a:r>
          </a:p>
          <a:p>
            <a:endParaRPr lang="en-US" i="1" dirty="0" smtClean="0"/>
          </a:p>
          <a:p>
            <a:pPr lvl="0"/>
            <a:endParaRPr lang="en-US" dirty="0" smtClean="0">
              <a:solidFill>
                <a:srgbClr val="FFFF00"/>
              </a:solidFill>
            </a:endParaRPr>
          </a:p>
          <a:p>
            <a:endParaRPr lang="en-US" i="1" dirty="0" smtClean="0"/>
          </a:p>
          <a:p>
            <a:endParaRPr lang="en-US" dirty="0" smtClean="0">
              <a:solidFill>
                <a:srgbClr val="FFFF00"/>
              </a:solidFill>
            </a:endParaRPr>
          </a:p>
          <a:p>
            <a:endParaRPr lang="en-US"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Seventeen appearances of Jesus                          after the resurrection</a:t>
            </a:r>
            <a:endParaRPr lang="en-US" dirty="0">
              <a:solidFill>
                <a:srgbClr val="FFFF00"/>
              </a:solidFill>
            </a:endParaRPr>
          </a:p>
        </p:txBody>
      </p:sp>
      <p:pic>
        <p:nvPicPr>
          <p:cNvPr id="34818" name="Picture 2" descr="http://www.deseretnews.com/images/article/midres/16048/16048.jpg"/>
          <p:cNvPicPr>
            <a:picLocks noChangeAspect="1" noChangeArrowheads="1"/>
          </p:cNvPicPr>
          <p:nvPr/>
        </p:nvPicPr>
        <p:blipFill>
          <a:blip r:embed="rId2" cstate="print"/>
          <a:srcRect l="3448" t="4657" r="3448" b="5128"/>
          <a:stretch>
            <a:fillRect/>
          </a:stretch>
        </p:blipFill>
        <p:spPr bwMode="auto">
          <a:xfrm>
            <a:off x="914400" y="1635948"/>
            <a:ext cx="6934200" cy="5222052"/>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The Virgin Birth</a:t>
            </a:r>
            <a:endParaRPr lang="en-US" dirty="0">
              <a:solidFill>
                <a:srgbClr val="FFFF00"/>
              </a:solidFill>
            </a:endParaRPr>
          </a:p>
        </p:txBody>
      </p:sp>
      <p:sp>
        <p:nvSpPr>
          <p:cNvPr id="3" name="Content Placeholder 2"/>
          <p:cNvSpPr>
            <a:spLocks noGrp="1"/>
          </p:cNvSpPr>
          <p:nvPr>
            <p:ph idx="1"/>
          </p:nvPr>
        </p:nvSpPr>
        <p:spPr>
          <a:xfrm>
            <a:off x="0" y="1600200"/>
            <a:ext cx="4572000" cy="5257800"/>
          </a:xfrm>
        </p:spPr>
        <p:txBody>
          <a:bodyPr>
            <a:normAutofit/>
          </a:bodyPr>
          <a:lstStyle/>
          <a:p>
            <a:pPr algn="ctr">
              <a:buNone/>
            </a:pPr>
            <a:r>
              <a:rPr lang="en-US" sz="3600" i="1" dirty="0" smtClean="0"/>
              <a:t>   “Behold, a virgin shall be with child, and shall bring forth a son, and they shall call his name Emmanuel, which being interpreted is, God with us.” </a:t>
            </a:r>
          </a:p>
          <a:p>
            <a:pPr algn="ctr">
              <a:buNone/>
            </a:pPr>
            <a:r>
              <a:rPr lang="en-US" sz="3600" i="1" dirty="0" smtClean="0"/>
              <a:t>Matt. 1:23 </a:t>
            </a:r>
            <a:endParaRPr lang="en-US" sz="3600" i="1" dirty="0"/>
          </a:p>
        </p:txBody>
      </p:sp>
      <p:pic>
        <p:nvPicPr>
          <p:cNvPr id="4098" name="Picture 2" descr="C:\Users\Dan White\Pictures\Bible pictures\Jesus\01 Birth\baby_Jesus (2).JPG"/>
          <p:cNvPicPr>
            <a:picLocks noChangeAspect="1" noChangeArrowheads="1"/>
          </p:cNvPicPr>
          <p:nvPr/>
        </p:nvPicPr>
        <p:blipFill>
          <a:blip r:embed="rId2" cstate="print"/>
          <a:srcRect/>
          <a:stretch>
            <a:fillRect/>
          </a:stretch>
        </p:blipFill>
        <p:spPr bwMode="auto">
          <a:xfrm rot="366275">
            <a:off x="4572001" y="2057399"/>
            <a:ext cx="4572000" cy="3411855"/>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http://orwfd.files.wordpress.com/2012/04/risen.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2.bp.blogspot.com/-mRXNX_Env1k/T4AyZDQd2xI/AAAAAAAABo8/GS0oWXGA0Ew/s1600/Empty+Tomb.jpg"/>
          <p:cNvPicPr>
            <a:picLocks noChangeAspect="1" noChangeArrowheads="1"/>
          </p:cNvPicPr>
          <p:nvPr/>
        </p:nvPicPr>
        <p:blipFill>
          <a:blip r:embed="rId2" cstate="print"/>
          <a:srcRect/>
          <a:stretch>
            <a:fillRect/>
          </a:stretch>
        </p:blipFill>
        <p:spPr bwMode="auto">
          <a:xfrm>
            <a:off x="-12700" y="-9524"/>
            <a:ext cx="9156700" cy="6867525"/>
          </a:xfrm>
          <a:prstGeom prst="rect">
            <a:avLst/>
          </a:prstGeom>
          <a:noFill/>
        </p:spPr>
      </p:pic>
      <p:sp>
        <p:nvSpPr>
          <p:cNvPr id="2" name="Content Placeholder 3"/>
          <p:cNvSpPr txBox="1">
            <a:spLocks/>
          </p:cNvSpPr>
          <p:nvPr/>
        </p:nvSpPr>
        <p:spPr>
          <a:xfrm>
            <a:off x="0" y="152400"/>
            <a:ext cx="9144000" cy="1143000"/>
          </a:xfrm>
          <a:prstGeom prst="rect">
            <a:avLst/>
          </a:prstGeo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1" u="none" strike="noStrike" kern="1200" cap="none" spc="0" normalizeH="0" baseline="0" noProof="0" dirty="0" smtClean="0">
                <a:ln>
                  <a:noFill/>
                </a:ln>
                <a:solidFill>
                  <a:schemeClr val="bg1"/>
                </a:solidFill>
                <a:effectLst/>
                <a:uLnTx/>
                <a:uFillTx/>
                <a:latin typeface="+mn-lt"/>
                <a:ea typeface="+mn-ea"/>
                <a:cs typeface="+mn-cs"/>
              </a:rPr>
              <a:t>The importance of the resurrection </a:t>
            </a:r>
          </a:p>
        </p:txBody>
      </p:sp>
      <p:pic>
        <p:nvPicPr>
          <p:cNvPr id="1030" name="Picture 6" descr="http://files.myopera.com/AshraFekry/albums/934907/Jesus%20clouds%20523.jpg"/>
          <p:cNvPicPr>
            <a:picLocks noChangeAspect="1" noChangeArrowheads="1"/>
          </p:cNvPicPr>
          <p:nvPr/>
        </p:nvPicPr>
        <p:blipFill>
          <a:blip r:embed="rId3" cstate="print"/>
          <a:srcRect l="9712" r="22307" b="8817"/>
          <a:stretch>
            <a:fillRect/>
          </a:stretch>
        </p:blipFill>
        <p:spPr bwMode="auto">
          <a:xfrm>
            <a:off x="5029200" y="2286000"/>
            <a:ext cx="3784121" cy="3581400"/>
          </a:xfrm>
          <a:prstGeom prst="ellipse">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p:cTn id="7" dur="2000" fill="hold"/>
                                        <p:tgtEl>
                                          <p:spTgt spid="1030"/>
                                        </p:tgtEl>
                                        <p:attrNameLst>
                                          <p:attrName>ppt_w</p:attrName>
                                        </p:attrNameLst>
                                      </p:cBhvr>
                                      <p:tavLst>
                                        <p:tav tm="0">
                                          <p:val>
                                            <p:fltVal val="0"/>
                                          </p:val>
                                        </p:tav>
                                        <p:tav tm="100000">
                                          <p:val>
                                            <p:strVal val="#ppt_w"/>
                                          </p:val>
                                        </p:tav>
                                      </p:tavLst>
                                    </p:anim>
                                    <p:anim calcmode="lin" valueType="num">
                                      <p:cBhvr>
                                        <p:cTn id="8" dur="2000" fill="hold"/>
                                        <p:tgtEl>
                                          <p:spTgt spid="1030"/>
                                        </p:tgtEl>
                                        <p:attrNameLst>
                                          <p:attrName>ppt_h</p:attrName>
                                        </p:attrNameLst>
                                      </p:cBhvr>
                                      <p:tavLst>
                                        <p:tav tm="0">
                                          <p:val>
                                            <p:fltVal val="0"/>
                                          </p:val>
                                        </p:tav>
                                        <p:tav tm="100000">
                                          <p:val>
                                            <p:strVal val="#ppt_h"/>
                                          </p:val>
                                        </p:tav>
                                      </p:tavLst>
                                    </p:anim>
                                    <p:animEffect transition="in" filter="fade">
                                      <p:cBhvr>
                                        <p:cTn id="9" dur="2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1"/>
            <a:ext cx="9144000" cy="1905000"/>
          </a:xfrm>
        </p:spPr>
        <p:txBody>
          <a:bodyPr>
            <a:normAutofit/>
          </a:bodyPr>
          <a:lstStyle/>
          <a:p>
            <a:pPr algn="ctr">
              <a:buNone/>
            </a:pPr>
            <a:r>
              <a:rPr lang="en-US" sz="3600" dirty="0" smtClean="0"/>
              <a:t>   The Resurrection of Christ is the Constitution, Bill of Rights, and Declaration of Independence of the Christian faith.</a:t>
            </a:r>
            <a:endParaRPr lang="en-US" sz="3600" dirty="0"/>
          </a:p>
        </p:txBody>
      </p:sp>
      <p:pic>
        <p:nvPicPr>
          <p:cNvPr id="64514" name="Picture 2" descr="http://americanrtl.org/files/images/preamble.jpg"/>
          <p:cNvPicPr>
            <a:picLocks noChangeAspect="1" noChangeArrowheads="1"/>
          </p:cNvPicPr>
          <p:nvPr/>
        </p:nvPicPr>
        <p:blipFill>
          <a:blip r:embed="rId2" cstate="print"/>
          <a:srcRect l="7729"/>
          <a:stretch>
            <a:fillRect/>
          </a:stretch>
        </p:blipFill>
        <p:spPr bwMode="auto">
          <a:xfrm>
            <a:off x="533400" y="2133600"/>
            <a:ext cx="3638782" cy="2619375"/>
          </a:xfrm>
          <a:prstGeom prst="rect">
            <a:avLst/>
          </a:prstGeom>
          <a:noFill/>
        </p:spPr>
      </p:pic>
      <p:pic>
        <p:nvPicPr>
          <p:cNvPr id="64516" name="Picture 4" descr="http://www.shestokas.com/wp-content/uploads/2012/12/bill-of-rights.jpg"/>
          <p:cNvPicPr>
            <a:picLocks noChangeAspect="1" noChangeArrowheads="1"/>
          </p:cNvPicPr>
          <p:nvPr/>
        </p:nvPicPr>
        <p:blipFill>
          <a:blip r:embed="rId3" cstate="print"/>
          <a:srcRect/>
          <a:stretch>
            <a:fillRect/>
          </a:stretch>
        </p:blipFill>
        <p:spPr bwMode="auto">
          <a:xfrm>
            <a:off x="4953000" y="2133600"/>
            <a:ext cx="3657600" cy="2675920"/>
          </a:xfrm>
          <a:prstGeom prst="rect">
            <a:avLst/>
          </a:prstGeom>
          <a:noFill/>
        </p:spPr>
      </p:pic>
      <p:pic>
        <p:nvPicPr>
          <p:cNvPr id="64518" name="Picture 6" descr="http://www.peterbroderick.com/writing/writing/declarationofindependence_files/page23_1.jpg"/>
          <p:cNvPicPr>
            <a:picLocks noChangeAspect="1" noChangeArrowheads="1"/>
          </p:cNvPicPr>
          <p:nvPr/>
        </p:nvPicPr>
        <p:blipFill>
          <a:blip r:embed="rId4" cstate="print"/>
          <a:srcRect/>
          <a:stretch>
            <a:fillRect/>
          </a:stretch>
        </p:blipFill>
        <p:spPr bwMode="auto">
          <a:xfrm>
            <a:off x="2438400" y="4067175"/>
            <a:ext cx="4191000" cy="2790825"/>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514"/>
                                        </p:tgtEl>
                                        <p:attrNameLst>
                                          <p:attrName>style.visibility</p:attrName>
                                        </p:attrNameLst>
                                      </p:cBhvr>
                                      <p:to>
                                        <p:strVal val="visible"/>
                                      </p:to>
                                    </p:set>
                                    <p:animEffect transition="in" filter="fade">
                                      <p:cBhvr>
                                        <p:cTn id="7" dur="2000"/>
                                        <p:tgtEl>
                                          <p:spTgt spid="645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516"/>
                                        </p:tgtEl>
                                        <p:attrNameLst>
                                          <p:attrName>style.visibility</p:attrName>
                                        </p:attrNameLst>
                                      </p:cBhvr>
                                      <p:to>
                                        <p:strVal val="visible"/>
                                      </p:to>
                                    </p:set>
                                    <p:animEffect transition="in" filter="fade">
                                      <p:cBhvr>
                                        <p:cTn id="12" dur="2000"/>
                                        <p:tgtEl>
                                          <p:spTgt spid="645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518"/>
                                        </p:tgtEl>
                                        <p:attrNameLst>
                                          <p:attrName>style.visibility</p:attrName>
                                        </p:attrNameLst>
                                      </p:cBhvr>
                                      <p:to>
                                        <p:strVal val="visible"/>
                                      </p:to>
                                    </p:set>
                                    <p:animEffect transition="in" filter="fade">
                                      <p:cBhvr>
                                        <p:cTn id="17" dur="2000"/>
                                        <p:tgtEl>
                                          <p:spTgt spid="64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threePt" dir="t"/>
            </a:scene3d>
            <a:sp3d extrusionH="57150">
              <a:bevelT w="38100" h="38100" prst="convex"/>
            </a:sp3d>
          </a:bodyPr>
          <a:lstStyle/>
          <a:p>
            <a:r>
              <a:rPr lang="en-US" dirty="0" smtClean="0">
                <a:solidFill>
                  <a:schemeClr val="accent2">
                    <a:lumMod val="40000"/>
                    <a:lumOff val="60000"/>
                  </a:schemeClr>
                </a:solidFill>
                <a:effectLst>
                  <a:reflection blurRad="6350" stA="55000" endA="300" endPos="45500" dir="5400000" sy="-100000" algn="bl" rotWithShape="0"/>
                </a:effectLst>
              </a:rPr>
              <a:t>What is the sign of </a:t>
            </a:r>
            <a:r>
              <a:rPr lang="en-US" dirty="0" err="1" smtClean="0">
                <a:solidFill>
                  <a:schemeClr val="accent2">
                    <a:lumMod val="40000"/>
                    <a:lumOff val="60000"/>
                  </a:schemeClr>
                </a:solidFill>
                <a:effectLst>
                  <a:reflection blurRad="6350" stA="55000" endA="300" endPos="45500" dir="5400000" sy="-100000" algn="bl" rotWithShape="0"/>
                </a:effectLst>
              </a:rPr>
              <a:t>Chistianity</a:t>
            </a:r>
            <a:r>
              <a:rPr lang="en-US" dirty="0" smtClean="0">
                <a:solidFill>
                  <a:schemeClr val="accent2">
                    <a:lumMod val="40000"/>
                    <a:lumOff val="60000"/>
                  </a:schemeClr>
                </a:solidFill>
                <a:effectLst>
                  <a:reflection blurRad="6350" stA="55000" endA="300" endPos="45500" dir="5400000" sy="-100000" algn="bl" rotWithShape="0"/>
                </a:effectLst>
              </a:rPr>
              <a:t>?</a:t>
            </a:r>
            <a:endParaRPr lang="en-US" dirty="0">
              <a:solidFill>
                <a:schemeClr val="accent2">
                  <a:lumMod val="40000"/>
                  <a:lumOff val="60000"/>
                </a:schemeClr>
              </a:solidFill>
              <a:effectLst>
                <a:reflection blurRad="6350" stA="55000" endA="300" endPos="45500" dir="5400000" sy="-100000" algn="bl" rotWithShape="0"/>
              </a:effectLst>
            </a:endParaRPr>
          </a:p>
        </p:txBody>
      </p:sp>
      <p:pic>
        <p:nvPicPr>
          <p:cNvPr id="109570" name="Picture 2" descr="http://img2.etsystatic.com/000/0/6316865/il_fullxfull.335582214.jpg"/>
          <p:cNvPicPr>
            <a:picLocks noChangeAspect="1" noChangeArrowheads="1"/>
          </p:cNvPicPr>
          <p:nvPr/>
        </p:nvPicPr>
        <p:blipFill>
          <a:blip r:embed="rId2" cstate="print"/>
          <a:srcRect/>
          <a:stretch>
            <a:fillRect/>
          </a:stretch>
        </p:blipFill>
        <p:spPr bwMode="auto">
          <a:xfrm>
            <a:off x="1371600" y="1905000"/>
            <a:ext cx="6457950" cy="4305301"/>
          </a:xfrm>
          <a:prstGeom prst="rect">
            <a:avLst/>
          </a:prstGeom>
          <a:noFill/>
        </p:spPr>
      </p:pic>
      <p:pic>
        <p:nvPicPr>
          <p:cNvPr id="109574" name="Picture 6" descr="http://www.ezluxe.com/accessories/images/m51_simple_cross_necklace.jpg"/>
          <p:cNvPicPr>
            <a:picLocks noChangeAspect="1" noChangeArrowheads="1"/>
          </p:cNvPicPr>
          <p:nvPr/>
        </p:nvPicPr>
        <p:blipFill>
          <a:blip r:embed="rId3" cstate="print"/>
          <a:srcRect/>
          <a:stretch>
            <a:fillRect/>
          </a:stretch>
        </p:blipFill>
        <p:spPr bwMode="auto">
          <a:xfrm>
            <a:off x="1371600" y="1905000"/>
            <a:ext cx="6457950" cy="4381501"/>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570"/>
                                        </p:tgtEl>
                                        <p:attrNameLst>
                                          <p:attrName>style.visibility</p:attrName>
                                        </p:attrNameLst>
                                      </p:cBhvr>
                                      <p:to>
                                        <p:strVal val="visible"/>
                                      </p:to>
                                    </p:set>
                                    <p:animEffect transition="in" filter="fade">
                                      <p:cBhvr>
                                        <p:cTn id="7" dur="2000"/>
                                        <p:tgtEl>
                                          <p:spTgt spid="1095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9574"/>
                                        </p:tgtEl>
                                        <p:attrNameLst>
                                          <p:attrName>style.visibility</p:attrName>
                                        </p:attrNameLst>
                                      </p:cBhvr>
                                      <p:to>
                                        <p:strVal val="visible"/>
                                      </p:to>
                                    </p:set>
                                    <p:animEffect transition="in" filter="fade">
                                      <p:cBhvr>
                                        <p:cTn id="12" dur="2000"/>
                                        <p:tgtEl>
                                          <p:spTgt spid="109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600200"/>
          </a:xfrm>
        </p:spPr>
        <p:txBody>
          <a:bodyPr>
            <a:normAutofit/>
          </a:bodyPr>
          <a:lstStyle/>
          <a:p>
            <a:r>
              <a:rPr lang="en-US" dirty="0" smtClean="0"/>
              <a:t>The sign of Christianity is really not the cross, but an empty tomb. </a:t>
            </a:r>
            <a:endParaRPr lang="en-US" dirty="0"/>
          </a:p>
        </p:txBody>
      </p:sp>
      <p:pic>
        <p:nvPicPr>
          <p:cNvPr id="67586" name="Picture 2" descr="http://images5.fanpop.com/image/photos/30200000/I-see-the-cross-christianity-30262691-600-438.jpg"/>
          <p:cNvPicPr>
            <a:picLocks noChangeAspect="1" noChangeArrowheads="1"/>
          </p:cNvPicPr>
          <p:nvPr/>
        </p:nvPicPr>
        <p:blipFill>
          <a:blip r:embed="rId2" cstate="print"/>
          <a:srcRect/>
          <a:stretch>
            <a:fillRect/>
          </a:stretch>
        </p:blipFill>
        <p:spPr bwMode="auto">
          <a:xfrm>
            <a:off x="1523999" y="2042922"/>
            <a:ext cx="6282845" cy="4586478"/>
          </a:xfrm>
          <a:prstGeom prst="rect">
            <a:avLst/>
          </a:prstGeom>
          <a:noFill/>
        </p:spPr>
      </p:pic>
      <p:pic>
        <p:nvPicPr>
          <p:cNvPr id="67588" name="Picture 4" descr="http://www.ijustworship.com/wp-content/uploads/2012/03/empty-tomb.jpg"/>
          <p:cNvPicPr>
            <a:picLocks noChangeAspect="1" noChangeArrowheads="1"/>
          </p:cNvPicPr>
          <p:nvPr/>
        </p:nvPicPr>
        <p:blipFill>
          <a:blip r:embed="rId3" cstate="print"/>
          <a:srcRect/>
          <a:stretch>
            <a:fillRect/>
          </a:stretch>
        </p:blipFill>
        <p:spPr bwMode="auto">
          <a:xfrm>
            <a:off x="1371600" y="1914525"/>
            <a:ext cx="6591300" cy="4943475"/>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588"/>
                                        </p:tgtEl>
                                        <p:attrNameLst>
                                          <p:attrName>style.visibility</p:attrName>
                                        </p:attrNameLst>
                                      </p:cBhvr>
                                      <p:to>
                                        <p:strVal val="visible"/>
                                      </p:to>
                                    </p:set>
                                    <p:animEffect transition="in" filter="fade">
                                      <p:cBhvr>
                                        <p:cTn id="7" dur="3000"/>
                                        <p:tgtEl>
                                          <p:spTgt spid="67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https://encrypted-tbn1.gstatic.com/images?q=tbn:ANd9GcRB9WJ0ybZvCkesmycvA2UKnDFtNLIsIqL65TAAycEYxYLn66_1mA"/>
          <p:cNvPicPr>
            <a:picLocks noChangeAspect="1" noChangeArrowheads="1"/>
          </p:cNvPicPr>
          <p:nvPr/>
        </p:nvPicPr>
        <p:blipFill>
          <a:blip r:embed="rId2" cstate="print"/>
          <a:srcRect/>
          <a:stretch>
            <a:fillRect/>
          </a:stretch>
        </p:blipFill>
        <p:spPr bwMode="auto">
          <a:xfrm>
            <a:off x="833489" y="685800"/>
            <a:ext cx="7121161" cy="5334000"/>
          </a:xfrm>
          <a:prstGeom prst="rect">
            <a:avLst/>
          </a:prstGeom>
          <a:noFill/>
        </p:spPr>
      </p:pic>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209800"/>
          </a:xfrm>
        </p:spPr>
        <p:txBody>
          <a:bodyPr>
            <a:normAutofit fontScale="90000"/>
          </a:bodyPr>
          <a:lstStyle/>
          <a:p>
            <a:pPr lvl="0"/>
            <a:r>
              <a:rPr lang="en-US" dirty="0" smtClean="0">
                <a:solidFill>
                  <a:srgbClr val="FFFF00"/>
                </a:solidFill>
              </a:rPr>
              <a:t>If the resurrection is not true, we must accept six horrible conclusions </a:t>
            </a:r>
            <a:br>
              <a:rPr lang="en-US" dirty="0" smtClean="0">
                <a:solidFill>
                  <a:srgbClr val="FFFF00"/>
                </a:solidFill>
              </a:rPr>
            </a:br>
            <a:endParaRPr lang="en-US" dirty="0">
              <a:solidFill>
                <a:srgbClr val="FFFF00"/>
              </a:solidFill>
            </a:endParaRPr>
          </a:p>
        </p:txBody>
      </p:sp>
      <p:sp>
        <p:nvSpPr>
          <p:cNvPr id="3" name="Content Placeholder 2"/>
          <p:cNvSpPr>
            <a:spLocks noGrp="1"/>
          </p:cNvSpPr>
          <p:nvPr>
            <p:ph idx="1"/>
          </p:nvPr>
        </p:nvSpPr>
        <p:spPr>
          <a:xfrm>
            <a:off x="0" y="1752600"/>
            <a:ext cx="9144000" cy="5105400"/>
          </a:xfrm>
        </p:spPr>
        <p:txBody>
          <a:bodyPr>
            <a:noAutofit/>
          </a:bodyPr>
          <a:lstStyle/>
          <a:p>
            <a:pPr lvl="0"/>
            <a:r>
              <a:rPr lang="en-US" sz="3600" dirty="0" smtClean="0"/>
              <a:t>All gospel preaching has been, is now, and always will be, utterly and completely useless. </a:t>
            </a:r>
          </a:p>
          <a:p>
            <a:pPr lvl="0"/>
            <a:r>
              <a:rPr lang="en-US" sz="3600" dirty="0" smtClean="0"/>
              <a:t>All past, present, and future faith is futile. </a:t>
            </a:r>
          </a:p>
          <a:p>
            <a:pPr lvl="0"/>
            <a:r>
              <a:rPr lang="en-US" sz="3600" dirty="0" smtClean="0"/>
              <a:t>All gospel preachers liars. </a:t>
            </a:r>
          </a:p>
          <a:p>
            <a:pPr lvl="0"/>
            <a:r>
              <a:rPr lang="en-US" sz="3600" dirty="0" smtClean="0"/>
              <a:t>All living Christians are still in their sins. </a:t>
            </a:r>
          </a:p>
          <a:p>
            <a:pPr lvl="0"/>
            <a:r>
              <a:rPr lang="en-US" sz="3600" dirty="0" smtClean="0"/>
              <a:t>All departed Christians are in hell. </a:t>
            </a:r>
          </a:p>
          <a:p>
            <a:pPr lvl="0"/>
            <a:r>
              <a:rPr lang="en-US" sz="3600" dirty="0" smtClean="0"/>
              <a:t>All reason and purpose for life itself is destroyed. </a:t>
            </a:r>
          </a:p>
          <a:p>
            <a:endParaRPr lang="en-US" sz="36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743201"/>
            <a:ext cx="8763000" cy="1323439"/>
          </a:xfrm>
          <a:prstGeom prst="rect">
            <a:avLst/>
          </a:prstGeom>
        </p:spPr>
        <p:txBody>
          <a:bodyPr wrap="square">
            <a:spAutoFit/>
            <a:scene3d>
              <a:camera prst="orthographicFront"/>
              <a:lightRig rig="threePt" dir="t"/>
            </a:scene3d>
            <a:sp3d extrusionH="57150">
              <a:bevelT w="38100" h="38100" prst="convex"/>
            </a:sp3d>
          </a:bodyPr>
          <a:lstStyle/>
          <a:p>
            <a:pPr algn="ctr"/>
            <a:r>
              <a:rPr lang="en-US" sz="4000" i="1" dirty="0" smtClean="0">
                <a:effectLst>
                  <a:glow rad="63500">
                    <a:schemeClr val="accent1">
                      <a:satMod val="175000"/>
                      <a:alpha val="40000"/>
                    </a:schemeClr>
                  </a:glow>
                </a:effectLst>
              </a:rPr>
              <a:t>“But now is Christ risen from the dead.” </a:t>
            </a:r>
          </a:p>
          <a:p>
            <a:pPr algn="ctr"/>
            <a:r>
              <a:rPr lang="en-US" sz="4000" i="1" dirty="0" smtClean="0">
                <a:effectLst>
                  <a:glow rad="63500">
                    <a:schemeClr val="accent1">
                      <a:satMod val="175000"/>
                      <a:alpha val="40000"/>
                    </a:schemeClr>
                  </a:glow>
                </a:effectLst>
              </a:rPr>
              <a:t>(I Cor. 15:20)</a:t>
            </a:r>
            <a:endParaRPr lang="en-US" sz="4000" i="1" dirty="0">
              <a:effectLst>
                <a:glow rad="63500">
                  <a:schemeClr val="accent1">
                    <a:satMod val="175000"/>
                    <a:alpha val="40000"/>
                  </a:schemeClr>
                </a:glow>
              </a:effectLst>
            </a:endParaRPr>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1.bp.blogspot.com/-oCADR5BYbQI/UFXCCxKVUAI/AAAAAAAADdg/Rf0Uns8Wu44/s1600/Stand-Firm.gif"/>
          <p:cNvPicPr>
            <a:picLocks noChangeAspect="1" noChangeArrowheads="1"/>
          </p:cNvPicPr>
          <p:nvPr/>
        </p:nvPicPr>
        <p:blipFill>
          <a:blip r:embed="rId2" cstate="print"/>
          <a:srcRect/>
          <a:stretch>
            <a:fillRect/>
          </a:stretch>
        </p:blipFill>
        <p:spPr bwMode="auto">
          <a:xfrm>
            <a:off x="-152400" y="0"/>
            <a:ext cx="9524998" cy="6858000"/>
          </a:xfrm>
          <a:prstGeom prst="rect">
            <a:avLst/>
          </a:prstGeom>
          <a:noFill/>
        </p:spPr>
      </p:pic>
      <p:sp>
        <p:nvSpPr>
          <p:cNvPr id="3" name="Rectangle 2"/>
          <p:cNvSpPr/>
          <p:nvPr/>
        </p:nvSpPr>
        <p:spPr>
          <a:xfrm>
            <a:off x="0" y="4572000"/>
            <a:ext cx="9372600" cy="2308324"/>
          </a:xfrm>
          <a:prstGeom prst="rect">
            <a:avLst/>
          </a:prstGeom>
        </p:spPr>
        <p:txBody>
          <a:bodyPr wrap="square">
            <a:spAutoFit/>
            <a:scene3d>
              <a:camera prst="orthographicFront"/>
              <a:lightRig rig="threePt" dir="t"/>
            </a:scene3d>
            <a:sp3d extrusionH="57150">
              <a:bevelT w="38100" h="38100" prst="convex"/>
            </a:sp3d>
          </a:bodyPr>
          <a:lstStyle/>
          <a:p>
            <a:r>
              <a:rPr lang="en-US" sz="3600" b="1" i="1" dirty="0" smtClean="0">
                <a:solidFill>
                  <a:schemeClr val="bg1"/>
                </a:solidFill>
                <a:effectLst>
                  <a:glow rad="101600">
                    <a:schemeClr val="tx1">
                      <a:alpha val="60000"/>
                    </a:schemeClr>
                  </a:glow>
                </a:effectLst>
              </a:rPr>
              <a:t> I Cor. 15:58 “Therefore, my beloved brethren, be ye </a:t>
            </a:r>
            <a:r>
              <a:rPr lang="en-US" sz="3600" b="1" i="1" dirty="0" err="1" smtClean="0">
                <a:solidFill>
                  <a:schemeClr val="bg1"/>
                </a:solidFill>
                <a:effectLst>
                  <a:glow rad="101600">
                    <a:schemeClr val="tx1">
                      <a:alpha val="60000"/>
                    </a:schemeClr>
                  </a:glow>
                </a:effectLst>
              </a:rPr>
              <a:t>stedfast</a:t>
            </a:r>
            <a:r>
              <a:rPr lang="en-US" sz="3600" b="1" i="1" dirty="0" smtClean="0">
                <a:solidFill>
                  <a:schemeClr val="bg1"/>
                </a:solidFill>
                <a:effectLst>
                  <a:glow rad="101600">
                    <a:schemeClr val="tx1">
                      <a:alpha val="60000"/>
                    </a:schemeClr>
                  </a:glow>
                </a:effectLst>
              </a:rPr>
              <a:t>, </a:t>
            </a:r>
            <a:r>
              <a:rPr lang="en-US" sz="3600" b="1" i="1" dirty="0" err="1" smtClean="0">
                <a:solidFill>
                  <a:schemeClr val="bg1"/>
                </a:solidFill>
                <a:effectLst>
                  <a:glow rad="101600">
                    <a:schemeClr val="tx1">
                      <a:alpha val="60000"/>
                    </a:schemeClr>
                  </a:glow>
                </a:effectLst>
              </a:rPr>
              <a:t>unmoveable</a:t>
            </a:r>
            <a:r>
              <a:rPr lang="en-US" sz="3600" b="1" i="1" dirty="0" smtClean="0">
                <a:solidFill>
                  <a:schemeClr val="bg1"/>
                </a:solidFill>
                <a:effectLst>
                  <a:glow rad="101600">
                    <a:schemeClr val="tx1">
                      <a:alpha val="60000"/>
                    </a:schemeClr>
                  </a:glow>
                </a:effectLst>
              </a:rPr>
              <a:t>, always abounding in the work of the Lord, forasmuch as ye know that your </a:t>
            </a:r>
            <a:r>
              <a:rPr lang="en-US" sz="3600" b="1" i="1" dirty="0" err="1" smtClean="0">
                <a:solidFill>
                  <a:schemeClr val="bg1"/>
                </a:solidFill>
                <a:effectLst>
                  <a:glow rad="101600">
                    <a:schemeClr val="tx1">
                      <a:alpha val="60000"/>
                    </a:schemeClr>
                  </a:glow>
                </a:effectLst>
              </a:rPr>
              <a:t>labour</a:t>
            </a:r>
            <a:r>
              <a:rPr lang="en-US" sz="3600" b="1" i="1" dirty="0" smtClean="0">
                <a:solidFill>
                  <a:schemeClr val="bg1"/>
                </a:solidFill>
                <a:effectLst>
                  <a:glow rad="101600">
                    <a:schemeClr val="tx1">
                      <a:alpha val="60000"/>
                    </a:schemeClr>
                  </a:glow>
                </a:effectLst>
              </a:rPr>
              <a:t> is not in vain in the Lord.”</a:t>
            </a:r>
            <a:endParaRPr lang="en-US" sz="3600" b="1" i="1" dirty="0">
              <a:solidFill>
                <a:schemeClr val="bg1"/>
              </a:solidFill>
              <a:effectLst>
                <a:glow rad="101600">
                  <a:schemeClr val="tx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65238"/>
          </a:xfrm>
        </p:spPr>
        <p:txBody>
          <a:bodyPr>
            <a:normAutofit fontScale="90000"/>
          </a:bodyPr>
          <a:lstStyle/>
          <a:p>
            <a:r>
              <a:rPr lang="en-US" dirty="0" smtClean="0">
                <a:solidFill>
                  <a:srgbClr val="FFFF00"/>
                </a:solidFill>
              </a:rPr>
              <a:t>The order of the resurrection</a:t>
            </a:r>
            <a:br>
              <a:rPr lang="en-US" dirty="0" smtClean="0">
                <a:solidFill>
                  <a:srgbClr val="FFFF00"/>
                </a:solidFill>
              </a:rPr>
            </a:br>
            <a:r>
              <a:rPr lang="en-US" i="1" dirty="0" smtClean="0">
                <a:solidFill>
                  <a:srgbClr val="FFFF00"/>
                </a:solidFill>
              </a:rPr>
              <a:t> (I Cor. 15:20-24) </a:t>
            </a:r>
            <a:endParaRPr lang="en-US" i="1" dirty="0">
              <a:solidFill>
                <a:srgbClr val="FFFF00"/>
              </a:solidFill>
            </a:endParaRPr>
          </a:p>
        </p:txBody>
      </p:sp>
      <p:sp>
        <p:nvSpPr>
          <p:cNvPr id="3" name="Content Placeholder 2"/>
          <p:cNvSpPr>
            <a:spLocks noGrp="1"/>
          </p:cNvSpPr>
          <p:nvPr>
            <p:ph idx="1"/>
          </p:nvPr>
        </p:nvSpPr>
        <p:spPr>
          <a:xfrm>
            <a:off x="76200" y="1600200"/>
            <a:ext cx="8915400" cy="5257800"/>
          </a:xfrm>
        </p:spPr>
        <p:txBody>
          <a:bodyPr>
            <a:normAutofit fontScale="92500" lnSpcReduction="20000"/>
          </a:bodyPr>
          <a:lstStyle/>
          <a:p>
            <a:r>
              <a:rPr lang="en-US" i="1" baseline="30000" dirty="0" smtClean="0"/>
              <a:t>20 </a:t>
            </a:r>
            <a:r>
              <a:rPr lang="en-US" i="1" dirty="0" smtClean="0"/>
              <a:t>But now is Christ risen from the dead, and become the </a:t>
            </a:r>
            <a:r>
              <a:rPr lang="en-US" i="1" dirty="0" err="1" smtClean="0"/>
              <a:t>firstfruits</a:t>
            </a:r>
            <a:r>
              <a:rPr lang="en-US" i="1" dirty="0" smtClean="0"/>
              <a:t> of them that slept.</a:t>
            </a:r>
          </a:p>
          <a:p>
            <a:r>
              <a:rPr lang="en-US" i="1" baseline="30000" dirty="0" smtClean="0"/>
              <a:t>21 </a:t>
            </a:r>
            <a:r>
              <a:rPr lang="en-US" i="1" dirty="0" smtClean="0"/>
              <a:t>For since by man came death, by man came also the resurrection of the dead.</a:t>
            </a:r>
          </a:p>
          <a:p>
            <a:r>
              <a:rPr lang="en-US" i="1" baseline="30000" dirty="0" smtClean="0"/>
              <a:t>22 </a:t>
            </a:r>
            <a:r>
              <a:rPr lang="en-US" i="1" dirty="0" smtClean="0"/>
              <a:t>For as in Adam all die, even so in Christ shall all be made alive.</a:t>
            </a:r>
          </a:p>
          <a:p>
            <a:r>
              <a:rPr lang="en-US" i="1" baseline="30000" dirty="0" smtClean="0"/>
              <a:t>23 </a:t>
            </a:r>
            <a:r>
              <a:rPr lang="en-US" i="1" dirty="0" smtClean="0"/>
              <a:t>But every man in his own order: Christ the </a:t>
            </a:r>
            <a:r>
              <a:rPr lang="en-US" i="1" dirty="0" err="1" smtClean="0"/>
              <a:t>firstfruits</a:t>
            </a:r>
            <a:r>
              <a:rPr lang="en-US" i="1" dirty="0" smtClean="0"/>
              <a:t>; afterward they that are Christ's at his coming.</a:t>
            </a:r>
          </a:p>
          <a:p>
            <a:r>
              <a:rPr lang="en-US" i="1" baseline="30000" dirty="0" smtClean="0"/>
              <a:t>24 </a:t>
            </a:r>
            <a:r>
              <a:rPr lang="en-US" i="1" dirty="0" smtClean="0"/>
              <a:t>Then cometh the end, when he shall have delivered up the kingdom to God, even the Father; when he shall have put down all rule and all authority and power.</a:t>
            </a:r>
          </a:p>
          <a:p>
            <a:endParaRPr lang="en-US"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jonathanbailey.files.wordpress.com/2008/11/incarnation-of-jesus-the_t.jpg"/>
          <p:cNvPicPr>
            <a:picLocks noChangeAspect="1" noChangeArrowheads="1"/>
          </p:cNvPicPr>
          <p:nvPr/>
        </p:nvPicPr>
        <p:blipFill>
          <a:blip r:embed="rId2" cstate="print">
            <a:lum bright="-10000"/>
          </a:blip>
          <a:srcRect/>
          <a:stretch>
            <a:fillRect/>
          </a:stretch>
        </p:blipFill>
        <p:spPr bwMode="auto">
          <a:xfrm>
            <a:off x="-203200" y="-152400"/>
            <a:ext cx="9347200" cy="7010400"/>
          </a:xfrm>
          <a:prstGeom prst="rect">
            <a:avLst/>
          </a:prstGeom>
          <a:noFill/>
        </p:spPr>
      </p:pic>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219200"/>
          </a:xfrm>
        </p:spPr>
        <p:txBody>
          <a:bodyPr>
            <a:normAutofit fontScale="90000"/>
          </a:bodyPr>
          <a:lstStyle/>
          <a:p>
            <a:r>
              <a:rPr lang="en-US" dirty="0" smtClean="0"/>
              <a:t>First fruits harvest</a:t>
            </a:r>
            <a:br>
              <a:rPr lang="en-US" dirty="0" smtClean="0"/>
            </a:br>
            <a:r>
              <a:rPr lang="en-US" i="1" dirty="0" smtClean="0"/>
              <a:t>(Leviticus 23)</a:t>
            </a:r>
            <a:endParaRPr lang="en-US" i="1" dirty="0"/>
          </a:p>
        </p:txBody>
      </p:sp>
      <p:pic>
        <p:nvPicPr>
          <p:cNvPr id="69634" name="Picture 2" descr="http://upload.wikimedia.org/wikipedia/commons/thumb/b/bc/Thank_offering_unto_the_Lord.jpg/350px-Thank_offering_unto_the_Lord.jpg"/>
          <p:cNvPicPr>
            <a:picLocks noChangeAspect="1" noChangeArrowheads="1"/>
          </p:cNvPicPr>
          <p:nvPr/>
        </p:nvPicPr>
        <p:blipFill>
          <a:blip r:embed="rId2" cstate="print"/>
          <a:srcRect/>
          <a:stretch>
            <a:fillRect/>
          </a:stretch>
        </p:blipFill>
        <p:spPr bwMode="auto">
          <a:xfrm>
            <a:off x="2286000" y="1450195"/>
            <a:ext cx="4495800" cy="5407806"/>
          </a:xfrm>
          <a:prstGeom prst="rect">
            <a:avLst/>
          </a:prstGeom>
          <a:noFill/>
        </p:spPr>
      </p:pic>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0"/>
            <a:ext cx="9144000" cy="6781800"/>
          </a:xfrm>
        </p:spPr>
        <p:txBody>
          <a:bodyPr>
            <a:normAutofit/>
          </a:bodyPr>
          <a:lstStyle/>
          <a:p>
            <a:r>
              <a:rPr lang="en-US" sz="3600" dirty="0" smtClean="0">
                <a:solidFill>
                  <a:srgbClr val="FFFF00"/>
                </a:solidFill>
              </a:rPr>
              <a:t>Christ’s resurrection was the first fruits of the resurrections - </a:t>
            </a:r>
          </a:p>
          <a:p>
            <a:r>
              <a:rPr lang="en-US" sz="3600" dirty="0" smtClean="0"/>
              <a:t>Before Israelites harvested their crops they were to bring a representative sample, called the first fruits, to the priests as an offering to the Lord </a:t>
            </a:r>
            <a:r>
              <a:rPr lang="en-US" sz="3600" i="1" dirty="0" smtClean="0"/>
              <a:t>(Lev. 23:10).</a:t>
            </a:r>
          </a:p>
          <a:p>
            <a:r>
              <a:rPr lang="en-US" sz="3600" dirty="0" smtClean="0"/>
              <a:t>The full harvest could not be made until the first fruits were offered </a:t>
            </a:r>
            <a:r>
              <a:rPr lang="en-US" sz="3600" i="1" dirty="0" smtClean="0"/>
              <a:t>(Lev. 23:11-12).</a:t>
            </a:r>
          </a:p>
          <a:p>
            <a:r>
              <a:rPr lang="en-US" sz="3600" dirty="0" smtClean="0"/>
              <a:t>That is the point of Paul's figure here. Christ's own resurrection was </a:t>
            </a:r>
            <a:r>
              <a:rPr lang="en-US" sz="3600" b="1" dirty="0" smtClean="0"/>
              <a:t>the </a:t>
            </a:r>
            <a:r>
              <a:rPr lang="en-US" sz="3600" b="1" i="1" dirty="0" smtClean="0">
                <a:solidFill>
                  <a:srgbClr val="FFFF00"/>
                </a:solidFill>
              </a:rPr>
              <a:t>first fruits</a:t>
            </a:r>
            <a:r>
              <a:rPr lang="en-US" sz="3600" i="1" dirty="0" smtClean="0">
                <a:solidFill>
                  <a:srgbClr val="FFFF00"/>
                </a:solidFill>
              </a:rPr>
              <a:t> </a:t>
            </a:r>
            <a:r>
              <a:rPr lang="en-US" sz="3600" dirty="0" smtClean="0"/>
              <a:t>of the resurrection "harvest" of the believing dead.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610600" cy="6553200"/>
          </a:xfrm>
        </p:spPr>
        <p:txBody>
          <a:bodyPr>
            <a:normAutofit/>
          </a:bodyPr>
          <a:lstStyle/>
          <a:p>
            <a:r>
              <a:rPr lang="en-US" sz="3600" dirty="0" smtClean="0"/>
              <a:t>In His death and resurrection Christ made an offering of Himself to the Father on our behalf – </a:t>
            </a:r>
            <a:r>
              <a:rPr lang="en-US" sz="3600" i="1" dirty="0" smtClean="0"/>
              <a:t>Hebrews 7:27</a:t>
            </a:r>
          </a:p>
          <a:p>
            <a:r>
              <a:rPr lang="en-US" sz="3600" dirty="0" smtClean="0"/>
              <a:t>The significance of the first fruits, however, not only was that they preceded the harvest but that they were a first installment of the harvest. </a:t>
            </a:r>
          </a:p>
          <a:p>
            <a:r>
              <a:rPr lang="en-US" sz="3600" dirty="0" smtClean="0"/>
              <a:t>The fact that Christ was </a:t>
            </a:r>
            <a:r>
              <a:rPr lang="en-US" sz="3600" b="1" dirty="0" smtClean="0"/>
              <a:t>the </a:t>
            </a:r>
            <a:r>
              <a:rPr lang="en-US" sz="3600" b="1" i="1" dirty="0" smtClean="0">
                <a:solidFill>
                  <a:srgbClr val="FFFF00"/>
                </a:solidFill>
              </a:rPr>
              <a:t>first fruits</a:t>
            </a:r>
            <a:r>
              <a:rPr lang="en-US" sz="3600" i="1" dirty="0" smtClean="0">
                <a:solidFill>
                  <a:srgbClr val="FFFF00"/>
                </a:solidFill>
              </a:rPr>
              <a:t> </a:t>
            </a:r>
            <a:r>
              <a:rPr lang="en-US" sz="3600" dirty="0" smtClean="0"/>
              <a:t>therefore indicates that something else, namely the harvest of the rest of the crop, is to follow.</a:t>
            </a:r>
          </a:p>
          <a:p>
            <a:endParaRPr lang="en-US" sz="36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2362200"/>
          </a:xfrm>
        </p:spPr>
        <p:txBody>
          <a:bodyPr>
            <a:normAutofit/>
          </a:bodyPr>
          <a:lstStyle/>
          <a:p>
            <a:r>
              <a:rPr lang="en-US" i="1" dirty="0" smtClean="0"/>
              <a:t>“</a:t>
            </a:r>
            <a:r>
              <a:rPr lang="en-US" i="1" dirty="0" err="1" smtClean="0"/>
              <a:t>Honour</a:t>
            </a:r>
            <a:r>
              <a:rPr lang="en-US" i="1" dirty="0" smtClean="0"/>
              <a:t> the LORD with thy substance, and with the </a:t>
            </a:r>
            <a:r>
              <a:rPr lang="en-US" i="1" dirty="0" err="1" smtClean="0"/>
              <a:t>firstfruits</a:t>
            </a:r>
            <a:r>
              <a:rPr lang="en-US" i="1" dirty="0" smtClean="0"/>
              <a:t> of all </a:t>
            </a:r>
            <a:r>
              <a:rPr lang="en-US" i="1" dirty="0" err="1" smtClean="0"/>
              <a:t>thine</a:t>
            </a:r>
            <a:r>
              <a:rPr lang="en-US" i="1" dirty="0" smtClean="0"/>
              <a:t> increase.” Prov. 3:9 </a:t>
            </a:r>
            <a:endParaRPr lang="en-US" i="1" dirty="0"/>
          </a:p>
        </p:txBody>
      </p:sp>
      <p:pic>
        <p:nvPicPr>
          <p:cNvPr id="74754" name="Picture 2" descr="http://4.bp.blogspot.com/-UtK9ZoWLEGo/TeDXR2vCFqI/AAAAAAAABS4/dE-vfLd24BU/s1600/Tithing.gif"/>
          <p:cNvPicPr>
            <a:picLocks noChangeAspect="1" noChangeArrowheads="1"/>
          </p:cNvPicPr>
          <p:nvPr/>
        </p:nvPicPr>
        <p:blipFill>
          <a:blip r:embed="rId2" cstate="print"/>
          <a:srcRect/>
          <a:stretch>
            <a:fillRect/>
          </a:stretch>
        </p:blipFill>
        <p:spPr bwMode="auto">
          <a:xfrm>
            <a:off x="1066800" y="2590800"/>
            <a:ext cx="6915150" cy="4019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4756" name="Picture 4" descr="http://www.batteredsheep.com/graphics/tithing.jpg"/>
          <p:cNvPicPr>
            <a:picLocks noChangeAspect="1" noChangeArrowheads="1"/>
          </p:cNvPicPr>
          <p:nvPr/>
        </p:nvPicPr>
        <p:blipFill>
          <a:blip r:embed="rId3" cstate="print"/>
          <a:srcRect/>
          <a:stretch>
            <a:fillRect/>
          </a:stretch>
        </p:blipFill>
        <p:spPr bwMode="auto">
          <a:xfrm>
            <a:off x="5181600" y="2743200"/>
            <a:ext cx="2552700" cy="1723902"/>
          </a:xfrm>
          <a:prstGeom prst="rect">
            <a:avLst/>
          </a:prstGeom>
          <a:noFill/>
        </p:spPr>
      </p:pic>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6430962"/>
          </a:xfrm>
        </p:spPr>
        <p:txBody>
          <a:bodyPr>
            <a:normAutofit/>
            <a:scene3d>
              <a:camera prst="orthographicFront"/>
              <a:lightRig rig="threePt" dir="t"/>
            </a:scene3d>
            <a:sp3d extrusionH="57150">
              <a:bevelT w="38100" h="38100" prst="relaxedInset"/>
            </a:sp3d>
          </a:bodyPr>
          <a:lstStyle/>
          <a:p>
            <a:r>
              <a:rPr lang="en-US" sz="5400" b="1" dirty="0" smtClean="0">
                <a:solidFill>
                  <a:schemeClr val="accent5">
                    <a:lumMod val="60000"/>
                    <a:lumOff val="40000"/>
                  </a:schemeClr>
                </a:solidFill>
              </a:rPr>
              <a:t>Christ resurrection as the </a:t>
            </a:r>
            <a:r>
              <a:rPr lang="en-US" sz="5400" b="1" i="1" u="sng" dirty="0" smtClean="0">
                <a:solidFill>
                  <a:schemeClr val="accent5">
                    <a:lumMod val="60000"/>
                    <a:lumOff val="40000"/>
                  </a:schemeClr>
                </a:solidFill>
              </a:rPr>
              <a:t>First Fruits</a:t>
            </a:r>
            <a:r>
              <a:rPr lang="en-US" sz="5400" b="1" i="1" dirty="0" smtClean="0">
                <a:solidFill>
                  <a:schemeClr val="accent5">
                    <a:lumMod val="60000"/>
                    <a:lumOff val="40000"/>
                  </a:schemeClr>
                </a:solidFill>
              </a:rPr>
              <a:t> </a:t>
            </a:r>
            <a:r>
              <a:rPr lang="en-US" sz="5400" b="1" dirty="0" smtClean="0">
                <a:solidFill>
                  <a:schemeClr val="accent5">
                    <a:lumMod val="60000"/>
                    <a:lumOff val="40000"/>
                  </a:schemeClr>
                </a:solidFill>
              </a:rPr>
              <a:t>does not mean that Christ was the first to rise from the dead</a:t>
            </a:r>
            <a:endParaRPr lang="en-US" sz="5400" b="1" dirty="0">
              <a:solidFill>
                <a:schemeClr val="accent5">
                  <a:lumMod val="60000"/>
                  <a:lumOff val="40000"/>
                </a:schemeClr>
              </a:solidFill>
            </a:endParaRPr>
          </a:p>
        </p:txBody>
      </p:sp>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457200"/>
            <a:ext cx="8382000" cy="6400800"/>
          </a:xfrm>
        </p:spPr>
        <p:txBody>
          <a:bodyPr>
            <a:normAutofit/>
            <a:scene3d>
              <a:camera prst="orthographicFront"/>
              <a:lightRig rig="threePt" dir="t"/>
            </a:scene3d>
            <a:sp3d extrusionH="57150">
              <a:bevelT w="38100" h="38100" prst="relaxedInset"/>
            </a:sp3d>
          </a:bodyPr>
          <a:lstStyle/>
          <a:p>
            <a:pPr lvl="0" algn="ctr">
              <a:buNone/>
            </a:pPr>
            <a:r>
              <a:rPr lang="en-US" sz="5400" b="1" dirty="0" smtClean="0">
                <a:solidFill>
                  <a:schemeClr val="accent3">
                    <a:lumMod val="60000"/>
                    <a:lumOff val="40000"/>
                  </a:schemeClr>
                </a:solidFill>
              </a:rPr>
              <a:t>   The resurrection of Christ is represented here as being the first of its kind, thus indicating that previous resurrections, </a:t>
            </a:r>
            <a:r>
              <a:rPr lang="en-US" sz="5400" b="1" dirty="0" smtClean="0">
                <a:solidFill>
                  <a:schemeClr val="accent3">
                    <a:lumMod val="60000"/>
                    <a:lumOff val="40000"/>
                  </a:schemeClr>
                </a:solidFill>
              </a:rPr>
              <a:t>were different then his resurrection. </a:t>
            </a:r>
            <a:endParaRPr lang="en-US" sz="5400" b="1" dirty="0" smtClean="0">
              <a:solidFill>
                <a:schemeClr val="accent3">
                  <a:lumMod val="60000"/>
                  <a:lumOff val="40000"/>
                </a:schemeClr>
              </a:solidFill>
            </a:endParaRPr>
          </a:p>
          <a:p>
            <a:pPr>
              <a:buNone/>
            </a:pPr>
            <a:endParaRPr lang="en-US" sz="5400" b="1" dirty="0" smtClean="0">
              <a:solidFill>
                <a:schemeClr val="accent3">
                  <a:lumMod val="60000"/>
                  <a:lumOff val="40000"/>
                </a:schemeClr>
              </a:solidFill>
            </a:endParaRPr>
          </a:p>
          <a:p>
            <a:endParaRPr lang="en-US" sz="5400" b="1" dirty="0" smtClean="0">
              <a:solidFill>
                <a:schemeClr val="accent3">
                  <a:lumMod val="60000"/>
                  <a:lumOff val="40000"/>
                </a:schemeClr>
              </a:solidFill>
            </a:endParaRPr>
          </a:p>
          <a:p>
            <a:endParaRPr lang="en-US" sz="5400" b="1" dirty="0" smtClean="0">
              <a:solidFill>
                <a:schemeClr val="accent3">
                  <a:lumMod val="60000"/>
                  <a:lumOff val="40000"/>
                </a:schemeClr>
              </a:solidFill>
            </a:endParaRPr>
          </a:p>
          <a:p>
            <a:pPr lvl="0"/>
            <a:endParaRPr lang="en-US" sz="5400" b="1" dirty="0" smtClean="0">
              <a:solidFill>
                <a:schemeClr val="accent3">
                  <a:lumMod val="60000"/>
                  <a:lumOff val="40000"/>
                </a:schemeClr>
              </a:solidFill>
            </a:endParaRPr>
          </a:p>
          <a:p>
            <a:endParaRPr lang="en-US" sz="5400" b="1" dirty="0">
              <a:solidFill>
                <a:schemeClr val="accent3">
                  <a:lumMod val="60000"/>
                  <a:lumOff val="40000"/>
                </a:schemeClr>
              </a:solidFill>
            </a:endParaRPr>
          </a:p>
        </p:txBody>
      </p:sp>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914400"/>
            <a:ext cx="8839200" cy="503238"/>
          </a:xfrm>
        </p:spPr>
        <p:txBody>
          <a:bodyPr>
            <a:normAutofit fontScale="90000"/>
          </a:bodyPr>
          <a:lstStyle/>
          <a:p>
            <a:r>
              <a:rPr lang="en-US" dirty="0" smtClean="0"/>
              <a:t>Elijah resurrected the son of </a:t>
            </a:r>
            <a:br>
              <a:rPr lang="en-US" dirty="0" smtClean="0"/>
            </a:br>
            <a:r>
              <a:rPr lang="en-US" dirty="0" err="1" smtClean="0"/>
              <a:t>Zarephath's</a:t>
            </a:r>
            <a:r>
              <a:rPr lang="en-US" dirty="0" smtClean="0"/>
              <a:t> widow</a:t>
            </a:r>
            <a:br>
              <a:rPr lang="en-US" dirty="0" smtClean="0"/>
            </a:br>
            <a:r>
              <a:rPr lang="en-US" i="1" dirty="0" smtClean="0"/>
              <a:t>(I Kings 17:17-24)</a:t>
            </a:r>
            <a:r>
              <a:rPr lang="en-US" dirty="0" smtClean="0"/>
              <a:t/>
            </a:r>
            <a:br>
              <a:rPr lang="en-US" dirty="0" smtClean="0"/>
            </a:br>
            <a:endParaRPr lang="en-US" dirty="0"/>
          </a:p>
        </p:txBody>
      </p:sp>
      <p:pic>
        <p:nvPicPr>
          <p:cNvPr id="75778" name="Picture 2" descr="http://4.bp.blogspot.com/-VOcq46Fi2HM/TvtSP1LvGlI/AAAAAAAAC_I/KDoCZdo1rMo/s640/Clip+Art+WIDOW+Z+6.jpg"/>
          <p:cNvPicPr>
            <a:picLocks noChangeAspect="1" noChangeArrowheads="1"/>
          </p:cNvPicPr>
          <p:nvPr/>
        </p:nvPicPr>
        <p:blipFill>
          <a:blip r:embed="rId2" cstate="print"/>
          <a:srcRect/>
          <a:stretch>
            <a:fillRect/>
          </a:stretch>
        </p:blipFill>
        <p:spPr bwMode="auto">
          <a:xfrm>
            <a:off x="2514600" y="1905000"/>
            <a:ext cx="3962400" cy="48402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87562"/>
          </a:xfrm>
        </p:spPr>
        <p:txBody>
          <a:bodyPr>
            <a:normAutofit fontScale="90000"/>
          </a:bodyPr>
          <a:lstStyle/>
          <a:p>
            <a:r>
              <a:rPr lang="en-US" dirty="0" smtClean="0"/>
              <a:t>Elisha resurrected the son of the  </a:t>
            </a:r>
            <a:r>
              <a:rPr lang="en-US" dirty="0" err="1" smtClean="0"/>
              <a:t>Shunammite</a:t>
            </a:r>
            <a:r>
              <a:rPr lang="en-US" dirty="0" smtClean="0"/>
              <a:t> woman</a:t>
            </a:r>
            <a:br>
              <a:rPr lang="en-US" dirty="0" smtClean="0"/>
            </a:br>
            <a:r>
              <a:rPr lang="en-US" i="1" dirty="0" smtClean="0"/>
              <a:t>(II Kings 4:35)</a:t>
            </a:r>
            <a:r>
              <a:rPr lang="en-US" dirty="0" smtClean="0"/>
              <a:t/>
            </a:r>
            <a:br>
              <a:rPr lang="en-US" dirty="0" smtClean="0"/>
            </a:br>
            <a:endParaRPr lang="en-US" dirty="0"/>
          </a:p>
        </p:txBody>
      </p:sp>
      <p:pic>
        <p:nvPicPr>
          <p:cNvPr id="78854" name="Picture 6" descr="http://25.media.tumblr.com/tumblr_m9ap0ctcjP1qbhp9xo1_1280.jpg"/>
          <p:cNvPicPr>
            <a:picLocks noChangeAspect="1" noChangeArrowheads="1"/>
          </p:cNvPicPr>
          <p:nvPr/>
        </p:nvPicPr>
        <p:blipFill>
          <a:blip r:embed="rId2" cstate="print"/>
          <a:srcRect/>
          <a:stretch>
            <a:fillRect/>
          </a:stretch>
        </p:blipFill>
        <p:spPr bwMode="auto">
          <a:xfrm>
            <a:off x="2438400" y="2057400"/>
            <a:ext cx="3987503" cy="4648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773362"/>
          </a:xfrm>
        </p:spPr>
        <p:txBody>
          <a:bodyPr>
            <a:normAutofit fontScale="90000"/>
          </a:bodyPr>
          <a:lstStyle/>
          <a:p>
            <a:r>
              <a:rPr lang="en-US" dirty="0" smtClean="0"/>
              <a:t>A dead man comes back to life when he touches Elisha's bones</a:t>
            </a:r>
            <a:br>
              <a:rPr lang="en-US" dirty="0" smtClean="0"/>
            </a:br>
            <a:r>
              <a:rPr lang="en-US" i="1" dirty="0" smtClean="0"/>
              <a:t>(II Kings 13:21)</a:t>
            </a:r>
            <a:r>
              <a:rPr lang="en-US" dirty="0" smtClean="0"/>
              <a:t/>
            </a:r>
            <a:br>
              <a:rPr lang="en-US" dirty="0" smtClean="0"/>
            </a:br>
            <a:r>
              <a:rPr lang="en-US" dirty="0" smtClean="0"/>
              <a:t/>
            </a:r>
            <a:br>
              <a:rPr lang="en-US" dirty="0" smtClean="0"/>
            </a:br>
            <a:endParaRPr lang="en-US" dirty="0"/>
          </a:p>
        </p:txBody>
      </p:sp>
      <p:pic>
        <p:nvPicPr>
          <p:cNvPr id="79875" name="Picture 3" descr="C:\Users\Dan White\Pictures\Bible pictures\Bible pictures Old Testament\Elisha\Elishas bones raise dead man 1153 vol 5-908.jpg"/>
          <p:cNvPicPr>
            <a:picLocks noChangeAspect="1" noChangeArrowheads="1"/>
          </p:cNvPicPr>
          <p:nvPr/>
        </p:nvPicPr>
        <p:blipFill>
          <a:blip r:embed="rId2" cstate="print"/>
          <a:srcRect/>
          <a:stretch>
            <a:fillRect/>
          </a:stretch>
        </p:blipFill>
        <p:spPr bwMode="auto">
          <a:xfrm>
            <a:off x="2438400" y="2133600"/>
            <a:ext cx="4009339" cy="45252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54162"/>
          </a:xfrm>
        </p:spPr>
        <p:txBody>
          <a:bodyPr>
            <a:normAutofit fontScale="90000"/>
          </a:bodyPr>
          <a:lstStyle/>
          <a:p>
            <a:r>
              <a:rPr lang="en-US" dirty="0" smtClean="0"/>
              <a:t>Jesus resurrects the widow's son</a:t>
            </a:r>
            <a:br>
              <a:rPr lang="en-US" dirty="0" smtClean="0"/>
            </a:br>
            <a:r>
              <a:rPr lang="en-US" i="1" dirty="0" smtClean="0"/>
              <a:t>(Luke 7:13-15)</a:t>
            </a:r>
            <a:r>
              <a:rPr lang="en-US" dirty="0" smtClean="0"/>
              <a:t/>
            </a:r>
            <a:br>
              <a:rPr lang="en-US" dirty="0" smtClean="0"/>
            </a:br>
            <a:endParaRPr lang="en-US" dirty="0"/>
          </a:p>
        </p:txBody>
      </p:sp>
      <p:pic>
        <p:nvPicPr>
          <p:cNvPr id="80898" name="Picture 2" descr="http://stbenedict.files.wordpress.com/2007/06/barrettnain.jpg"/>
          <p:cNvPicPr>
            <a:picLocks noChangeAspect="1" noChangeArrowheads="1"/>
          </p:cNvPicPr>
          <p:nvPr/>
        </p:nvPicPr>
        <p:blipFill>
          <a:blip r:embed="rId2" cstate="print"/>
          <a:srcRect/>
          <a:stretch>
            <a:fillRect/>
          </a:stretch>
        </p:blipFill>
        <p:spPr bwMode="auto">
          <a:xfrm>
            <a:off x="1600200" y="1752600"/>
            <a:ext cx="5762625" cy="48291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solidFill>
                  <a:srgbClr val="FFFF00"/>
                </a:solidFill>
              </a:rPr>
              <a:t>Names and Titles of Jesus Christ</a:t>
            </a:r>
            <a:endParaRPr lang="en-US" dirty="0">
              <a:solidFill>
                <a:srgbClr val="FFFF00"/>
              </a:solidFill>
            </a:endParaRPr>
          </a:p>
        </p:txBody>
      </p:sp>
      <p:pic>
        <p:nvPicPr>
          <p:cNvPr id="51204" name="Picture 4" descr="http://christianityinview.com/images/jesusnames.jpg"/>
          <p:cNvPicPr>
            <a:picLocks noChangeAspect="1" noChangeArrowheads="1"/>
          </p:cNvPicPr>
          <p:nvPr/>
        </p:nvPicPr>
        <p:blipFill>
          <a:blip r:embed="rId2" cstate="print"/>
          <a:srcRect/>
          <a:stretch>
            <a:fillRect/>
          </a:stretch>
        </p:blipFill>
        <p:spPr bwMode="auto">
          <a:xfrm>
            <a:off x="838200" y="1295400"/>
            <a:ext cx="7441603" cy="5562600"/>
          </a:xfrm>
          <a:prstGeom prst="rect">
            <a:avLst/>
          </a:prstGeom>
          <a:noFill/>
        </p:spPr>
      </p:pic>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477962"/>
          </a:xfrm>
        </p:spPr>
        <p:txBody>
          <a:bodyPr>
            <a:normAutofit fontScale="90000"/>
          </a:bodyPr>
          <a:lstStyle/>
          <a:p>
            <a:r>
              <a:rPr lang="en-US" dirty="0" smtClean="0"/>
              <a:t>Jesus raises </a:t>
            </a:r>
            <a:r>
              <a:rPr lang="en-US" dirty="0" err="1" smtClean="0"/>
              <a:t>Jairus</a:t>
            </a:r>
            <a:r>
              <a:rPr lang="en-US" dirty="0" smtClean="0"/>
              <a:t>' daughter from the dead</a:t>
            </a:r>
            <a:br>
              <a:rPr lang="en-US" dirty="0" smtClean="0"/>
            </a:br>
            <a:r>
              <a:rPr lang="en-US" i="1" dirty="0" smtClean="0"/>
              <a:t>(Matthew 9:25)</a:t>
            </a:r>
            <a:r>
              <a:rPr lang="en-US" dirty="0" smtClean="0"/>
              <a:t/>
            </a:r>
            <a:br>
              <a:rPr lang="en-US" dirty="0" smtClean="0"/>
            </a:br>
            <a:endParaRPr lang="en-US" dirty="0"/>
          </a:p>
        </p:txBody>
      </p:sp>
      <p:pic>
        <p:nvPicPr>
          <p:cNvPr id="81922" name="Picture 2" descr="http://www.rickety.us/wp-content/uploads/2010/11/Jesus_Raising_The_Daughter_Of_Jairus.jpg"/>
          <p:cNvPicPr>
            <a:picLocks noChangeAspect="1" noChangeArrowheads="1"/>
          </p:cNvPicPr>
          <p:nvPr/>
        </p:nvPicPr>
        <p:blipFill>
          <a:blip r:embed="rId2" cstate="print"/>
          <a:srcRect/>
          <a:stretch>
            <a:fillRect/>
          </a:stretch>
        </p:blipFill>
        <p:spPr bwMode="auto">
          <a:xfrm>
            <a:off x="2286000" y="1394012"/>
            <a:ext cx="4038600" cy="5463988"/>
          </a:xfrm>
          <a:prstGeom prst="rect">
            <a:avLst/>
          </a:prstGeom>
          <a:noFill/>
        </p:spPr>
      </p:pic>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Jesus raises Lazarus from the dead</a:t>
            </a:r>
            <a:br>
              <a:rPr lang="en-US" dirty="0" smtClean="0"/>
            </a:br>
            <a:r>
              <a:rPr lang="en-US" i="1" dirty="0" smtClean="0"/>
              <a:t>(John 11:43-44)</a:t>
            </a:r>
            <a:endParaRPr lang="en-US" i="1" dirty="0"/>
          </a:p>
        </p:txBody>
      </p:sp>
      <p:pic>
        <p:nvPicPr>
          <p:cNvPr id="82946" name="Picture 2" descr="http://www.freecdtracts.com/images/jesus-lazarus.jpg"/>
          <p:cNvPicPr>
            <a:picLocks noChangeAspect="1" noChangeArrowheads="1"/>
          </p:cNvPicPr>
          <p:nvPr/>
        </p:nvPicPr>
        <p:blipFill>
          <a:blip r:embed="rId2" cstate="print">
            <a:lum bright="-10000" contrast="20000"/>
          </a:blip>
          <a:srcRect/>
          <a:stretch>
            <a:fillRect/>
          </a:stretch>
        </p:blipFill>
        <p:spPr bwMode="auto">
          <a:xfrm>
            <a:off x="1066800" y="2133600"/>
            <a:ext cx="7067636" cy="3352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915400" cy="1828800"/>
          </a:xfrm>
        </p:spPr>
        <p:txBody>
          <a:bodyPr>
            <a:normAutofit fontScale="90000"/>
          </a:bodyPr>
          <a:lstStyle/>
          <a:p>
            <a:r>
              <a:rPr lang="en-US" dirty="0" smtClean="0"/>
              <a:t>Many saints resurrected </a:t>
            </a:r>
            <a:br>
              <a:rPr lang="en-US" dirty="0" smtClean="0"/>
            </a:br>
            <a:r>
              <a:rPr lang="en-US" dirty="0" smtClean="0"/>
              <a:t>at Jesus' crucifixion</a:t>
            </a:r>
            <a:br>
              <a:rPr lang="en-US" dirty="0" smtClean="0"/>
            </a:br>
            <a:r>
              <a:rPr lang="en-US" i="1" dirty="0" smtClean="0"/>
              <a:t>(Matthew 27:52-53)</a:t>
            </a:r>
            <a:r>
              <a:rPr lang="en-US" dirty="0" smtClean="0"/>
              <a:t/>
            </a:r>
            <a:br>
              <a:rPr lang="en-US" dirty="0" smtClean="0"/>
            </a:br>
            <a:endParaRPr lang="en-US" dirty="0"/>
          </a:p>
        </p:txBody>
      </p:sp>
      <p:pic>
        <p:nvPicPr>
          <p:cNvPr id="4" name="Picture 2" descr="http://www.finalfrontier.org.uk/images/resurrection/02_08.jpg"/>
          <p:cNvPicPr>
            <a:picLocks noChangeAspect="1" noChangeArrowheads="1"/>
          </p:cNvPicPr>
          <p:nvPr/>
        </p:nvPicPr>
        <p:blipFill>
          <a:blip r:embed="rId2" cstate="print">
            <a:lum bright="-20000"/>
          </a:blip>
          <a:srcRect r="-19" b="6780"/>
          <a:stretch>
            <a:fillRect/>
          </a:stretch>
        </p:blipFill>
        <p:spPr bwMode="auto">
          <a:xfrm>
            <a:off x="1295400" y="2286000"/>
            <a:ext cx="6325986" cy="42430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lvl="0"/>
            <a:r>
              <a:rPr lang="en-US" dirty="0" smtClean="0"/>
              <a:t>These resurrections were on the order of restoring a dead mortal body to a living mortal body.</a:t>
            </a:r>
          </a:p>
          <a:p>
            <a:pPr lvl="0"/>
            <a:r>
              <a:rPr lang="en-US" dirty="0" smtClean="0"/>
              <a:t>These people all were raised from the dead only to die again.</a:t>
            </a:r>
          </a:p>
          <a:p>
            <a:pPr lvl="0"/>
            <a:r>
              <a:rPr lang="en-US" dirty="0" smtClean="0"/>
              <a:t>Christ in his resurrection shall never die again - </a:t>
            </a:r>
            <a:r>
              <a:rPr lang="en-US" dirty="0" smtClean="0">
                <a:solidFill>
                  <a:srgbClr val="FFFF00"/>
                </a:solidFill>
              </a:rPr>
              <a:t>“</a:t>
            </a:r>
            <a:r>
              <a:rPr lang="en-US" i="1" dirty="0" smtClean="0">
                <a:solidFill>
                  <a:srgbClr val="FFFF00"/>
                </a:solidFill>
              </a:rPr>
              <a:t>Knowing that Christ being raised from the dead </a:t>
            </a:r>
            <a:r>
              <a:rPr lang="en-US" i="1" dirty="0" err="1" smtClean="0">
                <a:solidFill>
                  <a:srgbClr val="FFFF00"/>
                </a:solidFill>
              </a:rPr>
              <a:t>dieth</a:t>
            </a:r>
            <a:r>
              <a:rPr lang="en-US" i="1" dirty="0" smtClean="0">
                <a:solidFill>
                  <a:srgbClr val="FFFF00"/>
                </a:solidFill>
              </a:rPr>
              <a:t> no more; death hath no more dominion over him.” Rom. 6:9 </a:t>
            </a:r>
          </a:p>
          <a:p>
            <a:r>
              <a:rPr lang="en-US" dirty="0" smtClean="0"/>
              <a:t>Those who follow Christ in resurrection shall never die – </a:t>
            </a:r>
            <a:r>
              <a:rPr lang="en-US" i="1" dirty="0" smtClean="0">
                <a:solidFill>
                  <a:srgbClr val="FFFF00"/>
                </a:solidFill>
              </a:rPr>
              <a:t>“Jesus said unto her, I am the resurrection, and the life: he that believeth in me, though he were dead, yet shall he live.” John 11:25 </a:t>
            </a:r>
            <a:endParaRPr lang="en-US" i="1" dirty="0">
              <a:solidFill>
                <a:srgbClr val="FFFF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49962"/>
          </a:xfrm>
        </p:spPr>
        <p:txBody>
          <a:bodyPr>
            <a:normAutofit/>
          </a:bodyPr>
          <a:lstStyle/>
          <a:p>
            <a:r>
              <a:rPr lang="en-US" i="1" dirty="0" smtClean="0"/>
              <a:t>"Verily, verily, I say unto you, He that </a:t>
            </a:r>
            <a:r>
              <a:rPr lang="en-US" i="1" dirty="0" err="1" smtClean="0"/>
              <a:t>heareth</a:t>
            </a:r>
            <a:r>
              <a:rPr lang="en-US" i="1" dirty="0" smtClean="0"/>
              <a:t> my word, and believeth on him that sent me, hath everlasting life, and shall not come into condemnation; but is passed from death unto life" </a:t>
            </a:r>
            <a:br>
              <a:rPr lang="en-US" i="1" dirty="0" smtClean="0"/>
            </a:br>
            <a:r>
              <a:rPr lang="en-US" i="1" dirty="0" smtClean="0"/>
              <a:t>(John 5:24)</a:t>
            </a:r>
            <a:endParaRPr lang="en-US" i="1" dirty="0"/>
          </a:p>
        </p:txBody>
      </p:sp>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1143000"/>
          </a:xfrm>
        </p:spPr>
        <p:txBody>
          <a:bodyPr>
            <a:normAutofit fontScale="90000"/>
          </a:bodyPr>
          <a:lstStyle/>
          <a:p>
            <a:r>
              <a:rPr lang="en-US" dirty="0" smtClean="0"/>
              <a:t>True resurrection carries with it </a:t>
            </a:r>
            <a:r>
              <a:rPr lang="en-US" i="1" dirty="0" smtClean="0">
                <a:solidFill>
                  <a:srgbClr val="FFFF00"/>
                </a:solidFill>
              </a:rPr>
              <a:t>Glorification</a:t>
            </a:r>
            <a:endParaRPr lang="en-US" dirty="0">
              <a:solidFill>
                <a:srgbClr val="FFFF00"/>
              </a:solidFill>
            </a:endParaRPr>
          </a:p>
        </p:txBody>
      </p:sp>
      <p:sp>
        <p:nvSpPr>
          <p:cNvPr id="3" name="Content Placeholder 2"/>
          <p:cNvSpPr>
            <a:spLocks noGrp="1"/>
          </p:cNvSpPr>
          <p:nvPr>
            <p:ph idx="1"/>
          </p:nvPr>
        </p:nvSpPr>
        <p:spPr>
          <a:xfrm>
            <a:off x="152400" y="1600200"/>
            <a:ext cx="8839200" cy="5029200"/>
          </a:xfrm>
        </p:spPr>
        <p:txBody>
          <a:bodyPr/>
          <a:lstStyle/>
          <a:p>
            <a:pPr algn="ctr">
              <a:buNone/>
            </a:pPr>
            <a:r>
              <a:rPr lang="en-US" i="1" dirty="0" smtClean="0"/>
              <a:t>    “And we know that all things work together for good to them that love God, to them who are the called according to his purpose. For whom he did foreknow, he also did predestinate to be conformed to the image of his Son, that he might be the firstborn among many brethren. Moreover whom he did predestinate, them he also called: and whom he called, them he also justified: and whom he justified, them he also glorified.” (Romans 8:28-30) </a:t>
            </a:r>
            <a:endParaRPr lang="en-US"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76200" y="0"/>
            <a:ext cx="9067800" cy="6858000"/>
          </a:xfrm>
        </p:spPr>
        <p:txBody>
          <a:bodyPr>
            <a:normAutofit/>
          </a:bodyPr>
          <a:lstStyle/>
          <a:p>
            <a:pPr lvl="0">
              <a:buNone/>
            </a:pPr>
            <a:r>
              <a:rPr lang="en-US" dirty="0" smtClean="0"/>
              <a:t>1. The resurrection of Christ - </a:t>
            </a:r>
            <a:r>
              <a:rPr lang="en-US" i="1" dirty="0" smtClean="0">
                <a:solidFill>
                  <a:srgbClr val="FFFF00"/>
                </a:solidFill>
              </a:rPr>
              <a:t>(Matt. 28:5-8) </a:t>
            </a:r>
          </a:p>
          <a:p>
            <a:pPr lvl="0">
              <a:buNone/>
            </a:pPr>
            <a:r>
              <a:rPr lang="en-US" dirty="0" smtClean="0"/>
              <a:t>2. The rapture of the church resurrection - </a:t>
            </a:r>
          </a:p>
          <a:p>
            <a:pPr>
              <a:buNone/>
            </a:pPr>
            <a:r>
              <a:rPr lang="en-US" i="1" dirty="0" smtClean="0">
                <a:solidFill>
                  <a:srgbClr val="FFFF00"/>
                </a:solidFill>
              </a:rPr>
              <a:t>    "For the Lord himself shall descend from heaven with a shout, with the voice of the archangel, and with the trump of God: and the dead in Christ shall rise first" (I Thess. 4:16)  </a:t>
            </a:r>
          </a:p>
          <a:p>
            <a:pPr>
              <a:buNone/>
            </a:pPr>
            <a:r>
              <a:rPr lang="en-US" i="1" dirty="0" smtClean="0">
                <a:solidFill>
                  <a:srgbClr val="FFFF00"/>
                </a:solidFill>
              </a:rPr>
              <a:t>   "For this corruptible must put on in-corruption, and this mortal must put on immortality" (I Cor. 15:53)</a:t>
            </a:r>
          </a:p>
          <a:p>
            <a:pPr lvl="0">
              <a:buNone/>
            </a:pPr>
            <a:r>
              <a:rPr lang="en-US" dirty="0" smtClean="0"/>
              <a:t>3. The </a:t>
            </a:r>
            <a:r>
              <a:rPr lang="en-US" dirty="0" err="1" smtClean="0"/>
              <a:t>premillennial</a:t>
            </a:r>
            <a:r>
              <a:rPr lang="en-US" dirty="0" smtClean="0"/>
              <a:t> resurrection of Old Testament and Tribulation Saints -</a:t>
            </a:r>
            <a:r>
              <a:rPr lang="en-US" i="1" dirty="0" smtClean="0"/>
              <a:t> </a:t>
            </a:r>
            <a:r>
              <a:rPr lang="en-US" i="1" dirty="0" smtClean="0">
                <a:solidFill>
                  <a:srgbClr val="FFFF00"/>
                </a:solidFill>
              </a:rPr>
              <a:t>"And many of them that sleep in the dust of the earth shall awake, some to everlasting life, and some to shame and everlasting contempt" (Dan. 12:2)</a:t>
            </a:r>
          </a:p>
          <a:p>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to="" calcmode="lin" valueType="num">
                                      <p:cBhvr>
                                        <p:cTn id="7" dur="1" fill="hold"/>
                                        <p:tgtEl>
                                          <p:spTgt spid="4">
                                            <p:txEl>
                                              <p:pRg st="1" end="1"/>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 to="" calcmode="lin" valueType="num">
                                      <p:cBhvr>
                                        <p:cTn id="10" dur="1" fill="hold"/>
                                        <p:tgtEl>
                                          <p:spTgt spid="4">
                                            <p:txEl>
                                              <p:pRg st="2" end="2"/>
                                            </p:txEl>
                                          </p:spTgt>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to="" calcmode="lin" valueType="num">
                                      <p:cBhvr>
                                        <p:cTn id="13" dur="1" fill="hold"/>
                                        <p:tgtEl>
                                          <p:spTgt spid="4">
                                            <p:txEl>
                                              <p:pRg st="3" end="3"/>
                                            </p:txEl>
                                          </p:spTgt>
                                        </p:tgtEl>
                                        <p:attrNameLst>
                                          <p:attrName/>
                                        </p:attrNameLst>
                                      </p:cBhvr>
                                    </p:anim>
                                  </p:childTnLst>
                                </p:cTn>
                              </p:par>
                            </p:childTnLst>
                          </p:cTn>
                        </p:par>
                      </p:childTnLst>
                    </p:cTn>
                  </p:par>
                  <p:par>
                    <p:cTn id="14" fill="hold">
                      <p:stCondLst>
                        <p:cond delay="indefinite"/>
                      </p:stCondLst>
                      <p:childTnLst>
                        <p:par>
                          <p:cTn id="15" fill="hold">
                            <p:stCondLst>
                              <p:cond delay="0"/>
                            </p:stCondLst>
                            <p:childTnLst>
                              <p:par>
                                <p:cTn id="16" presetID="24" presetClass="entr" presetSubtype="0" fill="hold" nodeType="click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 to="" calcmode="lin" valueType="num">
                                      <p:cBhvr>
                                        <p:cTn id="18" dur="1" fill="hold"/>
                                        <p:tgtEl>
                                          <p:spTgt spid="4">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000" name="Picture 8" descr="http://3.bp.blogspot.com/-oGp698I4noE/TbOElQbEoII/AAAAAAAACrs/LGbwlP3xWog/s400/ArtBook__059_059__MaryAndTheResurrectedJesusChrist_Sm___.jpg"/>
          <p:cNvPicPr>
            <a:picLocks noChangeAspect="1" noChangeArrowheads="1"/>
          </p:cNvPicPr>
          <p:nvPr/>
        </p:nvPicPr>
        <p:blipFill>
          <a:blip r:embed="rId2" cstate="print"/>
          <a:srcRect/>
          <a:stretch>
            <a:fillRect/>
          </a:stretch>
        </p:blipFill>
        <p:spPr bwMode="auto">
          <a:xfrm>
            <a:off x="3276600" y="1295400"/>
            <a:ext cx="3290126" cy="4343400"/>
          </a:xfrm>
          <a:prstGeom prst="rect">
            <a:avLst/>
          </a:prstGeom>
          <a:noFill/>
        </p:spPr>
      </p:pic>
      <p:pic>
        <p:nvPicPr>
          <p:cNvPr id="84996" name="Picture 4" descr="http://c559477.r77.cf2.rackcdn.com/images/articles/the-secret-rapture/rapture-false-1.jpg"/>
          <p:cNvPicPr>
            <a:picLocks noChangeAspect="1" noChangeArrowheads="1"/>
          </p:cNvPicPr>
          <p:nvPr/>
        </p:nvPicPr>
        <p:blipFill>
          <a:blip r:embed="rId3" cstate="print"/>
          <a:srcRect/>
          <a:stretch>
            <a:fillRect/>
          </a:stretch>
        </p:blipFill>
        <p:spPr bwMode="auto">
          <a:xfrm>
            <a:off x="152400" y="381000"/>
            <a:ext cx="3556000" cy="2667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4998" name="Picture 6" descr="http://www.heavenlyascents.com/wp-content/uploads/2008/08/city-of-enoch.jpg"/>
          <p:cNvPicPr>
            <a:picLocks noChangeAspect="1" noChangeArrowheads="1"/>
          </p:cNvPicPr>
          <p:nvPr/>
        </p:nvPicPr>
        <p:blipFill>
          <a:blip r:embed="rId4" cstate="print"/>
          <a:srcRect/>
          <a:stretch>
            <a:fillRect/>
          </a:stretch>
        </p:blipFill>
        <p:spPr bwMode="auto">
          <a:xfrm>
            <a:off x="6248400" y="3657600"/>
            <a:ext cx="2353833" cy="30509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2" descr="C:\Users\Ptr. Daniel White\Desktop\Bible pictures\heaven\Before the Throne.jpg"/>
          <p:cNvPicPr>
            <a:picLocks noChangeAspect="1" noChangeArrowheads="1"/>
          </p:cNvPicPr>
          <p:nvPr/>
        </p:nvPicPr>
        <p:blipFill>
          <a:blip r:embed="rId5" cstate="print">
            <a:lum bright="-20000"/>
          </a:blip>
          <a:srcRect/>
          <a:stretch>
            <a:fillRect/>
          </a:stretch>
        </p:blipFill>
        <p:spPr bwMode="auto">
          <a:xfrm>
            <a:off x="6477000" y="304800"/>
            <a:ext cx="2394965" cy="30508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996"/>
                                        </p:tgtEl>
                                        <p:attrNameLst>
                                          <p:attrName>style.visibility</p:attrName>
                                        </p:attrNameLst>
                                      </p:cBhvr>
                                      <p:to>
                                        <p:strVal val="visible"/>
                                      </p:to>
                                    </p:set>
                                    <p:animEffect transition="in" filter="fade">
                                      <p:cBhvr>
                                        <p:cTn id="7" dur="2000"/>
                                        <p:tgtEl>
                                          <p:spTgt spid="8499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84998"/>
                                        </p:tgtEl>
                                        <p:attrNameLst>
                                          <p:attrName>style.visibility</p:attrName>
                                        </p:attrNameLst>
                                      </p:cBhvr>
                                      <p:to>
                                        <p:strVal val="visible"/>
                                      </p:to>
                                    </p:set>
                                    <p:anim calcmode="lin" valueType="num">
                                      <p:cBhvr>
                                        <p:cTn id="12" dur="1000" fill="hold"/>
                                        <p:tgtEl>
                                          <p:spTgt spid="84998"/>
                                        </p:tgtEl>
                                        <p:attrNameLst>
                                          <p:attrName>ppt_w</p:attrName>
                                        </p:attrNameLst>
                                      </p:cBhvr>
                                      <p:tavLst>
                                        <p:tav tm="0">
                                          <p:val>
                                            <p:fltVal val="0"/>
                                          </p:val>
                                        </p:tav>
                                        <p:tav tm="100000">
                                          <p:val>
                                            <p:strVal val="#ppt_w"/>
                                          </p:val>
                                        </p:tav>
                                      </p:tavLst>
                                    </p:anim>
                                    <p:anim calcmode="lin" valueType="num">
                                      <p:cBhvr>
                                        <p:cTn id="13" dur="1000" fill="hold"/>
                                        <p:tgtEl>
                                          <p:spTgt spid="84998"/>
                                        </p:tgtEl>
                                        <p:attrNameLst>
                                          <p:attrName>ppt_h</p:attrName>
                                        </p:attrNameLst>
                                      </p:cBhvr>
                                      <p:tavLst>
                                        <p:tav tm="0">
                                          <p:val>
                                            <p:fltVal val="0"/>
                                          </p:val>
                                        </p:tav>
                                        <p:tav tm="100000">
                                          <p:val>
                                            <p:strVal val="#ppt_h"/>
                                          </p:val>
                                        </p:tav>
                                      </p:tavLst>
                                    </p:anim>
                                    <p:animEffect transition="in" filter="fade">
                                      <p:cBhvr>
                                        <p:cTn id="14" dur="1000"/>
                                        <p:tgtEl>
                                          <p:spTgt spid="8499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0"/>
            <a:ext cx="9372600" cy="6858000"/>
          </a:xfrm>
        </p:spPr>
        <p:txBody>
          <a:bodyPr>
            <a:noAutofit/>
          </a:bodyPr>
          <a:lstStyle/>
          <a:p>
            <a:pPr algn="ctr">
              <a:buNone/>
            </a:pPr>
            <a:r>
              <a:rPr lang="en-US" sz="3000" i="1" dirty="0" smtClean="0"/>
              <a:t>   "And I saw thrones, and they sat upon them, and judgment was given unto them </a:t>
            </a:r>
            <a:r>
              <a:rPr lang="en-US" sz="3000" i="1" dirty="0" smtClean="0">
                <a:solidFill>
                  <a:srgbClr val="FFFF00"/>
                </a:solidFill>
              </a:rPr>
              <a:t>(Church and Old Testament Saints): </a:t>
            </a:r>
            <a:r>
              <a:rPr lang="en-US" sz="3000" i="1" dirty="0" smtClean="0"/>
              <a:t>and I saw the souls of them that were beheaded for the witness of Jesus and for the word of God, and which had not worshipped the beast, neither his image, neither had received his mark upon their foreheads, or in their hands </a:t>
            </a:r>
            <a:r>
              <a:rPr lang="en-US" sz="3000" i="1" dirty="0" smtClean="0">
                <a:solidFill>
                  <a:srgbClr val="FFFF00"/>
                </a:solidFill>
              </a:rPr>
              <a:t>(Tribulation Saints)</a:t>
            </a:r>
            <a:r>
              <a:rPr lang="en-US" sz="3000" i="1" dirty="0" smtClean="0"/>
              <a:t>,  and they lived and reigned with Christ a thousand years. (But the rest of the dead </a:t>
            </a:r>
            <a:r>
              <a:rPr lang="en-US" sz="3000" i="1" dirty="0" smtClean="0">
                <a:solidFill>
                  <a:srgbClr val="FFFF00"/>
                </a:solidFill>
              </a:rPr>
              <a:t>(unbelieving) </a:t>
            </a:r>
            <a:r>
              <a:rPr lang="en-US" sz="3000" i="1" dirty="0" smtClean="0"/>
              <a:t>lived not again until the thousand years were finished.) This is the first resurrection. Blessed and holy is he that hath part in the first resurrection: on such the second death hath no power, but they shall be priests of God and of Christ, and shall reign with him a thousand years" (Rev. 20:4-6)</a:t>
            </a:r>
          </a:p>
          <a:p>
            <a:pPr algn="ctr">
              <a:buNone/>
            </a:pPr>
            <a:endParaRPr lang="en-US" sz="3000" i="1" dirty="0" smtClean="0"/>
          </a:p>
        </p:txBody>
      </p:sp>
    </p:spTree>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2438400"/>
          </a:xfrm>
        </p:spPr>
        <p:txBody>
          <a:bodyPr>
            <a:normAutofit/>
            <a:scene3d>
              <a:camera prst="orthographicFront"/>
              <a:lightRig rig="threePt" dir="t"/>
            </a:scene3d>
            <a:sp3d extrusionH="57150">
              <a:bevelT w="38100" h="38100" prst="convex"/>
            </a:sp3d>
          </a:bodyPr>
          <a:lstStyle/>
          <a:p>
            <a:r>
              <a:rPr lang="en-US" dirty="0" smtClean="0">
                <a:solidFill>
                  <a:srgbClr val="FFFF00"/>
                </a:solidFill>
              </a:rPr>
              <a:t>Christ will rule his Earthly Kingdom through three classes of resurrected administrators</a:t>
            </a:r>
            <a:endParaRPr lang="en-US" dirty="0">
              <a:solidFill>
                <a:srgbClr val="FFFF00"/>
              </a:solidFill>
            </a:endParaRPr>
          </a:p>
        </p:txBody>
      </p:sp>
      <p:pic>
        <p:nvPicPr>
          <p:cNvPr id="90114" name="Picture 2" descr="C:\Users\Dan White\Pictures\Bible pictures\Prophecy pictures\prophecy pictures\rapture and second coming\ALPHA-AND-OMEGA.jpg"/>
          <p:cNvPicPr>
            <a:picLocks noChangeAspect="1" noChangeArrowheads="1"/>
          </p:cNvPicPr>
          <p:nvPr/>
        </p:nvPicPr>
        <p:blipFill>
          <a:blip r:embed="rId2" cstate="print"/>
          <a:srcRect/>
          <a:stretch>
            <a:fillRect/>
          </a:stretch>
        </p:blipFill>
        <p:spPr bwMode="auto">
          <a:xfrm>
            <a:off x="1752600" y="2590800"/>
            <a:ext cx="5511800" cy="4133850"/>
          </a:xfrm>
          <a:prstGeom prst="rect">
            <a:avLst/>
          </a:prstGeom>
          <a:noFill/>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r>
              <a:rPr lang="en-US" dirty="0" smtClean="0">
                <a:solidFill>
                  <a:srgbClr val="FFFF00"/>
                </a:solidFill>
              </a:rPr>
              <a:t>The Humanity of Jesus Christ</a:t>
            </a:r>
            <a:endParaRPr lang="en-US" dirty="0">
              <a:solidFill>
                <a:srgbClr val="FFFF00"/>
              </a:solidFill>
            </a:endParaRPr>
          </a:p>
        </p:txBody>
      </p:sp>
      <p:pic>
        <p:nvPicPr>
          <p:cNvPr id="1026" name="Picture 2" descr="http://www.divinemercyofourlord.org/pictures/Beatitudes.jpg"/>
          <p:cNvPicPr>
            <a:picLocks noChangeAspect="1" noChangeArrowheads="1"/>
          </p:cNvPicPr>
          <p:nvPr/>
        </p:nvPicPr>
        <p:blipFill>
          <a:blip r:embed="rId2" cstate="print"/>
          <a:srcRect/>
          <a:stretch>
            <a:fillRect/>
          </a:stretch>
        </p:blipFill>
        <p:spPr bwMode="auto">
          <a:xfrm>
            <a:off x="1295400" y="1524000"/>
            <a:ext cx="6705600" cy="5029200"/>
          </a:xfrm>
          <a:prstGeom prst="rect">
            <a:avLst/>
          </a:prstGeom>
          <a:noFill/>
        </p:spPr>
      </p:pic>
    </p:spTree>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304800"/>
            <a:ext cx="9067800" cy="6553200"/>
          </a:xfrm>
        </p:spPr>
        <p:txBody>
          <a:bodyPr>
            <a:normAutofit/>
          </a:bodyPr>
          <a:lstStyle/>
          <a:p>
            <a:r>
              <a:rPr lang="en-US" sz="3600" dirty="0" smtClean="0"/>
              <a:t>Apostles and Church resurrected at the end of the church age (Rapture) – </a:t>
            </a:r>
            <a:r>
              <a:rPr lang="en-US" sz="3600" i="1" dirty="0" smtClean="0">
                <a:solidFill>
                  <a:srgbClr val="FFFF00"/>
                </a:solidFill>
              </a:rPr>
              <a:t>(Matt.19:29-29;      I Cor. 15:51-58; I Thess. 4:13-18)</a:t>
            </a:r>
          </a:p>
          <a:p>
            <a:r>
              <a:rPr lang="en-US" sz="3600" dirty="0" smtClean="0"/>
              <a:t>Old Testament saints who will be resurrected at the end of the Tribulation at the Second Coming of Christ (Revelation) – </a:t>
            </a:r>
            <a:r>
              <a:rPr lang="en-US" sz="3600" i="1" dirty="0" smtClean="0">
                <a:solidFill>
                  <a:srgbClr val="FFFF00"/>
                </a:solidFill>
              </a:rPr>
              <a:t>(Isa. 26:19; Dan. 12:2)</a:t>
            </a:r>
          </a:p>
          <a:p>
            <a:r>
              <a:rPr lang="en-US" sz="3600" dirty="0" smtClean="0"/>
              <a:t>Tribulation Saints also resurrected at the Revelation of Jesus Christ – </a:t>
            </a:r>
            <a:r>
              <a:rPr lang="en-US" sz="3600" i="1" dirty="0" smtClean="0">
                <a:solidFill>
                  <a:srgbClr val="FFFF00"/>
                </a:solidFill>
              </a:rPr>
              <a:t>(Rev. 7:9-17, 20:4)</a:t>
            </a:r>
          </a:p>
          <a:p>
            <a:endParaRPr lang="en-US" sz="36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Ptr. Daniel White\Desktop\Bible pictures\heaven\before the throne of god.jpg"/>
          <p:cNvPicPr>
            <a:picLocks noChangeAspect="1" noChangeArrowheads="1"/>
          </p:cNvPicPr>
          <p:nvPr/>
        </p:nvPicPr>
        <p:blipFill>
          <a:blip r:embed="rId2" cstate="print"/>
          <a:srcRect/>
          <a:stretch>
            <a:fillRect/>
          </a:stretch>
        </p:blipFill>
        <p:spPr bwMode="auto">
          <a:xfrm>
            <a:off x="1905000" y="152400"/>
            <a:ext cx="5257800" cy="659285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 name="Title 2"/>
          <p:cNvSpPr>
            <a:spLocks noGrp="1"/>
          </p:cNvSpPr>
          <p:nvPr>
            <p:ph type="title"/>
          </p:nvPr>
        </p:nvSpPr>
        <p:spPr>
          <a:xfrm>
            <a:off x="457200" y="5105400"/>
            <a:ext cx="8229600" cy="1752600"/>
          </a:xfrm>
        </p:spPr>
        <p:txBody>
          <a:bodyPr/>
          <a:lstStyle/>
          <a:p>
            <a:r>
              <a:rPr lang="en-US" dirty="0" smtClean="0">
                <a:effectLst>
                  <a:glow rad="101600">
                    <a:schemeClr val="bg1">
                      <a:alpha val="60000"/>
                    </a:schemeClr>
                  </a:glow>
                </a:effectLst>
              </a:rPr>
              <a:t>Church Saints</a:t>
            </a:r>
            <a:endParaRPr lang="en-US"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heaven\Before the Throne.jpg"/>
          <p:cNvPicPr>
            <a:picLocks noChangeAspect="1" noChangeArrowheads="1"/>
          </p:cNvPicPr>
          <p:nvPr/>
        </p:nvPicPr>
        <p:blipFill>
          <a:blip r:embed="rId2" cstate="print">
            <a:lum bright="-20000"/>
          </a:blip>
          <a:srcRect/>
          <a:stretch>
            <a:fillRect/>
          </a:stretch>
        </p:blipFill>
        <p:spPr bwMode="auto">
          <a:xfrm>
            <a:off x="1905000" y="194139"/>
            <a:ext cx="5105400" cy="650364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 name="Title 2"/>
          <p:cNvSpPr>
            <a:spLocks noGrp="1"/>
          </p:cNvSpPr>
          <p:nvPr>
            <p:ph type="title"/>
          </p:nvPr>
        </p:nvSpPr>
        <p:spPr>
          <a:xfrm>
            <a:off x="457200" y="914400"/>
            <a:ext cx="8229600" cy="1600200"/>
          </a:xfrm>
        </p:spPr>
        <p:txBody>
          <a:bodyPr/>
          <a:lstStyle/>
          <a:p>
            <a:r>
              <a:rPr lang="en-US" dirty="0" smtClean="0">
                <a:effectLst>
                  <a:glow rad="101600">
                    <a:schemeClr val="bg1">
                      <a:alpha val="60000"/>
                    </a:schemeClr>
                  </a:glow>
                </a:effectLst>
              </a:rPr>
              <a:t>Tribulation Saints</a:t>
            </a:r>
            <a:endParaRPr lang="en-US"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http://www.heavenlyascents.com/wp-content/uploads/2008/08/city-of-enoch.jpg"/>
          <p:cNvPicPr>
            <a:picLocks noChangeAspect="1" noChangeArrowheads="1"/>
          </p:cNvPicPr>
          <p:nvPr/>
        </p:nvPicPr>
        <p:blipFill>
          <a:blip r:embed="rId2" cstate="print"/>
          <a:srcRect/>
          <a:stretch>
            <a:fillRect/>
          </a:stretch>
        </p:blipFill>
        <p:spPr bwMode="auto">
          <a:xfrm>
            <a:off x="2057401" y="87922"/>
            <a:ext cx="5105400" cy="661738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93188" name="Picture 4" descr="http://3.bp.blogspot.com/_kTEx_J1pqR4/SZIel4dfiTI/AAAAAAAAA1c/DqK15irl_S8/s320/Jesus+on+the+throne.jpg"/>
          <p:cNvPicPr>
            <a:picLocks noChangeAspect="1" noChangeArrowheads="1"/>
          </p:cNvPicPr>
          <p:nvPr/>
        </p:nvPicPr>
        <p:blipFill>
          <a:blip r:embed="rId3" cstate="print">
            <a:duotone>
              <a:prstClr val="black"/>
              <a:schemeClr val="accent6">
                <a:lumMod val="40000"/>
                <a:lumOff val="60000"/>
                <a:tint val="45000"/>
                <a:satMod val="400000"/>
              </a:schemeClr>
            </a:duotone>
          </a:blip>
          <a:srcRect l="24710" t="19512" r="32046" b="14145"/>
          <a:stretch>
            <a:fillRect/>
          </a:stretch>
        </p:blipFill>
        <p:spPr bwMode="auto">
          <a:xfrm>
            <a:off x="2057400" y="152400"/>
            <a:ext cx="1219200" cy="1480457"/>
          </a:xfrm>
          <a:prstGeom prst="ellipse">
            <a:avLst/>
          </a:prstGeom>
          <a:ln>
            <a:noFill/>
          </a:ln>
          <a:effectLst>
            <a:softEdge rad="112500"/>
          </a:effectLst>
        </p:spPr>
      </p:pic>
      <p:sp>
        <p:nvSpPr>
          <p:cNvPr id="4" name="Title 3"/>
          <p:cNvSpPr>
            <a:spLocks noGrp="1"/>
          </p:cNvSpPr>
          <p:nvPr>
            <p:ph type="title"/>
          </p:nvPr>
        </p:nvSpPr>
        <p:spPr>
          <a:xfrm>
            <a:off x="457200" y="4953000"/>
            <a:ext cx="8229600" cy="1905000"/>
          </a:xfrm>
        </p:spPr>
        <p:txBody>
          <a:bodyPr/>
          <a:lstStyle/>
          <a:p>
            <a:r>
              <a:rPr lang="en-US" dirty="0" smtClean="0">
                <a:effectLst>
                  <a:glow rad="101600">
                    <a:schemeClr val="bg1">
                      <a:alpha val="60000"/>
                    </a:schemeClr>
                  </a:glow>
                </a:effectLst>
              </a:rPr>
              <a:t>Old Testament Saints</a:t>
            </a:r>
            <a:endParaRPr lang="en-US"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143000"/>
          </a:xfrm>
        </p:spPr>
        <p:txBody>
          <a:bodyPr/>
          <a:lstStyle/>
          <a:p>
            <a:r>
              <a:rPr lang="en-US" dirty="0" smtClean="0">
                <a:solidFill>
                  <a:schemeClr val="accent5">
                    <a:lumMod val="60000"/>
                    <a:lumOff val="40000"/>
                  </a:schemeClr>
                </a:solidFill>
              </a:rPr>
              <a:t>There are Two Resurrections</a:t>
            </a:r>
            <a:endParaRPr lang="en-US" dirty="0">
              <a:solidFill>
                <a:schemeClr val="accent5">
                  <a:lumMod val="60000"/>
                  <a:lumOff val="40000"/>
                </a:schemeClr>
              </a:solidFill>
            </a:endParaRPr>
          </a:p>
        </p:txBody>
      </p:sp>
      <p:sp>
        <p:nvSpPr>
          <p:cNvPr id="4" name="Content Placeholder 3"/>
          <p:cNvSpPr>
            <a:spLocks noGrp="1"/>
          </p:cNvSpPr>
          <p:nvPr>
            <p:ph idx="1"/>
          </p:nvPr>
        </p:nvSpPr>
        <p:spPr>
          <a:xfrm>
            <a:off x="152400" y="1600200"/>
            <a:ext cx="8839200" cy="4525963"/>
          </a:xfrm>
        </p:spPr>
        <p:txBody>
          <a:bodyPr>
            <a:normAutofit fontScale="92500"/>
          </a:bodyPr>
          <a:lstStyle/>
          <a:p>
            <a:r>
              <a:rPr lang="en-US" sz="3600" dirty="0" smtClean="0"/>
              <a:t>Resurrection of the saved</a:t>
            </a:r>
          </a:p>
          <a:p>
            <a:pPr>
              <a:buNone/>
            </a:pPr>
            <a:endParaRPr lang="en-US" sz="3600" dirty="0" smtClean="0"/>
          </a:p>
          <a:p>
            <a:r>
              <a:rPr lang="en-US" sz="3600" dirty="0" smtClean="0"/>
              <a:t>Resurrection of the lost</a:t>
            </a:r>
          </a:p>
          <a:p>
            <a:endParaRPr lang="en-US" sz="3600" dirty="0" smtClean="0"/>
          </a:p>
          <a:p>
            <a:r>
              <a:rPr lang="en-US" sz="3600" i="1" dirty="0" smtClean="0">
                <a:solidFill>
                  <a:srgbClr val="FFC000"/>
                </a:solidFill>
              </a:rPr>
              <a:t> John 5:29 “And shall come forth; they that have done good (Saved), unto the resurrection of life; and they that have done evil (Lost), unto the resurrection of damnation.”</a:t>
            </a:r>
            <a:endParaRPr lang="en-US" sz="3600" i="1" dirty="0">
              <a:solidFill>
                <a:srgbClr val="FFC000"/>
              </a:solidFill>
            </a:endParaRPr>
          </a:p>
        </p:txBody>
      </p:sp>
      <p:pic>
        <p:nvPicPr>
          <p:cNvPr id="6148" name="Picture 4" descr="http://www.discerningtheworld.com/images/wpi/SavedLost.jpg"/>
          <p:cNvPicPr>
            <a:picLocks noChangeAspect="1" noChangeArrowheads="1"/>
          </p:cNvPicPr>
          <p:nvPr/>
        </p:nvPicPr>
        <p:blipFill>
          <a:blip r:embed="rId2" cstate="print"/>
          <a:srcRect/>
          <a:stretch>
            <a:fillRect/>
          </a:stretch>
        </p:blipFill>
        <p:spPr bwMode="auto">
          <a:xfrm>
            <a:off x="5562600" y="1371600"/>
            <a:ext cx="3365679" cy="243840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 to="" calcmode="lin" valueType="num">
                                      <p:cBhvr>
                                        <p:cTn id="12" dur="1" fill="hold"/>
                                        <p:tgtEl>
                                          <p:spTgt spid="4">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 to="" calcmode="lin" valueType="num">
                                      <p:cBhvr>
                                        <p:cTn id="17" dur="1" fill="hold"/>
                                        <p:tgtEl>
                                          <p:spTgt spid="4">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763000" cy="1066800"/>
          </a:xfrm>
        </p:spPr>
        <p:txBody>
          <a:bodyPr>
            <a:normAutofit/>
          </a:bodyPr>
          <a:lstStyle/>
          <a:p>
            <a:r>
              <a:rPr lang="en-US" i="1" dirty="0" smtClean="0">
                <a:solidFill>
                  <a:schemeClr val="accent6">
                    <a:lumMod val="40000"/>
                    <a:lumOff val="60000"/>
                  </a:schemeClr>
                </a:solidFill>
                <a:effectLst>
                  <a:glow rad="63500">
                    <a:schemeClr val="accent6">
                      <a:satMod val="175000"/>
                      <a:alpha val="40000"/>
                    </a:schemeClr>
                  </a:glow>
                </a:effectLst>
              </a:rPr>
              <a:t>The First Resurrection has two parts</a:t>
            </a:r>
            <a:endParaRPr lang="en-US" i="1" dirty="0">
              <a:solidFill>
                <a:schemeClr val="accent6">
                  <a:lumMod val="40000"/>
                  <a:lumOff val="60000"/>
                </a:schemeClr>
              </a:solidFill>
              <a:effectLst>
                <a:glow rad="63500">
                  <a:schemeClr val="accent6">
                    <a:satMod val="175000"/>
                    <a:alpha val="40000"/>
                  </a:schemeClr>
                </a:glow>
              </a:effectLst>
            </a:endParaRPr>
          </a:p>
        </p:txBody>
      </p:sp>
      <p:pic>
        <p:nvPicPr>
          <p:cNvPr id="92162" name="Picture 2" descr="http://4.bp.blogspot.com/-2nmsBS4g1tY/UFXDxWVxkUI/AAAAAAAAEIo/jkN0JF-Dy2M/s1600/rapture_2_oag0.jpg"/>
          <p:cNvPicPr>
            <a:picLocks noChangeAspect="1" noChangeArrowheads="1"/>
          </p:cNvPicPr>
          <p:nvPr/>
        </p:nvPicPr>
        <p:blipFill>
          <a:blip r:embed="rId2" cstate="print"/>
          <a:srcRect/>
          <a:stretch>
            <a:fillRect/>
          </a:stretch>
        </p:blipFill>
        <p:spPr bwMode="auto">
          <a:xfrm>
            <a:off x="152400" y="3124200"/>
            <a:ext cx="4343400" cy="3257550"/>
          </a:xfrm>
          <a:prstGeom prst="rect">
            <a:avLst/>
          </a:prstGeom>
          <a:noFill/>
        </p:spPr>
      </p:pic>
      <p:pic>
        <p:nvPicPr>
          <p:cNvPr id="92166" name="Picture 6" descr="jesus202"/>
          <p:cNvPicPr>
            <a:picLocks noChangeAspect="1" noChangeArrowheads="1"/>
          </p:cNvPicPr>
          <p:nvPr/>
        </p:nvPicPr>
        <p:blipFill>
          <a:blip r:embed="rId3" cstate="print"/>
          <a:srcRect/>
          <a:stretch>
            <a:fillRect/>
          </a:stretch>
        </p:blipFill>
        <p:spPr bwMode="auto">
          <a:xfrm>
            <a:off x="4267200" y="1371600"/>
            <a:ext cx="4762500" cy="2838450"/>
          </a:xfrm>
          <a:prstGeom prst="rect">
            <a:avLst/>
          </a:prstGeom>
          <a:noFill/>
        </p:spPr>
      </p:pic>
      <p:sp>
        <p:nvSpPr>
          <p:cNvPr id="6" name="Rectangle 5"/>
          <p:cNvSpPr/>
          <p:nvPr/>
        </p:nvSpPr>
        <p:spPr>
          <a:xfrm>
            <a:off x="1" y="1524000"/>
            <a:ext cx="4343400" cy="1261884"/>
          </a:xfrm>
          <a:prstGeom prst="rect">
            <a:avLst/>
          </a:prstGeom>
        </p:spPr>
        <p:txBody>
          <a:bodyPr wrap="square">
            <a:spAutoFit/>
            <a:scene3d>
              <a:camera prst="orthographicFront"/>
              <a:lightRig rig="threePt" dir="t"/>
            </a:scene3d>
            <a:sp3d extrusionH="57150">
              <a:bevelT w="38100" h="38100" prst="relaxedInset"/>
            </a:sp3d>
          </a:bodyPr>
          <a:lstStyle/>
          <a:p>
            <a:pPr algn="ctr"/>
            <a:r>
              <a:rPr lang="en-US" sz="4400" b="1" dirty="0" smtClean="0">
                <a:solidFill>
                  <a:schemeClr val="accent5">
                    <a:lumMod val="60000"/>
                    <a:lumOff val="40000"/>
                  </a:schemeClr>
                </a:solidFill>
              </a:rPr>
              <a:t>Rapture</a:t>
            </a:r>
          </a:p>
          <a:p>
            <a:pPr algn="ctr"/>
            <a:r>
              <a:rPr lang="en-US" sz="3200" b="1" dirty="0" smtClean="0">
                <a:solidFill>
                  <a:schemeClr val="accent5">
                    <a:lumMod val="60000"/>
                    <a:lumOff val="40000"/>
                  </a:schemeClr>
                </a:solidFill>
              </a:rPr>
              <a:t>New Testament Saints</a:t>
            </a:r>
            <a:endParaRPr lang="en-US" sz="3200" b="1" dirty="0">
              <a:solidFill>
                <a:schemeClr val="accent5">
                  <a:lumMod val="60000"/>
                  <a:lumOff val="40000"/>
                </a:schemeClr>
              </a:solidFill>
            </a:endParaRPr>
          </a:p>
        </p:txBody>
      </p:sp>
      <p:sp>
        <p:nvSpPr>
          <p:cNvPr id="7" name="Rectangle 6"/>
          <p:cNvSpPr/>
          <p:nvPr/>
        </p:nvSpPr>
        <p:spPr>
          <a:xfrm>
            <a:off x="4267200" y="4419600"/>
            <a:ext cx="4876800" cy="1754326"/>
          </a:xfrm>
          <a:prstGeom prst="rect">
            <a:avLst/>
          </a:prstGeom>
        </p:spPr>
        <p:txBody>
          <a:bodyPr wrap="square">
            <a:spAutoFit/>
            <a:scene3d>
              <a:camera prst="orthographicFront"/>
              <a:lightRig rig="threePt" dir="t"/>
            </a:scene3d>
            <a:sp3d extrusionH="57150">
              <a:bevelT w="38100" h="38100" prst="convex"/>
            </a:sp3d>
          </a:bodyPr>
          <a:lstStyle/>
          <a:p>
            <a:pPr algn="ctr"/>
            <a:r>
              <a:rPr lang="en-US" sz="4400" b="1" dirty="0" smtClean="0">
                <a:solidFill>
                  <a:srgbClr val="FF0000"/>
                </a:solidFill>
              </a:rPr>
              <a:t>Revelation</a:t>
            </a:r>
          </a:p>
          <a:p>
            <a:pPr algn="ctr"/>
            <a:r>
              <a:rPr lang="en-US" sz="3200" b="1" dirty="0" smtClean="0">
                <a:solidFill>
                  <a:srgbClr val="FF0000"/>
                </a:solidFill>
              </a:rPr>
              <a:t>Old Testament and Tribulation Saints</a:t>
            </a:r>
            <a:endParaRPr lang="en-US" sz="3200" b="1" dirty="0">
              <a:solidFill>
                <a:srgbClr val="FF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1371600"/>
            <a:ext cx="7467600" cy="3861852"/>
          </a:xfrm>
          <a:prstGeom prst="rect">
            <a:avLst/>
          </a:prstGeom>
          <a:solidFill>
            <a:schemeClr val="accent6">
              <a:lumMod val="60000"/>
              <a:lumOff val="40000"/>
            </a:schemeClr>
          </a:solidFill>
          <a:ln>
            <a:solidFill>
              <a:schemeClr val="tx1">
                <a:lumMod val="95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4000" i="1" dirty="0" smtClean="0"/>
              <a:t>“Who shall change our vile body, that it may be fashioned like unto his glorious body, according to the working whereby he is able even to subdue all things unto himself.” Phil. 3:21 </a:t>
            </a:r>
            <a:endParaRPr lang="en-US" sz="4000" i="1" dirty="0"/>
          </a:p>
        </p:txBody>
      </p:sp>
    </p:spTree>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067800" cy="5973762"/>
          </a:xfrm>
        </p:spPr>
        <p:txBody>
          <a:bodyPr>
            <a:normAutofit/>
          </a:bodyPr>
          <a:lstStyle/>
          <a:p>
            <a:r>
              <a:rPr lang="en-US" sz="6000" b="1" i="1" dirty="0" smtClean="0">
                <a:solidFill>
                  <a:schemeClr val="bg2">
                    <a:lumMod val="60000"/>
                    <a:lumOff val="40000"/>
                  </a:schemeClr>
                </a:solidFill>
                <a:effectLst>
                  <a:glow rad="63500">
                    <a:schemeClr val="accent1">
                      <a:satMod val="175000"/>
                      <a:alpha val="40000"/>
                    </a:schemeClr>
                  </a:glow>
                </a:effectLst>
              </a:rPr>
              <a:t>II Corinthians 5:1-4</a:t>
            </a:r>
            <a:endParaRPr lang="en-US" sz="6000" b="1" i="1" dirty="0">
              <a:solidFill>
                <a:schemeClr val="bg2">
                  <a:lumMod val="60000"/>
                  <a:lumOff val="40000"/>
                </a:schemeClr>
              </a:solidFill>
              <a:effectLst>
                <a:glow rad="63500">
                  <a:schemeClr val="accent1">
                    <a:satMod val="175000"/>
                    <a:alpha val="40000"/>
                  </a:schemeClr>
                </a:glow>
              </a:effectLst>
            </a:endParaRPr>
          </a:p>
        </p:txBody>
      </p:sp>
    </p:spTree>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458200" cy="6553200"/>
          </a:xfrm>
        </p:spPr>
        <p:txBody>
          <a:bodyPr>
            <a:normAutofit/>
          </a:bodyPr>
          <a:lstStyle/>
          <a:p>
            <a:r>
              <a:rPr lang="en-US" sz="3600" i="1" dirty="0" smtClean="0"/>
              <a:t>“For we know that if our earthly house of this tabernacle </a:t>
            </a:r>
            <a:r>
              <a:rPr lang="en-US" sz="3600" i="1" dirty="0" smtClean="0">
                <a:solidFill>
                  <a:srgbClr val="FFFF00"/>
                </a:solidFill>
              </a:rPr>
              <a:t>(mortal body) </a:t>
            </a:r>
            <a:r>
              <a:rPr lang="en-US" sz="3600" i="1" dirty="0" smtClean="0"/>
              <a:t>were dissolved,</a:t>
            </a:r>
          </a:p>
          <a:p>
            <a:r>
              <a:rPr lang="en-US" sz="3600" i="1" dirty="0" smtClean="0">
                <a:solidFill>
                  <a:srgbClr val="FFFF00"/>
                </a:solidFill>
              </a:rPr>
              <a:t>Gen. 2:7 “And the LORD God formed man of the dust of the ground, and breathed into his nostrils the breath of life; and man became a living soul.”</a:t>
            </a:r>
          </a:p>
          <a:p>
            <a:r>
              <a:rPr lang="en-US" sz="3600" i="1" dirty="0" smtClean="0">
                <a:solidFill>
                  <a:srgbClr val="FFFF00"/>
                </a:solidFill>
              </a:rPr>
              <a:t>Job 34:15 “All flesh shall perish together, and man shall turn again unto dust.”</a:t>
            </a:r>
            <a:endParaRPr lang="en-US" sz="3600" i="1" dirty="0">
              <a:solidFill>
                <a:srgbClr val="FFFF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33400"/>
            <a:ext cx="8686800" cy="6324600"/>
          </a:xfrm>
        </p:spPr>
        <p:txBody>
          <a:bodyPr>
            <a:normAutofit/>
          </a:bodyPr>
          <a:lstStyle/>
          <a:p>
            <a:r>
              <a:rPr lang="en-US" sz="3600" i="1" dirty="0" smtClean="0"/>
              <a:t>we have a building of God, an house not made with hands, eternal in the heavens .</a:t>
            </a:r>
          </a:p>
          <a:p>
            <a:r>
              <a:rPr lang="en-US" sz="3600" i="1" dirty="0" smtClean="0">
                <a:solidFill>
                  <a:srgbClr val="FFFF00"/>
                </a:solidFill>
              </a:rPr>
              <a:t>John 14:2-3 “In my Father's house are many mansions: if it were not so, I would have told you. I go to prepare a place for you. And if I go and prepare a place for you, I will come again, and receive you unto myself; that where I am, there ye may be also.”</a:t>
            </a:r>
            <a:endParaRPr lang="en-US" sz="3600" i="1" dirty="0">
              <a:solidFill>
                <a:srgbClr val="FFFF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a:bodyPr>
          <a:lstStyle/>
          <a:p>
            <a:r>
              <a:rPr lang="en-US" dirty="0" smtClean="0">
                <a:solidFill>
                  <a:srgbClr val="FFFF00"/>
                </a:solidFill>
                <a:effectLst/>
              </a:rPr>
              <a:t>The Deity of Jesus Christ</a:t>
            </a:r>
            <a:endParaRPr lang="en-US" dirty="0">
              <a:solidFill>
                <a:srgbClr val="FFFF00"/>
              </a:solidFill>
              <a:effectLst/>
            </a:endParaRPr>
          </a:p>
        </p:txBody>
      </p:sp>
      <p:sp>
        <p:nvSpPr>
          <p:cNvPr id="3" name="Rectangle 2"/>
          <p:cNvSpPr/>
          <p:nvPr/>
        </p:nvSpPr>
        <p:spPr>
          <a:xfrm>
            <a:off x="0" y="1143000"/>
            <a:ext cx="9144000" cy="646331"/>
          </a:xfrm>
          <a:prstGeom prst="rect">
            <a:avLst/>
          </a:prstGeom>
        </p:spPr>
        <p:txBody>
          <a:bodyPr wrap="square">
            <a:spAutoFit/>
          </a:bodyPr>
          <a:lstStyle/>
          <a:p>
            <a:pPr algn="ctr"/>
            <a:r>
              <a:rPr lang="en-US" sz="3600" i="1" dirty="0" smtClean="0">
                <a:solidFill>
                  <a:srgbClr val="FFFF00"/>
                </a:solidFill>
              </a:rPr>
              <a:t>(John 10:30-33) </a:t>
            </a:r>
            <a:endParaRPr lang="en-US" sz="3600" i="1" dirty="0">
              <a:solidFill>
                <a:srgbClr val="FFFF00"/>
              </a:solidFill>
            </a:endParaRPr>
          </a:p>
        </p:txBody>
      </p:sp>
      <p:pic>
        <p:nvPicPr>
          <p:cNvPr id="4" name="Picture 2" descr="http://cdn2.brooklynmuseum.org/images/opencollection/objects/size3/00.159.176_PS2.jpg"/>
          <p:cNvPicPr>
            <a:picLocks noChangeAspect="1" noChangeArrowheads="1"/>
          </p:cNvPicPr>
          <p:nvPr/>
        </p:nvPicPr>
        <p:blipFill>
          <a:blip r:embed="rId2" cstate="print"/>
          <a:srcRect/>
          <a:stretch>
            <a:fillRect/>
          </a:stretch>
        </p:blipFill>
        <p:spPr bwMode="auto">
          <a:xfrm>
            <a:off x="1676400" y="2209800"/>
            <a:ext cx="6016299" cy="4495800"/>
          </a:xfrm>
          <a:prstGeom prst="rect">
            <a:avLst/>
          </a:prstGeom>
          <a:noFill/>
        </p:spPr>
      </p:pic>
    </p:spTree>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705600"/>
          </a:xfrm>
        </p:spPr>
        <p:txBody>
          <a:bodyPr>
            <a:normAutofit fontScale="92500" lnSpcReduction="10000"/>
          </a:bodyPr>
          <a:lstStyle/>
          <a:p>
            <a:r>
              <a:rPr lang="en-US" i="1" dirty="0" smtClean="0"/>
              <a:t>For in this we groan, earnestly desiring to be clothed upon with our house which is from heaven.</a:t>
            </a:r>
          </a:p>
          <a:p>
            <a:r>
              <a:rPr lang="en-US" i="1" dirty="0" smtClean="0">
                <a:solidFill>
                  <a:srgbClr val="FFFF00"/>
                </a:solidFill>
              </a:rPr>
              <a:t>Rom. 8:18-23 “For I reckon that the sufferings of this present time are not worthy to be compared with the glory which shall be revealed in us. For the earnest expectation of the creature </a:t>
            </a:r>
            <a:r>
              <a:rPr lang="en-US" i="1" dirty="0" err="1" smtClean="0">
                <a:solidFill>
                  <a:srgbClr val="FFFF00"/>
                </a:solidFill>
              </a:rPr>
              <a:t>waiteth</a:t>
            </a:r>
            <a:r>
              <a:rPr lang="en-US" i="1" dirty="0" smtClean="0">
                <a:solidFill>
                  <a:srgbClr val="FFFF00"/>
                </a:solidFill>
              </a:rPr>
              <a:t> for the manifestation of the sons of God...Because the creature itself also shall be delivered from the bondage of corruption into the glorious liberty of the children of God. For we know that the whole creation </a:t>
            </a:r>
            <a:r>
              <a:rPr lang="en-US" i="1" dirty="0" err="1" smtClean="0">
                <a:solidFill>
                  <a:srgbClr val="FFFF00"/>
                </a:solidFill>
              </a:rPr>
              <a:t>groaneth</a:t>
            </a:r>
            <a:r>
              <a:rPr lang="en-US" i="1" dirty="0" smtClean="0">
                <a:solidFill>
                  <a:srgbClr val="FFFF00"/>
                </a:solidFill>
              </a:rPr>
              <a:t> and </a:t>
            </a:r>
            <a:r>
              <a:rPr lang="en-US" i="1" dirty="0" err="1" smtClean="0">
                <a:solidFill>
                  <a:srgbClr val="FFFF00"/>
                </a:solidFill>
              </a:rPr>
              <a:t>travaileth</a:t>
            </a:r>
            <a:r>
              <a:rPr lang="en-US" i="1" dirty="0" smtClean="0">
                <a:solidFill>
                  <a:srgbClr val="FFFF00"/>
                </a:solidFill>
              </a:rPr>
              <a:t> in pain together until now. And not only they, but ourselves also, which have the </a:t>
            </a:r>
            <a:r>
              <a:rPr lang="en-US" i="1" u="sng" dirty="0" err="1" smtClean="0">
                <a:solidFill>
                  <a:srgbClr val="FFFF00"/>
                </a:solidFill>
              </a:rPr>
              <a:t>firstfruits</a:t>
            </a:r>
            <a:r>
              <a:rPr lang="en-US" i="1" dirty="0" smtClean="0">
                <a:solidFill>
                  <a:srgbClr val="FFFF00"/>
                </a:solidFill>
              </a:rPr>
              <a:t> of the Spirit, even we ourselves groan within ourselves, waiting for the adoption, to wit, the </a:t>
            </a:r>
            <a:r>
              <a:rPr lang="en-US" i="1" u="sng" dirty="0" smtClean="0">
                <a:solidFill>
                  <a:srgbClr val="FFFF00"/>
                </a:solidFill>
              </a:rPr>
              <a:t>redemption of our body</a:t>
            </a:r>
            <a:r>
              <a:rPr lang="en-US" i="1" dirty="0" smtClean="0">
                <a:solidFill>
                  <a:srgbClr val="FFFF00"/>
                </a:solidFill>
              </a:rPr>
              <a:t>.”</a:t>
            </a:r>
            <a:endParaRPr lang="en-US" dirty="0">
              <a:solidFill>
                <a:srgbClr val="FFFF00"/>
              </a:solidFill>
            </a:endParaRPr>
          </a:p>
        </p:txBody>
      </p:sp>
    </p:spTree>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067800" cy="6858000"/>
          </a:xfrm>
        </p:spPr>
        <p:txBody>
          <a:bodyPr>
            <a:normAutofit/>
          </a:bodyPr>
          <a:lstStyle/>
          <a:p>
            <a:r>
              <a:rPr lang="en-US" sz="3600" i="1" dirty="0" smtClean="0"/>
              <a:t>If so be that being clothed we shall not be found naked. For we that are in this tabernacle do groan, being burdened: not for that we would be unclothed, but clothed upon, that mortality might be swallowed up of life.”</a:t>
            </a:r>
          </a:p>
          <a:p>
            <a:r>
              <a:rPr lang="en-US" sz="3600" i="1" dirty="0" smtClean="0">
                <a:solidFill>
                  <a:srgbClr val="FFFF00"/>
                </a:solidFill>
              </a:rPr>
              <a:t>I Cor. 15:55-57 “O death, where is thy sting? O grave, where is thy victory? The sting of death is sin; and the strength of sin is the law. But thanks be to God, which </a:t>
            </a:r>
            <a:r>
              <a:rPr lang="en-US" sz="3600" i="1" dirty="0" err="1" smtClean="0">
                <a:solidFill>
                  <a:srgbClr val="FFFF00"/>
                </a:solidFill>
              </a:rPr>
              <a:t>giveth</a:t>
            </a:r>
            <a:r>
              <a:rPr lang="en-US" sz="3600" i="1" dirty="0" smtClean="0">
                <a:solidFill>
                  <a:srgbClr val="FFFF00"/>
                </a:solidFill>
              </a:rPr>
              <a:t> us the victory through our Lord Jesus Christ.”</a:t>
            </a:r>
          </a:p>
          <a:p>
            <a:endParaRPr lang="en-US" sz="3600" i="1" dirty="0" smtClean="0"/>
          </a:p>
          <a:p>
            <a:endParaRPr lang="en-US" sz="36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8229600" cy="198438"/>
          </a:xfrm>
        </p:spPr>
        <p:txBody>
          <a:bodyPr>
            <a:normAutofit fontScale="90000"/>
            <a:scene3d>
              <a:camera prst="orthographicFront"/>
              <a:lightRig rig="threePt" dir="t"/>
            </a:scene3d>
            <a:sp3d extrusionH="57150">
              <a:bevelT w="38100" h="38100" prst="convex"/>
            </a:sp3d>
          </a:bodyPr>
          <a:lstStyle/>
          <a:p>
            <a:r>
              <a:rPr lang="en-US" b="1" dirty="0" smtClean="0">
                <a:solidFill>
                  <a:schemeClr val="tx1">
                    <a:lumMod val="85000"/>
                  </a:schemeClr>
                </a:solidFill>
              </a:rPr>
              <a:t>Millennial Kingdom</a:t>
            </a:r>
            <a:br>
              <a:rPr lang="en-US" b="1" dirty="0" smtClean="0">
                <a:solidFill>
                  <a:schemeClr val="tx1">
                    <a:lumMod val="85000"/>
                  </a:schemeClr>
                </a:solidFill>
              </a:rPr>
            </a:br>
            <a:r>
              <a:rPr lang="en-US" b="1" dirty="0" smtClean="0">
                <a:solidFill>
                  <a:schemeClr val="tx1">
                    <a:lumMod val="85000"/>
                  </a:schemeClr>
                </a:solidFill>
              </a:rPr>
              <a:t>(1000 years)</a:t>
            </a:r>
            <a:r>
              <a:rPr lang="en-US" b="1" dirty="0" smtClean="0"/>
              <a:t/>
            </a:r>
            <a:br>
              <a:rPr lang="en-US" b="1" dirty="0" smtClean="0"/>
            </a:br>
            <a:r>
              <a:rPr lang="en-US" sz="4000" i="1" dirty="0" smtClean="0">
                <a:solidFill>
                  <a:srgbClr val="FFFF00"/>
                </a:solidFill>
                <a:effectLst/>
              </a:rPr>
              <a:t>“And they lived and reigned with </a:t>
            </a:r>
            <a:br>
              <a:rPr lang="en-US" sz="4000" i="1" dirty="0" smtClean="0">
                <a:solidFill>
                  <a:srgbClr val="FFFF00"/>
                </a:solidFill>
                <a:effectLst/>
              </a:rPr>
            </a:br>
            <a:r>
              <a:rPr lang="en-US" sz="4000" i="1" dirty="0" smtClean="0">
                <a:solidFill>
                  <a:srgbClr val="FFFF00"/>
                </a:solidFill>
                <a:effectLst/>
              </a:rPr>
              <a:t>Christ a thousand years.”</a:t>
            </a:r>
            <a:endParaRPr lang="en-US" sz="4000" i="1" dirty="0">
              <a:solidFill>
                <a:srgbClr val="FFFF00"/>
              </a:solidFill>
              <a:effectLst/>
            </a:endParaRPr>
          </a:p>
        </p:txBody>
      </p:sp>
      <p:pic>
        <p:nvPicPr>
          <p:cNvPr id="98308" name="Picture 4" descr="http://1.bp.blogspot.com/-CixHg6Sv1Qc/T29yK9YiFNI/AAAAAAAACJE/eIwIcaVU2tc/s1600/premil.gif"/>
          <p:cNvPicPr>
            <a:picLocks noChangeAspect="1" noChangeArrowheads="1"/>
          </p:cNvPicPr>
          <p:nvPr/>
        </p:nvPicPr>
        <p:blipFill>
          <a:blip r:embed="rId2" cstate="print"/>
          <a:srcRect/>
          <a:stretch>
            <a:fillRect/>
          </a:stretch>
        </p:blipFill>
        <p:spPr bwMode="auto">
          <a:xfrm>
            <a:off x="1657" y="2971800"/>
            <a:ext cx="9142343" cy="350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flipH="1" flipV="1">
            <a:off x="1143000" y="5562600"/>
            <a:ext cx="2819400" cy="914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flipH="1" flipV="1">
            <a:off x="2362200" y="3505200"/>
            <a:ext cx="381000" cy="685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flipH="1" flipV="1">
            <a:off x="6324603" y="5486400"/>
            <a:ext cx="2819397" cy="91439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flipH="1" flipV="1">
            <a:off x="152400" y="5181600"/>
            <a:ext cx="1295400" cy="45719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flipH="1" flipV="1">
            <a:off x="3505200" y="5181600"/>
            <a:ext cx="2057400" cy="457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flipH="1" flipV="1">
            <a:off x="6477000" y="3200400"/>
            <a:ext cx="1524000" cy="685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6477945">
            <a:off x="5743146" y="3044627"/>
            <a:ext cx="1466718" cy="484632"/>
          </a:xfrm>
          <a:prstGeom prst="rightArrow">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8310" name="Picture 6" descr="http://www.fallenangels-ckquarterman.com/wp-content/uploads/2012/04/Great-White-Throne.jpg"/>
          <p:cNvPicPr>
            <a:picLocks noChangeAspect="1" noChangeArrowheads="1"/>
          </p:cNvPicPr>
          <p:nvPr/>
        </p:nvPicPr>
        <p:blipFill>
          <a:blip r:embed="rId3" cstate="print"/>
          <a:srcRect/>
          <a:stretch>
            <a:fillRect/>
          </a:stretch>
        </p:blipFill>
        <p:spPr bwMode="auto">
          <a:xfrm>
            <a:off x="7620000" y="2971800"/>
            <a:ext cx="1524000" cy="1178076"/>
          </a:xfrm>
          <a:prstGeom prst="ellipse">
            <a:avLst/>
          </a:prstGeom>
          <a:ln>
            <a:noFill/>
          </a:ln>
          <a:effectLst>
            <a:softEdge rad="112500"/>
          </a:effectLst>
        </p:spPr>
      </p:pic>
      <p:pic>
        <p:nvPicPr>
          <p:cNvPr id="98312" name="Picture 8" descr="http://www.mormonchurch.com/files/2011/05/Second-Coming-Jesus-Christ-Mormon1.jpg"/>
          <p:cNvPicPr>
            <a:picLocks noChangeAspect="1" noChangeArrowheads="1"/>
          </p:cNvPicPr>
          <p:nvPr/>
        </p:nvPicPr>
        <p:blipFill>
          <a:blip r:embed="rId4" cstate="print"/>
          <a:srcRect l="28333" t="15000" r="28333" b="35000"/>
          <a:stretch>
            <a:fillRect/>
          </a:stretch>
        </p:blipFill>
        <p:spPr bwMode="auto">
          <a:xfrm>
            <a:off x="2286000" y="3429000"/>
            <a:ext cx="594360" cy="914400"/>
          </a:xfrm>
          <a:prstGeom prst="ellipse">
            <a:avLst/>
          </a:prstGeom>
          <a:ln>
            <a:noFill/>
          </a:ln>
          <a:effectLst>
            <a:softEdge rad="112500"/>
          </a:effectLst>
        </p:spPr>
      </p:pic>
      <p:pic>
        <p:nvPicPr>
          <p:cNvPr id="98313" name="Picture 9" descr="C:\Users\Dan White\Pictures\Bible pictures\Daniel &amp; Bab Captvty\scan0028 (2).jpg"/>
          <p:cNvPicPr>
            <a:picLocks noChangeAspect="1" noChangeArrowheads="1"/>
          </p:cNvPicPr>
          <p:nvPr/>
        </p:nvPicPr>
        <p:blipFill>
          <a:blip r:embed="rId5" cstate="print"/>
          <a:srcRect/>
          <a:stretch>
            <a:fillRect/>
          </a:stretch>
        </p:blipFill>
        <p:spPr bwMode="auto">
          <a:xfrm>
            <a:off x="2133600" y="5410200"/>
            <a:ext cx="814545" cy="1176898"/>
          </a:xfrm>
          <a:prstGeom prst="ellipse">
            <a:avLst/>
          </a:prstGeom>
          <a:ln>
            <a:noFill/>
          </a:ln>
          <a:effectLst>
            <a:softEdge rad="112500"/>
          </a:effectLst>
        </p:spPr>
      </p:pic>
      <p:pic>
        <p:nvPicPr>
          <p:cNvPr id="98314" name="Picture 10" descr="C:\Users\Dan White\Pictures\Bible pictures\Prophecy pictures\prophecy pictures\rapture and second coming\rapture88 (2).jpg"/>
          <p:cNvPicPr>
            <a:picLocks noChangeAspect="1" noChangeArrowheads="1"/>
          </p:cNvPicPr>
          <p:nvPr/>
        </p:nvPicPr>
        <p:blipFill>
          <a:blip r:embed="rId6" cstate="print"/>
          <a:srcRect/>
          <a:stretch>
            <a:fillRect/>
          </a:stretch>
        </p:blipFill>
        <p:spPr bwMode="auto">
          <a:xfrm>
            <a:off x="380999" y="3425526"/>
            <a:ext cx="1256921" cy="994074"/>
          </a:xfrm>
          <a:prstGeom prst="ellipse">
            <a:avLst/>
          </a:prstGeom>
          <a:ln>
            <a:noFill/>
          </a:ln>
          <a:effectLst>
            <a:softEdge rad="112500"/>
          </a:effectLst>
        </p:spPr>
      </p:pic>
      <p:pic>
        <p:nvPicPr>
          <p:cNvPr id="98315" name="Picture 11" descr="C:\Users\Dan White\Pictures\Bible pictures\Prophecy pictures\prophecy pictures\rapture and second coming\scan0112 - Copy.jpg"/>
          <p:cNvPicPr>
            <a:picLocks noChangeAspect="1" noChangeArrowheads="1"/>
          </p:cNvPicPr>
          <p:nvPr/>
        </p:nvPicPr>
        <p:blipFill>
          <a:blip r:embed="rId7" cstate="print"/>
          <a:srcRect/>
          <a:stretch>
            <a:fillRect/>
          </a:stretch>
        </p:blipFill>
        <p:spPr bwMode="auto">
          <a:xfrm>
            <a:off x="5334000" y="4953000"/>
            <a:ext cx="1084263" cy="1583418"/>
          </a:xfrm>
          <a:prstGeom prst="ellipse">
            <a:avLst/>
          </a:prstGeom>
          <a:ln>
            <a:noFill/>
          </a:ln>
          <a:effectLst>
            <a:softEdge rad="112500"/>
          </a:effectLst>
        </p:spPr>
      </p:pic>
      <p:pic>
        <p:nvPicPr>
          <p:cNvPr id="98317" name="Picture 13" descr="C:\Users\Dan White\Pictures\Bible pictures\Prophecy pictures\prophecy pictures\rapture and second coming\14~ (2).JPG"/>
          <p:cNvPicPr>
            <a:picLocks noChangeAspect="1" noChangeArrowheads="1"/>
          </p:cNvPicPr>
          <p:nvPr/>
        </p:nvPicPr>
        <p:blipFill>
          <a:blip r:embed="rId8" cstate="print"/>
          <a:srcRect l="45280" t="9016" r="5227" b="45902"/>
          <a:stretch>
            <a:fillRect/>
          </a:stretch>
        </p:blipFill>
        <p:spPr bwMode="auto">
          <a:xfrm>
            <a:off x="3200400" y="3505200"/>
            <a:ext cx="762000" cy="891702"/>
          </a:xfrm>
          <a:prstGeom prst="ellipse">
            <a:avLst/>
          </a:prstGeom>
          <a:ln>
            <a:noFill/>
          </a:ln>
          <a:effectLst>
            <a:softEdge rad="112500"/>
          </a:effectLst>
        </p:spPr>
      </p:pic>
      <p:pic>
        <p:nvPicPr>
          <p:cNvPr id="98321" name="Picture 17" descr="http://what-buddha-said.net/Pics/hell.n4.jpg"/>
          <p:cNvPicPr>
            <a:picLocks noChangeAspect="1" noChangeArrowheads="1"/>
          </p:cNvPicPr>
          <p:nvPr/>
        </p:nvPicPr>
        <p:blipFill>
          <a:blip r:embed="rId9" cstate="print"/>
          <a:srcRect/>
          <a:stretch>
            <a:fillRect/>
          </a:stretch>
        </p:blipFill>
        <p:spPr bwMode="auto">
          <a:xfrm>
            <a:off x="6705600" y="4953000"/>
            <a:ext cx="1981200" cy="1485900"/>
          </a:xfrm>
          <a:prstGeom prst="ellipse">
            <a:avLst/>
          </a:prstGeom>
          <a:ln>
            <a:noFill/>
          </a:ln>
          <a:effectLst>
            <a:softEdge rad="112500"/>
          </a:effectLst>
        </p:spPr>
      </p:pic>
      <p:sp>
        <p:nvSpPr>
          <p:cNvPr id="25" name="Rectangle 24"/>
          <p:cNvSpPr/>
          <p:nvPr/>
        </p:nvSpPr>
        <p:spPr>
          <a:xfrm>
            <a:off x="7086600" y="1981200"/>
            <a:ext cx="1905000" cy="830997"/>
          </a:xfrm>
          <a:prstGeom prst="rect">
            <a:avLst/>
          </a:prstGeom>
          <a:solidFill>
            <a:schemeClr val="accent5">
              <a:lumMod val="40000"/>
              <a:lumOff val="6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2400" b="1" i="1" dirty="0" smtClean="0"/>
              <a:t>Second Resurrection</a:t>
            </a:r>
            <a:endParaRPr lang="en-US" sz="2400" b="1" i="1" dirty="0"/>
          </a:p>
        </p:txBody>
      </p:sp>
      <p:sp>
        <p:nvSpPr>
          <p:cNvPr id="19" name="Rectangle 18"/>
          <p:cNvSpPr/>
          <p:nvPr/>
        </p:nvSpPr>
        <p:spPr>
          <a:xfrm>
            <a:off x="152400" y="1981200"/>
            <a:ext cx="1905000" cy="830997"/>
          </a:xfrm>
          <a:prstGeom prst="rect">
            <a:avLst/>
          </a:prstGeom>
          <a:solidFill>
            <a:schemeClr val="accent5">
              <a:lumMod val="40000"/>
              <a:lumOff val="6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2400" b="1" i="1" dirty="0" smtClean="0"/>
              <a:t>First  Resurrection</a:t>
            </a:r>
            <a:endParaRPr lang="en-US" sz="2400" b="1" i="1" dirty="0"/>
          </a:p>
        </p:txBody>
      </p:sp>
      <p:sp>
        <p:nvSpPr>
          <p:cNvPr id="20" name="Right Arrow 19"/>
          <p:cNvSpPr/>
          <p:nvPr/>
        </p:nvSpPr>
        <p:spPr>
          <a:xfrm rot="6477945">
            <a:off x="7068458" y="2886811"/>
            <a:ext cx="814484" cy="484632"/>
          </a:xfrm>
          <a:prstGeom prst="rightArrow">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2941469">
            <a:off x="328874" y="2848551"/>
            <a:ext cx="704239" cy="484632"/>
          </a:xfrm>
          <a:prstGeom prst="rightArrow">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rot="2093924">
            <a:off x="1873466" y="2561323"/>
            <a:ext cx="1615912" cy="484632"/>
          </a:xfrm>
          <a:prstGeom prst="rightArrow">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2000"/>
                                        <p:tgtEl>
                                          <p:spTgt spid="9"/>
                                        </p:tgtEl>
                                      </p:cBhvr>
                                    </p:animEffect>
                                    <p:set>
                                      <p:cBhvr>
                                        <p:cTn id="14" dur="1" fill="hold">
                                          <p:stCondLst>
                                            <p:cond delay="1999"/>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2000"/>
                                        <p:tgtEl>
                                          <p:spTgt spid="11"/>
                                        </p:tgtEl>
                                      </p:cBhvr>
                                    </p:animEffect>
                                    <p:set>
                                      <p:cBhvr>
                                        <p:cTn id="24" dur="1" fill="hold">
                                          <p:stCondLst>
                                            <p:cond delay="1999"/>
                                          </p:stCondLst>
                                        </p:cTn>
                                        <p:tgtEl>
                                          <p:spTgt spid="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20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20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0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20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25" grpId="0" animBg="1"/>
      <p:bldP spid="19" grpId="0" animBg="1"/>
      <p:bldP spid="20" grpId="0" animBg="1"/>
      <p:bldP spid="21" grpId="0" animBg="1"/>
      <p:bldP spid="2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normAutofit fontScale="90000"/>
          </a:bodyPr>
          <a:lstStyle/>
          <a:p>
            <a:r>
              <a:rPr lang="en-US" i="1" dirty="0" smtClean="0">
                <a:solidFill>
                  <a:schemeClr val="accent6">
                    <a:lumMod val="60000"/>
                    <a:lumOff val="40000"/>
                  </a:schemeClr>
                </a:solidFill>
                <a:effectLst>
                  <a:glow rad="63500">
                    <a:schemeClr val="accent6">
                      <a:satMod val="175000"/>
                      <a:alpha val="40000"/>
                    </a:schemeClr>
                  </a:glow>
                </a:effectLst>
              </a:rPr>
              <a:t>The Second Resurrection</a:t>
            </a:r>
            <a:r>
              <a:rPr lang="en-US" i="1" dirty="0" smtClean="0"/>
              <a:t/>
            </a:r>
            <a:br>
              <a:rPr lang="en-US" i="1" dirty="0" smtClean="0"/>
            </a:br>
            <a:r>
              <a:rPr lang="en-US" i="1" dirty="0" smtClean="0">
                <a:solidFill>
                  <a:srgbClr val="FFC000"/>
                </a:solidFill>
              </a:rPr>
              <a:t>(second death)</a:t>
            </a:r>
            <a:endParaRPr lang="en-US" i="1" dirty="0">
              <a:solidFill>
                <a:srgbClr val="FFC000"/>
              </a:solidFill>
            </a:endParaRPr>
          </a:p>
        </p:txBody>
      </p:sp>
      <p:sp>
        <p:nvSpPr>
          <p:cNvPr id="8" name="Content Placeholder 7"/>
          <p:cNvSpPr>
            <a:spLocks noGrp="1"/>
          </p:cNvSpPr>
          <p:nvPr>
            <p:ph idx="1"/>
          </p:nvPr>
        </p:nvSpPr>
        <p:spPr>
          <a:xfrm>
            <a:off x="457200" y="1371601"/>
            <a:ext cx="8229600" cy="1524000"/>
          </a:xfrm>
        </p:spPr>
        <p:txBody>
          <a:bodyPr/>
          <a:lstStyle/>
          <a:p>
            <a:pPr>
              <a:buNone/>
            </a:pPr>
            <a:r>
              <a:rPr lang="en-US" i="1" dirty="0" smtClean="0"/>
              <a:t>“But the rest of the dead (unbelievers) lived not again until the thousand years were finished.”</a:t>
            </a:r>
          </a:p>
          <a:p>
            <a:endParaRPr lang="en-US" dirty="0"/>
          </a:p>
        </p:txBody>
      </p:sp>
      <p:pic>
        <p:nvPicPr>
          <p:cNvPr id="97282" name="Picture 2" descr="http://images.srilal.multiply.com/image/ffFQ-bK22heSeKmvYXzdFg/photos/1M/300x300/2231/white-throne.jpg?et=vzws9v%2C%2BgL28HBtIs2lIeg&amp;nmid=0"/>
          <p:cNvPicPr>
            <a:picLocks noChangeAspect="1" noChangeArrowheads="1"/>
          </p:cNvPicPr>
          <p:nvPr/>
        </p:nvPicPr>
        <p:blipFill>
          <a:blip r:embed="rId3" cstate="print">
            <a:lum bright="-10000"/>
          </a:blip>
          <a:srcRect/>
          <a:stretch>
            <a:fillRect/>
          </a:stretch>
        </p:blipFill>
        <p:spPr bwMode="auto">
          <a:xfrm>
            <a:off x="533400" y="2971800"/>
            <a:ext cx="3124200" cy="3699054"/>
          </a:xfrm>
          <a:prstGeom prst="rect">
            <a:avLst/>
          </a:prstGeom>
          <a:noFill/>
        </p:spPr>
      </p:pic>
      <p:pic>
        <p:nvPicPr>
          <p:cNvPr id="97284" name="Picture 4" descr="http://believe-jesus.webs.com/lakeoffire.jpg"/>
          <p:cNvPicPr>
            <a:picLocks noChangeAspect="1" noChangeArrowheads="1"/>
          </p:cNvPicPr>
          <p:nvPr/>
        </p:nvPicPr>
        <p:blipFill>
          <a:blip r:embed="rId4" cstate="print"/>
          <a:srcRect/>
          <a:stretch>
            <a:fillRect/>
          </a:stretch>
        </p:blipFill>
        <p:spPr bwMode="auto">
          <a:xfrm>
            <a:off x="4114800" y="2971800"/>
            <a:ext cx="4876800" cy="3657600"/>
          </a:xfrm>
          <a:prstGeom prst="rect">
            <a:avLst/>
          </a:prstGeom>
          <a:noFill/>
        </p:spPr>
      </p:pic>
      <p:pic>
        <p:nvPicPr>
          <p:cNvPr id="97286" name="Picture 6" descr="http://www.sluniverse.com/php/vb/attachments/commercial-announcements/14832d1287163840-introducing-lake-fire-now-open-lake-fire-copy.jpg"/>
          <p:cNvPicPr>
            <a:picLocks noChangeAspect="1" noChangeArrowheads="1"/>
          </p:cNvPicPr>
          <p:nvPr/>
        </p:nvPicPr>
        <p:blipFill>
          <a:blip r:embed="rId5" cstate="print"/>
          <a:srcRect/>
          <a:stretch>
            <a:fillRect/>
          </a:stretch>
        </p:blipFill>
        <p:spPr bwMode="auto">
          <a:xfrm>
            <a:off x="152400" y="2438400"/>
            <a:ext cx="8839200" cy="441960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282"/>
                                        </p:tgtEl>
                                        <p:attrNameLst>
                                          <p:attrName>style.visibility</p:attrName>
                                        </p:attrNameLst>
                                      </p:cBhvr>
                                      <p:to>
                                        <p:strVal val="visible"/>
                                      </p:to>
                                    </p:set>
                                    <p:animEffect transition="in" filter="fade">
                                      <p:cBhvr>
                                        <p:cTn id="7" dur="2000"/>
                                        <p:tgtEl>
                                          <p:spTgt spid="972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7284"/>
                                        </p:tgtEl>
                                        <p:attrNameLst>
                                          <p:attrName>style.visibility</p:attrName>
                                        </p:attrNameLst>
                                      </p:cBhvr>
                                      <p:to>
                                        <p:strVal val="visible"/>
                                      </p:to>
                                    </p:set>
                                    <p:animEffect transition="in" filter="fade">
                                      <p:cBhvr>
                                        <p:cTn id="12" dur="2000"/>
                                        <p:tgtEl>
                                          <p:spTgt spid="9728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7286"/>
                                        </p:tgtEl>
                                        <p:attrNameLst>
                                          <p:attrName>style.visibility</p:attrName>
                                        </p:attrNameLst>
                                      </p:cBhvr>
                                      <p:to>
                                        <p:strVal val="visible"/>
                                      </p:to>
                                    </p:set>
                                    <p:animEffect transition="in" filter="fade">
                                      <p:cBhvr>
                                        <p:cTn id="17" dur="2000"/>
                                        <p:tgtEl>
                                          <p:spTgt spid="97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http://wpbv.bellevuepastor.org/wp-content/uploads/2012/09/09-23-12am.jpg"/>
          <p:cNvPicPr>
            <a:picLocks noChangeAspect="1" noChangeArrowheads="1"/>
          </p:cNvPicPr>
          <p:nvPr/>
        </p:nvPicPr>
        <p:blipFill>
          <a:blip r:embed="rId2" cstate="print">
            <a:lum contrast="20000"/>
          </a:blip>
          <a:srcRect/>
          <a:stretch>
            <a:fillRect/>
          </a:stretch>
        </p:blipFill>
        <p:spPr bwMode="auto">
          <a:xfrm>
            <a:off x="1752600" y="0"/>
            <a:ext cx="5812463" cy="6248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http://thelighthouseministry.blog.com/files/2011/03/Heaven-or-Hell2.jpg"/>
          <p:cNvPicPr>
            <a:picLocks noChangeAspect="1" noChangeArrowheads="1"/>
          </p:cNvPicPr>
          <p:nvPr/>
        </p:nvPicPr>
        <p:blipFill>
          <a:blip r:embed="rId2" cstate="print"/>
          <a:srcRect/>
          <a:stretch>
            <a:fillRect/>
          </a:stretch>
        </p:blipFill>
        <p:spPr bwMode="auto">
          <a:xfrm>
            <a:off x="685800" y="304800"/>
            <a:ext cx="7577223" cy="6254476"/>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freechristimages.org/prints/Antonio_Ciseri_Ecce_Homo_Print.jpg"/>
          <p:cNvPicPr>
            <a:picLocks noChangeAspect="1" noChangeArrowheads="1"/>
          </p:cNvPicPr>
          <p:nvPr/>
        </p:nvPicPr>
        <p:blipFill>
          <a:blip r:embed="rId2" cstate="print"/>
          <a:srcRect/>
          <a:stretch>
            <a:fillRect/>
          </a:stretch>
        </p:blipFill>
        <p:spPr bwMode="auto">
          <a:xfrm>
            <a:off x="457200" y="1722684"/>
            <a:ext cx="7848600" cy="5135316"/>
          </a:xfrm>
          <a:prstGeom prst="rect">
            <a:avLst/>
          </a:prstGeom>
          <a:noFill/>
        </p:spPr>
      </p:pic>
      <p:sp>
        <p:nvSpPr>
          <p:cNvPr id="2" name="Title 1"/>
          <p:cNvSpPr>
            <a:spLocks noGrp="1"/>
          </p:cNvSpPr>
          <p:nvPr>
            <p:ph type="title"/>
          </p:nvPr>
        </p:nvSpPr>
        <p:spPr>
          <a:xfrm>
            <a:off x="0" y="304800"/>
            <a:ext cx="9144000" cy="1143000"/>
          </a:xfrm>
        </p:spPr>
        <p:txBody>
          <a:bodyPr>
            <a:normAutofit fontScale="90000"/>
          </a:bodyPr>
          <a:lstStyle/>
          <a:p>
            <a:r>
              <a:rPr lang="en-US" sz="4800" dirty="0">
                <a:solidFill>
                  <a:srgbClr val="FFFF00"/>
                </a:solidFill>
              </a:rPr>
              <a:t>The Impeccability of Jesus </a:t>
            </a:r>
            <a:r>
              <a:rPr lang="en-US" sz="4800" dirty="0" smtClean="0">
                <a:solidFill>
                  <a:srgbClr val="FFFF00"/>
                </a:solidFill>
              </a:rPr>
              <a:t>Christ</a:t>
            </a:r>
            <a:br>
              <a:rPr lang="en-US" sz="4800" dirty="0" smtClean="0">
                <a:solidFill>
                  <a:srgbClr val="FFFF00"/>
                </a:solidFill>
              </a:rPr>
            </a:br>
            <a:r>
              <a:rPr lang="en-US" sz="4800" dirty="0" smtClean="0">
                <a:solidFill>
                  <a:srgbClr val="FFFF00"/>
                </a:solidFill>
                <a:effectLst/>
              </a:rPr>
              <a:t>(</a:t>
            </a:r>
            <a:r>
              <a:rPr lang="en-US" sz="4800" i="1" dirty="0" smtClean="0">
                <a:solidFill>
                  <a:srgbClr val="FFFF00"/>
                </a:solidFill>
                <a:effectLst/>
              </a:rPr>
              <a:t>John 18:38)</a:t>
            </a:r>
            <a:endParaRPr lang="en-US" sz="4800" dirty="0">
              <a:solidFill>
                <a:srgbClr val="FFFF00"/>
              </a:solidFill>
              <a:effectLst/>
            </a:endParaRPr>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1927</TotalTime>
  <Words>2594</Words>
  <Application>Microsoft Office PowerPoint</Application>
  <PresentationFormat>On-screen Show (4:3)</PresentationFormat>
  <Paragraphs>177</Paragraphs>
  <Slides>85</Slides>
  <Notes>2</Notes>
  <HiddenSlides>0</HiddenSlides>
  <MMClips>0</MMClips>
  <ScaleCrop>false</ScaleCrop>
  <HeadingPairs>
    <vt:vector size="4" baseType="variant">
      <vt:variant>
        <vt:lpstr>Theme</vt:lpstr>
      </vt:variant>
      <vt:variant>
        <vt:i4>1</vt:i4>
      </vt:variant>
      <vt:variant>
        <vt:lpstr>Slide Titles</vt:lpstr>
      </vt:variant>
      <vt:variant>
        <vt:i4>85</vt:i4>
      </vt:variant>
    </vt:vector>
  </HeadingPairs>
  <TitlesOfParts>
    <vt:vector size="86" baseType="lpstr">
      <vt:lpstr>Office Theme</vt:lpstr>
      <vt:lpstr>The Doctrine of Jesus Christ (Part 21)</vt:lpstr>
      <vt:lpstr>Review</vt:lpstr>
      <vt:lpstr>Slide 3</vt:lpstr>
      <vt:lpstr>The Virgin Birth</vt:lpstr>
      <vt:lpstr>Slide 5</vt:lpstr>
      <vt:lpstr>Names and Titles of Jesus Christ</vt:lpstr>
      <vt:lpstr>The Humanity of Jesus Christ</vt:lpstr>
      <vt:lpstr>The Deity of Jesus Christ</vt:lpstr>
      <vt:lpstr>The Impeccability of Jesus Christ (John 18:38)</vt:lpstr>
      <vt:lpstr>“For even the Son of man came not to be ministered unto, but to minister, and to give his life a ransom for many.” Mark 10:45 </vt:lpstr>
      <vt:lpstr>The Character of Jesus Christ</vt:lpstr>
      <vt:lpstr>In the Old Testament three great offices were created by God to meet the spiritual and material needs of his chosen people.</vt:lpstr>
      <vt:lpstr>Jesus holds all three offices</vt:lpstr>
      <vt:lpstr>The Death of Jesus Christ</vt:lpstr>
      <vt:lpstr>Slide 15</vt:lpstr>
      <vt:lpstr> “Exposing the false Doctrine of Calvinism”</vt:lpstr>
      <vt:lpstr>Slide 17</vt:lpstr>
      <vt:lpstr>Slide 18</vt:lpstr>
      <vt:lpstr>The results of the vicarious atonement </vt:lpstr>
      <vt:lpstr>The seven last statements of Christ</vt:lpstr>
      <vt:lpstr>Slide 21</vt:lpstr>
      <vt:lpstr>Christ descent into the  heart of the earth</vt:lpstr>
      <vt:lpstr>Slide 23</vt:lpstr>
      <vt:lpstr>Slide 24</vt:lpstr>
      <vt:lpstr>“For Christ also hath once suffered for sins, the just for the unjust, that he might bring us to God, being put to death in the flesh, but quickened by the Spirit: By which also he went and preached unto the spirits in prison; Which sometime were disobedient, when once the longsuffering of God waited in the days of Noah, while the ark was a preparing, wherein few, that is, eight souls were saved by water.”     (I Peter 3:18-20)  </vt:lpstr>
      <vt:lpstr>Slide 26</vt:lpstr>
      <vt:lpstr>“Wherefore he saith, When he ascended up on high, he led captivity captive, and gave gifts unto men. Now that he ascended, what is it but that he also descended first into the lower parts of the earth? He that descended is the same also that ascended up far above all heavens, that he might fill all things.” (Ephesians 4:8-9) </vt:lpstr>
      <vt:lpstr>Slide 28</vt:lpstr>
      <vt:lpstr>Slide 29</vt:lpstr>
      <vt:lpstr>The Resurrection of Jesus Christ</vt:lpstr>
      <vt:lpstr>The Most Important Bible Doctrine (I Corinthians 15)</vt:lpstr>
      <vt:lpstr>A person can not be saved unless they believer in the Resurrection of Jesus Christ.</vt:lpstr>
      <vt:lpstr>Slide 33</vt:lpstr>
      <vt:lpstr>The Infallible Proofs of the Resurrection</vt:lpstr>
      <vt:lpstr>40 days </vt:lpstr>
      <vt:lpstr>40 days </vt:lpstr>
      <vt:lpstr>40 days </vt:lpstr>
      <vt:lpstr>The proofs of the resurrection</vt:lpstr>
      <vt:lpstr>Seventeen appearances of Jesus                          after the resurrection</vt:lpstr>
      <vt:lpstr>Slide 40</vt:lpstr>
      <vt:lpstr>Slide 41</vt:lpstr>
      <vt:lpstr>Slide 42</vt:lpstr>
      <vt:lpstr>What is the sign of Chistianity?</vt:lpstr>
      <vt:lpstr>The sign of Christianity is really not the cross, but an empty tomb. </vt:lpstr>
      <vt:lpstr>Slide 45</vt:lpstr>
      <vt:lpstr>If the resurrection is not true, we must accept six horrible conclusions  </vt:lpstr>
      <vt:lpstr>Slide 47</vt:lpstr>
      <vt:lpstr>Slide 48</vt:lpstr>
      <vt:lpstr>The order of the resurrection  (I Cor. 15:20-24) </vt:lpstr>
      <vt:lpstr>First fruits harvest (Leviticus 23)</vt:lpstr>
      <vt:lpstr>Slide 51</vt:lpstr>
      <vt:lpstr>Slide 52</vt:lpstr>
      <vt:lpstr>“Honour the LORD with thy substance, and with the firstfruits of all thine increase.” Prov. 3:9 </vt:lpstr>
      <vt:lpstr>Christ resurrection as the First Fruits does not mean that Christ was the first to rise from the dead</vt:lpstr>
      <vt:lpstr>Slide 55</vt:lpstr>
      <vt:lpstr>Elijah resurrected the son of  Zarephath's widow (I Kings 17:17-24) </vt:lpstr>
      <vt:lpstr>Elisha resurrected the son of the  Shunammite woman (II Kings 4:35) </vt:lpstr>
      <vt:lpstr>A dead man comes back to life when he touches Elisha's bones (II Kings 13:21)  </vt:lpstr>
      <vt:lpstr>Jesus resurrects the widow's son (Luke 7:13-15) </vt:lpstr>
      <vt:lpstr>Jesus raises Jairus' daughter from the dead (Matthew 9:25) </vt:lpstr>
      <vt:lpstr>Jesus raises Lazarus from the dead (John 11:43-44)</vt:lpstr>
      <vt:lpstr>Many saints resurrected  at Jesus' crucifixion (Matthew 27:52-53) </vt:lpstr>
      <vt:lpstr>Slide 63</vt:lpstr>
      <vt:lpstr>"Verily, verily, I say unto you, He that heareth my word, and believeth on him that sent me, hath everlasting life, and shall not come into condemnation; but is passed from death unto life"  (John 5:24)</vt:lpstr>
      <vt:lpstr>True resurrection carries with it Glorification</vt:lpstr>
      <vt:lpstr>Slide 66</vt:lpstr>
      <vt:lpstr>Slide 67</vt:lpstr>
      <vt:lpstr>Slide 68</vt:lpstr>
      <vt:lpstr>Christ will rule his Earthly Kingdom through three classes of resurrected administrators</vt:lpstr>
      <vt:lpstr>Slide 70</vt:lpstr>
      <vt:lpstr>Church Saints</vt:lpstr>
      <vt:lpstr>Tribulation Saints</vt:lpstr>
      <vt:lpstr>Old Testament Saints</vt:lpstr>
      <vt:lpstr>There are Two Resurrections</vt:lpstr>
      <vt:lpstr>The First Resurrection has two parts</vt:lpstr>
      <vt:lpstr>Slide 76</vt:lpstr>
      <vt:lpstr>II Corinthians 5:1-4</vt:lpstr>
      <vt:lpstr>Slide 78</vt:lpstr>
      <vt:lpstr>Slide 79</vt:lpstr>
      <vt:lpstr>Slide 80</vt:lpstr>
      <vt:lpstr>Slide 81</vt:lpstr>
      <vt:lpstr>Millennial Kingdom (1000 years) “And they lived and reigned with  Christ a thousand years.”</vt:lpstr>
      <vt:lpstr>The Second Resurrection (second death)</vt:lpstr>
      <vt:lpstr>Slide 84</vt:lpstr>
      <vt:lpstr>Slide 85</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Doctrine of Jesus Christ (Part 21)</dc:title>
  <dc:creator>Pastor Daniel White</dc:creator>
  <cp:lastModifiedBy>Pastor Daniel White</cp:lastModifiedBy>
  <cp:revision>90</cp:revision>
  <dcterms:created xsi:type="dcterms:W3CDTF">2013-01-11T15:35:15Z</dcterms:created>
  <dcterms:modified xsi:type="dcterms:W3CDTF">2013-01-16T22:37:39Z</dcterms:modified>
</cp:coreProperties>
</file>