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339" r:id="rId32"/>
    <p:sldId id="287" r:id="rId33"/>
    <p:sldId id="288" r:id="rId34"/>
    <p:sldId id="289" r:id="rId35"/>
    <p:sldId id="290" r:id="rId36"/>
    <p:sldId id="291" r:id="rId37"/>
    <p:sldId id="295" r:id="rId38"/>
    <p:sldId id="296" r:id="rId39"/>
    <p:sldId id="334" r:id="rId40"/>
    <p:sldId id="335" r:id="rId41"/>
    <p:sldId id="337" r:id="rId42"/>
    <p:sldId id="340" r:id="rId43"/>
    <p:sldId id="374" r:id="rId44"/>
    <p:sldId id="375" r:id="rId45"/>
    <p:sldId id="341" r:id="rId46"/>
    <p:sldId id="342" r:id="rId47"/>
    <p:sldId id="343" r:id="rId48"/>
    <p:sldId id="344" r:id="rId49"/>
    <p:sldId id="345" r:id="rId50"/>
    <p:sldId id="346" r:id="rId51"/>
    <p:sldId id="347" r:id="rId52"/>
    <p:sldId id="348" r:id="rId53"/>
    <p:sldId id="349" r:id="rId54"/>
    <p:sldId id="350" r:id="rId55"/>
    <p:sldId id="352" r:id="rId56"/>
    <p:sldId id="351" r:id="rId57"/>
    <p:sldId id="353" r:id="rId58"/>
    <p:sldId id="354" r:id="rId59"/>
    <p:sldId id="355" r:id="rId60"/>
    <p:sldId id="356" r:id="rId61"/>
    <p:sldId id="357" r:id="rId62"/>
    <p:sldId id="380" r:id="rId63"/>
    <p:sldId id="358" r:id="rId64"/>
    <p:sldId id="359" r:id="rId65"/>
    <p:sldId id="360" r:id="rId66"/>
    <p:sldId id="361" r:id="rId67"/>
    <p:sldId id="362" r:id="rId68"/>
    <p:sldId id="363" r:id="rId69"/>
    <p:sldId id="364" r:id="rId70"/>
    <p:sldId id="365" r:id="rId71"/>
    <p:sldId id="366" r:id="rId72"/>
    <p:sldId id="379" r:id="rId73"/>
    <p:sldId id="367" r:id="rId74"/>
    <p:sldId id="368" r:id="rId75"/>
    <p:sldId id="369" r:id="rId76"/>
    <p:sldId id="370" r:id="rId77"/>
    <p:sldId id="376" r:id="rId78"/>
    <p:sldId id="377" r:id="rId79"/>
    <p:sldId id="378" r:id="rId80"/>
    <p:sldId id="371" r:id="rId81"/>
    <p:sldId id="372" r:id="rId82"/>
    <p:sldId id="373"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58" autoAdjust="0"/>
    <p:restoredTop sz="94660"/>
  </p:normalViewPr>
  <p:slideViewPr>
    <p:cSldViewPr>
      <p:cViewPr varScale="1">
        <p:scale>
          <a:sx n="68" d="100"/>
          <a:sy n="68" d="100"/>
        </p:scale>
        <p:origin x="-63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45D44C-14F4-4B0C-B9A6-8AEF31C34DE1}" type="datetimeFigureOut">
              <a:rPr lang="en-US" smtClean="0"/>
              <a:pPr/>
              <a:t>1/9/2013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3149E8-3D18-4E27-B5D0-3337F3013E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D5AC92-94A3-4045-A8A9-05A63E1BF767}" type="datetimeFigureOut">
              <a:rPr lang="en-US" smtClean="0"/>
              <a:pPr/>
              <a:t>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EF440-7451-4C8C-AA8D-4678FB77F932}"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5AC92-94A3-4045-A8A9-05A63E1BF767}" type="datetimeFigureOut">
              <a:rPr lang="en-US" smtClean="0"/>
              <a:pPr/>
              <a:t>1/9/2013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EF440-7451-4C8C-AA8D-4678FB77F93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20)</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029200"/>
            <a:ext cx="9144000" cy="1828800"/>
          </a:xfrm>
        </p:spPr>
        <p:txBody>
          <a:bodyPr>
            <a:normAutofit/>
          </a:bodyPr>
          <a:lstStyle/>
          <a:p>
            <a:pPr algn="ctr">
              <a:buNone/>
            </a:pPr>
            <a:r>
              <a:rPr lang="en-US" sz="4000" dirty="0" smtClean="0">
                <a:solidFill>
                  <a:srgbClr val="FFFF00"/>
                </a:solidFill>
                <a:effectLst>
                  <a:glow rad="101600">
                    <a:schemeClr val="bg1">
                      <a:alpha val="60000"/>
                    </a:schemeClr>
                  </a:glow>
                </a:effectLst>
              </a:rPr>
              <a:t>The </a:t>
            </a:r>
            <a:r>
              <a:rPr lang="en-US" sz="4000" dirty="0" smtClean="0">
                <a:solidFill>
                  <a:srgbClr val="FFFF00"/>
                </a:solidFill>
                <a:effectLst>
                  <a:glow rad="101600">
                    <a:schemeClr val="bg1">
                      <a:alpha val="60000"/>
                    </a:schemeClr>
                  </a:glow>
                </a:effectLst>
              </a:rPr>
              <a:t>Infallible </a:t>
            </a:r>
            <a:r>
              <a:rPr lang="en-US" sz="4000" dirty="0" smtClean="0">
                <a:solidFill>
                  <a:srgbClr val="FFFF00"/>
                </a:solidFill>
                <a:effectLst>
                  <a:glow rad="101600">
                    <a:schemeClr val="bg1">
                      <a:alpha val="60000"/>
                    </a:schemeClr>
                  </a:glow>
                </a:effectLst>
              </a:rPr>
              <a:t>Proofs </a:t>
            </a:r>
            <a:r>
              <a:rPr lang="en-US" sz="4000" dirty="0" smtClean="0">
                <a:solidFill>
                  <a:srgbClr val="FFFF00"/>
                </a:solidFill>
                <a:effectLst>
                  <a:glow rad="101600">
                    <a:schemeClr val="bg1">
                      <a:alpha val="60000"/>
                    </a:schemeClr>
                  </a:glow>
                </a:effectLst>
              </a:rPr>
              <a:t>of the Resurrection</a:t>
            </a:r>
            <a:endParaRPr lang="en-US" sz="4000" i="1" dirty="0" smtClean="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2954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360985" y="1294228"/>
            <a:ext cx="4783015" cy="3811172"/>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191000" y="15240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ordincarnate.files.wordpress.com/2011/05/hell.jpg"/>
          <p:cNvPicPr>
            <a:picLocks noChangeAspect="1" noChangeArrowheads="1"/>
          </p:cNvPicPr>
          <p:nvPr/>
        </p:nvPicPr>
        <p:blipFill>
          <a:blip r:embed="rId2" cstate="print"/>
          <a:srcRect/>
          <a:stretch>
            <a:fillRect/>
          </a:stretch>
        </p:blipFill>
        <p:spPr bwMode="auto">
          <a:xfrm>
            <a:off x="5029200" y="2147454"/>
            <a:ext cx="3048000" cy="4710546"/>
          </a:xfrm>
          <a:prstGeom prst="rect">
            <a:avLst/>
          </a:prstGeom>
          <a:noFill/>
        </p:spPr>
      </p:pic>
      <p:sp>
        <p:nvSpPr>
          <p:cNvPr id="3" name="Title 2"/>
          <p:cNvSpPr>
            <a:spLocks noGrp="1"/>
          </p:cNvSpPr>
          <p:nvPr>
            <p:ph type="title"/>
          </p:nvPr>
        </p:nvSpPr>
        <p:spPr>
          <a:xfrm>
            <a:off x="0" y="152400"/>
            <a:ext cx="9144000" cy="2743200"/>
          </a:xfrm>
        </p:spPr>
        <p:txBody>
          <a:bodyPr>
            <a:normAutofit/>
          </a:bodyPr>
          <a:lstStyle/>
          <a:p>
            <a:r>
              <a:rPr lang="en-US" sz="3600" dirty="0" smtClean="0"/>
              <a:t>The word </a:t>
            </a:r>
            <a:r>
              <a:rPr lang="en-US" sz="3600" i="1" dirty="0" smtClean="0">
                <a:solidFill>
                  <a:srgbClr val="FFFF00"/>
                </a:solidFill>
              </a:rPr>
              <a:t>"vicarious" </a:t>
            </a:r>
            <a:r>
              <a:rPr lang="en-US" sz="3600" dirty="0" smtClean="0"/>
              <a:t>means substitute.  </a:t>
            </a:r>
            <a:br>
              <a:rPr lang="en-US" sz="3600" dirty="0" smtClean="0"/>
            </a:br>
            <a:r>
              <a:rPr lang="en-US" sz="3600" dirty="0" smtClean="0"/>
              <a:t>Christ was a substitute for others in that He took their place and suffered their punishment. </a:t>
            </a:r>
            <a:br>
              <a:rPr lang="en-US" sz="3600" dirty="0" smtClean="0"/>
            </a:br>
            <a:endParaRPr lang="en-US" sz="3600" dirty="0"/>
          </a:p>
        </p:txBody>
      </p:sp>
      <p:sp>
        <p:nvSpPr>
          <p:cNvPr id="4" name="Content Placeholder 3"/>
          <p:cNvSpPr>
            <a:spLocks noGrp="1"/>
          </p:cNvSpPr>
          <p:nvPr>
            <p:ph idx="1"/>
          </p:nvPr>
        </p:nvSpPr>
        <p:spPr>
          <a:xfrm>
            <a:off x="152400" y="3048000"/>
            <a:ext cx="4191000" cy="3810000"/>
          </a:xfrm>
        </p:spPr>
        <p:txBody>
          <a:bodyPr/>
          <a:lstStyle/>
          <a:p>
            <a:pPr algn="ctr">
              <a:buNone/>
            </a:pPr>
            <a:r>
              <a:rPr lang="en-US" dirty="0" smtClean="0">
                <a:solidFill>
                  <a:srgbClr val="FFFF00"/>
                </a:solidFill>
              </a:rPr>
              <a:t>     </a:t>
            </a:r>
            <a:r>
              <a:rPr lang="en-US" dirty="0" smtClean="0">
                <a:solidFill>
                  <a:srgbClr val="FF0000"/>
                </a:solidFill>
                <a:effectLst>
                  <a:glow rad="63500">
                    <a:schemeClr val="accent2">
                      <a:satMod val="175000"/>
                      <a:alpha val="40000"/>
                    </a:schemeClr>
                  </a:glow>
                </a:effectLst>
              </a:rPr>
              <a:t>Without Christ </a:t>
            </a:r>
            <a:r>
              <a:rPr lang="en-US" i="1" dirty="0" smtClean="0">
                <a:solidFill>
                  <a:srgbClr val="FF0000"/>
                </a:solidFill>
                <a:effectLst>
                  <a:glow rad="63500">
                    <a:schemeClr val="accent2">
                      <a:satMod val="175000"/>
                      <a:alpha val="40000"/>
                    </a:schemeClr>
                  </a:glow>
                </a:effectLst>
              </a:rPr>
              <a:t>“vicarious death”, </a:t>
            </a:r>
            <a:r>
              <a:rPr lang="en-US" dirty="0" smtClean="0">
                <a:solidFill>
                  <a:srgbClr val="FF0000"/>
                </a:solidFill>
                <a:effectLst>
                  <a:glow rad="63500">
                    <a:schemeClr val="accent2">
                      <a:satMod val="175000"/>
                      <a:alpha val="40000"/>
                    </a:schemeClr>
                  </a:glow>
                </a:effectLst>
              </a:rPr>
              <a:t>we are all going to die and spend an eternity in hell as payment for our sins </a:t>
            </a:r>
            <a:r>
              <a:rPr lang="en-US" i="1" dirty="0" smtClean="0">
                <a:solidFill>
                  <a:srgbClr val="FF0000"/>
                </a:solidFill>
                <a:effectLst>
                  <a:glow rad="63500">
                    <a:schemeClr val="accent2">
                      <a:satMod val="175000"/>
                      <a:alpha val="40000"/>
                    </a:schemeClr>
                  </a:glow>
                </a:effectLst>
              </a:rPr>
              <a:t>(Rev. 20:14).</a:t>
            </a:r>
            <a:endParaRPr lang="en-US" i="1" dirty="0">
              <a:solidFill>
                <a:srgbClr val="FF0000"/>
              </a:solidFill>
              <a:effectLst>
                <a:glow rad="635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oneyearbibleimages.com/cross_follow.jpg"/>
          <p:cNvPicPr>
            <a:picLocks noChangeAspect="1" noChangeArrowheads="1"/>
          </p:cNvPicPr>
          <p:nvPr/>
        </p:nvPicPr>
        <p:blipFill>
          <a:blip r:embed="rId2" cstate="print"/>
          <a:srcRect/>
          <a:stretch>
            <a:fillRect/>
          </a:stretch>
        </p:blipFill>
        <p:spPr bwMode="auto">
          <a:xfrm>
            <a:off x="0" y="18434"/>
            <a:ext cx="9144000" cy="6839566"/>
          </a:xfrm>
          <a:prstGeom prst="rect">
            <a:avLst/>
          </a:prstGeom>
          <a:noFill/>
        </p:spPr>
      </p:pic>
      <p:sp>
        <p:nvSpPr>
          <p:cNvPr id="3" name="Rectangle 2"/>
          <p:cNvSpPr/>
          <p:nvPr/>
        </p:nvSpPr>
        <p:spPr>
          <a:xfrm>
            <a:off x="0" y="990601"/>
            <a:ext cx="5029200" cy="1938992"/>
          </a:xfrm>
          <a:prstGeom prst="rect">
            <a:avLst/>
          </a:prstGeom>
        </p:spPr>
        <p:txBody>
          <a:bodyPr wrap="square">
            <a:spAutoFit/>
          </a:bodyPr>
          <a:lstStyle/>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“Who his own self bare our sins in his own body on the tree.”</a:t>
            </a:r>
          </a:p>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 I Peter 2:24 </a:t>
            </a:r>
            <a:endParaRPr lang="en-US" sz="4000" i="1" dirty="0">
              <a:solidFill>
                <a:schemeClr val="bg1"/>
              </a:solidFill>
              <a:effectLst>
                <a:glow rad="101600">
                  <a:schemeClr val="tx1">
                    <a:alpha val="60000"/>
                  </a:schemeClr>
                </a:glow>
              </a:effectLst>
              <a:latin typeface="Adobe Arabic" pitchFamily="18" charset="-78"/>
              <a:cs typeface="Adobe Arabic" pitchFamily="18" charset="-78"/>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4114800"/>
          </a:xfrm>
        </p:spPr>
        <p:txBody>
          <a:bodyPr>
            <a:noAutofit/>
          </a:bodyPr>
          <a:lstStyle/>
          <a:p>
            <a:r>
              <a:rPr lang="en-US" sz="5400" dirty="0" smtClean="0">
                <a:solidFill>
                  <a:schemeClr val="accent5">
                    <a:lumMod val="60000"/>
                    <a:lumOff val="40000"/>
                  </a:schemeClr>
                </a:solidFill>
                <a:effectLst>
                  <a:glow rad="63500">
                    <a:schemeClr val="accent1">
                      <a:satMod val="175000"/>
                      <a:alpha val="40000"/>
                    </a:schemeClr>
                  </a:glow>
                </a:effectLst>
              </a:rPr>
              <a:t>Christ descent into the </a:t>
            </a:r>
            <a:br>
              <a:rPr lang="en-US" sz="5400" dirty="0" smtClean="0">
                <a:solidFill>
                  <a:schemeClr val="accent5">
                    <a:lumMod val="60000"/>
                    <a:lumOff val="40000"/>
                  </a:schemeClr>
                </a:solidFill>
                <a:effectLst>
                  <a:glow rad="63500">
                    <a:schemeClr val="accent1">
                      <a:satMod val="175000"/>
                      <a:alpha val="40000"/>
                    </a:schemeClr>
                  </a:glow>
                </a:effectLst>
              </a:rPr>
            </a:br>
            <a:r>
              <a:rPr lang="en-US" sz="5400" dirty="0" smtClean="0">
                <a:solidFill>
                  <a:schemeClr val="accent5">
                    <a:lumMod val="60000"/>
                    <a:lumOff val="40000"/>
                  </a:schemeClr>
                </a:solidFill>
                <a:effectLst>
                  <a:glow rad="63500">
                    <a:schemeClr val="accent1">
                      <a:satMod val="175000"/>
                      <a:alpha val="40000"/>
                    </a:schemeClr>
                  </a:glow>
                </a:effectLst>
              </a:rPr>
              <a:t>heart of the earth</a:t>
            </a:r>
            <a:endParaRPr lang="en-US" sz="5400" dirty="0">
              <a:solidFill>
                <a:schemeClr val="accent5">
                  <a:lumMod val="60000"/>
                  <a:lumOff val="40000"/>
                </a:schemeClr>
              </a:solidFill>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685800" y="0"/>
            <a:ext cx="10286997" cy="6858000"/>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971800" y="0"/>
            <a:ext cx="2362200" cy="2276302"/>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0"/>
            <a:ext cx="8534400" cy="4524315"/>
          </a:xfrm>
          <a:prstGeom prst="rect">
            <a:avLst/>
          </a:prstGeom>
        </p:spPr>
        <p:txBody>
          <a:bodyPr wrap="square">
            <a:spAutoFit/>
          </a:bodyPr>
          <a:lstStyle/>
          <a:p>
            <a:pPr algn="ctr">
              <a:buNone/>
            </a:pPr>
            <a:r>
              <a:rPr lang="en-US" sz="4800" i="1" dirty="0" smtClean="0"/>
              <a:t> "For as Jonas was three days and three nights in the whale’s belly; so shall the Son of man be three days and three nights in the </a:t>
            </a:r>
          </a:p>
          <a:p>
            <a:pPr algn="ctr">
              <a:buNone/>
            </a:pPr>
            <a:r>
              <a:rPr lang="en-US" sz="4800" i="1" dirty="0" smtClean="0"/>
              <a:t>heart of the earth." </a:t>
            </a:r>
          </a:p>
          <a:p>
            <a:pPr algn="ctr">
              <a:buNone/>
            </a:pPr>
            <a:r>
              <a:rPr lang="en-US" sz="4800" i="1" dirty="0" smtClean="0"/>
              <a:t>(Matt. 12:40)</a:t>
            </a:r>
            <a:endParaRPr lang="en-US" sz="4800"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pic>
        <p:nvPicPr>
          <p:cNvPr id="54276" name="Picture 4" descr="http://www.freewebs.com/seanlaca/burial_of_christ.jpg"/>
          <p:cNvPicPr>
            <a:picLocks noChangeAspect="1" noChangeArrowheads="1"/>
          </p:cNvPicPr>
          <p:nvPr/>
        </p:nvPicPr>
        <p:blipFill>
          <a:blip r:embed="rId3" cstate="print"/>
          <a:srcRect/>
          <a:stretch>
            <a:fillRect/>
          </a:stretch>
        </p:blipFill>
        <p:spPr bwMode="auto">
          <a:xfrm>
            <a:off x="2057400" y="152400"/>
            <a:ext cx="5107200" cy="648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1000" fill="hold"/>
                                        <p:tgtEl>
                                          <p:spTgt spid="54276"/>
                                        </p:tgtEl>
                                        <p:attrNameLst>
                                          <p:attrName>ppt_w</p:attrName>
                                        </p:attrNameLst>
                                      </p:cBhvr>
                                      <p:tavLst>
                                        <p:tav tm="0">
                                          <p:val>
                                            <p:fltVal val="0"/>
                                          </p:val>
                                        </p:tav>
                                        <p:tav tm="100000">
                                          <p:val>
                                            <p:strVal val="#ppt_w"/>
                                          </p:val>
                                        </p:tav>
                                      </p:tavLst>
                                    </p:anim>
                                    <p:anim calcmode="lin" valueType="num">
                                      <p:cBhvr>
                                        <p:cTn id="8" dur="1000" fill="hold"/>
                                        <p:tgtEl>
                                          <p:spTgt spid="54276"/>
                                        </p:tgtEl>
                                        <p:attrNameLst>
                                          <p:attrName>ppt_h</p:attrName>
                                        </p:attrNameLst>
                                      </p:cBhvr>
                                      <p:tavLst>
                                        <p:tav tm="0">
                                          <p:val>
                                            <p:fltVal val="0"/>
                                          </p:val>
                                        </p:tav>
                                        <p:tav tm="100000">
                                          <p:val>
                                            <p:strVal val="#ppt_h"/>
                                          </p:val>
                                        </p:tav>
                                      </p:tavLst>
                                    </p:anim>
                                    <p:animEffect transition="in" filter="fade">
                                      <p:cBhvr>
                                        <p:cTn id="9"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catholic-convert.com/wp-content/uploads/jonahwhale.jpg"/>
          <p:cNvPicPr>
            <a:picLocks noChangeAspect="1" noChangeArrowheads="1"/>
          </p:cNvPicPr>
          <p:nvPr/>
        </p:nvPicPr>
        <p:blipFill>
          <a:blip r:embed="rId2" cstate="print"/>
          <a:srcRect/>
          <a:stretch>
            <a:fillRect/>
          </a:stretch>
        </p:blipFill>
        <p:spPr bwMode="auto">
          <a:xfrm>
            <a:off x="0" y="0"/>
            <a:ext cx="9292878" cy="6858000"/>
          </a:xfrm>
          <a:prstGeom prst="rect">
            <a:avLst/>
          </a:prstGeom>
          <a:noFill/>
        </p:spPr>
      </p:pic>
      <p:pic>
        <p:nvPicPr>
          <p:cNvPr id="14338" name="Picture 2" descr="http://1.bp.blogspot.com/_HNrFcH5udQ8/Sd_IAqx1krI/AAAAAAAAAuw/pMXzPhPBxy4/s320/resurrection+of+Christ.jpg"/>
          <p:cNvPicPr>
            <a:picLocks noChangeAspect="1" noChangeArrowheads="1"/>
          </p:cNvPicPr>
          <p:nvPr/>
        </p:nvPicPr>
        <p:blipFill>
          <a:blip r:embed="rId3" cstate="print"/>
          <a:srcRect/>
          <a:stretch>
            <a:fillRect/>
          </a:stretch>
        </p:blipFill>
        <p:spPr bwMode="auto">
          <a:xfrm>
            <a:off x="2667000" y="2286000"/>
            <a:ext cx="4963116"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Effect transition="in" filter="fade">
                                      <p:cBhvr>
                                        <p:cTn id="9"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sz="3600" i="1" dirty="0" smtClean="0"/>
              <a:t>“For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a:t>
            </a:r>
            <a:r>
              <a:rPr lang="en-US" sz="3600" i="1" dirty="0"/>
              <a:t/>
            </a:r>
            <a:br>
              <a:rPr lang="en-US" sz="3600" i="1" dirty="0"/>
            </a:br>
            <a:endParaRPr lang="en-US" sz="3600" i="1"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04800" y="3657600"/>
            <a:ext cx="3048000" cy="32004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a:t>
            </a:r>
            <a:endParaRPr lang="en-US" i="1"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ldsces.org/content/images/manuals/nt-trm/spirits.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85800" y="-304800"/>
            <a:ext cx="7772400" cy="759632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t-images.s3.amazonaws.com/wp-content/uploads/2009/09/bluemarble.jpg"/>
          <p:cNvPicPr>
            <a:picLocks noChangeAspect="1" noChangeArrowheads="1"/>
          </p:cNvPicPr>
          <p:nvPr/>
        </p:nvPicPr>
        <p:blipFill>
          <a:blip r:embed="rId2" cstate="print"/>
          <a:srcRect/>
          <a:stretch>
            <a:fillRect/>
          </a:stretch>
        </p:blipFill>
        <p:spPr bwMode="auto">
          <a:xfrm>
            <a:off x="228600" y="2971799"/>
            <a:ext cx="3886200" cy="3886201"/>
          </a:xfrm>
          <a:prstGeom prst="rect">
            <a:avLst/>
          </a:prstGeom>
          <a:noFill/>
        </p:spPr>
      </p:pic>
      <p:pic>
        <p:nvPicPr>
          <p:cNvPr id="81924" name="Picture 4" descr="http://spiritlessons.com/Documents/7_Jovenes/new_jerusalem.jpg"/>
          <p:cNvPicPr>
            <a:picLocks noChangeAspect="1" noChangeArrowheads="1"/>
          </p:cNvPicPr>
          <p:nvPr/>
        </p:nvPicPr>
        <p:blipFill>
          <a:blip r:embed="rId3" cstate="print"/>
          <a:srcRect/>
          <a:stretch>
            <a:fillRect/>
          </a:stretch>
        </p:blipFill>
        <p:spPr bwMode="auto">
          <a:xfrm>
            <a:off x="4470400" y="0"/>
            <a:ext cx="4673600" cy="3505200"/>
          </a:xfrm>
          <a:prstGeom prst="rect">
            <a:avLst/>
          </a:prstGeom>
          <a:ln>
            <a:noFill/>
          </a:ln>
          <a:effectLst>
            <a:softEdge rad="112500"/>
          </a:effectLst>
        </p:spPr>
      </p:pic>
      <p:pic>
        <p:nvPicPr>
          <p:cNvPr id="4" name="Picture 2" descr="http://www.ldsces.org/content/images/manuals/nt-trm/spirits.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066800" y="3962400"/>
            <a:ext cx="2057400" cy="20107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4.94912E-6 L 0.52917 -0.47733 " pathEditMode="relative" rAng="0" ptsTypes="AA">
                                      <p:cBhvr>
                                        <p:cTn id="6" dur="2000" fill="hold"/>
                                        <p:tgtEl>
                                          <p:spTgt spid="4"/>
                                        </p:tgtEl>
                                        <p:attrNameLst>
                                          <p:attrName>ppt_x</p:attrName>
                                          <p:attrName>ppt_y</p:attrName>
                                        </p:attrNameLst>
                                      </p:cBhvr>
                                      <p:rCtr x="265" y="-2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Most Important Bible Doctrine</a:t>
            </a:r>
            <a:br>
              <a:rPr lang="en-US" dirty="0" smtClean="0"/>
            </a:br>
            <a:r>
              <a:rPr lang="en-US" i="1" dirty="0" smtClean="0"/>
              <a:t>(I Corinthians 15)</a:t>
            </a:r>
            <a:endParaRPr lang="en-US" i="1" dirty="0"/>
          </a:p>
        </p:txBody>
      </p:sp>
      <p:pic>
        <p:nvPicPr>
          <p:cNvPr id="58374" name="Picture 6" descr="http://www.catholicvote.org/discuss/wp-content/uploads/2012/08/The-Bible1.jpg"/>
          <p:cNvPicPr>
            <a:picLocks noChangeAspect="1" noChangeArrowheads="1"/>
          </p:cNvPicPr>
          <p:nvPr/>
        </p:nvPicPr>
        <p:blipFill>
          <a:blip r:embed="rId2" cstate="print">
            <a:lum bright="-10000"/>
          </a:blip>
          <a:srcRect/>
          <a:stretch>
            <a:fillRect/>
          </a:stretch>
        </p:blipFill>
        <p:spPr bwMode="auto">
          <a:xfrm>
            <a:off x="304800" y="1371600"/>
            <a:ext cx="8458200" cy="6003811"/>
          </a:xfrm>
          <a:prstGeom prst="rect">
            <a:avLst/>
          </a:prstGeom>
          <a:ln>
            <a:noFill/>
          </a:ln>
          <a:effectLst>
            <a:softEdge rad="112500"/>
          </a:effectLst>
        </p:spPr>
      </p:pic>
      <p:sp>
        <p:nvSpPr>
          <p:cNvPr id="7" name="Rectangle 6"/>
          <p:cNvSpPr/>
          <p:nvPr/>
        </p:nvSpPr>
        <p:spPr>
          <a:xfrm>
            <a:off x="457200" y="1676400"/>
            <a:ext cx="8229600" cy="4031873"/>
          </a:xfrm>
          <a:prstGeom prst="rect">
            <a:avLst/>
          </a:prstGeom>
        </p:spPr>
        <p:txBody>
          <a:bodyPr wrap="square">
            <a:spAutoFit/>
          </a:bodyPr>
          <a:lstStyle/>
          <a:p>
            <a:pPr algn="ctr"/>
            <a:r>
              <a:rPr lang="en-US" sz="3200" b="1" i="1" dirty="0" smtClean="0">
                <a:solidFill>
                  <a:schemeClr val="bg1"/>
                </a:solidFill>
                <a:effectLst>
                  <a:glow rad="101600">
                    <a:schemeClr val="tx1">
                      <a:alpha val="60000"/>
                    </a:schemeClr>
                  </a:glow>
                </a:effectLst>
              </a:rPr>
              <a:t> “And if Christ be not risen, then is our preaching vain, and your faith is also vain. Yea, and we are found false witnesses of God; because we have testified of God that he raised up Christ: whom he raised not up, if so be that the dead rise not. For if the dead rise not, then is not Christ raised: And if Christ be not raised, your faith is vain; ye are yet in your sins.”</a:t>
            </a:r>
            <a:endParaRPr lang="en-US" sz="32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2590800"/>
          </a:xfrm>
        </p:spPr>
        <p:txBody>
          <a:bodyPr>
            <a:normAutofit/>
          </a:bodyPr>
          <a:lstStyle/>
          <a:p>
            <a:r>
              <a:rPr lang="en-US" sz="5400" dirty="0" smtClean="0">
                <a:solidFill>
                  <a:schemeClr val="accent3"/>
                </a:solidFill>
                <a:effectLst>
                  <a:glow rad="63500">
                    <a:schemeClr val="accent3">
                      <a:satMod val="175000"/>
                      <a:alpha val="40000"/>
                    </a:schemeClr>
                  </a:glow>
                </a:effectLst>
              </a:rPr>
              <a:t>A person can not be saved unless they believer in the Resurrection of Jesus Christ.</a:t>
            </a:r>
            <a:endParaRPr lang="en-US" sz="5400" dirty="0">
              <a:solidFill>
                <a:schemeClr val="accent3"/>
              </a:solidFill>
              <a:effectLst>
                <a:glow rad="63500">
                  <a:schemeClr val="accent3">
                    <a:satMod val="175000"/>
                    <a:alpha val="40000"/>
                  </a:schemeClr>
                </a:glow>
              </a:effectLst>
            </a:endParaRPr>
          </a:p>
        </p:txBody>
      </p:sp>
      <p:pic>
        <p:nvPicPr>
          <p:cNvPr id="97282" name="Picture 2" descr="http://media.merchantcircle.com/29990424/cross%20JESUS-CRUCIFIED-RESURRECTION_full.jpeg"/>
          <p:cNvPicPr>
            <a:picLocks noChangeAspect="1" noChangeArrowheads="1"/>
          </p:cNvPicPr>
          <p:nvPr/>
        </p:nvPicPr>
        <p:blipFill>
          <a:blip r:embed="rId2" cstate="print"/>
          <a:srcRect/>
          <a:stretch>
            <a:fillRect/>
          </a:stretch>
        </p:blipFill>
        <p:spPr bwMode="auto">
          <a:xfrm rot="465591">
            <a:off x="4025239" y="3053331"/>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rot="20873267">
            <a:off x="381000" y="3810000"/>
            <a:ext cx="3810000" cy="1754326"/>
          </a:xfrm>
          <a:prstGeom prst="rect">
            <a:avLst/>
          </a:prstGeom>
          <a:solidFill>
            <a:schemeClr val="tx1">
              <a:lumMod val="65000"/>
            </a:schemeClr>
          </a:solidFill>
          <a:ln>
            <a:solidFill>
              <a:schemeClr val="bg1">
                <a:lumMod val="95000"/>
                <a:lumOff val="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smtClean="0">
                <a:solidFill>
                  <a:schemeClr val="tx1"/>
                </a:solidFill>
                <a:effectLst>
                  <a:glow rad="101600">
                    <a:schemeClr val="bg1">
                      <a:alpha val="60000"/>
                    </a:schemeClr>
                  </a:glow>
                </a:effectLst>
              </a:rPr>
              <a:t>“Repent ye, and believe the gospel.” (Mark 1:15) </a:t>
            </a:r>
            <a:endParaRPr lang="en-US" sz="3600" i="1" dirty="0">
              <a:solidFill>
                <a:schemeClr val="tx1"/>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7282"/>
                                        </p:tgtEl>
                                        <p:attrNameLst>
                                          <p:attrName>style.visibility</p:attrName>
                                        </p:attrNameLst>
                                      </p:cBhvr>
                                      <p:to>
                                        <p:strVal val="visible"/>
                                      </p:to>
                                    </p:set>
                                    <p:anim to="" calcmode="lin" valueType="num">
                                      <p:cBhvr>
                                        <p:cTn id="12" dur="1" fill="hold"/>
                                        <p:tgtEl>
                                          <p:spTgt spid="972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2862322"/>
          </a:xfrm>
          <a:prstGeom prst="rect">
            <a:avLst/>
          </a:prstGeom>
        </p:spPr>
        <p:txBody>
          <a:bodyPr wrap="square">
            <a:spAutoFit/>
          </a:bodyPr>
          <a:lstStyle/>
          <a:p>
            <a:r>
              <a:rPr lang="en-US" sz="3600" i="1" dirty="0" smtClean="0"/>
              <a:t>Romans 10:9</a:t>
            </a:r>
          </a:p>
          <a:p>
            <a:r>
              <a:rPr lang="en-US" sz="3600" i="1" dirty="0" smtClean="0"/>
              <a:t>“That if thou </a:t>
            </a:r>
            <a:r>
              <a:rPr lang="en-US" sz="3600" i="1" dirty="0" err="1" smtClean="0"/>
              <a:t>shalt</a:t>
            </a:r>
            <a:r>
              <a:rPr lang="en-US" sz="3600" i="1" dirty="0" smtClean="0"/>
              <a:t> confess with thy mouth the Lord Jesus, and </a:t>
            </a:r>
            <a:r>
              <a:rPr lang="en-US" sz="3600" i="1" dirty="0" err="1" smtClean="0"/>
              <a:t>shalt</a:t>
            </a:r>
            <a:r>
              <a:rPr lang="en-US" sz="3600" i="1" dirty="0" smtClean="0"/>
              <a:t> believe in </a:t>
            </a:r>
            <a:r>
              <a:rPr lang="en-US" sz="3600" i="1" dirty="0" err="1" smtClean="0"/>
              <a:t>thine</a:t>
            </a:r>
            <a:r>
              <a:rPr lang="en-US" sz="3600" i="1" dirty="0" smtClean="0"/>
              <a:t> heart that God hath raised him from the dead, thou </a:t>
            </a:r>
            <a:r>
              <a:rPr lang="en-US" sz="3600" i="1" dirty="0" err="1" smtClean="0"/>
              <a:t>shalt</a:t>
            </a:r>
            <a:r>
              <a:rPr lang="en-US" sz="3600" i="1" dirty="0" smtClean="0"/>
              <a:t> be saved.”</a:t>
            </a:r>
            <a:endParaRPr lang="en-US" sz="3600" i="1" dirty="0"/>
          </a:p>
        </p:txBody>
      </p:sp>
      <p:pic>
        <p:nvPicPr>
          <p:cNvPr id="83970" name="Picture 2" descr="http://www.fcflife.com/images/gfx_goodNews_receive.jpg"/>
          <p:cNvPicPr>
            <a:picLocks noChangeAspect="1" noChangeArrowheads="1"/>
          </p:cNvPicPr>
          <p:nvPr/>
        </p:nvPicPr>
        <p:blipFill>
          <a:blip r:embed="rId2" cstate="print"/>
          <a:srcRect/>
          <a:stretch>
            <a:fillRect/>
          </a:stretch>
        </p:blipFill>
        <p:spPr bwMode="auto">
          <a:xfrm>
            <a:off x="990600" y="3124200"/>
            <a:ext cx="6781800" cy="3507827"/>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The </a:t>
            </a:r>
            <a:r>
              <a:rPr lang="en-US" dirty="0" smtClean="0">
                <a:solidFill>
                  <a:srgbClr val="FFFF00"/>
                </a:solidFill>
              </a:rPr>
              <a:t>Infallible Proofs </a:t>
            </a:r>
            <a:r>
              <a:rPr lang="en-US" dirty="0" smtClean="0">
                <a:solidFill>
                  <a:srgbClr val="FFFF00"/>
                </a:solidFill>
              </a:rPr>
              <a:t>of the Resurrection</a:t>
            </a:r>
            <a:endParaRPr lang="en-US" dirty="0">
              <a:solidFill>
                <a:srgbClr val="FFFF00"/>
              </a:solidFill>
            </a:endParaRPr>
          </a:p>
        </p:txBody>
      </p:sp>
      <p:sp>
        <p:nvSpPr>
          <p:cNvPr id="3" name="Rectangle 2"/>
          <p:cNvSpPr/>
          <p:nvPr/>
        </p:nvSpPr>
        <p:spPr>
          <a:xfrm>
            <a:off x="228600" y="1828800"/>
            <a:ext cx="8534400" cy="4801314"/>
          </a:xfrm>
          <a:prstGeom prst="rect">
            <a:avLst/>
          </a:prstGeom>
        </p:spPr>
        <p:txBody>
          <a:bodyPr wrap="square">
            <a:spAutoFit/>
          </a:bodyPr>
          <a:lstStyle/>
          <a:p>
            <a:pPr algn="ctr"/>
            <a:r>
              <a:rPr lang="en-US" sz="3200" i="1" dirty="0" smtClean="0"/>
              <a:t>“The former treatise have I made, O </a:t>
            </a:r>
            <a:r>
              <a:rPr lang="en-US" sz="3200" i="1" dirty="0" err="1" smtClean="0"/>
              <a:t>Theophilus</a:t>
            </a:r>
            <a:r>
              <a:rPr lang="en-US" sz="3200" i="1" dirty="0" smtClean="0"/>
              <a:t>, of all that Jesus began both to do and teach, Until the day in which he was taken up, after that he through the Holy Ghost had given commandments unto the apostles whom he had chosen:</a:t>
            </a:r>
            <a:r>
              <a:rPr lang="en-US" sz="3200" i="1" dirty="0"/>
              <a:t> </a:t>
            </a:r>
            <a:r>
              <a:rPr lang="en-US" sz="3200" i="1" dirty="0" smtClean="0"/>
              <a:t>To whom also he </a:t>
            </a:r>
            <a:r>
              <a:rPr lang="en-US" sz="3200" i="1" dirty="0" err="1" smtClean="0"/>
              <a:t>shewed</a:t>
            </a:r>
            <a:r>
              <a:rPr lang="en-US" sz="3200" i="1" dirty="0" smtClean="0"/>
              <a:t> himself alive after his passion by </a:t>
            </a:r>
            <a:r>
              <a:rPr lang="en-US" sz="3200" i="1" u="sng" dirty="0" smtClean="0"/>
              <a:t>many infallible proofs</a:t>
            </a:r>
            <a:r>
              <a:rPr lang="en-US" sz="3200" i="1" dirty="0" smtClean="0"/>
              <a:t>, being seen of them forty days, and speaking of the things pertaining to the kingdom of God.” (Acts 1:1-3)</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733800"/>
          </a:xfrm>
        </p:spPr>
        <p:txBody>
          <a:bodyPr>
            <a:noAutofit/>
          </a:bodyPr>
          <a:lstStyle/>
          <a:p>
            <a:r>
              <a:rPr lang="en-US" sz="3500" i="1" dirty="0" smtClean="0"/>
              <a:t>“The former treatise…” </a:t>
            </a:r>
            <a:r>
              <a:rPr lang="en-US" sz="3500" dirty="0" smtClean="0"/>
              <a:t>(a long systematic exposition or argument in writing including a </a:t>
            </a:r>
            <a:r>
              <a:rPr lang="en-US" sz="3500" dirty="0" smtClean="0"/>
              <a:t>discussion </a:t>
            </a:r>
            <a:r>
              <a:rPr lang="en-US" sz="3500" dirty="0" smtClean="0"/>
              <a:t>of </a:t>
            </a:r>
            <a:r>
              <a:rPr lang="en-US" sz="3500" dirty="0" smtClean="0"/>
              <a:t>all facts)</a:t>
            </a:r>
            <a:endParaRPr lang="en-US" sz="3500" dirty="0" smtClean="0"/>
          </a:p>
          <a:p>
            <a:r>
              <a:rPr lang="en-US" sz="3500" dirty="0" smtClean="0"/>
              <a:t>The former treatise = Gospel of Luke </a:t>
            </a:r>
          </a:p>
          <a:p>
            <a:r>
              <a:rPr lang="en-US" sz="3500" dirty="0" smtClean="0"/>
              <a:t>Gospel of Luke and Acts were written to – </a:t>
            </a:r>
            <a:r>
              <a:rPr lang="en-US" sz="3500" i="1" dirty="0" smtClean="0"/>
              <a:t>“The most excellent </a:t>
            </a:r>
            <a:r>
              <a:rPr lang="en-US" sz="3500" i="1" dirty="0" err="1" smtClean="0"/>
              <a:t>Theophilus</a:t>
            </a:r>
            <a:r>
              <a:rPr lang="en-US" sz="3500" i="1" dirty="0" smtClean="0"/>
              <a:t>” </a:t>
            </a:r>
          </a:p>
          <a:p>
            <a:pPr>
              <a:buNone/>
            </a:pPr>
            <a:endParaRPr lang="en-US" sz="3500" i="1" dirty="0" smtClean="0"/>
          </a:p>
          <a:p>
            <a:endParaRPr lang="en-US" sz="3500" dirty="0"/>
          </a:p>
        </p:txBody>
      </p:sp>
      <p:pic>
        <p:nvPicPr>
          <p:cNvPr id="35844" name="Picture 4" descr="http://www.trinitybrownsburg.org/wp-content/uploads/2010/08/book-of-acts.jpg"/>
          <p:cNvPicPr>
            <a:picLocks noChangeAspect="1" noChangeArrowheads="1"/>
          </p:cNvPicPr>
          <p:nvPr/>
        </p:nvPicPr>
        <p:blipFill>
          <a:blip r:embed="rId2" cstate="print"/>
          <a:srcRect/>
          <a:stretch>
            <a:fillRect/>
          </a:stretch>
        </p:blipFill>
        <p:spPr bwMode="auto">
          <a:xfrm rot="303381">
            <a:off x="4838540" y="3774399"/>
            <a:ext cx="4185595" cy="2904803"/>
          </a:xfrm>
          <a:prstGeom prst="rect">
            <a:avLst/>
          </a:prstGeom>
          <a:noFill/>
        </p:spPr>
      </p:pic>
      <p:pic>
        <p:nvPicPr>
          <p:cNvPr id="35846" name="Picture 6" descr="http://1.bp.blogspot.com/-z_pkCUAP5wM/UOTqWsvAFTI/AAAAAAAABGY/OOIRvIlcBeM/s1600/Gospel-of-Luke-investigating-Jesus.png"/>
          <p:cNvPicPr>
            <a:picLocks noChangeAspect="1" noChangeArrowheads="1"/>
          </p:cNvPicPr>
          <p:nvPr/>
        </p:nvPicPr>
        <p:blipFill>
          <a:blip r:embed="rId3" cstate="print"/>
          <a:srcRect/>
          <a:stretch>
            <a:fillRect/>
          </a:stretch>
        </p:blipFill>
        <p:spPr bwMode="auto">
          <a:xfrm rot="21142709">
            <a:off x="155848" y="3899355"/>
            <a:ext cx="4666230" cy="266096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5846"/>
                                        </p:tgtEl>
                                        <p:attrNameLst>
                                          <p:attrName>style.visibility</p:attrName>
                                        </p:attrNameLst>
                                      </p:cBhvr>
                                      <p:to>
                                        <p:strVal val="visible"/>
                                      </p:to>
                                    </p:set>
                                    <p:anim calcmode="lin" valueType="num">
                                      <p:cBhvr>
                                        <p:cTn id="19" dur="500" fill="hold"/>
                                        <p:tgtEl>
                                          <p:spTgt spid="35846"/>
                                        </p:tgtEl>
                                        <p:attrNameLst>
                                          <p:attrName>ppt_w</p:attrName>
                                        </p:attrNameLst>
                                      </p:cBhvr>
                                      <p:tavLst>
                                        <p:tav tm="0">
                                          <p:val>
                                            <p:fltVal val="0"/>
                                          </p:val>
                                        </p:tav>
                                        <p:tav tm="100000">
                                          <p:val>
                                            <p:strVal val="#ppt_w"/>
                                          </p:val>
                                        </p:tav>
                                      </p:tavLst>
                                    </p:anim>
                                    <p:anim calcmode="lin" valueType="num">
                                      <p:cBhvr>
                                        <p:cTn id="20" dur="500" fill="hold"/>
                                        <p:tgtEl>
                                          <p:spTgt spid="35846"/>
                                        </p:tgtEl>
                                        <p:attrNameLst>
                                          <p:attrName>ppt_h</p:attrName>
                                        </p:attrNameLst>
                                      </p:cBhvr>
                                      <p:tavLst>
                                        <p:tav tm="0">
                                          <p:val>
                                            <p:fltVal val="0"/>
                                          </p:val>
                                        </p:tav>
                                        <p:tav tm="100000">
                                          <p:val>
                                            <p:strVal val="#ppt_h"/>
                                          </p:val>
                                        </p:tav>
                                      </p:tavLst>
                                    </p:anim>
                                    <p:animEffect transition="in" filter="fade">
                                      <p:cBhvr>
                                        <p:cTn id="21" dur="500"/>
                                        <p:tgtEl>
                                          <p:spTgt spid="3584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35844"/>
                                        </p:tgtEl>
                                        <p:attrNameLst>
                                          <p:attrName>style.visibility</p:attrName>
                                        </p:attrNameLst>
                                      </p:cBhvr>
                                      <p:to>
                                        <p:strVal val="visible"/>
                                      </p:to>
                                    </p:set>
                                    <p:anim calcmode="lin" valueType="num">
                                      <p:cBhvr>
                                        <p:cTn id="26" dur="500" fill="hold"/>
                                        <p:tgtEl>
                                          <p:spTgt spid="35844"/>
                                        </p:tgtEl>
                                        <p:attrNameLst>
                                          <p:attrName>ppt_w</p:attrName>
                                        </p:attrNameLst>
                                      </p:cBhvr>
                                      <p:tavLst>
                                        <p:tav tm="0">
                                          <p:val>
                                            <p:fltVal val="0"/>
                                          </p:val>
                                        </p:tav>
                                        <p:tav tm="100000">
                                          <p:val>
                                            <p:strVal val="#ppt_w"/>
                                          </p:val>
                                        </p:tav>
                                      </p:tavLst>
                                    </p:anim>
                                    <p:anim calcmode="lin" valueType="num">
                                      <p:cBhvr>
                                        <p:cTn id="27" dur="500" fill="hold"/>
                                        <p:tgtEl>
                                          <p:spTgt spid="35844"/>
                                        </p:tgtEl>
                                        <p:attrNameLst>
                                          <p:attrName>ppt_h</p:attrName>
                                        </p:attrNameLst>
                                      </p:cBhvr>
                                      <p:tavLst>
                                        <p:tav tm="0">
                                          <p:val>
                                            <p:fltVal val="0"/>
                                          </p:val>
                                        </p:tav>
                                        <p:tav tm="100000">
                                          <p:val>
                                            <p:strVal val="#ppt_h"/>
                                          </p:val>
                                        </p:tav>
                                      </p:tavLst>
                                    </p:anim>
                                    <p:animEffect transition="in" filter="fade">
                                      <p:cBhvr>
                                        <p:cTn id="28"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idx="4294967295"/>
          </p:nvPr>
        </p:nvSpPr>
        <p:spPr>
          <a:xfrm>
            <a:off x="381000" y="152400"/>
            <a:ext cx="8763000" cy="1905000"/>
          </a:xfrm>
        </p:spPr>
        <p:txBody>
          <a:bodyPr/>
          <a:lstStyle/>
          <a:p>
            <a:r>
              <a:rPr lang="en-US" dirty="0" err="1" smtClean="0"/>
              <a:t>Theophilus</a:t>
            </a:r>
            <a:r>
              <a:rPr lang="en-US" dirty="0" smtClean="0"/>
              <a:t> was a high ranking Roman official – </a:t>
            </a:r>
            <a:r>
              <a:rPr lang="en-US" i="1" dirty="0" smtClean="0"/>
              <a:t>(see Acts 23:26, 24:3)</a:t>
            </a:r>
          </a:p>
          <a:p>
            <a:endParaRPr lang="en-US" dirty="0"/>
          </a:p>
        </p:txBody>
      </p:sp>
      <p:pic>
        <p:nvPicPr>
          <p:cNvPr id="1028" name="Picture 4" descr="http://legioilynx.files.wordpress.com/2012/03/legate.jpg"/>
          <p:cNvPicPr>
            <a:picLocks noChangeAspect="1" noChangeArrowheads="1"/>
          </p:cNvPicPr>
          <p:nvPr/>
        </p:nvPicPr>
        <p:blipFill>
          <a:blip r:embed="rId2" cstate="print"/>
          <a:srcRect/>
          <a:stretch>
            <a:fillRect/>
          </a:stretch>
        </p:blipFill>
        <p:spPr bwMode="auto">
          <a:xfrm>
            <a:off x="1066800" y="1676400"/>
            <a:ext cx="6629400" cy="4874559"/>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
            <a:ext cx="8686800" cy="1981200"/>
          </a:xfrm>
        </p:spPr>
        <p:txBody>
          <a:bodyPr/>
          <a:lstStyle/>
          <a:p>
            <a:r>
              <a:rPr lang="en-US" dirty="0" smtClean="0"/>
              <a:t>The Gospel of Luke records the entire life of Christ  from his birth </a:t>
            </a:r>
            <a:r>
              <a:rPr lang="en-US" i="1" dirty="0" smtClean="0"/>
              <a:t>(chapter 1-2) </a:t>
            </a:r>
            <a:r>
              <a:rPr lang="en-US" dirty="0" smtClean="0"/>
              <a:t>until his ascension </a:t>
            </a:r>
            <a:r>
              <a:rPr lang="en-US" i="1" dirty="0" smtClean="0"/>
              <a:t>(chapter 24)</a:t>
            </a:r>
          </a:p>
          <a:p>
            <a:endParaRPr lang="en-US" dirty="0"/>
          </a:p>
        </p:txBody>
      </p:sp>
      <p:pic>
        <p:nvPicPr>
          <p:cNvPr id="93186" name="Picture 2" descr="http://christmasnativity.ca/wp-content/uploads/2011/11/Gerard_van_Honthorst_001.jpg"/>
          <p:cNvPicPr>
            <a:picLocks noChangeAspect="1" noChangeArrowheads="1"/>
          </p:cNvPicPr>
          <p:nvPr/>
        </p:nvPicPr>
        <p:blipFill>
          <a:blip r:embed="rId2" cstate="print"/>
          <a:srcRect/>
          <a:stretch>
            <a:fillRect/>
          </a:stretch>
        </p:blipFill>
        <p:spPr bwMode="auto">
          <a:xfrm>
            <a:off x="457200" y="2286000"/>
            <a:ext cx="4267200" cy="3399996"/>
          </a:xfrm>
          <a:prstGeom prst="rect">
            <a:avLst/>
          </a:prstGeom>
          <a:noFill/>
        </p:spPr>
      </p:pic>
      <p:pic>
        <p:nvPicPr>
          <p:cNvPr id="93188" name="Picture 4" descr="http://stbrigidccd.com/images/holydays/ascension.jpg"/>
          <p:cNvPicPr>
            <a:picLocks noChangeAspect="1" noChangeArrowheads="1"/>
          </p:cNvPicPr>
          <p:nvPr/>
        </p:nvPicPr>
        <p:blipFill>
          <a:blip r:embed="rId3" cstate="print"/>
          <a:srcRect/>
          <a:stretch>
            <a:fillRect/>
          </a:stretch>
        </p:blipFill>
        <p:spPr bwMode="auto">
          <a:xfrm>
            <a:off x="5181600" y="1524000"/>
            <a:ext cx="3660610" cy="4876800"/>
          </a:xfrm>
          <a:prstGeom prst="rect">
            <a:avLst/>
          </a:prstGeom>
          <a:noFill/>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819400"/>
          </a:xfrm>
        </p:spPr>
        <p:txBody>
          <a:bodyPr>
            <a:noAutofit/>
          </a:bodyPr>
          <a:lstStyle/>
          <a:p>
            <a:r>
              <a:rPr lang="en-US" sz="3600" i="1" dirty="0" smtClean="0">
                <a:solidFill>
                  <a:srgbClr val="FFC000"/>
                </a:solidFill>
              </a:rPr>
              <a:t>“To whom also he </a:t>
            </a:r>
            <a:r>
              <a:rPr lang="en-US" sz="3600" i="1" dirty="0" err="1" smtClean="0">
                <a:solidFill>
                  <a:srgbClr val="FFC000"/>
                </a:solidFill>
              </a:rPr>
              <a:t>shewed</a:t>
            </a:r>
            <a:r>
              <a:rPr lang="en-US" sz="3600" i="1" dirty="0" smtClean="0">
                <a:solidFill>
                  <a:srgbClr val="FFC000"/>
                </a:solidFill>
              </a:rPr>
              <a:t> himself alive after his passion by many infallible proofs, being seen of them forty days, and speaking of the things pertaining to the kingdom of God.” (Acts 1:3) </a:t>
            </a:r>
            <a:endParaRPr lang="en-US" sz="3600" i="1" dirty="0">
              <a:solidFill>
                <a:srgbClr val="FFC000"/>
              </a:solidFill>
            </a:endParaRPr>
          </a:p>
        </p:txBody>
      </p:sp>
      <p:sp>
        <p:nvSpPr>
          <p:cNvPr id="3" name="Content Placeholder 2"/>
          <p:cNvSpPr>
            <a:spLocks noGrp="1"/>
          </p:cNvSpPr>
          <p:nvPr>
            <p:ph idx="1"/>
          </p:nvPr>
        </p:nvSpPr>
        <p:spPr>
          <a:xfrm>
            <a:off x="0" y="3352800"/>
            <a:ext cx="9144000" cy="3505200"/>
          </a:xfrm>
        </p:spPr>
        <p:txBody>
          <a:bodyPr/>
          <a:lstStyle/>
          <a:p>
            <a:r>
              <a:rPr lang="en-US" dirty="0" smtClean="0"/>
              <a:t>His passion (suffering and death)</a:t>
            </a:r>
          </a:p>
          <a:p>
            <a:r>
              <a:rPr lang="en-US" dirty="0" smtClean="0"/>
              <a:t>Many infallible proofs</a:t>
            </a:r>
          </a:p>
          <a:p>
            <a:r>
              <a:rPr lang="en-US" dirty="0" smtClean="0"/>
              <a:t>Jesus appeared </a:t>
            </a:r>
            <a:r>
              <a:rPr lang="en-US" dirty="0"/>
              <a:t>no less than </a:t>
            </a:r>
            <a:r>
              <a:rPr lang="en-US" dirty="0" smtClean="0"/>
              <a:t>                                       </a:t>
            </a:r>
            <a:r>
              <a:rPr lang="en-US" dirty="0" smtClean="0"/>
              <a:t>seventeen times </a:t>
            </a:r>
            <a:r>
              <a:rPr lang="en-US" dirty="0"/>
              <a:t>after </a:t>
            </a:r>
            <a:r>
              <a:rPr lang="en-US" dirty="0" smtClean="0"/>
              <a:t>his                                    resurrection.</a:t>
            </a:r>
            <a:endParaRPr lang="en-US" dirty="0"/>
          </a:p>
        </p:txBody>
      </p:sp>
      <p:pic>
        <p:nvPicPr>
          <p:cNvPr id="63490" name="Picture 2" descr="http://3.bp.blogspot.com/_yaKx5-nqZRM/S6wPMsgKkGI/AAAAAAAAAMU/9YMMBwJfOT4/s1600/Christ%27s+resurrection.jpg"/>
          <p:cNvPicPr>
            <a:picLocks noChangeAspect="1" noChangeArrowheads="1"/>
          </p:cNvPicPr>
          <p:nvPr/>
        </p:nvPicPr>
        <p:blipFill>
          <a:blip r:embed="rId2" cstate="print"/>
          <a:srcRect/>
          <a:stretch>
            <a:fillRect/>
          </a:stretch>
        </p:blipFill>
        <p:spPr bwMode="auto">
          <a:xfrm>
            <a:off x="5410200" y="4057648"/>
            <a:ext cx="3733800" cy="280035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1600200" y="3352800"/>
            <a:ext cx="1327727" cy="1752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5552"/>
                                        </p:tgtEl>
                                        <p:attrNameLst>
                                          <p:attrName>style.visibility</p:attrName>
                                        </p:attrNameLst>
                                      </p:cBhvr>
                                      <p:to>
                                        <p:strVal val="visible"/>
                                      </p:to>
                                    </p:set>
                                    <p:anim calcmode="lin" valueType="num">
                                      <p:cBhvr>
                                        <p:cTn id="7" dur="1000" fill="hold"/>
                                        <p:tgtEl>
                                          <p:spTgt spid="65552"/>
                                        </p:tgtEl>
                                        <p:attrNameLst>
                                          <p:attrName>ppt_w</p:attrName>
                                        </p:attrNameLst>
                                      </p:cBhvr>
                                      <p:tavLst>
                                        <p:tav tm="0">
                                          <p:val>
                                            <p:fltVal val="0"/>
                                          </p:val>
                                        </p:tav>
                                        <p:tav tm="100000">
                                          <p:val>
                                            <p:strVal val="#ppt_w"/>
                                          </p:val>
                                        </p:tav>
                                      </p:tavLst>
                                    </p:anim>
                                    <p:anim calcmode="lin" valueType="num">
                                      <p:cBhvr>
                                        <p:cTn id="8" dur="1000" fill="hold"/>
                                        <p:tgtEl>
                                          <p:spTgt spid="65552"/>
                                        </p:tgtEl>
                                        <p:attrNameLst>
                                          <p:attrName>ppt_h</p:attrName>
                                        </p:attrNameLst>
                                      </p:cBhvr>
                                      <p:tavLst>
                                        <p:tav tm="0">
                                          <p:val>
                                            <p:fltVal val="0"/>
                                          </p:val>
                                        </p:tav>
                                        <p:tav tm="100000">
                                          <p:val>
                                            <p:strVal val="#ppt_h"/>
                                          </p:val>
                                        </p:tav>
                                      </p:tavLst>
                                    </p:anim>
                                    <p:animEffect transition="in" filter="fade">
                                      <p:cBhvr>
                                        <p:cTn id="9" dur="1000"/>
                                        <p:tgtEl>
                                          <p:spTgt spid="65552"/>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3.33333E-6 3.3765E-6 L 0.25 3.3765E-6 " pathEditMode="relative" rAng="0" ptsTypes="AA">
                                      <p:cBhvr>
                                        <p:cTn id="13" dur="2000" fill="hold"/>
                                        <p:tgtEl>
                                          <p:spTgt spid="65552"/>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3886200" y="3352800"/>
            <a:ext cx="1327727" cy="1752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4.20907E-6 L 0.38333 4.20907E-6 " pathEditMode="relative" rAng="0" ptsTypes="AA">
                                      <p:cBhvr>
                                        <p:cTn id="6" dur="2000" fill="hold"/>
                                        <p:tgtEl>
                                          <p:spTgt spid="65552"/>
                                        </p:tgtEl>
                                        <p:attrNameLst>
                                          <p:attrName>ppt_x</p:attrName>
                                          <p:attrName>ppt_y</p:attrName>
                                        </p:attrNameLst>
                                      </p:cBhvr>
                                      <p:rCtr x="1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7391400" y="3352800"/>
            <a:ext cx="1327727" cy="1752600"/>
          </a:xfrm>
          <a:prstGeom prst="ellipse">
            <a:avLst/>
          </a:prstGeom>
          <a:ln>
            <a:noFill/>
          </a:ln>
          <a:effectLst>
            <a:softEdge rad="112500"/>
          </a:effectLst>
        </p:spPr>
      </p:pic>
      <p:sp>
        <p:nvSpPr>
          <p:cNvPr id="10" name="Rectangle 9"/>
          <p:cNvSpPr/>
          <p:nvPr/>
        </p:nvSpPr>
        <p:spPr>
          <a:xfrm>
            <a:off x="2209800" y="2057400"/>
            <a:ext cx="4648200" cy="584775"/>
          </a:xfrm>
          <a:prstGeom prst="rect">
            <a:avLst/>
          </a:prstGeom>
        </p:spPr>
        <p:txBody>
          <a:bodyPr wrap="square">
            <a:spAutoFit/>
          </a:bodyPr>
          <a:lstStyle/>
          <a:p>
            <a:pPr algn="ctr"/>
            <a:r>
              <a:rPr lang="en-US" sz="3200" i="1" dirty="0" smtClean="0">
                <a:solidFill>
                  <a:schemeClr val="bg2">
                    <a:lumMod val="60000"/>
                    <a:lumOff val="40000"/>
                  </a:schemeClr>
                </a:solidFill>
              </a:rPr>
              <a:t>“…many infallible proofs.”</a:t>
            </a:r>
            <a:endParaRPr lang="en-US" sz="3200" dirty="0">
              <a:solidFill>
                <a:schemeClr val="bg2">
                  <a:lumMod val="60000"/>
                  <a:lumOff val="4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4.62535E-6 L -0.0059 -0.77151 " pathEditMode="relative" rAng="0" ptsTypes="AA">
                                      <p:cBhvr>
                                        <p:cTn id="6" dur="5000" fill="hold"/>
                                        <p:tgtEl>
                                          <p:spTgt spid="65552"/>
                                        </p:tgtEl>
                                        <p:attrNameLst>
                                          <p:attrName>ppt_x</p:attrName>
                                          <p:attrName>ppt_y</p:attrName>
                                        </p:attrNameLst>
                                      </p:cBhvr>
                                      <p:rCtr x="-3" y="-38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proofs of the resurrection</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dirty="0" smtClean="0">
                <a:solidFill>
                  <a:srgbClr val="FFFF00"/>
                </a:solidFill>
              </a:rPr>
              <a:t>The empty tomb -</a:t>
            </a:r>
            <a:r>
              <a:rPr lang="en-US" dirty="0" smtClean="0"/>
              <a:t> </a:t>
            </a:r>
            <a:r>
              <a:rPr lang="en-US" i="1" dirty="0" smtClean="0"/>
              <a:t>(Matthew 27:63-66) “Saying, Sir, we remember that that deceiver said, while he was yet alive, After three days I will rise again. Command therefore that the </a:t>
            </a:r>
            <a:r>
              <a:rPr lang="en-US" i="1" dirty="0" err="1" smtClean="0"/>
              <a:t>sepulchre</a:t>
            </a:r>
            <a:r>
              <a:rPr lang="en-US" i="1" dirty="0" smtClean="0"/>
              <a:t> be made sure until the third day, lest his disciples come by night, and steal him away, and say unto the people, He is risen from the dead: so the last error shall be worse than the first.  Pilate said unto them, Ye have a watch: go your way, make it as sure as ye can. So they went, and made the </a:t>
            </a:r>
            <a:r>
              <a:rPr lang="en-US" i="1" dirty="0" err="1" smtClean="0"/>
              <a:t>sepulchre</a:t>
            </a:r>
            <a:r>
              <a:rPr lang="en-US" i="1" dirty="0" smtClean="0"/>
              <a:t> sure, sealing the stone, and setting a watch.”</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dirty="0" smtClean="0">
                <a:solidFill>
                  <a:srgbClr val="FFFF00"/>
                </a:solidFill>
              </a:rPr>
              <a:t>The tremendous change in the lives of the     disciples -  </a:t>
            </a:r>
          </a:p>
          <a:p>
            <a:r>
              <a:rPr lang="en-US" i="1" dirty="0" smtClean="0"/>
              <a:t> </a:t>
            </a:r>
            <a:r>
              <a:rPr lang="en-US" i="1" dirty="0" smtClean="0">
                <a:solidFill>
                  <a:schemeClr val="accent6">
                    <a:lumMod val="75000"/>
                  </a:schemeClr>
                </a:solidFill>
              </a:rPr>
              <a:t>Before the resurrection </a:t>
            </a:r>
            <a:r>
              <a:rPr lang="en-US" i="1" dirty="0" smtClean="0"/>
              <a:t>- (Matt. 26:35) “Peter said unto him, Though I should die with thee, yet will I not deny thee. Likewise also said all the disciples.”</a:t>
            </a:r>
          </a:p>
          <a:p>
            <a:r>
              <a:rPr lang="en-US" i="1" dirty="0" smtClean="0">
                <a:solidFill>
                  <a:schemeClr val="accent6">
                    <a:lumMod val="75000"/>
                  </a:schemeClr>
                </a:solidFill>
              </a:rPr>
              <a:t>After the resurrection </a:t>
            </a:r>
            <a:r>
              <a:rPr lang="en-US" i="1" dirty="0" smtClean="0"/>
              <a:t>– (Acts </a:t>
            </a:r>
            <a:r>
              <a:rPr lang="en-US" i="1" dirty="0" smtClean="0"/>
              <a:t>4:13) “Now when they saw the boldness of Peter and John, and perceived that they were unlearned and ignorant men, they </a:t>
            </a:r>
            <a:r>
              <a:rPr lang="en-US" i="1" dirty="0" err="1" smtClean="0"/>
              <a:t>marvelled</a:t>
            </a:r>
            <a:r>
              <a:rPr lang="en-US" i="1" dirty="0" smtClean="0"/>
              <a:t>; and they took knowledge of them, that they had been with Jesus.”</a:t>
            </a:r>
          </a:p>
          <a:p>
            <a:r>
              <a:rPr lang="en-US" i="1" dirty="0" smtClean="0"/>
              <a:t>(Acts 17:6)  “These that have turned the world upside down are come hither also.”</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lstStyle/>
          <a:p>
            <a:pPr lvl="0"/>
            <a:r>
              <a:rPr lang="en-US" dirty="0" smtClean="0">
                <a:solidFill>
                  <a:srgbClr val="FFFF00"/>
                </a:solidFill>
              </a:rPr>
              <a:t>The silence from both the Romans and Pharisees -</a:t>
            </a:r>
          </a:p>
          <a:p>
            <a:pPr lvl="0"/>
            <a:r>
              <a:rPr lang="en-US" dirty="0" smtClean="0"/>
              <a:t>Not once did either of these enemy groups ever attempt to deny Christ’s resurrection. </a:t>
            </a:r>
          </a:p>
          <a:p>
            <a:pPr lvl="0"/>
            <a:r>
              <a:rPr lang="en-US" dirty="0" smtClean="0"/>
              <a:t>They hated it and tried to suppress it, but could not refute it. </a:t>
            </a:r>
          </a:p>
          <a:p>
            <a:r>
              <a:rPr lang="en-US" dirty="0" smtClean="0">
                <a:solidFill>
                  <a:srgbClr val="FFFF00"/>
                </a:solidFill>
              </a:rPr>
              <a:t>The change from Saturday to Sunday as the main day of worship –</a:t>
            </a:r>
          </a:p>
          <a:p>
            <a:r>
              <a:rPr lang="en-US" dirty="0" smtClean="0"/>
              <a:t> As ingrained as the Sabbath was in the hearts and religious history of the apostles, it would have taken some fantastic event to change their thinking. </a:t>
            </a:r>
          </a:p>
          <a:p>
            <a:pPr lvl="0"/>
            <a:endParaRPr lang="en-US" dirty="0" smtClean="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886200"/>
          </a:xfrm>
        </p:spPr>
        <p:txBody>
          <a:bodyPr>
            <a:normAutofit lnSpcReduction="10000"/>
          </a:bodyPr>
          <a:lstStyle/>
          <a:p>
            <a:pPr lvl="0"/>
            <a:r>
              <a:rPr lang="en-US" dirty="0" smtClean="0">
                <a:solidFill>
                  <a:srgbClr val="FFFF00"/>
                </a:solidFill>
              </a:rPr>
              <a:t>The existence of the church –</a:t>
            </a:r>
          </a:p>
          <a:p>
            <a:pPr lvl="0"/>
            <a:r>
              <a:rPr lang="en-US" dirty="0" smtClean="0"/>
              <a:t>In the less than fifty years after Christ’s death, the Christian church had become a mighty power, causing the Roman government to view with growing concern its influence upon men and women. </a:t>
            </a:r>
          </a:p>
          <a:p>
            <a:pPr lvl="0"/>
            <a:r>
              <a:rPr lang="en-US" dirty="0" smtClean="0"/>
              <a:t>Legends and religions simply do not develop this quickly. </a:t>
            </a:r>
          </a:p>
          <a:p>
            <a:pPr>
              <a:buNone/>
            </a:pPr>
            <a:endParaRPr lang="en-US" dirty="0"/>
          </a:p>
        </p:txBody>
      </p:sp>
      <p:pic>
        <p:nvPicPr>
          <p:cNvPr id="1026" name="Picture 2" descr="http://denveryouthproject.files.wordpress.com/2012/05/pp_early_persecution_of_christians_js_00271.jpg"/>
          <p:cNvPicPr>
            <a:picLocks noChangeAspect="1" noChangeArrowheads="1"/>
          </p:cNvPicPr>
          <p:nvPr/>
        </p:nvPicPr>
        <p:blipFill>
          <a:blip r:embed="rId2" cstate="print"/>
          <a:srcRect/>
          <a:stretch>
            <a:fillRect/>
          </a:stretch>
        </p:blipFill>
        <p:spPr bwMode="auto">
          <a:xfrm>
            <a:off x="2209800" y="3507026"/>
            <a:ext cx="4876800" cy="3350974"/>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Seventeen appearances of Jesus                          after the resurrection</a:t>
            </a:r>
            <a:endParaRPr lang="en-US" dirty="0">
              <a:solidFill>
                <a:srgbClr val="FFFF00"/>
              </a:solidFill>
            </a:endParaRPr>
          </a:p>
        </p:txBody>
      </p:sp>
      <p:sp>
        <p:nvSpPr>
          <p:cNvPr id="3" name="Content Placeholder 2"/>
          <p:cNvSpPr>
            <a:spLocks noGrp="1"/>
          </p:cNvSpPr>
          <p:nvPr>
            <p:ph idx="1"/>
          </p:nvPr>
        </p:nvSpPr>
        <p:spPr>
          <a:xfrm>
            <a:off x="0" y="1905000"/>
            <a:ext cx="9144000" cy="4953000"/>
          </a:xfrm>
        </p:spPr>
        <p:txBody>
          <a:bodyPr/>
          <a:lstStyle/>
          <a:p>
            <a:pPr marL="514350" lvl="0" indent="-514350">
              <a:buAutoNum type="arabicPeriod"/>
            </a:pPr>
            <a:r>
              <a:rPr lang="en-US" dirty="0" smtClean="0"/>
              <a:t>The appearance to Mary Magdalene as she remained at the site of the tomb after Peter and John had left. Here she saw Christ and first mistook him for the gardener, but immediately recognized him when he spoke to her </a:t>
            </a:r>
            <a:r>
              <a:rPr lang="en-US" i="1" dirty="0" smtClean="0"/>
              <a:t>(John 20:11-17; Mark 16:9-11). </a:t>
            </a:r>
          </a:p>
          <a:p>
            <a:pPr marL="514350" lvl="0" indent="-514350">
              <a:buNone/>
            </a:pPr>
            <a:r>
              <a:rPr lang="en-US" i="1" dirty="0" smtClean="0"/>
              <a:t>     </a:t>
            </a:r>
            <a:r>
              <a:rPr lang="en-US" dirty="0" smtClean="0"/>
              <a:t>After she had seen the risen Lord, Mary Magdalene returned to report the appearance of Christ the disciples </a:t>
            </a:r>
            <a:r>
              <a:rPr lang="en-US" i="1" dirty="0" smtClean="0"/>
              <a:t>(Matt. 16:10-11; John 20:18). </a:t>
            </a:r>
          </a:p>
          <a:p>
            <a:pPr>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1.bp.blogspot.com/-UED5gqJpTgE/T1iAWyQRgnI/AAAAAAAAA7M/Ea_49lxaiGY/s1600/Jesus-Christ-at-Daybreak.jpg"/>
          <p:cNvPicPr>
            <a:picLocks noChangeAspect="1" noChangeArrowheads="1"/>
          </p:cNvPicPr>
          <p:nvPr/>
        </p:nvPicPr>
        <p:blipFill>
          <a:blip r:embed="rId2" cstate="print"/>
          <a:srcRect/>
          <a:stretch>
            <a:fillRect/>
          </a:stretch>
        </p:blipFill>
        <p:spPr bwMode="auto">
          <a:xfrm>
            <a:off x="1113466" y="-15143"/>
            <a:ext cx="6811334" cy="6873143"/>
          </a:xfrm>
          <a:prstGeom prst="rect">
            <a:avLst/>
          </a:prstGeom>
          <a:noFill/>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lds.org/images/Magazines/Friend/Archive/friendlp.nfo:o:a7c.jpg"/>
          <p:cNvPicPr>
            <a:picLocks noChangeAspect="1" noChangeArrowheads="1"/>
          </p:cNvPicPr>
          <p:nvPr/>
        </p:nvPicPr>
        <p:blipFill>
          <a:blip r:embed="rId2" cstate="print">
            <a:lum contrast="20000"/>
          </a:blip>
          <a:srcRect/>
          <a:stretch>
            <a:fillRect/>
          </a:stretch>
        </p:blipFill>
        <p:spPr bwMode="auto">
          <a:xfrm>
            <a:off x="-85725" y="0"/>
            <a:ext cx="9229725" cy="4343400"/>
          </a:xfrm>
          <a:prstGeom prst="rect">
            <a:avLst/>
          </a:prstGeom>
          <a:noFill/>
        </p:spPr>
      </p:pic>
      <p:sp>
        <p:nvSpPr>
          <p:cNvPr id="3" name="Rectangle 2"/>
          <p:cNvSpPr/>
          <p:nvPr/>
        </p:nvSpPr>
        <p:spPr>
          <a:xfrm>
            <a:off x="0" y="4572000"/>
            <a:ext cx="9144000" cy="1754326"/>
          </a:xfrm>
          <a:prstGeom prst="rect">
            <a:avLst/>
          </a:prstGeom>
        </p:spPr>
        <p:txBody>
          <a:bodyPr wrap="square">
            <a:spAutoFit/>
          </a:bodyPr>
          <a:lstStyle/>
          <a:p>
            <a:pPr algn="ctr"/>
            <a:r>
              <a:rPr lang="en-US" sz="3600" i="1" dirty="0" smtClean="0"/>
              <a:t>“Mary Magdalene came and told the disciples that she had seen the Lord, and that he had spoken these things unto her.” (John 20:18) </a:t>
            </a:r>
            <a:endParaRPr lang="en-US" sz="3600" i="1" dirty="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752600"/>
          </a:xfrm>
        </p:spPr>
        <p:txBody>
          <a:bodyPr/>
          <a:lstStyle/>
          <a:p>
            <a:pPr>
              <a:buNone/>
            </a:pPr>
            <a:r>
              <a:rPr lang="en-US" dirty="0" smtClean="0"/>
              <a:t>2. The appearance to the other women who were also returning to the tomb and saw Christ on the way </a:t>
            </a:r>
            <a:r>
              <a:rPr lang="en-US" i="1" dirty="0" smtClean="0"/>
              <a:t>(Matt. 28:9-10). </a:t>
            </a:r>
            <a:endParaRPr lang="en-US" i="1" dirty="0"/>
          </a:p>
        </p:txBody>
      </p:sp>
      <p:pic>
        <p:nvPicPr>
          <p:cNvPr id="69633" name="Picture 1" descr="C:\Users\Dan White\Pictures\Bible pictures\Jesus\14 Resurrection\ML_Jes after res w women (2).JPG"/>
          <p:cNvPicPr>
            <a:picLocks noChangeAspect="1" noChangeArrowheads="1"/>
          </p:cNvPicPr>
          <p:nvPr/>
        </p:nvPicPr>
        <p:blipFill>
          <a:blip r:embed="rId2" cstate="print"/>
          <a:srcRect/>
          <a:stretch>
            <a:fillRect/>
          </a:stretch>
        </p:blipFill>
        <p:spPr bwMode="auto">
          <a:xfrm>
            <a:off x="3098698" y="1676400"/>
            <a:ext cx="5348834"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819400"/>
          </a:xfrm>
        </p:spPr>
        <p:txBody>
          <a:bodyPr/>
          <a:lstStyle/>
          <a:p>
            <a:pPr>
              <a:buNone/>
            </a:pPr>
            <a:r>
              <a:rPr lang="en-US" dirty="0" smtClean="0"/>
              <a:t>3. The record of the guards concerning the angel’s rolling away the stone is another testimony to the resurrection of Christ from unwilling witnesses </a:t>
            </a:r>
            <a:r>
              <a:rPr lang="en-US" i="1" dirty="0" smtClean="0"/>
              <a:t>(Matt. 28:11-15).</a:t>
            </a:r>
          </a:p>
          <a:p>
            <a:endParaRPr lang="en-US" dirty="0"/>
          </a:p>
        </p:txBody>
      </p:sp>
      <p:pic>
        <p:nvPicPr>
          <p:cNvPr id="70658" name="Picture 2" descr="http://commonsenseatheism.com/wp-content/uploads/2010/09/jesus-resurrection.jpg"/>
          <p:cNvPicPr>
            <a:picLocks noChangeAspect="1" noChangeArrowheads="1"/>
          </p:cNvPicPr>
          <p:nvPr/>
        </p:nvPicPr>
        <p:blipFill>
          <a:blip r:embed="rId2" cstate="print"/>
          <a:srcRect/>
          <a:stretch>
            <a:fillRect/>
          </a:stretch>
        </p:blipFill>
        <p:spPr bwMode="auto">
          <a:xfrm>
            <a:off x="3886200" y="1760152"/>
            <a:ext cx="3829050" cy="5097848"/>
          </a:xfrm>
          <a:prstGeom prst="rect">
            <a:avLst/>
          </a:prstGeom>
          <a:noFill/>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971800"/>
          </a:xfrm>
        </p:spPr>
        <p:txBody>
          <a:bodyPr/>
          <a:lstStyle/>
          <a:p>
            <a:pPr lvl="0">
              <a:buNone/>
            </a:pPr>
            <a:r>
              <a:rPr lang="en-US" dirty="0" smtClean="0"/>
              <a:t>4. The appearance to Peter the afternoon of the resurrection day. Concerning this there are no details, but it is most significant that Christ first sought Peter, the denier, and leader of the twelve </a:t>
            </a:r>
            <a:r>
              <a:rPr lang="en-US" i="1" dirty="0" smtClean="0"/>
              <a:t>(Luke 24:34; I Cor. 15:5). </a:t>
            </a:r>
          </a:p>
          <a:p>
            <a:endParaRPr lang="en-US" dirty="0"/>
          </a:p>
        </p:txBody>
      </p:sp>
      <p:pic>
        <p:nvPicPr>
          <p:cNvPr id="71682" name="Picture 2" descr="http://2.bp.blogspot.com/-RHpa_pVTh8M/T4mtFf-ilCI/AAAAAAAAAxw/IhPhejF5bXs/s1600/saint-thomas-jesussmaller.jpg"/>
          <p:cNvPicPr>
            <a:picLocks noChangeAspect="1" noChangeArrowheads="1"/>
          </p:cNvPicPr>
          <p:nvPr/>
        </p:nvPicPr>
        <p:blipFill>
          <a:blip r:embed="rId2" cstate="print"/>
          <a:srcRect/>
          <a:stretch>
            <a:fillRect/>
          </a:stretch>
        </p:blipFill>
        <p:spPr bwMode="auto">
          <a:xfrm>
            <a:off x="2184699" y="2590800"/>
            <a:ext cx="6425901" cy="4267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pPr>
              <a:buNone/>
            </a:pPr>
            <a:r>
              <a:rPr lang="en-US" dirty="0" smtClean="0"/>
              <a:t>5. The appearance to the disciples as they walked on the road to Emmaus </a:t>
            </a:r>
            <a:r>
              <a:rPr lang="en-US" i="1" dirty="0" smtClean="0"/>
              <a:t>(Mark16:12, 13;                              Luke 24:13-35). </a:t>
            </a:r>
            <a:endParaRPr lang="en-US" i="1" dirty="0"/>
          </a:p>
        </p:txBody>
      </p:sp>
      <p:pic>
        <p:nvPicPr>
          <p:cNvPr id="72708" name="Picture 4" descr="http://www.turnbacktogod.com/wp-content/uploads/2012/06/The-road-to-Emmaus.jpg"/>
          <p:cNvPicPr>
            <a:picLocks noChangeAspect="1" noChangeArrowheads="1"/>
          </p:cNvPicPr>
          <p:nvPr/>
        </p:nvPicPr>
        <p:blipFill>
          <a:blip r:embed="rId2" cstate="print">
            <a:lum contrast="20000"/>
          </a:blip>
          <a:srcRect/>
          <a:stretch>
            <a:fillRect/>
          </a:stretch>
        </p:blipFill>
        <p:spPr bwMode="auto">
          <a:xfrm>
            <a:off x="533400" y="1676400"/>
            <a:ext cx="8001000" cy="5000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1"/>
            <a:ext cx="9144000" cy="2438400"/>
          </a:xfrm>
        </p:spPr>
        <p:txBody>
          <a:bodyPr/>
          <a:lstStyle/>
          <a:p>
            <a:pPr>
              <a:buNone/>
            </a:pPr>
            <a:r>
              <a:rPr lang="en-US" dirty="0" smtClean="0"/>
              <a:t>6. The appearance to the ten disciples </a:t>
            </a:r>
            <a:r>
              <a:rPr lang="en-US" i="1" dirty="0" smtClean="0"/>
              <a:t>(Mark 16:14; Luke 24:36-43; John 20:19-23). </a:t>
            </a:r>
          </a:p>
          <a:p>
            <a:pPr>
              <a:buNone/>
            </a:pPr>
            <a:r>
              <a:rPr lang="en-US" dirty="0" smtClean="0">
                <a:solidFill>
                  <a:srgbClr val="FFFF00"/>
                </a:solidFill>
              </a:rPr>
              <a:t>    Note: Judas had hung himself and Thomas was absent.</a:t>
            </a:r>
            <a:endParaRPr lang="en-US" dirty="0">
              <a:solidFill>
                <a:srgbClr val="FFFF00"/>
              </a:solidFill>
            </a:endParaRPr>
          </a:p>
        </p:txBody>
      </p:sp>
      <p:pic>
        <p:nvPicPr>
          <p:cNvPr id="73732" name="Picture 4" descr="http://www.joyfulheart.com/easter/images-tissot/tissot-the-appearance-of-christ-at-the-cenacle-737x393.jpg"/>
          <p:cNvPicPr>
            <a:picLocks noChangeAspect="1" noChangeArrowheads="1"/>
          </p:cNvPicPr>
          <p:nvPr/>
        </p:nvPicPr>
        <p:blipFill>
          <a:blip r:embed="rId2" cstate="print">
            <a:lum bright="-10000" contrast="30000"/>
          </a:blip>
          <a:srcRect/>
          <a:stretch>
            <a:fillRect/>
          </a:stretch>
        </p:blipFill>
        <p:spPr bwMode="auto">
          <a:xfrm>
            <a:off x="609600" y="2362200"/>
            <a:ext cx="8145257" cy="43434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048000"/>
          </a:xfrm>
        </p:spPr>
        <p:txBody>
          <a:bodyPr/>
          <a:lstStyle/>
          <a:p>
            <a:pPr lvl="0">
              <a:buNone/>
            </a:pPr>
            <a:r>
              <a:rPr lang="en-US" dirty="0" smtClean="0"/>
              <a:t>7. The </a:t>
            </a:r>
            <a:r>
              <a:rPr lang="en-US" dirty="0" smtClean="0"/>
              <a:t>appearance to </a:t>
            </a:r>
            <a:r>
              <a:rPr lang="en-US" dirty="0" smtClean="0"/>
              <a:t>the eleven disciples a week after his resurrection. At this time Thomas was present </a:t>
            </a:r>
            <a:r>
              <a:rPr lang="en-US" i="1" dirty="0" smtClean="0"/>
              <a:t>(John 20:26-29). </a:t>
            </a:r>
          </a:p>
          <a:p>
            <a:pPr>
              <a:buNone/>
            </a:pPr>
            <a:endParaRPr lang="en-US" dirty="0"/>
          </a:p>
        </p:txBody>
      </p:sp>
      <p:pic>
        <p:nvPicPr>
          <p:cNvPr id="18434" name="Picture 2" descr="https://encrypted-tbn3.gstatic.com/images?q=tbn:ANd9GcSvXQErcdnLaMSGv_Li8L9d_fF0h5g8OHVoiWbP463lvICDPJ02eg"/>
          <p:cNvPicPr>
            <a:picLocks noChangeAspect="1" noChangeArrowheads="1"/>
          </p:cNvPicPr>
          <p:nvPr/>
        </p:nvPicPr>
        <p:blipFill>
          <a:blip r:embed="rId2" cstate="print"/>
          <a:srcRect/>
          <a:stretch>
            <a:fillRect/>
          </a:stretch>
        </p:blipFill>
        <p:spPr bwMode="auto">
          <a:xfrm>
            <a:off x="3581400" y="1288073"/>
            <a:ext cx="4572000" cy="5341327"/>
          </a:xfrm>
          <a:prstGeom prst="rect">
            <a:avLst/>
          </a:prstGeom>
          <a:noFill/>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theosophical.files.wordpress.com/2012/08/thomas.jpg"/>
          <p:cNvPicPr>
            <a:picLocks noChangeAspect="1" noChangeArrowheads="1"/>
          </p:cNvPicPr>
          <p:nvPr/>
        </p:nvPicPr>
        <p:blipFill>
          <a:blip r:embed="rId2" cstate="print"/>
          <a:srcRect/>
          <a:stretch>
            <a:fillRect/>
          </a:stretch>
        </p:blipFill>
        <p:spPr bwMode="auto">
          <a:xfrm>
            <a:off x="304800" y="-53716"/>
            <a:ext cx="8458200" cy="691171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514600"/>
          </a:xfrm>
        </p:spPr>
        <p:txBody>
          <a:bodyPr/>
          <a:lstStyle/>
          <a:p>
            <a:pPr lvl="0">
              <a:buNone/>
            </a:pPr>
            <a:r>
              <a:rPr lang="en-US" dirty="0" smtClean="0"/>
              <a:t>8. The appearance to the disciples by the Sea of Galilee </a:t>
            </a:r>
            <a:r>
              <a:rPr lang="en-US" i="1" dirty="0" smtClean="0"/>
              <a:t>(John 21:1-23). </a:t>
            </a:r>
            <a:r>
              <a:rPr lang="en-US" dirty="0" smtClean="0"/>
              <a:t>On this occasion he talked significantly to Simon Peter following the miraculous catch of fish. </a:t>
            </a:r>
          </a:p>
          <a:p>
            <a:endParaRPr lang="en-US" dirty="0"/>
          </a:p>
        </p:txBody>
      </p:sp>
      <p:pic>
        <p:nvPicPr>
          <p:cNvPr id="76804" name="Picture 4" descr="http://3.bp.blogspot.com/_3ciRXA7b-Kg/SvZt8BPuIMI/AAAAAAAABEI/m_2Q4wb16X8/s400/JESUS+CALLING-01.jpg"/>
          <p:cNvPicPr>
            <a:picLocks noChangeAspect="1" noChangeArrowheads="1"/>
          </p:cNvPicPr>
          <p:nvPr/>
        </p:nvPicPr>
        <p:blipFill>
          <a:blip r:embed="rId2" cstate="print"/>
          <a:srcRect/>
          <a:stretch>
            <a:fillRect/>
          </a:stretch>
        </p:blipFill>
        <p:spPr bwMode="auto">
          <a:xfrm>
            <a:off x="4724400" y="2133600"/>
            <a:ext cx="42672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806" name="Picture 6" descr="http://imgc.allpostersimages.com/images/P-473-488-90/14/1453/5VSR000Z/posters/james-tissot-peter-cast-himself-into-the-sea.jpg"/>
          <p:cNvPicPr>
            <a:picLocks noChangeAspect="1" noChangeArrowheads="1"/>
          </p:cNvPicPr>
          <p:nvPr/>
        </p:nvPicPr>
        <p:blipFill>
          <a:blip r:embed="rId3" cstate="print"/>
          <a:srcRect l="5074" t="6761" r="5285" b="12113"/>
          <a:stretch>
            <a:fillRect/>
          </a:stretch>
        </p:blipFill>
        <p:spPr bwMode="auto">
          <a:xfrm>
            <a:off x="304800" y="3276600"/>
            <a:ext cx="4038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6"/>
                                        </p:tgtEl>
                                        <p:attrNameLst>
                                          <p:attrName>style.visibility</p:attrName>
                                        </p:attrNameLst>
                                      </p:cBhvr>
                                      <p:to>
                                        <p:strVal val="visible"/>
                                      </p:to>
                                    </p:set>
                                    <p:animEffect transition="in" filter="fade">
                                      <p:cBhvr>
                                        <p:cTn id="7" dur="2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oneyearbibleimages.com/fishersofmen.jpg"/>
          <p:cNvPicPr>
            <a:picLocks noChangeAspect="1" noChangeArrowheads="1"/>
          </p:cNvPicPr>
          <p:nvPr/>
        </p:nvPicPr>
        <p:blipFill>
          <a:blip r:embed="rId2" cstate="print">
            <a:lum contrast="10000"/>
          </a:blip>
          <a:srcRect/>
          <a:stretch>
            <a:fillRect/>
          </a:stretch>
        </p:blipFill>
        <p:spPr bwMode="auto">
          <a:xfrm>
            <a:off x="-131193" y="0"/>
            <a:ext cx="9275193" cy="6858000"/>
          </a:xfrm>
          <a:prstGeom prst="rect">
            <a:avLst/>
          </a:prstGeom>
          <a:noFill/>
        </p:spPr>
      </p:pic>
      <p:sp>
        <p:nvSpPr>
          <p:cNvPr id="3" name="Rectangle 2"/>
          <p:cNvSpPr/>
          <p:nvPr/>
        </p:nvSpPr>
        <p:spPr>
          <a:xfrm>
            <a:off x="0" y="152401"/>
            <a:ext cx="6400800" cy="1569660"/>
          </a:xfrm>
          <a:prstGeom prst="rect">
            <a:avLst/>
          </a:prstGeom>
        </p:spPr>
        <p:txBody>
          <a:bodyPr wrap="square">
            <a:spAutoFit/>
          </a:bodyPr>
          <a:lstStyle/>
          <a:p>
            <a:pPr algn="ctr"/>
            <a:r>
              <a:rPr lang="en-US" sz="3200" i="1" dirty="0" smtClean="0">
                <a:solidFill>
                  <a:schemeClr val="bg1"/>
                </a:solidFill>
              </a:rPr>
              <a:t> “Jesus </a:t>
            </a:r>
            <a:r>
              <a:rPr lang="en-US" sz="3200" i="1" dirty="0" err="1" smtClean="0">
                <a:solidFill>
                  <a:schemeClr val="bg1"/>
                </a:solidFill>
              </a:rPr>
              <a:t>saith</a:t>
            </a:r>
            <a:r>
              <a:rPr lang="en-US" sz="3200" i="1" dirty="0" smtClean="0">
                <a:solidFill>
                  <a:schemeClr val="bg1"/>
                </a:solidFill>
              </a:rPr>
              <a:t> to Simon Peter, Simon, son of Jonas, </a:t>
            </a:r>
            <a:r>
              <a:rPr lang="en-US" sz="3200" i="1" dirty="0" err="1" smtClean="0">
                <a:solidFill>
                  <a:schemeClr val="bg1"/>
                </a:solidFill>
              </a:rPr>
              <a:t>lovest</a:t>
            </a:r>
            <a:r>
              <a:rPr lang="en-US" sz="3200" i="1" dirty="0" smtClean="0">
                <a:solidFill>
                  <a:schemeClr val="bg1"/>
                </a:solidFill>
              </a:rPr>
              <a:t> thou me more than these?”</a:t>
            </a:r>
            <a:endParaRPr lang="en-US" sz="3200"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1"/>
            <a:ext cx="8686800" cy="914400"/>
          </a:xfrm>
        </p:spPr>
        <p:txBody>
          <a:bodyPr/>
          <a:lstStyle/>
          <a:p>
            <a:pPr lvl="0">
              <a:buNone/>
            </a:pPr>
            <a:r>
              <a:rPr lang="en-US" dirty="0" smtClean="0"/>
              <a:t>9. The appearance to five hundred </a:t>
            </a:r>
            <a:r>
              <a:rPr lang="en-US" i="1" dirty="0" smtClean="0"/>
              <a:t>(I Cor. 15:6). </a:t>
            </a:r>
          </a:p>
          <a:p>
            <a:endParaRPr lang="en-US" dirty="0"/>
          </a:p>
        </p:txBody>
      </p:sp>
      <p:pic>
        <p:nvPicPr>
          <p:cNvPr id="77827" name="Picture 3" descr="http://3.bp.blogspot.com/_SLQeSPTcRZU/TTXSkTRaT2I/AAAAAAAAAfg/voXG67kCQIc/s1600/jesus-and-the-multitude.jpg"/>
          <p:cNvPicPr>
            <a:picLocks noChangeAspect="1" noChangeArrowheads="1"/>
          </p:cNvPicPr>
          <p:nvPr/>
        </p:nvPicPr>
        <p:blipFill>
          <a:blip r:embed="rId2" cstate="print"/>
          <a:srcRect/>
          <a:stretch>
            <a:fillRect/>
          </a:stretch>
        </p:blipFill>
        <p:spPr bwMode="auto">
          <a:xfrm>
            <a:off x="1143000" y="1295400"/>
            <a:ext cx="6858000"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343400"/>
          </a:xfrm>
        </p:spPr>
        <p:txBody>
          <a:bodyPr>
            <a:normAutofit/>
          </a:bodyPr>
          <a:lstStyle/>
          <a:p>
            <a:pPr lvl="0">
              <a:buNone/>
            </a:pPr>
            <a:r>
              <a:rPr lang="en-US" dirty="0" smtClean="0"/>
              <a:t>10. The appearance to James, the Lord’s brother                   </a:t>
            </a:r>
            <a:r>
              <a:rPr lang="en-US" i="1" dirty="0" smtClean="0"/>
              <a:t>(I Cor. 15:7).</a:t>
            </a:r>
            <a:r>
              <a:rPr lang="en-US" dirty="0" smtClean="0"/>
              <a:t> </a:t>
            </a:r>
          </a:p>
          <a:p>
            <a:pPr lvl="0"/>
            <a:r>
              <a:rPr lang="en-US" dirty="0" smtClean="0"/>
              <a:t>James was not a believer prior to the resurrection </a:t>
            </a:r>
            <a:r>
              <a:rPr lang="en-US" i="1" dirty="0" smtClean="0"/>
              <a:t>(John 7:3-5).</a:t>
            </a:r>
          </a:p>
          <a:p>
            <a:pPr lvl="0"/>
            <a:r>
              <a:rPr lang="en-US" dirty="0" smtClean="0"/>
              <a:t>Immediately after the resurrection he is numbered among the believers </a:t>
            </a:r>
            <a:r>
              <a:rPr lang="en-US" i="1" dirty="0" smtClean="0"/>
              <a:t>(Acts 1:14; Gal. 1:19). </a:t>
            </a:r>
          </a:p>
          <a:p>
            <a:pPr lvl="0"/>
            <a:r>
              <a:rPr lang="en-US" dirty="0" smtClean="0"/>
              <a:t>He later became the pastor at the church in </a:t>
            </a:r>
            <a:r>
              <a:rPr lang="en-US" dirty="0" smtClean="0"/>
              <a:t>Jerusalem</a:t>
            </a:r>
            <a:r>
              <a:rPr lang="en-US" dirty="0" smtClean="0"/>
              <a:t> </a:t>
            </a:r>
            <a:r>
              <a:rPr lang="en-US" i="1" dirty="0" smtClean="0"/>
              <a:t>(Acts 15).</a:t>
            </a:r>
            <a:endParaRPr lang="en-US" i="1" dirty="0" smtClean="0"/>
          </a:p>
          <a:p>
            <a:endParaRPr lang="en-US" dirty="0"/>
          </a:p>
        </p:txBody>
      </p:sp>
      <p:pic>
        <p:nvPicPr>
          <p:cNvPr id="78850" name="Picture 2" descr="http://www.faithinterface.com.au/wp-content/uploads/2009/09/jesus_disciples.jpg"/>
          <p:cNvPicPr>
            <a:picLocks noChangeAspect="1" noChangeArrowheads="1"/>
          </p:cNvPicPr>
          <p:nvPr/>
        </p:nvPicPr>
        <p:blipFill>
          <a:blip r:embed="rId2" cstate="print"/>
          <a:srcRect l="14667" b="30667"/>
          <a:stretch>
            <a:fillRect/>
          </a:stretch>
        </p:blipFill>
        <p:spPr bwMode="auto">
          <a:xfrm>
            <a:off x="4267200" y="3886200"/>
            <a:ext cx="4876800" cy="29718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133600"/>
          </a:xfrm>
        </p:spPr>
        <p:txBody>
          <a:bodyPr/>
          <a:lstStyle/>
          <a:p>
            <a:pPr>
              <a:buNone/>
            </a:pPr>
            <a:r>
              <a:rPr lang="en-US" dirty="0" smtClean="0"/>
              <a:t>11. The appearance was to eleven disciples on the mountain in Galilee. On that occasion he gave them the Great Commission to preach the gospel      </a:t>
            </a:r>
            <a:r>
              <a:rPr lang="en-US" i="1" dirty="0" smtClean="0"/>
              <a:t>(Matt. 28:16-20). </a:t>
            </a:r>
            <a:endParaRPr lang="en-US" i="1" dirty="0"/>
          </a:p>
        </p:txBody>
      </p:sp>
      <p:pic>
        <p:nvPicPr>
          <p:cNvPr id="79876" name="Picture 4" descr="http://farm6.staticflickr.com/5026/5671120899_428b07f366_z.jpg"/>
          <p:cNvPicPr>
            <a:picLocks noChangeAspect="1" noChangeArrowheads="1"/>
          </p:cNvPicPr>
          <p:nvPr/>
        </p:nvPicPr>
        <p:blipFill>
          <a:blip r:embed="rId2" cstate="print"/>
          <a:srcRect/>
          <a:stretch>
            <a:fillRect/>
          </a:stretch>
        </p:blipFill>
        <p:spPr bwMode="auto">
          <a:xfrm>
            <a:off x="228600" y="2590800"/>
            <a:ext cx="6096000" cy="3552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9874" name="Picture 2" descr="http://rethor.files.wordpress.com/2010/11/the_great_commission.jpg"/>
          <p:cNvPicPr>
            <a:picLocks noChangeAspect="1" noChangeArrowheads="1"/>
          </p:cNvPicPr>
          <p:nvPr/>
        </p:nvPicPr>
        <p:blipFill>
          <a:blip r:embed="rId3" cstate="print"/>
          <a:srcRect/>
          <a:stretch>
            <a:fillRect/>
          </a:stretch>
        </p:blipFill>
        <p:spPr bwMode="auto">
          <a:xfrm>
            <a:off x="5105400" y="1905000"/>
            <a:ext cx="3810000"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20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686800" cy="1752599"/>
          </a:xfrm>
        </p:spPr>
        <p:txBody>
          <a:bodyPr>
            <a:normAutofit/>
          </a:bodyPr>
          <a:lstStyle/>
          <a:p>
            <a:pPr>
              <a:buNone/>
            </a:pPr>
            <a:r>
              <a:rPr lang="en-US" dirty="0" smtClean="0"/>
              <a:t>12. The appearance at the time of his ascension from the Mount of Olives </a:t>
            </a:r>
            <a:r>
              <a:rPr lang="en-US" i="1" dirty="0" smtClean="0"/>
              <a:t>(Luke 24:44-53; Acts 1:3-9).</a:t>
            </a:r>
            <a:endParaRPr lang="en-US" i="1" dirty="0"/>
          </a:p>
        </p:txBody>
      </p:sp>
      <p:pic>
        <p:nvPicPr>
          <p:cNvPr id="80898" name="Picture 2" descr="http://www.ellenwhite.info/images/chapt-illus/EW/RH-JesusAscendsToHeaven_DSC_0124.jpg"/>
          <p:cNvPicPr>
            <a:picLocks noChangeAspect="1" noChangeArrowheads="1"/>
          </p:cNvPicPr>
          <p:nvPr/>
        </p:nvPicPr>
        <p:blipFill>
          <a:blip r:embed="rId2" cstate="print"/>
          <a:srcRect/>
          <a:stretch>
            <a:fillRect/>
          </a:stretch>
        </p:blipFill>
        <p:spPr bwMode="auto">
          <a:xfrm>
            <a:off x="2971800" y="838200"/>
            <a:ext cx="4471696" cy="58430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600200"/>
          </a:xfrm>
        </p:spPr>
        <p:txBody>
          <a:bodyPr/>
          <a:lstStyle/>
          <a:p>
            <a:pPr>
              <a:buNone/>
            </a:pPr>
            <a:r>
              <a:rPr lang="en-US" dirty="0" smtClean="0"/>
              <a:t>13. The appearance to Stephen at his martyrdom </a:t>
            </a:r>
            <a:r>
              <a:rPr lang="en-US" i="1" dirty="0" smtClean="0"/>
              <a:t>(Acts 7:55-56). </a:t>
            </a:r>
            <a:endParaRPr lang="en-US" i="1" dirty="0"/>
          </a:p>
        </p:txBody>
      </p:sp>
      <p:pic>
        <p:nvPicPr>
          <p:cNvPr id="81922" name="Picture 2" descr="http://4.bp.blogspot.com/-p8Ihsi7pf2c/TqhU1VGsFXI/AAAAAAAABSM/UaoHDXxtChU/s1600/p_0011.jpg"/>
          <p:cNvPicPr>
            <a:picLocks noChangeAspect="1" noChangeArrowheads="1"/>
          </p:cNvPicPr>
          <p:nvPr/>
        </p:nvPicPr>
        <p:blipFill>
          <a:blip r:embed="rId2" cstate="print"/>
          <a:srcRect/>
          <a:stretch>
            <a:fillRect/>
          </a:stretch>
        </p:blipFill>
        <p:spPr bwMode="auto">
          <a:xfrm>
            <a:off x="2438400" y="1447800"/>
            <a:ext cx="5886450" cy="4724401"/>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dark-to-light.edigitalage.com/wp-content/uploads/2010/02/StephenSeesJesusOnTheRightHandOfGod.jpg"/>
          <p:cNvPicPr>
            <a:picLocks noChangeAspect="1" noChangeArrowheads="1"/>
          </p:cNvPicPr>
          <p:nvPr/>
        </p:nvPicPr>
        <p:blipFill>
          <a:blip r:embed="rId2" cstate="print">
            <a:lum contrast="20000"/>
          </a:blip>
          <a:srcRect/>
          <a:stretch>
            <a:fillRect/>
          </a:stretch>
        </p:blipFill>
        <p:spPr bwMode="auto">
          <a:xfrm>
            <a:off x="3966210" y="0"/>
            <a:ext cx="5177790" cy="6858000"/>
          </a:xfrm>
          <a:prstGeom prst="rect">
            <a:avLst/>
          </a:prstGeom>
          <a:noFill/>
        </p:spPr>
      </p:pic>
      <p:sp>
        <p:nvSpPr>
          <p:cNvPr id="3" name="Rectangle 2"/>
          <p:cNvSpPr/>
          <p:nvPr/>
        </p:nvSpPr>
        <p:spPr>
          <a:xfrm>
            <a:off x="0" y="228600"/>
            <a:ext cx="3962400" cy="6001643"/>
          </a:xfrm>
          <a:prstGeom prst="rect">
            <a:avLst/>
          </a:prstGeom>
        </p:spPr>
        <p:txBody>
          <a:bodyPr wrap="square">
            <a:spAutoFit/>
          </a:bodyPr>
          <a:lstStyle/>
          <a:p>
            <a:pPr algn="ctr"/>
            <a:r>
              <a:rPr lang="en-US" sz="3200" i="1" dirty="0" smtClean="0"/>
              <a:t>“But he, being full of the Holy Ghost, looked up </a:t>
            </a:r>
            <a:r>
              <a:rPr lang="en-US" sz="3200" i="1" dirty="0" err="1" smtClean="0"/>
              <a:t>stedfastly</a:t>
            </a:r>
            <a:r>
              <a:rPr lang="en-US" sz="3200" i="1" dirty="0" smtClean="0"/>
              <a:t> into heaven, and saw the glory of God, and Jesus standing on the right hand of God, And said, Behold, I see the heavens opened, and the Son of man standing on the right hand of God.”</a:t>
            </a:r>
            <a:endParaRPr lang="en-US" sz="3200" i="1" dirty="0"/>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2286000"/>
          </a:xfrm>
        </p:spPr>
        <p:txBody>
          <a:bodyPr>
            <a:normAutofit/>
          </a:bodyPr>
          <a:lstStyle/>
          <a:p>
            <a:pPr lvl="0">
              <a:buNone/>
            </a:pPr>
            <a:r>
              <a:rPr lang="en-US" dirty="0" smtClean="0"/>
              <a:t>14. The appearance to Paul on the road to Damascus as he was about to continue his work of persecuting Christians </a:t>
            </a:r>
            <a:r>
              <a:rPr lang="en-US" i="1" dirty="0" smtClean="0"/>
              <a:t>(Acts 9:3-6; 22:6-11; 26:13-18). </a:t>
            </a:r>
            <a:r>
              <a:rPr lang="en-US" dirty="0" smtClean="0"/>
              <a:t>On this occasion Paul was converted. </a:t>
            </a:r>
          </a:p>
          <a:p>
            <a:pPr>
              <a:buNone/>
            </a:pPr>
            <a:endParaRPr lang="en-US" dirty="0"/>
          </a:p>
        </p:txBody>
      </p:sp>
      <p:pic>
        <p:nvPicPr>
          <p:cNvPr id="83972" name="Picture 4" descr="http://augustine1blog.files.wordpress.com/2012/05/jesus_paul.jpg"/>
          <p:cNvPicPr>
            <a:picLocks noChangeAspect="1" noChangeArrowheads="1"/>
          </p:cNvPicPr>
          <p:nvPr/>
        </p:nvPicPr>
        <p:blipFill>
          <a:blip r:embed="rId2" cstate="print"/>
          <a:srcRect/>
          <a:stretch>
            <a:fillRect/>
          </a:stretch>
        </p:blipFill>
        <p:spPr bwMode="auto">
          <a:xfrm>
            <a:off x="3429000" y="2057400"/>
            <a:ext cx="4800600" cy="4800600"/>
          </a:xfrm>
          <a:prstGeom prst="rect">
            <a:avLst/>
          </a:prstGeom>
          <a:ln>
            <a:noFill/>
          </a:ln>
          <a:effectLst>
            <a:softEdge rad="112500"/>
          </a:effectLst>
        </p:spPr>
      </p:pic>
      <p:pic>
        <p:nvPicPr>
          <p:cNvPr id="9218" name="Picture 2" descr="http://d1bm3dmew779uf.cloudfront.net/cover/44a2b22dc2030a69dab22acdf6a9d72e.jpg"/>
          <p:cNvPicPr>
            <a:picLocks noChangeAspect="1" noChangeArrowheads="1"/>
          </p:cNvPicPr>
          <p:nvPr/>
        </p:nvPicPr>
        <p:blipFill>
          <a:blip r:embed="rId3" cstate="print"/>
          <a:srcRect l="32678" t="20690" r="32224" b="25862"/>
          <a:stretch>
            <a:fillRect/>
          </a:stretch>
        </p:blipFill>
        <p:spPr bwMode="auto">
          <a:xfrm>
            <a:off x="4267200" y="2209800"/>
            <a:ext cx="1853381" cy="19812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371600"/>
          </a:xfrm>
        </p:spPr>
        <p:txBody>
          <a:bodyPr>
            <a:normAutofit/>
          </a:bodyPr>
          <a:lstStyle/>
          <a:p>
            <a:pPr lvl="0">
              <a:buNone/>
            </a:pPr>
            <a:r>
              <a:rPr lang="en-US" dirty="0" smtClean="0"/>
              <a:t>15. The appearance </a:t>
            </a:r>
            <a:r>
              <a:rPr lang="en-US" dirty="0" smtClean="0"/>
              <a:t>to Paul </a:t>
            </a:r>
            <a:r>
              <a:rPr lang="en-US" dirty="0" smtClean="0"/>
              <a:t>in Arabia </a:t>
            </a:r>
            <a:r>
              <a:rPr lang="en-US" i="1" dirty="0" smtClean="0"/>
              <a:t>(Acts 26:17; Gal. 1:12-17). </a:t>
            </a:r>
          </a:p>
        </p:txBody>
      </p:sp>
      <p:pic>
        <p:nvPicPr>
          <p:cNvPr id="98306" name="Picture 2" descr="http://www.churchfromhome.org/wp-content/uploads/2012/08/821.jpg"/>
          <p:cNvPicPr>
            <a:picLocks noChangeAspect="1" noChangeArrowheads="1"/>
          </p:cNvPicPr>
          <p:nvPr/>
        </p:nvPicPr>
        <p:blipFill>
          <a:blip r:embed="rId2" cstate="print"/>
          <a:srcRect r="47009"/>
          <a:stretch>
            <a:fillRect/>
          </a:stretch>
        </p:blipFill>
        <p:spPr bwMode="auto">
          <a:xfrm>
            <a:off x="3429000" y="824681"/>
            <a:ext cx="2730407" cy="603331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dirty="0" smtClean="0"/>
              <a:t>This </a:t>
            </a:r>
            <a:r>
              <a:rPr lang="en-US" dirty="0" smtClean="0"/>
              <a:t>appearance is </a:t>
            </a:r>
            <a:r>
              <a:rPr lang="en-US" dirty="0" smtClean="0"/>
              <a:t>referred to </a:t>
            </a:r>
            <a:r>
              <a:rPr lang="en-US" dirty="0" smtClean="0"/>
              <a:t>by Paul </a:t>
            </a:r>
            <a:r>
              <a:rPr lang="en-US" dirty="0" smtClean="0"/>
              <a:t>in </a:t>
            </a:r>
            <a:r>
              <a:rPr lang="en-US" i="1" dirty="0" smtClean="0"/>
              <a:t>(Galatians 1:12).</a:t>
            </a:r>
          </a:p>
          <a:p>
            <a:pPr lvl="0"/>
            <a:r>
              <a:rPr lang="en-US" dirty="0" smtClean="0"/>
              <a:t>Some believe that the instructions to Paul, which he mentions in </a:t>
            </a:r>
            <a:r>
              <a:rPr lang="en-US" i="1" dirty="0" smtClean="0"/>
              <a:t>(Acts 26:17-18), </a:t>
            </a:r>
            <a:r>
              <a:rPr lang="en-US" dirty="0" smtClean="0"/>
              <a:t>were given to him in Arabia, not at the original appearance on the road to Damascus.</a:t>
            </a:r>
          </a:p>
          <a:p>
            <a:pPr lvl="0"/>
            <a:r>
              <a:rPr lang="en-US" i="1" dirty="0" smtClean="0"/>
              <a:t> </a:t>
            </a:r>
            <a:r>
              <a:rPr lang="en-US" i="1" dirty="0" smtClean="0">
                <a:solidFill>
                  <a:srgbClr val="FFFF00"/>
                </a:solidFill>
              </a:rPr>
              <a:t>“Delivering thee from the people, and from the Gentiles, unto whom now I send thee, To open their eyes, and to turn them from darkness to light, and from the power of Satan unto God, that they may receive forgiveness of sins, and inheritance among them which are sanctified by faith that is in me.”</a:t>
            </a:r>
          </a:p>
          <a:p>
            <a:pPr>
              <a:buNone/>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stpauls.net.in/paulmag.jpg"/>
          <p:cNvPicPr>
            <a:picLocks noChangeAspect="1" noChangeArrowheads="1"/>
          </p:cNvPicPr>
          <p:nvPr/>
        </p:nvPicPr>
        <p:blipFill>
          <a:blip r:embed="rId2" cstate="print"/>
          <a:srcRect/>
          <a:stretch>
            <a:fillRect/>
          </a:stretch>
        </p:blipFill>
        <p:spPr bwMode="auto">
          <a:xfrm>
            <a:off x="6170645" y="0"/>
            <a:ext cx="2973355" cy="4079443"/>
          </a:xfrm>
          <a:prstGeom prst="rect">
            <a:avLst/>
          </a:prstGeom>
          <a:ln>
            <a:noFill/>
          </a:ln>
          <a:effectLst>
            <a:softEdge rad="112500"/>
          </a:effectLst>
        </p:spPr>
      </p:pic>
      <p:sp>
        <p:nvSpPr>
          <p:cNvPr id="3" name="Rectangle 2"/>
          <p:cNvSpPr/>
          <p:nvPr/>
        </p:nvSpPr>
        <p:spPr>
          <a:xfrm>
            <a:off x="381000" y="228600"/>
            <a:ext cx="5715000" cy="4524315"/>
          </a:xfrm>
          <a:prstGeom prst="rect">
            <a:avLst/>
          </a:prstGeom>
        </p:spPr>
        <p:txBody>
          <a:bodyPr wrap="square">
            <a:spAutoFit/>
          </a:bodyPr>
          <a:lstStyle/>
          <a:p>
            <a:r>
              <a:rPr lang="en-US" sz="3200" i="1" dirty="0" smtClean="0"/>
              <a:t>“But I certify you, brethren, that the gospel which was preached of me is not after man. For I neither received it of man, neither was I taught it, but by the revelation of Jesus Christ. </a:t>
            </a:r>
          </a:p>
          <a:p>
            <a:r>
              <a:rPr lang="en-US" sz="3200" i="1" dirty="0" smtClean="0">
                <a:solidFill>
                  <a:srgbClr val="FFFF00"/>
                </a:solidFill>
              </a:rPr>
              <a:t>(Paul gives his testimony of his conversion to Christ) </a:t>
            </a:r>
          </a:p>
          <a:p>
            <a:endParaRPr lang="en-US" sz="3200" i="1" dirty="0" smtClean="0"/>
          </a:p>
        </p:txBody>
      </p:sp>
      <p:sp>
        <p:nvSpPr>
          <p:cNvPr id="5" name="Content Placeholder 4"/>
          <p:cNvSpPr>
            <a:spLocks noGrp="1"/>
          </p:cNvSpPr>
          <p:nvPr>
            <p:ph idx="1"/>
          </p:nvPr>
        </p:nvSpPr>
        <p:spPr>
          <a:xfrm>
            <a:off x="0" y="4191000"/>
            <a:ext cx="8686800" cy="2667000"/>
          </a:xfrm>
        </p:spPr>
        <p:txBody>
          <a:bodyPr>
            <a:normAutofit/>
          </a:bodyPr>
          <a:lstStyle/>
          <a:p>
            <a:pPr>
              <a:buNone/>
            </a:pPr>
            <a:r>
              <a:rPr lang="en-US" i="1" dirty="0" smtClean="0"/>
              <a:t>    Neither went I up to Jerusalem to them which were apostles before me; but I went into Arabia, and returned again unto Damascus. Then after three years I went up to Jerusalem to see Peter.” (Gal. 1:12-18)</a:t>
            </a:r>
          </a:p>
          <a:p>
            <a:endParaRPr lang="en-US" dirty="0"/>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828799"/>
          </a:xfrm>
        </p:spPr>
        <p:txBody>
          <a:bodyPr>
            <a:normAutofit/>
          </a:bodyPr>
          <a:lstStyle/>
          <a:p>
            <a:pPr lvl="0">
              <a:buNone/>
            </a:pPr>
            <a:r>
              <a:rPr lang="en-US" dirty="0" smtClean="0"/>
              <a:t>16. The appearance to Paul in the Temple when Jesus warned Paul concerning the persecution which was to come </a:t>
            </a:r>
            <a:r>
              <a:rPr lang="en-US" i="1" dirty="0" smtClean="0"/>
              <a:t>(Acts 22:17-21; Gal. 1:18). </a:t>
            </a:r>
          </a:p>
          <a:p>
            <a:endParaRPr lang="en-US" dirty="0"/>
          </a:p>
        </p:txBody>
      </p:sp>
      <p:sp>
        <p:nvSpPr>
          <p:cNvPr id="4" name="Rectangle 3"/>
          <p:cNvSpPr/>
          <p:nvPr/>
        </p:nvSpPr>
        <p:spPr>
          <a:xfrm>
            <a:off x="0" y="1828800"/>
            <a:ext cx="6096000" cy="5169158"/>
          </a:xfrm>
          <a:prstGeom prst="rect">
            <a:avLst/>
          </a:prstGeom>
        </p:spPr>
        <p:txBody>
          <a:bodyPr wrap="square">
            <a:spAutoFit/>
          </a:bodyPr>
          <a:lstStyle/>
          <a:p>
            <a:pPr algn="ctr"/>
            <a:r>
              <a:rPr lang="en-US" sz="3200" i="1" dirty="0" smtClean="0">
                <a:solidFill>
                  <a:srgbClr val="FFFF00"/>
                </a:solidFill>
              </a:rPr>
              <a:t>“And it came to pass, that, when I was come again to Jerusalem, even while I prayed in the temple, I was in a trance; And saw him saying unto me, Make haste, and get thee quickly out of Jerusalem: for they will not receive thy testimony concerning me...And he said unto me, Depart: for I will send thee far hence unto the Gentiles.”</a:t>
            </a:r>
            <a:endParaRPr lang="en-US" sz="3200" i="1" dirty="0">
              <a:solidFill>
                <a:srgbClr val="FFFF00"/>
              </a:solidFill>
            </a:endParaRPr>
          </a:p>
        </p:txBody>
      </p:sp>
      <p:pic>
        <p:nvPicPr>
          <p:cNvPr id="88066" name="Picture 2" descr="http://t3.gstatic.com/images?q=tbn:ANd9GcTuOQ0-22Y_Vhu_ukyTkpPJg1EgbSWK4LxaZ6uIVrZLPDLHs9-RgD__P7oj-w"/>
          <p:cNvPicPr>
            <a:picLocks noChangeAspect="1" noChangeArrowheads="1"/>
          </p:cNvPicPr>
          <p:nvPr/>
        </p:nvPicPr>
        <p:blipFill>
          <a:blip r:embed="rId2" cstate="print">
            <a:lum contrast="20000"/>
          </a:blip>
          <a:srcRect/>
          <a:stretch>
            <a:fillRect/>
          </a:stretch>
        </p:blipFill>
        <p:spPr bwMode="auto">
          <a:xfrm>
            <a:off x="6036204" y="1524000"/>
            <a:ext cx="3107796" cy="51145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286000"/>
          </a:xfrm>
        </p:spPr>
        <p:txBody>
          <a:bodyPr/>
          <a:lstStyle/>
          <a:p>
            <a:pPr lvl="0">
              <a:buNone/>
            </a:pPr>
            <a:r>
              <a:rPr lang="en-US" dirty="0" smtClean="0"/>
              <a:t>17. The appearance to Paul while he was in prison in Caesarea, when it is recorded that </a:t>
            </a:r>
            <a:r>
              <a:rPr lang="en-US" i="1" dirty="0" smtClean="0"/>
              <a:t>"the Lord stood by him" </a:t>
            </a:r>
            <a:r>
              <a:rPr lang="en-US" dirty="0" smtClean="0"/>
              <a:t>and told him that he would bear witness in Rome </a:t>
            </a:r>
            <a:r>
              <a:rPr lang="en-US" i="1" dirty="0" smtClean="0"/>
              <a:t>(Acts 23:11). </a:t>
            </a:r>
          </a:p>
          <a:p>
            <a:pPr>
              <a:buNone/>
            </a:pPr>
            <a:endParaRPr lang="en-US" dirty="0"/>
          </a:p>
        </p:txBody>
      </p:sp>
      <p:pic>
        <p:nvPicPr>
          <p:cNvPr id="87044" name="Picture 4" descr="http://www.episcopalcafe.com/art/long1_500x648.jpg"/>
          <p:cNvPicPr>
            <a:picLocks noChangeAspect="1" noChangeArrowheads="1"/>
          </p:cNvPicPr>
          <p:nvPr/>
        </p:nvPicPr>
        <p:blipFill>
          <a:blip r:embed="rId2" cstate="print"/>
          <a:srcRect/>
          <a:stretch>
            <a:fillRect/>
          </a:stretch>
        </p:blipFill>
        <p:spPr bwMode="auto">
          <a:xfrm>
            <a:off x="3810000" y="1752600"/>
            <a:ext cx="3800475" cy="4928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4419600" cy="6172200"/>
          </a:xfrm>
        </p:spPr>
        <p:txBody>
          <a:bodyPr>
            <a:noAutofit/>
          </a:bodyPr>
          <a:lstStyle/>
          <a:p>
            <a:r>
              <a:rPr lang="en-US" sz="3600" i="1" dirty="0" smtClean="0"/>
              <a:t/>
            </a:r>
            <a:br>
              <a:rPr lang="en-US" sz="3600" i="1" dirty="0" smtClean="0"/>
            </a:br>
            <a:r>
              <a:rPr lang="en-US" sz="3600" i="1" dirty="0" smtClean="0"/>
              <a:t>“And </a:t>
            </a:r>
            <a:r>
              <a:rPr lang="en-US" sz="3600" i="1" dirty="0" smtClean="0"/>
              <a:t>when we came to Rome, the centurion delivered the prisoners to the captain of the guard: but Paul was suffered to dwell by himself with a soldier that kept him</a:t>
            </a:r>
            <a:r>
              <a:rPr lang="en-US" sz="3600" i="1" dirty="0" smtClean="0"/>
              <a:t>.” </a:t>
            </a:r>
            <a:br>
              <a:rPr lang="en-US" sz="3600" i="1" dirty="0" smtClean="0"/>
            </a:br>
            <a:r>
              <a:rPr lang="en-US" sz="3600" i="1" dirty="0" smtClean="0"/>
              <a:t>(</a:t>
            </a:r>
            <a:r>
              <a:rPr lang="en-US" sz="3600" i="1" dirty="0" smtClean="0"/>
              <a:t>Acts 28:16)</a:t>
            </a:r>
            <a:r>
              <a:rPr lang="en-US" sz="3600" i="1" dirty="0" smtClean="0"/>
              <a:t/>
            </a:r>
            <a:br>
              <a:rPr lang="en-US" sz="3600" i="1" dirty="0" smtClean="0"/>
            </a:br>
            <a:endParaRPr lang="en-US" sz="3600" i="1" dirty="0"/>
          </a:p>
        </p:txBody>
      </p:sp>
      <p:pic>
        <p:nvPicPr>
          <p:cNvPr id="95235" name="Picture 3" descr="C:\Users\Dan White\Pictures\Bible pictures\Bible pictures New Testament\PAUL\Arrest &amp; prison\Paul in Rome 1335-325.jpg"/>
          <p:cNvPicPr>
            <a:picLocks noChangeAspect="1" noChangeArrowheads="1"/>
          </p:cNvPicPr>
          <p:nvPr/>
        </p:nvPicPr>
        <p:blipFill>
          <a:blip r:embed="rId2" cstate="print"/>
          <a:srcRect/>
          <a:stretch>
            <a:fillRect/>
          </a:stretch>
        </p:blipFill>
        <p:spPr bwMode="auto">
          <a:xfrm>
            <a:off x="4997196" y="0"/>
            <a:ext cx="4146804"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p:spPr>
        <p:txBody>
          <a:bodyPr>
            <a:normAutofit/>
          </a:bodyPr>
          <a:lstStyle/>
          <a:p>
            <a:r>
              <a:rPr lang="en-US" sz="3600" i="1" dirty="0" smtClean="0"/>
              <a:t>“And </a:t>
            </a:r>
            <a:r>
              <a:rPr lang="en-US" sz="3600" i="1" dirty="0" smtClean="0"/>
              <a:t>Paul dwelt two whole years in his own hired house, and received all that came in unto him, Preaching the kingdom of God, and teaching those things which concern the Lord Jesus Christ, with all confidence, no man forbidding him</a:t>
            </a:r>
            <a:r>
              <a:rPr lang="en-US" sz="3600" i="1" dirty="0" smtClean="0"/>
              <a:t>.” </a:t>
            </a:r>
            <a:r>
              <a:rPr lang="en-US" sz="3600" i="1" dirty="0" smtClean="0"/>
              <a:t>(Acts 28:30-31) </a:t>
            </a:r>
            <a:endParaRPr lang="en-US" sz="3600" i="1" dirty="0"/>
          </a:p>
        </p:txBody>
      </p:sp>
      <p:pic>
        <p:nvPicPr>
          <p:cNvPr id="97282" name="Picture 2" descr="http://www.saltandlightblog.com/wp-content/uploads/Paul-in-a-Roman-prison.jpg"/>
          <p:cNvPicPr>
            <a:picLocks noChangeAspect="1" noChangeArrowheads="1"/>
          </p:cNvPicPr>
          <p:nvPr/>
        </p:nvPicPr>
        <p:blipFill>
          <a:blip r:embed="rId2" cstate="print">
            <a:lum bright="-10000"/>
          </a:blip>
          <a:srcRect/>
          <a:stretch>
            <a:fillRect/>
          </a:stretch>
        </p:blipFill>
        <p:spPr bwMode="auto">
          <a:xfrm>
            <a:off x="4655288" y="1143000"/>
            <a:ext cx="4282557"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http://daletedder.files.wordpress.com/2012/05/philippians_title_400.jpg"/>
          <p:cNvPicPr>
            <a:picLocks noChangeAspect="1" noChangeArrowheads="1"/>
          </p:cNvPicPr>
          <p:nvPr/>
        </p:nvPicPr>
        <p:blipFill>
          <a:blip r:embed="rId2" cstate="print"/>
          <a:srcRect/>
          <a:stretch>
            <a:fillRect/>
          </a:stretch>
        </p:blipFill>
        <p:spPr bwMode="auto">
          <a:xfrm>
            <a:off x="304800" y="152400"/>
            <a:ext cx="2590800" cy="1943100"/>
          </a:xfrm>
          <a:prstGeom prst="rect">
            <a:avLst/>
          </a:prstGeom>
          <a:noFill/>
        </p:spPr>
      </p:pic>
      <p:pic>
        <p:nvPicPr>
          <p:cNvPr id="96264" name="Picture 8" descr="http://revivaltc.org/online/wp-content/uploads/2010/02/ephesians-02.jpg"/>
          <p:cNvPicPr>
            <a:picLocks noChangeAspect="1" noChangeArrowheads="1"/>
          </p:cNvPicPr>
          <p:nvPr/>
        </p:nvPicPr>
        <p:blipFill>
          <a:blip r:embed="rId3" cstate="print"/>
          <a:srcRect/>
          <a:stretch>
            <a:fillRect/>
          </a:stretch>
        </p:blipFill>
        <p:spPr bwMode="auto">
          <a:xfrm>
            <a:off x="1828800" y="1905000"/>
            <a:ext cx="2514600" cy="1885950"/>
          </a:xfrm>
          <a:prstGeom prst="rect">
            <a:avLst/>
          </a:prstGeom>
          <a:noFill/>
        </p:spPr>
      </p:pic>
      <p:pic>
        <p:nvPicPr>
          <p:cNvPr id="96262" name="Picture 6" descr="http://3.bp.blogspot.com/-6LzK1UffIEo/TlUcUJ8_CWI/AAAAAAAAAbM/26O-yKnK4o8/s1600/colossians_title5.jpg"/>
          <p:cNvPicPr>
            <a:picLocks noChangeAspect="1" noChangeArrowheads="1"/>
          </p:cNvPicPr>
          <p:nvPr/>
        </p:nvPicPr>
        <p:blipFill>
          <a:blip r:embed="rId4" cstate="print"/>
          <a:srcRect/>
          <a:stretch>
            <a:fillRect/>
          </a:stretch>
        </p:blipFill>
        <p:spPr bwMode="auto">
          <a:xfrm>
            <a:off x="228600" y="3505200"/>
            <a:ext cx="2540000" cy="1905000"/>
          </a:xfrm>
          <a:prstGeom prst="rect">
            <a:avLst/>
          </a:prstGeom>
          <a:noFill/>
        </p:spPr>
      </p:pic>
      <p:pic>
        <p:nvPicPr>
          <p:cNvPr id="96266" name="Picture 10" descr="http://lionandlambministry.com/seyretfiles/thumbs/3y9ukfb6dl.jpg"/>
          <p:cNvPicPr>
            <a:picLocks noChangeAspect="1" noChangeArrowheads="1"/>
          </p:cNvPicPr>
          <p:nvPr/>
        </p:nvPicPr>
        <p:blipFill>
          <a:blip r:embed="rId5" cstate="print"/>
          <a:srcRect/>
          <a:stretch>
            <a:fillRect/>
          </a:stretch>
        </p:blipFill>
        <p:spPr bwMode="auto">
          <a:xfrm>
            <a:off x="2057400" y="5181600"/>
            <a:ext cx="2430130" cy="1676400"/>
          </a:xfrm>
          <a:prstGeom prst="rect">
            <a:avLst/>
          </a:prstGeom>
          <a:noFill/>
        </p:spPr>
      </p:pic>
      <p:pic>
        <p:nvPicPr>
          <p:cNvPr id="96270" name="Picture 14" descr="http://4.bp.blogspot.com/-KShuMoHXwCw/UFjZz03e9eI/AAAAAAAAAjk/bKu4LdU2LXA/s1600/paul.jpg"/>
          <p:cNvPicPr>
            <a:picLocks noChangeAspect="1" noChangeArrowheads="1"/>
          </p:cNvPicPr>
          <p:nvPr/>
        </p:nvPicPr>
        <p:blipFill>
          <a:blip r:embed="rId6" cstate="print"/>
          <a:srcRect/>
          <a:stretch>
            <a:fillRect/>
          </a:stretch>
        </p:blipFill>
        <p:spPr bwMode="auto">
          <a:xfrm>
            <a:off x="4495800" y="393221"/>
            <a:ext cx="4648200" cy="6007579"/>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fade">
                                      <p:cBhvr>
                                        <p:cTn id="7" dur="2000"/>
                                        <p:tgtEl>
                                          <p:spTgt spid="962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264"/>
                                        </p:tgtEl>
                                        <p:attrNameLst>
                                          <p:attrName>style.visibility</p:attrName>
                                        </p:attrNameLst>
                                      </p:cBhvr>
                                      <p:to>
                                        <p:strVal val="visible"/>
                                      </p:to>
                                    </p:set>
                                    <p:animEffect transition="in" filter="fade">
                                      <p:cBhvr>
                                        <p:cTn id="12" dur="2000"/>
                                        <p:tgtEl>
                                          <p:spTgt spid="962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262"/>
                                        </p:tgtEl>
                                        <p:attrNameLst>
                                          <p:attrName>style.visibility</p:attrName>
                                        </p:attrNameLst>
                                      </p:cBhvr>
                                      <p:to>
                                        <p:strVal val="visible"/>
                                      </p:to>
                                    </p:set>
                                    <p:animEffect transition="in" filter="fade">
                                      <p:cBhvr>
                                        <p:cTn id="17" dur="2000"/>
                                        <p:tgtEl>
                                          <p:spTgt spid="962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266"/>
                                        </p:tgtEl>
                                        <p:attrNameLst>
                                          <p:attrName>style.visibility</p:attrName>
                                        </p:attrNameLst>
                                      </p:cBhvr>
                                      <p:to>
                                        <p:strVal val="visible"/>
                                      </p:to>
                                    </p:set>
                                    <p:animEffect transition="in" filter="fade">
                                      <p:cBhvr>
                                        <p:cTn id="22" dur="20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1981200"/>
          </a:xfrm>
        </p:spPr>
        <p:txBody>
          <a:bodyPr/>
          <a:lstStyle/>
          <a:p>
            <a:pPr lvl="0">
              <a:buNone/>
            </a:pPr>
            <a:r>
              <a:rPr lang="en-US" dirty="0" smtClean="0"/>
              <a:t>18. The appearance to the Apostle John at the beginning of the revelation given to him          </a:t>
            </a:r>
            <a:r>
              <a:rPr lang="en-US" i="1" dirty="0" smtClean="0"/>
              <a:t>(Rev. 1:12-20). </a:t>
            </a:r>
          </a:p>
          <a:p>
            <a:endParaRPr lang="en-US" dirty="0"/>
          </a:p>
        </p:txBody>
      </p:sp>
      <p:pic>
        <p:nvPicPr>
          <p:cNvPr id="89093" name="Picture 5" descr="C:\Users\Dan White\Pictures\Bible pictures\Prophecy pictures\prophecy pictures\revelation\John's visions\john.jpg"/>
          <p:cNvPicPr>
            <a:picLocks noChangeAspect="1" noChangeArrowheads="1"/>
          </p:cNvPicPr>
          <p:nvPr/>
        </p:nvPicPr>
        <p:blipFill>
          <a:blip r:embed="rId2" cstate="print"/>
          <a:srcRect/>
          <a:stretch>
            <a:fillRect/>
          </a:stretch>
        </p:blipFill>
        <p:spPr bwMode="auto">
          <a:xfrm>
            <a:off x="1143001" y="1828946"/>
            <a:ext cx="6477000" cy="4860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9092" name="Picture 4" descr="http://e-watchman.com/storage/son%20of%20man.jpg?__SQUARESPACE_CACHEVERSION=1332325969756"/>
          <p:cNvPicPr>
            <a:picLocks noChangeAspect="1" noChangeArrowheads="1"/>
          </p:cNvPicPr>
          <p:nvPr/>
        </p:nvPicPr>
        <p:blipFill>
          <a:blip r:embed="rId3" cstate="print"/>
          <a:srcRect l="7212" r="20673"/>
          <a:stretch>
            <a:fillRect/>
          </a:stretch>
        </p:blipFill>
        <p:spPr bwMode="auto">
          <a:xfrm>
            <a:off x="4648200" y="1981200"/>
            <a:ext cx="2637692"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p:cTn id="7" dur="1000" fill="hold"/>
                                        <p:tgtEl>
                                          <p:spTgt spid="89092"/>
                                        </p:tgtEl>
                                        <p:attrNameLst>
                                          <p:attrName>ppt_w</p:attrName>
                                        </p:attrNameLst>
                                      </p:cBhvr>
                                      <p:tavLst>
                                        <p:tav tm="0">
                                          <p:val>
                                            <p:fltVal val="0"/>
                                          </p:val>
                                        </p:tav>
                                        <p:tav tm="100000">
                                          <p:val>
                                            <p:strVal val="#ppt_w"/>
                                          </p:val>
                                        </p:tav>
                                      </p:tavLst>
                                    </p:anim>
                                    <p:anim calcmode="lin" valueType="num">
                                      <p:cBhvr>
                                        <p:cTn id="8" dur="1000" fill="hold"/>
                                        <p:tgtEl>
                                          <p:spTgt spid="89092"/>
                                        </p:tgtEl>
                                        <p:attrNameLst>
                                          <p:attrName>ppt_h</p:attrName>
                                        </p:attrNameLst>
                                      </p:cBhvr>
                                      <p:tavLst>
                                        <p:tav tm="0">
                                          <p:val>
                                            <p:fltVal val="0"/>
                                          </p:val>
                                        </p:tav>
                                        <p:tav tm="100000">
                                          <p:val>
                                            <p:strVal val="#ppt_h"/>
                                          </p:val>
                                        </p:tav>
                                      </p:tavLst>
                                    </p:anim>
                                    <p:animEffect transition="in" filter="fade">
                                      <p:cBhvr>
                                        <p:cTn id="9" dur="1000"/>
                                        <p:tgtEl>
                                          <p:spTgt spid="8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Dan White\Pictures\Bible pictures\Prophecy pictures\prophecy pictures\revelation\glorified christ\Seven golden candle sticks.jpg"/>
          <p:cNvPicPr>
            <a:picLocks noChangeAspect="1" noChangeArrowheads="1"/>
          </p:cNvPicPr>
          <p:nvPr/>
        </p:nvPicPr>
        <p:blipFill>
          <a:blip r:embed="rId2" cstate="print"/>
          <a:srcRect/>
          <a:stretch>
            <a:fillRect/>
          </a:stretch>
        </p:blipFill>
        <p:spPr bwMode="auto">
          <a:xfrm>
            <a:off x="2037349" y="0"/>
            <a:ext cx="5069302"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orwfd.files.wordpress.com/2012/04/rise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3251</TotalTime>
  <Words>2481</Words>
  <Application>Microsoft Office PowerPoint</Application>
  <PresentationFormat>On-screen Show (4:3)</PresentationFormat>
  <Paragraphs>146</Paragraphs>
  <Slides>82</Slides>
  <Notes>1</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The Doctrine of Jesus Christ (Part 20)</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The character of Christ</vt:lpstr>
      <vt:lpstr>In the Old Testament three great offices were created by God to meet the spiritual and material needs of his chosen people.</vt:lpstr>
      <vt:lpstr>Jesus holds all three offices</vt:lpstr>
      <vt:lpstr>Slide 15</vt:lpstr>
      <vt:lpstr>Slide 16</vt:lpstr>
      <vt:lpstr>Slide 17</vt:lpstr>
      <vt:lpstr>The Death of Jesus Christ</vt:lpstr>
      <vt:lpstr>Slide 19</vt:lpstr>
      <vt:lpstr> “Exposing the false Doctrine of Calvinism”</vt:lpstr>
      <vt:lpstr>Slide 21</vt:lpstr>
      <vt:lpstr>The word "vicarious" means substitute.   Christ was a substitute for others in that He took their place and suffered their punishment.  </vt:lpstr>
      <vt:lpstr>Slide 23</vt:lpstr>
      <vt:lpstr>The results of the vicarious atonement </vt:lpstr>
      <vt:lpstr>The seven last statements of Christ</vt:lpstr>
      <vt:lpstr>Slide 26</vt:lpstr>
      <vt:lpstr>Christ descent into the  heart of the earth</vt:lpstr>
      <vt:lpstr>Slide 28</vt:lpstr>
      <vt:lpstr>Slide 29</vt:lpstr>
      <vt:lpstr>Slide 30</vt:lpstr>
      <vt:lpstr>Slide 31</vt:lpstr>
      <vt:lpstr>“For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vt:lpstr>
      <vt:lpstr>Slide 33</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35</vt:lpstr>
      <vt:lpstr>Slide 36</vt:lpstr>
      <vt:lpstr>The Resurrection of Jesus Christ</vt:lpstr>
      <vt:lpstr>The Most Important Bible Doctrine (I Corinthians 15)</vt:lpstr>
      <vt:lpstr>A person can not be saved unless they believer in the Resurrection of Jesus Christ.</vt:lpstr>
      <vt:lpstr>Slide 40</vt:lpstr>
      <vt:lpstr>The Infallible Proofs of the Resurrection</vt:lpstr>
      <vt:lpstr>Slide 42</vt:lpstr>
      <vt:lpstr>Slide 43</vt:lpstr>
      <vt:lpstr>Slide 44</vt:lpstr>
      <vt:lpstr>“To whom also he shewed himself alive after his passion by many infallible proofs, being seen of them forty days, and speaking of the things pertaining to the kingdom of God.” (Acts 1:3) </vt:lpstr>
      <vt:lpstr>40 days </vt:lpstr>
      <vt:lpstr>40 days </vt:lpstr>
      <vt:lpstr>40 days </vt:lpstr>
      <vt:lpstr>The proofs of the resurrection</vt:lpstr>
      <vt:lpstr>Slide 50</vt:lpstr>
      <vt:lpstr>Slide 51</vt:lpstr>
      <vt:lpstr>Slide 52</vt:lpstr>
      <vt:lpstr>Seventeen appearances of Jesus                          after the resurrection</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 “And when we came to Rome, the centurion delivered the prisoners to the captain of the guard: but Paul was suffered to dwell by himself with a soldier that kept him.”  (Acts 28:16) </vt:lpstr>
      <vt:lpstr>“And Paul dwelt two whole years in his own hired house, and received all that came in unto him, Preaching the kingdom of God, and teaching those things which concern the Lord Jesus Christ, with all confidence, no man forbidding him.” (Acts 28:30-31) </vt:lpstr>
      <vt:lpstr>Slide 79</vt:lpstr>
      <vt:lpstr>Slide 80</vt:lpstr>
      <vt:lpstr>Slide 81</vt:lpstr>
      <vt:lpstr>Slide 82</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20)</dc:title>
  <dc:creator>Pastor Daniel White</dc:creator>
  <cp:lastModifiedBy>Pastor Daniel White</cp:lastModifiedBy>
  <cp:revision>138</cp:revision>
  <dcterms:created xsi:type="dcterms:W3CDTF">2012-12-14T13:48:13Z</dcterms:created>
  <dcterms:modified xsi:type="dcterms:W3CDTF">2013-01-09T21:42:20Z</dcterms:modified>
</cp:coreProperties>
</file>