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0" r:id="rId22"/>
    <p:sldId id="281" r:id="rId23"/>
    <p:sldId id="282" r:id="rId24"/>
    <p:sldId id="283" r:id="rId25"/>
    <p:sldId id="284" r:id="rId26"/>
    <p:sldId id="285" r:id="rId27"/>
    <p:sldId id="326" r:id="rId28"/>
    <p:sldId id="329" r:id="rId29"/>
    <p:sldId id="327" r:id="rId30"/>
    <p:sldId id="325" r:id="rId31"/>
    <p:sldId id="332" r:id="rId32"/>
    <p:sldId id="366" r:id="rId33"/>
    <p:sldId id="334" r:id="rId34"/>
    <p:sldId id="322" r:id="rId35"/>
    <p:sldId id="323" r:id="rId36"/>
    <p:sldId id="335" r:id="rId37"/>
    <p:sldId id="336" r:id="rId38"/>
    <p:sldId id="337" r:id="rId39"/>
    <p:sldId id="338" r:id="rId40"/>
    <p:sldId id="339" r:id="rId41"/>
    <p:sldId id="341" r:id="rId42"/>
    <p:sldId id="343" r:id="rId43"/>
    <p:sldId id="386" r:id="rId44"/>
    <p:sldId id="342" r:id="rId45"/>
    <p:sldId id="344" r:id="rId46"/>
    <p:sldId id="346" r:id="rId47"/>
    <p:sldId id="345" r:id="rId48"/>
    <p:sldId id="347" r:id="rId49"/>
    <p:sldId id="348" r:id="rId50"/>
    <p:sldId id="349" r:id="rId51"/>
    <p:sldId id="350" r:id="rId52"/>
    <p:sldId id="387" r:id="rId53"/>
    <p:sldId id="351" r:id="rId54"/>
    <p:sldId id="352" r:id="rId55"/>
    <p:sldId id="353" r:id="rId56"/>
    <p:sldId id="354" r:id="rId57"/>
    <p:sldId id="357" r:id="rId58"/>
    <p:sldId id="368" r:id="rId59"/>
    <p:sldId id="355" r:id="rId60"/>
    <p:sldId id="356" r:id="rId61"/>
    <p:sldId id="369" r:id="rId62"/>
    <p:sldId id="358" r:id="rId63"/>
    <p:sldId id="359" r:id="rId64"/>
    <p:sldId id="360" r:id="rId65"/>
    <p:sldId id="362" r:id="rId66"/>
    <p:sldId id="372" r:id="rId67"/>
    <p:sldId id="371" r:id="rId68"/>
    <p:sldId id="373" r:id="rId69"/>
    <p:sldId id="374" r:id="rId70"/>
    <p:sldId id="376" r:id="rId71"/>
    <p:sldId id="378" r:id="rId72"/>
    <p:sldId id="379" r:id="rId73"/>
    <p:sldId id="380" r:id="rId74"/>
    <p:sldId id="381" r:id="rId75"/>
    <p:sldId id="382" r:id="rId76"/>
    <p:sldId id="383" r:id="rId77"/>
    <p:sldId id="384" r:id="rId78"/>
    <p:sldId id="363" r:id="rId79"/>
    <p:sldId id="385" r:id="rId80"/>
    <p:sldId id="364" r:id="rId81"/>
    <p:sldId id="367" r:id="rId82"/>
    <p:sldId id="365" r:id="rId83"/>
    <p:sldId id="388"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1" autoAdjust="0"/>
    <p:restoredTop sz="94660"/>
  </p:normalViewPr>
  <p:slideViewPr>
    <p:cSldViewPr>
      <p:cViewPr varScale="1">
        <p:scale>
          <a:sx n="68" d="100"/>
          <a:sy n="68" d="100"/>
        </p:scale>
        <p:origin x="-147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BCFF8-6478-42DC-98D6-BC197536E228}" type="datetimeFigureOut">
              <a:rPr lang="en-US" smtClean="0"/>
              <a:pPr/>
              <a:t>12/19/2012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67552C-57BE-4C77-ACCB-6E8A6186830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EDC41-36F8-4C14-9CC1-A40C3AEFE32C}" type="datetimeFigureOut">
              <a:rPr lang="en-US" smtClean="0"/>
              <a:pPr/>
              <a:t>12/19/2012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CBE6FE-B965-45DF-B77E-FBB7EA147A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EDC41-36F8-4C14-9CC1-A40C3AEFE32C}" type="datetimeFigureOut">
              <a:rPr lang="en-US" smtClean="0"/>
              <a:pPr/>
              <a:t>12/19/2012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BE6FE-B965-45DF-B77E-FBB7EA147A7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19)</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029200"/>
            <a:ext cx="9144000" cy="1828800"/>
          </a:xfrm>
        </p:spPr>
        <p:txBody>
          <a:bodyPr>
            <a:normAutofit/>
          </a:bodyPr>
          <a:lstStyle/>
          <a:p>
            <a:pPr algn="ctr">
              <a:buNone/>
            </a:pPr>
            <a:r>
              <a:rPr lang="en-US" sz="4400" i="1" dirty="0" smtClean="0">
                <a:solidFill>
                  <a:srgbClr val="FFFF00"/>
                </a:solidFill>
                <a:effectLst>
                  <a:glow rad="101600">
                    <a:schemeClr val="bg1">
                      <a:alpha val="60000"/>
                    </a:schemeClr>
                  </a:glow>
                </a:effectLst>
              </a:rPr>
              <a:t>The Resurrection of Jesus </a:t>
            </a:r>
            <a:r>
              <a:rPr lang="en-US" sz="4400" i="1" dirty="0" smtClean="0">
                <a:solidFill>
                  <a:srgbClr val="FFFF00"/>
                </a:solidFill>
                <a:effectLst>
                  <a:glow rad="101600">
                    <a:schemeClr val="bg1">
                      <a:alpha val="60000"/>
                    </a:schemeClr>
                  </a:glow>
                </a:effectLst>
              </a:rPr>
              <a:t>Christ</a:t>
            </a:r>
          </a:p>
          <a:p>
            <a:pPr algn="ctr">
              <a:buNone/>
            </a:pPr>
            <a:r>
              <a:rPr lang="en-US" sz="4000" i="1" dirty="0" smtClean="0">
                <a:solidFill>
                  <a:srgbClr val="FFFF00"/>
                </a:solidFill>
                <a:effectLst>
                  <a:glow rad="101600">
                    <a:schemeClr val="bg1">
                      <a:alpha val="60000"/>
                    </a:schemeClr>
                  </a:glow>
                </a:effectLst>
              </a:rPr>
              <a:t>(Part 1)</a:t>
            </a:r>
            <a:endParaRPr lang="en-US" sz="4000" i="1" dirty="0" smtClean="0">
              <a:solidFill>
                <a:srgbClr val="FFFF00"/>
              </a:solidFill>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371600"/>
            <a:ext cx="4368800" cy="32766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724400" y="1734670"/>
            <a:ext cx="4267200" cy="3263154"/>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2209800"/>
            <a:ext cx="4648200" cy="3916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character of Christ</a:t>
            </a:r>
            <a:endParaRPr lang="en-US" dirty="0"/>
          </a:p>
        </p:txBody>
      </p:sp>
      <p:sp>
        <p:nvSpPr>
          <p:cNvPr id="3" name="Content Placeholder 2"/>
          <p:cNvSpPr>
            <a:spLocks noGrp="1"/>
          </p:cNvSpPr>
          <p:nvPr>
            <p:ph idx="1"/>
          </p:nvPr>
        </p:nvSpPr>
        <p:spPr/>
        <p:txBody>
          <a:bodyPr>
            <a:normAutofit/>
          </a:bodyPr>
          <a:lstStyle/>
          <a:p>
            <a:r>
              <a:rPr lang="en-US" sz="3600" dirty="0" smtClean="0"/>
              <a:t>His zeal</a:t>
            </a:r>
          </a:p>
          <a:p>
            <a:r>
              <a:rPr lang="en-US" sz="3600" dirty="0" smtClean="0"/>
              <a:t>His compassion</a:t>
            </a:r>
          </a:p>
          <a:p>
            <a:r>
              <a:rPr lang="en-US" sz="3600" dirty="0" smtClean="0"/>
              <a:t>His meekness and gentleness</a:t>
            </a:r>
          </a:p>
          <a:p>
            <a:r>
              <a:rPr lang="en-US" sz="3600" dirty="0" smtClean="0"/>
              <a:t>His boldness and courage</a:t>
            </a:r>
          </a:p>
          <a:p>
            <a:r>
              <a:rPr lang="en-US" sz="3600" dirty="0" smtClean="0"/>
              <a:t>His love</a:t>
            </a:r>
            <a:endParaRPr lang="en-US" sz="3600" dirty="0"/>
          </a:p>
        </p:txBody>
      </p:sp>
      <p:pic>
        <p:nvPicPr>
          <p:cNvPr id="77826" name="Picture 2" descr="http://newlifetriangle.org/nlt/wp-content/uploads/2012/05/DiscipleshipTitle.jpg"/>
          <p:cNvPicPr>
            <a:picLocks noChangeAspect="1" noChangeArrowheads="1"/>
          </p:cNvPicPr>
          <p:nvPr/>
        </p:nvPicPr>
        <p:blipFill>
          <a:blip r:embed="rId2" cstate="print"/>
          <a:srcRect/>
          <a:stretch>
            <a:fillRect/>
          </a:stretch>
        </p:blipFill>
        <p:spPr bwMode="auto">
          <a:xfrm>
            <a:off x="4724400" y="4331074"/>
            <a:ext cx="3810000" cy="2526926"/>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neyearbibleimages.com/jesus_scroll.jpg"/>
          <p:cNvPicPr>
            <a:picLocks noChangeAspect="1" noChangeArrowheads="1"/>
          </p:cNvPicPr>
          <p:nvPr/>
        </p:nvPicPr>
        <p:blipFill>
          <a:blip r:embed="rId2" cstate="print"/>
          <a:srcRect/>
          <a:stretch>
            <a:fillRect/>
          </a:stretch>
        </p:blipFill>
        <p:spPr bwMode="auto">
          <a:xfrm>
            <a:off x="1600200" y="0"/>
            <a:ext cx="6096000" cy="6907778"/>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hrist Our Great High Priest www.eborg3.com"/>
          <p:cNvPicPr>
            <a:picLocks noChangeAspect="1" noChangeArrowheads="1"/>
          </p:cNvPicPr>
          <p:nvPr/>
        </p:nvPicPr>
        <p:blipFill>
          <a:blip r:embed="rId2" cstate="print"/>
          <a:srcRect/>
          <a:stretch>
            <a:fillRect/>
          </a:stretch>
        </p:blipFill>
        <p:spPr bwMode="auto">
          <a:xfrm>
            <a:off x="-302514" y="-138964"/>
            <a:ext cx="9561830" cy="7225564"/>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Dan White\Pictures\Bible pictures\Prophecy pictures\prophecy pictures\rapture and second coming\Christ the Conquer (2).jpg"/>
          <p:cNvPicPr>
            <a:picLocks noChangeAspect="1" noChangeArrowheads="1"/>
          </p:cNvPicPr>
          <p:nvPr/>
        </p:nvPicPr>
        <p:blipFill>
          <a:blip r:embed="rId2" cstate="print"/>
          <a:srcRect/>
          <a:stretch>
            <a:fillRect/>
          </a:stretch>
        </p:blipFill>
        <p:spPr bwMode="auto">
          <a:xfrm>
            <a:off x="2057400" y="52002"/>
            <a:ext cx="5030788" cy="6805998"/>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191000" y="15240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ordincarnate.files.wordpress.com/2011/05/hell.jpg"/>
          <p:cNvPicPr>
            <a:picLocks noChangeAspect="1" noChangeArrowheads="1"/>
          </p:cNvPicPr>
          <p:nvPr/>
        </p:nvPicPr>
        <p:blipFill>
          <a:blip r:embed="rId2" cstate="print"/>
          <a:srcRect/>
          <a:stretch>
            <a:fillRect/>
          </a:stretch>
        </p:blipFill>
        <p:spPr bwMode="auto">
          <a:xfrm>
            <a:off x="5029200" y="2147454"/>
            <a:ext cx="3048000" cy="4710546"/>
          </a:xfrm>
          <a:prstGeom prst="rect">
            <a:avLst/>
          </a:prstGeom>
          <a:noFill/>
        </p:spPr>
      </p:pic>
      <p:sp>
        <p:nvSpPr>
          <p:cNvPr id="3" name="Title 2"/>
          <p:cNvSpPr>
            <a:spLocks noGrp="1"/>
          </p:cNvSpPr>
          <p:nvPr>
            <p:ph type="title"/>
          </p:nvPr>
        </p:nvSpPr>
        <p:spPr>
          <a:xfrm>
            <a:off x="0" y="152400"/>
            <a:ext cx="9144000" cy="2743200"/>
          </a:xfrm>
        </p:spPr>
        <p:txBody>
          <a:bodyPr>
            <a:normAutofit/>
          </a:bodyPr>
          <a:lstStyle/>
          <a:p>
            <a:r>
              <a:rPr lang="en-US" sz="3600" dirty="0" smtClean="0"/>
              <a:t>The word </a:t>
            </a:r>
            <a:r>
              <a:rPr lang="en-US" sz="3600" i="1" dirty="0" smtClean="0">
                <a:solidFill>
                  <a:srgbClr val="FFFF00"/>
                </a:solidFill>
              </a:rPr>
              <a:t>"vicarious" </a:t>
            </a:r>
            <a:r>
              <a:rPr lang="en-US" sz="3600" dirty="0" smtClean="0"/>
              <a:t>means substitute.  </a:t>
            </a:r>
            <a:br>
              <a:rPr lang="en-US" sz="3600" dirty="0" smtClean="0"/>
            </a:br>
            <a:r>
              <a:rPr lang="en-US" sz="3600" dirty="0" smtClean="0"/>
              <a:t>Christ was a substitute for others in that He took their place and suffered their punishment. </a:t>
            </a:r>
            <a:br>
              <a:rPr lang="en-US" sz="3600" dirty="0" smtClean="0"/>
            </a:br>
            <a:endParaRPr lang="en-US" sz="3600" dirty="0"/>
          </a:p>
        </p:txBody>
      </p:sp>
      <p:sp>
        <p:nvSpPr>
          <p:cNvPr id="4" name="Content Placeholder 3"/>
          <p:cNvSpPr>
            <a:spLocks noGrp="1"/>
          </p:cNvSpPr>
          <p:nvPr>
            <p:ph idx="1"/>
          </p:nvPr>
        </p:nvSpPr>
        <p:spPr>
          <a:xfrm>
            <a:off x="152400" y="3048000"/>
            <a:ext cx="4191000" cy="3810000"/>
          </a:xfrm>
        </p:spPr>
        <p:txBody>
          <a:bodyPr/>
          <a:lstStyle/>
          <a:p>
            <a:pPr algn="ctr">
              <a:buNone/>
            </a:pPr>
            <a:r>
              <a:rPr lang="en-US" dirty="0" smtClean="0">
                <a:solidFill>
                  <a:srgbClr val="FFFF00"/>
                </a:solidFill>
              </a:rPr>
              <a:t>     </a:t>
            </a:r>
            <a:r>
              <a:rPr lang="en-US" dirty="0" smtClean="0">
                <a:solidFill>
                  <a:srgbClr val="FF0000"/>
                </a:solidFill>
                <a:effectLst>
                  <a:glow rad="63500">
                    <a:schemeClr val="accent2">
                      <a:satMod val="175000"/>
                      <a:alpha val="40000"/>
                    </a:schemeClr>
                  </a:glow>
                </a:effectLst>
              </a:rPr>
              <a:t>Without Christ </a:t>
            </a:r>
            <a:r>
              <a:rPr lang="en-US" i="1" dirty="0" smtClean="0">
                <a:solidFill>
                  <a:srgbClr val="FF0000"/>
                </a:solidFill>
                <a:effectLst>
                  <a:glow rad="63500">
                    <a:schemeClr val="accent2">
                      <a:satMod val="175000"/>
                      <a:alpha val="40000"/>
                    </a:schemeClr>
                  </a:glow>
                </a:effectLst>
              </a:rPr>
              <a:t>“vicarious death”, </a:t>
            </a:r>
            <a:r>
              <a:rPr lang="en-US" dirty="0" smtClean="0">
                <a:solidFill>
                  <a:srgbClr val="FF0000"/>
                </a:solidFill>
                <a:effectLst>
                  <a:glow rad="63500">
                    <a:schemeClr val="accent2">
                      <a:satMod val="175000"/>
                      <a:alpha val="40000"/>
                    </a:schemeClr>
                  </a:glow>
                </a:effectLst>
              </a:rPr>
              <a:t>we are all going to die and spend an eternity in hell as payment for our sins </a:t>
            </a:r>
            <a:r>
              <a:rPr lang="en-US" i="1" dirty="0" smtClean="0">
                <a:solidFill>
                  <a:srgbClr val="FF0000"/>
                </a:solidFill>
                <a:effectLst>
                  <a:glow rad="63500">
                    <a:schemeClr val="accent2">
                      <a:satMod val="175000"/>
                      <a:alpha val="40000"/>
                    </a:schemeClr>
                  </a:glow>
                </a:effectLst>
              </a:rPr>
              <a:t>(Rev. 20:14).</a:t>
            </a:r>
            <a:endParaRPr lang="en-US" i="1" dirty="0">
              <a:solidFill>
                <a:srgbClr val="FF0000"/>
              </a:solidFill>
              <a:effectLst>
                <a:glow rad="635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http://oneyearbibleimages.com/cross_follow.jpg"/>
          <p:cNvPicPr>
            <a:picLocks noChangeAspect="1" noChangeArrowheads="1"/>
          </p:cNvPicPr>
          <p:nvPr/>
        </p:nvPicPr>
        <p:blipFill>
          <a:blip r:embed="rId2" cstate="print"/>
          <a:srcRect/>
          <a:stretch>
            <a:fillRect/>
          </a:stretch>
        </p:blipFill>
        <p:spPr bwMode="auto">
          <a:xfrm>
            <a:off x="0" y="18434"/>
            <a:ext cx="9144000" cy="6839566"/>
          </a:xfrm>
          <a:prstGeom prst="rect">
            <a:avLst/>
          </a:prstGeom>
          <a:noFill/>
        </p:spPr>
      </p:pic>
      <p:sp>
        <p:nvSpPr>
          <p:cNvPr id="3" name="Rectangle 2"/>
          <p:cNvSpPr/>
          <p:nvPr/>
        </p:nvSpPr>
        <p:spPr>
          <a:xfrm>
            <a:off x="0" y="990601"/>
            <a:ext cx="5029200" cy="1938992"/>
          </a:xfrm>
          <a:prstGeom prst="rect">
            <a:avLst/>
          </a:prstGeom>
        </p:spPr>
        <p:txBody>
          <a:bodyPr wrap="square">
            <a:spAutoFit/>
          </a:bodyPr>
          <a:lstStyle/>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“Who his own self bare our sins in his own body on the tree.”</a:t>
            </a:r>
          </a:p>
          <a:p>
            <a:pPr algn="ctr"/>
            <a:r>
              <a:rPr lang="en-US" sz="4000" i="1" dirty="0" smtClean="0">
                <a:solidFill>
                  <a:schemeClr val="bg1"/>
                </a:solidFill>
                <a:effectLst>
                  <a:glow rad="101600">
                    <a:schemeClr val="tx1">
                      <a:alpha val="60000"/>
                    </a:schemeClr>
                  </a:glow>
                </a:effectLst>
                <a:latin typeface="Adobe Arabic" pitchFamily="18" charset="-78"/>
                <a:cs typeface="Adobe Arabic" pitchFamily="18" charset="-78"/>
              </a:rPr>
              <a:t> I Peter 2:24 </a:t>
            </a:r>
            <a:endParaRPr lang="en-US" sz="4000" i="1" dirty="0">
              <a:solidFill>
                <a:schemeClr val="bg1"/>
              </a:solidFill>
              <a:effectLst>
                <a:glow rad="101600">
                  <a:schemeClr val="tx1">
                    <a:alpha val="60000"/>
                  </a:schemeClr>
                </a:glow>
              </a:effectLst>
              <a:latin typeface="Adobe Arabic" pitchFamily="18" charset="-78"/>
              <a:cs typeface="Adobe Arabic" pitchFamily="18" charset="-78"/>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3.bp.blogspot.com/-00f0cUjTzQc/TZOVvl7pdUI/AAAAAAAAC-k/C8wQoQLg_oE/s640/earth.jpg"/>
          <p:cNvPicPr>
            <a:picLocks noChangeAspect="1" noChangeArrowheads="1"/>
          </p:cNvPicPr>
          <p:nvPr/>
        </p:nvPicPr>
        <p:blipFill>
          <a:blip r:embed="rId2" cstate="print"/>
          <a:srcRect r="4672"/>
          <a:stretch>
            <a:fillRect/>
          </a:stretch>
        </p:blipFill>
        <p:spPr bwMode="auto">
          <a:xfrm>
            <a:off x="-184657" y="0"/>
            <a:ext cx="9328657" cy="6858000"/>
          </a:xfrm>
          <a:prstGeom prst="rect">
            <a:avLst/>
          </a:prstGeom>
          <a:noFill/>
        </p:spPr>
      </p:pic>
      <p:sp>
        <p:nvSpPr>
          <p:cNvPr id="2" name="Title 1"/>
          <p:cNvSpPr>
            <a:spLocks noGrp="1"/>
          </p:cNvSpPr>
          <p:nvPr>
            <p:ph type="title"/>
          </p:nvPr>
        </p:nvSpPr>
        <p:spPr>
          <a:xfrm>
            <a:off x="0" y="990600"/>
            <a:ext cx="9144000" cy="4114800"/>
          </a:xfrm>
        </p:spPr>
        <p:txBody>
          <a:bodyPr>
            <a:noAutofit/>
          </a:bodyPr>
          <a:lstStyle/>
          <a:p>
            <a:r>
              <a:rPr lang="en-US" sz="6600" dirty="0" smtClean="0">
                <a:effectLst>
                  <a:glow rad="63500">
                    <a:schemeClr val="bg1">
                      <a:alpha val="40000"/>
                    </a:schemeClr>
                  </a:glow>
                </a:effectLst>
              </a:rPr>
              <a:t>Christ descent into the </a:t>
            </a:r>
            <a:br>
              <a:rPr lang="en-US" sz="6600" dirty="0" smtClean="0">
                <a:effectLst>
                  <a:glow rad="63500">
                    <a:schemeClr val="bg1">
                      <a:alpha val="40000"/>
                    </a:schemeClr>
                  </a:glow>
                </a:effectLst>
              </a:rPr>
            </a:br>
            <a:r>
              <a:rPr lang="en-US" sz="6600" dirty="0" smtClean="0">
                <a:effectLst>
                  <a:glow rad="63500">
                    <a:schemeClr val="bg1">
                      <a:alpha val="40000"/>
                    </a:schemeClr>
                  </a:glow>
                </a:effectLst>
              </a:rPr>
              <a:t>heart of the earth</a:t>
            </a:r>
            <a:endParaRPr lang="en-US" sz="6600" dirty="0">
              <a:effectLst>
                <a:glow rad="63500">
                  <a:schemeClr val="bg1">
                    <a:alpha val="40000"/>
                  </a:schemeClr>
                </a:glo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685800" y="0"/>
            <a:ext cx="10286997" cy="6858000"/>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971800" y="0"/>
            <a:ext cx="2362200" cy="227630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0"/>
            <a:ext cx="8534400" cy="4524315"/>
          </a:xfrm>
          <a:prstGeom prst="rect">
            <a:avLst/>
          </a:prstGeom>
        </p:spPr>
        <p:txBody>
          <a:bodyPr wrap="square">
            <a:spAutoFit/>
          </a:bodyPr>
          <a:lstStyle/>
          <a:p>
            <a:pPr algn="ctr">
              <a:buNone/>
            </a:pPr>
            <a:r>
              <a:rPr lang="en-US" sz="4800" i="1" dirty="0" smtClean="0"/>
              <a:t> "For as Jonas was three days and three nights in the whale’s belly; so shall the Son of man be three days and three nights in the </a:t>
            </a:r>
          </a:p>
          <a:p>
            <a:pPr algn="ctr">
              <a:buNone/>
            </a:pPr>
            <a:r>
              <a:rPr lang="en-US" sz="4800" i="1" u="sng" dirty="0" smtClean="0"/>
              <a:t>heart of the earth</a:t>
            </a:r>
            <a:r>
              <a:rPr lang="en-US" sz="4800" i="1" dirty="0" smtClean="0"/>
              <a:t>." </a:t>
            </a:r>
          </a:p>
          <a:p>
            <a:pPr algn="ctr">
              <a:buNone/>
            </a:pPr>
            <a:r>
              <a:rPr lang="en-US" sz="4800" i="1" dirty="0" smtClean="0"/>
              <a:t>(Matt. 12:40)</a:t>
            </a:r>
            <a:endParaRPr lang="en-US" sz="4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pic>
        <p:nvPicPr>
          <p:cNvPr id="54276" name="Picture 4" descr="http://www.freewebs.com/seanlaca/burial_of_christ.jpg"/>
          <p:cNvPicPr>
            <a:picLocks noChangeAspect="1" noChangeArrowheads="1"/>
          </p:cNvPicPr>
          <p:nvPr/>
        </p:nvPicPr>
        <p:blipFill>
          <a:blip r:embed="rId3" cstate="print"/>
          <a:srcRect/>
          <a:stretch>
            <a:fillRect/>
          </a:stretch>
        </p:blipFill>
        <p:spPr bwMode="auto">
          <a:xfrm>
            <a:off x="2057400" y="152400"/>
            <a:ext cx="5107200" cy="64861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1000" fill="hold"/>
                                        <p:tgtEl>
                                          <p:spTgt spid="54276"/>
                                        </p:tgtEl>
                                        <p:attrNameLst>
                                          <p:attrName>ppt_w</p:attrName>
                                        </p:attrNameLst>
                                      </p:cBhvr>
                                      <p:tavLst>
                                        <p:tav tm="0">
                                          <p:val>
                                            <p:fltVal val="0"/>
                                          </p:val>
                                        </p:tav>
                                        <p:tav tm="100000">
                                          <p:val>
                                            <p:strVal val="#ppt_w"/>
                                          </p:val>
                                        </p:tav>
                                      </p:tavLst>
                                    </p:anim>
                                    <p:anim calcmode="lin" valueType="num">
                                      <p:cBhvr>
                                        <p:cTn id="8" dur="1000" fill="hold"/>
                                        <p:tgtEl>
                                          <p:spTgt spid="54276"/>
                                        </p:tgtEl>
                                        <p:attrNameLst>
                                          <p:attrName>ppt_h</p:attrName>
                                        </p:attrNameLst>
                                      </p:cBhvr>
                                      <p:tavLst>
                                        <p:tav tm="0">
                                          <p:val>
                                            <p:fltVal val="0"/>
                                          </p:val>
                                        </p:tav>
                                        <p:tav tm="100000">
                                          <p:val>
                                            <p:strVal val="#ppt_h"/>
                                          </p:val>
                                        </p:tav>
                                      </p:tavLst>
                                    </p:anim>
                                    <p:animEffect transition="in" filter="fade">
                                      <p:cBhvr>
                                        <p:cTn id="9" dur="1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sz="3600" i="1" dirty="0" smtClean="0"/>
              <a:t>“For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a:t>
            </a:r>
            <a:r>
              <a:rPr lang="en-US" sz="3600" i="1" dirty="0"/>
              <a:t/>
            </a:r>
            <a:br>
              <a:rPr lang="en-US" sz="3600" i="1" dirty="0"/>
            </a:br>
            <a:endParaRPr lang="en-US" sz="3600"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81000" y="-4267200"/>
            <a:ext cx="3048000" cy="3200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833 0.09989 L -0.00833 1.15422 " pathEditMode="relative" rAng="0" ptsTypes="AA">
                                      <p:cBhvr>
                                        <p:cTn id="6" dur="3000" fill="hold"/>
                                        <p:tgtEl>
                                          <p:spTgt spid="38916"/>
                                        </p:tgtEl>
                                        <p:attrNameLst>
                                          <p:attrName>ppt_x</p:attrName>
                                          <p:attrName>ppt_y</p:attrName>
                                        </p:attrNameLst>
                                      </p:cBhvr>
                                      <p:rCtr x="0" y="5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led captivity captive, and gave gifts unto men. Now that he ascended, what is it but that he also descended first into the </a:t>
            </a:r>
            <a:r>
              <a:rPr lang="en-US" i="1" u="sng" dirty="0" smtClean="0"/>
              <a:t>lower parts of the earth</a:t>
            </a:r>
            <a:r>
              <a:rPr lang="en-US" i="1" dirty="0" smtClean="0"/>
              <a:t>? He that descended is the same also that ascended up far above all heavens, that he might fill all things.” (Ephesians 4:8-9) </a:t>
            </a:r>
            <a:endParaRPr lang="en-US"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ldsces.org/content/images/manuals/nt-trm/spirits.jpg"/>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685800" y="-304800"/>
            <a:ext cx="7772400" cy="759632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piritlessons.com/Documents/7_Jovenes/new_jerusalem.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22" name="Picture 2" descr="http://www.moroni10.com/Mormon/Bible_References/Council_in_Heaven.jpg"/>
          <p:cNvPicPr>
            <a:picLocks noChangeAspect="1" noChangeArrowheads="1"/>
          </p:cNvPicPr>
          <p:nvPr/>
        </p:nvPicPr>
        <p:blipFill>
          <a:blip r:embed="rId3" cstate="print"/>
          <a:srcRect/>
          <a:stretch>
            <a:fillRect/>
          </a:stretch>
        </p:blipFill>
        <p:spPr bwMode="auto">
          <a:xfrm>
            <a:off x="2057400" y="6858000"/>
            <a:ext cx="4800600" cy="61463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43201E-6 L -3.33333E-6 -0.94357 " pathEditMode="relative" rAng="0" ptsTypes="AA">
                                      <p:cBhvr>
                                        <p:cTn id="6" dur="2000" fill="hold"/>
                                        <p:tgtEl>
                                          <p:spTgt spid="81922"/>
                                        </p:tgtEl>
                                        <p:attrNameLst>
                                          <p:attrName>ppt_x</p:attrName>
                                          <p:attrName>ppt_y</p:attrName>
                                        </p:attrNameLst>
                                      </p:cBhvr>
                                      <p:rCtr x="0" y="-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001643"/>
          </a:xfrm>
          <a:prstGeom prst="rect">
            <a:avLst/>
          </a:prstGeom>
        </p:spPr>
        <p:txBody>
          <a:bodyPr wrap="square">
            <a:spAutoFit/>
          </a:bodyPr>
          <a:lstStyle/>
          <a:p>
            <a:pPr algn="ctr"/>
            <a:r>
              <a:rPr lang="en-US" sz="3200" i="1" dirty="0" smtClean="0"/>
              <a:t>“Jesus, when he had cried again with a loud voice, yielded up the ghost. And, behold, the veil of the temple was rent in twain from the top to the bottom; and the earth did quake, and the rocks rent; And the graves were opened; and many bodies of the saints which slept arose, </a:t>
            </a:r>
            <a:r>
              <a:rPr lang="en-US" sz="3200" i="1" u="sng" dirty="0" smtClean="0"/>
              <a:t>And came out of the graves after his resurrection</a:t>
            </a:r>
            <a:r>
              <a:rPr lang="en-US" sz="3200" i="1" dirty="0" smtClean="0"/>
              <a:t>, and went into the holy city, and appeared unto many. Now when the centurion, and they that were with him, watching Jesus, saw the earthquake, and those things that were done, they feared greatly, saying, Truly this was the Son of God.” (Matthew 27:50-54) </a:t>
            </a:r>
            <a:endParaRPr lang="en-US" sz="32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easonablemind.org/wp-content/uploads/2012/09/tomb6.jpg"/>
          <p:cNvPicPr>
            <a:picLocks noChangeAspect="1" noChangeArrowheads="1"/>
          </p:cNvPicPr>
          <p:nvPr/>
        </p:nvPicPr>
        <p:blipFill>
          <a:blip r:embed="rId2" cstate="print">
            <a:lum bright="-10000"/>
          </a:blip>
          <a:srcRect/>
          <a:stretch>
            <a:fillRect/>
          </a:stretch>
        </p:blipFill>
        <p:spPr bwMode="auto">
          <a:xfrm>
            <a:off x="0" y="914400"/>
            <a:ext cx="9144000" cy="4910667"/>
          </a:xfrm>
          <a:prstGeom prst="rect">
            <a:avLst/>
          </a:prstGeom>
          <a:ln>
            <a:noFill/>
          </a:ln>
          <a:effectLst>
            <a:softEdge rad="112500"/>
          </a:effectLst>
        </p:spPr>
      </p:pic>
      <p:pic>
        <p:nvPicPr>
          <p:cNvPr id="46082" name="Picture 2" descr="http://sugaraddictionspecialist.com/wp-content/uploads/2011/11/iStock_Jesus-out-of-tomb.jpg"/>
          <p:cNvPicPr>
            <a:picLocks noChangeAspect="1" noChangeArrowheads="1"/>
          </p:cNvPicPr>
          <p:nvPr/>
        </p:nvPicPr>
        <p:blipFill>
          <a:blip r:embed="rId3" cstate="print"/>
          <a:srcRect l="33882" t="11347" r="30353"/>
          <a:stretch>
            <a:fillRect/>
          </a:stretch>
        </p:blipFill>
        <p:spPr bwMode="auto">
          <a:xfrm>
            <a:off x="1371600" y="945514"/>
            <a:ext cx="2514600" cy="400244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itchs-bio.exteen.com/images/mount-saul_and_the_witch_of_endor.jpg"/>
          <p:cNvPicPr>
            <a:picLocks noChangeAspect="1" noChangeArrowheads="1"/>
          </p:cNvPicPr>
          <p:nvPr/>
        </p:nvPicPr>
        <p:blipFill>
          <a:blip r:embed="rId2" cstate="print">
            <a:lum bright="-10000" contrast="10000"/>
          </a:blip>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Autofit/>
          </a:bodyPr>
          <a:lstStyle/>
          <a:p>
            <a:r>
              <a:rPr lang="en-US" sz="4000" dirty="0" smtClean="0"/>
              <a:t>The Resurrection of Jesus Christ</a:t>
            </a:r>
            <a:r>
              <a:rPr lang="en-US" sz="3600" dirty="0" smtClean="0"/>
              <a:t/>
            </a:r>
            <a:br>
              <a:rPr lang="en-US" sz="3600" dirty="0" smtClean="0"/>
            </a:br>
            <a:r>
              <a:rPr lang="en-US" sz="3600" dirty="0" smtClean="0">
                <a:solidFill>
                  <a:srgbClr val="FFFF00"/>
                </a:solidFill>
              </a:rPr>
              <a:t>“</a:t>
            </a:r>
            <a:r>
              <a:rPr lang="en-US" sz="3600" i="1" dirty="0" smtClean="0">
                <a:solidFill>
                  <a:srgbClr val="FFFF00"/>
                </a:solidFill>
              </a:rPr>
              <a:t>Most Important Bible Doctrine”</a:t>
            </a:r>
            <a:r>
              <a:rPr lang="en-US" sz="3600" dirty="0" smtClean="0"/>
              <a:t/>
            </a:r>
            <a:br>
              <a:rPr lang="en-US" sz="3600" dirty="0" smtClean="0"/>
            </a:br>
            <a:r>
              <a:rPr lang="en-US" sz="3600" i="1" dirty="0" smtClean="0"/>
              <a:t>(I Corinthians 15:1-58)</a:t>
            </a:r>
            <a:endParaRPr lang="en-US" sz="3600" i="1" dirty="0"/>
          </a:p>
        </p:txBody>
      </p:sp>
      <p:pic>
        <p:nvPicPr>
          <p:cNvPr id="58374" name="Picture 6" descr="http://www.catholicvote.org/discuss/wp-content/uploads/2012/08/The-Bible1.jpg"/>
          <p:cNvPicPr>
            <a:picLocks noChangeAspect="1" noChangeArrowheads="1"/>
          </p:cNvPicPr>
          <p:nvPr/>
        </p:nvPicPr>
        <p:blipFill>
          <a:blip r:embed="rId2" cstate="print">
            <a:lum bright="-10000"/>
          </a:blip>
          <a:srcRect/>
          <a:stretch>
            <a:fillRect/>
          </a:stretch>
        </p:blipFill>
        <p:spPr bwMode="auto">
          <a:xfrm>
            <a:off x="381000" y="1905000"/>
            <a:ext cx="8458200" cy="6003811"/>
          </a:xfrm>
          <a:prstGeom prst="rect">
            <a:avLst/>
          </a:prstGeom>
          <a:ln>
            <a:noFill/>
          </a:ln>
          <a:effectLst>
            <a:softEdge rad="112500"/>
          </a:effectLst>
        </p:spPr>
      </p:pic>
      <p:sp>
        <p:nvSpPr>
          <p:cNvPr id="7" name="Rectangle 6"/>
          <p:cNvSpPr/>
          <p:nvPr/>
        </p:nvSpPr>
        <p:spPr>
          <a:xfrm>
            <a:off x="457200" y="2286000"/>
            <a:ext cx="8229600" cy="4031873"/>
          </a:xfrm>
          <a:prstGeom prst="rect">
            <a:avLst/>
          </a:prstGeom>
        </p:spPr>
        <p:txBody>
          <a:bodyPr wrap="square">
            <a:spAutoFit/>
          </a:bodyPr>
          <a:lstStyle/>
          <a:p>
            <a:pPr algn="ctr"/>
            <a:r>
              <a:rPr lang="en-US" sz="3200" b="1" i="1" dirty="0" smtClean="0">
                <a:solidFill>
                  <a:schemeClr val="bg1"/>
                </a:solidFill>
                <a:effectLst>
                  <a:glow rad="101600">
                    <a:schemeClr val="tx1">
                      <a:alpha val="60000"/>
                    </a:schemeClr>
                  </a:glow>
                </a:effectLst>
              </a:rPr>
              <a:t> “And if Christ be not risen, then is our preaching vain, and your faith is also vain. Yea, and we are found false witnesses of God; because we have testified of God that he raised up Christ: whom he raised not up, if so be that the dead rise not. For if the dead rise not, then is not Christ raised: And if Christ be not raised, your faith is vain; ye are yet in your sins.”</a:t>
            </a:r>
            <a:endParaRPr lang="en-US" sz="3200" b="1"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91600" cy="884238"/>
          </a:xfrm>
        </p:spPr>
        <p:txBody>
          <a:bodyPr>
            <a:normAutofit fontScale="90000"/>
          </a:bodyPr>
          <a:lstStyle/>
          <a:p>
            <a:r>
              <a:rPr lang="en-US" dirty="0"/>
              <a:t>N</a:t>
            </a:r>
            <a:r>
              <a:rPr lang="en-US" dirty="0" smtClean="0"/>
              <a:t>o </a:t>
            </a:r>
            <a:r>
              <a:rPr lang="en-US" dirty="0"/>
              <a:t>other single doctrine in </a:t>
            </a:r>
            <a:r>
              <a:rPr lang="en-US" dirty="0" smtClean="0"/>
              <a:t>all</a:t>
            </a:r>
            <a:br>
              <a:rPr lang="en-US" dirty="0" smtClean="0"/>
            </a:br>
            <a:r>
              <a:rPr lang="en-US" dirty="0" smtClean="0"/>
              <a:t> the Bible </a:t>
            </a:r>
            <a:r>
              <a:rPr lang="en-US" dirty="0"/>
              <a:t>so hated by Satan as </a:t>
            </a:r>
            <a:r>
              <a:rPr lang="en-US" dirty="0" smtClean="0"/>
              <a:t/>
            </a:r>
            <a:br>
              <a:rPr lang="en-US" dirty="0" smtClean="0"/>
            </a:br>
            <a:r>
              <a:rPr lang="en-US" dirty="0" smtClean="0"/>
              <a:t>the </a:t>
            </a:r>
            <a:r>
              <a:rPr lang="en-US" dirty="0"/>
              <a:t>resurrection of Christ</a:t>
            </a:r>
          </a:p>
        </p:txBody>
      </p:sp>
      <p:pic>
        <p:nvPicPr>
          <p:cNvPr id="60418" name="Picture 2" descr="http://mlordi.files.wordpress.com/2011/04/liar-satan1.jpg"/>
          <p:cNvPicPr>
            <a:picLocks noChangeAspect="1" noChangeArrowheads="1"/>
          </p:cNvPicPr>
          <p:nvPr/>
        </p:nvPicPr>
        <p:blipFill>
          <a:blip r:embed="rId2" cstate="print"/>
          <a:srcRect/>
          <a:stretch>
            <a:fillRect/>
          </a:stretch>
        </p:blipFill>
        <p:spPr bwMode="auto">
          <a:xfrm>
            <a:off x="1295400" y="2209800"/>
            <a:ext cx="6476998" cy="431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3800" y="381000"/>
            <a:ext cx="5410200" cy="6001643"/>
          </a:xfrm>
          <a:prstGeom prst="rect">
            <a:avLst/>
          </a:prstGeom>
        </p:spPr>
        <p:txBody>
          <a:bodyPr wrap="square">
            <a:spAutoFit/>
          </a:bodyPr>
          <a:lstStyle/>
          <a:p>
            <a:pPr algn="ctr"/>
            <a:r>
              <a:rPr lang="en-US" sz="3200" i="1" dirty="0" smtClean="0"/>
              <a:t>“For such are false apostles, deceitful workers, transforming themselves into the apostles of Christ. And no marvel; for Satan himself is transformed into an angel of light. Therefore it is no great thing if his ministers also be transformed as the ministers of righteousness; whose end shall be according to their works.”</a:t>
            </a:r>
          </a:p>
          <a:p>
            <a:pPr algn="ctr"/>
            <a:r>
              <a:rPr lang="en-US" sz="3200" i="1" dirty="0" smtClean="0"/>
              <a:t>(II Corinthians 11:13-15) </a:t>
            </a:r>
            <a:endParaRPr lang="en-US" sz="3200" i="1" dirty="0"/>
          </a:p>
        </p:txBody>
      </p:sp>
      <p:pic>
        <p:nvPicPr>
          <p:cNvPr id="43010" name="Picture 2" descr="http://1.bp.blogspot.com/-PIDTIUaQkTU/T-swaUMGaxI/AAAAAAAAARM/wVw8Jutz1LU/s200/angel+of+light+dark.jpg"/>
          <p:cNvPicPr>
            <a:picLocks noChangeAspect="1" noChangeArrowheads="1"/>
          </p:cNvPicPr>
          <p:nvPr/>
        </p:nvPicPr>
        <p:blipFill>
          <a:blip r:embed="rId2" cstate="print"/>
          <a:srcRect/>
          <a:stretch>
            <a:fillRect/>
          </a:stretch>
        </p:blipFill>
        <p:spPr bwMode="auto">
          <a:xfrm>
            <a:off x="152400" y="1524000"/>
            <a:ext cx="356235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267200" cy="6858000"/>
          </a:xfrm>
        </p:spPr>
        <p:txBody>
          <a:bodyPr>
            <a:normAutofit/>
          </a:bodyPr>
          <a:lstStyle/>
          <a:p>
            <a:r>
              <a:rPr lang="en-US" i="1" dirty="0" smtClean="0"/>
              <a:t>“Then came to him certain of the Sadducees, which deny that there is any resurrection.” Luke 20:27 </a:t>
            </a:r>
            <a:endParaRPr lang="en-US" i="1" dirty="0"/>
          </a:p>
        </p:txBody>
      </p:sp>
      <p:pic>
        <p:nvPicPr>
          <p:cNvPr id="98306" name="Picture 2" descr="http://2.bp.blogspot.com/_kTlVltagYXk/TNcN63q7fXI/AAAAAAAAGFc/FJzB1h4oqY4/s1600/Jesus+challenged+by+the+Sadducees.jpg"/>
          <p:cNvPicPr>
            <a:picLocks noChangeAspect="1" noChangeArrowheads="1"/>
          </p:cNvPicPr>
          <p:nvPr/>
        </p:nvPicPr>
        <p:blipFill>
          <a:blip r:embed="rId2" cstate="print"/>
          <a:srcRect/>
          <a:stretch>
            <a:fillRect/>
          </a:stretch>
        </p:blipFill>
        <p:spPr bwMode="auto">
          <a:xfrm>
            <a:off x="381000" y="291100"/>
            <a:ext cx="3733800" cy="61880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rmAutofit fontScale="90000"/>
          </a:bodyPr>
          <a:lstStyle/>
          <a:p>
            <a:r>
              <a:rPr lang="en-US" dirty="0" smtClean="0">
                <a:solidFill>
                  <a:srgbClr val="FFFF00"/>
                </a:solidFill>
              </a:rPr>
              <a:t>Satan’s lies concerning the Resurrection</a:t>
            </a:r>
            <a:endParaRPr lang="en-US" dirty="0">
              <a:solidFill>
                <a:srgbClr val="FFFF00"/>
              </a:solidFill>
            </a:endParaRPr>
          </a:p>
        </p:txBody>
      </p:sp>
      <p:sp>
        <p:nvSpPr>
          <p:cNvPr id="3" name="Content Placeholder 2"/>
          <p:cNvSpPr>
            <a:spLocks noGrp="1"/>
          </p:cNvSpPr>
          <p:nvPr>
            <p:ph idx="1"/>
          </p:nvPr>
        </p:nvSpPr>
        <p:spPr>
          <a:xfrm>
            <a:off x="304800" y="1600200"/>
            <a:ext cx="8686800" cy="5181600"/>
          </a:xfrm>
        </p:spPr>
        <p:txBody>
          <a:bodyPr>
            <a:normAutofit fontScale="92500" lnSpcReduction="10000"/>
          </a:bodyPr>
          <a:lstStyle/>
          <a:p>
            <a:r>
              <a:rPr lang="en-US" dirty="0" smtClean="0"/>
              <a:t>The body of Jesus was stolen and hidden by his disciples. </a:t>
            </a:r>
          </a:p>
          <a:p>
            <a:r>
              <a:rPr lang="en-US" dirty="0" smtClean="0"/>
              <a:t>The disciples went to the wrong tomb. </a:t>
            </a:r>
          </a:p>
          <a:p>
            <a:r>
              <a:rPr lang="en-US" dirty="0" smtClean="0"/>
              <a:t>Jesus did not really die but revived while                   in the tomb.</a:t>
            </a:r>
          </a:p>
          <a:p>
            <a:r>
              <a:rPr lang="en-US" dirty="0" smtClean="0"/>
              <a:t>The disciple lied about the resurrection.</a:t>
            </a:r>
          </a:p>
          <a:p>
            <a:r>
              <a:rPr lang="en-US" dirty="0" smtClean="0"/>
              <a:t>Jesus only resurrected </a:t>
            </a:r>
            <a:r>
              <a:rPr lang="en-US" dirty="0"/>
              <a:t>in the heart of his </a:t>
            </a:r>
            <a:r>
              <a:rPr lang="en-US" dirty="0" smtClean="0"/>
              <a:t>disciples. </a:t>
            </a:r>
          </a:p>
          <a:p>
            <a:r>
              <a:rPr lang="en-US" dirty="0" smtClean="0"/>
              <a:t>Jesus followers were so distraught over the death of the man they considered to be their Messiah that they imagine, or even hallucinated, seeing him risen from the dead.</a:t>
            </a:r>
            <a:endParaRPr lang="en-US" dirty="0"/>
          </a:p>
        </p:txBody>
      </p:sp>
      <p:pic>
        <p:nvPicPr>
          <p:cNvPr id="6" name="Picture 2" descr="http://1.bp.blogspot.com/-PIDTIUaQkTU/T-swaUMGaxI/AAAAAAAAARM/wVw8Jutz1LU/s200/angel+of+light+dark.jpg"/>
          <p:cNvPicPr>
            <a:picLocks noChangeAspect="1" noChangeArrowheads="1"/>
          </p:cNvPicPr>
          <p:nvPr/>
        </p:nvPicPr>
        <p:blipFill>
          <a:blip r:embed="rId2" cstate="print"/>
          <a:srcRect/>
          <a:stretch>
            <a:fillRect/>
          </a:stretch>
        </p:blipFill>
        <p:spPr bwMode="auto">
          <a:xfrm>
            <a:off x="7077838" y="2209800"/>
            <a:ext cx="1994916" cy="2133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FF00"/>
                </a:solidFill>
              </a:rPr>
              <a:t>Old Testament Prophecies concerning the Resurrection of Jesus Christ</a:t>
            </a:r>
            <a:endParaRPr lang="en-US" dirty="0">
              <a:solidFill>
                <a:srgbClr val="FFFF00"/>
              </a:solidFill>
            </a:endParaRPr>
          </a:p>
        </p:txBody>
      </p:sp>
      <p:pic>
        <p:nvPicPr>
          <p:cNvPr id="62468" name="Picture 4" descr="http://junialeigh.files.wordpress.com/2012/04/jesus_emmaus-04.jpg"/>
          <p:cNvPicPr>
            <a:picLocks noChangeAspect="1" noChangeArrowheads="1"/>
          </p:cNvPicPr>
          <p:nvPr/>
        </p:nvPicPr>
        <p:blipFill>
          <a:blip r:embed="rId2" cstate="print"/>
          <a:srcRect/>
          <a:stretch>
            <a:fillRect/>
          </a:stretch>
        </p:blipFill>
        <p:spPr bwMode="auto">
          <a:xfrm>
            <a:off x="152400" y="1828800"/>
            <a:ext cx="2930964" cy="3429000"/>
          </a:xfrm>
          <a:prstGeom prst="rect">
            <a:avLst/>
          </a:prstGeom>
          <a:noFill/>
        </p:spPr>
      </p:pic>
      <p:sp>
        <p:nvSpPr>
          <p:cNvPr id="7" name="Rectangle 6"/>
          <p:cNvSpPr/>
          <p:nvPr/>
        </p:nvSpPr>
        <p:spPr>
          <a:xfrm>
            <a:off x="3048000" y="1447800"/>
            <a:ext cx="5943600" cy="5339179"/>
          </a:xfrm>
          <a:prstGeom prst="rect">
            <a:avLst/>
          </a:prstGeom>
        </p:spPr>
        <p:txBody>
          <a:bodyPr wrap="square">
            <a:spAutoFit/>
          </a:bodyPr>
          <a:lstStyle/>
          <a:p>
            <a:pPr algn="ctr"/>
            <a:r>
              <a:rPr lang="en-US" sz="2800" i="1" dirty="0" smtClean="0"/>
              <a:t>“And certain of them which were with us went to the </a:t>
            </a:r>
            <a:r>
              <a:rPr lang="en-US" sz="2800" i="1" dirty="0" err="1" smtClean="0"/>
              <a:t>sepulchre</a:t>
            </a:r>
            <a:r>
              <a:rPr lang="en-US" sz="2800" i="1" dirty="0" smtClean="0"/>
              <a:t>, and found it even so as the women had said: but him they saw not…Then he said unto them, O fools, and slow of heart to believe all that the prophets have spoken: Ought not Christ to have suffered these things, and to enter into his glory? And beginning at Moses and all the prophets, he expounded unto them in all the scriptures the things concerning himself.” (Luke 24:24-27)</a:t>
            </a:r>
            <a:endParaRPr lang="en-US" sz="2800" i="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lstStyle/>
          <a:p>
            <a:r>
              <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44 </a:t>
            </a:r>
            <a:r>
              <a:rPr lang="en-US" dirty="0" smtClean="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Old Testament </a:t>
            </a:r>
            <a:r>
              <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M</a:t>
            </a:r>
            <a:r>
              <a:rPr lang="en-US" dirty="0" smtClean="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essianic </a:t>
            </a:r>
            <a:r>
              <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P</a:t>
            </a:r>
            <a:r>
              <a:rPr lang="en-US" dirty="0" smtClean="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redictions Fulfilled </a:t>
            </a:r>
            <a:r>
              <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in Jesus </a:t>
            </a:r>
            <a:r>
              <a:rPr lang="en-US" dirty="0" smtClean="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Christ</a:t>
            </a:r>
            <a:r>
              <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t/>
            </a:r>
            <a:br>
              <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rPr>
            </a:br>
            <a:endParaRPr lang="en-US" dirty="0">
              <a:solidFill>
                <a:schemeClr val="tx2">
                  <a:lumMod val="50000"/>
                </a:schemeClr>
              </a:solidFill>
              <a:effectLst>
                <a:glow rad="63500">
                  <a:schemeClr val="accent6">
                    <a:satMod val="175000"/>
                    <a:alpha val="40000"/>
                  </a:schemeClr>
                </a:glow>
                <a:reflection blurRad="6350" stA="55000" endA="300" endPos="45500" dir="5400000" sy="-100000" algn="bl" rotWithShape="0"/>
              </a:effectLst>
            </a:endParaRPr>
          </a:p>
        </p:txBody>
      </p:sp>
      <p:pic>
        <p:nvPicPr>
          <p:cNvPr id="64514" name="Picture 2" descr="http://b.vimeocdn.com/ts/109/077/109077818_640.jpg"/>
          <p:cNvPicPr>
            <a:picLocks noChangeAspect="1" noChangeArrowheads="1"/>
          </p:cNvPicPr>
          <p:nvPr/>
        </p:nvPicPr>
        <p:blipFill>
          <a:blip r:embed="rId2" cstate="print"/>
          <a:srcRect/>
          <a:stretch>
            <a:fillRect/>
          </a:stretch>
        </p:blipFill>
        <p:spPr bwMode="auto">
          <a:xfrm>
            <a:off x="609600" y="1981200"/>
            <a:ext cx="7721598" cy="4343400"/>
          </a:xfrm>
          <a:prstGeom prst="rect">
            <a:avLst/>
          </a:prstGeom>
          <a:noFill/>
        </p:spPr>
      </p:pic>
      <p:pic>
        <p:nvPicPr>
          <p:cNvPr id="5" name="Picture 2" descr="http://b.vimeocdn.com/ts/109/077/109077818_640.jpg"/>
          <p:cNvPicPr>
            <a:picLocks noChangeAspect="1" noChangeArrowheads="1"/>
          </p:cNvPicPr>
          <p:nvPr/>
        </p:nvPicPr>
        <p:blipFill>
          <a:blip r:embed="rId2" cstate="print"/>
          <a:srcRect l="63158" t="91228" r="17105"/>
          <a:stretch>
            <a:fillRect/>
          </a:stretch>
        </p:blipFill>
        <p:spPr bwMode="auto">
          <a:xfrm>
            <a:off x="5105400" y="5562600"/>
            <a:ext cx="2057400" cy="685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000" dirty="0" smtClean="0"/>
              <a:t>1. Messiah </a:t>
            </a:r>
            <a:r>
              <a:rPr lang="en-US" sz="3000" dirty="0"/>
              <a:t>would be born of a </a:t>
            </a:r>
            <a:r>
              <a:rPr lang="en-US" sz="3000" dirty="0" smtClean="0"/>
              <a:t>woman - Genesis </a:t>
            </a:r>
            <a:r>
              <a:rPr lang="en-US" sz="3000" dirty="0"/>
              <a:t>3:15</a:t>
            </a:r>
          </a:p>
          <a:p>
            <a:pPr>
              <a:buNone/>
            </a:pPr>
            <a:r>
              <a:rPr lang="en-US" sz="3000" dirty="0" smtClean="0"/>
              <a:t>2. Messiah </a:t>
            </a:r>
            <a:r>
              <a:rPr lang="en-US" sz="3000" dirty="0"/>
              <a:t>would be born in </a:t>
            </a:r>
            <a:r>
              <a:rPr lang="en-US" sz="3000" dirty="0" smtClean="0"/>
              <a:t>Bethlehem - Micah </a:t>
            </a:r>
            <a:r>
              <a:rPr lang="en-US" sz="3000" dirty="0"/>
              <a:t>5:2</a:t>
            </a:r>
          </a:p>
          <a:p>
            <a:pPr>
              <a:buNone/>
            </a:pPr>
            <a:r>
              <a:rPr lang="en-US" sz="3000" dirty="0" smtClean="0"/>
              <a:t>3. Messiah </a:t>
            </a:r>
            <a:r>
              <a:rPr lang="en-US" sz="3000" dirty="0"/>
              <a:t>would be born of a </a:t>
            </a:r>
            <a:r>
              <a:rPr lang="en-US" sz="3000" dirty="0" smtClean="0"/>
              <a:t>virgin – Isaiah </a:t>
            </a:r>
            <a:r>
              <a:rPr lang="en-US" sz="3000" dirty="0"/>
              <a:t>7:14</a:t>
            </a:r>
          </a:p>
          <a:p>
            <a:pPr>
              <a:buNone/>
            </a:pPr>
            <a:r>
              <a:rPr lang="en-US" sz="3000" dirty="0" smtClean="0"/>
              <a:t>4. Messiah </a:t>
            </a:r>
            <a:r>
              <a:rPr lang="en-US" sz="3000" dirty="0"/>
              <a:t>would come from the line of </a:t>
            </a:r>
            <a:r>
              <a:rPr lang="en-US" sz="3000" dirty="0" smtClean="0"/>
              <a:t>Abraham</a:t>
            </a:r>
            <a:r>
              <a:rPr lang="en-US" sz="3000" dirty="0"/>
              <a:t> </a:t>
            </a:r>
            <a:r>
              <a:rPr lang="en-US" sz="3000" dirty="0" smtClean="0"/>
              <a:t>- Genesis 12:3</a:t>
            </a:r>
          </a:p>
          <a:p>
            <a:pPr>
              <a:buNone/>
            </a:pPr>
            <a:r>
              <a:rPr lang="en-US" sz="3000" dirty="0" smtClean="0"/>
              <a:t>5. Messiah </a:t>
            </a:r>
            <a:r>
              <a:rPr lang="en-US" sz="3000" dirty="0"/>
              <a:t>would be a descendant of </a:t>
            </a:r>
            <a:r>
              <a:rPr lang="en-US" sz="3000" dirty="0" smtClean="0"/>
              <a:t>Isaac -                    Genesis 17:19</a:t>
            </a:r>
          </a:p>
          <a:p>
            <a:pPr>
              <a:buNone/>
            </a:pPr>
            <a:r>
              <a:rPr lang="en-US" sz="3000" dirty="0" smtClean="0"/>
              <a:t>6. Messiah </a:t>
            </a:r>
            <a:r>
              <a:rPr lang="en-US" sz="3000" dirty="0"/>
              <a:t>would be a descendant of </a:t>
            </a:r>
            <a:r>
              <a:rPr lang="en-US" sz="3000" dirty="0" smtClean="0"/>
              <a:t>Jacob -                   Numbers </a:t>
            </a:r>
            <a:r>
              <a:rPr lang="en-US" sz="3000" dirty="0"/>
              <a:t>24:17</a:t>
            </a:r>
          </a:p>
          <a:p>
            <a:pPr>
              <a:buNone/>
            </a:pPr>
            <a:r>
              <a:rPr lang="en-US" sz="3000" dirty="0" smtClean="0"/>
              <a:t>7. Messiah </a:t>
            </a:r>
            <a:r>
              <a:rPr lang="en-US" sz="3000" dirty="0"/>
              <a:t>would come from the tribe of </a:t>
            </a:r>
            <a:r>
              <a:rPr lang="en-US" sz="3000" dirty="0" smtClean="0"/>
              <a:t>Judah -        Genesis </a:t>
            </a:r>
            <a:r>
              <a:rPr lang="en-US" sz="3000" dirty="0"/>
              <a:t>49:10</a:t>
            </a:r>
          </a:p>
          <a:p>
            <a:pPr>
              <a:buNone/>
            </a:pPr>
            <a:r>
              <a:rPr lang="en-US" sz="3000" dirty="0" smtClean="0"/>
              <a:t>8. Messiah </a:t>
            </a:r>
            <a:r>
              <a:rPr lang="en-US" sz="3000" dirty="0"/>
              <a:t>would be heir to King David's </a:t>
            </a:r>
            <a:r>
              <a:rPr lang="en-US" sz="3000" dirty="0" smtClean="0"/>
              <a:t>throne -                2 </a:t>
            </a:r>
            <a:r>
              <a:rPr lang="en-US" sz="3000" dirty="0"/>
              <a:t>Samuel </a:t>
            </a:r>
            <a:r>
              <a:rPr lang="en-US" sz="3000" dirty="0" smtClean="0"/>
              <a:t>7:12-13</a:t>
            </a:r>
          </a:p>
          <a:p>
            <a:pPr>
              <a:buNone/>
            </a:pPr>
            <a:r>
              <a:rPr lang="en-US" sz="3000" dirty="0" smtClean="0"/>
              <a:t> </a:t>
            </a:r>
            <a:r>
              <a:rPr lang="en-US" sz="3000" dirty="0"/>
              <a:t/>
            </a:r>
            <a:br>
              <a:rPr lang="en-US" sz="3000" dirty="0"/>
            </a:br>
            <a:endParaRPr lang="en-US" sz="3000" dirty="0"/>
          </a:p>
          <a:p>
            <a:pPr>
              <a:buNone/>
            </a:pPr>
            <a:r>
              <a:rPr lang="en-US" sz="3000" dirty="0"/>
              <a:t/>
            </a:r>
            <a:br>
              <a:rPr lang="en-US" sz="3000" dirty="0"/>
            </a:b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a:buNone/>
            </a:pPr>
            <a:r>
              <a:rPr lang="en-US" dirty="0" smtClean="0"/>
              <a:t>9. Messiah's </a:t>
            </a:r>
            <a:r>
              <a:rPr lang="en-US" dirty="0"/>
              <a:t>throne will be </a:t>
            </a:r>
            <a:r>
              <a:rPr lang="en-US" dirty="0" smtClean="0"/>
              <a:t>eternal –   Psalm 45:6-7</a:t>
            </a:r>
            <a:endParaRPr lang="en-US" dirty="0"/>
          </a:p>
          <a:p>
            <a:pPr>
              <a:buNone/>
            </a:pPr>
            <a:r>
              <a:rPr lang="en-US" dirty="0" smtClean="0"/>
              <a:t>10. Messiah </a:t>
            </a:r>
            <a:r>
              <a:rPr lang="en-US" dirty="0"/>
              <a:t>would be called </a:t>
            </a:r>
            <a:r>
              <a:rPr lang="en-US" dirty="0" smtClean="0"/>
              <a:t>Immanuel - Isaiah </a:t>
            </a:r>
            <a:r>
              <a:rPr lang="en-US" dirty="0"/>
              <a:t>7:14</a:t>
            </a:r>
          </a:p>
          <a:p>
            <a:pPr>
              <a:buNone/>
            </a:pPr>
            <a:r>
              <a:rPr lang="en-US" dirty="0" smtClean="0"/>
              <a:t>11. Messiah </a:t>
            </a:r>
            <a:r>
              <a:rPr lang="en-US" dirty="0"/>
              <a:t>would spend a season in </a:t>
            </a:r>
            <a:r>
              <a:rPr lang="en-US" dirty="0" smtClean="0"/>
              <a:t>Egypt - Hosea </a:t>
            </a:r>
            <a:r>
              <a:rPr lang="en-US" dirty="0"/>
              <a:t>11:1</a:t>
            </a:r>
          </a:p>
          <a:p>
            <a:pPr>
              <a:buNone/>
            </a:pPr>
            <a:r>
              <a:rPr lang="en-US" dirty="0" smtClean="0"/>
              <a:t>12. A </a:t>
            </a:r>
            <a:r>
              <a:rPr lang="en-US" dirty="0"/>
              <a:t>massacre of children would happen at Messiah's </a:t>
            </a:r>
            <a:r>
              <a:rPr lang="en-US" dirty="0" smtClean="0"/>
              <a:t>          birthplace - Jeremiah </a:t>
            </a:r>
            <a:r>
              <a:rPr lang="en-US" dirty="0"/>
              <a:t>31:15</a:t>
            </a:r>
          </a:p>
          <a:p>
            <a:pPr>
              <a:buNone/>
            </a:pPr>
            <a:r>
              <a:rPr lang="en-US" dirty="0" smtClean="0"/>
              <a:t>13. A </a:t>
            </a:r>
            <a:r>
              <a:rPr lang="en-US" dirty="0"/>
              <a:t>messenger would prepare the way for </a:t>
            </a:r>
            <a:r>
              <a:rPr lang="en-US" dirty="0" smtClean="0"/>
              <a:t>Messiah -Isaiah </a:t>
            </a:r>
            <a:r>
              <a:rPr lang="en-US" dirty="0"/>
              <a:t>40:3-5</a:t>
            </a:r>
          </a:p>
          <a:p>
            <a:pPr>
              <a:buNone/>
            </a:pPr>
            <a:r>
              <a:rPr lang="en-US" dirty="0" smtClean="0"/>
              <a:t>14. Messiah </a:t>
            </a:r>
            <a:r>
              <a:rPr lang="en-US" dirty="0"/>
              <a:t>would be rejected by his own </a:t>
            </a:r>
            <a:r>
              <a:rPr lang="en-US" dirty="0" smtClean="0"/>
              <a:t>people –   Psalm 69:8</a:t>
            </a:r>
            <a:endParaRPr lang="en-US" dirty="0"/>
          </a:p>
          <a:p>
            <a:pPr>
              <a:buNone/>
            </a:pPr>
            <a:r>
              <a:rPr lang="en-US" dirty="0" smtClean="0"/>
              <a:t>15. Messiah </a:t>
            </a:r>
            <a:r>
              <a:rPr lang="en-US" dirty="0"/>
              <a:t>would be a </a:t>
            </a:r>
            <a:r>
              <a:rPr lang="en-US" dirty="0" smtClean="0"/>
              <a:t>prophet - Deuteronomy </a:t>
            </a:r>
            <a:r>
              <a:rPr lang="en-US" dirty="0"/>
              <a:t>18:15</a:t>
            </a:r>
          </a:p>
          <a:p>
            <a:pPr>
              <a:buNone/>
            </a:pPr>
            <a:r>
              <a:rPr lang="en-US" dirty="0" smtClean="0"/>
              <a:t>16. Messiah </a:t>
            </a:r>
            <a:r>
              <a:rPr lang="en-US" dirty="0"/>
              <a:t>would be preceded by </a:t>
            </a:r>
            <a:r>
              <a:rPr lang="en-US" dirty="0" smtClean="0"/>
              <a:t>Elijah - Malachi 4:5-6</a:t>
            </a:r>
          </a:p>
          <a:p>
            <a:pPr>
              <a:buNone/>
            </a:pPr>
            <a:r>
              <a:rPr lang="en-US" dirty="0" smtClean="0"/>
              <a:t>17. Messiah </a:t>
            </a:r>
            <a:r>
              <a:rPr lang="en-US" dirty="0"/>
              <a:t>would be declared the Son of </a:t>
            </a:r>
            <a:r>
              <a:rPr lang="en-US" dirty="0" smtClean="0"/>
              <a:t>God -                    Psalm </a:t>
            </a:r>
            <a:r>
              <a:rPr lang="en-US" dirty="0"/>
              <a:t>2:7</a:t>
            </a:r>
          </a:p>
          <a:p>
            <a:pPr>
              <a:buNone/>
            </a:pPr>
            <a:r>
              <a:rPr lang="en-US" dirty="0" smtClean="0"/>
              <a:t>18. Messiah </a:t>
            </a:r>
            <a:r>
              <a:rPr lang="en-US" dirty="0"/>
              <a:t>would be called a </a:t>
            </a:r>
            <a:r>
              <a:rPr lang="en-US" dirty="0" smtClean="0"/>
              <a:t>Nazarene - Isaiah </a:t>
            </a:r>
            <a:r>
              <a:rPr lang="en-US" dirty="0"/>
              <a:t>11:1</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2800" dirty="0" smtClean="0"/>
              <a:t>19. Messiah </a:t>
            </a:r>
            <a:r>
              <a:rPr lang="en-US" sz="2800" dirty="0"/>
              <a:t>would bring light to </a:t>
            </a:r>
            <a:r>
              <a:rPr lang="en-US" sz="2800" dirty="0" smtClean="0"/>
              <a:t>Galilee - Isaiah </a:t>
            </a:r>
            <a:r>
              <a:rPr lang="en-US" sz="2800" dirty="0"/>
              <a:t>9:1-2</a:t>
            </a:r>
          </a:p>
          <a:p>
            <a:pPr>
              <a:buNone/>
            </a:pPr>
            <a:r>
              <a:rPr lang="en-US" sz="2800" dirty="0" smtClean="0"/>
              <a:t>20. Messiah </a:t>
            </a:r>
            <a:r>
              <a:rPr lang="en-US" sz="2800" dirty="0"/>
              <a:t>would speak in </a:t>
            </a:r>
            <a:r>
              <a:rPr lang="en-US" sz="2800" dirty="0" smtClean="0"/>
              <a:t>parables</a:t>
            </a:r>
            <a:r>
              <a:rPr lang="en-US" sz="2800" dirty="0"/>
              <a:t> </a:t>
            </a:r>
            <a:r>
              <a:rPr lang="en-US" sz="2800" dirty="0" smtClean="0"/>
              <a:t>- Psalm 78:2-4</a:t>
            </a:r>
          </a:p>
          <a:p>
            <a:pPr>
              <a:buNone/>
            </a:pPr>
            <a:r>
              <a:rPr lang="en-US" sz="2800" dirty="0" smtClean="0"/>
              <a:t>21. Messiah </a:t>
            </a:r>
            <a:r>
              <a:rPr lang="en-US" sz="2800" dirty="0"/>
              <a:t>would be sent to heal the </a:t>
            </a:r>
            <a:r>
              <a:rPr lang="en-US" sz="2800" dirty="0" smtClean="0"/>
              <a:t>brokenhearted -                  Isaiah 61:1-2</a:t>
            </a:r>
          </a:p>
          <a:p>
            <a:pPr>
              <a:buNone/>
            </a:pPr>
            <a:r>
              <a:rPr lang="en-US" sz="2800" dirty="0" smtClean="0"/>
              <a:t>22. Messiah </a:t>
            </a:r>
            <a:r>
              <a:rPr lang="en-US" sz="2800" dirty="0"/>
              <a:t>would be a priest after the order of </a:t>
            </a:r>
            <a:r>
              <a:rPr lang="en-US" sz="2800" dirty="0" smtClean="0"/>
              <a:t>Melchizedek - Psalm 110:4</a:t>
            </a:r>
            <a:endParaRPr lang="en-US" sz="2800" dirty="0"/>
          </a:p>
          <a:p>
            <a:pPr>
              <a:buNone/>
            </a:pPr>
            <a:r>
              <a:rPr lang="en-US" sz="2800" dirty="0" smtClean="0"/>
              <a:t>23. Messiah </a:t>
            </a:r>
            <a:r>
              <a:rPr lang="en-US" sz="2800" dirty="0"/>
              <a:t>would be called </a:t>
            </a:r>
            <a:r>
              <a:rPr lang="en-US" sz="2800" dirty="0" smtClean="0"/>
              <a:t>King - Psalm 2:6</a:t>
            </a:r>
            <a:endParaRPr lang="en-US" sz="2800" dirty="0"/>
          </a:p>
          <a:p>
            <a:pPr>
              <a:buNone/>
            </a:pPr>
            <a:r>
              <a:rPr lang="en-US" sz="2800" dirty="0" smtClean="0"/>
              <a:t>24. Messiah </a:t>
            </a:r>
            <a:r>
              <a:rPr lang="en-US" sz="2800" dirty="0"/>
              <a:t>would be praised by little </a:t>
            </a:r>
            <a:r>
              <a:rPr lang="en-US" sz="2800" dirty="0" smtClean="0"/>
              <a:t>children</a:t>
            </a:r>
            <a:r>
              <a:rPr lang="en-US" sz="2800" dirty="0"/>
              <a:t> </a:t>
            </a:r>
            <a:r>
              <a:rPr lang="en-US" sz="2800" dirty="0" smtClean="0"/>
              <a:t>- Psalm 8:2</a:t>
            </a:r>
          </a:p>
          <a:p>
            <a:pPr>
              <a:buNone/>
            </a:pPr>
            <a:r>
              <a:rPr lang="en-US" sz="2800" dirty="0" smtClean="0"/>
              <a:t>25. Messiah </a:t>
            </a:r>
            <a:r>
              <a:rPr lang="en-US" sz="2800" dirty="0"/>
              <a:t>would be </a:t>
            </a:r>
            <a:r>
              <a:rPr lang="en-US" sz="2800" dirty="0" smtClean="0"/>
              <a:t>betrayed - Psalm 41:9</a:t>
            </a:r>
          </a:p>
          <a:p>
            <a:pPr>
              <a:buNone/>
            </a:pPr>
            <a:r>
              <a:rPr lang="en-US" sz="2800" dirty="0" smtClean="0"/>
              <a:t>26. Messiah's </a:t>
            </a:r>
            <a:r>
              <a:rPr lang="en-US" sz="2800" dirty="0"/>
              <a:t>price money would be used to buy a potter's </a:t>
            </a:r>
            <a:r>
              <a:rPr lang="en-US" sz="2800" dirty="0" smtClean="0"/>
              <a:t>     field - Zechariah </a:t>
            </a:r>
            <a:r>
              <a:rPr lang="en-US" sz="2800" dirty="0"/>
              <a:t>11:12-13</a:t>
            </a:r>
          </a:p>
          <a:p>
            <a:pPr>
              <a:buNone/>
            </a:pPr>
            <a:r>
              <a:rPr lang="en-US" sz="2800" dirty="0" smtClean="0"/>
              <a:t>27. Messiah </a:t>
            </a:r>
            <a:r>
              <a:rPr lang="en-US" sz="2800" dirty="0"/>
              <a:t>would be falsely </a:t>
            </a:r>
            <a:r>
              <a:rPr lang="en-US" sz="2800" dirty="0" smtClean="0"/>
              <a:t>accused - Psalm </a:t>
            </a:r>
            <a:r>
              <a:rPr lang="en-US" sz="2800" dirty="0"/>
              <a:t>35:11</a:t>
            </a:r>
          </a:p>
          <a:p>
            <a:pPr>
              <a:buNone/>
            </a:pPr>
            <a:r>
              <a:rPr lang="en-US" sz="2800" dirty="0" smtClean="0"/>
              <a:t>28. Messiah </a:t>
            </a:r>
            <a:r>
              <a:rPr lang="en-US" sz="2800" dirty="0"/>
              <a:t>would be silent before his </a:t>
            </a:r>
            <a:r>
              <a:rPr lang="en-US" sz="2800" dirty="0" smtClean="0"/>
              <a:t>accusers - Isaiah </a:t>
            </a:r>
            <a:r>
              <a:rPr lang="en-US" sz="2800" dirty="0"/>
              <a:t>53:7</a:t>
            </a:r>
          </a:p>
          <a:p>
            <a:pPr>
              <a:buNone/>
            </a:pPr>
            <a:r>
              <a:rPr lang="en-US" sz="2800" dirty="0" smtClean="0"/>
              <a:t>29. Messiah </a:t>
            </a:r>
            <a:r>
              <a:rPr lang="en-US" sz="2800" dirty="0"/>
              <a:t>would be spat upon and </a:t>
            </a:r>
            <a:r>
              <a:rPr lang="en-US" sz="2800" dirty="0" smtClean="0"/>
              <a:t>struck - Isaiah 50:6</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229600" cy="6400800"/>
          </a:xfrm>
          <a:prstGeom prst="rect">
            <a:avLst/>
          </a:prstGeom>
        </p:spPr>
        <p:txBody>
          <a:bodyPr>
            <a:normAutofit/>
          </a:bodyPr>
          <a:lstStyle/>
          <a:p>
            <a:pPr lvl="0" algn="ctr">
              <a:spcBef>
                <a:spcPct val="0"/>
              </a:spcBef>
              <a:defRPr/>
            </a:pPr>
            <a:r>
              <a:rPr lang="en-US" sz="4800" b="1" dirty="0" smtClean="0">
                <a:solidFill>
                  <a:schemeClr val="bg2">
                    <a:lumMod val="20000"/>
                    <a:lumOff val="80000"/>
                  </a:schemeClr>
                </a:solidFill>
              </a:rPr>
              <a:t>The Incarnation of Christ</a:t>
            </a:r>
          </a:p>
          <a:p>
            <a:pPr lvl="0" algn="ctr">
              <a:spcBef>
                <a:spcPct val="0"/>
              </a:spcBef>
              <a:defRPr/>
            </a:pPr>
            <a:r>
              <a:rPr lang="en-US" sz="4800" b="1" i="1" dirty="0" smtClean="0">
                <a:solidFill>
                  <a:schemeClr val="bg2">
                    <a:lumMod val="20000"/>
                    <a:lumOff val="80000"/>
                  </a:schemeClr>
                </a:solidFill>
              </a:rPr>
              <a:t>(John 1:1-14)</a:t>
            </a:r>
          </a:p>
          <a:p>
            <a:pPr lvl="0" algn="ctr">
              <a:spcBef>
                <a:spcPct val="0"/>
              </a:spcBef>
              <a:defRPr/>
            </a:pPr>
            <a:endParaRPr lang="en-US" sz="5400" b="1" u="sng" dirty="0" smtClean="0">
              <a:solidFill>
                <a:schemeClr val="bg2">
                  <a:lumMod val="20000"/>
                  <a:lumOff val="80000"/>
                </a:schemeClr>
              </a:solidFill>
            </a:endParaRPr>
          </a:p>
          <a:p>
            <a:pPr lvl="0" algn="ctr">
              <a:spcBef>
                <a:spcPct val="0"/>
              </a:spcBef>
              <a:defRPr/>
            </a:pPr>
            <a:r>
              <a:rPr kumimoji="0" lang="en-US" sz="4800" b="1" i="0" u="none" strike="noStrike" kern="1200" cap="none" spc="0" normalizeH="0" baseline="0" noProof="0" dirty="0" smtClean="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rPr>
              <a:t> God the Son took upon himself the full nature of man and yet retain the full nature of God.</a:t>
            </a:r>
            <a:endParaRPr kumimoji="0" lang="en-US" sz="4800" b="1" i="0" u="none" strike="noStrike" kern="1200" cap="none" spc="0" normalizeH="0" baseline="0" noProof="0" dirty="0">
              <a:ln>
                <a:noFill/>
              </a:ln>
              <a:solidFill>
                <a:schemeClr val="bg2">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a:buNone/>
            </a:pPr>
            <a:r>
              <a:rPr lang="en-US" dirty="0" smtClean="0"/>
              <a:t>30. Messiah would be hated without cause - Psalm 35:19</a:t>
            </a:r>
          </a:p>
          <a:p>
            <a:pPr>
              <a:buNone/>
            </a:pPr>
            <a:r>
              <a:rPr lang="en-US" dirty="0" smtClean="0"/>
              <a:t>31. Messiah would be crucified with criminals -                 Isaiah 53:12</a:t>
            </a:r>
          </a:p>
          <a:p>
            <a:pPr>
              <a:buNone/>
            </a:pPr>
            <a:r>
              <a:rPr lang="en-US" dirty="0" smtClean="0"/>
              <a:t>32. Messiah </a:t>
            </a:r>
            <a:r>
              <a:rPr lang="en-US" dirty="0"/>
              <a:t>would be given vinegar to </a:t>
            </a:r>
            <a:r>
              <a:rPr lang="en-US" dirty="0" smtClean="0"/>
              <a:t>drink - Psalm </a:t>
            </a:r>
            <a:r>
              <a:rPr lang="en-US" dirty="0"/>
              <a:t>69:21</a:t>
            </a:r>
          </a:p>
          <a:p>
            <a:pPr>
              <a:buNone/>
            </a:pPr>
            <a:r>
              <a:rPr lang="en-US" dirty="0" smtClean="0"/>
              <a:t>33. Messiah's </a:t>
            </a:r>
            <a:r>
              <a:rPr lang="en-US" dirty="0"/>
              <a:t>hands and feet would be </a:t>
            </a:r>
            <a:r>
              <a:rPr lang="en-US" dirty="0" smtClean="0"/>
              <a:t>pierced -                Psalm 22:16</a:t>
            </a:r>
          </a:p>
          <a:p>
            <a:pPr>
              <a:buNone/>
            </a:pPr>
            <a:r>
              <a:rPr lang="en-US" dirty="0" smtClean="0"/>
              <a:t>34. Messiah </a:t>
            </a:r>
            <a:r>
              <a:rPr lang="en-US" dirty="0"/>
              <a:t>would be mocked and </a:t>
            </a:r>
            <a:r>
              <a:rPr lang="en-US" dirty="0" smtClean="0"/>
              <a:t>ridiculed -              Psalm </a:t>
            </a:r>
            <a:r>
              <a:rPr lang="en-US" dirty="0"/>
              <a:t>22:7-8</a:t>
            </a:r>
          </a:p>
          <a:p>
            <a:pPr>
              <a:buNone/>
            </a:pPr>
            <a:r>
              <a:rPr lang="en-US" dirty="0" smtClean="0"/>
              <a:t>35. Soldiers </a:t>
            </a:r>
            <a:r>
              <a:rPr lang="en-US" dirty="0"/>
              <a:t>would gamble for Messiah's </a:t>
            </a:r>
            <a:r>
              <a:rPr lang="en-US" dirty="0" smtClean="0"/>
              <a:t>garments -           Psalm </a:t>
            </a:r>
            <a:r>
              <a:rPr lang="en-US" dirty="0"/>
              <a:t>22:18</a:t>
            </a:r>
          </a:p>
          <a:p>
            <a:pPr>
              <a:buNone/>
            </a:pPr>
            <a:r>
              <a:rPr lang="en-US" dirty="0" smtClean="0"/>
              <a:t>36. Messiah's </a:t>
            </a:r>
            <a:r>
              <a:rPr lang="en-US" dirty="0"/>
              <a:t>bones would not be </a:t>
            </a:r>
            <a:r>
              <a:rPr lang="en-US" dirty="0" smtClean="0"/>
              <a:t>broken - Exodus 12:46</a:t>
            </a:r>
          </a:p>
          <a:p>
            <a:pPr>
              <a:buNone/>
            </a:pPr>
            <a:r>
              <a:rPr lang="en-US" dirty="0" smtClean="0"/>
              <a:t>37. Messiah </a:t>
            </a:r>
            <a:r>
              <a:rPr lang="en-US" dirty="0"/>
              <a:t>would be forsaken by </a:t>
            </a:r>
            <a:r>
              <a:rPr lang="en-US" dirty="0" smtClean="0"/>
              <a:t>God - Psalm </a:t>
            </a:r>
            <a:r>
              <a:rPr lang="en-US" dirty="0"/>
              <a:t>22:1</a:t>
            </a:r>
          </a:p>
          <a:p>
            <a:pPr>
              <a:buNone/>
            </a:pPr>
            <a:r>
              <a:rPr lang="en-US" dirty="0" smtClean="0"/>
              <a:t>38. Messiah </a:t>
            </a:r>
            <a:r>
              <a:rPr lang="en-US" dirty="0"/>
              <a:t>would pray for his </a:t>
            </a:r>
            <a:r>
              <a:rPr lang="en-US" dirty="0" smtClean="0"/>
              <a:t>enemies - Psalm </a:t>
            </a:r>
            <a:r>
              <a:rPr lang="en-US" dirty="0"/>
              <a:t>109:4</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91600" cy="6858000"/>
          </a:xfrm>
        </p:spPr>
        <p:txBody>
          <a:bodyPr>
            <a:normAutofit lnSpcReduction="10000"/>
          </a:bodyPr>
          <a:lstStyle/>
          <a:p>
            <a:pPr>
              <a:buNone/>
            </a:pPr>
            <a:r>
              <a:rPr lang="en-US" dirty="0" smtClean="0"/>
              <a:t>39. Soldiers </a:t>
            </a:r>
            <a:r>
              <a:rPr lang="en-US" dirty="0"/>
              <a:t>would pierce Messiah's </a:t>
            </a:r>
            <a:r>
              <a:rPr lang="en-US" dirty="0" smtClean="0"/>
              <a:t>side -                     Zechariah </a:t>
            </a:r>
            <a:r>
              <a:rPr lang="en-US" dirty="0"/>
              <a:t>12:10</a:t>
            </a:r>
          </a:p>
          <a:p>
            <a:pPr>
              <a:buNone/>
            </a:pPr>
            <a:r>
              <a:rPr lang="en-US" dirty="0" smtClean="0"/>
              <a:t>40. Messiah </a:t>
            </a:r>
            <a:r>
              <a:rPr lang="en-US" dirty="0"/>
              <a:t>would be buried with the </a:t>
            </a:r>
            <a:r>
              <a:rPr lang="en-US" dirty="0" smtClean="0"/>
              <a:t>rich -            Isaiah </a:t>
            </a:r>
            <a:r>
              <a:rPr lang="en-US" dirty="0"/>
              <a:t>53:9</a:t>
            </a:r>
          </a:p>
          <a:p>
            <a:pPr>
              <a:buNone/>
            </a:pPr>
            <a:r>
              <a:rPr lang="en-US" dirty="0" smtClean="0">
                <a:solidFill>
                  <a:srgbClr val="FFFF00"/>
                </a:solidFill>
              </a:rPr>
              <a:t>41. Messiah </a:t>
            </a:r>
            <a:r>
              <a:rPr lang="en-US" dirty="0">
                <a:solidFill>
                  <a:srgbClr val="FFFF00"/>
                </a:solidFill>
              </a:rPr>
              <a:t>would resurrect from the </a:t>
            </a:r>
            <a:r>
              <a:rPr lang="en-US" dirty="0" smtClean="0">
                <a:solidFill>
                  <a:srgbClr val="FFFF00"/>
                </a:solidFill>
              </a:rPr>
              <a:t>dead – </a:t>
            </a:r>
            <a:r>
              <a:rPr lang="en-US" i="1" dirty="0" smtClean="0">
                <a:solidFill>
                  <a:srgbClr val="FFFF00"/>
                </a:solidFill>
              </a:rPr>
              <a:t>Exodus 12:46; Numbers 9:12; Psalm 16:10, 22:1-31, 34:20, Zechariah 12:10; Isaiah 26:19-21, 53:10-12; Ezekiel 37:12-14</a:t>
            </a:r>
            <a:endParaRPr lang="en-US" i="1" dirty="0">
              <a:solidFill>
                <a:srgbClr val="FFFF00"/>
              </a:solidFill>
            </a:endParaRPr>
          </a:p>
          <a:p>
            <a:pPr>
              <a:buNone/>
            </a:pPr>
            <a:r>
              <a:rPr lang="en-US" dirty="0" smtClean="0"/>
              <a:t>42. Messiah </a:t>
            </a:r>
            <a:r>
              <a:rPr lang="en-US" dirty="0"/>
              <a:t>would ascend to </a:t>
            </a:r>
            <a:r>
              <a:rPr lang="en-US" dirty="0" smtClean="0"/>
              <a:t>heaven - Psalm </a:t>
            </a:r>
            <a:r>
              <a:rPr lang="en-US" dirty="0"/>
              <a:t>24:7-10</a:t>
            </a:r>
          </a:p>
          <a:p>
            <a:pPr>
              <a:buNone/>
            </a:pPr>
            <a:r>
              <a:rPr lang="en-US" dirty="0" smtClean="0"/>
              <a:t>43. Messiah </a:t>
            </a:r>
            <a:r>
              <a:rPr lang="en-US" dirty="0"/>
              <a:t>would be seated at God's right </a:t>
            </a:r>
            <a:r>
              <a:rPr lang="en-US" dirty="0" smtClean="0"/>
              <a:t>hand - Psalm 68:18</a:t>
            </a:r>
          </a:p>
          <a:p>
            <a:pPr>
              <a:buNone/>
            </a:pPr>
            <a:r>
              <a:rPr lang="en-US" dirty="0" smtClean="0"/>
              <a:t>44. Messiah </a:t>
            </a:r>
            <a:r>
              <a:rPr lang="en-US" dirty="0"/>
              <a:t>would be </a:t>
            </a:r>
            <a:r>
              <a:rPr lang="en-US" dirty="0" smtClean="0"/>
              <a:t>God’s sacrifice for sin -              Isaiah </a:t>
            </a:r>
            <a:r>
              <a:rPr lang="en-US" dirty="0"/>
              <a:t>53:5-12</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352800"/>
          </a:xfrm>
        </p:spPr>
        <p:txBody>
          <a:bodyPr>
            <a:normAutofit/>
          </a:bodyPr>
          <a:lstStyle/>
          <a:p>
            <a:r>
              <a:rPr lang="en-US" sz="3000" i="1" dirty="0" smtClean="0"/>
              <a:t>“And it came to pass, as he sat at meat with them, he took bread, and blessed it, and brake, and gave to them. And their eyes were opened, and they knew him; and he vanished out of their sight. And they said one to another, Did not our heart burn within us, while he talked with us by the way, and while he opened to us the scriptures?”</a:t>
            </a:r>
            <a:br>
              <a:rPr lang="en-US" sz="3000" i="1" dirty="0" smtClean="0"/>
            </a:br>
            <a:r>
              <a:rPr lang="en-US" sz="3000" i="1" dirty="0" smtClean="0"/>
              <a:t> (Luke 24:30-32) </a:t>
            </a:r>
            <a:endParaRPr lang="en-US" sz="3000" i="1" dirty="0"/>
          </a:p>
        </p:txBody>
      </p:sp>
      <p:pic>
        <p:nvPicPr>
          <p:cNvPr id="32770" name="Picture 2" descr="http://3.bp.blogspot.com/_TkKZZyzUvio/SNWoNS0CtNI/AAAAAAAABJY/_FERHsCLxL4/s400/Jesus+disciples+emmaus.jpg"/>
          <p:cNvPicPr>
            <a:picLocks noChangeAspect="1" noChangeArrowheads="1"/>
          </p:cNvPicPr>
          <p:nvPr/>
        </p:nvPicPr>
        <p:blipFill>
          <a:blip r:embed="rId2" cstate="print">
            <a:lum contrast="30000"/>
          </a:blip>
          <a:srcRect/>
          <a:stretch>
            <a:fillRect/>
          </a:stretch>
        </p:blipFill>
        <p:spPr bwMode="auto">
          <a:xfrm>
            <a:off x="2133600" y="3207366"/>
            <a:ext cx="4876800" cy="365063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scene3d>
              <a:camera prst="orthographicFront"/>
              <a:lightRig rig="threePt" dir="t"/>
            </a:scene3d>
            <a:sp3d extrusionH="57150">
              <a:bevelT w="38100" h="38100" prst="convex"/>
            </a:sp3d>
          </a:bodyPr>
          <a:lstStyle/>
          <a:p>
            <a:r>
              <a:rPr lang="en-US" dirty="0">
                <a:solidFill>
                  <a:schemeClr val="accent6">
                    <a:lumMod val="40000"/>
                    <a:lumOff val="60000"/>
                  </a:schemeClr>
                </a:solidFill>
                <a:effectLst>
                  <a:glow rad="63500">
                    <a:schemeClr val="accent2">
                      <a:satMod val="175000"/>
                      <a:alpha val="40000"/>
                    </a:schemeClr>
                  </a:glow>
                </a:effectLst>
              </a:rPr>
              <a:t> </a:t>
            </a:r>
            <a:br>
              <a:rPr lang="en-US" dirty="0">
                <a:solidFill>
                  <a:schemeClr val="accent6">
                    <a:lumMod val="40000"/>
                    <a:lumOff val="60000"/>
                  </a:schemeClr>
                </a:solidFill>
                <a:effectLst>
                  <a:glow rad="63500">
                    <a:schemeClr val="accent2">
                      <a:satMod val="175000"/>
                      <a:alpha val="40000"/>
                    </a:schemeClr>
                  </a:glow>
                </a:effectLst>
              </a:rPr>
            </a:br>
            <a:r>
              <a:rPr lang="en-US" dirty="0" smtClean="0">
                <a:solidFill>
                  <a:schemeClr val="accent6">
                    <a:lumMod val="40000"/>
                    <a:lumOff val="60000"/>
                  </a:schemeClr>
                </a:solidFill>
                <a:effectLst>
                  <a:glow rad="63500">
                    <a:schemeClr val="accent2">
                      <a:satMod val="175000"/>
                      <a:alpha val="40000"/>
                    </a:schemeClr>
                  </a:glow>
                </a:effectLst>
              </a:rPr>
              <a:t>Jesus </a:t>
            </a:r>
            <a:r>
              <a:rPr lang="en-US" dirty="0">
                <a:solidFill>
                  <a:schemeClr val="accent6">
                    <a:lumMod val="40000"/>
                    <a:lumOff val="60000"/>
                  </a:schemeClr>
                </a:solidFill>
                <a:effectLst>
                  <a:glow rad="63500">
                    <a:schemeClr val="accent2">
                      <a:satMod val="175000"/>
                      <a:alpha val="40000"/>
                    </a:schemeClr>
                  </a:glow>
                </a:effectLst>
              </a:rPr>
              <a:t>predicted </a:t>
            </a:r>
            <a:r>
              <a:rPr lang="en-US" dirty="0" smtClean="0">
                <a:solidFill>
                  <a:schemeClr val="accent6">
                    <a:lumMod val="40000"/>
                    <a:lumOff val="60000"/>
                  </a:schemeClr>
                </a:solidFill>
                <a:effectLst>
                  <a:glow rad="63500">
                    <a:schemeClr val="accent2">
                      <a:satMod val="175000"/>
                      <a:alpha val="40000"/>
                    </a:schemeClr>
                  </a:glow>
                </a:effectLst>
              </a:rPr>
              <a:t>his death and resurrection  </a:t>
            </a:r>
            <a:r>
              <a:rPr lang="en-US" dirty="0">
                <a:solidFill>
                  <a:schemeClr val="accent6">
                    <a:lumMod val="40000"/>
                    <a:lumOff val="60000"/>
                  </a:schemeClr>
                </a:solidFill>
                <a:effectLst>
                  <a:glow rad="63500">
                    <a:schemeClr val="accent2">
                      <a:satMod val="175000"/>
                      <a:alpha val="40000"/>
                    </a:schemeClr>
                  </a:glow>
                </a:effectLst>
              </a:rPr>
              <a:t>many </a:t>
            </a:r>
            <a:r>
              <a:rPr lang="en-US" dirty="0" smtClean="0">
                <a:solidFill>
                  <a:schemeClr val="accent6">
                    <a:lumMod val="40000"/>
                    <a:lumOff val="60000"/>
                  </a:schemeClr>
                </a:solidFill>
                <a:effectLst>
                  <a:glow rad="63500">
                    <a:schemeClr val="accent2">
                      <a:satMod val="175000"/>
                      <a:alpha val="40000"/>
                    </a:schemeClr>
                  </a:glow>
                </a:effectLst>
              </a:rPr>
              <a:t>times </a:t>
            </a:r>
            <a:r>
              <a:rPr lang="en-US" dirty="0">
                <a:solidFill>
                  <a:schemeClr val="accent6">
                    <a:lumMod val="40000"/>
                    <a:lumOff val="60000"/>
                  </a:schemeClr>
                </a:solidFill>
                <a:effectLst>
                  <a:glow rad="63500">
                    <a:schemeClr val="accent2">
                      <a:satMod val="175000"/>
                      <a:alpha val="40000"/>
                    </a:schemeClr>
                  </a:glow>
                </a:effectLst>
              </a:rPr>
              <a:t/>
            </a:r>
            <a:br>
              <a:rPr lang="en-US" dirty="0">
                <a:solidFill>
                  <a:schemeClr val="accent6">
                    <a:lumMod val="40000"/>
                    <a:lumOff val="60000"/>
                  </a:schemeClr>
                </a:solidFill>
                <a:effectLst>
                  <a:glow rad="63500">
                    <a:schemeClr val="accent2">
                      <a:satMod val="175000"/>
                      <a:alpha val="40000"/>
                    </a:schemeClr>
                  </a:glow>
                </a:effectLst>
              </a:rPr>
            </a:br>
            <a:endParaRPr lang="en-US" dirty="0">
              <a:solidFill>
                <a:schemeClr val="accent6">
                  <a:lumMod val="40000"/>
                  <a:lumOff val="60000"/>
                </a:schemeClr>
              </a:solidFill>
              <a:effectLst>
                <a:glow rad="63500">
                  <a:schemeClr val="accent2">
                    <a:satMod val="175000"/>
                    <a:alpha val="40000"/>
                  </a:schemeClr>
                </a:glow>
              </a:effectLst>
            </a:endParaRPr>
          </a:p>
        </p:txBody>
      </p:sp>
      <p:pic>
        <p:nvPicPr>
          <p:cNvPr id="66562" name="Picture 2" descr="http://www.claretianformation.com/formation/images/stories/desk/jesus11.jpg"/>
          <p:cNvPicPr>
            <a:picLocks noChangeAspect="1" noChangeArrowheads="1"/>
          </p:cNvPicPr>
          <p:nvPr/>
        </p:nvPicPr>
        <p:blipFill>
          <a:blip r:embed="rId2" cstate="print"/>
          <a:srcRect/>
          <a:stretch>
            <a:fillRect/>
          </a:stretch>
        </p:blipFill>
        <p:spPr bwMode="auto">
          <a:xfrm>
            <a:off x="304800" y="1752600"/>
            <a:ext cx="8490072" cy="478573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0" y="363572"/>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"Then certain of the scribes, and of the Pharisees answered, saying, Master, we would see a sign from thee. But he answered and said unto them, An evil and adulterous generation </a:t>
            </a:r>
            <a:r>
              <a:rPr kumimoji="0" lang="en-US" sz="3600" b="0" i="1" u="none" strike="noStrike" cap="none" normalizeH="0" baseline="0" dirty="0" err="1" smtClean="0">
                <a:ln>
                  <a:noFill/>
                </a:ln>
                <a:effectLst/>
                <a:latin typeface="Calibri" pitchFamily="34" charset="0"/>
                <a:ea typeface="Times New Roman" pitchFamily="18" charset="0"/>
                <a:cs typeface="Times New Roman" pitchFamily="18" charset="0"/>
              </a:rPr>
              <a:t>seeketh</a:t>
            </a: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 after a sign; and there shall no sign be given to it, but the sign of the prophet Jonas: For as Jonas was three days and three nights in the whale’s belly; so shall the Son of man be three days and three nights in the heart of the earth" (Matt. 12:38-40)</a:t>
            </a:r>
            <a:endParaRPr kumimoji="0" lang="en-US" sz="3600" b="0" i="1"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catholic-convert.com/wp-content/uploads/jonahwhale.jpg"/>
          <p:cNvPicPr>
            <a:picLocks noChangeAspect="1" noChangeArrowheads="1"/>
          </p:cNvPicPr>
          <p:nvPr/>
        </p:nvPicPr>
        <p:blipFill>
          <a:blip r:embed="rId2" cstate="print"/>
          <a:srcRect/>
          <a:stretch>
            <a:fillRect/>
          </a:stretch>
        </p:blipFill>
        <p:spPr bwMode="auto">
          <a:xfrm>
            <a:off x="0" y="0"/>
            <a:ext cx="9292878" cy="6858000"/>
          </a:xfrm>
          <a:prstGeom prst="rect">
            <a:avLst/>
          </a:prstGeom>
          <a:noFill/>
        </p:spPr>
      </p:pic>
      <p:pic>
        <p:nvPicPr>
          <p:cNvPr id="14338" name="Picture 2" descr="http://1.bp.blogspot.com/_HNrFcH5udQ8/Sd_IAqx1krI/AAAAAAAAAuw/pMXzPhPBxy4/s320/resurrection+of+Christ.jpg"/>
          <p:cNvPicPr>
            <a:picLocks noChangeAspect="1" noChangeArrowheads="1"/>
          </p:cNvPicPr>
          <p:nvPr/>
        </p:nvPicPr>
        <p:blipFill>
          <a:blip r:embed="rId3" cstate="print"/>
          <a:srcRect/>
          <a:stretch>
            <a:fillRect/>
          </a:stretch>
        </p:blipFill>
        <p:spPr bwMode="auto">
          <a:xfrm>
            <a:off x="2667000" y="2286000"/>
            <a:ext cx="4963116"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fltVal val="0"/>
                                          </p:val>
                                        </p:tav>
                                        <p:tav tm="100000">
                                          <p:val>
                                            <p:strVal val="#ppt_w"/>
                                          </p:val>
                                        </p:tav>
                                      </p:tavLst>
                                    </p:anim>
                                    <p:anim calcmode="lin" valueType="num">
                                      <p:cBhvr>
                                        <p:cTn id="8" dur="1000" fill="hold"/>
                                        <p:tgtEl>
                                          <p:spTgt spid="14338"/>
                                        </p:tgtEl>
                                        <p:attrNameLst>
                                          <p:attrName>ppt_h</p:attrName>
                                        </p:attrNameLst>
                                      </p:cBhvr>
                                      <p:tavLst>
                                        <p:tav tm="0">
                                          <p:val>
                                            <p:fltVal val="0"/>
                                          </p:val>
                                        </p:tav>
                                        <p:tav tm="100000">
                                          <p:val>
                                            <p:strVal val="#ppt_h"/>
                                          </p:val>
                                        </p:tav>
                                      </p:tavLst>
                                    </p:anim>
                                    <p:animEffect transition="in" filter="fade">
                                      <p:cBhvr>
                                        <p:cTn id="9" dur="1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0" y="232790"/>
            <a:ext cx="89916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"From that time forth began Jesus to </a:t>
            </a:r>
            <a:r>
              <a:rPr kumimoji="0" lang="en-US" sz="3600" b="0" i="1" u="none" strike="noStrike" cap="none" normalizeH="0" baseline="0" dirty="0" err="1" smtClean="0">
                <a:ln>
                  <a:noFill/>
                </a:ln>
                <a:effectLst/>
                <a:latin typeface="Calibri" pitchFamily="34" charset="0"/>
                <a:ea typeface="Times New Roman" pitchFamily="18" charset="0"/>
                <a:cs typeface="Times New Roman" pitchFamily="18" charset="0"/>
              </a:rPr>
              <a:t>shew</a:t>
            </a: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 unto his disciples, how that he must go unto Jerusalem, and suffer many things of the elders and chief priests and scribes, and be killed, and be raised again the third day" (Matt. 16:21)</a:t>
            </a:r>
            <a:endParaRPr kumimoji="0" lang="en-US" sz="3600" b="0" i="1" u="none" strike="noStrike" cap="none" normalizeH="0" baseline="0" dirty="0" smtClean="0">
              <a:ln>
                <a:noFill/>
              </a:ln>
              <a:effectLst/>
              <a:latin typeface="Arial" pitchFamily="34" charset="0"/>
              <a:cs typeface="Arial" pitchFamily="34" charset="0"/>
            </a:endParaRPr>
          </a:p>
        </p:txBody>
      </p:sp>
      <p:pic>
        <p:nvPicPr>
          <p:cNvPr id="73737" name="Picture 9" descr="http://www.urantiansojourn.com/wp-content/uploads/2008/04/2007-03-02t22_43_43-08_00.jpg"/>
          <p:cNvPicPr>
            <a:picLocks noChangeAspect="1" noChangeArrowheads="1"/>
          </p:cNvPicPr>
          <p:nvPr/>
        </p:nvPicPr>
        <p:blipFill>
          <a:blip r:embed="rId2" cstate="print"/>
          <a:srcRect/>
          <a:stretch>
            <a:fillRect/>
          </a:stretch>
        </p:blipFill>
        <p:spPr bwMode="auto">
          <a:xfrm rot="21294067">
            <a:off x="102326" y="3881509"/>
            <a:ext cx="3433294" cy="2455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31" name="Picture 3" descr="http://ubdavid.org/light_ot/graphics/9_1_jesus_despised.jpg"/>
          <p:cNvPicPr>
            <a:picLocks noChangeAspect="1" noChangeArrowheads="1"/>
          </p:cNvPicPr>
          <p:nvPr/>
        </p:nvPicPr>
        <p:blipFill>
          <a:blip r:embed="rId3" cstate="print"/>
          <a:srcRect/>
          <a:stretch>
            <a:fillRect/>
          </a:stretch>
        </p:blipFill>
        <p:spPr bwMode="auto">
          <a:xfrm rot="239886">
            <a:off x="3130685" y="3677701"/>
            <a:ext cx="2862282" cy="2862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35" name="Picture 7" descr="http://ubdavid.org/advanced/new-life2/graphics/5_jesus-resurrection.jpg"/>
          <p:cNvPicPr>
            <a:picLocks noChangeAspect="1" noChangeArrowheads="1"/>
          </p:cNvPicPr>
          <p:nvPr/>
        </p:nvPicPr>
        <p:blipFill>
          <a:blip r:embed="rId4" cstate="print"/>
          <a:srcRect/>
          <a:stretch>
            <a:fillRect/>
          </a:stretch>
        </p:blipFill>
        <p:spPr bwMode="auto">
          <a:xfrm rot="21358825">
            <a:off x="5891702" y="3377103"/>
            <a:ext cx="29718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p:cTn id="7" dur="500" fill="hold"/>
                                        <p:tgtEl>
                                          <p:spTgt spid="73737"/>
                                        </p:tgtEl>
                                        <p:attrNameLst>
                                          <p:attrName>ppt_w</p:attrName>
                                        </p:attrNameLst>
                                      </p:cBhvr>
                                      <p:tavLst>
                                        <p:tav tm="0">
                                          <p:val>
                                            <p:fltVal val="0"/>
                                          </p:val>
                                        </p:tav>
                                        <p:tav tm="100000">
                                          <p:val>
                                            <p:strVal val="#ppt_w"/>
                                          </p:val>
                                        </p:tav>
                                      </p:tavLst>
                                    </p:anim>
                                    <p:anim calcmode="lin" valueType="num">
                                      <p:cBhvr>
                                        <p:cTn id="8" dur="500" fill="hold"/>
                                        <p:tgtEl>
                                          <p:spTgt spid="73737"/>
                                        </p:tgtEl>
                                        <p:attrNameLst>
                                          <p:attrName>ppt_h</p:attrName>
                                        </p:attrNameLst>
                                      </p:cBhvr>
                                      <p:tavLst>
                                        <p:tav tm="0">
                                          <p:val>
                                            <p:fltVal val="0"/>
                                          </p:val>
                                        </p:tav>
                                        <p:tav tm="100000">
                                          <p:val>
                                            <p:strVal val="#ppt_h"/>
                                          </p:val>
                                        </p:tav>
                                      </p:tavLst>
                                    </p:anim>
                                    <p:animEffect transition="in" filter="fade">
                                      <p:cBhvr>
                                        <p:cTn id="9" dur="500"/>
                                        <p:tgtEl>
                                          <p:spTgt spid="737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3731"/>
                                        </p:tgtEl>
                                        <p:attrNameLst>
                                          <p:attrName>style.visibility</p:attrName>
                                        </p:attrNameLst>
                                      </p:cBhvr>
                                      <p:to>
                                        <p:strVal val="visible"/>
                                      </p:to>
                                    </p:set>
                                    <p:anim calcmode="lin" valueType="num">
                                      <p:cBhvr>
                                        <p:cTn id="14" dur="500" fill="hold"/>
                                        <p:tgtEl>
                                          <p:spTgt spid="73731"/>
                                        </p:tgtEl>
                                        <p:attrNameLst>
                                          <p:attrName>ppt_w</p:attrName>
                                        </p:attrNameLst>
                                      </p:cBhvr>
                                      <p:tavLst>
                                        <p:tav tm="0">
                                          <p:val>
                                            <p:fltVal val="0"/>
                                          </p:val>
                                        </p:tav>
                                        <p:tav tm="100000">
                                          <p:val>
                                            <p:strVal val="#ppt_w"/>
                                          </p:val>
                                        </p:tav>
                                      </p:tavLst>
                                    </p:anim>
                                    <p:anim calcmode="lin" valueType="num">
                                      <p:cBhvr>
                                        <p:cTn id="15" dur="500" fill="hold"/>
                                        <p:tgtEl>
                                          <p:spTgt spid="73731"/>
                                        </p:tgtEl>
                                        <p:attrNameLst>
                                          <p:attrName>ppt_h</p:attrName>
                                        </p:attrNameLst>
                                      </p:cBhvr>
                                      <p:tavLst>
                                        <p:tav tm="0">
                                          <p:val>
                                            <p:fltVal val="0"/>
                                          </p:val>
                                        </p:tav>
                                        <p:tav tm="100000">
                                          <p:val>
                                            <p:strVal val="#ppt_h"/>
                                          </p:val>
                                        </p:tav>
                                      </p:tavLst>
                                    </p:anim>
                                    <p:animEffect transition="in" filter="fade">
                                      <p:cBhvr>
                                        <p:cTn id="16" dur="500"/>
                                        <p:tgtEl>
                                          <p:spTgt spid="737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3735"/>
                                        </p:tgtEl>
                                        <p:attrNameLst>
                                          <p:attrName>style.visibility</p:attrName>
                                        </p:attrNameLst>
                                      </p:cBhvr>
                                      <p:to>
                                        <p:strVal val="visible"/>
                                      </p:to>
                                    </p:set>
                                    <p:anim calcmode="lin" valueType="num">
                                      <p:cBhvr>
                                        <p:cTn id="21" dur="500" fill="hold"/>
                                        <p:tgtEl>
                                          <p:spTgt spid="73735"/>
                                        </p:tgtEl>
                                        <p:attrNameLst>
                                          <p:attrName>ppt_w</p:attrName>
                                        </p:attrNameLst>
                                      </p:cBhvr>
                                      <p:tavLst>
                                        <p:tav tm="0">
                                          <p:val>
                                            <p:fltVal val="0"/>
                                          </p:val>
                                        </p:tav>
                                        <p:tav tm="100000">
                                          <p:val>
                                            <p:strVal val="#ppt_w"/>
                                          </p:val>
                                        </p:tav>
                                      </p:tavLst>
                                    </p:anim>
                                    <p:anim calcmode="lin" valueType="num">
                                      <p:cBhvr>
                                        <p:cTn id="22" dur="500" fill="hold"/>
                                        <p:tgtEl>
                                          <p:spTgt spid="73735"/>
                                        </p:tgtEl>
                                        <p:attrNameLst>
                                          <p:attrName>ppt_h</p:attrName>
                                        </p:attrNameLst>
                                      </p:cBhvr>
                                      <p:tavLst>
                                        <p:tav tm="0">
                                          <p:val>
                                            <p:fltVal val="0"/>
                                          </p:val>
                                        </p:tav>
                                        <p:tav tm="100000">
                                          <p:val>
                                            <p:strVal val="#ppt_h"/>
                                          </p:val>
                                        </p:tav>
                                      </p:tavLst>
                                    </p:anim>
                                    <p:animEffect transition="in" filter="fade">
                                      <p:cBhvr>
                                        <p:cTn id="23"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1" y="-40566"/>
            <a:ext cx="8991601"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"Then answered the Jews and said unto him, What sign </a:t>
            </a:r>
            <a:r>
              <a:rPr kumimoji="0" lang="en-US" sz="3600" b="0" i="1" u="none" strike="noStrike" cap="none" normalizeH="0" baseline="0" dirty="0" err="1" smtClean="0">
                <a:ln>
                  <a:noFill/>
                </a:ln>
                <a:effectLst/>
                <a:latin typeface="Calibri" pitchFamily="34" charset="0"/>
                <a:ea typeface="Times New Roman" pitchFamily="18" charset="0"/>
                <a:cs typeface="Times New Roman" pitchFamily="18" charset="0"/>
              </a:rPr>
              <a:t>showest</a:t>
            </a: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 thou unto us, seeing that thou doest these things? Jesus answered and said unto them, Destroy this temple, and in three days I will raise it up. Then said the Jews, Forty and six years was this temple in building, and wilt thou rear it up in three days? But he </a:t>
            </a:r>
            <a:r>
              <a:rPr kumimoji="0" lang="en-US" sz="3600" b="0" i="1" u="none" strike="noStrike" cap="none" normalizeH="0" baseline="0" dirty="0" err="1" smtClean="0">
                <a:ln>
                  <a:noFill/>
                </a:ln>
                <a:effectLst/>
                <a:latin typeface="Calibri" pitchFamily="34" charset="0"/>
                <a:ea typeface="Times New Roman" pitchFamily="18" charset="0"/>
                <a:cs typeface="Times New Roman" pitchFamily="18" charset="0"/>
              </a:rPr>
              <a:t>spake</a:t>
            </a:r>
            <a:r>
              <a:rPr kumimoji="0" lang="en-US" sz="3600" b="0" i="1" u="none" strike="noStrike" cap="none" normalizeH="0" baseline="0" dirty="0" smtClean="0">
                <a:ln>
                  <a:noFill/>
                </a:ln>
                <a:effectLst/>
                <a:latin typeface="Calibri" pitchFamily="34" charset="0"/>
                <a:ea typeface="Times New Roman" pitchFamily="18" charset="0"/>
                <a:cs typeface="Times New Roman" pitchFamily="18" charset="0"/>
              </a:rPr>
              <a:t> of the temple of his body. When therefore he was risen from the dead, his disciples remembered that he had said this unto them; and they believed the scripture, and the word which Jesus had said." (John 2:18-22)</a:t>
            </a:r>
            <a:endParaRPr kumimoji="0" lang="en-US" sz="3600" b="0" i="1" u="none"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bibleuniverse.com/portals/5/FirstAdventSigns/Jesus-on-cross.jpg"/>
          <p:cNvPicPr>
            <a:picLocks noChangeAspect="1" noChangeArrowheads="1"/>
          </p:cNvPicPr>
          <p:nvPr/>
        </p:nvPicPr>
        <p:blipFill>
          <a:blip r:embed="rId2" cstate="print"/>
          <a:srcRect/>
          <a:stretch>
            <a:fillRect/>
          </a:stretch>
        </p:blipFill>
        <p:spPr bwMode="auto">
          <a:xfrm>
            <a:off x="2743200" y="838200"/>
            <a:ext cx="3657600" cy="5242560"/>
          </a:xfrm>
          <a:prstGeom prst="ellipse">
            <a:avLst/>
          </a:prstGeom>
          <a:ln>
            <a:noFill/>
          </a:ln>
          <a:effectLst>
            <a:softEdge rad="112500"/>
          </a:effectLst>
        </p:spPr>
      </p:pic>
      <p:pic>
        <p:nvPicPr>
          <p:cNvPr id="83970" name="Picture 2" descr="http://christthekingwaco.net/podcasts/thumbs/35.jpg"/>
          <p:cNvPicPr>
            <a:picLocks noChangeAspect="1" noChangeArrowheads="1"/>
          </p:cNvPicPr>
          <p:nvPr/>
        </p:nvPicPr>
        <p:blipFill>
          <a:blip r:embed="rId3" cstate="print">
            <a:lum bright="-10000" contrast="20000"/>
          </a:blip>
          <a:srcRect r="-6796" b="33981"/>
          <a:stretch>
            <a:fillRect/>
          </a:stretch>
        </p:blipFill>
        <p:spPr bwMode="auto">
          <a:xfrm>
            <a:off x="304800" y="533400"/>
            <a:ext cx="8998324" cy="556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0" y="219971"/>
            <a:ext cx="9144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rgbClr val="FFFF00"/>
                </a:solidFill>
                <a:effectLst/>
                <a:latin typeface="Calibri" pitchFamily="34" charset="0"/>
                <a:ea typeface="Times New Roman" pitchFamily="18" charset="0"/>
                <a:cs typeface="Times New Roman" pitchFamily="18" charset="0"/>
              </a:rPr>
              <a:t>"Jesus said unto them, The Son of man shall be betrayed into the hands of men: and they shall kill him, and the third day he shall be raised again. And they were exceeding sorry" (Matt. 17:22-23)</a:t>
            </a:r>
            <a:endParaRPr kumimoji="0" lang="en-US" sz="3200" b="0" i="1" u="none" strike="noStrike" cap="none" normalizeH="0" baseline="0" dirty="0" smtClean="0">
              <a:ln>
                <a:noFill/>
              </a:ln>
              <a:solidFill>
                <a:srgbClr val="FFFF00"/>
              </a:solidFill>
              <a:effectLst/>
              <a:latin typeface="Arial" pitchFamily="34" charset="0"/>
              <a:cs typeface="Arial" pitchFamily="34" charset="0"/>
            </a:endParaRPr>
          </a:p>
        </p:txBody>
      </p:sp>
      <p:pic>
        <p:nvPicPr>
          <p:cNvPr id="74755" name="Picture 3" descr="http://3.bp.blogspot.com/-HD49R0MYiNc/TbACf0MVHVI/AAAAAAAABF4/POnlrz75v1U/s1600/last-supper.jpg"/>
          <p:cNvPicPr>
            <a:picLocks noChangeAspect="1" noChangeArrowheads="1"/>
          </p:cNvPicPr>
          <p:nvPr/>
        </p:nvPicPr>
        <p:blipFill>
          <a:blip r:embed="rId2" cstate="print"/>
          <a:srcRect/>
          <a:stretch>
            <a:fillRect/>
          </a:stretch>
        </p:blipFill>
        <p:spPr bwMode="auto">
          <a:xfrm>
            <a:off x="914400" y="2514600"/>
            <a:ext cx="7256327"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eekthingsabove.files.wordpress.com/2012/05/01_jesus_disciples.jpg"/>
          <p:cNvPicPr>
            <a:picLocks noChangeAspect="1" noChangeArrowheads="1"/>
          </p:cNvPicPr>
          <p:nvPr/>
        </p:nvPicPr>
        <p:blipFill>
          <a:blip r:embed="rId2" cstate="print"/>
          <a:srcRect/>
          <a:stretch>
            <a:fillRect/>
          </a:stretch>
        </p:blipFill>
        <p:spPr bwMode="auto">
          <a:xfrm>
            <a:off x="3429000" y="3638549"/>
            <a:ext cx="5715000" cy="3219451"/>
          </a:xfrm>
          <a:prstGeom prst="rect">
            <a:avLst/>
          </a:prstGeom>
          <a:ln>
            <a:noFill/>
          </a:ln>
          <a:effectLst>
            <a:softEdge rad="112500"/>
          </a:effectLst>
        </p:spPr>
      </p:pic>
      <p:sp>
        <p:nvSpPr>
          <p:cNvPr id="2" name="Title 1"/>
          <p:cNvSpPr>
            <a:spLocks noGrp="1"/>
          </p:cNvSpPr>
          <p:nvPr>
            <p:ph type="title"/>
          </p:nvPr>
        </p:nvSpPr>
        <p:spPr>
          <a:xfrm>
            <a:off x="457200" y="685800"/>
            <a:ext cx="8229600" cy="1905000"/>
          </a:xfrm>
        </p:spPr>
        <p:txBody>
          <a:bodyPr>
            <a:normAutofit fontScale="90000"/>
          </a:bodyPr>
          <a:lstStyle/>
          <a:p>
            <a:pPr lvl="0"/>
            <a:r>
              <a:rPr lang="en-US" dirty="0" smtClean="0"/>
              <a:t>It </a:t>
            </a:r>
            <a:r>
              <a:rPr lang="en-US" dirty="0"/>
              <a:t>is ironic and sad that the predicted resurrection of Christ was remembered </a:t>
            </a:r>
            <a:r>
              <a:rPr lang="en-US" dirty="0" smtClean="0"/>
              <a:t>by </a:t>
            </a:r>
            <a:r>
              <a:rPr lang="en-US" dirty="0"/>
              <a:t>his enemies, </a:t>
            </a:r>
            <a:r>
              <a:rPr lang="en-US" dirty="0" smtClean="0"/>
              <a:t/>
            </a:r>
            <a:br>
              <a:rPr lang="en-US" dirty="0" smtClean="0"/>
            </a:br>
            <a:r>
              <a:rPr lang="en-US" dirty="0" smtClean="0"/>
              <a:t>and </a:t>
            </a:r>
            <a:r>
              <a:rPr lang="en-US" dirty="0"/>
              <a:t>not by his friends. </a:t>
            </a:r>
            <a:br>
              <a:rPr lang="en-US" dirty="0"/>
            </a:br>
            <a:endParaRPr lang="en-US" dirty="0"/>
          </a:p>
        </p:txBody>
      </p:sp>
      <p:pic>
        <p:nvPicPr>
          <p:cNvPr id="10242" name="Picture 2" descr="http://farm6.static.flickr.com/5006/5370805368_c1a3f4f929.jpg"/>
          <p:cNvPicPr>
            <a:picLocks noChangeAspect="1" noChangeArrowheads="1"/>
          </p:cNvPicPr>
          <p:nvPr/>
        </p:nvPicPr>
        <p:blipFill>
          <a:blip r:embed="rId3" cstate="print"/>
          <a:srcRect/>
          <a:stretch>
            <a:fillRect/>
          </a:stretch>
        </p:blipFill>
        <p:spPr bwMode="auto">
          <a:xfrm>
            <a:off x="0" y="2743200"/>
            <a:ext cx="3810000" cy="2857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6186309"/>
          </a:xfrm>
          <a:prstGeom prst="rect">
            <a:avLst/>
          </a:prstGeom>
        </p:spPr>
        <p:txBody>
          <a:bodyPr wrap="square">
            <a:spAutoFit/>
          </a:bodyPr>
          <a:lstStyle/>
          <a:p>
            <a:pPr algn="ctr"/>
            <a:r>
              <a:rPr lang="en-US" sz="3600" i="1" dirty="0" smtClean="0">
                <a:solidFill>
                  <a:srgbClr val="FFFF00"/>
                </a:solidFill>
              </a:rPr>
              <a:t> "Now the next day, that followed the day of the preparation, the chief priests and Pharisees came together unto Pilate, saying, Sir, we remember that that deceiver said, while he was yet alive, After three days I will rise again. Command therefore that the </a:t>
            </a:r>
            <a:r>
              <a:rPr lang="en-US" sz="3600" i="1" dirty="0" err="1" smtClean="0">
                <a:solidFill>
                  <a:srgbClr val="FFFF00"/>
                </a:solidFill>
              </a:rPr>
              <a:t>sepulchre</a:t>
            </a:r>
            <a:r>
              <a:rPr lang="en-US" sz="3600" i="1" dirty="0" smtClean="0">
                <a:solidFill>
                  <a:srgbClr val="FFFF00"/>
                </a:solidFill>
              </a:rPr>
              <a:t> be made sure until the third day, lest his disciples come by night, and steal him away, and say unto the people, He is risen from the dead: so the last error shall be worse than the first" </a:t>
            </a:r>
          </a:p>
          <a:p>
            <a:pPr algn="ctr"/>
            <a:r>
              <a:rPr lang="en-US" sz="3600" i="1" dirty="0" smtClean="0">
                <a:solidFill>
                  <a:srgbClr val="FFFF00"/>
                </a:solidFill>
              </a:rPr>
              <a:t>(Matt. 27:62-64)</a:t>
            </a:r>
            <a:endParaRPr lang="en-US" sz="36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christian-art.org.uk/collections/new-testament/morning%20of%20the%20third%20day.jpg"/>
          <p:cNvPicPr>
            <a:picLocks noChangeAspect="1" noChangeArrowheads="1"/>
          </p:cNvPicPr>
          <p:nvPr/>
        </p:nvPicPr>
        <p:blipFill>
          <a:blip r:embed="rId2" cstate="print"/>
          <a:srcRect/>
          <a:stretch>
            <a:fillRect/>
          </a:stretch>
        </p:blipFill>
        <p:spPr bwMode="auto">
          <a:xfrm>
            <a:off x="-25400" y="0"/>
            <a:ext cx="9169400" cy="687705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9144000" cy="5632311"/>
          </a:xfrm>
          <a:prstGeom prst="rect">
            <a:avLst/>
          </a:prstGeom>
        </p:spPr>
        <p:txBody>
          <a:bodyPr wrap="square">
            <a:spAutoFit/>
          </a:bodyPr>
          <a:lstStyle/>
          <a:p>
            <a:pPr algn="ctr"/>
            <a:r>
              <a:rPr lang="en-US" sz="3600" i="1" dirty="0" smtClean="0"/>
              <a:t>“Now when they were going, behold, some of the watch came into the city, and </a:t>
            </a:r>
            <a:r>
              <a:rPr lang="en-US" sz="3600" i="1" dirty="0" err="1" smtClean="0"/>
              <a:t>shewed</a:t>
            </a:r>
            <a:r>
              <a:rPr lang="en-US" sz="3600" i="1" dirty="0" smtClean="0"/>
              <a:t> unto the chief priests all the things that were done. And when they were assembled with the elders, and had taken counsel, they gave large money unto the soldiers, Saying, Say ye, His disciples came by night, and stole him away while we slept. And if this come to the governor's ears, we will persuade him, and secure you.” (Matthew 28:11-14) </a:t>
            </a:r>
            <a:endParaRPr lang="en-US" sz="3600" i="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Dan White\Pictures\Bible pictures\Jesus\14 Resurrection\Soldiers_pd_to_keep_quiet (2).jpg"/>
          <p:cNvPicPr>
            <a:picLocks noChangeAspect="1" noChangeArrowheads="1"/>
          </p:cNvPicPr>
          <p:nvPr/>
        </p:nvPicPr>
        <p:blipFill>
          <a:blip r:embed="rId2" cstate="print"/>
          <a:srcRect/>
          <a:stretch>
            <a:fillRect/>
          </a:stretch>
        </p:blipFill>
        <p:spPr bwMode="auto">
          <a:xfrm>
            <a:off x="1703388" y="0"/>
            <a:ext cx="5737225"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Jesus followers did not Believe</a:t>
            </a:r>
            <a:endParaRPr lang="en-US" dirty="0">
              <a:solidFill>
                <a:srgbClr val="FFFF00"/>
              </a:solidFill>
            </a:endParaRPr>
          </a:p>
        </p:txBody>
      </p:sp>
      <p:sp>
        <p:nvSpPr>
          <p:cNvPr id="3" name="Content Placeholder 2"/>
          <p:cNvSpPr>
            <a:spLocks noGrp="1"/>
          </p:cNvSpPr>
          <p:nvPr>
            <p:ph idx="1"/>
          </p:nvPr>
        </p:nvSpPr>
        <p:spPr>
          <a:xfrm>
            <a:off x="76200" y="1524000"/>
            <a:ext cx="8839200" cy="4602163"/>
          </a:xfrm>
        </p:spPr>
        <p:txBody>
          <a:bodyPr>
            <a:noAutofit/>
          </a:bodyPr>
          <a:lstStyle/>
          <a:p>
            <a:pPr lvl="0"/>
            <a:r>
              <a:rPr lang="en-US" sz="3600" dirty="0"/>
              <a:t>The women did not </a:t>
            </a:r>
            <a:r>
              <a:rPr lang="en-US" sz="3600" dirty="0" smtClean="0"/>
              <a:t>believe </a:t>
            </a:r>
            <a:r>
              <a:rPr lang="en-US" sz="3600" i="1" dirty="0"/>
              <a:t>(</a:t>
            </a:r>
            <a:r>
              <a:rPr lang="en-US" sz="3600" i="1" dirty="0" smtClean="0"/>
              <a:t>Mark 16:1-3)</a:t>
            </a:r>
          </a:p>
          <a:p>
            <a:pPr lvl="0"/>
            <a:r>
              <a:rPr lang="en-US" sz="3600" dirty="0" smtClean="0"/>
              <a:t>Mary </a:t>
            </a:r>
            <a:r>
              <a:rPr lang="en-US" sz="3600" dirty="0"/>
              <a:t>Magdalene did not </a:t>
            </a:r>
            <a:r>
              <a:rPr lang="en-US" sz="3600" dirty="0" smtClean="0"/>
              <a:t>believe </a:t>
            </a:r>
            <a:r>
              <a:rPr lang="en-US" sz="3600" i="1" dirty="0"/>
              <a:t>(</a:t>
            </a:r>
            <a:r>
              <a:rPr lang="en-US" sz="3600" i="1" dirty="0" smtClean="0"/>
              <a:t>John </a:t>
            </a:r>
            <a:r>
              <a:rPr lang="en-US" sz="3600" i="1" dirty="0"/>
              <a:t>20:13</a:t>
            </a:r>
            <a:r>
              <a:rPr lang="en-US" sz="3600" i="1" dirty="0" smtClean="0"/>
              <a:t>)</a:t>
            </a:r>
            <a:endParaRPr lang="en-US" sz="3600" i="1" dirty="0"/>
          </a:p>
          <a:p>
            <a:pPr lvl="0"/>
            <a:r>
              <a:rPr lang="en-US" sz="3600" dirty="0"/>
              <a:t>Peter and John did not </a:t>
            </a:r>
            <a:r>
              <a:rPr lang="en-US" sz="3600" dirty="0" smtClean="0"/>
              <a:t>believe </a:t>
            </a:r>
            <a:r>
              <a:rPr lang="en-US" sz="3600" i="1" dirty="0"/>
              <a:t>(</a:t>
            </a:r>
            <a:r>
              <a:rPr lang="en-US" sz="3600" i="1" dirty="0" smtClean="0"/>
              <a:t>Luke 24:12)</a:t>
            </a:r>
            <a:endParaRPr lang="en-US" sz="3600" i="1" dirty="0"/>
          </a:p>
          <a:p>
            <a:pPr lvl="0"/>
            <a:r>
              <a:rPr lang="en-US" sz="3600" dirty="0"/>
              <a:t>The apostles did not </a:t>
            </a:r>
            <a:r>
              <a:rPr lang="en-US" sz="3600" dirty="0" smtClean="0"/>
              <a:t>believe </a:t>
            </a:r>
            <a:r>
              <a:rPr lang="en-US" sz="3600" i="1" dirty="0"/>
              <a:t>(</a:t>
            </a:r>
            <a:r>
              <a:rPr lang="en-US" sz="3600" i="1" dirty="0" smtClean="0"/>
              <a:t>Luke </a:t>
            </a:r>
            <a:r>
              <a:rPr lang="en-US" sz="3600" i="1" dirty="0"/>
              <a:t>24:9-11</a:t>
            </a:r>
            <a:r>
              <a:rPr lang="en-US" sz="3600" i="1" dirty="0" smtClean="0"/>
              <a:t>)</a:t>
            </a:r>
            <a:endParaRPr lang="en-US" sz="3600" i="1" dirty="0"/>
          </a:p>
          <a:p>
            <a:pPr lvl="0"/>
            <a:r>
              <a:rPr lang="en-US" sz="3600" dirty="0"/>
              <a:t>The two disciples on the Emmaus Road did not </a:t>
            </a:r>
            <a:r>
              <a:rPr lang="en-US" sz="3600" dirty="0" smtClean="0"/>
              <a:t>believe </a:t>
            </a:r>
            <a:r>
              <a:rPr lang="en-US" sz="3600" i="1" dirty="0"/>
              <a:t>(</a:t>
            </a:r>
            <a:r>
              <a:rPr lang="en-US" sz="3600" i="1" dirty="0" smtClean="0"/>
              <a:t>Luke </a:t>
            </a:r>
            <a:r>
              <a:rPr lang="en-US" sz="3600" i="1" dirty="0"/>
              <a:t>24:13-31</a:t>
            </a:r>
            <a:r>
              <a:rPr lang="en-US" sz="3600" i="1" dirty="0" smtClean="0"/>
              <a:t>) </a:t>
            </a:r>
            <a:endParaRPr lang="en-US" sz="3600" i="1" dirty="0"/>
          </a:p>
          <a:p>
            <a:pPr lvl="0"/>
            <a:r>
              <a:rPr lang="en-US" sz="3600" dirty="0"/>
              <a:t>Thomas did not </a:t>
            </a:r>
            <a:r>
              <a:rPr lang="en-US" sz="3600" dirty="0" smtClean="0"/>
              <a:t>believe </a:t>
            </a:r>
            <a:r>
              <a:rPr lang="en-US" sz="3600" i="1" dirty="0"/>
              <a:t>(</a:t>
            </a:r>
            <a:r>
              <a:rPr lang="en-US" sz="3600" i="1" dirty="0" smtClean="0"/>
              <a:t>John 20:24-29) </a:t>
            </a:r>
            <a:endParaRPr lang="en-US" sz="3600" i="1" dirty="0"/>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4495800"/>
          </a:xfrm>
        </p:spPr>
        <p:txBody>
          <a:bodyPr>
            <a:normAutofit/>
          </a:bodyPr>
          <a:lstStyle/>
          <a:p>
            <a:pPr lvl="0"/>
            <a:r>
              <a:rPr lang="en-US" sz="5400" dirty="0" smtClean="0">
                <a:solidFill>
                  <a:schemeClr val="accent5">
                    <a:lumMod val="60000"/>
                    <a:lumOff val="40000"/>
                  </a:schemeClr>
                </a:solidFill>
                <a:effectLst>
                  <a:reflection blurRad="6350" stA="55000" endA="300" endPos="45500" dir="5400000" sy="-100000" algn="bl" rotWithShape="0"/>
                </a:effectLst>
              </a:rPr>
              <a:t>The women did not believe</a:t>
            </a:r>
            <a:br>
              <a:rPr lang="en-US" sz="5400" dirty="0" smtClean="0">
                <a:solidFill>
                  <a:schemeClr val="accent5">
                    <a:lumMod val="60000"/>
                    <a:lumOff val="40000"/>
                  </a:schemeClr>
                </a:solidFill>
                <a:effectLst>
                  <a:reflection blurRad="6350" stA="55000" endA="300" endPos="45500" dir="5400000" sy="-100000" algn="bl" rotWithShape="0"/>
                </a:effectLst>
              </a:rPr>
            </a:br>
            <a:r>
              <a:rPr lang="en-US" sz="5400" dirty="0" smtClean="0">
                <a:solidFill>
                  <a:schemeClr val="accent5">
                    <a:lumMod val="60000"/>
                    <a:lumOff val="40000"/>
                  </a:schemeClr>
                </a:solidFill>
                <a:effectLst>
                  <a:reflection blurRad="6350" stA="55000" endA="300" endPos="45500" dir="5400000" sy="-100000" algn="bl" rotWithShape="0"/>
                </a:effectLst>
              </a:rPr>
              <a:t> </a:t>
            </a:r>
            <a:r>
              <a:rPr lang="en-US" sz="5400" i="1" dirty="0" smtClean="0">
                <a:solidFill>
                  <a:schemeClr val="accent5">
                    <a:lumMod val="60000"/>
                    <a:lumOff val="40000"/>
                  </a:schemeClr>
                </a:solidFill>
                <a:effectLst>
                  <a:reflection blurRad="6350" stA="55000" endA="300" endPos="45500" dir="5400000" sy="-100000" algn="bl" rotWithShape="0"/>
                </a:effectLst>
              </a:rPr>
              <a:t>(Mark 16:1-3)</a:t>
            </a:r>
            <a:br>
              <a:rPr lang="en-US" sz="5400" i="1" dirty="0" smtClean="0">
                <a:solidFill>
                  <a:schemeClr val="accent5">
                    <a:lumMod val="60000"/>
                    <a:lumOff val="40000"/>
                  </a:schemeClr>
                </a:solidFill>
                <a:effectLst>
                  <a:reflection blurRad="6350" stA="55000" endA="300" endPos="45500" dir="5400000" sy="-100000" algn="bl" rotWithShape="0"/>
                </a:effectLst>
              </a:rPr>
            </a:br>
            <a:endParaRPr lang="en-US" sz="5400" dirty="0">
              <a:solidFill>
                <a:schemeClr val="accent5">
                  <a:lumMod val="60000"/>
                  <a:lumOff val="40000"/>
                </a:schemeClr>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114800" cy="4495800"/>
          </a:xfrm>
        </p:spPr>
        <p:txBody>
          <a:bodyPr>
            <a:noAutofit/>
          </a:bodyPr>
          <a:lstStyle/>
          <a:p>
            <a:r>
              <a:rPr lang="en-US" sz="3200" i="1" dirty="0" smtClean="0"/>
              <a:t>“And when the </a:t>
            </a:r>
            <a:r>
              <a:rPr lang="en-US" sz="3200" i="1" dirty="0" err="1" smtClean="0"/>
              <a:t>sabbath</a:t>
            </a:r>
            <a:r>
              <a:rPr lang="en-US" sz="3200" i="1" dirty="0" smtClean="0"/>
              <a:t> was past, Mary Magdalene, and Mary the mother of James, and Salome, had bought sweet spices, that they might come and anoint him.</a:t>
            </a:r>
            <a:endParaRPr lang="en-US" sz="3200" dirty="0"/>
          </a:p>
        </p:txBody>
      </p:sp>
      <p:sp>
        <p:nvSpPr>
          <p:cNvPr id="3" name="Content Placeholder 2"/>
          <p:cNvSpPr>
            <a:spLocks noGrp="1"/>
          </p:cNvSpPr>
          <p:nvPr>
            <p:ph idx="1"/>
          </p:nvPr>
        </p:nvSpPr>
        <p:spPr>
          <a:xfrm>
            <a:off x="0" y="4267200"/>
            <a:ext cx="9144000" cy="2590800"/>
          </a:xfrm>
        </p:spPr>
        <p:txBody>
          <a:bodyPr>
            <a:normAutofit/>
          </a:bodyPr>
          <a:lstStyle/>
          <a:p>
            <a:pPr algn="ctr">
              <a:buNone/>
            </a:pPr>
            <a:r>
              <a:rPr lang="en-US" i="1" dirty="0" smtClean="0"/>
              <a:t>  And very early in the morning the first day of the week, they came unto the </a:t>
            </a:r>
            <a:r>
              <a:rPr lang="en-US" i="1" dirty="0" err="1" smtClean="0"/>
              <a:t>sepulchre</a:t>
            </a:r>
            <a:r>
              <a:rPr lang="en-US" i="1" dirty="0" smtClean="0"/>
              <a:t> at the rising of the sun. And they said among themselves, Who shall roll us away the stone from the door of the </a:t>
            </a:r>
            <a:r>
              <a:rPr lang="en-US" i="1" dirty="0" err="1" smtClean="0"/>
              <a:t>sepulchre</a:t>
            </a:r>
            <a:r>
              <a:rPr lang="en-US" i="1" dirty="0" smtClean="0"/>
              <a:t>.” (Mark 16:1-3)</a:t>
            </a:r>
          </a:p>
          <a:p>
            <a:pPr>
              <a:buNone/>
            </a:pPr>
            <a:endParaRPr lang="en-US" dirty="0"/>
          </a:p>
        </p:txBody>
      </p:sp>
      <p:pic>
        <p:nvPicPr>
          <p:cNvPr id="4" name="Picture 2" descr="http://3.bp.blogspot.com/-v-ZgNQWG1X0/T4GbpwEsiYI/AAAAAAAAA1c/dgC3KA_rl1Y/s1600/Christ_empty_tomb.jpg"/>
          <p:cNvPicPr>
            <a:picLocks noChangeAspect="1" noChangeArrowheads="1"/>
          </p:cNvPicPr>
          <p:nvPr/>
        </p:nvPicPr>
        <p:blipFill>
          <a:blip r:embed="rId2" cstate="print"/>
          <a:srcRect/>
          <a:stretch>
            <a:fillRect/>
          </a:stretch>
        </p:blipFill>
        <p:spPr bwMode="auto">
          <a:xfrm>
            <a:off x="4153886" y="0"/>
            <a:ext cx="4990113" cy="41148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pPr lvl="0"/>
            <a:r>
              <a:rPr lang="en-US" sz="4800" dirty="0" smtClean="0">
                <a:solidFill>
                  <a:schemeClr val="accent3">
                    <a:lumMod val="60000"/>
                    <a:lumOff val="40000"/>
                  </a:schemeClr>
                </a:solidFill>
                <a:effectLst>
                  <a:reflection blurRad="6350" stA="55000" endA="300" endPos="45500" dir="5400000" sy="-100000" algn="bl" rotWithShape="0"/>
                </a:effectLst>
              </a:rPr>
              <a:t>Mary Magdalene did not believe </a:t>
            </a:r>
            <a:br>
              <a:rPr lang="en-US" sz="4800" dirty="0" smtClean="0">
                <a:solidFill>
                  <a:schemeClr val="accent3">
                    <a:lumMod val="60000"/>
                    <a:lumOff val="40000"/>
                  </a:schemeClr>
                </a:solidFill>
                <a:effectLst>
                  <a:reflection blurRad="6350" stA="55000" endA="300" endPos="45500" dir="5400000" sy="-100000" algn="bl" rotWithShape="0"/>
                </a:effectLst>
              </a:rPr>
            </a:br>
            <a:r>
              <a:rPr lang="en-US" sz="4800" i="1" dirty="0" smtClean="0">
                <a:solidFill>
                  <a:schemeClr val="accent3">
                    <a:lumMod val="60000"/>
                    <a:lumOff val="40000"/>
                  </a:schemeClr>
                </a:solidFill>
                <a:effectLst>
                  <a:reflection blurRad="6350" stA="55000" endA="300" endPos="45500" dir="5400000" sy="-100000" algn="bl" rotWithShape="0"/>
                </a:effectLst>
              </a:rPr>
              <a:t>(John 20:12-13)</a:t>
            </a:r>
            <a:br>
              <a:rPr lang="en-US" sz="4800" i="1" dirty="0" smtClean="0">
                <a:solidFill>
                  <a:schemeClr val="accent3">
                    <a:lumMod val="60000"/>
                    <a:lumOff val="40000"/>
                  </a:schemeClr>
                </a:solidFill>
                <a:effectLst>
                  <a:reflection blurRad="6350" stA="55000" endA="300" endPos="45500" dir="5400000" sy="-100000" algn="bl" rotWithShape="0"/>
                </a:effectLst>
              </a:rPr>
            </a:br>
            <a:endParaRPr lang="en-US" sz="4800" dirty="0">
              <a:solidFill>
                <a:schemeClr val="accent3">
                  <a:lumMod val="60000"/>
                  <a:lumOff val="40000"/>
                </a:schemeClr>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karenpaynetableforone.files.wordpress.com/2011/04/mary_at_the_tomb.jpg"/>
          <p:cNvPicPr>
            <a:picLocks noChangeAspect="1" noChangeArrowheads="1"/>
          </p:cNvPicPr>
          <p:nvPr/>
        </p:nvPicPr>
        <p:blipFill>
          <a:blip r:embed="rId2" cstate="print"/>
          <a:srcRect/>
          <a:stretch>
            <a:fillRect/>
          </a:stretch>
        </p:blipFill>
        <p:spPr bwMode="auto">
          <a:xfrm>
            <a:off x="3849772" y="0"/>
            <a:ext cx="5294228" cy="3962400"/>
          </a:xfrm>
          <a:prstGeom prst="rect">
            <a:avLst/>
          </a:prstGeom>
          <a:ln>
            <a:noFill/>
          </a:ln>
          <a:effectLst>
            <a:softEdge rad="112500"/>
          </a:effectLst>
        </p:spPr>
      </p:pic>
      <p:sp>
        <p:nvSpPr>
          <p:cNvPr id="5" name="Title 4"/>
          <p:cNvSpPr>
            <a:spLocks noGrp="1"/>
          </p:cNvSpPr>
          <p:nvPr>
            <p:ph type="title"/>
          </p:nvPr>
        </p:nvSpPr>
        <p:spPr>
          <a:xfrm>
            <a:off x="0" y="0"/>
            <a:ext cx="4114800" cy="4267200"/>
          </a:xfrm>
        </p:spPr>
        <p:txBody>
          <a:bodyPr>
            <a:normAutofit/>
          </a:bodyPr>
          <a:lstStyle/>
          <a:p>
            <a:r>
              <a:rPr lang="en-US" sz="3600" i="1" dirty="0" smtClean="0"/>
              <a:t>“And </a:t>
            </a:r>
            <a:r>
              <a:rPr lang="en-US" sz="3600" i="1" dirty="0" err="1" smtClean="0"/>
              <a:t>seeth</a:t>
            </a:r>
            <a:r>
              <a:rPr lang="en-US" sz="3600" i="1" dirty="0" smtClean="0"/>
              <a:t> two angels in white sitting, the one at the head, and the other at the feet, where the body of Jesus had lain.</a:t>
            </a:r>
            <a:endParaRPr lang="en-US" sz="3600" dirty="0"/>
          </a:p>
        </p:txBody>
      </p:sp>
      <p:sp>
        <p:nvSpPr>
          <p:cNvPr id="6" name="Content Placeholder 5"/>
          <p:cNvSpPr>
            <a:spLocks noGrp="1"/>
          </p:cNvSpPr>
          <p:nvPr>
            <p:ph idx="1"/>
          </p:nvPr>
        </p:nvSpPr>
        <p:spPr>
          <a:xfrm>
            <a:off x="0" y="4114800"/>
            <a:ext cx="9144000" cy="2743200"/>
          </a:xfrm>
        </p:spPr>
        <p:txBody>
          <a:bodyPr>
            <a:noAutofit/>
          </a:bodyPr>
          <a:lstStyle/>
          <a:p>
            <a:pPr algn="ctr">
              <a:buNone/>
            </a:pPr>
            <a:r>
              <a:rPr lang="en-US" sz="3600" i="1" dirty="0" smtClean="0"/>
              <a:t> And they say unto her, Woman, why </a:t>
            </a:r>
            <a:r>
              <a:rPr lang="en-US" sz="3600" i="1" dirty="0" err="1" smtClean="0"/>
              <a:t>weepest</a:t>
            </a:r>
            <a:r>
              <a:rPr lang="en-US" sz="3600" i="1" dirty="0" smtClean="0"/>
              <a:t> thou? She </a:t>
            </a:r>
            <a:r>
              <a:rPr lang="en-US" sz="3600" i="1" dirty="0" err="1" smtClean="0"/>
              <a:t>saith</a:t>
            </a:r>
            <a:r>
              <a:rPr lang="en-US" sz="3600" i="1" dirty="0" smtClean="0"/>
              <a:t> unto them, Because they have taken away my Lord, and I know not where they have laid him.” (John 20:12-13) </a:t>
            </a:r>
            <a:endParaRPr lang="en-US" sz="3600" dirty="0" smtClean="0"/>
          </a:p>
          <a:p>
            <a:pPr algn="ctr">
              <a:buNone/>
            </a:pPr>
            <a:endParaRPr lang="en-US" sz="3600" i="1"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6477000"/>
          </a:xfrm>
        </p:spPr>
        <p:txBody>
          <a:bodyPr>
            <a:normAutofit/>
          </a:bodyPr>
          <a:lstStyle/>
          <a:p>
            <a:pPr lvl="0"/>
            <a:r>
              <a:rPr lang="en-US" sz="4800" dirty="0" smtClean="0">
                <a:solidFill>
                  <a:schemeClr val="bg2">
                    <a:lumMod val="60000"/>
                    <a:lumOff val="40000"/>
                  </a:schemeClr>
                </a:solidFill>
                <a:effectLst>
                  <a:reflection blurRad="6350" stA="55000" endA="300" endPos="45500" dir="5400000" sy="-100000" algn="bl" rotWithShape="0"/>
                </a:effectLst>
              </a:rPr>
              <a:t>Peter and John did not believe</a:t>
            </a:r>
            <a:br>
              <a:rPr lang="en-US" sz="4800" dirty="0" smtClean="0">
                <a:solidFill>
                  <a:schemeClr val="bg2">
                    <a:lumMod val="60000"/>
                    <a:lumOff val="40000"/>
                  </a:schemeClr>
                </a:solidFill>
                <a:effectLst>
                  <a:reflection blurRad="6350" stA="55000" endA="300" endPos="45500" dir="5400000" sy="-100000" algn="bl" rotWithShape="0"/>
                </a:effectLst>
              </a:rPr>
            </a:br>
            <a:r>
              <a:rPr lang="en-US" sz="4800" dirty="0" smtClean="0">
                <a:solidFill>
                  <a:schemeClr val="bg2">
                    <a:lumMod val="60000"/>
                    <a:lumOff val="40000"/>
                  </a:schemeClr>
                </a:solidFill>
                <a:effectLst>
                  <a:reflection blurRad="6350" stA="55000" endA="300" endPos="45500" dir="5400000" sy="-100000" algn="bl" rotWithShape="0"/>
                </a:effectLst>
              </a:rPr>
              <a:t> </a:t>
            </a:r>
            <a:r>
              <a:rPr lang="en-US" sz="4800" i="1" dirty="0" smtClean="0">
                <a:solidFill>
                  <a:schemeClr val="bg2">
                    <a:lumMod val="60000"/>
                    <a:lumOff val="40000"/>
                  </a:schemeClr>
                </a:solidFill>
                <a:effectLst>
                  <a:reflection blurRad="6350" stA="55000" endA="300" endPos="45500" dir="5400000" sy="-100000" algn="bl" rotWithShape="0"/>
                </a:effectLst>
              </a:rPr>
              <a:t>(Luke 24:12)</a:t>
            </a:r>
            <a:br>
              <a:rPr lang="en-US" sz="4800" i="1" dirty="0" smtClean="0">
                <a:solidFill>
                  <a:schemeClr val="bg2">
                    <a:lumMod val="60000"/>
                    <a:lumOff val="40000"/>
                  </a:schemeClr>
                </a:solidFill>
                <a:effectLst>
                  <a:reflection blurRad="6350" stA="55000" endA="300" endPos="45500" dir="5400000" sy="-100000" algn="bl" rotWithShape="0"/>
                </a:effectLst>
              </a:rPr>
            </a:br>
            <a:endParaRPr lang="en-US" sz="4800" dirty="0">
              <a:solidFill>
                <a:schemeClr val="bg2">
                  <a:lumMod val="60000"/>
                  <a:lumOff val="40000"/>
                </a:schemeClr>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4800"/>
            <a:ext cx="9144000" cy="2743200"/>
          </a:xfrm>
        </p:spPr>
        <p:txBody>
          <a:bodyPr>
            <a:noAutofit/>
          </a:bodyPr>
          <a:lstStyle/>
          <a:p>
            <a:r>
              <a:rPr lang="en-US" sz="3500" i="1" dirty="0" smtClean="0"/>
              <a:t>“Then arose Peter, and ran unto the </a:t>
            </a:r>
            <a:r>
              <a:rPr lang="en-US" sz="3500" i="1" dirty="0" err="1" smtClean="0"/>
              <a:t>sepulchre</a:t>
            </a:r>
            <a:r>
              <a:rPr lang="en-US" sz="3500" i="1" dirty="0" smtClean="0"/>
              <a:t>;  stooping down, he beheld the linen clothes laid by themselves, and departed, wondering in himself at that which was come to pass.” (Luke 24:12) </a:t>
            </a:r>
            <a:endParaRPr lang="en-US" sz="3500" i="1" dirty="0"/>
          </a:p>
        </p:txBody>
      </p:sp>
      <p:pic>
        <p:nvPicPr>
          <p:cNvPr id="91138" name="Picture 2" descr="http://3.bp.blogspot.com/_Kpre_JV06Lc/S7c_J0EuV3I/AAAAAAAAAXs/B6BRl4Nv6ls/s1600/top.jpg"/>
          <p:cNvPicPr>
            <a:picLocks noChangeAspect="1" noChangeArrowheads="1"/>
          </p:cNvPicPr>
          <p:nvPr/>
        </p:nvPicPr>
        <p:blipFill>
          <a:blip r:embed="rId2" cstate="print"/>
          <a:srcRect/>
          <a:stretch>
            <a:fillRect/>
          </a:stretch>
        </p:blipFill>
        <p:spPr bwMode="auto">
          <a:xfrm rot="21351984">
            <a:off x="109001" y="476453"/>
            <a:ext cx="4878185" cy="3200400"/>
          </a:xfrm>
          <a:prstGeom prst="rect">
            <a:avLst/>
          </a:prstGeom>
          <a:noFill/>
        </p:spPr>
      </p:pic>
      <p:pic>
        <p:nvPicPr>
          <p:cNvPr id="91140" name="Picture 4" descr="http://1.bp.blogspot.com/-OF95qFeNuQ8/TbxV328Q7XI/AAAAAAAAAOY/pWEChl3qqV8/s1600/the-empty-tomb-jesus-resurrection.jpg"/>
          <p:cNvPicPr>
            <a:picLocks noChangeAspect="1" noChangeArrowheads="1"/>
          </p:cNvPicPr>
          <p:nvPr/>
        </p:nvPicPr>
        <p:blipFill>
          <a:blip r:embed="rId3" cstate="print"/>
          <a:srcRect t="4762" r="3874" b="9524"/>
          <a:stretch>
            <a:fillRect/>
          </a:stretch>
        </p:blipFill>
        <p:spPr bwMode="auto">
          <a:xfrm rot="307445">
            <a:off x="5425630" y="303331"/>
            <a:ext cx="3552825" cy="38660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fade">
                                      <p:cBhvr>
                                        <p:cTn id="7" dur="20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6583362"/>
          </a:xfrm>
        </p:spPr>
        <p:txBody>
          <a:bodyPr>
            <a:normAutofit/>
          </a:bodyPr>
          <a:lstStyle/>
          <a:p>
            <a:pPr lvl="0"/>
            <a:r>
              <a:rPr lang="en-US" sz="4800" dirty="0" smtClean="0">
                <a:solidFill>
                  <a:schemeClr val="accent2"/>
                </a:solidFill>
                <a:effectLst>
                  <a:reflection blurRad="6350" stA="55000" endA="300" endPos="45500" dir="5400000" sy="-100000" algn="bl" rotWithShape="0"/>
                </a:effectLst>
              </a:rPr>
              <a:t>The apostles did not believe</a:t>
            </a:r>
            <a:br>
              <a:rPr lang="en-US" sz="4800" dirty="0" smtClean="0">
                <a:solidFill>
                  <a:schemeClr val="accent2"/>
                </a:solidFill>
                <a:effectLst>
                  <a:reflection blurRad="6350" stA="55000" endA="300" endPos="45500" dir="5400000" sy="-100000" algn="bl" rotWithShape="0"/>
                </a:effectLst>
              </a:rPr>
            </a:br>
            <a:r>
              <a:rPr lang="en-US" sz="4800" dirty="0" smtClean="0">
                <a:solidFill>
                  <a:schemeClr val="accent2"/>
                </a:solidFill>
                <a:effectLst>
                  <a:reflection blurRad="6350" stA="55000" endA="300" endPos="45500" dir="5400000" sy="-100000" algn="bl" rotWithShape="0"/>
                </a:effectLst>
              </a:rPr>
              <a:t> </a:t>
            </a:r>
            <a:r>
              <a:rPr lang="en-US" sz="4800" i="1" dirty="0" smtClean="0">
                <a:solidFill>
                  <a:schemeClr val="accent2"/>
                </a:solidFill>
                <a:effectLst>
                  <a:reflection blurRad="6350" stA="55000" endA="300" endPos="45500" dir="5400000" sy="-100000" algn="bl" rotWithShape="0"/>
                </a:effectLst>
              </a:rPr>
              <a:t>(Luke 24:9-11)</a:t>
            </a:r>
            <a:br>
              <a:rPr lang="en-US" sz="4800" i="1" dirty="0" smtClean="0">
                <a:solidFill>
                  <a:schemeClr val="accent2"/>
                </a:solidFill>
                <a:effectLst>
                  <a:reflection blurRad="6350" stA="55000" endA="300" endPos="45500" dir="5400000" sy="-100000" algn="bl" rotWithShape="0"/>
                </a:effectLst>
              </a:rPr>
            </a:br>
            <a:endParaRPr lang="en-US" sz="4800" dirty="0">
              <a:solidFill>
                <a:schemeClr val="accent2"/>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76600"/>
          </a:xfrm>
        </p:spPr>
        <p:txBody>
          <a:bodyPr>
            <a:normAutofit fontScale="90000"/>
          </a:bodyPr>
          <a:lstStyle/>
          <a:p>
            <a:r>
              <a:rPr lang="en-US" sz="3200" i="1" dirty="0" smtClean="0"/>
              <a:t>“And returned from the </a:t>
            </a:r>
            <a:r>
              <a:rPr lang="en-US" sz="3200" i="1" dirty="0" err="1" smtClean="0"/>
              <a:t>sepulchre</a:t>
            </a:r>
            <a:r>
              <a:rPr lang="en-US" sz="3200" i="1" dirty="0" smtClean="0"/>
              <a:t>, and told all these things unto the eleven, and to all the rest.  It was Mary Magdalene, and Joanna, and Mary the mother of James, and other women that were with them, which told these things unto the apostles. And their words seemed to them as idle tales, and they believed them not.” </a:t>
            </a:r>
            <a:br>
              <a:rPr lang="en-US" sz="3200" i="1" dirty="0" smtClean="0"/>
            </a:br>
            <a:r>
              <a:rPr lang="en-US" sz="3200" i="1" dirty="0" smtClean="0"/>
              <a:t>(Luke 24:9-11) </a:t>
            </a:r>
            <a:endParaRPr lang="en-US" sz="3200" i="1" dirty="0"/>
          </a:p>
        </p:txBody>
      </p:sp>
      <p:pic>
        <p:nvPicPr>
          <p:cNvPr id="95234" name="Picture 2" descr="http://www.lds.org/images/Magazines/Friend/Archive/friendlp.nfo:o:a7c.jpg"/>
          <p:cNvPicPr>
            <a:picLocks noChangeAspect="1" noChangeArrowheads="1"/>
          </p:cNvPicPr>
          <p:nvPr/>
        </p:nvPicPr>
        <p:blipFill>
          <a:blip r:embed="rId2" cstate="print"/>
          <a:srcRect/>
          <a:stretch>
            <a:fillRect/>
          </a:stretch>
        </p:blipFill>
        <p:spPr bwMode="auto">
          <a:xfrm>
            <a:off x="1219200" y="3352800"/>
            <a:ext cx="6934200" cy="3263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6583362"/>
          </a:xfrm>
        </p:spPr>
        <p:txBody>
          <a:bodyPr>
            <a:normAutofit/>
          </a:bodyPr>
          <a:lstStyle/>
          <a:p>
            <a:pPr lvl="0"/>
            <a:r>
              <a:rPr lang="en-US" sz="4800" dirty="0" smtClean="0">
                <a:solidFill>
                  <a:schemeClr val="accent6">
                    <a:lumMod val="75000"/>
                  </a:schemeClr>
                </a:solidFill>
                <a:effectLst>
                  <a:reflection blurRad="6350" stA="55000" endA="300" endPos="45500" dir="5400000" sy="-100000" algn="bl" rotWithShape="0"/>
                </a:effectLst>
              </a:rPr>
              <a:t>The two disciples on the Emmaus Road did not believe </a:t>
            </a:r>
            <a:br>
              <a:rPr lang="en-US" sz="4800" dirty="0" smtClean="0">
                <a:solidFill>
                  <a:schemeClr val="accent6">
                    <a:lumMod val="75000"/>
                  </a:schemeClr>
                </a:solidFill>
                <a:effectLst>
                  <a:reflection blurRad="6350" stA="55000" endA="300" endPos="45500" dir="5400000" sy="-100000" algn="bl" rotWithShape="0"/>
                </a:effectLst>
              </a:rPr>
            </a:br>
            <a:r>
              <a:rPr lang="en-US" sz="4800" i="1" dirty="0" smtClean="0">
                <a:solidFill>
                  <a:schemeClr val="accent6">
                    <a:lumMod val="75000"/>
                  </a:schemeClr>
                </a:solidFill>
                <a:effectLst>
                  <a:reflection blurRad="6350" stA="55000" endA="300" endPos="45500" dir="5400000" sy="-100000" algn="bl" rotWithShape="0"/>
                </a:effectLst>
              </a:rPr>
              <a:t>(Luke 24:13-31) </a:t>
            </a:r>
            <a:br>
              <a:rPr lang="en-US" sz="4800" i="1" dirty="0" smtClean="0">
                <a:solidFill>
                  <a:schemeClr val="accent6">
                    <a:lumMod val="75000"/>
                  </a:schemeClr>
                </a:solidFill>
                <a:effectLst>
                  <a:reflection blurRad="6350" stA="55000" endA="300" endPos="45500" dir="5400000" sy="-100000" algn="bl" rotWithShape="0"/>
                </a:effectLst>
              </a:rPr>
            </a:br>
            <a:endParaRPr lang="en-US" sz="4800" dirty="0">
              <a:solidFill>
                <a:schemeClr val="accent6">
                  <a:lumMod val="75000"/>
                </a:schemeClr>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886200"/>
            <a:ext cx="3962400" cy="2753856"/>
          </a:xfrm>
          <a:prstGeom prst="rect">
            <a:avLst/>
          </a:prstGeom>
        </p:spPr>
        <p:txBody>
          <a:bodyPr wrap="square">
            <a:spAutoFit/>
          </a:bodyPr>
          <a:lstStyle/>
          <a:p>
            <a:pPr algn="ctr"/>
            <a:r>
              <a:rPr lang="en-US" sz="2800" i="1" dirty="0" smtClean="0"/>
              <a:t>But we trusted that it had been he which should have redeemed Israel: and beside all this, to day is the third day since these things were done.”</a:t>
            </a:r>
            <a:endParaRPr lang="en-US" sz="2800" i="1" dirty="0"/>
          </a:p>
        </p:txBody>
      </p:sp>
      <p:sp>
        <p:nvSpPr>
          <p:cNvPr id="4" name="Rectangle 3"/>
          <p:cNvSpPr/>
          <p:nvPr/>
        </p:nvSpPr>
        <p:spPr>
          <a:xfrm>
            <a:off x="0" y="0"/>
            <a:ext cx="4267200" cy="3970318"/>
          </a:xfrm>
          <a:prstGeom prst="rect">
            <a:avLst/>
          </a:prstGeom>
        </p:spPr>
        <p:txBody>
          <a:bodyPr wrap="square">
            <a:spAutoFit/>
          </a:bodyPr>
          <a:lstStyle/>
          <a:p>
            <a:pPr algn="ctr"/>
            <a:r>
              <a:rPr lang="en-US" sz="2800" i="1" dirty="0" smtClean="0"/>
              <a:t>“Art thou only a stranger in Jerusalem, and hast not known the things which are come to pass there in these </a:t>
            </a:r>
            <a:r>
              <a:rPr lang="en-US" sz="2800" i="1" dirty="0" err="1" smtClean="0"/>
              <a:t>days?And</a:t>
            </a:r>
            <a:r>
              <a:rPr lang="en-US" sz="2800" i="1" dirty="0" smtClean="0"/>
              <a:t> he said unto them, What things? And they said unto him, Concerning Jesus of Nazareth…</a:t>
            </a:r>
            <a:endParaRPr lang="en-US" sz="2800" i="1" dirty="0"/>
          </a:p>
        </p:txBody>
      </p:sp>
      <p:pic>
        <p:nvPicPr>
          <p:cNvPr id="8194" name="Picture 2" descr="http://archkckblog.files.wordpress.com/2012/04/road-to-emmaus.jpg"/>
          <p:cNvPicPr>
            <a:picLocks noChangeAspect="1" noChangeArrowheads="1"/>
          </p:cNvPicPr>
          <p:nvPr/>
        </p:nvPicPr>
        <p:blipFill>
          <a:blip r:embed="rId2" cstate="print"/>
          <a:srcRect l="25000" r="10714"/>
          <a:stretch>
            <a:fillRect/>
          </a:stretch>
        </p:blipFill>
        <p:spPr bwMode="auto">
          <a:xfrm>
            <a:off x="4267200" y="990600"/>
            <a:ext cx="4697618" cy="5105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pPr lvl="0"/>
            <a:r>
              <a:rPr lang="en-US" sz="4800" dirty="0" smtClean="0">
                <a:solidFill>
                  <a:schemeClr val="accent2">
                    <a:lumMod val="60000"/>
                    <a:lumOff val="40000"/>
                  </a:schemeClr>
                </a:solidFill>
                <a:effectLst>
                  <a:reflection blurRad="6350" stA="55000" endA="300" endPos="45500" dir="5400000" sy="-100000" algn="bl" rotWithShape="0"/>
                </a:effectLst>
              </a:rPr>
              <a:t>Thomas did not believe </a:t>
            </a:r>
            <a:br>
              <a:rPr lang="en-US" sz="4800" dirty="0" smtClean="0">
                <a:solidFill>
                  <a:schemeClr val="accent2">
                    <a:lumMod val="60000"/>
                    <a:lumOff val="40000"/>
                  </a:schemeClr>
                </a:solidFill>
                <a:effectLst>
                  <a:reflection blurRad="6350" stA="55000" endA="300" endPos="45500" dir="5400000" sy="-100000" algn="bl" rotWithShape="0"/>
                </a:effectLst>
              </a:rPr>
            </a:br>
            <a:r>
              <a:rPr lang="en-US" sz="4800" i="1" dirty="0" smtClean="0">
                <a:solidFill>
                  <a:schemeClr val="accent2">
                    <a:lumMod val="60000"/>
                    <a:lumOff val="40000"/>
                  </a:schemeClr>
                </a:solidFill>
                <a:effectLst>
                  <a:reflection blurRad="6350" stA="55000" endA="300" endPos="45500" dir="5400000" sy="-100000" algn="bl" rotWithShape="0"/>
                </a:effectLst>
              </a:rPr>
              <a:t>(John 20:24-29) </a:t>
            </a:r>
            <a:br>
              <a:rPr lang="en-US" sz="4800" i="1" dirty="0" smtClean="0">
                <a:solidFill>
                  <a:schemeClr val="accent2">
                    <a:lumMod val="60000"/>
                    <a:lumOff val="40000"/>
                  </a:schemeClr>
                </a:solidFill>
                <a:effectLst>
                  <a:reflection blurRad="6350" stA="55000" endA="300" endPos="45500" dir="5400000" sy="-100000" algn="bl" rotWithShape="0"/>
                </a:effectLst>
              </a:rPr>
            </a:br>
            <a:endParaRPr lang="en-US" sz="4800" dirty="0">
              <a:solidFill>
                <a:schemeClr val="accent2">
                  <a:lumMod val="60000"/>
                  <a:lumOff val="40000"/>
                </a:schemeClr>
              </a:solidFill>
              <a:effectLst>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0"/>
            <a:ext cx="5029200" cy="6494085"/>
          </a:xfrm>
          <a:prstGeom prst="rect">
            <a:avLst/>
          </a:prstGeom>
        </p:spPr>
        <p:txBody>
          <a:bodyPr wrap="square">
            <a:spAutoFit/>
          </a:bodyPr>
          <a:lstStyle/>
          <a:p>
            <a:pPr algn="ctr"/>
            <a:r>
              <a:rPr lang="en-US" sz="3200" i="1" dirty="0" smtClean="0"/>
              <a:t>“But Thomas, one of the twelve, called </a:t>
            </a:r>
            <a:r>
              <a:rPr lang="en-US" sz="3200" i="1" dirty="0" err="1" smtClean="0"/>
              <a:t>Didymus</a:t>
            </a:r>
            <a:r>
              <a:rPr lang="en-US" sz="3200" i="1" dirty="0" smtClean="0"/>
              <a:t>, was not with them when Jesus came. The other disciples therefore said unto him, We have seen the Lord. But he said unto them, Except I shall see in his hands the print of the nails, and put my finger into the print of the nails, and thrust my hand into his side, I will not believe.”</a:t>
            </a:r>
          </a:p>
          <a:p>
            <a:pPr algn="ctr"/>
            <a:r>
              <a:rPr lang="en-US" sz="3200" i="1" dirty="0" smtClean="0"/>
              <a:t> (John 20:24-25)</a:t>
            </a:r>
            <a:endParaRPr lang="en-US" sz="3200" i="1" dirty="0"/>
          </a:p>
        </p:txBody>
      </p:sp>
      <p:pic>
        <p:nvPicPr>
          <p:cNvPr id="1026" name="Picture 2" descr="http://www.passionistnuns.org/Saints/StThomasApostle/StThomasApostle.jpg"/>
          <p:cNvPicPr>
            <a:picLocks noChangeAspect="1" noChangeArrowheads="1"/>
          </p:cNvPicPr>
          <p:nvPr/>
        </p:nvPicPr>
        <p:blipFill>
          <a:blip r:embed="rId2" cstate="print"/>
          <a:srcRect/>
          <a:stretch>
            <a:fillRect/>
          </a:stretch>
        </p:blipFill>
        <p:spPr bwMode="auto">
          <a:xfrm>
            <a:off x="152400" y="304800"/>
            <a:ext cx="3733800" cy="3901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343400"/>
            <a:ext cx="8991600" cy="2308324"/>
          </a:xfrm>
          <a:prstGeom prst="rect">
            <a:avLst/>
          </a:prstGeom>
        </p:spPr>
        <p:txBody>
          <a:bodyPr wrap="square">
            <a:spAutoFit/>
          </a:bodyPr>
          <a:lstStyle/>
          <a:p>
            <a:pPr algn="ctr"/>
            <a:r>
              <a:rPr lang="en-US" sz="3600" i="1" dirty="0" smtClean="0"/>
              <a:t>“Then </a:t>
            </a:r>
            <a:r>
              <a:rPr lang="en-US" sz="3600" i="1" dirty="0" err="1" smtClean="0"/>
              <a:t>saith</a:t>
            </a:r>
            <a:r>
              <a:rPr lang="en-US" sz="3600" i="1" dirty="0" smtClean="0"/>
              <a:t> he to Thomas, Reach hither thy finger, and behold my hands; and reach hither thy hand, and thrust it into my side: and be not faithless, but believing.”</a:t>
            </a:r>
            <a:endParaRPr lang="en-US" sz="3600" i="1" dirty="0"/>
          </a:p>
        </p:txBody>
      </p:sp>
      <p:sp>
        <p:nvSpPr>
          <p:cNvPr id="5" name="Rectangle 4"/>
          <p:cNvSpPr/>
          <p:nvPr/>
        </p:nvSpPr>
        <p:spPr>
          <a:xfrm>
            <a:off x="152400" y="4343400"/>
            <a:ext cx="8991600" cy="2384524"/>
          </a:xfrm>
          <a:prstGeom prst="rect">
            <a:avLst/>
          </a:prstGeom>
        </p:spPr>
        <p:txBody>
          <a:bodyPr wrap="square">
            <a:spAutoFit/>
          </a:bodyPr>
          <a:lstStyle/>
          <a:p>
            <a:pPr algn="ctr"/>
            <a:r>
              <a:rPr lang="en-US" sz="3600" i="1" dirty="0" smtClean="0"/>
              <a:t>“Jesus </a:t>
            </a:r>
            <a:r>
              <a:rPr lang="en-US" sz="3600" i="1" dirty="0" err="1" smtClean="0"/>
              <a:t>saith</a:t>
            </a:r>
            <a:r>
              <a:rPr lang="en-US" sz="3600" i="1" dirty="0" smtClean="0"/>
              <a:t> unto him, Thomas, because thou hast seen me, thou hast believed: blessed are they that have not seen, and yet have believed.”</a:t>
            </a:r>
            <a:endParaRPr lang="en-US" sz="3600" i="1" dirty="0"/>
          </a:p>
        </p:txBody>
      </p:sp>
      <p:pic>
        <p:nvPicPr>
          <p:cNvPr id="6146" name="Picture 2" descr="http://www.justjulieb.com/wp-content/uploads/2009/08/1400501.JPG"/>
          <p:cNvPicPr>
            <a:picLocks noChangeAspect="1" noChangeArrowheads="1"/>
          </p:cNvPicPr>
          <p:nvPr/>
        </p:nvPicPr>
        <p:blipFill>
          <a:blip r:embed="rId2" cstate="print"/>
          <a:srcRect/>
          <a:stretch>
            <a:fillRect/>
          </a:stretch>
        </p:blipFill>
        <p:spPr bwMode="auto">
          <a:xfrm>
            <a:off x="1905000" y="-1"/>
            <a:ext cx="5638800" cy="420090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2590800"/>
          </a:xfrm>
        </p:spPr>
        <p:txBody>
          <a:bodyPr>
            <a:normAutofit/>
          </a:bodyPr>
          <a:lstStyle/>
          <a:p>
            <a:r>
              <a:rPr lang="en-US" sz="5400" dirty="0" smtClean="0">
                <a:solidFill>
                  <a:schemeClr val="accent3"/>
                </a:solidFill>
                <a:effectLst>
                  <a:glow rad="63500">
                    <a:schemeClr val="accent3">
                      <a:satMod val="175000"/>
                      <a:alpha val="40000"/>
                    </a:schemeClr>
                  </a:glow>
                </a:effectLst>
              </a:rPr>
              <a:t>A person can not be saved unless they believe in the Resurrection of Jesus Christ.</a:t>
            </a:r>
            <a:endParaRPr lang="en-US" sz="5400" dirty="0">
              <a:solidFill>
                <a:schemeClr val="accent3"/>
              </a:solidFill>
              <a:effectLst>
                <a:glow rad="63500">
                  <a:schemeClr val="accent3">
                    <a:satMod val="175000"/>
                    <a:alpha val="40000"/>
                  </a:schemeClr>
                </a:glow>
              </a:effectLst>
            </a:endParaRPr>
          </a:p>
        </p:txBody>
      </p:sp>
      <p:pic>
        <p:nvPicPr>
          <p:cNvPr id="97282" name="Picture 2" descr="http://media.merchantcircle.com/29990424/cross%20JESUS-CRUCIFIED-RESURRECTION_full.jpeg"/>
          <p:cNvPicPr>
            <a:picLocks noChangeAspect="1" noChangeArrowheads="1"/>
          </p:cNvPicPr>
          <p:nvPr/>
        </p:nvPicPr>
        <p:blipFill>
          <a:blip r:embed="rId2" cstate="print"/>
          <a:srcRect/>
          <a:stretch>
            <a:fillRect/>
          </a:stretch>
        </p:blipFill>
        <p:spPr bwMode="auto">
          <a:xfrm rot="465591">
            <a:off x="4025239" y="3053331"/>
            <a:ext cx="46736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rot="20873267">
            <a:off x="381000" y="3810000"/>
            <a:ext cx="3810000" cy="1754326"/>
          </a:xfrm>
          <a:prstGeom prst="rect">
            <a:avLst/>
          </a:prstGeom>
          <a:solidFill>
            <a:schemeClr val="tx1">
              <a:lumMod val="65000"/>
            </a:schemeClr>
          </a:solidFill>
          <a:ln w="57150">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smtClean="0">
                <a:solidFill>
                  <a:schemeClr val="tx1"/>
                </a:solidFill>
                <a:effectLst>
                  <a:glow rad="101600">
                    <a:schemeClr val="bg1">
                      <a:alpha val="60000"/>
                    </a:schemeClr>
                  </a:glow>
                </a:effectLst>
              </a:rPr>
              <a:t>“Repent ye, and believe the gospel.” (Mark 1:15) </a:t>
            </a:r>
            <a:endParaRPr lang="en-US" sz="3600" i="1" dirty="0">
              <a:solidFill>
                <a:schemeClr val="tx1"/>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7282"/>
                                        </p:tgtEl>
                                        <p:attrNameLst>
                                          <p:attrName>style.visibility</p:attrName>
                                        </p:attrNameLst>
                                      </p:cBhvr>
                                      <p:to>
                                        <p:strVal val="visible"/>
                                      </p:to>
                                    </p:set>
                                    <p:anim to="" calcmode="lin" valueType="num">
                                      <p:cBhvr>
                                        <p:cTn id="12" dur="1" fill="hold"/>
                                        <p:tgtEl>
                                          <p:spTgt spid="972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2862322"/>
          </a:xfrm>
          <a:prstGeom prst="rect">
            <a:avLst/>
          </a:prstGeom>
        </p:spPr>
        <p:txBody>
          <a:bodyPr wrap="square">
            <a:spAutoFit/>
          </a:bodyPr>
          <a:lstStyle/>
          <a:p>
            <a:r>
              <a:rPr lang="en-US" sz="3600" i="1" dirty="0" smtClean="0"/>
              <a:t>Romans 10:9</a:t>
            </a:r>
          </a:p>
          <a:p>
            <a:r>
              <a:rPr lang="en-US" sz="3600" i="1" dirty="0" smtClean="0"/>
              <a:t>“That if thou </a:t>
            </a:r>
            <a:r>
              <a:rPr lang="en-US" sz="3600" i="1" dirty="0" err="1" smtClean="0"/>
              <a:t>shalt</a:t>
            </a:r>
            <a:r>
              <a:rPr lang="en-US" sz="3600" i="1" dirty="0" smtClean="0"/>
              <a:t> confess with thy mouth the Lord Jesus, and </a:t>
            </a:r>
            <a:r>
              <a:rPr lang="en-US" sz="3600" i="1" dirty="0" err="1" smtClean="0"/>
              <a:t>shalt</a:t>
            </a:r>
            <a:r>
              <a:rPr lang="en-US" sz="3600" i="1" dirty="0" smtClean="0"/>
              <a:t> believe in </a:t>
            </a:r>
            <a:r>
              <a:rPr lang="en-US" sz="3600" i="1" dirty="0" err="1" smtClean="0"/>
              <a:t>thine</a:t>
            </a:r>
            <a:r>
              <a:rPr lang="en-US" sz="3600" i="1" dirty="0" smtClean="0"/>
              <a:t> heart that God hath raised him from the dead, thou </a:t>
            </a:r>
            <a:r>
              <a:rPr lang="en-US" sz="3600" i="1" dirty="0" err="1" smtClean="0"/>
              <a:t>shalt</a:t>
            </a:r>
            <a:r>
              <a:rPr lang="en-US" sz="3600" i="1" dirty="0" smtClean="0"/>
              <a:t> be saved.”</a:t>
            </a:r>
            <a:endParaRPr lang="en-US" sz="3600" i="1" dirty="0"/>
          </a:p>
        </p:txBody>
      </p:sp>
      <p:pic>
        <p:nvPicPr>
          <p:cNvPr id="83970" name="Picture 2" descr="http://www.fcflife.com/images/gfx_goodNews_receive.jpg"/>
          <p:cNvPicPr>
            <a:picLocks noChangeAspect="1" noChangeArrowheads="1"/>
          </p:cNvPicPr>
          <p:nvPr/>
        </p:nvPicPr>
        <p:blipFill>
          <a:blip r:embed="rId2" cstate="print"/>
          <a:srcRect/>
          <a:stretch>
            <a:fillRect/>
          </a:stretch>
        </p:blipFill>
        <p:spPr bwMode="auto">
          <a:xfrm>
            <a:off x="990600" y="3124200"/>
            <a:ext cx="6781800" cy="3507827"/>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6858000"/>
          </a:xfrm>
        </p:spPr>
        <p:txBody>
          <a:bodyPr>
            <a:normAutofit/>
            <a:scene3d>
              <a:camera prst="orthographicFront"/>
              <a:lightRig rig="threePt" dir="t"/>
            </a:scene3d>
            <a:sp3d extrusionH="57150">
              <a:bevelT w="38100" h="38100" prst="convex"/>
            </a:sp3d>
          </a:bodyPr>
          <a:lstStyle/>
          <a:p>
            <a:r>
              <a:rPr lang="en-US" sz="6600" dirty="0" smtClean="0">
                <a:solidFill>
                  <a:schemeClr val="accent3">
                    <a:lumMod val="40000"/>
                    <a:lumOff val="60000"/>
                  </a:schemeClr>
                </a:solidFill>
              </a:rPr>
              <a:t>Next week</a:t>
            </a:r>
            <a:endParaRPr lang="en-US" sz="6600" dirty="0">
              <a:solidFill>
                <a:schemeClr val="accent3">
                  <a:lumMod val="40000"/>
                  <a:lumOff val="60000"/>
                </a:schemeClr>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Proofs of the Resurrection</a:t>
            </a:r>
            <a:endParaRPr lang="en-US" dirty="0">
              <a:solidFill>
                <a:srgbClr val="FFFF00"/>
              </a:solidFill>
            </a:endParaRPr>
          </a:p>
        </p:txBody>
      </p:sp>
      <p:sp>
        <p:nvSpPr>
          <p:cNvPr id="3" name="Rectangle 2"/>
          <p:cNvSpPr/>
          <p:nvPr/>
        </p:nvSpPr>
        <p:spPr>
          <a:xfrm>
            <a:off x="228600" y="1828800"/>
            <a:ext cx="8534400" cy="4801314"/>
          </a:xfrm>
          <a:prstGeom prst="rect">
            <a:avLst/>
          </a:prstGeom>
        </p:spPr>
        <p:txBody>
          <a:bodyPr wrap="square">
            <a:spAutoFit/>
          </a:bodyPr>
          <a:lstStyle/>
          <a:p>
            <a:pPr algn="ctr"/>
            <a:r>
              <a:rPr lang="en-US" sz="3200" i="1" dirty="0" smtClean="0"/>
              <a:t>“The former treatise have I made, O </a:t>
            </a:r>
            <a:r>
              <a:rPr lang="en-US" sz="3200" i="1" dirty="0" err="1" smtClean="0"/>
              <a:t>Theophilus</a:t>
            </a:r>
            <a:r>
              <a:rPr lang="en-US" sz="3200" i="1" dirty="0" smtClean="0"/>
              <a:t>, of all that Jesus began both to do and teach, Until the day in which he was taken up, after that he through the Holy Ghost had given commandments unto the apostles whom he had chosen:</a:t>
            </a:r>
            <a:r>
              <a:rPr lang="en-US" sz="3200" i="1" dirty="0"/>
              <a:t> </a:t>
            </a:r>
            <a:r>
              <a:rPr lang="en-US" sz="3200" i="1" dirty="0" smtClean="0"/>
              <a:t>To whom also he </a:t>
            </a:r>
            <a:r>
              <a:rPr lang="en-US" sz="3200" i="1" dirty="0" err="1" smtClean="0"/>
              <a:t>shewed</a:t>
            </a:r>
            <a:r>
              <a:rPr lang="en-US" sz="3200" i="1" dirty="0" smtClean="0"/>
              <a:t> himself alive after his passion by </a:t>
            </a:r>
            <a:r>
              <a:rPr lang="en-US" sz="3200" i="1" u="sng" dirty="0" smtClean="0"/>
              <a:t>many infallible proofs</a:t>
            </a:r>
            <a:r>
              <a:rPr lang="en-US" sz="3200" i="1" dirty="0" smtClean="0"/>
              <a:t>, being seen of them forty days, and speaking of the things pertaining to the kingdom of God.” (Acts 1:1-3)</a:t>
            </a:r>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farm4.staticflickr.com/3566/3430693122_1c2a45cf94.jpg"/>
          <p:cNvPicPr>
            <a:picLocks noChangeAspect="1" noChangeArrowheads="1"/>
          </p:cNvPicPr>
          <p:nvPr/>
        </p:nvPicPr>
        <p:blipFill>
          <a:blip r:embed="rId2" cstate="print"/>
          <a:srcRect/>
          <a:stretch>
            <a:fillRect/>
          </a:stretch>
        </p:blipFill>
        <p:spPr bwMode="auto">
          <a:xfrm>
            <a:off x="381000" y="63855"/>
            <a:ext cx="8305800" cy="679414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3086</Words>
  <Application>Microsoft Office PowerPoint</Application>
  <PresentationFormat>On-screen Show (4:3)</PresentationFormat>
  <Paragraphs>181</Paragraphs>
  <Slides>83</Slides>
  <Notes>1</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The Doctrine of Jesus Christ (Part 19)</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The character of Christ</vt:lpstr>
      <vt:lpstr>In the Old Testament three great offices were created by God to meet the spiritual and material needs of his chosen people.</vt:lpstr>
      <vt:lpstr>Jesus holds all three offices</vt:lpstr>
      <vt:lpstr>Slide 15</vt:lpstr>
      <vt:lpstr>Slide 16</vt:lpstr>
      <vt:lpstr>Slide 17</vt:lpstr>
      <vt:lpstr>The Death of Jesus Christ</vt:lpstr>
      <vt:lpstr>Slide 19</vt:lpstr>
      <vt:lpstr> “Exposing the false Doctrine of Calvinism”</vt:lpstr>
      <vt:lpstr>Slide 21</vt:lpstr>
      <vt:lpstr>The word "vicarious" means substitute.   Christ was a substitute for others in that He took their place and suffered their punishment.  </vt:lpstr>
      <vt:lpstr>Slide 23</vt:lpstr>
      <vt:lpstr>The results of the vicarious atonement </vt:lpstr>
      <vt:lpstr>The seven last statements of Christ</vt:lpstr>
      <vt:lpstr>Slide 26</vt:lpstr>
      <vt:lpstr>Christ descent into the  heart of the earth</vt:lpstr>
      <vt:lpstr>Slide 28</vt:lpstr>
      <vt:lpstr>Slide 29</vt:lpstr>
      <vt:lpstr>Slide 30</vt:lpstr>
      <vt:lpstr>“For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vt:lpstr>
      <vt:lpstr>Slide 32</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34</vt:lpstr>
      <vt:lpstr>Slide 35</vt:lpstr>
      <vt:lpstr>Slide 36</vt:lpstr>
      <vt:lpstr>Slide 37</vt:lpstr>
      <vt:lpstr>Slide 38</vt:lpstr>
      <vt:lpstr>The Resurrection of Jesus Christ</vt:lpstr>
      <vt:lpstr>The Resurrection of Jesus Christ “Most Important Bible Doctrine” (I Corinthians 15:1-58)</vt:lpstr>
      <vt:lpstr>No other single doctrine in all  the Bible so hated by Satan as  the resurrection of Christ</vt:lpstr>
      <vt:lpstr>Slide 42</vt:lpstr>
      <vt:lpstr>“Then came to him certain of the Sadducees, which deny that there is any resurrection.” Luke 20:27 </vt:lpstr>
      <vt:lpstr>Satan’s lies concerning the Resurrection</vt:lpstr>
      <vt:lpstr>Old Testament Prophecies concerning the Resurrection of Jesus Christ</vt:lpstr>
      <vt:lpstr>44 Old Testament Messianic Predictions Fulfilled in Jesus Christ </vt:lpstr>
      <vt:lpstr>Slide 47</vt:lpstr>
      <vt:lpstr>Slide 48</vt:lpstr>
      <vt:lpstr>Slide 49</vt:lpstr>
      <vt:lpstr>Slide 50</vt:lpstr>
      <vt:lpstr>Slide 51</vt:lpstr>
      <vt:lpstr>“And it came to pass, as he sat at meat with them, he took bread, and blessed it, and brake, and gave to them. And their eyes were opened, and they knew him; and he vanished out of their sight. And they said one to another, Did not our heart burn within us, while he talked with us by the way, and while he opened to us the scriptures?”  (Luke 24:30-32) </vt:lpstr>
      <vt:lpstr>  Jesus predicted his death and resurrection  many times  </vt:lpstr>
      <vt:lpstr>Slide 54</vt:lpstr>
      <vt:lpstr>Slide 55</vt:lpstr>
      <vt:lpstr>Slide 56</vt:lpstr>
      <vt:lpstr>Slide 57</vt:lpstr>
      <vt:lpstr>Slide 58</vt:lpstr>
      <vt:lpstr>Slide 59</vt:lpstr>
      <vt:lpstr>It is ironic and sad that the predicted resurrection of Christ was remembered by his enemies,  and not by his friends.  </vt:lpstr>
      <vt:lpstr>Slide 61</vt:lpstr>
      <vt:lpstr>Slide 62</vt:lpstr>
      <vt:lpstr>Slide 63</vt:lpstr>
      <vt:lpstr>Slide 64</vt:lpstr>
      <vt:lpstr>Jesus followers did not Believe</vt:lpstr>
      <vt:lpstr>The women did not believe  (Mark 16:1-3) </vt:lpstr>
      <vt:lpstr>“And when the sabbath was past, Mary Magdalene, and Mary the mother of James, and Salome, had bought sweet spices, that they might come and anoint him.</vt:lpstr>
      <vt:lpstr>Mary Magdalene did not believe  (John 20:12-13) </vt:lpstr>
      <vt:lpstr>“And seeth two angels in white sitting, the one at the head, and the other at the feet, where the body of Jesus had lain.</vt:lpstr>
      <vt:lpstr>Peter and John did not believe  (Luke 24:12) </vt:lpstr>
      <vt:lpstr>“Then arose Peter, and ran unto the sepulchre;  stooping down, he beheld the linen clothes laid by themselves, and departed, wondering in himself at that which was come to pass.” (Luke 24:12) </vt:lpstr>
      <vt:lpstr>The apostles did not believe  (Luke 24:9-11) </vt:lpstr>
      <vt:lpstr>“And returned from the sepulchre, and told all these things unto the eleven, and to all the rest.  It was Mary Magdalene, and Joanna, and Mary the mother of James, and other women that were with them, which told these things unto the apostles. And their words seemed to them as idle tales, and they believed them not.”  (Luke 24:9-11) </vt:lpstr>
      <vt:lpstr>The two disciples on the Emmaus Road did not believe  (Luke 24:13-31)  </vt:lpstr>
      <vt:lpstr>Slide 75</vt:lpstr>
      <vt:lpstr>Thomas did not believe  (John 20:24-29)  </vt:lpstr>
      <vt:lpstr>Slide 77</vt:lpstr>
      <vt:lpstr>Slide 78</vt:lpstr>
      <vt:lpstr>A person can not be saved unless they believe in the Resurrection of Jesus Christ.</vt:lpstr>
      <vt:lpstr>Slide 80</vt:lpstr>
      <vt:lpstr>Next week</vt:lpstr>
      <vt:lpstr>The Proofs of the Resurrection</vt:lpstr>
      <vt:lpstr>Slide 83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19)</dc:title>
  <dc:creator>Pastor Daniel White</dc:creator>
  <cp:lastModifiedBy>Pastor Daniel White</cp:lastModifiedBy>
  <cp:revision>82</cp:revision>
  <dcterms:created xsi:type="dcterms:W3CDTF">2012-12-07T13:33:27Z</dcterms:created>
  <dcterms:modified xsi:type="dcterms:W3CDTF">2012-12-19T22:09:03Z</dcterms:modified>
</cp:coreProperties>
</file>