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7" r:id="rId2"/>
    <p:sldId id="258" r:id="rId3"/>
    <p:sldId id="259" r:id="rId4"/>
    <p:sldId id="260" r:id="rId5"/>
    <p:sldId id="261" r:id="rId6"/>
    <p:sldId id="262" r:id="rId7"/>
    <p:sldId id="263" r:id="rId8"/>
    <p:sldId id="264" r:id="rId9"/>
    <p:sldId id="265" r:id="rId10"/>
    <p:sldId id="267" r:id="rId11"/>
    <p:sldId id="268" r:id="rId12"/>
    <p:sldId id="269" r:id="rId13"/>
    <p:sldId id="271" r:id="rId14"/>
    <p:sldId id="272" r:id="rId15"/>
    <p:sldId id="273" r:id="rId16"/>
    <p:sldId id="274" r:id="rId17"/>
    <p:sldId id="275" r:id="rId18"/>
    <p:sldId id="276" r:id="rId19"/>
    <p:sldId id="277" r:id="rId20"/>
    <p:sldId id="278" r:id="rId21"/>
    <p:sldId id="280" r:id="rId22"/>
    <p:sldId id="279" r:id="rId23"/>
    <p:sldId id="281" r:id="rId24"/>
    <p:sldId id="282" r:id="rId25"/>
    <p:sldId id="283" r:id="rId26"/>
    <p:sldId id="284" r:id="rId27"/>
    <p:sldId id="332" r:id="rId28"/>
    <p:sldId id="288" r:id="rId29"/>
    <p:sldId id="289" r:id="rId30"/>
    <p:sldId id="290" r:id="rId31"/>
    <p:sldId id="291" r:id="rId32"/>
    <p:sldId id="292" r:id="rId33"/>
    <p:sldId id="293" r:id="rId34"/>
    <p:sldId id="294" r:id="rId35"/>
    <p:sldId id="295" r:id="rId36"/>
    <p:sldId id="297" r:id="rId37"/>
    <p:sldId id="298" r:id="rId38"/>
    <p:sldId id="296" r:id="rId39"/>
    <p:sldId id="299" r:id="rId40"/>
    <p:sldId id="300" r:id="rId41"/>
    <p:sldId id="301" r:id="rId42"/>
    <p:sldId id="338" r:id="rId43"/>
    <p:sldId id="287" r:id="rId44"/>
    <p:sldId id="302" r:id="rId45"/>
    <p:sldId id="339" r:id="rId46"/>
    <p:sldId id="340" r:id="rId47"/>
    <p:sldId id="342" r:id="rId48"/>
    <p:sldId id="343" r:id="rId49"/>
    <p:sldId id="303" r:id="rId50"/>
    <p:sldId id="304" r:id="rId51"/>
    <p:sldId id="305" r:id="rId52"/>
    <p:sldId id="348" r:id="rId53"/>
    <p:sldId id="306" r:id="rId54"/>
    <p:sldId id="307" r:id="rId55"/>
    <p:sldId id="308" r:id="rId56"/>
    <p:sldId id="309" r:id="rId57"/>
    <p:sldId id="310" r:id="rId58"/>
    <p:sldId id="311" r:id="rId59"/>
    <p:sldId id="312" r:id="rId60"/>
    <p:sldId id="341" r:id="rId61"/>
    <p:sldId id="313" r:id="rId62"/>
    <p:sldId id="316" r:id="rId63"/>
    <p:sldId id="314" r:id="rId64"/>
    <p:sldId id="315" r:id="rId65"/>
    <p:sldId id="317" r:id="rId66"/>
    <p:sldId id="318" r:id="rId67"/>
    <p:sldId id="319" r:id="rId68"/>
    <p:sldId id="345" r:id="rId69"/>
    <p:sldId id="320" r:id="rId70"/>
    <p:sldId id="321" r:id="rId71"/>
    <p:sldId id="322" r:id="rId72"/>
    <p:sldId id="346" r:id="rId73"/>
    <p:sldId id="324" r:id="rId74"/>
    <p:sldId id="325" r:id="rId75"/>
    <p:sldId id="328" r:id="rId76"/>
    <p:sldId id="329" r:id="rId77"/>
    <p:sldId id="327" r:id="rId78"/>
    <p:sldId id="330" r:id="rId79"/>
    <p:sldId id="331" r:id="rId80"/>
    <p:sldId id="333" r:id="rId81"/>
    <p:sldId id="334" r:id="rId82"/>
    <p:sldId id="350" r:id="rId83"/>
    <p:sldId id="347" r:id="rId84"/>
    <p:sldId id="335"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32" y="24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1E271B-D440-4800-8862-92D674EBB6B4}" type="datetimeFigureOut">
              <a:rPr lang="en-US" smtClean="0"/>
              <a:pPr/>
              <a:t>12/6/2012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D9023E-578A-41D9-8D11-97FF9BD3ECE7}"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C9573A-1739-49D7-B86B-361F4AE5A88F}" type="slidenum">
              <a:rPr lang="en-US" smtClean="0"/>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8EDF78-F991-4E69-8813-EA79B96C40E5}" type="datetimeFigureOut">
              <a:rPr lang="en-US" smtClean="0"/>
              <a:pPr/>
              <a:t>12/6/2012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98B9B2-BE85-4805-9611-C00E28AB06E1}" type="slidenum">
              <a:rPr lang="en-US" smtClean="0"/>
              <a:pPr/>
              <a:t>‹#›</a:t>
            </a:fld>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8EDF78-F991-4E69-8813-EA79B96C40E5}" type="datetimeFigureOut">
              <a:rPr lang="en-US" smtClean="0"/>
              <a:pPr/>
              <a:t>12/6/2012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98B9B2-BE85-4805-9611-C00E28AB06E1}" type="slidenum">
              <a:rPr lang="en-US" smtClean="0"/>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8EDF78-F991-4E69-8813-EA79B96C40E5}" type="datetimeFigureOut">
              <a:rPr lang="en-US" smtClean="0"/>
              <a:pPr/>
              <a:t>12/6/2012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98B9B2-BE85-4805-9611-C00E28AB06E1}" type="slidenum">
              <a:rPr lang="en-US" smtClean="0"/>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8EDF78-F991-4E69-8813-EA79B96C40E5}" type="datetimeFigureOut">
              <a:rPr lang="en-US" smtClean="0"/>
              <a:pPr/>
              <a:t>12/6/2012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98B9B2-BE85-4805-9611-C00E28AB06E1}" type="slidenum">
              <a:rPr lang="en-US" smtClean="0"/>
              <a:pPr/>
              <a:t>‹#›</a:t>
            </a:fld>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8EDF78-F991-4E69-8813-EA79B96C40E5}" type="datetimeFigureOut">
              <a:rPr lang="en-US" smtClean="0"/>
              <a:pPr/>
              <a:t>12/6/2012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98B9B2-BE85-4805-9611-C00E28AB06E1}" type="slidenum">
              <a:rPr lang="en-US" smtClean="0"/>
              <a:pPr/>
              <a:t>‹#›</a:t>
            </a:fld>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8EDF78-F991-4E69-8813-EA79B96C40E5}" type="datetimeFigureOut">
              <a:rPr lang="en-US" smtClean="0"/>
              <a:pPr/>
              <a:t>12/6/2012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F98B9B2-BE85-4805-9611-C00E28AB06E1}" type="slidenum">
              <a:rPr lang="en-US" smtClean="0"/>
              <a:pPr/>
              <a:t>‹#›</a:t>
            </a:fld>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8EDF78-F991-4E69-8813-EA79B96C40E5}" type="datetimeFigureOut">
              <a:rPr lang="en-US" smtClean="0"/>
              <a:pPr/>
              <a:t>12/6/2012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F98B9B2-BE85-4805-9611-C00E28AB06E1}" type="slidenum">
              <a:rPr lang="en-US" smtClean="0"/>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8EDF78-F991-4E69-8813-EA79B96C40E5}" type="datetimeFigureOut">
              <a:rPr lang="en-US" smtClean="0"/>
              <a:pPr/>
              <a:t>12/6/2012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F98B9B2-BE85-4805-9611-C00E28AB06E1}" type="slidenum">
              <a:rPr lang="en-US" smtClean="0"/>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8EDF78-F991-4E69-8813-EA79B96C40E5}" type="datetimeFigureOut">
              <a:rPr lang="en-US" smtClean="0"/>
              <a:pPr/>
              <a:t>12/6/2012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F98B9B2-BE85-4805-9611-C00E28AB06E1}" type="slidenum">
              <a:rPr lang="en-US" smtClean="0"/>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8EDF78-F991-4E69-8813-EA79B96C40E5}" type="datetimeFigureOut">
              <a:rPr lang="en-US" smtClean="0"/>
              <a:pPr/>
              <a:t>12/6/2012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F98B9B2-BE85-4805-9611-C00E28AB06E1}" type="slidenum">
              <a:rPr lang="en-US" smtClean="0"/>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8EDF78-F991-4E69-8813-EA79B96C40E5}" type="datetimeFigureOut">
              <a:rPr lang="en-US" smtClean="0"/>
              <a:pPr/>
              <a:t>12/6/2012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F98B9B2-BE85-4805-9611-C00E28AB06E1}" type="slidenum">
              <a:rPr lang="en-US" smtClean="0"/>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8EDF78-F991-4E69-8813-EA79B96C40E5}" type="datetimeFigureOut">
              <a:rPr lang="en-US" smtClean="0"/>
              <a:pPr/>
              <a:t>12/6/2012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98B9B2-BE85-4805-9611-C00E28AB06E1}"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5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rot="787179">
            <a:off x="182842" y="3275059"/>
            <a:ext cx="2895600" cy="1944022"/>
          </a:xfrm>
          <a:prstGeom prst="rect">
            <a:avLst/>
          </a:prstGeom>
          <a:ln>
            <a:noFill/>
          </a:ln>
          <a:effectLst>
            <a:softEdge rad="112500"/>
          </a:effectLst>
        </p:spPr>
      </p:pic>
      <p:pic>
        <p:nvPicPr>
          <p:cNvPr id="1027" name="Picture 3"/>
          <p:cNvPicPr>
            <a:picLocks noChangeAspect="1" noChangeArrowheads="1"/>
          </p:cNvPicPr>
          <p:nvPr/>
        </p:nvPicPr>
        <p:blipFill>
          <a:blip r:embed="rId4" cstate="print"/>
          <a:srcRect/>
          <a:stretch>
            <a:fillRect/>
          </a:stretch>
        </p:blipFill>
        <p:spPr bwMode="auto">
          <a:xfrm rot="1020487">
            <a:off x="5764266" y="1089354"/>
            <a:ext cx="3107285" cy="2327464"/>
          </a:xfrm>
          <a:prstGeom prst="rect">
            <a:avLst/>
          </a:prstGeom>
          <a:ln>
            <a:noFill/>
          </a:ln>
          <a:effectLst>
            <a:softEdge rad="112500"/>
          </a:effectLst>
        </p:spPr>
      </p:pic>
      <p:sp>
        <p:nvSpPr>
          <p:cNvPr id="2" name="Title 1"/>
          <p:cNvSpPr>
            <a:spLocks noGrp="1"/>
          </p:cNvSpPr>
          <p:nvPr>
            <p:ph type="title"/>
          </p:nvPr>
        </p:nvSpPr>
        <p:spPr>
          <a:xfrm>
            <a:off x="457200" y="228600"/>
            <a:ext cx="8229600" cy="914400"/>
          </a:xfrm>
        </p:spPr>
        <p:txBody>
          <a:bodyPr>
            <a:normAutofit fontScale="90000"/>
          </a:bodyPr>
          <a:lstStyle/>
          <a:p>
            <a:r>
              <a:rPr lang="en-US" sz="4800" dirty="0" smtClean="0"/>
              <a:t>The Doctrine of Jesus Christ</a:t>
            </a:r>
            <a:br>
              <a:rPr lang="en-US" sz="4800" dirty="0" smtClean="0"/>
            </a:br>
            <a:r>
              <a:rPr lang="en-US" sz="4800" i="1" dirty="0" smtClean="0"/>
              <a:t>(Part 17)</a:t>
            </a:r>
            <a:endParaRPr lang="en-US" sz="4800" i="1" dirty="0"/>
          </a:p>
        </p:txBody>
      </p:sp>
      <p:pic>
        <p:nvPicPr>
          <p:cNvPr id="1026" name="Picture 2"/>
          <p:cNvPicPr>
            <a:picLocks noChangeAspect="1" noChangeArrowheads="1"/>
          </p:cNvPicPr>
          <p:nvPr/>
        </p:nvPicPr>
        <p:blipFill>
          <a:blip r:embed="rId5" cstate="print"/>
          <a:srcRect t="2656" r="24213"/>
          <a:stretch>
            <a:fillRect/>
          </a:stretch>
        </p:blipFill>
        <p:spPr bwMode="auto">
          <a:xfrm rot="21077314">
            <a:off x="382057" y="1156775"/>
            <a:ext cx="3129331" cy="2264760"/>
          </a:xfrm>
          <a:prstGeom prst="rect">
            <a:avLst/>
          </a:prstGeom>
          <a:ln>
            <a:noFill/>
          </a:ln>
          <a:effectLst>
            <a:softEdge rad="112500"/>
          </a:effectLst>
        </p:spPr>
      </p:pic>
      <p:pic>
        <p:nvPicPr>
          <p:cNvPr id="2050" name="Picture 2"/>
          <p:cNvPicPr>
            <a:picLocks noChangeAspect="1" noChangeArrowheads="1"/>
          </p:cNvPicPr>
          <p:nvPr/>
        </p:nvPicPr>
        <p:blipFill>
          <a:blip r:embed="rId6" cstate="print"/>
          <a:srcRect/>
          <a:stretch>
            <a:fillRect/>
          </a:stretch>
        </p:blipFill>
        <p:spPr bwMode="auto">
          <a:xfrm>
            <a:off x="3276600" y="1447800"/>
            <a:ext cx="2674218" cy="3352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9" name="Picture 5"/>
          <p:cNvPicPr>
            <a:picLocks noChangeAspect="1" noChangeArrowheads="1"/>
          </p:cNvPicPr>
          <p:nvPr/>
        </p:nvPicPr>
        <p:blipFill>
          <a:blip r:embed="rId7" cstate="print"/>
          <a:srcRect/>
          <a:stretch>
            <a:fillRect/>
          </a:stretch>
        </p:blipFill>
        <p:spPr bwMode="auto">
          <a:xfrm rot="20720252">
            <a:off x="6636170" y="2810641"/>
            <a:ext cx="2088313" cy="2730470"/>
          </a:xfrm>
          <a:prstGeom prst="rect">
            <a:avLst/>
          </a:prstGeom>
          <a:ln>
            <a:noFill/>
          </a:ln>
          <a:effectLst>
            <a:softEdge rad="112500"/>
          </a:effectLst>
        </p:spPr>
      </p:pic>
      <p:pic>
        <p:nvPicPr>
          <p:cNvPr id="1030" name="Picture 6"/>
          <p:cNvPicPr>
            <a:picLocks noChangeAspect="1" noChangeArrowheads="1"/>
          </p:cNvPicPr>
          <p:nvPr/>
        </p:nvPicPr>
        <p:blipFill>
          <a:blip r:embed="rId8" cstate="print"/>
          <a:srcRect/>
          <a:stretch>
            <a:fillRect/>
          </a:stretch>
        </p:blipFill>
        <p:spPr bwMode="auto">
          <a:xfrm rot="20154516">
            <a:off x="802425" y="4691567"/>
            <a:ext cx="2556605" cy="2237029"/>
          </a:xfrm>
          <a:prstGeom prst="rect">
            <a:avLst/>
          </a:prstGeom>
          <a:ln>
            <a:noFill/>
          </a:ln>
          <a:effectLst>
            <a:softEdge rad="112500"/>
          </a:effectLst>
        </p:spPr>
      </p:pic>
      <p:pic>
        <p:nvPicPr>
          <p:cNvPr id="1032" name="Picture 8"/>
          <p:cNvPicPr>
            <a:picLocks noChangeAspect="1" noChangeArrowheads="1"/>
          </p:cNvPicPr>
          <p:nvPr/>
        </p:nvPicPr>
        <p:blipFill>
          <a:blip r:embed="rId9" cstate="print"/>
          <a:srcRect/>
          <a:stretch>
            <a:fillRect/>
          </a:stretch>
        </p:blipFill>
        <p:spPr bwMode="auto">
          <a:xfrm rot="1387813">
            <a:off x="6032662" y="4631687"/>
            <a:ext cx="1960211" cy="2406422"/>
          </a:xfrm>
          <a:prstGeom prst="rect">
            <a:avLst/>
          </a:prstGeom>
          <a:ln>
            <a:noFill/>
          </a:ln>
          <a:effectLst>
            <a:softEdge rad="112500"/>
          </a:effectLst>
        </p:spPr>
      </p:pic>
      <p:pic>
        <p:nvPicPr>
          <p:cNvPr id="1034" name="Picture 10"/>
          <p:cNvPicPr>
            <a:picLocks noChangeAspect="1" noChangeArrowheads="1"/>
          </p:cNvPicPr>
          <p:nvPr/>
        </p:nvPicPr>
        <p:blipFill>
          <a:blip r:embed="rId10" cstate="print"/>
          <a:srcRect/>
          <a:stretch>
            <a:fillRect/>
          </a:stretch>
        </p:blipFill>
        <p:spPr bwMode="auto">
          <a:xfrm>
            <a:off x="3657600" y="4648200"/>
            <a:ext cx="2057400" cy="2501154"/>
          </a:xfrm>
          <a:prstGeom prst="rect">
            <a:avLst/>
          </a:prstGeom>
          <a:ln>
            <a:noFill/>
          </a:ln>
          <a:effectLst>
            <a:softEdge rad="112500"/>
          </a:effectLst>
        </p:spPr>
      </p:pic>
      <p:sp>
        <p:nvSpPr>
          <p:cNvPr id="4" name="Content Placeholder 3"/>
          <p:cNvSpPr>
            <a:spLocks noGrp="1"/>
          </p:cNvSpPr>
          <p:nvPr>
            <p:ph idx="1"/>
          </p:nvPr>
        </p:nvSpPr>
        <p:spPr>
          <a:xfrm>
            <a:off x="0" y="4800600"/>
            <a:ext cx="9144000" cy="2057400"/>
          </a:xfrm>
        </p:spPr>
        <p:txBody>
          <a:bodyPr>
            <a:normAutofit fontScale="92500" lnSpcReduction="10000"/>
          </a:bodyPr>
          <a:lstStyle/>
          <a:p>
            <a:pPr algn="ctr">
              <a:buNone/>
            </a:pPr>
            <a:r>
              <a:rPr lang="en-US" sz="4800" i="1" dirty="0" smtClean="0">
                <a:solidFill>
                  <a:srgbClr val="FFFF00"/>
                </a:solidFill>
                <a:effectLst>
                  <a:glow rad="101600">
                    <a:schemeClr val="bg1">
                      <a:alpha val="60000"/>
                    </a:schemeClr>
                  </a:glow>
                </a:effectLst>
              </a:rPr>
              <a:t>The Death of Jesus Christ</a:t>
            </a:r>
          </a:p>
          <a:p>
            <a:pPr algn="ctr">
              <a:buNone/>
            </a:pPr>
            <a:r>
              <a:rPr lang="en-US" sz="4000" i="1" dirty="0" smtClean="0">
                <a:solidFill>
                  <a:srgbClr val="FFFF00"/>
                </a:solidFill>
                <a:effectLst>
                  <a:glow rad="101600">
                    <a:schemeClr val="bg1">
                      <a:alpha val="60000"/>
                    </a:schemeClr>
                  </a:glow>
                </a:effectLst>
              </a:rPr>
              <a:t>“Seven last statements of Christ</a:t>
            </a:r>
            <a:r>
              <a:rPr lang="en-US" sz="4000" i="1" dirty="0" smtClean="0">
                <a:solidFill>
                  <a:srgbClr val="FFFF00"/>
                </a:solidFill>
                <a:effectLst>
                  <a:glow rad="101600">
                    <a:schemeClr val="bg1">
                      <a:alpha val="60000"/>
                    </a:schemeClr>
                  </a:glow>
                </a:effectLst>
              </a:rPr>
              <a:t>”</a:t>
            </a:r>
          </a:p>
          <a:p>
            <a:pPr algn="ctr">
              <a:buNone/>
            </a:pPr>
            <a:r>
              <a:rPr lang="en-US" sz="4000" i="1" dirty="0" smtClean="0">
                <a:solidFill>
                  <a:srgbClr val="FFFF00"/>
                </a:solidFill>
                <a:effectLst>
                  <a:glow rad="101600">
                    <a:schemeClr val="bg1">
                      <a:alpha val="60000"/>
                    </a:schemeClr>
                  </a:glow>
                </a:effectLst>
              </a:rPr>
              <a:t>(Part 5)</a:t>
            </a:r>
            <a:endParaRPr lang="en-US" sz="4000" i="1" dirty="0" smtClean="0">
              <a:solidFill>
                <a:srgbClr val="FFFF00"/>
              </a:solidFill>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05400"/>
            <a:ext cx="8686800" cy="1752600"/>
          </a:xfrm>
        </p:spPr>
        <p:txBody>
          <a:bodyPr>
            <a:normAutofit/>
          </a:bodyPr>
          <a:lstStyle/>
          <a:p>
            <a:r>
              <a:rPr lang="en-US" sz="3600" i="1" dirty="0" smtClean="0"/>
              <a:t>“For even the Son of man came not to be ministered unto, but to minister, and to give his life a ransom for many.” Mark 10:45 </a:t>
            </a:r>
            <a:endParaRPr lang="en-US" sz="3600" i="1" dirty="0"/>
          </a:p>
        </p:txBody>
      </p:sp>
      <p:pic>
        <p:nvPicPr>
          <p:cNvPr id="39938" name="Picture 2" descr="http://4.bp.blogspot.com/-N_C9qqDGyE4/T4RwSh0vO6I/AAAAAAAAA1c/GD4y4I9ToRk/s1600/Jesus%2BHealing-01.jpg"/>
          <p:cNvPicPr>
            <a:picLocks noChangeAspect="1" noChangeArrowheads="1"/>
          </p:cNvPicPr>
          <p:nvPr/>
        </p:nvPicPr>
        <p:blipFill>
          <a:blip r:embed="rId2" cstate="print"/>
          <a:srcRect/>
          <a:stretch>
            <a:fillRect/>
          </a:stretch>
        </p:blipFill>
        <p:spPr bwMode="auto">
          <a:xfrm>
            <a:off x="2057400" y="1219200"/>
            <a:ext cx="5181600" cy="3886200"/>
          </a:xfrm>
          <a:prstGeom prst="rect">
            <a:avLst/>
          </a:prstGeom>
          <a:ln>
            <a:noFill/>
          </a:ln>
          <a:effectLst>
            <a:softEdge rad="112500"/>
          </a:effectLst>
        </p:spPr>
      </p:pic>
      <p:pic>
        <p:nvPicPr>
          <p:cNvPr id="39940" name="Picture 4" descr="http://3.bp.blogspot.com/-z3Q2ASkJNUo/TbG2rgsu3zI/AAAAAAAAAAo/IVRfpepQgfM/s1600/jesus_on_cross_2oo4.jpg"/>
          <p:cNvPicPr>
            <a:picLocks noChangeAspect="1" noChangeArrowheads="1"/>
          </p:cNvPicPr>
          <p:nvPr/>
        </p:nvPicPr>
        <p:blipFill>
          <a:blip r:embed="rId3" cstate="print"/>
          <a:srcRect/>
          <a:stretch>
            <a:fillRect/>
          </a:stretch>
        </p:blipFill>
        <p:spPr bwMode="auto">
          <a:xfrm>
            <a:off x="2057400" y="1219200"/>
            <a:ext cx="5181600" cy="3962400"/>
          </a:xfrm>
          <a:prstGeom prst="rect">
            <a:avLst/>
          </a:prstGeom>
          <a:ln>
            <a:noFill/>
          </a:ln>
          <a:effectLst>
            <a:softEdge rad="112500"/>
          </a:effectLst>
        </p:spPr>
      </p:pic>
      <p:sp>
        <p:nvSpPr>
          <p:cNvPr id="5" name="Rectangle 4"/>
          <p:cNvSpPr/>
          <p:nvPr/>
        </p:nvSpPr>
        <p:spPr>
          <a:xfrm>
            <a:off x="0" y="228600"/>
            <a:ext cx="9144000" cy="707886"/>
          </a:xfrm>
          <a:prstGeom prst="rect">
            <a:avLst/>
          </a:prstGeom>
        </p:spPr>
        <p:txBody>
          <a:bodyPr wrap="square">
            <a:spAutoFit/>
          </a:bodyPr>
          <a:lstStyle/>
          <a:p>
            <a:pPr algn="ctr"/>
            <a:r>
              <a:rPr lang="en-US" sz="4000" dirty="0" smtClean="0">
                <a:effectLst>
                  <a:glow rad="139700">
                    <a:schemeClr val="accent2">
                      <a:satMod val="175000"/>
                      <a:alpha val="40000"/>
                    </a:schemeClr>
                  </a:glow>
                </a:effectLst>
              </a:rPr>
              <a:t>The Earthly Ministry of Jesus Christ</a:t>
            </a:r>
            <a:endParaRPr lang="en-US" sz="4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animEffect transition="in" filter="fade">
                                      <p:cBhvr>
                                        <p:cTn id="7" dur="20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Character of Jesus Christ</a:t>
            </a:r>
            <a:endParaRPr lang="en-US" dirty="0">
              <a:solidFill>
                <a:srgbClr val="FFFF00"/>
              </a:solidFill>
            </a:endParaRPr>
          </a:p>
        </p:txBody>
      </p:sp>
      <p:sp>
        <p:nvSpPr>
          <p:cNvPr id="3" name="Content Placeholder 2"/>
          <p:cNvSpPr>
            <a:spLocks noGrp="1"/>
          </p:cNvSpPr>
          <p:nvPr>
            <p:ph idx="1"/>
          </p:nvPr>
        </p:nvSpPr>
        <p:spPr>
          <a:xfrm>
            <a:off x="4038600" y="2209800"/>
            <a:ext cx="4648200" cy="3916363"/>
          </a:xfrm>
        </p:spPr>
        <p:txBody>
          <a:bodyPr>
            <a:normAutofit/>
          </a:bodyPr>
          <a:lstStyle/>
          <a:p>
            <a:pPr>
              <a:buFont typeface="Arial" charset="0"/>
              <a:buChar char="•"/>
            </a:pPr>
            <a:r>
              <a:rPr lang="en-US" sz="3600" dirty="0" smtClean="0"/>
              <a:t>What </a:t>
            </a:r>
            <a:r>
              <a:rPr lang="en-US" sz="3600" dirty="0"/>
              <a:t>kind of man was our Lord</a:t>
            </a:r>
            <a:r>
              <a:rPr lang="en-US" sz="3600" dirty="0" smtClean="0"/>
              <a:t>?</a:t>
            </a:r>
          </a:p>
          <a:p>
            <a:pPr>
              <a:buNone/>
            </a:pPr>
            <a:endParaRPr lang="en-US" sz="3600" dirty="0" smtClean="0"/>
          </a:p>
          <a:p>
            <a:r>
              <a:rPr lang="en-US" sz="3600" dirty="0" smtClean="0"/>
              <a:t>What </a:t>
            </a:r>
            <a:r>
              <a:rPr lang="en-US" sz="3600" dirty="0"/>
              <a:t>were some of his characteristics</a:t>
            </a:r>
            <a:r>
              <a:rPr lang="en-US" sz="3600" dirty="0" smtClean="0"/>
              <a:t>?</a:t>
            </a:r>
          </a:p>
          <a:p>
            <a:pPr>
              <a:buNone/>
            </a:pPr>
            <a:endParaRPr lang="en-US" sz="3600" dirty="0"/>
          </a:p>
        </p:txBody>
      </p:sp>
      <p:pic>
        <p:nvPicPr>
          <p:cNvPr id="2050" name="Picture 2" descr="http://spiritlessons.com/Documents/Jesus_Pictures/Jesus_007.jpg"/>
          <p:cNvPicPr>
            <a:picLocks noChangeAspect="1" noChangeArrowheads="1"/>
          </p:cNvPicPr>
          <p:nvPr/>
        </p:nvPicPr>
        <p:blipFill>
          <a:blip r:embed="rId2" cstate="print"/>
          <a:srcRect/>
          <a:stretch>
            <a:fillRect/>
          </a:stretch>
        </p:blipFill>
        <p:spPr bwMode="auto">
          <a:xfrm>
            <a:off x="609600" y="2057400"/>
            <a:ext cx="2527473" cy="3248025"/>
          </a:xfrm>
          <a:prstGeom prst="rect">
            <a:avLst/>
          </a:prstGeom>
          <a:noFill/>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character of Christ</a:t>
            </a:r>
            <a:endParaRPr lang="en-US" dirty="0"/>
          </a:p>
        </p:txBody>
      </p:sp>
      <p:sp>
        <p:nvSpPr>
          <p:cNvPr id="3" name="Content Placeholder 2"/>
          <p:cNvSpPr>
            <a:spLocks noGrp="1"/>
          </p:cNvSpPr>
          <p:nvPr>
            <p:ph idx="1"/>
          </p:nvPr>
        </p:nvSpPr>
        <p:spPr/>
        <p:txBody>
          <a:bodyPr>
            <a:normAutofit/>
          </a:bodyPr>
          <a:lstStyle/>
          <a:p>
            <a:r>
              <a:rPr lang="en-US" sz="3600" dirty="0" smtClean="0"/>
              <a:t>His zeal</a:t>
            </a:r>
          </a:p>
          <a:p>
            <a:r>
              <a:rPr lang="en-US" sz="3600" dirty="0" smtClean="0"/>
              <a:t>His compassion</a:t>
            </a:r>
          </a:p>
          <a:p>
            <a:r>
              <a:rPr lang="en-US" sz="3600" dirty="0" smtClean="0"/>
              <a:t>His meekness and gentleness</a:t>
            </a:r>
          </a:p>
          <a:p>
            <a:r>
              <a:rPr lang="en-US" sz="3600" dirty="0" smtClean="0"/>
              <a:t>His boldness and courage</a:t>
            </a:r>
          </a:p>
          <a:p>
            <a:r>
              <a:rPr lang="en-US" sz="3600" dirty="0" smtClean="0"/>
              <a:t>His love</a:t>
            </a:r>
            <a:endParaRPr lang="en-US" sz="3600" dirty="0"/>
          </a:p>
        </p:txBody>
      </p:sp>
      <p:pic>
        <p:nvPicPr>
          <p:cNvPr id="77826" name="Picture 2" descr="http://newlifetriangle.org/nlt/wp-content/uploads/2012/05/DiscipleshipTitle.jpg"/>
          <p:cNvPicPr>
            <a:picLocks noChangeAspect="1" noChangeArrowheads="1"/>
          </p:cNvPicPr>
          <p:nvPr/>
        </p:nvPicPr>
        <p:blipFill>
          <a:blip r:embed="rId2" cstate="print"/>
          <a:srcRect/>
          <a:stretch>
            <a:fillRect/>
          </a:stretch>
        </p:blipFill>
        <p:spPr bwMode="auto">
          <a:xfrm>
            <a:off x="4724400" y="4331074"/>
            <a:ext cx="3810000" cy="2526926"/>
          </a:xfrm>
          <a:prstGeom prst="rect">
            <a:avLst/>
          </a:prstGeom>
          <a:noFill/>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The three offices </a:t>
            </a:r>
            <a:r>
              <a:rPr lang="en-US" dirty="0" err="1" smtClean="0"/>
              <a:t>heald</a:t>
            </a:r>
            <a:r>
              <a:rPr lang="en-US" dirty="0" smtClean="0"/>
              <a:t> by Jesus</a:t>
            </a:r>
            <a:endParaRPr lang="en-US" dirty="0"/>
          </a:p>
        </p:txBody>
      </p:sp>
      <p:pic>
        <p:nvPicPr>
          <p:cNvPr id="50178" name="Picture 2" descr="http://effectualgrace.com/wp-content/uploads/2011/10/Prophet-Priest-King.jpg"/>
          <p:cNvPicPr>
            <a:picLocks noChangeAspect="1" noChangeArrowheads="1"/>
          </p:cNvPicPr>
          <p:nvPr/>
        </p:nvPicPr>
        <p:blipFill>
          <a:blip r:embed="rId2" cstate="print"/>
          <a:srcRect/>
          <a:stretch>
            <a:fillRect/>
          </a:stretch>
        </p:blipFill>
        <p:spPr bwMode="auto">
          <a:xfrm>
            <a:off x="1219200" y="1752600"/>
            <a:ext cx="7006279" cy="4800600"/>
          </a:xfrm>
          <a:prstGeom prst="rect">
            <a:avLst/>
          </a:prstGeom>
          <a:noFill/>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oneyearbibleimages.com/jesus_scroll.jpg"/>
          <p:cNvPicPr>
            <a:picLocks noChangeAspect="1" noChangeArrowheads="1"/>
          </p:cNvPicPr>
          <p:nvPr/>
        </p:nvPicPr>
        <p:blipFill>
          <a:blip r:embed="rId2" cstate="print"/>
          <a:srcRect/>
          <a:stretch>
            <a:fillRect/>
          </a:stretch>
        </p:blipFill>
        <p:spPr bwMode="auto">
          <a:xfrm>
            <a:off x="1600200" y="0"/>
            <a:ext cx="6096000" cy="6907778"/>
          </a:xfrm>
          <a:prstGeom prst="rect">
            <a:avLst/>
          </a:prstGeom>
          <a:noFill/>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hrist Our Great High Priest www.eborg3.com"/>
          <p:cNvPicPr>
            <a:picLocks noChangeAspect="1" noChangeArrowheads="1"/>
          </p:cNvPicPr>
          <p:nvPr/>
        </p:nvPicPr>
        <p:blipFill>
          <a:blip r:embed="rId2" cstate="print"/>
          <a:srcRect/>
          <a:stretch>
            <a:fillRect/>
          </a:stretch>
        </p:blipFill>
        <p:spPr bwMode="auto">
          <a:xfrm>
            <a:off x="-302514" y="-138964"/>
            <a:ext cx="9561830" cy="7225564"/>
          </a:xfrm>
          <a:prstGeom prst="rect">
            <a:avLst/>
          </a:prstGeom>
          <a:noFill/>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Users\Dan White\Pictures\Bible pictures\Prophecy pictures\prophecy pictures\rapture and second coming\Christ the Conquer (2).jpg"/>
          <p:cNvPicPr>
            <a:picLocks noChangeAspect="1" noChangeArrowheads="1"/>
          </p:cNvPicPr>
          <p:nvPr/>
        </p:nvPicPr>
        <p:blipFill>
          <a:blip r:embed="rId2" cstate="print"/>
          <a:srcRect/>
          <a:stretch>
            <a:fillRect/>
          </a:stretch>
        </p:blipFill>
        <p:spPr bwMode="auto">
          <a:xfrm>
            <a:off x="2057400" y="52002"/>
            <a:ext cx="5030788" cy="6805998"/>
          </a:xfrm>
          <a:prstGeom prst="rect">
            <a:avLst/>
          </a:prstGeom>
          <a:noFill/>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The Death of Jesus Christ</a:t>
            </a:r>
            <a:endParaRPr lang="en-US" dirty="0"/>
          </a:p>
        </p:txBody>
      </p:sp>
      <p:pic>
        <p:nvPicPr>
          <p:cNvPr id="58370" name="Picture 2" descr="http://1.bp.blogspot.com/-S51f2kxHK7M/T4H65hzLHpI/AAAAAAAAAPc/u6igr5uGlIw/s1600/jesus-on-cross.jpg"/>
          <p:cNvPicPr>
            <a:picLocks noChangeAspect="1" noChangeArrowheads="1"/>
          </p:cNvPicPr>
          <p:nvPr/>
        </p:nvPicPr>
        <p:blipFill>
          <a:blip r:embed="rId2" cstate="print"/>
          <a:srcRect/>
          <a:stretch>
            <a:fillRect/>
          </a:stretch>
        </p:blipFill>
        <p:spPr bwMode="auto">
          <a:xfrm>
            <a:off x="1524000" y="1676400"/>
            <a:ext cx="5934075" cy="4446911"/>
          </a:xfrm>
          <a:prstGeom prst="rect">
            <a:avLst/>
          </a:prstGeom>
          <a:noFill/>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219200"/>
            <a:ext cx="8686800" cy="4832092"/>
          </a:xfrm>
          <a:prstGeom prst="rect">
            <a:avLst/>
          </a:prstGeom>
        </p:spPr>
        <p:txBody>
          <a:bodyPr wrap="square">
            <a:spAutoFit/>
          </a:bodyPr>
          <a:lstStyle/>
          <a:p>
            <a:pPr algn="ctr"/>
            <a:r>
              <a:rPr lang="en-US" sz="4400" i="1" dirty="0" smtClean="0"/>
              <a:t>“For I delivered unto you first of all that which I also received, how that Christ died for our sins according to the scriptures; And that he was buried, and that he rose again the third day according to the scriptures.” </a:t>
            </a:r>
          </a:p>
          <a:p>
            <a:pPr algn="ctr"/>
            <a:r>
              <a:rPr lang="en-US" sz="4400" i="1" dirty="0" smtClean="0"/>
              <a:t>(I Cor. 15:3-5) </a:t>
            </a:r>
            <a:endParaRPr lang="en-US" sz="4400" i="1" dirty="0"/>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Autofit/>
          </a:bodyPr>
          <a:lstStyle/>
          <a:p>
            <a:r>
              <a:rPr lang="en-US" sz="3600" dirty="0" smtClean="0"/>
              <a:t/>
            </a:r>
            <a:br>
              <a:rPr lang="en-US" sz="3600" dirty="0" smtClean="0"/>
            </a:br>
            <a:r>
              <a:rPr lang="en-US" sz="3600" i="1" dirty="0" smtClean="0">
                <a:solidFill>
                  <a:srgbClr val="FFFF00"/>
                </a:solidFill>
              </a:rPr>
              <a:t>“Exposing the false Doctrine of Calvinism”</a:t>
            </a:r>
            <a:endParaRPr lang="en-US" sz="3600" i="1" dirty="0">
              <a:solidFill>
                <a:srgbClr val="FFFF00"/>
              </a:solidFill>
            </a:endParaRPr>
          </a:p>
        </p:txBody>
      </p:sp>
      <p:sp>
        <p:nvSpPr>
          <p:cNvPr id="3" name="Content Placeholder 2"/>
          <p:cNvSpPr>
            <a:spLocks noGrp="1"/>
          </p:cNvSpPr>
          <p:nvPr>
            <p:ph idx="1"/>
          </p:nvPr>
        </p:nvSpPr>
        <p:spPr>
          <a:xfrm>
            <a:off x="0" y="838200"/>
            <a:ext cx="6553200" cy="6019800"/>
          </a:xfrm>
        </p:spPr>
        <p:txBody>
          <a:bodyPr>
            <a:noAutofit/>
          </a:bodyPr>
          <a:lstStyle/>
          <a:p>
            <a:pPr algn="ctr">
              <a:buNone/>
            </a:pPr>
            <a:endParaRPr lang="en-US" dirty="0" smtClean="0"/>
          </a:p>
          <a:p>
            <a:pPr algn="ctr">
              <a:buNone/>
            </a:pPr>
            <a:r>
              <a:rPr lang="en-US" i="1" dirty="0" smtClean="0"/>
              <a:t>“I marvel that ye are so soon removed from him that called you into the grace of Christ unto another gospel …but there be some that trouble you, and would </a:t>
            </a:r>
            <a:r>
              <a:rPr lang="en-US" i="1" u="sng" dirty="0" smtClean="0"/>
              <a:t>pervert the gospel of Christ</a:t>
            </a:r>
            <a:r>
              <a:rPr lang="en-US" i="1" dirty="0" smtClean="0"/>
              <a:t>. But though we, or an angel from heaven, preach any other gospel unto you than that which we have preached unto you, let him be accursed.” (Gal. 1:6-8) </a:t>
            </a:r>
          </a:p>
        </p:txBody>
      </p:sp>
      <p:pic>
        <p:nvPicPr>
          <p:cNvPr id="3074" name="Picture 2" descr="John Calvin Best View"/>
          <p:cNvPicPr>
            <a:picLocks noChangeAspect="1" noChangeArrowheads="1"/>
          </p:cNvPicPr>
          <p:nvPr/>
        </p:nvPicPr>
        <p:blipFill>
          <a:blip r:embed="rId2" cstate="print"/>
          <a:srcRect/>
          <a:stretch>
            <a:fillRect/>
          </a:stretch>
        </p:blipFill>
        <p:spPr bwMode="auto">
          <a:xfrm>
            <a:off x="6758788" y="1600200"/>
            <a:ext cx="2385212" cy="3581400"/>
          </a:xfrm>
          <a:prstGeom prst="rect">
            <a:avLst/>
          </a:prstGeom>
          <a:noFill/>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sz="9600" dirty="0" smtClean="0">
                <a:effectLst>
                  <a:glow rad="101600">
                    <a:schemeClr val="accent2">
                      <a:satMod val="175000"/>
                      <a:alpha val="40000"/>
                    </a:schemeClr>
                  </a:glow>
                </a:effectLst>
              </a:rPr>
              <a:t>Review</a:t>
            </a:r>
            <a:endParaRPr lang="en-US" sz="9600" dirty="0">
              <a:effectLst>
                <a:glow rad="101600">
                  <a:schemeClr val="accent2">
                    <a:satMod val="175000"/>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274638"/>
            <a:ext cx="5029200" cy="6430962"/>
          </a:xfrm>
        </p:spPr>
        <p:txBody>
          <a:bodyPr>
            <a:normAutofit/>
          </a:bodyPr>
          <a:lstStyle/>
          <a:p>
            <a:r>
              <a:rPr lang="en-US" sz="3600" i="1" dirty="0" smtClean="0"/>
              <a:t>"We call </a:t>
            </a:r>
            <a:r>
              <a:rPr lang="en-US" sz="3600" i="1" u="sng" dirty="0" smtClean="0"/>
              <a:t>predestination</a:t>
            </a:r>
            <a:r>
              <a:rPr lang="en-US" sz="3600" i="1" dirty="0" smtClean="0"/>
              <a:t> God’s eternal decree, by which He determined what He willed to become of each man. For all are not created in equal condition; rather, eternal life is ordained for some, eternal damnation for others." </a:t>
            </a:r>
            <a:endParaRPr lang="en-US" sz="3600" i="1" dirty="0"/>
          </a:p>
        </p:txBody>
      </p:sp>
      <p:pic>
        <p:nvPicPr>
          <p:cNvPr id="76802" name="Picture 2" descr="http://jamestabor.com/wp-content/uploads/2009/08/servetus.gif"/>
          <p:cNvPicPr>
            <a:picLocks noChangeAspect="1" noChangeArrowheads="1"/>
          </p:cNvPicPr>
          <p:nvPr/>
        </p:nvPicPr>
        <p:blipFill>
          <a:blip r:embed="rId2" cstate="print"/>
          <a:srcRect/>
          <a:stretch>
            <a:fillRect/>
          </a:stretch>
        </p:blipFill>
        <p:spPr bwMode="auto">
          <a:xfrm>
            <a:off x="152400" y="838200"/>
            <a:ext cx="3552825" cy="4772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610600" cy="2819400"/>
          </a:xfrm>
        </p:spPr>
        <p:txBody>
          <a:bodyPr>
            <a:noAutofit/>
          </a:bodyPr>
          <a:lstStyle/>
          <a:p>
            <a:r>
              <a:rPr lang="en-US" dirty="0" smtClean="0"/>
              <a:t>Calvinism teaches that some men are predestinated to Heaven and others are predestinated to Hell. It is strictly God’s choice and man can not change it. </a:t>
            </a:r>
            <a:br>
              <a:rPr lang="en-US" dirty="0" smtClean="0"/>
            </a:br>
            <a:endParaRPr lang="en-US" dirty="0"/>
          </a:p>
        </p:txBody>
      </p:sp>
      <p:pic>
        <p:nvPicPr>
          <p:cNvPr id="7170" name="Picture 2" descr="http://www.lol842bristol.com/web_images/john-calvin.jpg"/>
          <p:cNvPicPr>
            <a:picLocks noChangeAspect="1" noChangeArrowheads="1"/>
          </p:cNvPicPr>
          <p:nvPr/>
        </p:nvPicPr>
        <p:blipFill>
          <a:blip r:embed="rId2" cstate="print"/>
          <a:srcRect/>
          <a:stretch>
            <a:fillRect/>
          </a:stretch>
        </p:blipFill>
        <p:spPr bwMode="auto">
          <a:xfrm>
            <a:off x="5867400" y="3581400"/>
            <a:ext cx="2914650" cy="3108960"/>
          </a:xfrm>
          <a:prstGeom prst="rect">
            <a:avLst/>
          </a:prstGeom>
          <a:ln>
            <a:noFill/>
          </a:ln>
          <a:effectLst>
            <a:softEdge rad="112500"/>
          </a:effectLst>
        </p:spPr>
      </p:pic>
      <p:pic>
        <p:nvPicPr>
          <p:cNvPr id="7172" name="Picture 4" descr="http://www.christiangifts-jewelry.com/images/categories/holy-spirit-0107.jpg"/>
          <p:cNvPicPr>
            <a:picLocks noChangeAspect="1" noChangeArrowheads="1"/>
          </p:cNvPicPr>
          <p:nvPr/>
        </p:nvPicPr>
        <p:blipFill>
          <a:blip r:embed="rId3" cstate="print"/>
          <a:srcRect/>
          <a:stretch>
            <a:fillRect/>
          </a:stretch>
        </p:blipFill>
        <p:spPr bwMode="auto">
          <a:xfrm>
            <a:off x="533400" y="3652058"/>
            <a:ext cx="2895600" cy="310619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84" name="Picture 12" descr="http://gaslamppost.files.wordpress.com/2012/02/hand-of-god.jpg"/>
          <p:cNvPicPr>
            <a:picLocks noChangeAspect="1" noChangeArrowheads="1"/>
          </p:cNvPicPr>
          <p:nvPr/>
        </p:nvPicPr>
        <p:blipFill>
          <a:blip r:embed="rId2" cstate="print"/>
          <a:srcRect l="12129" t="17295" r="3093" b="3093"/>
          <a:stretch>
            <a:fillRect/>
          </a:stretch>
        </p:blipFill>
        <p:spPr bwMode="auto">
          <a:xfrm flipH="1">
            <a:off x="0" y="-1"/>
            <a:ext cx="4495800" cy="3333093"/>
          </a:xfrm>
          <a:prstGeom prst="rect">
            <a:avLst/>
          </a:prstGeom>
          <a:ln>
            <a:noFill/>
          </a:ln>
          <a:effectLst>
            <a:softEdge rad="112500"/>
          </a:effectLst>
        </p:spPr>
      </p:pic>
      <p:pic>
        <p:nvPicPr>
          <p:cNvPr id="105474" name="Picture 2" descr="http://divinerevelations.info/Documents/7_Jovenes/new_jerusalem.jpg"/>
          <p:cNvPicPr>
            <a:picLocks noChangeAspect="1" noChangeArrowheads="1"/>
          </p:cNvPicPr>
          <p:nvPr/>
        </p:nvPicPr>
        <p:blipFill>
          <a:blip r:embed="rId3" cstate="print"/>
          <a:srcRect r="4688"/>
          <a:stretch>
            <a:fillRect/>
          </a:stretch>
        </p:blipFill>
        <p:spPr bwMode="auto">
          <a:xfrm>
            <a:off x="0" y="3352800"/>
            <a:ext cx="4506684" cy="3505200"/>
          </a:xfrm>
          <a:prstGeom prst="rect">
            <a:avLst/>
          </a:prstGeom>
          <a:ln>
            <a:noFill/>
          </a:ln>
          <a:effectLst>
            <a:softEdge rad="112500"/>
          </a:effectLst>
        </p:spPr>
      </p:pic>
      <p:pic>
        <p:nvPicPr>
          <p:cNvPr id="105476" name="Picture 4" descr="http://mikeduran.com/wp-content/uploads/2012/04/hell-1.jpg"/>
          <p:cNvPicPr>
            <a:picLocks noChangeAspect="1" noChangeArrowheads="1"/>
          </p:cNvPicPr>
          <p:nvPr/>
        </p:nvPicPr>
        <p:blipFill>
          <a:blip r:embed="rId4" cstate="print"/>
          <a:srcRect l="7812" t="518" r="9093"/>
          <a:stretch>
            <a:fillRect/>
          </a:stretch>
        </p:blipFill>
        <p:spPr bwMode="auto">
          <a:xfrm>
            <a:off x="4648200" y="3332157"/>
            <a:ext cx="4495800" cy="3525843"/>
          </a:xfrm>
          <a:prstGeom prst="rect">
            <a:avLst/>
          </a:prstGeom>
          <a:ln>
            <a:noFill/>
          </a:ln>
          <a:effectLst>
            <a:softEdge rad="112500"/>
          </a:effectLst>
        </p:spPr>
      </p:pic>
      <p:pic>
        <p:nvPicPr>
          <p:cNvPr id="105482" name="Picture 10" descr="https://encrypted-tbn0.gstatic.com/images?q=tbn:ANd9GcQ2-3buPBdIviRtt1T3YTKAHpIASQBGddDBtiuPuboU1SbtKxnP"/>
          <p:cNvPicPr>
            <a:picLocks noChangeAspect="1" noChangeArrowheads="1"/>
          </p:cNvPicPr>
          <p:nvPr/>
        </p:nvPicPr>
        <p:blipFill>
          <a:blip r:embed="rId5" cstate="print"/>
          <a:srcRect l="14226" t="6227" r="415" b="10511"/>
          <a:stretch>
            <a:fillRect/>
          </a:stretch>
        </p:blipFill>
        <p:spPr bwMode="auto">
          <a:xfrm>
            <a:off x="4648200" y="0"/>
            <a:ext cx="4340794" cy="3276600"/>
          </a:xfrm>
          <a:prstGeom prst="rect">
            <a:avLst/>
          </a:prstGeom>
          <a:ln>
            <a:noFill/>
          </a:ln>
          <a:effectLst>
            <a:softEdge rad="112500"/>
          </a:effectLst>
        </p:spPr>
      </p:pic>
      <p:pic>
        <p:nvPicPr>
          <p:cNvPr id="105486" name="Picture 14" descr="http://adam1cor.files.wordpress.com/2010/11/question-mark-face.jpg"/>
          <p:cNvPicPr>
            <a:picLocks noChangeAspect="1" noChangeArrowheads="1"/>
          </p:cNvPicPr>
          <p:nvPr/>
        </p:nvPicPr>
        <p:blipFill>
          <a:blip r:embed="rId6" cstate="print"/>
          <a:srcRect/>
          <a:stretch>
            <a:fillRect/>
          </a:stretch>
        </p:blipFill>
        <p:spPr bwMode="auto">
          <a:xfrm>
            <a:off x="2514600" y="1905000"/>
            <a:ext cx="4069773" cy="35814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1" cy="1015663"/>
          </a:xfrm>
          <a:prstGeom prst="rect">
            <a:avLst/>
          </a:prstGeom>
        </p:spPr>
        <p:txBody>
          <a:bodyPr wrap="square">
            <a:spAutoFit/>
          </a:bodyPr>
          <a:lstStyle/>
          <a:p>
            <a:pPr algn="ctr"/>
            <a:r>
              <a:rPr lang="en-US" sz="6000" i="1" dirty="0" smtClean="0">
                <a:solidFill>
                  <a:srgbClr val="FFFF00"/>
                </a:solidFill>
                <a:effectLst>
                  <a:glow rad="101600">
                    <a:schemeClr val="bg1">
                      <a:alpha val="60000"/>
                    </a:schemeClr>
                  </a:glow>
                </a:effectLst>
              </a:rPr>
              <a:t>The Vicarious Atonement</a:t>
            </a:r>
            <a:endParaRPr lang="en-US" sz="6000" dirty="0"/>
          </a:p>
        </p:txBody>
      </p:sp>
      <p:pic>
        <p:nvPicPr>
          <p:cNvPr id="1026" name="Picture 2" descr="http://www.crosswindministry.org/wp-content/uploads/2009/01/_cross.jpg"/>
          <p:cNvPicPr>
            <a:picLocks noChangeAspect="1" noChangeArrowheads="1"/>
          </p:cNvPicPr>
          <p:nvPr/>
        </p:nvPicPr>
        <p:blipFill>
          <a:blip r:embed="rId2" cstate="print"/>
          <a:srcRect/>
          <a:stretch>
            <a:fillRect/>
          </a:stretch>
        </p:blipFill>
        <p:spPr bwMode="auto">
          <a:xfrm>
            <a:off x="4191000" y="1524000"/>
            <a:ext cx="4618182" cy="3048000"/>
          </a:xfrm>
          <a:prstGeom prst="rect">
            <a:avLst/>
          </a:prstGeom>
          <a:noFill/>
        </p:spPr>
      </p:pic>
      <p:pic>
        <p:nvPicPr>
          <p:cNvPr id="1028" name="Picture 4" descr="http://realchristianity.files.wordpress.com/2011/10/2223868_f520.jpg?w=614"/>
          <p:cNvPicPr>
            <a:picLocks noChangeAspect="1" noChangeArrowheads="1"/>
          </p:cNvPicPr>
          <p:nvPr/>
        </p:nvPicPr>
        <p:blipFill>
          <a:blip r:embed="rId3" cstate="print"/>
          <a:srcRect/>
          <a:stretch>
            <a:fillRect/>
          </a:stretch>
        </p:blipFill>
        <p:spPr bwMode="auto">
          <a:xfrm>
            <a:off x="0" y="3295650"/>
            <a:ext cx="4419600" cy="3314701"/>
          </a:xfrm>
          <a:prstGeom prst="rect">
            <a:avLst/>
          </a:prstGeom>
          <a:noFill/>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wordincarnate.files.wordpress.com/2011/05/hell.jpg"/>
          <p:cNvPicPr>
            <a:picLocks noChangeAspect="1" noChangeArrowheads="1"/>
          </p:cNvPicPr>
          <p:nvPr/>
        </p:nvPicPr>
        <p:blipFill>
          <a:blip r:embed="rId2" cstate="print"/>
          <a:srcRect/>
          <a:stretch>
            <a:fillRect/>
          </a:stretch>
        </p:blipFill>
        <p:spPr bwMode="auto">
          <a:xfrm>
            <a:off x="5029200" y="2147454"/>
            <a:ext cx="3048000" cy="4710546"/>
          </a:xfrm>
          <a:prstGeom prst="rect">
            <a:avLst/>
          </a:prstGeom>
          <a:noFill/>
        </p:spPr>
      </p:pic>
      <p:sp>
        <p:nvSpPr>
          <p:cNvPr id="3" name="Title 2"/>
          <p:cNvSpPr>
            <a:spLocks noGrp="1"/>
          </p:cNvSpPr>
          <p:nvPr>
            <p:ph type="title"/>
          </p:nvPr>
        </p:nvSpPr>
        <p:spPr>
          <a:xfrm>
            <a:off x="0" y="152400"/>
            <a:ext cx="9144000" cy="2743200"/>
          </a:xfrm>
        </p:spPr>
        <p:txBody>
          <a:bodyPr>
            <a:normAutofit/>
          </a:bodyPr>
          <a:lstStyle/>
          <a:p>
            <a:r>
              <a:rPr lang="en-US" sz="3600" dirty="0" smtClean="0"/>
              <a:t>The word </a:t>
            </a:r>
            <a:r>
              <a:rPr lang="en-US" sz="3600" i="1" dirty="0" smtClean="0">
                <a:solidFill>
                  <a:srgbClr val="FFFF00"/>
                </a:solidFill>
              </a:rPr>
              <a:t>"vicarious" </a:t>
            </a:r>
            <a:r>
              <a:rPr lang="en-US" sz="3600" dirty="0" smtClean="0"/>
              <a:t>means substitute.  </a:t>
            </a:r>
            <a:br>
              <a:rPr lang="en-US" sz="3600" dirty="0" smtClean="0"/>
            </a:br>
            <a:r>
              <a:rPr lang="en-US" sz="3600" dirty="0" smtClean="0"/>
              <a:t>Christ was a substitute for others in that He took their place and suffered their punishment. </a:t>
            </a:r>
            <a:br>
              <a:rPr lang="en-US" sz="3600" dirty="0" smtClean="0"/>
            </a:br>
            <a:endParaRPr lang="en-US" sz="3600" dirty="0"/>
          </a:p>
        </p:txBody>
      </p:sp>
      <p:sp>
        <p:nvSpPr>
          <p:cNvPr id="4" name="Content Placeholder 3"/>
          <p:cNvSpPr>
            <a:spLocks noGrp="1"/>
          </p:cNvSpPr>
          <p:nvPr>
            <p:ph idx="1"/>
          </p:nvPr>
        </p:nvSpPr>
        <p:spPr>
          <a:xfrm>
            <a:off x="152400" y="3048000"/>
            <a:ext cx="4191000" cy="3810000"/>
          </a:xfrm>
        </p:spPr>
        <p:txBody>
          <a:bodyPr/>
          <a:lstStyle/>
          <a:p>
            <a:pPr algn="ctr">
              <a:buNone/>
            </a:pPr>
            <a:r>
              <a:rPr lang="en-US" dirty="0" smtClean="0">
                <a:solidFill>
                  <a:srgbClr val="FFFF00"/>
                </a:solidFill>
              </a:rPr>
              <a:t>     </a:t>
            </a:r>
            <a:r>
              <a:rPr lang="en-US" dirty="0" smtClean="0">
                <a:solidFill>
                  <a:srgbClr val="FF0000"/>
                </a:solidFill>
                <a:effectLst>
                  <a:glow rad="63500">
                    <a:schemeClr val="accent2">
                      <a:satMod val="175000"/>
                      <a:alpha val="40000"/>
                    </a:schemeClr>
                  </a:glow>
                </a:effectLst>
              </a:rPr>
              <a:t>Without Christ </a:t>
            </a:r>
            <a:r>
              <a:rPr lang="en-US" i="1" dirty="0" smtClean="0">
                <a:solidFill>
                  <a:srgbClr val="FF0000"/>
                </a:solidFill>
                <a:effectLst>
                  <a:glow rad="63500">
                    <a:schemeClr val="accent2">
                      <a:satMod val="175000"/>
                      <a:alpha val="40000"/>
                    </a:schemeClr>
                  </a:glow>
                </a:effectLst>
              </a:rPr>
              <a:t>“vicarious death”, </a:t>
            </a:r>
            <a:r>
              <a:rPr lang="en-US" dirty="0" smtClean="0">
                <a:solidFill>
                  <a:srgbClr val="FF0000"/>
                </a:solidFill>
                <a:effectLst>
                  <a:glow rad="63500">
                    <a:schemeClr val="accent2">
                      <a:satMod val="175000"/>
                      <a:alpha val="40000"/>
                    </a:schemeClr>
                  </a:glow>
                </a:effectLst>
              </a:rPr>
              <a:t>we are all going to die and spend an eternity in hell as payment for our sins </a:t>
            </a:r>
            <a:r>
              <a:rPr lang="en-US" i="1" dirty="0" smtClean="0">
                <a:solidFill>
                  <a:srgbClr val="FF0000"/>
                </a:solidFill>
                <a:effectLst>
                  <a:glow rad="63500">
                    <a:schemeClr val="accent2">
                      <a:satMod val="175000"/>
                      <a:alpha val="40000"/>
                    </a:schemeClr>
                  </a:glow>
                </a:effectLst>
              </a:rPr>
              <a:t>(Rev. 20:14).</a:t>
            </a:r>
            <a:endParaRPr lang="en-US" i="1" dirty="0">
              <a:solidFill>
                <a:srgbClr val="FF0000"/>
              </a:solidFill>
              <a:effectLst>
                <a:glow rad="63500">
                  <a:schemeClr val="accent2">
                    <a:satMod val="175000"/>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descr="http://oneyearbibleimages.com/cross_follow.jpg"/>
          <p:cNvPicPr>
            <a:picLocks noChangeAspect="1" noChangeArrowheads="1"/>
          </p:cNvPicPr>
          <p:nvPr/>
        </p:nvPicPr>
        <p:blipFill>
          <a:blip r:embed="rId2" cstate="print"/>
          <a:srcRect/>
          <a:stretch>
            <a:fillRect/>
          </a:stretch>
        </p:blipFill>
        <p:spPr bwMode="auto">
          <a:xfrm>
            <a:off x="0" y="18434"/>
            <a:ext cx="9144000" cy="6839566"/>
          </a:xfrm>
          <a:prstGeom prst="rect">
            <a:avLst/>
          </a:prstGeom>
          <a:noFill/>
        </p:spPr>
      </p:pic>
      <p:sp>
        <p:nvSpPr>
          <p:cNvPr id="3" name="Rectangle 2"/>
          <p:cNvSpPr/>
          <p:nvPr/>
        </p:nvSpPr>
        <p:spPr>
          <a:xfrm>
            <a:off x="0" y="990601"/>
            <a:ext cx="5029200" cy="1938992"/>
          </a:xfrm>
          <a:prstGeom prst="rect">
            <a:avLst/>
          </a:prstGeom>
        </p:spPr>
        <p:txBody>
          <a:bodyPr wrap="square">
            <a:spAutoFit/>
          </a:bodyPr>
          <a:lstStyle/>
          <a:p>
            <a:pPr algn="ctr"/>
            <a:r>
              <a:rPr lang="en-US" sz="4000" i="1" dirty="0" smtClean="0">
                <a:solidFill>
                  <a:schemeClr val="bg1"/>
                </a:solidFill>
                <a:effectLst>
                  <a:glow rad="101600">
                    <a:schemeClr val="tx1">
                      <a:alpha val="60000"/>
                    </a:schemeClr>
                  </a:glow>
                </a:effectLst>
                <a:latin typeface="Adobe Arabic" pitchFamily="18" charset="-78"/>
                <a:cs typeface="Adobe Arabic" pitchFamily="18" charset="-78"/>
              </a:rPr>
              <a:t>“Who his own self bare our sins in his own body on the tree.”</a:t>
            </a:r>
          </a:p>
          <a:p>
            <a:pPr algn="ctr"/>
            <a:r>
              <a:rPr lang="en-US" sz="4000" i="1" dirty="0" smtClean="0">
                <a:solidFill>
                  <a:schemeClr val="bg1"/>
                </a:solidFill>
                <a:effectLst>
                  <a:glow rad="101600">
                    <a:schemeClr val="tx1">
                      <a:alpha val="60000"/>
                    </a:schemeClr>
                  </a:glow>
                </a:effectLst>
                <a:latin typeface="Adobe Arabic" pitchFamily="18" charset="-78"/>
                <a:cs typeface="Adobe Arabic" pitchFamily="18" charset="-78"/>
              </a:rPr>
              <a:t> I Peter 2:24 </a:t>
            </a:r>
            <a:endParaRPr lang="en-US" sz="4000" i="1" dirty="0">
              <a:solidFill>
                <a:schemeClr val="bg1"/>
              </a:solidFill>
              <a:effectLst>
                <a:glow rad="101600">
                  <a:schemeClr val="tx1">
                    <a:alpha val="60000"/>
                  </a:schemeClr>
                </a:glow>
              </a:effectLst>
              <a:latin typeface="Adobe Arabic" pitchFamily="18" charset="-78"/>
              <a:cs typeface="Adobe Arabic" pitchFamily="18" charset="-78"/>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23330"/>
          </a:xfrm>
          <a:prstGeom prst="rect">
            <a:avLst/>
          </a:prstGeom>
        </p:spPr>
        <p:txBody>
          <a:bodyPr wrap="square">
            <a:spAutoFit/>
          </a:bodyPr>
          <a:lstStyle/>
          <a:p>
            <a:pPr algn="ctr"/>
            <a:r>
              <a:rPr lang="en-US" sz="5400" i="1" dirty="0" smtClean="0"/>
              <a:t>The “vicarious” death of Christ </a:t>
            </a:r>
            <a:endParaRPr lang="en-US" sz="5400" i="1" dirty="0"/>
          </a:p>
        </p:txBody>
      </p:sp>
      <p:pic>
        <p:nvPicPr>
          <p:cNvPr id="94210" name="Picture 2" descr="http://2.bp.blogspot.com/-cVmFcUQpfac/T3Ek8g-BcLI/AAAAAAAAAe0/6EW8_lJJuL4/s1600/Jesus_saves.jpg"/>
          <p:cNvPicPr>
            <a:picLocks noChangeAspect="1" noChangeArrowheads="1"/>
          </p:cNvPicPr>
          <p:nvPr/>
        </p:nvPicPr>
        <p:blipFill>
          <a:blip r:embed="rId2" cstate="print"/>
          <a:srcRect/>
          <a:stretch>
            <a:fillRect/>
          </a:stretch>
        </p:blipFill>
        <p:spPr bwMode="auto">
          <a:xfrm>
            <a:off x="914400" y="1371600"/>
            <a:ext cx="7090832" cy="5105400"/>
          </a:xfrm>
          <a:prstGeom prst="rect">
            <a:avLst/>
          </a:prstGeom>
          <a:noFill/>
        </p:spPr>
      </p:pic>
      <p:sp>
        <p:nvSpPr>
          <p:cNvPr id="4" name="Title 3"/>
          <p:cNvSpPr>
            <a:spLocks noGrp="1"/>
          </p:cNvSpPr>
          <p:nvPr>
            <p:ph type="title"/>
          </p:nvPr>
        </p:nvSpPr>
        <p:spPr>
          <a:xfrm>
            <a:off x="3810000" y="1600200"/>
            <a:ext cx="4114800" cy="4953000"/>
          </a:xfrm>
        </p:spPr>
        <p:txBody>
          <a:bodyPr/>
          <a:lstStyle/>
          <a:p>
            <a:r>
              <a:rPr lang="en-US" dirty="0">
                <a:effectLst>
                  <a:glow rad="101600">
                    <a:schemeClr val="bg1">
                      <a:alpha val="60000"/>
                    </a:schemeClr>
                  </a:glow>
                </a:effectLst>
              </a:rPr>
              <a:t>T</a:t>
            </a:r>
            <a:r>
              <a:rPr lang="en-US" dirty="0" smtClean="0">
                <a:effectLst>
                  <a:glow rad="101600">
                    <a:schemeClr val="bg1">
                      <a:alpha val="60000"/>
                    </a:schemeClr>
                  </a:glow>
                </a:effectLst>
              </a:rPr>
              <a:t>he results of the vicarious atonement for those that believe?</a:t>
            </a:r>
            <a:endParaRPr lang="en-US"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2.bp.blogspot.com/-UfF16jcv9Uw/UBnqdqaWUII/AAAAAAAAADY/F07Gm2gwXJQ/s1600/cros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rmAutofit fontScale="90000"/>
          </a:bodyPr>
          <a:lstStyle/>
          <a:p>
            <a:r>
              <a:rPr lang="en-US" i="1" dirty="0" smtClean="0">
                <a:solidFill>
                  <a:srgbClr val="FFFF00"/>
                </a:solidFill>
                <a:effectLst>
                  <a:glow rad="101600">
                    <a:schemeClr val="bg1">
                      <a:alpha val="60000"/>
                    </a:schemeClr>
                  </a:glow>
                </a:effectLst>
              </a:rPr>
              <a:t>The results of the vicarious atonement</a:t>
            </a:r>
            <a:br>
              <a:rPr lang="en-US" i="1" dirty="0" smtClean="0">
                <a:solidFill>
                  <a:srgbClr val="FFFF00"/>
                </a:solidFill>
                <a:effectLst>
                  <a:glow rad="101600">
                    <a:schemeClr val="bg1">
                      <a:alpha val="60000"/>
                    </a:schemeClr>
                  </a:glow>
                </a:effectLst>
              </a:rPr>
            </a:br>
            <a:endParaRPr lang="en-US" dirty="0">
              <a:effectLst>
                <a:glow rad="101600">
                  <a:schemeClr val="bg1">
                    <a:alpha val="60000"/>
                  </a:schemeClr>
                </a:glow>
              </a:effectLst>
            </a:endParaRPr>
          </a:p>
        </p:txBody>
      </p:sp>
      <p:sp>
        <p:nvSpPr>
          <p:cNvPr id="3" name="Content Placeholder 2"/>
          <p:cNvSpPr>
            <a:spLocks noGrp="1"/>
          </p:cNvSpPr>
          <p:nvPr>
            <p:ph sz="half" idx="1"/>
          </p:nvPr>
        </p:nvSpPr>
        <p:spPr/>
        <p:txBody>
          <a:bodyPr>
            <a:normAutofit lnSpcReduction="10000"/>
          </a:bodyPr>
          <a:lstStyle/>
          <a:p>
            <a:r>
              <a:rPr lang="en-US" sz="3600" dirty="0" smtClean="0">
                <a:effectLst>
                  <a:glow rad="101600">
                    <a:schemeClr val="bg1">
                      <a:alpha val="60000"/>
                    </a:schemeClr>
                  </a:glow>
                </a:effectLst>
              </a:rPr>
              <a:t>Redemption</a:t>
            </a:r>
          </a:p>
          <a:p>
            <a:r>
              <a:rPr lang="en-US" sz="3600" dirty="0" smtClean="0">
                <a:effectLst>
                  <a:glow rad="101600">
                    <a:schemeClr val="bg1">
                      <a:alpha val="60000"/>
                    </a:schemeClr>
                  </a:glow>
                </a:effectLst>
              </a:rPr>
              <a:t>Reconciliation</a:t>
            </a:r>
          </a:p>
          <a:p>
            <a:r>
              <a:rPr lang="en-US" sz="3600" dirty="0" smtClean="0">
                <a:effectLst>
                  <a:glow rad="101600">
                    <a:schemeClr val="bg1">
                      <a:alpha val="60000"/>
                    </a:schemeClr>
                  </a:glow>
                </a:effectLst>
              </a:rPr>
              <a:t>Justification</a:t>
            </a:r>
          </a:p>
          <a:p>
            <a:r>
              <a:rPr lang="en-US" sz="3600" dirty="0" smtClean="0">
                <a:effectLst>
                  <a:glow rad="101600">
                    <a:schemeClr val="bg1">
                      <a:alpha val="60000"/>
                    </a:schemeClr>
                  </a:glow>
                </a:effectLst>
              </a:rPr>
              <a:t>Sanctification</a:t>
            </a:r>
          </a:p>
          <a:p>
            <a:r>
              <a:rPr lang="en-US" sz="3600" dirty="0" smtClean="0">
                <a:effectLst>
                  <a:glow rad="101600">
                    <a:schemeClr val="bg1">
                      <a:alpha val="60000"/>
                    </a:schemeClr>
                  </a:glow>
                </a:effectLst>
              </a:rPr>
              <a:t>Glorification</a:t>
            </a:r>
          </a:p>
          <a:p>
            <a:r>
              <a:rPr lang="en-US" sz="3600" dirty="0" smtClean="0">
                <a:effectLst>
                  <a:glow rad="101600">
                    <a:schemeClr val="bg1">
                      <a:alpha val="60000"/>
                    </a:schemeClr>
                  </a:glow>
                </a:effectLst>
              </a:rPr>
              <a:t>Regeneration</a:t>
            </a:r>
          </a:p>
          <a:p>
            <a:r>
              <a:rPr lang="en-US" sz="3600" dirty="0" smtClean="0">
                <a:effectLst>
                  <a:glow rad="101600">
                    <a:schemeClr val="bg1">
                      <a:alpha val="60000"/>
                    </a:schemeClr>
                  </a:glow>
                </a:effectLst>
              </a:rPr>
              <a:t>Remission</a:t>
            </a:r>
          </a:p>
          <a:p>
            <a:endParaRPr lang="en-US" sz="3600" dirty="0">
              <a:effectLst>
                <a:glow rad="101600">
                  <a:schemeClr val="bg1">
                    <a:alpha val="60000"/>
                  </a:schemeClr>
                </a:glow>
              </a:effectLst>
            </a:endParaRPr>
          </a:p>
        </p:txBody>
      </p:sp>
      <p:sp>
        <p:nvSpPr>
          <p:cNvPr id="4" name="Content Placeholder 3"/>
          <p:cNvSpPr>
            <a:spLocks noGrp="1"/>
          </p:cNvSpPr>
          <p:nvPr>
            <p:ph sz="half" idx="2"/>
          </p:nvPr>
        </p:nvSpPr>
        <p:spPr>
          <a:xfrm>
            <a:off x="5105400" y="1600200"/>
            <a:ext cx="4038600" cy="4525963"/>
          </a:xfrm>
        </p:spPr>
        <p:txBody>
          <a:bodyPr>
            <a:normAutofit lnSpcReduction="10000"/>
          </a:bodyPr>
          <a:lstStyle/>
          <a:p>
            <a:r>
              <a:rPr lang="en-US" sz="3600" dirty="0" smtClean="0">
                <a:effectLst>
                  <a:glow rad="101600">
                    <a:schemeClr val="bg1">
                      <a:alpha val="60000"/>
                    </a:schemeClr>
                  </a:glow>
                </a:effectLst>
              </a:rPr>
              <a:t>Imputation</a:t>
            </a:r>
          </a:p>
          <a:p>
            <a:r>
              <a:rPr lang="en-US" sz="3600" dirty="0" smtClean="0">
                <a:effectLst>
                  <a:glow rad="101600">
                    <a:schemeClr val="bg1">
                      <a:alpha val="60000"/>
                    </a:schemeClr>
                  </a:glow>
                </a:effectLst>
              </a:rPr>
              <a:t>Propitiation</a:t>
            </a:r>
          </a:p>
          <a:p>
            <a:r>
              <a:rPr lang="en-US" sz="3600" dirty="0" smtClean="0">
                <a:effectLst>
                  <a:glow rad="101600">
                    <a:schemeClr val="bg1">
                      <a:alpha val="60000"/>
                    </a:schemeClr>
                  </a:glow>
                </a:effectLst>
              </a:rPr>
              <a:t>Forgiveness</a:t>
            </a:r>
          </a:p>
          <a:p>
            <a:r>
              <a:rPr lang="en-US" sz="3600" dirty="0" smtClean="0">
                <a:effectLst>
                  <a:glow rad="101600">
                    <a:schemeClr val="bg1">
                      <a:alpha val="60000"/>
                    </a:schemeClr>
                  </a:glow>
                </a:effectLst>
              </a:rPr>
              <a:t>Adoption</a:t>
            </a:r>
          </a:p>
          <a:p>
            <a:r>
              <a:rPr lang="en-US" sz="3600" dirty="0" smtClean="0">
                <a:effectLst>
                  <a:glow rad="101600">
                    <a:schemeClr val="bg1">
                      <a:alpha val="60000"/>
                    </a:schemeClr>
                  </a:glow>
                </a:effectLst>
              </a:rPr>
              <a:t>Ransom</a:t>
            </a:r>
          </a:p>
          <a:p>
            <a:r>
              <a:rPr lang="en-US" sz="3600" dirty="0" smtClean="0">
                <a:effectLst>
                  <a:glow rad="101600">
                    <a:schemeClr val="bg1">
                      <a:alpha val="60000"/>
                    </a:schemeClr>
                  </a:glow>
                </a:effectLst>
              </a:rPr>
              <a:t>Pardon</a:t>
            </a:r>
          </a:p>
          <a:p>
            <a:r>
              <a:rPr lang="en-US" sz="3600" dirty="0" smtClean="0">
                <a:effectLst>
                  <a:glow rad="101600">
                    <a:schemeClr val="bg1">
                      <a:alpha val="60000"/>
                    </a:schemeClr>
                  </a:glow>
                </a:effectLst>
              </a:rPr>
              <a:t>Eternal Salvation</a:t>
            </a:r>
          </a:p>
          <a:p>
            <a:endParaRPr lang="en-US" sz="3600"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686800" cy="1981200"/>
          </a:xfrm>
        </p:spPr>
        <p:txBody>
          <a:bodyPr>
            <a:prstTxWarp prst="textArchUp">
              <a:avLst>
                <a:gd name="adj" fmla="val 10729697"/>
              </a:avLst>
            </a:prstTxWarp>
            <a:normAutofit/>
            <a:scene3d>
              <a:camera prst="orthographicFront"/>
              <a:lightRig rig="threePt" dir="t"/>
            </a:scene3d>
            <a:sp3d extrusionH="57150">
              <a:bevelT w="38100" h="38100" prst="relaxedInset"/>
            </a:sp3d>
          </a:bodyPr>
          <a:lstStyle/>
          <a:p>
            <a:r>
              <a:rPr lang="en-US" sz="4800" dirty="0" smtClean="0">
                <a:effectLst>
                  <a:glow rad="101600">
                    <a:schemeClr val="accent2">
                      <a:satMod val="175000"/>
                      <a:alpha val="40000"/>
                    </a:schemeClr>
                  </a:glow>
                  <a:innerShdw blurRad="63500" dist="50800" dir="13500000">
                    <a:prstClr val="black">
                      <a:alpha val="50000"/>
                    </a:prstClr>
                  </a:innerShdw>
                </a:effectLst>
              </a:rPr>
              <a:t>The seven last statements of Christ</a:t>
            </a:r>
            <a:endParaRPr lang="en-US" sz="4800" dirty="0">
              <a:effectLst>
                <a:glow rad="101600">
                  <a:schemeClr val="accent2">
                    <a:satMod val="175000"/>
                    <a:alpha val="40000"/>
                  </a:schemeClr>
                </a:glow>
                <a:innerShdw blurRad="63500" dist="50800" dir="13500000">
                  <a:prstClr val="black">
                    <a:alpha val="50000"/>
                  </a:prstClr>
                </a:innerShdw>
              </a:effectLst>
            </a:endParaRPr>
          </a:p>
        </p:txBody>
      </p:sp>
      <p:pic>
        <p:nvPicPr>
          <p:cNvPr id="2050" name="Picture 2" descr="http://www.houstonriverbc.org/hp_wordpress/wp-content/uploads/2012/01/Jesus-on-the-Cross-at-Sunset_600x400crop.jpg"/>
          <p:cNvPicPr>
            <a:picLocks noChangeAspect="1" noChangeArrowheads="1"/>
          </p:cNvPicPr>
          <p:nvPr/>
        </p:nvPicPr>
        <p:blipFill>
          <a:blip r:embed="rId2" cstate="print"/>
          <a:srcRect/>
          <a:stretch>
            <a:fillRect/>
          </a:stretch>
        </p:blipFill>
        <p:spPr bwMode="auto">
          <a:xfrm>
            <a:off x="1371600" y="1549300"/>
            <a:ext cx="6553200" cy="49277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3200400"/>
          </a:xfrm>
        </p:spPr>
        <p:txBody>
          <a:bodyPr>
            <a:normAutofit/>
          </a:bodyPr>
          <a:lstStyle/>
          <a:p>
            <a:r>
              <a:rPr lang="en-US" dirty="0" smtClean="0"/>
              <a:t>At his birth there was no room in the inn, which foreshadowed the treatment he was to receive at the hands of sinful men.</a:t>
            </a:r>
            <a:endParaRPr lang="en-US" dirty="0"/>
          </a:p>
        </p:txBody>
      </p:sp>
      <p:pic>
        <p:nvPicPr>
          <p:cNvPr id="1026" name="Picture 2" descr="http://2.bp.blogspot.com/_AB0jscEVGh4/TPZkRi7zvzI/AAAAAAAAAWk/b5rOsvddY1M/s1600/noroom.jpg"/>
          <p:cNvPicPr>
            <a:picLocks noChangeAspect="1" noChangeArrowheads="1"/>
          </p:cNvPicPr>
          <p:nvPr/>
        </p:nvPicPr>
        <p:blipFill>
          <a:blip r:embed="rId2" cstate="print"/>
          <a:srcRect/>
          <a:stretch>
            <a:fillRect/>
          </a:stretch>
        </p:blipFill>
        <p:spPr bwMode="auto">
          <a:xfrm>
            <a:off x="1295400" y="3124200"/>
            <a:ext cx="6550526" cy="3733800"/>
          </a:xfrm>
          <a:prstGeom prst="rect">
            <a:avLst/>
          </a:prstGeom>
          <a:noFill/>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cstate="print">
            <a:lum bright="-20000"/>
          </a:blip>
          <a:srcRect/>
          <a:stretch>
            <a:fillRect/>
          </a:stretch>
        </p:blipFill>
        <p:spPr bwMode="auto">
          <a:xfrm>
            <a:off x="0" y="0"/>
            <a:ext cx="9448800" cy="7086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400" y="274638"/>
            <a:ext cx="4343400" cy="6583362"/>
          </a:xfrm>
        </p:spPr>
        <p:txBody>
          <a:bodyPr>
            <a:normAutofit fontScale="90000"/>
          </a:bodyPr>
          <a:lstStyle/>
          <a:p>
            <a:r>
              <a:rPr lang="en-US" i="1" dirty="0" smtClean="0"/>
              <a:t>“Him, being delivered by the determinate counsel and foreknowledge of God, ye have taken, and by wicked hands have crucified and slain.”</a:t>
            </a:r>
            <a:br>
              <a:rPr lang="en-US" i="1" dirty="0" smtClean="0"/>
            </a:br>
            <a:r>
              <a:rPr lang="en-US" i="1" dirty="0" smtClean="0"/>
              <a:t> (Acts 2:23)</a:t>
            </a:r>
            <a:br>
              <a:rPr lang="en-US" i="1" dirty="0" smtClean="0"/>
            </a:br>
            <a:endParaRPr lang="en-US" dirty="0"/>
          </a:p>
        </p:txBody>
      </p:sp>
      <p:pic>
        <p:nvPicPr>
          <p:cNvPr id="47106" name="Picture 2" descr="http://filipinoscribbles.files.wordpress.com/2010/01/passion_scourge.jpg"/>
          <p:cNvPicPr>
            <a:picLocks noChangeAspect="1" noChangeArrowheads="1"/>
          </p:cNvPicPr>
          <p:nvPr/>
        </p:nvPicPr>
        <p:blipFill>
          <a:blip r:embed="rId2" cstate="print"/>
          <a:srcRect/>
          <a:stretch>
            <a:fillRect/>
          </a:stretch>
        </p:blipFill>
        <p:spPr bwMode="auto">
          <a:xfrm rot="406838">
            <a:off x="304800" y="381000"/>
            <a:ext cx="4095980" cy="2819400"/>
          </a:xfrm>
          <a:prstGeom prst="rect">
            <a:avLst/>
          </a:prstGeom>
          <a:noFill/>
        </p:spPr>
      </p:pic>
      <p:pic>
        <p:nvPicPr>
          <p:cNvPr id="47108" name="Picture 4" descr="http://jasonofgod.files.wordpress.com/2012/09/death-of-jesus.jpg"/>
          <p:cNvPicPr>
            <a:picLocks noChangeAspect="1" noChangeArrowheads="1"/>
          </p:cNvPicPr>
          <p:nvPr/>
        </p:nvPicPr>
        <p:blipFill>
          <a:blip r:embed="rId3" cstate="print"/>
          <a:srcRect/>
          <a:stretch>
            <a:fillRect/>
          </a:stretch>
        </p:blipFill>
        <p:spPr bwMode="auto">
          <a:xfrm rot="21205471">
            <a:off x="685800" y="3429000"/>
            <a:ext cx="3429000" cy="3259965"/>
          </a:xfrm>
          <a:prstGeom prst="rect">
            <a:avLst/>
          </a:prstGeom>
          <a:noFill/>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4648200" cy="6430962"/>
          </a:xfrm>
        </p:spPr>
        <p:txBody>
          <a:bodyPr>
            <a:normAutofit/>
          </a:bodyPr>
          <a:lstStyle/>
          <a:p>
            <a:r>
              <a:rPr lang="en-US" dirty="0" smtClean="0"/>
              <a:t>Shortly after his birth Herod sought to slay him. This forecast the rejection and hostility his person evoked and foreshadowed the cross.</a:t>
            </a:r>
            <a:endParaRPr lang="en-US" dirty="0"/>
          </a:p>
        </p:txBody>
      </p:sp>
      <p:pic>
        <p:nvPicPr>
          <p:cNvPr id="48130" name="Picture 2" descr="http://pennyspurse.com/wp-content/uploads/2009/12/King-Herod-300x300.jpg"/>
          <p:cNvPicPr>
            <a:picLocks noChangeAspect="1" noChangeArrowheads="1"/>
          </p:cNvPicPr>
          <p:nvPr/>
        </p:nvPicPr>
        <p:blipFill>
          <a:blip r:embed="rId2" cstate="print"/>
          <a:srcRect/>
          <a:stretch>
            <a:fillRect/>
          </a:stretch>
        </p:blipFill>
        <p:spPr bwMode="auto">
          <a:xfrm flipH="1">
            <a:off x="4876800" y="533400"/>
            <a:ext cx="3960876" cy="4305300"/>
          </a:xfrm>
          <a:prstGeom prst="rect">
            <a:avLst/>
          </a:prstGeom>
          <a:noFill/>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annoyzview.files.wordpress.com/2011/11/giovanni-innocents.jpg"/>
          <p:cNvPicPr>
            <a:picLocks noChangeAspect="1" noChangeArrowheads="1"/>
          </p:cNvPicPr>
          <p:nvPr/>
        </p:nvPicPr>
        <p:blipFill>
          <a:blip r:embed="rId2" cstate="print">
            <a:lum bright="-20000"/>
          </a:blip>
          <a:srcRect/>
          <a:stretch>
            <a:fillRect/>
          </a:stretch>
        </p:blipFill>
        <p:spPr bwMode="auto">
          <a:xfrm>
            <a:off x="914400" y="-381001"/>
            <a:ext cx="7239000" cy="7239001"/>
          </a:xfrm>
          <a:prstGeom prst="rect">
            <a:avLst/>
          </a:prstGeom>
          <a:noFill/>
        </p:spPr>
      </p:pic>
      <p:sp>
        <p:nvSpPr>
          <p:cNvPr id="3" name="Rectangle 2"/>
          <p:cNvSpPr/>
          <p:nvPr/>
        </p:nvSpPr>
        <p:spPr>
          <a:xfrm>
            <a:off x="1219200" y="457200"/>
            <a:ext cx="6858000" cy="5632311"/>
          </a:xfrm>
          <a:prstGeom prst="rect">
            <a:avLst/>
          </a:prstGeom>
        </p:spPr>
        <p:txBody>
          <a:bodyPr wrap="square">
            <a:spAutoFit/>
          </a:bodyPr>
          <a:lstStyle/>
          <a:p>
            <a:pPr algn="ctr"/>
            <a:r>
              <a:rPr lang="en-US" sz="3600" i="1" dirty="0" smtClean="0">
                <a:effectLst>
                  <a:glow rad="101600">
                    <a:schemeClr val="bg1">
                      <a:alpha val="60000"/>
                    </a:schemeClr>
                  </a:glow>
                </a:effectLst>
              </a:rPr>
              <a:t>“Then Herod, when he saw that he was mocked of the wise men, was exceeding wroth, and sent forth, and slew all the children that were in Bethlehem, and in all the coasts thereof, from two years old and under, according to the time which he had diligently enquired of the wise men.” (Matt. 2:16)</a:t>
            </a:r>
          </a:p>
          <a:p>
            <a:pPr algn="ctr"/>
            <a:endParaRPr lang="en-US" sz="36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t2.gstatic.com/images?q=tbn:ANd9GcTZqZW6R7nb8EPSnFXXlMk2kwn_ankXdD7_KmaD3cfhKuPCG9m77bXXvv54"/>
          <p:cNvPicPr>
            <a:picLocks noChangeAspect="1" noChangeArrowheads="1"/>
          </p:cNvPicPr>
          <p:nvPr/>
        </p:nvPicPr>
        <p:blipFill>
          <a:blip r:embed="rId2" cstate="print"/>
          <a:srcRect/>
          <a:stretch>
            <a:fillRect/>
          </a:stretch>
        </p:blipFill>
        <p:spPr bwMode="auto">
          <a:xfrm>
            <a:off x="533400" y="533400"/>
            <a:ext cx="3429000" cy="482600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Rectangle 2"/>
          <p:cNvSpPr/>
          <p:nvPr/>
        </p:nvSpPr>
        <p:spPr>
          <a:xfrm>
            <a:off x="4267200" y="457200"/>
            <a:ext cx="4876800" cy="6001643"/>
          </a:xfrm>
          <a:prstGeom prst="rect">
            <a:avLst/>
          </a:prstGeom>
        </p:spPr>
        <p:txBody>
          <a:bodyPr wrap="square">
            <a:spAutoFit/>
          </a:bodyPr>
          <a:lstStyle/>
          <a:p>
            <a:pPr algn="ctr"/>
            <a:r>
              <a:rPr lang="en-US" sz="3200" i="1" dirty="0" smtClean="0"/>
              <a:t>“And when they were departed, behold, the angel of the Lord appeareth to Joseph in a dream, saying, Arise, and take the young child and his mother, and flee into Egypt, and be thou there until I bring thee word: for Herod will seek the young child to destroy him.” (Matt. 2:13)</a:t>
            </a:r>
          </a:p>
          <a:p>
            <a:pPr algn="ctr"/>
            <a:endParaRPr lang="en-US" sz="3200" i="1" dirty="0"/>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0"/>
            <a:ext cx="4343400" cy="6858000"/>
          </a:xfrm>
        </p:spPr>
        <p:txBody>
          <a:bodyPr>
            <a:normAutofit fontScale="90000"/>
          </a:bodyPr>
          <a:lstStyle/>
          <a:p>
            <a:r>
              <a:rPr lang="en-US" dirty="0" smtClean="0"/>
              <a:t>Time and time again, his enemies attempted his destruction. And now their vile desires are granted them. The Son of God had yielded himself up into their hands.</a:t>
            </a:r>
            <a:endParaRPr lang="en-US" dirty="0"/>
          </a:p>
        </p:txBody>
      </p:sp>
      <p:pic>
        <p:nvPicPr>
          <p:cNvPr id="52228" name="Picture 4" descr="http://www.nccg.org/pharisees.jpg"/>
          <p:cNvPicPr>
            <a:picLocks noChangeAspect="1" noChangeArrowheads="1"/>
          </p:cNvPicPr>
          <p:nvPr/>
        </p:nvPicPr>
        <p:blipFill>
          <a:blip r:embed="rId2" cstate="print"/>
          <a:srcRect/>
          <a:stretch>
            <a:fillRect/>
          </a:stretch>
        </p:blipFill>
        <p:spPr bwMode="auto">
          <a:xfrm>
            <a:off x="228600" y="533400"/>
            <a:ext cx="4431012" cy="502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514600"/>
          </a:xfrm>
        </p:spPr>
        <p:txBody>
          <a:bodyPr>
            <a:normAutofit/>
          </a:bodyPr>
          <a:lstStyle/>
          <a:p>
            <a:r>
              <a:rPr lang="en-US" sz="3600" i="1" dirty="0" smtClean="0"/>
              <a:t>“No man taketh it from me, but I lay it down of myself. I have power to lay it down, and I have power to take it again.” (John 10:18)</a:t>
            </a:r>
            <a:endParaRPr lang="en-US" sz="3600" i="1" dirty="0"/>
          </a:p>
        </p:txBody>
      </p:sp>
      <p:pic>
        <p:nvPicPr>
          <p:cNvPr id="51204" name="Picture 4" descr="http://thirdordercarmelite.files.wordpress.com/2009/04/1q-agony-in-the-garden.jpg?w=500"/>
          <p:cNvPicPr>
            <a:picLocks noChangeAspect="1" noChangeArrowheads="1"/>
          </p:cNvPicPr>
          <p:nvPr/>
        </p:nvPicPr>
        <p:blipFill>
          <a:blip r:embed="rId2" cstate="print"/>
          <a:srcRect/>
          <a:stretch>
            <a:fillRect/>
          </a:stretch>
        </p:blipFill>
        <p:spPr bwMode="auto">
          <a:xfrm>
            <a:off x="1524000" y="2549652"/>
            <a:ext cx="6085236" cy="4308348"/>
          </a:xfrm>
          <a:prstGeom prst="rect">
            <a:avLst/>
          </a:prstGeom>
          <a:noFill/>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p:nvPr>
        </p:nvSpPr>
        <p:spPr>
          <a:xfrm>
            <a:off x="0" y="274638"/>
            <a:ext cx="8991600" cy="5973762"/>
          </a:xfrm>
        </p:spPr>
        <p:txBody>
          <a:bodyPr>
            <a:normAutofit/>
          </a:bodyPr>
          <a:lstStyle/>
          <a:p>
            <a:pPr algn="ctr">
              <a:buNone/>
            </a:pPr>
            <a:r>
              <a:rPr lang="en-US" dirty="0" smtClean="0">
                <a:effectLst>
                  <a:glow rad="101600">
                    <a:schemeClr val="bg1">
                      <a:alpha val="60000"/>
                    </a:schemeClr>
                  </a:glow>
                </a:effectLst>
              </a:rPr>
              <a:t>    A mock trial was undertaken. False witnesses were found in order to bring false charges against Jesus. And though his judges found no fault in him, nevertheless, they yielded to the demands of those who hated him as they cried again and again</a:t>
            </a:r>
          </a:p>
          <a:p>
            <a:pPr algn="ctr">
              <a:buNone/>
            </a:pPr>
            <a:r>
              <a:rPr lang="en-US" dirty="0" smtClean="0">
                <a:effectLst>
                  <a:glow rad="101600">
                    <a:schemeClr val="bg1">
                      <a:alpha val="60000"/>
                    </a:schemeClr>
                  </a:glow>
                </a:effectLst>
              </a:rPr>
              <a:t> </a:t>
            </a:r>
            <a:r>
              <a:rPr lang="en-US" i="1" dirty="0" smtClean="0">
                <a:effectLst>
                  <a:glow rad="101600">
                    <a:schemeClr val="bg1">
                      <a:alpha val="60000"/>
                    </a:schemeClr>
                  </a:glow>
                </a:effectLst>
              </a:rPr>
              <a:t>"Crucify him".</a:t>
            </a:r>
            <a:endParaRPr lang="en-US"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86" name="Picture 14" descr="http://2.bp.blogspot.com/-IJAKMHBMk60/T35lBwRAr0I/AAAAAAAACAo/kDRztAckAQo/s640/Jesus+before+the+Sanhedrin.jpg"/>
          <p:cNvPicPr>
            <a:picLocks noChangeAspect="1" noChangeArrowheads="1"/>
          </p:cNvPicPr>
          <p:nvPr/>
        </p:nvPicPr>
        <p:blipFill>
          <a:blip r:embed="rId2" cstate="print"/>
          <a:srcRect/>
          <a:stretch>
            <a:fillRect/>
          </a:stretch>
        </p:blipFill>
        <p:spPr bwMode="auto">
          <a:xfrm>
            <a:off x="4082955" y="-71148"/>
            <a:ext cx="5213445" cy="3728748"/>
          </a:xfrm>
          <a:prstGeom prst="rect">
            <a:avLst/>
          </a:prstGeom>
          <a:ln>
            <a:noFill/>
          </a:ln>
          <a:effectLst>
            <a:softEdge rad="112500"/>
          </a:effectLst>
        </p:spPr>
      </p:pic>
      <p:pic>
        <p:nvPicPr>
          <p:cNvPr id="54280" name="Picture 8" descr="http://3.bp.blogspot.com/_wKiswME5Nmw/STh8WCbsgkI/AAAAAAAAAgk/pb2mQ8e4Ylg/s400/File_PassionMovie_Crowd.jpg"/>
          <p:cNvPicPr>
            <a:picLocks noChangeAspect="1" noChangeArrowheads="1"/>
          </p:cNvPicPr>
          <p:nvPr/>
        </p:nvPicPr>
        <p:blipFill>
          <a:blip r:embed="rId3" cstate="print"/>
          <a:srcRect t="1075" r="11548" b="4301"/>
          <a:stretch>
            <a:fillRect/>
          </a:stretch>
        </p:blipFill>
        <p:spPr bwMode="auto">
          <a:xfrm>
            <a:off x="4463143" y="3352800"/>
            <a:ext cx="4680857" cy="3505200"/>
          </a:xfrm>
          <a:prstGeom prst="rect">
            <a:avLst/>
          </a:prstGeom>
          <a:ln>
            <a:noFill/>
          </a:ln>
          <a:effectLst>
            <a:softEdge rad="112500"/>
          </a:effectLst>
        </p:spPr>
      </p:pic>
      <p:pic>
        <p:nvPicPr>
          <p:cNvPr id="54278" name="Picture 6" descr="http://4.bp.blogspot.com/_wKiswME5Nmw/SUHh32-V5oI/AAAAAAAAAls/HCeolxOeUcs/s400/jesus+before+pilate_03_hires.jpg"/>
          <p:cNvPicPr>
            <a:picLocks noChangeAspect="1" noChangeArrowheads="1"/>
          </p:cNvPicPr>
          <p:nvPr/>
        </p:nvPicPr>
        <p:blipFill>
          <a:blip r:embed="rId4" cstate="print"/>
          <a:srcRect/>
          <a:stretch>
            <a:fillRect/>
          </a:stretch>
        </p:blipFill>
        <p:spPr bwMode="auto">
          <a:xfrm>
            <a:off x="0" y="3352800"/>
            <a:ext cx="5290866" cy="3505200"/>
          </a:xfrm>
          <a:prstGeom prst="rect">
            <a:avLst/>
          </a:prstGeom>
          <a:ln>
            <a:noFill/>
          </a:ln>
          <a:effectLst>
            <a:softEdge rad="112500"/>
          </a:effectLst>
        </p:spPr>
      </p:pic>
      <p:pic>
        <p:nvPicPr>
          <p:cNvPr id="54284" name="Picture 12" descr="http://www.copiosa.org/images/Pilate_Jesus.jpg"/>
          <p:cNvPicPr>
            <a:picLocks noChangeAspect="1" noChangeArrowheads="1"/>
          </p:cNvPicPr>
          <p:nvPr/>
        </p:nvPicPr>
        <p:blipFill>
          <a:blip r:embed="rId5" cstate="print"/>
          <a:srcRect l="11041"/>
          <a:stretch>
            <a:fillRect/>
          </a:stretch>
        </p:blipFill>
        <p:spPr bwMode="auto">
          <a:xfrm>
            <a:off x="0" y="0"/>
            <a:ext cx="4297645" cy="35052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02varvara.files.wordpress.com/2008/05/ivan-glazunov-crucify-him.jpg"/>
          <p:cNvPicPr>
            <a:picLocks noChangeAspect="1" noChangeArrowheads="1"/>
          </p:cNvPicPr>
          <p:nvPr/>
        </p:nvPicPr>
        <p:blipFill>
          <a:blip r:embed="rId2" cstate="print">
            <a:lum bright="-10000"/>
          </a:blip>
          <a:srcRect/>
          <a:stretch>
            <a:fillRect/>
          </a:stretch>
        </p:blipFill>
        <p:spPr bwMode="auto">
          <a:xfrm>
            <a:off x="-748773" y="0"/>
            <a:ext cx="9892774"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267200" cy="6858000"/>
          </a:xfrm>
        </p:spPr>
        <p:txBody>
          <a:bodyPr>
            <a:normAutofit fontScale="90000"/>
          </a:bodyPr>
          <a:lstStyle/>
          <a:p>
            <a:r>
              <a:rPr lang="en-US" dirty="0" smtClean="0"/>
              <a:t>No ordinary death would suffice the angry mob. A death of intense suffering and shame was decided upon. A cross had been secured: And to that cross the Savior was nailed. </a:t>
            </a:r>
            <a:endParaRPr lang="en-US" dirty="0"/>
          </a:p>
        </p:txBody>
      </p:sp>
      <p:pic>
        <p:nvPicPr>
          <p:cNvPr id="57346" name="Picture 2" descr="http://societyforjustice.files.wordpress.com/2011/08/jesus-nailed-to-cross2.jpg"/>
          <p:cNvPicPr>
            <a:picLocks noChangeAspect="1" noChangeArrowheads="1"/>
          </p:cNvPicPr>
          <p:nvPr/>
        </p:nvPicPr>
        <p:blipFill>
          <a:blip r:embed="rId2" cstate="print"/>
          <a:srcRect/>
          <a:stretch>
            <a:fillRect/>
          </a:stretch>
        </p:blipFill>
        <p:spPr bwMode="auto">
          <a:xfrm>
            <a:off x="4267200" y="914400"/>
            <a:ext cx="4876800" cy="3829051"/>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Virgin Birth</a:t>
            </a:r>
            <a:endParaRPr lang="en-US" dirty="0">
              <a:solidFill>
                <a:srgbClr val="FFFF00"/>
              </a:solidFill>
            </a:endParaRPr>
          </a:p>
        </p:txBody>
      </p:sp>
      <p:sp>
        <p:nvSpPr>
          <p:cNvPr id="3" name="Content Placeholder 2"/>
          <p:cNvSpPr>
            <a:spLocks noGrp="1"/>
          </p:cNvSpPr>
          <p:nvPr>
            <p:ph idx="1"/>
          </p:nvPr>
        </p:nvSpPr>
        <p:spPr>
          <a:xfrm>
            <a:off x="0" y="1600200"/>
            <a:ext cx="4572000" cy="5257800"/>
          </a:xfrm>
        </p:spPr>
        <p:txBody>
          <a:bodyPr>
            <a:normAutofit/>
          </a:bodyPr>
          <a:lstStyle/>
          <a:p>
            <a:pPr algn="ctr">
              <a:buNone/>
            </a:pPr>
            <a:r>
              <a:rPr lang="en-US" sz="3600" i="1" dirty="0" smtClean="0"/>
              <a:t>   “Behold, a virgin shall be with child, and shall bring forth a son, and they shall call his name Emmanuel, which being interpreted is, God with us.” </a:t>
            </a:r>
          </a:p>
          <a:p>
            <a:pPr algn="ctr">
              <a:buNone/>
            </a:pPr>
            <a:r>
              <a:rPr lang="en-US" sz="3600" i="1" dirty="0" smtClean="0"/>
              <a:t>Matt. 1:23 </a:t>
            </a:r>
            <a:endParaRPr lang="en-US" sz="3600" i="1" dirty="0"/>
          </a:p>
        </p:txBody>
      </p:sp>
      <p:pic>
        <p:nvPicPr>
          <p:cNvPr id="4098" name="Picture 2" descr="C:\Users\Dan White\Pictures\Bible pictures\Jesus\01 Birth\baby_Jesus (2).JPG"/>
          <p:cNvPicPr>
            <a:picLocks noChangeAspect="1" noChangeArrowheads="1"/>
          </p:cNvPicPr>
          <p:nvPr/>
        </p:nvPicPr>
        <p:blipFill>
          <a:blip r:embed="rId2" cstate="print"/>
          <a:srcRect/>
          <a:stretch>
            <a:fillRect/>
          </a:stretch>
        </p:blipFill>
        <p:spPr bwMode="auto">
          <a:xfrm rot="366275">
            <a:off x="4572001" y="2057399"/>
            <a:ext cx="4572000" cy="3411855"/>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x25.xanga.com/2c2e01e371633265530329/b20637136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609600"/>
            <a:ext cx="8229600" cy="1066800"/>
          </a:xfrm>
        </p:spPr>
        <p:txBody>
          <a:bodyPr>
            <a:noAutofit/>
          </a:bodyPr>
          <a:lstStyle/>
          <a:p>
            <a:r>
              <a:rPr lang="en-US" i="1" dirty="0" smtClean="0">
                <a:solidFill>
                  <a:srgbClr val="FFFF00"/>
                </a:solidFill>
                <a:effectLst>
                  <a:glow rad="101600">
                    <a:schemeClr val="accent2">
                      <a:satMod val="175000"/>
                      <a:alpha val="40000"/>
                    </a:schemeClr>
                  </a:glow>
                  <a:reflection blurRad="6350" stA="55000" endA="300" endPos="45500" dir="5400000" sy="-100000" algn="bl" rotWithShape="0"/>
                </a:effectLst>
                <a:latin typeface="Adobe Hebrew" pitchFamily="18" charset="-79"/>
                <a:cs typeface="Adobe Hebrew" pitchFamily="18" charset="-79"/>
              </a:rPr>
              <a:t>On the cross Jesus hung in silence </a:t>
            </a:r>
            <a:br>
              <a:rPr lang="en-US" i="1" dirty="0" smtClean="0">
                <a:solidFill>
                  <a:srgbClr val="FFFF00"/>
                </a:solidFill>
                <a:effectLst>
                  <a:glow rad="101600">
                    <a:schemeClr val="accent2">
                      <a:satMod val="175000"/>
                      <a:alpha val="40000"/>
                    </a:schemeClr>
                  </a:glow>
                  <a:reflection blurRad="6350" stA="55000" endA="300" endPos="45500" dir="5400000" sy="-100000" algn="bl" rotWithShape="0"/>
                </a:effectLst>
                <a:latin typeface="Adobe Hebrew" pitchFamily="18" charset="-79"/>
                <a:cs typeface="Adobe Hebrew" pitchFamily="18" charset="-79"/>
              </a:rPr>
            </a:br>
            <a:r>
              <a:rPr lang="en-US" i="1" dirty="0" smtClean="0">
                <a:solidFill>
                  <a:srgbClr val="FFFF00"/>
                </a:solidFill>
                <a:effectLst>
                  <a:glow rad="101600">
                    <a:schemeClr val="accent2">
                      <a:satMod val="175000"/>
                      <a:alpha val="40000"/>
                    </a:schemeClr>
                  </a:glow>
                  <a:reflection blurRad="6350" stA="55000" endA="300" endPos="45500" dir="5400000" sy="-100000" algn="bl" rotWithShape="0"/>
                </a:effectLst>
                <a:latin typeface="Adobe Hebrew" pitchFamily="18" charset="-79"/>
                <a:cs typeface="Adobe Hebrew" pitchFamily="18" charset="-79"/>
              </a:rPr>
              <a:t/>
            </a:r>
            <a:br>
              <a:rPr lang="en-US" i="1" dirty="0" smtClean="0">
                <a:solidFill>
                  <a:srgbClr val="FFFF00"/>
                </a:solidFill>
                <a:effectLst>
                  <a:glow rad="101600">
                    <a:schemeClr val="accent2">
                      <a:satMod val="175000"/>
                      <a:alpha val="40000"/>
                    </a:schemeClr>
                  </a:glow>
                  <a:reflection blurRad="6350" stA="55000" endA="300" endPos="45500" dir="5400000" sy="-100000" algn="bl" rotWithShape="0"/>
                </a:effectLst>
                <a:latin typeface="Adobe Hebrew" pitchFamily="18" charset="-79"/>
                <a:cs typeface="Adobe Hebrew" pitchFamily="18" charset="-79"/>
              </a:rPr>
            </a:br>
            <a:endParaRPr lang="en-US" i="1" dirty="0">
              <a:solidFill>
                <a:srgbClr val="FFFF00"/>
              </a:solidFill>
              <a:effectLst>
                <a:glow rad="101600">
                  <a:schemeClr val="accent2">
                    <a:satMod val="175000"/>
                    <a:alpha val="40000"/>
                  </a:schemeClr>
                </a:glow>
                <a:reflection blurRad="6350" stA="55000" endA="300" endPos="45500" dir="5400000" sy="-100000" algn="bl" rotWithShape="0"/>
              </a:effectLst>
              <a:latin typeface="Adobe Hebrew" pitchFamily="18" charset="-79"/>
              <a:cs typeface="Adobe Hebrew" pitchFamily="18" charset="-79"/>
            </a:endParaRPr>
          </a:p>
        </p:txBody>
      </p:sp>
      <p:sp>
        <p:nvSpPr>
          <p:cNvPr id="4" name="Content Placeholder 3"/>
          <p:cNvSpPr>
            <a:spLocks noGrp="1"/>
          </p:cNvSpPr>
          <p:nvPr>
            <p:ph idx="1"/>
          </p:nvPr>
        </p:nvSpPr>
        <p:spPr>
          <a:xfrm>
            <a:off x="304800" y="1905000"/>
            <a:ext cx="8382000" cy="4221163"/>
          </a:xfrm>
        </p:spPr>
        <p:txBody>
          <a:bodyPr>
            <a:normAutofit/>
          </a:bodyPr>
          <a:lstStyle/>
          <a:p>
            <a:pPr algn="ctr">
              <a:buNone/>
            </a:pPr>
            <a:r>
              <a:rPr lang="en-US" sz="3600" i="1" dirty="0" smtClean="0">
                <a:effectLst>
                  <a:glow rad="101600">
                    <a:schemeClr val="bg1">
                      <a:alpha val="60000"/>
                    </a:schemeClr>
                  </a:glow>
                </a:effectLst>
              </a:rPr>
              <a:t>“He was oppressed, and he was afflicted, yet he opened not his mouth: he is brought as a lamb to the slaughter, and as a sheep before her shearers is dumb, so he openeth not his mouth.” (Isa. 53:7)</a:t>
            </a:r>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4495800" cy="6583362"/>
          </a:xfrm>
        </p:spPr>
        <p:txBody>
          <a:bodyPr>
            <a:normAutofit fontScale="90000"/>
          </a:bodyPr>
          <a:lstStyle/>
          <a:p>
            <a:r>
              <a:rPr lang="en-US" dirty="0" smtClean="0"/>
              <a:t>When Jesus broke his silence He made seven statements that give us insight into the depth of his suffering which was necessary in order to accomplish our… </a:t>
            </a:r>
            <a:br>
              <a:rPr lang="en-US" dirty="0" smtClean="0"/>
            </a:br>
            <a:r>
              <a:rPr lang="en-US" dirty="0" smtClean="0"/>
              <a:t> </a:t>
            </a:r>
            <a:endParaRPr lang="en-US" dirty="0"/>
          </a:p>
        </p:txBody>
      </p:sp>
      <p:pic>
        <p:nvPicPr>
          <p:cNvPr id="58370" name="Picture 2" descr="http://www.freedomsphoenix.com/Uploads/Graphics/173/06/173-0629235113-Jesus-cross.jpg"/>
          <p:cNvPicPr>
            <a:picLocks noChangeAspect="1" noChangeArrowheads="1"/>
          </p:cNvPicPr>
          <p:nvPr/>
        </p:nvPicPr>
        <p:blipFill>
          <a:blip r:embed="rId2" cstate="print">
            <a:lum bright="-10000"/>
          </a:blip>
          <a:srcRect/>
          <a:stretch>
            <a:fillRect/>
          </a:stretch>
        </p:blipFill>
        <p:spPr bwMode="auto">
          <a:xfrm>
            <a:off x="4267200" y="1447799"/>
            <a:ext cx="4672406" cy="323564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aper.knowing-jesus.com/file/302/600x338/16:9/jesus-on-cross_2142003881.jpg"/>
          <p:cNvPicPr>
            <a:picLocks noChangeAspect="1" noChangeArrowheads="1"/>
          </p:cNvPicPr>
          <p:nvPr/>
        </p:nvPicPr>
        <p:blipFill>
          <a:blip r:embed="rId2" cstate="print"/>
          <a:srcRect/>
          <a:stretch>
            <a:fillRect/>
          </a:stretch>
        </p:blipFill>
        <p:spPr bwMode="auto">
          <a:xfrm>
            <a:off x="-1142997" y="1"/>
            <a:ext cx="10286997" cy="6858000"/>
          </a:xfrm>
          <a:prstGeom prst="rect">
            <a:avLst/>
          </a:prstGeom>
          <a:noFill/>
        </p:spPr>
      </p:pic>
      <p:sp>
        <p:nvSpPr>
          <p:cNvPr id="3" name="Content Placeholder 2"/>
          <p:cNvSpPr>
            <a:spLocks noGrp="1"/>
          </p:cNvSpPr>
          <p:nvPr>
            <p:ph sz="half" idx="1"/>
          </p:nvPr>
        </p:nvSpPr>
        <p:spPr>
          <a:xfrm>
            <a:off x="457200" y="381000"/>
            <a:ext cx="4038600" cy="5745163"/>
          </a:xfrm>
        </p:spPr>
        <p:txBody>
          <a:bodyPr>
            <a:noAutofit/>
          </a:bodyPr>
          <a:lstStyle/>
          <a:p>
            <a:r>
              <a:rPr lang="en-US" sz="4000" dirty="0" smtClean="0">
                <a:effectLst>
                  <a:glow rad="101600">
                    <a:schemeClr val="bg1">
                      <a:alpha val="60000"/>
                    </a:schemeClr>
                  </a:glow>
                </a:effectLst>
              </a:rPr>
              <a:t>Redemption</a:t>
            </a:r>
          </a:p>
          <a:p>
            <a:r>
              <a:rPr lang="en-US" sz="4000" dirty="0" smtClean="0">
                <a:effectLst>
                  <a:glow rad="101600">
                    <a:schemeClr val="bg1">
                      <a:alpha val="60000"/>
                    </a:schemeClr>
                  </a:glow>
                </a:effectLst>
              </a:rPr>
              <a:t>Reconciliation</a:t>
            </a:r>
          </a:p>
          <a:p>
            <a:r>
              <a:rPr lang="en-US" sz="4000" dirty="0" smtClean="0">
                <a:effectLst>
                  <a:glow rad="101600">
                    <a:schemeClr val="bg1">
                      <a:alpha val="60000"/>
                    </a:schemeClr>
                  </a:glow>
                </a:effectLst>
              </a:rPr>
              <a:t>Justification</a:t>
            </a:r>
          </a:p>
          <a:p>
            <a:r>
              <a:rPr lang="en-US" sz="4000" dirty="0" smtClean="0">
                <a:effectLst>
                  <a:glow rad="101600">
                    <a:schemeClr val="bg1">
                      <a:alpha val="60000"/>
                    </a:schemeClr>
                  </a:glow>
                </a:effectLst>
              </a:rPr>
              <a:t>Sanctification</a:t>
            </a:r>
          </a:p>
          <a:p>
            <a:r>
              <a:rPr lang="en-US" sz="4000" dirty="0" smtClean="0">
                <a:effectLst>
                  <a:glow rad="101600">
                    <a:schemeClr val="bg1">
                      <a:alpha val="60000"/>
                    </a:schemeClr>
                  </a:glow>
                </a:effectLst>
              </a:rPr>
              <a:t>Glorification</a:t>
            </a:r>
          </a:p>
          <a:p>
            <a:r>
              <a:rPr lang="en-US" sz="4000" dirty="0" smtClean="0">
                <a:effectLst>
                  <a:glow rad="101600">
                    <a:schemeClr val="bg1">
                      <a:alpha val="60000"/>
                    </a:schemeClr>
                  </a:glow>
                </a:effectLst>
              </a:rPr>
              <a:t>Regeneration</a:t>
            </a:r>
          </a:p>
          <a:p>
            <a:r>
              <a:rPr lang="en-US" sz="4000" dirty="0" smtClean="0">
                <a:effectLst>
                  <a:glow rad="101600">
                    <a:schemeClr val="bg1">
                      <a:alpha val="60000"/>
                    </a:schemeClr>
                  </a:glow>
                </a:effectLst>
              </a:rPr>
              <a:t>Remission</a:t>
            </a:r>
          </a:p>
          <a:p>
            <a:endParaRPr lang="en-US" sz="4000" dirty="0">
              <a:effectLst>
                <a:glow rad="101600">
                  <a:schemeClr val="bg1">
                    <a:alpha val="60000"/>
                  </a:schemeClr>
                </a:glow>
              </a:effectLst>
            </a:endParaRPr>
          </a:p>
        </p:txBody>
      </p:sp>
      <p:sp>
        <p:nvSpPr>
          <p:cNvPr id="4" name="Content Placeholder 3"/>
          <p:cNvSpPr>
            <a:spLocks noGrp="1"/>
          </p:cNvSpPr>
          <p:nvPr>
            <p:ph sz="half" idx="2"/>
          </p:nvPr>
        </p:nvSpPr>
        <p:spPr>
          <a:xfrm>
            <a:off x="5105400" y="304800"/>
            <a:ext cx="4038600" cy="5821363"/>
          </a:xfrm>
        </p:spPr>
        <p:txBody>
          <a:bodyPr>
            <a:normAutofit/>
          </a:bodyPr>
          <a:lstStyle/>
          <a:p>
            <a:r>
              <a:rPr lang="en-US" sz="4000" dirty="0" smtClean="0">
                <a:effectLst>
                  <a:glow rad="101600">
                    <a:schemeClr val="bg1">
                      <a:alpha val="60000"/>
                    </a:schemeClr>
                  </a:glow>
                </a:effectLst>
              </a:rPr>
              <a:t>Imputation</a:t>
            </a:r>
          </a:p>
          <a:p>
            <a:r>
              <a:rPr lang="en-US" sz="4000" dirty="0" smtClean="0">
                <a:effectLst>
                  <a:glow rad="101600">
                    <a:schemeClr val="bg1">
                      <a:alpha val="60000"/>
                    </a:schemeClr>
                  </a:glow>
                </a:effectLst>
              </a:rPr>
              <a:t>Propitiation</a:t>
            </a:r>
          </a:p>
          <a:p>
            <a:r>
              <a:rPr lang="en-US" sz="4000" dirty="0" smtClean="0">
                <a:effectLst>
                  <a:glow rad="101600">
                    <a:schemeClr val="bg1">
                      <a:alpha val="60000"/>
                    </a:schemeClr>
                  </a:glow>
                </a:effectLst>
              </a:rPr>
              <a:t>Forgiveness</a:t>
            </a:r>
          </a:p>
          <a:p>
            <a:r>
              <a:rPr lang="en-US" sz="4000" dirty="0" smtClean="0">
                <a:effectLst>
                  <a:glow rad="101600">
                    <a:schemeClr val="bg1">
                      <a:alpha val="60000"/>
                    </a:schemeClr>
                  </a:glow>
                </a:effectLst>
              </a:rPr>
              <a:t>Adoption</a:t>
            </a:r>
          </a:p>
          <a:p>
            <a:r>
              <a:rPr lang="en-US" sz="4000" dirty="0" smtClean="0">
                <a:effectLst>
                  <a:glow rad="101600">
                    <a:schemeClr val="bg1">
                      <a:alpha val="60000"/>
                    </a:schemeClr>
                  </a:glow>
                </a:effectLst>
              </a:rPr>
              <a:t>Ransom</a:t>
            </a:r>
          </a:p>
          <a:p>
            <a:r>
              <a:rPr lang="en-US" sz="4000" dirty="0" smtClean="0">
                <a:effectLst>
                  <a:glow rad="101600">
                    <a:schemeClr val="bg1">
                      <a:alpha val="60000"/>
                    </a:schemeClr>
                  </a:glow>
                </a:effectLst>
              </a:rPr>
              <a:t>Pardon</a:t>
            </a:r>
          </a:p>
          <a:p>
            <a:r>
              <a:rPr lang="en-US" sz="4000" dirty="0" smtClean="0">
                <a:effectLst>
                  <a:glow rad="101600">
                    <a:schemeClr val="bg1">
                      <a:alpha val="60000"/>
                    </a:schemeClr>
                  </a:glow>
                </a:effectLst>
              </a:rPr>
              <a:t>Eternal Salvation</a:t>
            </a:r>
          </a:p>
          <a:p>
            <a:endParaRPr lang="en-US" sz="4000"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1. The Word Of Forgiveness</a:t>
            </a:r>
            <a:br>
              <a:rPr lang="en-US"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0" y="1219200"/>
            <a:ext cx="9144000" cy="5638800"/>
          </a:xfrm>
        </p:spPr>
        <p:txBody>
          <a:bodyPr/>
          <a:lstStyle/>
          <a:p>
            <a:r>
              <a:rPr lang="en-US" dirty="0" smtClean="0"/>
              <a:t>Jesus Speaks to His Father</a:t>
            </a:r>
          </a:p>
          <a:p>
            <a:r>
              <a:rPr lang="en-US" i="1" dirty="0" smtClean="0"/>
              <a:t>“Then said Jesus, Father, forgive them; for they know not what they do.” Luke 23:34</a:t>
            </a:r>
          </a:p>
          <a:p>
            <a:r>
              <a:rPr lang="en-US" dirty="0" smtClean="0"/>
              <a:t>In the midst of his excruciating suffering, the heart of Jesus was focused on others rather than himself – </a:t>
            </a:r>
            <a:r>
              <a:rPr lang="en-US" i="1" dirty="0" smtClean="0"/>
              <a:t>(Mark 10:45)</a:t>
            </a:r>
          </a:p>
          <a:p>
            <a:r>
              <a:rPr lang="en-US" dirty="0" smtClean="0"/>
              <a:t>Here we see the nature of his love—unconditional and divine – </a:t>
            </a:r>
            <a:r>
              <a:rPr lang="en-US" i="1" dirty="0" smtClean="0"/>
              <a:t>(John 3:16)</a:t>
            </a:r>
          </a:p>
          <a:p>
            <a:r>
              <a:rPr lang="en-US" i="1" dirty="0" smtClean="0"/>
              <a:t>The ignorance of man – “…they know not what they do…”</a:t>
            </a:r>
          </a:p>
          <a:p>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www.truthbook.com/images/site_images/Canon_Farrar_Servants_Of_The_Chief_Priest_525.jpg"/>
          <p:cNvPicPr>
            <a:picLocks noChangeAspect="1" noChangeArrowheads="1"/>
          </p:cNvPicPr>
          <p:nvPr/>
        </p:nvPicPr>
        <p:blipFill>
          <a:blip r:embed="rId2" cstate="print">
            <a:lum bright="-30000" contrast="40000"/>
          </a:blip>
          <a:srcRect r="952" b="4910"/>
          <a:stretch>
            <a:fillRect/>
          </a:stretch>
        </p:blipFill>
        <p:spPr bwMode="auto">
          <a:xfrm>
            <a:off x="228600" y="304800"/>
            <a:ext cx="8613913" cy="6096000"/>
          </a:xfrm>
          <a:prstGeom prst="rect">
            <a:avLst/>
          </a:prstGeom>
          <a:noFill/>
        </p:spPr>
      </p:pic>
      <p:sp>
        <p:nvSpPr>
          <p:cNvPr id="2" name="Title 1"/>
          <p:cNvSpPr>
            <a:spLocks noGrp="1"/>
          </p:cNvSpPr>
          <p:nvPr>
            <p:ph type="title"/>
          </p:nvPr>
        </p:nvSpPr>
        <p:spPr>
          <a:xfrm>
            <a:off x="381000" y="274638"/>
            <a:ext cx="8305800" cy="6049962"/>
          </a:xfrm>
        </p:spPr>
        <p:txBody>
          <a:bodyPr>
            <a:normAutofit/>
          </a:bodyPr>
          <a:lstStyle/>
          <a:p>
            <a:r>
              <a:rPr lang="en-US" i="1" dirty="0" smtClean="0">
                <a:effectLst>
                  <a:glow rad="101600">
                    <a:schemeClr val="bg1">
                      <a:alpha val="60000"/>
                    </a:schemeClr>
                  </a:glow>
                </a:effectLst>
              </a:rPr>
              <a:t>I Corinthians 2:8</a:t>
            </a:r>
            <a:br>
              <a:rPr lang="en-US" i="1" dirty="0" smtClean="0">
                <a:effectLst>
                  <a:glow rad="101600">
                    <a:schemeClr val="bg1">
                      <a:alpha val="60000"/>
                    </a:schemeClr>
                  </a:glow>
                </a:effectLst>
              </a:rPr>
            </a:br>
            <a:r>
              <a:rPr lang="en-US" i="1" dirty="0" smtClean="0">
                <a:effectLst>
                  <a:glow rad="101600">
                    <a:schemeClr val="bg1">
                      <a:alpha val="60000"/>
                    </a:schemeClr>
                  </a:glow>
                </a:effectLst>
              </a:rPr>
              <a:t>“Which none of the princes of this world knew: for had they known it, they would not have crucified the Lord of glory.”</a:t>
            </a:r>
            <a:endParaRPr lang="en-US"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www.religioustolerance.org/1world.jpg"/>
          <p:cNvPicPr>
            <a:picLocks noChangeAspect="1" noChangeArrowheads="1"/>
          </p:cNvPicPr>
          <p:nvPr/>
        </p:nvPicPr>
        <p:blipFill>
          <a:blip r:embed="rId2" cstate="print">
            <a:lum bright="-10000" contrast="10000"/>
          </a:blip>
          <a:srcRect/>
          <a:stretch>
            <a:fillRect/>
          </a:stretch>
        </p:blipFill>
        <p:spPr bwMode="auto">
          <a:xfrm>
            <a:off x="1447800" y="228600"/>
            <a:ext cx="6288351" cy="6361048"/>
          </a:xfrm>
          <a:prstGeom prst="rect">
            <a:avLst/>
          </a:prstGeom>
          <a:noFill/>
        </p:spPr>
      </p:pic>
      <p:sp>
        <p:nvSpPr>
          <p:cNvPr id="2" name="Title 1"/>
          <p:cNvSpPr>
            <a:spLocks noGrp="1"/>
          </p:cNvSpPr>
          <p:nvPr>
            <p:ph type="title"/>
          </p:nvPr>
        </p:nvSpPr>
        <p:spPr>
          <a:xfrm>
            <a:off x="457200" y="274638"/>
            <a:ext cx="8229600" cy="6583362"/>
          </a:xfrm>
        </p:spPr>
        <p:txBody>
          <a:bodyPr>
            <a:normAutofit fontScale="90000"/>
          </a:bodyPr>
          <a:lstStyle/>
          <a:p>
            <a:r>
              <a:rPr lang="en-US" i="1" dirty="0" smtClean="0">
                <a:effectLst>
                  <a:glow rad="101600">
                    <a:schemeClr val="bg1">
                      <a:alpha val="60000"/>
                    </a:schemeClr>
                  </a:glow>
                </a:effectLst>
              </a:rPr>
              <a:t>“Brethren, my heart's desire and prayer to God for Israel is, that they might be saved. For I bear them record that they have a zeal of God, but not according to knowledge. For they being ignorant of God's righteousness, and going about to establish their own righteousness, have not submitted themselves unto the righteousness of God.” (Romans 10:1-3) </a:t>
            </a:r>
            <a:endParaRPr lang="en-US"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www.fmlainsights.com/vegas.jpg"/>
          <p:cNvPicPr>
            <a:picLocks noChangeAspect="1" noChangeArrowheads="1"/>
          </p:cNvPicPr>
          <p:nvPr/>
        </p:nvPicPr>
        <p:blipFill>
          <a:blip r:embed="rId2" cstate="print"/>
          <a:srcRect/>
          <a:stretch>
            <a:fillRect/>
          </a:stretch>
        </p:blipFill>
        <p:spPr bwMode="auto">
          <a:xfrm rot="373277">
            <a:off x="5181600" y="304800"/>
            <a:ext cx="3810000" cy="2857500"/>
          </a:xfrm>
          <a:prstGeom prst="rect">
            <a:avLst/>
          </a:prstGeom>
          <a:noFill/>
        </p:spPr>
      </p:pic>
      <p:pic>
        <p:nvPicPr>
          <p:cNvPr id="96260" name="Picture 4" descr="http://www.jesus-is-savior.com/Evils%20in%20America/Rock-n-Roll/party.gif"/>
          <p:cNvPicPr>
            <a:picLocks noChangeAspect="1" noChangeArrowheads="1"/>
          </p:cNvPicPr>
          <p:nvPr/>
        </p:nvPicPr>
        <p:blipFill>
          <a:blip r:embed="rId3" cstate="print"/>
          <a:srcRect/>
          <a:stretch>
            <a:fillRect/>
          </a:stretch>
        </p:blipFill>
        <p:spPr bwMode="auto">
          <a:xfrm rot="21325925">
            <a:off x="609600" y="304800"/>
            <a:ext cx="3124200" cy="3124200"/>
          </a:xfrm>
          <a:prstGeom prst="rect">
            <a:avLst/>
          </a:prstGeom>
          <a:noFill/>
        </p:spPr>
      </p:pic>
      <p:sp>
        <p:nvSpPr>
          <p:cNvPr id="4" name="Rectangle 3"/>
          <p:cNvSpPr/>
          <p:nvPr/>
        </p:nvSpPr>
        <p:spPr>
          <a:xfrm>
            <a:off x="0" y="3505200"/>
            <a:ext cx="9144000" cy="3046988"/>
          </a:xfrm>
          <a:prstGeom prst="rect">
            <a:avLst/>
          </a:prstGeom>
        </p:spPr>
        <p:txBody>
          <a:bodyPr wrap="square">
            <a:spAutoFit/>
          </a:bodyPr>
          <a:lstStyle/>
          <a:p>
            <a:pPr algn="ctr"/>
            <a:r>
              <a:rPr lang="en-US" sz="3200" i="1" dirty="0" smtClean="0"/>
              <a:t>“Love not the world, neither the things that are in the world…For all that is in the world, the lust of the flesh, and the lust of the eyes, and the pride of life, is not of the Father, but is of the world. And the world </a:t>
            </a:r>
            <a:r>
              <a:rPr lang="en-US" sz="3200" i="1" dirty="0" err="1" smtClean="0"/>
              <a:t>passeth</a:t>
            </a:r>
            <a:r>
              <a:rPr lang="en-US" sz="3200" i="1" dirty="0" smtClean="0"/>
              <a:t> away, and the lust thereof: but he that doeth the will of God </a:t>
            </a:r>
            <a:r>
              <a:rPr lang="en-US" sz="3200" i="1" dirty="0" err="1" smtClean="0"/>
              <a:t>abideth</a:t>
            </a:r>
            <a:r>
              <a:rPr lang="en-US" sz="3200" i="1" dirty="0" smtClean="0"/>
              <a:t> for ever.” (I John 2:15-17)</a:t>
            </a:r>
            <a:endParaRPr lang="en-US" sz="3200" i="1" dirty="0"/>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304800"/>
            <a:ext cx="4038600" cy="5821363"/>
          </a:xfrm>
        </p:spPr>
        <p:txBody>
          <a:bodyPr>
            <a:normAutofit/>
          </a:bodyPr>
          <a:lstStyle/>
          <a:p>
            <a:pPr algn="ctr">
              <a:buNone/>
            </a:pPr>
            <a:r>
              <a:rPr lang="en-US" sz="4000" dirty="0" smtClean="0"/>
              <a:t>Religious Morality</a:t>
            </a:r>
            <a:endParaRPr lang="en-US" sz="4000" dirty="0"/>
          </a:p>
        </p:txBody>
      </p:sp>
      <p:sp>
        <p:nvSpPr>
          <p:cNvPr id="4" name="Content Placeholder 3"/>
          <p:cNvSpPr>
            <a:spLocks noGrp="1"/>
          </p:cNvSpPr>
          <p:nvPr>
            <p:ph sz="half" idx="2"/>
          </p:nvPr>
        </p:nvSpPr>
        <p:spPr>
          <a:xfrm>
            <a:off x="4495800" y="1600200"/>
            <a:ext cx="4419600" cy="4525963"/>
          </a:xfrm>
        </p:spPr>
        <p:txBody>
          <a:bodyPr>
            <a:normAutofit/>
          </a:bodyPr>
          <a:lstStyle/>
          <a:p>
            <a:pPr algn="ctr">
              <a:buNone/>
            </a:pPr>
            <a:r>
              <a:rPr lang="en-US" sz="4000" dirty="0" smtClean="0"/>
              <a:t>Worldly Immorality </a:t>
            </a:r>
            <a:endParaRPr lang="en-US" sz="4000" dirty="0"/>
          </a:p>
        </p:txBody>
      </p:sp>
      <p:pic>
        <p:nvPicPr>
          <p:cNvPr id="97282" name="Picture 2" descr="http://2.bp.blogspot.com/-HFBtKh4mgzI/UDAlC_FHa3I/AAAAAAAACM8/WlP9lg8hnr0/s1600/corwin-jim-woman-praying-with-rosary-beads.jpg"/>
          <p:cNvPicPr>
            <a:picLocks noChangeAspect="1" noChangeArrowheads="1"/>
          </p:cNvPicPr>
          <p:nvPr/>
        </p:nvPicPr>
        <p:blipFill>
          <a:blip r:embed="rId2" cstate="print"/>
          <a:srcRect/>
          <a:stretch>
            <a:fillRect/>
          </a:stretch>
        </p:blipFill>
        <p:spPr bwMode="auto">
          <a:xfrm>
            <a:off x="533400" y="1600200"/>
            <a:ext cx="3219450" cy="4286250"/>
          </a:xfrm>
          <a:prstGeom prst="rect">
            <a:avLst/>
          </a:prstGeom>
          <a:noFill/>
        </p:spPr>
      </p:pic>
      <p:pic>
        <p:nvPicPr>
          <p:cNvPr id="97284" name="Picture 4" descr="http://www.drugfreehomes.org/wp-content/uploads/2011/12/drinking-in-parties.jpg"/>
          <p:cNvPicPr>
            <a:picLocks noChangeAspect="1" noChangeArrowheads="1"/>
          </p:cNvPicPr>
          <p:nvPr/>
        </p:nvPicPr>
        <p:blipFill>
          <a:blip r:embed="rId3" cstate="print"/>
          <a:srcRect/>
          <a:stretch>
            <a:fillRect/>
          </a:stretch>
        </p:blipFill>
        <p:spPr bwMode="auto">
          <a:xfrm>
            <a:off x="4724400" y="2895600"/>
            <a:ext cx="3759200" cy="2819400"/>
          </a:xfrm>
          <a:prstGeom prst="rect">
            <a:avLst/>
          </a:prstGeom>
          <a:noFill/>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www.hiphopcanada.com/uploads/2012/06/blinded-from-the-truth.jpg"/>
          <p:cNvPicPr>
            <a:picLocks noChangeAspect="1" noChangeArrowheads="1"/>
          </p:cNvPicPr>
          <p:nvPr/>
        </p:nvPicPr>
        <p:blipFill>
          <a:blip r:embed="rId2" cstate="print"/>
          <a:srcRect/>
          <a:stretch>
            <a:fillRect/>
          </a:stretch>
        </p:blipFill>
        <p:spPr bwMode="auto">
          <a:xfrm>
            <a:off x="1447800" y="-152400"/>
            <a:ext cx="6496050" cy="6496050"/>
          </a:xfrm>
          <a:prstGeom prst="rect">
            <a:avLst/>
          </a:prstGeom>
          <a:ln>
            <a:noFill/>
          </a:ln>
          <a:effectLst>
            <a:softEdge rad="112500"/>
          </a:effectLst>
        </p:spPr>
      </p:pic>
      <p:pic>
        <p:nvPicPr>
          <p:cNvPr id="98308" name="Picture 4" descr="http://libertyforcaptives.files.wordpress.com/2012/06/blind_c1.jpg"/>
          <p:cNvPicPr>
            <a:picLocks noChangeAspect="1" noChangeArrowheads="1"/>
          </p:cNvPicPr>
          <p:nvPr/>
        </p:nvPicPr>
        <p:blipFill>
          <a:blip r:embed="rId3" cstate="print"/>
          <a:srcRect r="27321"/>
          <a:stretch>
            <a:fillRect/>
          </a:stretch>
        </p:blipFill>
        <p:spPr bwMode="auto">
          <a:xfrm rot="21223482">
            <a:off x="214108" y="4023864"/>
            <a:ext cx="2514600" cy="2524126"/>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ifcamedia.org/fireinmybones/wp-content/uploads/2012/09/Preaching.jpg"/>
          <p:cNvPicPr>
            <a:picLocks noChangeAspect="1" noChangeArrowheads="1"/>
          </p:cNvPicPr>
          <p:nvPr/>
        </p:nvPicPr>
        <p:blipFill>
          <a:blip r:embed="rId2" cstate="print"/>
          <a:srcRect/>
          <a:stretch>
            <a:fillRect/>
          </a:stretch>
        </p:blipFill>
        <p:spPr bwMode="auto">
          <a:xfrm>
            <a:off x="-12257" y="1"/>
            <a:ext cx="9156257" cy="6858000"/>
          </a:xfrm>
          <a:prstGeom prst="rect">
            <a:avLst/>
          </a:prstGeom>
          <a:noFill/>
        </p:spPr>
      </p:pic>
      <p:sp>
        <p:nvSpPr>
          <p:cNvPr id="3" name="Rectangle 2"/>
          <p:cNvSpPr/>
          <p:nvPr/>
        </p:nvSpPr>
        <p:spPr>
          <a:xfrm>
            <a:off x="381000" y="381000"/>
            <a:ext cx="8382000" cy="5154513"/>
          </a:xfrm>
          <a:prstGeom prst="rect">
            <a:avLst/>
          </a:prstGeom>
        </p:spPr>
        <p:txBody>
          <a:bodyPr wrap="square">
            <a:spAutoFit/>
          </a:bodyPr>
          <a:lstStyle/>
          <a:p>
            <a:pPr algn="ctr"/>
            <a:r>
              <a:rPr lang="en-US" sz="3600" i="1" dirty="0" smtClean="0">
                <a:effectLst>
                  <a:glow rad="101600">
                    <a:schemeClr val="bg1">
                      <a:alpha val="60000"/>
                    </a:schemeClr>
                  </a:glow>
                </a:effectLst>
              </a:rPr>
              <a:t>“How then shall they call on him in whom they have not believed? and how shall they believe in him of whom they have not heard? and how shall they hear without a preacher? And how shall they preach, except they be sent? as it is written, How beautiful are the feet of them that preach the gospel of peace, and bring glad tidings of good things!” (Rom. 10:14-15) </a:t>
            </a:r>
            <a:endParaRPr lang="en-US" sz="36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457200"/>
            <a:ext cx="8229600" cy="6400800"/>
          </a:xfrm>
          <a:prstGeom prst="rect">
            <a:avLst/>
          </a:prstGeom>
        </p:spPr>
        <p:txBody>
          <a:bodyPr>
            <a:normAutofit/>
          </a:bodyPr>
          <a:lstStyle/>
          <a:p>
            <a:pPr lvl="0" algn="ctr">
              <a:spcBef>
                <a:spcPct val="0"/>
              </a:spcBef>
              <a:defRPr/>
            </a:pPr>
            <a:r>
              <a:rPr lang="en-US" sz="4800" b="1" dirty="0" smtClean="0">
                <a:solidFill>
                  <a:schemeClr val="bg2">
                    <a:lumMod val="20000"/>
                    <a:lumOff val="80000"/>
                  </a:schemeClr>
                </a:solidFill>
              </a:rPr>
              <a:t>The Incarnation of Christ</a:t>
            </a:r>
          </a:p>
          <a:p>
            <a:pPr lvl="0" algn="ctr">
              <a:spcBef>
                <a:spcPct val="0"/>
              </a:spcBef>
              <a:defRPr/>
            </a:pPr>
            <a:r>
              <a:rPr lang="en-US" sz="4800" b="1" i="1" dirty="0" smtClean="0">
                <a:solidFill>
                  <a:schemeClr val="bg2">
                    <a:lumMod val="20000"/>
                    <a:lumOff val="80000"/>
                  </a:schemeClr>
                </a:solidFill>
              </a:rPr>
              <a:t>(John 1:1-14)</a:t>
            </a:r>
          </a:p>
          <a:p>
            <a:pPr lvl="0" algn="ctr">
              <a:spcBef>
                <a:spcPct val="0"/>
              </a:spcBef>
              <a:defRPr/>
            </a:pPr>
            <a:endParaRPr lang="en-US" sz="5400" b="1" u="sng" dirty="0" smtClean="0">
              <a:solidFill>
                <a:schemeClr val="bg2">
                  <a:lumMod val="20000"/>
                  <a:lumOff val="80000"/>
                </a:schemeClr>
              </a:solidFill>
            </a:endParaRPr>
          </a:p>
          <a:p>
            <a:pPr lvl="0" algn="ctr">
              <a:spcBef>
                <a:spcPct val="0"/>
              </a:spcBef>
              <a:defRPr/>
            </a:pPr>
            <a:r>
              <a:rPr kumimoji="0" lang="en-US" sz="4800" b="1" i="0" u="none" strike="noStrike" kern="1200" cap="none" spc="0" normalizeH="0" baseline="0" noProof="0" dirty="0" smtClean="0">
                <a:ln>
                  <a:noFill/>
                </a:ln>
                <a:solidFill>
                  <a:schemeClr val="bg2">
                    <a:lumMod val="60000"/>
                    <a:lumOff val="40000"/>
                  </a:schemeClr>
                </a:solidFill>
                <a:effectLst>
                  <a:glow rad="63500">
                    <a:schemeClr val="accent1">
                      <a:satMod val="175000"/>
                      <a:alpha val="40000"/>
                    </a:schemeClr>
                  </a:glow>
                </a:effectLst>
                <a:uLnTx/>
                <a:uFillTx/>
                <a:latin typeface="+mj-lt"/>
                <a:ea typeface="+mj-ea"/>
                <a:cs typeface="+mj-cs"/>
              </a:rPr>
              <a:t> God the Son took upon himself the full nature of man and yet retain the full nature of God.</a:t>
            </a:r>
            <a:endParaRPr kumimoji="0" lang="en-US" sz="4800" b="1" i="0" u="none" strike="noStrike" kern="1200" cap="none" spc="0" normalizeH="0" baseline="0" noProof="0" dirty="0">
              <a:ln>
                <a:noFill/>
              </a:ln>
              <a:solidFill>
                <a:schemeClr val="bg2">
                  <a:lumMod val="60000"/>
                  <a:lumOff val="40000"/>
                </a:schemeClr>
              </a:solidFill>
              <a:effectLst>
                <a:glow rad="63500">
                  <a:schemeClr val="accent1">
                    <a:satMod val="175000"/>
                    <a:alpha val="40000"/>
                  </a:schemeClr>
                </a:glow>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ifcamedia.org/fireinmybones/wp-content/uploads/2012/09/Preaching.jpg"/>
          <p:cNvPicPr>
            <a:picLocks noChangeAspect="1" noChangeArrowheads="1"/>
          </p:cNvPicPr>
          <p:nvPr/>
        </p:nvPicPr>
        <p:blipFill>
          <a:blip r:embed="rId2" cstate="print"/>
          <a:srcRect/>
          <a:stretch>
            <a:fillRect/>
          </a:stretch>
        </p:blipFill>
        <p:spPr bwMode="auto">
          <a:xfrm>
            <a:off x="0" y="0"/>
            <a:ext cx="9156257" cy="6858000"/>
          </a:xfrm>
          <a:prstGeom prst="rect">
            <a:avLst/>
          </a:prstGeom>
          <a:noFill/>
        </p:spPr>
      </p:pic>
      <p:sp>
        <p:nvSpPr>
          <p:cNvPr id="5" name="Rectangle 4"/>
          <p:cNvSpPr/>
          <p:nvPr/>
        </p:nvSpPr>
        <p:spPr>
          <a:xfrm>
            <a:off x="533400" y="914400"/>
            <a:ext cx="7696200" cy="2938522"/>
          </a:xfrm>
          <a:prstGeom prst="rect">
            <a:avLst/>
          </a:prstGeom>
        </p:spPr>
        <p:txBody>
          <a:bodyPr wrap="square">
            <a:spAutoFit/>
          </a:bodyPr>
          <a:lstStyle/>
          <a:p>
            <a:pPr algn="ctr"/>
            <a:r>
              <a:rPr lang="en-US" sz="3600" i="1" dirty="0" smtClean="0">
                <a:effectLst>
                  <a:glow rad="101600">
                    <a:schemeClr val="bg1">
                      <a:alpha val="60000"/>
                    </a:schemeClr>
                  </a:glow>
                </a:effectLst>
              </a:rPr>
              <a:t>“For after that in the wisdom of God the world by wisdom knew not God, it pleased God by the foolishness of preaching to save them that believe.” </a:t>
            </a:r>
          </a:p>
          <a:p>
            <a:pPr algn="ctr"/>
            <a:r>
              <a:rPr lang="en-US" sz="3600" i="1" dirty="0" smtClean="0">
                <a:effectLst>
                  <a:glow rad="101600">
                    <a:schemeClr val="bg1">
                      <a:alpha val="60000"/>
                    </a:schemeClr>
                  </a:glow>
                </a:effectLst>
              </a:rPr>
              <a:t>(I Cor. 1:21) </a:t>
            </a:r>
            <a:endParaRPr lang="en-US" sz="36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6248400" cy="3046988"/>
          </a:xfrm>
          <a:prstGeom prst="rect">
            <a:avLst/>
          </a:prstGeom>
        </p:spPr>
        <p:txBody>
          <a:bodyPr wrap="square">
            <a:spAutoFit/>
          </a:bodyPr>
          <a:lstStyle/>
          <a:p>
            <a:pPr algn="ctr"/>
            <a:r>
              <a:rPr lang="en-US" sz="3200" i="1" dirty="0" smtClean="0"/>
              <a:t>“In whom the god of this world hath blinded the minds of them which believe not, lest the light of the glorious gospel of Christ, who is the image of God, should shine unto them.”  (II Cor. 4:4)</a:t>
            </a:r>
            <a:endParaRPr lang="en-US" sz="3200" i="1" dirty="0"/>
          </a:p>
        </p:txBody>
      </p:sp>
      <p:sp>
        <p:nvSpPr>
          <p:cNvPr id="3" name="Rectangle 2"/>
          <p:cNvSpPr/>
          <p:nvPr/>
        </p:nvSpPr>
        <p:spPr>
          <a:xfrm>
            <a:off x="3200400" y="3810000"/>
            <a:ext cx="5943600" cy="2554545"/>
          </a:xfrm>
          <a:prstGeom prst="rect">
            <a:avLst/>
          </a:prstGeom>
        </p:spPr>
        <p:txBody>
          <a:bodyPr wrap="square">
            <a:spAutoFit/>
          </a:bodyPr>
          <a:lstStyle/>
          <a:p>
            <a:pPr algn="ctr"/>
            <a:r>
              <a:rPr lang="en-US" sz="3200" i="1" dirty="0" smtClean="0"/>
              <a:t> “To open their eyes, and to turn them from darkness to light, and from the power of Satan unto God, that they may receive forgiveness of sins.” (Acts 26:18)</a:t>
            </a:r>
            <a:endParaRPr lang="en-US" sz="3200" i="1" dirty="0"/>
          </a:p>
        </p:txBody>
      </p:sp>
      <p:pic>
        <p:nvPicPr>
          <p:cNvPr id="61442" name="Picture 2" descr="http://1.bp.blogspot.com/-244c4eOfTLg/UICWQ5WucaI/AAAAAAAAD0Y/SusLL5-pp7s/s1600/man-born-blind.jpg"/>
          <p:cNvPicPr>
            <a:picLocks noChangeAspect="1" noChangeArrowheads="1"/>
          </p:cNvPicPr>
          <p:nvPr/>
        </p:nvPicPr>
        <p:blipFill>
          <a:blip r:embed="rId2" cstate="print"/>
          <a:srcRect/>
          <a:stretch>
            <a:fillRect/>
          </a:stretch>
        </p:blipFill>
        <p:spPr bwMode="auto">
          <a:xfrm>
            <a:off x="228600" y="3352800"/>
            <a:ext cx="2819400" cy="33431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44" name="Picture 4" descr="http://vinienco.com/wp-content/uploads/2011/09/wolf_in_sheeps_clothing.jpg"/>
          <p:cNvPicPr>
            <a:picLocks noChangeAspect="1" noChangeArrowheads="1"/>
          </p:cNvPicPr>
          <p:nvPr/>
        </p:nvPicPr>
        <p:blipFill>
          <a:blip r:embed="rId3" cstate="print"/>
          <a:srcRect/>
          <a:stretch>
            <a:fillRect/>
          </a:stretch>
        </p:blipFill>
        <p:spPr bwMode="auto">
          <a:xfrm>
            <a:off x="6324600" y="381000"/>
            <a:ext cx="2626590" cy="297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04800"/>
            <a:ext cx="8534400" cy="1938992"/>
          </a:xfrm>
          <a:prstGeom prst="rect">
            <a:avLst/>
          </a:prstGeom>
        </p:spPr>
        <p:txBody>
          <a:bodyPr wrap="square">
            <a:spAutoFit/>
          </a:bodyPr>
          <a:lstStyle/>
          <a:p>
            <a:pPr algn="ctr"/>
            <a:r>
              <a:rPr lang="en-US" sz="4000" i="1" dirty="0" smtClean="0"/>
              <a:t>“The entrance of thy words </a:t>
            </a:r>
            <a:r>
              <a:rPr lang="en-US" sz="4000" i="1" dirty="0" err="1" smtClean="0"/>
              <a:t>giveth</a:t>
            </a:r>
            <a:r>
              <a:rPr lang="en-US" sz="4000" i="1" dirty="0" smtClean="0"/>
              <a:t> light; it </a:t>
            </a:r>
            <a:r>
              <a:rPr lang="en-US" sz="4000" i="1" dirty="0" err="1" smtClean="0"/>
              <a:t>giveth</a:t>
            </a:r>
            <a:r>
              <a:rPr lang="en-US" sz="4000" i="1" dirty="0" smtClean="0"/>
              <a:t> understanding unto the simple.” Psalm 119:130 </a:t>
            </a:r>
            <a:endParaRPr lang="en-US" sz="4000" i="1" dirty="0"/>
          </a:p>
        </p:txBody>
      </p:sp>
      <p:pic>
        <p:nvPicPr>
          <p:cNvPr id="103426" name="Picture 2" descr="http://www.salemumcorange.org/Graphics/BibleLight_621x228.jpg"/>
          <p:cNvPicPr>
            <a:picLocks noChangeAspect="1" noChangeArrowheads="1"/>
          </p:cNvPicPr>
          <p:nvPr/>
        </p:nvPicPr>
        <p:blipFill>
          <a:blip r:embed="rId2" cstate="print"/>
          <a:srcRect/>
          <a:stretch>
            <a:fillRect/>
          </a:stretch>
        </p:blipFill>
        <p:spPr bwMode="auto">
          <a:xfrm>
            <a:off x="304800" y="2743200"/>
            <a:ext cx="8509330" cy="31242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
            <a:ext cx="8991600" cy="830997"/>
          </a:xfrm>
          <a:prstGeom prst="rect">
            <a:avLst/>
          </a:prstGeom>
        </p:spPr>
        <p:txBody>
          <a:bodyPr wrap="square">
            <a:spAutoFit/>
          </a:bodyPr>
          <a:lstStyle/>
          <a:p>
            <a:pPr algn="ctr"/>
            <a:r>
              <a:rPr lang="en-US" sz="4800" i="1" dirty="0" smtClean="0"/>
              <a:t>“…thy word is truth.” (John17:17)</a:t>
            </a:r>
            <a:endParaRPr lang="en-US" sz="4800" i="1" dirty="0"/>
          </a:p>
        </p:txBody>
      </p:sp>
      <p:pic>
        <p:nvPicPr>
          <p:cNvPr id="63490" name="Picture 2" descr="http://biblicalproof.files.wordpress.com/2011/03/gods-word-is-unchangeable.jpg"/>
          <p:cNvPicPr>
            <a:picLocks noChangeAspect="1" noChangeArrowheads="1"/>
          </p:cNvPicPr>
          <p:nvPr/>
        </p:nvPicPr>
        <p:blipFill>
          <a:blip r:embed="rId2" cstate="print"/>
          <a:srcRect/>
          <a:stretch>
            <a:fillRect/>
          </a:stretch>
        </p:blipFill>
        <p:spPr bwMode="auto">
          <a:xfrm>
            <a:off x="1219200" y="1485900"/>
            <a:ext cx="6629400" cy="497205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bible-flemmingbille.com/bible/wp-content/uploads/2010/12/forgive.jpg"/>
          <p:cNvPicPr>
            <a:picLocks noChangeAspect="1" noChangeArrowheads="1"/>
          </p:cNvPicPr>
          <p:nvPr/>
        </p:nvPicPr>
        <p:blipFill>
          <a:blip r:embed="rId2" cstate="print"/>
          <a:srcRect/>
          <a:stretch>
            <a:fillRect/>
          </a:stretch>
        </p:blipFill>
        <p:spPr bwMode="auto">
          <a:xfrm>
            <a:off x="0" y="1723005"/>
            <a:ext cx="9144000" cy="5134995"/>
          </a:xfrm>
          <a:prstGeom prst="rect">
            <a:avLst/>
          </a:prstGeom>
          <a:ln>
            <a:noFill/>
          </a:ln>
          <a:effectLst>
            <a:softEdge rad="112500"/>
          </a:effectLst>
        </p:spPr>
      </p:pic>
      <p:sp>
        <p:nvSpPr>
          <p:cNvPr id="4" name="Rectangle 3"/>
          <p:cNvSpPr/>
          <p:nvPr/>
        </p:nvSpPr>
        <p:spPr>
          <a:xfrm>
            <a:off x="0" y="0"/>
            <a:ext cx="9144000" cy="1569660"/>
          </a:xfrm>
          <a:prstGeom prst="rect">
            <a:avLst/>
          </a:prstGeom>
        </p:spPr>
        <p:txBody>
          <a:bodyPr wrap="square">
            <a:spAutoFit/>
          </a:bodyPr>
          <a:lstStyle/>
          <a:p>
            <a:pPr algn="ctr"/>
            <a:r>
              <a:rPr lang="en-US" sz="3200" i="1" dirty="0" smtClean="0"/>
              <a:t>“Be it known unto you therefore, men and brethren, that through this man is preached unto you the forgiveness of sins.” Acts 13:38 </a:t>
            </a:r>
            <a:endParaRPr lang="en-US" sz="3200" i="1" dirty="0"/>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a:bodyPr>
          <a:lstStyle/>
          <a:p>
            <a:r>
              <a:rPr lang="en-US" sz="4000" dirty="0" smtClean="0">
                <a:solidFill>
                  <a:srgbClr val="FFFF00"/>
                </a:solidFill>
              </a:rPr>
              <a:t>2. The Word of Salvation</a:t>
            </a:r>
            <a:endParaRPr lang="en-US" sz="4000" dirty="0">
              <a:solidFill>
                <a:srgbClr val="FFFF00"/>
              </a:solidFill>
            </a:endParaRPr>
          </a:p>
        </p:txBody>
      </p:sp>
      <p:sp>
        <p:nvSpPr>
          <p:cNvPr id="3" name="Content Placeholder 2"/>
          <p:cNvSpPr>
            <a:spLocks noGrp="1"/>
          </p:cNvSpPr>
          <p:nvPr>
            <p:ph idx="1"/>
          </p:nvPr>
        </p:nvSpPr>
        <p:spPr>
          <a:xfrm>
            <a:off x="0" y="1295400"/>
            <a:ext cx="8991600" cy="5562600"/>
          </a:xfrm>
        </p:spPr>
        <p:txBody>
          <a:bodyPr>
            <a:normAutofit lnSpcReduction="10000"/>
          </a:bodyPr>
          <a:lstStyle/>
          <a:p>
            <a:r>
              <a:rPr lang="en-US" dirty="0" smtClean="0"/>
              <a:t>Jesus Speaks to the Criminal on the Cross</a:t>
            </a:r>
          </a:p>
          <a:p>
            <a:r>
              <a:rPr lang="en-US" i="1" dirty="0" smtClean="0"/>
              <a:t>(Luke 23:39-43) “And one of the malefactors which were hanged railed on him, saying, If thou be Christ, save thyself and us. But the other answering rebuked him, saying, Dost not thou fear God, seeing thou art in the same condemnation? And we indeed justly; for we receive the due reward of our deeds: but this man hath done nothing amiss. And he said unto Jesus, Lord, remember me when thou </a:t>
            </a:r>
            <a:r>
              <a:rPr lang="en-US" i="1" dirty="0" err="1" smtClean="0"/>
              <a:t>comest</a:t>
            </a:r>
            <a:r>
              <a:rPr lang="en-US" i="1" dirty="0" smtClean="0"/>
              <a:t> into thy kingdom. And Jesus said unto him, Verily I say unto thee, Today </a:t>
            </a:r>
            <a:r>
              <a:rPr lang="en-US" i="1" dirty="0" err="1" smtClean="0"/>
              <a:t>shalt</a:t>
            </a:r>
            <a:r>
              <a:rPr lang="en-US" i="1" dirty="0" smtClean="0"/>
              <a:t> thou be with me in paradise.”</a:t>
            </a:r>
            <a:endParaRPr lang="en-US"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62000"/>
            <a:ext cx="4800600" cy="4832092"/>
          </a:xfrm>
          <a:prstGeom prst="rect">
            <a:avLst/>
          </a:prstGeom>
        </p:spPr>
        <p:txBody>
          <a:bodyPr wrap="square">
            <a:spAutoFit/>
          </a:bodyPr>
          <a:lstStyle/>
          <a:p>
            <a:pPr algn="ctr"/>
            <a:r>
              <a:rPr lang="en-US" sz="4400" dirty="0" smtClean="0">
                <a:effectLst>
                  <a:glow rad="101600">
                    <a:schemeClr val="bg1">
                      <a:alpha val="60000"/>
                    </a:schemeClr>
                  </a:glow>
                </a:effectLst>
              </a:rPr>
              <a:t> Here we see grace poured out through faith, as Jesus assured the dying thief of his forgiveness and eternal salvation. </a:t>
            </a:r>
            <a:endParaRPr lang="en-US" sz="4400" dirty="0">
              <a:effectLst>
                <a:glow rad="101600">
                  <a:schemeClr val="bg1">
                    <a:alpha val="60000"/>
                  </a:schemeClr>
                </a:glow>
              </a:effectLst>
            </a:endParaRPr>
          </a:p>
        </p:txBody>
      </p:sp>
      <p:pic>
        <p:nvPicPr>
          <p:cNvPr id="27650" name="Picture 2" descr="http://darrellcreswell.files.wordpress.com/2010/05/jesus_crucifixion_thief_cross2.jpg"/>
          <p:cNvPicPr>
            <a:picLocks noChangeAspect="1" noChangeArrowheads="1"/>
          </p:cNvPicPr>
          <p:nvPr/>
        </p:nvPicPr>
        <p:blipFill>
          <a:blip r:embed="rId2" cstate="print"/>
          <a:srcRect/>
          <a:stretch>
            <a:fillRect/>
          </a:stretch>
        </p:blipFill>
        <p:spPr bwMode="auto">
          <a:xfrm>
            <a:off x="4724400" y="355600"/>
            <a:ext cx="4419600" cy="5892800"/>
          </a:xfrm>
          <a:prstGeom prst="rect">
            <a:avLst/>
          </a:prstGeom>
          <a:noFill/>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2.bp.blogspot.com/-YUeV5ysTR3Q/T9_r_IFiXcI/AAAAAAAAILE/KuHJmWjubOM/s1600/great-gulf-fixed-abrahams-bosom.jpg"/>
          <p:cNvPicPr>
            <a:picLocks noChangeAspect="1" noChangeArrowheads="1"/>
          </p:cNvPicPr>
          <p:nvPr/>
        </p:nvPicPr>
        <p:blipFill>
          <a:blip r:embed="rId2" cstate="print"/>
          <a:srcRect b="8889"/>
          <a:stretch>
            <a:fillRect/>
          </a:stretch>
        </p:blipFill>
        <p:spPr bwMode="auto">
          <a:xfrm>
            <a:off x="0" y="3795326"/>
            <a:ext cx="9144000" cy="3062674"/>
          </a:xfrm>
          <a:prstGeom prst="rect">
            <a:avLst/>
          </a:prstGeom>
          <a:ln>
            <a:noFill/>
          </a:ln>
          <a:effectLst>
            <a:softEdge rad="112500"/>
          </a:effectLst>
        </p:spPr>
      </p:pic>
      <p:sp>
        <p:nvSpPr>
          <p:cNvPr id="3" name="Rectangle 2"/>
          <p:cNvSpPr/>
          <p:nvPr/>
        </p:nvSpPr>
        <p:spPr>
          <a:xfrm>
            <a:off x="228600" y="228600"/>
            <a:ext cx="8915400" cy="1569660"/>
          </a:xfrm>
          <a:prstGeom prst="rect">
            <a:avLst/>
          </a:prstGeom>
        </p:spPr>
        <p:txBody>
          <a:bodyPr wrap="square">
            <a:spAutoFit/>
          </a:bodyPr>
          <a:lstStyle/>
          <a:p>
            <a:pPr algn="ctr"/>
            <a:r>
              <a:rPr lang="en-US" sz="3200" i="1" dirty="0" smtClean="0"/>
              <a:t>“And in hell he lift up his eyes, being in torments, and </a:t>
            </a:r>
            <a:r>
              <a:rPr lang="en-US" sz="3200" i="1" dirty="0" err="1" smtClean="0"/>
              <a:t>seeth</a:t>
            </a:r>
            <a:r>
              <a:rPr lang="en-US" sz="3200" i="1" dirty="0" smtClean="0"/>
              <a:t> Abraham afar off, and Lazarus in his bosom.” (Luke 16:23)</a:t>
            </a:r>
            <a:endParaRPr lang="en-US" sz="3200" i="1" dirty="0"/>
          </a:p>
        </p:txBody>
      </p:sp>
      <p:pic>
        <p:nvPicPr>
          <p:cNvPr id="67588" name="Picture 4" descr="http://3.bp.blogspot.com/_ApQhO5hfJX0/TJ-RV6vvQvI/AAAAAAAAAwI/gKKtnraA_v0/s1600/rich+man+in+hell.jpg"/>
          <p:cNvPicPr>
            <a:picLocks noChangeAspect="1" noChangeArrowheads="1"/>
          </p:cNvPicPr>
          <p:nvPr/>
        </p:nvPicPr>
        <p:blipFill>
          <a:blip r:embed="rId3" cstate="print"/>
          <a:srcRect/>
          <a:stretch>
            <a:fillRect/>
          </a:stretch>
        </p:blipFill>
        <p:spPr bwMode="auto">
          <a:xfrm rot="5400000">
            <a:off x="320294" y="2803906"/>
            <a:ext cx="3581401" cy="2697989"/>
          </a:xfrm>
          <a:prstGeom prst="rect">
            <a:avLst/>
          </a:prstGeom>
          <a:ln>
            <a:noFill/>
          </a:ln>
          <a:effectLst>
            <a:softEdge rad="112500"/>
          </a:effectLst>
        </p:spPr>
      </p:pic>
      <p:pic>
        <p:nvPicPr>
          <p:cNvPr id="67590" name="Picture 6" descr="http://files.myopera.com/lambchop777/blog/lazarus.rich.man.jpg"/>
          <p:cNvPicPr>
            <a:picLocks noChangeAspect="1" noChangeArrowheads="1"/>
          </p:cNvPicPr>
          <p:nvPr/>
        </p:nvPicPr>
        <p:blipFill>
          <a:blip r:embed="rId4" cstate="print"/>
          <a:srcRect/>
          <a:stretch>
            <a:fillRect/>
          </a:stretch>
        </p:blipFill>
        <p:spPr bwMode="auto">
          <a:xfrm>
            <a:off x="5028557" y="2971800"/>
            <a:ext cx="4115443" cy="30480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588"/>
                                        </p:tgtEl>
                                        <p:attrNameLst>
                                          <p:attrName>style.visibility</p:attrName>
                                        </p:attrNameLst>
                                      </p:cBhvr>
                                      <p:to>
                                        <p:strVal val="visible"/>
                                      </p:to>
                                    </p:set>
                                    <p:animEffect transition="in" filter="fade">
                                      <p:cBhvr>
                                        <p:cTn id="7" dur="2000"/>
                                        <p:tgtEl>
                                          <p:spTgt spid="675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590"/>
                                        </p:tgtEl>
                                        <p:attrNameLst>
                                          <p:attrName>style.visibility</p:attrName>
                                        </p:attrNameLst>
                                      </p:cBhvr>
                                      <p:to>
                                        <p:strVal val="visible"/>
                                      </p:to>
                                    </p:set>
                                    <p:animEffect transition="in" filter="fade">
                                      <p:cBhvr>
                                        <p:cTn id="12" dur="2000"/>
                                        <p:tgtEl>
                                          <p:spTgt spid="67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2.bp.blogspot.com/-hI8Q1smn0F4/T-DNQ9MygoI/AAAAAAAAINc/GN8TS1GwhZ0/s400/heaven-or-hell-the-true-path-eternal-choice.jpg"/>
          <p:cNvPicPr>
            <a:picLocks noChangeAspect="1" noChangeArrowheads="1"/>
          </p:cNvPicPr>
          <p:nvPr/>
        </p:nvPicPr>
        <p:blipFill>
          <a:blip r:embed="rId2" cstate="print">
            <a:lum bright="-10000"/>
          </a:blip>
          <a:srcRect/>
          <a:stretch>
            <a:fillRect/>
          </a:stretch>
        </p:blipFill>
        <p:spPr bwMode="auto">
          <a:xfrm>
            <a:off x="1066800" y="0"/>
            <a:ext cx="7295745" cy="6858000"/>
          </a:xfrm>
          <a:prstGeom prst="rect">
            <a:avLst/>
          </a:prstGeom>
          <a:ln>
            <a:noFill/>
          </a:ln>
          <a:effectLst>
            <a:softEdge rad="112500"/>
          </a:effectLst>
        </p:spPr>
      </p:pic>
      <p:sp>
        <p:nvSpPr>
          <p:cNvPr id="3" name="Rectangle 2"/>
          <p:cNvSpPr/>
          <p:nvPr/>
        </p:nvSpPr>
        <p:spPr>
          <a:xfrm>
            <a:off x="1143000" y="1981200"/>
            <a:ext cx="7086600" cy="1015663"/>
          </a:xfrm>
          <a:prstGeom prst="rect">
            <a:avLst/>
          </a:prstGeom>
        </p:spPr>
        <p:txBody>
          <a:bodyPr wrap="square">
            <a:spAutoFit/>
          </a:bodyPr>
          <a:lstStyle/>
          <a:p>
            <a:pPr algn="ctr"/>
            <a:r>
              <a:rPr lang="en-US" sz="2000" b="1" i="1" dirty="0" smtClean="0">
                <a:solidFill>
                  <a:schemeClr val="bg1"/>
                </a:solidFill>
                <a:effectLst>
                  <a:glow rad="101600">
                    <a:schemeClr val="tx1">
                      <a:alpha val="60000"/>
                    </a:schemeClr>
                  </a:glow>
                </a:effectLst>
              </a:rPr>
              <a:t>“That if thou </a:t>
            </a:r>
            <a:r>
              <a:rPr lang="en-US" sz="2000" b="1" i="1" dirty="0" err="1" smtClean="0">
                <a:solidFill>
                  <a:schemeClr val="bg1"/>
                </a:solidFill>
                <a:effectLst>
                  <a:glow rad="101600">
                    <a:schemeClr val="tx1">
                      <a:alpha val="60000"/>
                    </a:schemeClr>
                  </a:glow>
                </a:effectLst>
              </a:rPr>
              <a:t>shalt</a:t>
            </a:r>
            <a:r>
              <a:rPr lang="en-US" sz="2000" b="1" i="1" dirty="0" smtClean="0">
                <a:solidFill>
                  <a:schemeClr val="bg1"/>
                </a:solidFill>
                <a:effectLst>
                  <a:glow rad="101600">
                    <a:schemeClr val="tx1">
                      <a:alpha val="60000"/>
                    </a:schemeClr>
                  </a:glow>
                </a:effectLst>
              </a:rPr>
              <a:t> confess with thy mouth the Lord Jesus, and </a:t>
            </a:r>
            <a:r>
              <a:rPr lang="en-US" sz="2000" b="1" i="1" dirty="0" err="1" smtClean="0">
                <a:solidFill>
                  <a:schemeClr val="bg1"/>
                </a:solidFill>
                <a:effectLst>
                  <a:glow rad="101600">
                    <a:schemeClr val="tx1">
                      <a:alpha val="60000"/>
                    </a:schemeClr>
                  </a:glow>
                </a:effectLst>
              </a:rPr>
              <a:t>shalt</a:t>
            </a:r>
            <a:r>
              <a:rPr lang="en-US" sz="2000" b="1" i="1" dirty="0" smtClean="0">
                <a:solidFill>
                  <a:schemeClr val="bg1"/>
                </a:solidFill>
                <a:effectLst>
                  <a:glow rad="101600">
                    <a:schemeClr val="tx1">
                      <a:alpha val="60000"/>
                    </a:schemeClr>
                  </a:glow>
                </a:effectLst>
              </a:rPr>
              <a:t> believe in </a:t>
            </a:r>
            <a:r>
              <a:rPr lang="en-US" sz="2000" b="1" i="1" dirty="0" err="1" smtClean="0">
                <a:solidFill>
                  <a:schemeClr val="bg1"/>
                </a:solidFill>
                <a:effectLst>
                  <a:glow rad="101600">
                    <a:schemeClr val="tx1">
                      <a:alpha val="60000"/>
                    </a:schemeClr>
                  </a:glow>
                </a:effectLst>
              </a:rPr>
              <a:t>thine</a:t>
            </a:r>
            <a:r>
              <a:rPr lang="en-US" sz="2000" b="1" i="1" dirty="0" smtClean="0">
                <a:solidFill>
                  <a:schemeClr val="bg1"/>
                </a:solidFill>
                <a:effectLst>
                  <a:glow rad="101600">
                    <a:schemeClr val="tx1">
                      <a:alpha val="60000"/>
                    </a:schemeClr>
                  </a:glow>
                </a:effectLst>
              </a:rPr>
              <a:t> heart that God hath raised him from the dead, thou </a:t>
            </a:r>
            <a:r>
              <a:rPr lang="en-US" sz="2000" b="1" i="1" dirty="0" err="1" smtClean="0">
                <a:solidFill>
                  <a:schemeClr val="bg1"/>
                </a:solidFill>
                <a:effectLst>
                  <a:glow rad="101600">
                    <a:schemeClr val="tx1">
                      <a:alpha val="60000"/>
                    </a:schemeClr>
                  </a:glow>
                </a:effectLst>
              </a:rPr>
              <a:t>shalt</a:t>
            </a:r>
            <a:r>
              <a:rPr lang="en-US" sz="2000" b="1" i="1" dirty="0" smtClean="0">
                <a:solidFill>
                  <a:schemeClr val="bg1"/>
                </a:solidFill>
                <a:effectLst>
                  <a:glow rad="101600">
                    <a:schemeClr val="tx1">
                      <a:alpha val="60000"/>
                    </a:schemeClr>
                  </a:glow>
                </a:effectLst>
              </a:rPr>
              <a:t> be saved.” Rom.10:9 </a:t>
            </a:r>
            <a:endParaRPr lang="en-US" sz="2000" b="1" i="1" dirty="0">
              <a:solidFill>
                <a:schemeClr val="bg1"/>
              </a:solidFill>
              <a:effectLst>
                <a:glow rad="101600">
                  <a:schemeClr val="tx1">
                    <a:alpha val="60000"/>
                  </a:schemeClr>
                </a:glow>
              </a:effectLst>
            </a:endParaRPr>
          </a:p>
        </p:txBody>
      </p:sp>
      <p:sp>
        <p:nvSpPr>
          <p:cNvPr id="4" name="Rectangle 3"/>
          <p:cNvSpPr/>
          <p:nvPr/>
        </p:nvSpPr>
        <p:spPr>
          <a:xfrm>
            <a:off x="1219200" y="5638800"/>
            <a:ext cx="6781800" cy="707886"/>
          </a:xfrm>
          <a:prstGeom prst="rect">
            <a:avLst/>
          </a:prstGeom>
        </p:spPr>
        <p:txBody>
          <a:bodyPr wrap="square">
            <a:spAutoFit/>
          </a:bodyPr>
          <a:lstStyle/>
          <a:p>
            <a:pPr algn="ctr"/>
            <a:r>
              <a:rPr lang="en-US" sz="2000" i="1" dirty="0" smtClean="0">
                <a:effectLst>
                  <a:glow rad="101600">
                    <a:schemeClr val="bg1">
                      <a:alpha val="60000"/>
                    </a:schemeClr>
                  </a:glow>
                </a:effectLst>
              </a:rPr>
              <a:t>“Much more then, being now justified by his blood, we shall be saved from wrath through him.” Rom. 5:9 </a:t>
            </a:r>
            <a:endParaRPr lang="en-US" sz="20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81000"/>
            <a:ext cx="7315200" cy="1200329"/>
          </a:xfrm>
          <a:prstGeom prst="rect">
            <a:avLst/>
          </a:prstGeom>
        </p:spPr>
        <p:txBody>
          <a:bodyPr wrap="square">
            <a:spAutoFit/>
          </a:bodyPr>
          <a:lstStyle/>
          <a:p>
            <a:pPr algn="ctr"/>
            <a:r>
              <a:rPr lang="en-US" sz="3600" i="1" dirty="0" smtClean="0"/>
              <a:t>“How shall we escape, if we neglect so great salvation.?” (Heb. 2:3) </a:t>
            </a:r>
            <a:endParaRPr lang="en-US" sz="3600" i="1" dirty="0"/>
          </a:p>
        </p:txBody>
      </p:sp>
      <p:pic>
        <p:nvPicPr>
          <p:cNvPr id="69634" name="Picture 2" descr="http://vck-web.org/sites/default/files/image/way_to_god/the_bridge.jpg"/>
          <p:cNvPicPr>
            <a:picLocks noChangeAspect="1" noChangeArrowheads="1"/>
          </p:cNvPicPr>
          <p:nvPr/>
        </p:nvPicPr>
        <p:blipFill>
          <a:blip r:embed="rId2" cstate="print"/>
          <a:srcRect/>
          <a:stretch>
            <a:fillRect/>
          </a:stretch>
        </p:blipFill>
        <p:spPr bwMode="auto">
          <a:xfrm>
            <a:off x="0" y="2179318"/>
            <a:ext cx="9144000" cy="4678682"/>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solidFill>
                  <a:srgbClr val="FFFF00"/>
                </a:solidFill>
              </a:rPr>
              <a:t>Names and Titles of Jesus Christ</a:t>
            </a:r>
            <a:endParaRPr lang="en-US" dirty="0">
              <a:solidFill>
                <a:srgbClr val="FFFF00"/>
              </a:solidFill>
            </a:endParaRPr>
          </a:p>
        </p:txBody>
      </p:sp>
      <p:pic>
        <p:nvPicPr>
          <p:cNvPr id="51204" name="Picture 4" descr="http://christianityinview.com/images/jesusnames.jpg"/>
          <p:cNvPicPr>
            <a:picLocks noChangeAspect="1" noChangeArrowheads="1"/>
          </p:cNvPicPr>
          <p:nvPr/>
        </p:nvPicPr>
        <p:blipFill>
          <a:blip r:embed="rId2" cstate="print"/>
          <a:srcRect/>
          <a:stretch>
            <a:fillRect/>
          </a:stretch>
        </p:blipFill>
        <p:spPr bwMode="auto">
          <a:xfrm>
            <a:off x="838200" y="1295400"/>
            <a:ext cx="7441603" cy="5562600"/>
          </a:xfrm>
          <a:prstGeom prst="rect">
            <a:avLst/>
          </a:prstGeom>
          <a:noFill/>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pqhobbit.files.wordpress.com/2010/08/world-cross-shadow.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ctangle 2"/>
          <p:cNvSpPr/>
          <p:nvPr/>
        </p:nvSpPr>
        <p:spPr>
          <a:xfrm>
            <a:off x="1752600" y="1981200"/>
            <a:ext cx="5105400" cy="2862322"/>
          </a:xfrm>
          <a:prstGeom prst="rect">
            <a:avLst/>
          </a:prstGeom>
        </p:spPr>
        <p:txBody>
          <a:bodyPr wrap="square">
            <a:spAutoFit/>
          </a:bodyPr>
          <a:lstStyle/>
          <a:p>
            <a:pPr algn="ctr"/>
            <a:r>
              <a:rPr lang="en-US" sz="3600" i="1" dirty="0" smtClean="0">
                <a:effectLst>
                  <a:glow rad="101600">
                    <a:schemeClr val="bg1">
                      <a:alpha val="60000"/>
                    </a:schemeClr>
                  </a:glow>
                </a:effectLst>
              </a:rPr>
              <a:t>“For God sent not his Son into the world to condemn the world; but that the world through him might be saved.”</a:t>
            </a:r>
            <a:endParaRPr lang="en-US" sz="36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normAutofit fontScale="90000"/>
          </a:bodyPr>
          <a:lstStyle/>
          <a:p>
            <a:pPr lvl="0"/>
            <a:r>
              <a:rPr lang="en-US" dirty="0" smtClean="0">
                <a:solidFill>
                  <a:srgbClr val="FFFF00"/>
                </a:solidFill>
              </a:rPr>
              <a:t>3. The Word of Affection</a:t>
            </a:r>
            <a:br>
              <a:rPr lang="en-US"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76200" y="457200"/>
            <a:ext cx="9067800" cy="6400800"/>
          </a:xfrm>
        </p:spPr>
        <p:txBody>
          <a:bodyPr>
            <a:normAutofit/>
          </a:bodyPr>
          <a:lstStyle/>
          <a:p>
            <a:pPr>
              <a:buNone/>
            </a:pPr>
            <a:endParaRPr lang="en-US" i="1" dirty="0" smtClean="0"/>
          </a:p>
          <a:p>
            <a:r>
              <a:rPr lang="en-US" dirty="0" smtClean="0"/>
              <a:t>Jesus, looking down from the cross, was concerned for the earthly needs of his mother. </a:t>
            </a:r>
          </a:p>
          <a:p>
            <a:r>
              <a:rPr lang="en-US" dirty="0" smtClean="0"/>
              <a:t>None of his brothers or sisters were there to care for her -</a:t>
            </a:r>
          </a:p>
          <a:p>
            <a:r>
              <a:rPr lang="en-US" dirty="0" smtClean="0"/>
              <a:t>He gave this task to the Apostle John. </a:t>
            </a:r>
          </a:p>
          <a:p>
            <a:r>
              <a:rPr lang="en-US" i="1" dirty="0" smtClean="0"/>
              <a:t>(John 19:26-27) “When Jesus therefore saw his mother, and the disciple standing by, whom he loved, he </a:t>
            </a:r>
            <a:r>
              <a:rPr lang="en-US" i="1" dirty="0" err="1" smtClean="0"/>
              <a:t>saith</a:t>
            </a:r>
            <a:r>
              <a:rPr lang="en-US" i="1" dirty="0" smtClean="0"/>
              <a:t> unto his mother, Woman, behold thy son! Then </a:t>
            </a:r>
            <a:r>
              <a:rPr lang="en-US" i="1" dirty="0" err="1" smtClean="0"/>
              <a:t>saith</a:t>
            </a:r>
            <a:r>
              <a:rPr lang="en-US" i="1" dirty="0" smtClean="0"/>
              <a:t> he to the disciple, Behold thy mother! And from that hour that disciple took her unto his own home.”</a:t>
            </a:r>
            <a:endParaRPr lang="en-US"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api.ning.com/files/xw-3uRaCe33EZx3S66U8uueDRDxUM1qH1BvdjZ0HPjhFKk-sLkK2RxXKylvfJyZ4LC7ubgPfREMXs*dvl7k*rMJKWDtJANKG/crucifixion1.jpg"/>
          <p:cNvPicPr>
            <a:picLocks noChangeAspect="1" noChangeArrowheads="1"/>
          </p:cNvPicPr>
          <p:nvPr/>
        </p:nvPicPr>
        <p:blipFill>
          <a:blip r:embed="rId2" cstate="print"/>
          <a:srcRect/>
          <a:stretch>
            <a:fillRect/>
          </a:stretch>
        </p:blipFill>
        <p:spPr bwMode="auto">
          <a:xfrm>
            <a:off x="1828800" y="0"/>
            <a:ext cx="5531677" cy="6953790"/>
          </a:xfrm>
          <a:prstGeom prst="rect">
            <a:avLst/>
          </a:prstGeom>
          <a:noFill/>
        </p:spPr>
      </p:pic>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Why were Jesus brothers and sisters not present at his crucifixion?</a:t>
            </a:r>
            <a:endParaRPr lang="en-US" dirty="0">
              <a:solidFill>
                <a:srgbClr val="FFFF00"/>
              </a:solidFill>
            </a:endParaRPr>
          </a:p>
        </p:txBody>
      </p:sp>
      <p:sp>
        <p:nvSpPr>
          <p:cNvPr id="3" name="Content Placeholder 2"/>
          <p:cNvSpPr>
            <a:spLocks noGrp="1"/>
          </p:cNvSpPr>
          <p:nvPr>
            <p:ph idx="1"/>
          </p:nvPr>
        </p:nvSpPr>
        <p:spPr>
          <a:xfrm>
            <a:off x="152400" y="1828800"/>
            <a:ext cx="8763000" cy="2590800"/>
          </a:xfrm>
        </p:spPr>
        <p:txBody>
          <a:bodyPr>
            <a:normAutofit/>
          </a:bodyPr>
          <a:lstStyle/>
          <a:p>
            <a:pPr algn="ctr">
              <a:buNone/>
            </a:pPr>
            <a:r>
              <a:rPr lang="en-US" dirty="0" smtClean="0"/>
              <a:t>    His brothers were James, Joseph, Simon and Judas and his sisters – </a:t>
            </a:r>
            <a:r>
              <a:rPr lang="en-US" i="1" dirty="0" smtClean="0"/>
              <a:t>Matt. 13:55-56</a:t>
            </a:r>
          </a:p>
          <a:p>
            <a:pPr>
              <a:buNone/>
            </a:pPr>
            <a:r>
              <a:rPr lang="en-US" dirty="0" smtClean="0"/>
              <a:t/>
            </a:r>
            <a:br>
              <a:rPr lang="en-US" dirty="0" smtClean="0"/>
            </a:br>
            <a:endParaRPr lang="en-US" dirty="0"/>
          </a:p>
        </p:txBody>
      </p:sp>
      <p:pic>
        <p:nvPicPr>
          <p:cNvPr id="5122" name="Picture 2" descr="http://godspeaksilisten.files.wordpress.com/2011/12/jesus-family.gif"/>
          <p:cNvPicPr>
            <a:picLocks noChangeAspect="1" noChangeArrowheads="1"/>
          </p:cNvPicPr>
          <p:nvPr/>
        </p:nvPicPr>
        <p:blipFill>
          <a:blip r:embed="rId2" cstate="print"/>
          <a:srcRect/>
          <a:stretch>
            <a:fillRect/>
          </a:stretch>
        </p:blipFill>
        <p:spPr bwMode="auto">
          <a:xfrm>
            <a:off x="2667000" y="3124200"/>
            <a:ext cx="4198774" cy="3429000"/>
          </a:xfrm>
          <a:prstGeom prst="rect">
            <a:avLst/>
          </a:prstGeom>
          <a:noFill/>
        </p:spPr>
      </p:pic>
      <p:sp>
        <p:nvSpPr>
          <p:cNvPr id="5" name="Rectangle 4"/>
          <p:cNvSpPr/>
          <p:nvPr/>
        </p:nvSpPr>
        <p:spPr>
          <a:xfrm>
            <a:off x="228600" y="1676400"/>
            <a:ext cx="8610600" cy="533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9067800" cy="6858000"/>
          </a:xfrm>
        </p:spPr>
        <p:txBody>
          <a:bodyPr>
            <a:noAutofit/>
          </a:bodyPr>
          <a:lstStyle/>
          <a:p>
            <a:r>
              <a:rPr lang="en-US" sz="3500" dirty="0" smtClean="0"/>
              <a:t>When Jesus declared his </a:t>
            </a:r>
            <a:r>
              <a:rPr lang="en-US" sz="3500" dirty="0" err="1" smtClean="0"/>
              <a:t>Messiahship</a:t>
            </a:r>
            <a:r>
              <a:rPr lang="en-US" sz="3500" dirty="0" smtClean="0"/>
              <a:t> to his former friends and neighbors, the response was  hostile.</a:t>
            </a:r>
          </a:p>
          <a:p>
            <a:r>
              <a:rPr lang="en-US" sz="3500" dirty="0" smtClean="0"/>
              <a:t>The people became so angry at his claims that they attempted to cast him off a cliff. </a:t>
            </a:r>
          </a:p>
          <a:p>
            <a:r>
              <a:rPr lang="en-US" sz="3500" dirty="0" smtClean="0"/>
              <a:t>He escaped, but it is not recorded that any brother’s came to his defense -                          </a:t>
            </a:r>
            <a:r>
              <a:rPr lang="en-US" sz="3500" i="1" dirty="0" smtClean="0"/>
              <a:t>(See Luke 4:16–30) </a:t>
            </a:r>
          </a:p>
          <a:p>
            <a:r>
              <a:rPr lang="en-US" sz="3500" dirty="0" smtClean="0"/>
              <a:t>The sad truth is that, despite their exposure to his words and his works, </a:t>
            </a:r>
            <a:r>
              <a:rPr lang="en-US" sz="3500" i="1" dirty="0" smtClean="0">
                <a:solidFill>
                  <a:srgbClr val="FFFF00"/>
                </a:solidFill>
              </a:rPr>
              <a:t>“…neither did his brethren believe in him.” (John 7:5)</a:t>
            </a:r>
            <a:endParaRPr lang="en-US" sz="3500" i="1" dirty="0">
              <a:solidFill>
                <a:srgbClr val="FFFF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rmAutofit/>
          </a:bodyPr>
          <a:lstStyle/>
          <a:p>
            <a:r>
              <a:rPr lang="en-US" dirty="0" smtClean="0"/>
              <a:t>Although Jesus had established himself as a prophet and a healer whose name had become well known in the land, the Nazarenes’ response was so mocking that he exclaimed, </a:t>
            </a:r>
            <a:r>
              <a:rPr lang="en-US" i="1" dirty="0" smtClean="0">
                <a:solidFill>
                  <a:srgbClr val="FFFF00"/>
                </a:solidFill>
              </a:rPr>
              <a:t>“A prophet is not without </a:t>
            </a:r>
            <a:r>
              <a:rPr lang="en-US" i="1" dirty="0" err="1" smtClean="0">
                <a:solidFill>
                  <a:srgbClr val="FFFF00"/>
                </a:solidFill>
              </a:rPr>
              <a:t>honour</a:t>
            </a:r>
            <a:r>
              <a:rPr lang="en-US" i="1" dirty="0" smtClean="0">
                <a:solidFill>
                  <a:srgbClr val="FFFF00"/>
                </a:solidFill>
              </a:rPr>
              <a:t>, but in his own country, and among his own kin, and in his own house.” (Mark 6:4)</a:t>
            </a:r>
          </a:p>
          <a:p>
            <a:pPr>
              <a:buNone/>
            </a:pPr>
            <a:endParaRPr lang="en-US" i="1" dirty="0" smtClean="0">
              <a:solidFill>
                <a:srgbClr val="FFFF00"/>
              </a:solidFill>
            </a:endParaRPr>
          </a:p>
          <a:p>
            <a:r>
              <a:rPr lang="en-US" dirty="0" smtClean="0"/>
              <a:t>We can only imagine the degree                                         of Jesus’ pain at this rejection by                           those he loved so dearly.</a:t>
            </a:r>
            <a:endParaRPr lang="en-US" i="1" dirty="0"/>
          </a:p>
        </p:txBody>
      </p:sp>
      <p:pic>
        <p:nvPicPr>
          <p:cNvPr id="2050" name="Picture 2" descr="http://2.bp.blogspot.com/-2XyqvGE2zb8/TXhzhArf_6I/AAAAAAAAE0k/UtXSdNKVJw4/s1600/jesus-wept-Mark%2BSpears.jpg"/>
          <p:cNvPicPr>
            <a:picLocks noChangeAspect="1" noChangeArrowheads="1"/>
          </p:cNvPicPr>
          <p:nvPr/>
        </p:nvPicPr>
        <p:blipFill>
          <a:blip r:embed="rId2" cstate="print"/>
          <a:srcRect/>
          <a:stretch>
            <a:fillRect/>
          </a:stretch>
        </p:blipFill>
        <p:spPr bwMode="auto">
          <a:xfrm>
            <a:off x="6096000" y="3237037"/>
            <a:ext cx="2895600" cy="3620963"/>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590800"/>
            <a:ext cx="9144000" cy="4267200"/>
          </a:xfrm>
        </p:spPr>
        <p:txBody>
          <a:bodyPr>
            <a:normAutofit fontScale="92500" lnSpcReduction="20000"/>
          </a:bodyPr>
          <a:lstStyle/>
          <a:p>
            <a:pPr algn="ctr">
              <a:buNone/>
            </a:pPr>
            <a:r>
              <a:rPr lang="en-US" i="1" dirty="0" smtClean="0"/>
              <a:t>    </a:t>
            </a:r>
          </a:p>
          <a:p>
            <a:pPr algn="ctr">
              <a:buNone/>
            </a:pPr>
            <a:r>
              <a:rPr lang="en-US" i="1" dirty="0" smtClean="0"/>
              <a:t>“There came then his brethren and his mother, and, standing without, sent unto him, calling him. And the multitude sat about him, and they said unto him, Behold, thy mother and thy brethren without seek for thee. And he answered them, saying, Who is my mother, or my brethren? And he looked round about on them which sat about him, and said, Behold my mother and my brethren! For whosoever shall do the will of God, the same is my brother, and my sister, and mother.” (Mark 3:31-35) </a:t>
            </a:r>
            <a:endParaRPr lang="en-US" i="1" dirty="0"/>
          </a:p>
        </p:txBody>
      </p:sp>
      <p:pic>
        <p:nvPicPr>
          <p:cNvPr id="1026" name="Picture 2" descr="http://www.eborg2.com/BibleNT/42-Luke/Jesus-Luke-110.jpg"/>
          <p:cNvPicPr>
            <a:picLocks noChangeAspect="1" noChangeArrowheads="1"/>
          </p:cNvPicPr>
          <p:nvPr/>
        </p:nvPicPr>
        <p:blipFill>
          <a:blip r:embed="rId2" cstate="print"/>
          <a:srcRect/>
          <a:stretch>
            <a:fillRect/>
          </a:stretch>
        </p:blipFill>
        <p:spPr bwMode="auto">
          <a:xfrm>
            <a:off x="2438400" y="0"/>
            <a:ext cx="4402183" cy="29718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52400"/>
            <a:ext cx="9067800" cy="6629400"/>
          </a:xfrm>
        </p:spPr>
        <p:txBody>
          <a:bodyPr>
            <a:normAutofit lnSpcReduction="10000"/>
          </a:bodyPr>
          <a:lstStyle/>
          <a:p>
            <a:r>
              <a:rPr lang="en-US" i="1" dirty="0" smtClean="0"/>
              <a:t>Matt. 10:37 “He that </a:t>
            </a:r>
            <a:r>
              <a:rPr lang="en-US" i="1" dirty="0" err="1" smtClean="0"/>
              <a:t>loveth</a:t>
            </a:r>
            <a:r>
              <a:rPr lang="en-US" i="1" dirty="0" smtClean="0"/>
              <a:t> father or mother more than me is not worthy of me: and he that </a:t>
            </a:r>
            <a:r>
              <a:rPr lang="en-US" i="1" dirty="0" err="1" smtClean="0"/>
              <a:t>loveth</a:t>
            </a:r>
            <a:r>
              <a:rPr lang="en-US" i="1" dirty="0" smtClean="0"/>
              <a:t> son or daughter more than me is not worthy of me.”</a:t>
            </a:r>
          </a:p>
          <a:p>
            <a:r>
              <a:rPr lang="en-US" i="1" dirty="0" smtClean="0"/>
              <a:t>Matt. 19:29-30 “And every one that hath forsaken houses, or brethren, or sisters, or father, or mother, or wife, or children, or lands, for my name's sake, shall receive an hundredfold, and shall inherit everlasting life.”</a:t>
            </a:r>
          </a:p>
          <a:p>
            <a:r>
              <a:rPr lang="en-US" i="1" dirty="0" smtClean="0"/>
              <a:t>Luke 14:26-27 “If any man come to me, and hate not his father, and mother, and wife, and children, and brethren, and sisters, yea, and his own life also, he cannot be my disciple. And whosoever doth not bear his cross, and come after me, cannot be my disciple.”</a:t>
            </a:r>
            <a:endParaRPr lang="en-US"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457201"/>
            <a:ext cx="3505200" cy="1371600"/>
          </a:xfrm>
        </p:spPr>
        <p:txBody>
          <a:bodyPr/>
          <a:lstStyle/>
          <a:p>
            <a:r>
              <a:rPr lang="en-US" i="1" dirty="0" smtClean="0">
                <a:effectLst>
                  <a:glow rad="101600">
                    <a:schemeClr val="accent2">
                      <a:satMod val="175000"/>
                      <a:alpha val="40000"/>
                    </a:schemeClr>
                  </a:glow>
                </a:effectLst>
              </a:rPr>
              <a:t>Family or God</a:t>
            </a:r>
            <a:endParaRPr lang="en-US" dirty="0"/>
          </a:p>
        </p:txBody>
      </p:sp>
      <p:sp>
        <p:nvSpPr>
          <p:cNvPr id="3" name="Subtitle 2"/>
          <p:cNvSpPr>
            <a:spLocks noGrp="1"/>
          </p:cNvSpPr>
          <p:nvPr>
            <p:ph type="subTitle" idx="1"/>
          </p:nvPr>
        </p:nvSpPr>
        <p:spPr>
          <a:xfrm>
            <a:off x="4648200" y="2514600"/>
            <a:ext cx="3733800" cy="3124200"/>
          </a:xfrm>
        </p:spPr>
        <p:txBody>
          <a:bodyPr>
            <a:normAutofit/>
          </a:bodyPr>
          <a:lstStyle/>
          <a:p>
            <a:r>
              <a:rPr lang="en-US" sz="4400" i="1" dirty="0" smtClean="0">
                <a:effectLst>
                  <a:glow rad="63500">
                    <a:schemeClr val="accent1">
                      <a:satMod val="175000"/>
                      <a:alpha val="40000"/>
                    </a:schemeClr>
                  </a:glow>
                </a:effectLst>
              </a:rPr>
              <a:t>Family and God</a:t>
            </a:r>
            <a:endParaRPr lang="en-US" sz="4400" i="1" dirty="0">
              <a:effectLst>
                <a:glow rad="63500">
                  <a:schemeClr val="accent1">
                    <a:satMod val="175000"/>
                    <a:alpha val="40000"/>
                  </a:schemeClr>
                </a:glow>
              </a:effectLst>
            </a:endParaRPr>
          </a:p>
        </p:txBody>
      </p:sp>
      <p:pic>
        <p:nvPicPr>
          <p:cNvPr id="100354" name="Picture 2" descr="http://sierrapinesumc.org/wp-content/media/family-ministries-photo-1.jpg"/>
          <p:cNvPicPr>
            <a:picLocks noChangeAspect="1" noChangeArrowheads="1"/>
          </p:cNvPicPr>
          <p:nvPr/>
        </p:nvPicPr>
        <p:blipFill>
          <a:blip r:embed="rId2" cstate="print"/>
          <a:srcRect/>
          <a:stretch>
            <a:fillRect/>
          </a:stretch>
        </p:blipFill>
        <p:spPr bwMode="auto">
          <a:xfrm>
            <a:off x="4343400" y="3581400"/>
            <a:ext cx="4286250" cy="2857500"/>
          </a:xfrm>
          <a:prstGeom prst="rect">
            <a:avLst/>
          </a:prstGeom>
          <a:noFill/>
        </p:spPr>
      </p:pic>
      <p:pic>
        <p:nvPicPr>
          <p:cNvPr id="100358" name="Picture 6" descr="http://todaysfreshmanna.files.wordpress.com/2012/05/angeldevilonprogrammersshoulders1.jpg"/>
          <p:cNvPicPr>
            <a:picLocks noChangeAspect="1" noChangeArrowheads="1"/>
          </p:cNvPicPr>
          <p:nvPr/>
        </p:nvPicPr>
        <p:blipFill>
          <a:blip r:embed="rId3" cstate="print"/>
          <a:srcRect/>
          <a:stretch>
            <a:fillRect/>
          </a:stretch>
        </p:blipFill>
        <p:spPr bwMode="auto">
          <a:xfrm>
            <a:off x="228600" y="1828800"/>
            <a:ext cx="3657600" cy="3295461"/>
          </a:xfrm>
          <a:prstGeom prst="rect">
            <a:avLst/>
          </a:prstGeom>
          <a:ln>
            <a:noFill/>
          </a:ln>
          <a:effectLst>
            <a:softEdge rad="112500"/>
          </a:effectLst>
        </p:spPr>
      </p:pic>
      <p:sp>
        <p:nvSpPr>
          <p:cNvPr id="8" name="Rectangle 7"/>
          <p:cNvSpPr/>
          <p:nvPr/>
        </p:nvSpPr>
        <p:spPr>
          <a:xfrm flipH="1" flipV="1">
            <a:off x="4191000" y="1524000"/>
            <a:ext cx="4572000" cy="533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darrellcreswell.files.wordpress.com/2012/09/love-god-jesus-matthew-22-37-greatest-commandment.jpg"/>
          <p:cNvPicPr>
            <a:picLocks noChangeAspect="1" noChangeArrowheads="1"/>
          </p:cNvPicPr>
          <p:nvPr/>
        </p:nvPicPr>
        <p:blipFill>
          <a:blip r:embed="rId2" cstate="print"/>
          <a:srcRect/>
          <a:stretch>
            <a:fillRect/>
          </a:stretch>
        </p:blipFill>
        <p:spPr bwMode="auto">
          <a:xfrm>
            <a:off x="0" y="0"/>
            <a:ext cx="9144000" cy="7315200"/>
          </a:xfrm>
          <a:prstGeom prst="rect">
            <a:avLst/>
          </a:prstGeom>
          <a:noFill/>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solidFill>
                  <a:srgbClr val="FFFF00"/>
                </a:solidFill>
              </a:rPr>
              <a:t>The Humanity of Jesus Christ</a:t>
            </a:r>
            <a:endParaRPr lang="en-US" dirty="0">
              <a:solidFill>
                <a:srgbClr val="FFFF00"/>
              </a:solidFill>
            </a:endParaRPr>
          </a:p>
        </p:txBody>
      </p:sp>
      <p:pic>
        <p:nvPicPr>
          <p:cNvPr id="1026" name="Picture 2" descr="http://www.divinemercyofourlord.org/pictures/Beatitudes.jpg"/>
          <p:cNvPicPr>
            <a:picLocks noChangeAspect="1" noChangeArrowheads="1"/>
          </p:cNvPicPr>
          <p:nvPr/>
        </p:nvPicPr>
        <p:blipFill>
          <a:blip r:embed="rId2" cstate="print"/>
          <a:srcRect/>
          <a:stretch>
            <a:fillRect/>
          </a:stretch>
        </p:blipFill>
        <p:spPr bwMode="auto">
          <a:xfrm>
            <a:off x="1295400" y="1524000"/>
            <a:ext cx="6705600" cy="5029200"/>
          </a:xfrm>
          <a:prstGeom prst="rect">
            <a:avLst/>
          </a:prstGeom>
          <a:noFill/>
        </p:spPr>
      </p:pic>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smtClean="0">
                <a:solidFill>
                  <a:srgbClr val="FFFF00"/>
                </a:solidFill>
              </a:rPr>
              <a:t>4. The Word of Anguish</a:t>
            </a:r>
            <a:br>
              <a:rPr lang="en-US"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76200" y="1219200"/>
            <a:ext cx="8991600" cy="4906963"/>
          </a:xfrm>
        </p:spPr>
        <p:txBody>
          <a:bodyPr>
            <a:noAutofit/>
          </a:bodyPr>
          <a:lstStyle/>
          <a:p>
            <a:r>
              <a:rPr lang="en-US" sz="3600" dirty="0" smtClean="0"/>
              <a:t>Jesus cries out to His Father</a:t>
            </a:r>
          </a:p>
          <a:p>
            <a:r>
              <a:rPr lang="en-US" sz="3600" i="1" dirty="0" smtClean="0"/>
              <a:t>Matt. 27:46  “And about the ninth hour Jesus cried with a loud voice, saying, Eli, Eli, lama </a:t>
            </a:r>
            <a:r>
              <a:rPr lang="en-US" sz="3600" i="1" dirty="0" err="1" smtClean="0"/>
              <a:t>sabachthani</a:t>
            </a:r>
            <a:r>
              <a:rPr lang="en-US" sz="3600" i="1" dirty="0" smtClean="0"/>
              <a:t>? that is to say, My God, my God, why hast thou forsaken me?”</a:t>
            </a:r>
          </a:p>
          <a:p>
            <a:r>
              <a:rPr lang="en-US" sz="3600" i="1" dirty="0" smtClean="0"/>
              <a:t>Psalms 22:1 “My God, my God, why hast thou forsaken me? why art thou so far from helping me, and from the words of my roaring?”</a:t>
            </a:r>
            <a:endParaRPr lang="en-US" sz="36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rmAutofit fontScale="92500" lnSpcReduction="10000"/>
          </a:bodyPr>
          <a:lstStyle/>
          <a:p>
            <a:r>
              <a:rPr lang="en-US" dirty="0" smtClean="0"/>
              <a:t>The agony Christ expressed was His separation from his heavenly Father.</a:t>
            </a:r>
          </a:p>
          <a:p>
            <a:r>
              <a:rPr lang="en-US" dirty="0" smtClean="0"/>
              <a:t>Here we see the Father turning way from the Son as Jesus bore the full weight of our sin – </a:t>
            </a:r>
            <a:r>
              <a:rPr lang="en-US" i="1" dirty="0" smtClean="0"/>
              <a:t>“Who his own self bare our sins in his own body on the tree.” I Pet. 2:24 </a:t>
            </a:r>
          </a:p>
          <a:p>
            <a:r>
              <a:rPr lang="en-US" i="1" dirty="0" smtClean="0"/>
              <a:t>“Thou art of purer eyes than to behold evil, and canst not look on iniquity.” (Habakkuk 1:13)</a:t>
            </a:r>
          </a:p>
          <a:p>
            <a:r>
              <a:rPr lang="en-US" i="1" dirty="0" smtClean="0"/>
              <a:t>“But your iniquities have separated between you and your God, and your sins have hid his face from you, that he will not hear. For your hands are defiled with blood, and your fingers with iniquity; your lips have spoken lies, your tongue hath muttered perverseness. None </a:t>
            </a:r>
            <a:r>
              <a:rPr lang="en-US" i="1" dirty="0" err="1" smtClean="0"/>
              <a:t>calleth</a:t>
            </a:r>
            <a:r>
              <a:rPr lang="en-US" i="1" dirty="0" smtClean="0"/>
              <a:t> for justice, nor any </a:t>
            </a:r>
            <a:r>
              <a:rPr lang="en-US" i="1" dirty="0" err="1" smtClean="0"/>
              <a:t>pleadeth</a:t>
            </a:r>
            <a:r>
              <a:rPr lang="en-US" i="1" dirty="0" smtClean="0"/>
              <a:t> for truth: they trust in vanity, and speak lies; they conceive mischief, and bring forth iniquity.” (Isaiah 59:2-4)</a:t>
            </a:r>
            <a:endParaRPr lang="en-US"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God Radiating Fire which is Hell for the Unbeliever"/>
          <p:cNvPicPr>
            <a:picLocks noChangeAspect="1" noChangeArrowheads="1"/>
          </p:cNvPicPr>
          <p:nvPr/>
        </p:nvPicPr>
        <p:blipFill>
          <a:blip r:embed="rId2" cstate="print">
            <a:lum bright="-10000" contrast="20000"/>
          </a:blip>
          <a:srcRect l="26389" t="1852" r="26389" b="50000"/>
          <a:stretch>
            <a:fillRect/>
          </a:stretch>
        </p:blipFill>
        <p:spPr bwMode="auto">
          <a:xfrm>
            <a:off x="6096000" y="304800"/>
            <a:ext cx="2573215" cy="1967753"/>
          </a:xfrm>
          <a:prstGeom prst="ellipse">
            <a:avLst/>
          </a:prstGeom>
          <a:ln>
            <a:noFill/>
          </a:ln>
          <a:effectLst>
            <a:softEdge rad="112500"/>
          </a:effectLst>
        </p:spPr>
      </p:pic>
      <p:pic>
        <p:nvPicPr>
          <p:cNvPr id="101380" name="Picture 4" descr="http://holyspiritmoments.files.wordpress.com/2010/12/jesus_on_cross_at_sunset-other.jpg"/>
          <p:cNvPicPr>
            <a:picLocks noChangeAspect="1" noChangeArrowheads="1"/>
          </p:cNvPicPr>
          <p:nvPr/>
        </p:nvPicPr>
        <p:blipFill>
          <a:blip r:embed="rId3" cstate="print"/>
          <a:srcRect l="18879" t="3540" r="19764"/>
          <a:stretch>
            <a:fillRect/>
          </a:stretch>
        </p:blipFill>
        <p:spPr bwMode="auto">
          <a:xfrm>
            <a:off x="914400" y="2209800"/>
            <a:ext cx="3962400" cy="4152901"/>
          </a:xfrm>
          <a:prstGeom prst="ellipse">
            <a:avLst/>
          </a:prstGeom>
          <a:ln>
            <a:noFill/>
          </a:ln>
          <a:effectLst>
            <a:softEdge rad="112500"/>
          </a:effectLst>
        </p:spPr>
      </p:pic>
      <p:sp>
        <p:nvSpPr>
          <p:cNvPr id="4" name="Rectangle 3"/>
          <p:cNvSpPr/>
          <p:nvPr/>
        </p:nvSpPr>
        <p:spPr>
          <a:xfrm>
            <a:off x="5181600" y="3048000"/>
            <a:ext cx="3505200" cy="2308324"/>
          </a:xfrm>
          <a:prstGeom prst="rect">
            <a:avLst/>
          </a:prstGeom>
        </p:spPr>
        <p:txBody>
          <a:bodyPr wrap="square">
            <a:spAutoFit/>
          </a:bodyPr>
          <a:lstStyle/>
          <a:p>
            <a:pPr algn="ctr"/>
            <a:r>
              <a:rPr lang="en-US" sz="3600" i="1" dirty="0" smtClean="0"/>
              <a:t>“My God, my God, why hast thou forsaken me?”</a:t>
            </a:r>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1378"/>
                                        </p:tgtEl>
                                      </p:cBhvr>
                                    </p:animEffect>
                                    <p:set>
                                      <p:cBhvr>
                                        <p:cTn id="7" dur="1" fill="hold">
                                          <p:stCondLst>
                                            <p:cond delay="1999"/>
                                          </p:stCondLst>
                                        </p:cTn>
                                        <p:tgtEl>
                                          <p:spTgt spid="1013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1"/>
            <a:ext cx="9144001" cy="707886"/>
          </a:xfrm>
          <a:prstGeom prst="rect">
            <a:avLst/>
          </a:prstGeom>
        </p:spPr>
        <p:txBody>
          <a:bodyPr wrap="square">
            <a:spAutoFit/>
          </a:bodyPr>
          <a:lstStyle/>
          <a:p>
            <a:pPr algn="ctr"/>
            <a:r>
              <a:rPr lang="en-US" sz="4000" i="1" dirty="0" smtClean="0">
                <a:solidFill>
                  <a:srgbClr val="FFFF00"/>
                </a:solidFill>
                <a:effectLst>
                  <a:glow rad="101600">
                    <a:schemeClr val="bg1">
                      <a:alpha val="60000"/>
                    </a:schemeClr>
                  </a:glow>
                </a:effectLst>
              </a:rPr>
              <a:t>The Vicarious Atonement</a:t>
            </a:r>
            <a:endParaRPr lang="en-US" sz="4000" dirty="0"/>
          </a:p>
        </p:txBody>
      </p:sp>
      <p:pic>
        <p:nvPicPr>
          <p:cNvPr id="1026" name="Picture 2" descr="http://www.crosswindministry.org/wp-content/uploads/2009/01/_cross.jpg"/>
          <p:cNvPicPr>
            <a:picLocks noChangeAspect="1" noChangeArrowheads="1"/>
          </p:cNvPicPr>
          <p:nvPr/>
        </p:nvPicPr>
        <p:blipFill>
          <a:blip r:embed="rId2" cstate="print"/>
          <a:srcRect/>
          <a:stretch>
            <a:fillRect/>
          </a:stretch>
        </p:blipFill>
        <p:spPr bwMode="auto">
          <a:xfrm rot="990963">
            <a:off x="5251940" y="1210801"/>
            <a:ext cx="4084782" cy="2695956"/>
          </a:xfrm>
          <a:prstGeom prst="rect">
            <a:avLst/>
          </a:prstGeom>
          <a:noFill/>
        </p:spPr>
      </p:pic>
      <p:pic>
        <p:nvPicPr>
          <p:cNvPr id="1028" name="Picture 4" descr="http://realchristianity.files.wordpress.com/2011/10/2223868_f520.jpg?w=614"/>
          <p:cNvPicPr>
            <a:picLocks noChangeAspect="1" noChangeArrowheads="1"/>
          </p:cNvPicPr>
          <p:nvPr/>
        </p:nvPicPr>
        <p:blipFill>
          <a:blip r:embed="rId3" cstate="print"/>
          <a:srcRect/>
          <a:stretch>
            <a:fillRect/>
          </a:stretch>
        </p:blipFill>
        <p:spPr bwMode="auto">
          <a:xfrm rot="21107260">
            <a:off x="340642" y="3844012"/>
            <a:ext cx="3886200" cy="2914651"/>
          </a:xfrm>
          <a:prstGeom prst="rect">
            <a:avLst/>
          </a:prstGeom>
          <a:noFill/>
        </p:spPr>
      </p:pic>
      <p:sp>
        <p:nvSpPr>
          <p:cNvPr id="5" name="Rectangle 4"/>
          <p:cNvSpPr/>
          <p:nvPr/>
        </p:nvSpPr>
        <p:spPr>
          <a:xfrm>
            <a:off x="0" y="914400"/>
            <a:ext cx="5181600" cy="2677656"/>
          </a:xfrm>
          <a:prstGeom prst="rect">
            <a:avLst/>
          </a:prstGeom>
        </p:spPr>
        <p:txBody>
          <a:bodyPr wrap="square">
            <a:spAutoFit/>
          </a:bodyPr>
          <a:lstStyle/>
          <a:p>
            <a:pPr algn="ctr"/>
            <a:r>
              <a:rPr lang="en-US" sz="2800" i="1" dirty="0" smtClean="0"/>
              <a:t>“For Christ also hath once suffered for sins, the just for the unjust, that he might bring us to God, being put to death in the flesh, but quickened by the Spirit.” </a:t>
            </a:r>
            <a:br>
              <a:rPr lang="en-US" sz="2800" i="1" dirty="0" smtClean="0"/>
            </a:br>
            <a:r>
              <a:rPr lang="en-US" sz="2800" i="1" dirty="0" smtClean="0"/>
              <a:t>(I Peter 3:18-19) </a:t>
            </a:r>
            <a:endParaRPr lang="en-US" sz="2800" dirty="0"/>
          </a:p>
        </p:txBody>
      </p:sp>
      <p:sp>
        <p:nvSpPr>
          <p:cNvPr id="6" name="Rectangle 5"/>
          <p:cNvSpPr/>
          <p:nvPr/>
        </p:nvSpPr>
        <p:spPr>
          <a:xfrm>
            <a:off x="4419600" y="4267200"/>
            <a:ext cx="4724400" cy="2246769"/>
          </a:xfrm>
          <a:prstGeom prst="rect">
            <a:avLst/>
          </a:prstGeom>
        </p:spPr>
        <p:txBody>
          <a:bodyPr wrap="square">
            <a:spAutoFit/>
          </a:bodyPr>
          <a:lstStyle/>
          <a:p>
            <a:pPr algn="ctr"/>
            <a:r>
              <a:rPr lang="en-US" sz="2800" i="1" dirty="0" smtClean="0"/>
              <a:t>“For he hath made him to be sin for us, who knew no sin; that we might be made the righteousness of God in him.” (II Cor. 5:21)</a:t>
            </a:r>
            <a:endParaRPr lang="en-US" sz="2800" i="1" dirty="0"/>
          </a:p>
        </p:txBody>
      </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smtClean="0">
                <a:solidFill>
                  <a:srgbClr val="FFFF00"/>
                </a:solidFill>
              </a:rPr>
              <a:t>5. The Word of Suffering</a:t>
            </a:r>
            <a:br>
              <a:rPr lang="en-US"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152400" y="1143000"/>
            <a:ext cx="8991600" cy="5715000"/>
          </a:xfrm>
        </p:spPr>
        <p:txBody>
          <a:bodyPr>
            <a:normAutofit lnSpcReduction="10000"/>
          </a:bodyPr>
          <a:lstStyle/>
          <a:p>
            <a:r>
              <a:rPr lang="en-US" dirty="0" smtClean="0"/>
              <a:t>Jesus Thirst</a:t>
            </a:r>
          </a:p>
          <a:p>
            <a:r>
              <a:rPr lang="en-US" i="1" dirty="0" smtClean="0"/>
              <a:t>John 19:28 “After this, Jesus knowing that all things were now accomplished, that the scripture might be fulfilled, </a:t>
            </a:r>
            <a:r>
              <a:rPr lang="en-US" i="1" dirty="0" err="1" smtClean="0"/>
              <a:t>saith</a:t>
            </a:r>
            <a:r>
              <a:rPr lang="en-US" i="1" dirty="0" smtClean="0"/>
              <a:t>, I thirst.”</a:t>
            </a:r>
          </a:p>
          <a:p>
            <a:r>
              <a:rPr lang="en-US" dirty="0" smtClean="0"/>
              <a:t>Jesus refused the initial drink of vinegar, gall and myrrh offered to alleviate his suffering. </a:t>
            </a:r>
          </a:p>
          <a:p>
            <a:r>
              <a:rPr lang="en-US" i="1" dirty="0" smtClean="0"/>
              <a:t>Matt. 27:34 - 28:3 “They gave him vinegar to drink mingled with gall: and when he had tasted thereof, he would not drink.”</a:t>
            </a:r>
          </a:p>
          <a:p>
            <a:r>
              <a:rPr lang="en-US" i="1" dirty="0" smtClean="0"/>
              <a:t>Mark 15:23 “And they gave him to drink wine mingled with myrrh: but he received it not.”</a:t>
            </a:r>
          </a:p>
          <a:p>
            <a:pPr>
              <a:buNone/>
            </a:pP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6001643"/>
          </a:xfrm>
          <a:prstGeom prst="rect">
            <a:avLst/>
          </a:prstGeom>
        </p:spPr>
        <p:txBody>
          <a:bodyPr wrap="square">
            <a:spAutoFit/>
          </a:bodyPr>
          <a:lstStyle/>
          <a:p>
            <a:pPr algn="ctr"/>
            <a:r>
              <a:rPr lang="en-US" sz="3200" dirty="0" smtClean="0"/>
              <a:t>Gall - in KJV 07219  </a:t>
            </a:r>
            <a:r>
              <a:rPr lang="en-US" sz="3200" i="1" dirty="0" err="1" smtClean="0"/>
              <a:t>var</a:t>
            </a:r>
            <a:r>
              <a:rPr lang="en-US" sz="3200" i="1" dirty="0" smtClean="0"/>
              <a:t>  </a:t>
            </a:r>
            <a:r>
              <a:rPr lang="en-US" sz="3200" i="1" dirty="0" err="1" smtClean="0"/>
              <a:t>ro'sh</a:t>
            </a:r>
            <a:r>
              <a:rPr lang="en-US" sz="3200" i="1" dirty="0" smtClean="0"/>
              <a:t>,  </a:t>
            </a:r>
            <a:r>
              <a:rPr lang="en-US" sz="3200" i="1" dirty="0" err="1" smtClean="0"/>
              <a:t>roshe</a:t>
            </a:r>
            <a:r>
              <a:rPr lang="en-US" sz="3200" i="1" dirty="0" smtClean="0"/>
              <a:t> </a:t>
            </a:r>
            <a:r>
              <a:rPr lang="en-US" sz="3200" dirty="0" smtClean="0"/>
              <a:t> </a:t>
            </a:r>
          </a:p>
          <a:p>
            <a:pPr algn="ctr"/>
            <a:r>
              <a:rPr lang="en-US" sz="3200" dirty="0" smtClean="0"/>
              <a:t>A poisonous plant, probably the poppy, generally poison, venom of serpents.</a:t>
            </a:r>
          </a:p>
          <a:p>
            <a:pPr algn="ctr"/>
            <a:endParaRPr lang="en-US" sz="3200" dirty="0" smtClean="0"/>
          </a:p>
          <a:p>
            <a:pPr>
              <a:buFont typeface="Arial" pitchFamily="34" charset="0"/>
              <a:buChar char="•"/>
            </a:pPr>
            <a:r>
              <a:rPr lang="en-US" sz="3200" dirty="0" smtClean="0"/>
              <a:t> Very bitter </a:t>
            </a:r>
          </a:p>
          <a:p>
            <a:pPr>
              <a:buFont typeface="Arial" pitchFamily="34" charset="0"/>
              <a:buChar char="•"/>
            </a:pPr>
            <a:r>
              <a:rPr lang="en-US" sz="3200" dirty="0" smtClean="0"/>
              <a:t> Used as a sedative for pain</a:t>
            </a:r>
          </a:p>
          <a:p>
            <a:pPr>
              <a:buFont typeface="Arial" pitchFamily="34" charset="0"/>
              <a:buChar char="•"/>
            </a:pPr>
            <a:r>
              <a:rPr lang="en-US" sz="3200" dirty="0" smtClean="0"/>
              <a:t> Usually mixed with wine vinegar</a:t>
            </a:r>
          </a:p>
          <a:p>
            <a:endParaRPr lang="en-US" sz="3200" dirty="0" smtClean="0"/>
          </a:p>
          <a:p>
            <a:endParaRPr lang="en-US" sz="3200" dirty="0" smtClean="0"/>
          </a:p>
          <a:p>
            <a:endParaRPr lang="en-US" sz="3200" dirty="0" smtClean="0"/>
          </a:p>
          <a:p>
            <a:endParaRPr lang="en-US" sz="3200" dirty="0" smtClean="0"/>
          </a:p>
          <a:p>
            <a:r>
              <a:rPr lang="en-US" sz="3200" dirty="0" smtClean="0"/>
              <a:t> </a:t>
            </a:r>
          </a:p>
        </p:txBody>
      </p:sp>
      <p:sp>
        <p:nvSpPr>
          <p:cNvPr id="3" name="Rectangle 2"/>
          <p:cNvSpPr/>
          <p:nvPr/>
        </p:nvSpPr>
        <p:spPr>
          <a:xfrm>
            <a:off x="152400" y="4800600"/>
            <a:ext cx="8839200" cy="1569660"/>
          </a:xfrm>
          <a:prstGeom prst="rect">
            <a:avLst/>
          </a:prstGeom>
        </p:spPr>
        <p:txBody>
          <a:bodyPr wrap="square">
            <a:spAutoFit/>
          </a:bodyPr>
          <a:lstStyle/>
          <a:p>
            <a:pPr algn="ctr"/>
            <a:r>
              <a:rPr lang="en-US" sz="3200" i="1" dirty="0" smtClean="0">
                <a:solidFill>
                  <a:srgbClr val="FFFF00"/>
                </a:solidFill>
              </a:rPr>
              <a:t>“They gave him vinegar to drink mingled with gall: and when he had tasted thereof, he would not drink.” Matt. 27:34 </a:t>
            </a:r>
            <a:endParaRPr lang="en-US" sz="3200" i="1" dirty="0">
              <a:solidFill>
                <a:srgbClr val="FFFF00"/>
              </a:solidFill>
            </a:endParaRPr>
          </a:p>
        </p:txBody>
      </p:sp>
      <p:pic>
        <p:nvPicPr>
          <p:cNvPr id="46082" name="Picture 2" descr="http://4.bp.blogspot.com/-1vFOIfdwK94/TbMc3etwl1I/AAAAAAAAAMQ/gQSWC7_JLtY/s1600/jesus-cross.jpg"/>
          <p:cNvPicPr>
            <a:picLocks noChangeAspect="1" noChangeArrowheads="1"/>
          </p:cNvPicPr>
          <p:nvPr/>
        </p:nvPicPr>
        <p:blipFill>
          <a:blip r:embed="rId2" cstate="print"/>
          <a:srcRect/>
          <a:stretch>
            <a:fillRect/>
          </a:stretch>
        </p:blipFill>
        <p:spPr bwMode="auto">
          <a:xfrm>
            <a:off x="6019800" y="2133600"/>
            <a:ext cx="2739589" cy="2057400"/>
          </a:xfrm>
          <a:prstGeom prst="rect">
            <a:avLst/>
          </a:prstGeom>
          <a:noFill/>
        </p:spPr>
      </p:pic>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33400"/>
            <a:ext cx="4267200" cy="5632311"/>
          </a:xfrm>
          <a:prstGeom prst="rect">
            <a:avLst/>
          </a:prstGeom>
        </p:spPr>
        <p:txBody>
          <a:bodyPr wrap="square">
            <a:spAutoFit/>
          </a:bodyPr>
          <a:lstStyle/>
          <a:p>
            <a:pPr algn="ctr"/>
            <a:r>
              <a:rPr lang="en-US" sz="3600" dirty="0" smtClean="0"/>
              <a:t>Several hours later, we see Jesus fulfilling the messianic prophecy found in </a:t>
            </a:r>
            <a:r>
              <a:rPr lang="en-US" sz="3600" i="1" dirty="0" smtClean="0"/>
              <a:t>Psalm 69:21</a:t>
            </a:r>
            <a:r>
              <a:rPr lang="en-US" sz="3600" dirty="0" smtClean="0"/>
              <a:t> </a:t>
            </a:r>
            <a:r>
              <a:rPr lang="en-US" sz="3600" i="1" dirty="0" smtClean="0"/>
              <a:t>"They gave me also </a:t>
            </a:r>
            <a:r>
              <a:rPr lang="en-US" sz="3600" i="1" u="sng" dirty="0" smtClean="0"/>
              <a:t>gall</a:t>
            </a:r>
            <a:r>
              <a:rPr lang="en-US" sz="3600" i="1" dirty="0" smtClean="0"/>
              <a:t> for my meat; and in my thirst they gave me </a:t>
            </a:r>
            <a:r>
              <a:rPr lang="en-US" sz="3600" i="1" u="sng" dirty="0" smtClean="0"/>
              <a:t>vinegar</a:t>
            </a:r>
            <a:r>
              <a:rPr lang="en-US" sz="3600" i="1" dirty="0" smtClean="0"/>
              <a:t> to drink."</a:t>
            </a:r>
            <a:endParaRPr lang="en-US" sz="3600" dirty="0" smtClean="0"/>
          </a:p>
          <a:p>
            <a:pPr algn="ctr"/>
            <a:r>
              <a:rPr lang="en-US" sz="3600" dirty="0" smtClean="0"/>
              <a:t> </a:t>
            </a:r>
          </a:p>
        </p:txBody>
      </p:sp>
      <p:pic>
        <p:nvPicPr>
          <p:cNvPr id="78850" name="Picture 2" descr="'I thirst.' Vinegar (posca) is given to Jesus on a sponge"/>
          <p:cNvPicPr>
            <a:picLocks noChangeAspect="1" noChangeArrowheads="1"/>
          </p:cNvPicPr>
          <p:nvPr/>
        </p:nvPicPr>
        <p:blipFill>
          <a:blip r:embed="rId2" cstate="print">
            <a:lum bright="-10000"/>
          </a:blip>
          <a:srcRect/>
          <a:stretch>
            <a:fillRect/>
          </a:stretch>
        </p:blipFill>
        <p:spPr bwMode="auto">
          <a:xfrm>
            <a:off x="4418984" y="228600"/>
            <a:ext cx="4725016" cy="64008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4038600"/>
          </a:xfrm>
        </p:spPr>
        <p:txBody>
          <a:bodyPr>
            <a:noAutofit/>
          </a:bodyPr>
          <a:lstStyle/>
          <a:p>
            <a:r>
              <a:rPr lang="en-US" sz="3200" i="1" dirty="0" smtClean="0"/>
              <a:t>“After this, Jesus knowing that all things were now accomplished, that the scripture might be fulfilled, </a:t>
            </a:r>
            <a:r>
              <a:rPr lang="en-US" sz="3200" i="1" dirty="0" err="1" smtClean="0"/>
              <a:t>saith</a:t>
            </a:r>
            <a:r>
              <a:rPr lang="en-US" sz="3200" i="1" dirty="0" smtClean="0"/>
              <a:t>, I thirst. Now there was set a vessel full of vinegar: and they filled a </a:t>
            </a:r>
            <a:r>
              <a:rPr lang="en-US" sz="3200" i="1" dirty="0" err="1" smtClean="0"/>
              <a:t>spunge</a:t>
            </a:r>
            <a:r>
              <a:rPr lang="en-US" sz="3200" i="1" dirty="0" smtClean="0"/>
              <a:t> with vinegar, and put it upon hyssop, and put it to his mouth. When Jesus therefore had received the vinegar, he said, It is finished: and he bowed his head, and gave up the ghost.” (John 19:28-30) </a:t>
            </a:r>
            <a:br>
              <a:rPr lang="en-US" sz="3200" i="1" dirty="0" smtClean="0"/>
            </a:br>
            <a:r>
              <a:rPr lang="en-US" sz="3200" i="1" dirty="0" smtClean="0"/>
              <a:t/>
            </a:r>
            <a:br>
              <a:rPr lang="en-US" sz="3200" i="1" dirty="0" smtClean="0"/>
            </a:br>
            <a:endParaRPr lang="en-US" sz="3200" i="1" dirty="0"/>
          </a:p>
        </p:txBody>
      </p:sp>
      <p:pic>
        <p:nvPicPr>
          <p:cNvPr id="45060" name="Picture 4" descr="http://achristian.files.wordpress.com/2012/05/i_thirst.jpg"/>
          <p:cNvPicPr>
            <a:picLocks noChangeAspect="1" noChangeArrowheads="1"/>
          </p:cNvPicPr>
          <p:nvPr/>
        </p:nvPicPr>
        <p:blipFill>
          <a:blip r:embed="rId2" cstate="print"/>
          <a:srcRect/>
          <a:stretch>
            <a:fillRect/>
          </a:stretch>
        </p:blipFill>
        <p:spPr bwMode="auto">
          <a:xfrm>
            <a:off x="1447800" y="3962400"/>
            <a:ext cx="6172200" cy="2681969"/>
          </a:xfrm>
          <a:prstGeom prst="rect">
            <a:avLst/>
          </a:prstGeom>
          <a:noFill/>
        </p:spPr>
      </p:pic>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smtClean="0">
                <a:solidFill>
                  <a:srgbClr val="FFFF00"/>
                </a:solidFill>
              </a:rPr>
              <a:t>6. The Word of Victory</a:t>
            </a:r>
            <a:r>
              <a:rPr lang="en-US" dirty="0" smtClean="0"/>
              <a:t/>
            </a:r>
            <a:br>
              <a:rPr lang="en-US" dirty="0" smtClean="0"/>
            </a:br>
            <a:endParaRPr lang="en-US" dirty="0"/>
          </a:p>
        </p:txBody>
      </p:sp>
      <p:sp>
        <p:nvSpPr>
          <p:cNvPr id="3" name="Content Placeholder 2"/>
          <p:cNvSpPr>
            <a:spLocks noGrp="1"/>
          </p:cNvSpPr>
          <p:nvPr>
            <p:ph idx="1"/>
          </p:nvPr>
        </p:nvSpPr>
        <p:spPr>
          <a:xfrm>
            <a:off x="304800" y="5257800"/>
            <a:ext cx="8839200" cy="1600200"/>
          </a:xfrm>
        </p:spPr>
        <p:txBody>
          <a:bodyPr>
            <a:normAutofit lnSpcReduction="10000"/>
          </a:bodyPr>
          <a:lstStyle/>
          <a:p>
            <a:pPr algn="ctr">
              <a:buNone/>
            </a:pPr>
            <a:r>
              <a:rPr lang="en-US" sz="3600" i="1" dirty="0" smtClean="0"/>
              <a:t> “When Jesus therefore had received the vinegar, he said, It is finished: and he bowed his head, and gave up the ghost.” John 19:30</a:t>
            </a:r>
            <a:endParaRPr lang="en-US" sz="3600" i="1" dirty="0"/>
          </a:p>
        </p:txBody>
      </p:sp>
      <p:pic>
        <p:nvPicPr>
          <p:cNvPr id="86018" name="Picture 2" descr="http://loudcry.org/sda/wp-content/uploads/2011/03/it_is_finished.jpg"/>
          <p:cNvPicPr>
            <a:picLocks noChangeAspect="1" noChangeArrowheads="1"/>
          </p:cNvPicPr>
          <p:nvPr/>
        </p:nvPicPr>
        <p:blipFill>
          <a:blip r:embed="rId2" cstate="print"/>
          <a:srcRect/>
          <a:stretch>
            <a:fillRect/>
          </a:stretch>
        </p:blipFill>
        <p:spPr bwMode="auto">
          <a:xfrm>
            <a:off x="1447800" y="1219200"/>
            <a:ext cx="5943600" cy="3867233"/>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0"/>
            <a:ext cx="9144000" cy="6858000"/>
          </a:xfrm>
        </p:spPr>
        <p:txBody>
          <a:bodyPr>
            <a:normAutofit lnSpcReduction="10000"/>
          </a:bodyPr>
          <a:lstStyle/>
          <a:p>
            <a:r>
              <a:rPr lang="en-US" dirty="0" smtClean="0"/>
              <a:t>Jesus knew he was suffering the crucifixion for a purpose -  </a:t>
            </a:r>
            <a:r>
              <a:rPr lang="en-US" i="1" dirty="0" smtClean="0"/>
              <a:t>Mark 10:45 “For even the Son of man came not to be ministered unto, but to minister, and to give his life a ransom for many.”</a:t>
            </a:r>
          </a:p>
          <a:p>
            <a:r>
              <a:rPr lang="en-US" dirty="0" smtClean="0"/>
              <a:t>These three words were packed with meaning, for what was finished here was not Christ's earthly life.</a:t>
            </a:r>
          </a:p>
          <a:p>
            <a:r>
              <a:rPr lang="en-US" dirty="0" smtClean="0"/>
              <a:t>What was finished was the payment for sin and the </a:t>
            </a:r>
            <a:r>
              <a:rPr lang="en-US" u="sng" dirty="0" smtClean="0"/>
              <a:t>redemption</a:t>
            </a:r>
            <a:r>
              <a:rPr lang="en-US" dirty="0" smtClean="0"/>
              <a:t> of the world – </a:t>
            </a:r>
            <a:r>
              <a:rPr lang="en-US" i="1" dirty="0" smtClean="0"/>
              <a:t>Eph. 1:7  “In whom we have redemption through his blood, the forgiveness of sins.”</a:t>
            </a:r>
          </a:p>
          <a:p>
            <a:r>
              <a:rPr lang="en-US" dirty="0" smtClean="0"/>
              <a:t>The very reason and purpose he came to earth was finished - </a:t>
            </a:r>
            <a:r>
              <a:rPr lang="en-US" i="1" dirty="0" smtClean="0"/>
              <a:t>Heb 10:12 “But this man, after he had offered one sacrifice for sins for ever, sat down on the right hand of God.”</a:t>
            </a:r>
            <a:endParaRPr lang="en-US"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to="" calcmode="lin" valueType="num">
                                      <p:cBhvr>
                                        <p:cTn id="7" dur="1" fill="hold"/>
                                        <p:tgtEl>
                                          <p:spTgt spid="4">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to="" calcmode="lin" valueType="num">
                                      <p:cBhvr>
                                        <p:cTn id="12" dur="1" fill="hold"/>
                                        <p:tgtEl>
                                          <p:spTgt spid="4">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to="" calcmode="lin" valueType="num">
                                      <p:cBhvr>
                                        <p:cTn id="17" dur="1" fill="hold"/>
                                        <p:tgtEl>
                                          <p:spTgt spid="4">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a:bodyPr>
          <a:lstStyle/>
          <a:p>
            <a:r>
              <a:rPr lang="en-US" dirty="0" smtClean="0">
                <a:solidFill>
                  <a:srgbClr val="FFFF00"/>
                </a:solidFill>
                <a:effectLst/>
              </a:rPr>
              <a:t>The Deity of Jesus Christ</a:t>
            </a:r>
            <a:endParaRPr lang="en-US" dirty="0">
              <a:solidFill>
                <a:srgbClr val="FFFF00"/>
              </a:solidFill>
              <a:effectLst/>
            </a:endParaRPr>
          </a:p>
        </p:txBody>
      </p:sp>
      <p:sp>
        <p:nvSpPr>
          <p:cNvPr id="3" name="Rectangle 2"/>
          <p:cNvSpPr/>
          <p:nvPr/>
        </p:nvSpPr>
        <p:spPr>
          <a:xfrm>
            <a:off x="0" y="1143000"/>
            <a:ext cx="9144000" cy="646331"/>
          </a:xfrm>
          <a:prstGeom prst="rect">
            <a:avLst/>
          </a:prstGeom>
        </p:spPr>
        <p:txBody>
          <a:bodyPr wrap="square">
            <a:spAutoFit/>
          </a:bodyPr>
          <a:lstStyle/>
          <a:p>
            <a:pPr algn="ctr"/>
            <a:r>
              <a:rPr lang="en-US" sz="3600" i="1" dirty="0" smtClean="0">
                <a:solidFill>
                  <a:srgbClr val="FFFF00"/>
                </a:solidFill>
              </a:rPr>
              <a:t>(John 10:30-33) </a:t>
            </a:r>
            <a:endParaRPr lang="en-US" sz="3600" i="1" dirty="0">
              <a:solidFill>
                <a:srgbClr val="FFFF00"/>
              </a:solidFill>
            </a:endParaRPr>
          </a:p>
        </p:txBody>
      </p:sp>
      <p:pic>
        <p:nvPicPr>
          <p:cNvPr id="4" name="Picture 2" descr="http://cdn2.brooklynmuseum.org/images/opencollection/objects/size3/00.159.176_PS2.jpg"/>
          <p:cNvPicPr>
            <a:picLocks noChangeAspect="1" noChangeArrowheads="1"/>
          </p:cNvPicPr>
          <p:nvPr/>
        </p:nvPicPr>
        <p:blipFill>
          <a:blip r:embed="rId2" cstate="print"/>
          <a:srcRect/>
          <a:stretch>
            <a:fillRect/>
          </a:stretch>
        </p:blipFill>
        <p:spPr bwMode="auto">
          <a:xfrm>
            <a:off x="1676400" y="2209800"/>
            <a:ext cx="6016299" cy="4495800"/>
          </a:xfrm>
          <a:prstGeom prst="rect">
            <a:avLst/>
          </a:prstGeom>
          <a:noFill/>
        </p:spPr>
      </p:pic>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equipology.files.wordpress.com/2012/04/it-is-finished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smtClean="0">
                <a:solidFill>
                  <a:srgbClr val="FFFF00"/>
                </a:solidFill>
              </a:rPr>
              <a:t>7. The Word of Contentment</a:t>
            </a:r>
            <a:br>
              <a:rPr lang="en-US"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0" y="1219200"/>
            <a:ext cx="9144000" cy="5638800"/>
          </a:xfrm>
        </p:spPr>
        <p:txBody>
          <a:bodyPr>
            <a:normAutofit/>
          </a:bodyPr>
          <a:lstStyle/>
          <a:p>
            <a:r>
              <a:rPr lang="en-US" sz="3600" i="1" dirty="0" smtClean="0"/>
              <a:t>Luke 23:46 “And when Jesus had cried with a loud voice, he said, Father, into thy hands I commend my spirit: and having said thus, he gave up the ghost.”</a:t>
            </a:r>
          </a:p>
          <a:p>
            <a:r>
              <a:rPr lang="en-US" sz="3600" dirty="0" smtClean="0"/>
              <a:t>Jesus closes with the words of </a:t>
            </a:r>
            <a:r>
              <a:rPr lang="en-US" sz="3600" i="1" dirty="0" smtClean="0"/>
              <a:t>Psalm 31:5 “Into </a:t>
            </a:r>
            <a:r>
              <a:rPr lang="en-US" sz="3600" i="1" dirty="0" err="1" smtClean="0"/>
              <a:t>thine</a:t>
            </a:r>
            <a:r>
              <a:rPr lang="en-US" sz="3600" i="1" dirty="0" smtClean="0"/>
              <a:t> hand I commit my spirit: thou hast redeemed me, O LORD God of truth.”</a:t>
            </a:r>
          </a:p>
          <a:p>
            <a:r>
              <a:rPr lang="en-US" sz="3600" dirty="0" smtClean="0"/>
              <a:t>Here we see Jesus complete trust in the Father.</a:t>
            </a:r>
          </a:p>
          <a:p>
            <a:pPr>
              <a:buNone/>
            </a:pPr>
            <a:endParaRPr lang="en-US" sz="36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gtothelordanewsong.files.wordpress.com/2011/04/jesus-prayer-09.jpg"/>
          <p:cNvPicPr>
            <a:picLocks noChangeAspect="1" noChangeArrowheads="1"/>
          </p:cNvPicPr>
          <p:nvPr/>
        </p:nvPicPr>
        <p:blipFill>
          <a:blip r:embed="rId2" cstate="print"/>
          <a:srcRect/>
          <a:stretch>
            <a:fillRect/>
          </a:stretch>
        </p:blipFill>
        <p:spPr bwMode="auto">
          <a:xfrm>
            <a:off x="0" y="0"/>
            <a:ext cx="5588000" cy="4191000"/>
          </a:xfrm>
          <a:prstGeom prst="rect">
            <a:avLst/>
          </a:prstGeom>
          <a:noFill/>
        </p:spPr>
      </p:pic>
      <p:sp>
        <p:nvSpPr>
          <p:cNvPr id="5" name="Content Placeholder 4"/>
          <p:cNvSpPr>
            <a:spLocks noGrp="1"/>
          </p:cNvSpPr>
          <p:nvPr>
            <p:ph sz="half" idx="1"/>
          </p:nvPr>
        </p:nvSpPr>
        <p:spPr>
          <a:xfrm>
            <a:off x="5638800" y="609600"/>
            <a:ext cx="3429000" cy="5516563"/>
          </a:xfrm>
        </p:spPr>
        <p:txBody>
          <a:bodyPr>
            <a:normAutofit/>
          </a:bodyPr>
          <a:lstStyle/>
          <a:p>
            <a:pPr algn="ctr">
              <a:buNone/>
            </a:pPr>
            <a:r>
              <a:rPr lang="en-US" sz="3600" dirty="0" smtClean="0"/>
              <a:t>Jesus entered death in the same way he </a:t>
            </a:r>
          </a:p>
          <a:p>
            <a:pPr algn="ctr">
              <a:buNone/>
            </a:pPr>
            <a:r>
              <a:rPr lang="en-US" sz="3600" dirty="0" smtClean="0"/>
              <a:t>lived every day.</a:t>
            </a:r>
          </a:p>
          <a:p>
            <a:endParaRPr lang="en-US" sz="3600" dirty="0"/>
          </a:p>
        </p:txBody>
      </p:sp>
      <p:sp>
        <p:nvSpPr>
          <p:cNvPr id="6" name="Content Placeholder 5"/>
          <p:cNvSpPr>
            <a:spLocks noGrp="1"/>
          </p:cNvSpPr>
          <p:nvPr>
            <p:ph sz="half" idx="2"/>
          </p:nvPr>
        </p:nvSpPr>
        <p:spPr>
          <a:xfrm>
            <a:off x="0" y="4495800"/>
            <a:ext cx="9144000" cy="1630363"/>
          </a:xfrm>
        </p:spPr>
        <p:txBody>
          <a:bodyPr>
            <a:noAutofit/>
          </a:bodyPr>
          <a:lstStyle/>
          <a:p>
            <a:pPr algn="ctr">
              <a:buNone/>
            </a:pPr>
            <a:r>
              <a:rPr lang="en-US" sz="3200" i="1" dirty="0" smtClean="0">
                <a:solidFill>
                  <a:srgbClr val="FFFF00"/>
                </a:solidFill>
              </a:rPr>
              <a:t>“Who, when he was reviled, reviled not again; when he suffered, he threatened not; but committed himself to him that </a:t>
            </a:r>
            <a:r>
              <a:rPr lang="en-US" sz="3200" i="1" dirty="0" err="1" smtClean="0">
                <a:solidFill>
                  <a:srgbClr val="FFFF00"/>
                </a:solidFill>
              </a:rPr>
              <a:t>judgeth</a:t>
            </a:r>
            <a:r>
              <a:rPr lang="en-US" sz="3200" i="1" dirty="0" smtClean="0">
                <a:solidFill>
                  <a:srgbClr val="FFFF00"/>
                </a:solidFill>
              </a:rPr>
              <a:t> righteously.” </a:t>
            </a:r>
          </a:p>
          <a:p>
            <a:pPr algn="ctr">
              <a:buNone/>
            </a:pPr>
            <a:r>
              <a:rPr lang="en-US" sz="3200" i="1" dirty="0" smtClean="0">
                <a:solidFill>
                  <a:srgbClr val="FFFF00"/>
                </a:solidFill>
              </a:rPr>
              <a:t>(I Pet. 2:23) </a:t>
            </a:r>
          </a:p>
          <a:p>
            <a:endParaRPr lang="en-US" sz="32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4" name="Picture 4" descr="http://3.bp.blogspot.com/-6HofNMlbeb0/TiSbg5DxIII/AAAAAAAAAWU/6NGRUBt7Dp0/s1600/45507%255B1%255D.jpg"/>
          <p:cNvPicPr>
            <a:picLocks noChangeAspect="1" noChangeArrowheads="1"/>
          </p:cNvPicPr>
          <p:nvPr/>
        </p:nvPicPr>
        <p:blipFill>
          <a:blip r:embed="rId2" cstate="print"/>
          <a:srcRect/>
          <a:stretch>
            <a:fillRect/>
          </a:stretch>
        </p:blipFill>
        <p:spPr bwMode="auto">
          <a:xfrm>
            <a:off x="30082" y="0"/>
            <a:ext cx="9113918" cy="6858000"/>
          </a:xfrm>
          <a:prstGeom prst="rect">
            <a:avLst/>
          </a:prstGeom>
          <a:noFill/>
        </p:spPr>
      </p:pic>
      <p:pic>
        <p:nvPicPr>
          <p:cNvPr id="102402" name="Picture 2" descr="http://i.ytimg.com/vi/UnKgXCuy7tM/0.jpg"/>
          <p:cNvPicPr>
            <a:picLocks noChangeAspect="1" noChangeArrowheads="1"/>
          </p:cNvPicPr>
          <p:nvPr/>
        </p:nvPicPr>
        <p:blipFill>
          <a:blip r:embed="rId3" cstate="print"/>
          <a:srcRect/>
          <a:stretch>
            <a:fillRect/>
          </a:stretch>
        </p:blipFill>
        <p:spPr bwMode="auto">
          <a:xfrm>
            <a:off x="990600" y="381000"/>
            <a:ext cx="4470398" cy="33528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bonsecoursvocations.org/wp-content/uploads/2010/09/2010.09.28-Crosses-600x384.jpg"/>
          <p:cNvPicPr>
            <a:picLocks noChangeAspect="1" noChangeArrowheads="1"/>
          </p:cNvPicPr>
          <p:nvPr/>
        </p:nvPicPr>
        <p:blipFill>
          <a:blip r:embed="rId2" cstate="print"/>
          <a:srcRect/>
          <a:stretch>
            <a:fillRect/>
          </a:stretch>
        </p:blipFill>
        <p:spPr bwMode="auto">
          <a:xfrm>
            <a:off x="-1066800" y="0"/>
            <a:ext cx="11163300" cy="7144512"/>
          </a:xfrm>
          <a:prstGeom prst="rect">
            <a:avLst/>
          </a:prstGeom>
          <a:noFill/>
        </p:spPr>
      </p:pic>
      <p:sp>
        <p:nvSpPr>
          <p:cNvPr id="4" name="Content Placeholder 3"/>
          <p:cNvSpPr>
            <a:spLocks noGrp="1"/>
          </p:cNvSpPr>
          <p:nvPr>
            <p:ph idx="1"/>
          </p:nvPr>
        </p:nvSpPr>
        <p:spPr>
          <a:xfrm>
            <a:off x="228600" y="228600"/>
            <a:ext cx="8458200" cy="6629400"/>
          </a:xfrm>
        </p:spPr>
        <p:txBody>
          <a:bodyPr>
            <a:noAutofit/>
          </a:bodyPr>
          <a:lstStyle/>
          <a:p>
            <a:r>
              <a:rPr lang="en-US" sz="3600" i="1" dirty="0" smtClean="0">
                <a:effectLst>
                  <a:glow rad="101600">
                    <a:schemeClr val="bg1">
                      <a:alpha val="60000"/>
                    </a:schemeClr>
                  </a:glow>
                </a:effectLst>
              </a:rPr>
              <a:t>“Father, forgive them; for they know not what they do.”</a:t>
            </a:r>
          </a:p>
          <a:p>
            <a:r>
              <a:rPr lang="en-US" sz="3600" i="1" dirty="0" smtClean="0">
                <a:effectLst>
                  <a:glow rad="101600">
                    <a:schemeClr val="bg1">
                      <a:alpha val="60000"/>
                    </a:schemeClr>
                  </a:glow>
                </a:effectLst>
              </a:rPr>
              <a:t>“Today </a:t>
            </a:r>
            <a:r>
              <a:rPr lang="en-US" sz="3600" i="1" dirty="0" err="1" smtClean="0">
                <a:effectLst>
                  <a:glow rad="101600">
                    <a:schemeClr val="bg1">
                      <a:alpha val="60000"/>
                    </a:schemeClr>
                  </a:glow>
                </a:effectLst>
              </a:rPr>
              <a:t>shalt</a:t>
            </a:r>
            <a:r>
              <a:rPr lang="en-US" sz="3600" i="1" dirty="0" smtClean="0">
                <a:effectLst>
                  <a:glow rad="101600">
                    <a:schemeClr val="bg1">
                      <a:alpha val="60000"/>
                    </a:schemeClr>
                  </a:glow>
                </a:effectLst>
              </a:rPr>
              <a:t> thou be with me in paradise.”</a:t>
            </a:r>
          </a:p>
          <a:p>
            <a:r>
              <a:rPr lang="en-US" sz="3600" i="1" dirty="0" smtClean="0">
                <a:effectLst>
                  <a:glow rad="101600">
                    <a:schemeClr val="bg1">
                      <a:alpha val="60000"/>
                    </a:schemeClr>
                  </a:glow>
                </a:effectLst>
              </a:rPr>
              <a:t>“Woman, behold thy son! Then </a:t>
            </a:r>
            <a:r>
              <a:rPr lang="en-US" sz="3600" i="1" dirty="0" err="1" smtClean="0">
                <a:effectLst>
                  <a:glow rad="101600">
                    <a:schemeClr val="bg1">
                      <a:alpha val="60000"/>
                    </a:schemeClr>
                  </a:glow>
                </a:effectLst>
              </a:rPr>
              <a:t>saith</a:t>
            </a:r>
            <a:r>
              <a:rPr lang="en-US" sz="3600" i="1" dirty="0" smtClean="0">
                <a:effectLst>
                  <a:glow rad="101600">
                    <a:schemeClr val="bg1">
                      <a:alpha val="60000"/>
                    </a:schemeClr>
                  </a:glow>
                </a:effectLst>
              </a:rPr>
              <a:t> he to the disciple, Behold thy mother!”</a:t>
            </a:r>
          </a:p>
          <a:p>
            <a:r>
              <a:rPr lang="en-US" sz="3600" i="1" dirty="0" smtClean="0">
                <a:effectLst>
                  <a:glow rad="101600">
                    <a:schemeClr val="bg1">
                      <a:alpha val="60000"/>
                    </a:schemeClr>
                  </a:glow>
                </a:effectLst>
              </a:rPr>
              <a:t>“My God, my God, why hast thou forsaken me?”</a:t>
            </a:r>
          </a:p>
          <a:p>
            <a:r>
              <a:rPr lang="en-US" sz="3600" i="1" dirty="0" smtClean="0">
                <a:effectLst>
                  <a:glow rad="101600">
                    <a:schemeClr val="bg1">
                      <a:alpha val="60000"/>
                    </a:schemeClr>
                  </a:glow>
                </a:effectLst>
              </a:rPr>
              <a:t>“I thirst.”</a:t>
            </a:r>
          </a:p>
          <a:p>
            <a:r>
              <a:rPr lang="en-US" sz="3600" i="1" dirty="0" smtClean="0">
                <a:effectLst>
                  <a:glow rad="101600">
                    <a:schemeClr val="bg1">
                      <a:alpha val="60000"/>
                    </a:schemeClr>
                  </a:glow>
                </a:effectLst>
              </a:rPr>
              <a:t>“It is finished.”</a:t>
            </a:r>
          </a:p>
          <a:p>
            <a:r>
              <a:rPr lang="en-US" sz="3600" i="1" dirty="0" smtClean="0">
                <a:effectLst>
                  <a:glow rad="101600">
                    <a:schemeClr val="bg1">
                      <a:alpha val="60000"/>
                    </a:schemeClr>
                  </a:glow>
                </a:effectLst>
              </a:rPr>
              <a:t>“Father, into thy hands I commend my spirit.”</a:t>
            </a: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freechristimages.org/prints/Antonio_Ciseri_Ecce_Homo_Print.jpg"/>
          <p:cNvPicPr>
            <a:picLocks noChangeAspect="1" noChangeArrowheads="1"/>
          </p:cNvPicPr>
          <p:nvPr/>
        </p:nvPicPr>
        <p:blipFill>
          <a:blip r:embed="rId2" cstate="print"/>
          <a:srcRect/>
          <a:stretch>
            <a:fillRect/>
          </a:stretch>
        </p:blipFill>
        <p:spPr bwMode="auto">
          <a:xfrm>
            <a:off x="457200" y="1722684"/>
            <a:ext cx="7848600" cy="5135316"/>
          </a:xfrm>
          <a:prstGeom prst="rect">
            <a:avLst/>
          </a:prstGeom>
          <a:noFill/>
        </p:spPr>
      </p:pic>
      <p:sp>
        <p:nvSpPr>
          <p:cNvPr id="2" name="Title 1"/>
          <p:cNvSpPr>
            <a:spLocks noGrp="1"/>
          </p:cNvSpPr>
          <p:nvPr>
            <p:ph type="title"/>
          </p:nvPr>
        </p:nvSpPr>
        <p:spPr>
          <a:xfrm>
            <a:off x="0" y="304800"/>
            <a:ext cx="9144000" cy="1143000"/>
          </a:xfrm>
        </p:spPr>
        <p:txBody>
          <a:bodyPr>
            <a:normAutofit fontScale="90000"/>
          </a:bodyPr>
          <a:lstStyle/>
          <a:p>
            <a:r>
              <a:rPr lang="en-US" sz="4800" dirty="0">
                <a:solidFill>
                  <a:srgbClr val="FFFF00"/>
                </a:solidFill>
              </a:rPr>
              <a:t>The Impeccability of Jesus </a:t>
            </a:r>
            <a:r>
              <a:rPr lang="en-US" sz="4800" dirty="0" smtClean="0">
                <a:solidFill>
                  <a:srgbClr val="FFFF00"/>
                </a:solidFill>
              </a:rPr>
              <a:t>Christ</a:t>
            </a:r>
            <a:br>
              <a:rPr lang="en-US" sz="4800" dirty="0" smtClean="0">
                <a:solidFill>
                  <a:srgbClr val="FFFF00"/>
                </a:solidFill>
              </a:rPr>
            </a:br>
            <a:r>
              <a:rPr lang="en-US" sz="4800" dirty="0" smtClean="0">
                <a:solidFill>
                  <a:srgbClr val="FFFF00"/>
                </a:solidFill>
                <a:effectLst/>
              </a:rPr>
              <a:t>(</a:t>
            </a:r>
            <a:r>
              <a:rPr lang="en-US" sz="4800" i="1" dirty="0" smtClean="0">
                <a:solidFill>
                  <a:srgbClr val="FFFF00"/>
                </a:solidFill>
                <a:effectLst/>
              </a:rPr>
              <a:t>John 18:38)</a:t>
            </a:r>
            <a:endParaRPr lang="en-US" sz="4800" dirty="0">
              <a:solidFill>
                <a:srgbClr val="FFFF00"/>
              </a:solidFill>
              <a:effectLst/>
            </a:endParaRP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2123</TotalTime>
  <Words>3312</Words>
  <Application>Microsoft Office PowerPoint</Application>
  <PresentationFormat>On-screen Show (4:3)</PresentationFormat>
  <Paragraphs>198</Paragraphs>
  <Slides>84</Slides>
  <Notes>1</Notes>
  <HiddenSlides>0</HiddenSlides>
  <MMClips>0</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Office Theme</vt:lpstr>
      <vt:lpstr>The Doctrine of Jesus Christ (Part 17)</vt:lpstr>
      <vt:lpstr>Review</vt:lpstr>
      <vt:lpstr>Slide 3</vt:lpstr>
      <vt:lpstr>The Virgin Birth</vt:lpstr>
      <vt:lpstr>Slide 5</vt:lpstr>
      <vt:lpstr>Names and Titles of Jesus Christ</vt:lpstr>
      <vt:lpstr>The Humanity of Jesus Christ</vt:lpstr>
      <vt:lpstr>The Deity of Jesus Christ</vt:lpstr>
      <vt:lpstr>The Impeccability of Jesus Christ (John 18:38)</vt:lpstr>
      <vt:lpstr>“For even the Son of man came not to be ministered unto, but to minister, and to give his life a ransom for many.” Mark 10:45 </vt:lpstr>
      <vt:lpstr>The Character of Jesus Christ</vt:lpstr>
      <vt:lpstr>The character of Christ</vt:lpstr>
      <vt:lpstr>The three offices heald by Jesus</vt:lpstr>
      <vt:lpstr>Slide 14</vt:lpstr>
      <vt:lpstr>Slide 15</vt:lpstr>
      <vt:lpstr>Slide 16</vt:lpstr>
      <vt:lpstr>The Death of Jesus Christ</vt:lpstr>
      <vt:lpstr>Slide 18</vt:lpstr>
      <vt:lpstr> “Exposing the false Doctrine of Calvinism”</vt:lpstr>
      <vt:lpstr>"We call predestination God’s eternal decree, by which He determined what He willed to become of each man. For all are not created in equal condition; rather, eternal life is ordained for some, eternal damnation for others." </vt:lpstr>
      <vt:lpstr>Calvinism teaches that some men are predestinated to Heaven and others are predestinated to Hell. It is strictly God’s choice and man can not change it.  </vt:lpstr>
      <vt:lpstr>Slide 22</vt:lpstr>
      <vt:lpstr>Slide 23</vt:lpstr>
      <vt:lpstr>The word "vicarious" means substitute.   Christ was a substitute for others in that He took their place and suffered their punishment.  </vt:lpstr>
      <vt:lpstr>Slide 25</vt:lpstr>
      <vt:lpstr>The results of the vicarious atonement for those that believe?</vt:lpstr>
      <vt:lpstr>The results of the vicarious atonement </vt:lpstr>
      <vt:lpstr>The seven last statements of Christ</vt:lpstr>
      <vt:lpstr>At his birth there was no room in the inn, which foreshadowed the treatment he was to receive at the hands of sinful men.</vt:lpstr>
      <vt:lpstr>“Him, being delivered by the determinate counsel and foreknowledge of God, ye have taken, and by wicked hands have crucified and slain.”  (Acts 2:23) </vt:lpstr>
      <vt:lpstr>Shortly after his birth Herod sought to slay him. This forecast the rejection and hostility his person evoked and foreshadowed the cross.</vt:lpstr>
      <vt:lpstr>Slide 32</vt:lpstr>
      <vt:lpstr>Slide 33</vt:lpstr>
      <vt:lpstr>Time and time again, his enemies attempted his destruction. And now their vile desires are granted them. The Son of God had yielded himself up into their hands.</vt:lpstr>
      <vt:lpstr>“No man taketh it from me, but I lay it down of myself. I have power to lay it down, and I have power to take it again.” (John 10:18)</vt:lpstr>
      <vt:lpstr>    A mock trial was undertaken. False witnesses were found in order to bring false charges against Jesus. And though his judges found no fault in him, nevertheless, they yielded to the demands of those who hated him as they cried again and again  "Crucify him".</vt:lpstr>
      <vt:lpstr>Slide 37</vt:lpstr>
      <vt:lpstr>Slide 38</vt:lpstr>
      <vt:lpstr>No ordinary death would suffice the angry mob. A death of intense suffering and shame was decided upon. A cross had been secured: And to that cross the Savior was nailed. </vt:lpstr>
      <vt:lpstr>On the cross Jesus hung in silence   </vt:lpstr>
      <vt:lpstr>When Jesus broke his silence He made seven statements that give us insight into the depth of his suffering which was necessary in order to accomplish our…   </vt:lpstr>
      <vt:lpstr>Slide 42</vt:lpstr>
      <vt:lpstr>1. The Word Of Forgiveness </vt:lpstr>
      <vt:lpstr>I Corinthians 2:8 “Which none of the princes of this world knew: for had they known it, they would not have crucified the Lord of glory.”</vt:lpstr>
      <vt:lpstr>“Brethren, my heart's desire and prayer to God for Israel is, that they might be saved. For I bear them record that they have a zeal of God, but not according to knowledge. For they being ignorant of God's righteousness, and going about to establish their own righteousness, have not submitted themselves unto the righteousness of God.” (Romans 10:1-3) </vt:lpstr>
      <vt:lpstr>Slide 46</vt:lpstr>
      <vt:lpstr>Slide 47</vt:lpstr>
      <vt:lpstr>Slide 48</vt:lpstr>
      <vt:lpstr>Slide 49</vt:lpstr>
      <vt:lpstr>Slide 50</vt:lpstr>
      <vt:lpstr>Slide 51</vt:lpstr>
      <vt:lpstr>Slide 52</vt:lpstr>
      <vt:lpstr>Slide 53</vt:lpstr>
      <vt:lpstr>Slide 54</vt:lpstr>
      <vt:lpstr>2. The Word of Salvation</vt:lpstr>
      <vt:lpstr>Slide 56</vt:lpstr>
      <vt:lpstr>Slide 57</vt:lpstr>
      <vt:lpstr>Slide 58</vt:lpstr>
      <vt:lpstr>Slide 59</vt:lpstr>
      <vt:lpstr>Slide 60</vt:lpstr>
      <vt:lpstr>3. The Word of Affection </vt:lpstr>
      <vt:lpstr>Slide 62</vt:lpstr>
      <vt:lpstr>Why were Jesus brothers and sisters not present at his crucifixion?</vt:lpstr>
      <vt:lpstr>Slide 64</vt:lpstr>
      <vt:lpstr>Slide 65</vt:lpstr>
      <vt:lpstr>Slide 66</vt:lpstr>
      <vt:lpstr>Slide 67</vt:lpstr>
      <vt:lpstr>Family or God</vt:lpstr>
      <vt:lpstr>Slide 69</vt:lpstr>
      <vt:lpstr>4. The Word of Anguish </vt:lpstr>
      <vt:lpstr>Slide 71</vt:lpstr>
      <vt:lpstr>Slide 72</vt:lpstr>
      <vt:lpstr>Slide 73</vt:lpstr>
      <vt:lpstr>5. The Word of Suffering </vt:lpstr>
      <vt:lpstr>Slide 75</vt:lpstr>
      <vt:lpstr>Slide 76</vt:lpstr>
      <vt:lpstr>“After this, Jesus knowing that all things were now accomplished, that the scripture might be fulfilled, saith, I thirst. Now there was set a vessel full of vinegar: and they filled a spunge with vinegar, and put it upon hyssop, and put it to his mouth. When Jesus therefore had received the vinegar, he said, It is finished: and he bowed his head, and gave up the ghost.” (John 19:28-30)   </vt:lpstr>
      <vt:lpstr>6. The Word of Victory </vt:lpstr>
      <vt:lpstr>Slide 79</vt:lpstr>
      <vt:lpstr>Slide 80</vt:lpstr>
      <vt:lpstr>7. The Word of Contentment </vt:lpstr>
      <vt:lpstr>Slide 82</vt:lpstr>
      <vt:lpstr>Slide 83</vt:lpstr>
      <vt:lpstr>Slide 84</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Jesus Christ (Part 17)</dc:title>
  <dc:creator>Pastor Daniel White</dc:creator>
  <cp:lastModifiedBy>Pastor Daniel White</cp:lastModifiedBy>
  <cp:revision>84</cp:revision>
  <dcterms:created xsi:type="dcterms:W3CDTF">2012-10-31T12:28:13Z</dcterms:created>
  <dcterms:modified xsi:type="dcterms:W3CDTF">2012-12-06T12:25:38Z</dcterms:modified>
</cp:coreProperties>
</file>