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378" r:id="rId25"/>
    <p:sldId id="286" r:id="rId26"/>
    <p:sldId id="302" r:id="rId27"/>
    <p:sldId id="300" r:id="rId28"/>
    <p:sldId id="334" r:id="rId29"/>
    <p:sldId id="339" r:id="rId30"/>
    <p:sldId id="335" r:id="rId31"/>
    <p:sldId id="336" r:id="rId32"/>
    <p:sldId id="337" r:id="rId33"/>
    <p:sldId id="340" r:id="rId34"/>
    <p:sldId id="341" r:id="rId35"/>
    <p:sldId id="342" r:id="rId36"/>
    <p:sldId id="344" r:id="rId37"/>
    <p:sldId id="343" r:id="rId38"/>
    <p:sldId id="345" r:id="rId39"/>
    <p:sldId id="338" r:id="rId40"/>
    <p:sldId id="346" r:id="rId41"/>
    <p:sldId id="347" r:id="rId42"/>
    <p:sldId id="348" r:id="rId43"/>
    <p:sldId id="366" r:id="rId44"/>
    <p:sldId id="365" r:id="rId45"/>
    <p:sldId id="367" r:id="rId46"/>
    <p:sldId id="368" r:id="rId47"/>
    <p:sldId id="369" r:id="rId48"/>
    <p:sldId id="370" r:id="rId49"/>
    <p:sldId id="349" r:id="rId50"/>
    <p:sldId id="350" r:id="rId51"/>
    <p:sldId id="371" r:id="rId52"/>
    <p:sldId id="372" r:id="rId53"/>
    <p:sldId id="373" r:id="rId54"/>
    <p:sldId id="351" r:id="rId55"/>
    <p:sldId id="352" r:id="rId56"/>
    <p:sldId id="353" r:id="rId57"/>
    <p:sldId id="354" r:id="rId58"/>
    <p:sldId id="355" r:id="rId59"/>
    <p:sldId id="356" r:id="rId60"/>
    <p:sldId id="357" r:id="rId61"/>
    <p:sldId id="358" r:id="rId62"/>
    <p:sldId id="359" r:id="rId63"/>
    <p:sldId id="362" r:id="rId64"/>
    <p:sldId id="363" r:id="rId65"/>
    <p:sldId id="374" r:id="rId66"/>
    <p:sldId id="375" r:id="rId67"/>
    <p:sldId id="376" r:id="rId68"/>
    <p:sldId id="377" r:id="rId69"/>
    <p:sldId id="360" r:id="rId70"/>
    <p:sldId id="361" r:id="rId71"/>
    <p:sldId id="36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8" d="100"/>
          <a:sy n="68"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30FA0-403D-4BD7-9888-11DBC8033EEB}" type="datetimeFigureOut">
              <a:rPr lang="en-US" smtClean="0"/>
              <a:pPr/>
              <a:t>11/30/2012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DA830-931A-488B-B919-F8AF711549F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9573A-1739-49D7-B86B-361F4AE5A8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6DC39-AC2F-471D-8243-A72F85E87951}"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62866-958E-413E-A75C-440ECB1D826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DC39-AC2F-471D-8243-A72F85E87951}" type="datetimeFigureOut">
              <a:rPr lang="en-US" smtClean="0"/>
              <a:pPr/>
              <a:t>11/30/2012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62866-958E-413E-A75C-440ECB1D826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rot="787179">
            <a:off x="182842" y="3275059"/>
            <a:ext cx="2895600" cy="1944022"/>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1020487">
            <a:off x="5764266" y="1089354"/>
            <a:ext cx="3107285" cy="2327464"/>
          </a:xfrm>
          <a:prstGeom prst="rect">
            <a:avLst/>
          </a:prstGeom>
          <a:ln>
            <a:noFill/>
          </a:ln>
          <a:effectLst>
            <a:softEdge rad="112500"/>
          </a:effectLst>
        </p:spPr>
      </p:pic>
      <p:sp>
        <p:nvSpPr>
          <p:cNvPr id="2" name="Title 1"/>
          <p:cNvSpPr>
            <a:spLocks noGrp="1"/>
          </p:cNvSpPr>
          <p:nvPr>
            <p:ph type="title"/>
          </p:nvPr>
        </p:nvSpPr>
        <p:spPr>
          <a:xfrm>
            <a:off x="457200" y="228600"/>
            <a:ext cx="8229600" cy="914400"/>
          </a:xfrm>
        </p:spPr>
        <p:txBody>
          <a:bodyPr>
            <a:normAutofit fontScale="90000"/>
          </a:bodyPr>
          <a:lstStyle/>
          <a:p>
            <a:r>
              <a:rPr lang="en-US" sz="4800" dirty="0" smtClean="0"/>
              <a:t>The Doctrine of Jesus Christ</a:t>
            </a:r>
            <a:br>
              <a:rPr lang="en-US" sz="4800" dirty="0" smtClean="0"/>
            </a:br>
            <a:r>
              <a:rPr lang="en-US" sz="4800" i="1" dirty="0" smtClean="0"/>
              <a:t>(Part 16)</a:t>
            </a:r>
            <a:endParaRPr lang="en-US" sz="4800" i="1" dirty="0"/>
          </a:p>
        </p:txBody>
      </p:sp>
      <p:pic>
        <p:nvPicPr>
          <p:cNvPr id="1026" name="Picture 2"/>
          <p:cNvPicPr>
            <a:picLocks noChangeAspect="1" noChangeArrowheads="1"/>
          </p:cNvPicPr>
          <p:nvPr/>
        </p:nvPicPr>
        <p:blipFill>
          <a:blip r:embed="rId5" cstate="print"/>
          <a:srcRect t="2656" r="24213"/>
          <a:stretch>
            <a:fillRect/>
          </a:stretch>
        </p:blipFill>
        <p:spPr bwMode="auto">
          <a:xfrm rot="21077314">
            <a:off x="382057" y="1156775"/>
            <a:ext cx="3129331" cy="2264760"/>
          </a:xfrm>
          <a:prstGeom prst="rect">
            <a:avLst/>
          </a:prstGeom>
          <a:ln>
            <a:noFill/>
          </a:ln>
          <a:effectLst>
            <a:softEdge rad="112500"/>
          </a:effectLst>
        </p:spPr>
      </p:pic>
      <p:pic>
        <p:nvPicPr>
          <p:cNvPr id="2050" name="Picture 2"/>
          <p:cNvPicPr>
            <a:picLocks noChangeAspect="1" noChangeArrowheads="1"/>
          </p:cNvPicPr>
          <p:nvPr/>
        </p:nvPicPr>
        <p:blipFill>
          <a:blip r:embed="rId6" cstate="print"/>
          <a:srcRect/>
          <a:stretch>
            <a:fillRect/>
          </a:stretch>
        </p:blipFill>
        <p:spPr bwMode="auto">
          <a:xfrm>
            <a:off x="3276600" y="1447800"/>
            <a:ext cx="267421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7" cstate="print"/>
          <a:srcRect/>
          <a:stretch>
            <a:fillRect/>
          </a:stretch>
        </p:blipFill>
        <p:spPr bwMode="auto">
          <a:xfrm rot="20720252">
            <a:off x="6636170" y="2810641"/>
            <a:ext cx="2088313" cy="2730470"/>
          </a:xfrm>
          <a:prstGeom prst="rect">
            <a:avLst/>
          </a:prstGeom>
          <a:ln>
            <a:noFill/>
          </a:ln>
          <a:effectLst>
            <a:softEdge rad="112500"/>
          </a:effectLst>
        </p:spPr>
      </p:pic>
      <p:pic>
        <p:nvPicPr>
          <p:cNvPr id="1030" name="Picture 6"/>
          <p:cNvPicPr>
            <a:picLocks noChangeAspect="1" noChangeArrowheads="1"/>
          </p:cNvPicPr>
          <p:nvPr/>
        </p:nvPicPr>
        <p:blipFill>
          <a:blip r:embed="rId8" cstate="print"/>
          <a:srcRect/>
          <a:stretch>
            <a:fillRect/>
          </a:stretch>
        </p:blipFill>
        <p:spPr bwMode="auto">
          <a:xfrm rot="20154516">
            <a:off x="802425" y="4691567"/>
            <a:ext cx="2556605" cy="2237029"/>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rot="1387813">
            <a:off x="6032662" y="4631687"/>
            <a:ext cx="1960211" cy="2406422"/>
          </a:xfrm>
          <a:prstGeom prst="rect">
            <a:avLst/>
          </a:prstGeom>
          <a:ln>
            <a:noFill/>
          </a:ln>
          <a:effectLst>
            <a:softEdge rad="112500"/>
          </a:effectLst>
        </p:spPr>
      </p:pic>
      <p:pic>
        <p:nvPicPr>
          <p:cNvPr id="1034" name="Picture 10"/>
          <p:cNvPicPr>
            <a:picLocks noChangeAspect="1" noChangeArrowheads="1"/>
          </p:cNvPicPr>
          <p:nvPr/>
        </p:nvPicPr>
        <p:blipFill>
          <a:blip r:embed="rId10" cstate="print"/>
          <a:srcRect/>
          <a:stretch>
            <a:fillRect/>
          </a:stretch>
        </p:blipFill>
        <p:spPr bwMode="auto">
          <a:xfrm>
            <a:off x="3657600" y="4648200"/>
            <a:ext cx="2057400" cy="2501154"/>
          </a:xfrm>
          <a:prstGeom prst="rect">
            <a:avLst/>
          </a:prstGeom>
          <a:ln>
            <a:noFill/>
          </a:ln>
          <a:effectLst>
            <a:softEdge rad="112500"/>
          </a:effectLst>
        </p:spPr>
      </p:pic>
      <p:sp>
        <p:nvSpPr>
          <p:cNvPr id="4" name="Content Placeholder 3"/>
          <p:cNvSpPr>
            <a:spLocks noGrp="1"/>
          </p:cNvSpPr>
          <p:nvPr>
            <p:ph idx="1"/>
          </p:nvPr>
        </p:nvSpPr>
        <p:spPr>
          <a:xfrm>
            <a:off x="0" y="4876800"/>
            <a:ext cx="9144000" cy="1981200"/>
          </a:xfrm>
        </p:spPr>
        <p:txBody>
          <a:bodyPr>
            <a:normAutofit fontScale="85000" lnSpcReduction="20000"/>
          </a:bodyPr>
          <a:lstStyle/>
          <a:p>
            <a:pPr algn="ctr">
              <a:buNone/>
            </a:pPr>
            <a:r>
              <a:rPr lang="en-US" sz="4800" dirty="0">
                <a:solidFill>
                  <a:srgbClr val="FFFF00"/>
                </a:solidFill>
                <a:effectLst>
                  <a:glow rad="101600">
                    <a:schemeClr val="bg1">
                      <a:alpha val="60000"/>
                    </a:schemeClr>
                  </a:glow>
                </a:effectLst>
              </a:rPr>
              <a:t>The </a:t>
            </a:r>
            <a:r>
              <a:rPr lang="en-US" sz="4800" dirty="0" smtClean="0">
                <a:solidFill>
                  <a:srgbClr val="FFFF00"/>
                </a:solidFill>
                <a:effectLst>
                  <a:glow rad="101600">
                    <a:schemeClr val="bg1">
                      <a:alpha val="60000"/>
                    </a:schemeClr>
                  </a:glow>
                </a:effectLst>
              </a:rPr>
              <a:t>Death of </a:t>
            </a:r>
            <a:r>
              <a:rPr lang="en-US" sz="4800" dirty="0">
                <a:solidFill>
                  <a:srgbClr val="FFFF00"/>
                </a:solidFill>
                <a:effectLst>
                  <a:glow rad="101600">
                    <a:schemeClr val="bg1">
                      <a:alpha val="60000"/>
                    </a:schemeClr>
                  </a:glow>
                </a:effectLst>
              </a:rPr>
              <a:t>Jesus </a:t>
            </a:r>
            <a:r>
              <a:rPr lang="en-US" sz="4800" dirty="0" smtClean="0">
                <a:solidFill>
                  <a:srgbClr val="FFFF00"/>
                </a:solidFill>
                <a:effectLst>
                  <a:glow rad="101600">
                    <a:schemeClr val="bg1">
                      <a:alpha val="60000"/>
                    </a:schemeClr>
                  </a:glow>
                </a:effectLst>
              </a:rPr>
              <a:t>Christ</a:t>
            </a:r>
          </a:p>
          <a:p>
            <a:pPr algn="ctr">
              <a:buNone/>
            </a:pPr>
            <a:r>
              <a:rPr lang="en-US" sz="4700" i="1" dirty="0" smtClean="0">
                <a:solidFill>
                  <a:srgbClr val="FFFF00"/>
                </a:solidFill>
                <a:effectLst>
                  <a:glow rad="101600">
                    <a:schemeClr val="bg1">
                      <a:alpha val="60000"/>
                    </a:schemeClr>
                  </a:glow>
                </a:effectLst>
              </a:rPr>
              <a:t>“The results of the vicarious atonement"</a:t>
            </a:r>
          </a:p>
          <a:p>
            <a:pPr algn="ctr">
              <a:buNone/>
            </a:pPr>
            <a:r>
              <a:rPr lang="en-US" sz="4800" i="1" dirty="0" smtClean="0">
                <a:solidFill>
                  <a:srgbClr val="FFFF00"/>
                </a:solidFill>
                <a:effectLst>
                  <a:glow rad="101600">
                    <a:schemeClr val="bg1">
                      <a:alpha val="60000"/>
                    </a:schemeClr>
                  </a:glow>
                </a:effectLst>
              </a:rPr>
              <a:t>(Part 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smtClean="0">
                <a:effectLst>
                  <a:glow rad="139700">
                    <a:schemeClr val="accent2">
                      <a:satMod val="175000"/>
                      <a:alpha val="40000"/>
                    </a:schemeClr>
                  </a:glow>
                </a:effectLst>
              </a:rPr>
              <a:t>The Earthly Ministry </a:t>
            </a:r>
            <a:br>
              <a:rPr lang="en-US" sz="5400" dirty="0" smtClean="0">
                <a:effectLst>
                  <a:glow rad="139700">
                    <a:schemeClr val="accent2">
                      <a:satMod val="175000"/>
                      <a:alpha val="40000"/>
                    </a:schemeClr>
                  </a:glow>
                </a:effectLst>
              </a:rPr>
            </a:br>
            <a:r>
              <a:rPr lang="en-US" sz="5400" dirty="0" smtClean="0">
                <a:effectLst>
                  <a:glow rad="139700">
                    <a:schemeClr val="accent2">
                      <a:satMod val="175000"/>
                      <a:alpha val="40000"/>
                    </a:schemeClr>
                  </a:glow>
                </a:effectLst>
              </a:rPr>
              <a:t>of Jesus Christ</a:t>
            </a:r>
            <a:endParaRPr lang="en-US" sz="5400" dirty="0">
              <a:effectLst>
                <a:glow rad="1397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686800" cy="1371600"/>
          </a:xfrm>
        </p:spPr>
        <p:txBody>
          <a:bodyPr>
            <a:normAutofit fontScale="90000"/>
          </a:bodyPr>
          <a:lstStyle/>
          <a:p>
            <a:r>
              <a:rPr lang="en-US" sz="3600" i="1" dirty="0" smtClean="0"/>
              <a:t>“For even the Son of man came not to be ministered unto, but to minister, and to give his life a ransom for many.” Mark 10:45 </a:t>
            </a:r>
            <a:endParaRPr lang="en-US" sz="3600" i="1" dirty="0"/>
          </a:p>
        </p:txBody>
      </p:sp>
      <p:pic>
        <p:nvPicPr>
          <p:cNvPr id="39938" name="Picture 2" descr="http://4.bp.blogspot.com/-N_C9qqDGyE4/T4RwSh0vO6I/AAAAAAAAA1c/GD4y4I9ToRk/s1600/Jesus%2BHealing-01.jpg"/>
          <p:cNvPicPr>
            <a:picLocks noChangeAspect="1" noChangeArrowheads="1"/>
          </p:cNvPicPr>
          <p:nvPr/>
        </p:nvPicPr>
        <p:blipFill>
          <a:blip r:embed="rId2" cstate="print"/>
          <a:srcRect/>
          <a:stretch>
            <a:fillRect/>
          </a:stretch>
        </p:blipFill>
        <p:spPr bwMode="auto">
          <a:xfrm>
            <a:off x="1981200" y="304800"/>
            <a:ext cx="5181600" cy="3886200"/>
          </a:xfrm>
          <a:prstGeom prst="rect">
            <a:avLst/>
          </a:prstGeom>
          <a:ln>
            <a:noFill/>
          </a:ln>
          <a:effectLst>
            <a:softEdge rad="112500"/>
          </a:effectLst>
        </p:spPr>
      </p:pic>
      <p:pic>
        <p:nvPicPr>
          <p:cNvPr id="39940" name="Picture 4" descr="http://3.bp.blogspot.com/-z3Q2ASkJNUo/TbG2rgsu3zI/AAAAAAAAAAo/IVRfpepQgfM/s1600/jesus_on_cross_2oo4.jpg"/>
          <p:cNvPicPr>
            <a:picLocks noChangeAspect="1" noChangeArrowheads="1"/>
          </p:cNvPicPr>
          <p:nvPr/>
        </p:nvPicPr>
        <p:blipFill>
          <a:blip r:embed="rId3" cstate="print"/>
          <a:srcRect/>
          <a:stretch>
            <a:fillRect/>
          </a:stretch>
        </p:blipFill>
        <p:spPr bwMode="auto">
          <a:xfrm>
            <a:off x="1828800" y="304800"/>
            <a:ext cx="5283200" cy="39624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Character of Jesus Christ</a:t>
            </a:r>
            <a:endParaRPr lang="en-US" dirty="0">
              <a:solidFill>
                <a:srgbClr val="FFFF00"/>
              </a:solidFill>
            </a:endParaRPr>
          </a:p>
        </p:txBody>
      </p:sp>
      <p:sp>
        <p:nvSpPr>
          <p:cNvPr id="3" name="Content Placeholder 2"/>
          <p:cNvSpPr>
            <a:spLocks noGrp="1"/>
          </p:cNvSpPr>
          <p:nvPr>
            <p:ph idx="1"/>
          </p:nvPr>
        </p:nvSpPr>
        <p:spPr>
          <a:xfrm>
            <a:off x="4038600" y="2209800"/>
            <a:ext cx="4648200" cy="3916363"/>
          </a:xfrm>
        </p:spPr>
        <p:txBody>
          <a:bodyPr>
            <a:normAutofit/>
          </a:bodyPr>
          <a:lstStyle/>
          <a:p>
            <a:pPr>
              <a:buFont typeface="Arial" charset="0"/>
              <a:buChar char="•"/>
            </a:pPr>
            <a:r>
              <a:rPr lang="en-US" sz="3600" dirty="0" smtClean="0"/>
              <a:t>What </a:t>
            </a:r>
            <a:r>
              <a:rPr lang="en-US" sz="3600" dirty="0"/>
              <a:t>kind of man was our Lord</a:t>
            </a:r>
            <a:r>
              <a:rPr lang="en-US" sz="3600" dirty="0" smtClean="0"/>
              <a:t>?</a:t>
            </a:r>
          </a:p>
          <a:p>
            <a:pPr>
              <a:buNone/>
            </a:pPr>
            <a:endParaRPr lang="en-US" sz="3600" dirty="0" smtClean="0"/>
          </a:p>
          <a:p>
            <a:r>
              <a:rPr lang="en-US" sz="3600" dirty="0" smtClean="0"/>
              <a:t>What </a:t>
            </a:r>
            <a:r>
              <a:rPr lang="en-US" sz="3600" dirty="0"/>
              <a:t>were some of his characteristics</a:t>
            </a:r>
            <a:r>
              <a:rPr lang="en-US" sz="3600" dirty="0" smtClean="0"/>
              <a:t>?</a:t>
            </a:r>
          </a:p>
          <a:p>
            <a:pPr>
              <a:buNone/>
            </a:pPr>
            <a:endParaRPr lang="en-US" sz="3600" dirty="0"/>
          </a:p>
        </p:txBody>
      </p:sp>
      <p:pic>
        <p:nvPicPr>
          <p:cNvPr id="2050" name="Picture 2" descr="http://spiritlessons.com/Documents/Jesus_Pictures/Jesus_007.jpg"/>
          <p:cNvPicPr>
            <a:picLocks noChangeAspect="1" noChangeArrowheads="1"/>
          </p:cNvPicPr>
          <p:nvPr/>
        </p:nvPicPr>
        <p:blipFill>
          <a:blip r:embed="rId2" cstate="print"/>
          <a:srcRect/>
          <a:stretch>
            <a:fillRect/>
          </a:stretch>
        </p:blipFill>
        <p:spPr bwMode="auto">
          <a:xfrm>
            <a:off x="609600" y="2057400"/>
            <a:ext cx="2527473" cy="3248025"/>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character of Christ</a:t>
            </a:r>
            <a:endParaRPr lang="en-US" dirty="0"/>
          </a:p>
        </p:txBody>
      </p:sp>
      <p:sp>
        <p:nvSpPr>
          <p:cNvPr id="3" name="Content Placeholder 2"/>
          <p:cNvSpPr>
            <a:spLocks noGrp="1"/>
          </p:cNvSpPr>
          <p:nvPr>
            <p:ph idx="1"/>
          </p:nvPr>
        </p:nvSpPr>
        <p:spPr/>
        <p:txBody>
          <a:bodyPr>
            <a:normAutofit/>
          </a:bodyPr>
          <a:lstStyle/>
          <a:p>
            <a:r>
              <a:rPr lang="en-US" sz="3600" dirty="0" smtClean="0"/>
              <a:t>His zeal</a:t>
            </a:r>
          </a:p>
          <a:p>
            <a:r>
              <a:rPr lang="en-US" sz="3600" dirty="0" smtClean="0"/>
              <a:t>His compassion</a:t>
            </a:r>
          </a:p>
          <a:p>
            <a:r>
              <a:rPr lang="en-US" sz="3600" dirty="0" smtClean="0"/>
              <a:t>His meekness and gentleness</a:t>
            </a:r>
          </a:p>
          <a:p>
            <a:r>
              <a:rPr lang="en-US" sz="3600" dirty="0" smtClean="0"/>
              <a:t>His boldness and courage</a:t>
            </a:r>
          </a:p>
          <a:p>
            <a:r>
              <a:rPr lang="en-US" sz="3600" dirty="0" smtClean="0"/>
              <a:t>His love</a:t>
            </a:r>
            <a:endParaRPr lang="en-US" sz="3600" dirty="0"/>
          </a:p>
        </p:txBody>
      </p:sp>
      <p:pic>
        <p:nvPicPr>
          <p:cNvPr id="77826" name="Picture 2" descr="http://newlifetriangle.org/nlt/wp-content/uploads/2012/05/DiscipleshipTitle.jpg"/>
          <p:cNvPicPr>
            <a:picLocks noChangeAspect="1" noChangeArrowheads="1"/>
          </p:cNvPicPr>
          <p:nvPr/>
        </p:nvPicPr>
        <p:blipFill>
          <a:blip r:embed="rId2" cstate="print"/>
          <a:srcRect/>
          <a:stretch>
            <a:fillRect/>
          </a:stretch>
        </p:blipFill>
        <p:spPr bwMode="auto">
          <a:xfrm>
            <a:off x="4724400" y="4331074"/>
            <a:ext cx="3810000" cy="2526926"/>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US" dirty="0"/>
              <a:t>In the Old Testament three great offices were created by God to meet the spiritual and material needs of his chosen </a:t>
            </a:r>
            <a:r>
              <a:rPr lang="en-US" dirty="0" smtClean="0"/>
              <a:t>people.</a:t>
            </a:r>
            <a:endParaRPr lang="en-US" dirty="0"/>
          </a:p>
        </p:txBody>
      </p:sp>
      <p:pic>
        <p:nvPicPr>
          <p:cNvPr id="1026" name="Picture 2" descr="http://classicalchristianity.com/wp-content/uploads/2010/12/Old-Testament.jpg"/>
          <p:cNvPicPr>
            <a:picLocks noChangeAspect="1" noChangeArrowheads="1"/>
          </p:cNvPicPr>
          <p:nvPr/>
        </p:nvPicPr>
        <p:blipFill>
          <a:blip r:embed="rId2" cstate="print"/>
          <a:srcRect/>
          <a:stretch>
            <a:fillRect/>
          </a:stretch>
        </p:blipFill>
        <p:spPr bwMode="auto">
          <a:xfrm>
            <a:off x="1981200" y="3429000"/>
            <a:ext cx="5404402" cy="34290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Jesus holds all three offices</a:t>
            </a:r>
            <a:endParaRPr lang="en-US" dirty="0"/>
          </a:p>
        </p:txBody>
      </p:sp>
      <p:pic>
        <p:nvPicPr>
          <p:cNvPr id="50178" name="Picture 2" descr="http://effectualgrace.com/wp-content/uploads/2011/10/Prophet-Priest-King.jpg"/>
          <p:cNvPicPr>
            <a:picLocks noChangeAspect="1" noChangeArrowheads="1"/>
          </p:cNvPicPr>
          <p:nvPr/>
        </p:nvPicPr>
        <p:blipFill>
          <a:blip r:embed="rId2" cstate="print"/>
          <a:srcRect/>
          <a:stretch>
            <a:fillRect/>
          </a:stretch>
        </p:blipFill>
        <p:spPr bwMode="auto">
          <a:xfrm>
            <a:off x="1219200" y="1752600"/>
            <a:ext cx="7006279" cy="48006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neyearbibleimages.com/jesus_scroll.jpg"/>
          <p:cNvPicPr>
            <a:picLocks noChangeAspect="1" noChangeArrowheads="1"/>
          </p:cNvPicPr>
          <p:nvPr/>
        </p:nvPicPr>
        <p:blipFill>
          <a:blip r:embed="rId2" cstate="print"/>
          <a:srcRect/>
          <a:stretch>
            <a:fillRect/>
          </a:stretch>
        </p:blipFill>
        <p:spPr bwMode="auto">
          <a:xfrm>
            <a:off x="1600200" y="0"/>
            <a:ext cx="6096000" cy="690777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hrist Our Great High Priest www.eborg3.com"/>
          <p:cNvPicPr>
            <a:picLocks noChangeAspect="1" noChangeArrowheads="1"/>
          </p:cNvPicPr>
          <p:nvPr/>
        </p:nvPicPr>
        <p:blipFill>
          <a:blip r:embed="rId2" cstate="print"/>
          <a:srcRect/>
          <a:stretch>
            <a:fillRect/>
          </a:stretch>
        </p:blipFill>
        <p:spPr bwMode="auto">
          <a:xfrm>
            <a:off x="-302514" y="-138964"/>
            <a:ext cx="9561830" cy="7225564"/>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Dan White\Pictures\Bible pictures\Prophecy pictures\prophecy pictures\rapture and second coming\Christ the Conquer (2).jpg"/>
          <p:cNvPicPr>
            <a:picLocks noChangeAspect="1" noChangeArrowheads="1"/>
          </p:cNvPicPr>
          <p:nvPr/>
        </p:nvPicPr>
        <p:blipFill>
          <a:blip r:embed="rId2" cstate="print"/>
          <a:srcRect/>
          <a:stretch>
            <a:fillRect/>
          </a:stretch>
        </p:blipFill>
        <p:spPr bwMode="auto">
          <a:xfrm>
            <a:off x="2057400" y="52002"/>
            <a:ext cx="5030788" cy="6805998"/>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Death of Jesus Christ</a:t>
            </a:r>
            <a:endParaRPr lang="en-US" dirty="0"/>
          </a:p>
        </p:txBody>
      </p:sp>
      <p:pic>
        <p:nvPicPr>
          <p:cNvPr id="58370" name="Picture 2" descr="http://1.bp.blogspot.com/-S51f2kxHK7M/T4H65hzLHpI/AAAAAAAAAPc/u6igr5uGlIw/s1600/jesus-on-cross.jpg"/>
          <p:cNvPicPr>
            <a:picLocks noChangeAspect="1" noChangeArrowheads="1"/>
          </p:cNvPicPr>
          <p:nvPr/>
        </p:nvPicPr>
        <p:blipFill>
          <a:blip r:embed="rId2" cstate="print"/>
          <a:srcRect/>
          <a:stretch>
            <a:fillRect/>
          </a:stretch>
        </p:blipFill>
        <p:spPr bwMode="auto">
          <a:xfrm>
            <a:off x="1524000" y="1676400"/>
            <a:ext cx="5934075" cy="444691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9600" dirty="0" smtClean="0">
                <a:effectLst>
                  <a:glow rad="101600">
                    <a:schemeClr val="accent2">
                      <a:satMod val="175000"/>
                      <a:alpha val="40000"/>
                    </a:schemeClr>
                  </a:glow>
                </a:effectLst>
              </a:rPr>
              <a:t>Review</a:t>
            </a:r>
            <a:endParaRPr lang="en-US" sz="9600" dirty="0">
              <a:effectLst>
                <a:glow rad="1016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86800" cy="4832092"/>
          </a:xfrm>
          <a:prstGeom prst="rect">
            <a:avLst/>
          </a:prstGeom>
        </p:spPr>
        <p:txBody>
          <a:bodyPr wrap="square">
            <a:spAutoFit/>
          </a:bodyPr>
          <a:lstStyle/>
          <a:p>
            <a:pPr algn="ctr"/>
            <a:r>
              <a:rPr lang="en-US" sz="4400" i="1" dirty="0" smtClean="0"/>
              <a:t>“For I delivered unto you first of all that which I also received, how that Christ died for our sins according to the scriptures; And that he was buried, and that he rose again the third day according to the scriptures.” </a:t>
            </a:r>
          </a:p>
          <a:p>
            <a:pPr algn="ctr"/>
            <a:r>
              <a:rPr lang="en-US" sz="4400" i="1" dirty="0" smtClean="0"/>
              <a:t>(I Cor. 15:3-5) </a:t>
            </a:r>
            <a:endParaRPr lang="en-US" sz="4400" i="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600" dirty="0" smtClean="0"/>
              <a:t/>
            </a:r>
            <a:br>
              <a:rPr lang="en-US" sz="3600" dirty="0" smtClean="0"/>
            </a:br>
            <a:r>
              <a:rPr lang="en-US" sz="3600" i="1" dirty="0" smtClean="0">
                <a:solidFill>
                  <a:srgbClr val="FFFF00"/>
                </a:solidFill>
              </a:rPr>
              <a:t>“Exposing the false Doctrine of Calvinism”</a:t>
            </a:r>
            <a:endParaRPr lang="en-US" sz="3600" i="1" dirty="0">
              <a:solidFill>
                <a:srgbClr val="FFFF00"/>
              </a:solidFill>
            </a:endParaRPr>
          </a:p>
        </p:txBody>
      </p:sp>
      <p:sp>
        <p:nvSpPr>
          <p:cNvPr id="3" name="Content Placeholder 2"/>
          <p:cNvSpPr>
            <a:spLocks noGrp="1"/>
          </p:cNvSpPr>
          <p:nvPr>
            <p:ph idx="1"/>
          </p:nvPr>
        </p:nvSpPr>
        <p:spPr>
          <a:xfrm>
            <a:off x="0" y="838200"/>
            <a:ext cx="6553200" cy="6019800"/>
          </a:xfrm>
        </p:spPr>
        <p:txBody>
          <a:bodyPr>
            <a:noAutofit/>
          </a:bodyPr>
          <a:lstStyle/>
          <a:p>
            <a:pPr algn="ctr">
              <a:buNone/>
            </a:pPr>
            <a:endParaRPr lang="en-US" dirty="0" smtClean="0"/>
          </a:p>
          <a:p>
            <a:pPr algn="ctr">
              <a:buNone/>
            </a:pPr>
            <a:r>
              <a:rPr lang="en-US" i="1" dirty="0" smtClean="0"/>
              <a:t>“I marvel that ye are so soon removed from him that called you into the grace of Christ unto another gospel …but there be some that trouble you, and would </a:t>
            </a:r>
            <a:r>
              <a:rPr lang="en-US" i="1" u="sng" dirty="0" smtClean="0"/>
              <a:t>pervert the gospel of Christ</a:t>
            </a:r>
            <a:r>
              <a:rPr lang="en-US" i="1" dirty="0" smtClean="0"/>
              <a:t>. But though we, or an angel from heaven, preach any other gospel unto you than that which we have preached unto you, let him be accursed.” (Gal. 1:6-8) </a:t>
            </a:r>
          </a:p>
        </p:txBody>
      </p:sp>
      <p:pic>
        <p:nvPicPr>
          <p:cNvPr id="3074" name="Picture 2" descr="John Calvin Best View"/>
          <p:cNvPicPr>
            <a:picLocks noChangeAspect="1" noChangeArrowheads="1"/>
          </p:cNvPicPr>
          <p:nvPr/>
        </p:nvPicPr>
        <p:blipFill>
          <a:blip r:embed="rId2" cstate="print"/>
          <a:srcRect/>
          <a:stretch>
            <a:fillRect/>
          </a:stretch>
        </p:blipFill>
        <p:spPr bwMode="auto">
          <a:xfrm>
            <a:off x="6758788" y="1600200"/>
            <a:ext cx="2385212" cy="35814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5029200" cy="6430962"/>
          </a:xfrm>
        </p:spPr>
        <p:txBody>
          <a:bodyPr>
            <a:normAutofit/>
          </a:bodyPr>
          <a:lstStyle/>
          <a:p>
            <a:r>
              <a:rPr lang="en-US" sz="3600" i="1" dirty="0" smtClean="0"/>
              <a:t>"We call </a:t>
            </a:r>
            <a:r>
              <a:rPr lang="en-US" sz="3600" i="1" u="sng" dirty="0" smtClean="0"/>
              <a:t>predestination</a:t>
            </a:r>
            <a:r>
              <a:rPr lang="en-US" sz="3600" i="1" dirty="0" smtClean="0"/>
              <a:t> God’s eternal decree, by which He determined what He willed to become of each man. For all are not created in equal condition; rather, eternal life is ordained for some, eternal damnation for others." </a:t>
            </a:r>
            <a:endParaRPr lang="en-US" sz="3600" i="1" dirty="0"/>
          </a:p>
        </p:txBody>
      </p:sp>
      <p:pic>
        <p:nvPicPr>
          <p:cNvPr id="76802" name="Picture 2" descr="http://jamestabor.com/wp-content/uploads/2009/08/servetus.gif"/>
          <p:cNvPicPr>
            <a:picLocks noChangeAspect="1" noChangeArrowheads="1"/>
          </p:cNvPicPr>
          <p:nvPr/>
        </p:nvPicPr>
        <p:blipFill>
          <a:blip r:embed="rId2" cstate="print"/>
          <a:srcRect/>
          <a:stretch>
            <a:fillRect/>
          </a:stretch>
        </p:blipFill>
        <p:spPr bwMode="auto">
          <a:xfrm>
            <a:off x="152400" y="838200"/>
            <a:ext cx="3552825" cy="4772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4572000" cy="5867400"/>
          </a:xfrm>
        </p:spPr>
        <p:txBody>
          <a:bodyPr>
            <a:noAutofit/>
          </a:bodyPr>
          <a:lstStyle/>
          <a:p>
            <a:r>
              <a:rPr lang="en-US" dirty="0" smtClean="0"/>
              <a:t>Calvinism teaches that some men are predestinated to Heaven and others are predestinated to Hell. It is strictly God’s choice and man can not change it. </a:t>
            </a:r>
            <a:br>
              <a:rPr lang="en-US" dirty="0" smtClean="0"/>
            </a:br>
            <a:endParaRPr lang="en-US" dirty="0"/>
          </a:p>
        </p:txBody>
      </p:sp>
      <p:pic>
        <p:nvPicPr>
          <p:cNvPr id="45058" name="Picture 2" descr="http://www.tgia.net/images/True-False-Chaulkboard--Large-.png"/>
          <p:cNvPicPr>
            <a:picLocks noChangeAspect="1" noChangeArrowheads="1"/>
          </p:cNvPicPr>
          <p:nvPr/>
        </p:nvPicPr>
        <p:blipFill>
          <a:blip r:embed="rId2" cstate="print"/>
          <a:srcRect/>
          <a:stretch>
            <a:fillRect/>
          </a:stretch>
        </p:blipFill>
        <p:spPr bwMode="auto">
          <a:xfrm>
            <a:off x="4953000" y="838200"/>
            <a:ext cx="3829863" cy="4997916"/>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4" name="Picture 12" descr="http://gaslamppost.files.wordpress.com/2012/02/hand-of-god.jpg"/>
          <p:cNvPicPr>
            <a:picLocks noChangeAspect="1" noChangeArrowheads="1"/>
          </p:cNvPicPr>
          <p:nvPr/>
        </p:nvPicPr>
        <p:blipFill>
          <a:blip r:embed="rId2" cstate="print"/>
          <a:srcRect l="12129" t="17295" r="3093" b="3093"/>
          <a:stretch>
            <a:fillRect/>
          </a:stretch>
        </p:blipFill>
        <p:spPr bwMode="auto">
          <a:xfrm flipH="1">
            <a:off x="0" y="-1"/>
            <a:ext cx="4495800" cy="3333093"/>
          </a:xfrm>
          <a:prstGeom prst="rect">
            <a:avLst/>
          </a:prstGeom>
          <a:ln>
            <a:noFill/>
          </a:ln>
          <a:effectLst>
            <a:softEdge rad="112500"/>
          </a:effectLst>
        </p:spPr>
      </p:pic>
      <p:pic>
        <p:nvPicPr>
          <p:cNvPr id="105474" name="Picture 2" descr="http://divinerevelations.info/Documents/7_Jovenes/new_jerusalem.jpg"/>
          <p:cNvPicPr>
            <a:picLocks noChangeAspect="1" noChangeArrowheads="1"/>
          </p:cNvPicPr>
          <p:nvPr/>
        </p:nvPicPr>
        <p:blipFill>
          <a:blip r:embed="rId3" cstate="print"/>
          <a:srcRect r="4688"/>
          <a:stretch>
            <a:fillRect/>
          </a:stretch>
        </p:blipFill>
        <p:spPr bwMode="auto">
          <a:xfrm>
            <a:off x="0" y="3352800"/>
            <a:ext cx="4506684" cy="3505200"/>
          </a:xfrm>
          <a:prstGeom prst="rect">
            <a:avLst/>
          </a:prstGeom>
          <a:ln>
            <a:noFill/>
          </a:ln>
          <a:effectLst>
            <a:softEdge rad="112500"/>
          </a:effectLst>
        </p:spPr>
      </p:pic>
      <p:pic>
        <p:nvPicPr>
          <p:cNvPr id="105476" name="Picture 4" descr="http://mikeduran.com/wp-content/uploads/2012/04/hell-1.jpg"/>
          <p:cNvPicPr>
            <a:picLocks noChangeAspect="1" noChangeArrowheads="1"/>
          </p:cNvPicPr>
          <p:nvPr/>
        </p:nvPicPr>
        <p:blipFill>
          <a:blip r:embed="rId4" cstate="print"/>
          <a:srcRect l="7812" t="518" r="9093"/>
          <a:stretch>
            <a:fillRect/>
          </a:stretch>
        </p:blipFill>
        <p:spPr bwMode="auto">
          <a:xfrm>
            <a:off x="4648200" y="3332157"/>
            <a:ext cx="4495800" cy="3525843"/>
          </a:xfrm>
          <a:prstGeom prst="rect">
            <a:avLst/>
          </a:prstGeom>
          <a:ln>
            <a:noFill/>
          </a:ln>
          <a:effectLst>
            <a:softEdge rad="112500"/>
          </a:effectLst>
        </p:spPr>
      </p:pic>
      <p:pic>
        <p:nvPicPr>
          <p:cNvPr id="105482" name="Picture 10" descr="https://encrypted-tbn0.gstatic.com/images?q=tbn:ANd9GcQ2-3buPBdIviRtt1T3YTKAHpIASQBGddDBtiuPuboU1SbtKxnP"/>
          <p:cNvPicPr>
            <a:picLocks noChangeAspect="1" noChangeArrowheads="1"/>
          </p:cNvPicPr>
          <p:nvPr/>
        </p:nvPicPr>
        <p:blipFill>
          <a:blip r:embed="rId5" cstate="print"/>
          <a:srcRect l="14226" t="6227" r="415" b="10511"/>
          <a:stretch>
            <a:fillRect/>
          </a:stretch>
        </p:blipFill>
        <p:spPr bwMode="auto">
          <a:xfrm>
            <a:off x="4648200" y="0"/>
            <a:ext cx="4340794" cy="3276600"/>
          </a:xfrm>
          <a:prstGeom prst="rect">
            <a:avLst/>
          </a:prstGeom>
          <a:ln>
            <a:noFill/>
          </a:ln>
          <a:effectLst>
            <a:softEdge rad="112500"/>
          </a:effectLst>
        </p:spPr>
      </p:pic>
      <p:pic>
        <p:nvPicPr>
          <p:cNvPr id="105486" name="Picture 14" descr="http://adam1cor.files.wordpress.com/2010/11/question-mark-face.jpg"/>
          <p:cNvPicPr>
            <a:picLocks noChangeAspect="1" noChangeArrowheads="1"/>
          </p:cNvPicPr>
          <p:nvPr/>
        </p:nvPicPr>
        <p:blipFill>
          <a:blip r:embed="rId6" cstate="print"/>
          <a:srcRect/>
          <a:stretch>
            <a:fillRect/>
          </a:stretch>
        </p:blipFill>
        <p:spPr bwMode="auto">
          <a:xfrm>
            <a:off x="2514600" y="1905000"/>
            <a:ext cx="4069773" cy="3581400"/>
          </a:xfrm>
          <a:prstGeom prst="rect">
            <a:avLst/>
          </a:prstGeom>
          <a:ln>
            <a:noFill/>
          </a:ln>
          <a:effectLst>
            <a:softEdge rad="112500"/>
          </a:effectLst>
        </p:spPr>
      </p:pic>
      <p:sp>
        <p:nvSpPr>
          <p:cNvPr id="9" name="Rectangle 8"/>
          <p:cNvSpPr/>
          <p:nvPr/>
        </p:nvSpPr>
        <p:spPr>
          <a:xfrm>
            <a:off x="3962400" y="2743200"/>
            <a:ext cx="10668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1" cy="1015663"/>
          </a:xfrm>
          <a:prstGeom prst="rect">
            <a:avLst/>
          </a:prstGeom>
        </p:spPr>
        <p:txBody>
          <a:bodyPr wrap="square">
            <a:spAutoFit/>
          </a:bodyPr>
          <a:lstStyle/>
          <a:p>
            <a:pPr algn="ctr"/>
            <a:r>
              <a:rPr lang="en-US" sz="6000" i="1" dirty="0" smtClean="0">
                <a:solidFill>
                  <a:srgbClr val="FFFF00"/>
                </a:solidFill>
                <a:effectLst>
                  <a:glow rad="101600">
                    <a:schemeClr val="bg1">
                      <a:alpha val="60000"/>
                    </a:schemeClr>
                  </a:glow>
                </a:effectLst>
              </a:rPr>
              <a:t>The Vicarious Atonement</a:t>
            </a:r>
            <a:endParaRPr lang="en-US" sz="6000" dirty="0"/>
          </a:p>
        </p:txBody>
      </p:sp>
      <p:pic>
        <p:nvPicPr>
          <p:cNvPr id="1026" name="Picture 2" descr="http://www.crosswindministry.org/wp-content/uploads/2009/01/_cross.jpg"/>
          <p:cNvPicPr>
            <a:picLocks noChangeAspect="1" noChangeArrowheads="1"/>
          </p:cNvPicPr>
          <p:nvPr/>
        </p:nvPicPr>
        <p:blipFill>
          <a:blip r:embed="rId2" cstate="print"/>
          <a:srcRect/>
          <a:stretch>
            <a:fillRect/>
          </a:stretch>
        </p:blipFill>
        <p:spPr bwMode="auto">
          <a:xfrm>
            <a:off x="4191000" y="1524000"/>
            <a:ext cx="4618182" cy="3048000"/>
          </a:xfrm>
          <a:prstGeom prst="rect">
            <a:avLst/>
          </a:prstGeom>
          <a:noFill/>
        </p:spPr>
      </p:pic>
      <p:pic>
        <p:nvPicPr>
          <p:cNvPr id="1028" name="Picture 4" descr="http://realchristianity.files.wordpress.com/2011/10/2223868_f520.jpg?w=614"/>
          <p:cNvPicPr>
            <a:picLocks noChangeAspect="1" noChangeArrowheads="1"/>
          </p:cNvPicPr>
          <p:nvPr/>
        </p:nvPicPr>
        <p:blipFill>
          <a:blip r:embed="rId3" cstate="print"/>
          <a:srcRect/>
          <a:stretch>
            <a:fillRect/>
          </a:stretch>
        </p:blipFill>
        <p:spPr bwMode="auto">
          <a:xfrm>
            <a:off x="0" y="3295650"/>
            <a:ext cx="4419600" cy="3314701"/>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ordincarnate.files.wordpress.com/2011/05/hell.jpg"/>
          <p:cNvPicPr>
            <a:picLocks noChangeAspect="1" noChangeArrowheads="1"/>
          </p:cNvPicPr>
          <p:nvPr/>
        </p:nvPicPr>
        <p:blipFill>
          <a:blip r:embed="rId2" cstate="print"/>
          <a:srcRect/>
          <a:stretch>
            <a:fillRect/>
          </a:stretch>
        </p:blipFill>
        <p:spPr bwMode="auto">
          <a:xfrm>
            <a:off x="5029200" y="2147454"/>
            <a:ext cx="3048000" cy="4710546"/>
          </a:xfrm>
          <a:prstGeom prst="rect">
            <a:avLst/>
          </a:prstGeom>
          <a:noFill/>
        </p:spPr>
      </p:pic>
      <p:sp>
        <p:nvSpPr>
          <p:cNvPr id="3" name="Title 2"/>
          <p:cNvSpPr>
            <a:spLocks noGrp="1"/>
          </p:cNvSpPr>
          <p:nvPr>
            <p:ph type="title"/>
          </p:nvPr>
        </p:nvSpPr>
        <p:spPr>
          <a:xfrm>
            <a:off x="0" y="152400"/>
            <a:ext cx="9144000" cy="2743200"/>
          </a:xfrm>
        </p:spPr>
        <p:txBody>
          <a:bodyPr>
            <a:normAutofit/>
          </a:bodyPr>
          <a:lstStyle/>
          <a:p>
            <a:r>
              <a:rPr lang="en-US" sz="3600" dirty="0" smtClean="0"/>
              <a:t>The word </a:t>
            </a:r>
            <a:r>
              <a:rPr lang="en-US" sz="3600" i="1" dirty="0" smtClean="0">
                <a:solidFill>
                  <a:srgbClr val="FFFF00"/>
                </a:solidFill>
              </a:rPr>
              <a:t>"vicarious" </a:t>
            </a:r>
            <a:r>
              <a:rPr lang="en-US" sz="3600" dirty="0" smtClean="0"/>
              <a:t>means substitute.  </a:t>
            </a:r>
            <a:br>
              <a:rPr lang="en-US" sz="3600" dirty="0" smtClean="0"/>
            </a:br>
            <a:r>
              <a:rPr lang="en-US" sz="3600" dirty="0" smtClean="0"/>
              <a:t>Christ was a substitute for others in that He took their place and suffered their punishment. </a:t>
            </a:r>
            <a:br>
              <a:rPr lang="en-US" sz="3600" dirty="0" smtClean="0"/>
            </a:br>
            <a:endParaRPr lang="en-US" sz="3600" dirty="0"/>
          </a:p>
        </p:txBody>
      </p:sp>
      <p:sp>
        <p:nvSpPr>
          <p:cNvPr id="4" name="Content Placeholder 3"/>
          <p:cNvSpPr>
            <a:spLocks noGrp="1"/>
          </p:cNvSpPr>
          <p:nvPr>
            <p:ph idx="1"/>
          </p:nvPr>
        </p:nvSpPr>
        <p:spPr>
          <a:xfrm>
            <a:off x="152400" y="3048000"/>
            <a:ext cx="4191000" cy="3810000"/>
          </a:xfrm>
        </p:spPr>
        <p:txBody>
          <a:bodyPr/>
          <a:lstStyle/>
          <a:p>
            <a:pPr algn="ctr">
              <a:buNone/>
            </a:pPr>
            <a:r>
              <a:rPr lang="en-US" dirty="0" smtClean="0">
                <a:solidFill>
                  <a:srgbClr val="FFFF00"/>
                </a:solidFill>
              </a:rPr>
              <a:t>     </a:t>
            </a:r>
            <a:r>
              <a:rPr lang="en-US" dirty="0" smtClean="0">
                <a:solidFill>
                  <a:srgbClr val="FF0000"/>
                </a:solidFill>
                <a:effectLst>
                  <a:glow rad="63500">
                    <a:schemeClr val="accent2">
                      <a:satMod val="175000"/>
                      <a:alpha val="40000"/>
                    </a:schemeClr>
                  </a:glow>
                </a:effectLst>
              </a:rPr>
              <a:t>Without Christ </a:t>
            </a:r>
            <a:r>
              <a:rPr lang="en-US" i="1" dirty="0" smtClean="0">
                <a:solidFill>
                  <a:srgbClr val="FF0000"/>
                </a:solidFill>
                <a:effectLst>
                  <a:glow rad="63500">
                    <a:schemeClr val="accent2">
                      <a:satMod val="175000"/>
                      <a:alpha val="40000"/>
                    </a:schemeClr>
                  </a:glow>
                </a:effectLst>
              </a:rPr>
              <a:t>“vicarious death”, </a:t>
            </a:r>
            <a:r>
              <a:rPr lang="en-US" dirty="0" smtClean="0">
                <a:solidFill>
                  <a:srgbClr val="FF0000"/>
                </a:solidFill>
                <a:effectLst>
                  <a:glow rad="63500">
                    <a:schemeClr val="accent2">
                      <a:satMod val="175000"/>
                      <a:alpha val="40000"/>
                    </a:schemeClr>
                  </a:glow>
                </a:effectLst>
              </a:rPr>
              <a:t>we are all going to die and spend an eternity in hell as payment for our sins </a:t>
            </a:r>
            <a:r>
              <a:rPr lang="en-US" i="1" dirty="0" smtClean="0">
                <a:solidFill>
                  <a:srgbClr val="FF0000"/>
                </a:solidFill>
                <a:effectLst>
                  <a:glow rad="63500">
                    <a:schemeClr val="accent2">
                      <a:satMod val="175000"/>
                      <a:alpha val="40000"/>
                    </a:schemeClr>
                  </a:glow>
                </a:effectLst>
              </a:rPr>
              <a:t>(Rev. 20:14).</a:t>
            </a:r>
            <a:endParaRPr lang="en-US" i="1" dirty="0">
              <a:solidFill>
                <a:srgbClr val="FF0000"/>
              </a:solidFill>
              <a:effectLst>
                <a:glow rad="635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http://oneyearbibleimages.com/cross_follow.jpg"/>
          <p:cNvPicPr>
            <a:picLocks noChangeAspect="1" noChangeArrowheads="1"/>
          </p:cNvPicPr>
          <p:nvPr/>
        </p:nvPicPr>
        <p:blipFill>
          <a:blip r:embed="rId2" cstate="print"/>
          <a:srcRect/>
          <a:stretch>
            <a:fillRect/>
          </a:stretch>
        </p:blipFill>
        <p:spPr bwMode="auto">
          <a:xfrm>
            <a:off x="0" y="18434"/>
            <a:ext cx="9144000" cy="6839566"/>
          </a:xfrm>
          <a:prstGeom prst="rect">
            <a:avLst/>
          </a:prstGeom>
          <a:noFill/>
        </p:spPr>
      </p:pic>
      <p:sp>
        <p:nvSpPr>
          <p:cNvPr id="3" name="Rectangle 2"/>
          <p:cNvSpPr/>
          <p:nvPr/>
        </p:nvSpPr>
        <p:spPr>
          <a:xfrm>
            <a:off x="0" y="990601"/>
            <a:ext cx="5029200" cy="1938992"/>
          </a:xfrm>
          <a:prstGeom prst="rect">
            <a:avLst/>
          </a:prstGeom>
        </p:spPr>
        <p:txBody>
          <a:bodyPr wrap="square">
            <a:spAutoFit/>
          </a:bodyPr>
          <a:lstStyle/>
          <a:p>
            <a:pPr algn="ctr"/>
            <a:r>
              <a:rPr lang="en-US" sz="4000" i="1" dirty="0" smtClean="0">
                <a:solidFill>
                  <a:schemeClr val="bg1"/>
                </a:solidFill>
                <a:effectLst>
                  <a:glow rad="101600">
                    <a:schemeClr val="tx1">
                      <a:alpha val="60000"/>
                    </a:schemeClr>
                  </a:glow>
                </a:effectLst>
                <a:latin typeface="Adobe Arabic" pitchFamily="18" charset="-78"/>
                <a:cs typeface="Adobe Arabic" pitchFamily="18" charset="-78"/>
              </a:rPr>
              <a:t>“Who his own self bare our sins in his own body on the tree.”</a:t>
            </a:r>
          </a:p>
          <a:p>
            <a:pPr algn="ctr"/>
            <a:r>
              <a:rPr lang="en-US" sz="4000" i="1" dirty="0" smtClean="0">
                <a:solidFill>
                  <a:schemeClr val="bg1"/>
                </a:solidFill>
                <a:effectLst>
                  <a:glow rad="101600">
                    <a:schemeClr val="tx1">
                      <a:alpha val="60000"/>
                    </a:schemeClr>
                  </a:glow>
                </a:effectLst>
                <a:latin typeface="Adobe Arabic" pitchFamily="18" charset="-78"/>
                <a:cs typeface="Adobe Arabic" pitchFamily="18" charset="-78"/>
              </a:rPr>
              <a:t> I Peter 2:24 </a:t>
            </a:r>
            <a:endParaRPr lang="en-US" sz="4000" i="1" dirty="0">
              <a:solidFill>
                <a:schemeClr val="bg1"/>
              </a:solidFill>
              <a:effectLst>
                <a:glow rad="101600">
                  <a:schemeClr val="tx1">
                    <a:alpha val="60000"/>
                  </a:schemeClr>
                </a:glow>
              </a:effectLst>
              <a:latin typeface="Adobe Arabic" pitchFamily="18" charset="-78"/>
              <a:cs typeface="Adobe Arabic" pitchFamily="18" charset="-7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pPr algn="ctr"/>
            <a:r>
              <a:rPr lang="en-US" sz="5400" i="1" dirty="0" smtClean="0"/>
              <a:t>The “vicarious” death of Christ </a:t>
            </a:r>
            <a:endParaRPr lang="en-US" sz="5400" i="1" dirty="0"/>
          </a:p>
        </p:txBody>
      </p:sp>
      <p:pic>
        <p:nvPicPr>
          <p:cNvPr id="94210" name="Picture 2" descr="http://2.bp.blogspot.com/-cVmFcUQpfac/T3Ek8g-BcLI/AAAAAAAAAe0/6EW8_lJJuL4/s1600/Jesus_saves.jpg"/>
          <p:cNvPicPr>
            <a:picLocks noChangeAspect="1" noChangeArrowheads="1"/>
          </p:cNvPicPr>
          <p:nvPr/>
        </p:nvPicPr>
        <p:blipFill>
          <a:blip r:embed="rId2" cstate="print"/>
          <a:srcRect/>
          <a:stretch>
            <a:fillRect/>
          </a:stretch>
        </p:blipFill>
        <p:spPr bwMode="auto">
          <a:xfrm>
            <a:off x="914400" y="1371600"/>
            <a:ext cx="7090832" cy="5105400"/>
          </a:xfrm>
          <a:prstGeom prst="rect">
            <a:avLst/>
          </a:prstGeom>
          <a:noFill/>
        </p:spPr>
      </p:pic>
      <p:sp>
        <p:nvSpPr>
          <p:cNvPr id="4" name="Title 3"/>
          <p:cNvSpPr>
            <a:spLocks noGrp="1"/>
          </p:cNvSpPr>
          <p:nvPr>
            <p:ph type="title"/>
          </p:nvPr>
        </p:nvSpPr>
        <p:spPr>
          <a:xfrm>
            <a:off x="3810000" y="1600200"/>
            <a:ext cx="4114800" cy="4953000"/>
          </a:xfrm>
        </p:spPr>
        <p:txBody>
          <a:bodyPr/>
          <a:lstStyle/>
          <a:p>
            <a:r>
              <a:rPr lang="en-US" dirty="0" smtClean="0">
                <a:effectLst>
                  <a:glow rad="101600">
                    <a:schemeClr val="bg1">
                      <a:alpha val="60000"/>
                    </a:schemeClr>
                  </a:glow>
                </a:effectLst>
              </a:rPr>
              <a:t>What are the results of the vicarious atonement for those that believe?</a:t>
            </a:r>
            <a:endParaRPr lang="en-US" dirty="0">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In relationship to repentant</a:t>
            </a:r>
            <a:br>
              <a:rPr lang="en-US" dirty="0" smtClean="0">
                <a:solidFill>
                  <a:srgbClr val="FFFF00"/>
                </a:solidFill>
              </a:rPr>
            </a:br>
            <a:r>
              <a:rPr lang="en-US" dirty="0" smtClean="0">
                <a:solidFill>
                  <a:srgbClr val="FFFF00"/>
                </a:solidFill>
              </a:rPr>
              <a:t> believing sinners  </a:t>
            </a:r>
            <a:r>
              <a:rPr lang="en-US" i="1" dirty="0" smtClean="0">
                <a:solidFill>
                  <a:srgbClr val="FFFF00"/>
                </a:solidFill>
              </a:rPr>
              <a:t>(Acts 20:21)</a:t>
            </a:r>
            <a:endParaRPr lang="en-US" dirty="0"/>
          </a:p>
        </p:txBody>
      </p:sp>
      <p:pic>
        <p:nvPicPr>
          <p:cNvPr id="50178" name="Picture 2" descr="http://www.canonglenn.com/wp-content/uploads/2009/03/repentance-300x231.jpg"/>
          <p:cNvPicPr>
            <a:picLocks noChangeAspect="1" noChangeArrowheads="1"/>
          </p:cNvPicPr>
          <p:nvPr/>
        </p:nvPicPr>
        <p:blipFill>
          <a:blip r:embed="rId2" cstate="print"/>
          <a:srcRect/>
          <a:stretch>
            <a:fillRect/>
          </a:stretch>
        </p:blipFill>
        <p:spPr bwMode="auto">
          <a:xfrm>
            <a:off x="2209800" y="1752600"/>
            <a:ext cx="4948052" cy="3810000"/>
          </a:xfrm>
          <a:prstGeom prst="rect">
            <a:avLst/>
          </a:prstGeom>
          <a:ln>
            <a:noFill/>
          </a:ln>
          <a:effectLst>
            <a:softEdge rad="112500"/>
          </a:effectLst>
        </p:spPr>
      </p:pic>
      <p:sp>
        <p:nvSpPr>
          <p:cNvPr id="4" name="Rectangle 3"/>
          <p:cNvSpPr/>
          <p:nvPr/>
        </p:nvSpPr>
        <p:spPr>
          <a:xfrm>
            <a:off x="2286000" y="5867400"/>
            <a:ext cx="4800600" cy="769441"/>
          </a:xfrm>
          <a:prstGeom prst="rect">
            <a:avLst/>
          </a:prstGeom>
        </p:spPr>
        <p:txBody>
          <a:bodyPr wrap="square">
            <a:spAutoFit/>
          </a:bodyPr>
          <a:lstStyle/>
          <a:p>
            <a:pPr algn="ctr"/>
            <a:r>
              <a:rPr lang="en-US" sz="4400" i="1" dirty="0" smtClean="0"/>
              <a:t>Redemption</a:t>
            </a:r>
            <a:endParaRPr lang="en-US" sz="4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lum bright="-20000"/>
          </a:blip>
          <a:srcRect/>
          <a:stretch>
            <a:fillRect/>
          </a:stretch>
        </p:blipFill>
        <p:spPr bwMode="auto">
          <a:xfrm>
            <a:off x="0" y="0"/>
            <a:ext cx="9448800" cy="708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934200"/>
          </a:xfrm>
        </p:spPr>
        <p:txBody>
          <a:bodyPr>
            <a:noAutofit/>
          </a:bodyPr>
          <a:lstStyle/>
          <a:p>
            <a:pPr lvl="0">
              <a:buNone/>
            </a:pPr>
            <a:endParaRPr lang="en-US" sz="3400" dirty="0" smtClean="0"/>
          </a:p>
          <a:p>
            <a:r>
              <a:rPr lang="en-US" sz="3400" i="1" dirty="0" smtClean="0"/>
              <a:t>"In whom we have redemption through his blood, the forgiveness of sins, according to the riches of his grace" (Eph. 1:7)</a:t>
            </a:r>
          </a:p>
          <a:p>
            <a:r>
              <a:rPr lang="en-US" sz="3400" i="1" dirty="0" smtClean="0"/>
              <a:t>The meaning of Redemption = </a:t>
            </a:r>
            <a:r>
              <a:rPr lang="en-US" sz="3400" dirty="0" smtClean="0"/>
              <a:t>Redemption is the English translation of the Greek word </a:t>
            </a:r>
            <a:r>
              <a:rPr lang="en-US" sz="3400" i="1" dirty="0" smtClean="0"/>
              <a:t>agorazo</a:t>
            </a:r>
            <a:r>
              <a:rPr lang="en-US" sz="3400" dirty="0" smtClean="0"/>
              <a:t>, meaning </a:t>
            </a:r>
            <a:r>
              <a:rPr lang="en-US" sz="3400" i="1" dirty="0" smtClean="0">
                <a:solidFill>
                  <a:srgbClr val="FFFF00"/>
                </a:solidFill>
              </a:rPr>
              <a:t>"to purchase in the marketplace." </a:t>
            </a:r>
          </a:p>
          <a:p>
            <a:r>
              <a:rPr lang="en-US" sz="3400" dirty="0" smtClean="0"/>
              <a:t>In ancient times, it often referred to the act of buying a slave. </a:t>
            </a:r>
          </a:p>
          <a:p>
            <a:r>
              <a:rPr lang="en-US" sz="3400" dirty="0" smtClean="0"/>
              <a:t>The Biblical use of redemption means Jesus Christ, through his sacrificial death, purchased believers from the slavery of sin and set them free from the penalty and bondage sin –</a:t>
            </a:r>
            <a:r>
              <a:rPr lang="en-US" sz="3400" i="1" dirty="0" smtClean="0"/>
              <a:t>Rom. 6-8</a:t>
            </a:r>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st-takla.org/Gallery/var/albums/Jesus-Christ/10-General-Jesus-Scenes/Reading-Torah/www-St-Takla-org--Life-of-Jesus-14.jpg?m=1295654210"/>
          <p:cNvPicPr>
            <a:picLocks noChangeAspect="1" noChangeArrowheads="1"/>
          </p:cNvPicPr>
          <p:nvPr/>
        </p:nvPicPr>
        <p:blipFill>
          <a:blip r:embed="rId2" cstate="print">
            <a:lum bright="-10000" contrast="10000"/>
          </a:blip>
          <a:srcRect b="3333"/>
          <a:stretch>
            <a:fillRect/>
          </a:stretch>
        </p:blipFill>
        <p:spPr bwMode="auto">
          <a:xfrm>
            <a:off x="-533400" y="0"/>
            <a:ext cx="9879724" cy="7162800"/>
          </a:xfrm>
          <a:prstGeom prst="rect">
            <a:avLst/>
          </a:prstGeom>
          <a:ln>
            <a:noFill/>
          </a:ln>
          <a:effectLst>
            <a:softEdge rad="112500"/>
          </a:effectLst>
        </p:spPr>
      </p:pic>
      <p:sp>
        <p:nvSpPr>
          <p:cNvPr id="3" name="Rectangle 2"/>
          <p:cNvSpPr/>
          <p:nvPr/>
        </p:nvSpPr>
        <p:spPr>
          <a:xfrm>
            <a:off x="152400" y="914400"/>
            <a:ext cx="8991600" cy="5509200"/>
          </a:xfrm>
          <a:prstGeom prst="rect">
            <a:avLst/>
          </a:prstGeom>
        </p:spPr>
        <p:txBody>
          <a:bodyPr wrap="square">
            <a:spAutoFit/>
          </a:bodyPr>
          <a:lstStyle/>
          <a:p>
            <a:pPr algn="ctr"/>
            <a:r>
              <a:rPr lang="en-US" sz="4400" i="1" dirty="0" smtClean="0">
                <a:effectLst>
                  <a:glow rad="101600">
                    <a:schemeClr val="bg1">
                      <a:alpha val="60000"/>
                    </a:schemeClr>
                  </a:glow>
                </a:effectLst>
              </a:rPr>
              <a:t>“The Spirit of the Lord is upon me, because he hath anointed me to preach the gospel to the poor; he hath sent me to heal the brokenhearted, to preach deliverance to the captives, and recovering of sight to the blind, to set at liberty them that are bruised.”  </a:t>
            </a:r>
          </a:p>
          <a:p>
            <a:pPr algn="ctr"/>
            <a:r>
              <a:rPr lang="en-US" sz="4400" i="1" dirty="0" smtClean="0">
                <a:effectLst>
                  <a:glow rad="101600">
                    <a:schemeClr val="bg1">
                      <a:alpha val="60000"/>
                    </a:schemeClr>
                  </a:glow>
                </a:effectLst>
              </a:rPr>
              <a:t>(Luke 4:18) </a:t>
            </a:r>
            <a:endParaRPr lang="en-US" sz="44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lave market"/>
          <p:cNvPicPr>
            <a:picLocks noChangeAspect="1" noChangeArrowheads="1"/>
          </p:cNvPicPr>
          <p:nvPr/>
        </p:nvPicPr>
        <p:blipFill>
          <a:blip r:embed="rId2" cstate="print">
            <a:lum bright="-10000" contrast="20000"/>
          </a:blip>
          <a:srcRect l="13714" t="3107"/>
          <a:stretch>
            <a:fillRect/>
          </a:stretch>
        </p:blipFill>
        <p:spPr bwMode="auto">
          <a:xfrm>
            <a:off x="304800" y="228600"/>
            <a:ext cx="3886200" cy="3210619"/>
          </a:xfrm>
          <a:prstGeom prst="rect">
            <a:avLst/>
          </a:prstGeom>
          <a:noFill/>
        </p:spPr>
      </p:pic>
      <p:sp>
        <p:nvSpPr>
          <p:cNvPr id="4" name="Rectangle 3"/>
          <p:cNvSpPr/>
          <p:nvPr/>
        </p:nvSpPr>
        <p:spPr>
          <a:xfrm>
            <a:off x="4419600" y="228600"/>
            <a:ext cx="4572000" cy="3539430"/>
          </a:xfrm>
          <a:prstGeom prst="rect">
            <a:avLst/>
          </a:prstGeom>
        </p:spPr>
        <p:txBody>
          <a:bodyPr wrap="square">
            <a:spAutoFit/>
          </a:bodyPr>
          <a:lstStyle/>
          <a:p>
            <a:pPr algn="ctr"/>
            <a:r>
              <a:rPr lang="en-US" sz="2800" i="1" dirty="0" smtClean="0"/>
              <a:t>“Know ye not, that to whom ye yield yourselves servants to obey, his servants ye are to whom ye obey; whether of sin unto death, or of obedience unto righteousness? </a:t>
            </a:r>
            <a:r>
              <a:rPr lang="en-US" sz="2800" i="1" dirty="0" smtClean="0">
                <a:solidFill>
                  <a:prstClr val="white"/>
                </a:solidFill>
              </a:rPr>
              <a:t>But God be thanked, that ye were the servants of sin, </a:t>
            </a:r>
            <a:endParaRPr lang="en-US" sz="2800" i="1" dirty="0"/>
          </a:p>
        </p:txBody>
      </p:sp>
      <p:sp>
        <p:nvSpPr>
          <p:cNvPr id="5" name="Rectangle 4"/>
          <p:cNvSpPr/>
          <p:nvPr/>
        </p:nvSpPr>
        <p:spPr>
          <a:xfrm>
            <a:off x="152400" y="3810000"/>
            <a:ext cx="5105400" cy="2677656"/>
          </a:xfrm>
          <a:prstGeom prst="rect">
            <a:avLst/>
          </a:prstGeom>
        </p:spPr>
        <p:txBody>
          <a:bodyPr wrap="square">
            <a:spAutoFit/>
          </a:bodyPr>
          <a:lstStyle/>
          <a:p>
            <a:pPr algn="ctr"/>
            <a:r>
              <a:rPr lang="en-US" sz="2800" i="1" dirty="0" smtClean="0">
                <a:solidFill>
                  <a:prstClr val="white"/>
                </a:solidFill>
              </a:rPr>
              <a:t>but ye have obeyed from the heart that form of doctrine which was delivered you. Being then made free from sin, ye became the servants of righteousness.”</a:t>
            </a:r>
            <a:r>
              <a:rPr lang="en-US" sz="2800" i="1" dirty="0" smtClean="0"/>
              <a:t> </a:t>
            </a:r>
          </a:p>
          <a:p>
            <a:pPr algn="ctr"/>
            <a:r>
              <a:rPr lang="en-US" sz="2800" i="1" dirty="0" smtClean="0"/>
              <a:t>(Romans 6:16-18) </a:t>
            </a:r>
            <a:endParaRPr lang="en-US" sz="2800" i="1" dirty="0"/>
          </a:p>
        </p:txBody>
      </p:sp>
      <p:pic>
        <p:nvPicPr>
          <p:cNvPr id="49158" name="Picture 6" descr="http://3.bp.blogspot.com/_OiNVJbki8UQ/TFM6LLbdHpI/AAAAAAAAAGg/8wswob6B6_Y/s1600/broken-chains-b-w.jpg"/>
          <p:cNvPicPr>
            <a:picLocks noChangeAspect="1" noChangeArrowheads="1"/>
          </p:cNvPicPr>
          <p:nvPr/>
        </p:nvPicPr>
        <p:blipFill>
          <a:blip r:embed="rId3" cstate="print"/>
          <a:srcRect/>
          <a:stretch>
            <a:fillRect/>
          </a:stretch>
        </p:blipFill>
        <p:spPr bwMode="auto">
          <a:xfrm rot="353742">
            <a:off x="5790489" y="3841830"/>
            <a:ext cx="2597396" cy="303551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In relation to Satan</a:t>
            </a:r>
            <a:endParaRPr lang="en-US" dirty="0">
              <a:solidFill>
                <a:srgbClr val="FFFF00"/>
              </a:solidFill>
            </a:endParaRPr>
          </a:p>
        </p:txBody>
      </p:sp>
      <p:pic>
        <p:nvPicPr>
          <p:cNvPr id="52226" name="Picture 2" descr="http://e-watchman.com/storage/4_jesus-crush-serpent.jpg?__SQUARESPACE_CACHEVERSION=1337254938610"/>
          <p:cNvPicPr>
            <a:picLocks noChangeAspect="1" noChangeArrowheads="1"/>
          </p:cNvPicPr>
          <p:nvPr/>
        </p:nvPicPr>
        <p:blipFill>
          <a:blip r:embed="rId2" cstate="print"/>
          <a:srcRect/>
          <a:stretch>
            <a:fillRect/>
          </a:stretch>
        </p:blipFill>
        <p:spPr bwMode="auto">
          <a:xfrm>
            <a:off x="2286000" y="1219200"/>
            <a:ext cx="4457700" cy="4457700"/>
          </a:xfrm>
          <a:prstGeom prst="rect">
            <a:avLst/>
          </a:prstGeom>
          <a:noFill/>
        </p:spPr>
      </p:pic>
      <p:sp>
        <p:nvSpPr>
          <p:cNvPr id="4" name="Rectangle 3"/>
          <p:cNvSpPr/>
          <p:nvPr/>
        </p:nvSpPr>
        <p:spPr>
          <a:xfrm>
            <a:off x="2514600" y="5943600"/>
            <a:ext cx="4114800" cy="707886"/>
          </a:xfrm>
          <a:prstGeom prst="rect">
            <a:avLst/>
          </a:prstGeom>
        </p:spPr>
        <p:txBody>
          <a:bodyPr wrap="square">
            <a:spAutoFit/>
          </a:bodyPr>
          <a:lstStyle/>
          <a:p>
            <a:pPr algn="ctr"/>
            <a:r>
              <a:rPr lang="en-US" sz="4000" i="1" dirty="0" smtClean="0"/>
              <a:t>Destruction</a:t>
            </a:r>
            <a:endParaRPr lang="en-US" sz="4000" i="1" dirty="0"/>
          </a:p>
        </p:txBody>
      </p:sp>
      <p:sp>
        <p:nvSpPr>
          <p:cNvPr id="5" name="Rectangle 4"/>
          <p:cNvSpPr/>
          <p:nvPr/>
        </p:nvSpPr>
        <p:spPr>
          <a:xfrm>
            <a:off x="0" y="1219200"/>
            <a:ext cx="2331719" cy="4308872"/>
          </a:xfrm>
          <a:prstGeom prst="rect">
            <a:avLst/>
          </a:prstGeom>
        </p:spPr>
        <p:txBody>
          <a:bodyPr wrap="square">
            <a:spAutoFit/>
          </a:bodyPr>
          <a:lstStyle/>
          <a:p>
            <a:pPr algn="ctr"/>
            <a:r>
              <a:rPr lang="en-US" sz="3200" i="1" dirty="0" smtClean="0"/>
              <a:t>“And I will put enmity between thee and the woman, and between thy seed and her seed;</a:t>
            </a:r>
          </a:p>
          <a:p>
            <a:endParaRPr lang="en-US" dirty="0"/>
          </a:p>
        </p:txBody>
      </p:sp>
      <p:sp>
        <p:nvSpPr>
          <p:cNvPr id="6" name="Rectangle 5"/>
          <p:cNvSpPr/>
          <p:nvPr/>
        </p:nvSpPr>
        <p:spPr>
          <a:xfrm flipH="1">
            <a:off x="6858000" y="1143000"/>
            <a:ext cx="2209800" cy="4524315"/>
          </a:xfrm>
          <a:prstGeom prst="rect">
            <a:avLst/>
          </a:prstGeom>
        </p:spPr>
        <p:txBody>
          <a:bodyPr wrap="square">
            <a:spAutoFit/>
          </a:bodyPr>
          <a:lstStyle/>
          <a:p>
            <a:pPr algn="ctr"/>
            <a:r>
              <a:rPr lang="en-US" sz="3200" i="1" dirty="0" smtClean="0"/>
              <a:t>it (Christ) shall bruise (crush) thy head, and thou (Satan) </a:t>
            </a:r>
            <a:r>
              <a:rPr lang="en-US" sz="3200" i="1" dirty="0" err="1" smtClean="0"/>
              <a:t>shalt</a:t>
            </a:r>
            <a:r>
              <a:rPr lang="en-US" sz="3200" i="1" dirty="0" smtClean="0"/>
              <a:t> bruise his heel.”</a:t>
            </a:r>
          </a:p>
          <a:p>
            <a:pPr algn="ctr"/>
            <a:r>
              <a:rPr lang="en-US" sz="3200" i="1" dirty="0" smtClean="0"/>
              <a:t>(Gen. 3:15)</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r>
              <a:rPr lang="en-US" i="1" dirty="0" smtClean="0"/>
              <a:t>"Forasmuch then as the children are partakers of flesh and blood, he also himself likewise took part of the same</a:t>
            </a:r>
            <a:r>
              <a:rPr lang="en-US" i="1" smtClean="0"/>
              <a:t>; that </a:t>
            </a:r>
            <a:r>
              <a:rPr lang="en-US" i="1" dirty="0" smtClean="0"/>
              <a:t>through death he might destroy him that had the power of death, that is, the devil" (Heb. 2:14)</a:t>
            </a:r>
          </a:p>
          <a:p>
            <a:r>
              <a:rPr lang="en-US" i="1" dirty="0" smtClean="0"/>
              <a:t>"And having spoiled principalities and powers, he made a show of them openly, triumphing over them in it" (Col. 2:15)</a:t>
            </a:r>
          </a:p>
          <a:p>
            <a:r>
              <a:rPr lang="en-US" i="1" dirty="0" smtClean="0"/>
              <a:t>"He that committeth sin is of the devil; for the devil sinneth from the beginning. For this purpose the Son of God was manifested, that he might destroy the works of the devil" (I John 3:8)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 y="65506"/>
            <a:ext cx="9067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3400" b="0" i="1" u="none" strike="noStrike" cap="none" normalizeH="0" baseline="0" dirty="0" smtClean="0">
                <a:ln>
                  <a:noFill/>
                </a:ln>
                <a:effectLst/>
                <a:latin typeface="Calibri" pitchFamily="34" charset="0"/>
                <a:ea typeface="Times New Roman" pitchFamily="18" charset="0"/>
                <a:cs typeface="Times New Roman" pitchFamily="18" charset="0"/>
              </a:rPr>
              <a:t>"And the great dragon was cast out, that old serpent, called the Devil, and Satan, which deceiveth the whole world: he was cast out into the earth, and his angels were cast out with him. And I heard a loud voice saying in heaven, Now is come salvation, and strength, and the kingdom of our God, and the power of his Christ: for the accuser of our brethren is cast down, which accused them before our God day and night. And they overcame him by the blood of the Lamb, and by the word of their testimony; and they loved not their lives unto the death" (Rev. 12:9-11)</a:t>
            </a:r>
            <a:endParaRPr kumimoji="0" lang="en-US" sz="3400" b="0" i="1"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biblebookofrevelation.com/Limages/Satan_Cast_out_of_Heaven.jpg"/>
          <p:cNvPicPr>
            <a:picLocks noChangeAspect="1" noChangeArrowheads="1"/>
          </p:cNvPicPr>
          <p:nvPr/>
        </p:nvPicPr>
        <p:blipFill>
          <a:blip r:embed="rId2" cstate="print"/>
          <a:srcRect r="826" b="4559"/>
          <a:stretch>
            <a:fillRect/>
          </a:stretch>
        </p:blipFill>
        <p:spPr bwMode="auto">
          <a:xfrm>
            <a:off x="0" y="-93261"/>
            <a:ext cx="9144000" cy="69512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biblebookofrevelation.com/Limages/Satan_Cast_into_the_Lake_of_Fire.jpg"/>
          <p:cNvPicPr>
            <a:picLocks noChangeAspect="1" noChangeArrowheads="1"/>
          </p:cNvPicPr>
          <p:nvPr/>
        </p:nvPicPr>
        <p:blipFill>
          <a:blip r:embed="rId2" cstate="print"/>
          <a:srcRect/>
          <a:stretch>
            <a:fillRect/>
          </a:stretch>
        </p:blipFill>
        <p:spPr bwMode="auto">
          <a:xfrm>
            <a:off x="914400" y="0"/>
            <a:ext cx="6964877" cy="7150610"/>
          </a:xfrm>
          <a:prstGeom prst="rect">
            <a:avLst/>
          </a:prstGeom>
          <a:noFill/>
        </p:spPr>
      </p:pic>
      <p:sp>
        <p:nvSpPr>
          <p:cNvPr id="4" name="Rectangle 3"/>
          <p:cNvSpPr/>
          <p:nvPr/>
        </p:nvSpPr>
        <p:spPr>
          <a:xfrm>
            <a:off x="990600" y="76200"/>
            <a:ext cx="6858000" cy="1569660"/>
          </a:xfrm>
          <a:prstGeom prst="rect">
            <a:avLst/>
          </a:prstGeom>
        </p:spPr>
        <p:txBody>
          <a:bodyPr wrap="square">
            <a:spAutoFit/>
          </a:bodyPr>
          <a:lstStyle/>
          <a:p>
            <a:pPr algn="ctr"/>
            <a:r>
              <a:rPr lang="en-US" sz="3200" i="1" dirty="0" smtClean="0">
                <a:effectLst>
                  <a:glow rad="101600">
                    <a:schemeClr val="bg1">
                      <a:alpha val="60000"/>
                    </a:schemeClr>
                  </a:glow>
                </a:effectLst>
              </a:rPr>
              <a:t>“And the devil that deceived them was cast into the lake of fire and brimstone.” Rev. 20:10 </a:t>
            </a:r>
            <a:endParaRPr lang="en-US" sz="32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FFF00"/>
                </a:solidFill>
              </a:rPr>
              <a:t>In relation to God</a:t>
            </a:r>
            <a:endParaRPr lang="en-US" dirty="0">
              <a:solidFill>
                <a:srgbClr val="FFFF00"/>
              </a:solidFill>
            </a:endParaRPr>
          </a:p>
        </p:txBody>
      </p:sp>
      <p:pic>
        <p:nvPicPr>
          <p:cNvPr id="56322" name="Picture 2" descr="http://www.theblaze.com/wp-content/uploads/2012/07/god.jpg"/>
          <p:cNvPicPr>
            <a:picLocks noChangeAspect="1" noChangeArrowheads="1"/>
          </p:cNvPicPr>
          <p:nvPr/>
        </p:nvPicPr>
        <p:blipFill>
          <a:blip r:embed="rId2" cstate="print"/>
          <a:srcRect/>
          <a:stretch>
            <a:fillRect/>
          </a:stretch>
        </p:blipFill>
        <p:spPr bwMode="auto">
          <a:xfrm>
            <a:off x="1752600" y="1676400"/>
            <a:ext cx="5520372" cy="3962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rPr>
              <a:t>Reconciliation</a:t>
            </a:r>
            <a:endParaRPr lang="en-US" dirty="0">
              <a:solidFill>
                <a:srgbClr val="FFFF00"/>
              </a:solidFill>
            </a:endParaRPr>
          </a:p>
        </p:txBody>
      </p:sp>
      <p:sp>
        <p:nvSpPr>
          <p:cNvPr id="3" name="Content Placeholder 2"/>
          <p:cNvSpPr>
            <a:spLocks noGrp="1"/>
          </p:cNvSpPr>
          <p:nvPr>
            <p:ph idx="1"/>
          </p:nvPr>
        </p:nvSpPr>
        <p:spPr>
          <a:xfrm>
            <a:off x="0" y="1295400"/>
            <a:ext cx="5029200" cy="5562600"/>
          </a:xfrm>
        </p:spPr>
        <p:txBody>
          <a:bodyPr>
            <a:normAutofit/>
          </a:bodyPr>
          <a:lstStyle/>
          <a:p>
            <a:pPr algn="ctr">
              <a:buNone/>
            </a:pPr>
            <a:r>
              <a:rPr lang="en-US" i="1" dirty="0" smtClean="0"/>
              <a:t>“And you, that were sometime alienated and enemies in your mind by wicked works, yet now hath he </a:t>
            </a:r>
            <a:r>
              <a:rPr lang="en-US" i="1" u="sng" dirty="0" smtClean="0"/>
              <a:t>reconciled</a:t>
            </a:r>
            <a:r>
              <a:rPr lang="en-US" i="1" dirty="0" smtClean="0"/>
              <a:t> In the body of his flesh through death, to present you holy and unblameable and unreproveable in his sight.” (Colossians 1:21-22) </a:t>
            </a:r>
            <a:endParaRPr lang="en-US" i="1" dirty="0"/>
          </a:p>
        </p:txBody>
      </p:sp>
      <p:pic>
        <p:nvPicPr>
          <p:cNvPr id="51202" name="Picture 2" descr="http://gospelbondservant.files.wordpress.com/2010/12/jesus-and-friendship-19_n.jpg"/>
          <p:cNvPicPr>
            <a:picLocks noChangeAspect="1" noChangeArrowheads="1"/>
          </p:cNvPicPr>
          <p:nvPr/>
        </p:nvPicPr>
        <p:blipFill>
          <a:blip r:embed="rId2" cstate="print"/>
          <a:srcRect/>
          <a:stretch>
            <a:fillRect/>
          </a:stretch>
        </p:blipFill>
        <p:spPr bwMode="auto">
          <a:xfrm>
            <a:off x="5181600" y="1828800"/>
            <a:ext cx="3571875" cy="2962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Virgin Birth</a:t>
            </a:r>
            <a:endParaRPr lang="en-US" dirty="0">
              <a:solidFill>
                <a:srgbClr val="FFFF00"/>
              </a:solidFill>
            </a:endParaRPr>
          </a:p>
        </p:txBody>
      </p:sp>
      <p:sp>
        <p:nvSpPr>
          <p:cNvPr id="3" name="Content Placeholder 2"/>
          <p:cNvSpPr>
            <a:spLocks noGrp="1"/>
          </p:cNvSpPr>
          <p:nvPr>
            <p:ph idx="1"/>
          </p:nvPr>
        </p:nvSpPr>
        <p:spPr>
          <a:xfrm>
            <a:off x="0" y="1600200"/>
            <a:ext cx="4572000" cy="5257800"/>
          </a:xfrm>
        </p:spPr>
        <p:txBody>
          <a:bodyPr>
            <a:normAutofit/>
          </a:bodyPr>
          <a:lstStyle/>
          <a:p>
            <a:pPr algn="ctr">
              <a:buNone/>
            </a:pPr>
            <a:r>
              <a:rPr lang="en-US" sz="3600" i="1" dirty="0" smtClean="0"/>
              <a:t>   “Behold, a virgin shall be with child, and shall bring forth a son, and they shall call his name Emmanuel, which being interpreted is, God with us.” </a:t>
            </a:r>
          </a:p>
          <a:p>
            <a:pPr algn="ctr">
              <a:buNone/>
            </a:pPr>
            <a:r>
              <a:rPr lang="en-US" sz="3600" i="1" dirty="0" smtClean="0"/>
              <a:t>Matt. 1:23 </a:t>
            </a:r>
            <a:endParaRPr lang="en-US" sz="3600" i="1" dirty="0"/>
          </a:p>
        </p:txBody>
      </p:sp>
      <p:pic>
        <p:nvPicPr>
          <p:cNvPr id="4098" name="Picture 2" descr="C:\Users\Dan White\Pictures\Bible pictures\Jesus\01 Birth\baby_Jesus (2).JPG"/>
          <p:cNvPicPr>
            <a:picLocks noChangeAspect="1" noChangeArrowheads="1"/>
          </p:cNvPicPr>
          <p:nvPr/>
        </p:nvPicPr>
        <p:blipFill>
          <a:blip r:embed="rId2" cstate="print"/>
          <a:srcRect/>
          <a:stretch>
            <a:fillRect/>
          </a:stretch>
        </p:blipFill>
        <p:spPr bwMode="auto">
          <a:xfrm rot="366275">
            <a:off x="4572001" y="2057399"/>
            <a:ext cx="4572000" cy="341185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991600" cy="6781800"/>
          </a:xfrm>
        </p:spPr>
        <p:txBody>
          <a:bodyPr>
            <a:noAutofit/>
          </a:bodyPr>
          <a:lstStyle/>
          <a:p>
            <a:r>
              <a:rPr lang="en-US" sz="3500" dirty="0" smtClean="0">
                <a:solidFill>
                  <a:srgbClr val="FFFF00"/>
                </a:solidFill>
              </a:rPr>
              <a:t>Reconciliation = Bringing two opposing parties together in a peaceful relationship – </a:t>
            </a:r>
            <a:r>
              <a:rPr lang="en-US" sz="3500" i="1" dirty="0" smtClean="0"/>
              <a:t>“Therefore being justified by faith, we have peace with God through our Lord Jesus Christ.” Rom. 5:1 </a:t>
            </a:r>
          </a:p>
          <a:p>
            <a:r>
              <a:rPr lang="en-US" sz="3500" i="1" dirty="0" smtClean="0"/>
              <a:t>“And all things are of God, who hath reconciled us to himself by Jesus Christ, and hath given to us the ministry of reconciliation; To wit, that God was in Christ, reconciling the world unto himself, not imputing their trespasses unto them; and hath committed unto us the word of reconciliation</a:t>
            </a:r>
            <a:r>
              <a:rPr lang="en-US" sz="3500" i="1" smtClean="0"/>
              <a:t>.”  II </a:t>
            </a:r>
            <a:r>
              <a:rPr lang="en-US" sz="3500" i="1" dirty="0" smtClean="0"/>
              <a:t>Cor. 5:18-19 </a:t>
            </a:r>
            <a:endParaRPr lang="en-US" sz="3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solidFill>
                  <a:srgbClr val="FFFF00"/>
                </a:solidFill>
              </a:rPr>
              <a:t>Justification</a:t>
            </a:r>
            <a:br>
              <a:rPr lang="en-US" dirty="0" smtClean="0">
                <a:solidFill>
                  <a:srgbClr val="FFFF00"/>
                </a:solidFill>
              </a:rPr>
            </a:br>
            <a:r>
              <a:rPr lang="en-US" sz="4000" i="1" dirty="0" smtClean="0">
                <a:solidFill>
                  <a:srgbClr val="FFFF00"/>
                </a:solidFill>
              </a:rPr>
              <a:t>“Being set free from the penalty of sin.”</a:t>
            </a:r>
            <a:endParaRPr lang="en-US" sz="4000" i="1" dirty="0">
              <a:solidFill>
                <a:srgbClr val="FFFF00"/>
              </a:solidFill>
            </a:endParaRPr>
          </a:p>
        </p:txBody>
      </p:sp>
      <p:sp>
        <p:nvSpPr>
          <p:cNvPr id="3" name="Content Placeholder 2"/>
          <p:cNvSpPr>
            <a:spLocks noGrp="1"/>
          </p:cNvSpPr>
          <p:nvPr>
            <p:ph idx="1"/>
          </p:nvPr>
        </p:nvSpPr>
        <p:spPr>
          <a:xfrm>
            <a:off x="152400" y="1905000"/>
            <a:ext cx="3962400" cy="4221163"/>
          </a:xfrm>
        </p:spPr>
        <p:txBody>
          <a:bodyPr>
            <a:normAutofit/>
          </a:bodyPr>
          <a:lstStyle/>
          <a:p>
            <a:pPr algn="ctr">
              <a:buNone/>
            </a:pPr>
            <a:r>
              <a:rPr lang="en-US" sz="3600" dirty="0" smtClean="0"/>
              <a:t>   Justification is a one-time legal act, wherein God deems the sinner righteous on the basis of Christ's righteousness.</a:t>
            </a:r>
          </a:p>
          <a:p>
            <a:endParaRPr lang="en-US" sz="3600" dirty="0"/>
          </a:p>
        </p:txBody>
      </p:sp>
      <p:pic>
        <p:nvPicPr>
          <p:cNvPr id="58372" name="Picture 4" descr="http://www.hudnutlaw.com/blog/wp-content/uploads/2012/06/not-guilty-2.jpg"/>
          <p:cNvPicPr>
            <a:picLocks noChangeAspect="1" noChangeArrowheads="1"/>
          </p:cNvPicPr>
          <p:nvPr/>
        </p:nvPicPr>
        <p:blipFill>
          <a:blip r:embed="rId2" cstate="print"/>
          <a:srcRect/>
          <a:stretch>
            <a:fillRect/>
          </a:stretch>
        </p:blipFill>
        <p:spPr bwMode="auto">
          <a:xfrm>
            <a:off x="4419600" y="2171700"/>
            <a:ext cx="4724400" cy="3543300"/>
          </a:xfrm>
          <a:prstGeom prst="rect">
            <a:avLst/>
          </a:prstGeom>
          <a:noFill/>
        </p:spPr>
      </p:pic>
      <p:pic>
        <p:nvPicPr>
          <p:cNvPr id="58378" name="Picture 10" descr="http://timcourtois.files.wordpress.com/2011/05/jesus-on-the-cross1.jpg"/>
          <p:cNvPicPr>
            <a:picLocks noChangeAspect="1" noChangeArrowheads="1"/>
          </p:cNvPicPr>
          <p:nvPr/>
        </p:nvPicPr>
        <p:blipFill>
          <a:blip r:embed="rId3" cstate="print"/>
          <a:srcRect/>
          <a:stretch>
            <a:fillRect/>
          </a:stretch>
        </p:blipFill>
        <p:spPr bwMode="auto">
          <a:xfrm>
            <a:off x="4267200" y="2057400"/>
            <a:ext cx="2301240" cy="198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a:normAutofit/>
          </a:bodyPr>
          <a:lstStyle/>
          <a:p>
            <a:r>
              <a:rPr lang="en-US" i="1" dirty="0" smtClean="0"/>
              <a:t>Rom. 3:24 “Being justified freely by his grace through the redemption that is in Christ Jesus.”</a:t>
            </a:r>
          </a:p>
          <a:p>
            <a:r>
              <a:rPr lang="en-US" i="1" dirty="0" smtClean="0"/>
              <a:t>Rom.  5:9 “Much more then, being now justified by his blood, we shall be saved from wrath through him.”</a:t>
            </a:r>
          </a:p>
          <a:p>
            <a:r>
              <a:rPr lang="en-US" i="1" dirty="0" smtClean="0"/>
              <a:t>Rom. 5:16 “And not as it was by one that sinned, so is the gift: for the judgment was by one to condemnation, but the free gift is of many offences unto justification.”</a:t>
            </a:r>
          </a:p>
          <a:p>
            <a:r>
              <a:rPr lang="en-US" i="1" dirty="0" smtClean="0"/>
              <a:t> Rom. 5:18 “Therefore as by the offence of one judgment came upon all men to condemnation; even so by the righteousness of one the free gift came upon all men unto justification of life.”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Sanctification</a:t>
            </a:r>
            <a:endParaRPr lang="en-US" dirty="0"/>
          </a:p>
        </p:txBody>
      </p:sp>
      <p:sp>
        <p:nvSpPr>
          <p:cNvPr id="3" name="Rectangle 2"/>
          <p:cNvSpPr/>
          <p:nvPr/>
        </p:nvSpPr>
        <p:spPr>
          <a:xfrm>
            <a:off x="5334000" y="1676400"/>
            <a:ext cx="3810000" cy="4524315"/>
          </a:xfrm>
          <a:prstGeom prst="rect">
            <a:avLst/>
          </a:prstGeom>
        </p:spPr>
        <p:txBody>
          <a:bodyPr wrap="square">
            <a:spAutoFit/>
          </a:bodyPr>
          <a:lstStyle/>
          <a:p>
            <a:pPr algn="ctr"/>
            <a:r>
              <a:rPr lang="en-US" sz="3600" i="1" dirty="0" smtClean="0"/>
              <a:t>“But of him are ye </a:t>
            </a:r>
            <a:r>
              <a:rPr lang="en-US" sz="3600" i="1" u="sng" dirty="0" smtClean="0"/>
              <a:t>in Christ Jesus</a:t>
            </a:r>
            <a:r>
              <a:rPr lang="en-US" sz="3600" i="1" dirty="0" smtClean="0"/>
              <a:t>, who of God is made unto us wisdom, and righteousness, and </a:t>
            </a:r>
            <a:r>
              <a:rPr lang="en-US" sz="3600" i="1" u="sng" dirty="0" smtClean="0"/>
              <a:t>sanctification</a:t>
            </a:r>
            <a:r>
              <a:rPr lang="en-US" sz="3600" i="1" dirty="0" smtClean="0"/>
              <a:t>, and redemption.”</a:t>
            </a:r>
          </a:p>
          <a:p>
            <a:pPr algn="ctr"/>
            <a:r>
              <a:rPr lang="en-US" sz="3600" i="1" dirty="0" smtClean="0"/>
              <a:t>( I Cor. 1:30 )</a:t>
            </a:r>
            <a:endParaRPr lang="en-US" sz="3600" i="1" dirty="0"/>
          </a:p>
        </p:txBody>
      </p:sp>
      <p:sp>
        <p:nvSpPr>
          <p:cNvPr id="4" name="Rectangle 3"/>
          <p:cNvSpPr/>
          <p:nvPr/>
        </p:nvSpPr>
        <p:spPr>
          <a:xfrm>
            <a:off x="228600" y="1676400"/>
            <a:ext cx="3962400" cy="4046518"/>
          </a:xfrm>
          <a:prstGeom prst="rect">
            <a:avLst/>
          </a:prstGeom>
        </p:spPr>
        <p:txBody>
          <a:bodyPr wrap="square">
            <a:spAutoFit/>
          </a:bodyPr>
          <a:lstStyle/>
          <a:p>
            <a:pPr algn="ctr"/>
            <a:r>
              <a:rPr lang="en-US" sz="3600" i="1" dirty="0" smtClean="0"/>
              <a:t>“By the which will we are </a:t>
            </a:r>
            <a:r>
              <a:rPr lang="en-US" sz="3600" i="1" u="sng" dirty="0" smtClean="0"/>
              <a:t>sanctified </a:t>
            </a:r>
            <a:r>
              <a:rPr lang="en-US" sz="3600" i="1" dirty="0" smtClean="0"/>
              <a:t>through the offering of the body of </a:t>
            </a:r>
          </a:p>
          <a:p>
            <a:pPr algn="ctr"/>
            <a:r>
              <a:rPr lang="en-US" sz="3600" i="1" dirty="0" smtClean="0"/>
              <a:t>Jesus Christ once </a:t>
            </a:r>
          </a:p>
          <a:p>
            <a:pPr algn="ctr"/>
            <a:r>
              <a:rPr lang="en-US" sz="3600" i="1" dirty="0" smtClean="0"/>
              <a:t>for all.”</a:t>
            </a:r>
          </a:p>
          <a:p>
            <a:pPr algn="ctr"/>
            <a:r>
              <a:rPr lang="en-US" sz="3600" i="1" dirty="0" smtClean="0"/>
              <a:t> (Heb 10:10) </a:t>
            </a:r>
            <a:endParaRPr lang="en-US" sz="3600" i="1" dirty="0"/>
          </a:p>
        </p:txBody>
      </p:sp>
      <p:pic>
        <p:nvPicPr>
          <p:cNvPr id="80898" name="Picture 2" descr="http://images.christianpost.com/blog/full/14155/file-passionmovie-feet.jpg?w=300"/>
          <p:cNvPicPr>
            <a:picLocks noChangeAspect="1" noChangeArrowheads="1"/>
          </p:cNvPicPr>
          <p:nvPr/>
        </p:nvPicPr>
        <p:blipFill>
          <a:blip r:embed="rId2" cstate="print"/>
          <a:srcRect/>
          <a:stretch>
            <a:fillRect/>
          </a:stretch>
        </p:blipFill>
        <p:spPr bwMode="auto">
          <a:xfrm>
            <a:off x="304800" y="990600"/>
            <a:ext cx="3823437" cy="5493004"/>
          </a:xfrm>
          <a:prstGeom prst="rect">
            <a:avLst/>
          </a:prstGeom>
          <a:noFill/>
        </p:spPr>
      </p:pic>
      <p:pic>
        <p:nvPicPr>
          <p:cNvPr id="80900" name="Picture 4" descr="http://1.bp.blogspot.com/-490ekz-60YM/TqSfUtDj8LI/AAAAAAAABDw/g3vfoKkcMn8/s1600/body-of-christ1.png"/>
          <p:cNvPicPr>
            <a:picLocks noChangeAspect="1" noChangeArrowheads="1"/>
          </p:cNvPicPr>
          <p:nvPr/>
        </p:nvPicPr>
        <p:blipFill>
          <a:blip r:embed="rId3" cstate="print"/>
          <a:srcRect/>
          <a:stretch>
            <a:fillRect/>
          </a:stretch>
        </p:blipFill>
        <p:spPr bwMode="auto">
          <a:xfrm>
            <a:off x="4365523" y="1676400"/>
            <a:ext cx="4778477" cy="4629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fade">
                                      <p:cBhvr>
                                        <p:cTn id="12" dur="2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638800" cy="1036638"/>
          </a:xfrm>
        </p:spPr>
        <p:txBody>
          <a:bodyPr>
            <a:normAutofit fontScale="90000"/>
          </a:bodyPr>
          <a:lstStyle/>
          <a:p>
            <a:r>
              <a:rPr lang="en-US" dirty="0" smtClean="0">
                <a:solidFill>
                  <a:srgbClr val="FFFF00"/>
                </a:solidFill>
              </a:rPr>
              <a:t>Positional Sanctification </a:t>
            </a:r>
            <a:br>
              <a:rPr lang="en-US" dirty="0" smtClean="0">
                <a:solidFill>
                  <a:srgbClr val="FFFF00"/>
                </a:solidFill>
              </a:rPr>
            </a:br>
            <a:endParaRPr lang="en-US" sz="4000" i="1" dirty="0">
              <a:solidFill>
                <a:srgbClr val="FFFF00"/>
              </a:solidFill>
            </a:endParaRPr>
          </a:p>
        </p:txBody>
      </p:sp>
      <p:sp>
        <p:nvSpPr>
          <p:cNvPr id="3" name="Content Placeholder 2"/>
          <p:cNvSpPr>
            <a:spLocks noGrp="1"/>
          </p:cNvSpPr>
          <p:nvPr>
            <p:ph idx="1"/>
          </p:nvPr>
        </p:nvSpPr>
        <p:spPr>
          <a:xfrm>
            <a:off x="152400" y="1600200"/>
            <a:ext cx="8839200" cy="5257800"/>
          </a:xfrm>
        </p:spPr>
        <p:txBody>
          <a:bodyPr>
            <a:normAutofit/>
          </a:bodyPr>
          <a:lstStyle/>
          <a:p>
            <a:pPr>
              <a:buNone/>
            </a:pPr>
            <a:endParaRPr lang="en-US" dirty="0" smtClean="0"/>
          </a:p>
          <a:p>
            <a:r>
              <a:rPr lang="en-US" i="1" dirty="0" smtClean="0"/>
              <a:t>II Thess. 2:13  “But we are bound to give thanks </a:t>
            </a:r>
            <a:r>
              <a:rPr lang="en-US" i="1" dirty="0" err="1" smtClean="0"/>
              <a:t>alway</a:t>
            </a:r>
            <a:r>
              <a:rPr lang="en-US" i="1" dirty="0" smtClean="0"/>
              <a:t> to God for you, brethren beloved of the Lord, because God hath from the beginning chosen you to salvation through sanctification of the Spirit and belief of the truth.”</a:t>
            </a:r>
          </a:p>
          <a:p>
            <a:r>
              <a:rPr lang="en-US" i="1" dirty="0" smtClean="0"/>
              <a:t> I Pet. 1:2 “Elect according to the foreknowledge of God the Father, through sanctification of the Spirit</a:t>
            </a:r>
            <a:r>
              <a:rPr lang="en-US" dirty="0" smtClean="0"/>
              <a:t>.”</a:t>
            </a:r>
            <a:endParaRPr lang="en-US" dirty="0"/>
          </a:p>
        </p:txBody>
      </p:sp>
      <p:pic>
        <p:nvPicPr>
          <p:cNvPr id="76802" name="Picture 2" descr="http://3.bp.blogspot.com/-w5630fsczxk/TxLVk8l_UTI/AAAAAAAABRU/7NT6oDkzBV8/s400/JESUS_%2526_HOLY_SPIRIT.jpg"/>
          <p:cNvPicPr>
            <a:picLocks noChangeAspect="1" noChangeArrowheads="1"/>
          </p:cNvPicPr>
          <p:nvPr/>
        </p:nvPicPr>
        <p:blipFill>
          <a:blip r:embed="rId2" cstate="print"/>
          <a:srcRect/>
          <a:stretch>
            <a:fillRect/>
          </a:stretch>
        </p:blipFill>
        <p:spPr bwMode="auto">
          <a:xfrm>
            <a:off x="6172200" y="0"/>
            <a:ext cx="2971800" cy="22288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95400"/>
          </a:xfrm>
        </p:spPr>
        <p:txBody>
          <a:bodyPr/>
          <a:lstStyle/>
          <a:p>
            <a:r>
              <a:rPr lang="en-US" dirty="0" smtClean="0">
                <a:solidFill>
                  <a:srgbClr val="FFFF00"/>
                </a:solidFill>
              </a:rPr>
              <a:t>Personal Sanctification</a:t>
            </a:r>
            <a:endParaRPr lang="en-US" dirty="0">
              <a:solidFill>
                <a:srgbClr val="FFFF00"/>
              </a:solidFill>
            </a:endParaRPr>
          </a:p>
        </p:txBody>
      </p:sp>
      <p:sp>
        <p:nvSpPr>
          <p:cNvPr id="3" name="Content Placeholder 2"/>
          <p:cNvSpPr>
            <a:spLocks noGrp="1"/>
          </p:cNvSpPr>
          <p:nvPr>
            <p:ph idx="1"/>
          </p:nvPr>
        </p:nvSpPr>
        <p:spPr>
          <a:xfrm>
            <a:off x="0" y="1371600"/>
            <a:ext cx="5410200" cy="5486400"/>
          </a:xfrm>
        </p:spPr>
        <p:txBody>
          <a:bodyPr/>
          <a:lstStyle/>
          <a:p>
            <a:r>
              <a:rPr lang="en-US" i="1" dirty="0" smtClean="0"/>
              <a:t>I Thess. 4:3-4 “For this is the will of God, even your sanctification, that ye should abstain from fornication: That every one of you should know how to possess his vessel in sanctification and </a:t>
            </a:r>
            <a:r>
              <a:rPr lang="en-US" i="1" dirty="0" err="1" smtClean="0"/>
              <a:t>honour</a:t>
            </a:r>
            <a:r>
              <a:rPr lang="en-US" i="1" dirty="0" smtClean="0"/>
              <a:t>.”</a:t>
            </a:r>
          </a:p>
          <a:p>
            <a:r>
              <a:rPr lang="en-US" i="1" dirty="0" smtClean="0"/>
              <a:t>I Pet. 3:15 “But sanctify the Lord God in your hearts.”</a:t>
            </a:r>
            <a:endParaRPr lang="en-US" i="1" dirty="0"/>
          </a:p>
        </p:txBody>
      </p:sp>
      <p:pic>
        <p:nvPicPr>
          <p:cNvPr id="79876" name="Picture 4" descr="http://xba.xanga.com/a60e121424d33282946570/m225591402.jpg"/>
          <p:cNvPicPr>
            <a:picLocks noChangeAspect="1" noChangeArrowheads="1"/>
          </p:cNvPicPr>
          <p:nvPr/>
        </p:nvPicPr>
        <p:blipFill>
          <a:blip r:embed="rId2" cstate="print"/>
          <a:srcRect/>
          <a:stretch>
            <a:fillRect/>
          </a:stretch>
        </p:blipFill>
        <p:spPr bwMode="auto">
          <a:xfrm rot="21407605">
            <a:off x="5497710" y="1469961"/>
            <a:ext cx="3583030" cy="2362200"/>
          </a:xfrm>
          <a:prstGeom prst="rect">
            <a:avLst/>
          </a:prstGeom>
          <a:noFill/>
        </p:spPr>
      </p:pic>
      <p:pic>
        <p:nvPicPr>
          <p:cNvPr id="79878" name="Picture 6" descr="http://johntracy.me/blog/wp-content/uploads/2011/06/Bible-Reading.jpg"/>
          <p:cNvPicPr>
            <a:picLocks noChangeAspect="1" noChangeArrowheads="1"/>
          </p:cNvPicPr>
          <p:nvPr/>
        </p:nvPicPr>
        <p:blipFill>
          <a:blip r:embed="rId3" cstate="print">
            <a:grayscl/>
          </a:blip>
          <a:srcRect/>
          <a:stretch>
            <a:fillRect/>
          </a:stretch>
        </p:blipFill>
        <p:spPr bwMode="auto">
          <a:xfrm rot="387030">
            <a:off x="5440176" y="4283111"/>
            <a:ext cx="358140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orshippingchristian.org/images/blog/freedom3.jpg"/>
          <p:cNvPicPr>
            <a:picLocks noChangeAspect="1" noChangeArrowheads="1"/>
          </p:cNvPicPr>
          <p:nvPr/>
        </p:nvPicPr>
        <p:blipFill>
          <a:blip r:embed="rId2" cstate="print">
            <a:lum bright="-10000"/>
          </a:blip>
          <a:srcRect/>
          <a:stretch>
            <a:fillRect/>
          </a:stretch>
        </p:blipFill>
        <p:spPr bwMode="auto">
          <a:xfrm>
            <a:off x="1600200" y="1885950"/>
            <a:ext cx="6121398" cy="459105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457200" y="0"/>
            <a:ext cx="8229600" cy="1828800"/>
          </a:xfrm>
        </p:spPr>
        <p:txBody>
          <a:bodyPr>
            <a:normAutofit fontScale="90000"/>
          </a:bodyPr>
          <a:lstStyle/>
          <a:p>
            <a:r>
              <a:rPr lang="en-US" dirty="0" smtClean="0"/>
              <a:t>Being set free from the power of sin</a:t>
            </a:r>
            <a:br>
              <a:rPr lang="en-US" dirty="0" smtClean="0"/>
            </a:br>
            <a:r>
              <a:rPr lang="en-US" i="1" dirty="0" smtClean="0"/>
              <a:t>(Romans 6-8)</a:t>
            </a:r>
            <a:endParaRPr lang="en-US"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Glorification</a:t>
            </a:r>
            <a:br>
              <a:rPr lang="en-US" dirty="0" smtClean="0">
                <a:solidFill>
                  <a:srgbClr val="FFFF00"/>
                </a:solidFill>
              </a:rPr>
            </a:br>
            <a:r>
              <a:rPr lang="en-US" sz="4000" i="1" dirty="0" smtClean="0">
                <a:solidFill>
                  <a:srgbClr val="FFFF00"/>
                </a:solidFill>
              </a:rPr>
              <a:t>“Being set free from the presents of sin”</a:t>
            </a:r>
            <a:endParaRPr lang="en-US" sz="4000" i="1" dirty="0">
              <a:solidFill>
                <a:srgbClr val="FFFF00"/>
              </a:solidFill>
            </a:endParaRPr>
          </a:p>
        </p:txBody>
      </p:sp>
      <p:sp>
        <p:nvSpPr>
          <p:cNvPr id="3" name="Content Placeholder 2"/>
          <p:cNvSpPr>
            <a:spLocks noGrp="1"/>
          </p:cNvSpPr>
          <p:nvPr>
            <p:ph idx="1"/>
          </p:nvPr>
        </p:nvSpPr>
        <p:spPr>
          <a:xfrm>
            <a:off x="152400" y="1905000"/>
            <a:ext cx="8991600" cy="4221163"/>
          </a:xfrm>
        </p:spPr>
        <p:txBody>
          <a:bodyPr>
            <a:noAutofit/>
          </a:bodyPr>
          <a:lstStyle/>
          <a:p>
            <a:pPr algn="ctr">
              <a:buNone/>
            </a:pPr>
            <a:r>
              <a:rPr lang="en-US" sz="3600" i="1" dirty="0" smtClean="0"/>
              <a:t>    “And if children, then heirs; heirs of God, and joint-heirs with Christ; if so be that we suffer with him, that we may be also glorified together…Moreover whom he did predestinate, them he also called: and whom he called, them he also justified: and whom he justified, them he also glorified.” </a:t>
            </a:r>
          </a:p>
          <a:p>
            <a:pPr algn="ctr">
              <a:buNone/>
            </a:pPr>
            <a:r>
              <a:rPr lang="en-US" sz="3600" i="1" dirty="0" smtClean="0"/>
              <a:t>(Rom. 8:17, 30) </a:t>
            </a:r>
            <a:endParaRPr lang="en-US" sz="3600" i="1" dirty="0"/>
          </a:p>
        </p:txBody>
      </p:sp>
      <p:sp>
        <p:nvSpPr>
          <p:cNvPr id="4" name="Rectangle 3"/>
          <p:cNvSpPr/>
          <p:nvPr/>
        </p:nvSpPr>
        <p:spPr>
          <a:xfrm>
            <a:off x="838200" y="914400"/>
            <a:ext cx="7467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5800"/>
            <a:ext cx="9144000" cy="2138303"/>
          </a:xfrm>
          <a:prstGeom prst="rect">
            <a:avLst/>
          </a:prstGeom>
        </p:spPr>
        <p:txBody>
          <a:bodyPr wrap="square">
            <a:spAutoFit/>
          </a:bodyPr>
          <a:lstStyle/>
          <a:p>
            <a:pPr algn="ctr"/>
            <a:r>
              <a:rPr lang="en-US" sz="3200" i="1" dirty="0" smtClean="0"/>
              <a:t>“Beloved, now are we the sons of God, and it doth not yet appear what we shall be: but we know that, when he shall appear, we shall be like him; for we shall </a:t>
            </a:r>
          </a:p>
          <a:p>
            <a:pPr algn="ctr"/>
            <a:r>
              <a:rPr lang="en-US" sz="3200" i="1" dirty="0" smtClean="0"/>
              <a:t>see him as he is.” (I John 3:2 )</a:t>
            </a:r>
            <a:endParaRPr lang="en-US" sz="3200" i="1" dirty="0"/>
          </a:p>
        </p:txBody>
      </p:sp>
      <p:pic>
        <p:nvPicPr>
          <p:cNvPr id="81922" name="Picture 2" descr="http://3.bp.blogspot.com/_TkKZZyzUvio/SO7eZ_i3XVI/AAAAAAAABn4/-qw5HglQP0w/s400/revelations+King+Jesus+palm+fronds.JPG"/>
          <p:cNvPicPr>
            <a:picLocks noChangeAspect="1" noChangeArrowheads="1"/>
          </p:cNvPicPr>
          <p:nvPr/>
        </p:nvPicPr>
        <p:blipFill>
          <a:blip r:embed="rId2" cstate="print"/>
          <a:srcRect/>
          <a:stretch>
            <a:fillRect/>
          </a:stretch>
        </p:blipFill>
        <p:spPr bwMode="auto">
          <a:xfrm>
            <a:off x="1752600" y="152400"/>
            <a:ext cx="5765800" cy="4324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fontScale="90000"/>
          </a:bodyPr>
          <a:lstStyle/>
          <a:p>
            <a:r>
              <a:rPr lang="en-US" dirty="0" smtClean="0">
                <a:solidFill>
                  <a:srgbClr val="FFFF00"/>
                </a:solidFill>
              </a:rPr>
              <a:t>Regeneration</a:t>
            </a:r>
            <a:br>
              <a:rPr lang="en-US" dirty="0" smtClean="0">
                <a:solidFill>
                  <a:srgbClr val="FFFF00"/>
                </a:solidFill>
              </a:rPr>
            </a:br>
            <a:r>
              <a:rPr lang="en-US" dirty="0" smtClean="0">
                <a:solidFill>
                  <a:srgbClr val="FFFF00"/>
                </a:solidFill>
              </a:rPr>
              <a:t> </a:t>
            </a:r>
            <a:r>
              <a:rPr lang="en-US" i="1" dirty="0" smtClean="0"/>
              <a:t>pal-</a:t>
            </a:r>
            <a:r>
              <a:rPr lang="en-US" i="1" dirty="0" err="1" smtClean="0"/>
              <a:t>ing</a:t>
            </a:r>
            <a:r>
              <a:rPr lang="en-US" i="1" dirty="0" smtClean="0"/>
              <a:t>-</a:t>
            </a:r>
            <a:r>
              <a:rPr lang="en-US" i="1" dirty="0" err="1" smtClean="0"/>
              <a:t>ghen</a:t>
            </a:r>
            <a:r>
              <a:rPr lang="en-US" i="1" dirty="0" smtClean="0"/>
              <a:t>-</a:t>
            </a:r>
            <a:r>
              <a:rPr lang="en-US" i="1" dirty="0" err="1" smtClean="0"/>
              <a:t>es</a:t>
            </a:r>
            <a:r>
              <a:rPr lang="en-US" i="1" dirty="0" smtClean="0"/>
              <a:t>-</a:t>
            </a:r>
            <a:r>
              <a:rPr lang="en-US" i="1" dirty="0" err="1" smtClean="0"/>
              <a:t>ee</a:t>
            </a:r>
            <a:r>
              <a:rPr lang="en-US" i="1" dirty="0" smtClean="0"/>
              <a:t>'-ah </a:t>
            </a:r>
            <a:br>
              <a:rPr lang="en-US" i="1" dirty="0" smtClean="0"/>
            </a:br>
            <a:endParaRPr lang="en-US" dirty="0">
              <a:solidFill>
                <a:srgbClr val="FFFF00"/>
              </a:solidFill>
            </a:endParaRPr>
          </a:p>
        </p:txBody>
      </p:sp>
      <p:sp>
        <p:nvSpPr>
          <p:cNvPr id="3" name="Content Placeholder 2"/>
          <p:cNvSpPr>
            <a:spLocks noGrp="1"/>
          </p:cNvSpPr>
          <p:nvPr>
            <p:ph idx="1"/>
          </p:nvPr>
        </p:nvSpPr>
        <p:spPr>
          <a:xfrm>
            <a:off x="0" y="1600200"/>
            <a:ext cx="8686800" cy="5257800"/>
          </a:xfrm>
        </p:spPr>
        <p:txBody>
          <a:bodyPr>
            <a:normAutofit lnSpcReduction="10000"/>
          </a:bodyPr>
          <a:lstStyle/>
          <a:p>
            <a:r>
              <a:rPr lang="en-US" i="1" dirty="0" smtClean="0"/>
              <a:t>pal'-in = New</a:t>
            </a:r>
          </a:p>
          <a:p>
            <a:r>
              <a:rPr lang="en-US" i="1" dirty="0" err="1" smtClean="0"/>
              <a:t>ghen</a:t>
            </a:r>
            <a:r>
              <a:rPr lang="en-US" i="1" dirty="0" smtClean="0"/>
              <a:t>'-</a:t>
            </a:r>
            <a:r>
              <a:rPr lang="en-US" i="1" dirty="0" err="1" smtClean="0"/>
              <a:t>es</a:t>
            </a:r>
            <a:r>
              <a:rPr lang="en-US" i="1" dirty="0" smtClean="0"/>
              <a:t>-is = Beginning</a:t>
            </a:r>
          </a:p>
          <a:p>
            <a:r>
              <a:rPr lang="en-US" i="1" dirty="0" smtClean="0"/>
              <a:t> Titus 3:5 “Not by works of righteousness which we have done, but according to his mercy he saved us, by the washing of regeneration, and renewing of the Holy Ghost.”</a:t>
            </a:r>
          </a:p>
          <a:p>
            <a:r>
              <a:rPr lang="en-US" i="1" dirty="0" smtClean="0"/>
              <a:t> John 3:3 “Jesus answered and                    said unto him, Verily, verily, I say                                   unto thee, Except a man be                                             born again, he cannot see                                 the kingdom of God.”</a:t>
            </a:r>
            <a:endParaRPr lang="en-US" i="1" dirty="0"/>
          </a:p>
        </p:txBody>
      </p:sp>
      <p:pic>
        <p:nvPicPr>
          <p:cNvPr id="60418" name="Picture 2" descr="http://apprising.org/wp-content/uploads/2011/04/Born-Again.jpg"/>
          <p:cNvPicPr>
            <a:picLocks noChangeAspect="1" noChangeArrowheads="1"/>
          </p:cNvPicPr>
          <p:nvPr/>
        </p:nvPicPr>
        <p:blipFill>
          <a:blip r:embed="rId2" cstate="print"/>
          <a:srcRect/>
          <a:stretch>
            <a:fillRect/>
          </a:stretch>
        </p:blipFill>
        <p:spPr bwMode="auto">
          <a:xfrm>
            <a:off x="5622176" y="4343400"/>
            <a:ext cx="3521824"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6400800"/>
          </a:xfrm>
          <a:prstGeom prst="rect">
            <a:avLst/>
          </a:prstGeom>
        </p:spPr>
        <p:txBody>
          <a:bodyPr>
            <a:normAutofit/>
          </a:bodyPr>
          <a:lstStyle/>
          <a:p>
            <a:pPr lvl="0" algn="ctr">
              <a:spcBef>
                <a:spcPct val="0"/>
              </a:spcBef>
              <a:defRPr/>
            </a:pPr>
            <a:r>
              <a:rPr lang="en-US" sz="4800" b="1" dirty="0" smtClean="0">
                <a:solidFill>
                  <a:schemeClr val="bg2">
                    <a:lumMod val="20000"/>
                    <a:lumOff val="80000"/>
                  </a:schemeClr>
                </a:solidFill>
              </a:rPr>
              <a:t>The Incarnation of Christ</a:t>
            </a:r>
          </a:p>
          <a:p>
            <a:pPr lvl="0" algn="ctr">
              <a:spcBef>
                <a:spcPct val="0"/>
              </a:spcBef>
              <a:defRPr/>
            </a:pPr>
            <a:r>
              <a:rPr lang="en-US" sz="4800" b="1" i="1" dirty="0" smtClean="0">
                <a:solidFill>
                  <a:schemeClr val="bg2">
                    <a:lumMod val="20000"/>
                    <a:lumOff val="80000"/>
                  </a:schemeClr>
                </a:solidFill>
              </a:rPr>
              <a:t>(John 1:1-14)</a:t>
            </a:r>
          </a:p>
          <a:p>
            <a:pPr lvl="0" algn="ctr">
              <a:spcBef>
                <a:spcPct val="0"/>
              </a:spcBef>
              <a:defRPr/>
            </a:pPr>
            <a:endParaRPr lang="en-US" sz="5400" b="1" u="sng" dirty="0" smtClean="0">
              <a:solidFill>
                <a:schemeClr val="bg2">
                  <a:lumMod val="20000"/>
                  <a:lumOff val="80000"/>
                </a:schemeClr>
              </a:solidFill>
            </a:endParaRPr>
          </a:p>
          <a:p>
            <a:pPr lvl="0" algn="ctr">
              <a:spcBef>
                <a:spcPct val="0"/>
              </a:spcBef>
              <a:defRPr/>
            </a:pPr>
            <a:r>
              <a:rPr kumimoji="0" lang="en-US" sz="4800" b="1" i="0" u="none" strike="noStrike" kern="1200" cap="none" spc="0" normalizeH="0" baseline="0" noProof="0" dirty="0" smtClean="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rPr>
              <a:t> God the Son took upon himself the full nature of man and yet retain the full nature of God.</a:t>
            </a:r>
            <a:endParaRPr kumimoji="0" lang="en-US" sz="4800" b="1" i="0" u="none" strike="noStrike" kern="1200" cap="none" spc="0" normalizeH="0" baseline="0" noProof="0" dirty="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78892">
            <a:off x="381000" y="381000"/>
            <a:ext cx="8229600" cy="1569660"/>
          </a:xfrm>
          <a:prstGeom prst="rect">
            <a:avLst/>
          </a:prstGeom>
          <a:solidFill>
            <a:schemeClr val="accent3"/>
          </a:solidFill>
          <a:ln>
            <a:solidFill>
              <a:schemeClr val="tx2">
                <a:lumMod val="2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i="1" dirty="0" smtClean="0"/>
              <a:t>“Therefore if any man be in Christ, he is a new creature: old things are passed away; behold, all things are become new.” II Cor. 5:17 </a:t>
            </a:r>
            <a:endParaRPr lang="en-US" sz="3200" i="1" dirty="0"/>
          </a:p>
        </p:txBody>
      </p:sp>
      <p:sp>
        <p:nvSpPr>
          <p:cNvPr id="3" name="Rectangle 2"/>
          <p:cNvSpPr/>
          <p:nvPr/>
        </p:nvSpPr>
        <p:spPr>
          <a:xfrm rot="21365313">
            <a:off x="1371600" y="2362200"/>
            <a:ext cx="7391400" cy="156966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i="1" dirty="0" smtClean="0"/>
              <a:t>“And that ye put on the new man, which after God is created in righteousness and true holiness.” Eph 4:24 </a:t>
            </a:r>
            <a:endParaRPr lang="en-US" sz="3200" i="1" dirty="0"/>
          </a:p>
        </p:txBody>
      </p:sp>
      <p:sp>
        <p:nvSpPr>
          <p:cNvPr id="5" name="Rectangle 4"/>
          <p:cNvSpPr/>
          <p:nvPr/>
        </p:nvSpPr>
        <p:spPr>
          <a:xfrm rot="214259">
            <a:off x="762000" y="4267200"/>
            <a:ext cx="7543800" cy="2062103"/>
          </a:xfrm>
          <a:prstGeom prst="rect">
            <a:avLst/>
          </a:prstGeom>
          <a:solidFill>
            <a:schemeClr val="accent5"/>
          </a:solidFill>
          <a:ln>
            <a:solidFill>
              <a:schemeClr val="bg2"/>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i="1" dirty="0" smtClean="0"/>
              <a:t>“Knowing this, that our old man is crucified with him, that the body of sin might be destroyed, that henceforth we should not serve sin.” Rom.6:6</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gracecommunitybaptistchurch.com/Portals/0/baptism.JPG"/>
          <p:cNvPicPr>
            <a:picLocks noChangeAspect="1" noChangeArrowheads="1"/>
          </p:cNvPicPr>
          <p:nvPr/>
        </p:nvPicPr>
        <p:blipFill>
          <a:blip r:embed="rId2" cstate="print"/>
          <a:srcRect/>
          <a:stretch>
            <a:fillRect/>
          </a:stretch>
        </p:blipFill>
        <p:spPr bwMode="auto">
          <a:xfrm>
            <a:off x="-2345981" y="0"/>
            <a:ext cx="11489981" cy="7162800"/>
          </a:xfrm>
          <a:prstGeom prst="rect">
            <a:avLst/>
          </a:prstGeom>
          <a:noFill/>
        </p:spPr>
      </p:pic>
      <p:pic>
        <p:nvPicPr>
          <p:cNvPr id="83974" name="Picture 6" descr="http://candidchatter.files.wordpress.com/2009/04/immersion.jpg"/>
          <p:cNvPicPr>
            <a:picLocks noChangeAspect="1" noChangeArrowheads="1"/>
          </p:cNvPicPr>
          <p:nvPr/>
        </p:nvPicPr>
        <p:blipFill>
          <a:blip r:embed="rId3" cstate="print">
            <a:duotone>
              <a:schemeClr val="accent1">
                <a:shade val="45000"/>
                <a:satMod val="135000"/>
              </a:schemeClr>
              <a:prstClr val="white"/>
            </a:duotone>
            <a:lum bright="-10000" contrast="40000"/>
          </a:blip>
          <a:srcRect/>
          <a:stretch>
            <a:fillRect/>
          </a:stretch>
        </p:blipFill>
        <p:spPr bwMode="auto">
          <a:xfrm>
            <a:off x="2286000" y="914400"/>
            <a:ext cx="4762500" cy="3171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p:cTn id="7" dur="1000" fill="hold"/>
                                        <p:tgtEl>
                                          <p:spTgt spid="83974"/>
                                        </p:tgtEl>
                                        <p:attrNameLst>
                                          <p:attrName>ppt_w</p:attrName>
                                        </p:attrNameLst>
                                      </p:cBhvr>
                                      <p:tavLst>
                                        <p:tav tm="0">
                                          <p:val>
                                            <p:fltVal val="0"/>
                                          </p:val>
                                        </p:tav>
                                        <p:tav tm="100000">
                                          <p:val>
                                            <p:strVal val="#ppt_w"/>
                                          </p:val>
                                        </p:tav>
                                      </p:tavLst>
                                    </p:anim>
                                    <p:anim calcmode="lin" valueType="num">
                                      <p:cBhvr>
                                        <p:cTn id="8" dur="1000" fill="hold"/>
                                        <p:tgtEl>
                                          <p:spTgt spid="83974"/>
                                        </p:tgtEl>
                                        <p:attrNameLst>
                                          <p:attrName>ppt_h</p:attrName>
                                        </p:attrNameLst>
                                      </p:cBhvr>
                                      <p:tavLst>
                                        <p:tav tm="0">
                                          <p:val>
                                            <p:fltVal val="0"/>
                                          </p:val>
                                        </p:tav>
                                        <p:tav tm="100000">
                                          <p:val>
                                            <p:strVal val="#ppt_h"/>
                                          </p:val>
                                        </p:tav>
                                      </p:tavLst>
                                    </p:anim>
                                    <p:animEffect transition="in" filter="fade">
                                      <p:cBhvr>
                                        <p:cTn id="9" dur="1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Remission</a:t>
            </a:r>
            <a:endParaRPr lang="en-US" dirty="0">
              <a:solidFill>
                <a:srgbClr val="FFFF00"/>
              </a:solidFill>
            </a:endParaRPr>
          </a:p>
        </p:txBody>
      </p:sp>
      <p:sp>
        <p:nvSpPr>
          <p:cNvPr id="3" name="Content Placeholder 2"/>
          <p:cNvSpPr>
            <a:spLocks noGrp="1"/>
          </p:cNvSpPr>
          <p:nvPr>
            <p:ph idx="1"/>
          </p:nvPr>
        </p:nvSpPr>
        <p:spPr>
          <a:xfrm>
            <a:off x="152400" y="1143000"/>
            <a:ext cx="8839200" cy="5562600"/>
          </a:xfrm>
        </p:spPr>
        <p:txBody>
          <a:bodyPr>
            <a:normAutofit lnSpcReduction="10000"/>
          </a:bodyPr>
          <a:lstStyle/>
          <a:p>
            <a:r>
              <a:rPr lang="en-US" sz="3600" i="1" dirty="0" smtClean="0"/>
              <a:t> Matt. 26:28 “For this is my blood of the new testament, which is shed for many for the remission of sins.”</a:t>
            </a:r>
          </a:p>
          <a:p>
            <a:r>
              <a:rPr lang="en-US" sz="3600" i="1" dirty="0" smtClean="0"/>
              <a:t>Rom. 3:25 “Whom God hath set forth to be a propitiation through faith in his blood, to declare his righteousness for the remission of sins that are past, through the forbearance of God.”</a:t>
            </a:r>
          </a:p>
          <a:p>
            <a:r>
              <a:rPr lang="en-US" sz="3600" i="1" dirty="0" smtClean="0"/>
              <a:t>Heb. 9:22 “…and without shedding of blood is no remission.”</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505200" cy="2392362"/>
          </a:xfrm>
        </p:spPr>
        <p:txBody>
          <a:bodyPr>
            <a:normAutofit/>
          </a:bodyPr>
          <a:lstStyle/>
          <a:p>
            <a:r>
              <a:rPr lang="en-US" sz="4000" dirty="0" smtClean="0">
                <a:solidFill>
                  <a:srgbClr val="FFFF00"/>
                </a:solidFill>
              </a:rPr>
              <a:t> Remission </a:t>
            </a:r>
            <a:r>
              <a:rPr lang="en-US" sz="4000" i="1" dirty="0" smtClean="0">
                <a:solidFill>
                  <a:srgbClr val="FFFF00"/>
                </a:solidFill>
              </a:rPr>
              <a:t>(aphesis)</a:t>
            </a:r>
            <a:r>
              <a:rPr lang="en-US" sz="4000" dirty="0" smtClean="0">
                <a:solidFill>
                  <a:srgbClr val="FFFF00"/>
                </a:solidFill>
              </a:rPr>
              <a:t/>
            </a:r>
            <a:br>
              <a:rPr lang="en-US" sz="4000" dirty="0" smtClean="0">
                <a:solidFill>
                  <a:srgbClr val="FFFF00"/>
                </a:solidFill>
              </a:rPr>
            </a:br>
            <a:endParaRPr lang="en-US" sz="4000" dirty="0">
              <a:solidFill>
                <a:srgbClr val="FFFF00"/>
              </a:solidFill>
            </a:endParaRPr>
          </a:p>
        </p:txBody>
      </p:sp>
      <p:sp>
        <p:nvSpPr>
          <p:cNvPr id="3" name="Content Placeholder 2"/>
          <p:cNvSpPr>
            <a:spLocks noGrp="1"/>
          </p:cNvSpPr>
          <p:nvPr>
            <p:ph idx="1"/>
          </p:nvPr>
        </p:nvSpPr>
        <p:spPr>
          <a:xfrm>
            <a:off x="152400" y="1600200"/>
            <a:ext cx="8839200" cy="5257800"/>
          </a:xfrm>
        </p:spPr>
        <p:txBody>
          <a:bodyPr>
            <a:normAutofit fontScale="92500" lnSpcReduction="10000"/>
          </a:bodyPr>
          <a:lstStyle/>
          <a:p>
            <a:pPr>
              <a:buNone/>
            </a:pPr>
            <a:endParaRPr lang="en-US" dirty="0" smtClean="0"/>
          </a:p>
          <a:p>
            <a:pPr>
              <a:buNone/>
            </a:pPr>
            <a:r>
              <a:rPr lang="en-US" dirty="0" smtClean="0"/>
              <a:t>    - remission (9)</a:t>
            </a:r>
            <a:br>
              <a:rPr lang="en-US" dirty="0" smtClean="0"/>
            </a:br>
            <a:r>
              <a:rPr lang="en-US" dirty="0" smtClean="0"/>
              <a:t>- forgiveness (6)</a:t>
            </a:r>
            <a:br>
              <a:rPr lang="en-US" dirty="0" smtClean="0"/>
            </a:br>
            <a:r>
              <a:rPr lang="en-US" dirty="0" smtClean="0"/>
              <a:t>- deliverance (1)</a:t>
            </a:r>
            <a:br>
              <a:rPr lang="en-US" dirty="0" smtClean="0"/>
            </a:br>
            <a:r>
              <a:rPr lang="en-US" dirty="0" smtClean="0"/>
              <a:t>- liberty (17) </a:t>
            </a:r>
          </a:p>
          <a:p>
            <a:pPr>
              <a:buNone/>
            </a:pPr>
            <a:r>
              <a:rPr lang="en-US" dirty="0" smtClean="0"/>
              <a:t/>
            </a:r>
            <a:br>
              <a:rPr lang="en-US" dirty="0" smtClean="0"/>
            </a:br>
            <a:r>
              <a:rPr lang="en-US" dirty="0" smtClean="0"/>
              <a:t>1) Release from bondage or imprisonment</a:t>
            </a:r>
          </a:p>
          <a:p>
            <a:pPr>
              <a:buNone/>
            </a:pPr>
            <a:r>
              <a:rPr lang="en-US" dirty="0" smtClean="0"/>
              <a:t/>
            </a:r>
            <a:br>
              <a:rPr lang="en-US" dirty="0" smtClean="0"/>
            </a:br>
            <a:r>
              <a:rPr lang="en-US" dirty="0" smtClean="0"/>
              <a:t>2) Forgiveness or pardon, of sins (letting them go as if they had never been committed), remission of the penalty</a:t>
            </a:r>
            <a:endParaRPr lang="en-US" dirty="0"/>
          </a:p>
        </p:txBody>
      </p:sp>
      <p:pic>
        <p:nvPicPr>
          <p:cNvPr id="1026" name="Picture 2" descr="http://b.vimeocdn.com/ts/310/682/31068265_640.jpg"/>
          <p:cNvPicPr>
            <a:picLocks noChangeAspect="1" noChangeArrowheads="1"/>
          </p:cNvPicPr>
          <p:nvPr/>
        </p:nvPicPr>
        <p:blipFill>
          <a:blip r:embed="rId2" cstate="print"/>
          <a:srcRect r="1967" b="44327"/>
          <a:stretch>
            <a:fillRect/>
          </a:stretch>
        </p:blipFill>
        <p:spPr bwMode="auto">
          <a:xfrm>
            <a:off x="3429000" y="304800"/>
            <a:ext cx="5486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upload.wikimedia.org/wikipedia/commons/thumb/a/aa/James_Strong_theologian_-_Brady-Handy.jpg/220px-James_Strong_theologian_-_Brady-Handy.jpg"/>
          <p:cNvPicPr>
            <a:picLocks noChangeAspect="1" noChangeArrowheads="1"/>
          </p:cNvPicPr>
          <p:nvPr/>
        </p:nvPicPr>
        <p:blipFill>
          <a:blip r:embed="rId3" cstate="print"/>
          <a:srcRect/>
          <a:stretch>
            <a:fillRect/>
          </a:stretch>
        </p:blipFill>
        <p:spPr bwMode="auto">
          <a:xfrm>
            <a:off x="7467600" y="2209800"/>
            <a:ext cx="1407874" cy="2937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Imputation </a:t>
            </a:r>
            <a:endParaRPr lang="en-US" dirty="0">
              <a:solidFill>
                <a:srgbClr val="FFFF00"/>
              </a:solidFill>
            </a:endParaRPr>
          </a:p>
        </p:txBody>
      </p:sp>
      <p:sp>
        <p:nvSpPr>
          <p:cNvPr id="5" name="Content Placeholder 4"/>
          <p:cNvSpPr>
            <a:spLocks noGrp="1"/>
          </p:cNvSpPr>
          <p:nvPr>
            <p:ph idx="1"/>
          </p:nvPr>
        </p:nvSpPr>
        <p:spPr>
          <a:xfrm>
            <a:off x="457200" y="5410200"/>
            <a:ext cx="8229600" cy="715963"/>
          </a:xfrm>
        </p:spPr>
        <p:txBody>
          <a:bodyPr>
            <a:noAutofit/>
          </a:bodyPr>
          <a:lstStyle/>
          <a:p>
            <a:pPr algn="ctr">
              <a:buNone/>
            </a:pPr>
            <a:r>
              <a:rPr lang="en-US" sz="4000" i="1" dirty="0" smtClean="0"/>
              <a:t>Romans chapter 4-5</a:t>
            </a:r>
            <a:endParaRPr lang="en-US" sz="4000" i="1" dirty="0"/>
          </a:p>
        </p:txBody>
      </p:sp>
      <p:pic>
        <p:nvPicPr>
          <p:cNvPr id="62466" name="Picture 2" descr="http://www.reclaimingthemind.org/images/Parchment%20and%20Pen/MichaelPatton/originalsin/threeimputations.jpg"/>
          <p:cNvPicPr>
            <a:picLocks noChangeAspect="1" noChangeArrowheads="1"/>
          </p:cNvPicPr>
          <p:nvPr/>
        </p:nvPicPr>
        <p:blipFill>
          <a:blip r:embed="rId2" cstate="print"/>
          <a:srcRect/>
          <a:stretch>
            <a:fillRect/>
          </a:stretch>
        </p:blipFill>
        <p:spPr bwMode="auto">
          <a:xfrm>
            <a:off x="990600" y="1524000"/>
            <a:ext cx="7500310" cy="3581400"/>
          </a:xfrm>
          <a:prstGeom prst="rect">
            <a:avLst/>
          </a:prstGeom>
          <a:noFill/>
        </p:spPr>
      </p:pic>
      <p:sp>
        <p:nvSpPr>
          <p:cNvPr id="7" name="Rectangle 6"/>
          <p:cNvSpPr/>
          <p:nvPr/>
        </p:nvSpPr>
        <p:spPr>
          <a:xfrm>
            <a:off x="1066800" y="3200400"/>
            <a:ext cx="1904999" cy="400110"/>
          </a:xfrm>
          <a:prstGeom prst="rect">
            <a:avLst/>
          </a:prstGeom>
        </p:spPr>
        <p:txBody>
          <a:bodyPr wrap="square">
            <a:spAutoFit/>
          </a:bodyPr>
          <a:lstStyle/>
          <a:p>
            <a:pPr algn="ctr"/>
            <a:r>
              <a:rPr lang="en-US" sz="2000" b="1" i="1" dirty="0" smtClean="0">
                <a:solidFill>
                  <a:schemeClr val="bg1"/>
                </a:solidFill>
                <a:effectLst>
                  <a:glow rad="101600">
                    <a:schemeClr val="tx1">
                      <a:alpha val="60000"/>
                    </a:schemeClr>
                  </a:glow>
                </a:effectLst>
              </a:rPr>
              <a:t>I Cor. 15:22</a:t>
            </a:r>
            <a:endParaRPr lang="en-US" sz="2000" b="1" i="1" dirty="0">
              <a:solidFill>
                <a:schemeClr val="bg1"/>
              </a:solidFill>
              <a:effectLst>
                <a:glow rad="101600">
                  <a:schemeClr val="tx1">
                    <a:alpha val="60000"/>
                  </a:schemeClr>
                </a:glow>
              </a:effectLst>
            </a:endParaRPr>
          </a:p>
        </p:txBody>
      </p:sp>
      <p:sp>
        <p:nvSpPr>
          <p:cNvPr id="8" name="Rectangle 7"/>
          <p:cNvSpPr/>
          <p:nvPr/>
        </p:nvSpPr>
        <p:spPr>
          <a:xfrm>
            <a:off x="5334000" y="3200400"/>
            <a:ext cx="1752599" cy="400110"/>
          </a:xfrm>
          <a:prstGeom prst="rect">
            <a:avLst/>
          </a:prstGeom>
        </p:spPr>
        <p:txBody>
          <a:bodyPr wrap="square">
            <a:spAutoFit/>
          </a:bodyPr>
          <a:lstStyle/>
          <a:p>
            <a:pPr algn="ctr"/>
            <a:r>
              <a:rPr lang="en-US" sz="2000" b="1" i="1" dirty="0" smtClean="0">
                <a:solidFill>
                  <a:schemeClr val="bg1"/>
                </a:solidFill>
              </a:rPr>
              <a:t> II Cor. 5:21</a:t>
            </a:r>
            <a:endParaRPr lang="en-US" sz="2000" b="1" i="1" dirty="0">
              <a:solidFill>
                <a:schemeClr val="bg1"/>
              </a:solidFill>
            </a:endParaRPr>
          </a:p>
        </p:txBody>
      </p:sp>
      <p:sp>
        <p:nvSpPr>
          <p:cNvPr id="9" name="Rectangle 8"/>
          <p:cNvSpPr/>
          <p:nvPr/>
        </p:nvSpPr>
        <p:spPr>
          <a:xfrm>
            <a:off x="3124200" y="3200400"/>
            <a:ext cx="1946591" cy="400110"/>
          </a:xfrm>
          <a:prstGeom prst="rect">
            <a:avLst/>
          </a:prstGeom>
        </p:spPr>
        <p:txBody>
          <a:bodyPr wrap="square">
            <a:spAutoFit/>
          </a:bodyPr>
          <a:lstStyle/>
          <a:p>
            <a:pPr algn="ctr"/>
            <a:r>
              <a:rPr lang="en-US" sz="2000" b="1" i="1" dirty="0" smtClean="0">
                <a:solidFill>
                  <a:schemeClr val="bg1"/>
                </a:solidFill>
              </a:rPr>
              <a:t>I Pet. 2:24</a:t>
            </a:r>
            <a:endParaRPr lang="en-US" sz="2000" b="1" i="1" dirty="0">
              <a:solidFill>
                <a:schemeClr val="bg1"/>
              </a:solidFill>
            </a:endParaRPr>
          </a:p>
        </p:txBody>
      </p:sp>
      <p:sp>
        <p:nvSpPr>
          <p:cNvPr id="10" name="Rectangle 9"/>
          <p:cNvSpPr/>
          <p:nvPr/>
        </p:nvSpPr>
        <p:spPr>
          <a:xfrm>
            <a:off x="1371600" y="2209800"/>
            <a:ext cx="1676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81400" y="2286000"/>
            <a:ext cx="152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81600" y="2209800"/>
            <a:ext cx="2514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incourage.me/wp-content/uploads/2010/12/open-bible.jpg"/>
          <p:cNvPicPr>
            <a:picLocks noChangeAspect="1" noChangeArrowheads="1"/>
          </p:cNvPicPr>
          <p:nvPr/>
        </p:nvPicPr>
        <p:blipFill>
          <a:blip r:embed="rId2" cstate="print">
            <a:lum bright="-40000"/>
          </a:blip>
          <a:srcRect/>
          <a:stretch>
            <a:fillRect/>
          </a:stretch>
        </p:blipFill>
        <p:spPr bwMode="auto">
          <a:xfrm>
            <a:off x="-298895" y="-228600"/>
            <a:ext cx="9442895" cy="7086600"/>
          </a:xfrm>
          <a:prstGeom prst="rect">
            <a:avLst/>
          </a:prstGeom>
          <a:noFill/>
        </p:spPr>
      </p:pic>
      <p:sp>
        <p:nvSpPr>
          <p:cNvPr id="3" name="Content Placeholder 2"/>
          <p:cNvSpPr>
            <a:spLocks noGrp="1"/>
          </p:cNvSpPr>
          <p:nvPr>
            <p:ph idx="1"/>
          </p:nvPr>
        </p:nvSpPr>
        <p:spPr>
          <a:xfrm>
            <a:off x="0" y="152400"/>
            <a:ext cx="9144000" cy="6705600"/>
          </a:xfrm>
        </p:spPr>
        <p:txBody>
          <a:bodyPr>
            <a:normAutofit fontScale="92500" lnSpcReduction="10000"/>
          </a:bodyPr>
          <a:lstStyle/>
          <a:p>
            <a:pPr algn="ctr">
              <a:buNone/>
            </a:pPr>
            <a:r>
              <a:rPr lang="en-US" i="1" dirty="0" smtClean="0">
                <a:effectLst>
                  <a:glow rad="101600">
                    <a:schemeClr val="bg1">
                      <a:alpha val="60000"/>
                    </a:schemeClr>
                  </a:glow>
                </a:effectLst>
              </a:rPr>
              <a:t>   “What shall we say then that Abraham our father, as pertaining to the flesh, hath found? For if Abraham were justified by works, he hath whereof to glory; but not before God. For what </a:t>
            </a:r>
            <a:r>
              <a:rPr lang="en-US" i="1" dirty="0" err="1" smtClean="0">
                <a:effectLst>
                  <a:glow rad="101600">
                    <a:schemeClr val="bg1">
                      <a:alpha val="60000"/>
                    </a:schemeClr>
                  </a:glow>
                </a:effectLst>
              </a:rPr>
              <a:t>saith</a:t>
            </a:r>
            <a:r>
              <a:rPr lang="en-US" i="1" dirty="0" smtClean="0">
                <a:effectLst>
                  <a:glow rad="101600">
                    <a:schemeClr val="bg1">
                      <a:alpha val="60000"/>
                    </a:schemeClr>
                  </a:glow>
                </a:effectLst>
              </a:rPr>
              <a:t> the scripture? Abraham believed God, and it was counted unto him for righteousness. Now to him that </a:t>
            </a:r>
            <a:r>
              <a:rPr lang="en-US" i="1" dirty="0" err="1" smtClean="0">
                <a:effectLst>
                  <a:glow rad="101600">
                    <a:schemeClr val="bg1">
                      <a:alpha val="60000"/>
                    </a:schemeClr>
                  </a:glow>
                </a:effectLst>
              </a:rPr>
              <a:t>worketh</a:t>
            </a:r>
            <a:r>
              <a:rPr lang="en-US" i="1" dirty="0" smtClean="0">
                <a:effectLst>
                  <a:glow rad="101600">
                    <a:schemeClr val="bg1">
                      <a:alpha val="60000"/>
                    </a:schemeClr>
                  </a:glow>
                </a:effectLst>
              </a:rPr>
              <a:t> is the reward not reckoned of grace, but of debt. But to him that </a:t>
            </a:r>
            <a:r>
              <a:rPr lang="en-US" i="1" dirty="0" err="1" smtClean="0">
                <a:effectLst>
                  <a:glow rad="101600">
                    <a:schemeClr val="bg1">
                      <a:alpha val="60000"/>
                    </a:schemeClr>
                  </a:glow>
                </a:effectLst>
              </a:rPr>
              <a:t>worketh</a:t>
            </a:r>
            <a:r>
              <a:rPr lang="en-US" i="1" dirty="0" smtClean="0">
                <a:effectLst>
                  <a:glow rad="101600">
                    <a:schemeClr val="bg1">
                      <a:alpha val="60000"/>
                    </a:schemeClr>
                  </a:glow>
                </a:effectLst>
              </a:rPr>
              <a:t> not, but believeth on him that </a:t>
            </a:r>
            <a:r>
              <a:rPr lang="en-US" i="1" dirty="0" err="1" smtClean="0">
                <a:effectLst>
                  <a:glow rad="101600">
                    <a:schemeClr val="bg1">
                      <a:alpha val="60000"/>
                    </a:schemeClr>
                  </a:glow>
                </a:effectLst>
              </a:rPr>
              <a:t>justifieth</a:t>
            </a:r>
            <a:r>
              <a:rPr lang="en-US" i="1" dirty="0" smtClean="0">
                <a:effectLst>
                  <a:glow rad="101600">
                    <a:schemeClr val="bg1">
                      <a:alpha val="60000"/>
                    </a:schemeClr>
                  </a:glow>
                </a:effectLst>
              </a:rPr>
              <a:t> the ungodly, his faith is counted for righteousness. Even as David also </a:t>
            </a:r>
            <a:r>
              <a:rPr lang="en-US" i="1" dirty="0" err="1" smtClean="0">
                <a:effectLst>
                  <a:glow rad="101600">
                    <a:schemeClr val="bg1">
                      <a:alpha val="60000"/>
                    </a:schemeClr>
                  </a:glow>
                </a:effectLst>
              </a:rPr>
              <a:t>describeth</a:t>
            </a:r>
            <a:r>
              <a:rPr lang="en-US" i="1" dirty="0" smtClean="0">
                <a:effectLst>
                  <a:glow rad="101600">
                    <a:schemeClr val="bg1">
                      <a:alpha val="60000"/>
                    </a:schemeClr>
                  </a:glow>
                </a:effectLst>
              </a:rPr>
              <a:t> the blessedness of the man, unto whom God </a:t>
            </a:r>
            <a:r>
              <a:rPr lang="en-US" i="1" dirty="0" err="1" smtClean="0">
                <a:effectLst>
                  <a:glow rad="101600">
                    <a:schemeClr val="bg1">
                      <a:alpha val="60000"/>
                    </a:schemeClr>
                  </a:glow>
                </a:effectLst>
              </a:rPr>
              <a:t>imputeth</a:t>
            </a:r>
            <a:r>
              <a:rPr lang="en-US" i="1" dirty="0" smtClean="0">
                <a:effectLst>
                  <a:glow rad="101600">
                    <a:schemeClr val="bg1">
                      <a:alpha val="60000"/>
                    </a:schemeClr>
                  </a:glow>
                </a:effectLst>
              </a:rPr>
              <a:t> righteousness without works, Saying, Blessed are they whose iniquities are forgiven, and whose sins are covered. Blessed is the man to whom the Lord will not impute sin.” </a:t>
            </a:r>
          </a:p>
          <a:p>
            <a:pPr algn="ctr">
              <a:buNone/>
            </a:pPr>
            <a:r>
              <a:rPr lang="en-US" i="1" dirty="0" smtClean="0">
                <a:effectLst>
                  <a:glow rad="101600">
                    <a:schemeClr val="bg1">
                      <a:alpha val="60000"/>
                    </a:schemeClr>
                  </a:glow>
                </a:effectLst>
              </a:rPr>
              <a:t>(Romans 4:1-8)</a:t>
            </a:r>
            <a:endParaRPr lang="en-US"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pPr algn="ctr"/>
            <a:r>
              <a:rPr lang="en-US" sz="3600" i="1" dirty="0" smtClean="0"/>
              <a:t> “And the scripture was fulfilled which </a:t>
            </a:r>
            <a:r>
              <a:rPr lang="en-US" sz="3600" i="1" dirty="0" err="1" smtClean="0"/>
              <a:t>saith</a:t>
            </a:r>
            <a:r>
              <a:rPr lang="en-US" sz="3600" i="1" dirty="0" smtClean="0"/>
              <a:t>, Abraham believed God, and it was </a:t>
            </a:r>
            <a:r>
              <a:rPr lang="en-US" sz="3600" i="1" u="sng" dirty="0" smtClean="0"/>
              <a:t>imputed</a:t>
            </a:r>
            <a:r>
              <a:rPr lang="en-US" sz="3600" i="1" dirty="0" smtClean="0"/>
              <a:t> unto him for righteousness:” James 2:23 </a:t>
            </a:r>
            <a:endParaRPr lang="en-US" sz="3600" i="1" dirty="0"/>
          </a:p>
        </p:txBody>
      </p:sp>
      <p:pic>
        <p:nvPicPr>
          <p:cNvPr id="65538" name="Picture 2" descr="http://www.ellenwhite.info/images/chapt-illus/PP/RH-AbrahamOffersIsaac.jpg"/>
          <p:cNvPicPr>
            <a:picLocks noChangeAspect="1" noChangeArrowheads="1"/>
          </p:cNvPicPr>
          <p:nvPr/>
        </p:nvPicPr>
        <p:blipFill>
          <a:blip r:embed="rId2" cstate="print">
            <a:lum bright="-10000"/>
          </a:blip>
          <a:srcRect/>
          <a:stretch>
            <a:fillRect/>
          </a:stretch>
        </p:blipFill>
        <p:spPr bwMode="auto">
          <a:xfrm>
            <a:off x="2590800" y="1817370"/>
            <a:ext cx="4000499" cy="504063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Propitiation</a:t>
            </a:r>
            <a:endParaRPr lang="en-US" dirty="0">
              <a:solidFill>
                <a:srgbClr val="FFFF00"/>
              </a:solidFill>
            </a:endParaRPr>
          </a:p>
        </p:txBody>
      </p:sp>
      <p:sp>
        <p:nvSpPr>
          <p:cNvPr id="3" name="Content Placeholder 2"/>
          <p:cNvSpPr>
            <a:spLocks noGrp="1"/>
          </p:cNvSpPr>
          <p:nvPr>
            <p:ph idx="1"/>
          </p:nvPr>
        </p:nvSpPr>
        <p:spPr>
          <a:xfrm>
            <a:off x="152400" y="1219200"/>
            <a:ext cx="8991600" cy="4906963"/>
          </a:xfrm>
        </p:spPr>
        <p:txBody>
          <a:bodyPr>
            <a:normAutofit lnSpcReduction="10000"/>
          </a:bodyPr>
          <a:lstStyle/>
          <a:p>
            <a:pPr>
              <a:buNone/>
            </a:pPr>
            <a:r>
              <a:rPr lang="en-US" dirty="0" smtClean="0"/>
              <a:t>    KJV Study Bible - Propitiation is the act of God, motivated by His immense love, whereby He accepts the blood of Christ as the complete and satisfying sacrifice for all human sin, thus establishing a means of reconciliation between God and man. While the offering of the blood of Christ was a sufficient propitiation for the sins of the whole world </a:t>
            </a:r>
            <a:r>
              <a:rPr lang="en-US" i="1" dirty="0" smtClean="0"/>
              <a:t>(I John 2:2), </a:t>
            </a:r>
            <a:r>
              <a:rPr lang="en-US" dirty="0" smtClean="0"/>
              <a:t>the benefits of His sacrifice are available only to those who by faith accept this provision for sin.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858000"/>
          </a:xfrm>
        </p:spPr>
        <p:txBody>
          <a:bodyPr>
            <a:normAutofit/>
          </a:bodyPr>
          <a:lstStyle/>
          <a:p>
            <a:r>
              <a:rPr lang="en-US" sz="3600" i="1" dirty="0" smtClean="0"/>
              <a:t>(Romans 3:25) “Whom God hath set forth to be a </a:t>
            </a:r>
            <a:r>
              <a:rPr lang="en-US" sz="3600" i="1" u="sng" dirty="0" smtClean="0"/>
              <a:t>propitiation</a:t>
            </a:r>
            <a:r>
              <a:rPr lang="en-US" sz="3600" i="1" dirty="0" smtClean="0"/>
              <a:t> through faith in his blood, to declare his righteousness for the remission of sins that are past, through the forbearance of God.”</a:t>
            </a:r>
          </a:p>
          <a:p>
            <a:r>
              <a:rPr lang="en-US" sz="3600" i="1" dirty="0" smtClean="0"/>
              <a:t>(I John 2:2) “And he is the </a:t>
            </a:r>
            <a:r>
              <a:rPr lang="en-US" sz="3600" i="1" u="sng" dirty="0" smtClean="0"/>
              <a:t>propitiation</a:t>
            </a:r>
            <a:r>
              <a:rPr lang="en-US" sz="3600" i="1" dirty="0" smtClean="0"/>
              <a:t> for our sins: and not for ours only, but also for the sins of the whole world.”</a:t>
            </a:r>
          </a:p>
          <a:p>
            <a:r>
              <a:rPr lang="en-US" sz="3600" i="1" dirty="0" smtClean="0"/>
              <a:t>(I John 4:10) “Herein is love, not that we loved God, but that he loved us, and sent his Son to be the </a:t>
            </a:r>
            <a:r>
              <a:rPr lang="en-US" sz="3600" i="1" u="sng" dirty="0" smtClean="0"/>
              <a:t>propitiation</a:t>
            </a:r>
            <a:r>
              <a:rPr lang="en-US" sz="3600" i="1" dirty="0" smtClean="0"/>
              <a:t> for our sins.”</a:t>
            </a:r>
            <a:endParaRPr lang="en-US" sz="36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Christ's death was a legal payment</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sz="3600" dirty="0" smtClean="0"/>
              <a:t>The word propitiation signifies the removal of wrath by the offering of a gift.</a:t>
            </a:r>
            <a:endParaRPr lang="en-US" sz="3600" u="sng" dirty="0" smtClean="0"/>
          </a:p>
          <a:p>
            <a:r>
              <a:rPr lang="en-US" sz="3600" dirty="0" smtClean="0"/>
              <a:t>Propitiation properly deals with the wrath of God – </a:t>
            </a:r>
            <a:r>
              <a:rPr lang="en-US" sz="3600" i="1" dirty="0" smtClean="0">
                <a:solidFill>
                  <a:srgbClr val="FFFF00"/>
                </a:solidFill>
              </a:rPr>
              <a:t>John 3:36 “He that believeth on the Son hath everlasting life: and he that believeth not the Son shall not see life; but the wrath of God </a:t>
            </a:r>
            <a:r>
              <a:rPr lang="en-US" sz="3600" i="1" dirty="0" err="1" smtClean="0">
                <a:solidFill>
                  <a:srgbClr val="FFFF00"/>
                </a:solidFill>
              </a:rPr>
              <a:t>abideth</a:t>
            </a:r>
            <a:r>
              <a:rPr lang="en-US" sz="3600" i="1" dirty="0" smtClean="0">
                <a:solidFill>
                  <a:srgbClr val="FFFF00"/>
                </a:solidFill>
              </a:rPr>
              <a:t> on him.”</a:t>
            </a:r>
          </a:p>
          <a:p>
            <a:r>
              <a:rPr lang="en-US" sz="3600" dirty="0" smtClean="0"/>
              <a:t>The wrath of God is due to the                      legal requirements of punishing                      the sinner – </a:t>
            </a:r>
            <a:r>
              <a:rPr lang="en-US" sz="3600" i="1" dirty="0" smtClean="0"/>
              <a:t>Romans 3:23; 6:23</a:t>
            </a:r>
            <a:endParaRPr lang="en-US" sz="3600" i="1" dirty="0"/>
          </a:p>
        </p:txBody>
      </p:sp>
      <p:pic>
        <p:nvPicPr>
          <p:cNvPr id="7170" name="Picture 2" descr="http://vlramos.files.wordpress.com/2011/10/god-judges-no-one.jpg"/>
          <p:cNvPicPr>
            <a:picLocks noChangeAspect="1" noChangeArrowheads="1"/>
          </p:cNvPicPr>
          <p:nvPr/>
        </p:nvPicPr>
        <p:blipFill>
          <a:blip r:embed="rId2" cstate="print"/>
          <a:srcRect t="14509"/>
          <a:stretch>
            <a:fillRect/>
          </a:stretch>
        </p:blipFill>
        <p:spPr bwMode="auto">
          <a:xfrm>
            <a:off x="6858000" y="4563208"/>
            <a:ext cx="2057400" cy="229479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Names and Titles of Jesus Christ</a:t>
            </a:r>
            <a:endParaRPr lang="en-US" dirty="0">
              <a:solidFill>
                <a:srgbClr val="FFFF00"/>
              </a:solidFill>
            </a:endParaRPr>
          </a:p>
        </p:txBody>
      </p:sp>
      <p:pic>
        <p:nvPicPr>
          <p:cNvPr id="51204" name="Picture 4" descr="http://christianityinview.com/images/jesusnames.jpg"/>
          <p:cNvPicPr>
            <a:picLocks noChangeAspect="1" noChangeArrowheads="1"/>
          </p:cNvPicPr>
          <p:nvPr/>
        </p:nvPicPr>
        <p:blipFill>
          <a:blip r:embed="rId2" cstate="print"/>
          <a:srcRect/>
          <a:stretch>
            <a:fillRect/>
          </a:stretch>
        </p:blipFill>
        <p:spPr bwMode="auto">
          <a:xfrm>
            <a:off x="838200" y="1295400"/>
            <a:ext cx="7441603" cy="5562600"/>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solidFill>
                  <a:srgbClr val="FFFF00"/>
                </a:solidFill>
              </a:rPr>
              <a:t>Forgiveness</a:t>
            </a:r>
            <a:endParaRPr lang="en-US" dirty="0">
              <a:solidFill>
                <a:srgbClr val="FFFF00"/>
              </a:solidFill>
            </a:endParaRPr>
          </a:p>
        </p:txBody>
      </p:sp>
      <p:sp>
        <p:nvSpPr>
          <p:cNvPr id="3" name="Content Placeholder 2"/>
          <p:cNvSpPr>
            <a:spLocks noGrp="1"/>
          </p:cNvSpPr>
          <p:nvPr>
            <p:ph idx="1"/>
          </p:nvPr>
        </p:nvSpPr>
        <p:spPr>
          <a:xfrm>
            <a:off x="228600" y="1143000"/>
            <a:ext cx="8610600" cy="4983163"/>
          </a:xfrm>
        </p:spPr>
        <p:txBody>
          <a:bodyPr>
            <a:noAutofit/>
          </a:bodyPr>
          <a:lstStyle/>
          <a:p>
            <a:r>
              <a:rPr lang="en-US" i="1" dirty="0" smtClean="0"/>
              <a:t>Acts 26:18 “To open their eyes, and to turn them from darkness to light, and from the power of Satan unto God, that they may receive forgiveness of sins, and inheritance among them which are sanctified by faith.”</a:t>
            </a:r>
          </a:p>
          <a:p>
            <a:r>
              <a:rPr lang="en-US" i="1" dirty="0" smtClean="0"/>
              <a:t>Eph 1:7 “In whom we have redemption through his blood, the forgiveness of sins, according to the riches of his grace.”</a:t>
            </a:r>
          </a:p>
          <a:p>
            <a:r>
              <a:rPr lang="en-US" i="1" dirty="0" smtClean="0"/>
              <a:t> Col 1:14 “In whom we have redemption through his blood, even the forgiveness of sins.”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1"/>
            <a:ext cx="9067800" cy="6892706"/>
          </a:xfrm>
          <a:prstGeom prst="rect">
            <a:avLst/>
          </a:prstGeom>
        </p:spPr>
        <p:txBody>
          <a:bodyPr wrap="square">
            <a:spAutoFit/>
          </a:bodyPr>
          <a:lstStyle/>
          <a:p>
            <a:pPr algn="ctr"/>
            <a:r>
              <a:rPr lang="en-US" sz="3600" i="1" dirty="0" smtClean="0"/>
              <a:t>“When Jesus saw their faith, he said unto the sick of the palsy, Son, thy sins be forgiven thee. But there were certain of the scribes sitting there, and reasoning in their hearts, Why doth this man thus speak blasphemies? who can forgive sins but God only? And immediately when Jesus perceived in his spirit that they so reasoned within themselves, he said unto them, Why reason ye these things in your hearts? Whether is it easier to say to the sick of the palsy, Thy sins be forgiven thee; or to say, Arise, and take up thy bed, and walk?” Mark 2:5-9</a:t>
            </a:r>
            <a:endParaRPr lang="en-US" sz="3600" i="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www.lds.org/bc/content/ldsorg/home/jesus-heals-a-man-with-palsy-Lvl1.jpg"/>
          <p:cNvPicPr>
            <a:picLocks noChangeAspect="1" noChangeArrowheads="1"/>
          </p:cNvPicPr>
          <p:nvPr/>
        </p:nvPicPr>
        <p:blipFill>
          <a:blip r:embed="rId2" cstate="print"/>
          <a:srcRect/>
          <a:stretch>
            <a:fillRect/>
          </a:stretch>
        </p:blipFill>
        <p:spPr bwMode="auto">
          <a:xfrm>
            <a:off x="381000" y="381000"/>
            <a:ext cx="8210550" cy="3381375"/>
          </a:xfrm>
          <a:prstGeom prst="rect">
            <a:avLst/>
          </a:prstGeom>
          <a:noFill/>
        </p:spPr>
      </p:pic>
      <p:sp>
        <p:nvSpPr>
          <p:cNvPr id="4" name="Rectangle 3"/>
          <p:cNvSpPr/>
          <p:nvPr/>
        </p:nvSpPr>
        <p:spPr>
          <a:xfrm>
            <a:off x="381000" y="4038600"/>
            <a:ext cx="8229600" cy="2554545"/>
          </a:xfrm>
          <a:prstGeom prst="rect">
            <a:avLst/>
          </a:prstGeom>
        </p:spPr>
        <p:txBody>
          <a:bodyPr wrap="square">
            <a:spAutoFit/>
          </a:bodyPr>
          <a:lstStyle/>
          <a:p>
            <a:pPr algn="ctr"/>
            <a:r>
              <a:rPr lang="en-US" sz="3200" i="1" dirty="0" smtClean="0"/>
              <a:t>“But that ye may know that the Son of man hath power on earth to forgive sins, (he </a:t>
            </a:r>
            <a:r>
              <a:rPr lang="en-US" sz="3200" i="1" dirty="0" err="1" smtClean="0"/>
              <a:t>saith</a:t>
            </a:r>
            <a:r>
              <a:rPr lang="en-US" sz="3200" i="1" dirty="0" smtClean="0"/>
              <a:t> to the sick of the palsy,) I say unto thee, Arise, and take up thy bed, and go thy way into </a:t>
            </a:r>
            <a:r>
              <a:rPr lang="en-US" sz="3200" i="1" dirty="0" err="1" smtClean="0"/>
              <a:t>thine</a:t>
            </a:r>
            <a:r>
              <a:rPr lang="en-US" sz="3200" i="1" dirty="0" smtClean="0"/>
              <a:t> house.” (Mark 2:10-11)</a:t>
            </a:r>
            <a:endParaRPr lang="en-US" sz="3200"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Adoption </a:t>
            </a:r>
            <a:endParaRPr lang="en-US" dirty="0">
              <a:solidFill>
                <a:srgbClr val="FFFF00"/>
              </a:solidFill>
            </a:endParaRPr>
          </a:p>
        </p:txBody>
      </p:sp>
      <p:sp>
        <p:nvSpPr>
          <p:cNvPr id="3" name="Content Placeholder 2"/>
          <p:cNvSpPr>
            <a:spLocks noGrp="1"/>
          </p:cNvSpPr>
          <p:nvPr>
            <p:ph idx="1"/>
          </p:nvPr>
        </p:nvSpPr>
        <p:spPr>
          <a:xfrm>
            <a:off x="0" y="1219200"/>
            <a:ext cx="9144000" cy="5638800"/>
          </a:xfrm>
        </p:spPr>
        <p:txBody>
          <a:bodyPr>
            <a:noAutofit/>
          </a:bodyPr>
          <a:lstStyle/>
          <a:p>
            <a:r>
              <a:rPr lang="en-US" sz="3500" i="1" dirty="0" smtClean="0"/>
              <a:t> Rom. 8:15 “For ye have not received the spirit of bondage again to fear; but ye have received the Spirit of adoption, whereby we cry, Abba, Father.”</a:t>
            </a:r>
          </a:p>
          <a:p>
            <a:r>
              <a:rPr lang="en-US" sz="3500" i="1" dirty="0" smtClean="0"/>
              <a:t>Gal. 4:5 “To redeem them that were under the law, that we might receive the adoption of sons.”</a:t>
            </a:r>
          </a:p>
          <a:p>
            <a:r>
              <a:rPr lang="en-US" sz="3500" i="1" dirty="0" smtClean="0"/>
              <a:t> Eph. 1:5 “Having predestinated us unto the adoption of children by Jesus Christ to himself.”</a:t>
            </a:r>
            <a:endParaRPr lang="en-US" sz="3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justcris.com/wp-content/uploads/2011/10/Family_at_the_cross.jpg"/>
          <p:cNvPicPr>
            <a:picLocks noChangeAspect="1" noChangeArrowheads="1"/>
          </p:cNvPicPr>
          <p:nvPr/>
        </p:nvPicPr>
        <p:blipFill>
          <a:blip r:embed="rId2" cstate="print"/>
          <a:srcRect/>
          <a:stretch>
            <a:fillRect/>
          </a:stretch>
        </p:blipFill>
        <p:spPr bwMode="auto">
          <a:xfrm>
            <a:off x="-50800" y="-38100"/>
            <a:ext cx="9194800" cy="6896100"/>
          </a:xfrm>
          <a:prstGeom prst="rect">
            <a:avLst/>
          </a:prstGeom>
          <a:noFill/>
        </p:spPr>
      </p:pic>
      <p:sp>
        <p:nvSpPr>
          <p:cNvPr id="3" name="Rectangle 2"/>
          <p:cNvSpPr/>
          <p:nvPr/>
        </p:nvSpPr>
        <p:spPr>
          <a:xfrm>
            <a:off x="1219200" y="228600"/>
            <a:ext cx="6477000" cy="1754326"/>
          </a:xfrm>
          <a:prstGeom prst="rect">
            <a:avLst/>
          </a:prstGeom>
        </p:spPr>
        <p:txBody>
          <a:bodyPr wrap="square">
            <a:spAutoFit/>
          </a:bodyPr>
          <a:lstStyle/>
          <a:p>
            <a:pPr algn="ctr"/>
            <a:r>
              <a:rPr lang="en-US" sz="3600" i="1" dirty="0" smtClean="0">
                <a:effectLst>
                  <a:glow rad="101600">
                    <a:schemeClr val="bg1">
                      <a:alpha val="60000"/>
                    </a:schemeClr>
                  </a:glow>
                </a:effectLst>
              </a:rPr>
              <a:t>“For ye are all the children of God by faith in Christ Jesus.”</a:t>
            </a:r>
          </a:p>
          <a:p>
            <a:pPr algn="ctr"/>
            <a:r>
              <a:rPr lang="en-US" sz="3600" i="1" dirty="0" smtClean="0">
                <a:effectLst>
                  <a:glow rad="101600">
                    <a:schemeClr val="bg1">
                      <a:alpha val="60000"/>
                    </a:schemeClr>
                  </a:glow>
                </a:effectLst>
              </a:rPr>
              <a:t> (Gal. 3:26) </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95400"/>
          </a:xfrm>
        </p:spPr>
        <p:txBody>
          <a:bodyPr/>
          <a:lstStyle/>
          <a:p>
            <a:r>
              <a:rPr lang="en-US" dirty="0" smtClean="0">
                <a:solidFill>
                  <a:srgbClr val="FFFF00"/>
                </a:solidFill>
              </a:rPr>
              <a:t>Ransom</a:t>
            </a:r>
            <a:endParaRPr lang="en-US" dirty="0">
              <a:solidFill>
                <a:srgbClr val="FFFF00"/>
              </a:solidFill>
            </a:endParaRPr>
          </a:p>
        </p:txBody>
      </p:sp>
      <p:sp>
        <p:nvSpPr>
          <p:cNvPr id="4" name="Content Placeholder 3"/>
          <p:cNvSpPr>
            <a:spLocks noGrp="1"/>
          </p:cNvSpPr>
          <p:nvPr>
            <p:ph idx="1"/>
          </p:nvPr>
        </p:nvSpPr>
        <p:spPr>
          <a:xfrm>
            <a:off x="228600" y="1371600"/>
            <a:ext cx="8763000" cy="5486400"/>
          </a:xfrm>
        </p:spPr>
        <p:txBody>
          <a:bodyPr>
            <a:normAutofit/>
          </a:bodyPr>
          <a:lstStyle/>
          <a:p>
            <a:pPr>
              <a:buFont typeface="Arial" charset="0"/>
              <a:buChar char="•"/>
            </a:pPr>
            <a:r>
              <a:rPr lang="en-US" b="1" dirty="0" smtClean="0"/>
              <a:t>Ransom</a:t>
            </a:r>
            <a:r>
              <a:rPr lang="en-US" dirty="0" smtClean="0"/>
              <a:t> is the practice of holding a prisoner or item to extort money or property to secure their release, or it can refer to the sum of money involved.</a:t>
            </a:r>
          </a:p>
          <a:p>
            <a:pPr>
              <a:buFont typeface="Arial" charset="0"/>
              <a:buChar char="•"/>
            </a:pPr>
            <a:r>
              <a:rPr lang="en-US" i="1" dirty="0" smtClean="0"/>
              <a:t>Matt. 20:28 “…give his life a ransom for many.”</a:t>
            </a:r>
          </a:p>
          <a:p>
            <a:pPr>
              <a:buFont typeface="Arial" charset="0"/>
              <a:buChar char="•"/>
            </a:pPr>
            <a:r>
              <a:rPr lang="en-US" i="1" dirty="0" smtClean="0"/>
              <a:t> I Tim. 2:6 “Who gave himself a ransom for all.”</a:t>
            </a:r>
          </a:p>
          <a:p>
            <a:pPr>
              <a:buFont typeface="Arial" charset="0"/>
              <a:buChar char="•"/>
            </a:pPr>
            <a:r>
              <a:rPr lang="en-US" i="1" dirty="0" smtClean="0"/>
              <a:t>I Cor. 6:20 “For ye are bought with a price: therefore glorify God in your body, and in your spirit, which are God's.”</a:t>
            </a:r>
          </a:p>
          <a:p>
            <a:pPr>
              <a:buFont typeface="Arial" charset="0"/>
              <a:buChar char="•"/>
            </a:pP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4.bp.blogspot.com/-SW-0_Jgck_k/TZFfePUoXJI/AAAAAAAAAKU/VwOGQAv-sEY/s1600/painting-set_free_preview.jpg"/>
          <p:cNvPicPr>
            <a:picLocks noChangeAspect="1" noChangeArrowheads="1"/>
          </p:cNvPicPr>
          <p:nvPr/>
        </p:nvPicPr>
        <p:blipFill>
          <a:blip r:embed="rId2" cstate="print"/>
          <a:srcRect/>
          <a:stretch>
            <a:fillRect/>
          </a:stretch>
        </p:blipFill>
        <p:spPr bwMode="auto">
          <a:xfrm>
            <a:off x="2057400" y="0"/>
            <a:ext cx="5069809" cy="68580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Pardon</a:t>
            </a:r>
            <a:endParaRPr lang="en-US" dirty="0">
              <a:solidFill>
                <a:srgbClr val="FFFF00"/>
              </a:solidFill>
            </a:endParaRPr>
          </a:p>
        </p:txBody>
      </p:sp>
      <p:sp>
        <p:nvSpPr>
          <p:cNvPr id="3" name="Content Placeholder 2"/>
          <p:cNvSpPr>
            <a:spLocks noGrp="1"/>
          </p:cNvSpPr>
          <p:nvPr>
            <p:ph idx="1"/>
          </p:nvPr>
        </p:nvSpPr>
        <p:spPr>
          <a:xfrm>
            <a:off x="152400" y="1600200"/>
            <a:ext cx="8991600" cy="5105400"/>
          </a:xfrm>
        </p:spPr>
        <p:txBody>
          <a:bodyPr>
            <a:normAutofit/>
          </a:bodyPr>
          <a:lstStyle/>
          <a:p>
            <a:r>
              <a:rPr lang="en-US" dirty="0" smtClean="0"/>
              <a:t>A </a:t>
            </a:r>
            <a:r>
              <a:rPr lang="en-US" i="1" dirty="0" smtClean="0"/>
              <a:t>pardon</a:t>
            </a:r>
            <a:r>
              <a:rPr lang="en-US" dirty="0" smtClean="0"/>
              <a:t> is the forgiveness of a crime and the cancellation of the relevant penalty </a:t>
            </a:r>
          </a:p>
          <a:p>
            <a:r>
              <a:rPr lang="en-US" i="1" dirty="0" smtClean="0"/>
              <a:t>Psalm 25:11 “For thy name's sake, O LORD, pardon mine iniquity; for it is great.”</a:t>
            </a:r>
          </a:p>
          <a:p>
            <a:r>
              <a:rPr lang="en-US" i="1" dirty="0" smtClean="0"/>
              <a:t>Jer. 33:8 “And I will cleanse them from all their iniquity, whereby they have sinned against me; and I will pardon all their iniquities, whereby they have sinned, and whereby they have transgressed against me.”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505200"/>
          </a:xfrm>
        </p:spPr>
        <p:txBody>
          <a:bodyPr>
            <a:normAutofit/>
          </a:bodyPr>
          <a:lstStyle/>
          <a:p>
            <a:r>
              <a:rPr lang="en-US" i="1" dirty="0" smtClean="0"/>
              <a:t>“Blotting out the handwriting of ordinances that was against us, which was contrary to us, and took it out of the way, nailing it to his cross.” </a:t>
            </a:r>
            <a:br>
              <a:rPr lang="en-US" i="1" dirty="0" smtClean="0"/>
            </a:br>
            <a:r>
              <a:rPr lang="en-US" i="1" dirty="0" smtClean="0"/>
              <a:t>(Col. 2:14)</a:t>
            </a:r>
            <a:endParaRPr lang="en-US" i="1" dirty="0"/>
          </a:p>
        </p:txBody>
      </p:sp>
      <p:pic>
        <p:nvPicPr>
          <p:cNvPr id="86018" name="Picture 2" descr="http://heathersjoy.files.wordpress.com/2010/10/my-sins-nailed-to-the-cross.jpg"/>
          <p:cNvPicPr>
            <a:picLocks noChangeAspect="1" noChangeArrowheads="1"/>
          </p:cNvPicPr>
          <p:nvPr/>
        </p:nvPicPr>
        <p:blipFill>
          <a:blip r:embed="rId2" cstate="print"/>
          <a:srcRect/>
          <a:stretch>
            <a:fillRect/>
          </a:stretch>
        </p:blipFill>
        <p:spPr bwMode="auto">
          <a:xfrm>
            <a:off x="2133600" y="3505199"/>
            <a:ext cx="5067300" cy="33748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124200"/>
          </a:xfrm>
        </p:spPr>
        <p:txBody>
          <a:bodyPr>
            <a:normAutofit/>
          </a:bodyPr>
          <a:lstStyle/>
          <a:p>
            <a:r>
              <a:rPr lang="en-US" dirty="0" smtClean="0">
                <a:solidFill>
                  <a:srgbClr val="FFFF00"/>
                </a:solidFill>
              </a:rPr>
              <a:t>Eternal Salvation</a:t>
            </a:r>
            <a:br>
              <a:rPr lang="en-US" dirty="0" smtClean="0">
                <a:solidFill>
                  <a:srgbClr val="FFFF00"/>
                </a:solidFill>
              </a:rPr>
            </a:br>
            <a:r>
              <a:rPr lang="en-US" sz="3600" i="1" dirty="0" smtClean="0"/>
              <a:t>“And being made perfect, he became the author of </a:t>
            </a:r>
            <a:r>
              <a:rPr lang="en-US" sz="3600" i="1" u="sng" dirty="0" smtClean="0"/>
              <a:t>eternal salvation </a:t>
            </a:r>
            <a:r>
              <a:rPr lang="en-US" sz="3600" i="1" dirty="0" smtClean="0"/>
              <a:t>unto all them that obey him.” Heb. 5:9</a:t>
            </a:r>
            <a:r>
              <a:rPr lang="en-US" dirty="0" smtClean="0"/>
              <a:t/>
            </a:r>
            <a:br>
              <a:rPr lang="en-US" dirty="0" smtClean="0"/>
            </a:br>
            <a:endParaRPr lang="en-US" dirty="0">
              <a:solidFill>
                <a:srgbClr val="FFFF00"/>
              </a:solidFill>
            </a:endParaRPr>
          </a:p>
        </p:txBody>
      </p:sp>
      <p:sp>
        <p:nvSpPr>
          <p:cNvPr id="3" name="Content Placeholder 2"/>
          <p:cNvSpPr>
            <a:spLocks noGrp="1"/>
          </p:cNvSpPr>
          <p:nvPr>
            <p:ph idx="1"/>
          </p:nvPr>
        </p:nvSpPr>
        <p:spPr>
          <a:xfrm>
            <a:off x="609600" y="2819400"/>
            <a:ext cx="3886200" cy="3733800"/>
          </a:xfrm>
        </p:spPr>
        <p:txBody>
          <a:bodyPr>
            <a:normAutofit/>
          </a:bodyPr>
          <a:lstStyle/>
          <a:p>
            <a:pPr algn="ctr">
              <a:buNone/>
            </a:pPr>
            <a:r>
              <a:rPr lang="en-US" i="1" dirty="0" smtClean="0"/>
              <a:t>   “And I give unto them </a:t>
            </a:r>
            <a:r>
              <a:rPr lang="en-US" i="1" u="sng" dirty="0" smtClean="0"/>
              <a:t>eternal life</a:t>
            </a:r>
            <a:r>
              <a:rPr lang="en-US" i="1" dirty="0" smtClean="0"/>
              <a:t>; and they shall never perish, neither shall any man pluck them out of my hand.” </a:t>
            </a:r>
          </a:p>
          <a:p>
            <a:pPr algn="ctr">
              <a:buNone/>
            </a:pPr>
            <a:r>
              <a:rPr lang="en-US" i="1" dirty="0" smtClean="0"/>
              <a:t>(John 10:28) </a:t>
            </a:r>
            <a:endParaRPr lang="en-US" i="1" dirty="0"/>
          </a:p>
        </p:txBody>
      </p:sp>
      <p:pic>
        <p:nvPicPr>
          <p:cNvPr id="72706" name="Picture 2" descr="http://1.bp.blogspot.com/-xp5Ec0y8o4M/UECNou7un_I/AAAAAAAAAOY/AcioFIANW_s/s1600/BlessingsFromTheHandOfGod.jpg"/>
          <p:cNvPicPr>
            <a:picLocks noChangeAspect="1" noChangeArrowheads="1"/>
          </p:cNvPicPr>
          <p:nvPr/>
        </p:nvPicPr>
        <p:blipFill>
          <a:blip r:embed="rId2" cstate="print">
            <a:lum bright="-10000"/>
          </a:blip>
          <a:srcRect/>
          <a:stretch>
            <a:fillRect/>
          </a:stretch>
        </p:blipFill>
        <p:spPr bwMode="auto">
          <a:xfrm>
            <a:off x="5105400" y="2514600"/>
            <a:ext cx="3381375" cy="4134694"/>
          </a:xfrm>
          <a:prstGeom prst="rect">
            <a:avLst/>
          </a:prstGeom>
          <a:noFill/>
        </p:spPr>
      </p:pic>
      <p:pic>
        <p:nvPicPr>
          <p:cNvPr id="72708" name="Picture 4" descr="http://aachristian.files.wordpress.com/2011/08/praising-god2.jpg"/>
          <p:cNvPicPr>
            <a:picLocks noChangeAspect="1" noChangeArrowheads="1"/>
          </p:cNvPicPr>
          <p:nvPr/>
        </p:nvPicPr>
        <p:blipFill>
          <a:blip r:embed="rId3" cstate="print"/>
          <a:srcRect t="23970" r="-870"/>
          <a:stretch>
            <a:fillRect/>
          </a:stretch>
        </p:blipFill>
        <p:spPr bwMode="auto">
          <a:xfrm>
            <a:off x="5943600" y="3657600"/>
            <a:ext cx="1828800" cy="1600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708"/>
                                        </p:tgtEl>
                                        <p:attrNameLst>
                                          <p:attrName>style.visibility</p:attrName>
                                        </p:attrNameLst>
                                      </p:cBhvr>
                                      <p:to>
                                        <p:strVal val="visible"/>
                                      </p:to>
                                    </p:set>
                                    <p:animEffect transition="in" filter="fade">
                                      <p:cBhvr>
                                        <p:cTn id="15" dur="20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The Humanity of Jesus Christ</a:t>
            </a:r>
            <a:endParaRPr lang="en-US" dirty="0">
              <a:solidFill>
                <a:srgbClr val="FFFF00"/>
              </a:solidFill>
            </a:endParaRPr>
          </a:p>
        </p:txBody>
      </p:sp>
      <p:pic>
        <p:nvPicPr>
          <p:cNvPr id="1026" name="Picture 2" descr="http://www.divinemercyofourlord.org/pictures/Beatitudes.jpg"/>
          <p:cNvPicPr>
            <a:picLocks noChangeAspect="1" noChangeArrowheads="1"/>
          </p:cNvPicPr>
          <p:nvPr/>
        </p:nvPicPr>
        <p:blipFill>
          <a:blip r:embed="rId2" cstate="print"/>
          <a:srcRect/>
          <a:stretch>
            <a:fillRect/>
          </a:stretch>
        </p:blipFill>
        <p:spPr bwMode="auto">
          <a:xfrm>
            <a:off x="1295400" y="1524000"/>
            <a:ext cx="6705600" cy="5029200"/>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0"/>
            <a:ext cx="5029200" cy="6857999"/>
          </a:xfrm>
        </p:spPr>
        <p:txBody>
          <a:bodyPr>
            <a:normAutofit lnSpcReduction="10000"/>
          </a:bodyPr>
          <a:lstStyle/>
          <a:p>
            <a:pPr algn="ctr">
              <a:buNone/>
            </a:pPr>
            <a:r>
              <a:rPr lang="en-US" i="1" dirty="0" smtClean="0"/>
              <a:t>    “And this is the record, that God hath given to us eternal life, and this life is in his Son. He that hath the Son hath life; and he that hath not the Son of God hath not life. These things have I written unto you that believe on the name of the Son of God; that ye may know that ye have eternal life, and that ye may believe on the name of the Son of God.” </a:t>
            </a:r>
          </a:p>
          <a:p>
            <a:pPr algn="ctr">
              <a:buNone/>
            </a:pPr>
            <a:r>
              <a:rPr lang="en-US" i="1" dirty="0" smtClean="0"/>
              <a:t>    (I John 5:11-13)</a:t>
            </a:r>
            <a:endParaRPr lang="en-US" i="1" dirty="0"/>
          </a:p>
        </p:txBody>
      </p:sp>
      <p:pic>
        <p:nvPicPr>
          <p:cNvPr id="73730" name="Picture 2" descr="http://webzoom.freewebs.com/gracekemp/Rev%20Book%20of%20Life50.jpg"/>
          <p:cNvPicPr>
            <a:picLocks noChangeAspect="1" noChangeArrowheads="1"/>
          </p:cNvPicPr>
          <p:nvPr/>
        </p:nvPicPr>
        <p:blipFill>
          <a:blip r:embed="rId2" cstate="print">
            <a:lum bright="-10000"/>
          </a:blip>
          <a:srcRect/>
          <a:stretch>
            <a:fillRect/>
          </a:stretch>
        </p:blipFill>
        <p:spPr bwMode="auto">
          <a:xfrm>
            <a:off x="381000" y="457200"/>
            <a:ext cx="3962400" cy="2971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52400" y="3962400"/>
            <a:ext cx="4267200" cy="1569660"/>
          </a:xfrm>
          <a:prstGeom prst="rect">
            <a:avLst/>
          </a:prstGeom>
        </p:spPr>
        <p:txBody>
          <a:bodyPr wrap="square">
            <a:spAutoFit/>
          </a:bodyPr>
          <a:lstStyle/>
          <a:p>
            <a:pPr algn="ctr"/>
            <a:r>
              <a:rPr lang="en-US" sz="3200" i="1" dirty="0" smtClean="0"/>
              <a:t>“I will not blot out his name out of the book of life.”  (Rev. 3:5)</a:t>
            </a:r>
            <a:endParaRPr lang="en-US" sz="3200" i="1" dirty="0"/>
          </a:p>
        </p:txBody>
      </p:sp>
      <p:sp>
        <p:nvSpPr>
          <p:cNvPr id="4097" name="Rectangle 1"/>
          <p:cNvSpPr>
            <a:spLocks noChangeArrowheads="1"/>
          </p:cNvSpPr>
          <p:nvPr/>
        </p:nvSpPr>
        <p:spPr bwMode="auto">
          <a:xfrm rot="2339831">
            <a:off x="1474831" y="1743717"/>
            <a:ext cx="255918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Daniel White</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fade">
                                      <p:cBhvr>
                                        <p:cTn id="12"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9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2.bp.blogspot.com/-UfF16jcv9Uw/UBnqdqaWUII/AAAAAAAAADY/F07Gm2gwXJQ/s1600/cro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i="1" dirty="0" smtClean="0">
                <a:solidFill>
                  <a:srgbClr val="FFFF00"/>
                </a:solidFill>
                <a:effectLst>
                  <a:glow rad="101600">
                    <a:schemeClr val="bg1">
                      <a:alpha val="60000"/>
                    </a:schemeClr>
                  </a:glow>
                </a:effectLst>
              </a:rPr>
              <a:t>The results of the vicarious atonement</a:t>
            </a:r>
            <a:br>
              <a:rPr lang="en-US" i="1" dirty="0" smtClean="0">
                <a:solidFill>
                  <a:srgbClr val="FFFF00"/>
                </a:solidFill>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sz="half" idx="1"/>
          </p:nvPr>
        </p:nvSpPr>
        <p:spPr/>
        <p:txBody>
          <a:bodyPr>
            <a:normAutofit lnSpcReduction="10000"/>
          </a:bodyPr>
          <a:lstStyle/>
          <a:p>
            <a:r>
              <a:rPr lang="en-US" sz="3600" dirty="0" smtClean="0">
                <a:effectLst>
                  <a:glow rad="101600">
                    <a:schemeClr val="bg1">
                      <a:alpha val="60000"/>
                    </a:schemeClr>
                  </a:glow>
                </a:effectLst>
              </a:rPr>
              <a:t>Redemption</a:t>
            </a:r>
          </a:p>
          <a:p>
            <a:r>
              <a:rPr lang="en-US" sz="3600" dirty="0" smtClean="0">
                <a:effectLst>
                  <a:glow rad="101600">
                    <a:schemeClr val="bg1">
                      <a:alpha val="60000"/>
                    </a:schemeClr>
                  </a:glow>
                </a:effectLst>
              </a:rPr>
              <a:t>Reconciliation</a:t>
            </a:r>
          </a:p>
          <a:p>
            <a:r>
              <a:rPr lang="en-US" sz="3600" dirty="0" smtClean="0">
                <a:effectLst>
                  <a:glow rad="101600">
                    <a:schemeClr val="bg1">
                      <a:alpha val="60000"/>
                    </a:schemeClr>
                  </a:glow>
                </a:effectLst>
              </a:rPr>
              <a:t>Justification</a:t>
            </a:r>
          </a:p>
          <a:p>
            <a:r>
              <a:rPr lang="en-US" sz="3600" dirty="0" smtClean="0">
                <a:effectLst>
                  <a:glow rad="101600">
                    <a:schemeClr val="bg1">
                      <a:alpha val="60000"/>
                    </a:schemeClr>
                  </a:glow>
                </a:effectLst>
              </a:rPr>
              <a:t>Sanctification</a:t>
            </a:r>
          </a:p>
          <a:p>
            <a:r>
              <a:rPr lang="en-US" sz="3600" dirty="0" smtClean="0">
                <a:effectLst>
                  <a:glow rad="101600">
                    <a:schemeClr val="bg1">
                      <a:alpha val="60000"/>
                    </a:schemeClr>
                  </a:glow>
                </a:effectLst>
              </a:rPr>
              <a:t>Glorification</a:t>
            </a:r>
          </a:p>
          <a:p>
            <a:r>
              <a:rPr lang="en-US" sz="3600" dirty="0" smtClean="0">
                <a:effectLst>
                  <a:glow rad="101600">
                    <a:schemeClr val="bg1">
                      <a:alpha val="60000"/>
                    </a:schemeClr>
                  </a:glow>
                </a:effectLst>
              </a:rPr>
              <a:t>Regeneration</a:t>
            </a:r>
          </a:p>
          <a:p>
            <a:r>
              <a:rPr lang="en-US" sz="3600" dirty="0" smtClean="0">
                <a:effectLst>
                  <a:glow rad="101600">
                    <a:schemeClr val="bg1">
                      <a:alpha val="60000"/>
                    </a:schemeClr>
                  </a:glow>
                </a:effectLst>
              </a:rPr>
              <a:t>Remission</a:t>
            </a:r>
          </a:p>
          <a:p>
            <a:endParaRPr lang="en-US" sz="3600" dirty="0">
              <a:effectLst>
                <a:glow rad="101600">
                  <a:schemeClr val="bg1">
                    <a:alpha val="60000"/>
                  </a:schemeClr>
                </a:glow>
              </a:effectLst>
            </a:endParaRPr>
          </a:p>
        </p:txBody>
      </p:sp>
      <p:sp>
        <p:nvSpPr>
          <p:cNvPr id="4" name="Content Placeholder 3"/>
          <p:cNvSpPr>
            <a:spLocks noGrp="1"/>
          </p:cNvSpPr>
          <p:nvPr>
            <p:ph sz="half" idx="2"/>
          </p:nvPr>
        </p:nvSpPr>
        <p:spPr>
          <a:xfrm>
            <a:off x="5105400" y="1600200"/>
            <a:ext cx="4038600" cy="4525963"/>
          </a:xfrm>
        </p:spPr>
        <p:txBody>
          <a:bodyPr>
            <a:normAutofit lnSpcReduction="10000"/>
          </a:bodyPr>
          <a:lstStyle/>
          <a:p>
            <a:r>
              <a:rPr lang="en-US" sz="3600" dirty="0" smtClean="0">
                <a:effectLst>
                  <a:glow rad="101600">
                    <a:schemeClr val="bg1">
                      <a:alpha val="60000"/>
                    </a:schemeClr>
                  </a:glow>
                </a:effectLst>
              </a:rPr>
              <a:t>Imputation</a:t>
            </a:r>
          </a:p>
          <a:p>
            <a:r>
              <a:rPr lang="en-US" sz="3600" dirty="0" smtClean="0">
                <a:effectLst>
                  <a:glow rad="101600">
                    <a:schemeClr val="bg1">
                      <a:alpha val="60000"/>
                    </a:schemeClr>
                  </a:glow>
                </a:effectLst>
              </a:rPr>
              <a:t>Propitiation</a:t>
            </a:r>
          </a:p>
          <a:p>
            <a:r>
              <a:rPr lang="en-US" sz="3600" dirty="0" smtClean="0">
                <a:effectLst>
                  <a:glow rad="101600">
                    <a:schemeClr val="bg1">
                      <a:alpha val="60000"/>
                    </a:schemeClr>
                  </a:glow>
                </a:effectLst>
              </a:rPr>
              <a:t>Forgiveness</a:t>
            </a:r>
          </a:p>
          <a:p>
            <a:r>
              <a:rPr lang="en-US" sz="3600" dirty="0" smtClean="0">
                <a:effectLst>
                  <a:glow rad="101600">
                    <a:schemeClr val="bg1">
                      <a:alpha val="60000"/>
                    </a:schemeClr>
                  </a:glow>
                </a:effectLst>
              </a:rPr>
              <a:t>Adoption</a:t>
            </a:r>
          </a:p>
          <a:p>
            <a:r>
              <a:rPr lang="en-US" sz="3600" dirty="0" smtClean="0">
                <a:effectLst>
                  <a:glow rad="101600">
                    <a:schemeClr val="bg1">
                      <a:alpha val="60000"/>
                    </a:schemeClr>
                  </a:glow>
                </a:effectLst>
              </a:rPr>
              <a:t>Ransom</a:t>
            </a:r>
          </a:p>
          <a:p>
            <a:r>
              <a:rPr lang="en-US" sz="3600" dirty="0" smtClean="0">
                <a:effectLst>
                  <a:glow rad="101600">
                    <a:schemeClr val="bg1">
                      <a:alpha val="60000"/>
                    </a:schemeClr>
                  </a:glow>
                </a:effectLst>
              </a:rPr>
              <a:t>Pardon</a:t>
            </a:r>
          </a:p>
          <a:p>
            <a:r>
              <a:rPr lang="en-US" sz="3600" dirty="0" smtClean="0">
                <a:effectLst>
                  <a:glow rad="101600">
                    <a:schemeClr val="bg1">
                      <a:alpha val="60000"/>
                    </a:schemeClr>
                  </a:glow>
                </a:effectLst>
              </a:rPr>
              <a:t>Eternal Salvation</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rgbClr val="FFFF00"/>
                </a:solidFill>
                <a:effectLst/>
              </a:rPr>
              <a:t>The Deity of Jesus Christ</a:t>
            </a:r>
            <a:endParaRPr lang="en-US" dirty="0">
              <a:solidFill>
                <a:srgbClr val="FFFF00"/>
              </a:solidFill>
              <a:effectLst/>
            </a:endParaRPr>
          </a:p>
        </p:txBody>
      </p:sp>
      <p:sp>
        <p:nvSpPr>
          <p:cNvPr id="3" name="Rectangle 2"/>
          <p:cNvSpPr/>
          <p:nvPr/>
        </p:nvSpPr>
        <p:spPr>
          <a:xfrm>
            <a:off x="0" y="1143000"/>
            <a:ext cx="9144000" cy="646331"/>
          </a:xfrm>
          <a:prstGeom prst="rect">
            <a:avLst/>
          </a:prstGeom>
        </p:spPr>
        <p:txBody>
          <a:bodyPr wrap="square">
            <a:spAutoFit/>
          </a:bodyPr>
          <a:lstStyle/>
          <a:p>
            <a:pPr algn="ctr"/>
            <a:r>
              <a:rPr lang="en-US" sz="3600" i="1" dirty="0" smtClean="0">
                <a:solidFill>
                  <a:srgbClr val="FFFF00"/>
                </a:solidFill>
              </a:rPr>
              <a:t>(John 10:30-33) </a:t>
            </a:r>
            <a:endParaRPr lang="en-US" sz="3600" i="1" dirty="0">
              <a:solidFill>
                <a:srgbClr val="FFFF00"/>
              </a:solidFill>
            </a:endParaRPr>
          </a:p>
        </p:txBody>
      </p:sp>
      <p:pic>
        <p:nvPicPr>
          <p:cNvPr id="4" name="Picture 2" descr="http://cdn2.brooklynmuseum.org/images/opencollection/objects/size3/00.159.176_PS2.jpg"/>
          <p:cNvPicPr>
            <a:picLocks noChangeAspect="1" noChangeArrowheads="1"/>
          </p:cNvPicPr>
          <p:nvPr/>
        </p:nvPicPr>
        <p:blipFill>
          <a:blip r:embed="rId2" cstate="print"/>
          <a:srcRect/>
          <a:stretch>
            <a:fillRect/>
          </a:stretch>
        </p:blipFill>
        <p:spPr bwMode="auto">
          <a:xfrm>
            <a:off x="1676400" y="2209800"/>
            <a:ext cx="6016299" cy="44958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freechristimages.org/prints/Antonio_Ciseri_Ecce_Homo_Print.jpg"/>
          <p:cNvPicPr>
            <a:picLocks noChangeAspect="1" noChangeArrowheads="1"/>
          </p:cNvPicPr>
          <p:nvPr/>
        </p:nvPicPr>
        <p:blipFill>
          <a:blip r:embed="rId2" cstate="print"/>
          <a:srcRect/>
          <a:stretch>
            <a:fillRect/>
          </a:stretch>
        </p:blipFill>
        <p:spPr bwMode="auto">
          <a:xfrm>
            <a:off x="457200" y="1722684"/>
            <a:ext cx="7848600" cy="5135316"/>
          </a:xfrm>
          <a:prstGeom prst="rect">
            <a:avLst/>
          </a:prstGeom>
          <a:noFill/>
        </p:spPr>
      </p:pic>
      <p:sp>
        <p:nvSpPr>
          <p:cNvPr id="2" name="Title 1"/>
          <p:cNvSpPr>
            <a:spLocks noGrp="1"/>
          </p:cNvSpPr>
          <p:nvPr>
            <p:ph type="title"/>
          </p:nvPr>
        </p:nvSpPr>
        <p:spPr>
          <a:xfrm>
            <a:off x="0" y="304800"/>
            <a:ext cx="9144000" cy="1143000"/>
          </a:xfrm>
        </p:spPr>
        <p:txBody>
          <a:bodyPr>
            <a:normAutofit fontScale="90000"/>
          </a:bodyPr>
          <a:lstStyle/>
          <a:p>
            <a:r>
              <a:rPr lang="en-US" sz="4800" dirty="0">
                <a:solidFill>
                  <a:srgbClr val="FFFF00"/>
                </a:solidFill>
              </a:rPr>
              <a:t>The Impeccability of Jesus </a:t>
            </a:r>
            <a:r>
              <a:rPr lang="en-US" sz="4800" dirty="0" smtClean="0">
                <a:solidFill>
                  <a:srgbClr val="FFFF00"/>
                </a:solidFill>
              </a:rPr>
              <a:t>Christ</a:t>
            </a:r>
            <a:br>
              <a:rPr lang="en-US" sz="4800" dirty="0" smtClean="0">
                <a:solidFill>
                  <a:srgbClr val="FFFF00"/>
                </a:solidFill>
              </a:rPr>
            </a:br>
            <a:r>
              <a:rPr lang="en-US" sz="4800" dirty="0" smtClean="0">
                <a:solidFill>
                  <a:srgbClr val="FFFF00"/>
                </a:solidFill>
                <a:effectLst/>
              </a:rPr>
              <a:t>(</a:t>
            </a:r>
            <a:r>
              <a:rPr lang="en-US" sz="4800" i="1" dirty="0" smtClean="0">
                <a:solidFill>
                  <a:srgbClr val="FFFF00"/>
                </a:solidFill>
                <a:effectLst/>
              </a:rPr>
              <a:t>John 18:38)</a:t>
            </a:r>
            <a:endParaRPr lang="en-US" sz="4800" dirty="0">
              <a:solidFill>
                <a:srgbClr val="FFFF00"/>
              </a:solidFill>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3049</Words>
  <Application>Microsoft Office PowerPoint</Application>
  <PresentationFormat>On-screen Show (4:3)</PresentationFormat>
  <Paragraphs>178</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The Doctrine of Jesus Christ (Part 16)</vt:lpstr>
      <vt:lpstr>Review</vt:lpstr>
      <vt:lpstr>Slide 3</vt:lpstr>
      <vt:lpstr>The Virgin Birth</vt:lpstr>
      <vt:lpstr>Slide 5</vt:lpstr>
      <vt:lpstr>Names and Titles of Jesus Christ</vt:lpstr>
      <vt:lpstr>The Humanity of Jesus Christ</vt:lpstr>
      <vt:lpstr>The Deity of Jesus Christ</vt:lpstr>
      <vt:lpstr>The Impeccability of Jesus Christ (John 18:38)</vt:lpstr>
      <vt:lpstr>The Earthly Ministry  of Jesus Christ</vt:lpstr>
      <vt:lpstr>“For even the Son of man came not to be ministered unto, but to minister, and to give his life a ransom for many.” Mark 10:45 </vt:lpstr>
      <vt:lpstr>The Character of Jesus Christ</vt:lpstr>
      <vt:lpstr>The character of Christ</vt:lpstr>
      <vt:lpstr>In the Old Testament three great offices were created by God to meet the spiritual and material needs of his chosen people.</vt:lpstr>
      <vt:lpstr>Jesus holds all three offices</vt:lpstr>
      <vt:lpstr>Slide 16</vt:lpstr>
      <vt:lpstr>Slide 17</vt:lpstr>
      <vt:lpstr>Slide 18</vt:lpstr>
      <vt:lpstr>The Death of Jesus Christ</vt:lpstr>
      <vt:lpstr>Slide 20</vt:lpstr>
      <vt:lpstr> “Exposing the false Doctrine of Calvinism”</vt:lpstr>
      <vt:lpstr>"We call predestination God’s eternal decree, by which He determined what He willed to become of each man. For all are not created in equal condition; rather, eternal life is ordained for some, eternal damnation for others." </vt:lpstr>
      <vt:lpstr>Calvinism teaches that some men are predestinated to Heaven and others are predestinated to Hell. It is strictly God’s choice and man can not change it.  </vt:lpstr>
      <vt:lpstr>Slide 24</vt:lpstr>
      <vt:lpstr>Slide 25</vt:lpstr>
      <vt:lpstr>The word "vicarious" means substitute.   Christ was a substitute for others in that He took their place and suffered their punishment.  </vt:lpstr>
      <vt:lpstr>Slide 27</vt:lpstr>
      <vt:lpstr>What are the results of the vicarious atonement for those that believe?</vt:lpstr>
      <vt:lpstr>In relationship to repentant  believing sinners  (Acts 20:21)</vt:lpstr>
      <vt:lpstr>Slide 30</vt:lpstr>
      <vt:lpstr>Slide 31</vt:lpstr>
      <vt:lpstr>Slide 32</vt:lpstr>
      <vt:lpstr>In relation to Satan</vt:lpstr>
      <vt:lpstr>Slide 34</vt:lpstr>
      <vt:lpstr>Slide 35</vt:lpstr>
      <vt:lpstr>Slide 36</vt:lpstr>
      <vt:lpstr>Slide 37</vt:lpstr>
      <vt:lpstr>In relation to God</vt:lpstr>
      <vt:lpstr>Reconciliation</vt:lpstr>
      <vt:lpstr>Slide 40</vt:lpstr>
      <vt:lpstr>Justification “Being set free from the penalty of sin.”</vt:lpstr>
      <vt:lpstr>Slide 42</vt:lpstr>
      <vt:lpstr>Sanctification</vt:lpstr>
      <vt:lpstr>Positional Sanctification  </vt:lpstr>
      <vt:lpstr>Personal Sanctification</vt:lpstr>
      <vt:lpstr>Being set free from the power of sin (Romans 6-8)</vt:lpstr>
      <vt:lpstr>Glorification “Being set free from the presents of sin”</vt:lpstr>
      <vt:lpstr>Slide 48</vt:lpstr>
      <vt:lpstr>Regeneration  pal-ing-ghen-es-ee'-ah  </vt:lpstr>
      <vt:lpstr>Slide 50</vt:lpstr>
      <vt:lpstr>Slide 51</vt:lpstr>
      <vt:lpstr>Remission</vt:lpstr>
      <vt:lpstr> Remission (aphesis) </vt:lpstr>
      <vt:lpstr>Imputation </vt:lpstr>
      <vt:lpstr>Slide 55</vt:lpstr>
      <vt:lpstr>Slide 56</vt:lpstr>
      <vt:lpstr>Propitiation</vt:lpstr>
      <vt:lpstr>Slide 58</vt:lpstr>
      <vt:lpstr>Christ's death was a legal payment </vt:lpstr>
      <vt:lpstr>Forgiveness</vt:lpstr>
      <vt:lpstr>Slide 61</vt:lpstr>
      <vt:lpstr>Slide 62</vt:lpstr>
      <vt:lpstr>Adoption </vt:lpstr>
      <vt:lpstr>Slide 64</vt:lpstr>
      <vt:lpstr>Ransom</vt:lpstr>
      <vt:lpstr>Slide 66</vt:lpstr>
      <vt:lpstr>Pardon</vt:lpstr>
      <vt:lpstr>“Blotting out the handwriting of ordinances that was against us, which was contrary to us, and took it out of the way, nailing it to his cross.”  (Col. 2:14)</vt:lpstr>
      <vt:lpstr>Eternal Salvation “And being made perfect, he became the author of eternal salvation unto all them that obey him.” Heb. 5:9 </vt:lpstr>
      <vt:lpstr>Slide 70</vt:lpstr>
      <vt:lpstr>The results of the vicarious atonement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Jesus Christ (Part 16)</dc:title>
  <dc:creator>Pastor Daniel White</dc:creator>
  <cp:lastModifiedBy>Pastor Daniel White</cp:lastModifiedBy>
  <cp:revision>76</cp:revision>
  <dcterms:created xsi:type="dcterms:W3CDTF">2012-10-20T12:25:21Z</dcterms:created>
  <dcterms:modified xsi:type="dcterms:W3CDTF">2012-11-30T12:57:29Z</dcterms:modified>
</cp:coreProperties>
</file>