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9"/>
  </p:notesMasterIdLst>
  <p:sldIdLst>
    <p:sldId id="257" r:id="rId2"/>
    <p:sldId id="258" r:id="rId3"/>
    <p:sldId id="329" r:id="rId4"/>
    <p:sldId id="330" r:id="rId5"/>
    <p:sldId id="331" r:id="rId6"/>
    <p:sldId id="332" r:id="rId7"/>
    <p:sldId id="333" r:id="rId8"/>
    <p:sldId id="334" r:id="rId9"/>
    <p:sldId id="336" r:id="rId10"/>
    <p:sldId id="338" r:id="rId11"/>
    <p:sldId id="339" r:id="rId12"/>
    <p:sldId id="340" r:id="rId13"/>
    <p:sldId id="341" r:id="rId14"/>
    <p:sldId id="342" r:id="rId15"/>
    <p:sldId id="343" r:id="rId16"/>
    <p:sldId id="344" r:id="rId17"/>
    <p:sldId id="345" r:id="rId18"/>
    <p:sldId id="346" r:id="rId19"/>
    <p:sldId id="259" r:id="rId20"/>
    <p:sldId id="260" r:id="rId21"/>
    <p:sldId id="261" r:id="rId22"/>
    <p:sldId id="268" r:id="rId23"/>
    <p:sldId id="277" r:id="rId24"/>
    <p:sldId id="278" r:id="rId25"/>
    <p:sldId id="279" r:id="rId26"/>
    <p:sldId id="290" r:id="rId27"/>
    <p:sldId id="291" r:id="rId28"/>
    <p:sldId id="312" r:id="rId29"/>
    <p:sldId id="347" r:id="rId30"/>
    <p:sldId id="314" r:id="rId31"/>
    <p:sldId id="315" r:id="rId32"/>
    <p:sldId id="317" r:id="rId33"/>
    <p:sldId id="316" r:id="rId34"/>
    <p:sldId id="318" r:id="rId35"/>
    <p:sldId id="320" r:id="rId36"/>
    <p:sldId id="322" r:id="rId37"/>
    <p:sldId id="323" r:id="rId38"/>
    <p:sldId id="324" r:id="rId39"/>
    <p:sldId id="325" r:id="rId40"/>
    <p:sldId id="326" r:id="rId41"/>
    <p:sldId id="313" r:id="rId42"/>
    <p:sldId id="349" r:id="rId43"/>
    <p:sldId id="348" r:id="rId44"/>
    <p:sldId id="350" r:id="rId45"/>
    <p:sldId id="351" r:id="rId46"/>
    <p:sldId id="358" r:id="rId47"/>
    <p:sldId id="359" r:id="rId48"/>
    <p:sldId id="360" r:id="rId49"/>
    <p:sldId id="361" r:id="rId50"/>
    <p:sldId id="363" r:id="rId51"/>
    <p:sldId id="364" r:id="rId52"/>
    <p:sldId id="362" r:id="rId53"/>
    <p:sldId id="365" r:id="rId54"/>
    <p:sldId id="388" r:id="rId55"/>
    <p:sldId id="366" r:id="rId56"/>
    <p:sldId id="367" r:id="rId57"/>
    <p:sldId id="356" r:id="rId58"/>
    <p:sldId id="378" r:id="rId59"/>
    <p:sldId id="374" r:id="rId60"/>
    <p:sldId id="375" r:id="rId61"/>
    <p:sldId id="376" r:id="rId62"/>
    <p:sldId id="379" r:id="rId63"/>
    <p:sldId id="368" r:id="rId64"/>
    <p:sldId id="382" r:id="rId65"/>
    <p:sldId id="381" r:id="rId66"/>
    <p:sldId id="372" r:id="rId67"/>
    <p:sldId id="383" r:id="rId68"/>
    <p:sldId id="371" r:id="rId69"/>
    <p:sldId id="369" r:id="rId70"/>
    <p:sldId id="384" r:id="rId71"/>
    <p:sldId id="357" r:id="rId72"/>
    <p:sldId id="353" r:id="rId73"/>
    <p:sldId id="352" r:id="rId74"/>
    <p:sldId id="354" r:id="rId75"/>
    <p:sldId id="355" r:id="rId76"/>
    <p:sldId id="385" r:id="rId77"/>
    <p:sldId id="380" r:id="rId7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31" autoAdjust="0"/>
    <p:restoredTop sz="94660"/>
  </p:normalViewPr>
  <p:slideViewPr>
    <p:cSldViewPr>
      <p:cViewPr varScale="1">
        <p:scale>
          <a:sx n="110" d="100"/>
          <a:sy n="110" d="100"/>
        </p:scale>
        <p:origin x="-1086"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98B3674-2D3C-410C-8B1F-43D59474C357}" type="datetimeFigureOut">
              <a:rPr lang="en-US" smtClean="0"/>
              <a:pPr/>
              <a:t>10/24/2012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C89495-C47D-4DEE-9204-151B55A2BEA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C9573A-1739-49D7-B86B-361F4AE5A88F}" type="slidenum">
              <a:rPr lang="en-US" smtClean="0"/>
              <a:pPr/>
              <a:t>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BC07E5-F08A-403C-A11F-F2998C5CBDDE}" type="slidenum">
              <a:rPr lang="en-US" smtClean="0"/>
              <a:pPr/>
              <a:t>35</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BC07E5-F08A-403C-A11F-F2998C5CBDDE}" type="slidenum">
              <a:rPr lang="en-US" smtClean="0"/>
              <a:pPr/>
              <a:t>36</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CFFDA4B-B1E1-461C-9AC0-BF46A74542F7}" type="datetimeFigureOut">
              <a:rPr lang="en-US" smtClean="0"/>
              <a:pPr/>
              <a:t>10/24/2012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8A987-BB59-41AB-B1B2-2ABEA7F2C740}"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FFDA4B-B1E1-461C-9AC0-BF46A74542F7}" type="datetimeFigureOut">
              <a:rPr lang="en-US" smtClean="0"/>
              <a:pPr/>
              <a:t>10/24/2012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8A987-BB59-41AB-B1B2-2ABEA7F2C740}"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FFDA4B-B1E1-461C-9AC0-BF46A74542F7}" type="datetimeFigureOut">
              <a:rPr lang="en-US" smtClean="0"/>
              <a:pPr/>
              <a:t>10/24/2012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8A987-BB59-41AB-B1B2-2ABEA7F2C740}"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FFDA4B-B1E1-461C-9AC0-BF46A74542F7}" type="datetimeFigureOut">
              <a:rPr lang="en-US" smtClean="0"/>
              <a:pPr/>
              <a:t>10/24/2012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8A987-BB59-41AB-B1B2-2ABEA7F2C740}"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CFFDA4B-B1E1-461C-9AC0-BF46A74542F7}" type="datetimeFigureOut">
              <a:rPr lang="en-US" smtClean="0"/>
              <a:pPr/>
              <a:t>10/24/2012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8A987-BB59-41AB-B1B2-2ABEA7F2C740}"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CFFDA4B-B1E1-461C-9AC0-BF46A74542F7}" type="datetimeFigureOut">
              <a:rPr lang="en-US" smtClean="0"/>
              <a:pPr/>
              <a:t>10/24/2012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B8A987-BB59-41AB-B1B2-2ABEA7F2C740}"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CFFDA4B-B1E1-461C-9AC0-BF46A74542F7}" type="datetimeFigureOut">
              <a:rPr lang="en-US" smtClean="0"/>
              <a:pPr/>
              <a:t>10/24/2012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B8A987-BB59-41AB-B1B2-2ABEA7F2C740}"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CFFDA4B-B1E1-461C-9AC0-BF46A74542F7}" type="datetimeFigureOut">
              <a:rPr lang="en-US" smtClean="0"/>
              <a:pPr/>
              <a:t>10/24/2012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B8A987-BB59-41AB-B1B2-2ABEA7F2C740}"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FFDA4B-B1E1-461C-9AC0-BF46A74542F7}" type="datetimeFigureOut">
              <a:rPr lang="en-US" smtClean="0"/>
              <a:pPr/>
              <a:t>10/24/2012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B8A987-BB59-41AB-B1B2-2ABEA7F2C740}"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FFDA4B-B1E1-461C-9AC0-BF46A74542F7}" type="datetimeFigureOut">
              <a:rPr lang="en-US" smtClean="0"/>
              <a:pPr/>
              <a:t>10/24/2012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B8A987-BB59-41AB-B1B2-2ABEA7F2C740}"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FFDA4B-B1E1-461C-9AC0-BF46A74542F7}" type="datetimeFigureOut">
              <a:rPr lang="en-US" smtClean="0"/>
              <a:pPr/>
              <a:t>10/24/2012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B8A987-BB59-41AB-B1B2-2ABEA7F2C740}"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FFDA4B-B1E1-461C-9AC0-BF46A74542F7}" type="datetimeFigureOut">
              <a:rPr lang="en-US" smtClean="0"/>
              <a:pPr/>
              <a:t>10/24/2012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B8A987-BB59-41AB-B1B2-2ABEA7F2C740}"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34.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4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4.xml"/><Relationship Id="rId4" Type="http://schemas.openxmlformats.org/officeDocument/2006/relationships/image" Target="../media/image74.png"/></Relationships>
</file>

<file path=ppt/slides/_rels/slide6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6.xml"/><Relationship Id="rId4" Type="http://schemas.openxmlformats.org/officeDocument/2006/relationships/image" Target="../media/image79.jpeg"/></Relationships>
</file>

<file path=ppt/slides/_rels/slide6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6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87.gif"/><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gi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srcRect/>
          <a:stretch>
            <a:fillRect/>
          </a:stretch>
        </p:blipFill>
        <p:spPr bwMode="auto">
          <a:xfrm rot="787179">
            <a:off x="182842" y="3275059"/>
            <a:ext cx="2895600" cy="1944022"/>
          </a:xfrm>
          <a:prstGeom prst="rect">
            <a:avLst/>
          </a:prstGeom>
          <a:ln>
            <a:noFill/>
          </a:ln>
          <a:effectLst>
            <a:softEdge rad="112500"/>
          </a:effectLst>
        </p:spPr>
      </p:pic>
      <p:pic>
        <p:nvPicPr>
          <p:cNvPr id="1027" name="Picture 3"/>
          <p:cNvPicPr>
            <a:picLocks noChangeAspect="1" noChangeArrowheads="1"/>
          </p:cNvPicPr>
          <p:nvPr/>
        </p:nvPicPr>
        <p:blipFill>
          <a:blip r:embed="rId4" cstate="print"/>
          <a:srcRect/>
          <a:stretch>
            <a:fillRect/>
          </a:stretch>
        </p:blipFill>
        <p:spPr bwMode="auto">
          <a:xfrm rot="1020487">
            <a:off x="5764266" y="1089354"/>
            <a:ext cx="3107285" cy="2327464"/>
          </a:xfrm>
          <a:prstGeom prst="rect">
            <a:avLst/>
          </a:prstGeom>
          <a:ln>
            <a:noFill/>
          </a:ln>
          <a:effectLst>
            <a:softEdge rad="112500"/>
          </a:effectLst>
        </p:spPr>
      </p:pic>
      <p:sp>
        <p:nvSpPr>
          <p:cNvPr id="2" name="Title 1"/>
          <p:cNvSpPr>
            <a:spLocks noGrp="1"/>
          </p:cNvSpPr>
          <p:nvPr>
            <p:ph type="title"/>
          </p:nvPr>
        </p:nvSpPr>
        <p:spPr>
          <a:xfrm>
            <a:off x="457200" y="228600"/>
            <a:ext cx="8229600" cy="914400"/>
          </a:xfrm>
        </p:spPr>
        <p:txBody>
          <a:bodyPr>
            <a:normAutofit fontScale="90000"/>
          </a:bodyPr>
          <a:lstStyle/>
          <a:p>
            <a:r>
              <a:rPr lang="en-US" sz="4800" dirty="0" smtClean="0"/>
              <a:t>The Doctrine of Jesus Christ</a:t>
            </a:r>
            <a:br>
              <a:rPr lang="en-US" sz="4800" dirty="0" smtClean="0"/>
            </a:br>
            <a:r>
              <a:rPr lang="en-US" sz="4800" i="1" dirty="0" smtClean="0"/>
              <a:t>(Part 15)</a:t>
            </a:r>
            <a:endParaRPr lang="en-US" sz="4800" i="1" dirty="0"/>
          </a:p>
        </p:txBody>
      </p:sp>
      <p:pic>
        <p:nvPicPr>
          <p:cNvPr id="1026" name="Picture 2"/>
          <p:cNvPicPr>
            <a:picLocks noChangeAspect="1" noChangeArrowheads="1"/>
          </p:cNvPicPr>
          <p:nvPr/>
        </p:nvPicPr>
        <p:blipFill>
          <a:blip r:embed="rId5" cstate="print"/>
          <a:srcRect t="2656" r="24213"/>
          <a:stretch>
            <a:fillRect/>
          </a:stretch>
        </p:blipFill>
        <p:spPr bwMode="auto">
          <a:xfrm rot="21077314">
            <a:off x="382057" y="1156775"/>
            <a:ext cx="3129331" cy="2264760"/>
          </a:xfrm>
          <a:prstGeom prst="rect">
            <a:avLst/>
          </a:prstGeom>
          <a:ln>
            <a:noFill/>
          </a:ln>
          <a:effectLst>
            <a:softEdge rad="112500"/>
          </a:effectLst>
        </p:spPr>
      </p:pic>
      <p:pic>
        <p:nvPicPr>
          <p:cNvPr id="2050" name="Picture 2"/>
          <p:cNvPicPr>
            <a:picLocks noChangeAspect="1" noChangeArrowheads="1"/>
          </p:cNvPicPr>
          <p:nvPr/>
        </p:nvPicPr>
        <p:blipFill>
          <a:blip r:embed="rId6" cstate="print"/>
          <a:srcRect/>
          <a:stretch>
            <a:fillRect/>
          </a:stretch>
        </p:blipFill>
        <p:spPr bwMode="auto">
          <a:xfrm>
            <a:off x="3276600" y="1447800"/>
            <a:ext cx="2674218" cy="3352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29" name="Picture 5"/>
          <p:cNvPicPr>
            <a:picLocks noChangeAspect="1" noChangeArrowheads="1"/>
          </p:cNvPicPr>
          <p:nvPr/>
        </p:nvPicPr>
        <p:blipFill>
          <a:blip r:embed="rId7" cstate="print"/>
          <a:srcRect/>
          <a:stretch>
            <a:fillRect/>
          </a:stretch>
        </p:blipFill>
        <p:spPr bwMode="auto">
          <a:xfrm rot="20720252">
            <a:off x="6636170" y="2810641"/>
            <a:ext cx="2088313" cy="2730470"/>
          </a:xfrm>
          <a:prstGeom prst="rect">
            <a:avLst/>
          </a:prstGeom>
          <a:ln>
            <a:noFill/>
          </a:ln>
          <a:effectLst>
            <a:softEdge rad="112500"/>
          </a:effectLst>
        </p:spPr>
      </p:pic>
      <p:pic>
        <p:nvPicPr>
          <p:cNvPr id="1030" name="Picture 6"/>
          <p:cNvPicPr>
            <a:picLocks noChangeAspect="1" noChangeArrowheads="1"/>
          </p:cNvPicPr>
          <p:nvPr/>
        </p:nvPicPr>
        <p:blipFill>
          <a:blip r:embed="rId8" cstate="print"/>
          <a:srcRect/>
          <a:stretch>
            <a:fillRect/>
          </a:stretch>
        </p:blipFill>
        <p:spPr bwMode="auto">
          <a:xfrm rot="20154516">
            <a:off x="802425" y="4691567"/>
            <a:ext cx="2556605" cy="2237029"/>
          </a:xfrm>
          <a:prstGeom prst="rect">
            <a:avLst/>
          </a:prstGeom>
          <a:ln>
            <a:noFill/>
          </a:ln>
          <a:effectLst>
            <a:softEdge rad="112500"/>
          </a:effectLst>
        </p:spPr>
      </p:pic>
      <p:pic>
        <p:nvPicPr>
          <p:cNvPr id="1032" name="Picture 8"/>
          <p:cNvPicPr>
            <a:picLocks noChangeAspect="1" noChangeArrowheads="1"/>
          </p:cNvPicPr>
          <p:nvPr/>
        </p:nvPicPr>
        <p:blipFill>
          <a:blip r:embed="rId9" cstate="print"/>
          <a:srcRect/>
          <a:stretch>
            <a:fillRect/>
          </a:stretch>
        </p:blipFill>
        <p:spPr bwMode="auto">
          <a:xfrm rot="1387813">
            <a:off x="6032662" y="4631687"/>
            <a:ext cx="1960211" cy="2406422"/>
          </a:xfrm>
          <a:prstGeom prst="rect">
            <a:avLst/>
          </a:prstGeom>
          <a:ln>
            <a:noFill/>
          </a:ln>
          <a:effectLst>
            <a:softEdge rad="112500"/>
          </a:effectLst>
        </p:spPr>
      </p:pic>
      <p:pic>
        <p:nvPicPr>
          <p:cNvPr id="1034" name="Picture 10"/>
          <p:cNvPicPr>
            <a:picLocks noChangeAspect="1" noChangeArrowheads="1"/>
          </p:cNvPicPr>
          <p:nvPr/>
        </p:nvPicPr>
        <p:blipFill>
          <a:blip r:embed="rId10" cstate="print"/>
          <a:srcRect/>
          <a:stretch>
            <a:fillRect/>
          </a:stretch>
        </p:blipFill>
        <p:spPr bwMode="auto">
          <a:xfrm>
            <a:off x="3657600" y="4648200"/>
            <a:ext cx="2057400" cy="2501154"/>
          </a:xfrm>
          <a:prstGeom prst="rect">
            <a:avLst/>
          </a:prstGeom>
          <a:ln>
            <a:noFill/>
          </a:ln>
          <a:effectLst>
            <a:softEdge rad="112500"/>
          </a:effectLst>
        </p:spPr>
      </p:pic>
      <p:sp>
        <p:nvSpPr>
          <p:cNvPr id="4" name="Content Placeholder 3"/>
          <p:cNvSpPr>
            <a:spLocks noGrp="1"/>
          </p:cNvSpPr>
          <p:nvPr>
            <p:ph idx="1"/>
          </p:nvPr>
        </p:nvSpPr>
        <p:spPr>
          <a:xfrm>
            <a:off x="0" y="4876800"/>
            <a:ext cx="9144000" cy="1981200"/>
          </a:xfrm>
        </p:spPr>
        <p:txBody>
          <a:bodyPr>
            <a:normAutofit fontScale="85000" lnSpcReduction="20000"/>
          </a:bodyPr>
          <a:lstStyle/>
          <a:p>
            <a:pPr algn="ctr">
              <a:buNone/>
            </a:pPr>
            <a:r>
              <a:rPr lang="en-US" sz="4800" dirty="0">
                <a:solidFill>
                  <a:srgbClr val="FFFF00"/>
                </a:solidFill>
                <a:effectLst>
                  <a:glow rad="101600">
                    <a:schemeClr val="bg1">
                      <a:alpha val="60000"/>
                    </a:schemeClr>
                  </a:glow>
                </a:effectLst>
              </a:rPr>
              <a:t>The </a:t>
            </a:r>
            <a:r>
              <a:rPr lang="en-US" sz="4800" dirty="0" smtClean="0">
                <a:solidFill>
                  <a:srgbClr val="FFFF00"/>
                </a:solidFill>
                <a:effectLst>
                  <a:glow rad="101600">
                    <a:schemeClr val="bg1">
                      <a:alpha val="60000"/>
                    </a:schemeClr>
                  </a:glow>
                </a:effectLst>
              </a:rPr>
              <a:t>Death of </a:t>
            </a:r>
            <a:r>
              <a:rPr lang="en-US" sz="4800" dirty="0">
                <a:solidFill>
                  <a:srgbClr val="FFFF00"/>
                </a:solidFill>
                <a:effectLst>
                  <a:glow rad="101600">
                    <a:schemeClr val="bg1">
                      <a:alpha val="60000"/>
                    </a:schemeClr>
                  </a:glow>
                </a:effectLst>
              </a:rPr>
              <a:t>Jesus </a:t>
            </a:r>
            <a:r>
              <a:rPr lang="en-US" sz="4800" dirty="0" smtClean="0">
                <a:solidFill>
                  <a:srgbClr val="FFFF00"/>
                </a:solidFill>
                <a:effectLst>
                  <a:glow rad="101600">
                    <a:schemeClr val="bg1">
                      <a:alpha val="60000"/>
                    </a:schemeClr>
                  </a:glow>
                </a:effectLst>
              </a:rPr>
              <a:t>Christ</a:t>
            </a:r>
          </a:p>
          <a:p>
            <a:pPr algn="ctr">
              <a:buNone/>
            </a:pPr>
            <a:r>
              <a:rPr lang="en-US" sz="4700" i="1" dirty="0" smtClean="0">
                <a:solidFill>
                  <a:srgbClr val="FFFF00"/>
                </a:solidFill>
                <a:effectLst>
                  <a:glow rad="101600">
                    <a:schemeClr val="bg1">
                      <a:alpha val="60000"/>
                    </a:schemeClr>
                  </a:glow>
                </a:effectLst>
              </a:rPr>
              <a:t>“The vicarious atonement"</a:t>
            </a:r>
          </a:p>
          <a:p>
            <a:pPr algn="ctr">
              <a:buNone/>
            </a:pPr>
            <a:r>
              <a:rPr lang="en-US" sz="4800" i="1" dirty="0" smtClean="0">
                <a:solidFill>
                  <a:srgbClr val="FFFF00"/>
                </a:solidFill>
                <a:effectLst>
                  <a:glow rad="101600">
                    <a:schemeClr val="bg1">
                      <a:alpha val="60000"/>
                    </a:schemeClr>
                  </a:glow>
                </a:effectLst>
              </a:rPr>
              <a:t>(Part 3)</a:t>
            </a: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rmAutofit/>
          </a:bodyPr>
          <a:lstStyle/>
          <a:p>
            <a:r>
              <a:rPr lang="en-US" sz="5400" dirty="0" smtClean="0">
                <a:effectLst>
                  <a:glow rad="139700">
                    <a:schemeClr val="accent2">
                      <a:satMod val="175000"/>
                      <a:alpha val="40000"/>
                    </a:schemeClr>
                  </a:glow>
                </a:effectLst>
              </a:rPr>
              <a:t>The Earthly Ministry </a:t>
            </a:r>
            <a:br>
              <a:rPr lang="en-US" sz="5400" dirty="0" smtClean="0">
                <a:effectLst>
                  <a:glow rad="139700">
                    <a:schemeClr val="accent2">
                      <a:satMod val="175000"/>
                      <a:alpha val="40000"/>
                    </a:schemeClr>
                  </a:glow>
                </a:effectLst>
              </a:rPr>
            </a:br>
            <a:r>
              <a:rPr lang="en-US" sz="5400" dirty="0" smtClean="0">
                <a:effectLst>
                  <a:glow rad="139700">
                    <a:schemeClr val="accent2">
                      <a:satMod val="175000"/>
                      <a:alpha val="40000"/>
                    </a:schemeClr>
                  </a:glow>
                </a:effectLst>
              </a:rPr>
              <a:t>of Jesus Christ</a:t>
            </a:r>
            <a:endParaRPr lang="en-US" sz="5400" dirty="0">
              <a:effectLst>
                <a:glow rad="139700">
                  <a:schemeClr val="accent2">
                    <a:satMod val="175000"/>
                    <a:alpha val="40000"/>
                  </a:schemeClr>
                </a:glow>
              </a:effectLst>
            </a:endParaRPr>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19600"/>
            <a:ext cx="8686800" cy="1524000"/>
          </a:xfrm>
        </p:spPr>
        <p:txBody>
          <a:bodyPr>
            <a:normAutofit fontScale="90000"/>
          </a:bodyPr>
          <a:lstStyle/>
          <a:p>
            <a:r>
              <a:rPr lang="en-US" sz="3600" i="1" dirty="0" smtClean="0"/>
              <a:t>“For even the Son of man came not to be ministered unto, but to minister, and to give his life a ransom for many.” Mark 10:45 </a:t>
            </a:r>
            <a:endParaRPr lang="en-US" sz="3600" i="1" dirty="0"/>
          </a:p>
        </p:txBody>
      </p:sp>
      <p:pic>
        <p:nvPicPr>
          <p:cNvPr id="39938" name="Picture 2" descr="http://4.bp.blogspot.com/-N_C9qqDGyE4/T4RwSh0vO6I/AAAAAAAAA1c/GD4y4I9ToRk/s1600/Jesus%2BHealing-01.jpg"/>
          <p:cNvPicPr>
            <a:picLocks noChangeAspect="1" noChangeArrowheads="1"/>
          </p:cNvPicPr>
          <p:nvPr/>
        </p:nvPicPr>
        <p:blipFill>
          <a:blip r:embed="rId2" cstate="print"/>
          <a:srcRect/>
          <a:stretch>
            <a:fillRect/>
          </a:stretch>
        </p:blipFill>
        <p:spPr bwMode="auto">
          <a:xfrm>
            <a:off x="1981200" y="304800"/>
            <a:ext cx="5181600" cy="3886200"/>
          </a:xfrm>
          <a:prstGeom prst="rect">
            <a:avLst/>
          </a:prstGeom>
          <a:ln>
            <a:noFill/>
          </a:ln>
          <a:effectLst>
            <a:softEdge rad="112500"/>
          </a:effectLst>
        </p:spPr>
      </p:pic>
      <p:pic>
        <p:nvPicPr>
          <p:cNvPr id="39940" name="Picture 4" descr="http://3.bp.blogspot.com/-z3Q2ASkJNUo/TbG2rgsu3zI/AAAAAAAAAAo/IVRfpepQgfM/s1600/jesus_on_cross_2oo4.jpg"/>
          <p:cNvPicPr>
            <a:picLocks noChangeAspect="1" noChangeArrowheads="1"/>
          </p:cNvPicPr>
          <p:nvPr/>
        </p:nvPicPr>
        <p:blipFill>
          <a:blip r:embed="rId3" cstate="print"/>
          <a:srcRect/>
          <a:stretch>
            <a:fillRect/>
          </a:stretch>
        </p:blipFill>
        <p:spPr bwMode="auto">
          <a:xfrm>
            <a:off x="1828800" y="304800"/>
            <a:ext cx="5283200" cy="3962400"/>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940"/>
                                        </p:tgtEl>
                                        <p:attrNameLst>
                                          <p:attrName>style.visibility</p:attrName>
                                        </p:attrNameLst>
                                      </p:cBhvr>
                                      <p:to>
                                        <p:strVal val="visible"/>
                                      </p:to>
                                    </p:set>
                                    <p:animEffect transition="in" filter="fade">
                                      <p:cBhvr>
                                        <p:cTn id="7" dur="2000"/>
                                        <p:tgtEl>
                                          <p:spTgt spid="39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The Character of Jesus Christ</a:t>
            </a:r>
            <a:endParaRPr lang="en-US" dirty="0">
              <a:solidFill>
                <a:srgbClr val="FFFF00"/>
              </a:solidFill>
            </a:endParaRPr>
          </a:p>
        </p:txBody>
      </p:sp>
      <p:sp>
        <p:nvSpPr>
          <p:cNvPr id="3" name="Content Placeholder 2"/>
          <p:cNvSpPr>
            <a:spLocks noGrp="1"/>
          </p:cNvSpPr>
          <p:nvPr>
            <p:ph idx="1"/>
          </p:nvPr>
        </p:nvSpPr>
        <p:spPr>
          <a:xfrm>
            <a:off x="4038600" y="2209800"/>
            <a:ext cx="4648200" cy="3916363"/>
          </a:xfrm>
        </p:spPr>
        <p:txBody>
          <a:bodyPr>
            <a:normAutofit/>
          </a:bodyPr>
          <a:lstStyle/>
          <a:p>
            <a:pPr>
              <a:buFont typeface="Arial" charset="0"/>
              <a:buChar char="•"/>
            </a:pPr>
            <a:r>
              <a:rPr lang="en-US" sz="3600" dirty="0" smtClean="0"/>
              <a:t>What </a:t>
            </a:r>
            <a:r>
              <a:rPr lang="en-US" sz="3600" dirty="0"/>
              <a:t>kind of man was our Lord</a:t>
            </a:r>
            <a:r>
              <a:rPr lang="en-US" sz="3600" dirty="0" smtClean="0"/>
              <a:t>?</a:t>
            </a:r>
          </a:p>
          <a:p>
            <a:pPr>
              <a:buNone/>
            </a:pPr>
            <a:endParaRPr lang="en-US" sz="3600" dirty="0" smtClean="0"/>
          </a:p>
          <a:p>
            <a:r>
              <a:rPr lang="en-US" sz="3600" dirty="0" smtClean="0"/>
              <a:t>What </a:t>
            </a:r>
            <a:r>
              <a:rPr lang="en-US" sz="3600" dirty="0"/>
              <a:t>were some of his characteristics</a:t>
            </a:r>
            <a:r>
              <a:rPr lang="en-US" sz="3600" dirty="0" smtClean="0"/>
              <a:t>?</a:t>
            </a:r>
          </a:p>
          <a:p>
            <a:pPr>
              <a:buNone/>
            </a:pPr>
            <a:endParaRPr lang="en-US" sz="3600" dirty="0"/>
          </a:p>
        </p:txBody>
      </p:sp>
      <p:pic>
        <p:nvPicPr>
          <p:cNvPr id="2050" name="Picture 2" descr="http://spiritlessons.com/Documents/Jesus_Pictures/Jesus_007.jpg"/>
          <p:cNvPicPr>
            <a:picLocks noChangeAspect="1" noChangeArrowheads="1"/>
          </p:cNvPicPr>
          <p:nvPr/>
        </p:nvPicPr>
        <p:blipFill>
          <a:blip r:embed="rId2" cstate="print"/>
          <a:srcRect/>
          <a:stretch>
            <a:fillRect/>
          </a:stretch>
        </p:blipFill>
        <p:spPr bwMode="auto">
          <a:xfrm>
            <a:off x="609600" y="2057400"/>
            <a:ext cx="2527473" cy="3248025"/>
          </a:xfrm>
          <a:prstGeom prst="rect">
            <a:avLst/>
          </a:prstGeom>
          <a:noFill/>
        </p:spPr>
      </p:pic>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character of Christ</a:t>
            </a:r>
            <a:endParaRPr lang="en-US" dirty="0"/>
          </a:p>
        </p:txBody>
      </p:sp>
      <p:sp>
        <p:nvSpPr>
          <p:cNvPr id="3" name="Content Placeholder 2"/>
          <p:cNvSpPr>
            <a:spLocks noGrp="1"/>
          </p:cNvSpPr>
          <p:nvPr>
            <p:ph idx="1"/>
          </p:nvPr>
        </p:nvSpPr>
        <p:spPr/>
        <p:txBody>
          <a:bodyPr>
            <a:normAutofit/>
          </a:bodyPr>
          <a:lstStyle/>
          <a:p>
            <a:r>
              <a:rPr lang="en-US" sz="3600" dirty="0" smtClean="0"/>
              <a:t>His zeal</a:t>
            </a:r>
          </a:p>
          <a:p>
            <a:r>
              <a:rPr lang="en-US" sz="3600" dirty="0" smtClean="0"/>
              <a:t>His compassion</a:t>
            </a:r>
          </a:p>
          <a:p>
            <a:r>
              <a:rPr lang="en-US" sz="3600" dirty="0" smtClean="0"/>
              <a:t>His meekness and gentleness</a:t>
            </a:r>
          </a:p>
          <a:p>
            <a:r>
              <a:rPr lang="en-US" sz="3600" dirty="0" smtClean="0"/>
              <a:t>His boldness and courage</a:t>
            </a:r>
          </a:p>
          <a:p>
            <a:r>
              <a:rPr lang="en-US" sz="3600" dirty="0" smtClean="0"/>
              <a:t>His love</a:t>
            </a:r>
            <a:endParaRPr lang="en-US" sz="3600" dirty="0"/>
          </a:p>
        </p:txBody>
      </p:sp>
      <p:pic>
        <p:nvPicPr>
          <p:cNvPr id="77826" name="Picture 2" descr="http://newlifetriangle.org/nlt/wp-content/uploads/2012/05/DiscipleshipTitle.jpg"/>
          <p:cNvPicPr>
            <a:picLocks noChangeAspect="1" noChangeArrowheads="1"/>
          </p:cNvPicPr>
          <p:nvPr/>
        </p:nvPicPr>
        <p:blipFill>
          <a:blip r:embed="rId2" cstate="print"/>
          <a:srcRect/>
          <a:stretch>
            <a:fillRect/>
          </a:stretch>
        </p:blipFill>
        <p:spPr bwMode="auto">
          <a:xfrm>
            <a:off x="4724400" y="4331074"/>
            <a:ext cx="3810000" cy="2526926"/>
          </a:xfrm>
          <a:prstGeom prst="rect">
            <a:avLst/>
          </a:prstGeom>
          <a:noFill/>
        </p:spPr>
      </p:pic>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849562"/>
          </a:xfrm>
        </p:spPr>
        <p:txBody>
          <a:bodyPr>
            <a:normAutofit/>
          </a:bodyPr>
          <a:lstStyle/>
          <a:p>
            <a:r>
              <a:rPr lang="en-US" dirty="0"/>
              <a:t>In the Old Testament three great offices were created by God to meet the spiritual and material needs of his chosen </a:t>
            </a:r>
            <a:r>
              <a:rPr lang="en-US" dirty="0" smtClean="0"/>
              <a:t>people.</a:t>
            </a:r>
            <a:endParaRPr lang="en-US" dirty="0"/>
          </a:p>
        </p:txBody>
      </p:sp>
      <p:pic>
        <p:nvPicPr>
          <p:cNvPr id="1026" name="Picture 2" descr="http://classicalchristianity.com/wp-content/uploads/2010/12/Old-Testament.jpg"/>
          <p:cNvPicPr>
            <a:picLocks noChangeAspect="1" noChangeArrowheads="1"/>
          </p:cNvPicPr>
          <p:nvPr/>
        </p:nvPicPr>
        <p:blipFill>
          <a:blip r:embed="rId2" cstate="print"/>
          <a:srcRect/>
          <a:stretch>
            <a:fillRect/>
          </a:stretch>
        </p:blipFill>
        <p:spPr bwMode="auto">
          <a:xfrm>
            <a:off x="1981200" y="3429000"/>
            <a:ext cx="5404402" cy="3429000"/>
          </a:xfrm>
          <a:prstGeom prst="rect">
            <a:avLst/>
          </a:prstGeom>
          <a:noFill/>
        </p:spPr>
      </p:pic>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r>
              <a:rPr lang="en-US" dirty="0" smtClean="0"/>
              <a:t>Jesus holds all three offices</a:t>
            </a:r>
            <a:endParaRPr lang="en-US" dirty="0"/>
          </a:p>
        </p:txBody>
      </p:sp>
      <p:pic>
        <p:nvPicPr>
          <p:cNvPr id="50178" name="Picture 2" descr="http://effectualgrace.com/wp-content/uploads/2011/10/Prophet-Priest-King.jpg"/>
          <p:cNvPicPr>
            <a:picLocks noChangeAspect="1" noChangeArrowheads="1"/>
          </p:cNvPicPr>
          <p:nvPr/>
        </p:nvPicPr>
        <p:blipFill>
          <a:blip r:embed="rId2" cstate="print"/>
          <a:srcRect/>
          <a:stretch>
            <a:fillRect/>
          </a:stretch>
        </p:blipFill>
        <p:spPr bwMode="auto">
          <a:xfrm>
            <a:off x="1219200" y="1752600"/>
            <a:ext cx="7006279" cy="4800600"/>
          </a:xfrm>
          <a:prstGeom prst="rect">
            <a:avLst/>
          </a:prstGeom>
          <a:noFill/>
        </p:spPr>
      </p:pic>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oneyearbibleimages.com/jesus_scroll.jpg"/>
          <p:cNvPicPr>
            <a:picLocks noChangeAspect="1" noChangeArrowheads="1"/>
          </p:cNvPicPr>
          <p:nvPr/>
        </p:nvPicPr>
        <p:blipFill>
          <a:blip r:embed="rId2" cstate="print"/>
          <a:srcRect/>
          <a:stretch>
            <a:fillRect/>
          </a:stretch>
        </p:blipFill>
        <p:spPr bwMode="auto">
          <a:xfrm>
            <a:off x="1600200" y="0"/>
            <a:ext cx="6096000" cy="6907778"/>
          </a:xfrm>
          <a:prstGeom prst="rect">
            <a:avLst/>
          </a:prstGeom>
          <a:noFill/>
        </p:spPr>
      </p:pic>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Christ Our Great High Priest www.eborg3.com"/>
          <p:cNvPicPr>
            <a:picLocks noChangeAspect="1" noChangeArrowheads="1"/>
          </p:cNvPicPr>
          <p:nvPr/>
        </p:nvPicPr>
        <p:blipFill>
          <a:blip r:embed="rId2" cstate="print"/>
          <a:srcRect/>
          <a:stretch>
            <a:fillRect/>
          </a:stretch>
        </p:blipFill>
        <p:spPr bwMode="auto">
          <a:xfrm>
            <a:off x="-302514" y="-138964"/>
            <a:ext cx="9561830" cy="7225564"/>
          </a:xfrm>
          <a:prstGeom prst="rect">
            <a:avLst/>
          </a:prstGeom>
          <a:noFill/>
        </p:spPr>
      </p:pic>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C:\Users\Dan White\Pictures\Bible pictures\Prophecy pictures\prophecy pictures\rapture and second coming\Christ the Conquer (2).jpg"/>
          <p:cNvPicPr>
            <a:picLocks noChangeAspect="1" noChangeArrowheads="1"/>
          </p:cNvPicPr>
          <p:nvPr/>
        </p:nvPicPr>
        <p:blipFill>
          <a:blip r:embed="rId2" cstate="print"/>
          <a:srcRect/>
          <a:stretch>
            <a:fillRect/>
          </a:stretch>
        </p:blipFill>
        <p:spPr bwMode="auto">
          <a:xfrm>
            <a:off x="2057400" y="52002"/>
            <a:ext cx="5030788" cy="6805998"/>
          </a:xfrm>
          <a:prstGeom prst="rect">
            <a:avLst/>
          </a:prstGeom>
          <a:noFill/>
        </p:spPr>
      </p:pic>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smtClean="0"/>
              <a:t>The Death of Jesus Christ</a:t>
            </a:r>
            <a:endParaRPr lang="en-US" dirty="0"/>
          </a:p>
        </p:txBody>
      </p:sp>
      <p:pic>
        <p:nvPicPr>
          <p:cNvPr id="58370" name="Picture 2" descr="http://1.bp.blogspot.com/-S51f2kxHK7M/T4H65hzLHpI/AAAAAAAAAPc/u6igr5uGlIw/s1600/jesus-on-cross.jpg"/>
          <p:cNvPicPr>
            <a:picLocks noChangeAspect="1" noChangeArrowheads="1"/>
          </p:cNvPicPr>
          <p:nvPr/>
        </p:nvPicPr>
        <p:blipFill>
          <a:blip r:embed="rId2" cstate="print"/>
          <a:srcRect/>
          <a:stretch>
            <a:fillRect/>
          </a:stretch>
        </p:blipFill>
        <p:spPr bwMode="auto">
          <a:xfrm>
            <a:off x="1524000" y="1676400"/>
            <a:ext cx="5934075" cy="4446911"/>
          </a:xfrm>
          <a:prstGeom prst="rect">
            <a:avLst/>
          </a:prstGeom>
          <a:noFill/>
        </p:spPr>
      </p:pic>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54762"/>
          </a:xfrm>
        </p:spPr>
        <p:txBody>
          <a:bodyPr>
            <a:normAutofit/>
          </a:bodyPr>
          <a:lstStyle/>
          <a:p>
            <a:r>
              <a:rPr lang="en-US" sz="9600" dirty="0" smtClean="0">
                <a:effectLst>
                  <a:glow rad="101600">
                    <a:schemeClr val="accent2">
                      <a:satMod val="175000"/>
                      <a:alpha val="40000"/>
                    </a:schemeClr>
                  </a:glow>
                </a:effectLst>
              </a:rPr>
              <a:t>Review</a:t>
            </a:r>
            <a:endParaRPr lang="en-US" sz="9600" dirty="0">
              <a:effectLst>
                <a:glow rad="101600">
                  <a:schemeClr val="accent2">
                    <a:satMod val="175000"/>
                    <a:alpha val="40000"/>
                  </a:schemeClr>
                </a:glow>
              </a:effectLst>
            </a:endParaRP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219200"/>
            <a:ext cx="8686800" cy="4832092"/>
          </a:xfrm>
          <a:prstGeom prst="rect">
            <a:avLst/>
          </a:prstGeom>
        </p:spPr>
        <p:txBody>
          <a:bodyPr wrap="square">
            <a:spAutoFit/>
          </a:bodyPr>
          <a:lstStyle/>
          <a:p>
            <a:pPr algn="ctr"/>
            <a:r>
              <a:rPr lang="en-US" sz="4400" i="1" dirty="0" smtClean="0"/>
              <a:t>“For I delivered unto you first of all that which I also received, how that Christ died for our sins according to the scriptures; And that he was buried, and that he rose again the third day according to the scriptures.” </a:t>
            </a:r>
          </a:p>
          <a:p>
            <a:pPr algn="ctr"/>
            <a:r>
              <a:rPr lang="en-US" sz="4400" i="1" dirty="0" smtClean="0"/>
              <a:t>(I Cor. 15:3-5) </a:t>
            </a:r>
            <a:endParaRPr lang="en-US" sz="4400" i="1" dirty="0"/>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Autofit/>
          </a:bodyPr>
          <a:lstStyle/>
          <a:p>
            <a:r>
              <a:rPr lang="en-US" sz="3600" dirty="0" smtClean="0"/>
              <a:t/>
            </a:r>
            <a:br>
              <a:rPr lang="en-US" sz="3600" dirty="0" smtClean="0"/>
            </a:br>
            <a:r>
              <a:rPr lang="en-US" sz="3600" i="1" dirty="0" smtClean="0">
                <a:solidFill>
                  <a:srgbClr val="FFFF00"/>
                </a:solidFill>
              </a:rPr>
              <a:t>“Exposing the false Doctrine of Calvinism”</a:t>
            </a:r>
            <a:endParaRPr lang="en-US" sz="3600" i="1" dirty="0">
              <a:solidFill>
                <a:srgbClr val="FFFF00"/>
              </a:solidFill>
            </a:endParaRPr>
          </a:p>
        </p:txBody>
      </p:sp>
      <p:sp>
        <p:nvSpPr>
          <p:cNvPr id="3" name="Content Placeholder 2"/>
          <p:cNvSpPr>
            <a:spLocks noGrp="1"/>
          </p:cNvSpPr>
          <p:nvPr>
            <p:ph idx="1"/>
          </p:nvPr>
        </p:nvSpPr>
        <p:spPr>
          <a:xfrm>
            <a:off x="0" y="838200"/>
            <a:ext cx="6553200" cy="6019800"/>
          </a:xfrm>
        </p:spPr>
        <p:txBody>
          <a:bodyPr>
            <a:noAutofit/>
          </a:bodyPr>
          <a:lstStyle/>
          <a:p>
            <a:pPr algn="ctr">
              <a:buNone/>
            </a:pPr>
            <a:endParaRPr lang="en-US" dirty="0" smtClean="0"/>
          </a:p>
          <a:p>
            <a:pPr algn="ctr">
              <a:buNone/>
            </a:pPr>
            <a:r>
              <a:rPr lang="en-US" i="1" dirty="0" smtClean="0"/>
              <a:t>“I marvel that ye are so soon removed from him that called you into the grace of Christ unto another gospel …but there be some that trouble you, and would </a:t>
            </a:r>
            <a:r>
              <a:rPr lang="en-US" i="1" u="sng" dirty="0" smtClean="0"/>
              <a:t>pervert the gospel of Christ</a:t>
            </a:r>
            <a:r>
              <a:rPr lang="en-US" i="1" dirty="0" smtClean="0"/>
              <a:t>. But though we, or an angel from heaven, preach any other gospel unto you than that which we have preached unto you, let him be accursed.” (Gal. 1:6-8) </a:t>
            </a:r>
          </a:p>
        </p:txBody>
      </p:sp>
      <p:pic>
        <p:nvPicPr>
          <p:cNvPr id="3074" name="Picture 2" descr="John Calvin Best View"/>
          <p:cNvPicPr>
            <a:picLocks noChangeAspect="1" noChangeArrowheads="1"/>
          </p:cNvPicPr>
          <p:nvPr/>
        </p:nvPicPr>
        <p:blipFill>
          <a:blip r:embed="rId2" cstate="print"/>
          <a:srcRect/>
          <a:stretch>
            <a:fillRect/>
          </a:stretch>
        </p:blipFill>
        <p:spPr bwMode="auto">
          <a:xfrm>
            <a:off x="6758788" y="1600200"/>
            <a:ext cx="2385212" cy="3581400"/>
          </a:xfrm>
          <a:prstGeom prst="rect">
            <a:avLst/>
          </a:prstGeom>
          <a:noFill/>
        </p:spPr>
      </p:pic>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6200" y="274638"/>
            <a:ext cx="5029200" cy="6430962"/>
          </a:xfrm>
        </p:spPr>
        <p:txBody>
          <a:bodyPr>
            <a:normAutofit/>
          </a:bodyPr>
          <a:lstStyle/>
          <a:p>
            <a:r>
              <a:rPr lang="en-US" sz="3600" i="1" dirty="0" smtClean="0"/>
              <a:t>"We call </a:t>
            </a:r>
            <a:r>
              <a:rPr lang="en-US" sz="3600" i="1" u="sng" dirty="0" smtClean="0"/>
              <a:t>predestination</a:t>
            </a:r>
            <a:r>
              <a:rPr lang="en-US" sz="3600" i="1" dirty="0" smtClean="0"/>
              <a:t> God’s eternal decree, by which He determined what He willed to become of each man. For all are not created in equal condition; rather, eternal life is ordained for some, eternal damnation for others." </a:t>
            </a:r>
            <a:endParaRPr lang="en-US" sz="3600" i="1" dirty="0"/>
          </a:p>
        </p:txBody>
      </p:sp>
      <p:pic>
        <p:nvPicPr>
          <p:cNvPr id="76802" name="Picture 2" descr="http://jamestabor.com/wp-content/uploads/2009/08/servetus.gif"/>
          <p:cNvPicPr>
            <a:picLocks noChangeAspect="1" noChangeArrowheads="1"/>
          </p:cNvPicPr>
          <p:nvPr/>
        </p:nvPicPr>
        <p:blipFill>
          <a:blip r:embed="rId2" cstate="print"/>
          <a:srcRect/>
          <a:stretch>
            <a:fillRect/>
          </a:stretch>
        </p:blipFill>
        <p:spPr bwMode="auto">
          <a:xfrm>
            <a:off x="152400" y="838200"/>
            <a:ext cx="3552825" cy="47720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990600"/>
            <a:ext cx="4419600" cy="1752600"/>
          </a:xfrm>
          <a:solidFill>
            <a:schemeClr val="tx1"/>
          </a:solidFill>
        </p:spPr>
        <p:txBody>
          <a:bodyPr>
            <a:normAutofit/>
            <a:scene3d>
              <a:camera prst="orthographicFront"/>
              <a:lightRig rig="threePt" dir="t"/>
            </a:scene3d>
            <a:sp3d extrusionH="57150">
              <a:bevelT w="38100" h="38100" prst="convex"/>
            </a:sp3d>
          </a:bodyPr>
          <a:lstStyle/>
          <a:p>
            <a:r>
              <a:rPr lang="en-US" sz="6600" b="1" dirty="0" smtClean="0">
                <a:solidFill>
                  <a:schemeClr val="bg1"/>
                </a:solidFill>
                <a:latin typeface="Adobe Heiti Std R" pitchFamily="34" charset="-128"/>
                <a:ea typeface="Adobe Heiti Std R" pitchFamily="34" charset="-128"/>
              </a:rPr>
              <a:t>Calvinism</a:t>
            </a:r>
            <a:endParaRPr lang="en-US" sz="6600" b="1" dirty="0">
              <a:solidFill>
                <a:schemeClr val="bg1"/>
              </a:solidFill>
              <a:latin typeface="Adobe Heiti Std R" pitchFamily="34" charset="-128"/>
              <a:ea typeface="Adobe Heiti Std R" pitchFamily="34" charset="-128"/>
            </a:endParaRPr>
          </a:p>
        </p:txBody>
      </p:sp>
      <p:pic>
        <p:nvPicPr>
          <p:cNvPr id="43010" name="Picture 2" descr="http://images2.wikia.nocookie.net/__cb20070416191724/uncyclopedia/images/e/ed/Nutshell.gif"/>
          <p:cNvPicPr>
            <a:picLocks noChangeAspect="1" noChangeArrowheads="1"/>
          </p:cNvPicPr>
          <p:nvPr/>
        </p:nvPicPr>
        <p:blipFill>
          <a:blip r:embed="rId2" cstate="print"/>
          <a:srcRect/>
          <a:stretch>
            <a:fillRect/>
          </a:stretch>
        </p:blipFill>
        <p:spPr bwMode="auto">
          <a:xfrm>
            <a:off x="2057400" y="2743200"/>
            <a:ext cx="4419600" cy="3176590"/>
          </a:xfrm>
          <a:prstGeom prst="rect">
            <a:avLst/>
          </a:prstGeom>
          <a:noFill/>
        </p:spPr>
      </p:pic>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6583362"/>
          </a:xfrm>
        </p:spPr>
        <p:txBody>
          <a:bodyPr>
            <a:normAutofit fontScale="90000"/>
          </a:bodyPr>
          <a:lstStyle/>
          <a:p>
            <a:r>
              <a:rPr lang="en-US" dirty="0" smtClean="0"/>
              <a:t>Calvinism teaches that some men are predestinated to Heaven and others are predestinated to Hell. It is strictly God’s choice and man can not change it. In other words, the elect can not become non-elect and the non-elect can not become elect (saved). The non-elect are damned to hell with no chance of escaping. It is strictly God’s sovereign choice. Man has no will in the matter.</a:t>
            </a:r>
            <a:br>
              <a:rPr lang="en-US" dirty="0" smtClean="0"/>
            </a:br>
            <a:endParaRPr lang="en-US" dirty="0"/>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84" name="Picture 12" descr="http://gaslamppost.files.wordpress.com/2012/02/hand-of-god.jpg"/>
          <p:cNvPicPr>
            <a:picLocks noChangeAspect="1" noChangeArrowheads="1"/>
          </p:cNvPicPr>
          <p:nvPr/>
        </p:nvPicPr>
        <p:blipFill>
          <a:blip r:embed="rId2" cstate="print"/>
          <a:srcRect l="12129" t="17295" r="3093" b="3093"/>
          <a:stretch>
            <a:fillRect/>
          </a:stretch>
        </p:blipFill>
        <p:spPr bwMode="auto">
          <a:xfrm flipH="1">
            <a:off x="0" y="-1"/>
            <a:ext cx="4495800" cy="3333093"/>
          </a:xfrm>
          <a:prstGeom prst="rect">
            <a:avLst/>
          </a:prstGeom>
          <a:ln>
            <a:noFill/>
          </a:ln>
          <a:effectLst>
            <a:softEdge rad="112500"/>
          </a:effectLst>
        </p:spPr>
      </p:pic>
      <p:pic>
        <p:nvPicPr>
          <p:cNvPr id="105474" name="Picture 2" descr="http://divinerevelations.info/Documents/7_Jovenes/new_jerusalem.jpg"/>
          <p:cNvPicPr>
            <a:picLocks noChangeAspect="1" noChangeArrowheads="1"/>
          </p:cNvPicPr>
          <p:nvPr/>
        </p:nvPicPr>
        <p:blipFill>
          <a:blip r:embed="rId3" cstate="print"/>
          <a:srcRect r="4688"/>
          <a:stretch>
            <a:fillRect/>
          </a:stretch>
        </p:blipFill>
        <p:spPr bwMode="auto">
          <a:xfrm>
            <a:off x="0" y="3352800"/>
            <a:ext cx="4506684" cy="3505200"/>
          </a:xfrm>
          <a:prstGeom prst="rect">
            <a:avLst/>
          </a:prstGeom>
          <a:ln>
            <a:noFill/>
          </a:ln>
          <a:effectLst>
            <a:softEdge rad="112500"/>
          </a:effectLst>
        </p:spPr>
      </p:pic>
      <p:pic>
        <p:nvPicPr>
          <p:cNvPr id="105476" name="Picture 4" descr="http://mikeduran.com/wp-content/uploads/2012/04/hell-1.jpg"/>
          <p:cNvPicPr>
            <a:picLocks noChangeAspect="1" noChangeArrowheads="1"/>
          </p:cNvPicPr>
          <p:nvPr/>
        </p:nvPicPr>
        <p:blipFill>
          <a:blip r:embed="rId4" cstate="print"/>
          <a:srcRect l="7812" t="518" r="9093"/>
          <a:stretch>
            <a:fillRect/>
          </a:stretch>
        </p:blipFill>
        <p:spPr bwMode="auto">
          <a:xfrm>
            <a:off x="4648200" y="3332157"/>
            <a:ext cx="4495800" cy="3525843"/>
          </a:xfrm>
          <a:prstGeom prst="rect">
            <a:avLst/>
          </a:prstGeom>
          <a:ln>
            <a:noFill/>
          </a:ln>
          <a:effectLst>
            <a:softEdge rad="112500"/>
          </a:effectLst>
        </p:spPr>
      </p:pic>
      <p:pic>
        <p:nvPicPr>
          <p:cNvPr id="105482" name="Picture 10" descr="https://encrypted-tbn0.gstatic.com/images?q=tbn:ANd9GcQ2-3buPBdIviRtt1T3YTKAHpIASQBGddDBtiuPuboU1SbtKxnP"/>
          <p:cNvPicPr>
            <a:picLocks noChangeAspect="1" noChangeArrowheads="1"/>
          </p:cNvPicPr>
          <p:nvPr/>
        </p:nvPicPr>
        <p:blipFill>
          <a:blip r:embed="rId5" cstate="print"/>
          <a:srcRect l="14226" t="6227" r="415" b="10511"/>
          <a:stretch>
            <a:fillRect/>
          </a:stretch>
        </p:blipFill>
        <p:spPr bwMode="auto">
          <a:xfrm>
            <a:off x="4648200" y="0"/>
            <a:ext cx="4340794" cy="3276600"/>
          </a:xfrm>
          <a:prstGeom prst="rect">
            <a:avLst/>
          </a:prstGeom>
          <a:ln>
            <a:noFill/>
          </a:ln>
          <a:effectLst>
            <a:softEdge rad="112500"/>
          </a:effectLst>
        </p:spPr>
      </p:pic>
      <p:pic>
        <p:nvPicPr>
          <p:cNvPr id="105486" name="Picture 14" descr="http://adam1cor.files.wordpress.com/2010/11/question-mark-face.jpg"/>
          <p:cNvPicPr>
            <a:picLocks noChangeAspect="1" noChangeArrowheads="1"/>
          </p:cNvPicPr>
          <p:nvPr/>
        </p:nvPicPr>
        <p:blipFill>
          <a:blip r:embed="rId6" cstate="print"/>
          <a:srcRect/>
          <a:stretch>
            <a:fillRect/>
          </a:stretch>
        </p:blipFill>
        <p:spPr bwMode="auto">
          <a:xfrm>
            <a:off x="2514600" y="1905000"/>
            <a:ext cx="4069773" cy="3581400"/>
          </a:xfrm>
          <a:prstGeom prst="rect">
            <a:avLst/>
          </a:prstGeom>
          <a:ln>
            <a:noFill/>
          </a:ln>
          <a:effectLst>
            <a:softEdge rad="112500"/>
          </a:effectLst>
        </p:spPr>
      </p:pic>
      <p:sp>
        <p:nvSpPr>
          <p:cNvPr id="9" name="Rectangle 8"/>
          <p:cNvSpPr/>
          <p:nvPr/>
        </p:nvSpPr>
        <p:spPr>
          <a:xfrm>
            <a:off x="4038600" y="2667000"/>
            <a:ext cx="1066800" cy="2209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05486"/>
                                        </p:tgtEl>
                                        <p:attrNameLst>
                                          <p:attrName>style.visibility</p:attrName>
                                        </p:attrNameLst>
                                      </p:cBhvr>
                                      <p:to>
                                        <p:strVal val="visible"/>
                                      </p:to>
                                    </p:set>
                                    <p:anim calcmode="lin" valueType="num">
                                      <p:cBhvr>
                                        <p:cTn id="7" dur="500" fill="hold"/>
                                        <p:tgtEl>
                                          <p:spTgt spid="105486"/>
                                        </p:tgtEl>
                                        <p:attrNameLst>
                                          <p:attrName>ppt_w</p:attrName>
                                        </p:attrNameLst>
                                      </p:cBhvr>
                                      <p:tavLst>
                                        <p:tav tm="0">
                                          <p:val>
                                            <p:fltVal val="0"/>
                                          </p:val>
                                        </p:tav>
                                        <p:tav tm="100000">
                                          <p:val>
                                            <p:strVal val="#ppt_w"/>
                                          </p:val>
                                        </p:tav>
                                      </p:tavLst>
                                    </p:anim>
                                    <p:anim calcmode="lin" valueType="num">
                                      <p:cBhvr>
                                        <p:cTn id="8" dur="500" fill="hold"/>
                                        <p:tgtEl>
                                          <p:spTgt spid="105486"/>
                                        </p:tgtEl>
                                        <p:attrNameLst>
                                          <p:attrName>ppt_h</p:attrName>
                                        </p:attrNameLst>
                                      </p:cBhvr>
                                      <p:tavLst>
                                        <p:tav tm="0">
                                          <p:val>
                                            <p:fltVal val="0"/>
                                          </p:val>
                                        </p:tav>
                                        <p:tav tm="100000">
                                          <p:val>
                                            <p:strVal val="#ppt_h"/>
                                          </p:val>
                                        </p:tav>
                                      </p:tavLst>
                                    </p:anim>
                                    <p:animEffect transition="in" filter="fade">
                                      <p:cBhvr>
                                        <p:cTn id="9" dur="500"/>
                                        <p:tgtEl>
                                          <p:spTgt spid="10548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http://www.csosports.org/wp-content/uploads/2012/01/john-3-16.jpg"/>
          <p:cNvPicPr>
            <a:picLocks noChangeAspect="1" noChangeArrowheads="1"/>
          </p:cNvPicPr>
          <p:nvPr/>
        </p:nvPicPr>
        <p:blipFill>
          <a:blip r:embed="rId2" cstate="print"/>
          <a:srcRect/>
          <a:stretch>
            <a:fillRect/>
          </a:stretch>
        </p:blipFill>
        <p:spPr bwMode="auto">
          <a:xfrm>
            <a:off x="-54235" y="0"/>
            <a:ext cx="9198235" cy="6858000"/>
          </a:xfrm>
          <a:prstGeom prst="rect">
            <a:avLst/>
          </a:prstGeom>
          <a:noFill/>
        </p:spPr>
      </p:pic>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81000"/>
            <a:ext cx="5715000" cy="6477000"/>
          </a:xfrm>
        </p:spPr>
        <p:txBody>
          <a:bodyPr>
            <a:normAutofit lnSpcReduction="10000"/>
          </a:bodyPr>
          <a:lstStyle/>
          <a:p>
            <a:pPr algn="ctr">
              <a:buNone/>
            </a:pPr>
            <a:r>
              <a:rPr lang="en-US" i="1" dirty="0" smtClean="0"/>
              <a:t>    John </a:t>
            </a:r>
            <a:r>
              <a:rPr lang="en-US" i="1" dirty="0"/>
              <a:t>Calvin, a great theologian, was right in saying that people are saved by grace alone and kept by grace alone. </a:t>
            </a:r>
            <a:r>
              <a:rPr lang="en-US" i="1" dirty="0" smtClean="0"/>
              <a:t>But </a:t>
            </a:r>
            <a:r>
              <a:rPr lang="en-US" i="1" dirty="0"/>
              <a:t>the teaching that some people, by the foreordained plan of God, are predestined to be saved and some are predestined to be lost, and that their destinies were settled before they were born, is a </a:t>
            </a:r>
            <a:r>
              <a:rPr lang="en-US" i="1" u="sng" dirty="0"/>
              <a:t>wicked heresy</a:t>
            </a:r>
            <a:r>
              <a:rPr lang="en-US" i="1" dirty="0"/>
              <a:t> contrary to the Bible, that dishonors God and has done incalculable harm.</a:t>
            </a:r>
          </a:p>
        </p:txBody>
      </p:sp>
      <p:pic>
        <p:nvPicPr>
          <p:cNvPr id="88066" name="Picture 2" descr="http://3.bp.blogspot.com/_xBgtD9cAKG0/R8nxJbXeCsI/AAAAAAAAAMU/OsTElzZN4s8/s200/john_r_rice.jpg"/>
          <p:cNvPicPr>
            <a:picLocks noChangeAspect="1" noChangeArrowheads="1"/>
          </p:cNvPicPr>
          <p:nvPr/>
        </p:nvPicPr>
        <p:blipFill>
          <a:blip r:embed="rId2" cstate="print"/>
          <a:srcRect/>
          <a:stretch>
            <a:fillRect/>
          </a:stretch>
        </p:blipFill>
        <p:spPr bwMode="auto">
          <a:xfrm>
            <a:off x="6781800" y="304800"/>
            <a:ext cx="1800225" cy="2553511"/>
          </a:xfrm>
          <a:prstGeom prst="rect">
            <a:avLst/>
          </a:prstGeom>
          <a:noFill/>
        </p:spPr>
      </p:pic>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81000"/>
            <a:ext cx="8915400" cy="4401205"/>
          </a:xfrm>
          <a:prstGeom prst="rect">
            <a:avLst/>
          </a:prstGeom>
        </p:spPr>
        <p:txBody>
          <a:bodyPr wrap="square">
            <a:spAutoFit/>
          </a:bodyPr>
          <a:lstStyle/>
          <a:p>
            <a:pPr algn="ctr"/>
            <a:r>
              <a:rPr lang="en-US" sz="4000" b="1" dirty="0" smtClean="0">
                <a:solidFill>
                  <a:srgbClr val="FFFF00"/>
                </a:solidFill>
              </a:rPr>
              <a:t>Calvary </a:t>
            </a:r>
            <a:r>
              <a:rPr lang="en-US" sz="4000" b="1" dirty="0" err="1" smtClean="0">
                <a:solidFill>
                  <a:srgbClr val="FFFF00"/>
                </a:solidFill>
              </a:rPr>
              <a:t>vs</a:t>
            </a:r>
            <a:r>
              <a:rPr lang="en-US" sz="4000" b="1" dirty="0" smtClean="0">
                <a:solidFill>
                  <a:srgbClr val="FFFF00"/>
                </a:solidFill>
              </a:rPr>
              <a:t> Calvinism </a:t>
            </a:r>
          </a:p>
          <a:p>
            <a:pPr algn="ctr"/>
            <a:endParaRPr lang="en-US" sz="4000" b="1" dirty="0" smtClean="0">
              <a:solidFill>
                <a:srgbClr val="FFFF00"/>
              </a:solidFill>
            </a:endParaRPr>
          </a:p>
          <a:p>
            <a:pPr algn="ctr"/>
            <a:endParaRPr lang="en-US" sz="4000" b="1" dirty="0" smtClean="0">
              <a:solidFill>
                <a:srgbClr val="FFFF00"/>
              </a:solidFill>
            </a:endParaRPr>
          </a:p>
          <a:p>
            <a:pPr algn="ctr"/>
            <a:endParaRPr lang="en-US" sz="4000" b="1" dirty="0" smtClean="0">
              <a:solidFill>
                <a:srgbClr val="FFFF00"/>
              </a:solidFill>
            </a:endParaRPr>
          </a:p>
          <a:p>
            <a:pPr algn="ctr"/>
            <a:endParaRPr lang="en-US" sz="4000" b="1" dirty="0" smtClean="0">
              <a:solidFill>
                <a:srgbClr val="FFFF00"/>
              </a:solidFill>
            </a:endParaRPr>
          </a:p>
          <a:p>
            <a:pPr algn="ctr"/>
            <a:endParaRPr lang="en-US" sz="4000" b="1" dirty="0" smtClean="0">
              <a:solidFill>
                <a:srgbClr val="FFFF00"/>
              </a:solidFill>
            </a:endParaRPr>
          </a:p>
          <a:p>
            <a:pPr algn="ctr"/>
            <a:endParaRPr lang="en-US" sz="4000" b="1" dirty="0" smtClean="0">
              <a:solidFill>
                <a:srgbClr val="FFFF00"/>
              </a:solidFill>
            </a:endParaRPr>
          </a:p>
        </p:txBody>
      </p:sp>
      <p:pic>
        <p:nvPicPr>
          <p:cNvPr id="104450" name="Picture 2" descr="http://cclody.files.wordpress.com/2011/04/calvary4.jpeg"/>
          <p:cNvPicPr>
            <a:picLocks noChangeAspect="1" noChangeArrowheads="1"/>
          </p:cNvPicPr>
          <p:nvPr/>
        </p:nvPicPr>
        <p:blipFill>
          <a:blip r:embed="rId2" cstate="print"/>
          <a:srcRect/>
          <a:stretch>
            <a:fillRect/>
          </a:stretch>
        </p:blipFill>
        <p:spPr bwMode="auto">
          <a:xfrm>
            <a:off x="533400" y="1143000"/>
            <a:ext cx="3308096" cy="3048000"/>
          </a:xfrm>
          <a:prstGeom prst="rect">
            <a:avLst/>
          </a:prstGeom>
          <a:ln>
            <a:noFill/>
          </a:ln>
          <a:effectLst>
            <a:softEdge rad="112500"/>
          </a:effectLst>
        </p:spPr>
      </p:pic>
      <p:pic>
        <p:nvPicPr>
          <p:cNvPr id="104452" name="Picture 4" descr="http://lightfromtheright.com/files/2011/10/300px-John_Calvin_0223.jpg"/>
          <p:cNvPicPr>
            <a:picLocks noChangeAspect="1" noChangeArrowheads="1"/>
          </p:cNvPicPr>
          <p:nvPr/>
        </p:nvPicPr>
        <p:blipFill>
          <a:blip r:embed="rId3" cstate="print"/>
          <a:srcRect/>
          <a:stretch>
            <a:fillRect/>
          </a:stretch>
        </p:blipFill>
        <p:spPr bwMode="auto">
          <a:xfrm>
            <a:off x="5638800" y="1066800"/>
            <a:ext cx="2857500" cy="3114676"/>
          </a:xfrm>
          <a:prstGeom prst="rect">
            <a:avLst/>
          </a:prstGeom>
          <a:ln>
            <a:noFill/>
          </a:ln>
          <a:effectLst>
            <a:softEdge rad="112500"/>
          </a:effectLst>
        </p:spPr>
      </p:pic>
      <p:sp>
        <p:nvSpPr>
          <p:cNvPr id="6" name="Content Placeholder 5"/>
          <p:cNvSpPr>
            <a:spLocks noGrp="1"/>
          </p:cNvSpPr>
          <p:nvPr>
            <p:ph sz="half" idx="1"/>
          </p:nvPr>
        </p:nvSpPr>
        <p:spPr>
          <a:xfrm>
            <a:off x="0" y="3810000"/>
            <a:ext cx="4648200" cy="2895600"/>
          </a:xfrm>
        </p:spPr>
        <p:txBody>
          <a:bodyPr>
            <a:noAutofit/>
          </a:bodyPr>
          <a:lstStyle/>
          <a:p>
            <a:pPr algn="ctr">
              <a:buNone/>
            </a:pPr>
            <a:r>
              <a:rPr lang="en-US" sz="3000" i="1" dirty="0" smtClean="0"/>
              <a:t>"For WHOSOEVER shall call upon the name of the Lord shall be saved.”</a:t>
            </a:r>
          </a:p>
          <a:p>
            <a:pPr algn="ctr">
              <a:buNone/>
            </a:pPr>
            <a:r>
              <a:rPr lang="en-US" sz="3000" i="1" dirty="0" smtClean="0"/>
              <a:t>“Who will have all men to be saved.”</a:t>
            </a:r>
          </a:p>
          <a:p>
            <a:pPr algn="ctr">
              <a:buNone/>
            </a:pPr>
            <a:r>
              <a:rPr lang="en-US" sz="3000" i="1" dirty="0" smtClean="0"/>
              <a:t> Rom. 10:13;  I Tim. 2:4 </a:t>
            </a:r>
          </a:p>
          <a:p>
            <a:endParaRPr lang="en-US" sz="3000" dirty="0"/>
          </a:p>
        </p:txBody>
      </p:sp>
      <p:sp>
        <p:nvSpPr>
          <p:cNvPr id="7" name="Content Placeholder 6"/>
          <p:cNvSpPr>
            <a:spLocks noGrp="1"/>
          </p:cNvSpPr>
          <p:nvPr>
            <p:ph sz="half" idx="2"/>
          </p:nvPr>
        </p:nvSpPr>
        <p:spPr>
          <a:xfrm>
            <a:off x="4648200" y="4267200"/>
            <a:ext cx="4495800" cy="2438400"/>
          </a:xfrm>
        </p:spPr>
        <p:txBody>
          <a:bodyPr>
            <a:noAutofit/>
          </a:bodyPr>
          <a:lstStyle/>
          <a:p>
            <a:pPr algn="ctr">
              <a:buNone/>
            </a:pPr>
            <a:r>
              <a:rPr lang="en-US" sz="3200" i="1" dirty="0" smtClean="0"/>
              <a:t>“For all are not created in equal condition; rather, eternal life is ordained for some, eternal damnation for others.”</a:t>
            </a:r>
            <a:endParaRPr lang="en-US" sz="3200" dirty="0"/>
          </a:p>
        </p:txBody>
      </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9144001" cy="1015663"/>
          </a:xfrm>
          <a:prstGeom prst="rect">
            <a:avLst/>
          </a:prstGeom>
        </p:spPr>
        <p:txBody>
          <a:bodyPr wrap="square">
            <a:spAutoFit/>
          </a:bodyPr>
          <a:lstStyle/>
          <a:p>
            <a:pPr algn="ctr"/>
            <a:r>
              <a:rPr lang="en-US" sz="6000" i="1" dirty="0" smtClean="0">
                <a:solidFill>
                  <a:srgbClr val="FFFF00"/>
                </a:solidFill>
                <a:effectLst>
                  <a:glow rad="101600">
                    <a:schemeClr val="bg1">
                      <a:alpha val="60000"/>
                    </a:schemeClr>
                  </a:glow>
                </a:effectLst>
              </a:rPr>
              <a:t>The Vicarious Atonement</a:t>
            </a:r>
            <a:endParaRPr lang="en-US" sz="6000" dirty="0"/>
          </a:p>
        </p:txBody>
      </p:sp>
      <p:pic>
        <p:nvPicPr>
          <p:cNvPr id="1026" name="Picture 2" descr="http://www.crosswindministry.org/wp-content/uploads/2009/01/_cross.jpg"/>
          <p:cNvPicPr>
            <a:picLocks noChangeAspect="1" noChangeArrowheads="1"/>
          </p:cNvPicPr>
          <p:nvPr/>
        </p:nvPicPr>
        <p:blipFill>
          <a:blip r:embed="rId2" cstate="print"/>
          <a:srcRect/>
          <a:stretch>
            <a:fillRect/>
          </a:stretch>
        </p:blipFill>
        <p:spPr bwMode="auto">
          <a:xfrm>
            <a:off x="4191000" y="1524000"/>
            <a:ext cx="4618182" cy="3048000"/>
          </a:xfrm>
          <a:prstGeom prst="rect">
            <a:avLst/>
          </a:prstGeom>
          <a:noFill/>
        </p:spPr>
      </p:pic>
      <p:pic>
        <p:nvPicPr>
          <p:cNvPr id="1028" name="Picture 4" descr="http://realchristianity.files.wordpress.com/2011/10/2223868_f520.jpg?w=614"/>
          <p:cNvPicPr>
            <a:picLocks noChangeAspect="1" noChangeArrowheads="1"/>
          </p:cNvPicPr>
          <p:nvPr/>
        </p:nvPicPr>
        <p:blipFill>
          <a:blip r:embed="rId3" cstate="print"/>
          <a:srcRect/>
          <a:stretch>
            <a:fillRect/>
          </a:stretch>
        </p:blipFill>
        <p:spPr bwMode="auto">
          <a:xfrm>
            <a:off x="0" y="3295650"/>
            <a:ext cx="4419600" cy="3314701"/>
          </a:xfrm>
          <a:prstGeom prst="rect">
            <a:avLst/>
          </a:prstGeom>
          <a:noFill/>
        </p:spPr>
      </p:pic>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a:blip r:embed="rId2" cstate="print">
            <a:lum bright="-20000"/>
          </a:blip>
          <a:srcRect/>
          <a:stretch>
            <a:fillRect/>
          </a:stretch>
        </p:blipFill>
        <p:spPr bwMode="auto">
          <a:xfrm>
            <a:off x="0" y="0"/>
            <a:ext cx="9448800" cy="70866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971800"/>
            <a:ext cx="9144000" cy="3886200"/>
          </a:xfrm>
        </p:spPr>
        <p:txBody>
          <a:bodyPr>
            <a:noAutofit/>
          </a:bodyPr>
          <a:lstStyle/>
          <a:p>
            <a:pPr>
              <a:buNone/>
            </a:pPr>
            <a:r>
              <a:rPr lang="en-US" sz="3400" dirty="0" smtClean="0"/>
              <a:t>   The </a:t>
            </a:r>
            <a:r>
              <a:rPr lang="en-US" sz="3400" dirty="0"/>
              <a:t>death of Christ has a prominent place in the New Testament. The last three days of our Lord’s earthly life occupy about one-fifth of the narratives in the four Gospels. If all the three and a half years of His public ministry had been written out as fully as the last three days, we would have a ‘Life of Christ’ of some 8400 pages</a:t>
            </a:r>
            <a:r>
              <a:rPr lang="en-US" sz="3400" dirty="0" smtClean="0"/>
              <a:t>!</a:t>
            </a:r>
          </a:p>
          <a:p>
            <a:pPr>
              <a:buNone/>
            </a:pPr>
            <a:r>
              <a:rPr lang="en-US" sz="3400" dirty="0" smtClean="0"/>
              <a:t> </a:t>
            </a:r>
            <a:endParaRPr lang="en-US" sz="3400" dirty="0"/>
          </a:p>
          <a:p>
            <a:endParaRPr lang="en-US" sz="3400" dirty="0"/>
          </a:p>
        </p:txBody>
      </p:sp>
      <p:pic>
        <p:nvPicPr>
          <p:cNvPr id="4" name="Picture 2" descr="http://indianaapologetics.org/wp-content/uploads/2012/06/Banners11.jpg"/>
          <p:cNvPicPr>
            <a:picLocks noChangeAspect="1" noChangeArrowheads="1"/>
          </p:cNvPicPr>
          <p:nvPr/>
        </p:nvPicPr>
        <p:blipFill>
          <a:blip r:embed="rId2" cstate="print"/>
          <a:srcRect/>
          <a:stretch>
            <a:fillRect/>
          </a:stretch>
        </p:blipFill>
        <p:spPr bwMode="auto">
          <a:xfrm>
            <a:off x="0" y="0"/>
            <a:ext cx="9144000" cy="2857500"/>
          </a:xfrm>
          <a:prstGeom prst="rect">
            <a:avLst/>
          </a:prstGeom>
          <a:noFill/>
        </p:spPr>
      </p:pic>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429000"/>
            <a:ext cx="9144000" cy="2697163"/>
          </a:xfrm>
        </p:spPr>
        <p:txBody>
          <a:bodyPr>
            <a:normAutofit lnSpcReduction="10000"/>
          </a:bodyPr>
          <a:lstStyle/>
          <a:p>
            <a:pPr>
              <a:buNone/>
            </a:pPr>
            <a:r>
              <a:rPr lang="en-US" sz="3600" dirty="0" smtClean="0"/>
              <a:t>   The death of Christ is mentioned directly in the New Testament more than 175 times. Since there are 7,959 verses in the New Testament, this would mean that one out of every 53 verses refers to His death.</a:t>
            </a:r>
          </a:p>
          <a:p>
            <a:endParaRPr lang="en-US" sz="3600" dirty="0"/>
          </a:p>
        </p:txBody>
      </p:sp>
      <p:pic>
        <p:nvPicPr>
          <p:cNvPr id="4" name="Picture 2" descr="http://indianaapologetics.org/wp-content/uploads/2012/06/Banners11.jpg"/>
          <p:cNvPicPr>
            <a:picLocks noChangeAspect="1" noChangeArrowheads="1"/>
          </p:cNvPicPr>
          <p:nvPr/>
        </p:nvPicPr>
        <p:blipFill>
          <a:blip r:embed="rId2" cstate="print"/>
          <a:srcRect/>
          <a:stretch>
            <a:fillRect/>
          </a:stretch>
        </p:blipFill>
        <p:spPr bwMode="auto">
          <a:xfrm>
            <a:off x="0" y="0"/>
            <a:ext cx="9144000" cy="2857500"/>
          </a:xfrm>
          <a:prstGeom prst="rect">
            <a:avLst/>
          </a:prstGeom>
          <a:noFill/>
        </p:spPr>
      </p:pic>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Death, Burial, Resurrection"/>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Title 1"/>
          <p:cNvSpPr>
            <a:spLocks noGrp="1"/>
          </p:cNvSpPr>
          <p:nvPr>
            <p:ph type="title"/>
          </p:nvPr>
        </p:nvSpPr>
        <p:spPr>
          <a:xfrm>
            <a:off x="457200" y="274638"/>
            <a:ext cx="8229600" cy="5973762"/>
          </a:xfrm>
        </p:spPr>
        <p:txBody>
          <a:bodyPr>
            <a:normAutofit/>
          </a:bodyPr>
          <a:lstStyle/>
          <a:p>
            <a:r>
              <a:rPr lang="en-US" dirty="0" smtClean="0">
                <a:effectLst>
                  <a:glow rad="101600">
                    <a:schemeClr val="bg1">
                      <a:alpha val="60000"/>
                    </a:schemeClr>
                  </a:glow>
                </a:effectLst>
              </a:rPr>
              <a:t>The death and resurrection of Christ is the  most important </a:t>
            </a:r>
            <a:br>
              <a:rPr lang="en-US" dirty="0" smtClean="0">
                <a:effectLst>
                  <a:glow rad="101600">
                    <a:schemeClr val="bg1">
                      <a:alpha val="60000"/>
                    </a:schemeClr>
                  </a:glow>
                </a:effectLst>
              </a:rPr>
            </a:br>
            <a:r>
              <a:rPr lang="en-US" dirty="0" smtClean="0">
                <a:effectLst>
                  <a:glow rad="101600">
                    <a:schemeClr val="bg1">
                      <a:alpha val="60000"/>
                    </a:schemeClr>
                  </a:glow>
                </a:effectLst>
              </a:rPr>
              <a:t>doctrine</a:t>
            </a:r>
            <a:r>
              <a:rPr lang="en-US" dirty="0" smtClean="0">
                <a:effectLst>
                  <a:glow rad="101600">
                    <a:schemeClr val="bg1">
                      <a:alpha val="60000"/>
                    </a:schemeClr>
                  </a:glow>
                </a:effectLst>
              </a:rPr>
              <a:t> </a:t>
            </a:r>
            <a:r>
              <a:rPr lang="en-US" dirty="0" smtClean="0">
                <a:effectLst>
                  <a:glow rad="101600">
                    <a:schemeClr val="bg1">
                      <a:alpha val="60000"/>
                    </a:schemeClr>
                  </a:glow>
                </a:effectLst>
              </a:rPr>
              <a:t>in Christianity </a:t>
            </a:r>
            <a:endParaRPr lang="en-US"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rot="713848">
            <a:off x="2597514" y="4091901"/>
            <a:ext cx="3733800" cy="2514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Mormonism</a:t>
            </a:r>
          </a:p>
        </p:txBody>
      </p:sp>
      <p:pic>
        <p:nvPicPr>
          <p:cNvPr id="28682" name="Picture 10" descr="http://uwacadweb.uwyo.edu/religionet/images/judaism.JPG"/>
          <p:cNvPicPr>
            <a:picLocks noChangeAspect="1" noChangeArrowheads="1"/>
          </p:cNvPicPr>
          <p:nvPr/>
        </p:nvPicPr>
        <p:blipFill>
          <a:blip r:embed="rId2" cstate="print"/>
          <a:srcRect t="16667" r="1096" b="16667"/>
          <a:stretch>
            <a:fillRect/>
          </a:stretch>
        </p:blipFill>
        <p:spPr bwMode="auto">
          <a:xfrm rot="21292260">
            <a:off x="2907434" y="2167616"/>
            <a:ext cx="4267200" cy="2160608"/>
          </a:xfrm>
          <a:prstGeom prst="rect">
            <a:avLst/>
          </a:prstGeom>
          <a:noFill/>
        </p:spPr>
      </p:pic>
      <p:sp>
        <p:nvSpPr>
          <p:cNvPr id="3" name="Content Placeholder 2"/>
          <p:cNvSpPr>
            <a:spLocks noGrp="1"/>
          </p:cNvSpPr>
          <p:nvPr>
            <p:ph idx="1"/>
          </p:nvPr>
        </p:nvSpPr>
        <p:spPr>
          <a:xfrm>
            <a:off x="0" y="1"/>
            <a:ext cx="9144000" cy="2133600"/>
          </a:xfrm>
        </p:spPr>
        <p:txBody>
          <a:bodyPr/>
          <a:lstStyle/>
          <a:p>
            <a:pPr algn="ctr">
              <a:buNone/>
            </a:pPr>
            <a:r>
              <a:rPr lang="en-US" dirty="0" smtClean="0"/>
              <a:t>    Other </a:t>
            </a:r>
            <a:r>
              <a:rPr lang="en-US" dirty="0"/>
              <a:t>religions base their claim to recognition on the teaching of their founders; Christianity is distinguished from all of them by the importance it assigns to the death of its Founder.</a:t>
            </a:r>
          </a:p>
        </p:txBody>
      </p:sp>
      <p:pic>
        <p:nvPicPr>
          <p:cNvPr id="28674" name="Picture 2" descr="http://billtammeus.typepad.com/.a/6a00d834515f9b69e2017c3169daa3970b-800wi"/>
          <p:cNvPicPr>
            <a:picLocks noChangeAspect="1" noChangeArrowheads="1"/>
          </p:cNvPicPr>
          <p:nvPr/>
        </p:nvPicPr>
        <p:blipFill>
          <a:blip r:embed="rId3" cstate="print">
            <a:lum bright="-10000"/>
          </a:blip>
          <a:srcRect/>
          <a:stretch>
            <a:fillRect/>
          </a:stretch>
        </p:blipFill>
        <p:spPr bwMode="auto">
          <a:xfrm rot="231924">
            <a:off x="382352" y="3948089"/>
            <a:ext cx="2480255" cy="2480255"/>
          </a:xfrm>
          <a:prstGeom prst="rect">
            <a:avLst/>
          </a:prstGeom>
          <a:noFill/>
        </p:spPr>
      </p:pic>
      <p:pic>
        <p:nvPicPr>
          <p:cNvPr id="28676" name="Picture 4" descr="http://uwacadweb.uwyo.edu/religionet/images/buddhism.JPG"/>
          <p:cNvPicPr>
            <a:picLocks noChangeAspect="1" noChangeArrowheads="1"/>
          </p:cNvPicPr>
          <p:nvPr/>
        </p:nvPicPr>
        <p:blipFill>
          <a:blip r:embed="rId4" cstate="print"/>
          <a:srcRect t="16536" r="-2821"/>
          <a:stretch>
            <a:fillRect/>
          </a:stretch>
        </p:blipFill>
        <p:spPr bwMode="auto">
          <a:xfrm rot="21297673">
            <a:off x="87517" y="2131742"/>
            <a:ext cx="3522537" cy="2147887"/>
          </a:xfrm>
          <a:prstGeom prst="rect">
            <a:avLst/>
          </a:prstGeom>
          <a:noFill/>
        </p:spPr>
      </p:pic>
      <p:pic>
        <p:nvPicPr>
          <p:cNvPr id="28678" name="Picture 6" descr="http://uwacadweb.uwyo.edu/religionet/images/hinduism.JPG"/>
          <p:cNvPicPr>
            <a:picLocks noChangeAspect="1" noChangeArrowheads="1"/>
          </p:cNvPicPr>
          <p:nvPr/>
        </p:nvPicPr>
        <p:blipFill>
          <a:blip r:embed="rId5" cstate="print"/>
          <a:srcRect t="16667" r="-156"/>
          <a:stretch>
            <a:fillRect/>
          </a:stretch>
        </p:blipFill>
        <p:spPr bwMode="auto">
          <a:xfrm rot="330699">
            <a:off x="5852160" y="4648200"/>
            <a:ext cx="3291840" cy="2057400"/>
          </a:xfrm>
          <a:prstGeom prst="rect">
            <a:avLst/>
          </a:prstGeom>
          <a:noFill/>
        </p:spPr>
      </p:pic>
      <p:pic>
        <p:nvPicPr>
          <p:cNvPr id="28680" name="Picture 8" descr="http://img.answcdn.com/view:thumb/answ-images/f/e/4/7/2/3/fe472395/ebea4a39c27c0aebb231a304088cdb3a452eecbb.jpg?w=300"/>
          <p:cNvPicPr>
            <a:picLocks noChangeAspect="1" noChangeArrowheads="1"/>
          </p:cNvPicPr>
          <p:nvPr/>
        </p:nvPicPr>
        <p:blipFill>
          <a:blip r:embed="rId6" cstate="print"/>
          <a:srcRect/>
          <a:stretch>
            <a:fillRect/>
          </a:stretch>
        </p:blipFill>
        <p:spPr bwMode="auto">
          <a:xfrm rot="286906">
            <a:off x="6596552" y="2211447"/>
            <a:ext cx="2449610" cy="2449610"/>
          </a:xfrm>
          <a:prstGeom prst="rect">
            <a:avLst/>
          </a:prstGeom>
          <a:noFill/>
        </p:spPr>
      </p:pic>
      <p:pic>
        <p:nvPicPr>
          <p:cNvPr id="28686" name="Picture 14" descr="http://www.concierge.com/images/destinations/destinationguide/usa+canada/usa/california/sandiego/sandiego_007p.jpg"/>
          <p:cNvPicPr>
            <a:picLocks noChangeAspect="1" noChangeArrowheads="1"/>
          </p:cNvPicPr>
          <p:nvPr/>
        </p:nvPicPr>
        <p:blipFill>
          <a:blip r:embed="rId7" cstate="print"/>
          <a:srcRect/>
          <a:stretch>
            <a:fillRect/>
          </a:stretch>
        </p:blipFill>
        <p:spPr bwMode="auto">
          <a:xfrm rot="1074244">
            <a:off x="4089505" y="4472703"/>
            <a:ext cx="2092960" cy="1652337"/>
          </a:xfrm>
          <a:prstGeom prst="ellipse">
            <a:avLst/>
          </a:prstGeom>
          <a:ln>
            <a:noFill/>
          </a:ln>
          <a:effectLst>
            <a:softEdge rad="112500"/>
          </a:effectLst>
        </p:spPr>
      </p:pic>
      <p:sp>
        <p:nvSpPr>
          <p:cNvPr id="12" name="Rectangle 11"/>
          <p:cNvSpPr/>
          <p:nvPr/>
        </p:nvSpPr>
        <p:spPr>
          <a:xfrm rot="726699">
            <a:off x="2503270" y="5855071"/>
            <a:ext cx="3474990" cy="707886"/>
          </a:xfrm>
          <a:prstGeom prst="rect">
            <a:avLst/>
          </a:prstGeom>
        </p:spPr>
        <p:txBody>
          <a:bodyPr wrap="square">
            <a:spAutoFit/>
          </a:bodyPr>
          <a:lstStyle/>
          <a:p>
            <a:pPr algn="ctr"/>
            <a:r>
              <a:rPr lang="en-US" sz="4000" b="1" dirty="0">
                <a:solidFill>
                  <a:schemeClr val="bg1"/>
                </a:solidFill>
                <a:latin typeface="AR JULIAN" pitchFamily="2" charset="0"/>
              </a:rPr>
              <a:t> Mormonism</a:t>
            </a:r>
          </a:p>
        </p:txBody>
      </p:sp>
      <p:pic>
        <p:nvPicPr>
          <p:cNvPr id="28688" name="Picture 16" descr="http://edu.glogster.com/media/4/33/61/54/33615433.jpg"/>
          <p:cNvPicPr>
            <a:picLocks noChangeAspect="1" noChangeArrowheads="1"/>
          </p:cNvPicPr>
          <p:nvPr/>
        </p:nvPicPr>
        <p:blipFill>
          <a:blip r:embed="rId8" cstate="print"/>
          <a:srcRect/>
          <a:stretch>
            <a:fillRect/>
          </a:stretch>
        </p:blipFill>
        <p:spPr bwMode="auto">
          <a:xfrm>
            <a:off x="3276600" y="4267200"/>
            <a:ext cx="1049045" cy="14859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www.thebibleandanimals.org/images/Article%20Pictures/pic2.gif"/>
          <p:cNvPicPr>
            <a:picLocks noChangeAspect="1" noChangeArrowheads="1"/>
          </p:cNvPicPr>
          <p:nvPr/>
        </p:nvPicPr>
        <p:blipFill>
          <a:blip r:embed="rId2" cstate="print">
            <a:lum bright="-10000"/>
          </a:blip>
          <a:srcRect/>
          <a:stretch>
            <a:fillRect/>
          </a:stretch>
        </p:blipFill>
        <p:spPr bwMode="auto">
          <a:xfrm>
            <a:off x="990600" y="1543050"/>
            <a:ext cx="7086600" cy="5314950"/>
          </a:xfrm>
          <a:prstGeom prst="rect">
            <a:avLst/>
          </a:prstGeom>
          <a:ln>
            <a:noFill/>
          </a:ln>
          <a:effectLst>
            <a:softEdge rad="112500"/>
          </a:effectLst>
        </p:spPr>
      </p:pic>
      <p:sp>
        <p:nvSpPr>
          <p:cNvPr id="2" name="Title 1"/>
          <p:cNvSpPr>
            <a:spLocks noGrp="1"/>
          </p:cNvSpPr>
          <p:nvPr>
            <p:ph type="title"/>
          </p:nvPr>
        </p:nvSpPr>
        <p:spPr/>
        <p:txBody>
          <a:bodyPr>
            <a:normAutofit fontScale="90000"/>
          </a:bodyPr>
          <a:lstStyle/>
          <a:p>
            <a:r>
              <a:rPr lang="en-US" dirty="0" smtClean="0">
                <a:solidFill>
                  <a:srgbClr val="FFFF00"/>
                </a:solidFill>
              </a:rPr>
              <a:t>The death of Christ is the subject of supreme interest in heaven</a:t>
            </a:r>
            <a:endParaRPr lang="en-US" dirty="0">
              <a:solidFill>
                <a:srgbClr val="FFFF00"/>
              </a:solidFill>
            </a:endParaRPr>
          </a:p>
        </p:txBody>
      </p:sp>
      <p:sp>
        <p:nvSpPr>
          <p:cNvPr id="3" name="Content Placeholder 2"/>
          <p:cNvSpPr>
            <a:spLocks noGrp="1"/>
          </p:cNvSpPr>
          <p:nvPr>
            <p:ph idx="1"/>
          </p:nvPr>
        </p:nvSpPr>
        <p:spPr>
          <a:xfrm>
            <a:off x="1219200" y="1143000"/>
            <a:ext cx="6324600" cy="2133601"/>
          </a:xfrm>
        </p:spPr>
        <p:txBody>
          <a:bodyPr>
            <a:noAutofit/>
          </a:bodyPr>
          <a:lstStyle/>
          <a:p>
            <a:pPr algn="ctr">
              <a:buNone/>
            </a:pPr>
            <a:r>
              <a:rPr lang="en-US" sz="3600" dirty="0" smtClean="0">
                <a:solidFill>
                  <a:schemeClr val="accent3">
                    <a:lumMod val="40000"/>
                    <a:lumOff val="60000"/>
                  </a:schemeClr>
                </a:solidFill>
                <a:effectLst>
                  <a:glow rad="101600">
                    <a:schemeClr val="bg1">
                      <a:alpha val="60000"/>
                    </a:schemeClr>
                  </a:glow>
                </a:effectLst>
              </a:rPr>
              <a:t>   </a:t>
            </a:r>
          </a:p>
          <a:p>
            <a:pPr algn="ctr">
              <a:buNone/>
            </a:pPr>
            <a:endParaRPr lang="en-US" sz="3600" dirty="0">
              <a:solidFill>
                <a:schemeClr val="accent3">
                  <a:lumMod val="40000"/>
                  <a:lumOff val="60000"/>
                </a:schemeClr>
              </a:solidFill>
              <a:effectLst>
                <a:glow rad="101600">
                  <a:schemeClr val="bg1">
                    <a:alpha val="60000"/>
                  </a:schemeClr>
                </a:glow>
              </a:effectLst>
            </a:endParaRPr>
          </a:p>
          <a:p>
            <a:pPr algn="ctr">
              <a:buNone/>
            </a:pPr>
            <a:r>
              <a:rPr lang="en-US" sz="3600" dirty="0" smtClean="0">
                <a:solidFill>
                  <a:schemeClr val="accent3">
                    <a:lumMod val="40000"/>
                    <a:lumOff val="60000"/>
                  </a:schemeClr>
                </a:solidFill>
                <a:effectLst>
                  <a:glow rad="101600">
                    <a:schemeClr val="bg1">
                      <a:alpha val="60000"/>
                    </a:schemeClr>
                  </a:glow>
                </a:effectLst>
              </a:rPr>
              <a:t> The four </a:t>
            </a:r>
            <a:r>
              <a:rPr lang="en-US" sz="3600" dirty="0">
                <a:solidFill>
                  <a:schemeClr val="accent3">
                    <a:lumMod val="40000"/>
                    <a:lumOff val="60000"/>
                  </a:schemeClr>
                </a:solidFill>
                <a:effectLst>
                  <a:glow rad="101600">
                    <a:schemeClr val="bg1">
                      <a:alpha val="60000"/>
                    </a:schemeClr>
                  </a:glow>
                </a:effectLst>
              </a:rPr>
              <a:t>living creatures </a:t>
            </a:r>
            <a:r>
              <a:rPr lang="en-US" sz="3600" dirty="0" smtClean="0">
                <a:solidFill>
                  <a:schemeClr val="accent3">
                    <a:lumMod val="40000"/>
                    <a:lumOff val="60000"/>
                  </a:schemeClr>
                </a:solidFill>
                <a:effectLst>
                  <a:glow rad="101600">
                    <a:schemeClr val="bg1">
                      <a:alpha val="60000"/>
                    </a:schemeClr>
                  </a:glow>
                </a:effectLst>
              </a:rPr>
              <a:t>(</a:t>
            </a:r>
            <a:r>
              <a:rPr lang="en-US" sz="3600" i="1" dirty="0" smtClean="0">
                <a:solidFill>
                  <a:schemeClr val="accent3">
                    <a:lumMod val="40000"/>
                    <a:lumOff val="60000"/>
                  </a:schemeClr>
                </a:solidFill>
                <a:effectLst>
                  <a:glow rad="101600">
                    <a:schemeClr val="bg1">
                      <a:alpha val="60000"/>
                    </a:schemeClr>
                  </a:glow>
                </a:effectLst>
              </a:rPr>
              <a:t>Seraphim's) </a:t>
            </a:r>
            <a:r>
              <a:rPr lang="en-US" sz="3600" dirty="0" smtClean="0">
                <a:solidFill>
                  <a:schemeClr val="accent3">
                    <a:lumMod val="40000"/>
                    <a:lumOff val="60000"/>
                  </a:schemeClr>
                </a:solidFill>
                <a:effectLst>
                  <a:glow rad="101600">
                    <a:schemeClr val="bg1">
                      <a:alpha val="60000"/>
                    </a:schemeClr>
                  </a:glow>
                </a:effectLst>
              </a:rPr>
              <a:t>and </a:t>
            </a:r>
            <a:r>
              <a:rPr lang="en-US" sz="3600" dirty="0">
                <a:solidFill>
                  <a:schemeClr val="accent3">
                    <a:lumMod val="40000"/>
                    <a:lumOff val="60000"/>
                  </a:schemeClr>
                </a:solidFill>
                <a:effectLst>
                  <a:glow rad="101600">
                    <a:schemeClr val="bg1">
                      <a:alpha val="60000"/>
                    </a:schemeClr>
                  </a:glow>
                </a:effectLst>
              </a:rPr>
              <a:t>the twenty-four elders sang the </a:t>
            </a:r>
            <a:r>
              <a:rPr lang="en-US" sz="3600" dirty="0" smtClean="0">
                <a:solidFill>
                  <a:schemeClr val="accent3">
                    <a:lumMod val="40000"/>
                    <a:lumOff val="60000"/>
                  </a:schemeClr>
                </a:solidFill>
                <a:effectLst>
                  <a:glow rad="101600">
                    <a:schemeClr val="bg1">
                      <a:alpha val="60000"/>
                    </a:schemeClr>
                  </a:glow>
                </a:effectLst>
              </a:rPr>
              <a:t>song</a:t>
            </a:r>
          </a:p>
          <a:p>
            <a:pPr algn="ctr">
              <a:buNone/>
            </a:pPr>
            <a:r>
              <a:rPr lang="en-US" sz="3600" dirty="0" smtClean="0">
                <a:solidFill>
                  <a:schemeClr val="accent3">
                    <a:lumMod val="40000"/>
                    <a:lumOff val="60000"/>
                  </a:schemeClr>
                </a:solidFill>
                <a:effectLst>
                  <a:glow rad="101600">
                    <a:schemeClr val="bg1">
                      <a:alpha val="60000"/>
                    </a:schemeClr>
                  </a:glow>
                </a:effectLst>
              </a:rPr>
              <a:t> </a:t>
            </a:r>
            <a:r>
              <a:rPr lang="en-US" sz="3600" dirty="0">
                <a:solidFill>
                  <a:schemeClr val="accent3">
                    <a:lumMod val="40000"/>
                    <a:lumOff val="60000"/>
                  </a:schemeClr>
                </a:solidFill>
                <a:effectLst>
                  <a:glow rad="101600">
                    <a:schemeClr val="bg1">
                      <a:alpha val="60000"/>
                    </a:schemeClr>
                  </a:glow>
                </a:effectLst>
              </a:rPr>
              <a:t>of redemption </a:t>
            </a:r>
            <a:r>
              <a:rPr lang="en-US" sz="3600" dirty="0" smtClean="0">
                <a:solidFill>
                  <a:schemeClr val="accent3">
                    <a:lumMod val="40000"/>
                    <a:lumOff val="60000"/>
                  </a:schemeClr>
                </a:solidFill>
                <a:effectLst>
                  <a:glow rad="101600">
                    <a:schemeClr val="bg1">
                      <a:alpha val="60000"/>
                    </a:schemeClr>
                  </a:glow>
                </a:effectLst>
              </a:rPr>
              <a:t>along with all the redeemed saints in heaven</a:t>
            </a:r>
            <a:endParaRPr lang="en-US" sz="3600" dirty="0" smtClean="0">
              <a:solidFill>
                <a:schemeClr val="accent3">
                  <a:lumMod val="40000"/>
                  <a:lumOff val="60000"/>
                </a:schemeClr>
              </a:solidFill>
              <a:effectLst>
                <a:glow rad="101600">
                  <a:schemeClr val="bg1">
                    <a:alpha val="60000"/>
                  </a:schemeClr>
                </a:glow>
              </a:effectLst>
            </a:endParaRPr>
          </a:p>
          <a:p>
            <a:pPr algn="ctr">
              <a:buNone/>
            </a:pPr>
            <a:r>
              <a:rPr lang="en-US" sz="3600" i="1" dirty="0" smtClean="0">
                <a:solidFill>
                  <a:schemeClr val="accent3">
                    <a:lumMod val="40000"/>
                    <a:lumOff val="60000"/>
                  </a:schemeClr>
                </a:solidFill>
                <a:effectLst>
                  <a:glow rad="101600">
                    <a:schemeClr val="bg1">
                      <a:alpha val="60000"/>
                    </a:schemeClr>
                  </a:glow>
                </a:effectLst>
              </a:rPr>
              <a:t>(</a:t>
            </a:r>
            <a:r>
              <a:rPr lang="en-US" sz="3600" i="1" dirty="0">
                <a:solidFill>
                  <a:schemeClr val="accent3">
                    <a:lumMod val="40000"/>
                    <a:lumOff val="60000"/>
                  </a:schemeClr>
                </a:solidFill>
                <a:effectLst>
                  <a:glow rad="101600">
                    <a:schemeClr val="bg1">
                      <a:alpha val="60000"/>
                    </a:schemeClr>
                  </a:glow>
                </a:effectLst>
              </a:rPr>
              <a:t>Rev. </a:t>
            </a:r>
            <a:r>
              <a:rPr lang="en-US" sz="3600" i="1" dirty="0" smtClean="0">
                <a:solidFill>
                  <a:schemeClr val="accent3">
                    <a:lumMod val="40000"/>
                    <a:lumOff val="60000"/>
                  </a:schemeClr>
                </a:solidFill>
                <a:effectLst>
                  <a:glow rad="101600">
                    <a:schemeClr val="bg1">
                      <a:alpha val="60000"/>
                    </a:schemeClr>
                  </a:glow>
                </a:effectLst>
              </a:rPr>
              <a:t>5:8-12)</a:t>
            </a:r>
            <a:endParaRPr lang="en-US" sz="3600" i="1" dirty="0">
              <a:solidFill>
                <a:schemeClr val="accent3">
                  <a:lumMod val="40000"/>
                  <a:lumOff val="60000"/>
                </a:schemeClr>
              </a:solidFill>
              <a:effectLst>
                <a:glow rad="101600">
                  <a:schemeClr val="bg1">
                    <a:alpha val="60000"/>
                  </a:schemeClr>
                </a:glow>
              </a:effectLst>
            </a:endParaRPr>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Ptr. Daniel White\Desktop\Bible pictures\heaven\ch5_lambinmidst.jpg"/>
          <p:cNvPicPr>
            <a:picLocks noChangeAspect="1" noChangeArrowheads="1"/>
          </p:cNvPicPr>
          <p:nvPr/>
        </p:nvPicPr>
        <p:blipFill>
          <a:blip r:embed="rId3" cstate="print"/>
          <a:srcRect/>
          <a:stretch>
            <a:fillRect/>
          </a:stretch>
        </p:blipFill>
        <p:spPr bwMode="auto">
          <a:xfrm>
            <a:off x="1828800" y="0"/>
            <a:ext cx="5410200" cy="6904892"/>
          </a:xfrm>
          <a:prstGeom prst="rect">
            <a:avLst/>
          </a:prstGeom>
          <a:noFill/>
        </p:spPr>
      </p:pic>
      <p:sp>
        <p:nvSpPr>
          <p:cNvPr id="3" name="Rectangle 2"/>
          <p:cNvSpPr/>
          <p:nvPr/>
        </p:nvSpPr>
        <p:spPr>
          <a:xfrm>
            <a:off x="381000" y="685800"/>
            <a:ext cx="8458200" cy="5632311"/>
          </a:xfrm>
          <a:prstGeom prst="rect">
            <a:avLst/>
          </a:prstGeom>
        </p:spPr>
        <p:txBody>
          <a:bodyPr wrap="square">
            <a:spAutoFit/>
          </a:bodyPr>
          <a:lstStyle/>
          <a:p>
            <a:pPr algn="ctr"/>
            <a:r>
              <a:rPr lang="en-US" sz="3600" i="1" dirty="0" smtClean="0">
                <a:effectLst>
                  <a:glow rad="101600">
                    <a:schemeClr val="bg1">
                      <a:alpha val="60000"/>
                    </a:schemeClr>
                  </a:glow>
                </a:effectLst>
              </a:rPr>
              <a:t>“And when he had taken the book, the four beasts and four and twenty elders fell down before the Lamb, having every one of them harps, and golden vials full of </a:t>
            </a:r>
            <a:r>
              <a:rPr lang="en-US" sz="3600" i="1" dirty="0" err="1" smtClean="0">
                <a:effectLst>
                  <a:glow rad="101600">
                    <a:schemeClr val="bg1">
                      <a:alpha val="60000"/>
                    </a:schemeClr>
                  </a:glow>
                </a:effectLst>
              </a:rPr>
              <a:t>odours</a:t>
            </a:r>
            <a:r>
              <a:rPr lang="en-US" sz="3600" i="1" dirty="0" smtClean="0">
                <a:effectLst>
                  <a:glow rad="101600">
                    <a:schemeClr val="bg1">
                      <a:alpha val="60000"/>
                    </a:schemeClr>
                  </a:glow>
                </a:effectLst>
              </a:rPr>
              <a:t>, which are the prayers of saints. And they sung a new song, saying, Thou art worthy to take the book, and to open the seals thereof: for thou </a:t>
            </a:r>
            <a:r>
              <a:rPr lang="en-US" sz="3600" i="1" dirty="0" err="1" smtClean="0">
                <a:effectLst>
                  <a:glow rad="101600">
                    <a:schemeClr val="bg1">
                      <a:alpha val="60000"/>
                    </a:schemeClr>
                  </a:glow>
                </a:effectLst>
              </a:rPr>
              <a:t>wast</a:t>
            </a:r>
            <a:r>
              <a:rPr lang="en-US" sz="3600" i="1" dirty="0" smtClean="0">
                <a:effectLst>
                  <a:glow rad="101600">
                    <a:schemeClr val="bg1">
                      <a:alpha val="60000"/>
                    </a:schemeClr>
                  </a:glow>
                </a:effectLst>
              </a:rPr>
              <a:t> slain, and hast redeemed us to God by thy blood out of every kindred, and tongue, and people, and nation…</a:t>
            </a:r>
            <a:endParaRPr lang="en-US" sz="3600" i="1"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Ptr. Daniel White\Desktop\Bible pictures\heaven\ch5_lambinmidst.jpg"/>
          <p:cNvPicPr>
            <a:picLocks noChangeAspect="1" noChangeArrowheads="1"/>
          </p:cNvPicPr>
          <p:nvPr/>
        </p:nvPicPr>
        <p:blipFill>
          <a:blip r:embed="rId3" cstate="print"/>
          <a:srcRect/>
          <a:stretch>
            <a:fillRect/>
          </a:stretch>
        </p:blipFill>
        <p:spPr bwMode="auto">
          <a:xfrm>
            <a:off x="1828800" y="0"/>
            <a:ext cx="5410200" cy="6904892"/>
          </a:xfrm>
          <a:prstGeom prst="rect">
            <a:avLst/>
          </a:prstGeom>
          <a:noFill/>
        </p:spPr>
      </p:pic>
      <p:sp>
        <p:nvSpPr>
          <p:cNvPr id="3" name="Rectangle 2"/>
          <p:cNvSpPr/>
          <p:nvPr/>
        </p:nvSpPr>
        <p:spPr>
          <a:xfrm>
            <a:off x="0" y="609601"/>
            <a:ext cx="9144000" cy="5632311"/>
          </a:xfrm>
          <a:prstGeom prst="rect">
            <a:avLst/>
          </a:prstGeom>
        </p:spPr>
        <p:txBody>
          <a:bodyPr wrap="square">
            <a:spAutoFit/>
          </a:bodyPr>
          <a:lstStyle/>
          <a:p>
            <a:pPr algn="ctr"/>
            <a:r>
              <a:rPr lang="en-US" sz="3600" i="1" dirty="0" smtClean="0">
                <a:effectLst>
                  <a:glow rad="101600">
                    <a:schemeClr val="bg1">
                      <a:alpha val="60000"/>
                    </a:schemeClr>
                  </a:glow>
                </a:effectLst>
              </a:rPr>
              <a:t>And hast made us unto our God kings and priests: and we shall reign on the earth. And I beheld, and I heard the voice of many angels round about the throne and the beasts and the elders: and the number of them was ten thousand times ten thousand, and thousands of thousands; Saying with a loud voice, Worthy is the Lamb that was slain to receive power, and riches, and wisdom, and strength, and </a:t>
            </a:r>
            <a:r>
              <a:rPr lang="en-US" sz="3600" i="1" dirty="0" err="1" smtClean="0">
                <a:effectLst>
                  <a:glow rad="101600">
                    <a:schemeClr val="bg1">
                      <a:alpha val="60000"/>
                    </a:schemeClr>
                  </a:glow>
                </a:effectLst>
              </a:rPr>
              <a:t>honour</a:t>
            </a:r>
            <a:r>
              <a:rPr lang="en-US" sz="3600" i="1" dirty="0" smtClean="0">
                <a:effectLst>
                  <a:glow rad="101600">
                    <a:schemeClr val="bg1">
                      <a:alpha val="60000"/>
                    </a:schemeClr>
                  </a:glow>
                </a:effectLst>
              </a:rPr>
              <a:t>, and glory, and blessing.”</a:t>
            </a:r>
            <a:endParaRPr lang="en-US" sz="3600" i="1"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ahouseupontherock.com/newblog/wp-content/uploads/2009/12/purpose-christ-death.jpg"/>
          <p:cNvPicPr>
            <a:picLocks noChangeAspect="1" noChangeArrowheads="1"/>
          </p:cNvPicPr>
          <p:nvPr/>
        </p:nvPicPr>
        <p:blipFill>
          <a:blip r:embed="rId2" cstate="print">
            <a:lum bright="-20000" contrast="20000"/>
          </a:blip>
          <a:srcRect/>
          <a:stretch>
            <a:fillRect/>
          </a:stretch>
        </p:blipFill>
        <p:spPr bwMode="auto">
          <a:xfrm>
            <a:off x="-1371600" y="-228600"/>
            <a:ext cx="10728717" cy="7086600"/>
          </a:xfrm>
          <a:prstGeom prst="rect">
            <a:avLst/>
          </a:prstGeom>
          <a:noFill/>
        </p:spPr>
      </p:pic>
      <p:sp>
        <p:nvSpPr>
          <p:cNvPr id="2" name="Title 1"/>
          <p:cNvSpPr>
            <a:spLocks noGrp="1"/>
          </p:cNvSpPr>
          <p:nvPr>
            <p:ph type="title"/>
          </p:nvPr>
        </p:nvSpPr>
        <p:spPr>
          <a:xfrm>
            <a:off x="0" y="0"/>
            <a:ext cx="9144000" cy="1417638"/>
          </a:xfrm>
        </p:spPr>
        <p:txBody>
          <a:bodyPr>
            <a:normAutofit/>
          </a:bodyPr>
          <a:lstStyle/>
          <a:p>
            <a:r>
              <a:rPr lang="en-US" dirty="0" smtClean="0">
                <a:solidFill>
                  <a:srgbClr val="FFFF00"/>
                </a:solidFill>
                <a:effectLst>
                  <a:glow rad="101600">
                    <a:schemeClr val="bg1">
                      <a:alpha val="60000"/>
                    </a:schemeClr>
                  </a:glow>
                </a:effectLst>
              </a:rPr>
              <a:t>The Lord Jesus spoke </a:t>
            </a:r>
            <a:r>
              <a:rPr lang="en-US" dirty="0">
                <a:solidFill>
                  <a:srgbClr val="FFFF00"/>
                </a:solidFill>
                <a:effectLst>
                  <a:glow rad="101600">
                    <a:schemeClr val="bg1">
                      <a:alpha val="60000"/>
                    </a:schemeClr>
                  </a:glow>
                </a:effectLst>
              </a:rPr>
              <a:t>of his death often</a:t>
            </a:r>
          </a:p>
        </p:txBody>
      </p:sp>
      <p:sp>
        <p:nvSpPr>
          <p:cNvPr id="3" name="Content Placeholder 2"/>
          <p:cNvSpPr>
            <a:spLocks noGrp="1"/>
          </p:cNvSpPr>
          <p:nvPr>
            <p:ph idx="1"/>
          </p:nvPr>
        </p:nvSpPr>
        <p:spPr>
          <a:xfrm>
            <a:off x="0" y="1600200"/>
            <a:ext cx="8991600" cy="5257800"/>
          </a:xfrm>
        </p:spPr>
        <p:txBody>
          <a:bodyPr>
            <a:normAutofit/>
          </a:bodyPr>
          <a:lstStyle/>
          <a:p>
            <a:r>
              <a:rPr lang="en-US" i="1" dirty="0">
                <a:effectLst>
                  <a:glow rad="101600">
                    <a:schemeClr val="bg1">
                      <a:alpha val="60000"/>
                    </a:schemeClr>
                  </a:glow>
                </a:effectLst>
              </a:rPr>
              <a:t>"Jesus answered and said unto them, Destroy this temple, and in three days I will raise it up" (</a:t>
            </a:r>
            <a:r>
              <a:rPr lang="en-US" i="1" dirty="0" smtClean="0">
                <a:effectLst>
                  <a:glow rad="101600">
                    <a:schemeClr val="bg1">
                      <a:alpha val="60000"/>
                    </a:schemeClr>
                  </a:glow>
                </a:effectLst>
              </a:rPr>
              <a:t>John </a:t>
            </a:r>
            <a:r>
              <a:rPr lang="en-US" i="1" dirty="0">
                <a:effectLst>
                  <a:glow rad="101600">
                    <a:schemeClr val="bg1">
                      <a:alpha val="60000"/>
                    </a:schemeClr>
                  </a:glow>
                </a:effectLst>
              </a:rPr>
              <a:t>2:19</a:t>
            </a:r>
            <a:r>
              <a:rPr lang="en-US" i="1" dirty="0" smtClean="0">
                <a:effectLst>
                  <a:glow rad="101600">
                    <a:schemeClr val="bg1">
                      <a:alpha val="60000"/>
                    </a:schemeClr>
                  </a:glow>
                </a:effectLst>
              </a:rPr>
              <a:t>)</a:t>
            </a:r>
            <a:endParaRPr lang="en-US" i="1" dirty="0">
              <a:effectLst>
                <a:glow rad="101600">
                  <a:schemeClr val="bg1">
                    <a:alpha val="60000"/>
                  </a:schemeClr>
                </a:glow>
              </a:effectLst>
            </a:endParaRPr>
          </a:p>
          <a:p>
            <a:r>
              <a:rPr lang="en-US" i="1" dirty="0">
                <a:effectLst>
                  <a:glow rad="101600">
                    <a:schemeClr val="bg1">
                      <a:alpha val="60000"/>
                    </a:schemeClr>
                  </a:glow>
                </a:effectLst>
              </a:rPr>
              <a:t>"And as Moses lifted up the serpent in the wilderness, even so must the Son of man be lifted up" (</a:t>
            </a:r>
            <a:r>
              <a:rPr lang="en-US" i="1" dirty="0" smtClean="0">
                <a:effectLst>
                  <a:glow rad="101600">
                    <a:schemeClr val="bg1">
                      <a:alpha val="60000"/>
                    </a:schemeClr>
                  </a:glow>
                </a:effectLst>
              </a:rPr>
              <a:t>John </a:t>
            </a:r>
            <a:r>
              <a:rPr lang="en-US" i="1" dirty="0">
                <a:effectLst>
                  <a:glow rad="101600">
                    <a:schemeClr val="bg1">
                      <a:alpha val="60000"/>
                    </a:schemeClr>
                  </a:glow>
                </a:effectLst>
              </a:rPr>
              <a:t>3:14</a:t>
            </a:r>
            <a:r>
              <a:rPr lang="en-US" i="1" dirty="0" smtClean="0">
                <a:effectLst>
                  <a:glow rad="101600">
                    <a:schemeClr val="bg1">
                      <a:alpha val="60000"/>
                    </a:schemeClr>
                  </a:glow>
                </a:effectLst>
              </a:rPr>
              <a:t>)</a:t>
            </a:r>
            <a:endParaRPr lang="en-US" i="1" dirty="0">
              <a:effectLst>
                <a:glow rad="101600">
                  <a:schemeClr val="bg1">
                    <a:alpha val="60000"/>
                  </a:schemeClr>
                </a:glow>
              </a:effectLst>
            </a:endParaRPr>
          </a:p>
          <a:p>
            <a:r>
              <a:rPr lang="en-US" i="1" dirty="0">
                <a:effectLst>
                  <a:glow rad="101600">
                    <a:schemeClr val="bg1">
                      <a:alpha val="60000"/>
                    </a:schemeClr>
                  </a:glow>
                </a:effectLst>
              </a:rPr>
              <a:t>"Saying, the Son of man must suffer many things, and be rejected of the elders, and chief priests and scribes, and be slain, and be raised the third day" (</a:t>
            </a:r>
            <a:r>
              <a:rPr lang="en-US" i="1" dirty="0" smtClean="0">
                <a:effectLst>
                  <a:glow rad="101600">
                    <a:schemeClr val="bg1">
                      <a:alpha val="60000"/>
                    </a:schemeClr>
                  </a:glow>
                </a:effectLst>
              </a:rPr>
              <a:t>Luke </a:t>
            </a:r>
            <a:r>
              <a:rPr lang="en-US" i="1" dirty="0">
                <a:effectLst>
                  <a:glow rad="101600">
                    <a:schemeClr val="bg1">
                      <a:alpha val="60000"/>
                    </a:schemeClr>
                  </a:glow>
                </a:effectLst>
              </a:rPr>
              <a:t>9:22</a:t>
            </a:r>
            <a:r>
              <a:rPr lang="en-US" i="1" dirty="0" smtClean="0">
                <a:effectLst>
                  <a:glow rad="101600">
                    <a:schemeClr val="bg1">
                      <a:alpha val="60000"/>
                    </a:schemeClr>
                  </a:glow>
                </a:effectLst>
              </a:rPr>
              <a:t>)</a:t>
            </a:r>
            <a:endParaRPr lang="en-US" i="1" dirty="0">
              <a:effectLst>
                <a:glow rad="101600">
                  <a:schemeClr val="bg1">
                    <a:alpha val="60000"/>
                  </a:schemeClr>
                </a:glow>
              </a:effectLst>
            </a:endParaRPr>
          </a:p>
          <a:p>
            <a:endParaRPr lang="en-US" i="1"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h3sean.com/wp-content/uploads/2012/06/jesus-on-cross.jpg"/>
          <p:cNvPicPr>
            <a:picLocks noChangeAspect="1" noChangeArrowheads="1"/>
          </p:cNvPicPr>
          <p:nvPr/>
        </p:nvPicPr>
        <p:blipFill>
          <a:blip r:embed="rId2" cstate="print">
            <a:lum bright="-10000"/>
          </a:blip>
          <a:srcRect/>
          <a:stretch>
            <a:fillRect/>
          </a:stretch>
        </p:blipFill>
        <p:spPr bwMode="auto">
          <a:xfrm>
            <a:off x="-1158169" y="1"/>
            <a:ext cx="10302170" cy="6858000"/>
          </a:xfrm>
          <a:prstGeom prst="rect">
            <a:avLst/>
          </a:prstGeom>
          <a:noFill/>
        </p:spPr>
      </p:pic>
      <p:sp>
        <p:nvSpPr>
          <p:cNvPr id="3" name="Content Placeholder 2"/>
          <p:cNvSpPr>
            <a:spLocks noGrp="1"/>
          </p:cNvSpPr>
          <p:nvPr>
            <p:ph idx="1"/>
          </p:nvPr>
        </p:nvSpPr>
        <p:spPr>
          <a:xfrm>
            <a:off x="0" y="0"/>
            <a:ext cx="9144000" cy="6858000"/>
          </a:xfrm>
        </p:spPr>
        <p:txBody>
          <a:bodyPr>
            <a:normAutofit fontScale="92500"/>
          </a:bodyPr>
          <a:lstStyle/>
          <a:p>
            <a:r>
              <a:rPr lang="en-US" i="1" dirty="0">
                <a:effectLst>
                  <a:glow rad="101600">
                    <a:schemeClr val="bg1">
                      <a:alpha val="60000"/>
                    </a:schemeClr>
                  </a:glow>
                </a:effectLst>
              </a:rPr>
              <a:t>"And while they abode in Galilee, Jesus said unto them, The Son of man shall be betrayed into the hands of men: and they shall kill him, and the third day he shall be raised again. And they were exceeding sorry" (</a:t>
            </a:r>
            <a:r>
              <a:rPr lang="en-US" i="1" dirty="0" smtClean="0">
                <a:effectLst>
                  <a:glow rad="101600">
                    <a:schemeClr val="bg1">
                      <a:alpha val="60000"/>
                    </a:schemeClr>
                  </a:glow>
                </a:effectLst>
              </a:rPr>
              <a:t>Matt</a:t>
            </a:r>
            <a:r>
              <a:rPr lang="en-US" i="1" dirty="0">
                <a:effectLst>
                  <a:glow rad="101600">
                    <a:schemeClr val="bg1">
                      <a:alpha val="60000"/>
                    </a:schemeClr>
                  </a:glow>
                </a:effectLst>
              </a:rPr>
              <a:t>. 17:22, 23</a:t>
            </a:r>
            <a:r>
              <a:rPr lang="en-US" i="1" dirty="0" smtClean="0">
                <a:effectLst>
                  <a:glow rad="101600">
                    <a:schemeClr val="bg1">
                      <a:alpha val="60000"/>
                    </a:schemeClr>
                  </a:glow>
                </a:effectLst>
              </a:rPr>
              <a:t>)</a:t>
            </a:r>
            <a:endParaRPr lang="en-US" i="1" dirty="0">
              <a:effectLst>
                <a:glow rad="101600">
                  <a:schemeClr val="bg1">
                    <a:alpha val="60000"/>
                  </a:schemeClr>
                </a:glow>
              </a:effectLst>
            </a:endParaRPr>
          </a:p>
          <a:p>
            <a:r>
              <a:rPr lang="en-US" i="1" dirty="0">
                <a:effectLst>
                  <a:glow rad="101600">
                    <a:schemeClr val="bg1">
                      <a:alpha val="60000"/>
                    </a:schemeClr>
                  </a:glow>
                </a:effectLst>
              </a:rPr>
              <a:t>"Therefore doth my Father love me, because I lay down my life, that I might take it again" (</a:t>
            </a:r>
            <a:r>
              <a:rPr lang="en-US" i="1" dirty="0" smtClean="0">
                <a:effectLst>
                  <a:glow rad="101600">
                    <a:schemeClr val="bg1">
                      <a:alpha val="60000"/>
                    </a:schemeClr>
                  </a:glow>
                </a:effectLst>
              </a:rPr>
              <a:t>John </a:t>
            </a:r>
            <a:r>
              <a:rPr lang="en-US" i="1" dirty="0">
                <a:effectLst>
                  <a:glow rad="101600">
                    <a:schemeClr val="bg1">
                      <a:alpha val="60000"/>
                    </a:schemeClr>
                  </a:glow>
                </a:effectLst>
              </a:rPr>
              <a:t>10:17</a:t>
            </a:r>
            <a:r>
              <a:rPr lang="en-US" i="1" dirty="0" smtClean="0">
                <a:effectLst>
                  <a:glow rad="101600">
                    <a:schemeClr val="bg1">
                      <a:alpha val="60000"/>
                    </a:schemeClr>
                  </a:glow>
                </a:effectLst>
              </a:rPr>
              <a:t>)</a:t>
            </a:r>
            <a:endParaRPr lang="en-US" i="1" dirty="0">
              <a:effectLst>
                <a:glow rad="101600">
                  <a:schemeClr val="bg1">
                    <a:alpha val="60000"/>
                  </a:schemeClr>
                </a:glow>
              </a:effectLst>
            </a:endParaRPr>
          </a:p>
          <a:p>
            <a:r>
              <a:rPr lang="en-US" i="1" dirty="0">
                <a:effectLst>
                  <a:glow rad="101600">
                    <a:schemeClr val="bg1">
                      <a:alpha val="60000"/>
                    </a:schemeClr>
                  </a:glow>
                </a:effectLst>
              </a:rPr>
              <a:t>"Saying, Behold, we go up to Jerusalem; and the Son of man shall be delivered unto the chief priests, and unto the scribes; and they shall condemn him to death, and shall deliver him to the Gentiles: and they shall mock him, and shall scourge him, and shall spit upon him, and shall kill him: and the third day he shall rise again" (</a:t>
            </a:r>
            <a:r>
              <a:rPr lang="en-US" i="1" dirty="0" smtClean="0">
                <a:effectLst>
                  <a:glow rad="101600">
                    <a:schemeClr val="bg1">
                      <a:alpha val="60000"/>
                    </a:schemeClr>
                  </a:glow>
                </a:effectLst>
              </a:rPr>
              <a:t>Mark </a:t>
            </a:r>
            <a:r>
              <a:rPr lang="en-US" i="1" dirty="0">
                <a:effectLst>
                  <a:glow rad="101600">
                    <a:schemeClr val="bg1">
                      <a:alpha val="60000"/>
                    </a:schemeClr>
                  </a:glow>
                </a:effectLst>
              </a:rPr>
              <a:t>10:33, 34</a:t>
            </a:r>
            <a:r>
              <a:rPr lang="en-US" i="1" dirty="0" smtClean="0">
                <a:effectLst>
                  <a:glow rad="101600">
                    <a:schemeClr val="bg1">
                      <a:alpha val="60000"/>
                    </a:schemeClr>
                  </a:glow>
                </a:effectLst>
              </a:rPr>
              <a:t>)</a:t>
            </a:r>
            <a:endParaRPr lang="en-US" i="1" dirty="0">
              <a:effectLst>
                <a:glow rad="101600">
                  <a:schemeClr val="bg1">
                    <a:alpha val="60000"/>
                  </a:schemeClr>
                </a:glow>
              </a:effectLst>
            </a:endParaRPr>
          </a:p>
          <a:p>
            <a:endParaRPr lang="en-US" i="1"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www.spreadjesus.org/WC/The-Death-of-Christ-in-the-Gospels.jpg"/>
          <p:cNvPicPr>
            <a:picLocks noChangeAspect="1" noChangeArrowheads="1"/>
          </p:cNvPicPr>
          <p:nvPr/>
        </p:nvPicPr>
        <p:blipFill>
          <a:blip r:embed="rId2" cstate="print">
            <a:lum bright="-10000" contrast="10000"/>
          </a:blip>
          <a:srcRect b="6667"/>
          <a:stretch>
            <a:fillRect/>
          </a:stretch>
        </p:blipFill>
        <p:spPr bwMode="auto">
          <a:xfrm>
            <a:off x="0" y="304800"/>
            <a:ext cx="9144000" cy="6400800"/>
          </a:xfrm>
          <a:prstGeom prst="rect">
            <a:avLst/>
          </a:prstGeom>
          <a:ln>
            <a:noFill/>
          </a:ln>
          <a:effectLst>
            <a:softEdge rad="112500"/>
          </a:effectLst>
        </p:spPr>
      </p:pic>
      <p:sp>
        <p:nvSpPr>
          <p:cNvPr id="3" name="Content Placeholder 2"/>
          <p:cNvSpPr>
            <a:spLocks noGrp="1"/>
          </p:cNvSpPr>
          <p:nvPr>
            <p:ph idx="1"/>
          </p:nvPr>
        </p:nvSpPr>
        <p:spPr>
          <a:xfrm>
            <a:off x="0" y="228600"/>
            <a:ext cx="9144000" cy="6629400"/>
          </a:xfrm>
        </p:spPr>
        <p:txBody>
          <a:bodyPr>
            <a:normAutofit/>
          </a:bodyPr>
          <a:lstStyle/>
          <a:p>
            <a:r>
              <a:rPr lang="en-US" sz="3600" i="1" dirty="0">
                <a:effectLst>
                  <a:glow rad="101600">
                    <a:schemeClr val="bg1">
                      <a:alpha val="60000"/>
                    </a:schemeClr>
                  </a:glow>
                </a:effectLst>
              </a:rPr>
              <a:t>"She hath done what she could: she is come </a:t>
            </a:r>
            <a:r>
              <a:rPr lang="en-US" sz="3600" i="1" dirty="0" err="1">
                <a:effectLst>
                  <a:glow rad="101600">
                    <a:schemeClr val="bg1">
                      <a:alpha val="60000"/>
                    </a:schemeClr>
                  </a:glow>
                </a:effectLst>
              </a:rPr>
              <a:t>aforehand</a:t>
            </a:r>
            <a:r>
              <a:rPr lang="en-US" sz="3600" i="1" dirty="0">
                <a:effectLst>
                  <a:glow rad="101600">
                    <a:schemeClr val="bg1">
                      <a:alpha val="60000"/>
                    </a:schemeClr>
                  </a:glow>
                </a:effectLst>
              </a:rPr>
              <a:t> to anoint my body to the burying" (</a:t>
            </a:r>
            <a:r>
              <a:rPr lang="en-US" sz="3600" i="1" dirty="0" smtClean="0">
                <a:effectLst>
                  <a:glow rad="101600">
                    <a:schemeClr val="bg1">
                      <a:alpha val="60000"/>
                    </a:schemeClr>
                  </a:glow>
                </a:effectLst>
              </a:rPr>
              <a:t>Mark </a:t>
            </a:r>
            <a:r>
              <a:rPr lang="en-US" sz="3600" i="1" dirty="0">
                <a:effectLst>
                  <a:glow rad="101600">
                    <a:schemeClr val="bg1">
                      <a:alpha val="60000"/>
                    </a:schemeClr>
                  </a:glow>
                </a:effectLst>
              </a:rPr>
              <a:t>14:8</a:t>
            </a:r>
            <a:r>
              <a:rPr lang="en-US" sz="3600" i="1" dirty="0" smtClean="0">
                <a:effectLst>
                  <a:glow rad="101600">
                    <a:schemeClr val="bg1">
                      <a:alpha val="60000"/>
                    </a:schemeClr>
                  </a:glow>
                </a:effectLst>
              </a:rPr>
              <a:t>)</a:t>
            </a:r>
            <a:endParaRPr lang="en-US" sz="3600" i="1" dirty="0">
              <a:effectLst>
                <a:glow rad="101600">
                  <a:schemeClr val="bg1">
                    <a:alpha val="60000"/>
                  </a:schemeClr>
                </a:glow>
              </a:effectLst>
            </a:endParaRPr>
          </a:p>
          <a:p>
            <a:r>
              <a:rPr lang="en-US" sz="3600" i="1" dirty="0">
                <a:effectLst>
                  <a:glow rad="101600">
                    <a:schemeClr val="bg1">
                      <a:alpha val="60000"/>
                    </a:schemeClr>
                  </a:glow>
                </a:effectLst>
              </a:rPr>
              <a:t>"And I, if I be lifted up from the earth, will draw all men unto me" (</a:t>
            </a:r>
            <a:r>
              <a:rPr lang="en-US" sz="3600" i="1" dirty="0" smtClean="0">
                <a:effectLst>
                  <a:glow rad="101600">
                    <a:schemeClr val="bg1">
                      <a:alpha val="60000"/>
                    </a:schemeClr>
                  </a:glow>
                </a:effectLst>
              </a:rPr>
              <a:t>John </a:t>
            </a:r>
            <a:r>
              <a:rPr lang="en-US" sz="3600" i="1" dirty="0">
                <a:effectLst>
                  <a:glow rad="101600">
                    <a:schemeClr val="bg1">
                      <a:alpha val="60000"/>
                    </a:schemeClr>
                  </a:glow>
                </a:effectLst>
              </a:rPr>
              <a:t>12:32</a:t>
            </a:r>
            <a:r>
              <a:rPr lang="en-US" sz="3600" i="1" dirty="0" smtClean="0">
                <a:effectLst>
                  <a:glow rad="101600">
                    <a:schemeClr val="bg1">
                      <a:alpha val="60000"/>
                    </a:schemeClr>
                  </a:glow>
                </a:effectLst>
              </a:rPr>
              <a:t>)</a:t>
            </a:r>
            <a:endParaRPr lang="en-US" sz="3600" i="1" dirty="0">
              <a:effectLst>
                <a:glow rad="101600">
                  <a:schemeClr val="bg1">
                    <a:alpha val="60000"/>
                  </a:schemeClr>
                </a:glow>
              </a:effectLst>
            </a:endParaRPr>
          </a:p>
          <a:p>
            <a:r>
              <a:rPr lang="en-US" sz="3600" i="1" dirty="0">
                <a:effectLst>
                  <a:glow rad="101600">
                    <a:schemeClr val="bg1">
                      <a:alpha val="60000"/>
                    </a:schemeClr>
                  </a:glow>
                </a:effectLst>
              </a:rPr>
              <a:t>"Then </a:t>
            </a:r>
            <a:r>
              <a:rPr lang="en-US" sz="3600" i="1" dirty="0" err="1">
                <a:effectLst>
                  <a:glow rad="101600">
                    <a:schemeClr val="bg1">
                      <a:alpha val="60000"/>
                    </a:schemeClr>
                  </a:glow>
                </a:effectLst>
              </a:rPr>
              <a:t>saith</a:t>
            </a:r>
            <a:r>
              <a:rPr lang="en-US" sz="3600" i="1" dirty="0">
                <a:effectLst>
                  <a:glow rad="101600">
                    <a:schemeClr val="bg1">
                      <a:alpha val="60000"/>
                    </a:schemeClr>
                  </a:glow>
                </a:effectLst>
              </a:rPr>
              <a:t> Jesus unto them, All ye shall be offended because of me this night: for it is written, I will smite the shepherd, and the sheep of the flock shall be scattered abroad" (</a:t>
            </a:r>
            <a:r>
              <a:rPr lang="en-US" sz="3600" i="1" dirty="0" smtClean="0">
                <a:effectLst>
                  <a:glow rad="101600">
                    <a:schemeClr val="bg1">
                      <a:alpha val="60000"/>
                    </a:schemeClr>
                  </a:glow>
                </a:effectLst>
              </a:rPr>
              <a:t>Matt</a:t>
            </a:r>
            <a:r>
              <a:rPr lang="en-US" sz="3600" i="1" dirty="0">
                <a:effectLst>
                  <a:glow rad="101600">
                    <a:schemeClr val="bg1">
                      <a:alpha val="60000"/>
                    </a:schemeClr>
                  </a:glow>
                </a:effectLst>
              </a:rPr>
              <a:t>. 26:31</a:t>
            </a:r>
            <a:r>
              <a:rPr lang="en-US" sz="3600" i="1" dirty="0" smtClean="0">
                <a:effectLst>
                  <a:glow rad="101600">
                    <a:schemeClr val="bg1">
                      <a:alpha val="60000"/>
                    </a:schemeClr>
                  </a:glow>
                </a:effectLst>
              </a:rPr>
              <a:t>)</a:t>
            </a:r>
            <a:endParaRPr lang="en-US" sz="3600" i="1"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The Virgin Birth</a:t>
            </a:r>
            <a:endParaRPr lang="en-US" dirty="0">
              <a:solidFill>
                <a:srgbClr val="FFFF00"/>
              </a:solidFill>
            </a:endParaRPr>
          </a:p>
        </p:txBody>
      </p:sp>
      <p:sp>
        <p:nvSpPr>
          <p:cNvPr id="3" name="Content Placeholder 2"/>
          <p:cNvSpPr>
            <a:spLocks noGrp="1"/>
          </p:cNvSpPr>
          <p:nvPr>
            <p:ph idx="1"/>
          </p:nvPr>
        </p:nvSpPr>
        <p:spPr>
          <a:xfrm>
            <a:off x="0" y="1600200"/>
            <a:ext cx="4572000" cy="5257800"/>
          </a:xfrm>
        </p:spPr>
        <p:txBody>
          <a:bodyPr>
            <a:normAutofit/>
          </a:bodyPr>
          <a:lstStyle/>
          <a:p>
            <a:pPr algn="ctr">
              <a:buNone/>
            </a:pPr>
            <a:r>
              <a:rPr lang="en-US" sz="3600" i="1" dirty="0" smtClean="0"/>
              <a:t>   “Behold, a virgin shall be with child, and shall bring forth a son, and they shall call his name Emmanuel, which being interpreted is, God with us.” </a:t>
            </a:r>
          </a:p>
          <a:p>
            <a:pPr algn="ctr">
              <a:buNone/>
            </a:pPr>
            <a:r>
              <a:rPr lang="en-US" sz="3600" i="1" dirty="0" smtClean="0"/>
              <a:t>Matt. 1:23 </a:t>
            </a:r>
            <a:endParaRPr lang="en-US" sz="3600" i="1" dirty="0"/>
          </a:p>
        </p:txBody>
      </p:sp>
      <p:pic>
        <p:nvPicPr>
          <p:cNvPr id="4098" name="Picture 2" descr="C:\Users\Dan White\Pictures\Bible pictures\Jesus\01 Birth\baby_Jesus (2).JPG"/>
          <p:cNvPicPr>
            <a:picLocks noChangeAspect="1" noChangeArrowheads="1"/>
          </p:cNvPicPr>
          <p:nvPr/>
        </p:nvPicPr>
        <p:blipFill>
          <a:blip r:embed="rId2" cstate="print"/>
          <a:srcRect/>
          <a:stretch>
            <a:fillRect/>
          </a:stretch>
        </p:blipFill>
        <p:spPr bwMode="auto">
          <a:xfrm rot="366275">
            <a:off x="4572001" y="2057399"/>
            <a:ext cx="4572000" cy="3411855"/>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Picture 4" descr="http://1.bp.blogspot.com/-dn0ML2t35sU/TaS-ON9KNHI/AAAAAAAAG54/S8ZaqZ_P5b4/s1600/JESUS%2BFINDS%2B3%2BAPOSTLES%2BSLEEPING.JPG"/>
          <p:cNvPicPr>
            <a:picLocks noChangeAspect="1" noChangeArrowheads="1"/>
          </p:cNvPicPr>
          <p:nvPr/>
        </p:nvPicPr>
        <p:blipFill>
          <a:blip r:embed="rId2" cstate="print">
            <a:lum bright="-10000"/>
          </a:blip>
          <a:srcRect l="9086" r="6663"/>
          <a:stretch>
            <a:fillRect/>
          </a:stretch>
        </p:blipFill>
        <p:spPr bwMode="auto">
          <a:xfrm>
            <a:off x="0" y="-152400"/>
            <a:ext cx="9144000" cy="7171765"/>
          </a:xfrm>
          <a:prstGeom prst="rect">
            <a:avLst/>
          </a:prstGeom>
          <a:noFill/>
        </p:spPr>
      </p:pic>
      <p:sp>
        <p:nvSpPr>
          <p:cNvPr id="3" name="Content Placeholder 2"/>
          <p:cNvSpPr>
            <a:spLocks noGrp="1"/>
          </p:cNvSpPr>
          <p:nvPr>
            <p:ph idx="1"/>
          </p:nvPr>
        </p:nvSpPr>
        <p:spPr>
          <a:xfrm>
            <a:off x="457200" y="533400"/>
            <a:ext cx="8534400" cy="6248400"/>
          </a:xfrm>
        </p:spPr>
        <p:txBody>
          <a:bodyPr>
            <a:normAutofit/>
          </a:bodyPr>
          <a:lstStyle/>
          <a:p>
            <a:r>
              <a:rPr lang="en-US" sz="3600" i="1" dirty="0" smtClean="0">
                <a:effectLst>
                  <a:glow rad="101600">
                    <a:schemeClr val="bg1">
                      <a:alpha val="60000"/>
                    </a:schemeClr>
                  </a:glow>
                </a:effectLst>
              </a:rPr>
              <a:t>"Rise, let us be going: behold, he is at hand that doth betray me" (Matt. 26:46)</a:t>
            </a:r>
          </a:p>
          <a:p>
            <a:r>
              <a:rPr lang="en-US" sz="3600" i="1" dirty="0" smtClean="0">
                <a:effectLst>
                  <a:glow rad="101600">
                    <a:schemeClr val="bg1">
                      <a:alpha val="60000"/>
                    </a:schemeClr>
                  </a:glow>
                </a:effectLst>
              </a:rPr>
              <a:t>"Nevertheless I tell you the truth; It is expedient for you that I go away: for if I go not away, the Comforter will not come unto you; but if I depart, I will send him unto you" (John 16:7)</a:t>
            </a:r>
          </a:p>
          <a:p>
            <a:endParaRPr lang="en-US" sz="3600"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839200" cy="2133600"/>
          </a:xfrm>
        </p:spPr>
        <p:txBody>
          <a:bodyPr>
            <a:noAutofit/>
          </a:bodyPr>
          <a:lstStyle/>
          <a:p>
            <a:pPr lvl="0"/>
            <a:r>
              <a:rPr lang="en-US" sz="3600" dirty="0">
                <a:solidFill>
                  <a:srgbClr val="FFFF00"/>
                </a:solidFill>
              </a:rPr>
              <a:t>Christ </a:t>
            </a:r>
            <a:r>
              <a:rPr lang="en-US" sz="3600" dirty="0" err="1">
                <a:solidFill>
                  <a:srgbClr val="FFFF00"/>
                </a:solidFill>
              </a:rPr>
              <a:t>substitutionary</a:t>
            </a:r>
            <a:r>
              <a:rPr lang="en-US" sz="3600" dirty="0">
                <a:solidFill>
                  <a:srgbClr val="FFFF00"/>
                </a:solidFill>
              </a:rPr>
              <a:t> death on the cross </a:t>
            </a:r>
            <a:r>
              <a:rPr lang="en-US" sz="3600" i="1" dirty="0" smtClean="0">
                <a:solidFill>
                  <a:srgbClr val="FFFF00"/>
                </a:solidFill>
              </a:rPr>
              <a:t>“Vicarious Atonement”</a:t>
            </a:r>
            <a:r>
              <a:rPr lang="en-US" sz="3600" i="1" dirty="0">
                <a:solidFill>
                  <a:srgbClr val="FFFF00"/>
                </a:solidFill>
              </a:rPr>
              <a:t> </a:t>
            </a:r>
            <a:r>
              <a:rPr lang="en-US" sz="3600" dirty="0">
                <a:solidFill>
                  <a:srgbClr val="FFFF00"/>
                </a:solidFill>
              </a:rPr>
              <a:t/>
            </a:r>
            <a:br>
              <a:rPr lang="en-US" sz="3600" dirty="0">
                <a:solidFill>
                  <a:srgbClr val="FFFF00"/>
                </a:solidFill>
              </a:rPr>
            </a:br>
            <a:endParaRPr lang="en-US" sz="3600" dirty="0">
              <a:solidFill>
                <a:srgbClr val="FFFF00"/>
              </a:solidFill>
            </a:endParaRPr>
          </a:p>
        </p:txBody>
      </p:sp>
      <p:sp>
        <p:nvSpPr>
          <p:cNvPr id="3" name="Content Placeholder 2"/>
          <p:cNvSpPr>
            <a:spLocks noGrp="1"/>
          </p:cNvSpPr>
          <p:nvPr>
            <p:ph idx="1"/>
          </p:nvPr>
        </p:nvSpPr>
        <p:spPr>
          <a:xfrm>
            <a:off x="457200" y="1752600"/>
            <a:ext cx="8229600" cy="1219200"/>
          </a:xfrm>
        </p:spPr>
        <p:txBody>
          <a:bodyPr>
            <a:normAutofit/>
          </a:bodyPr>
          <a:lstStyle/>
          <a:p>
            <a:pPr algn="ctr">
              <a:buNone/>
            </a:pPr>
            <a:r>
              <a:rPr lang="en-US" sz="3600" dirty="0" smtClean="0"/>
              <a:t>The word "vicarious" means substitute </a:t>
            </a:r>
            <a:endParaRPr lang="en-US" sz="3600" dirty="0"/>
          </a:p>
        </p:txBody>
      </p:sp>
      <p:pic>
        <p:nvPicPr>
          <p:cNvPr id="45060" name="Picture 4" descr="http://s3-ec.buzzfed.com/static/enhanced/terminal05/2012/4/9/16/enhanced-buzz-wide-22029-1334003533-40.jpg"/>
          <p:cNvPicPr>
            <a:picLocks noChangeAspect="1" noChangeArrowheads="1"/>
          </p:cNvPicPr>
          <p:nvPr/>
        </p:nvPicPr>
        <p:blipFill>
          <a:blip r:embed="rId2" cstate="print"/>
          <a:srcRect/>
          <a:stretch>
            <a:fillRect/>
          </a:stretch>
        </p:blipFill>
        <p:spPr bwMode="auto">
          <a:xfrm rot="16200000">
            <a:off x="2570188" y="2001813"/>
            <a:ext cx="4232225" cy="5105400"/>
          </a:xfrm>
          <a:prstGeom prst="rect">
            <a:avLst/>
          </a:prstGeom>
          <a:ln>
            <a:noFill/>
          </a:ln>
          <a:effectLst>
            <a:softEdge rad="112500"/>
          </a:effectLst>
        </p:spPr>
      </p:pic>
      <p:pic>
        <p:nvPicPr>
          <p:cNvPr id="39938" name="Picture 2" descr="http://3.bp.blogspot.com/_WPjZST8SC40/R-GPR4AM09I/AAAAAAAAP34/LZdM6yJ8fME/s400/ALeqM5jD9jJ-mZIsOcMLo2FYQmE0smwlDg.jpg"/>
          <p:cNvPicPr>
            <a:picLocks noChangeAspect="1" noChangeArrowheads="1"/>
          </p:cNvPicPr>
          <p:nvPr/>
        </p:nvPicPr>
        <p:blipFill>
          <a:blip r:embed="rId3" cstate="print"/>
          <a:srcRect/>
          <a:stretch>
            <a:fillRect/>
          </a:stretch>
        </p:blipFill>
        <p:spPr bwMode="auto">
          <a:xfrm rot="248599">
            <a:off x="73486" y="4449426"/>
            <a:ext cx="3012425" cy="2143126"/>
          </a:xfrm>
          <a:prstGeom prst="rect">
            <a:avLst/>
          </a:prstGeom>
          <a:ln>
            <a:noFill/>
          </a:ln>
          <a:effectLst>
            <a:softEdge rad="112500"/>
          </a:effectLst>
        </p:spPr>
      </p:pic>
      <p:pic>
        <p:nvPicPr>
          <p:cNvPr id="45058" name="Picture 2" descr="Agony: Woman penitent Percy Valencia has a three inch steel nail hammered into her foot in Paombong, Bulacan province, northern Philippines, today"/>
          <p:cNvPicPr>
            <a:picLocks noChangeAspect="1" noChangeArrowheads="1"/>
          </p:cNvPicPr>
          <p:nvPr/>
        </p:nvPicPr>
        <p:blipFill>
          <a:blip r:embed="rId4" cstate="print"/>
          <a:srcRect/>
          <a:stretch>
            <a:fillRect/>
          </a:stretch>
        </p:blipFill>
        <p:spPr bwMode="auto">
          <a:xfrm rot="372872">
            <a:off x="6970068" y="2310635"/>
            <a:ext cx="1981200" cy="2178070"/>
          </a:xfrm>
          <a:prstGeom prst="rect">
            <a:avLst/>
          </a:prstGeom>
          <a:ln>
            <a:noFill/>
          </a:ln>
          <a:effectLst>
            <a:softEdge rad="112500"/>
          </a:effectLst>
        </p:spPr>
      </p:pic>
      <p:pic>
        <p:nvPicPr>
          <p:cNvPr id="39940" name="Picture 4" descr="http://i.ytimg.com/vi/nJguFydKj-Q/0.jpg"/>
          <p:cNvPicPr>
            <a:picLocks noChangeAspect="1" noChangeArrowheads="1"/>
          </p:cNvPicPr>
          <p:nvPr/>
        </p:nvPicPr>
        <p:blipFill>
          <a:blip r:embed="rId5" cstate="print"/>
          <a:srcRect l="10345" t="13793" r="9483" b="13793"/>
          <a:stretch>
            <a:fillRect/>
          </a:stretch>
        </p:blipFill>
        <p:spPr bwMode="auto">
          <a:xfrm rot="21269937">
            <a:off x="237234" y="2568804"/>
            <a:ext cx="2812143" cy="1905000"/>
          </a:xfrm>
          <a:prstGeom prst="rect">
            <a:avLst/>
          </a:prstGeom>
          <a:ln>
            <a:noFill/>
          </a:ln>
          <a:effectLst>
            <a:softEdge rad="112500"/>
          </a:effectLst>
        </p:spPr>
      </p:pic>
      <p:pic>
        <p:nvPicPr>
          <p:cNvPr id="39942" name="Picture 6" descr="http://latimesphoto.files.wordpress.com/2011/04/la-0422-pin04.jpg"/>
          <p:cNvPicPr>
            <a:picLocks noChangeAspect="1" noChangeArrowheads="1"/>
          </p:cNvPicPr>
          <p:nvPr/>
        </p:nvPicPr>
        <p:blipFill>
          <a:blip r:embed="rId6" cstate="print"/>
          <a:srcRect l="19341" t="592" r="19015"/>
          <a:stretch>
            <a:fillRect/>
          </a:stretch>
        </p:blipFill>
        <p:spPr bwMode="auto">
          <a:xfrm rot="21057535">
            <a:off x="6902329" y="4485483"/>
            <a:ext cx="2087080" cy="2132542"/>
          </a:xfrm>
          <a:prstGeom prst="rect">
            <a:avLst/>
          </a:prstGeom>
          <a:ln>
            <a:noFill/>
          </a:ln>
          <a:effectLst>
            <a:softEdge rad="112500"/>
          </a:effectLst>
        </p:spPr>
      </p:pic>
      <p:sp>
        <p:nvSpPr>
          <p:cNvPr id="9" name="Rectangle 8"/>
          <p:cNvSpPr/>
          <p:nvPr/>
        </p:nvSpPr>
        <p:spPr>
          <a:xfrm flipH="1">
            <a:off x="-152400" y="2362200"/>
            <a:ext cx="9296399" cy="472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2000"/>
                                        <p:tgtEl>
                                          <p:spTgt spid="9"/>
                                        </p:tgtEl>
                                      </p:cBhvr>
                                    </p:animEffect>
                                    <p:set>
                                      <p:cBhvr>
                                        <p:cTn id="12" dur="1" fill="hold">
                                          <p:stCondLst>
                                            <p:cond delay="1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http://willgundran.webs.com/philippine_crucifixion.jpg"/>
          <p:cNvPicPr>
            <a:picLocks noChangeAspect="1" noChangeArrowheads="1"/>
          </p:cNvPicPr>
          <p:nvPr/>
        </p:nvPicPr>
        <p:blipFill>
          <a:blip r:embed="rId2" cstate="print"/>
          <a:srcRect/>
          <a:stretch>
            <a:fillRect/>
          </a:stretch>
        </p:blipFill>
        <p:spPr bwMode="auto">
          <a:xfrm>
            <a:off x="0" y="0"/>
            <a:ext cx="9067797" cy="6858000"/>
          </a:xfrm>
          <a:prstGeom prst="rect">
            <a:avLst/>
          </a:prstGeom>
          <a:noFill/>
        </p:spPr>
      </p:pic>
      <p:pic>
        <p:nvPicPr>
          <p:cNvPr id="87044" name="Picture 4" descr="http://newsimg.bbc.co.uk/media/images/42773000/jpg/_42773953_nailed416afp2.jpg"/>
          <p:cNvPicPr>
            <a:picLocks noChangeAspect="1" noChangeArrowheads="1"/>
          </p:cNvPicPr>
          <p:nvPr/>
        </p:nvPicPr>
        <p:blipFill>
          <a:blip r:embed="rId3" cstate="print"/>
          <a:srcRect/>
          <a:stretch>
            <a:fillRect/>
          </a:stretch>
        </p:blipFill>
        <p:spPr bwMode="auto">
          <a:xfrm>
            <a:off x="1219200" y="1371600"/>
            <a:ext cx="6379464" cy="4600575"/>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044"/>
                                        </p:tgtEl>
                                        <p:attrNameLst>
                                          <p:attrName>style.visibility</p:attrName>
                                        </p:attrNameLst>
                                      </p:cBhvr>
                                      <p:to>
                                        <p:strVal val="visible"/>
                                      </p:to>
                                    </p:set>
                                    <p:animEffect transition="in" filter="fade">
                                      <p:cBhvr>
                                        <p:cTn id="7" dur="2000"/>
                                        <p:tgtEl>
                                          <p:spTgt spid="87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20" name="Picture 4" descr="http://oneyearbibleimages.com/cross_follow.jpg"/>
          <p:cNvPicPr>
            <a:picLocks noChangeAspect="1" noChangeArrowheads="1"/>
          </p:cNvPicPr>
          <p:nvPr/>
        </p:nvPicPr>
        <p:blipFill>
          <a:blip r:embed="rId2" cstate="print"/>
          <a:srcRect/>
          <a:stretch>
            <a:fillRect/>
          </a:stretch>
        </p:blipFill>
        <p:spPr bwMode="auto">
          <a:xfrm>
            <a:off x="0" y="18434"/>
            <a:ext cx="9144000" cy="6839566"/>
          </a:xfrm>
          <a:prstGeom prst="rect">
            <a:avLst/>
          </a:prstGeom>
          <a:noFill/>
        </p:spPr>
      </p:pic>
      <p:sp>
        <p:nvSpPr>
          <p:cNvPr id="3" name="Rectangle 2"/>
          <p:cNvSpPr/>
          <p:nvPr/>
        </p:nvSpPr>
        <p:spPr>
          <a:xfrm>
            <a:off x="0" y="990601"/>
            <a:ext cx="5029200" cy="1938992"/>
          </a:xfrm>
          <a:prstGeom prst="rect">
            <a:avLst/>
          </a:prstGeom>
        </p:spPr>
        <p:txBody>
          <a:bodyPr wrap="square">
            <a:spAutoFit/>
          </a:bodyPr>
          <a:lstStyle/>
          <a:p>
            <a:pPr algn="ctr"/>
            <a:r>
              <a:rPr lang="en-US" sz="4000" i="1" dirty="0" smtClean="0">
                <a:solidFill>
                  <a:schemeClr val="bg1"/>
                </a:solidFill>
                <a:effectLst>
                  <a:glow rad="101600">
                    <a:schemeClr val="tx1">
                      <a:alpha val="60000"/>
                    </a:schemeClr>
                  </a:glow>
                </a:effectLst>
                <a:latin typeface="Adobe Arabic" pitchFamily="18" charset="-78"/>
                <a:cs typeface="Adobe Arabic" pitchFamily="18" charset="-78"/>
              </a:rPr>
              <a:t>“Who his own self bare our sins in his own body on the tree.”</a:t>
            </a:r>
          </a:p>
          <a:p>
            <a:pPr algn="ctr"/>
            <a:r>
              <a:rPr lang="en-US" sz="4000" i="1" dirty="0" smtClean="0">
                <a:solidFill>
                  <a:schemeClr val="bg1"/>
                </a:solidFill>
                <a:effectLst>
                  <a:glow rad="101600">
                    <a:schemeClr val="tx1">
                      <a:alpha val="60000"/>
                    </a:schemeClr>
                  </a:glow>
                </a:effectLst>
                <a:latin typeface="Adobe Arabic" pitchFamily="18" charset="-78"/>
                <a:cs typeface="Adobe Arabic" pitchFamily="18" charset="-78"/>
              </a:rPr>
              <a:t> I Peter 2:24 </a:t>
            </a:r>
            <a:endParaRPr lang="en-US" sz="4000" i="1" dirty="0">
              <a:solidFill>
                <a:schemeClr val="bg1"/>
              </a:solidFill>
              <a:effectLst>
                <a:glow rad="101600">
                  <a:schemeClr val="tx1">
                    <a:alpha val="60000"/>
                  </a:schemeClr>
                </a:glow>
              </a:effectLst>
              <a:latin typeface="Adobe Arabic" pitchFamily="18" charset="-78"/>
              <a:cs typeface="Adobe Arabic" pitchFamily="18" charset="-78"/>
            </a:endParaRPr>
          </a:p>
        </p:txBody>
      </p:sp>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1"/>
            <a:ext cx="4724400" cy="646331"/>
          </a:xfrm>
          <a:prstGeom prst="rect">
            <a:avLst/>
          </a:prstGeom>
        </p:spPr>
        <p:txBody>
          <a:bodyPr wrap="square">
            <a:spAutoFit/>
          </a:bodyPr>
          <a:lstStyle/>
          <a:p>
            <a:r>
              <a:rPr lang="en-US" sz="3600" b="1" dirty="0" smtClean="0"/>
              <a:t> </a:t>
            </a:r>
            <a:endParaRPr lang="en-US" sz="3600" dirty="0" smtClean="0"/>
          </a:p>
        </p:txBody>
      </p:sp>
      <p:sp>
        <p:nvSpPr>
          <p:cNvPr id="3" name="Title 2"/>
          <p:cNvSpPr>
            <a:spLocks noGrp="1"/>
          </p:cNvSpPr>
          <p:nvPr>
            <p:ph type="title"/>
          </p:nvPr>
        </p:nvSpPr>
        <p:spPr>
          <a:xfrm>
            <a:off x="0" y="1143000"/>
            <a:ext cx="8991600" cy="1143000"/>
          </a:xfrm>
        </p:spPr>
        <p:txBody>
          <a:bodyPr>
            <a:normAutofit fontScale="90000"/>
          </a:bodyPr>
          <a:lstStyle/>
          <a:p>
            <a:r>
              <a:rPr lang="en-US" sz="4000" dirty="0" smtClean="0"/>
              <a:t>The </a:t>
            </a:r>
            <a:r>
              <a:rPr lang="en-US" sz="4000" dirty="0" err="1" smtClean="0"/>
              <a:t>substitutionary</a:t>
            </a:r>
            <a:r>
              <a:rPr lang="en-US" sz="4000" dirty="0" smtClean="0"/>
              <a:t> atonement refers to Jesus Christ dying as a substitute for sinners </a:t>
            </a:r>
            <a:r>
              <a:rPr lang="en-US" sz="4000" dirty="0" smtClean="0">
                <a:solidFill>
                  <a:srgbClr val="FFFF00"/>
                </a:solidFill>
              </a:rPr>
              <a:t/>
            </a:r>
            <a:br>
              <a:rPr lang="en-US" sz="4000" dirty="0" smtClean="0">
                <a:solidFill>
                  <a:srgbClr val="FFFF00"/>
                </a:solidFill>
              </a:rPr>
            </a:br>
            <a:r>
              <a:rPr lang="en-US" sz="3600" i="1" dirty="0" smtClean="0">
                <a:solidFill>
                  <a:srgbClr val="FFFF00"/>
                </a:solidFill>
              </a:rPr>
              <a:t>“Died for our sins…Who died for us…Died for them…Died for all…For whom Christ died…Died for the ungodly…He died unto sin once.”</a:t>
            </a:r>
            <a:r>
              <a:rPr lang="en-US" dirty="0" smtClean="0">
                <a:solidFill>
                  <a:srgbClr val="FFFF00"/>
                </a:solidFill>
              </a:rPr>
              <a:t/>
            </a:r>
            <a:br>
              <a:rPr lang="en-US" dirty="0" smtClean="0">
                <a:solidFill>
                  <a:srgbClr val="FFFF00"/>
                </a:solidFill>
              </a:rPr>
            </a:br>
            <a:endParaRPr lang="en-US" dirty="0">
              <a:solidFill>
                <a:srgbClr val="FFFF00"/>
              </a:solidFill>
            </a:endParaRPr>
          </a:p>
        </p:txBody>
      </p:sp>
      <p:sp>
        <p:nvSpPr>
          <p:cNvPr id="4" name="Content Placeholder 3"/>
          <p:cNvSpPr>
            <a:spLocks noGrp="1"/>
          </p:cNvSpPr>
          <p:nvPr>
            <p:ph idx="1"/>
          </p:nvPr>
        </p:nvSpPr>
        <p:spPr>
          <a:xfrm>
            <a:off x="0" y="2667000"/>
            <a:ext cx="6477000" cy="4191000"/>
          </a:xfrm>
        </p:spPr>
        <p:txBody>
          <a:bodyPr>
            <a:normAutofit fontScale="92500"/>
          </a:bodyPr>
          <a:lstStyle/>
          <a:p>
            <a:endParaRPr lang="en-US" dirty="0" smtClean="0"/>
          </a:p>
          <a:p>
            <a:r>
              <a:rPr lang="en-US" dirty="0" smtClean="0"/>
              <a:t>The Scriptures teach that all men are sinners - (</a:t>
            </a:r>
            <a:r>
              <a:rPr lang="en-US" i="1" dirty="0" smtClean="0"/>
              <a:t>Romans 3:9-23</a:t>
            </a:r>
            <a:r>
              <a:rPr lang="en-US" dirty="0" smtClean="0"/>
              <a:t>)</a:t>
            </a:r>
          </a:p>
          <a:p>
            <a:endParaRPr lang="en-US" dirty="0" smtClean="0"/>
          </a:p>
          <a:p>
            <a:r>
              <a:rPr lang="en-US" dirty="0" smtClean="0"/>
              <a:t>The penalty for our sinfulness is death - </a:t>
            </a:r>
            <a:r>
              <a:rPr lang="en-US" i="1" dirty="0" smtClean="0">
                <a:solidFill>
                  <a:srgbClr val="FFFF00"/>
                </a:solidFill>
              </a:rPr>
              <a:t>Romans 6:23 “For the wages of sin is death, but the gift of God is eternal life in Christ Jesus our Lord.”</a:t>
            </a:r>
          </a:p>
          <a:p>
            <a:endParaRPr lang="en-US" dirty="0"/>
          </a:p>
        </p:txBody>
      </p:sp>
      <p:pic>
        <p:nvPicPr>
          <p:cNvPr id="36866" name="Picture 2" descr="http://media.salemwebnetwork.com/worshiphousemedia/resource/images/main/s/st/cco/pkg/diedforoursins.jpg"/>
          <p:cNvPicPr>
            <a:picLocks noChangeAspect="1" noChangeArrowheads="1"/>
          </p:cNvPicPr>
          <p:nvPr/>
        </p:nvPicPr>
        <p:blipFill>
          <a:blip r:embed="rId2" cstate="print"/>
          <a:srcRect/>
          <a:stretch>
            <a:fillRect/>
          </a:stretch>
        </p:blipFill>
        <p:spPr bwMode="auto">
          <a:xfrm>
            <a:off x="6299200" y="3124200"/>
            <a:ext cx="2844800" cy="2133600"/>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to="" calcmode="lin" valueType="num">
                                      <p:cBhvr>
                                        <p:cTn id="7" dur="1" fill="hold"/>
                                        <p:tgtEl>
                                          <p:spTgt spid="4">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 to="" calcmode="lin" valueType="num">
                                      <p:cBhvr>
                                        <p:cTn id="12" dur="1" fill="hold"/>
                                        <p:tgtEl>
                                          <p:spTgt spid="4">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http://wordincarnate.files.wordpress.com/2011/05/hell.jpg"/>
          <p:cNvPicPr>
            <a:picLocks noChangeAspect="1" noChangeArrowheads="1"/>
          </p:cNvPicPr>
          <p:nvPr/>
        </p:nvPicPr>
        <p:blipFill>
          <a:blip r:embed="rId2" cstate="print"/>
          <a:srcRect/>
          <a:stretch>
            <a:fillRect/>
          </a:stretch>
        </p:blipFill>
        <p:spPr bwMode="auto">
          <a:xfrm>
            <a:off x="5029200" y="2147454"/>
            <a:ext cx="3048000" cy="4710546"/>
          </a:xfrm>
          <a:prstGeom prst="rect">
            <a:avLst/>
          </a:prstGeom>
          <a:noFill/>
        </p:spPr>
      </p:pic>
      <p:sp>
        <p:nvSpPr>
          <p:cNvPr id="3" name="Title 2"/>
          <p:cNvSpPr>
            <a:spLocks noGrp="1"/>
          </p:cNvSpPr>
          <p:nvPr>
            <p:ph type="title"/>
          </p:nvPr>
        </p:nvSpPr>
        <p:spPr>
          <a:xfrm>
            <a:off x="0" y="274638"/>
            <a:ext cx="9144000" cy="2620962"/>
          </a:xfrm>
        </p:spPr>
        <p:txBody>
          <a:bodyPr>
            <a:normAutofit fontScale="90000"/>
          </a:bodyPr>
          <a:lstStyle/>
          <a:p>
            <a:r>
              <a:rPr lang="en-US" dirty="0" smtClean="0"/>
              <a:t>Christ </a:t>
            </a:r>
            <a:r>
              <a:rPr lang="en-US" dirty="0" smtClean="0"/>
              <a:t>was a substitute </a:t>
            </a:r>
            <a:r>
              <a:rPr lang="en-US" i="1" dirty="0" smtClean="0"/>
              <a:t>(</a:t>
            </a:r>
            <a:r>
              <a:rPr lang="en-US" i="1" dirty="0" smtClean="0"/>
              <a:t>vicarious) </a:t>
            </a:r>
            <a:r>
              <a:rPr lang="en-US" dirty="0" smtClean="0"/>
              <a:t>for </a:t>
            </a:r>
            <a:r>
              <a:rPr lang="en-US" dirty="0" smtClean="0"/>
              <a:t>others in that He took their place and suffered their punishment. </a:t>
            </a:r>
            <a:br>
              <a:rPr lang="en-US" dirty="0" smtClean="0"/>
            </a:br>
            <a:endParaRPr lang="en-US" dirty="0"/>
          </a:p>
        </p:txBody>
      </p:sp>
      <p:sp>
        <p:nvSpPr>
          <p:cNvPr id="4" name="Content Placeholder 3"/>
          <p:cNvSpPr>
            <a:spLocks noGrp="1"/>
          </p:cNvSpPr>
          <p:nvPr>
            <p:ph idx="1"/>
          </p:nvPr>
        </p:nvSpPr>
        <p:spPr>
          <a:xfrm>
            <a:off x="152400" y="3048000"/>
            <a:ext cx="4191000" cy="3810000"/>
          </a:xfrm>
        </p:spPr>
        <p:txBody>
          <a:bodyPr/>
          <a:lstStyle/>
          <a:p>
            <a:pPr algn="ctr">
              <a:buNone/>
            </a:pPr>
            <a:r>
              <a:rPr lang="en-US" dirty="0" smtClean="0">
                <a:solidFill>
                  <a:srgbClr val="FFFF00"/>
                </a:solidFill>
              </a:rPr>
              <a:t>     </a:t>
            </a:r>
            <a:r>
              <a:rPr lang="en-US" dirty="0" smtClean="0">
                <a:solidFill>
                  <a:srgbClr val="FF0000"/>
                </a:solidFill>
                <a:effectLst>
                  <a:glow rad="63500">
                    <a:schemeClr val="accent2">
                      <a:satMod val="175000"/>
                      <a:alpha val="40000"/>
                    </a:schemeClr>
                  </a:glow>
                </a:effectLst>
              </a:rPr>
              <a:t>Without Christ </a:t>
            </a:r>
            <a:r>
              <a:rPr lang="en-US" i="1" dirty="0" smtClean="0">
                <a:solidFill>
                  <a:srgbClr val="FF0000"/>
                </a:solidFill>
                <a:effectLst>
                  <a:glow rad="63500">
                    <a:schemeClr val="accent2">
                      <a:satMod val="175000"/>
                      <a:alpha val="40000"/>
                    </a:schemeClr>
                  </a:glow>
                </a:effectLst>
              </a:rPr>
              <a:t>“vicarious death”, </a:t>
            </a:r>
            <a:r>
              <a:rPr lang="en-US" dirty="0" smtClean="0">
                <a:solidFill>
                  <a:srgbClr val="FF0000"/>
                </a:solidFill>
                <a:effectLst>
                  <a:glow rad="63500">
                    <a:schemeClr val="accent2">
                      <a:satMod val="175000"/>
                      <a:alpha val="40000"/>
                    </a:schemeClr>
                  </a:glow>
                </a:effectLst>
              </a:rPr>
              <a:t>we </a:t>
            </a:r>
            <a:r>
              <a:rPr lang="en-US" dirty="0" smtClean="0">
                <a:solidFill>
                  <a:srgbClr val="FF0000"/>
                </a:solidFill>
                <a:effectLst>
                  <a:glow rad="63500">
                    <a:schemeClr val="accent2">
                      <a:satMod val="175000"/>
                      <a:alpha val="40000"/>
                    </a:schemeClr>
                  </a:glow>
                </a:effectLst>
              </a:rPr>
              <a:t>would all</a:t>
            </a:r>
            <a:r>
              <a:rPr lang="en-US" dirty="0" smtClean="0">
                <a:solidFill>
                  <a:srgbClr val="FF0000"/>
                </a:solidFill>
                <a:effectLst>
                  <a:glow rad="63500">
                    <a:schemeClr val="accent2">
                      <a:satMod val="175000"/>
                      <a:alpha val="40000"/>
                    </a:schemeClr>
                  </a:glow>
                </a:effectLst>
              </a:rPr>
              <a:t> die </a:t>
            </a:r>
            <a:r>
              <a:rPr lang="en-US" dirty="0" smtClean="0">
                <a:solidFill>
                  <a:srgbClr val="FF0000"/>
                </a:solidFill>
                <a:effectLst>
                  <a:glow rad="63500">
                    <a:schemeClr val="accent2">
                      <a:satMod val="175000"/>
                      <a:alpha val="40000"/>
                    </a:schemeClr>
                  </a:glow>
                </a:effectLst>
              </a:rPr>
              <a:t>and spend an eternity in hell as payment for our sins </a:t>
            </a:r>
            <a:r>
              <a:rPr lang="en-US" i="1" dirty="0" smtClean="0">
                <a:solidFill>
                  <a:srgbClr val="FF0000"/>
                </a:solidFill>
                <a:effectLst>
                  <a:glow rad="63500">
                    <a:schemeClr val="accent2">
                      <a:satMod val="175000"/>
                      <a:alpha val="40000"/>
                    </a:schemeClr>
                  </a:glow>
                </a:effectLst>
              </a:rPr>
              <a:t>(Rev. 20:14).</a:t>
            </a:r>
            <a:endParaRPr lang="en-US" i="1" dirty="0">
              <a:solidFill>
                <a:srgbClr val="FF0000"/>
              </a:solidFill>
              <a:effectLst>
                <a:glow rad="63500">
                  <a:schemeClr val="accent2">
                    <a:satMod val="175000"/>
                    <a:alpha val="40000"/>
                  </a:schemeClr>
                </a:glow>
              </a:effectLst>
            </a:endParaRPr>
          </a:p>
        </p:txBody>
      </p:sp>
      <p:sp>
        <p:nvSpPr>
          <p:cNvPr id="6" name="Rectangle 5"/>
          <p:cNvSpPr/>
          <p:nvPr/>
        </p:nvSpPr>
        <p:spPr>
          <a:xfrm>
            <a:off x="0" y="2819400"/>
            <a:ext cx="9144000" cy="419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Autofit/>
          </a:bodyPr>
          <a:lstStyle/>
          <a:p>
            <a:r>
              <a:rPr lang="en-US" sz="3400" i="1" dirty="0" smtClean="0"/>
              <a:t>“</a:t>
            </a:r>
            <a:r>
              <a:rPr lang="en-US" sz="3400" i="1" dirty="0" smtClean="0"/>
              <a:t>And all things are of God, who hath reconciled us to himself by Jesus Christ, and hath given to us the ministry of reconciliation; To wit, that God was in Christ, reconciling the world unto himself, </a:t>
            </a:r>
            <a:r>
              <a:rPr lang="en-US" sz="3400" i="1" u="sng" dirty="0" smtClean="0"/>
              <a:t>not imputing their trespasses unto them</a:t>
            </a:r>
            <a:r>
              <a:rPr lang="en-US" sz="3400" i="1" dirty="0" smtClean="0"/>
              <a:t>; and hath committed unto us the word of reconciliation. Now then we are ambassadors for Christ, as though God did beseech you by us: we pray you in Christ's stead, be ye reconciled to God. </a:t>
            </a:r>
            <a:r>
              <a:rPr lang="en-US" sz="3400" i="1" u="sng" dirty="0" smtClean="0"/>
              <a:t>For he hath made him to be sin for us</a:t>
            </a:r>
            <a:r>
              <a:rPr lang="en-US" sz="3400" i="1" dirty="0" smtClean="0"/>
              <a:t>, who knew no sin; that we might be made the righteousness of God in him</a:t>
            </a:r>
            <a:r>
              <a:rPr lang="en-US" sz="3400" i="1" dirty="0" smtClean="0"/>
              <a:t>.” (II Corinthians 5:18-21) </a:t>
            </a:r>
            <a:endParaRPr lang="en-US" sz="3400" i="1" dirty="0"/>
          </a:p>
        </p:txBody>
      </p:sp>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rmAutofit/>
          </a:bodyPr>
          <a:lstStyle/>
          <a:p>
            <a:r>
              <a:rPr lang="en-US" sz="3400" i="1" dirty="0" smtClean="0"/>
              <a:t>“</a:t>
            </a:r>
            <a:r>
              <a:rPr lang="en-US" sz="3400" i="1" dirty="0" smtClean="0"/>
              <a:t>For even hereunto were ye called: because Christ also </a:t>
            </a:r>
            <a:r>
              <a:rPr lang="en-US" sz="3400" i="1" u="sng" dirty="0" smtClean="0"/>
              <a:t>suffered for us</a:t>
            </a:r>
            <a:r>
              <a:rPr lang="en-US" sz="3400" i="1" dirty="0" smtClean="0"/>
              <a:t>, leaving us an example, that ye should follow his steps: Who did no sin, neither was guile found in his mouth: Who, when he was reviled, reviled not again; when he suffered, he threatened not; but committed himself to him that </a:t>
            </a:r>
            <a:r>
              <a:rPr lang="en-US" sz="3400" i="1" dirty="0" err="1" smtClean="0"/>
              <a:t>judgeth</a:t>
            </a:r>
            <a:r>
              <a:rPr lang="en-US" sz="3400" i="1" dirty="0" smtClean="0"/>
              <a:t> righteously: Who his own </a:t>
            </a:r>
            <a:r>
              <a:rPr lang="en-US" sz="3400" i="1" u="sng" dirty="0" smtClean="0"/>
              <a:t>self bare our sins </a:t>
            </a:r>
            <a:r>
              <a:rPr lang="en-US" sz="3400" i="1" dirty="0" smtClean="0"/>
              <a:t>in his own body on the tree, that we, being dead to sins, should live unto righteousness: by whose stripes ye were healed</a:t>
            </a:r>
            <a:r>
              <a:rPr lang="en-US" sz="3400" i="1" dirty="0" smtClean="0"/>
              <a:t>.” (I Peter 2:21-24) </a:t>
            </a:r>
            <a:endParaRPr lang="en-US" sz="3400" i="1" dirty="0"/>
          </a:p>
        </p:txBody>
      </p:sp>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8200" y="0"/>
            <a:ext cx="4495800" cy="6858000"/>
          </a:xfrm>
        </p:spPr>
        <p:txBody>
          <a:bodyPr>
            <a:normAutofit/>
          </a:bodyPr>
          <a:lstStyle/>
          <a:p>
            <a:r>
              <a:rPr lang="en-US" sz="4000" i="1" dirty="0" smtClean="0"/>
              <a:t>“For Christ also hath once suffered for sins, the just for the unjust, that he might bring us to God, being put to death in the flesh, but quickened by </a:t>
            </a:r>
            <a:br>
              <a:rPr lang="en-US" sz="4000" i="1" dirty="0" smtClean="0"/>
            </a:br>
            <a:r>
              <a:rPr lang="en-US" sz="4000" i="1" dirty="0" smtClean="0"/>
              <a:t>the Spirit.” </a:t>
            </a:r>
            <a:br>
              <a:rPr lang="en-US" sz="4000" i="1" dirty="0" smtClean="0"/>
            </a:br>
            <a:r>
              <a:rPr lang="en-US" sz="4000" i="1" dirty="0" smtClean="0"/>
              <a:t>(I Peter 3:18-19) </a:t>
            </a:r>
            <a:endParaRPr lang="en-US" sz="4000" i="1" dirty="0"/>
          </a:p>
        </p:txBody>
      </p:sp>
      <p:pic>
        <p:nvPicPr>
          <p:cNvPr id="96258" name="Picture 2" descr="http://2.bp.blogspot.com/_WebnIkMGTz8/TRuQMYAtQ8I/AAAAAAAADio/maL3fsN-CgU/s1600/Big_Throne.jpg"/>
          <p:cNvPicPr>
            <a:picLocks noChangeAspect="1" noChangeArrowheads="1"/>
          </p:cNvPicPr>
          <p:nvPr/>
        </p:nvPicPr>
        <p:blipFill>
          <a:blip r:embed="rId2" cstate="print"/>
          <a:srcRect/>
          <a:stretch>
            <a:fillRect/>
          </a:stretch>
        </p:blipFill>
        <p:spPr bwMode="auto">
          <a:xfrm>
            <a:off x="-1" y="304800"/>
            <a:ext cx="4685771" cy="58674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6583362"/>
          </a:xfrm>
        </p:spPr>
        <p:txBody>
          <a:bodyPr>
            <a:normAutofit/>
          </a:bodyPr>
          <a:lstStyle/>
          <a:p>
            <a:r>
              <a:rPr lang="en-US" sz="3600" i="1" dirty="0" smtClean="0"/>
              <a:t>“</a:t>
            </a:r>
            <a:r>
              <a:rPr lang="en-US" sz="3600" i="1" dirty="0" smtClean="0"/>
              <a:t>But for us also, to whom it shall be </a:t>
            </a:r>
            <a:r>
              <a:rPr lang="en-US" sz="3600" i="1" u="sng" dirty="0" smtClean="0"/>
              <a:t>imputed</a:t>
            </a:r>
            <a:r>
              <a:rPr lang="en-US" sz="3600" i="1" dirty="0" smtClean="0"/>
              <a:t>, if we believe on him that raised up Jesus our Lord from the dead; Who was delivered for our offences, and was raised again for our justification. Therefore being justified by faith, we have peace with God through our Lord Jesus Christ: By whom also we have access by faith into this grace wherein we stand, and rejoice in hope of the glory of God</a:t>
            </a:r>
            <a:r>
              <a:rPr lang="en-US" sz="3600" i="1" dirty="0" smtClean="0"/>
              <a:t>.”</a:t>
            </a:r>
            <a:br>
              <a:rPr lang="en-US" sz="3600" i="1" dirty="0" smtClean="0"/>
            </a:br>
            <a:r>
              <a:rPr lang="en-US" sz="3600" i="1" dirty="0" smtClean="0"/>
              <a:t> </a:t>
            </a:r>
            <a:r>
              <a:rPr lang="en-US" sz="3600" i="1" dirty="0" smtClean="0"/>
              <a:t>(Romans 4:24 - 5:2) </a:t>
            </a:r>
            <a:endParaRPr lang="en-US" sz="3600" i="1" dirty="0"/>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457200"/>
            <a:ext cx="8229600" cy="6400800"/>
          </a:xfrm>
          <a:prstGeom prst="rect">
            <a:avLst/>
          </a:prstGeom>
        </p:spPr>
        <p:txBody>
          <a:bodyPr>
            <a:normAutofit/>
          </a:bodyPr>
          <a:lstStyle/>
          <a:p>
            <a:pPr lvl="0" algn="ctr">
              <a:spcBef>
                <a:spcPct val="0"/>
              </a:spcBef>
              <a:defRPr/>
            </a:pPr>
            <a:r>
              <a:rPr lang="en-US" sz="4800" b="1" dirty="0" smtClean="0">
                <a:solidFill>
                  <a:schemeClr val="bg2">
                    <a:lumMod val="20000"/>
                    <a:lumOff val="80000"/>
                  </a:schemeClr>
                </a:solidFill>
              </a:rPr>
              <a:t>The Incarnation of Christ</a:t>
            </a:r>
          </a:p>
          <a:p>
            <a:pPr lvl="0" algn="ctr">
              <a:spcBef>
                <a:spcPct val="0"/>
              </a:spcBef>
              <a:defRPr/>
            </a:pPr>
            <a:r>
              <a:rPr lang="en-US" sz="4800" b="1" i="1" dirty="0" smtClean="0">
                <a:solidFill>
                  <a:schemeClr val="bg2">
                    <a:lumMod val="20000"/>
                    <a:lumOff val="80000"/>
                  </a:schemeClr>
                </a:solidFill>
              </a:rPr>
              <a:t>(John 1:1-14)</a:t>
            </a:r>
          </a:p>
          <a:p>
            <a:pPr lvl="0" algn="ctr">
              <a:spcBef>
                <a:spcPct val="0"/>
              </a:spcBef>
              <a:defRPr/>
            </a:pPr>
            <a:endParaRPr lang="en-US" sz="5400" b="1" u="sng" dirty="0" smtClean="0">
              <a:solidFill>
                <a:schemeClr val="bg2">
                  <a:lumMod val="20000"/>
                  <a:lumOff val="80000"/>
                </a:schemeClr>
              </a:solidFill>
            </a:endParaRPr>
          </a:p>
          <a:p>
            <a:pPr lvl="0" algn="ctr">
              <a:spcBef>
                <a:spcPct val="0"/>
              </a:spcBef>
              <a:defRPr/>
            </a:pPr>
            <a:r>
              <a:rPr kumimoji="0" lang="en-US" sz="4800" b="1" i="0" u="none" strike="noStrike" kern="1200" cap="none" spc="0" normalizeH="0" baseline="0" noProof="0" dirty="0" smtClean="0">
                <a:ln>
                  <a:noFill/>
                </a:ln>
                <a:solidFill>
                  <a:schemeClr val="bg2">
                    <a:lumMod val="60000"/>
                    <a:lumOff val="40000"/>
                  </a:schemeClr>
                </a:solidFill>
                <a:effectLst>
                  <a:glow rad="63500">
                    <a:schemeClr val="accent1">
                      <a:satMod val="175000"/>
                      <a:alpha val="40000"/>
                    </a:schemeClr>
                  </a:glow>
                </a:effectLst>
                <a:uLnTx/>
                <a:uFillTx/>
                <a:latin typeface="+mj-lt"/>
                <a:ea typeface="+mj-ea"/>
                <a:cs typeface="+mj-cs"/>
              </a:rPr>
              <a:t> God the Son took upon himself the full nature of man and yet retain the full nature of God.</a:t>
            </a:r>
            <a:endParaRPr kumimoji="0" lang="en-US" sz="4800" b="1" i="0" u="none" strike="noStrike" kern="1200" cap="none" spc="0" normalizeH="0" baseline="0" noProof="0" dirty="0">
              <a:ln>
                <a:noFill/>
              </a:ln>
              <a:solidFill>
                <a:schemeClr val="bg2">
                  <a:lumMod val="60000"/>
                  <a:lumOff val="40000"/>
                </a:schemeClr>
              </a:solidFill>
              <a:effectLst>
                <a:glow rad="63500">
                  <a:schemeClr val="accent1">
                    <a:satMod val="175000"/>
                    <a:alpha val="40000"/>
                  </a:schemeClr>
                </a:glow>
              </a:effectLst>
              <a:uLnTx/>
              <a:uFillTx/>
              <a:latin typeface="+mj-lt"/>
              <a:ea typeface="+mj-ea"/>
              <a:cs typeface="+mj-cs"/>
            </a:endParaRPr>
          </a:p>
        </p:txBody>
      </p: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4.bp.blogspot.com/-s6Dw3fqitFM/Tb24V9T9wpI/AAAAAAAAAKY/nF1utodt5iU/s1600/abraham-stars.jpg"/>
          <p:cNvPicPr>
            <a:picLocks noChangeAspect="1" noChangeArrowheads="1"/>
          </p:cNvPicPr>
          <p:nvPr/>
        </p:nvPicPr>
        <p:blipFill>
          <a:blip r:embed="rId2" cstate="print"/>
          <a:srcRect/>
          <a:stretch>
            <a:fillRect/>
          </a:stretch>
        </p:blipFill>
        <p:spPr bwMode="auto">
          <a:xfrm>
            <a:off x="-76200" y="-57150"/>
            <a:ext cx="9220200" cy="6915150"/>
          </a:xfrm>
          <a:prstGeom prst="rect">
            <a:avLst/>
          </a:prstGeom>
          <a:noFill/>
        </p:spPr>
      </p:pic>
      <p:sp>
        <p:nvSpPr>
          <p:cNvPr id="2" name="Title 1"/>
          <p:cNvSpPr>
            <a:spLocks noGrp="1"/>
          </p:cNvSpPr>
          <p:nvPr>
            <p:ph type="title"/>
          </p:nvPr>
        </p:nvSpPr>
        <p:spPr>
          <a:xfrm>
            <a:off x="457200" y="152400"/>
            <a:ext cx="8229600" cy="1066800"/>
          </a:xfrm>
        </p:spPr>
        <p:txBody>
          <a:bodyPr>
            <a:normAutofit/>
          </a:bodyPr>
          <a:lstStyle/>
          <a:p>
            <a:r>
              <a:rPr lang="en-US" sz="6000" dirty="0" smtClean="0">
                <a:effectLst>
                  <a:glow rad="101600">
                    <a:schemeClr val="bg1">
                      <a:alpha val="60000"/>
                    </a:schemeClr>
                  </a:glow>
                </a:effectLst>
              </a:rPr>
              <a:t>Abraham and Imputation</a:t>
            </a:r>
            <a:endParaRPr lang="en-US" sz="6000" dirty="0">
              <a:effectLst>
                <a:glow rad="101600">
                  <a:schemeClr val="bg1">
                    <a:alpha val="60000"/>
                  </a:schemeClr>
                </a:glow>
              </a:effectLst>
            </a:endParaRPr>
          </a:p>
        </p:txBody>
      </p:sp>
      <p:sp>
        <p:nvSpPr>
          <p:cNvPr id="3" name="Content Placeholder 2"/>
          <p:cNvSpPr>
            <a:spLocks noGrp="1"/>
          </p:cNvSpPr>
          <p:nvPr>
            <p:ph idx="1"/>
          </p:nvPr>
        </p:nvSpPr>
        <p:spPr>
          <a:xfrm>
            <a:off x="0" y="1447800"/>
            <a:ext cx="8991600" cy="5257800"/>
          </a:xfrm>
        </p:spPr>
        <p:txBody>
          <a:bodyPr>
            <a:normAutofit/>
          </a:bodyPr>
          <a:lstStyle/>
          <a:p>
            <a:pPr algn="ctr">
              <a:buNone/>
            </a:pPr>
            <a:r>
              <a:rPr lang="en-US" i="1" dirty="0" smtClean="0">
                <a:effectLst>
                  <a:glow rad="101600">
                    <a:schemeClr val="bg1">
                      <a:alpha val="60000"/>
                    </a:schemeClr>
                  </a:glow>
                </a:effectLst>
              </a:rPr>
              <a:t>    “What shall we say then that Abraham our father, as pertaining to the flesh, hath found? For if Abraham were justified by works, he hath whereof to glory; but not before God. For what </a:t>
            </a:r>
            <a:r>
              <a:rPr lang="en-US" i="1" dirty="0" err="1" smtClean="0">
                <a:effectLst>
                  <a:glow rad="101600">
                    <a:schemeClr val="bg1">
                      <a:alpha val="60000"/>
                    </a:schemeClr>
                  </a:glow>
                </a:effectLst>
              </a:rPr>
              <a:t>saith</a:t>
            </a:r>
            <a:r>
              <a:rPr lang="en-US" i="1" dirty="0" smtClean="0">
                <a:effectLst>
                  <a:glow rad="101600">
                    <a:schemeClr val="bg1">
                      <a:alpha val="60000"/>
                    </a:schemeClr>
                  </a:glow>
                </a:effectLst>
              </a:rPr>
              <a:t> the scripture? Abraham believed God, and it was </a:t>
            </a:r>
            <a:r>
              <a:rPr lang="en-US" i="1" u="sng" dirty="0" smtClean="0">
                <a:effectLst>
                  <a:glow rad="101600">
                    <a:schemeClr val="bg1">
                      <a:alpha val="60000"/>
                    </a:schemeClr>
                  </a:glow>
                </a:effectLst>
              </a:rPr>
              <a:t>counted</a:t>
            </a:r>
            <a:r>
              <a:rPr lang="en-US" i="1" dirty="0" smtClean="0">
                <a:effectLst>
                  <a:glow rad="101600">
                    <a:schemeClr val="bg1">
                      <a:alpha val="60000"/>
                    </a:schemeClr>
                  </a:glow>
                </a:effectLst>
              </a:rPr>
              <a:t> unto him for righteousness. Now to him that </a:t>
            </a:r>
            <a:r>
              <a:rPr lang="en-US" i="1" dirty="0" err="1" smtClean="0">
                <a:effectLst>
                  <a:glow rad="101600">
                    <a:schemeClr val="bg1">
                      <a:alpha val="60000"/>
                    </a:schemeClr>
                  </a:glow>
                </a:effectLst>
              </a:rPr>
              <a:t>worketh</a:t>
            </a:r>
            <a:r>
              <a:rPr lang="en-US" i="1" dirty="0" smtClean="0">
                <a:effectLst>
                  <a:glow rad="101600">
                    <a:schemeClr val="bg1">
                      <a:alpha val="60000"/>
                    </a:schemeClr>
                  </a:glow>
                </a:effectLst>
              </a:rPr>
              <a:t> is the reward not reckoned of grace, but of debt. But to him that </a:t>
            </a:r>
            <a:r>
              <a:rPr lang="en-US" i="1" dirty="0" err="1" smtClean="0">
                <a:effectLst>
                  <a:glow rad="101600">
                    <a:schemeClr val="bg1">
                      <a:alpha val="60000"/>
                    </a:schemeClr>
                  </a:glow>
                </a:effectLst>
              </a:rPr>
              <a:t>worketh</a:t>
            </a:r>
            <a:r>
              <a:rPr lang="en-US" i="1" dirty="0" smtClean="0">
                <a:effectLst>
                  <a:glow rad="101600">
                    <a:schemeClr val="bg1">
                      <a:alpha val="60000"/>
                    </a:schemeClr>
                  </a:glow>
                </a:effectLst>
              </a:rPr>
              <a:t> not, but believeth on him that </a:t>
            </a:r>
            <a:r>
              <a:rPr lang="en-US" i="1" dirty="0" err="1" smtClean="0">
                <a:effectLst>
                  <a:glow rad="101600">
                    <a:schemeClr val="bg1">
                      <a:alpha val="60000"/>
                    </a:schemeClr>
                  </a:glow>
                </a:effectLst>
              </a:rPr>
              <a:t>justifieth</a:t>
            </a:r>
            <a:r>
              <a:rPr lang="en-US" i="1" dirty="0" smtClean="0">
                <a:effectLst>
                  <a:glow rad="101600">
                    <a:schemeClr val="bg1">
                      <a:alpha val="60000"/>
                    </a:schemeClr>
                  </a:glow>
                </a:effectLst>
              </a:rPr>
              <a:t> the ungodly, his faith is </a:t>
            </a:r>
            <a:r>
              <a:rPr lang="en-US" i="1" u="sng" dirty="0" smtClean="0">
                <a:effectLst>
                  <a:glow rad="101600">
                    <a:schemeClr val="bg1">
                      <a:alpha val="60000"/>
                    </a:schemeClr>
                  </a:glow>
                </a:effectLst>
              </a:rPr>
              <a:t>counted</a:t>
            </a:r>
            <a:r>
              <a:rPr lang="en-US" i="1" dirty="0" smtClean="0">
                <a:effectLst>
                  <a:glow rad="101600">
                    <a:schemeClr val="bg1">
                      <a:alpha val="60000"/>
                    </a:schemeClr>
                  </a:glow>
                </a:effectLst>
              </a:rPr>
              <a:t> for righteousness.” (Romans 4:1-5) </a:t>
            </a:r>
            <a:endParaRPr lang="en-US" i="1"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r>
              <a:rPr lang="en-US" sz="3600" i="1" dirty="0" smtClean="0"/>
              <a:t> Gal. 3:6 “Even as Abraham believed God, and it was </a:t>
            </a:r>
            <a:r>
              <a:rPr lang="en-US" sz="3600" i="1" u="sng" dirty="0" smtClean="0"/>
              <a:t>accounted</a:t>
            </a:r>
            <a:r>
              <a:rPr lang="en-US" sz="3600" i="1" dirty="0" smtClean="0"/>
              <a:t> to him for righteousness.”</a:t>
            </a:r>
          </a:p>
          <a:p>
            <a:r>
              <a:rPr lang="en-US" sz="3600" i="1" dirty="0" smtClean="0"/>
              <a:t> James 2:23 “And the scripture was fulfilled which </a:t>
            </a:r>
            <a:r>
              <a:rPr lang="en-US" sz="3600" i="1" dirty="0" err="1" smtClean="0"/>
              <a:t>saith</a:t>
            </a:r>
            <a:r>
              <a:rPr lang="en-US" sz="3600" i="1" dirty="0" smtClean="0"/>
              <a:t>, Abraham believed God, and it was </a:t>
            </a:r>
            <a:r>
              <a:rPr lang="en-US" sz="3600" i="1" u="sng" dirty="0" smtClean="0"/>
              <a:t>imputed</a:t>
            </a:r>
            <a:r>
              <a:rPr lang="en-US" sz="3600" i="1" dirty="0" smtClean="0"/>
              <a:t> unto him for righteousness: and he was called the Friend of God.”</a:t>
            </a:r>
          </a:p>
          <a:p>
            <a:r>
              <a:rPr lang="en-US" sz="3600" i="1" dirty="0" smtClean="0"/>
              <a:t>Rom. 4:22-24 “And therefore it was </a:t>
            </a:r>
            <a:r>
              <a:rPr lang="en-US" sz="3600" i="1" u="sng" dirty="0" smtClean="0"/>
              <a:t>imputed</a:t>
            </a:r>
            <a:r>
              <a:rPr lang="en-US" sz="3600" i="1" dirty="0" smtClean="0"/>
              <a:t> to him for righteousness. Now it was not written for his sake alone, that it                       was </a:t>
            </a:r>
            <a:r>
              <a:rPr lang="en-US" sz="3600" i="1" u="sng" dirty="0" smtClean="0"/>
              <a:t>imputed</a:t>
            </a:r>
            <a:r>
              <a:rPr lang="en-US" sz="3600" i="1" dirty="0" smtClean="0"/>
              <a:t> to him; But for us                            also, to whom it shall be </a:t>
            </a:r>
            <a:r>
              <a:rPr lang="en-US" sz="3600" i="1" u="sng" dirty="0" smtClean="0"/>
              <a:t>imputed</a:t>
            </a:r>
            <a:r>
              <a:rPr lang="en-US" sz="3600" i="1" dirty="0" smtClean="0"/>
              <a:t>,                      if we believe on him that raised                        up Jesus our Lord from the dead.”</a:t>
            </a:r>
          </a:p>
          <a:p>
            <a:endParaRPr lang="en-US" sz="3600" i="1" dirty="0"/>
          </a:p>
        </p:txBody>
      </p:sp>
      <p:pic>
        <p:nvPicPr>
          <p:cNvPr id="29698" name="Picture 2" descr="http://www.christiancinema.com/catalog/images/abraham.dvd.lg.jpg"/>
          <p:cNvPicPr>
            <a:picLocks noChangeAspect="1" noChangeArrowheads="1"/>
          </p:cNvPicPr>
          <p:nvPr/>
        </p:nvPicPr>
        <p:blipFill>
          <a:blip r:embed="rId2" cstate="print"/>
          <a:srcRect t="23472" r="-339" b="13203"/>
          <a:stretch>
            <a:fillRect/>
          </a:stretch>
        </p:blipFill>
        <p:spPr bwMode="auto">
          <a:xfrm>
            <a:off x="6705600" y="4419600"/>
            <a:ext cx="2438400" cy="2133600"/>
          </a:xfrm>
          <a:prstGeom prst="ellipse">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381000"/>
            <a:ext cx="10363200" cy="7239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9330" name="Picture 2" descr="http://3.bp.blogspot.com/-WyK1jjLEGtM/UABYueiLR5I/AAAAAAAACOo/8iPslGAixZU/s1600/imputation-diagram.jpg"/>
          <p:cNvPicPr>
            <a:picLocks noChangeAspect="1" noChangeArrowheads="1"/>
          </p:cNvPicPr>
          <p:nvPr/>
        </p:nvPicPr>
        <p:blipFill>
          <a:blip r:embed="rId2" cstate="print"/>
          <a:srcRect/>
          <a:stretch>
            <a:fillRect/>
          </a:stretch>
        </p:blipFill>
        <p:spPr bwMode="auto">
          <a:xfrm>
            <a:off x="1219200" y="-34429"/>
            <a:ext cx="6934200" cy="6892429"/>
          </a:xfrm>
          <a:prstGeom prst="rect">
            <a:avLst/>
          </a:prstGeom>
          <a:noFill/>
        </p:spPr>
      </p:pic>
      <p:sp>
        <p:nvSpPr>
          <p:cNvPr id="3" name="Rectangle 2"/>
          <p:cNvSpPr/>
          <p:nvPr/>
        </p:nvSpPr>
        <p:spPr>
          <a:xfrm rot="1095355">
            <a:off x="3349725" y="1730336"/>
            <a:ext cx="3662960" cy="96133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rot="1076606">
            <a:off x="3050104" y="-83209"/>
            <a:ext cx="5284608" cy="193416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492543" y="854254"/>
            <a:ext cx="1178443" cy="66974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2000"/>
                                        <p:tgtEl>
                                          <p:spTgt spid="4"/>
                                        </p:tgtEl>
                                      </p:cBhvr>
                                    </p:animEffect>
                                    <p:set>
                                      <p:cBhvr>
                                        <p:cTn id="12"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915400" cy="5486400"/>
          </a:xfrm>
        </p:spPr>
        <p:txBody>
          <a:bodyPr>
            <a:normAutofit fontScale="90000"/>
          </a:bodyPr>
          <a:lstStyle/>
          <a:p>
            <a:r>
              <a:rPr lang="en-US" sz="6000" dirty="0" smtClean="0"/>
              <a:t>Jesus did what we could not.  He took our place and bore our sins in his body on the cross </a:t>
            </a:r>
            <a:r>
              <a:rPr lang="en-US" sz="6000" i="1" dirty="0" smtClean="0"/>
              <a:t>(I Pet. 2:24) </a:t>
            </a:r>
            <a:r>
              <a:rPr lang="en-US" sz="6000" dirty="0" smtClean="0"/>
              <a:t>and made </a:t>
            </a:r>
            <a:r>
              <a:rPr lang="en-US" sz="6000" u="sng" dirty="0" smtClean="0">
                <a:solidFill>
                  <a:srgbClr val="FFC000"/>
                </a:solidFill>
              </a:rPr>
              <a:t>propitiation</a:t>
            </a:r>
            <a:r>
              <a:rPr lang="en-US" sz="6000" dirty="0" smtClean="0"/>
              <a:t> for our sins.</a:t>
            </a:r>
            <a:endParaRPr lang="en-US" sz="6000" dirty="0"/>
          </a:p>
        </p:txBody>
      </p:sp>
    </p:spTree>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dirty="0" smtClean="0">
                <a:solidFill>
                  <a:srgbClr val="FFFF00"/>
                </a:solidFill>
              </a:rPr>
              <a:t>Propitiation</a:t>
            </a:r>
            <a:endParaRPr lang="en-US" dirty="0">
              <a:solidFill>
                <a:srgbClr val="FFFF00"/>
              </a:solidFill>
            </a:endParaRPr>
          </a:p>
        </p:txBody>
      </p:sp>
      <p:sp>
        <p:nvSpPr>
          <p:cNvPr id="3" name="Content Placeholder 2"/>
          <p:cNvSpPr>
            <a:spLocks noGrp="1"/>
          </p:cNvSpPr>
          <p:nvPr>
            <p:ph idx="1"/>
          </p:nvPr>
        </p:nvSpPr>
        <p:spPr>
          <a:xfrm>
            <a:off x="152400" y="1219200"/>
            <a:ext cx="8991600" cy="4906963"/>
          </a:xfrm>
        </p:spPr>
        <p:txBody>
          <a:bodyPr>
            <a:noAutofit/>
          </a:bodyPr>
          <a:lstStyle/>
          <a:p>
            <a:pPr>
              <a:buNone/>
            </a:pPr>
            <a:r>
              <a:rPr lang="en-US" sz="3400" dirty="0" smtClean="0"/>
              <a:t>    KJV Study Bible - Propitiation is the act of God, motivated by His immense love, whereby He accepts the blood of Christ as the complete and satisfying sacrifice for all human sin, thus establishing a means of reconciliation between God and man. While the offering of the blood of Christ was a sufficient propitiation for the sins of the whole world </a:t>
            </a:r>
            <a:r>
              <a:rPr lang="en-US" sz="3400" i="1" dirty="0" smtClean="0"/>
              <a:t>(I John 2:2), </a:t>
            </a:r>
            <a:r>
              <a:rPr lang="en-US" sz="3400" dirty="0" smtClean="0"/>
              <a:t>the benefits of His sacrifice are available only to those who by faith accept this provision for </a:t>
            </a:r>
            <a:r>
              <a:rPr lang="en-US" sz="3400" dirty="0" smtClean="0"/>
              <a:t>sin.</a:t>
            </a:r>
            <a:endParaRPr lang="en-US" sz="3400" dirty="0"/>
          </a:p>
        </p:txBody>
      </p:sp>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0"/>
            <a:ext cx="8534400" cy="6858000"/>
          </a:xfrm>
        </p:spPr>
        <p:txBody>
          <a:bodyPr>
            <a:normAutofit/>
          </a:bodyPr>
          <a:lstStyle/>
          <a:p>
            <a:r>
              <a:rPr lang="en-US" sz="3600" i="1" dirty="0" smtClean="0"/>
              <a:t>(Romans 3:25) “Whom God hath set forth to be a </a:t>
            </a:r>
            <a:r>
              <a:rPr lang="en-US" sz="3600" i="1" u="sng" dirty="0" smtClean="0"/>
              <a:t>propitiation</a:t>
            </a:r>
            <a:r>
              <a:rPr lang="en-US" sz="3600" i="1" dirty="0" smtClean="0"/>
              <a:t> through faith in his blood, to declare his righteousness for the remission of sins that are past, through the forbearance of God.”</a:t>
            </a:r>
          </a:p>
          <a:p>
            <a:r>
              <a:rPr lang="en-US" sz="3600" i="1" dirty="0" smtClean="0"/>
              <a:t>(I John 2:2) “And he is the </a:t>
            </a:r>
            <a:r>
              <a:rPr lang="en-US" sz="3600" i="1" u="sng" dirty="0" smtClean="0"/>
              <a:t>propitiation</a:t>
            </a:r>
            <a:r>
              <a:rPr lang="en-US" sz="3600" i="1" dirty="0" smtClean="0"/>
              <a:t> for our sins: and not for ours only, but also for the sins of the whole world.”</a:t>
            </a:r>
          </a:p>
          <a:p>
            <a:r>
              <a:rPr lang="en-US" sz="3600" i="1" dirty="0" smtClean="0"/>
              <a:t>(I John 4:10) “Herein is love, not that we loved God, but that he loved us, and sent his Son to be the </a:t>
            </a:r>
            <a:r>
              <a:rPr lang="en-US" sz="3600" i="1" u="sng" dirty="0" smtClean="0"/>
              <a:t>propitiation</a:t>
            </a:r>
            <a:r>
              <a:rPr lang="en-US" sz="3600" i="1" dirty="0" smtClean="0"/>
              <a:t> for our sins.”</a:t>
            </a:r>
            <a:endParaRPr lang="en-US" sz="3600" i="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rPr>
              <a:t>Christ's death was a legal payment</a:t>
            </a:r>
            <a:br>
              <a:rPr lang="en-US" dirty="0" smtClean="0">
                <a:solidFill>
                  <a:srgbClr val="FFFF00"/>
                </a:solidFill>
              </a:rPr>
            </a:br>
            <a:endParaRPr lang="en-US" dirty="0">
              <a:solidFill>
                <a:srgbClr val="FFFF00"/>
              </a:solidFill>
            </a:endParaRPr>
          </a:p>
        </p:txBody>
      </p:sp>
      <p:sp>
        <p:nvSpPr>
          <p:cNvPr id="3" name="Content Placeholder 2"/>
          <p:cNvSpPr>
            <a:spLocks noGrp="1"/>
          </p:cNvSpPr>
          <p:nvPr>
            <p:ph idx="1"/>
          </p:nvPr>
        </p:nvSpPr>
        <p:spPr>
          <a:xfrm>
            <a:off x="0" y="1295400"/>
            <a:ext cx="9144000" cy="5562600"/>
          </a:xfrm>
        </p:spPr>
        <p:txBody>
          <a:bodyPr>
            <a:normAutofit lnSpcReduction="10000"/>
          </a:bodyPr>
          <a:lstStyle/>
          <a:p>
            <a:r>
              <a:rPr lang="en-US" sz="3600" dirty="0" smtClean="0"/>
              <a:t>The word propitiation signifies the removal of wrath by the offering of a gift or payment.</a:t>
            </a:r>
            <a:endParaRPr lang="en-US" sz="3600" u="sng" dirty="0" smtClean="0"/>
          </a:p>
          <a:p>
            <a:r>
              <a:rPr lang="en-US" sz="3600" dirty="0" smtClean="0"/>
              <a:t>Propitiation properly deals with the wrath of God – </a:t>
            </a:r>
            <a:r>
              <a:rPr lang="en-US" sz="3600" i="1" dirty="0" smtClean="0">
                <a:solidFill>
                  <a:srgbClr val="FFFF00"/>
                </a:solidFill>
              </a:rPr>
              <a:t>John 3:36 “He that believeth on the Son hath everlasting life: and he that believeth not the Son shall not see life; but the wrath of God </a:t>
            </a:r>
            <a:r>
              <a:rPr lang="en-US" sz="3600" i="1" dirty="0" err="1" smtClean="0">
                <a:solidFill>
                  <a:srgbClr val="FFFF00"/>
                </a:solidFill>
              </a:rPr>
              <a:t>abideth</a:t>
            </a:r>
            <a:r>
              <a:rPr lang="en-US" sz="3600" i="1" dirty="0" smtClean="0">
                <a:solidFill>
                  <a:srgbClr val="FFFF00"/>
                </a:solidFill>
              </a:rPr>
              <a:t> on him.”</a:t>
            </a:r>
          </a:p>
          <a:p>
            <a:r>
              <a:rPr lang="en-US" sz="3600" dirty="0" smtClean="0"/>
              <a:t>The wrath of God is due to the                      legal requirements of punishing                      the sinner – </a:t>
            </a:r>
            <a:r>
              <a:rPr lang="en-US" sz="3600" i="1" dirty="0" smtClean="0"/>
              <a:t>Romans 3:23; 6:23</a:t>
            </a:r>
            <a:endParaRPr lang="en-US" sz="3600" i="1" dirty="0"/>
          </a:p>
        </p:txBody>
      </p:sp>
      <p:pic>
        <p:nvPicPr>
          <p:cNvPr id="7170" name="Picture 2" descr="http://vlramos.files.wordpress.com/2011/10/god-judges-no-one.jpg"/>
          <p:cNvPicPr>
            <a:picLocks noChangeAspect="1" noChangeArrowheads="1"/>
          </p:cNvPicPr>
          <p:nvPr/>
        </p:nvPicPr>
        <p:blipFill>
          <a:blip r:embed="rId2" cstate="print"/>
          <a:srcRect t="14509"/>
          <a:stretch>
            <a:fillRect/>
          </a:stretch>
        </p:blipFill>
        <p:spPr bwMode="auto">
          <a:xfrm>
            <a:off x="6858000" y="4563208"/>
            <a:ext cx="2057400" cy="2294792"/>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458200" cy="2239962"/>
          </a:xfrm>
        </p:spPr>
        <p:txBody>
          <a:bodyPr>
            <a:normAutofit/>
          </a:bodyPr>
          <a:lstStyle/>
          <a:p>
            <a:r>
              <a:rPr lang="en-US" dirty="0" smtClean="0">
                <a:solidFill>
                  <a:srgbClr val="FFFF00"/>
                </a:solidFill>
              </a:rPr>
              <a:t>It was also a legal act whereby Christ fulfilled the law and lawfully paid the penalty of sin</a:t>
            </a:r>
            <a:endParaRPr lang="en-US" dirty="0">
              <a:solidFill>
                <a:srgbClr val="FFFF00"/>
              </a:solidFill>
            </a:endParaRPr>
          </a:p>
        </p:txBody>
      </p:sp>
      <p:sp>
        <p:nvSpPr>
          <p:cNvPr id="3" name="Rectangle 2"/>
          <p:cNvSpPr/>
          <p:nvPr/>
        </p:nvSpPr>
        <p:spPr>
          <a:xfrm>
            <a:off x="609600" y="2967334"/>
            <a:ext cx="5029200" cy="2862322"/>
          </a:xfrm>
          <a:prstGeom prst="rect">
            <a:avLst/>
          </a:prstGeom>
        </p:spPr>
        <p:txBody>
          <a:bodyPr wrap="square">
            <a:spAutoFit/>
          </a:bodyPr>
          <a:lstStyle/>
          <a:p>
            <a:pPr algn="ctr"/>
            <a:r>
              <a:rPr lang="en-US" sz="3600" i="1" dirty="0" smtClean="0"/>
              <a:t>“Think not that I am come to destroy the law, or the prophets: I am not come to destroy, but to </a:t>
            </a:r>
            <a:r>
              <a:rPr lang="en-US" sz="3600" i="1" dirty="0" err="1" smtClean="0"/>
              <a:t>fulfil</a:t>
            </a:r>
            <a:r>
              <a:rPr lang="en-US" sz="3600" i="1" dirty="0" smtClean="0"/>
              <a:t>.” Matt. 5:17 </a:t>
            </a:r>
            <a:endParaRPr lang="en-US" sz="3600" i="1" dirty="0"/>
          </a:p>
        </p:txBody>
      </p:sp>
      <p:pic>
        <p:nvPicPr>
          <p:cNvPr id="1026" name="Picture 2" descr="http://0101.nccdn.net/1_5/307/0f8/345/12051118541676919.jpg"/>
          <p:cNvPicPr>
            <a:picLocks noChangeAspect="1" noChangeArrowheads="1"/>
          </p:cNvPicPr>
          <p:nvPr/>
        </p:nvPicPr>
        <p:blipFill>
          <a:blip r:embed="rId2" cstate="print"/>
          <a:srcRect/>
          <a:stretch>
            <a:fillRect/>
          </a:stretch>
        </p:blipFill>
        <p:spPr bwMode="auto">
          <a:xfrm>
            <a:off x="6096000" y="2514600"/>
            <a:ext cx="2762250" cy="3943350"/>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295400"/>
            <a:ext cx="6629400" cy="1752600"/>
          </a:xfrm>
        </p:spPr>
        <p:txBody>
          <a:bodyPr>
            <a:normAutofit/>
          </a:bodyPr>
          <a:lstStyle/>
          <a:p>
            <a:r>
              <a:rPr lang="en-US" sz="5400" dirty="0" smtClean="0"/>
              <a:t>Not capable of sinning</a:t>
            </a:r>
            <a:endParaRPr lang="en-US" sz="5400" dirty="0"/>
          </a:p>
        </p:txBody>
      </p:sp>
      <p:sp>
        <p:nvSpPr>
          <p:cNvPr id="4" name="Title 1"/>
          <p:cNvSpPr txBox="1">
            <a:spLocks/>
          </p:cNvSpPr>
          <p:nvPr/>
        </p:nvSpPr>
        <p:spPr>
          <a:xfrm>
            <a:off x="0" y="304800"/>
            <a:ext cx="9144000" cy="12954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smtClean="0">
                <a:ln>
                  <a:noFill/>
                </a:ln>
                <a:solidFill>
                  <a:srgbClr val="FFFF00"/>
                </a:solidFill>
                <a:effectLst/>
                <a:uLnTx/>
                <a:uFillTx/>
                <a:latin typeface="+mj-lt"/>
                <a:ea typeface="+mj-ea"/>
                <a:cs typeface="+mj-cs"/>
              </a:rPr>
              <a:t>The Impeccability of Jesus Christ</a:t>
            </a:r>
            <a:endParaRPr kumimoji="0" lang="en-US" sz="4800" b="0" i="0" u="none" strike="noStrike" kern="1200" cap="none" spc="0" normalizeH="0" baseline="0" noProof="0" dirty="0">
              <a:ln>
                <a:noFill/>
              </a:ln>
              <a:solidFill>
                <a:srgbClr val="FFFF00"/>
              </a:solidFill>
              <a:effectLst/>
              <a:uLnTx/>
              <a:uFillTx/>
              <a:latin typeface="+mj-lt"/>
              <a:ea typeface="+mj-ea"/>
              <a:cs typeface="+mj-cs"/>
            </a:endParaRPr>
          </a:p>
        </p:txBody>
      </p:sp>
      <p:pic>
        <p:nvPicPr>
          <p:cNvPr id="87042" name="Picture 2" descr="http://kevinnunez.org/wp-content/uploads/2012/05/SINLESSNESS-JESUS-CHRIST-WAS-ENTIRELY-FREE-FROM-SIN.jpg"/>
          <p:cNvPicPr>
            <a:picLocks noChangeAspect="1" noChangeArrowheads="1"/>
          </p:cNvPicPr>
          <p:nvPr/>
        </p:nvPicPr>
        <p:blipFill>
          <a:blip r:embed="rId2" cstate="print"/>
          <a:srcRect r="1916" b="9974"/>
          <a:stretch>
            <a:fillRect/>
          </a:stretch>
        </p:blipFill>
        <p:spPr bwMode="auto">
          <a:xfrm>
            <a:off x="838200" y="3200400"/>
            <a:ext cx="7315200" cy="3352800"/>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991600" cy="2057400"/>
          </a:xfrm>
        </p:spPr>
        <p:txBody>
          <a:bodyPr>
            <a:normAutofit fontScale="90000"/>
          </a:bodyPr>
          <a:lstStyle/>
          <a:p>
            <a:r>
              <a:rPr lang="en-US" dirty="0" smtClean="0">
                <a:solidFill>
                  <a:srgbClr val="FFFF00"/>
                </a:solidFill>
              </a:rPr>
              <a:t>Three facts should be stated concerning the impeccability of Jesus Christ </a:t>
            </a:r>
            <a:endParaRPr lang="en-US" dirty="0">
              <a:solidFill>
                <a:srgbClr val="FFFF00"/>
              </a:solidFill>
            </a:endParaRPr>
          </a:p>
        </p:txBody>
      </p:sp>
      <p:sp>
        <p:nvSpPr>
          <p:cNvPr id="3" name="Content Placeholder 2"/>
          <p:cNvSpPr>
            <a:spLocks noGrp="1"/>
          </p:cNvSpPr>
          <p:nvPr>
            <p:ph idx="1"/>
          </p:nvPr>
        </p:nvSpPr>
        <p:spPr>
          <a:xfrm>
            <a:off x="0" y="2133600"/>
            <a:ext cx="9144000" cy="3992563"/>
          </a:xfrm>
        </p:spPr>
        <p:txBody>
          <a:bodyPr>
            <a:noAutofit/>
          </a:bodyPr>
          <a:lstStyle/>
          <a:p>
            <a:pPr algn="ctr">
              <a:buNone/>
            </a:pPr>
            <a:endParaRPr lang="en-US" sz="3600" dirty="0"/>
          </a:p>
          <a:p>
            <a:pPr lvl="0">
              <a:buNone/>
            </a:pPr>
            <a:r>
              <a:rPr lang="en-US" sz="3600" dirty="0" smtClean="0"/>
              <a:t>1. He </a:t>
            </a:r>
            <a:r>
              <a:rPr lang="en-US" sz="3600" dirty="0"/>
              <a:t>knew no </a:t>
            </a:r>
            <a:r>
              <a:rPr lang="en-US" sz="3600" dirty="0" smtClean="0"/>
              <a:t>sin -</a:t>
            </a:r>
            <a:endParaRPr lang="en-US" sz="3600" dirty="0"/>
          </a:p>
          <a:p>
            <a:pPr>
              <a:buNone/>
            </a:pPr>
            <a:r>
              <a:rPr lang="en-US" sz="3600" dirty="0" smtClean="0"/>
              <a:t>    </a:t>
            </a:r>
            <a:r>
              <a:rPr lang="en-US" sz="3600" i="1" dirty="0" smtClean="0"/>
              <a:t>"</a:t>
            </a:r>
            <a:r>
              <a:rPr lang="en-US" sz="3600" i="1" dirty="0"/>
              <a:t>For he hath made him to be </a:t>
            </a:r>
            <a:r>
              <a:rPr lang="en-US" sz="3600" i="1" dirty="0" smtClean="0"/>
              <a:t>                           sin </a:t>
            </a:r>
            <a:r>
              <a:rPr lang="en-US" sz="3600" i="1" dirty="0"/>
              <a:t>for us, who knew no sin; </a:t>
            </a:r>
            <a:r>
              <a:rPr lang="en-US" sz="3600" i="1" dirty="0" smtClean="0"/>
              <a:t>                                 that we </a:t>
            </a:r>
            <a:r>
              <a:rPr lang="en-US" sz="3600" i="1" dirty="0"/>
              <a:t>might be made the </a:t>
            </a:r>
            <a:r>
              <a:rPr lang="en-US" sz="3600" i="1" dirty="0" smtClean="0"/>
              <a:t>                             righteousness </a:t>
            </a:r>
            <a:r>
              <a:rPr lang="en-US" sz="3600" i="1" dirty="0"/>
              <a:t>of God in him" </a:t>
            </a:r>
            <a:r>
              <a:rPr lang="en-US" sz="3600" i="1" dirty="0" smtClean="0"/>
              <a:t>(II </a:t>
            </a:r>
            <a:r>
              <a:rPr lang="en-US" sz="3600" i="1" dirty="0"/>
              <a:t>Cor. </a:t>
            </a:r>
            <a:r>
              <a:rPr lang="en-US" sz="3600" i="1" dirty="0" smtClean="0"/>
              <a:t>5:21)</a:t>
            </a:r>
            <a:endParaRPr lang="en-US" sz="3600" i="1" dirty="0"/>
          </a:p>
        </p:txBody>
      </p:sp>
      <p:pic>
        <p:nvPicPr>
          <p:cNvPr id="91138" name="Picture 2" descr="http://images.sodahead.com/polls/002776839/5921184506_jesus_suffering_xlarge.jpeg"/>
          <p:cNvPicPr>
            <a:picLocks noChangeAspect="1" noChangeArrowheads="1"/>
          </p:cNvPicPr>
          <p:nvPr/>
        </p:nvPicPr>
        <p:blipFill>
          <a:blip r:embed="rId2" cstate="print"/>
          <a:srcRect/>
          <a:stretch>
            <a:fillRect/>
          </a:stretch>
        </p:blipFill>
        <p:spPr bwMode="auto">
          <a:xfrm>
            <a:off x="6600825" y="1828800"/>
            <a:ext cx="2133600" cy="3048000"/>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p>
            <a:r>
              <a:rPr lang="en-US" dirty="0" smtClean="0">
                <a:solidFill>
                  <a:srgbClr val="FFFF00"/>
                </a:solidFill>
              </a:rPr>
              <a:t>Names and Titles of Jesus Christ</a:t>
            </a:r>
            <a:endParaRPr lang="en-US" dirty="0">
              <a:solidFill>
                <a:srgbClr val="FFFF00"/>
              </a:solidFill>
            </a:endParaRPr>
          </a:p>
        </p:txBody>
      </p:sp>
      <p:pic>
        <p:nvPicPr>
          <p:cNvPr id="51204" name="Picture 4" descr="http://christianityinview.com/images/jesusnames.jpg"/>
          <p:cNvPicPr>
            <a:picLocks noChangeAspect="1" noChangeArrowheads="1"/>
          </p:cNvPicPr>
          <p:nvPr/>
        </p:nvPicPr>
        <p:blipFill>
          <a:blip r:embed="rId2" cstate="print"/>
          <a:srcRect/>
          <a:stretch>
            <a:fillRect/>
          </a:stretch>
        </p:blipFill>
        <p:spPr bwMode="auto">
          <a:xfrm>
            <a:off x="838200" y="1295400"/>
            <a:ext cx="7441603" cy="5562600"/>
          </a:xfrm>
          <a:prstGeom prst="rect">
            <a:avLst/>
          </a:prstGeom>
          <a:noFill/>
        </p:spPr>
      </p:pic>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04800"/>
            <a:ext cx="9144000" cy="6553200"/>
          </a:xfrm>
        </p:spPr>
        <p:txBody>
          <a:bodyPr>
            <a:normAutofit/>
          </a:bodyPr>
          <a:lstStyle/>
          <a:p>
            <a:pPr lvl="0">
              <a:buNone/>
            </a:pPr>
            <a:r>
              <a:rPr lang="en-US" sz="3600" dirty="0" smtClean="0"/>
              <a:t>2. He did no sin - </a:t>
            </a:r>
          </a:p>
          <a:p>
            <a:pPr>
              <a:buNone/>
            </a:pPr>
            <a:r>
              <a:rPr lang="en-US" sz="3600" dirty="0" smtClean="0"/>
              <a:t>    </a:t>
            </a:r>
            <a:r>
              <a:rPr lang="en-US" sz="3600" i="1" dirty="0" smtClean="0"/>
              <a:t>"Who did no sin, neither was guile found in his mouth" (I Pet. 2:22)</a:t>
            </a:r>
          </a:p>
          <a:p>
            <a:pPr>
              <a:buNone/>
            </a:pPr>
            <a:r>
              <a:rPr lang="en-US" sz="3600" i="1" dirty="0" smtClean="0"/>
              <a:t>   "For we have not an high priest which cannot be touched with the feeling of our infirmities; but was in all points tempted like as we are, yet without sin" (Heb. 4:15)</a:t>
            </a:r>
          </a:p>
          <a:p>
            <a:pPr lvl="0">
              <a:buNone/>
            </a:pPr>
            <a:r>
              <a:rPr lang="en-US" sz="3600" dirty="0" smtClean="0"/>
              <a:t>3. He had no sin - </a:t>
            </a:r>
          </a:p>
          <a:p>
            <a:pPr>
              <a:buNone/>
            </a:pPr>
            <a:r>
              <a:rPr lang="en-US" sz="3600" i="1" dirty="0" smtClean="0"/>
              <a:t>   "And ye know that he was manifested to take away our sins; and in him is no sin" (I John 3:5)</a:t>
            </a:r>
          </a:p>
          <a:p>
            <a:endParaRPr lang="en-US" sz="3600" dirty="0" smtClean="0"/>
          </a:p>
          <a:p>
            <a:endParaRPr lang="en-US" sz="36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freechristimages.org/prints/Antonio_Ciseri_Ecce_Homo_Print.jpg"/>
          <p:cNvPicPr>
            <a:picLocks noChangeAspect="1" noChangeArrowheads="1"/>
          </p:cNvPicPr>
          <p:nvPr/>
        </p:nvPicPr>
        <p:blipFill>
          <a:blip r:embed="rId2" cstate="print"/>
          <a:srcRect/>
          <a:stretch>
            <a:fillRect/>
          </a:stretch>
        </p:blipFill>
        <p:spPr bwMode="auto">
          <a:xfrm rot="21014552">
            <a:off x="449024" y="1889789"/>
            <a:ext cx="4572000" cy="2991446"/>
          </a:xfrm>
          <a:prstGeom prst="rect">
            <a:avLst/>
          </a:prstGeom>
          <a:noFill/>
        </p:spPr>
      </p:pic>
      <p:sp>
        <p:nvSpPr>
          <p:cNvPr id="3" name="Content Placeholder 2"/>
          <p:cNvSpPr>
            <a:spLocks noGrp="1"/>
          </p:cNvSpPr>
          <p:nvPr>
            <p:ph idx="1"/>
          </p:nvPr>
        </p:nvSpPr>
        <p:spPr>
          <a:xfrm>
            <a:off x="4953000" y="1143000"/>
            <a:ext cx="4191000" cy="4983163"/>
          </a:xfrm>
        </p:spPr>
        <p:txBody>
          <a:bodyPr>
            <a:noAutofit/>
          </a:bodyPr>
          <a:lstStyle/>
          <a:p>
            <a:pPr algn="ctr">
              <a:buNone/>
            </a:pPr>
            <a:r>
              <a:rPr lang="en-US" sz="3600" i="1" dirty="0" smtClean="0">
                <a:effectLst>
                  <a:glow rad="63500">
                    <a:schemeClr val="accent1">
                      <a:satMod val="175000"/>
                      <a:alpha val="40000"/>
                    </a:schemeClr>
                  </a:glow>
                </a:effectLst>
              </a:rPr>
              <a:t>“Pilate </a:t>
            </a:r>
            <a:r>
              <a:rPr lang="en-US" sz="3600" i="1" dirty="0" err="1" smtClean="0">
                <a:effectLst>
                  <a:glow rad="63500">
                    <a:schemeClr val="accent1">
                      <a:satMod val="175000"/>
                      <a:alpha val="40000"/>
                    </a:schemeClr>
                  </a:glow>
                </a:effectLst>
              </a:rPr>
              <a:t>saith</a:t>
            </a:r>
            <a:r>
              <a:rPr lang="en-US" sz="3600" i="1" dirty="0" smtClean="0">
                <a:effectLst>
                  <a:glow rad="63500">
                    <a:schemeClr val="accent1">
                      <a:satMod val="175000"/>
                      <a:alpha val="40000"/>
                    </a:schemeClr>
                  </a:glow>
                </a:effectLst>
              </a:rPr>
              <a:t> unto him, What is truth? And when he had said this, he went out again unto the Jews, and </a:t>
            </a:r>
            <a:r>
              <a:rPr lang="en-US" sz="3600" i="1" dirty="0" err="1" smtClean="0">
                <a:effectLst>
                  <a:glow rad="63500">
                    <a:schemeClr val="accent1">
                      <a:satMod val="175000"/>
                      <a:alpha val="40000"/>
                    </a:schemeClr>
                  </a:glow>
                </a:effectLst>
              </a:rPr>
              <a:t>saith</a:t>
            </a:r>
            <a:r>
              <a:rPr lang="en-US" sz="3600" i="1" dirty="0" smtClean="0">
                <a:effectLst>
                  <a:glow rad="63500">
                    <a:schemeClr val="accent1">
                      <a:satMod val="175000"/>
                      <a:alpha val="40000"/>
                    </a:schemeClr>
                  </a:glow>
                </a:effectLst>
              </a:rPr>
              <a:t> unto them, I find in him no fault at all.”  John 18:38  </a:t>
            </a:r>
            <a:endParaRPr lang="en-US" sz="3600" i="1" dirty="0">
              <a:effectLst>
                <a:glow rad="63500">
                  <a:schemeClr val="accent1">
                    <a:satMod val="175000"/>
                    <a:alpha val="40000"/>
                  </a:schemeClr>
                </a:glow>
              </a:effectLst>
            </a:endParaRPr>
          </a:p>
        </p:txBody>
      </p:sp>
    </p:spTree>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8" name="Picture 4" descr="http://t2.gstatic.com/images?q=tbn:ANd9GcRDi5n4DrxDbp6Mz9kTrdyHcT7-XgiYouR1ovAKDmLFJO-nBXwuahl8FlWELw"/>
          <p:cNvPicPr>
            <a:picLocks noChangeAspect="1" noChangeArrowheads="1"/>
          </p:cNvPicPr>
          <p:nvPr/>
        </p:nvPicPr>
        <p:blipFill>
          <a:blip r:embed="rId2" cstate="print"/>
          <a:srcRect/>
          <a:stretch>
            <a:fillRect/>
          </a:stretch>
        </p:blipFill>
        <p:spPr bwMode="auto">
          <a:xfrm rot="21321136">
            <a:off x="0" y="304800"/>
            <a:ext cx="3886200" cy="2899704"/>
          </a:xfrm>
          <a:prstGeom prst="rect">
            <a:avLst/>
          </a:prstGeom>
          <a:noFill/>
        </p:spPr>
      </p:pic>
      <p:pic>
        <p:nvPicPr>
          <p:cNvPr id="93192" name="Picture 8" descr="http://img15.imageshack.us/img15/9761/hestontenxlarge.jpg"/>
          <p:cNvPicPr>
            <a:picLocks noChangeAspect="1" noChangeArrowheads="1"/>
          </p:cNvPicPr>
          <p:nvPr/>
        </p:nvPicPr>
        <p:blipFill>
          <a:blip r:embed="rId3" cstate="print"/>
          <a:srcRect/>
          <a:stretch>
            <a:fillRect/>
          </a:stretch>
        </p:blipFill>
        <p:spPr bwMode="auto">
          <a:xfrm rot="316263">
            <a:off x="5029200" y="304801"/>
            <a:ext cx="3600450" cy="2990578"/>
          </a:xfrm>
          <a:prstGeom prst="rect">
            <a:avLst/>
          </a:prstGeom>
          <a:noFill/>
        </p:spPr>
      </p:pic>
      <p:pic>
        <p:nvPicPr>
          <p:cNvPr id="93198" name="Picture 14" descr="http://media.salemwebnetwork.com/cms/CW/News/news_people/3025-man%20reading%20bible%20praying.220w.tn.jpg"/>
          <p:cNvPicPr>
            <a:picLocks noChangeAspect="1" noChangeArrowheads="1"/>
          </p:cNvPicPr>
          <p:nvPr/>
        </p:nvPicPr>
        <p:blipFill>
          <a:blip r:embed="rId4" cstate="print">
            <a:duotone>
              <a:prstClr val="black"/>
              <a:schemeClr val="accent6">
                <a:tint val="45000"/>
                <a:satMod val="400000"/>
              </a:schemeClr>
            </a:duotone>
          </a:blip>
          <a:srcRect/>
          <a:stretch>
            <a:fillRect/>
          </a:stretch>
        </p:blipFill>
        <p:spPr bwMode="auto">
          <a:xfrm>
            <a:off x="3048000" y="3352800"/>
            <a:ext cx="2743200" cy="3291840"/>
          </a:xfrm>
          <a:prstGeom prst="rect">
            <a:avLst/>
          </a:prstGeom>
          <a:ln>
            <a:noFill/>
          </a:ln>
          <a:effectLst>
            <a:outerShdw blurRad="292100" dist="139700" dir="2700000" algn="tl" rotWithShape="0">
              <a:srgbClr val="333333">
                <a:alpha val="65000"/>
              </a:srgbClr>
            </a:outerShdw>
          </a:effectLst>
        </p:spPr>
      </p:pic>
      <p:sp>
        <p:nvSpPr>
          <p:cNvPr id="6" name="Content Placeholder 5"/>
          <p:cNvSpPr>
            <a:spLocks noGrp="1"/>
          </p:cNvSpPr>
          <p:nvPr>
            <p:ph sz="half" idx="1"/>
          </p:nvPr>
        </p:nvSpPr>
        <p:spPr>
          <a:xfrm rot="21052249">
            <a:off x="-44142" y="4029234"/>
            <a:ext cx="3048000" cy="1252117"/>
          </a:xfrm>
        </p:spPr>
        <p:txBody>
          <a:bodyPr>
            <a:normAutofit/>
          </a:bodyPr>
          <a:lstStyle/>
          <a:p>
            <a:pPr algn="ctr">
              <a:buNone/>
            </a:pPr>
            <a:r>
              <a:rPr lang="en-US" sz="4000" dirty="0" smtClean="0"/>
              <a:t>Guilt</a:t>
            </a:r>
            <a:endParaRPr lang="en-US" sz="4000" dirty="0"/>
          </a:p>
        </p:txBody>
      </p:sp>
      <p:sp>
        <p:nvSpPr>
          <p:cNvPr id="7" name="Content Placeholder 6"/>
          <p:cNvSpPr>
            <a:spLocks noGrp="1"/>
          </p:cNvSpPr>
          <p:nvPr>
            <p:ph sz="half" idx="2"/>
          </p:nvPr>
        </p:nvSpPr>
        <p:spPr>
          <a:xfrm rot="703582">
            <a:off x="5761646" y="4174004"/>
            <a:ext cx="3352800" cy="1949123"/>
          </a:xfrm>
        </p:spPr>
        <p:txBody>
          <a:bodyPr>
            <a:normAutofit/>
          </a:bodyPr>
          <a:lstStyle/>
          <a:p>
            <a:pPr algn="ctr">
              <a:buNone/>
            </a:pPr>
            <a:r>
              <a:rPr lang="en-US" sz="4000" dirty="0" smtClean="0"/>
              <a:t>Condemnation</a:t>
            </a:r>
            <a:endParaRPr lang="en-US" sz="40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 calcmode="lin" valueType="num">
                                      <p:cBhvr>
                                        <p:cTn id="14"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http://2.bp.blogspot.com/-qkp7ERlE880/T_qBzuWj8RI/AAAAAAAACss/L5J7KIg5XL4/s758/Moses_by_GENZOMAN.jpg"/>
          <p:cNvPicPr>
            <a:picLocks noChangeAspect="1" noChangeArrowheads="1"/>
          </p:cNvPicPr>
          <p:nvPr/>
        </p:nvPicPr>
        <p:blipFill>
          <a:blip r:embed="rId2" cstate="print"/>
          <a:srcRect/>
          <a:stretch>
            <a:fillRect/>
          </a:stretch>
        </p:blipFill>
        <p:spPr bwMode="auto">
          <a:xfrm>
            <a:off x="5265163" y="228600"/>
            <a:ext cx="3878838" cy="5410200"/>
          </a:xfrm>
          <a:prstGeom prst="rect">
            <a:avLst/>
          </a:prstGeom>
          <a:noFill/>
        </p:spPr>
      </p:pic>
      <p:sp>
        <p:nvSpPr>
          <p:cNvPr id="3" name="Rectangle 2"/>
          <p:cNvSpPr/>
          <p:nvPr/>
        </p:nvSpPr>
        <p:spPr>
          <a:xfrm>
            <a:off x="0" y="304800"/>
            <a:ext cx="5257800" cy="6001643"/>
          </a:xfrm>
          <a:prstGeom prst="rect">
            <a:avLst/>
          </a:prstGeom>
        </p:spPr>
        <p:txBody>
          <a:bodyPr wrap="square">
            <a:spAutoFit/>
          </a:bodyPr>
          <a:lstStyle/>
          <a:p>
            <a:pPr algn="ctr"/>
            <a:r>
              <a:rPr lang="en-US" sz="3200" i="1" dirty="0" smtClean="0"/>
              <a:t>“Now we know that what things </a:t>
            </a:r>
            <a:r>
              <a:rPr lang="en-US" sz="3200" i="1" dirty="0" err="1" smtClean="0"/>
              <a:t>soever</a:t>
            </a:r>
            <a:r>
              <a:rPr lang="en-US" sz="3200" i="1" dirty="0" smtClean="0"/>
              <a:t> the law </a:t>
            </a:r>
            <a:r>
              <a:rPr lang="en-US" sz="3200" i="1" dirty="0" err="1" smtClean="0"/>
              <a:t>saith</a:t>
            </a:r>
            <a:r>
              <a:rPr lang="en-US" sz="3200" i="1" dirty="0" smtClean="0"/>
              <a:t>, it </a:t>
            </a:r>
            <a:r>
              <a:rPr lang="en-US" sz="3200" i="1" dirty="0" err="1" smtClean="0"/>
              <a:t>saith</a:t>
            </a:r>
            <a:r>
              <a:rPr lang="en-US" sz="3200" i="1" dirty="0" smtClean="0"/>
              <a:t> to them who are under the law: that every mouth may be stopped, and all the world may become </a:t>
            </a:r>
            <a:r>
              <a:rPr lang="en-US" sz="3200" i="1" u="sng" dirty="0" smtClean="0"/>
              <a:t>guilty</a:t>
            </a:r>
            <a:r>
              <a:rPr lang="en-US" sz="3200" i="1" dirty="0" smtClean="0"/>
              <a:t> before God. Therefore by the deeds of the law there shall  </a:t>
            </a:r>
            <a:r>
              <a:rPr lang="en-US" sz="3200" i="1" u="sng" dirty="0" smtClean="0"/>
              <a:t>no flesh be justified</a:t>
            </a:r>
            <a:r>
              <a:rPr lang="en-US" sz="3200" i="1" dirty="0" smtClean="0"/>
              <a:t> in his sight: for by the law is the knowledge of sin.” </a:t>
            </a:r>
          </a:p>
          <a:p>
            <a:pPr algn="ctr"/>
            <a:r>
              <a:rPr lang="en-US" sz="3200" i="1" dirty="0" smtClean="0"/>
              <a:t>(Rom. 3:19 -20)</a:t>
            </a:r>
            <a:endParaRPr lang="en-US" sz="3200" i="1" dirty="0"/>
          </a:p>
        </p:txBody>
      </p:sp>
    </p:spTree>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http://sharing.newsnet5.com/sharewfts/photo/2010/06/16/Law-Legal-Court-Guilty-Verdict-Web-Graphic_20100616142336_320_240.JPG"/>
          <p:cNvPicPr>
            <a:picLocks noChangeAspect="1" noChangeArrowheads="1"/>
          </p:cNvPicPr>
          <p:nvPr/>
        </p:nvPicPr>
        <p:blipFill>
          <a:blip r:embed="rId2" cstate="print"/>
          <a:srcRect/>
          <a:stretch>
            <a:fillRect/>
          </a:stretch>
        </p:blipFill>
        <p:spPr bwMode="auto">
          <a:xfrm>
            <a:off x="0" y="-3"/>
            <a:ext cx="9144000" cy="6858003"/>
          </a:xfrm>
          <a:prstGeom prst="rect">
            <a:avLst/>
          </a:prstGeom>
          <a:noFill/>
        </p:spPr>
      </p:pic>
      <p:sp>
        <p:nvSpPr>
          <p:cNvPr id="2" name="Title 1"/>
          <p:cNvSpPr>
            <a:spLocks noGrp="1"/>
          </p:cNvSpPr>
          <p:nvPr>
            <p:ph type="title"/>
          </p:nvPr>
        </p:nvSpPr>
        <p:spPr>
          <a:xfrm>
            <a:off x="457200" y="274638"/>
            <a:ext cx="8229600" cy="2316162"/>
          </a:xfr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a:normAutofit/>
          </a:bodyPr>
          <a:lstStyle/>
          <a:p>
            <a:r>
              <a:rPr lang="en-US" b="1" dirty="0" smtClean="0">
                <a:solidFill>
                  <a:schemeClr val="bg1"/>
                </a:solidFill>
                <a:effectLst>
                  <a:glow rad="101600">
                    <a:schemeClr val="tx1">
                      <a:alpha val="60000"/>
                    </a:schemeClr>
                  </a:glow>
                </a:effectLst>
              </a:rPr>
              <a:t>There is no punishment without law and there is no law without punishment</a:t>
            </a:r>
            <a:endParaRPr lang="en-US" b="1" dirty="0">
              <a:solidFill>
                <a:schemeClr val="bg1"/>
              </a:solidFill>
              <a:effectLst>
                <a:glow rad="101600">
                  <a:schemeClr val="tx1">
                    <a:alpha val="60000"/>
                  </a:schemeClr>
                </a:glow>
              </a:effectLst>
            </a:endParaRPr>
          </a:p>
        </p:txBody>
      </p:sp>
      <p:sp>
        <p:nvSpPr>
          <p:cNvPr id="3" name="Rectangle 2"/>
          <p:cNvSpPr/>
          <p:nvPr/>
        </p:nvSpPr>
        <p:spPr>
          <a:xfrm>
            <a:off x="2286000" y="3276600"/>
            <a:ext cx="4572000" cy="2862322"/>
          </a:xfrm>
          <a:prstGeom prst="rect">
            <a:avLst/>
          </a:prstGeom>
          <a:solidFill>
            <a:schemeClr val="accent3">
              <a:lumMod val="40000"/>
              <a:lumOff val="60000"/>
            </a:schemeClr>
          </a:solidFill>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3600" b="1" i="1" dirty="0" smtClean="0">
                <a:solidFill>
                  <a:schemeClr val="bg1"/>
                </a:solidFill>
                <a:effectLst/>
              </a:rPr>
              <a:t>“Because the law </a:t>
            </a:r>
            <a:r>
              <a:rPr lang="en-US" sz="3600" b="1" i="1" dirty="0" err="1" smtClean="0">
                <a:solidFill>
                  <a:schemeClr val="bg1"/>
                </a:solidFill>
                <a:effectLst/>
              </a:rPr>
              <a:t>worketh</a:t>
            </a:r>
            <a:r>
              <a:rPr lang="en-US" sz="3600" b="1" i="1" dirty="0" smtClean="0">
                <a:solidFill>
                  <a:schemeClr val="bg1"/>
                </a:solidFill>
                <a:effectLst/>
              </a:rPr>
              <a:t> wrath: for where no law is, there is no transgression.”</a:t>
            </a:r>
          </a:p>
          <a:p>
            <a:pPr algn="ctr"/>
            <a:r>
              <a:rPr lang="en-US" sz="3600" b="1" i="1" dirty="0" smtClean="0">
                <a:solidFill>
                  <a:schemeClr val="bg1"/>
                </a:solidFill>
                <a:effectLst/>
              </a:rPr>
              <a:t>(Rom. 4:15) </a:t>
            </a:r>
            <a:endParaRPr lang="en-US" sz="3600" b="1" i="1" dirty="0">
              <a:solidFill>
                <a:schemeClr val="bg1"/>
              </a:solidFill>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6" name="Picture 4" descr="http://www.diggsjourney.com/duncanlong18.jpg"/>
          <p:cNvPicPr>
            <a:picLocks noChangeAspect="1" noChangeArrowheads="1"/>
          </p:cNvPicPr>
          <p:nvPr/>
        </p:nvPicPr>
        <p:blipFill>
          <a:blip r:embed="rId2" cstate="print"/>
          <a:srcRect/>
          <a:stretch>
            <a:fillRect/>
          </a:stretch>
        </p:blipFill>
        <p:spPr bwMode="auto">
          <a:xfrm>
            <a:off x="0" y="114300"/>
            <a:ext cx="9144000" cy="6743700"/>
          </a:xfrm>
          <a:prstGeom prst="rect">
            <a:avLst/>
          </a:prstGeom>
          <a:noFill/>
        </p:spPr>
      </p:pic>
      <p:sp>
        <p:nvSpPr>
          <p:cNvPr id="2" name="Title 1"/>
          <p:cNvSpPr>
            <a:spLocks noGrp="1"/>
          </p:cNvSpPr>
          <p:nvPr>
            <p:ph type="title"/>
          </p:nvPr>
        </p:nvSpPr>
        <p:spPr>
          <a:xfrm>
            <a:off x="228600" y="0"/>
            <a:ext cx="8534400" cy="3505200"/>
          </a:xfrm>
        </p:spPr>
        <p:txBody>
          <a:bodyPr>
            <a:normAutofit/>
          </a:bodyPr>
          <a:lstStyle/>
          <a:p>
            <a:r>
              <a:rPr lang="en-US" sz="3600" i="1" dirty="0" smtClean="0">
                <a:effectLst>
                  <a:glow rad="101600">
                    <a:schemeClr val="bg1">
                      <a:alpha val="60000"/>
                    </a:schemeClr>
                  </a:glow>
                </a:effectLst>
              </a:rPr>
              <a:t>“But we had the sentence of death in ourselves, that we should not trust in ourselves, but in God which </a:t>
            </a:r>
            <a:r>
              <a:rPr lang="en-US" sz="3600" i="1" dirty="0" err="1" smtClean="0">
                <a:effectLst>
                  <a:glow rad="101600">
                    <a:schemeClr val="bg1">
                      <a:alpha val="60000"/>
                    </a:schemeClr>
                  </a:glow>
                </a:effectLst>
              </a:rPr>
              <a:t>raiseth</a:t>
            </a:r>
            <a:r>
              <a:rPr lang="en-US" sz="3600" i="1" dirty="0" smtClean="0">
                <a:effectLst>
                  <a:glow rad="101600">
                    <a:schemeClr val="bg1">
                      <a:alpha val="60000"/>
                    </a:schemeClr>
                  </a:glow>
                </a:effectLst>
              </a:rPr>
              <a:t> the dead: Who delivered us from so great a death.”</a:t>
            </a:r>
            <a:br>
              <a:rPr lang="en-US" sz="3600" i="1" dirty="0" smtClean="0">
                <a:effectLst>
                  <a:glow rad="101600">
                    <a:schemeClr val="bg1">
                      <a:alpha val="60000"/>
                    </a:schemeClr>
                  </a:glow>
                </a:effectLst>
              </a:rPr>
            </a:br>
            <a:r>
              <a:rPr lang="en-US" sz="3600" i="1" dirty="0" smtClean="0">
                <a:effectLst>
                  <a:glow rad="101600">
                    <a:schemeClr val="bg1">
                      <a:alpha val="60000"/>
                    </a:schemeClr>
                  </a:glow>
                </a:effectLst>
              </a:rPr>
              <a:t>(II Cor. 1:9-10) </a:t>
            </a:r>
            <a:endParaRPr lang="en-US" sz="3600" i="1" dirty="0">
              <a:effectLst>
                <a:glow rad="101600">
                  <a:schemeClr val="bg1">
                    <a:alpha val="60000"/>
                  </a:schemeClr>
                </a:glow>
              </a:effectLst>
            </a:endParaRPr>
          </a:p>
        </p:txBody>
      </p:sp>
      <p:pic>
        <p:nvPicPr>
          <p:cNvPr id="95238" name="Picture 6" descr="http://4.bp.blogspot.com/-8qA3yIRKS6c/TYa197LMhQI/AAAAAAAAAVY/67xc3OqHIJA/s1600/Jesus%2Breaching%2Bout.jpg"/>
          <p:cNvPicPr>
            <a:picLocks noChangeAspect="1" noChangeArrowheads="1"/>
          </p:cNvPicPr>
          <p:nvPr/>
        </p:nvPicPr>
        <p:blipFill>
          <a:blip r:embed="rId3" cstate="print"/>
          <a:srcRect/>
          <a:stretch>
            <a:fillRect/>
          </a:stretch>
        </p:blipFill>
        <p:spPr bwMode="auto">
          <a:xfrm>
            <a:off x="4953000" y="3429000"/>
            <a:ext cx="4057650" cy="2686051"/>
          </a:xfrm>
          <a:prstGeom prst="ellipse">
            <a:avLst/>
          </a:prstGeom>
          <a:ln>
            <a:noFill/>
          </a:ln>
          <a:effectLst>
            <a:softEdge rad="112500"/>
          </a:effectLst>
        </p:spPr>
      </p:pic>
      <p:pic>
        <p:nvPicPr>
          <p:cNvPr id="16386" name="Picture 2" descr="http://media-cache0.pinterest.com/upload/173459023119057021_VdFXqtwy_b.jpg"/>
          <p:cNvPicPr>
            <a:picLocks noChangeAspect="1" noChangeArrowheads="1"/>
          </p:cNvPicPr>
          <p:nvPr/>
        </p:nvPicPr>
        <p:blipFill>
          <a:blip r:embed="rId4" cstate="print"/>
          <a:srcRect/>
          <a:stretch>
            <a:fillRect/>
          </a:stretch>
        </p:blipFill>
        <p:spPr bwMode="auto">
          <a:xfrm>
            <a:off x="685800" y="3657600"/>
            <a:ext cx="3785488" cy="2819400"/>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5238"/>
                                        </p:tgtEl>
                                        <p:attrNameLst>
                                          <p:attrName>style.visibility</p:attrName>
                                        </p:attrNameLst>
                                      </p:cBhvr>
                                      <p:to>
                                        <p:strVal val="visible"/>
                                      </p:to>
                                    </p:set>
                                    <p:animEffect transition="in" filter="fade">
                                      <p:cBhvr>
                                        <p:cTn id="7" dur="2000"/>
                                        <p:tgtEl>
                                          <p:spTgt spid="952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386"/>
                                        </p:tgtEl>
                                        <p:attrNameLst>
                                          <p:attrName>style.visibility</p:attrName>
                                        </p:attrNameLst>
                                      </p:cBhvr>
                                      <p:to>
                                        <p:strVal val="visible"/>
                                      </p:to>
                                    </p:set>
                                    <p:animEffect transition="in" filter="fade">
                                      <p:cBhvr>
                                        <p:cTn id="12" dur="2000"/>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http://2.bp.blogspot.com/-SjGpeh8XKjU/T5RWhF8oBOI/AAAAAAAABSw/s8hYbunAk5Y/s1600/jesus4.jpg"/>
          <p:cNvPicPr>
            <a:picLocks noChangeAspect="1" noChangeArrowheads="1"/>
          </p:cNvPicPr>
          <p:nvPr/>
        </p:nvPicPr>
        <p:blipFill>
          <a:blip r:embed="rId2" cstate="print">
            <a:lum bright="-10000" contrast="20000"/>
          </a:blip>
          <a:srcRect/>
          <a:stretch>
            <a:fillRect/>
          </a:stretch>
        </p:blipFill>
        <p:spPr bwMode="auto">
          <a:xfrm>
            <a:off x="6066603" y="228600"/>
            <a:ext cx="2772597" cy="2133600"/>
          </a:xfrm>
          <a:prstGeom prst="rect">
            <a:avLst/>
          </a:prstGeom>
          <a:noFill/>
        </p:spPr>
      </p:pic>
      <p:pic>
        <p:nvPicPr>
          <p:cNvPr id="84996" name="Picture 4" descr="http://thecontinuingwitness.com/users/thecontinuingwitness_com/The%20Law%20of%20God/law-of-god.jpg"/>
          <p:cNvPicPr>
            <a:picLocks noChangeAspect="1" noChangeArrowheads="1"/>
          </p:cNvPicPr>
          <p:nvPr/>
        </p:nvPicPr>
        <p:blipFill>
          <a:blip r:embed="rId3" cstate="print"/>
          <a:srcRect/>
          <a:stretch>
            <a:fillRect/>
          </a:stretch>
        </p:blipFill>
        <p:spPr bwMode="auto">
          <a:xfrm>
            <a:off x="304800" y="1"/>
            <a:ext cx="3548525" cy="2362200"/>
          </a:xfrm>
          <a:prstGeom prst="rect">
            <a:avLst/>
          </a:prstGeom>
          <a:noFill/>
        </p:spPr>
      </p:pic>
      <p:sp>
        <p:nvSpPr>
          <p:cNvPr id="5" name="Rectangle 4"/>
          <p:cNvSpPr/>
          <p:nvPr/>
        </p:nvSpPr>
        <p:spPr>
          <a:xfrm>
            <a:off x="2286000" y="3124200"/>
            <a:ext cx="4572000" cy="3539430"/>
          </a:xfrm>
          <a:prstGeom prst="rect">
            <a:avLst/>
          </a:prstGeom>
        </p:spPr>
        <p:txBody>
          <a:bodyPr wrap="square">
            <a:spAutoFit/>
          </a:bodyPr>
          <a:lstStyle/>
          <a:p>
            <a:pPr algn="ctr"/>
            <a:r>
              <a:rPr lang="en-US" sz="3200" i="1" dirty="0" smtClean="0"/>
              <a:t>“The sting of death is sin; and the strength of sin is the law. But thanks be to God, which </a:t>
            </a:r>
            <a:r>
              <a:rPr lang="en-US" sz="3200" i="1" dirty="0" err="1" smtClean="0"/>
              <a:t>giveth</a:t>
            </a:r>
            <a:r>
              <a:rPr lang="en-US" sz="3200" i="1" dirty="0" smtClean="0"/>
              <a:t> us the victory through our </a:t>
            </a:r>
          </a:p>
          <a:p>
            <a:pPr algn="ctr"/>
            <a:r>
              <a:rPr lang="en-US" sz="3200" i="1" dirty="0" smtClean="0"/>
              <a:t>Lord Jesus Christ.”</a:t>
            </a:r>
          </a:p>
          <a:p>
            <a:pPr algn="ctr"/>
            <a:r>
              <a:rPr lang="en-US" sz="3200" i="1" dirty="0" smtClean="0"/>
              <a:t> (I Corinthians 15:56-57) </a:t>
            </a:r>
            <a:endParaRPr lang="en-US" sz="3200" i="1" dirty="0"/>
          </a:p>
        </p:txBody>
      </p:sp>
      <p:pic>
        <p:nvPicPr>
          <p:cNvPr id="84998" name="Picture 6" descr="http://mychristiancoffeeshop.files.wordpress.com/2012/09/grace-law.jpg?w=627&amp;h=415"/>
          <p:cNvPicPr>
            <a:picLocks noChangeAspect="1" noChangeArrowheads="1"/>
          </p:cNvPicPr>
          <p:nvPr/>
        </p:nvPicPr>
        <p:blipFill>
          <a:blip r:embed="rId4" cstate="print"/>
          <a:srcRect/>
          <a:stretch>
            <a:fillRect/>
          </a:stretch>
        </p:blipFill>
        <p:spPr bwMode="auto">
          <a:xfrm>
            <a:off x="1524000" y="2905124"/>
            <a:ext cx="5972175" cy="3952876"/>
          </a:xfrm>
          <a:prstGeom prst="rect">
            <a:avLst/>
          </a:prstGeom>
          <a:ln>
            <a:noFill/>
          </a:ln>
          <a:effectLst>
            <a:softEdge rad="112500"/>
          </a:effectLst>
        </p:spPr>
      </p:pic>
      <p:sp>
        <p:nvSpPr>
          <p:cNvPr id="6" name="Rectangle 5"/>
          <p:cNvSpPr/>
          <p:nvPr/>
        </p:nvSpPr>
        <p:spPr>
          <a:xfrm>
            <a:off x="2743200" y="381001"/>
            <a:ext cx="3962400" cy="1569660"/>
          </a:xfrm>
          <a:prstGeom prst="rect">
            <a:avLst/>
          </a:prstGeom>
        </p:spPr>
        <p:txBody>
          <a:bodyPr wrap="square">
            <a:spAutoFit/>
          </a:bodyPr>
          <a:lstStyle/>
          <a:p>
            <a:pPr algn="ctr"/>
            <a:r>
              <a:rPr lang="en-US" sz="3200" dirty="0" smtClean="0">
                <a:solidFill>
                  <a:srgbClr val="FFFF00"/>
                </a:solidFill>
                <a:effectLst>
                  <a:glow rad="101600">
                    <a:schemeClr val="bg1">
                      <a:alpha val="60000"/>
                    </a:schemeClr>
                  </a:glow>
                </a:effectLst>
              </a:rPr>
              <a:t>When a law is broken,  punishment must accrue </a:t>
            </a:r>
            <a:endParaRPr lang="en-US" sz="3200" dirty="0">
              <a:solidFill>
                <a:srgbClr val="FFFF00"/>
              </a:solidFill>
              <a:effectLst>
                <a:glow rad="101600">
                  <a:schemeClr val="bg1">
                    <a:alpha val="60000"/>
                  </a:schemeClr>
                </a:glow>
              </a:effectLst>
            </a:endParaRPr>
          </a:p>
        </p:txBody>
      </p:sp>
      <p:pic>
        <p:nvPicPr>
          <p:cNvPr id="85000" name="Picture 8" descr="http://bmjkhi.no-ip.org/images/charlton_heston_moses_youtube/charlton_heston_moses_youtube_4.jpg"/>
          <p:cNvPicPr>
            <a:picLocks noChangeAspect="1" noChangeArrowheads="1"/>
          </p:cNvPicPr>
          <p:nvPr/>
        </p:nvPicPr>
        <p:blipFill>
          <a:blip r:embed="rId5" cstate="print"/>
          <a:srcRect/>
          <a:stretch>
            <a:fillRect/>
          </a:stretch>
        </p:blipFill>
        <p:spPr bwMode="auto">
          <a:xfrm>
            <a:off x="5791200" y="2590800"/>
            <a:ext cx="2362200" cy="2495550"/>
          </a:xfrm>
          <a:prstGeom prst="ellipse">
            <a:avLst/>
          </a:prstGeom>
          <a:ln>
            <a:noFill/>
          </a:ln>
          <a:effectLst>
            <a:softEdge rad="112500"/>
          </a:effectLst>
        </p:spPr>
      </p:pic>
      <p:pic>
        <p:nvPicPr>
          <p:cNvPr id="85002" name="Picture 10" descr="http://joequatronejr.files.wordpress.com/2012/06/jesus-death.jpg"/>
          <p:cNvPicPr>
            <a:picLocks noChangeAspect="1" noChangeArrowheads="1"/>
          </p:cNvPicPr>
          <p:nvPr/>
        </p:nvPicPr>
        <p:blipFill>
          <a:blip r:embed="rId6" cstate="print"/>
          <a:srcRect/>
          <a:stretch>
            <a:fillRect/>
          </a:stretch>
        </p:blipFill>
        <p:spPr bwMode="auto">
          <a:xfrm>
            <a:off x="3200400" y="3429000"/>
            <a:ext cx="2645229" cy="2247900"/>
          </a:xfrm>
          <a:prstGeom prst="ellipse">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4998"/>
                                        </p:tgtEl>
                                        <p:attrNameLst>
                                          <p:attrName>style.visibility</p:attrName>
                                        </p:attrNameLst>
                                      </p:cBhvr>
                                      <p:to>
                                        <p:strVal val="visible"/>
                                      </p:to>
                                    </p:set>
                                    <p:animEffect transition="in" filter="fade">
                                      <p:cBhvr>
                                        <p:cTn id="7" dur="2000"/>
                                        <p:tgtEl>
                                          <p:spTgt spid="849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5000"/>
                                        </p:tgtEl>
                                        <p:attrNameLst>
                                          <p:attrName>style.visibility</p:attrName>
                                        </p:attrNameLst>
                                      </p:cBhvr>
                                      <p:to>
                                        <p:strVal val="visible"/>
                                      </p:to>
                                    </p:set>
                                    <p:animEffect transition="in" filter="fade">
                                      <p:cBhvr>
                                        <p:cTn id="12" dur="2000"/>
                                        <p:tgtEl>
                                          <p:spTgt spid="8500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5002"/>
                                        </p:tgtEl>
                                        <p:attrNameLst>
                                          <p:attrName>style.visibility</p:attrName>
                                        </p:attrNameLst>
                                      </p:cBhvr>
                                      <p:to>
                                        <p:strVal val="visible"/>
                                      </p:to>
                                    </p:set>
                                    <p:animEffect transition="in" filter="fade">
                                      <p:cBhvr>
                                        <p:cTn id="17" dur="2000"/>
                                        <p:tgtEl>
                                          <p:spTgt spid="850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230562"/>
          </a:xfrm>
        </p:spPr>
        <p:txBody>
          <a:bodyPr>
            <a:normAutofit/>
          </a:bodyPr>
          <a:lstStyle/>
          <a:p>
            <a:r>
              <a:rPr lang="en-US" i="1" dirty="0" smtClean="0"/>
              <a:t>“Moreover the law entered, that the offence might abound. But where sin abounded, grace did much more abound.” Rom. 5:20 </a:t>
            </a:r>
            <a:endParaRPr lang="en-US" i="1" dirty="0"/>
          </a:p>
        </p:txBody>
      </p:sp>
      <p:pic>
        <p:nvPicPr>
          <p:cNvPr id="97282" name="Picture 2" descr="http://2.bp.blogspot.com/-srLkHyTslHI/TanEao_nIpI/AAAAAAAABZg/FrVx7IcMUro/s1600/AmazingGraceLogo_medium.jpg"/>
          <p:cNvPicPr>
            <a:picLocks noChangeAspect="1" noChangeArrowheads="1"/>
          </p:cNvPicPr>
          <p:nvPr/>
        </p:nvPicPr>
        <p:blipFill>
          <a:blip r:embed="rId2" cstate="print"/>
          <a:srcRect/>
          <a:stretch>
            <a:fillRect/>
          </a:stretch>
        </p:blipFill>
        <p:spPr bwMode="auto">
          <a:xfrm>
            <a:off x="2667000" y="3657600"/>
            <a:ext cx="3810000" cy="2857500"/>
          </a:xfrm>
          <a:prstGeom prst="rect">
            <a:avLst/>
          </a:prstGeom>
          <a:noFill/>
        </p:spPr>
      </p:pic>
    </p:spTree>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2862322"/>
          </a:xfrm>
          <a:prstGeom prst="rect">
            <a:avLst/>
          </a:prstGeom>
        </p:spPr>
        <p:txBody>
          <a:bodyPr wrap="square">
            <a:spAutoFit/>
          </a:bodyPr>
          <a:lstStyle/>
          <a:p>
            <a:pPr algn="ctr"/>
            <a:r>
              <a:rPr lang="en-US" sz="3600" i="1" dirty="0" smtClean="0"/>
              <a:t> “For what the law could not do, in that it was weak through the flesh, God sending his own Son in the likeness of sinful flesh, and for sin, condemned sin in the flesh.” </a:t>
            </a:r>
          </a:p>
          <a:p>
            <a:pPr algn="ctr"/>
            <a:r>
              <a:rPr lang="en-US" sz="3600" i="1" dirty="0" smtClean="0"/>
              <a:t>Rom. 8:3 </a:t>
            </a:r>
            <a:endParaRPr lang="en-US" sz="3600" i="1" dirty="0"/>
          </a:p>
        </p:txBody>
      </p:sp>
      <p:sp>
        <p:nvSpPr>
          <p:cNvPr id="3" name="Rectangle 2"/>
          <p:cNvSpPr/>
          <p:nvPr/>
        </p:nvSpPr>
        <p:spPr>
          <a:xfrm>
            <a:off x="0" y="2819400"/>
            <a:ext cx="9144000" cy="1752600"/>
          </a:xfrm>
          <a:prstGeom prst="rect">
            <a:avLst/>
          </a:prstGeom>
        </p:spPr>
        <p:txBody>
          <a:bodyPr wrap="square">
            <a:spAutoFit/>
          </a:bodyPr>
          <a:lstStyle/>
          <a:p>
            <a:pPr algn="ctr"/>
            <a:r>
              <a:rPr lang="en-US" sz="3600" i="1" dirty="0" smtClean="0"/>
              <a:t> “Christ hath redeemed us from the curse of the law, being made a curse for us.” </a:t>
            </a:r>
          </a:p>
          <a:p>
            <a:pPr algn="ctr"/>
            <a:r>
              <a:rPr lang="en-US" sz="3600" i="1" dirty="0" smtClean="0"/>
              <a:t>Gal. 3:13 </a:t>
            </a:r>
            <a:endParaRPr lang="en-US" sz="3600" i="1" dirty="0"/>
          </a:p>
        </p:txBody>
      </p:sp>
      <p:sp>
        <p:nvSpPr>
          <p:cNvPr id="4" name="Rectangle 3"/>
          <p:cNvSpPr/>
          <p:nvPr/>
        </p:nvSpPr>
        <p:spPr>
          <a:xfrm>
            <a:off x="0" y="4572000"/>
            <a:ext cx="9144000" cy="2308324"/>
          </a:xfrm>
          <a:prstGeom prst="rect">
            <a:avLst/>
          </a:prstGeom>
        </p:spPr>
        <p:txBody>
          <a:bodyPr wrap="square">
            <a:spAutoFit/>
          </a:bodyPr>
          <a:lstStyle/>
          <a:p>
            <a:pPr algn="ctr"/>
            <a:r>
              <a:rPr lang="en-US" sz="3600" i="1" dirty="0" smtClean="0"/>
              <a:t>“Blotting out the handwriting of ordinances that was against us, which was contrary to us, and took it out of the way, nailing it to his cross.” </a:t>
            </a:r>
          </a:p>
          <a:p>
            <a:pPr algn="ctr"/>
            <a:r>
              <a:rPr lang="en-US" sz="3600" i="1" dirty="0" smtClean="0"/>
              <a:t>Col 2:14 </a:t>
            </a:r>
            <a:endParaRPr lang="en-US" sz="3600" i="1" dirty="0"/>
          </a:p>
        </p:txBody>
      </p:sp>
    </p:spTree>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04800"/>
            <a:ext cx="9144000" cy="1200329"/>
          </a:xfrm>
          <a:prstGeom prst="rect">
            <a:avLst/>
          </a:prstGeom>
        </p:spPr>
        <p:txBody>
          <a:bodyPr wrap="square">
            <a:spAutoFit/>
          </a:bodyPr>
          <a:lstStyle/>
          <a:p>
            <a:pPr algn="ctr"/>
            <a:r>
              <a:rPr lang="en-US" sz="3600" i="1" dirty="0" smtClean="0"/>
              <a:t>“There is therefore now no condemnation to them which are in Christ Jesus.” Rom. 8:1 </a:t>
            </a:r>
            <a:endParaRPr lang="en-US" sz="3600" i="1" dirty="0"/>
          </a:p>
        </p:txBody>
      </p:sp>
      <p:pic>
        <p:nvPicPr>
          <p:cNvPr id="83970" name="Picture 2" descr="http://desirebydesign.files.wordpress.com/2011/07/thewhiterobe.jpg"/>
          <p:cNvPicPr>
            <a:picLocks noChangeAspect="1" noChangeArrowheads="1"/>
          </p:cNvPicPr>
          <p:nvPr/>
        </p:nvPicPr>
        <p:blipFill>
          <a:blip r:embed="rId2" cstate="print"/>
          <a:srcRect/>
          <a:stretch>
            <a:fillRect/>
          </a:stretch>
        </p:blipFill>
        <p:spPr bwMode="auto">
          <a:xfrm>
            <a:off x="228600" y="4114800"/>
            <a:ext cx="3940379" cy="2590800"/>
          </a:xfrm>
          <a:prstGeom prst="ellipse">
            <a:avLst/>
          </a:prstGeom>
          <a:ln>
            <a:noFill/>
          </a:ln>
          <a:effectLst>
            <a:softEdge rad="112500"/>
          </a:effectLst>
        </p:spPr>
      </p:pic>
      <p:pic>
        <p:nvPicPr>
          <p:cNvPr id="83972" name="Picture 4" descr="http://www.friendsofjehovahswitnesses.com/wp-content/uploads/Jesus_heaven.gif"/>
          <p:cNvPicPr>
            <a:picLocks noChangeAspect="1" noChangeArrowheads="1"/>
          </p:cNvPicPr>
          <p:nvPr/>
        </p:nvPicPr>
        <p:blipFill>
          <a:blip r:embed="rId3" cstate="print"/>
          <a:srcRect/>
          <a:stretch>
            <a:fillRect/>
          </a:stretch>
        </p:blipFill>
        <p:spPr bwMode="auto">
          <a:xfrm>
            <a:off x="4572000" y="2057400"/>
            <a:ext cx="3947160" cy="28194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lstStyle/>
          <a:p>
            <a:r>
              <a:rPr lang="en-US" dirty="0" smtClean="0">
                <a:solidFill>
                  <a:srgbClr val="FFFF00"/>
                </a:solidFill>
              </a:rPr>
              <a:t>The Humanity of Jesus Christ</a:t>
            </a:r>
            <a:endParaRPr lang="en-US" dirty="0">
              <a:solidFill>
                <a:srgbClr val="FFFF00"/>
              </a:solidFill>
            </a:endParaRPr>
          </a:p>
        </p:txBody>
      </p:sp>
      <p:pic>
        <p:nvPicPr>
          <p:cNvPr id="1026" name="Picture 2" descr="http://www.divinemercyofourlord.org/pictures/Beatitudes.jpg"/>
          <p:cNvPicPr>
            <a:picLocks noChangeAspect="1" noChangeArrowheads="1"/>
          </p:cNvPicPr>
          <p:nvPr/>
        </p:nvPicPr>
        <p:blipFill>
          <a:blip r:embed="rId2" cstate="print"/>
          <a:srcRect/>
          <a:stretch>
            <a:fillRect/>
          </a:stretch>
        </p:blipFill>
        <p:spPr bwMode="auto">
          <a:xfrm>
            <a:off x="1295400" y="1524000"/>
            <a:ext cx="6705600" cy="5029200"/>
          </a:xfrm>
          <a:prstGeom prst="rect">
            <a:avLst/>
          </a:prstGeom>
          <a:noFill/>
        </p:spPr>
      </p:pic>
    </p:spTree>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705600"/>
          </a:xfrm>
        </p:spPr>
        <p:txBody>
          <a:bodyPr>
            <a:normAutofit/>
          </a:bodyPr>
          <a:lstStyle/>
          <a:p>
            <a:r>
              <a:rPr lang="en-US" dirty="0" smtClean="0"/>
              <a:t>The whole atoning work of Christ was a legal action where Jesus substituted himself for sinners and paid the legal requirement of the punishment of sin.</a:t>
            </a:r>
            <a:br>
              <a:rPr lang="en-US" dirty="0" smtClean="0"/>
            </a:br>
            <a:r>
              <a:rPr lang="en-US" dirty="0" smtClean="0"/>
              <a:t/>
            </a:r>
            <a:br>
              <a:rPr lang="en-US" dirty="0" smtClean="0"/>
            </a:br>
            <a:r>
              <a:rPr lang="en-US" sz="7200" dirty="0" smtClean="0">
                <a:solidFill>
                  <a:srgbClr val="FFFF00"/>
                </a:solidFill>
              </a:rPr>
              <a:t>(</a:t>
            </a:r>
            <a:r>
              <a:rPr lang="en-US" sz="7200" i="1" dirty="0" smtClean="0">
                <a:solidFill>
                  <a:srgbClr val="FFFF00"/>
                </a:solidFill>
              </a:rPr>
              <a:t>Propitiation)</a:t>
            </a:r>
            <a:endParaRPr lang="en-US" sz="7200" dirty="0">
              <a:solidFill>
                <a:srgbClr val="FFFF00"/>
              </a:solidFill>
            </a:endParaRPr>
          </a:p>
        </p:txBody>
      </p:sp>
      <p:sp>
        <p:nvSpPr>
          <p:cNvPr id="3" name="Rectangle 2"/>
          <p:cNvSpPr/>
          <p:nvPr/>
        </p:nvSpPr>
        <p:spPr>
          <a:xfrm>
            <a:off x="1600200" y="5029200"/>
            <a:ext cx="624840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a:t>
            </a:r>
            <a:r>
              <a:rPr lang="en-US" i="1" dirty="0" smtClean="0"/>
              <a:t>“vicarious” </a:t>
            </a:r>
            <a:r>
              <a:rPr lang="en-US" dirty="0" smtClean="0"/>
              <a:t>death of Christ as seen in the Old Testament </a:t>
            </a:r>
            <a:endParaRPr lang="en-US" dirty="0"/>
          </a:p>
        </p:txBody>
      </p:sp>
      <p:pic>
        <p:nvPicPr>
          <p:cNvPr id="95234" name="Picture 2" descr="http://thejesusvirus.org/wp-content/uploads/2012/03/old-testament.jpg"/>
          <p:cNvPicPr>
            <a:picLocks noChangeAspect="1" noChangeArrowheads="1"/>
          </p:cNvPicPr>
          <p:nvPr/>
        </p:nvPicPr>
        <p:blipFill>
          <a:blip r:embed="rId2" cstate="print"/>
          <a:srcRect/>
          <a:stretch>
            <a:fillRect/>
          </a:stretch>
        </p:blipFill>
        <p:spPr bwMode="auto">
          <a:xfrm>
            <a:off x="457200" y="1496673"/>
            <a:ext cx="8029575" cy="5094627"/>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http://newsyoucanbelieve.com/bible/wp-content/uploads/2010/08/abraham-and-isaac-on-mount-moriah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
            <a:ext cx="8991600" cy="6370975"/>
          </a:xfrm>
          <a:prstGeom prst="rect">
            <a:avLst/>
          </a:prstGeom>
        </p:spPr>
        <p:txBody>
          <a:bodyPr wrap="square">
            <a:spAutoFit/>
          </a:bodyPr>
          <a:lstStyle/>
          <a:p>
            <a:r>
              <a:rPr lang="en-US" sz="3400" i="1" dirty="0" smtClean="0"/>
              <a:t>Genesis 22:13-14 “And Abraham lifted up his eyes, and looked, and behold behind him a ram caught in a thicket by his horns: and Abraham went and took the ram, and offered him up for a burnt offering in the stead of his son. And Abraham called the name of that place </a:t>
            </a:r>
            <a:r>
              <a:rPr lang="en-US" sz="3400" i="1" dirty="0" err="1" smtClean="0"/>
              <a:t>Jehovahjireh</a:t>
            </a:r>
            <a:r>
              <a:rPr lang="en-US" sz="3400" i="1" dirty="0" smtClean="0"/>
              <a:t> (the Lord will provide</a:t>
            </a:r>
            <a:r>
              <a:rPr lang="en-US" sz="3400" i="1" dirty="0" smtClean="0"/>
              <a:t>): </a:t>
            </a:r>
            <a:r>
              <a:rPr lang="en-US" sz="3400" i="1" dirty="0" smtClean="0"/>
              <a:t>as it is said to this day, In the mount of the LORD it shall be seen.”</a:t>
            </a:r>
          </a:p>
          <a:p>
            <a:endParaRPr lang="en-US" sz="3400" dirty="0" smtClean="0"/>
          </a:p>
          <a:p>
            <a:pPr algn="ctr"/>
            <a:r>
              <a:rPr lang="en-US" sz="3400" dirty="0" smtClean="0">
                <a:solidFill>
                  <a:srgbClr val="FFFF00"/>
                </a:solidFill>
              </a:rPr>
              <a:t>The ram that was offered in place of Isaac was a </a:t>
            </a:r>
            <a:r>
              <a:rPr lang="en-US" sz="3400" dirty="0" err="1" smtClean="0">
                <a:solidFill>
                  <a:srgbClr val="FFFF00"/>
                </a:solidFill>
              </a:rPr>
              <a:t>substitutionary</a:t>
            </a:r>
            <a:r>
              <a:rPr lang="en-US" sz="3400" dirty="0" smtClean="0">
                <a:solidFill>
                  <a:srgbClr val="FFFF00"/>
                </a:solidFill>
              </a:rPr>
              <a:t> sacrifice which is exactly what </a:t>
            </a:r>
            <a:r>
              <a:rPr lang="en-US" sz="3400" i="1" dirty="0" smtClean="0">
                <a:solidFill>
                  <a:srgbClr val="FFFF00"/>
                </a:solidFill>
              </a:rPr>
              <a:t>"vicarious" </a:t>
            </a:r>
            <a:r>
              <a:rPr lang="en-US" sz="3400" dirty="0" smtClean="0">
                <a:solidFill>
                  <a:srgbClr val="FFFF00"/>
                </a:solidFill>
              </a:rPr>
              <a:t>means.  </a:t>
            </a:r>
            <a:endParaRPr lang="en-US" sz="3400" dirty="0">
              <a:solidFill>
                <a:srgbClr val="FFFF00"/>
              </a:solidFill>
            </a:endParaRPr>
          </a:p>
        </p:txBody>
      </p:sp>
      <p:sp>
        <p:nvSpPr>
          <p:cNvPr id="3" name="Rectangle 2"/>
          <p:cNvSpPr/>
          <p:nvPr/>
        </p:nvSpPr>
        <p:spPr>
          <a:xfrm>
            <a:off x="152400" y="4495800"/>
            <a:ext cx="8686800" cy="1981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4" name="Picture 4" descr="http://files.myopera.com/SavedNotFried/blog/Bill.RamThicket.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92166" name="Picture 6" descr="http://www.hyperpixelsmedia.com/images/video_preview/jesus_on_cross_vp.jpg"/>
          <p:cNvPicPr>
            <a:picLocks noChangeAspect="1" noChangeArrowheads="1"/>
          </p:cNvPicPr>
          <p:nvPr/>
        </p:nvPicPr>
        <p:blipFill>
          <a:blip r:embed="rId3" cstate="print"/>
          <a:srcRect r="7143" b="7937"/>
          <a:stretch>
            <a:fillRect/>
          </a:stretch>
        </p:blipFill>
        <p:spPr bwMode="auto">
          <a:xfrm>
            <a:off x="5105400" y="152400"/>
            <a:ext cx="4201510" cy="3124200"/>
          </a:xfrm>
          <a:prstGeom prst="ellipse">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66"/>
                                        </p:tgtEl>
                                        <p:attrNameLst>
                                          <p:attrName>style.visibility</p:attrName>
                                        </p:attrNameLst>
                                      </p:cBhvr>
                                      <p:to>
                                        <p:strVal val="visible"/>
                                      </p:to>
                                    </p:set>
                                    <p:animEffect transition="in" filter="fade">
                                      <p:cBhvr>
                                        <p:cTn id="7" dur="2000"/>
                                        <p:tgtEl>
                                          <p:spTgt spid="921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4572000"/>
          </a:xfrm>
        </p:spPr>
        <p:txBody>
          <a:bodyPr>
            <a:normAutofit/>
          </a:bodyPr>
          <a:lstStyle/>
          <a:p>
            <a:r>
              <a:rPr lang="en-US" dirty="0" smtClean="0"/>
              <a:t>In </a:t>
            </a:r>
            <a:r>
              <a:rPr lang="en-US" i="1" dirty="0" smtClean="0"/>
              <a:t>Isaiah 53 </a:t>
            </a:r>
            <a:r>
              <a:rPr lang="en-US" dirty="0" smtClean="0"/>
              <a:t>we see a prophecy of</a:t>
            </a:r>
            <a:br>
              <a:rPr lang="en-US" dirty="0" smtClean="0"/>
            </a:br>
            <a:r>
              <a:rPr lang="en-US" dirty="0" smtClean="0"/>
              <a:t> the atoning work of Christ </a:t>
            </a:r>
            <a:br>
              <a:rPr lang="en-US" dirty="0" smtClean="0"/>
            </a:br>
            <a:r>
              <a:rPr lang="en-US" dirty="0" smtClean="0"/>
              <a:t/>
            </a:r>
            <a:br>
              <a:rPr lang="en-US" dirty="0" smtClean="0"/>
            </a:br>
            <a:r>
              <a:rPr lang="en-US" dirty="0" smtClean="0"/>
              <a:t>Notice the </a:t>
            </a:r>
            <a:r>
              <a:rPr lang="en-US" dirty="0" err="1" smtClean="0"/>
              <a:t>substitutionary</a:t>
            </a:r>
            <a:r>
              <a:rPr lang="en-US" dirty="0" smtClean="0"/>
              <a:t> language of </a:t>
            </a:r>
            <a:r>
              <a:rPr lang="en-US" i="1" dirty="0" smtClean="0"/>
              <a:t>Isaiah 53:5</a:t>
            </a:r>
            <a:r>
              <a:rPr lang="en-US" dirty="0" smtClean="0"/>
              <a:t/>
            </a:r>
            <a:br>
              <a:rPr lang="en-US" dirty="0" smtClean="0"/>
            </a:br>
            <a:endParaRPr lang="en-US" dirty="0"/>
          </a:p>
        </p:txBody>
      </p:sp>
      <p:pic>
        <p:nvPicPr>
          <p:cNvPr id="93186" name="Picture 2" descr="http://wallpaper4god.com/en/wp-content/uploads/2012/08/Isaiah-53-5.jpg"/>
          <p:cNvPicPr>
            <a:picLocks noChangeAspect="1" noChangeArrowheads="1"/>
          </p:cNvPicPr>
          <p:nvPr/>
        </p:nvPicPr>
        <p:blipFill>
          <a:blip r:embed="rId2" cstate="print"/>
          <a:srcRect t="5000" b="11667"/>
          <a:stretch>
            <a:fillRect/>
          </a:stretch>
        </p:blipFill>
        <p:spPr bwMode="auto">
          <a:xfrm>
            <a:off x="304800" y="1714499"/>
            <a:ext cx="8458200" cy="5286375"/>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3186"/>
                                        </p:tgtEl>
                                        <p:attrNameLst>
                                          <p:attrName>style.visibility</p:attrName>
                                        </p:attrNameLst>
                                      </p:cBhvr>
                                      <p:to>
                                        <p:strVal val="visible"/>
                                      </p:to>
                                    </p:set>
                                    <p:animEffect transition="in" filter="fade">
                                      <p:cBhvr>
                                        <p:cTn id="7" dur="2000"/>
                                        <p:tgtEl>
                                          <p:spTgt spid="931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“vicarious” death of Christ was necessary for two main reasons</a:t>
            </a:r>
            <a:endParaRPr lang="en-US" dirty="0"/>
          </a:p>
        </p:txBody>
      </p:sp>
      <p:sp>
        <p:nvSpPr>
          <p:cNvPr id="3" name="Content Placeholder 2"/>
          <p:cNvSpPr>
            <a:spLocks noGrp="1"/>
          </p:cNvSpPr>
          <p:nvPr>
            <p:ph idx="1"/>
          </p:nvPr>
        </p:nvSpPr>
        <p:spPr>
          <a:xfrm>
            <a:off x="152400" y="2286000"/>
            <a:ext cx="5638800" cy="4114800"/>
          </a:xfrm>
        </p:spPr>
        <p:txBody>
          <a:bodyPr>
            <a:normAutofit/>
          </a:bodyPr>
          <a:lstStyle/>
          <a:p>
            <a:pPr lvl="0"/>
            <a:r>
              <a:rPr lang="en-US" sz="3600" dirty="0" smtClean="0"/>
              <a:t>It was necessary because of God’s holiness              </a:t>
            </a:r>
            <a:r>
              <a:rPr lang="en-US" sz="3600" i="1" dirty="0" smtClean="0"/>
              <a:t>(Lev. 11:44; Prov. 15:9) </a:t>
            </a:r>
          </a:p>
          <a:p>
            <a:pPr lvl="0"/>
            <a:r>
              <a:rPr lang="en-US" sz="3600" dirty="0" smtClean="0"/>
              <a:t>It was necessary because of man’s sinfulness       </a:t>
            </a:r>
            <a:r>
              <a:rPr lang="en-US" sz="3600" i="1" dirty="0" smtClean="0"/>
              <a:t>(Rom. 3:10-20)</a:t>
            </a:r>
          </a:p>
          <a:p>
            <a:endParaRPr lang="en-US" sz="3600" dirty="0"/>
          </a:p>
        </p:txBody>
      </p:sp>
      <p:pic>
        <p:nvPicPr>
          <p:cNvPr id="98306" name="Picture 2" descr="http://www.gods-10-commandments.com/images/tencommandments_finger.gif"/>
          <p:cNvPicPr>
            <a:picLocks noChangeAspect="1" noChangeArrowheads="1"/>
          </p:cNvPicPr>
          <p:nvPr/>
        </p:nvPicPr>
        <p:blipFill>
          <a:blip r:embed="rId2" cstate="print"/>
          <a:srcRect l="1712" t="2304" r="4120" b="19355"/>
          <a:stretch>
            <a:fillRect/>
          </a:stretch>
        </p:blipFill>
        <p:spPr bwMode="auto">
          <a:xfrm>
            <a:off x="5410200" y="1676400"/>
            <a:ext cx="3451412" cy="2667000"/>
          </a:xfrm>
          <a:prstGeom prst="rect">
            <a:avLst/>
          </a:prstGeom>
          <a:ln>
            <a:noFill/>
          </a:ln>
          <a:effectLst>
            <a:softEdge rad="112500"/>
          </a:effectLst>
        </p:spPr>
      </p:pic>
      <p:pic>
        <p:nvPicPr>
          <p:cNvPr id="98308" name="Picture 4" descr="http://www.hieropraxis.com/wp-content/uploads/2011/03/cross-with-thorns.jpg"/>
          <p:cNvPicPr>
            <a:picLocks noChangeAspect="1" noChangeArrowheads="1"/>
          </p:cNvPicPr>
          <p:nvPr/>
        </p:nvPicPr>
        <p:blipFill>
          <a:blip r:embed="rId3" cstate="print"/>
          <a:srcRect/>
          <a:stretch>
            <a:fillRect/>
          </a:stretch>
        </p:blipFill>
        <p:spPr bwMode="auto">
          <a:xfrm>
            <a:off x="4800600" y="4591049"/>
            <a:ext cx="3321161" cy="2266951"/>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923330"/>
          </a:xfrm>
          <a:prstGeom prst="rect">
            <a:avLst/>
          </a:prstGeom>
        </p:spPr>
        <p:txBody>
          <a:bodyPr wrap="square">
            <a:spAutoFit/>
          </a:bodyPr>
          <a:lstStyle/>
          <a:p>
            <a:pPr algn="ctr"/>
            <a:r>
              <a:rPr lang="en-US" sz="5400" i="1" dirty="0" smtClean="0"/>
              <a:t>The “vicarious” death of Christ </a:t>
            </a:r>
            <a:endParaRPr lang="en-US" sz="5400" i="1" dirty="0"/>
          </a:p>
        </p:txBody>
      </p:sp>
      <p:pic>
        <p:nvPicPr>
          <p:cNvPr id="94210" name="Picture 2" descr="http://2.bp.blogspot.com/-cVmFcUQpfac/T3Ek8g-BcLI/AAAAAAAAAe0/6EW8_lJJuL4/s1600/Jesus_saves.jpg"/>
          <p:cNvPicPr>
            <a:picLocks noChangeAspect="1" noChangeArrowheads="1"/>
          </p:cNvPicPr>
          <p:nvPr/>
        </p:nvPicPr>
        <p:blipFill>
          <a:blip r:embed="rId2" cstate="print"/>
          <a:srcRect/>
          <a:stretch>
            <a:fillRect/>
          </a:stretch>
        </p:blipFill>
        <p:spPr bwMode="auto">
          <a:xfrm>
            <a:off x="914400" y="1371600"/>
            <a:ext cx="7090832" cy="5105400"/>
          </a:xfrm>
          <a:prstGeom prst="rect">
            <a:avLst/>
          </a:prstGeom>
          <a:noFill/>
        </p:spPr>
      </p:pic>
      <p:sp>
        <p:nvSpPr>
          <p:cNvPr id="4" name="Rectangle 3"/>
          <p:cNvSpPr/>
          <p:nvPr/>
        </p:nvSpPr>
        <p:spPr>
          <a:xfrm>
            <a:off x="4343400" y="2057400"/>
            <a:ext cx="3352800" cy="3539430"/>
          </a:xfrm>
          <a:prstGeom prst="rect">
            <a:avLst/>
          </a:prstGeom>
        </p:spPr>
        <p:txBody>
          <a:bodyPr wrap="square">
            <a:spAutoFit/>
          </a:bodyPr>
          <a:lstStyle/>
          <a:p>
            <a:pPr algn="ctr"/>
            <a:r>
              <a:rPr lang="en-US" sz="3200" i="1" dirty="0" smtClean="0">
                <a:effectLst>
                  <a:glow rad="101600">
                    <a:schemeClr val="bg1">
                      <a:alpha val="60000"/>
                    </a:schemeClr>
                  </a:glow>
                </a:effectLst>
              </a:rPr>
              <a:t>“But God </a:t>
            </a:r>
            <a:r>
              <a:rPr lang="en-US" sz="3200" i="1" dirty="0" err="1" smtClean="0">
                <a:effectLst>
                  <a:glow rad="101600">
                    <a:schemeClr val="bg1">
                      <a:alpha val="60000"/>
                    </a:schemeClr>
                  </a:glow>
                </a:effectLst>
              </a:rPr>
              <a:t>commendeth</a:t>
            </a:r>
            <a:r>
              <a:rPr lang="en-US" sz="3200" i="1" dirty="0" smtClean="0">
                <a:effectLst>
                  <a:glow rad="101600">
                    <a:schemeClr val="bg1">
                      <a:alpha val="60000"/>
                    </a:schemeClr>
                  </a:glow>
                </a:effectLst>
              </a:rPr>
              <a:t> his love toward us, in that, while we were yet sinners, Christ died </a:t>
            </a:r>
            <a:r>
              <a:rPr lang="en-US" sz="3200" i="1" u="sng" dirty="0" smtClean="0">
                <a:effectLst>
                  <a:glow rad="101600">
                    <a:schemeClr val="bg1">
                      <a:alpha val="60000"/>
                    </a:schemeClr>
                  </a:glow>
                </a:effectLst>
              </a:rPr>
              <a:t>for us</a:t>
            </a:r>
            <a:r>
              <a:rPr lang="en-US" sz="3200" i="1" dirty="0" smtClean="0">
                <a:effectLst>
                  <a:glow rad="101600">
                    <a:schemeClr val="bg1">
                      <a:alpha val="60000"/>
                    </a:schemeClr>
                  </a:glow>
                </a:effectLst>
              </a:rPr>
              <a:t>.” (Rom. 5:8) </a:t>
            </a:r>
            <a:endParaRPr lang="en-US" sz="3200" i="1"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a:bodyPr>
          <a:lstStyle/>
          <a:p>
            <a:r>
              <a:rPr lang="en-US" dirty="0" smtClean="0">
                <a:solidFill>
                  <a:srgbClr val="FFFF00"/>
                </a:solidFill>
                <a:effectLst/>
              </a:rPr>
              <a:t>The Deity of Jesus Christ</a:t>
            </a:r>
            <a:endParaRPr lang="en-US" dirty="0">
              <a:solidFill>
                <a:srgbClr val="FFFF00"/>
              </a:solidFill>
              <a:effectLst/>
            </a:endParaRPr>
          </a:p>
        </p:txBody>
      </p:sp>
      <p:sp>
        <p:nvSpPr>
          <p:cNvPr id="3" name="Rectangle 2"/>
          <p:cNvSpPr/>
          <p:nvPr/>
        </p:nvSpPr>
        <p:spPr>
          <a:xfrm>
            <a:off x="0" y="1143000"/>
            <a:ext cx="9144000" cy="646331"/>
          </a:xfrm>
          <a:prstGeom prst="rect">
            <a:avLst/>
          </a:prstGeom>
        </p:spPr>
        <p:txBody>
          <a:bodyPr wrap="square">
            <a:spAutoFit/>
          </a:bodyPr>
          <a:lstStyle/>
          <a:p>
            <a:pPr algn="ctr"/>
            <a:r>
              <a:rPr lang="en-US" sz="3600" i="1" dirty="0" smtClean="0">
                <a:solidFill>
                  <a:srgbClr val="FFFF00"/>
                </a:solidFill>
              </a:rPr>
              <a:t>(John 10:30-33) </a:t>
            </a:r>
            <a:endParaRPr lang="en-US" sz="3600" i="1" dirty="0">
              <a:solidFill>
                <a:srgbClr val="FFFF00"/>
              </a:solidFill>
            </a:endParaRPr>
          </a:p>
        </p:txBody>
      </p:sp>
      <p:pic>
        <p:nvPicPr>
          <p:cNvPr id="4" name="Picture 2" descr="http://cdn2.brooklynmuseum.org/images/opencollection/objects/size3/00.159.176_PS2.jpg"/>
          <p:cNvPicPr>
            <a:picLocks noChangeAspect="1" noChangeArrowheads="1"/>
          </p:cNvPicPr>
          <p:nvPr/>
        </p:nvPicPr>
        <p:blipFill>
          <a:blip r:embed="rId2" cstate="print"/>
          <a:srcRect/>
          <a:stretch>
            <a:fillRect/>
          </a:stretch>
        </p:blipFill>
        <p:spPr bwMode="auto">
          <a:xfrm>
            <a:off x="1676400" y="2209800"/>
            <a:ext cx="6016299" cy="4495800"/>
          </a:xfrm>
          <a:prstGeom prst="rect">
            <a:avLst/>
          </a:prstGeom>
          <a:noFill/>
        </p:spPr>
      </p:pic>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freechristimages.org/prints/Antonio_Ciseri_Ecce_Homo_Print.jpg"/>
          <p:cNvPicPr>
            <a:picLocks noChangeAspect="1" noChangeArrowheads="1"/>
          </p:cNvPicPr>
          <p:nvPr/>
        </p:nvPicPr>
        <p:blipFill>
          <a:blip r:embed="rId2" cstate="print"/>
          <a:srcRect/>
          <a:stretch>
            <a:fillRect/>
          </a:stretch>
        </p:blipFill>
        <p:spPr bwMode="auto">
          <a:xfrm>
            <a:off x="457200" y="1722684"/>
            <a:ext cx="7848600" cy="5135316"/>
          </a:xfrm>
          <a:prstGeom prst="rect">
            <a:avLst/>
          </a:prstGeom>
          <a:noFill/>
        </p:spPr>
      </p:pic>
      <p:sp>
        <p:nvSpPr>
          <p:cNvPr id="2" name="Title 1"/>
          <p:cNvSpPr>
            <a:spLocks noGrp="1"/>
          </p:cNvSpPr>
          <p:nvPr>
            <p:ph type="title"/>
          </p:nvPr>
        </p:nvSpPr>
        <p:spPr>
          <a:xfrm>
            <a:off x="0" y="304800"/>
            <a:ext cx="9144000" cy="1143000"/>
          </a:xfrm>
        </p:spPr>
        <p:txBody>
          <a:bodyPr>
            <a:normAutofit fontScale="90000"/>
          </a:bodyPr>
          <a:lstStyle/>
          <a:p>
            <a:r>
              <a:rPr lang="en-US" sz="4800" dirty="0">
                <a:solidFill>
                  <a:srgbClr val="FFFF00"/>
                </a:solidFill>
              </a:rPr>
              <a:t>The Impeccability of Jesus </a:t>
            </a:r>
            <a:r>
              <a:rPr lang="en-US" sz="4800" dirty="0" smtClean="0">
                <a:solidFill>
                  <a:srgbClr val="FFFF00"/>
                </a:solidFill>
              </a:rPr>
              <a:t>Christ</a:t>
            </a:r>
            <a:br>
              <a:rPr lang="en-US" sz="4800" dirty="0" smtClean="0">
                <a:solidFill>
                  <a:srgbClr val="FFFF00"/>
                </a:solidFill>
              </a:rPr>
            </a:br>
            <a:r>
              <a:rPr lang="en-US" sz="4800" dirty="0" smtClean="0">
                <a:solidFill>
                  <a:srgbClr val="FFFF00"/>
                </a:solidFill>
                <a:effectLst/>
              </a:rPr>
              <a:t>(</a:t>
            </a:r>
            <a:r>
              <a:rPr lang="en-US" sz="4800" i="1" dirty="0" smtClean="0">
                <a:solidFill>
                  <a:srgbClr val="FFFF00"/>
                </a:solidFill>
                <a:effectLst/>
              </a:rPr>
              <a:t>John 18:38)</a:t>
            </a:r>
            <a:endParaRPr lang="en-US" sz="4800" dirty="0">
              <a:solidFill>
                <a:srgbClr val="FFFF00"/>
              </a:solidFill>
              <a:effectLst/>
            </a:endParaRPr>
          </a:p>
        </p:txBody>
      </p:sp>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1545</TotalTime>
  <Words>3265</Words>
  <Application>Microsoft Office PowerPoint</Application>
  <PresentationFormat>On-screen Show (4:3)</PresentationFormat>
  <Paragraphs>157</Paragraphs>
  <Slides>77</Slides>
  <Notes>3</Notes>
  <HiddenSlides>0</HiddenSlides>
  <MMClips>0</MMClips>
  <ScaleCrop>false</ScaleCrop>
  <HeadingPairs>
    <vt:vector size="4" baseType="variant">
      <vt:variant>
        <vt:lpstr>Theme</vt:lpstr>
      </vt:variant>
      <vt:variant>
        <vt:i4>1</vt:i4>
      </vt:variant>
      <vt:variant>
        <vt:lpstr>Slide Titles</vt:lpstr>
      </vt:variant>
      <vt:variant>
        <vt:i4>77</vt:i4>
      </vt:variant>
    </vt:vector>
  </HeadingPairs>
  <TitlesOfParts>
    <vt:vector size="78" baseType="lpstr">
      <vt:lpstr>Office Theme</vt:lpstr>
      <vt:lpstr>The Doctrine of Jesus Christ (Part 15)</vt:lpstr>
      <vt:lpstr>Review</vt:lpstr>
      <vt:lpstr>Slide 3</vt:lpstr>
      <vt:lpstr>The Virgin Birth</vt:lpstr>
      <vt:lpstr>Slide 5</vt:lpstr>
      <vt:lpstr>Names and Titles of Jesus Christ</vt:lpstr>
      <vt:lpstr>The Humanity of Jesus Christ</vt:lpstr>
      <vt:lpstr>The Deity of Jesus Christ</vt:lpstr>
      <vt:lpstr>The Impeccability of Jesus Christ (John 18:38)</vt:lpstr>
      <vt:lpstr>The Earthly Ministry  of Jesus Christ</vt:lpstr>
      <vt:lpstr>“For even the Son of man came not to be ministered unto, but to minister, and to give his life a ransom for many.” Mark 10:45 </vt:lpstr>
      <vt:lpstr>The Character of Jesus Christ</vt:lpstr>
      <vt:lpstr>The character of Christ</vt:lpstr>
      <vt:lpstr>In the Old Testament three great offices were created by God to meet the spiritual and material needs of his chosen people.</vt:lpstr>
      <vt:lpstr>Jesus holds all three offices</vt:lpstr>
      <vt:lpstr>Slide 16</vt:lpstr>
      <vt:lpstr>Slide 17</vt:lpstr>
      <vt:lpstr>Slide 18</vt:lpstr>
      <vt:lpstr>The Death of Jesus Christ</vt:lpstr>
      <vt:lpstr>Slide 20</vt:lpstr>
      <vt:lpstr> “Exposing the false Doctrine of Calvinism”</vt:lpstr>
      <vt:lpstr>"We call predestination God’s eternal decree, by which He determined what He willed to become of each man. For all are not created in equal condition; rather, eternal life is ordained for some, eternal damnation for others." </vt:lpstr>
      <vt:lpstr>Calvinism</vt:lpstr>
      <vt:lpstr>Calvinism teaches that some men are predestinated to Heaven and others are predestinated to Hell. It is strictly God’s choice and man can not change it. In other words, the elect can not become non-elect and the non-elect can not become elect (saved). The non-elect are damned to hell with no chance of escaping. It is strictly God’s sovereign choice. Man has no will in the matter. </vt:lpstr>
      <vt:lpstr>Slide 25</vt:lpstr>
      <vt:lpstr>Slide 26</vt:lpstr>
      <vt:lpstr>Slide 27</vt:lpstr>
      <vt:lpstr>Slide 28</vt:lpstr>
      <vt:lpstr>Slide 29</vt:lpstr>
      <vt:lpstr>Slide 30</vt:lpstr>
      <vt:lpstr>Slide 31</vt:lpstr>
      <vt:lpstr>The death and resurrection of Christ is the  most important  doctrine in Christianity </vt:lpstr>
      <vt:lpstr>Slide 33</vt:lpstr>
      <vt:lpstr>The death of Christ is the subject of supreme interest in heaven</vt:lpstr>
      <vt:lpstr>Slide 35</vt:lpstr>
      <vt:lpstr>Slide 36</vt:lpstr>
      <vt:lpstr>The Lord Jesus spoke of his death often</vt:lpstr>
      <vt:lpstr>Slide 38</vt:lpstr>
      <vt:lpstr>Slide 39</vt:lpstr>
      <vt:lpstr>Slide 40</vt:lpstr>
      <vt:lpstr>Christ substitutionary death on the cross “Vicarious Atonement”  </vt:lpstr>
      <vt:lpstr>Slide 42</vt:lpstr>
      <vt:lpstr>Slide 43</vt:lpstr>
      <vt:lpstr>The substitutionary atonement refers to Jesus Christ dying as a substitute for sinners  “Died for our sins…Who died for us…Died for them…Died for all…For whom Christ died…Died for the ungodly…He died unto sin once.” </vt:lpstr>
      <vt:lpstr>Christ was a substitute (vicarious) for others in that He took their place and suffered their punishment.  </vt:lpstr>
      <vt:lpstr>“And all things are of God, who hath reconciled us to himself by Jesus Christ, and hath given to us the ministry of reconciliation; To wit, that God was in Christ, reconciling the world unto himself, not imputing their trespasses unto them; and hath committed unto us the word of reconciliation. Now then we are ambassadors for Christ, as though God did beseech you by us: we pray you in Christ's stead, be ye reconciled to God. For he hath made him to be sin for us, who knew no sin; that we might be made the righteousness of God in him.” (II Corinthians 5:18-21) </vt:lpstr>
      <vt:lpstr>“For even hereunto were ye called: because Christ also suffered for us, leaving us an example, that ye should follow his steps: Who did no sin, neither was guile found in his mouth: Who, when he was reviled, reviled not again; when he suffered, he threatened not; but committed himself to him that judgeth righteously: Who his own self bare our sins in his own body on the tree, that we, being dead to sins, should live unto righteousness: by whose stripes ye were healed.” (I Peter 2:21-24) </vt:lpstr>
      <vt:lpstr>“For Christ also hath once suffered for sins, the just for the unjust, that he might bring us to God, being put to death in the flesh, but quickened by  the Spirit.”  (I Peter 3:18-19) </vt:lpstr>
      <vt:lpstr>“But for us also, to whom it shall be imputed, if we believe on him that raised up Jesus our Lord from the dead; Who was delivered for our offences, and was raised again for our justification. Therefore being justified by faith, we have peace with God through our Lord Jesus Christ: By whom also we have access by faith into this grace wherein we stand, and rejoice in hope of the glory of God.”  (Romans 4:24 - 5:2) </vt:lpstr>
      <vt:lpstr>Abraham and Imputation</vt:lpstr>
      <vt:lpstr>Slide 51</vt:lpstr>
      <vt:lpstr>Slide 52</vt:lpstr>
      <vt:lpstr>Jesus did what we could not.  He took our place and bore our sins in his body on the cross (I Pet. 2:24) and made propitiation for our sins.</vt:lpstr>
      <vt:lpstr>Propitiation</vt:lpstr>
      <vt:lpstr>Slide 55</vt:lpstr>
      <vt:lpstr>Christ's death was a legal payment </vt:lpstr>
      <vt:lpstr>It was also a legal act whereby Christ fulfilled the law and lawfully paid the penalty of sin</vt:lpstr>
      <vt:lpstr>Not capable of sinning</vt:lpstr>
      <vt:lpstr>Three facts should be stated concerning the impeccability of Jesus Christ </vt:lpstr>
      <vt:lpstr>Slide 60</vt:lpstr>
      <vt:lpstr>Slide 61</vt:lpstr>
      <vt:lpstr>Slide 62</vt:lpstr>
      <vt:lpstr>Slide 63</vt:lpstr>
      <vt:lpstr>There is no punishment without law and there is no law without punishment</vt:lpstr>
      <vt:lpstr>“But we had the sentence of death in ourselves, that we should not trust in ourselves, but in God which raiseth the dead: Who delivered us from so great a death.” (II Cor. 1:9-10) </vt:lpstr>
      <vt:lpstr>Slide 66</vt:lpstr>
      <vt:lpstr>“Moreover the law entered, that the offence might abound. But where sin abounded, grace did much more abound.” Rom. 5:20 </vt:lpstr>
      <vt:lpstr>Slide 68</vt:lpstr>
      <vt:lpstr>Slide 69</vt:lpstr>
      <vt:lpstr>The whole atoning work of Christ was a legal action where Jesus substituted himself for sinners and paid the legal requirement of the punishment of sin.  (Propitiation)</vt:lpstr>
      <vt:lpstr>The “vicarious” death of Christ as seen in the Old Testament </vt:lpstr>
      <vt:lpstr>Slide 72</vt:lpstr>
      <vt:lpstr>Slide 73</vt:lpstr>
      <vt:lpstr>Slide 74</vt:lpstr>
      <vt:lpstr>In Isaiah 53 we see a prophecy of  the atoning work of Christ   Notice the substitutionary language of Isaiah 53:5 </vt:lpstr>
      <vt:lpstr>The “vicarious” death of Christ was necessary for two main reasons</vt:lpstr>
      <vt:lpstr>Slide 77</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Doctrine of Jesus Christ (Part 15)</dc:title>
  <dc:creator>Pastor Daniel White</dc:creator>
  <cp:lastModifiedBy>Pastor Daniel White</cp:lastModifiedBy>
  <cp:revision>128</cp:revision>
  <dcterms:created xsi:type="dcterms:W3CDTF">2012-10-13T12:00:23Z</dcterms:created>
  <dcterms:modified xsi:type="dcterms:W3CDTF">2012-10-24T21:03:10Z</dcterms:modified>
</cp:coreProperties>
</file>