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77" r:id="rId4"/>
    <p:sldId id="383" r:id="rId5"/>
    <p:sldId id="332" r:id="rId6"/>
    <p:sldId id="352" r:id="rId7"/>
    <p:sldId id="350" r:id="rId8"/>
    <p:sldId id="351" r:id="rId9"/>
    <p:sldId id="349" r:id="rId10"/>
    <p:sldId id="372" r:id="rId11"/>
    <p:sldId id="348" r:id="rId12"/>
    <p:sldId id="347" r:id="rId13"/>
    <p:sldId id="384" r:id="rId14"/>
    <p:sldId id="387" r:id="rId15"/>
    <p:sldId id="389" r:id="rId16"/>
    <p:sldId id="345" r:id="rId17"/>
    <p:sldId id="338" r:id="rId18"/>
    <p:sldId id="335" r:id="rId19"/>
    <p:sldId id="336" r:id="rId20"/>
    <p:sldId id="340" r:id="rId21"/>
    <p:sldId id="353" r:id="rId22"/>
    <p:sldId id="341" r:id="rId23"/>
    <p:sldId id="386" r:id="rId24"/>
    <p:sldId id="354" r:id="rId25"/>
    <p:sldId id="342" r:id="rId26"/>
    <p:sldId id="357" r:id="rId27"/>
    <p:sldId id="373" r:id="rId28"/>
    <p:sldId id="343" r:id="rId29"/>
    <p:sldId id="359" r:id="rId30"/>
    <p:sldId id="374" r:id="rId31"/>
    <p:sldId id="360" r:id="rId32"/>
    <p:sldId id="361" r:id="rId33"/>
    <p:sldId id="362" r:id="rId34"/>
    <p:sldId id="388" r:id="rId35"/>
    <p:sldId id="358" r:id="rId36"/>
    <p:sldId id="355" r:id="rId37"/>
    <p:sldId id="375" r:id="rId38"/>
    <p:sldId id="363" r:id="rId39"/>
    <p:sldId id="365" r:id="rId40"/>
    <p:sldId id="376" r:id="rId41"/>
    <p:sldId id="364" r:id="rId42"/>
    <p:sldId id="377" r:id="rId43"/>
    <p:sldId id="366" r:id="rId44"/>
    <p:sldId id="368" r:id="rId45"/>
    <p:sldId id="378" r:id="rId46"/>
    <p:sldId id="367" r:id="rId47"/>
    <p:sldId id="369" r:id="rId48"/>
    <p:sldId id="379" r:id="rId49"/>
    <p:sldId id="370" r:id="rId50"/>
    <p:sldId id="390" r:id="rId51"/>
    <p:sldId id="371" r:id="rId52"/>
    <p:sldId id="356" r:id="rId53"/>
    <p:sldId id="382" r:id="rId54"/>
    <p:sldId id="303" r:id="rId55"/>
    <p:sldId id="333" r:id="rId56"/>
    <p:sldId id="385" r:id="rId57"/>
    <p:sldId id="304" r:id="rId58"/>
    <p:sldId id="305" r:id="rId59"/>
    <p:sldId id="307" r:id="rId60"/>
    <p:sldId id="308" r:id="rId61"/>
    <p:sldId id="323" r:id="rId62"/>
    <p:sldId id="324" r:id="rId63"/>
    <p:sldId id="326" r:id="rId64"/>
    <p:sldId id="327" r:id="rId65"/>
    <p:sldId id="328" r:id="rId66"/>
    <p:sldId id="306" r:id="rId67"/>
    <p:sldId id="331" r:id="rId68"/>
    <p:sldId id="314" r:id="rId69"/>
    <p:sldId id="381" r:id="rId70"/>
    <p:sldId id="38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3" autoAdjust="0"/>
    <p:restoredTop sz="94660"/>
  </p:normalViewPr>
  <p:slideViewPr>
    <p:cSldViewPr>
      <p:cViewPr varScale="1">
        <p:scale>
          <a:sx n="68" d="100"/>
          <a:sy n="68" d="100"/>
        </p:scale>
        <p:origin x="-1212"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2A583-7267-44FF-AB41-8EA78EDA9354}" type="datetimeFigureOut">
              <a:rPr lang="en-US" smtClean="0"/>
              <a:pPr/>
              <a:t>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610F9-4944-422A-98F2-3C4E2AE0F5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11273C-A1B7-4EB2-BA15-69CF9086AC84}"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787C1F-24A1-4D80-B29F-38998DAA09C0}" type="datetimeFigureOut">
              <a:rPr lang="en-US" smtClean="0"/>
              <a:pPr/>
              <a:t>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03B2FB-AF00-419B-828B-E3BD69D0AC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87C1F-24A1-4D80-B29F-38998DAA09C0}" type="datetimeFigureOut">
              <a:rPr lang="en-US" smtClean="0"/>
              <a:pPr/>
              <a:t>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3B2FB-AF00-419B-828B-E3BD69D0ACC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14)</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5029200"/>
            <a:ext cx="9144000" cy="1828800"/>
          </a:xfrm>
        </p:spPr>
        <p:txBody>
          <a:bodyPr>
            <a:normAutofit fontScale="77500" lnSpcReduction="20000"/>
          </a:bodyPr>
          <a:lstStyle/>
          <a:p>
            <a:pPr algn="ctr">
              <a:buNone/>
            </a:pPr>
            <a:r>
              <a:rPr lang="en-US" sz="4800" dirty="0">
                <a:solidFill>
                  <a:srgbClr val="FFFF00"/>
                </a:solidFill>
                <a:effectLst>
                  <a:glow rad="101600">
                    <a:schemeClr val="bg1">
                      <a:alpha val="60000"/>
                    </a:schemeClr>
                  </a:glow>
                </a:effectLst>
              </a:rPr>
              <a:t>The </a:t>
            </a:r>
            <a:r>
              <a:rPr lang="en-US" sz="4800" dirty="0" smtClean="0">
                <a:solidFill>
                  <a:srgbClr val="FFFF00"/>
                </a:solidFill>
                <a:effectLst>
                  <a:glow rad="101600">
                    <a:schemeClr val="bg1">
                      <a:alpha val="60000"/>
                    </a:schemeClr>
                  </a:glow>
                </a:effectLst>
              </a:rPr>
              <a:t>Death of </a:t>
            </a:r>
            <a:r>
              <a:rPr lang="en-US" sz="4800" dirty="0">
                <a:solidFill>
                  <a:srgbClr val="FFFF00"/>
                </a:solidFill>
                <a:effectLst>
                  <a:glow rad="101600">
                    <a:schemeClr val="bg1">
                      <a:alpha val="60000"/>
                    </a:schemeClr>
                  </a:glow>
                </a:effectLst>
              </a:rPr>
              <a:t>Jesus </a:t>
            </a:r>
            <a:r>
              <a:rPr lang="en-US" sz="4800" dirty="0" smtClean="0">
                <a:solidFill>
                  <a:srgbClr val="FFFF00"/>
                </a:solidFill>
                <a:effectLst>
                  <a:glow rad="101600">
                    <a:schemeClr val="bg1">
                      <a:alpha val="60000"/>
                    </a:schemeClr>
                  </a:glow>
                </a:effectLst>
              </a:rPr>
              <a:t>Christ</a:t>
            </a:r>
          </a:p>
          <a:p>
            <a:pPr algn="ctr">
              <a:buNone/>
            </a:pPr>
            <a:r>
              <a:rPr lang="en-US" sz="4800" i="1" dirty="0" smtClean="0">
                <a:solidFill>
                  <a:srgbClr val="FFFF00"/>
                </a:solidFill>
                <a:effectLst>
                  <a:glow rad="101600">
                    <a:schemeClr val="bg1">
                      <a:alpha val="60000"/>
                    </a:schemeClr>
                  </a:glow>
                </a:effectLst>
              </a:rPr>
              <a:t>“Exposing the false doctrine of Calvinism”</a:t>
            </a:r>
          </a:p>
          <a:p>
            <a:pPr algn="ctr">
              <a:buNone/>
            </a:pPr>
            <a:r>
              <a:rPr lang="en-US" sz="4800" i="1" dirty="0" smtClean="0">
                <a:solidFill>
                  <a:srgbClr val="FFFF00"/>
                </a:solidFill>
                <a:effectLst>
                  <a:glow rad="101600">
                    <a:schemeClr val="bg1">
                      <a:alpha val="60000"/>
                    </a:schemeClr>
                  </a:glow>
                </a:effectLst>
              </a:rPr>
              <a:t>(Part 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mksdachurch.net/images/bible.jpg"/>
          <p:cNvPicPr>
            <a:picLocks noChangeAspect="1" noChangeArrowheads="1"/>
          </p:cNvPicPr>
          <p:nvPr/>
        </p:nvPicPr>
        <p:blipFill>
          <a:blip r:embed="rId2" cstate="print"/>
          <a:srcRect/>
          <a:stretch>
            <a:fillRect/>
          </a:stretch>
        </p:blipFill>
        <p:spPr bwMode="auto">
          <a:xfrm>
            <a:off x="0" y="2743200"/>
            <a:ext cx="3040209" cy="2133600"/>
          </a:xfrm>
          <a:prstGeom prst="rect">
            <a:avLst/>
          </a:prstGeom>
          <a:ln>
            <a:noFill/>
          </a:ln>
          <a:effectLst>
            <a:softEdge rad="112500"/>
          </a:effectLst>
        </p:spPr>
      </p:pic>
      <p:sp>
        <p:nvSpPr>
          <p:cNvPr id="2" name="Title 1"/>
          <p:cNvSpPr>
            <a:spLocks noGrp="1"/>
          </p:cNvSpPr>
          <p:nvPr>
            <p:ph type="title"/>
          </p:nvPr>
        </p:nvSpPr>
        <p:spPr>
          <a:xfrm>
            <a:off x="2286000" y="1295400"/>
            <a:ext cx="6858000" cy="3962400"/>
          </a:xfrm>
        </p:spPr>
        <p:txBody>
          <a:bodyPr>
            <a:normAutofit fontScale="90000"/>
          </a:bodyPr>
          <a:lstStyle/>
          <a:p>
            <a:r>
              <a:rPr lang="en-US" sz="3600" dirty="0" smtClean="0"/>
              <a:t> Regeneration is necessary before one can believe and receive the gospel.</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Regeneration is a result of believing and receiving the gospel </a:t>
            </a:r>
            <a:r>
              <a:rPr lang="en-US" sz="3600" i="1" dirty="0" smtClean="0"/>
              <a:t>– (Titus 3:5-9) </a:t>
            </a:r>
            <a:r>
              <a:rPr lang="en-US" sz="3600" dirty="0" smtClean="0"/>
              <a:t/>
            </a:r>
            <a:br>
              <a:rPr lang="en-US" sz="3600" dirty="0" smtClean="0"/>
            </a:br>
            <a:r>
              <a:rPr lang="en-US" sz="3600" dirty="0" smtClean="0"/>
              <a:t/>
            </a:r>
            <a:br>
              <a:rPr lang="en-US" sz="3600" dirty="0" smtClean="0"/>
            </a:br>
            <a:r>
              <a:rPr lang="en-US" sz="3600" i="1" dirty="0" smtClean="0">
                <a:solidFill>
                  <a:srgbClr val="FFFF00"/>
                </a:solidFill>
              </a:rPr>
              <a:t> </a:t>
            </a:r>
            <a:r>
              <a:rPr lang="en-US" i="1" dirty="0" smtClean="0">
                <a:solidFill>
                  <a:srgbClr val="FFFF00"/>
                </a:solidFill>
              </a:rPr>
              <a:t/>
            </a:r>
            <a:br>
              <a:rPr lang="en-US" i="1" dirty="0" smtClean="0">
                <a:solidFill>
                  <a:srgbClr val="FFFF00"/>
                </a:solidFill>
              </a:rPr>
            </a:br>
            <a:endParaRPr lang="en-US" i="1" dirty="0">
              <a:solidFill>
                <a:srgbClr val="FFFF00"/>
              </a:solidFill>
            </a:endParaRPr>
          </a:p>
        </p:txBody>
      </p:sp>
      <p:sp>
        <p:nvSpPr>
          <p:cNvPr id="4" name="Content Placeholder 3"/>
          <p:cNvSpPr>
            <a:spLocks noGrp="1"/>
          </p:cNvSpPr>
          <p:nvPr>
            <p:ph idx="1"/>
          </p:nvPr>
        </p:nvSpPr>
        <p:spPr>
          <a:xfrm>
            <a:off x="0" y="5029200"/>
            <a:ext cx="9144000" cy="1828800"/>
          </a:xfrm>
        </p:spPr>
        <p:txBody>
          <a:bodyPr>
            <a:normAutofit/>
          </a:bodyPr>
          <a:lstStyle/>
          <a:p>
            <a:pPr algn="ctr">
              <a:buNone/>
            </a:pPr>
            <a:r>
              <a:rPr lang="en-US" i="1" dirty="0" smtClean="0">
                <a:solidFill>
                  <a:srgbClr val="FFFF00"/>
                </a:solidFill>
              </a:rPr>
              <a:t>   “Repent, and be baptized every one of you in the name of Jesus Christ for the remission of sins, and ye shall receive the gift of the Holy Ghost.” Acts 2:38 </a:t>
            </a:r>
            <a:endParaRPr lang="en-US" dirty="0"/>
          </a:p>
        </p:txBody>
      </p:sp>
      <p:pic>
        <p:nvPicPr>
          <p:cNvPr id="62466" name="Picture 2" descr="http://www.calvin500.com/wp-content/uploads/2009/04/john-calvin-16.jpg"/>
          <p:cNvPicPr>
            <a:picLocks noChangeAspect="1" noChangeArrowheads="1"/>
          </p:cNvPicPr>
          <p:nvPr/>
        </p:nvPicPr>
        <p:blipFill>
          <a:blip r:embed="rId3" cstate="print"/>
          <a:srcRect r="389" b="24211"/>
          <a:stretch>
            <a:fillRect/>
          </a:stretch>
        </p:blipFill>
        <p:spPr bwMode="auto">
          <a:xfrm>
            <a:off x="0" y="0"/>
            <a:ext cx="2209800" cy="24860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dirty="0" smtClean="0"/>
              <a:t>John Calvin was a minister in France during the Protestant Reformation. Calvin was important in forming Christian theory called Calvinism during the 1500's. Calvinism is a Protestant theological system and an approach to the Christian life. Today, it refers to the doctrines and practices of the </a:t>
            </a:r>
            <a:r>
              <a:rPr lang="en-US" sz="3200" u="sng" dirty="0" smtClean="0">
                <a:solidFill>
                  <a:srgbClr val="FFFF00"/>
                </a:solidFill>
              </a:rPr>
              <a:t>Reformed</a:t>
            </a:r>
            <a:r>
              <a:rPr lang="en-US" sz="3200" u="sng" dirty="0" smtClean="0"/>
              <a:t> </a:t>
            </a:r>
            <a:r>
              <a:rPr lang="en-US" sz="3200" dirty="0" smtClean="0"/>
              <a:t>churches of which Calvin was an early leader. It is best known for its doctrines of</a:t>
            </a:r>
            <a:r>
              <a:rPr lang="en-US" sz="3200" dirty="0" smtClean="0">
                <a:solidFill>
                  <a:srgbClr val="FFFF00"/>
                </a:solidFill>
              </a:rPr>
              <a:t> </a:t>
            </a:r>
            <a:r>
              <a:rPr lang="en-US" sz="3200" u="sng" dirty="0" smtClean="0">
                <a:solidFill>
                  <a:srgbClr val="FFFF00"/>
                </a:solidFill>
              </a:rPr>
              <a:t>predestination and total depravity, stressing the absolute sovereignty of God</a:t>
            </a:r>
            <a:r>
              <a:rPr lang="en-US" sz="3200" dirty="0" smtClean="0"/>
              <a:t>. Calvin believed that that God willed eternal damnation for some people and salvation for others. </a:t>
            </a:r>
            <a:r>
              <a:rPr lang="en-US" sz="3200" u="sng" dirty="0" smtClean="0">
                <a:solidFill>
                  <a:srgbClr val="FFFF00"/>
                </a:solidFill>
              </a:rPr>
              <a:t>A person’s eternal destination is predetermined.</a:t>
            </a:r>
            <a:endParaRPr lang="en-US" sz="3200" u="sng"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5029200" cy="6430962"/>
          </a:xfrm>
        </p:spPr>
        <p:txBody>
          <a:bodyPr>
            <a:normAutofit/>
          </a:bodyPr>
          <a:lstStyle/>
          <a:p>
            <a:r>
              <a:rPr lang="en-US" sz="3600" i="1" dirty="0" smtClean="0"/>
              <a:t>"We call </a:t>
            </a:r>
            <a:r>
              <a:rPr lang="en-US" sz="3600" i="1" u="sng" dirty="0" smtClean="0"/>
              <a:t>predestination</a:t>
            </a:r>
            <a:r>
              <a:rPr lang="en-US" sz="3600" i="1" dirty="0" smtClean="0"/>
              <a:t> God’s eternal decree, by which He determined what He willed to become of each man. For all are not created in equal condition; rather, eternal life is ordained for some, eternal damnation for others." </a:t>
            </a:r>
            <a:endParaRPr lang="en-US" sz="3600" i="1" dirty="0"/>
          </a:p>
        </p:txBody>
      </p:sp>
      <p:pic>
        <p:nvPicPr>
          <p:cNvPr id="76802" name="Picture 2" descr="http://jamestabor.com/wp-content/uploads/2009/08/servetus.gif"/>
          <p:cNvPicPr>
            <a:picLocks noChangeAspect="1" noChangeArrowheads="1"/>
          </p:cNvPicPr>
          <p:nvPr/>
        </p:nvPicPr>
        <p:blipFill>
          <a:blip r:embed="rId2" cstate="print"/>
          <a:srcRect/>
          <a:stretch>
            <a:fillRect/>
          </a:stretch>
        </p:blipFill>
        <p:spPr bwMode="auto">
          <a:xfrm>
            <a:off x="152400" y="838200"/>
            <a:ext cx="3552825" cy="4772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OV641J2j9tU/TOtxxmV1bHI/AAAAAAAACJc/Aa2aNnDfbJM/s1600/burned+at+the+stake.jpg"/>
          <p:cNvPicPr>
            <a:picLocks noChangeAspect="1" noChangeArrowheads="1"/>
          </p:cNvPicPr>
          <p:nvPr/>
        </p:nvPicPr>
        <p:blipFill>
          <a:blip r:embed="rId2" cstate="print"/>
          <a:srcRect/>
          <a:stretch>
            <a:fillRect/>
          </a:stretch>
        </p:blipFill>
        <p:spPr bwMode="auto">
          <a:xfrm>
            <a:off x="1981200" y="0"/>
            <a:ext cx="5361302" cy="4114800"/>
          </a:xfrm>
          <a:prstGeom prst="rect">
            <a:avLst/>
          </a:prstGeom>
          <a:ln>
            <a:noFill/>
          </a:ln>
          <a:effectLst>
            <a:softEdge rad="112500"/>
          </a:effectLst>
        </p:spPr>
      </p:pic>
      <p:sp>
        <p:nvSpPr>
          <p:cNvPr id="3" name="Rectangle 2"/>
          <p:cNvSpPr/>
          <p:nvPr/>
        </p:nvSpPr>
        <p:spPr>
          <a:xfrm>
            <a:off x="609600" y="4343400"/>
            <a:ext cx="8001000" cy="2554545"/>
          </a:xfrm>
          <a:prstGeom prst="rect">
            <a:avLst/>
          </a:prstGeom>
        </p:spPr>
        <p:txBody>
          <a:bodyPr wrap="square">
            <a:spAutoFit/>
          </a:bodyPr>
          <a:lstStyle/>
          <a:p>
            <a:pPr algn="ctr"/>
            <a:r>
              <a:rPr lang="en-US" sz="3200" dirty="0" smtClean="0"/>
              <a:t>On October 27, 1553 John Calvin, the founder of Calvinism, had Michael Servetus, a protestant and respected Spanish physician, burned at the stake outside of Geneva for his doctrinal disagreements with Calvin.</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862322"/>
          </a:xfrm>
          <a:prstGeom prst="rect">
            <a:avLst/>
          </a:prstGeom>
        </p:spPr>
        <p:txBody>
          <a:bodyPr wrap="square">
            <a:spAutoFit/>
          </a:bodyPr>
          <a:lstStyle/>
          <a:p>
            <a:pPr algn="ctr"/>
            <a:r>
              <a:rPr lang="en-US" sz="3600" dirty="0" smtClean="0">
                <a:solidFill>
                  <a:srgbClr val="FFFF00"/>
                </a:solidFill>
              </a:rPr>
              <a:t>From 1541 to 1546, </a:t>
            </a:r>
            <a:r>
              <a:rPr lang="en-US" sz="3600" b="1" dirty="0" smtClean="0">
                <a:solidFill>
                  <a:srgbClr val="FFFF00"/>
                </a:solidFill>
              </a:rPr>
              <a:t>John Calvin caused 58 people to be executed and seventy six exiled</a:t>
            </a:r>
            <a:r>
              <a:rPr lang="en-US" sz="3600" dirty="0" smtClean="0">
                <a:solidFill>
                  <a:srgbClr val="FFFF00"/>
                </a:solidFill>
              </a:rPr>
              <a:t>. </a:t>
            </a:r>
            <a:r>
              <a:rPr lang="en-US" sz="3600" dirty="0" smtClean="0"/>
              <a:t>His victims ranged in age from 16 to 80. The most common capital offense was the opposition to infant baptism.</a:t>
            </a:r>
            <a:endParaRPr lang="en-US" sz="3600" dirty="0"/>
          </a:p>
        </p:txBody>
      </p:sp>
      <p:pic>
        <p:nvPicPr>
          <p:cNvPr id="106498" name="Picture 2" descr="Drowning an Anabaptist"/>
          <p:cNvPicPr>
            <a:picLocks noChangeAspect="1" noChangeArrowheads="1"/>
          </p:cNvPicPr>
          <p:nvPr/>
        </p:nvPicPr>
        <p:blipFill>
          <a:blip r:embed="rId2" cstate="print"/>
          <a:srcRect/>
          <a:stretch>
            <a:fillRect/>
          </a:stretch>
        </p:blipFill>
        <p:spPr bwMode="auto">
          <a:xfrm>
            <a:off x="4191000" y="3124200"/>
            <a:ext cx="4750594" cy="3733800"/>
          </a:xfrm>
          <a:prstGeom prst="rect">
            <a:avLst/>
          </a:prstGeom>
          <a:noFill/>
        </p:spPr>
      </p:pic>
      <p:pic>
        <p:nvPicPr>
          <p:cNvPr id="106500" name="Picture 4" descr="Killing Tyndale for his faith"/>
          <p:cNvPicPr>
            <a:picLocks noChangeAspect="1" noChangeArrowheads="1"/>
          </p:cNvPicPr>
          <p:nvPr/>
        </p:nvPicPr>
        <p:blipFill>
          <a:blip r:embed="rId3" cstate="print"/>
          <a:srcRect t="3248"/>
          <a:stretch>
            <a:fillRect/>
          </a:stretch>
        </p:blipFill>
        <p:spPr bwMode="auto">
          <a:xfrm>
            <a:off x="228600" y="3124200"/>
            <a:ext cx="3733800" cy="3733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133600"/>
            <a:ext cx="7620000" cy="2308324"/>
          </a:xfrm>
          <a:prstGeom prst="rect">
            <a:avLst/>
          </a:prstGeom>
        </p:spPr>
        <p:txBody>
          <a:bodyPr wrap="square">
            <a:spAutoFit/>
            <a:scene3d>
              <a:camera prst="orthographicFront"/>
              <a:lightRig rig="threePt" dir="t"/>
            </a:scene3d>
            <a:sp3d extrusionH="57150">
              <a:bevelT w="38100" h="38100" prst="relaxedInset"/>
            </a:sp3d>
          </a:bodyPr>
          <a:lstStyle/>
          <a:p>
            <a:pPr algn="ctr"/>
            <a:r>
              <a:rPr lang="en-US" sz="4800" i="1" dirty="0" smtClean="0">
                <a:effectLst>
                  <a:glow rad="63500">
                    <a:schemeClr val="accent1">
                      <a:satMod val="175000"/>
                      <a:alpha val="40000"/>
                    </a:schemeClr>
                  </a:glow>
                </a:effectLst>
              </a:rPr>
              <a:t> “…ye know that no murderer hath eternal life abiding in him...” I John 3:15 </a:t>
            </a:r>
            <a:endParaRPr lang="en-US" sz="4800" i="1" dirty="0">
              <a:effectLst>
                <a:glow rad="635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dirty="0" smtClean="0">
                <a:latin typeface="David" pitchFamily="34" charset="-79"/>
                <a:cs typeface="David" pitchFamily="34" charset="-79"/>
              </a:rPr>
              <a:t>THE WESTMINSTER</a:t>
            </a:r>
            <a:br>
              <a:rPr lang="en-US" dirty="0" smtClean="0">
                <a:latin typeface="David" pitchFamily="34" charset="-79"/>
                <a:cs typeface="David" pitchFamily="34" charset="-79"/>
              </a:rPr>
            </a:br>
            <a:r>
              <a:rPr lang="en-US" dirty="0" smtClean="0">
                <a:latin typeface="David" pitchFamily="34" charset="-79"/>
                <a:cs typeface="David" pitchFamily="34" charset="-79"/>
              </a:rPr>
              <a:t>CONFESSION OF FAITH</a:t>
            </a:r>
            <a:br>
              <a:rPr lang="en-US" dirty="0" smtClean="0">
                <a:latin typeface="David" pitchFamily="34" charset="-79"/>
                <a:cs typeface="David" pitchFamily="34" charset="-79"/>
              </a:rPr>
            </a:br>
            <a:endParaRPr lang="en-US" dirty="0">
              <a:latin typeface="David" pitchFamily="34" charset="-79"/>
              <a:cs typeface="David" pitchFamily="34" charset="-79"/>
            </a:endParaRPr>
          </a:p>
        </p:txBody>
      </p:sp>
      <p:pic>
        <p:nvPicPr>
          <p:cNvPr id="54275" name="Picture 3"/>
          <p:cNvPicPr>
            <a:picLocks noChangeAspect="1" noChangeArrowheads="1"/>
          </p:cNvPicPr>
          <p:nvPr/>
        </p:nvPicPr>
        <p:blipFill>
          <a:blip r:embed="rId3" cstate="print"/>
          <a:srcRect/>
          <a:stretch>
            <a:fillRect/>
          </a:stretch>
        </p:blipFill>
        <p:spPr bwMode="auto">
          <a:xfrm>
            <a:off x="4214813" y="1524000"/>
            <a:ext cx="4929187" cy="2895117"/>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a:stretch>
            <a:fillRect/>
          </a:stretch>
        </p:blipFill>
        <p:spPr bwMode="auto">
          <a:xfrm>
            <a:off x="152400" y="3962400"/>
            <a:ext cx="3792443" cy="2743200"/>
          </a:xfrm>
          <a:prstGeom prst="rect">
            <a:avLst/>
          </a:prstGeom>
          <a:ln>
            <a:noFill/>
          </a:ln>
          <a:effectLst>
            <a:softEdge rad="112500"/>
          </a:effectLst>
        </p:spPr>
      </p:pic>
      <p:pic>
        <p:nvPicPr>
          <p:cNvPr id="5" name="Picture 2" descr="http://www.goodtheology.com/images/covers/westminster_confession_hard.jpg"/>
          <p:cNvPicPr>
            <a:picLocks noChangeAspect="1" noChangeArrowheads="1"/>
          </p:cNvPicPr>
          <p:nvPr/>
        </p:nvPicPr>
        <p:blipFill>
          <a:blip r:embed="rId5" cstate="print"/>
          <a:srcRect/>
          <a:stretch>
            <a:fillRect/>
          </a:stretch>
        </p:blipFill>
        <p:spPr bwMode="auto">
          <a:xfrm>
            <a:off x="5867400" y="4572000"/>
            <a:ext cx="1447800" cy="2092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itle 1"/>
          <p:cNvSpPr txBox="1">
            <a:spLocks/>
          </p:cNvSpPr>
          <p:nvPr/>
        </p:nvSpPr>
        <p:spPr>
          <a:xfrm>
            <a:off x="0" y="1752600"/>
            <a:ext cx="4191000" cy="2133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God's Eternal Decree</a:t>
            </a:r>
            <a:br>
              <a:rPr kumimoji="0" lang="en-US" sz="4400" b="1" i="0" u="none" strike="noStrike" kern="1200" cap="none" spc="0" normalizeH="0" baseline="0" noProof="0" dirty="0" smtClean="0">
                <a:ln>
                  <a:noFill/>
                </a:ln>
                <a:solidFill>
                  <a:srgbClr val="FFFF00"/>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Rectangle 7"/>
          <p:cNvSpPr/>
          <p:nvPr/>
        </p:nvSpPr>
        <p:spPr>
          <a:xfrm>
            <a:off x="4343400" y="3276600"/>
            <a:ext cx="4648200" cy="830997"/>
          </a:xfrm>
          <a:prstGeom prst="rect">
            <a:avLst/>
          </a:prstGeom>
        </p:spPr>
        <p:txBody>
          <a:bodyPr wrap="square">
            <a:spAutoFit/>
          </a:bodyPr>
          <a:lstStyle/>
          <a:p>
            <a:pPr algn="ctr"/>
            <a:r>
              <a:rPr lang="en-US" sz="2400" dirty="0" smtClean="0">
                <a:effectLst>
                  <a:glow rad="101600">
                    <a:schemeClr val="bg1">
                      <a:alpha val="60000"/>
                    </a:schemeClr>
                  </a:glow>
                </a:effectLst>
              </a:rPr>
              <a:t>Written in the 1646 by English </a:t>
            </a:r>
          </a:p>
          <a:p>
            <a:pPr algn="ctr"/>
            <a:r>
              <a:rPr lang="en-US" sz="2400" dirty="0" smtClean="0">
                <a:effectLst>
                  <a:glow rad="101600">
                    <a:schemeClr val="bg1">
                      <a:alpha val="60000"/>
                    </a:schemeClr>
                  </a:glow>
                </a:effectLst>
              </a:rPr>
              <a:t>and Scottish clergymen</a:t>
            </a:r>
            <a:endParaRPr lang="en-US" sz="2400" dirty="0">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r>
              <a:rPr lang="en-US" sz="4000" dirty="0" smtClean="0"/>
              <a:t>I. God from all eternity, did, by the most wise and holy counsel of His own will, freely, and unchangeably </a:t>
            </a:r>
            <a:r>
              <a:rPr lang="en-US" sz="4000" u="sng" dirty="0" smtClean="0"/>
              <a:t>ordain whatsoever comes to pass</a:t>
            </a:r>
            <a:r>
              <a:rPr lang="en-US" sz="4000" dirty="0" smtClean="0"/>
              <a:t>.</a:t>
            </a:r>
          </a:p>
          <a:p>
            <a:endParaRPr lang="en-US" sz="4000" dirty="0" smtClean="0"/>
          </a:p>
          <a:p>
            <a:r>
              <a:rPr lang="en-US" sz="4000" dirty="0" smtClean="0"/>
              <a:t>II. Although God knows whatsoever may or can come to pass upon all supposed conditions; yet has </a:t>
            </a:r>
            <a:r>
              <a:rPr lang="en-US" sz="4000" u="sng" dirty="0" smtClean="0"/>
              <a:t>He not decreed anything because He foresaw it as future</a:t>
            </a:r>
            <a:r>
              <a:rPr lang="en-US" sz="4000" dirty="0" smtClean="0"/>
              <a:t>, or as that which would come to pass upon such conditions.</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3170099"/>
          </a:xfrm>
          <a:prstGeom prst="rect">
            <a:avLst/>
          </a:prstGeom>
        </p:spPr>
        <p:txBody>
          <a:bodyPr wrap="square">
            <a:spAutoFit/>
          </a:bodyPr>
          <a:lstStyle/>
          <a:p>
            <a:r>
              <a:rPr lang="en-US" sz="4000" dirty="0" smtClean="0"/>
              <a:t>III. </a:t>
            </a:r>
            <a:r>
              <a:rPr lang="en-US" sz="4000" u="sng" dirty="0" smtClean="0"/>
              <a:t>By the decree of God, for the manifestation of His glory, some men and angels are predestinated unto everlasting life; and others foreordained to everlasting death</a:t>
            </a:r>
            <a:r>
              <a:rPr lang="en-US" sz="4000" dirty="0" smtClean="0"/>
              <a:t>.</a:t>
            </a:r>
          </a:p>
        </p:txBody>
      </p:sp>
      <p:pic>
        <p:nvPicPr>
          <p:cNvPr id="55298" name="Picture 2" descr="http://reformation.edu/creeds/pix/shorter-cat-300.jpg"/>
          <p:cNvPicPr>
            <a:picLocks noChangeAspect="1" noChangeArrowheads="1"/>
          </p:cNvPicPr>
          <p:nvPr/>
        </p:nvPicPr>
        <p:blipFill>
          <a:blip r:embed="rId2" cstate="print"/>
          <a:srcRect/>
          <a:stretch>
            <a:fillRect/>
          </a:stretch>
        </p:blipFill>
        <p:spPr bwMode="auto">
          <a:xfrm>
            <a:off x="4271238" y="3352800"/>
            <a:ext cx="4529862" cy="3276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r>
              <a:rPr lang="en-US" sz="3600" dirty="0" smtClean="0"/>
              <a:t>V. Those of mankind that are predestinated unto life, God, before the foundation of the world was laid, according to His eternal and immutable purpose, and the secret counsel and good pleasure of His will, has chosen, in Christ, unto everlasting glory, out of His mere free grace and love, </a:t>
            </a:r>
            <a:r>
              <a:rPr lang="en-US" sz="3600" u="sng" dirty="0" smtClean="0"/>
              <a:t>without any foresight</a:t>
            </a:r>
            <a:r>
              <a:rPr lang="en-US" sz="3600" dirty="0" smtClean="0"/>
              <a:t> of faith.</a:t>
            </a:r>
            <a:endParaRPr lang="en-US" sz="3600" dirty="0"/>
          </a:p>
        </p:txBody>
      </p:sp>
      <p:sp>
        <p:nvSpPr>
          <p:cNvPr id="3" name="Rectangle 2"/>
          <p:cNvSpPr/>
          <p:nvPr/>
        </p:nvSpPr>
        <p:spPr>
          <a:xfrm>
            <a:off x="381000" y="4114800"/>
            <a:ext cx="8382000" cy="1200329"/>
          </a:xfrm>
          <a:prstGeom prst="rect">
            <a:avLst/>
          </a:prstGeom>
          <a:solidFill>
            <a:schemeClr val="accent2"/>
          </a:solidFill>
          <a:ln>
            <a:solidFill>
              <a:schemeClr val="bg1"/>
            </a:solidFill>
          </a:ln>
        </p:spPr>
        <p:txBody>
          <a:bodyPr wrap="square">
            <a:spAutoFit/>
          </a:bodyPr>
          <a:lstStyle/>
          <a:p>
            <a:pPr algn="ctr"/>
            <a:r>
              <a:rPr lang="en-US" sz="3600" i="1" dirty="0" smtClean="0">
                <a:effectLst>
                  <a:glow rad="101600">
                    <a:schemeClr val="bg1">
                      <a:alpha val="60000"/>
                    </a:schemeClr>
                  </a:glow>
                </a:effectLst>
              </a:rPr>
              <a:t>“Elect according to the foreknowledge of God the Father.” I Peter 1:2 </a:t>
            </a:r>
            <a:endParaRPr lang="en-US" sz="3600" i="1" dirty="0">
              <a:effectLst>
                <a:glow rad="101600">
                  <a:schemeClr val="bg1">
                    <a:alpha val="60000"/>
                  </a:schemeClr>
                </a:glow>
              </a:effectLst>
            </a:endParaRPr>
          </a:p>
        </p:txBody>
      </p:sp>
      <p:sp>
        <p:nvSpPr>
          <p:cNvPr id="5" name="Rectangle 4"/>
          <p:cNvSpPr/>
          <p:nvPr/>
        </p:nvSpPr>
        <p:spPr>
          <a:xfrm>
            <a:off x="381000" y="5562600"/>
            <a:ext cx="8382000" cy="1200329"/>
          </a:xfrm>
          <a:prstGeom prst="rect">
            <a:avLst/>
          </a:prstGeom>
          <a:solidFill>
            <a:srgbClr val="00B0F0"/>
          </a:solidFill>
        </p:spPr>
        <p:txBody>
          <a:bodyPr wrap="square">
            <a:spAutoFit/>
          </a:bodyPr>
          <a:lstStyle/>
          <a:p>
            <a:pPr algn="ctr"/>
            <a:r>
              <a:rPr lang="en-US" sz="3600" i="1" dirty="0" smtClean="0">
                <a:solidFill>
                  <a:schemeClr val="bg1"/>
                </a:solidFill>
              </a:rPr>
              <a:t> “For whom he did foreknow, he also did predestinate…” Rom. 8:29 </a:t>
            </a:r>
            <a:endParaRPr lang="en-US" sz="3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No Review Tonight</a:t>
            </a:r>
            <a:endParaRPr lang="en-US" sz="9600" dirty="0">
              <a:effectLst>
                <a:glow rad="1016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016758"/>
          </a:xfrm>
          <a:prstGeom prst="rect">
            <a:avLst/>
          </a:prstGeom>
        </p:spPr>
        <p:txBody>
          <a:bodyPr wrap="square">
            <a:spAutoFit/>
          </a:bodyPr>
          <a:lstStyle/>
          <a:p>
            <a:r>
              <a:rPr lang="en-US" sz="4000" dirty="0" smtClean="0"/>
              <a:t>VII. The rest of mankind God was pleased, according to the unsearchable counsel of His own will, whereby He extends or withholds mercy, as He pleases, for the glory of His sovereign power over His creatures, </a:t>
            </a:r>
            <a:r>
              <a:rPr lang="en-US" sz="4000" u="sng" dirty="0" smtClean="0"/>
              <a:t>to pass by</a:t>
            </a:r>
            <a:r>
              <a:rPr lang="en-US" sz="4000" dirty="0" smtClean="0"/>
              <a:t>; and to </a:t>
            </a:r>
            <a:r>
              <a:rPr lang="en-US" sz="4000" u="sng" dirty="0" smtClean="0"/>
              <a:t>ordain</a:t>
            </a:r>
            <a:r>
              <a:rPr lang="en-US" sz="4000" dirty="0" smtClean="0"/>
              <a:t> them to </a:t>
            </a:r>
            <a:r>
              <a:rPr lang="en-US" sz="4000" u="sng" dirty="0" smtClean="0"/>
              <a:t>dishonor and wrath</a:t>
            </a:r>
            <a:r>
              <a:rPr lang="en-US" sz="4000" dirty="0" smtClean="0"/>
              <a:t> for their sin, to the praise of His glorious justice.</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90600"/>
            <a:ext cx="4419600" cy="1752600"/>
          </a:xfrm>
          <a:solidFill>
            <a:schemeClr val="tx1"/>
          </a:solidFill>
        </p:spPr>
        <p:txBody>
          <a:bodyPr>
            <a:normAutofit/>
            <a:scene3d>
              <a:camera prst="orthographicFront"/>
              <a:lightRig rig="threePt" dir="t"/>
            </a:scene3d>
            <a:sp3d extrusionH="57150">
              <a:bevelT w="38100" h="38100" prst="convex"/>
            </a:sp3d>
          </a:bodyPr>
          <a:lstStyle/>
          <a:p>
            <a:r>
              <a:rPr lang="en-US" sz="6600" b="1" dirty="0" smtClean="0">
                <a:solidFill>
                  <a:schemeClr val="bg1"/>
                </a:solidFill>
                <a:latin typeface="Adobe Heiti Std R" pitchFamily="34" charset="-128"/>
                <a:ea typeface="Adobe Heiti Std R" pitchFamily="34" charset="-128"/>
              </a:rPr>
              <a:t>Calvinism</a:t>
            </a:r>
            <a:endParaRPr lang="en-US" sz="6600" b="1" dirty="0">
              <a:solidFill>
                <a:schemeClr val="bg1"/>
              </a:solidFill>
              <a:latin typeface="Adobe Heiti Std R" pitchFamily="34" charset="-128"/>
              <a:ea typeface="Adobe Heiti Std R" pitchFamily="34" charset="-128"/>
            </a:endParaRPr>
          </a:p>
        </p:txBody>
      </p:sp>
      <p:pic>
        <p:nvPicPr>
          <p:cNvPr id="43010" name="Picture 2" descr="http://images2.wikia.nocookie.net/__cb20070416191724/uncyclopedia/images/e/ed/Nutshell.gif"/>
          <p:cNvPicPr>
            <a:picLocks noChangeAspect="1" noChangeArrowheads="1"/>
          </p:cNvPicPr>
          <p:nvPr/>
        </p:nvPicPr>
        <p:blipFill>
          <a:blip r:embed="rId2" cstate="print"/>
          <a:srcRect/>
          <a:stretch>
            <a:fillRect/>
          </a:stretch>
        </p:blipFill>
        <p:spPr bwMode="auto">
          <a:xfrm>
            <a:off x="2057400" y="2743200"/>
            <a:ext cx="4419600" cy="317659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583362"/>
          </a:xfrm>
        </p:spPr>
        <p:txBody>
          <a:bodyPr>
            <a:normAutofit fontScale="90000"/>
          </a:bodyPr>
          <a:lstStyle/>
          <a:p>
            <a:r>
              <a:rPr lang="en-US" dirty="0" smtClean="0"/>
              <a:t>Calvinism teaches that some men are predestinated to Heaven and others are predestinated to Hell. It is strictly God’s choice and man can not change it. In other words, the elect can not become non-elect and the non-elect can not become elect (saved). The non-elect are damned to hell with no chance of escaping. It is strictly God’s sovereign choice. Man has no will in the matter.</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4" name="Picture 12" descr="http://gaslamppost.files.wordpress.com/2012/02/hand-of-god.jpg"/>
          <p:cNvPicPr>
            <a:picLocks noChangeAspect="1" noChangeArrowheads="1"/>
          </p:cNvPicPr>
          <p:nvPr/>
        </p:nvPicPr>
        <p:blipFill>
          <a:blip r:embed="rId2" cstate="print"/>
          <a:srcRect l="12129" t="17295" r="3093" b="3093"/>
          <a:stretch>
            <a:fillRect/>
          </a:stretch>
        </p:blipFill>
        <p:spPr bwMode="auto">
          <a:xfrm flipH="1">
            <a:off x="0" y="-1"/>
            <a:ext cx="4495800" cy="3333093"/>
          </a:xfrm>
          <a:prstGeom prst="rect">
            <a:avLst/>
          </a:prstGeom>
          <a:ln>
            <a:noFill/>
          </a:ln>
          <a:effectLst>
            <a:softEdge rad="112500"/>
          </a:effectLst>
        </p:spPr>
      </p:pic>
      <p:pic>
        <p:nvPicPr>
          <p:cNvPr id="105474" name="Picture 2" descr="http://divinerevelations.info/Documents/7_Jovenes/new_jerusalem.jpg"/>
          <p:cNvPicPr>
            <a:picLocks noChangeAspect="1" noChangeArrowheads="1"/>
          </p:cNvPicPr>
          <p:nvPr/>
        </p:nvPicPr>
        <p:blipFill>
          <a:blip r:embed="rId3" cstate="print"/>
          <a:srcRect r="4688"/>
          <a:stretch>
            <a:fillRect/>
          </a:stretch>
        </p:blipFill>
        <p:spPr bwMode="auto">
          <a:xfrm>
            <a:off x="0" y="3352800"/>
            <a:ext cx="4506684" cy="3505200"/>
          </a:xfrm>
          <a:prstGeom prst="rect">
            <a:avLst/>
          </a:prstGeom>
          <a:ln>
            <a:noFill/>
          </a:ln>
          <a:effectLst>
            <a:softEdge rad="112500"/>
          </a:effectLst>
        </p:spPr>
      </p:pic>
      <p:pic>
        <p:nvPicPr>
          <p:cNvPr id="105476" name="Picture 4" descr="http://mikeduran.com/wp-content/uploads/2012/04/hell-1.jpg"/>
          <p:cNvPicPr>
            <a:picLocks noChangeAspect="1" noChangeArrowheads="1"/>
          </p:cNvPicPr>
          <p:nvPr/>
        </p:nvPicPr>
        <p:blipFill>
          <a:blip r:embed="rId4" cstate="print"/>
          <a:srcRect l="7812" t="518" r="9093"/>
          <a:stretch>
            <a:fillRect/>
          </a:stretch>
        </p:blipFill>
        <p:spPr bwMode="auto">
          <a:xfrm>
            <a:off x="4648200" y="3332157"/>
            <a:ext cx="4495800" cy="3525843"/>
          </a:xfrm>
          <a:prstGeom prst="rect">
            <a:avLst/>
          </a:prstGeom>
          <a:ln>
            <a:noFill/>
          </a:ln>
          <a:effectLst>
            <a:softEdge rad="112500"/>
          </a:effectLst>
        </p:spPr>
      </p:pic>
      <p:pic>
        <p:nvPicPr>
          <p:cNvPr id="105482" name="Picture 10" descr="https://encrypted-tbn0.gstatic.com/images?q=tbn:ANd9GcQ2-3buPBdIviRtt1T3YTKAHpIASQBGddDBtiuPuboU1SbtKxnP"/>
          <p:cNvPicPr>
            <a:picLocks noChangeAspect="1" noChangeArrowheads="1"/>
          </p:cNvPicPr>
          <p:nvPr/>
        </p:nvPicPr>
        <p:blipFill>
          <a:blip r:embed="rId5" cstate="print"/>
          <a:srcRect l="14226" t="6227" r="415" b="10511"/>
          <a:stretch>
            <a:fillRect/>
          </a:stretch>
        </p:blipFill>
        <p:spPr bwMode="auto">
          <a:xfrm>
            <a:off x="4648200" y="0"/>
            <a:ext cx="4340794" cy="3276600"/>
          </a:xfrm>
          <a:prstGeom prst="rect">
            <a:avLst/>
          </a:prstGeom>
          <a:ln>
            <a:noFill/>
          </a:ln>
          <a:effectLst>
            <a:softEdge rad="112500"/>
          </a:effectLst>
        </p:spPr>
      </p:pic>
      <p:pic>
        <p:nvPicPr>
          <p:cNvPr id="105486" name="Picture 14" descr="http://adam1cor.files.wordpress.com/2010/11/question-mark-face.jpg"/>
          <p:cNvPicPr>
            <a:picLocks noChangeAspect="1" noChangeArrowheads="1"/>
          </p:cNvPicPr>
          <p:nvPr/>
        </p:nvPicPr>
        <p:blipFill>
          <a:blip r:embed="rId6" cstate="print"/>
          <a:srcRect/>
          <a:stretch>
            <a:fillRect/>
          </a:stretch>
        </p:blipFill>
        <p:spPr bwMode="auto">
          <a:xfrm>
            <a:off x="2514600" y="1905000"/>
            <a:ext cx="4069773" cy="3581400"/>
          </a:xfrm>
          <a:prstGeom prst="rect">
            <a:avLst/>
          </a:prstGeom>
          <a:ln>
            <a:noFill/>
          </a:ln>
          <a:effectLst>
            <a:softEdge rad="112500"/>
          </a:effectLst>
        </p:spPr>
      </p:pic>
      <p:sp>
        <p:nvSpPr>
          <p:cNvPr id="9" name="Rectangle 8"/>
          <p:cNvSpPr/>
          <p:nvPr/>
        </p:nvSpPr>
        <p:spPr>
          <a:xfrm>
            <a:off x="4038600" y="2667000"/>
            <a:ext cx="10668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5486"/>
                                        </p:tgtEl>
                                        <p:attrNameLst>
                                          <p:attrName>style.visibility</p:attrName>
                                        </p:attrNameLst>
                                      </p:cBhvr>
                                      <p:to>
                                        <p:strVal val="visible"/>
                                      </p:to>
                                    </p:set>
                                    <p:anim calcmode="lin" valueType="num">
                                      <p:cBhvr>
                                        <p:cTn id="7" dur="500" fill="hold"/>
                                        <p:tgtEl>
                                          <p:spTgt spid="105486"/>
                                        </p:tgtEl>
                                        <p:attrNameLst>
                                          <p:attrName>ppt_w</p:attrName>
                                        </p:attrNameLst>
                                      </p:cBhvr>
                                      <p:tavLst>
                                        <p:tav tm="0">
                                          <p:val>
                                            <p:fltVal val="0"/>
                                          </p:val>
                                        </p:tav>
                                        <p:tav tm="100000">
                                          <p:val>
                                            <p:strVal val="#ppt_w"/>
                                          </p:val>
                                        </p:tav>
                                      </p:tavLst>
                                    </p:anim>
                                    <p:anim calcmode="lin" valueType="num">
                                      <p:cBhvr>
                                        <p:cTn id="8" dur="500" fill="hold"/>
                                        <p:tgtEl>
                                          <p:spTgt spid="105486"/>
                                        </p:tgtEl>
                                        <p:attrNameLst>
                                          <p:attrName>ppt_h</p:attrName>
                                        </p:attrNameLst>
                                      </p:cBhvr>
                                      <p:tavLst>
                                        <p:tav tm="0">
                                          <p:val>
                                            <p:fltVal val="0"/>
                                          </p:val>
                                        </p:tav>
                                        <p:tav tm="100000">
                                          <p:val>
                                            <p:strVal val="#ppt_h"/>
                                          </p:val>
                                        </p:tav>
                                      </p:tavLst>
                                    </p:anim>
                                    <p:animEffect transition="in" filter="fade">
                                      <p:cBhvr>
                                        <p:cTn id="9" dur="500"/>
                                        <p:tgtEl>
                                          <p:spTgt spid="10548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152400" y="609600"/>
            <a:ext cx="4800600" cy="22860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048" name="Picture 8" descr="http://www.nocleansinging.com/wp-content/uploads/2012/04/wrath-of-god.jpg"/>
          <p:cNvPicPr>
            <a:picLocks noChangeAspect="1" noChangeArrowheads="1"/>
          </p:cNvPicPr>
          <p:nvPr/>
        </p:nvPicPr>
        <p:blipFill>
          <a:blip r:embed="rId2" cstate="print"/>
          <a:srcRect/>
          <a:stretch>
            <a:fillRect/>
          </a:stretch>
        </p:blipFill>
        <p:spPr bwMode="auto">
          <a:xfrm>
            <a:off x="5316983" y="679204"/>
            <a:ext cx="3578452"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8"/>
          <p:cNvSpPr>
            <a:spLocks noGrp="1"/>
          </p:cNvSpPr>
          <p:nvPr>
            <p:ph type="title"/>
          </p:nvPr>
        </p:nvSpPr>
        <p:spPr>
          <a:xfrm>
            <a:off x="457200" y="990600"/>
            <a:ext cx="4267200" cy="1371600"/>
          </a:xfrm>
        </p:spPr>
        <p:txBody>
          <a:bodyPr>
            <a:noAutofit/>
          </a:bodyPr>
          <a:lstStyle/>
          <a:p>
            <a:r>
              <a:rPr lang="en-US" sz="3200" i="1" dirty="0" smtClean="0">
                <a:solidFill>
                  <a:schemeClr val="bg1"/>
                </a:solidFill>
              </a:rPr>
              <a:t>You are non-elect, doomed to hell with no choice on your part.</a:t>
            </a:r>
            <a:endParaRPr lang="en-US" sz="3200" i="1" dirty="0">
              <a:solidFill>
                <a:schemeClr val="bg1"/>
              </a:solidFill>
            </a:endParaRPr>
          </a:p>
        </p:txBody>
      </p:sp>
      <p:sp>
        <p:nvSpPr>
          <p:cNvPr id="10" name="Content Placeholder 9"/>
          <p:cNvSpPr>
            <a:spLocks noGrp="1"/>
          </p:cNvSpPr>
          <p:nvPr>
            <p:ph sz="half" idx="1"/>
          </p:nvPr>
        </p:nvSpPr>
        <p:spPr>
          <a:xfrm>
            <a:off x="4800600" y="4191001"/>
            <a:ext cx="4038600" cy="1752600"/>
          </a:xfrm>
        </p:spPr>
        <p:txBody>
          <a:bodyPr/>
          <a:lstStyle/>
          <a:p>
            <a:endParaRPr lang="en-US" dirty="0"/>
          </a:p>
        </p:txBody>
      </p:sp>
      <p:sp>
        <p:nvSpPr>
          <p:cNvPr id="12" name="Rounded Rectangle 11"/>
          <p:cNvSpPr/>
          <p:nvPr/>
        </p:nvSpPr>
        <p:spPr>
          <a:xfrm>
            <a:off x="4724400" y="4114800"/>
            <a:ext cx="4114800" cy="19050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rPr>
              <a:t>Is this the mercifully gracious God of the Bible or is this the false god of John Calvin?</a:t>
            </a:r>
            <a:endParaRPr lang="en-US" sz="2800" dirty="0">
              <a:solidFill>
                <a:schemeClr val="bg2">
                  <a:lumMod val="50000"/>
                </a:schemeClr>
              </a:solidFill>
            </a:endParaRPr>
          </a:p>
        </p:txBody>
      </p:sp>
      <p:pic>
        <p:nvPicPr>
          <p:cNvPr id="87052" name="Picture 12" descr="http://b.vimeocdn.com/ts/144/785/144785095_640.jpg"/>
          <p:cNvPicPr>
            <a:picLocks noChangeAspect="1" noChangeArrowheads="1"/>
          </p:cNvPicPr>
          <p:nvPr/>
        </p:nvPicPr>
        <p:blipFill>
          <a:blip r:embed="rId3" cstate="print"/>
          <a:srcRect t="1667" r="27500"/>
          <a:stretch>
            <a:fillRect/>
          </a:stretch>
        </p:blipFill>
        <p:spPr bwMode="auto">
          <a:xfrm>
            <a:off x="685800" y="3429000"/>
            <a:ext cx="3124200" cy="3178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0" y="152400"/>
            <a:ext cx="9144000" cy="6705600"/>
          </a:xfrm>
        </p:spPr>
        <p:txBody>
          <a:bodyPr>
            <a:noAutofit/>
          </a:bodyPr>
          <a:lstStyle/>
          <a:p>
            <a:r>
              <a:rPr lang="en-US" sz="3400" dirty="0" smtClean="0"/>
              <a:t>What does predestination really mean? </a:t>
            </a:r>
          </a:p>
          <a:p>
            <a:r>
              <a:rPr lang="en-US" sz="3400" dirty="0" smtClean="0"/>
              <a:t>Has the course of your life already been decided? </a:t>
            </a:r>
          </a:p>
          <a:p>
            <a:r>
              <a:rPr lang="en-US" sz="3400" dirty="0" smtClean="0"/>
              <a:t>Has God determined the fate of all men in advance? </a:t>
            </a:r>
            <a:endParaRPr lang="en-US" sz="3400" dirty="0"/>
          </a:p>
          <a:p>
            <a:r>
              <a:rPr lang="en-US" sz="3400" dirty="0" smtClean="0"/>
              <a:t>What about free moral agency?</a:t>
            </a:r>
          </a:p>
          <a:p>
            <a:r>
              <a:rPr lang="en-US" sz="3400" dirty="0" smtClean="0"/>
              <a:t>Has God given man a free will or not?</a:t>
            </a:r>
          </a:p>
          <a:p>
            <a:r>
              <a:rPr lang="en-US" sz="3400" dirty="0" smtClean="0"/>
              <a:t>Is every thing simply predestinated according to God’s sovereign will?</a:t>
            </a:r>
          </a:p>
          <a:p>
            <a:r>
              <a:rPr lang="en-US" sz="3400" dirty="0" smtClean="0"/>
              <a:t>If this is true way are we to pray – </a:t>
            </a:r>
            <a:r>
              <a:rPr lang="en-US" sz="3400" i="1" dirty="0" smtClean="0">
                <a:solidFill>
                  <a:srgbClr val="FFFF00"/>
                </a:solidFill>
              </a:rPr>
              <a:t>“Thy will be done on earth as it is in heaven…”</a:t>
            </a:r>
            <a:r>
              <a:rPr lang="en-US" sz="3400" i="1" dirty="0" smtClean="0"/>
              <a:t/>
            </a:r>
            <a:br>
              <a:rPr lang="en-US" sz="3400" i="1" dirty="0" smtClean="0"/>
            </a:br>
            <a:endParaRPr lang="en-US" sz="3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Autofit/>
          </a:bodyPr>
          <a:lstStyle/>
          <a:p>
            <a:r>
              <a:rPr lang="en-US" sz="3600" dirty="0" smtClean="0">
                <a:solidFill>
                  <a:srgbClr val="FFFF00"/>
                </a:solidFill>
              </a:rPr>
              <a:t>Does God really predestinate, elect, chose and ordain some people to eternal damnation and others to eternal life? </a:t>
            </a:r>
            <a:br>
              <a:rPr lang="en-US" sz="3600" dirty="0" smtClean="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0" y="2286000"/>
            <a:ext cx="9144000" cy="4343400"/>
          </a:xfrm>
        </p:spPr>
        <p:txBody>
          <a:bodyPr>
            <a:normAutofit lnSpcReduction="10000"/>
          </a:bodyPr>
          <a:lstStyle/>
          <a:p>
            <a:r>
              <a:rPr lang="en-US" dirty="0" smtClean="0"/>
              <a:t>ABSOLUTELY </a:t>
            </a:r>
            <a:r>
              <a:rPr lang="en-US" dirty="0"/>
              <a:t>NOT! </a:t>
            </a:r>
          </a:p>
          <a:p>
            <a:r>
              <a:rPr lang="en-US" dirty="0"/>
              <a:t>Nobody is predestined to be saved, except as he chooses, of his own free will, to repent of sin and trust Christ for salvation.</a:t>
            </a:r>
          </a:p>
          <a:p>
            <a:r>
              <a:rPr lang="en-US" dirty="0"/>
              <a:t>No one is predestined ahead of time to go to </a:t>
            </a:r>
            <a:r>
              <a:rPr lang="en-US" dirty="0" smtClean="0"/>
              <a:t>Hell.</a:t>
            </a:r>
          </a:p>
          <a:p>
            <a:r>
              <a:rPr lang="en-US" dirty="0" smtClean="0"/>
              <a:t>Christ </a:t>
            </a:r>
            <a:r>
              <a:rPr lang="en-US" dirty="0"/>
              <a:t>died for the sins of the whole world</a:t>
            </a:r>
            <a:r>
              <a:rPr lang="en-US" dirty="0" smtClean="0"/>
              <a:t>.</a:t>
            </a:r>
          </a:p>
          <a:p>
            <a:r>
              <a:rPr lang="en-US" dirty="0" smtClean="0"/>
              <a:t>God </a:t>
            </a:r>
            <a:r>
              <a:rPr lang="en-US" dirty="0"/>
              <a:t>is not willing that any should perish</a:t>
            </a:r>
            <a:r>
              <a:rPr lang="en-US" dirty="0" smtClean="0"/>
              <a:t>.</a:t>
            </a:r>
          </a:p>
          <a:p>
            <a:r>
              <a:rPr lang="en-US" dirty="0" smtClean="0"/>
              <a:t>Salvation </a:t>
            </a:r>
            <a:r>
              <a:rPr lang="en-US" dirty="0"/>
              <a:t>is freely offered to </a:t>
            </a:r>
            <a:r>
              <a:rPr lang="en-US" i="1" dirty="0"/>
              <a:t>“whosoever will.”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and Predestination</a:t>
            </a:r>
            <a:endParaRPr lang="en-US" dirty="0"/>
          </a:p>
        </p:txBody>
      </p:sp>
      <p:pic>
        <p:nvPicPr>
          <p:cNvPr id="95234" name="Picture 2" descr="http://images.sodahead.com/polls/002852207/4128165097_bible5B15D_xlarge.jpeg"/>
          <p:cNvPicPr>
            <a:picLocks noChangeAspect="1" noChangeArrowheads="1"/>
          </p:cNvPicPr>
          <p:nvPr/>
        </p:nvPicPr>
        <p:blipFill>
          <a:blip r:embed="rId2" cstate="print"/>
          <a:srcRect/>
          <a:stretch>
            <a:fillRect/>
          </a:stretch>
        </p:blipFill>
        <p:spPr bwMode="auto">
          <a:xfrm>
            <a:off x="2819400" y="1600200"/>
            <a:ext cx="3399826" cy="4648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i="1" dirty="0" smtClean="0"/>
              <a:t>Rom. 8:29 “For whom he did </a:t>
            </a:r>
            <a:r>
              <a:rPr lang="en-US" i="1" u="sng" dirty="0" smtClean="0"/>
              <a:t>foreknow</a:t>
            </a:r>
            <a:r>
              <a:rPr lang="en-US" i="1" dirty="0" smtClean="0"/>
              <a:t>, he also did </a:t>
            </a:r>
            <a:r>
              <a:rPr lang="en-US" i="1" u="sng" dirty="0" smtClean="0"/>
              <a:t>predestinate to be conformed to the image of his Son</a:t>
            </a:r>
            <a:r>
              <a:rPr lang="en-US" i="1" dirty="0" smtClean="0"/>
              <a:t>.”</a:t>
            </a:r>
          </a:p>
          <a:p>
            <a:r>
              <a:rPr lang="en-US" i="1" dirty="0" smtClean="0"/>
              <a:t> Rom. 8:30 “Moreover whom he did </a:t>
            </a:r>
            <a:r>
              <a:rPr lang="en-US" i="1" u="sng" dirty="0" smtClean="0"/>
              <a:t>predestinate</a:t>
            </a:r>
            <a:r>
              <a:rPr lang="en-US" i="1" dirty="0" smtClean="0"/>
              <a:t>, them he also </a:t>
            </a:r>
            <a:r>
              <a:rPr lang="en-US" i="1" u="sng" dirty="0" smtClean="0"/>
              <a:t>called</a:t>
            </a:r>
            <a:r>
              <a:rPr lang="en-US" i="1" dirty="0" smtClean="0"/>
              <a:t>: and whom he </a:t>
            </a:r>
            <a:r>
              <a:rPr lang="en-US" i="1" u="sng" dirty="0" smtClean="0"/>
              <a:t>called</a:t>
            </a:r>
            <a:r>
              <a:rPr lang="en-US" i="1" dirty="0" smtClean="0"/>
              <a:t>, them he also </a:t>
            </a:r>
            <a:r>
              <a:rPr lang="en-US" i="1" u="sng" dirty="0" smtClean="0"/>
              <a:t>justified</a:t>
            </a:r>
            <a:r>
              <a:rPr lang="en-US" i="1" dirty="0" smtClean="0"/>
              <a:t>: and whom he </a:t>
            </a:r>
            <a:r>
              <a:rPr lang="en-US" i="1" u="sng" dirty="0" smtClean="0"/>
              <a:t>justified</a:t>
            </a:r>
            <a:r>
              <a:rPr lang="en-US" i="1" dirty="0" smtClean="0"/>
              <a:t>, them he also </a:t>
            </a:r>
            <a:r>
              <a:rPr lang="en-US" i="1" u="sng" dirty="0" smtClean="0"/>
              <a:t>glorified</a:t>
            </a:r>
            <a:r>
              <a:rPr lang="en-US" i="1" dirty="0" smtClean="0"/>
              <a:t>.”</a:t>
            </a:r>
          </a:p>
          <a:p>
            <a:r>
              <a:rPr lang="en-US" i="1" dirty="0" smtClean="0"/>
              <a:t>Foreknowledge – </a:t>
            </a:r>
            <a:r>
              <a:rPr lang="en-US" i="1" dirty="0" smtClean="0">
                <a:solidFill>
                  <a:srgbClr val="FFFF00"/>
                </a:solidFill>
              </a:rPr>
              <a:t>I Pet. 1:2 “Elect according to the foreknowledge of God the Father.”</a:t>
            </a:r>
          </a:p>
          <a:p>
            <a:r>
              <a:rPr lang="en-US" i="1" dirty="0" smtClean="0"/>
              <a:t>Predestinated –  </a:t>
            </a:r>
            <a:r>
              <a:rPr lang="en-US" i="1" dirty="0" smtClean="0">
                <a:solidFill>
                  <a:srgbClr val="FFFF00"/>
                </a:solidFill>
              </a:rPr>
              <a:t>Phil. 1:6 “Being confident of this very thing, that he which hath begun a good work in you will perform it until the day of Jesus Christ.”</a:t>
            </a:r>
          </a:p>
          <a:p>
            <a:r>
              <a:rPr lang="en-US" i="1" dirty="0" smtClean="0"/>
              <a:t>Calling –  </a:t>
            </a:r>
            <a:r>
              <a:rPr lang="en-US" i="1" dirty="0" smtClean="0">
                <a:solidFill>
                  <a:srgbClr val="FFFF00"/>
                </a:solidFill>
              </a:rPr>
              <a:t>II Thess. 2:14 “Whereunto he called you by our gospel.”</a:t>
            </a:r>
          </a:p>
          <a:p>
            <a:r>
              <a:rPr lang="en-US" i="1" dirty="0" smtClean="0"/>
              <a:t>Justification – </a:t>
            </a:r>
            <a:r>
              <a:rPr lang="en-US" i="1" dirty="0" smtClean="0">
                <a:solidFill>
                  <a:srgbClr val="FFFF00"/>
                </a:solidFill>
              </a:rPr>
              <a:t>(Romans 5:1)</a:t>
            </a:r>
          </a:p>
          <a:p>
            <a:r>
              <a:rPr lang="en-US" i="1" dirty="0" smtClean="0"/>
              <a:t>Glorification – </a:t>
            </a:r>
            <a:r>
              <a:rPr lang="en-US" i="1" dirty="0" smtClean="0">
                <a:solidFill>
                  <a:srgbClr val="FFFF00"/>
                </a:solidFill>
              </a:rPr>
              <a:t>(Romans 8:17)</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r>
              <a:rPr lang="en-US" sz="3600" i="1" dirty="0" smtClean="0"/>
              <a:t>Eph. 1:4-5 “According as he hath </a:t>
            </a:r>
            <a:r>
              <a:rPr lang="en-US" sz="3600" i="1" u="sng" dirty="0" smtClean="0"/>
              <a:t>chosen</a:t>
            </a:r>
            <a:r>
              <a:rPr lang="en-US" sz="3600" i="1" dirty="0" smtClean="0"/>
              <a:t> us in him before the foundation of the world, that we should be holy and without blame before him in love: Having </a:t>
            </a:r>
            <a:r>
              <a:rPr lang="en-US" sz="3600" i="1" u="sng" dirty="0" smtClean="0"/>
              <a:t>predestinated</a:t>
            </a:r>
            <a:r>
              <a:rPr lang="en-US" sz="3600" i="1" dirty="0" smtClean="0"/>
              <a:t> us unto the adoption of children by Jesus Christ to himself, according to the </a:t>
            </a:r>
            <a:r>
              <a:rPr lang="en-US" sz="3600" i="1" u="sng" dirty="0" smtClean="0"/>
              <a:t>good pleasure of his will</a:t>
            </a:r>
            <a:r>
              <a:rPr lang="en-US" sz="3600" i="1" dirty="0" smtClean="0"/>
              <a:t>.”</a:t>
            </a:r>
          </a:p>
          <a:p>
            <a:r>
              <a:rPr lang="en-US" sz="3600" i="1" dirty="0" smtClean="0">
                <a:solidFill>
                  <a:srgbClr val="FFFF00"/>
                </a:solidFill>
              </a:rPr>
              <a:t>Chosen</a:t>
            </a:r>
            <a:r>
              <a:rPr lang="en-US" sz="3600" i="1" dirty="0" smtClean="0"/>
              <a:t> to be “Holy and without blame…”</a:t>
            </a:r>
          </a:p>
          <a:p>
            <a:r>
              <a:rPr lang="en-US" sz="3600" i="1" dirty="0" smtClean="0">
                <a:solidFill>
                  <a:srgbClr val="FFFF00"/>
                </a:solidFill>
              </a:rPr>
              <a:t>Predestinated</a:t>
            </a:r>
            <a:r>
              <a:rPr lang="en-US" sz="3600" i="1" dirty="0" smtClean="0"/>
              <a:t>  “according to the good pleasure of his will…”</a:t>
            </a:r>
          </a:p>
          <a:p>
            <a:r>
              <a:rPr lang="en-US" sz="3600" i="1" dirty="0" smtClean="0"/>
              <a:t>I Peter 2:9 “But ye are a </a:t>
            </a:r>
            <a:r>
              <a:rPr lang="en-US" sz="3600" i="1" u="sng" dirty="0" smtClean="0"/>
              <a:t>chosen</a:t>
            </a:r>
            <a:r>
              <a:rPr lang="en-US" sz="3600" i="1" dirty="0" smtClean="0"/>
              <a:t> generation, a royal priesthood, an holy nation, a peculiar people; that ye should </a:t>
            </a:r>
            <a:r>
              <a:rPr lang="en-US" sz="3600" i="1" dirty="0" err="1" smtClean="0"/>
              <a:t>shew</a:t>
            </a:r>
            <a:r>
              <a:rPr lang="en-US" sz="3600" i="1" dirty="0" smtClean="0"/>
              <a:t> forth the praises of him who hath called you out of darkness into his </a:t>
            </a:r>
            <a:r>
              <a:rPr lang="en-US" sz="3600" i="1" dirty="0" err="1" smtClean="0"/>
              <a:t>marvellous</a:t>
            </a:r>
            <a:r>
              <a:rPr lang="en-US" sz="3600" i="1" dirty="0" smtClean="0"/>
              <a:t> light.”</a:t>
            </a:r>
          </a:p>
          <a:p>
            <a:endParaRPr lang="en-US" sz="3600" i="1" dirty="0" smtClean="0"/>
          </a:p>
          <a:p>
            <a:pPr>
              <a:buNone/>
            </a:pP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Death of Jesus Christ</a:t>
            </a:r>
            <a:endParaRPr lang="en-US" dirty="0"/>
          </a:p>
        </p:txBody>
      </p:sp>
      <p:pic>
        <p:nvPicPr>
          <p:cNvPr id="58370" name="Picture 2" descr="http://1.bp.blogspot.com/-S51f2kxHK7M/T4H65hzLHpI/AAAAAAAAAPc/u6igr5uGlIw/s1600/jesus-on-cross.jpg"/>
          <p:cNvPicPr>
            <a:picLocks noChangeAspect="1" noChangeArrowheads="1"/>
          </p:cNvPicPr>
          <p:nvPr/>
        </p:nvPicPr>
        <p:blipFill>
          <a:blip r:embed="rId2" cstate="print"/>
          <a:srcRect/>
          <a:stretch>
            <a:fillRect/>
          </a:stretch>
        </p:blipFill>
        <p:spPr bwMode="auto">
          <a:xfrm>
            <a:off x="1524000" y="1676400"/>
            <a:ext cx="5934075" cy="444691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i="1" dirty="0" smtClean="0"/>
              <a:t>“Make you perfect in every good work </a:t>
            </a:r>
            <a:r>
              <a:rPr lang="en-US" i="1" u="sng" dirty="0" smtClean="0"/>
              <a:t>to do his will</a:t>
            </a:r>
            <a:r>
              <a:rPr lang="en-US" i="1" dirty="0" smtClean="0"/>
              <a:t>, working in you that which is </a:t>
            </a:r>
            <a:r>
              <a:rPr lang="en-US" i="1" dirty="0" err="1" smtClean="0"/>
              <a:t>wellpleasing</a:t>
            </a:r>
            <a:r>
              <a:rPr lang="en-US" i="1" dirty="0" smtClean="0"/>
              <a:t> in his sight, through Jesus Christ; to whom be glory for ever and ever.” Heb. 13:21 </a:t>
            </a:r>
            <a:endParaRPr lang="en-US"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t>Eph. 1:11-13 “In whom also we have obtained an inheritance, being </a:t>
            </a:r>
            <a:r>
              <a:rPr lang="en-US" i="1" u="sng" dirty="0" smtClean="0"/>
              <a:t>predestinated</a:t>
            </a:r>
            <a:r>
              <a:rPr lang="en-US" i="1" dirty="0" smtClean="0"/>
              <a:t> according to the </a:t>
            </a:r>
            <a:r>
              <a:rPr lang="en-US" i="1" u="sng" dirty="0" smtClean="0"/>
              <a:t>purpose of him</a:t>
            </a:r>
            <a:r>
              <a:rPr lang="en-US" i="1" dirty="0" smtClean="0"/>
              <a:t> who worketh all things after the counsel of his own will: </a:t>
            </a:r>
            <a:r>
              <a:rPr lang="en-US" i="1" u="sng" dirty="0" smtClean="0"/>
              <a:t>That we should be to the praise of his glory</a:t>
            </a:r>
            <a:r>
              <a:rPr lang="en-US" i="1" dirty="0" smtClean="0"/>
              <a:t>, who first trusted in Christ. In whom ye also trusted, after that ye heard the word of truth, the gospel of your salvation: </a:t>
            </a:r>
            <a:r>
              <a:rPr lang="en-US" i="1" u="sng" dirty="0" smtClean="0"/>
              <a:t>in whom also after that ye believed, ye were sealed with that holy Spirit of promise</a:t>
            </a:r>
            <a:r>
              <a:rPr lang="en-US" i="1" dirty="0" smtClean="0"/>
              <a:t>.”</a:t>
            </a:r>
          </a:p>
          <a:p>
            <a:r>
              <a:rPr lang="en-US" i="1" dirty="0" smtClean="0">
                <a:solidFill>
                  <a:srgbClr val="FFFF00"/>
                </a:solidFill>
              </a:rPr>
              <a:t>Predestinated</a:t>
            </a:r>
            <a:r>
              <a:rPr lang="en-US" i="1" dirty="0" smtClean="0"/>
              <a:t> – “To be to the praise of his glory.”</a:t>
            </a:r>
          </a:p>
          <a:p>
            <a:r>
              <a:rPr lang="en-US" i="1" dirty="0" smtClean="0">
                <a:solidFill>
                  <a:srgbClr val="FFFF00"/>
                </a:solidFill>
              </a:rPr>
              <a:t>Heard the word  </a:t>
            </a:r>
            <a:r>
              <a:rPr lang="en-US" i="1" dirty="0" smtClean="0"/>
              <a:t>- gospel of your </a:t>
            </a:r>
            <a:r>
              <a:rPr lang="en-US" i="1" dirty="0" smtClean="0"/>
              <a:t>salvation</a:t>
            </a:r>
            <a:endParaRPr lang="en-US" i="1" dirty="0" smtClean="0"/>
          </a:p>
          <a:p>
            <a:r>
              <a:rPr lang="en-US" i="1" dirty="0" smtClean="0">
                <a:solidFill>
                  <a:srgbClr val="FFFF00"/>
                </a:solidFill>
              </a:rPr>
              <a:t>Ye trusted and believed gospel </a:t>
            </a:r>
            <a:r>
              <a:rPr lang="en-US" i="1" dirty="0" smtClean="0"/>
              <a:t>– personal choice</a:t>
            </a:r>
          </a:p>
          <a:p>
            <a:r>
              <a:rPr lang="en-US" i="1" dirty="0" smtClean="0">
                <a:solidFill>
                  <a:srgbClr val="FFFF00"/>
                </a:solidFill>
              </a:rPr>
              <a:t>Ye were sealed </a:t>
            </a:r>
            <a:r>
              <a:rPr lang="en-US" i="1" dirty="0" smtClean="0"/>
              <a:t>– eternal security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Predestination is not about who is going to heaven and who is going to hell.</a:t>
            </a:r>
          </a:p>
          <a:p>
            <a:r>
              <a:rPr lang="en-US" sz="3600" dirty="0" smtClean="0"/>
              <a:t>Predestination in context -</a:t>
            </a:r>
            <a:r>
              <a:rPr lang="en-US" sz="3600" i="1" dirty="0" smtClean="0"/>
              <a:t> </a:t>
            </a:r>
            <a:r>
              <a:rPr lang="en-US" sz="3600" i="1" dirty="0" smtClean="0">
                <a:solidFill>
                  <a:srgbClr val="FFFF00"/>
                </a:solidFill>
              </a:rPr>
              <a:t>“For whom he did foreknow, he also did </a:t>
            </a:r>
            <a:r>
              <a:rPr lang="en-US" sz="3600" i="1" u="sng" dirty="0" smtClean="0">
                <a:solidFill>
                  <a:srgbClr val="FFFF00"/>
                </a:solidFill>
              </a:rPr>
              <a:t>predestinate</a:t>
            </a:r>
            <a:r>
              <a:rPr lang="en-US" sz="3600" i="1" dirty="0" smtClean="0">
                <a:solidFill>
                  <a:srgbClr val="FFFF00"/>
                </a:solidFill>
              </a:rPr>
              <a:t> to be conformed to the image of his Son…being </a:t>
            </a:r>
            <a:r>
              <a:rPr lang="en-US" sz="3600" i="1" u="sng" dirty="0" smtClean="0">
                <a:solidFill>
                  <a:srgbClr val="FFFF00"/>
                </a:solidFill>
              </a:rPr>
              <a:t>predestinated</a:t>
            </a:r>
            <a:r>
              <a:rPr lang="en-US" sz="3600" i="1" dirty="0" smtClean="0">
                <a:solidFill>
                  <a:srgbClr val="FFFF00"/>
                </a:solidFill>
              </a:rPr>
              <a:t> according to the purpose of him who worketh all things after the counsel of his own will: That we should be to the praise of his glory, who first trusted in Christ…According as he hath </a:t>
            </a:r>
            <a:r>
              <a:rPr lang="en-US" sz="3600" i="1" u="sng" dirty="0" smtClean="0">
                <a:solidFill>
                  <a:srgbClr val="FFFF00"/>
                </a:solidFill>
              </a:rPr>
              <a:t>chosen</a:t>
            </a:r>
            <a:r>
              <a:rPr lang="en-US" sz="3600" i="1" dirty="0" smtClean="0">
                <a:solidFill>
                  <a:srgbClr val="FFFF00"/>
                </a:solidFill>
              </a:rPr>
              <a:t> us in him before the foundation of the world, that we should be holy and without blame before him in love.” </a:t>
            </a:r>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Autofit/>
          </a:bodyPr>
          <a:lstStyle/>
          <a:p>
            <a:r>
              <a:rPr lang="en-US" sz="4000" dirty="0"/>
              <a:t>Predestination has nothing to do with our future having been </a:t>
            </a:r>
            <a:r>
              <a:rPr lang="en-US" sz="4000" dirty="0" smtClean="0"/>
              <a:t>pre-determined for us.</a:t>
            </a:r>
          </a:p>
          <a:p>
            <a:r>
              <a:rPr lang="en-US" sz="4000" dirty="0"/>
              <a:t>O</a:t>
            </a:r>
            <a:r>
              <a:rPr lang="en-US" sz="4000" dirty="0" smtClean="0"/>
              <a:t>ur </a:t>
            </a:r>
            <a:r>
              <a:rPr lang="en-US" sz="4000" dirty="0"/>
              <a:t>future is dependent on our decisions in </a:t>
            </a:r>
            <a:r>
              <a:rPr lang="en-US" sz="4000" dirty="0" smtClean="0"/>
              <a:t>life</a:t>
            </a:r>
            <a:r>
              <a:rPr lang="en-US" sz="4000" dirty="0"/>
              <a:t> </a:t>
            </a:r>
            <a:r>
              <a:rPr lang="en-US" sz="4000" dirty="0" smtClean="0"/>
              <a:t>– </a:t>
            </a:r>
            <a:r>
              <a:rPr lang="en-US" sz="4000" i="1" dirty="0" smtClean="0"/>
              <a:t>(John 1:12)</a:t>
            </a:r>
            <a:endParaRPr lang="en-US" sz="4000" i="1" dirty="0"/>
          </a:p>
          <a:p>
            <a:r>
              <a:rPr lang="en-US" sz="4000" dirty="0" smtClean="0"/>
              <a:t>If </a:t>
            </a:r>
            <a:r>
              <a:rPr lang="en-US" sz="4000" dirty="0"/>
              <a:t>God predestined just one person to die an eternal death, we would have to throw out </a:t>
            </a:r>
            <a:r>
              <a:rPr lang="en-US" sz="4000" i="1" dirty="0"/>
              <a:t>John </a:t>
            </a:r>
            <a:r>
              <a:rPr lang="en-US" sz="4000" i="1" dirty="0" smtClean="0"/>
              <a:t>3:16.</a:t>
            </a:r>
            <a:endParaRPr lang="en-US" sz="4000" i="1" dirty="0"/>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csosports.org/wp-content/uploads/2012/01/john-3-16.jpg"/>
          <p:cNvPicPr>
            <a:picLocks noChangeAspect="1" noChangeArrowheads="1"/>
          </p:cNvPicPr>
          <p:nvPr/>
        </p:nvPicPr>
        <p:blipFill>
          <a:blip r:embed="rId2" cstate="print"/>
          <a:srcRect/>
          <a:stretch>
            <a:fillRect/>
          </a:stretch>
        </p:blipFill>
        <p:spPr bwMode="auto">
          <a:xfrm>
            <a:off x="-54235" y="0"/>
            <a:ext cx="9198235"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5715000" cy="6477000"/>
          </a:xfrm>
        </p:spPr>
        <p:txBody>
          <a:bodyPr>
            <a:normAutofit lnSpcReduction="10000"/>
          </a:bodyPr>
          <a:lstStyle/>
          <a:p>
            <a:pPr algn="ctr">
              <a:buNone/>
            </a:pPr>
            <a:r>
              <a:rPr lang="en-US" i="1" dirty="0" smtClean="0"/>
              <a:t>    John </a:t>
            </a:r>
            <a:r>
              <a:rPr lang="en-US" i="1" dirty="0"/>
              <a:t>Calvin, a great theologian, was right in saying that people are saved by grace alone and kept by grace alone. </a:t>
            </a:r>
            <a:r>
              <a:rPr lang="en-US" i="1" dirty="0" smtClean="0"/>
              <a:t>But </a:t>
            </a:r>
            <a:r>
              <a:rPr lang="en-US" i="1" dirty="0"/>
              <a:t>the teaching that some people, by the foreordained plan of God, are predestined to be saved and some are predestined to be lost, and that their destinies were settled before they were born, is a </a:t>
            </a:r>
            <a:r>
              <a:rPr lang="en-US" i="1" u="sng" dirty="0"/>
              <a:t>wicked heresy</a:t>
            </a:r>
            <a:r>
              <a:rPr lang="en-US" i="1" dirty="0"/>
              <a:t> contrary to the Bible, that dishonors God and has done incalculable harm.</a:t>
            </a:r>
          </a:p>
        </p:txBody>
      </p:sp>
      <p:pic>
        <p:nvPicPr>
          <p:cNvPr id="88066" name="Picture 2" descr="http://3.bp.blogspot.com/_xBgtD9cAKG0/R8nxJbXeCsI/AAAAAAAAAMU/OsTElzZN4s8/s200/john_r_rice.jpg"/>
          <p:cNvPicPr>
            <a:picLocks noChangeAspect="1" noChangeArrowheads="1"/>
          </p:cNvPicPr>
          <p:nvPr/>
        </p:nvPicPr>
        <p:blipFill>
          <a:blip r:embed="rId2" cstate="print"/>
          <a:srcRect/>
          <a:stretch>
            <a:fillRect/>
          </a:stretch>
        </p:blipFill>
        <p:spPr bwMode="auto">
          <a:xfrm>
            <a:off x="6781800" y="304800"/>
            <a:ext cx="1800225" cy="255351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solidFill>
                  <a:srgbClr val="FFFF00"/>
                </a:solidFill>
              </a:rPr>
              <a:t>Tulip Theology </a:t>
            </a:r>
            <a:endParaRPr lang="en-US" dirty="0">
              <a:solidFill>
                <a:srgbClr val="FFFF00"/>
              </a:solidFill>
            </a:endParaRPr>
          </a:p>
        </p:txBody>
      </p:sp>
      <p:sp>
        <p:nvSpPr>
          <p:cNvPr id="4" name="Content Placeholder 3"/>
          <p:cNvSpPr>
            <a:spLocks noGrp="1"/>
          </p:cNvSpPr>
          <p:nvPr>
            <p:ph idx="1"/>
          </p:nvPr>
        </p:nvSpPr>
        <p:spPr>
          <a:xfrm>
            <a:off x="304800" y="1371600"/>
            <a:ext cx="8382000" cy="4754563"/>
          </a:xfrm>
        </p:spPr>
        <p:txBody>
          <a:bodyPr>
            <a:normAutofit/>
          </a:bodyPr>
          <a:lstStyle/>
          <a:p>
            <a:r>
              <a:rPr lang="en-US" sz="3600" b="1" dirty="0" smtClean="0">
                <a:solidFill>
                  <a:srgbClr val="FFFF00"/>
                </a:solidFill>
              </a:rPr>
              <a:t>T</a:t>
            </a:r>
            <a:r>
              <a:rPr lang="en-US" sz="3600" dirty="0" smtClean="0"/>
              <a:t> for </a:t>
            </a:r>
            <a:r>
              <a:rPr lang="en-US" sz="3600" i="1" dirty="0" smtClean="0"/>
              <a:t>Total Depravity</a:t>
            </a:r>
            <a:r>
              <a:rPr lang="en-US" sz="3600" dirty="0" smtClean="0"/>
              <a:t> of the sinner </a:t>
            </a:r>
          </a:p>
          <a:p>
            <a:r>
              <a:rPr lang="en-US" sz="3600" b="1" dirty="0" smtClean="0">
                <a:solidFill>
                  <a:srgbClr val="FFFF00"/>
                </a:solidFill>
              </a:rPr>
              <a:t>U</a:t>
            </a:r>
            <a:r>
              <a:rPr lang="en-US" sz="3600" dirty="0" smtClean="0"/>
              <a:t> for </a:t>
            </a:r>
            <a:r>
              <a:rPr lang="en-US" sz="3600" i="1" dirty="0" smtClean="0"/>
              <a:t>Unconditional Election</a:t>
            </a:r>
            <a:r>
              <a:rPr lang="en-US" sz="3600" dirty="0" smtClean="0"/>
              <a:t> </a:t>
            </a:r>
          </a:p>
          <a:p>
            <a:r>
              <a:rPr lang="en-US" sz="3600" b="1" dirty="0" smtClean="0">
                <a:solidFill>
                  <a:srgbClr val="FFFF00"/>
                </a:solidFill>
              </a:rPr>
              <a:t>L</a:t>
            </a:r>
            <a:r>
              <a:rPr lang="en-US" sz="3600" dirty="0" smtClean="0"/>
              <a:t> for </a:t>
            </a:r>
            <a:r>
              <a:rPr lang="en-US" sz="3600" i="1" dirty="0" smtClean="0"/>
              <a:t>Limited Atonement</a:t>
            </a:r>
            <a:r>
              <a:rPr lang="en-US" sz="3600" dirty="0" smtClean="0"/>
              <a:t> </a:t>
            </a:r>
          </a:p>
          <a:p>
            <a:r>
              <a:rPr lang="en-US" sz="3600" b="1" dirty="0" smtClean="0">
                <a:solidFill>
                  <a:srgbClr val="FFFF00"/>
                </a:solidFill>
              </a:rPr>
              <a:t>I</a:t>
            </a:r>
            <a:r>
              <a:rPr lang="en-US" sz="3600" dirty="0" smtClean="0"/>
              <a:t> for </a:t>
            </a:r>
            <a:r>
              <a:rPr lang="en-US" sz="3600" i="1" dirty="0" smtClean="0"/>
              <a:t>Irresistible Grace</a:t>
            </a:r>
            <a:r>
              <a:rPr lang="en-US" sz="3600" dirty="0" smtClean="0"/>
              <a:t> </a:t>
            </a:r>
          </a:p>
          <a:p>
            <a:r>
              <a:rPr lang="en-US" sz="3600" b="1" dirty="0" smtClean="0">
                <a:solidFill>
                  <a:srgbClr val="FFFF00"/>
                </a:solidFill>
              </a:rPr>
              <a:t>P</a:t>
            </a:r>
            <a:r>
              <a:rPr lang="en-US" sz="3600" dirty="0" smtClean="0"/>
              <a:t> for </a:t>
            </a:r>
            <a:r>
              <a:rPr lang="en-US" sz="3600" i="1" dirty="0" smtClean="0"/>
              <a:t>Perseverance</a:t>
            </a:r>
            <a:r>
              <a:rPr lang="en-US" sz="3600" dirty="0" smtClean="0"/>
              <a:t> of the saints </a:t>
            </a:r>
            <a:br>
              <a:rPr lang="en-US" sz="3600" dirty="0" smtClean="0"/>
            </a:br>
            <a:r>
              <a:rPr lang="en-US" sz="3600" dirty="0" smtClean="0"/>
              <a:t> </a:t>
            </a:r>
          </a:p>
          <a:p>
            <a:endParaRPr lang="en-US" sz="3600" dirty="0"/>
          </a:p>
        </p:txBody>
      </p:sp>
      <p:pic>
        <p:nvPicPr>
          <p:cNvPr id="91138" name="Picture 2" descr="http://img.fotocommunity.com/photos/8296190.jpg"/>
          <p:cNvPicPr>
            <a:picLocks noChangeAspect="1" noChangeArrowheads="1"/>
          </p:cNvPicPr>
          <p:nvPr/>
        </p:nvPicPr>
        <p:blipFill>
          <a:blip r:embed="rId2" cstate="print"/>
          <a:srcRect/>
          <a:stretch>
            <a:fillRect/>
          </a:stretch>
        </p:blipFill>
        <p:spPr bwMode="auto">
          <a:xfrm>
            <a:off x="6477000" y="2286000"/>
            <a:ext cx="2667000" cy="1784566"/>
          </a:xfrm>
          <a:prstGeom prst="rect">
            <a:avLst/>
          </a:prstGeom>
          <a:noFill/>
        </p:spPr>
      </p:pic>
      <p:pic>
        <p:nvPicPr>
          <p:cNvPr id="91140" name="Picture 4" descr="http://www.biography.com/imported/images/Biography/Images/Profiles/C/John-Calvin-9235788-1-402.jpg"/>
          <p:cNvPicPr>
            <a:picLocks noChangeAspect="1" noChangeArrowheads="1"/>
          </p:cNvPicPr>
          <p:nvPr/>
        </p:nvPicPr>
        <p:blipFill>
          <a:blip r:embed="rId3" cstate="print"/>
          <a:srcRect/>
          <a:stretch>
            <a:fillRect/>
          </a:stretch>
        </p:blipFill>
        <p:spPr bwMode="auto">
          <a:xfrm>
            <a:off x="381000" y="5029200"/>
            <a:ext cx="1828800" cy="1828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Total Depravity</a:t>
            </a:r>
            <a:endParaRPr lang="en-US" dirty="0"/>
          </a:p>
        </p:txBody>
      </p:sp>
      <p:pic>
        <p:nvPicPr>
          <p:cNvPr id="37890" name="Picture 2" descr="http://learntheology.com/theology/john-calvin_theology3.jpg"/>
          <p:cNvPicPr>
            <a:picLocks noChangeAspect="1" noChangeArrowheads="1"/>
          </p:cNvPicPr>
          <p:nvPr/>
        </p:nvPicPr>
        <p:blipFill>
          <a:blip r:embed="rId2" cstate="print"/>
          <a:srcRect/>
          <a:stretch>
            <a:fillRect/>
          </a:stretch>
        </p:blipFill>
        <p:spPr bwMode="auto">
          <a:xfrm>
            <a:off x="6553200" y="0"/>
            <a:ext cx="25908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u="sng" dirty="0" smtClean="0">
                <a:solidFill>
                  <a:srgbClr val="FFFF00"/>
                </a:solidFill>
              </a:rPr>
              <a:t>T</a:t>
            </a:r>
            <a:r>
              <a:rPr lang="en-US" u="sng" dirty="0" smtClean="0"/>
              <a:t>otal Depravity </a:t>
            </a:r>
            <a:r>
              <a:rPr lang="en-US" dirty="0" smtClean="0"/>
              <a:t>- Sinners are totally depraved and so incapable of repentance except as God calls some selected individuals, and leaves others He has predestined for Hell, unable to repent.</a:t>
            </a:r>
            <a:endParaRPr lang="en-US" dirty="0"/>
          </a:p>
          <a:p>
            <a:r>
              <a:rPr lang="en-US" i="1" dirty="0" smtClean="0">
                <a:solidFill>
                  <a:srgbClr val="FFFF00"/>
                </a:solidFill>
              </a:rPr>
              <a:t>"God...now commandeth </a:t>
            </a:r>
            <a:r>
              <a:rPr lang="en-US" i="1" u="sng" dirty="0" smtClean="0">
                <a:solidFill>
                  <a:srgbClr val="FFFF00"/>
                </a:solidFill>
              </a:rPr>
              <a:t>all men </a:t>
            </a:r>
            <a:r>
              <a:rPr lang="en-US" i="1" dirty="0" smtClean="0">
                <a:solidFill>
                  <a:srgbClr val="FFFF00"/>
                </a:solidFill>
              </a:rPr>
              <a:t>every where to repent." (Acts 17:30) </a:t>
            </a:r>
          </a:p>
          <a:p>
            <a:r>
              <a:rPr lang="en-US" dirty="0" smtClean="0"/>
              <a:t>Can anyone accuse God of commanding people to do what He has made it impossible for them to do?</a:t>
            </a:r>
          </a:p>
          <a:p>
            <a:r>
              <a:rPr lang="en-US" i="1" dirty="0" smtClean="0"/>
              <a:t>In John 1:9 we are told about Jesus</a:t>
            </a:r>
            <a:r>
              <a:rPr lang="en-US" i="1" dirty="0"/>
              <a:t> </a:t>
            </a:r>
            <a:r>
              <a:rPr lang="en-US" i="1" dirty="0" smtClean="0"/>
              <a:t>- </a:t>
            </a:r>
            <a:r>
              <a:rPr lang="en-US" i="1" dirty="0" smtClean="0">
                <a:solidFill>
                  <a:srgbClr val="FFFF00"/>
                </a:solidFill>
              </a:rPr>
              <a:t>"That (He) was the true Light, which lighteth every man that cometh into the world." </a:t>
            </a:r>
          </a:p>
          <a:p>
            <a:r>
              <a:rPr lang="en-US" dirty="0" smtClean="0"/>
              <a:t>So every man in the world has enough light from God to be saved –  see Romans chapter 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3962400" cy="6494085"/>
          </a:xfrm>
          <a:prstGeom prst="rect">
            <a:avLst/>
          </a:prstGeom>
        </p:spPr>
        <p:txBody>
          <a:bodyPr wrap="square">
            <a:spAutoFit/>
          </a:bodyPr>
          <a:lstStyle/>
          <a:p>
            <a:pPr algn="ctr"/>
            <a:r>
              <a:rPr lang="en-US" sz="3200" i="1" dirty="0" smtClean="0"/>
              <a:t>Jesus said, </a:t>
            </a:r>
            <a:r>
              <a:rPr lang="en-US" sz="3200" i="1" dirty="0" smtClean="0">
                <a:solidFill>
                  <a:srgbClr val="FFFF00"/>
                </a:solidFill>
              </a:rPr>
              <a:t>"And I, if I be lifted up from the earth, will draw </a:t>
            </a:r>
            <a:r>
              <a:rPr lang="en-US" sz="3200" i="1" u="sng" dirty="0" smtClean="0">
                <a:solidFill>
                  <a:srgbClr val="FFFF00"/>
                </a:solidFill>
              </a:rPr>
              <a:t>all</a:t>
            </a:r>
            <a:r>
              <a:rPr lang="en-US" sz="3200" i="1" dirty="0" smtClean="0">
                <a:solidFill>
                  <a:srgbClr val="FFFF00"/>
                </a:solidFill>
              </a:rPr>
              <a:t> men unto me. This he said, signifying what death he should die." </a:t>
            </a:r>
          </a:p>
          <a:p>
            <a:pPr algn="ctr"/>
            <a:endParaRPr lang="en-US" sz="3200" i="1" dirty="0"/>
          </a:p>
          <a:p>
            <a:pPr algn="ctr"/>
            <a:r>
              <a:rPr lang="en-US" sz="3200" i="1" dirty="0" smtClean="0"/>
              <a:t>If Jesus draws "all men" unto Himself, then any one </a:t>
            </a:r>
          </a:p>
          <a:p>
            <a:pPr algn="ctr"/>
            <a:r>
              <a:rPr lang="en-US" sz="3200" i="1" dirty="0" smtClean="0"/>
              <a:t>"all men”</a:t>
            </a:r>
          </a:p>
          <a:p>
            <a:pPr algn="ctr"/>
            <a:r>
              <a:rPr lang="en-US" sz="3200" i="1" dirty="0" smtClean="0"/>
              <a:t> can be saved.</a:t>
            </a:r>
          </a:p>
          <a:p>
            <a:pPr algn="ctr"/>
            <a:r>
              <a:rPr lang="en-US" sz="3200" i="1" dirty="0" smtClean="0"/>
              <a:t> (John 12:32-33)</a:t>
            </a:r>
            <a:endParaRPr lang="en-US" sz="3200" i="1" dirty="0"/>
          </a:p>
        </p:txBody>
      </p:sp>
      <p:pic>
        <p:nvPicPr>
          <p:cNvPr id="97282" name="Picture 2" descr="http://www.freewebs.com/uncleram/Jesus_on_cross.jpg"/>
          <p:cNvPicPr>
            <a:picLocks noChangeAspect="1" noChangeArrowheads="1"/>
          </p:cNvPicPr>
          <p:nvPr/>
        </p:nvPicPr>
        <p:blipFill>
          <a:blip r:embed="rId2" cstate="print"/>
          <a:srcRect/>
          <a:stretch>
            <a:fillRect/>
          </a:stretch>
        </p:blipFill>
        <p:spPr bwMode="auto">
          <a:xfrm>
            <a:off x="4953000" y="457200"/>
            <a:ext cx="405765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4832092"/>
          </a:xfrm>
          <a:prstGeom prst="rect">
            <a:avLst/>
          </a:prstGeom>
        </p:spPr>
        <p:txBody>
          <a:bodyPr wrap="square">
            <a:spAutoFit/>
          </a:bodyPr>
          <a:lstStyle/>
          <a:p>
            <a:pPr algn="ctr"/>
            <a:r>
              <a:rPr lang="en-US" sz="4400" i="1" dirty="0" smtClean="0"/>
              <a:t>“For I delivered unto you first of all that which I also received, how that Christ died for our sins according to the scriptures; And that he was buried, and that he rose again the third day according to the scriptures.” </a:t>
            </a:r>
          </a:p>
          <a:p>
            <a:pPr algn="ctr"/>
            <a:r>
              <a:rPr lang="en-US" sz="4400" i="1" dirty="0" smtClean="0"/>
              <a:t>(I Cor. 15:3-5) </a:t>
            </a:r>
            <a:endParaRPr lang="en-US" sz="44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Unconditional Election</a:t>
            </a:r>
            <a:endParaRPr lang="en-US" dirty="0"/>
          </a:p>
        </p:txBody>
      </p:sp>
      <p:pic>
        <p:nvPicPr>
          <p:cNvPr id="34818" name="Picture 2" descr="http://upload.wikimedia.org/wikipedia/commons/3/35/John_Calvin_11.jpg"/>
          <p:cNvPicPr>
            <a:picLocks noChangeAspect="1" noChangeArrowheads="1"/>
          </p:cNvPicPr>
          <p:nvPr/>
        </p:nvPicPr>
        <p:blipFill>
          <a:blip r:embed="rId2" cstate="print"/>
          <a:srcRect/>
          <a:stretch>
            <a:fillRect/>
          </a:stretch>
        </p:blipFill>
        <p:spPr bwMode="auto">
          <a:xfrm>
            <a:off x="0" y="0"/>
            <a:ext cx="2438400" cy="29724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15400" cy="6858000"/>
          </a:xfrm>
        </p:spPr>
        <p:txBody>
          <a:bodyPr>
            <a:normAutofit/>
          </a:bodyPr>
          <a:lstStyle/>
          <a:p>
            <a:r>
              <a:rPr lang="en-US" u="sng" dirty="0" smtClean="0">
                <a:solidFill>
                  <a:srgbClr val="FFFF00"/>
                </a:solidFill>
              </a:rPr>
              <a:t>U</a:t>
            </a:r>
            <a:r>
              <a:rPr lang="en-US" u="sng" dirty="0" smtClean="0"/>
              <a:t>nconditional Election </a:t>
            </a:r>
            <a:r>
              <a:rPr lang="en-US" dirty="0" smtClean="0"/>
              <a:t>– God </a:t>
            </a:r>
            <a:r>
              <a:rPr lang="en-US" i="1" dirty="0" smtClean="0"/>
              <a:t>chooses </a:t>
            </a:r>
            <a:r>
              <a:rPr lang="en-US" dirty="0" smtClean="0"/>
              <a:t>to give some people eternal life, </a:t>
            </a:r>
            <a:r>
              <a:rPr lang="en-US" i="1" dirty="0" smtClean="0"/>
              <a:t>without </a:t>
            </a:r>
            <a:r>
              <a:rPr lang="en-US" dirty="0" smtClean="0"/>
              <a:t>looking for anything good in them </a:t>
            </a:r>
            <a:r>
              <a:rPr lang="en-US" i="1" dirty="0" smtClean="0"/>
              <a:t>as a condition </a:t>
            </a:r>
            <a:r>
              <a:rPr lang="en-US" dirty="0" smtClean="0"/>
              <a:t>for loving and saving them. </a:t>
            </a:r>
          </a:p>
          <a:p>
            <a:r>
              <a:rPr lang="en-US" dirty="0" smtClean="0"/>
              <a:t>Before any man or woman is born -- in fact, before the world was made -- God decided who would go to heaven and who would not. Before they did good or bad, God chose some to be His people and rejected others.</a:t>
            </a:r>
          </a:p>
          <a:p>
            <a:r>
              <a:rPr lang="en-US" dirty="0" smtClean="0"/>
              <a:t>We agree only with the statement that God </a:t>
            </a:r>
            <a:r>
              <a:rPr lang="en-US" dirty="0"/>
              <a:t>elects apart from any merit or human effort on our part, salvation is totally by Grace </a:t>
            </a:r>
            <a:r>
              <a:rPr lang="en-US" i="1" dirty="0">
                <a:solidFill>
                  <a:srgbClr val="FFFF00"/>
                </a:solidFill>
              </a:rPr>
              <a:t>(salvation is not by works: Ephesians 2:8-10; Titus 3:5; Romans 4:5</a:t>
            </a:r>
            <a:r>
              <a:rPr lang="en-US" i="1" dirty="0" smtClean="0">
                <a:solidFill>
                  <a:srgbClr val="FFFF00"/>
                </a:solidFill>
              </a:rPr>
              <a:t>).</a:t>
            </a:r>
            <a:endParaRPr lang="en-US" i="1" dirty="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Limited Atonement</a:t>
            </a:r>
            <a:endParaRPr lang="en-US" dirty="0"/>
          </a:p>
        </p:txBody>
      </p:sp>
      <p:pic>
        <p:nvPicPr>
          <p:cNvPr id="32772" name="Picture 4" descr="http://lrwhitney.files.wordpress.com/2011/04/john_calvin_line_drawing_.jpg"/>
          <p:cNvPicPr>
            <a:picLocks noChangeAspect="1" noChangeArrowheads="1"/>
          </p:cNvPicPr>
          <p:nvPr/>
        </p:nvPicPr>
        <p:blipFill>
          <a:blip r:embed="rId2" cstate="print"/>
          <a:srcRect/>
          <a:stretch>
            <a:fillRect/>
          </a:stretch>
        </p:blipFill>
        <p:spPr bwMode="auto">
          <a:xfrm>
            <a:off x="6019800" y="0"/>
            <a:ext cx="3124200" cy="29458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u="sng" dirty="0" smtClean="0">
                <a:solidFill>
                  <a:srgbClr val="FFFF00"/>
                </a:solidFill>
              </a:rPr>
              <a:t>L</a:t>
            </a:r>
            <a:r>
              <a:rPr lang="en-US" u="sng" dirty="0" smtClean="0"/>
              <a:t>imited Atonement </a:t>
            </a:r>
            <a:r>
              <a:rPr lang="en-US" dirty="0" smtClean="0"/>
              <a:t>- Christ did not die for all men. He made no provision for some men be saved. </a:t>
            </a:r>
          </a:p>
          <a:p>
            <a:r>
              <a:rPr lang="en-US" dirty="0" smtClean="0"/>
              <a:t>Atonement (salvation) is limited to only the elect.</a:t>
            </a:r>
          </a:p>
          <a:p>
            <a:r>
              <a:rPr lang="en-US" dirty="0" smtClean="0"/>
              <a:t>Christ died ONLY for the sins of the ELECT, and NOT for the sins of the non-elect.</a:t>
            </a:r>
          </a:p>
          <a:p>
            <a:r>
              <a:rPr lang="en-US" dirty="0" smtClean="0"/>
              <a:t>This false teaching claims that God did not love all men enough to have Christ die for all, that His grace is limited.</a:t>
            </a:r>
          </a:p>
          <a:p>
            <a:r>
              <a:rPr lang="en-US" dirty="0" smtClean="0"/>
              <a:t>There is no limited love or atonement in </a:t>
            </a:r>
            <a:r>
              <a:rPr lang="en-US" i="1" dirty="0" smtClean="0"/>
              <a:t>John 3:16</a:t>
            </a:r>
            <a:r>
              <a:rPr lang="en-US" dirty="0" smtClean="0"/>
              <a:t>.</a:t>
            </a:r>
            <a:endParaRPr lang="en-US" dirty="0"/>
          </a:p>
          <a:p>
            <a:r>
              <a:rPr lang="en-US" i="1" dirty="0" smtClean="0"/>
              <a:t>I</a:t>
            </a:r>
            <a:r>
              <a:rPr lang="en-US" dirty="0" smtClean="0"/>
              <a:t> </a:t>
            </a:r>
            <a:r>
              <a:rPr lang="en-US" i="1" dirty="0" smtClean="0"/>
              <a:t>John 2:2 </a:t>
            </a:r>
            <a:r>
              <a:rPr lang="en-US" dirty="0" smtClean="0"/>
              <a:t>plainly says, </a:t>
            </a:r>
            <a:r>
              <a:rPr lang="en-US" i="1" dirty="0" smtClean="0">
                <a:solidFill>
                  <a:srgbClr val="FFFF00"/>
                </a:solidFill>
              </a:rPr>
              <a:t>"And he is the propitiation for our sins: and not for our's only, but also for the sins of the whole world." </a:t>
            </a:r>
            <a:r>
              <a:rPr lang="en-US" i="1" dirty="0" smtClean="0"/>
              <a:t>No limited atonement there. </a:t>
            </a:r>
            <a:endParaRPr lang="en-US" i="1" dirty="0" smtClean="0">
              <a:solidFill>
                <a:srgbClr val="FFFF00"/>
              </a:solidFill>
            </a:endParaRPr>
          </a:p>
          <a:p>
            <a:r>
              <a:rPr lang="en-US" i="1" dirty="0" smtClean="0">
                <a:solidFill>
                  <a:srgbClr val="FFFF00"/>
                </a:solidFill>
              </a:rPr>
              <a:t>"Behold the LAMB OF GOD, which TAKETH AWAY THE SIN OF THE WORLD." (John 1:29) </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to="" calcmode="lin" valueType="num">
                                      <p:cBhvr>
                                        <p:cTn id="2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15400" cy="6858000"/>
          </a:xfrm>
        </p:spPr>
        <p:txBody>
          <a:bodyPr>
            <a:normAutofit fontScale="92500"/>
          </a:bodyPr>
          <a:lstStyle/>
          <a:p>
            <a:r>
              <a:rPr lang="en-US" i="1" dirty="0" smtClean="0"/>
              <a:t>II COR. 5:19 </a:t>
            </a:r>
            <a:r>
              <a:rPr lang="en-US" dirty="0" smtClean="0"/>
              <a:t>REFUTES "LIMITED ATONEMENT </a:t>
            </a:r>
            <a:r>
              <a:rPr lang="en-US" dirty="0" smtClean="0">
                <a:solidFill>
                  <a:srgbClr val="FFFF00"/>
                </a:solidFill>
              </a:rPr>
              <a:t>-</a:t>
            </a:r>
            <a:r>
              <a:rPr lang="en-US" i="1" dirty="0" smtClean="0">
                <a:solidFill>
                  <a:srgbClr val="FFFF00"/>
                </a:solidFill>
              </a:rPr>
              <a:t>"To wit, that God was in Christ, RECONCILING THE WORLD UNTO HIMSELF, NOT IMPUTING THEIR TRESPASSES UNTO THEM; and hath committed unto us the word of reconciliation." </a:t>
            </a:r>
          </a:p>
          <a:p>
            <a:r>
              <a:rPr lang="en-US" i="1" dirty="0" smtClean="0"/>
              <a:t>I TIM. 2:5-6 </a:t>
            </a:r>
            <a:r>
              <a:rPr lang="en-US" dirty="0" smtClean="0"/>
              <a:t>REFUTES "LIMITED ATONEMENT – </a:t>
            </a:r>
            <a:r>
              <a:rPr lang="en-US" dirty="0" smtClean="0">
                <a:solidFill>
                  <a:srgbClr val="FFFF00"/>
                </a:solidFill>
              </a:rPr>
              <a:t>“</a:t>
            </a:r>
            <a:r>
              <a:rPr lang="en-US" i="1" dirty="0" smtClean="0">
                <a:solidFill>
                  <a:srgbClr val="FFFF00"/>
                </a:solidFill>
              </a:rPr>
              <a:t>For there in one God, and one Mediator between God and men, the Man CHRIST JESUS, Who gave Himself a RANSOM FOR ALL, to be testified in due time.”</a:t>
            </a:r>
          </a:p>
          <a:p>
            <a:r>
              <a:rPr lang="en-US" i="1" dirty="0" smtClean="0"/>
              <a:t>HEB. 2:9 </a:t>
            </a:r>
            <a:r>
              <a:rPr lang="en-US" dirty="0" smtClean="0"/>
              <a:t>REFUTES "LIMITED ATONEMENT - </a:t>
            </a:r>
            <a:r>
              <a:rPr lang="en-US" i="1" dirty="0" smtClean="0">
                <a:solidFill>
                  <a:srgbClr val="FFFF00"/>
                </a:solidFill>
              </a:rPr>
              <a:t>"But we see Jesus, who was made a little lower than the angels for the suffering of death, crowned with glory and honour; that he by the grace of God SHOULD TASTE DEATH FOR EVERY MAN."</a:t>
            </a:r>
            <a:r>
              <a:rPr lang="en-US" dirty="0" smtClean="0">
                <a:solidFill>
                  <a:srgbClr val="FFFF00"/>
                </a:solidFill>
              </a:rPr>
              <a:t>  </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Irresistible Grace</a:t>
            </a:r>
            <a:endParaRPr lang="en-US" dirty="0"/>
          </a:p>
        </p:txBody>
      </p:sp>
      <p:pic>
        <p:nvPicPr>
          <p:cNvPr id="29698" name="Picture 2" descr="http://cdn.dipity.com/uploads/events/8d790cdf840bf97cb98f6c5bef6789a1_1M.png"/>
          <p:cNvPicPr>
            <a:picLocks noChangeAspect="1" noChangeArrowheads="1"/>
          </p:cNvPicPr>
          <p:nvPr/>
        </p:nvPicPr>
        <p:blipFill>
          <a:blip r:embed="rId2" cstate="print"/>
          <a:srcRect/>
          <a:stretch>
            <a:fillRect/>
          </a:stretch>
        </p:blipFill>
        <p:spPr bwMode="auto">
          <a:xfrm>
            <a:off x="1" y="0"/>
            <a:ext cx="2362200" cy="27286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u="sng" dirty="0" smtClean="0">
                <a:solidFill>
                  <a:srgbClr val="FFFF00"/>
                </a:solidFill>
              </a:rPr>
              <a:t>I</a:t>
            </a:r>
            <a:r>
              <a:rPr lang="en-US" u="sng" dirty="0" smtClean="0"/>
              <a:t>rresistible grace </a:t>
            </a:r>
            <a:r>
              <a:rPr lang="en-US" dirty="0" smtClean="0"/>
              <a:t>– The call of God to salvation cannot be resisted or opposed.</a:t>
            </a:r>
          </a:p>
          <a:p>
            <a:r>
              <a:rPr lang="en-US" dirty="0" smtClean="0"/>
              <a:t>When the Holy Spirit draws a man to salvation that man can not resist.</a:t>
            </a:r>
          </a:p>
          <a:p>
            <a:r>
              <a:rPr lang="en-US" dirty="0" smtClean="0"/>
              <a:t>Those who are predestinated, elected, called and chosen by God can not reject the offer of grace (salvation).  </a:t>
            </a:r>
          </a:p>
          <a:p>
            <a:r>
              <a:rPr lang="en-US" i="1" dirty="0" smtClean="0">
                <a:solidFill>
                  <a:srgbClr val="FFFF00"/>
                </a:solidFill>
              </a:rPr>
              <a:t>Rev. 3:20 “Behold, I stand at the door, and knock: if any man hear my voice, and open the door, I will come in to him, and will sup with him, and he with me.”</a:t>
            </a:r>
          </a:p>
          <a:p>
            <a:r>
              <a:rPr lang="en-US" i="1" dirty="0" smtClean="0">
                <a:solidFill>
                  <a:srgbClr val="FFFF00"/>
                </a:solidFill>
              </a:rPr>
              <a:t>Matt. 23:37 “O Jerusalem, Jerusalem, thou that killest the prophets, and stonest them which are sent unto thee, how often would I have gathered thy children together, even as a hen gathereth her chickens under her wings, and ye would not.”</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Arial" charset="0"/>
              <a:buChar char="•"/>
            </a:pPr>
            <a:r>
              <a:rPr lang="en-US" sz="3600" i="1" dirty="0" smtClean="0">
                <a:solidFill>
                  <a:srgbClr val="FFFF00"/>
                </a:solidFill>
              </a:rPr>
              <a:t>Acts 7:51 “Ye stiffnecked and uncircumcised in heart and ears, ye do always resist the Holy Ghost: as your fathers did, so do ye.”</a:t>
            </a:r>
          </a:p>
          <a:p>
            <a:pPr>
              <a:buFont typeface="Arial" charset="0"/>
              <a:buChar char="•"/>
            </a:pPr>
            <a:r>
              <a:rPr lang="en-US" sz="3600" i="1" dirty="0" smtClean="0">
                <a:solidFill>
                  <a:srgbClr val="FFFF00"/>
                </a:solidFill>
              </a:rPr>
              <a:t>Proverbs 1:24-25 “Because I have called, and ye refused; I have stretched out my hand, and no man regarded; But ye have set at nought all my counsel, and would none of my reproof: I also will laugh at your calamity; I will mock when your fear cometh.”</a:t>
            </a:r>
          </a:p>
          <a:p>
            <a:pPr>
              <a:buFont typeface="Arial" charset="0"/>
              <a:buChar char="•"/>
            </a:pPr>
            <a:r>
              <a:rPr lang="en-US" sz="3600" i="1" dirty="0" smtClean="0">
                <a:solidFill>
                  <a:srgbClr val="FFFF00"/>
                </a:solidFill>
              </a:rPr>
              <a:t>John 5:40 “And ye will not come to me, that ye might have life.”</a:t>
            </a:r>
          </a:p>
          <a:p>
            <a:endParaRPr lang="en-US" sz="36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5181600"/>
          </a:xfrm>
        </p:spPr>
        <p:txBody>
          <a:bodyPr/>
          <a:lstStyle/>
          <a:p>
            <a:r>
              <a:rPr lang="en-US" dirty="0" smtClean="0"/>
              <a:t>Perseverance of the Saints</a:t>
            </a:r>
            <a:endParaRPr lang="en-US" dirty="0"/>
          </a:p>
        </p:txBody>
      </p:sp>
      <p:pic>
        <p:nvPicPr>
          <p:cNvPr id="26626" name="Picture 2" descr="http://www.templeton-cambridge.org/lib/img/articles/brown_calvin.jpg"/>
          <p:cNvPicPr>
            <a:picLocks noChangeAspect="1" noChangeArrowheads="1"/>
          </p:cNvPicPr>
          <p:nvPr/>
        </p:nvPicPr>
        <p:blipFill>
          <a:blip r:embed="rId2" cstate="print"/>
          <a:srcRect/>
          <a:stretch>
            <a:fillRect/>
          </a:stretch>
        </p:blipFill>
        <p:spPr bwMode="auto">
          <a:xfrm>
            <a:off x="4267200" y="0"/>
            <a:ext cx="4876800" cy="2743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600" u="sng" dirty="0" smtClean="0">
                <a:solidFill>
                  <a:srgbClr val="FFFF00"/>
                </a:solidFill>
              </a:rPr>
              <a:t>P</a:t>
            </a:r>
            <a:r>
              <a:rPr lang="en-US" sz="3600" u="sng" dirty="0" smtClean="0"/>
              <a:t>erseverance of the saints </a:t>
            </a:r>
            <a:r>
              <a:rPr lang="en-US" sz="3600" dirty="0" smtClean="0"/>
              <a:t>– The elect will persevere in faith and continue in grace to ultimate final salvation. – </a:t>
            </a:r>
            <a:r>
              <a:rPr lang="en-US" sz="3600" i="1" dirty="0" smtClean="0">
                <a:solidFill>
                  <a:srgbClr val="FFFF00"/>
                </a:solidFill>
              </a:rPr>
              <a:t>Matt. 24:13 “But he that shall endure unto the end, the same shall be saved.”</a:t>
            </a:r>
          </a:p>
          <a:p>
            <a:r>
              <a:rPr lang="en-US" sz="3600" dirty="0" smtClean="0"/>
              <a:t>Eternal security is the </a:t>
            </a:r>
            <a:r>
              <a:rPr lang="en-US" sz="3600" u="sng" dirty="0" smtClean="0"/>
              <a:t>preservation</a:t>
            </a:r>
            <a:r>
              <a:rPr lang="en-US" sz="3600" dirty="0" smtClean="0"/>
              <a:t> of the saints, NOT the </a:t>
            </a:r>
            <a:r>
              <a:rPr lang="en-US" sz="3600" u="sng" dirty="0" smtClean="0"/>
              <a:t>perseverance</a:t>
            </a:r>
            <a:r>
              <a:rPr lang="en-US" sz="3600" dirty="0" smtClean="0"/>
              <a:t> of the saints. </a:t>
            </a:r>
          </a:p>
          <a:p>
            <a:r>
              <a:rPr lang="en-US" sz="3600" dirty="0" smtClean="0"/>
              <a:t>Eternal salvation advocates believe that once a person is truly "born of God", or "regenerated" nothing in heaven or earth </a:t>
            </a:r>
            <a:r>
              <a:rPr lang="en-US" sz="3600" i="1" dirty="0" smtClean="0">
                <a:solidFill>
                  <a:srgbClr val="FFFF00"/>
                </a:solidFill>
              </a:rPr>
              <a:t>“…shall be able to separate (them) from the love of God.” (Romans 8:39)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600" dirty="0" smtClean="0"/>
              <a:t/>
            </a:r>
            <a:br>
              <a:rPr lang="en-US" sz="3600" dirty="0" smtClean="0"/>
            </a:br>
            <a:r>
              <a:rPr lang="en-US" sz="3600" i="1" dirty="0" smtClean="0">
                <a:solidFill>
                  <a:srgbClr val="FFFF00"/>
                </a:solidFill>
              </a:rPr>
              <a:t>“Exposing the false Doctrine of Calvinism”</a:t>
            </a:r>
            <a:endParaRPr lang="en-US" sz="3600" i="1" dirty="0">
              <a:solidFill>
                <a:srgbClr val="FFFF00"/>
              </a:solidFill>
            </a:endParaRPr>
          </a:p>
        </p:txBody>
      </p:sp>
      <p:sp>
        <p:nvSpPr>
          <p:cNvPr id="3" name="Content Placeholder 2"/>
          <p:cNvSpPr>
            <a:spLocks noGrp="1"/>
          </p:cNvSpPr>
          <p:nvPr>
            <p:ph idx="1"/>
          </p:nvPr>
        </p:nvSpPr>
        <p:spPr>
          <a:xfrm>
            <a:off x="0" y="838200"/>
            <a:ext cx="6553200" cy="6019800"/>
          </a:xfrm>
        </p:spPr>
        <p:txBody>
          <a:bodyPr>
            <a:noAutofit/>
          </a:bodyPr>
          <a:lstStyle/>
          <a:p>
            <a:pPr algn="ctr">
              <a:buNone/>
            </a:pPr>
            <a:endParaRPr lang="en-US" dirty="0" smtClean="0"/>
          </a:p>
          <a:p>
            <a:pPr algn="ctr">
              <a:buNone/>
            </a:pPr>
            <a:r>
              <a:rPr lang="en-US" i="1" dirty="0" smtClean="0"/>
              <a:t>“I marvel that ye are so soon removed from him that called you into the grace of Christ unto another gospel …but there be some that trouble you, and would </a:t>
            </a:r>
            <a:r>
              <a:rPr lang="en-US" i="1" u="sng" dirty="0" smtClean="0"/>
              <a:t>pervert the gospel of Christ</a:t>
            </a:r>
            <a:r>
              <a:rPr lang="en-US" i="1" dirty="0" smtClean="0"/>
              <a:t>. But though we, or an angel from heaven, preach any other gospel unto you than that which we have preached unto you, let him be accursed.” (Gal. 1:6-8) </a:t>
            </a:r>
          </a:p>
        </p:txBody>
      </p:sp>
      <p:pic>
        <p:nvPicPr>
          <p:cNvPr id="3074" name="Picture 2" descr="John Calvin Best View"/>
          <p:cNvPicPr>
            <a:picLocks noChangeAspect="1" noChangeArrowheads="1"/>
          </p:cNvPicPr>
          <p:nvPr/>
        </p:nvPicPr>
        <p:blipFill>
          <a:blip r:embed="rId2" cstate="print"/>
          <a:srcRect/>
          <a:stretch>
            <a:fillRect/>
          </a:stretch>
        </p:blipFill>
        <p:spPr bwMode="auto">
          <a:xfrm>
            <a:off x="6758788" y="1600200"/>
            <a:ext cx="2385212"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0"/>
            <a:ext cx="4800600" cy="6894195"/>
          </a:xfrm>
          <a:prstGeom prst="rect">
            <a:avLst/>
          </a:prstGeom>
        </p:spPr>
        <p:txBody>
          <a:bodyPr wrap="square">
            <a:spAutoFit/>
          </a:bodyPr>
          <a:lstStyle/>
          <a:p>
            <a:pPr algn="ctr"/>
            <a:r>
              <a:rPr lang="en-US" sz="3400" i="1" dirty="0" smtClean="0">
                <a:solidFill>
                  <a:srgbClr val="FFFF00"/>
                </a:solidFill>
              </a:rPr>
              <a:t>“My sheep hear my voice, and I know them, and they follow me: And I give unto them eternal life; and they shall never perish, neither shall any man pluck them out of my hand. My Father, which gave them me, is greater than all; and no man is able to pluck them out of my Father's hand.” </a:t>
            </a:r>
          </a:p>
          <a:p>
            <a:pPr algn="ctr"/>
            <a:r>
              <a:rPr lang="en-US" sz="3400" i="1" dirty="0" smtClean="0">
                <a:solidFill>
                  <a:srgbClr val="FFFF00"/>
                </a:solidFill>
              </a:rPr>
              <a:t>John 10:27-29 </a:t>
            </a:r>
          </a:p>
        </p:txBody>
      </p:sp>
      <p:pic>
        <p:nvPicPr>
          <p:cNvPr id="87042" name="Picture 2" descr="http://1.bp.blogspot.com/_tNHKqUjGEOA/TADrgfHtoyI/AAAAAAAAJ4s/O4Tz47812oM/s400/jesussheep.jpg"/>
          <p:cNvPicPr>
            <a:picLocks noChangeAspect="1" noChangeArrowheads="1"/>
          </p:cNvPicPr>
          <p:nvPr/>
        </p:nvPicPr>
        <p:blipFill>
          <a:blip r:embed="rId2" cstate="print"/>
          <a:srcRect/>
          <a:stretch>
            <a:fillRect/>
          </a:stretch>
        </p:blipFill>
        <p:spPr bwMode="auto">
          <a:xfrm>
            <a:off x="228600" y="533400"/>
            <a:ext cx="3957673" cy="51054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r>
              <a:rPr lang="en-US" i="1" dirty="0" smtClean="0">
                <a:solidFill>
                  <a:srgbClr val="FFFF00"/>
                </a:solidFill>
              </a:rPr>
              <a:t>John 5:24 – ‘Verily, verily, I say unto you, He that heareth my word, and believeth on him that sent me, hath everlasting life, and shall not come into condemnation; but is passed from death unto life.”</a:t>
            </a:r>
          </a:p>
          <a:p>
            <a:r>
              <a:rPr lang="en-US" i="1" dirty="0" smtClean="0">
                <a:solidFill>
                  <a:srgbClr val="FFFF00"/>
                </a:solidFill>
              </a:rPr>
              <a:t>II Tim. 1:12 – “For the which cause I also suffer these things: nevertheless I am not ashamed: for I know whom I have believed, and am persuaded that he is able to keep that which I have committed unto him against that day.”</a:t>
            </a:r>
          </a:p>
          <a:p>
            <a:r>
              <a:rPr lang="en-US" i="1" dirty="0" smtClean="0">
                <a:solidFill>
                  <a:srgbClr val="FFFF00"/>
                </a:solidFill>
              </a:rPr>
              <a:t>Jude 1:1 “Jude, the servant of Jesus Christ, and brother of James, to them that are sanctified by God the Father, and preserved in Jesus Christ, and called.”</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705600"/>
          </a:xfrm>
        </p:spPr>
        <p:txBody>
          <a:bodyPr>
            <a:normAutofit fontScale="90000"/>
          </a:bodyPr>
          <a:lstStyle/>
          <a:p>
            <a:r>
              <a:rPr lang="en-US" dirty="0" smtClean="0"/>
              <a:t>Calvinism is unscriptural, false doctrine. It tends to flourish in intellectual pride and in neglect of soul winning. It is Satan's effort to kill concern and compassion for lost souls and the mission outreach                 of the local Church .</a:t>
            </a:r>
            <a:br>
              <a:rPr lang="en-US" dirty="0" smtClean="0"/>
            </a:br>
            <a:r>
              <a:rPr lang="en-US" dirty="0" smtClean="0"/>
              <a:t/>
            </a:r>
            <a:br>
              <a:rPr lang="en-US" dirty="0" smtClean="0"/>
            </a:br>
            <a:r>
              <a:rPr lang="en-US" i="1" dirty="0" smtClean="0">
                <a:solidFill>
                  <a:srgbClr val="FFFF00"/>
                </a:solidFill>
              </a:rPr>
              <a:t>(Matthew 28:19-20)</a:t>
            </a:r>
            <a:r>
              <a:rPr lang="en-US" dirty="0" smtClean="0">
                <a:solidFill>
                  <a:srgbClr val="FFFF00"/>
                </a:solidFill>
              </a:rPr>
              <a:t/>
            </a:r>
            <a:br>
              <a:rPr lang="en-US" dirty="0" smtClean="0">
                <a:solidFill>
                  <a:srgbClr val="FFFF00"/>
                </a:solidFill>
              </a:rPr>
            </a:br>
            <a:r>
              <a:rPr lang="en-US" i="1" dirty="0" smtClean="0">
                <a:solidFill>
                  <a:srgbClr val="FFFF00"/>
                </a:solidFill>
              </a:rPr>
              <a:t>“Preach the gospel to every creature”</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6" name="Picture 6" descr="http://1.bp.blogspot.com/_pLszr5OiY3A/S9g3TTyENTI/AAAAAAAADd4/7inBHYxvuDY/s1600/railroad.jpg"/>
          <p:cNvPicPr>
            <a:picLocks noChangeAspect="1" noChangeArrowheads="1"/>
          </p:cNvPicPr>
          <p:nvPr/>
        </p:nvPicPr>
        <p:blipFill>
          <a:blip r:embed="rId2" cstate="print"/>
          <a:srcRect t="14338" r="1538"/>
          <a:stretch>
            <a:fillRect/>
          </a:stretch>
        </p:blipFill>
        <p:spPr bwMode="auto">
          <a:xfrm>
            <a:off x="1828800" y="0"/>
            <a:ext cx="5247393" cy="6858000"/>
          </a:xfrm>
          <a:prstGeom prst="rect">
            <a:avLst/>
          </a:prstGeom>
          <a:ln>
            <a:noFill/>
          </a:ln>
          <a:effectLst>
            <a:softEdge rad="112500"/>
          </a:effectLst>
        </p:spPr>
      </p:pic>
      <p:sp>
        <p:nvSpPr>
          <p:cNvPr id="6" name="Content Placeholder 5"/>
          <p:cNvSpPr>
            <a:spLocks noGrp="1"/>
          </p:cNvSpPr>
          <p:nvPr>
            <p:ph sz="half" idx="1"/>
          </p:nvPr>
        </p:nvSpPr>
        <p:spPr>
          <a:xfrm>
            <a:off x="0" y="1752600"/>
            <a:ext cx="2819400" cy="5105400"/>
          </a:xfrm>
        </p:spPr>
        <p:txBody>
          <a:bodyPr/>
          <a:lstStyle/>
          <a:p>
            <a:r>
              <a:rPr lang="en-US" dirty="0" smtClean="0">
                <a:effectLst>
                  <a:glow rad="101600">
                    <a:schemeClr val="bg1">
                      <a:alpha val="60000"/>
                    </a:schemeClr>
                  </a:glow>
                </a:effectLst>
              </a:rPr>
              <a:t>Predestinated</a:t>
            </a:r>
          </a:p>
          <a:p>
            <a:r>
              <a:rPr lang="en-US" dirty="0" smtClean="0">
                <a:effectLst>
                  <a:glow rad="101600">
                    <a:schemeClr val="bg1">
                      <a:alpha val="60000"/>
                    </a:schemeClr>
                  </a:glow>
                </a:effectLst>
              </a:rPr>
              <a:t>Elected</a:t>
            </a:r>
          </a:p>
          <a:p>
            <a:r>
              <a:rPr lang="en-US" dirty="0" smtClean="0">
                <a:effectLst>
                  <a:glow rad="101600">
                    <a:schemeClr val="bg1">
                      <a:alpha val="60000"/>
                    </a:schemeClr>
                  </a:glow>
                </a:effectLst>
              </a:rPr>
              <a:t>Called</a:t>
            </a:r>
          </a:p>
          <a:p>
            <a:r>
              <a:rPr lang="en-US" dirty="0" smtClean="0">
                <a:effectLst>
                  <a:glow rad="101600">
                    <a:schemeClr val="bg1">
                      <a:alpha val="60000"/>
                    </a:schemeClr>
                  </a:glow>
                </a:effectLst>
              </a:rPr>
              <a:t>Chosen</a:t>
            </a:r>
          </a:p>
          <a:p>
            <a:r>
              <a:rPr lang="en-US" dirty="0" smtClean="0">
                <a:effectLst>
                  <a:glow rad="101600">
                    <a:schemeClr val="bg1">
                      <a:alpha val="60000"/>
                    </a:schemeClr>
                  </a:glow>
                </a:effectLst>
              </a:rPr>
              <a:t>Ordained</a:t>
            </a:r>
          </a:p>
          <a:p>
            <a:r>
              <a:rPr lang="en-US" dirty="0" smtClean="0">
                <a:effectLst>
                  <a:glow rad="101600">
                    <a:schemeClr val="bg1">
                      <a:alpha val="60000"/>
                    </a:schemeClr>
                  </a:glow>
                </a:effectLst>
              </a:rPr>
              <a:t>Foreknow</a:t>
            </a:r>
          </a:p>
          <a:p>
            <a:r>
              <a:rPr lang="en-US" dirty="0" smtClean="0">
                <a:effectLst>
                  <a:glow rad="101600">
                    <a:schemeClr val="bg1">
                      <a:alpha val="60000"/>
                    </a:schemeClr>
                  </a:glow>
                </a:effectLst>
              </a:rPr>
              <a:t>Foreknowledge</a:t>
            </a:r>
          </a:p>
          <a:p>
            <a:r>
              <a:rPr lang="en-US" dirty="0" smtClean="0">
                <a:effectLst>
                  <a:glow rad="101600">
                    <a:schemeClr val="bg1">
                      <a:alpha val="60000"/>
                    </a:schemeClr>
                  </a:glow>
                </a:effectLst>
              </a:rPr>
              <a:t>Draw</a:t>
            </a:r>
          </a:p>
          <a:p>
            <a:pPr>
              <a:buNone/>
            </a:pPr>
            <a:endParaRPr lang="en-US" dirty="0">
              <a:effectLst>
                <a:glow rad="101600">
                  <a:schemeClr val="bg1">
                    <a:alpha val="60000"/>
                  </a:schemeClr>
                </a:glow>
              </a:effectLst>
            </a:endParaRPr>
          </a:p>
        </p:txBody>
      </p:sp>
      <p:sp>
        <p:nvSpPr>
          <p:cNvPr id="7" name="Content Placeholder 6"/>
          <p:cNvSpPr>
            <a:spLocks noGrp="1"/>
          </p:cNvSpPr>
          <p:nvPr>
            <p:ph sz="half" idx="2"/>
          </p:nvPr>
        </p:nvSpPr>
        <p:spPr>
          <a:xfrm>
            <a:off x="7010400" y="1676400"/>
            <a:ext cx="2133600" cy="5181600"/>
          </a:xfrm>
        </p:spPr>
        <p:txBody>
          <a:bodyPr/>
          <a:lstStyle/>
          <a:p>
            <a:r>
              <a:rPr lang="en-US" dirty="0" smtClean="0"/>
              <a:t>Believe</a:t>
            </a:r>
          </a:p>
          <a:p>
            <a:r>
              <a:rPr lang="en-US" dirty="0" smtClean="0"/>
              <a:t>Confess</a:t>
            </a:r>
          </a:p>
          <a:p>
            <a:r>
              <a:rPr lang="en-US" dirty="0" smtClean="0"/>
              <a:t>Repent</a:t>
            </a:r>
          </a:p>
          <a:p>
            <a:r>
              <a:rPr lang="en-US" dirty="0" smtClean="0"/>
              <a:t>Receive</a:t>
            </a:r>
          </a:p>
          <a:p>
            <a:r>
              <a:rPr lang="en-US" dirty="0" smtClean="0"/>
              <a:t>Ask</a:t>
            </a:r>
          </a:p>
          <a:p>
            <a:r>
              <a:rPr lang="en-US" dirty="0" smtClean="0"/>
              <a:t>Preach</a:t>
            </a:r>
          </a:p>
          <a:p>
            <a:r>
              <a:rPr lang="en-US" dirty="0" smtClean="0"/>
              <a:t>Witness</a:t>
            </a:r>
          </a:p>
          <a:p>
            <a:r>
              <a:rPr lang="en-US" dirty="0" smtClean="0"/>
              <a:t>Resist and reject</a:t>
            </a:r>
            <a:endParaRPr lang="en-US" dirty="0"/>
          </a:p>
        </p:txBody>
      </p:sp>
      <p:pic>
        <p:nvPicPr>
          <p:cNvPr id="102408" name="Picture 8" descr="http://www.catholicvote.org/discuss/wp-content/uploads/2012/08/The-Bible1.jpg"/>
          <p:cNvPicPr>
            <a:picLocks noChangeAspect="1" noChangeArrowheads="1"/>
          </p:cNvPicPr>
          <p:nvPr/>
        </p:nvPicPr>
        <p:blipFill>
          <a:blip r:embed="rId3" cstate="print"/>
          <a:srcRect/>
          <a:stretch>
            <a:fillRect/>
          </a:stretch>
        </p:blipFill>
        <p:spPr bwMode="auto">
          <a:xfrm>
            <a:off x="3124200" y="-76200"/>
            <a:ext cx="2667000" cy="2004452"/>
          </a:xfrm>
          <a:prstGeom prst="ellipse">
            <a:avLst/>
          </a:prstGeom>
          <a:ln>
            <a:noFill/>
          </a:ln>
          <a:effectLst>
            <a:softEdge rad="112500"/>
          </a:effectLst>
        </p:spPr>
      </p:pic>
      <p:sp>
        <p:nvSpPr>
          <p:cNvPr id="5" name="Title 4"/>
          <p:cNvSpPr>
            <a:spLocks noGrp="1"/>
          </p:cNvSpPr>
          <p:nvPr>
            <p:ph type="title"/>
          </p:nvPr>
        </p:nvSpPr>
        <p:spPr>
          <a:xfrm>
            <a:off x="3200400" y="274638"/>
            <a:ext cx="2362200" cy="944562"/>
          </a:xfrm>
        </p:spPr>
        <p:txBody>
          <a:bodyPr>
            <a:normAutofit/>
          </a:bodyPr>
          <a:lstStyle/>
          <a:p>
            <a:r>
              <a:rPr lang="en-US" sz="3200" b="1" dirty="0" smtClean="0">
                <a:solidFill>
                  <a:schemeClr val="bg1"/>
                </a:solidFill>
                <a:effectLst>
                  <a:glow rad="101600">
                    <a:schemeClr val="tx1">
                      <a:alpha val="60000"/>
                    </a:schemeClr>
                  </a:glow>
                </a:effectLst>
              </a:rPr>
              <a:t>Mind of God</a:t>
            </a:r>
            <a:endParaRPr lang="en-US" sz="3200" b="1" dirty="0">
              <a:solidFill>
                <a:schemeClr val="bg1"/>
              </a:solidFill>
              <a:effectLst>
                <a:glow rad="101600">
                  <a:schemeClr val="tx1">
                    <a:alpha val="60000"/>
                  </a:schemeClr>
                </a:glow>
              </a:effectLst>
            </a:endParaRPr>
          </a:p>
        </p:txBody>
      </p:sp>
      <p:sp>
        <p:nvSpPr>
          <p:cNvPr id="102409" name="Rectangle 9"/>
          <p:cNvSpPr>
            <a:spLocks noChangeArrowheads="1"/>
          </p:cNvSpPr>
          <p:nvPr/>
        </p:nvSpPr>
        <p:spPr bwMode="auto">
          <a:xfrm rot="17646404">
            <a:off x="1101159" y="3491500"/>
            <a:ext cx="461813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glow rad="228600">
                    <a:schemeClr val="bg1">
                      <a:alpha val="40000"/>
                    </a:schemeClr>
                  </a:glow>
                </a:effectLst>
                <a:latin typeface="Calibri" pitchFamily="34" charset="0"/>
                <a:ea typeface="Calibri" pitchFamily="34" charset="0"/>
                <a:cs typeface="Times New Roman" pitchFamily="18" charset="0"/>
              </a:rPr>
              <a:t>Sovereignty of God</a:t>
            </a:r>
            <a:endParaRPr kumimoji="0" lang="en-US" sz="3600" b="0" i="0" u="none" strike="noStrike" cap="none" normalizeH="0" baseline="0" dirty="0" smtClean="0">
              <a:ln>
                <a:noFill/>
              </a:ln>
              <a:solidFill>
                <a:schemeClr val="tx1"/>
              </a:solidFill>
              <a:effectLst>
                <a:glow rad="228600">
                  <a:schemeClr val="bg1">
                    <a:alpha val="40000"/>
                  </a:schemeClr>
                </a:glow>
              </a:effectLst>
              <a:latin typeface="Arial" pitchFamily="34" charset="0"/>
              <a:cs typeface="Arial" pitchFamily="34" charset="0"/>
            </a:endParaRPr>
          </a:p>
        </p:txBody>
      </p:sp>
      <p:sp>
        <p:nvSpPr>
          <p:cNvPr id="102410" name="Rectangle 10"/>
          <p:cNvSpPr>
            <a:spLocks noChangeArrowheads="1"/>
          </p:cNvSpPr>
          <p:nvPr/>
        </p:nvSpPr>
        <p:spPr bwMode="auto">
          <a:xfrm rot="4103126">
            <a:off x="2216865" y="3251575"/>
            <a:ext cx="605171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glow rad="228600">
                    <a:schemeClr val="bg1">
                      <a:alpha val="40000"/>
                    </a:schemeClr>
                  </a:glow>
                </a:effectLst>
                <a:latin typeface="Calibri" pitchFamily="34" charset="0"/>
                <a:ea typeface="Calibri" pitchFamily="34" charset="0"/>
                <a:cs typeface="Times New Roman" pitchFamily="18" charset="0"/>
              </a:rPr>
              <a:t>Free will of man</a:t>
            </a:r>
            <a:endParaRPr kumimoji="0" lang="en-US" sz="3600" b="0" i="0" u="none" strike="noStrike" cap="none" normalizeH="0" baseline="0" dirty="0" smtClean="0">
              <a:ln>
                <a:noFill/>
              </a:ln>
              <a:solidFill>
                <a:schemeClr val="tx1"/>
              </a:solidFill>
              <a:effectLst>
                <a:glow rad="228600">
                  <a:schemeClr val="bg1">
                    <a:alpha val="40000"/>
                  </a:schemeClr>
                </a:glow>
              </a:effectLst>
              <a:latin typeface="Arial" pitchFamily="34" charset="0"/>
              <a:cs typeface="Arial" pitchFamily="34" charset="0"/>
            </a:endParaRPr>
          </a:p>
        </p:txBody>
      </p:sp>
      <p:pic>
        <p:nvPicPr>
          <p:cNvPr id="21506" name="Picture 2" descr="http://ascendanteducation.org/wp-content/uploads/2011/01/Man-with-question-mark-in-air.jpg"/>
          <p:cNvPicPr>
            <a:picLocks noChangeAspect="1" noChangeArrowheads="1"/>
          </p:cNvPicPr>
          <p:nvPr/>
        </p:nvPicPr>
        <p:blipFill>
          <a:blip r:embed="rId4" cstate="print"/>
          <a:srcRect/>
          <a:stretch>
            <a:fillRect/>
          </a:stretch>
        </p:blipFill>
        <p:spPr bwMode="auto">
          <a:xfrm>
            <a:off x="3505200" y="4153035"/>
            <a:ext cx="1805436" cy="270496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fade">
                                      <p:cBhvr>
                                        <p:cTn id="7" dur="2000"/>
                                        <p:tgtEl>
                                          <p:spTgt spid="102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10"/>
                                        </p:tgtEl>
                                        <p:attrNameLst>
                                          <p:attrName>style.visibility</p:attrName>
                                        </p:attrNameLst>
                                      </p:cBhvr>
                                      <p:to>
                                        <p:strVal val="visible"/>
                                      </p:to>
                                    </p:set>
                                    <p:animEffect transition="in" filter="fade">
                                      <p:cBhvr>
                                        <p:cTn id="12" dur="20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p:bldP spid="1024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 For whom did Christ die? </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lgn="ctr">
              <a:buNone/>
            </a:pPr>
            <a:r>
              <a:rPr lang="en-US" sz="4000" dirty="0">
                <a:solidFill>
                  <a:srgbClr val="FFFF00"/>
                </a:solidFill>
              </a:rPr>
              <a:t>E</a:t>
            </a:r>
            <a:r>
              <a:rPr lang="en-US" sz="4000" dirty="0" smtClean="0">
                <a:solidFill>
                  <a:srgbClr val="FFFF00"/>
                </a:solidFill>
              </a:rPr>
              <a:t>very person</a:t>
            </a:r>
            <a:endParaRPr lang="en-US" sz="4000" dirty="0">
              <a:solidFill>
                <a:srgbClr val="FFFF00"/>
              </a:solidFill>
            </a:endParaRPr>
          </a:p>
        </p:txBody>
      </p:sp>
      <p:pic>
        <p:nvPicPr>
          <p:cNvPr id="60418" name="Picture 2" descr="http://www.dkkilby.com/images/JESUSTEARS.jpg"/>
          <p:cNvPicPr>
            <a:picLocks noChangeAspect="1" noChangeArrowheads="1"/>
          </p:cNvPicPr>
          <p:nvPr/>
        </p:nvPicPr>
        <p:blipFill>
          <a:blip r:embed="rId2" cstate="print"/>
          <a:srcRect/>
          <a:stretch>
            <a:fillRect/>
          </a:stretch>
        </p:blipFill>
        <p:spPr bwMode="auto">
          <a:xfrm>
            <a:off x="1600200" y="2514600"/>
            <a:ext cx="5753100" cy="3943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shah40.files.wordpress.com/2011/04/nationalities_700x442.jpg"/>
          <p:cNvPicPr>
            <a:picLocks noChangeAspect="1" noChangeArrowheads="1"/>
          </p:cNvPicPr>
          <p:nvPr/>
        </p:nvPicPr>
        <p:blipFill>
          <a:blip r:embed="rId2" cstate="print"/>
          <a:srcRect/>
          <a:stretch>
            <a:fillRect/>
          </a:stretch>
        </p:blipFill>
        <p:spPr bwMode="auto">
          <a:xfrm>
            <a:off x="1" y="1085603"/>
            <a:ext cx="9144000" cy="5772398"/>
          </a:xfrm>
          <a:prstGeom prst="rect">
            <a:avLst/>
          </a:prstGeom>
          <a:noFill/>
        </p:spPr>
      </p:pic>
      <p:sp>
        <p:nvSpPr>
          <p:cNvPr id="3" name="Rectangle 2"/>
          <p:cNvSpPr/>
          <p:nvPr/>
        </p:nvSpPr>
        <p:spPr>
          <a:xfrm>
            <a:off x="0" y="0"/>
            <a:ext cx="91440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Christ death for all mankind </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8839200" cy="5509200"/>
          </a:xfrm>
          <a:prstGeom prst="rect">
            <a:avLst/>
          </a:prstGeom>
        </p:spPr>
        <p:txBody>
          <a:bodyPr wrap="square">
            <a:spAutoFit/>
          </a:bodyPr>
          <a:lstStyle/>
          <a:p>
            <a:pPr algn="ctr"/>
            <a:r>
              <a:rPr lang="en-US" sz="4000" b="1" dirty="0" smtClean="0">
                <a:solidFill>
                  <a:srgbClr val="FFFF00"/>
                </a:solidFill>
              </a:rPr>
              <a:t>Calvary </a:t>
            </a:r>
            <a:r>
              <a:rPr lang="en-US" sz="4000" b="1" dirty="0" err="1" smtClean="0">
                <a:solidFill>
                  <a:srgbClr val="FFFF00"/>
                </a:solidFill>
              </a:rPr>
              <a:t>vs</a:t>
            </a:r>
            <a:r>
              <a:rPr lang="en-US" sz="4000" b="1" dirty="0" smtClean="0">
                <a:solidFill>
                  <a:srgbClr val="FFFF00"/>
                </a:solidFill>
              </a:rPr>
              <a:t> Calvinism </a:t>
            </a:r>
          </a:p>
          <a:p>
            <a:pPr algn="ctr"/>
            <a:endParaRPr lang="en-US" sz="4000" b="1" dirty="0" smtClean="0">
              <a:solidFill>
                <a:srgbClr val="FFFF00"/>
              </a:solidFill>
            </a:endParaRPr>
          </a:p>
          <a:p>
            <a:pPr algn="ctr"/>
            <a:endParaRPr lang="en-US" sz="4000" b="1" dirty="0" smtClean="0">
              <a:solidFill>
                <a:srgbClr val="FFFF00"/>
              </a:solidFill>
            </a:endParaRPr>
          </a:p>
          <a:p>
            <a:pPr algn="ctr"/>
            <a:endParaRPr lang="en-US" sz="4000" b="1" dirty="0" smtClean="0">
              <a:solidFill>
                <a:srgbClr val="FFFF00"/>
              </a:solidFill>
            </a:endParaRPr>
          </a:p>
          <a:p>
            <a:pPr algn="ctr"/>
            <a:endParaRPr lang="en-US" sz="4000" b="1" dirty="0" smtClean="0">
              <a:solidFill>
                <a:srgbClr val="FFFF00"/>
              </a:solidFill>
            </a:endParaRPr>
          </a:p>
          <a:p>
            <a:pPr algn="ctr"/>
            <a:endParaRPr lang="en-US" sz="4000" b="1" dirty="0" smtClean="0">
              <a:solidFill>
                <a:srgbClr val="FFFF00"/>
              </a:solidFill>
            </a:endParaRPr>
          </a:p>
          <a:p>
            <a:pPr algn="ctr"/>
            <a:endParaRPr lang="en-US" sz="4000" b="1" dirty="0" smtClean="0">
              <a:solidFill>
                <a:srgbClr val="FFFF00"/>
              </a:solidFill>
            </a:endParaRPr>
          </a:p>
          <a:p>
            <a:pPr algn="ctr"/>
            <a:r>
              <a:rPr lang="en-US" sz="3600" i="1" dirty="0" smtClean="0"/>
              <a:t>Romans 10:13, "For WHOSOEVER shall call upon the name of the Lord shall be saved."</a:t>
            </a:r>
            <a:endParaRPr lang="en-US" sz="3600" i="1" dirty="0"/>
          </a:p>
        </p:txBody>
      </p:sp>
      <p:pic>
        <p:nvPicPr>
          <p:cNvPr id="104450" name="Picture 2" descr="http://cclody.files.wordpress.com/2011/04/calvary4.jpeg"/>
          <p:cNvPicPr>
            <a:picLocks noChangeAspect="1" noChangeArrowheads="1"/>
          </p:cNvPicPr>
          <p:nvPr/>
        </p:nvPicPr>
        <p:blipFill>
          <a:blip r:embed="rId2" cstate="print"/>
          <a:srcRect/>
          <a:stretch>
            <a:fillRect/>
          </a:stretch>
        </p:blipFill>
        <p:spPr bwMode="auto">
          <a:xfrm>
            <a:off x="533400" y="1371600"/>
            <a:ext cx="3308096" cy="3048000"/>
          </a:xfrm>
          <a:prstGeom prst="rect">
            <a:avLst/>
          </a:prstGeom>
          <a:ln>
            <a:noFill/>
          </a:ln>
          <a:effectLst>
            <a:softEdge rad="112500"/>
          </a:effectLst>
        </p:spPr>
      </p:pic>
      <p:pic>
        <p:nvPicPr>
          <p:cNvPr id="104452" name="Picture 4" descr="http://lightfromtheright.com/files/2011/10/300px-John_Calvin_0223.jpg"/>
          <p:cNvPicPr>
            <a:picLocks noChangeAspect="1" noChangeArrowheads="1"/>
          </p:cNvPicPr>
          <p:nvPr/>
        </p:nvPicPr>
        <p:blipFill>
          <a:blip r:embed="rId3" cstate="print"/>
          <a:srcRect/>
          <a:stretch>
            <a:fillRect/>
          </a:stretch>
        </p:blipFill>
        <p:spPr bwMode="auto">
          <a:xfrm>
            <a:off x="5562600" y="1219200"/>
            <a:ext cx="2857500" cy="31146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600" i="1" dirty="0" smtClean="0"/>
              <a:t>"For God so loved the world, that he gave his only begotten Son, that </a:t>
            </a:r>
            <a:r>
              <a:rPr lang="en-US" sz="3600" i="1" u="sng" dirty="0" smtClean="0"/>
              <a:t>whosoever</a:t>
            </a:r>
            <a:r>
              <a:rPr lang="en-US" sz="3600" i="1" dirty="0" smtClean="0"/>
              <a:t> believeth in him should not perish, but have everlasting life." (John 3:16)</a:t>
            </a:r>
          </a:p>
          <a:p>
            <a:r>
              <a:rPr lang="en-US" sz="3600" i="1" dirty="0" smtClean="0"/>
              <a:t>"The next day John seeth Jesus coming unto him, and saith, Behold the Lamb of God, which </a:t>
            </a:r>
            <a:r>
              <a:rPr lang="en-US" sz="3600" i="1" u="sng" dirty="0" smtClean="0"/>
              <a:t>taketh away the sin of the world.</a:t>
            </a:r>
            <a:r>
              <a:rPr lang="en-US" sz="3600" i="1" dirty="0" smtClean="0"/>
              <a:t>" (John 1:29)</a:t>
            </a:r>
          </a:p>
          <a:p>
            <a:r>
              <a:rPr lang="en-US" sz="3600" i="1" dirty="0" smtClean="0"/>
              <a:t>"And he is the propitiation for our sins: and not for ours only, but also for the </a:t>
            </a:r>
            <a:r>
              <a:rPr lang="en-US" sz="3600" i="1" u="sng" dirty="0" smtClean="0"/>
              <a:t>sins of the whole world.</a:t>
            </a:r>
            <a:r>
              <a:rPr lang="en-US" sz="3600" i="1" dirty="0" smtClean="0"/>
              <a:t>" (I John 2:2)</a:t>
            </a:r>
          </a:p>
          <a:p>
            <a:endParaRPr lang="en-US" sz="36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Autofit/>
          </a:bodyPr>
          <a:lstStyle/>
          <a:p>
            <a:r>
              <a:rPr lang="en-US" sz="3600" i="1" dirty="0" smtClean="0"/>
              <a:t>"For the grace of God that bringeth salvation hath appeared to </a:t>
            </a:r>
            <a:r>
              <a:rPr lang="en-US" sz="3600" i="1" u="sng" dirty="0" smtClean="0"/>
              <a:t>all men.</a:t>
            </a:r>
            <a:r>
              <a:rPr lang="en-US" sz="3600" i="1" dirty="0" smtClean="0"/>
              <a:t>" (Titus 2:11)</a:t>
            </a:r>
          </a:p>
          <a:p>
            <a:r>
              <a:rPr lang="en-US" sz="3600" i="1" dirty="0" smtClean="0"/>
              <a:t>"The Lord is not slack concerning his promise, as some men count slackness; but is long-suffering to us-ward, </a:t>
            </a:r>
            <a:r>
              <a:rPr lang="en-US" sz="3600" i="1" u="sng" dirty="0" smtClean="0"/>
              <a:t>not willing that any should perish</a:t>
            </a:r>
            <a:r>
              <a:rPr lang="en-US" sz="3600" i="1" dirty="0" smtClean="0"/>
              <a:t>, but that </a:t>
            </a:r>
            <a:r>
              <a:rPr lang="en-US" sz="3600" i="1" u="sng" dirty="0" smtClean="0"/>
              <a:t>all</a:t>
            </a:r>
            <a:r>
              <a:rPr lang="en-US" sz="3600" i="1" dirty="0" smtClean="0"/>
              <a:t> should come to repentance." (II Pet. 3:9)</a:t>
            </a:r>
          </a:p>
          <a:p>
            <a:r>
              <a:rPr lang="en-US" sz="3600" i="1" dirty="0" smtClean="0"/>
              <a:t>"Who gave himself a </a:t>
            </a:r>
            <a:r>
              <a:rPr lang="en-US" sz="3600" i="1" u="sng" dirty="0" smtClean="0"/>
              <a:t>ransom for all</a:t>
            </a:r>
            <a:r>
              <a:rPr lang="en-US" sz="3600" i="1" dirty="0" smtClean="0"/>
              <a:t>, to be testified in due time." (I Tim. 2:6)</a:t>
            </a:r>
          </a:p>
          <a:p>
            <a:endParaRPr lang="en-US" sz="3600"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r>
              <a:rPr lang="en-US" i="1" dirty="0" smtClean="0"/>
              <a:t>"But we see Jesus, who was made a little lower than the angels for the suffering of death, crowned with glory and honor; that he by the grace of God should </a:t>
            </a:r>
            <a:r>
              <a:rPr lang="en-US" i="1" u="sng" dirty="0" smtClean="0"/>
              <a:t>taste death for every man.</a:t>
            </a:r>
            <a:r>
              <a:rPr lang="en-US" i="1" dirty="0" smtClean="0"/>
              <a:t>" (Heb. 2:9)</a:t>
            </a:r>
          </a:p>
          <a:p>
            <a:endParaRPr lang="en-US" i="1" dirty="0"/>
          </a:p>
        </p:txBody>
      </p:sp>
      <p:pic>
        <p:nvPicPr>
          <p:cNvPr id="16386" name="Picture 2" descr="http://i3.ytimg.com/vi/JB1mNWhNHrQ/mqdefault.jpg"/>
          <p:cNvPicPr>
            <a:picLocks noChangeAspect="1" noChangeArrowheads="1"/>
          </p:cNvPicPr>
          <p:nvPr/>
        </p:nvPicPr>
        <p:blipFill>
          <a:blip r:embed="rId2" cstate="print">
            <a:lum bright="-30000" contrast="20000"/>
          </a:blip>
          <a:srcRect/>
          <a:stretch>
            <a:fillRect/>
          </a:stretch>
        </p:blipFill>
        <p:spPr bwMode="auto">
          <a:xfrm flipH="1">
            <a:off x="0" y="2957512"/>
            <a:ext cx="6934200" cy="3900488"/>
          </a:xfrm>
          <a:prstGeom prst="rect">
            <a:avLst/>
          </a:prstGeom>
          <a:ln>
            <a:noFill/>
          </a:ln>
          <a:effectLst>
            <a:softEdge rad="112500"/>
          </a:effectLst>
        </p:spPr>
      </p:pic>
      <p:pic>
        <p:nvPicPr>
          <p:cNvPr id="16390" name="Picture 6" descr="http://are-you-for-real.com/wp-content/uploads/2011/10/jesus-forskaen-cross.jpg"/>
          <p:cNvPicPr>
            <a:picLocks noChangeAspect="1" noChangeArrowheads="1"/>
          </p:cNvPicPr>
          <p:nvPr/>
        </p:nvPicPr>
        <p:blipFill>
          <a:blip r:embed="rId3" cstate="print"/>
          <a:srcRect/>
          <a:stretch>
            <a:fillRect/>
          </a:stretch>
        </p:blipFill>
        <p:spPr bwMode="auto">
          <a:xfrm>
            <a:off x="6096000" y="1752600"/>
            <a:ext cx="2873829" cy="2514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dirty="0" smtClean="0"/>
              <a:t>John Calvin</a:t>
            </a:r>
            <a:br>
              <a:rPr lang="en-US" dirty="0" smtClean="0"/>
            </a:br>
            <a:r>
              <a:rPr lang="en-US" i="1" dirty="0" smtClean="0"/>
              <a:t> </a:t>
            </a:r>
            <a:r>
              <a:rPr lang="en-US" sz="3600" i="1" dirty="0" smtClean="0"/>
              <a:t>(July 10, 1509 – May 27, 1564) </a:t>
            </a:r>
            <a:endParaRPr lang="en-US" sz="3600" dirty="0"/>
          </a:p>
        </p:txBody>
      </p:sp>
      <p:pic>
        <p:nvPicPr>
          <p:cNvPr id="82946" name="Picture 2" descr="http://upload.wikimedia.org/wikipedia/commons/f/f4/John_Calvin_022.jpg"/>
          <p:cNvPicPr>
            <a:picLocks noChangeAspect="1" noChangeArrowheads="1"/>
          </p:cNvPicPr>
          <p:nvPr/>
        </p:nvPicPr>
        <p:blipFill>
          <a:blip r:embed="rId2" cstate="print"/>
          <a:srcRect/>
          <a:stretch>
            <a:fillRect/>
          </a:stretch>
        </p:blipFill>
        <p:spPr bwMode="auto">
          <a:xfrm>
            <a:off x="2286000" y="1752600"/>
            <a:ext cx="4419600" cy="481079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10600" cy="3477875"/>
          </a:xfrm>
          <a:prstGeom prst="rect">
            <a:avLst/>
          </a:prstGeom>
        </p:spPr>
        <p:txBody>
          <a:bodyPr wrap="square">
            <a:spAutoFit/>
          </a:bodyPr>
          <a:lstStyle/>
          <a:p>
            <a:pPr algn="ctr"/>
            <a:r>
              <a:rPr lang="en-US" sz="4400" i="1" dirty="0" smtClean="0"/>
              <a:t>"For therefore we both labor and suffer reproach, because we trust in the living God, </a:t>
            </a:r>
            <a:r>
              <a:rPr lang="en-US" sz="4400" i="1" u="sng" dirty="0" smtClean="0"/>
              <a:t>who is the Savior of all men</a:t>
            </a:r>
            <a:r>
              <a:rPr lang="en-US" sz="4400" i="1" dirty="0" smtClean="0"/>
              <a:t>, specially of those that believe" (I Tim. 4:10)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r>
              <a:rPr lang="en-US" sz="3400" i="1" dirty="0" smtClean="0"/>
              <a:t>(Luke 2:10-45) “And the angel said unto them, Fear not: for, behold, I bring you good tidings of great joy, which shall be to </a:t>
            </a:r>
            <a:r>
              <a:rPr lang="en-US" sz="3400" i="1" u="sng" dirty="0" smtClean="0"/>
              <a:t>all people</a:t>
            </a:r>
            <a:r>
              <a:rPr lang="en-US" sz="3400" i="1" dirty="0" smtClean="0"/>
              <a:t>. For unto you is born this day in the city of David a Saviour, which is Christ the Lord.”</a:t>
            </a:r>
          </a:p>
          <a:p>
            <a:r>
              <a:rPr lang="en-US" sz="3400" i="1" dirty="0" smtClean="0"/>
              <a:t>(Matthew 10:32) “</a:t>
            </a:r>
            <a:r>
              <a:rPr lang="en-US" sz="3400" i="1" u="sng" dirty="0" smtClean="0"/>
              <a:t>Whosoever</a:t>
            </a:r>
            <a:r>
              <a:rPr lang="en-US" sz="3400" i="1" dirty="0" smtClean="0"/>
              <a:t> therefore shall confess me before men, him will I confess also before my Father which is in heaven.”</a:t>
            </a:r>
          </a:p>
          <a:p>
            <a:r>
              <a:rPr lang="en-US" sz="3400" i="1" dirty="0" smtClean="0"/>
              <a:t>(Mark 16:15) “And he said unto them, Go ye into </a:t>
            </a:r>
            <a:r>
              <a:rPr lang="en-US" sz="3400" i="1" u="sng" dirty="0" smtClean="0"/>
              <a:t>all the world</a:t>
            </a:r>
            <a:r>
              <a:rPr lang="en-US" sz="3400" i="1" dirty="0" smtClean="0"/>
              <a:t>, and preach the gospel to </a:t>
            </a:r>
            <a:r>
              <a:rPr lang="en-US" sz="3400" i="1" u="sng" dirty="0" smtClean="0"/>
              <a:t>every creature</a:t>
            </a:r>
            <a:r>
              <a:rPr lang="en-US" sz="3400" i="1" dirty="0" smtClean="0"/>
              <a:t>.”</a:t>
            </a:r>
            <a:endParaRPr lang="en-US" sz="3400" i="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400" i="1" dirty="0" smtClean="0"/>
              <a:t>(John 3:16 - 17) “For God so loved the world, that he gave his only begotten Son, that </a:t>
            </a:r>
            <a:r>
              <a:rPr lang="en-US" sz="3400" i="1" u="sng" dirty="0" smtClean="0"/>
              <a:t>whosoever</a:t>
            </a:r>
            <a:r>
              <a:rPr lang="en-US" sz="3400" i="1" dirty="0" smtClean="0"/>
              <a:t> believeth in him should not perish, but have everlasting life. For God sent not his Son into the world to condemn the world; </a:t>
            </a:r>
            <a:r>
              <a:rPr lang="en-US" sz="3400" i="1" u="sng" dirty="0" smtClean="0"/>
              <a:t>but that the world</a:t>
            </a:r>
            <a:r>
              <a:rPr lang="en-US" sz="3400" i="1" dirty="0" smtClean="0"/>
              <a:t> </a:t>
            </a:r>
            <a:r>
              <a:rPr lang="en-US" sz="3400" i="1" u="sng" dirty="0" smtClean="0"/>
              <a:t>through him might be saved</a:t>
            </a:r>
            <a:r>
              <a:rPr lang="en-US" sz="3400" i="1" dirty="0" smtClean="0"/>
              <a:t>.”</a:t>
            </a:r>
          </a:p>
          <a:p>
            <a:r>
              <a:rPr lang="en-US" sz="3400" i="1" dirty="0" smtClean="0"/>
              <a:t>(John 12:32) “And I, if I be lifted up from the earth, will draw </a:t>
            </a:r>
            <a:r>
              <a:rPr lang="en-US" sz="3400" i="1" u="sng" dirty="0" smtClean="0"/>
              <a:t>all men </a:t>
            </a:r>
            <a:r>
              <a:rPr lang="en-US" sz="3400" i="1" dirty="0" smtClean="0"/>
              <a:t>unto me.”</a:t>
            </a:r>
          </a:p>
          <a:p>
            <a:r>
              <a:rPr lang="en-US" sz="3400" i="1" dirty="0" smtClean="0"/>
              <a:t>(Acts 2:21) “And it shall come to pass, that </a:t>
            </a:r>
            <a:r>
              <a:rPr lang="en-US" sz="3400" i="1" u="sng" dirty="0" smtClean="0"/>
              <a:t>whosoever </a:t>
            </a:r>
            <a:r>
              <a:rPr lang="en-US" sz="3400" i="1" dirty="0" smtClean="0"/>
              <a:t>shall call on the name of the Lord shall be saved.”</a:t>
            </a:r>
            <a:endParaRPr lang="en-US" sz="3400"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i="1" dirty="0" smtClean="0"/>
              <a:t>(Romans 1:16) “For I am not ashamed of the gospel of Christ: for it is the power of God unto salvation to </a:t>
            </a:r>
            <a:r>
              <a:rPr lang="en-US" i="1" u="sng" dirty="0" smtClean="0"/>
              <a:t>every one </a:t>
            </a:r>
            <a:r>
              <a:rPr lang="en-US" i="1" dirty="0" smtClean="0"/>
              <a:t>that believeth; to the Jew first, and also to the Greek.”</a:t>
            </a:r>
          </a:p>
          <a:p>
            <a:r>
              <a:rPr lang="en-US" i="1" dirty="0" smtClean="0"/>
              <a:t>(Romans 5:18) “Therefore as by the offence of one judgment came upon all men to condemnation; even so by the righteousness of one the free gift came upon </a:t>
            </a:r>
            <a:r>
              <a:rPr lang="en-US" i="1" u="sng" dirty="0" smtClean="0"/>
              <a:t>all men</a:t>
            </a:r>
            <a:r>
              <a:rPr lang="en-US" i="1" dirty="0" smtClean="0"/>
              <a:t> unto justification of life.”</a:t>
            </a:r>
          </a:p>
          <a:p>
            <a:r>
              <a:rPr lang="en-US" i="1" dirty="0" smtClean="0"/>
              <a:t>(Romans 10:12-13) “For there is no difference between the Jew and the Greek: for the same Lord over all is rich unto </a:t>
            </a:r>
            <a:r>
              <a:rPr lang="en-US" i="1" u="sng" dirty="0" smtClean="0"/>
              <a:t>all</a:t>
            </a:r>
            <a:r>
              <a:rPr lang="en-US" i="1" dirty="0" smtClean="0"/>
              <a:t> that call upon him. For </a:t>
            </a:r>
            <a:r>
              <a:rPr lang="en-US" i="1" u="sng" dirty="0" smtClean="0"/>
              <a:t>whosoever</a:t>
            </a:r>
            <a:r>
              <a:rPr lang="en-US" i="1" dirty="0" smtClean="0"/>
              <a:t> shall call upon the name of the Lord shall be saved.”</a:t>
            </a:r>
            <a:endParaRPr lang="en-US"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i="1" dirty="0" smtClean="0"/>
              <a:t>(II Corinthians 5:19) “To wit, that God was in Christ, reconciling </a:t>
            </a:r>
            <a:r>
              <a:rPr lang="en-US" i="1" u="sng" dirty="0" smtClean="0"/>
              <a:t>the world </a:t>
            </a:r>
            <a:r>
              <a:rPr lang="en-US" i="1" dirty="0" smtClean="0"/>
              <a:t>unto himself, not imputing their trespasses unto them; and hath committed unto us the word of reconciliation.”</a:t>
            </a:r>
          </a:p>
          <a:p>
            <a:r>
              <a:rPr lang="en-US" i="1" dirty="0" smtClean="0"/>
              <a:t>(I Timothy 2:3-4) “For this is good and acceptable in the sight of God our Saviour; Who will have </a:t>
            </a:r>
            <a:r>
              <a:rPr lang="en-US" i="1" u="sng" dirty="0" smtClean="0"/>
              <a:t>all</a:t>
            </a:r>
            <a:r>
              <a:rPr lang="en-US" i="1" dirty="0" smtClean="0"/>
              <a:t> men to be saved, and to come unto the knowledge of the truth.”</a:t>
            </a:r>
          </a:p>
          <a:p>
            <a:r>
              <a:rPr lang="en-US" i="1" dirty="0" smtClean="0"/>
              <a:t>(Revelation 5:9) “And they sung a new song, saying, Thou art worthy to take the book, and to open the seals thereof: for thou wast slain, and hast redeemed us to God by thy blood </a:t>
            </a:r>
            <a:r>
              <a:rPr lang="en-US" i="1" u="sng" dirty="0" smtClean="0"/>
              <a:t>out of every kindred, and tongue, and people, and nation</a:t>
            </a:r>
            <a:r>
              <a:rPr lang="en-US" i="1" dirty="0" smtClean="0"/>
              <a:t>.”</a:t>
            </a:r>
          </a:p>
          <a:p>
            <a:endParaRPr lang="en-US"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r>
              <a:rPr lang="en-US" sz="3600" i="1" dirty="0" smtClean="0"/>
              <a:t>(Revelation 7:9) “After this I beheld, and, lo, a great multitude, which no man could number, of </a:t>
            </a:r>
            <a:r>
              <a:rPr lang="en-US" sz="3600" i="1" u="sng" dirty="0" smtClean="0"/>
              <a:t>all</a:t>
            </a:r>
            <a:r>
              <a:rPr lang="en-US" sz="3600" i="1" dirty="0" smtClean="0"/>
              <a:t> nations, and kindreds, and people, and tongues, stood before the throne, and before the Lamb, clothed with white robes, and palms in their hands.”</a:t>
            </a:r>
          </a:p>
          <a:p>
            <a:r>
              <a:rPr lang="en-US" sz="3600" i="1" dirty="0" smtClean="0"/>
              <a:t>(Revelation 22:17) “And the Spirit and the bride say, Come. And let him that heareth say, Come. And let him that is athirst come. And </a:t>
            </a:r>
            <a:r>
              <a:rPr lang="en-US" sz="3600" i="1" u="sng" dirty="0" smtClean="0"/>
              <a:t>whosoever</a:t>
            </a:r>
            <a:r>
              <a:rPr lang="en-US" sz="3600" i="1" dirty="0" smtClean="0"/>
              <a:t> will, let him take the water of life freely.”</a:t>
            </a:r>
            <a:endParaRPr lang="en-US" sz="3600"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cook.org/wp-content/uploads/2011/04/painting-jesus-god-suspending-the-world-between-his-hands.jpg"/>
          <p:cNvPicPr>
            <a:picLocks noChangeAspect="1" noChangeArrowheads="1"/>
          </p:cNvPicPr>
          <p:nvPr/>
        </p:nvPicPr>
        <p:blipFill>
          <a:blip r:embed="rId2" cstate="print">
            <a:lum bright="-20000"/>
          </a:blip>
          <a:srcRect/>
          <a:stretch>
            <a:fillRect/>
          </a:stretch>
        </p:blipFill>
        <p:spPr bwMode="auto">
          <a:xfrm>
            <a:off x="0" y="18846"/>
            <a:ext cx="9143999" cy="6839154"/>
          </a:xfrm>
          <a:prstGeom prst="rect">
            <a:avLst/>
          </a:prstGeom>
          <a:noFill/>
        </p:spPr>
      </p:pic>
      <p:sp>
        <p:nvSpPr>
          <p:cNvPr id="4" name="Rectangle 3"/>
          <p:cNvSpPr/>
          <p:nvPr/>
        </p:nvSpPr>
        <p:spPr>
          <a:xfrm>
            <a:off x="0" y="228600"/>
            <a:ext cx="9144000" cy="5632311"/>
          </a:xfrm>
          <a:prstGeom prst="rect">
            <a:avLst/>
          </a:prstGeom>
        </p:spPr>
        <p:txBody>
          <a:bodyPr wrap="square">
            <a:spAutoFit/>
          </a:bodyPr>
          <a:lstStyle/>
          <a:p>
            <a:pPr algn="ctr"/>
            <a:r>
              <a:rPr lang="en-US" sz="4000" i="1" dirty="0" smtClean="0">
                <a:effectLst>
                  <a:glow rad="101600">
                    <a:schemeClr val="bg1">
                      <a:alpha val="60000"/>
                    </a:schemeClr>
                  </a:glow>
                </a:effectLst>
              </a:rPr>
              <a:t>“There is no God else beside me; a just God and a </a:t>
            </a:r>
            <a:r>
              <a:rPr lang="en-US" sz="4000" i="1" dirty="0" err="1" smtClean="0">
                <a:effectLst>
                  <a:glow rad="101600">
                    <a:schemeClr val="bg1">
                      <a:alpha val="60000"/>
                    </a:schemeClr>
                  </a:glow>
                </a:effectLst>
              </a:rPr>
              <a:t>Saviour</a:t>
            </a:r>
            <a:r>
              <a:rPr lang="en-US" sz="4000" i="1" dirty="0" smtClean="0">
                <a:effectLst>
                  <a:glow rad="101600">
                    <a:schemeClr val="bg1">
                      <a:alpha val="60000"/>
                    </a:schemeClr>
                  </a:glow>
                </a:effectLst>
              </a:rPr>
              <a:t>; there is none beside me. </a:t>
            </a:r>
            <a:r>
              <a:rPr lang="en-US" sz="4000" i="1" u="sng" dirty="0" smtClean="0">
                <a:effectLst>
                  <a:glow rad="101600">
                    <a:schemeClr val="bg1">
                      <a:alpha val="60000"/>
                    </a:schemeClr>
                  </a:glow>
                </a:effectLst>
              </a:rPr>
              <a:t>Look unto me, and be ye saved, all the ends of the earth</a:t>
            </a:r>
            <a:r>
              <a:rPr lang="en-US" sz="4000" i="1" dirty="0" smtClean="0">
                <a:effectLst>
                  <a:glow rad="101600">
                    <a:schemeClr val="bg1">
                      <a:alpha val="60000"/>
                    </a:schemeClr>
                  </a:glow>
                </a:effectLst>
              </a:rPr>
              <a:t>: for I am God, and there is none else. I have sworn by myself, the word is gone out of my mouth in righteousness, and shall not return, That unto me every knee shall bow, every tongue shall swear.” (Isaiah 45:21-23) </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christianarticlesoffaith.com/wp-content/uploads/2012/01/jesus_light_of_the_world_2.jpg"/>
          <p:cNvPicPr>
            <a:picLocks noChangeAspect="1" noChangeArrowheads="1"/>
          </p:cNvPicPr>
          <p:nvPr/>
        </p:nvPicPr>
        <p:blipFill>
          <a:blip r:embed="rId2" cstate="print">
            <a:lum contrast="20000"/>
          </a:blip>
          <a:srcRect/>
          <a:stretch>
            <a:fillRect/>
          </a:stretch>
        </p:blipFill>
        <p:spPr bwMode="auto">
          <a:xfrm>
            <a:off x="1" y="105110"/>
            <a:ext cx="9144000" cy="6581441"/>
          </a:xfrm>
          <a:prstGeom prst="rect">
            <a:avLst/>
          </a:prstGeom>
          <a:ln>
            <a:noFill/>
          </a:ln>
          <a:effectLst>
            <a:softEdge rad="112500"/>
          </a:effectLst>
        </p:spPr>
      </p:pic>
      <p:pic>
        <p:nvPicPr>
          <p:cNvPr id="2050" name="Picture 2" descr="http://crenshawcomm.com/wp-content/uploads/2011/12/present.gif"/>
          <p:cNvPicPr>
            <a:picLocks noChangeAspect="1" noChangeArrowheads="1"/>
          </p:cNvPicPr>
          <p:nvPr/>
        </p:nvPicPr>
        <p:blipFill>
          <a:blip r:embed="rId3" cstate="print"/>
          <a:srcRect/>
          <a:stretch>
            <a:fillRect/>
          </a:stretch>
        </p:blipFill>
        <p:spPr bwMode="auto">
          <a:xfrm>
            <a:off x="3810000" y="3048000"/>
            <a:ext cx="1333500" cy="1333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nvalleytalks.hoop.la/fileSendAction/fcType/0/fcOid/289240632400551200/filePointer/289240632400551218/fodoid/289240632400551215/imageType/LARGE/inlineImage/true/If%20You%20Died%20Today.jpg"/>
          <p:cNvPicPr>
            <a:picLocks noChangeAspect="1" noChangeArrowheads="1"/>
          </p:cNvPicPr>
          <p:nvPr/>
        </p:nvPicPr>
        <p:blipFill>
          <a:blip r:embed="rId2" cstate="print"/>
          <a:srcRect/>
          <a:stretch>
            <a:fillRect/>
          </a:stretch>
        </p:blipFill>
        <p:spPr bwMode="auto">
          <a:xfrm>
            <a:off x="1371600" y="0"/>
            <a:ext cx="6248398" cy="4686300"/>
          </a:xfrm>
          <a:prstGeom prst="rect">
            <a:avLst/>
          </a:prstGeom>
          <a:ln>
            <a:noFill/>
          </a:ln>
          <a:effectLst>
            <a:softEdge rad="112500"/>
          </a:effectLst>
        </p:spPr>
      </p:pic>
      <p:sp>
        <p:nvSpPr>
          <p:cNvPr id="5" name="Title 4"/>
          <p:cNvSpPr>
            <a:spLocks noGrp="1"/>
          </p:cNvSpPr>
          <p:nvPr>
            <p:ph type="title"/>
          </p:nvPr>
        </p:nvSpPr>
        <p:spPr>
          <a:xfrm>
            <a:off x="0" y="4800600"/>
            <a:ext cx="9144000" cy="2057400"/>
          </a:xfrm>
          <a:prstGeom prst="rect">
            <a:avLst/>
          </a:prstGeom>
        </p:spPr>
        <p:txBody>
          <a:bodyPr>
            <a:spAutoFit/>
          </a:bodyPr>
          <a:lstStyle/>
          <a:p>
            <a:r>
              <a:rPr lang="en-US" sz="3200" i="1" dirty="0" smtClean="0"/>
              <a:t>“I call heaven and earth to record this day against you, that I have set before you life and death, blessing and cursing: therefore </a:t>
            </a:r>
            <a:r>
              <a:rPr lang="en-US" sz="3200" i="1" u="sng" dirty="0" smtClean="0"/>
              <a:t>choose</a:t>
            </a:r>
            <a:r>
              <a:rPr lang="en-US" sz="3200" i="1" dirty="0" smtClean="0"/>
              <a:t> life, that both thou and thy seed may live.” Deut. 30:19 </a:t>
            </a:r>
            <a:endParaRPr lang="en-US" sz="3200" i="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9144000" cy="2514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rgbClr val="FFFF00"/>
                </a:solidFill>
                <a:effectLst/>
                <a:uLnTx/>
                <a:uFillTx/>
                <a:latin typeface="+mj-lt"/>
                <a:ea typeface="+mj-ea"/>
                <a:cs typeface="+mj-cs"/>
              </a:rPr>
              <a:t>“To open their eyes, and to turn them from darkness to light, and from the power of Satan unto God, that they may </a:t>
            </a:r>
            <a:r>
              <a:rPr kumimoji="0" lang="en-US" sz="3200" b="0" i="1" u="sng" strike="noStrike" kern="1200" cap="none" spc="0" normalizeH="0" baseline="0" noProof="0" dirty="0" smtClean="0">
                <a:ln>
                  <a:noFill/>
                </a:ln>
                <a:solidFill>
                  <a:srgbClr val="FFFF00"/>
                </a:solidFill>
                <a:effectLst/>
                <a:uLnTx/>
                <a:uFillTx/>
                <a:latin typeface="+mj-lt"/>
                <a:ea typeface="+mj-ea"/>
                <a:cs typeface="+mj-cs"/>
              </a:rPr>
              <a:t>receive</a:t>
            </a:r>
            <a:r>
              <a:rPr kumimoji="0" lang="en-US" sz="3200" b="0" i="1" u="none" strike="noStrike" kern="1200" cap="none" spc="0" normalizeH="0" baseline="0" noProof="0" dirty="0" smtClean="0">
                <a:ln>
                  <a:noFill/>
                </a:ln>
                <a:solidFill>
                  <a:srgbClr val="FFFF00"/>
                </a:solidFill>
                <a:effectLst/>
                <a:uLnTx/>
                <a:uFillTx/>
                <a:latin typeface="+mj-lt"/>
                <a:ea typeface="+mj-ea"/>
                <a:cs typeface="+mj-cs"/>
              </a:rPr>
              <a:t> forgiveness of sins, and inheritance among them which are sanctified by faith.” Acts 26:18 </a:t>
            </a:r>
            <a:endParaRPr kumimoji="0" lang="en-US" sz="3200" b="0" i="1" u="none" strike="noStrike" kern="1200" cap="none" spc="0" normalizeH="0" baseline="0" noProof="0" dirty="0">
              <a:ln>
                <a:noFill/>
              </a:ln>
              <a:solidFill>
                <a:srgbClr val="FFFF00"/>
              </a:solidFill>
              <a:effectLst/>
              <a:uLnTx/>
              <a:uFillTx/>
              <a:latin typeface="+mj-lt"/>
              <a:ea typeface="+mj-ea"/>
              <a:cs typeface="+mj-cs"/>
            </a:endParaRPr>
          </a:p>
        </p:txBody>
      </p:sp>
      <p:pic>
        <p:nvPicPr>
          <p:cNvPr id="102402" name="Picture 2" descr="http://eyeonapologetics.com/blog/wp-content/uploads/2010/04/Chip-Thompson-Witnessing-in-Manti-UT.jpg"/>
          <p:cNvPicPr>
            <a:picLocks noChangeAspect="1" noChangeArrowheads="1"/>
          </p:cNvPicPr>
          <p:nvPr/>
        </p:nvPicPr>
        <p:blipFill>
          <a:blip r:embed="rId2" cstate="print"/>
          <a:srcRect/>
          <a:stretch>
            <a:fillRect/>
          </a:stretch>
        </p:blipFill>
        <p:spPr bwMode="auto">
          <a:xfrm>
            <a:off x="1371600" y="2590800"/>
            <a:ext cx="6096000" cy="40671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0" y="0"/>
            <a:ext cx="9144000" cy="6858000"/>
          </a:xfrm>
        </p:spPr>
        <p:txBody>
          <a:bodyPr>
            <a:normAutofit fontScale="92500"/>
          </a:bodyPr>
          <a:lstStyle/>
          <a:p>
            <a:r>
              <a:rPr lang="en-US" dirty="0" smtClean="0"/>
              <a:t>Born and raised Roman Catholic.</a:t>
            </a:r>
          </a:p>
          <a:p>
            <a:r>
              <a:rPr lang="en-US" dirty="0"/>
              <a:t>H</a:t>
            </a:r>
            <a:r>
              <a:rPr lang="en-US" dirty="0" smtClean="0"/>
              <a:t>e was a Frenchman with a gifted intellect that his father thought would be best suited for the field of law.</a:t>
            </a:r>
          </a:p>
          <a:p>
            <a:r>
              <a:rPr lang="en-US" dirty="0"/>
              <a:t>L</a:t>
            </a:r>
            <a:r>
              <a:rPr lang="en-US" dirty="0" smtClean="0"/>
              <a:t>eft law school and began to study Roman Catholic theology.</a:t>
            </a:r>
          </a:p>
          <a:p>
            <a:r>
              <a:rPr lang="en-US" dirty="0" smtClean="0"/>
              <a:t>Calvin’s conversion was sudden.</a:t>
            </a:r>
          </a:p>
          <a:p>
            <a:r>
              <a:rPr lang="en-US" dirty="0" smtClean="0"/>
              <a:t>His conversion took place in 1533. </a:t>
            </a:r>
          </a:p>
          <a:p>
            <a:r>
              <a:rPr lang="en-US" i="1" dirty="0" smtClean="0">
                <a:solidFill>
                  <a:srgbClr val="FFFF00"/>
                </a:solidFill>
              </a:rPr>
              <a:t>“I failed to find peace in absolutions, penances, and intercessions of the church. By a sudden conversion, God subdued and reduced to submission my soul, which was more hardened against such things than one would expect of my youthful years…Like a flash of light, I realized in what an abyss of errors and chaos I was.”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to="" calcmode="lin" valueType="num">
                                      <p:cBhvr>
                                        <p:cTn id="27" dur="1" fill="hold"/>
                                        <p:tgtEl>
                                          <p:spTgt spid="4">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2800767"/>
          </a:xfrm>
          <a:prstGeom prst="rect">
            <a:avLst/>
          </a:prstGeom>
        </p:spPr>
        <p:txBody>
          <a:bodyPr wrap="square">
            <a:spAutoFit/>
          </a:bodyPr>
          <a:lstStyle/>
          <a:p>
            <a:pPr algn="ctr"/>
            <a:r>
              <a:rPr lang="en-US" sz="4400" i="1" dirty="0" smtClean="0"/>
              <a:t>“We then, as workers together with him, beseech you also that ye </a:t>
            </a:r>
            <a:r>
              <a:rPr lang="en-US" sz="4400" i="1" u="sng" dirty="0" smtClean="0"/>
              <a:t>receive</a:t>
            </a:r>
            <a:r>
              <a:rPr lang="en-US" sz="4400" i="1" dirty="0" smtClean="0"/>
              <a:t> not the grace of God in vain.” </a:t>
            </a:r>
          </a:p>
          <a:p>
            <a:pPr algn="ctr"/>
            <a:r>
              <a:rPr lang="en-US" sz="4400" i="1" dirty="0" smtClean="0"/>
              <a:t>(II Cor. </a:t>
            </a:r>
            <a:r>
              <a:rPr lang="en-US" sz="4400" i="1" smtClean="0"/>
              <a:t>6:1) </a:t>
            </a:r>
            <a:endParaRPr lang="en-US" sz="4400" i="1" dirty="0"/>
          </a:p>
        </p:txBody>
      </p:sp>
      <p:pic>
        <p:nvPicPr>
          <p:cNvPr id="103426" name="Picture 2" descr="http://2.bp.blogspot.com/-mGzFSU7kgXg/UBmnL3J1kbI/AAAAAAAAA8Y/xUNxnMLw-kA/s1600/my+life+his+glory.jpg"/>
          <p:cNvPicPr>
            <a:picLocks noChangeAspect="1" noChangeArrowheads="1"/>
          </p:cNvPicPr>
          <p:nvPr/>
        </p:nvPicPr>
        <p:blipFill>
          <a:blip r:embed="rId2" cstate="print"/>
          <a:srcRect/>
          <a:stretch>
            <a:fillRect/>
          </a:stretch>
        </p:blipFill>
        <p:spPr bwMode="auto">
          <a:xfrm>
            <a:off x="1066800" y="3429000"/>
            <a:ext cx="6743700" cy="3314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0" y="152400"/>
            <a:ext cx="9144000" cy="6705600"/>
          </a:xfrm>
        </p:spPr>
        <p:txBody>
          <a:bodyPr>
            <a:normAutofit lnSpcReduction="10000"/>
          </a:bodyPr>
          <a:lstStyle/>
          <a:p>
            <a:pPr>
              <a:buFont typeface="Arial" charset="0"/>
              <a:buChar char="•"/>
            </a:pPr>
            <a:r>
              <a:rPr lang="en-US" dirty="0" smtClean="0"/>
              <a:t>Calvin broke with the Roman Church and was thrown in prison several times for his opposition to Roman Catholic doctrine.</a:t>
            </a:r>
          </a:p>
          <a:p>
            <a:pPr>
              <a:buFont typeface="Arial" charset="0"/>
              <a:buChar char="•"/>
            </a:pPr>
            <a:r>
              <a:rPr lang="en-US" dirty="0"/>
              <a:t>B</a:t>
            </a:r>
            <a:r>
              <a:rPr lang="en-US" dirty="0" smtClean="0"/>
              <a:t>ecame the head of the evangelical party in France less than a year after his conversion.</a:t>
            </a:r>
          </a:p>
          <a:p>
            <a:pPr>
              <a:buFont typeface="Arial" charset="0"/>
              <a:buChar char="•"/>
            </a:pPr>
            <a:r>
              <a:rPr lang="en-US" dirty="0" smtClean="0"/>
              <a:t>Calvin witnessed his fellow evangelical's tongue cut out and men burned at the stake for their faith. </a:t>
            </a:r>
          </a:p>
          <a:p>
            <a:pPr>
              <a:buFont typeface="Arial" charset="0"/>
              <a:buChar char="•"/>
            </a:pPr>
            <a:r>
              <a:rPr lang="en-US" dirty="0" smtClean="0"/>
              <a:t>On one occasion Calvin was rescued from hanging, by several evangelicals who dragged him away. </a:t>
            </a:r>
          </a:p>
          <a:p>
            <a:pPr>
              <a:buFont typeface="Arial" charset="0"/>
              <a:buChar char="•"/>
            </a:pPr>
            <a:r>
              <a:rPr lang="en-US" dirty="0" smtClean="0"/>
              <a:t>In 1536, at the age of 27, he wrote the </a:t>
            </a:r>
            <a:r>
              <a:rPr lang="en-US" i="1" dirty="0" smtClean="0">
                <a:solidFill>
                  <a:srgbClr val="FFFF00"/>
                </a:solidFill>
              </a:rPr>
              <a:t>Institutes of the Christian Religion</a:t>
            </a:r>
            <a:r>
              <a:rPr lang="en-US" dirty="0" smtClean="0"/>
              <a:t>, the most influential book besides the Bible in the progress of the Reformation.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boundbymercy.files.wordpress.com/2010/08/john-calvin-441.jpg"/>
          <p:cNvPicPr>
            <a:picLocks noChangeAspect="1" noChangeArrowheads="1"/>
          </p:cNvPicPr>
          <p:nvPr/>
        </p:nvPicPr>
        <p:blipFill>
          <a:blip r:embed="rId2" cstate="print">
            <a:duotone>
              <a:prstClr val="black"/>
              <a:schemeClr val="tx2">
                <a:tint val="45000"/>
                <a:satMod val="400000"/>
              </a:schemeClr>
            </a:duotone>
          </a:blip>
          <a:srcRect b="15968"/>
          <a:stretch>
            <a:fillRect/>
          </a:stretch>
        </p:blipFill>
        <p:spPr bwMode="auto">
          <a:xfrm>
            <a:off x="7086600" y="0"/>
            <a:ext cx="2057400" cy="2590800"/>
          </a:xfrm>
          <a:prstGeom prst="rect">
            <a:avLst/>
          </a:prstGeom>
          <a:noFill/>
        </p:spPr>
      </p:pic>
      <p:pic>
        <p:nvPicPr>
          <p:cNvPr id="80900" name="Picture 4" descr="http://upload.wikimedia.org/wikipedia/commons/7/77/Martin_Luther-black_and_white-left.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 y="0"/>
            <a:ext cx="2209800" cy="2528905"/>
          </a:xfrm>
          <a:prstGeom prst="rect">
            <a:avLst/>
          </a:prstGeom>
          <a:noFill/>
        </p:spPr>
      </p:pic>
      <p:sp>
        <p:nvSpPr>
          <p:cNvPr id="4" name="Title 3"/>
          <p:cNvSpPr>
            <a:spLocks noGrp="1"/>
          </p:cNvSpPr>
          <p:nvPr>
            <p:ph type="title"/>
          </p:nvPr>
        </p:nvSpPr>
        <p:spPr>
          <a:xfrm>
            <a:off x="2286000" y="0"/>
            <a:ext cx="4800600" cy="2971800"/>
          </a:xfrm>
        </p:spPr>
        <p:txBody>
          <a:bodyPr>
            <a:normAutofit/>
          </a:bodyPr>
          <a:lstStyle/>
          <a:p>
            <a:r>
              <a:rPr lang="en-US" sz="3600" dirty="0" smtClean="0">
                <a:solidFill>
                  <a:srgbClr val="FFFF00"/>
                </a:solidFill>
              </a:rPr>
              <a:t>Influenced by the great Reformer Martin Luther</a:t>
            </a:r>
            <a:br>
              <a:rPr lang="en-US" sz="3600" dirty="0" smtClean="0">
                <a:solidFill>
                  <a:srgbClr val="FFFF00"/>
                </a:solidFill>
              </a:rPr>
            </a:br>
            <a:r>
              <a:rPr lang="en-US" sz="3600" dirty="0" smtClean="0">
                <a:solidFill>
                  <a:srgbClr val="FFFF00"/>
                </a:solidFill>
              </a:rPr>
              <a:t>(1483–1546)</a:t>
            </a:r>
            <a:br>
              <a:rPr lang="en-US" sz="3600" dirty="0" smtClean="0">
                <a:solidFill>
                  <a:srgbClr val="FFFF00"/>
                </a:solidFill>
              </a:rPr>
            </a:br>
            <a:r>
              <a:rPr lang="en-US" sz="3600" dirty="0" smtClean="0">
                <a:solidFill>
                  <a:srgbClr val="FFFF00"/>
                </a:solidFill>
              </a:rPr>
              <a:t> German Reformer</a:t>
            </a:r>
            <a:r>
              <a:rPr lang="en-US" sz="2800" dirty="0" smtClean="0">
                <a:solidFill>
                  <a:srgbClr val="FFFF00"/>
                </a:solidFill>
              </a:rPr>
              <a:t/>
            </a:r>
            <a:br>
              <a:rPr lang="en-US" sz="2800" dirty="0" smtClean="0">
                <a:solidFill>
                  <a:srgbClr val="FFFF00"/>
                </a:solidFill>
              </a:rPr>
            </a:br>
            <a:endParaRPr lang="en-US" sz="2800" dirty="0">
              <a:solidFill>
                <a:srgbClr val="FFFF00"/>
              </a:solidFill>
            </a:endParaRPr>
          </a:p>
        </p:txBody>
      </p:sp>
      <p:sp>
        <p:nvSpPr>
          <p:cNvPr id="5" name="Content Placeholder 4"/>
          <p:cNvSpPr>
            <a:spLocks noGrp="1"/>
          </p:cNvSpPr>
          <p:nvPr>
            <p:ph idx="1"/>
          </p:nvPr>
        </p:nvSpPr>
        <p:spPr>
          <a:xfrm>
            <a:off x="152400" y="2667000"/>
            <a:ext cx="8763000" cy="4191000"/>
          </a:xfrm>
        </p:spPr>
        <p:txBody>
          <a:bodyPr>
            <a:normAutofit fontScale="85000" lnSpcReduction="10000"/>
          </a:bodyPr>
          <a:lstStyle/>
          <a:p>
            <a:pPr>
              <a:buFont typeface="Arial" charset="0"/>
              <a:buChar char="•"/>
            </a:pPr>
            <a:r>
              <a:rPr lang="en-US" dirty="0" smtClean="0"/>
              <a:t>Calvin became a strong and out spoken opponent of Roman Catholic theology.</a:t>
            </a:r>
          </a:p>
          <a:p>
            <a:pPr>
              <a:buFont typeface="Arial" charset="0"/>
              <a:buChar char="•"/>
            </a:pPr>
            <a:r>
              <a:rPr lang="en-US" dirty="0" smtClean="0"/>
              <a:t>Major leader of the Protestant Reformation.</a:t>
            </a:r>
          </a:p>
          <a:p>
            <a:pPr>
              <a:buFont typeface="Arial" charset="0"/>
              <a:buChar char="•"/>
            </a:pPr>
            <a:r>
              <a:rPr lang="en-US" dirty="0" smtClean="0"/>
              <a:t>Opposed the Catholic churches teaching of “salvation through works” with his doctrine of “predestination.”</a:t>
            </a:r>
          </a:p>
          <a:p>
            <a:pPr>
              <a:buFont typeface="Arial" charset="0"/>
              <a:buChar char="•"/>
            </a:pPr>
            <a:r>
              <a:rPr lang="en-US" dirty="0" smtClean="0"/>
              <a:t>Man in his fallen state can in no way merit salvation.</a:t>
            </a:r>
          </a:p>
          <a:p>
            <a:pPr>
              <a:buFont typeface="Arial" charset="0"/>
              <a:buChar char="•"/>
            </a:pPr>
            <a:r>
              <a:rPr lang="en-US" dirty="0" smtClean="0"/>
              <a:t>Man is so completely and totally depraved that he possesses no ability (will) to receive the salvation of God apart from the regenerating work of the Holy Spirit.</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4216</Words>
  <Application>Microsoft Office PowerPoint</Application>
  <PresentationFormat>On-screen Show (4:3)</PresentationFormat>
  <Paragraphs>203</Paragraphs>
  <Slides>70</Slides>
  <Notes>2</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The Doctrine of Jesus Christ (Part 14)</vt:lpstr>
      <vt:lpstr>No Review Tonight</vt:lpstr>
      <vt:lpstr>The Death of Jesus Christ</vt:lpstr>
      <vt:lpstr>Slide 4</vt:lpstr>
      <vt:lpstr> “Exposing the false Doctrine of Calvinism”</vt:lpstr>
      <vt:lpstr>John Calvin  (July 10, 1509 – May 27, 1564) </vt:lpstr>
      <vt:lpstr>Slide 7</vt:lpstr>
      <vt:lpstr>Slide 8</vt:lpstr>
      <vt:lpstr>Influenced by the great Reformer Martin Luther (1483–1546)  German Reformer </vt:lpstr>
      <vt:lpstr> Regeneration is necessary before one can believe and receive the gospel.    Regeneration is a result of believing and receiving the gospel – (Titus 3:5-9)     </vt:lpstr>
      <vt:lpstr>John Calvin was a minister in France during the Protestant Reformation. Calvin was important in forming Christian theory called Calvinism during the 1500's. Calvinism is a Protestant theological system and an approach to the Christian life. Today, it refers to the doctrines and practices of the Reformed churches of which Calvin was an early leader. It is best known for its doctrines of predestination and total depravity, stressing the absolute sovereignty of God. Calvin believed that that God willed eternal damnation for some people and salvation for others. A person’s eternal destination is predetermined.</vt:lpstr>
      <vt:lpstr>"We call predestination God’s eternal decree, by which He determined what He willed to become of each man. For all are not created in equal condition; rather, eternal life is ordained for some, eternal damnation for others." </vt:lpstr>
      <vt:lpstr>Slide 13</vt:lpstr>
      <vt:lpstr>Slide 14</vt:lpstr>
      <vt:lpstr>Slide 15</vt:lpstr>
      <vt:lpstr>THE WESTMINSTER CONFESSION OF FAITH </vt:lpstr>
      <vt:lpstr>Slide 17</vt:lpstr>
      <vt:lpstr>Slide 18</vt:lpstr>
      <vt:lpstr>Slide 19</vt:lpstr>
      <vt:lpstr>Slide 20</vt:lpstr>
      <vt:lpstr>Calvinism</vt:lpstr>
      <vt:lpstr>Calvinism teaches that some men are predestinated to Heaven and others are predestinated to Hell. It is strictly God’s choice and man can not change it. In other words, the elect can not become non-elect and the non-elect can not become elect (saved). The non-elect are damned to hell with no chance of escaping. It is strictly God’s sovereign choice. Man has no will in the matter. </vt:lpstr>
      <vt:lpstr>Slide 23</vt:lpstr>
      <vt:lpstr>You are non-elect, doomed to hell with no choice on your part.</vt:lpstr>
      <vt:lpstr> </vt:lpstr>
      <vt:lpstr>Does God really predestinate, elect, chose and ordain some people to eternal damnation and others to eternal life?  </vt:lpstr>
      <vt:lpstr>The Bible and Predestination</vt:lpstr>
      <vt:lpstr>Slide 28</vt:lpstr>
      <vt:lpstr>Slide 29</vt:lpstr>
      <vt:lpstr>“Make you perfect in every good work to do his will, working in you that which is wellpleasing in his sight, through Jesus Christ; to whom be glory for ever and ever.” Heb. 13:21 </vt:lpstr>
      <vt:lpstr>Slide 31</vt:lpstr>
      <vt:lpstr>Slide 32</vt:lpstr>
      <vt:lpstr>Slide 33</vt:lpstr>
      <vt:lpstr>Slide 34</vt:lpstr>
      <vt:lpstr>Slide 35</vt:lpstr>
      <vt:lpstr>Tulip Theology </vt:lpstr>
      <vt:lpstr>Total Depravity</vt:lpstr>
      <vt:lpstr>Slide 38</vt:lpstr>
      <vt:lpstr>Slide 39</vt:lpstr>
      <vt:lpstr>Unconditional Election</vt:lpstr>
      <vt:lpstr>Slide 41</vt:lpstr>
      <vt:lpstr>Limited Atonement</vt:lpstr>
      <vt:lpstr>Slide 43</vt:lpstr>
      <vt:lpstr>Slide 44</vt:lpstr>
      <vt:lpstr>Irresistible Grace</vt:lpstr>
      <vt:lpstr>Slide 46</vt:lpstr>
      <vt:lpstr>Slide 47</vt:lpstr>
      <vt:lpstr>Perseverance of the Saints</vt:lpstr>
      <vt:lpstr>Slide 49</vt:lpstr>
      <vt:lpstr>Slide 50</vt:lpstr>
      <vt:lpstr>Slide 51</vt:lpstr>
      <vt:lpstr>Calvinism is unscriptural, false doctrine. It tends to flourish in intellectual pride and in neglect of soul winning. It is Satan's effort to kill concern and compassion for lost souls and the mission outreach                 of the local Church .  (Matthew 28:19-20) “Preach the gospel to every creature”</vt:lpstr>
      <vt:lpstr>Mind of God</vt:lpstr>
      <vt:lpstr> For whom did Christ die? </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“I call heaven and earth to record this day against you, that I have set before you life and death, blessing and cursing: therefore choose life, that both thou and thy seed may live.” Deut. 30:19 </vt:lpstr>
      <vt:lpstr>Slide 69</vt:lpstr>
      <vt:lpstr>Slide 70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13)</dc:title>
  <dc:creator>Pastor Daniel White</dc:creator>
  <cp:lastModifiedBy>Pastor Daniel White</cp:lastModifiedBy>
  <cp:revision>205</cp:revision>
  <dcterms:created xsi:type="dcterms:W3CDTF">2012-10-04T13:46:28Z</dcterms:created>
  <dcterms:modified xsi:type="dcterms:W3CDTF">2014-01-09T15:59:29Z</dcterms:modified>
</cp:coreProperties>
</file>