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306" r:id="rId18"/>
    <p:sldId id="326" r:id="rId19"/>
    <p:sldId id="323" r:id="rId20"/>
    <p:sldId id="325" r:id="rId21"/>
    <p:sldId id="324" r:id="rId22"/>
    <p:sldId id="327" r:id="rId23"/>
    <p:sldId id="328" r:id="rId24"/>
    <p:sldId id="380" r:id="rId25"/>
    <p:sldId id="381" r:id="rId26"/>
    <p:sldId id="329" r:id="rId27"/>
    <p:sldId id="330" r:id="rId28"/>
    <p:sldId id="331" r:id="rId29"/>
    <p:sldId id="332" r:id="rId30"/>
    <p:sldId id="333" r:id="rId31"/>
    <p:sldId id="334" r:id="rId32"/>
    <p:sldId id="335" r:id="rId33"/>
    <p:sldId id="336" r:id="rId34"/>
    <p:sldId id="338" r:id="rId35"/>
    <p:sldId id="337" r:id="rId36"/>
    <p:sldId id="339" r:id="rId37"/>
    <p:sldId id="341" r:id="rId38"/>
    <p:sldId id="340" r:id="rId39"/>
    <p:sldId id="382" r:id="rId40"/>
    <p:sldId id="342" r:id="rId41"/>
    <p:sldId id="345" r:id="rId42"/>
    <p:sldId id="343" r:id="rId43"/>
    <p:sldId id="344" r:id="rId44"/>
    <p:sldId id="346" r:id="rId45"/>
    <p:sldId id="347" r:id="rId46"/>
    <p:sldId id="348" r:id="rId47"/>
    <p:sldId id="349" r:id="rId48"/>
    <p:sldId id="350" r:id="rId49"/>
    <p:sldId id="351" r:id="rId50"/>
    <p:sldId id="352" r:id="rId51"/>
    <p:sldId id="353" r:id="rId52"/>
    <p:sldId id="354" r:id="rId53"/>
    <p:sldId id="357" r:id="rId54"/>
    <p:sldId id="358" r:id="rId55"/>
    <p:sldId id="359" r:id="rId56"/>
    <p:sldId id="360" r:id="rId57"/>
    <p:sldId id="361" r:id="rId58"/>
    <p:sldId id="362" r:id="rId59"/>
    <p:sldId id="363" r:id="rId60"/>
    <p:sldId id="364" r:id="rId61"/>
    <p:sldId id="365" r:id="rId62"/>
    <p:sldId id="366" r:id="rId63"/>
    <p:sldId id="368" r:id="rId64"/>
    <p:sldId id="369" r:id="rId65"/>
    <p:sldId id="367" r:id="rId66"/>
    <p:sldId id="371" r:id="rId67"/>
    <p:sldId id="372" r:id="rId68"/>
    <p:sldId id="373" r:id="rId69"/>
    <p:sldId id="374" r:id="rId70"/>
    <p:sldId id="375" r:id="rId71"/>
    <p:sldId id="376" r:id="rId72"/>
    <p:sldId id="377" r:id="rId73"/>
    <p:sldId id="378" r:id="rId74"/>
    <p:sldId id="379" r:id="rId75"/>
    <p:sldId id="383" r:id="rId76"/>
    <p:sldId id="355"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94624" autoAdjust="0"/>
  </p:normalViewPr>
  <p:slideViewPr>
    <p:cSldViewPr>
      <p:cViewPr varScale="1">
        <p:scale>
          <a:sx n="69" d="100"/>
          <a:sy n="69" d="100"/>
        </p:scale>
        <p:origin x="-52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7B4C06-DA7A-48BF-8566-5698CA8180D1}" type="datetimeFigureOut">
              <a:rPr lang="en-US" smtClean="0"/>
              <a:pPr/>
              <a:t>10/4/2012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A14E3-D205-4FF6-9E16-D594EB23B90D}"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CCE4E4-596A-43DB-B2C1-F05832B27010}" type="datetimeFigureOut">
              <a:rPr lang="en-US" smtClean="0"/>
              <a:pPr/>
              <a:t>10/4/2012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45A3CD-7BF4-4F88-8C13-5FEC820ABD8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CE4E4-596A-43DB-B2C1-F05832B27010}" type="datetimeFigureOut">
              <a:rPr lang="en-US" smtClean="0"/>
              <a:pPr/>
              <a:t>10/4/2012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5A3CD-7BF4-4F88-8C13-5FEC820ABD8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13)</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105400"/>
            <a:ext cx="9144000" cy="1752600"/>
          </a:xfrm>
        </p:spPr>
        <p:txBody>
          <a:bodyPr>
            <a:normAutofit/>
          </a:bodyPr>
          <a:lstStyle/>
          <a:p>
            <a:pPr algn="ctr">
              <a:buNone/>
            </a:pPr>
            <a:r>
              <a:rPr lang="en-US" sz="4800" dirty="0">
                <a:solidFill>
                  <a:srgbClr val="FFFF00"/>
                </a:solidFill>
                <a:effectLst>
                  <a:glow rad="101600">
                    <a:schemeClr val="bg1">
                      <a:alpha val="60000"/>
                    </a:schemeClr>
                  </a:glow>
                </a:effectLst>
              </a:rPr>
              <a:t>The </a:t>
            </a:r>
            <a:r>
              <a:rPr lang="en-US" sz="4800" dirty="0" smtClean="0">
                <a:solidFill>
                  <a:srgbClr val="FFFF00"/>
                </a:solidFill>
                <a:effectLst>
                  <a:glow rad="101600">
                    <a:schemeClr val="bg1">
                      <a:alpha val="60000"/>
                    </a:schemeClr>
                  </a:glow>
                </a:effectLst>
              </a:rPr>
              <a:t>Death of </a:t>
            </a:r>
            <a:r>
              <a:rPr lang="en-US" sz="4800" dirty="0">
                <a:solidFill>
                  <a:srgbClr val="FFFF00"/>
                </a:solidFill>
                <a:effectLst>
                  <a:glow rad="101600">
                    <a:schemeClr val="bg1">
                      <a:alpha val="60000"/>
                    </a:schemeClr>
                  </a:glow>
                </a:effectLst>
              </a:rPr>
              <a:t>Jesus </a:t>
            </a:r>
            <a:r>
              <a:rPr lang="en-US" sz="4800" dirty="0" smtClean="0">
                <a:solidFill>
                  <a:srgbClr val="FFFF00"/>
                </a:solidFill>
                <a:effectLst>
                  <a:glow rad="101600">
                    <a:schemeClr val="bg1">
                      <a:alpha val="60000"/>
                    </a:schemeClr>
                  </a:glow>
                </a:effectLst>
              </a:rPr>
              <a:t>Christ</a:t>
            </a:r>
          </a:p>
          <a:p>
            <a:pPr algn="ctr">
              <a:buNone/>
            </a:pPr>
            <a:r>
              <a:rPr lang="en-US" sz="4800" i="1" dirty="0" smtClean="0">
                <a:solidFill>
                  <a:srgbClr val="FFFF00"/>
                </a:solidFill>
                <a:effectLst>
                  <a:glow rad="101600">
                    <a:schemeClr val="bg1">
                      <a:alpha val="60000"/>
                    </a:schemeClr>
                  </a:glow>
                </a:effectLst>
              </a:rPr>
              <a:t>(Part 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a:bodyPr>
          <a:lstStyle/>
          <a:p>
            <a:r>
              <a:rPr lang="en-US" sz="4800" dirty="0">
                <a:solidFill>
                  <a:srgbClr val="FFFF00"/>
                </a:solidFill>
              </a:rPr>
              <a:t>The Impeccability of Jesus Christ</a:t>
            </a:r>
          </a:p>
        </p:txBody>
      </p:sp>
      <p:sp>
        <p:nvSpPr>
          <p:cNvPr id="3" name="Content Placeholder 2"/>
          <p:cNvSpPr>
            <a:spLocks noGrp="1"/>
          </p:cNvSpPr>
          <p:nvPr>
            <p:ph idx="1"/>
          </p:nvPr>
        </p:nvSpPr>
        <p:spPr>
          <a:xfrm>
            <a:off x="533400" y="1752600"/>
            <a:ext cx="7620000" cy="4373563"/>
          </a:xfrm>
        </p:spPr>
        <p:txBody>
          <a:bodyPr>
            <a:noAutofit/>
          </a:bodyPr>
          <a:lstStyle/>
          <a:p>
            <a:pPr algn="ctr">
              <a:buNone/>
            </a:pPr>
            <a:r>
              <a:rPr lang="en-US" sz="3600" b="1" i="1" dirty="0" smtClean="0">
                <a:solidFill>
                  <a:schemeClr val="bg1"/>
                </a:solidFill>
                <a:effectLst>
                  <a:glow rad="101600">
                    <a:schemeClr val="tx1">
                      <a:alpha val="60000"/>
                    </a:schemeClr>
                  </a:glow>
                </a:effectLst>
              </a:rPr>
              <a:t>“Pilate saith unto him, What is truth? And when he had said this, he went out again unto the Jews, and </a:t>
            </a:r>
            <a:r>
              <a:rPr lang="en-US" sz="3600" b="1" i="1" dirty="0" err="1" smtClean="0">
                <a:solidFill>
                  <a:schemeClr val="bg1"/>
                </a:solidFill>
                <a:effectLst>
                  <a:glow rad="101600">
                    <a:schemeClr val="tx1">
                      <a:alpha val="60000"/>
                    </a:schemeClr>
                  </a:glow>
                </a:effectLst>
              </a:rPr>
              <a:t>saith</a:t>
            </a:r>
            <a:r>
              <a:rPr lang="en-US" sz="3600" b="1" i="1" dirty="0" smtClean="0">
                <a:solidFill>
                  <a:schemeClr val="bg1"/>
                </a:solidFill>
                <a:effectLst>
                  <a:glow rad="101600">
                    <a:schemeClr val="tx1">
                      <a:alpha val="60000"/>
                    </a:schemeClr>
                  </a:glow>
                </a:effectLst>
              </a:rPr>
              <a:t> unto them, I find in him no fault at all.”  John 18:38  </a:t>
            </a:r>
            <a:endParaRPr lang="en-US" sz="3600" b="1" i="1" dirty="0">
              <a:solidFill>
                <a:schemeClr val="bg1"/>
              </a:solidFill>
              <a:effectLst>
                <a:glow rad="101600">
                  <a:schemeClr val="tx1">
                    <a:alpha val="60000"/>
                  </a:schemeClr>
                </a:glow>
              </a:effectLst>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3200"/>
            <a:ext cx="6705600" cy="1295400"/>
          </a:xfrm>
        </p:spPr>
        <p:txBody>
          <a:bodyPr>
            <a:normAutofit/>
          </a:bodyPr>
          <a:lstStyle/>
          <a:p>
            <a:r>
              <a:rPr lang="en-US" sz="5400" dirty="0" smtClean="0"/>
              <a:t>Not capable of sinning</a:t>
            </a:r>
            <a:endParaRPr lang="en-US" sz="5400" dirty="0"/>
          </a:p>
        </p:txBody>
      </p:sp>
      <p:sp>
        <p:nvSpPr>
          <p:cNvPr id="3" name="Rectangle 2"/>
          <p:cNvSpPr/>
          <p:nvPr/>
        </p:nvSpPr>
        <p:spPr>
          <a:xfrm>
            <a:off x="2666999" y="2895600"/>
            <a:ext cx="4191001" cy="923330"/>
          </a:xfrm>
          <a:prstGeom prst="rect">
            <a:avLst/>
          </a:prstGeom>
        </p:spPr>
        <p:txBody>
          <a:bodyPr wrap="square">
            <a:spAutoFit/>
          </a:bodyPr>
          <a:lstStyle/>
          <a:p>
            <a:r>
              <a:rPr lang="en-US" sz="5400" dirty="0" smtClean="0">
                <a:solidFill>
                  <a:srgbClr val="FFFF00"/>
                </a:solidFill>
              </a:rPr>
              <a:t> Impeccability </a:t>
            </a:r>
            <a:endParaRPr 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dirty="0" smtClean="0">
                <a:effectLst>
                  <a:glow rad="139700">
                    <a:schemeClr val="accent2">
                      <a:satMod val="175000"/>
                      <a:alpha val="40000"/>
                    </a:schemeClr>
                  </a:glow>
                </a:effectLst>
              </a:rPr>
              <a:t>The Earthly </a:t>
            </a:r>
            <a:r>
              <a:rPr lang="en-US" sz="5400" smtClean="0">
                <a:effectLst>
                  <a:glow rad="139700">
                    <a:schemeClr val="accent2">
                      <a:satMod val="175000"/>
                      <a:alpha val="40000"/>
                    </a:schemeClr>
                  </a:glow>
                </a:effectLst>
              </a:rPr>
              <a:t>Ministry </a:t>
            </a:r>
            <a:br>
              <a:rPr lang="en-US" sz="5400" smtClean="0">
                <a:effectLst>
                  <a:glow rad="139700">
                    <a:schemeClr val="accent2">
                      <a:satMod val="175000"/>
                      <a:alpha val="40000"/>
                    </a:schemeClr>
                  </a:glow>
                </a:effectLst>
              </a:rPr>
            </a:br>
            <a:r>
              <a:rPr lang="en-US" sz="5400" smtClean="0">
                <a:effectLst>
                  <a:glow rad="139700">
                    <a:schemeClr val="accent2">
                      <a:satMod val="175000"/>
                      <a:alpha val="40000"/>
                    </a:schemeClr>
                  </a:glow>
                </a:effectLst>
              </a:rPr>
              <a:t>of </a:t>
            </a:r>
            <a:r>
              <a:rPr lang="en-US" sz="5400" dirty="0" smtClean="0">
                <a:effectLst>
                  <a:glow rad="139700">
                    <a:schemeClr val="accent2">
                      <a:satMod val="175000"/>
                      <a:alpha val="40000"/>
                    </a:schemeClr>
                  </a:glow>
                </a:effectLst>
              </a:rPr>
              <a:t>Jesus Christ</a:t>
            </a:r>
            <a:endParaRPr lang="en-US" sz="5400" dirty="0">
              <a:effectLst>
                <a:glow rad="1397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686800" cy="1524000"/>
          </a:xfrm>
        </p:spPr>
        <p:txBody>
          <a:bodyPr>
            <a:normAutofit fontScale="90000"/>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1981200" y="3048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1828800" y="304800"/>
            <a:ext cx="5283200" cy="39624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1026" name="Picture 2" descr="http://clubeingles.files.wordpress.com/2009/04/jesus-christ.jpg?w=450"/>
          <p:cNvPicPr>
            <a:picLocks noChangeAspect="1" noChangeArrowheads="1"/>
          </p:cNvPicPr>
          <p:nvPr/>
        </p:nvPicPr>
        <p:blipFill>
          <a:blip r:embed="rId2" cstate="print"/>
          <a:srcRect/>
          <a:stretch>
            <a:fillRect/>
          </a:stretch>
        </p:blipFill>
        <p:spPr bwMode="auto">
          <a:xfrm>
            <a:off x="2590800" y="1676400"/>
            <a:ext cx="3695700" cy="4619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smtClean="0"/>
              <a:t>The murder of Israel’s Messiah, </a:t>
            </a:r>
            <a:br>
              <a:rPr lang="en-US" dirty="0" smtClean="0"/>
            </a:br>
            <a:r>
              <a:rPr lang="en-US" dirty="0" smtClean="0"/>
              <a:t>the killing of the Creator</a:t>
            </a:r>
            <a:endParaRPr lang="en-US" dirty="0"/>
          </a:p>
        </p:txBody>
      </p:sp>
      <p:pic>
        <p:nvPicPr>
          <p:cNvPr id="37894" name="Picture 6" descr="http://molesky.files.wordpress.com/2010/04/the-passion-of-the-christ-05.png"/>
          <p:cNvPicPr>
            <a:picLocks noChangeAspect="1" noChangeArrowheads="1"/>
          </p:cNvPicPr>
          <p:nvPr/>
        </p:nvPicPr>
        <p:blipFill>
          <a:blip r:embed="rId2" cstate="print"/>
          <a:srcRect/>
          <a:stretch>
            <a:fillRect/>
          </a:stretch>
        </p:blipFill>
        <p:spPr bwMode="auto">
          <a:xfrm>
            <a:off x="762000" y="2362200"/>
            <a:ext cx="7771113" cy="32004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chriftman.files.wordpress.com/2009/10/prophet.jpg"/>
          <p:cNvPicPr>
            <a:picLocks noChangeAspect="1" noChangeArrowheads="1"/>
          </p:cNvPicPr>
          <p:nvPr/>
        </p:nvPicPr>
        <p:blipFill>
          <a:blip r:embed="rId2" cstate="print"/>
          <a:srcRect/>
          <a:stretch>
            <a:fillRect/>
          </a:stretch>
        </p:blipFill>
        <p:spPr bwMode="auto">
          <a:xfrm>
            <a:off x="1219200" y="1596860"/>
            <a:ext cx="7162800" cy="5261140"/>
          </a:xfrm>
          <a:prstGeom prst="rect">
            <a:avLst/>
          </a:prstGeom>
          <a:noFill/>
        </p:spPr>
      </p:pic>
      <p:sp>
        <p:nvSpPr>
          <p:cNvPr id="2" name="Title 1"/>
          <p:cNvSpPr>
            <a:spLocks noGrp="1"/>
          </p:cNvSpPr>
          <p:nvPr>
            <p:ph type="title"/>
          </p:nvPr>
        </p:nvSpPr>
        <p:spPr>
          <a:xfrm>
            <a:off x="457200" y="274638"/>
            <a:ext cx="8229600" cy="868362"/>
          </a:xfrm>
        </p:spPr>
        <p:txBody>
          <a:bodyPr>
            <a:normAutofit fontScale="90000"/>
          </a:bodyPr>
          <a:lstStyle/>
          <a:p>
            <a:r>
              <a:rPr lang="en-US" dirty="0" smtClean="0"/>
              <a:t>As pondered by the </a:t>
            </a:r>
            <a:br>
              <a:rPr lang="en-US" dirty="0" smtClean="0"/>
            </a:br>
            <a:r>
              <a:rPr lang="en-US" dirty="0" smtClean="0"/>
              <a:t>Old Testament Prophets</a:t>
            </a:r>
            <a:endParaRPr lang="en-US" dirty="0"/>
          </a:p>
        </p:txBody>
      </p:sp>
      <p:sp>
        <p:nvSpPr>
          <p:cNvPr id="3" name="Content Placeholder 2"/>
          <p:cNvSpPr>
            <a:spLocks noGrp="1"/>
          </p:cNvSpPr>
          <p:nvPr>
            <p:ph idx="1"/>
          </p:nvPr>
        </p:nvSpPr>
        <p:spPr>
          <a:xfrm>
            <a:off x="1524000" y="1905000"/>
            <a:ext cx="6781800" cy="4952999"/>
          </a:xfrm>
        </p:spPr>
        <p:txBody>
          <a:bodyPr>
            <a:normAutofit lnSpcReduction="10000"/>
          </a:bodyPr>
          <a:lstStyle/>
          <a:p>
            <a:pPr algn="ctr">
              <a:buNone/>
            </a:pPr>
            <a:r>
              <a:rPr lang="en-US" i="1" dirty="0" smtClean="0">
                <a:effectLst>
                  <a:glow rad="101600">
                    <a:schemeClr val="bg1">
                      <a:alpha val="60000"/>
                    </a:schemeClr>
                  </a:glow>
                </a:effectLst>
              </a:rPr>
              <a:t>    "Of which salvation the prophets have enquired and searched diligently, who prophesied of the grace that should come unto you: searching what, or what manner of time the Spirit of Christ which was in them did signify, when it testified beforehand the sufferings of Christ, and the glory that should follow."          </a:t>
            </a:r>
          </a:p>
          <a:p>
            <a:pPr algn="ctr">
              <a:buNone/>
            </a:pPr>
            <a:r>
              <a:rPr lang="en-US" i="1" dirty="0" smtClean="0">
                <a:effectLst>
                  <a:glow rad="101600">
                    <a:schemeClr val="bg1">
                      <a:alpha val="60000"/>
                    </a:schemeClr>
                  </a:glow>
                </a:effectLst>
              </a:rPr>
              <a:t> (I Pet. 1:10-11)</a:t>
            </a:r>
          </a:p>
          <a:p>
            <a:pPr algn="ctr"/>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hriftman.files.wordpress.com/2009/10/prophet.jpg"/>
          <p:cNvPicPr>
            <a:picLocks noChangeAspect="1" noChangeArrowheads="1"/>
          </p:cNvPicPr>
          <p:nvPr/>
        </p:nvPicPr>
        <p:blipFill>
          <a:blip r:embed="rId2" cstate="print"/>
          <a:srcRect/>
          <a:stretch>
            <a:fillRect/>
          </a:stretch>
        </p:blipFill>
        <p:spPr bwMode="auto">
          <a:xfrm>
            <a:off x="0" y="-26258"/>
            <a:ext cx="9372600" cy="6884258"/>
          </a:xfrm>
          <a:prstGeom prst="rect">
            <a:avLst/>
          </a:prstGeom>
          <a:noFill/>
        </p:spPr>
      </p:pic>
      <p:pic>
        <p:nvPicPr>
          <p:cNvPr id="1026" name="Picture 2" descr="http://www.whypain.org/Images/benefits_of_suffering.jpg"/>
          <p:cNvPicPr>
            <a:picLocks noChangeAspect="1" noChangeArrowheads="1"/>
          </p:cNvPicPr>
          <p:nvPr/>
        </p:nvPicPr>
        <p:blipFill>
          <a:blip r:embed="rId3" cstate="print"/>
          <a:srcRect/>
          <a:stretch>
            <a:fillRect/>
          </a:stretch>
        </p:blipFill>
        <p:spPr bwMode="auto">
          <a:xfrm>
            <a:off x="5486400" y="0"/>
            <a:ext cx="3875227" cy="2971800"/>
          </a:xfrm>
          <a:prstGeom prst="rect">
            <a:avLst/>
          </a:prstGeom>
          <a:ln>
            <a:noFill/>
          </a:ln>
          <a:effectLst>
            <a:softEdge rad="112500"/>
          </a:effectLst>
        </p:spPr>
      </p:pic>
      <p:pic>
        <p:nvPicPr>
          <p:cNvPr id="1028" name="Picture 4" descr="http://istopped.files.wordpress.com/2010/07/passion-of-the-christ.jpg"/>
          <p:cNvPicPr>
            <a:picLocks noChangeAspect="1" noChangeArrowheads="1"/>
          </p:cNvPicPr>
          <p:nvPr/>
        </p:nvPicPr>
        <p:blipFill>
          <a:blip r:embed="rId4" cstate="print"/>
          <a:srcRect t="19306" r="4342" b="19155"/>
          <a:stretch>
            <a:fillRect/>
          </a:stretch>
        </p:blipFill>
        <p:spPr bwMode="auto">
          <a:xfrm>
            <a:off x="5486400" y="0"/>
            <a:ext cx="3962400" cy="3886200"/>
          </a:xfrm>
          <a:prstGeom prst="rect">
            <a:avLst/>
          </a:prstGeom>
          <a:ln>
            <a:noFill/>
          </a:ln>
          <a:effectLst>
            <a:softEdge rad="112500"/>
          </a:effectLst>
        </p:spPr>
      </p:pic>
      <p:pic>
        <p:nvPicPr>
          <p:cNvPr id="1034" name="Picture 10" descr="http://2.bp.blogspot.com/-0tC6W-OOBH0/TbC8lhaoA-I/AAAAAAAABqY/HiiEKnCaJfg/s1600/emptytomb.jpg"/>
          <p:cNvPicPr>
            <a:picLocks noChangeAspect="1" noChangeArrowheads="1"/>
          </p:cNvPicPr>
          <p:nvPr/>
        </p:nvPicPr>
        <p:blipFill>
          <a:blip r:embed="rId5" cstate="print"/>
          <a:srcRect r="1887" b="34592"/>
          <a:stretch>
            <a:fillRect/>
          </a:stretch>
        </p:blipFill>
        <p:spPr bwMode="auto">
          <a:xfrm>
            <a:off x="5410200" y="-152400"/>
            <a:ext cx="4114800" cy="3962400"/>
          </a:xfrm>
          <a:prstGeom prst="rect">
            <a:avLst/>
          </a:prstGeom>
          <a:ln>
            <a:noFill/>
          </a:ln>
          <a:effectLst>
            <a:softEdge rad="112500"/>
          </a:effectLst>
        </p:spPr>
      </p:pic>
      <p:pic>
        <p:nvPicPr>
          <p:cNvPr id="1030" name="Picture 6" descr="http://www.weccwinnipeg.ca/images/Jesus_Return.jpg"/>
          <p:cNvPicPr>
            <a:picLocks noChangeAspect="1" noChangeArrowheads="1"/>
          </p:cNvPicPr>
          <p:nvPr/>
        </p:nvPicPr>
        <p:blipFill>
          <a:blip r:embed="rId6" cstate="print"/>
          <a:srcRect l="24000" r="10857"/>
          <a:stretch>
            <a:fillRect/>
          </a:stretch>
        </p:blipFill>
        <p:spPr bwMode="auto">
          <a:xfrm>
            <a:off x="4953000" y="0"/>
            <a:ext cx="4495800" cy="386481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20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hallroar.com/Surprising%20Key_clip_image014.jpg"/>
          <p:cNvPicPr>
            <a:picLocks noChangeAspect="1" noChangeArrowheads="1"/>
          </p:cNvPicPr>
          <p:nvPr/>
        </p:nvPicPr>
        <p:blipFill>
          <a:blip r:embed="rId2" cstate="print">
            <a:lum bright="-10000" contrast="10000"/>
          </a:blip>
          <a:srcRect/>
          <a:stretch>
            <a:fillRect/>
          </a:stretch>
        </p:blipFill>
        <p:spPr bwMode="auto">
          <a:xfrm>
            <a:off x="533400" y="0"/>
            <a:ext cx="7924391"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4572000" cy="6494085"/>
          </a:xfrm>
          <a:prstGeom prst="rect">
            <a:avLst/>
          </a:prstGeom>
        </p:spPr>
        <p:txBody>
          <a:bodyPr wrap="square">
            <a:spAutoFit/>
          </a:bodyPr>
          <a:lstStyle/>
          <a:p>
            <a:pPr algn="ctr"/>
            <a:r>
              <a:rPr lang="en-US" sz="3200" i="1" dirty="0" smtClean="0"/>
              <a:t>"Then he said unto them, O fools, and slow of heart to believe all that the prophets have spoken: </a:t>
            </a:r>
            <a:r>
              <a:rPr lang="en-US" sz="3200" i="1" u="sng" dirty="0" smtClean="0"/>
              <a:t>Ought not Christ to have suffered these things, and to enter into his glory</a:t>
            </a:r>
            <a:r>
              <a:rPr lang="en-US" sz="3200" i="1" dirty="0" smtClean="0"/>
              <a:t>? And beginning at Moses and all the prophets, he expounded unto them in all the scriptures the things concerning himself." (Luke 24:25-27)</a:t>
            </a:r>
            <a:endParaRPr lang="en-US" sz="3200" i="1" dirty="0"/>
          </a:p>
        </p:txBody>
      </p:sp>
      <p:pic>
        <p:nvPicPr>
          <p:cNvPr id="38914" name="Picture 2" descr="http://www.gerhardy.id.au/images/Jesus_Emmaus-04.jpg"/>
          <p:cNvPicPr>
            <a:picLocks noChangeAspect="1" noChangeArrowheads="1"/>
          </p:cNvPicPr>
          <p:nvPr/>
        </p:nvPicPr>
        <p:blipFill>
          <a:blip r:embed="rId2" cstate="print"/>
          <a:srcRect/>
          <a:stretch>
            <a:fillRect/>
          </a:stretch>
        </p:blipFill>
        <p:spPr bwMode="auto">
          <a:xfrm>
            <a:off x="4648200" y="990600"/>
            <a:ext cx="4233615" cy="4953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179279"/>
            <a:ext cx="8991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just"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"Surely he hath borne our </a:t>
            </a:r>
            <a:r>
              <a:rPr kumimoji="0" lang="en-US" sz="3200" b="0" i="1" u="none" strike="noStrike" cap="none" normalizeH="0" baseline="0" dirty="0" err="1" smtClean="0">
                <a:ln>
                  <a:noFill/>
                </a:ln>
                <a:effectLst/>
                <a:latin typeface="Calibri" pitchFamily="34" charset="0"/>
                <a:ea typeface="Times New Roman" pitchFamily="18" charset="0"/>
                <a:cs typeface="Times New Roman" pitchFamily="18" charset="0"/>
              </a:rPr>
              <a:t>griefs</a:t>
            </a: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 and carried our sorrows: yet we did esteem him stricken, smitten of God, and afflicted. But he was wounded for our transgressions, he was bruised for our iniquities: the chastisement of our peace was upon him; and with his stripes we are healed. All we like sheep have gone astray; we have turned every one to his own way; and the Lord hath laid on him the iniquity of us all. He was oppressed, and he was afflicted, yet he opened not his mouth: he is brought as a lamb to the slaughter, and as a sheep before her shearers is dumb, so he </a:t>
            </a:r>
            <a:r>
              <a:rPr kumimoji="0" lang="en-US" sz="3200" b="0" i="1" u="none" strike="noStrike" cap="none" normalizeH="0" baseline="0" dirty="0" err="1" smtClean="0">
                <a:ln>
                  <a:noFill/>
                </a:ln>
                <a:effectLst/>
                <a:latin typeface="Calibri" pitchFamily="34" charset="0"/>
                <a:ea typeface="Times New Roman" pitchFamily="18" charset="0"/>
                <a:cs typeface="Times New Roman" pitchFamily="18" charset="0"/>
              </a:rPr>
              <a:t>openeth</a:t>
            </a: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 not his mouth." (Isa. 53:4-7)</a:t>
            </a:r>
            <a:endParaRPr kumimoji="0" lang="en-US" sz="3200" b="0" i="1"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86800" cy="1569660"/>
          </a:xfrm>
          <a:prstGeom prst="rect">
            <a:avLst/>
          </a:prstGeom>
        </p:spPr>
        <p:txBody>
          <a:bodyPr wrap="square">
            <a:spAutoFit/>
          </a:bodyPr>
          <a:lstStyle/>
          <a:p>
            <a:pPr lvl="0" indent="182563" algn="ctr" fontAlgn="base">
              <a:spcBef>
                <a:spcPct val="0"/>
              </a:spcBef>
              <a:spcAft>
                <a:spcPct val="0"/>
              </a:spcAft>
            </a:pPr>
            <a:r>
              <a:rPr lang="en-US" sz="3200" i="1" dirty="0" smtClean="0">
                <a:latin typeface="Calibri" pitchFamily="34" charset="0"/>
                <a:ea typeface="Times New Roman" pitchFamily="18" charset="0"/>
                <a:cs typeface="Times New Roman" pitchFamily="18" charset="0"/>
              </a:rPr>
              <a:t>"I gave my back to the </a:t>
            </a:r>
            <a:r>
              <a:rPr lang="en-US" sz="3200" i="1" dirty="0" err="1" smtClean="0">
                <a:latin typeface="Calibri" pitchFamily="34" charset="0"/>
                <a:ea typeface="Times New Roman" pitchFamily="18" charset="0"/>
                <a:cs typeface="Times New Roman" pitchFamily="18" charset="0"/>
              </a:rPr>
              <a:t>smiters</a:t>
            </a:r>
            <a:r>
              <a:rPr lang="en-US" sz="3200" i="1" dirty="0" smtClean="0">
                <a:latin typeface="Calibri" pitchFamily="34" charset="0"/>
                <a:ea typeface="Times New Roman" pitchFamily="18" charset="0"/>
                <a:cs typeface="Times New Roman" pitchFamily="18" charset="0"/>
              </a:rPr>
              <a:t>, and my cheeks to them that plucked off the hair: I hid not my face from shame and spitting." (Isa. 50:6)</a:t>
            </a:r>
            <a:endParaRPr lang="en-US" sz="3200" i="1" dirty="0" smtClean="0">
              <a:latin typeface="Arial" pitchFamily="34" charset="0"/>
              <a:cs typeface="Arial" pitchFamily="34" charset="0"/>
            </a:endParaRPr>
          </a:p>
        </p:txBody>
      </p:sp>
      <p:pic>
        <p:nvPicPr>
          <p:cNvPr id="40962" name="Picture 2" descr="http://www.legacydad.com/wp-content/uploads/2011/04/our-sin1.jpg"/>
          <p:cNvPicPr>
            <a:picLocks noChangeAspect="1" noChangeArrowheads="1"/>
          </p:cNvPicPr>
          <p:nvPr/>
        </p:nvPicPr>
        <p:blipFill>
          <a:blip r:embed="rId2" cstate="print"/>
          <a:srcRect/>
          <a:stretch>
            <a:fillRect/>
          </a:stretch>
        </p:blipFill>
        <p:spPr bwMode="auto">
          <a:xfrm>
            <a:off x="4495800" y="1905000"/>
            <a:ext cx="4284336" cy="2667000"/>
          </a:xfrm>
          <a:prstGeom prst="rect">
            <a:avLst/>
          </a:prstGeom>
          <a:noFill/>
        </p:spPr>
      </p:pic>
      <p:pic>
        <p:nvPicPr>
          <p:cNvPr id="40964" name="Picture 4" descr="http://handofgod.com.au/attachments/Image/Jesus-whipped.jpg"/>
          <p:cNvPicPr>
            <a:picLocks noChangeAspect="1" noChangeArrowheads="1"/>
          </p:cNvPicPr>
          <p:nvPr/>
        </p:nvPicPr>
        <p:blipFill>
          <a:blip r:embed="rId3" cstate="print"/>
          <a:srcRect/>
          <a:stretch>
            <a:fillRect/>
          </a:stretch>
        </p:blipFill>
        <p:spPr bwMode="auto">
          <a:xfrm>
            <a:off x="1066800" y="5181600"/>
            <a:ext cx="4114800" cy="1401256"/>
          </a:xfrm>
          <a:prstGeom prst="rect">
            <a:avLst/>
          </a:prstGeom>
          <a:noFill/>
        </p:spPr>
      </p:pic>
      <p:pic>
        <p:nvPicPr>
          <p:cNvPr id="40966" name="Picture 6" descr="http://remnantsonsmc.com/wp-content/uploads/2011/12/jesus-carrying-cross-lrg.jpg"/>
          <p:cNvPicPr>
            <a:picLocks noChangeAspect="1" noChangeArrowheads="1"/>
          </p:cNvPicPr>
          <p:nvPr/>
        </p:nvPicPr>
        <p:blipFill>
          <a:blip r:embed="rId4" cstate="print"/>
          <a:srcRect/>
          <a:stretch>
            <a:fillRect/>
          </a:stretch>
        </p:blipFill>
        <p:spPr bwMode="auto">
          <a:xfrm>
            <a:off x="381000" y="1905000"/>
            <a:ext cx="3452539" cy="3048000"/>
          </a:xfrm>
          <a:prstGeom prst="rect">
            <a:avLst/>
          </a:prstGeom>
          <a:noFill/>
        </p:spPr>
      </p:pic>
      <p:pic>
        <p:nvPicPr>
          <p:cNvPr id="40970" name="Picture 10" descr="http://2.bp.blogspot.com/_krt1bCo0-40/Sd9lWI9wnvI/AAAAAAAAATg/HCYzmB-tPMw/s320/christ_beaten.jpg"/>
          <p:cNvPicPr>
            <a:picLocks noChangeAspect="1" noChangeArrowheads="1"/>
          </p:cNvPicPr>
          <p:nvPr/>
        </p:nvPicPr>
        <p:blipFill>
          <a:blip r:embed="rId5" cstate="print"/>
          <a:srcRect/>
          <a:stretch>
            <a:fillRect/>
          </a:stretch>
        </p:blipFill>
        <p:spPr bwMode="auto">
          <a:xfrm>
            <a:off x="6096000" y="4724400"/>
            <a:ext cx="1676400" cy="203200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337877"/>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"My God, my God, why hast thou forsaken me? why art thou so far from helping me, and from the words of my roaring?" (Psalm 22:1)</a:t>
            </a:r>
            <a:endParaRPr kumimoji="0" lang="en-US" sz="3600" b="0" i="1" u="none" strike="noStrike" cap="none" normalizeH="0" baseline="0" dirty="0" smtClean="0">
              <a:ln>
                <a:noFill/>
              </a:ln>
              <a:effectLst/>
              <a:latin typeface="Arial" pitchFamily="34" charset="0"/>
              <a:cs typeface="Arial" pitchFamily="34" charset="0"/>
            </a:endParaRPr>
          </a:p>
        </p:txBody>
      </p:sp>
      <p:pic>
        <p:nvPicPr>
          <p:cNvPr id="41987" name="Picture 3" descr="http://media.tumblr.com/tumblr_mac0soLk0R1r6udtz.jpg"/>
          <p:cNvPicPr>
            <a:picLocks noChangeAspect="1" noChangeArrowheads="1"/>
          </p:cNvPicPr>
          <p:nvPr/>
        </p:nvPicPr>
        <p:blipFill>
          <a:blip r:embed="rId2" cstate="print"/>
          <a:srcRect/>
          <a:stretch>
            <a:fillRect/>
          </a:stretch>
        </p:blipFill>
        <p:spPr bwMode="auto">
          <a:xfrm>
            <a:off x="1676400" y="2667000"/>
            <a:ext cx="5713824" cy="32289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038600" cy="6186309"/>
          </a:xfrm>
          <a:prstGeom prst="rect">
            <a:avLst/>
          </a:prstGeom>
        </p:spPr>
        <p:txBody>
          <a:bodyPr wrap="square">
            <a:spAutoFit/>
          </a:bodyPr>
          <a:lstStyle/>
          <a:p>
            <a:pPr algn="ctr"/>
            <a:r>
              <a:rPr lang="en-US" sz="3600" i="1" dirty="0" smtClean="0"/>
              <a:t>“All they that see me laugh me to scorn: they shoot out the lip, they shake the head, saying, He trusted on the Lord that he would deliver him: let him deliver him, seeing he delighted in him." (Psalm 22:6-8)</a:t>
            </a:r>
            <a:endParaRPr lang="en-US" sz="3600" i="1" dirty="0"/>
          </a:p>
        </p:txBody>
      </p:sp>
      <p:pic>
        <p:nvPicPr>
          <p:cNvPr id="43010" name="Picture 2" descr="http://cdn.eurweb.com/wp-content/uploads/2010/06/jesus-christ-carrying-cross-crucifixtion.jpg"/>
          <p:cNvPicPr>
            <a:picLocks noChangeAspect="1" noChangeArrowheads="1"/>
          </p:cNvPicPr>
          <p:nvPr/>
        </p:nvPicPr>
        <p:blipFill>
          <a:blip r:embed="rId2" cstate="print"/>
          <a:srcRect/>
          <a:stretch>
            <a:fillRect/>
          </a:stretch>
        </p:blipFill>
        <p:spPr bwMode="auto">
          <a:xfrm>
            <a:off x="4419600" y="1752600"/>
            <a:ext cx="4316289" cy="3276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52400" y="46835"/>
            <a:ext cx="88392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"For dogs have compassed me: the assembly of the wicked have </a:t>
            </a:r>
            <a:r>
              <a:rPr lang="en-US" sz="3200" i="1" dirty="0" err="1" smtClean="0">
                <a:latin typeface="Calibri" pitchFamily="34" charset="0"/>
                <a:ea typeface="Times New Roman" pitchFamily="18" charset="0"/>
                <a:cs typeface="Times New Roman" pitchFamily="18" charset="0"/>
              </a:rPr>
              <a:t>i</a:t>
            </a:r>
            <a:r>
              <a:rPr kumimoji="0" lang="en-US" sz="3200" b="0" i="1" u="none" strike="noStrike" cap="none" normalizeH="0" baseline="0" dirty="0" err="1" smtClean="0">
                <a:ln>
                  <a:noFill/>
                </a:ln>
                <a:effectLst/>
                <a:latin typeface="Calibri" pitchFamily="34" charset="0"/>
                <a:ea typeface="Times New Roman" pitchFamily="18" charset="0"/>
                <a:cs typeface="Times New Roman" pitchFamily="18" charset="0"/>
              </a:rPr>
              <a:t>nclosed</a:t>
            </a: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 me: they pierced my hands and my feet. I may tell all my bones: they look and stare upon me. They part my garments among them, and cast lots upon my vesture.”</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effectLst/>
                <a:latin typeface="Calibri" pitchFamily="34" charset="0"/>
                <a:ea typeface="Times New Roman" pitchFamily="18" charset="0"/>
                <a:cs typeface="Times New Roman" pitchFamily="18" charset="0"/>
              </a:rPr>
              <a:t>(Palm 22:16-18)</a:t>
            </a:r>
            <a:endParaRPr kumimoji="0" lang="en-US" sz="3200" b="0" i="1" u="none" strike="noStrike" cap="none" normalizeH="0" baseline="0" dirty="0" smtClean="0">
              <a:ln>
                <a:noFill/>
              </a:ln>
              <a:effectLst/>
              <a:latin typeface="Arial" pitchFamily="34" charset="0"/>
              <a:cs typeface="Arial" pitchFamily="34" charset="0"/>
            </a:endParaRPr>
          </a:p>
        </p:txBody>
      </p:sp>
      <p:pic>
        <p:nvPicPr>
          <p:cNvPr id="44037" name="Picture 5" descr="http://goddirection.com/images/File_PassionMovie_CastLots.jpg"/>
          <p:cNvPicPr>
            <a:picLocks noChangeAspect="1" noChangeArrowheads="1"/>
          </p:cNvPicPr>
          <p:nvPr/>
        </p:nvPicPr>
        <p:blipFill>
          <a:blip r:embed="rId2" cstate="print"/>
          <a:srcRect l="3613" t="2564" r="2448" b="2564"/>
          <a:stretch>
            <a:fillRect/>
          </a:stretch>
        </p:blipFill>
        <p:spPr bwMode="auto">
          <a:xfrm>
            <a:off x="685800" y="3429000"/>
            <a:ext cx="4114800" cy="2927838"/>
          </a:xfrm>
          <a:prstGeom prst="rect">
            <a:avLst/>
          </a:prstGeom>
          <a:noFill/>
        </p:spPr>
      </p:pic>
      <p:pic>
        <p:nvPicPr>
          <p:cNvPr id="44039" name="Picture 7" descr="http://77495.stablerack.com/images/Christ_Nailed.jpg"/>
          <p:cNvPicPr>
            <a:picLocks noChangeAspect="1" noChangeArrowheads="1"/>
          </p:cNvPicPr>
          <p:nvPr/>
        </p:nvPicPr>
        <p:blipFill>
          <a:blip r:embed="rId3" cstate="print"/>
          <a:srcRect/>
          <a:stretch>
            <a:fillRect/>
          </a:stretch>
        </p:blipFill>
        <p:spPr bwMode="auto">
          <a:xfrm>
            <a:off x="6172200" y="3048000"/>
            <a:ext cx="2209800" cy="357987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2468562"/>
          </a:xfrm>
        </p:spPr>
        <p:txBody>
          <a:bodyPr>
            <a:normAutofit fontScale="90000"/>
          </a:bodyPr>
          <a:lstStyle/>
          <a:p>
            <a:r>
              <a:rPr lang="en-US" i="1" dirty="0" smtClean="0"/>
              <a:t>"They gave me also </a:t>
            </a:r>
            <a:r>
              <a:rPr lang="en-US" i="1" u="sng" dirty="0" smtClean="0"/>
              <a:t>gall</a:t>
            </a:r>
            <a:r>
              <a:rPr lang="en-US" i="1" dirty="0" smtClean="0"/>
              <a:t> for my meat; and in my thirst they gave me </a:t>
            </a:r>
            <a:r>
              <a:rPr lang="en-US" i="1" u="sng" dirty="0" smtClean="0"/>
              <a:t>vinegar</a:t>
            </a:r>
            <a:r>
              <a:rPr lang="en-US" i="1" dirty="0" smtClean="0"/>
              <a:t> to drink." (Psalm 69:21)</a:t>
            </a:r>
            <a:br>
              <a:rPr lang="en-US" i="1" dirty="0" smtClean="0"/>
            </a:br>
            <a:endParaRPr lang="en-US" i="1" dirty="0"/>
          </a:p>
        </p:txBody>
      </p:sp>
      <p:pic>
        <p:nvPicPr>
          <p:cNvPr id="45060" name="Picture 4" descr="http://achristian.files.wordpress.com/2012/05/i_thirst.jpg"/>
          <p:cNvPicPr>
            <a:picLocks noChangeAspect="1" noChangeArrowheads="1"/>
          </p:cNvPicPr>
          <p:nvPr/>
        </p:nvPicPr>
        <p:blipFill>
          <a:blip r:embed="rId2" cstate="print"/>
          <a:srcRect/>
          <a:stretch>
            <a:fillRect/>
          </a:stretch>
        </p:blipFill>
        <p:spPr bwMode="auto">
          <a:xfrm>
            <a:off x="381000" y="2514600"/>
            <a:ext cx="8001000" cy="347662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01643"/>
          </a:xfrm>
          <a:prstGeom prst="rect">
            <a:avLst/>
          </a:prstGeom>
        </p:spPr>
        <p:txBody>
          <a:bodyPr wrap="square">
            <a:spAutoFit/>
          </a:bodyPr>
          <a:lstStyle/>
          <a:p>
            <a:pPr algn="ctr"/>
            <a:r>
              <a:rPr lang="en-US" sz="3200" dirty="0" smtClean="0"/>
              <a:t>Gall - in KJV 07219  </a:t>
            </a:r>
            <a:r>
              <a:rPr lang="en-US" sz="3200" i="1" dirty="0" err="1" smtClean="0"/>
              <a:t>var</a:t>
            </a:r>
            <a:r>
              <a:rPr lang="en-US" sz="3200" i="1" dirty="0" smtClean="0"/>
              <a:t>  </a:t>
            </a:r>
            <a:r>
              <a:rPr lang="en-US" sz="3200" i="1" dirty="0" err="1" smtClean="0"/>
              <a:t>ro'sh</a:t>
            </a:r>
            <a:r>
              <a:rPr lang="en-US" sz="3200" i="1" dirty="0" smtClean="0"/>
              <a:t>,  </a:t>
            </a:r>
            <a:r>
              <a:rPr lang="en-US" sz="3200" i="1" dirty="0" err="1" smtClean="0"/>
              <a:t>roshe</a:t>
            </a:r>
            <a:r>
              <a:rPr lang="en-US" sz="3200" i="1" dirty="0" smtClean="0"/>
              <a:t> </a:t>
            </a:r>
            <a:r>
              <a:rPr lang="en-US" sz="3200" dirty="0" smtClean="0"/>
              <a:t> </a:t>
            </a:r>
          </a:p>
          <a:p>
            <a:pPr algn="ctr"/>
            <a:r>
              <a:rPr lang="en-US" sz="3200" dirty="0" smtClean="0"/>
              <a:t>A poisonous plant, probably the poppy, generally poison, venom of serpents.</a:t>
            </a:r>
          </a:p>
          <a:p>
            <a:pPr algn="ctr"/>
            <a:endParaRPr lang="en-US" sz="3200" dirty="0" smtClean="0"/>
          </a:p>
          <a:p>
            <a:pPr>
              <a:buFont typeface="Arial" pitchFamily="34" charset="0"/>
              <a:buChar char="•"/>
            </a:pPr>
            <a:r>
              <a:rPr lang="en-US" sz="3200" dirty="0" smtClean="0"/>
              <a:t> Very bitter </a:t>
            </a:r>
          </a:p>
          <a:p>
            <a:pPr>
              <a:buFont typeface="Arial" pitchFamily="34" charset="0"/>
              <a:buChar char="•"/>
            </a:pPr>
            <a:r>
              <a:rPr lang="en-US" sz="3200" dirty="0" smtClean="0"/>
              <a:t> Used as a sedative for pain</a:t>
            </a:r>
          </a:p>
          <a:p>
            <a:pPr>
              <a:buFont typeface="Arial" pitchFamily="34" charset="0"/>
              <a:buChar char="•"/>
            </a:pPr>
            <a:r>
              <a:rPr lang="en-US" sz="3200" dirty="0" smtClean="0"/>
              <a:t> Usually mixed with wine vinegar</a:t>
            </a:r>
          </a:p>
          <a:p>
            <a:endParaRPr lang="en-US" sz="3200" dirty="0" smtClean="0"/>
          </a:p>
          <a:p>
            <a:endParaRPr lang="en-US" sz="3200" dirty="0" smtClean="0"/>
          </a:p>
          <a:p>
            <a:endParaRPr lang="en-US" sz="3200" dirty="0" smtClean="0"/>
          </a:p>
          <a:p>
            <a:endParaRPr lang="en-US" sz="3200" dirty="0" smtClean="0"/>
          </a:p>
          <a:p>
            <a:r>
              <a:rPr lang="en-US" sz="3200" dirty="0" smtClean="0"/>
              <a:t> </a:t>
            </a:r>
          </a:p>
        </p:txBody>
      </p:sp>
      <p:sp>
        <p:nvSpPr>
          <p:cNvPr id="3" name="Rectangle 2"/>
          <p:cNvSpPr/>
          <p:nvPr/>
        </p:nvSpPr>
        <p:spPr>
          <a:xfrm>
            <a:off x="152400" y="4800600"/>
            <a:ext cx="8839200" cy="1569660"/>
          </a:xfrm>
          <a:prstGeom prst="rect">
            <a:avLst/>
          </a:prstGeom>
        </p:spPr>
        <p:txBody>
          <a:bodyPr wrap="square">
            <a:spAutoFit/>
          </a:bodyPr>
          <a:lstStyle/>
          <a:p>
            <a:pPr algn="ctr"/>
            <a:r>
              <a:rPr lang="en-US" sz="3200" i="1" dirty="0" smtClean="0">
                <a:solidFill>
                  <a:srgbClr val="FFFF00"/>
                </a:solidFill>
              </a:rPr>
              <a:t>“They gave him vinegar to drink mingled with gall: and when he had tasted thereof, he would not drink.” Matt. 27:34 </a:t>
            </a:r>
            <a:endParaRPr lang="en-US" sz="3200" i="1" dirty="0">
              <a:solidFill>
                <a:srgbClr val="FFFF00"/>
              </a:solidFill>
            </a:endParaRPr>
          </a:p>
        </p:txBody>
      </p:sp>
      <p:pic>
        <p:nvPicPr>
          <p:cNvPr id="46082" name="Picture 2" descr="http://4.bp.blogspot.com/-1vFOIfdwK94/TbMc3etwl1I/AAAAAAAAAMQ/gQSWC7_JLtY/s1600/jesus-cross.jpg"/>
          <p:cNvPicPr>
            <a:picLocks noChangeAspect="1" noChangeArrowheads="1"/>
          </p:cNvPicPr>
          <p:nvPr/>
        </p:nvPicPr>
        <p:blipFill>
          <a:blip r:embed="rId2" cstate="print"/>
          <a:srcRect/>
          <a:stretch>
            <a:fillRect/>
          </a:stretch>
        </p:blipFill>
        <p:spPr bwMode="auto">
          <a:xfrm>
            <a:off x="6019800" y="2133600"/>
            <a:ext cx="2739589" cy="2057400"/>
          </a:xfrm>
          <a:prstGeom prst="rect">
            <a:avLst/>
          </a:prstGeom>
          <a:noFill/>
        </p:spPr>
      </p:pic>
      <p:sp>
        <p:nvSpPr>
          <p:cNvPr id="5" name="Rectangle 4"/>
          <p:cNvSpPr/>
          <p:nvPr/>
        </p:nvSpPr>
        <p:spPr>
          <a:xfrm>
            <a:off x="0" y="2209800"/>
            <a:ext cx="5638800" cy="152400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4419600"/>
            <a:ext cx="83058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3048000"/>
          </a:xfrm>
        </p:spPr>
        <p:txBody>
          <a:bodyPr>
            <a:normAutofit/>
          </a:bodyPr>
          <a:lstStyle/>
          <a:p>
            <a:r>
              <a:rPr lang="en-US" sz="3200" i="1" dirty="0" smtClean="0"/>
              <a:t>"Awake, O sword, against my shepherd, and against the man who is my fellow [equal], </a:t>
            </a:r>
            <a:r>
              <a:rPr lang="en-US" sz="3200" i="1" dirty="0" err="1" smtClean="0"/>
              <a:t>saith</a:t>
            </a:r>
            <a:r>
              <a:rPr lang="en-US" sz="3200" i="1" dirty="0" smtClean="0"/>
              <a:t> the Lord of hosts; smite the shepherd, and the sheep shall be scattered." (Zech. 13:7)</a:t>
            </a:r>
            <a:br>
              <a:rPr lang="en-US" sz="3200" i="1" dirty="0" smtClean="0"/>
            </a:br>
            <a:endParaRPr lang="en-US" sz="3200" i="1" dirty="0"/>
          </a:p>
        </p:txBody>
      </p:sp>
      <p:pic>
        <p:nvPicPr>
          <p:cNvPr id="47106" name="Picture 2" descr="http://3.bp.blogspot.com/_jUfLW3zpeE8/SwlteFzjGdI/AAAAAAAAAzM/eMD6l7l_2C0/s400/Sheep+Following.jpg"/>
          <p:cNvPicPr>
            <a:picLocks noChangeAspect="1" noChangeArrowheads="1"/>
          </p:cNvPicPr>
          <p:nvPr/>
        </p:nvPicPr>
        <p:blipFill>
          <a:blip r:embed="rId2" cstate="print"/>
          <a:srcRect/>
          <a:stretch>
            <a:fillRect/>
          </a:stretch>
        </p:blipFill>
        <p:spPr bwMode="auto">
          <a:xfrm>
            <a:off x="1981200" y="2590800"/>
            <a:ext cx="5334000" cy="40218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8800"/>
          </a:xfrm>
        </p:spPr>
        <p:txBody>
          <a:bodyPr>
            <a:normAutofit fontScale="90000"/>
          </a:bodyPr>
          <a:lstStyle/>
          <a:p>
            <a:r>
              <a:rPr lang="en-US" i="1" dirty="0" smtClean="0"/>
              <a:t>“I am the good shepherd: the good shepherd </a:t>
            </a:r>
            <a:r>
              <a:rPr lang="en-US" i="1" dirty="0" err="1" smtClean="0"/>
              <a:t>giveth</a:t>
            </a:r>
            <a:r>
              <a:rPr lang="en-US" i="1" dirty="0" smtClean="0"/>
              <a:t> his life for the sheep.” John 10:11 </a:t>
            </a:r>
            <a:endParaRPr lang="en-US" i="1" dirty="0"/>
          </a:p>
        </p:txBody>
      </p:sp>
      <p:pic>
        <p:nvPicPr>
          <p:cNvPr id="48130" name="Picture 2" descr="http://1.bp.blogspot.com/-NjT405rV2Bs/Tc7E-TlnpnI/AAAAAAAAAWg/3SakDvuk9XU/s1600/Jesus-The-Good-Shepherd.jpg"/>
          <p:cNvPicPr>
            <a:picLocks noChangeAspect="1" noChangeArrowheads="1"/>
          </p:cNvPicPr>
          <p:nvPr/>
        </p:nvPicPr>
        <p:blipFill>
          <a:blip r:embed="rId2" cstate="print"/>
          <a:srcRect/>
          <a:stretch>
            <a:fillRect/>
          </a:stretch>
        </p:blipFill>
        <p:spPr bwMode="auto">
          <a:xfrm>
            <a:off x="1447800" y="2209800"/>
            <a:ext cx="6096000" cy="394335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As pondered by</a:t>
            </a:r>
            <a:br>
              <a:rPr lang="en-US" dirty="0" smtClean="0"/>
            </a:br>
            <a:r>
              <a:rPr lang="en-US" dirty="0" smtClean="0"/>
              <a:t> the New Testament Apostles</a:t>
            </a:r>
            <a:endParaRPr lang="en-US" dirty="0"/>
          </a:p>
        </p:txBody>
      </p:sp>
      <p:pic>
        <p:nvPicPr>
          <p:cNvPr id="49158" name="Picture 6" descr="http://www.jesuswalk.com/manifesto/images/tissot-sermon-teaching-disciples367x265.jpg"/>
          <p:cNvPicPr>
            <a:picLocks noChangeAspect="1" noChangeArrowheads="1"/>
          </p:cNvPicPr>
          <p:nvPr/>
        </p:nvPicPr>
        <p:blipFill>
          <a:blip r:embed="rId2" cstate="print"/>
          <a:srcRect/>
          <a:stretch>
            <a:fillRect/>
          </a:stretch>
        </p:blipFill>
        <p:spPr bwMode="auto">
          <a:xfrm>
            <a:off x="1524000" y="1905000"/>
            <a:ext cx="6226257" cy="4495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228600"/>
            <a:ext cx="4191000" cy="5897563"/>
          </a:xfrm>
        </p:spPr>
        <p:txBody>
          <a:bodyPr>
            <a:noAutofit/>
          </a:bodyPr>
          <a:lstStyle/>
          <a:p>
            <a:pPr algn="ctr">
              <a:buNone/>
            </a:pPr>
            <a:r>
              <a:rPr lang="en-US" i="1" dirty="0" smtClean="0"/>
              <a:t>“And while they abode in Galilee, Jesus said unto them, The Son of man shall be betrayed into the hands of men: and they shall kill him, and the third day he shall be raised again. </a:t>
            </a:r>
            <a:r>
              <a:rPr lang="en-US" i="1" u="sng" dirty="0" smtClean="0"/>
              <a:t>And they were exceeding sorry</a:t>
            </a:r>
            <a:r>
              <a:rPr lang="en-US" i="1" dirty="0" smtClean="0"/>
              <a:t>.”</a:t>
            </a:r>
          </a:p>
          <a:p>
            <a:pPr algn="ctr">
              <a:buNone/>
            </a:pPr>
            <a:r>
              <a:rPr lang="en-US" i="1" dirty="0" smtClean="0"/>
              <a:t> (Matt. 17:22-23)</a:t>
            </a:r>
          </a:p>
          <a:p>
            <a:pPr algn="ctr"/>
            <a:endParaRPr lang="en-US" i="1" dirty="0"/>
          </a:p>
        </p:txBody>
      </p:sp>
      <p:pic>
        <p:nvPicPr>
          <p:cNvPr id="51202" name="Picture 2" descr="http://4.bp.blogspot.com/-6LAheEHoOJU/TlOxUunP5SI/AAAAAAAAArk/Wjwlt2aE2gk/s1600/jesus_eating_with_disciples.jpg"/>
          <p:cNvPicPr>
            <a:picLocks noChangeAspect="1" noChangeArrowheads="1"/>
          </p:cNvPicPr>
          <p:nvPr/>
        </p:nvPicPr>
        <p:blipFill>
          <a:blip r:embed="rId2" cstate="print"/>
          <a:srcRect/>
          <a:stretch>
            <a:fillRect/>
          </a:stretch>
        </p:blipFill>
        <p:spPr bwMode="auto">
          <a:xfrm>
            <a:off x="228600" y="1905000"/>
            <a:ext cx="4499917" cy="28956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hollywoodjesus.com/movie/gospel_of_john/22.jpeg"/>
          <p:cNvPicPr>
            <a:picLocks noChangeAspect="1" noChangeArrowheads="1"/>
          </p:cNvPicPr>
          <p:nvPr/>
        </p:nvPicPr>
        <p:blipFill>
          <a:blip r:embed="rId2" cstate="print"/>
          <a:srcRect/>
          <a:stretch>
            <a:fillRect/>
          </a:stretch>
        </p:blipFill>
        <p:spPr bwMode="auto">
          <a:xfrm>
            <a:off x="5560877" y="1828800"/>
            <a:ext cx="3583123" cy="2376806"/>
          </a:xfrm>
          <a:prstGeom prst="rect">
            <a:avLst/>
          </a:prstGeom>
          <a:noFill/>
        </p:spPr>
      </p:pic>
      <p:sp>
        <p:nvSpPr>
          <p:cNvPr id="3" name="Title 2"/>
          <p:cNvSpPr>
            <a:spLocks noGrp="1"/>
          </p:cNvSpPr>
          <p:nvPr>
            <p:ph type="title"/>
          </p:nvPr>
        </p:nvSpPr>
        <p:spPr>
          <a:xfrm>
            <a:off x="457200" y="274638"/>
            <a:ext cx="5029200" cy="6583362"/>
          </a:xfrm>
        </p:spPr>
        <p:txBody>
          <a:bodyPr>
            <a:noAutofit/>
          </a:bodyPr>
          <a:lstStyle/>
          <a:p>
            <a:r>
              <a:rPr lang="en-US" sz="3200" i="1" dirty="0" smtClean="0"/>
              <a:t>"A little while, and ye shall not see me: and again, a little while, and ye shall see me, because I go to the Father. Then said some of his disciples among themselves, What is this that he </a:t>
            </a:r>
            <a:r>
              <a:rPr lang="en-US" sz="3200" i="1" dirty="0" err="1" smtClean="0"/>
              <a:t>saith</a:t>
            </a:r>
            <a:r>
              <a:rPr lang="en-US" sz="3200" i="1" dirty="0" smtClean="0"/>
              <a:t> unto us, A little while, and ye shall not see me: and again a little while, and ye shall see me: and, Because I go to the Father?" (Jn. 16:16-17)</a:t>
            </a:r>
            <a:br>
              <a:rPr lang="en-US" sz="3200" i="1" dirty="0" smtClean="0"/>
            </a:br>
            <a:endParaRPr lang="en-US" sz="3200"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Jesus and the coming Kingdom</a:t>
            </a:r>
            <a:endParaRPr lang="en-US" dirty="0"/>
          </a:p>
        </p:txBody>
      </p:sp>
      <p:pic>
        <p:nvPicPr>
          <p:cNvPr id="91140" name="Picture 4" descr="http://1.bp.blogspot.com/-wiqJUPQ_0eI/TeL_FObsa5I/AAAAAAAAAkk/4c_NEc9LjEI/s1600/tissot-the-lords-prayer.jpg"/>
          <p:cNvPicPr>
            <a:picLocks noChangeAspect="1" noChangeArrowheads="1"/>
          </p:cNvPicPr>
          <p:nvPr/>
        </p:nvPicPr>
        <p:blipFill>
          <a:blip r:embed="rId2" cstate="print"/>
          <a:srcRect/>
          <a:stretch>
            <a:fillRect/>
          </a:stretch>
        </p:blipFill>
        <p:spPr bwMode="auto">
          <a:xfrm>
            <a:off x="2286000" y="1133808"/>
            <a:ext cx="4333875" cy="5724192"/>
          </a:xfrm>
          <a:prstGeom prst="rect">
            <a:avLst/>
          </a:prstGeom>
          <a:ln>
            <a:noFill/>
          </a:ln>
          <a:effectLst>
            <a:softEdge rad="112500"/>
          </a:effectLst>
        </p:spPr>
      </p:pic>
      <p:pic>
        <p:nvPicPr>
          <p:cNvPr id="91142" name="Picture 6" descr="http://thediaryofadivinediva.files.wordpress.com/2010/11/questionmark.gif?w=350"/>
          <p:cNvPicPr>
            <a:picLocks noChangeAspect="1" noChangeArrowheads="1" noCrop="1"/>
          </p:cNvPicPr>
          <p:nvPr/>
        </p:nvPicPr>
        <p:blipFill>
          <a:blip r:embed="rId3" cstate="print"/>
          <a:srcRect/>
          <a:stretch>
            <a:fillRect/>
          </a:stretch>
        </p:blipFill>
        <p:spPr bwMode="auto">
          <a:xfrm>
            <a:off x="4800600" y="1295400"/>
            <a:ext cx="1600200" cy="1600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fade">
                                      <p:cBhvr>
                                        <p:cTn id="7" dur="20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1"/>
            <a:ext cx="9144000" cy="4385816"/>
          </a:xfrm>
          <a:prstGeom prst="rect">
            <a:avLst/>
          </a:prstGeom>
        </p:spPr>
        <p:txBody>
          <a:bodyPr wrap="square">
            <a:spAutoFit/>
          </a:bodyPr>
          <a:lstStyle/>
          <a:p>
            <a:pPr algn="ctr"/>
            <a:r>
              <a:rPr lang="en-US" sz="3100" i="1" dirty="0" smtClean="0"/>
              <a:t>“Blessed are the poor in spirit: for theirs is the kingdom of heaven…Blessed are they which are persecuted for righteousness' sake: for theirs is the kingdom of heaven…Whosoever therefore shall break one of these least commandments, and shall teach men so, he shall be called the least in the kingdom of heaven: but whosoever shall do and teach them, the same shall be called great in the kingdom of heaven.” </a:t>
            </a:r>
          </a:p>
          <a:p>
            <a:pPr algn="ctr"/>
            <a:r>
              <a:rPr lang="en-US" sz="3100" i="1" dirty="0" smtClean="0"/>
              <a:t>(Matt. 5:3, 10, 19)</a:t>
            </a:r>
            <a:endParaRPr lang="en-US" sz="3100" i="1" dirty="0"/>
          </a:p>
        </p:txBody>
      </p:sp>
      <p:pic>
        <p:nvPicPr>
          <p:cNvPr id="56322" name="Picture 2" descr="http://www.missionariesofchrist.com/wp-content/uploads/2012/06/jesus_teaching1.jpg"/>
          <p:cNvPicPr>
            <a:picLocks noChangeAspect="1" noChangeArrowheads="1"/>
          </p:cNvPicPr>
          <p:nvPr/>
        </p:nvPicPr>
        <p:blipFill>
          <a:blip r:embed="rId2" cstate="print"/>
          <a:srcRect/>
          <a:stretch>
            <a:fillRect/>
          </a:stretch>
        </p:blipFill>
        <p:spPr bwMode="auto">
          <a:xfrm>
            <a:off x="0" y="4424395"/>
            <a:ext cx="3352800" cy="243360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00200"/>
            <a:ext cx="3581400" cy="3785652"/>
          </a:xfrm>
          <a:prstGeom prst="rect">
            <a:avLst/>
          </a:prstGeom>
        </p:spPr>
        <p:txBody>
          <a:bodyPr wrap="square">
            <a:spAutoFit/>
          </a:bodyPr>
          <a:lstStyle/>
          <a:p>
            <a:pPr algn="ctr"/>
            <a:r>
              <a:rPr lang="en-US" sz="4000" i="1" dirty="0" smtClean="0"/>
              <a:t>“Thy kingdom come. Thy will be done in earth, as it is in heaven.” </a:t>
            </a:r>
          </a:p>
          <a:p>
            <a:pPr algn="ctr"/>
            <a:r>
              <a:rPr lang="en-US" sz="4000" i="1" dirty="0" smtClean="0"/>
              <a:t>Matt. 6:10 </a:t>
            </a:r>
            <a:endParaRPr lang="en-US" sz="4000" i="1" dirty="0"/>
          </a:p>
        </p:txBody>
      </p:sp>
      <p:pic>
        <p:nvPicPr>
          <p:cNvPr id="36866" name="Picture 2" descr="http://www.ellenwhite.info/images/chapt-illus/AA/PP-JesusTeachingDisciples_JS_0061.jpg"/>
          <p:cNvPicPr>
            <a:picLocks noChangeAspect="1" noChangeArrowheads="1"/>
          </p:cNvPicPr>
          <p:nvPr/>
        </p:nvPicPr>
        <p:blipFill>
          <a:blip r:embed="rId2" cstate="print"/>
          <a:srcRect/>
          <a:stretch>
            <a:fillRect/>
          </a:stretch>
        </p:blipFill>
        <p:spPr bwMode="auto">
          <a:xfrm>
            <a:off x="4267200" y="381000"/>
            <a:ext cx="4560598" cy="6096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610600" cy="5509200"/>
          </a:xfrm>
          <a:prstGeom prst="rect">
            <a:avLst/>
          </a:prstGeom>
        </p:spPr>
        <p:txBody>
          <a:bodyPr wrap="square">
            <a:spAutoFit/>
          </a:bodyPr>
          <a:lstStyle/>
          <a:p>
            <a:pPr algn="ctr"/>
            <a:r>
              <a:rPr lang="en-US" sz="3200" i="1" dirty="0" smtClean="0"/>
              <a:t>(Luke 19:10-13) “For the Son of man is come to seek and to save that which was lost. And as they heard these things, he added and </a:t>
            </a:r>
            <a:r>
              <a:rPr lang="en-US" sz="3200" i="1" dirty="0" err="1" smtClean="0"/>
              <a:t>spake</a:t>
            </a:r>
            <a:r>
              <a:rPr lang="en-US" sz="3200" i="1" dirty="0" smtClean="0"/>
              <a:t> a parable, because he was nigh to Jerusalem, and because </a:t>
            </a:r>
            <a:r>
              <a:rPr lang="en-US" sz="3200" i="1" u="sng" dirty="0" smtClean="0"/>
              <a:t>they thought that the kingdom of God should immediately appear</a:t>
            </a:r>
            <a:r>
              <a:rPr lang="en-US" sz="3200" i="1" dirty="0" smtClean="0"/>
              <a:t>. He said therefore, A certain nobleman went into a far country to receive for himself a kingdom, and to return. And he called his ten servants, and delivered them ten pounds, and said unto them, Occupy till I come.”</a:t>
            </a:r>
          </a:p>
          <a:p>
            <a:pPr algn="ctr"/>
            <a:r>
              <a:rPr lang="en-US" sz="3200" i="1" dirty="0" smtClean="0"/>
              <a:t> (see verse 14-27)</a:t>
            </a:r>
            <a:endParaRPr lang="en-US" sz="3200"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4572000" cy="3046988"/>
          </a:xfrm>
          <a:prstGeom prst="rect">
            <a:avLst/>
          </a:prstGeom>
        </p:spPr>
        <p:txBody>
          <a:bodyPr wrap="square">
            <a:spAutoFit/>
          </a:bodyPr>
          <a:lstStyle/>
          <a:p>
            <a:pPr algn="ctr"/>
            <a:r>
              <a:rPr lang="en-US" sz="3200" i="1" dirty="0" smtClean="0"/>
              <a:t>“When they therefore were come together, they asked of him, saying, </a:t>
            </a:r>
            <a:r>
              <a:rPr lang="en-US" sz="3200" i="1" u="sng" dirty="0" smtClean="0"/>
              <a:t>Lord, wilt thou at this time restore again the kingdom to Israel</a:t>
            </a:r>
            <a:r>
              <a:rPr lang="en-US" sz="3200" i="1" dirty="0" smtClean="0"/>
              <a:t>?” Acts 1:6 </a:t>
            </a:r>
            <a:endParaRPr lang="en-US" sz="3200" i="1" dirty="0"/>
          </a:p>
        </p:txBody>
      </p:sp>
      <p:pic>
        <p:nvPicPr>
          <p:cNvPr id="54278" name="Picture 6" descr="http://www.truthbook.com/images/site_images/William_Hole_Jesus_appears_to_the_disciples_400.jpg"/>
          <p:cNvPicPr>
            <a:picLocks noChangeAspect="1" noChangeArrowheads="1"/>
          </p:cNvPicPr>
          <p:nvPr/>
        </p:nvPicPr>
        <p:blipFill>
          <a:blip r:embed="rId2" cstate="print"/>
          <a:srcRect b="4478"/>
          <a:stretch>
            <a:fillRect/>
          </a:stretch>
        </p:blipFill>
        <p:spPr bwMode="auto">
          <a:xfrm>
            <a:off x="5181600" y="457200"/>
            <a:ext cx="3810000" cy="48768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 pondered by the heavenly angels </a:t>
            </a:r>
            <a:endParaRPr lang="en-US" dirty="0"/>
          </a:p>
        </p:txBody>
      </p:sp>
      <p:pic>
        <p:nvPicPr>
          <p:cNvPr id="58370" name="Picture 2" descr="http://angels-angelology.com/wp-content/uploads/2012/02/mich7.jpg"/>
          <p:cNvPicPr>
            <a:picLocks noChangeAspect="1" noChangeArrowheads="1"/>
          </p:cNvPicPr>
          <p:nvPr/>
        </p:nvPicPr>
        <p:blipFill>
          <a:blip r:embed="rId2" cstate="print"/>
          <a:srcRect/>
          <a:stretch>
            <a:fillRect/>
          </a:stretch>
        </p:blipFill>
        <p:spPr bwMode="auto">
          <a:xfrm>
            <a:off x="1447800" y="1600200"/>
            <a:ext cx="6096000" cy="4572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152400"/>
            <a:ext cx="5181600" cy="6555641"/>
          </a:xfrm>
          <a:prstGeom prst="rect">
            <a:avLst/>
          </a:prstGeom>
        </p:spPr>
        <p:txBody>
          <a:bodyPr wrap="square">
            <a:spAutoFit/>
          </a:bodyPr>
          <a:lstStyle/>
          <a:p>
            <a:pPr algn="ctr"/>
            <a:r>
              <a:rPr lang="en-US" sz="2800" i="1" dirty="0" smtClean="0"/>
              <a:t>“And to make all men see what is the fellowship of the mystery, which from the beginning of the world hath been hid in God, who created all things by Jesus Christ: </a:t>
            </a:r>
            <a:r>
              <a:rPr lang="en-US" sz="2800" i="1" u="sng" dirty="0" smtClean="0"/>
              <a:t>To the intent that now unto the principalities and powers in heavenly places might be known by the church the manifold wisdom of God</a:t>
            </a:r>
            <a:r>
              <a:rPr lang="en-US" sz="2800" i="1" dirty="0" smtClean="0"/>
              <a:t>, According to the eternal purpose which he purposed in Christ Jesus our Lord: In whom we have boldness and access with confidence by the faith of him.” (Ephesians 3:9-12) </a:t>
            </a:r>
            <a:endParaRPr lang="en-US" sz="2800" i="1" dirty="0"/>
          </a:p>
        </p:txBody>
      </p:sp>
      <p:pic>
        <p:nvPicPr>
          <p:cNvPr id="57346" name="Picture 2" descr="http://3.bp.blogspot.com/_LWz8yohCT9g/TQEzbsfyWYI/AAAAAAAAAFg/qOiLbW2hqfo/s1600/multitude+of+angels.jpg"/>
          <p:cNvPicPr>
            <a:picLocks noChangeAspect="1" noChangeArrowheads="1"/>
          </p:cNvPicPr>
          <p:nvPr/>
        </p:nvPicPr>
        <p:blipFill>
          <a:blip r:embed="rId2" cstate="print">
            <a:lum bright="-10000"/>
          </a:blip>
          <a:srcRect/>
          <a:stretch>
            <a:fillRect/>
          </a:stretch>
        </p:blipFill>
        <p:spPr bwMode="auto">
          <a:xfrm>
            <a:off x="228600" y="1447800"/>
            <a:ext cx="3896667"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3539430"/>
          </a:xfrm>
          <a:prstGeom prst="rect">
            <a:avLst/>
          </a:prstGeom>
        </p:spPr>
        <p:txBody>
          <a:bodyPr wrap="square">
            <a:spAutoFit/>
          </a:bodyPr>
          <a:lstStyle/>
          <a:p>
            <a:pPr algn="ctr"/>
            <a:r>
              <a:rPr lang="en-US" sz="2800" i="1" dirty="0" smtClean="0"/>
              <a:t>“Searching what, or what manner of time the Spirit of Christ which was in them did signify, when it testified beforehand the sufferings of Christ, and the glory that should follow. Unto whom it was revealed, that not unto themselves, but unto us they did minister the things, which are now reported unto you by them that have preached the gospel unto you with the Holy Ghost sent down from heaven; </a:t>
            </a:r>
            <a:r>
              <a:rPr lang="en-US" sz="2800" i="1" u="sng" dirty="0" smtClean="0"/>
              <a:t>which things the angels desire to look into</a:t>
            </a:r>
            <a:r>
              <a:rPr lang="en-US" sz="2800" i="1" dirty="0" smtClean="0"/>
              <a:t>.” (I Peter 1:11-12) </a:t>
            </a:r>
            <a:endParaRPr lang="en-US" sz="2800" i="1" dirty="0"/>
          </a:p>
        </p:txBody>
      </p:sp>
      <p:pic>
        <p:nvPicPr>
          <p:cNvPr id="59394" name="Picture 2" descr="http://www.thelivingwordofgod.net/Constellation-Seven/New/HeavenGateway.jpg"/>
          <p:cNvPicPr>
            <a:picLocks noChangeAspect="1" noChangeArrowheads="1"/>
          </p:cNvPicPr>
          <p:nvPr/>
        </p:nvPicPr>
        <p:blipFill>
          <a:blip r:embed="rId2" cstate="print">
            <a:lum bright="-10000"/>
          </a:blip>
          <a:srcRect/>
          <a:stretch>
            <a:fillRect/>
          </a:stretch>
        </p:blipFill>
        <p:spPr bwMode="auto">
          <a:xfrm>
            <a:off x="2438400" y="3680124"/>
            <a:ext cx="4343400" cy="31778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 For whom did Christ die? </a:t>
            </a:r>
            <a:endParaRPr lang="en-US" dirty="0"/>
          </a:p>
        </p:txBody>
      </p:sp>
      <p:sp>
        <p:nvSpPr>
          <p:cNvPr id="3" name="Content Placeholder 2"/>
          <p:cNvSpPr>
            <a:spLocks noGrp="1"/>
          </p:cNvSpPr>
          <p:nvPr>
            <p:ph idx="1"/>
          </p:nvPr>
        </p:nvSpPr>
        <p:spPr>
          <a:xfrm>
            <a:off x="457200" y="1447800"/>
            <a:ext cx="8229600" cy="4678363"/>
          </a:xfrm>
        </p:spPr>
        <p:txBody>
          <a:bodyPr/>
          <a:lstStyle/>
          <a:p>
            <a:pPr algn="ctr">
              <a:buNone/>
            </a:pPr>
            <a:r>
              <a:rPr lang="en-US" dirty="0" smtClean="0">
                <a:solidFill>
                  <a:srgbClr val="FFFF00"/>
                </a:solidFill>
              </a:rPr>
              <a:t>  It may be said that he died for                                   the world, for every person. </a:t>
            </a:r>
            <a:endParaRPr lang="en-US" dirty="0">
              <a:solidFill>
                <a:srgbClr val="FFFF00"/>
              </a:solidFill>
            </a:endParaRPr>
          </a:p>
        </p:txBody>
      </p:sp>
      <p:pic>
        <p:nvPicPr>
          <p:cNvPr id="60418" name="Picture 2" descr="http://www.dkkilby.com/images/JESUSTEARS.jpg"/>
          <p:cNvPicPr>
            <a:picLocks noChangeAspect="1" noChangeArrowheads="1"/>
          </p:cNvPicPr>
          <p:nvPr/>
        </p:nvPicPr>
        <p:blipFill>
          <a:blip r:embed="rId2" cstate="print"/>
          <a:srcRect/>
          <a:stretch>
            <a:fillRect/>
          </a:stretch>
        </p:blipFill>
        <p:spPr bwMode="auto">
          <a:xfrm>
            <a:off x="1676400" y="2743200"/>
            <a:ext cx="5753100" cy="3943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C000"/>
                </a:solidFill>
              </a:rPr>
              <a:t>His death for all mankind </a:t>
            </a:r>
            <a:endParaRPr lang="en-US" dirty="0">
              <a:solidFill>
                <a:srgbClr val="FFC000"/>
              </a:solidFill>
            </a:endParaRPr>
          </a:p>
        </p:txBody>
      </p:sp>
      <p:sp>
        <p:nvSpPr>
          <p:cNvPr id="3" name="Content Placeholder 2"/>
          <p:cNvSpPr>
            <a:spLocks noGrp="1"/>
          </p:cNvSpPr>
          <p:nvPr>
            <p:ph idx="1"/>
          </p:nvPr>
        </p:nvSpPr>
        <p:spPr>
          <a:xfrm>
            <a:off x="228600" y="1600200"/>
            <a:ext cx="8915400" cy="5257800"/>
          </a:xfrm>
        </p:spPr>
        <p:txBody>
          <a:bodyPr>
            <a:normAutofit/>
          </a:bodyPr>
          <a:lstStyle/>
          <a:p>
            <a:r>
              <a:rPr lang="en-US" i="1" dirty="0" smtClean="0"/>
              <a:t>"For God so loved the world, that he gave his only begotten Son, that </a:t>
            </a:r>
            <a:r>
              <a:rPr lang="en-US" i="1" u="sng" dirty="0" smtClean="0"/>
              <a:t>whosoever</a:t>
            </a:r>
            <a:r>
              <a:rPr lang="en-US" i="1" dirty="0" smtClean="0"/>
              <a:t> believeth in him should not perish, but have everlasting life" (John 3:16)</a:t>
            </a:r>
          </a:p>
          <a:p>
            <a:r>
              <a:rPr lang="en-US" i="1" dirty="0" smtClean="0"/>
              <a:t>"The next day John </a:t>
            </a:r>
            <a:r>
              <a:rPr lang="en-US" i="1" dirty="0" err="1" smtClean="0"/>
              <a:t>seeth</a:t>
            </a:r>
            <a:r>
              <a:rPr lang="en-US" i="1" dirty="0" smtClean="0"/>
              <a:t> Jesus coming unto him, and </a:t>
            </a:r>
            <a:r>
              <a:rPr lang="en-US" i="1" dirty="0" err="1" smtClean="0"/>
              <a:t>saith</a:t>
            </a:r>
            <a:r>
              <a:rPr lang="en-US" i="1" dirty="0" smtClean="0"/>
              <a:t>, Behold the Lamb of God, which </a:t>
            </a:r>
            <a:r>
              <a:rPr lang="en-US" i="1" u="sng" dirty="0" err="1" smtClean="0"/>
              <a:t>taketh</a:t>
            </a:r>
            <a:r>
              <a:rPr lang="en-US" i="1" u="sng" dirty="0" smtClean="0"/>
              <a:t> away the sin of the world</a:t>
            </a:r>
            <a:r>
              <a:rPr lang="en-US" i="1" dirty="0" smtClean="0"/>
              <a:t>" (John 1:29)</a:t>
            </a:r>
          </a:p>
          <a:p>
            <a:r>
              <a:rPr lang="en-US" i="1" dirty="0" smtClean="0"/>
              <a:t>"And he is the propitiation for our sins: and not for ours only, but also for the </a:t>
            </a:r>
            <a:r>
              <a:rPr lang="en-US" i="1" u="sng" dirty="0" smtClean="0"/>
              <a:t>sins of the whole world</a:t>
            </a:r>
            <a:r>
              <a:rPr lang="en-US" i="1" dirty="0" smtClean="0"/>
              <a:t>" (I John 2:2)</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r>
              <a:rPr lang="en-US" sz="3300" i="1" dirty="0" smtClean="0"/>
              <a:t>"For the grace of God that </a:t>
            </a:r>
            <a:r>
              <a:rPr lang="en-US" sz="3300" i="1" dirty="0" err="1" smtClean="0"/>
              <a:t>bringeth</a:t>
            </a:r>
            <a:r>
              <a:rPr lang="en-US" sz="3300" i="1" dirty="0" smtClean="0"/>
              <a:t> salvation hath appeared to </a:t>
            </a:r>
            <a:r>
              <a:rPr lang="en-US" sz="3300" i="1" u="sng" dirty="0" smtClean="0"/>
              <a:t>all men</a:t>
            </a:r>
            <a:r>
              <a:rPr lang="en-US" sz="3300" i="1" dirty="0" smtClean="0"/>
              <a:t>" (Titus 2:11)</a:t>
            </a:r>
          </a:p>
          <a:p>
            <a:r>
              <a:rPr lang="en-US" sz="3300" i="1" dirty="0" smtClean="0"/>
              <a:t> "But there were false prophets also among the people, even as there shall be false teachers among you, who </a:t>
            </a:r>
            <a:r>
              <a:rPr lang="en-US" sz="3300" i="1" dirty="0" err="1" smtClean="0"/>
              <a:t>privily</a:t>
            </a:r>
            <a:r>
              <a:rPr lang="en-US" sz="3300" i="1" dirty="0" smtClean="0"/>
              <a:t> shall bring in damnable heresies, even denying the Lord that </a:t>
            </a:r>
            <a:r>
              <a:rPr lang="en-US" sz="3300" i="1" u="sng" dirty="0" smtClean="0"/>
              <a:t>brought them</a:t>
            </a:r>
            <a:r>
              <a:rPr lang="en-US" sz="3300" i="1" dirty="0" smtClean="0"/>
              <a:t>, and bring upon themselves swift destruction" (II Pet. 2:1)</a:t>
            </a:r>
          </a:p>
          <a:p>
            <a:r>
              <a:rPr lang="en-US" sz="3300" i="1" dirty="0" smtClean="0"/>
              <a:t>"The Lord is not slack concerning his promise, as some men count slackness; but is long-suffering to us-ward, </a:t>
            </a:r>
            <a:r>
              <a:rPr lang="en-US" sz="3300" i="1" u="sng" dirty="0" smtClean="0"/>
              <a:t>not willing that any should perish</a:t>
            </a:r>
            <a:r>
              <a:rPr lang="en-US" sz="3300" i="1" dirty="0" smtClean="0"/>
              <a:t>, but that </a:t>
            </a:r>
            <a:r>
              <a:rPr lang="en-US" sz="3300" i="1" u="sng" dirty="0" smtClean="0"/>
              <a:t>all</a:t>
            </a:r>
            <a:r>
              <a:rPr lang="en-US" sz="3300" i="1" dirty="0" smtClean="0"/>
              <a:t> should come to repentance" (II Pet. 3:9)</a:t>
            </a:r>
            <a:endParaRPr lang="en-US" sz="33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21363"/>
          </a:xfrm>
        </p:spPr>
        <p:txBody>
          <a:bodyPr>
            <a:normAutofit/>
          </a:bodyPr>
          <a:lstStyle/>
          <a:p>
            <a:r>
              <a:rPr lang="en-US" sz="3400" i="1" dirty="0" smtClean="0"/>
              <a:t>"Who gave himself a </a:t>
            </a:r>
            <a:r>
              <a:rPr lang="en-US" sz="3400" i="1" u="sng" dirty="0" smtClean="0"/>
              <a:t>ransom for all</a:t>
            </a:r>
            <a:r>
              <a:rPr lang="en-US" sz="3400" i="1" dirty="0" smtClean="0"/>
              <a:t>, to be testified in due time" (I Tim. 2:6)</a:t>
            </a:r>
          </a:p>
          <a:p>
            <a:pPr>
              <a:buNone/>
            </a:pPr>
            <a:endParaRPr lang="en-US" sz="3400" i="1" dirty="0"/>
          </a:p>
        </p:txBody>
      </p:sp>
      <p:pic>
        <p:nvPicPr>
          <p:cNvPr id="1026" name="Picture 2" descr="http://www.jacook.org/wp-content/uploads/2011/04/painting-jesus-god-suspending-the-world-between-his-hands.jpg"/>
          <p:cNvPicPr>
            <a:picLocks noChangeAspect="1" noChangeArrowheads="1"/>
          </p:cNvPicPr>
          <p:nvPr/>
        </p:nvPicPr>
        <p:blipFill>
          <a:blip r:embed="rId2" cstate="print"/>
          <a:srcRect/>
          <a:stretch>
            <a:fillRect/>
          </a:stretch>
        </p:blipFill>
        <p:spPr bwMode="auto">
          <a:xfrm>
            <a:off x="1752600" y="2057400"/>
            <a:ext cx="5191125" cy="426856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r>
              <a:rPr lang="en-US" i="1" dirty="0" smtClean="0"/>
              <a:t>"But we see Jesus, who was made a little lower than the angels for the suffering of death, crowned with glory and honor; that he by the grace of God should </a:t>
            </a:r>
            <a:r>
              <a:rPr lang="en-US" i="1" u="sng" dirty="0" smtClean="0"/>
              <a:t>taste death for every man</a:t>
            </a:r>
            <a:r>
              <a:rPr lang="en-US" i="1" dirty="0" smtClean="0"/>
              <a:t>" (Heb. 2:9)</a:t>
            </a:r>
          </a:p>
          <a:p>
            <a:endParaRPr lang="en-US" i="1" dirty="0"/>
          </a:p>
        </p:txBody>
      </p:sp>
      <p:pic>
        <p:nvPicPr>
          <p:cNvPr id="63490" name="Picture 2" descr="http://wallpaper4god.com/en/wp-content/uploads/2012/02/jesus-with-sins-of-the-world.jpg"/>
          <p:cNvPicPr>
            <a:picLocks noChangeAspect="1" noChangeArrowheads="1"/>
          </p:cNvPicPr>
          <p:nvPr/>
        </p:nvPicPr>
        <p:blipFill>
          <a:blip r:embed="rId2" cstate="print"/>
          <a:srcRect/>
          <a:stretch>
            <a:fillRect/>
          </a:stretch>
        </p:blipFill>
        <p:spPr bwMode="auto">
          <a:xfrm>
            <a:off x="1447800" y="2286000"/>
            <a:ext cx="6096000" cy="4572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71600"/>
            <a:ext cx="8610600" cy="3477875"/>
          </a:xfrm>
          <a:prstGeom prst="rect">
            <a:avLst/>
          </a:prstGeom>
        </p:spPr>
        <p:txBody>
          <a:bodyPr wrap="square">
            <a:spAutoFit/>
          </a:bodyPr>
          <a:lstStyle/>
          <a:p>
            <a:pPr algn="ctr"/>
            <a:r>
              <a:rPr lang="en-US" sz="4400" i="1" dirty="0" smtClean="0"/>
              <a:t>"For therefore we both labor and suffer reproach, because we trust in the living God, </a:t>
            </a:r>
            <a:r>
              <a:rPr lang="en-US" sz="4400" i="1" u="sng" dirty="0" smtClean="0"/>
              <a:t>who is the Savior of all men</a:t>
            </a:r>
            <a:r>
              <a:rPr lang="en-US" sz="4400" i="1" dirty="0" smtClean="0"/>
              <a:t>, specially of those that believe" (I Tim. 4:10)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God’s universal offer of Salvation</a:t>
            </a:r>
            <a:endParaRPr lang="en-US" dirty="0">
              <a:solidFill>
                <a:srgbClr val="FFFF00"/>
              </a:solidFill>
            </a:endParaRPr>
          </a:p>
        </p:txBody>
      </p:sp>
      <p:sp>
        <p:nvSpPr>
          <p:cNvPr id="4" name="Content Placeholder 3"/>
          <p:cNvSpPr>
            <a:spLocks noGrp="1"/>
          </p:cNvSpPr>
          <p:nvPr>
            <p:ph idx="1"/>
          </p:nvPr>
        </p:nvSpPr>
        <p:spPr>
          <a:xfrm>
            <a:off x="0" y="1600200"/>
            <a:ext cx="7010400" cy="5257800"/>
          </a:xfrm>
        </p:spPr>
        <p:txBody>
          <a:bodyPr/>
          <a:lstStyle/>
          <a:p>
            <a:r>
              <a:rPr lang="en-US" dirty="0" smtClean="0"/>
              <a:t>Under the Old Covenant God dwelt with the nation of Israel and through the nation of Israel –                             </a:t>
            </a:r>
            <a:r>
              <a:rPr lang="en-US" dirty="0" smtClean="0">
                <a:solidFill>
                  <a:srgbClr val="FFFF00"/>
                </a:solidFill>
              </a:rPr>
              <a:t>His chosen people</a:t>
            </a:r>
          </a:p>
          <a:p>
            <a:r>
              <a:rPr lang="en-US" i="1" dirty="0" smtClean="0"/>
              <a:t>(Deuteronomy 7:6) “For thou art an holy people unto the LORD thy God: the LORD thy God hath chosen thee to be a special people unto himself, above all people that are upon the face of the earth.”</a:t>
            </a:r>
            <a:endParaRPr lang="en-US" i="1" dirty="0"/>
          </a:p>
        </p:txBody>
      </p:sp>
      <p:pic>
        <p:nvPicPr>
          <p:cNvPr id="2050" name="Picture 2" descr="http://www.wherejesuswalked.org/wp-content/uploads/2011/11/israel_flag.jpg"/>
          <p:cNvPicPr>
            <a:picLocks noChangeAspect="1" noChangeArrowheads="1"/>
          </p:cNvPicPr>
          <p:nvPr/>
        </p:nvPicPr>
        <p:blipFill>
          <a:blip r:embed="rId2" cstate="print"/>
          <a:srcRect/>
          <a:stretch>
            <a:fillRect/>
          </a:stretch>
        </p:blipFill>
        <p:spPr bwMode="auto">
          <a:xfrm>
            <a:off x="6581328" y="1981200"/>
            <a:ext cx="2352483" cy="1752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FF00"/>
                </a:solidFill>
              </a:rPr>
              <a:t>Faith has always been a necessary requirement for salvation</a:t>
            </a:r>
            <a:endParaRPr lang="en-US" dirty="0">
              <a:solidFill>
                <a:srgbClr val="FFFF00"/>
              </a:solidFill>
            </a:endParaRPr>
          </a:p>
        </p:txBody>
      </p:sp>
      <p:sp>
        <p:nvSpPr>
          <p:cNvPr id="5" name="Content Placeholder 4"/>
          <p:cNvSpPr>
            <a:spLocks noGrp="1"/>
          </p:cNvSpPr>
          <p:nvPr>
            <p:ph idx="1"/>
          </p:nvPr>
        </p:nvSpPr>
        <p:spPr>
          <a:xfrm>
            <a:off x="0" y="1600200"/>
            <a:ext cx="9144000" cy="5257800"/>
          </a:xfrm>
        </p:spPr>
        <p:txBody>
          <a:bodyPr>
            <a:normAutofit fontScale="92500"/>
          </a:bodyPr>
          <a:lstStyle/>
          <a:p>
            <a:r>
              <a:rPr lang="en-US" dirty="0" smtClean="0"/>
              <a:t>Abraham </a:t>
            </a:r>
            <a:r>
              <a:rPr lang="en-US" i="1" dirty="0" smtClean="0"/>
              <a:t>- (Genesis 15:6) “And he believed in the LORD; and he counted it to him for righteousness.”</a:t>
            </a:r>
          </a:p>
          <a:p>
            <a:r>
              <a:rPr lang="en-US" i="1" dirty="0" smtClean="0"/>
              <a:t>(Romans 4:1-5) “What shall we say then that Abraham our father, as pertaining to the flesh, hath found? For if Abraham were justified by works, he hath whereof to glory; but not before God. For what </a:t>
            </a:r>
            <a:r>
              <a:rPr lang="en-US" i="1" dirty="0" err="1" smtClean="0"/>
              <a:t>saith</a:t>
            </a:r>
            <a:r>
              <a:rPr lang="en-US" i="1" dirty="0" smtClean="0"/>
              <a:t> the scripture? Abraham believed God, and it was counted unto him for righteousness. Now to him that </a:t>
            </a:r>
            <a:r>
              <a:rPr lang="en-US" i="1" dirty="0" err="1" smtClean="0"/>
              <a:t>worketh</a:t>
            </a:r>
            <a:r>
              <a:rPr lang="en-US" i="1" dirty="0" smtClean="0"/>
              <a:t> is the reward not reckoned of grace, but of debt. But to him that </a:t>
            </a:r>
            <a:r>
              <a:rPr lang="en-US" i="1" dirty="0" err="1" smtClean="0"/>
              <a:t>worketh</a:t>
            </a:r>
            <a:r>
              <a:rPr lang="en-US" i="1" dirty="0" smtClean="0"/>
              <a:t> not, but believeth on him that </a:t>
            </a:r>
            <a:r>
              <a:rPr lang="en-US" i="1" dirty="0" err="1" smtClean="0"/>
              <a:t>justifieth</a:t>
            </a:r>
            <a:r>
              <a:rPr lang="en-US" i="1" dirty="0" smtClean="0"/>
              <a:t> the ungodly, his faith is counted for righteousness.”</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81400"/>
          </a:xfrm>
        </p:spPr>
        <p:txBody>
          <a:bodyPr>
            <a:normAutofit/>
          </a:bodyPr>
          <a:lstStyle/>
          <a:p>
            <a:r>
              <a:rPr lang="en-US" dirty="0" smtClean="0"/>
              <a:t>The covenant established by the Mosaic Law implied that an Israelite had to have faith in the </a:t>
            </a:r>
            <a:br>
              <a:rPr lang="en-US" dirty="0" smtClean="0"/>
            </a:br>
            <a:r>
              <a:rPr lang="en-US" dirty="0" smtClean="0"/>
              <a:t>God of the Covenant if he were to receive the Salvation of the Lord.</a:t>
            </a:r>
            <a:endParaRPr lang="en-US" dirty="0"/>
          </a:p>
        </p:txBody>
      </p:sp>
      <p:pic>
        <p:nvPicPr>
          <p:cNvPr id="68610" name="Picture 2" descr="http://1.bp.blogspot.com/-K-Jsx-VxFD8/T6qjwI306KI/AAAAAAAALCM/bjWUTlKFO70/s1600/m.jpg"/>
          <p:cNvPicPr>
            <a:picLocks noChangeAspect="1" noChangeArrowheads="1"/>
          </p:cNvPicPr>
          <p:nvPr/>
        </p:nvPicPr>
        <p:blipFill>
          <a:blip r:embed="rId2" cstate="print"/>
          <a:srcRect/>
          <a:stretch>
            <a:fillRect/>
          </a:stretch>
        </p:blipFill>
        <p:spPr bwMode="auto">
          <a:xfrm>
            <a:off x="2514600" y="3733800"/>
            <a:ext cx="4395261" cy="3124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lnSpcReduction="10000"/>
          </a:bodyPr>
          <a:lstStyle/>
          <a:p>
            <a:pPr algn="ctr">
              <a:buNone/>
            </a:pPr>
            <a:r>
              <a:rPr lang="en-US" sz="3600" i="1" dirty="0" smtClean="0"/>
              <a:t>   “Therefore the LORD heard this, and was wroth: so a fire was kindled against Jacob, and anger also came up against Israel; Because </a:t>
            </a:r>
            <a:r>
              <a:rPr lang="en-US" sz="3600" i="1" u="sng" dirty="0" smtClean="0"/>
              <a:t>they believed not in God, </a:t>
            </a:r>
          </a:p>
          <a:p>
            <a:pPr algn="ctr">
              <a:buNone/>
            </a:pPr>
            <a:r>
              <a:rPr lang="en-US" sz="3600" i="1" u="sng" dirty="0" smtClean="0"/>
              <a:t>and trusted not in his salvation</a:t>
            </a:r>
            <a:r>
              <a:rPr lang="en-US" sz="3600" i="1" dirty="0" smtClean="0"/>
              <a:t>.” </a:t>
            </a:r>
          </a:p>
          <a:p>
            <a:pPr algn="ctr">
              <a:buNone/>
            </a:pPr>
            <a:r>
              <a:rPr lang="en-US" sz="3600" i="1" dirty="0" smtClean="0"/>
              <a:t>(Psalms 78:21-22)</a:t>
            </a:r>
          </a:p>
          <a:p>
            <a:pPr algn="ctr">
              <a:buNone/>
            </a:pPr>
            <a:r>
              <a:rPr lang="en-US" sz="3600" i="1" dirty="0" smtClean="0"/>
              <a:t>“He came unto his own, and his own received him not. But </a:t>
            </a:r>
            <a:r>
              <a:rPr lang="en-US" sz="3600" i="1" u="sng" dirty="0" smtClean="0"/>
              <a:t>as many as received him</a:t>
            </a:r>
            <a:r>
              <a:rPr lang="en-US" sz="3600" i="1" dirty="0" smtClean="0"/>
              <a:t>, to them gave he power to become the sons of God, even to them that believe on his name.”</a:t>
            </a:r>
          </a:p>
          <a:p>
            <a:pPr algn="ctr">
              <a:buNone/>
            </a:pPr>
            <a:r>
              <a:rPr lang="en-US" sz="3600" i="1" dirty="0" smtClean="0"/>
              <a:t> (John 1:11-12) </a:t>
            </a:r>
            <a:endParaRPr lang="en-US" sz="3600"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http://www.satan-evicted.com/images/olive_tree03.gif"/>
          <p:cNvPicPr>
            <a:picLocks noChangeAspect="1" noChangeArrowheads="1"/>
          </p:cNvPicPr>
          <p:nvPr/>
        </p:nvPicPr>
        <p:blipFill>
          <a:blip r:embed="rId2" cstate="print">
            <a:lum bright="30000" contrast="40000"/>
          </a:blip>
          <a:srcRect r="-215" b="7778"/>
          <a:stretch>
            <a:fillRect/>
          </a:stretch>
        </p:blipFill>
        <p:spPr bwMode="auto">
          <a:xfrm>
            <a:off x="1" y="-242335"/>
            <a:ext cx="9144000" cy="7328935"/>
          </a:xfrm>
          <a:prstGeom prst="rect">
            <a:avLst/>
          </a:prstGeom>
          <a:noFill/>
        </p:spPr>
      </p:pic>
      <p:sp>
        <p:nvSpPr>
          <p:cNvPr id="5" name="Rectangle 4"/>
          <p:cNvSpPr/>
          <p:nvPr/>
        </p:nvSpPr>
        <p:spPr>
          <a:xfrm>
            <a:off x="4953000" y="4191000"/>
            <a:ext cx="4191000" cy="707886"/>
          </a:xfrm>
          <a:prstGeom prst="rect">
            <a:avLst/>
          </a:prstGeom>
        </p:spPr>
        <p:txBody>
          <a:bodyPr wrap="square">
            <a:spAutoFit/>
          </a:bodyPr>
          <a:lstStyle/>
          <a:p>
            <a:pPr algn="ctr"/>
            <a:r>
              <a:rPr lang="en-US" sz="4000" b="1" dirty="0" smtClean="0">
                <a:solidFill>
                  <a:schemeClr val="bg1"/>
                </a:solidFill>
                <a:effectLst>
                  <a:glow rad="101600">
                    <a:schemeClr val="tx1">
                      <a:alpha val="60000"/>
                    </a:schemeClr>
                  </a:glow>
                </a:effectLst>
              </a:rPr>
              <a:t>Unbelieving Israel</a:t>
            </a:r>
            <a:endParaRPr lang="en-US" sz="4000" b="1" dirty="0">
              <a:solidFill>
                <a:schemeClr val="bg1"/>
              </a:solidFill>
              <a:effectLst>
                <a:glow rad="101600">
                  <a:schemeClr val="tx1">
                    <a:alpha val="60000"/>
                  </a:schemeClr>
                </a:glow>
              </a:effectLst>
            </a:endParaRPr>
          </a:p>
        </p:txBody>
      </p:sp>
      <p:sp>
        <p:nvSpPr>
          <p:cNvPr id="6" name="Rectangle 5"/>
          <p:cNvSpPr/>
          <p:nvPr/>
        </p:nvSpPr>
        <p:spPr>
          <a:xfrm>
            <a:off x="2667000" y="1600200"/>
            <a:ext cx="4953000" cy="1323439"/>
          </a:xfrm>
          <a:prstGeom prst="rect">
            <a:avLst/>
          </a:prstGeom>
        </p:spPr>
        <p:txBody>
          <a:bodyPr wrap="square">
            <a:spAutoFit/>
          </a:bodyPr>
          <a:lstStyle/>
          <a:p>
            <a:pPr algn="ctr"/>
            <a:r>
              <a:rPr lang="en-US" sz="4000" b="1" dirty="0" smtClean="0">
                <a:solidFill>
                  <a:schemeClr val="bg1"/>
                </a:solidFill>
                <a:effectLst>
                  <a:glow rad="101600">
                    <a:schemeClr val="tx1">
                      <a:alpha val="60000"/>
                    </a:schemeClr>
                  </a:glow>
                </a:effectLst>
              </a:rPr>
              <a:t>Believing Gentiles (Church)</a:t>
            </a:r>
            <a:endParaRPr lang="en-US" sz="4000" b="1" dirty="0">
              <a:solidFill>
                <a:schemeClr val="bg1"/>
              </a:solidFill>
              <a:effectLst>
                <a:glow rad="101600">
                  <a:schemeClr val="tx1">
                    <a:alpha val="60000"/>
                  </a:schemeClr>
                </a:glow>
              </a:effectLst>
            </a:endParaRPr>
          </a:p>
        </p:txBody>
      </p:sp>
      <p:sp>
        <p:nvSpPr>
          <p:cNvPr id="7" name="Rectangle 6"/>
          <p:cNvSpPr/>
          <p:nvPr/>
        </p:nvSpPr>
        <p:spPr>
          <a:xfrm>
            <a:off x="0" y="228600"/>
            <a:ext cx="9144000" cy="707886"/>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(Romans 11)</a:t>
            </a:r>
            <a:endParaRPr lang="en-US" sz="4000" b="1" i="1" dirty="0">
              <a:solidFill>
                <a:schemeClr val="bg1"/>
              </a:solidFill>
              <a:effectLst>
                <a:glow rad="101600">
                  <a:schemeClr val="tx1">
                    <a:alpha val="60000"/>
                  </a:schemeClr>
                </a:glow>
              </a:effectLst>
            </a:endParaRPr>
          </a:p>
        </p:txBody>
      </p:sp>
      <p:sp>
        <p:nvSpPr>
          <p:cNvPr id="8" name="Rectangle 7"/>
          <p:cNvSpPr/>
          <p:nvPr/>
        </p:nvSpPr>
        <p:spPr>
          <a:xfrm rot="17321412">
            <a:off x="3320469" y="4326250"/>
            <a:ext cx="2434050" cy="646331"/>
          </a:xfrm>
          <a:prstGeom prst="rect">
            <a:avLst/>
          </a:prstGeom>
        </p:spPr>
        <p:txBody>
          <a:bodyPr wrap="square">
            <a:spAutoFit/>
          </a:bodyPr>
          <a:lstStyle/>
          <a:p>
            <a:pPr algn="ctr"/>
            <a:r>
              <a:rPr lang="en-US" sz="3600" b="1" dirty="0" smtClean="0"/>
              <a:t>Olive tree</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Salvation has never been exclusive</a:t>
            </a:r>
            <a:endParaRPr lang="en-US" dirty="0">
              <a:solidFill>
                <a:srgbClr val="FFFF00"/>
              </a:solidFill>
            </a:endParaRPr>
          </a:p>
        </p:txBody>
      </p:sp>
      <p:sp>
        <p:nvSpPr>
          <p:cNvPr id="3" name="Content Placeholder 2"/>
          <p:cNvSpPr>
            <a:spLocks noGrp="1"/>
          </p:cNvSpPr>
          <p:nvPr>
            <p:ph idx="1"/>
          </p:nvPr>
        </p:nvSpPr>
        <p:spPr>
          <a:xfrm>
            <a:off x="0" y="1219200"/>
            <a:ext cx="9144000" cy="5410200"/>
          </a:xfrm>
        </p:spPr>
        <p:txBody>
          <a:bodyPr>
            <a:noAutofit/>
          </a:bodyPr>
          <a:lstStyle/>
          <a:p>
            <a:r>
              <a:rPr lang="en-US" sz="3400" dirty="0" smtClean="0"/>
              <a:t>Under the Old Testament Covenant God made provision for the salvation of the Gentiles -       </a:t>
            </a:r>
          </a:p>
          <a:p>
            <a:r>
              <a:rPr lang="en-US" sz="3400" i="1" dirty="0" smtClean="0"/>
              <a:t>(Isaiah 45:21-23) “There is no God else beside me; a just God and a </a:t>
            </a:r>
            <a:r>
              <a:rPr lang="en-US" sz="3400" i="1" dirty="0" err="1" smtClean="0"/>
              <a:t>Saviour</a:t>
            </a:r>
            <a:r>
              <a:rPr lang="en-US" sz="3400" i="1" dirty="0" smtClean="0"/>
              <a:t>; there is none beside me. </a:t>
            </a:r>
            <a:r>
              <a:rPr lang="en-US" sz="3400" i="1" u="sng" dirty="0" smtClean="0"/>
              <a:t>Look unto me, and be ye saved, all the ends of the earth</a:t>
            </a:r>
            <a:r>
              <a:rPr lang="en-US" sz="3400" i="1" dirty="0" smtClean="0"/>
              <a:t>: for I am God, and there is none else. I have sworn by myself, the word is gone out of my mouth in righteousness, and shall not return, That unto me every knee shall bow, every tongue shall swear.”</a:t>
            </a:r>
            <a:endParaRPr lang="en-US" sz="3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300" i="1" dirty="0" smtClean="0"/>
              <a:t>(</a:t>
            </a:r>
            <a:r>
              <a:rPr lang="en-US" sz="3300" i="1" smtClean="0"/>
              <a:t>Isaiah </a:t>
            </a:r>
            <a:r>
              <a:rPr lang="en-US" sz="3300" i="1" smtClean="0"/>
              <a:t>42:6</a:t>
            </a:r>
            <a:r>
              <a:rPr lang="en-US" sz="3300" i="1" smtClean="0"/>
              <a:t>-7</a:t>
            </a:r>
            <a:r>
              <a:rPr lang="en-US" sz="3300" i="1" smtClean="0"/>
              <a:t>) </a:t>
            </a:r>
            <a:r>
              <a:rPr lang="en-US" sz="3300" i="1" dirty="0" smtClean="0"/>
              <a:t>“I the LORD have called thee in righteousness, and will hold </a:t>
            </a:r>
            <a:r>
              <a:rPr lang="en-US" sz="3300" i="1" dirty="0" err="1" smtClean="0"/>
              <a:t>thine</a:t>
            </a:r>
            <a:r>
              <a:rPr lang="en-US" sz="3300" i="1" dirty="0" smtClean="0"/>
              <a:t> hand, and will keep thee, and give thee for a covenant of the people, </a:t>
            </a:r>
            <a:r>
              <a:rPr lang="en-US" sz="3300" i="1" u="sng" dirty="0" smtClean="0"/>
              <a:t>for a light of the Gentiles</a:t>
            </a:r>
            <a:r>
              <a:rPr lang="en-US" sz="3300" i="1" dirty="0" smtClean="0"/>
              <a:t>; To open the blind eyes, to bring out the prisoners from the prison, and them that sit in darkness out of the prison house.”</a:t>
            </a:r>
          </a:p>
          <a:p>
            <a:r>
              <a:rPr lang="en-US" sz="3300" i="1" dirty="0" smtClean="0"/>
              <a:t>(Isaiah 49:6) “And he said, It is a light thing that thou </a:t>
            </a:r>
            <a:r>
              <a:rPr lang="en-US" sz="3300" i="1" dirty="0" err="1" smtClean="0"/>
              <a:t>shouldest</a:t>
            </a:r>
            <a:r>
              <a:rPr lang="en-US" sz="3300" i="1" dirty="0" smtClean="0"/>
              <a:t> be my servant to raise up the tribes of Jacob, and to restore the preserved of Israel: I will also give thee for a light to the Gentiles, </a:t>
            </a:r>
            <a:r>
              <a:rPr lang="en-US" sz="3300" i="1" u="sng" dirty="0" smtClean="0"/>
              <a:t>that thou </a:t>
            </a:r>
            <a:r>
              <a:rPr lang="en-US" sz="3300" i="1" u="sng" dirty="0" err="1" smtClean="0"/>
              <a:t>mayest</a:t>
            </a:r>
            <a:r>
              <a:rPr lang="en-US" sz="3300" i="1" u="sng" dirty="0" smtClean="0"/>
              <a:t> be my salvation unto the end of the earth</a:t>
            </a:r>
            <a:r>
              <a:rPr lang="en-US" sz="3300" i="1" dirty="0" smtClean="0"/>
              <a:t>.”</a:t>
            </a:r>
            <a:endParaRPr lang="en-US" sz="33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lstStyle/>
          <a:p>
            <a:r>
              <a:rPr lang="en-US" i="1" dirty="0" smtClean="0"/>
              <a:t>(Isaiah 52:10) “The LORD hath made bare his holy arm in the eyes of all the nations; </a:t>
            </a:r>
            <a:r>
              <a:rPr lang="en-US" i="1" u="sng" dirty="0" smtClean="0"/>
              <a:t>and all the ends of the earth shall see the salvation of our God</a:t>
            </a:r>
            <a:r>
              <a:rPr lang="en-US" i="1" dirty="0" smtClean="0"/>
              <a:t>.”</a:t>
            </a:r>
          </a:p>
          <a:p>
            <a:r>
              <a:rPr lang="en-US" i="1" dirty="0" smtClean="0"/>
              <a:t> (Psalms 72:17-19) “His name shall endure for ever: his name shall be continued as long as the sun: and men shall be blessed in him: all nations shall call him blessed. Blessed be the LORD God, the God of Israel, who only doeth wondrous things. And blessed be his glorious name for ever: and let the </a:t>
            </a:r>
            <a:r>
              <a:rPr lang="en-US" i="1" u="sng" dirty="0" smtClean="0"/>
              <a:t>whole earth</a:t>
            </a:r>
            <a:r>
              <a:rPr lang="en-US" i="1" dirty="0" smtClean="0"/>
              <a:t> be filled with his glory; Amen, and Amen.”</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438400"/>
          </a:xfrm>
        </p:spPr>
        <p:txBody>
          <a:bodyPr>
            <a:normAutofit/>
          </a:bodyPr>
          <a:lstStyle/>
          <a:p>
            <a:r>
              <a:rPr lang="en-US" dirty="0" smtClean="0"/>
              <a:t>Under the New Covenant God deals with all men and through all men who believe.</a:t>
            </a:r>
            <a:endParaRPr lang="en-US" dirty="0"/>
          </a:p>
        </p:txBody>
      </p:sp>
      <p:sp>
        <p:nvSpPr>
          <p:cNvPr id="3" name="Content Placeholder 2"/>
          <p:cNvSpPr>
            <a:spLocks noGrp="1"/>
          </p:cNvSpPr>
          <p:nvPr>
            <p:ph idx="1"/>
          </p:nvPr>
        </p:nvSpPr>
        <p:spPr>
          <a:xfrm>
            <a:off x="457200" y="3048000"/>
            <a:ext cx="8229600" cy="3581400"/>
          </a:xfrm>
        </p:spPr>
        <p:txBody>
          <a:bodyPr>
            <a:normAutofit/>
          </a:bodyPr>
          <a:lstStyle/>
          <a:p>
            <a:pPr algn="ctr">
              <a:buNone/>
            </a:pPr>
            <a:r>
              <a:rPr lang="en-US" sz="3600" i="1" dirty="0" smtClean="0">
                <a:solidFill>
                  <a:srgbClr val="FFFF00"/>
                </a:solidFill>
              </a:rPr>
              <a:t>    “For there is no difference between the Jew and the Greek: for the same Lord over all is rich unto all that call upon him. For </a:t>
            </a:r>
            <a:r>
              <a:rPr lang="en-US" sz="3600" i="1" u="sng" dirty="0" smtClean="0">
                <a:solidFill>
                  <a:srgbClr val="FFFF00"/>
                </a:solidFill>
              </a:rPr>
              <a:t>whosoever</a:t>
            </a:r>
            <a:r>
              <a:rPr lang="en-US" sz="3600" i="1" dirty="0" smtClean="0">
                <a:solidFill>
                  <a:srgbClr val="FFFF00"/>
                </a:solidFill>
              </a:rPr>
              <a:t> shall call upon the name of the Lord shall be saved.”</a:t>
            </a:r>
          </a:p>
          <a:p>
            <a:pPr algn="ctr">
              <a:buNone/>
            </a:pPr>
            <a:r>
              <a:rPr lang="en-US" sz="3600" i="1" dirty="0" smtClean="0">
                <a:solidFill>
                  <a:srgbClr val="FFFF00"/>
                </a:solidFill>
              </a:rPr>
              <a:t> (Romans 10:12-13) </a:t>
            </a:r>
            <a:endParaRPr lang="en-US" sz="3600"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1295400"/>
          </a:xfrm>
        </p:spPr>
        <p:txBody>
          <a:bodyPr>
            <a:normAutofit fontScale="85000" lnSpcReduction="20000"/>
          </a:bodyPr>
          <a:lstStyle/>
          <a:p>
            <a:pPr algn="ctr">
              <a:buNone/>
            </a:pPr>
            <a:r>
              <a:rPr lang="en-US" sz="4800" i="1" dirty="0" smtClean="0">
                <a:solidFill>
                  <a:srgbClr val="FFFF00"/>
                </a:solidFill>
              </a:rPr>
              <a:t>Hymn – Philip Bliss (1870)</a:t>
            </a:r>
          </a:p>
          <a:p>
            <a:pPr algn="ctr">
              <a:buNone/>
            </a:pPr>
            <a:r>
              <a:rPr lang="en-US" sz="4800" i="1" dirty="0" smtClean="0">
                <a:solidFill>
                  <a:srgbClr val="FFFF00"/>
                </a:solidFill>
              </a:rPr>
              <a:t>“Whosoever will.”</a:t>
            </a:r>
            <a:endParaRPr lang="en-US" sz="4800" i="1" dirty="0">
              <a:solidFill>
                <a:srgbClr val="FFFF00"/>
              </a:solidFill>
            </a:endParaRPr>
          </a:p>
        </p:txBody>
      </p:sp>
      <p:sp>
        <p:nvSpPr>
          <p:cNvPr id="5" name="Rectangle 4"/>
          <p:cNvSpPr/>
          <p:nvPr/>
        </p:nvSpPr>
        <p:spPr>
          <a:xfrm>
            <a:off x="304800" y="2057400"/>
            <a:ext cx="8610600" cy="5632311"/>
          </a:xfrm>
          <a:prstGeom prst="rect">
            <a:avLst/>
          </a:prstGeom>
        </p:spPr>
        <p:txBody>
          <a:bodyPr wrap="square">
            <a:spAutoFit/>
          </a:bodyPr>
          <a:lstStyle/>
          <a:p>
            <a:r>
              <a:rPr lang="en-US" sz="4000" dirty="0" smtClean="0"/>
              <a:t>“Whosoever </a:t>
            </a:r>
            <a:r>
              <a:rPr lang="en-US" sz="4000" dirty="0" err="1" smtClean="0"/>
              <a:t>heareth</a:t>
            </a:r>
            <a:r>
              <a:rPr lang="en-US" sz="4000" dirty="0" smtClean="0"/>
              <a:t>,” shout, shout the sound!</a:t>
            </a:r>
            <a:br>
              <a:rPr lang="en-US" sz="4000" dirty="0" smtClean="0"/>
            </a:br>
            <a:r>
              <a:rPr lang="en-US" sz="4000" dirty="0" smtClean="0"/>
              <a:t>Spread the blessed tidings all the world around;</a:t>
            </a:r>
            <a:br>
              <a:rPr lang="en-US" sz="4000" dirty="0" smtClean="0"/>
            </a:br>
            <a:r>
              <a:rPr lang="en-US" sz="4000" dirty="0" smtClean="0"/>
              <a:t>Spread the joyful news wherever man is found:</a:t>
            </a:r>
            <a:br>
              <a:rPr lang="en-US" sz="4000" dirty="0" smtClean="0"/>
            </a:br>
            <a:r>
              <a:rPr lang="en-US" sz="4000" dirty="0" smtClean="0"/>
              <a:t>“Whosoever will may come.” </a:t>
            </a:r>
          </a:p>
          <a:p>
            <a:r>
              <a:rPr lang="en-US" sz="4000" dirty="0" smtClean="0"/>
              <a:t/>
            </a:r>
            <a:br>
              <a:rPr lang="en-US" sz="4000" dirty="0" smtClean="0"/>
            </a:br>
            <a:endParaRPr lang="en-US" sz="4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057400"/>
            <a:ext cx="8991600" cy="2554545"/>
          </a:xfrm>
          <a:prstGeom prst="rect">
            <a:avLst/>
          </a:prstGeom>
        </p:spPr>
        <p:txBody>
          <a:bodyPr wrap="square">
            <a:spAutoFit/>
          </a:bodyPr>
          <a:lstStyle/>
          <a:p>
            <a:r>
              <a:rPr lang="en-US" sz="4000" dirty="0" smtClean="0"/>
              <a:t>Whosoever cometh need not delay, Now the door is open, enter while you may;</a:t>
            </a:r>
            <a:br>
              <a:rPr lang="en-US" sz="4000" dirty="0" smtClean="0"/>
            </a:br>
            <a:r>
              <a:rPr lang="en-US" sz="4000" dirty="0" smtClean="0"/>
              <a:t>Jesus is the true, the only Living Way:</a:t>
            </a:r>
            <a:br>
              <a:rPr lang="en-US" sz="4000" dirty="0" smtClean="0"/>
            </a:br>
            <a:r>
              <a:rPr lang="en-US" sz="4000" dirty="0" smtClean="0"/>
              <a:t>“Whosoever will may come.”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28800"/>
            <a:ext cx="9144000" cy="2554545"/>
          </a:xfrm>
          <a:prstGeom prst="rect">
            <a:avLst/>
          </a:prstGeom>
        </p:spPr>
        <p:txBody>
          <a:bodyPr wrap="square">
            <a:spAutoFit/>
          </a:bodyPr>
          <a:lstStyle/>
          <a:p>
            <a:r>
              <a:rPr lang="en-US" sz="4000" dirty="0" smtClean="0"/>
              <a:t>“Whosoever will,” the promise secure,</a:t>
            </a:r>
            <a:br>
              <a:rPr lang="en-US" sz="4000" dirty="0" smtClean="0"/>
            </a:br>
            <a:r>
              <a:rPr lang="en-US" sz="4000" dirty="0" smtClean="0"/>
              <a:t>“Whosoever will,” forever must endure;</a:t>
            </a:r>
            <a:br>
              <a:rPr lang="en-US" sz="4000" dirty="0" smtClean="0"/>
            </a:br>
            <a:r>
              <a:rPr lang="en-US" sz="4000" dirty="0" smtClean="0"/>
              <a:t>“Whosoever will,” ’tis life forevermore:</a:t>
            </a:r>
            <a:br>
              <a:rPr lang="en-US" sz="4000" dirty="0" smtClean="0"/>
            </a:br>
            <a:r>
              <a:rPr lang="en-US" sz="4000" dirty="0" smtClean="0"/>
              <a:t>“Whosoever will may come.”</a:t>
            </a:r>
            <a:endParaRPr lang="en-US" sz="4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295400"/>
            <a:ext cx="8763000" cy="3785652"/>
          </a:xfrm>
          <a:prstGeom prst="rect">
            <a:avLst/>
          </a:prstGeom>
        </p:spPr>
        <p:txBody>
          <a:bodyPr wrap="square">
            <a:spAutoFit/>
          </a:bodyPr>
          <a:lstStyle/>
          <a:p>
            <a:pPr lvl="1"/>
            <a:r>
              <a:rPr lang="en-US" sz="4000" dirty="0" smtClean="0"/>
              <a:t>Refrain:</a:t>
            </a:r>
            <a:br>
              <a:rPr lang="en-US" sz="4000" dirty="0" smtClean="0"/>
            </a:br>
            <a:r>
              <a:rPr lang="en-US" sz="4000" dirty="0" smtClean="0"/>
              <a:t>“Whosoever will, whosoever will,”</a:t>
            </a:r>
            <a:br>
              <a:rPr lang="en-US" sz="4000" dirty="0" smtClean="0"/>
            </a:br>
            <a:r>
              <a:rPr lang="en-US" sz="4000" dirty="0" smtClean="0"/>
              <a:t>Send the proclamation over vale and hill;  </a:t>
            </a:r>
            <a:r>
              <a:rPr lang="en-US" sz="4000" dirty="0" err="1" smtClean="0"/>
              <a:t>tis</a:t>
            </a:r>
            <a:r>
              <a:rPr lang="en-US" sz="4000" dirty="0" smtClean="0"/>
              <a:t> a loving Father calls the </a:t>
            </a:r>
            <a:r>
              <a:rPr lang="en-US" sz="4000" dirty="0" err="1" smtClean="0"/>
              <a:t>wand’rer</a:t>
            </a:r>
            <a:r>
              <a:rPr lang="en-US" sz="4000" dirty="0" smtClean="0"/>
              <a:t> home: “Whosoever will may come.”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dirty="0" smtClean="0"/>
              <a:t>The clear teaching and</a:t>
            </a:r>
            <a:br>
              <a:rPr lang="en-US" dirty="0" smtClean="0"/>
            </a:br>
            <a:r>
              <a:rPr lang="en-US" dirty="0" smtClean="0"/>
              <a:t> authority of Scripture</a:t>
            </a:r>
            <a:endParaRPr lang="en-US" dirty="0"/>
          </a:p>
        </p:txBody>
      </p:sp>
      <p:pic>
        <p:nvPicPr>
          <p:cNvPr id="77826" name="Picture 2" descr="http://anthonyuu.files.wordpress.com/2011/10/bible.jpg"/>
          <p:cNvPicPr>
            <a:picLocks noChangeAspect="1" noChangeArrowheads="1"/>
          </p:cNvPicPr>
          <p:nvPr/>
        </p:nvPicPr>
        <p:blipFill>
          <a:blip r:embed="rId2" cstate="print">
            <a:lum bright="-10000"/>
          </a:blip>
          <a:srcRect/>
          <a:stretch>
            <a:fillRect/>
          </a:stretch>
        </p:blipFill>
        <p:spPr bwMode="auto">
          <a:xfrm>
            <a:off x="1447800" y="2133600"/>
            <a:ext cx="6004943" cy="42624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US" sz="3400" i="1" dirty="0" smtClean="0"/>
              <a:t>(Luke 2:10-45) “And the angel said unto them, Fear not: for, behold, I bring you good tidings of great joy, which shall be to </a:t>
            </a:r>
            <a:r>
              <a:rPr lang="en-US" sz="3400" i="1" u="sng" dirty="0" smtClean="0"/>
              <a:t>all people</a:t>
            </a:r>
            <a:r>
              <a:rPr lang="en-US" sz="3400" i="1" dirty="0" smtClean="0"/>
              <a:t>. For unto you is born this day in the city of David a </a:t>
            </a:r>
            <a:r>
              <a:rPr lang="en-US" sz="3400" i="1" dirty="0" err="1" smtClean="0"/>
              <a:t>Saviour</a:t>
            </a:r>
            <a:r>
              <a:rPr lang="en-US" sz="3400" i="1" dirty="0" smtClean="0"/>
              <a:t>, which is Christ the Lord.”</a:t>
            </a:r>
          </a:p>
          <a:p>
            <a:r>
              <a:rPr lang="en-US" sz="3400" i="1" dirty="0" smtClean="0"/>
              <a:t>(Matthew 10:32) “</a:t>
            </a:r>
            <a:r>
              <a:rPr lang="en-US" sz="3400" i="1" u="sng" dirty="0" smtClean="0"/>
              <a:t>Whosoever</a:t>
            </a:r>
            <a:r>
              <a:rPr lang="en-US" sz="3400" i="1" dirty="0" smtClean="0"/>
              <a:t> therefore shall confess me before men, him will I confess also before my Father which is in heaven.”</a:t>
            </a:r>
          </a:p>
          <a:p>
            <a:r>
              <a:rPr lang="en-US" sz="3400" i="1" dirty="0" smtClean="0"/>
              <a:t>(Mark 16:15) “And he said unto them, Go ye into </a:t>
            </a:r>
            <a:r>
              <a:rPr lang="en-US" sz="3400" i="1" u="sng" dirty="0" smtClean="0"/>
              <a:t>all the world</a:t>
            </a:r>
            <a:r>
              <a:rPr lang="en-US" sz="3400" i="1" dirty="0" smtClean="0"/>
              <a:t>, and preach the gospel to </a:t>
            </a:r>
            <a:r>
              <a:rPr lang="en-US" sz="3400" i="1" u="sng" dirty="0" smtClean="0"/>
              <a:t>every creature</a:t>
            </a:r>
            <a:r>
              <a:rPr lang="en-US" sz="3400" i="1" dirty="0" smtClean="0"/>
              <a:t>.”</a:t>
            </a:r>
            <a:endParaRPr lang="en-US" sz="3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3400" i="1" dirty="0" smtClean="0"/>
              <a:t>(John 3:16 - 4:15) “For God so loved the world, that he gave his only begotten Son, that </a:t>
            </a:r>
            <a:r>
              <a:rPr lang="en-US" sz="3400" i="1" u="sng" dirty="0" smtClean="0"/>
              <a:t>whosoever</a:t>
            </a:r>
            <a:r>
              <a:rPr lang="en-US" sz="3400" i="1" dirty="0" smtClean="0"/>
              <a:t> believeth in him should not perish, but have everlasting life. For God sent not his Son into the world to condemn the world; but that the </a:t>
            </a:r>
            <a:r>
              <a:rPr lang="en-US" sz="3400" i="1" u="sng" dirty="0" smtClean="0"/>
              <a:t>world</a:t>
            </a:r>
            <a:r>
              <a:rPr lang="en-US" sz="3400" i="1" dirty="0" smtClean="0"/>
              <a:t> through him might be saved.”</a:t>
            </a:r>
          </a:p>
          <a:p>
            <a:r>
              <a:rPr lang="en-US" sz="3400" i="1" dirty="0" smtClean="0"/>
              <a:t>(John 12:32) “And I, if I be lifted up from the earth, will draw </a:t>
            </a:r>
            <a:r>
              <a:rPr lang="en-US" sz="3400" i="1" u="sng" dirty="0" smtClean="0"/>
              <a:t>all men </a:t>
            </a:r>
            <a:r>
              <a:rPr lang="en-US" sz="3400" i="1" dirty="0" smtClean="0"/>
              <a:t>unto me.”</a:t>
            </a:r>
          </a:p>
          <a:p>
            <a:r>
              <a:rPr lang="en-US" sz="3400" i="1" dirty="0" smtClean="0"/>
              <a:t>(Acts 2:21) “And it shall come to pass, that </a:t>
            </a:r>
            <a:r>
              <a:rPr lang="en-US" sz="3400" i="1" u="sng" dirty="0" smtClean="0"/>
              <a:t>whosoever </a:t>
            </a:r>
            <a:r>
              <a:rPr lang="en-US" sz="3400" i="1" dirty="0" smtClean="0"/>
              <a:t>shall call on the name of the Lord shall be saved.”</a:t>
            </a:r>
            <a:endParaRPr lang="en-US" sz="3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US" i="1" dirty="0" smtClean="0"/>
              <a:t>(Acts 17:25-31) “And hath made of one blood all nations of men for to dwell on all the face of the earth, and hath determined the times before appointed, and the bounds of their habitation; That they should seek the Lord, if haply they might feel after him, and find him, though he be not far from every one of us…but now (God) </a:t>
            </a:r>
            <a:r>
              <a:rPr lang="en-US" i="1" dirty="0" err="1" smtClean="0"/>
              <a:t>commandeth</a:t>
            </a:r>
            <a:r>
              <a:rPr lang="en-US" i="1" dirty="0" smtClean="0"/>
              <a:t> </a:t>
            </a:r>
            <a:r>
              <a:rPr lang="en-US" i="1" u="sng" dirty="0" smtClean="0"/>
              <a:t>all </a:t>
            </a:r>
            <a:r>
              <a:rPr lang="en-US" i="1" dirty="0" smtClean="0"/>
              <a:t>men every where to repent: Because he hath appointed a day, in the which he will judge the world in righteousness by that man whom he hath ordained; whereof he hath given assurance unto all men, in that he hath raised him from the dead.”</a:t>
            </a:r>
            <a:endParaRPr lang="en-US"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(Romans 1:16) “For I am not ashamed of the gospel of Christ: for it is the power of God unto salvation to </a:t>
            </a:r>
            <a:r>
              <a:rPr lang="en-US" i="1" u="sng" dirty="0" smtClean="0"/>
              <a:t>every one </a:t>
            </a:r>
            <a:r>
              <a:rPr lang="en-US" i="1" dirty="0" smtClean="0"/>
              <a:t>that believeth; to the Jew first, and also to the Greek.”</a:t>
            </a:r>
          </a:p>
          <a:p>
            <a:r>
              <a:rPr lang="en-US" i="1" dirty="0" smtClean="0"/>
              <a:t>(Romans 5:18) “Therefore as by the offence of one judgment came upon all men to condemnation; even so by the righteousness of one the free gift came upon </a:t>
            </a:r>
            <a:r>
              <a:rPr lang="en-US" i="1" u="sng" dirty="0" smtClean="0"/>
              <a:t>all men</a:t>
            </a:r>
            <a:r>
              <a:rPr lang="en-US" i="1" dirty="0" smtClean="0"/>
              <a:t> unto justification of life.”</a:t>
            </a:r>
          </a:p>
          <a:p>
            <a:r>
              <a:rPr lang="en-US" i="1" dirty="0" smtClean="0"/>
              <a:t>(Romans 10:12-13) “For there is no difference between the Jew and the Greek: for the same Lord over all is rich unto </a:t>
            </a:r>
            <a:r>
              <a:rPr lang="en-US" i="1" u="sng" dirty="0" smtClean="0"/>
              <a:t>all</a:t>
            </a:r>
            <a:r>
              <a:rPr lang="en-US" i="1" dirty="0" smtClean="0"/>
              <a:t> that call upon him. For </a:t>
            </a:r>
            <a:r>
              <a:rPr lang="en-US" i="1" u="sng" dirty="0" smtClean="0"/>
              <a:t>whosoever</a:t>
            </a:r>
            <a:r>
              <a:rPr lang="en-US" i="1" dirty="0" smtClean="0"/>
              <a:t> shall call upon the name of the Lord shall be saved.”</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(II Corinthians 5:19) “To wit, that God was in Christ, reconciling </a:t>
            </a:r>
            <a:r>
              <a:rPr lang="en-US" i="1" u="sng" dirty="0" smtClean="0"/>
              <a:t>the world </a:t>
            </a:r>
            <a:r>
              <a:rPr lang="en-US" i="1" dirty="0" smtClean="0"/>
              <a:t>unto himself, not imputing their trespasses unto them; and hath committed unto us the word of reconciliation.”</a:t>
            </a:r>
          </a:p>
          <a:p>
            <a:r>
              <a:rPr lang="en-US" i="1" dirty="0" smtClean="0"/>
              <a:t>(I Timothy 2:3-4) “For this is good and acceptable in the sight of God our </a:t>
            </a:r>
            <a:r>
              <a:rPr lang="en-US" i="1" dirty="0" err="1" smtClean="0"/>
              <a:t>Saviour</a:t>
            </a:r>
            <a:r>
              <a:rPr lang="en-US" i="1" dirty="0" smtClean="0"/>
              <a:t>; Who will have </a:t>
            </a:r>
            <a:r>
              <a:rPr lang="en-US" i="1" u="sng" dirty="0" smtClean="0"/>
              <a:t>all</a:t>
            </a:r>
            <a:r>
              <a:rPr lang="en-US" i="1" dirty="0" smtClean="0"/>
              <a:t> men to be saved, and to come unto the knowledge of the truth.”</a:t>
            </a:r>
          </a:p>
          <a:p>
            <a:r>
              <a:rPr lang="en-US" i="1" dirty="0" smtClean="0"/>
              <a:t>(Revelation 5:9) “And they sung a new song, saying, Thou art worthy to take the book, and to open the seals thereof: for thou </a:t>
            </a:r>
            <a:r>
              <a:rPr lang="en-US" i="1" dirty="0" err="1" smtClean="0"/>
              <a:t>wast</a:t>
            </a:r>
            <a:r>
              <a:rPr lang="en-US" i="1" dirty="0" smtClean="0"/>
              <a:t> slain, and hast redeemed us to God by thy blood </a:t>
            </a:r>
            <a:r>
              <a:rPr lang="en-US" i="1" u="sng" dirty="0" smtClean="0"/>
              <a:t>out of every kindred, and tongue, and people, and nation</a:t>
            </a:r>
            <a:r>
              <a:rPr lang="en-US" i="1" dirty="0" smtClean="0"/>
              <a:t>.”</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US" sz="3600" i="1" dirty="0" smtClean="0"/>
              <a:t>(Revelation 7:9) “After this I beheld, and, lo, a great multitude, which no man could number, of </a:t>
            </a:r>
            <a:r>
              <a:rPr lang="en-US" sz="3600" i="1" u="sng" dirty="0" smtClean="0"/>
              <a:t>all</a:t>
            </a:r>
            <a:r>
              <a:rPr lang="en-US" sz="3600" i="1" dirty="0" smtClean="0"/>
              <a:t> nations, and </a:t>
            </a:r>
            <a:r>
              <a:rPr lang="en-US" sz="3600" i="1" dirty="0" err="1" smtClean="0"/>
              <a:t>kindreds</a:t>
            </a:r>
            <a:r>
              <a:rPr lang="en-US" sz="3600" i="1" dirty="0" smtClean="0"/>
              <a:t>, and people, and tongues, stood before the throne, and before the Lamb, clothed with white robes, and palms in their hands.”</a:t>
            </a:r>
          </a:p>
          <a:p>
            <a:r>
              <a:rPr lang="en-US" sz="3600" i="1" dirty="0" smtClean="0"/>
              <a:t>(Revelation 22:17) “And the Spirit and the bride say, Come. And let him that </a:t>
            </a:r>
            <a:r>
              <a:rPr lang="en-US" sz="3600" i="1" dirty="0" err="1" smtClean="0"/>
              <a:t>heareth</a:t>
            </a:r>
            <a:r>
              <a:rPr lang="en-US" sz="3600" i="1" dirty="0" smtClean="0"/>
              <a:t> say, Come. And let him that is athirst come. And </a:t>
            </a:r>
            <a:r>
              <a:rPr lang="en-US" sz="3600" i="1" u="sng" dirty="0" smtClean="0"/>
              <a:t>whosoever</a:t>
            </a:r>
            <a:r>
              <a:rPr lang="en-US" sz="3600" i="1" dirty="0" smtClean="0"/>
              <a:t> will, let him take the water of life freely.”</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6858000"/>
          </a:xfrm>
        </p:spPr>
        <p:txBody>
          <a:bodyPr>
            <a:noAutofit/>
          </a:bodyPr>
          <a:lstStyle/>
          <a:p>
            <a:r>
              <a:rPr lang="en-US" sz="3600" i="1" dirty="0" smtClean="0"/>
              <a:t>“Then said he unto him, A certain man made a great supper, and bade many: And sent his servant at supper time to say to them that were bidden, Come; for all things are now ready. And they all with one consent began to make excuse. The first said unto him, I have bought a piece of ground, and I must needs go and see it: I pray thee have me excused. And another said, I have bought five yoke of oxen, and I go to prove them: I pray thee have me excused. And another said, I have married a wife, and therefore I cannot come. </a:t>
            </a:r>
            <a:endParaRPr lang="en-US" sz="3600" i="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278562"/>
          </a:xfrm>
        </p:spPr>
        <p:txBody>
          <a:bodyPr>
            <a:noAutofit/>
          </a:bodyPr>
          <a:lstStyle/>
          <a:p>
            <a:r>
              <a:rPr lang="en-US" sz="3600" i="1" dirty="0" smtClean="0"/>
              <a:t>So that servant came, and </a:t>
            </a:r>
            <a:r>
              <a:rPr lang="en-US" sz="3600" i="1" dirty="0" err="1" smtClean="0"/>
              <a:t>shewed</a:t>
            </a:r>
            <a:r>
              <a:rPr lang="en-US" sz="3600" i="1" dirty="0" smtClean="0"/>
              <a:t> his lord these things. Then the master of the house being angry said to his servant, Go out quickly into the streets and lanes of the city, and bring in hither the poor, and the maimed, and the halt, and the blind. And the servant said, Lord, it is done as thou hast commanded, and yet there is room. And the lord said unto the servant, Go out into the highways and hedges, and compel them to come in, that my house may be filled.”</a:t>
            </a:r>
            <a:r>
              <a:rPr lang="en-US" sz="3600" dirty="0" smtClean="0"/>
              <a:t> </a:t>
            </a:r>
            <a:br>
              <a:rPr lang="en-US" sz="3600" dirty="0" smtClean="0"/>
            </a:br>
            <a:r>
              <a:rPr lang="en-US" sz="3600" i="1" dirty="0" smtClean="0"/>
              <a:t>(Luke 14:16-23) </a:t>
            </a:r>
            <a:endParaRPr lang="en-US" sz="3600"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christianarticlesoffaith.com/wp-content/uploads/2012/01/jesus_light_of_the_world_2.jpg"/>
          <p:cNvPicPr>
            <a:picLocks noChangeAspect="1" noChangeArrowheads="1"/>
          </p:cNvPicPr>
          <p:nvPr/>
        </p:nvPicPr>
        <p:blipFill>
          <a:blip r:embed="rId2" cstate="print">
            <a:lum contrast="20000"/>
          </a:blip>
          <a:srcRect/>
          <a:stretch>
            <a:fillRect/>
          </a:stretch>
        </p:blipFill>
        <p:spPr bwMode="auto">
          <a:xfrm>
            <a:off x="1" y="105110"/>
            <a:ext cx="9144000" cy="6581441"/>
          </a:xfrm>
          <a:prstGeom prst="rect">
            <a:avLst/>
          </a:prstGeom>
          <a:ln>
            <a:noFill/>
          </a:ln>
          <a:effectLst>
            <a:softEdge rad="112500"/>
          </a:effectLst>
        </p:spPr>
      </p:pic>
      <p:pic>
        <p:nvPicPr>
          <p:cNvPr id="2050" name="Picture 2" descr="http://crenshawcomm.com/wp-content/uploads/2011/12/present.gif"/>
          <p:cNvPicPr>
            <a:picLocks noChangeAspect="1" noChangeArrowheads="1"/>
          </p:cNvPicPr>
          <p:nvPr/>
        </p:nvPicPr>
        <p:blipFill>
          <a:blip r:embed="rId3" cstate="print"/>
          <a:srcRect/>
          <a:stretch>
            <a:fillRect/>
          </a:stretch>
        </p:blipFill>
        <p:spPr bwMode="auto">
          <a:xfrm>
            <a:off x="3810000" y="3048000"/>
            <a:ext cx="1333500" cy="13335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r>
              <a:rPr lang="en-US" sz="4000" dirty="0" smtClean="0"/>
              <a:t>Next Weeks Lesson</a:t>
            </a:r>
            <a:r>
              <a:rPr lang="en-US" dirty="0" smtClean="0"/>
              <a:t> </a:t>
            </a:r>
            <a:br>
              <a:rPr lang="en-US" dirty="0" smtClean="0"/>
            </a:br>
            <a:r>
              <a:rPr lang="en-US" i="1" dirty="0" smtClean="0">
                <a:solidFill>
                  <a:srgbClr val="FFFF00"/>
                </a:solidFill>
              </a:rPr>
              <a:t>“</a:t>
            </a: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1143000"/>
            <a:ext cx="6553200" cy="57150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pervert the gospel of Christ.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6000" dirty="0" smtClean="0">
                <a:solidFill>
                  <a:srgbClr val="FFFF00"/>
                </a:solidFill>
                <a:effectLst/>
              </a:rPr>
              <a:t>The Deity of Jesus Christ</a:t>
            </a:r>
            <a:endParaRPr lang="en-US" sz="6000" dirty="0">
              <a:solidFill>
                <a:srgbClr val="FFFF00"/>
              </a:solidFill>
              <a:effectLst/>
            </a:endParaRPr>
          </a:p>
        </p:txBody>
      </p:sp>
      <p:sp>
        <p:nvSpPr>
          <p:cNvPr id="3" name="Rectangle 2"/>
          <p:cNvSpPr/>
          <p:nvPr/>
        </p:nvSpPr>
        <p:spPr>
          <a:xfrm>
            <a:off x="0" y="1676400"/>
            <a:ext cx="9144000" cy="4524315"/>
          </a:xfrm>
          <a:prstGeom prst="rect">
            <a:avLst/>
          </a:prstGeom>
        </p:spPr>
        <p:txBody>
          <a:bodyPr wrap="square">
            <a:spAutoFit/>
          </a:bodyPr>
          <a:lstStyle/>
          <a:p>
            <a:pPr algn="ctr"/>
            <a:r>
              <a:rPr lang="en-US" sz="3600" i="1" dirty="0" smtClean="0"/>
              <a:t>“I and my Father are one. Then the Jews took up stones again to stone him. Jesus answered them, Many good works have I shewed you from my Father; for which of those works do ye stone me? The Jews answered him, saying, For a good work we stone thee not; but for blasphemy; and because that thou, being a man, makest thyself God.” (John 10:30-33) </a:t>
            </a:r>
            <a:endParaRPr lang="en-US" sz="3600" i="1"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 y="24963"/>
            <a:ext cx="9144000" cy="6833037"/>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3699</Words>
  <Application>Microsoft Office PowerPoint</Application>
  <PresentationFormat>On-screen Show (4:3)</PresentationFormat>
  <Paragraphs>142</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The Doctrine of Jesus Christ (Part 13)</vt:lpstr>
      <vt:lpstr>Review</vt:lpstr>
      <vt:lpstr>Slide 3</vt:lpstr>
      <vt:lpstr>The Virgin Birth</vt:lpstr>
      <vt:lpstr>Slide 5</vt:lpstr>
      <vt:lpstr>Names and Titles of Jesus Christ</vt:lpstr>
      <vt:lpstr>The Humanity of Jesus Christ</vt:lpstr>
      <vt:lpstr>The Deity of Jesus Christ</vt:lpstr>
      <vt:lpstr>Slide 9</vt:lpstr>
      <vt:lpstr>The Impeccability of Jesus Christ</vt:lpstr>
      <vt:lpstr>Not capable of sinning</vt:lpstr>
      <vt:lpstr>The Earthly Ministry  of Jesus Christ</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Jesus holds all three offices</vt:lpstr>
      <vt:lpstr>Slide 18</vt:lpstr>
      <vt:lpstr>Slide 19</vt:lpstr>
      <vt:lpstr>Slide 20</vt:lpstr>
      <vt:lpstr>The Death of Jesus Christ</vt:lpstr>
      <vt:lpstr>The murder of Israel’s Messiah,  the killing of the Creator</vt:lpstr>
      <vt:lpstr>As pondered by the  Old Testament Prophets</vt:lpstr>
      <vt:lpstr>Slide 24</vt:lpstr>
      <vt:lpstr>Slide 25</vt:lpstr>
      <vt:lpstr>Slide 26</vt:lpstr>
      <vt:lpstr>Slide 27</vt:lpstr>
      <vt:lpstr>Slide 28</vt:lpstr>
      <vt:lpstr>Slide 29</vt:lpstr>
      <vt:lpstr>Slide 30</vt:lpstr>
      <vt:lpstr>Slide 31</vt:lpstr>
      <vt:lpstr>"They gave me also gall for my meat; and in my thirst they gave me vinegar to drink." (Psalm 69:21) </vt:lpstr>
      <vt:lpstr>Slide 33</vt:lpstr>
      <vt:lpstr>"Awake, O sword, against my shepherd, and against the man who is my fellow [equal], saith the Lord of hosts; smite the shepherd, and the sheep shall be scattered." (Zech. 13:7) </vt:lpstr>
      <vt:lpstr>“I am the good shepherd: the good shepherd giveth his life for the sheep.” John 10:11 </vt:lpstr>
      <vt:lpstr>As pondered by  the New Testament Apostles</vt:lpstr>
      <vt:lpstr>Slide 37</vt:lpstr>
      <vt:lpstr>"A little while, and ye shall not see me: and again, a little while, and ye shall see me, because I go to the Father. Then said some of his disciples among themselves, What is this that he saith unto us, A little while, and ye shall not see me: and again a little while, and ye shall see me: and, Because I go to the Father?" (Jn. 16:16-17) </vt:lpstr>
      <vt:lpstr>Jesus and the coming Kingdom</vt:lpstr>
      <vt:lpstr>Slide 40</vt:lpstr>
      <vt:lpstr>Slide 41</vt:lpstr>
      <vt:lpstr>Slide 42</vt:lpstr>
      <vt:lpstr>Slide 43</vt:lpstr>
      <vt:lpstr>As pondered by the heavenly angels </vt:lpstr>
      <vt:lpstr>Slide 45</vt:lpstr>
      <vt:lpstr>Slide 46</vt:lpstr>
      <vt:lpstr> For whom did Christ die? </vt:lpstr>
      <vt:lpstr>His death for all mankind </vt:lpstr>
      <vt:lpstr>Slide 49</vt:lpstr>
      <vt:lpstr>Slide 50</vt:lpstr>
      <vt:lpstr>Slide 51</vt:lpstr>
      <vt:lpstr>Slide 52</vt:lpstr>
      <vt:lpstr>God’s universal offer of Salvation</vt:lpstr>
      <vt:lpstr>Faith has always been a necessary requirement for salvation</vt:lpstr>
      <vt:lpstr>The covenant established by the Mosaic Law implied that an Israelite had to have faith in the  God of the Covenant if he were to receive the Salvation of the Lord.</vt:lpstr>
      <vt:lpstr>Slide 56</vt:lpstr>
      <vt:lpstr>Slide 57</vt:lpstr>
      <vt:lpstr>Salvation has never been exclusive</vt:lpstr>
      <vt:lpstr>Slide 59</vt:lpstr>
      <vt:lpstr>Slide 60</vt:lpstr>
      <vt:lpstr>Under the New Covenant God deals with all men and through all men who believe.</vt:lpstr>
      <vt:lpstr>Slide 62</vt:lpstr>
      <vt:lpstr>Slide 63</vt:lpstr>
      <vt:lpstr>Slide 64</vt:lpstr>
      <vt:lpstr>Slide 65</vt:lpstr>
      <vt:lpstr>The clear teaching and  authority of Scripture</vt:lpstr>
      <vt:lpstr>Slide 67</vt:lpstr>
      <vt:lpstr>Slide 68</vt:lpstr>
      <vt:lpstr>Slide 69</vt:lpstr>
      <vt:lpstr>Slide 70</vt:lpstr>
      <vt:lpstr>Slide 71</vt:lpstr>
      <vt:lpstr>Slide 72</vt:lpstr>
      <vt:lpstr>“Then said he unto him, A certain man made a great supper, and bade many: And sent his servant at supper time to say to them that were bidden, Come; for all things are now ready. And they all with one consent began to make excuse. The first said unto him, I have bought a piece of ground, and I must needs go and see it: I pray thee have me excused. And another said, I have bought five yoke of oxen, and I go to prove them: I pray thee have me excused. And another said, I have married a wife, and therefore I cannot come. </vt:lpstr>
      <vt:lpstr>So that servant came, and shewed his lord these things. Then the master of the house being angry said to his servant, Go out quickly into the streets and lanes of the city, and bring in hither the poor, and the maimed, and the halt, and the blind. And the servant said, Lord, it is done as thou hast commanded, and yet there is room. And the lord said unto the servant, Go out into the highways and hedges, and compel them to come in, that my house may be filled.”  (Luke 14:16-23) </vt:lpstr>
      <vt:lpstr>Slide 75</vt:lpstr>
      <vt:lpstr>Next Weeks Lesson  “Exposing the false Doctrine of Calvinism”</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13)</dc:title>
  <dc:creator>Pastor Daniel White</dc:creator>
  <cp:lastModifiedBy>Pastor Daniel White</cp:lastModifiedBy>
  <cp:revision>88</cp:revision>
  <dcterms:created xsi:type="dcterms:W3CDTF">2012-09-26T14:08:30Z</dcterms:created>
  <dcterms:modified xsi:type="dcterms:W3CDTF">2012-10-04T13:44:27Z</dcterms:modified>
</cp:coreProperties>
</file>