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258" r:id="rId3"/>
    <p:sldId id="259" r:id="rId4"/>
    <p:sldId id="260" r:id="rId5"/>
    <p:sldId id="261" r:id="rId6"/>
    <p:sldId id="262" r:id="rId7"/>
    <p:sldId id="263" r:id="rId8"/>
    <p:sldId id="264" r:id="rId9"/>
    <p:sldId id="266" r:id="rId10"/>
    <p:sldId id="267" r:id="rId11"/>
    <p:sldId id="268" r:id="rId12"/>
    <p:sldId id="269" r:id="rId13"/>
    <p:sldId id="270" r:id="rId14"/>
    <p:sldId id="323" r:id="rId15"/>
    <p:sldId id="324" r:id="rId16"/>
    <p:sldId id="325" r:id="rId17"/>
    <p:sldId id="326" r:id="rId18"/>
    <p:sldId id="327" r:id="rId19"/>
    <p:sldId id="349" r:id="rId20"/>
    <p:sldId id="330" r:id="rId21"/>
    <p:sldId id="329" r:id="rId22"/>
    <p:sldId id="328" r:id="rId23"/>
    <p:sldId id="332" r:id="rId24"/>
    <p:sldId id="331" r:id="rId25"/>
    <p:sldId id="337" r:id="rId26"/>
    <p:sldId id="338" r:id="rId27"/>
    <p:sldId id="333" r:id="rId28"/>
    <p:sldId id="334" r:id="rId29"/>
    <p:sldId id="336" r:id="rId30"/>
    <p:sldId id="335" r:id="rId31"/>
    <p:sldId id="386" r:id="rId32"/>
    <p:sldId id="348" r:id="rId33"/>
    <p:sldId id="339" r:id="rId34"/>
    <p:sldId id="340" r:id="rId35"/>
    <p:sldId id="341" r:id="rId36"/>
    <p:sldId id="383" r:id="rId37"/>
    <p:sldId id="384" r:id="rId38"/>
    <p:sldId id="342" r:id="rId39"/>
    <p:sldId id="343" r:id="rId40"/>
    <p:sldId id="345" r:id="rId41"/>
    <p:sldId id="346" r:id="rId42"/>
    <p:sldId id="347" r:id="rId43"/>
    <p:sldId id="350" r:id="rId44"/>
    <p:sldId id="351" r:id="rId45"/>
    <p:sldId id="352" r:id="rId46"/>
    <p:sldId id="356" r:id="rId47"/>
    <p:sldId id="355" r:id="rId48"/>
    <p:sldId id="353" r:id="rId49"/>
    <p:sldId id="354" r:id="rId50"/>
    <p:sldId id="344" r:id="rId51"/>
    <p:sldId id="357" r:id="rId52"/>
    <p:sldId id="363" r:id="rId53"/>
    <p:sldId id="360" r:id="rId54"/>
    <p:sldId id="359" r:id="rId55"/>
    <p:sldId id="361" r:id="rId56"/>
    <p:sldId id="358" r:id="rId57"/>
    <p:sldId id="362" r:id="rId58"/>
    <p:sldId id="364" r:id="rId59"/>
    <p:sldId id="366" r:id="rId60"/>
    <p:sldId id="365" r:id="rId61"/>
    <p:sldId id="367" r:id="rId62"/>
    <p:sldId id="368" r:id="rId63"/>
    <p:sldId id="369" r:id="rId64"/>
    <p:sldId id="370" r:id="rId65"/>
    <p:sldId id="371" r:id="rId66"/>
    <p:sldId id="372" r:id="rId67"/>
    <p:sldId id="375" r:id="rId68"/>
    <p:sldId id="378" r:id="rId69"/>
    <p:sldId id="379" r:id="rId70"/>
    <p:sldId id="376" r:id="rId71"/>
    <p:sldId id="377" r:id="rId72"/>
    <p:sldId id="380" r:id="rId73"/>
    <p:sldId id="382" r:id="rId74"/>
    <p:sldId id="381" r:id="rId75"/>
    <p:sldId id="37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713" autoAdjust="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7147E5-B922-4118-8780-A11A2663E9A8}" type="datetimeFigureOut">
              <a:rPr lang="en-US" smtClean="0"/>
              <a:pPr/>
              <a:t>9/26/2012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18EEE-CB8C-4FA6-9651-4498830A519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1AD14-AF27-4F38-9ED3-3E4DB2FDB4C5}" type="datetimeFigureOut">
              <a:rPr lang="en-US" smtClean="0"/>
              <a:pPr/>
              <a:t>9/26/2012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BE8A-1421-4760-AEAA-847CFAF05118}"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1AD14-AF27-4F38-9ED3-3E4DB2FDB4C5}" type="datetimeFigureOut">
              <a:rPr lang="en-US" smtClean="0"/>
              <a:pPr/>
              <a:t>9/26/2012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9BE8A-1421-4760-AEAA-847CFAF05118}"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12)</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105400"/>
            <a:ext cx="9144000" cy="1752600"/>
          </a:xfrm>
        </p:spPr>
        <p:txBody>
          <a:bodyPr>
            <a:normAutofit/>
          </a:bodyPr>
          <a:lstStyle/>
          <a:p>
            <a:pPr algn="ctr">
              <a:buNone/>
            </a:pPr>
            <a:r>
              <a:rPr lang="en-US" sz="4800" dirty="0">
                <a:solidFill>
                  <a:srgbClr val="FFFF00"/>
                </a:solidFill>
                <a:effectLst>
                  <a:glow rad="101600">
                    <a:schemeClr val="bg1">
                      <a:alpha val="60000"/>
                    </a:schemeClr>
                  </a:glow>
                </a:effectLst>
              </a:rPr>
              <a:t>The Office of Jesus Christ</a:t>
            </a:r>
            <a:endParaRPr lang="en-US" sz="4800" i="1" dirty="0" smtClean="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3200"/>
            <a:ext cx="6705600" cy="1295400"/>
          </a:xfrm>
        </p:spPr>
        <p:txBody>
          <a:bodyPr>
            <a:normAutofit/>
          </a:bodyPr>
          <a:lstStyle/>
          <a:p>
            <a:r>
              <a:rPr lang="en-US" sz="5400" dirty="0" smtClean="0"/>
              <a:t>Not capable of sinning</a:t>
            </a:r>
            <a:endParaRPr lang="en-US" sz="5400" dirty="0"/>
          </a:p>
        </p:txBody>
      </p:sp>
      <p:sp>
        <p:nvSpPr>
          <p:cNvPr id="3" name="Rectangle 2"/>
          <p:cNvSpPr/>
          <p:nvPr/>
        </p:nvSpPr>
        <p:spPr>
          <a:xfrm>
            <a:off x="2666999" y="2895600"/>
            <a:ext cx="4191001" cy="923330"/>
          </a:xfrm>
          <a:prstGeom prst="rect">
            <a:avLst/>
          </a:prstGeom>
        </p:spPr>
        <p:txBody>
          <a:bodyPr wrap="square">
            <a:spAutoFit/>
          </a:bodyPr>
          <a:lstStyle/>
          <a:p>
            <a:r>
              <a:rPr lang="en-US" sz="5400" dirty="0" smtClean="0">
                <a:solidFill>
                  <a:srgbClr val="FFFF00"/>
                </a:solidFill>
              </a:rPr>
              <a:t> Impeccability </a:t>
            </a:r>
            <a:endParaRPr lang="en-US" sz="5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dirty="0" smtClean="0">
                <a:effectLst>
                  <a:glow rad="139700">
                    <a:schemeClr val="accent2">
                      <a:satMod val="175000"/>
                      <a:alpha val="40000"/>
                    </a:schemeClr>
                  </a:glow>
                </a:effectLst>
              </a:rPr>
              <a:t>The Earthly </a:t>
            </a:r>
            <a:r>
              <a:rPr lang="en-US" sz="5400" smtClean="0">
                <a:effectLst>
                  <a:glow rad="139700">
                    <a:schemeClr val="accent2">
                      <a:satMod val="175000"/>
                      <a:alpha val="40000"/>
                    </a:schemeClr>
                  </a:glow>
                </a:effectLst>
              </a:rPr>
              <a:t>Ministry </a:t>
            </a:r>
            <a:br>
              <a:rPr lang="en-US" sz="5400" smtClean="0">
                <a:effectLst>
                  <a:glow rad="139700">
                    <a:schemeClr val="accent2">
                      <a:satMod val="175000"/>
                      <a:alpha val="40000"/>
                    </a:schemeClr>
                  </a:glow>
                </a:effectLst>
              </a:rPr>
            </a:br>
            <a:r>
              <a:rPr lang="en-US" sz="5400" smtClean="0">
                <a:effectLst>
                  <a:glow rad="139700">
                    <a:schemeClr val="accent2">
                      <a:satMod val="175000"/>
                      <a:alpha val="40000"/>
                    </a:schemeClr>
                  </a:glow>
                </a:effectLst>
              </a:rPr>
              <a:t>of </a:t>
            </a:r>
            <a:r>
              <a:rPr lang="en-US" sz="5400" dirty="0" smtClean="0">
                <a:effectLst>
                  <a:glow rad="139700">
                    <a:schemeClr val="accent2">
                      <a:satMod val="175000"/>
                      <a:alpha val="40000"/>
                    </a:schemeClr>
                  </a:glow>
                </a:effectLst>
              </a:rPr>
              <a:t>Jesus Christ</a:t>
            </a:r>
            <a:endParaRPr lang="en-US" sz="5400" dirty="0">
              <a:effectLst>
                <a:glow rad="1397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0"/>
            <a:ext cx="8686800" cy="1524000"/>
          </a:xfrm>
        </p:spPr>
        <p:txBody>
          <a:bodyPr>
            <a:normAutofit fontScale="90000"/>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1981200" y="3048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1828800" y="304800"/>
            <a:ext cx="5283200" cy="3962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2209800"/>
            <a:ext cx="4648200" cy="3916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character of Christ</a:t>
            </a:r>
            <a:endParaRPr lang="en-US" dirty="0"/>
          </a:p>
        </p:txBody>
      </p:sp>
      <p:sp>
        <p:nvSpPr>
          <p:cNvPr id="3" name="Content Placeholder 2"/>
          <p:cNvSpPr>
            <a:spLocks noGrp="1"/>
          </p:cNvSpPr>
          <p:nvPr>
            <p:ph idx="1"/>
          </p:nvPr>
        </p:nvSpPr>
        <p:spPr/>
        <p:txBody>
          <a:bodyPr>
            <a:normAutofit/>
          </a:bodyPr>
          <a:lstStyle/>
          <a:p>
            <a:r>
              <a:rPr lang="en-US" sz="3600" dirty="0" smtClean="0"/>
              <a:t>His zeal</a:t>
            </a:r>
          </a:p>
          <a:p>
            <a:r>
              <a:rPr lang="en-US" sz="3600" dirty="0" smtClean="0"/>
              <a:t>His compassion</a:t>
            </a:r>
          </a:p>
          <a:p>
            <a:r>
              <a:rPr lang="en-US" sz="3600" dirty="0" smtClean="0"/>
              <a:t>His meekness and gentleness</a:t>
            </a:r>
          </a:p>
          <a:p>
            <a:r>
              <a:rPr lang="en-US" sz="3600" dirty="0" smtClean="0"/>
              <a:t>His boldness and courage</a:t>
            </a:r>
          </a:p>
          <a:p>
            <a:r>
              <a:rPr lang="en-US" sz="3600" dirty="0" smtClean="0"/>
              <a:t>His love</a:t>
            </a:r>
            <a:endParaRPr lang="en-US" sz="3600" dirty="0"/>
          </a:p>
        </p:txBody>
      </p:sp>
      <p:pic>
        <p:nvPicPr>
          <p:cNvPr id="77826" name="Picture 2" descr="http://newlifetriangle.org/nlt/wp-content/uploads/2012/05/DiscipleshipTitle.jpg"/>
          <p:cNvPicPr>
            <a:picLocks noChangeAspect="1" noChangeArrowheads="1"/>
          </p:cNvPicPr>
          <p:nvPr/>
        </p:nvPicPr>
        <p:blipFill>
          <a:blip r:embed="rId2" cstate="print"/>
          <a:srcRect/>
          <a:stretch>
            <a:fillRect/>
          </a:stretch>
        </p:blipFill>
        <p:spPr bwMode="auto">
          <a:xfrm>
            <a:off x="4724400" y="4331074"/>
            <a:ext cx="3810000" cy="2526926"/>
          </a:xfrm>
          <a:prstGeom prst="rect">
            <a:avLst/>
          </a:prstGeom>
          <a:noFill/>
        </p:spPr>
      </p:pic>
      <p:pic>
        <p:nvPicPr>
          <p:cNvPr id="62466" name="Picture 2" descr="http://1.bp.blogspot.com/-t3eejco8as4/TsO7psj1kII/AAAAAAAADFo/Ezpo0bqZz6c/s1600/balance_scale.jpg"/>
          <p:cNvPicPr>
            <a:picLocks noChangeAspect="1" noChangeArrowheads="1"/>
          </p:cNvPicPr>
          <p:nvPr/>
        </p:nvPicPr>
        <p:blipFill>
          <a:blip r:embed="rId3" cstate="print"/>
          <a:srcRect/>
          <a:stretch>
            <a:fillRect/>
          </a:stretch>
        </p:blipFill>
        <p:spPr bwMode="auto">
          <a:xfrm>
            <a:off x="6477000" y="1371600"/>
            <a:ext cx="2489747" cy="16764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sugardoodle.info/Jesus%20Christ/prophet.jpg"/>
          <p:cNvPicPr>
            <a:picLocks noChangeAspect="1" noChangeArrowheads="1"/>
          </p:cNvPicPr>
          <p:nvPr/>
        </p:nvPicPr>
        <p:blipFill>
          <a:blip r:embed="rId2" cstate="print">
            <a:lum bright="-10000" contrast="10000"/>
          </a:blip>
          <a:srcRect/>
          <a:stretch>
            <a:fillRect/>
          </a:stretch>
        </p:blipFill>
        <p:spPr bwMode="auto">
          <a:xfrm>
            <a:off x="1905000" y="0"/>
            <a:ext cx="5486398"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3.bp.blogspot.com/-EnrOP_w9pYE/T_xwiP5DwpI/AAAAAAAAAp0/2jI9f2iiKUk/s1600/ark_of_covenant_high_priest_212.jpg"/>
          <p:cNvPicPr>
            <a:picLocks noChangeAspect="1" noChangeArrowheads="1"/>
          </p:cNvPicPr>
          <p:nvPr/>
        </p:nvPicPr>
        <p:blipFill>
          <a:blip r:embed="rId2" cstate="print"/>
          <a:srcRect/>
          <a:stretch>
            <a:fillRect/>
          </a:stretch>
        </p:blipFill>
        <p:spPr bwMode="auto">
          <a:xfrm>
            <a:off x="2133600" y="43098"/>
            <a:ext cx="5105400" cy="681490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crystalinks.com/kingsolomonwrite.jpg"/>
          <p:cNvPicPr>
            <a:picLocks noChangeAspect="1" noChangeArrowheads="1"/>
          </p:cNvPicPr>
          <p:nvPr/>
        </p:nvPicPr>
        <p:blipFill>
          <a:blip r:embed="rId2" cstate="print"/>
          <a:srcRect/>
          <a:stretch>
            <a:fillRect/>
          </a:stretch>
        </p:blipFill>
        <p:spPr bwMode="auto">
          <a:xfrm>
            <a:off x="0" y="0"/>
            <a:ext cx="9196604"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office of the Prophet</a:t>
            </a:r>
            <a:endParaRPr lang="en-US" dirty="0"/>
          </a:p>
        </p:txBody>
      </p:sp>
      <p:pic>
        <p:nvPicPr>
          <p:cNvPr id="56322" name="Picture 2" descr="http://yehudafm.files.wordpress.com/2010/07/the_prophet_isaiah.jpg"/>
          <p:cNvPicPr>
            <a:picLocks noChangeAspect="1" noChangeArrowheads="1"/>
          </p:cNvPicPr>
          <p:nvPr/>
        </p:nvPicPr>
        <p:blipFill>
          <a:blip r:embed="rId2" cstate="print"/>
          <a:srcRect/>
          <a:stretch>
            <a:fillRect/>
          </a:stretch>
        </p:blipFill>
        <p:spPr bwMode="auto">
          <a:xfrm>
            <a:off x="2438400" y="1447800"/>
            <a:ext cx="4419600" cy="505097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lmccatechism.files.wordpress.com/2010/10/books_of_bible-882026.jpg"/>
          <p:cNvPicPr>
            <a:picLocks noChangeAspect="1" noChangeArrowheads="1"/>
          </p:cNvPicPr>
          <p:nvPr/>
        </p:nvPicPr>
        <p:blipFill>
          <a:blip r:embed="rId2" cstate="print"/>
          <a:srcRect/>
          <a:stretch>
            <a:fillRect/>
          </a:stretch>
        </p:blipFill>
        <p:spPr bwMode="auto">
          <a:xfrm>
            <a:off x="1066800" y="0"/>
            <a:ext cx="6858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t>Prophetic books - 17 books</a:t>
            </a:r>
            <a:endParaRPr lang="en-US" dirty="0"/>
          </a:p>
        </p:txBody>
      </p:sp>
      <p:sp>
        <p:nvSpPr>
          <p:cNvPr id="5" name="Content Placeholder 4"/>
          <p:cNvSpPr>
            <a:spLocks noGrp="1"/>
          </p:cNvSpPr>
          <p:nvPr>
            <p:ph idx="1"/>
          </p:nvPr>
        </p:nvSpPr>
        <p:spPr>
          <a:xfrm>
            <a:off x="457200" y="990601"/>
            <a:ext cx="8229600" cy="3276599"/>
          </a:xfrm>
        </p:spPr>
        <p:txBody>
          <a:bodyPr>
            <a:normAutofit/>
          </a:bodyPr>
          <a:lstStyle/>
          <a:p>
            <a:pPr>
              <a:buNone/>
            </a:pPr>
            <a:r>
              <a:rPr lang="en-US" dirty="0" smtClean="0"/>
              <a:t/>
            </a:r>
            <a:br>
              <a:rPr lang="en-US" dirty="0" smtClean="0"/>
            </a:br>
            <a:r>
              <a:rPr lang="en-US" u="sng" dirty="0" smtClean="0">
                <a:solidFill>
                  <a:srgbClr val="FFFF00"/>
                </a:solidFill>
              </a:rPr>
              <a:t>Major Prophets</a:t>
            </a:r>
            <a:r>
              <a:rPr lang="en-US" dirty="0" smtClean="0">
                <a:solidFill>
                  <a:srgbClr val="FFFF00"/>
                </a:solidFill>
              </a:rPr>
              <a:t> </a:t>
            </a:r>
            <a:r>
              <a:rPr lang="en-US" dirty="0" smtClean="0"/>
              <a:t>- Isaiah, Jeremiah, Lamentations, Ezekiel, Daniel</a:t>
            </a:r>
            <a:br>
              <a:rPr lang="en-US" dirty="0" smtClean="0"/>
            </a:br>
            <a:r>
              <a:rPr lang="en-US" u="sng" dirty="0" smtClean="0">
                <a:solidFill>
                  <a:srgbClr val="FFFF00"/>
                </a:solidFill>
              </a:rPr>
              <a:t>Minor Prophets</a:t>
            </a:r>
            <a:r>
              <a:rPr lang="en-US" dirty="0" smtClean="0">
                <a:solidFill>
                  <a:srgbClr val="FFFF00"/>
                </a:solidFill>
              </a:rPr>
              <a:t> </a:t>
            </a:r>
            <a:r>
              <a:rPr lang="en-US" dirty="0" smtClean="0"/>
              <a:t>- Hosea, Joel, Amos, Obadiah, Jonah, Micah, Nahum, Habakkuk,</a:t>
            </a:r>
            <a:br>
              <a:rPr lang="en-US" dirty="0" smtClean="0"/>
            </a:br>
            <a:r>
              <a:rPr lang="en-US" dirty="0" smtClean="0"/>
              <a:t>Zephaniah, Haggai, Zechariah, Malachi.</a:t>
            </a:r>
          </a:p>
          <a:p>
            <a:endParaRPr lang="en-US" dirty="0"/>
          </a:p>
        </p:txBody>
      </p:sp>
      <p:pic>
        <p:nvPicPr>
          <p:cNvPr id="40964" name="Picture 4" descr="http://healingleaf.files.wordpress.com/2012/05/ot-scroll.jpg"/>
          <p:cNvPicPr>
            <a:picLocks noChangeAspect="1" noChangeArrowheads="1"/>
          </p:cNvPicPr>
          <p:nvPr/>
        </p:nvPicPr>
        <p:blipFill>
          <a:blip r:embed="rId2" cstate="print"/>
          <a:srcRect/>
          <a:stretch>
            <a:fillRect/>
          </a:stretch>
        </p:blipFill>
        <p:spPr bwMode="auto">
          <a:xfrm>
            <a:off x="2590800" y="4243799"/>
            <a:ext cx="3581400" cy="261420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prophet, an individual who represented God before man</a:t>
            </a:r>
          </a:p>
        </p:txBody>
      </p:sp>
      <p:sp>
        <p:nvSpPr>
          <p:cNvPr id="3" name="Content Placeholder 2"/>
          <p:cNvSpPr>
            <a:spLocks noGrp="1"/>
          </p:cNvSpPr>
          <p:nvPr>
            <p:ph idx="1"/>
          </p:nvPr>
        </p:nvSpPr>
        <p:spPr>
          <a:xfrm>
            <a:off x="0" y="1752600"/>
            <a:ext cx="9144000" cy="4953000"/>
          </a:xfrm>
        </p:spPr>
        <p:txBody>
          <a:bodyPr>
            <a:noAutofit/>
          </a:bodyPr>
          <a:lstStyle/>
          <a:p>
            <a:r>
              <a:rPr lang="en-US" sz="3600" dirty="0" smtClean="0"/>
              <a:t>Prophets spoke on the behalf of God to the people of God - </a:t>
            </a:r>
            <a:r>
              <a:rPr lang="en-US" sz="3600" i="1" dirty="0" smtClean="0">
                <a:solidFill>
                  <a:srgbClr val="FFFF00"/>
                </a:solidFill>
              </a:rPr>
              <a:t>(Amos 3:6-8) “Shall a trumpet be blown in the city, and the people not be afraid? shall there be evil in a city, and the LORD hath not done it? </a:t>
            </a:r>
            <a:r>
              <a:rPr lang="en-US" sz="3600" i="1" u="sng" dirty="0" smtClean="0">
                <a:solidFill>
                  <a:srgbClr val="FFFF00"/>
                </a:solidFill>
              </a:rPr>
              <a:t>Surely the Lord GOD will do nothing, but he </a:t>
            </a:r>
            <a:r>
              <a:rPr lang="en-US" sz="3600" i="1" u="sng" dirty="0" err="1" smtClean="0">
                <a:solidFill>
                  <a:srgbClr val="FFFF00"/>
                </a:solidFill>
              </a:rPr>
              <a:t>revealeth</a:t>
            </a:r>
            <a:r>
              <a:rPr lang="en-US" sz="3600" i="1" u="sng" dirty="0" smtClean="0">
                <a:solidFill>
                  <a:srgbClr val="FFFF00"/>
                </a:solidFill>
              </a:rPr>
              <a:t> his secret unto his servants the prophets</a:t>
            </a:r>
            <a:r>
              <a:rPr lang="en-US" sz="3600" i="1" dirty="0" smtClean="0">
                <a:solidFill>
                  <a:srgbClr val="FFFF00"/>
                </a:solidFill>
              </a:rPr>
              <a:t>. The lion hath roared, who will not fear? the Lord GOD hath spoken, who can but prophesy?”</a:t>
            </a:r>
          </a:p>
          <a:p>
            <a:endParaRPr lang="en-GB" sz="36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0"/>
            <a:ext cx="4419600" cy="5154513"/>
          </a:xfrm>
          <a:prstGeom prst="rect">
            <a:avLst/>
          </a:prstGeom>
        </p:spPr>
        <p:txBody>
          <a:bodyPr wrap="square">
            <a:spAutoFit/>
          </a:bodyPr>
          <a:lstStyle/>
          <a:p>
            <a:pPr algn="ctr"/>
            <a:r>
              <a:rPr lang="en-US" sz="3600" dirty="0" smtClean="0"/>
              <a:t> The prophet admonishes, warns, directs, encourages, intercedes, teaches and counsels. He brings the word of God to the people of God and calls the people to respond.</a:t>
            </a:r>
            <a:endParaRPr lang="en-US" sz="3600" dirty="0"/>
          </a:p>
        </p:txBody>
      </p:sp>
      <p:sp>
        <p:nvSpPr>
          <p:cNvPr id="3" name="Rectangle 2"/>
          <p:cNvSpPr/>
          <p:nvPr/>
        </p:nvSpPr>
        <p:spPr>
          <a:xfrm>
            <a:off x="4114800" y="1447800"/>
            <a:ext cx="4876800" cy="2062103"/>
          </a:xfrm>
          <a:prstGeom prst="rect">
            <a:avLst/>
          </a:prstGeom>
        </p:spPr>
        <p:txBody>
          <a:bodyPr wrap="square">
            <a:spAutoFit/>
          </a:bodyPr>
          <a:lstStyle/>
          <a:p>
            <a:pPr algn="ctr"/>
            <a:r>
              <a:rPr lang="en-US" sz="3200" i="1" dirty="0" smtClean="0">
                <a:solidFill>
                  <a:srgbClr val="FFFF00"/>
                </a:solidFill>
              </a:rPr>
              <a:t>“Saying, Touch not mine anointed, and do my prophets no harm.”</a:t>
            </a:r>
          </a:p>
          <a:p>
            <a:pPr algn="ctr"/>
            <a:r>
              <a:rPr lang="en-US" sz="3200" i="1" dirty="0" smtClean="0">
                <a:solidFill>
                  <a:srgbClr val="FFFF00"/>
                </a:solidFill>
              </a:rPr>
              <a:t> I Chr. 16:22 </a:t>
            </a:r>
            <a:endParaRPr lang="en-US" sz="3200" i="1" dirty="0">
              <a:solidFill>
                <a:srgbClr val="FFFF00"/>
              </a:solidFill>
            </a:endParaRPr>
          </a:p>
        </p:txBody>
      </p:sp>
      <p:sp>
        <p:nvSpPr>
          <p:cNvPr id="4" name="Title 3"/>
          <p:cNvSpPr>
            <a:spLocks noGrp="1"/>
          </p:cNvSpPr>
          <p:nvPr>
            <p:ph type="title"/>
          </p:nvPr>
        </p:nvSpPr>
        <p:spPr>
          <a:xfrm>
            <a:off x="762000" y="152400"/>
            <a:ext cx="7924800" cy="1265238"/>
          </a:xfrm>
        </p:spPr>
        <p:txBody>
          <a:bodyPr>
            <a:normAutofit fontScale="90000"/>
          </a:bodyPr>
          <a:lstStyle/>
          <a:p>
            <a:r>
              <a:rPr lang="en-US" dirty="0" smtClean="0"/>
              <a:t>A prophet is a spokesperson for God.</a:t>
            </a:r>
            <a:endParaRPr lang="en-US" dirty="0"/>
          </a:p>
        </p:txBody>
      </p:sp>
      <p:pic>
        <p:nvPicPr>
          <p:cNvPr id="51202" name="Picture 2" descr="http://www.biblical-art.com/extra/ownpub/children/126.jpg"/>
          <p:cNvPicPr>
            <a:picLocks noChangeAspect="1" noChangeArrowheads="1"/>
          </p:cNvPicPr>
          <p:nvPr/>
        </p:nvPicPr>
        <p:blipFill>
          <a:blip r:embed="rId2" cstate="print">
            <a:lum bright="-10000"/>
          </a:blip>
          <a:srcRect/>
          <a:stretch>
            <a:fillRect/>
          </a:stretch>
        </p:blipFill>
        <p:spPr bwMode="auto">
          <a:xfrm flipH="1">
            <a:off x="5334000" y="3733800"/>
            <a:ext cx="2590800" cy="31242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524000"/>
          </a:xfrm>
        </p:spPr>
        <p:txBody>
          <a:bodyPr>
            <a:normAutofit fontScale="90000"/>
          </a:bodyPr>
          <a:lstStyle/>
          <a:p>
            <a:r>
              <a:rPr lang="en-GB" dirty="0" smtClean="0"/>
              <a:t>The prophets were the divine philosophers, the instructors, and the guides. </a:t>
            </a:r>
            <a:br>
              <a:rPr lang="en-GB" dirty="0" smtClean="0"/>
            </a:br>
            <a:endParaRPr lang="en-US" dirty="0"/>
          </a:p>
        </p:txBody>
      </p:sp>
      <p:sp>
        <p:nvSpPr>
          <p:cNvPr id="3" name="Content Placeholder 2"/>
          <p:cNvSpPr>
            <a:spLocks noGrp="1"/>
          </p:cNvSpPr>
          <p:nvPr>
            <p:ph idx="1"/>
          </p:nvPr>
        </p:nvSpPr>
        <p:spPr>
          <a:xfrm>
            <a:off x="0" y="1600200"/>
            <a:ext cx="5410200" cy="5257800"/>
          </a:xfrm>
        </p:spPr>
        <p:txBody>
          <a:bodyPr>
            <a:normAutofit fontScale="92500" lnSpcReduction="10000"/>
          </a:bodyPr>
          <a:lstStyle/>
          <a:p>
            <a:pPr algn="ctr">
              <a:buNone/>
            </a:pPr>
            <a:r>
              <a:rPr lang="en-US" i="1" dirty="0" smtClean="0">
                <a:solidFill>
                  <a:srgbClr val="FFFF00"/>
                </a:solidFill>
              </a:rPr>
              <a:t>   “For thou </a:t>
            </a:r>
            <a:r>
              <a:rPr lang="en-US" i="1" dirty="0" err="1" smtClean="0">
                <a:solidFill>
                  <a:srgbClr val="FFFF00"/>
                </a:solidFill>
              </a:rPr>
              <a:t>shalt</a:t>
            </a:r>
            <a:r>
              <a:rPr lang="en-US" i="1" dirty="0" smtClean="0">
                <a:solidFill>
                  <a:srgbClr val="FFFF00"/>
                </a:solidFill>
              </a:rPr>
              <a:t> go to all that I shall send thee, and whatsoever I command thee thou </a:t>
            </a:r>
            <a:r>
              <a:rPr lang="en-US" i="1" dirty="0" err="1" smtClean="0">
                <a:solidFill>
                  <a:srgbClr val="FFFF00"/>
                </a:solidFill>
              </a:rPr>
              <a:t>shalt</a:t>
            </a:r>
            <a:r>
              <a:rPr lang="en-US" i="1" dirty="0" smtClean="0">
                <a:solidFill>
                  <a:srgbClr val="FFFF00"/>
                </a:solidFill>
              </a:rPr>
              <a:t> speak….Therefore thou </a:t>
            </a:r>
            <a:r>
              <a:rPr lang="en-US" i="1" dirty="0" err="1" smtClean="0">
                <a:solidFill>
                  <a:srgbClr val="FFFF00"/>
                </a:solidFill>
              </a:rPr>
              <a:t>shalt</a:t>
            </a:r>
            <a:r>
              <a:rPr lang="en-US" i="1" dirty="0" smtClean="0">
                <a:solidFill>
                  <a:srgbClr val="FFFF00"/>
                </a:solidFill>
              </a:rPr>
              <a:t> speak all these words unto them; but they will not hearken to thee: thou </a:t>
            </a:r>
            <a:r>
              <a:rPr lang="en-US" i="1" dirty="0" err="1" smtClean="0">
                <a:solidFill>
                  <a:srgbClr val="FFFF00"/>
                </a:solidFill>
              </a:rPr>
              <a:t>shalt</a:t>
            </a:r>
            <a:r>
              <a:rPr lang="en-US" i="1" dirty="0" smtClean="0">
                <a:solidFill>
                  <a:srgbClr val="FFFF00"/>
                </a:solidFill>
              </a:rPr>
              <a:t> also call unto them; but they will not answer thee…Therefore thou </a:t>
            </a:r>
            <a:r>
              <a:rPr lang="en-US" i="1" dirty="0" err="1" smtClean="0">
                <a:solidFill>
                  <a:srgbClr val="FFFF00"/>
                </a:solidFill>
              </a:rPr>
              <a:t>shalt</a:t>
            </a:r>
            <a:r>
              <a:rPr lang="en-US" i="1" dirty="0" smtClean="0">
                <a:solidFill>
                  <a:srgbClr val="FFFF00"/>
                </a:solidFill>
              </a:rPr>
              <a:t> speak unto them this word; Thus </a:t>
            </a:r>
            <a:r>
              <a:rPr lang="en-US" i="1" dirty="0" err="1" smtClean="0">
                <a:solidFill>
                  <a:srgbClr val="FFFF00"/>
                </a:solidFill>
              </a:rPr>
              <a:t>saith</a:t>
            </a:r>
            <a:r>
              <a:rPr lang="en-US" i="1" dirty="0" smtClean="0">
                <a:solidFill>
                  <a:srgbClr val="FFFF00"/>
                </a:solidFill>
              </a:rPr>
              <a:t> the LORD God of Israel.”</a:t>
            </a:r>
            <a:endParaRPr lang="en-US" i="1" dirty="0">
              <a:solidFill>
                <a:srgbClr val="FFFF00"/>
              </a:solidFill>
            </a:endParaRPr>
          </a:p>
        </p:txBody>
      </p:sp>
      <p:pic>
        <p:nvPicPr>
          <p:cNvPr id="6146" name="Picture 2" descr="http://www.rabbiyeshua.com/rystore/images/Jeremiah.jpg"/>
          <p:cNvPicPr>
            <a:picLocks noChangeAspect="1" noChangeArrowheads="1"/>
          </p:cNvPicPr>
          <p:nvPr/>
        </p:nvPicPr>
        <p:blipFill>
          <a:blip r:embed="rId2" cstate="print"/>
          <a:srcRect/>
          <a:stretch>
            <a:fillRect/>
          </a:stretch>
        </p:blipFill>
        <p:spPr bwMode="auto">
          <a:xfrm>
            <a:off x="5486400" y="2133600"/>
            <a:ext cx="3333750" cy="2924176"/>
          </a:xfrm>
          <a:prstGeom prst="rect">
            <a:avLst/>
          </a:prstGeom>
          <a:noFill/>
        </p:spPr>
      </p:pic>
      <p:sp>
        <p:nvSpPr>
          <p:cNvPr id="5" name="Rectangle 4"/>
          <p:cNvSpPr/>
          <p:nvPr/>
        </p:nvSpPr>
        <p:spPr>
          <a:xfrm>
            <a:off x="0" y="1600200"/>
            <a:ext cx="8763000" cy="525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Ministry of the Prophet</a:t>
            </a:r>
            <a:endParaRPr lang="en-US" dirty="0"/>
          </a:p>
        </p:txBody>
      </p:sp>
      <p:sp>
        <p:nvSpPr>
          <p:cNvPr id="3" name="Content Placeholder 2"/>
          <p:cNvSpPr>
            <a:spLocks noGrp="1"/>
          </p:cNvSpPr>
          <p:nvPr>
            <p:ph idx="1"/>
          </p:nvPr>
        </p:nvSpPr>
        <p:spPr>
          <a:xfrm>
            <a:off x="0" y="1295400"/>
            <a:ext cx="9144000" cy="5562600"/>
          </a:xfrm>
        </p:spPr>
        <p:txBody>
          <a:bodyPr>
            <a:normAutofit lnSpcReduction="10000"/>
          </a:bodyPr>
          <a:lstStyle/>
          <a:p>
            <a:r>
              <a:rPr lang="en-US" dirty="0" smtClean="0"/>
              <a:t>Prayer – </a:t>
            </a:r>
            <a:r>
              <a:rPr lang="en-US" i="1" dirty="0" smtClean="0"/>
              <a:t>Isa. 62:6</a:t>
            </a:r>
          </a:p>
          <a:p>
            <a:r>
              <a:rPr lang="en-US" dirty="0" smtClean="0"/>
              <a:t>Receiving the Word of the Lord – </a:t>
            </a:r>
            <a:r>
              <a:rPr lang="en-US" i="1" dirty="0" smtClean="0"/>
              <a:t>Ezek. 3:1-11</a:t>
            </a:r>
          </a:p>
          <a:p>
            <a:r>
              <a:rPr lang="en-US" dirty="0" smtClean="0"/>
              <a:t>Suffering rejection and persecution – </a:t>
            </a:r>
            <a:r>
              <a:rPr lang="en-US" i="1" dirty="0" smtClean="0"/>
              <a:t>Matt. 5:12</a:t>
            </a:r>
          </a:p>
          <a:p>
            <a:r>
              <a:rPr lang="en-US" dirty="0" smtClean="0"/>
              <a:t>Leading God’s people in worship – </a:t>
            </a:r>
            <a:r>
              <a:rPr lang="en-US" i="1" dirty="0" smtClean="0"/>
              <a:t>Exod. 15:19-21</a:t>
            </a:r>
          </a:p>
          <a:p>
            <a:r>
              <a:rPr lang="en-US" dirty="0" smtClean="0"/>
              <a:t>Encouragement – </a:t>
            </a:r>
            <a:r>
              <a:rPr lang="en-US" i="1" dirty="0" smtClean="0"/>
              <a:t>Hag. 1:13-15</a:t>
            </a:r>
          </a:p>
          <a:p>
            <a:r>
              <a:rPr lang="en-US" dirty="0" smtClean="0"/>
              <a:t>Foretelling the future – </a:t>
            </a:r>
            <a:r>
              <a:rPr lang="en-US" i="1" dirty="0" smtClean="0"/>
              <a:t>II Kings 20:1-2</a:t>
            </a:r>
          </a:p>
          <a:p>
            <a:r>
              <a:rPr lang="en-US" dirty="0" smtClean="0"/>
              <a:t>Giving direction and guidance </a:t>
            </a:r>
            <a:r>
              <a:rPr lang="en-US" i="1" dirty="0" smtClean="0"/>
              <a:t>– I Sam. 22:5</a:t>
            </a:r>
          </a:p>
          <a:p>
            <a:r>
              <a:rPr lang="en-US" dirty="0" smtClean="0"/>
              <a:t>Interpreting dreams and visions – </a:t>
            </a:r>
            <a:r>
              <a:rPr lang="en-US" i="1" dirty="0" smtClean="0"/>
              <a:t>Dan. 2:1-8</a:t>
            </a:r>
          </a:p>
          <a:p>
            <a:r>
              <a:rPr lang="en-US" dirty="0" smtClean="0"/>
              <a:t>Rebuke, Correction and Admonition – (</a:t>
            </a:r>
            <a:r>
              <a:rPr lang="en-US" i="1" dirty="0" smtClean="0"/>
              <a:t>book of Jeremiah)</a:t>
            </a:r>
          </a:p>
          <a:p>
            <a:endParaRPr lang="en-US" dirty="0" smtClean="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r>
              <a:rPr lang="en-US" dirty="0" smtClean="0"/>
              <a:t>Exposing wicked immoral leadership – </a:t>
            </a:r>
            <a:r>
              <a:rPr lang="en-US" i="1" dirty="0" smtClean="0"/>
              <a:t>I Kings 22:8</a:t>
            </a:r>
          </a:p>
          <a:p>
            <a:r>
              <a:rPr lang="en-US" dirty="0" smtClean="0"/>
              <a:t>Pronouncing judgment - </a:t>
            </a:r>
            <a:r>
              <a:rPr lang="en-US" i="1" dirty="0" smtClean="0"/>
              <a:t>(book of Ezekiel) </a:t>
            </a:r>
          </a:p>
          <a:p>
            <a:r>
              <a:rPr lang="en-US" dirty="0" smtClean="0"/>
              <a:t>Warning of danger – </a:t>
            </a:r>
            <a:r>
              <a:rPr lang="en-US" i="1" dirty="0" smtClean="0"/>
              <a:t>Acts 21:10-11</a:t>
            </a:r>
          </a:p>
          <a:p>
            <a:r>
              <a:rPr lang="en-US" dirty="0" smtClean="0"/>
              <a:t>Being a watchman – </a:t>
            </a:r>
            <a:r>
              <a:rPr lang="en-US" i="1" dirty="0" smtClean="0"/>
              <a:t>Ezek. 33:1-11</a:t>
            </a:r>
          </a:p>
          <a:p>
            <a:r>
              <a:rPr lang="en-US" dirty="0" smtClean="0"/>
              <a:t>Interpreting the signs of the times – </a:t>
            </a:r>
            <a:r>
              <a:rPr lang="en-US" i="1" dirty="0" smtClean="0"/>
              <a:t>Luke 12:54-56</a:t>
            </a:r>
          </a:p>
          <a:p>
            <a:r>
              <a:rPr lang="en-US" dirty="0" smtClean="0"/>
              <a:t>Calling  a nation to repentance </a:t>
            </a:r>
            <a:r>
              <a:rPr lang="en-US" i="1" dirty="0" smtClean="0"/>
              <a:t>– (book of Isaiah, Jeremiah, Ezekiel)</a:t>
            </a:r>
          </a:p>
          <a:p>
            <a:r>
              <a:rPr lang="en-US" dirty="0" smtClean="0"/>
              <a:t>Anointing  Godly leaders </a:t>
            </a:r>
            <a:r>
              <a:rPr lang="en-US" i="1" dirty="0" smtClean="0"/>
              <a:t>– I Kings 19:16</a:t>
            </a:r>
          </a:p>
          <a:p>
            <a:r>
              <a:rPr lang="en-US" dirty="0" smtClean="0"/>
              <a:t>Advising kings and political rulers – </a:t>
            </a:r>
            <a:r>
              <a:rPr lang="en-US" i="1" dirty="0" smtClean="0"/>
              <a:t>II Sam. 7:1-17</a:t>
            </a:r>
          </a:p>
          <a:p>
            <a:pPr>
              <a:buNone/>
            </a:pPr>
            <a:endParaRPr lang="en-US" dirty="0" smtClean="0"/>
          </a:p>
          <a:p>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lstStyle/>
          <a:p>
            <a:r>
              <a:rPr lang="en-US" dirty="0" smtClean="0"/>
              <a:t>Warning concerning False Prophets</a:t>
            </a:r>
            <a:endParaRPr lang="en-US" dirty="0"/>
          </a:p>
        </p:txBody>
      </p:sp>
      <p:sp>
        <p:nvSpPr>
          <p:cNvPr id="4" name="Content Placeholder 3"/>
          <p:cNvSpPr>
            <a:spLocks noGrp="1"/>
          </p:cNvSpPr>
          <p:nvPr>
            <p:ph idx="1"/>
          </p:nvPr>
        </p:nvSpPr>
        <p:spPr>
          <a:xfrm>
            <a:off x="0" y="1600200"/>
            <a:ext cx="9144000" cy="5257799"/>
          </a:xfrm>
        </p:spPr>
        <p:txBody>
          <a:bodyPr>
            <a:normAutofit fontScale="92500" lnSpcReduction="20000"/>
          </a:bodyPr>
          <a:lstStyle/>
          <a:p>
            <a:pPr>
              <a:buNone/>
            </a:pPr>
            <a:r>
              <a:rPr lang="en-US" i="1" dirty="0" smtClean="0">
                <a:solidFill>
                  <a:srgbClr val="FFFF00"/>
                </a:solidFill>
              </a:rPr>
              <a:t>    Jeremiah 23:18 “For who hath stood in the counsel of the LORD, and hath perceived and heard his word? Who hath marked his word, and heard it?” </a:t>
            </a:r>
          </a:p>
          <a:p>
            <a:pPr>
              <a:buNone/>
            </a:pPr>
            <a:r>
              <a:rPr lang="en-US" i="1" dirty="0">
                <a:solidFill>
                  <a:srgbClr val="FFFF00"/>
                </a:solidFill>
              </a:rPr>
              <a:t> </a:t>
            </a:r>
            <a:endParaRPr lang="en-US" i="1" dirty="0" smtClean="0">
              <a:solidFill>
                <a:srgbClr val="FFFF00"/>
              </a:solidFill>
            </a:endParaRPr>
          </a:p>
          <a:p>
            <a:pPr>
              <a:buNone/>
            </a:pPr>
            <a:r>
              <a:rPr lang="en-US" i="1" dirty="0" smtClean="0">
                <a:solidFill>
                  <a:srgbClr val="FFFF00"/>
                </a:solidFill>
              </a:rPr>
              <a:t>    Jeremiah 23:21 “I have not sent these prophets, yet they ran: I have not spoken to them, yet they prophesied.”</a:t>
            </a:r>
          </a:p>
          <a:p>
            <a:endParaRPr lang="en-US" i="1" dirty="0" smtClean="0">
              <a:solidFill>
                <a:srgbClr val="FFFF00"/>
              </a:solidFill>
            </a:endParaRPr>
          </a:p>
          <a:p>
            <a:pPr>
              <a:buNone/>
            </a:pPr>
            <a:r>
              <a:rPr lang="en-US" i="1" dirty="0" smtClean="0">
                <a:solidFill>
                  <a:srgbClr val="FFFF00"/>
                </a:solidFill>
              </a:rPr>
              <a:t>    Jeremiah 23:22 “But if they had stood in my counsel, and had caused my people to hear my words, then they should have turned them from their evil way, and from the evil of their doings.”</a:t>
            </a:r>
          </a:p>
          <a:p>
            <a:endParaRPr lang="en-US"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to="" calcmode="lin" valueType="num">
                                      <p:cBhvr>
                                        <p:cTn id="1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858000"/>
          </a:xfrm>
        </p:spPr>
        <p:txBody>
          <a:bodyPr>
            <a:normAutofit/>
          </a:bodyPr>
          <a:lstStyle/>
          <a:p>
            <a:r>
              <a:rPr lang="en-US" i="1" dirty="0" smtClean="0">
                <a:solidFill>
                  <a:srgbClr val="FFFF00"/>
                </a:solidFill>
              </a:rPr>
              <a:t> Isa. 30:10 “Which say to the seers, See not; and to the prophets, Prophesy not unto us right things, speak unto us smooth things, prophesy deceits.”</a:t>
            </a:r>
          </a:p>
          <a:p>
            <a:r>
              <a:rPr lang="en-US" i="1" dirty="0" smtClean="0">
                <a:solidFill>
                  <a:srgbClr val="FFFF00"/>
                </a:solidFill>
              </a:rPr>
              <a:t> Jer. 5:31 “The prophets prophesy falsely, and the priests bear rule by their means; </a:t>
            </a:r>
            <a:r>
              <a:rPr lang="en-US" i="1" u="sng" dirty="0" smtClean="0">
                <a:solidFill>
                  <a:srgbClr val="FFFF00"/>
                </a:solidFill>
              </a:rPr>
              <a:t>and my people love to have it </a:t>
            </a:r>
            <a:r>
              <a:rPr lang="en-US" i="1" u="sng" dirty="0" smtClean="0">
                <a:solidFill>
                  <a:srgbClr val="FFFF00"/>
                </a:solidFill>
              </a:rPr>
              <a:t>so</a:t>
            </a:r>
            <a:r>
              <a:rPr lang="en-US" i="1" dirty="0" smtClean="0">
                <a:solidFill>
                  <a:srgbClr val="FFFF00"/>
                </a:solidFill>
              </a:rPr>
              <a:t>.”</a:t>
            </a:r>
            <a:endParaRPr lang="en-US" i="1" dirty="0" smtClean="0">
              <a:solidFill>
                <a:srgbClr val="FFFF00"/>
              </a:solidFill>
            </a:endParaRPr>
          </a:p>
          <a:p>
            <a:r>
              <a:rPr lang="en-US" i="1" dirty="0" smtClean="0">
                <a:solidFill>
                  <a:srgbClr val="FFFF00"/>
                </a:solidFill>
              </a:rPr>
              <a:t>Jer. 14:14 “Then the LORD said unto me, The prophets prophesy lies in my name: I sent them not, neither have I commanded them, neither </a:t>
            </a:r>
            <a:r>
              <a:rPr lang="en-US" i="1" dirty="0" err="1" smtClean="0">
                <a:solidFill>
                  <a:srgbClr val="FFFF00"/>
                </a:solidFill>
              </a:rPr>
              <a:t>spake</a:t>
            </a:r>
            <a:r>
              <a:rPr lang="en-US" i="1" dirty="0" smtClean="0">
                <a:solidFill>
                  <a:srgbClr val="FFFF00"/>
                </a:solidFill>
              </a:rPr>
              <a:t> unto them: they prophesy unto you a false vision and divination, and a thing of </a:t>
            </a:r>
            <a:r>
              <a:rPr lang="en-US" i="1" dirty="0" err="1" smtClean="0">
                <a:solidFill>
                  <a:srgbClr val="FFFF00"/>
                </a:solidFill>
              </a:rPr>
              <a:t>nought</a:t>
            </a:r>
            <a:r>
              <a:rPr lang="en-US" i="1" dirty="0" smtClean="0">
                <a:solidFill>
                  <a:srgbClr val="FFFF00"/>
                </a:solidFill>
              </a:rPr>
              <a:t>, and the deceit of their heart.”</a:t>
            </a:r>
            <a:endParaRPr lang="en-US"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solidFill>
                  <a:srgbClr val="FFFF00"/>
                </a:solidFill>
              </a:rPr>
              <a:t> Jer. 23:16 “Thus </a:t>
            </a:r>
            <a:r>
              <a:rPr lang="en-US" i="1" dirty="0" err="1" smtClean="0">
                <a:solidFill>
                  <a:srgbClr val="FFFF00"/>
                </a:solidFill>
              </a:rPr>
              <a:t>saith</a:t>
            </a:r>
            <a:r>
              <a:rPr lang="en-US" i="1" dirty="0" smtClean="0">
                <a:solidFill>
                  <a:srgbClr val="FFFF00"/>
                </a:solidFill>
              </a:rPr>
              <a:t> the LORD of hosts, Hearken not unto the words of the prophets that prophesy unto you: they make you vain: they speak a vision of their own heart, and not out of the mouth of the LORD.”</a:t>
            </a:r>
          </a:p>
          <a:p>
            <a:r>
              <a:rPr lang="en-US" i="1" dirty="0" smtClean="0">
                <a:solidFill>
                  <a:srgbClr val="FFFF00"/>
                </a:solidFill>
              </a:rPr>
              <a:t>Jer. 23:25 “I have heard what the prophets said, that prophesy lies in my name, saying, I have dreamed, I have dreamed.”</a:t>
            </a:r>
          </a:p>
          <a:p>
            <a:r>
              <a:rPr lang="en-US" i="1" dirty="0" smtClean="0">
                <a:solidFill>
                  <a:srgbClr val="FFFF00"/>
                </a:solidFill>
              </a:rPr>
              <a:t>Jer. 26:8 “Now it came to pass, when Jeremiah had made an end of speaking all that the LORD had commanded him to speak unto all the people, that the priests and the prophets and all the people took him, saying, Thou </a:t>
            </a:r>
            <a:r>
              <a:rPr lang="en-US" i="1" dirty="0" err="1" smtClean="0">
                <a:solidFill>
                  <a:srgbClr val="FFFF00"/>
                </a:solidFill>
              </a:rPr>
              <a:t>shalt</a:t>
            </a:r>
            <a:r>
              <a:rPr lang="en-US" i="1" dirty="0" smtClean="0">
                <a:solidFill>
                  <a:srgbClr val="FFFF00"/>
                </a:solidFill>
              </a:rPr>
              <a:t> surely die.”</a:t>
            </a:r>
            <a:endParaRPr lang="en-US"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86000"/>
          </a:xfrm>
        </p:spPr>
        <p:txBody>
          <a:bodyPr>
            <a:normAutofit fontScale="90000"/>
          </a:bodyPr>
          <a:lstStyle/>
          <a:p>
            <a:r>
              <a:rPr lang="en-US" dirty="0" smtClean="0"/>
              <a:t>False Prophets increase when God’s People no longer desire to hear and apply the truth of God’s Word.</a:t>
            </a:r>
            <a:endParaRPr lang="en-US" dirty="0"/>
          </a:p>
        </p:txBody>
      </p:sp>
      <p:pic>
        <p:nvPicPr>
          <p:cNvPr id="2050" name="Picture 2" descr="http://www.thebiblepost.com/wp-content/uploads/2009/02/jsw_jsw_fotolia_5241057_subscription_l.jpg"/>
          <p:cNvPicPr>
            <a:picLocks noChangeAspect="1" noChangeArrowheads="1"/>
          </p:cNvPicPr>
          <p:nvPr/>
        </p:nvPicPr>
        <p:blipFill>
          <a:blip r:embed="rId2" cstate="print"/>
          <a:srcRect/>
          <a:stretch>
            <a:fillRect/>
          </a:stretch>
        </p:blipFill>
        <p:spPr bwMode="auto">
          <a:xfrm>
            <a:off x="1676400" y="2590800"/>
            <a:ext cx="5791200" cy="386451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457199"/>
            <a:ext cx="7772400" cy="2133599"/>
          </a:xfrm>
        </p:spPr>
        <p:txBody>
          <a:bodyPr>
            <a:normAutofit/>
          </a:bodyPr>
          <a:lstStyle/>
          <a:p>
            <a:r>
              <a:rPr lang="en-US" sz="4000" b="1" i="1" dirty="0" smtClean="0">
                <a:effectLst>
                  <a:glow rad="101600">
                    <a:schemeClr val="bg1">
                      <a:alpha val="60000"/>
                    </a:schemeClr>
                  </a:glow>
                </a:effectLst>
                <a:latin typeface="Times New Roman" pitchFamily="18" charset="0"/>
                <a:cs typeface="Times New Roman" pitchFamily="18" charset="0"/>
              </a:rPr>
              <a:t>10 Signs </a:t>
            </a:r>
            <a:r>
              <a:rPr lang="en-US" sz="4000" b="1" i="1" dirty="0" smtClean="0">
                <a:effectLst>
                  <a:glow rad="101600">
                    <a:schemeClr val="bg1">
                      <a:alpha val="60000"/>
                    </a:schemeClr>
                  </a:glow>
                </a:effectLst>
                <a:latin typeface="Times New Roman" pitchFamily="18" charset="0"/>
                <a:cs typeface="Times New Roman" pitchFamily="18" charset="0"/>
              </a:rPr>
              <a:t>of Christ Coming</a:t>
            </a:r>
            <a:br>
              <a:rPr lang="en-US" sz="4000" b="1" i="1" dirty="0" smtClean="0">
                <a:effectLst>
                  <a:glow rad="101600">
                    <a:schemeClr val="bg1">
                      <a:alpha val="60000"/>
                    </a:schemeClr>
                  </a:glow>
                </a:effectLst>
                <a:latin typeface="Times New Roman" pitchFamily="18" charset="0"/>
                <a:cs typeface="Times New Roman" pitchFamily="18" charset="0"/>
              </a:rPr>
            </a:br>
            <a:r>
              <a:rPr lang="en-US" sz="4000" b="1" i="1" dirty="0" smtClean="0">
                <a:effectLst>
                  <a:glow rad="101600">
                    <a:schemeClr val="bg1">
                      <a:alpha val="60000"/>
                    </a:schemeClr>
                  </a:glow>
                </a:effectLst>
                <a:latin typeface="Times New Roman" pitchFamily="18" charset="0"/>
                <a:cs typeface="Times New Roman" pitchFamily="18" charset="0"/>
              </a:rPr>
              <a:t>(Matthew 24:4-14)</a:t>
            </a:r>
            <a:endParaRPr lang="en-US" sz="4000" b="1" i="1" dirty="0">
              <a:effectLst>
                <a:glow rad="101600">
                  <a:schemeClr val="bg1">
                    <a:alpha val="60000"/>
                  </a:schemeClr>
                </a:glow>
              </a:effectLst>
              <a:latin typeface="Times New Roman" pitchFamily="18" charset="0"/>
              <a:cs typeface="Times New Roman" pitchFamily="18" charset="0"/>
            </a:endParaRPr>
          </a:p>
        </p:txBody>
      </p:sp>
      <p:sp>
        <p:nvSpPr>
          <p:cNvPr id="4" name="Subtitle 3"/>
          <p:cNvSpPr>
            <a:spLocks noGrp="1"/>
          </p:cNvSpPr>
          <p:nvPr>
            <p:ph type="subTitle" idx="1"/>
          </p:nvPr>
        </p:nvSpPr>
        <p:spPr>
          <a:xfrm>
            <a:off x="152400" y="1524000"/>
            <a:ext cx="8991600" cy="5791200"/>
          </a:xfrm>
        </p:spPr>
        <p:txBody>
          <a:bodyPr>
            <a:normAutofit fontScale="92500" lnSpcReduction="20000"/>
          </a:bodyPr>
          <a:lstStyle/>
          <a:p>
            <a:pPr algn="l">
              <a:buFont typeface="Arial" charset="0"/>
              <a:buChar char="•"/>
            </a:pPr>
            <a:r>
              <a:rPr lang="en-US" dirty="0" smtClean="0">
                <a:solidFill>
                  <a:schemeClr val="tx1"/>
                </a:solidFill>
                <a:effectLst>
                  <a:glow rad="101600">
                    <a:schemeClr val="bg1">
                      <a:alpha val="60000"/>
                    </a:schemeClr>
                  </a:glow>
                </a:effectLst>
              </a:rPr>
              <a:t> </a:t>
            </a:r>
            <a:r>
              <a:rPr lang="en-US" i="1" u="sng" dirty="0" smtClean="0">
                <a:solidFill>
                  <a:schemeClr val="tx1"/>
                </a:solidFill>
                <a:effectLst>
                  <a:glow rad="101600">
                    <a:schemeClr val="bg1">
                      <a:alpha val="60000"/>
                    </a:schemeClr>
                  </a:glow>
                </a:effectLst>
              </a:rPr>
              <a:t>Increase of false religion </a:t>
            </a:r>
          </a:p>
          <a:p>
            <a:pPr algn="l">
              <a:buFont typeface="Arial" charset="0"/>
              <a:buChar char="•"/>
            </a:pPr>
            <a:r>
              <a:rPr lang="en-US" i="1" dirty="0" smtClean="0">
                <a:solidFill>
                  <a:schemeClr val="tx1"/>
                </a:solidFill>
                <a:effectLst>
                  <a:glow rad="101600">
                    <a:schemeClr val="bg1">
                      <a:alpha val="60000"/>
                    </a:schemeClr>
                  </a:glow>
                </a:effectLst>
              </a:rPr>
              <a:t> </a:t>
            </a:r>
            <a:r>
              <a:rPr lang="en-US" i="1" u="sng" dirty="0" smtClean="0">
                <a:solidFill>
                  <a:schemeClr val="tx1"/>
                </a:solidFill>
                <a:effectLst>
                  <a:glow rad="101600">
                    <a:schemeClr val="bg1">
                      <a:alpha val="60000"/>
                    </a:schemeClr>
                  </a:glow>
                </a:effectLst>
              </a:rPr>
              <a:t>False </a:t>
            </a:r>
            <a:r>
              <a:rPr lang="en-US" i="1" u="sng" dirty="0" smtClean="0">
                <a:solidFill>
                  <a:schemeClr val="tx1"/>
                </a:solidFill>
                <a:effectLst>
                  <a:glow rad="101600">
                    <a:schemeClr val="bg1">
                      <a:alpha val="60000"/>
                    </a:schemeClr>
                  </a:glow>
                </a:effectLst>
              </a:rPr>
              <a:t>religious leaders</a:t>
            </a:r>
          </a:p>
          <a:p>
            <a:pPr algn="l">
              <a:buFont typeface="Arial" charset="0"/>
              <a:buChar char="•"/>
            </a:pPr>
            <a:r>
              <a:rPr lang="en-US" dirty="0" smtClean="0">
                <a:solidFill>
                  <a:schemeClr val="tx1"/>
                </a:solidFill>
                <a:effectLst>
                  <a:glow rad="101600">
                    <a:schemeClr val="bg1">
                      <a:alpha val="60000"/>
                    </a:schemeClr>
                  </a:glow>
                </a:effectLst>
              </a:rPr>
              <a:t> Famines, plagues and earthquakes</a:t>
            </a:r>
          </a:p>
          <a:p>
            <a:pPr algn="l">
              <a:buFont typeface="Arial" charset="0"/>
              <a:buChar char="•"/>
            </a:pPr>
            <a:r>
              <a:rPr lang="en-US" dirty="0" smtClean="0">
                <a:solidFill>
                  <a:schemeClr val="tx1"/>
                </a:solidFill>
                <a:effectLst>
                  <a:glow rad="101600">
                    <a:schemeClr val="bg1">
                      <a:alpha val="60000"/>
                    </a:schemeClr>
                  </a:glow>
                </a:effectLst>
              </a:rPr>
              <a:t> Persecution of Christians</a:t>
            </a:r>
          </a:p>
          <a:p>
            <a:pPr algn="l">
              <a:buFont typeface="Arial" charset="0"/>
              <a:buChar char="•"/>
            </a:pPr>
            <a:r>
              <a:rPr lang="en-US" dirty="0">
                <a:solidFill>
                  <a:schemeClr val="tx1"/>
                </a:solidFill>
                <a:effectLst>
                  <a:glow rad="101600">
                    <a:schemeClr val="bg1">
                      <a:alpha val="60000"/>
                    </a:schemeClr>
                  </a:glow>
                </a:effectLst>
              </a:rPr>
              <a:t> </a:t>
            </a:r>
            <a:r>
              <a:rPr lang="en-US" dirty="0" smtClean="0">
                <a:solidFill>
                  <a:schemeClr val="tx1"/>
                </a:solidFill>
                <a:effectLst>
                  <a:glow rad="101600">
                    <a:schemeClr val="bg1">
                      <a:alpha val="60000"/>
                    </a:schemeClr>
                  </a:glow>
                </a:effectLst>
              </a:rPr>
              <a:t>Break up of the family / betrayal of</a:t>
            </a:r>
          </a:p>
          <a:p>
            <a:pPr algn="l"/>
            <a:r>
              <a:rPr lang="en-US" dirty="0">
                <a:solidFill>
                  <a:schemeClr val="tx1"/>
                </a:solidFill>
                <a:effectLst>
                  <a:glow rad="101600">
                    <a:schemeClr val="bg1">
                      <a:alpha val="60000"/>
                    </a:schemeClr>
                  </a:glow>
                </a:effectLst>
              </a:rPr>
              <a:t> </a:t>
            </a:r>
            <a:r>
              <a:rPr lang="en-US" dirty="0" smtClean="0">
                <a:solidFill>
                  <a:schemeClr val="tx1"/>
                </a:solidFill>
                <a:effectLst>
                  <a:glow rad="101600">
                    <a:schemeClr val="bg1">
                      <a:alpha val="60000"/>
                    </a:schemeClr>
                  </a:glow>
                </a:effectLst>
              </a:rPr>
              <a:t>  friends and family members</a:t>
            </a:r>
          </a:p>
          <a:p>
            <a:pPr algn="l">
              <a:buFont typeface="Arial" charset="0"/>
              <a:buChar char="•"/>
            </a:pPr>
            <a:r>
              <a:rPr lang="en-US" dirty="0">
                <a:solidFill>
                  <a:schemeClr val="tx1"/>
                </a:solidFill>
                <a:effectLst>
                  <a:glow rad="101600">
                    <a:schemeClr val="bg1">
                      <a:alpha val="60000"/>
                    </a:schemeClr>
                  </a:glow>
                </a:effectLst>
              </a:rPr>
              <a:t> </a:t>
            </a:r>
            <a:r>
              <a:rPr lang="en-US" i="1" u="sng" dirty="0" smtClean="0">
                <a:solidFill>
                  <a:schemeClr val="tx1"/>
                </a:solidFill>
                <a:effectLst>
                  <a:glow rad="101600">
                    <a:schemeClr val="bg1">
                      <a:alpha val="60000"/>
                    </a:schemeClr>
                  </a:glow>
                </a:effectLst>
              </a:rPr>
              <a:t>False prophets (teachers)</a:t>
            </a:r>
          </a:p>
          <a:p>
            <a:pPr algn="l">
              <a:buFont typeface="Arial" charset="0"/>
              <a:buChar char="•"/>
            </a:pPr>
            <a:r>
              <a:rPr lang="en-US" i="1" dirty="0">
                <a:solidFill>
                  <a:schemeClr val="tx1"/>
                </a:solidFill>
                <a:effectLst>
                  <a:glow rad="101600">
                    <a:schemeClr val="bg1">
                      <a:alpha val="60000"/>
                    </a:schemeClr>
                  </a:glow>
                </a:effectLst>
              </a:rPr>
              <a:t> </a:t>
            </a:r>
            <a:r>
              <a:rPr lang="en-US" i="1" u="sng" dirty="0" smtClean="0">
                <a:solidFill>
                  <a:schemeClr val="tx1"/>
                </a:solidFill>
                <a:effectLst>
                  <a:glow rad="101600">
                    <a:schemeClr val="bg1">
                      <a:alpha val="60000"/>
                    </a:schemeClr>
                  </a:glow>
                </a:effectLst>
              </a:rPr>
              <a:t>False Christ</a:t>
            </a:r>
          </a:p>
          <a:p>
            <a:pPr algn="l">
              <a:buFont typeface="Arial" charset="0"/>
              <a:buChar char="•"/>
            </a:pPr>
            <a:r>
              <a:rPr lang="en-US" dirty="0">
                <a:solidFill>
                  <a:schemeClr val="tx1"/>
                </a:solidFill>
                <a:effectLst>
                  <a:glow rad="101600">
                    <a:schemeClr val="bg1">
                      <a:alpha val="60000"/>
                    </a:schemeClr>
                  </a:glow>
                </a:effectLst>
              </a:rPr>
              <a:t> </a:t>
            </a:r>
            <a:r>
              <a:rPr lang="en-US" dirty="0" smtClean="0">
                <a:solidFill>
                  <a:schemeClr val="tx1"/>
                </a:solidFill>
                <a:effectLst>
                  <a:glow rad="101600">
                    <a:schemeClr val="bg1">
                      <a:alpha val="60000"/>
                    </a:schemeClr>
                  </a:glow>
                </a:effectLst>
              </a:rPr>
              <a:t>Lawlessness / Rebellion </a:t>
            </a:r>
          </a:p>
          <a:p>
            <a:pPr algn="l">
              <a:buFont typeface="Arial" charset="0"/>
              <a:buChar char="•"/>
            </a:pPr>
            <a:r>
              <a:rPr lang="en-US" dirty="0">
                <a:solidFill>
                  <a:schemeClr val="tx1"/>
                </a:solidFill>
                <a:effectLst>
                  <a:glow rad="101600">
                    <a:schemeClr val="bg1">
                      <a:alpha val="60000"/>
                    </a:schemeClr>
                  </a:glow>
                </a:effectLst>
              </a:rPr>
              <a:t> </a:t>
            </a:r>
            <a:r>
              <a:rPr lang="en-US" i="1" u="sng" dirty="0" smtClean="0">
                <a:solidFill>
                  <a:schemeClr val="tx1"/>
                </a:solidFill>
                <a:effectLst>
                  <a:glow rad="101600">
                    <a:schemeClr val="bg1">
                      <a:alpha val="60000"/>
                    </a:schemeClr>
                  </a:glow>
                </a:effectLst>
              </a:rPr>
              <a:t>Spiritual apathy</a:t>
            </a:r>
          </a:p>
          <a:p>
            <a:pPr algn="l">
              <a:buFont typeface="Arial" charset="0"/>
              <a:buChar char="•"/>
            </a:pPr>
            <a:r>
              <a:rPr lang="en-US" dirty="0">
                <a:solidFill>
                  <a:schemeClr val="tx1"/>
                </a:solidFill>
                <a:effectLst>
                  <a:glow rad="101600">
                    <a:schemeClr val="bg1">
                      <a:alpha val="60000"/>
                    </a:schemeClr>
                  </a:glow>
                </a:effectLst>
              </a:rPr>
              <a:t> </a:t>
            </a:r>
            <a:r>
              <a:rPr lang="en-US" dirty="0" smtClean="0">
                <a:solidFill>
                  <a:schemeClr val="tx1"/>
                </a:solidFill>
                <a:effectLst>
                  <a:glow rad="101600">
                    <a:schemeClr val="bg1">
                      <a:alpha val="60000"/>
                    </a:schemeClr>
                  </a:glow>
                </a:effectLst>
              </a:rPr>
              <a:t>World wide preaching of the Gospel</a:t>
            </a:r>
          </a:p>
          <a:p>
            <a:pPr algn="l"/>
            <a:r>
              <a:rPr lang="en-US" dirty="0" smtClean="0">
                <a:effectLst>
                  <a:glow rad="101600">
                    <a:schemeClr val="bg1">
                      <a:alpha val="60000"/>
                    </a:schemeClr>
                  </a:glow>
                </a:effectLst>
              </a:rPr>
              <a:t>  </a:t>
            </a:r>
          </a:p>
          <a:p>
            <a:pPr algn="l"/>
            <a:endParaRPr lang="en-US" dirty="0" smtClean="0">
              <a:effectLst>
                <a:glow rad="101600">
                  <a:schemeClr val="bg1">
                    <a:alpha val="60000"/>
                  </a:schemeClr>
                </a:glow>
              </a:effectLst>
            </a:endParaRPr>
          </a:p>
          <a:p>
            <a:pPr algn="l">
              <a:buFont typeface="Arial" charset="0"/>
              <a:buChar char="•"/>
            </a:pPr>
            <a:endParaRPr lang="en-US" dirty="0" smtClean="0">
              <a:effectLst>
                <a:glow rad="101600">
                  <a:schemeClr val="bg1">
                    <a:alpha val="60000"/>
                  </a:schemeClr>
                </a:glow>
              </a:effectLst>
            </a:endParaRPr>
          </a:p>
          <a:p>
            <a:pPr algn="l">
              <a:buFont typeface="Arial" charset="0"/>
              <a:buChar char="•"/>
            </a:pPr>
            <a:endParaRPr lang="en-US" dirty="0" smtClean="0">
              <a:effectLst>
                <a:glow rad="101600">
                  <a:schemeClr val="bg1">
                    <a:alpha val="60000"/>
                  </a:schemeClr>
                </a:glow>
              </a:effectLst>
            </a:endParaRPr>
          </a:p>
          <a:p>
            <a:pPr algn="l">
              <a:buFont typeface="Arial" charset="0"/>
              <a:buChar char="•"/>
            </a:pPr>
            <a:endParaRPr lang="en-US" dirty="0">
              <a:effectLst>
                <a:glow rad="101600">
                  <a:schemeClr val="bg1">
                    <a:alpha val="60000"/>
                  </a:schemeClr>
                </a:glow>
              </a:effectLst>
            </a:endParaRPr>
          </a:p>
        </p:txBody>
      </p:sp>
      <p:pic>
        <p:nvPicPr>
          <p:cNvPr id="1028"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6073520" y="1905000"/>
            <a:ext cx="3070480" cy="431449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office of the Priest</a:t>
            </a:r>
            <a:endParaRPr lang="en-US" dirty="0"/>
          </a:p>
        </p:txBody>
      </p:sp>
      <p:pic>
        <p:nvPicPr>
          <p:cNvPr id="54274" name="Picture 2" descr="https://www.lds.org/bc/content/shared/content/images/gospel-library/manual/32489/13-18.gif"/>
          <p:cNvPicPr>
            <a:picLocks noChangeAspect="1" noChangeArrowheads="1"/>
          </p:cNvPicPr>
          <p:nvPr/>
        </p:nvPicPr>
        <p:blipFill>
          <a:blip r:embed="rId2" cstate="print"/>
          <a:srcRect/>
          <a:stretch>
            <a:fillRect/>
          </a:stretch>
        </p:blipFill>
        <p:spPr bwMode="auto">
          <a:xfrm>
            <a:off x="2743200" y="1622678"/>
            <a:ext cx="3467100" cy="5235322"/>
          </a:xfrm>
          <a:prstGeom prst="rect">
            <a:avLst/>
          </a:prstGeom>
          <a:noFill/>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priest, an individual who represented man before God</a:t>
            </a:r>
            <a:endParaRPr lang="en-US" dirty="0"/>
          </a:p>
        </p:txBody>
      </p:sp>
      <p:sp>
        <p:nvSpPr>
          <p:cNvPr id="3" name="Content Placeholder 2"/>
          <p:cNvSpPr>
            <a:spLocks noGrp="1"/>
          </p:cNvSpPr>
          <p:nvPr>
            <p:ph idx="1"/>
          </p:nvPr>
        </p:nvSpPr>
        <p:spPr>
          <a:xfrm>
            <a:off x="0" y="1981200"/>
            <a:ext cx="5029200" cy="4144963"/>
          </a:xfrm>
        </p:spPr>
        <p:txBody>
          <a:bodyPr/>
          <a:lstStyle/>
          <a:p>
            <a:r>
              <a:rPr lang="en-US" dirty="0" smtClean="0"/>
              <a:t>The prophet was an individual who represented God before man.</a:t>
            </a:r>
          </a:p>
          <a:p>
            <a:r>
              <a:rPr lang="en-US" dirty="0" smtClean="0"/>
              <a:t>The priest was an individual who represented man before God.</a:t>
            </a:r>
            <a:endParaRPr lang="en-US" dirty="0"/>
          </a:p>
        </p:txBody>
      </p:sp>
      <p:pic>
        <p:nvPicPr>
          <p:cNvPr id="44034" name="Picture 2" descr="http://livingjourney.files.wordpress.com/2006/07/1-kings-18-elijah-mt-carmel-fire.jpg"/>
          <p:cNvPicPr>
            <a:picLocks noChangeAspect="1" noChangeArrowheads="1"/>
          </p:cNvPicPr>
          <p:nvPr/>
        </p:nvPicPr>
        <p:blipFill>
          <a:blip r:embed="rId2" cstate="print"/>
          <a:srcRect/>
          <a:stretch>
            <a:fillRect/>
          </a:stretch>
        </p:blipFill>
        <p:spPr bwMode="auto">
          <a:xfrm>
            <a:off x="5638800" y="2133600"/>
            <a:ext cx="2914650" cy="4000501"/>
          </a:xfrm>
          <a:prstGeom prst="rect">
            <a:avLst/>
          </a:prstGeom>
          <a:noFill/>
        </p:spPr>
      </p:pic>
      <p:pic>
        <p:nvPicPr>
          <p:cNvPr id="44038" name="Picture 6" descr="http://christianeducational.org/ushop/images/PWholyplace.jpg"/>
          <p:cNvPicPr>
            <a:picLocks noChangeAspect="1" noChangeArrowheads="1"/>
          </p:cNvPicPr>
          <p:nvPr/>
        </p:nvPicPr>
        <p:blipFill>
          <a:blip r:embed="rId3" cstate="print"/>
          <a:srcRect/>
          <a:stretch>
            <a:fillRect/>
          </a:stretch>
        </p:blipFill>
        <p:spPr bwMode="auto">
          <a:xfrm>
            <a:off x="5638800" y="2133600"/>
            <a:ext cx="2992374" cy="4038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4034"/>
                                        </p:tgtEl>
                                        <p:attrNameLst>
                                          <p:attrName>style.visibility</p:attrName>
                                        </p:attrNameLst>
                                      </p:cBhvr>
                                      <p:to>
                                        <p:strVal val="visible"/>
                                      </p:to>
                                    </p:set>
                                    <p:anim to="" calcmode="lin" valueType="num">
                                      <p:cBhvr>
                                        <p:cTn id="12" dur="1" fill="hold"/>
                                        <p:tgtEl>
                                          <p:spTgt spid="4403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38"/>
                                        </p:tgtEl>
                                        <p:attrNameLst>
                                          <p:attrName>style.visibility</p:attrName>
                                        </p:attrNameLst>
                                      </p:cBhvr>
                                      <p:to>
                                        <p:strVal val="visible"/>
                                      </p:to>
                                    </p:set>
                                    <p:animEffect transition="in" filter="fade">
                                      <p:cBhvr>
                                        <p:cTn id="22" dur="2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main qualifications</a:t>
            </a:r>
            <a:br>
              <a:rPr lang="en-US" dirty="0" smtClean="0"/>
            </a:br>
            <a:r>
              <a:rPr lang="en-US" dirty="0" smtClean="0"/>
              <a:t> for the priesthood</a:t>
            </a:r>
            <a:endParaRPr lang="en-US" dirty="0"/>
          </a:p>
        </p:txBody>
      </p:sp>
      <p:sp>
        <p:nvSpPr>
          <p:cNvPr id="3" name="Content Placeholder 2"/>
          <p:cNvSpPr>
            <a:spLocks noGrp="1"/>
          </p:cNvSpPr>
          <p:nvPr>
            <p:ph idx="1"/>
          </p:nvPr>
        </p:nvSpPr>
        <p:spPr>
          <a:xfrm>
            <a:off x="0" y="2057400"/>
            <a:ext cx="9144000" cy="4068763"/>
          </a:xfrm>
        </p:spPr>
        <p:txBody>
          <a:bodyPr>
            <a:noAutofit/>
          </a:bodyPr>
          <a:lstStyle/>
          <a:p>
            <a:pPr lvl="0"/>
            <a:r>
              <a:rPr lang="en-US" sz="3600" dirty="0" smtClean="0"/>
              <a:t>He must be from the priestly tribe of Levi – </a:t>
            </a:r>
            <a:r>
              <a:rPr lang="en-US" sz="3600" i="1" dirty="0" smtClean="0"/>
              <a:t>Deut. 10:8</a:t>
            </a:r>
          </a:p>
          <a:p>
            <a:pPr lvl="0"/>
            <a:r>
              <a:rPr lang="en-US" sz="3600" dirty="0" smtClean="0"/>
              <a:t>He must be taken from among men, a man with compassion for other men - </a:t>
            </a:r>
            <a:r>
              <a:rPr lang="en-US" sz="3600" i="1" dirty="0" smtClean="0"/>
              <a:t>Heb. 5:1-2</a:t>
            </a:r>
          </a:p>
          <a:p>
            <a:pPr lvl="0"/>
            <a:r>
              <a:rPr lang="en-US" sz="3600" dirty="0" smtClean="0"/>
              <a:t>He must be chosen by God - </a:t>
            </a:r>
            <a:r>
              <a:rPr lang="en-US" sz="3600" i="1" dirty="0" smtClean="0"/>
              <a:t>Num. 16:5; Heb. 5:4</a:t>
            </a:r>
          </a:p>
          <a:p>
            <a:pPr lvl="0"/>
            <a:r>
              <a:rPr lang="en-US" sz="3600" dirty="0" smtClean="0"/>
              <a:t>He must be consecrated to God - </a:t>
            </a:r>
            <a:r>
              <a:rPr lang="en-US" sz="3600" i="1" dirty="0" smtClean="0"/>
              <a:t>Lev. 21:6-7</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533400"/>
            <a:ext cx="4191000" cy="6001643"/>
          </a:xfrm>
          <a:prstGeom prst="rect">
            <a:avLst/>
          </a:prstGeom>
        </p:spPr>
        <p:txBody>
          <a:bodyPr wrap="square">
            <a:spAutoFit/>
          </a:bodyPr>
          <a:lstStyle/>
          <a:p>
            <a:pPr algn="ctr"/>
            <a:r>
              <a:rPr lang="en-US" sz="3200" dirty="0" smtClean="0"/>
              <a:t>The privileges of the priests were greater than those who functioned in the other </a:t>
            </a:r>
            <a:r>
              <a:rPr lang="en-US" sz="3200" dirty="0" err="1" smtClean="0"/>
              <a:t>Levitical</a:t>
            </a:r>
            <a:r>
              <a:rPr lang="en-US" sz="3200" dirty="0" smtClean="0"/>
              <a:t> offices, and a distinction between the two is evident when the Scripture speaks of them as “the priests and the Levites” </a:t>
            </a:r>
            <a:r>
              <a:rPr lang="en-US" sz="3200" i="1" dirty="0" smtClean="0"/>
              <a:t>(I Kings 8:4; Ezra 2:70; John 1:19). </a:t>
            </a:r>
            <a:endParaRPr lang="en-US" sz="3200" i="1" dirty="0"/>
          </a:p>
        </p:txBody>
      </p:sp>
      <p:pic>
        <p:nvPicPr>
          <p:cNvPr id="39938" name="Picture 2" descr="http://dedication.www3.50megs.com/jpg/sanc_priests.jpg"/>
          <p:cNvPicPr>
            <a:picLocks noChangeAspect="1" noChangeArrowheads="1"/>
          </p:cNvPicPr>
          <p:nvPr/>
        </p:nvPicPr>
        <p:blipFill>
          <a:blip r:embed="rId2" cstate="print"/>
          <a:srcRect/>
          <a:stretch>
            <a:fillRect/>
          </a:stretch>
        </p:blipFill>
        <p:spPr bwMode="auto">
          <a:xfrm>
            <a:off x="304800" y="381000"/>
            <a:ext cx="4610100" cy="602932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1371600"/>
          </a:xfrm>
        </p:spPr>
        <p:txBody>
          <a:bodyPr>
            <a:noAutofit/>
          </a:bodyPr>
          <a:lstStyle/>
          <a:p>
            <a:r>
              <a:rPr lang="en-US" sz="3600" dirty="0" smtClean="0"/>
              <a:t>The priests could offer sacrifices for the people, burn incense on the altar, and teach the law. </a:t>
            </a:r>
            <a:endParaRPr lang="en-US" sz="3600" dirty="0"/>
          </a:p>
        </p:txBody>
      </p:sp>
      <p:pic>
        <p:nvPicPr>
          <p:cNvPr id="90116" name="Picture 4" descr="http://1.bp.blogspot.com/-qtYVWiPdsxw/TTf62Eiyf3I/AAAAAAAAAAM/qnvr_6eteSI/s1600/1.jpg"/>
          <p:cNvPicPr>
            <a:picLocks noChangeAspect="1" noChangeArrowheads="1"/>
          </p:cNvPicPr>
          <p:nvPr/>
        </p:nvPicPr>
        <p:blipFill>
          <a:blip r:embed="rId2" cstate="print"/>
          <a:srcRect/>
          <a:stretch>
            <a:fillRect/>
          </a:stretch>
        </p:blipFill>
        <p:spPr bwMode="auto">
          <a:xfrm>
            <a:off x="4876800" y="1524000"/>
            <a:ext cx="3810000" cy="5080000"/>
          </a:xfrm>
          <a:prstGeom prst="rect">
            <a:avLst/>
          </a:prstGeom>
          <a:noFill/>
        </p:spPr>
      </p:pic>
      <p:pic>
        <p:nvPicPr>
          <p:cNvPr id="90119" name="Picture 7" descr="http://ubdavid.org/bibleexploration/light-old-testament/graphics/8-2_brazen-altar.jpg"/>
          <p:cNvPicPr>
            <a:picLocks noChangeAspect="1" noChangeArrowheads="1"/>
          </p:cNvPicPr>
          <p:nvPr/>
        </p:nvPicPr>
        <p:blipFill>
          <a:blip r:embed="rId3" cstate="print"/>
          <a:srcRect/>
          <a:stretch>
            <a:fillRect/>
          </a:stretch>
        </p:blipFill>
        <p:spPr bwMode="auto">
          <a:xfrm>
            <a:off x="762000" y="4495800"/>
            <a:ext cx="3149600" cy="2362200"/>
          </a:xfrm>
          <a:prstGeom prst="rect">
            <a:avLst/>
          </a:prstGeom>
          <a:noFill/>
        </p:spPr>
      </p:pic>
      <p:pic>
        <p:nvPicPr>
          <p:cNvPr id="90121" name="Picture 9" descr="http://1.bp.blogspot.com/-o8bWLoqmEZo/Ti3pkdyc5-I/AAAAAAAABDc/dCoKQvGrvko/s1600/Untitled-1%2Bcopy.jpg"/>
          <p:cNvPicPr>
            <a:picLocks noChangeAspect="1" noChangeArrowheads="1"/>
          </p:cNvPicPr>
          <p:nvPr/>
        </p:nvPicPr>
        <p:blipFill>
          <a:blip r:embed="rId4" cstate="print"/>
          <a:srcRect t="12698" r="415"/>
          <a:stretch>
            <a:fillRect/>
          </a:stretch>
        </p:blipFill>
        <p:spPr bwMode="auto">
          <a:xfrm>
            <a:off x="1447800" y="1447800"/>
            <a:ext cx="2667000" cy="2750344"/>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495800" cy="6583362"/>
          </a:xfrm>
        </p:spPr>
        <p:txBody>
          <a:bodyPr>
            <a:noAutofit/>
          </a:bodyPr>
          <a:lstStyle/>
          <a:p>
            <a:r>
              <a:rPr lang="en-US" sz="3200" dirty="0" smtClean="0"/>
              <a:t>Other Levites were employed in more menial tasks, such as the housekeeping of the tabernacle, keeping oil in the lamps, transporting the Ark of the Covenant, taking down and setting up the tabernacle when moving, and related tasks in assisting the </a:t>
            </a:r>
            <a:r>
              <a:rPr lang="en-US" sz="3200" dirty="0" smtClean="0"/>
              <a:t>priests. </a:t>
            </a:r>
            <a:r>
              <a:rPr lang="en-US" sz="3200" i="1" dirty="0" smtClean="0"/>
              <a:t>(Num. 3:5–10; 18:1–7;       I Chr. 23:27–32).</a:t>
            </a:r>
            <a:endParaRPr lang="en-US" sz="3200" dirty="0"/>
          </a:p>
        </p:txBody>
      </p:sp>
      <p:pic>
        <p:nvPicPr>
          <p:cNvPr id="91138" name="Picture 2" descr="http://t3.gstatic.com/images?q=tbn:ANd9GcSDuVgNNDT03oRj_uWiLpsm0PAKJHgEHKapB_w0JxzGc7Pij23pvWBFkfjO"/>
          <p:cNvPicPr>
            <a:picLocks noChangeAspect="1" noChangeArrowheads="1"/>
          </p:cNvPicPr>
          <p:nvPr/>
        </p:nvPicPr>
        <p:blipFill>
          <a:blip r:embed="rId2" cstate="print"/>
          <a:srcRect/>
          <a:stretch>
            <a:fillRect/>
          </a:stretch>
        </p:blipFill>
        <p:spPr bwMode="auto">
          <a:xfrm>
            <a:off x="2590800" y="5181600"/>
            <a:ext cx="2147193" cy="1460408"/>
          </a:xfrm>
          <a:prstGeom prst="rect">
            <a:avLst/>
          </a:prstGeom>
          <a:noFill/>
        </p:spPr>
      </p:pic>
      <p:pic>
        <p:nvPicPr>
          <p:cNvPr id="91140" name="Picture 4" descr="http://www.templeinstitute.org/sukkot_images/levites_trumpets.jpg"/>
          <p:cNvPicPr>
            <a:picLocks noChangeAspect="1" noChangeArrowheads="1"/>
          </p:cNvPicPr>
          <p:nvPr/>
        </p:nvPicPr>
        <p:blipFill>
          <a:blip r:embed="rId3" cstate="print"/>
          <a:srcRect l="2888" t="7220" r="3249" b="7581"/>
          <a:stretch>
            <a:fillRect/>
          </a:stretch>
        </p:blipFill>
        <p:spPr bwMode="auto">
          <a:xfrm>
            <a:off x="2057400" y="2438400"/>
            <a:ext cx="2602424" cy="2362200"/>
          </a:xfrm>
          <a:prstGeom prst="rect">
            <a:avLst/>
          </a:prstGeom>
          <a:noFill/>
        </p:spPr>
      </p:pic>
      <p:pic>
        <p:nvPicPr>
          <p:cNvPr id="91142" name="Picture 6" descr="http://www.bridgesforpeace.com/images/sized/images/content/itl/TL_WEB0911_9-0x165.jpg"/>
          <p:cNvPicPr>
            <a:picLocks noChangeAspect="1" noChangeArrowheads="1"/>
          </p:cNvPicPr>
          <p:nvPr/>
        </p:nvPicPr>
        <p:blipFill>
          <a:blip r:embed="rId4" cstate="print"/>
          <a:srcRect/>
          <a:stretch>
            <a:fillRect/>
          </a:stretch>
        </p:blipFill>
        <p:spPr bwMode="auto">
          <a:xfrm>
            <a:off x="3200400" y="152400"/>
            <a:ext cx="1447800" cy="1881001"/>
          </a:xfrm>
          <a:prstGeom prst="rect">
            <a:avLst/>
          </a:prstGeom>
          <a:noFill/>
        </p:spPr>
      </p:pic>
      <p:pic>
        <p:nvPicPr>
          <p:cNvPr id="91144" name="Picture 8" descr="http://www.templestudy.com/wp-content/uploads/2008/04/levite3.jpg"/>
          <p:cNvPicPr>
            <a:picLocks noChangeAspect="1" noChangeArrowheads="1"/>
          </p:cNvPicPr>
          <p:nvPr/>
        </p:nvPicPr>
        <p:blipFill>
          <a:blip r:embed="rId5" cstate="print"/>
          <a:srcRect/>
          <a:stretch>
            <a:fillRect/>
          </a:stretch>
        </p:blipFill>
        <p:spPr bwMode="auto">
          <a:xfrm>
            <a:off x="0" y="5029200"/>
            <a:ext cx="2362200" cy="1530706"/>
          </a:xfrm>
          <a:prstGeom prst="rect">
            <a:avLst/>
          </a:prstGeom>
          <a:noFill/>
        </p:spPr>
      </p:pic>
      <p:pic>
        <p:nvPicPr>
          <p:cNvPr id="91146" name="Picture 10" descr="http://pastorerickson.com/wp-content/uploads/2012/05/LEVITE_MUSICIANS.jpg"/>
          <p:cNvPicPr>
            <a:picLocks noChangeAspect="1" noChangeArrowheads="1"/>
          </p:cNvPicPr>
          <p:nvPr/>
        </p:nvPicPr>
        <p:blipFill>
          <a:blip r:embed="rId6" cstate="print"/>
          <a:srcRect/>
          <a:stretch>
            <a:fillRect/>
          </a:stretch>
        </p:blipFill>
        <p:spPr bwMode="auto">
          <a:xfrm>
            <a:off x="76200" y="0"/>
            <a:ext cx="2888027" cy="2152650"/>
          </a:xfrm>
          <a:prstGeom prst="rect">
            <a:avLst/>
          </a:prstGeom>
          <a:noFill/>
        </p:spPr>
      </p:pic>
      <p:pic>
        <p:nvPicPr>
          <p:cNvPr id="91148" name="Picture 12" descr="http://www.kohath.org/images/photos/8_19_08/147736.jpg"/>
          <p:cNvPicPr>
            <a:picLocks noChangeAspect="1" noChangeArrowheads="1"/>
          </p:cNvPicPr>
          <p:nvPr/>
        </p:nvPicPr>
        <p:blipFill>
          <a:blip r:embed="rId7" cstate="print"/>
          <a:srcRect r="8343"/>
          <a:stretch>
            <a:fillRect/>
          </a:stretch>
        </p:blipFill>
        <p:spPr bwMode="auto">
          <a:xfrm>
            <a:off x="76200" y="2895600"/>
            <a:ext cx="1828800" cy="1617786"/>
          </a:xfrm>
          <a:prstGeom prst="rect">
            <a:avLst/>
          </a:prstGeom>
          <a:noFill/>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Autofit/>
          </a:bodyPr>
          <a:lstStyle/>
          <a:p>
            <a:r>
              <a:rPr lang="en-US" sz="3600" dirty="0" smtClean="0"/>
              <a:t>Main ministry of the priest was to offer sacrifices for sin and instructing the people in the Law of God.</a:t>
            </a:r>
            <a:endParaRPr lang="en-US" sz="3600" dirty="0"/>
          </a:p>
        </p:txBody>
      </p:sp>
      <p:sp>
        <p:nvSpPr>
          <p:cNvPr id="3" name="Content Placeholder 2"/>
          <p:cNvSpPr>
            <a:spLocks noGrp="1"/>
          </p:cNvSpPr>
          <p:nvPr>
            <p:ph idx="1"/>
          </p:nvPr>
        </p:nvSpPr>
        <p:spPr>
          <a:xfrm>
            <a:off x="3810000" y="1905000"/>
            <a:ext cx="4876800" cy="4221163"/>
          </a:xfrm>
        </p:spPr>
        <p:txBody>
          <a:bodyPr>
            <a:noAutofit/>
          </a:bodyPr>
          <a:lstStyle/>
          <a:p>
            <a:pPr algn="ctr">
              <a:buNone/>
            </a:pPr>
            <a:r>
              <a:rPr lang="en-US" i="1" dirty="0" smtClean="0">
                <a:solidFill>
                  <a:srgbClr val="FFFF00"/>
                </a:solidFill>
              </a:rPr>
              <a:t>    “And the priest shall offer the one for a sin offering, and the other for a burnt offering, and make an atonement for him…And the priest shall bring them before the LORD, and shall offer his sin offering, and his burnt offering.” Num. 6:11, 16 </a:t>
            </a:r>
            <a:endParaRPr lang="en-US" i="1" dirty="0">
              <a:solidFill>
                <a:srgbClr val="FFFF00"/>
              </a:solidFill>
            </a:endParaRPr>
          </a:p>
        </p:txBody>
      </p:sp>
      <p:pic>
        <p:nvPicPr>
          <p:cNvPr id="47106" name="Picture 2" descr="http://sunandshield.files.wordpress.com/2010/10/high-priest-in-holy-of-holies.jpg"/>
          <p:cNvPicPr>
            <a:picLocks noChangeAspect="1" noChangeArrowheads="1"/>
          </p:cNvPicPr>
          <p:nvPr/>
        </p:nvPicPr>
        <p:blipFill>
          <a:blip r:embed="rId2" cstate="print"/>
          <a:srcRect/>
          <a:stretch>
            <a:fillRect/>
          </a:stretch>
        </p:blipFill>
        <p:spPr bwMode="auto">
          <a:xfrm>
            <a:off x="533400" y="1828800"/>
            <a:ext cx="3324225" cy="4762500"/>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2308324"/>
          </a:xfrm>
          <a:prstGeom prst="rect">
            <a:avLst/>
          </a:prstGeom>
        </p:spPr>
        <p:txBody>
          <a:bodyPr wrap="square">
            <a:spAutoFit/>
          </a:bodyPr>
          <a:lstStyle/>
          <a:p>
            <a:pPr algn="ctr"/>
            <a:r>
              <a:rPr lang="en-US" sz="3600" i="1" dirty="0" smtClean="0">
                <a:solidFill>
                  <a:srgbClr val="FFFF00"/>
                </a:solidFill>
              </a:rPr>
              <a:t> “Now for a long season Israel hath been without the true God, and without a teaching priest, and without law.”</a:t>
            </a:r>
          </a:p>
          <a:p>
            <a:pPr algn="ctr"/>
            <a:r>
              <a:rPr lang="en-US" sz="3600" i="1" dirty="0" smtClean="0">
                <a:solidFill>
                  <a:srgbClr val="FFFF00"/>
                </a:solidFill>
              </a:rPr>
              <a:t> II Chron. 15:3 </a:t>
            </a:r>
            <a:endParaRPr lang="en-US" sz="3600" i="1" dirty="0">
              <a:solidFill>
                <a:srgbClr val="FFFF00"/>
              </a:solidFill>
            </a:endParaRPr>
          </a:p>
        </p:txBody>
      </p:sp>
      <p:pic>
        <p:nvPicPr>
          <p:cNvPr id="51202" name="Picture 2" descr="http://3.bp.blogspot.com/_kr_xfH0aEq4/TL8HjlBgn4I/AAAAAAAAAdo/vKCeStSMWW8/s1600/High+Priest.jpg"/>
          <p:cNvPicPr>
            <a:picLocks noChangeAspect="1" noChangeArrowheads="1"/>
          </p:cNvPicPr>
          <p:nvPr/>
        </p:nvPicPr>
        <p:blipFill>
          <a:blip r:embed="rId2" cstate="print"/>
          <a:srcRect/>
          <a:stretch>
            <a:fillRect/>
          </a:stretch>
        </p:blipFill>
        <p:spPr bwMode="auto">
          <a:xfrm>
            <a:off x="609600" y="2438400"/>
            <a:ext cx="3011320" cy="4419600"/>
          </a:xfrm>
          <a:prstGeom prst="rect">
            <a:avLst/>
          </a:prstGeom>
          <a:noFill/>
        </p:spPr>
      </p:pic>
      <p:pic>
        <p:nvPicPr>
          <p:cNvPr id="51204" name="Picture 4" descr="http://lh3.ggpht.com/-de4wl0T2iek/T5rKPw7Nz-I/AAAAAAAAMVk/eaSm9FQG1BU/Bible%252520Word%252520of%252520God_thumb%25255B1%25255D.jpg"/>
          <p:cNvPicPr>
            <a:picLocks noChangeAspect="1" noChangeArrowheads="1"/>
          </p:cNvPicPr>
          <p:nvPr/>
        </p:nvPicPr>
        <p:blipFill>
          <a:blip r:embed="rId3" cstate="print"/>
          <a:srcRect/>
          <a:stretch>
            <a:fillRect/>
          </a:stretch>
        </p:blipFill>
        <p:spPr bwMode="auto">
          <a:xfrm>
            <a:off x="4038600" y="2819400"/>
            <a:ext cx="4876800" cy="341947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Corruption within the </a:t>
            </a:r>
            <a:r>
              <a:rPr lang="en-US" dirty="0" smtClean="0"/>
              <a:t>Priesthood</a:t>
            </a:r>
            <a:endParaRPr lang="en-US" dirty="0"/>
          </a:p>
        </p:txBody>
      </p:sp>
      <p:sp>
        <p:nvSpPr>
          <p:cNvPr id="3" name="Content Placeholder 2"/>
          <p:cNvSpPr>
            <a:spLocks noGrp="1"/>
          </p:cNvSpPr>
          <p:nvPr>
            <p:ph idx="1"/>
          </p:nvPr>
        </p:nvSpPr>
        <p:spPr>
          <a:xfrm>
            <a:off x="228600" y="1676400"/>
            <a:ext cx="8686800" cy="4449763"/>
          </a:xfrm>
        </p:spPr>
        <p:txBody>
          <a:bodyPr>
            <a:normAutofit lnSpcReduction="10000"/>
          </a:bodyPr>
          <a:lstStyle/>
          <a:p>
            <a:r>
              <a:rPr lang="en-US" i="1" dirty="0" smtClean="0">
                <a:solidFill>
                  <a:srgbClr val="FFFF00"/>
                </a:solidFill>
              </a:rPr>
              <a:t>Jer. 23:11 </a:t>
            </a:r>
            <a:r>
              <a:rPr lang="en-US" i="1" dirty="0" smtClean="0">
                <a:solidFill>
                  <a:srgbClr val="FFFF00"/>
                </a:solidFill>
              </a:rPr>
              <a:t>“For </a:t>
            </a:r>
            <a:r>
              <a:rPr lang="en-US" i="1" dirty="0" smtClean="0">
                <a:solidFill>
                  <a:srgbClr val="FFFF00"/>
                </a:solidFill>
              </a:rPr>
              <a:t>both prophet and priest are profane; yea, in my house have I found their wickedness, </a:t>
            </a:r>
            <a:r>
              <a:rPr lang="en-US" i="1" dirty="0" err="1" smtClean="0">
                <a:solidFill>
                  <a:srgbClr val="FFFF00"/>
                </a:solidFill>
              </a:rPr>
              <a:t>saith</a:t>
            </a:r>
            <a:r>
              <a:rPr lang="en-US" i="1" dirty="0" smtClean="0">
                <a:solidFill>
                  <a:srgbClr val="FFFF00"/>
                </a:solidFill>
              </a:rPr>
              <a:t> the LORD</a:t>
            </a:r>
            <a:r>
              <a:rPr lang="en-US" i="1" dirty="0" smtClean="0">
                <a:solidFill>
                  <a:srgbClr val="FFFF00"/>
                </a:solidFill>
              </a:rPr>
              <a:t>.”</a:t>
            </a:r>
            <a:endParaRPr lang="en-US" i="1" dirty="0" smtClean="0">
              <a:solidFill>
                <a:srgbClr val="FFFF00"/>
              </a:solidFill>
            </a:endParaRPr>
          </a:p>
          <a:p>
            <a:r>
              <a:rPr lang="en-US" i="1" dirty="0" smtClean="0">
                <a:solidFill>
                  <a:srgbClr val="FFFF00"/>
                </a:solidFill>
              </a:rPr>
              <a:t>Isa.28:7 “But they also have erred through wine, and through strong drink are out of the way; the priest and the prophet have erred through strong drink, they are swallowed up of wine, they are out of the way through strong drink; they err in vision, they stumble in judgment.”</a:t>
            </a:r>
            <a:endParaRPr lang="en-US"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029200"/>
          </a:xfrm>
        </p:spPr>
        <p:txBody>
          <a:bodyPr/>
          <a:lstStyle/>
          <a:p>
            <a:r>
              <a:rPr lang="en-US" i="1" dirty="0" smtClean="0">
                <a:solidFill>
                  <a:srgbClr val="FFFF00"/>
                </a:solidFill>
              </a:rPr>
              <a:t> Jer. 6:13 “For from the least of them even unto the greatest of them every one is given to covetousness; and from the prophet even unto the priest every one </a:t>
            </a:r>
            <a:r>
              <a:rPr lang="en-US" i="1" dirty="0" err="1" smtClean="0">
                <a:solidFill>
                  <a:srgbClr val="FFFF00"/>
                </a:solidFill>
              </a:rPr>
              <a:t>dealeth</a:t>
            </a:r>
            <a:r>
              <a:rPr lang="en-US" i="1" dirty="0" smtClean="0">
                <a:solidFill>
                  <a:srgbClr val="FFFF00"/>
                </a:solidFill>
              </a:rPr>
              <a:t> falsely.”</a:t>
            </a:r>
          </a:p>
          <a:p>
            <a:pPr>
              <a:buNone/>
            </a:pPr>
            <a:endParaRPr lang="en-US" i="1" dirty="0" smtClean="0">
              <a:solidFill>
                <a:srgbClr val="FFFF00"/>
              </a:solidFill>
            </a:endParaRPr>
          </a:p>
          <a:p>
            <a:r>
              <a:rPr lang="en-US" i="1" dirty="0" smtClean="0">
                <a:solidFill>
                  <a:srgbClr val="FFFF00"/>
                </a:solidFill>
              </a:rPr>
              <a:t>See Malachi 1:6-2:9, 17</a:t>
            </a:r>
          </a:p>
          <a:p>
            <a:endParaRPr lang="en-US" dirty="0"/>
          </a:p>
        </p:txBody>
      </p:sp>
      <p:pic>
        <p:nvPicPr>
          <p:cNvPr id="52228" name="Picture 4" descr="http://www.heavenlyascents.com/wp-content/uploads/2008/06/worship-high-priest.jpg"/>
          <p:cNvPicPr>
            <a:picLocks noChangeAspect="1" noChangeArrowheads="1"/>
          </p:cNvPicPr>
          <p:nvPr/>
        </p:nvPicPr>
        <p:blipFill>
          <a:blip r:embed="rId2" cstate="print">
            <a:lum bright="-10000" contrast="10000"/>
          </a:blip>
          <a:srcRect/>
          <a:stretch>
            <a:fillRect/>
          </a:stretch>
        </p:blipFill>
        <p:spPr bwMode="auto">
          <a:xfrm>
            <a:off x="4648200" y="2057400"/>
            <a:ext cx="4064000" cy="42672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The office of the King</a:t>
            </a:r>
            <a:endParaRPr lang="en-US" dirty="0"/>
          </a:p>
        </p:txBody>
      </p:sp>
      <p:pic>
        <p:nvPicPr>
          <p:cNvPr id="55297" name="Picture 1" descr="C:\Users\Dan White\Pictures\Bible pictures\Bible pictures Old Testament\Kings\12 2 Kings\12020013 FST - 2 Kings 20 13 - Hezekiah showing his treasures (2).jpg"/>
          <p:cNvPicPr>
            <a:picLocks noChangeAspect="1" noChangeArrowheads="1"/>
          </p:cNvPicPr>
          <p:nvPr/>
        </p:nvPicPr>
        <p:blipFill>
          <a:blip r:embed="rId2" cstate="print"/>
          <a:srcRect/>
          <a:stretch>
            <a:fillRect/>
          </a:stretch>
        </p:blipFill>
        <p:spPr bwMode="auto">
          <a:xfrm>
            <a:off x="2438400" y="1447800"/>
            <a:ext cx="3994249" cy="5410200"/>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417638"/>
          </a:xfrm>
        </p:spPr>
        <p:txBody>
          <a:bodyPr>
            <a:normAutofit fontScale="90000"/>
          </a:bodyPr>
          <a:lstStyle/>
          <a:p>
            <a:r>
              <a:rPr lang="en-US" dirty="0" smtClean="0"/>
              <a:t>The </a:t>
            </a:r>
            <a:r>
              <a:rPr lang="en-US" dirty="0" smtClean="0"/>
              <a:t>King </a:t>
            </a:r>
            <a:r>
              <a:rPr lang="en-US" dirty="0" smtClean="0"/>
              <a:t>was individual who </a:t>
            </a:r>
            <a:br>
              <a:rPr lang="en-US" dirty="0" smtClean="0"/>
            </a:br>
            <a:r>
              <a:rPr lang="en-US" dirty="0" smtClean="0"/>
              <a:t>ruled over man for God</a:t>
            </a:r>
            <a:endParaRPr lang="en-US" dirty="0"/>
          </a:p>
        </p:txBody>
      </p:sp>
      <p:sp>
        <p:nvSpPr>
          <p:cNvPr id="3" name="Content Placeholder 2"/>
          <p:cNvSpPr>
            <a:spLocks noGrp="1"/>
          </p:cNvSpPr>
          <p:nvPr>
            <p:ph idx="1"/>
          </p:nvPr>
        </p:nvSpPr>
        <p:spPr>
          <a:xfrm>
            <a:off x="0" y="1600200"/>
            <a:ext cx="4876800" cy="5257800"/>
          </a:xfrm>
        </p:spPr>
        <p:txBody>
          <a:bodyPr>
            <a:normAutofit lnSpcReduction="10000"/>
          </a:bodyPr>
          <a:lstStyle/>
          <a:p>
            <a:r>
              <a:rPr lang="en-US" dirty="0" smtClean="0"/>
              <a:t>The prophet was an individual who represented God before man.</a:t>
            </a:r>
          </a:p>
          <a:p>
            <a:r>
              <a:rPr lang="en-US" dirty="0" smtClean="0"/>
              <a:t>The priest was an individual who represented man before God.</a:t>
            </a:r>
          </a:p>
          <a:p>
            <a:r>
              <a:rPr lang="en-US" dirty="0" smtClean="0"/>
              <a:t>The king was an individual who ruled over man for God.</a:t>
            </a:r>
            <a:endParaRPr lang="en-US" dirty="0"/>
          </a:p>
        </p:txBody>
      </p:sp>
      <p:pic>
        <p:nvPicPr>
          <p:cNvPr id="5" name="Picture 2" descr="http://livingjourney.files.wordpress.com/2006/07/1-kings-18-elijah-mt-carmel-fire.jpg"/>
          <p:cNvPicPr>
            <a:picLocks noChangeAspect="1" noChangeArrowheads="1"/>
          </p:cNvPicPr>
          <p:nvPr/>
        </p:nvPicPr>
        <p:blipFill>
          <a:blip r:embed="rId2" cstate="print"/>
          <a:srcRect/>
          <a:stretch>
            <a:fillRect/>
          </a:stretch>
        </p:blipFill>
        <p:spPr bwMode="auto">
          <a:xfrm>
            <a:off x="5715000" y="1981200"/>
            <a:ext cx="2914650" cy="4000501"/>
          </a:xfrm>
          <a:prstGeom prst="rect">
            <a:avLst/>
          </a:prstGeom>
          <a:noFill/>
        </p:spPr>
      </p:pic>
      <p:pic>
        <p:nvPicPr>
          <p:cNvPr id="4" name="Picture 6" descr="http://christianeducational.org/ushop/images/PWholyplace.jpg"/>
          <p:cNvPicPr>
            <a:picLocks noChangeAspect="1" noChangeArrowheads="1"/>
          </p:cNvPicPr>
          <p:nvPr/>
        </p:nvPicPr>
        <p:blipFill>
          <a:blip r:embed="rId3" cstate="print"/>
          <a:srcRect/>
          <a:stretch>
            <a:fillRect/>
          </a:stretch>
        </p:blipFill>
        <p:spPr bwMode="auto">
          <a:xfrm>
            <a:off x="5638800" y="1981200"/>
            <a:ext cx="2992374" cy="4038600"/>
          </a:xfrm>
          <a:prstGeom prst="rect">
            <a:avLst/>
          </a:prstGeom>
          <a:noFill/>
        </p:spPr>
      </p:pic>
      <p:pic>
        <p:nvPicPr>
          <p:cNvPr id="57346" name="Picture 2" descr="C:\Users\Dan White\Pictures\Bible pictures\Bible pictures Old Testament\Kings\11 1 Kings\11008001 C15 - 1 Kings 8 1 - The temple dedicated (2).jpg"/>
          <p:cNvPicPr>
            <a:picLocks noChangeAspect="1" noChangeArrowheads="1"/>
          </p:cNvPicPr>
          <p:nvPr/>
        </p:nvPicPr>
        <p:blipFill>
          <a:blip r:embed="rId4" cstate="print"/>
          <a:srcRect/>
          <a:stretch>
            <a:fillRect/>
          </a:stretch>
        </p:blipFill>
        <p:spPr bwMode="auto">
          <a:xfrm>
            <a:off x="5562600" y="1981200"/>
            <a:ext cx="3081933" cy="4114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346"/>
                                        </p:tgtEl>
                                        <p:attrNameLst>
                                          <p:attrName>style.visibility</p:attrName>
                                        </p:attrNameLst>
                                      </p:cBhvr>
                                      <p:to>
                                        <p:strVal val="visible"/>
                                      </p:to>
                                    </p:set>
                                    <p:animEffect transition="in" filter="fade">
                                      <p:cBhvr>
                                        <p:cTn id="32" dur="20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Qualifications of a King</a:t>
            </a:r>
            <a:endParaRPr lang="en-US" dirty="0"/>
          </a:p>
        </p:txBody>
      </p:sp>
      <p:sp>
        <p:nvSpPr>
          <p:cNvPr id="3" name="Content Placeholder 2"/>
          <p:cNvSpPr>
            <a:spLocks noGrp="1"/>
          </p:cNvSpPr>
          <p:nvPr>
            <p:ph idx="1"/>
          </p:nvPr>
        </p:nvSpPr>
        <p:spPr>
          <a:xfrm>
            <a:off x="0" y="1371600"/>
            <a:ext cx="9144000" cy="5486400"/>
          </a:xfrm>
        </p:spPr>
        <p:txBody>
          <a:bodyPr>
            <a:normAutofit fontScale="92500"/>
          </a:bodyPr>
          <a:lstStyle/>
          <a:p>
            <a:pPr lvl="0"/>
            <a:r>
              <a:rPr lang="en-US" dirty="0" smtClean="0"/>
              <a:t>He was to come from the tribe of Judah - </a:t>
            </a:r>
            <a:r>
              <a:rPr lang="en-US" i="1" dirty="0" smtClean="0"/>
              <a:t>Gen. 49:10</a:t>
            </a:r>
          </a:p>
          <a:p>
            <a:pPr lvl="0"/>
            <a:r>
              <a:rPr lang="en-US" dirty="0" smtClean="0"/>
              <a:t>He was to come from the seed of David - </a:t>
            </a:r>
            <a:r>
              <a:rPr lang="en-US" i="1" dirty="0" smtClean="0"/>
              <a:t>II Sam. 7:8-17</a:t>
            </a:r>
          </a:p>
          <a:p>
            <a:pPr lvl="0"/>
            <a:r>
              <a:rPr lang="en-US" dirty="0" smtClean="0"/>
              <a:t>He was to be chosen by the God -  </a:t>
            </a:r>
            <a:r>
              <a:rPr lang="en-US" i="1" dirty="0" smtClean="0">
                <a:solidFill>
                  <a:srgbClr val="FFFF00"/>
                </a:solidFill>
              </a:rPr>
              <a:t>Deut. 17:15 “Thou </a:t>
            </a:r>
            <a:r>
              <a:rPr lang="en-US" i="1" dirty="0" err="1" smtClean="0">
                <a:solidFill>
                  <a:srgbClr val="FFFF00"/>
                </a:solidFill>
              </a:rPr>
              <a:t>shalt</a:t>
            </a:r>
            <a:r>
              <a:rPr lang="en-US" i="1" dirty="0" smtClean="0">
                <a:solidFill>
                  <a:srgbClr val="FFFF00"/>
                </a:solidFill>
              </a:rPr>
              <a:t> in any wise set him king over thee, whom the LORD thy God shall choose: one from among thy brethren </a:t>
            </a:r>
            <a:r>
              <a:rPr lang="en-US" i="1" dirty="0" err="1" smtClean="0">
                <a:solidFill>
                  <a:srgbClr val="FFFF00"/>
                </a:solidFill>
              </a:rPr>
              <a:t>shalt</a:t>
            </a:r>
            <a:r>
              <a:rPr lang="en-US" i="1" dirty="0" smtClean="0">
                <a:solidFill>
                  <a:srgbClr val="FFFF00"/>
                </a:solidFill>
              </a:rPr>
              <a:t> thou set king over thee: thou </a:t>
            </a:r>
            <a:r>
              <a:rPr lang="en-US" i="1" dirty="0" err="1" smtClean="0">
                <a:solidFill>
                  <a:srgbClr val="FFFF00"/>
                </a:solidFill>
              </a:rPr>
              <a:t>mayest</a:t>
            </a:r>
            <a:r>
              <a:rPr lang="en-US" i="1" dirty="0" smtClean="0">
                <a:solidFill>
                  <a:srgbClr val="FFFF00"/>
                </a:solidFill>
              </a:rPr>
              <a:t> not set a stranger over thee, which is not thy brother.”</a:t>
            </a:r>
          </a:p>
          <a:p>
            <a:pPr lvl="0">
              <a:buNone/>
            </a:pPr>
            <a:r>
              <a:rPr lang="en-US" i="1" dirty="0" smtClean="0">
                <a:solidFill>
                  <a:srgbClr val="FFFF00"/>
                </a:solidFill>
              </a:rPr>
              <a:t>    I Sam. 8:18 “And ye shall cry out in that day because of your king which ye shall have chosen you; and the LORD will not hear you in that day.”</a:t>
            </a:r>
          </a:p>
          <a:p>
            <a:pPr lvl="0"/>
            <a:endParaRPr lang="en-US" dirty="0" smtClean="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main function of the King</a:t>
            </a:r>
            <a:endParaRPr lang="en-US" dirty="0"/>
          </a:p>
        </p:txBody>
      </p:sp>
      <p:sp>
        <p:nvSpPr>
          <p:cNvPr id="3" name="Content Placeholder 2"/>
          <p:cNvSpPr>
            <a:spLocks noGrp="1"/>
          </p:cNvSpPr>
          <p:nvPr>
            <p:ph idx="1"/>
          </p:nvPr>
        </p:nvSpPr>
        <p:spPr>
          <a:xfrm>
            <a:off x="228600" y="1600200"/>
            <a:ext cx="8686800" cy="5257800"/>
          </a:xfrm>
        </p:spPr>
        <p:txBody>
          <a:bodyPr>
            <a:normAutofit lnSpcReduction="10000"/>
          </a:bodyPr>
          <a:lstStyle/>
          <a:p>
            <a:r>
              <a:rPr lang="en-US" dirty="0" smtClean="0"/>
              <a:t>To study and know that Law of God </a:t>
            </a:r>
            <a:r>
              <a:rPr lang="en-US" i="1" dirty="0" smtClean="0"/>
              <a:t>– II Kings 23: 1-3</a:t>
            </a:r>
          </a:p>
          <a:p>
            <a:r>
              <a:rPr lang="en-US" dirty="0" smtClean="0"/>
              <a:t>To seek the Lord through prayer and godly counselors – </a:t>
            </a:r>
            <a:r>
              <a:rPr lang="en-US" i="1" dirty="0" smtClean="0"/>
              <a:t>Daniel 9:3; Prov. 11:14</a:t>
            </a:r>
          </a:p>
          <a:p>
            <a:r>
              <a:rPr lang="en-US" dirty="0" smtClean="0"/>
              <a:t>To rule over the people according to the Law of God – </a:t>
            </a:r>
            <a:r>
              <a:rPr lang="en-US" i="1" dirty="0" smtClean="0"/>
              <a:t>II Sam. 5-7</a:t>
            </a:r>
          </a:p>
          <a:p>
            <a:r>
              <a:rPr lang="en-US" dirty="0" smtClean="0"/>
              <a:t>To enforce the Law of God – </a:t>
            </a:r>
            <a:r>
              <a:rPr lang="en-US" i="1" dirty="0" smtClean="0"/>
              <a:t>Ezra 7:21-26</a:t>
            </a:r>
          </a:p>
          <a:p>
            <a:r>
              <a:rPr lang="en-US" dirty="0" smtClean="0"/>
              <a:t>To lead by personal example – </a:t>
            </a:r>
            <a:r>
              <a:rPr lang="en-US" i="1" dirty="0" smtClean="0"/>
              <a:t>I Kings 2:1-4</a:t>
            </a:r>
          </a:p>
          <a:p>
            <a:r>
              <a:rPr lang="en-US" dirty="0" smtClean="0"/>
              <a:t>Always remember that God is King over all – </a:t>
            </a:r>
            <a:r>
              <a:rPr lang="en-US" i="1" dirty="0" smtClean="0"/>
              <a:t>Psalm 95:3</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94085"/>
          </a:xfrm>
          <a:prstGeom prst="rect">
            <a:avLst/>
          </a:prstGeom>
        </p:spPr>
        <p:txBody>
          <a:bodyPr wrap="square">
            <a:spAutoFit/>
          </a:bodyPr>
          <a:lstStyle/>
          <a:p>
            <a:r>
              <a:rPr lang="en-US" sz="3200" dirty="0" smtClean="0"/>
              <a:t>After the death of  Solomon, the United Monarchy falls apart.</a:t>
            </a:r>
          </a:p>
          <a:p>
            <a:endParaRPr lang="en-US" sz="3200" dirty="0" smtClean="0"/>
          </a:p>
          <a:p>
            <a:r>
              <a:rPr lang="en-US" sz="3200" dirty="0" smtClean="0"/>
              <a:t>Jerusalem is the capital of Judah, the southern Kingdom, which is led by </a:t>
            </a:r>
            <a:r>
              <a:rPr lang="en-US" sz="3200" dirty="0" err="1" smtClean="0"/>
              <a:t>Rehoboam</a:t>
            </a:r>
            <a:r>
              <a:rPr lang="en-US" sz="3200" dirty="0" smtClean="0"/>
              <a:t> (Solomon’s son). Its inhabitants are the tribes of Judah, Benjamin.</a:t>
            </a:r>
          </a:p>
          <a:p>
            <a:endParaRPr lang="en-US" sz="3200" dirty="0" smtClean="0"/>
          </a:p>
          <a:p>
            <a:r>
              <a:rPr lang="en-US" sz="3200" dirty="0" smtClean="0"/>
              <a:t>Jeroboam (promoted by Solomon to be chief superintendent) leads a revolt of the northern tribes to form the Kingdom of Israel. The 10 tribes that make up Israel are </a:t>
            </a:r>
            <a:r>
              <a:rPr lang="en-US" sz="3200" dirty="0" err="1" smtClean="0"/>
              <a:t>Zebulun</a:t>
            </a:r>
            <a:r>
              <a:rPr lang="en-US" sz="3200" dirty="0" smtClean="0"/>
              <a:t>, Issachar, Asher, Naphtali, Dan, </a:t>
            </a:r>
            <a:r>
              <a:rPr lang="en-US" sz="3200" dirty="0" err="1" smtClean="0"/>
              <a:t>Menasseh</a:t>
            </a:r>
            <a:r>
              <a:rPr lang="en-US" sz="3200" dirty="0" smtClean="0"/>
              <a:t>, Ephraim, Reuben and Gad  and  Levi. The capital of Israel is Samaria.</a:t>
            </a:r>
            <a:endParaRPr lang="en-US" sz="3200"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1.bp.blogspot.com/_QNGv2PaVQ9w/S8pXJ4HJbCI/AAAAAAAAAQA/YypP79VOeO8/s1600/Divided+Kingdom.jpg"/>
          <p:cNvPicPr>
            <a:picLocks noChangeAspect="1" noChangeArrowheads="1"/>
          </p:cNvPicPr>
          <p:nvPr/>
        </p:nvPicPr>
        <p:blipFill>
          <a:blip r:embed="rId2" cstate="print"/>
          <a:srcRect/>
          <a:stretch>
            <a:fillRect/>
          </a:stretch>
        </p:blipFill>
        <p:spPr bwMode="auto">
          <a:xfrm>
            <a:off x="1905000" y="-57658"/>
            <a:ext cx="5286375" cy="6915658"/>
          </a:xfrm>
          <a:prstGeom prst="rect">
            <a:avLst/>
          </a:prstGeom>
          <a:noFill/>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20 Evil Kings of Israel </a:t>
            </a:r>
            <a:br>
              <a:rPr lang="en-US" sz="3200" dirty="0" smtClean="0"/>
            </a:br>
            <a:r>
              <a:rPr lang="en-US" sz="3200" dirty="0" smtClean="0"/>
              <a:t>(Not one good King)</a:t>
            </a:r>
            <a:br>
              <a:rPr lang="en-US" sz="3200" dirty="0" smtClean="0"/>
            </a:br>
            <a:endParaRPr lang="en-US" sz="3200" dirty="0"/>
          </a:p>
        </p:txBody>
      </p:sp>
      <p:sp>
        <p:nvSpPr>
          <p:cNvPr id="4" name="Content Placeholder 3"/>
          <p:cNvSpPr>
            <a:spLocks noGrp="1"/>
          </p:cNvSpPr>
          <p:nvPr>
            <p:ph sz="half" idx="1"/>
          </p:nvPr>
        </p:nvSpPr>
        <p:spPr>
          <a:xfrm>
            <a:off x="0" y="1447800"/>
            <a:ext cx="4648200" cy="5410200"/>
          </a:xfrm>
        </p:spPr>
        <p:txBody>
          <a:bodyPr>
            <a:noAutofit/>
          </a:bodyPr>
          <a:lstStyle/>
          <a:p>
            <a:r>
              <a:rPr lang="en-US" sz="2600" dirty="0" smtClean="0"/>
              <a:t>Jeroboam, bad, 930-909 BC</a:t>
            </a:r>
          </a:p>
          <a:p>
            <a:r>
              <a:rPr lang="en-US" sz="2600" dirty="0" err="1" smtClean="0"/>
              <a:t>Nadab</a:t>
            </a:r>
            <a:r>
              <a:rPr lang="en-US" sz="2600" dirty="0" smtClean="0"/>
              <a:t>, bad, 909-908 BC</a:t>
            </a:r>
          </a:p>
          <a:p>
            <a:r>
              <a:rPr lang="en-US" sz="2600" dirty="0" err="1" smtClean="0"/>
              <a:t>Baasha</a:t>
            </a:r>
            <a:r>
              <a:rPr lang="en-US" sz="2600" dirty="0" smtClean="0"/>
              <a:t>, bad, 908-886 BC</a:t>
            </a:r>
          </a:p>
          <a:p>
            <a:r>
              <a:rPr lang="en-US" sz="2600" dirty="0" err="1" smtClean="0"/>
              <a:t>Elah</a:t>
            </a:r>
            <a:r>
              <a:rPr lang="en-US" sz="2600" dirty="0" smtClean="0"/>
              <a:t>, bad, 886-885 BC</a:t>
            </a:r>
          </a:p>
          <a:p>
            <a:r>
              <a:rPr lang="en-US" sz="2600" dirty="0" err="1" smtClean="0"/>
              <a:t>Zimri</a:t>
            </a:r>
            <a:r>
              <a:rPr lang="en-US" sz="2600" dirty="0" smtClean="0"/>
              <a:t>, bad, 885 BC</a:t>
            </a:r>
          </a:p>
          <a:p>
            <a:r>
              <a:rPr lang="en-US" sz="2600" dirty="0" err="1" smtClean="0"/>
              <a:t>Tibni</a:t>
            </a:r>
            <a:r>
              <a:rPr lang="en-US" sz="2600" dirty="0" smtClean="0"/>
              <a:t>, bad, 885-880 BC</a:t>
            </a:r>
          </a:p>
          <a:p>
            <a:r>
              <a:rPr lang="en-US" sz="2600" dirty="0" err="1" smtClean="0"/>
              <a:t>Omri</a:t>
            </a:r>
            <a:r>
              <a:rPr lang="en-US" sz="2600" dirty="0" smtClean="0"/>
              <a:t> (overlap), extra bad, 885-874 BC</a:t>
            </a:r>
          </a:p>
          <a:p>
            <a:r>
              <a:rPr lang="en-US" sz="2600" dirty="0" smtClean="0"/>
              <a:t>Ahab, the worst, 874-853 BC</a:t>
            </a:r>
          </a:p>
          <a:p>
            <a:r>
              <a:rPr lang="en-US" sz="2600" dirty="0" err="1" smtClean="0"/>
              <a:t>Ahaziah</a:t>
            </a:r>
            <a:r>
              <a:rPr lang="en-US" sz="2600" dirty="0" smtClean="0"/>
              <a:t>, bad, 853-852 BC</a:t>
            </a:r>
          </a:p>
          <a:p>
            <a:r>
              <a:rPr lang="en-US" sz="2600" dirty="0" err="1" smtClean="0"/>
              <a:t>Joram</a:t>
            </a:r>
            <a:r>
              <a:rPr lang="en-US" sz="2600" dirty="0" smtClean="0"/>
              <a:t>, bad mostly, 852-841 BC</a:t>
            </a:r>
            <a:br>
              <a:rPr lang="en-US" sz="2600" dirty="0" smtClean="0"/>
            </a:br>
            <a:r>
              <a:rPr lang="en-US" sz="2600" dirty="0" smtClean="0"/>
              <a:t/>
            </a:r>
            <a:br>
              <a:rPr lang="en-US" sz="2600" dirty="0" smtClean="0"/>
            </a:br>
            <a:endParaRPr lang="en-US" sz="2600" dirty="0"/>
          </a:p>
        </p:txBody>
      </p:sp>
      <p:sp>
        <p:nvSpPr>
          <p:cNvPr id="5" name="Content Placeholder 4"/>
          <p:cNvSpPr>
            <a:spLocks noGrp="1"/>
          </p:cNvSpPr>
          <p:nvPr>
            <p:ph sz="half" idx="2"/>
          </p:nvPr>
        </p:nvSpPr>
        <p:spPr>
          <a:xfrm>
            <a:off x="4648200" y="1524000"/>
            <a:ext cx="4495800" cy="5334000"/>
          </a:xfrm>
        </p:spPr>
        <p:txBody>
          <a:bodyPr>
            <a:normAutofit fontScale="92500" lnSpcReduction="10000"/>
          </a:bodyPr>
          <a:lstStyle/>
          <a:p>
            <a:r>
              <a:rPr lang="en-US" dirty="0" smtClean="0"/>
              <a:t>Jehu, </a:t>
            </a:r>
            <a:r>
              <a:rPr lang="en-US" dirty="0" smtClean="0">
                <a:solidFill>
                  <a:srgbClr val="FFFF00"/>
                </a:solidFill>
              </a:rPr>
              <a:t>not good but better than the rest</a:t>
            </a:r>
            <a:r>
              <a:rPr lang="en-US" dirty="0" smtClean="0"/>
              <a:t>, 841-814 BC</a:t>
            </a:r>
          </a:p>
          <a:p>
            <a:r>
              <a:rPr lang="en-US" dirty="0" err="1" smtClean="0"/>
              <a:t>Jehoahaz</a:t>
            </a:r>
            <a:r>
              <a:rPr lang="en-US" dirty="0" smtClean="0"/>
              <a:t>, bad, 814-798 BC</a:t>
            </a:r>
          </a:p>
          <a:p>
            <a:r>
              <a:rPr lang="en-US" dirty="0" err="1" smtClean="0"/>
              <a:t>Joash</a:t>
            </a:r>
            <a:r>
              <a:rPr lang="en-US" dirty="0" smtClean="0"/>
              <a:t>, bad, 798-782 BC</a:t>
            </a:r>
          </a:p>
          <a:p>
            <a:r>
              <a:rPr lang="en-US" dirty="0" smtClean="0"/>
              <a:t>Jeroboam II, bad, 793-753 BC</a:t>
            </a:r>
          </a:p>
          <a:p>
            <a:r>
              <a:rPr lang="en-US" dirty="0" smtClean="0"/>
              <a:t>Zechariah, bad, 753 BC</a:t>
            </a:r>
          </a:p>
          <a:p>
            <a:r>
              <a:rPr lang="en-US" dirty="0" err="1" smtClean="0"/>
              <a:t>Shallum</a:t>
            </a:r>
            <a:r>
              <a:rPr lang="en-US" dirty="0" smtClean="0"/>
              <a:t>, bad, 752 BC</a:t>
            </a:r>
          </a:p>
          <a:p>
            <a:r>
              <a:rPr lang="en-US" dirty="0" err="1" smtClean="0"/>
              <a:t>Menahem</a:t>
            </a:r>
            <a:r>
              <a:rPr lang="en-US" dirty="0" smtClean="0"/>
              <a:t>, bad, 752-742 BC</a:t>
            </a:r>
          </a:p>
          <a:p>
            <a:r>
              <a:rPr lang="en-US" dirty="0" err="1" smtClean="0"/>
              <a:t>Pekahiah</a:t>
            </a:r>
            <a:r>
              <a:rPr lang="en-US" dirty="0" smtClean="0"/>
              <a:t>, bad, 742-740 BC</a:t>
            </a:r>
          </a:p>
          <a:p>
            <a:r>
              <a:rPr lang="en-US" dirty="0" err="1" smtClean="0"/>
              <a:t>Pekah</a:t>
            </a:r>
            <a:r>
              <a:rPr lang="en-US" dirty="0" smtClean="0"/>
              <a:t> (overlap), bad, 752-732 BC</a:t>
            </a:r>
          </a:p>
          <a:p>
            <a:r>
              <a:rPr lang="en-US" dirty="0" err="1" smtClean="0"/>
              <a:t>Hoshea</a:t>
            </a:r>
            <a:r>
              <a:rPr lang="en-US" dirty="0" smtClean="0"/>
              <a:t>, bad, 732-722 BC</a:t>
            </a:r>
          </a:p>
          <a:p>
            <a:endParaRPr lang="en-US" dirty="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sz="3200" dirty="0" smtClean="0"/>
              <a:t>20 Evil and Good Kings of Judah </a:t>
            </a:r>
            <a:br>
              <a:rPr lang="en-US" sz="3200" dirty="0" smtClean="0"/>
            </a:br>
            <a:r>
              <a:rPr lang="en-US" sz="3200" dirty="0" smtClean="0"/>
              <a:t>(Only five good Kings)</a:t>
            </a:r>
            <a:endParaRPr lang="en-US" sz="3200" dirty="0"/>
          </a:p>
        </p:txBody>
      </p:sp>
      <p:sp>
        <p:nvSpPr>
          <p:cNvPr id="7" name="Content Placeholder 6"/>
          <p:cNvSpPr>
            <a:spLocks noGrp="1"/>
          </p:cNvSpPr>
          <p:nvPr>
            <p:ph sz="half" idx="1"/>
          </p:nvPr>
        </p:nvSpPr>
        <p:spPr>
          <a:xfrm>
            <a:off x="0" y="1676400"/>
            <a:ext cx="4495800" cy="5181600"/>
          </a:xfrm>
        </p:spPr>
        <p:txBody>
          <a:bodyPr>
            <a:normAutofit fontScale="85000" lnSpcReduction="20000"/>
          </a:bodyPr>
          <a:lstStyle/>
          <a:p>
            <a:r>
              <a:rPr lang="en-US" dirty="0" err="1" smtClean="0"/>
              <a:t>Rehoboam</a:t>
            </a:r>
            <a:r>
              <a:rPr lang="en-US" dirty="0" smtClean="0"/>
              <a:t>, bad mostly, 933-916 BC</a:t>
            </a:r>
          </a:p>
          <a:p>
            <a:r>
              <a:rPr lang="en-US" dirty="0" err="1" smtClean="0"/>
              <a:t>Abijah</a:t>
            </a:r>
            <a:r>
              <a:rPr lang="en-US" dirty="0" smtClean="0"/>
              <a:t>, bad mostly, 915-913 BC</a:t>
            </a:r>
          </a:p>
          <a:p>
            <a:r>
              <a:rPr lang="en-US" dirty="0" err="1" smtClean="0"/>
              <a:t>Asa</a:t>
            </a:r>
            <a:r>
              <a:rPr lang="en-US" dirty="0" smtClean="0"/>
              <a:t>, GOOD, 912-872 BC</a:t>
            </a:r>
          </a:p>
          <a:p>
            <a:r>
              <a:rPr lang="en-US" dirty="0" smtClean="0"/>
              <a:t>Jehoshaphat, GOOD, 874-850 BC</a:t>
            </a:r>
          </a:p>
          <a:p>
            <a:r>
              <a:rPr lang="en-US" dirty="0" err="1" smtClean="0"/>
              <a:t>Jehoram</a:t>
            </a:r>
            <a:r>
              <a:rPr lang="en-US" dirty="0" smtClean="0"/>
              <a:t>, bad, 850-843 BC</a:t>
            </a:r>
          </a:p>
          <a:p>
            <a:r>
              <a:rPr lang="en-US" dirty="0" err="1" smtClean="0"/>
              <a:t>Ahaziah</a:t>
            </a:r>
            <a:r>
              <a:rPr lang="en-US" dirty="0" smtClean="0"/>
              <a:t>, bad, 843 BC</a:t>
            </a:r>
          </a:p>
          <a:p>
            <a:r>
              <a:rPr lang="en-US" dirty="0" err="1" smtClean="0"/>
              <a:t>Athaliah</a:t>
            </a:r>
            <a:r>
              <a:rPr lang="en-US" dirty="0" smtClean="0"/>
              <a:t>, devilish, 843-837 BC</a:t>
            </a:r>
          </a:p>
          <a:p>
            <a:r>
              <a:rPr lang="en-US" dirty="0" err="1" smtClean="0">
                <a:solidFill>
                  <a:srgbClr val="FFFF00"/>
                </a:solidFill>
              </a:rPr>
              <a:t>Joash</a:t>
            </a:r>
            <a:r>
              <a:rPr lang="en-US" dirty="0" smtClean="0">
                <a:solidFill>
                  <a:srgbClr val="FFFF00"/>
                </a:solidFill>
              </a:rPr>
              <a:t>, Good mostly, 843-803 BC</a:t>
            </a:r>
          </a:p>
          <a:p>
            <a:r>
              <a:rPr lang="en-US" dirty="0" err="1" smtClean="0">
                <a:solidFill>
                  <a:srgbClr val="FFFF00"/>
                </a:solidFill>
              </a:rPr>
              <a:t>Amaziah</a:t>
            </a:r>
            <a:r>
              <a:rPr lang="en-US" dirty="0" smtClean="0">
                <a:solidFill>
                  <a:srgbClr val="FFFF00"/>
                </a:solidFill>
              </a:rPr>
              <a:t>, Good mostly, 803-775 BC</a:t>
            </a:r>
          </a:p>
          <a:p>
            <a:pPr>
              <a:buNone/>
            </a:pPr>
            <a:r>
              <a:rPr lang="en-US" dirty="0" smtClean="0"/>
              <a:t/>
            </a:r>
            <a:br>
              <a:rPr lang="en-US" dirty="0" smtClean="0"/>
            </a:br>
            <a:endParaRPr lang="en-US" dirty="0"/>
          </a:p>
        </p:txBody>
      </p:sp>
      <p:sp>
        <p:nvSpPr>
          <p:cNvPr id="8" name="Content Placeholder 7"/>
          <p:cNvSpPr>
            <a:spLocks noGrp="1"/>
          </p:cNvSpPr>
          <p:nvPr>
            <p:ph sz="half" idx="2"/>
          </p:nvPr>
        </p:nvSpPr>
        <p:spPr>
          <a:xfrm>
            <a:off x="4648200" y="1600200"/>
            <a:ext cx="4495800" cy="5257800"/>
          </a:xfrm>
        </p:spPr>
        <p:txBody>
          <a:bodyPr>
            <a:normAutofit fontScale="85000" lnSpcReduction="20000"/>
          </a:bodyPr>
          <a:lstStyle/>
          <a:p>
            <a:r>
              <a:rPr lang="en-US" dirty="0" err="1" smtClean="0">
                <a:solidFill>
                  <a:srgbClr val="FFFF00"/>
                </a:solidFill>
              </a:rPr>
              <a:t>Uzziah</a:t>
            </a:r>
            <a:r>
              <a:rPr lang="en-US" dirty="0" smtClean="0">
                <a:solidFill>
                  <a:srgbClr val="FFFF00"/>
                </a:solidFill>
              </a:rPr>
              <a:t>, Good mostly, 787-735 BC</a:t>
            </a:r>
          </a:p>
          <a:p>
            <a:r>
              <a:rPr lang="en-US" dirty="0" err="1" smtClean="0">
                <a:solidFill>
                  <a:srgbClr val="FFFF00"/>
                </a:solidFill>
              </a:rPr>
              <a:t>Jotham</a:t>
            </a:r>
            <a:r>
              <a:rPr lang="en-US" dirty="0" smtClean="0">
                <a:solidFill>
                  <a:srgbClr val="FFFF00"/>
                </a:solidFill>
              </a:rPr>
              <a:t>, GOOD, 749-734 BC</a:t>
            </a:r>
          </a:p>
          <a:p>
            <a:r>
              <a:rPr lang="en-US" dirty="0" err="1" smtClean="0"/>
              <a:t>Ahaz</a:t>
            </a:r>
            <a:r>
              <a:rPr lang="en-US" dirty="0" smtClean="0"/>
              <a:t>, wicked, 741-726 BC</a:t>
            </a:r>
          </a:p>
          <a:p>
            <a:r>
              <a:rPr lang="en-US" dirty="0" smtClean="0"/>
              <a:t>Hezekiah, THE BEST, 726-697 BC</a:t>
            </a:r>
          </a:p>
          <a:p>
            <a:r>
              <a:rPr lang="en-US" dirty="0" smtClean="0"/>
              <a:t>Manasseh, the worst, 697-642 BC</a:t>
            </a:r>
          </a:p>
          <a:p>
            <a:r>
              <a:rPr lang="en-US" dirty="0" err="1" smtClean="0"/>
              <a:t>Amon</a:t>
            </a:r>
            <a:r>
              <a:rPr lang="en-US" dirty="0" smtClean="0"/>
              <a:t>, the worst, 641-640 BC</a:t>
            </a:r>
          </a:p>
          <a:p>
            <a:r>
              <a:rPr lang="en-US" dirty="0" smtClean="0"/>
              <a:t>Josiah, THE BEST, 639-608 BC</a:t>
            </a:r>
          </a:p>
          <a:p>
            <a:r>
              <a:rPr lang="en-US" dirty="0" err="1" smtClean="0"/>
              <a:t>Jehoahaz</a:t>
            </a:r>
            <a:r>
              <a:rPr lang="en-US" dirty="0" smtClean="0"/>
              <a:t>, bad, 608 BC</a:t>
            </a:r>
          </a:p>
          <a:p>
            <a:r>
              <a:rPr lang="en-US" dirty="0" err="1" smtClean="0"/>
              <a:t>Jehoiakim</a:t>
            </a:r>
            <a:r>
              <a:rPr lang="en-US" dirty="0" smtClean="0"/>
              <a:t>, wicked, 608-597 BC</a:t>
            </a:r>
          </a:p>
          <a:p>
            <a:r>
              <a:rPr lang="en-US" dirty="0" err="1" smtClean="0"/>
              <a:t>Jehoiachin</a:t>
            </a:r>
            <a:r>
              <a:rPr lang="en-US" dirty="0" smtClean="0"/>
              <a:t>, bad, 597 BC</a:t>
            </a:r>
          </a:p>
          <a:p>
            <a:r>
              <a:rPr lang="en-US" dirty="0" smtClean="0"/>
              <a:t>Zedekiah, bad, 597-586 BC</a:t>
            </a:r>
          </a:p>
          <a:p>
            <a:pPr>
              <a:buNone/>
            </a:pPr>
            <a:r>
              <a:rPr lang="en-US" dirty="0" smtClean="0"/>
              <a:t> </a:t>
            </a:r>
          </a:p>
          <a:p>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Jesus the prophet</a:t>
            </a:r>
            <a:br>
              <a:rPr lang="en-US" dirty="0" smtClean="0"/>
            </a:br>
            <a:r>
              <a:rPr lang="en-US" dirty="0" smtClean="0"/>
              <a:t> </a:t>
            </a:r>
            <a:r>
              <a:rPr lang="en-US" i="1" dirty="0" smtClean="0"/>
              <a:t>(Represents God before man)</a:t>
            </a:r>
            <a:endParaRPr lang="en-US" i="1" dirty="0"/>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i="1" dirty="0" smtClean="0">
                <a:solidFill>
                  <a:srgbClr val="FFFF00"/>
                </a:solidFill>
              </a:rPr>
              <a:t>Matt. 13:57 “And they were offended in him. But Jesus said unto them, A prophet is not without </a:t>
            </a:r>
            <a:r>
              <a:rPr lang="en-US" i="1" dirty="0" err="1" smtClean="0">
                <a:solidFill>
                  <a:srgbClr val="FFFF00"/>
                </a:solidFill>
              </a:rPr>
              <a:t>honour</a:t>
            </a:r>
            <a:r>
              <a:rPr lang="en-US" i="1" dirty="0" smtClean="0">
                <a:solidFill>
                  <a:srgbClr val="FFFF00"/>
                </a:solidFill>
              </a:rPr>
              <a:t>, save in his own country, and in his own house.”</a:t>
            </a:r>
          </a:p>
          <a:p>
            <a:r>
              <a:rPr lang="en-US" i="1" dirty="0" smtClean="0">
                <a:solidFill>
                  <a:srgbClr val="FFFF00"/>
                </a:solidFill>
              </a:rPr>
              <a:t>Matt. 21:11 “And the multitude said, This is Jesus the prophet of Nazareth of Galilee.”</a:t>
            </a:r>
          </a:p>
          <a:p>
            <a:r>
              <a:rPr lang="en-US" i="1" dirty="0" smtClean="0">
                <a:solidFill>
                  <a:srgbClr val="FFFF00"/>
                </a:solidFill>
              </a:rPr>
              <a:t>Luke 7:39 “Now when the Pharisee which had bidden him saw it, he </a:t>
            </a:r>
            <a:r>
              <a:rPr lang="en-US" i="1" dirty="0" err="1" smtClean="0">
                <a:solidFill>
                  <a:srgbClr val="FFFF00"/>
                </a:solidFill>
              </a:rPr>
              <a:t>spake</a:t>
            </a:r>
            <a:r>
              <a:rPr lang="en-US" i="1" dirty="0" smtClean="0">
                <a:solidFill>
                  <a:srgbClr val="FFFF00"/>
                </a:solidFill>
              </a:rPr>
              <a:t> within himself, saying, This man, if he were a prophet, would have known who and what manner of woman this is that </a:t>
            </a:r>
            <a:r>
              <a:rPr lang="en-US" i="1" dirty="0" err="1" smtClean="0">
                <a:solidFill>
                  <a:srgbClr val="FFFF00"/>
                </a:solidFill>
              </a:rPr>
              <a:t>toucheth</a:t>
            </a:r>
            <a:r>
              <a:rPr lang="en-US" i="1" dirty="0" smtClean="0">
                <a:solidFill>
                  <a:srgbClr val="FFFF00"/>
                </a:solidFill>
              </a:rPr>
              <a:t> him: for she is a sinner.”</a:t>
            </a:r>
            <a:endParaRPr lang="en-US" i="1"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Jesus was recognized as a prophet</a:t>
            </a:r>
            <a:endParaRPr lang="en-US" dirty="0"/>
          </a:p>
        </p:txBody>
      </p:sp>
      <p:sp>
        <p:nvSpPr>
          <p:cNvPr id="3" name="Content Placeholder 2"/>
          <p:cNvSpPr>
            <a:spLocks noGrp="1"/>
          </p:cNvSpPr>
          <p:nvPr>
            <p:ph idx="1"/>
          </p:nvPr>
        </p:nvSpPr>
        <p:spPr>
          <a:xfrm>
            <a:off x="0" y="1600200"/>
            <a:ext cx="4876800" cy="5257800"/>
          </a:xfrm>
        </p:spPr>
        <p:txBody>
          <a:bodyPr>
            <a:normAutofit/>
          </a:bodyPr>
          <a:lstStyle/>
          <a:p>
            <a:pPr lvl="0"/>
            <a:r>
              <a:rPr lang="en-US" dirty="0" smtClean="0"/>
              <a:t>Samaritan woman  -    </a:t>
            </a:r>
            <a:r>
              <a:rPr lang="en-US" i="1" dirty="0" smtClean="0"/>
              <a:t>John 4:19 </a:t>
            </a:r>
          </a:p>
          <a:p>
            <a:pPr lvl="0"/>
            <a:r>
              <a:rPr lang="en-US" dirty="0" smtClean="0"/>
              <a:t>The people of Galilee - </a:t>
            </a:r>
            <a:r>
              <a:rPr lang="en-US" i="1" dirty="0" smtClean="0"/>
              <a:t>Luke 7:16 </a:t>
            </a:r>
          </a:p>
          <a:p>
            <a:pPr lvl="0"/>
            <a:r>
              <a:rPr lang="en-US" dirty="0" smtClean="0"/>
              <a:t>The people of Jerusalem - </a:t>
            </a:r>
            <a:r>
              <a:rPr lang="en-US" i="1" dirty="0" smtClean="0"/>
              <a:t>John 7:40 </a:t>
            </a:r>
          </a:p>
          <a:p>
            <a:pPr lvl="0"/>
            <a:r>
              <a:rPr lang="en-US" dirty="0" smtClean="0"/>
              <a:t>His enemies - </a:t>
            </a:r>
            <a:r>
              <a:rPr lang="en-US" i="1" dirty="0" smtClean="0"/>
              <a:t>Luke 22:64 </a:t>
            </a:r>
          </a:p>
          <a:p>
            <a:pPr lvl="0"/>
            <a:r>
              <a:rPr lang="en-US" dirty="0" smtClean="0"/>
              <a:t>The disciples on Emmaus Road - </a:t>
            </a:r>
            <a:r>
              <a:rPr lang="en-US" i="1" dirty="0" smtClean="0"/>
              <a:t>Luke 24:19 </a:t>
            </a:r>
          </a:p>
          <a:p>
            <a:endParaRPr lang="en-US" dirty="0"/>
          </a:p>
        </p:txBody>
      </p:sp>
      <p:pic>
        <p:nvPicPr>
          <p:cNvPr id="69634" name="Picture 2" descr="http://coreyouthmin.files.wordpress.com/2012/03/samaritanwoman.jpg"/>
          <p:cNvPicPr>
            <a:picLocks noChangeAspect="1" noChangeArrowheads="1"/>
          </p:cNvPicPr>
          <p:nvPr/>
        </p:nvPicPr>
        <p:blipFill>
          <a:blip r:embed="rId2" cstate="print"/>
          <a:srcRect/>
          <a:stretch>
            <a:fillRect/>
          </a:stretch>
        </p:blipFill>
        <p:spPr bwMode="auto">
          <a:xfrm>
            <a:off x="5334000" y="1295400"/>
            <a:ext cx="3302984" cy="4648200"/>
          </a:xfrm>
          <a:prstGeom prst="rect">
            <a:avLst/>
          </a:prstGeom>
          <a:noFill/>
        </p:spPr>
      </p:pic>
      <p:pic>
        <p:nvPicPr>
          <p:cNvPr id="69636" name="Picture 4" descr="http://www.virtualpreacher.org/wp-content/uploads/2010/09/The-widow-of-Nain.png"/>
          <p:cNvPicPr>
            <a:picLocks noChangeAspect="1" noChangeArrowheads="1"/>
          </p:cNvPicPr>
          <p:nvPr/>
        </p:nvPicPr>
        <p:blipFill>
          <a:blip r:embed="rId3" cstate="print"/>
          <a:srcRect/>
          <a:stretch>
            <a:fillRect/>
          </a:stretch>
        </p:blipFill>
        <p:spPr bwMode="auto">
          <a:xfrm>
            <a:off x="4724400" y="1752600"/>
            <a:ext cx="4191000" cy="2794000"/>
          </a:xfrm>
          <a:prstGeom prst="rect">
            <a:avLst/>
          </a:prstGeom>
          <a:noFill/>
        </p:spPr>
      </p:pic>
      <p:pic>
        <p:nvPicPr>
          <p:cNvPr id="69640" name="Picture 8" descr="http://farm4.static.flickr.com/3018/2558389222_31d48f93c3_o.jpg"/>
          <p:cNvPicPr>
            <a:picLocks noChangeAspect="1" noChangeArrowheads="1"/>
          </p:cNvPicPr>
          <p:nvPr/>
        </p:nvPicPr>
        <p:blipFill>
          <a:blip r:embed="rId4" cstate="print"/>
          <a:srcRect/>
          <a:stretch>
            <a:fillRect/>
          </a:stretch>
        </p:blipFill>
        <p:spPr bwMode="auto">
          <a:xfrm>
            <a:off x="5203322" y="2286000"/>
            <a:ext cx="3940678" cy="3200400"/>
          </a:xfrm>
          <a:prstGeom prst="rect">
            <a:avLst/>
          </a:prstGeom>
          <a:noFill/>
        </p:spPr>
      </p:pic>
      <p:pic>
        <p:nvPicPr>
          <p:cNvPr id="69642" name="Picture 10" descr="http://www.causeofjesusdeath.com/_/rsrc/1312924302195/beatings/beating%20jesus.jpg?height=316&amp;width=400"/>
          <p:cNvPicPr>
            <a:picLocks noChangeAspect="1" noChangeArrowheads="1"/>
          </p:cNvPicPr>
          <p:nvPr/>
        </p:nvPicPr>
        <p:blipFill>
          <a:blip r:embed="rId5" cstate="print"/>
          <a:srcRect/>
          <a:stretch>
            <a:fillRect/>
          </a:stretch>
        </p:blipFill>
        <p:spPr bwMode="auto">
          <a:xfrm>
            <a:off x="4800600" y="3124200"/>
            <a:ext cx="3954682" cy="3124200"/>
          </a:xfrm>
          <a:prstGeom prst="rect">
            <a:avLst/>
          </a:prstGeom>
          <a:noFill/>
        </p:spPr>
      </p:pic>
      <p:pic>
        <p:nvPicPr>
          <p:cNvPr id="69644" name="Picture 12" descr="http://www.gerhardy.id.au/images/Jesus_Emmaus-04.jpg"/>
          <p:cNvPicPr>
            <a:picLocks noChangeAspect="1" noChangeArrowheads="1"/>
          </p:cNvPicPr>
          <p:nvPr/>
        </p:nvPicPr>
        <p:blipFill>
          <a:blip r:embed="rId6" cstate="print"/>
          <a:srcRect/>
          <a:stretch>
            <a:fillRect/>
          </a:stretch>
        </p:blipFill>
        <p:spPr bwMode="auto">
          <a:xfrm>
            <a:off x="5715000" y="3581400"/>
            <a:ext cx="3124200" cy="365729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9634"/>
                                        </p:tgtEl>
                                        <p:attrNameLst>
                                          <p:attrName>style.visibility</p:attrName>
                                        </p:attrNameLst>
                                      </p:cBhvr>
                                      <p:to>
                                        <p:strVal val="visible"/>
                                      </p:to>
                                    </p:set>
                                    <p:anim to="" calcmode="lin" valueType="num">
                                      <p:cBhvr>
                                        <p:cTn id="12" dur="1" fill="hold"/>
                                        <p:tgtEl>
                                          <p:spTgt spid="6963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9636"/>
                                        </p:tgtEl>
                                        <p:attrNameLst>
                                          <p:attrName>style.visibility</p:attrName>
                                        </p:attrNameLst>
                                      </p:cBhvr>
                                      <p:to>
                                        <p:strVal val="visible"/>
                                      </p:to>
                                    </p:set>
                                    <p:anim to="" calcmode="lin" valueType="num">
                                      <p:cBhvr>
                                        <p:cTn id="22" dur="1" fill="hold"/>
                                        <p:tgtEl>
                                          <p:spTgt spid="6963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9640"/>
                                        </p:tgtEl>
                                        <p:attrNameLst>
                                          <p:attrName>style.visibility</p:attrName>
                                        </p:attrNameLst>
                                      </p:cBhvr>
                                      <p:to>
                                        <p:strVal val="visible"/>
                                      </p:to>
                                    </p:set>
                                    <p:anim to="" calcmode="lin" valueType="num">
                                      <p:cBhvr>
                                        <p:cTn id="32" dur="1" fill="hold"/>
                                        <p:tgtEl>
                                          <p:spTgt spid="6964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69642"/>
                                        </p:tgtEl>
                                        <p:attrNameLst>
                                          <p:attrName>style.visibility</p:attrName>
                                        </p:attrNameLst>
                                      </p:cBhvr>
                                      <p:to>
                                        <p:strVal val="visible"/>
                                      </p:to>
                                    </p:set>
                                    <p:anim to="" calcmode="lin" valueType="num">
                                      <p:cBhvr>
                                        <p:cTn id="42" dur="1" fill="hold"/>
                                        <p:tgtEl>
                                          <p:spTgt spid="6964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69644"/>
                                        </p:tgtEl>
                                        <p:attrNameLst>
                                          <p:attrName>style.visibility</p:attrName>
                                        </p:attrNameLst>
                                      </p:cBhvr>
                                      <p:to>
                                        <p:strVal val="visible"/>
                                      </p:to>
                                    </p:set>
                                    <p:anim to="" calcmode="lin" valueType="num">
                                      <p:cBhvr>
                                        <p:cTn id="52" dur="1" fill="hold"/>
                                        <p:tgtEl>
                                          <p:spTgt spid="696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7239000" cy="5334000"/>
          </a:xfrm>
        </p:spPr>
        <p:txBody>
          <a:bodyPr>
            <a:normAutofit/>
          </a:bodyPr>
          <a:lstStyle/>
          <a:p>
            <a:r>
              <a:rPr lang="en-US" i="1" dirty="0" smtClean="0"/>
              <a:t>Deut. 18:15</a:t>
            </a:r>
            <a:br>
              <a:rPr lang="en-US" i="1" dirty="0" smtClean="0"/>
            </a:br>
            <a:r>
              <a:rPr lang="en-US" i="1" dirty="0" smtClean="0"/>
              <a:t>“The Lord your God will raise up unto you a Prophet from the midst of you, of your brethren, like unto me; unto him shall you hear.”</a:t>
            </a:r>
            <a:endParaRPr lang="en-US" i="1" dirty="0"/>
          </a:p>
        </p:txBody>
      </p:sp>
      <p:pic>
        <p:nvPicPr>
          <p:cNvPr id="23554" name="Picture 2" descr="http://www.mormonchurch.com/files/2009/06/ten-commandments-mormon-moses1.jpg"/>
          <p:cNvPicPr>
            <a:picLocks noChangeAspect="1" noChangeArrowheads="1"/>
          </p:cNvPicPr>
          <p:nvPr/>
        </p:nvPicPr>
        <p:blipFill>
          <a:blip r:embed="rId2" cstate="print">
            <a:lum bright="-10000"/>
          </a:blip>
          <a:srcRect/>
          <a:stretch>
            <a:fillRect/>
          </a:stretch>
        </p:blipFill>
        <p:spPr bwMode="auto">
          <a:xfrm>
            <a:off x="6237406" y="0"/>
            <a:ext cx="2906594" cy="2362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629400" cy="5334000"/>
          </a:xfrm>
        </p:spPr>
        <p:txBody>
          <a:bodyPr>
            <a:normAutofit fontScale="90000"/>
          </a:bodyPr>
          <a:lstStyle/>
          <a:p>
            <a:r>
              <a:rPr lang="en-US" i="1" dirty="0" smtClean="0"/>
              <a:t>Luke 24:19</a:t>
            </a:r>
            <a:br>
              <a:rPr lang="en-US" i="1" dirty="0" smtClean="0"/>
            </a:br>
            <a:r>
              <a:rPr lang="en-US" i="1" dirty="0" smtClean="0"/>
              <a:t>“And he said unto them, What things? And they said unto him, Concerning Jesus of Nazareth, which was a prophet mighty in deed and word before God and all the people.”</a:t>
            </a:r>
            <a:endParaRPr lang="en-US" i="1" dirty="0"/>
          </a:p>
        </p:txBody>
      </p:sp>
      <p:pic>
        <p:nvPicPr>
          <p:cNvPr id="22530" name="Picture 2" descr="http://hoocher.com/Anthony_Van_Dyck/An_Apostle_ca_1618.jpg"/>
          <p:cNvPicPr>
            <a:picLocks noChangeAspect="1" noChangeArrowheads="1"/>
          </p:cNvPicPr>
          <p:nvPr/>
        </p:nvPicPr>
        <p:blipFill>
          <a:blip r:embed="rId2" cstate="print"/>
          <a:srcRect/>
          <a:stretch>
            <a:fillRect/>
          </a:stretch>
        </p:blipFill>
        <p:spPr bwMode="auto">
          <a:xfrm>
            <a:off x="6781800" y="0"/>
            <a:ext cx="2286000" cy="284747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1"/>
            <a:ext cx="9144000" cy="1938992"/>
          </a:xfrm>
          <a:prstGeom prst="rect">
            <a:avLst/>
          </a:prstGeom>
        </p:spPr>
        <p:txBody>
          <a:bodyPr wrap="square">
            <a:spAutoFit/>
          </a:bodyPr>
          <a:lstStyle/>
          <a:p>
            <a:pPr algn="ctr"/>
            <a:r>
              <a:rPr lang="en-US" sz="4000" i="1" dirty="0" smtClean="0"/>
              <a:t>Matt. 17:5</a:t>
            </a:r>
          </a:p>
          <a:p>
            <a:pPr algn="ctr"/>
            <a:r>
              <a:rPr lang="en-US" sz="4000" i="1" dirty="0" smtClean="0"/>
              <a:t>“This is my beloved Son, in whom I am well pleased; </a:t>
            </a:r>
            <a:r>
              <a:rPr lang="en-US" sz="4000" b="1" i="1" dirty="0" smtClean="0"/>
              <a:t>hear ye him.”</a:t>
            </a:r>
            <a:endParaRPr lang="en-US" sz="4000" i="1" dirty="0"/>
          </a:p>
        </p:txBody>
      </p:sp>
      <p:pic>
        <p:nvPicPr>
          <p:cNvPr id="66562" name="Picture 2" descr="http://s3.hubimg.com/u/337414_f520.jpg"/>
          <p:cNvPicPr>
            <a:picLocks noChangeAspect="1" noChangeArrowheads="1"/>
          </p:cNvPicPr>
          <p:nvPr/>
        </p:nvPicPr>
        <p:blipFill>
          <a:blip r:embed="rId2" cstate="print"/>
          <a:srcRect r="-524" b="14915"/>
          <a:stretch>
            <a:fillRect/>
          </a:stretch>
        </p:blipFill>
        <p:spPr bwMode="auto">
          <a:xfrm>
            <a:off x="2743200" y="2076449"/>
            <a:ext cx="3657600" cy="478155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i="1" dirty="0" smtClean="0"/>
              <a:t>“His name is called The Word of God.”</a:t>
            </a:r>
            <a:endParaRPr lang="en-US" i="1" dirty="0"/>
          </a:p>
        </p:txBody>
      </p:sp>
      <p:pic>
        <p:nvPicPr>
          <p:cNvPr id="63490" name="Picture 2" descr="http://oneyearbibleimages.com/jesus_scroll.jpg"/>
          <p:cNvPicPr>
            <a:picLocks noChangeAspect="1" noChangeArrowheads="1"/>
          </p:cNvPicPr>
          <p:nvPr/>
        </p:nvPicPr>
        <p:blipFill>
          <a:blip r:embed="rId2" cstate="print"/>
          <a:srcRect/>
          <a:stretch>
            <a:fillRect/>
          </a:stretch>
        </p:blipFill>
        <p:spPr bwMode="auto">
          <a:xfrm>
            <a:off x="2209800" y="1483411"/>
            <a:ext cx="4541250" cy="5145989"/>
          </a:xfrm>
          <a:prstGeom prst="rect">
            <a:avLst/>
          </a:prstGeom>
          <a:no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Jesus the </a:t>
            </a:r>
            <a:r>
              <a:rPr lang="en-US" dirty="0" smtClean="0"/>
              <a:t>High Priest</a:t>
            </a:r>
            <a:r>
              <a:rPr lang="en-US" dirty="0" smtClean="0"/>
              <a:t/>
            </a:r>
            <a:br>
              <a:rPr lang="en-US" dirty="0" smtClean="0"/>
            </a:br>
            <a:r>
              <a:rPr lang="en-US" i="1" dirty="0" smtClean="0"/>
              <a:t> “Represents man before God”</a:t>
            </a:r>
            <a:r>
              <a:rPr lang="en-US" dirty="0" smtClean="0"/>
              <a:t/>
            </a:r>
            <a:br>
              <a:rPr lang="en-US" dirty="0" smtClean="0"/>
            </a:br>
            <a:endParaRPr lang="en-US" dirty="0"/>
          </a:p>
        </p:txBody>
      </p:sp>
      <p:sp>
        <p:nvSpPr>
          <p:cNvPr id="3" name="Content Placeholder 2"/>
          <p:cNvSpPr>
            <a:spLocks noGrp="1"/>
          </p:cNvSpPr>
          <p:nvPr>
            <p:ph idx="1"/>
          </p:nvPr>
        </p:nvSpPr>
        <p:spPr>
          <a:xfrm>
            <a:off x="0" y="1524000"/>
            <a:ext cx="9144000" cy="5334000"/>
          </a:xfrm>
        </p:spPr>
        <p:txBody>
          <a:bodyPr>
            <a:noAutofit/>
          </a:bodyPr>
          <a:lstStyle/>
          <a:p>
            <a:pPr lvl="0"/>
            <a:r>
              <a:rPr lang="en-US" sz="3600" dirty="0" smtClean="0"/>
              <a:t>He met the qualifications for the priestly office. </a:t>
            </a:r>
            <a:endParaRPr lang="en-US" sz="3600" i="1" dirty="0" smtClean="0"/>
          </a:p>
          <a:p>
            <a:pPr lvl="0"/>
            <a:r>
              <a:rPr lang="en-US" sz="3600" dirty="0" smtClean="0"/>
              <a:t>He </a:t>
            </a:r>
            <a:r>
              <a:rPr lang="en-US" sz="3600" dirty="0" smtClean="0"/>
              <a:t>was taken </a:t>
            </a:r>
            <a:r>
              <a:rPr lang="en-US" sz="3600" dirty="0" smtClean="0"/>
              <a:t>from among men, a man with compassion for other men - </a:t>
            </a:r>
            <a:r>
              <a:rPr lang="en-US" sz="3600" i="1" dirty="0" smtClean="0"/>
              <a:t>Heb. 5:1-2</a:t>
            </a:r>
          </a:p>
          <a:p>
            <a:pPr lvl="0"/>
            <a:r>
              <a:rPr lang="en-US" sz="3600" dirty="0" smtClean="0"/>
              <a:t>He </a:t>
            </a:r>
            <a:r>
              <a:rPr lang="en-US" sz="3600" dirty="0" smtClean="0"/>
              <a:t>was</a:t>
            </a:r>
            <a:r>
              <a:rPr lang="en-US" sz="3600" dirty="0" smtClean="0"/>
              <a:t> </a:t>
            </a:r>
            <a:r>
              <a:rPr lang="en-US" sz="3600" dirty="0" smtClean="0"/>
              <a:t>be chosen by God - </a:t>
            </a:r>
            <a:r>
              <a:rPr lang="en-US" sz="3600" i="1" dirty="0" smtClean="0"/>
              <a:t>Num. 16:5</a:t>
            </a:r>
          </a:p>
          <a:p>
            <a:pPr lvl="0"/>
            <a:r>
              <a:rPr lang="en-US" sz="3600" dirty="0" smtClean="0"/>
              <a:t>He </a:t>
            </a:r>
            <a:r>
              <a:rPr lang="en-US" sz="3600" dirty="0" smtClean="0"/>
              <a:t>was consecrated </a:t>
            </a:r>
            <a:r>
              <a:rPr lang="en-US" sz="3600" dirty="0" smtClean="0"/>
              <a:t>to God - </a:t>
            </a:r>
            <a:r>
              <a:rPr lang="en-US" sz="3600" i="1" dirty="0" smtClean="0"/>
              <a:t>Lev. 21:6-7</a:t>
            </a:r>
          </a:p>
          <a:p>
            <a:pPr lvl="0"/>
            <a:r>
              <a:rPr lang="en-US" sz="3600" dirty="0" smtClean="0"/>
              <a:t>He was not from priestly tribe of Levi –      </a:t>
            </a:r>
            <a:r>
              <a:rPr lang="en-US" sz="3600" i="1" dirty="0" smtClean="0"/>
              <a:t>Deut. 10:8</a:t>
            </a:r>
            <a:endParaRPr lang="en-US" sz="3600" dirty="0" smtClean="0"/>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smtClean="0"/>
              <a:t>Jesus was from the tribe of Judah –</a:t>
            </a:r>
          </a:p>
          <a:p>
            <a:r>
              <a:rPr lang="en-US" i="1" dirty="0" smtClean="0">
                <a:solidFill>
                  <a:srgbClr val="FFFF00"/>
                </a:solidFill>
              </a:rPr>
              <a:t>Matt. 2:6 “And thou Bethlehem, in the land of </a:t>
            </a:r>
            <a:r>
              <a:rPr lang="en-US" i="1" dirty="0" err="1" smtClean="0">
                <a:solidFill>
                  <a:srgbClr val="FFFF00"/>
                </a:solidFill>
              </a:rPr>
              <a:t>Juda</a:t>
            </a:r>
            <a:r>
              <a:rPr lang="en-US" i="1" dirty="0" smtClean="0">
                <a:solidFill>
                  <a:srgbClr val="FFFF00"/>
                </a:solidFill>
              </a:rPr>
              <a:t>, art not the least among the princes of </a:t>
            </a:r>
            <a:r>
              <a:rPr lang="en-US" i="1" dirty="0" err="1" smtClean="0">
                <a:solidFill>
                  <a:srgbClr val="FFFF00"/>
                </a:solidFill>
              </a:rPr>
              <a:t>Juda</a:t>
            </a:r>
            <a:r>
              <a:rPr lang="en-US" i="1" dirty="0" smtClean="0">
                <a:solidFill>
                  <a:srgbClr val="FFFF00"/>
                </a:solidFill>
              </a:rPr>
              <a:t>: for out of thee shall come a Governor, that shall rule my people Israel.”</a:t>
            </a:r>
          </a:p>
          <a:p>
            <a:r>
              <a:rPr lang="en-US" i="1" dirty="0" smtClean="0">
                <a:solidFill>
                  <a:srgbClr val="FFFF00"/>
                </a:solidFill>
              </a:rPr>
              <a:t>Heb. 7:14 “For it is evident that our Lord sprang out of </a:t>
            </a:r>
            <a:r>
              <a:rPr lang="en-US" i="1" dirty="0" err="1" smtClean="0">
                <a:solidFill>
                  <a:srgbClr val="FFFF00"/>
                </a:solidFill>
              </a:rPr>
              <a:t>Juda</a:t>
            </a:r>
            <a:r>
              <a:rPr lang="en-US" i="1" dirty="0" smtClean="0">
                <a:solidFill>
                  <a:srgbClr val="FFFF00"/>
                </a:solidFill>
              </a:rPr>
              <a:t>; of which tribe Moses </a:t>
            </a:r>
            <a:r>
              <a:rPr lang="en-US" i="1" dirty="0" err="1" smtClean="0">
                <a:solidFill>
                  <a:srgbClr val="FFFF00"/>
                </a:solidFill>
              </a:rPr>
              <a:t>spake</a:t>
            </a:r>
            <a:r>
              <a:rPr lang="en-US" i="1" dirty="0" smtClean="0">
                <a:solidFill>
                  <a:srgbClr val="FFFF00"/>
                </a:solidFill>
              </a:rPr>
              <a:t> nothing concerning priesthood.”</a:t>
            </a:r>
          </a:p>
          <a:p>
            <a:r>
              <a:rPr lang="en-US" dirty="0" smtClean="0"/>
              <a:t>Jesus priesthood superseded the </a:t>
            </a:r>
            <a:r>
              <a:rPr lang="en-US" dirty="0" err="1" smtClean="0"/>
              <a:t>Levitical</a:t>
            </a:r>
            <a:r>
              <a:rPr lang="en-US" dirty="0" smtClean="0"/>
              <a:t> </a:t>
            </a:r>
            <a:r>
              <a:rPr lang="en-US" b="1" i="1" dirty="0" smtClean="0"/>
              <a:t> </a:t>
            </a:r>
            <a:r>
              <a:rPr lang="en-US" dirty="0" smtClean="0"/>
              <a:t>priesthood –</a:t>
            </a:r>
          </a:p>
          <a:p>
            <a:r>
              <a:rPr lang="en-US" dirty="0" smtClean="0"/>
              <a:t>Jesus was a priest after the order of Melchizedek -</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to="" calcmode="lin" valueType="num">
                                      <p:cBhvr>
                                        <p:cTn id="7" dur="1" fill="hold"/>
                                        <p:tgtEl>
                                          <p:spTgt spid="3">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991600" cy="6894195"/>
          </a:xfrm>
          <a:prstGeom prst="rect">
            <a:avLst/>
          </a:prstGeom>
        </p:spPr>
        <p:txBody>
          <a:bodyPr wrap="square">
            <a:spAutoFit/>
          </a:bodyPr>
          <a:lstStyle/>
          <a:p>
            <a:r>
              <a:rPr lang="en-US" sz="2600" i="1" dirty="0" smtClean="0"/>
              <a:t>Heb 5:6 “As he </a:t>
            </a:r>
            <a:r>
              <a:rPr lang="en-US" sz="2600" i="1" dirty="0" err="1" smtClean="0"/>
              <a:t>saith</a:t>
            </a:r>
            <a:r>
              <a:rPr lang="en-US" sz="2600" i="1" dirty="0" smtClean="0"/>
              <a:t> also in another place, Thou art a priest for ever after the order of </a:t>
            </a:r>
            <a:r>
              <a:rPr lang="en-US" sz="2600" i="1" dirty="0" err="1" smtClean="0"/>
              <a:t>Melchisedec</a:t>
            </a:r>
            <a:r>
              <a:rPr lang="en-US" sz="2600" i="1" dirty="0" smtClean="0"/>
              <a:t>.”</a:t>
            </a:r>
          </a:p>
          <a:p>
            <a:r>
              <a:rPr lang="en-US" sz="2600" i="1" dirty="0" smtClean="0"/>
              <a:t> Heb 5:10 “Called of God an high priest after the order of </a:t>
            </a:r>
            <a:r>
              <a:rPr lang="en-US" sz="2600" i="1" dirty="0" err="1" smtClean="0"/>
              <a:t>Melchisedec</a:t>
            </a:r>
            <a:r>
              <a:rPr lang="en-US" sz="2600" i="1" dirty="0" smtClean="0"/>
              <a:t>.”</a:t>
            </a:r>
          </a:p>
          <a:p>
            <a:r>
              <a:rPr lang="en-US" sz="2600" i="1" dirty="0" smtClean="0"/>
              <a:t> Heb 6:20 “Whither the forerunner is for us entered, even Jesus, made an high priest for ever after the order of </a:t>
            </a:r>
            <a:r>
              <a:rPr lang="en-US" sz="2600" i="1" dirty="0" err="1" smtClean="0"/>
              <a:t>Melchisedec</a:t>
            </a:r>
            <a:r>
              <a:rPr lang="en-US" sz="2600" i="1" dirty="0" smtClean="0"/>
              <a:t>.”</a:t>
            </a:r>
          </a:p>
          <a:p>
            <a:r>
              <a:rPr lang="en-US" sz="2600" i="1" dirty="0" smtClean="0"/>
              <a:t> Heb 7:11  “If therefore perfection were by the </a:t>
            </a:r>
            <a:r>
              <a:rPr lang="en-US" sz="2600" i="1" dirty="0" err="1" smtClean="0"/>
              <a:t>Levitical</a:t>
            </a:r>
            <a:r>
              <a:rPr lang="en-US" sz="2600" i="1" dirty="0" smtClean="0"/>
              <a:t> priesthood, (for under it the people received the law,) what further need was there that another priest should rise after the order of </a:t>
            </a:r>
            <a:r>
              <a:rPr lang="en-US" sz="2600" i="1" dirty="0" err="1" smtClean="0"/>
              <a:t>Melchisedec</a:t>
            </a:r>
            <a:r>
              <a:rPr lang="en-US" sz="2600" i="1" dirty="0" smtClean="0"/>
              <a:t>, and not be called after the order of Aaron?”</a:t>
            </a:r>
          </a:p>
          <a:p>
            <a:r>
              <a:rPr lang="en-US" sz="2600" i="1" dirty="0" smtClean="0"/>
              <a:t> Heb 7:17, 21 “For he </a:t>
            </a:r>
            <a:r>
              <a:rPr lang="en-US" sz="2600" i="1" dirty="0" err="1" smtClean="0"/>
              <a:t>testifieth</a:t>
            </a:r>
            <a:r>
              <a:rPr lang="en-US" sz="2600" i="1" dirty="0" smtClean="0"/>
              <a:t>, Thou art a priest for ever after the order of </a:t>
            </a:r>
            <a:r>
              <a:rPr lang="en-US" sz="2600" i="1" dirty="0" err="1" smtClean="0"/>
              <a:t>Melchisedec</a:t>
            </a:r>
            <a:r>
              <a:rPr lang="en-US" sz="2600" i="1" dirty="0" smtClean="0"/>
              <a:t>…For those priests were made without an oath; but this with an oath by him that said unto him, The Lord </a:t>
            </a:r>
            <a:r>
              <a:rPr lang="en-US" sz="2600" i="1" dirty="0" err="1" smtClean="0"/>
              <a:t>sware</a:t>
            </a:r>
            <a:r>
              <a:rPr lang="en-US" sz="2600" i="1" dirty="0" smtClean="0"/>
              <a:t> and will not repent, Thou art a priest for ever after the order of </a:t>
            </a:r>
            <a:r>
              <a:rPr lang="en-US" sz="2600" i="1" dirty="0" err="1" smtClean="0"/>
              <a:t>Melchisedec</a:t>
            </a:r>
            <a:r>
              <a:rPr lang="en-US" sz="2600" i="1" dirty="0" smtClean="0"/>
              <a:t>.” </a:t>
            </a:r>
          </a:p>
          <a:p>
            <a:endParaRPr lang="en-US" sz="2600" i="1" dirty="0" smtClean="0"/>
          </a:p>
          <a:p>
            <a:endParaRPr lang="en-US" sz="2600" i="1"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lgn="ctr">
              <a:buNone/>
            </a:pPr>
            <a:r>
              <a:rPr lang="en-US" i="1" dirty="0" smtClean="0">
                <a:solidFill>
                  <a:srgbClr val="FFFF00"/>
                </a:solidFill>
              </a:rPr>
              <a:t>“</a:t>
            </a:r>
            <a:r>
              <a:rPr lang="en-US" sz="3000" i="1" dirty="0" smtClean="0">
                <a:solidFill>
                  <a:srgbClr val="FFFF00"/>
                </a:solidFill>
              </a:rPr>
              <a:t>And Melchizedek </a:t>
            </a:r>
            <a:r>
              <a:rPr lang="en-US" sz="3000" i="1" dirty="0" smtClean="0">
                <a:solidFill>
                  <a:srgbClr val="FFFF00"/>
                </a:solidFill>
              </a:rPr>
              <a:t>King </a:t>
            </a:r>
            <a:r>
              <a:rPr lang="en-US" sz="3000" i="1" dirty="0" smtClean="0">
                <a:solidFill>
                  <a:srgbClr val="FFFF00"/>
                </a:solidFill>
              </a:rPr>
              <a:t>of Salem brought forth bread and wine: and he was the </a:t>
            </a:r>
            <a:r>
              <a:rPr lang="en-US" sz="3000" i="1" dirty="0" smtClean="0">
                <a:solidFill>
                  <a:srgbClr val="FFFF00"/>
                </a:solidFill>
              </a:rPr>
              <a:t>Priest </a:t>
            </a:r>
            <a:r>
              <a:rPr lang="en-US" sz="3000" i="1" dirty="0" smtClean="0">
                <a:solidFill>
                  <a:srgbClr val="FFFF00"/>
                </a:solidFill>
              </a:rPr>
              <a:t>of the most high God.” </a:t>
            </a:r>
          </a:p>
          <a:p>
            <a:pPr algn="ctr">
              <a:buNone/>
            </a:pPr>
            <a:r>
              <a:rPr lang="en-US" sz="3000" i="1" dirty="0" smtClean="0">
                <a:solidFill>
                  <a:srgbClr val="FFFF00"/>
                </a:solidFill>
              </a:rPr>
              <a:t>Gen. 14:18 </a:t>
            </a:r>
          </a:p>
          <a:p>
            <a:endParaRPr lang="en-US" i="1" dirty="0" smtClean="0"/>
          </a:p>
          <a:p>
            <a:endParaRPr lang="en-US" i="1" dirty="0" smtClean="0"/>
          </a:p>
          <a:p>
            <a:endParaRPr lang="en-US" i="1" dirty="0" smtClean="0"/>
          </a:p>
          <a:p>
            <a:endParaRPr lang="en-US" i="1" dirty="0" smtClean="0"/>
          </a:p>
          <a:p>
            <a:endParaRPr lang="en-US" i="1" dirty="0" smtClean="0"/>
          </a:p>
          <a:p>
            <a:endParaRPr lang="en-US" i="1" dirty="0" smtClean="0"/>
          </a:p>
          <a:p>
            <a:pPr algn="ctr">
              <a:buNone/>
            </a:pPr>
            <a:r>
              <a:rPr lang="en-US" i="1" dirty="0" smtClean="0">
                <a:solidFill>
                  <a:srgbClr val="FFFF00"/>
                </a:solidFill>
              </a:rPr>
              <a:t>“The LORD hath sworn, and will not repent, Thou art a priest for ever after the order of Melchizedek.” Psalm 110:4 </a:t>
            </a:r>
            <a:endParaRPr lang="en-US" i="1" dirty="0">
              <a:solidFill>
                <a:srgbClr val="FFFF00"/>
              </a:solidFill>
            </a:endParaRPr>
          </a:p>
        </p:txBody>
      </p:sp>
      <p:pic>
        <p:nvPicPr>
          <p:cNvPr id="71682" name="Picture 2" descr="http://endtimepilgrim.org/melchize.jpg"/>
          <p:cNvPicPr>
            <a:picLocks noChangeAspect="1" noChangeArrowheads="1"/>
          </p:cNvPicPr>
          <p:nvPr/>
        </p:nvPicPr>
        <p:blipFill>
          <a:blip r:embed="rId2" cstate="print"/>
          <a:srcRect/>
          <a:stretch>
            <a:fillRect/>
          </a:stretch>
        </p:blipFill>
        <p:spPr bwMode="auto">
          <a:xfrm>
            <a:off x="2209800" y="1752600"/>
            <a:ext cx="4704908" cy="3429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to="" calcmode="lin" valueType="num">
                                      <p:cBhvr>
                                        <p:cTn id="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9144000" cy="6494085"/>
          </a:xfrm>
          <a:prstGeom prst="rect">
            <a:avLst/>
          </a:prstGeom>
        </p:spPr>
        <p:txBody>
          <a:bodyPr wrap="square">
            <a:spAutoFit/>
          </a:bodyPr>
          <a:lstStyle/>
          <a:p>
            <a:r>
              <a:rPr lang="en-US" sz="3200" i="1" dirty="0" smtClean="0"/>
              <a:t>Heb 7:26 “For such an high priest became us, who is holy, harmless, undefiled, separate from sinners, and made higher than the heavens.”</a:t>
            </a:r>
          </a:p>
          <a:p>
            <a:r>
              <a:rPr lang="en-US" sz="3200" i="1" dirty="0" smtClean="0"/>
              <a:t> Heb 8:1 “We have such an high priest, who is set on the right hand of the throne of the Majesty in the heavens.”</a:t>
            </a:r>
          </a:p>
          <a:p>
            <a:r>
              <a:rPr lang="en-US" sz="3200" i="1" dirty="0" smtClean="0"/>
              <a:t> Heb 8:3 “For every high priest is ordained to offer gifts and sacrifices: wherefore it is of necessity that this man have somewhat also to offer.”</a:t>
            </a:r>
          </a:p>
          <a:p>
            <a:r>
              <a:rPr lang="en-US" sz="3200" i="1" dirty="0" smtClean="0"/>
              <a:t> Heb 9:11 “But Christ being come an high priest of good things to come, by a greater and more perfect tabernacle, not made with hands, that is to say, not of this building.”</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Melchizedek</a:t>
            </a:r>
            <a:br>
              <a:rPr lang="en-US" dirty="0" smtClean="0"/>
            </a:br>
            <a:r>
              <a:rPr lang="en-US" i="1" dirty="0" smtClean="0"/>
              <a:t>(Genesis 14)</a:t>
            </a:r>
            <a:endParaRPr lang="en-US" i="1" dirty="0"/>
          </a:p>
        </p:txBody>
      </p:sp>
      <p:sp>
        <p:nvSpPr>
          <p:cNvPr id="3" name="Content Placeholder 2"/>
          <p:cNvSpPr>
            <a:spLocks noGrp="1"/>
          </p:cNvSpPr>
          <p:nvPr>
            <p:ph idx="1"/>
          </p:nvPr>
        </p:nvSpPr>
        <p:spPr>
          <a:xfrm>
            <a:off x="152400" y="1600200"/>
            <a:ext cx="8763000" cy="5257800"/>
          </a:xfrm>
        </p:spPr>
        <p:txBody>
          <a:bodyPr>
            <a:normAutofit lnSpcReduction="10000"/>
          </a:bodyPr>
          <a:lstStyle/>
          <a:p>
            <a:r>
              <a:rPr lang="en-US" dirty="0" smtClean="0"/>
              <a:t>King of Salem - Jerusalem</a:t>
            </a:r>
          </a:p>
          <a:p>
            <a:r>
              <a:rPr lang="en-US" dirty="0" smtClean="0"/>
              <a:t>Priest of Salem – Jerusalem</a:t>
            </a:r>
          </a:p>
          <a:p>
            <a:r>
              <a:rPr lang="en-US" dirty="0" smtClean="0"/>
              <a:t>Preceded the priesthood of the Levites</a:t>
            </a:r>
          </a:p>
          <a:p>
            <a:r>
              <a:rPr lang="en-US" dirty="0" smtClean="0"/>
              <a:t>Abraham paid tithes to Melchizedek and was blessed by Melchizedek showing that Melchizedek was superior to Abraham and the tribe of Levi who would descend from Abraham.</a:t>
            </a:r>
          </a:p>
          <a:p>
            <a:r>
              <a:rPr lang="en-US" dirty="0" smtClean="0"/>
              <a:t>Melchizedek is a type of Christ.</a:t>
            </a:r>
          </a:p>
          <a:p>
            <a:r>
              <a:rPr lang="en-US" dirty="0" smtClean="0"/>
              <a:t>Christ had to be from the order of Melchizedek in order to be both priest and king!</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Jesus is superior to the </a:t>
            </a:r>
            <a:br>
              <a:rPr lang="en-US" dirty="0" smtClean="0"/>
            </a:br>
            <a:r>
              <a:rPr lang="en-US" dirty="0" smtClean="0"/>
              <a:t>Old Testament Priesthood</a:t>
            </a:r>
            <a:endParaRPr lang="en-US" dirty="0"/>
          </a:p>
        </p:txBody>
      </p:sp>
      <p:sp>
        <p:nvSpPr>
          <p:cNvPr id="3" name="Content Placeholder 2"/>
          <p:cNvSpPr>
            <a:spLocks noGrp="1"/>
          </p:cNvSpPr>
          <p:nvPr>
            <p:ph idx="1"/>
          </p:nvPr>
        </p:nvSpPr>
        <p:spPr>
          <a:xfrm>
            <a:off x="0" y="1600200"/>
            <a:ext cx="9144000" cy="5257800"/>
          </a:xfrm>
        </p:spPr>
        <p:txBody>
          <a:bodyPr>
            <a:normAutofit fontScale="92500"/>
          </a:bodyPr>
          <a:lstStyle/>
          <a:p>
            <a:r>
              <a:rPr lang="en-US" i="1" dirty="0" smtClean="0"/>
              <a:t>Heb. 2:17 “Wherefore in all things it </a:t>
            </a:r>
            <a:r>
              <a:rPr lang="en-US" i="1" dirty="0" err="1" smtClean="0"/>
              <a:t>behoved</a:t>
            </a:r>
            <a:r>
              <a:rPr lang="en-US" i="1" dirty="0" smtClean="0"/>
              <a:t> him to be made like unto his brethren, that he might be a merciful and faithful high priest in things pertaining to God, to make reconciliation for the sins of the people.”</a:t>
            </a:r>
          </a:p>
          <a:p>
            <a:r>
              <a:rPr lang="en-US" i="1" dirty="0" smtClean="0"/>
              <a:t>Heb. 4:14 “Seeing then that we have a great high priest, that is passed into the heavens, Jesus the Son of God, let us hold fast our profession.”</a:t>
            </a:r>
          </a:p>
          <a:p>
            <a:r>
              <a:rPr lang="en-US" i="1" dirty="0" smtClean="0"/>
              <a:t> Heb. 4:15 “For we have not an high priest which cannot be touched with the feeling of our infirmities; but was in all points tempted like as we are, yet without sin.”</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839200" cy="6858000"/>
          </a:xfrm>
        </p:spPr>
        <p:txBody>
          <a:bodyPr/>
          <a:lstStyle/>
          <a:p>
            <a:r>
              <a:rPr lang="en-US" i="1" dirty="0" smtClean="0"/>
              <a:t>Heb. 9:11-12 “But Christ being come an high priest of good things to come, by a greater and more perfect tabernacle, not made with hands, that is to say, not of this building; Neither by the blood of goats and calves, but by his own blood he entered in once into the holy place, having obtained eternal redemption for us.”</a:t>
            </a:r>
          </a:p>
          <a:p>
            <a:r>
              <a:rPr lang="en-US" i="1" dirty="0" smtClean="0"/>
              <a:t>Heb. 9:28 </a:t>
            </a:r>
            <a:r>
              <a:rPr lang="en-US" i="1" dirty="0" smtClean="0"/>
              <a:t>“So </a:t>
            </a:r>
            <a:r>
              <a:rPr lang="en-US" i="1" dirty="0" smtClean="0"/>
              <a:t>Christ was once offered to bear the sins of many; and unto them that look for him shall he appear the second time without sin unto salvation</a:t>
            </a:r>
            <a:r>
              <a:rPr lang="en-US" i="1" dirty="0" smtClean="0"/>
              <a:t>.”</a:t>
            </a:r>
            <a:endParaRPr lang="en-US" i="1" dirty="0" smtClean="0"/>
          </a:p>
          <a:p>
            <a:pPr>
              <a:buNone/>
            </a:pP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05800" cy="5440363"/>
          </a:xfrm>
        </p:spPr>
        <p:txBody>
          <a:bodyPr>
            <a:noAutofit/>
          </a:bodyPr>
          <a:lstStyle/>
          <a:p>
            <a:pPr algn="ctr">
              <a:buNone/>
            </a:pPr>
            <a:r>
              <a:rPr lang="en-US" sz="3600" i="1" dirty="0" smtClean="0"/>
              <a:t>Heb. 10:11-14  </a:t>
            </a:r>
          </a:p>
          <a:p>
            <a:pPr algn="ctr">
              <a:buNone/>
            </a:pPr>
            <a:r>
              <a:rPr lang="en-US" sz="3600" i="1" dirty="0" smtClean="0"/>
              <a:t>  “And every priest </a:t>
            </a:r>
            <a:r>
              <a:rPr lang="en-US" sz="3600" i="1" dirty="0" err="1" smtClean="0"/>
              <a:t>standeth</a:t>
            </a:r>
            <a:r>
              <a:rPr lang="en-US" sz="3600" i="1" dirty="0" smtClean="0"/>
              <a:t> daily ministering and offering oftentimes the same sacrifices, which can never take away sins: But this man, after he had offered one sacrifice for sins for ever, sat down on the right hand of God…For by one offering he hath perfected for ever them that are sanctified.”</a:t>
            </a:r>
            <a:endParaRPr lang="en-US" sz="3600" i="1" dirty="0"/>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3.bp.blogspot.com/_-jOzh0XocIo/S9yxECWYW7I/AAAAAAAAAOE/1rPiw2Cv3iI/s1600/JCKOKLOL-Blue.png"/>
          <p:cNvPicPr>
            <a:picLocks noChangeAspect="1" noChangeArrowheads="1"/>
          </p:cNvPicPr>
          <p:nvPr/>
        </p:nvPicPr>
        <p:blipFill>
          <a:blip r:embed="rId2" cstate="print"/>
          <a:srcRect/>
          <a:stretch>
            <a:fillRect/>
          </a:stretch>
        </p:blipFill>
        <p:spPr bwMode="auto">
          <a:xfrm>
            <a:off x="3" y="762000"/>
            <a:ext cx="9143997" cy="5105400"/>
          </a:xfrm>
          <a:prstGeom prst="rect">
            <a:avLst/>
          </a:prstGeom>
          <a:noFill/>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tellarhousepublishing.com/images/three-wise-men-star.jpg"/>
          <p:cNvPicPr>
            <a:picLocks noChangeAspect="1" noChangeArrowheads="1"/>
          </p:cNvPicPr>
          <p:nvPr/>
        </p:nvPicPr>
        <p:blipFill>
          <a:blip r:embed="rId2" cstate="print"/>
          <a:srcRect/>
          <a:stretch>
            <a:fillRect/>
          </a:stretch>
        </p:blipFill>
        <p:spPr bwMode="auto">
          <a:xfrm>
            <a:off x="0" y="0"/>
            <a:ext cx="9238029" cy="5867400"/>
          </a:xfrm>
          <a:prstGeom prst="rect">
            <a:avLst/>
          </a:prstGeom>
          <a:noFill/>
        </p:spPr>
      </p:pic>
      <p:sp>
        <p:nvSpPr>
          <p:cNvPr id="2" name="Title 1"/>
          <p:cNvSpPr>
            <a:spLocks noGrp="1"/>
          </p:cNvSpPr>
          <p:nvPr>
            <p:ph type="title"/>
          </p:nvPr>
        </p:nvSpPr>
        <p:spPr>
          <a:xfrm>
            <a:off x="457200" y="0"/>
            <a:ext cx="8229600" cy="3124200"/>
          </a:xfrm>
        </p:spPr>
        <p:txBody>
          <a:bodyPr>
            <a:normAutofit/>
          </a:bodyPr>
          <a:lstStyle/>
          <a:p>
            <a:r>
              <a:rPr lang="en-US" i="1" dirty="0" smtClean="0">
                <a:effectLst>
                  <a:glow rad="101600">
                    <a:schemeClr val="bg1">
                      <a:alpha val="60000"/>
                    </a:schemeClr>
                  </a:glow>
                </a:effectLst>
              </a:rPr>
              <a:t>“Saying, Where is he that is born King of the Jews? for we have seen his star in the east, and are come to worship him.” Matt. 2:2 </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191000" cy="6583362"/>
          </a:xfrm>
        </p:spPr>
        <p:txBody>
          <a:bodyPr>
            <a:normAutofit fontScale="90000"/>
          </a:bodyPr>
          <a:lstStyle/>
          <a:p>
            <a:r>
              <a:rPr lang="en-US" i="1" dirty="0" smtClean="0"/>
              <a:t>“And Jesus stood before the governor: and the governor asked him, saying, Art thou the King of the Jews? And Jesus said unto him, Thou </a:t>
            </a:r>
            <a:r>
              <a:rPr lang="en-US" i="1" dirty="0" err="1" smtClean="0"/>
              <a:t>sayest</a:t>
            </a:r>
            <a:r>
              <a:rPr lang="en-US" i="1" dirty="0" smtClean="0"/>
              <a:t>.” Matt. 27:11 </a:t>
            </a:r>
            <a:endParaRPr lang="en-US" i="1" dirty="0"/>
          </a:p>
        </p:txBody>
      </p:sp>
      <p:pic>
        <p:nvPicPr>
          <p:cNvPr id="87042" name="Picture 2" descr="http://www.picturesofjesus4you.com/images/jesus_before_pilate_jekel.jpg"/>
          <p:cNvPicPr>
            <a:picLocks noChangeAspect="1" noChangeArrowheads="1"/>
          </p:cNvPicPr>
          <p:nvPr/>
        </p:nvPicPr>
        <p:blipFill>
          <a:blip r:embed="rId2" cstate="print"/>
          <a:srcRect/>
          <a:stretch>
            <a:fillRect/>
          </a:stretch>
        </p:blipFill>
        <p:spPr bwMode="auto">
          <a:xfrm>
            <a:off x="4343400" y="990600"/>
            <a:ext cx="4572000" cy="457200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572000" cy="6049962"/>
          </a:xfrm>
        </p:spPr>
        <p:txBody>
          <a:bodyPr>
            <a:noAutofit/>
          </a:bodyPr>
          <a:lstStyle/>
          <a:p>
            <a:r>
              <a:rPr lang="en-US" sz="3600" i="1" dirty="0" smtClean="0"/>
              <a:t>“But Pilate answered them, saying, Will ye that I release unto you the King of the Jews?</a:t>
            </a:r>
            <a:br>
              <a:rPr lang="en-US" sz="3600" i="1" dirty="0" smtClean="0"/>
            </a:br>
            <a:r>
              <a:rPr lang="en-US" sz="3600" i="1" dirty="0" smtClean="0"/>
              <a:t>And Pilate answered and said again unto them, What will ye then that I shall do unto him whom ye call the King of the Jews?” </a:t>
            </a:r>
            <a:br>
              <a:rPr lang="en-US" sz="3600" i="1" dirty="0" smtClean="0"/>
            </a:br>
            <a:r>
              <a:rPr lang="en-US" sz="3600" i="1" dirty="0" smtClean="0"/>
              <a:t>Mark 15:9, 12 </a:t>
            </a:r>
            <a:endParaRPr lang="en-US" sz="3600" i="1" dirty="0"/>
          </a:p>
        </p:txBody>
      </p:sp>
      <p:pic>
        <p:nvPicPr>
          <p:cNvPr id="84994" name="Picture 2" descr="http://www.how-to-pray-the-rosary-everyday.com/image-files/jesus-before-pilate.jpg"/>
          <p:cNvPicPr>
            <a:picLocks noChangeAspect="1" noChangeArrowheads="1"/>
          </p:cNvPicPr>
          <p:nvPr/>
        </p:nvPicPr>
        <p:blipFill>
          <a:blip r:embed="rId2" cstate="print"/>
          <a:srcRect/>
          <a:stretch>
            <a:fillRect/>
          </a:stretch>
        </p:blipFill>
        <p:spPr bwMode="auto">
          <a:xfrm>
            <a:off x="5029200" y="381000"/>
            <a:ext cx="3810000" cy="5715000"/>
          </a:xfrm>
          <a:prstGeom prst="rect">
            <a:avLst/>
          </a:prstGeom>
          <a:noFill/>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urantiansojourn.com/wp-content/uploads/2008/04/whiteboard.jpg"/>
          <p:cNvPicPr>
            <a:picLocks noChangeAspect="1" noChangeArrowheads="1"/>
          </p:cNvPicPr>
          <p:nvPr/>
        </p:nvPicPr>
        <p:blipFill>
          <a:blip r:embed="rId2" cstate="print"/>
          <a:srcRect/>
          <a:stretch>
            <a:fillRect/>
          </a:stretch>
        </p:blipFill>
        <p:spPr bwMode="auto">
          <a:xfrm>
            <a:off x="2819400" y="3581400"/>
            <a:ext cx="3866644" cy="2979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idx="1"/>
          </p:nvPr>
        </p:nvSpPr>
        <p:spPr>
          <a:xfrm>
            <a:off x="-228600" y="304800"/>
            <a:ext cx="9372600" cy="6553200"/>
          </a:xfrm>
        </p:spPr>
        <p:txBody>
          <a:bodyPr>
            <a:noAutofit/>
          </a:bodyPr>
          <a:lstStyle/>
          <a:p>
            <a:pPr algn="ctr">
              <a:buNone/>
            </a:pPr>
            <a:r>
              <a:rPr lang="en-US" i="1" dirty="0" smtClean="0"/>
              <a:t>    “And when they had platted a crown of thorns, they put it upon his head, and a reed in his right hand: and they bowed the knee before him, and mocked him, saying, Hail, King of the Jews! And set up over his head his accusation written, THIS IS JESUS THE KING OF THE JEWS.” Matt. 27:29, 37 </a:t>
            </a:r>
            <a:endParaRPr lang="en-US" i="1"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763000" cy="6400800"/>
          </a:xfrm>
        </p:spPr>
        <p:txBody>
          <a:bodyPr>
            <a:normAutofit fontScale="90000"/>
          </a:bodyPr>
          <a:lstStyle/>
          <a:p>
            <a:r>
              <a:rPr lang="en-US" i="1" dirty="0" smtClean="0"/>
              <a:t> Rev. 17:14 </a:t>
            </a:r>
            <a:br>
              <a:rPr lang="en-US" i="1" dirty="0" smtClean="0"/>
            </a:br>
            <a:r>
              <a:rPr lang="en-US" i="1" dirty="0" smtClean="0"/>
              <a:t>“These shall make war with the Lamb, and the Lamb shall overcome them: for he is Lord of lords, and King of kings: and they that are with him are called, and chosen, and faithful.”</a:t>
            </a:r>
            <a:br>
              <a:rPr lang="en-US" i="1" dirty="0" smtClean="0"/>
            </a:br>
            <a:r>
              <a:rPr lang="en-US" i="1" dirty="0" smtClean="0"/>
              <a:t> </a:t>
            </a:r>
            <a:br>
              <a:rPr lang="en-US" i="1" dirty="0" smtClean="0"/>
            </a:br>
            <a:r>
              <a:rPr lang="en-US" i="1" dirty="0" smtClean="0"/>
              <a:t> Rev. 19:16 </a:t>
            </a:r>
            <a:br>
              <a:rPr lang="en-US" i="1" dirty="0" smtClean="0"/>
            </a:br>
            <a:r>
              <a:rPr lang="en-US" i="1" dirty="0" smtClean="0"/>
              <a:t>“And he hath on his vesture and on his thigh a name written, KING OF KINGS, AND LORD OF LORDS.”</a:t>
            </a:r>
            <a:br>
              <a:rPr lang="en-US" i="1" dirty="0" smtClean="0"/>
            </a:br>
            <a:endParaRPr lang="en-US" i="1"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362200" y="52002"/>
            <a:ext cx="5030788" cy="6805998"/>
          </a:xfrm>
          <a:prstGeom prst="rect">
            <a:avLst/>
          </a:prstGeom>
          <a:noFill/>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Dan White\Pictures\Bible pictures\Prophecy pictures\prophecy pictures\rapture and second coming\ALPHA-AND-OMEGA.jpg"/>
          <p:cNvPicPr>
            <a:picLocks noChangeAspect="1" noChangeArrowheads="1"/>
          </p:cNvPicPr>
          <p:nvPr/>
        </p:nvPicPr>
        <p:blipFill>
          <a:blip r:embed="rId2" cstate="print"/>
          <a:srcRect/>
          <a:stretch>
            <a:fillRect/>
          </a:stretch>
        </p:blipFill>
        <p:spPr bwMode="auto">
          <a:xfrm>
            <a:off x="1676400" y="1676400"/>
            <a:ext cx="6096000" cy="4572000"/>
          </a:xfrm>
          <a:prstGeom prst="rect">
            <a:avLst/>
          </a:prstGeom>
          <a:noFill/>
        </p:spPr>
      </p:pic>
      <p:sp>
        <p:nvSpPr>
          <p:cNvPr id="3" name="Rectangle 2"/>
          <p:cNvSpPr/>
          <p:nvPr/>
        </p:nvSpPr>
        <p:spPr>
          <a:xfrm>
            <a:off x="0" y="533400"/>
            <a:ext cx="9144000" cy="707886"/>
          </a:xfrm>
          <a:prstGeom prst="rect">
            <a:avLst/>
          </a:prstGeom>
        </p:spPr>
        <p:txBody>
          <a:bodyPr wrap="square">
            <a:spAutoFit/>
          </a:bodyPr>
          <a:lstStyle/>
          <a:p>
            <a:pPr algn="ctr"/>
            <a:r>
              <a:rPr lang="en-US" sz="4000" i="1" dirty="0" smtClean="0"/>
              <a:t>“And of his kingdom there shall be no end.”</a:t>
            </a:r>
            <a:endParaRPr lang="en-US" sz="4000" i="1" dirty="0"/>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oneyearbibleimages.com/jesus_scroll.jpg"/>
          <p:cNvPicPr>
            <a:picLocks noChangeAspect="1" noChangeArrowheads="1"/>
          </p:cNvPicPr>
          <p:nvPr/>
        </p:nvPicPr>
        <p:blipFill>
          <a:blip r:embed="rId2" cstate="print"/>
          <a:srcRect/>
          <a:stretch>
            <a:fillRect/>
          </a:stretch>
        </p:blipFill>
        <p:spPr bwMode="auto">
          <a:xfrm>
            <a:off x="228600" y="0"/>
            <a:ext cx="3362262" cy="3810000"/>
          </a:xfrm>
          <a:prstGeom prst="rect">
            <a:avLst/>
          </a:prstGeom>
          <a:noFill/>
        </p:spPr>
      </p:pic>
      <p:pic>
        <p:nvPicPr>
          <p:cNvPr id="80900" name="Picture 4" descr="http://philmckay.com/wp-content/uploads/2010/09/Christ-as-Our-High-Priest-e1301575363573.jpg"/>
          <p:cNvPicPr>
            <a:picLocks noChangeAspect="1" noChangeArrowheads="1"/>
          </p:cNvPicPr>
          <p:nvPr/>
        </p:nvPicPr>
        <p:blipFill>
          <a:blip r:embed="rId3" cstate="print"/>
          <a:srcRect/>
          <a:stretch>
            <a:fillRect/>
          </a:stretch>
        </p:blipFill>
        <p:spPr bwMode="auto">
          <a:xfrm>
            <a:off x="2971800" y="2743200"/>
            <a:ext cx="4858174" cy="3657600"/>
          </a:xfrm>
          <a:prstGeom prst="rect">
            <a:avLst/>
          </a:prstGeom>
          <a:noFill/>
        </p:spPr>
      </p:pic>
      <p:pic>
        <p:nvPicPr>
          <p:cNvPr id="10244" name="Picture 4" descr="http://www.turnbacktogod.com/wp-content/uploads/2010/07/Second-Coming-of-Jesus-Christ.jpg"/>
          <p:cNvPicPr>
            <a:picLocks noChangeAspect="1" noChangeArrowheads="1"/>
          </p:cNvPicPr>
          <p:nvPr/>
        </p:nvPicPr>
        <p:blipFill>
          <a:blip r:embed="rId4" cstate="print"/>
          <a:srcRect/>
          <a:stretch>
            <a:fillRect/>
          </a:stretch>
        </p:blipFill>
        <p:spPr bwMode="auto">
          <a:xfrm>
            <a:off x="4724400" y="228600"/>
            <a:ext cx="4267200" cy="3200400"/>
          </a:xfrm>
          <a:prstGeom prst="rect">
            <a:avLst/>
          </a:prstGeom>
          <a:noFill/>
        </p:spPr>
      </p:pic>
      <p:pic>
        <p:nvPicPr>
          <p:cNvPr id="5" name="Picture 4" descr="http://philmckay.com/wp-content/uploads/2010/09/Christ-as-Our-High-Priest-e1301575363573.jpg"/>
          <p:cNvPicPr>
            <a:picLocks noChangeAspect="1" noChangeArrowheads="1"/>
          </p:cNvPicPr>
          <p:nvPr/>
        </p:nvPicPr>
        <p:blipFill>
          <a:blip r:embed="rId3" cstate="print"/>
          <a:srcRect l="75288" t="27083" r="1185" b="54167"/>
          <a:stretch>
            <a:fillRect/>
          </a:stretch>
        </p:blipFill>
        <p:spPr bwMode="auto">
          <a:xfrm>
            <a:off x="6248400" y="4191000"/>
            <a:ext cx="1219200" cy="731520"/>
          </a:xfrm>
          <a:prstGeom prst="ellipse">
            <a:avLst/>
          </a:prstGeom>
          <a:ln>
            <a:noFill/>
          </a:ln>
          <a:effectLst>
            <a:softEdge rad="112500"/>
          </a:effectLst>
        </p:spPr>
      </p:pic>
      <p:pic>
        <p:nvPicPr>
          <p:cNvPr id="6" name="Picture 4" descr="http://philmckay.com/wp-content/uploads/2010/09/Christ-as-Our-High-Priest-e1301575363573.jpg"/>
          <p:cNvPicPr>
            <a:picLocks noChangeAspect="1" noChangeArrowheads="1"/>
          </p:cNvPicPr>
          <p:nvPr/>
        </p:nvPicPr>
        <p:blipFill>
          <a:blip r:embed="rId3" cstate="print"/>
          <a:srcRect t="56250" r="87452" b="25000"/>
          <a:stretch>
            <a:fillRect/>
          </a:stretch>
        </p:blipFill>
        <p:spPr bwMode="auto">
          <a:xfrm>
            <a:off x="3124200" y="4191000"/>
            <a:ext cx="609600" cy="685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5400" dirty="0" smtClean="0">
                <a:solidFill>
                  <a:srgbClr val="FFFF00"/>
                </a:solidFill>
                <a:effectLst/>
              </a:rPr>
              <a:t>The Deity of Jesus Christ</a:t>
            </a:r>
            <a:endParaRPr lang="en-US" sz="5400" dirty="0">
              <a:solidFill>
                <a:srgbClr val="FFFF00"/>
              </a:solidFill>
              <a:effectLst/>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295400" y="1600200"/>
            <a:ext cx="6705601" cy="5010895"/>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a:bodyPr>
          <a:lstStyle/>
          <a:p>
            <a:r>
              <a:rPr lang="en-US" sz="4800" dirty="0">
                <a:solidFill>
                  <a:srgbClr val="FFFF00"/>
                </a:solidFill>
              </a:rPr>
              <a:t>The Impeccability of Jesus Christ</a:t>
            </a:r>
          </a:p>
        </p:txBody>
      </p:sp>
      <p:sp>
        <p:nvSpPr>
          <p:cNvPr id="3" name="Content Placeholder 2"/>
          <p:cNvSpPr>
            <a:spLocks noGrp="1"/>
          </p:cNvSpPr>
          <p:nvPr>
            <p:ph idx="1"/>
          </p:nvPr>
        </p:nvSpPr>
        <p:spPr>
          <a:xfrm>
            <a:off x="533400" y="1752600"/>
            <a:ext cx="7620000" cy="4373563"/>
          </a:xfrm>
        </p:spPr>
        <p:txBody>
          <a:bodyPr>
            <a:noAutofit/>
          </a:bodyPr>
          <a:lstStyle/>
          <a:p>
            <a:pPr algn="ctr">
              <a:buNone/>
            </a:pPr>
            <a:r>
              <a:rPr lang="en-US" sz="3600" b="1" i="1" dirty="0" smtClean="0">
                <a:solidFill>
                  <a:schemeClr val="bg1"/>
                </a:solidFill>
                <a:effectLst>
                  <a:glow rad="101600">
                    <a:schemeClr val="tx1">
                      <a:alpha val="60000"/>
                    </a:schemeClr>
                  </a:glow>
                </a:effectLst>
              </a:rPr>
              <a:t>“Pilate </a:t>
            </a:r>
            <a:r>
              <a:rPr lang="en-US" sz="3600" b="1" i="1" dirty="0" err="1" smtClean="0">
                <a:solidFill>
                  <a:schemeClr val="bg1"/>
                </a:solidFill>
                <a:effectLst>
                  <a:glow rad="101600">
                    <a:schemeClr val="tx1">
                      <a:alpha val="60000"/>
                    </a:schemeClr>
                  </a:glow>
                </a:effectLst>
              </a:rPr>
              <a:t>saith</a:t>
            </a:r>
            <a:r>
              <a:rPr lang="en-US" sz="3600" b="1" i="1" dirty="0" smtClean="0">
                <a:solidFill>
                  <a:schemeClr val="bg1"/>
                </a:solidFill>
                <a:effectLst>
                  <a:glow rad="101600">
                    <a:schemeClr val="tx1">
                      <a:alpha val="60000"/>
                    </a:schemeClr>
                  </a:glow>
                </a:effectLst>
              </a:rPr>
              <a:t> unto him, What is truth? And when he had said this, he went out again unto the Jews, and </a:t>
            </a:r>
            <a:r>
              <a:rPr lang="en-US" sz="3600" b="1" i="1" dirty="0" err="1" smtClean="0">
                <a:solidFill>
                  <a:schemeClr val="bg1"/>
                </a:solidFill>
                <a:effectLst>
                  <a:glow rad="101600">
                    <a:schemeClr val="tx1">
                      <a:alpha val="60000"/>
                    </a:schemeClr>
                  </a:glow>
                </a:effectLst>
              </a:rPr>
              <a:t>saith</a:t>
            </a:r>
            <a:r>
              <a:rPr lang="en-US" sz="3600" b="1" i="1" dirty="0" smtClean="0">
                <a:solidFill>
                  <a:schemeClr val="bg1"/>
                </a:solidFill>
                <a:effectLst>
                  <a:glow rad="101600">
                    <a:schemeClr val="tx1">
                      <a:alpha val="60000"/>
                    </a:schemeClr>
                  </a:glow>
                </a:effectLst>
              </a:rPr>
              <a:t> unto them, I find in him no fault at all.”  John 18:38  </a:t>
            </a:r>
            <a:endParaRPr lang="en-US" sz="36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3405</Words>
  <Application>Microsoft Office PowerPoint</Application>
  <PresentationFormat>On-screen Show (4:3)</PresentationFormat>
  <Paragraphs>243</Paragraphs>
  <Slides>75</Slides>
  <Notes>2</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The Doctrine of Jesus Christ (Part 12)</vt:lpstr>
      <vt:lpstr>Review</vt:lpstr>
      <vt:lpstr>Slide 3</vt:lpstr>
      <vt:lpstr>The Virgin Birth</vt:lpstr>
      <vt:lpstr>Slide 5</vt:lpstr>
      <vt:lpstr>Names and Titles of Jesus Christ</vt:lpstr>
      <vt:lpstr>The Humanity of Jesus Christ</vt:lpstr>
      <vt:lpstr>The Deity of Jesus Christ</vt:lpstr>
      <vt:lpstr>The Impeccability of Jesus Christ</vt:lpstr>
      <vt:lpstr>Not capable of sinning</vt:lpstr>
      <vt:lpstr>The Earthly Ministry  of Jesus Christ</vt:lpstr>
      <vt:lpstr>“For even the Son of man came not to be ministered unto, but to minister, and to give his life a ransom for many.” Mark 10:45 </vt:lpstr>
      <vt:lpstr>The Character of Jesus Christ</vt:lpstr>
      <vt:lpstr>The character of Christ</vt:lpstr>
      <vt:lpstr>In the Old Testament three great offices were created by God to meet the spiritual and material needs of his chosen people.</vt:lpstr>
      <vt:lpstr>Slide 16</vt:lpstr>
      <vt:lpstr>Slide 17</vt:lpstr>
      <vt:lpstr>Slide 18</vt:lpstr>
      <vt:lpstr>The office of the Prophet</vt:lpstr>
      <vt:lpstr>Slide 20</vt:lpstr>
      <vt:lpstr>Prophetic books - 17 books</vt:lpstr>
      <vt:lpstr>The prophet, an individual who represented God before man</vt:lpstr>
      <vt:lpstr>A prophet is a spokesperson for God.</vt:lpstr>
      <vt:lpstr>The prophets were the divine philosophers, the instructors, and the guides.  </vt:lpstr>
      <vt:lpstr>Ministry of the Prophet</vt:lpstr>
      <vt:lpstr>Slide 26</vt:lpstr>
      <vt:lpstr>Warning concerning False Prophets</vt:lpstr>
      <vt:lpstr>Slide 28</vt:lpstr>
      <vt:lpstr>Slide 29</vt:lpstr>
      <vt:lpstr>False Prophets increase when God’s People no longer desire to hear and apply the truth of God’s Word.</vt:lpstr>
      <vt:lpstr>10 Signs of Christ Coming (Matthew 24:4-14)</vt:lpstr>
      <vt:lpstr>The office of the Priest</vt:lpstr>
      <vt:lpstr>The priest, an individual who represented man before God</vt:lpstr>
      <vt:lpstr>Four main qualifications  for the priesthood</vt:lpstr>
      <vt:lpstr>Slide 35</vt:lpstr>
      <vt:lpstr>The priests could offer sacrifices for the people, burn incense on the altar, and teach the law. </vt:lpstr>
      <vt:lpstr>Other Levites were employed in more menial tasks, such as the housekeeping of the tabernacle, keeping oil in the lamps, transporting the Ark of the Covenant, taking down and setting up the tabernacle when moving, and related tasks in assisting the priests. (Num. 3:5–10; 18:1–7;       I Chr. 23:27–32).</vt:lpstr>
      <vt:lpstr>Main ministry of the priest was to offer sacrifices for sin and instructing the people in the Law of God.</vt:lpstr>
      <vt:lpstr>Slide 39</vt:lpstr>
      <vt:lpstr>Corruption within the Priesthood</vt:lpstr>
      <vt:lpstr>Slide 41</vt:lpstr>
      <vt:lpstr>The office of the King</vt:lpstr>
      <vt:lpstr>The King was individual who  ruled over man for God</vt:lpstr>
      <vt:lpstr>Qualifications of a King</vt:lpstr>
      <vt:lpstr>The main function of the King</vt:lpstr>
      <vt:lpstr>Slide 46</vt:lpstr>
      <vt:lpstr>Slide 47</vt:lpstr>
      <vt:lpstr>20 Evil Kings of Israel  (Not one good King) </vt:lpstr>
      <vt:lpstr>20 Evil and Good Kings of Judah  (Only five good Kings)</vt:lpstr>
      <vt:lpstr>Jesus holds all three offices</vt:lpstr>
      <vt:lpstr>Jesus the prophet  (Represents God before man)</vt:lpstr>
      <vt:lpstr>Jesus was recognized as a prophet</vt:lpstr>
      <vt:lpstr>Deut. 18:15 “The Lord your God will raise up unto you a Prophet from the midst of you, of your brethren, like unto me; unto him shall you hear.”</vt:lpstr>
      <vt:lpstr>Luke 24:19 “And he said unto them, What things? And they said unto him, Concerning Jesus of Nazareth, which was a prophet mighty in deed and word before God and all the people.”</vt:lpstr>
      <vt:lpstr>Slide 55</vt:lpstr>
      <vt:lpstr>“His name is called The Word of God.”</vt:lpstr>
      <vt:lpstr>Jesus the High Priest  “Represents man before God” </vt:lpstr>
      <vt:lpstr>Slide 58</vt:lpstr>
      <vt:lpstr>Slide 59</vt:lpstr>
      <vt:lpstr>Slide 60</vt:lpstr>
      <vt:lpstr>Slide 61</vt:lpstr>
      <vt:lpstr>Melchizedek (Genesis 14)</vt:lpstr>
      <vt:lpstr>Jesus is superior to the  Old Testament Priesthood</vt:lpstr>
      <vt:lpstr>Slide 64</vt:lpstr>
      <vt:lpstr>Slide 65</vt:lpstr>
      <vt:lpstr>Slide 66</vt:lpstr>
      <vt:lpstr>Slide 67</vt:lpstr>
      <vt:lpstr>“Saying, Where is he that is born King of the Jews? for we have seen his star in the east, and are come to worship him.” Matt. 2:2 </vt:lpstr>
      <vt:lpstr>“And Jesus stood before the governor: and the governor asked him, saying, Art thou the King of the Jews? And Jesus said unto him, Thou sayest.” Matt. 27:11 </vt:lpstr>
      <vt:lpstr>“But Pilate answered them, saying, Will ye that I release unto you the King of the Jews? And Pilate answered and said again unto them, What will ye then that I shall do unto him whom ye call the King of the Jews?”  Mark 15:9, 12 </vt:lpstr>
      <vt:lpstr>Slide 71</vt:lpstr>
      <vt:lpstr> Rev. 17:14  “These shall make war with the Lamb, and the Lamb shall overcome them: for he is Lord of lords, and King of kings: and they that are with him are called, and chosen, and faithful.”    Rev. 19:16  “And he hath on his vesture and on his thigh a name written, KING OF KINGS, AND LORD OF LORDS.” </vt:lpstr>
      <vt:lpstr>Slide 73</vt:lpstr>
      <vt:lpstr>Slide 74</vt:lpstr>
      <vt:lpstr>Slide 75</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12)</dc:title>
  <dc:creator>Pastor Daniel White</dc:creator>
  <cp:lastModifiedBy>Pastor Daniel White</cp:lastModifiedBy>
  <cp:revision>88</cp:revision>
  <dcterms:created xsi:type="dcterms:W3CDTF">2012-09-20T12:44:52Z</dcterms:created>
  <dcterms:modified xsi:type="dcterms:W3CDTF">2012-09-26T20:27:01Z</dcterms:modified>
</cp:coreProperties>
</file>