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257" r:id="rId2"/>
    <p:sldId id="258" r:id="rId3"/>
    <p:sldId id="259" r:id="rId4"/>
    <p:sldId id="261" r:id="rId5"/>
    <p:sldId id="262" r:id="rId6"/>
    <p:sldId id="263" r:id="rId7"/>
    <p:sldId id="264" r:id="rId8"/>
    <p:sldId id="265" r:id="rId9"/>
    <p:sldId id="266" r:id="rId10"/>
    <p:sldId id="267" r:id="rId11"/>
    <p:sldId id="268" r:id="rId12"/>
    <p:sldId id="271" r:id="rId13"/>
    <p:sldId id="298" r:id="rId14"/>
    <p:sldId id="297" r:id="rId15"/>
    <p:sldId id="299" r:id="rId16"/>
    <p:sldId id="301" r:id="rId17"/>
    <p:sldId id="302" r:id="rId18"/>
    <p:sldId id="303" r:id="rId19"/>
    <p:sldId id="304" r:id="rId20"/>
    <p:sldId id="305" r:id="rId21"/>
    <p:sldId id="306" r:id="rId22"/>
    <p:sldId id="307" r:id="rId23"/>
    <p:sldId id="309" r:id="rId24"/>
    <p:sldId id="300" r:id="rId25"/>
    <p:sldId id="312" r:id="rId26"/>
    <p:sldId id="311" r:id="rId27"/>
    <p:sldId id="310" r:id="rId28"/>
    <p:sldId id="313" r:id="rId29"/>
    <p:sldId id="314" r:id="rId30"/>
    <p:sldId id="315" r:id="rId31"/>
    <p:sldId id="316" r:id="rId32"/>
    <p:sldId id="317" r:id="rId33"/>
    <p:sldId id="319" r:id="rId34"/>
    <p:sldId id="322" r:id="rId35"/>
    <p:sldId id="320" r:id="rId36"/>
    <p:sldId id="324" r:id="rId37"/>
    <p:sldId id="325" r:id="rId38"/>
    <p:sldId id="326" r:id="rId39"/>
    <p:sldId id="327" r:id="rId40"/>
    <p:sldId id="328" r:id="rId41"/>
    <p:sldId id="329" r:id="rId42"/>
    <p:sldId id="330" r:id="rId43"/>
    <p:sldId id="331" r:id="rId44"/>
    <p:sldId id="332" r:id="rId45"/>
    <p:sldId id="333" r:id="rId46"/>
    <p:sldId id="334" r:id="rId47"/>
    <p:sldId id="354" r:id="rId48"/>
    <p:sldId id="335" r:id="rId49"/>
    <p:sldId id="336" r:id="rId50"/>
    <p:sldId id="337" r:id="rId51"/>
    <p:sldId id="338" r:id="rId52"/>
    <p:sldId id="339" r:id="rId53"/>
    <p:sldId id="340" r:id="rId54"/>
    <p:sldId id="341" r:id="rId55"/>
    <p:sldId id="342" r:id="rId56"/>
    <p:sldId id="344" r:id="rId57"/>
    <p:sldId id="343" r:id="rId58"/>
    <p:sldId id="345" r:id="rId59"/>
    <p:sldId id="348" r:id="rId60"/>
    <p:sldId id="349" r:id="rId61"/>
    <p:sldId id="350" r:id="rId62"/>
    <p:sldId id="351" r:id="rId63"/>
    <p:sldId id="352" r:id="rId64"/>
    <p:sldId id="353" r:id="rId65"/>
    <p:sldId id="355" r:id="rId66"/>
    <p:sldId id="346" r:id="rId67"/>
    <p:sldId id="347"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351" autoAdjust="0"/>
    <p:restoredTop sz="94660"/>
  </p:normalViewPr>
  <p:slideViewPr>
    <p:cSldViewPr>
      <p:cViewPr varScale="1">
        <p:scale>
          <a:sx n="68" d="100"/>
          <a:sy n="68" d="100"/>
        </p:scale>
        <p:origin x="-55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58525D-A83D-42B2-BFFE-B5B8AA9176E4}" type="datetimeFigureOut">
              <a:rPr lang="en-US" smtClean="0"/>
              <a:pPr/>
              <a:t>9/19/2012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CCC9D2-91C6-416D-94FE-3033C26650F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C9573A-1739-49D7-B86B-361F4AE5A88F}"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EF5E84-2A88-46FE-9732-AE3FCC7A4137}" type="datetimeFigureOut">
              <a:rPr lang="en-US" smtClean="0"/>
              <a:pPr/>
              <a:t>9/19/2012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A207E8-8EDF-45C8-8002-40D2EAA3CAD6}"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EF5E84-2A88-46FE-9732-AE3FCC7A4137}" type="datetimeFigureOut">
              <a:rPr lang="en-US" smtClean="0"/>
              <a:pPr/>
              <a:t>9/19/2012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A207E8-8EDF-45C8-8002-40D2EAA3CAD6}"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EF5E84-2A88-46FE-9732-AE3FCC7A4137}" type="datetimeFigureOut">
              <a:rPr lang="en-US" smtClean="0"/>
              <a:pPr/>
              <a:t>9/19/2012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A207E8-8EDF-45C8-8002-40D2EAA3CAD6}"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EF5E84-2A88-46FE-9732-AE3FCC7A4137}" type="datetimeFigureOut">
              <a:rPr lang="en-US" smtClean="0"/>
              <a:pPr/>
              <a:t>9/19/2012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A207E8-8EDF-45C8-8002-40D2EAA3CAD6}"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EF5E84-2A88-46FE-9732-AE3FCC7A4137}" type="datetimeFigureOut">
              <a:rPr lang="en-US" smtClean="0"/>
              <a:pPr/>
              <a:t>9/19/2012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A207E8-8EDF-45C8-8002-40D2EAA3CAD6}"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EF5E84-2A88-46FE-9732-AE3FCC7A4137}" type="datetimeFigureOut">
              <a:rPr lang="en-US" smtClean="0"/>
              <a:pPr/>
              <a:t>9/19/2012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A207E8-8EDF-45C8-8002-40D2EAA3CAD6}"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EF5E84-2A88-46FE-9732-AE3FCC7A4137}" type="datetimeFigureOut">
              <a:rPr lang="en-US" smtClean="0"/>
              <a:pPr/>
              <a:t>9/19/2012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A207E8-8EDF-45C8-8002-40D2EAA3CAD6}"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EF5E84-2A88-46FE-9732-AE3FCC7A4137}" type="datetimeFigureOut">
              <a:rPr lang="en-US" smtClean="0"/>
              <a:pPr/>
              <a:t>9/19/2012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A207E8-8EDF-45C8-8002-40D2EAA3CAD6}"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EF5E84-2A88-46FE-9732-AE3FCC7A4137}" type="datetimeFigureOut">
              <a:rPr lang="en-US" smtClean="0"/>
              <a:pPr/>
              <a:t>9/19/2012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A207E8-8EDF-45C8-8002-40D2EAA3CAD6}"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EF5E84-2A88-46FE-9732-AE3FCC7A4137}" type="datetimeFigureOut">
              <a:rPr lang="en-US" smtClean="0"/>
              <a:pPr/>
              <a:t>9/19/2012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A207E8-8EDF-45C8-8002-40D2EAA3CAD6}"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EF5E84-2A88-46FE-9732-AE3FCC7A4137}" type="datetimeFigureOut">
              <a:rPr lang="en-US" smtClean="0"/>
              <a:pPr/>
              <a:t>9/19/2012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A207E8-8EDF-45C8-8002-40D2EAA3CAD6}"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EF5E84-2A88-46FE-9732-AE3FCC7A4137}" type="datetimeFigureOut">
              <a:rPr lang="en-US" smtClean="0"/>
              <a:pPr/>
              <a:t>9/19/2012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A207E8-8EDF-45C8-8002-40D2EAA3CAD6}"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srcRect/>
          <a:stretch>
            <a:fillRect/>
          </a:stretch>
        </p:blipFill>
        <p:spPr bwMode="auto">
          <a:xfrm rot="787179">
            <a:off x="182842" y="3275059"/>
            <a:ext cx="2895600" cy="1944022"/>
          </a:xfrm>
          <a:prstGeom prst="rect">
            <a:avLst/>
          </a:prstGeom>
          <a:ln>
            <a:noFill/>
          </a:ln>
          <a:effectLst>
            <a:softEdge rad="112500"/>
          </a:effectLst>
        </p:spPr>
      </p:pic>
      <p:pic>
        <p:nvPicPr>
          <p:cNvPr id="1027" name="Picture 3"/>
          <p:cNvPicPr>
            <a:picLocks noChangeAspect="1" noChangeArrowheads="1"/>
          </p:cNvPicPr>
          <p:nvPr/>
        </p:nvPicPr>
        <p:blipFill>
          <a:blip r:embed="rId4" cstate="print"/>
          <a:srcRect/>
          <a:stretch>
            <a:fillRect/>
          </a:stretch>
        </p:blipFill>
        <p:spPr bwMode="auto">
          <a:xfrm rot="1020487">
            <a:off x="5764266" y="1089354"/>
            <a:ext cx="3107285" cy="2327464"/>
          </a:xfrm>
          <a:prstGeom prst="rect">
            <a:avLst/>
          </a:prstGeom>
          <a:ln>
            <a:noFill/>
          </a:ln>
          <a:effectLst>
            <a:softEdge rad="112500"/>
          </a:effectLst>
        </p:spPr>
      </p:pic>
      <p:sp>
        <p:nvSpPr>
          <p:cNvPr id="2" name="Title 1"/>
          <p:cNvSpPr>
            <a:spLocks noGrp="1"/>
          </p:cNvSpPr>
          <p:nvPr>
            <p:ph type="title"/>
          </p:nvPr>
        </p:nvSpPr>
        <p:spPr>
          <a:xfrm>
            <a:off x="457200" y="228600"/>
            <a:ext cx="8229600" cy="914400"/>
          </a:xfrm>
        </p:spPr>
        <p:txBody>
          <a:bodyPr>
            <a:normAutofit fontScale="90000"/>
          </a:bodyPr>
          <a:lstStyle/>
          <a:p>
            <a:r>
              <a:rPr lang="en-US" sz="4800" dirty="0" smtClean="0"/>
              <a:t>The Doctrine of Jesus Christ</a:t>
            </a:r>
            <a:br>
              <a:rPr lang="en-US" sz="4800" dirty="0" smtClean="0"/>
            </a:br>
            <a:r>
              <a:rPr lang="en-US" sz="4800" i="1" dirty="0" smtClean="0"/>
              <a:t>(Part 11)</a:t>
            </a:r>
            <a:endParaRPr lang="en-US" sz="4800" i="1" dirty="0"/>
          </a:p>
        </p:txBody>
      </p:sp>
      <p:pic>
        <p:nvPicPr>
          <p:cNvPr id="1026" name="Picture 2"/>
          <p:cNvPicPr>
            <a:picLocks noChangeAspect="1" noChangeArrowheads="1"/>
          </p:cNvPicPr>
          <p:nvPr/>
        </p:nvPicPr>
        <p:blipFill>
          <a:blip r:embed="rId5" cstate="print"/>
          <a:srcRect t="2656" r="24213"/>
          <a:stretch>
            <a:fillRect/>
          </a:stretch>
        </p:blipFill>
        <p:spPr bwMode="auto">
          <a:xfrm rot="21077314">
            <a:off x="382057" y="1156775"/>
            <a:ext cx="3129331" cy="2264760"/>
          </a:xfrm>
          <a:prstGeom prst="rect">
            <a:avLst/>
          </a:prstGeom>
          <a:ln>
            <a:noFill/>
          </a:ln>
          <a:effectLst>
            <a:softEdge rad="112500"/>
          </a:effectLst>
        </p:spPr>
      </p:pic>
      <p:pic>
        <p:nvPicPr>
          <p:cNvPr id="2050" name="Picture 2"/>
          <p:cNvPicPr>
            <a:picLocks noChangeAspect="1" noChangeArrowheads="1"/>
          </p:cNvPicPr>
          <p:nvPr/>
        </p:nvPicPr>
        <p:blipFill>
          <a:blip r:embed="rId6" cstate="print"/>
          <a:srcRect/>
          <a:stretch>
            <a:fillRect/>
          </a:stretch>
        </p:blipFill>
        <p:spPr bwMode="auto">
          <a:xfrm>
            <a:off x="3276600" y="1447800"/>
            <a:ext cx="2674218" cy="3352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29" name="Picture 5"/>
          <p:cNvPicPr>
            <a:picLocks noChangeAspect="1" noChangeArrowheads="1"/>
          </p:cNvPicPr>
          <p:nvPr/>
        </p:nvPicPr>
        <p:blipFill>
          <a:blip r:embed="rId7" cstate="print"/>
          <a:srcRect/>
          <a:stretch>
            <a:fillRect/>
          </a:stretch>
        </p:blipFill>
        <p:spPr bwMode="auto">
          <a:xfrm rot="20720252">
            <a:off x="6636170" y="2810641"/>
            <a:ext cx="2088313" cy="2730470"/>
          </a:xfrm>
          <a:prstGeom prst="rect">
            <a:avLst/>
          </a:prstGeom>
          <a:ln>
            <a:noFill/>
          </a:ln>
          <a:effectLst>
            <a:softEdge rad="112500"/>
          </a:effectLst>
        </p:spPr>
      </p:pic>
      <p:pic>
        <p:nvPicPr>
          <p:cNvPr id="1030" name="Picture 6"/>
          <p:cNvPicPr>
            <a:picLocks noChangeAspect="1" noChangeArrowheads="1"/>
          </p:cNvPicPr>
          <p:nvPr/>
        </p:nvPicPr>
        <p:blipFill>
          <a:blip r:embed="rId8" cstate="print"/>
          <a:srcRect/>
          <a:stretch>
            <a:fillRect/>
          </a:stretch>
        </p:blipFill>
        <p:spPr bwMode="auto">
          <a:xfrm rot="20154516">
            <a:off x="802425" y="4691567"/>
            <a:ext cx="2556605" cy="2237029"/>
          </a:xfrm>
          <a:prstGeom prst="rect">
            <a:avLst/>
          </a:prstGeom>
          <a:ln>
            <a:noFill/>
          </a:ln>
          <a:effectLst>
            <a:softEdge rad="112500"/>
          </a:effectLst>
        </p:spPr>
      </p:pic>
      <p:pic>
        <p:nvPicPr>
          <p:cNvPr id="1032" name="Picture 8"/>
          <p:cNvPicPr>
            <a:picLocks noChangeAspect="1" noChangeArrowheads="1"/>
          </p:cNvPicPr>
          <p:nvPr/>
        </p:nvPicPr>
        <p:blipFill>
          <a:blip r:embed="rId9" cstate="print"/>
          <a:srcRect/>
          <a:stretch>
            <a:fillRect/>
          </a:stretch>
        </p:blipFill>
        <p:spPr bwMode="auto">
          <a:xfrm rot="1387813">
            <a:off x="6032662" y="4631687"/>
            <a:ext cx="1960211" cy="2406422"/>
          </a:xfrm>
          <a:prstGeom prst="rect">
            <a:avLst/>
          </a:prstGeom>
          <a:ln>
            <a:noFill/>
          </a:ln>
          <a:effectLst>
            <a:softEdge rad="112500"/>
          </a:effectLst>
        </p:spPr>
      </p:pic>
      <p:pic>
        <p:nvPicPr>
          <p:cNvPr id="1034" name="Picture 10"/>
          <p:cNvPicPr>
            <a:picLocks noChangeAspect="1" noChangeArrowheads="1"/>
          </p:cNvPicPr>
          <p:nvPr/>
        </p:nvPicPr>
        <p:blipFill>
          <a:blip r:embed="rId10" cstate="print"/>
          <a:srcRect/>
          <a:stretch>
            <a:fillRect/>
          </a:stretch>
        </p:blipFill>
        <p:spPr bwMode="auto">
          <a:xfrm>
            <a:off x="3657600" y="4648200"/>
            <a:ext cx="2057400" cy="2501154"/>
          </a:xfrm>
          <a:prstGeom prst="rect">
            <a:avLst/>
          </a:prstGeom>
          <a:ln>
            <a:noFill/>
          </a:ln>
          <a:effectLst>
            <a:softEdge rad="112500"/>
          </a:effectLst>
        </p:spPr>
      </p:pic>
      <p:sp>
        <p:nvSpPr>
          <p:cNvPr id="4" name="Content Placeholder 3"/>
          <p:cNvSpPr>
            <a:spLocks noGrp="1"/>
          </p:cNvSpPr>
          <p:nvPr>
            <p:ph idx="1"/>
          </p:nvPr>
        </p:nvSpPr>
        <p:spPr>
          <a:xfrm>
            <a:off x="0" y="5105400"/>
            <a:ext cx="9144000" cy="1752600"/>
          </a:xfrm>
        </p:spPr>
        <p:txBody>
          <a:bodyPr>
            <a:normAutofit/>
          </a:bodyPr>
          <a:lstStyle/>
          <a:p>
            <a:pPr algn="ctr">
              <a:buNone/>
            </a:pPr>
            <a:r>
              <a:rPr lang="en-US" sz="4800" dirty="0" smtClean="0">
                <a:solidFill>
                  <a:srgbClr val="FFFF00"/>
                </a:solidFill>
                <a:effectLst>
                  <a:glow rad="101600">
                    <a:schemeClr val="bg1">
                      <a:alpha val="60000"/>
                    </a:schemeClr>
                  </a:glow>
                </a:effectLst>
              </a:rPr>
              <a:t>The Character of Jesus Christ</a:t>
            </a:r>
            <a:endParaRPr lang="en-US" sz="4800" i="1" dirty="0" smtClean="0">
              <a:solidFill>
                <a:srgbClr val="FFFF00"/>
              </a:solidFill>
              <a:effectLst>
                <a:glow rad="101600">
                  <a:schemeClr val="bg1">
                    <a:alpha val="60000"/>
                  </a:schemeClr>
                </a:glow>
              </a:effectLst>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freechristimages.org/prints/Antonio_Ciseri_Ecce_Homo_Print.jpg"/>
          <p:cNvPicPr>
            <a:picLocks noChangeAspect="1" noChangeArrowheads="1"/>
          </p:cNvPicPr>
          <p:nvPr/>
        </p:nvPicPr>
        <p:blipFill>
          <a:blip r:embed="rId2" cstate="print"/>
          <a:srcRect/>
          <a:stretch>
            <a:fillRect/>
          </a:stretch>
        </p:blipFill>
        <p:spPr bwMode="auto">
          <a:xfrm>
            <a:off x="457200" y="1722684"/>
            <a:ext cx="7848600" cy="5135316"/>
          </a:xfrm>
          <a:prstGeom prst="rect">
            <a:avLst/>
          </a:prstGeom>
          <a:noFill/>
        </p:spPr>
      </p:pic>
      <p:sp>
        <p:nvSpPr>
          <p:cNvPr id="2" name="Title 1"/>
          <p:cNvSpPr>
            <a:spLocks noGrp="1"/>
          </p:cNvSpPr>
          <p:nvPr>
            <p:ph type="title"/>
          </p:nvPr>
        </p:nvSpPr>
        <p:spPr>
          <a:xfrm>
            <a:off x="0" y="304800"/>
            <a:ext cx="9144000" cy="1143000"/>
          </a:xfrm>
        </p:spPr>
        <p:txBody>
          <a:bodyPr>
            <a:normAutofit/>
          </a:bodyPr>
          <a:lstStyle/>
          <a:p>
            <a:r>
              <a:rPr lang="en-US" sz="4800" dirty="0">
                <a:solidFill>
                  <a:srgbClr val="FFFF00"/>
                </a:solidFill>
              </a:rPr>
              <a:t>The Impeccability of Jesus Christ</a:t>
            </a:r>
          </a:p>
        </p:txBody>
      </p:sp>
      <p:sp>
        <p:nvSpPr>
          <p:cNvPr id="3" name="Content Placeholder 2"/>
          <p:cNvSpPr>
            <a:spLocks noGrp="1"/>
          </p:cNvSpPr>
          <p:nvPr>
            <p:ph idx="1"/>
          </p:nvPr>
        </p:nvSpPr>
        <p:spPr>
          <a:xfrm>
            <a:off x="533400" y="1752600"/>
            <a:ext cx="7620000" cy="4373563"/>
          </a:xfrm>
        </p:spPr>
        <p:txBody>
          <a:bodyPr>
            <a:noAutofit/>
          </a:bodyPr>
          <a:lstStyle/>
          <a:p>
            <a:pPr algn="ctr">
              <a:buNone/>
            </a:pPr>
            <a:r>
              <a:rPr lang="en-US" sz="3600" b="1" i="1" dirty="0" smtClean="0">
                <a:solidFill>
                  <a:schemeClr val="bg1"/>
                </a:solidFill>
                <a:effectLst>
                  <a:glow rad="101600">
                    <a:schemeClr val="tx1">
                      <a:alpha val="60000"/>
                    </a:schemeClr>
                  </a:glow>
                </a:effectLst>
              </a:rPr>
              <a:t>“Pilate </a:t>
            </a:r>
            <a:r>
              <a:rPr lang="en-US" sz="3600" b="1" i="1" dirty="0" err="1" smtClean="0">
                <a:solidFill>
                  <a:schemeClr val="bg1"/>
                </a:solidFill>
                <a:effectLst>
                  <a:glow rad="101600">
                    <a:schemeClr val="tx1">
                      <a:alpha val="60000"/>
                    </a:schemeClr>
                  </a:glow>
                </a:effectLst>
              </a:rPr>
              <a:t>saith</a:t>
            </a:r>
            <a:r>
              <a:rPr lang="en-US" sz="3600" b="1" i="1" dirty="0" smtClean="0">
                <a:solidFill>
                  <a:schemeClr val="bg1"/>
                </a:solidFill>
                <a:effectLst>
                  <a:glow rad="101600">
                    <a:schemeClr val="tx1">
                      <a:alpha val="60000"/>
                    </a:schemeClr>
                  </a:glow>
                </a:effectLst>
              </a:rPr>
              <a:t> unto him, What is truth? And when he had said this, he went out again unto the Jews, and </a:t>
            </a:r>
            <a:r>
              <a:rPr lang="en-US" sz="3600" b="1" i="1" dirty="0" err="1" smtClean="0">
                <a:solidFill>
                  <a:schemeClr val="bg1"/>
                </a:solidFill>
                <a:effectLst>
                  <a:glow rad="101600">
                    <a:schemeClr val="tx1">
                      <a:alpha val="60000"/>
                    </a:schemeClr>
                  </a:glow>
                </a:effectLst>
              </a:rPr>
              <a:t>saith</a:t>
            </a:r>
            <a:r>
              <a:rPr lang="en-US" sz="3600" b="1" i="1" dirty="0" smtClean="0">
                <a:solidFill>
                  <a:schemeClr val="bg1"/>
                </a:solidFill>
                <a:effectLst>
                  <a:glow rad="101600">
                    <a:schemeClr val="tx1">
                      <a:alpha val="60000"/>
                    </a:schemeClr>
                  </a:glow>
                </a:effectLst>
              </a:rPr>
              <a:t> unto them, I find in him no fault at all.”  John 18:38  </a:t>
            </a:r>
            <a:endParaRPr lang="en-US" sz="3600" b="1" i="1" dirty="0">
              <a:solidFill>
                <a:schemeClr val="bg1"/>
              </a:solidFill>
              <a:effectLst>
                <a:glow rad="101600">
                  <a:schemeClr val="tx1">
                    <a:alpha val="60000"/>
                  </a:schemeClr>
                </a:glow>
              </a:effectLst>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3200"/>
            <a:ext cx="6705600" cy="1295400"/>
          </a:xfrm>
        </p:spPr>
        <p:txBody>
          <a:bodyPr>
            <a:normAutofit/>
          </a:bodyPr>
          <a:lstStyle/>
          <a:p>
            <a:r>
              <a:rPr lang="en-US" sz="5400" dirty="0" smtClean="0"/>
              <a:t>Not capable of sinning</a:t>
            </a:r>
            <a:endParaRPr lang="en-US" sz="5400" dirty="0"/>
          </a:p>
        </p:txBody>
      </p:sp>
      <p:sp>
        <p:nvSpPr>
          <p:cNvPr id="3" name="Rectangle 2"/>
          <p:cNvSpPr/>
          <p:nvPr/>
        </p:nvSpPr>
        <p:spPr>
          <a:xfrm>
            <a:off x="2666999" y="2895600"/>
            <a:ext cx="4191001" cy="923330"/>
          </a:xfrm>
          <a:prstGeom prst="rect">
            <a:avLst/>
          </a:prstGeom>
        </p:spPr>
        <p:txBody>
          <a:bodyPr wrap="square">
            <a:spAutoFit/>
          </a:bodyPr>
          <a:lstStyle/>
          <a:p>
            <a:r>
              <a:rPr lang="en-US" sz="5400" dirty="0" smtClean="0">
                <a:solidFill>
                  <a:srgbClr val="FFFF00"/>
                </a:solidFill>
              </a:rPr>
              <a:t> Impeccability </a:t>
            </a:r>
            <a:endParaRPr lang="en-US" sz="54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3"/>
                                        </p:tgtEl>
                                      </p:cBhvr>
                                    </p:animEffect>
                                    <p:set>
                                      <p:cBhvr>
                                        <p:cTn id="7" dur="1" fill="hold">
                                          <p:stCondLst>
                                            <p:cond delay="19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a:bodyPr>
          <a:lstStyle/>
          <a:p>
            <a:r>
              <a:rPr lang="en-US" sz="5400" dirty="0" smtClean="0">
                <a:effectLst>
                  <a:glow rad="139700">
                    <a:schemeClr val="accent2">
                      <a:satMod val="175000"/>
                      <a:alpha val="40000"/>
                    </a:schemeClr>
                  </a:glow>
                </a:effectLst>
              </a:rPr>
              <a:t>The Earthly </a:t>
            </a:r>
            <a:r>
              <a:rPr lang="en-US" sz="5400" smtClean="0">
                <a:effectLst>
                  <a:glow rad="139700">
                    <a:schemeClr val="accent2">
                      <a:satMod val="175000"/>
                      <a:alpha val="40000"/>
                    </a:schemeClr>
                  </a:glow>
                </a:effectLst>
              </a:rPr>
              <a:t>Ministry </a:t>
            </a:r>
            <a:br>
              <a:rPr lang="en-US" sz="5400" smtClean="0">
                <a:effectLst>
                  <a:glow rad="139700">
                    <a:schemeClr val="accent2">
                      <a:satMod val="175000"/>
                      <a:alpha val="40000"/>
                    </a:schemeClr>
                  </a:glow>
                </a:effectLst>
              </a:rPr>
            </a:br>
            <a:r>
              <a:rPr lang="en-US" sz="5400" smtClean="0">
                <a:effectLst>
                  <a:glow rad="139700">
                    <a:schemeClr val="accent2">
                      <a:satMod val="175000"/>
                      <a:alpha val="40000"/>
                    </a:schemeClr>
                  </a:glow>
                </a:effectLst>
              </a:rPr>
              <a:t>of </a:t>
            </a:r>
            <a:r>
              <a:rPr lang="en-US" sz="5400" dirty="0" smtClean="0">
                <a:effectLst>
                  <a:glow rad="139700">
                    <a:schemeClr val="accent2">
                      <a:satMod val="175000"/>
                      <a:alpha val="40000"/>
                    </a:schemeClr>
                  </a:glow>
                </a:effectLst>
              </a:rPr>
              <a:t>Jesus Christ</a:t>
            </a:r>
            <a:endParaRPr lang="en-US" sz="5400" dirty="0">
              <a:effectLst>
                <a:glow rad="139700">
                  <a:schemeClr val="accent2">
                    <a:satMod val="175000"/>
                    <a:alpha val="40000"/>
                  </a:schemeClr>
                </a:glow>
              </a:effectLst>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19600"/>
            <a:ext cx="8686800" cy="1524000"/>
          </a:xfrm>
        </p:spPr>
        <p:txBody>
          <a:bodyPr>
            <a:normAutofit fontScale="90000"/>
          </a:bodyPr>
          <a:lstStyle/>
          <a:p>
            <a:r>
              <a:rPr lang="en-US" sz="3600" i="1" dirty="0" smtClean="0"/>
              <a:t>“For even the Son of man came not to be ministered unto, but to minister, and to give his life a ransom for many.” Mark 10:45 </a:t>
            </a:r>
            <a:endParaRPr lang="en-US" sz="3600" i="1" dirty="0"/>
          </a:p>
        </p:txBody>
      </p:sp>
      <p:pic>
        <p:nvPicPr>
          <p:cNvPr id="39938" name="Picture 2" descr="http://4.bp.blogspot.com/-N_C9qqDGyE4/T4RwSh0vO6I/AAAAAAAAA1c/GD4y4I9ToRk/s1600/Jesus%2BHealing-01.jpg"/>
          <p:cNvPicPr>
            <a:picLocks noChangeAspect="1" noChangeArrowheads="1"/>
          </p:cNvPicPr>
          <p:nvPr/>
        </p:nvPicPr>
        <p:blipFill>
          <a:blip r:embed="rId2" cstate="print"/>
          <a:srcRect/>
          <a:stretch>
            <a:fillRect/>
          </a:stretch>
        </p:blipFill>
        <p:spPr bwMode="auto">
          <a:xfrm>
            <a:off x="1981200" y="304800"/>
            <a:ext cx="5181600" cy="3886200"/>
          </a:xfrm>
          <a:prstGeom prst="rect">
            <a:avLst/>
          </a:prstGeom>
          <a:ln>
            <a:noFill/>
          </a:ln>
          <a:effectLst>
            <a:softEdge rad="112500"/>
          </a:effectLst>
        </p:spPr>
      </p:pic>
      <p:pic>
        <p:nvPicPr>
          <p:cNvPr id="39940" name="Picture 4" descr="http://3.bp.blogspot.com/-z3Q2ASkJNUo/TbG2rgsu3zI/AAAAAAAAAAo/IVRfpepQgfM/s1600/jesus_on_cross_2oo4.jpg"/>
          <p:cNvPicPr>
            <a:picLocks noChangeAspect="1" noChangeArrowheads="1"/>
          </p:cNvPicPr>
          <p:nvPr/>
        </p:nvPicPr>
        <p:blipFill>
          <a:blip r:embed="rId3" cstate="print"/>
          <a:srcRect/>
          <a:stretch>
            <a:fillRect/>
          </a:stretch>
        </p:blipFill>
        <p:spPr bwMode="auto">
          <a:xfrm>
            <a:off x="1828800" y="304800"/>
            <a:ext cx="5283200" cy="3962400"/>
          </a:xfrm>
          <a:prstGeom prst="rect">
            <a:avLst/>
          </a:prstGeom>
          <a:ln>
            <a:noFill/>
          </a:ln>
          <a:effectLst>
            <a:softEdge rad="112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940"/>
                                        </p:tgtEl>
                                        <p:attrNameLst>
                                          <p:attrName>style.visibility</p:attrName>
                                        </p:attrNameLst>
                                      </p:cBhvr>
                                      <p:to>
                                        <p:strVal val="visible"/>
                                      </p:to>
                                    </p:set>
                                    <p:animEffect transition="in" filter="fade">
                                      <p:cBhvr>
                                        <p:cTn id="7" dur="2000"/>
                                        <p:tgtEl>
                                          <p:spTgt spid="39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The Character of Jesus Christ</a:t>
            </a:r>
            <a:endParaRPr lang="en-US" dirty="0">
              <a:solidFill>
                <a:srgbClr val="FFFF00"/>
              </a:solidFill>
            </a:endParaRPr>
          </a:p>
        </p:txBody>
      </p:sp>
      <p:sp>
        <p:nvSpPr>
          <p:cNvPr id="3" name="Content Placeholder 2"/>
          <p:cNvSpPr>
            <a:spLocks noGrp="1"/>
          </p:cNvSpPr>
          <p:nvPr>
            <p:ph idx="1"/>
          </p:nvPr>
        </p:nvSpPr>
        <p:spPr>
          <a:xfrm>
            <a:off x="4038600" y="2209800"/>
            <a:ext cx="4648200" cy="3916363"/>
          </a:xfrm>
        </p:spPr>
        <p:txBody>
          <a:bodyPr>
            <a:normAutofit/>
          </a:bodyPr>
          <a:lstStyle/>
          <a:p>
            <a:pPr>
              <a:buFont typeface="Arial" charset="0"/>
              <a:buChar char="•"/>
            </a:pPr>
            <a:r>
              <a:rPr lang="en-US" sz="3600" dirty="0" smtClean="0"/>
              <a:t>What </a:t>
            </a:r>
            <a:r>
              <a:rPr lang="en-US" sz="3600" dirty="0"/>
              <a:t>kind of man was our Lord</a:t>
            </a:r>
            <a:r>
              <a:rPr lang="en-US" sz="3600" dirty="0" smtClean="0"/>
              <a:t>?</a:t>
            </a:r>
          </a:p>
          <a:p>
            <a:pPr>
              <a:buNone/>
            </a:pPr>
            <a:endParaRPr lang="en-US" sz="3600" dirty="0" smtClean="0"/>
          </a:p>
          <a:p>
            <a:r>
              <a:rPr lang="en-US" sz="3600" dirty="0" smtClean="0"/>
              <a:t>What </a:t>
            </a:r>
            <a:r>
              <a:rPr lang="en-US" sz="3600" dirty="0"/>
              <a:t>were some of his characteristics</a:t>
            </a:r>
            <a:r>
              <a:rPr lang="en-US" sz="3600" dirty="0" smtClean="0"/>
              <a:t>?</a:t>
            </a:r>
          </a:p>
          <a:p>
            <a:pPr>
              <a:buNone/>
            </a:pPr>
            <a:endParaRPr lang="en-US" sz="3600" dirty="0"/>
          </a:p>
        </p:txBody>
      </p:sp>
      <p:pic>
        <p:nvPicPr>
          <p:cNvPr id="2050" name="Picture 2" descr="http://spiritlessons.com/Documents/Jesus_Pictures/Jesus_007.jpg"/>
          <p:cNvPicPr>
            <a:picLocks noChangeAspect="1" noChangeArrowheads="1"/>
          </p:cNvPicPr>
          <p:nvPr/>
        </p:nvPicPr>
        <p:blipFill>
          <a:blip r:embed="rId2" cstate="print"/>
          <a:srcRect/>
          <a:stretch>
            <a:fillRect/>
          </a:stretch>
        </p:blipFill>
        <p:spPr bwMode="auto">
          <a:xfrm>
            <a:off x="609600" y="2057400"/>
            <a:ext cx="2527473" cy="3248025"/>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solidFill>
                  <a:srgbClr val="FFFF00"/>
                </a:solidFill>
              </a:rPr>
              <a:t>He was a man of great zeal</a:t>
            </a:r>
            <a:endParaRPr lang="en-US" dirty="0">
              <a:solidFill>
                <a:srgbClr val="FFFF00"/>
              </a:solidFill>
            </a:endParaRPr>
          </a:p>
        </p:txBody>
      </p:sp>
      <p:sp>
        <p:nvSpPr>
          <p:cNvPr id="3" name="Content Placeholder 2"/>
          <p:cNvSpPr>
            <a:spLocks noGrp="1"/>
          </p:cNvSpPr>
          <p:nvPr>
            <p:ph idx="1"/>
          </p:nvPr>
        </p:nvSpPr>
        <p:spPr>
          <a:xfrm>
            <a:off x="228600" y="1143000"/>
            <a:ext cx="8686800" cy="4983163"/>
          </a:xfrm>
        </p:spPr>
        <p:txBody>
          <a:bodyPr>
            <a:noAutofit/>
          </a:bodyPr>
          <a:lstStyle/>
          <a:p>
            <a:r>
              <a:rPr lang="en-US" dirty="0"/>
              <a:t>Synonyms</a:t>
            </a:r>
            <a:r>
              <a:rPr lang="en-US" dirty="0" smtClean="0"/>
              <a:t> - intensity</a:t>
            </a:r>
            <a:r>
              <a:rPr lang="en-US" dirty="0"/>
              <a:t>,</a:t>
            </a:r>
            <a:r>
              <a:rPr lang="en-US" dirty="0" smtClean="0"/>
              <a:t> passion </a:t>
            </a:r>
          </a:p>
          <a:p>
            <a:r>
              <a:rPr lang="en-US" dirty="0" smtClean="0"/>
              <a:t>Antonym - apathy </a:t>
            </a:r>
          </a:p>
          <a:p>
            <a:pPr lvl="0"/>
            <a:r>
              <a:rPr lang="en-US" dirty="0" smtClean="0"/>
              <a:t>His </a:t>
            </a:r>
            <a:r>
              <a:rPr lang="en-US" dirty="0"/>
              <a:t>zeal </a:t>
            </a:r>
            <a:r>
              <a:rPr lang="en-US" i="1" dirty="0" smtClean="0"/>
              <a:t>- </a:t>
            </a:r>
            <a:r>
              <a:rPr lang="en-US" i="1" dirty="0" smtClean="0">
                <a:solidFill>
                  <a:srgbClr val="FFFF00"/>
                </a:solidFill>
              </a:rPr>
              <a:t>(John 2:15-17) “And when he had made a scourge of small cords, he drove them all out of the temple, and the sheep, and the oxen; and poured out the changers' money, and overthrew the tables; And said unto them that sold doves, Take these things hence; make not my Father's house an house of merchandise. And his disciples remembered that it was written, </a:t>
            </a:r>
            <a:r>
              <a:rPr lang="en-US" i="1" u="sng" dirty="0" smtClean="0">
                <a:solidFill>
                  <a:srgbClr val="FFFF00"/>
                </a:solidFill>
              </a:rPr>
              <a:t>The zeal of </a:t>
            </a:r>
            <a:r>
              <a:rPr lang="en-US" i="1" u="sng" dirty="0" err="1" smtClean="0">
                <a:solidFill>
                  <a:srgbClr val="FFFF00"/>
                </a:solidFill>
              </a:rPr>
              <a:t>thine</a:t>
            </a:r>
            <a:r>
              <a:rPr lang="en-US" i="1" u="sng" dirty="0" smtClean="0">
                <a:solidFill>
                  <a:srgbClr val="FFFF00"/>
                </a:solidFill>
              </a:rPr>
              <a:t> house hath eaten me up.”</a:t>
            </a:r>
            <a:endParaRPr lang="en-US" i="1" u="sng" dirty="0">
              <a:solidFill>
                <a:srgbClr val="FFFF00"/>
              </a:solidFill>
            </a:endParaRPr>
          </a:p>
          <a:p>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farm5.static.flickr.com/4056/4663087378_b543cfb4d1.jpg"/>
          <p:cNvPicPr>
            <a:picLocks noChangeAspect="1" noChangeArrowheads="1"/>
          </p:cNvPicPr>
          <p:nvPr/>
        </p:nvPicPr>
        <p:blipFill>
          <a:blip r:embed="rId2" cstate="print"/>
          <a:srcRect/>
          <a:stretch>
            <a:fillRect/>
          </a:stretch>
        </p:blipFill>
        <p:spPr bwMode="auto">
          <a:xfrm>
            <a:off x="533400" y="533400"/>
            <a:ext cx="7973301" cy="5724830"/>
          </a:xfrm>
          <a:prstGeom prst="rect">
            <a:avLst/>
          </a:prstGeom>
          <a:noFill/>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35162"/>
          </a:xfrm>
        </p:spPr>
        <p:txBody>
          <a:bodyPr>
            <a:normAutofit fontScale="90000"/>
          </a:bodyPr>
          <a:lstStyle/>
          <a:p>
            <a:pPr lvl="0"/>
            <a:r>
              <a:rPr lang="en-US" dirty="0" smtClean="0"/>
              <a:t>His zeal forced him to remain </a:t>
            </a:r>
            <a:br>
              <a:rPr lang="en-US" dirty="0" smtClean="0"/>
            </a:br>
            <a:r>
              <a:rPr lang="en-US" dirty="0" smtClean="0"/>
              <a:t>behind in Jerusalem as a boy </a:t>
            </a:r>
            <a:br>
              <a:rPr lang="en-US" dirty="0" smtClean="0"/>
            </a:br>
            <a:endParaRPr lang="en-US" dirty="0"/>
          </a:p>
        </p:txBody>
      </p:sp>
      <p:sp>
        <p:nvSpPr>
          <p:cNvPr id="3" name="Rectangle 2"/>
          <p:cNvSpPr/>
          <p:nvPr/>
        </p:nvSpPr>
        <p:spPr>
          <a:xfrm>
            <a:off x="152400" y="1828800"/>
            <a:ext cx="8839200" cy="5016758"/>
          </a:xfrm>
          <a:prstGeom prst="rect">
            <a:avLst/>
          </a:prstGeom>
        </p:spPr>
        <p:txBody>
          <a:bodyPr wrap="square">
            <a:spAutoFit/>
          </a:bodyPr>
          <a:lstStyle/>
          <a:p>
            <a:pPr algn="ctr"/>
            <a:r>
              <a:rPr lang="en-US" sz="3200" i="1" dirty="0" smtClean="0">
                <a:solidFill>
                  <a:srgbClr val="FFFF00"/>
                </a:solidFill>
              </a:rPr>
              <a:t>“And when they saw him, they were amazed: and his mother said unto him, Son, why hast thou thus dealt with us? behold, thy father and I have sought thee sorrowing. And he said unto them, How is it that ye sought me? </a:t>
            </a:r>
            <a:r>
              <a:rPr lang="en-US" sz="3200" i="1" dirty="0" err="1" smtClean="0">
                <a:solidFill>
                  <a:srgbClr val="FFFF00"/>
                </a:solidFill>
              </a:rPr>
              <a:t>wist</a:t>
            </a:r>
            <a:r>
              <a:rPr lang="en-US" sz="3200" i="1" dirty="0" smtClean="0">
                <a:solidFill>
                  <a:srgbClr val="FFFF00"/>
                </a:solidFill>
              </a:rPr>
              <a:t> ye not that I must be about my Father's business? And they understood not the saying which he </a:t>
            </a:r>
            <a:r>
              <a:rPr lang="en-US" sz="3200" i="1" dirty="0" err="1" smtClean="0">
                <a:solidFill>
                  <a:srgbClr val="FFFF00"/>
                </a:solidFill>
              </a:rPr>
              <a:t>spake</a:t>
            </a:r>
            <a:r>
              <a:rPr lang="en-US" sz="3200" i="1" dirty="0" smtClean="0">
                <a:solidFill>
                  <a:srgbClr val="FFFF00"/>
                </a:solidFill>
              </a:rPr>
              <a:t> unto them. And he went down with them, and came to Nazareth, and was subject unto them: but his mother kept all these sayings in her heart.” (Luke 2:48-51) </a:t>
            </a:r>
            <a:endParaRPr lang="en-US" sz="3200" i="1" dirty="0">
              <a:solidFill>
                <a:srgbClr val="FFFF00"/>
              </a:solidFill>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biblelessonsite.org/flash/images62/slides/p_0007.jpg"/>
          <p:cNvPicPr>
            <a:picLocks noChangeAspect="1" noChangeArrowheads="1"/>
          </p:cNvPicPr>
          <p:nvPr/>
        </p:nvPicPr>
        <p:blipFill>
          <a:blip r:embed="rId2" cstate="print">
            <a:lum bright="-10000"/>
          </a:blip>
          <a:srcRect/>
          <a:stretch>
            <a:fillRect/>
          </a:stretch>
        </p:blipFill>
        <p:spPr bwMode="auto">
          <a:xfrm>
            <a:off x="228600" y="0"/>
            <a:ext cx="8715664" cy="7010400"/>
          </a:xfrm>
          <a:prstGeom prst="rect">
            <a:avLst/>
          </a:prstGeom>
          <a:noFill/>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His zeal led him to become </a:t>
            </a:r>
            <a:br>
              <a:rPr lang="en-US" dirty="0" smtClean="0"/>
            </a:br>
            <a:r>
              <a:rPr lang="en-US" dirty="0" smtClean="0"/>
              <a:t>the first circuit preacher</a:t>
            </a:r>
            <a:endParaRPr lang="en-US" dirty="0"/>
          </a:p>
        </p:txBody>
      </p:sp>
      <p:sp>
        <p:nvSpPr>
          <p:cNvPr id="3" name="Content Placeholder 2"/>
          <p:cNvSpPr>
            <a:spLocks noGrp="1"/>
          </p:cNvSpPr>
          <p:nvPr>
            <p:ph idx="1"/>
          </p:nvPr>
        </p:nvSpPr>
        <p:spPr>
          <a:xfrm>
            <a:off x="0" y="1752600"/>
            <a:ext cx="9144000" cy="5105400"/>
          </a:xfrm>
        </p:spPr>
        <p:txBody>
          <a:bodyPr>
            <a:normAutofit lnSpcReduction="10000"/>
          </a:bodyPr>
          <a:lstStyle/>
          <a:p>
            <a:pPr algn="ctr">
              <a:buNone/>
            </a:pPr>
            <a:r>
              <a:rPr lang="en-US" i="1" dirty="0" smtClean="0">
                <a:solidFill>
                  <a:srgbClr val="FFFF00"/>
                </a:solidFill>
              </a:rPr>
              <a:t>     “And when it was day, he departed and went into a desert place: and the people sought him, and came unto him, and stayed him, that he should not depart from them. And he said unto them, I must preach the kingdom of God to other cities also: for therefore am I sent. And he preached in the synagogues of Galilee…And it came to pass afterward, that he went throughout every city and village, preaching and </a:t>
            </a:r>
            <a:r>
              <a:rPr lang="en-US" i="1" dirty="0" err="1" smtClean="0">
                <a:solidFill>
                  <a:srgbClr val="FFFF00"/>
                </a:solidFill>
              </a:rPr>
              <a:t>shewing</a:t>
            </a:r>
            <a:r>
              <a:rPr lang="en-US" i="1" dirty="0" smtClean="0">
                <a:solidFill>
                  <a:srgbClr val="FFFF00"/>
                </a:solidFill>
              </a:rPr>
              <a:t> the glad tidings of the kingdom of God: and the twelve were with him.” (Luke 4:42-44; 8:1) </a:t>
            </a:r>
            <a:endParaRPr lang="en-US" i="1" dirty="0">
              <a:solidFill>
                <a:srgbClr val="FFFF00"/>
              </a:solidFill>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54762"/>
          </a:xfrm>
        </p:spPr>
        <p:txBody>
          <a:bodyPr>
            <a:normAutofit/>
          </a:bodyPr>
          <a:lstStyle/>
          <a:p>
            <a:r>
              <a:rPr lang="en-US" sz="9600" dirty="0" smtClean="0">
                <a:effectLst>
                  <a:glow rad="101600">
                    <a:schemeClr val="accent2">
                      <a:satMod val="175000"/>
                      <a:alpha val="40000"/>
                    </a:schemeClr>
                  </a:glow>
                </a:effectLst>
              </a:rPr>
              <a:t>Review</a:t>
            </a:r>
            <a:endParaRPr lang="en-US" sz="9600" dirty="0">
              <a:effectLst>
                <a:glow rad="101600">
                  <a:schemeClr val="accent2">
                    <a:satMod val="175000"/>
                    <a:alpha val="40000"/>
                  </a:schemeClr>
                </a:glow>
              </a:effectLst>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4" name="Picture 4" descr="http://michaelguth.com/myblog/pictures/Christ%20-%20Hear%20Him%20-%20Dewey.JPG"/>
          <p:cNvPicPr>
            <a:picLocks noChangeAspect="1" noChangeArrowheads="1"/>
          </p:cNvPicPr>
          <p:nvPr/>
        </p:nvPicPr>
        <p:blipFill>
          <a:blip r:embed="rId2" cstate="print"/>
          <a:srcRect/>
          <a:stretch>
            <a:fillRect/>
          </a:stretch>
        </p:blipFill>
        <p:spPr bwMode="auto">
          <a:xfrm>
            <a:off x="609600" y="1"/>
            <a:ext cx="7772400" cy="6858000"/>
          </a:xfrm>
          <a:prstGeom prst="rect">
            <a:avLst/>
          </a:prstGeom>
          <a:noFill/>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His zeal caused his friends </a:t>
            </a:r>
            <a:br>
              <a:rPr lang="en-US" dirty="0" smtClean="0"/>
            </a:br>
            <a:r>
              <a:rPr lang="en-US" dirty="0" smtClean="0"/>
              <a:t>to think him mad</a:t>
            </a:r>
            <a:endParaRPr lang="en-US" dirty="0"/>
          </a:p>
        </p:txBody>
      </p:sp>
      <p:sp>
        <p:nvSpPr>
          <p:cNvPr id="3" name="Content Placeholder 2"/>
          <p:cNvSpPr>
            <a:spLocks noGrp="1"/>
          </p:cNvSpPr>
          <p:nvPr>
            <p:ph idx="1"/>
          </p:nvPr>
        </p:nvSpPr>
        <p:spPr>
          <a:xfrm>
            <a:off x="0" y="1752600"/>
            <a:ext cx="4876800" cy="5105400"/>
          </a:xfrm>
        </p:spPr>
        <p:txBody>
          <a:bodyPr/>
          <a:lstStyle/>
          <a:p>
            <a:r>
              <a:rPr lang="en-US" i="1" dirty="0" smtClean="0">
                <a:solidFill>
                  <a:srgbClr val="FFFF00"/>
                </a:solidFill>
              </a:rPr>
              <a:t>"And when his friends heard of it, they went out to lay hold on him: for they said, He is beside himself." (Mark 3:21)</a:t>
            </a:r>
          </a:p>
          <a:p>
            <a:r>
              <a:rPr lang="en-US" dirty="0" smtClean="0"/>
              <a:t>The words </a:t>
            </a:r>
            <a:r>
              <a:rPr lang="en-US" i="1" dirty="0" smtClean="0"/>
              <a:t>"He is beside himself" </a:t>
            </a:r>
            <a:r>
              <a:rPr lang="en-US" dirty="0" smtClean="0"/>
              <a:t>may be paraphrased, "He has gone crazy </a:t>
            </a:r>
            <a:r>
              <a:rPr lang="en-US" dirty="0" smtClean="0"/>
              <a:t>or lost his mind</a:t>
            </a:r>
            <a:r>
              <a:rPr lang="en-US" dirty="0" smtClean="0"/>
              <a:t>."</a:t>
            </a:r>
            <a:endParaRPr lang="en-US" dirty="0" smtClean="0"/>
          </a:p>
          <a:p>
            <a:endParaRPr lang="en-US" dirty="0"/>
          </a:p>
        </p:txBody>
      </p:sp>
      <p:pic>
        <p:nvPicPr>
          <p:cNvPr id="48130" name="Picture 2" descr="http://ubdavid.org/bibleexploration/know-your-bible1/graphics/20_asked-him-to-teach-them-to-pray.jpg"/>
          <p:cNvPicPr>
            <a:picLocks noChangeAspect="1" noChangeArrowheads="1"/>
          </p:cNvPicPr>
          <p:nvPr/>
        </p:nvPicPr>
        <p:blipFill>
          <a:blip r:embed="rId2" cstate="print"/>
          <a:srcRect/>
          <a:stretch>
            <a:fillRect/>
          </a:stretch>
        </p:blipFill>
        <p:spPr bwMode="auto">
          <a:xfrm>
            <a:off x="4933728" y="2667000"/>
            <a:ext cx="4075681" cy="26670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normAutofit fontScale="90000"/>
          </a:bodyPr>
          <a:lstStyle/>
          <a:p>
            <a:pPr lvl="0"/>
            <a:r>
              <a:rPr lang="en-US" dirty="0" smtClean="0"/>
              <a:t>His zeal prompted him to risk his </a:t>
            </a:r>
            <a:br>
              <a:rPr lang="en-US" dirty="0" smtClean="0"/>
            </a:br>
            <a:r>
              <a:rPr lang="en-US" dirty="0" smtClean="0"/>
              <a:t>life in purifying the Temple </a:t>
            </a:r>
            <a:br>
              <a:rPr lang="en-US" dirty="0" smtClean="0"/>
            </a:br>
            <a:endParaRPr lang="en-US" dirty="0"/>
          </a:p>
        </p:txBody>
      </p:sp>
      <p:sp>
        <p:nvSpPr>
          <p:cNvPr id="3" name="Content Placeholder 2"/>
          <p:cNvSpPr>
            <a:spLocks noGrp="1"/>
          </p:cNvSpPr>
          <p:nvPr>
            <p:ph idx="1"/>
          </p:nvPr>
        </p:nvSpPr>
        <p:spPr>
          <a:xfrm>
            <a:off x="3810000" y="1524000"/>
            <a:ext cx="5105400" cy="5334000"/>
          </a:xfrm>
        </p:spPr>
        <p:txBody>
          <a:bodyPr>
            <a:noAutofit/>
          </a:bodyPr>
          <a:lstStyle/>
          <a:p>
            <a:pPr>
              <a:buNone/>
            </a:pPr>
            <a:r>
              <a:rPr lang="en-US" i="1" dirty="0" smtClean="0">
                <a:solidFill>
                  <a:srgbClr val="FFFF00"/>
                </a:solidFill>
              </a:rPr>
              <a:t>    First cleansing -            (</a:t>
            </a:r>
            <a:r>
              <a:rPr lang="en-US" i="1" dirty="0" smtClean="0">
                <a:solidFill>
                  <a:srgbClr val="FFFF00"/>
                </a:solidFill>
              </a:rPr>
              <a:t>John 2:15-17</a:t>
            </a:r>
            <a:r>
              <a:rPr lang="en-US" i="1" dirty="0" smtClean="0">
                <a:solidFill>
                  <a:srgbClr val="FFFF00"/>
                </a:solidFill>
              </a:rPr>
              <a:t>)</a:t>
            </a:r>
          </a:p>
          <a:p>
            <a:pPr>
              <a:buNone/>
            </a:pPr>
            <a:r>
              <a:rPr lang="en-US" i="1" dirty="0" smtClean="0">
                <a:solidFill>
                  <a:srgbClr val="FFFF00"/>
                </a:solidFill>
              </a:rPr>
              <a:t>    Second cleansing - </a:t>
            </a:r>
            <a:r>
              <a:rPr lang="de-DE" dirty="0" smtClean="0">
                <a:solidFill>
                  <a:srgbClr val="FFFF00"/>
                </a:solidFill>
              </a:rPr>
              <a:t>(</a:t>
            </a:r>
            <a:r>
              <a:rPr lang="de-DE" i="1" dirty="0" smtClean="0">
                <a:solidFill>
                  <a:srgbClr val="FFFF00"/>
                </a:solidFill>
              </a:rPr>
              <a:t>Matt. 21:12–13</a:t>
            </a:r>
            <a:r>
              <a:rPr lang="de-DE" dirty="0" smtClean="0">
                <a:solidFill>
                  <a:srgbClr val="FFFF00"/>
                </a:solidFill>
              </a:rPr>
              <a:t>; </a:t>
            </a:r>
            <a:r>
              <a:rPr lang="de-DE" i="1" dirty="0" smtClean="0">
                <a:solidFill>
                  <a:srgbClr val="FFFF00"/>
                </a:solidFill>
              </a:rPr>
              <a:t>Mark 11:15–17</a:t>
            </a:r>
            <a:r>
              <a:rPr lang="de-DE" dirty="0" smtClean="0">
                <a:solidFill>
                  <a:srgbClr val="FFFF00"/>
                </a:solidFill>
              </a:rPr>
              <a:t>; </a:t>
            </a:r>
            <a:r>
              <a:rPr lang="de-DE" i="1" dirty="0" smtClean="0">
                <a:solidFill>
                  <a:srgbClr val="FFFF00"/>
                </a:solidFill>
              </a:rPr>
              <a:t>Luke </a:t>
            </a:r>
            <a:r>
              <a:rPr lang="de-DE" i="1" dirty="0" smtClean="0">
                <a:solidFill>
                  <a:srgbClr val="FFFF00"/>
                </a:solidFill>
              </a:rPr>
              <a:t>19:45–46)</a:t>
            </a:r>
            <a:endParaRPr lang="en-US" i="1" dirty="0">
              <a:solidFill>
                <a:srgbClr val="FFFF00"/>
              </a:solidFill>
            </a:endParaRPr>
          </a:p>
        </p:txBody>
      </p:sp>
      <p:pic>
        <p:nvPicPr>
          <p:cNvPr id="49154" name="Picture 2" descr="http://fireofthylove.com/wp-content/uploads/2011/10/jesus_money-changers.jpg"/>
          <p:cNvPicPr>
            <a:picLocks noChangeAspect="1" noChangeArrowheads="1"/>
          </p:cNvPicPr>
          <p:nvPr/>
        </p:nvPicPr>
        <p:blipFill>
          <a:blip r:embed="rId2" cstate="print"/>
          <a:srcRect/>
          <a:stretch>
            <a:fillRect/>
          </a:stretch>
        </p:blipFill>
        <p:spPr bwMode="auto">
          <a:xfrm>
            <a:off x="152400" y="1752600"/>
            <a:ext cx="3546311" cy="2667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Rectangle 4"/>
          <p:cNvSpPr/>
          <p:nvPr/>
        </p:nvSpPr>
        <p:spPr>
          <a:xfrm>
            <a:off x="457200" y="4724400"/>
            <a:ext cx="8534400" cy="1569660"/>
          </a:xfrm>
          <a:prstGeom prst="rect">
            <a:avLst/>
          </a:prstGeom>
        </p:spPr>
        <p:txBody>
          <a:bodyPr wrap="square">
            <a:spAutoFit/>
          </a:bodyPr>
          <a:lstStyle/>
          <a:p>
            <a:pPr algn="ctr"/>
            <a:r>
              <a:rPr lang="en-US" sz="3200" i="1" dirty="0" smtClean="0">
                <a:solidFill>
                  <a:srgbClr val="FFFF00"/>
                </a:solidFill>
              </a:rPr>
              <a:t>“For </a:t>
            </a:r>
            <a:r>
              <a:rPr lang="en-US" sz="3200" i="1" dirty="0" smtClean="0">
                <a:solidFill>
                  <a:srgbClr val="FFFF00"/>
                </a:solidFill>
              </a:rPr>
              <a:t>the zeal of </a:t>
            </a:r>
            <a:r>
              <a:rPr lang="en-US" sz="3200" i="1" dirty="0" err="1" smtClean="0">
                <a:solidFill>
                  <a:srgbClr val="FFFF00"/>
                </a:solidFill>
              </a:rPr>
              <a:t>thine</a:t>
            </a:r>
            <a:r>
              <a:rPr lang="en-US" sz="3200" i="1" dirty="0" smtClean="0">
                <a:solidFill>
                  <a:srgbClr val="FFFF00"/>
                </a:solidFill>
              </a:rPr>
              <a:t> house hath eaten me up; and the reproaches of them that reproached thee are fallen upon me</a:t>
            </a:r>
            <a:r>
              <a:rPr lang="en-US" sz="3200" i="1" dirty="0" smtClean="0">
                <a:solidFill>
                  <a:srgbClr val="FFFF00"/>
                </a:solidFill>
              </a:rPr>
              <a:t>.” </a:t>
            </a:r>
            <a:r>
              <a:rPr lang="en-US" sz="3200" i="1" dirty="0" smtClean="0">
                <a:solidFill>
                  <a:srgbClr val="FFFF00"/>
                </a:solidFill>
              </a:rPr>
              <a:t>Psalm 69:9 </a:t>
            </a:r>
            <a:endParaRPr lang="en-US" sz="3200" i="1" dirty="0">
              <a:solidFill>
                <a:srgbClr val="FFFF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524000"/>
          </a:xfrm>
        </p:spPr>
        <p:txBody>
          <a:bodyPr>
            <a:normAutofit/>
          </a:bodyPr>
          <a:lstStyle/>
          <a:p>
            <a:r>
              <a:rPr lang="en-US" dirty="0" smtClean="0"/>
              <a:t>His zeal gave him no rest until he accomplished his mission</a:t>
            </a:r>
            <a:endParaRPr lang="en-US" dirty="0"/>
          </a:p>
        </p:txBody>
      </p:sp>
      <p:sp>
        <p:nvSpPr>
          <p:cNvPr id="3" name="Content Placeholder 2"/>
          <p:cNvSpPr>
            <a:spLocks noGrp="1"/>
          </p:cNvSpPr>
          <p:nvPr>
            <p:ph idx="1"/>
          </p:nvPr>
        </p:nvSpPr>
        <p:spPr>
          <a:xfrm>
            <a:off x="152400" y="2286000"/>
            <a:ext cx="4495800" cy="3840163"/>
          </a:xfrm>
        </p:spPr>
        <p:txBody>
          <a:bodyPr>
            <a:normAutofit/>
          </a:bodyPr>
          <a:lstStyle/>
          <a:p>
            <a:pPr lvl="0" algn="ctr">
              <a:buNone/>
            </a:pPr>
            <a:r>
              <a:rPr lang="en-US" i="1" dirty="0">
                <a:solidFill>
                  <a:srgbClr val="FFFF00"/>
                </a:solidFill>
              </a:rPr>
              <a:t> </a:t>
            </a:r>
            <a:r>
              <a:rPr lang="en-US" i="1" dirty="0" smtClean="0">
                <a:solidFill>
                  <a:srgbClr val="FFFF00"/>
                </a:solidFill>
              </a:rPr>
              <a:t>  "I have a </a:t>
            </a:r>
            <a:r>
              <a:rPr lang="en-US" i="1" u="sng" dirty="0" smtClean="0">
                <a:solidFill>
                  <a:srgbClr val="FFFF00"/>
                </a:solidFill>
              </a:rPr>
              <a:t>baptism</a:t>
            </a:r>
            <a:r>
              <a:rPr lang="en-US" i="1" dirty="0" smtClean="0">
                <a:solidFill>
                  <a:srgbClr val="FFFF00"/>
                </a:solidFill>
              </a:rPr>
              <a:t> </a:t>
            </a:r>
            <a:r>
              <a:rPr lang="en-US" i="1" dirty="0" smtClean="0"/>
              <a:t>(judgment) </a:t>
            </a:r>
            <a:r>
              <a:rPr lang="en-US" i="1" dirty="0" smtClean="0">
                <a:solidFill>
                  <a:srgbClr val="FFFF00"/>
                </a:solidFill>
              </a:rPr>
              <a:t>to be baptized with; and how am I </a:t>
            </a:r>
            <a:r>
              <a:rPr lang="en-US" i="1" u="sng" dirty="0" smtClean="0">
                <a:solidFill>
                  <a:srgbClr val="FFFF00"/>
                </a:solidFill>
              </a:rPr>
              <a:t>straitened</a:t>
            </a:r>
            <a:r>
              <a:rPr lang="en-US" i="1" dirty="0" smtClean="0">
                <a:solidFill>
                  <a:srgbClr val="FFFF00"/>
                </a:solidFill>
              </a:rPr>
              <a:t> </a:t>
            </a:r>
            <a:r>
              <a:rPr lang="en-US" i="1" dirty="0" smtClean="0"/>
              <a:t>(preoccupied/constrain) </a:t>
            </a:r>
            <a:r>
              <a:rPr lang="en-US" i="1" dirty="0" smtClean="0">
                <a:solidFill>
                  <a:srgbClr val="FFFF00"/>
                </a:solidFill>
              </a:rPr>
              <a:t>till it be accomplished" (Luke 12:50)</a:t>
            </a:r>
          </a:p>
          <a:p>
            <a:pPr algn="ctr"/>
            <a:endParaRPr lang="en-US" i="1" dirty="0">
              <a:solidFill>
                <a:srgbClr val="FFFF00"/>
              </a:solidFill>
            </a:endParaRPr>
          </a:p>
        </p:txBody>
      </p:sp>
      <p:pic>
        <p:nvPicPr>
          <p:cNvPr id="50178" name="Picture 2" descr="http://alaskabibleteacher.files.wordpress.com/2012/02/jesus-with-cross.jpeg"/>
          <p:cNvPicPr>
            <a:picLocks noChangeAspect="1" noChangeArrowheads="1"/>
          </p:cNvPicPr>
          <p:nvPr/>
        </p:nvPicPr>
        <p:blipFill>
          <a:blip r:embed="rId2" cstate="print"/>
          <a:srcRect t="7407" r="-1559" b="6666"/>
          <a:stretch>
            <a:fillRect/>
          </a:stretch>
        </p:blipFill>
        <p:spPr bwMode="auto">
          <a:xfrm>
            <a:off x="5105400" y="1905000"/>
            <a:ext cx="3665483" cy="4724400"/>
          </a:xfrm>
          <a:prstGeom prst="rect">
            <a:avLst/>
          </a:prstGeom>
          <a:noFill/>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447800"/>
          </a:xfrm>
        </p:spPr>
        <p:txBody>
          <a:bodyPr/>
          <a:lstStyle/>
          <a:p>
            <a:r>
              <a:rPr lang="en-US" dirty="0" smtClean="0"/>
              <a:t>His compassion </a:t>
            </a:r>
            <a:endParaRPr lang="en-US" dirty="0"/>
          </a:p>
        </p:txBody>
      </p:sp>
      <p:sp>
        <p:nvSpPr>
          <p:cNvPr id="3" name="Content Placeholder 2"/>
          <p:cNvSpPr>
            <a:spLocks noGrp="1"/>
          </p:cNvSpPr>
          <p:nvPr>
            <p:ph idx="1"/>
          </p:nvPr>
        </p:nvSpPr>
        <p:spPr>
          <a:xfrm>
            <a:off x="0" y="1371600"/>
            <a:ext cx="4267200" cy="5486399"/>
          </a:xfrm>
        </p:spPr>
        <p:txBody>
          <a:bodyPr>
            <a:normAutofit lnSpcReduction="10000"/>
          </a:bodyPr>
          <a:lstStyle/>
          <a:p>
            <a:pPr algn="ctr">
              <a:buNone/>
            </a:pPr>
            <a:r>
              <a:rPr lang="en-US" sz="3600" i="1" dirty="0" smtClean="0">
                <a:solidFill>
                  <a:srgbClr val="FFFF00"/>
                </a:solidFill>
              </a:rPr>
              <a:t>   “Who can have compassion on the ignorant </a:t>
            </a:r>
            <a:r>
              <a:rPr lang="en-US" sz="3600" i="1" dirty="0" smtClean="0"/>
              <a:t>(those without understanding)</a:t>
            </a:r>
            <a:r>
              <a:rPr lang="en-US" sz="3600" i="1" dirty="0" smtClean="0">
                <a:solidFill>
                  <a:srgbClr val="FFFF00"/>
                </a:solidFill>
              </a:rPr>
              <a:t>,</a:t>
            </a:r>
            <a:r>
              <a:rPr lang="en-US" sz="3600" i="1" dirty="0" smtClean="0"/>
              <a:t> </a:t>
            </a:r>
            <a:r>
              <a:rPr lang="en-US" sz="3600" i="1" dirty="0" smtClean="0">
                <a:solidFill>
                  <a:srgbClr val="FFFF00"/>
                </a:solidFill>
              </a:rPr>
              <a:t>and on them that are out of the way; for that he himself also is compassed with infirmity.” (Heb 5:2)</a:t>
            </a:r>
          </a:p>
          <a:p>
            <a:pPr lvl="0" algn="ctr">
              <a:buNone/>
            </a:pPr>
            <a:endParaRPr lang="en-US" sz="3600" i="1" dirty="0">
              <a:solidFill>
                <a:srgbClr val="FFFF00"/>
              </a:solidFill>
            </a:endParaRPr>
          </a:p>
        </p:txBody>
      </p:sp>
      <p:pic>
        <p:nvPicPr>
          <p:cNvPr id="38914" name="Picture 2" descr="http://enrichmentjournal.ag.org/images/201201_images/300/201201_026_Compasion_art.jpg"/>
          <p:cNvPicPr>
            <a:picLocks noChangeAspect="1" noChangeArrowheads="1"/>
          </p:cNvPicPr>
          <p:nvPr/>
        </p:nvPicPr>
        <p:blipFill>
          <a:blip r:embed="rId2" cstate="print"/>
          <a:srcRect/>
          <a:stretch>
            <a:fillRect/>
          </a:stretch>
        </p:blipFill>
        <p:spPr bwMode="auto">
          <a:xfrm>
            <a:off x="4648200" y="1295400"/>
            <a:ext cx="4208526" cy="4800600"/>
          </a:xfrm>
          <a:prstGeom prst="rect">
            <a:avLst/>
          </a:prstGeom>
          <a:noFill/>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compassionfoundationinternationalministries.webs.com/jesus-children.jpg"/>
          <p:cNvPicPr>
            <a:picLocks noChangeAspect="1" noChangeArrowheads="1"/>
          </p:cNvPicPr>
          <p:nvPr/>
        </p:nvPicPr>
        <p:blipFill>
          <a:blip r:embed="rId2" cstate="print"/>
          <a:srcRect/>
          <a:stretch>
            <a:fillRect/>
          </a:stretch>
        </p:blipFill>
        <p:spPr bwMode="auto">
          <a:xfrm>
            <a:off x="1" y="0"/>
            <a:ext cx="9144000" cy="6831199"/>
          </a:xfrm>
          <a:prstGeom prst="rect">
            <a:avLst/>
          </a:prstGeom>
          <a:noFill/>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hookedonthebook.com/wp-content/uploads/2012/07/At_The_Pool_of_Bethesda_lg1.jpg"/>
          <p:cNvPicPr>
            <a:picLocks noChangeAspect="1" noChangeArrowheads="1"/>
          </p:cNvPicPr>
          <p:nvPr/>
        </p:nvPicPr>
        <p:blipFill>
          <a:blip r:embed="rId2" cstate="print"/>
          <a:srcRect/>
          <a:stretch>
            <a:fillRect/>
          </a:stretch>
        </p:blipFill>
        <p:spPr bwMode="auto">
          <a:xfrm>
            <a:off x="0" y="-69892"/>
            <a:ext cx="9144000" cy="6927892"/>
          </a:xfrm>
          <a:prstGeom prst="rect">
            <a:avLst/>
          </a:prstGeom>
          <a:noFill/>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His compassion upon </a:t>
            </a:r>
            <a:br>
              <a:rPr lang="en-US" dirty="0" smtClean="0"/>
            </a:br>
            <a:r>
              <a:rPr lang="en-US" dirty="0" smtClean="0"/>
              <a:t>the </a:t>
            </a:r>
            <a:r>
              <a:rPr lang="en-US" dirty="0" err="1" smtClean="0"/>
              <a:t>shepherdless</a:t>
            </a:r>
            <a:r>
              <a:rPr lang="en-US" dirty="0" smtClean="0"/>
              <a:t> multitudes</a:t>
            </a:r>
            <a:endParaRPr lang="en-US" dirty="0"/>
          </a:p>
        </p:txBody>
      </p:sp>
      <p:sp>
        <p:nvSpPr>
          <p:cNvPr id="3" name="Content Placeholder 2"/>
          <p:cNvSpPr>
            <a:spLocks noGrp="1"/>
          </p:cNvSpPr>
          <p:nvPr>
            <p:ph idx="1"/>
          </p:nvPr>
        </p:nvSpPr>
        <p:spPr>
          <a:xfrm>
            <a:off x="4648200" y="1828800"/>
            <a:ext cx="4343400" cy="4297363"/>
          </a:xfrm>
        </p:spPr>
        <p:txBody>
          <a:bodyPr>
            <a:normAutofit lnSpcReduction="10000"/>
          </a:bodyPr>
          <a:lstStyle/>
          <a:p>
            <a:pPr algn="ctr">
              <a:buNone/>
            </a:pPr>
            <a:r>
              <a:rPr lang="en-US" i="1" dirty="0" smtClean="0">
                <a:solidFill>
                  <a:srgbClr val="FFFF00"/>
                </a:solidFill>
              </a:rPr>
              <a:t>  "But when he saw the multitudes, he was moved with compassion on them, because they fainted, and were scattered abroad, as sheep having no shepherd" (Matt. 9:36)</a:t>
            </a:r>
          </a:p>
          <a:p>
            <a:pPr algn="ctr"/>
            <a:endParaRPr lang="en-US" i="1" dirty="0">
              <a:solidFill>
                <a:srgbClr val="FFFF00"/>
              </a:solidFill>
            </a:endParaRPr>
          </a:p>
        </p:txBody>
      </p:sp>
      <p:pic>
        <p:nvPicPr>
          <p:cNvPr id="51202" name="Picture 2" descr="http://3.bp.blogspot.com/-4vZ8MfcCI3k/UCRXJ8xae5I/AAAAAAAADOs/lt9DS5wR3C4/s640/Jesus+Overlooking+Jerusalem.jpg"/>
          <p:cNvPicPr>
            <a:picLocks noChangeAspect="1" noChangeArrowheads="1"/>
          </p:cNvPicPr>
          <p:nvPr/>
        </p:nvPicPr>
        <p:blipFill>
          <a:blip r:embed="rId2" cstate="print"/>
          <a:srcRect/>
          <a:stretch>
            <a:fillRect/>
          </a:stretch>
        </p:blipFill>
        <p:spPr bwMode="auto">
          <a:xfrm rot="21062045">
            <a:off x="310023" y="2094318"/>
            <a:ext cx="4572000" cy="2381250"/>
          </a:xfrm>
          <a:prstGeom prst="rect">
            <a:avLst/>
          </a:prstGeom>
          <a:noFill/>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His compassion upon</a:t>
            </a:r>
            <a:br>
              <a:rPr lang="en-US" dirty="0" smtClean="0"/>
            </a:br>
            <a:r>
              <a:rPr lang="en-US" dirty="0" smtClean="0"/>
              <a:t> the sick multitudes</a:t>
            </a:r>
            <a:endParaRPr lang="en-US" dirty="0"/>
          </a:p>
        </p:txBody>
      </p:sp>
      <p:sp>
        <p:nvSpPr>
          <p:cNvPr id="3" name="Content Placeholder 2"/>
          <p:cNvSpPr>
            <a:spLocks noGrp="1"/>
          </p:cNvSpPr>
          <p:nvPr>
            <p:ph idx="1"/>
          </p:nvPr>
        </p:nvSpPr>
        <p:spPr>
          <a:xfrm>
            <a:off x="152400" y="1676400"/>
            <a:ext cx="8534400" cy="4449763"/>
          </a:xfrm>
        </p:spPr>
        <p:txBody>
          <a:bodyPr/>
          <a:lstStyle/>
          <a:p>
            <a:pPr lvl="0" algn="ctr">
              <a:buNone/>
            </a:pPr>
            <a:r>
              <a:rPr lang="en-US" i="1" dirty="0">
                <a:solidFill>
                  <a:srgbClr val="FFFF00"/>
                </a:solidFill>
              </a:rPr>
              <a:t> </a:t>
            </a:r>
            <a:r>
              <a:rPr lang="en-US" i="1" dirty="0" smtClean="0">
                <a:solidFill>
                  <a:srgbClr val="FFFF00"/>
                </a:solidFill>
              </a:rPr>
              <a:t>   </a:t>
            </a:r>
            <a:r>
              <a:rPr lang="en-US" i="1" dirty="0" smtClean="0">
                <a:solidFill>
                  <a:srgbClr val="FFFF00"/>
                </a:solidFill>
              </a:rPr>
              <a:t>“And </a:t>
            </a:r>
            <a:r>
              <a:rPr lang="en-US" i="1" dirty="0">
                <a:solidFill>
                  <a:srgbClr val="FFFF00"/>
                </a:solidFill>
              </a:rPr>
              <a:t>Jesus went forth, and saw a great multitude, and was moved with compassion toward them, and he healed their </a:t>
            </a:r>
            <a:r>
              <a:rPr lang="en-US" i="1" dirty="0" smtClean="0">
                <a:solidFill>
                  <a:srgbClr val="FFFF00"/>
                </a:solidFill>
              </a:rPr>
              <a:t>sick”</a:t>
            </a:r>
            <a:endParaRPr lang="en-US" i="1" dirty="0" smtClean="0">
              <a:solidFill>
                <a:srgbClr val="FFFF00"/>
              </a:solidFill>
            </a:endParaRPr>
          </a:p>
          <a:p>
            <a:pPr lvl="0" algn="ctr">
              <a:buNone/>
            </a:pPr>
            <a:r>
              <a:rPr lang="en-US" i="1" dirty="0" smtClean="0">
                <a:solidFill>
                  <a:srgbClr val="FFFF00"/>
                </a:solidFill>
              </a:rPr>
              <a:t> </a:t>
            </a:r>
            <a:r>
              <a:rPr lang="en-US" i="1" dirty="0">
                <a:solidFill>
                  <a:srgbClr val="FFFF00"/>
                </a:solidFill>
              </a:rPr>
              <a:t>(</a:t>
            </a:r>
            <a:r>
              <a:rPr lang="en-US" i="1" dirty="0" smtClean="0">
                <a:solidFill>
                  <a:srgbClr val="FFFF00"/>
                </a:solidFill>
              </a:rPr>
              <a:t>Matt. </a:t>
            </a:r>
            <a:r>
              <a:rPr lang="en-US" i="1" dirty="0">
                <a:solidFill>
                  <a:srgbClr val="FFFF00"/>
                </a:solidFill>
              </a:rPr>
              <a:t>14:14</a:t>
            </a:r>
            <a:r>
              <a:rPr lang="en-US" i="1" dirty="0" smtClean="0">
                <a:solidFill>
                  <a:srgbClr val="FFFF00"/>
                </a:solidFill>
              </a:rPr>
              <a:t>)</a:t>
            </a:r>
            <a:endParaRPr lang="en-US" i="1" dirty="0">
              <a:solidFill>
                <a:srgbClr val="FFFF00"/>
              </a:solidFill>
            </a:endParaRPr>
          </a:p>
          <a:p>
            <a:pPr algn="ctr"/>
            <a:endParaRPr lang="en-US" i="1" dirty="0">
              <a:solidFill>
                <a:srgbClr val="FFFF00"/>
              </a:solidFill>
            </a:endParaRPr>
          </a:p>
        </p:txBody>
      </p:sp>
      <p:pic>
        <p:nvPicPr>
          <p:cNvPr id="54276" name="Picture 4" descr="http://commonmansbiblejourney.files.wordpress.com/2011/03/jesus_heals_many.jpg?w=300&amp;h=247"/>
          <p:cNvPicPr>
            <a:picLocks noChangeAspect="1" noChangeArrowheads="1"/>
          </p:cNvPicPr>
          <p:nvPr/>
        </p:nvPicPr>
        <p:blipFill>
          <a:blip r:embed="rId2" cstate="print"/>
          <a:srcRect/>
          <a:stretch>
            <a:fillRect/>
          </a:stretch>
        </p:blipFill>
        <p:spPr bwMode="auto">
          <a:xfrm>
            <a:off x="457199" y="3962401"/>
            <a:ext cx="3516923" cy="2895600"/>
          </a:xfrm>
          <a:prstGeom prst="rect">
            <a:avLst/>
          </a:prstGeom>
          <a:noFill/>
        </p:spPr>
      </p:pic>
      <p:pic>
        <p:nvPicPr>
          <p:cNvPr id="54278" name="Picture 6" descr="http://1.bp.blogspot.com/_XWb8ai68gAE/TCshiMZbFqI/AAAAAAAABG0/fOZS50hzYa0/s1600/jesushealsthebleedingwoman.jpg"/>
          <p:cNvPicPr>
            <a:picLocks noChangeAspect="1" noChangeArrowheads="1"/>
          </p:cNvPicPr>
          <p:nvPr/>
        </p:nvPicPr>
        <p:blipFill>
          <a:blip r:embed="rId3" cstate="print"/>
          <a:srcRect/>
          <a:stretch>
            <a:fillRect/>
          </a:stretch>
        </p:blipFill>
        <p:spPr bwMode="auto">
          <a:xfrm>
            <a:off x="4800600" y="4027812"/>
            <a:ext cx="3981450" cy="2830188"/>
          </a:xfrm>
          <a:prstGeom prst="rect">
            <a:avLst/>
          </a:prstGeom>
          <a:noFill/>
        </p:spPr>
      </p:pic>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65238"/>
          </a:xfrm>
        </p:spPr>
        <p:txBody>
          <a:bodyPr>
            <a:normAutofit fontScale="90000"/>
          </a:bodyPr>
          <a:lstStyle/>
          <a:p>
            <a:r>
              <a:rPr lang="en-US" dirty="0" smtClean="0"/>
              <a:t>His compassion upon </a:t>
            </a:r>
            <a:br>
              <a:rPr lang="en-US" dirty="0" smtClean="0"/>
            </a:br>
            <a:r>
              <a:rPr lang="en-US" dirty="0" smtClean="0"/>
              <a:t>the hungry multitudes</a:t>
            </a:r>
            <a:endParaRPr lang="en-US" dirty="0"/>
          </a:p>
        </p:txBody>
      </p:sp>
      <p:sp>
        <p:nvSpPr>
          <p:cNvPr id="3" name="Content Placeholder 2"/>
          <p:cNvSpPr>
            <a:spLocks noGrp="1"/>
          </p:cNvSpPr>
          <p:nvPr>
            <p:ph idx="1"/>
          </p:nvPr>
        </p:nvSpPr>
        <p:spPr>
          <a:xfrm>
            <a:off x="0" y="1828800"/>
            <a:ext cx="4648200" cy="5029200"/>
          </a:xfrm>
        </p:spPr>
        <p:txBody>
          <a:bodyPr>
            <a:normAutofit fontScale="92500" lnSpcReduction="10000"/>
          </a:bodyPr>
          <a:lstStyle/>
          <a:p>
            <a:pPr lvl="0" algn="ctr">
              <a:buNone/>
            </a:pPr>
            <a:r>
              <a:rPr lang="en-US" dirty="0"/>
              <a:t> </a:t>
            </a:r>
            <a:r>
              <a:rPr lang="en-US" dirty="0" smtClean="0"/>
              <a:t>   </a:t>
            </a:r>
            <a:r>
              <a:rPr lang="en-US" i="1" dirty="0" smtClean="0">
                <a:solidFill>
                  <a:srgbClr val="FFFF00"/>
                </a:solidFill>
              </a:rPr>
              <a:t>"</a:t>
            </a:r>
            <a:r>
              <a:rPr lang="en-US" i="1" dirty="0">
                <a:solidFill>
                  <a:srgbClr val="FFFF00"/>
                </a:solidFill>
              </a:rPr>
              <a:t>Then Jesus called his disciples unto him, and said, I have compassion on the multitude, because they continue with me now three days, and have nothing to eat: and I will not send them away fasting, lest they faint in the </a:t>
            </a:r>
            <a:r>
              <a:rPr lang="en-US" i="1" dirty="0" smtClean="0">
                <a:solidFill>
                  <a:srgbClr val="FFFF00"/>
                </a:solidFill>
              </a:rPr>
              <a:t>way." </a:t>
            </a:r>
          </a:p>
          <a:p>
            <a:pPr lvl="0" algn="ctr">
              <a:buNone/>
            </a:pPr>
            <a:r>
              <a:rPr lang="en-US" i="1" dirty="0" smtClean="0">
                <a:solidFill>
                  <a:srgbClr val="FFFF00"/>
                </a:solidFill>
              </a:rPr>
              <a:t>(Matt</a:t>
            </a:r>
            <a:r>
              <a:rPr lang="en-US" i="1" dirty="0">
                <a:solidFill>
                  <a:srgbClr val="FFFF00"/>
                </a:solidFill>
              </a:rPr>
              <a:t>. 15:32</a:t>
            </a:r>
            <a:r>
              <a:rPr lang="en-US" i="1" dirty="0" smtClean="0">
                <a:solidFill>
                  <a:srgbClr val="FFFF00"/>
                </a:solidFill>
              </a:rPr>
              <a:t>)</a:t>
            </a:r>
            <a:endParaRPr lang="en-US" i="1" dirty="0">
              <a:solidFill>
                <a:srgbClr val="FFFF00"/>
              </a:solidFill>
            </a:endParaRPr>
          </a:p>
          <a:p>
            <a:endParaRPr lang="en-US" dirty="0"/>
          </a:p>
        </p:txBody>
      </p:sp>
      <p:pic>
        <p:nvPicPr>
          <p:cNvPr id="55298" name="Picture 2" descr="http://www.biblegraphics.com/graphics/viewing/mark/K-Feeding-4000.jpg"/>
          <p:cNvPicPr>
            <a:picLocks noChangeAspect="1" noChangeArrowheads="1"/>
          </p:cNvPicPr>
          <p:nvPr/>
        </p:nvPicPr>
        <p:blipFill>
          <a:blip r:embed="rId2" cstate="print"/>
          <a:srcRect/>
          <a:stretch>
            <a:fillRect/>
          </a:stretch>
        </p:blipFill>
        <p:spPr bwMode="auto">
          <a:xfrm rot="380567">
            <a:off x="4790358" y="2509967"/>
            <a:ext cx="4210791" cy="2819400"/>
          </a:xfrm>
          <a:prstGeom prst="rect">
            <a:avLst/>
          </a:prstGeom>
          <a:noFill/>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ChangeAspect="1" noChangeArrowheads="1"/>
          </p:cNvPicPr>
          <p:nvPr/>
        </p:nvPicPr>
        <p:blipFill>
          <a:blip r:embed="rId2" cstate="print">
            <a:lum bright="-20000"/>
          </a:blip>
          <a:srcRect/>
          <a:stretch>
            <a:fillRect/>
          </a:stretch>
        </p:blipFill>
        <p:spPr bwMode="auto">
          <a:xfrm>
            <a:off x="0" y="0"/>
            <a:ext cx="9448800" cy="70866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12838"/>
          </a:xfrm>
        </p:spPr>
        <p:txBody>
          <a:bodyPr>
            <a:normAutofit fontScale="90000"/>
          </a:bodyPr>
          <a:lstStyle/>
          <a:p>
            <a:pPr lvl="0"/>
            <a:r>
              <a:rPr lang="en-US" dirty="0" smtClean="0"/>
              <a:t>His compassion on </a:t>
            </a:r>
            <a:r>
              <a:rPr lang="en-US" dirty="0"/>
              <a:t>a widow </a:t>
            </a:r>
            <a:r>
              <a:rPr lang="en-US" dirty="0" smtClean="0"/>
              <a:t> </a:t>
            </a:r>
            <a:r>
              <a:rPr lang="en-US" dirty="0"/>
              <a:t/>
            </a:r>
            <a:br>
              <a:rPr lang="en-US" dirty="0"/>
            </a:br>
            <a:endParaRPr lang="en-US" dirty="0"/>
          </a:p>
        </p:txBody>
      </p:sp>
      <p:sp>
        <p:nvSpPr>
          <p:cNvPr id="3" name="Content Placeholder 2"/>
          <p:cNvSpPr>
            <a:spLocks noGrp="1"/>
          </p:cNvSpPr>
          <p:nvPr>
            <p:ph idx="1"/>
          </p:nvPr>
        </p:nvSpPr>
        <p:spPr/>
        <p:txBody>
          <a:bodyPr/>
          <a:lstStyle/>
          <a:p>
            <a:pPr algn="ctr">
              <a:buNone/>
            </a:pPr>
            <a:r>
              <a:rPr lang="en-US" i="1" dirty="0" smtClean="0">
                <a:solidFill>
                  <a:srgbClr val="FFFF00"/>
                </a:solidFill>
              </a:rPr>
              <a:t>   “And when the Lord saw her, he had compassion on her, and said unto her, Weep not. And he came and touched the bier (coffin): and they that bare him stood still. And he said, Young man, I say unto thee, Arise. And he that was dead sat up, and began to speak. And he delivered him to his mother.” </a:t>
            </a:r>
          </a:p>
          <a:p>
            <a:pPr algn="ctr">
              <a:buNone/>
            </a:pPr>
            <a:r>
              <a:rPr lang="en-US" i="1" dirty="0" smtClean="0">
                <a:solidFill>
                  <a:srgbClr val="FFFF00"/>
                </a:solidFill>
              </a:rPr>
              <a:t>(Luke 7:13-15) </a:t>
            </a:r>
            <a:endParaRPr lang="en-US" i="1" dirty="0">
              <a:solidFill>
                <a:srgbClr val="FFFF00"/>
              </a:solidFill>
            </a:endParaRP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http://lavistachurchofchrist.org/Pictures/Standard%20Bible%20Story%20Readers,%20Book%20Six/images/top_37_bmp.jpg"/>
          <p:cNvPicPr>
            <a:picLocks noChangeAspect="1" noChangeArrowheads="1"/>
          </p:cNvPicPr>
          <p:nvPr/>
        </p:nvPicPr>
        <p:blipFill>
          <a:blip r:embed="rId2" cstate="print"/>
          <a:srcRect/>
          <a:stretch>
            <a:fillRect/>
          </a:stretch>
        </p:blipFill>
        <p:spPr bwMode="auto">
          <a:xfrm>
            <a:off x="1981200" y="0"/>
            <a:ext cx="5655038" cy="6858000"/>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His compassion upon </a:t>
            </a:r>
            <a:r>
              <a:rPr lang="en-US" dirty="0"/>
              <a:t>a leper </a:t>
            </a:r>
            <a:br>
              <a:rPr lang="en-US" dirty="0"/>
            </a:br>
            <a:endParaRPr lang="en-US" dirty="0"/>
          </a:p>
        </p:txBody>
      </p:sp>
      <p:sp>
        <p:nvSpPr>
          <p:cNvPr id="3" name="Content Placeholder 2"/>
          <p:cNvSpPr>
            <a:spLocks noGrp="1"/>
          </p:cNvSpPr>
          <p:nvPr>
            <p:ph idx="1"/>
          </p:nvPr>
        </p:nvSpPr>
        <p:spPr>
          <a:xfrm>
            <a:off x="4038600" y="1143000"/>
            <a:ext cx="5105400" cy="5715000"/>
          </a:xfrm>
        </p:spPr>
        <p:txBody>
          <a:bodyPr>
            <a:normAutofit lnSpcReduction="10000"/>
          </a:bodyPr>
          <a:lstStyle/>
          <a:p>
            <a:pPr algn="ctr">
              <a:buNone/>
            </a:pPr>
            <a:r>
              <a:rPr lang="en-US" sz="3600" i="1" dirty="0" smtClean="0">
                <a:solidFill>
                  <a:srgbClr val="FFFF00"/>
                </a:solidFill>
              </a:rPr>
              <a:t>   “And Jesus, moved with compassion, put forth his hand, and touched him, and </a:t>
            </a:r>
            <a:r>
              <a:rPr lang="en-US" sz="3600" i="1" dirty="0" err="1" smtClean="0">
                <a:solidFill>
                  <a:srgbClr val="FFFF00"/>
                </a:solidFill>
              </a:rPr>
              <a:t>saith</a:t>
            </a:r>
            <a:r>
              <a:rPr lang="en-US" sz="3600" i="1" dirty="0" smtClean="0">
                <a:solidFill>
                  <a:srgbClr val="FFFF00"/>
                </a:solidFill>
              </a:rPr>
              <a:t> unto him, I will; be thou clean. And as soon as he had spoken, immediately the leprosy departed from him, and he was cleansed.” </a:t>
            </a:r>
          </a:p>
          <a:p>
            <a:pPr algn="ctr">
              <a:buNone/>
            </a:pPr>
            <a:r>
              <a:rPr lang="en-US" sz="3600" i="1" dirty="0" smtClean="0">
                <a:solidFill>
                  <a:srgbClr val="FFFF00"/>
                </a:solidFill>
              </a:rPr>
              <a:t>(Mark 1:41-42) </a:t>
            </a:r>
            <a:endParaRPr lang="en-US" sz="3600" i="1" dirty="0">
              <a:solidFill>
                <a:srgbClr val="FFFF00"/>
              </a:solidFill>
            </a:endParaRPr>
          </a:p>
        </p:txBody>
      </p:sp>
      <p:pic>
        <p:nvPicPr>
          <p:cNvPr id="4" name="Picture 4" descr="http://bibleencyclopedia.com/picturesjpeg/Jesus_heals_leper_1140-152.jpg"/>
          <p:cNvPicPr>
            <a:picLocks noChangeAspect="1" noChangeArrowheads="1"/>
          </p:cNvPicPr>
          <p:nvPr/>
        </p:nvPicPr>
        <p:blipFill>
          <a:blip r:embed="rId2" cstate="print"/>
          <a:srcRect/>
          <a:stretch>
            <a:fillRect/>
          </a:stretch>
        </p:blipFill>
        <p:spPr bwMode="auto">
          <a:xfrm>
            <a:off x="0" y="1371600"/>
            <a:ext cx="4094327" cy="4800600"/>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60438"/>
          </a:xfrm>
        </p:spPr>
        <p:txBody>
          <a:bodyPr>
            <a:normAutofit fontScale="90000"/>
          </a:bodyPr>
          <a:lstStyle/>
          <a:p>
            <a:pPr lvl="0"/>
            <a:r>
              <a:rPr lang="en-US" dirty="0" smtClean="0"/>
              <a:t>His compassion upon a father with a demon possessed son</a:t>
            </a:r>
            <a:r>
              <a:rPr lang="en-US" dirty="0"/>
              <a:t/>
            </a:r>
            <a:br>
              <a:rPr lang="en-US" dirty="0"/>
            </a:br>
            <a:endParaRPr lang="en-US" dirty="0"/>
          </a:p>
        </p:txBody>
      </p:sp>
      <p:pic>
        <p:nvPicPr>
          <p:cNvPr id="4" name="Picture 2" descr="http://skinnyjello.files.wordpress.com/2012/08/tumblr_lzp3x6n7do1qggdq1.jpg"/>
          <p:cNvPicPr>
            <a:picLocks noGrp="1" noChangeAspect="1" noChangeArrowheads="1"/>
          </p:cNvPicPr>
          <p:nvPr>
            <p:ph idx="1"/>
          </p:nvPr>
        </p:nvPicPr>
        <p:blipFill>
          <a:blip r:embed="rId2" cstate="print"/>
          <a:srcRect/>
          <a:stretch>
            <a:fillRect/>
          </a:stretch>
        </p:blipFill>
        <p:spPr bwMode="auto">
          <a:xfrm>
            <a:off x="2819400" y="1447800"/>
            <a:ext cx="3491029" cy="5181600"/>
          </a:xfrm>
          <a:prstGeom prst="rect">
            <a:avLst/>
          </a:prstGeom>
          <a:noFill/>
        </p:spPr>
      </p:pic>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57201"/>
            <a:ext cx="9144000" cy="6093976"/>
          </a:xfrm>
          <a:prstGeom prst="rect">
            <a:avLst/>
          </a:prstGeom>
        </p:spPr>
        <p:txBody>
          <a:bodyPr wrap="square">
            <a:spAutoFit/>
          </a:bodyPr>
          <a:lstStyle/>
          <a:p>
            <a:pPr algn="ctr"/>
            <a:r>
              <a:rPr lang="en-US" sz="3000" i="1" dirty="0" smtClean="0">
                <a:solidFill>
                  <a:srgbClr val="FFFF00"/>
                </a:solidFill>
              </a:rPr>
              <a:t> “And one of the multitude answered and said, Master, I have brought unto thee my son, which hath a dumb spirit; And </a:t>
            </a:r>
            <a:r>
              <a:rPr lang="en-US" sz="3000" i="1" dirty="0" err="1" smtClean="0">
                <a:solidFill>
                  <a:srgbClr val="FFFF00"/>
                </a:solidFill>
              </a:rPr>
              <a:t>wheresoever</a:t>
            </a:r>
            <a:r>
              <a:rPr lang="en-US" sz="3000" i="1" dirty="0" smtClean="0">
                <a:solidFill>
                  <a:srgbClr val="FFFF00"/>
                </a:solidFill>
              </a:rPr>
              <a:t> he </a:t>
            </a:r>
            <a:r>
              <a:rPr lang="en-US" sz="3000" i="1" dirty="0" err="1" smtClean="0">
                <a:solidFill>
                  <a:srgbClr val="FFFF00"/>
                </a:solidFill>
              </a:rPr>
              <a:t>taketh</a:t>
            </a:r>
            <a:r>
              <a:rPr lang="en-US" sz="3000" i="1" dirty="0" smtClean="0">
                <a:solidFill>
                  <a:srgbClr val="FFFF00"/>
                </a:solidFill>
              </a:rPr>
              <a:t> him, he </a:t>
            </a:r>
            <a:r>
              <a:rPr lang="en-US" sz="3000" i="1" dirty="0" err="1" smtClean="0">
                <a:solidFill>
                  <a:srgbClr val="FFFF00"/>
                </a:solidFill>
              </a:rPr>
              <a:t>teareth</a:t>
            </a:r>
            <a:r>
              <a:rPr lang="en-US" sz="3000" i="1" dirty="0" smtClean="0">
                <a:solidFill>
                  <a:srgbClr val="FFFF00"/>
                </a:solidFill>
              </a:rPr>
              <a:t> him: and he </a:t>
            </a:r>
            <a:r>
              <a:rPr lang="en-US" sz="3000" i="1" dirty="0" err="1" smtClean="0">
                <a:solidFill>
                  <a:srgbClr val="FFFF00"/>
                </a:solidFill>
              </a:rPr>
              <a:t>foameth</a:t>
            </a:r>
            <a:r>
              <a:rPr lang="en-US" sz="3000" i="1" dirty="0" smtClean="0">
                <a:solidFill>
                  <a:srgbClr val="FFFF00"/>
                </a:solidFill>
              </a:rPr>
              <a:t>, and </a:t>
            </a:r>
            <a:r>
              <a:rPr lang="en-US" sz="3000" i="1" dirty="0" err="1" smtClean="0">
                <a:solidFill>
                  <a:srgbClr val="FFFF00"/>
                </a:solidFill>
              </a:rPr>
              <a:t>gnasheth</a:t>
            </a:r>
            <a:r>
              <a:rPr lang="en-US" sz="3000" i="1" dirty="0" smtClean="0">
                <a:solidFill>
                  <a:srgbClr val="FFFF00"/>
                </a:solidFill>
              </a:rPr>
              <a:t> with his teeth, and </a:t>
            </a:r>
            <a:r>
              <a:rPr lang="en-US" sz="3000" i="1" dirty="0" err="1" smtClean="0">
                <a:solidFill>
                  <a:srgbClr val="FFFF00"/>
                </a:solidFill>
              </a:rPr>
              <a:t>pineth</a:t>
            </a:r>
            <a:r>
              <a:rPr lang="en-US" sz="3000" i="1" dirty="0" smtClean="0">
                <a:solidFill>
                  <a:srgbClr val="FFFF00"/>
                </a:solidFill>
              </a:rPr>
              <a:t> away: and I </a:t>
            </a:r>
            <a:r>
              <a:rPr lang="en-US" sz="3000" i="1" dirty="0" err="1" smtClean="0">
                <a:solidFill>
                  <a:srgbClr val="FFFF00"/>
                </a:solidFill>
              </a:rPr>
              <a:t>spake</a:t>
            </a:r>
            <a:r>
              <a:rPr lang="en-US" sz="3000" i="1" dirty="0" smtClean="0">
                <a:solidFill>
                  <a:srgbClr val="FFFF00"/>
                </a:solidFill>
              </a:rPr>
              <a:t> to thy disciples that they should cast him out; and they could not…Bring him unto me. And they brought him unto him: and when he saw him, straightway the spirit tare him; and he fell on the ground, and wallowed foaming. And he asked his father, How long is it ago since this came unto him? And he said, Of a child. And </a:t>
            </a:r>
            <a:r>
              <a:rPr lang="en-US" sz="3000" i="1" dirty="0" smtClean="0">
                <a:solidFill>
                  <a:srgbClr val="FFFF00"/>
                </a:solidFill>
              </a:rPr>
              <a:t>oft times </a:t>
            </a:r>
            <a:r>
              <a:rPr lang="en-US" sz="3000" i="1" dirty="0" smtClean="0">
                <a:solidFill>
                  <a:srgbClr val="FFFF00"/>
                </a:solidFill>
              </a:rPr>
              <a:t>it hath cast him into the fire, and into the waters, to destroy him: but if thou canst do any thing, </a:t>
            </a:r>
            <a:r>
              <a:rPr lang="en-US" sz="3000" i="1" u="sng" dirty="0" smtClean="0">
                <a:solidFill>
                  <a:srgbClr val="FFFF00"/>
                </a:solidFill>
              </a:rPr>
              <a:t>have compassion on us</a:t>
            </a:r>
            <a:r>
              <a:rPr lang="en-US" sz="3000" i="1" dirty="0" smtClean="0">
                <a:solidFill>
                  <a:srgbClr val="FFFF00"/>
                </a:solidFill>
              </a:rPr>
              <a:t>, and help us. </a:t>
            </a:r>
            <a:endParaRPr lang="en-US" sz="3000" dirty="0"/>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458200" cy="6202362"/>
          </a:xfrm>
        </p:spPr>
        <p:txBody>
          <a:bodyPr>
            <a:noAutofit/>
          </a:bodyPr>
          <a:lstStyle/>
          <a:p>
            <a:r>
              <a:rPr lang="en-US" sz="2800" i="1" dirty="0" smtClean="0">
                <a:solidFill>
                  <a:srgbClr val="FFFF00"/>
                </a:solidFill>
              </a:rPr>
              <a:t>Jesus said unto him, If thou canst believe, all things are possible to him that believeth. And straightway the father of the child cried out, and said with tears, Lord, I believe; help thou mine unbelief. When Jesus saw that the people came running together, he rebuked the foul spirit, saying unto him, Thou dumb and deaf spirit, I charge thee, come out of him, and enter no more into him. And the spirit cried, and rent him sore, and came out of him: and he was as one dead; insomuch that many said, He is dead. But Jesus took him by the hand, and lifted him up; and he arose. And when he was come into the house, his disciples asked him privately, Why could not we cast him out? And he said unto them, This kind can come forth by nothing, but by prayer and fasting.” (Mark 9:17-29) </a:t>
            </a:r>
            <a:br>
              <a:rPr lang="en-US" sz="2800" i="1" dirty="0" smtClean="0">
                <a:solidFill>
                  <a:srgbClr val="FFFF00"/>
                </a:solidFill>
              </a:rPr>
            </a:br>
            <a:endParaRPr lang="en-US" sz="2800" i="1" dirty="0">
              <a:solidFill>
                <a:srgbClr val="FFFF00"/>
              </a:solidFill>
            </a:endParaRPr>
          </a:p>
        </p:txBody>
      </p:sp>
      <p:pic>
        <p:nvPicPr>
          <p:cNvPr id="3" name="Picture 2" descr="http://www.truthbook.com/images/site_images/Harold_Copping_Jesus_Heals_The_Epileptic_Boy_400.jpg"/>
          <p:cNvPicPr>
            <a:picLocks noChangeAspect="1" noChangeArrowheads="1"/>
          </p:cNvPicPr>
          <p:nvPr/>
        </p:nvPicPr>
        <p:blipFill>
          <a:blip r:embed="rId2" cstate="print"/>
          <a:srcRect/>
          <a:stretch>
            <a:fillRect/>
          </a:stretch>
        </p:blipFill>
        <p:spPr bwMode="auto">
          <a:xfrm>
            <a:off x="2971800" y="0"/>
            <a:ext cx="2895600" cy="406831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His compassion upon the demoniac</a:t>
            </a:r>
            <a:endParaRPr lang="en-US" dirty="0"/>
          </a:p>
        </p:txBody>
      </p:sp>
      <p:pic>
        <p:nvPicPr>
          <p:cNvPr id="66562" name="Picture 2" descr="http://belovedschurch.org/wp-content/uploads/2012/01/Pigs.jpg"/>
          <p:cNvPicPr>
            <a:picLocks noChangeAspect="1" noChangeArrowheads="1"/>
          </p:cNvPicPr>
          <p:nvPr/>
        </p:nvPicPr>
        <p:blipFill>
          <a:blip r:embed="rId2" cstate="print"/>
          <a:srcRect/>
          <a:stretch>
            <a:fillRect/>
          </a:stretch>
        </p:blipFill>
        <p:spPr bwMode="auto">
          <a:xfrm>
            <a:off x="5638800" y="2438400"/>
            <a:ext cx="3309175" cy="4098050"/>
          </a:xfrm>
          <a:prstGeom prst="rect">
            <a:avLst/>
          </a:prstGeom>
          <a:ln>
            <a:noFill/>
          </a:ln>
          <a:effectLst>
            <a:softEdge rad="112500"/>
          </a:effectLst>
        </p:spPr>
      </p:pic>
      <p:pic>
        <p:nvPicPr>
          <p:cNvPr id="66566" name="Picture 6" descr="http://www.biblegraphics.com/graphics/viewing/mark/G-Come-Here-Bond.jpg"/>
          <p:cNvPicPr>
            <a:picLocks noChangeAspect="1" noChangeArrowheads="1"/>
          </p:cNvPicPr>
          <p:nvPr/>
        </p:nvPicPr>
        <p:blipFill>
          <a:blip r:embed="rId3" cstate="print"/>
          <a:srcRect/>
          <a:stretch>
            <a:fillRect/>
          </a:stretch>
        </p:blipFill>
        <p:spPr bwMode="auto">
          <a:xfrm>
            <a:off x="457200" y="1676400"/>
            <a:ext cx="5019675" cy="3361001"/>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3763962"/>
          </a:xfrm>
        </p:spPr>
        <p:txBody>
          <a:bodyPr>
            <a:normAutofit/>
          </a:bodyPr>
          <a:lstStyle/>
          <a:p>
            <a:r>
              <a:rPr lang="en-US" i="1" dirty="0" smtClean="0">
                <a:solidFill>
                  <a:srgbClr val="FFFF00"/>
                </a:solidFill>
              </a:rPr>
              <a:t>“And when he was come into the ship, he that had been possessed with the devil prayed him that he might be with him.” </a:t>
            </a:r>
            <a:br>
              <a:rPr lang="en-US" i="1" dirty="0" smtClean="0">
                <a:solidFill>
                  <a:srgbClr val="FFFF00"/>
                </a:solidFill>
              </a:rPr>
            </a:br>
            <a:endParaRPr lang="en-US" dirty="0"/>
          </a:p>
        </p:txBody>
      </p:sp>
      <p:pic>
        <p:nvPicPr>
          <p:cNvPr id="65538" name="Picture 2" descr="http://sailingtoelysium.com/wp-content/uploads/2011/10/JesusBoat.jpg"/>
          <p:cNvPicPr>
            <a:picLocks noChangeAspect="1" noChangeArrowheads="1"/>
          </p:cNvPicPr>
          <p:nvPr/>
        </p:nvPicPr>
        <p:blipFill>
          <a:blip r:embed="rId2" cstate="print"/>
          <a:srcRect/>
          <a:stretch>
            <a:fillRect/>
          </a:stretch>
        </p:blipFill>
        <p:spPr bwMode="auto">
          <a:xfrm>
            <a:off x="1828800" y="3352800"/>
            <a:ext cx="5152644" cy="3505200"/>
          </a:xfrm>
          <a:prstGeom prst="rect">
            <a:avLst/>
          </a:prstGeom>
          <a:noFill/>
        </p:spPr>
      </p:pic>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8" name="Picture 4" descr="http://www.request.org.uk/infants/jesus/storm/peter.jpg"/>
          <p:cNvPicPr>
            <a:picLocks noChangeAspect="1" noChangeArrowheads="1"/>
          </p:cNvPicPr>
          <p:nvPr/>
        </p:nvPicPr>
        <p:blipFill>
          <a:blip r:embed="rId2" cstate="print"/>
          <a:srcRect/>
          <a:stretch>
            <a:fillRect/>
          </a:stretch>
        </p:blipFill>
        <p:spPr bwMode="auto">
          <a:xfrm>
            <a:off x="2362200" y="152400"/>
            <a:ext cx="4514850" cy="3381122"/>
          </a:xfrm>
          <a:prstGeom prst="rect">
            <a:avLst/>
          </a:prstGeom>
          <a:noFill/>
        </p:spPr>
      </p:pic>
      <p:sp>
        <p:nvSpPr>
          <p:cNvPr id="4" name="Rectangle 3"/>
          <p:cNvSpPr/>
          <p:nvPr/>
        </p:nvSpPr>
        <p:spPr>
          <a:xfrm>
            <a:off x="152400" y="3581400"/>
            <a:ext cx="8991600" cy="3046988"/>
          </a:xfrm>
          <a:prstGeom prst="rect">
            <a:avLst/>
          </a:prstGeom>
        </p:spPr>
        <p:txBody>
          <a:bodyPr wrap="square">
            <a:spAutoFit/>
          </a:bodyPr>
          <a:lstStyle/>
          <a:p>
            <a:pPr algn="ctr"/>
            <a:r>
              <a:rPr lang="en-US" sz="3200" i="1" dirty="0" smtClean="0">
                <a:solidFill>
                  <a:srgbClr val="FFFF00"/>
                </a:solidFill>
              </a:rPr>
              <a:t>“Howbeit Jesus suffered him not, but </a:t>
            </a:r>
            <a:r>
              <a:rPr lang="en-US" sz="3200" i="1" dirty="0" err="1" smtClean="0">
                <a:solidFill>
                  <a:srgbClr val="FFFF00"/>
                </a:solidFill>
              </a:rPr>
              <a:t>saith</a:t>
            </a:r>
            <a:r>
              <a:rPr lang="en-US" sz="3200" i="1" dirty="0" smtClean="0">
                <a:solidFill>
                  <a:srgbClr val="FFFF00"/>
                </a:solidFill>
              </a:rPr>
              <a:t> unto him, Go home to thy friends, and tell them how great things the Lord hath done for thee, and hath had </a:t>
            </a:r>
            <a:r>
              <a:rPr lang="en-US" sz="3200" i="1" u="sng" dirty="0" smtClean="0">
                <a:solidFill>
                  <a:srgbClr val="FFFF00"/>
                </a:solidFill>
              </a:rPr>
              <a:t>compassion</a:t>
            </a:r>
            <a:r>
              <a:rPr lang="en-US" sz="3200" i="1" dirty="0" smtClean="0">
                <a:solidFill>
                  <a:srgbClr val="FFFF00"/>
                </a:solidFill>
              </a:rPr>
              <a:t> on thee. And he departed, and began to publish in Decapolis how great things Jesus had done for him: and all men did marvel.” (Mark 5:18-20) </a:t>
            </a:r>
            <a:endParaRPr lang="en-US" sz="3200" dirty="0"/>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pPr lvl="0"/>
            <a:r>
              <a:rPr lang="en-US" dirty="0" smtClean="0"/>
              <a:t>His meekness and gentleness </a:t>
            </a:r>
            <a:br>
              <a:rPr lang="en-US" dirty="0" smtClean="0"/>
            </a:br>
            <a:endParaRPr lang="en-US" dirty="0"/>
          </a:p>
        </p:txBody>
      </p:sp>
      <p:sp>
        <p:nvSpPr>
          <p:cNvPr id="3" name="Content Placeholder 2"/>
          <p:cNvSpPr>
            <a:spLocks noGrp="1"/>
          </p:cNvSpPr>
          <p:nvPr>
            <p:ph idx="1"/>
          </p:nvPr>
        </p:nvSpPr>
        <p:spPr>
          <a:xfrm>
            <a:off x="0" y="1524000"/>
            <a:ext cx="9144000" cy="5334000"/>
          </a:xfrm>
        </p:spPr>
        <p:txBody>
          <a:bodyPr>
            <a:normAutofit/>
          </a:bodyPr>
          <a:lstStyle/>
          <a:p>
            <a:pPr>
              <a:buNone/>
            </a:pPr>
            <a:r>
              <a:rPr lang="en-US" i="1" dirty="0" smtClean="0">
                <a:solidFill>
                  <a:srgbClr val="FFFF00"/>
                </a:solidFill>
              </a:rPr>
              <a:t>    (</a:t>
            </a:r>
            <a:r>
              <a:rPr lang="en-US" i="1" dirty="0" smtClean="0">
                <a:solidFill>
                  <a:srgbClr val="FFFF00"/>
                </a:solidFill>
              </a:rPr>
              <a:t>II Corinthians 10:1) “Now I Paul myself beseech you by the </a:t>
            </a:r>
            <a:r>
              <a:rPr lang="en-US" i="1" u="sng" dirty="0" smtClean="0">
                <a:solidFill>
                  <a:srgbClr val="FFFF00"/>
                </a:solidFill>
              </a:rPr>
              <a:t>meekness and gentleness </a:t>
            </a:r>
            <a:r>
              <a:rPr lang="en-US" i="1" dirty="0" smtClean="0">
                <a:solidFill>
                  <a:srgbClr val="FFFF00"/>
                </a:solidFill>
              </a:rPr>
              <a:t>of Christ</a:t>
            </a:r>
            <a:r>
              <a:rPr lang="en-US" i="1" dirty="0" smtClean="0">
                <a:solidFill>
                  <a:srgbClr val="FFFF00"/>
                </a:solidFill>
              </a:rPr>
              <a:t>.”</a:t>
            </a:r>
          </a:p>
          <a:p>
            <a:pPr>
              <a:buNone/>
            </a:pPr>
            <a:endParaRPr lang="en-US" i="1" dirty="0" smtClean="0">
              <a:solidFill>
                <a:srgbClr val="FFFF00"/>
              </a:solidFill>
            </a:endParaRPr>
          </a:p>
          <a:p>
            <a:pPr>
              <a:buNone/>
            </a:pPr>
            <a:r>
              <a:rPr lang="en-US" i="1" dirty="0" smtClean="0">
                <a:solidFill>
                  <a:srgbClr val="FFFF00"/>
                </a:solidFill>
              </a:rPr>
              <a:t>   (</a:t>
            </a:r>
            <a:r>
              <a:rPr lang="en-US" i="1" dirty="0" smtClean="0">
                <a:solidFill>
                  <a:srgbClr val="FFFF00"/>
                </a:solidFill>
              </a:rPr>
              <a:t>I Peter 2:21-23) “For even hereunto were ye called: because Christ also suffered for us, leaving us an example, that ye should follow his steps: Who did no sin, neither was guile found in his mouth: Who, </a:t>
            </a:r>
            <a:r>
              <a:rPr lang="en-US" i="1" u="sng" dirty="0" smtClean="0">
                <a:solidFill>
                  <a:srgbClr val="FFFF00"/>
                </a:solidFill>
              </a:rPr>
              <a:t>when he was reviled, reviled not again; when he suffered, he threatened not</a:t>
            </a:r>
            <a:r>
              <a:rPr lang="en-US" i="1" dirty="0" smtClean="0">
                <a:solidFill>
                  <a:srgbClr val="FFFF00"/>
                </a:solidFill>
              </a:rPr>
              <a:t>; but committed himself to him that </a:t>
            </a:r>
            <a:r>
              <a:rPr lang="en-US" i="1" dirty="0" err="1" smtClean="0">
                <a:solidFill>
                  <a:srgbClr val="FFFF00"/>
                </a:solidFill>
              </a:rPr>
              <a:t>judgeth</a:t>
            </a:r>
            <a:r>
              <a:rPr lang="en-US" i="1" dirty="0" smtClean="0">
                <a:solidFill>
                  <a:srgbClr val="FFFF00"/>
                </a:solidFill>
              </a:rPr>
              <a:t> righteously.”</a:t>
            </a:r>
            <a:endParaRPr lang="en-US" i="1" dirty="0">
              <a:solidFill>
                <a:srgbClr val="FFFF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The Virgin Birth</a:t>
            </a:r>
            <a:endParaRPr lang="en-US" dirty="0">
              <a:solidFill>
                <a:srgbClr val="FFFF00"/>
              </a:solidFill>
            </a:endParaRPr>
          </a:p>
        </p:txBody>
      </p:sp>
      <p:sp>
        <p:nvSpPr>
          <p:cNvPr id="3" name="Content Placeholder 2"/>
          <p:cNvSpPr>
            <a:spLocks noGrp="1"/>
          </p:cNvSpPr>
          <p:nvPr>
            <p:ph idx="1"/>
          </p:nvPr>
        </p:nvSpPr>
        <p:spPr>
          <a:xfrm>
            <a:off x="0" y="1600200"/>
            <a:ext cx="4572000" cy="5257800"/>
          </a:xfrm>
        </p:spPr>
        <p:txBody>
          <a:bodyPr>
            <a:normAutofit/>
          </a:bodyPr>
          <a:lstStyle/>
          <a:p>
            <a:pPr algn="ctr">
              <a:buNone/>
            </a:pPr>
            <a:r>
              <a:rPr lang="en-US" sz="3600" i="1" dirty="0" smtClean="0"/>
              <a:t>   “Behold, a virgin shall be with child, and shall bring forth a son, and they shall call his name Emmanuel, which being interpreted is, God with us.” </a:t>
            </a:r>
          </a:p>
          <a:p>
            <a:pPr algn="ctr">
              <a:buNone/>
            </a:pPr>
            <a:r>
              <a:rPr lang="en-US" sz="3600" i="1" dirty="0" smtClean="0"/>
              <a:t>Matt. 1:23 </a:t>
            </a:r>
            <a:endParaRPr lang="en-US" sz="3600" i="1" dirty="0"/>
          </a:p>
        </p:txBody>
      </p:sp>
      <p:pic>
        <p:nvPicPr>
          <p:cNvPr id="4098" name="Picture 2" descr="C:\Users\Dan White\Pictures\Bible pictures\Jesus\01 Birth\baby_Jesus (2).JPG"/>
          <p:cNvPicPr>
            <a:picLocks noChangeAspect="1" noChangeArrowheads="1"/>
          </p:cNvPicPr>
          <p:nvPr/>
        </p:nvPicPr>
        <p:blipFill>
          <a:blip r:embed="rId2" cstate="print"/>
          <a:srcRect/>
          <a:stretch>
            <a:fillRect/>
          </a:stretch>
        </p:blipFill>
        <p:spPr bwMode="auto">
          <a:xfrm rot="366275">
            <a:off x="4572001" y="2057399"/>
            <a:ext cx="4572000" cy="3411855"/>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fontScale="90000"/>
          </a:bodyPr>
          <a:lstStyle/>
          <a:p>
            <a:r>
              <a:rPr lang="en-US" dirty="0" smtClean="0"/>
              <a:t>Jesus own words concerning His meekness and gentleness </a:t>
            </a:r>
            <a:endParaRPr lang="en-US" dirty="0"/>
          </a:p>
        </p:txBody>
      </p:sp>
      <p:sp>
        <p:nvSpPr>
          <p:cNvPr id="3" name="Content Placeholder 2"/>
          <p:cNvSpPr>
            <a:spLocks noGrp="1"/>
          </p:cNvSpPr>
          <p:nvPr>
            <p:ph idx="1"/>
          </p:nvPr>
        </p:nvSpPr>
        <p:spPr>
          <a:xfrm>
            <a:off x="228600" y="1219200"/>
            <a:ext cx="8686800" cy="2667001"/>
          </a:xfrm>
        </p:spPr>
        <p:txBody>
          <a:bodyPr>
            <a:normAutofit fontScale="92500" lnSpcReduction="10000"/>
          </a:bodyPr>
          <a:lstStyle/>
          <a:p>
            <a:pPr lvl="0" algn="ctr">
              <a:buNone/>
            </a:pPr>
            <a:r>
              <a:rPr lang="en-US" i="1" dirty="0" smtClean="0">
                <a:solidFill>
                  <a:srgbClr val="FFFF00"/>
                </a:solidFill>
              </a:rPr>
              <a:t>    "Come unto me, all ye that labor and are heavy laden, and I will give you rest. Take my yoke upon you, and learn of me; for I am </a:t>
            </a:r>
            <a:r>
              <a:rPr lang="en-US" i="1" u="sng" dirty="0" smtClean="0">
                <a:solidFill>
                  <a:srgbClr val="FFFF00"/>
                </a:solidFill>
              </a:rPr>
              <a:t>meek and lowly </a:t>
            </a:r>
            <a:r>
              <a:rPr lang="en-US" i="1" dirty="0" smtClean="0">
                <a:solidFill>
                  <a:srgbClr val="FFFF00"/>
                </a:solidFill>
              </a:rPr>
              <a:t>in heart: and ye shall find rest unto your souls. For my yoke is easy, and my burden is light" </a:t>
            </a:r>
          </a:p>
          <a:p>
            <a:pPr lvl="0" algn="ctr">
              <a:buNone/>
            </a:pPr>
            <a:r>
              <a:rPr lang="en-US" i="1" dirty="0" smtClean="0">
                <a:solidFill>
                  <a:srgbClr val="FFFF00"/>
                </a:solidFill>
              </a:rPr>
              <a:t>(Matt. 11:28-30)</a:t>
            </a:r>
          </a:p>
          <a:p>
            <a:endParaRPr lang="en-US" dirty="0"/>
          </a:p>
        </p:txBody>
      </p:sp>
      <p:pic>
        <p:nvPicPr>
          <p:cNvPr id="68612" name="Picture 4" descr="http://www.ellenwhite.info/images/chapt-illus/DA/RH-JesusTeaches.jpg"/>
          <p:cNvPicPr>
            <a:picLocks noChangeAspect="1" noChangeArrowheads="1"/>
          </p:cNvPicPr>
          <p:nvPr/>
        </p:nvPicPr>
        <p:blipFill>
          <a:blip r:embed="rId2" cstate="print"/>
          <a:srcRect/>
          <a:stretch>
            <a:fillRect/>
          </a:stretch>
        </p:blipFill>
        <p:spPr bwMode="auto">
          <a:xfrm>
            <a:off x="2286000" y="3943350"/>
            <a:ext cx="4286250" cy="2914650"/>
          </a:xfrm>
          <a:prstGeom prst="rect">
            <a:avLst/>
          </a:prstGeom>
          <a:noFill/>
        </p:spPr>
      </p:pic>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br>
              <a:rPr lang="en-US" dirty="0" smtClean="0"/>
            </a:br>
            <a:r>
              <a:rPr lang="en-US" dirty="0" smtClean="0"/>
              <a:t> His meekness and gentleness in washing the feet of the disciples </a:t>
            </a:r>
            <a:br>
              <a:rPr lang="en-US" dirty="0" smtClean="0"/>
            </a:br>
            <a:endParaRPr lang="en-US" dirty="0"/>
          </a:p>
        </p:txBody>
      </p:sp>
      <p:sp>
        <p:nvSpPr>
          <p:cNvPr id="3" name="Content Placeholder 2"/>
          <p:cNvSpPr>
            <a:spLocks noGrp="1"/>
          </p:cNvSpPr>
          <p:nvPr>
            <p:ph idx="1"/>
          </p:nvPr>
        </p:nvSpPr>
        <p:spPr>
          <a:xfrm>
            <a:off x="0" y="1600200"/>
            <a:ext cx="8915400" cy="4525963"/>
          </a:xfrm>
        </p:spPr>
        <p:txBody>
          <a:bodyPr>
            <a:normAutofit fontScale="92500" lnSpcReduction="20000"/>
          </a:bodyPr>
          <a:lstStyle/>
          <a:p>
            <a:pPr algn="ctr">
              <a:buNone/>
            </a:pPr>
            <a:r>
              <a:rPr lang="en-US" i="1" dirty="0" smtClean="0">
                <a:solidFill>
                  <a:srgbClr val="FFFF00"/>
                </a:solidFill>
              </a:rPr>
              <a:t>    “Jesus knowing that the Father had given all things into his hands, and that he was come from God, and went to God; He </a:t>
            </a:r>
            <a:r>
              <a:rPr lang="en-US" i="1" dirty="0" err="1" smtClean="0">
                <a:solidFill>
                  <a:srgbClr val="FFFF00"/>
                </a:solidFill>
              </a:rPr>
              <a:t>riseth</a:t>
            </a:r>
            <a:r>
              <a:rPr lang="en-US" i="1" dirty="0" smtClean="0">
                <a:solidFill>
                  <a:srgbClr val="FFFF00"/>
                </a:solidFill>
              </a:rPr>
              <a:t> from supper, and laid aside his garments; and took a towel, and girded himself…So after he had washed their feet, and had taken his garments, and was set down again, he said unto them, Know ye what I have done to you? Ye call me Master and Lord: and ye say well; for so I am. </a:t>
            </a:r>
            <a:r>
              <a:rPr lang="en-US" i="1" u="sng" dirty="0" smtClean="0">
                <a:solidFill>
                  <a:srgbClr val="FFFF00"/>
                </a:solidFill>
              </a:rPr>
              <a:t>If I then, your Lord and Master, have washed your feet; ye also ought to wash one another's feet</a:t>
            </a:r>
            <a:r>
              <a:rPr lang="en-US" i="1" dirty="0" smtClean="0">
                <a:solidFill>
                  <a:srgbClr val="FFFF00"/>
                </a:solidFill>
              </a:rPr>
              <a:t>. For I have given you an example, that ye should do as I have done to you.” (John 13:3-4, 12-15) </a:t>
            </a:r>
            <a:endParaRPr lang="en-US" i="1" dirty="0">
              <a:solidFill>
                <a:srgbClr val="FFFF00"/>
              </a:solidFill>
            </a:endParaRP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http://i260.photobucket.com/albums/ii32/yeshualovesme08/71c6.jpg"/>
          <p:cNvPicPr>
            <a:picLocks noChangeAspect="1" noChangeArrowheads="1"/>
          </p:cNvPicPr>
          <p:nvPr/>
        </p:nvPicPr>
        <p:blipFill>
          <a:blip r:embed="rId2" cstate="print"/>
          <a:srcRect/>
          <a:stretch>
            <a:fillRect/>
          </a:stretch>
        </p:blipFill>
        <p:spPr bwMode="auto">
          <a:xfrm>
            <a:off x="1524000" y="1143000"/>
            <a:ext cx="6482563" cy="4591050"/>
          </a:xfrm>
          <a:prstGeom prst="rect">
            <a:avLst/>
          </a:prstGeom>
          <a:noFill/>
        </p:spPr>
      </p:pic>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His meekness and gentleness</a:t>
            </a:r>
            <a:br>
              <a:rPr lang="en-US" dirty="0" smtClean="0"/>
            </a:br>
            <a:r>
              <a:rPr lang="en-US" dirty="0" smtClean="0"/>
              <a:t> in his sufferings and death</a:t>
            </a:r>
            <a:endParaRPr lang="en-US" dirty="0"/>
          </a:p>
        </p:txBody>
      </p:sp>
      <p:sp>
        <p:nvSpPr>
          <p:cNvPr id="3" name="Content Placeholder 2"/>
          <p:cNvSpPr>
            <a:spLocks noGrp="1"/>
          </p:cNvSpPr>
          <p:nvPr>
            <p:ph idx="1"/>
          </p:nvPr>
        </p:nvSpPr>
        <p:spPr>
          <a:xfrm>
            <a:off x="457200" y="2133600"/>
            <a:ext cx="8229600" cy="3992563"/>
          </a:xfrm>
        </p:spPr>
        <p:txBody>
          <a:bodyPr>
            <a:normAutofit/>
          </a:bodyPr>
          <a:lstStyle/>
          <a:p>
            <a:pPr algn="ctr">
              <a:buNone/>
            </a:pPr>
            <a:r>
              <a:rPr lang="en-US" sz="3600" dirty="0" smtClean="0"/>
              <a:t>  </a:t>
            </a:r>
            <a:r>
              <a:rPr lang="en-US" sz="3600" i="1" dirty="0" smtClean="0">
                <a:solidFill>
                  <a:srgbClr val="FFFF00"/>
                </a:solidFill>
              </a:rPr>
              <a:t>"He was oppressed, and he was afflicted, yet he opened not his mouth: he is brought as a lamb to the slaughter, and as a sheep before her shearers is dumb, so he </a:t>
            </a:r>
            <a:r>
              <a:rPr lang="en-US" sz="3600" i="1" dirty="0" err="1" smtClean="0">
                <a:solidFill>
                  <a:srgbClr val="FFFF00"/>
                </a:solidFill>
              </a:rPr>
              <a:t>openeth</a:t>
            </a:r>
            <a:r>
              <a:rPr lang="en-US" sz="3600" i="1" dirty="0" smtClean="0">
                <a:solidFill>
                  <a:srgbClr val="FFFF00"/>
                </a:solidFill>
              </a:rPr>
              <a:t> not his </a:t>
            </a:r>
            <a:r>
              <a:rPr lang="en-US" sz="3600" i="1" dirty="0" smtClean="0">
                <a:solidFill>
                  <a:srgbClr val="FFFF00"/>
                </a:solidFill>
              </a:rPr>
              <a:t>mouth." </a:t>
            </a:r>
            <a:r>
              <a:rPr lang="en-US" sz="3600" i="1" dirty="0" smtClean="0">
                <a:solidFill>
                  <a:srgbClr val="FFFF00"/>
                </a:solidFill>
              </a:rPr>
              <a:t>(Isa. 53:7).</a:t>
            </a:r>
          </a:p>
          <a:p>
            <a:endParaRPr lang="en-US" sz="3600" dirty="0"/>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4" name="Picture 4" descr="http://christianbackgrounds.info/wp-content/uploads/2012/08/passover-blamb.jpg"/>
          <p:cNvPicPr>
            <a:picLocks noChangeAspect="1" noChangeArrowheads="1"/>
          </p:cNvPicPr>
          <p:nvPr/>
        </p:nvPicPr>
        <p:blipFill>
          <a:blip r:embed="rId2" cstate="print"/>
          <a:srcRect/>
          <a:stretch>
            <a:fillRect/>
          </a:stretch>
        </p:blipFill>
        <p:spPr bwMode="auto">
          <a:xfrm>
            <a:off x="1295400" y="1219200"/>
            <a:ext cx="6829425" cy="4076701"/>
          </a:xfrm>
          <a:prstGeom prst="rect">
            <a:avLst/>
          </a:prstGeom>
          <a:noFill/>
        </p:spPr>
      </p:pic>
      <p:pic>
        <p:nvPicPr>
          <p:cNvPr id="71682" name="Picture 2" descr="http://www.thislittlelightmusic.com/wp-content/uploads/2010/04/jesus-against-sunset.jpg"/>
          <p:cNvPicPr>
            <a:picLocks noChangeAspect="1" noChangeArrowheads="1"/>
          </p:cNvPicPr>
          <p:nvPr/>
        </p:nvPicPr>
        <p:blipFill>
          <a:blip r:embed="rId3" cstate="print"/>
          <a:srcRect/>
          <a:stretch>
            <a:fillRect/>
          </a:stretch>
        </p:blipFill>
        <p:spPr bwMode="auto">
          <a:xfrm>
            <a:off x="1066800" y="914400"/>
            <a:ext cx="7219950" cy="4813301"/>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682"/>
                                        </p:tgtEl>
                                        <p:attrNameLst>
                                          <p:attrName>style.visibility</p:attrName>
                                        </p:attrNameLst>
                                      </p:cBhvr>
                                      <p:to>
                                        <p:strVal val="visible"/>
                                      </p:to>
                                    </p:set>
                                    <p:animEffect transition="in" filter="fade">
                                      <p:cBhvr>
                                        <p:cTn id="7" dur="2000"/>
                                        <p:tgtEl>
                                          <p:spTgt spid="716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His boldness and courage</a:t>
            </a:r>
            <a:endParaRPr lang="en-US" dirty="0"/>
          </a:p>
        </p:txBody>
      </p:sp>
      <p:pic>
        <p:nvPicPr>
          <p:cNvPr id="1026" name="Picture 2" descr="http://deskofbrian.com/wp-content/uploads/Jesus-woe-to-hypocrites.jpg"/>
          <p:cNvPicPr>
            <a:picLocks noChangeAspect="1" noChangeArrowheads="1"/>
          </p:cNvPicPr>
          <p:nvPr/>
        </p:nvPicPr>
        <p:blipFill>
          <a:blip r:embed="rId2" cstate="print"/>
          <a:srcRect/>
          <a:stretch>
            <a:fillRect/>
          </a:stretch>
        </p:blipFill>
        <p:spPr bwMode="auto">
          <a:xfrm>
            <a:off x="1371600" y="1905000"/>
            <a:ext cx="6562725" cy="4238626"/>
          </a:xfrm>
          <a:prstGeom prst="rect">
            <a:avLst/>
          </a:prstGeom>
          <a:noFill/>
        </p:spPr>
      </p:pic>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His boldness and courage in preaching</a:t>
            </a:r>
            <a:endParaRPr lang="en-US" dirty="0"/>
          </a:p>
        </p:txBody>
      </p:sp>
      <p:pic>
        <p:nvPicPr>
          <p:cNvPr id="67586" name="Picture 2" descr="http://www.jesuswalk.com/manifesto/images/dore-jesus-preaching-on-the-mount624x400.jpg"/>
          <p:cNvPicPr>
            <a:picLocks noChangeAspect="1" noChangeArrowheads="1"/>
          </p:cNvPicPr>
          <p:nvPr/>
        </p:nvPicPr>
        <p:blipFill>
          <a:blip r:embed="rId2" cstate="print">
            <a:lum bright="-10000"/>
          </a:blip>
          <a:srcRect/>
          <a:stretch>
            <a:fillRect/>
          </a:stretch>
        </p:blipFill>
        <p:spPr bwMode="auto">
          <a:xfrm>
            <a:off x="1066800" y="1447800"/>
            <a:ext cx="7315200" cy="4689231"/>
          </a:xfrm>
          <a:prstGeom prst="rect">
            <a:avLst/>
          </a:prstGeom>
          <a:noFill/>
        </p:spPr>
      </p:pic>
      <p:sp>
        <p:nvSpPr>
          <p:cNvPr id="4" name="Rectangle 3"/>
          <p:cNvSpPr/>
          <p:nvPr/>
        </p:nvSpPr>
        <p:spPr>
          <a:xfrm>
            <a:off x="1371600" y="1981200"/>
            <a:ext cx="6477000" cy="3416320"/>
          </a:xfrm>
          <a:prstGeom prst="rect">
            <a:avLst/>
          </a:prstGeom>
        </p:spPr>
        <p:txBody>
          <a:bodyPr wrap="square">
            <a:spAutoFit/>
          </a:bodyPr>
          <a:lstStyle/>
          <a:p>
            <a:pPr algn="ctr"/>
            <a:r>
              <a:rPr lang="en-US" sz="3600" i="1" dirty="0" smtClean="0">
                <a:effectLst>
                  <a:glow rad="101600">
                    <a:schemeClr val="bg1">
                      <a:alpha val="60000"/>
                    </a:schemeClr>
                  </a:glow>
                </a:effectLst>
              </a:rPr>
              <a:t>“Master</a:t>
            </a:r>
            <a:r>
              <a:rPr lang="en-US" sz="3600" i="1" dirty="0" smtClean="0">
                <a:effectLst>
                  <a:glow rad="101600">
                    <a:schemeClr val="bg1">
                      <a:alpha val="60000"/>
                    </a:schemeClr>
                  </a:glow>
                </a:effectLst>
              </a:rPr>
              <a:t>, we know that thou art true, and </a:t>
            </a:r>
            <a:r>
              <a:rPr lang="en-US" sz="3600" i="1" dirty="0" err="1" smtClean="0">
                <a:effectLst>
                  <a:glow rad="101600">
                    <a:schemeClr val="bg1">
                      <a:alpha val="60000"/>
                    </a:schemeClr>
                  </a:glow>
                </a:effectLst>
              </a:rPr>
              <a:t>teachest</a:t>
            </a:r>
            <a:r>
              <a:rPr lang="en-US" sz="3600" i="1" dirty="0" smtClean="0">
                <a:effectLst>
                  <a:glow rad="101600">
                    <a:schemeClr val="bg1">
                      <a:alpha val="60000"/>
                    </a:schemeClr>
                  </a:glow>
                </a:effectLst>
              </a:rPr>
              <a:t> the way of God in truth, neither </a:t>
            </a:r>
            <a:r>
              <a:rPr lang="en-US" sz="3600" i="1" dirty="0" err="1" smtClean="0">
                <a:effectLst>
                  <a:glow rad="101600">
                    <a:schemeClr val="bg1">
                      <a:alpha val="60000"/>
                    </a:schemeClr>
                  </a:glow>
                </a:effectLst>
              </a:rPr>
              <a:t>carest</a:t>
            </a:r>
            <a:r>
              <a:rPr lang="en-US" sz="3600" i="1" dirty="0" smtClean="0">
                <a:effectLst>
                  <a:glow rad="101600">
                    <a:schemeClr val="bg1">
                      <a:alpha val="60000"/>
                    </a:schemeClr>
                  </a:glow>
                </a:effectLst>
              </a:rPr>
              <a:t> thou for any man: for thou </a:t>
            </a:r>
            <a:r>
              <a:rPr lang="en-US" sz="3600" i="1" dirty="0" err="1" smtClean="0">
                <a:effectLst>
                  <a:glow rad="101600">
                    <a:schemeClr val="bg1">
                      <a:alpha val="60000"/>
                    </a:schemeClr>
                  </a:glow>
                </a:effectLst>
              </a:rPr>
              <a:t>regardest</a:t>
            </a:r>
            <a:r>
              <a:rPr lang="en-US" sz="3600" i="1" dirty="0" smtClean="0">
                <a:effectLst>
                  <a:glow rad="101600">
                    <a:schemeClr val="bg1">
                      <a:alpha val="60000"/>
                    </a:schemeClr>
                  </a:glow>
                </a:effectLst>
              </a:rPr>
              <a:t> not the person of men</a:t>
            </a:r>
            <a:r>
              <a:rPr lang="en-US" sz="3600" i="1" dirty="0" smtClean="0">
                <a:effectLst>
                  <a:glow rad="101600">
                    <a:schemeClr val="bg1">
                      <a:alpha val="60000"/>
                    </a:schemeClr>
                  </a:glow>
                </a:effectLst>
              </a:rPr>
              <a:t>.” </a:t>
            </a:r>
          </a:p>
          <a:p>
            <a:pPr algn="ctr"/>
            <a:r>
              <a:rPr lang="en-US" sz="3600" i="1" dirty="0" smtClean="0">
                <a:effectLst>
                  <a:glow rad="101600">
                    <a:schemeClr val="bg1">
                      <a:alpha val="60000"/>
                    </a:schemeClr>
                  </a:glow>
                </a:effectLst>
              </a:rPr>
              <a:t>(</a:t>
            </a:r>
            <a:r>
              <a:rPr lang="en-US" sz="3600" i="1" dirty="0" smtClean="0">
                <a:effectLst>
                  <a:glow rad="101600">
                    <a:schemeClr val="bg1">
                      <a:alpha val="60000"/>
                    </a:schemeClr>
                  </a:glow>
                </a:effectLst>
              </a:rPr>
              <a:t>Matt. 22:16)</a:t>
            </a:r>
            <a:endParaRPr lang="en-US" sz="3600" i="1" dirty="0">
              <a:effectLst>
                <a:glow rad="101600">
                  <a:schemeClr val="bg1">
                    <a:alpha val="60000"/>
                  </a:schemeClr>
                </a:glo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4800"/>
            <a:ext cx="9144000" cy="1200329"/>
          </a:xfrm>
          <a:prstGeom prst="rect">
            <a:avLst/>
          </a:prstGeom>
        </p:spPr>
        <p:txBody>
          <a:bodyPr wrap="square">
            <a:spAutoFit/>
          </a:bodyPr>
          <a:lstStyle/>
          <a:p>
            <a:pPr algn="ctr"/>
            <a:r>
              <a:rPr lang="en-US" sz="3600" i="1" dirty="0" smtClean="0"/>
              <a:t>“For </a:t>
            </a:r>
            <a:r>
              <a:rPr lang="en-US" sz="3600" i="1" dirty="0" smtClean="0"/>
              <a:t>he taught them as one having authority, and not as the scribes</a:t>
            </a:r>
            <a:r>
              <a:rPr lang="en-US" sz="3600" i="1" dirty="0" smtClean="0"/>
              <a:t>.” </a:t>
            </a:r>
            <a:r>
              <a:rPr lang="en-US" sz="3600" i="1" dirty="0" smtClean="0"/>
              <a:t>(</a:t>
            </a:r>
            <a:r>
              <a:rPr lang="en-US" sz="3600" i="1" dirty="0" smtClean="0"/>
              <a:t>Matt</a:t>
            </a:r>
            <a:r>
              <a:rPr lang="en-US" sz="3600" i="1" dirty="0" smtClean="0"/>
              <a:t>. </a:t>
            </a:r>
            <a:r>
              <a:rPr lang="en-US" sz="3600" i="1" dirty="0" smtClean="0"/>
              <a:t>7:29)</a:t>
            </a:r>
            <a:endParaRPr lang="en-US" sz="3600" i="1" dirty="0"/>
          </a:p>
        </p:txBody>
      </p:sp>
      <p:pic>
        <p:nvPicPr>
          <p:cNvPr id="86018" name="Picture 2" descr="http://swamishivapadananda.typepad.com/.a/6a00d83451c22e69e20120a70298e9970b-800wi"/>
          <p:cNvPicPr>
            <a:picLocks noChangeAspect="1" noChangeArrowheads="1"/>
          </p:cNvPicPr>
          <p:nvPr/>
        </p:nvPicPr>
        <p:blipFill>
          <a:blip r:embed="rId2" cstate="print"/>
          <a:srcRect/>
          <a:stretch>
            <a:fillRect/>
          </a:stretch>
        </p:blipFill>
        <p:spPr bwMode="auto">
          <a:xfrm>
            <a:off x="990600" y="2057400"/>
            <a:ext cx="7331898" cy="4143375"/>
          </a:xfrm>
          <a:prstGeom prst="rect">
            <a:avLst/>
          </a:prstGeom>
          <a:noFill/>
        </p:spPr>
      </p:pic>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5181600" cy="5821363"/>
          </a:xfrm>
        </p:spPr>
        <p:txBody>
          <a:bodyPr>
            <a:noAutofit/>
          </a:bodyPr>
          <a:lstStyle/>
          <a:p>
            <a:pPr algn="ctr">
              <a:buNone/>
            </a:pPr>
            <a:r>
              <a:rPr lang="en-US" sz="3600" i="1" dirty="0" smtClean="0">
                <a:solidFill>
                  <a:srgbClr val="FFFF00"/>
                </a:solidFill>
              </a:rPr>
              <a:t>“Jesus said unto them, Verily, verily, I say unto you, Before Abraham was, I am. Then took they up stones to cast at him: but Jesus hid himself, and went out of the temple, going through the midst of them, and so passed by</a:t>
            </a:r>
            <a:r>
              <a:rPr lang="en-US" sz="3600" i="1" dirty="0" smtClean="0">
                <a:solidFill>
                  <a:srgbClr val="FFFF00"/>
                </a:solidFill>
              </a:rPr>
              <a:t>.” </a:t>
            </a:r>
            <a:r>
              <a:rPr lang="en-US" sz="3600" i="1" dirty="0" smtClean="0">
                <a:solidFill>
                  <a:srgbClr val="FFFF00"/>
                </a:solidFill>
              </a:rPr>
              <a:t>(John 8:58-59)</a:t>
            </a:r>
            <a:endParaRPr lang="en-US" sz="3600" i="1" dirty="0">
              <a:solidFill>
                <a:srgbClr val="FFFF00"/>
              </a:solidFill>
            </a:endParaRPr>
          </a:p>
        </p:txBody>
      </p:sp>
      <p:pic>
        <p:nvPicPr>
          <p:cNvPr id="66568" name="Picture 8" descr="http://img.youtube.com/vi/Ufq7srkz1sc/0.jpg"/>
          <p:cNvPicPr>
            <a:picLocks noChangeAspect="1" noChangeArrowheads="1"/>
          </p:cNvPicPr>
          <p:nvPr/>
        </p:nvPicPr>
        <p:blipFill>
          <a:blip r:embed="rId2" cstate="print"/>
          <a:srcRect/>
          <a:stretch>
            <a:fillRect/>
          </a:stretch>
        </p:blipFill>
        <p:spPr bwMode="auto">
          <a:xfrm>
            <a:off x="5080001" y="1295400"/>
            <a:ext cx="4063999" cy="3048000"/>
          </a:xfrm>
          <a:prstGeom prst="rect">
            <a:avLst/>
          </a:prstGeom>
          <a:noFill/>
        </p:spPr>
      </p:pic>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19600" y="1"/>
            <a:ext cx="4724400" cy="6740307"/>
          </a:xfrm>
          <a:prstGeom prst="rect">
            <a:avLst/>
          </a:prstGeom>
        </p:spPr>
        <p:txBody>
          <a:bodyPr wrap="square">
            <a:spAutoFit/>
          </a:bodyPr>
          <a:lstStyle/>
          <a:p>
            <a:pPr algn="ctr">
              <a:buNone/>
            </a:pPr>
            <a:r>
              <a:rPr lang="en-US" sz="3600" i="1" dirty="0" smtClean="0">
                <a:solidFill>
                  <a:srgbClr val="FFFF00"/>
                </a:solidFill>
              </a:rPr>
              <a:t>“…</a:t>
            </a:r>
            <a:r>
              <a:rPr lang="en-US" sz="3600" b="1" i="1" dirty="0" smtClean="0">
                <a:solidFill>
                  <a:srgbClr val="FFFF00"/>
                </a:solidFill>
              </a:rPr>
              <a:t>all in the synagogue were filled with wrath</a:t>
            </a:r>
            <a:r>
              <a:rPr lang="en-US" sz="3600" i="1" dirty="0" smtClean="0">
                <a:solidFill>
                  <a:srgbClr val="FFFF00"/>
                </a:solidFill>
              </a:rPr>
              <a:t>. And they rose up and put Him out of the city, and led Him to the brow of the hill on which their city was built, that they might throw Him down headlong. But passing threw the midst of them He went </a:t>
            </a:r>
            <a:r>
              <a:rPr lang="en-US" sz="3600" i="1" dirty="0" smtClean="0">
                <a:solidFill>
                  <a:srgbClr val="FFFF00"/>
                </a:solidFill>
              </a:rPr>
              <a:t>away.” </a:t>
            </a:r>
            <a:endParaRPr lang="en-US" sz="3600" i="1" dirty="0" smtClean="0">
              <a:solidFill>
                <a:srgbClr val="FFFF00"/>
              </a:solidFill>
            </a:endParaRPr>
          </a:p>
          <a:p>
            <a:pPr algn="ctr">
              <a:buNone/>
            </a:pPr>
            <a:r>
              <a:rPr lang="en-US" sz="3600" i="1" dirty="0" smtClean="0">
                <a:solidFill>
                  <a:srgbClr val="FFFF00"/>
                </a:solidFill>
              </a:rPr>
              <a:t>(Luke 4:28-30)</a:t>
            </a:r>
            <a:endParaRPr lang="en-US" sz="3600" i="1" dirty="0">
              <a:solidFill>
                <a:srgbClr val="FFFF00"/>
              </a:solidFill>
            </a:endParaRPr>
          </a:p>
        </p:txBody>
      </p:sp>
      <p:pic>
        <p:nvPicPr>
          <p:cNvPr id="65538" name="Picture 2" descr="http://nerdcoretheology.files.wordpress.com/2012/08/jesus-being-thrown-off-a-cliff.jpg?w=497"/>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152400" y="838200"/>
            <a:ext cx="4205844" cy="3886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457200"/>
            <a:ext cx="8229600" cy="6400800"/>
          </a:xfrm>
          <a:prstGeom prst="rect">
            <a:avLst/>
          </a:prstGeom>
        </p:spPr>
        <p:txBody>
          <a:bodyPr>
            <a:normAutofit/>
          </a:bodyPr>
          <a:lstStyle/>
          <a:p>
            <a:pPr lvl="0" algn="ctr">
              <a:spcBef>
                <a:spcPct val="0"/>
              </a:spcBef>
              <a:defRPr/>
            </a:pPr>
            <a:r>
              <a:rPr lang="en-US" sz="4800" b="1" dirty="0" smtClean="0">
                <a:solidFill>
                  <a:schemeClr val="bg2">
                    <a:lumMod val="20000"/>
                    <a:lumOff val="80000"/>
                  </a:schemeClr>
                </a:solidFill>
              </a:rPr>
              <a:t>The Incarnation of Christ</a:t>
            </a:r>
          </a:p>
          <a:p>
            <a:pPr lvl="0" algn="ctr">
              <a:spcBef>
                <a:spcPct val="0"/>
              </a:spcBef>
              <a:defRPr/>
            </a:pPr>
            <a:r>
              <a:rPr lang="en-US" sz="4800" b="1" i="1" dirty="0" smtClean="0">
                <a:solidFill>
                  <a:schemeClr val="bg2">
                    <a:lumMod val="20000"/>
                    <a:lumOff val="80000"/>
                  </a:schemeClr>
                </a:solidFill>
              </a:rPr>
              <a:t>(John 1:1-14)</a:t>
            </a:r>
          </a:p>
          <a:p>
            <a:pPr lvl="0" algn="ctr">
              <a:spcBef>
                <a:spcPct val="0"/>
              </a:spcBef>
              <a:defRPr/>
            </a:pPr>
            <a:endParaRPr lang="en-US" sz="5400" b="1" u="sng" dirty="0" smtClean="0">
              <a:solidFill>
                <a:schemeClr val="bg2">
                  <a:lumMod val="20000"/>
                  <a:lumOff val="80000"/>
                </a:schemeClr>
              </a:solidFill>
            </a:endParaRPr>
          </a:p>
          <a:p>
            <a:pPr lvl="0" algn="ctr">
              <a:spcBef>
                <a:spcPct val="0"/>
              </a:spcBef>
              <a:defRPr/>
            </a:pPr>
            <a:r>
              <a:rPr kumimoji="0" lang="en-US" sz="4800" b="1" i="0" u="none" strike="noStrike" kern="1200" cap="none" spc="0" normalizeH="0" baseline="0" noProof="0" dirty="0" smtClean="0">
                <a:ln>
                  <a:noFill/>
                </a:ln>
                <a:solidFill>
                  <a:schemeClr val="bg2">
                    <a:lumMod val="60000"/>
                    <a:lumOff val="40000"/>
                  </a:schemeClr>
                </a:solidFill>
                <a:effectLst>
                  <a:glow rad="63500">
                    <a:schemeClr val="accent1">
                      <a:satMod val="175000"/>
                      <a:alpha val="40000"/>
                    </a:schemeClr>
                  </a:glow>
                </a:effectLst>
                <a:uLnTx/>
                <a:uFillTx/>
                <a:latin typeface="+mj-lt"/>
                <a:ea typeface="+mj-ea"/>
                <a:cs typeface="+mj-cs"/>
              </a:rPr>
              <a:t> God the Son took upon himself the full nature of man and yet retain the full nature of God.</a:t>
            </a:r>
            <a:endParaRPr kumimoji="0" lang="en-US" sz="4800" b="1" i="0" u="none" strike="noStrike" kern="1200" cap="none" spc="0" normalizeH="0" baseline="0" noProof="0" dirty="0">
              <a:ln>
                <a:noFill/>
              </a:ln>
              <a:solidFill>
                <a:schemeClr val="bg2">
                  <a:lumMod val="60000"/>
                  <a:lumOff val="40000"/>
                </a:schemeClr>
              </a:solidFill>
              <a:effectLst>
                <a:glow rad="63500">
                  <a:schemeClr val="accent1">
                    <a:satMod val="175000"/>
                    <a:alpha val="40000"/>
                  </a:schemeClr>
                </a:glow>
              </a:effectLst>
              <a:uLnTx/>
              <a:uFillTx/>
              <a:latin typeface="+mj-lt"/>
              <a:ea typeface="+mj-ea"/>
              <a:cs typeface="+mj-cs"/>
            </a:endParaRPr>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57200"/>
            <a:ext cx="9144000" cy="1200329"/>
          </a:xfrm>
          <a:prstGeom prst="rect">
            <a:avLst/>
          </a:prstGeom>
        </p:spPr>
        <p:txBody>
          <a:bodyPr wrap="square">
            <a:spAutoFit/>
          </a:bodyPr>
          <a:lstStyle/>
          <a:p>
            <a:pPr algn="ctr"/>
            <a:r>
              <a:rPr lang="en-US" sz="3600" i="1" dirty="0" smtClean="0">
                <a:solidFill>
                  <a:srgbClr val="FFFF00"/>
                </a:solidFill>
              </a:rPr>
              <a:t>“I and the Father are </a:t>
            </a:r>
            <a:r>
              <a:rPr lang="en-US" sz="3600" i="1" dirty="0" smtClean="0">
                <a:solidFill>
                  <a:srgbClr val="FFFF00"/>
                </a:solidFill>
              </a:rPr>
              <a:t>one…then the </a:t>
            </a:r>
            <a:r>
              <a:rPr lang="en-US" sz="3600" i="1" dirty="0" smtClean="0">
                <a:solidFill>
                  <a:srgbClr val="FFFF00"/>
                </a:solidFill>
              </a:rPr>
              <a:t>Jews took up stones again to stone </a:t>
            </a:r>
            <a:r>
              <a:rPr lang="en-US" sz="3600" i="1" dirty="0" smtClean="0">
                <a:solidFill>
                  <a:srgbClr val="FFFF00"/>
                </a:solidFill>
              </a:rPr>
              <a:t>Him.” </a:t>
            </a:r>
            <a:r>
              <a:rPr lang="en-US" sz="3600" i="1" dirty="0" smtClean="0">
                <a:solidFill>
                  <a:srgbClr val="FFFF00"/>
                </a:solidFill>
              </a:rPr>
              <a:t>(John </a:t>
            </a:r>
            <a:r>
              <a:rPr lang="en-US" sz="3600" i="1" dirty="0" smtClean="0">
                <a:solidFill>
                  <a:srgbClr val="FFFF00"/>
                </a:solidFill>
              </a:rPr>
              <a:t>10:30-31</a:t>
            </a:r>
            <a:r>
              <a:rPr lang="en-US" sz="3600" i="1" dirty="0" smtClean="0">
                <a:solidFill>
                  <a:srgbClr val="FFFF00"/>
                </a:solidFill>
              </a:rPr>
              <a:t>)</a:t>
            </a:r>
            <a:endParaRPr lang="en-US" sz="3600" i="1" dirty="0">
              <a:solidFill>
                <a:srgbClr val="FFFF00"/>
              </a:solidFill>
            </a:endParaRPr>
          </a:p>
        </p:txBody>
      </p:sp>
      <p:pic>
        <p:nvPicPr>
          <p:cNvPr id="3" name="Picture 2" descr="http://citipointearchives.files.wordpress.com/2012/08/stone-in-hand.jpg"/>
          <p:cNvPicPr>
            <a:picLocks noChangeAspect="1" noChangeArrowheads="1"/>
          </p:cNvPicPr>
          <p:nvPr/>
        </p:nvPicPr>
        <p:blipFill>
          <a:blip r:embed="rId2" cstate="print"/>
          <a:srcRect/>
          <a:stretch>
            <a:fillRect/>
          </a:stretch>
        </p:blipFill>
        <p:spPr bwMode="auto">
          <a:xfrm>
            <a:off x="1828800" y="2133600"/>
            <a:ext cx="6019800" cy="4027793"/>
          </a:xfrm>
          <a:prstGeom prst="rect">
            <a:avLst/>
          </a:prstGeom>
          <a:noFill/>
        </p:spPr>
      </p:pic>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09600"/>
            <a:ext cx="8229600" cy="808038"/>
          </a:xfrm>
        </p:spPr>
        <p:txBody>
          <a:bodyPr>
            <a:normAutofit fontScale="90000"/>
          </a:bodyPr>
          <a:lstStyle/>
          <a:p>
            <a:r>
              <a:rPr lang="en-US" dirty="0" smtClean="0"/>
              <a:t>His boldness and courage </a:t>
            </a:r>
            <a:br>
              <a:rPr lang="en-US" dirty="0" smtClean="0"/>
            </a:br>
            <a:r>
              <a:rPr lang="en-US" dirty="0" smtClean="0"/>
              <a:t>in cleansing the temple</a:t>
            </a:r>
            <a:br>
              <a:rPr lang="en-US" dirty="0" smtClean="0"/>
            </a:br>
            <a:r>
              <a:rPr lang="en-US" dirty="0" smtClean="0"/>
              <a:t> </a:t>
            </a:r>
            <a:r>
              <a:rPr lang="en-US" i="1" dirty="0" smtClean="0">
                <a:solidFill>
                  <a:srgbClr val="FFFF00"/>
                </a:solidFill>
              </a:rPr>
              <a:t>(</a:t>
            </a:r>
            <a:r>
              <a:rPr lang="en-US" i="1" dirty="0" smtClean="0">
                <a:solidFill>
                  <a:srgbClr val="FFFF00"/>
                </a:solidFill>
              </a:rPr>
              <a:t>John 2:13-17</a:t>
            </a:r>
            <a:r>
              <a:rPr lang="en-US" i="1" dirty="0" smtClean="0">
                <a:solidFill>
                  <a:srgbClr val="FFFF00"/>
                </a:solidFill>
              </a:rPr>
              <a:t>; Matt. 21:12-16) </a:t>
            </a:r>
            <a:endParaRPr lang="en-US" i="1" dirty="0">
              <a:solidFill>
                <a:srgbClr val="FFFF00"/>
              </a:solidFill>
            </a:endParaRPr>
          </a:p>
        </p:txBody>
      </p:sp>
      <p:pic>
        <p:nvPicPr>
          <p:cNvPr id="68610" name="Picture 2" descr="http://farm3.static.flickr.com/2427/3728775956_2d8c4809f6.jpg"/>
          <p:cNvPicPr>
            <a:picLocks noChangeAspect="1" noChangeArrowheads="1"/>
          </p:cNvPicPr>
          <p:nvPr/>
        </p:nvPicPr>
        <p:blipFill>
          <a:blip r:embed="rId2" cstate="print"/>
          <a:srcRect/>
          <a:stretch>
            <a:fillRect/>
          </a:stretch>
        </p:blipFill>
        <p:spPr bwMode="auto">
          <a:xfrm>
            <a:off x="4114800" y="2133600"/>
            <a:ext cx="4762500" cy="3162301"/>
          </a:xfrm>
          <a:prstGeom prst="rect">
            <a:avLst/>
          </a:prstGeom>
          <a:noFill/>
        </p:spPr>
      </p:pic>
      <p:pic>
        <p:nvPicPr>
          <p:cNvPr id="68612" name="Picture 4" descr="http://www.crossroadsinitiative.com/pics/Jesus_temple.jpg"/>
          <p:cNvPicPr>
            <a:picLocks noChangeAspect="1" noChangeArrowheads="1"/>
          </p:cNvPicPr>
          <p:nvPr/>
        </p:nvPicPr>
        <p:blipFill>
          <a:blip r:embed="rId3" cstate="print"/>
          <a:srcRect/>
          <a:stretch>
            <a:fillRect/>
          </a:stretch>
        </p:blipFill>
        <p:spPr bwMode="auto">
          <a:xfrm>
            <a:off x="304800" y="4343400"/>
            <a:ext cx="3448154" cy="2286000"/>
          </a:xfrm>
          <a:prstGeom prst="rect">
            <a:avLst/>
          </a:prstGeom>
          <a:noFill/>
        </p:spPr>
      </p:pic>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2971800"/>
          </a:xfrm>
        </p:spPr>
        <p:txBody>
          <a:bodyPr>
            <a:normAutofit/>
          </a:bodyPr>
          <a:lstStyle/>
          <a:p>
            <a:r>
              <a:rPr lang="en-US" sz="3600" dirty="0" smtClean="0"/>
              <a:t>His boldness and courage in confronting the demon possessed man  who possessed superhuman and satanic strength </a:t>
            </a:r>
            <a:br>
              <a:rPr lang="en-US" sz="3600" dirty="0" smtClean="0"/>
            </a:br>
            <a:r>
              <a:rPr lang="en-US" sz="3600" i="1" dirty="0" smtClean="0">
                <a:solidFill>
                  <a:srgbClr val="FFFF00"/>
                </a:solidFill>
              </a:rPr>
              <a:t>(Mark 5:1-9)</a:t>
            </a:r>
            <a:r>
              <a:rPr lang="en-US" sz="3600" dirty="0" smtClean="0"/>
              <a:t/>
            </a:r>
            <a:br>
              <a:rPr lang="en-US" sz="3600" dirty="0" smtClean="0"/>
            </a:br>
            <a:endParaRPr lang="en-US" sz="3600" dirty="0"/>
          </a:p>
        </p:txBody>
      </p:sp>
      <p:pic>
        <p:nvPicPr>
          <p:cNvPr id="9218" name="Picture 2" descr="http://3.bp.blogspot.com/-JMbSIkXED1Q/T4Ukn1v5wwI/AAAAAAAAAPk/ysgSA0YZnJo/s1600/scan0001_tif.jpg"/>
          <p:cNvPicPr>
            <a:picLocks noChangeAspect="1" noChangeArrowheads="1"/>
          </p:cNvPicPr>
          <p:nvPr/>
        </p:nvPicPr>
        <p:blipFill>
          <a:blip r:embed="rId2" cstate="print">
            <a:duotone>
              <a:schemeClr val="accent6">
                <a:shade val="45000"/>
                <a:satMod val="135000"/>
              </a:schemeClr>
              <a:prstClr val="white"/>
            </a:duotone>
            <a:lum bright="-10000" contrast="30000"/>
          </a:blip>
          <a:srcRect/>
          <a:stretch>
            <a:fillRect/>
          </a:stretch>
        </p:blipFill>
        <p:spPr bwMode="auto">
          <a:xfrm>
            <a:off x="1143000" y="2514600"/>
            <a:ext cx="6846739" cy="4343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583362"/>
          </a:xfrm>
        </p:spPr>
        <p:txBody>
          <a:bodyPr>
            <a:normAutofit fontScale="90000"/>
          </a:bodyPr>
          <a:lstStyle/>
          <a:p>
            <a:pPr lvl="0"/>
            <a:r>
              <a:rPr lang="en-US" dirty="0" smtClean="0"/>
              <a:t>His boldness and courage is seen </a:t>
            </a:r>
            <a:r>
              <a:rPr lang="en-US" dirty="0" smtClean="0"/>
              <a:t>in</a:t>
            </a:r>
            <a:br>
              <a:rPr lang="en-US" dirty="0" smtClean="0"/>
            </a:br>
            <a:r>
              <a:rPr lang="en-US" dirty="0" smtClean="0"/>
              <a:t> </a:t>
            </a:r>
            <a:r>
              <a:rPr lang="en-US" dirty="0" smtClean="0"/>
              <a:t>risking his life to raise Lazarus</a:t>
            </a:r>
            <a:br>
              <a:rPr lang="en-US" dirty="0" smtClean="0"/>
            </a:br>
            <a:r>
              <a:rPr lang="en-US" dirty="0" smtClean="0"/>
              <a:t> </a:t>
            </a:r>
            <a:r>
              <a:rPr lang="en-US" i="1" dirty="0" smtClean="0">
                <a:solidFill>
                  <a:srgbClr val="FFFF00"/>
                </a:solidFill>
              </a:rPr>
              <a:t>(John 11:7-8, 16, 53)</a:t>
            </a:r>
            <a:br>
              <a:rPr lang="en-US" i="1" dirty="0" smtClean="0">
                <a:solidFill>
                  <a:srgbClr val="FFFF00"/>
                </a:solidFill>
              </a:rPr>
            </a:br>
            <a:r>
              <a:rPr lang="en-US" dirty="0" smtClean="0"/>
              <a:t>Jesus was fully aware (as were his frightened disciples) that a trip to Bethany at this time would simply invite the enraged Jews to attempt to stone him again </a:t>
            </a:r>
            <a:r>
              <a:rPr lang="en-US" i="1" dirty="0" smtClean="0">
                <a:solidFill>
                  <a:srgbClr val="FFFF00"/>
                </a:solidFill>
              </a:rPr>
              <a:t>(See John 11:8).</a:t>
            </a:r>
            <a:br>
              <a:rPr lang="en-US" i="1" dirty="0" smtClean="0">
                <a:solidFill>
                  <a:srgbClr val="FFFF00"/>
                </a:solidFill>
              </a:rPr>
            </a:br>
            <a:r>
              <a:rPr lang="en-US" i="1" dirty="0" smtClean="0">
                <a:solidFill>
                  <a:srgbClr val="FFFF00"/>
                </a:solidFill>
              </a:rPr>
              <a:t/>
            </a:r>
            <a:br>
              <a:rPr lang="en-US" i="1" dirty="0" smtClean="0">
                <a:solidFill>
                  <a:srgbClr val="FFFF00"/>
                </a:solidFill>
              </a:rPr>
            </a:br>
            <a:r>
              <a:rPr lang="en-US" i="1" dirty="0" smtClean="0">
                <a:solidFill>
                  <a:srgbClr val="FFFF00"/>
                </a:solidFill>
              </a:rPr>
              <a:t> </a:t>
            </a:r>
            <a:r>
              <a:rPr lang="en-US" dirty="0" smtClean="0"/>
              <a:t>But he went anyway. </a:t>
            </a:r>
            <a:br>
              <a:rPr lang="en-US" dirty="0" smtClean="0"/>
            </a:br>
            <a:endParaRPr lang="en-US" dirty="0"/>
          </a:p>
        </p:txBody>
      </p:sp>
      <p:sp>
        <p:nvSpPr>
          <p:cNvPr id="3" name="Rectangle 2"/>
          <p:cNvSpPr/>
          <p:nvPr/>
        </p:nvSpPr>
        <p:spPr>
          <a:xfrm>
            <a:off x="152400" y="2133600"/>
            <a:ext cx="8915400" cy="472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http://www.lds-images.com/images/lazarus.jpg"/>
          <p:cNvPicPr>
            <a:picLocks noChangeAspect="1" noChangeArrowheads="1"/>
          </p:cNvPicPr>
          <p:nvPr/>
        </p:nvPicPr>
        <p:blipFill>
          <a:blip r:embed="rId2" cstate="print"/>
          <a:srcRect/>
          <a:stretch>
            <a:fillRect/>
          </a:stretch>
        </p:blipFill>
        <p:spPr bwMode="auto">
          <a:xfrm>
            <a:off x="0" y="0"/>
            <a:ext cx="9144000" cy="6860917"/>
          </a:xfrm>
          <a:prstGeom prst="rect">
            <a:avLst/>
          </a:prstGeom>
          <a:noFill/>
        </p:spPr>
      </p:pic>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His boldness and courage in </a:t>
            </a:r>
            <a:br>
              <a:rPr lang="en-US" dirty="0" smtClean="0"/>
            </a:br>
            <a:r>
              <a:rPr lang="en-US" dirty="0" smtClean="0"/>
              <a:t>denouncing the wicked Pharisees </a:t>
            </a:r>
            <a:br>
              <a:rPr lang="en-US" dirty="0" smtClean="0"/>
            </a:br>
            <a:r>
              <a:rPr lang="en-US" i="1" dirty="0" smtClean="0">
                <a:solidFill>
                  <a:srgbClr val="FFFF00"/>
                </a:solidFill>
              </a:rPr>
              <a:t>(Matt. 23) </a:t>
            </a:r>
            <a:endParaRPr lang="en-US" i="1" dirty="0">
              <a:solidFill>
                <a:srgbClr val="FFFF00"/>
              </a:solidFill>
            </a:endParaRPr>
          </a:p>
        </p:txBody>
      </p:sp>
      <p:sp>
        <p:nvSpPr>
          <p:cNvPr id="4" name="Content Placeholder 3"/>
          <p:cNvSpPr>
            <a:spLocks noGrp="1"/>
          </p:cNvSpPr>
          <p:nvPr>
            <p:ph idx="1"/>
          </p:nvPr>
        </p:nvSpPr>
        <p:spPr>
          <a:xfrm>
            <a:off x="304800" y="1905000"/>
            <a:ext cx="4648200" cy="4953000"/>
          </a:xfrm>
        </p:spPr>
        <p:txBody>
          <a:bodyPr/>
          <a:lstStyle/>
          <a:p>
            <a:r>
              <a:rPr lang="en-US" dirty="0" smtClean="0"/>
              <a:t>Hypocrites</a:t>
            </a:r>
          </a:p>
          <a:p>
            <a:r>
              <a:rPr lang="en-US" dirty="0" smtClean="0"/>
              <a:t>Blind guides</a:t>
            </a:r>
          </a:p>
          <a:p>
            <a:r>
              <a:rPr lang="en-US" dirty="0" smtClean="0"/>
              <a:t>Fools</a:t>
            </a:r>
          </a:p>
          <a:p>
            <a:r>
              <a:rPr lang="en-US" dirty="0" smtClean="0"/>
              <a:t>Serpents / Vipers</a:t>
            </a:r>
          </a:p>
          <a:p>
            <a:r>
              <a:rPr lang="en-US" dirty="0" err="1" smtClean="0"/>
              <a:t>Whited</a:t>
            </a:r>
            <a:r>
              <a:rPr lang="en-US" dirty="0" smtClean="0"/>
              <a:t> sepulchers</a:t>
            </a:r>
          </a:p>
          <a:p>
            <a:r>
              <a:rPr lang="en-US" dirty="0" smtClean="0"/>
              <a:t>Full of dead men’s bones</a:t>
            </a:r>
          </a:p>
          <a:p>
            <a:r>
              <a:rPr lang="en-US" dirty="0" smtClean="0"/>
              <a:t>Unclean</a:t>
            </a:r>
          </a:p>
          <a:p>
            <a:r>
              <a:rPr lang="en-US" dirty="0" smtClean="0"/>
              <a:t>Children of hell</a:t>
            </a:r>
          </a:p>
          <a:p>
            <a:endParaRPr lang="en-US" dirty="0"/>
          </a:p>
        </p:txBody>
      </p:sp>
      <p:pic>
        <p:nvPicPr>
          <p:cNvPr id="72706" name="Picture 2" descr="http://www.jrdkirk.com/wp-content/uploads/2010/08/Withered-Hand-man.jpg"/>
          <p:cNvPicPr>
            <a:picLocks noChangeAspect="1" noChangeArrowheads="1"/>
          </p:cNvPicPr>
          <p:nvPr/>
        </p:nvPicPr>
        <p:blipFill>
          <a:blip r:embed="rId2" cstate="print"/>
          <a:srcRect/>
          <a:stretch>
            <a:fillRect/>
          </a:stretch>
        </p:blipFill>
        <p:spPr bwMode="auto">
          <a:xfrm>
            <a:off x="4953000" y="2056655"/>
            <a:ext cx="3886200" cy="4801345"/>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to="" calcmode="lin" valueType="num">
                                      <p:cBhvr>
                                        <p:cTn id="7" dur="1" fill="hold"/>
                                        <p:tgtEl>
                                          <p:spTgt spid="4">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to="" calcmode="lin" valueType="num">
                                      <p:cBhvr>
                                        <p:cTn id="12" dur="1" fill="hold"/>
                                        <p:tgtEl>
                                          <p:spTgt spid="4">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to="" calcmode="lin" valueType="num">
                                      <p:cBhvr>
                                        <p:cTn id="17" dur="1" fill="hold"/>
                                        <p:tgtEl>
                                          <p:spTgt spid="4">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to="" calcmode="lin" valueType="num">
                                      <p:cBhvr>
                                        <p:cTn id="22" dur="1" fill="hold"/>
                                        <p:tgtEl>
                                          <p:spTgt spid="4">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to="" calcmode="lin" valueType="num">
                                      <p:cBhvr>
                                        <p:cTn id="27" dur="1" fill="hold"/>
                                        <p:tgtEl>
                                          <p:spTgt spid="4">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 to="" calcmode="lin" valueType="num">
                                      <p:cBhvr>
                                        <p:cTn id="32" dur="1" fill="hold"/>
                                        <p:tgtEl>
                                          <p:spTgt spid="4">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to="" calcmode="lin" valueType="num">
                                      <p:cBhvr>
                                        <p:cTn id="37" dur="1" fill="hold"/>
                                        <p:tgtEl>
                                          <p:spTgt spid="4">
                                            <p:txEl>
                                              <p:pRg st="6" end="6"/>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 to="" calcmode="lin" valueType="num">
                                      <p:cBhvr>
                                        <p:cTn id="42" dur="1" fill="hold"/>
                                        <p:tgtEl>
                                          <p:spTgt spid="4">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fontScale="90000"/>
          </a:bodyPr>
          <a:lstStyle/>
          <a:p>
            <a:r>
              <a:rPr lang="en-US" dirty="0" smtClean="0"/>
              <a:t>His boldness and courage in his approach to Calvary</a:t>
            </a:r>
            <a:endParaRPr lang="en-US" dirty="0"/>
          </a:p>
        </p:txBody>
      </p:sp>
      <p:sp>
        <p:nvSpPr>
          <p:cNvPr id="3" name="Content Placeholder 2"/>
          <p:cNvSpPr>
            <a:spLocks noGrp="1"/>
          </p:cNvSpPr>
          <p:nvPr>
            <p:ph idx="1"/>
          </p:nvPr>
        </p:nvSpPr>
        <p:spPr>
          <a:xfrm>
            <a:off x="0" y="1524000"/>
            <a:ext cx="9144000" cy="4602163"/>
          </a:xfrm>
        </p:spPr>
        <p:txBody>
          <a:bodyPr>
            <a:noAutofit/>
          </a:bodyPr>
          <a:lstStyle/>
          <a:p>
            <a:pPr lvl="0" algn="ctr">
              <a:buNone/>
            </a:pPr>
            <a:r>
              <a:rPr lang="en-US" sz="3100" i="1" dirty="0" smtClean="0">
                <a:solidFill>
                  <a:srgbClr val="FFFF00"/>
                </a:solidFill>
              </a:rPr>
              <a:t>    "And they were in the way going up to Jerusalem; and Jesus went before them: and they were amazed; and as they followed, they were afraid. And he took again the twelve, and began to tell them what things should happen unto him, saying, Behold, we go up to Jerusalem; and the Son of man shall be delivered unto the chief priests, and unto the scribes; and they shall condemn him to death, and shall deliver him to the Gentiles: And they shall mock him, and shall scourge him, and shall spit upon him, and shall kill him: and the third day he shall rise </a:t>
            </a:r>
            <a:r>
              <a:rPr lang="en-US" sz="3100" i="1" dirty="0" smtClean="0">
                <a:solidFill>
                  <a:srgbClr val="FFFF00"/>
                </a:solidFill>
              </a:rPr>
              <a:t>again." </a:t>
            </a:r>
            <a:r>
              <a:rPr lang="en-US" sz="3100" i="1" dirty="0" smtClean="0">
                <a:solidFill>
                  <a:srgbClr val="FFFF00"/>
                </a:solidFill>
              </a:rPr>
              <a:t>(Mark 10:32-34)</a:t>
            </a:r>
          </a:p>
          <a:p>
            <a:pPr algn="ctr"/>
            <a:endParaRPr lang="en-US" sz="3100" i="1" dirty="0">
              <a:solidFill>
                <a:srgbClr val="FFFF00"/>
              </a:solidFill>
            </a:endParaRPr>
          </a:p>
        </p:txBody>
      </p:sp>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4038600" cy="6583362"/>
          </a:xfrm>
        </p:spPr>
        <p:txBody>
          <a:bodyPr>
            <a:normAutofit fontScale="90000"/>
          </a:bodyPr>
          <a:lstStyle/>
          <a:p>
            <a:r>
              <a:rPr lang="en-US" i="1" dirty="0" smtClean="0">
                <a:solidFill>
                  <a:srgbClr val="FFFF00"/>
                </a:solidFill>
              </a:rPr>
              <a:t>“</a:t>
            </a:r>
            <a:r>
              <a:rPr lang="en-US" i="1" dirty="0" smtClean="0">
                <a:solidFill>
                  <a:srgbClr val="FFFF00"/>
                </a:solidFill>
              </a:rPr>
              <a:t>And </a:t>
            </a:r>
            <a:r>
              <a:rPr lang="en-US" i="1" dirty="0" smtClean="0">
                <a:solidFill>
                  <a:srgbClr val="FFFF00"/>
                </a:solidFill>
              </a:rPr>
              <a:t>it came to pass, when the time was come that he should be received up, he steadfastly set his face to go to </a:t>
            </a:r>
            <a:r>
              <a:rPr lang="en-US" i="1" dirty="0" smtClean="0">
                <a:solidFill>
                  <a:srgbClr val="FFFF00"/>
                </a:solidFill>
              </a:rPr>
              <a:t>Jerusalem.”</a:t>
            </a:r>
            <a:r>
              <a:rPr lang="en-US" i="1" dirty="0" smtClean="0">
                <a:solidFill>
                  <a:srgbClr val="FFFF00"/>
                </a:solidFill>
              </a:rPr>
              <a:t/>
            </a:r>
            <a:br>
              <a:rPr lang="en-US" i="1" dirty="0" smtClean="0">
                <a:solidFill>
                  <a:srgbClr val="FFFF00"/>
                </a:solidFill>
              </a:rPr>
            </a:br>
            <a:r>
              <a:rPr lang="en-US" i="1" dirty="0" smtClean="0">
                <a:solidFill>
                  <a:srgbClr val="FFFF00"/>
                </a:solidFill>
              </a:rPr>
              <a:t> (Luke 9:51)</a:t>
            </a:r>
            <a:br>
              <a:rPr lang="en-US" i="1" dirty="0" smtClean="0">
                <a:solidFill>
                  <a:srgbClr val="FFFF00"/>
                </a:solidFill>
              </a:rPr>
            </a:br>
            <a:endParaRPr lang="en-US" i="1" dirty="0">
              <a:solidFill>
                <a:srgbClr val="FFFF00"/>
              </a:solidFill>
            </a:endParaRPr>
          </a:p>
        </p:txBody>
      </p:sp>
      <p:pic>
        <p:nvPicPr>
          <p:cNvPr id="74755" name="Picture 3" descr="http://blog.wildervoice.com/wp-content/uploads/jesus-cross-407x.jpg"/>
          <p:cNvPicPr>
            <a:picLocks noChangeAspect="1" noChangeArrowheads="1"/>
          </p:cNvPicPr>
          <p:nvPr/>
        </p:nvPicPr>
        <p:blipFill>
          <a:blip r:embed="rId2" cstate="print"/>
          <a:srcRect/>
          <a:stretch>
            <a:fillRect/>
          </a:stretch>
        </p:blipFill>
        <p:spPr bwMode="auto">
          <a:xfrm>
            <a:off x="4953000" y="304800"/>
            <a:ext cx="3876675" cy="2905125"/>
          </a:xfrm>
          <a:prstGeom prst="rect">
            <a:avLst/>
          </a:prstGeom>
          <a:noFill/>
        </p:spPr>
      </p:pic>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dirty="0" smtClean="0"/>
              <a:t>His Love</a:t>
            </a:r>
            <a:endParaRPr lang="en-US" dirty="0"/>
          </a:p>
        </p:txBody>
      </p:sp>
      <p:pic>
        <p:nvPicPr>
          <p:cNvPr id="3074" name="Picture 2" descr="http://www.christian-wallpaper.com/backgrounds/The-love-of-Christ-which-passeth-knowledge.jpg"/>
          <p:cNvPicPr>
            <a:picLocks noChangeAspect="1" noChangeArrowheads="1"/>
          </p:cNvPicPr>
          <p:nvPr/>
        </p:nvPicPr>
        <p:blipFill>
          <a:blip r:embed="rId2" cstate="print"/>
          <a:srcRect/>
          <a:stretch>
            <a:fillRect/>
          </a:stretch>
        </p:blipFill>
        <p:spPr bwMode="auto">
          <a:xfrm>
            <a:off x="1066800" y="1504950"/>
            <a:ext cx="7137400" cy="5353050"/>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http://devotionsfordisciples.com/wp-content/uploads/2012/03/jesus_praying.jpg"/>
          <p:cNvPicPr>
            <a:picLocks noChangeAspect="1" noChangeArrowheads="1"/>
          </p:cNvPicPr>
          <p:nvPr/>
        </p:nvPicPr>
        <p:blipFill>
          <a:blip r:embed="rId2" cstate="print"/>
          <a:srcRect/>
          <a:stretch>
            <a:fillRect/>
          </a:stretch>
        </p:blipFill>
        <p:spPr bwMode="auto">
          <a:xfrm>
            <a:off x="457200" y="609600"/>
            <a:ext cx="4114800" cy="5331677"/>
          </a:xfrm>
          <a:prstGeom prst="rect">
            <a:avLst/>
          </a:prstGeom>
          <a:ln>
            <a:noFill/>
          </a:ln>
          <a:effectLst>
            <a:softEdge rad="112500"/>
          </a:effectLst>
        </p:spPr>
      </p:pic>
      <p:sp>
        <p:nvSpPr>
          <p:cNvPr id="3" name="Rectangle 2"/>
          <p:cNvSpPr/>
          <p:nvPr/>
        </p:nvSpPr>
        <p:spPr>
          <a:xfrm>
            <a:off x="4876800" y="1676400"/>
            <a:ext cx="3962400" cy="1754326"/>
          </a:xfrm>
          <a:prstGeom prst="rect">
            <a:avLst/>
          </a:prstGeom>
        </p:spPr>
        <p:txBody>
          <a:bodyPr wrap="square">
            <a:spAutoFit/>
          </a:bodyPr>
          <a:lstStyle/>
          <a:p>
            <a:pPr lvl="0" algn="ctr"/>
            <a:r>
              <a:rPr lang="en-US" sz="3600" dirty="0" smtClean="0"/>
              <a:t>His love </a:t>
            </a:r>
            <a:r>
              <a:rPr lang="en-US" sz="3600" smtClean="0"/>
              <a:t>for </a:t>
            </a:r>
          </a:p>
          <a:p>
            <a:pPr lvl="0" algn="ctr"/>
            <a:r>
              <a:rPr lang="en-US" sz="3600" smtClean="0"/>
              <a:t>his </a:t>
            </a:r>
            <a:r>
              <a:rPr lang="en-US" sz="3600" dirty="0" smtClean="0"/>
              <a:t>Father </a:t>
            </a:r>
            <a:endParaRPr lang="en-US" sz="3600" dirty="0" smtClean="0"/>
          </a:p>
          <a:p>
            <a:pPr lvl="0" algn="ctr"/>
            <a:r>
              <a:rPr lang="en-US" sz="3600" i="1" dirty="0" smtClean="0"/>
              <a:t>(</a:t>
            </a:r>
            <a:r>
              <a:rPr lang="en-US" sz="3600" i="1" dirty="0" smtClean="0"/>
              <a:t>John 14:31; 15:10) </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solidFill>
                  <a:srgbClr val="FFFF00"/>
                </a:solidFill>
              </a:rPr>
              <a:t>Names and Titles of Jesus Christ</a:t>
            </a:r>
            <a:endParaRPr lang="en-US" dirty="0">
              <a:solidFill>
                <a:srgbClr val="FFFF00"/>
              </a:solidFill>
            </a:endParaRPr>
          </a:p>
        </p:txBody>
      </p:sp>
      <p:pic>
        <p:nvPicPr>
          <p:cNvPr id="51204" name="Picture 4" descr="http://christianityinview.com/images/jesusnames.jpg"/>
          <p:cNvPicPr>
            <a:picLocks noChangeAspect="1" noChangeArrowheads="1"/>
          </p:cNvPicPr>
          <p:nvPr/>
        </p:nvPicPr>
        <p:blipFill>
          <a:blip r:embed="rId2" cstate="print"/>
          <a:srcRect/>
          <a:stretch>
            <a:fillRect/>
          </a:stretch>
        </p:blipFill>
        <p:spPr bwMode="auto">
          <a:xfrm>
            <a:off x="838200" y="1295400"/>
            <a:ext cx="7441603" cy="5562600"/>
          </a:xfrm>
          <a:prstGeom prst="rect">
            <a:avLst/>
          </a:prstGeom>
          <a:noFill/>
        </p:spPr>
      </p:pic>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4648200"/>
            <a:ext cx="8763000" cy="1200329"/>
          </a:xfrm>
          <a:prstGeom prst="rect">
            <a:avLst/>
          </a:prstGeom>
        </p:spPr>
        <p:txBody>
          <a:bodyPr wrap="square">
            <a:spAutoFit/>
          </a:bodyPr>
          <a:lstStyle/>
          <a:p>
            <a:pPr lvl="0" algn="ctr"/>
            <a:r>
              <a:rPr lang="en-US" sz="3600" dirty="0" smtClean="0"/>
              <a:t>His love for </a:t>
            </a:r>
            <a:r>
              <a:rPr lang="en-US" sz="3600" dirty="0" smtClean="0"/>
              <a:t>his </a:t>
            </a:r>
            <a:r>
              <a:rPr lang="en-US" sz="3600" dirty="0" smtClean="0"/>
              <a:t>disciples</a:t>
            </a:r>
          </a:p>
          <a:p>
            <a:pPr lvl="0" algn="ctr"/>
            <a:r>
              <a:rPr lang="en-US" sz="3600" dirty="0" smtClean="0"/>
              <a:t> </a:t>
            </a:r>
            <a:r>
              <a:rPr lang="en-US" sz="3600" i="1" dirty="0" smtClean="0"/>
              <a:t>(John13:34; 17:2, 9, 12) </a:t>
            </a:r>
          </a:p>
        </p:txBody>
      </p:sp>
      <p:pic>
        <p:nvPicPr>
          <p:cNvPr id="79874" name="Picture 2" descr="http://www.cilent.ie/2011/images/stories/cilent2010/last_supper.jpg"/>
          <p:cNvPicPr>
            <a:picLocks noChangeAspect="1" noChangeArrowheads="1"/>
          </p:cNvPicPr>
          <p:nvPr/>
        </p:nvPicPr>
        <p:blipFill>
          <a:blip r:embed="rId2" cstate="print"/>
          <a:srcRect/>
          <a:stretch>
            <a:fillRect/>
          </a:stretch>
        </p:blipFill>
        <p:spPr bwMode="auto">
          <a:xfrm>
            <a:off x="1143000" y="304800"/>
            <a:ext cx="7029450" cy="3962401"/>
          </a:xfrm>
          <a:prstGeom prst="rect">
            <a:avLst/>
          </a:prstGeom>
          <a:noFill/>
        </p:spPr>
      </p:pic>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686799" cy="646331"/>
          </a:xfrm>
          <a:prstGeom prst="rect">
            <a:avLst/>
          </a:prstGeom>
        </p:spPr>
        <p:txBody>
          <a:bodyPr wrap="square">
            <a:spAutoFit/>
          </a:bodyPr>
          <a:lstStyle/>
          <a:p>
            <a:pPr lvl="0" algn="ctr"/>
            <a:r>
              <a:rPr lang="en-US" sz="3600" dirty="0" smtClean="0"/>
              <a:t>His love for </a:t>
            </a:r>
            <a:r>
              <a:rPr lang="en-US" sz="3600" dirty="0" smtClean="0"/>
              <a:t>little children </a:t>
            </a:r>
            <a:r>
              <a:rPr lang="en-US" sz="3600" i="1" dirty="0" smtClean="0"/>
              <a:t>(Mark 10:13-16) </a:t>
            </a:r>
          </a:p>
        </p:txBody>
      </p:sp>
      <p:pic>
        <p:nvPicPr>
          <p:cNvPr id="80898" name="Picture 2" descr="http://www.turnbacktogod.com/wp-content/uploads/2008/10/jesus-with-children-1211.jpg"/>
          <p:cNvPicPr>
            <a:picLocks noChangeAspect="1" noChangeArrowheads="1"/>
          </p:cNvPicPr>
          <p:nvPr/>
        </p:nvPicPr>
        <p:blipFill>
          <a:blip r:embed="rId2" cstate="print"/>
          <a:srcRect/>
          <a:stretch>
            <a:fillRect/>
          </a:stretch>
        </p:blipFill>
        <p:spPr bwMode="auto">
          <a:xfrm>
            <a:off x="1371600" y="1371600"/>
            <a:ext cx="6400800" cy="4972931"/>
          </a:xfrm>
          <a:prstGeom prst="rect">
            <a:avLst/>
          </a:prstGeom>
          <a:noFill/>
        </p:spPr>
      </p:pic>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05400" y="1905000"/>
            <a:ext cx="4038600" cy="1754326"/>
          </a:xfrm>
          <a:prstGeom prst="rect">
            <a:avLst/>
          </a:prstGeom>
        </p:spPr>
        <p:txBody>
          <a:bodyPr wrap="square">
            <a:spAutoFit/>
          </a:bodyPr>
          <a:lstStyle/>
          <a:p>
            <a:pPr lvl="0" algn="ctr"/>
            <a:r>
              <a:rPr lang="en-US" sz="3600" dirty="0" smtClean="0"/>
              <a:t>His love for </a:t>
            </a:r>
            <a:r>
              <a:rPr lang="en-US" sz="3600" dirty="0" smtClean="0"/>
              <a:t>his </a:t>
            </a:r>
            <a:endParaRPr lang="en-US" sz="3600" dirty="0" smtClean="0"/>
          </a:p>
          <a:p>
            <a:pPr lvl="0" algn="ctr"/>
            <a:r>
              <a:rPr lang="en-US" sz="3600" dirty="0" smtClean="0"/>
              <a:t>close </a:t>
            </a:r>
            <a:r>
              <a:rPr lang="en-US" sz="3600" dirty="0" smtClean="0"/>
              <a:t>friends </a:t>
            </a:r>
            <a:endParaRPr lang="en-US" sz="3600" dirty="0" smtClean="0"/>
          </a:p>
          <a:p>
            <a:pPr lvl="0" algn="ctr"/>
            <a:r>
              <a:rPr lang="en-US" sz="3600" i="1" dirty="0" smtClean="0"/>
              <a:t>(</a:t>
            </a:r>
            <a:r>
              <a:rPr lang="en-US" sz="3600" i="1" dirty="0" smtClean="0"/>
              <a:t>John 11:1-3; 13:23) </a:t>
            </a:r>
          </a:p>
        </p:txBody>
      </p:sp>
      <p:pic>
        <p:nvPicPr>
          <p:cNvPr id="81924" name="Picture 4" descr="http://penitents.org/Pict_Martha_Mary_Lazarus_by_Nathan_Greenthan_Martha_and_Mary.jpg"/>
          <p:cNvPicPr>
            <a:picLocks noChangeAspect="1" noChangeArrowheads="1"/>
          </p:cNvPicPr>
          <p:nvPr/>
        </p:nvPicPr>
        <p:blipFill>
          <a:blip r:embed="rId2" cstate="print"/>
          <a:srcRect/>
          <a:stretch>
            <a:fillRect/>
          </a:stretch>
        </p:blipFill>
        <p:spPr bwMode="auto">
          <a:xfrm>
            <a:off x="-1" y="0"/>
            <a:ext cx="5203077" cy="6858000"/>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5638800"/>
            <a:ext cx="9144000" cy="646331"/>
          </a:xfrm>
          <a:prstGeom prst="rect">
            <a:avLst/>
          </a:prstGeom>
        </p:spPr>
        <p:txBody>
          <a:bodyPr wrap="square">
            <a:spAutoFit/>
          </a:bodyPr>
          <a:lstStyle/>
          <a:p>
            <a:pPr lvl="0" algn="ctr"/>
            <a:r>
              <a:rPr lang="en-US" sz="3600" dirty="0" smtClean="0"/>
              <a:t>His love for </a:t>
            </a:r>
            <a:r>
              <a:rPr lang="en-US" sz="3600" dirty="0" smtClean="0"/>
              <a:t>the city of Jerusalem </a:t>
            </a:r>
            <a:r>
              <a:rPr lang="en-US" sz="3600" i="1" dirty="0" smtClean="0"/>
              <a:t>(Matt 23:37) </a:t>
            </a:r>
          </a:p>
        </p:txBody>
      </p:sp>
      <p:pic>
        <p:nvPicPr>
          <p:cNvPr id="83972" name="Picture 4" descr="http://bibleencyclopedia.com/picturesjpeg/Jesus_weeping_over_Jerusalem.jpg"/>
          <p:cNvPicPr>
            <a:picLocks noChangeAspect="1" noChangeArrowheads="1"/>
          </p:cNvPicPr>
          <p:nvPr/>
        </p:nvPicPr>
        <p:blipFill>
          <a:blip r:embed="rId2" cstate="print"/>
          <a:srcRect r="-1818" b="6061"/>
          <a:stretch>
            <a:fillRect/>
          </a:stretch>
        </p:blipFill>
        <p:spPr bwMode="auto">
          <a:xfrm>
            <a:off x="2286000" y="228600"/>
            <a:ext cx="4680155" cy="5181600"/>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Pray for the Peace of Jerusalem Picture"/>
          <p:cNvPicPr>
            <a:picLocks noChangeAspect="1" noChangeArrowheads="1"/>
          </p:cNvPicPr>
          <p:nvPr/>
        </p:nvPicPr>
        <p:blipFill>
          <a:blip r:embed="rId2" cstate="print"/>
          <a:srcRect/>
          <a:stretch>
            <a:fillRect/>
          </a:stretch>
        </p:blipFill>
        <p:spPr bwMode="auto">
          <a:xfrm>
            <a:off x="0" y="457200"/>
            <a:ext cx="9270990" cy="5959929"/>
          </a:xfrm>
          <a:prstGeom prst="rect">
            <a:avLst/>
          </a:prstGeom>
          <a:noFill/>
        </p:spPr>
      </p:pic>
    </p:spTree>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 love for the world</a:t>
            </a:r>
            <a:endParaRPr lang="en-US" dirty="0"/>
          </a:p>
        </p:txBody>
      </p:sp>
      <p:pic>
        <p:nvPicPr>
          <p:cNvPr id="88066" name="Picture 2" descr="http://www.jesuschristonly.tv/wp-content/uploads/2010/11/Jesus-and-Earth-417x250.jpg"/>
          <p:cNvPicPr>
            <a:picLocks noChangeAspect="1" noChangeArrowheads="1"/>
          </p:cNvPicPr>
          <p:nvPr/>
        </p:nvPicPr>
        <p:blipFill>
          <a:blip r:embed="rId2" cstate="print"/>
          <a:srcRect l="2322" r="2467"/>
          <a:stretch>
            <a:fillRect/>
          </a:stretch>
        </p:blipFill>
        <p:spPr bwMode="auto">
          <a:xfrm>
            <a:off x="1143000" y="1905000"/>
            <a:ext cx="6897799" cy="4343400"/>
          </a:xfrm>
          <a:prstGeom prst="rect">
            <a:avLst/>
          </a:prstGeom>
          <a:ln>
            <a:noFill/>
          </a:ln>
          <a:effectLst>
            <a:softEdge rad="112500"/>
          </a:effectLst>
        </p:spPr>
      </p:pic>
      <p:pic>
        <p:nvPicPr>
          <p:cNvPr id="88068" name="Picture 4" descr="http://purechristians.org/images/SAVWOR2.JPG"/>
          <p:cNvPicPr>
            <a:picLocks noChangeAspect="1" noChangeArrowheads="1"/>
          </p:cNvPicPr>
          <p:nvPr/>
        </p:nvPicPr>
        <p:blipFill>
          <a:blip r:embed="rId3" cstate="print"/>
          <a:srcRect/>
          <a:stretch>
            <a:fillRect/>
          </a:stretch>
        </p:blipFill>
        <p:spPr bwMode="auto">
          <a:xfrm>
            <a:off x="1066800" y="1447800"/>
            <a:ext cx="7086600" cy="5094310"/>
          </a:xfrm>
          <a:prstGeom prst="rect">
            <a:avLst/>
          </a:prstGeom>
          <a:ln>
            <a:noFill/>
          </a:ln>
          <a:effectLst>
            <a:softEdge rad="112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8068"/>
                                        </p:tgtEl>
                                        <p:attrNameLst>
                                          <p:attrName>style.visibility</p:attrName>
                                        </p:attrNameLst>
                                      </p:cBhvr>
                                      <p:to>
                                        <p:strVal val="visible"/>
                                      </p:to>
                                    </p:set>
                                    <p:animEffect transition="in" filter="fade">
                                      <p:cBhvr>
                                        <p:cTn id="7" dur="2000"/>
                                        <p:tgtEl>
                                          <p:spTgt spid="880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9144000" cy="1569660"/>
          </a:xfrm>
          <a:prstGeom prst="rect">
            <a:avLst/>
          </a:prstGeom>
        </p:spPr>
        <p:txBody>
          <a:bodyPr wrap="square">
            <a:spAutoFit/>
          </a:bodyPr>
          <a:lstStyle/>
          <a:p>
            <a:pPr algn="ctr"/>
            <a:r>
              <a:rPr lang="en-US" sz="3200" i="1" dirty="0" smtClean="0"/>
              <a:t>“For God so loved the world, that he gave his only begotten Son, that whosoever believeth in him should not perish, but have everlasting life.” (John 3:16) </a:t>
            </a:r>
            <a:endParaRPr lang="en-US" sz="3200" i="1" dirty="0"/>
          </a:p>
        </p:txBody>
      </p:sp>
      <p:pic>
        <p:nvPicPr>
          <p:cNvPr id="7" name="Picture 6" descr="http://image09.webshots.com/9/6/9/0/128860900BpcQKE_ph.jpg"/>
          <p:cNvPicPr/>
          <p:nvPr/>
        </p:nvPicPr>
        <p:blipFill>
          <a:blip r:embed="rId2" cstate="print"/>
          <a:srcRect/>
          <a:stretch>
            <a:fillRect/>
          </a:stretch>
        </p:blipFill>
        <p:spPr bwMode="auto">
          <a:xfrm>
            <a:off x="2057400" y="2209800"/>
            <a:ext cx="5562600" cy="41719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character of Christ</a:t>
            </a:r>
            <a:endParaRPr lang="en-US" dirty="0"/>
          </a:p>
        </p:txBody>
      </p:sp>
      <p:sp>
        <p:nvSpPr>
          <p:cNvPr id="3" name="Content Placeholder 2"/>
          <p:cNvSpPr>
            <a:spLocks noGrp="1"/>
          </p:cNvSpPr>
          <p:nvPr>
            <p:ph idx="1"/>
          </p:nvPr>
        </p:nvSpPr>
        <p:spPr/>
        <p:txBody>
          <a:bodyPr>
            <a:normAutofit/>
          </a:bodyPr>
          <a:lstStyle/>
          <a:p>
            <a:r>
              <a:rPr lang="en-US" sz="3600" dirty="0" smtClean="0"/>
              <a:t>His zeal</a:t>
            </a:r>
          </a:p>
          <a:p>
            <a:r>
              <a:rPr lang="en-US" sz="3600" dirty="0" smtClean="0"/>
              <a:t>His compassion</a:t>
            </a:r>
          </a:p>
          <a:p>
            <a:r>
              <a:rPr lang="en-US" sz="3600" dirty="0" smtClean="0"/>
              <a:t>His meekness and gentleness</a:t>
            </a:r>
          </a:p>
          <a:p>
            <a:r>
              <a:rPr lang="en-US" sz="3600" dirty="0" smtClean="0"/>
              <a:t>His boldness and courage</a:t>
            </a:r>
          </a:p>
          <a:p>
            <a:r>
              <a:rPr lang="en-US" sz="3600" dirty="0" smtClean="0"/>
              <a:t>His love</a:t>
            </a:r>
            <a:endParaRPr lang="en-US" sz="3600" dirty="0"/>
          </a:p>
        </p:txBody>
      </p:sp>
      <p:pic>
        <p:nvPicPr>
          <p:cNvPr id="77826" name="Picture 2" descr="http://newlifetriangle.org/nlt/wp-content/uploads/2012/05/DiscipleshipTitle.jpg"/>
          <p:cNvPicPr>
            <a:picLocks noChangeAspect="1" noChangeArrowheads="1"/>
          </p:cNvPicPr>
          <p:nvPr/>
        </p:nvPicPr>
        <p:blipFill>
          <a:blip r:embed="rId2" cstate="print"/>
          <a:srcRect/>
          <a:stretch>
            <a:fillRect/>
          </a:stretch>
        </p:blipFill>
        <p:spPr bwMode="auto">
          <a:xfrm>
            <a:off x="4724400" y="4331074"/>
            <a:ext cx="3810000" cy="2526926"/>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dirty="0" smtClean="0">
                <a:solidFill>
                  <a:srgbClr val="FFFF00"/>
                </a:solidFill>
              </a:rPr>
              <a:t>The Humanity of Jesus Christ</a:t>
            </a:r>
            <a:endParaRPr lang="en-US" dirty="0">
              <a:solidFill>
                <a:srgbClr val="FFFF00"/>
              </a:solidFill>
            </a:endParaRPr>
          </a:p>
        </p:txBody>
      </p:sp>
      <p:pic>
        <p:nvPicPr>
          <p:cNvPr id="1026" name="Picture 2" descr="http://www.divinemercyofourlord.org/pictures/Beatitudes.jpg"/>
          <p:cNvPicPr>
            <a:picLocks noChangeAspect="1" noChangeArrowheads="1"/>
          </p:cNvPicPr>
          <p:nvPr/>
        </p:nvPicPr>
        <p:blipFill>
          <a:blip r:embed="rId2" cstate="print"/>
          <a:srcRect/>
          <a:stretch>
            <a:fillRect/>
          </a:stretch>
        </p:blipFill>
        <p:spPr bwMode="auto">
          <a:xfrm>
            <a:off x="1295400" y="1524000"/>
            <a:ext cx="6705600" cy="5029200"/>
          </a:xfrm>
          <a:prstGeom prst="rect">
            <a:avLst/>
          </a:prstGeom>
          <a:noFill/>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73162"/>
          </a:xfrm>
        </p:spPr>
        <p:txBody>
          <a:bodyPr>
            <a:normAutofit/>
          </a:bodyPr>
          <a:lstStyle/>
          <a:p>
            <a:r>
              <a:rPr lang="en-US" sz="6000" dirty="0" smtClean="0">
                <a:solidFill>
                  <a:srgbClr val="FFFF00"/>
                </a:solidFill>
                <a:effectLst/>
              </a:rPr>
              <a:t>The Deity of Jesus Christ</a:t>
            </a:r>
            <a:endParaRPr lang="en-US" sz="6000" dirty="0">
              <a:solidFill>
                <a:srgbClr val="FFFF00"/>
              </a:solidFill>
              <a:effectLst/>
            </a:endParaRPr>
          </a:p>
        </p:txBody>
      </p:sp>
      <p:sp>
        <p:nvSpPr>
          <p:cNvPr id="3" name="Rectangle 2"/>
          <p:cNvSpPr/>
          <p:nvPr/>
        </p:nvSpPr>
        <p:spPr>
          <a:xfrm>
            <a:off x="0" y="1676400"/>
            <a:ext cx="9144000" cy="4524315"/>
          </a:xfrm>
          <a:prstGeom prst="rect">
            <a:avLst/>
          </a:prstGeom>
        </p:spPr>
        <p:txBody>
          <a:bodyPr wrap="square">
            <a:spAutoFit/>
          </a:bodyPr>
          <a:lstStyle/>
          <a:p>
            <a:pPr algn="ctr"/>
            <a:r>
              <a:rPr lang="en-US" sz="3600" i="1" dirty="0" smtClean="0"/>
              <a:t>“I and my Father are one. Then the Jews took up stones again to stone him. Jesus answered them, Many good works have I shewed you from my Father; for which of those works do ye stone me? The Jews answered him, saying, For a good work we stone thee not; but for blasphemy; and because that thou, being a man, </a:t>
            </a:r>
            <a:r>
              <a:rPr lang="en-US" sz="3600" i="1" dirty="0" err="1" smtClean="0"/>
              <a:t>makest</a:t>
            </a:r>
            <a:r>
              <a:rPr lang="en-US" sz="3600" i="1" dirty="0" smtClean="0"/>
              <a:t> thyself God.” (John 10:30-33) </a:t>
            </a:r>
            <a:endParaRPr lang="en-US" sz="3600" i="1"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2.brooklynmuseum.org/images/opencollection/objects/size3/00.159.176_PS2.jpg"/>
          <p:cNvPicPr>
            <a:picLocks noChangeAspect="1" noChangeArrowheads="1"/>
          </p:cNvPicPr>
          <p:nvPr/>
        </p:nvPicPr>
        <p:blipFill>
          <a:blip r:embed="rId2" cstate="print"/>
          <a:srcRect/>
          <a:stretch>
            <a:fillRect/>
          </a:stretch>
        </p:blipFill>
        <p:spPr bwMode="auto">
          <a:xfrm>
            <a:off x="1" y="24963"/>
            <a:ext cx="9144000" cy="6833037"/>
          </a:xfrm>
          <a:prstGeom prst="rect">
            <a:avLst/>
          </a:prstGeom>
          <a:noFill/>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670</TotalTime>
  <Words>2478</Words>
  <Application>Microsoft Office PowerPoint</Application>
  <PresentationFormat>On-screen Show (4:3)</PresentationFormat>
  <Paragraphs>118</Paragraphs>
  <Slides>67</Slides>
  <Notes>1</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Office Theme</vt:lpstr>
      <vt:lpstr>The Doctrine of Jesus Christ (Part 11)</vt:lpstr>
      <vt:lpstr>Review</vt:lpstr>
      <vt:lpstr>Slide 3</vt:lpstr>
      <vt:lpstr>The Virgin Birth</vt:lpstr>
      <vt:lpstr>Slide 5</vt:lpstr>
      <vt:lpstr>Names and Titles of Jesus Christ</vt:lpstr>
      <vt:lpstr>The Humanity of Jesus Christ</vt:lpstr>
      <vt:lpstr>The Deity of Jesus Christ</vt:lpstr>
      <vt:lpstr>Slide 9</vt:lpstr>
      <vt:lpstr>The Impeccability of Jesus Christ</vt:lpstr>
      <vt:lpstr>Not capable of sinning</vt:lpstr>
      <vt:lpstr>The Earthly Ministry  of Jesus Christ</vt:lpstr>
      <vt:lpstr>“For even the Son of man came not to be ministered unto, but to minister, and to give his life a ransom for many.” Mark 10:45 </vt:lpstr>
      <vt:lpstr>The Character of Jesus Christ</vt:lpstr>
      <vt:lpstr>He was a man of great zeal</vt:lpstr>
      <vt:lpstr>Slide 16</vt:lpstr>
      <vt:lpstr>His zeal forced him to remain  behind in Jerusalem as a boy  </vt:lpstr>
      <vt:lpstr>Slide 18</vt:lpstr>
      <vt:lpstr>His zeal led him to become  the first circuit preacher</vt:lpstr>
      <vt:lpstr>Slide 20</vt:lpstr>
      <vt:lpstr>His zeal caused his friends  to think him mad</vt:lpstr>
      <vt:lpstr>His zeal prompted him to risk his  life in purifying the Temple  </vt:lpstr>
      <vt:lpstr>His zeal gave him no rest until he accomplished his mission</vt:lpstr>
      <vt:lpstr>His compassion </vt:lpstr>
      <vt:lpstr>Slide 25</vt:lpstr>
      <vt:lpstr>Slide 26</vt:lpstr>
      <vt:lpstr>His compassion upon  the shepherdless multitudes</vt:lpstr>
      <vt:lpstr>His compassion upon  the sick multitudes</vt:lpstr>
      <vt:lpstr>His compassion upon  the hungry multitudes</vt:lpstr>
      <vt:lpstr>His compassion on a widow   </vt:lpstr>
      <vt:lpstr>Slide 31</vt:lpstr>
      <vt:lpstr>His compassion upon a leper  </vt:lpstr>
      <vt:lpstr>His compassion upon a father with a demon possessed son </vt:lpstr>
      <vt:lpstr>Slide 34</vt:lpstr>
      <vt:lpstr>Jesus said unto him, If thou canst believe, all things are possible to him that believeth. And straightway the father of the child cried out, and said with tears, Lord, I believe; help thou mine unbelief. When Jesus saw that the people came running together, he rebuked the foul spirit, saying unto him, Thou dumb and deaf spirit, I charge thee, come out of him, and enter no more into him. And the spirit cried, and rent him sore, and came out of him: and he was as one dead; insomuch that many said, He is dead. But Jesus took him by the hand, and lifted him up; and he arose. And when he was come into the house, his disciples asked him privately, Why could not we cast him out? And he said unto them, This kind can come forth by nothing, but by prayer and fasting.” (Mark 9:17-29)  </vt:lpstr>
      <vt:lpstr>His compassion upon the demoniac</vt:lpstr>
      <vt:lpstr>“And when he was come into the ship, he that had been possessed with the devil prayed him that he might be with him.”  </vt:lpstr>
      <vt:lpstr>Slide 38</vt:lpstr>
      <vt:lpstr>His meekness and gentleness  </vt:lpstr>
      <vt:lpstr>Jesus own words concerning His meekness and gentleness </vt:lpstr>
      <vt:lpstr>   His meekness and gentleness in washing the feet of the disciples  </vt:lpstr>
      <vt:lpstr>Slide 42</vt:lpstr>
      <vt:lpstr>His meekness and gentleness  in his sufferings and death</vt:lpstr>
      <vt:lpstr>Slide 44</vt:lpstr>
      <vt:lpstr>His boldness and courage</vt:lpstr>
      <vt:lpstr>His boldness and courage in preaching</vt:lpstr>
      <vt:lpstr>Slide 47</vt:lpstr>
      <vt:lpstr>Slide 48</vt:lpstr>
      <vt:lpstr>Slide 49</vt:lpstr>
      <vt:lpstr>Slide 50</vt:lpstr>
      <vt:lpstr>His boldness and courage  in cleansing the temple  (John 2:13-17; Matt. 21:12-16) </vt:lpstr>
      <vt:lpstr>His boldness and courage in confronting the demon possessed man  who possessed superhuman and satanic strength  (Mark 5:1-9) </vt:lpstr>
      <vt:lpstr>His boldness and courage is seen in  risking his life to raise Lazarus  (John 11:7-8, 16, 53) Jesus was fully aware (as were his frightened disciples) that a trip to Bethany at this time would simply invite the enraged Jews to attempt to stone him again (See John 11:8).   But he went anyway.  </vt:lpstr>
      <vt:lpstr>Slide 54</vt:lpstr>
      <vt:lpstr>His boldness and courage in  denouncing the wicked Pharisees  (Matt. 23) </vt:lpstr>
      <vt:lpstr>His boldness and courage in his approach to Calvary</vt:lpstr>
      <vt:lpstr>“And it came to pass, when the time was come that he should be received up, he steadfastly set his face to go to Jerusalem.”  (Luke 9:51) </vt:lpstr>
      <vt:lpstr>His Love</vt:lpstr>
      <vt:lpstr>Slide 59</vt:lpstr>
      <vt:lpstr>Slide 60</vt:lpstr>
      <vt:lpstr>Slide 61</vt:lpstr>
      <vt:lpstr>Slide 62</vt:lpstr>
      <vt:lpstr>Slide 63</vt:lpstr>
      <vt:lpstr>Slide 64</vt:lpstr>
      <vt:lpstr>His love for the world</vt:lpstr>
      <vt:lpstr>Slide 66</vt:lpstr>
      <vt:lpstr>The character of Christ</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Doctrine of Jesus Christ (Part 11)</dc:title>
  <dc:creator>Pastor Daniel White</dc:creator>
  <cp:lastModifiedBy>Pastor Daniel White</cp:lastModifiedBy>
  <cp:revision>90</cp:revision>
  <dcterms:created xsi:type="dcterms:W3CDTF">2012-09-14T12:31:46Z</dcterms:created>
  <dcterms:modified xsi:type="dcterms:W3CDTF">2012-09-19T20:49:08Z</dcterms:modified>
</cp:coreProperties>
</file>