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58" r:id="rId3"/>
    <p:sldId id="259" r:id="rId4"/>
    <p:sldId id="260" r:id="rId5"/>
    <p:sldId id="261" r:id="rId6"/>
    <p:sldId id="262" r:id="rId7"/>
    <p:sldId id="263" r:id="rId8"/>
    <p:sldId id="264" r:id="rId9"/>
    <p:sldId id="266" r:id="rId10"/>
    <p:sldId id="267" r:id="rId11"/>
    <p:sldId id="284" r:id="rId12"/>
    <p:sldId id="285" r:id="rId13"/>
    <p:sldId id="286" r:id="rId14"/>
    <p:sldId id="287" r:id="rId15"/>
    <p:sldId id="288" r:id="rId16"/>
    <p:sldId id="289" r:id="rId17"/>
    <p:sldId id="290" r:id="rId18"/>
    <p:sldId id="313" r:id="rId19"/>
    <p:sldId id="291" r:id="rId20"/>
    <p:sldId id="292" r:id="rId21"/>
    <p:sldId id="293" r:id="rId22"/>
    <p:sldId id="294" r:id="rId23"/>
    <p:sldId id="295" r:id="rId24"/>
    <p:sldId id="314" r:id="rId25"/>
    <p:sldId id="296" r:id="rId26"/>
    <p:sldId id="308" r:id="rId27"/>
    <p:sldId id="309" r:id="rId28"/>
    <p:sldId id="306" r:id="rId29"/>
    <p:sldId id="307" r:id="rId30"/>
    <p:sldId id="310" r:id="rId31"/>
    <p:sldId id="297" r:id="rId32"/>
    <p:sldId id="299" r:id="rId33"/>
    <p:sldId id="300" r:id="rId34"/>
    <p:sldId id="301" r:id="rId35"/>
    <p:sldId id="302" r:id="rId36"/>
    <p:sldId id="312" r:id="rId37"/>
    <p:sldId id="311" r:id="rId38"/>
    <p:sldId id="303" r:id="rId39"/>
    <p:sldId id="304" r:id="rId40"/>
    <p:sldId id="30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888" y="-1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4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4BEBCC-FDDD-4A37-AC11-99BEB766B7E3}" type="datetimeFigureOut">
              <a:rPr lang="en-US" smtClean="0"/>
              <a:pPr/>
              <a:t>9/12/2012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395F36-7DA5-4E5F-8B60-D3568E5257B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C9573A-1739-49D7-B86B-361F4AE5A88F}"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83190C-87D4-4717-9627-22C56E1AA2F0}" type="datetimeFigureOut">
              <a:rPr lang="en-US" smtClean="0"/>
              <a:pPr/>
              <a:t>9/12/2012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E8560-6214-4B0A-AB84-DB99865E975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83190C-87D4-4717-9627-22C56E1AA2F0}" type="datetimeFigureOut">
              <a:rPr lang="en-US" smtClean="0"/>
              <a:pPr/>
              <a:t>9/12/2012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E8560-6214-4B0A-AB84-DB99865E975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83190C-87D4-4717-9627-22C56E1AA2F0}" type="datetimeFigureOut">
              <a:rPr lang="en-US" smtClean="0"/>
              <a:pPr/>
              <a:t>9/12/2012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E8560-6214-4B0A-AB84-DB99865E975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83190C-87D4-4717-9627-22C56E1AA2F0}" type="datetimeFigureOut">
              <a:rPr lang="en-US" smtClean="0"/>
              <a:pPr/>
              <a:t>9/12/2012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E8560-6214-4B0A-AB84-DB99865E975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83190C-87D4-4717-9627-22C56E1AA2F0}" type="datetimeFigureOut">
              <a:rPr lang="en-US" smtClean="0"/>
              <a:pPr/>
              <a:t>9/12/2012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E8560-6214-4B0A-AB84-DB99865E975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83190C-87D4-4717-9627-22C56E1AA2F0}" type="datetimeFigureOut">
              <a:rPr lang="en-US" smtClean="0"/>
              <a:pPr/>
              <a:t>9/12/2012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3E8560-6214-4B0A-AB84-DB99865E975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83190C-87D4-4717-9627-22C56E1AA2F0}" type="datetimeFigureOut">
              <a:rPr lang="en-US" smtClean="0"/>
              <a:pPr/>
              <a:t>9/12/2012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43E8560-6214-4B0A-AB84-DB99865E975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83190C-87D4-4717-9627-22C56E1AA2F0}" type="datetimeFigureOut">
              <a:rPr lang="en-US" smtClean="0"/>
              <a:pPr/>
              <a:t>9/12/2012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43E8560-6214-4B0A-AB84-DB99865E975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83190C-87D4-4717-9627-22C56E1AA2F0}" type="datetimeFigureOut">
              <a:rPr lang="en-US" smtClean="0"/>
              <a:pPr/>
              <a:t>9/12/2012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43E8560-6214-4B0A-AB84-DB99865E975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83190C-87D4-4717-9627-22C56E1AA2F0}" type="datetimeFigureOut">
              <a:rPr lang="en-US" smtClean="0"/>
              <a:pPr/>
              <a:t>9/12/2012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3E8560-6214-4B0A-AB84-DB99865E975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83190C-87D4-4717-9627-22C56E1AA2F0}" type="datetimeFigureOut">
              <a:rPr lang="en-US" smtClean="0"/>
              <a:pPr/>
              <a:t>9/12/2012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3E8560-6214-4B0A-AB84-DB99865E975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83190C-87D4-4717-9627-22C56E1AA2F0}" type="datetimeFigureOut">
              <a:rPr lang="en-US" smtClean="0"/>
              <a:pPr/>
              <a:t>9/12/2012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3E8560-6214-4B0A-AB84-DB99865E975E}"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gif"/><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2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rot="787179">
            <a:off x="182842" y="3275059"/>
            <a:ext cx="2895600" cy="1944022"/>
          </a:xfrm>
          <a:prstGeom prst="rect">
            <a:avLst/>
          </a:prstGeom>
          <a:ln>
            <a:noFill/>
          </a:ln>
          <a:effectLst>
            <a:softEdge rad="112500"/>
          </a:effectLst>
        </p:spPr>
      </p:pic>
      <p:pic>
        <p:nvPicPr>
          <p:cNvPr id="1027" name="Picture 3"/>
          <p:cNvPicPr>
            <a:picLocks noChangeAspect="1" noChangeArrowheads="1"/>
          </p:cNvPicPr>
          <p:nvPr/>
        </p:nvPicPr>
        <p:blipFill>
          <a:blip r:embed="rId4" cstate="print"/>
          <a:srcRect/>
          <a:stretch>
            <a:fillRect/>
          </a:stretch>
        </p:blipFill>
        <p:spPr bwMode="auto">
          <a:xfrm rot="1020487">
            <a:off x="5764266" y="1089354"/>
            <a:ext cx="3107285" cy="2327464"/>
          </a:xfrm>
          <a:prstGeom prst="rect">
            <a:avLst/>
          </a:prstGeom>
          <a:ln>
            <a:noFill/>
          </a:ln>
          <a:effectLst>
            <a:softEdge rad="112500"/>
          </a:effectLst>
        </p:spPr>
      </p:pic>
      <p:sp>
        <p:nvSpPr>
          <p:cNvPr id="2" name="Title 1"/>
          <p:cNvSpPr>
            <a:spLocks noGrp="1"/>
          </p:cNvSpPr>
          <p:nvPr>
            <p:ph type="title"/>
          </p:nvPr>
        </p:nvSpPr>
        <p:spPr>
          <a:xfrm>
            <a:off x="457200" y="228600"/>
            <a:ext cx="8229600" cy="914400"/>
          </a:xfrm>
        </p:spPr>
        <p:txBody>
          <a:bodyPr>
            <a:normAutofit fontScale="90000"/>
          </a:bodyPr>
          <a:lstStyle/>
          <a:p>
            <a:r>
              <a:rPr lang="en-US" sz="4800" dirty="0" smtClean="0"/>
              <a:t>The Doctrine of Jesus Christ</a:t>
            </a:r>
            <a:br>
              <a:rPr lang="en-US" sz="4800" dirty="0" smtClean="0"/>
            </a:br>
            <a:r>
              <a:rPr lang="en-US" sz="4800" i="1" dirty="0" smtClean="0"/>
              <a:t>(Part 10)</a:t>
            </a:r>
            <a:endParaRPr lang="en-US" sz="4800" i="1" dirty="0"/>
          </a:p>
        </p:txBody>
      </p:sp>
      <p:pic>
        <p:nvPicPr>
          <p:cNvPr id="1026" name="Picture 2"/>
          <p:cNvPicPr>
            <a:picLocks noChangeAspect="1" noChangeArrowheads="1"/>
          </p:cNvPicPr>
          <p:nvPr/>
        </p:nvPicPr>
        <p:blipFill>
          <a:blip r:embed="rId5" cstate="print"/>
          <a:srcRect t="2656" r="24213"/>
          <a:stretch>
            <a:fillRect/>
          </a:stretch>
        </p:blipFill>
        <p:spPr bwMode="auto">
          <a:xfrm rot="21077314">
            <a:off x="382057" y="1156775"/>
            <a:ext cx="3129331" cy="2264760"/>
          </a:xfrm>
          <a:prstGeom prst="rect">
            <a:avLst/>
          </a:prstGeom>
          <a:ln>
            <a:noFill/>
          </a:ln>
          <a:effectLst>
            <a:softEdge rad="112500"/>
          </a:effectLst>
        </p:spPr>
      </p:pic>
      <p:pic>
        <p:nvPicPr>
          <p:cNvPr id="2050" name="Picture 2"/>
          <p:cNvPicPr>
            <a:picLocks noChangeAspect="1" noChangeArrowheads="1"/>
          </p:cNvPicPr>
          <p:nvPr/>
        </p:nvPicPr>
        <p:blipFill>
          <a:blip r:embed="rId6" cstate="print"/>
          <a:srcRect/>
          <a:stretch>
            <a:fillRect/>
          </a:stretch>
        </p:blipFill>
        <p:spPr bwMode="auto">
          <a:xfrm>
            <a:off x="3276600" y="1447800"/>
            <a:ext cx="2674218" cy="3352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9" name="Picture 5"/>
          <p:cNvPicPr>
            <a:picLocks noChangeAspect="1" noChangeArrowheads="1"/>
          </p:cNvPicPr>
          <p:nvPr/>
        </p:nvPicPr>
        <p:blipFill>
          <a:blip r:embed="rId7" cstate="print"/>
          <a:srcRect/>
          <a:stretch>
            <a:fillRect/>
          </a:stretch>
        </p:blipFill>
        <p:spPr bwMode="auto">
          <a:xfrm rot="20720252">
            <a:off x="6636170" y="2810641"/>
            <a:ext cx="2088313" cy="2730470"/>
          </a:xfrm>
          <a:prstGeom prst="rect">
            <a:avLst/>
          </a:prstGeom>
          <a:ln>
            <a:noFill/>
          </a:ln>
          <a:effectLst>
            <a:softEdge rad="112500"/>
          </a:effectLst>
        </p:spPr>
      </p:pic>
      <p:pic>
        <p:nvPicPr>
          <p:cNvPr id="1030" name="Picture 6"/>
          <p:cNvPicPr>
            <a:picLocks noChangeAspect="1" noChangeArrowheads="1"/>
          </p:cNvPicPr>
          <p:nvPr/>
        </p:nvPicPr>
        <p:blipFill>
          <a:blip r:embed="rId8" cstate="print"/>
          <a:srcRect/>
          <a:stretch>
            <a:fillRect/>
          </a:stretch>
        </p:blipFill>
        <p:spPr bwMode="auto">
          <a:xfrm rot="20154516">
            <a:off x="802425" y="4691567"/>
            <a:ext cx="2556605" cy="2237029"/>
          </a:xfrm>
          <a:prstGeom prst="rect">
            <a:avLst/>
          </a:prstGeom>
          <a:ln>
            <a:noFill/>
          </a:ln>
          <a:effectLst>
            <a:softEdge rad="112500"/>
          </a:effectLst>
        </p:spPr>
      </p:pic>
      <p:pic>
        <p:nvPicPr>
          <p:cNvPr id="1032" name="Picture 8"/>
          <p:cNvPicPr>
            <a:picLocks noChangeAspect="1" noChangeArrowheads="1"/>
          </p:cNvPicPr>
          <p:nvPr/>
        </p:nvPicPr>
        <p:blipFill>
          <a:blip r:embed="rId9" cstate="print"/>
          <a:srcRect/>
          <a:stretch>
            <a:fillRect/>
          </a:stretch>
        </p:blipFill>
        <p:spPr bwMode="auto">
          <a:xfrm rot="1387813">
            <a:off x="6032662" y="4631687"/>
            <a:ext cx="1960211" cy="2406422"/>
          </a:xfrm>
          <a:prstGeom prst="rect">
            <a:avLst/>
          </a:prstGeom>
          <a:ln>
            <a:noFill/>
          </a:ln>
          <a:effectLst>
            <a:softEdge rad="112500"/>
          </a:effectLst>
        </p:spPr>
      </p:pic>
      <p:pic>
        <p:nvPicPr>
          <p:cNvPr id="1034" name="Picture 10"/>
          <p:cNvPicPr>
            <a:picLocks noChangeAspect="1" noChangeArrowheads="1"/>
          </p:cNvPicPr>
          <p:nvPr/>
        </p:nvPicPr>
        <p:blipFill>
          <a:blip r:embed="rId10" cstate="print"/>
          <a:srcRect/>
          <a:stretch>
            <a:fillRect/>
          </a:stretch>
        </p:blipFill>
        <p:spPr bwMode="auto">
          <a:xfrm>
            <a:off x="3657600" y="4648200"/>
            <a:ext cx="2057400" cy="2501154"/>
          </a:xfrm>
          <a:prstGeom prst="rect">
            <a:avLst/>
          </a:prstGeom>
          <a:ln>
            <a:noFill/>
          </a:ln>
          <a:effectLst>
            <a:softEdge rad="112500"/>
          </a:effectLst>
        </p:spPr>
      </p:pic>
      <p:sp>
        <p:nvSpPr>
          <p:cNvPr id="4" name="Content Placeholder 3"/>
          <p:cNvSpPr>
            <a:spLocks noGrp="1"/>
          </p:cNvSpPr>
          <p:nvPr>
            <p:ph idx="1"/>
          </p:nvPr>
        </p:nvSpPr>
        <p:spPr>
          <a:xfrm>
            <a:off x="0" y="5105400"/>
            <a:ext cx="9144000" cy="1752600"/>
          </a:xfrm>
        </p:spPr>
        <p:txBody>
          <a:bodyPr>
            <a:normAutofit/>
          </a:bodyPr>
          <a:lstStyle/>
          <a:p>
            <a:pPr algn="ctr">
              <a:buNone/>
            </a:pPr>
            <a:r>
              <a:rPr lang="en-US" sz="4800" dirty="0">
                <a:solidFill>
                  <a:srgbClr val="FFFF00"/>
                </a:solidFill>
                <a:effectLst>
                  <a:glow rad="101600">
                    <a:schemeClr val="bg1">
                      <a:alpha val="60000"/>
                    </a:schemeClr>
                  </a:glow>
                </a:effectLst>
              </a:rPr>
              <a:t>The </a:t>
            </a:r>
            <a:r>
              <a:rPr lang="en-US" sz="4800" dirty="0" smtClean="0">
                <a:solidFill>
                  <a:srgbClr val="FFFF00"/>
                </a:solidFill>
                <a:effectLst>
                  <a:glow rad="101600">
                    <a:schemeClr val="bg1">
                      <a:alpha val="60000"/>
                    </a:schemeClr>
                  </a:glow>
                </a:effectLst>
              </a:rPr>
              <a:t>Earthly Ministry </a:t>
            </a:r>
            <a:r>
              <a:rPr lang="en-US" sz="4800" dirty="0">
                <a:solidFill>
                  <a:srgbClr val="FFFF00"/>
                </a:solidFill>
                <a:effectLst>
                  <a:glow rad="101600">
                    <a:schemeClr val="bg1">
                      <a:alpha val="60000"/>
                    </a:schemeClr>
                  </a:glow>
                </a:effectLst>
              </a:rPr>
              <a:t>of Jesus </a:t>
            </a:r>
            <a:r>
              <a:rPr lang="en-US" sz="4800" dirty="0" smtClean="0">
                <a:solidFill>
                  <a:srgbClr val="FFFF00"/>
                </a:solidFill>
                <a:effectLst>
                  <a:glow rad="101600">
                    <a:schemeClr val="bg1">
                      <a:alpha val="60000"/>
                    </a:schemeClr>
                  </a:glow>
                </a:effectLst>
              </a:rPr>
              <a:t>Christ</a:t>
            </a:r>
            <a:endParaRPr lang="en-US" sz="4800" i="1" dirty="0" smtClean="0">
              <a:solidFill>
                <a:srgbClr val="FFFF00"/>
              </a:solidFill>
              <a:effectLst>
                <a:glow rad="101600">
                  <a:schemeClr val="bg1">
                    <a:alpha val="60000"/>
                  </a:schemeClr>
                </a:glo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2.brooklynmuseum.org/images/opencollection/objects/size3/00.159.176_PS2.jpg"/>
          <p:cNvPicPr>
            <a:picLocks noChangeAspect="1" noChangeArrowheads="1"/>
          </p:cNvPicPr>
          <p:nvPr/>
        </p:nvPicPr>
        <p:blipFill>
          <a:blip r:embed="rId2" cstate="print"/>
          <a:srcRect/>
          <a:stretch>
            <a:fillRect/>
          </a:stretch>
        </p:blipFill>
        <p:spPr bwMode="auto">
          <a:xfrm>
            <a:off x="1" y="24963"/>
            <a:ext cx="9144000" cy="683303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freechristimages.org/prints/Antonio_Ciseri_Ecce_Homo_Print.jpg"/>
          <p:cNvPicPr>
            <a:picLocks noChangeAspect="1" noChangeArrowheads="1"/>
          </p:cNvPicPr>
          <p:nvPr/>
        </p:nvPicPr>
        <p:blipFill>
          <a:blip r:embed="rId2" cstate="print"/>
          <a:srcRect/>
          <a:stretch>
            <a:fillRect/>
          </a:stretch>
        </p:blipFill>
        <p:spPr bwMode="auto">
          <a:xfrm>
            <a:off x="457200" y="1722684"/>
            <a:ext cx="7848600" cy="5135316"/>
          </a:xfrm>
          <a:prstGeom prst="rect">
            <a:avLst/>
          </a:prstGeom>
          <a:noFill/>
        </p:spPr>
      </p:pic>
      <p:sp>
        <p:nvSpPr>
          <p:cNvPr id="2" name="Title 1"/>
          <p:cNvSpPr>
            <a:spLocks noGrp="1"/>
          </p:cNvSpPr>
          <p:nvPr>
            <p:ph type="title"/>
          </p:nvPr>
        </p:nvSpPr>
        <p:spPr>
          <a:xfrm>
            <a:off x="0" y="304800"/>
            <a:ext cx="9144000" cy="1143000"/>
          </a:xfrm>
        </p:spPr>
        <p:txBody>
          <a:bodyPr>
            <a:normAutofit/>
          </a:bodyPr>
          <a:lstStyle/>
          <a:p>
            <a:r>
              <a:rPr lang="en-US" sz="4800" dirty="0">
                <a:solidFill>
                  <a:srgbClr val="FFFF00"/>
                </a:solidFill>
              </a:rPr>
              <a:t>The Impeccability of Jesus Christ</a:t>
            </a:r>
          </a:p>
        </p:txBody>
      </p:sp>
      <p:sp>
        <p:nvSpPr>
          <p:cNvPr id="3" name="Content Placeholder 2"/>
          <p:cNvSpPr>
            <a:spLocks noGrp="1"/>
          </p:cNvSpPr>
          <p:nvPr>
            <p:ph idx="1"/>
          </p:nvPr>
        </p:nvSpPr>
        <p:spPr>
          <a:xfrm>
            <a:off x="533400" y="1752600"/>
            <a:ext cx="7620000" cy="4373563"/>
          </a:xfrm>
        </p:spPr>
        <p:txBody>
          <a:bodyPr>
            <a:noAutofit/>
          </a:bodyPr>
          <a:lstStyle/>
          <a:p>
            <a:pPr algn="ctr">
              <a:buNone/>
            </a:pPr>
            <a:r>
              <a:rPr lang="en-US" sz="3600" b="1" i="1" dirty="0" smtClean="0">
                <a:solidFill>
                  <a:schemeClr val="bg1"/>
                </a:solidFill>
                <a:effectLst>
                  <a:glow rad="101600">
                    <a:schemeClr val="tx1">
                      <a:alpha val="60000"/>
                    </a:schemeClr>
                  </a:glow>
                </a:effectLst>
              </a:rPr>
              <a:t>“Pilate </a:t>
            </a:r>
            <a:r>
              <a:rPr lang="en-US" sz="3600" b="1" i="1" dirty="0" err="1" smtClean="0">
                <a:solidFill>
                  <a:schemeClr val="bg1"/>
                </a:solidFill>
                <a:effectLst>
                  <a:glow rad="101600">
                    <a:schemeClr val="tx1">
                      <a:alpha val="60000"/>
                    </a:schemeClr>
                  </a:glow>
                </a:effectLst>
              </a:rPr>
              <a:t>saith</a:t>
            </a:r>
            <a:r>
              <a:rPr lang="en-US" sz="3600" b="1" i="1" dirty="0" smtClean="0">
                <a:solidFill>
                  <a:schemeClr val="bg1"/>
                </a:solidFill>
                <a:effectLst>
                  <a:glow rad="101600">
                    <a:schemeClr val="tx1">
                      <a:alpha val="60000"/>
                    </a:schemeClr>
                  </a:glow>
                </a:effectLst>
              </a:rPr>
              <a:t> unto him, What is truth? And when he had said this, he went out again unto the Jews, and </a:t>
            </a:r>
            <a:r>
              <a:rPr lang="en-US" sz="3600" b="1" i="1" dirty="0" err="1" smtClean="0">
                <a:solidFill>
                  <a:schemeClr val="bg1"/>
                </a:solidFill>
                <a:effectLst>
                  <a:glow rad="101600">
                    <a:schemeClr val="tx1">
                      <a:alpha val="60000"/>
                    </a:schemeClr>
                  </a:glow>
                </a:effectLst>
              </a:rPr>
              <a:t>saith</a:t>
            </a:r>
            <a:r>
              <a:rPr lang="en-US" sz="3600" b="1" i="1" dirty="0" smtClean="0">
                <a:solidFill>
                  <a:schemeClr val="bg1"/>
                </a:solidFill>
                <a:effectLst>
                  <a:glow rad="101600">
                    <a:schemeClr val="tx1">
                      <a:alpha val="60000"/>
                    </a:schemeClr>
                  </a:glow>
                </a:effectLst>
              </a:rPr>
              <a:t> unto them, I find in him no fault at all.”  John 18:38  </a:t>
            </a:r>
            <a:endParaRPr lang="en-US" sz="3600" b="1" i="1" dirty="0">
              <a:solidFill>
                <a:schemeClr val="bg1"/>
              </a:solidFill>
              <a:effectLst>
                <a:glow rad="101600">
                  <a:schemeClr val="tx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3200"/>
            <a:ext cx="6705600" cy="1295400"/>
          </a:xfrm>
        </p:spPr>
        <p:txBody>
          <a:bodyPr>
            <a:normAutofit/>
          </a:bodyPr>
          <a:lstStyle/>
          <a:p>
            <a:r>
              <a:rPr lang="en-US" sz="5400" dirty="0" smtClean="0"/>
              <a:t>Not capable of sinning</a:t>
            </a:r>
            <a:endParaRPr lang="en-US" sz="5400" dirty="0"/>
          </a:p>
        </p:txBody>
      </p:sp>
      <p:sp>
        <p:nvSpPr>
          <p:cNvPr id="3" name="Rectangle 2"/>
          <p:cNvSpPr/>
          <p:nvPr/>
        </p:nvSpPr>
        <p:spPr>
          <a:xfrm>
            <a:off x="2666999" y="2895600"/>
            <a:ext cx="4191001" cy="923330"/>
          </a:xfrm>
          <a:prstGeom prst="rect">
            <a:avLst/>
          </a:prstGeom>
        </p:spPr>
        <p:txBody>
          <a:bodyPr wrap="square">
            <a:spAutoFit/>
          </a:bodyPr>
          <a:lstStyle/>
          <a:p>
            <a:r>
              <a:rPr lang="en-US" sz="5400" dirty="0" smtClean="0">
                <a:solidFill>
                  <a:srgbClr val="FFFF00"/>
                </a:solidFill>
              </a:rPr>
              <a:t> Impeccability </a:t>
            </a:r>
            <a:endParaRPr lang="en-US"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2057400"/>
          </a:xfrm>
        </p:spPr>
        <p:txBody>
          <a:bodyPr>
            <a:normAutofit fontScale="90000"/>
          </a:bodyPr>
          <a:lstStyle/>
          <a:p>
            <a:r>
              <a:rPr lang="en-US" dirty="0" smtClean="0"/>
              <a:t>Three facts should be stated concerning the</a:t>
            </a:r>
            <a:r>
              <a:rPr lang="en-US" dirty="0" smtClean="0">
                <a:solidFill>
                  <a:srgbClr val="FFFF00"/>
                </a:solidFill>
              </a:rPr>
              <a:t> </a:t>
            </a:r>
            <a:r>
              <a:rPr lang="en-US" dirty="0" smtClean="0"/>
              <a:t>impeccability of Jesus Christ </a:t>
            </a:r>
            <a:endParaRPr lang="en-US" dirty="0"/>
          </a:p>
        </p:txBody>
      </p:sp>
      <p:sp>
        <p:nvSpPr>
          <p:cNvPr id="3" name="Content Placeholder 2"/>
          <p:cNvSpPr>
            <a:spLocks noGrp="1"/>
          </p:cNvSpPr>
          <p:nvPr>
            <p:ph idx="1"/>
          </p:nvPr>
        </p:nvSpPr>
        <p:spPr>
          <a:xfrm>
            <a:off x="0" y="2133600"/>
            <a:ext cx="9144000" cy="3992563"/>
          </a:xfrm>
        </p:spPr>
        <p:txBody>
          <a:bodyPr>
            <a:noAutofit/>
          </a:bodyPr>
          <a:lstStyle/>
          <a:p>
            <a:pPr algn="ctr">
              <a:buNone/>
            </a:pPr>
            <a:r>
              <a:rPr lang="en-US" sz="4000" dirty="0" smtClean="0">
                <a:solidFill>
                  <a:srgbClr val="FFFF00"/>
                </a:solidFill>
              </a:rPr>
              <a:t>Christ never sinned</a:t>
            </a:r>
          </a:p>
          <a:p>
            <a:pPr algn="ctr">
              <a:buNone/>
            </a:pPr>
            <a:endParaRPr lang="en-US" sz="3600" dirty="0"/>
          </a:p>
          <a:p>
            <a:pPr lvl="0">
              <a:buNone/>
            </a:pPr>
            <a:r>
              <a:rPr lang="en-US" sz="3600" dirty="0" smtClean="0"/>
              <a:t>1. He </a:t>
            </a:r>
            <a:r>
              <a:rPr lang="en-US" sz="3600" dirty="0"/>
              <a:t>knew no sin. </a:t>
            </a:r>
          </a:p>
          <a:p>
            <a:pPr>
              <a:buNone/>
            </a:pPr>
            <a:r>
              <a:rPr lang="en-US" sz="3600" dirty="0" smtClean="0"/>
              <a:t>    </a:t>
            </a:r>
            <a:r>
              <a:rPr lang="en-US" sz="3600" i="1" dirty="0" smtClean="0"/>
              <a:t>"</a:t>
            </a:r>
            <a:r>
              <a:rPr lang="en-US" sz="3600" i="1" dirty="0"/>
              <a:t>For he hath made him to be sin for us, who knew no sin; that we might be made the righteousness of God in him" </a:t>
            </a:r>
            <a:r>
              <a:rPr lang="en-US" sz="3600" i="1" dirty="0" smtClean="0"/>
              <a:t>(II </a:t>
            </a:r>
            <a:r>
              <a:rPr lang="en-US" sz="3600" i="1" dirty="0"/>
              <a:t>Cor. </a:t>
            </a:r>
            <a:r>
              <a:rPr lang="en-US" sz="3600" i="1" dirty="0" smtClean="0"/>
              <a:t>5:21)</a:t>
            </a:r>
            <a:endParaRPr lang="en-US" sz="36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a:bodyPr>
          <a:lstStyle/>
          <a:p>
            <a:pPr lvl="0">
              <a:buNone/>
            </a:pPr>
            <a:r>
              <a:rPr lang="en-US" sz="3600" dirty="0" smtClean="0"/>
              <a:t>2. He did no sin. </a:t>
            </a:r>
          </a:p>
          <a:p>
            <a:pPr>
              <a:buNone/>
            </a:pPr>
            <a:r>
              <a:rPr lang="en-US" sz="3600" dirty="0" smtClean="0"/>
              <a:t>    </a:t>
            </a:r>
            <a:r>
              <a:rPr lang="en-US" sz="3600" i="1" dirty="0" smtClean="0"/>
              <a:t>"Who did no sin, neither was guile found in his mouth" (I Pet. 2:22)</a:t>
            </a:r>
          </a:p>
          <a:p>
            <a:pPr>
              <a:buNone/>
            </a:pPr>
            <a:r>
              <a:rPr lang="en-US" sz="3600" i="1" dirty="0" smtClean="0"/>
              <a:t>   "For we have not an high priest which cannot be touched with the feeling of our infirmities; but was in all points tempted like as we are, yet without sin" (Heb. 4:15)</a:t>
            </a:r>
          </a:p>
          <a:p>
            <a:pPr lvl="0">
              <a:buNone/>
            </a:pPr>
            <a:r>
              <a:rPr lang="en-US" sz="3600" dirty="0" smtClean="0"/>
              <a:t>3. He had no sin. </a:t>
            </a:r>
          </a:p>
          <a:p>
            <a:pPr>
              <a:buNone/>
            </a:pPr>
            <a:r>
              <a:rPr lang="en-US" sz="3600" i="1" dirty="0" smtClean="0"/>
              <a:t>   "And ye know that he was manifested to take away our sins; and in him is no sin" (I Jn. 3:5)</a:t>
            </a:r>
          </a:p>
          <a:p>
            <a:endParaRPr lang="en-US" sz="3600" dirty="0" smtClean="0"/>
          </a:p>
          <a:p>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sz="5400" dirty="0" smtClean="0">
                <a:effectLst>
                  <a:glow rad="139700">
                    <a:schemeClr val="accent2">
                      <a:satMod val="175000"/>
                      <a:alpha val="40000"/>
                    </a:schemeClr>
                  </a:glow>
                </a:effectLst>
              </a:rPr>
              <a:t>The Earthly </a:t>
            </a:r>
            <a:r>
              <a:rPr lang="en-US" sz="5400" smtClean="0">
                <a:effectLst>
                  <a:glow rad="139700">
                    <a:schemeClr val="accent2">
                      <a:satMod val="175000"/>
                      <a:alpha val="40000"/>
                    </a:schemeClr>
                  </a:glow>
                </a:effectLst>
              </a:rPr>
              <a:t>Ministry </a:t>
            </a:r>
            <a:br>
              <a:rPr lang="en-US" sz="5400" smtClean="0">
                <a:effectLst>
                  <a:glow rad="139700">
                    <a:schemeClr val="accent2">
                      <a:satMod val="175000"/>
                      <a:alpha val="40000"/>
                    </a:schemeClr>
                  </a:glow>
                </a:effectLst>
              </a:rPr>
            </a:br>
            <a:r>
              <a:rPr lang="en-US" sz="5400" smtClean="0">
                <a:effectLst>
                  <a:glow rad="139700">
                    <a:schemeClr val="accent2">
                      <a:satMod val="175000"/>
                      <a:alpha val="40000"/>
                    </a:schemeClr>
                  </a:glow>
                </a:effectLst>
              </a:rPr>
              <a:t>of </a:t>
            </a:r>
            <a:r>
              <a:rPr lang="en-US" sz="5400" dirty="0" smtClean="0">
                <a:effectLst>
                  <a:glow rad="139700">
                    <a:schemeClr val="accent2">
                      <a:satMod val="175000"/>
                      <a:alpha val="40000"/>
                    </a:schemeClr>
                  </a:glow>
                </a:effectLst>
              </a:rPr>
              <a:t>Jesus Christ</a:t>
            </a:r>
            <a:endParaRPr lang="en-US" sz="5400" dirty="0">
              <a:effectLst>
                <a:glow rad="139700">
                  <a:schemeClr val="accent2">
                    <a:satMod val="175000"/>
                    <a:alpha val="40000"/>
                  </a:schemeClr>
                </a:glo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Brief outline of the </a:t>
            </a:r>
            <a:br>
              <a:rPr lang="en-US" dirty="0" smtClean="0">
                <a:solidFill>
                  <a:srgbClr val="FFFF00"/>
                </a:solidFill>
              </a:rPr>
            </a:br>
            <a:r>
              <a:rPr lang="en-US" dirty="0" smtClean="0">
                <a:solidFill>
                  <a:srgbClr val="FFFF00"/>
                </a:solidFill>
              </a:rPr>
              <a:t>Life and Ministry of Jesus Christ</a:t>
            </a:r>
            <a:endParaRPr lang="en-US" dirty="0">
              <a:solidFill>
                <a:srgbClr val="FFFF00"/>
              </a:solidFill>
            </a:endParaRPr>
          </a:p>
        </p:txBody>
      </p:sp>
      <p:sp>
        <p:nvSpPr>
          <p:cNvPr id="3" name="Content Placeholder 2"/>
          <p:cNvSpPr>
            <a:spLocks noGrp="1"/>
          </p:cNvSpPr>
          <p:nvPr>
            <p:ph idx="1"/>
          </p:nvPr>
        </p:nvSpPr>
        <p:spPr>
          <a:xfrm>
            <a:off x="0" y="1905000"/>
            <a:ext cx="5715000" cy="4800600"/>
          </a:xfrm>
        </p:spPr>
        <p:txBody>
          <a:bodyPr>
            <a:normAutofit fontScale="92500" lnSpcReduction="10000"/>
          </a:bodyPr>
          <a:lstStyle/>
          <a:p>
            <a:pPr lvl="0"/>
            <a:r>
              <a:rPr lang="en-US" sz="3600" dirty="0" smtClean="0"/>
              <a:t>His birth </a:t>
            </a:r>
            <a:r>
              <a:rPr lang="en-US" sz="3600" i="1" dirty="0" smtClean="0"/>
              <a:t>(Luke 2:7) </a:t>
            </a:r>
          </a:p>
          <a:p>
            <a:pPr lvl="0"/>
            <a:r>
              <a:rPr lang="en-US" sz="3600" dirty="0" smtClean="0"/>
              <a:t>His circumcision </a:t>
            </a:r>
            <a:r>
              <a:rPr lang="en-US" sz="3600" i="1" dirty="0" smtClean="0"/>
              <a:t>(Luke 2:21) </a:t>
            </a:r>
          </a:p>
          <a:p>
            <a:pPr lvl="0"/>
            <a:r>
              <a:rPr lang="en-US" sz="3600" dirty="0" smtClean="0"/>
              <a:t>Flight to Egypt </a:t>
            </a:r>
            <a:r>
              <a:rPr lang="en-US" sz="3600" i="1" dirty="0" smtClean="0"/>
              <a:t>(Matt. 2:14) </a:t>
            </a:r>
          </a:p>
          <a:p>
            <a:pPr lvl="0"/>
            <a:r>
              <a:rPr lang="en-US" sz="3600" dirty="0" smtClean="0"/>
              <a:t>His early life in Nazareth                                 </a:t>
            </a:r>
            <a:r>
              <a:rPr lang="en-US" sz="3600" i="1" dirty="0" smtClean="0"/>
              <a:t>(Luke 2:39)</a:t>
            </a:r>
          </a:p>
          <a:p>
            <a:pPr lvl="0"/>
            <a:r>
              <a:rPr lang="en-US" sz="3600" dirty="0" smtClean="0"/>
              <a:t> His visit to the Temple </a:t>
            </a:r>
            <a:r>
              <a:rPr lang="en-US" sz="3600" dirty="0" smtClean="0"/>
              <a:t> </a:t>
            </a:r>
            <a:r>
              <a:rPr lang="en-US" sz="3600" dirty="0" smtClean="0"/>
              <a:t>     when he </a:t>
            </a:r>
            <a:r>
              <a:rPr lang="en-US" sz="3600" dirty="0" smtClean="0"/>
              <a:t>was </a:t>
            </a:r>
            <a:r>
              <a:rPr lang="en-US" sz="3600" dirty="0" smtClean="0"/>
              <a:t>twelve                </a:t>
            </a:r>
            <a:r>
              <a:rPr lang="en-US" sz="3600" i="1" dirty="0" smtClean="0"/>
              <a:t>(Luke 2:42) </a:t>
            </a:r>
            <a:endParaRPr lang="en-US" sz="3600" i="1" dirty="0" smtClean="0"/>
          </a:p>
          <a:p>
            <a:pPr lvl="0"/>
            <a:r>
              <a:rPr lang="en-US" sz="3600" dirty="0" smtClean="0"/>
              <a:t>His baptism </a:t>
            </a:r>
            <a:r>
              <a:rPr lang="en-US" sz="3600" i="1" dirty="0" smtClean="0"/>
              <a:t>(Matt. 3:16) </a:t>
            </a:r>
          </a:p>
          <a:p>
            <a:pPr lvl="0"/>
            <a:endParaRPr lang="en-US" sz="3600" dirty="0" smtClean="0"/>
          </a:p>
          <a:p>
            <a:endParaRPr lang="en-US" sz="3600" dirty="0"/>
          </a:p>
        </p:txBody>
      </p:sp>
      <p:pic>
        <p:nvPicPr>
          <p:cNvPr id="1026" name="Picture 2" descr="http://4.bp.blogspot.com/-y8I6ANwvr6c/TvRQ1aAIILI/AAAAAAAABAQ/-mj9zLux5cA/s1600/jesus_manger.jpg"/>
          <p:cNvPicPr>
            <a:picLocks noChangeAspect="1" noChangeArrowheads="1"/>
          </p:cNvPicPr>
          <p:nvPr/>
        </p:nvPicPr>
        <p:blipFill>
          <a:blip r:embed="rId2" cstate="print"/>
          <a:srcRect/>
          <a:stretch>
            <a:fillRect/>
          </a:stretch>
        </p:blipFill>
        <p:spPr bwMode="auto">
          <a:xfrm>
            <a:off x="5715000" y="1447800"/>
            <a:ext cx="3429000" cy="2444367"/>
          </a:xfrm>
          <a:prstGeom prst="rect">
            <a:avLst/>
          </a:prstGeom>
          <a:noFill/>
        </p:spPr>
      </p:pic>
      <p:pic>
        <p:nvPicPr>
          <p:cNvPr id="1028" name="Picture 4" descr="http://4.bp.blogspot.com/-aKErLVI8hZ4/TwDo0AcLmXI/AAAAAAAAAXY/4_3AIo3aqDk/s1600/CircumcisionOfJesus_Bellini.jpg"/>
          <p:cNvPicPr>
            <a:picLocks noChangeAspect="1" noChangeArrowheads="1"/>
          </p:cNvPicPr>
          <p:nvPr/>
        </p:nvPicPr>
        <p:blipFill>
          <a:blip r:embed="rId3" cstate="print"/>
          <a:srcRect/>
          <a:stretch>
            <a:fillRect/>
          </a:stretch>
        </p:blipFill>
        <p:spPr bwMode="auto">
          <a:xfrm>
            <a:off x="5715000" y="1772486"/>
            <a:ext cx="3429000" cy="2534182"/>
          </a:xfrm>
          <a:prstGeom prst="rect">
            <a:avLst/>
          </a:prstGeom>
          <a:noFill/>
        </p:spPr>
      </p:pic>
      <p:pic>
        <p:nvPicPr>
          <p:cNvPr id="1030" name="Picture 6" descr="http://3.bp.blogspot.com/-2JSz5pcmYek/TV1sDTrTYTI/AAAAAAAAPJQ/5_pFIGvSiys/s1600/Egypt.jpg"/>
          <p:cNvPicPr>
            <a:picLocks noChangeAspect="1" noChangeArrowheads="1"/>
          </p:cNvPicPr>
          <p:nvPr/>
        </p:nvPicPr>
        <p:blipFill>
          <a:blip r:embed="rId4" cstate="print"/>
          <a:srcRect l="30400"/>
          <a:stretch>
            <a:fillRect/>
          </a:stretch>
        </p:blipFill>
        <p:spPr bwMode="auto">
          <a:xfrm>
            <a:off x="5715000" y="2328698"/>
            <a:ext cx="3429000" cy="3291052"/>
          </a:xfrm>
          <a:prstGeom prst="rect">
            <a:avLst/>
          </a:prstGeom>
          <a:noFill/>
        </p:spPr>
      </p:pic>
      <p:pic>
        <p:nvPicPr>
          <p:cNvPr id="1032" name="Picture 8" descr="http://2.bp.blogspot.com/_BNcmOyXopYc/TRykgIXYUuI/AAAAAAAAAfg/tVXWVoGyxc0/s1600/jesus-nazareth-110.jpg"/>
          <p:cNvPicPr>
            <a:picLocks noChangeAspect="1" noChangeArrowheads="1"/>
          </p:cNvPicPr>
          <p:nvPr/>
        </p:nvPicPr>
        <p:blipFill>
          <a:blip r:embed="rId5" cstate="print"/>
          <a:srcRect/>
          <a:stretch>
            <a:fillRect/>
          </a:stretch>
        </p:blipFill>
        <p:spPr bwMode="auto">
          <a:xfrm>
            <a:off x="5715000" y="2854420"/>
            <a:ext cx="3429000" cy="2641038"/>
          </a:xfrm>
          <a:prstGeom prst="rect">
            <a:avLst/>
          </a:prstGeom>
          <a:noFill/>
        </p:spPr>
      </p:pic>
      <p:pic>
        <p:nvPicPr>
          <p:cNvPr id="1034" name="Picture 10" descr="http://www.concordianews.org/kids/2009/temple/picture.bmp"/>
          <p:cNvPicPr>
            <a:picLocks noChangeAspect="1" noChangeArrowheads="1"/>
          </p:cNvPicPr>
          <p:nvPr/>
        </p:nvPicPr>
        <p:blipFill>
          <a:blip r:embed="rId6" cstate="print"/>
          <a:srcRect/>
          <a:stretch>
            <a:fillRect/>
          </a:stretch>
        </p:blipFill>
        <p:spPr bwMode="auto">
          <a:xfrm>
            <a:off x="5715000" y="3124200"/>
            <a:ext cx="3429000" cy="3429000"/>
          </a:xfrm>
          <a:prstGeom prst="rect">
            <a:avLst/>
          </a:prstGeom>
          <a:noFill/>
        </p:spPr>
      </p:pic>
      <p:pic>
        <p:nvPicPr>
          <p:cNvPr id="1036" name="Picture 12" descr="http://www.reallifeanswers.org/images/jesus-christ-baptism-mormon.jpg"/>
          <p:cNvPicPr>
            <a:picLocks noChangeAspect="1" noChangeArrowheads="1"/>
          </p:cNvPicPr>
          <p:nvPr/>
        </p:nvPicPr>
        <p:blipFill>
          <a:blip r:embed="rId7" cstate="print"/>
          <a:srcRect t="15648"/>
          <a:stretch>
            <a:fillRect/>
          </a:stretch>
        </p:blipFill>
        <p:spPr bwMode="auto">
          <a:xfrm>
            <a:off x="5638800" y="3581400"/>
            <a:ext cx="3505200" cy="365714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to="" calcmode="lin" valueType="num">
                                      <p:cBhvr>
                                        <p:cTn id="12" dur="1" fill="hold"/>
                                        <p:tgtEl>
                                          <p:spTgt spid="102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 to="" calcmode="lin" valueType="num">
                                      <p:cBhvr>
                                        <p:cTn id="22" dur="1" fill="hold"/>
                                        <p:tgtEl>
                                          <p:spTgt spid="1028"/>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to="" calcmode="lin" valueType="num">
                                      <p:cBhvr>
                                        <p:cTn id="27" dur="1" fill="hold"/>
                                        <p:tgtEl>
                                          <p:spTgt spid="3">
                                            <p:txEl>
                                              <p:pRg st="2" end="2"/>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030"/>
                                        </p:tgtEl>
                                        <p:attrNameLst>
                                          <p:attrName>style.visibility</p:attrName>
                                        </p:attrNameLst>
                                      </p:cBhvr>
                                      <p:to>
                                        <p:strVal val="visible"/>
                                      </p:to>
                                    </p:set>
                                    <p:anim to="" calcmode="lin" valueType="num">
                                      <p:cBhvr>
                                        <p:cTn id="32" dur="1" fill="hold"/>
                                        <p:tgtEl>
                                          <p:spTgt spid="1030"/>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to="" calcmode="lin" valueType="num">
                                      <p:cBhvr>
                                        <p:cTn id="37" dur="1" fill="hold"/>
                                        <p:tgtEl>
                                          <p:spTgt spid="3">
                                            <p:txEl>
                                              <p:pRg st="3" end="3"/>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1032"/>
                                        </p:tgtEl>
                                        <p:attrNameLst>
                                          <p:attrName>style.visibility</p:attrName>
                                        </p:attrNameLst>
                                      </p:cBhvr>
                                      <p:to>
                                        <p:strVal val="visible"/>
                                      </p:to>
                                    </p:set>
                                    <p:anim to="" calcmode="lin" valueType="num">
                                      <p:cBhvr>
                                        <p:cTn id="42" dur="1" fill="hold"/>
                                        <p:tgtEl>
                                          <p:spTgt spid="1032"/>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to="" calcmode="lin" valueType="num">
                                      <p:cBhvr>
                                        <p:cTn id="47" dur="1" fill="hold"/>
                                        <p:tgtEl>
                                          <p:spTgt spid="3">
                                            <p:txEl>
                                              <p:pRg st="4" end="4"/>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1034"/>
                                        </p:tgtEl>
                                        <p:attrNameLst>
                                          <p:attrName>style.visibility</p:attrName>
                                        </p:attrNameLst>
                                      </p:cBhvr>
                                      <p:to>
                                        <p:strVal val="visible"/>
                                      </p:to>
                                    </p:set>
                                    <p:anim to="" calcmode="lin" valueType="num">
                                      <p:cBhvr>
                                        <p:cTn id="52" dur="1" fill="hold"/>
                                        <p:tgtEl>
                                          <p:spTgt spid="1034"/>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 to="" calcmode="lin" valueType="num">
                                      <p:cBhvr>
                                        <p:cTn id="57" dur="1" fill="hold"/>
                                        <p:tgtEl>
                                          <p:spTgt spid="3">
                                            <p:txEl>
                                              <p:pRg st="5" end="5"/>
                                            </p:txEl>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nodeType="clickEffect">
                                  <p:stCondLst>
                                    <p:cond delay="0"/>
                                  </p:stCondLst>
                                  <p:childTnLst>
                                    <p:set>
                                      <p:cBhvr>
                                        <p:cTn id="61" dur="1" fill="hold">
                                          <p:stCondLst>
                                            <p:cond delay="0"/>
                                          </p:stCondLst>
                                        </p:cTn>
                                        <p:tgtEl>
                                          <p:spTgt spid="1036"/>
                                        </p:tgtEl>
                                        <p:attrNameLst>
                                          <p:attrName>style.visibility</p:attrName>
                                        </p:attrNameLst>
                                      </p:cBhvr>
                                      <p:to>
                                        <p:strVal val="visible"/>
                                      </p:to>
                                    </p:set>
                                    <p:anim to="" calcmode="lin" valueType="num">
                                      <p:cBhvr>
                                        <p:cTn id="62" dur="1" fill="hold"/>
                                        <p:tgtEl>
                                          <p:spTgt spid="103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4800600" cy="6705600"/>
          </a:xfrm>
        </p:spPr>
        <p:txBody>
          <a:bodyPr>
            <a:normAutofit fontScale="85000" lnSpcReduction="10000"/>
          </a:bodyPr>
          <a:lstStyle/>
          <a:p>
            <a:pPr lvl="0"/>
            <a:r>
              <a:rPr lang="en-US" sz="3600" dirty="0" smtClean="0"/>
              <a:t>His temptation </a:t>
            </a:r>
            <a:r>
              <a:rPr lang="en-US" sz="3600" i="1" dirty="0" smtClean="0"/>
              <a:t>(Matt. 4:1) </a:t>
            </a:r>
          </a:p>
          <a:p>
            <a:pPr lvl="0"/>
            <a:r>
              <a:rPr lang="en-US" sz="3600" dirty="0" smtClean="0"/>
              <a:t>His first miracle in Cana </a:t>
            </a:r>
            <a:r>
              <a:rPr lang="en-US" sz="3600" i="1" dirty="0" smtClean="0"/>
              <a:t>(John 2:7-9) </a:t>
            </a:r>
          </a:p>
          <a:p>
            <a:pPr lvl="0"/>
            <a:r>
              <a:rPr lang="en-US" sz="3600" dirty="0" smtClean="0"/>
              <a:t>The first Temple cleansing </a:t>
            </a:r>
            <a:r>
              <a:rPr lang="en-US" sz="3600" i="1" dirty="0" smtClean="0"/>
              <a:t>(John 2:15) </a:t>
            </a:r>
          </a:p>
          <a:p>
            <a:pPr lvl="0"/>
            <a:r>
              <a:rPr lang="en-US" sz="3600" dirty="0" smtClean="0"/>
              <a:t>Conversation with Nicodemus </a:t>
            </a:r>
            <a:r>
              <a:rPr lang="en-US" sz="3600" i="1" dirty="0" smtClean="0"/>
              <a:t>(John 3:1-21) </a:t>
            </a:r>
          </a:p>
          <a:p>
            <a:pPr lvl="0"/>
            <a:r>
              <a:rPr lang="en-US" sz="3600" dirty="0" smtClean="0"/>
              <a:t>Conversation with the Samaritan woman       </a:t>
            </a:r>
            <a:r>
              <a:rPr lang="en-US" sz="3600" i="1" dirty="0" smtClean="0"/>
              <a:t>(John 4:1-42) </a:t>
            </a:r>
          </a:p>
          <a:p>
            <a:pPr lvl="0"/>
            <a:r>
              <a:rPr lang="en-US" sz="3600" dirty="0" smtClean="0"/>
              <a:t>His sermon on </a:t>
            </a:r>
            <a:r>
              <a:rPr lang="en-US" sz="3600" i="1" dirty="0" smtClean="0"/>
              <a:t>Isaiah 61 </a:t>
            </a:r>
            <a:r>
              <a:rPr lang="en-US" sz="3600" dirty="0" smtClean="0"/>
              <a:t>in Nazareth </a:t>
            </a:r>
            <a:r>
              <a:rPr lang="en-US" sz="3600" i="1" dirty="0" smtClean="0"/>
              <a:t>(Luke 4:16-30) </a:t>
            </a:r>
          </a:p>
          <a:p>
            <a:pPr lvl="0"/>
            <a:r>
              <a:rPr lang="en-US" sz="3600" dirty="0" smtClean="0"/>
              <a:t>The choosing of the twelve </a:t>
            </a:r>
            <a:r>
              <a:rPr lang="en-US" sz="3600" i="1" dirty="0" smtClean="0"/>
              <a:t>(Matt. 10:2-4) </a:t>
            </a:r>
          </a:p>
          <a:p>
            <a:endParaRPr lang="en-US" sz="3600" dirty="0"/>
          </a:p>
        </p:txBody>
      </p:sp>
      <p:pic>
        <p:nvPicPr>
          <p:cNvPr id="31746" name="Picture 2" descr="To Be With God by Simon Dewey"/>
          <p:cNvPicPr>
            <a:picLocks noChangeAspect="1" noChangeArrowheads="1"/>
          </p:cNvPicPr>
          <p:nvPr/>
        </p:nvPicPr>
        <p:blipFill>
          <a:blip r:embed="rId2" cstate="print"/>
          <a:srcRect/>
          <a:stretch>
            <a:fillRect/>
          </a:stretch>
        </p:blipFill>
        <p:spPr bwMode="auto">
          <a:xfrm>
            <a:off x="5086843" y="0"/>
            <a:ext cx="4057157" cy="2895600"/>
          </a:xfrm>
          <a:prstGeom prst="rect">
            <a:avLst/>
          </a:prstGeom>
          <a:noFill/>
        </p:spPr>
      </p:pic>
      <p:pic>
        <p:nvPicPr>
          <p:cNvPr id="31748" name="Picture 4" descr="http://4.bp.blogspot.com/_6K4an3_7Kkk/SOj-unPLQCI/AAAAAAAAA8k/tecGeW4enQc/s400/transmutation-of-water-into.png"/>
          <p:cNvPicPr>
            <a:picLocks noChangeAspect="1" noChangeArrowheads="1"/>
          </p:cNvPicPr>
          <p:nvPr/>
        </p:nvPicPr>
        <p:blipFill>
          <a:blip r:embed="rId3" cstate="print"/>
          <a:srcRect/>
          <a:stretch>
            <a:fillRect/>
          </a:stretch>
        </p:blipFill>
        <p:spPr bwMode="auto">
          <a:xfrm>
            <a:off x="5544312" y="304800"/>
            <a:ext cx="3332988" cy="4114800"/>
          </a:xfrm>
          <a:prstGeom prst="rect">
            <a:avLst/>
          </a:prstGeom>
          <a:noFill/>
        </p:spPr>
      </p:pic>
      <p:pic>
        <p:nvPicPr>
          <p:cNvPr id="31750" name="Picture 6" descr="http://www.crossroadsinitiative.com/pics/Jesus_temple.jpg"/>
          <p:cNvPicPr>
            <a:picLocks noChangeAspect="1" noChangeArrowheads="1"/>
          </p:cNvPicPr>
          <p:nvPr/>
        </p:nvPicPr>
        <p:blipFill>
          <a:blip r:embed="rId4" cstate="print"/>
          <a:srcRect/>
          <a:stretch>
            <a:fillRect/>
          </a:stretch>
        </p:blipFill>
        <p:spPr bwMode="auto">
          <a:xfrm>
            <a:off x="5121153" y="1066800"/>
            <a:ext cx="4022847" cy="2667000"/>
          </a:xfrm>
          <a:prstGeom prst="rect">
            <a:avLst/>
          </a:prstGeom>
          <a:noFill/>
        </p:spPr>
      </p:pic>
      <p:pic>
        <p:nvPicPr>
          <p:cNvPr id="31752" name="Picture 8" descr="http://i.ytimg.com/vi/-2Lxvg16oJg/0.jpg"/>
          <p:cNvPicPr>
            <a:picLocks noChangeAspect="1" noChangeArrowheads="1"/>
          </p:cNvPicPr>
          <p:nvPr/>
        </p:nvPicPr>
        <p:blipFill>
          <a:blip r:embed="rId5" cstate="print"/>
          <a:srcRect/>
          <a:stretch>
            <a:fillRect/>
          </a:stretch>
        </p:blipFill>
        <p:spPr bwMode="auto">
          <a:xfrm>
            <a:off x="4775201" y="1752600"/>
            <a:ext cx="4368799" cy="3276600"/>
          </a:xfrm>
          <a:prstGeom prst="rect">
            <a:avLst/>
          </a:prstGeom>
          <a:noFill/>
        </p:spPr>
      </p:pic>
      <p:pic>
        <p:nvPicPr>
          <p:cNvPr id="31758" name="Picture 14" descr="http://www.christpictures.org/wp-content/uploads/jesus-and-the-woman-at-the-well.jpg"/>
          <p:cNvPicPr>
            <a:picLocks noChangeAspect="1" noChangeArrowheads="1"/>
          </p:cNvPicPr>
          <p:nvPr/>
        </p:nvPicPr>
        <p:blipFill>
          <a:blip r:embed="rId6" cstate="print"/>
          <a:srcRect/>
          <a:stretch>
            <a:fillRect/>
          </a:stretch>
        </p:blipFill>
        <p:spPr bwMode="auto">
          <a:xfrm>
            <a:off x="4697876" y="2667000"/>
            <a:ext cx="4446124" cy="3581400"/>
          </a:xfrm>
          <a:prstGeom prst="rect">
            <a:avLst/>
          </a:prstGeom>
          <a:noFill/>
        </p:spPr>
      </p:pic>
      <p:pic>
        <p:nvPicPr>
          <p:cNvPr id="31756" name="Picture 12" descr="http://elderkennethhinton.files.wordpress.com/2011/04/jesus_teaching_in_the_temple.jpg"/>
          <p:cNvPicPr>
            <a:picLocks noChangeAspect="1" noChangeArrowheads="1"/>
          </p:cNvPicPr>
          <p:nvPr/>
        </p:nvPicPr>
        <p:blipFill>
          <a:blip r:embed="rId7" cstate="print"/>
          <a:srcRect b="9434"/>
          <a:stretch>
            <a:fillRect/>
          </a:stretch>
        </p:blipFill>
        <p:spPr bwMode="auto">
          <a:xfrm>
            <a:off x="5199002" y="3200400"/>
            <a:ext cx="3563998" cy="3657600"/>
          </a:xfrm>
          <a:prstGeom prst="rect">
            <a:avLst/>
          </a:prstGeom>
          <a:noFill/>
        </p:spPr>
      </p:pic>
      <p:pic>
        <p:nvPicPr>
          <p:cNvPr id="31760" name="Picture 16" descr="Twelve by Walter Rane"/>
          <p:cNvPicPr>
            <a:picLocks noChangeAspect="1" noChangeArrowheads="1"/>
          </p:cNvPicPr>
          <p:nvPr/>
        </p:nvPicPr>
        <p:blipFill>
          <a:blip r:embed="rId8" cstate="print"/>
          <a:srcRect t="162" r="6123" b="5705"/>
          <a:stretch>
            <a:fillRect/>
          </a:stretch>
        </p:blipFill>
        <p:spPr bwMode="auto">
          <a:xfrm>
            <a:off x="4953000" y="3851413"/>
            <a:ext cx="4191000" cy="30065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 to="" calcmode="lin" valueType="num">
                                      <p:cBhvr>
                                        <p:cTn id="7" dur="1" fill="hold"/>
                                        <p:tgtEl>
                                          <p:spTgt spid="3174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1748"/>
                                        </p:tgtEl>
                                        <p:attrNameLst>
                                          <p:attrName>style.visibility</p:attrName>
                                        </p:attrNameLst>
                                      </p:cBhvr>
                                      <p:to>
                                        <p:strVal val="visible"/>
                                      </p:to>
                                    </p:set>
                                    <p:anim to="" calcmode="lin" valueType="num">
                                      <p:cBhvr>
                                        <p:cTn id="17" dur="1" fill="hold"/>
                                        <p:tgtEl>
                                          <p:spTgt spid="31748"/>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1750"/>
                                        </p:tgtEl>
                                        <p:attrNameLst>
                                          <p:attrName>style.visibility</p:attrName>
                                        </p:attrNameLst>
                                      </p:cBhvr>
                                      <p:to>
                                        <p:strVal val="visible"/>
                                      </p:to>
                                    </p:set>
                                    <p:anim to="" calcmode="lin" valueType="num">
                                      <p:cBhvr>
                                        <p:cTn id="27" dur="1" fill="hold"/>
                                        <p:tgtEl>
                                          <p:spTgt spid="31750"/>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to="" calcmode="lin" valueType="num">
                                      <p:cBhvr>
                                        <p:cTn id="32" dur="1" fill="hold"/>
                                        <p:tgtEl>
                                          <p:spTgt spid="3">
                                            <p:txEl>
                                              <p:pRg st="3" end="3"/>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31752"/>
                                        </p:tgtEl>
                                        <p:attrNameLst>
                                          <p:attrName>style.visibility</p:attrName>
                                        </p:attrNameLst>
                                      </p:cBhvr>
                                      <p:to>
                                        <p:strVal val="visible"/>
                                      </p:to>
                                    </p:set>
                                    <p:anim to="" calcmode="lin" valueType="num">
                                      <p:cBhvr>
                                        <p:cTn id="37" dur="1" fill="hold"/>
                                        <p:tgtEl>
                                          <p:spTgt spid="31752"/>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to="" calcmode="lin" valueType="num">
                                      <p:cBhvr>
                                        <p:cTn id="42" dur="1" fill="hold"/>
                                        <p:tgtEl>
                                          <p:spTgt spid="3">
                                            <p:txEl>
                                              <p:pRg st="4" end="4"/>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31758"/>
                                        </p:tgtEl>
                                        <p:attrNameLst>
                                          <p:attrName>style.visibility</p:attrName>
                                        </p:attrNameLst>
                                      </p:cBhvr>
                                      <p:to>
                                        <p:strVal val="visible"/>
                                      </p:to>
                                    </p:set>
                                    <p:anim to="" calcmode="lin" valueType="num">
                                      <p:cBhvr>
                                        <p:cTn id="47" dur="1" fill="hold"/>
                                        <p:tgtEl>
                                          <p:spTgt spid="31758"/>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to="" calcmode="lin" valueType="num">
                                      <p:cBhvr>
                                        <p:cTn id="52" dur="1" fill="hold"/>
                                        <p:tgtEl>
                                          <p:spTgt spid="3">
                                            <p:txEl>
                                              <p:pRg st="5" end="5"/>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nodeType="clickEffect">
                                  <p:stCondLst>
                                    <p:cond delay="0"/>
                                  </p:stCondLst>
                                  <p:childTnLst>
                                    <p:set>
                                      <p:cBhvr>
                                        <p:cTn id="56" dur="1" fill="hold">
                                          <p:stCondLst>
                                            <p:cond delay="0"/>
                                          </p:stCondLst>
                                        </p:cTn>
                                        <p:tgtEl>
                                          <p:spTgt spid="31756"/>
                                        </p:tgtEl>
                                        <p:attrNameLst>
                                          <p:attrName>style.visibility</p:attrName>
                                        </p:attrNameLst>
                                      </p:cBhvr>
                                      <p:to>
                                        <p:strVal val="visible"/>
                                      </p:to>
                                    </p:set>
                                    <p:anim to="" calcmode="lin" valueType="num">
                                      <p:cBhvr>
                                        <p:cTn id="57" dur="1" fill="hold"/>
                                        <p:tgtEl>
                                          <p:spTgt spid="31756"/>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 to="" calcmode="lin" valueType="num">
                                      <p:cBhvr>
                                        <p:cTn id="62" dur="1" fill="hold"/>
                                        <p:tgtEl>
                                          <p:spTgt spid="3">
                                            <p:txEl>
                                              <p:pRg st="6" end="6"/>
                                            </p:txEl>
                                          </p:spTgt>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nodeType="clickEffect">
                                  <p:stCondLst>
                                    <p:cond delay="0"/>
                                  </p:stCondLst>
                                  <p:childTnLst>
                                    <p:set>
                                      <p:cBhvr>
                                        <p:cTn id="66" dur="1" fill="hold">
                                          <p:stCondLst>
                                            <p:cond delay="0"/>
                                          </p:stCondLst>
                                        </p:cTn>
                                        <p:tgtEl>
                                          <p:spTgt spid="31760"/>
                                        </p:tgtEl>
                                        <p:attrNameLst>
                                          <p:attrName>style.visibility</p:attrName>
                                        </p:attrNameLst>
                                      </p:cBhvr>
                                      <p:to>
                                        <p:strVal val="visible"/>
                                      </p:to>
                                    </p:set>
                                    <p:anim to="" calcmode="lin" valueType="num">
                                      <p:cBhvr>
                                        <p:cTn id="67" dur="1" fill="hold"/>
                                        <p:tgtEl>
                                          <p:spTgt spid="3176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417638"/>
          </a:xfrm>
        </p:spPr>
        <p:txBody>
          <a:bodyPr>
            <a:normAutofit/>
          </a:bodyPr>
          <a:lstStyle/>
          <a:p>
            <a:r>
              <a:rPr lang="en-US" sz="3600" dirty="0" smtClean="0"/>
              <a:t>What kind of men did Jesus</a:t>
            </a:r>
            <a:br>
              <a:rPr lang="en-US" sz="3600" dirty="0" smtClean="0"/>
            </a:br>
            <a:r>
              <a:rPr lang="en-US" sz="3600" dirty="0" smtClean="0"/>
              <a:t> chose to be his disciples?</a:t>
            </a:r>
            <a:endParaRPr lang="en-US" sz="3600" dirty="0"/>
          </a:p>
        </p:txBody>
      </p:sp>
      <p:sp>
        <p:nvSpPr>
          <p:cNvPr id="4" name="Content Placeholder 3"/>
          <p:cNvSpPr>
            <a:spLocks noGrp="1"/>
          </p:cNvSpPr>
          <p:nvPr>
            <p:ph idx="1"/>
          </p:nvPr>
        </p:nvSpPr>
        <p:spPr>
          <a:xfrm>
            <a:off x="0" y="1524000"/>
            <a:ext cx="9144000" cy="5334000"/>
          </a:xfrm>
        </p:spPr>
        <p:txBody>
          <a:bodyPr>
            <a:normAutofit/>
          </a:bodyPr>
          <a:lstStyle/>
          <a:p>
            <a:r>
              <a:rPr lang="en-US" sz="2800" dirty="0" smtClean="0"/>
              <a:t>Andrew, John, Peter, and </a:t>
            </a:r>
            <a:r>
              <a:rPr lang="en-US" sz="2800" dirty="0" smtClean="0"/>
              <a:t>James – fisherman</a:t>
            </a:r>
          </a:p>
          <a:p>
            <a:r>
              <a:rPr lang="en-US" sz="2800" dirty="0" smtClean="0"/>
              <a:t>Thomas</a:t>
            </a:r>
            <a:r>
              <a:rPr lang="en-US" sz="2800" dirty="0" smtClean="0"/>
              <a:t>: Also called </a:t>
            </a:r>
            <a:r>
              <a:rPr lang="en-US" sz="2800" dirty="0" err="1" smtClean="0"/>
              <a:t>Didymus</a:t>
            </a:r>
            <a:r>
              <a:rPr lang="en-US" sz="2800" dirty="0" smtClean="0"/>
              <a:t> – fisherman</a:t>
            </a:r>
          </a:p>
          <a:p>
            <a:r>
              <a:rPr lang="en-US" sz="2800" dirty="0" smtClean="0"/>
              <a:t>Philip </a:t>
            </a:r>
            <a:r>
              <a:rPr lang="en-US" sz="2800" dirty="0" smtClean="0"/>
              <a:t>– Common laborer </a:t>
            </a:r>
            <a:endParaRPr lang="en-US" sz="2800" dirty="0" smtClean="0"/>
          </a:p>
          <a:p>
            <a:r>
              <a:rPr lang="en-US" sz="2800" dirty="0" smtClean="0"/>
              <a:t>Bartholomew </a:t>
            </a:r>
            <a:r>
              <a:rPr lang="en-US" sz="2800" dirty="0" smtClean="0"/>
              <a:t>–  Unknown</a:t>
            </a:r>
            <a:endParaRPr lang="en-US" sz="2800" dirty="0" smtClean="0"/>
          </a:p>
          <a:p>
            <a:r>
              <a:rPr lang="en-US" sz="2800" dirty="0" smtClean="0"/>
              <a:t>Thomas – Unknown</a:t>
            </a:r>
          </a:p>
          <a:p>
            <a:r>
              <a:rPr lang="en-US" sz="2800" dirty="0" smtClean="0"/>
              <a:t>Matthew – Tax collector</a:t>
            </a:r>
          </a:p>
          <a:p>
            <a:r>
              <a:rPr lang="en-US" sz="2800" dirty="0" err="1" smtClean="0"/>
              <a:t>Lebbeus</a:t>
            </a:r>
            <a:r>
              <a:rPr lang="en-US" sz="2800" dirty="0" smtClean="0"/>
              <a:t> / Thaddeus - Unknown</a:t>
            </a:r>
          </a:p>
          <a:p>
            <a:r>
              <a:rPr lang="en-US" sz="2800" dirty="0" smtClean="0"/>
              <a:t>Simon the Zealot - (political activist)</a:t>
            </a:r>
          </a:p>
          <a:p>
            <a:r>
              <a:rPr lang="en-US" sz="2800" dirty="0" smtClean="0"/>
              <a:t>Judas – </a:t>
            </a:r>
            <a:r>
              <a:rPr lang="en-US" sz="2800" dirty="0" smtClean="0"/>
              <a:t>(unsaved) </a:t>
            </a:r>
            <a:r>
              <a:rPr lang="en-US" sz="2800" dirty="0" smtClean="0"/>
              <a:t>- Treasurer </a:t>
            </a:r>
            <a:r>
              <a:rPr lang="en-US" sz="2800" dirty="0" smtClean="0"/>
              <a:t>of the group / betrayed Jesus</a:t>
            </a:r>
            <a:endParaRPr lang="en-US" sz="2800" dirty="0" smtClean="0"/>
          </a:p>
          <a:p>
            <a:pPr>
              <a:buNone/>
            </a:pPr>
            <a:endParaRPr lang="en-US" sz="2800" dirty="0" smtClean="0"/>
          </a:p>
          <a:p>
            <a:endParaRPr lang="en-US" sz="2800" dirty="0" smtClean="0"/>
          </a:p>
          <a:p>
            <a:endParaRPr lang="en-US" sz="2800" dirty="0"/>
          </a:p>
        </p:txBody>
      </p:sp>
      <p:pic>
        <p:nvPicPr>
          <p:cNvPr id="55298" name="Picture 2" descr="http://s4.hubimg.com/u/1563999_f520.jpg"/>
          <p:cNvPicPr>
            <a:picLocks noChangeAspect="1" noChangeArrowheads="1"/>
          </p:cNvPicPr>
          <p:nvPr/>
        </p:nvPicPr>
        <p:blipFill>
          <a:blip r:embed="rId2" cstate="print"/>
          <a:srcRect/>
          <a:stretch>
            <a:fillRect/>
          </a:stretch>
        </p:blipFill>
        <p:spPr bwMode="auto">
          <a:xfrm>
            <a:off x="5486399" y="2743200"/>
            <a:ext cx="3352799" cy="2514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to="" calcmode="lin" valueType="num">
                                      <p:cBhvr>
                                        <p:cTn id="17" dur="1" fill="hold"/>
                                        <p:tgtEl>
                                          <p:spTgt spid="4">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to="" calcmode="lin" valueType="num">
                                      <p:cBhvr>
                                        <p:cTn id="22" dur="1" fill="hold"/>
                                        <p:tgtEl>
                                          <p:spTgt spid="4">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to="" calcmode="lin" valueType="num">
                                      <p:cBhvr>
                                        <p:cTn id="27" dur="1" fill="hold"/>
                                        <p:tgtEl>
                                          <p:spTgt spid="4">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to="" calcmode="lin" valueType="num">
                                      <p:cBhvr>
                                        <p:cTn id="32" dur="1" fill="hold"/>
                                        <p:tgtEl>
                                          <p:spTgt spid="4">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to="" calcmode="lin" valueType="num">
                                      <p:cBhvr>
                                        <p:cTn id="37" dur="1" fill="hold"/>
                                        <p:tgtEl>
                                          <p:spTgt spid="4">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 to="" calcmode="lin" valueType="num">
                                      <p:cBhvr>
                                        <p:cTn id="42" dur="1" fill="hold"/>
                                        <p:tgtEl>
                                          <p:spTgt spid="4">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 to="" calcmode="lin" valueType="num">
                                      <p:cBhvr>
                                        <p:cTn id="47" dur="1" fill="hold"/>
                                        <p:tgtEl>
                                          <p:spTgt spid="4">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181600" cy="6858000"/>
          </a:xfrm>
        </p:spPr>
        <p:txBody>
          <a:bodyPr>
            <a:normAutofit lnSpcReduction="10000"/>
          </a:bodyPr>
          <a:lstStyle/>
          <a:p>
            <a:pPr lvl="0"/>
            <a:r>
              <a:rPr lang="en-US" dirty="0" smtClean="0"/>
              <a:t>Sermon on the Mount </a:t>
            </a:r>
            <a:r>
              <a:rPr lang="en-US" i="1" dirty="0" smtClean="0"/>
              <a:t>(Matt. 5-7) </a:t>
            </a:r>
          </a:p>
          <a:p>
            <a:pPr lvl="0"/>
            <a:r>
              <a:rPr lang="en-US" dirty="0" smtClean="0"/>
              <a:t>Parable of the </a:t>
            </a:r>
            <a:r>
              <a:rPr lang="en-US" dirty="0" err="1" smtClean="0"/>
              <a:t>sower</a:t>
            </a:r>
            <a:r>
              <a:rPr lang="en-US" dirty="0" smtClean="0"/>
              <a:t>    </a:t>
            </a:r>
            <a:r>
              <a:rPr lang="en-US" i="1" dirty="0" smtClean="0"/>
              <a:t>(Matt. 13) </a:t>
            </a:r>
          </a:p>
          <a:p>
            <a:pPr lvl="0"/>
            <a:r>
              <a:rPr lang="en-US" dirty="0" smtClean="0"/>
              <a:t>Feeding the 5,000          </a:t>
            </a:r>
            <a:r>
              <a:rPr lang="en-US" i="1" dirty="0" smtClean="0"/>
              <a:t>(John 6:1-18) </a:t>
            </a:r>
          </a:p>
          <a:p>
            <a:pPr lvl="0"/>
            <a:r>
              <a:rPr lang="en-US" dirty="0" smtClean="0"/>
              <a:t>Walking on the water    </a:t>
            </a:r>
            <a:r>
              <a:rPr lang="en-US" i="1" dirty="0" smtClean="0"/>
              <a:t>(John 6:19) </a:t>
            </a:r>
          </a:p>
          <a:p>
            <a:pPr lvl="0"/>
            <a:r>
              <a:rPr lang="en-US" dirty="0" smtClean="0"/>
              <a:t>Forgiving an adulterous woman </a:t>
            </a:r>
            <a:r>
              <a:rPr lang="en-US" i="1" dirty="0" smtClean="0"/>
              <a:t>(John 8:1-11) </a:t>
            </a:r>
          </a:p>
          <a:p>
            <a:pPr lvl="0"/>
            <a:r>
              <a:rPr lang="en-US" dirty="0" smtClean="0"/>
              <a:t>Healing a man born blind </a:t>
            </a:r>
            <a:r>
              <a:rPr lang="en-US" i="1" dirty="0" smtClean="0"/>
              <a:t>(John 9:1-38) </a:t>
            </a:r>
          </a:p>
          <a:p>
            <a:pPr lvl="0"/>
            <a:r>
              <a:rPr lang="en-US" dirty="0" smtClean="0"/>
              <a:t>Sermon on the Good Shepherd </a:t>
            </a:r>
            <a:r>
              <a:rPr lang="en-US" i="1" dirty="0" smtClean="0"/>
              <a:t>(John 10:1-18) </a:t>
            </a:r>
          </a:p>
          <a:p>
            <a:endParaRPr lang="en-US" dirty="0"/>
          </a:p>
        </p:txBody>
      </p:sp>
      <p:pic>
        <p:nvPicPr>
          <p:cNvPr id="15362" name="Picture 2" descr="http://rhythmontherock.com/images/Jesus_Sermon_on_the_Mount.jpg"/>
          <p:cNvPicPr>
            <a:picLocks noChangeAspect="1" noChangeArrowheads="1"/>
          </p:cNvPicPr>
          <p:nvPr/>
        </p:nvPicPr>
        <p:blipFill>
          <a:blip r:embed="rId2" cstate="print"/>
          <a:srcRect/>
          <a:stretch>
            <a:fillRect/>
          </a:stretch>
        </p:blipFill>
        <p:spPr bwMode="auto">
          <a:xfrm>
            <a:off x="5486400" y="0"/>
            <a:ext cx="2962275" cy="4131779"/>
          </a:xfrm>
          <a:prstGeom prst="rect">
            <a:avLst/>
          </a:prstGeom>
          <a:noFill/>
        </p:spPr>
      </p:pic>
      <p:pic>
        <p:nvPicPr>
          <p:cNvPr id="15364" name="Picture 4" descr="http://www.truthorfables.net/images/sower-90-292.jpg"/>
          <p:cNvPicPr>
            <a:picLocks noChangeAspect="1" noChangeArrowheads="1"/>
          </p:cNvPicPr>
          <p:nvPr/>
        </p:nvPicPr>
        <p:blipFill>
          <a:blip r:embed="rId3" cstate="print"/>
          <a:srcRect/>
          <a:stretch>
            <a:fillRect/>
          </a:stretch>
        </p:blipFill>
        <p:spPr bwMode="auto">
          <a:xfrm>
            <a:off x="4648200" y="457200"/>
            <a:ext cx="2998032" cy="3657600"/>
          </a:xfrm>
          <a:prstGeom prst="rect">
            <a:avLst/>
          </a:prstGeom>
          <a:noFill/>
        </p:spPr>
      </p:pic>
      <p:pic>
        <p:nvPicPr>
          <p:cNvPr id="15366" name="Picture 6" descr="http://www.davejackson.com/wp-content/uploads/2012/01/impossibilities.jpg"/>
          <p:cNvPicPr>
            <a:picLocks noChangeAspect="1" noChangeArrowheads="1"/>
          </p:cNvPicPr>
          <p:nvPr/>
        </p:nvPicPr>
        <p:blipFill>
          <a:blip r:embed="rId4" cstate="print"/>
          <a:srcRect/>
          <a:stretch>
            <a:fillRect/>
          </a:stretch>
        </p:blipFill>
        <p:spPr bwMode="auto">
          <a:xfrm>
            <a:off x="4572000" y="914400"/>
            <a:ext cx="4572000" cy="3429000"/>
          </a:xfrm>
          <a:prstGeom prst="rect">
            <a:avLst/>
          </a:prstGeom>
          <a:noFill/>
        </p:spPr>
      </p:pic>
      <p:pic>
        <p:nvPicPr>
          <p:cNvPr id="15368" name="Picture 8" descr="http://3.bp.blogspot.com/-PQjiFdUopA0/Tj8BMMf5oMI/AAAAAAAACAA/w8vs3kmufIE/s1600/jesus-walking-on-water-benjamin-mcpherson%255B1%255D.jpg"/>
          <p:cNvPicPr>
            <a:picLocks noChangeAspect="1" noChangeArrowheads="1"/>
          </p:cNvPicPr>
          <p:nvPr/>
        </p:nvPicPr>
        <p:blipFill>
          <a:blip r:embed="rId5" cstate="print"/>
          <a:srcRect/>
          <a:stretch>
            <a:fillRect/>
          </a:stretch>
        </p:blipFill>
        <p:spPr bwMode="auto">
          <a:xfrm>
            <a:off x="4851925" y="2133600"/>
            <a:ext cx="4292075" cy="3276600"/>
          </a:xfrm>
          <a:prstGeom prst="rect">
            <a:avLst/>
          </a:prstGeom>
          <a:noFill/>
        </p:spPr>
      </p:pic>
      <p:pic>
        <p:nvPicPr>
          <p:cNvPr id="15370" name="Picture 10" descr="http://2.bp.blogspot.com/-Y0LvAsIQURM/T4QvD8dcEbI/AAAAAAAAGlo/KsiobOPFDH4/s1600/woman-adultery.jpg"/>
          <p:cNvPicPr>
            <a:picLocks noChangeAspect="1" noChangeArrowheads="1"/>
          </p:cNvPicPr>
          <p:nvPr/>
        </p:nvPicPr>
        <p:blipFill>
          <a:blip r:embed="rId6" cstate="print"/>
          <a:srcRect/>
          <a:stretch>
            <a:fillRect/>
          </a:stretch>
        </p:blipFill>
        <p:spPr bwMode="auto">
          <a:xfrm>
            <a:off x="4686300" y="2819400"/>
            <a:ext cx="4457700" cy="2971800"/>
          </a:xfrm>
          <a:prstGeom prst="rect">
            <a:avLst/>
          </a:prstGeom>
          <a:noFill/>
        </p:spPr>
      </p:pic>
      <p:pic>
        <p:nvPicPr>
          <p:cNvPr id="15372" name="Picture 12" descr="http://4.bp.blogspot.com/-_b34LbN3dlo/TgmUe4CR6bI/AAAAAAAAAVU/mCF6V2uG_NE/s1600/man-born-blind.jpg"/>
          <p:cNvPicPr>
            <a:picLocks noChangeAspect="1" noChangeArrowheads="1"/>
          </p:cNvPicPr>
          <p:nvPr/>
        </p:nvPicPr>
        <p:blipFill>
          <a:blip r:embed="rId7" cstate="print"/>
          <a:srcRect/>
          <a:stretch>
            <a:fillRect/>
          </a:stretch>
        </p:blipFill>
        <p:spPr bwMode="auto">
          <a:xfrm>
            <a:off x="5486400" y="3153387"/>
            <a:ext cx="3124200" cy="3704613"/>
          </a:xfrm>
          <a:prstGeom prst="rect">
            <a:avLst/>
          </a:prstGeom>
          <a:noFill/>
        </p:spPr>
      </p:pic>
      <p:pic>
        <p:nvPicPr>
          <p:cNvPr id="15374" name="Picture 14" descr="http://steadfastlutherans.org/wp-content/uploads/2012/04/Jesus-Good-Shepherd-300x237.jpg"/>
          <p:cNvPicPr>
            <a:picLocks noChangeAspect="1" noChangeArrowheads="1"/>
          </p:cNvPicPr>
          <p:nvPr/>
        </p:nvPicPr>
        <p:blipFill>
          <a:blip r:embed="rId8" cstate="print"/>
          <a:srcRect/>
          <a:stretch>
            <a:fillRect/>
          </a:stretch>
        </p:blipFill>
        <p:spPr bwMode="auto">
          <a:xfrm>
            <a:off x="5029200" y="3727703"/>
            <a:ext cx="3962400" cy="313029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to="" calcmode="lin" valueType="num">
                                      <p:cBhvr>
                                        <p:cTn id="7" dur="1" fill="hold"/>
                                        <p:tgtEl>
                                          <p:spTgt spid="1536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5364"/>
                                        </p:tgtEl>
                                        <p:attrNameLst>
                                          <p:attrName>style.visibility</p:attrName>
                                        </p:attrNameLst>
                                      </p:cBhvr>
                                      <p:to>
                                        <p:strVal val="visible"/>
                                      </p:to>
                                    </p:set>
                                    <p:anim to="" calcmode="lin" valueType="num">
                                      <p:cBhvr>
                                        <p:cTn id="17" dur="1" fill="hold"/>
                                        <p:tgtEl>
                                          <p:spTgt spid="15364"/>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5366"/>
                                        </p:tgtEl>
                                        <p:attrNameLst>
                                          <p:attrName>style.visibility</p:attrName>
                                        </p:attrNameLst>
                                      </p:cBhvr>
                                      <p:to>
                                        <p:strVal val="visible"/>
                                      </p:to>
                                    </p:set>
                                    <p:anim to="" calcmode="lin" valueType="num">
                                      <p:cBhvr>
                                        <p:cTn id="27" dur="1" fill="hold"/>
                                        <p:tgtEl>
                                          <p:spTgt spid="15366"/>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to="" calcmode="lin" valueType="num">
                                      <p:cBhvr>
                                        <p:cTn id="32" dur="1" fill="hold"/>
                                        <p:tgtEl>
                                          <p:spTgt spid="3">
                                            <p:txEl>
                                              <p:pRg st="3" end="3"/>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15368"/>
                                        </p:tgtEl>
                                        <p:attrNameLst>
                                          <p:attrName>style.visibility</p:attrName>
                                        </p:attrNameLst>
                                      </p:cBhvr>
                                      <p:to>
                                        <p:strVal val="visible"/>
                                      </p:to>
                                    </p:set>
                                    <p:anim to="" calcmode="lin" valueType="num">
                                      <p:cBhvr>
                                        <p:cTn id="37" dur="1" fill="hold"/>
                                        <p:tgtEl>
                                          <p:spTgt spid="15368"/>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to="" calcmode="lin" valueType="num">
                                      <p:cBhvr>
                                        <p:cTn id="42" dur="1" fill="hold"/>
                                        <p:tgtEl>
                                          <p:spTgt spid="3">
                                            <p:txEl>
                                              <p:pRg st="4" end="4"/>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15370"/>
                                        </p:tgtEl>
                                        <p:attrNameLst>
                                          <p:attrName>style.visibility</p:attrName>
                                        </p:attrNameLst>
                                      </p:cBhvr>
                                      <p:to>
                                        <p:strVal val="visible"/>
                                      </p:to>
                                    </p:set>
                                    <p:anim to="" calcmode="lin" valueType="num">
                                      <p:cBhvr>
                                        <p:cTn id="47" dur="1" fill="hold"/>
                                        <p:tgtEl>
                                          <p:spTgt spid="15370"/>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to="" calcmode="lin" valueType="num">
                                      <p:cBhvr>
                                        <p:cTn id="52" dur="1" fill="hold"/>
                                        <p:tgtEl>
                                          <p:spTgt spid="3">
                                            <p:txEl>
                                              <p:pRg st="5" end="5"/>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nodeType="clickEffect">
                                  <p:stCondLst>
                                    <p:cond delay="0"/>
                                  </p:stCondLst>
                                  <p:childTnLst>
                                    <p:set>
                                      <p:cBhvr>
                                        <p:cTn id="56" dur="1" fill="hold">
                                          <p:stCondLst>
                                            <p:cond delay="0"/>
                                          </p:stCondLst>
                                        </p:cTn>
                                        <p:tgtEl>
                                          <p:spTgt spid="15372"/>
                                        </p:tgtEl>
                                        <p:attrNameLst>
                                          <p:attrName>style.visibility</p:attrName>
                                        </p:attrNameLst>
                                      </p:cBhvr>
                                      <p:to>
                                        <p:strVal val="visible"/>
                                      </p:to>
                                    </p:set>
                                    <p:anim to="" calcmode="lin" valueType="num">
                                      <p:cBhvr>
                                        <p:cTn id="57" dur="1" fill="hold"/>
                                        <p:tgtEl>
                                          <p:spTgt spid="15372"/>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 to="" calcmode="lin" valueType="num">
                                      <p:cBhvr>
                                        <p:cTn id="62" dur="1" fill="hold"/>
                                        <p:tgtEl>
                                          <p:spTgt spid="3">
                                            <p:txEl>
                                              <p:pRg st="6" end="6"/>
                                            </p:txEl>
                                          </p:spTgt>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nodeType="clickEffect">
                                  <p:stCondLst>
                                    <p:cond delay="0"/>
                                  </p:stCondLst>
                                  <p:childTnLst>
                                    <p:set>
                                      <p:cBhvr>
                                        <p:cTn id="66" dur="1" fill="hold">
                                          <p:stCondLst>
                                            <p:cond delay="0"/>
                                          </p:stCondLst>
                                        </p:cTn>
                                        <p:tgtEl>
                                          <p:spTgt spid="15374"/>
                                        </p:tgtEl>
                                        <p:attrNameLst>
                                          <p:attrName>style.visibility</p:attrName>
                                        </p:attrNameLst>
                                      </p:cBhvr>
                                      <p:to>
                                        <p:strVal val="visible"/>
                                      </p:to>
                                    </p:set>
                                    <p:anim to="" calcmode="lin" valueType="num">
                                      <p:cBhvr>
                                        <p:cTn id="67" dur="1" fill="hold"/>
                                        <p:tgtEl>
                                          <p:spTgt spid="1537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a:bodyPr>
          <a:lstStyle/>
          <a:p>
            <a:r>
              <a:rPr lang="en-US" sz="9600" dirty="0" smtClean="0">
                <a:effectLst>
                  <a:glow rad="101600">
                    <a:schemeClr val="accent2">
                      <a:satMod val="175000"/>
                      <a:alpha val="40000"/>
                    </a:schemeClr>
                  </a:glow>
                </a:effectLst>
              </a:rPr>
              <a:t>Review</a:t>
            </a:r>
            <a:endParaRPr lang="en-US" sz="9600" dirty="0">
              <a:effectLst>
                <a:glow rad="101600">
                  <a:schemeClr val="accent2">
                    <a:satMod val="175000"/>
                    <a:alpha val="40000"/>
                  </a:schemeClr>
                </a:glow>
              </a:effectLst>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724400" cy="6858000"/>
          </a:xfrm>
        </p:spPr>
        <p:txBody>
          <a:bodyPr>
            <a:normAutofit fontScale="92500" lnSpcReduction="10000"/>
          </a:bodyPr>
          <a:lstStyle/>
          <a:p>
            <a:pPr lvl="0"/>
            <a:r>
              <a:rPr lang="en-US" dirty="0" smtClean="0"/>
              <a:t>Peter’s confession        </a:t>
            </a:r>
            <a:r>
              <a:rPr lang="en-US" i="1" dirty="0" smtClean="0"/>
              <a:t>(Matt. 16:16) </a:t>
            </a:r>
          </a:p>
          <a:p>
            <a:pPr lvl="0"/>
            <a:r>
              <a:rPr lang="en-US" dirty="0" smtClean="0"/>
              <a:t>The transfiguration          </a:t>
            </a:r>
            <a:r>
              <a:rPr lang="en-US" i="1" dirty="0" smtClean="0"/>
              <a:t>(Matt. 17:1-23) </a:t>
            </a:r>
          </a:p>
          <a:p>
            <a:pPr lvl="0"/>
            <a:r>
              <a:rPr lang="en-US" dirty="0" smtClean="0"/>
              <a:t>The parable of the Good Samaritan </a:t>
            </a:r>
            <a:r>
              <a:rPr lang="en-US" i="1" dirty="0" smtClean="0"/>
              <a:t>(Luke 10:25-37) </a:t>
            </a:r>
          </a:p>
          <a:p>
            <a:pPr lvl="0"/>
            <a:r>
              <a:rPr lang="en-US" dirty="0" smtClean="0"/>
              <a:t>The parable of the rich fool farmer </a:t>
            </a:r>
            <a:r>
              <a:rPr lang="en-US" i="1" dirty="0" smtClean="0"/>
              <a:t>(Luke 12:16-21) </a:t>
            </a:r>
          </a:p>
          <a:p>
            <a:pPr lvl="0"/>
            <a:r>
              <a:rPr lang="en-US" dirty="0" smtClean="0"/>
              <a:t>The parable of the prodigal son </a:t>
            </a:r>
            <a:r>
              <a:rPr lang="en-US" i="1" dirty="0" smtClean="0"/>
              <a:t>(Luke 15:1-32) </a:t>
            </a:r>
          </a:p>
          <a:p>
            <a:pPr lvl="0"/>
            <a:r>
              <a:rPr lang="en-US" dirty="0" smtClean="0"/>
              <a:t>The raising of Lazarus          </a:t>
            </a:r>
            <a:r>
              <a:rPr lang="en-US" i="1" dirty="0" smtClean="0"/>
              <a:t>(John 11:1-44) </a:t>
            </a:r>
          </a:p>
          <a:p>
            <a:pPr lvl="0"/>
            <a:r>
              <a:rPr lang="en-US" dirty="0" smtClean="0"/>
              <a:t>Speaking to the rich young ruler </a:t>
            </a:r>
            <a:r>
              <a:rPr lang="en-US" i="1" dirty="0" smtClean="0"/>
              <a:t>(Matt. 19:16-26) </a:t>
            </a:r>
          </a:p>
          <a:p>
            <a:endParaRPr lang="en-US" dirty="0"/>
          </a:p>
        </p:txBody>
      </p:sp>
      <p:pic>
        <p:nvPicPr>
          <p:cNvPr id="14338" name="Picture 2" descr="http://lavistachurchofchrist.org/Pictures/StandardBibleStoryReadersBook5/images/scan0021.jpg"/>
          <p:cNvPicPr>
            <a:picLocks noChangeAspect="1" noChangeArrowheads="1"/>
          </p:cNvPicPr>
          <p:nvPr/>
        </p:nvPicPr>
        <p:blipFill>
          <a:blip r:embed="rId2" cstate="print"/>
          <a:srcRect/>
          <a:stretch>
            <a:fillRect/>
          </a:stretch>
        </p:blipFill>
        <p:spPr bwMode="auto">
          <a:xfrm>
            <a:off x="4953000" y="0"/>
            <a:ext cx="3962400" cy="4742021"/>
          </a:xfrm>
          <a:prstGeom prst="rect">
            <a:avLst/>
          </a:prstGeom>
          <a:noFill/>
        </p:spPr>
      </p:pic>
      <p:pic>
        <p:nvPicPr>
          <p:cNvPr id="14342" name="Picture 6" descr="http://www.gerhardy.id.au/images/transfiguration06032011_01.jpg"/>
          <p:cNvPicPr>
            <a:picLocks noChangeAspect="1" noChangeArrowheads="1"/>
          </p:cNvPicPr>
          <p:nvPr/>
        </p:nvPicPr>
        <p:blipFill>
          <a:blip r:embed="rId3" cstate="print"/>
          <a:srcRect/>
          <a:stretch>
            <a:fillRect/>
          </a:stretch>
        </p:blipFill>
        <p:spPr bwMode="auto">
          <a:xfrm>
            <a:off x="4931065" y="457200"/>
            <a:ext cx="4212935" cy="3124200"/>
          </a:xfrm>
          <a:prstGeom prst="rect">
            <a:avLst/>
          </a:prstGeom>
          <a:noFill/>
        </p:spPr>
      </p:pic>
      <p:pic>
        <p:nvPicPr>
          <p:cNvPr id="14344" name="Picture 8" descr="http://2.bp.blogspot.com/-1vC8C2xAr5I/TZzVvTVTvsI/AAAAAAAAAw8/QxW1L0gLzLg/s1600/good-samaritan-came-to-him.jpg"/>
          <p:cNvPicPr>
            <a:picLocks noChangeAspect="1" noChangeArrowheads="1"/>
          </p:cNvPicPr>
          <p:nvPr/>
        </p:nvPicPr>
        <p:blipFill>
          <a:blip r:embed="rId4" cstate="print"/>
          <a:srcRect r="25531"/>
          <a:stretch>
            <a:fillRect/>
          </a:stretch>
        </p:blipFill>
        <p:spPr bwMode="auto">
          <a:xfrm>
            <a:off x="4936121" y="1295400"/>
            <a:ext cx="4207879" cy="3733800"/>
          </a:xfrm>
          <a:prstGeom prst="rect">
            <a:avLst/>
          </a:prstGeom>
          <a:noFill/>
        </p:spPr>
      </p:pic>
      <p:pic>
        <p:nvPicPr>
          <p:cNvPr id="14346" name="Picture 10" descr="http://s3.hubimg.com/u/3066622_f496.jpg"/>
          <p:cNvPicPr>
            <a:picLocks noChangeAspect="1" noChangeArrowheads="1"/>
          </p:cNvPicPr>
          <p:nvPr/>
        </p:nvPicPr>
        <p:blipFill>
          <a:blip r:embed="rId5" cstate="print"/>
          <a:srcRect/>
          <a:stretch>
            <a:fillRect/>
          </a:stretch>
        </p:blipFill>
        <p:spPr bwMode="auto">
          <a:xfrm>
            <a:off x="4791826" y="1981200"/>
            <a:ext cx="4352174" cy="2895600"/>
          </a:xfrm>
          <a:prstGeom prst="rect">
            <a:avLst/>
          </a:prstGeom>
          <a:noFill/>
        </p:spPr>
      </p:pic>
      <p:pic>
        <p:nvPicPr>
          <p:cNvPr id="14348" name="Picture 12" descr="http://www.examiningcalvinism.com/files/NT/prodigal_son.jpg"/>
          <p:cNvPicPr>
            <a:picLocks noChangeAspect="1" noChangeArrowheads="1"/>
          </p:cNvPicPr>
          <p:nvPr/>
        </p:nvPicPr>
        <p:blipFill>
          <a:blip r:embed="rId6" cstate="print"/>
          <a:srcRect/>
          <a:stretch>
            <a:fillRect/>
          </a:stretch>
        </p:blipFill>
        <p:spPr bwMode="auto">
          <a:xfrm>
            <a:off x="4673600" y="2590800"/>
            <a:ext cx="4470400" cy="3352801"/>
          </a:xfrm>
          <a:prstGeom prst="rect">
            <a:avLst/>
          </a:prstGeom>
          <a:noFill/>
        </p:spPr>
      </p:pic>
      <p:pic>
        <p:nvPicPr>
          <p:cNvPr id="14350" name="Picture 14" descr="http://www.sgledhill.com/wp/wp-content/uploads/2010/02/lazarus8.jpg"/>
          <p:cNvPicPr>
            <a:picLocks noChangeAspect="1" noChangeArrowheads="1"/>
          </p:cNvPicPr>
          <p:nvPr/>
        </p:nvPicPr>
        <p:blipFill>
          <a:blip r:embed="rId7" cstate="print"/>
          <a:srcRect/>
          <a:stretch>
            <a:fillRect/>
          </a:stretch>
        </p:blipFill>
        <p:spPr bwMode="auto">
          <a:xfrm>
            <a:off x="4607441" y="3276600"/>
            <a:ext cx="4536559" cy="3048000"/>
          </a:xfrm>
          <a:prstGeom prst="rect">
            <a:avLst/>
          </a:prstGeom>
          <a:noFill/>
        </p:spPr>
      </p:pic>
      <p:pic>
        <p:nvPicPr>
          <p:cNvPr id="14352" name="Picture 16" descr="http://i.ytimg.com/vi/aYDyUkv8ebA/0.jpg"/>
          <p:cNvPicPr>
            <a:picLocks noChangeAspect="1" noChangeArrowheads="1"/>
          </p:cNvPicPr>
          <p:nvPr/>
        </p:nvPicPr>
        <p:blipFill>
          <a:blip r:embed="rId8" cstate="print"/>
          <a:srcRect/>
          <a:stretch>
            <a:fillRect/>
          </a:stretch>
        </p:blipFill>
        <p:spPr bwMode="auto">
          <a:xfrm>
            <a:off x="4673600" y="3886200"/>
            <a:ext cx="4470400" cy="33528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to="" calcmode="lin" valueType="num">
                                      <p:cBhvr>
                                        <p:cTn id="7" dur="1" fill="hold"/>
                                        <p:tgtEl>
                                          <p:spTgt spid="1433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4342"/>
                                        </p:tgtEl>
                                        <p:attrNameLst>
                                          <p:attrName>style.visibility</p:attrName>
                                        </p:attrNameLst>
                                      </p:cBhvr>
                                      <p:to>
                                        <p:strVal val="visible"/>
                                      </p:to>
                                    </p:set>
                                    <p:anim to="" calcmode="lin" valueType="num">
                                      <p:cBhvr>
                                        <p:cTn id="17" dur="1" fill="hold"/>
                                        <p:tgtEl>
                                          <p:spTgt spid="14342"/>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4344"/>
                                        </p:tgtEl>
                                        <p:attrNameLst>
                                          <p:attrName>style.visibility</p:attrName>
                                        </p:attrNameLst>
                                      </p:cBhvr>
                                      <p:to>
                                        <p:strVal val="visible"/>
                                      </p:to>
                                    </p:set>
                                    <p:anim to="" calcmode="lin" valueType="num">
                                      <p:cBhvr>
                                        <p:cTn id="27" dur="1" fill="hold"/>
                                        <p:tgtEl>
                                          <p:spTgt spid="14344"/>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to="" calcmode="lin" valueType="num">
                                      <p:cBhvr>
                                        <p:cTn id="32" dur="1" fill="hold"/>
                                        <p:tgtEl>
                                          <p:spTgt spid="3">
                                            <p:txEl>
                                              <p:pRg st="3" end="3"/>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14346"/>
                                        </p:tgtEl>
                                        <p:attrNameLst>
                                          <p:attrName>style.visibility</p:attrName>
                                        </p:attrNameLst>
                                      </p:cBhvr>
                                      <p:to>
                                        <p:strVal val="visible"/>
                                      </p:to>
                                    </p:set>
                                    <p:anim to="" calcmode="lin" valueType="num">
                                      <p:cBhvr>
                                        <p:cTn id="37" dur="1" fill="hold"/>
                                        <p:tgtEl>
                                          <p:spTgt spid="14346"/>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to="" calcmode="lin" valueType="num">
                                      <p:cBhvr>
                                        <p:cTn id="42" dur="1" fill="hold"/>
                                        <p:tgtEl>
                                          <p:spTgt spid="3">
                                            <p:txEl>
                                              <p:pRg st="4" end="4"/>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14348"/>
                                        </p:tgtEl>
                                        <p:attrNameLst>
                                          <p:attrName>style.visibility</p:attrName>
                                        </p:attrNameLst>
                                      </p:cBhvr>
                                      <p:to>
                                        <p:strVal val="visible"/>
                                      </p:to>
                                    </p:set>
                                    <p:anim to="" calcmode="lin" valueType="num">
                                      <p:cBhvr>
                                        <p:cTn id="47" dur="1" fill="hold"/>
                                        <p:tgtEl>
                                          <p:spTgt spid="14348"/>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to="" calcmode="lin" valueType="num">
                                      <p:cBhvr>
                                        <p:cTn id="52" dur="1" fill="hold"/>
                                        <p:tgtEl>
                                          <p:spTgt spid="3">
                                            <p:txEl>
                                              <p:pRg st="5" end="5"/>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nodeType="clickEffect">
                                  <p:stCondLst>
                                    <p:cond delay="0"/>
                                  </p:stCondLst>
                                  <p:childTnLst>
                                    <p:set>
                                      <p:cBhvr>
                                        <p:cTn id="56" dur="1" fill="hold">
                                          <p:stCondLst>
                                            <p:cond delay="0"/>
                                          </p:stCondLst>
                                        </p:cTn>
                                        <p:tgtEl>
                                          <p:spTgt spid="14350"/>
                                        </p:tgtEl>
                                        <p:attrNameLst>
                                          <p:attrName>style.visibility</p:attrName>
                                        </p:attrNameLst>
                                      </p:cBhvr>
                                      <p:to>
                                        <p:strVal val="visible"/>
                                      </p:to>
                                    </p:set>
                                    <p:anim to="" calcmode="lin" valueType="num">
                                      <p:cBhvr>
                                        <p:cTn id="57" dur="1" fill="hold"/>
                                        <p:tgtEl>
                                          <p:spTgt spid="14350"/>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 to="" calcmode="lin" valueType="num">
                                      <p:cBhvr>
                                        <p:cTn id="62" dur="1" fill="hold"/>
                                        <p:tgtEl>
                                          <p:spTgt spid="3">
                                            <p:txEl>
                                              <p:pRg st="6" end="6"/>
                                            </p:txEl>
                                          </p:spTgt>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nodeType="clickEffect">
                                  <p:stCondLst>
                                    <p:cond delay="0"/>
                                  </p:stCondLst>
                                  <p:childTnLst>
                                    <p:set>
                                      <p:cBhvr>
                                        <p:cTn id="66" dur="1" fill="hold">
                                          <p:stCondLst>
                                            <p:cond delay="0"/>
                                          </p:stCondLst>
                                        </p:cTn>
                                        <p:tgtEl>
                                          <p:spTgt spid="14352"/>
                                        </p:tgtEl>
                                        <p:attrNameLst>
                                          <p:attrName>style.visibility</p:attrName>
                                        </p:attrNameLst>
                                      </p:cBhvr>
                                      <p:to>
                                        <p:strVal val="visible"/>
                                      </p:to>
                                    </p:set>
                                    <p:anim to="" calcmode="lin" valueType="num">
                                      <p:cBhvr>
                                        <p:cTn id="67" dur="1" fill="hold"/>
                                        <p:tgtEl>
                                          <p:spTgt spid="1435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495800" cy="6858000"/>
          </a:xfrm>
        </p:spPr>
        <p:txBody>
          <a:bodyPr>
            <a:normAutofit fontScale="92500" lnSpcReduction="10000"/>
          </a:bodyPr>
          <a:lstStyle/>
          <a:p>
            <a:pPr lvl="0"/>
            <a:r>
              <a:rPr lang="en-US" dirty="0" smtClean="0"/>
              <a:t>The conversion of </a:t>
            </a:r>
            <a:r>
              <a:rPr lang="en-US" dirty="0" err="1" smtClean="0"/>
              <a:t>Zacchaeus</a:t>
            </a:r>
            <a:r>
              <a:rPr lang="en-US" dirty="0" smtClean="0"/>
              <a:t> </a:t>
            </a:r>
            <a:r>
              <a:rPr lang="en-US" i="1" dirty="0" smtClean="0"/>
              <a:t>(Luke 19:1-10) </a:t>
            </a:r>
          </a:p>
          <a:p>
            <a:pPr lvl="0"/>
            <a:r>
              <a:rPr lang="en-US" dirty="0" smtClean="0"/>
              <a:t>The anointing by Mary of Bethany </a:t>
            </a:r>
            <a:r>
              <a:rPr lang="en-US" i="1" dirty="0" smtClean="0"/>
              <a:t>(John 12:1-8) </a:t>
            </a:r>
          </a:p>
          <a:p>
            <a:pPr lvl="0"/>
            <a:r>
              <a:rPr lang="en-US" dirty="0" smtClean="0"/>
              <a:t>His triumphal entry </a:t>
            </a:r>
            <a:r>
              <a:rPr lang="en-US" i="1" dirty="0" smtClean="0"/>
              <a:t>(Matt. 21:9-11) </a:t>
            </a:r>
          </a:p>
          <a:p>
            <a:pPr lvl="0"/>
            <a:r>
              <a:rPr lang="en-US" dirty="0" smtClean="0"/>
              <a:t>The cursing of the fig tree </a:t>
            </a:r>
            <a:r>
              <a:rPr lang="en-US" i="1" dirty="0" smtClean="0"/>
              <a:t>(Matt. 21:19) </a:t>
            </a:r>
          </a:p>
          <a:p>
            <a:pPr lvl="0"/>
            <a:r>
              <a:rPr lang="en-US" dirty="0" smtClean="0"/>
              <a:t>Rebuking Israel’s leaders </a:t>
            </a:r>
            <a:r>
              <a:rPr lang="en-US" i="1" dirty="0" smtClean="0"/>
              <a:t>(Matt. 23) </a:t>
            </a:r>
          </a:p>
          <a:p>
            <a:pPr lvl="0"/>
            <a:r>
              <a:rPr lang="en-US" dirty="0" smtClean="0"/>
              <a:t>Weeping over Jerusalem </a:t>
            </a:r>
            <a:r>
              <a:rPr lang="en-US" i="1" dirty="0" smtClean="0"/>
              <a:t>(Matt. 23:37-39) </a:t>
            </a:r>
          </a:p>
          <a:p>
            <a:pPr lvl="0"/>
            <a:r>
              <a:rPr lang="en-US" dirty="0" smtClean="0"/>
              <a:t>Mount Olivet discourse </a:t>
            </a:r>
            <a:r>
              <a:rPr lang="en-US" i="1" dirty="0" smtClean="0"/>
              <a:t>(Matt. 24-25) </a:t>
            </a:r>
          </a:p>
          <a:p>
            <a:endParaRPr lang="en-US" dirty="0"/>
          </a:p>
        </p:txBody>
      </p:sp>
      <p:pic>
        <p:nvPicPr>
          <p:cNvPr id="13314" name="Picture 2" descr="http://blogs.nd.edu/oblation/files/2011/12/Zacchaeus.jpg"/>
          <p:cNvPicPr>
            <a:picLocks noChangeAspect="1" noChangeArrowheads="1"/>
          </p:cNvPicPr>
          <p:nvPr/>
        </p:nvPicPr>
        <p:blipFill>
          <a:blip r:embed="rId2" cstate="print"/>
          <a:srcRect/>
          <a:stretch>
            <a:fillRect/>
          </a:stretch>
        </p:blipFill>
        <p:spPr bwMode="auto">
          <a:xfrm>
            <a:off x="4933950" y="0"/>
            <a:ext cx="4210050" cy="5619751"/>
          </a:xfrm>
          <a:prstGeom prst="rect">
            <a:avLst/>
          </a:prstGeom>
          <a:noFill/>
        </p:spPr>
      </p:pic>
      <p:pic>
        <p:nvPicPr>
          <p:cNvPr id="13316" name="Picture 4" descr="http://readingacts.files.wordpress.com/2012/02/mary-anoints-jesus.gif"/>
          <p:cNvPicPr>
            <a:picLocks noChangeAspect="1" noChangeArrowheads="1"/>
          </p:cNvPicPr>
          <p:nvPr/>
        </p:nvPicPr>
        <p:blipFill>
          <a:blip r:embed="rId3" cstate="print"/>
          <a:srcRect/>
          <a:stretch>
            <a:fillRect/>
          </a:stretch>
        </p:blipFill>
        <p:spPr bwMode="auto">
          <a:xfrm>
            <a:off x="5105400" y="533400"/>
            <a:ext cx="3737033" cy="4267200"/>
          </a:xfrm>
          <a:prstGeom prst="rect">
            <a:avLst/>
          </a:prstGeom>
          <a:noFill/>
        </p:spPr>
      </p:pic>
      <p:pic>
        <p:nvPicPr>
          <p:cNvPr id="13318" name="Picture 6" descr="http://www.christcenteredmall.com/stores/art/swindle/zooms/triumphal-entry-zoom.jpg"/>
          <p:cNvPicPr>
            <a:picLocks noChangeAspect="1" noChangeArrowheads="1"/>
          </p:cNvPicPr>
          <p:nvPr/>
        </p:nvPicPr>
        <p:blipFill>
          <a:blip r:embed="rId4" cstate="print"/>
          <a:srcRect/>
          <a:stretch>
            <a:fillRect/>
          </a:stretch>
        </p:blipFill>
        <p:spPr bwMode="auto">
          <a:xfrm>
            <a:off x="4572000" y="1066800"/>
            <a:ext cx="4572000" cy="4284253"/>
          </a:xfrm>
          <a:prstGeom prst="rect">
            <a:avLst/>
          </a:prstGeom>
          <a:noFill/>
        </p:spPr>
      </p:pic>
      <p:pic>
        <p:nvPicPr>
          <p:cNvPr id="13320" name="Picture 8" descr="http://www.epochalypsis.org/wp-content/uploads/2011/09/PAGE-Jesus_Fig.jpg"/>
          <p:cNvPicPr>
            <a:picLocks noChangeAspect="1" noChangeArrowheads="1"/>
          </p:cNvPicPr>
          <p:nvPr/>
        </p:nvPicPr>
        <p:blipFill>
          <a:blip r:embed="rId5" cstate="print"/>
          <a:srcRect/>
          <a:stretch>
            <a:fillRect/>
          </a:stretch>
        </p:blipFill>
        <p:spPr bwMode="auto">
          <a:xfrm>
            <a:off x="4953000" y="1828800"/>
            <a:ext cx="3938204" cy="3733800"/>
          </a:xfrm>
          <a:prstGeom prst="rect">
            <a:avLst/>
          </a:prstGeom>
          <a:noFill/>
        </p:spPr>
      </p:pic>
      <p:pic>
        <p:nvPicPr>
          <p:cNvPr id="13322" name="Picture 10" descr="http://hethathasanear.com/images/Pharisees.jpg"/>
          <p:cNvPicPr>
            <a:picLocks noChangeAspect="1" noChangeArrowheads="1"/>
          </p:cNvPicPr>
          <p:nvPr/>
        </p:nvPicPr>
        <p:blipFill>
          <a:blip r:embed="rId6" cstate="print"/>
          <a:srcRect/>
          <a:stretch>
            <a:fillRect/>
          </a:stretch>
        </p:blipFill>
        <p:spPr bwMode="auto">
          <a:xfrm>
            <a:off x="4953000" y="2362199"/>
            <a:ext cx="3962400" cy="4075613"/>
          </a:xfrm>
          <a:prstGeom prst="rect">
            <a:avLst/>
          </a:prstGeom>
          <a:noFill/>
        </p:spPr>
      </p:pic>
      <p:pic>
        <p:nvPicPr>
          <p:cNvPr id="13324" name="Picture 12" descr="http://www.penitents.org/PictJesusWeeping%20Tissot.jpg"/>
          <p:cNvPicPr>
            <a:picLocks noChangeAspect="1" noChangeArrowheads="1"/>
          </p:cNvPicPr>
          <p:nvPr/>
        </p:nvPicPr>
        <p:blipFill>
          <a:blip r:embed="rId7" cstate="print"/>
          <a:srcRect/>
          <a:stretch>
            <a:fillRect/>
          </a:stretch>
        </p:blipFill>
        <p:spPr bwMode="auto">
          <a:xfrm>
            <a:off x="4876801" y="2819399"/>
            <a:ext cx="4267200" cy="3289301"/>
          </a:xfrm>
          <a:prstGeom prst="rect">
            <a:avLst/>
          </a:prstGeom>
          <a:noFill/>
        </p:spPr>
      </p:pic>
      <p:pic>
        <p:nvPicPr>
          <p:cNvPr id="13326" name="Picture 14" descr="http://www.discerninghearts.com/blog/wp-content/uploads/2011/02/The-Disciples-Admire-the-Buildings-of-the-Temple-Jesus.jpg"/>
          <p:cNvPicPr>
            <a:picLocks noChangeAspect="1" noChangeArrowheads="1"/>
          </p:cNvPicPr>
          <p:nvPr/>
        </p:nvPicPr>
        <p:blipFill>
          <a:blip r:embed="rId8" cstate="print">
            <a:lum bright="-10000"/>
          </a:blip>
          <a:srcRect/>
          <a:stretch>
            <a:fillRect/>
          </a:stretch>
        </p:blipFill>
        <p:spPr bwMode="auto">
          <a:xfrm>
            <a:off x="4572000" y="3464717"/>
            <a:ext cx="4572000" cy="339328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to="" calcmode="lin" valueType="num">
                                      <p:cBhvr>
                                        <p:cTn id="7" dur="1" fill="hold"/>
                                        <p:tgtEl>
                                          <p:spTgt spid="1331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3316"/>
                                        </p:tgtEl>
                                        <p:attrNameLst>
                                          <p:attrName>style.visibility</p:attrName>
                                        </p:attrNameLst>
                                      </p:cBhvr>
                                      <p:to>
                                        <p:strVal val="visible"/>
                                      </p:to>
                                    </p:set>
                                    <p:anim to="" calcmode="lin" valueType="num">
                                      <p:cBhvr>
                                        <p:cTn id="17" dur="1" fill="hold"/>
                                        <p:tgtEl>
                                          <p:spTgt spid="1331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3318"/>
                                        </p:tgtEl>
                                        <p:attrNameLst>
                                          <p:attrName>style.visibility</p:attrName>
                                        </p:attrNameLst>
                                      </p:cBhvr>
                                      <p:to>
                                        <p:strVal val="visible"/>
                                      </p:to>
                                    </p:set>
                                    <p:anim to="" calcmode="lin" valueType="num">
                                      <p:cBhvr>
                                        <p:cTn id="27" dur="1" fill="hold"/>
                                        <p:tgtEl>
                                          <p:spTgt spid="13318"/>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to="" calcmode="lin" valueType="num">
                                      <p:cBhvr>
                                        <p:cTn id="32" dur="1" fill="hold"/>
                                        <p:tgtEl>
                                          <p:spTgt spid="3">
                                            <p:txEl>
                                              <p:pRg st="3" end="3"/>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13320"/>
                                        </p:tgtEl>
                                        <p:attrNameLst>
                                          <p:attrName>style.visibility</p:attrName>
                                        </p:attrNameLst>
                                      </p:cBhvr>
                                      <p:to>
                                        <p:strVal val="visible"/>
                                      </p:to>
                                    </p:set>
                                    <p:anim to="" calcmode="lin" valueType="num">
                                      <p:cBhvr>
                                        <p:cTn id="37" dur="1" fill="hold"/>
                                        <p:tgtEl>
                                          <p:spTgt spid="13320"/>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to="" calcmode="lin" valueType="num">
                                      <p:cBhvr>
                                        <p:cTn id="42" dur="1" fill="hold"/>
                                        <p:tgtEl>
                                          <p:spTgt spid="3">
                                            <p:txEl>
                                              <p:pRg st="4" end="4"/>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13322"/>
                                        </p:tgtEl>
                                        <p:attrNameLst>
                                          <p:attrName>style.visibility</p:attrName>
                                        </p:attrNameLst>
                                      </p:cBhvr>
                                      <p:to>
                                        <p:strVal val="visible"/>
                                      </p:to>
                                    </p:set>
                                    <p:anim to="" calcmode="lin" valueType="num">
                                      <p:cBhvr>
                                        <p:cTn id="47" dur="1" fill="hold"/>
                                        <p:tgtEl>
                                          <p:spTgt spid="13322"/>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to="" calcmode="lin" valueType="num">
                                      <p:cBhvr>
                                        <p:cTn id="52" dur="1" fill="hold"/>
                                        <p:tgtEl>
                                          <p:spTgt spid="3">
                                            <p:txEl>
                                              <p:pRg st="5" end="5"/>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nodeType="clickEffect">
                                  <p:stCondLst>
                                    <p:cond delay="0"/>
                                  </p:stCondLst>
                                  <p:childTnLst>
                                    <p:set>
                                      <p:cBhvr>
                                        <p:cTn id="56" dur="1" fill="hold">
                                          <p:stCondLst>
                                            <p:cond delay="0"/>
                                          </p:stCondLst>
                                        </p:cTn>
                                        <p:tgtEl>
                                          <p:spTgt spid="13324"/>
                                        </p:tgtEl>
                                        <p:attrNameLst>
                                          <p:attrName>style.visibility</p:attrName>
                                        </p:attrNameLst>
                                      </p:cBhvr>
                                      <p:to>
                                        <p:strVal val="visible"/>
                                      </p:to>
                                    </p:set>
                                    <p:anim to="" calcmode="lin" valueType="num">
                                      <p:cBhvr>
                                        <p:cTn id="57" dur="1" fill="hold"/>
                                        <p:tgtEl>
                                          <p:spTgt spid="13324"/>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 to="" calcmode="lin" valueType="num">
                                      <p:cBhvr>
                                        <p:cTn id="62" dur="1" fill="hold"/>
                                        <p:tgtEl>
                                          <p:spTgt spid="3">
                                            <p:txEl>
                                              <p:pRg st="6" end="6"/>
                                            </p:txEl>
                                          </p:spTgt>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nodeType="clickEffect">
                                  <p:stCondLst>
                                    <p:cond delay="0"/>
                                  </p:stCondLst>
                                  <p:childTnLst>
                                    <p:set>
                                      <p:cBhvr>
                                        <p:cTn id="66" dur="1" fill="hold">
                                          <p:stCondLst>
                                            <p:cond delay="0"/>
                                          </p:stCondLst>
                                        </p:cTn>
                                        <p:tgtEl>
                                          <p:spTgt spid="13326"/>
                                        </p:tgtEl>
                                        <p:attrNameLst>
                                          <p:attrName>style.visibility</p:attrName>
                                        </p:attrNameLst>
                                      </p:cBhvr>
                                      <p:to>
                                        <p:strVal val="visible"/>
                                      </p:to>
                                    </p:set>
                                    <p:anim to="" calcmode="lin" valueType="num">
                                      <p:cBhvr>
                                        <p:cTn id="67" dur="1" fill="hold"/>
                                        <p:tgtEl>
                                          <p:spTgt spid="1332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419600" cy="6858000"/>
          </a:xfrm>
        </p:spPr>
        <p:txBody>
          <a:bodyPr>
            <a:normAutofit lnSpcReduction="10000"/>
          </a:bodyPr>
          <a:lstStyle/>
          <a:p>
            <a:pPr lvl="0"/>
            <a:r>
              <a:rPr lang="en-US" dirty="0" smtClean="0"/>
              <a:t>The Last Supper      </a:t>
            </a:r>
            <a:r>
              <a:rPr lang="en-US" i="1" dirty="0" smtClean="0"/>
              <a:t>(John 13-14) </a:t>
            </a:r>
          </a:p>
          <a:p>
            <a:pPr lvl="0"/>
            <a:r>
              <a:rPr lang="en-US" dirty="0" smtClean="0"/>
              <a:t>Gethsemane           </a:t>
            </a:r>
            <a:r>
              <a:rPr lang="en-US" i="1" dirty="0" smtClean="0"/>
              <a:t>(John 18:1-11) </a:t>
            </a:r>
          </a:p>
          <a:p>
            <a:pPr lvl="0"/>
            <a:r>
              <a:rPr lang="en-US" dirty="0" smtClean="0"/>
              <a:t>His trial and condemnation by Pilate </a:t>
            </a:r>
            <a:r>
              <a:rPr lang="en-US" i="1" dirty="0" smtClean="0"/>
              <a:t>(John19:1-16) </a:t>
            </a:r>
          </a:p>
          <a:p>
            <a:pPr lvl="0"/>
            <a:r>
              <a:rPr lang="en-US" dirty="0" smtClean="0"/>
              <a:t>His crucifixion                </a:t>
            </a:r>
            <a:r>
              <a:rPr lang="en-US" i="1" dirty="0" smtClean="0"/>
              <a:t>(John 19:17-37) </a:t>
            </a:r>
          </a:p>
          <a:p>
            <a:pPr lvl="0"/>
            <a:r>
              <a:rPr lang="en-US" dirty="0" smtClean="0"/>
              <a:t>The conversion of the dying thief                  </a:t>
            </a:r>
            <a:r>
              <a:rPr lang="en-US" i="1" dirty="0" smtClean="0"/>
              <a:t>(Luke 23:39-43) </a:t>
            </a:r>
          </a:p>
          <a:p>
            <a:pPr lvl="0"/>
            <a:r>
              <a:rPr lang="en-US" dirty="0" smtClean="0"/>
              <a:t>His glorious resurrection </a:t>
            </a:r>
            <a:r>
              <a:rPr lang="en-US" i="1" dirty="0" smtClean="0"/>
              <a:t>(Matt. 28) </a:t>
            </a:r>
          </a:p>
          <a:p>
            <a:endParaRPr lang="en-US" dirty="0"/>
          </a:p>
        </p:txBody>
      </p:sp>
      <p:pic>
        <p:nvPicPr>
          <p:cNvPr id="12290" name="Picture 2" descr="http://www.pankmagazine.com/pankblog/wp-content/uploads/2011/09/The-Last-Supper-Da-Vinci-1495-98.jpeg"/>
          <p:cNvPicPr>
            <a:picLocks noChangeAspect="1" noChangeArrowheads="1"/>
          </p:cNvPicPr>
          <p:nvPr/>
        </p:nvPicPr>
        <p:blipFill>
          <a:blip r:embed="rId2" cstate="print"/>
          <a:srcRect/>
          <a:stretch>
            <a:fillRect/>
          </a:stretch>
        </p:blipFill>
        <p:spPr bwMode="auto">
          <a:xfrm>
            <a:off x="3886200" y="0"/>
            <a:ext cx="5257800" cy="2784355"/>
          </a:xfrm>
          <a:prstGeom prst="rect">
            <a:avLst/>
          </a:prstGeom>
          <a:noFill/>
        </p:spPr>
      </p:pic>
      <p:pic>
        <p:nvPicPr>
          <p:cNvPr id="12294" name="Picture 6" descr="http://t0.gstatic.com/images?q=tbn:ANd9GcT-U3HhgGcSuGFxalYcR0E4pUzar3kYM0q7peDm_2wG18ZcUWYV9MNKh-pV"/>
          <p:cNvPicPr>
            <a:picLocks noChangeAspect="1" noChangeArrowheads="1"/>
          </p:cNvPicPr>
          <p:nvPr/>
        </p:nvPicPr>
        <p:blipFill>
          <a:blip r:embed="rId3" cstate="print"/>
          <a:srcRect/>
          <a:stretch>
            <a:fillRect/>
          </a:stretch>
        </p:blipFill>
        <p:spPr bwMode="auto">
          <a:xfrm>
            <a:off x="4876800" y="381000"/>
            <a:ext cx="3424176" cy="3810000"/>
          </a:xfrm>
          <a:prstGeom prst="rect">
            <a:avLst/>
          </a:prstGeom>
          <a:noFill/>
        </p:spPr>
      </p:pic>
      <p:pic>
        <p:nvPicPr>
          <p:cNvPr id="12298" name="Picture 10" descr="http://www.ellenwhite.info/images/chapt-illus/EW/RH-WhatIsTruth.jpg"/>
          <p:cNvPicPr>
            <a:picLocks noChangeAspect="1" noChangeArrowheads="1"/>
          </p:cNvPicPr>
          <p:nvPr/>
        </p:nvPicPr>
        <p:blipFill>
          <a:blip r:embed="rId4" cstate="print"/>
          <a:srcRect/>
          <a:stretch>
            <a:fillRect/>
          </a:stretch>
        </p:blipFill>
        <p:spPr bwMode="auto">
          <a:xfrm>
            <a:off x="4267200" y="1219200"/>
            <a:ext cx="4472609" cy="3200400"/>
          </a:xfrm>
          <a:prstGeom prst="rect">
            <a:avLst/>
          </a:prstGeom>
          <a:noFill/>
        </p:spPr>
      </p:pic>
      <p:pic>
        <p:nvPicPr>
          <p:cNvPr id="12300" name="Picture 12" descr="http://store.lds.org/images/estore/products/eng/642_62505000_p_348.jpg"/>
          <p:cNvPicPr>
            <a:picLocks noChangeAspect="1" noChangeArrowheads="1"/>
          </p:cNvPicPr>
          <p:nvPr/>
        </p:nvPicPr>
        <p:blipFill>
          <a:blip r:embed="rId5" cstate="print"/>
          <a:srcRect/>
          <a:stretch>
            <a:fillRect/>
          </a:stretch>
        </p:blipFill>
        <p:spPr bwMode="auto">
          <a:xfrm>
            <a:off x="4191000" y="1828800"/>
            <a:ext cx="4953000" cy="3202371"/>
          </a:xfrm>
          <a:prstGeom prst="rect">
            <a:avLst/>
          </a:prstGeom>
          <a:noFill/>
        </p:spPr>
      </p:pic>
      <p:pic>
        <p:nvPicPr>
          <p:cNvPr id="12302" name="Picture 14" descr="http://www.websiteforgod.net/Baptism_files/jesus_crucifixion_thief_cross2.jpg"/>
          <p:cNvPicPr>
            <a:picLocks noChangeAspect="1" noChangeArrowheads="1"/>
          </p:cNvPicPr>
          <p:nvPr/>
        </p:nvPicPr>
        <p:blipFill>
          <a:blip r:embed="rId6" cstate="print"/>
          <a:srcRect/>
          <a:stretch>
            <a:fillRect/>
          </a:stretch>
        </p:blipFill>
        <p:spPr bwMode="auto">
          <a:xfrm>
            <a:off x="4876800" y="2209800"/>
            <a:ext cx="3486150" cy="4648200"/>
          </a:xfrm>
          <a:prstGeom prst="rect">
            <a:avLst/>
          </a:prstGeom>
          <a:noFill/>
        </p:spPr>
      </p:pic>
      <p:pic>
        <p:nvPicPr>
          <p:cNvPr id="19458" name="Picture 2" descr="http://gavinortlund.files.wordpress.com/2010/01/tomb.jpg"/>
          <p:cNvPicPr>
            <a:picLocks noChangeAspect="1" noChangeArrowheads="1"/>
          </p:cNvPicPr>
          <p:nvPr/>
        </p:nvPicPr>
        <p:blipFill>
          <a:blip r:embed="rId7" cstate="print"/>
          <a:srcRect/>
          <a:stretch>
            <a:fillRect/>
          </a:stretch>
        </p:blipFill>
        <p:spPr bwMode="auto">
          <a:xfrm>
            <a:off x="4343400" y="0"/>
            <a:ext cx="4572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to="" calcmode="lin" valueType="num">
                                      <p:cBhvr>
                                        <p:cTn id="7" dur="1" fill="hold"/>
                                        <p:tgtEl>
                                          <p:spTgt spid="1229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2294"/>
                                        </p:tgtEl>
                                        <p:attrNameLst>
                                          <p:attrName>style.visibility</p:attrName>
                                        </p:attrNameLst>
                                      </p:cBhvr>
                                      <p:to>
                                        <p:strVal val="visible"/>
                                      </p:to>
                                    </p:set>
                                    <p:anim to="" calcmode="lin" valueType="num">
                                      <p:cBhvr>
                                        <p:cTn id="17" dur="1" fill="hold"/>
                                        <p:tgtEl>
                                          <p:spTgt spid="12294"/>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2298"/>
                                        </p:tgtEl>
                                        <p:attrNameLst>
                                          <p:attrName>style.visibility</p:attrName>
                                        </p:attrNameLst>
                                      </p:cBhvr>
                                      <p:to>
                                        <p:strVal val="visible"/>
                                      </p:to>
                                    </p:set>
                                    <p:anim to="" calcmode="lin" valueType="num">
                                      <p:cBhvr>
                                        <p:cTn id="27" dur="1" fill="hold"/>
                                        <p:tgtEl>
                                          <p:spTgt spid="12298"/>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to="" calcmode="lin" valueType="num">
                                      <p:cBhvr>
                                        <p:cTn id="32" dur="1" fill="hold"/>
                                        <p:tgtEl>
                                          <p:spTgt spid="3">
                                            <p:txEl>
                                              <p:pRg st="3" end="3"/>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12300"/>
                                        </p:tgtEl>
                                        <p:attrNameLst>
                                          <p:attrName>style.visibility</p:attrName>
                                        </p:attrNameLst>
                                      </p:cBhvr>
                                      <p:to>
                                        <p:strVal val="visible"/>
                                      </p:to>
                                    </p:set>
                                    <p:anim to="" calcmode="lin" valueType="num">
                                      <p:cBhvr>
                                        <p:cTn id="37" dur="1" fill="hold"/>
                                        <p:tgtEl>
                                          <p:spTgt spid="12300"/>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to="" calcmode="lin" valueType="num">
                                      <p:cBhvr>
                                        <p:cTn id="42" dur="1" fill="hold"/>
                                        <p:tgtEl>
                                          <p:spTgt spid="3">
                                            <p:txEl>
                                              <p:pRg st="4" end="4"/>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12302"/>
                                        </p:tgtEl>
                                        <p:attrNameLst>
                                          <p:attrName>style.visibility</p:attrName>
                                        </p:attrNameLst>
                                      </p:cBhvr>
                                      <p:to>
                                        <p:strVal val="visible"/>
                                      </p:to>
                                    </p:set>
                                    <p:anim to="" calcmode="lin" valueType="num">
                                      <p:cBhvr>
                                        <p:cTn id="47" dur="1" fill="hold"/>
                                        <p:tgtEl>
                                          <p:spTgt spid="12302"/>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to="" calcmode="lin" valueType="num">
                                      <p:cBhvr>
                                        <p:cTn id="52" dur="1" fill="hold"/>
                                        <p:tgtEl>
                                          <p:spTgt spid="3">
                                            <p:txEl>
                                              <p:pRg st="5" end="5"/>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nodeType="clickEffect">
                                  <p:stCondLst>
                                    <p:cond delay="0"/>
                                  </p:stCondLst>
                                  <p:childTnLst>
                                    <p:set>
                                      <p:cBhvr>
                                        <p:cTn id="56" dur="1" fill="hold">
                                          <p:stCondLst>
                                            <p:cond delay="0"/>
                                          </p:stCondLst>
                                        </p:cTn>
                                        <p:tgtEl>
                                          <p:spTgt spid="19458"/>
                                        </p:tgtEl>
                                        <p:attrNameLst>
                                          <p:attrName>style.visibility</p:attrName>
                                        </p:attrNameLst>
                                      </p:cBhvr>
                                      <p:to>
                                        <p:strVal val="visible"/>
                                      </p:to>
                                    </p:set>
                                    <p:anim to="" calcmode="lin" valueType="num">
                                      <p:cBhvr>
                                        <p:cTn id="57" dur="1" fill="hold"/>
                                        <p:tgtEl>
                                          <p:spTgt spid="1945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419600" cy="6858000"/>
          </a:xfrm>
        </p:spPr>
        <p:txBody>
          <a:bodyPr/>
          <a:lstStyle/>
          <a:p>
            <a:pPr lvl="0"/>
            <a:r>
              <a:rPr lang="en-US" dirty="0" smtClean="0"/>
              <a:t>The appearance to Mary Magdalene   </a:t>
            </a:r>
            <a:r>
              <a:rPr lang="en-US" i="1" dirty="0" smtClean="0"/>
              <a:t>(John 20:1-15) </a:t>
            </a:r>
          </a:p>
          <a:p>
            <a:pPr lvl="0"/>
            <a:r>
              <a:rPr lang="en-US" dirty="0" smtClean="0"/>
              <a:t>His appearance on the Emmaus Road        </a:t>
            </a:r>
            <a:r>
              <a:rPr lang="en-US" i="1" dirty="0" smtClean="0"/>
              <a:t>(Luke 24:13-32) </a:t>
            </a:r>
          </a:p>
          <a:p>
            <a:pPr lvl="0"/>
            <a:r>
              <a:rPr lang="en-US" dirty="0" smtClean="0"/>
              <a:t>The appearance to his disciples                  </a:t>
            </a:r>
            <a:r>
              <a:rPr lang="en-US" i="1" dirty="0" smtClean="0"/>
              <a:t>(Luke 24:33-48) </a:t>
            </a:r>
          </a:p>
          <a:p>
            <a:pPr lvl="0"/>
            <a:r>
              <a:rPr lang="en-US" dirty="0" smtClean="0"/>
              <a:t>The restoration of Peter </a:t>
            </a:r>
            <a:r>
              <a:rPr lang="en-US" i="1" dirty="0" smtClean="0"/>
              <a:t>(John 21) </a:t>
            </a:r>
          </a:p>
          <a:p>
            <a:pPr lvl="0"/>
            <a:r>
              <a:rPr lang="en-US" dirty="0" smtClean="0"/>
              <a:t>His ascension           </a:t>
            </a:r>
            <a:r>
              <a:rPr lang="en-US" i="1" dirty="0" smtClean="0"/>
              <a:t>(Luke 24:51) </a:t>
            </a:r>
          </a:p>
          <a:p>
            <a:endParaRPr lang="en-US" dirty="0"/>
          </a:p>
        </p:txBody>
      </p:sp>
      <p:pic>
        <p:nvPicPr>
          <p:cNvPr id="18434" name="Picture 2" descr="http://www.truthbook.com/images/site_images/Del_Parson_Mary_Magdalene_with_Jesus_400.jpg"/>
          <p:cNvPicPr>
            <a:picLocks noChangeAspect="1" noChangeArrowheads="1"/>
          </p:cNvPicPr>
          <p:nvPr/>
        </p:nvPicPr>
        <p:blipFill>
          <a:blip r:embed="rId2" cstate="print"/>
          <a:srcRect b="3074"/>
          <a:stretch>
            <a:fillRect/>
          </a:stretch>
        </p:blipFill>
        <p:spPr bwMode="auto">
          <a:xfrm>
            <a:off x="5029200" y="0"/>
            <a:ext cx="3810000" cy="5105400"/>
          </a:xfrm>
          <a:prstGeom prst="rect">
            <a:avLst/>
          </a:prstGeom>
          <a:noFill/>
        </p:spPr>
      </p:pic>
      <p:pic>
        <p:nvPicPr>
          <p:cNvPr id="18436" name="Picture 4" descr="http://3.bp.blogspot.com/-2PtrENkyAaY/T35zjAl8rpI/AAAAAAAAABk/0kG1CKbPWKQ/s1600/the_walk_to_emmaus.jpg"/>
          <p:cNvPicPr>
            <a:picLocks noChangeAspect="1" noChangeArrowheads="1"/>
          </p:cNvPicPr>
          <p:nvPr/>
        </p:nvPicPr>
        <p:blipFill>
          <a:blip r:embed="rId3" cstate="print"/>
          <a:srcRect l="1639" t="1356" b="1017"/>
          <a:stretch>
            <a:fillRect/>
          </a:stretch>
        </p:blipFill>
        <p:spPr bwMode="auto">
          <a:xfrm>
            <a:off x="4572000" y="381000"/>
            <a:ext cx="4572000" cy="5486400"/>
          </a:xfrm>
          <a:prstGeom prst="rect">
            <a:avLst/>
          </a:prstGeom>
          <a:noFill/>
        </p:spPr>
      </p:pic>
      <p:pic>
        <p:nvPicPr>
          <p:cNvPr id="18440" name="Picture 8" descr="http://www.zehwyn.online.fr/images/wallpapers/resurrection/saint-thomas-jesus.jpg"/>
          <p:cNvPicPr>
            <a:picLocks noChangeAspect="1" noChangeArrowheads="1"/>
          </p:cNvPicPr>
          <p:nvPr/>
        </p:nvPicPr>
        <p:blipFill>
          <a:blip r:embed="rId4" cstate="print"/>
          <a:srcRect l="17096" b="6250"/>
          <a:stretch>
            <a:fillRect/>
          </a:stretch>
        </p:blipFill>
        <p:spPr bwMode="auto">
          <a:xfrm>
            <a:off x="4572000" y="2438400"/>
            <a:ext cx="4572000" cy="3429000"/>
          </a:xfrm>
          <a:prstGeom prst="rect">
            <a:avLst/>
          </a:prstGeom>
          <a:noFill/>
        </p:spPr>
      </p:pic>
      <p:pic>
        <p:nvPicPr>
          <p:cNvPr id="18442" name="Picture 10" descr="http://jeffwalker.files.wordpress.com/2012/05/jesus_peter_feed-my-sheep.jpg"/>
          <p:cNvPicPr>
            <a:picLocks noChangeAspect="1" noChangeArrowheads="1"/>
          </p:cNvPicPr>
          <p:nvPr/>
        </p:nvPicPr>
        <p:blipFill>
          <a:blip r:embed="rId5" cstate="print"/>
          <a:srcRect/>
          <a:stretch>
            <a:fillRect/>
          </a:stretch>
        </p:blipFill>
        <p:spPr bwMode="auto">
          <a:xfrm>
            <a:off x="5334000" y="2305049"/>
            <a:ext cx="3219450" cy="4552951"/>
          </a:xfrm>
          <a:prstGeom prst="rect">
            <a:avLst/>
          </a:prstGeom>
          <a:noFill/>
        </p:spPr>
      </p:pic>
      <p:pic>
        <p:nvPicPr>
          <p:cNvPr id="18444" name="Picture 12" descr="http://www.ellenwhite.info/images/jesus-ascension%28rh%29.jpg"/>
          <p:cNvPicPr>
            <a:picLocks noChangeAspect="1" noChangeArrowheads="1"/>
          </p:cNvPicPr>
          <p:nvPr/>
        </p:nvPicPr>
        <p:blipFill>
          <a:blip r:embed="rId6" cstate="print"/>
          <a:srcRect/>
          <a:stretch>
            <a:fillRect/>
          </a:stretch>
        </p:blipFill>
        <p:spPr bwMode="auto">
          <a:xfrm>
            <a:off x="4572000" y="3680459"/>
            <a:ext cx="4572000" cy="317754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 to="" calcmode="lin" valueType="num">
                                      <p:cBhvr>
                                        <p:cTn id="7" dur="1" fill="hold"/>
                                        <p:tgtEl>
                                          <p:spTgt spid="1843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8436"/>
                                        </p:tgtEl>
                                        <p:attrNameLst>
                                          <p:attrName>style.visibility</p:attrName>
                                        </p:attrNameLst>
                                      </p:cBhvr>
                                      <p:to>
                                        <p:strVal val="visible"/>
                                      </p:to>
                                    </p:set>
                                    <p:anim to="" calcmode="lin" valueType="num">
                                      <p:cBhvr>
                                        <p:cTn id="17" dur="1" fill="hold"/>
                                        <p:tgtEl>
                                          <p:spTgt spid="1843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8440"/>
                                        </p:tgtEl>
                                        <p:attrNameLst>
                                          <p:attrName>style.visibility</p:attrName>
                                        </p:attrNameLst>
                                      </p:cBhvr>
                                      <p:to>
                                        <p:strVal val="visible"/>
                                      </p:to>
                                    </p:set>
                                    <p:anim to="" calcmode="lin" valueType="num">
                                      <p:cBhvr>
                                        <p:cTn id="27" dur="1" fill="hold"/>
                                        <p:tgtEl>
                                          <p:spTgt spid="18440"/>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to="" calcmode="lin" valueType="num">
                                      <p:cBhvr>
                                        <p:cTn id="32" dur="1" fill="hold"/>
                                        <p:tgtEl>
                                          <p:spTgt spid="3">
                                            <p:txEl>
                                              <p:pRg st="3" end="3"/>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18442"/>
                                        </p:tgtEl>
                                        <p:attrNameLst>
                                          <p:attrName>style.visibility</p:attrName>
                                        </p:attrNameLst>
                                      </p:cBhvr>
                                      <p:to>
                                        <p:strVal val="visible"/>
                                      </p:to>
                                    </p:set>
                                    <p:anim to="" calcmode="lin" valueType="num">
                                      <p:cBhvr>
                                        <p:cTn id="37" dur="1" fill="hold"/>
                                        <p:tgtEl>
                                          <p:spTgt spid="18442"/>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to="" calcmode="lin" valueType="num">
                                      <p:cBhvr>
                                        <p:cTn id="42" dur="1" fill="hold"/>
                                        <p:tgtEl>
                                          <p:spTgt spid="3">
                                            <p:txEl>
                                              <p:pRg st="4" end="4"/>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18444"/>
                                        </p:tgtEl>
                                        <p:attrNameLst>
                                          <p:attrName>style.visibility</p:attrName>
                                        </p:attrNameLst>
                                      </p:cBhvr>
                                      <p:to>
                                        <p:strVal val="visible"/>
                                      </p:to>
                                    </p:set>
                                    <p:anim to="" calcmode="lin" valueType="num">
                                      <p:cBhvr>
                                        <p:cTn id="47" dur="1" fill="hold"/>
                                        <p:tgtEl>
                                          <p:spTgt spid="1844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farm3.staticflickr.com/2495/5732601627_9d29253694_z.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a:bodyPr>
          <a:lstStyle/>
          <a:p>
            <a:r>
              <a:rPr lang="en-US" b="1" dirty="0" smtClean="0">
                <a:solidFill>
                  <a:srgbClr val="FFFF00"/>
                </a:solidFill>
              </a:rPr>
              <a:t>How old was Jesus when he started his earthly ministry?</a:t>
            </a:r>
          </a:p>
          <a:p>
            <a:r>
              <a:rPr lang="en-US" dirty="0" smtClean="0"/>
              <a:t>Luke tells us that Jesus was about 30 years old when He began His ministry –</a:t>
            </a:r>
          </a:p>
          <a:p>
            <a:r>
              <a:rPr lang="en-US" i="1" dirty="0" smtClean="0">
                <a:solidFill>
                  <a:srgbClr val="FFFF00"/>
                </a:solidFill>
              </a:rPr>
              <a:t>(Luke 3:21-23) “Now when all the people were baptized, it came to pass, that Jesus also being baptized, and praying, the heaven was opened, And the Holy Ghost descended in a bodily shape like a dove upon him, and a voice came from heaven, which said, Thou art my beloved Son; in thee I am well pleased. And Jesus himself began to be about </a:t>
            </a:r>
            <a:r>
              <a:rPr lang="en-US" i="1" u="sng" dirty="0" smtClean="0">
                <a:solidFill>
                  <a:srgbClr val="FFFF00"/>
                </a:solidFill>
              </a:rPr>
              <a:t>thirty years of age</a:t>
            </a:r>
            <a:r>
              <a:rPr lang="en-US" i="1" dirty="0" smtClean="0">
                <a:solidFill>
                  <a:srgbClr val="FFFF00"/>
                </a:solidFill>
              </a:rPr>
              <a:t>.”</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90800"/>
            <a:ext cx="9144000" cy="2743200"/>
          </a:xfrm>
        </p:spPr>
        <p:txBody>
          <a:bodyPr>
            <a:noAutofit/>
          </a:bodyPr>
          <a:lstStyle/>
          <a:p>
            <a:r>
              <a:rPr lang="en-US" sz="6000" dirty="0" smtClean="0"/>
              <a:t>Jesus age </a:t>
            </a:r>
            <a:r>
              <a:rPr lang="en-US" sz="6000" dirty="0" smtClean="0"/>
              <a:t>is drawn from </a:t>
            </a:r>
            <a:br>
              <a:rPr lang="en-US" sz="6000" dirty="0" smtClean="0"/>
            </a:br>
            <a:r>
              <a:rPr lang="en-US" sz="6000" dirty="0" smtClean="0"/>
              <a:t>two main things.  </a:t>
            </a:r>
            <a:br>
              <a:rPr lang="en-US" sz="6000" dirty="0" smtClean="0"/>
            </a:br>
            <a:r>
              <a:rPr lang="en-US" sz="6000" dirty="0" smtClean="0"/>
              <a:t/>
            </a:r>
            <a:br>
              <a:rPr lang="en-US" sz="6000" dirty="0" smtClean="0"/>
            </a:br>
            <a:endParaRPr lang="en-US" sz="6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382000" cy="1446550"/>
          </a:xfrm>
          <a:prstGeom prst="rect">
            <a:avLst/>
          </a:prstGeom>
        </p:spPr>
        <p:txBody>
          <a:bodyPr wrap="square">
            <a:spAutoFit/>
          </a:bodyPr>
          <a:lstStyle/>
          <a:p>
            <a:pPr algn="ctr"/>
            <a:r>
              <a:rPr lang="en-US" sz="4400" dirty="0" smtClean="0"/>
              <a:t>First, Jesus was baptized to enter into the Melchizedek priesthood.</a:t>
            </a:r>
            <a:endParaRPr lang="en-US" sz="4400" dirty="0"/>
          </a:p>
        </p:txBody>
      </p:sp>
      <p:pic>
        <p:nvPicPr>
          <p:cNvPr id="11266" name="Picture 2" descr="http://www.picturesofjesus4you.com/images/baptism_of_christ_jekel.jpg"/>
          <p:cNvPicPr>
            <a:picLocks noChangeAspect="1" noChangeArrowheads="1"/>
          </p:cNvPicPr>
          <p:nvPr/>
        </p:nvPicPr>
        <p:blipFill>
          <a:blip r:embed="rId2" cstate="print"/>
          <a:srcRect/>
          <a:stretch>
            <a:fillRect/>
          </a:stretch>
        </p:blipFill>
        <p:spPr bwMode="auto">
          <a:xfrm>
            <a:off x="2514600" y="2381250"/>
            <a:ext cx="4476750" cy="447675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7200"/>
            <a:ext cx="9144000" cy="6001643"/>
          </a:xfrm>
          <a:prstGeom prst="rect">
            <a:avLst/>
          </a:prstGeom>
        </p:spPr>
        <p:txBody>
          <a:bodyPr wrap="square">
            <a:spAutoFit/>
          </a:bodyPr>
          <a:lstStyle/>
          <a:p>
            <a:pPr algn="ctr"/>
            <a:r>
              <a:rPr lang="en-US" sz="3200" i="1" dirty="0" smtClean="0">
                <a:solidFill>
                  <a:srgbClr val="FFFF00"/>
                </a:solidFill>
              </a:rPr>
              <a:t>(Matthew 3:13-17) “Then cometh Jesus from Galilee to Jordan unto John, to be baptized of him. But John forbad him, saying, I have need to be baptized of thee, and </a:t>
            </a:r>
            <a:r>
              <a:rPr lang="en-US" sz="3200" i="1" dirty="0" err="1" smtClean="0">
                <a:solidFill>
                  <a:srgbClr val="FFFF00"/>
                </a:solidFill>
              </a:rPr>
              <a:t>comest</a:t>
            </a:r>
            <a:r>
              <a:rPr lang="en-US" sz="3200" i="1" dirty="0" smtClean="0">
                <a:solidFill>
                  <a:srgbClr val="FFFF00"/>
                </a:solidFill>
              </a:rPr>
              <a:t> thou to me? And Jesus answering said unto him, Suffer it to be so now: for thus it </a:t>
            </a:r>
            <a:r>
              <a:rPr lang="en-US" sz="3200" i="1" dirty="0" err="1" smtClean="0">
                <a:solidFill>
                  <a:srgbClr val="FFFF00"/>
                </a:solidFill>
              </a:rPr>
              <a:t>becometh</a:t>
            </a:r>
            <a:r>
              <a:rPr lang="en-US" sz="3200" i="1" dirty="0" smtClean="0">
                <a:solidFill>
                  <a:srgbClr val="FFFF00"/>
                </a:solidFill>
              </a:rPr>
              <a:t> us </a:t>
            </a:r>
            <a:r>
              <a:rPr lang="en-US" sz="3200" i="1" u="sng" dirty="0" smtClean="0">
                <a:solidFill>
                  <a:srgbClr val="FFFF00"/>
                </a:solidFill>
              </a:rPr>
              <a:t>to </a:t>
            </a:r>
            <a:r>
              <a:rPr lang="en-US" sz="3200" i="1" u="sng" dirty="0" err="1" smtClean="0">
                <a:solidFill>
                  <a:srgbClr val="FFFF00"/>
                </a:solidFill>
              </a:rPr>
              <a:t>fulfil</a:t>
            </a:r>
            <a:r>
              <a:rPr lang="en-US" sz="3200" i="1" u="sng" dirty="0" smtClean="0">
                <a:solidFill>
                  <a:srgbClr val="FFFF00"/>
                </a:solidFill>
              </a:rPr>
              <a:t> all righteousness</a:t>
            </a:r>
            <a:r>
              <a:rPr lang="en-US" sz="3200" i="1" dirty="0" smtClean="0">
                <a:solidFill>
                  <a:srgbClr val="FFFF00"/>
                </a:solidFill>
              </a:rPr>
              <a:t>. Then he suffered him. And Jesus, when he was baptized, went up straightway out of the water: and, lo, the heavens were opened unto him, and he saw the Spirit of God descending like a dove, and lighting upon him: And lo a voice from heaven, saying, This is my beloved Son, in whom I am well pleased.”</a:t>
            </a:r>
            <a:endParaRPr lang="en-US" sz="3200" i="1" dirty="0">
              <a:solidFill>
                <a:srgbClr val="FFFF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5745163"/>
          </a:xfrm>
        </p:spPr>
        <p:txBody>
          <a:bodyPr>
            <a:noAutofit/>
          </a:bodyPr>
          <a:lstStyle/>
          <a:p>
            <a:r>
              <a:rPr lang="en-US" sz="3600" dirty="0" smtClean="0"/>
              <a:t> Jesus was baptized to fulfill all righteousness.  </a:t>
            </a:r>
          </a:p>
          <a:p>
            <a:r>
              <a:rPr lang="en-US" sz="3600" dirty="0" smtClean="0"/>
              <a:t>This fulfillment was in reference to the Old Testament requirements for being a priest, which among them was being the minimum age of 30.  </a:t>
            </a:r>
          </a:p>
          <a:p>
            <a:r>
              <a:rPr lang="en-US" sz="3600" i="1" dirty="0" smtClean="0">
                <a:solidFill>
                  <a:srgbClr val="FFFF00"/>
                </a:solidFill>
              </a:rPr>
              <a:t>(Numbers 4:3) “From thirty years old and upward even until fifty years old, all that enter into the host, to do the work in the tabernacle of the congregation.”</a:t>
            </a:r>
            <a:endParaRPr lang="en-US" sz="3600" i="1" dirty="0">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cstate="print">
            <a:lum bright="-20000"/>
          </a:blip>
          <a:srcRect/>
          <a:stretch>
            <a:fillRect/>
          </a:stretch>
        </p:blipFill>
        <p:spPr bwMode="auto">
          <a:xfrm>
            <a:off x="0" y="0"/>
            <a:ext cx="9448800" cy="7086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049962"/>
          </a:xfrm>
        </p:spPr>
        <p:txBody>
          <a:bodyPr>
            <a:normAutofit/>
          </a:bodyPr>
          <a:lstStyle/>
          <a:p>
            <a:r>
              <a:rPr lang="en-US" sz="4000" dirty="0" smtClean="0"/>
              <a:t>Second, most Christian scholars agree that Jesus' ministry lasted 3 1/2 years.  </a:t>
            </a:r>
            <a:br>
              <a:rPr lang="en-US" sz="4000" dirty="0" smtClean="0"/>
            </a:br>
            <a:r>
              <a:rPr lang="en-US" sz="4000" dirty="0" smtClean="0"/>
              <a:t/>
            </a:r>
            <a:br>
              <a:rPr lang="en-US" sz="4000" dirty="0" smtClean="0"/>
            </a:br>
            <a:r>
              <a:rPr lang="en-US" sz="4000" dirty="0" smtClean="0"/>
              <a:t>So, 30+ 3 1/2 equals the age of 33.</a:t>
            </a:r>
            <a:br>
              <a:rPr lang="en-US" sz="4000" dirty="0" smtClean="0"/>
            </a:br>
            <a:endParaRPr lang="en-US" sz="4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991600" cy="5562600"/>
          </a:xfrm>
        </p:spPr>
        <p:txBody>
          <a:bodyPr>
            <a:normAutofit/>
          </a:bodyPr>
          <a:lstStyle/>
          <a:p>
            <a:r>
              <a:rPr lang="en-US" sz="5400" b="1" dirty="0" smtClean="0">
                <a:effectLst>
                  <a:glow rad="63500">
                    <a:schemeClr val="accent3">
                      <a:satMod val="175000"/>
                      <a:alpha val="40000"/>
                    </a:schemeClr>
                  </a:glow>
                </a:effectLst>
              </a:rPr>
              <a:t>15 Reasons Why Jesus Came</a:t>
            </a:r>
            <a:br>
              <a:rPr lang="en-US" sz="5400" b="1" dirty="0" smtClean="0">
                <a:effectLst>
                  <a:glow rad="63500">
                    <a:schemeClr val="accent3">
                      <a:satMod val="175000"/>
                      <a:alpha val="40000"/>
                    </a:schemeClr>
                  </a:glow>
                </a:effectLst>
              </a:rPr>
            </a:br>
            <a:endParaRPr lang="en-US" sz="5400" dirty="0">
              <a:effectLst>
                <a:glow rad="63500">
                  <a:schemeClr val="accent3">
                    <a:satMod val="175000"/>
                    <a:alpha val="40000"/>
                  </a:schemeClr>
                </a:glo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dirty="0" smtClean="0"/>
              <a:t>1. Jesus Christ came into the world to save sinners -     </a:t>
            </a:r>
            <a:r>
              <a:rPr lang="en-US" i="1" dirty="0" smtClean="0">
                <a:solidFill>
                  <a:srgbClr val="FFFF00"/>
                </a:solidFill>
              </a:rPr>
              <a:t>I Timothy 1:15, "This is a faithful saying, and worthy of all acceptation, that Christ Jesus came into the world to save sinners; of whom I am chief." </a:t>
            </a:r>
          </a:p>
          <a:p>
            <a:pPr>
              <a:buNone/>
            </a:pPr>
            <a:r>
              <a:rPr lang="en-US" dirty="0" smtClean="0"/>
              <a:t>2. Jesus Christ came into the world to call sinners to repentance </a:t>
            </a:r>
            <a:r>
              <a:rPr lang="en-US" i="1" dirty="0" smtClean="0"/>
              <a:t>- </a:t>
            </a:r>
            <a:r>
              <a:rPr lang="en-US" i="1" dirty="0" smtClean="0">
                <a:solidFill>
                  <a:srgbClr val="FFFF00"/>
                </a:solidFill>
              </a:rPr>
              <a:t>Mark 2:17, "When Jesus heard it, he </a:t>
            </a:r>
            <a:r>
              <a:rPr lang="en-US" i="1" dirty="0" err="1" smtClean="0">
                <a:solidFill>
                  <a:srgbClr val="FFFF00"/>
                </a:solidFill>
              </a:rPr>
              <a:t>saith</a:t>
            </a:r>
            <a:r>
              <a:rPr lang="en-US" i="1" dirty="0" smtClean="0">
                <a:solidFill>
                  <a:srgbClr val="FFFF00"/>
                </a:solidFill>
              </a:rPr>
              <a:t> unto them, They that are whole have no need of the physician, but they that are sick: I came not to call the righteous, but sinners to repentance." </a:t>
            </a:r>
          </a:p>
          <a:p>
            <a:pPr>
              <a:buNone/>
            </a:pPr>
            <a:r>
              <a:rPr lang="en-US" dirty="0" smtClean="0"/>
              <a:t>3. Jesus Christ came into the world to seek and save the lost </a:t>
            </a:r>
            <a:r>
              <a:rPr lang="en-US" i="1" dirty="0" smtClean="0"/>
              <a:t>- </a:t>
            </a:r>
            <a:r>
              <a:rPr lang="en-US" i="1" dirty="0" smtClean="0">
                <a:solidFill>
                  <a:srgbClr val="FFFF00"/>
                </a:solidFill>
              </a:rPr>
              <a:t>Luke 19:10, "For the Son of man is come to seek and to save that which was lost."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dirty="0" smtClean="0"/>
              <a:t>4. Jesus came into the world to demonstrate the true purpose of life and give Himself a ransom - </a:t>
            </a:r>
            <a:r>
              <a:rPr lang="en-US" i="1" dirty="0" smtClean="0">
                <a:solidFill>
                  <a:srgbClr val="FFFF00"/>
                </a:solidFill>
              </a:rPr>
              <a:t>Matthew 20:28, "Even as the Son of man came not to be ministered unto, but to minister, and to give his life a ransom for many." </a:t>
            </a:r>
          </a:p>
          <a:p>
            <a:pPr>
              <a:buNone/>
            </a:pPr>
            <a:r>
              <a:rPr lang="en-US" dirty="0" smtClean="0"/>
              <a:t>5. Jesus Christ came into the world to be a King and bear witness to the truth </a:t>
            </a:r>
            <a:r>
              <a:rPr lang="en-US" i="1" dirty="0" smtClean="0"/>
              <a:t>- </a:t>
            </a:r>
            <a:r>
              <a:rPr lang="en-US" i="1" dirty="0" smtClean="0">
                <a:solidFill>
                  <a:srgbClr val="FFFF00"/>
                </a:solidFill>
              </a:rPr>
              <a:t>John 18:37, "Pilate therefore said unto him, Art thou a king then? Jesus answered, Thou </a:t>
            </a:r>
            <a:r>
              <a:rPr lang="en-US" i="1" dirty="0" err="1" smtClean="0">
                <a:solidFill>
                  <a:srgbClr val="FFFF00"/>
                </a:solidFill>
              </a:rPr>
              <a:t>sayest</a:t>
            </a:r>
            <a:r>
              <a:rPr lang="en-US" i="1" dirty="0" smtClean="0">
                <a:solidFill>
                  <a:srgbClr val="FFFF00"/>
                </a:solidFill>
              </a:rPr>
              <a:t> that I am a king. To this end was I born, and for this cause came I into the world, that I should bear witness unto the truth. Every one that is of the truth </a:t>
            </a:r>
            <a:r>
              <a:rPr lang="en-US" i="1" dirty="0" err="1" smtClean="0">
                <a:solidFill>
                  <a:srgbClr val="FFFF00"/>
                </a:solidFill>
              </a:rPr>
              <a:t>heareth</a:t>
            </a:r>
            <a:r>
              <a:rPr lang="en-US" i="1" dirty="0" smtClean="0">
                <a:solidFill>
                  <a:srgbClr val="FFFF00"/>
                </a:solidFill>
              </a:rPr>
              <a:t> my voice."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dirty="0" smtClean="0"/>
              <a:t>6. Jesus Christ came into the world to do the Will of His Father - </a:t>
            </a:r>
            <a:r>
              <a:rPr lang="en-US" i="1" dirty="0" smtClean="0">
                <a:solidFill>
                  <a:srgbClr val="FFFF00"/>
                </a:solidFill>
              </a:rPr>
              <a:t>John 6:38, "For I came down from heaven, not to do mine own will, but the will of him that sent me." </a:t>
            </a:r>
          </a:p>
          <a:p>
            <a:pPr>
              <a:buNone/>
            </a:pPr>
            <a:r>
              <a:rPr lang="en-US" dirty="0" smtClean="0"/>
              <a:t>7. Jesus Christ came into the world to be a Light in the world - </a:t>
            </a:r>
            <a:r>
              <a:rPr lang="en-US" i="1" dirty="0" smtClean="0">
                <a:solidFill>
                  <a:srgbClr val="FFFF00"/>
                </a:solidFill>
              </a:rPr>
              <a:t>John 12:46, "I am come a light into the world, that whosoever believeth on me should not abide in darkness." </a:t>
            </a:r>
          </a:p>
          <a:p>
            <a:pPr>
              <a:buNone/>
            </a:pPr>
            <a:r>
              <a:rPr lang="en-US" dirty="0" smtClean="0"/>
              <a:t>8. Jesus Christ came into the world that men might have the Abundant Life </a:t>
            </a:r>
            <a:r>
              <a:rPr lang="en-US" i="1" dirty="0" smtClean="0"/>
              <a:t>- </a:t>
            </a:r>
            <a:r>
              <a:rPr lang="en-US" i="1" dirty="0" smtClean="0">
                <a:solidFill>
                  <a:srgbClr val="FFFF00"/>
                </a:solidFill>
              </a:rPr>
              <a:t>John 10:10, "I am come that they might have life, and that they might have it more abundantly." </a:t>
            </a:r>
            <a:endParaRPr lang="en-US" i="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dirty="0" smtClean="0"/>
              <a:t>9. Jesus Christ came into the world to Judge the world - </a:t>
            </a:r>
            <a:r>
              <a:rPr lang="en-US" i="1" dirty="0" smtClean="0">
                <a:solidFill>
                  <a:srgbClr val="FFFF00"/>
                </a:solidFill>
              </a:rPr>
              <a:t>John 9:39, "And Jesus said, For judgment I am come into this world, that they which see not might see; and that they which see might be made blind." </a:t>
            </a:r>
          </a:p>
          <a:p>
            <a:pPr>
              <a:buNone/>
            </a:pPr>
            <a:endParaRPr lang="en-US" i="1" dirty="0" smtClean="0">
              <a:solidFill>
                <a:srgbClr val="FFFF00"/>
              </a:solidFill>
            </a:endParaRPr>
          </a:p>
          <a:p>
            <a:pPr>
              <a:buNone/>
            </a:pPr>
            <a:r>
              <a:rPr lang="en-US" b="1" dirty="0" smtClean="0"/>
              <a:t>    Note: </a:t>
            </a:r>
            <a:r>
              <a:rPr lang="en-US" dirty="0" smtClean="0"/>
              <a:t>Does this verse disagree with those verses that state,  Jesus came not to condemn the world, </a:t>
            </a:r>
            <a:r>
              <a:rPr lang="en-US" i="1" dirty="0" smtClean="0"/>
              <a:t>John 3:17; John 12:47; John 5:45.</a:t>
            </a:r>
          </a:p>
          <a:p>
            <a:pPr>
              <a:buNone/>
            </a:pPr>
            <a:endParaRPr lang="en-US" i="1" dirty="0" smtClean="0"/>
          </a:p>
          <a:p>
            <a:pPr algn="ctr">
              <a:buNone/>
            </a:pPr>
            <a:r>
              <a:rPr lang="en-US" sz="4000" i="1" dirty="0" smtClean="0">
                <a:solidFill>
                  <a:srgbClr val="FFFF00"/>
                </a:solidFill>
              </a:rPr>
              <a:t>“For God sent not his Son into the world to condemn the world; but that the world through him might be saved.”</a:t>
            </a:r>
          </a:p>
          <a:p>
            <a:pPr>
              <a:buNone/>
            </a:pPr>
            <a:endParaRPr lang="en-US" i="1" dirty="0" smtClean="0"/>
          </a:p>
          <a:p>
            <a:pPr>
              <a:buNone/>
            </a:pPr>
            <a:endParaRPr lang="en-US" i="1" dirty="0" smtClean="0"/>
          </a:p>
          <a:p>
            <a:pPr>
              <a:buNone/>
            </a:pPr>
            <a:endParaRPr lang="en-US" i="1" dirty="0" smtClean="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to="" calcmode="lin" valueType="num">
                                      <p:cBhvr>
                                        <p:cTn id="7" dur="1" fill="hold"/>
                                        <p:tgtEl>
                                          <p:spTgt spid="3">
                                            <p:txEl>
                                              <p:pRg st="2" end="2"/>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to="" calcmode="lin" valueType="num">
                                      <p:cBhvr>
                                        <p:cTn id="12"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9144000" cy="6001643"/>
          </a:xfrm>
          <a:prstGeom prst="rect">
            <a:avLst/>
          </a:prstGeom>
        </p:spPr>
        <p:txBody>
          <a:bodyPr wrap="square">
            <a:spAutoFit/>
          </a:bodyPr>
          <a:lstStyle/>
          <a:p>
            <a:r>
              <a:rPr lang="en-US" sz="3200" b="1" dirty="0" smtClean="0">
                <a:solidFill>
                  <a:srgbClr val="FFFF00"/>
                </a:solidFill>
              </a:rPr>
              <a:t>Clarke's Commentary on </a:t>
            </a:r>
            <a:r>
              <a:rPr lang="en-US" sz="3200" b="1" i="1" dirty="0" smtClean="0">
                <a:solidFill>
                  <a:srgbClr val="FFFF00"/>
                </a:solidFill>
              </a:rPr>
              <a:t>John 9:39</a:t>
            </a:r>
          </a:p>
          <a:p>
            <a:r>
              <a:rPr lang="en-US" sz="3200" dirty="0" smtClean="0"/>
              <a:t>For judgment I am come - I am come to manifest and execute the just judgment of God: </a:t>
            </a:r>
            <a:r>
              <a:rPr lang="en-US" sz="3200" dirty="0" smtClean="0">
                <a:solidFill>
                  <a:srgbClr val="FFFF00"/>
                </a:solidFill>
              </a:rPr>
              <a:t>(see context) </a:t>
            </a:r>
            <a:r>
              <a:rPr lang="en-US" sz="3200" dirty="0" smtClean="0"/>
              <a:t/>
            </a:r>
            <a:br>
              <a:rPr lang="en-US" sz="3200" dirty="0" smtClean="0"/>
            </a:br>
            <a:r>
              <a:rPr lang="en-US" sz="3200" dirty="0" smtClean="0"/>
              <a:t>1. By giving sight to the blind (those in darkness)</a:t>
            </a:r>
          </a:p>
          <a:p>
            <a:r>
              <a:rPr lang="en-US" sz="3200" dirty="0" smtClean="0"/>
              <a:t>2. By becoming a light to the Gentiles</a:t>
            </a:r>
          </a:p>
          <a:p>
            <a:r>
              <a:rPr lang="en-US" sz="3200" dirty="0" smtClean="0"/>
              <a:t>3. By removing the true from those who, pretending to make a proper use of it, only abused the mercy and grace </a:t>
            </a:r>
            <a:r>
              <a:rPr lang="en-US" sz="3200" smtClean="0"/>
              <a:t>of God in </a:t>
            </a:r>
            <a:r>
              <a:rPr lang="en-US" sz="3200" dirty="0" smtClean="0"/>
              <a:t>rejecting the Lord </a:t>
            </a:r>
            <a:r>
              <a:rPr lang="en-US" sz="3200" smtClean="0"/>
              <a:t>Jesus Christ.</a:t>
            </a:r>
            <a:r>
              <a:rPr lang="en-US" sz="3200" dirty="0" smtClean="0"/>
              <a:t/>
            </a:r>
            <a:br>
              <a:rPr lang="en-US" sz="3200" dirty="0" smtClean="0"/>
            </a:br>
            <a:r>
              <a:rPr lang="en-US" sz="3200" dirty="0" smtClean="0"/>
              <a:t/>
            </a:r>
            <a:br>
              <a:rPr lang="en-US" sz="3200" dirty="0" smtClean="0"/>
            </a:br>
            <a:r>
              <a:rPr lang="en-US" sz="3200" dirty="0" smtClean="0"/>
              <a:t>In a word, salvation would be taken away from the Jews, because they reject it; and the kingdom of God would be given to the Gentiles who would receive it.</a:t>
            </a:r>
            <a:endParaRPr lang="en-US" sz="3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9601"/>
            <a:ext cx="9144000" cy="5632311"/>
          </a:xfrm>
          <a:prstGeom prst="rect">
            <a:avLst/>
          </a:prstGeom>
        </p:spPr>
        <p:txBody>
          <a:bodyPr wrap="square">
            <a:spAutoFit/>
          </a:bodyPr>
          <a:lstStyle/>
          <a:p>
            <a:pPr>
              <a:buNone/>
            </a:pPr>
            <a:r>
              <a:rPr lang="en-US" sz="3600" dirty="0" smtClean="0"/>
              <a:t>10. Jesus Christ came into the world to </a:t>
            </a:r>
            <a:r>
              <a:rPr lang="en-US" sz="3600" dirty="0" smtClean="0"/>
              <a:t>p</a:t>
            </a:r>
            <a:r>
              <a:rPr lang="en-US" sz="3600" dirty="0" smtClean="0"/>
              <a:t>roclaim  </a:t>
            </a:r>
            <a:r>
              <a:rPr lang="en-US" sz="3600" dirty="0" smtClean="0"/>
              <a:t>the Good News about the Kingdom of God - </a:t>
            </a:r>
            <a:r>
              <a:rPr lang="en-US" sz="3600" i="1" dirty="0" smtClean="0">
                <a:solidFill>
                  <a:srgbClr val="FFFF00"/>
                </a:solidFill>
              </a:rPr>
              <a:t>Mark 1:38, "And he said unto them, Let us go into the next towns, that I may preach there also: for therefore came I forth." </a:t>
            </a:r>
          </a:p>
          <a:p>
            <a:pPr>
              <a:buNone/>
            </a:pPr>
            <a:r>
              <a:rPr lang="en-US" sz="3600" dirty="0" smtClean="0"/>
              <a:t>11. Jesus Christ came into the world to die on the cross - </a:t>
            </a:r>
            <a:r>
              <a:rPr lang="en-US" sz="3600" i="1" dirty="0" smtClean="0">
                <a:solidFill>
                  <a:srgbClr val="FFFF00"/>
                </a:solidFill>
              </a:rPr>
              <a:t>John 12:27, "Now is my soul troubled; and what shall I say? Father, save me from this hour: but for this cause came I unto this hour." </a:t>
            </a:r>
            <a:endParaRPr lang="en-US" sz="3600" i="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to="" calcmode="lin" valueType="num">
                                      <p:cBhvr>
                                        <p:cTn id="7" dur="1" fill="hold"/>
                                        <p:tgtEl>
                                          <p:spTgt spid="2">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buNone/>
            </a:pPr>
            <a:r>
              <a:rPr lang="en-US" dirty="0" smtClean="0"/>
              <a:t>12. Jesus Christ came into the world to fulfil the law - </a:t>
            </a:r>
            <a:r>
              <a:rPr lang="en-US" i="1" dirty="0" smtClean="0">
                <a:solidFill>
                  <a:srgbClr val="FFFF00"/>
                </a:solidFill>
              </a:rPr>
              <a:t>Matthew 5:17, "Think not that I am come to destroy the law, or the prophets: I am not come to destroy, but to fulfil." </a:t>
            </a:r>
          </a:p>
          <a:p>
            <a:pPr>
              <a:buNone/>
            </a:pPr>
            <a:r>
              <a:rPr lang="en-US" dirty="0" smtClean="0"/>
              <a:t>13. Jesus Christ came into the world to be a </a:t>
            </a:r>
            <a:r>
              <a:rPr lang="en-US" dirty="0" smtClean="0"/>
              <a:t>divider </a:t>
            </a:r>
            <a:r>
              <a:rPr lang="en-US" dirty="0" smtClean="0"/>
              <a:t>of men - </a:t>
            </a:r>
            <a:r>
              <a:rPr lang="en-US" i="1" dirty="0" smtClean="0">
                <a:solidFill>
                  <a:srgbClr val="FFFF00"/>
                </a:solidFill>
              </a:rPr>
              <a:t>Matthew 10:34, 35, "Think not that I am come to send peace on earth: I came not to send peace, but a sword. For I am come to set a man at variance against his father, and the daughter against her mother, and the daughter in law against her mother in law." </a:t>
            </a:r>
            <a:r>
              <a:rPr lang="en-US" dirty="0" smtClean="0"/>
              <a:t>(Christ makes it necessary to choose between relatives and the truth. This choice often causes division.) </a:t>
            </a:r>
          </a:p>
          <a:p>
            <a:pPr>
              <a:buNone/>
            </a:pPr>
            <a:r>
              <a:rPr lang="en-US" dirty="0" smtClean="0"/>
              <a:t>14. Jesus Christ came into the world as a demonstration of God's Love - </a:t>
            </a:r>
            <a:r>
              <a:rPr lang="en-US" i="1" dirty="0" smtClean="0">
                <a:solidFill>
                  <a:srgbClr val="FFFF00"/>
                </a:solidFill>
              </a:rPr>
              <a:t>I John 4:10, "Herein is love, not that we loved God, but that he loved us, and sent his Son to be the propitiation for our sins." </a:t>
            </a:r>
            <a:endParaRPr lang="en-US" i="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a:buNone/>
            </a:pPr>
            <a:r>
              <a:rPr lang="en-US" dirty="0" smtClean="0"/>
              <a:t>15. Jesus Christ came into the world because the Father sent Him - </a:t>
            </a:r>
            <a:r>
              <a:rPr lang="en-US" i="1" dirty="0" smtClean="0">
                <a:solidFill>
                  <a:srgbClr val="FFFF00"/>
                </a:solidFill>
              </a:rPr>
              <a:t>John 20:21, "Then said Jesus to them again, Peace be unto you: as my Father hath sent me, even so send I you." </a:t>
            </a:r>
          </a:p>
          <a:p>
            <a:pPr>
              <a:buNone/>
            </a:pPr>
            <a:r>
              <a:rPr lang="en-US" dirty="0" smtClean="0"/>
              <a:t>    a. The Father SENT His Son to be the </a:t>
            </a:r>
            <a:r>
              <a:rPr lang="en-US" dirty="0" smtClean="0"/>
              <a:t>Propitiation </a:t>
            </a:r>
            <a:r>
              <a:rPr lang="en-US" dirty="0" smtClean="0"/>
              <a:t>for our sins </a:t>
            </a:r>
            <a:r>
              <a:rPr lang="en-US" dirty="0" smtClean="0">
                <a:solidFill>
                  <a:srgbClr val="FFFF00"/>
                </a:solidFill>
              </a:rPr>
              <a:t>- </a:t>
            </a:r>
            <a:r>
              <a:rPr lang="en-US" i="1" dirty="0" smtClean="0">
                <a:solidFill>
                  <a:srgbClr val="FFFF00"/>
                </a:solidFill>
              </a:rPr>
              <a:t>I John 4:10, "Herein is love, not that we loved God, but that he loved us, and sent his Son to be the propitiation for our sins.”</a:t>
            </a:r>
          </a:p>
          <a:p>
            <a:pPr>
              <a:buNone/>
            </a:pPr>
            <a:r>
              <a:rPr lang="en-US" i="1" dirty="0" smtClean="0"/>
              <a:t>    </a:t>
            </a:r>
            <a:r>
              <a:rPr lang="en-US" dirty="0" smtClean="0"/>
              <a:t>b. The Father SENT His Son to be the Saviour of the world - </a:t>
            </a:r>
            <a:r>
              <a:rPr lang="en-US" i="1" dirty="0" smtClean="0">
                <a:solidFill>
                  <a:srgbClr val="FFFF00"/>
                </a:solidFill>
              </a:rPr>
              <a:t>John 3:16-18, "For God so loved the world, that he gave his only begotten Son, that whosoever believeth in him should not perish, but have everlasting life. For God sent not his Son into the world to condemn the world; but that the world through him might be saved. He that believeth on him is not condemned: but he that believeth not is condemned already, because he hath not believed in the name of the only begotten Son of God.”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2762"/>
          </a:xfrm>
        </p:spPr>
        <p:txBody>
          <a:bodyPr>
            <a:normAutofit/>
          </a:bodyPr>
          <a:lstStyle/>
          <a:p>
            <a:r>
              <a:rPr lang="en-US" sz="4800" dirty="0" smtClean="0"/>
              <a:t>The Old Testament records a number of theophanies. </a:t>
            </a:r>
            <a:br>
              <a:rPr lang="en-US" sz="4800" dirty="0" smtClean="0"/>
            </a:br>
            <a:r>
              <a:rPr lang="en-US" sz="4800" dirty="0"/>
              <a:t/>
            </a:r>
            <a:br>
              <a:rPr lang="en-US" sz="4800" dirty="0"/>
            </a:br>
            <a:r>
              <a:rPr lang="en-US" sz="4800" dirty="0" smtClean="0"/>
              <a:t>A theophany is a pre-Bethlehem appearance of Christ.</a:t>
            </a:r>
            <a:endParaRPr lang="en-US" sz="4800" dirty="0"/>
          </a:p>
        </p:txBody>
      </p:sp>
      <p:sp>
        <p:nvSpPr>
          <p:cNvPr id="3" name="Rectangle 2"/>
          <p:cNvSpPr/>
          <p:nvPr/>
        </p:nvSpPr>
        <p:spPr>
          <a:xfrm>
            <a:off x="457200" y="4953000"/>
            <a:ext cx="4724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a:buNone/>
            </a:pPr>
            <a:r>
              <a:rPr lang="en-US" dirty="0" smtClean="0"/>
              <a:t>    c. The Father SENT His Son to bless us by turning us from our iniquities - </a:t>
            </a:r>
            <a:r>
              <a:rPr lang="en-US" i="1" dirty="0" smtClean="0">
                <a:solidFill>
                  <a:srgbClr val="FFFF00"/>
                </a:solidFill>
              </a:rPr>
              <a:t>Acts 3:26, "Unto you first God, having raised up his Son Jesus, sent him to bless you, in turning away every one of you from his iniquities.”</a:t>
            </a:r>
          </a:p>
          <a:p>
            <a:pPr>
              <a:buNone/>
            </a:pPr>
            <a:r>
              <a:rPr lang="en-US" i="1" dirty="0" smtClean="0">
                <a:solidFill>
                  <a:srgbClr val="FFFF00"/>
                </a:solidFill>
              </a:rPr>
              <a:t>   </a:t>
            </a:r>
            <a:r>
              <a:rPr lang="en-US" dirty="0" smtClean="0"/>
              <a:t> d. The Father SENT His Son to redeem us from the curse of the law - </a:t>
            </a:r>
            <a:r>
              <a:rPr lang="en-US" i="1" dirty="0" smtClean="0">
                <a:solidFill>
                  <a:srgbClr val="FFFF00"/>
                </a:solidFill>
              </a:rPr>
              <a:t>Galatians 4:4-5, "But when the fulness of the time was come, God sent forth his Son, made of a woman, made under the law, To redeem them that were under the law, that we might receive the adoption of sons.”</a:t>
            </a:r>
          </a:p>
          <a:p>
            <a:pPr>
              <a:buNone/>
            </a:pPr>
            <a:r>
              <a:rPr lang="en-US" i="1" dirty="0" smtClean="0">
                <a:solidFill>
                  <a:srgbClr val="FFFF00"/>
                </a:solidFill>
              </a:rPr>
              <a:t>   </a:t>
            </a:r>
            <a:r>
              <a:rPr lang="en-US" dirty="0" smtClean="0"/>
              <a:t> e. The Father SENT His Son to make possible a new power in the hearts of men, a power to enable him to fulfill the righteousness of the law - </a:t>
            </a:r>
            <a:r>
              <a:rPr lang="en-US" i="1" dirty="0" smtClean="0">
                <a:solidFill>
                  <a:srgbClr val="FFFF00"/>
                </a:solidFill>
              </a:rPr>
              <a:t>Romans 8:3,4, "For what the law could not do, in that it was weak through the flesh, God sending his own Son in the likeness of sinful flesh, and for sin, condemned sin in the flesh: That the righteousness of the law might be fulfilled in us, who walk not after the flesh, but after the Spirit."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The Virgin Birth</a:t>
            </a:r>
            <a:endParaRPr lang="en-US" dirty="0">
              <a:solidFill>
                <a:srgbClr val="FFFF00"/>
              </a:solidFill>
            </a:endParaRPr>
          </a:p>
        </p:txBody>
      </p:sp>
      <p:sp>
        <p:nvSpPr>
          <p:cNvPr id="3" name="Content Placeholder 2"/>
          <p:cNvSpPr>
            <a:spLocks noGrp="1"/>
          </p:cNvSpPr>
          <p:nvPr>
            <p:ph idx="1"/>
          </p:nvPr>
        </p:nvSpPr>
        <p:spPr>
          <a:xfrm>
            <a:off x="0" y="1600200"/>
            <a:ext cx="4572000" cy="5257800"/>
          </a:xfrm>
        </p:spPr>
        <p:txBody>
          <a:bodyPr>
            <a:normAutofit/>
          </a:bodyPr>
          <a:lstStyle/>
          <a:p>
            <a:pPr algn="ctr">
              <a:buNone/>
            </a:pPr>
            <a:r>
              <a:rPr lang="en-US" sz="3600" i="1" dirty="0" smtClean="0"/>
              <a:t>   “Behold, a virgin shall be with child, and shall bring forth a son, and they shall call his name Emmanuel, which being interpreted is, God with us.” </a:t>
            </a:r>
          </a:p>
          <a:p>
            <a:pPr algn="ctr">
              <a:buNone/>
            </a:pPr>
            <a:r>
              <a:rPr lang="en-US" sz="3600" i="1" dirty="0" smtClean="0"/>
              <a:t>Matt. 1:23 </a:t>
            </a:r>
            <a:endParaRPr lang="en-US" sz="3600" i="1" dirty="0"/>
          </a:p>
        </p:txBody>
      </p:sp>
      <p:pic>
        <p:nvPicPr>
          <p:cNvPr id="4098" name="Picture 2" descr="C:\Users\Dan White\Pictures\Bible pictures\Jesus\01 Birth\baby_Jesus (2).JPG"/>
          <p:cNvPicPr>
            <a:picLocks noChangeAspect="1" noChangeArrowheads="1"/>
          </p:cNvPicPr>
          <p:nvPr/>
        </p:nvPicPr>
        <p:blipFill>
          <a:blip r:embed="rId2" cstate="print"/>
          <a:srcRect/>
          <a:stretch>
            <a:fillRect/>
          </a:stretch>
        </p:blipFill>
        <p:spPr bwMode="auto">
          <a:xfrm rot="366275">
            <a:off x="4572001" y="2057399"/>
            <a:ext cx="4572000" cy="3411855"/>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457200"/>
            <a:ext cx="8229600" cy="6400800"/>
          </a:xfrm>
          <a:prstGeom prst="rect">
            <a:avLst/>
          </a:prstGeom>
        </p:spPr>
        <p:txBody>
          <a:bodyPr>
            <a:normAutofit/>
          </a:bodyPr>
          <a:lstStyle/>
          <a:p>
            <a:pPr lvl="0" algn="ctr">
              <a:spcBef>
                <a:spcPct val="0"/>
              </a:spcBef>
              <a:defRPr/>
            </a:pPr>
            <a:r>
              <a:rPr lang="en-US" sz="4800" b="1" dirty="0" smtClean="0">
                <a:solidFill>
                  <a:schemeClr val="bg2">
                    <a:lumMod val="20000"/>
                    <a:lumOff val="80000"/>
                  </a:schemeClr>
                </a:solidFill>
              </a:rPr>
              <a:t>The Incarnation of Christ</a:t>
            </a:r>
          </a:p>
          <a:p>
            <a:pPr lvl="0" algn="ctr">
              <a:spcBef>
                <a:spcPct val="0"/>
              </a:spcBef>
              <a:defRPr/>
            </a:pPr>
            <a:r>
              <a:rPr lang="en-US" sz="4800" b="1" i="1" dirty="0" smtClean="0">
                <a:solidFill>
                  <a:schemeClr val="bg2">
                    <a:lumMod val="20000"/>
                    <a:lumOff val="80000"/>
                  </a:schemeClr>
                </a:solidFill>
              </a:rPr>
              <a:t>(John 1:1-14)</a:t>
            </a:r>
          </a:p>
          <a:p>
            <a:pPr lvl="0" algn="ctr">
              <a:spcBef>
                <a:spcPct val="0"/>
              </a:spcBef>
              <a:defRPr/>
            </a:pPr>
            <a:endParaRPr lang="en-US" sz="5400" b="1" u="sng" dirty="0" smtClean="0">
              <a:solidFill>
                <a:schemeClr val="bg2">
                  <a:lumMod val="20000"/>
                  <a:lumOff val="80000"/>
                </a:schemeClr>
              </a:solidFill>
            </a:endParaRPr>
          </a:p>
          <a:p>
            <a:pPr lvl="0" algn="ctr">
              <a:spcBef>
                <a:spcPct val="0"/>
              </a:spcBef>
              <a:defRPr/>
            </a:pPr>
            <a:r>
              <a:rPr kumimoji="0" lang="en-US" sz="4800" b="1" i="0" u="none" strike="noStrike" kern="1200" cap="none" spc="0" normalizeH="0" baseline="0" noProof="0" dirty="0" smtClean="0">
                <a:ln>
                  <a:noFill/>
                </a:ln>
                <a:solidFill>
                  <a:schemeClr val="bg2">
                    <a:lumMod val="60000"/>
                    <a:lumOff val="40000"/>
                  </a:schemeClr>
                </a:solidFill>
                <a:effectLst>
                  <a:glow rad="63500">
                    <a:schemeClr val="accent1">
                      <a:satMod val="175000"/>
                      <a:alpha val="40000"/>
                    </a:schemeClr>
                  </a:glow>
                </a:effectLst>
                <a:uLnTx/>
                <a:uFillTx/>
                <a:latin typeface="+mj-lt"/>
                <a:ea typeface="+mj-ea"/>
                <a:cs typeface="+mj-cs"/>
              </a:rPr>
              <a:t> God the Son took upon himself the full nature of man and yet retain the full nature of God.</a:t>
            </a:r>
            <a:endParaRPr kumimoji="0" lang="en-US" sz="4800" b="1" i="0" u="none" strike="noStrike" kern="1200" cap="none" spc="0" normalizeH="0" baseline="0" noProof="0" dirty="0">
              <a:ln>
                <a:noFill/>
              </a:ln>
              <a:solidFill>
                <a:schemeClr val="bg2">
                  <a:lumMod val="60000"/>
                  <a:lumOff val="40000"/>
                </a:schemeClr>
              </a:solidFill>
              <a:effectLst>
                <a:glow rad="63500">
                  <a:schemeClr val="accent1">
                    <a:satMod val="175000"/>
                    <a:alpha val="40000"/>
                  </a:schemeClr>
                </a:glow>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solidFill>
                  <a:srgbClr val="FFFF00"/>
                </a:solidFill>
              </a:rPr>
              <a:t>Names and Titles of Jesus Christ</a:t>
            </a:r>
            <a:endParaRPr lang="en-US" dirty="0">
              <a:solidFill>
                <a:srgbClr val="FFFF00"/>
              </a:solidFill>
            </a:endParaRPr>
          </a:p>
        </p:txBody>
      </p:sp>
      <p:pic>
        <p:nvPicPr>
          <p:cNvPr id="51204" name="Picture 4" descr="http://christianityinview.com/images/jesusnames.jpg"/>
          <p:cNvPicPr>
            <a:picLocks noChangeAspect="1" noChangeArrowheads="1"/>
          </p:cNvPicPr>
          <p:nvPr/>
        </p:nvPicPr>
        <p:blipFill>
          <a:blip r:embed="rId2" cstate="print"/>
          <a:srcRect/>
          <a:stretch>
            <a:fillRect/>
          </a:stretch>
        </p:blipFill>
        <p:spPr bwMode="auto">
          <a:xfrm>
            <a:off x="838200" y="1295400"/>
            <a:ext cx="7441603" cy="5562600"/>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solidFill>
                  <a:srgbClr val="FFFF00"/>
                </a:solidFill>
              </a:rPr>
              <a:t>The Humanity of Jesus Christ</a:t>
            </a:r>
            <a:endParaRPr lang="en-US" dirty="0">
              <a:solidFill>
                <a:srgbClr val="FFFF00"/>
              </a:solidFill>
            </a:endParaRPr>
          </a:p>
        </p:txBody>
      </p:sp>
      <p:pic>
        <p:nvPicPr>
          <p:cNvPr id="1026" name="Picture 2" descr="http://www.divinemercyofourlord.org/pictures/Beatitudes.jpg"/>
          <p:cNvPicPr>
            <a:picLocks noChangeAspect="1" noChangeArrowheads="1"/>
          </p:cNvPicPr>
          <p:nvPr/>
        </p:nvPicPr>
        <p:blipFill>
          <a:blip r:embed="rId2" cstate="print"/>
          <a:srcRect/>
          <a:stretch>
            <a:fillRect/>
          </a:stretch>
        </p:blipFill>
        <p:spPr bwMode="auto">
          <a:xfrm>
            <a:off x="1295400" y="1524000"/>
            <a:ext cx="6705600" cy="5029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a:bodyPr>
          <a:lstStyle/>
          <a:p>
            <a:r>
              <a:rPr lang="en-US" sz="6000" dirty="0" smtClean="0">
                <a:solidFill>
                  <a:srgbClr val="FFFF00"/>
                </a:solidFill>
                <a:effectLst/>
              </a:rPr>
              <a:t>The Deity of Jesus Christ</a:t>
            </a:r>
            <a:endParaRPr lang="en-US" sz="6000" dirty="0">
              <a:solidFill>
                <a:srgbClr val="FFFF00"/>
              </a:solidFill>
              <a:effectLst/>
            </a:endParaRPr>
          </a:p>
        </p:txBody>
      </p:sp>
      <p:sp>
        <p:nvSpPr>
          <p:cNvPr id="3" name="Rectangle 2"/>
          <p:cNvSpPr/>
          <p:nvPr/>
        </p:nvSpPr>
        <p:spPr>
          <a:xfrm>
            <a:off x="0" y="1676400"/>
            <a:ext cx="9144000" cy="4524315"/>
          </a:xfrm>
          <a:prstGeom prst="rect">
            <a:avLst/>
          </a:prstGeom>
        </p:spPr>
        <p:txBody>
          <a:bodyPr wrap="square">
            <a:spAutoFit/>
          </a:bodyPr>
          <a:lstStyle/>
          <a:p>
            <a:pPr algn="ctr"/>
            <a:r>
              <a:rPr lang="en-US" sz="3600" i="1" dirty="0" smtClean="0"/>
              <a:t>“I and my Father are one. Then the Jews took up stones again to stone him. Jesus answered them, Many good works have I shewed you from my Father; for which of those works do ye stone me? The Jews answered him, saying, For a good work we stone thee not; but for blasphemy; and because that thou, being a man, </a:t>
            </a:r>
            <a:r>
              <a:rPr lang="en-US" sz="3600" i="1" dirty="0" err="1" smtClean="0"/>
              <a:t>makest</a:t>
            </a:r>
            <a:r>
              <a:rPr lang="en-US" sz="3600" i="1" dirty="0" smtClean="0"/>
              <a:t> thyself God.” (John 10:30-33) </a:t>
            </a:r>
            <a:endParaRPr lang="en-US" sz="3600"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628</TotalTime>
  <Words>2327</Words>
  <Application>Microsoft Office PowerPoint</Application>
  <PresentationFormat>On-screen Show (4:3)</PresentationFormat>
  <Paragraphs>128</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The Doctrine of Jesus Christ (Part 10)</vt:lpstr>
      <vt:lpstr>Review</vt:lpstr>
      <vt:lpstr>Slide 3</vt:lpstr>
      <vt:lpstr>The Old Testament records a number of theophanies.   A theophany is a pre-Bethlehem appearance of Christ.</vt:lpstr>
      <vt:lpstr>The Virgin Birth</vt:lpstr>
      <vt:lpstr>Slide 6</vt:lpstr>
      <vt:lpstr>Names and Titles of Jesus Christ</vt:lpstr>
      <vt:lpstr>The Humanity of Jesus Christ</vt:lpstr>
      <vt:lpstr>The Deity of Jesus Christ</vt:lpstr>
      <vt:lpstr>Slide 10</vt:lpstr>
      <vt:lpstr>The Impeccability of Jesus Christ</vt:lpstr>
      <vt:lpstr>Not capable of sinning</vt:lpstr>
      <vt:lpstr>Three facts should be stated concerning the impeccability of Jesus Christ </vt:lpstr>
      <vt:lpstr>Slide 14</vt:lpstr>
      <vt:lpstr>The Earthly Ministry  of Jesus Christ</vt:lpstr>
      <vt:lpstr>Brief outline of the  Life and Ministry of Jesus Christ</vt:lpstr>
      <vt:lpstr>Slide 17</vt:lpstr>
      <vt:lpstr>What kind of men did Jesus  chose to be his disciples?</vt:lpstr>
      <vt:lpstr>Slide 19</vt:lpstr>
      <vt:lpstr>Slide 20</vt:lpstr>
      <vt:lpstr>Slide 21</vt:lpstr>
      <vt:lpstr>Slide 22</vt:lpstr>
      <vt:lpstr>Slide 23</vt:lpstr>
      <vt:lpstr>Slide 24</vt:lpstr>
      <vt:lpstr>Slide 25</vt:lpstr>
      <vt:lpstr>Jesus age is drawn from  two main things.    </vt:lpstr>
      <vt:lpstr>Slide 27</vt:lpstr>
      <vt:lpstr>Slide 28</vt:lpstr>
      <vt:lpstr>Slide 29</vt:lpstr>
      <vt:lpstr>Second, most Christian scholars agree that Jesus' ministry lasted 3 1/2 years.    So, 30+ 3 1/2 equals the age of 33. </vt:lpstr>
      <vt:lpstr>15 Reasons Why Jesus Came </vt:lpstr>
      <vt:lpstr>Slide 32</vt:lpstr>
      <vt:lpstr>Slide 33</vt:lpstr>
      <vt:lpstr>Slide 34</vt:lpstr>
      <vt:lpstr>Slide 35</vt:lpstr>
      <vt:lpstr>Slide 36</vt:lpstr>
      <vt:lpstr>Slide 37</vt:lpstr>
      <vt:lpstr>Slide 38</vt:lpstr>
      <vt:lpstr>Slide 39</vt:lpstr>
      <vt:lpstr>Slide 40</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Doctrine of Jesus Christ (Part 10)</dc:title>
  <dc:creator>Pastor Daniel White</dc:creator>
  <cp:lastModifiedBy>Pastor Daniel White</cp:lastModifiedBy>
  <cp:revision>50</cp:revision>
  <dcterms:created xsi:type="dcterms:W3CDTF">2012-09-05T12:31:25Z</dcterms:created>
  <dcterms:modified xsi:type="dcterms:W3CDTF">2012-09-12T19:34:17Z</dcterms:modified>
</cp:coreProperties>
</file>