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6" r:id="rId4"/>
    <p:sldId id="258" r:id="rId5"/>
    <p:sldId id="259" r:id="rId6"/>
    <p:sldId id="260" r:id="rId7"/>
    <p:sldId id="265" r:id="rId8"/>
    <p:sldId id="261" r:id="rId9"/>
    <p:sldId id="262" r:id="rId10"/>
    <p:sldId id="264" r:id="rId11"/>
    <p:sldId id="266" r:id="rId12"/>
    <p:sldId id="284" r:id="rId13"/>
    <p:sldId id="267" r:id="rId14"/>
    <p:sldId id="268" r:id="rId15"/>
    <p:sldId id="269" r:id="rId16"/>
    <p:sldId id="270" r:id="rId17"/>
    <p:sldId id="271" r:id="rId18"/>
    <p:sldId id="272" r:id="rId19"/>
    <p:sldId id="273" r:id="rId20"/>
    <p:sldId id="274" r:id="rId21"/>
    <p:sldId id="275" r:id="rId22"/>
    <p:sldId id="276" r:id="rId23"/>
    <p:sldId id="277" r:id="rId24"/>
    <p:sldId id="287" r:id="rId25"/>
    <p:sldId id="278" r:id="rId26"/>
    <p:sldId id="279" r:id="rId27"/>
    <p:sldId id="280" r:id="rId28"/>
    <p:sldId id="281" r:id="rId29"/>
    <p:sldId id="282" r:id="rId30"/>
    <p:sldId id="285" r:id="rId31"/>
    <p:sldId id="28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872"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4515FC-C19C-4E96-B32B-6DE37C5BE3D0}" type="datetimeFigureOut">
              <a:rPr lang="en-US" smtClean="0"/>
              <a:pPr/>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4515FC-C19C-4E96-B32B-6DE37C5BE3D0}" type="datetimeFigureOut">
              <a:rPr lang="en-US" smtClean="0"/>
              <a:pPr/>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4515FC-C19C-4E96-B32B-6DE37C5BE3D0}" type="datetimeFigureOut">
              <a:rPr lang="en-US" smtClean="0"/>
              <a:pPr/>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4515FC-C19C-4E96-B32B-6DE37C5BE3D0}" type="datetimeFigureOut">
              <a:rPr lang="en-US" smtClean="0"/>
              <a:pPr/>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4515FC-C19C-4E96-B32B-6DE37C5BE3D0}" type="datetimeFigureOut">
              <a:rPr lang="en-US" smtClean="0"/>
              <a:pPr/>
              <a:t>4/17/2012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4515FC-C19C-4E96-B32B-6DE37C5BE3D0}" type="datetimeFigureOut">
              <a:rPr lang="en-US" smtClean="0"/>
              <a:pPr/>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4515FC-C19C-4E96-B32B-6DE37C5BE3D0}" type="datetimeFigureOut">
              <a:rPr lang="en-US" smtClean="0"/>
              <a:pPr/>
              <a:t>4/17/2012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4515FC-C19C-4E96-B32B-6DE37C5BE3D0}" type="datetimeFigureOut">
              <a:rPr lang="en-US" smtClean="0"/>
              <a:pPr/>
              <a:t>4/17/2012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515FC-C19C-4E96-B32B-6DE37C5BE3D0}" type="datetimeFigureOut">
              <a:rPr lang="en-US" smtClean="0"/>
              <a:pPr/>
              <a:t>4/17/2012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4515FC-C19C-4E96-B32B-6DE37C5BE3D0}" type="datetimeFigureOut">
              <a:rPr lang="en-US" smtClean="0"/>
              <a:pPr/>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4515FC-C19C-4E96-B32B-6DE37C5BE3D0}" type="datetimeFigureOut">
              <a:rPr lang="en-US" smtClean="0"/>
              <a:pPr/>
              <a:t>4/17/2012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62BE8B-DA73-434E-98E1-F1BBF367C84F}"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515FC-C19C-4E96-B32B-6DE37C5BE3D0}" type="datetimeFigureOut">
              <a:rPr lang="en-US" smtClean="0"/>
              <a:pPr/>
              <a:t>4/17/2012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2BE8B-DA73-434E-98E1-F1BBF367C84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3"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1)</a:t>
            </a:r>
            <a:endParaRPr lang="en-US" sz="4800" i="1" dirty="0"/>
          </a:p>
        </p:txBody>
      </p:sp>
      <p:pic>
        <p:nvPicPr>
          <p:cNvPr id="1026" name="Picture 2"/>
          <p:cNvPicPr>
            <a:picLocks noChangeAspect="1" noChangeArrowheads="1"/>
          </p:cNvPicPr>
          <p:nvPr/>
        </p:nvPicPr>
        <p:blipFill>
          <a:blip r:embed="rId4"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5"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6"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7"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8"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9"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457200" y="5334000"/>
            <a:ext cx="8229600" cy="1371600"/>
          </a:xfrm>
        </p:spPr>
        <p:txBody>
          <a:bodyPr>
            <a:normAutofit/>
          </a:bodyPr>
          <a:lstStyle/>
          <a:p>
            <a:pPr algn="ctr">
              <a:buNone/>
            </a:pPr>
            <a:r>
              <a:rPr lang="en-US" sz="4400" i="1" dirty="0" smtClean="0">
                <a:solidFill>
                  <a:srgbClr val="FFFF00"/>
                </a:solidFill>
                <a:effectLst>
                  <a:glow rad="101600">
                    <a:schemeClr val="bg1">
                      <a:alpha val="60000"/>
                    </a:schemeClr>
                  </a:glow>
                </a:effectLst>
              </a:rPr>
              <a:t>Preexistence of Jesus Christ</a:t>
            </a:r>
            <a:endParaRPr lang="en-US" sz="4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77962"/>
          </a:xfrm>
        </p:spPr>
        <p:txBody>
          <a:bodyPr>
            <a:noAutofit/>
          </a:bodyPr>
          <a:lstStyle/>
          <a:p>
            <a:r>
              <a:rPr lang="en-US" sz="4000" dirty="0" smtClean="0">
                <a:solidFill>
                  <a:srgbClr val="FFFF00"/>
                </a:solidFill>
              </a:rPr>
              <a:t>It is absolutely impossible to overemphasize the importance of </a:t>
            </a:r>
            <a:br>
              <a:rPr lang="en-US" sz="4000" dirty="0" smtClean="0">
                <a:solidFill>
                  <a:srgbClr val="FFFF00"/>
                </a:solidFill>
              </a:rPr>
            </a:br>
            <a:r>
              <a:rPr lang="en-US" sz="4000" dirty="0" smtClean="0">
                <a:solidFill>
                  <a:srgbClr val="FFFF00"/>
                </a:solidFill>
              </a:rPr>
              <a:t>the life of Jesus Christ. </a:t>
            </a:r>
            <a:endParaRPr lang="en-US" sz="4000" dirty="0">
              <a:solidFill>
                <a:srgbClr val="FFFF00"/>
              </a:solidFill>
            </a:endParaRPr>
          </a:p>
        </p:txBody>
      </p:sp>
      <p:sp>
        <p:nvSpPr>
          <p:cNvPr id="3" name="Content Placeholder 2"/>
          <p:cNvSpPr>
            <a:spLocks noGrp="1"/>
          </p:cNvSpPr>
          <p:nvPr>
            <p:ph idx="1"/>
          </p:nvPr>
        </p:nvSpPr>
        <p:spPr>
          <a:xfrm>
            <a:off x="0" y="2590800"/>
            <a:ext cx="4419600" cy="4267200"/>
          </a:xfrm>
        </p:spPr>
        <p:txBody>
          <a:bodyPr>
            <a:normAutofit/>
          </a:bodyPr>
          <a:lstStyle/>
          <a:p>
            <a:r>
              <a:rPr lang="en-US" sz="3600" dirty="0" smtClean="0"/>
              <a:t>The key question of the universe -</a:t>
            </a:r>
          </a:p>
          <a:p>
            <a:r>
              <a:rPr lang="en-US" sz="3600" i="1" dirty="0" smtClean="0"/>
              <a:t>“What think ye of Christ?” Matthew 22:41-42 </a:t>
            </a:r>
          </a:p>
          <a:p>
            <a:pPr>
              <a:buNone/>
            </a:pPr>
            <a:endParaRPr lang="en-US" sz="3600" dirty="0"/>
          </a:p>
        </p:txBody>
      </p:sp>
      <p:pic>
        <p:nvPicPr>
          <p:cNvPr id="9218" name="Picture 2"/>
          <p:cNvPicPr>
            <a:picLocks noChangeAspect="1" noChangeArrowheads="1"/>
          </p:cNvPicPr>
          <p:nvPr/>
        </p:nvPicPr>
        <p:blipFill>
          <a:blip r:embed="rId2" cstate="print"/>
          <a:srcRect/>
          <a:stretch>
            <a:fillRect/>
          </a:stretch>
        </p:blipFill>
        <p:spPr bwMode="auto">
          <a:xfrm>
            <a:off x="4267200" y="2514600"/>
            <a:ext cx="4876800" cy="36576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dirty="0" smtClean="0"/>
              <a:t>To the artist he is the altogether lovely One </a:t>
            </a:r>
            <a:r>
              <a:rPr lang="en-US" i="1" dirty="0" smtClean="0"/>
              <a:t>(Song of Sol. 5:16)</a:t>
            </a:r>
          </a:p>
          <a:p>
            <a:r>
              <a:rPr lang="en-US" dirty="0" smtClean="0"/>
              <a:t>To the architect he is the chief Cornerstone </a:t>
            </a:r>
            <a:r>
              <a:rPr lang="en-US" i="1" dirty="0" smtClean="0"/>
              <a:t>(I Pet. 2:6)</a:t>
            </a:r>
          </a:p>
          <a:p>
            <a:r>
              <a:rPr lang="en-US" dirty="0" smtClean="0"/>
              <a:t>To the astronomer he is the Sun of righteousness </a:t>
            </a:r>
            <a:r>
              <a:rPr lang="en-US" i="1" dirty="0" smtClean="0"/>
              <a:t>(Mal. 4:2)</a:t>
            </a:r>
          </a:p>
          <a:p>
            <a:r>
              <a:rPr lang="en-US" dirty="0" smtClean="0"/>
              <a:t>To the baker he is the Bread of life </a:t>
            </a:r>
            <a:r>
              <a:rPr lang="en-US" i="1" dirty="0" smtClean="0"/>
              <a:t>(John 6:35)</a:t>
            </a:r>
          </a:p>
          <a:p>
            <a:r>
              <a:rPr lang="en-US" dirty="0" smtClean="0"/>
              <a:t>To the banker he is the hidden treasure </a:t>
            </a:r>
            <a:r>
              <a:rPr lang="en-US" i="1" dirty="0" smtClean="0"/>
              <a:t>(Matt. 13:44)</a:t>
            </a:r>
          </a:p>
          <a:p>
            <a:r>
              <a:rPr lang="en-US" dirty="0" smtClean="0"/>
              <a:t>To the builder he is the sure foundation </a:t>
            </a:r>
            <a:r>
              <a:rPr lang="en-US" i="1" dirty="0" smtClean="0"/>
              <a:t>(Isa. 28:16)</a:t>
            </a:r>
          </a:p>
          <a:p>
            <a:r>
              <a:rPr lang="en-US" dirty="0" smtClean="0"/>
              <a:t>To the carpenter he is the door </a:t>
            </a:r>
            <a:r>
              <a:rPr lang="en-US" i="1" dirty="0" smtClean="0"/>
              <a:t>(John 10:7)</a:t>
            </a:r>
          </a:p>
          <a:p>
            <a:r>
              <a:rPr lang="en-US" dirty="0" smtClean="0"/>
              <a:t>To the doctor he is the great Physician </a:t>
            </a:r>
            <a:r>
              <a:rPr lang="en-US" i="1" dirty="0" smtClean="0"/>
              <a:t>(Jer. 8:22)</a:t>
            </a:r>
          </a:p>
          <a:p>
            <a:r>
              <a:rPr lang="en-US" dirty="0" smtClean="0"/>
              <a:t>To the educator he is the new and living way </a:t>
            </a:r>
            <a:r>
              <a:rPr lang="en-US" i="1" dirty="0" smtClean="0"/>
              <a:t>(Heb. 10:20)</a:t>
            </a:r>
          </a:p>
          <a:p>
            <a:r>
              <a:rPr lang="en-US" dirty="0" smtClean="0"/>
              <a:t>To the farmer he is the </a:t>
            </a:r>
            <a:r>
              <a:rPr lang="en-US" dirty="0" smtClean="0"/>
              <a:t>sower</a:t>
            </a:r>
            <a:r>
              <a:rPr lang="en-US" dirty="0" smtClean="0"/>
              <a:t> and the Lord of harvest </a:t>
            </a:r>
            <a:r>
              <a:rPr lang="en-US" i="1" dirty="0" smtClean="0"/>
              <a:t>(Luke 10:2)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to="" calcmode="lin" valueType="num">
                                      <p:cBhvr>
                                        <p:cTn id="42" dur="1" fill="hold"/>
                                        <p:tgtEl>
                                          <p:spTgt spid="3">
                                            <p:txEl>
                                              <p:pRg st="8" end="8"/>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to="" calcmode="lin" valueType="num">
                                      <p:cBhvr>
                                        <p:cTn id="47" dur="1" fill="hold"/>
                                        <p:tgtEl>
                                          <p:spTgt spid="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534400" cy="5592763"/>
          </a:xfrm>
        </p:spPr>
        <p:txBody>
          <a:bodyPr>
            <a:normAutofit/>
          </a:bodyPr>
          <a:lstStyle/>
          <a:p>
            <a:r>
              <a:rPr lang="en-US" sz="4400" dirty="0" smtClean="0"/>
              <a:t>Who is Jesus Christ to you?</a:t>
            </a:r>
          </a:p>
          <a:p>
            <a:r>
              <a:rPr lang="en-US" sz="4400" dirty="0" smtClean="0"/>
              <a:t>What does Jesus Christ mean to you?</a:t>
            </a:r>
          </a:p>
          <a:p>
            <a:r>
              <a:rPr lang="en-US" sz="4400" dirty="0" smtClean="0"/>
              <a:t>Do you know Jesus Christ personally?</a:t>
            </a:r>
            <a:endParaRPr lang="en-US" sz="4400" dirty="0"/>
          </a:p>
        </p:txBody>
      </p:sp>
      <p:pic>
        <p:nvPicPr>
          <p:cNvPr id="2050" name="Picture 2"/>
          <p:cNvPicPr>
            <a:picLocks noChangeAspect="1" noChangeArrowheads="1"/>
          </p:cNvPicPr>
          <p:nvPr/>
        </p:nvPicPr>
        <p:blipFill>
          <a:blip r:embed="rId2" cstate="print"/>
          <a:srcRect/>
          <a:stretch>
            <a:fillRect/>
          </a:stretch>
        </p:blipFill>
        <p:spPr bwMode="auto">
          <a:xfrm>
            <a:off x="5943600" y="3505200"/>
            <a:ext cx="2962275" cy="29527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dirty="0" smtClean="0">
                <a:solidFill>
                  <a:srgbClr val="FFFF00"/>
                </a:solidFill>
              </a:rPr>
              <a:t>The Preexistence of Jesus Christ as God</a:t>
            </a:r>
            <a:endParaRPr lang="en-US" dirty="0">
              <a:solidFill>
                <a:srgbClr val="FFFF00"/>
              </a:solidFill>
            </a:endParaRPr>
          </a:p>
        </p:txBody>
      </p:sp>
      <p:sp>
        <p:nvSpPr>
          <p:cNvPr id="3" name="Content Placeholder 2"/>
          <p:cNvSpPr>
            <a:spLocks noGrp="1"/>
          </p:cNvSpPr>
          <p:nvPr>
            <p:ph idx="1"/>
          </p:nvPr>
        </p:nvSpPr>
        <p:spPr>
          <a:xfrm>
            <a:off x="0" y="1371600"/>
            <a:ext cx="9144000" cy="5486400"/>
          </a:xfrm>
        </p:spPr>
        <p:txBody>
          <a:bodyPr>
            <a:normAutofit/>
          </a:bodyPr>
          <a:lstStyle/>
          <a:p>
            <a:r>
              <a:rPr lang="en-US" sz="3600" dirty="0" smtClean="0"/>
              <a:t>It is possible (as some have done) to hold to Jesus’ preexistence without believing in his deity. </a:t>
            </a:r>
          </a:p>
          <a:p>
            <a:r>
              <a:rPr lang="en-US" sz="3600" dirty="0" smtClean="0"/>
              <a:t>For example, the Jehovah Witness brazenly declares that Christ preexisted as Michael the archangel prior to Bethlehem. </a:t>
            </a:r>
          </a:p>
          <a:p>
            <a:r>
              <a:rPr lang="en-US" sz="3600" dirty="0" smtClean="0"/>
              <a:t>But the Bible dogmatically declares both his preexistence and his deity.</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47800"/>
          </a:xfrm>
        </p:spPr>
        <p:txBody>
          <a:bodyPr>
            <a:normAutofit/>
          </a:bodyPr>
          <a:lstStyle/>
          <a:p>
            <a:r>
              <a:rPr lang="en-US" dirty="0" smtClean="0">
                <a:solidFill>
                  <a:srgbClr val="FFFF00"/>
                </a:solidFill>
              </a:rPr>
              <a:t>The fact of his divine </a:t>
            </a:r>
            <a:r>
              <a:rPr lang="en-US" dirty="0" smtClean="0">
                <a:solidFill>
                  <a:srgbClr val="FFFF00"/>
                </a:solidFill>
              </a:rPr>
              <a:t>preexistence</a:t>
            </a:r>
            <a:endParaRPr lang="en-US" dirty="0">
              <a:solidFill>
                <a:srgbClr val="FFFF00"/>
              </a:solidFill>
            </a:endParaRPr>
          </a:p>
        </p:txBody>
      </p:sp>
      <p:pic>
        <p:nvPicPr>
          <p:cNvPr id="10242" name="Picture 2"/>
          <p:cNvPicPr>
            <a:picLocks noChangeAspect="1" noChangeArrowheads="1"/>
          </p:cNvPicPr>
          <p:nvPr/>
        </p:nvPicPr>
        <p:blipFill>
          <a:blip r:embed="rId2" cstate="print"/>
          <a:srcRect/>
          <a:stretch>
            <a:fillRect/>
          </a:stretch>
        </p:blipFill>
        <p:spPr bwMode="auto">
          <a:xfrm>
            <a:off x="1143000" y="1447800"/>
            <a:ext cx="6858000" cy="51435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As taught by John the Baptist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295400"/>
            <a:ext cx="9144000" cy="5562600"/>
          </a:xfrm>
        </p:spPr>
        <p:txBody>
          <a:bodyPr>
            <a:normAutofit lnSpcReduction="10000"/>
          </a:bodyPr>
          <a:lstStyle/>
          <a:p>
            <a:pPr>
              <a:buNone/>
            </a:pPr>
            <a:r>
              <a:rPr lang="en-US" i="1" dirty="0" smtClean="0"/>
              <a:t>   "John bare witness of him, and cried, saying, This was he of whom I </a:t>
            </a:r>
            <a:r>
              <a:rPr lang="en-US" i="1" dirty="0" err="1" smtClean="0"/>
              <a:t>spake</a:t>
            </a:r>
            <a:r>
              <a:rPr lang="en-US" i="1" dirty="0" smtClean="0"/>
              <a:t>, He that cometh after me is preferred before me: </a:t>
            </a:r>
            <a:r>
              <a:rPr lang="en-US" i="1" u="sng" dirty="0" smtClean="0"/>
              <a:t>for he was before me</a:t>
            </a:r>
            <a:r>
              <a:rPr lang="en-US" i="1" dirty="0" smtClean="0"/>
              <a:t>" (John 1:15)</a:t>
            </a:r>
          </a:p>
          <a:p>
            <a:pPr>
              <a:buNone/>
            </a:pPr>
            <a:r>
              <a:rPr lang="en-US" dirty="0" smtClean="0"/>
              <a:t>    According to </a:t>
            </a:r>
            <a:r>
              <a:rPr lang="en-US" i="1" dirty="0" smtClean="0"/>
              <a:t>Luke 1:36</a:t>
            </a:r>
            <a:r>
              <a:rPr lang="en-US" dirty="0" smtClean="0"/>
              <a:t>, John’s                                                birth occurred six months prior                                              to Christ’s birth, but John                                   declares that </a:t>
            </a:r>
            <a:r>
              <a:rPr lang="en-US" i="1" dirty="0" smtClean="0"/>
              <a:t>"he was before me,"                                </a:t>
            </a:r>
            <a:r>
              <a:rPr lang="en-US" dirty="0" smtClean="0"/>
              <a:t>a reference to Jesus’ preexistence. </a:t>
            </a:r>
          </a:p>
          <a:p>
            <a:pPr>
              <a:buNone/>
            </a:pPr>
            <a:r>
              <a:rPr lang="en-US" i="1" dirty="0" smtClean="0"/>
              <a:t>   (See also John 1:27, 30)</a:t>
            </a:r>
          </a:p>
          <a:p>
            <a:pPr>
              <a:buNone/>
            </a:pPr>
            <a:r>
              <a:rPr lang="en-US" dirty="0" smtClean="0"/>
              <a:t>    </a:t>
            </a:r>
          </a:p>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6248400" y="3200400"/>
            <a:ext cx="2678546" cy="304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060970" y="2743200"/>
            <a:ext cx="3083029" cy="411480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smtClean="0">
                <a:solidFill>
                  <a:srgbClr val="FFFF00"/>
                </a:solidFill>
              </a:rPr>
              <a:t>As taught by the Apostle John</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noAutofit/>
          </a:bodyPr>
          <a:lstStyle/>
          <a:p>
            <a:r>
              <a:rPr lang="en-US" sz="3600" i="1" dirty="0" smtClean="0">
                <a:effectLst>
                  <a:glow rad="101600">
                    <a:schemeClr val="bg1">
                      <a:alpha val="60000"/>
                    </a:schemeClr>
                  </a:glow>
                </a:effectLst>
              </a:rPr>
              <a:t>"In the beginning was the Word, and the Word was with God, and the Word was God. All things were made by him…" (John 1:1-2)</a:t>
            </a:r>
          </a:p>
          <a:p>
            <a:r>
              <a:rPr lang="en-US" sz="3600" i="1" dirty="0" smtClean="0">
                <a:effectLst>
                  <a:glow rad="101600">
                    <a:schemeClr val="bg1">
                      <a:alpha val="60000"/>
                    </a:schemeClr>
                  </a:glow>
                </a:effectLst>
              </a:rPr>
              <a:t>"For the life was manifested, and we have seen it, and bear witness, and </a:t>
            </a:r>
            <a:r>
              <a:rPr lang="en-US" sz="3600" i="1" dirty="0" err="1" smtClean="0">
                <a:effectLst>
                  <a:glow rad="101600">
                    <a:schemeClr val="bg1">
                      <a:alpha val="60000"/>
                    </a:schemeClr>
                  </a:glow>
                </a:effectLst>
              </a:rPr>
              <a:t>shew</a:t>
            </a:r>
            <a:r>
              <a:rPr lang="en-US" sz="3600" i="1" dirty="0" smtClean="0">
                <a:effectLst>
                  <a:glow rad="101600">
                    <a:schemeClr val="bg1">
                      <a:alpha val="60000"/>
                    </a:schemeClr>
                  </a:glow>
                </a:effectLst>
              </a:rPr>
              <a:t> unto you that eternal life, </a:t>
            </a:r>
            <a:r>
              <a:rPr lang="en-US" sz="3600" i="1" u="sng" dirty="0" smtClean="0">
                <a:effectLst>
                  <a:glow rad="101600">
                    <a:schemeClr val="bg1">
                      <a:alpha val="60000"/>
                    </a:schemeClr>
                  </a:glow>
                </a:effectLst>
              </a:rPr>
              <a:t>which was with the Father</a:t>
            </a:r>
            <a:r>
              <a:rPr lang="en-US" sz="3600" i="1" dirty="0" smtClean="0">
                <a:effectLst>
                  <a:glow rad="101600">
                    <a:schemeClr val="bg1">
                      <a:alpha val="60000"/>
                    </a:schemeClr>
                  </a:glow>
                </a:effectLst>
              </a:rPr>
              <a:t>, and was manifested unto us." (I John 1:2)</a:t>
            </a:r>
          </a:p>
          <a:p>
            <a:r>
              <a:rPr lang="en-US" sz="3600" dirty="0">
                <a:effectLst>
                  <a:glow rad="101600">
                    <a:schemeClr val="bg1">
                      <a:alpha val="60000"/>
                    </a:schemeClr>
                  </a:glow>
                </a:effectLst>
              </a:rPr>
              <a:t>T</a:t>
            </a:r>
            <a:r>
              <a:rPr lang="en-US" sz="3600" dirty="0" smtClean="0">
                <a:effectLst>
                  <a:glow rad="101600">
                    <a:schemeClr val="bg1">
                      <a:alpha val="60000"/>
                    </a:schemeClr>
                  </a:glow>
                </a:effectLst>
              </a:rPr>
              <a:t>he Apostle John connects Jesus’ preexistence to his deity.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1809" b="6419"/>
          <a:stretch>
            <a:fillRect/>
          </a:stretch>
        </p:blipFill>
        <p:spPr bwMode="auto">
          <a:xfrm>
            <a:off x="5999356" y="3276600"/>
            <a:ext cx="3144644" cy="3581400"/>
          </a:xfrm>
          <a:prstGeom prst="rect">
            <a:avLst/>
          </a:prstGeom>
          <a:noFill/>
          <a:ln w="9525">
            <a:noFill/>
            <a:miter lim="800000"/>
            <a:headEnd/>
            <a:tailEnd/>
          </a:ln>
        </p:spPr>
      </p:pic>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As taught by the Apostle Paul</a:t>
            </a:r>
            <a:endParaRPr lang="en-US" dirty="0">
              <a:solidFill>
                <a:srgbClr val="FFFF00"/>
              </a:solidFill>
            </a:endParaRPr>
          </a:p>
        </p:txBody>
      </p:sp>
      <p:sp>
        <p:nvSpPr>
          <p:cNvPr id="3" name="Content Placeholder 2"/>
          <p:cNvSpPr>
            <a:spLocks noGrp="1"/>
          </p:cNvSpPr>
          <p:nvPr>
            <p:ph idx="1"/>
          </p:nvPr>
        </p:nvSpPr>
        <p:spPr>
          <a:xfrm>
            <a:off x="0" y="1219200"/>
            <a:ext cx="8991600" cy="5334000"/>
          </a:xfrm>
        </p:spPr>
        <p:txBody>
          <a:bodyPr>
            <a:normAutofit/>
          </a:bodyPr>
          <a:lstStyle/>
          <a:p>
            <a:pPr>
              <a:buNone/>
            </a:pPr>
            <a:endParaRPr lang="en-US"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   "Who, being in the form of God, thought it not robbery to be equal with God: but made himself of no reputation, and took upon him the form of a servant, and was made in the likeness of men: and being found in fashion as a man, he humbled himself, and became obedient unto death, even the death </a:t>
            </a:r>
          </a:p>
          <a:p>
            <a:pPr algn="ctr">
              <a:buNone/>
            </a:pPr>
            <a:r>
              <a:rPr lang="en-US" sz="3600" i="1" dirty="0" smtClean="0">
                <a:effectLst>
                  <a:glow rad="101600">
                    <a:schemeClr val="bg1">
                      <a:alpha val="60000"/>
                    </a:schemeClr>
                  </a:glow>
                </a:effectLst>
              </a:rPr>
              <a:t>of the cross" (Phil. 2:6-8)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 to="" calcmode="lin" valueType="num">
                                      <p:cBhvr>
                                        <p:cTn id="10"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943600"/>
          </a:xfrm>
        </p:spPr>
        <p:txBody>
          <a:bodyPr>
            <a:normAutofit lnSpcReduction="10000"/>
          </a:bodyPr>
          <a:lstStyle/>
          <a:p>
            <a:pPr>
              <a:buNone/>
            </a:pPr>
            <a:r>
              <a:rPr lang="en-US" dirty="0" smtClean="0">
                <a:effectLst>
                  <a:glow rad="101600">
                    <a:schemeClr val="bg1">
                      <a:alpha val="60000"/>
                    </a:schemeClr>
                  </a:glow>
                </a:effectLst>
              </a:rPr>
              <a:t> </a:t>
            </a:r>
            <a:endParaRPr lang="en-US" i="1" dirty="0" smtClean="0">
              <a:effectLst>
                <a:glow rad="101600">
                  <a:schemeClr val="bg1">
                    <a:alpha val="60000"/>
                  </a:schemeClr>
                </a:glow>
              </a:effectLst>
            </a:endParaRPr>
          </a:p>
          <a:p>
            <a:r>
              <a:rPr lang="en-US" i="1" dirty="0" smtClean="0">
                <a:effectLst>
                  <a:glow rad="101600">
                    <a:schemeClr val="bg1">
                      <a:alpha val="60000"/>
                    </a:schemeClr>
                  </a:glow>
                </a:effectLst>
              </a:rPr>
              <a:t>"For I came down from heaven, not to do mine own will, but the will of him that sent me" (John 6:38).</a:t>
            </a:r>
          </a:p>
          <a:p>
            <a:r>
              <a:rPr lang="en-US" i="1" dirty="0" smtClean="0">
                <a:effectLst>
                  <a:glow rad="101600">
                    <a:schemeClr val="bg1">
                      <a:alpha val="60000"/>
                    </a:schemeClr>
                  </a:glow>
                </a:effectLst>
              </a:rPr>
              <a:t>"I am the living bread which came                           down from heaven: if any man                                   eat of this bread, he shall live                                          for ever: and the bread that I                                           will give is my flesh, which I will                                               give for the life of the world.                                                   When Jesus knew in himself that                                his disciples murmured at it, he said                        unto them, Doth this offend you?  (John 6:51, 61)</a:t>
            </a:r>
          </a:p>
        </p:txBody>
      </p:sp>
      <p:pic>
        <p:nvPicPr>
          <p:cNvPr id="6146" name="Picture 2"/>
          <p:cNvPicPr>
            <a:picLocks noChangeAspect="1" noChangeArrowheads="1"/>
          </p:cNvPicPr>
          <p:nvPr/>
        </p:nvPicPr>
        <p:blipFill>
          <a:blip r:embed="rId2" cstate="print"/>
          <a:srcRect/>
          <a:stretch>
            <a:fillRect/>
          </a:stretch>
        </p:blipFill>
        <p:spPr bwMode="auto">
          <a:xfrm>
            <a:off x="6468746" y="2514600"/>
            <a:ext cx="2675254" cy="3309593"/>
          </a:xfrm>
          <a:prstGeom prst="rect">
            <a:avLst/>
          </a:prstGeom>
          <a:noFill/>
          <a:ln w="9525">
            <a:noFill/>
            <a:miter lim="800000"/>
            <a:headEnd/>
            <a:tailEnd/>
          </a:ln>
        </p:spPr>
      </p:pic>
      <p:sp>
        <p:nvSpPr>
          <p:cNvPr id="2" name="Title 1"/>
          <p:cNvSpPr>
            <a:spLocks noGrp="1"/>
          </p:cNvSpPr>
          <p:nvPr>
            <p:ph type="title"/>
          </p:nvPr>
        </p:nvSpPr>
        <p:spPr>
          <a:xfrm>
            <a:off x="457200" y="0"/>
            <a:ext cx="8229600" cy="1295400"/>
          </a:xfrm>
        </p:spPr>
        <p:txBody>
          <a:bodyPr/>
          <a:lstStyle/>
          <a:p>
            <a:r>
              <a:rPr lang="en-US" dirty="0" smtClean="0">
                <a:solidFill>
                  <a:srgbClr val="FFFF00"/>
                </a:solidFill>
              </a:rPr>
              <a:t>As taught by Christ himself</a:t>
            </a:r>
            <a:endParaRPr lang="en-US"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r>
              <a:rPr lang="en-US" sz="3600" i="1" dirty="0" smtClean="0"/>
              <a:t>"Jesus said unto them, Verily, verily I say unto you, Before Abraham was, I am" (John 8:58)</a:t>
            </a:r>
          </a:p>
          <a:p>
            <a:r>
              <a:rPr lang="en-US" sz="3600" i="1" dirty="0" smtClean="0"/>
              <a:t>"And now, O Father, glorify thou me with </a:t>
            </a:r>
            <a:r>
              <a:rPr lang="en-US" sz="3600" i="1" dirty="0" err="1" smtClean="0"/>
              <a:t>thine</a:t>
            </a:r>
            <a:r>
              <a:rPr lang="en-US" sz="3600" i="1" dirty="0" smtClean="0"/>
              <a:t> own self with the glory which I had with thee before the world was" (John 17:5)</a:t>
            </a:r>
          </a:p>
          <a:p>
            <a:r>
              <a:rPr lang="en-US" sz="3600" i="1" dirty="0" smtClean="0">
                <a:solidFill>
                  <a:srgbClr val="FFFF00"/>
                </a:solidFill>
              </a:rPr>
              <a:t>Here Christ requests that the Father share his glory with the Son. But note the Father’s previous statement about his glory in Isaiah:</a:t>
            </a:r>
          </a:p>
          <a:p>
            <a:r>
              <a:rPr lang="en-US" sz="3600" i="1" dirty="0" smtClean="0"/>
              <a:t>"I am the </a:t>
            </a:r>
            <a:r>
              <a:rPr lang="en-US" sz="3600" i="1" cap="small" dirty="0" smtClean="0"/>
              <a:t>Lord</a:t>
            </a:r>
            <a:r>
              <a:rPr lang="en-US" sz="3600" i="1" dirty="0" smtClean="0"/>
              <a:t>: that is my name; and my glory will I not give to another..." (Isa. 42:8)</a:t>
            </a:r>
          </a:p>
          <a:p>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8153400" cy="6629400"/>
          </a:xfrm>
        </p:spPr>
        <p:txBody>
          <a:bodyPr>
            <a:normAutofit/>
          </a:bodyPr>
          <a:lstStyle/>
          <a:p>
            <a:pPr algn="ctr">
              <a:buNone/>
            </a:pPr>
            <a:r>
              <a:rPr lang="en-US" sz="3600" dirty="0" smtClean="0"/>
              <a:t>It has been estimated that some forty billion individuals have lived upon this earth since Adam. </a:t>
            </a:r>
            <a:endParaRPr lang="en-US" sz="3600" dirty="0"/>
          </a:p>
        </p:txBody>
      </p:sp>
      <p:pic>
        <p:nvPicPr>
          <p:cNvPr id="1027" name="Picture 3"/>
          <p:cNvPicPr>
            <a:picLocks noChangeAspect="1" noChangeArrowheads="1"/>
          </p:cNvPicPr>
          <p:nvPr/>
        </p:nvPicPr>
        <p:blipFill>
          <a:blip r:embed="rId2" cstate="print"/>
          <a:srcRect/>
          <a:stretch>
            <a:fillRect/>
          </a:stretch>
        </p:blipFill>
        <p:spPr bwMode="auto">
          <a:xfrm>
            <a:off x="4953000" y="1981200"/>
            <a:ext cx="3977981" cy="2895600"/>
          </a:xfrm>
          <a:prstGeom prst="rect">
            <a:avLst/>
          </a:prstGeom>
          <a:ln>
            <a:noFill/>
          </a:ln>
          <a:effectLst>
            <a:softEdge rad="112500"/>
          </a:effectLst>
        </p:spPr>
      </p:pic>
      <p:pic>
        <p:nvPicPr>
          <p:cNvPr id="1028" name="Picture 4"/>
          <p:cNvPicPr>
            <a:picLocks noChangeAspect="1" noChangeArrowheads="1"/>
          </p:cNvPicPr>
          <p:nvPr/>
        </p:nvPicPr>
        <p:blipFill>
          <a:blip r:embed="rId3" cstate="print"/>
          <a:srcRect/>
          <a:stretch>
            <a:fillRect/>
          </a:stretch>
        </p:blipFill>
        <p:spPr bwMode="auto">
          <a:xfrm>
            <a:off x="0" y="4181475"/>
            <a:ext cx="3810000" cy="2676525"/>
          </a:xfrm>
          <a:prstGeom prst="rect">
            <a:avLst/>
          </a:prstGeom>
          <a:ln>
            <a:noFill/>
          </a:ln>
          <a:effectLst>
            <a:softEdge rad="112500"/>
          </a:effectLst>
        </p:spPr>
      </p:pic>
      <p:pic>
        <p:nvPicPr>
          <p:cNvPr id="1026" name="Picture 2"/>
          <p:cNvPicPr>
            <a:picLocks noChangeAspect="1" noChangeArrowheads="1"/>
          </p:cNvPicPr>
          <p:nvPr/>
        </p:nvPicPr>
        <p:blipFill>
          <a:blip r:embed="rId4" cstate="print"/>
          <a:srcRect/>
          <a:stretch>
            <a:fillRect/>
          </a:stretch>
        </p:blipFill>
        <p:spPr bwMode="auto">
          <a:xfrm>
            <a:off x="2057400" y="2743200"/>
            <a:ext cx="5102677"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lum bright="-20000"/>
          </a:blip>
          <a:srcRect/>
          <a:stretch>
            <a:fillRect/>
          </a:stretch>
        </p:blipFill>
        <p:spPr bwMode="auto">
          <a:xfrm>
            <a:off x="0" y="0"/>
            <a:ext cx="9753600" cy="7315200"/>
          </a:xfrm>
          <a:prstGeom prst="rect">
            <a:avLst/>
          </a:prstGeom>
          <a:noFill/>
          <a:ln w="9525">
            <a:noFill/>
            <a:miter lim="800000"/>
            <a:headEnd/>
            <a:tailEnd/>
          </a:ln>
        </p:spPr>
      </p:pic>
      <p:sp>
        <p:nvSpPr>
          <p:cNvPr id="3" name="Content Placeholder 2"/>
          <p:cNvSpPr>
            <a:spLocks noGrp="1"/>
          </p:cNvSpPr>
          <p:nvPr>
            <p:ph idx="1"/>
          </p:nvPr>
        </p:nvSpPr>
        <p:spPr>
          <a:xfrm>
            <a:off x="0" y="457200"/>
            <a:ext cx="9144000" cy="6248400"/>
          </a:xfrm>
        </p:spPr>
        <p:txBody>
          <a:bodyPr>
            <a:noAutofit/>
          </a:bodyPr>
          <a:lstStyle/>
          <a:p>
            <a:pPr algn="ctr">
              <a:buNone/>
            </a:pPr>
            <a:r>
              <a:rPr lang="en-US" sz="4400" i="1" dirty="0">
                <a:effectLst>
                  <a:glow rad="101600">
                    <a:schemeClr val="bg1">
                      <a:alpha val="60000"/>
                    </a:schemeClr>
                  </a:glow>
                </a:effectLst>
              </a:rPr>
              <a:t> </a:t>
            </a:r>
            <a:r>
              <a:rPr lang="en-US" sz="4400" i="1" dirty="0" smtClean="0">
                <a:effectLst>
                  <a:glow rad="101600">
                    <a:schemeClr val="bg1">
                      <a:alpha val="60000"/>
                    </a:schemeClr>
                  </a:glow>
                </a:effectLst>
              </a:rPr>
              <a:t>  “ I and my Father are one…Then said they unto him, Where is thy Father? Jesus answered, Ye neither know me, nor my Father: if ye had known me, ye should have known my Father also…henceforth ye know him, and have seen him…he that hath seen me hath seen the Father…He that </a:t>
            </a:r>
            <a:r>
              <a:rPr lang="en-US" sz="4400" i="1" dirty="0" err="1" smtClean="0">
                <a:effectLst>
                  <a:glow rad="101600">
                    <a:schemeClr val="bg1">
                      <a:alpha val="60000"/>
                    </a:schemeClr>
                  </a:glow>
                </a:effectLst>
              </a:rPr>
              <a:t>hateth</a:t>
            </a:r>
            <a:r>
              <a:rPr lang="en-US" sz="4400" i="1" dirty="0" smtClean="0">
                <a:effectLst>
                  <a:glow rad="101600">
                    <a:schemeClr val="bg1">
                      <a:alpha val="60000"/>
                    </a:schemeClr>
                  </a:glow>
                </a:effectLst>
              </a:rPr>
              <a:t> me </a:t>
            </a:r>
            <a:r>
              <a:rPr lang="en-US" sz="4400" i="1" dirty="0" err="1" smtClean="0">
                <a:effectLst>
                  <a:glow rad="101600">
                    <a:schemeClr val="bg1">
                      <a:alpha val="60000"/>
                    </a:schemeClr>
                  </a:glow>
                </a:effectLst>
              </a:rPr>
              <a:t>hateth</a:t>
            </a:r>
            <a:r>
              <a:rPr lang="en-US" sz="4400" i="1" dirty="0" smtClean="0">
                <a:effectLst>
                  <a:glow rad="101600">
                    <a:schemeClr val="bg1">
                      <a:alpha val="60000"/>
                    </a:schemeClr>
                  </a:glow>
                </a:effectLst>
              </a:rPr>
              <a:t> my Father also…”</a:t>
            </a:r>
            <a:endParaRPr lang="en-US" sz="4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algn="ctr">
              <a:buNone/>
            </a:pPr>
            <a:r>
              <a:rPr lang="en-US" sz="3600" dirty="0" smtClean="0"/>
              <a:t>   The student of Scripture is forced to conclude that either Christ was God indeed and had rightful claim to this glory, or he was an arrogant impostor demanding something the Father would never give him!</a:t>
            </a:r>
            <a:endParaRPr lang="en-US" sz="3600" dirty="0"/>
          </a:p>
        </p:txBody>
      </p:sp>
      <p:pic>
        <p:nvPicPr>
          <p:cNvPr id="13314" name="Picture 2"/>
          <p:cNvPicPr>
            <a:picLocks noChangeAspect="1" noChangeArrowheads="1"/>
          </p:cNvPicPr>
          <p:nvPr/>
        </p:nvPicPr>
        <p:blipFill>
          <a:blip r:embed="rId2" cstate="print"/>
          <a:srcRect/>
          <a:stretch>
            <a:fillRect/>
          </a:stretch>
        </p:blipFill>
        <p:spPr bwMode="auto">
          <a:xfrm>
            <a:off x="838200" y="3733800"/>
            <a:ext cx="7498080" cy="3124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89038"/>
          </a:xfrm>
        </p:spPr>
        <p:txBody>
          <a:bodyPr>
            <a:normAutofit fontScale="90000"/>
          </a:bodyPr>
          <a:lstStyle/>
          <a:p>
            <a:r>
              <a:rPr lang="en-US" dirty="0" smtClean="0">
                <a:solidFill>
                  <a:srgbClr val="FFFF00"/>
                </a:solidFill>
              </a:rPr>
              <a:t>The activities of the </a:t>
            </a:r>
            <a:br>
              <a:rPr lang="en-US" dirty="0" smtClean="0">
                <a:solidFill>
                  <a:srgbClr val="FFFF00"/>
                </a:solidFill>
              </a:rPr>
            </a:br>
            <a:r>
              <a:rPr lang="en-US" dirty="0" smtClean="0">
                <a:solidFill>
                  <a:srgbClr val="FFFF00"/>
                </a:solidFill>
              </a:rPr>
              <a:t>divine preexistent Christ </a:t>
            </a:r>
            <a:endParaRPr lang="en-US" dirty="0">
              <a:solidFill>
                <a:srgbClr val="FFFF00"/>
              </a:solidFill>
            </a:endParaRPr>
          </a:p>
        </p:txBody>
      </p:sp>
      <p:sp>
        <p:nvSpPr>
          <p:cNvPr id="3" name="Content Placeholder 2"/>
          <p:cNvSpPr>
            <a:spLocks noGrp="1"/>
          </p:cNvSpPr>
          <p:nvPr>
            <p:ph idx="1"/>
          </p:nvPr>
        </p:nvSpPr>
        <p:spPr>
          <a:xfrm>
            <a:off x="0" y="1676400"/>
            <a:ext cx="9144000" cy="5181600"/>
          </a:xfrm>
        </p:spPr>
        <p:txBody>
          <a:bodyPr>
            <a:normAutofit/>
          </a:bodyPr>
          <a:lstStyle/>
          <a:p>
            <a:pPr algn="ctr">
              <a:buNone/>
            </a:pPr>
            <a:r>
              <a:rPr lang="en-US" sz="3600" dirty="0" smtClean="0"/>
              <a:t>What was the Savior doing prior to his Bethlehem appearance?</a:t>
            </a:r>
            <a:endParaRPr lang="en-US" sz="3600" dirty="0"/>
          </a:p>
        </p:txBody>
      </p:sp>
      <p:pic>
        <p:nvPicPr>
          <p:cNvPr id="12290" name="Picture 2"/>
          <p:cNvPicPr>
            <a:picLocks noChangeAspect="1" noChangeArrowheads="1"/>
          </p:cNvPicPr>
          <p:nvPr/>
        </p:nvPicPr>
        <p:blipFill>
          <a:blip r:embed="rId2" cstate="print"/>
          <a:srcRect/>
          <a:stretch>
            <a:fillRect/>
          </a:stretch>
        </p:blipFill>
        <p:spPr bwMode="auto">
          <a:xfrm>
            <a:off x="1981200" y="3309937"/>
            <a:ext cx="5334000" cy="35480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He was creating the universe</a:t>
            </a:r>
            <a:endParaRPr lang="en-US" dirty="0">
              <a:solidFill>
                <a:srgbClr val="FFFF00"/>
              </a:solidFill>
            </a:endParaRPr>
          </a:p>
        </p:txBody>
      </p:sp>
      <p:sp>
        <p:nvSpPr>
          <p:cNvPr id="3" name="Content Placeholder 2"/>
          <p:cNvSpPr>
            <a:spLocks noGrp="1"/>
          </p:cNvSpPr>
          <p:nvPr>
            <p:ph idx="1"/>
          </p:nvPr>
        </p:nvSpPr>
        <p:spPr>
          <a:xfrm>
            <a:off x="0" y="1447800"/>
            <a:ext cx="9144000" cy="5410200"/>
          </a:xfrm>
        </p:spPr>
        <p:txBody>
          <a:bodyPr>
            <a:normAutofit fontScale="92500"/>
          </a:bodyPr>
          <a:lstStyle/>
          <a:p>
            <a:r>
              <a:rPr lang="en-US" i="1" dirty="0" smtClean="0"/>
              <a:t>"All things were made by him; and without him was not any thing made that was made" (John 1:3)</a:t>
            </a:r>
          </a:p>
          <a:p>
            <a:r>
              <a:rPr lang="en-US" i="1" dirty="0" smtClean="0"/>
              <a:t>"For by him were all things created, that are in heaven, and that are in earth, visible and invisible, whether they be thrones, or dominions, or principalities, or powers: all things were created by him, and for him" (Col. 1:16)</a:t>
            </a:r>
          </a:p>
          <a:p>
            <a:r>
              <a:rPr lang="en-US" i="1" dirty="0" smtClean="0"/>
              <a:t>"Hath in these last days spoken unto us by his Son, whom he hath appointed heir of all things, by whom also he made the world...And, thou, Lord, in the beginning hast laid the foundation of the earth; and the heavens are the works of </a:t>
            </a:r>
            <a:r>
              <a:rPr lang="en-US" i="1" dirty="0" err="1" smtClean="0"/>
              <a:t>thine</a:t>
            </a:r>
            <a:r>
              <a:rPr lang="en-US" i="1" dirty="0" smtClean="0"/>
              <a:t> hands" (Heb. 1:2, 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5638800" y="838200"/>
            <a:ext cx="3229761" cy="3200400"/>
          </a:xfrm>
          <a:prstGeom prst="rect">
            <a:avLst/>
          </a:prstGeom>
          <a:ln>
            <a:noFill/>
          </a:ln>
          <a:effectLst>
            <a:softEdge rad="112500"/>
          </a:effectLst>
        </p:spPr>
      </p:pic>
      <p:sp>
        <p:nvSpPr>
          <p:cNvPr id="3" name="Content Placeholder 2"/>
          <p:cNvSpPr>
            <a:spLocks noGrp="1"/>
          </p:cNvSpPr>
          <p:nvPr>
            <p:ph idx="1"/>
          </p:nvPr>
        </p:nvSpPr>
        <p:spPr>
          <a:xfrm>
            <a:off x="0" y="1"/>
            <a:ext cx="9144000" cy="2209800"/>
          </a:xfrm>
        </p:spPr>
        <p:txBody>
          <a:bodyPr/>
          <a:lstStyle/>
          <a:p>
            <a:pPr algn="ctr">
              <a:buNone/>
            </a:pPr>
            <a:r>
              <a:rPr lang="en-US" dirty="0" smtClean="0"/>
              <a:t>This creation included everything, from </a:t>
            </a:r>
          </a:p>
          <a:p>
            <a:pPr algn="ctr">
              <a:buNone/>
            </a:pPr>
            <a:r>
              <a:rPr lang="en-US" dirty="0" smtClean="0"/>
              <a:t>electrons to galaxies, and from angels to man</a:t>
            </a:r>
          </a:p>
          <a:p>
            <a:endParaRPr lang="en-US" dirty="0"/>
          </a:p>
        </p:txBody>
      </p:sp>
      <p:pic>
        <p:nvPicPr>
          <p:cNvPr id="14338" name="Picture 2"/>
          <p:cNvPicPr>
            <a:picLocks noChangeAspect="1" noChangeArrowheads="1"/>
          </p:cNvPicPr>
          <p:nvPr/>
        </p:nvPicPr>
        <p:blipFill>
          <a:blip r:embed="rId3" cstate="print"/>
          <a:srcRect/>
          <a:stretch>
            <a:fillRect/>
          </a:stretch>
        </p:blipFill>
        <p:spPr bwMode="auto">
          <a:xfrm>
            <a:off x="0" y="3489959"/>
            <a:ext cx="3810000" cy="3368041"/>
          </a:xfrm>
          <a:prstGeom prst="rect">
            <a:avLst/>
          </a:prstGeom>
          <a:ln>
            <a:noFill/>
          </a:ln>
          <a:effectLst>
            <a:softEdge rad="112500"/>
          </a:effectLst>
        </p:spPr>
      </p:pic>
      <p:pic>
        <p:nvPicPr>
          <p:cNvPr id="14341" name="Picture 5" descr="C:\Users\Dan White\Pictures\Bible pictures\Bible pictures Old Testament\Genesis and adam and eve\Adam, Eve, Creation\Adam and Eve\scan0048 (2).jpg"/>
          <p:cNvPicPr>
            <a:picLocks noChangeAspect="1" noChangeArrowheads="1"/>
          </p:cNvPicPr>
          <p:nvPr/>
        </p:nvPicPr>
        <p:blipFill>
          <a:blip r:embed="rId4" cstate="print">
            <a:lum bright="-10000" contrast="20000"/>
          </a:blip>
          <a:srcRect/>
          <a:stretch>
            <a:fillRect/>
          </a:stretch>
        </p:blipFill>
        <p:spPr bwMode="auto">
          <a:xfrm>
            <a:off x="5334000" y="3101351"/>
            <a:ext cx="2667000" cy="3756649"/>
          </a:xfrm>
          <a:prstGeom prst="rect">
            <a:avLst/>
          </a:prstGeom>
          <a:ln>
            <a:noFill/>
          </a:ln>
          <a:effectLst>
            <a:softEdge rad="112500"/>
          </a:effectLst>
        </p:spPr>
      </p:pic>
      <p:pic>
        <p:nvPicPr>
          <p:cNvPr id="14340" name="Picture 4" descr="C:\Users\Dan White\Pictures\Bible pictures\angels\violence-in-heaven (2).jpg"/>
          <p:cNvPicPr>
            <a:picLocks noChangeAspect="1" noChangeArrowheads="1"/>
          </p:cNvPicPr>
          <p:nvPr/>
        </p:nvPicPr>
        <p:blipFill>
          <a:blip r:embed="rId5" cstate="print"/>
          <a:srcRect/>
          <a:stretch>
            <a:fillRect/>
          </a:stretch>
        </p:blipFill>
        <p:spPr bwMode="auto">
          <a:xfrm>
            <a:off x="1524000" y="1066800"/>
            <a:ext cx="3429000" cy="4572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to="" calcmode="lin" valueType="num">
                                      <p:cBhvr>
                                        <p:cTn id="7" dur="1" fill="hold"/>
                                        <p:tgtEl>
                                          <p:spTgt spid="1433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 to="" calcmode="lin" valueType="num">
                                      <p:cBhvr>
                                        <p:cTn id="12" dur="1" fill="hold"/>
                                        <p:tgtEl>
                                          <p:spTgt spid="1433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 to="" calcmode="lin" valueType="num">
                                      <p:cBhvr>
                                        <p:cTn id="17" dur="1" fill="hold"/>
                                        <p:tgtEl>
                                          <p:spTgt spid="1434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4341"/>
                                        </p:tgtEl>
                                        <p:attrNameLst>
                                          <p:attrName>style.visibility</p:attrName>
                                        </p:attrNameLst>
                                      </p:cBhvr>
                                      <p:to>
                                        <p:strVal val="visible"/>
                                      </p:to>
                                    </p:set>
                                    <p:anim to="" calcmode="lin" valueType="num">
                                      <p:cBhvr>
                                        <p:cTn id="22" dur="1" fill="hold"/>
                                        <p:tgtEl>
                                          <p:spTgt spid="1434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smtClean="0">
                <a:solidFill>
                  <a:srgbClr val="FFFF00"/>
                </a:solidFill>
              </a:rPr>
              <a:t>He was controlling his</a:t>
            </a:r>
            <a:br>
              <a:rPr lang="en-US" dirty="0" smtClean="0">
                <a:solidFill>
                  <a:srgbClr val="FFFF00"/>
                </a:solidFill>
              </a:rPr>
            </a:br>
            <a:r>
              <a:rPr lang="en-US" dirty="0" smtClean="0">
                <a:solidFill>
                  <a:srgbClr val="FFFF00"/>
                </a:solidFill>
              </a:rPr>
              <a:t> created universe</a:t>
            </a: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normAutofit/>
          </a:bodyPr>
          <a:lstStyle/>
          <a:p>
            <a:pPr>
              <a:buNone/>
            </a:pPr>
            <a:endParaRPr lang="en-US" dirty="0" smtClean="0"/>
          </a:p>
          <a:p>
            <a:r>
              <a:rPr lang="en-US" i="1" dirty="0" smtClean="0"/>
              <a:t>"Who being the brightness of his glory, and the express image of his person, and upholding all things by the word of his power, when he had by himself purged our sins, sat down on the right hand of the Majesty on high" (Heb. 1:3)</a:t>
            </a:r>
          </a:p>
          <a:p>
            <a:r>
              <a:rPr lang="en-US" i="1" dirty="0" smtClean="0"/>
              <a:t>"And he is before all things, and by him all things consist" (Col. 1:17)</a:t>
            </a:r>
          </a:p>
          <a:p>
            <a:r>
              <a:rPr lang="en-US" dirty="0" smtClean="0">
                <a:solidFill>
                  <a:srgbClr val="FFFF00"/>
                </a:solidFill>
              </a:rPr>
              <a:t>Our Lord Jesus not only put all things together, but he continues to keep all things together.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447800"/>
          </a:xfrm>
        </p:spPr>
        <p:txBody>
          <a:bodyPr>
            <a:normAutofit/>
          </a:bodyPr>
          <a:lstStyle/>
          <a:p>
            <a:r>
              <a:rPr lang="en-US" dirty="0" smtClean="0">
                <a:solidFill>
                  <a:srgbClr val="FFFF00"/>
                </a:solidFill>
              </a:rPr>
              <a:t>He was communing with the Father</a:t>
            </a:r>
            <a:r>
              <a:rPr lang="en-US" i="1" dirty="0"/>
              <a:t/>
            </a:r>
            <a:br>
              <a:rPr lang="en-US" i="1" dirty="0"/>
            </a:br>
            <a:endParaRPr lang="en-US" dirty="0">
              <a:solidFill>
                <a:srgbClr val="FFFF00"/>
              </a:solidFill>
            </a:endParaRPr>
          </a:p>
        </p:txBody>
      </p:sp>
      <p:pic>
        <p:nvPicPr>
          <p:cNvPr id="15362" name="Picture 2"/>
          <p:cNvPicPr>
            <a:picLocks noGrp="1" noChangeAspect="1" noChangeArrowheads="1"/>
          </p:cNvPicPr>
          <p:nvPr>
            <p:ph idx="1"/>
          </p:nvPr>
        </p:nvPicPr>
        <p:blipFill>
          <a:blip r:embed="rId2" cstate="print"/>
          <a:srcRect/>
          <a:stretch>
            <a:fillRect/>
          </a:stretch>
        </p:blipFill>
        <p:spPr bwMode="auto">
          <a:xfrm>
            <a:off x="990600" y="1524000"/>
            <a:ext cx="7086600" cy="5059833"/>
          </a:xfrm>
          <a:prstGeom prst="rect">
            <a:avLst/>
          </a:prstGeom>
          <a:noFill/>
          <a:ln w="9525">
            <a:noFill/>
            <a:miter lim="800000"/>
            <a:headEnd/>
            <a:tailEnd/>
          </a:ln>
        </p:spPr>
      </p:pic>
      <p:sp>
        <p:nvSpPr>
          <p:cNvPr id="6" name="Rectangle 5"/>
          <p:cNvSpPr/>
          <p:nvPr/>
        </p:nvSpPr>
        <p:spPr>
          <a:xfrm>
            <a:off x="1143000" y="3657600"/>
            <a:ext cx="4250699" cy="769441"/>
          </a:xfrm>
          <a:prstGeom prst="rect">
            <a:avLst/>
          </a:prstGeom>
        </p:spPr>
        <p:txBody>
          <a:bodyPr wrap="square">
            <a:spAutoFit/>
          </a:bodyPr>
          <a:lstStyle/>
          <a:p>
            <a:r>
              <a:rPr lang="en-US" sz="4400" b="1" i="1" dirty="0" smtClean="0">
                <a:solidFill>
                  <a:schemeClr val="bg1"/>
                </a:solidFill>
              </a:rPr>
              <a:t>(John 17:11-24)</a:t>
            </a:r>
            <a:endParaRPr lang="en-US" sz="44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9144000" cy="1569660"/>
          </a:xfrm>
          <a:prstGeom prst="rect">
            <a:avLst/>
          </a:prstGeom>
        </p:spPr>
        <p:txBody>
          <a:bodyPr wrap="square">
            <a:spAutoFit/>
          </a:bodyPr>
          <a:lstStyle/>
          <a:p>
            <a:pPr algn="ctr"/>
            <a:r>
              <a:rPr lang="en-US" sz="4800" i="1" dirty="0" smtClean="0"/>
              <a:t>The Old Testament Appearances and Ministry of Jesus Christ</a:t>
            </a:r>
            <a:endParaRPr lang="en-US" sz="4800" i="1" dirty="0"/>
          </a:p>
        </p:txBody>
      </p:sp>
      <p:pic>
        <p:nvPicPr>
          <p:cNvPr id="16386" name="Picture 2"/>
          <p:cNvPicPr>
            <a:picLocks noChangeAspect="1" noChangeArrowheads="1"/>
          </p:cNvPicPr>
          <p:nvPr/>
        </p:nvPicPr>
        <p:blipFill>
          <a:blip r:embed="rId2" cstate="print"/>
          <a:srcRect/>
          <a:stretch>
            <a:fillRect/>
          </a:stretch>
        </p:blipFill>
        <p:spPr bwMode="auto">
          <a:xfrm>
            <a:off x="1371600" y="2209800"/>
            <a:ext cx="6172200" cy="4331562"/>
          </a:xfrm>
          <a:prstGeom prst="rect">
            <a:avLst/>
          </a:prstGeom>
          <a:noFill/>
          <a:ln w="9525">
            <a:noFill/>
            <a:miter lim="800000"/>
            <a:headEnd/>
            <a:tailEnd/>
          </a:ln>
        </p:spPr>
      </p:pic>
      <p:sp>
        <p:nvSpPr>
          <p:cNvPr id="4" name="Rectangle 3"/>
          <p:cNvSpPr/>
          <p:nvPr/>
        </p:nvSpPr>
        <p:spPr>
          <a:xfrm>
            <a:off x="2374090" y="2819400"/>
            <a:ext cx="4395819" cy="1754326"/>
          </a:xfrm>
          <a:prstGeom prst="rect">
            <a:avLst/>
          </a:prstGeom>
        </p:spPr>
        <p:txBody>
          <a:bodyPr wrap="square">
            <a:spAutoFit/>
          </a:bodyPr>
          <a:lstStyle/>
          <a:p>
            <a:pPr algn="ctr"/>
            <a:endParaRPr lang="en-US" sz="5400" dirty="0">
              <a:effectLst>
                <a:glow rad="101600">
                  <a:schemeClr val="bg1">
                    <a:alpha val="60000"/>
                  </a:schemeClr>
                </a:glow>
              </a:effectLst>
            </a:endParaRPr>
          </a:p>
          <a:p>
            <a:pPr algn="ctr"/>
            <a:r>
              <a:rPr lang="en-US" sz="5400" dirty="0" err="1" smtClean="0">
                <a:effectLst>
                  <a:glow rad="101600">
                    <a:schemeClr val="bg1">
                      <a:alpha val="60000"/>
                    </a:schemeClr>
                  </a:glow>
                </a:effectLst>
              </a:rPr>
              <a:t>Theophany</a:t>
            </a:r>
            <a:endParaRPr lang="en-US" sz="54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92762"/>
          </a:xfrm>
        </p:spPr>
        <p:txBody>
          <a:bodyPr>
            <a:normAutofit/>
          </a:bodyPr>
          <a:lstStyle/>
          <a:p>
            <a:r>
              <a:rPr lang="en-US" sz="4800" dirty="0" smtClean="0"/>
              <a:t>The Old Testament records a number of </a:t>
            </a:r>
            <a:r>
              <a:rPr lang="en-US" sz="4800" dirty="0" err="1" smtClean="0"/>
              <a:t>theophanies</a:t>
            </a:r>
            <a:r>
              <a:rPr lang="en-US" sz="4800" dirty="0" smtClean="0"/>
              <a:t>. </a:t>
            </a:r>
            <a:br>
              <a:rPr lang="en-US" sz="4800" dirty="0" smtClean="0"/>
            </a:br>
            <a:r>
              <a:rPr lang="en-US" sz="4800" dirty="0"/>
              <a:t/>
            </a:r>
            <a:br>
              <a:rPr lang="en-US" sz="4800" dirty="0"/>
            </a:br>
            <a:r>
              <a:rPr lang="en-US" sz="4800" dirty="0" smtClean="0"/>
              <a:t>A </a:t>
            </a:r>
            <a:r>
              <a:rPr lang="en-US" sz="4800" dirty="0" err="1" smtClean="0"/>
              <a:t>theophany</a:t>
            </a:r>
            <a:r>
              <a:rPr lang="en-US" sz="4800" dirty="0" smtClean="0"/>
              <a:t> is a pre-Bethlehem appearance of Christ.</a:t>
            </a:r>
            <a:endParaRPr lang="en-US" sz="4800" dirty="0"/>
          </a:p>
        </p:txBody>
      </p:sp>
      <p:sp>
        <p:nvSpPr>
          <p:cNvPr id="3" name="Rectangle 2"/>
          <p:cNvSpPr/>
          <p:nvPr/>
        </p:nvSpPr>
        <p:spPr>
          <a:xfrm>
            <a:off x="457200" y="3276600"/>
            <a:ext cx="82296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l="59184" t="49690" b="6314"/>
          <a:stretch>
            <a:fillRect/>
          </a:stretch>
        </p:blipFill>
        <p:spPr bwMode="auto">
          <a:xfrm>
            <a:off x="0" y="0"/>
            <a:ext cx="9144000" cy="6477000"/>
          </a:xfrm>
          <a:prstGeom prst="rect">
            <a:avLst/>
          </a:prstGeom>
          <a:noFill/>
          <a:ln w="9525">
            <a:noFill/>
            <a:miter lim="800000"/>
            <a:headEnd/>
            <a:tailEnd/>
          </a:ln>
        </p:spPr>
      </p:pic>
      <p:sp>
        <p:nvSpPr>
          <p:cNvPr id="2" name="Rectangle 1"/>
          <p:cNvSpPr/>
          <p:nvPr/>
        </p:nvSpPr>
        <p:spPr>
          <a:xfrm>
            <a:off x="3352800" y="3657600"/>
            <a:ext cx="5410200" cy="2308324"/>
          </a:xfrm>
          <a:prstGeom prst="rect">
            <a:avLst/>
          </a:prstGeom>
        </p:spPr>
        <p:txBody>
          <a:bodyPr wrap="square">
            <a:spAutoFit/>
          </a:bodyPr>
          <a:lstStyle/>
          <a:p>
            <a:pPr algn="ctr"/>
            <a:r>
              <a:rPr lang="en-US" sz="4800" i="1" dirty="0" smtClean="0"/>
              <a:t>World</a:t>
            </a:r>
            <a:r>
              <a:rPr lang="en-US" sz="4800" dirty="0" smtClean="0"/>
              <a:t> population  reached 7 billion on October 31, 2011</a:t>
            </a:r>
            <a:endParaRPr lang="en-US" sz="4800"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4191000"/>
          </a:xfrm>
        </p:spPr>
        <p:txBody>
          <a:bodyPr>
            <a:normAutofit/>
          </a:bodyPr>
          <a:lstStyle/>
          <a:p>
            <a:r>
              <a:rPr lang="en-US" sz="8800" dirty="0" smtClean="0">
                <a:effectLst>
                  <a:glow rad="139700">
                    <a:schemeClr val="accent5">
                      <a:satMod val="175000"/>
                      <a:alpha val="40000"/>
                    </a:schemeClr>
                  </a:glow>
                </a:effectLst>
              </a:rPr>
              <a:t>Next Week</a:t>
            </a:r>
            <a:endParaRPr lang="en-US" sz="8800" dirty="0">
              <a:effectLst>
                <a:glow rad="139700">
                  <a:schemeClr val="accent5">
                    <a:satMod val="175000"/>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001000" cy="6858000"/>
          </a:xfrm>
        </p:spPr>
        <p:txBody>
          <a:bodyPr>
            <a:normAutofit/>
          </a:bodyPr>
          <a:lstStyle/>
          <a:p>
            <a:pPr algn="ctr">
              <a:buNone/>
            </a:pPr>
            <a:r>
              <a:rPr lang="en-US" sz="3600" dirty="0" smtClean="0"/>
              <a:t>A contrast can be seen in this vast multitude of humanity. It includes black, white, red, brown, and yellow men.</a:t>
            </a:r>
            <a:endParaRPr lang="en-US" sz="3600" dirty="0"/>
          </a:p>
        </p:txBody>
      </p:sp>
      <p:pic>
        <p:nvPicPr>
          <p:cNvPr id="3074" name="Picture 2"/>
          <p:cNvPicPr>
            <a:picLocks noChangeAspect="1" noChangeArrowheads="1"/>
          </p:cNvPicPr>
          <p:nvPr/>
        </p:nvPicPr>
        <p:blipFill>
          <a:blip r:embed="rId2" cstate="print"/>
          <a:srcRect/>
          <a:stretch>
            <a:fillRect/>
          </a:stretch>
        </p:blipFill>
        <p:spPr bwMode="auto">
          <a:xfrm>
            <a:off x="3124200" y="2438400"/>
            <a:ext cx="2857500" cy="402907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rot="20953376">
            <a:off x="304800" y="2057400"/>
            <a:ext cx="2857500" cy="28575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rot="589424">
            <a:off x="5619405" y="2099020"/>
            <a:ext cx="3359082" cy="2228850"/>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rot="20646624">
            <a:off x="5841295" y="4412174"/>
            <a:ext cx="3048000" cy="2286000"/>
          </a:xfrm>
          <a:prstGeom prst="rect">
            <a:avLst/>
          </a:prstGeom>
          <a:noFill/>
          <a:ln w="9525">
            <a:noFill/>
            <a:miter lim="800000"/>
            <a:headEnd/>
            <a:tailEnd/>
          </a:ln>
        </p:spPr>
      </p:pic>
      <p:pic>
        <p:nvPicPr>
          <p:cNvPr id="3078" name="Picture 6"/>
          <p:cNvPicPr>
            <a:picLocks noChangeAspect="1" noChangeArrowheads="1"/>
          </p:cNvPicPr>
          <p:nvPr/>
        </p:nvPicPr>
        <p:blipFill>
          <a:blip r:embed="rId6" cstate="print"/>
          <a:srcRect/>
          <a:stretch>
            <a:fillRect/>
          </a:stretch>
        </p:blipFill>
        <p:spPr bwMode="auto">
          <a:xfrm rot="328439">
            <a:off x="634115" y="4499802"/>
            <a:ext cx="2635889" cy="2237577"/>
          </a:xfrm>
          <a:prstGeom prst="rect">
            <a:avLst/>
          </a:prstGeom>
          <a:noFill/>
          <a:ln w="9525">
            <a:noFill/>
            <a:miter lim="800000"/>
            <a:headEnd/>
            <a:tailEnd/>
          </a:ln>
        </p:spPr>
      </p:pic>
      <p:sp>
        <p:nvSpPr>
          <p:cNvPr id="8" name="Rectangle 7"/>
          <p:cNvSpPr/>
          <p:nvPr/>
        </p:nvSpPr>
        <p:spPr>
          <a:xfrm>
            <a:off x="0" y="1676400"/>
            <a:ext cx="9144000" cy="54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8"/>
                                        </p:tgtEl>
                                        <p:attrNameLst>
                                          <p:attrName>ppt_x</p:attrName>
                                        </p:attrNameLst>
                                      </p:cBhvr>
                                      <p:tavLst>
                                        <p:tav tm="0">
                                          <p:val>
                                            <p:strVal val="ppt_x"/>
                                          </p:val>
                                        </p:tav>
                                        <p:tav tm="100000">
                                          <p:val>
                                            <p:strVal val="ppt_x"/>
                                          </p:val>
                                        </p:tav>
                                      </p:tavLst>
                                    </p:anim>
                                    <p:anim calcmode="lin" valueType="num">
                                      <p:cBhvr additive="base">
                                        <p:cTn id="7" dur="2000"/>
                                        <p:tgtEl>
                                          <p:spTgt spid="8"/>
                                        </p:tgtEl>
                                        <p:attrNameLst>
                                          <p:attrName>ppt_y</p:attrName>
                                        </p:attrNameLst>
                                      </p:cBhvr>
                                      <p:tavLst>
                                        <p:tav tm="0">
                                          <p:val>
                                            <p:strVal val="ppt_y"/>
                                          </p:val>
                                        </p:tav>
                                        <p:tav tm="100000">
                                          <p:val>
                                            <p:strVal val="1+ppt_h/2"/>
                                          </p:val>
                                        </p:tav>
                                      </p:tavLst>
                                    </p:anim>
                                    <p:set>
                                      <p:cBhvr>
                                        <p:cTn id="8"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191000" cy="6858000"/>
          </a:xfrm>
        </p:spPr>
        <p:txBody>
          <a:bodyPr>
            <a:normAutofit/>
          </a:bodyPr>
          <a:lstStyle/>
          <a:p>
            <a:r>
              <a:rPr lang="en-US" sz="3600" dirty="0" smtClean="0"/>
              <a:t>Man has explored and settled every corner of their earth.</a:t>
            </a:r>
            <a:endParaRPr lang="en-US" sz="3600" dirty="0"/>
          </a:p>
          <a:p>
            <a:r>
              <a:rPr lang="en-US" sz="3600" dirty="0" smtClean="0"/>
              <a:t>Speaks dozens of languages.</a:t>
            </a:r>
          </a:p>
          <a:p>
            <a:r>
              <a:rPr lang="en-US" sz="3600" dirty="0" smtClean="0"/>
              <a:t>Practice multitudes of religions.</a:t>
            </a:r>
          </a:p>
          <a:p>
            <a:r>
              <a:rPr lang="en-US" sz="3600" dirty="0"/>
              <a:t>F</a:t>
            </a:r>
            <a:r>
              <a:rPr lang="en-US" sz="3600" dirty="0" smtClean="0"/>
              <a:t>ormulated numerous cultures.</a:t>
            </a:r>
          </a:p>
          <a:p>
            <a:pPr>
              <a:buNone/>
            </a:pPr>
            <a:endParaRPr lang="en-US" sz="3600" dirty="0"/>
          </a:p>
        </p:txBody>
      </p:sp>
      <p:pic>
        <p:nvPicPr>
          <p:cNvPr id="4098" name="Picture 2"/>
          <p:cNvPicPr>
            <a:picLocks noChangeAspect="1" noChangeArrowheads="1"/>
          </p:cNvPicPr>
          <p:nvPr/>
        </p:nvPicPr>
        <p:blipFill>
          <a:blip r:embed="rId2" cstate="print">
            <a:lum bright="-10000"/>
          </a:blip>
          <a:srcRect/>
          <a:stretch>
            <a:fillRect/>
          </a:stretch>
        </p:blipFill>
        <p:spPr bwMode="auto">
          <a:xfrm>
            <a:off x="4876800" y="228600"/>
            <a:ext cx="4000500" cy="2493269"/>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114800" y="2057400"/>
            <a:ext cx="4459165" cy="25908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5943600" y="3124200"/>
            <a:ext cx="2943225" cy="2876550"/>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4953000" y="4621365"/>
            <a:ext cx="3409950" cy="2236634"/>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to="" calcmode="lin" valueType="num">
                                      <p:cBhvr>
                                        <p:cTn id="17" dur="1" fill="hold"/>
                                        <p:tgtEl>
                                          <p:spTgt spid="409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 to="" calcmode="lin" valueType="num">
                                      <p:cBhvr>
                                        <p:cTn id="27" dur="1" fill="hold"/>
                                        <p:tgtEl>
                                          <p:spTgt spid="410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101"/>
                                        </p:tgtEl>
                                        <p:attrNameLst>
                                          <p:attrName>style.visibility</p:attrName>
                                        </p:attrNameLst>
                                      </p:cBhvr>
                                      <p:to>
                                        <p:strVal val="visible"/>
                                      </p:to>
                                    </p:set>
                                    <p:anim to="" calcmode="lin" valueType="num">
                                      <p:cBhvr>
                                        <p:cTn id="37" dur="1" fill="hold"/>
                                        <p:tgtEl>
                                          <p:spTgt spid="410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bright="-20000"/>
          </a:blip>
          <a:srcRect/>
          <a:stretch>
            <a:fillRect/>
          </a:stretch>
        </p:blipFill>
        <p:spPr bwMode="auto">
          <a:xfrm>
            <a:off x="-254000" y="0"/>
            <a:ext cx="9398000" cy="7048500"/>
          </a:xfrm>
          <a:prstGeom prst="rect">
            <a:avLst/>
          </a:prstGeom>
          <a:noFill/>
          <a:ln w="9525">
            <a:noFill/>
            <a:miter lim="800000"/>
            <a:headEnd/>
            <a:tailEnd/>
          </a:ln>
        </p:spPr>
      </p:pic>
      <p:sp>
        <p:nvSpPr>
          <p:cNvPr id="2" name="Title 1"/>
          <p:cNvSpPr>
            <a:spLocks noGrp="1"/>
          </p:cNvSpPr>
          <p:nvPr>
            <p:ph type="title"/>
          </p:nvPr>
        </p:nvSpPr>
        <p:spPr>
          <a:xfrm>
            <a:off x="0" y="3886200"/>
            <a:ext cx="9144000" cy="3200400"/>
          </a:xfrm>
        </p:spPr>
        <p:txBody>
          <a:bodyPr>
            <a:noAutofit/>
          </a:bodyPr>
          <a:lstStyle/>
          <a:p>
            <a:r>
              <a:rPr lang="en-US" sz="3600" b="1" dirty="0">
                <a:solidFill>
                  <a:schemeClr val="bg1"/>
                </a:solidFill>
                <a:effectLst>
                  <a:glow rad="101600">
                    <a:schemeClr val="tx1">
                      <a:alpha val="60000"/>
                    </a:schemeClr>
                  </a:glow>
                </a:effectLst>
              </a:rPr>
              <a:t>E</a:t>
            </a:r>
            <a:r>
              <a:rPr lang="en-US" sz="3600" b="1" dirty="0" smtClean="0">
                <a:solidFill>
                  <a:schemeClr val="bg1"/>
                </a:solidFill>
                <a:effectLst>
                  <a:glow rad="101600">
                    <a:schemeClr val="tx1">
                      <a:alpha val="60000"/>
                    </a:schemeClr>
                  </a:glow>
                </a:effectLst>
              </a:rPr>
              <a:t>very single human being shares one vital thing. His purpose of life down here and his eternal destiny afterward depends completely upon his personal relationship with the subject of this study, the Lord Jesus Christ.</a:t>
            </a:r>
            <a:endParaRPr lang="en-US" sz="36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duotone>
              <a:prstClr val="black"/>
              <a:schemeClr val="accent6">
                <a:lumMod val="40000"/>
                <a:lumOff val="60000"/>
                <a:tint val="45000"/>
                <a:satMod val="400000"/>
              </a:schemeClr>
            </a:duotone>
          </a:blip>
          <a:srcRect/>
          <a:stretch>
            <a:fillRect/>
          </a:stretch>
        </p:blipFill>
        <p:spPr bwMode="auto">
          <a:xfrm>
            <a:off x="990600" y="-35560"/>
            <a:ext cx="3352800" cy="2324608"/>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lgn="ctr">
              <a:buNone/>
            </a:pPr>
            <a:r>
              <a:rPr lang="en-US" i="1" dirty="0" smtClean="0">
                <a:solidFill>
                  <a:srgbClr val="FFFF00"/>
                </a:solidFill>
              </a:rPr>
              <a:t>    “When Jesus came into the coasts of Caesarea Philippi, he asked his disciples, saying, Whom do men say that I the Son of man am? And they said, Some say that thou art John the Baptist: some, Elias; and others, </a:t>
            </a:r>
            <a:r>
              <a:rPr lang="en-US" i="1" dirty="0" smtClean="0">
                <a:solidFill>
                  <a:srgbClr val="FFFF00"/>
                </a:solidFill>
              </a:rPr>
              <a:t>Jeremias</a:t>
            </a:r>
            <a:r>
              <a:rPr lang="en-US" i="1" dirty="0" smtClean="0">
                <a:solidFill>
                  <a:srgbClr val="FFFF00"/>
                </a:solidFill>
              </a:rPr>
              <a:t>, or one of the prophets He </a:t>
            </a:r>
            <a:r>
              <a:rPr lang="en-US" i="1" dirty="0" smtClean="0">
                <a:solidFill>
                  <a:srgbClr val="FFFF00"/>
                </a:solidFill>
              </a:rPr>
              <a:t>saith</a:t>
            </a:r>
            <a:r>
              <a:rPr lang="en-US" i="1" dirty="0" smtClean="0">
                <a:solidFill>
                  <a:srgbClr val="FFFF00"/>
                </a:solidFill>
              </a:rPr>
              <a:t> unto them, But whom say ye that I am? And Simon Peter answered and said, Thou art the Christ, the Son of the living God. And Jesus answered and said unto him, Blessed art thou, Simon </a:t>
            </a:r>
            <a:r>
              <a:rPr lang="en-US" i="1" dirty="0" smtClean="0">
                <a:solidFill>
                  <a:srgbClr val="FFFF00"/>
                </a:solidFill>
              </a:rPr>
              <a:t>Barjona</a:t>
            </a:r>
            <a:r>
              <a:rPr lang="en-US" i="1" dirty="0" smtClean="0">
                <a:solidFill>
                  <a:srgbClr val="FFFF00"/>
                </a:solidFill>
              </a:rPr>
              <a:t>: for flesh and blood hath not revealed it unto thee, but my Father which is in heaven. And I say also unto thee, That thou art Peter, and upon this rock I will build my church; and the gates of hell shall not prevail against it.” </a:t>
            </a:r>
          </a:p>
          <a:p>
            <a:pPr algn="ctr">
              <a:buNone/>
            </a:pPr>
            <a:r>
              <a:rPr lang="en-US" i="1" dirty="0" smtClean="0">
                <a:solidFill>
                  <a:srgbClr val="FFFF00"/>
                </a:solidFill>
              </a:rPr>
              <a:t>Matthew 16:15-18 </a:t>
            </a:r>
            <a:endParaRPr lang="en-US" i="1"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384049"/>
            <a:ext cx="9148576" cy="6092951"/>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1426</Words>
  <Application>Microsoft Office PowerPoint</Application>
  <PresentationFormat>On-screen Show (4:3)</PresentationFormat>
  <Paragraphs>76</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The Doctrine of Jesus Christ (Part 1)</vt:lpstr>
      <vt:lpstr>Slide 2</vt:lpstr>
      <vt:lpstr>Slide 3</vt:lpstr>
      <vt:lpstr>Slide 4</vt:lpstr>
      <vt:lpstr>Slide 5</vt:lpstr>
      <vt:lpstr>Every single human being shares one vital thing. His purpose of life down here and his eternal destiny afterward depends completely upon his personal relationship with the subject of this study, the Lord Jesus Christ.</vt:lpstr>
      <vt:lpstr>Slide 7</vt:lpstr>
      <vt:lpstr>Slide 8</vt:lpstr>
      <vt:lpstr>Slide 9</vt:lpstr>
      <vt:lpstr>It is absolutely impossible to overemphasize the importance of  the life of Jesus Christ. </vt:lpstr>
      <vt:lpstr>Slide 11</vt:lpstr>
      <vt:lpstr>Slide 12</vt:lpstr>
      <vt:lpstr>The Preexistence of Jesus Christ as God</vt:lpstr>
      <vt:lpstr>The fact of his divine preexistence</vt:lpstr>
      <vt:lpstr>As taught by John the Baptist  </vt:lpstr>
      <vt:lpstr>As taught by the Apostle John </vt:lpstr>
      <vt:lpstr>As taught by the Apostle Paul</vt:lpstr>
      <vt:lpstr>As taught by Christ himself</vt:lpstr>
      <vt:lpstr>Slide 19</vt:lpstr>
      <vt:lpstr>Slide 20</vt:lpstr>
      <vt:lpstr>Slide 21</vt:lpstr>
      <vt:lpstr>The activities of the  divine preexistent Christ </vt:lpstr>
      <vt:lpstr>He was creating the universe</vt:lpstr>
      <vt:lpstr>Slide 24</vt:lpstr>
      <vt:lpstr>Slide 25</vt:lpstr>
      <vt:lpstr>He was controlling his  created universe</vt:lpstr>
      <vt:lpstr>He was communing with the Father </vt:lpstr>
      <vt:lpstr>Slide 28</vt:lpstr>
      <vt:lpstr>The Old Testament records a number of theophanies.   A theophany is a pre-Bethlehem appearance of Christ.</vt:lpstr>
      <vt:lpstr>Next Week</vt:lpstr>
      <vt:lpstr>Slide 31</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1)</dc:title>
  <dc:creator>Pastor Daniel White</dc:creator>
  <cp:lastModifiedBy>Pastor Daniel White</cp:lastModifiedBy>
  <cp:revision>37</cp:revision>
  <dcterms:created xsi:type="dcterms:W3CDTF">2012-04-09T13:08:29Z</dcterms:created>
  <dcterms:modified xsi:type="dcterms:W3CDTF">2012-04-17T10:56:35Z</dcterms:modified>
</cp:coreProperties>
</file>