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1" r:id="rId3"/>
    <p:sldId id="257" r:id="rId4"/>
    <p:sldId id="258" r:id="rId5"/>
    <p:sldId id="259" r:id="rId6"/>
    <p:sldId id="260" r:id="rId7"/>
    <p:sldId id="276" r:id="rId8"/>
    <p:sldId id="266" r:id="rId9"/>
    <p:sldId id="265" r:id="rId10"/>
    <p:sldId id="269" r:id="rId11"/>
    <p:sldId id="267" r:id="rId12"/>
    <p:sldId id="268" r:id="rId13"/>
    <p:sldId id="277" r:id="rId14"/>
    <p:sldId id="272" r:id="rId15"/>
    <p:sldId id="270" r:id="rId16"/>
    <p:sldId id="273" r:id="rId17"/>
    <p:sldId id="274" r:id="rId18"/>
    <p:sldId id="278" r:id="rId19"/>
    <p:sldId id="279" r:id="rId20"/>
    <p:sldId id="280" r:id="rId21"/>
    <p:sldId id="281" r:id="rId22"/>
    <p:sldId id="282" r:id="rId23"/>
    <p:sldId id="283" r:id="rId24"/>
    <p:sldId id="284" r:id="rId25"/>
    <p:sldId id="289" r:id="rId26"/>
    <p:sldId id="285" r:id="rId27"/>
    <p:sldId id="286" r:id="rId28"/>
    <p:sldId id="287" r:id="rId29"/>
    <p:sldId id="288" r:id="rId30"/>
    <p:sldId id="290" r:id="rId31"/>
    <p:sldId id="292" r:id="rId32"/>
    <p:sldId id="293" r:id="rId33"/>
    <p:sldId id="295" r:id="rId34"/>
    <p:sldId id="294" r:id="rId35"/>
    <p:sldId id="296" r:id="rId36"/>
    <p:sldId id="29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27" autoAdjust="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3950B-B0A1-4143-8DF5-E600095CAD59}"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3F5046-5D25-434A-9816-DB0438257A4F}" type="slidenum">
              <a:rPr lang="en-US" smtClean="0"/>
              <a:pPr/>
              <a:t>‹#›</a:t>
            </a:fld>
            <a:endParaRPr lang="en-US" dirty="0"/>
          </a:p>
        </p:txBody>
      </p:sp>
    </p:spTree>
    <p:extLst>
      <p:ext uri="{BB962C8B-B14F-4D97-AF65-F5344CB8AC3E}">
        <p14:creationId xmlns:p14="http://schemas.microsoft.com/office/powerpoint/2010/main" val="35313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7ECD0A-3B43-48D5-8780-D5EE500FC0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3F5046-5D25-434A-9816-DB0438257A4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3F5046-5D25-434A-9816-DB0438257A4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3F5046-5D25-434A-9816-DB0438257A4F}"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E38A5-30B7-4964-BD6A-BC166C158B4F}"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BA97B4-5F6D-4315-B493-3E0972BE45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E38A5-30B7-4964-BD6A-BC166C158B4F}" type="datetimeFigureOut">
              <a:rPr lang="en-US" smtClean="0"/>
              <a:pPr/>
              <a:t>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A97B4-5F6D-4315-B493-3E0972BE452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“Removing the beam from your eyes”</a:t>
            </a:r>
            <a:endParaRPr lang="en-US"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4)</a:t>
            </a:r>
            <a:endParaRPr lang="en-US" sz="4000" i="1" dirty="0">
              <a:effectLst>
                <a:glow rad="101600">
                  <a:schemeClr val="bg1">
                    <a:alpha val="60000"/>
                  </a:schemeClr>
                </a:glow>
              </a:effectLst>
            </a:endParaRPr>
          </a:p>
        </p:txBody>
      </p:sp>
      <p:pic>
        <p:nvPicPr>
          <p:cNvPr id="1028" name="Picture 4" descr="c:\Users\Ptr. Daniel White\Desktop\Bible pictures\Bible pictures New Testament\40 Matthew\40005001 RLW - Matthew 5 1 - The Sermon on the Mount.jpg"/>
          <p:cNvPicPr>
            <a:picLocks noChangeAspect="1" noChangeArrowheads="1"/>
          </p:cNvPicPr>
          <p:nvPr/>
        </p:nvPicPr>
        <p:blipFill>
          <a:blip r:embed="rId3" cstate="print">
            <a:lum bright="-10000" contrast="10000"/>
          </a:blip>
          <a:srcRect/>
          <a:stretch>
            <a:fillRect/>
          </a:stretch>
        </p:blipFill>
        <p:spPr bwMode="auto">
          <a:xfrm>
            <a:off x="1447800" y="2590800"/>
            <a:ext cx="6324600" cy="40022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8763000" cy="419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p:cNvSpPr/>
          <p:nvPr/>
        </p:nvSpPr>
        <p:spPr>
          <a:xfrm>
            <a:off x="609600" y="1676400"/>
            <a:ext cx="7772400" cy="3139321"/>
          </a:xfrm>
          <a:prstGeom prst="rect">
            <a:avLst/>
          </a:prstGeom>
          <a:solidFill>
            <a:schemeClr val="accent3">
              <a:lumMod val="75000"/>
            </a:schemeClr>
          </a:solidFill>
          <a:ln>
            <a:solidFill>
              <a:schemeClr val="tx2">
                <a:lumMod val="10000"/>
              </a:schemeClr>
            </a:solidFill>
          </a:ln>
        </p:spPr>
        <p:txBody>
          <a:bodyPr wrap="square">
            <a:spAutoFit/>
          </a:bodyPr>
          <a:lstStyle/>
          <a:p>
            <a:pPr algn="ctr"/>
            <a:r>
              <a:rPr lang="en-US" sz="6600" i="1" dirty="0" smtClean="0">
                <a:solidFill>
                  <a:srgbClr val="FFFF00"/>
                </a:solidFill>
                <a:effectLst>
                  <a:glow rad="101600">
                    <a:schemeClr val="bg1">
                      <a:alpha val="60000"/>
                    </a:schemeClr>
                  </a:glow>
                </a:effectLst>
              </a:rPr>
              <a:t>“Get on the highway of holiness.” </a:t>
            </a:r>
          </a:p>
          <a:p>
            <a:pPr algn="ctr"/>
            <a:r>
              <a:rPr lang="en-US" sz="6600" i="1" dirty="0" smtClean="0">
                <a:solidFill>
                  <a:srgbClr val="FFFF00"/>
                </a:solidFill>
                <a:effectLst>
                  <a:glow rad="101600">
                    <a:schemeClr val="bg1">
                      <a:alpha val="60000"/>
                    </a:schemeClr>
                  </a:glow>
                </a:effectLst>
              </a:rPr>
              <a:t>(Isa. 35:8)</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tr. Daniel White\Documents\My Scans\2009-06 (Jun)\scan0015.jpg"/>
          <p:cNvPicPr>
            <a:picLocks noChangeAspect="1" noChangeArrowheads="1"/>
          </p:cNvPicPr>
          <p:nvPr/>
        </p:nvPicPr>
        <p:blipFill>
          <a:blip r:embed="rId3" cstate="print"/>
          <a:srcRect/>
          <a:stretch>
            <a:fillRect/>
          </a:stretch>
        </p:blipFill>
        <p:spPr bwMode="auto">
          <a:xfrm>
            <a:off x="304800" y="228600"/>
            <a:ext cx="8549313" cy="6401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1981200" y="4724400"/>
            <a:ext cx="1905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Content Placeholder 4"/>
          <p:cNvSpPr>
            <a:spLocks noGrp="1"/>
          </p:cNvSpPr>
          <p:nvPr>
            <p:ph idx="1"/>
          </p:nvPr>
        </p:nvSpPr>
        <p:spPr>
          <a:xfrm>
            <a:off x="1752600" y="4724400"/>
            <a:ext cx="2133600" cy="914401"/>
          </a:xfrm>
        </p:spPr>
        <p:txBody>
          <a:bodyPr>
            <a:noAutofit/>
          </a:bodyPr>
          <a:lstStyle/>
          <a:p>
            <a:pPr algn="ctr">
              <a:buNone/>
            </a:pPr>
            <a:r>
              <a:rPr lang="en-US" sz="4000" b="1" i="1" dirty="0" smtClean="0">
                <a:solidFill>
                  <a:srgbClr val="C00000"/>
                </a:solidFill>
              </a:rPr>
              <a:t>Holiness</a:t>
            </a:r>
            <a:endParaRPr lang="en-US" sz="4000" b="1" i="1" dirty="0">
              <a:solidFill>
                <a:srgbClr val="C00000"/>
              </a:solidFill>
            </a:endParaRPr>
          </a:p>
        </p:txBody>
      </p:sp>
      <p:sp>
        <p:nvSpPr>
          <p:cNvPr id="8" name="Double Wave 7"/>
          <p:cNvSpPr/>
          <p:nvPr/>
        </p:nvSpPr>
        <p:spPr>
          <a:xfrm>
            <a:off x="4191000" y="4648200"/>
            <a:ext cx="4343400" cy="1981200"/>
          </a:xfrm>
          <a:prstGeom prst="doubleWave">
            <a:avLst>
              <a:gd name="adj1" fmla="val 6250"/>
              <a:gd name="adj2" fmla="val -10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3"/>
          <p:cNvSpPr>
            <a:spLocks noGrp="1"/>
          </p:cNvSpPr>
          <p:nvPr>
            <p:ph type="title"/>
          </p:nvPr>
        </p:nvSpPr>
        <p:spPr>
          <a:xfrm>
            <a:off x="4038600" y="4876800"/>
            <a:ext cx="4724400" cy="1600200"/>
          </a:xfrm>
        </p:spPr>
        <p:txBody>
          <a:bodyPr>
            <a:noAutofit/>
          </a:bodyPr>
          <a:lstStyle/>
          <a:p>
            <a:r>
              <a:rPr lang="en-US" sz="2400" b="1" i="1" dirty="0" smtClean="0">
                <a:effectLst/>
              </a:rPr>
              <a:t> “And an highway shall be there, and a way, and it shall be called The way of holiness; the unclean shall not pass over it.”</a:t>
            </a:r>
            <a:endParaRPr lang="en-US" sz="2400" b="1" i="1" dirty="0">
              <a:effectLst/>
            </a:endParaRPr>
          </a:p>
        </p:txBody>
      </p:sp>
      <p:sp>
        <p:nvSpPr>
          <p:cNvPr id="7" name="Rectangle 6"/>
          <p:cNvSpPr/>
          <p:nvPr/>
        </p:nvSpPr>
        <p:spPr>
          <a:xfrm>
            <a:off x="2667000" y="609600"/>
            <a:ext cx="3810000" cy="707886"/>
          </a:xfrm>
          <a:prstGeom prst="rect">
            <a:avLst/>
          </a:prstGeom>
        </p:spPr>
        <p:txBody>
          <a:bodyPr wrap="square">
            <a:spAutoFit/>
          </a:bodyPr>
          <a:lstStyle/>
          <a:p>
            <a:pPr algn="ctr"/>
            <a:r>
              <a:rPr lang="en-US" sz="4000" b="1" i="1" dirty="0" smtClean="0">
                <a:solidFill>
                  <a:srgbClr val="FF0000"/>
                </a:solidFill>
              </a:rPr>
              <a:t>(Isaiah 35:8)</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1000" y="2209800"/>
            <a:ext cx="8382000" cy="230832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7200" i="1" dirty="0" smtClean="0">
                <a:solidFill>
                  <a:srgbClr val="C00000"/>
                </a:solidFill>
                <a:effectLst/>
              </a:rPr>
              <a:t>“The unclean shall not pass over it.”</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9144000" cy="5943600"/>
          </a:xfrm>
        </p:spPr>
        <p:txBody>
          <a:bodyPr>
            <a:normAutofit/>
          </a:bodyPr>
          <a:lstStyle/>
          <a:p>
            <a:pPr>
              <a:buNone/>
            </a:pPr>
            <a:r>
              <a:rPr lang="en-US" sz="3600" i="1" dirty="0" smtClean="0">
                <a:effectLst>
                  <a:glow rad="101600">
                    <a:schemeClr val="bg1">
                      <a:alpha val="60000"/>
                    </a:schemeClr>
                  </a:glow>
                </a:effectLst>
              </a:rPr>
              <a:t>   “Wherefore come out from among them, and be ye separate, saith the Lord, and touch not the unclean thing; and I will receive you, And will be a Father unto you, and ye shall be my sons and daughters, saith the Lord Almighty. Having therefore these promises, dearly beloved, let us cleanse ourselves from all filthiness of the flesh and spirit, perfecting holiness in the fear of God.” – II Cor. 6:14-7:1</a:t>
            </a:r>
          </a:p>
          <a:p>
            <a:endParaRPr lang="en-US" sz="3600" dirty="0"/>
          </a:p>
        </p:txBody>
      </p:sp>
      <p:pic>
        <p:nvPicPr>
          <p:cNvPr id="1026" name="Picture 2" descr="C:\Users\Ptr. Daniel White\Desktop\Bible pictures\bibles and book of life\scan0009 (2).jpg"/>
          <p:cNvPicPr>
            <a:picLocks noChangeAspect="1" noChangeArrowheads="1"/>
          </p:cNvPicPr>
          <p:nvPr/>
        </p:nvPicPr>
        <p:blipFill>
          <a:blip r:embed="rId3" cstate="print"/>
          <a:srcRect/>
          <a:stretch>
            <a:fillRect/>
          </a:stretch>
        </p:blipFill>
        <p:spPr bwMode="auto">
          <a:xfrm>
            <a:off x="304800" y="504700"/>
            <a:ext cx="8610600" cy="5860516"/>
          </a:xfrm>
          <a:prstGeom prst="rect">
            <a:avLst/>
          </a:prstGeom>
          <a:ln w="228600" cap="sq" cmpd="thickThin">
            <a:solidFill>
              <a:srgbClr val="000000"/>
            </a:solidFill>
            <a:prstDash val="solid"/>
            <a:miter lim="800000"/>
          </a:ln>
          <a:effectLst>
            <a:innerShdw blurRad="76200">
              <a:srgbClr val="000000"/>
            </a:innerShdw>
          </a:effectLst>
        </p:spPr>
      </p:pic>
      <p:sp>
        <p:nvSpPr>
          <p:cNvPr id="5" name="Title 4"/>
          <p:cNvSpPr>
            <a:spLocks noGrp="1"/>
          </p:cNvSpPr>
          <p:nvPr>
            <p:ph type="title"/>
          </p:nvPr>
        </p:nvSpPr>
        <p:spPr>
          <a:xfrm>
            <a:off x="457200" y="274638"/>
            <a:ext cx="8229600" cy="6126162"/>
          </a:xfrm>
        </p:spPr>
        <p:txBody>
          <a:bodyPr>
            <a:normAutofit/>
          </a:bodyPr>
          <a:lstStyle/>
          <a:p>
            <a:r>
              <a:rPr lang="en-US" sz="4800" b="1" i="1" dirty="0" smtClean="0">
                <a:solidFill>
                  <a:schemeClr val="bg1"/>
                </a:solidFill>
              </a:rPr>
              <a:t>“Draw nigh to God, and he will draw nigh to you. Cleanse your hands, ye sinners; and purify your hearts, ye double minded.” James 4:8</a:t>
            </a:r>
            <a:endParaRPr lang="en-US" sz="4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“Removing the beam from our eyes”</a:t>
            </a:r>
            <a:endParaRPr lang="en-US" i="1" dirty="0">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4)</a:t>
            </a:r>
            <a:endParaRPr lang="en-US" sz="4000" i="1" dirty="0">
              <a:effectLst>
                <a:glow rad="101600">
                  <a:schemeClr val="bg1">
                    <a:alpha val="60000"/>
                  </a:schemeClr>
                </a:glow>
              </a:effectLst>
            </a:endParaRPr>
          </a:p>
        </p:txBody>
      </p:sp>
      <p:pic>
        <p:nvPicPr>
          <p:cNvPr id="1028" name="Picture 4" descr="c:\Users\Ptr. Daniel White\Desktop\Bible pictures\Bible pictures New Testament\40 Matthew\40005001 RLW - Matthew 5 1 - The Sermon on the Mount.jpg"/>
          <p:cNvPicPr>
            <a:picLocks noChangeAspect="1" noChangeArrowheads="1"/>
          </p:cNvPicPr>
          <p:nvPr/>
        </p:nvPicPr>
        <p:blipFill>
          <a:blip r:embed="rId3" cstate="print">
            <a:lum bright="-10000" contrast="10000"/>
          </a:blip>
          <a:srcRect/>
          <a:stretch>
            <a:fillRect/>
          </a:stretch>
        </p:blipFill>
        <p:spPr bwMode="auto">
          <a:xfrm>
            <a:off x="1447800" y="2590800"/>
            <a:ext cx="6324600" cy="40022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Bible pictures New Testament\44 Acts\44025010 C16 - Acts 25 10 - Then said Paul, I stand at Caesar's judgment seat, where I ought to be judged.jpg"/>
          <p:cNvPicPr>
            <a:picLocks noChangeAspect="1" noChangeArrowheads="1"/>
          </p:cNvPicPr>
          <p:nvPr/>
        </p:nvPicPr>
        <p:blipFill>
          <a:blip r:embed="rId3" cstate="print">
            <a:lum bright="-10000"/>
          </a:blip>
          <a:srcRect/>
          <a:stretch>
            <a:fillRect/>
          </a:stretch>
        </p:blipFill>
        <p:spPr bwMode="auto">
          <a:xfrm>
            <a:off x="4495800" y="1219200"/>
            <a:ext cx="4295776" cy="5029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457200" y="274638"/>
            <a:ext cx="3810000" cy="2316162"/>
          </a:xfrm>
        </p:spPr>
        <p:txBody>
          <a:bodyPr>
            <a:normAutofit fontScale="90000"/>
          </a:bodyPr>
          <a:lstStyle/>
          <a:p>
            <a:r>
              <a:rPr lang="en-US" sz="4900" dirty="0" smtClean="0">
                <a:solidFill>
                  <a:srgbClr val="FFFF00"/>
                </a:solidFill>
                <a:effectLst>
                  <a:glow rad="101600">
                    <a:schemeClr val="bg1">
                      <a:alpha val="60000"/>
                    </a:schemeClr>
                  </a:glow>
                </a:effectLst>
              </a:rPr>
              <a:t>“Judge”</a:t>
            </a:r>
            <a:r>
              <a:rPr lang="en-US" dirty="0" smtClean="0">
                <a:solidFill>
                  <a:srgbClr val="FFFF00"/>
                </a:solidFill>
                <a:effectLst>
                  <a:glow rad="101600">
                    <a:schemeClr val="bg1">
                      <a:alpha val="60000"/>
                    </a:schemeClr>
                  </a:glow>
                </a:effectLst>
              </a:rPr>
              <a:t/>
            </a:r>
            <a:br>
              <a:rPr lang="en-US"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Translated eight different ways in the KJV</a:t>
            </a:r>
            <a:endParaRPr lang="en-US" sz="4000" i="1" dirty="0">
              <a:solidFill>
                <a:srgbClr val="FFFF00"/>
              </a:solidFill>
              <a:effectLst>
                <a:glow rad="101600">
                  <a:schemeClr val="bg1">
                    <a:alpha val="60000"/>
                  </a:schemeClr>
                </a:glow>
              </a:effectLst>
            </a:endParaRPr>
          </a:p>
        </p:txBody>
      </p:sp>
      <p:sp>
        <p:nvSpPr>
          <p:cNvPr id="4" name="Content Placeholder 3"/>
          <p:cNvSpPr>
            <a:spLocks noGrp="1"/>
          </p:cNvSpPr>
          <p:nvPr>
            <p:ph idx="1"/>
          </p:nvPr>
        </p:nvSpPr>
        <p:spPr>
          <a:xfrm>
            <a:off x="381000" y="2667000"/>
            <a:ext cx="4724400" cy="4191000"/>
          </a:xfrm>
        </p:spPr>
        <p:txBody>
          <a:bodyPr>
            <a:normAutofit fontScale="92500" lnSpcReduction="10000"/>
          </a:bodyPr>
          <a:lstStyle/>
          <a:p>
            <a:r>
              <a:rPr lang="en-US" dirty="0" smtClean="0">
                <a:effectLst>
                  <a:glow rad="101600">
                    <a:schemeClr val="bg1">
                      <a:alpha val="60000"/>
                    </a:schemeClr>
                  </a:glow>
                </a:effectLst>
              </a:rPr>
              <a:t>Condemn</a:t>
            </a:r>
          </a:p>
          <a:p>
            <a:r>
              <a:rPr lang="en-US" dirty="0" smtClean="0">
                <a:effectLst>
                  <a:glow rad="101600">
                    <a:schemeClr val="bg1">
                      <a:alpha val="60000"/>
                    </a:schemeClr>
                  </a:glow>
                </a:effectLst>
              </a:rPr>
              <a:t>Determine</a:t>
            </a:r>
          </a:p>
          <a:p>
            <a:r>
              <a:rPr lang="en-US" dirty="0" smtClean="0">
                <a:effectLst>
                  <a:glow rad="101600">
                    <a:schemeClr val="bg1">
                      <a:alpha val="60000"/>
                    </a:schemeClr>
                  </a:glow>
                </a:effectLst>
              </a:rPr>
              <a:t>To decree</a:t>
            </a:r>
          </a:p>
          <a:p>
            <a:r>
              <a:rPr lang="en-US" dirty="0" smtClean="0">
                <a:effectLst>
                  <a:glow rad="101600">
                    <a:schemeClr val="bg1">
                      <a:alpha val="60000"/>
                    </a:schemeClr>
                  </a:glow>
                </a:effectLst>
              </a:rPr>
              <a:t>Call into question</a:t>
            </a:r>
          </a:p>
          <a:p>
            <a:r>
              <a:rPr lang="en-US" dirty="0" smtClean="0">
                <a:effectLst>
                  <a:glow rad="101600">
                    <a:schemeClr val="bg1">
                      <a:alpha val="60000"/>
                    </a:schemeClr>
                  </a:glow>
                </a:effectLst>
              </a:rPr>
              <a:t>Esteem</a:t>
            </a:r>
          </a:p>
          <a:p>
            <a:r>
              <a:rPr lang="en-US" dirty="0" smtClean="0">
                <a:effectLst>
                  <a:glow rad="101600">
                    <a:schemeClr val="bg1">
                      <a:alpha val="60000"/>
                    </a:schemeClr>
                  </a:glow>
                </a:effectLst>
              </a:rPr>
              <a:t>Sentence</a:t>
            </a:r>
          </a:p>
          <a:p>
            <a:r>
              <a:rPr lang="en-US" dirty="0" smtClean="0">
                <a:effectLst>
                  <a:glow rad="101600">
                    <a:schemeClr val="bg1">
                      <a:alpha val="60000"/>
                    </a:schemeClr>
                  </a:glow>
                </a:effectLst>
              </a:rPr>
              <a:t>Go to law</a:t>
            </a:r>
          </a:p>
          <a:p>
            <a:r>
              <a:rPr lang="en-US" dirty="0">
                <a:effectLst>
                  <a:glow rad="101600">
                    <a:schemeClr val="bg1">
                      <a:alpha val="60000"/>
                    </a:schemeClr>
                  </a:glow>
                </a:effectLst>
              </a:rPr>
              <a:t> </a:t>
            </a:r>
            <a:r>
              <a:rPr lang="en-US" dirty="0" smtClean="0">
                <a:effectLst>
                  <a:glow rad="101600">
                    <a:schemeClr val="bg1">
                      <a:alpha val="60000"/>
                    </a:schemeClr>
                  </a:glow>
                </a:effectLst>
              </a:rPr>
              <a:t>Ordain</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609599"/>
            <a:ext cx="4040188" cy="2286000"/>
          </a:xfrm>
        </p:spPr>
        <p:txBody>
          <a:bodyPr>
            <a:noAutofit/>
          </a:bodyPr>
          <a:lstStyle/>
          <a:p>
            <a:pPr algn="ctr"/>
            <a:r>
              <a:rPr lang="en-US" sz="4000" dirty="0" smtClean="0">
                <a:effectLst>
                  <a:glow rad="101600">
                    <a:schemeClr val="bg1">
                      <a:alpha val="60000"/>
                    </a:schemeClr>
                  </a:glow>
                </a:effectLst>
              </a:rPr>
              <a:t>Bad Sense</a:t>
            </a:r>
          </a:p>
          <a:p>
            <a:pPr algn="ctr"/>
            <a:endParaRPr lang="en-US" sz="4000" dirty="0">
              <a:effectLst>
                <a:glow rad="101600">
                  <a:schemeClr val="bg1">
                    <a:alpha val="60000"/>
                  </a:schemeClr>
                </a:glow>
              </a:effectLst>
            </a:endParaRPr>
          </a:p>
        </p:txBody>
      </p:sp>
      <p:sp>
        <p:nvSpPr>
          <p:cNvPr id="10" name="Content Placeholder 9"/>
          <p:cNvSpPr>
            <a:spLocks noGrp="1"/>
          </p:cNvSpPr>
          <p:nvPr>
            <p:ph sz="half" idx="2"/>
          </p:nvPr>
        </p:nvSpPr>
        <p:spPr>
          <a:xfrm>
            <a:off x="228600" y="1219200"/>
            <a:ext cx="4419600" cy="4906963"/>
          </a:xfrm>
        </p:spPr>
        <p:txBody>
          <a:bodyPr>
            <a:noAutofit/>
          </a:bodyPr>
          <a:lstStyle/>
          <a:p>
            <a:r>
              <a:rPr lang="en-US" sz="3600" dirty="0" smtClean="0">
                <a:effectLst>
                  <a:glow rad="101600">
                    <a:schemeClr val="bg1">
                      <a:alpha val="60000"/>
                    </a:schemeClr>
                  </a:glow>
                </a:effectLst>
              </a:rPr>
              <a:t>Criticize or condemn one another </a:t>
            </a:r>
          </a:p>
          <a:p>
            <a:pPr algn="ctr">
              <a:buNone/>
            </a:pPr>
            <a:r>
              <a:rPr lang="en-US" sz="3600" i="1" dirty="0" smtClean="0">
                <a:solidFill>
                  <a:srgbClr val="FFFF00"/>
                </a:solidFill>
                <a:effectLst>
                  <a:glow rad="101600">
                    <a:schemeClr val="bg1">
                      <a:alpha val="60000"/>
                    </a:schemeClr>
                  </a:glow>
                </a:effectLst>
              </a:rPr>
              <a:t>“Judge not, and ye shall not be judged: condemn not, and ye shall not be condemned: forgive, and ye shall be forgiven.” Luke 6:37 </a:t>
            </a:r>
            <a:endParaRPr lang="en-US" sz="3600" i="1" dirty="0">
              <a:solidFill>
                <a:srgbClr val="FFFF00"/>
              </a:solidFill>
              <a:effectLst>
                <a:glow rad="101600">
                  <a:schemeClr val="bg1">
                    <a:alpha val="60000"/>
                  </a:schemeClr>
                </a:glow>
              </a:effectLst>
            </a:endParaRPr>
          </a:p>
        </p:txBody>
      </p:sp>
      <p:sp>
        <p:nvSpPr>
          <p:cNvPr id="11" name="Text Placeholder 10"/>
          <p:cNvSpPr>
            <a:spLocks noGrp="1"/>
          </p:cNvSpPr>
          <p:nvPr>
            <p:ph type="body" sz="quarter" idx="3"/>
          </p:nvPr>
        </p:nvSpPr>
        <p:spPr>
          <a:xfrm>
            <a:off x="4645025" y="228601"/>
            <a:ext cx="4041775" cy="762000"/>
          </a:xfrm>
        </p:spPr>
        <p:txBody>
          <a:bodyPr>
            <a:noAutofit/>
          </a:bodyPr>
          <a:lstStyle/>
          <a:p>
            <a:pPr algn="ctr"/>
            <a:r>
              <a:rPr lang="en-US" sz="4000" dirty="0" smtClean="0">
                <a:effectLst>
                  <a:glow rad="101600">
                    <a:schemeClr val="bg1">
                      <a:alpha val="60000"/>
                    </a:schemeClr>
                  </a:glow>
                </a:effectLst>
              </a:rPr>
              <a:t>Good Sense</a:t>
            </a:r>
          </a:p>
        </p:txBody>
      </p:sp>
      <p:sp>
        <p:nvSpPr>
          <p:cNvPr id="12" name="Content Placeholder 11"/>
          <p:cNvSpPr>
            <a:spLocks noGrp="1"/>
          </p:cNvSpPr>
          <p:nvPr>
            <p:ph sz="quarter" idx="4"/>
          </p:nvPr>
        </p:nvSpPr>
        <p:spPr>
          <a:xfrm>
            <a:off x="4645025" y="1143000"/>
            <a:ext cx="4346575" cy="5715000"/>
          </a:xfrm>
        </p:spPr>
        <p:txBody>
          <a:bodyPr>
            <a:normAutofit/>
          </a:bodyPr>
          <a:lstStyle/>
          <a:p>
            <a:r>
              <a:rPr lang="en-US" sz="3600" dirty="0" smtClean="0">
                <a:effectLst>
                  <a:glow rad="101600">
                    <a:schemeClr val="bg1">
                      <a:alpha val="60000"/>
                    </a:schemeClr>
                  </a:glow>
                </a:effectLst>
              </a:rPr>
              <a:t>Examine, approve, search out, to weigh thoroughly, to try</a:t>
            </a:r>
          </a:p>
          <a:p>
            <a:pPr algn="ctr">
              <a:buNone/>
            </a:pPr>
            <a:r>
              <a:rPr lang="en-US" sz="3600" i="1" dirty="0" smtClean="0">
                <a:solidFill>
                  <a:srgbClr val="FFFF00"/>
                </a:solidFill>
                <a:effectLst>
                  <a:glow rad="101600">
                    <a:schemeClr val="bg1">
                      <a:alpha val="60000"/>
                    </a:schemeClr>
                  </a:glow>
                </a:effectLst>
              </a:rPr>
              <a:t>“Judge not according to the appearance, but judge righteous judgment.”          John 7:24 </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20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p:cTn id="24"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tr. Daniel White\Desktop\Bible pictures\Jesus\06 MINISTRY\Jesus teaching\Jesus Teaching Crowd 001.jp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381000"/>
            <a:ext cx="8229600" cy="1676400"/>
          </a:xfrm>
        </p:spPr>
        <p:txBody>
          <a:bodyPr>
            <a:noAutofit/>
          </a:bodyPr>
          <a:lstStyle/>
          <a:p>
            <a:r>
              <a:rPr lang="en-US" sz="3600" dirty="0" smtClean="0">
                <a:effectLst>
                  <a:glow rad="101600">
                    <a:schemeClr val="bg1">
                      <a:alpha val="60000"/>
                    </a:schemeClr>
                  </a:glow>
                </a:effectLst>
              </a:rPr>
              <a:t>The Teachings of Jesus on                                           Walking with God</a:t>
            </a:r>
            <a:br>
              <a:rPr lang="en-US" sz="3600" dirty="0" smtClean="0">
                <a:effectLst>
                  <a:glow rad="101600">
                    <a:schemeClr val="bg1">
                      <a:alpha val="60000"/>
                    </a:schemeClr>
                  </a:glow>
                </a:effectLst>
              </a:rPr>
            </a:br>
            <a:endParaRPr lang="en-US" sz="3600" i="1" dirty="0">
              <a:effectLst>
                <a:glow rad="101600">
                  <a:schemeClr val="bg1">
                    <a:alpha val="60000"/>
                  </a:schemeClr>
                </a:glow>
              </a:effectLst>
            </a:endParaRPr>
          </a:p>
        </p:txBody>
      </p:sp>
      <p:sp>
        <p:nvSpPr>
          <p:cNvPr id="3" name="Content Placeholder 2"/>
          <p:cNvSpPr>
            <a:spLocks noGrp="1"/>
          </p:cNvSpPr>
          <p:nvPr>
            <p:ph idx="1"/>
          </p:nvPr>
        </p:nvSpPr>
        <p:spPr>
          <a:xfrm>
            <a:off x="0" y="1828800"/>
            <a:ext cx="9144000" cy="5029200"/>
          </a:xfrm>
        </p:spPr>
        <p:txBody>
          <a:bodyPr>
            <a:normAutofit/>
          </a:bodyPr>
          <a:lstStyle/>
          <a:p>
            <a:pPr algn="ctr">
              <a:buNone/>
            </a:pPr>
            <a:r>
              <a:rPr lang="en-US" i="1" dirty="0" smtClean="0">
                <a:effectLst>
                  <a:glow rad="101600">
                    <a:schemeClr val="bg1">
                      <a:alpha val="60000"/>
                    </a:schemeClr>
                  </a:glow>
                </a:effectLst>
              </a:rPr>
              <a:t>    “I am the light of the world: he that followeth me shall not walk in darkness, but shall have the light of life… Are there not twelve hours in the day? If any man walk in the day, he stumbleth not, because he seeth the light of this world…But if a man walk in the night, he stumbleth, because there is no light in him…Yet a little while is the light with you. Walk while ye have the light, lest darkness come upon you: for he that walketh in darkness knoweth not whither he goeth.”</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i="1" dirty="0" smtClean="0">
                <a:effectLst>
                  <a:glow rad="101600">
                    <a:schemeClr val="bg1">
                      <a:alpha val="60000"/>
                    </a:schemeClr>
                  </a:glow>
                </a:effectLst>
              </a:rPr>
              <a:t>“Judge Not”</a:t>
            </a:r>
            <a:br>
              <a:rPr lang="en-US" i="1" dirty="0" smtClean="0">
                <a:effectLst>
                  <a:glow rad="101600">
                    <a:schemeClr val="bg1">
                      <a:alpha val="60000"/>
                    </a:schemeClr>
                  </a:glow>
                </a:effectLst>
              </a:rPr>
            </a:br>
            <a:r>
              <a:rPr lang="en-US" sz="4000" i="1" dirty="0" smtClean="0">
                <a:effectLst>
                  <a:glow rad="101600">
                    <a:schemeClr val="bg1">
                      <a:alpha val="60000"/>
                    </a:schemeClr>
                  </a:glow>
                </a:effectLst>
              </a:rPr>
              <a:t>(Matthew 7:1-5)</a:t>
            </a:r>
            <a:r>
              <a:rPr lang="en-US" i="1" dirty="0" smtClean="0">
                <a:effectLst>
                  <a:glow rad="101600">
                    <a:schemeClr val="bg1">
                      <a:alpha val="60000"/>
                    </a:schemeClr>
                  </a:glow>
                </a:effectLst>
              </a:rPr>
              <a:t/>
            </a:r>
            <a:br>
              <a:rPr lang="en-US" i="1" dirty="0" smtClean="0">
                <a:effectLst>
                  <a:glow rad="101600">
                    <a:schemeClr val="bg1">
                      <a:alpha val="60000"/>
                    </a:schemeClr>
                  </a:glow>
                </a:effectLst>
              </a:rPr>
            </a:br>
            <a:endParaRPr lang="en-US" i="1" dirty="0">
              <a:effectLst>
                <a:glow rad="101600">
                  <a:schemeClr val="bg1">
                    <a:alpha val="60000"/>
                  </a:schemeClr>
                </a:glow>
              </a:effectLst>
            </a:endParaRPr>
          </a:p>
        </p:txBody>
      </p:sp>
      <p:sp>
        <p:nvSpPr>
          <p:cNvPr id="3" name="Content Placeholder 2"/>
          <p:cNvSpPr>
            <a:spLocks noGrp="1"/>
          </p:cNvSpPr>
          <p:nvPr>
            <p:ph idx="1"/>
          </p:nvPr>
        </p:nvSpPr>
        <p:spPr>
          <a:xfrm>
            <a:off x="304800" y="1676400"/>
            <a:ext cx="8839200" cy="5181600"/>
          </a:xfrm>
        </p:spPr>
        <p:txBody>
          <a:bodyPr/>
          <a:lstStyle/>
          <a:p>
            <a:r>
              <a:rPr lang="en-US" dirty="0" smtClean="0">
                <a:effectLst>
                  <a:glow rad="101600">
                    <a:schemeClr val="bg1">
                      <a:alpha val="60000"/>
                    </a:schemeClr>
                  </a:glow>
                </a:effectLst>
              </a:rPr>
              <a:t>Do not judge – </a:t>
            </a:r>
            <a:r>
              <a:rPr lang="en-US" i="1" dirty="0" smtClean="0">
                <a:effectLst>
                  <a:glow rad="101600">
                    <a:schemeClr val="bg1">
                      <a:alpha val="60000"/>
                    </a:schemeClr>
                  </a:glow>
                </a:effectLst>
              </a:rPr>
              <a:t>vs. 1</a:t>
            </a:r>
          </a:p>
          <a:p>
            <a:r>
              <a:rPr lang="en-US" dirty="0" smtClean="0">
                <a:effectLst>
                  <a:glow rad="101600">
                    <a:schemeClr val="bg1">
                      <a:alpha val="60000"/>
                    </a:schemeClr>
                  </a:glow>
                </a:effectLst>
              </a:rPr>
              <a:t>Those who judge will be judged themselves –        </a:t>
            </a:r>
            <a:r>
              <a:rPr lang="en-US" i="1" dirty="0" smtClean="0">
                <a:effectLst>
                  <a:glow rad="101600">
                    <a:schemeClr val="bg1">
                      <a:alpha val="60000"/>
                    </a:schemeClr>
                  </a:glow>
                </a:effectLst>
              </a:rPr>
              <a:t>vs. 1-2</a:t>
            </a:r>
          </a:p>
          <a:p>
            <a:r>
              <a:rPr lang="en-US" dirty="0" smtClean="0">
                <a:effectLst>
                  <a:glow rad="101600">
                    <a:schemeClr val="bg1">
                      <a:alpha val="60000"/>
                    </a:schemeClr>
                  </a:glow>
                </a:effectLst>
              </a:rPr>
              <a:t>Those who judge fail to examine themselves –    </a:t>
            </a:r>
            <a:r>
              <a:rPr lang="en-US" i="1" dirty="0" smtClean="0">
                <a:effectLst>
                  <a:glow rad="101600">
                    <a:schemeClr val="bg1">
                      <a:alpha val="60000"/>
                    </a:schemeClr>
                  </a:glow>
                </a:effectLst>
              </a:rPr>
              <a:t>vs. 3</a:t>
            </a:r>
          </a:p>
          <a:p>
            <a:r>
              <a:rPr lang="en-US" dirty="0" smtClean="0">
                <a:effectLst>
                  <a:glow rad="101600">
                    <a:schemeClr val="bg1">
                      <a:alpha val="60000"/>
                    </a:schemeClr>
                  </a:glow>
                </a:effectLst>
              </a:rPr>
              <a:t>Those who judge are deceived about themselves – </a:t>
            </a:r>
            <a:r>
              <a:rPr lang="en-US" i="1" dirty="0" smtClean="0">
                <a:effectLst>
                  <a:glow rad="101600">
                    <a:schemeClr val="bg1">
                      <a:alpha val="60000"/>
                    </a:schemeClr>
                  </a:glow>
                </a:effectLst>
              </a:rPr>
              <a:t>vs. 4</a:t>
            </a:r>
          </a:p>
          <a:p>
            <a:r>
              <a:rPr lang="en-US" dirty="0" smtClean="0">
                <a:effectLst>
                  <a:glow rad="101600">
                    <a:schemeClr val="bg1">
                      <a:alpha val="60000"/>
                    </a:schemeClr>
                  </a:glow>
                </a:effectLst>
              </a:rPr>
              <a:t>Those who judge are hypocrites – </a:t>
            </a:r>
            <a:r>
              <a:rPr lang="en-US" i="1" dirty="0" smtClean="0">
                <a:effectLst>
                  <a:glow rad="101600">
                    <a:schemeClr val="bg1">
                      <a:alpha val="60000"/>
                    </a:schemeClr>
                  </a:glow>
                </a:effectLst>
              </a:rPr>
              <a:t>vs. 5</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tr. Daniel White\Desktop\Bible pictures\Jesus\06 MINISTRY\Jesus teaching\Sermon on Mount 1205-NT48 copy.jpg"/>
          <p:cNvPicPr>
            <a:picLocks noChangeAspect="1" noChangeArrowheads="1"/>
          </p:cNvPicPr>
          <p:nvPr/>
        </p:nvPicPr>
        <p:blipFill>
          <a:blip r:embed="rId3" cstate="print"/>
          <a:srcRect/>
          <a:stretch>
            <a:fillRect/>
          </a:stretch>
        </p:blipFill>
        <p:spPr bwMode="auto">
          <a:xfrm>
            <a:off x="0" y="0"/>
            <a:ext cx="3981450" cy="6858000"/>
          </a:xfrm>
          <a:prstGeom prst="rect">
            <a:avLst/>
          </a:prstGeom>
          <a:noFill/>
        </p:spPr>
      </p:pic>
      <p:sp>
        <p:nvSpPr>
          <p:cNvPr id="4" name="Title 3"/>
          <p:cNvSpPr>
            <a:spLocks noGrp="1"/>
          </p:cNvSpPr>
          <p:nvPr>
            <p:ph type="title"/>
          </p:nvPr>
        </p:nvSpPr>
        <p:spPr>
          <a:xfrm>
            <a:off x="4267200" y="0"/>
            <a:ext cx="4419600" cy="6858000"/>
          </a:xfrm>
        </p:spPr>
        <p:txBody>
          <a:bodyPr>
            <a:normAutofit/>
          </a:bodyPr>
          <a:lstStyle/>
          <a:p>
            <a:r>
              <a:rPr lang="en-US" sz="5400" i="1" dirty="0" smtClean="0">
                <a:solidFill>
                  <a:srgbClr val="FFFF00"/>
                </a:solidFill>
                <a:effectLst>
                  <a:glow rad="101600">
                    <a:schemeClr val="bg1">
                      <a:alpha val="60000"/>
                    </a:schemeClr>
                  </a:glow>
                </a:effectLst>
              </a:rPr>
              <a:t> “Judge not, and ye shall not be judged: condemn not, and ye shall not be condemned.”</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661868" cy="687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10200" y="5257800"/>
            <a:ext cx="3810000" cy="707886"/>
          </a:xfrm>
          <a:prstGeom prst="rect">
            <a:avLst/>
          </a:prstGeom>
          <a:effectLst/>
        </p:spPr>
        <p:txBody>
          <a:bodyPr wrap="square">
            <a:spAutoFit/>
          </a:bodyPr>
          <a:lstStyle/>
          <a:p>
            <a:r>
              <a:rPr lang="en-US" sz="4000" b="1" i="1" dirty="0" smtClean="0">
                <a:solidFill>
                  <a:schemeClr val="bg1"/>
                </a:solidFill>
                <a:effectLst/>
              </a:rPr>
              <a:t>(Matthew 7:1-5)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Jesus\06 MINISTRY\Jesus w Disciples\Jes w Dis 1003-130.jpg"/>
          <p:cNvPicPr>
            <a:picLocks noChangeAspect="1" noChangeArrowheads="1"/>
          </p:cNvPicPr>
          <p:nvPr/>
        </p:nvPicPr>
        <p:blipFill>
          <a:blip r:embed="rId3" cstate="print">
            <a:lum bright="-10000"/>
          </a:blip>
          <a:srcRect/>
          <a:stretch>
            <a:fillRect/>
          </a:stretch>
        </p:blipFill>
        <p:spPr bwMode="auto">
          <a:xfrm>
            <a:off x="0" y="0"/>
            <a:ext cx="5556717" cy="6858000"/>
          </a:xfrm>
          <a:prstGeom prst="rect">
            <a:avLst/>
          </a:prstGeom>
          <a:noFill/>
        </p:spPr>
      </p:pic>
      <p:sp>
        <p:nvSpPr>
          <p:cNvPr id="3" name="Rectangle 2"/>
          <p:cNvSpPr/>
          <p:nvPr/>
        </p:nvSpPr>
        <p:spPr>
          <a:xfrm>
            <a:off x="5638800" y="609600"/>
            <a:ext cx="3505200" cy="5632311"/>
          </a:xfrm>
          <a:prstGeom prst="rect">
            <a:avLst/>
          </a:prstGeom>
        </p:spPr>
        <p:txBody>
          <a:bodyPr wrap="square">
            <a:spAutoFit/>
          </a:bodyPr>
          <a:lstStyle/>
          <a:p>
            <a:pPr algn="ctr"/>
            <a:r>
              <a:rPr lang="en-US" sz="3600" i="1" dirty="0" smtClean="0">
                <a:solidFill>
                  <a:srgbClr val="FFFF00"/>
                </a:solidFill>
                <a:effectLst>
                  <a:glow rad="101600">
                    <a:schemeClr val="bg1">
                      <a:alpha val="60000"/>
                    </a:schemeClr>
                  </a:glow>
                </a:effectLst>
              </a:rPr>
              <a:t> “Teaching them to observe           all things whatsoever I have commanded you: and, lo, I am with you alway, even unto          the end of         the world.”</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Bible pictures New Testament\PAUL\Preaching &amp; teaching\Paul preaching at Corinth.jpg"/>
          <p:cNvPicPr>
            <a:picLocks noChangeAspect="1" noChangeArrowheads="1"/>
          </p:cNvPicPr>
          <p:nvPr/>
        </p:nvPicPr>
        <p:blipFill>
          <a:blip r:embed="rId3" cstate="print"/>
          <a:srcRect r="2500"/>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2438400" y="0"/>
            <a:ext cx="5181600" cy="1417638"/>
          </a:xfrm>
        </p:spPr>
        <p:txBody>
          <a:bodyPr/>
          <a:lstStyle/>
          <a:p>
            <a:r>
              <a:rPr lang="en-US" b="1" i="1" dirty="0" smtClean="0">
                <a:solidFill>
                  <a:schemeClr val="bg1"/>
                </a:solidFill>
              </a:rPr>
              <a:t>Romans 14:1-23</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tr. Daniel White\Desktop\Bible pictures\faces\scan0027 (3).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8600" y="228600"/>
            <a:ext cx="2590800" cy="3829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title"/>
          </p:nvPr>
        </p:nvSpPr>
        <p:spPr>
          <a:xfrm>
            <a:off x="3048000" y="0"/>
            <a:ext cx="6096000" cy="7086600"/>
          </a:xfrm>
        </p:spPr>
        <p:txBody>
          <a:bodyPr>
            <a:noAutofit/>
          </a:bodyPr>
          <a:lstStyle/>
          <a:p>
            <a:r>
              <a:rPr lang="en-US" sz="3600" i="1" dirty="0" smtClean="0">
                <a:effectLst>
                  <a:glow rad="101600">
                    <a:schemeClr val="bg1">
                      <a:alpha val="60000"/>
                    </a:schemeClr>
                  </a:glow>
                </a:effectLst>
              </a:rPr>
              <a:t>“Speak not evil one of another, brethren. He that speaketh evil of his brother, and judgeth his brother, speaketh evil of the law, and judgeth the law: but if thou judge the law, thou art not a doer of the law, but a judge. There is one lawgiver, who is able to save and to destroy: who art thou that               judgest another?”</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  (James 4:11-12)</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664"/>
            <a:ext cx="8915400" cy="2011362"/>
          </a:xfrm>
        </p:spPr>
        <p:txBody>
          <a:bodyPr>
            <a:normAutofit/>
          </a:bodyPr>
          <a:lstStyle/>
          <a:p>
            <a:r>
              <a:rPr lang="en-US" i="1" dirty="0" smtClean="0">
                <a:solidFill>
                  <a:srgbClr val="FFFF00"/>
                </a:solidFill>
                <a:effectLst>
                  <a:glow rad="101600">
                    <a:schemeClr val="bg1">
                      <a:alpha val="60000"/>
                    </a:schemeClr>
                  </a:glow>
                </a:effectLst>
              </a:rPr>
              <a:t>“Let God be the judge and keep your nose in your own business!”</a:t>
            </a:r>
            <a:endParaRPr lang="en-US" i="1" dirty="0">
              <a:solidFill>
                <a:srgbClr val="FFFF00"/>
              </a:solidFill>
              <a:effectLst>
                <a:glow rad="101600">
                  <a:schemeClr val="bg1">
                    <a:alpha val="60000"/>
                  </a:schemeClr>
                </a:glow>
              </a:effectLst>
            </a:endParaRPr>
          </a:p>
        </p:txBody>
      </p:sp>
      <p:pic>
        <p:nvPicPr>
          <p:cNvPr id="7171" name="Picture 3"/>
          <p:cNvPicPr>
            <a:picLocks noChangeAspect="1" noChangeArrowheads="1"/>
          </p:cNvPicPr>
          <p:nvPr/>
        </p:nvPicPr>
        <p:blipFill>
          <a:blip r:embed="rId3" cstate="print"/>
          <a:srcRect/>
          <a:stretch>
            <a:fillRect/>
          </a:stretch>
        </p:blipFill>
        <p:spPr bwMode="auto">
          <a:xfrm>
            <a:off x="1676400" y="2209800"/>
            <a:ext cx="5927819" cy="45262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ppt_w</p:attrName>
                                        </p:attrNameLst>
                                      </p:cBhvr>
                                      <p:tavLst>
                                        <p:tav tm="0">
                                          <p:val>
                                            <p:fltVal val="0"/>
                                          </p:val>
                                        </p:tav>
                                        <p:tav tm="100000">
                                          <p:val>
                                            <p:strVal val="#ppt_w"/>
                                          </p:val>
                                        </p:tav>
                                      </p:tavLst>
                                    </p:anim>
                                    <p:anim calcmode="lin" valueType="num">
                                      <p:cBhvr>
                                        <p:cTn id="8" dur="2000" fill="hold"/>
                                        <p:tgtEl>
                                          <p:spTgt spid="7171"/>
                                        </p:tgtEl>
                                        <p:attrNameLst>
                                          <p:attrName>ppt_h</p:attrName>
                                        </p:attrNameLst>
                                      </p:cBhvr>
                                      <p:tavLst>
                                        <p:tav tm="0">
                                          <p:val>
                                            <p:fltVal val="0"/>
                                          </p:val>
                                        </p:tav>
                                        <p:tav tm="100000">
                                          <p:val>
                                            <p:strVal val="#ppt_h"/>
                                          </p:val>
                                        </p:tav>
                                      </p:tavLst>
                                    </p:anim>
                                    <p:animEffect transition="in" filter="fade">
                                      <p:cBhvr>
                                        <p:cTn id="9"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i="1" dirty="0" smtClean="0">
                <a:solidFill>
                  <a:srgbClr val="FFFF00"/>
                </a:solidFill>
                <a:effectLst>
                  <a:glow rad="101600">
                    <a:schemeClr val="bg1">
                      <a:alpha val="60000"/>
                    </a:schemeClr>
                  </a:glow>
                </a:effectLst>
              </a:rPr>
              <a:t>   “All judgment has been committed unto the   Son.”</a:t>
            </a:r>
          </a:p>
          <a:p>
            <a:pPr>
              <a:buNone/>
            </a:pPr>
            <a:r>
              <a:rPr lang="en-US" sz="3600" i="1" dirty="0" smtClean="0">
                <a:solidFill>
                  <a:srgbClr val="FFFF00"/>
                </a:solidFill>
                <a:effectLst>
                  <a:glow rad="101600">
                    <a:schemeClr val="bg1">
                      <a:alpha val="60000"/>
                    </a:schemeClr>
                  </a:glow>
                </a:effectLst>
              </a:rPr>
              <a:t>   “The Lord the righteous judge.”</a:t>
            </a:r>
          </a:p>
          <a:p>
            <a:pPr>
              <a:buNone/>
            </a:pPr>
            <a:r>
              <a:rPr lang="en-US" sz="3600" i="1" dirty="0" smtClean="0">
                <a:solidFill>
                  <a:srgbClr val="FFFF00"/>
                </a:solidFill>
                <a:effectLst>
                  <a:glow rad="101600">
                    <a:schemeClr val="bg1">
                      <a:alpha val="60000"/>
                    </a:schemeClr>
                  </a:glow>
                </a:effectLst>
              </a:rPr>
              <a:t>   “In righteousness he doth judge.”</a:t>
            </a:r>
          </a:p>
          <a:p>
            <a:pPr>
              <a:buNone/>
            </a:pPr>
            <a:r>
              <a:rPr lang="en-US" sz="3600" i="1" dirty="0" smtClean="0">
                <a:solidFill>
                  <a:srgbClr val="FFFF00"/>
                </a:solidFill>
                <a:effectLst>
                  <a:glow rad="101600">
                    <a:schemeClr val="bg1">
                      <a:alpha val="60000"/>
                    </a:schemeClr>
                  </a:glow>
                </a:effectLst>
              </a:rPr>
              <a:t>   “He will judge the living and the dead.”</a:t>
            </a:r>
          </a:p>
          <a:p>
            <a:pPr>
              <a:buNone/>
            </a:pPr>
            <a:r>
              <a:rPr lang="en-US" sz="3600" i="1" dirty="0" smtClean="0">
                <a:solidFill>
                  <a:srgbClr val="FFFF00"/>
                </a:solidFill>
                <a:effectLst>
                  <a:glow rad="101600">
                    <a:schemeClr val="bg1">
                      <a:alpha val="60000"/>
                    </a:schemeClr>
                  </a:glow>
                </a:effectLst>
              </a:rPr>
              <a:t>   “In the day when God shall judge the secrets  of men by Jesus Christ.”</a:t>
            </a:r>
          </a:p>
          <a:p>
            <a:pPr>
              <a:buNone/>
            </a:pPr>
            <a:r>
              <a:rPr lang="en-US" sz="3600" i="1" dirty="0" smtClean="0">
                <a:solidFill>
                  <a:srgbClr val="FFFF00"/>
                </a:solidFill>
                <a:effectLst>
                  <a:glow rad="101600">
                    <a:schemeClr val="bg1">
                      <a:alpha val="60000"/>
                    </a:schemeClr>
                  </a:glow>
                </a:effectLst>
              </a:rPr>
              <a:t>  “But why dost thou judge thy brother? or why dost thou set at nought thy brother? for we shall all stand before the judgment seat of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Ptr. Daniel White\Desktop\Bible pictures\Prophecy pictures\prophecy pictures\rapture and second coming\JesusThrone.JPG"/>
          <p:cNvPicPr>
            <a:picLocks noChangeAspect="1" noChangeArrowheads="1"/>
          </p:cNvPicPr>
          <p:nvPr/>
        </p:nvPicPr>
        <p:blipFill>
          <a:blip r:embed="rId3" cstate="print"/>
          <a:srcRect/>
          <a:stretch>
            <a:fillRect/>
          </a:stretch>
        </p:blipFill>
        <p:spPr bwMode="auto">
          <a:xfrm>
            <a:off x="304800" y="457200"/>
            <a:ext cx="8583166" cy="586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514600"/>
          </a:xfrm>
        </p:spPr>
        <p:txBody>
          <a:bodyPr>
            <a:normAutofit fontScale="90000"/>
          </a:bodyPr>
          <a:lstStyle/>
          <a:p>
            <a:r>
              <a:rPr lang="en-US" i="1" dirty="0" smtClean="0">
                <a:solidFill>
                  <a:srgbClr val="FFFF00"/>
                </a:solidFill>
                <a:effectLst>
                  <a:glow rad="101600">
                    <a:schemeClr val="bg1">
                      <a:alpha val="60000"/>
                    </a:schemeClr>
                  </a:glow>
                </a:effectLst>
              </a:rPr>
              <a:t>“Judge not according to the appearance, but judge               righteous judgment.”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(John 7:24 )</a:t>
            </a:r>
            <a:br>
              <a:rPr lang="en-US" i="1" dirty="0" smtClean="0">
                <a:solidFill>
                  <a:srgbClr val="FFFF00"/>
                </a:solidFill>
                <a:effectLst>
                  <a:glow rad="101600">
                    <a:schemeClr val="bg1">
                      <a:alpha val="60000"/>
                    </a:schemeClr>
                  </a:glow>
                </a:effectLst>
              </a:rPr>
            </a:br>
            <a:endParaRPr lang="en-US" dirty="0"/>
          </a:p>
        </p:txBody>
      </p:sp>
      <p:sp>
        <p:nvSpPr>
          <p:cNvPr id="3" name="Content Placeholder 2"/>
          <p:cNvSpPr>
            <a:spLocks noGrp="1"/>
          </p:cNvSpPr>
          <p:nvPr>
            <p:ph idx="1"/>
          </p:nvPr>
        </p:nvSpPr>
        <p:spPr>
          <a:xfrm>
            <a:off x="0" y="2895600"/>
            <a:ext cx="9144000" cy="4267200"/>
          </a:xfrm>
        </p:spPr>
        <p:txBody>
          <a:bodyPr>
            <a:normAutofit/>
          </a:bodyPr>
          <a:lstStyle/>
          <a:p>
            <a:pPr>
              <a:buNone/>
            </a:pPr>
            <a:r>
              <a:rPr lang="en-US" sz="3600" i="1" dirty="0" smtClean="0">
                <a:effectLst>
                  <a:glow rad="101600">
                    <a:schemeClr val="bg1">
                      <a:alpha val="60000"/>
                    </a:schemeClr>
                  </a:glow>
                </a:effectLst>
              </a:rPr>
              <a:t>   “Judge ye not what is right.”</a:t>
            </a:r>
          </a:p>
          <a:p>
            <a:pPr>
              <a:buNone/>
            </a:pPr>
            <a:r>
              <a:rPr lang="en-US" sz="3600" i="1" dirty="0" smtClean="0">
                <a:effectLst>
                  <a:glow rad="101600">
                    <a:schemeClr val="bg1">
                      <a:alpha val="60000"/>
                    </a:schemeClr>
                  </a:glow>
                </a:effectLst>
              </a:rPr>
              <a:t>   “Rightly judge.”</a:t>
            </a:r>
          </a:p>
          <a:p>
            <a:pPr>
              <a:buNone/>
            </a:pPr>
            <a:r>
              <a:rPr lang="en-US" sz="3600" i="1" dirty="0" smtClean="0">
                <a:effectLst>
                  <a:glow rad="101600">
                    <a:schemeClr val="bg1">
                      <a:alpha val="60000"/>
                    </a:schemeClr>
                  </a:glow>
                </a:effectLst>
              </a:rPr>
              <a:t>   “Doth our law judge any man before it hear him, and know what he doeth.”</a:t>
            </a:r>
          </a:p>
          <a:p>
            <a:pPr>
              <a:buNone/>
            </a:pPr>
            <a:r>
              <a:rPr lang="en-US" sz="3600" i="1" dirty="0" smtClean="0">
                <a:solidFill>
                  <a:srgbClr val="FFFF00"/>
                </a:solidFill>
                <a:effectLst>
                  <a:glow rad="101600">
                    <a:schemeClr val="bg1">
                      <a:alpha val="60000"/>
                    </a:schemeClr>
                  </a:glow>
                </a:effectLst>
              </a:rPr>
              <a:t>   * The teaching of Paul – “I speak to the wise men, judge what I say.” (I Corinthians 5:1-6:8)</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Understanding the Difference</a:t>
            </a:r>
            <a:br>
              <a:rPr lang="en-US" dirty="0" smtClean="0">
                <a:effectLst>
                  <a:glow rad="101600">
                    <a:schemeClr val="bg1">
                      <a:alpha val="60000"/>
                    </a:schemeClr>
                  </a:glow>
                </a:effectLst>
              </a:rPr>
            </a:br>
            <a:r>
              <a:rPr lang="en-US" dirty="0" smtClean="0">
                <a:effectLst>
                  <a:glow rad="101600">
                    <a:schemeClr val="bg1">
                      <a:alpha val="60000"/>
                    </a:schemeClr>
                  </a:glow>
                </a:effectLst>
              </a:rPr>
              <a:t>Between Discernment and Judgment</a:t>
            </a:r>
            <a:endParaRPr lang="en-US" dirty="0">
              <a:effectLst>
                <a:glow rad="101600">
                  <a:schemeClr val="bg1">
                    <a:alpha val="60000"/>
                  </a:schemeClr>
                </a:glow>
              </a:effectLst>
            </a:endParaRPr>
          </a:p>
        </p:txBody>
      </p:sp>
      <p:sp>
        <p:nvSpPr>
          <p:cNvPr id="5" name="Content Placeholder 4"/>
          <p:cNvSpPr>
            <a:spLocks noGrp="1"/>
          </p:cNvSpPr>
          <p:nvPr>
            <p:ph sz="half" idx="1"/>
          </p:nvPr>
        </p:nvSpPr>
        <p:spPr>
          <a:xfrm>
            <a:off x="0" y="1828800"/>
            <a:ext cx="4495800" cy="5029200"/>
          </a:xfrm>
        </p:spPr>
        <p:txBody>
          <a:bodyPr>
            <a:normAutofit fontScale="92500" lnSpcReduction="10000"/>
          </a:bodyPr>
          <a:lstStyle/>
          <a:p>
            <a:pPr algn="ctr">
              <a:buNone/>
            </a:pPr>
            <a:r>
              <a:rPr lang="en-US" sz="3500" dirty="0" smtClean="0">
                <a:solidFill>
                  <a:srgbClr val="FFFF00"/>
                </a:solidFill>
                <a:effectLst>
                  <a:glow rad="101600">
                    <a:schemeClr val="bg1">
                      <a:alpha val="60000"/>
                    </a:schemeClr>
                  </a:glow>
                </a:effectLst>
              </a:rPr>
              <a:t>Discernment </a:t>
            </a:r>
          </a:p>
          <a:p>
            <a:pPr algn="ctr">
              <a:buNone/>
            </a:pPr>
            <a:endParaRPr lang="en-US" sz="3500" dirty="0" smtClean="0">
              <a:effectLst>
                <a:glow rad="101600">
                  <a:schemeClr val="bg1">
                    <a:alpha val="60000"/>
                  </a:schemeClr>
                </a:glow>
              </a:effectLst>
            </a:endParaRPr>
          </a:p>
          <a:p>
            <a:pPr algn="ctr">
              <a:buNone/>
            </a:pPr>
            <a:r>
              <a:rPr lang="en-US" sz="3500" dirty="0" smtClean="0">
                <a:effectLst>
                  <a:glow rad="101600">
                    <a:schemeClr val="bg1">
                      <a:alpha val="60000"/>
                    </a:schemeClr>
                  </a:glow>
                </a:effectLst>
              </a:rPr>
              <a:t>    To test, examine, discover, interpret, approve, prove, question, evaluate, scrutinize, investigate, search out, make a distinction, weigh,        to try</a:t>
            </a:r>
          </a:p>
          <a:p>
            <a:pPr>
              <a:buNone/>
            </a:pPr>
            <a:endParaRPr lang="en-US" sz="3200" dirty="0" smtClean="0">
              <a:effectLst>
                <a:glow rad="101600">
                  <a:schemeClr val="bg1">
                    <a:alpha val="60000"/>
                  </a:schemeClr>
                </a:glow>
              </a:effectLst>
            </a:endParaRPr>
          </a:p>
          <a:p>
            <a:endParaRPr lang="en-US" sz="3200" dirty="0">
              <a:effectLst>
                <a:glow rad="101600">
                  <a:schemeClr val="bg1">
                    <a:alpha val="60000"/>
                  </a:schemeClr>
                </a:glow>
              </a:effectLst>
            </a:endParaRPr>
          </a:p>
        </p:txBody>
      </p:sp>
      <p:sp>
        <p:nvSpPr>
          <p:cNvPr id="6" name="Content Placeholder 5"/>
          <p:cNvSpPr>
            <a:spLocks noGrp="1"/>
          </p:cNvSpPr>
          <p:nvPr>
            <p:ph sz="half" idx="2"/>
          </p:nvPr>
        </p:nvSpPr>
        <p:spPr>
          <a:xfrm>
            <a:off x="4648200" y="1828800"/>
            <a:ext cx="4495800" cy="5029200"/>
          </a:xfrm>
        </p:spPr>
        <p:txBody>
          <a:bodyPr>
            <a:normAutofit fontScale="92500" lnSpcReduction="10000"/>
          </a:bodyPr>
          <a:lstStyle/>
          <a:p>
            <a:pPr algn="ctr">
              <a:buNone/>
            </a:pPr>
            <a:r>
              <a:rPr lang="en-US" sz="3500" dirty="0" smtClean="0">
                <a:solidFill>
                  <a:srgbClr val="FFFF00"/>
                </a:solidFill>
                <a:effectLst>
                  <a:glow rad="101600">
                    <a:schemeClr val="bg1">
                      <a:alpha val="60000"/>
                    </a:schemeClr>
                  </a:glow>
                </a:effectLst>
              </a:rPr>
              <a:t>Judgment</a:t>
            </a:r>
          </a:p>
          <a:p>
            <a:pPr algn="ctr">
              <a:buNone/>
            </a:pPr>
            <a:endParaRPr lang="en-US" sz="3200" dirty="0" smtClean="0">
              <a:effectLst>
                <a:glow rad="101600">
                  <a:schemeClr val="bg1">
                    <a:alpha val="60000"/>
                  </a:schemeClr>
                </a:glow>
              </a:effectLst>
            </a:endParaRPr>
          </a:p>
          <a:p>
            <a:pPr algn="ctr">
              <a:buNone/>
            </a:pPr>
            <a:r>
              <a:rPr lang="en-US" sz="3200" dirty="0" smtClean="0">
                <a:effectLst>
                  <a:glow rad="101600">
                    <a:schemeClr val="bg1">
                      <a:alpha val="60000"/>
                    </a:schemeClr>
                  </a:glow>
                </a:effectLst>
              </a:rPr>
              <a:t>Critical judgmental spirit, pass sentence, mentally or judicially condemn</a:t>
            </a:r>
            <a:endParaRPr lang="en-US" sz="3200" dirty="0">
              <a:effectLst>
                <a:glow rad="101600">
                  <a:schemeClr val="bg1">
                    <a:alpha val="60000"/>
                  </a:schemeClr>
                </a:glow>
              </a:effectLst>
            </a:endParaRPr>
          </a:p>
        </p:txBody>
      </p:sp>
      <p:pic>
        <p:nvPicPr>
          <p:cNvPr id="9218" name="Picture 2"/>
          <p:cNvPicPr>
            <a:picLocks noChangeAspect="1" noChangeArrowheads="1"/>
          </p:cNvPicPr>
          <p:nvPr/>
        </p:nvPicPr>
        <p:blipFill>
          <a:blip r:embed="rId3" cstate="print"/>
          <a:srcRect/>
          <a:stretch>
            <a:fillRect/>
          </a:stretch>
        </p:blipFill>
        <p:spPr bwMode="auto">
          <a:xfrm>
            <a:off x="4588379" y="2667000"/>
            <a:ext cx="44196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9" name="Picture 3"/>
          <p:cNvPicPr>
            <a:picLocks noChangeAspect="1" noChangeArrowheads="1"/>
          </p:cNvPicPr>
          <p:nvPr/>
        </p:nvPicPr>
        <p:blipFill>
          <a:blip r:embed="rId4" cstate="print"/>
          <a:srcRect/>
          <a:stretch>
            <a:fillRect/>
          </a:stretch>
        </p:blipFill>
        <p:spPr bwMode="auto">
          <a:xfrm>
            <a:off x="228600" y="2667000"/>
            <a:ext cx="3740727"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fade">
                                      <p:cBhvr>
                                        <p:cTn id="21" dur="20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gtEl>
                                        <p:attrNameLst>
                                          <p:attrName>style.visibility</p:attrName>
                                        </p:attrNameLst>
                                      </p:cBhvr>
                                      <p:to>
                                        <p:strVal val="visible"/>
                                      </p:to>
                                    </p:set>
                                    <p:animEffect transition="in" filter="fade">
                                      <p:cBhvr>
                                        <p:cTn id="26"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679939">
            <a:off x="685800" y="1981200"/>
            <a:ext cx="8077200" cy="3170099"/>
          </a:xfrm>
          <a:prstGeom prst="rect">
            <a:avLst/>
          </a:prstGeom>
          <a:solidFill>
            <a:srgbClr val="7030A0"/>
          </a:solidFill>
          <a:ln w="762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000" b="1" i="1" dirty="0" smtClean="0">
                <a:ln w="12700">
                  <a:solidFill>
                    <a:schemeClr val="tx2">
                      <a:satMod val="155000"/>
                    </a:schemeClr>
                  </a:solidFill>
                  <a:prstDash val="solid"/>
                </a:ln>
                <a:solidFill>
                  <a:schemeClr val="bg1"/>
                </a:solidFill>
                <a:effectLst>
                  <a:glow rad="228600">
                    <a:schemeClr val="accent5">
                      <a:satMod val="175000"/>
                      <a:alpha val="40000"/>
                    </a:schemeClr>
                  </a:glow>
                  <a:outerShdw blurRad="41275" dist="20320" dir="1800000" algn="tl" rotWithShape="0">
                    <a:srgbClr val="000000">
                      <a:alpha val="40000"/>
                    </a:srgbClr>
                  </a:outerShdw>
                </a:effectLst>
              </a:rPr>
              <a:t>“Brethren, if a man be overtaken in a fault, ye which are spiritual, restore such an one in the spirit of meekness; considering thyself, lest thou also be tempted.” (Gal. 6:1)</a:t>
            </a:r>
            <a:endParaRPr lang="en-US" sz="4000" b="1" i="1" dirty="0">
              <a:ln w="12700">
                <a:solidFill>
                  <a:schemeClr val="tx2">
                    <a:satMod val="155000"/>
                  </a:schemeClr>
                </a:solidFill>
                <a:prstDash val="solid"/>
              </a:ln>
              <a:solidFill>
                <a:schemeClr val="bg1"/>
              </a:solidFill>
              <a:effectLst>
                <a:glow rad="228600">
                  <a:schemeClr val="accent5">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effectLst>
                  <a:glow rad="101600">
                    <a:schemeClr val="bg1">
                      <a:alpha val="60000"/>
                    </a:schemeClr>
                  </a:glow>
                </a:effectLst>
              </a:rPr>
              <a:t>Evidences of a Critical          </a:t>
            </a:r>
            <a:r>
              <a:rPr lang="en-US" i="1" dirty="0" smtClean="0">
                <a:solidFill>
                  <a:srgbClr val="FFFF00"/>
                </a:solidFill>
                <a:effectLst>
                  <a:glow rad="101600">
                    <a:schemeClr val="bg1">
                      <a:alpha val="60000"/>
                    </a:schemeClr>
                  </a:glow>
                </a:effectLst>
              </a:rPr>
              <a:t>(judgmental) </a:t>
            </a:r>
            <a:r>
              <a:rPr lang="en-US" dirty="0" smtClean="0">
                <a:solidFill>
                  <a:srgbClr val="FFFF00"/>
                </a:solidFill>
                <a:effectLst>
                  <a:glow rad="101600">
                    <a:schemeClr val="bg1">
                      <a:alpha val="60000"/>
                    </a:schemeClr>
                  </a:glow>
                </a:effectLst>
              </a:rPr>
              <a:t>Spirit</a:t>
            </a:r>
            <a:endParaRPr lang="en-US"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fontScale="92500"/>
          </a:bodyPr>
          <a:lstStyle/>
          <a:p>
            <a:r>
              <a:rPr lang="en-US" sz="3600" dirty="0" smtClean="0">
                <a:effectLst>
                  <a:glow rad="101600">
                    <a:schemeClr val="bg1">
                      <a:alpha val="60000"/>
                    </a:schemeClr>
                  </a:glow>
                </a:effectLst>
              </a:rPr>
              <a:t>Condemns others for visible problems, but fails to realize that their attitudes stem from the same root problems which they have not overcome – </a:t>
            </a:r>
            <a:r>
              <a:rPr lang="en-US" sz="3600" i="1" dirty="0" smtClean="0">
                <a:effectLst>
                  <a:glow rad="101600">
                    <a:schemeClr val="bg1">
                      <a:alpha val="60000"/>
                    </a:schemeClr>
                  </a:glow>
                </a:effectLst>
              </a:rPr>
              <a:t>Rom. 2:1-2</a:t>
            </a:r>
          </a:p>
          <a:p>
            <a:pPr>
              <a:buNone/>
            </a:pPr>
            <a:r>
              <a:rPr lang="en-US" sz="3600" dirty="0" smtClean="0">
                <a:solidFill>
                  <a:srgbClr val="FFFF00"/>
                </a:solidFill>
                <a:effectLst>
                  <a:glow rad="101600">
                    <a:schemeClr val="bg1">
                      <a:alpha val="60000"/>
                    </a:schemeClr>
                  </a:glow>
                </a:effectLst>
              </a:rPr>
              <a:t>Example =</a:t>
            </a:r>
          </a:p>
          <a:p>
            <a:pPr>
              <a:buFont typeface="Wingdings"/>
              <a:buChar char="Ø"/>
            </a:pPr>
            <a:r>
              <a:rPr lang="en-US" sz="3600" dirty="0" smtClean="0">
                <a:effectLst>
                  <a:glow rad="101600">
                    <a:schemeClr val="bg1">
                      <a:alpha val="60000"/>
                    </a:schemeClr>
                  </a:glow>
                </a:effectLst>
              </a:rPr>
              <a:t>Condemns others for covetousness and greed, yet we have a temporal focus in life.</a:t>
            </a:r>
          </a:p>
          <a:p>
            <a:pPr>
              <a:buFont typeface="Wingdings"/>
              <a:buChar char="Ø"/>
            </a:pPr>
            <a:r>
              <a:rPr lang="en-US" sz="3600" dirty="0" smtClean="0">
                <a:effectLst>
                  <a:glow rad="101600">
                    <a:schemeClr val="bg1">
                      <a:alpha val="60000"/>
                    </a:schemeClr>
                  </a:glow>
                </a:effectLst>
              </a:rPr>
              <a:t>Condemns others for moral impurity, yet we have lustful eyes and secret desires for immorality.</a:t>
            </a:r>
          </a:p>
          <a:p>
            <a:pPr>
              <a:buFont typeface="Wingdings"/>
              <a:buChar char="Ø"/>
            </a:pP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fontScale="92500" lnSpcReduction="10000"/>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solidFill>
                  <a:srgbClr val="FFFF00"/>
                </a:solidFill>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a:t>
            </a:r>
          </a:p>
          <a:p>
            <a:pPr>
              <a:buNone/>
            </a:pPr>
            <a:r>
              <a:rPr lang="en-US" sz="3600" i="1" dirty="0" smtClean="0">
                <a:solidFill>
                  <a:srgbClr val="FFFF00"/>
                </a:solidFill>
                <a:effectLst>
                  <a:glow rad="101600">
                    <a:schemeClr val="bg1">
                      <a:alpha val="60000"/>
                    </a:schemeClr>
                  </a:glow>
                </a:effectLst>
              </a:rPr>
              <a:t>(Review) </a:t>
            </a:r>
            <a:endParaRPr lang="en-US" sz="3900" dirty="0" smtClean="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Humility</a:t>
            </a:r>
          </a:p>
          <a:p>
            <a:pPr>
              <a:buFont typeface="Wingdings"/>
              <a:buChar char="Ø"/>
            </a:pPr>
            <a:r>
              <a:rPr lang="en-US" dirty="0" smtClean="0">
                <a:effectLst>
                  <a:glow rad="101600">
                    <a:schemeClr val="bg1">
                      <a:alpha val="60000"/>
                    </a:schemeClr>
                  </a:glow>
                </a:effectLst>
              </a:rPr>
              <a:t>Repentance </a:t>
            </a:r>
          </a:p>
          <a:p>
            <a:pPr>
              <a:buFont typeface="Wingdings"/>
              <a:buChar char="Ø"/>
            </a:pPr>
            <a:r>
              <a:rPr lang="en-US" dirty="0" smtClean="0">
                <a:effectLst>
                  <a:glow rad="101600">
                    <a:schemeClr val="bg1">
                      <a:alpha val="60000"/>
                    </a:schemeClr>
                  </a:glow>
                </a:effectLst>
              </a:rPr>
              <a:t>Dying to self</a:t>
            </a:r>
          </a:p>
          <a:p>
            <a:pPr>
              <a:buFont typeface="Wingdings"/>
              <a:buChar char="Ø"/>
            </a:pPr>
            <a:r>
              <a:rPr lang="en-US" dirty="0" smtClean="0">
                <a:effectLst>
                  <a:glow rad="101600">
                    <a:schemeClr val="bg1">
                      <a:alpha val="60000"/>
                    </a:schemeClr>
                  </a:glow>
                </a:effectLst>
              </a:rPr>
              <a:t>Yielding to God</a:t>
            </a:r>
          </a:p>
          <a:p>
            <a:pPr>
              <a:buFont typeface="Wingdings"/>
              <a:buChar char="Ø"/>
            </a:pPr>
            <a:r>
              <a:rPr lang="en-US" dirty="0" smtClean="0">
                <a:effectLst>
                  <a:glow rad="101600">
                    <a:schemeClr val="bg1">
                      <a:alpha val="60000"/>
                    </a:schemeClr>
                  </a:glow>
                </a:effectLst>
              </a:rPr>
              <a:t>Yielding personal rights</a:t>
            </a:r>
          </a:p>
          <a:p>
            <a:pPr>
              <a:buFont typeface="Wingdings"/>
              <a:buChar char="Ø"/>
            </a:pPr>
            <a:r>
              <a:rPr lang="en-US" dirty="0" smtClean="0">
                <a:effectLst>
                  <a:glow rad="101600">
                    <a:schemeClr val="bg1">
                      <a:alpha val="60000"/>
                    </a:schemeClr>
                  </a:glow>
                </a:effectLst>
              </a:rPr>
              <a:t>Living in obedience to the Word of God</a:t>
            </a:r>
          </a:p>
          <a:p>
            <a:pPr>
              <a:buFont typeface="Wingdings"/>
              <a:buChar char="Ø"/>
            </a:pPr>
            <a:r>
              <a:rPr lang="en-US" dirty="0" smtClean="0">
                <a:effectLst>
                  <a:glow rad="101600">
                    <a:schemeClr val="bg1">
                      <a:alpha val="60000"/>
                    </a:schemeClr>
                  </a:glow>
                </a:effectLst>
              </a:rPr>
              <a:t>Clearing of the conscience</a:t>
            </a:r>
          </a:p>
          <a:p>
            <a:pPr>
              <a:buFont typeface="Wingdings"/>
              <a:buChar char="Ø"/>
            </a:pPr>
            <a:r>
              <a:rPr lang="en-US" dirty="0" smtClean="0">
                <a:effectLst>
                  <a:glow rad="101600">
                    <a:schemeClr val="bg1">
                      <a:alpha val="60000"/>
                    </a:schemeClr>
                  </a:glow>
                </a:effectLst>
              </a:rPr>
              <a:t>Making restitution if necessary</a:t>
            </a:r>
          </a:p>
        </p:txBody>
      </p:sp>
      <p:pic>
        <p:nvPicPr>
          <p:cNvPr id="1026" name="Picture 2" descr="C:\Users\Ptr. Daniel White\Desktop\Bible pictures\Praying\repent (2).jpg"/>
          <p:cNvPicPr>
            <a:picLocks noChangeAspect="1" noChangeArrowheads="1"/>
          </p:cNvPicPr>
          <p:nvPr/>
        </p:nvPicPr>
        <p:blipFill>
          <a:blip r:embed="rId3" cstate="print"/>
          <a:srcRect/>
          <a:stretch>
            <a:fillRect/>
          </a:stretch>
        </p:blipFill>
        <p:spPr bwMode="auto">
          <a:xfrm>
            <a:off x="5715000" y="1447800"/>
            <a:ext cx="2895600" cy="348342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Wingdings"/>
              <a:buChar char="Ø"/>
            </a:pPr>
            <a:r>
              <a:rPr lang="en-US" sz="3600" dirty="0" smtClean="0">
                <a:effectLst>
                  <a:glow rad="101600">
                    <a:schemeClr val="bg1">
                      <a:alpha val="60000"/>
                    </a:schemeClr>
                  </a:glow>
                </a:effectLst>
              </a:rPr>
              <a:t>Condemns others for bitterness and rejection, yet they have an unloving, rejecting and bitter spirit towards the one whom they are condemning.</a:t>
            </a:r>
          </a:p>
          <a:p>
            <a:pPr>
              <a:buFont typeface="Arial" charset="0"/>
              <a:buChar char="•"/>
            </a:pPr>
            <a:r>
              <a:rPr lang="en-US" sz="3600" dirty="0" smtClean="0">
                <a:effectLst>
                  <a:glow rad="101600">
                    <a:schemeClr val="bg1">
                      <a:alpha val="60000"/>
                    </a:schemeClr>
                  </a:glow>
                </a:effectLst>
              </a:rPr>
              <a:t>One who judges forms opinions on first impressions or hearsay, even though the evidence may be taken out of context –     </a:t>
            </a:r>
            <a:r>
              <a:rPr lang="en-US" sz="3600" i="1" dirty="0" smtClean="0">
                <a:effectLst>
                  <a:glow rad="101600">
                    <a:schemeClr val="bg1">
                      <a:alpha val="60000"/>
                    </a:schemeClr>
                  </a:glow>
                </a:effectLst>
              </a:rPr>
              <a:t>John 7:24, 51; James 4:11</a:t>
            </a:r>
          </a:p>
          <a:p>
            <a:pPr>
              <a:buFont typeface="Arial" charset="0"/>
              <a:buChar char="•"/>
            </a:pPr>
            <a:r>
              <a:rPr lang="en-US" sz="3600" dirty="0" smtClean="0">
                <a:effectLst>
                  <a:glow rad="101600">
                    <a:schemeClr val="bg1">
                      <a:alpha val="60000"/>
                    </a:schemeClr>
                  </a:glow>
                </a:effectLst>
              </a:rPr>
              <a:t>One who judges will publicly expose those who he condemns. This causes others to condemn them for their unloving, prideful, and critical spirit – </a:t>
            </a:r>
            <a:r>
              <a:rPr lang="en-US" sz="3600" i="1" dirty="0" smtClean="0">
                <a:effectLst>
                  <a:glow rad="101600">
                    <a:schemeClr val="bg1">
                      <a:alpha val="60000"/>
                    </a:schemeClr>
                  </a:glow>
                </a:effectLst>
              </a:rPr>
              <a:t>Luke 6:37</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400" dirty="0" smtClean="0">
                <a:effectLst>
                  <a:glow rad="101600">
                    <a:schemeClr val="bg1">
                      <a:alpha val="60000"/>
                    </a:schemeClr>
                  </a:glow>
                </a:effectLst>
              </a:rPr>
              <a:t>If a persons failure improves the opinion you have of yourself, you are judging.</a:t>
            </a:r>
          </a:p>
          <a:p>
            <a:r>
              <a:rPr lang="en-US" sz="3400" dirty="0" smtClean="0">
                <a:effectLst>
                  <a:glow rad="101600">
                    <a:schemeClr val="bg1">
                      <a:alpha val="60000"/>
                    </a:schemeClr>
                  </a:glow>
                </a:effectLst>
              </a:rPr>
              <a:t>If a persons failure decreases your concern for the faults you know you have, you are judging.</a:t>
            </a:r>
          </a:p>
          <a:p>
            <a:r>
              <a:rPr lang="en-US" sz="3400" dirty="0" smtClean="0">
                <a:effectLst>
                  <a:glow rad="101600">
                    <a:schemeClr val="bg1">
                      <a:alpha val="60000"/>
                    </a:schemeClr>
                  </a:glow>
                </a:effectLst>
              </a:rPr>
              <a:t>If a persons failure gives you a desire to see that person punished instead of restored, you are judging.</a:t>
            </a:r>
          </a:p>
          <a:p>
            <a:r>
              <a:rPr lang="en-US" sz="3400" dirty="0" smtClean="0">
                <a:effectLst>
                  <a:glow rad="101600">
                    <a:schemeClr val="bg1">
                      <a:alpha val="60000"/>
                    </a:schemeClr>
                  </a:glow>
                </a:effectLst>
              </a:rPr>
              <a:t>If a persons failure prompts you to review all of his past failures, you are judging.</a:t>
            </a:r>
          </a:p>
          <a:p>
            <a:r>
              <a:rPr lang="en-US" sz="3400" dirty="0" smtClean="0">
                <a:effectLst>
                  <a:glow rad="101600">
                    <a:schemeClr val="bg1">
                      <a:alpha val="60000"/>
                    </a:schemeClr>
                  </a:glow>
                </a:effectLst>
              </a:rPr>
              <a:t>If a persons failure causes you to feel that you cannot forgive them, you are judging.</a:t>
            </a:r>
            <a:endParaRPr lang="en-US" sz="34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2000"/>
                                        <p:tgtEl>
                                          <p:spTgt spid="3">
                                            <p:txEl>
                                              <p:pRg st="0" end="0"/>
                                            </p:txEl>
                                          </p:spTgt>
                                        </p:tgtEl>
                                        <p:attrNameLst>
                                          <p:attrName>ppt_w</p:attrName>
                                        </p:attrNameLst>
                                      </p:cBhvr>
                                      <p:tavLst>
                                        <p:tav tm="0">
                                          <p:val>
                                            <p:strVal val="ppt_w"/>
                                          </p:val>
                                        </p:tav>
                                        <p:tav tm="100000">
                                          <p:val>
                                            <p:fltVal val="0"/>
                                          </p:val>
                                        </p:tav>
                                      </p:tavLst>
                                    </p:anim>
                                    <p:anim calcmode="lin" valueType="num">
                                      <p:cBhvr>
                                        <p:cTn id="32" dur="2000"/>
                                        <p:tgtEl>
                                          <p:spTgt spid="3">
                                            <p:txEl>
                                              <p:pRg st="0" end="0"/>
                                            </p:txEl>
                                          </p:spTgt>
                                        </p:tgtEl>
                                        <p:attrNameLst>
                                          <p:attrName>ppt_h</p:attrName>
                                        </p:attrNameLst>
                                      </p:cBhvr>
                                      <p:tavLst>
                                        <p:tav tm="0">
                                          <p:val>
                                            <p:strVal val="ppt_h"/>
                                          </p:val>
                                        </p:tav>
                                        <p:tav tm="100000">
                                          <p:val>
                                            <p:fltVal val="0"/>
                                          </p:val>
                                        </p:tav>
                                      </p:tavLst>
                                    </p:anim>
                                    <p:animEffect transition="out" filter="fade">
                                      <p:cBhvr>
                                        <p:cTn id="33" dur="2000"/>
                                        <p:tgtEl>
                                          <p:spTgt spid="3">
                                            <p:txEl>
                                              <p:pRg st="0" end="0"/>
                                            </p:txEl>
                                          </p:spTgt>
                                        </p:tgtEl>
                                      </p:cBhvr>
                                    </p:animEffect>
                                    <p:set>
                                      <p:cBhvr>
                                        <p:cTn id="34" dur="1" fill="hold">
                                          <p:stCondLst>
                                            <p:cond delay="1999"/>
                                          </p:stCondLst>
                                        </p:cTn>
                                        <p:tgtEl>
                                          <p:spTgt spid="3">
                                            <p:txEl>
                                              <p:pRg st="0" end="0"/>
                                            </p:txEl>
                                          </p:spTgt>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2000"/>
                                        <p:tgtEl>
                                          <p:spTgt spid="3">
                                            <p:txEl>
                                              <p:pRg st="1" end="1"/>
                                            </p:txEl>
                                          </p:spTgt>
                                        </p:tgtEl>
                                        <p:attrNameLst>
                                          <p:attrName>ppt_w</p:attrName>
                                        </p:attrNameLst>
                                      </p:cBhvr>
                                      <p:tavLst>
                                        <p:tav tm="0">
                                          <p:val>
                                            <p:strVal val="ppt_w"/>
                                          </p:val>
                                        </p:tav>
                                        <p:tav tm="100000">
                                          <p:val>
                                            <p:fltVal val="0"/>
                                          </p:val>
                                        </p:tav>
                                      </p:tavLst>
                                    </p:anim>
                                    <p:anim calcmode="lin" valueType="num">
                                      <p:cBhvr>
                                        <p:cTn id="37" dur="2000"/>
                                        <p:tgtEl>
                                          <p:spTgt spid="3">
                                            <p:txEl>
                                              <p:pRg st="1" end="1"/>
                                            </p:txEl>
                                          </p:spTgt>
                                        </p:tgtEl>
                                        <p:attrNameLst>
                                          <p:attrName>ppt_h</p:attrName>
                                        </p:attrNameLst>
                                      </p:cBhvr>
                                      <p:tavLst>
                                        <p:tav tm="0">
                                          <p:val>
                                            <p:strVal val="ppt_h"/>
                                          </p:val>
                                        </p:tav>
                                        <p:tav tm="100000">
                                          <p:val>
                                            <p:fltVal val="0"/>
                                          </p:val>
                                        </p:tav>
                                      </p:tavLst>
                                    </p:anim>
                                    <p:animEffect transition="out" filter="fade">
                                      <p:cBhvr>
                                        <p:cTn id="38" dur="2000"/>
                                        <p:tgtEl>
                                          <p:spTgt spid="3">
                                            <p:txEl>
                                              <p:pRg st="1" end="1"/>
                                            </p:txEl>
                                          </p:spTgt>
                                        </p:tgtEl>
                                      </p:cBhvr>
                                    </p:animEffect>
                                    <p:set>
                                      <p:cBhvr>
                                        <p:cTn id="39" dur="1" fill="hold">
                                          <p:stCondLst>
                                            <p:cond delay="1999"/>
                                          </p:stCondLst>
                                        </p:cTn>
                                        <p:tgtEl>
                                          <p:spTgt spid="3">
                                            <p:txEl>
                                              <p:pRg st="1" end="1"/>
                                            </p:txEl>
                                          </p:spTgt>
                                        </p:tgtEl>
                                        <p:attrNameLst>
                                          <p:attrName>style.visibility</p:attrName>
                                        </p:attrNameLst>
                                      </p:cBhvr>
                                      <p:to>
                                        <p:strVal val="hidden"/>
                                      </p:to>
                                    </p:set>
                                  </p:childTnLst>
                                </p:cTn>
                              </p:par>
                              <p:par>
                                <p:cTn id="40" presetID="53" presetClass="exit" presetSubtype="0" fill="hold" nodeType="withEffect">
                                  <p:stCondLst>
                                    <p:cond delay="0"/>
                                  </p:stCondLst>
                                  <p:childTnLst>
                                    <p:anim calcmode="lin" valueType="num">
                                      <p:cBhvr>
                                        <p:cTn id="41" dur="2000"/>
                                        <p:tgtEl>
                                          <p:spTgt spid="3">
                                            <p:txEl>
                                              <p:pRg st="2" end="2"/>
                                            </p:txEl>
                                          </p:spTgt>
                                        </p:tgtEl>
                                        <p:attrNameLst>
                                          <p:attrName>ppt_w</p:attrName>
                                        </p:attrNameLst>
                                      </p:cBhvr>
                                      <p:tavLst>
                                        <p:tav tm="0">
                                          <p:val>
                                            <p:strVal val="ppt_w"/>
                                          </p:val>
                                        </p:tav>
                                        <p:tav tm="100000">
                                          <p:val>
                                            <p:fltVal val="0"/>
                                          </p:val>
                                        </p:tav>
                                      </p:tavLst>
                                    </p:anim>
                                    <p:anim calcmode="lin" valueType="num">
                                      <p:cBhvr>
                                        <p:cTn id="42" dur="2000"/>
                                        <p:tgtEl>
                                          <p:spTgt spid="3">
                                            <p:txEl>
                                              <p:pRg st="2" end="2"/>
                                            </p:txEl>
                                          </p:spTgt>
                                        </p:tgtEl>
                                        <p:attrNameLst>
                                          <p:attrName>ppt_h</p:attrName>
                                        </p:attrNameLst>
                                      </p:cBhvr>
                                      <p:tavLst>
                                        <p:tav tm="0">
                                          <p:val>
                                            <p:strVal val="ppt_h"/>
                                          </p:val>
                                        </p:tav>
                                        <p:tav tm="100000">
                                          <p:val>
                                            <p:fltVal val="0"/>
                                          </p:val>
                                        </p:tav>
                                      </p:tavLst>
                                    </p:anim>
                                    <p:animEffect transition="out" filter="fade">
                                      <p:cBhvr>
                                        <p:cTn id="43" dur="2000"/>
                                        <p:tgtEl>
                                          <p:spTgt spid="3">
                                            <p:txEl>
                                              <p:pRg st="2" end="2"/>
                                            </p:txEl>
                                          </p:spTgt>
                                        </p:tgtEl>
                                      </p:cBhvr>
                                    </p:animEffect>
                                    <p:set>
                                      <p:cBhvr>
                                        <p:cTn id="44" dur="1" fill="hold">
                                          <p:stCondLst>
                                            <p:cond delay="1999"/>
                                          </p:stCondLst>
                                        </p:cTn>
                                        <p:tgtEl>
                                          <p:spTgt spid="3">
                                            <p:txEl>
                                              <p:pRg st="2" end="2"/>
                                            </p:txEl>
                                          </p:spTgt>
                                        </p:tgtEl>
                                        <p:attrNameLst>
                                          <p:attrName>style.visibility</p:attrName>
                                        </p:attrNameLst>
                                      </p:cBhvr>
                                      <p:to>
                                        <p:strVal val="hidden"/>
                                      </p:to>
                                    </p:set>
                                  </p:childTnLst>
                                </p:cTn>
                              </p:par>
                              <p:par>
                                <p:cTn id="45" presetID="53" presetClass="exit" presetSubtype="0" fill="hold" nodeType="withEffect">
                                  <p:stCondLst>
                                    <p:cond delay="0"/>
                                  </p:stCondLst>
                                  <p:childTnLst>
                                    <p:anim calcmode="lin" valueType="num">
                                      <p:cBhvr>
                                        <p:cTn id="46" dur="2000"/>
                                        <p:tgtEl>
                                          <p:spTgt spid="3">
                                            <p:txEl>
                                              <p:pRg st="3" end="3"/>
                                            </p:txEl>
                                          </p:spTgt>
                                        </p:tgtEl>
                                        <p:attrNameLst>
                                          <p:attrName>ppt_w</p:attrName>
                                        </p:attrNameLst>
                                      </p:cBhvr>
                                      <p:tavLst>
                                        <p:tav tm="0">
                                          <p:val>
                                            <p:strVal val="ppt_w"/>
                                          </p:val>
                                        </p:tav>
                                        <p:tav tm="100000">
                                          <p:val>
                                            <p:fltVal val="0"/>
                                          </p:val>
                                        </p:tav>
                                      </p:tavLst>
                                    </p:anim>
                                    <p:anim calcmode="lin" valueType="num">
                                      <p:cBhvr>
                                        <p:cTn id="47" dur="2000"/>
                                        <p:tgtEl>
                                          <p:spTgt spid="3">
                                            <p:txEl>
                                              <p:pRg st="3" end="3"/>
                                            </p:txEl>
                                          </p:spTgt>
                                        </p:tgtEl>
                                        <p:attrNameLst>
                                          <p:attrName>ppt_h</p:attrName>
                                        </p:attrNameLst>
                                      </p:cBhvr>
                                      <p:tavLst>
                                        <p:tav tm="0">
                                          <p:val>
                                            <p:strVal val="ppt_h"/>
                                          </p:val>
                                        </p:tav>
                                        <p:tav tm="100000">
                                          <p:val>
                                            <p:fltVal val="0"/>
                                          </p:val>
                                        </p:tav>
                                      </p:tavLst>
                                    </p:anim>
                                    <p:animEffect transition="out" filter="fade">
                                      <p:cBhvr>
                                        <p:cTn id="48" dur="2000"/>
                                        <p:tgtEl>
                                          <p:spTgt spid="3">
                                            <p:txEl>
                                              <p:pRg st="3" end="3"/>
                                            </p:txEl>
                                          </p:spTgt>
                                        </p:tgtEl>
                                      </p:cBhvr>
                                    </p:animEffect>
                                    <p:set>
                                      <p:cBhvr>
                                        <p:cTn id="49" dur="1" fill="hold">
                                          <p:stCondLst>
                                            <p:cond delay="1999"/>
                                          </p:stCondLst>
                                        </p:cTn>
                                        <p:tgtEl>
                                          <p:spTgt spid="3">
                                            <p:txEl>
                                              <p:pRg st="3" end="3"/>
                                            </p:txEl>
                                          </p:spTgt>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2000"/>
                                        <p:tgtEl>
                                          <p:spTgt spid="3">
                                            <p:txEl>
                                              <p:pRg st="4" end="4"/>
                                            </p:txEl>
                                          </p:spTgt>
                                        </p:tgtEl>
                                        <p:attrNameLst>
                                          <p:attrName>ppt_w</p:attrName>
                                        </p:attrNameLst>
                                      </p:cBhvr>
                                      <p:tavLst>
                                        <p:tav tm="0">
                                          <p:val>
                                            <p:strVal val="ppt_w"/>
                                          </p:val>
                                        </p:tav>
                                        <p:tav tm="100000">
                                          <p:val>
                                            <p:fltVal val="0"/>
                                          </p:val>
                                        </p:tav>
                                      </p:tavLst>
                                    </p:anim>
                                    <p:anim calcmode="lin" valueType="num">
                                      <p:cBhvr>
                                        <p:cTn id="52" dur="2000"/>
                                        <p:tgtEl>
                                          <p:spTgt spid="3">
                                            <p:txEl>
                                              <p:pRg st="4" end="4"/>
                                            </p:txEl>
                                          </p:spTgt>
                                        </p:tgtEl>
                                        <p:attrNameLst>
                                          <p:attrName>ppt_h</p:attrName>
                                        </p:attrNameLst>
                                      </p:cBhvr>
                                      <p:tavLst>
                                        <p:tav tm="0">
                                          <p:val>
                                            <p:strVal val="ppt_h"/>
                                          </p:val>
                                        </p:tav>
                                        <p:tav tm="100000">
                                          <p:val>
                                            <p:fltVal val="0"/>
                                          </p:val>
                                        </p:tav>
                                      </p:tavLst>
                                    </p:anim>
                                    <p:animEffect transition="out" filter="fade">
                                      <p:cBhvr>
                                        <p:cTn id="53" dur="2000"/>
                                        <p:tgtEl>
                                          <p:spTgt spid="3">
                                            <p:txEl>
                                              <p:pRg st="4" end="4"/>
                                            </p:txEl>
                                          </p:spTgt>
                                        </p:tgtEl>
                                      </p:cBhvr>
                                    </p:animEffect>
                                    <p:set>
                                      <p:cBhvr>
                                        <p:cTn id="54"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effectLst>
                  <a:glow rad="101600">
                    <a:schemeClr val="bg1">
                      <a:alpha val="60000"/>
                    </a:schemeClr>
                  </a:glow>
                </a:effectLst>
              </a:rPr>
              <a:t>Evidences of a Discerning Spirit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a:bodyPr>
          <a:lstStyle/>
          <a:p>
            <a:r>
              <a:rPr lang="en-US" dirty="0" smtClean="0">
                <a:effectLst>
                  <a:glow rad="101600">
                    <a:schemeClr val="bg1">
                      <a:alpha val="60000"/>
                    </a:schemeClr>
                  </a:glow>
                </a:effectLst>
              </a:rPr>
              <a:t>Thoroughly examines himself before evaluating the actions and attitudes of others – </a:t>
            </a:r>
            <a:r>
              <a:rPr lang="en-US" i="1" dirty="0" smtClean="0">
                <a:effectLst>
                  <a:glow rad="101600">
                    <a:schemeClr val="bg1">
                      <a:alpha val="60000"/>
                    </a:schemeClr>
                  </a:glow>
                </a:effectLst>
              </a:rPr>
              <a:t>I Cor. 11:28-31;      II Cor. 13:5</a:t>
            </a:r>
          </a:p>
          <a:p>
            <a:r>
              <a:rPr lang="en-US" dirty="0" smtClean="0">
                <a:effectLst>
                  <a:glow rad="101600">
                    <a:schemeClr val="bg1">
                      <a:alpha val="60000"/>
                    </a:schemeClr>
                  </a:glow>
                </a:effectLst>
              </a:rPr>
              <a:t>Checks the accuracy of all the facts before reaching a conclusion </a:t>
            </a:r>
            <a:r>
              <a:rPr lang="en-US" i="1" dirty="0" smtClean="0">
                <a:effectLst>
                  <a:glow rad="101600">
                    <a:schemeClr val="bg1">
                      <a:alpha val="60000"/>
                    </a:schemeClr>
                  </a:glow>
                </a:effectLst>
              </a:rPr>
              <a:t>– I Cor. 2:15; I Thess. 5:21;  I John 4:1</a:t>
            </a:r>
          </a:p>
          <a:p>
            <a:r>
              <a:rPr lang="en-US" dirty="0" smtClean="0">
                <a:effectLst>
                  <a:glow rad="101600">
                    <a:schemeClr val="bg1">
                      <a:alpha val="60000"/>
                    </a:schemeClr>
                  </a:glow>
                </a:effectLst>
              </a:rPr>
              <a:t>Deals as privately as possible with the problem –      </a:t>
            </a:r>
            <a:r>
              <a:rPr lang="en-US" i="1" dirty="0" smtClean="0">
                <a:effectLst>
                  <a:glow rad="101600">
                    <a:schemeClr val="bg1">
                      <a:alpha val="60000"/>
                    </a:schemeClr>
                  </a:glow>
                </a:effectLst>
              </a:rPr>
              <a:t>I Cor. 6:5-6</a:t>
            </a:r>
          </a:p>
          <a:p>
            <a:r>
              <a:rPr lang="en-US" dirty="0" smtClean="0">
                <a:effectLst>
                  <a:glow rad="101600">
                    <a:schemeClr val="bg1">
                      <a:alpha val="60000"/>
                    </a:schemeClr>
                  </a:glow>
                </a:effectLst>
              </a:rPr>
              <a:t>Detects a fault in another person, and is able to give clear direction for victory based on the principles of God’s Word – </a:t>
            </a:r>
            <a:r>
              <a:rPr lang="en-US" i="1" dirty="0" smtClean="0">
                <a:effectLst>
                  <a:glow rad="101600">
                    <a:schemeClr val="bg1">
                      <a:alpha val="60000"/>
                    </a:schemeClr>
                  </a:glow>
                </a:effectLst>
              </a:rPr>
              <a:t>Gal. 6:1</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FFFF00"/>
                </a:solidFill>
                <a:effectLst>
                  <a:glow rad="101600">
                    <a:schemeClr val="bg1">
                      <a:alpha val="60000"/>
                    </a:schemeClr>
                  </a:glow>
                </a:effectLst>
              </a:rPr>
              <a:t>Five Sins Committed by the Criticizer</a:t>
            </a:r>
            <a:br>
              <a:rPr lang="en-US"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(Matthew 7:1-5)</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304800" y="1752600"/>
            <a:ext cx="8382000" cy="5105400"/>
          </a:xfrm>
        </p:spPr>
        <p:txBody>
          <a:bodyPr>
            <a:normAutofit/>
          </a:bodyPr>
          <a:lstStyle/>
          <a:p>
            <a:pPr marL="514350" indent="-514350">
              <a:buAutoNum type="arabicPeriod"/>
            </a:pPr>
            <a:r>
              <a:rPr lang="en-US" sz="4000" dirty="0" smtClean="0">
                <a:effectLst>
                  <a:glow rad="101600">
                    <a:schemeClr val="bg1">
                      <a:alpha val="60000"/>
                    </a:schemeClr>
                  </a:glow>
                </a:effectLst>
              </a:rPr>
              <a:t>Inconsistency  </a:t>
            </a:r>
            <a:r>
              <a:rPr lang="en-US" sz="4000" i="1" dirty="0" smtClean="0">
                <a:effectLst>
                  <a:glow rad="101600">
                    <a:schemeClr val="bg1">
                      <a:alpha val="60000"/>
                    </a:schemeClr>
                  </a:glow>
                </a:effectLst>
              </a:rPr>
              <a:t>–  vs. 2</a:t>
            </a:r>
          </a:p>
          <a:p>
            <a:pPr marL="514350" indent="-514350">
              <a:buAutoNum type="arabicPeriod"/>
            </a:pPr>
            <a:r>
              <a:rPr lang="en-US" sz="4000" dirty="0" smtClean="0">
                <a:effectLst>
                  <a:glow rad="101600">
                    <a:schemeClr val="bg1">
                      <a:alpha val="60000"/>
                    </a:schemeClr>
                  </a:glow>
                </a:effectLst>
              </a:rPr>
              <a:t>Self-righteousness  –  </a:t>
            </a:r>
            <a:r>
              <a:rPr lang="en-US" sz="4000" i="1" dirty="0" smtClean="0">
                <a:effectLst>
                  <a:glow rad="101600">
                    <a:schemeClr val="bg1">
                      <a:alpha val="60000"/>
                    </a:schemeClr>
                  </a:glow>
                </a:effectLst>
              </a:rPr>
              <a:t>vs. 3</a:t>
            </a:r>
          </a:p>
          <a:p>
            <a:pPr marL="514350" indent="-514350">
              <a:buAutoNum type="arabicPeriod"/>
            </a:pPr>
            <a:r>
              <a:rPr lang="en-US" sz="4000" dirty="0" smtClean="0">
                <a:effectLst>
                  <a:glow rad="101600">
                    <a:schemeClr val="bg1">
                      <a:alpha val="60000"/>
                    </a:schemeClr>
                  </a:glow>
                </a:effectLst>
              </a:rPr>
              <a:t>Spiritual blindness (self-deception) </a:t>
            </a:r>
            <a:r>
              <a:rPr lang="en-US" sz="4000" i="1" dirty="0" smtClean="0">
                <a:effectLst>
                  <a:glow rad="101600">
                    <a:schemeClr val="bg1">
                      <a:alpha val="60000"/>
                    </a:schemeClr>
                  </a:glow>
                </a:effectLst>
              </a:rPr>
              <a:t>–      vs. 3</a:t>
            </a:r>
          </a:p>
          <a:p>
            <a:pPr marL="514350" indent="-514350">
              <a:buAutoNum type="arabicPeriod"/>
            </a:pPr>
            <a:r>
              <a:rPr lang="en-US" sz="4000" dirty="0" smtClean="0">
                <a:effectLst>
                  <a:glow rad="101600">
                    <a:schemeClr val="bg1">
                      <a:alpha val="60000"/>
                    </a:schemeClr>
                  </a:glow>
                </a:effectLst>
              </a:rPr>
              <a:t>Lack of Biblical love  –  </a:t>
            </a:r>
            <a:r>
              <a:rPr lang="en-US" sz="4000" i="1" dirty="0" smtClean="0">
                <a:effectLst>
                  <a:glow rad="101600">
                    <a:schemeClr val="bg1">
                      <a:alpha val="60000"/>
                    </a:schemeClr>
                  </a:glow>
                </a:effectLst>
              </a:rPr>
              <a:t>vs. 4</a:t>
            </a:r>
          </a:p>
          <a:p>
            <a:pPr marL="514350" indent="-514350">
              <a:buAutoNum type="arabicPeriod"/>
            </a:pPr>
            <a:r>
              <a:rPr lang="en-US" sz="4000" dirty="0" smtClean="0">
                <a:effectLst>
                  <a:glow rad="101600">
                    <a:schemeClr val="bg1">
                      <a:alpha val="60000"/>
                    </a:schemeClr>
                  </a:glow>
                </a:effectLst>
              </a:rPr>
              <a:t>Hypocrisy  –  </a:t>
            </a:r>
            <a:r>
              <a:rPr lang="en-US" sz="4000" i="1" dirty="0" smtClean="0">
                <a:effectLst>
                  <a:glow rad="101600">
                    <a:schemeClr val="bg1">
                      <a:alpha val="60000"/>
                    </a:schemeClr>
                  </a:glow>
                </a:effectLst>
              </a:rPr>
              <a:t>vs. 5</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553200"/>
          </a:xfrm>
        </p:spPr>
        <p:txBody>
          <a:bodyPr>
            <a:normAutofit lnSpcReduction="10000"/>
          </a:bodyPr>
          <a:lstStyle/>
          <a:p>
            <a:pPr>
              <a:buFont typeface="Wingdings"/>
              <a:buChar char="Ø"/>
            </a:pPr>
            <a:r>
              <a:rPr lang="en-US" sz="3600" dirty="0" smtClean="0">
                <a:effectLst>
                  <a:glow rad="101600">
                    <a:schemeClr val="bg1">
                      <a:alpha val="60000"/>
                    </a:schemeClr>
                  </a:glow>
                </a:effectLst>
              </a:rPr>
              <a:t>A critical spirit may boost your own self-image. </a:t>
            </a:r>
          </a:p>
          <a:p>
            <a:pPr>
              <a:buFont typeface="Wingdings"/>
              <a:buChar char="Ø"/>
            </a:pPr>
            <a:r>
              <a:rPr lang="en-US" sz="3600" dirty="0" smtClean="0">
                <a:effectLst>
                  <a:glow rad="101600">
                    <a:schemeClr val="bg1">
                      <a:alpha val="60000"/>
                    </a:schemeClr>
                  </a:glow>
                </a:effectLst>
              </a:rPr>
              <a:t>Pointing out someone's faults and failures may make you look better in your own eyes.</a:t>
            </a:r>
          </a:p>
          <a:p>
            <a:pPr>
              <a:buFont typeface="Wingdings"/>
              <a:buChar char="Ø"/>
            </a:pPr>
            <a:r>
              <a:rPr lang="en-US" sz="3600" dirty="0" smtClean="0">
                <a:effectLst>
                  <a:glow rad="101600">
                    <a:schemeClr val="bg1">
                      <a:alpha val="60000"/>
                    </a:schemeClr>
                  </a:glow>
                </a:effectLst>
              </a:rPr>
              <a:t>Criticizing others may make you feel better about your own sins and failures.</a:t>
            </a:r>
          </a:p>
          <a:p>
            <a:pPr>
              <a:buFont typeface="Wingdings"/>
              <a:buChar char="Ø"/>
            </a:pPr>
            <a:r>
              <a:rPr lang="en-US" sz="3600" dirty="0" smtClean="0">
                <a:effectLst>
                  <a:glow rad="101600">
                    <a:schemeClr val="bg1">
                      <a:alpha val="60000"/>
                    </a:schemeClr>
                  </a:glow>
                </a:effectLst>
              </a:rPr>
              <a:t>Condemning others may be your way of lashing out and getting revenge – </a:t>
            </a:r>
            <a:r>
              <a:rPr lang="en-US" sz="3600" i="1" dirty="0" smtClean="0">
                <a:solidFill>
                  <a:srgbClr val="FFFF00"/>
                </a:solidFill>
                <a:effectLst>
                  <a:glow rad="101600">
                    <a:schemeClr val="bg1">
                      <a:alpha val="60000"/>
                    </a:schemeClr>
                  </a:glow>
                </a:effectLst>
              </a:rPr>
              <a:t>“He hurt me so I am going to hurt him…”</a:t>
            </a:r>
          </a:p>
          <a:p>
            <a:pPr>
              <a:buFont typeface="Wingdings"/>
              <a:buChar char="Ø"/>
            </a:pPr>
            <a:r>
              <a:rPr lang="en-US" sz="3600" i="1" dirty="0" smtClean="0">
                <a:solidFill>
                  <a:srgbClr val="FFFF00"/>
                </a:solidFill>
                <a:effectLst>
                  <a:glow rad="101600">
                    <a:schemeClr val="bg1">
                      <a:alpha val="60000"/>
                    </a:schemeClr>
                  </a:glow>
                </a:effectLst>
              </a:rPr>
              <a:t>This kind of attitude never helped or healed anyone – Luke 6:27-38; Romans 12:14-21</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Ten Reasons Why We Should Never Judge Another Person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05000"/>
            <a:ext cx="9144000" cy="4953000"/>
          </a:xfrm>
        </p:spPr>
        <p:txBody>
          <a:bodyPr>
            <a:normAutofit/>
          </a:bodyPr>
          <a:lstStyle/>
          <a:p>
            <a:pPr marL="742950" indent="-742950">
              <a:buAutoNum type="arabicPeriod"/>
            </a:pPr>
            <a:r>
              <a:rPr lang="en-US" sz="3600" dirty="0" smtClean="0">
                <a:effectLst>
                  <a:glow rad="101600">
                    <a:schemeClr val="bg1">
                      <a:alpha val="60000"/>
                    </a:schemeClr>
                  </a:glow>
                </a:effectLst>
              </a:rPr>
              <a:t>Every one falls and fails.</a:t>
            </a:r>
          </a:p>
          <a:p>
            <a:pPr marL="742950" indent="-742950">
              <a:buAutoNum type="arabicPeriod"/>
            </a:pPr>
            <a:r>
              <a:rPr lang="en-US" sz="3600" dirty="0" smtClean="0">
                <a:effectLst>
                  <a:glow rad="101600">
                    <a:schemeClr val="bg1">
                      <a:alpha val="60000"/>
                    </a:schemeClr>
                  </a:glow>
                </a:effectLst>
              </a:rPr>
              <a:t>Only those without sin have the right to cast stones.</a:t>
            </a:r>
          </a:p>
          <a:p>
            <a:pPr marL="742950" indent="-742950">
              <a:buAutoNum type="arabicPeriod"/>
            </a:pPr>
            <a:r>
              <a:rPr lang="en-US" sz="3600" dirty="0" smtClean="0">
                <a:effectLst>
                  <a:glow rad="101600">
                    <a:schemeClr val="bg1">
                      <a:alpha val="60000"/>
                    </a:schemeClr>
                  </a:glow>
                </a:effectLst>
              </a:rPr>
              <a:t>All the circumstances, facts and intents of the heart are seldom known.</a:t>
            </a:r>
          </a:p>
          <a:p>
            <a:pPr marL="742950" indent="-742950">
              <a:buAutoNum type="arabicPeriod"/>
            </a:pPr>
            <a:r>
              <a:rPr lang="en-US" sz="3600" dirty="0" smtClean="0">
                <a:effectLst>
                  <a:glow rad="101600">
                    <a:schemeClr val="bg1">
                      <a:alpha val="60000"/>
                    </a:schemeClr>
                  </a:glow>
                </a:effectLst>
              </a:rPr>
              <a:t>Judging others usurps God’s authority.</a:t>
            </a:r>
          </a:p>
          <a:p>
            <a:pPr marL="742950" indent="-742950">
              <a:buAutoNum type="arabicPeriod"/>
            </a:pPr>
            <a:r>
              <a:rPr lang="en-US" sz="3600" dirty="0" smtClean="0">
                <a:effectLst>
                  <a:glow rad="101600">
                    <a:schemeClr val="bg1">
                      <a:alpha val="60000"/>
                    </a:schemeClr>
                  </a:glow>
                </a:effectLst>
              </a:rPr>
              <a:t>The one who judges will be judged.</a:t>
            </a: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3500" dirty="0" smtClean="0">
                <a:effectLst>
                  <a:glow rad="101600">
                    <a:schemeClr val="bg1">
                      <a:alpha val="60000"/>
                    </a:schemeClr>
                  </a:glow>
                </a:effectLst>
              </a:rPr>
              <a:t>6. The one who judges will experience the judgment of God – </a:t>
            </a:r>
            <a:r>
              <a:rPr lang="en-US" sz="3500" i="1" dirty="0" smtClean="0">
                <a:solidFill>
                  <a:srgbClr val="FFFF00"/>
                </a:solidFill>
                <a:effectLst>
                  <a:glow rad="101600">
                    <a:schemeClr val="bg1">
                      <a:alpha val="60000"/>
                    </a:schemeClr>
                  </a:glow>
                </a:effectLst>
              </a:rPr>
              <a:t>“For he shall have judgment with out mercy, that hath showed no mercy.” (James 2:13)</a:t>
            </a:r>
          </a:p>
          <a:p>
            <a:pPr>
              <a:buNone/>
            </a:pPr>
            <a:r>
              <a:rPr lang="en-US" sz="3500" i="1" dirty="0" smtClean="0">
                <a:effectLst>
                  <a:glow rad="101600">
                    <a:schemeClr val="bg1">
                      <a:alpha val="60000"/>
                    </a:schemeClr>
                  </a:glow>
                </a:effectLst>
              </a:rPr>
              <a:t>7</a:t>
            </a:r>
            <a:r>
              <a:rPr lang="en-US" sz="3500" dirty="0" smtClean="0">
                <a:effectLst>
                  <a:glow rad="101600">
                    <a:schemeClr val="bg1">
                      <a:alpha val="60000"/>
                    </a:schemeClr>
                  </a:glow>
                </a:effectLst>
              </a:rPr>
              <a:t>. Judging others drives them further away from God.</a:t>
            </a:r>
          </a:p>
          <a:p>
            <a:pPr>
              <a:buNone/>
            </a:pPr>
            <a:r>
              <a:rPr lang="en-US" sz="3500" dirty="0" smtClean="0">
                <a:effectLst>
                  <a:glow rad="101600">
                    <a:schemeClr val="bg1">
                      <a:alpha val="60000"/>
                    </a:schemeClr>
                  </a:glow>
                </a:effectLst>
              </a:rPr>
              <a:t>8. Judging others blinds a person to their own  spiritual condition and defiles their     conscience.</a:t>
            </a:r>
          </a:p>
          <a:p>
            <a:pPr>
              <a:buNone/>
            </a:pPr>
            <a:r>
              <a:rPr lang="en-US" sz="3500" dirty="0" smtClean="0">
                <a:effectLst>
                  <a:glow rad="101600">
                    <a:schemeClr val="bg1">
                      <a:alpha val="60000"/>
                    </a:schemeClr>
                  </a:glow>
                </a:effectLst>
              </a:rPr>
              <a:t>9. Judging makes you a hypocrite.</a:t>
            </a:r>
          </a:p>
          <a:p>
            <a:pPr>
              <a:buNone/>
            </a:pPr>
            <a:r>
              <a:rPr lang="en-US" sz="3500" dirty="0" smtClean="0">
                <a:effectLst>
                  <a:glow rad="101600">
                    <a:schemeClr val="bg1">
                      <a:alpha val="60000"/>
                    </a:schemeClr>
                  </a:glow>
                </a:effectLst>
              </a:rPr>
              <a:t>10. Judging others demonstrates to every one your pride.                    </a:t>
            </a:r>
          </a:p>
          <a:p>
            <a:pPr>
              <a:buNone/>
            </a:pPr>
            <a:r>
              <a:rPr lang="en-US" sz="3500" dirty="0" smtClean="0">
                <a:effectLst>
                  <a:glow rad="101600">
                    <a:schemeClr val="bg1">
                      <a:alpha val="60000"/>
                    </a:schemeClr>
                  </a:glow>
                </a:effectLst>
              </a:rPr>
              <a:t>      </a:t>
            </a:r>
            <a:endParaRPr lang="en-US" sz="35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752600"/>
            <a:ext cx="8382000" cy="3785652"/>
          </a:xfrm>
          <a:prstGeom prst="rect">
            <a:avLst/>
          </a:prstGeom>
          <a:solidFill>
            <a:srgbClr val="00B050"/>
          </a:solidFill>
          <a:ln w="76200">
            <a:solidFill>
              <a:schemeClr val="tx1"/>
            </a:solidFill>
          </a:ln>
        </p:spPr>
        <p:txBody>
          <a:bodyPr wrap="square">
            <a:spAutoFit/>
          </a:bodyPr>
          <a:lstStyle/>
          <a:p>
            <a:pPr algn="ctr"/>
            <a:r>
              <a:rPr lang="en-US" sz="4000" i="1" dirty="0" smtClean="0">
                <a:effectLst>
                  <a:glow rad="101600">
                    <a:schemeClr val="bg1">
                      <a:alpha val="60000"/>
                    </a:schemeClr>
                  </a:glow>
                </a:effectLst>
              </a:rPr>
              <a:t>“He hath </a:t>
            </a:r>
            <a:r>
              <a:rPr lang="en-US" sz="4000" i="1" dirty="0" err="1" smtClean="0">
                <a:effectLst>
                  <a:glow rad="101600">
                    <a:schemeClr val="bg1">
                      <a:alpha val="60000"/>
                    </a:schemeClr>
                  </a:glow>
                </a:effectLst>
              </a:rPr>
              <a:t>shewed</a:t>
            </a:r>
            <a:r>
              <a:rPr lang="en-US" sz="4000" i="1" dirty="0" smtClean="0">
                <a:effectLst>
                  <a:glow rad="101600">
                    <a:schemeClr val="bg1">
                      <a:alpha val="60000"/>
                    </a:schemeClr>
                  </a:glow>
                </a:effectLst>
              </a:rPr>
              <a:t> thee, O man, what is good; and what doth the LORD require of thee, but to do justly, and to love mercy, and to walk humbly                 with thy God.” </a:t>
            </a:r>
          </a:p>
          <a:p>
            <a:pPr algn="ctr"/>
            <a:r>
              <a:rPr lang="en-US" sz="4000" i="1" dirty="0" smtClean="0">
                <a:effectLst>
                  <a:glow rad="101600">
                    <a:schemeClr val="bg1">
                      <a:alpha val="60000"/>
                    </a:schemeClr>
                  </a:glow>
                </a:effectLst>
              </a:rPr>
              <a:t> (Micah 6:8) </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953000"/>
          </a:xfrm>
          <a:solidFill>
            <a:srgbClr val="00B0F0"/>
          </a:solidFill>
          <a:scene3d>
            <a:camera prst="isometricOffAxis1Right"/>
            <a:lightRig rig="threePt" dir="t"/>
          </a:scene3d>
          <a:sp3d>
            <a:bevelT prst="convex"/>
          </a:sp3d>
        </p:spPr>
        <p:txBody>
          <a:bodyPr>
            <a:normAutofit/>
          </a:bodyPr>
          <a:lstStyle/>
          <a:p>
            <a:r>
              <a:rPr lang="en-US" sz="9600" dirty="0" smtClean="0">
                <a:effectLst>
                  <a:glow rad="101600">
                    <a:schemeClr val="bg1">
                      <a:alpha val="60000"/>
                    </a:schemeClr>
                  </a:glow>
                </a:effectLst>
              </a:rPr>
              <a:t>“C” is a bent “I”</a:t>
            </a:r>
            <a:br>
              <a:rPr lang="en-US" sz="96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“yet not I, but Christ…”</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2">
              <a:lumMod val="7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i="1" dirty="0" smtClean="0">
                <a:solidFill>
                  <a:schemeClr val="tx1"/>
                </a:solidFill>
                <a:effectLst>
                  <a:glow rad="101600">
                    <a:schemeClr val="bg1">
                      <a:alpha val="60000"/>
                    </a:schemeClr>
                  </a:glow>
                </a:effectLst>
              </a:rPr>
              <a:t>Dying to self is not something               we do once for all!</a:t>
            </a:r>
            <a:endParaRPr lang="en-US" i="1" dirty="0">
              <a:solidFill>
                <a:schemeClr val="tx1"/>
              </a:solidFill>
              <a:effectLst>
                <a:glow rad="101600">
                  <a:schemeClr val="bg1">
                    <a:alpha val="60000"/>
                  </a:schemeClr>
                </a:glow>
              </a:effectLst>
            </a:endParaRPr>
          </a:p>
        </p:txBody>
      </p:sp>
      <p:sp>
        <p:nvSpPr>
          <p:cNvPr id="3" name="Rectangle 2"/>
          <p:cNvSpPr/>
          <p:nvPr/>
        </p:nvSpPr>
        <p:spPr>
          <a:xfrm rot="1428652">
            <a:off x="4907618" y="2919756"/>
            <a:ext cx="3992308" cy="1384995"/>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i="1" dirty="0" smtClean="0">
                <a:solidFill>
                  <a:srgbClr val="FFFF00"/>
                </a:solidFill>
                <a:effectLst>
                  <a:glow rad="101600">
                    <a:schemeClr val="bg1">
                      <a:alpha val="60000"/>
                    </a:schemeClr>
                  </a:glow>
                </a:effectLst>
              </a:rPr>
              <a:t>“I die daily.” </a:t>
            </a:r>
          </a:p>
          <a:p>
            <a:pPr algn="ctr"/>
            <a:r>
              <a:rPr lang="en-US" sz="4000" i="1" dirty="0" smtClean="0">
                <a:solidFill>
                  <a:srgbClr val="FFFF00"/>
                </a:solidFill>
                <a:effectLst>
                  <a:glow rad="101600">
                    <a:schemeClr val="bg1">
                      <a:alpha val="60000"/>
                    </a:schemeClr>
                  </a:glow>
                </a:effectLst>
              </a:rPr>
              <a:t>(I Cor. 15:31)</a:t>
            </a:r>
            <a:endParaRPr lang="en-US" sz="4000" i="1" dirty="0">
              <a:solidFill>
                <a:srgbClr val="FFFF00"/>
              </a:solidFill>
              <a:effectLst>
                <a:glow rad="101600">
                  <a:schemeClr val="bg1">
                    <a:alpha val="60000"/>
                  </a:schemeClr>
                </a:glow>
              </a:effectLst>
            </a:endParaRPr>
          </a:p>
        </p:txBody>
      </p:sp>
      <p:sp>
        <p:nvSpPr>
          <p:cNvPr id="4" name="Rectangle 3"/>
          <p:cNvSpPr/>
          <p:nvPr/>
        </p:nvSpPr>
        <p:spPr>
          <a:xfrm rot="19812458">
            <a:off x="1147482" y="2273002"/>
            <a:ext cx="3478084" cy="4031873"/>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101600">
                    <a:schemeClr val="accent2">
                      <a:lumMod val="40000"/>
                      <a:lumOff val="60000"/>
                      <a:alpha val="60000"/>
                    </a:schemeClr>
                  </a:glow>
                </a:effectLst>
              </a:rPr>
              <a:t>“And he said to them all, If any man will come after me, let him deny himself, and take up his cross daily, and follow me.”</a:t>
            </a:r>
          </a:p>
          <a:p>
            <a:pPr algn="ctr"/>
            <a:r>
              <a:rPr lang="en-US" sz="3200" i="1" dirty="0" smtClean="0">
                <a:effectLst>
                  <a:glow rad="101600">
                    <a:schemeClr val="accent2">
                      <a:lumMod val="40000"/>
                      <a:lumOff val="60000"/>
                      <a:alpha val="60000"/>
                    </a:schemeClr>
                  </a:glow>
                </a:effectLst>
              </a:rPr>
              <a:t> (Luke 9:23)</a:t>
            </a:r>
            <a:endParaRPr lang="en-US" sz="3200" i="1" dirty="0">
              <a:effectLst>
                <a:glow rad="101600">
                  <a:schemeClr val="accent2">
                    <a:lumMod val="40000"/>
                    <a:lumOff val="60000"/>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52400" y="304800"/>
            <a:ext cx="8991600" cy="7315200"/>
          </a:xfrm>
          <a:prstGeom prst="rect">
            <a:avLst/>
          </a:prstGeom>
          <a:noFill/>
          <a:ln w="9525">
            <a:noFill/>
            <a:miter lim="800000"/>
            <a:headEnd/>
            <a:tailEnd/>
          </a:ln>
        </p:spPr>
      </p:pic>
      <p:sp>
        <p:nvSpPr>
          <p:cNvPr id="2" name="Title 1"/>
          <p:cNvSpPr>
            <a:spLocks noGrp="1"/>
          </p:cNvSpPr>
          <p:nvPr>
            <p:ph type="title"/>
          </p:nvPr>
        </p:nvSpPr>
        <p:spPr>
          <a:xfrm>
            <a:off x="0" y="533400"/>
            <a:ext cx="8229600" cy="1066800"/>
          </a:xfrm>
        </p:spPr>
        <p:txBody>
          <a:bodyPr>
            <a:normAutofit fontScale="90000"/>
          </a:bodyPr>
          <a:lstStyle/>
          <a:p>
            <a:r>
              <a:rPr lang="en-US" dirty="0" smtClean="0">
                <a:effectLst>
                  <a:glow rad="101600">
                    <a:schemeClr val="bg1">
                      <a:alpha val="60000"/>
                    </a:schemeClr>
                  </a:glow>
                </a:effectLst>
              </a:rPr>
              <a:t>Fellowship Depends on       </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 “Walking in the Light”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3600" i="1" dirty="0" smtClean="0">
                <a:effectLst>
                  <a:glow rad="101600">
                    <a:schemeClr val="bg1">
                      <a:alpha val="60000"/>
                    </a:schemeClr>
                  </a:glow>
                </a:effectLst>
              </a:rPr>
              <a:t>(I John 1:3-7)</a:t>
            </a:r>
            <a:endParaRPr lang="en-US" sz="3600" i="1" dirty="0">
              <a:effectLst>
                <a:glow rad="101600">
                  <a:schemeClr val="bg1">
                    <a:alpha val="60000"/>
                  </a:schemeClr>
                </a:glow>
              </a:effectLst>
            </a:endParaRPr>
          </a:p>
        </p:txBody>
      </p:sp>
      <p:pic>
        <p:nvPicPr>
          <p:cNvPr id="7171" name="Picture 3" descr="C:\Users\Ptr. Daniel White\Desktop\Bible pictures\holy spirit\Holy-Spirit-Fire-in-Red.jpg"/>
          <p:cNvPicPr>
            <a:picLocks noChangeAspect="1" noChangeArrowheads="1"/>
          </p:cNvPicPr>
          <p:nvPr/>
        </p:nvPicPr>
        <p:blipFill>
          <a:blip r:embed="rId4" cstate="print"/>
          <a:srcRect/>
          <a:stretch>
            <a:fillRect/>
          </a:stretch>
        </p:blipFill>
        <p:spPr bwMode="auto">
          <a:xfrm>
            <a:off x="1" y="1219200"/>
            <a:ext cx="2362200" cy="2133600"/>
          </a:xfrm>
          <a:prstGeom prst="ellipse">
            <a:avLst/>
          </a:prstGeom>
          <a:ln>
            <a:noFill/>
          </a:ln>
          <a:effectLst>
            <a:softEdge rad="112500"/>
          </a:effectLst>
        </p:spPr>
      </p:pic>
      <p:sp>
        <p:nvSpPr>
          <p:cNvPr id="4" name="Content Placeholder 3"/>
          <p:cNvSpPr>
            <a:spLocks noGrp="1"/>
          </p:cNvSpPr>
          <p:nvPr>
            <p:ph idx="1"/>
          </p:nvPr>
        </p:nvSpPr>
        <p:spPr>
          <a:xfrm>
            <a:off x="0" y="2286000"/>
            <a:ext cx="9144000" cy="4572000"/>
          </a:xfrm>
        </p:spPr>
        <p:txBody>
          <a:bodyPr>
            <a:normAutofit/>
          </a:bodyPr>
          <a:lstStyle/>
          <a:p>
            <a:pPr>
              <a:buNone/>
            </a:pPr>
            <a:r>
              <a:rPr lang="en-US" sz="3600" i="1" dirty="0" smtClean="0">
                <a:effectLst>
                  <a:glow rad="101600">
                    <a:schemeClr val="bg1">
                      <a:alpha val="60000"/>
                    </a:schemeClr>
                  </a:glow>
                </a:effectLst>
              </a:rPr>
              <a:t>   “This then is the message which we have heard of him, and declare unto you, that God is light, and in him is no darkness at all. If we say that we have fellowship with him, and walk in darkness, we lie, and do not the truth: But if we walk in the light, as he is in the light, we have fellowship one with another…” </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How we Should Deal with Sin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600200"/>
            <a:ext cx="4419600" cy="5257800"/>
          </a:xfrm>
        </p:spPr>
        <p:txBody>
          <a:bodyPr>
            <a:normAutofit lnSpcReduction="10000"/>
          </a:bodyPr>
          <a:lstStyle/>
          <a:p>
            <a:r>
              <a:rPr lang="en-US" sz="4000" dirty="0" smtClean="0">
                <a:effectLst>
                  <a:glow rad="101600">
                    <a:schemeClr val="bg1">
                      <a:alpha val="60000"/>
                    </a:schemeClr>
                  </a:glow>
                </a:effectLst>
              </a:rPr>
              <a:t>Confess                (Be transparent) – </a:t>
            </a:r>
            <a:r>
              <a:rPr lang="en-US" sz="4000" i="1" dirty="0" smtClean="0">
                <a:solidFill>
                  <a:srgbClr val="FFFF00"/>
                </a:solidFill>
                <a:effectLst>
                  <a:glow rad="101600">
                    <a:schemeClr val="bg1">
                      <a:alpha val="60000"/>
                    </a:schemeClr>
                  </a:glow>
                </a:effectLst>
              </a:rPr>
              <a:t>James 5:16</a:t>
            </a:r>
          </a:p>
          <a:p>
            <a:r>
              <a:rPr lang="en-US" sz="4000" dirty="0" smtClean="0">
                <a:effectLst>
                  <a:glow rad="101600">
                    <a:schemeClr val="bg1">
                      <a:alpha val="60000"/>
                    </a:schemeClr>
                  </a:glow>
                </a:effectLst>
              </a:rPr>
              <a:t>Forsake (Repent)</a:t>
            </a:r>
          </a:p>
          <a:p>
            <a:pPr>
              <a:buNone/>
            </a:pPr>
            <a:r>
              <a:rPr lang="en-US" sz="4000" i="1" dirty="0" smtClean="0">
                <a:solidFill>
                  <a:srgbClr val="FFFF00"/>
                </a:solidFill>
                <a:effectLst>
                  <a:glow rad="101600">
                    <a:schemeClr val="bg1">
                      <a:alpha val="60000"/>
                    </a:schemeClr>
                  </a:glow>
                </a:effectLst>
              </a:rPr>
              <a:t>  “Turn from darkness to light.”</a:t>
            </a:r>
          </a:p>
          <a:p>
            <a:r>
              <a:rPr lang="en-US" sz="4000" dirty="0" smtClean="0">
                <a:effectLst>
                  <a:glow rad="101600">
                    <a:schemeClr val="bg1">
                      <a:alpha val="60000"/>
                    </a:schemeClr>
                  </a:glow>
                </a:effectLst>
              </a:rPr>
              <a:t>Obey the Word – </a:t>
            </a:r>
            <a:r>
              <a:rPr lang="en-US" sz="4000" i="1" dirty="0" smtClean="0">
                <a:solidFill>
                  <a:srgbClr val="FFFF00"/>
                </a:solidFill>
                <a:effectLst>
                  <a:glow rad="101600">
                    <a:schemeClr val="bg1">
                      <a:alpha val="60000"/>
                    </a:schemeClr>
                  </a:glow>
                </a:effectLst>
              </a:rPr>
              <a:t>Deut. 27:10</a:t>
            </a:r>
          </a:p>
          <a:p>
            <a:endParaRPr lang="en-US" sz="4000" i="1" dirty="0">
              <a:solidFill>
                <a:srgbClr val="FFFF00"/>
              </a:solidFill>
              <a:effectLst>
                <a:glow rad="101600">
                  <a:schemeClr val="bg1">
                    <a:alpha val="60000"/>
                  </a:schemeClr>
                </a:glow>
              </a:effectLst>
            </a:endParaRPr>
          </a:p>
        </p:txBody>
      </p:sp>
      <p:pic>
        <p:nvPicPr>
          <p:cNvPr id="13314" name="Picture 2" descr="C:\Users\Ptr. Daniel White\Desktop\Bible pictures\Prophecy pictures\prophecy pictures\revelation\repent.gif"/>
          <p:cNvPicPr>
            <a:picLocks noChangeAspect="1" noChangeArrowheads="1"/>
          </p:cNvPicPr>
          <p:nvPr/>
        </p:nvPicPr>
        <p:blipFill>
          <a:blip r:embed="rId3" cstate="print"/>
          <a:srcRect b="16667"/>
          <a:stretch>
            <a:fillRect/>
          </a:stretch>
        </p:blipFill>
        <p:spPr bwMode="auto">
          <a:xfrm>
            <a:off x="4648200" y="1981200"/>
            <a:ext cx="4066032"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 calcmode="lin" valueType="num">
                                      <p:cBhvr>
                                        <p:cTn id="27" dur="1000" fill="hold"/>
                                        <p:tgtEl>
                                          <p:spTgt spid="13314"/>
                                        </p:tgtEl>
                                        <p:attrNameLst>
                                          <p:attrName>ppt_w</p:attrName>
                                        </p:attrNameLst>
                                      </p:cBhvr>
                                      <p:tavLst>
                                        <p:tav tm="0">
                                          <p:val>
                                            <p:strVal val="#ppt_w*0.70"/>
                                          </p:val>
                                        </p:tav>
                                        <p:tav tm="100000">
                                          <p:val>
                                            <p:strVal val="#ppt_w"/>
                                          </p:val>
                                        </p:tav>
                                      </p:tavLst>
                                    </p:anim>
                                    <p:anim calcmode="lin" valueType="num">
                                      <p:cBhvr>
                                        <p:cTn id="28" dur="1000" fill="hold"/>
                                        <p:tgtEl>
                                          <p:spTgt spid="13314"/>
                                        </p:tgtEl>
                                        <p:attrNameLst>
                                          <p:attrName>ppt_h</p:attrName>
                                        </p:attrNameLst>
                                      </p:cBhvr>
                                      <p:tavLst>
                                        <p:tav tm="0">
                                          <p:val>
                                            <p:strVal val="#ppt_h"/>
                                          </p:val>
                                        </p:tav>
                                        <p:tav tm="100000">
                                          <p:val>
                                            <p:strVal val="#ppt_h"/>
                                          </p:val>
                                        </p:tav>
                                      </p:tavLst>
                                    </p:anim>
                                    <p:animEffect transition="in" filter="fade">
                                      <p:cBhvr>
                                        <p:cTn id="2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1767</Words>
  <Application>Microsoft Office PowerPoint</Application>
  <PresentationFormat>On-screen Show (4:3)</PresentationFormat>
  <Paragraphs>171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How to Walk with God “Removing the beam from your eyes”</vt:lpstr>
      <vt:lpstr>PowerPoint Presentation</vt:lpstr>
      <vt:lpstr>PowerPoint Presentation</vt:lpstr>
      <vt:lpstr>“C” is a bent “I” “yet not I, but Christ…”</vt:lpstr>
      <vt:lpstr>Dying to self is not something               we do once for all!</vt:lpstr>
      <vt:lpstr>PowerPoint Presentation</vt:lpstr>
      <vt:lpstr>Fellowship Depends on         “Walking in the Light” (I John 1:3-7)</vt:lpstr>
      <vt:lpstr>How we Should Deal with Sin</vt:lpstr>
      <vt:lpstr>How to Walk with God “Walking on the Road of Holiness” (Part 3)   </vt:lpstr>
      <vt:lpstr>PowerPoint Presentation</vt:lpstr>
      <vt:lpstr> “And an highway shall be there, and a way, and it shall be called The way of holiness; the unclean shall not pass over it.”</vt:lpstr>
      <vt:lpstr>PowerPoint Presentation</vt:lpstr>
      <vt:lpstr>“Draw nigh to God, and he will draw nigh to you. Cleanse your hands, ye sinners; and purify your hearts, ye double minded.” James 4:8</vt:lpstr>
      <vt:lpstr>How to Walk with God “Removing the beam from our eyes”</vt:lpstr>
      <vt:lpstr>“Judge” Translated eight different ways in the KJV</vt:lpstr>
      <vt:lpstr>PowerPoint Presentation</vt:lpstr>
      <vt:lpstr>The Teachings of Jesus on                                           Walking with God </vt:lpstr>
      <vt:lpstr>“Judge Not” (Matthew 7:1-5) </vt:lpstr>
      <vt:lpstr> “Judge not, and ye shall not be judged: condemn not, and ye shall not be condemned.”</vt:lpstr>
      <vt:lpstr>PowerPoint Presentation</vt:lpstr>
      <vt:lpstr>Romans 14:1-23</vt:lpstr>
      <vt:lpstr>“Speak not evil one of another, brethren. He that speaketh evil of his brother, and judgeth his brother, speaketh evil of the law, and judgeth the law: but if thou judge the law, thou art not a doer of the law, but a judge. There is one lawgiver, who is able to save and to destroy: who art thou that               judgest another?”   (James 4:11-12)</vt:lpstr>
      <vt:lpstr>“Let God be the judge and keep your nose in your own business!”</vt:lpstr>
      <vt:lpstr>PowerPoint Presentation</vt:lpstr>
      <vt:lpstr>PowerPoint Presentation</vt:lpstr>
      <vt:lpstr>“Judge not according to the appearance, but judge               righteous judgment.”  (John 7:24 ) </vt:lpstr>
      <vt:lpstr>Understanding the Difference Between Discernment and Judgment</vt:lpstr>
      <vt:lpstr>PowerPoint Presentation</vt:lpstr>
      <vt:lpstr>Evidences of a Critical          (judgmental) Spirit</vt:lpstr>
      <vt:lpstr>PowerPoint Presentation</vt:lpstr>
      <vt:lpstr>PowerPoint Presentation</vt:lpstr>
      <vt:lpstr>Evidences of a Discerning Spirit</vt:lpstr>
      <vt:lpstr>Five Sins Committed by the Criticizer (Matthew 7:1-5)</vt:lpstr>
      <vt:lpstr>PowerPoint Presentation</vt:lpstr>
      <vt:lpstr>Ten Reasons Why We Should Never Judge Another Person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“Removing the beam from our eyes”</dc:title>
  <dc:creator>Ptr. Daniel White</dc:creator>
  <cp:lastModifiedBy>Dan White</cp:lastModifiedBy>
  <cp:revision>17</cp:revision>
  <dcterms:created xsi:type="dcterms:W3CDTF">2009-11-10T01:21:59Z</dcterms:created>
  <dcterms:modified xsi:type="dcterms:W3CDTF">2016-01-18T22:02:01Z</dcterms:modified>
</cp:coreProperties>
</file>