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9" r:id="rId3"/>
    <p:sldId id="260" r:id="rId4"/>
    <p:sldId id="261" r:id="rId5"/>
    <p:sldId id="262"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56" r:id="rId20"/>
    <p:sldId id="277" r:id="rId21"/>
    <p:sldId id="278" r:id="rId22"/>
    <p:sldId id="279" r:id="rId23"/>
    <p:sldId id="280" r:id="rId24"/>
    <p:sldId id="283" r:id="rId25"/>
    <p:sldId id="281" r:id="rId26"/>
    <p:sldId id="282" r:id="rId27"/>
    <p:sldId id="284" r:id="rId28"/>
    <p:sldId id="285" r:id="rId29"/>
    <p:sldId id="286" r:id="rId30"/>
    <p:sldId id="287"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816" y="-1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9890E-1E0A-4A9C-ACEA-A791BE21965A}" type="datetimeFigureOut">
              <a:rPr lang="en-US" smtClean="0"/>
              <a:pPr/>
              <a:t>1/16/2010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72E8AC-A961-48D0-8B2B-36B6CD9F733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5FB7A3-E0CF-410B-B88B-A73D985BF83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31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7ECD0A-3B43-48D5-8780-D5EE500FC03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28FC3D-5F62-464D-B1FA-7C8B6F40C1B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D173CD-137D-4687-9726-2221D415C8F8}" type="datetimeFigureOut">
              <a:rPr lang="en-US" smtClean="0"/>
              <a:pPr/>
              <a:t>1/16/2010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B01EF-F1F6-4A89-9417-97D3E9515A8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173CD-137D-4687-9726-2221D415C8F8}" type="datetimeFigureOut">
              <a:rPr lang="en-US" smtClean="0"/>
              <a:pPr/>
              <a:t>1/16/2010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B01EF-F1F6-4A89-9417-97D3E9515A8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173CD-137D-4687-9726-2221D415C8F8}" type="datetimeFigureOut">
              <a:rPr lang="en-US" smtClean="0"/>
              <a:pPr/>
              <a:t>1/16/2010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B01EF-F1F6-4A89-9417-97D3E9515A8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173CD-137D-4687-9726-2221D415C8F8}" type="datetimeFigureOut">
              <a:rPr lang="en-US" smtClean="0"/>
              <a:pPr/>
              <a:t>1/16/2010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B01EF-F1F6-4A89-9417-97D3E9515A8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D173CD-137D-4687-9726-2221D415C8F8}" type="datetimeFigureOut">
              <a:rPr lang="en-US" smtClean="0"/>
              <a:pPr/>
              <a:t>1/16/2010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B01EF-F1F6-4A89-9417-97D3E9515A8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D173CD-137D-4687-9726-2221D415C8F8}" type="datetimeFigureOut">
              <a:rPr lang="en-US" smtClean="0"/>
              <a:pPr/>
              <a:t>1/16/2010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B01EF-F1F6-4A89-9417-97D3E9515A8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D173CD-137D-4687-9726-2221D415C8F8}" type="datetimeFigureOut">
              <a:rPr lang="en-US" smtClean="0"/>
              <a:pPr/>
              <a:t>1/16/2010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1B01EF-F1F6-4A89-9417-97D3E9515A8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D173CD-137D-4687-9726-2221D415C8F8}" type="datetimeFigureOut">
              <a:rPr lang="en-US" smtClean="0"/>
              <a:pPr/>
              <a:t>1/16/2010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1B01EF-F1F6-4A89-9417-97D3E9515A8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173CD-137D-4687-9726-2221D415C8F8}" type="datetimeFigureOut">
              <a:rPr lang="en-US" smtClean="0"/>
              <a:pPr/>
              <a:t>1/16/2010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1B01EF-F1F6-4A89-9417-97D3E9515A8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173CD-137D-4687-9726-2221D415C8F8}" type="datetimeFigureOut">
              <a:rPr lang="en-US" smtClean="0"/>
              <a:pPr/>
              <a:t>1/16/2010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B01EF-F1F6-4A89-9417-97D3E9515A8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173CD-137D-4687-9726-2221D415C8F8}" type="datetimeFigureOut">
              <a:rPr lang="en-US" smtClean="0"/>
              <a:pPr/>
              <a:t>1/16/2010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B01EF-F1F6-4A89-9417-97D3E9515A8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173CD-137D-4687-9726-2221D415C8F8}" type="datetimeFigureOut">
              <a:rPr lang="en-US" smtClean="0"/>
              <a:pPr/>
              <a:t>1/16/2010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B01EF-F1F6-4A89-9417-97D3E9515A8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tr. Daniel White\Desktop\Bible pictures\Praying\Prayer\Nathan2 copy.jpg"/>
          <p:cNvPicPr>
            <a:picLocks noChangeAspect="1" noChangeArrowheads="1"/>
          </p:cNvPicPr>
          <p:nvPr/>
        </p:nvPicPr>
        <p:blipFill>
          <a:blip r:embed="rId3" cstate="print"/>
          <a:srcRect/>
          <a:stretch>
            <a:fillRect/>
          </a:stretch>
        </p:blipFill>
        <p:spPr bwMode="auto">
          <a:xfrm>
            <a:off x="1524000" y="2057400"/>
            <a:ext cx="5994399" cy="4495800"/>
          </a:xfrm>
          <a:prstGeom prst="rect">
            <a:avLst/>
          </a:prstGeom>
          <a:ln w="228600" cap="sq" cmpd="thickThin">
            <a:solidFill>
              <a:srgbClr val="000000"/>
            </a:solidFill>
            <a:prstDash val="solid"/>
            <a:miter lim="800000"/>
          </a:ln>
          <a:effectLst>
            <a:innerShdw blurRad="76200">
              <a:srgbClr val="000000"/>
            </a:innerShdw>
          </a:effectLst>
        </p:spPr>
      </p:pic>
      <p:sp>
        <p:nvSpPr>
          <p:cNvPr id="3" name="Title 2"/>
          <p:cNvSpPr>
            <a:spLocks noGrp="1"/>
          </p:cNvSpPr>
          <p:nvPr>
            <p:ph type="title"/>
          </p:nvPr>
        </p:nvSpPr>
        <p:spPr/>
        <p:txBody>
          <a:bodyPr>
            <a:normAutofit fontScale="90000"/>
          </a:bodyPr>
          <a:lstStyle/>
          <a:p>
            <a:r>
              <a:rPr lang="en-US" dirty="0" smtClean="0">
                <a:effectLst>
                  <a:glow rad="101600">
                    <a:schemeClr val="bg1">
                      <a:alpha val="60000"/>
                    </a:schemeClr>
                  </a:glow>
                </a:effectLst>
              </a:rPr>
              <a:t>How to Walk with God</a:t>
            </a:r>
            <a:br>
              <a:rPr lang="en-US" dirty="0" smtClean="0">
                <a:effectLst>
                  <a:glow rad="101600">
                    <a:schemeClr val="bg1">
                      <a:alpha val="60000"/>
                    </a:schemeClr>
                  </a:glow>
                </a:effectLst>
              </a:rPr>
            </a:br>
            <a:r>
              <a:rPr lang="en-US" sz="4000" i="1" dirty="0" smtClean="0">
                <a:solidFill>
                  <a:srgbClr val="FFC000"/>
                </a:solidFill>
                <a:effectLst>
                  <a:glow rad="101600">
                    <a:schemeClr val="bg1">
                      <a:alpha val="60000"/>
                    </a:schemeClr>
                  </a:glow>
                </a:effectLst>
              </a:rPr>
              <a:t>“Make Prayer a Priority”</a:t>
            </a:r>
            <a:br>
              <a:rPr lang="en-US" sz="4000" i="1" dirty="0" smtClean="0">
                <a:solidFill>
                  <a:srgbClr val="FFC000"/>
                </a:solidFill>
                <a:effectLst>
                  <a:glow rad="101600">
                    <a:schemeClr val="bg1">
                      <a:alpha val="60000"/>
                    </a:schemeClr>
                  </a:glow>
                </a:effectLst>
              </a:rPr>
            </a:br>
            <a:r>
              <a:rPr lang="en-US" sz="4000" i="1" dirty="0" smtClean="0">
                <a:effectLst>
                  <a:glow rad="101600">
                    <a:schemeClr val="bg1">
                      <a:alpha val="60000"/>
                    </a:schemeClr>
                  </a:glow>
                </a:effectLst>
              </a:rPr>
              <a:t>(Part 7)</a:t>
            </a:r>
            <a:endParaRPr lang="en-US" sz="4000" i="1" dirty="0">
              <a:effectLst>
                <a:glow rad="101600">
                  <a:schemeClr val="bg1">
                    <a:alpha val="60000"/>
                  </a:schemeClr>
                </a:glow>
              </a:effectLst>
            </a:endParaRPr>
          </a:p>
        </p:txBody>
      </p:sp>
      <p:sp>
        <p:nvSpPr>
          <p:cNvPr id="5" name="Content Placeholder 4"/>
          <p:cNvSpPr>
            <a:spLocks noGrp="1"/>
          </p:cNvSpPr>
          <p:nvPr>
            <p:ph idx="1"/>
          </p:nvPr>
        </p:nvSpPr>
        <p:spPr>
          <a:xfrm>
            <a:off x="1752600" y="2667000"/>
            <a:ext cx="5486400" cy="3459163"/>
          </a:xfrm>
        </p:spPr>
        <p:txBody>
          <a:bodyPr>
            <a:normAutofit/>
          </a:bodyPr>
          <a:lstStyle/>
          <a:p>
            <a:pPr algn="ctr">
              <a:buNone/>
            </a:pPr>
            <a:r>
              <a:rPr lang="en-US" sz="4000" b="1" i="1" dirty="0" smtClean="0">
                <a:solidFill>
                  <a:schemeClr val="bg1"/>
                </a:solidFill>
              </a:rPr>
              <a:t>Luke 11:1-13, 18:1-14</a:t>
            </a:r>
            <a:endParaRPr lang="en-US" sz="4000" b="1"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2285999"/>
          </a:xfrm>
        </p:spPr>
        <p:txBody>
          <a:bodyPr>
            <a:normAutofit fontScale="90000"/>
          </a:bodyPr>
          <a:lstStyle/>
          <a:p>
            <a:r>
              <a:rPr lang="en-US" sz="4900" dirty="0" smtClean="0">
                <a:effectLst>
                  <a:glow rad="101600">
                    <a:schemeClr val="bg1">
                      <a:alpha val="60000"/>
                    </a:schemeClr>
                  </a:glow>
                </a:effectLst>
              </a:rPr>
              <a:t>How to Walk  with God</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solidFill>
                  <a:srgbClr val="FFFF00"/>
                </a:solidFill>
                <a:effectLst>
                  <a:glow rad="101600">
                    <a:schemeClr val="bg1">
                      <a:alpha val="60000"/>
                    </a:schemeClr>
                  </a:glow>
                </a:effectLst>
              </a:rPr>
              <a:t>“Becoming a Humble Servant”</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sz="4000" i="1" dirty="0" smtClean="0">
                <a:effectLst>
                  <a:glow rad="101600">
                    <a:schemeClr val="bg1">
                      <a:alpha val="60000"/>
                    </a:schemeClr>
                  </a:glow>
                </a:effectLst>
              </a:rPr>
              <a:t>(Luke 22:24-30)</a:t>
            </a:r>
            <a:br>
              <a:rPr lang="en-US" sz="4000" i="1" dirty="0" smtClean="0">
                <a:effectLst>
                  <a:glow rad="101600">
                    <a:schemeClr val="bg1">
                      <a:alpha val="60000"/>
                    </a:schemeClr>
                  </a:glow>
                </a:effectLst>
              </a:rPr>
            </a:br>
            <a:r>
              <a:rPr lang="en-US" sz="4000" i="1" dirty="0" smtClean="0">
                <a:effectLst>
                  <a:glow rad="101600">
                    <a:schemeClr val="bg1">
                      <a:alpha val="60000"/>
                    </a:schemeClr>
                  </a:glow>
                </a:effectLst>
              </a:rPr>
              <a:t>(Part 6)</a:t>
            </a:r>
            <a:endParaRPr lang="en-US" sz="4000" i="1" dirty="0">
              <a:effectLst>
                <a:glow rad="101600">
                  <a:schemeClr val="bg1">
                    <a:alpha val="60000"/>
                  </a:schemeClr>
                </a:glow>
              </a:effectLst>
            </a:endParaRPr>
          </a:p>
        </p:txBody>
      </p:sp>
      <p:pic>
        <p:nvPicPr>
          <p:cNvPr id="1026" name="Picture 2" descr="c:\Users\Ptr. Daniel White\Desktop\Bible pictures\Bible pictures New Testament\43 John\43013005 C14 - John 13 5 - Jesus washing the disciples' feet.jpg"/>
          <p:cNvPicPr>
            <a:picLocks noChangeAspect="1" noChangeArrowheads="1"/>
          </p:cNvPicPr>
          <p:nvPr/>
        </p:nvPicPr>
        <p:blipFill>
          <a:blip r:embed="rId3" cstate="print">
            <a:lum bright="-10000"/>
          </a:blip>
          <a:srcRect/>
          <a:stretch>
            <a:fillRect/>
          </a:stretch>
        </p:blipFill>
        <p:spPr bwMode="auto">
          <a:xfrm>
            <a:off x="2895600" y="2590800"/>
            <a:ext cx="3284338"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09600"/>
            <a:ext cx="8229600" cy="762000"/>
          </a:xfrm>
        </p:spPr>
        <p:txBody>
          <a:bodyPr>
            <a:normAutofit fontScale="90000"/>
          </a:bodyPr>
          <a:lstStyle/>
          <a:p>
            <a:r>
              <a:rPr lang="en-US" dirty="0" smtClean="0">
                <a:effectLst>
                  <a:glow rad="101600">
                    <a:schemeClr val="bg1">
                      <a:alpha val="60000"/>
                    </a:schemeClr>
                  </a:glow>
                </a:effectLst>
              </a:rPr>
              <a:t>How to Walk with God</a:t>
            </a:r>
            <a:br>
              <a:rPr lang="en-US" dirty="0" smtClean="0">
                <a:effectLst>
                  <a:glow rad="101600">
                    <a:schemeClr val="bg1">
                      <a:alpha val="60000"/>
                    </a:schemeClr>
                  </a:glow>
                </a:effectLst>
              </a:rPr>
            </a:br>
            <a:r>
              <a:rPr lang="en-US" sz="4000" i="1" dirty="0" smtClean="0">
                <a:solidFill>
                  <a:srgbClr val="FFC000"/>
                </a:solidFill>
                <a:effectLst>
                  <a:glow rad="101600">
                    <a:schemeClr val="bg1">
                      <a:alpha val="60000"/>
                    </a:schemeClr>
                  </a:glow>
                </a:effectLst>
              </a:rPr>
              <a:t>“Make Prayer a Priority”</a:t>
            </a:r>
            <a:br>
              <a:rPr lang="en-US" sz="4000" i="1" dirty="0" smtClean="0">
                <a:solidFill>
                  <a:srgbClr val="FFC000"/>
                </a:solidFill>
                <a:effectLst>
                  <a:glow rad="101600">
                    <a:schemeClr val="bg1">
                      <a:alpha val="60000"/>
                    </a:schemeClr>
                  </a:glow>
                </a:effectLst>
              </a:rPr>
            </a:br>
            <a:r>
              <a:rPr lang="en-US" sz="4000" i="1" dirty="0" smtClean="0">
                <a:effectLst>
                  <a:glow rad="101600">
                    <a:schemeClr val="bg1">
                      <a:alpha val="60000"/>
                    </a:schemeClr>
                  </a:glow>
                </a:effectLst>
              </a:rPr>
              <a:t>(Part 7)</a:t>
            </a:r>
            <a:endParaRPr lang="en-US" sz="4000" i="1" dirty="0">
              <a:effectLst>
                <a:glow rad="101600">
                  <a:schemeClr val="bg1">
                    <a:alpha val="60000"/>
                  </a:schemeClr>
                </a:glow>
              </a:effectLst>
            </a:endParaRPr>
          </a:p>
        </p:txBody>
      </p:sp>
      <p:pic>
        <p:nvPicPr>
          <p:cNvPr id="4" name="Picture 2" descr="C:\Users\Ptr. Daniel White\Desktop\Bible pictures\Praying\Prayer\Nathan2 copy.jpg"/>
          <p:cNvPicPr>
            <a:picLocks noChangeAspect="1" noChangeArrowheads="1"/>
          </p:cNvPicPr>
          <p:nvPr/>
        </p:nvPicPr>
        <p:blipFill>
          <a:blip r:embed="rId3" cstate="print"/>
          <a:srcRect/>
          <a:stretch>
            <a:fillRect/>
          </a:stretch>
        </p:blipFill>
        <p:spPr bwMode="auto">
          <a:xfrm>
            <a:off x="1676401" y="2133600"/>
            <a:ext cx="5943600" cy="4457701"/>
          </a:xfrm>
          <a:prstGeom prst="rect">
            <a:avLst/>
          </a:prstGeom>
          <a:ln w="228600" cap="sq" cmpd="thickThin">
            <a:solidFill>
              <a:srgbClr val="000000"/>
            </a:solidFill>
            <a:prstDash val="solid"/>
            <a:miter lim="800000"/>
          </a:ln>
          <a:effectLst>
            <a:innerShdw blurRad="76200">
              <a:srgbClr val="000000"/>
            </a:innerShdw>
          </a:effectLst>
        </p:spPr>
      </p:pic>
      <p:sp>
        <p:nvSpPr>
          <p:cNvPr id="5" name="Content Placeholder 4"/>
          <p:cNvSpPr>
            <a:spLocks noGrp="1"/>
          </p:cNvSpPr>
          <p:nvPr>
            <p:ph idx="1"/>
          </p:nvPr>
        </p:nvSpPr>
        <p:spPr>
          <a:xfrm>
            <a:off x="1905000" y="2667000"/>
            <a:ext cx="4724400" cy="3459163"/>
          </a:xfrm>
        </p:spPr>
        <p:txBody>
          <a:bodyPr>
            <a:normAutofit/>
          </a:bodyPr>
          <a:lstStyle/>
          <a:p>
            <a:pPr algn="ctr">
              <a:buNone/>
            </a:pPr>
            <a:r>
              <a:rPr lang="en-US" sz="4000" b="1" i="1" dirty="0" smtClean="0">
                <a:solidFill>
                  <a:schemeClr val="bg1"/>
                </a:solidFill>
              </a:rPr>
              <a:t>Luke 11:1-13, 18:1-14</a:t>
            </a:r>
            <a:endParaRPr lang="en-US" sz="4000" b="1" i="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tr. Daniel White\Desktop\Bible pictures\Jesus\06 MINISTRY\Jesus teaching\Consider the lillies.jpg"/>
          <p:cNvPicPr>
            <a:picLocks noChangeAspect="1" noChangeArrowheads="1"/>
          </p:cNvPicPr>
          <p:nvPr/>
        </p:nvPicPr>
        <p:blipFill>
          <a:blip r:embed="rId3" cstate="print"/>
          <a:srcRect/>
          <a:stretch>
            <a:fillRect/>
          </a:stretch>
        </p:blipFill>
        <p:spPr bwMode="auto">
          <a:xfrm>
            <a:off x="5486400" y="4707891"/>
            <a:ext cx="3657600" cy="215010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027" name="Rectangle 3"/>
          <p:cNvSpPr>
            <a:spLocks noChangeArrowheads="1"/>
          </p:cNvSpPr>
          <p:nvPr/>
        </p:nvSpPr>
        <p:spPr bwMode="auto">
          <a:xfrm>
            <a:off x="-304800" y="152401"/>
            <a:ext cx="9220200" cy="4684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tabLst>
                <a:tab pos="914400" algn="l"/>
              </a:tabLst>
            </a:pPr>
            <a:r>
              <a:rPr kumimoji="0" lang="en-US" sz="32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“And when thou prayest, thou shalt not be as the hypocrites are: for they love to pray standing in the synagogues and in the corners of the streets, that they may be seen of men. Verily I say unto you, they have their reward. But thou, when thou prayest, enter into thy closet, and when thou hast shut thy door, pray to thy father which is in secret; and thy Father which seeth in secret shall reward thee openly.”</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1028" name="Rectangle 4"/>
          <p:cNvSpPr>
            <a:spLocks noChangeArrowheads="1"/>
          </p:cNvSpPr>
          <p:nvPr/>
        </p:nvSpPr>
        <p:spPr bwMode="auto">
          <a:xfrm>
            <a:off x="0" y="5144076"/>
            <a:ext cx="5410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tab pos="914400" algn="l"/>
              </a:tabLst>
            </a:pPr>
            <a:r>
              <a:rPr kumimoji="0" lang="en-US" sz="32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“But when ye pray, use not vain repetitions…”</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 to="" calcmode="lin" valueType="num">
                                      <p:cBhvr>
                                        <p:cTn id="7" dur="1" fill="hold"/>
                                        <p:tgtEl>
                                          <p:spTgt spid="102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495646"/>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tab pos="914400" algn="l"/>
              </a:tabLst>
            </a:pPr>
            <a:r>
              <a:rPr kumimoji="0" lang="en-US" sz="32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“Pray for them that despitefully use you and persecute you.”</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tabLst>
                <a:tab pos="914400" algn="l"/>
              </a:tabLst>
            </a:pPr>
            <a:r>
              <a:rPr kumimoji="0" lang="en-US" sz="32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“Pray ye therefore the Lord of the harvest, that he will send</a:t>
            </a: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a:t>
            </a:r>
            <a:r>
              <a:rPr kumimoji="0" lang="en-US" sz="32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forth labourers into his harvest.”</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tabLst>
                <a:tab pos="914400" algn="l"/>
              </a:tabLst>
            </a:pPr>
            <a:r>
              <a:rPr kumimoji="0" lang="en-US" sz="32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“Watch and pray, that ye enter not into temptation.”</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lvl="1" eaLnBrk="0" fontAlgn="base" hangingPunct="0">
              <a:spcBef>
                <a:spcPct val="0"/>
              </a:spcBef>
              <a:spcAft>
                <a:spcPct val="0"/>
              </a:spcAft>
              <a:tabLst>
                <a:tab pos="914400" algn="l"/>
              </a:tabLst>
            </a:pPr>
            <a:r>
              <a:rPr kumimoji="0" lang="en-US" sz="32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“What things soever ye desire, when ye pray, believe that ye receive them and ye shall have them.”</a:t>
            </a:r>
            <a:r>
              <a:rPr lang="en-US" sz="3200" i="1" dirty="0" smtClean="0">
                <a:effectLst>
                  <a:glow rad="101600">
                    <a:schemeClr val="bg1">
                      <a:alpha val="60000"/>
                    </a:schemeClr>
                  </a:glow>
                </a:effectLst>
              </a:rPr>
              <a:t> </a:t>
            </a:r>
          </a:p>
          <a:p>
            <a:pPr lvl="1" eaLnBrk="0" fontAlgn="base" hangingPunct="0">
              <a:spcBef>
                <a:spcPct val="0"/>
              </a:spcBef>
              <a:spcAft>
                <a:spcPct val="0"/>
              </a:spcAft>
              <a:tabLst>
                <a:tab pos="914400" algn="l"/>
              </a:tabLst>
            </a:pPr>
            <a:r>
              <a:rPr lang="en-US" sz="3600" i="1" dirty="0" smtClean="0">
                <a:effectLst>
                  <a:glow rad="101600">
                    <a:schemeClr val="bg1">
                      <a:alpha val="60000"/>
                    </a:schemeClr>
                  </a:glow>
                </a:effectLst>
              </a:rPr>
              <a:t>“Howbeit this kind (of demon) goeth not out but by prayer and fasting.”</a:t>
            </a:r>
            <a:endParaRPr lang="en-US" sz="3600" dirty="0" smtClean="0">
              <a:effectLst>
                <a:glow rad="101600">
                  <a:schemeClr val="bg1">
                    <a:alpha val="60000"/>
                  </a:schemeClr>
                </a:glow>
              </a:effectLst>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4033">
                                            <p:txEl>
                                              <p:pRg st="0" end="0"/>
                                            </p:txEl>
                                          </p:spTgt>
                                        </p:tgtEl>
                                        <p:attrNameLst>
                                          <p:attrName>style.visibility</p:attrName>
                                        </p:attrNameLst>
                                      </p:cBhvr>
                                      <p:to>
                                        <p:strVal val="visible"/>
                                      </p:to>
                                    </p:set>
                                    <p:anim to="" calcmode="lin" valueType="num">
                                      <p:cBhvr>
                                        <p:cTn id="7" dur="1" fill="hold"/>
                                        <p:tgtEl>
                                          <p:spTgt spid="4403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4033">
                                            <p:txEl>
                                              <p:pRg st="1" end="1"/>
                                            </p:txEl>
                                          </p:spTgt>
                                        </p:tgtEl>
                                        <p:attrNameLst>
                                          <p:attrName>style.visibility</p:attrName>
                                        </p:attrNameLst>
                                      </p:cBhvr>
                                      <p:to>
                                        <p:strVal val="visible"/>
                                      </p:to>
                                    </p:set>
                                    <p:anim to="" calcmode="lin" valueType="num">
                                      <p:cBhvr>
                                        <p:cTn id="12" dur="1" fill="hold"/>
                                        <p:tgtEl>
                                          <p:spTgt spid="4403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4033">
                                            <p:txEl>
                                              <p:pRg st="2" end="2"/>
                                            </p:txEl>
                                          </p:spTgt>
                                        </p:tgtEl>
                                        <p:attrNameLst>
                                          <p:attrName>style.visibility</p:attrName>
                                        </p:attrNameLst>
                                      </p:cBhvr>
                                      <p:to>
                                        <p:strVal val="visible"/>
                                      </p:to>
                                    </p:set>
                                    <p:anim to="" calcmode="lin" valueType="num">
                                      <p:cBhvr>
                                        <p:cTn id="17" dur="1" fill="hold"/>
                                        <p:tgtEl>
                                          <p:spTgt spid="4403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4033">
                                            <p:txEl>
                                              <p:pRg st="3" end="3"/>
                                            </p:txEl>
                                          </p:spTgt>
                                        </p:tgtEl>
                                        <p:attrNameLst>
                                          <p:attrName>style.visibility</p:attrName>
                                        </p:attrNameLst>
                                      </p:cBhvr>
                                      <p:to>
                                        <p:strVal val="visible"/>
                                      </p:to>
                                    </p:set>
                                    <p:anim to="" calcmode="lin" valueType="num">
                                      <p:cBhvr>
                                        <p:cTn id="22" dur="1" fill="hold"/>
                                        <p:tgtEl>
                                          <p:spTgt spid="4403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4033">
                                            <p:txEl>
                                              <p:pRg st="4" end="4"/>
                                            </p:txEl>
                                          </p:spTgt>
                                        </p:tgtEl>
                                        <p:attrNameLst>
                                          <p:attrName>style.visibility</p:attrName>
                                        </p:attrNameLst>
                                      </p:cBhvr>
                                      <p:to>
                                        <p:strVal val="visible"/>
                                      </p:to>
                                    </p:set>
                                    <p:anim to="" calcmode="lin" valueType="num">
                                      <p:cBhvr>
                                        <p:cTn id="27" dur="1" fill="hold"/>
                                        <p:tgtEl>
                                          <p:spTgt spid="4403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445799"/>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tab pos="914400" algn="l"/>
              </a:tabLst>
            </a:pPr>
            <a:r>
              <a:rPr kumimoji="0" lang="en-US" sz="32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“And all things, whatsoever ye shall ask in prayer, believing ye shall receive…ask and it shall be given unto you, seek and ye shall find, knock and the door shall be open unto you…”</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tabLst>
                <a:tab pos="914400" algn="l"/>
              </a:tabLst>
            </a:pPr>
            <a:r>
              <a:rPr kumimoji="0" lang="en-US" sz="32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“Men ought always to pray and not to faint.”</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tabLst>
                <a:tab pos="914400" algn="l"/>
              </a:tabLst>
            </a:pPr>
            <a:r>
              <a:rPr kumimoji="0" lang="en-US" sz="32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“Watch ye therefore and pray always.”</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tabLst>
                <a:tab pos="914400" algn="l"/>
              </a:tabLst>
            </a:pPr>
            <a:r>
              <a:rPr kumimoji="0" lang="en-US" sz="32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“Whatsoever ye shall ask in my name, that will I do, that the Father may be glorified in the son….whatsoever ye shall ask of the Father in my name, he may give it you…ye shall ask in my name…”</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6081">
                                            <p:txEl>
                                              <p:pRg st="0" end="0"/>
                                            </p:txEl>
                                          </p:spTgt>
                                        </p:tgtEl>
                                        <p:attrNameLst>
                                          <p:attrName>style.visibility</p:attrName>
                                        </p:attrNameLst>
                                      </p:cBhvr>
                                      <p:to>
                                        <p:strVal val="visible"/>
                                      </p:to>
                                    </p:set>
                                    <p:anim to="" calcmode="lin" valueType="num">
                                      <p:cBhvr>
                                        <p:cTn id="7" dur="1" fill="hold"/>
                                        <p:tgtEl>
                                          <p:spTgt spid="4608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6081">
                                            <p:txEl>
                                              <p:pRg st="1" end="1"/>
                                            </p:txEl>
                                          </p:spTgt>
                                        </p:tgtEl>
                                        <p:attrNameLst>
                                          <p:attrName>style.visibility</p:attrName>
                                        </p:attrNameLst>
                                      </p:cBhvr>
                                      <p:to>
                                        <p:strVal val="visible"/>
                                      </p:to>
                                    </p:set>
                                    <p:anim to="" calcmode="lin" valueType="num">
                                      <p:cBhvr>
                                        <p:cTn id="12" dur="1" fill="hold"/>
                                        <p:tgtEl>
                                          <p:spTgt spid="4608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6081">
                                            <p:txEl>
                                              <p:pRg st="2" end="2"/>
                                            </p:txEl>
                                          </p:spTgt>
                                        </p:tgtEl>
                                        <p:attrNameLst>
                                          <p:attrName>style.visibility</p:attrName>
                                        </p:attrNameLst>
                                      </p:cBhvr>
                                      <p:to>
                                        <p:strVal val="visible"/>
                                      </p:to>
                                    </p:set>
                                    <p:anim to="" calcmode="lin" valueType="num">
                                      <p:cBhvr>
                                        <p:cTn id="17" dur="1" fill="hold"/>
                                        <p:tgtEl>
                                          <p:spTgt spid="4608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6081">
                                            <p:txEl>
                                              <p:pRg st="3" end="3"/>
                                            </p:txEl>
                                          </p:spTgt>
                                        </p:tgtEl>
                                        <p:attrNameLst>
                                          <p:attrName>style.visibility</p:attrName>
                                        </p:attrNameLst>
                                      </p:cBhvr>
                                      <p:to>
                                        <p:strVal val="visible"/>
                                      </p:to>
                                    </p:set>
                                    <p:anim to="" calcmode="lin" valueType="num">
                                      <p:cBhvr>
                                        <p:cTn id="22" dur="1" fill="hold"/>
                                        <p:tgtEl>
                                          <p:spTgt spid="4608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443017"/>
            <a:ext cx="50292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tab pos="914400" algn="l"/>
              </a:tabLst>
            </a:pPr>
            <a:r>
              <a:rPr kumimoji="0" lang="en-US" sz="36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“If two of you shall agree on earth as touching any thing that they shall ask, it shall be done for them of my Father which is in heaven.”</a:t>
            </a:r>
            <a:endParaRPr kumimoji="0" lang="en-US" sz="36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tabLst>
                <a:tab pos="914400" algn="l"/>
              </a:tabLst>
            </a:pPr>
            <a:r>
              <a:rPr kumimoji="0" lang="en-US" sz="36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“When ye stand praying, forgive, if ye have ought against any.”</a:t>
            </a:r>
            <a:endParaRPr kumimoji="0" lang="en-US" sz="36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pic>
        <p:nvPicPr>
          <p:cNvPr id="48130" name="Picture 2" descr="C:\Users\Ptr. Daniel White\Desktop\Bible pictures\Jesus\06 MINISTRY\Jesus teaching\Jesus Teaching C-686.jpg"/>
          <p:cNvPicPr>
            <a:picLocks noChangeAspect="1" noChangeArrowheads="1"/>
          </p:cNvPicPr>
          <p:nvPr/>
        </p:nvPicPr>
        <p:blipFill>
          <a:blip r:embed="rId3" cstate="print">
            <a:lum bright="-20000"/>
          </a:blip>
          <a:srcRect/>
          <a:stretch>
            <a:fillRect/>
          </a:stretch>
        </p:blipFill>
        <p:spPr bwMode="auto">
          <a:xfrm flipH="1">
            <a:off x="5029200" y="228600"/>
            <a:ext cx="3810000" cy="4759325"/>
          </a:xfrm>
          <a:prstGeom prst="rect">
            <a:avLst/>
          </a:prstGeom>
          <a:noFill/>
          <a:ln>
            <a:noFill/>
          </a:ln>
          <a:effectLst>
            <a:outerShdw blurRad="107950" dist="12700" dir="5400000" algn="ctr">
              <a:srgbClr val="000000"/>
            </a:outerShdw>
            <a:reflection blurRad="6350" stA="50000" endA="295" endPos="92000" dist="1016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8129">
                                            <p:txEl>
                                              <p:pRg st="0" end="0"/>
                                            </p:txEl>
                                          </p:spTgt>
                                        </p:tgtEl>
                                        <p:attrNameLst>
                                          <p:attrName>style.visibility</p:attrName>
                                        </p:attrNameLst>
                                      </p:cBhvr>
                                      <p:to>
                                        <p:strVal val="visible"/>
                                      </p:to>
                                    </p:set>
                                    <p:anim to="" calcmode="lin" valueType="num">
                                      <p:cBhvr>
                                        <p:cTn id="7" dur="1" fill="hold"/>
                                        <p:tgtEl>
                                          <p:spTgt spid="4812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8129">
                                            <p:txEl>
                                              <p:pRg st="1" end="1"/>
                                            </p:txEl>
                                          </p:spTgt>
                                        </p:tgtEl>
                                        <p:attrNameLst>
                                          <p:attrName>style.visibility</p:attrName>
                                        </p:attrNameLst>
                                      </p:cBhvr>
                                      <p:to>
                                        <p:strVal val="visible"/>
                                      </p:to>
                                    </p:set>
                                    <p:anim to="" calcmode="lin" valueType="num">
                                      <p:cBhvr>
                                        <p:cTn id="12" dur="1" fill="hold"/>
                                        <p:tgtEl>
                                          <p:spTgt spid="48129">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Ptr. Daniel White\Desktop\Bible pictures\Jesus\Copy of Thy Will Be Done.jpg"/>
          <p:cNvPicPr>
            <a:picLocks noChangeAspect="1" noChangeArrowheads="1"/>
          </p:cNvPicPr>
          <p:nvPr/>
        </p:nvPicPr>
        <p:blipFill>
          <a:blip r:embed="rId3" cstate="print"/>
          <a:srcRect/>
          <a:stretch>
            <a:fillRect/>
          </a:stretch>
        </p:blipFill>
        <p:spPr bwMode="auto">
          <a:xfrm>
            <a:off x="4724400" y="190500"/>
            <a:ext cx="4267200" cy="5334000"/>
          </a:xfrm>
          <a:prstGeom prst="rect">
            <a:avLst/>
          </a:prstGeom>
          <a:noFill/>
          <a:effectLst>
            <a:reflection blurRad="6350" stA="50000" endA="295" endPos="92000" dist="101600" dir="5400000" sy="-100000" algn="bl" rotWithShape="0"/>
          </a:effectLst>
          <a:scene3d>
            <a:camera prst="orthographicFront"/>
            <a:lightRig rig="threePt" dir="t"/>
          </a:scene3d>
          <a:sp3d>
            <a:bevelT prst="relaxedInset"/>
          </a:sp3d>
        </p:spPr>
      </p:pic>
      <p:sp>
        <p:nvSpPr>
          <p:cNvPr id="49155" name="Rectangle 3"/>
          <p:cNvSpPr>
            <a:spLocks noChangeArrowheads="1"/>
          </p:cNvSpPr>
          <p:nvPr/>
        </p:nvSpPr>
        <p:spPr bwMode="auto">
          <a:xfrm>
            <a:off x="0" y="29080"/>
            <a:ext cx="47244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en-US" sz="32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“When he had sent the multitudes away, he went up into a mountain apart to pray…Then cometh Jesus with them unto a place called Gethsemane, and saith unto the disciples, sit ye hear, while I go and pray yonder…He went up into a mountain to pray, and continued all night in prayer to God”</a:t>
            </a: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 to="" calcmode="lin" valueType="num">
                                      <p:cBhvr>
                                        <p:cTn id="7" dur="1" fill="hold"/>
                                        <p:tgtEl>
                                          <p:spTgt spid="4915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Ptr. Daniel White\Desktop\Bible pictures\Jesus\06 MINISTRY\Jesus w Disciples\1474082.jpg"/>
          <p:cNvPicPr>
            <a:picLocks noChangeAspect="1" noChangeArrowheads="1"/>
          </p:cNvPicPr>
          <p:nvPr/>
        </p:nvPicPr>
        <p:blipFill>
          <a:blip r:embed="rId3" cstate="print"/>
          <a:srcRect/>
          <a:stretch>
            <a:fillRect/>
          </a:stretch>
        </p:blipFill>
        <p:spPr bwMode="auto">
          <a:xfrm>
            <a:off x="0" y="0"/>
            <a:ext cx="9144001" cy="6858000"/>
          </a:xfrm>
          <a:prstGeom prst="rect">
            <a:avLst/>
          </a:prstGeom>
          <a:noFill/>
        </p:spPr>
      </p:pic>
      <p:sp>
        <p:nvSpPr>
          <p:cNvPr id="51203" name="Rectangle 3"/>
          <p:cNvSpPr>
            <a:spLocks noChangeArrowheads="1"/>
          </p:cNvSpPr>
          <p:nvPr/>
        </p:nvSpPr>
        <p:spPr bwMode="auto">
          <a:xfrm>
            <a:off x="2514600" y="1157153"/>
            <a:ext cx="6172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chemeClr val="bg1"/>
                </a:solidFill>
                <a:effectLst>
                  <a:glow rad="228600">
                    <a:schemeClr val="accent6">
                      <a:satMod val="175000"/>
                      <a:alpha val="40000"/>
                    </a:schemeClr>
                  </a:glow>
                </a:effectLst>
                <a:latin typeface="Arial" pitchFamily="34" charset="0"/>
                <a:ea typeface="Times New Roman" pitchFamily="18" charset="0"/>
                <a:cs typeface="Arial" pitchFamily="34" charset="0"/>
              </a:rPr>
              <a:t>“Lord teach us to pray…”</a:t>
            </a:r>
            <a:endParaRPr kumimoji="0" lang="en-US" sz="3600" b="1" i="0" u="none" strike="noStrike" cap="none" normalizeH="0" baseline="0" dirty="0" smtClean="0">
              <a:ln>
                <a:noFill/>
              </a:ln>
              <a:solidFill>
                <a:schemeClr val="bg1"/>
              </a:solidFill>
              <a:effectLst>
                <a:glow rad="228600">
                  <a:schemeClr val="accent6">
                    <a:satMod val="175000"/>
                    <a:alpha val="4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chemeClr val="bg1"/>
              </a:solidFill>
              <a:effectLst>
                <a:glow rad="228600">
                  <a:schemeClr val="accent6">
                    <a:satMod val="175000"/>
                    <a:alpha val="40000"/>
                  </a:schemeClr>
                </a:glo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fade">
                                      <p:cBhvr>
                                        <p:cTn id="7" dur="20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Ptr. Daniel White\Desktop\Bible pictures\Bible mis\Music\Harp stained glas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3251" name="Rectangle 3"/>
          <p:cNvSpPr>
            <a:spLocks noChangeArrowheads="1"/>
          </p:cNvSpPr>
          <p:nvPr/>
        </p:nvSpPr>
        <p:spPr bwMode="auto">
          <a:xfrm>
            <a:off x="228600" y="790053"/>
            <a:ext cx="8763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en-US" sz="3200" b="1" i="0" u="none" strike="noStrike" cap="none" normalizeH="0" baseline="0" dirty="0" smtClean="0">
                <a:ln>
                  <a:noFill/>
                </a:ln>
                <a:solidFill>
                  <a:schemeClr val="bg1"/>
                </a:solidFill>
                <a:effectLst>
                  <a:glow rad="101600">
                    <a:schemeClr val="tx1">
                      <a:alpha val="60000"/>
                    </a:schemeClr>
                  </a:glow>
                </a:effectLst>
                <a:latin typeface="Arial" pitchFamily="34" charset="0"/>
                <a:ea typeface="Times New Roman" pitchFamily="18" charset="0"/>
                <a:cs typeface="Arial" pitchFamily="34" charset="0"/>
              </a:rPr>
              <a:t>Teach Me to Pray</a:t>
            </a:r>
          </a:p>
          <a:p>
            <a:pPr marL="0" marR="0" lvl="0" indent="0" algn="ctr" defTabSz="914400" rtl="0" eaLnBrk="1" fontAlgn="base" latinLnBrk="0" hangingPunct="1">
              <a:lnSpc>
                <a:spcPct val="100000"/>
              </a:lnSpc>
              <a:spcBef>
                <a:spcPct val="0"/>
              </a:spcBef>
              <a:spcAft>
                <a:spcPct val="0"/>
              </a:spcAft>
              <a:buClrTx/>
              <a:buSzTx/>
              <a:tabLst>
                <a:tab pos="457200" algn="l"/>
              </a:tabLst>
            </a:pPr>
            <a:endParaRPr kumimoji="0" lang="en-US" sz="3200" b="1" i="0" u="none" strike="noStrike" cap="none" normalizeH="0" baseline="0" dirty="0" smtClean="0">
              <a:ln>
                <a:noFill/>
              </a:ln>
              <a:solidFill>
                <a:schemeClr val="bg1"/>
              </a:solidFill>
              <a:effectLst>
                <a:glow rad="101600">
                  <a:schemeClr val="tx1">
                    <a:alpha val="60000"/>
                  </a:schemeClr>
                </a:glow>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en-US" sz="3200" b="1" i="1" u="none" strike="noStrike" cap="none" normalizeH="0" baseline="0" dirty="0" smtClean="0">
                <a:ln>
                  <a:noFill/>
                </a:ln>
                <a:solidFill>
                  <a:schemeClr val="bg1"/>
                </a:solidFill>
                <a:effectLst>
                  <a:glow rad="101600">
                    <a:schemeClr val="tx1">
                      <a:alpha val="60000"/>
                    </a:schemeClr>
                  </a:glow>
                </a:effectLst>
                <a:latin typeface="Arial" pitchFamily="34" charset="0"/>
                <a:ea typeface="Times New Roman" pitchFamily="18" charset="0"/>
                <a:cs typeface="Arial" pitchFamily="34" charset="0"/>
              </a:rPr>
              <a:t>Teach me to pray, Lord, teach me to pray; this is my heart cry day unto day; I long to know Thy will and thy way; teach me to pray, Lord, teach me to pray.</a:t>
            </a:r>
          </a:p>
          <a:p>
            <a:pPr marL="0" marR="0" lvl="0" indent="0" algn="ctr" defTabSz="914400" rtl="0" eaLnBrk="1" fontAlgn="base" latinLnBrk="0" hangingPunct="1">
              <a:lnSpc>
                <a:spcPct val="100000"/>
              </a:lnSpc>
              <a:spcBef>
                <a:spcPct val="0"/>
              </a:spcBef>
              <a:spcAft>
                <a:spcPct val="0"/>
              </a:spcAft>
              <a:buClrTx/>
              <a:buSzTx/>
              <a:tabLst>
                <a:tab pos="457200" algn="l"/>
              </a:tabLst>
            </a:pPr>
            <a:endParaRPr kumimoji="0" lang="en-US" sz="3200" b="1" i="0" u="none" strike="noStrike" cap="none" normalizeH="0" baseline="0" dirty="0" smtClean="0">
              <a:ln>
                <a:noFill/>
              </a:ln>
              <a:solidFill>
                <a:schemeClr val="bg1"/>
              </a:solidFill>
              <a:effectLst>
                <a:glow rad="101600">
                  <a:schemeClr val="tx1">
                    <a:alpha val="60000"/>
                  </a:schemeClr>
                </a:glo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3200" b="1" i="1" u="none" strike="noStrike" cap="none" normalizeH="0" baseline="0" dirty="0" smtClean="0">
                <a:ln>
                  <a:noFill/>
                </a:ln>
                <a:solidFill>
                  <a:schemeClr val="bg1"/>
                </a:solidFill>
                <a:effectLst>
                  <a:glow rad="101600">
                    <a:schemeClr val="tx1">
                      <a:alpha val="60000"/>
                    </a:schemeClr>
                  </a:glow>
                </a:effectLst>
                <a:latin typeface="Arial" pitchFamily="34" charset="0"/>
                <a:ea typeface="Times New Roman" pitchFamily="18" charset="0"/>
                <a:cs typeface="Arial" pitchFamily="34" charset="0"/>
              </a:rPr>
              <a:t>Chorus: Living in Thee, Lord, and thou in me, constant abiding, this is my plea; grant me thy power, boundless and free, power with men and power with thee.</a:t>
            </a:r>
            <a:endParaRPr kumimoji="0" lang="en-US" sz="3200" b="1" i="0" u="none" strike="noStrike" cap="none" normalizeH="0" baseline="0" dirty="0" smtClean="0">
              <a:ln>
                <a:noFill/>
              </a:ln>
              <a:solidFill>
                <a:schemeClr val="bg1"/>
              </a:solidFill>
              <a:effectLst>
                <a:glow rad="101600">
                  <a:schemeClr val="tx1">
                    <a:alpha val="60000"/>
                  </a:schemeClr>
                </a:glo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3200" b="1" i="1" u="none" strike="noStrike" cap="none" normalizeH="0" baseline="0" dirty="0" smtClean="0">
                <a:ln>
                  <a:noFill/>
                </a:ln>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endParaRPr kumimoji="0" lang="en-US" sz="3200" b="1" i="0" u="none" strike="noStrike" cap="none" normalizeH="0" baseline="0" dirty="0" smtClean="0">
              <a:ln>
                <a:noFill/>
              </a:ln>
              <a:solidFill>
                <a:schemeClr val="bg1"/>
              </a:solidFill>
              <a:effectLst>
                <a:glow rad="101600">
                  <a:schemeClr val="tx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4800"/>
            <a:ext cx="9982200" cy="739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Users\Ptr. Daniel White\Desktop\Bible pictures\Praying\Prayer\Power in Prayer.jpg"/>
          <p:cNvPicPr>
            <a:picLocks noChangeAspect="1" noChangeArrowheads="1"/>
          </p:cNvPicPr>
          <p:nvPr/>
        </p:nvPicPr>
        <p:blipFill>
          <a:blip r:embed="rId3" cstate="print"/>
          <a:srcRect/>
          <a:stretch>
            <a:fillRect/>
          </a:stretch>
        </p:blipFill>
        <p:spPr bwMode="auto">
          <a:xfrm>
            <a:off x="0" y="0"/>
            <a:ext cx="5516880" cy="6858000"/>
          </a:xfrm>
          <a:prstGeom prst="rect">
            <a:avLst/>
          </a:prstGeom>
          <a:ln>
            <a:noFill/>
          </a:ln>
          <a:effectLst>
            <a:softEdge rad="112500"/>
          </a:effectLst>
        </p:spPr>
      </p:pic>
      <p:sp>
        <p:nvSpPr>
          <p:cNvPr id="3" name="Title 2"/>
          <p:cNvSpPr>
            <a:spLocks noGrp="1"/>
          </p:cNvSpPr>
          <p:nvPr>
            <p:ph type="title"/>
          </p:nvPr>
        </p:nvSpPr>
        <p:spPr>
          <a:xfrm>
            <a:off x="5562600" y="274638"/>
            <a:ext cx="3581400" cy="6354762"/>
          </a:xfrm>
        </p:spPr>
        <p:txBody>
          <a:bodyPr/>
          <a:lstStyle/>
          <a:p>
            <a:r>
              <a:rPr lang="en-US" i="1" dirty="0" smtClean="0">
                <a:solidFill>
                  <a:srgbClr val="FFFF00"/>
                </a:solidFill>
                <a:effectLst>
                  <a:glow rad="101600">
                    <a:schemeClr val="bg1">
                      <a:alpha val="60000"/>
                    </a:schemeClr>
                  </a:glow>
                </a:effectLst>
              </a:rPr>
              <a:t>I Thess. 5:17</a:t>
            </a:r>
            <a:br>
              <a:rPr lang="en-US" i="1" dirty="0" smtClean="0">
                <a:solidFill>
                  <a:srgbClr val="FFFF00"/>
                </a:solidFill>
                <a:effectLst>
                  <a:glow rad="101600">
                    <a:schemeClr val="bg1">
                      <a:alpha val="60000"/>
                    </a:schemeClr>
                  </a:glow>
                </a:effectLst>
              </a:rPr>
            </a:br>
            <a:r>
              <a:rPr lang="en-US" i="1" dirty="0" smtClean="0">
                <a:solidFill>
                  <a:srgbClr val="FFFF00"/>
                </a:solidFill>
                <a:effectLst>
                  <a:glow rad="101600">
                    <a:schemeClr val="bg1">
                      <a:alpha val="60000"/>
                    </a:schemeClr>
                  </a:glow>
                </a:effectLst>
              </a:rPr>
              <a:t/>
            </a:r>
            <a:br>
              <a:rPr lang="en-US" i="1" dirty="0" smtClean="0">
                <a:solidFill>
                  <a:srgbClr val="FFFF00"/>
                </a:solidFill>
                <a:effectLst>
                  <a:glow rad="101600">
                    <a:schemeClr val="bg1">
                      <a:alpha val="60000"/>
                    </a:schemeClr>
                  </a:glow>
                </a:effectLst>
              </a:rPr>
            </a:br>
            <a:r>
              <a:rPr lang="en-US" i="1" dirty="0" smtClean="0">
                <a:solidFill>
                  <a:srgbClr val="FFFF00"/>
                </a:solidFill>
                <a:effectLst>
                  <a:glow rad="101600">
                    <a:schemeClr val="bg1">
                      <a:alpha val="60000"/>
                    </a:schemeClr>
                  </a:glow>
                </a:effectLst>
              </a:rPr>
              <a:t>Phil. 4:6</a:t>
            </a:r>
            <a:br>
              <a:rPr lang="en-US" i="1" dirty="0" smtClean="0">
                <a:solidFill>
                  <a:srgbClr val="FFFF00"/>
                </a:solidFill>
                <a:effectLst>
                  <a:glow rad="101600">
                    <a:schemeClr val="bg1">
                      <a:alpha val="60000"/>
                    </a:schemeClr>
                  </a:glow>
                </a:effectLst>
              </a:rPr>
            </a:br>
            <a:r>
              <a:rPr lang="en-US" i="1" dirty="0" smtClean="0">
                <a:solidFill>
                  <a:srgbClr val="FFFF00"/>
                </a:solidFill>
                <a:effectLst>
                  <a:glow rad="101600">
                    <a:schemeClr val="bg1">
                      <a:alpha val="60000"/>
                    </a:schemeClr>
                  </a:glow>
                </a:effectLst>
              </a:rPr>
              <a:t/>
            </a:r>
            <a:br>
              <a:rPr lang="en-US" i="1" dirty="0" smtClean="0">
                <a:solidFill>
                  <a:srgbClr val="FFFF00"/>
                </a:solidFill>
                <a:effectLst>
                  <a:glow rad="101600">
                    <a:schemeClr val="bg1">
                      <a:alpha val="60000"/>
                    </a:schemeClr>
                  </a:glow>
                </a:effectLst>
              </a:rPr>
            </a:br>
            <a:r>
              <a:rPr lang="en-US" i="1" dirty="0" smtClean="0">
                <a:solidFill>
                  <a:srgbClr val="FFFF00"/>
                </a:solidFill>
                <a:effectLst>
                  <a:glow rad="101600">
                    <a:schemeClr val="bg1">
                      <a:alpha val="60000"/>
                    </a:schemeClr>
                  </a:glow>
                </a:effectLst>
              </a:rPr>
              <a:t>Col. 4:2</a:t>
            </a:r>
            <a:endParaRPr lang="en-US"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858000"/>
          </a:xfrm>
        </p:spPr>
        <p:txBody>
          <a:bodyPr>
            <a:normAutofit/>
          </a:bodyPr>
          <a:lstStyle/>
          <a:p>
            <a:pPr algn="ctr">
              <a:buNone/>
            </a:pPr>
            <a:r>
              <a:rPr lang="en-US" sz="3900" dirty="0" smtClean="0">
                <a:effectLst>
                  <a:glow rad="101600">
                    <a:schemeClr val="bg1">
                      <a:alpha val="60000"/>
                    </a:schemeClr>
                  </a:glow>
                </a:effectLst>
              </a:rPr>
              <a:t>How to Walk with God </a:t>
            </a:r>
          </a:p>
          <a:p>
            <a:pPr algn="ctr">
              <a:buNone/>
            </a:pPr>
            <a:r>
              <a:rPr lang="en-US" sz="3900" i="1" dirty="0" smtClean="0">
                <a:solidFill>
                  <a:srgbClr val="FFFF00"/>
                </a:solidFill>
                <a:effectLst>
                  <a:glow rad="101600">
                    <a:schemeClr val="bg1">
                      <a:alpha val="60000"/>
                    </a:schemeClr>
                  </a:glow>
                </a:effectLst>
              </a:rPr>
              <a:t>“Brokenness”</a:t>
            </a:r>
          </a:p>
          <a:p>
            <a:pPr algn="ctr">
              <a:buNone/>
            </a:pPr>
            <a:r>
              <a:rPr lang="en-US" sz="3900" i="1" dirty="0" smtClean="0">
                <a:effectLst>
                  <a:glow rad="101600">
                    <a:schemeClr val="bg1">
                      <a:alpha val="60000"/>
                    </a:schemeClr>
                  </a:glow>
                </a:effectLst>
              </a:rPr>
              <a:t>(Part 1)</a:t>
            </a:r>
          </a:p>
          <a:p>
            <a:pPr>
              <a:buNone/>
            </a:pPr>
            <a:endParaRPr lang="en-US" dirty="0" smtClean="0">
              <a:effectLst>
                <a:glow rad="101600">
                  <a:schemeClr val="bg1">
                    <a:alpha val="60000"/>
                  </a:schemeClr>
                </a:glow>
              </a:effectLst>
            </a:endParaRPr>
          </a:p>
        </p:txBody>
      </p:sp>
      <p:pic>
        <p:nvPicPr>
          <p:cNvPr id="1026" name="Picture 2" descr="C:\Users\Ptr. Daniel White\Desktop\Bible pictures\Praying\repent (2).jpg"/>
          <p:cNvPicPr>
            <a:picLocks noChangeAspect="1" noChangeArrowheads="1"/>
          </p:cNvPicPr>
          <p:nvPr/>
        </p:nvPicPr>
        <p:blipFill>
          <a:blip r:embed="rId3" cstate="print"/>
          <a:srcRect/>
          <a:stretch>
            <a:fillRect/>
          </a:stretch>
        </p:blipFill>
        <p:spPr bwMode="auto">
          <a:xfrm>
            <a:off x="2743200" y="2366210"/>
            <a:ext cx="3733800" cy="4491790"/>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428178"/>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A Christian that prays – Prays about what he </a:t>
            </a: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does.</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A Christian that is devoted to prayer – Does things by </a:t>
            </a: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prayer</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A Christian that prays – Try’s to fit prayer in to his </a:t>
            </a: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schedule.</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A Christian that is devoted to prayer – Makes prayer a </a:t>
            </a: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priority.</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A Christian that prays – Prays when problems </a:t>
            </a: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arise.</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A Christian that is devoted to prayer – Always </a:t>
            </a: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prays.</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6321">
                                            <p:txEl>
                                              <p:pRg st="1" end="1"/>
                                            </p:txEl>
                                          </p:spTgt>
                                        </p:tgtEl>
                                        <p:attrNameLst>
                                          <p:attrName>style.visibility</p:attrName>
                                        </p:attrNameLst>
                                      </p:cBhvr>
                                      <p:to>
                                        <p:strVal val="visible"/>
                                      </p:to>
                                    </p:set>
                                    <p:anim to="" calcmode="lin" valueType="num">
                                      <p:cBhvr>
                                        <p:cTn id="7" dur="1" fill="hold"/>
                                        <p:tgtEl>
                                          <p:spTgt spid="56321">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6321">
                                            <p:txEl>
                                              <p:pRg st="2" end="2"/>
                                            </p:txEl>
                                          </p:spTgt>
                                        </p:tgtEl>
                                        <p:attrNameLst>
                                          <p:attrName>style.visibility</p:attrName>
                                        </p:attrNameLst>
                                      </p:cBhvr>
                                      <p:to>
                                        <p:strVal val="visible"/>
                                      </p:to>
                                    </p:set>
                                    <p:anim to="" calcmode="lin" valueType="num">
                                      <p:cBhvr>
                                        <p:cTn id="12" dur="1" fill="hold"/>
                                        <p:tgtEl>
                                          <p:spTgt spid="56321">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6321">
                                            <p:txEl>
                                              <p:pRg st="3" end="3"/>
                                            </p:txEl>
                                          </p:spTgt>
                                        </p:tgtEl>
                                        <p:attrNameLst>
                                          <p:attrName>style.visibility</p:attrName>
                                        </p:attrNameLst>
                                      </p:cBhvr>
                                      <p:to>
                                        <p:strVal val="visible"/>
                                      </p:to>
                                    </p:set>
                                    <p:anim to="" calcmode="lin" valueType="num">
                                      <p:cBhvr>
                                        <p:cTn id="17" dur="1" fill="hold"/>
                                        <p:tgtEl>
                                          <p:spTgt spid="56321">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6321">
                                            <p:txEl>
                                              <p:pRg st="4" end="4"/>
                                            </p:txEl>
                                          </p:spTgt>
                                        </p:tgtEl>
                                        <p:attrNameLst>
                                          <p:attrName>style.visibility</p:attrName>
                                        </p:attrNameLst>
                                      </p:cBhvr>
                                      <p:to>
                                        <p:strVal val="visible"/>
                                      </p:to>
                                    </p:set>
                                    <p:anim to="" calcmode="lin" valueType="num">
                                      <p:cBhvr>
                                        <p:cTn id="22" dur="1" fill="hold"/>
                                        <p:tgtEl>
                                          <p:spTgt spid="56321">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6321">
                                            <p:txEl>
                                              <p:pRg st="5" end="5"/>
                                            </p:txEl>
                                          </p:spTgt>
                                        </p:tgtEl>
                                        <p:attrNameLst>
                                          <p:attrName>style.visibility</p:attrName>
                                        </p:attrNameLst>
                                      </p:cBhvr>
                                      <p:to>
                                        <p:strVal val="visible"/>
                                      </p:to>
                                    </p:set>
                                    <p:anim to="" calcmode="lin" valueType="num">
                                      <p:cBhvr>
                                        <p:cTn id="27" dur="1" fill="hold"/>
                                        <p:tgtEl>
                                          <p:spTgt spid="56321">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278800"/>
            <a:ext cx="9144000" cy="76328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30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A Christian that prays – May or may not show</a:t>
            </a:r>
            <a:r>
              <a:rPr kumimoji="0" lang="en-US" sz="3000" b="0" i="0" u="none" strike="noStrike" cap="none" normalizeH="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a:t>
            </a:r>
            <a:r>
              <a:rPr kumimoji="0" lang="en-US" sz="30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up when the church announces a special time of </a:t>
            </a:r>
            <a:r>
              <a:rPr kumimoji="0" lang="en-US" sz="30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prayer.</a:t>
            </a:r>
            <a:endParaRPr kumimoji="0" lang="en-US" sz="30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30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A Christian that is devoted to prayer – Always shows up for prayer </a:t>
            </a:r>
            <a:r>
              <a:rPr kumimoji="0" lang="en-US" sz="30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meetings.</a:t>
            </a:r>
            <a:endParaRPr kumimoji="0" lang="en-US" sz="30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30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A Christian that prays – Ask God to bless what he is </a:t>
            </a:r>
            <a:r>
              <a:rPr kumimoji="0" lang="en-US" sz="30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doing.</a:t>
            </a:r>
            <a:endParaRPr kumimoji="0" lang="en-US" sz="30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endParaRPr>
          </a:p>
          <a:p>
            <a:pPr eaLnBrk="0" fontAlgn="base" hangingPunct="0">
              <a:spcBef>
                <a:spcPct val="0"/>
              </a:spcBef>
              <a:spcAft>
                <a:spcPct val="0"/>
              </a:spcAft>
              <a:buFontTx/>
              <a:buChar char="•"/>
              <a:tabLst>
                <a:tab pos="457200" algn="l"/>
              </a:tabLst>
            </a:pPr>
            <a:r>
              <a:rPr lang="en-US" sz="3000" dirty="0" smtClean="0">
                <a:effectLst>
                  <a:glow rad="101600">
                    <a:schemeClr val="bg1">
                      <a:alpha val="60000"/>
                    </a:schemeClr>
                  </a:glow>
                </a:effectLst>
                <a:latin typeface="Arial" pitchFamily="34" charset="0"/>
                <a:ea typeface="Times New Roman" pitchFamily="18" charset="0"/>
                <a:cs typeface="Arial" pitchFamily="34" charset="0"/>
              </a:rPr>
              <a:t> A Christian devoted to prayer – Ask God to enable him to do what He is </a:t>
            </a:r>
            <a:r>
              <a:rPr lang="en-US" sz="3000" dirty="0" smtClean="0">
                <a:effectLst>
                  <a:glow rad="101600">
                    <a:schemeClr val="bg1">
                      <a:alpha val="60000"/>
                    </a:schemeClr>
                  </a:glow>
                </a:effectLst>
                <a:latin typeface="Arial" pitchFamily="34" charset="0"/>
                <a:ea typeface="Times New Roman" pitchFamily="18" charset="0"/>
                <a:cs typeface="Arial" pitchFamily="34" charset="0"/>
              </a:rPr>
              <a:t>blessing.</a:t>
            </a:r>
            <a:endParaRPr lang="en-US" sz="3000" dirty="0" smtClean="0">
              <a:effectLst>
                <a:glow rad="101600">
                  <a:schemeClr val="bg1">
                    <a:alpha val="60000"/>
                  </a:schemeClr>
                </a:glow>
              </a:effectLst>
              <a:latin typeface="Arial" pitchFamily="34" charset="0"/>
              <a:ea typeface="Times New Roman" pitchFamily="18" charset="0"/>
              <a:cs typeface="Arial" pitchFamily="34" charset="0"/>
            </a:endParaRPr>
          </a:p>
          <a:p>
            <a:pPr eaLnBrk="0" fontAlgn="base" hangingPunct="0">
              <a:spcBef>
                <a:spcPct val="0"/>
              </a:spcBef>
              <a:spcAft>
                <a:spcPct val="0"/>
              </a:spcAft>
              <a:buFontTx/>
              <a:buChar char="•"/>
              <a:tabLst>
                <a:tab pos="457200" algn="l"/>
              </a:tabLst>
            </a:pPr>
            <a:r>
              <a:rPr lang="en-US" sz="3200" dirty="0" smtClean="0">
                <a:effectLst>
                  <a:glow rad="101600">
                    <a:schemeClr val="bg1">
                      <a:alpha val="60000"/>
                    </a:schemeClr>
                  </a:glow>
                </a:effectLst>
              </a:rPr>
              <a:t> A Christian that prays – Is frustrated by financial </a:t>
            </a:r>
            <a:r>
              <a:rPr lang="en-US" sz="3200" dirty="0" smtClean="0">
                <a:effectLst>
                  <a:glow rad="101600">
                    <a:schemeClr val="bg1">
                      <a:alpha val="60000"/>
                    </a:schemeClr>
                  </a:glow>
                </a:effectLst>
              </a:rPr>
              <a:t>shortfalls.</a:t>
            </a:r>
            <a:endParaRPr lang="en-US" sz="3200" dirty="0" smtClean="0">
              <a:effectLst>
                <a:glow rad="101600">
                  <a:schemeClr val="bg1">
                    <a:alpha val="60000"/>
                  </a:schemeClr>
                </a:glow>
              </a:effectLst>
            </a:endParaRPr>
          </a:p>
          <a:p>
            <a:pPr eaLnBrk="0" fontAlgn="base" hangingPunct="0">
              <a:spcBef>
                <a:spcPct val="0"/>
              </a:spcBef>
              <a:spcAft>
                <a:spcPct val="0"/>
              </a:spcAft>
              <a:buFontTx/>
              <a:buChar char="•"/>
              <a:tabLst>
                <a:tab pos="457200" algn="l"/>
              </a:tabLst>
            </a:pPr>
            <a:r>
              <a:rPr lang="en-US" sz="3200" dirty="0" smtClean="0">
                <a:effectLst>
                  <a:glow rad="101600">
                    <a:schemeClr val="bg1">
                      <a:alpha val="60000"/>
                    </a:schemeClr>
                  </a:glow>
                </a:effectLst>
              </a:rPr>
              <a:t> A Christian devoted to prayer – Is challenged by financial shortfalls and spends time in prayer and </a:t>
            </a:r>
            <a:r>
              <a:rPr lang="en-US" sz="3200" dirty="0" smtClean="0">
                <a:effectLst>
                  <a:glow rad="101600">
                    <a:schemeClr val="bg1">
                      <a:alpha val="60000"/>
                    </a:schemeClr>
                  </a:glow>
                </a:effectLst>
              </a:rPr>
              <a:t>fasting.</a:t>
            </a:r>
            <a:endParaRPr lang="en-US" sz="3200" dirty="0" smtClean="0">
              <a:effectLst>
                <a:glow rad="101600">
                  <a:schemeClr val="bg1">
                    <a:alpha val="60000"/>
                  </a:schemeClr>
                </a:glow>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30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endParaRPr>
          </a:p>
          <a:p>
            <a:pPr lvl="0"/>
            <a:endParaRPr kumimoji="0" lang="en-US" sz="30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30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0417">
                                            <p:txEl>
                                              <p:pRg st="1" end="1"/>
                                            </p:txEl>
                                          </p:spTgt>
                                        </p:tgtEl>
                                        <p:attrNameLst>
                                          <p:attrName>style.visibility</p:attrName>
                                        </p:attrNameLst>
                                      </p:cBhvr>
                                      <p:to>
                                        <p:strVal val="visible"/>
                                      </p:to>
                                    </p:set>
                                    <p:anim to="" calcmode="lin" valueType="num">
                                      <p:cBhvr>
                                        <p:cTn id="7" dur="1" fill="hold"/>
                                        <p:tgtEl>
                                          <p:spTgt spid="60417">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0417">
                                            <p:txEl>
                                              <p:pRg st="2" end="2"/>
                                            </p:txEl>
                                          </p:spTgt>
                                        </p:tgtEl>
                                        <p:attrNameLst>
                                          <p:attrName>style.visibility</p:attrName>
                                        </p:attrNameLst>
                                      </p:cBhvr>
                                      <p:to>
                                        <p:strVal val="visible"/>
                                      </p:to>
                                    </p:set>
                                    <p:anim to="" calcmode="lin" valueType="num">
                                      <p:cBhvr>
                                        <p:cTn id="12" dur="1" fill="hold"/>
                                        <p:tgtEl>
                                          <p:spTgt spid="60417">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0417">
                                            <p:txEl>
                                              <p:pRg st="3" end="3"/>
                                            </p:txEl>
                                          </p:spTgt>
                                        </p:tgtEl>
                                        <p:attrNameLst>
                                          <p:attrName>style.visibility</p:attrName>
                                        </p:attrNameLst>
                                      </p:cBhvr>
                                      <p:to>
                                        <p:strVal val="visible"/>
                                      </p:to>
                                    </p:set>
                                    <p:anim to="" calcmode="lin" valueType="num">
                                      <p:cBhvr>
                                        <p:cTn id="17" dur="1" fill="hold"/>
                                        <p:tgtEl>
                                          <p:spTgt spid="60417">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0417">
                                            <p:txEl>
                                              <p:pRg st="4" end="4"/>
                                            </p:txEl>
                                          </p:spTgt>
                                        </p:tgtEl>
                                        <p:attrNameLst>
                                          <p:attrName>style.visibility</p:attrName>
                                        </p:attrNameLst>
                                      </p:cBhvr>
                                      <p:to>
                                        <p:strVal val="visible"/>
                                      </p:to>
                                    </p:set>
                                    <p:anim to="" calcmode="lin" valueType="num">
                                      <p:cBhvr>
                                        <p:cTn id="22" dur="1" fill="hold"/>
                                        <p:tgtEl>
                                          <p:spTgt spid="60417">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0417">
                                            <p:txEl>
                                              <p:pRg st="5" end="5"/>
                                            </p:txEl>
                                          </p:spTgt>
                                        </p:tgtEl>
                                        <p:attrNameLst>
                                          <p:attrName>style.visibility</p:attrName>
                                        </p:attrNameLst>
                                      </p:cBhvr>
                                      <p:to>
                                        <p:strVal val="visible"/>
                                      </p:to>
                                    </p:set>
                                    <p:anim to="" calcmode="lin" valueType="num">
                                      <p:cBhvr>
                                        <p:cTn id="27" dur="1" fill="hold"/>
                                        <p:tgtEl>
                                          <p:spTgt spid="60417">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152400" y="309339"/>
            <a:ext cx="89916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A Christian that prays – Becomes weary and tired when they </a:t>
            </a: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pray.</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A Christian that is devoted to prayer – Becomes energized when they </a:t>
            </a: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pray.</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A Christian that prays – Does things within his </a:t>
            </a: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means.</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A Christian that is devoted to prayer – Does things by faith beyond his </a:t>
            </a: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means.</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A Christian that prays – Is involved in the work of </a:t>
            </a: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men.</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A Christian that devoted to prayer – is involved in the work of </a:t>
            </a: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God.</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2465">
                                            <p:txEl>
                                              <p:pRg st="1" end="1"/>
                                            </p:txEl>
                                          </p:spTgt>
                                        </p:tgtEl>
                                        <p:attrNameLst>
                                          <p:attrName>style.visibility</p:attrName>
                                        </p:attrNameLst>
                                      </p:cBhvr>
                                      <p:to>
                                        <p:strVal val="visible"/>
                                      </p:to>
                                    </p:set>
                                    <p:anim to="" calcmode="lin" valueType="num">
                                      <p:cBhvr>
                                        <p:cTn id="7" dur="1" fill="hold"/>
                                        <p:tgtEl>
                                          <p:spTgt spid="62465">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2465">
                                            <p:txEl>
                                              <p:pRg st="2" end="2"/>
                                            </p:txEl>
                                          </p:spTgt>
                                        </p:tgtEl>
                                        <p:attrNameLst>
                                          <p:attrName>style.visibility</p:attrName>
                                        </p:attrNameLst>
                                      </p:cBhvr>
                                      <p:to>
                                        <p:strVal val="visible"/>
                                      </p:to>
                                    </p:set>
                                    <p:anim to="" calcmode="lin" valueType="num">
                                      <p:cBhvr>
                                        <p:cTn id="12" dur="1" fill="hold"/>
                                        <p:tgtEl>
                                          <p:spTgt spid="62465">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2465">
                                            <p:txEl>
                                              <p:pRg st="3" end="3"/>
                                            </p:txEl>
                                          </p:spTgt>
                                        </p:tgtEl>
                                        <p:attrNameLst>
                                          <p:attrName>style.visibility</p:attrName>
                                        </p:attrNameLst>
                                      </p:cBhvr>
                                      <p:to>
                                        <p:strVal val="visible"/>
                                      </p:to>
                                    </p:set>
                                    <p:anim to="" calcmode="lin" valueType="num">
                                      <p:cBhvr>
                                        <p:cTn id="17" dur="1" fill="hold"/>
                                        <p:tgtEl>
                                          <p:spTgt spid="62465">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2465">
                                            <p:txEl>
                                              <p:pRg st="4" end="4"/>
                                            </p:txEl>
                                          </p:spTgt>
                                        </p:tgtEl>
                                        <p:attrNameLst>
                                          <p:attrName>style.visibility</p:attrName>
                                        </p:attrNameLst>
                                      </p:cBhvr>
                                      <p:to>
                                        <p:strVal val="visible"/>
                                      </p:to>
                                    </p:set>
                                    <p:anim to="" calcmode="lin" valueType="num">
                                      <p:cBhvr>
                                        <p:cTn id="22" dur="1" fill="hold"/>
                                        <p:tgtEl>
                                          <p:spTgt spid="62465">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2465">
                                            <p:txEl>
                                              <p:pRg st="5" end="5"/>
                                            </p:txEl>
                                          </p:spTgt>
                                        </p:tgtEl>
                                        <p:attrNameLst>
                                          <p:attrName>style.visibility</p:attrName>
                                        </p:attrNameLst>
                                      </p:cBhvr>
                                      <p:to>
                                        <p:strVal val="visible"/>
                                      </p:to>
                                    </p:set>
                                    <p:anim to="" calcmode="lin" valueType="num">
                                      <p:cBhvr>
                                        <p:cTn id="27" dur="1" fill="hold"/>
                                        <p:tgtEl>
                                          <p:spTgt spid="6246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2590800"/>
          </a:xfrm>
        </p:spPr>
        <p:txBody>
          <a:bodyPr>
            <a:normAutofit fontScale="90000"/>
          </a:bodyPr>
          <a:lstStyle/>
          <a:p>
            <a:r>
              <a:rPr lang="en-US" dirty="0" smtClean="0">
                <a:effectLst>
                  <a:glow rad="101600">
                    <a:schemeClr val="bg1">
                      <a:alpha val="60000"/>
                    </a:schemeClr>
                  </a:glow>
                </a:effectLst>
              </a:rPr>
              <a:t>Prayer is Basic to the Christian life  </a:t>
            </a:r>
            <a:br>
              <a:rPr lang="en-US" dirty="0" smtClean="0">
                <a:effectLst>
                  <a:glow rad="101600">
                    <a:schemeClr val="bg1">
                      <a:alpha val="60000"/>
                    </a:schemeClr>
                  </a:glow>
                </a:effectLst>
              </a:rPr>
            </a:br>
            <a:r>
              <a:rPr lang="en-US" i="1" dirty="0" smtClean="0">
                <a:solidFill>
                  <a:srgbClr val="FFFF00"/>
                </a:solidFill>
                <a:effectLst>
                  <a:glow rad="101600">
                    <a:schemeClr val="bg1">
                      <a:alpha val="60000"/>
                    </a:schemeClr>
                  </a:glow>
                </a:effectLst>
              </a:rPr>
              <a:t>“</a:t>
            </a:r>
            <a:r>
              <a:rPr lang="en-US" sz="4000" i="1" dirty="0" smtClean="0">
                <a:solidFill>
                  <a:srgbClr val="FFFF00"/>
                </a:solidFill>
                <a:effectLst>
                  <a:glow rad="101600">
                    <a:schemeClr val="bg1">
                      <a:alpha val="60000"/>
                    </a:schemeClr>
                  </a:glow>
                </a:effectLst>
              </a:rPr>
              <a:t>What does it takes to be a good Christian?”</a:t>
            </a:r>
            <a:r>
              <a:rPr lang="en-US" dirty="0" smtClean="0"/>
              <a:t/>
            </a:r>
            <a:br>
              <a:rPr lang="en-US" dirty="0" smtClean="0"/>
            </a:b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828800"/>
            <a:ext cx="9144000" cy="5029200"/>
          </a:xfrm>
        </p:spPr>
        <p:txBody>
          <a:bodyPr>
            <a:noAutofit/>
          </a:bodyPr>
          <a:lstStyle/>
          <a:p>
            <a:r>
              <a:rPr lang="en-US" sz="3500" dirty="0" smtClean="0">
                <a:effectLst>
                  <a:glow rad="101600">
                    <a:schemeClr val="bg1">
                      <a:alpha val="60000"/>
                    </a:schemeClr>
                  </a:glow>
                </a:effectLst>
              </a:rPr>
              <a:t>To have a personal walk with the </a:t>
            </a:r>
            <a:r>
              <a:rPr lang="en-US" sz="3500" dirty="0" smtClean="0">
                <a:effectLst>
                  <a:glow rad="101600">
                    <a:schemeClr val="bg1">
                      <a:alpha val="60000"/>
                    </a:schemeClr>
                  </a:glow>
                </a:effectLst>
              </a:rPr>
              <a:t>Lord</a:t>
            </a:r>
            <a:endParaRPr lang="en-US" sz="3500" dirty="0" smtClean="0">
              <a:effectLst>
                <a:glow rad="101600">
                  <a:schemeClr val="bg1">
                    <a:alpha val="60000"/>
                  </a:schemeClr>
                </a:glow>
              </a:effectLst>
            </a:endParaRPr>
          </a:p>
          <a:p>
            <a:r>
              <a:rPr lang="en-US" sz="3500" dirty="0" smtClean="0">
                <a:effectLst>
                  <a:glow rad="101600">
                    <a:schemeClr val="bg1">
                      <a:alpha val="60000"/>
                    </a:schemeClr>
                  </a:glow>
                </a:effectLst>
              </a:rPr>
              <a:t>To experience times of rich fellowship with </a:t>
            </a:r>
            <a:r>
              <a:rPr lang="en-US" sz="3500" dirty="0" smtClean="0">
                <a:effectLst>
                  <a:glow rad="101600">
                    <a:schemeClr val="bg1">
                      <a:alpha val="60000"/>
                    </a:schemeClr>
                  </a:glow>
                </a:effectLst>
              </a:rPr>
              <a:t>God</a:t>
            </a:r>
            <a:endParaRPr lang="en-US" sz="3500" dirty="0" smtClean="0">
              <a:effectLst>
                <a:glow rad="101600">
                  <a:schemeClr val="bg1">
                    <a:alpha val="60000"/>
                  </a:schemeClr>
                </a:glow>
              </a:effectLst>
            </a:endParaRPr>
          </a:p>
          <a:p>
            <a:r>
              <a:rPr lang="en-US" sz="3500" dirty="0" smtClean="0">
                <a:effectLst>
                  <a:glow rad="101600">
                    <a:schemeClr val="bg1">
                      <a:alpha val="60000"/>
                    </a:schemeClr>
                  </a:glow>
                </a:effectLst>
              </a:rPr>
              <a:t>To hear the voice of God speaking to </a:t>
            </a:r>
            <a:r>
              <a:rPr lang="en-US" sz="3500" dirty="0" smtClean="0">
                <a:effectLst>
                  <a:glow rad="101600">
                    <a:schemeClr val="bg1">
                      <a:alpha val="60000"/>
                    </a:schemeClr>
                  </a:glow>
                </a:effectLst>
              </a:rPr>
              <a:t>you</a:t>
            </a:r>
            <a:endParaRPr lang="en-US" sz="3500" dirty="0" smtClean="0">
              <a:effectLst>
                <a:glow rad="101600">
                  <a:schemeClr val="bg1">
                    <a:alpha val="60000"/>
                  </a:schemeClr>
                </a:glow>
              </a:effectLst>
            </a:endParaRPr>
          </a:p>
          <a:p>
            <a:r>
              <a:rPr lang="en-US" sz="3500" dirty="0" smtClean="0">
                <a:effectLst>
                  <a:glow rad="101600">
                    <a:schemeClr val="bg1">
                      <a:alpha val="60000"/>
                    </a:schemeClr>
                  </a:glow>
                </a:effectLst>
              </a:rPr>
              <a:t>To receive direction from </a:t>
            </a:r>
            <a:r>
              <a:rPr lang="en-US" sz="3500" dirty="0" smtClean="0">
                <a:effectLst>
                  <a:glow rad="101600">
                    <a:schemeClr val="bg1">
                      <a:alpha val="60000"/>
                    </a:schemeClr>
                  </a:glow>
                </a:effectLst>
              </a:rPr>
              <a:t>God</a:t>
            </a:r>
            <a:endParaRPr lang="en-US" sz="3500" dirty="0" smtClean="0">
              <a:effectLst>
                <a:glow rad="101600">
                  <a:schemeClr val="bg1">
                    <a:alpha val="60000"/>
                  </a:schemeClr>
                </a:glow>
              </a:effectLst>
            </a:endParaRPr>
          </a:p>
          <a:p>
            <a:r>
              <a:rPr lang="en-US" sz="3500" dirty="0" smtClean="0">
                <a:effectLst>
                  <a:glow rad="101600">
                    <a:schemeClr val="bg1">
                      <a:alpha val="60000"/>
                    </a:schemeClr>
                  </a:glow>
                </a:effectLst>
              </a:rPr>
              <a:t>To know the wisdom that comes only from </a:t>
            </a:r>
            <a:r>
              <a:rPr lang="en-US" sz="3500" dirty="0" smtClean="0">
                <a:effectLst>
                  <a:glow rad="101600">
                    <a:schemeClr val="bg1">
                      <a:alpha val="60000"/>
                    </a:schemeClr>
                  </a:glow>
                </a:effectLst>
              </a:rPr>
              <a:t>God</a:t>
            </a:r>
            <a:endParaRPr lang="en-US" sz="3500" dirty="0" smtClean="0">
              <a:effectLst>
                <a:glow rad="101600">
                  <a:schemeClr val="bg1">
                    <a:alpha val="60000"/>
                  </a:schemeClr>
                </a:glow>
              </a:effectLst>
            </a:endParaRPr>
          </a:p>
          <a:p>
            <a:r>
              <a:rPr lang="en-US" sz="3500" dirty="0" smtClean="0">
                <a:effectLst>
                  <a:glow rad="101600">
                    <a:schemeClr val="bg1">
                      <a:alpha val="60000"/>
                    </a:schemeClr>
                  </a:glow>
                </a:effectLst>
              </a:rPr>
              <a:t>To know God’s power and blessing in personal  way </a:t>
            </a:r>
            <a:endParaRPr lang="en-US" sz="35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9753600" cy="739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7586" name="Picture 2" descr="C:\Users\Ptr. Daniel White\Desktop\Bible pictures\Praying\Prayer\Family prayer 1878-633.jpg"/>
          <p:cNvPicPr>
            <a:picLocks noChangeAspect="1" noChangeArrowheads="1"/>
          </p:cNvPicPr>
          <p:nvPr/>
        </p:nvPicPr>
        <p:blipFill>
          <a:blip r:embed="rId3" cstate="print"/>
          <a:srcRect/>
          <a:stretch>
            <a:fillRect/>
          </a:stretch>
        </p:blipFill>
        <p:spPr bwMode="auto">
          <a:xfrm>
            <a:off x="1981200" y="0"/>
            <a:ext cx="5419725"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descr="C:\Users\Ptr. Daniel White\Desktop\Bible pictures\Bible mis\Music\1489045.jpg"/>
          <p:cNvPicPr>
            <a:picLocks noChangeAspect="1" noChangeArrowheads="1"/>
          </p:cNvPicPr>
          <p:nvPr/>
        </p:nvPicPr>
        <p:blipFill>
          <a:blip r:embed="rId3" cstate="print"/>
          <a:srcRect r="41667"/>
          <a:stretch>
            <a:fillRect/>
          </a:stretch>
        </p:blipFill>
        <p:spPr bwMode="auto">
          <a:xfrm>
            <a:off x="0" y="0"/>
            <a:ext cx="3441856" cy="3733800"/>
          </a:xfrm>
          <a:prstGeom prst="rect">
            <a:avLst/>
          </a:prstGeom>
          <a:ln>
            <a:noFill/>
          </a:ln>
          <a:effectLst>
            <a:softEdge rad="112500"/>
          </a:effectLst>
        </p:spPr>
      </p:pic>
      <p:sp>
        <p:nvSpPr>
          <p:cNvPr id="63492" name="Rectangle 4"/>
          <p:cNvSpPr>
            <a:spLocks noChangeArrowheads="1"/>
          </p:cNvSpPr>
          <p:nvPr/>
        </p:nvSpPr>
        <p:spPr bwMode="auto">
          <a:xfrm>
            <a:off x="3429000" y="103899"/>
            <a:ext cx="5715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Near to the Heart of God</a:t>
            </a:r>
          </a:p>
          <a:p>
            <a:pPr marL="0" marR="0" lvl="0" indent="0" algn="ctr" defTabSz="914400" rtl="0" eaLnBrk="1" fontAlgn="base" latinLnBrk="0" hangingPunct="1">
              <a:lnSpc>
                <a:spcPct val="100000"/>
              </a:lnSpc>
              <a:spcBef>
                <a:spcPct val="0"/>
              </a:spcBef>
              <a:spcAft>
                <a:spcPct val="0"/>
              </a:spcAft>
              <a:buClrTx/>
              <a:buSzTx/>
              <a:tabLst>
                <a:tab pos="457200" algn="l"/>
              </a:tabLst>
            </a:pPr>
            <a:endParaRPr kumimoji="0" lang="en-US" sz="28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sz="28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There is a place of quiet rest, near to the heart of God, a place where sin cannot molest, near to the heart of God. There is a place of comfort sweet, near to the heart of God, a place where we our Savior meet, near to the heart of God.”</a:t>
            </a:r>
          </a:p>
          <a:p>
            <a:pPr marL="0" marR="0" lvl="0" indent="0" algn="l" defTabSz="914400" rtl="0" eaLnBrk="1" fontAlgn="base" latinLnBrk="0" hangingPunct="1">
              <a:lnSpc>
                <a:spcPct val="100000"/>
              </a:lnSpc>
              <a:spcBef>
                <a:spcPct val="0"/>
              </a:spcBef>
              <a:spcAft>
                <a:spcPct val="0"/>
              </a:spcAft>
              <a:buClrTx/>
              <a:buSzTx/>
              <a:tabLst>
                <a:tab pos="457200" algn="l"/>
              </a:tabLst>
            </a:pPr>
            <a:endParaRPr kumimoji="0" lang="en-US" sz="28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Chorus: </a:t>
            </a:r>
            <a:r>
              <a:rPr kumimoji="0" lang="en-US" sz="28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O Jesus blest Redeemer, sent from the heart of God, hold us who wait before Thee, near to the heart of God.</a:t>
            </a:r>
            <a:endParaRPr kumimoji="0" lang="en-US" sz="28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3492">
                                            <p:txEl>
                                              <p:pRg st="4" end="4"/>
                                            </p:txEl>
                                          </p:spTgt>
                                        </p:tgtEl>
                                        <p:attrNameLst>
                                          <p:attrName>style.visibility</p:attrName>
                                        </p:attrNameLst>
                                      </p:cBhvr>
                                      <p:to>
                                        <p:strVal val="visible"/>
                                      </p:to>
                                    </p:set>
                                    <p:anim to="" calcmode="lin" valueType="num">
                                      <p:cBhvr>
                                        <p:cTn id="7" dur="1" fill="hold"/>
                                        <p:tgtEl>
                                          <p:spTgt spid="63492">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Ptr. Daniel White\Desktop\Bible pictures\Praying\Praying Hands Holy Spirit.jpg"/>
          <p:cNvPicPr>
            <a:picLocks noChangeAspect="1" noChangeArrowheads="1"/>
          </p:cNvPicPr>
          <p:nvPr/>
        </p:nvPicPr>
        <p:blipFill>
          <a:blip r:embed="rId3" cstate="print">
            <a:lum bright="-20000" contrast="40000"/>
          </a:blip>
          <a:srcRect/>
          <a:stretch>
            <a:fillRect/>
          </a:stretch>
        </p:blipFill>
        <p:spPr bwMode="auto">
          <a:xfrm>
            <a:off x="0" y="-152400"/>
            <a:ext cx="9144000" cy="7391400"/>
          </a:xfrm>
          <a:prstGeom prst="rect">
            <a:avLst/>
          </a:prstGeom>
          <a:noFill/>
        </p:spPr>
      </p:pic>
      <p:sp>
        <p:nvSpPr>
          <p:cNvPr id="2" name="Title 1"/>
          <p:cNvSpPr>
            <a:spLocks noGrp="1"/>
          </p:cNvSpPr>
          <p:nvPr>
            <p:ph type="title"/>
          </p:nvPr>
        </p:nvSpPr>
        <p:spPr>
          <a:xfrm>
            <a:off x="457200" y="609600"/>
            <a:ext cx="8229600" cy="808038"/>
          </a:xfrm>
        </p:spPr>
        <p:txBody>
          <a:bodyPr>
            <a:normAutofit fontScale="90000"/>
          </a:bodyPr>
          <a:lstStyle/>
          <a:p>
            <a:r>
              <a:rPr lang="en-US" i="1" dirty="0" smtClean="0">
                <a:solidFill>
                  <a:srgbClr val="FFFF00"/>
                </a:solidFill>
                <a:effectLst>
                  <a:glow rad="101600">
                    <a:schemeClr val="bg1">
                      <a:alpha val="60000"/>
                    </a:schemeClr>
                  </a:glow>
                </a:effectLst>
              </a:rPr>
              <a:t>“That I may know him, and the </a:t>
            </a:r>
            <a:br>
              <a:rPr lang="en-US" i="1" dirty="0" smtClean="0">
                <a:solidFill>
                  <a:srgbClr val="FFFF00"/>
                </a:solidFill>
                <a:effectLst>
                  <a:glow rad="101600">
                    <a:schemeClr val="bg1">
                      <a:alpha val="60000"/>
                    </a:schemeClr>
                  </a:glow>
                </a:effectLst>
              </a:rPr>
            </a:br>
            <a:r>
              <a:rPr lang="en-US" i="1" dirty="0" smtClean="0">
                <a:solidFill>
                  <a:srgbClr val="FFFF00"/>
                </a:solidFill>
                <a:effectLst>
                  <a:glow rad="101600">
                    <a:schemeClr val="bg1">
                      <a:alpha val="60000"/>
                    </a:schemeClr>
                  </a:glow>
                </a:effectLst>
              </a:rPr>
              <a:t>power of his resurrection…” </a:t>
            </a:r>
            <a:br>
              <a:rPr lang="en-US" i="1" dirty="0" smtClean="0">
                <a:solidFill>
                  <a:srgbClr val="FFFF00"/>
                </a:solidFill>
                <a:effectLst>
                  <a:glow rad="101600">
                    <a:schemeClr val="bg1">
                      <a:alpha val="60000"/>
                    </a:schemeClr>
                  </a:glow>
                </a:effectLst>
              </a:rPr>
            </a:br>
            <a:r>
              <a:rPr lang="en-US" i="1" dirty="0" smtClean="0">
                <a:solidFill>
                  <a:srgbClr val="FFFF00"/>
                </a:solidFill>
                <a:effectLst>
                  <a:glow rad="101600">
                    <a:schemeClr val="bg1">
                      <a:alpha val="60000"/>
                    </a:schemeClr>
                  </a:glow>
                </a:effectLst>
              </a:rPr>
              <a:t>(Phil. 3:10) </a:t>
            </a:r>
            <a:endParaRPr lang="en-US" i="1"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228600" y="2209800"/>
            <a:ext cx="8915400" cy="4648200"/>
          </a:xfrm>
        </p:spPr>
        <p:txBody>
          <a:bodyPr>
            <a:noAutofit/>
          </a:bodyPr>
          <a:lstStyle/>
          <a:p>
            <a:r>
              <a:rPr lang="en-US" i="1" dirty="0" smtClean="0">
                <a:effectLst>
                  <a:glow rad="101600">
                    <a:schemeClr val="bg1">
                      <a:alpha val="60000"/>
                    </a:schemeClr>
                  </a:glow>
                </a:effectLst>
              </a:rPr>
              <a:t>If you want to know God’s power – PRAY!</a:t>
            </a:r>
          </a:p>
          <a:p>
            <a:pPr>
              <a:buNone/>
            </a:pPr>
            <a:r>
              <a:rPr lang="en-US" i="1" dirty="0" smtClean="0">
                <a:effectLst>
                  <a:glow rad="101600">
                    <a:schemeClr val="bg1">
                      <a:alpha val="60000"/>
                    </a:schemeClr>
                  </a:glow>
                </a:effectLst>
              </a:rPr>
              <a:t>    (I Cor. 2:5)</a:t>
            </a:r>
          </a:p>
          <a:p>
            <a:r>
              <a:rPr lang="en-US" i="1" dirty="0" smtClean="0">
                <a:effectLst>
                  <a:glow rad="101600">
                    <a:schemeClr val="bg1">
                      <a:alpha val="60000"/>
                    </a:schemeClr>
                  </a:glow>
                </a:effectLst>
              </a:rPr>
              <a:t>If you want God’s blessing – PRAY!</a:t>
            </a:r>
          </a:p>
          <a:p>
            <a:pPr>
              <a:buNone/>
            </a:pPr>
            <a:r>
              <a:rPr lang="en-US" i="1" dirty="0" smtClean="0">
                <a:effectLst>
                  <a:glow rad="101600">
                    <a:schemeClr val="bg1">
                      <a:alpha val="60000"/>
                    </a:schemeClr>
                  </a:glow>
                </a:effectLst>
              </a:rPr>
              <a:t>    (Exod. 20:24)</a:t>
            </a:r>
          </a:p>
          <a:p>
            <a:r>
              <a:rPr lang="en-US" i="1" dirty="0" smtClean="0">
                <a:effectLst>
                  <a:glow rad="101600">
                    <a:schemeClr val="bg1">
                      <a:alpha val="60000"/>
                    </a:schemeClr>
                  </a:glow>
                </a:effectLst>
              </a:rPr>
              <a:t>If you want God’s wisdom – PRAY!</a:t>
            </a:r>
          </a:p>
          <a:p>
            <a:pPr>
              <a:buNone/>
            </a:pPr>
            <a:r>
              <a:rPr lang="en-US" i="1" dirty="0" smtClean="0">
                <a:effectLst>
                  <a:glow rad="101600">
                    <a:schemeClr val="bg1">
                      <a:alpha val="60000"/>
                    </a:schemeClr>
                  </a:glow>
                </a:effectLst>
              </a:rPr>
              <a:t>    (James 1:5)</a:t>
            </a:r>
          </a:p>
          <a:p>
            <a:r>
              <a:rPr lang="en-US" i="1" dirty="0" smtClean="0">
                <a:effectLst>
                  <a:glow rad="101600">
                    <a:schemeClr val="bg1">
                      <a:alpha val="60000"/>
                    </a:schemeClr>
                  </a:glow>
                </a:effectLst>
              </a:rPr>
              <a:t>If you want God’s victory over sin – PRAY!</a:t>
            </a:r>
          </a:p>
          <a:p>
            <a:pPr>
              <a:buNone/>
            </a:pPr>
            <a:r>
              <a:rPr lang="en-US" i="1" dirty="0" smtClean="0">
                <a:effectLst>
                  <a:glow rad="101600">
                    <a:schemeClr val="bg1">
                      <a:alpha val="60000"/>
                    </a:schemeClr>
                  </a:glow>
                </a:effectLst>
              </a:rPr>
              <a:t>    (Matt. 6:13)</a:t>
            </a:r>
          </a:p>
          <a:p>
            <a:pPr>
              <a:buNone/>
            </a:pPr>
            <a:endParaRPr lang="en-US"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to="" calcmode="lin" valueType="num">
                                      <p:cBhvr>
                                        <p:cTn id="23" dur="1" fill="hold"/>
                                        <p:tgtEl>
                                          <p:spTgt spid="3">
                                            <p:txEl>
                                              <p:pRg st="4" end="4"/>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to="" calcmode="lin" valueType="num">
                                      <p:cBhvr>
                                        <p:cTn id="26" dur="1" fill="hold"/>
                                        <p:tgtEl>
                                          <p:spTgt spid="3">
                                            <p:txEl>
                                              <p:pRg st="5" end="5"/>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to="" calcmode="lin" valueType="num">
                                      <p:cBhvr>
                                        <p:cTn id="31" dur="1" fill="hold"/>
                                        <p:tgtEl>
                                          <p:spTgt spid="3">
                                            <p:txEl>
                                              <p:pRg st="6" end="6"/>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to="" calcmode="lin" valueType="num">
                                      <p:cBhvr>
                                        <p:cTn id="34"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Focus of the Early Church</a:t>
            </a:r>
            <a:br>
              <a:rPr lang="en-US" dirty="0" smtClean="0">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(Acts 2:41-42)</a:t>
            </a:r>
            <a:endParaRPr lang="en-US" sz="4000" i="1"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228600" y="2209800"/>
            <a:ext cx="8915400" cy="4648200"/>
          </a:xfrm>
        </p:spPr>
        <p:txBody>
          <a:bodyPr>
            <a:normAutofit/>
          </a:bodyPr>
          <a:lstStyle/>
          <a:p>
            <a:pPr lvl="0"/>
            <a:r>
              <a:rPr lang="en-US" sz="3600" b="1" dirty="0" smtClean="0">
                <a:solidFill>
                  <a:srgbClr val="FFFF00"/>
                </a:solidFill>
                <a:effectLst>
                  <a:glow rad="101600">
                    <a:schemeClr val="bg1">
                      <a:alpha val="60000"/>
                    </a:schemeClr>
                  </a:glow>
                </a:effectLst>
              </a:rPr>
              <a:t>Doctrine</a:t>
            </a:r>
            <a:r>
              <a:rPr lang="en-US" sz="3600" dirty="0" smtClean="0">
                <a:effectLst>
                  <a:glow rad="101600">
                    <a:schemeClr val="bg1">
                      <a:alpha val="60000"/>
                    </a:schemeClr>
                  </a:glow>
                </a:effectLst>
              </a:rPr>
              <a:t> – Immersed themselves in the Word of God </a:t>
            </a:r>
          </a:p>
          <a:p>
            <a:pPr lvl="0">
              <a:buFont typeface="Wingdings" pitchFamily="2" charset="2"/>
              <a:buChar char="Ø"/>
            </a:pPr>
            <a:r>
              <a:rPr lang="en-US" sz="3600" dirty="0" smtClean="0">
                <a:effectLst>
                  <a:glow rad="101600">
                    <a:schemeClr val="bg1">
                      <a:alpha val="60000"/>
                    </a:schemeClr>
                  </a:glow>
                </a:effectLst>
              </a:rPr>
              <a:t>Bible reading</a:t>
            </a:r>
          </a:p>
          <a:p>
            <a:pPr lvl="0">
              <a:buFont typeface="Wingdings" pitchFamily="2" charset="2"/>
              <a:buChar char="Ø"/>
            </a:pPr>
            <a:r>
              <a:rPr lang="en-US" sz="3600" dirty="0" smtClean="0">
                <a:effectLst>
                  <a:glow rad="101600">
                    <a:schemeClr val="bg1">
                      <a:alpha val="60000"/>
                    </a:schemeClr>
                  </a:glow>
                </a:effectLst>
              </a:rPr>
              <a:t>Study of Scripture</a:t>
            </a:r>
          </a:p>
          <a:p>
            <a:pPr lvl="0">
              <a:buFont typeface="Wingdings" pitchFamily="2" charset="2"/>
              <a:buChar char="Ø"/>
            </a:pPr>
            <a:r>
              <a:rPr lang="en-US" sz="3600" dirty="0" smtClean="0">
                <a:effectLst>
                  <a:glow rad="101600">
                    <a:schemeClr val="bg1">
                      <a:alpha val="60000"/>
                    </a:schemeClr>
                  </a:glow>
                </a:effectLst>
              </a:rPr>
              <a:t>Meditation on Scripture</a:t>
            </a:r>
          </a:p>
          <a:p>
            <a:pPr lvl="0">
              <a:buFont typeface="Wingdings" pitchFamily="2" charset="2"/>
              <a:buChar char="Ø"/>
            </a:pPr>
            <a:r>
              <a:rPr lang="en-US" sz="3600" dirty="0" smtClean="0">
                <a:effectLst>
                  <a:glow rad="101600">
                    <a:schemeClr val="bg1">
                      <a:alpha val="60000"/>
                    </a:schemeClr>
                  </a:glow>
                </a:effectLst>
              </a:rPr>
              <a:t>Memorization of Scripture</a:t>
            </a:r>
          </a:p>
          <a:p>
            <a:pPr>
              <a:buNone/>
            </a:pPr>
            <a:endParaRPr lang="en-US" sz="3600" dirty="0" smtClean="0">
              <a:effectLst>
                <a:glow rad="101600">
                  <a:schemeClr val="bg1">
                    <a:alpha val="60000"/>
                  </a:schemeClr>
                </a:glow>
              </a:effectLst>
            </a:endParaRPr>
          </a:p>
          <a:p>
            <a:pPr lvl="0">
              <a:buNone/>
            </a:pPr>
            <a:endParaRPr lang="en-US" sz="3600" dirty="0" smtClean="0">
              <a:effectLst>
                <a:glow rad="101600">
                  <a:schemeClr val="bg1">
                    <a:alpha val="60000"/>
                  </a:schemeClr>
                </a:glow>
              </a:effectLst>
            </a:endParaRPr>
          </a:p>
          <a:p>
            <a:endParaRPr lang="en-US" sz="3600" dirty="0">
              <a:effectLst>
                <a:glow rad="101600">
                  <a:schemeClr val="bg1">
                    <a:alpha val="60000"/>
                  </a:schemeClr>
                </a:glow>
              </a:effectLst>
            </a:endParaRPr>
          </a:p>
        </p:txBody>
      </p:sp>
      <p:pic>
        <p:nvPicPr>
          <p:cNvPr id="69635" name="Picture 3" descr="c:\Users\Ptr. Daniel White\Desktop\Bible pictures\Bible pictures New Testament\PAUL\Preaching &amp; teaching\Paul Preaching to the Thessalonians 1207-232.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715000" y="2971800"/>
            <a:ext cx="3062288" cy="3667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convex"/>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382000" cy="6705600"/>
          </a:xfrm>
        </p:spPr>
        <p:txBody>
          <a:bodyPr/>
          <a:lstStyle/>
          <a:p>
            <a:r>
              <a:rPr lang="en-US" sz="3600" b="1" dirty="0" smtClean="0">
                <a:solidFill>
                  <a:srgbClr val="FFFF00"/>
                </a:solidFill>
                <a:effectLst>
                  <a:glow rad="101600">
                    <a:schemeClr val="bg1">
                      <a:alpha val="60000"/>
                    </a:schemeClr>
                  </a:glow>
                </a:effectLst>
              </a:rPr>
              <a:t>Fellowship</a:t>
            </a:r>
            <a:r>
              <a:rPr lang="en-US" sz="3600" b="1" dirty="0" smtClean="0">
                <a:effectLst>
                  <a:glow rad="101600">
                    <a:schemeClr val="bg1">
                      <a:alpha val="60000"/>
                    </a:schemeClr>
                  </a:glow>
                </a:effectLst>
              </a:rPr>
              <a:t> </a:t>
            </a:r>
            <a:r>
              <a:rPr lang="en-US" sz="3600" dirty="0" smtClean="0">
                <a:effectLst>
                  <a:glow rad="101600">
                    <a:schemeClr val="bg1">
                      <a:alpha val="60000"/>
                    </a:schemeClr>
                  </a:glow>
                </a:effectLst>
              </a:rPr>
              <a:t>– Faithful church attendance and the encouragement of each other in the Lord</a:t>
            </a:r>
          </a:p>
          <a:p>
            <a:r>
              <a:rPr lang="en-US" sz="3600" b="1" dirty="0" smtClean="0">
                <a:solidFill>
                  <a:srgbClr val="FFFF00"/>
                </a:solidFill>
                <a:effectLst>
                  <a:glow rad="101600">
                    <a:schemeClr val="bg1">
                      <a:alpha val="60000"/>
                    </a:schemeClr>
                  </a:glow>
                </a:effectLst>
              </a:rPr>
              <a:t>Breaking of Bread</a:t>
            </a:r>
            <a:r>
              <a:rPr lang="en-US" sz="3600" dirty="0" smtClean="0">
                <a:solidFill>
                  <a:srgbClr val="FFFF00"/>
                </a:solidFill>
                <a:effectLst>
                  <a:glow rad="101600">
                    <a:schemeClr val="bg1">
                      <a:alpha val="60000"/>
                    </a:schemeClr>
                  </a:glow>
                </a:effectLst>
              </a:rPr>
              <a:t> </a:t>
            </a:r>
            <a:r>
              <a:rPr lang="en-US" sz="3600" dirty="0" smtClean="0">
                <a:effectLst>
                  <a:glow rad="101600">
                    <a:schemeClr val="bg1">
                      <a:alpha val="60000"/>
                    </a:schemeClr>
                  </a:glow>
                </a:effectLst>
              </a:rPr>
              <a:t>– Purification of ones life (confession of sin) and the refocusing of ones life on the importance of waking with God and seeking the things which are above –</a:t>
            </a:r>
          </a:p>
          <a:p>
            <a:r>
              <a:rPr lang="en-US" sz="3600" b="1" i="1" dirty="0" smtClean="0">
                <a:effectLst>
                  <a:glow rad="101600">
                    <a:schemeClr val="bg1">
                      <a:alpha val="60000"/>
                    </a:schemeClr>
                  </a:glow>
                </a:effectLst>
              </a:rPr>
              <a:t> </a:t>
            </a:r>
            <a:r>
              <a:rPr lang="en-US" sz="3600" b="1" dirty="0" smtClean="0">
                <a:solidFill>
                  <a:srgbClr val="FFFF00"/>
                </a:solidFill>
                <a:effectLst>
                  <a:glow rad="101600">
                    <a:schemeClr val="bg1">
                      <a:alpha val="60000"/>
                    </a:schemeClr>
                  </a:glow>
                </a:effectLst>
              </a:rPr>
              <a:t>Prayer</a:t>
            </a:r>
            <a:r>
              <a:rPr lang="en-US" sz="3600" b="1" dirty="0" smtClean="0">
                <a:effectLst>
                  <a:glow rad="101600">
                    <a:schemeClr val="bg1">
                      <a:alpha val="60000"/>
                    </a:schemeClr>
                  </a:glow>
                </a:effectLst>
              </a:rPr>
              <a:t> – </a:t>
            </a:r>
            <a:r>
              <a:rPr lang="en-US" sz="3600" dirty="0" smtClean="0">
                <a:effectLst>
                  <a:glow rad="101600">
                    <a:schemeClr val="bg1">
                      <a:alpha val="60000"/>
                    </a:schemeClr>
                  </a:glow>
                </a:effectLst>
              </a:rPr>
              <a:t>Seeking God /                        Talking to God                                                        </a:t>
            </a:r>
          </a:p>
          <a:p>
            <a:endParaRPr lang="en-US" dirty="0"/>
          </a:p>
        </p:txBody>
      </p:sp>
      <p:pic>
        <p:nvPicPr>
          <p:cNvPr id="4" name="Picture 2" descr="c:\Users\Ptr. Daniel White\Desktop\Bible pictures\Bible pictures New Testament\PAUL\Paul praying for people C-359.jpg"/>
          <p:cNvPicPr>
            <a:picLocks noChangeAspect="1" noChangeArrowheads="1"/>
          </p:cNvPicPr>
          <p:nvPr/>
        </p:nvPicPr>
        <p:blipFill>
          <a:blip r:embed="rId3" cstate="print">
            <a:lum bright="-10000"/>
          </a:blip>
          <a:srcRect/>
          <a:stretch>
            <a:fillRect/>
          </a:stretch>
        </p:blipFill>
        <p:spPr bwMode="auto">
          <a:xfrm flipH="1">
            <a:off x="5715000" y="4338715"/>
            <a:ext cx="2438400" cy="25192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876800" y="228600"/>
            <a:ext cx="4267200" cy="5897563"/>
          </a:xfrm>
        </p:spPr>
        <p:txBody>
          <a:bodyPr>
            <a:noAutofit/>
          </a:bodyPr>
          <a:lstStyle/>
          <a:p>
            <a:pPr algn="ctr">
              <a:buNone/>
            </a:pPr>
            <a:r>
              <a:rPr lang="en-US" sz="4000" i="1" dirty="0" smtClean="0">
                <a:effectLst>
                  <a:glow rad="101600">
                    <a:schemeClr val="bg1">
                      <a:alpha val="60000"/>
                    </a:schemeClr>
                  </a:glow>
                </a:effectLst>
              </a:rPr>
              <a:t>“And he taught, saying unto them, Is it not written, My house shall be called of all nations the house of prayer? but ye have made it a den of thieves.”  (Mark 11:17)</a:t>
            </a:r>
          </a:p>
          <a:p>
            <a:endParaRPr lang="en-US" sz="4000" dirty="0"/>
          </a:p>
        </p:txBody>
      </p:sp>
      <p:pic>
        <p:nvPicPr>
          <p:cNvPr id="70658" name="Picture 2" descr="c:\Users\Ptr. Daniel White\Desktop\Bible pictures\Jesus\06 MINISTRY\Jesus in Temple\Jes cleanses Temple 52c.jpg"/>
          <p:cNvPicPr>
            <a:picLocks noChangeAspect="1" noChangeArrowheads="1"/>
          </p:cNvPicPr>
          <p:nvPr/>
        </p:nvPicPr>
        <p:blipFill>
          <a:blip r:embed="rId3" cstate="print"/>
          <a:srcRect/>
          <a:stretch>
            <a:fillRect/>
          </a:stretch>
        </p:blipFill>
        <p:spPr bwMode="auto">
          <a:xfrm>
            <a:off x="0" y="0"/>
            <a:ext cx="48768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953000"/>
          </a:xfrm>
          <a:solidFill>
            <a:srgbClr val="00B0F0"/>
          </a:solidFill>
          <a:scene3d>
            <a:camera prst="isometricOffAxis1Right"/>
            <a:lightRig rig="threePt" dir="t"/>
          </a:scene3d>
          <a:sp3d>
            <a:bevelT prst="convex"/>
          </a:sp3d>
        </p:spPr>
        <p:txBody>
          <a:bodyPr>
            <a:normAutofit/>
          </a:bodyPr>
          <a:lstStyle/>
          <a:p>
            <a:r>
              <a:rPr lang="en-US" sz="9600" dirty="0" smtClean="0">
                <a:effectLst>
                  <a:glow rad="101600">
                    <a:schemeClr val="bg1">
                      <a:alpha val="60000"/>
                    </a:schemeClr>
                  </a:glow>
                </a:effectLst>
              </a:rPr>
              <a:t>“C” is a bent “I”</a:t>
            </a:r>
            <a:br>
              <a:rPr lang="en-US" sz="9600" dirty="0" smtClean="0">
                <a:effectLst>
                  <a:glow rad="101600">
                    <a:schemeClr val="bg1">
                      <a:alpha val="60000"/>
                    </a:schemeClr>
                  </a:glow>
                </a:effectLst>
              </a:rPr>
            </a:br>
            <a:r>
              <a:rPr lang="en-US" sz="5400" i="1" dirty="0" smtClean="0">
                <a:solidFill>
                  <a:srgbClr val="FFFF00"/>
                </a:solidFill>
                <a:effectLst>
                  <a:glow rad="101600">
                    <a:schemeClr val="bg1">
                      <a:alpha val="60000"/>
                    </a:schemeClr>
                  </a:glow>
                </a:effectLst>
              </a:rPr>
              <a:t>“yet not I, but Christ…”</a:t>
            </a:r>
            <a:endParaRPr lang="en-US" sz="54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81000" y="-228600"/>
            <a:ext cx="97536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690" name="Picture 10" descr="C:\Users\Ptr. Daniel White\Desktop\Bible pictures\fales teachers, churches, idols, temples\2726412178_7b039fe566.jpg"/>
          <p:cNvPicPr>
            <a:picLocks noChangeAspect="1" noChangeArrowheads="1"/>
          </p:cNvPicPr>
          <p:nvPr/>
        </p:nvPicPr>
        <p:blipFill>
          <a:blip r:embed="rId3" cstate="print"/>
          <a:srcRect/>
          <a:stretch>
            <a:fillRect/>
          </a:stretch>
        </p:blipFill>
        <p:spPr bwMode="auto">
          <a:xfrm>
            <a:off x="3200400" y="3124200"/>
            <a:ext cx="3048000" cy="2209800"/>
          </a:xfrm>
          <a:prstGeom prst="rect">
            <a:avLst/>
          </a:prstGeom>
          <a:noFill/>
        </p:spPr>
      </p:pic>
      <p:sp>
        <p:nvSpPr>
          <p:cNvPr id="2" name="Title 1"/>
          <p:cNvSpPr>
            <a:spLocks noGrp="1"/>
          </p:cNvSpPr>
          <p:nvPr>
            <p:ph type="title"/>
          </p:nvPr>
        </p:nvSpPr>
        <p:spPr>
          <a:xfrm>
            <a:off x="457200" y="-152400"/>
            <a:ext cx="8229600" cy="1066800"/>
          </a:xfrm>
        </p:spPr>
        <p:txBody>
          <a:bodyPr/>
          <a:lstStyle/>
          <a:p>
            <a:r>
              <a:rPr lang="en-US" dirty="0" smtClean="0">
                <a:effectLst>
                  <a:glow rad="101600">
                    <a:schemeClr val="bg1">
                      <a:alpha val="60000"/>
                    </a:schemeClr>
                  </a:glow>
                </a:effectLst>
              </a:rPr>
              <a:t>Focus of the Contemporary Church</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914400"/>
            <a:ext cx="8305800" cy="5943600"/>
          </a:xfrm>
        </p:spPr>
        <p:txBody>
          <a:bodyPr>
            <a:normAutofit/>
          </a:bodyPr>
          <a:lstStyle/>
          <a:p>
            <a:r>
              <a:rPr lang="en-US" sz="3600" dirty="0" smtClean="0">
                <a:effectLst>
                  <a:glow rad="101600">
                    <a:schemeClr val="bg1">
                      <a:alpha val="60000"/>
                    </a:schemeClr>
                  </a:glow>
                </a:effectLst>
              </a:rPr>
              <a:t>Praise and worship</a:t>
            </a:r>
          </a:p>
          <a:p>
            <a:r>
              <a:rPr lang="en-US" sz="3600" dirty="0" smtClean="0">
                <a:effectLst>
                  <a:glow rad="101600">
                    <a:schemeClr val="bg1">
                      <a:alpha val="60000"/>
                    </a:schemeClr>
                  </a:glow>
                </a:effectLst>
              </a:rPr>
              <a:t>Feeling good and being entertained</a:t>
            </a:r>
          </a:p>
          <a:p>
            <a:r>
              <a:rPr lang="en-US" sz="3600" dirty="0" smtClean="0">
                <a:effectLst>
                  <a:glow rad="101600">
                    <a:schemeClr val="bg1">
                      <a:alpha val="60000"/>
                    </a:schemeClr>
                  </a:glow>
                </a:effectLst>
              </a:rPr>
              <a:t>Personal success and prosperity</a:t>
            </a:r>
            <a:endParaRPr lang="en-US" sz="3600" dirty="0">
              <a:effectLst>
                <a:glow rad="101600">
                  <a:schemeClr val="bg1">
                    <a:alpha val="60000"/>
                  </a:schemeClr>
                </a:glow>
              </a:effectLst>
            </a:endParaRPr>
          </a:p>
        </p:txBody>
      </p:sp>
      <p:pic>
        <p:nvPicPr>
          <p:cNvPr id="71682" name="Picture 2" descr="C:\Users\Ptr. Daniel White\Desktop\Bible pictures\fales teachers, churches, idols, temples\45896773.jpg"/>
          <p:cNvPicPr>
            <a:picLocks noChangeAspect="1" noChangeArrowheads="1"/>
          </p:cNvPicPr>
          <p:nvPr/>
        </p:nvPicPr>
        <p:blipFill>
          <a:blip r:embed="rId4" cstate="print"/>
          <a:srcRect/>
          <a:stretch>
            <a:fillRect/>
          </a:stretch>
        </p:blipFill>
        <p:spPr bwMode="auto">
          <a:xfrm>
            <a:off x="2667000" y="4648200"/>
            <a:ext cx="3929063" cy="2209800"/>
          </a:xfrm>
          <a:prstGeom prst="rect">
            <a:avLst/>
          </a:prstGeom>
          <a:noFill/>
        </p:spPr>
      </p:pic>
      <p:pic>
        <p:nvPicPr>
          <p:cNvPr id="71686" name="Picture 6" descr="C:\Users\Ptr. Daniel White\Desktop\Bible pictures\fales teachers, churches, idols, temples\PrestonwoodChristmas9-main_Full.jpg"/>
          <p:cNvPicPr>
            <a:picLocks noChangeAspect="1" noChangeArrowheads="1"/>
          </p:cNvPicPr>
          <p:nvPr/>
        </p:nvPicPr>
        <p:blipFill>
          <a:blip r:embed="rId5" cstate="print"/>
          <a:srcRect/>
          <a:stretch>
            <a:fillRect/>
          </a:stretch>
        </p:blipFill>
        <p:spPr bwMode="auto">
          <a:xfrm>
            <a:off x="0" y="3048000"/>
            <a:ext cx="3474500" cy="2286000"/>
          </a:xfrm>
          <a:prstGeom prst="rect">
            <a:avLst/>
          </a:prstGeom>
          <a:noFill/>
        </p:spPr>
      </p:pic>
      <p:pic>
        <p:nvPicPr>
          <p:cNvPr id="71687" name="Picture 7" descr="C:\Users\Ptr. Daniel White\Desktop\Bible pictures\fales teachers, churches, idols, temples\worship_concert.jpg"/>
          <p:cNvPicPr>
            <a:picLocks noChangeAspect="1" noChangeArrowheads="1"/>
          </p:cNvPicPr>
          <p:nvPr/>
        </p:nvPicPr>
        <p:blipFill>
          <a:blip r:embed="rId6" cstate="print"/>
          <a:srcRect/>
          <a:stretch>
            <a:fillRect/>
          </a:stretch>
        </p:blipFill>
        <p:spPr bwMode="auto">
          <a:xfrm>
            <a:off x="0" y="5068887"/>
            <a:ext cx="2895600" cy="1789113"/>
          </a:xfrm>
          <a:prstGeom prst="rect">
            <a:avLst/>
          </a:prstGeom>
          <a:noFill/>
        </p:spPr>
      </p:pic>
      <p:pic>
        <p:nvPicPr>
          <p:cNvPr id="71688" name="Picture 8" descr="C:\Users\Ptr. Daniel White\Desktop\Bible pictures\fales teachers, churches, idols, temples\mws.jpg"/>
          <p:cNvPicPr>
            <a:picLocks noChangeAspect="1" noChangeArrowheads="1"/>
          </p:cNvPicPr>
          <p:nvPr/>
        </p:nvPicPr>
        <p:blipFill>
          <a:blip r:embed="rId7" cstate="print"/>
          <a:srcRect/>
          <a:stretch>
            <a:fillRect/>
          </a:stretch>
        </p:blipFill>
        <p:spPr bwMode="auto">
          <a:xfrm>
            <a:off x="6197600" y="4648200"/>
            <a:ext cx="2946400" cy="2209800"/>
          </a:xfrm>
          <a:prstGeom prst="rect">
            <a:avLst/>
          </a:prstGeom>
          <a:noFill/>
        </p:spPr>
      </p:pic>
      <p:pic>
        <p:nvPicPr>
          <p:cNvPr id="71689" name="Picture 9" descr="C:\Users\Ptr. Daniel White\Desktop\Bible pictures\fales teachers, churches, idols, temples\megachurch.jpg"/>
          <p:cNvPicPr>
            <a:picLocks noChangeAspect="1" noChangeArrowheads="1"/>
          </p:cNvPicPr>
          <p:nvPr/>
        </p:nvPicPr>
        <p:blipFill>
          <a:blip r:embed="rId8" cstate="print"/>
          <a:srcRect/>
          <a:stretch>
            <a:fillRect/>
          </a:stretch>
        </p:blipFill>
        <p:spPr bwMode="auto">
          <a:xfrm>
            <a:off x="6096000" y="2971800"/>
            <a:ext cx="3048000" cy="1773784"/>
          </a:xfrm>
          <a:prstGeom prst="rect">
            <a:avLst/>
          </a:prstGeom>
          <a:noFill/>
        </p:spPr>
      </p:pic>
      <p:pic>
        <p:nvPicPr>
          <p:cNvPr id="71685" name="Picture 5" descr="C:\Users\Ptr. Daniel White\Desktop\Bible pictures\fales teachers, churches, idols, temples\False Teachers 7.jpg"/>
          <p:cNvPicPr>
            <a:picLocks noChangeAspect="1" noChangeArrowheads="1"/>
          </p:cNvPicPr>
          <p:nvPr/>
        </p:nvPicPr>
        <p:blipFill>
          <a:blip r:embed="rId9" cstate="print"/>
          <a:srcRect/>
          <a:stretch>
            <a:fillRect/>
          </a:stretch>
        </p:blipFill>
        <p:spPr bwMode="auto">
          <a:xfrm>
            <a:off x="7078663" y="914400"/>
            <a:ext cx="2065337" cy="2065337"/>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glow rad="101600">
                    <a:schemeClr val="bg1">
                      <a:alpha val="60000"/>
                    </a:schemeClr>
                  </a:glow>
                </a:effectLst>
              </a:rPr>
              <a:t>Personal Application</a:t>
            </a:r>
            <a:endParaRPr lang="en-US" dirty="0">
              <a:effectLst>
                <a:glow rad="101600">
                  <a:schemeClr val="bg1">
                    <a:alpha val="60000"/>
                  </a:schemeClr>
                </a:glow>
              </a:effectLst>
            </a:endParaRPr>
          </a:p>
        </p:txBody>
      </p:sp>
      <p:sp>
        <p:nvSpPr>
          <p:cNvPr id="3" name="Content Placeholder 2"/>
          <p:cNvSpPr>
            <a:spLocks noGrp="1"/>
          </p:cNvSpPr>
          <p:nvPr>
            <p:ph sz="half" idx="1"/>
          </p:nvPr>
        </p:nvSpPr>
        <p:spPr>
          <a:xfrm>
            <a:off x="457200" y="1600200"/>
            <a:ext cx="4038600" cy="5257800"/>
          </a:xfrm>
        </p:spPr>
        <p:txBody>
          <a:bodyPr>
            <a:normAutofit fontScale="92500" lnSpcReduction="10000"/>
          </a:bodyPr>
          <a:lstStyle/>
          <a:p>
            <a:r>
              <a:rPr lang="en-US" sz="3600" dirty="0" smtClean="0">
                <a:effectLst>
                  <a:glow rad="101600">
                    <a:schemeClr val="bg1">
                      <a:alpha val="60000"/>
                    </a:schemeClr>
                  </a:glow>
                </a:effectLst>
              </a:rPr>
              <a:t>What is your focus in life?</a:t>
            </a:r>
          </a:p>
          <a:p>
            <a:r>
              <a:rPr lang="en-US" sz="3600" dirty="0" smtClean="0">
                <a:effectLst>
                  <a:glow rad="101600">
                    <a:schemeClr val="bg1">
                      <a:alpha val="60000"/>
                    </a:schemeClr>
                  </a:glow>
                </a:effectLst>
              </a:rPr>
              <a:t>What are your priorities in life?</a:t>
            </a:r>
          </a:p>
          <a:p>
            <a:r>
              <a:rPr lang="en-US" sz="3600" dirty="0" smtClean="0">
                <a:effectLst>
                  <a:glow rad="101600">
                    <a:schemeClr val="bg1">
                      <a:alpha val="60000"/>
                    </a:schemeClr>
                  </a:glow>
                </a:effectLst>
              </a:rPr>
              <a:t>What are you pursuing in life?</a:t>
            </a:r>
          </a:p>
          <a:p>
            <a:endParaRPr lang="en-US" sz="3600" dirty="0">
              <a:effectLst>
                <a:glow rad="101600">
                  <a:schemeClr val="bg1">
                    <a:alpha val="60000"/>
                  </a:schemeClr>
                </a:glow>
              </a:effectLst>
            </a:endParaRPr>
          </a:p>
        </p:txBody>
      </p:sp>
      <p:sp>
        <p:nvSpPr>
          <p:cNvPr id="5" name="Content Placeholder 4"/>
          <p:cNvSpPr>
            <a:spLocks noGrp="1"/>
          </p:cNvSpPr>
          <p:nvPr>
            <p:ph sz="half" idx="2"/>
          </p:nvPr>
        </p:nvSpPr>
        <p:spPr>
          <a:xfrm>
            <a:off x="4648200" y="1600200"/>
            <a:ext cx="4038600" cy="5257800"/>
          </a:xfrm>
        </p:spPr>
        <p:txBody>
          <a:bodyPr>
            <a:normAutofit fontScale="92500" lnSpcReduction="10000"/>
          </a:bodyPr>
          <a:lstStyle/>
          <a:p>
            <a:r>
              <a:rPr lang="en-US" sz="3600" dirty="0" smtClean="0">
                <a:effectLst>
                  <a:glow rad="101600">
                    <a:schemeClr val="bg1">
                      <a:alpha val="60000"/>
                    </a:schemeClr>
                  </a:glow>
                </a:effectLst>
              </a:rPr>
              <a:t>I will make time daily for prayer.</a:t>
            </a:r>
          </a:p>
          <a:p>
            <a:r>
              <a:rPr lang="en-US" sz="3600" dirty="0" smtClean="0">
                <a:effectLst>
                  <a:glow rad="101600">
                    <a:schemeClr val="bg1">
                      <a:alpha val="60000"/>
                    </a:schemeClr>
                  </a:glow>
                </a:effectLst>
              </a:rPr>
              <a:t>I will not neglect the prayer meetings of my local church.</a:t>
            </a:r>
          </a:p>
          <a:p>
            <a:r>
              <a:rPr lang="en-US" sz="3600" dirty="0" smtClean="0">
                <a:effectLst>
                  <a:glow rad="101600">
                    <a:schemeClr val="bg1">
                      <a:alpha val="60000"/>
                    </a:schemeClr>
                  </a:glow>
                </a:effectLst>
              </a:rPr>
              <a:t>I will keep my heart right </a:t>
            </a:r>
            <a:r>
              <a:rPr lang="en-US" sz="3600" smtClean="0">
                <a:effectLst>
                  <a:glow rad="101600">
                    <a:schemeClr val="bg1">
                      <a:alpha val="60000"/>
                    </a:schemeClr>
                  </a:glow>
                </a:effectLst>
              </a:rPr>
              <a:t>with </a:t>
            </a:r>
            <a:r>
              <a:rPr lang="en-US" sz="3600" smtClean="0">
                <a:effectLst>
                  <a:glow rad="101600">
                    <a:schemeClr val="bg1">
                      <a:alpha val="60000"/>
                    </a:schemeClr>
                  </a:glow>
                </a:effectLst>
              </a:rPr>
              <a:t>God </a:t>
            </a:r>
            <a:r>
              <a:rPr lang="en-US" sz="3600" dirty="0" smtClean="0">
                <a:effectLst>
                  <a:glow rad="101600">
                    <a:schemeClr val="bg1">
                      <a:alpha val="60000"/>
                    </a:schemeClr>
                  </a:glow>
                </a:effectLst>
              </a:rPr>
              <a:t>and others so that my prayers will not be hindered.</a:t>
            </a:r>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to="" calcmode="lin" valueType="num">
                                      <p:cBhvr>
                                        <p:cTn id="22" dur="1" fill="hold"/>
                                        <p:tgtEl>
                                          <p:spTgt spid="5">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to="" calcmode="lin" valueType="num">
                                      <p:cBhvr>
                                        <p:cTn id="27" dur="1" fill="hold"/>
                                        <p:tgtEl>
                                          <p:spTgt spid="5">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to="" calcmode="lin" valueType="num">
                                      <p:cBhvr>
                                        <p:cTn id="32" dur="1" fill="hold"/>
                                        <p:tgtEl>
                                          <p:spTgt spid="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371600" y="228600"/>
            <a:ext cx="6400800" cy="1752600"/>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How to Walk with God</a:t>
            </a:r>
          </a:p>
          <a:p>
            <a:pPr marL="342900" marR="0" lvl="0" indent="-342900" algn="ctr" defTabSz="914400" rtl="0" eaLnBrk="1" fontAlgn="auto" latinLnBrk="0" hangingPunct="1">
              <a:lnSpc>
                <a:spcPct val="100000"/>
              </a:lnSpc>
              <a:spcBef>
                <a:spcPct val="20000"/>
              </a:spcBef>
              <a:spcAft>
                <a:spcPts val="0"/>
              </a:spcAft>
              <a:buClrTx/>
              <a:buSzTx/>
              <a:tabLst/>
              <a:defRPr/>
            </a:pPr>
            <a:r>
              <a:rPr lang="en-US" sz="3600" i="1" dirty="0" smtClean="0">
                <a:solidFill>
                  <a:srgbClr val="FFFF00"/>
                </a:solidFill>
                <a:effectLst>
                  <a:glow rad="101600">
                    <a:schemeClr val="bg1">
                      <a:alpha val="60000"/>
                    </a:schemeClr>
                  </a:glow>
                </a:effectLst>
              </a:rPr>
              <a:t>“The way of fellowship”</a:t>
            </a:r>
            <a:endParaRPr kumimoji="0" lang="en-US" sz="3600" b="0" i="1" u="none" strike="noStrike" kern="1200" cap="none" spc="0" normalizeH="0" baseline="0" noProof="0" dirty="0" smtClean="0">
              <a:ln>
                <a:noFill/>
              </a:ln>
              <a:solidFill>
                <a:srgbClr val="FFFF00"/>
              </a:solidFill>
              <a:effectLst>
                <a:glow rad="101600">
                  <a:schemeClr val="bg1">
                    <a:alpha val="60000"/>
                  </a:schemeClr>
                </a:glo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(Part 2)</a:t>
            </a:r>
            <a: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
            </a:r>
            <a:b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br>
            <a:endParaRPr kumimoji="0" lang="en-US" sz="40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0" i="1" u="none" strike="noStrike" kern="1200" cap="none" spc="0" normalizeH="0" baseline="0" noProof="0" dirty="0">
              <a:ln>
                <a:noFill/>
              </a:ln>
              <a:solidFill>
                <a:schemeClr val="tx1"/>
              </a:solidFill>
              <a:effectLst>
                <a:glow rad="101600">
                  <a:schemeClr val="bg1">
                    <a:alpha val="60000"/>
                  </a:schemeClr>
                </a:glow>
              </a:effectLst>
              <a:uLnTx/>
              <a:uFillTx/>
              <a:latin typeface="+mn-lt"/>
              <a:ea typeface="+mn-ea"/>
              <a:cs typeface="+mn-cs"/>
            </a:endParaRPr>
          </a:p>
        </p:txBody>
      </p:sp>
      <p:pic>
        <p:nvPicPr>
          <p:cNvPr id="1026" name="Picture 2" descr="C:\Users\Ptr. Daniel White\Desktop\Bible pictures\Jesus\LET JE1.jpg"/>
          <p:cNvPicPr>
            <a:picLocks noChangeAspect="1" noChangeArrowheads="1"/>
          </p:cNvPicPr>
          <p:nvPr/>
        </p:nvPicPr>
        <p:blipFill>
          <a:blip r:embed="rId3" cstate="print"/>
          <a:srcRect/>
          <a:stretch>
            <a:fillRect/>
          </a:stretch>
        </p:blipFill>
        <p:spPr bwMode="auto">
          <a:xfrm>
            <a:off x="1828800" y="2514600"/>
            <a:ext cx="5410200" cy="405729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0"/>
            <a:ext cx="92964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p:cNvSpPr/>
          <p:nvPr/>
        </p:nvSpPr>
        <p:spPr>
          <a:xfrm rot="20379688">
            <a:off x="2746811" y="1026408"/>
            <a:ext cx="4869621" cy="2062103"/>
          </a:xfrm>
          <a:prstGeom prst="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i="1" dirty="0" smtClean="0">
                <a:effectLst>
                  <a:glow rad="63500">
                    <a:schemeClr val="accent5">
                      <a:satMod val="175000"/>
                      <a:alpha val="40000"/>
                    </a:schemeClr>
                  </a:glow>
                </a:effectLst>
              </a:rPr>
              <a:t> “But if we walk in the light, as he is in the light, we have fellowship one with another” (I John 1:7)</a:t>
            </a:r>
            <a:endParaRPr lang="en-US" sz="3200" i="1" dirty="0">
              <a:effectLst>
                <a:glow rad="63500">
                  <a:schemeClr val="accent5">
                    <a:satMod val="175000"/>
                    <a:alpha val="40000"/>
                  </a:schemeClr>
                </a:glow>
              </a:effectLst>
            </a:endParaRPr>
          </a:p>
        </p:txBody>
      </p:sp>
      <p:sp>
        <p:nvSpPr>
          <p:cNvPr id="2" name="Title 1"/>
          <p:cNvSpPr>
            <a:spLocks noGrp="1"/>
          </p:cNvSpPr>
          <p:nvPr>
            <p:ph type="ctrTitle"/>
          </p:nvPr>
        </p:nvSpPr>
        <p:spPr>
          <a:xfrm rot="953334">
            <a:off x="988621" y="3613750"/>
            <a:ext cx="4814554" cy="2606282"/>
          </a:xfr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a:normAutofit/>
          </a:bodyPr>
          <a:lstStyle/>
          <a:p>
            <a:r>
              <a:rPr lang="en-US" sz="3200" i="1" dirty="0" smtClean="0">
                <a:effectLst>
                  <a:glow rad="228600">
                    <a:schemeClr val="accent3">
                      <a:satMod val="175000"/>
                      <a:alpha val="40000"/>
                    </a:schemeClr>
                  </a:glow>
                </a:effectLst>
              </a:rPr>
              <a:t>“If we say that we have fellowship with him, and walk in darkness, we lie, and do not the truth.” </a:t>
            </a:r>
            <a:br>
              <a:rPr lang="en-US" sz="3200" i="1" dirty="0" smtClean="0">
                <a:effectLst>
                  <a:glow rad="228600">
                    <a:schemeClr val="accent3">
                      <a:satMod val="175000"/>
                      <a:alpha val="40000"/>
                    </a:schemeClr>
                  </a:glow>
                </a:effectLst>
              </a:rPr>
            </a:br>
            <a:r>
              <a:rPr lang="en-US" sz="3200" i="1" dirty="0" smtClean="0">
                <a:effectLst>
                  <a:glow rad="228600">
                    <a:schemeClr val="accent3">
                      <a:satMod val="175000"/>
                      <a:alpha val="40000"/>
                    </a:schemeClr>
                  </a:glow>
                </a:effectLst>
              </a:rPr>
              <a:t>(I John 1:6) </a:t>
            </a:r>
            <a:endParaRPr lang="en-US" sz="3200" i="1" dirty="0">
              <a:effectLst>
                <a:glow rad="2286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676400"/>
            <a:ext cx="8229600" cy="685800"/>
          </a:xfrm>
        </p:spPr>
        <p:txBody>
          <a:bodyPr>
            <a:noAutofit/>
          </a:bodyPr>
          <a:lstStyle/>
          <a:p>
            <a:pPr marL="342900" lvl="0" indent="-342900">
              <a:spcBef>
                <a:spcPct val="20000"/>
              </a:spcBef>
              <a:defRPr/>
            </a:pPr>
            <a:r>
              <a:rPr lang="en-US" sz="3600" dirty="0">
                <a:effectLst>
                  <a:glow rad="101600">
                    <a:schemeClr val="bg1">
                      <a:alpha val="60000"/>
                    </a:schemeClr>
                  </a:glow>
                </a:effectLst>
                <a:latin typeface="+mn-lt"/>
                <a:ea typeface="+mn-ea"/>
                <a:cs typeface="+mn-cs"/>
              </a:rPr>
              <a:t>How to Walk with God</a:t>
            </a:r>
            <a:br>
              <a:rPr lang="en-US" sz="3600" dirty="0">
                <a:effectLst>
                  <a:glow rad="101600">
                    <a:schemeClr val="bg1">
                      <a:alpha val="60000"/>
                    </a:schemeClr>
                  </a:glow>
                </a:effectLst>
                <a:latin typeface="+mn-lt"/>
                <a:ea typeface="+mn-ea"/>
                <a:cs typeface="+mn-cs"/>
              </a:rPr>
            </a:br>
            <a:r>
              <a:rPr lang="en-US" sz="3600" i="1" dirty="0">
                <a:solidFill>
                  <a:srgbClr val="FFFF00"/>
                </a:solidFill>
                <a:effectLst>
                  <a:glow rad="101600">
                    <a:schemeClr val="bg1">
                      <a:alpha val="60000"/>
                    </a:schemeClr>
                  </a:glow>
                </a:effectLst>
              </a:rPr>
              <a:t>“Walking on the </a:t>
            </a:r>
            <a:r>
              <a:rPr lang="en-US" sz="3600" i="1" dirty="0" smtClean="0">
                <a:solidFill>
                  <a:srgbClr val="FFFF00"/>
                </a:solidFill>
                <a:effectLst>
                  <a:glow rad="101600">
                    <a:schemeClr val="bg1">
                      <a:alpha val="60000"/>
                    </a:schemeClr>
                  </a:glow>
                </a:effectLst>
              </a:rPr>
              <a:t>Road </a:t>
            </a:r>
            <a:r>
              <a:rPr lang="en-US" sz="3600" i="1" dirty="0">
                <a:solidFill>
                  <a:srgbClr val="FFFF00"/>
                </a:solidFill>
                <a:effectLst>
                  <a:glow rad="101600">
                    <a:schemeClr val="bg1">
                      <a:alpha val="60000"/>
                    </a:schemeClr>
                  </a:glow>
                </a:effectLst>
              </a:rPr>
              <a:t>of Holiness”</a:t>
            </a:r>
            <a:r>
              <a:rPr lang="en-US" sz="3600" i="1" dirty="0">
                <a:solidFill>
                  <a:srgbClr val="FFFF00"/>
                </a:solidFill>
                <a:effectLst>
                  <a:glow rad="101600">
                    <a:schemeClr val="bg1">
                      <a:alpha val="60000"/>
                    </a:schemeClr>
                  </a:glow>
                </a:effectLst>
                <a:latin typeface="+mn-lt"/>
                <a:ea typeface="+mn-ea"/>
                <a:cs typeface="+mn-cs"/>
              </a:rPr>
              <a:t/>
            </a:r>
            <a:br>
              <a:rPr lang="en-US" sz="3600" i="1" dirty="0">
                <a:solidFill>
                  <a:srgbClr val="FFFF00"/>
                </a:solidFill>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(Part 3)</a:t>
            </a:r>
            <a:r>
              <a:rPr lang="en-US" sz="3600" dirty="0">
                <a:effectLst>
                  <a:glow rad="101600">
                    <a:schemeClr val="bg1">
                      <a:alpha val="60000"/>
                    </a:schemeClr>
                  </a:glow>
                </a:effectLst>
                <a:latin typeface="+mn-lt"/>
                <a:ea typeface="+mn-ea"/>
                <a:cs typeface="+mn-cs"/>
              </a:rPr>
              <a:t/>
            </a:r>
            <a:br>
              <a:rPr lang="en-US" sz="3600" dirty="0">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
            </a:r>
            <a:br>
              <a:rPr lang="en-US" sz="3600" i="1" dirty="0">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
            </a:r>
            <a:br>
              <a:rPr lang="en-US" sz="3600" i="1" dirty="0">
                <a:effectLst>
                  <a:glow rad="101600">
                    <a:schemeClr val="bg1">
                      <a:alpha val="60000"/>
                    </a:schemeClr>
                  </a:glow>
                </a:effectLst>
                <a:latin typeface="+mn-lt"/>
                <a:ea typeface="+mn-ea"/>
                <a:cs typeface="+mn-cs"/>
              </a:rPr>
            </a:br>
            <a:endParaRPr lang="en-US" sz="3600" dirty="0"/>
          </a:p>
        </p:txBody>
      </p:sp>
      <p:pic>
        <p:nvPicPr>
          <p:cNvPr id="5" name="Picture 2" descr="C:\Users\Ptr. Daniel White\Documents\My Scans\2009-06 (Jun)\scan002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209800" y="2743200"/>
            <a:ext cx="5105400" cy="3770933"/>
          </a:xfrm>
          <a:prstGeom prst="rect">
            <a:avLst/>
          </a:prstGeom>
          <a:ln w="228600" cap="sq" cmpd="thickThin">
            <a:solidFill>
              <a:srgbClr val="000000"/>
            </a:solidFill>
            <a:prstDash val="solid"/>
            <a:miter lim="800000"/>
          </a:ln>
          <a:effectLst>
            <a:innerShdw blurRad="76200">
              <a:srgbClr val="000000"/>
            </a:innerShdw>
          </a:effectLst>
        </p:spPr>
      </p:pic>
      <p:sp>
        <p:nvSpPr>
          <p:cNvPr id="6" name="Explosion 2 5"/>
          <p:cNvSpPr/>
          <p:nvPr/>
        </p:nvSpPr>
        <p:spPr>
          <a:xfrm>
            <a:off x="1752600" y="2362200"/>
            <a:ext cx="1981200" cy="2362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Explosion 2 6"/>
          <p:cNvSpPr/>
          <p:nvPr/>
        </p:nvSpPr>
        <p:spPr>
          <a:xfrm>
            <a:off x="5410200" y="2743200"/>
            <a:ext cx="2438400" cy="2057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txBox="1">
            <a:spLocks noGrp="1"/>
          </p:cNvSpPr>
          <p:nvPr>
            <p:ph sz="half" idx="1"/>
          </p:nvPr>
        </p:nvSpPr>
        <p:spPr>
          <a:xfrm rot="19275979">
            <a:off x="1784808" y="3395441"/>
            <a:ext cx="2165909" cy="797303"/>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buNone/>
              <a:tabLst/>
              <a:defRPr/>
            </a:pPr>
            <a:r>
              <a:rPr kumimoji="0" lang="en-US" sz="1800" b="1" i="1" u="none" strike="noStrike" kern="1200" cap="none" spc="0" normalizeH="0" baseline="0" noProof="0" dirty="0" smtClean="0">
                <a:ln>
                  <a:noFill/>
                </a:ln>
                <a:solidFill>
                  <a:schemeClr val="bg1"/>
                </a:solidFill>
                <a:effectLst/>
                <a:uLnTx/>
                <a:uFillTx/>
                <a:latin typeface="+mn-lt"/>
                <a:ea typeface="+mn-ea"/>
                <a:cs typeface="+mn-cs"/>
              </a:rPr>
              <a:t>Unrighteousness</a:t>
            </a:r>
            <a:endParaRPr kumimoji="0" lang="en-US" sz="1800" b="1" i="1" u="none" strike="noStrike" kern="1200" cap="none" spc="0" normalizeH="0" baseline="0" noProof="0" dirty="0">
              <a:ln>
                <a:noFill/>
              </a:ln>
              <a:solidFill>
                <a:schemeClr val="bg1"/>
              </a:solidFill>
              <a:effectLst/>
              <a:uLnTx/>
              <a:uFillTx/>
              <a:latin typeface="+mn-lt"/>
              <a:ea typeface="+mn-ea"/>
              <a:cs typeface="+mn-cs"/>
            </a:endParaRPr>
          </a:p>
        </p:txBody>
      </p:sp>
      <p:sp>
        <p:nvSpPr>
          <p:cNvPr id="13" name="Content Placeholder 12"/>
          <p:cNvSpPr>
            <a:spLocks noGrp="1"/>
          </p:cNvSpPr>
          <p:nvPr>
            <p:ph sz="half" idx="2"/>
          </p:nvPr>
        </p:nvSpPr>
        <p:spPr>
          <a:xfrm rot="19436137">
            <a:off x="5824194" y="3566321"/>
            <a:ext cx="1613566" cy="644089"/>
          </a:xfrm>
        </p:spPr>
        <p:txBody>
          <a:bodyPr>
            <a:normAutofit/>
          </a:bodyPr>
          <a:lstStyle/>
          <a:p>
            <a:pPr>
              <a:buNone/>
            </a:pPr>
            <a:r>
              <a:rPr lang="en-US" sz="1800" b="1" i="1" dirty="0" smtClean="0">
                <a:solidFill>
                  <a:schemeClr val="bg1"/>
                </a:solidFill>
              </a:rPr>
              <a:t>Righteousness</a:t>
            </a:r>
            <a:endParaRPr lang="en-US" sz="1800" b="1" i="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Ptr. Daniel White\Documents\My Scans\2009-06 (Jun)\scan0015.jpg"/>
          <p:cNvPicPr>
            <a:picLocks noChangeAspect="1" noChangeArrowheads="1"/>
          </p:cNvPicPr>
          <p:nvPr/>
        </p:nvPicPr>
        <p:blipFill>
          <a:blip r:embed="rId3" cstate="print"/>
          <a:srcRect/>
          <a:stretch>
            <a:fillRect/>
          </a:stretch>
        </p:blipFill>
        <p:spPr bwMode="auto">
          <a:xfrm>
            <a:off x="304800" y="228600"/>
            <a:ext cx="8549313" cy="64011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ctangle 2"/>
          <p:cNvSpPr/>
          <p:nvPr/>
        </p:nvSpPr>
        <p:spPr>
          <a:xfrm>
            <a:off x="1981200" y="4724400"/>
            <a:ext cx="1905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5" name="Content Placeholder 4"/>
          <p:cNvSpPr>
            <a:spLocks noGrp="1"/>
          </p:cNvSpPr>
          <p:nvPr>
            <p:ph idx="1"/>
          </p:nvPr>
        </p:nvSpPr>
        <p:spPr>
          <a:xfrm>
            <a:off x="1752600" y="4724400"/>
            <a:ext cx="2057400" cy="914401"/>
          </a:xfrm>
        </p:spPr>
        <p:txBody>
          <a:bodyPr>
            <a:noAutofit/>
          </a:bodyPr>
          <a:lstStyle/>
          <a:p>
            <a:pPr algn="ctr">
              <a:buNone/>
            </a:pPr>
            <a:r>
              <a:rPr lang="en-US" sz="4000" b="1" i="1" dirty="0" smtClean="0">
                <a:solidFill>
                  <a:srgbClr val="C00000"/>
                </a:solidFill>
              </a:rPr>
              <a:t>Holiness</a:t>
            </a:r>
            <a:endParaRPr lang="en-US" sz="4000" b="1" i="1" dirty="0">
              <a:solidFill>
                <a:srgbClr val="C00000"/>
              </a:solidFill>
            </a:endParaRPr>
          </a:p>
        </p:txBody>
      </p:sp>
      <p:sp>
        <p:nvSpPr>
          <p:cNvPr id="8" name="Double Wave 7"/>
          <p:cNvSpPr/>
          <p:nvPr/>
        </p:nvSpPr>
        <p:spPr>
          <a:xfrm>
            <a:off x="4191000" y="4648200"/>
            <a:ext cx="4343400" cy="1981200"/>
          </a:xfrm>
          <a:prstGeom prst="doubleWave">
            <a:avLst>
              <a:gd name="adj1" fmla="val 6250"/>
              <a:gd name="adj2" fmla="val -1019"/>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3"/>
          <p:cNvSpPr>
            <a:spLocks noGrp="1"/>
          </p:cNvSpPr>
          <p:nvPr>
            <p:ph type="title"/>
          </p:nvPr>
        </p:nvSpPr>
        <p:spPr>
          <a:xfrm>
            <a:off x="4038600" y="4876800"/>
            <a:ext cx="4724400" cy="1600200"/>
          </a:xfrm>
        </p:spPr>
        <p:txBody>
          <a:bodyPr>
            <a:noAutofit/>
          </a:bodyPr>
          <a:lstStyle/>
          <a:p>
            <a:r>
              <a:rPr lang="en-US" sz="2400" b="1" i="1" dirty="0" smtClean="0">
                <a:solidFill>
                  <a:srgbClr val="C00000"/>
                </a:solidFill>
                <a:effectLst/>
              </a:rPr>
              <a:t> “And an highway shall be there, and a way, and it shall be called The way of holiness; the unclean shall not pass over it.”</a:t>
            </a:r>
            <a:endParaRPr lang="en-US" sz="2400" b="1" i="1" dirty="0">
              <a:solidFill>
                <a:srgbClr val="C00000"/>
              </a:solidFill>
              <a:effectLst/>
            </a:endParaRPr>
          </a:p>
        </p:txBody>
      </p:sp>
      <p:sp>
        <p:nvSpPr>
          <p:cNvPr id="7" name="Rectangle 6"/>
          <p:cNvSpPr/>
          <p:nvPr/>
        </p:nvSpPr>
        <p:spPr>
          <a:xfrm>
            <a:off x="2895600" y="762000"/>
            <a:ext cx="3124200" cy="707886"/>
          </a:xfrm>
          <a:prstGeom prst="rect">
            <a:avLst/>
          </a:prstGeom>
        </p:spPr>
        <p:txBody>
          <a:bodyPr wrap="square">
            <a:spAutoFit/>
          </a:bodyPr>
          <a:lstStyle/>
          <a:p>
            <a:pPr algn="ctr"/>
            <a:r>
              <a:rPr lang="en-US" sz="4000" b="1" i="1" dirty="0" smtClean="0">
                <a:solidFill>
                  <a:srgbClr val="FF0000"/>
                </a:solidFill>
                <a:effectLst/>
              </a:rPr>
              <a:t>(Isaiah 35:8)</a:t>
            </a:r>
            <a:endParaRPr lang="en-US" sz="4000" b="1" dirty="0">
              <a:solidFill>
                <a:srgbClr val="FF0000"/>
              </a:solidFill>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686800" cy="1752599"/>
          </a:xfrm>
        </p:spPr>
        <p:txBody>
          <a:bodyPr>
            <a:normAutofit/>
          </a:bodyPr>
          <a:lstStyle/>
          <a:p>
            <a:r>
              <a:rPr lang="en-US" sz="4900" dirty="0" smtClean="0">
                <a:effectLst>
                  <a:glow rad="101600">
                    <a:schemeClr val="bg1">
                      <a:alpha val="60000"/>
                    </a:schemeClr>
                  </a:glow>
                </a:effectLst>
              </a:rPr>
              <a:t>How to Walk with God</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solidFill>
                  <a:srgbClr val="FFFF00"/>
                </a:solidFill>
                <a:effectLst>
                  <a:glow rad="101600">
                    <a:schemeClr val="bg1">
                      <a:alpha val="60000"/>
                    </a:schemeClr>
                  </a:glow>
                </a:effectLst>
              </a:rPr>
              <a:t>“Removing the beam from your eyes”</a:t>
            </a:r>
            <a:endParaRPr lang="en-US" i="1" dirty="0">
              <a:solidFill>
                <a:srgbClr val="FFFF00"/>
              </a:solidFill>
              <a:effectLst>
                <a:glow rad="101600">
                  <a:schemeClr val="bg1">
                    <a:alpha val="60000"/>
                  </a:schemeClr>
                </a:glow>
              </a:effectLst>
            </a:endParaRPr>
          </a:p>
        </p:txBody>
      </p:sp>
      <p:sp>
        <p:nvSpPr>
          <p:cNvPr id="3" name="Subtitle 2"/>
          <p:cNvSpPr>
            <a:spLocks noGrp="1"/>
          </p:cNvSpPr>
          <p:nvPr>
            <p:ph type="subTitle" idx="1"/>
          </p:nvPr>
        </p:nvSpPr>
        <p:spPr>
          <a:xfrm>
            <a:off x="304800" y="1828800"/>
            <a:ext cx="8534400" cy="4038600"/>
          </a:xfrm>
        </p:spPr>
        <p:txBody>
          <a:bodyPr>
            <a:normAutofit/>
          </a:bodyPr>
          <a:lstStyle/>
          <a:p>
            <a:r>
              <a:rPr lang="en-US" sz="4000" i="1" dirty="0" smtClean="0">
                <a:effectLst>
                  <a:glow rad="101600">
                    <a:schemeClr val="bg1">
                      <a:alpha val="60000"/>
                    </a:schemeClr>
                  </a:glow>
                </a:effectLst>
              </a:rPr>
              <a:t>(Part 4)</a:t>
            </a:r>
            <a:endParaRPr lang="en-US" sz="4000" i="1" dirty="0">
              <a:effectLst>
                <a:glow rad="101600">
                  <a:schemeClr val="bg1">
                    <a:alpha val="60000"/>
                  </a:schemeClr>
                </a:glow>
              </a:effectLst>
            </a:endParaRPr>
          </a:p>
        </p:txBody>
      </p:sp>
      <p:pic>
        <p:nvPicPr>
          <p:cNvPr id="5" name="Picture 2" descr="c:\Users\Ptr. Daniel White\Desktop\Bible pictures\Bible pictures New Testament\Parables &amp; Illustrations\Beam &amp; mote 1365-NT-45.jpg"/>
          <p:cNvPicPr>
            <a:picLocks noChangeAspect="1" noChangeArrowheads="1"/>
          </p:cNvPicPr>
          <p:nvPr/>
        </p:nvPicPr>
        <p:blipFill>
          <a:blip r:embed="rId3" cstate="print">
            <a:duotone>
              <a:prstClr val="black"/>
              <a:schemeClr val="accent6">
                <a:tint val="45000"/>
                <a:satMod val="400000"/>
              </a:schemeClr>
            </a:duotone>
            <a:lum bright="-10000" contrast="10000"/>
          </a:blip>
          <a:srcRect/>
          <a:stretch>
            <a:fillRect/>
          </a:stretch>
        </p:blipFill>
        <p:spPr bwMode="auto">
          <a:xfrm>
            <a:off x="1828800" y="2590800"/>
            <a:ext cx="5588000"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normAutofit fontScale="90000"/>
          </a:bodyPr>
          <a:lstStyle/>
          <a:p>
            <a:r>
              <a:rPr lang="en-US" dirty="0" smtClean="0">
                <a:effectLst>
                  <a:glow rad="101600">
                    <a:schemeClr val="bg1">
                      <a:alpha val="60000"/>
                    </a:schemeClr>
                  </a:glow>
                </a:effectLst>
              </a:rPr>
              <a:t>How to Walk with God</a:t>
            </a:r>
            <a:br>
              <a:rPr lang="en-US" dirty="0" smtClean="0">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“Avoidance of Sin”</a:t>
            </a:r>
            <a:br>
              <a:rPr lang="en-US" sz="4000" i="1" dirty="0" smtClean="0">
                <a:solidFill>
                  <a:srgbClr val="FFFF00"/>
                </a:solidFill>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and</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“Adherence to Biblical Standards”</a:t>
            </a:r>
            <a:br>
              <a:rPr lang="en-US" sz="4000" i="1" dirty="0" smtClean="0">
                <a:solidFill>
                  <a:srgbClr val="FFFF00"/>
                </a:solidFill>
                <a:effectLst>
                  <a:glow rad="101600">
                    <a:schemeClr val="bg1">
                      <a:alpha val="60000"/>
                    </a:schemeClr>
                  </a:glow>
                </a:effectLst>
              </a:rPr>
            </a:br>
            <a:r>
              <a:rPr lang="en-US" sz="4000" i="1" dirty="0" smtClean="0">
                <a:effectLst>
                  <a:glow rad="101600">
                    <a:schemeClr val="bg1">
                      <a:alpha val="60000"/>
                    </a:schemeClr>
                  </a:glow>
                </a:effectLst>
              </a:rPr>
              <a:t>(Part 5)</a:t>
            </a:r>
            <a:endParaRPr lang="en-US" sz="4000" i="1" dirty="0">
              <a:effectLst>
                <a:glow rad="101600">
                  <a:schemeClr val="bg1">
                    <a:alpha val="60000"/>
                  </a:schemeClr>
                </a:glow>
              </a:effectLst>
            </a:endParaRPr>
          </a:p>
        </p:txBody>
      </p:sp>
      <p:sp>
        <p:nvSpPr>
          <p:cNvPr id="3" name="Content Placeholder 2"/>
          <p:cNvSpPr>
            <a:spLocks noGrp="1"/>
          </p:cNvSpPr>
          <p:nvPr>
            <p:ph idx="1"/>
          </p:nvPr>
        </p:nvSpPr>
        <p:spPr>
          <a:xfrm>
            <a:off x="0" y="3352800"/>
            <a:ext cx="5105400" cy="2971800"/>
          </a:xfrm>
        </p:spPr>
        <p:txBody>
          <a:bodyPr>
            <a:noAutofit/>
          </a:bodyPr>
          <a:lstStyle/>
          <a:p>
            <a:pPr algn="ctr">
              <a:buNone/>
            </a:pPr>
            <a:r>
              <a:rPr lang="en-US" sz="3600" i="1" dirty="0" smtClean="0">
                <a:effectLst>
                  <a:glow rad="101600">
                    <a:schemeClr val="bg1">
                      <a:alpha val="60000"/>
                    </a:schemeClr>
                  </a:glow>
                </a:effectLst>
              </a:rPr>
              <a:t>   “Whosoever committeth sin transgresseth also the law: for sin is the transgression of            the law.” (I John 3:4) </a:t>
            </a:r>
          </a:p>
          <a:p>
            <a:pPr algn="ctr">
              <a:buNone/>
            </a:pPr>
            <a:r>
              <a:rPr lang="en-US" sz="3600" i="1" dirty="0" smtClean="0">
                <a:effectLst>
                  <a:glow rad="101600">
                    <a:schemeClr val="bg1">
                      <a:alpha val="60000"/>
                    </a:schemeClr>
                  </a:glow>
                </a:effectLst>
              </a:rPr>
              <a:t> </a:t>
            </a:r>
          </a:p>
          <a:p>
            <a:pPr algn="ctr">
              <a:buNone/>
            </a:pPr>
            <a:r>
              <a:rPr lang="en-US" sz="3600" i="1" dirty="0" smtClean="0">
                <a:effectLst>
                  <a:glow rad="101600">
                    <a:schemeClr val="bg1">
                      <a:alpha val="60000"/>
                    </a:schemeClr>
                  </a:glow>
                </a:effectLst>
              </a:rPr>
              <a:t>   </a:t>
            </a:r>
            <a:endParaRPr lang="en-US" sz="3600" i="1" dirty="0">
              <a:effectLst>
                <a:glow rad="101600">
                  <a:schemeClr val="bg1">
                    <a:alpha val="60000"/>
                  </a:schemeClr>
                </a:glow>
              </a:effectLst>
            </a:endParaRPr>
          </a:p>
        </p:txBody>
      </p:sp>
      <p:pic>
        <p:nvPicPr>
          <p:cNvPr id="1026" name="Picture 2" descr="c:\Users\Ptr. Daniel White\Desktop\Bible pictures\Bible pictures Old Testament\Moses3 after Egypt\Mt. Sinai &amp; 10 Comm\10 commandments JPG.jpg"/>
          <p:cNvPicPr>
            <a:picLocks noChangeAspect="1" noChangeArrowheads="1"/>
          </p:cNvPicPr>
          <p:nvPr/>
        </p:nvPicPr>
        <p:blipFill>
          <a:blip r:embed="rId3" cstate="print"/>
          <a:srcRect/>
          <a:stretch>
            <a:fillRect/>
          </a:stretch>
        </p:blipFill>
        <p:spPr bwMode="auto">
          <a:xfrm>
            <a:off x="5410200" y="2743200"/>
            <a:ext cx="3573463" cy="2776004"/>
          </a:xfrm>
          <a:prstGeom prst="rect">
            <a:avLst/>
          </a:prstGeom>
          <a:noFill/>
          <a:effectLst>
            <a:reflection blurRad="6350" stA="50000" endA="295" endPos="92000" dist="101600" dir="5400000" sy="-100000" algn="bl" rotWithShape="0"/>
          </a:effectLst>
          <a:scene3d>
            <a:camera prst="orthographicFront"/>
            <a:lightRig rig="threePt" dir="t"/>
          </a:scene3d>
          <a:sp3d>
            <a:bevelT prst="convex"/>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1421</TotalTime>
  <Words>1411</Words>
  <Application>Microsoft Office PowerPoint</Application>
  <PresentationFormat>On-screen Show (4:3)</PresentationFormat>
  <Paragraphs>141</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How to Walk with God “Make Prayer a Priority” (Part 7)</vt:lpstr>
      <vt:lpstr>Slide 2</vt:lpstr>
      <vt:lpstr>“C” is a bent “I” “yet not I, but Christ…”</vt:lpstr>
      <vt:lpstr>Slide 4</vt:lpstr>
      <vt:lpstr>“If we say that we have fellowship with him, and walk in darkness, we lie, and do not the truth.”  (I John 1:6) </vt:lpstr>
      <vt:lpstr>How to Walk with God “Walking on the Road of Holiness” (Part 3)   </vt:lpstr>
      <vt:lpstr> “And an highway shall be there, and a way, and it shall be called The way of holiness; the unclean shall not pass over it.”</vt:lpstr>
      <vt:lpstr>How to Walk with God “Removing the beam from your eyes”</vt:lpstr>
      <vt:lpstr>How to Walk with God “Avoidance of Sin” and “Adherence to Biblical Standards” (Part 5)</vt:lpstr>
      <vt:lpstr>How to Walk  with God “Becoming a Humble Servant” (Luke 22:24-30) (Part 6)</vt:lpstr>
      <vt:lpstr>How to Walk with God “Make Prayer a Priority” (Part 7)</vt:lpstr>
      <vt:lpstr>Slide 12</vt:lpstr>
      <vt:lpstr>Slide 13</vt:lpstr>
      <vt:lpstr>Slide 14</vt:lpstr>
      <vt:lpstr>Slide 15</vt:lpstr>
      <vt:lpstr>Slide 16</vt:lpstr>
      <vt:lpstr>Slide 17</vt:lpstr>
      <vt:lpstr>Slide 18</vt:lpstr>
      <vt:lpstr>I Thess. 5:17  Phil. 4:6  Col. 4:2</vt:lpstr>
      <vt:lpstr>Slide 20</vt:lpstr>
      <vt:lpstr>Slide 21</vt:lpstr>
      <vt:lpstr>Slide 22</vt:lpstr>
      <vt:lpstr>Prayer is Basic to the Christian life   “What does it takes to be a good Christian?” </vt:lpstr>
      <vt:lpstr>Slide 24</vt:lpstr>
      <vt:lpstr>Slide 25</vt:lpstr>
      <vt:lpstr>“That I may know him, and the  power of his resurrection…”  (Phil. 3:10) </vt:lpstr>
      <vt:lpstr>Focus of the Early Church (Acts 2:41-42)</vt:lpstr>
      <vt:lpstr>Slide 28</vt:lpstr>
      <vt:lpstr>Slide 29</vt:lpstr>
      <vt:lpstr>Focus of the Contemporary Church</vt:lpstr>
      <vt:lpstr>Personal Application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Walk with God “Make Prayer a Priority” (Part 7)</dc:title>
  <dc:creator>Ptr. Daniel White</dc:creator>
  <cp:lastModifiedBy>Ptr. Daniel White</cp:lastModifiedBy>
  <cp:revision>10</cp:revision>
  <dcterms:created xsi:type="dcterms:W3CDTF">2009-12-09T13:13:35Z</dcterms:created>
  <dcterms:modified xsi:type="dcterms:W3CDTF">2010-01-17T02:02:28Z</dcterms:modified>
</cp:coreProperties>
</file>