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61" r:id="rId5"/>
    <p:sldId id="263"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78" r:id="rId21"/>
    <p:sldId id="280" r:id="rId22"/>
    <p:sldId id="281" r:id="rId23"/>
    <p:sldId id="282" r:id="rId24"/>
    <p:sldId id="283" r:id="rId25"/>
    <p:sldId id="284" r:id="rId26"/>
    <p:sldId id="286" r:id="rId27"/>
    <p:sldId id="287" r:id="rId28"/>
    <p:sldId id="288" r:id="rId29"/>
    <p:sldId id="289" r:id="rId30"/>
    <p:sldId id="290" r:id="rId31"/>
    <p:sldId id="291"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6C829-6232-43AF-B993-5CF4140F78DC}" type="datetimeFigureOut">
              <a:rPr lang="en-US" smtClean="0"/>
              <a:pPr/>
              <a:t>4/14/2014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4FA59-286A-4C29-8EE3-369D6E09EB1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E4FA59-286A-4C29-8EE3-369D6E09EB1B}"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E4FA59-286A-4C29-8EE3-369D6E09EB1B}"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28FC3D-5F62-464D-B1FA-7C8B6F40C1B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5FB7A3-E0CF-410B-B88B-A73D985BF83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E4FA59-286A-4C29-8EE3-369D6E09EB1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DDE70-5218-40E2-87FC-0AE7721408F6}" type="datetimeFigureOut">
              <a:rPr lang="en-US" smtClean="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CADB94-368C-4D9B-A351-323A500585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DDE70-5218-40E2-87FC-0AE7721408F6}" type="datetimeFigureOut">
              <a:rPr lang="en-US" smtClean="0"/>
              <a:pPr/>
              <a:t>4/14/2014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ADB94-368C-4D9B-A351-323A500585B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tr. Daniel White\Desktop\Bible pictures\Bible pictures New Testament\PAUL\Conversion\Saul on road to Damascus 1220-206.jpg"/>
          <p:cNvPicPr>
            <a:picLocks noChangeAspect="1" noChangeArrowheads="1"/>
          </p:cNvPicPr>
          <p:nvPr/>
        </p:nvPicPr>
        <p:blipFill>
          <a:blip r:embed="rId3" cstate="print">
            <a:duotone>
              <a:prstClr val="black"/>
              <a:schemeClr val="accent4">
                <a:tint val="45000"/>
                <a:satMod val="400000"/>
              </a:schemeClr>
            </a:duotone>
            <a:lum bright="-20000" contrast="10000"/>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9144000" cy="6400800"/>
          </a:xfrm>
        </p:spPr>
        <p:txBody>
          <a:bodyPr>
            <a:normAutofit/>
          </a:bodyPr>
          <a:lstStyle/>
          <a:p>
            <a:r>
              <a:rPr lang="en-US" b="1" dirty="0" smtClean="0">
                <a:solidFill>
                  <a:schemeClr val="bg1"/>
                </a:solidFill>
                <a:effectLst>
                  <a:glow rad="101600">
                    <a:schemeClr val="tx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“Living under the Lordship </a:t>
            </a:r>
            <a:br>
              <a:rPr lang="en-US" sz="4000" i="1" dirty="0" smtClean="0">
                <a:solidFill>
                  <a:srgbClr val="FFC000"/>
                </a:solidFill>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of </a:t>
            </a:r>
            <a:r>
              <a:rPr lang="en-US" sz="4000" i="1" dirty="0">
                <a:solidFill>
                  <a:srgbClr val="FFC000"/>
                </a:solidFill>
                <a:effectLst>
                  <a:glow rad="101600">
                    <a:schemeClr val="bg1">
                      <a:alpha val="60000"/>
                    </a:schemeClr>
                  </a:glow>
                </a:effectLst>
              </a:rPr>
              <a:t>J</a:t>
            </a:r>
            <a:r>
              <a:rPr lang="en-US" sz="4000" i="1" dirty="0" smtClean="0">
                <a:solidFill>
                  <a:srgbClr val="FFC000"/>
                </a:solidFill>
                <a:effectLst>
                  <a:glow rad="101600">
                    <a:schemeClr val="bg1">
                      <a:alpha val="60000"/>
                    </a:schemeClr>
                  </a:glow>
                </a:effectLst>
              </a:rPr>
              <a:t>esus Christ” </a:t>
            </a:r>
            <a:br>
              <a:rPr lang="en-US" sz="4000" i="1" dirty="0" smtClean="0">
                <a:solidFill>
                  <a:srgbClr val="FFC000"/>
                </a:solidFill>
                <a:effectLst>
                  <a:glow rad="101600">
                    <a:schemeClr val="bg1">
                      <a:alpha val="60000"/>
                    </a:schemeClr>
                  </a:glow>
                </a:effectLst>
              </a:rPr>
            </a:br>
            <a:r>
              <a:rPr lang="en-US" sz="4000" b="1" i="1" dirty="0" smtClean="0">
                <a:solidFill>
                  <a:schemeClr val="bg1"/>
                </a:solidFill>
                <a:effectLst>
                  <a:glow rad="101600">
                    <a:schemeClr val="tx1">
                      <a:alpha val="60000"/>
                    </a:schemeClr>
                  </a:glow>
                </a:effectLst>
              </a:rPr>
              <a:t>(Part 8)</a:t>
            </a:r>
            <a:br>
              <a:rPr lang="en-US" sz="4000" b="1" i="1" dirty="0" smtClean="0">
                <a:solidFill>
                  <a:schemeClr val="bg1"/>
                </a:solidFill>
                <a:effectLst>
                  <a:glow rad="101600">
                    <a:schemeClr val="tx1">
                      <a:alpha val="60000"/>
                    </a:schemeClr>
                  </a:glow>
                </a:effectLst>
              </a:rPr>
            </a:br>
            <a:r>
              <a:rPr lang="en-US" sz="4000" i="1" dirty="0" smtClean="0">
                <a:solidFill>
                  <a:srgbClr val="FFC000"/>
                </a:solidFill>
                <a:effectLst>
                  <a:glow rad="101600">
                    <a:schemeClr val="bg1">
                      <a:alpha val="60000"/>
                    </a:schemeClr>
                  </a:glow>
                </a:effectLst>
              </a:rPr>
              <a:t/>
            </a:r>
            <a:br>
              <a:rPr lang="en-US" sz="4000" i="1" dirty="0" smtClean="0">
                <a:solidFill>
                  <a:srgbClr val="FFC000"/>
                </a:solidFill>
                <a:effectLst>
                  <a:glow rad="101600">
                    <a:schemeClr val="bg1">
                      <a:alpha val="60000"/>
                    </a:schemeClr>
                  </a:glow>
                </a:effectLst>
              </a:rPr>
            </a:br>
            <a:r>
              <a:rPr lang="en-US" sz="4000" b="1" i="1" dirty="0" smtClean="0">
                <a:solidFill>
                  <a:schemeClr val="bg1"/>
                </a:solidFill>
                <a:effectLst>
                  <a:glow rad="101600">
                    <a:schemeClr val="tx1">
                      <a:alpha val="60000"/>
                    </a:schemeClr>
                  </a:glow>
                </a:effectLst>
              </a:rPr>
              <a:t>“And he trembling and astonished said, Lord, what wilt thou have me to do?”</a:t>
            </a:r>
            <a:br>
              <a:rPr lang="en-US" sz="4000" b="1" i="1" dirty="0" smtClean="0">
                <a:solidFill>
                  <a:schemeClr val="bg1"/>
                </a:solidFill>
                <a:effectLst>
                  <a:glow rad="101600">
                    <a:schemeClr val="tx1">
                      <a:alpha val="60000"/>
                    </a:schemeClr>
                  </a:glow>
                </a:effectLst>
              </a:rPr>
            </a:br>
            <a:r>
              <a:rPr lang="en-US" sz="4000" b="1" i="1" dirty="0" smtClean="0">
                <a:solidFill>
                  <a:schemeClr val="bg1"/>
                </a:solidFill>
                <a:effectLst>
                  <a:glow rad="101600">
                    <a:schemeClr val="tx1">
                      <a:alpha val="60000"/>
                    </a:schemeClr>
                  </a:glow>
                </a:effectLst>
              </a:rPr>
              <a:t> (Acts 9:6)</a:t>
            </a:r>
            <a:r>
              <a:rPr lang="en-US" sz="4000" i="1" dirty="0" smtClean="0">
                <a:effectLst>
                  <a:glow rad="101600">
                    <a:schemeClr val="bg1">
                      <a:alpha val="60000"/>
                    </a:schemeClr>
                  </a:glow>
                </a:effectLst>
              </a:rPr>
              <a:t/>
            </a:r>
            <a:br>
              <a:rPr lang="en-US" sz="4000" i="1" dirty="0" smtClean="0">
                <a:effectLst>
                  <a:glow rad="101600">
                    <a:schemeClr val="bg1">
                      <a:alpha val="60000"/>
                    </a:schemeClr>
                  </a:glow>
                </a:effectLst>
              </a:rPr>
            </a:b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r. Daniel White\Desktop\Bible pictures\Jesus\greek_alphabet.gif"/>
          <p:cNvPicPr>
            <a:picLocks noChangeAspect="1" noChangeArrowheads="1"/>
          </p:cNvPicPr>
          <p:nvPr/>
        </p:nvPicPr>
        <p:blipFill>
          <a:blip r:embed="rId3" cstate="print"/>
          <a:srcRect/>
          <a:stretch>
            <a:fillRect/>
          </a:stretch>
        </p:blipFill>
        <p:spPr bwMode="auto">
          <a:xfrm>
            <a:off x="5410200" y="1524000"/>
            <a:ext cx="2630956" cy="2198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US" dirty="0" smtClean="0">
                <a:effectLst>
                  <a:glow rad="101600">
                    <a:schemeClr val="bg1">
                      <a:alpha val="60000"/>
                    </a:schemeClr>
                  </a:glow>
                </a:effectLst>
              </a:rPr>
              <a:t>Lord (Greek) = </a:t>
            </a:r>
            <a:r>
              <a:rPr lang="en-US" i="1" dirty="0" smtClean="0">
                <a:effectLst>
                  <a:glow rad="101600">
                    <a:schemeClr val="bg1">
                      <a:alpha val="60000"/>
                    </a:schemeClr>
                  </a:glow>
                </a:effectLst>
              </a:rPr>
              <a:t>Curious</a:t>
            </a:r>
            <a:endParaRPr lang="en-US" i="1" dirty="0">
              <a:effectLst>
                <a:glow rad="101600">
                  <a:schemeClr val="bg1">
                    <a:alpha val="60000"/>
                  </a:schemeClr>
                </a:glow>
              </a:effectLst>
            </a:endParaRPr>
          </a:p>
        </p:txBody>
      </p:sp>
      <p:sp>
        <p:nvSpPr>
          <p:cNvPr id="4" name="Content Placeholder 3"/>
          <p:cNvSpPr>
            <a:spLocks noGrp="1"/>
          </p:cNvSpPr>
          <p:nvPr>
            <p:ph idx="1"/>
          </p:nvPr>
        </p:nvSpPr>
        <p:spPr>
          <a:xfrm>
            <a:off x="228600" y="1981200"/>
            <a:ext cx="8534400" cy="4876800"/>
          </a:xfrm>
        </p:spPr>
        <p:txBody>
          <a:bodyPr>
            <a:normAutofit/>
          </a:bodyPr>
          <a:lstStyle/>
          <a:p>
            <a:r>
              <a:rPr lang="en-US" sz="3600" dirty="0" smtClean="0">
                <a:effectLst>
                  <a:glow rad="101600">
                    <a:schemeClr val="bg1">
                      <a:alpha val="60000"/>
                    </a:schemeClr>
                  </a:glow>
                </a:effectLst>
              </a:rPr>
              <a:t>Supreme authority</a:t>
            </a:r>
          </a:p>
          <a:p>
            <a:r>
              <a:rPr lang="en-US" sz="3600" dirty="0" smtClean="0">
                <a:effectLst>
                  <a:glow rad="101600">
                    <a:schemeClr val="bg1">
                      <a:alpha val="60000"/>
                    </a:schemeClr>
                  </a:glow>
                </a:effectLst>
              </a:rPr>
              <a:t>Sovereign ruler</a:t>
            </a:r>
          </a:p>
          <a:p>
            <a:r>
              <a:rPr lang="en-US" sz="3600" dirty="0" smtClean="0">
                <a:effectLst>
                  <a:glow rad="101600">
                    <a:schemeClr val="bg1">
                      <a:alpha val="60000"/>
                    </a:schemeClr>
                  </a:glow>
                </a:effectLst>
              </a:rPr>
              <a:t>Master</a:t>
            </a:r>
          </a:p>
          <a:p>
            <a:r>
              <a:rPr lang="en-US" sz="3600" dirty="0" smtClean="0">
                <a:effectLst>
                  <a:glow rad="101600">
                    <a:schemeClr val="bg1">
                      <a:alpha val="60000"/>
                    </a:schemeClr>
                  </a:glow>
                </a:effectLst>
              </a:rPr>
              <a:t>670 times in the New Testament the word Lord is used in reference to Jesus Christ</a:t>
            </a: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Bible pictures\bibles and book of life\holy-bible-ii_1490_1024x768.jpg"/>
          <p:cNvPicPr>
            <a:picLocks noChangeAspect="1" noChangeArrowheads="1"/>
          </p:cNvPicPr>
          <p:nvPr/>
        </p:nvPicPr>
        <p:blipFill>
          <a:blip r:embed="rId3" cstate="print"/>
          <a:srcRect/>
          <a:stretch>
            <a:fillRect/>
          </a:stretch>
        </p:blipFill>
        <p:spPr bwMode="auto">
          <a:xfrm>
            <a:off x="-304800" y="0"/>
            <a:ext cx="9753601" cy="7315200"/>
          </a:xfrm>
          <a:prstGeom prst="rect">
            <a:avLst/>
          </a:prstGeom>
          <a:noFill/>
        </p:spPr>
      </p:pic>
      <p:sp>
        <p:nvSpPr>
          <p:cNvPr id="3" name="Content Placeholder 2"/>
          <p:cNvSpPr>
            <a:spLocks noGrp="1"/>
          </p:cNvSpPr>
          <p:nvPr>
            <p:ph idx="1"/>
          </p:nvPr>
        </p:nvSpPr>
        <p:spPr>
          <a:xfrm>
            <a:off x="0" y="304800"/>
            <a:ext cx="8991600" cy="6553200"/>
          </a:xfrm>
        </p:spPr>
        <p:txBody>
          <a:bodyPr/>
          <a:lstStyle/>
          <a:p>
            <a:pPr>
              <a:buNone/>
            </a:pPr>
            <a:r>
              <a:rPr lang="en-US" dirty="0" smtClean="0"/>
              <a:t>   </a:t>
            </a:r>
            <a:r>
              <a:rPr lang="en-US" i="1" dirty="0" smtClean="0"/>
              <a:t>“Lord what will thou have me to do…be ye stead fast, unmoveable, always abounding in the work of the Lord…serving the Lord with all humility of mind…doing the will of God from your heart…fervent in spirit serving the Lord…as obedient  children not fashioning yourselves according to your former lust in your ignorance…”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i="1" dirty="0" smtClean="0">
                <a:effectLst>
                  <a:glow rad="101600">
                    <a:schemeClr val="bg1">
                      <a:alpha val="60000"/>
                    </a:schemeClr>
                  </a:glow>
                </a:effectLst>
              </a:rPr>
              <a:t>Jesus is Lord </a:t>
            </a:r>
            <a:endParaRPr lang="en-US" dirty="0">
              <a:effectLst>
                <a:glow rad="101600">
                  <a:schemeClr val="bg1">
                    <a:alpha val="60000"/>
                  </a:schemeClr>
                </a:glow>
              </a:effectLst>
            </a:endParaRPr>
          </a:p>
        </p:txBody>
      </p:sp>
      <p:sp>
        <p:nvSpPr>
          <p:cNvPr id="4" name="Content Placeholder 3"/>
          <p:cNvSpPr>
            <a:spLocks noGrp="1"/>
          </p:cNvSpPr>
          <p:nvPr>
            <p:ph sz="half" idx="1"/>
          </p:nvPr>
        </p:nvSpPr>
        <p:spPr>
          <a:xfrm>
            <a:off x="0" y="990600"/>
            <a:ext cx="4495800" cy="5867400"/>
          </a:xfrm>
        </p:spPr>
        <p:txBody>
          <a:bodyPr>
            <a:noAutofit/>
          </a:bodyPr>
          <a:lstStyle/>
          <a:p>
            <a:r>
              <a:rPr lang="en-US" i="1" dirty="0" smtClean="0">
                <a:effectLst>
                  <a:glow rad="101600">
                    <a:schemeClr val="bg1">
                      <a:alpha val="60000"/>
                    </a:schemeClr>
                  </a:glow>
                </a:effectLst>
              </a:rPr>
              <a:t>The Lord God</a:t>
            </a:r>
          </a:p>
          <a:p>
            <a:r>
              <a:rPr lang="en-US" i="1" dirty="0" smtClean="0">
                <a:effectLst>
                  <a:glow rad="101600">
                    <a:schemeClr val="bg1">
                      <a:alpha val="60000"/>
                    </a:schemeClr>
                  </a:glow>
                </a:effectLst>
              </a:rPr>
              <a:t> The Lord our God </a:t>
            </a:r>
          </a:p>
          <a:p>
            <a:r>
              <a:rPr lang="en-US" i="1" dirty="0" smtClean="0">
                <a:effectLst>
                  <a:glow rad="101600">
                    <a:schemeClr val="bg1">
                      <a:alpha val="60000"/>
                    </a:schemeClr>
                  </a:glow>
                </a:effectLst>
              </a:rPr>
              <a:t>The Lord thy God </a:t>
            </a:r>
          </a:p>
          <a:p>
            <a:r>
              <a:rPr lang="en-US" i="1" dirty="0" smtClean="0">
                <a:effectLst>
                  <a:glow rad="101600">
                    <a:schemeClr val="bg1">
                      <a:alpha val="60000"/>
                    </a:schemeClr>
                  </a:glow>
                </a:effectLst>
              </a:rPr>
              <a:t>The Almighty God</a:t>
            </a:r>
          </a:p>
          <a:p>
            <a:r>
              <a:rPr lang="en-US" i="1" dirty="0" smtClean="0">
                <a:effectLst>
                  <a:glow rad="101600">
                    <a:schemeClr val="bg1">
                      <a:alpha val="60000"/>
                    </a:schemeClr>
                  </a:glow>
                </a:effectLst>
              </a:rPr>
              <a:t>The Lord Christ</a:t>
            </a:r>
          </a:p>
          <a:p>
            <a:r>
              <a:rPr lang="en-US" i="1" dirty="0" smtClean="0">
                <a:effectLst>
                  <a:glow rad="101600">
                    <a:schemeClr val="bg1">
                      <a:alpha val="60000"/>
                    </a:schemeClr>
                  </a:glow>
                </a:effectLst>
              </a:rPr>
              <a:t>The Lord Jesus Christ</a:t>
            </a:r>
          </a:p>
          <a:p>
            <a:r>
              <a:rPr lang="en-US" i="1" dirty="0" smtClean="0">
                <a:effectLst>
                  <a:glow rad="101600">
                    <a:schemeClr val="bg1">
                      <a:alpha val="60000"/>
                    </a:schemeClr>
                  </a:glow>
                </a:effectLst>
              </a:rPr>
              <a:t> The Lord and Savior Jesus Christ</a:t>
            </a:r>
          </a:p>
          <a:p>
            <a:r>
              <a:rPr lang="en-US" i="1" dirty="0" smtClean="0">
                <a:effectLst>
                  <a:glow rad="101600">
                    <a:schemeClr val="bg1">
                      <a:alpha val="60000"/>
                    </a:schemeClr>
                  </a:glow>
                </a:effectLst>
              </a:rPr>
              <a:t>The Lord Jesus Christ the Father of glory</a:t>
            </a:r>
          </a:p>
          <a:p>
            <a:r>
              <a:rPr lang="en-US" i="1" dirty="0" smtClean="0">
                <a:effectLst>
                  <a:glow rad="101600">
                    <a:schemeClr val="bg1">
                      <a:alpha val="60000"/>
                    </a:schemeClr>
                  </a:glow>
                </a:effectLst>
              </a:rPr>
              <a:t>The Lord of the holy prophets</a:t>
            </a:r>
            <a:endParaRPr lang="en-US" dirty="0">
              <a:effectLst>
                <a:glow rad="101600">
                  <a:schemeClr val="bg1">
                    <a:alpha val="60000"/>
                  </a:schemeClr>
                </a:glow>
              </a:effectLst>
            </a:endParaRPr>
          </a:p>
        </p:txBody>
      </p:sp>
      <p:sp>
        <p:nvSpPr>
          <p:cNvPr id="5" name="Content Placeholder 4"/>
          <p:cNvSpPr>
            <a:spLocks noGrp="1"/>
          </p:cNvSpPr>
          <p:nvPr>
            <p:ph sz="half" idx="2"/>
          </p:nvPr>
        </p:nvSpPr>
        <p:spPr>
          <a:xfrm>
            <a:off x="4648200" y="990600"/>
            <a:ext cx="4343400" cy="5867400"/>
          </a:xfrm>
        </p:spPr>
        <p:txBody>
          <a:bodyPr>
            <a:noAutofit/>
          </a:bodyPr>
          <a:lstStyle/>
          <a:p>
            <a:r>
              <a:rPr lang="en-US" i="1" dirty="0" smtClean="0">
                <a:effectLst>
                  <a:glow rad="101600">
                    <a:schemeClr val="bg1">
                      <a:alpha val="60000"/>
                    </a:schemeClr>
                  </a:glow>
                </a:effectLst>
              </a:rPr>
              <a:t>The Lord of the saints</a:t>
            </a:r>
          </a:p>
          <a:p>
            <a:r>
              <a:rPr lang="en-US" i="1" dirty="0" smtClean="0">
                <a:effectLst>
                  <a:glow rad="101600">
                    <a:schemeClr val="bg1">
                      <a:alpha val="60000"/>
                    </a:schemeClr>
                  </a:glow>
                </a:effectLst>
              </a:rPr>
              <a:t> The Lord – the king of saints</a:t>
            </a:r>
          </a:p>
          <a:p>
            <a:r>
              <a:rPr lang="en-US" i="1" dirty="0" smtClean="0">
                <a:effectLst>
                  <a:glow rad="101600">
                    <a:schemeClr val="bg1">
                      <a:alpha val="60000"/>
                    </a:schemeClr>
                  </a:glow>
                </a:effectLst>
              </a:rPr>
              <a:t>The Lord God of Israel</a:t>
            </a:r>
          </a:p>
          <a:p>
            <a:r>
              <a:rPr lang="en-US" i="1" dirty="0" smtClean="0">
                <a:effectLst>
                  <a:glow rad="101600">
                    <a:schemeClr val="bg1">
                      <a:alpha val="60000"/>
                    </a:schemeClr>
                  </a:glow>
                </a:effectLst>
              </a:rPr>
              <a:t> The Lord of the tribes of Israel</a:t>
            </a:r>
          </a:p>
          <a:p>
            <a:r>
              <a:rPr lang="en-US" i="1" dirty="0" smtClean="0">
                <a:effectLst>
                  <a:glow rad="101600">
                    <a:schemeClr val="bg1">
                      <a:alpha val="60000"/>
                    </a:schemeClr>
                  </a:glow>
                </a:effectLst>
              </a:rPr>
              <a:t>The Lord of the Church</a:t>
            </a:r>
          </a:p>
          <a:p>
            <a:r>
              <a:rPr lang="en-US" i="1" dirty="0" smtClean="0">
                <a:effectLst>
                  <a:glow rad="101600">
                    <a:schemeClr val="bg1">
                      <a:alpha val="60000"/>
                    </a:schemeClr>
                  </a:glow>
                </a:effectLst>
              </a:rPr>
              <a:t> The Lord of angels</a:t>
            </a:r>
          </a:p>
          <a:p>
            <a:r>
              <a:rPr lang="en-US" i="1" dirty="0" smtClean="0">
                <a:effectLst>
                  <a:glow rad="101600">
                    <a:schemeClr val="bg1">
                      <a:alpha val="60000"/>
                    </a:schemeClr>
                  </a:glow>
                </a:effectLst>
              </a:rPr>
              <a:t>The Lord of Devils</a:t>
            </a:r>
          </a:p>
          <a:p>
            <a:r>
              <a:rPr lang="en-US" i="1" dirty="0" smtClean="0">
                <a:effectLst>
                  <a:glow rad="101600">
                    <a:schemeClr val="bg1">
                      <a:alpha val="60000"/>
                    </a:schemeClr>
                  </a:glow>
                </a:effectLst>
              </a:rPr>
              <a:t>The Lord of the disciples</a:t>
            </a:r>
          </a:p>
          <a:p>
            <a:r>
              <a:rPr lang="en-US" i="1" dirty="0" smtClean="0">
                <a:effectLst>
                  <a:glow rad="101600">
                    <a:schemeClr val="bg1">
                      <a:alpha val="60000"/>
                    </a:schemeClr>
                  </a:glow>
                </a:effectLst>
              </a:rPr>
              <a:t>The Lord of heaven and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
            <a:ext cx="4648200" cy="6705600"/>
          </a:xfrm>
        </p:spPr>
        <p:txBody>
          <a:bodyPr>
            <a:noAutofit/>
          </a:bodyPr>
          <a:lstStyle/>
          <a:p>
            <a:r>
              <a:rPr lang="en-US" i="1" dirty="0" smtClean="0">
                <a:effectLst>
                  <a:glow rad="101600">
                    <a:schemeClr val="bg1">
                      <a:alpha val="60000"/>
                    </a:schemeClr>
                  </a:glow>
                </a:effectLst>
              </a:rPr>
              <a:t>The Lord of the Kingdom</a:t>
            </a:r>
          </a:p>
          <a:p>
            <a:r>
              <a:rPr lang="en-US" i="1" dirty="0" smtClean="0">
                <a:effectLst>
                  <a:glow rad="101600">
                    <a:schemeClr val="bg1">
                      <a:alpha val="60000"/>
                    </a:schemeClr>
                  </a:glow>
                </a:effectLst>
              </a:rPr>
              <a:t> The Lord of the wind</a:t>
            </a:r>
          </a:p>
          <a:p>
            <a:r>
              <a:rPr lang="en-US" i="1" dirty="0" smtClean="0">
                <a:effectLst>
                  <a:glow rad="101600">
                    <a:schemeClr val="bg1">
                      <a:alpha val="60000"/>
                    </a:schemeClr>
                  </a:glow>
                </a:effectLst>
              </a:rPr>
              <a:t>The Lord of rain and sea</a:t>
            </a:r>
          </a:p>
          <a:p>
            <a:r>
              <a:rPr lang="en-US" i="1" dirty="0" smtClean="0">
                <a:effectLst>
                  <a:glow rad="101600">
                    <a:schemeClr val="bg1">
                      <a:alpha val="60000"/>
                    </a:schemeClr>
                  </a:glow>
                </a:effectLst>
              </a:rPr>
              <a:t> The Lord of the vineyard</a:t>
            </a:r>
          </a:p>
          <a:p>
            <a:r>
              <a:rPr lang="en-US" i="1" dirty="0" smtClean="0">
                <a:effectLst>
                  <a:glow rad="101600">
                    <a:schemeClr val="bg1">
                      <a:alpha val="60000"/>
                    </a:schemeClr>
                  </a:glow>
                </a:effectLst>
              </a:rPr>
              <a:t> The Lord of the harvest</a:t>
            </a:r>
          </a:p>
          <a:p>
            <a:r>
              <a:rPr lang="en-US" i="1" dirty="0" smtClean="0">
                <a:effectLst>
                  <a:glow rad="101600">
                    <a:schemeClr val="bg1">
                      <a:alpha val="60000"/>
                    </a:schemeClr>
                  </a:glow>
                </a:effectLst>
              </a:rPr>
              <a:t> Lord of the Sabbath</a:t>
            </a:r>
          </a:p>
          <a:p>
            <a:r>
              <a:rPr lang="en-US" i="1" dirty="0" smtClean="0">
                <a:effectLst>
                  <a:glow rad="101600">
                    <a:schemeClr val="bg1">
                      <a:alpha val="60000"/>
                    </a:schemeClr>
                  </a:glow>
                </a:effectLst>
              </a:rPr>
              <a:t> The Lord of Heavens throne</a:t>
            </a:r>
          </a:p>
          <a:p>
            <a:r>
              <a:rPr lang="en-US" i="1" dirty="0" smtClean="0">
                <a:effectLst>
                  <a:glow rad="101600">
                    <a:schemeClr val="bg1">
                      <a:alpha val="60000"/>
                    </a:schemeClr>
                  </a:glow>
                </a:effectLst>
              </a:rPr>
              <a:t> The Lord of judgment</a:t>
            </a:r>
          </a:p>
          <a:p>
            <a:r>
              <a:rPr lang="en-US" i="1" dirty="0" smtClean="0">
                <a:effectLst>
                  <a:glow rad="101600">
                    <a:schemeClr val="bg1">
                      <a:alpha val="60000"/>
                    </a:schemeClr>
                  </a:glow>
                </a:effectLst>
              </a:rPr>
              <a:t> The Lord of everlasting destruction</a:t>
            </a:r>
          </a:p>
          <a:p>
            <a:r>
              <a:rPr lang="en-US" i="1" dirty="0" smtClean="0">
                <a:effectLst>
                  <a:glow rad="101600">
                    <a:schemeClr val="bg1">
                      <a:alpha val="60000"/>
                    </a:schemeClr>
                  </a:glow>
                </a:effectLst>
              </a:rPr>
              <a:t>The Lord of chastisement</a:t>
            </a:r>
          </a:p>
          <a:p>
            <a:r>
              <a:rPr lang="en-US" i="1" dirty="0" smtClean="0">
                <a:effectLst>
                  <a:glow rad="101600">
                    <a:schemeClr val="bg1">
                      <a:alpha val="60000"/>
                    </a:schemeClr>
                  </a:glow>
                </a:effectLst>
              </a:rPr>
              <a:t> The Lord of rebuke</a:t>
            </a:r>
          </a:p>
          <a:p>
            <a:r>
              <a:rPr lang="en-US" i="1" dirty="0" smtClean="0">
                <a:effectLst>
                  <a:glow rad="101600">
                    <a:schemeClr val="bg1">
                      <a:alpha val="60000"/>
                    </a:schemeClr>
                  </a:glow>
                </a:effectLst>
              </a:rPr>
              <a:t> The Lord of consuming fire</a:t>
            </a:r>
            <a:endParaRPr lang="en-US" dirty="0">
              <a:effectLst>
                <a:glow rad="101600">
                  <a:schemeClr val="bg1">
                    <a:alpha val="60000"/>
                  </a:schemeClr>
                </a:glow>
              </a:effectLst>
            </a:endParaRPr>
          </a:p>
        </p:txBody>
      </p:sp>
      <p:sp>
        <p:nvSpPr>
          <p:cNvPr id="4" name="Content Placeholder 3"/>
          <p:cNvSpPr>
            <a:spLocks noGrp="1"/>
          </p:cNvSpPr>
          <p:nvPr>
            <p:ph sz="half" idx="2"/>
          </p:nvPr>
        </p:nvSpPr>
        <p:spPr>
          <a:xfrm>
            <a:off x="4648200" y="152400"/>
            <a:ext cx="4495800" cy="6705600"/>
          </a:xfrm>
        </p:spPr>
        <p:txBody>
          <a:bodyPr>
            <a:normAutofit lnSpcReduction="10000"/>
          </a:bodyPr>
          <a:lstStyle/>
          <a:p>
            <a:r>
              <a:rPr lang="en-US" i="1" dirty="0" smtClean="0">
                <a:effectLst>
                  <a:glow rad="101600">
                    <a:schemeClr val="bg1">
                      <a:alpha val="60000"/>
                    </a:schemeClr>
                  </a:glow>
                </a:effectLst>
              </a:rPr>
              <a:t>The Lord of Redemption</a:t>
            </a:r>
          </a:p>
          <a:p>
            <a:r>
              <a:rPr lang="en-US" i="1" dirty="0" smtClean="0">
                <a:effectLst>
                  <a:glow rad="101600">
                    <a:schemeClr val="bg1">
                      <a:alpha val="60000"/>
                    </a:schemeClr>
                  </a:glow>
                </a:effectLst>
              </a:rPr>
              <a:t> The Lord Reconciliation</a:t>
            </a:r>
          </a:p>
          <a:p>
            <a:r>
              <a:rPr lang="en-US" i="1" dirty="0" smtClean="0">
                <a:effectLst>
                  <a:glow rad="101600">
                    <a:schemeClr val="bg1">
                      <a:alpha val="60000"/>
                    </a:schemeClr>
                  </a:glow>
                </a:effectLst>
              </a:rPr>
              <a:t> The Lord of Justification</a:t>
            </a:r>
          </a:p>
          <a:p>
            <a:r>
              <a:rPr lang="en-US" i="1" dirty="0" smtClean="0">
                <a:effectLst>
                  <a:glow rad="101600">
                    <a:schemeClr val="bg1">
                      <a:alpha val="60000"/>
                    </a:schemeClr>
                  </a:glow>
                </a:effectLst>
              </a:rPr>
              <a:t>The Lord of Sanctification</a:t>
            </a:r>
          </a:p>
          <a:p>
            <a:r>
              <a:rPr lang="en-US" i="1" dirty="0" smtClean="0">
                <a:effectLst>
                  <a:glow rad="101600">
                    <a:schemeClr val="bg1">
                      <a:alpha val="60000"/>
                    </a:schemeClr>
                  </a:glow>
                </a:effectLst>
              </a:rPr>
              <a:t> The Lord of Glorification</a:t>
            </a:r>
          </a:p>
          <a:p>
            <a:r>
              <a:rPr lang="en-US" i="1" dirty="0" smtClean="0">
                <a:effectLst>
                  <a:glow rad="101600">
                    <a:schemeClr val="bg1">
                      <a:alpha val="60000"/>
                    </a:schemeClr>
                  </a:glow>
                </a:effectLst>
              </a:rPr>
              <a:t> The Lord of Debtors</a:t>
            </a:r>
          </a:p>
          <a:p>
            <a:r>
              <a:rPr lang="en-US" i="1" dirty="0" smtClean="0">
                <a:effectLst>
                  <a:glow rad="101600">
                    <a:schemeClr val="bg1">
                      <a:alpha val="60000"/>
                    </a:schemeClr>
                  </a:glow>
                </a:effectLst>
              </a:rPr>
              <a:t> The Lord of stewards</a:t>
            </a:r>
          </a:p>
          <a:p>
            <a:r>
              <a:rPr lang="en-US" i="1" dirty="0" smtClean="0">
                <a:effectLst>
                  <a:glow rad="101600">
                    <a:schemeClr val="bg1">
                      <a:alpha val="60000"/>
                    </a:schemeClr>
                  </a:glow>
                </a:effectLst>
              </a:rPr>
              <a:t> The Lord of servants</a:t>
            </a:r>
          </a:p>
          <a:p>
            <a:r>
              <a:rPr lang="en-US" i="1" dirty="0" smtClean="0">
                <a:effectLst>
                  <a:glow rad="101600">
                    <a:schemeClr val="bg1">
                      <a:alpha val="60000"/>
                    </a:schemeClr>
                  </a:glow>
                </a:effectLst>
              </a:rPr>
              <a:t> The Lord of talents</a:t>
            </a:r>
          </a:p>
          <a:p>
            <a:r>
              <a:rPr lang="en-US" i="1" dirty="0" smtClean="0">
                <a:effectLst>
                  <a:glow rad="101600">
                    <a:schemeClr val="bg1">
                      <a:alpha val="60000"/>
                    </a:schemeClr>
                  </a:glow>
                </a:effectLst>
              </a:rPr>
              <a:t>The Lord of death and hell</a:t>
            </a:r>
          </a:p>
          <a:p>
            <a:r>
              <a:rPr lang="en-US" i="1" dirty="0" smtClean="0">
                <a:effectLst>
                  <a:glow rad="101600">
                    <a:schemeClr val="bg1">
                      <a:alpha val="60000"/>
                    </a:schemeClr>
                  </a:glow>
                </a:effectLst>
              </a:rPr>
              <a:t> The Lord that will not repent</a:t>
            </a:r>
          </a:p>
          <a:p>
            <a:r>
              <a:rPr lang="en-US" i="1" dirty="0" smtClean="0">
                <a:effectLst>
                  <a:glow rad="101600">
                    <a:schemeClr val="bg1">
                      <a:alpha val="60000"/>
                    </a:schemeClr>
                  </a:glow>
                </a:effectLst>
              </a:rPr>
              <a:t>The Lord that knows the hearts of men</a:t>
            </a:r>
          </a:p>
          <a:p>
            <a:pPr>
              <a:buNone/>
            </a:pP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495800" cy="6858000"/>
          </a:xfrm>
        </p:spPr>
        <p:txBody>
          <a:bodyPr>
            <a:noAutofit/>
          </a:bodyPr>
          <a:lstStyle/>
          <a:p>
            <a:r>
              <a:rPr lang="en-US" i="1" dirty="0" smtClean="0">
                <a:effectLst>
                  <a:glow rad="101600">
                    <a:schemeClr val="bg1">
                      <a:alpha val="60000"/>
                    </a:schemeClr>
                  </a:glow>
                </a:effectLst>
              </a:rPr>
              <a:t>The Lord that knows the thoughts of the wise</a:t>
            </a:r>
          </a:p>
          <a:p>
            <a:r>
              <a:rPr lang="en-US" i="1" dirty="0" smtClean="0">
                <a:effectLst>
                  <a:glow rad="101600">
                    <a:schemeClr val="bg1">
                      <a:alpha val="60000"/>
                    </a:schemeClr>
                  </a:glow>
                </a:effectLst>
              </a:rPr>
              <a:t>The Lord anointed</a:t>
            </a:r>
          </a:p>
          <a:p>
            <a:r>
              <a:rPr lang="en-US" i="1" dirty="0" smtClean="0">
                <a:effectLst>
                  <a:glow rad="101600">
                    <a:schemeClr val="bg1">
                      <a:alpha val="60000"/>
                    </a:schemeClr>
                  </a:glow>
                </a:effectLst>
              </a:rPr>
              <a:t> The Lord and master</a:t>
            </a:r>
          </a:p>
          <a:p>
            <a:r>
              <a:rPr lang="en-US" i="1" dirty="0" smtClean="0">
                <a:effectLst>
                  <a:glow rad="101600">
                    <a:schemeClr val="bg1">
                      <a:alpha val="60000"/>
                    </a:schemeClr>
                  </a:glow>
                </a:effectLst>
              </a:rPr>
              <a:t> The Lord of all flesh</a:t>
            </a:r>
          </a:p>
          <a:p>
            <a:r>
              <a:rPr lang="en-US" i="1" dirty="0" smtClean="0">
                <a:effectLst>
                  <a:glow rad="101600">
                    <a:schemeClr val="bg1">
                      <a:alpha val="60000"/>
                    </a:schemeClr>
                  </a:glow>
                </a:effectLst>
              </a:rPr>
              <a:t> The risen Lord from the dead</a:t>
            </a:r>
          </a:p>
          <a:p>
            <a:r>
              <a:rPr lang="en-US" i="1" dirty="0" smtClean="0">
                <a:effectLst>
                  <a:glow rad="101600">
                    <a:schemeClr val="bg1">
                      <a:alpha val="60000"/>
                    </a:schemeClr>
                  </a:glow>
                </a:effectLst>
              </a:rPr>
              <a:t> The Lord of peace, mercy, grace, patience, longsuffering, love, joy &amp; gladness</a:t>
            </a:r>
          </a:p>
          <a:p>
            <a:r>
              <a:rPr lang="en-US" i="1" dirty="0" smtClean="0">
                <a:effectLst>
                  <a:glow rad="101600">
                    <a:schemeClr val="bg1">
                      <a:alpha val="60000"/>
                    </a:schemeClr>
                  </a:glow>
                </a:effectLst>
              </a:rPr>
              <a:t> The Lord of light</a:t>
            </a:r>
          </a:p>
          <a:p>
            <a:r>
              <a:rPr lang="en-US" i="1" dirty="0" smtClean="0">
                <a:effectLst>
                  <a:glow rad="101600">
                    <a:schemeClr val="bg1">
                      <a:alpha val="60000"/>
                    </a:schemeClr>
                  </a:glow>
                </a:effectLst>
              </a:rPr>
              <a:t> The Lord of the living and the dead</a:t>
            </a:r>
          </a:p>
          <a:p>
            <a:pPr>
              <a:buNone/>
            </a:pPr>
            <a:endParaRPr lang="en-US" i="1" dirty="0" smtClean="0">
              <a:effectLst>
                <a:glow rad="101600">
                  <a:schemeClr val="bg1">
                    <a:alpha val="60000"/>
                  </a:schemeClr>
                </a:glow>
              </a:effectLst>
            </a:endParaRPr>
          </a:p>
        </p:txBody>
      </p:sp>
      <p:sp>
        <p:nvSpPr>
          <p:cNvPr id="4" name="Content Placeholder 3"/>
          <p:cNvSpPr>
            <a:spLocks noGrp="1"/>
          </p:cNvSpPr>
          <p:nvPr>
            <p:ph sz="half" idx="2"/>
          </p:nvPr>
        </p:nvSpPr>
        <p:spPr>
          <a:xfrm>
            <a:off x="4648200" y="0"/>
            <a:ext cx="4495800" cy="6858000"/>
          </a:xfrm>
        </p:spPr>
        <p:txBody>
          <a:bodyPr>
            <a:normAutofit fontScale="92500"/>
          </a:bodyPr>
          <a:lstStyle/>
          <a:p>
            <a:r>
              <a:rPr lang="en-US" i="1" dirty="0" smtClean="0">
                <a:effectLst>
                  <a:glow rad="101600">
                    <a:schemeClr val="bg1">
                      <a:alpha val="60000"/>
                    </a:schemeClr>
                  </a:glow>
                </a:effectLst>
              </a:rPr>
              <a:t>The Lord of all, The Lord over all, The Lord of all flesh</a:t>
            </a:r>
          </a:p>
          <a:p>
            <a:r>
              <a:rPr lang="en-US" i="1" dirty="0" smtClean="0">
                <a:effectLst>
                  <a:glow rad="101600">
                    <a:schemeClr val="bg1">
                      <a:alpha val="60000"/>
                    </a:schemeClr>
                  </a:glow>
                </a:effectLst>
              </a:rPr>
              <a:t> The Lord over them that believe </a:t>
            </a:r>
            <a:endParaRPr lang="en-US" dirty="0" smtClean="0">
              <a:effectLst>
                <a:glow rad="101600">
                  <a:schemeClr val="bg1">
                    <a:alpha val="60000"/>
                  </a:schemeClr>
                </a:glow>
              </a:effectLst>
            </a:endParaRPr>
          </a:p>
          <a:p>
            <a:r>
              <a:rPr lang="en-US" i="1" dirty="0" smtClean="0">
                <a:effectLst>
                  <a:glow rad="101600">
                    <a:schemeClr val="bg1">
                      <a:alpha val="60000"/>
                    </a:schemeClr>
                  </a:glow>
                </a:effectLst>
              </a:rPr>
              <a:t>The Lord over all</a:t>
            </a:r>
          </a:p>
          <a:p>
            <a:r>
              <a:rPr lang="en-US" i="1" dirty="0" smtClean="0">
                <a:effectLst>
                  <a:glow rad="101600">
                    <a:schemeClr val="bg1">
                      <a:alpha val="60000"/>
                    </a:schemeClr>
                  </a:glow>
                </a:effectLst>
              </a:rPr>
              <a:t> The Lord of all flesh</a:t>
            </a:r>
          </a:p>
          <a:p>
            <a:r>
              <a:rPr lang="en-US" i="1" dirty="0" smtClean="0">
                <a:effectLst>
                  <a:glow rad="101600">
                    <a:schemeClr val="bg1">
                      <a:alpha val="60000"/>
                    </a:schemeClr>
                  </a:glow>
                </a:effectLst>
              </a:rPr>
              <a:t> The Lord over them that believe</a:t>
            </a:r>
          </a:p>
          <a:p>
            <a:r>
              <a:rPr lang="en-US" i="1" dirty="0" smtClean="0">
                <a:effectLst>
                  <a:glow rad="101600">
                    <a:schemeClr val="bg1">
                      <a:alpha val="60000"/>
                    </a:schemeClr>
                  </a:glow>
                </a:effectLst>
              </a:rPr>
              <a:t> The Lord of all wisdom, knowledge, counsel &amp; understanding</a:t>
            </a:r>
          </a:p>
          <a:p>
            <a:r>
              <a:rPr lang="en-US" i="1" dirty="0" smtClean="0">
                <a:effectLst>
                  <a:glow rad="101600">
                    <a:schemeClr val="bg1">
                      <a:alpha val="60000"/>
                    </a:schemeClr>
                  </a:glow>
                </a:effectLst>
              </a:rPr>
              <a:t> The Lord of the Word of God</a:t>
            </a:r>
          </a:p>
          <a:p>
            <a:r>
              <a:rPr lang="en-US" i="1" dirty="0" smtClean="0">
                <a:effectLst>
                  <a:glow rad="101600">
                    <a:schemeClr val="bg1">
                      <a:alpha val="60000"/>
                    </a:schemeClr>
                  </a:glow>
                </a:effectLst>
              </a:rPr>
              <a:t> The Lord of Law</a:t>
            </a:r>
          </a:p>
          <a:p>
            <a:r>
              <a:rPr lang="en-US" i="1" dirty="0" smtClean="0">
                <a:effectLst>
                  <a:glow rad="101600">
                    <a:schemeClr val="bg1">
                      <a:alpha val="60000"/>
                    </a:schemeClr>
                  </a:glow>
                </a:effectLst>
              </a:rPr>
              <a:t>The righteousness</a:t>
            </a:r>
          </a:p>
          <a:p>
            <a:r>
              <a:rPr lang="en-US" i="1" dirty="0" smtClean="0">
                <a:effectLst>
                  <a:glow rad="101600">
                    <a:schemeClr val="bg1">
                      <a:alpha val="60000"/>
                    </a:schemeClr>
                  </a:glow>
                </a:effectLst>
              </a:rPr>
              <a:t>The Lord of glory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304800"/>
            <a:ext cx="4495800" cy="6553200"/>
          </a:xfrm>
        </p:spPr>
        <p:txBody>
          <a:bodyPr>
            <a:normAutofit lnSpcReduction="10000"/>
          </a:bodyPr>
          <a:lstStyle/>
          <a:p>
            <a:r>
              <a:rPr lang="en-US" i="1" dirty="0" smtClean="0">
                <a:effectLst>
                  <a:glow rad="101600">
                    <a:schemeClr val="bg1">
                      <a:alpha val="60000"/>
                    </a:schemeClr>
                  </a:glow>
                </a:effectLst>
              </a:rPr>
              <a:t>The Lord of the bond and free</a:t>
            </a:r>
            <a:endParaRPr lang="en-US" dirty="0" smtClean="0">
              <a:effectLst>
                <a:glow rad="101600">
                  <a:schemeClr val="bg1">
                    <a:alpha val="60000"/>
                  </a:schemeClr>
                </a:glow>
              </a:effectLst>
            </a:endParaRPr>
          </a:p>
          <a:p>
            <a:r>
              <a:rPr lang="en-US" i="1" dirty="0" smtClean="0">
                <a:effectLst>
                  <a:glow rad="101600">
                    <a:schemeClr val="bg1">
                      <a:alpha val="60000"/>
                    </a:schemeClr>
                  </a:glow>
                </a:effectLst>
              </a:rPr>
              <a:t>The Lord of the Jew and Greek</a:t>
            </a:r>
          </a:p>
          <a:p>
            <a:r>
              <a:rPr lang="en-US" i="1" dirty="0" smtClean="0">
                <a:effectLst>
                  <a:glow rad="101600">
                    <a:schemeClr val="bg1">
                      <a:alpha val="60000"/>
                    </a:schemeClr>
                  </a:glow>
                </a:effectLst>
              </a:rPr>
              <a:t> The Lord…the great shepherd of the sheep</a:t>
            </a:r>
          </a:p>
          <a:p>
            <a:r>
              <a:rPr lang="en-US" i="1" dirty="0" smtClean="0">
                <a:effectLst>
                  <a:glow rad="101600">
                    <a:schemeClr val="bg1">
                      <a:alpha val="60000"/>
                    </a:schemeClr>
                  </a:glow>
                </a:effectLst>
              </a:rPr>
              <a:t> The Lord of the New Covenant</a:t>
            </a:r>
          </a:p>
          <a:p>
            <a:r>
              <a:rPr lang="en-US" i="1" dirty="0" smtClean="0">
                <a:effectLst>
                  <a:glow rad="101600">
                    <a:schemeClr val="bg1">
                      <a:alpha val="60000"/>
                    </a:schemeClr>
                  </a:glow>
                </a:effectLst>
              </a:rPr>
              <a:t>The Lord that endures forever</a:t>
            </a:r>
          </a:p>
          <a:p>
            <a:r>
              <a:rPr lang="en-US" i="1" dirty="0" smtClean="0">
                <a:effectLst>
                  <a:glow rad="101600">
                    <a:schemeClr val="bg1">
                      <a:alpha val="60000"/>
                    </a:schemeClr>
                  </a:glow>
                </a:effectLst>
              </a:rPr>
              <a:t>The Lord holiness</a:t>
            </a:r>
          </a:p>
          <a:p>
            <a:r>
              <a:rPr lang="en-US" i="1" dirty="0" smtClean="0">
                <a:effectLst>
                  <a:glow rad="101600">
                    <a:schemeClr val="bg1">
                      <a:alpha val="60000"/>
                    </a:schemeClr>
                  </a:glow>
                </a:effectLst>
              </a:rPr>
              <a:t> The Lord of pity</a:t>
            </a:r>
          </a:p>
          <a:p>
            <a:r>
              <a:rPr lang="en-US" i="1" dirty="0" smtClean="0">
                <a:effectLst>
                  <a:glow rad="101600">
                    <a:schemeClr val="bg1">
                      <a:alpha val="60000"/>
                    </a:schemeClr>
                  </a:glow>
                </a:effectLst>
              </a:rPr>
              <a:t>The Lord our helper</a:t>
            </a:r>
          </a:p>
          <a:p>
            <a:r>
              <a:rPr lang="en-US" i="1" dirty="0" smtClean="0">
                <a:effectLst>
                  <a:glow rad="101600">
                    <a:schemeClr val="bg1">
                      <a:alpha val="60000"/>
                    </a:schemeClr>
                  </a:glow>
                </a:effectLst>
              </a:rPr>
              <a:t>The Lord that strengthens</a:t>
            </a:r>
          </a:p>
          <a:p>
            <a:pPr>
              <a:buNone/>
            </a:pPr>
            <a:endParaRPr lang="en-US" dirty="0">
              <a:effectLst>
                <a:glow rad="101600">
                  <a:schemeClr val="bg1">
                    <a:alpha val="60000"/>
                  </a:schemeClr>
                </a:glow>
              </a:effectLst>
            </a:endParaRPr>
          </a:p>
        </p:txBody>
      </p:sp>
      <p:sp>
        <p:nvSpPr>
          <p:cNvPr id="4" name="Content Placeholder 3"/>
          <p:cNvSpPr>
            <a:spLocks noGrp="1"/>
          </p:cNvSpPr>
          <p:nvPr>
            <p:ph sz="half" idx="2"/>
          </p:nvPr>
        </p:nvSpPr>
        <p:spPr>
          <a:xfrm>
            <a:off x="4648200" y="228600"/>
            <a:ext cx="4495800" cy="6629400"/>
          </a:xfrm>
        </p:spPr>
        <p:txBody>
          <a:bodyPr>
            <a:normAutofit lnSpcReduction="10000"/>
          </a:bodyPr>
          <a:lstStyle/>
          <a:p>
            <a:r>
              <a:rPr lang="en-US" i="1" dirty="0" smtClean="0">
                <a:effectLst>
                  <a:glow rad="101600">
                    <a:schemeClr val="bg1">
                      <a:alpha val="60000"/>
                    </a:schemeClr>
                  </a:glow>
                </a:effectLst>
              </a:rPr>
              <a:t>The Lord that  upholds</a:t>
            </a:r>
            <a:endParaRPr lang="en-US" dirty="0" smtClean="0">
              <a:effectLst>
                <a:glow rad="101600">
                  <a:schemeClr val="bg1">
                    <a:alpha val="60000"/>
                  </a:schemeClr>
                </a:glow>
              </a:effectLst>
            </a:endParaRPr>
          </a:p>
          <a:p>
            <a:r>
              <a:rPr lang="en-US" i="1" dirty="0" smtClean="0">
                <a:effectLst>
                  <a:glow rad="101600">
                    <a:schemeClr val="bg1">
                      <a:alpha val="60000"/>
                    </a:schemeClr>
                  </a:glow>
                </a:effectLst>
              </a:rPr>
              <a:t>The Lord that will never leave you or forsake you</a:t>
            </a:r>
          </a:p>
          <a:p>
            <a:r>
              <a:rPr lang="en-US" i="1" dirty="0" smtClean="0">
                <a:effectLst>
                  <a:glow rad="101600">
                    <a:schemeClr val="bg1">
                      <a:alpha val="60000"/>
                    </a:schemeClr>
                  </a:glow>
                </a:effectLst>
              </a:rPr>
              <a:t> The Lord of deliverance</a:t>
            </a:r>
          </a:p>
          <a:p>
            <a:r>
              <a:rPr lang="en-US" i="1" dirty="0" smtClean="0">
                <a:effectLst>
                  <a:glow rad="101600">
                    <a:schemeClr val="bg1">
                      <a:alpha val="60000"/>
                    </a:schemeClr>
                  </a:glow>
                </a:effectLst>
              </a:rPr>
              <a:t> The Lord of promise</a:t>
            </a:r>
          </a:p>
          <a:p>
            <a:r>
              <a:rPr lang="en-US" i="1" dirty="0" smtClean="0">
                <a:effectLst>
                  <a:glow rad="101600">
                    <a:schemeClr val="bg1">
                      <a:alpha val="60000"/>
                    </a:schemeClr>
                  </a:glow>
                </a:effectLst>
              </a:rPr>
              <a:t> The Lord that can not lie</a:t>
            </a:r>
          </a:p>
          <a:p>
            <a:r>
              <a:rPr lang="en-US" i="1" dirty="0" smtClean="0">
                <a:effectLst>
                  <a:glow rad="101600">
                    <a:schemeClr val="bg1">
                      <a:alpha val="60000"/>
                    </a:schemeClr>
                  </a:glow>
                </a:effectLst>
              </a:rPr>
              <a:t> The Lord of glory, honor and power</a:t>
            </a:r>
          </a:p>
          <a:p>
            <a:r>
              <a:rPr lang="en-US" i="1" dirty="0" smtClean="0">
                <a:effectLst>
                  <a:glow rad="101600">
                    <a:schemeClr val="bg1">
                      <a:alpha val="60000"/>
                    </a:schemeClr>
                  </a:glow>
                </a:effectLst>
              </a:rPr>
              <a:t> The Lord of praise &amp;  worship</a:t>
            </a:r>
          </a:p>
          <a:p>
            <a:r>
              <a:rPr lang="en-US" i="1" dirty="0" smtClean="0">
                <a:effectLst>
                  <a:glow rad="101600">
                    <a:schemeClr val="bg1">
                      <a:alpha val="60000"/>
                    </a:schemeClr>
                  </a:glow>
                </a:effectLst>
              </a:rPr>
              <a:t> The Lord of Salvation</a:t>
            </a:r>
          </a:p>
          <a:p>
            <a:r>
              <a:rPr lang="en-US" i="1" dirty="0" smtClean="0">
                <a:effectLst>
                  <a:glow rad="101600">
                    <a:schemeClr val="bg1">
                      <a:alpha val="60000"/>
                    </a:schemeClr>
                  </a:glow>
                </a:effectLst>
              </a:rPr>
              <a:t> The Lord who shall descend from heaven</a:t>
            </a: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95250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 name="Rectangle 1"/>
          <p:cNvSpPr>
            <a:spLocks noChangeArrowheads="1"/>
          </p:cNvSpPr>
          <p:nvPr/>
        </p:nvSpPr>
        <p:spPr bwMode="auto">
          <a:xfrm>
            <a:off x="0" y="184919"/>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“King of kings and Lord of lords”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C:\Users\Ptr. Daniel White\Desktop\Bible pictures\Prophecy pictures\prophecy pictures\rapture and second coming\Coming of King of kings.jpg"/>
          <p:cNvPicPr>
            <a:picLocks noChangeAspect="1" noChangeArrowheads="1"/>
          </p:cNvPicPr>
          <p:nvPr/>
        </p:nvPicPr>
        <p:blipFill>
          <a:blip r:embed="rId3" cstate="print"/>
          <a:srcRect l="17600" t="9499" r="19515" b="-2400"/>
          <a:stretch>
            <a:fillRect/>
          </a:stretch>
        </p:blipFill>
        <p:spPr bwMode="auto">
          <a:xfrm>
            <a:off x="2329912" y="960111"/>
            <a:ext cx="4375688" cy="6126489"/>
          </a:xfrm>
          <a:prstGeom prst="rect">
            <a:avLst/>
          </a:prstGeom>
          <a:ln>
            <a:noFill/>
          </a:ln>
          <a:effectLst>
            <a:softEdge rad="112500"/>
          </a:effectLst>
        </p:spPr>
      </p:pic>
      <p:pic>
        <p:nvPicPr>
          <p:cNvPr id="2051" name="Picture 3" descr="C:\Users\Ptr. Daniel White\Desktop\Bible pictures\Prophecy pictures\prophecy pictures\rapture and second coming\1 Dad's Pix (19).jpg"/>
          <p:cNvPicPr>
            <a:picLocks noChangeAspect="1" noChangeArrowheads="1"/>
          </p:cNvPicPr>
          <p:nvPr/>
        </p:nvPicPr>
        <p:blipFill>
          <a:blip r:embed="rId4" cstate="print"/>
          <a:srcRect/>
          <a:stretch>
            <a:fillRect/>
          </a:stretch>
        </p:blipFill>
        <p:spPr bwMode="auto">
          <a:xfrm>
            <a:off x="3429000" y="1219200"/>
            <a:ext cx="2286000" cy="29947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2000" fill="hold"/>
                                        <p:tgtEl>
                                          <p:spTgt spid="2051"/>
                                        </p:tgtEl>
                                        <p:attrNameLst>
                                          <p:attrName>ppt_w</p:attrName>
                                        </p:attrNameLst>
                                      </p:cBhvr>
                                      <p:tavLst>
                                        <p:tav tm="0">
                                          <p:val>
                                            <p:fltVal val="0"/>
                                          </p:val>
                                        </p:tav>
                                        <p:tav tm="100000">
                                          <p:val>
                                            <p:strVal val="#ppt_w"/>
                                          </p:val>
                                        </p:tav>
                                      </p:tavLst>
                                    </p:anim>
                                    <p:anim calcmode="lin" valueType="num">
                                      <p:cBhvr>
                                        <p:cTn id="8" dur="2000" fill="hold"/>
                                        <p:tgtEl>
                                          <p:spTgt spid="2051"/>
                                        </p:tgtEl>
                                        <p:attrNameLst>
                                          <p:attrName>ppt_h</p:attrName>
                                        </p:attrNameLst>
                                      </p:cBhvr>
                                      <p:tavLst>
                                        <p:tav tm="0">
                                          <p:val>
                                            <p:fltVal val="0"/>
                                          </p:val>
                                        </p:tav>
                                        <p:tav tm="100000">
                                          <p:val>
                                            <p:strVal val="#ppt_h"/>
                                          </p:val>
                                        </p:tav>
                                      </p:tavLst>
                                    </p:anim>
                                    <p:animEffect transition="in" filter="fade">
                                      <p:cBhvr>
                                        <p:cTn id="9"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Understanding the </a:t>
            </a:r>
            <a:br>
              <a:rPr lang="en-US" dirty="0" smtClean="0">
                <a:effectLst>
                  <a:glow rad="101600">
                    <a:schemeClr val="bg1">
                      <a:alpha val="60000"/>
                    </a:schemeClr>
                  </a:glow>
                </a:effectLst>
              </a:rPr>
            </a:br>
            <a:r>
              <a:rPr lang="en-US" dirty="0" smtClean="0">
                <a:effectLst>
                  <a:glow rad="101600">
                    <a:schemeClr val="bg1">
                      <a:alpha val="60000"/>
                    </a:schemeClr>
                  </a:glow>
                </a:effectLst>
              </a:rPr>
              <a:t>Lordship of Jesus Christ </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a:bodyPr>
          <a:lstStyle/>
          <a:p>
            <a:r>
              <a:rPr lang="en-US" sz="3400" dirty="0" smtClean="0">
                <a:effectLst>
                  <a:glow rad="101600">
                    <a:schemeClr val="bg1">
                      <a:alpha val="60000"/>
                    </a:schemeClr>
                  </a:glow>
                </a:effectLst>
              </a:rPr>
              <a:t>Jesus is Lord because of who He is –</a:t>
            </a:r>
          </a:p>
          <a:p>
            <a:pPr marL="514350" indent="-514350">
              <a:buAutoNum type="arabicPeriod"/>
            </a:pPr>
            <a:r>
              <a:rPr lang="en-US" sz="3400" dirty="0" smtClean="0">
                <a:effectLst>
                  <a:glow rad="101600">
                    <a:schemeClr val="bg1">
                      <a:alpha val="60000"/>
                    </a:schemeClr>
                  </a:glow>
                </a:effectLst>
              </a:rPr>
              <a:t>Is Jesus your Lord?</a:t>
            </a:r>
          </a:p>
          <a:p>
            <a:pPr marL="514350" indent="-514350">
              <a:buAutoNum type="arabicPeriod"/>
            </a:pPr>
            <a:r>
              <a:rPr lang="en-US" sz="3400" dirty="0" smtClean="0">
                <a:effectLst>
                  <a:glow rad="101600">
                    <a:schemeClr val="bg1">
                      <a:alpha val="60000"/>
                    </a:schemeClr>
                  </a:glow>
                </a:effectLst>
              </a:rPr>
              <a:t>Did you receive him as your Lord and Savior? </a:t>
            </a:r>
            <a:r>
              <a:rPr lang="en-US" sz="3400" i="1" dirty="0" smtClean="0">
                <a:solidFill>
                  <a:srgbClr val="FFFF00"/>
                </a:solidFill>
                <a:effectLst>
                  <a:glow rad="101600">
                    <a:schemeClr val="bg1">
                      <a:alpha val="60000"/>
                    </a:schemeClr>
                  </a:glow>
                </a:effectLst>
              </a:rPr>
              <a:t>“For whosoever shall call upon the name of the Lord shall be saved.”</a:t>
            </a:r>
          </a:p>
          <a:p>
            <a:pPr>
              <a:buNone/>
            </a:pPr>
            <a:r>
              <a:rPr lang="en-US" sz="3400" dirty="0" smtClean="0">
                <a:effectLst>
                  <a:glow rad="101600">
                    <a:schemeClr val="bg1">
                      <a:alpha val="60000"/>
                    </a:schemeClr>
                  </a:glow>
                </a:effectLst>
              </a:rPr>
              <a:t>3. Are you living as though He is your Lord?</a:t>
            </a:r>
            <a:r>
              <a:rPr lang="en-US" sz="3400" i="1" dirty="0" smtClean="0">
                <a:effectLst>
                  <a:glow rad="101600">
                    <a:schemeClr val="bg1">
                      <a:alpha val="60000"/>
                    </a:schemeClr>
                  </a:glow>
                </a:effectLst>
              </a:rPr>
              <a:t> </a:t>
            </a:r>
            <a:r>
              <a:rPr lang="en-US" sz="3400" i="1" dirty="0" smtClean="0">
                <a:solidFill>
                  <a:srgbClr val="FFFF00"/>
                </a:solidFill>
                <a:effectLst>
                  <a:glow rad="101600">
                    <a:schemeClr val="bg1">
                      <a:alpha val="60000"/>
                    </a:schemeClr>
                  </a:glow>
                </a:effectLst>
              </a:rPr>
              <a:t>“You call me master and Lord and ye say well for so I  am…”</a:t>
            </a:r>
            <a:endParaRPr lang="en-US" sz="3400" dirty="0" smtClean="0">
              <a:solidFill>
                <a:srgbClr val="FFFF00"/>
              </a:solidFill>
              <a:effectLst>
                <a:glow rad="101600">
                  <a:schemeClr val="bg1">
                    <a:alpha val="60000"/>
                  </a:schemeClr>
                </a:glow>
              </a:effectLst>
            </a:endParaRPr>
          </a:p>
          <a:p>
            <a:r>
              <a:rPr lang="en-US" sz="3400" dirty="0" smtClean="0">
                <a:effectLst>
                  <a:glow rad="101600">
                    <a:schemeClr val="bg1">
                      <a:alpha val="60000"/>
                    </a:schemeClr>
                  </a:glow>
                </a:effectLst>
              </a:rPr>
              <a:t> Living under the Lordship of Jesus Christ -</a:t>
            </a:r>
          </a:p>
          <a:p>
            <a:pPr marL="514350" indent="-514350">
              <a:buAutoNum type="arabicPeriod"/>
            </a:pPr>
            <a:endParaRPr lang="en-US" sz="3400" dirty="0" smtClean="0">
              <a:effectLst>
                <a:glow rad="101600">
                  <a:schemeClr val="bg1">
                    <a:alpha val="60000"/>
                  </a:schemeClr>
                </a:glow>
              </a:effectLst>
            </a:endParaRPr>
          </a:p>
          <a:p>
            <a:pPr>
              <a:buNone/>
            </a:pPr>
            <a:endParaRPr lang="en-US" sz="3400" dirty="0" smtClean="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324600" cy="7010400"/>
          </a:xfrm>
        </p:spPr>
        <p:txBody>
          <a:bodyPr>
            <a:normAutofit/>
          </a:bodyPr>
          <a:lstStyle/>
          <a:p>
            <a:r>
              <a:rPr lang="en-US" sz="3600" dirty="0" smtClean="0">
                <a:effectLst>
                  <a:glow rad="101600">
                    <a:schemeClr val="bg1">
                      <a:alpha val="60000"/>
                    </a:schemeClr>
                  </a:glow>
                </a:effectLst>
              </a:rPr>
              <a:t>Sometimes Jesus is Lord and sometimes He isn’t – </a:t>
            </a:r>
            <a:r>
              <a:rPr lang="en-US" sz="3600" i="1" dirty="0" smtClean="0">
                <a:solidFill>
                  <a:srgbClr val="FFFF00"/>
                </a:solidFill>
                <a:effectLst>
                  <a:glow rad="101600">
                    <a:schemeClr val="bg1">
                      <a:alpha val="60000"/>
                    </a:schemeClr>
                  </a:glow>
                </a:effectLst>
              </a:rPr>
              <a:t>“And we ought to say if the Lord will, we shall live and do this or that…”</a:t>
            </a:r>
            <a:endParaRPr lang="en-US" sz="3600" dirty="0" smtClean="0">
              <a:solidFill>
                <a:srgbClr val="FFFF00"/>
              </a:solidFill>
              <a:effectLst>
                <a:glow rad="101600">
                  <a:schemeClr val="bg1">
                    <a:alpha val="60000"/>
                  </a:schemeClr>
                </a:glow>
              </a:effectLst>
            </a:endParaRPr>
          </a:p>
          <a:p>
            <a:r>
              <a:rPr lang="en-US" sz="3600" dirty="0" smtClean="0">
                <a:effectLst>
                  <a:glow rad="101600">
                    <a:schemeClr val="bg1">
                      <a:alpha val="60000"/>
                    </a:schemeClr>
                  </a:glow>
                </a:effectLst>
              </a:rPr>
              <a:t>Sometimes Jesus is partly Lord but not completely </a:t>
            </a:r>
            <a:r>
              <a:rPr lang="en-US" sz="3600" dirty="0" smtClean="0">
                <a:effectLst>
                  <a:glow rad="101600">
                    <a:schemeClr val="bg1">
                      <a:alpha val="60000"/>
                    </a:schemeClr>
                  </a:glow>
                </a:effectLst>
              </a:rPr>
              <a:t>Lord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Rom. 12:1-2</a:t>
            </a:r>
          </a:p>
          <a:p>
            <a:pPr>
              <a:buNone/>
            </a:pPr>
            <a:r>
              <a:rPr lang="en-US" sz="3600" dirty="0" smtClean="0">
                <a:effectLst>
                  <a:glow rad="101600">
                    <a:schemeClr val="bg1">
                      <a:alpha val="60000"/>
                    </a:schemeClr>
                  </a:glow>
                </a:effectLst>
              </a:rPr>
              <a:t>    </a:t>
            </a:r>
            <a:r>
              <a:rPr lang="en-US" sz="3600" dirty="0" smtClean="0">
                <a:solidFill>
                  <a:srgbClr val="FFFF00"/>
                </a:solidFill>
                <a:effectLst>
                  <a:glow rad="101600">
                    <a:schemeClr val="bg1">
                      <a:alpha val="60000"/>
                    </a:schemeClr>
                  </a:glow>
                </a:effectLst>
              </a:rPr>
              <a:t>Note: Jesus can be Lord </a:t>
            </a:r>
            <a:r>
              <a:rPr lang="en-US" sz="3600" i="1" dirty="0" smtClean="0">
                <a:solidFill>
                  <a:srgbClr val="FFFF00"/>
                </a:solidFill>
                <a:effectLst>
                  <a:glow rad="101600">
                    <a:schemeClr val="bg1">
                      <a:alpha val="60000"/>
                    </a:schemeClr>
                  </a:glow>
                </a:effectLst>
              </a:rPr>
              <a:t>(master / boss) </a:t>
            </a:r>
            <a:r>
              <a:rPr lang="en-US" sz="3600" dirty="0" smtClean="0">
                <a:solidFill>
                  <a:srgbClr val="FFFF00"/>
                </a:solidFill>
                <a:effectLst>
                  <a:glow rad="101600">
                    <a:schemeClr val="bg1">
                      <a:alpha val="60000"/>
                    </a:schemeClr>
                  </a:glow>
                </a:effectLst>
              </a:rPr>
              <a:t>over some aspects of life while we withhold other areas of our lives from his control.</a:t>
            </a:r>
          </a:p>
          <a:p>
            <a:pPr>
              <a:buFontTx/>
              <a:buChar char="-"/>
            </a:pP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47108" name="Picture 4" descr="C:\Users\Ptr. Daniel White\Desktop\Bible pictures\Praying\Heaven_Family going Home.jpg"/>
          <p:cNvPicPr>
            <a:picLocks noChangeAspect="1" noChangeArrowheads="1"/>
          </p:cNvPicPr>
          <p:nvPr/>
        </p:nvPicPr>
        <p:blipFill>
          <a:blip r:embed="rId3" cstate="print"/>
          <a:srcRect/>
          <a:stretch>
            <a:fillRect/>
          </a:stretch>
        </p:blipFill>
        <p:spPr bwMode="auto">
          <a:xfrm>
            <a:off x="6248400" y="1676400"/>
            <a:ext cx="2895600" cy="2892654"/>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858000"/>
          </a:xfrm>
        </p:spPr>
        <p:txBody>
          <a:bodyPr>
            <a:normAutofit/>
          </a:bodyPr>
          <a:lstStyle/>
          <a:p>
            <a:pPr>
              <a:buFont typeface="Wingdings" pitchFamily="2" charset="2"/>
              <a:buChar char="Ø"/>
            </a:pPr>
            <a:r>
              <a:rPr lang="en-US" dirty="0" smtClean="0">
                <a:effectLst>
                  <a:glow rad="101600">
                    <a:schemeClr val="bg1">
                      <a:alpha val="60000"/>
                    </a:schemeClr>
                  </a:glow>
                </a:effectLst>
              </a:rPr>
              <a:t> Salvation is the starting point of Lordship – </a:t>
            </a:r>
          </a:p>
          <a:p>
            <a:pPr lvl="0">
              <a:buNone/>
            </a:pPr>
            <a:r>
              <a:rPr lang="en-US" i="1" dirty="0" smtClean="0">
                <a:effectLst>
                  <a:glow rad="101600">
                    <a:schemeClr val="bg1">
                      <a:alpha val="60000"/>
                    </a:schemeClr>
                  </a:glow>
                </a:effectLst>
              </a:rPr>
              <a:t>     (Matt. 7:13-29</a:t>
            </a:r>
            <a:r>
              <a:rPr lang="en-US" dirty="0" smtClean="0">
                <a:effectLst>
                  <a:glow rad="101600">
                    <a:schemeClr val="bg1">
                      <a:alpha val="60000"/>
                    </a:schemeClr>
                  </a:glow>
                </a:effectLst>
              </a:rPr>
              <a:t>; </a:t>
            </a:r>
            <a:r>
              <a:rPr lang="en-US" i="1" dirty="0" smtClean="0">
                <a:effectLst>
                  <a:glow rad="101600">
                    <a:schemeClr val="bg1">
                      <a:alpha val="60000"/>
                    </a:schemeClr>
                  </a:glow>
                </a:effectLst>
              </a:rPr>
              <a:t>Romans 10:10-17</a:t>
            </a:r>
            <a:r>
              <a:rPr lang="en-US" dirty="0" smtClean="0">
                <a:effectLst>
                  <a:glow rad="101600">
                    <a:schemeClr val="bg1">
                      <a:alpha val="60000"/>
                    </a:schemeClr>
                  </a:glow>
                </a:effectLst>
              </a:rPr>
              <a:t>; </a:t>
            </a:r>
            <a:r>
              <a:rPr lang="en-US" i="1" dirty="0" smtClean="0">
                <a:effectLst>
                  <a:glow rad="101600">
                    <a:schemeClr val="bg1">
                      <a:alpha val="60000"/>
                    </a:schemeClr>
                  </a:glow>
                </a:effectLst>
              </a:rPr>
              <a:t>Acts 2:21)</a:t>
            </a:r>
          </a:p>
          <a:p>
            <a:pPr lvl="0"/>
            <a:r>
              <a:rPr lang="en-US" dirty="0" smtClean="0">
                <a:effectLst>
                  <a:glow rad="101600">
                    <a:schemeClr val="bg1">
                      <a:alpha val="60000"/>
                    </a:schemeClr>
                  </a:glow>
                </a:effectLst>
              </a:rPr>
              <a:t>The gospel calls sinners to faith and repentance – Repentance and Conversion go hand in hand – </a:t>
            </a:r>
            <a:r>
              <a:rPr lang="en-US" i="1" dirty="0" smtClean="0">
                <a:solidFill>
                  <a:srgbClr val="FFFF00"/>
                </a:solidFill>
                <a:effectLst>
                  <a:glow rad="101600">
                    <a:schemeClr val="bg1">
                      <a:alpha val="60000"/>
                    </a:schemeClr>
                  </a:glow>
                </a:effectLst>
              </a:rPr>
              <a:t>“Repent ye therefore and be converted that your sins may be blotted out…unless you repent ye shall all likewise perish…”</a:t>
            </a:r>
            <a:endParaRPr lang="en-US" dirty="0" smtClean="0">
              <a:solidFill>
                <a:srgbClr val="FFFF00"/>
              </a:solidFill>
              <a:effectLst>
                <a:glow rad="101600">
                  <a:schemeClr val="bg1">
                    <a:alpha val="60000"/>
                  </a:schemeClr>
                </a:glow>
              </a:effectLst>
            </a:endParaRPr>
          </a:p>
          <a:p>
            <a:pPr>
              <a:buNone/>
            </a:pPr>
            <a:r>
              <a:rPr lang="en-US" i="1" dirty="0" smtClean="0">
                <a:effectLst>
                  <a:glow rad="101600">
                    <a:schemeClr val="bg1">
                      <a:alpha val="60000"/>
                    </a:schemeClr>
                  </a:glow>
                </a:effectLst>
              </a:rPr>
              <a:t>    </a:t>
            </a:r>
            <a:r>
              <a:rPr lang="en-US" dirty="0" smtClean="0">
                <a:effectLst>
                  <a:glow rad="101600">
                    <a:schemeClr val="bg1">
                      <a:alpha val="60000"/>
                    </a:schemeClr>
                  </a:glow>
                </a:effectLst>
              </a:rPr>
              <a:t>Note: Salvation (eternal life) is not bestowed on those whose hearts remain set in rebellion against God – </a:t>
            </a:r>
            <a:r>
              <a:rPr lang="en-US" i="1" dirty="0" smtClean="0">
                <a:solidFill>
                  <a:srgbClr val="FFFF00"/>
                </a:solidFill>
                <a:effectLst>
                  <a:glow rad="101600">
                    <a:schemeClr val="bg1">
                      <a:alpha val="60000"/>
                    </a:schemeClr>
                  </a:glow>
                </a:effectLst>
              </a:rPr>
              <a:t>“God resisteth the proud, but giveth grace to the humble…humble yourself under the mighty hand of God…”</a:t>
            </a:r>
            <a:r>
              <a:rPr lang="en-US" dirty="0" smtClean="0">
                <a:solidFill>
                  <a:srgbClr val="FFFF00"/>
                </a:solidFill>
                <a:effectLst>
                  <a:glow rad="101600">
                    <a:schemeClr val="bg1">
                      <a:alpha val="60000"/>
                    </a:schemeClr>
                  </a:glow>
                </a:effectLst>
              </a:rPr>
              <a:t> </a:t>
            </a:r>
          </a:p>
          <a:p>
            <a:pPr lvl="0">
              <a:buNone/>
            </a:pPr>
            <a:endParaRPr lang="en-US" dirty="0" smtClean="0">
              <a:effectLst>
                <a:glow rad="101600">
                  <a:schemeClr val="bg1">
                    <a:alpha val="60000"/>
                  </a:schemeClr>
                </a:glow>
              </a:effectLst>
            </a:endParaRPr>
          </a:p>
          <a:p>
            <a:pPr>
              <a:buNone/>
            </a:pPr>
            <a:endParaRPr lang="en-US" dirty="0" smtClean="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858000"/>
          </a:xfrm>
        </p:spPr>
        <p:txBody>
          <a:bodyPr>
            <a:normAutofit/>
          </a:bodyPr>
          <a:lstStyle/>
          <a:p>
            <a:pPr algn="ctr">
              <a:buNone/>
            </a:pPr>
            <a:r>
              <a:rPr lang="en-US" sz="3900" dirty="0" smtClean="0">
                <a:effectLst>
                  <a:glow rad="101600">
                    <a:schemeClr val="bg1">
                      <a:alpha val="60000"/>
                    </a:schemeClr>
                  </a:glow>
                </a:effectLst>
              </a:rPr>
              <a:t>How to Walk with God </a:t>
            </a:r>
          </a:p>
          <a:p>
            <a:pPr algn="ctr">
              <a:buNone/>
            </a:pPr>
            <a:r>
              <a:rPr lang="en-US" sz="3900" i="1" dirty="0" smtClean="0">
                <a:solidFill>
                  <a:srgbClr val="FFFF00"/>
                </a:solidFill>
                <a:effectLst>
                  <a:glow rad="101600">
                    <a:schemeClr val="bg1">
                      <a:alpha val="60000"/>
                    </a:schemeClr>
                  </a:glow>
                </a:effectLst>
              </a:rPr>
              <a:t>“Brokenness”</a:t>
            </a:r>
          </a:p>
          <a:p>
            <a:pPr algn="ctr">
              <a:buNone/>
            </a:pPr>
            <a:r>
              <a:rPr lang="en-US" sz="3900" i="1" dirty="0" smtClean="0">
                <a:effectLst>
                  <a:glow rad="101600">
                    <a:schemeClr val="bg1">
                      <a:alpha val="60000"/>
                    </a:schemeClr>
                  </a:glow>
                </a:effectLst>
              </a:rPr>
              <a:t>(Part 1)</a:t>
            </a:r>
          </a:p>
          <a:p>
            <a:pPr>
              <a:buNone/>
            </a:pPr>
            <a:endParaRPr lang="en-US" dirty="0" smtClean="0">
              <a:effectLst>
                <a:glow rad="101600">
                  <a:schemeClr val="bg1">
                    <a:alpha val="60000"/>
                  </a:schemeClr>
                </a:glow>
              </a:effectLst>
            </a:endParaRPr>
          </a:p>
        </p:txBody>
      </p:sp>
      <p:pic>
        <p:nvPicPr>
          <p:cNvPr id="1026" name="Picture 2" descr="C:\Users\Ptr. Daniel White\Desktop\Bible pictures\Praying\repent (2).jpg"/>
          <p:cNvPicPr>
            <a:picLocks noChangeAspect="1" noChangeArrowheads="1"/>
          </p:cNvPicPr>
          <p:nvPr/>
        </p:nvPicPr>
        <p:blipFill>
          <a:blip r:embed="rId3" cstate="print"/>
          <a:srcRect/>
          <a:stretch>
            <a:fillRect/>
          </a:stretch>
        </p:blipFill>
        <p:spPr bwMode="auto">
          <a:xfrm>
            <a:off x="2743200" y="2366211"/>
            <a:ext cx="3733800" cy="449179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lvl="0"/>
            <a:r>
              <a:rPr lang="en-US" sz="3600" dirty="0" smtClean="0">
                <a:effectLst>
                  <a:glow rad="101600">
                    <a:schemeClr val="bg1">
                      <a:alpha val="60000"/>
                    </a:schemeClr>
                  </a:glow>
                </a:effectLst>
              </a:rPr>
              <a:t>Repentance is a change of heart that will result in a change of behavior – </a:t>
            </a:r>
            <a:r>
              <a:rPr lang="en-US" sz="3600" i="1" dirty="0" smtClean="0">
                <a:solidFill>
                  <a:srgbClr val="FFFF00"/>
                </a:solidFill>
                <a:effectLst>
                  <a:glow rad="101600">
                    <a:schemeClr val="bg1">
                      <a:alpha val="60000"/>
                    </a:schemeClr>
                  </a:glow>
                </a:effectLst>
              </a:rPr>
              <a:t>“Bring forth fruits worthy of repentance…”</a:t>
            </a:r>
          </a:p>
          <a:p>
            <a:r>
              <a:rPr lang="en-US" sz="3600" dirty="0" smtClean="0">
                <a:effectLst>
                  <a:glow rad="101600">
                    <a:schemeClr val="bg1">
                      <a:alpha val="60000"/>
                    </a:schemeClr>
                  </a:glow>
                </a:effectLst>
              </a:rPr>
              <a:t>The object of our faith is the Lord Jesus Christ </a:t>
            </a:r>
            <a:r>
              <a:rPr lang="en-US" sz="3600" i="1" dirty="0" smtClean="0">
                <a:effectLst>
                  <a:glow rad="101600">
                    <a:schemeClr val="bg1">
                      <a:alpha val="60000"/>
                    </a:schemeClr>
                  </a:glow>
                </a:effectLst>
              </a:rPr>
              <a:t>(John 3:16) </a:t>
            </a:r>
            <a:r>
              <a:rPr lang="en-US" sz="3600" dirty="0" smtClean="0">
                <a:effectLst>
                  <a:glow rad="101600">
                    <a:schemeClr val="bg1">
                      <a:alpha val="60000"/>
                    </a:schemeClr>
                  </a:glow>
                </a:effectLst>
              </a:rPr>
              <a:t>/ therefore faith involves a personal commitment to Jesus Christ – </a:t>
            </a:r>
            <a:r>
              <a:rPr lang="en-US" sz="3600" i="1" dirty="0" smtClean="0">
                <a:solidFill>
                  <a:srgbClr val="FFFF00"/>
                </a:solidFill>
                <a:effectLst>
                  <a:glow rad="101600">
                    <a:schemeClr val="bg1">
                      <a:alpha val="60000"/>
                    </a:schemeClr>
                  </a:glow>
                </a:effectLst>
              </a:rPr>
              <a:t>“He (Jesus) died for all, that they which live (saved) should not henceforth live unto themselves, but unto him which died for them and rose again…”</a:t>
            </a:r>
            <a:endParaRPr lang="en-US" sz="3600" dirty="0" smtClean="0">
              <a:solidFill>
                <a:srgbClr val="FFFF00"/>
              </a:solidFill>
              <a:effectLst>
                <a:glow rad="101600">
                  <a:schemeClr val="bg1">
                    <a:alpha val="60000"/>
                  </a:schemeClr>
                </a:glow>
              </a:effectLst>
            </a:endParaRPr>
          </a:p>
          <a:p>
            <a:pPr lvl="0"/>
            <a:endParaRPr lang="en-US" sz="3600" i="1" dirty="0" smtClean="0">
              <a:effectLst>
                <a:glow rad="101600">
                  <a:schemeClr val="bg1">
                    <a:alpha val="60000"/>
                  </a:schemeClr>
                </a:glow>
              </a:effectLst>
            </a:endParaRPr>
          </a:p>
          <a:p>
            <a:pPr lvl="0"/>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600" dirty="0" smtClean="0"/>
              <a:t>Genuine faith always produces works (fruit) of salvation – </a:t>
            </a:r>
          </a:p>
          <a:p>
            <a:pPr>
              <a:buNone/>
            </a:pPr>
            <a:r>
              <a:rPr lang="en-US" sz="3600" i="1" dirty="0" smtClean="0"/>
              <a:t>   </a:t>
            </a:r>
            <a:r>
              <a:rPr lang="en-US" sz="3600" i="1" dirty="0" smtClean="0">
                <a:solidFill>
                  <a:srgbClr val="FFFF00"/>
                </a:solidFill>
              </a:rPr>
              <a:t>“Faith without works is dead…yea a man may say, thou hast faith, and I have works. Show me thy faith without thy works, and I will show thee my faith by my works. Thou believest that there is one God; thou doest well: even the devils also believe and tremble. But wilt thou know O vain man, that faith without works is dead…”</a:t>
            </a:r>
          </a:p>
          <a:p>
            <a:pPr>
              <a:buNone/>
            </a:pPr>
            <a:endParaRPr lang="en-US" sz="3600" dirty="0" smtClean="0"/>
          </a:p>
          <a:p>
            <a:r>
              <a:rPr lang="en-US" sz="3600" i="1" dirty="0" smtClean="0"/>
              <a:t> </a:t>
            </a:r>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Behavior is a Very Important </a:t>
            </a:r>
            <a:br>
              <a:rPr lang="en-US" dirty="0" smtClean="0">
                <a:effectLst>
                  <a:glow rad="101600">
                    <a:schemeClr val="bg1">
                      <a:alpha val="60000"/>
                    </a:schemeClr>
                  </a:glow>
                </a:effectLst>
              </a:rPr>
            </a:br>
            <a:r>
              <a:rPr lang="en-US" dirty="0" smtClean="0">
                <a:effectLst>
                  <a:glow rad="101600">
                    <a:schemeClr val="bg1">
                      <a:alpha val="60000"/>
                    </a:schemeClr>
                  </a:glow>
                </a:effectLst>
              </a:rPr>
              <a:t>Test of True Genuine Faith</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905000"/>
            <a:ext cx="9144000" cy="4953000"/>
          </a:xfrm>
        </p:spPr>
        <p:txBody>
          <a:bodyPr>
            <a:normAutofit/>
          </a:bodyPr>
          <a:lstStyle/>
          <a:p>
            <a:pPr lvl="0"/>
            <a:r>
              <a:rPr lang="en-US" sz="3600" dirty="0" smtClean="0">
                <a:effectLst>
                  <a:glow rad="101600">
                    <a:schemeClr val="bg1">
                      <a:alpha val="60000"/>
                    </a:schemeClr>
                  </a:glow>
                </a:effectLst>
              </a:rPr>
              <a:t>All true believers will bring forth fruits (evidence) of salvation –</a:t>
            </a: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“He that received seed (gospel) in the good ground is he that heareth the word and understandeth it; which also beareth fruit, and bringeth forth, some a hundredfold, some sixty, and some thirity…”</a:t>
            </a:r>
            <a:endParaRPr lang="en-US" sz="3600" dirty="0" smtClean="0">
              <a:solidFill>
                <a:srgbClr val="FFFF00"/>
              </a:solidFill>
              <a:effectLst>
                <a:glow rad="101600">
                  <a:schemeClr val="bg1">
                    <a:alpha val="60000"/>
                  </a:schemeClr>
                </a:glow>
              </a:effectLst>
            </a:endParaRPr>
          </a:p>
          <a:p>
            <a:pPr lvl="0"/>
            <a:r>
              <a:rPr lang="en-US" sz="3600" dirty="0" smtClean="0">
                <a:effectLst>
                  <a:glow rad="101600">
                    <a:schemeClr val="bg1">
                      <a:alpha val="60000"/>
                    </a:schemeClr>
                  </a:glow>
                </a:effectLst>
              </a:rPr>
              <a:t>All true believers follow Christ – </a:t>
            </a:r>
            <a:r>
              <a:rPr lang="en-US" sz="3600" i="1" dirty="0" smtClean="0">
                <a:solidFill>
                  <a:srgbClr val="FFFF00"/>
                </a:solidFill>
                <a:effectLst>
                  <a:glow rad="101600">
                    <a:schemeClr val="bg1">
                      <a:alpha val="60000"/>
                    </a:schemeClr>
                  </a:glow>
                </a:effectLst>
              </a:rPr>
              <a:t>“My sheep hear my voice and they follow me…” </a:t>
            </a:r>
            <a:endParaRPr lang="en-US" sz="3600" dirty="0" smtClean="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a:r>
              <a:rPr lang="en-US" dirty="0" smtClean="0">
                <a:effectLst>
                  <a:glow rad="101600">
                    <a:schemeClr val="bg1">
                      <a:alpha val="60000"/>
                    </a:schemeClr>
                  </a:glow>
                </a:effectLst>
              </a:rPr>
              <a:t>All true believers will experience a change of life – </a:t>
            </a:r>
            <a:r>
              <a:rPr lang="en-US" i="1" dirty="0" smtClean="0">
                <a:solidFill>
                  <a:srgbClr val="FFFF00"/>
                </a:solidFill>
                <a:effectLst>
                  <a:glow rad="101600">
                    <a:schemeClr val="bg1">
                      <a:alpha val="60000"/>
                    </a:schemeClr>
                  </a:glow>
                </a:effectLst>
              </a:rPr>
              <a:t>“…new creature…old things have passed away, behold all things have become new…in this the children of God are manifest and the children of </a:t>
            </a:r>
            <a:r>
              <a:rPr lang="en-US" i="1" dirty="0" smtClean="0">
                <a:effectLst>
                  <a:glow rad="101600">
                    <a:schemeClr val="bg1">
                      <a:alpha val="60000"/>
                    </a:schemeClr>
                  </a:glow>
                </a:effectLst>
              </a:rPr>
              <a:t>the devil…”</a:t>
            </a:r>
          </a:p>
          <a:p>
            <a:pPr lvl="0"/>
            <a:r>
              <a:rPr lang="en-US" dirty="0" smtClean="0">
                <a:effectLst>
                  <a:glow rad="101600">
                    <a:schemeClr val="bg1">
                      <a:alpha val="60000"/>
                    </a:schemeClr>
                  </a:glow>
                </a:effectLst>
              </a:rPr>
              <a:t>All true believers receive a new nature – </a:t>
            </a:r>
            <a:r>
              <a:rPr lang="en-US" i="1" dirty="0" smtClean="0">
                <a:solidFill>
                  <a:srgbClr val="FFFF00"/>
                </a:solidFill>
                <a:effectLst>
                  <a:glow rad="101600">
                    <a:schemeClr val="bg1">
                      <a:alpha val="60000"/>
                    </a:schemeClr>
                  </a:glow>
                </a:effectLst>
              </a:rPr>
              <a:t>“Knowing this that our old man is crucified with Christ, that the body of sin might be destroyed…” </a:t>
            </a:r>
            <a:endParaRPr lang="en-US" dirty="0" smtClean="0">
              <a:solidFill>
                <a:srgbClr val="FFFF00"/>
              </a:solidFill>
              <a:effectLst>
                <a:glow rad="101600">
                  <a:schemeClr val="bg1">
                    <a:alpha val="60000"/>
                  </a:schemeClr>
                </a:glow>
              </a:effectLst>
            </a:endParaRPr>
          </a:p>
          <a:p>
            <a:pPr lvl="0"/>
            <a:r>
              <a:rPr lang="en-US" dirty="0" smtClean="0">
                <a:effectLst>
                  <a:glow rad="101600">
                    <a:schemeClr val="bg1">
                      <a:alpha val="60000"/>
                    </a:schemeClr>
                  </a:glow>
                </a:effectLst>
              </a:rPr>
              <a:t>All true believers will love Christ – </a:t>
            </a:r>
            <a:r>
              <a:rPr lang="en-US" i="1" dirty="0" smtClean="0">
                <a:solidFill>
                  <a:srgbClr val="FFFF00"/>
                </a:solidFill>
                <a:effectLst>
                  <a:glow rad="101600">
                    <a:schemeClr val="bg1">
                      <a:alpha val="60000"/>
                    </a:schemeClr>
                  </a:glow>
                </a:effectLst>
              </a:rPr>
              <a:t>“Whom having not seen ye loved… Every one that loveth is born of  God and knoweth God…he that loveth not knoweth not God; for God is love God is love, he that dwelth in love dwelleth in God and God in him… we love him because he first  loved us…”</a:t>
            </a:r>
            <a:endParaRPr lang="en-US" dirty="0" smtClean="0">
              <a:solidFill>
                <a:srgbClr val="FFFF00"/>
              </a:solidFill>
              <a:effectLst>
                <a:glow rad="101600">
                  <a:schemeClr val="bg1">
                    <a:alpha val="60000"/>
                  </a:schemeClr>
                </a:glow>
              </a:effectLst>
            </a:endParaRPr>
          </a:p>
          <a:p>
            <a:pPr lvl="0"/>
            <a:endParaRPr lang="en-US" i="1" dirty="0" smtClean="0">
              <a:effectLst>
                <a:glow rad="101600">
                  <a:schemeClr val="bg1">
                    <a:alpha val="60000"/>
                  </a:schemeClr>
                </a:glow>
              </a:effectLst>
            </a:endParaRPr>
          </a:p>
          <a:p>
            <a:pPr lvl="0"/>
            <a:endParaRPr lang="en-US" dirty="0" smtClean="0">
              <a:effectLst>
                <a:glow rad="101600">
                  <a:schemeClr val="bg1">
                    <a:alpha val="60000"/>
                  </a:schemeClr>
                </a:glow>
              </a:effectLst>
            </a:endParaRPr>
          </a:p>
          <a:p>
            <a:endParaRPr lang="en-US" dirty="0" smtClean="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lvl="0"/>
            <a:r>
              <a:rPr lang="en-US" sz="3600" dirty="0" smtClean="0">
                <a:effectLst>
                  <a:glow rad="101600">
                    <a:schemeClr val="bg1">
                      <a:alpha val="60000"/>
                    </a:schemeClr>
                  </a:glow>
                </a:effectLst>
              </a:rPr>
              <a:t>All true believers will desire to obey Christ – </a:t>
            </a:r>
            <a:r>
              <a:rPr lang="en-US" sz="3600" i="1" dirty="0" smtClean="0">
                <a:solidFill>
                  <a:srgbClr val="FFFF00"/>
                </a:solidFill>
                <a:effectLst>
                  <a:glow rad="101600">
                    <a:schemeClr val="bg1">
                      <a:alpha val="60000"/>
                    </a:schemeClr>
                  </a:glow>
                </a:effectLst>
              </a:rPr>
              <a:t>“He that hath my commandments and keepeth them, he it  is that loveth me…if a man love me he will keep my words…he that loveth me not keepeth not my sayings…”</a:t>
            </a:r>
            <a:endParaRPr lang="en-US" sz="3600" dirty="0" smtClean="0">
              <a:solidFill>
                <a:srgbClr val="FFFF00"/>
              </a:solidFill>
              <a:effectLst>
                <a:glow rad="101600">
                  <a:schemeClr val="bg1">
                    <a:alpha val="60000"/>
                  </a:schemeClr>
                </a:glow>
              </a:effectLst>
            </a:endParaRPr>
          </a:p>
          <a:p>
            <a:pPr>
              <a:buNone/>
            </a:pPr>
            <a:endParaRPr lang="en-US" sz="3600" dirty="0" smtClean="0">
              <a:effectLst>
                <a:glow rad="101600">
                  <a:schemeClr val="bg1">
                    <a:alpha val="60000"/>
                  </a:schemeClr>
                </a:glow>
              </a:effectLst>
            </a:endParaRPr>
          </a:p>
          <a:p>
            <a:pPr>
              <a:buNone/>
            </a:pPr>
            <a:r>
              <a:rPr lang="en-US" sz="3600" dirty="0" smtClean="0">
                <a:effectLst>
                  <a:glow rad="101600">
                    <a:schemeClr val="bg1">
                      <a:alpha val="60000"/>
                    </a:schemeClr>
                  </a:glow>
                </a:effectLst>
              </a:rPr>
              <a:t>    Note: On the other hand – those who remain utterly unwilling to obey Christ give clear evidence that their faith was not genuine – </a:t>
            </a:r>
            <a:r>
              <a:rPr lang="en-US" sz="3600" i="1" dirty="0" smtClean="0">
                <a:solidFill>
                  <a:srgbClr val="FFFF00"/>
                </a:solidFill>
                <a:effectLst>
                  <a:glow rad="101600">
                    <a:schemeClr val="bg1">
                      <a:alpha val="60000"/>
                    </a:schemeClr>
                  </a:glow>
                </a:effectLst>
              </a:rPr>
              <a:t>“He that saith I know him and keepeth not his commandments is a liar, and the truth is not in him…”</a:t>
            </a:r>
            <a:endParaRPr lang="en-US" sz="3600" dirty="0" smtClean="0">
              <a:solidFill>
                <a:srgbClr val="FFFF00"/>
              </a:solidFill>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lvl="0"/>
            <a:r>
              <a:rPr lang="en-US" sz="3400" dirty="0" smtClean="0">
                <a:effectLst>
                  <a:glow rad="101600">
                    <a:schemeClr val="bg1">
                      <a:alpha val="60000"/>
                    </a:schemeClr>
                  </a:glow>
                </a:effectLst>
              </a:rPr>
              <a:t>All true believers will stumble and fall – </a:t>
            </a:r>
            <a:r>
              <a:rPr lang="en-US" sz="3400" i="1" dirty="0" smtClean="0">
                <a:solidFill>
                  <a:srgbClr val="FFFF00"/>
                </a:solidFill>
                <a:effectLst>
                  <a:glow rad="101600">
                    <a:schemeClr val="bg1">
                      <a:alpha val="60000"/>
                    </a:schemeClr>
                  </a:glow>
                </a:effectLst>
              </a:rPr>
              <a:t>“A just man falleth seven time, and riseth up again…though he fall he shall not be utterly cast down for the Lord upholdeth him with his hand…”</a:t>
            </a:r>
            <a:endParaRPr lang="en-US" sz="3400" dirty="0" smtClean="0">
              <a:effectLst>
                <a:glow rad="101600">
                  <a:schemeClr val="bg1">
                    <a:alpha val="60000"/>
                  </a:schemeClr>
                </a:glow>
              </a:effectLst>
            </a:endParaRPr>
          </a:p>
          <a:p>
            <a:pPr>
              <a:buNone/>
            </a:pPr>
            <a:r>
              <a:rPr lang="en-US" sz="3400" dirty="0" smtClean="0">
                <a:effectLst>
                  <a:glow rad="101600">
                    <a:schemeClr val="bg1">
                      <a:alpha val="60000"/>
                    </a:schemeClr>
                  </a:glow>
                </a:effectLst>
              </a:rPr>
              <a:t>    Note: However those that turn away completely from the Lord show that they were never truly born again – </a:t>
            </a:r>
            <a:r>
              <a:rPr lang="en-US" sz="3400" i="1" dirty="0" smtClean="0">
                <a:effectLst>
                  <a:glow rad="101600">
                    <a:schemeClr val="bg1">
                      <a:alpha val="60000"/>
                    </a:schemeClr>
                  </a:glow>
                </a:effectLst>
              </a:rPr>
              <a:t>“</a:t>
            </a:r>
            <a:r>
              <a:rPr lang="en-US" sz="3400" i="1" dirty="0" smtClean="0">
                <a:solidFill>
                  <a:srgbClr val="FFFF00"/>
                </a:solidFill>
                <a:effectLst>
                  <a:glow rad="101600">
                    <a:schemeClr val="bg1">
                      <a:alpha val="60000"/>
                    </a:schemeClr>
                  </a:glow>
                </a:effectLst>
              </a:rPr>
              <a:t>They went out from us but they were not of us; for if they had been of us, they would have no doubt continued with us: but they went out, that they might be manifest that they were not all of us…”</a:t>
            </a:r>
            <a:endParaRPr lang="en-US" sz="3400" dirty="0" smtClean="0">
              <a:solidFill>
                <a:srgbClr val="FFFF00"/>
              </a:solidFill>
              <a:effectLst>
                <a:glow rad="101600">
                  <a:schemeClr val="bg1">
                    <a:alpha val="60000"/>
                  </a:schemeClr>
                </a:glow>
              </a:effectLst>
            </a:endParaRPr>
          </a:p>
          <a:p>
            <a:r>
              <a:rPr lang="en-US" sz="3400" i="1" dirty="0" smtClean="0">
                <a:effectLst>
                  <a:glow rad="101600">
                    <a:schemeClr val="bg1">
                      <a:alpha val="60000"/>
                    </a:schemeClr>
                  </a:glow>
                </a:effectLst>
              </a:rPr>
              <a:t> </a:t>
            </a:r>
            <a:endParaRPr lang="en-US" sz="3400" dirty="0" smtClean="0">
              <a:effectLst>
                <a:glow rad="101600">
                  <a:schemeClr val="bg1">
                    <a:alpha val="60000"/>
                  </a:schemeClr>
                </a:glow>
              </a:effectLst>
            </a:endParaRPr>
          </a:p>
          <a:p>
            <a:endParaRPr lang="en-US" sz="34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Salvation is the work of the Holy Spirit</a:t>
            </a:r>
            <a:br>
              <a:rPr lang="en-US" dirty="0" smtClean="0">
                <a:effectLst>
                  <a:glow rad="101600">
                    <a:schemeClr val="bg1">
                      <a:alpha val="60000"/>
                    </a:schemeClr>
                  </a:glow>
                </a:effectLst>
              </a:rPr>
            </a:br>
            <a:r>
              <a:rPr lang="en-US" sz="4000" dirty="0" smtClean="0">
                <a:effectLst>
                  <a:glow rad="101600">
                    <a:schemeClr val="bg1">
                      <a:alpha val="60000"/>
                    </a:schemeClr>
                  </a:glow>
                </a:effectLst>
              </a:rPr>
              <a:t>(</a:t>
            </a:r>
            <a:r>
              <a:rPr lang="en-US" sz="4000" i="1" dirty="0" smtClean="0">
                <a:effectLst>
                  <a:glow rad="101600">
                    <a:schemeClr val="bg1">
                      <a:alpha val="60000"/>
                    </a:schemeClr>
                  </a:glow>
                </a:effectLst>
              </a:rPr>
              <a:t>John 16:7-15)</a:t>
            </a:r>
            <a:endParaRPr lang="en-US" sz="4000" dirty="0">
              <a:effectLst>
                <a:glow rad="101600">
                  <a:schemeClr val="bg1">
                    <a:alpha val="60000"/>
                  </a:schemeClr>
                </a:glow>
              </a:effectLst>
            </a:endParaRPr>
          </a:p>
        </p:txBody>
      </p:sp>
      <p:sp>
        <p:nvSpPr>
          <p:cNvPr id="3" name="Content Placeholder 2"/>
          <p:cNvSpPr>
            <a:spLocks noGrp="1"/>
          </p:cNvSpPr>
          <p:nvPr>
            <p:ph idx="1"/>
          </p:nvPr>
        </p:nvSpPr>
        <p:spPr>
          <a:xfrm>
            <a:off x="0" y="1905000"/>
            <a:ext cx="9144000" cy="4953000"/>
          </a:xfrm>
        </p:spPr>
        <p:txBody>
          <a:bodyPr>
            <a:normAutofit/>
          </a:bodyPr>
          <a:lstStyle/>
          <a:p>
            <a:pPr lvl="0"/>
            <a:r>
              <a:rPr lang="en-US" sz="3600" dirty="0" smtClean="0">
                <a:effectLst>
                  <a:glow rad="101600">
                    <a:schemeClr val="bg1">
                      <a:alpha val="60000"/>
                    </a:schemeClr>
                  </a:glow>
                </a:effectLst>
              </a:rPr>
              <a:t>The Holy Spirit draws men to                  salvation –  </a:t>
            </a:r>
            <a:r>
              <a:rPr lang="en-US" sz="3600" i="1" dirty="0" smtClean="0">
                <a:effectLst>
                  <a:glow rad="101600">
                    <a:schemeClr val="bg1">
                      <a:alpha val="60000"/>
                    </a:schemeClr>
                  </a:glow>
                </a:effectLst>
              </a:rPr>
              <a:t>John 6:44</a:t>
            </a:r>
            <a:endParaRPr lang="en-US" sz="3600" dirty="0" smtClean="0">
              <a:effectLst>
                <a:glow rad="101600">
                  <a:schemeClr val="bg1">
                    <a:alpha val="60000"/>
                  </a:schemeClr>
                </a:glow>
              </a:effectLst>
            </a:endParaRPr>
          </a:p>
          <a:p>
            <a:pPr lvl="0"/>
            <a:r>
              <a:rPr lang="en-US" sz="3600" dirty="0" smtClean="0">
                <a:effectLst>
                  <a:glow rad="101600">
                    <a:schemeClr val="bg1">
                      <a:alpha val="60000"/>
                    </a:schemeClr>
                  </a:glow>
                </a:effectLst>
              </a:rPr>
              <a:t>The Holy Spirit illuminates                                the understanding – </a:t>
            </a:r>
            <a:r>
              <a:rPr lang="en-US" sz="3600" i="1" dirty="0" smtClean="0">
                <a:effectLst>
                  <a:glow rad="101600">
                    <a:schemeClr val="bg1">
                      <a:alpha val="60000"/>
                    </a:schemeClr>
                  </a:glow>
                </a:effectLst>
              </a:rPr>
              <a:t>II Cor. 4:4 </a:t>
            </a:r>
            <a:endParaRPr lang="en-US" sz="3600" dirty="0" smtClean="0">
              <a:effectLst>
                <a:glow rad="101600">
                  <a:schemeClr val="bg1">
                    <a:alpha val="60000"/>
                  </a:schemeClr>
                </a:glow>
              </a:effectLst>
            </a:endParaRPr>
          </a:p>
          <a:p>
            <a:pPr lvl="0"/>
            <a:r>
              <a:rPr lang="en-US" sz="3600" dirty="0" smtClean="0">
                <a:effectLst>
                  <a:glow rad="101600">
                    <a:schemeClr val="bg1">
                      <a:alpha val="60000"/>
                    </a:schemeClr>
                  </a:glow>
                </a:effectLst>
              </a:rPr>
              <a:t>The Holy Spirit convicts them of sin, righteousness and judgment – </a:t>
            </a:r>
            <a:r>
              <a:rPr lang="en-US" sz="3600" i="1" dirty="0" smtClean="0">
                <a:effectLst>
                  <a:glow rad="101600">
                    <a:schemeClr val="bg1">
                      <a:alpha val="60000"/>
                    </a:schemeClr>
                  </a:glow>
                </a:effectLst>
              </a:rPr>
              <a:t>John 6:8</a:t>
            </a:r>
            <a:endParaRPr lang="en-US" sz="3600" dirty="0" smtClean="0">
              <a:effectLst>
                <a:glow rad="101600">
                  <a:schemeClr val="bg1">
                    <a:alpha val="60000"/>
                  </a:schemeClr>
                </a:glow>
              </a:effectLst>
            </a:endParaRPr>
          </a:p>
          <a:p>
            <a:pPr lvl="0"/>
            <a:r>
              <a:rPr lang="en-US" sz="3600" dirty="0" smtClean="0">
                <a:effectLst>
                  <a:glow rad="101600">
                    <a:schemeClr val="bg1">
                      <a:alpha val="60000"/>
                    </a:schemeClr>
                  </a:glow>
                </a:effectLst>
              </a:rPr>
              <a:t>The Holy Spirit produces conversion –         </a:t>
            </a:r>
            <a:r>
              <a:rPr lang="en-US" sz="3600" i="1" dirty="0" smtClean="0">
                <a:effectLst>
                  <a:glow rad="101600">
                    <a:schemeClr val="bg1">
                      <a:alpha val="60000"/>
                    </a:schemeClr>
                  </a:glow>
                </a:effectLst>
              </a:rPr>
              <a:t>John 12:40</a:t>
            </a:r>
          </a:p>
          <a:p>
            <a:pPr lvl="0">
              <a:buNone/>
            </a:pP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48130" name="Picture 2" descr="C:\Users\Ptr. Daniel White\Desktop\Bible pictures\holy spirit\Jesus and Holy Spirit (2).jpg"/>
          <p:cNvPicPr>
            <a:picLocks noChangeAspect="1" noChangeArrowheads="1"/>
          </p:cNvPicPr>
          <p:nvPr/>
        </p:nvPicPr>
        <p:blipFill>
          <a:blip r:embed="rId3" cstate="print"/>
          <a:srcRect/>
          <a:stretch>
            <a:fillRect/>
          </a:stretch>
        </p:blipFill>
        <p:spPr bwMode="auto">
          <a:xfrm>
            <a:off x="6400800" y="1066800"/>
            <a:ext cx="2438399" cy="31775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Ptr. Daniel White\Desktop\Bible pictures\Jesus\11 Trial of Jesus\Jesus rejected 1419-1.jp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381000"/>
            <a:ext cx="9144000" cy="6477000"/>
          </a:xfrm>
        </p:spPr>
        <p:txBody>
          <a:bodyPr>
            <a:normAutofit/>
          </a:bodyPr>
          <a:lstStyle/>
          <a:p>
            <a:r>
              <a:rPr lang="en-US" sz="3600" dirty="0" smtClean="0">
                <a:effectLst>
                  <a:glow rad="101600">
                    <a:schemeClr val="bg1">
                      <a:alpha val="60000"/>
                    </a:schemeClr>
                  </a:glow>
                </a:effectLst>
              </a:rPr>
              <a:t>The unforgivable sin mentioned by Jesus is “rejection of the work of the Holy Spirit in salvation” – </a:t>
            </a:r>
          </a:p>
          <a:p>
            <a:pPr>
              <a:buNone/>
            </a:pP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“I say unto you all manner of sin and blasphemy shall be forgiven unto men: but the blasphemy against the Holy Ghost shall not be forgiven unto men…he that speaketh against the Holy Ghost shall not be forgiven in this world, neither in the world to come…”</a:t>
            </a:r>
            <a:endParaRPr lang="en-US" sz="3600" dirty="0" smtClean="0">
              <a:solidFill>
                <a:srgbClr val="FFFF00"/>
              </a:solidFill>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Ptr. Daniel White\Desktop\Bible pictures\holy spirit\dove2-1.jpg"/>
          <p:cNvPicPr>
            <a:picLocks noChangeAspect="1" noChangeArrowheads="1"/>
          </p:cNvPicPr>
          <p:nvPr/>
        </p:nvPicPr>
        <p:blipFill>
          <a:blip r:embed="rId3" cstate="print">
            <a:lum bright="-20000"/>
          </a:blip>
          <a:srcRect/>
          <a:stretch>
            <a:fillRect/>
          </a:stretch>
        </p:blipFill>
        <p:spPr bwMode="auto">
          <a:xfrm>
            <a:off x="0" y="0"/>
            <a:ext cx="9144000" cy="7019866"/>
          </a:xfrm>
          <a:prstGeom prst="rect">
            <a:avLst/>
          </a:prstGeom>
          <a:noFill/>
        </p:spPr>
      </p:pic>
      <p:sp>
        <p:nvSpPr>
          <p:cNvPr id="8" name="Content Placeholder 7"/>
          <p:cNvSpPr>
            <a:spLocks noGrp="1"/>
          </p:cNvSpPr>
          <p:nvPr>
            <p:ph idx="1"/>
          </p:nvPr>
        </p:nvSpPr>
        <p:spPr>
          <a:xfrm>
            <a:off x="0" y="0"/>
            <a:ext cx="9144000" cy="7086600"/>
          </a:xfrm>
        </p:spPr>
        <p:txBody>
          <a:bodyPr>
            <a:noAutofit/>
          </a:bodyPr>
          <a:lstStyle/>
          <a:p>
            <a:pPr lvl="0"/>
            <a:r>
              <a:rPr lang="en-US" sz="3300" dirty="0" smtClean="0">
                <a:effectLst>
                  <a:glow rad="101600">
                    <a:schemeClr val="bg1">
                      <a:alpha val="60000"/>
                    </a:schemeClr>
                  </a:glow>
                </a:effectLst>
              </a:rPr>
              <a:t>The Holy Spirit regenerates – </a:t>
            </a:r>
            <a:r>
              <a:rPr lang="en-US" sz="3300" i="1" dirty="0" smtClean="0">
                <a:effectLst>
                  <a:glow rad="101600">
                    <a:schemeClr val="bg1">
                      <a:alpha val="60000"/>
                    </a:schemeClr>
                  </a:glow>
                </a:effectLst>
              </a:rPr>
              <a:t>Titus 3:5; John 3:3-7</a:t>
            </a:r>
            <a:endParaRPr lang="en-US" sz="3300" dirty="0" smtClean="0">
              <a:effectLst>
                <a:glow rad="101600">
                  <a:schemeClr val="bg1">
                    <a:alpha val="60000"/>
                  </a:schemeClr>
                </a:glow>
              </a:effectLst>
            </a:endParaRPr>
          </a:p>
          <a:p>
            <a:pPr lvl="0">
              <a:buFontTx/>
              <a:buChar char="-"/>
            </a:pPr>
            <a:r>
              <a:rPr lang="en-US" sz="3300" i="1" dirty="0" smtClean="0">
                <a:effectLst>
                  <a:glow rad="101600">
                    <a:schemeClr val="bg1">
                      <a:alpha val="60000"/>
                    </a:schemeClr>
                  </a:glow>
                </a:effectLst>
              </a:rPr>
              <a:t>Regeneration is the new birth that brings about a new nature – II Cor. 5:17; Rom. 6:1-14</a:t>
            </a:r>
          </a:p>
          <a:p>
            <a:pPr lvl="0">
              <a:buFontTx/>
              <a:buChar char="-"/>
            </a:pPr>
            <a:r>
              <a:rPr lang="en-US" sz="3300" i="1" dirty="0" smtClean="0">
                <a:effectLst>
                  <a:glow rad="101600">
                    <a:schemeClr val="bg1">
                      <a:alpha val="60000"/>
                    </a:schemeClr>
                  </a:glow>
                </a:effectLst>
              </a:rPr>
              <a:t>A new nature will bear fruit to a new life –        Matt. 12:33</a:t>
            </a:r>
          </a:p>
          <a:p>
            <a:r>
              <a:rPr lang="en-US" sz="3300" dirty="0" smtClean="0">
                <a:effectLst>
                  <a:glow rad="101600">
                    <a:schemeClr val="bg1">
                      <a:alpha val="60000"/>
                    </a:schemeClr>
                  </a:glow>
                </a:effectLst>
              </a:rPr>
              <a:t>When a person responds in Repentance and Faith to the work of the Holy Spirit one of the evidences (fruit) of true conversion is the acknowledgement of Jesus as Lord – </a:t>
            </a:r>
            <a:r>
              <a:rPr lang="en-US" sz="3300" i="1" dirty="0" smtClean="0">
                <a:solidFill>
                  <a:srgbClr val="FFFF00"/>
                </a:solidFill>
                <a:effectLst>
                  <a:glow rad="101600">
                    <a:schemeClr val="bg1">
                      <a:alpha val="60000"/>
                    </a:schemeClr>
                  </a:glow>
                </a:effectLst>
              </a:rPr>
              <a:t>“Wherefore I give you to understand, that no man speaking by the Spirit of God, calleth Jesus accursed: and that no man can say that Jesus is the Lord, but by the Holy Ghost…”</a:t>
            </a:r>
            <a:endParaRPr lang="en-US" sz="3300" dirty="0" smtClean="0">
              <a:solidFill>
                <a:srgbClr val="FFFF00"/>
              </a:solidFill>
              <a:effectLst>
                <a:glow rad="101600">
                  <a:schemeClr val="bg1">
                    <a:alpha val="60000"/>
                  </a:schemeClr>
                </a:glow>
              </a:effectLst>
            </a:endParaRPr>
          </a:p>
          <a:p>
            <a:pPr lvl="0">
              <a:buNone/>
            </a:pPr>
            <a:endParaRPr lang="en-US" sz="3300" dirty="0" smtClean="0">
              <a:effectLst>
                <a:glow rad="101600">
                  <a:schemeClr val="bg1">
                    <a:alpha val="60000"/>
                  </a:schemeClr>
                </a:glow>
              </a:effectLst>
            </a:endParaRPr>
          </a:p>
          <a:p>
            <a:endParaRPr lang="en-US" sz="33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to="" calcmode="lin" valueType="num">
                                      <p:cBhvr>
                                        <p:cTn id="7" dur="1" fill="hold"/>
                                        <p:tgtEl>
                                          <p:spTgt spid="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to="" calcmode="lin" valueType="num">
                                      <p:cBhvr>
                                        <p:cTn id="12" dur="1" fill="hold"/>
                                        <p:tgtEl>
                                          <p:spTgt spid="8">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to="" calcmode="lin" valueType="num">
                                      <p:cBhvr>
                                        <p:cTn id="17" dur="1" fill="hold"/>
                                        <p:tgtEl>
                                          <p:spTgt spid="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to="" calcmode="lin" valueType="num">
                                      <p:cBhvr>
                                        <p:cTn id="22" dur="1" fill="hold"/>
                                        <p:tgtEl>
                                          <p:spTgt spid="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Ptr. Daniel White\Desktop\Bible pictures\preaching\preaching.jpg"/>
          <p:cNvPicPr>
            <a:picLocks noChangeAspect="1" noChangeArrowheads="1"/>
          </p:cNvPicPr>
          <p:nvPr/>
        </p:nvPicPr>
        <p:blipFill>
          <a:blip r:embed="rId3" cstate="print">
            <a:lum bright="-10000" contrast="20000"/>
          </a:blip>
          <a:srcRect/>
          <a:stretch>
            <a:fillRect/>
          </a:stretch>
        </p:blipFill>
        <p:spPr bwMode="auto">
          <a:xfrm>
            <a:off x="0" y="0"/>
            <a:ext cx="9144000" cy="6858000"/>
          </a:xfrm>
          <a:prstGeom prst="rect">
            <a:avLst/>
          </a:prstGeom>
          <a:noFill/>
        </p:spPr>
      </p:pic>
      <p:sp>
        <p:nvSpPr>
          <p:cNvPr id="4" name="Content Placeholder 3"/>
          <p:cNvSpPr>
            <a:spLocks noGrp="1"/>
          </p:cNvSpPr>
          <p:nvPr>
            <p:ph idx="1"/>
          </p:nvPr>
        </p:nvSpPr>
        <p:spPr>
          <a:xfrm>
            <a:off x="0" y="457200"/>
            <a:ext cx="9144000" cy="6400800"/>
          </a:xfrm>
        </p:spPr>
        <p:txBody>
          <a:bodyPr>
            <a:normAutofit/>
          </a:bodyPr>
          <a:lstStyle/>
          <a:p>
            <a:r>
              <a:rPr lang="en-US" sz="3600" dirty="0" smtClean="0">
                <a:effectLst>
                  <a:glow rad="101600">
                    <a:schemeClr val="bg1">
                      <a:alpha val="60000"/>
                    </a:schemeClr>
                  </a:glow>
                </a:effectLst>
              </a:rPr>
              <a:t>Upon conversion to Christ we were…</a:t>
            </a:r>
          </a:p>
          <a:p>
            <a:pPr lvl="0">
              <a:buFont typeface="Wingdings" pitchFamily="2" charset="2"/>
              <a:buChar char="Ø"/>
            </a:pP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Regeneration – Titus 3:5</a:t>
            </a:r>
            <a:endParaRPr lang="en-US" sz="3600" dirty="0" smtClean="0">
              <a:effectLst>
                <a:glow rad="101600">
                  <a:schemeClr val="bg1">
                    <a:alpha val="60000"/>
                  </a:schemeClr>
                </a:glow>
              </a:effectLst>
            </a:endParaRPr>
          </a:p>
          <a:p>
            <a:pPr lvl="0">
              <a:buFont typeface="Wingdings" pitchFamily="2" charset="2"/>
              <a:buChar char="Ø"/>
            </a:pPr>
            <a:r>
              <a:rPr lang="en-US" sz="3600" i="1" dirty="0" smtClean="0">
                <a:effectLst>
                  <a:glow rad="101600">
                    <a:schemeClr val="bg1">
                      <a:alpha val="60000"/>
                    </a:schemeClr>
                  </a:glow>
                </a:effectLst>
              </a:rPr>
              <a:t> Baptism – I Cor. 12:13</a:t>
            </a:r>
            <a:endParaRPr lang="en-US" sz="3600" dirty="0" smtClean="0">
              <a:effectLst>
                <a:glow rad="101600">
                  <a:schemeClr val="bg1">
                    <a:alpha val="60000"/>
                  </a:schemeClr>
                </a:glow>
              </a:effectLst>
            </a:endParaRPr>
          </a:p>
          <a:p>
            <a:pPr lvl="0">
              <a:buFont typeface="Wingdings" pitchFamily="2" charset="2"/>
              <a:buChar char="Ø"/>
            </a:pPr>
            <a:r>
              <a:rPr lang="en-US" sz="3600" i="1" dirty="0" smtClean="0">
                <a:effectLst>
                  <a:glow rad="101600">
                    <a:schemeClr val="bg1">
                      <a:alpha val="60000"/>
                    </a:schemeClr>
                  </a:glow>
                </a:effectLst>
              </a:rPr>
              <a:t> Indwelling – I Cor. 2:12</a:t>
            </a:r>
            <a:endParaRPr lang="en-US" sz="3600" dirty="0" smtClean="0">
              <a:effectLst>
                <a:glow rad="101600">
                  <a:schemeClr val="bg1">
                    <a:alpha val="60000"/>
                  </a:schemeClr>
                </a:glow>
              </a:effectLst>
            </a:endParaRPr>
          </a:p>
          <a:p>
            <a:pPr lvl="0">
              <a:buFont typeface="Wingdings" pitchFamily="2" charset="2"/>
              <a:buChar char="Ø"/>
            </a:pPr>
            <a:r>
              <a:rPr lang="en-US" sz="3600" i="1" dirty="0" smtClean="0">
                <a:effectLst>
                  <a:glow rad="101600">
                    <a:schemeClr val="bg1">
                      <a:alpha val="60000"/>
                    </a:schemeClr>
                  </a:glow>
                </a:effectLst>
              </a:rPr>
              <a:t> Sealing – Eph. 1:13-14</a:t>
            </a:r>
            <a:r>
              <a:rPr lang="en-US" sz="3600" dirty="0" smtClean="0">
                <a:effectLst>
                  <a:glow rad="101600">
                    <a:schemeClr val="bg1">
                      <a:alpha val="60000"/>
                    </a:schemeClr>
                  </a:glow>
                </a:effectLst>
              </a:rPr>
              <a:t> </a:t>
            </a:r>
          </a:p>
          <a:p>
            <a:pPr lvl="0">
              <a:buFont typeface="Wingdings" pitchFamily="2" charset="2"/>
              <a:buChar char="Ø"/>
            </a:pPr>
            <a:r>
              <a:rPr lang="en-US" sz="3600" i="1" dirty="0" smtClean="0">
                <a:effectLst>
                  <a:glow rad="101600">
                    <a:schemeClr val="bg1">
                      <a:alpha val="60000"/>
                    </a:schemeClr>
                  </a:glow>
                </a:effectLst>
              </a:rPr>
              <a:t> Anointing – I John 2:27</a:t>
            </a:r>
          </a:p>
          <a:p>
            <a:pPr lvl="0"/>
            <a:r>
              <a:rPr lang="en-US" sz="3600" dirty="0" smtClean="0">
                <a:effectLst>
                  <a:glow rad="101600">
                    <a:schemeClr val="bg1">
                      <a:alpha val="60000"/>
                    </a:schemeClr>
                  </a:glow>
                </a:effectLst>
              </a:rPr>
              <a:t>After our conversion to Christ –</a:t>
            </a:r>
          </a:p>
          <a:p>
            <a:pPr lvl="0">
              <a:buFont typeface="Wingdings" pitchFamily="2" charset="2"/>
              <a:buChar char="Ø"/>
            </a:pPr>
            <a:r>
              <a:rPr lang="en-US" sz="3600" dirty="0" smtClean="0">
                <a:effectLst>
                  <a:glow rad="101600">
                    <a:schemeClr val="bg1">
                      <a:alpha val="60000"/>
                    </a:schemeClr>
                  </a:glow>
                </a:effectLst>
              </a:rPr>
              <a:t> Sanctification of the Holy Spirit –                        </a:t>
            </a:r>
            <a:r>
              <a:rPr lang="en-US" sz="3600" i="1" dirty="0" smtClean="0">
                <a:effectLst>
                  <a:glow rad="101600">
                    <a:schemeClr val="bg1">
                      <a:alpha val="60000"/>
                    </a:schemeClr>
                  </a:glow>
                </a:effectLst>
              </a:rPr>
              <a:t>I Thess. 4:1-8</a:t>
            </a:r>
          </a:p>
          <a:p>
            <a:pPr lvl="0">
              <a:buNone/>
            </a:pPr>
            <a:endParaRPr lang="en-US" sz="3600" dirty="0" smtClean="0"/>
          </a:p>
          <a:p>
            <a:pPr lvl="0"/>
            <a:endParaRPr lang="en-US" sz="3600" dirty="0" smtClean="0"/>
          </a:p>
          <a:p>
            <a:pPr lvl="0">
              <a:buFont typeface="Wingdings" pitchFamily="2" charset="2"/>
              <a:buChar char="Ø"/>
            </a:pP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to="" calcmode="lin" valueType="num">
                                      <p:cBhvr>
                                        <p:cTn id="42" dur="1" fill="hold"/>
                                        <p:tgtEl>
                                          <p:spTgt spid="4">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371600" y="228600"/>
            <a:ext cx="6400800" cy="17526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How to Walk with God</a:t>
            </a:r>
          </a:p>
          <a:p>
            <a:pPr marL="342900" marR="0" lvl="0" indent="-342900" algn="ctr" defTabSz="914400" rtl="0" eaLnBrk="1" fontAlgn="auto" latinLnBrk="0" hangingPunct="1">
              <a:lnSpc>
                <a:spcPct val="100000"/>
              </a:lnSpc>
              <a:spcBef>
                <a:spcPct val="20000"/>
              </a:spcBef>
              <a:spcAft>
                <a:spcPts val="0"/>
              </a:spcAft>
              <a:buClrTx/>
              <a:buSzTx/>
              <a:tabLst/>
              <a:defRPr/>
            </a:pPr>
            <a:r>
              <a:rPr lang="en-US" sz="3600" i="1" dirty="0" smtClean="0">
                <a:solidFill>
                  <a:srgbClr val="FFFF00"/>
                </a:solidFill>
                <a:effectLst>
                  <a:glow rad="101600">
                    <a:schemeClr val="bg1">
                      <a:alpha val="60000"/>
                    </a:schemeClr>
                  </a:glow>
                </a:effectLst>
              </a:rPr>
              <a:t>“The way of fellowship”</a:t>
            </a:r>
            <a:endPar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(Part 2)</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a:r>
            <a:b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br>
            <a:endPar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pic>
        <p:nvPicPr>
          <p:cNvPr id="1026" name="Picture 2" descr="C:\Users\Ptr. Daniel White\Desktop\Bible pictures\Jesus\LET JE1.jpg"/>
          <p:cNvPicPr>
            <a:picLocks noChangeAspect="1" noChangeArrowheads="1"/>
          </p:cNvPicPr>
          <p:nvPr/>
        </p:nvPicPr>
        <p:blipFill>
          <a:blip r:embed="rId3" cstate="print"/>
          <a:srcRect/>
          <a:stretch>
            <a:fillRect/>
          </a:stretch>
        </p:blipFill>
        <p:spPr bwMode="auto">
          <a:xfrm>
            <a:off x="1828800" y="2514600"/>
            <a:ext cx="5410200" cy="405729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Ptr. Daniel White\Desktop\Bible pictures\holy spirit\Holy Spirit (2).jpg"/>
          <p:cNvPicPr>
            <a:picLocks noChangeAspect="1" noChangeArrowheads="1"/>
          </p:cNvPicPr>
          <p:nvPr/>
        </p:nvPicPr>
        <p:blipFill>
          <a:blip r:embed="rId3" cstate="print">
            <a:lum bright="-10000"/>
          </a:blip>
          <a:srcRect/>
          <a:stretch>
            <a:fillRect/>
          </a:stretch>
        </p:blipFill>
        <p:spPr bwMode="auto">
          <a:xfrm>
            <a:off x="5798943" y="0"/>
            <a:ext cx="3345057" cy="5029200"/>
          </a:xfrm>
          <a:prstGeom prst="rect">
            <a:avLst/>
          </a:prstGeom>
          <a:noFill/>
          <a:effectLst>
            <a:reflection blurRad="6350" stA="50000" endA="295" endPos="92000" dist="101600" dir="5400000" sy="-100000" algn="bl" rotWithShape="0"/>
          </a:effectLst>
        </p:spPr>
      </p:pic>
      <p:sp>
        <p:nvSpPr>
          <p:cNvPr id="4" name="Content Placeholder 3"/>
          <p:cNvSpPr>
            <a:spLocks noGrp="1"/>
          </p:cNvSpPr>
          <p:nvPr>
            <p:ph idx="1"/>
          </p:nvPr>
        </p:nvSpPr>
        <p:spPr>
          <a:xfrm>
            <a:off x="0" y="228600"/>
            <a:ext cx="6248400" cy="6629400"/>
          </a:xfrm>
        </p:spPr>
        <p:txBody>
          <a:bodyPr>
            <a:normAutofit fontScale="92500" lnSpcReduction="10000"/>
          </a:bodyPr>
          <a:lstStyle/>
          <a:p>
            <a:r>
              <a:rPr lang="en-US" i="1" dirty="0" smtClean="0">
                <a:effectLst>
                  <a:glow rad="101600">
                    <a:schemeClr val="bg1">
                      <a:alpha val="60000"/>
                    </a:schemeClr>
                  </a:glow>
                </a:effectLst>
              </a:rPr>
              <a:t>Conforming us to the image                of Christ – II Cor. 3:18</a:t>
            </a:r>
            <a:endParaRPr lang="en-US" dirty="0" smtClean="0">
              <a:effectLst>
                <a:glow rad="101600">
                  <a:schemeClr val="bg1">
                    <a:alpha val="60000"/>
                  </a:schemeClr>
                </a:glow>
              </a:effectLst>
            </a:endParaRPr>
          </a:p>
          <a:p>
            <a:pPr lvl="0"/>
            <a:r>
              <a:rPr lang="en-US" i="1" dirty="0" smtClean="0">
                <a:effectLst>
                  <a:glow rad="101600">
                    <a:schemeClr val="bg1">
                      <a:alpha val="60000"/>
                    </a:schemeClr>
                  </a:glow>
                </a:effectLst>
              </a:rPr>
              <a:t>Filling – Eph. 5:18</a:t>
            </a:r>
            <a:endParaRPr lang="en-US" dirty="0" smtClean="0">
              <a:effectLst>
                <a:glow rad="101600">
                  <a:schemeClr val="bg1">
                    <a:alpha val="60000"/>
                  </a:schemeClr>
                </a:glow>
              </a:effectLst>
            </a:endParaRPr>
          </a:p>
          <a:p>
            <a:pPr lvl="0"/>
            <a:r>
              <a:rPr lang="en-US" i="1" dirty="0" smtClean="0">
                <a:effectLst>
                  <a:glow rad="101600">
                    <a:schemeClr val="bg1">
                      <a:alpha val="60000"/>
                    </a:schemeClr>
                  </a:glow>
                </a:effectLst>
              </a:rPr>
              <a:t>Interceding – Rom. 8:28</a:t>
            </a:r>
            <a:endParaRPr lang="en-US" dirty="0" smtClean="0">
              <a:effectLst>
                <a:glow rad="101600">
                  <a:schemeClr val="bg1">
                    <a:alpha val="60000"/>
                  </a:schemeClr>
                </a:glow>
              </a:effectLst>
            </a:endParaRPr>
          </a:p>
          <a:p>
            <a:pPr lvl="0"/>
            <a:r>
              <a:rPr lang="en-US" i="1" dirty="0" smtClean="0">
                <a:effectLst>
                  <a:glow rad="101600">
                    <a:schemeClr val="bg1">
                      <a:alpha val="60000"/>
                    </a:schemeClr>
                  </a:glow>
                </a:effectLst>
              </a:rPr>
              <a:t>Guiding – John 16:13 </a:t>
            </a:r>
            <a:endParaRPr lang="en-US" dirty="0" smtClean="0">
              <a:effectLst>
                <a:glow rad="101600">
                  <a:schemeClr val="bg1">
                    <a:alpha val="60000"/>
                  </a:schemeClr>
                </a:glow>
              </a:effectLst>
            </a:endParaRPr>
          </a:p>
          <a:p>
            <a:pPr lvl="0"/>
            <a:r>
              <a:rPr lang="en-US" i="1" dirty="0" smtClean="0">
                <a:effectLst>
                  <a:glow rad="101600">
                    <a:schemeClr val="bg1">
                      <a:alpha val="60000"/>
                    </a:schemeClr>
                  </a:glow>
                </a:effectLst>
              </a:rPr>
              <a:t>Teaching – I John 2:27 </a:t>
            </a:r>
            <a:endParaRPr lang="en-US" dirty="0" smtClean="0">
              <a:effectLst>
                <a:glow rad="101600">
                  <a:schemeClr val="bg1">
                    <a:alpha val="60000"/>
                  </a:schemeClr>
                </a:glow>
              </a:effectLst>
            </a:endParaRPr>
          </a:p>
          <a:p>
            <a:pPr lvl="0"/>
            <a:r>
              <a:rPr lang="en-US" i="1" dirty="0" smtClean="0">
                <a:effectLst>
                  <a:glow rad="101600">
                    <a:schemeClr val="bg1">
                      <a:alpha val="60000"/>
                    </a:schemeClr>
                  </a:glow>
                </a:effectLst>
              </a:rPr>
              <a:t>Leading – Rom. 8:14</a:t>
            </a:r>
            <a:endParaRPr lang="en-US" dirty="0" smtClean="0">
              <a:effectLst>
                <a:glow rad="101600">
                  <a:schemeClr val="bg1">
                    <a:alpha val="60000"/>
                  </a:schemeClr>
                </a:glow>
              </a:effectLst>
            </a:endParaRPr>
          </a:p>
          <a:p>
            <a:pPr lvl="0"/>
            <a:r>
              <a:rPr lang="en-US" i="1" dirty="0" smtClean="0">
                <a:effectLst>
                  <a:glow rad="101600">
                    <a:schemeClr val="bg1">
                      <a:alpha val="60000"/>
                    </a:schemeClr>
                  </a:glow>
                </a:effectLst>
              </a:rPr>
              <a:t>Empowering for service – Acts 1:8</a:t>
            </a:r>
            <a:endParaRPr lang="en-US" dirty="0" smtClean="0">
              <a:effectLst>
                <a:glow rad="101600">
                  <a:schemeClr val="bg1">
                    <a:alpha val="60000"/>
                  </a:schemeClr>
                </a:glow>
              </a:effectLst>
            </a:endParaRPr>
          </a:p>
          <a:p>
            <a:pPr lvl="0"/>
            <a:r>
              <a:rPr lang="en-US" i="1" dirty="0" smtClean="0">
                <a:effectLst>
                  <a:glow rad="101600">
                    <a:schemeClr val="bg1">
                      <a:alpha val="60000"/>
                    </a:schemeClr>
                  </a:glow>
                </a:effectLst>
              </a:rPr>
              <a:t>Comforting – John 14:16</a:t>
            </a:r>
            <a:endParaRPr lang="en-US" dirty="0" smtClean="0">
              <a:effectLst>
                <a:glow rad="101600">
                  <a:schemeClr val="bg1">
                    <a:alpha val="60000"/>
                  </a:schemeClr>
                </a:glow>
              </a:effectLst>
            </a:endParaRPr>
          </a:p>
          <a:p>
            <a:pPr lvl="0"/>
            <a:r>
              <a:rPr lang="en-US" i="1" dirty="0" smtClean="0">
                <a:effectLst>
                  <a:glow rad="101600">
                    <a:schemeClr val="bg1">
                      <a:alpha val="60000"/>
                    </a:schemeClr>
                  </a:glow>
                </a:effectLst>
              </a:rPr>
              <a:t>Convicting and prompting –         Rom. 8:12-17</a:t>
            </a:r>
            <a:endParaRPr lang="en-US" dirty="0" smtClean="0">
              <a:effectLst>
                <a:glow rad="101600">
                  <a:schemeClr val="bg1">
                    <a:alpha val="60000"/>
                  </a:schemeClr>
                </a:glow>
              </a:effectLst>
            </a:endParaRPr>
          </a:p>
          <a:p>
            <a:pPr lvl="0"/>
            <a:r>
              <a:rPr lang="en-US" i="1" dirty="0" smtClean="0">
                <a:effectLst>
                  <a:glow rad="101600">
                    <a:schemeClr val="bg1">
                      <a:alpha val="60000"/>
                    </a:schemeClr>
                  </a:glow>
                </a:effectLst>
              </a:rPr>
              <a:t>Strengthen our inner man –             Eph. 3:16</a:t>
            </a:r>
            <a:endParaRPr lang="en-US" dirty="0" smtClean="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to="" calcmode="lin" valueType="num">
                                      <p:cBhvr>
                                        <p:cTn id="42" dur="1" fill="hold"/>
                                        <p:tgtEl>
                                          <p:spTgt spid="4">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to="" calcmode="lin" valueType="num">
                                      <p:cBhvr>
                                        <p:cTn id="47" dur="1" fill="hold"/>
                                        <p:tgtEl>
                                          <p:spTgt spid="4">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 to="" calcmode="lin" valueType="num">
                                      <p:cBhvr>
                                        <p:cTn id="52" dur="1" fill="hold"/>
                                        <p:tgtEl>
                                          <p:spTgt spid="4">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3" name="Rectangle 1"/>
          <p:cNvSpPr>
            <a:spLocks noChangeArrowheads="1"/>
          </p:cNvSpPr>
          <p:nvPr/>
        </p:nvSpPr>
        <p:spPr bwMode="auto">
          <a:xfrm>
            <a:off x="0" y="1739260"/>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As Christians we can resist the ministry of the Holy Spirit in our lives – </a:t>
            </a:r>
            <a:r>
              <a:rPr kumimoji="0" lang="en-US" sz="4000" b="0" i="1" u="none" strike="noStrike" cap="none" normalizeH="0" baseline="0" dirty="0"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“He therefore that </a:t>
            </a:r>
            <a:r>
              <a:rPr kumimoji="0" lang="en-US" sz="4000" b="0" i="1" u="sng" strike="noStrike" cap="none" normalizeH="0" baseline="0" dirty="0" err="1"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despiseth</a:t>
            </a:r>
            <a:r>
              <a:rPr kumimoji="0" lang="en-US" sz="4000" b="0" i="1" u="sng" strike="noStrike" cap="none" normalizeH="0" baseline="0" dirty="0"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 </a:t>
            </a:r>
            <a:r>
              <a:rPr kumimoji="0" lang="en-US" sz="4000" b="0" i="1" u="sng" strike="noStrike" cap="none" normalizeH="0" baseline="0" dirty="0" err="1"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despiseth</a:t>
            </a:r>
            <a:r>
              <a:rPr kumimoji="0" lang="en-US" sz="4000" b="0" i="1" u="none" strike="noStrike" cap="none" normalizeH="0" baseline="0" dirty="0"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 not man, but God, who hath also given unto us his Holy Spirit. {</a:t>
            </a:r>
            <a:r>
              <a:rPr kumimoji="0" lang="en-US" sz="4000" b="0" i="1" u="none" strike="noStrike" cap="none" normalizeH="0" baseline="0" dirty="0" err="1"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despiseth</a:t>
            </a:r>
            <a:r>
              <a:rPr kumimoji="0" lang="en-US" sz="4000" b="0" i="1" u="none" strike="noStrike" cap="none" normalizeH="0" baseline="0" dirty="0"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 = </a:t>
            </a:r>
            <a:r>
              <a:rPr kumimoji="0" lang="en-US" sz="4000" b="0" i="1" u="none" strike="noStrike" cap="none" normalizeH="0" baseline="0" dirty="0" err="1"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rejecteth</a:t>
            </a:r>
            <a:r>
              <a:rPr kumimoji="0" lang="en-US" sz="4000" b="0" i="1" u="none" strike="noStrike" cap="none" normalizeH="0" baseline="0" dirty="0"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a:t>
            </a:r>
            <a:endParaRPr kumimoji="0" lang="en-US" sz="4000" b="0" i="0" u="none" strike="noStrike" cap="none" normalizeH="0" baseline="0" dirty="0" smtClean="0">
              <a:ln>
                <a:no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0" y="-228600"/>
            <a:ext cx="44196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smtClean="0"/>
              <a:t>“And he trembling and astonished said, Lord, what wilt thou have me to do? And the Lord said unto him, Arise, and go into the city, and it shall be told thee what thou must do.” </a:t>
            </a:r>
          </a:p>
          <a:p>
            <a:pPr algn="ctr"/>
            <a:r>
              <a:rPr lang="en-US" sz="3600" i="1" dirty="0" smtClean="0"/>
              <a:t>(Acts 9:6)</a:t>
            </a:r>
            <a:endParaRPr lang="en-US" sz="3600" i="1" dirty="0"/>
          </a:p>
        </p:txBody>
      </p:sp>
      <p:pic>
        <p:nvPicPr>
          <p:cNvPr id="77826" name="Picture 2" descr="c:\Users\Ptr. Daniel White\Desktop\Bible pictures\Bible pictures New Testament\PAUL\Conversion\1488040Pauls conversion.jpg"/>
          <p:cNvPicPr>
            <a:picLocks noChangeAspect="1" noChangeArrowheads="1"/>
          </p:cNvPicPr>
          <p:nvPr/>
        </p:nvPicPr>
        <p:blipFill>
          <a:blip r:embed="rId3" cstate="print">
            <a:lum bright="-10000"/>
          </a:blip>
          <a:srcRect/>
          <a:stretch>
            <a:fillRect/>
          </a:stretch>
        </p:blipFill>
        <p:spPr bwMode="auto">
          <a:xfrm>
            <a:off x="-304800" y="0"/>
            <a:ext cx="5425629" cy="7162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676400"/>
            <a:ext cx="8229600" cy="685800"/>
          </a:xfrm>
        </p:spPr>
        <p:txBody>
          <a:bodyPr>
            <a:noAutofit/>
          </a:bodyPr>
          <a:lstStyle/>
          <a:p>
            <a:pPr marL="342900" lvl="0" indent="-342900">
              <a:spcBef>
                <a:spcPct val="20000"/>
              </a:spcBef>
              <a:defRPr/>
            </a:pPr>
            <a:r>
              <a:rPr lang="en-US" sz="3600" dirty="0">
                <a:effectLst>
                  <a:glow rad="101600">
                    <a:schemeClr val="bg1">
                      <a:alpha val="60000"/>
                    </a:schemeClr>
                  </a:glow>
                </a:effectLst>
                <a:latin typeface="+mn-lt"/>
                <a:ea typeface="+mn-ea"/>
                <a:cs typeface="+mn-cs"/>
              </a:rPr>
              <a:t>How to Walk with God</a:t>
            </a:r>
            <a:br>
              <a:rPr lang="en-US" sz="3600" dirty="0">
                <a:effectLst>
                  <a:glow rad="101600">
                    <a:schemeClr val="bg1">
                      <a:alpha val="60000"/>
                    </a:schemeClr>
                  </a:glow>
                </a:effectLst>
                <a:latin typeface="+mn-lt"/>
                <a:ea typeface="+mn-ea"/>
                <a:cs typeface="+mn-cs"/>
              </a:rPr>
            </a:br>
            <a:r>
              <a:rPr lang="en-US" sz="3600" i="1" dirty="0">
                <a:solidFill>
                  <a:srgbClr val="FFFF00"/>
                </a:solidFill>
                <a:effectLst>
                  <a:glow rad="101600">
                    <a:schemeClr val="bg1">
                      <a:alpha val="60000"/>
                    </a:schemeClr>
                  </a:glow>
                </a:effectLst>
              </a:rPr>
              <a:t>“Walking on the </a:t>
            </a:r>
            <a:r>
              <a:rPr lang="en-US" sz="3600" i="1" dirty="0" smtClean="0">
                <a:solidFill>
                  <a:srgbClr val="FFFF00"/>
                </a:solidFill>
                <a:effectLst>
                  <a:glow rad="101600">
                    <a:schemeClr val="bg1">
                      <a:alpha val="60000"/>
                    </a:schemeClr>
                  </a:glow>
                </a:effectLst>
              </a:rPr>
              <a:t>Road </a:t>
            </a:r>
            <a:r>
              <a:rPr lang="en-US" sz="3600" i="1" dirty="0">
                <a:solidFill>
                  <a:srgbClr val="FFFF00"/>
                </a:solidFill>
                <a:effectLst>
                  <a:glow rad="101600">
                    <a:schemeClr val="bg1">
                      <a:alpha val="60000"/>
                    </a:schemeClr>
                  </a:glow>
                </a:effectLst>
              </a:rPr>
              <a:t>of Holiness”</a:t>
            </a:r>
            <a:r>
              <a:rPr lang="en-US" sz="3600" i="1" dirty="0">
                <a:solidFill>
                  <a:srgbClr val="FFFF00"/>
                </a:solidFill>
                <a:effectLst>
                  <a:glow rad="101600">
                    <a:schemeClr val="bg1">
                      <a:alpha val="60000"/>
                    </a:schemeClr>
                  </a:glow>
                </a:effectLst>
                <a:latin typeface="+mn-lt"/>
                <a:ea typeface="+mn-ea"/>
                <a:cs typeface="+mn-cs"/>
              </a:rPr>
              <a:t/>
            </a:r>
            <a:br>
              <a:rPr lang="en-US" sz="3600" i="1" dirty="0">
                <a:solidFill>
                  <a:srgbClr val="FFFF00"/>
                </a:solidFill>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(Part 3)</a:t>
            </a:r>
            <a:r>
              <a:rPr lang="en-US" sz="3600" dirty="0">
                <a:effectLst>
                  <a:glow rad="101600">
                    <a:schemeClr val="bg1">
                      <a:alpha val="60000"/>
                    </a:schemeClr>
                  </a:glow>
                </a:effectLst>
                <a:latin typeface="+mn-lt"/>
                <a:ea typeface="+mn-ea"/>
                <a:cs typeface="+mn-cs"/>
              </a:rPr>
              <a:t/>
            </a:r>
            <a:br>
              <a:rPr lang="en-US" sz="3600"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endParaRPr lang="en-US" sz="3600" dirty="0"/>
          </a:p>
        </p:txBody>
      </p:sp>
      <p:pic>
        <p:nvPicPr>
          <p:cNvPr id="5" name="Picture 2" descr="C:\Users\Ptr. Daniel White\Documents\My Scans\2009-06 (Jun)\scan002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09800" y="2743200"/>
            <a:ext cx="5105400" cy="3770933"/>
          </a:xfrm>
          <a:prstGeom prst="rect">
            <a:avLst/>
          </a:prstGeom>
          <a:ln w="228600" cap="sq" cmpd="thickThin">
            <a:solidFill>
              <a:srgbClr val="000000"/>
            </a:solidFill>
            <a:prstDash val="solid"/>
            <a:miter lim="800000"/>
          </a:ln>
          <a:effectLst>
            <a:innerShdw blurRad="76200">
              <a:srgbClr val="000000"/>
            </a:innerShdw>
          </a:effectLst>
        </p:spPr>
      </p:pic>
      <p:sp>
        <p:nvSpPr>
          <p:cNvPr id="6" name="Explosion 2 5"/>
          <p:cNvSpPr/>
          <p:nvPr/>
        </p:nvSpPr>
        <p:spPr>
          <a:xfrm>
            <a:off x="1752600" y="2362200"/>
            <a:ext cx="1981200" cy="2362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xplosion 2 6"/>
          <p:cNvSpPr/>
          <p:nvPr/>
        </p:nvSpPr>
        <p:spPr>
          <a:xfrm>
            <a:off x="5410200" y="2743200"/>
            <a:ext cx="2438400" cy="2057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noGrp="1"/>
          </p:cNvSpPr>
          <p:nvPr>
            <p:ph sz="half" idx="1"/>
          </p:nvPr>
        </p:nvSpPr>
        <p:spPr>
          <a:xfrm rot="19275979">
            <a:off x="1784808" y="3395441"/>
            <a:ext cx="2165909" cy="79730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None/>
              <a:tabLst/>
              <a:defRPr/>
            </a:pPr>
            <a:r>
              <a:rPr kumimoji="0" lang="en-US" sz="1800" b="1" i="1" u="none" strike="noStrike" kern="1200" cap="none" spc="0" normalizeH="0" baseline="0" noProof="0" dirty="0" smtClean="0">
                <a:ln>
                  <a:noFill/>
                </a:ln>
                <a:solidFill>
                  <a:schemeClr val="bg1"/>
                </a:solidFill>
                <a:effectLst/>
                <a:uLnTx/>
                <a:uFillTx/>
                <a:latin typeface="+mn-lt"/>
                <a:ea typeface="+mn-ea"/>
                <a:cs typeface="+mn-cs"/>
              </a:rPr>
              <a:t>Unrighteousness</a:t>
            </a:r>
            <a:endParaRPr kumimoji="0" lang="en-US" sz="1800" b="1" i="1"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2"/>
          <p:cNvSpPr>
            <a:spLocks noGrp="1"/>
          </p:cNvSpPr>
          <p:nvPr>
            <p:ph sz="half" idx="2"/>
          </p:nvPr>
        </p:nvSpPr>
        <p:spPr>
          <a:xfrm rot="19436137">
            <a:off x="5824194" y="3566321"/>
            <a:ext cx="1613566" cy="644089"/>
          </a:xfrm>
        </p:spPr>
        <p:txBody>
          <a:bodyPr>
            <a:normAutofit/>
          </a:bodyPr>
          <a:lstStyle/>
          <a:p>
            <a:pPr>
              <a:buNone/>
            </a:pPr>
            <a:r>
              <a:rPr lang="en-US" sz="1800" b="1" i="1" dirty="0" smtClean="0">
                <a:solidFill>
                  <a:schemeClr val="bg1"/>
                </a:solidFill>
              </a:rPr>
              <a:t>Righteousness</a:t>
            </a:r>
            <a:endParaRPr lang="en-US" sz="1800" b="1"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752599"/>
          </a:xfrm>
        </p:spPr>
        <p:txBody>
          <a:bodyPr>
            <a:normAutofit/>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“Removing the beam from your eyes”</a:t>
            </a:r>
            <a:endParaRPr lang="en-US" i="1" dirty="0">
              <a:solidFill>
                <a:srgbClr val="FFFF00"/>
              </a:solidFill>
              <a:effectLst>
                <a:glow rad="101600">
                  <a:schemeClr val="bg1">
                    <a:alpha val="60000"/>
                  </a:schemeClr>
                </a:glow>
              </a:effectLst>
            </a:endParaRPr>
          </a:p>
        </p:txBody>
      </p:sp>
      <p:sp>
        <p:nvSpPr>
          <p:cNvPr id="3" name="Subtitle 2"/>
          <p:cNvSpPr>
            <a:spLocks noGrp="1"/>
          </p:cNvSpPr>
          <p:nvPr>
            <p:ph type="subTitle" idx="1"/>
          </p:nvPr>
        </p:nvSpPr>
        <p:spPr>
          <a:xfrm>
            <a:off x="304800" y="1828800"/>
            <a:ext cx="8534400" cy="4038600"/>
          </a:xfrm>
        </p:spPr>
        <p:txBody>
          <a:bodyPr>
            <a:normAutofit/>
          </a:bodyPr>
          <a:lstStyle/>
          <a:p>
            <a:r>
              <a:rPr lang="en-US" sz="4000" i="1" dirty="0" smtClean="0">
                <a:effectLst>
                  <a:glow rad="101600">
                    <a:schemeClr val="bg1">
                      <a:alpha val="60000"/>
                    </a:schemeClr>
                  </a:glow>
                </a:effectLst>
              </a:rPr>
              <a:t>(Part 4)</a:t>
            </a:r>
            <a:endParaRPr lang="en-US" sz="4000" i="1" dirty="0">
              <a:effectLst>
                <a:glow rad="101600">
                  <a:schemeClr val="bg1">
                    <a:alpha val="60000"/>
                  </a:schemeClr>
                </a:glow>
              </a:effectLst>
            </a:endParaRPr>
          </a:p>
        </p:txBody>
      </p:sp>
      <p:pic>
        <p:nvPicPr>
          <p:cNvPr id="5" name="Picture 2" descr="c:\Users\Ptr. Daniel White\Desktop\Bible pictures\Bible pictures New Testament\Parables &amp; Illustrations\Beam &amp; mote 1365-NT-45.jpg"/>
          <p:cNvPicPr>
            <a:picLocks noChangeAspect="1" noChangeArrowheads="1"/>
          </p:cNvPicPr>
          <p:nvPr/>
        </p:nvPicPr>
        <p:blipFill>
          <a:blip r:embed="rId3" cstate="print">
            <a:duotone>
              <a:prstClr val="black"/>
              <a:schemeClr val="accent6">
                <a:tint val="45000"/>
                <a:satMod val="400000"/>
              </a:schemeClr>
            </a:duotone>
            <a:lum bright="-10000" contrast="10000"/>
          </a:blip>
          <a:srcRect/>
          <a:stretch>
            <a:fillRect/>
          </a:stretch>
        </p:blipFill>
        <p:spPr bwMode="auto">
          <a:xfrm>
            <a:off x="1828800" y="2590800"/>
            <a:ext cx="55880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“Avoidance of Sin”</a:t>
            </a:r>
            <a:br>
              <a:rPr lang="en-US" sz="4000" i="1" dirty="0" smtClean="0">
                <a:solidFill>
                  <a:srgbClr val="FFFF00"/>
                </a:solidFill>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and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“Adherence to Biblical Standards”</a:t>
            </a:r>
            <a:br>
              <a:rPr lang="en-US" sz="4000" i="1" dirty="0" smtClean="0">
                <a:solidFill>
                  <a:srgbClr val="FFFF00"/>
                </a:solidFill>
                <a:effectLst>
                  <a:glow rad="101600">
                    <a:schemeClr val="bg1">
                      <a:alpha val="60000"/>
                    </a:schemeClr>
                  </a:glow>
                </a:effectLst>
              </a:rPr>
            </a:br>
            <a:r>
              <a:rPr lang="en-US" sz="4000" i="1" dirty="0" smtClean="0">
                <a:effectLst>
                  <a:glow rad="101600">
                    <a:schemeClr val="bg1">
                      <a:alpha val="60000"/>
                    </a:schemeClr>
                  </a:glow>
                </a:effectLst>
              </a:rPr>
              <a:t>(Part 5)</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0" y="3352800"/>
            <a:ext cx="5105400" cy="2971800"/>
          </a:xfrm>
        </p:spPr>
        <p:txBody>
          <a:bodyPr>
            <a:noAutofit/>
          </a:bodyPr>
          <a:lstStyle/>
          <a:p>
            <a:pPr algn="ctr">
              <a:buNone/>
            </a:pPr>
            <a:r>
              <a:rPr lang="en-US" sz="3600" i="1" dirty="0" smtClean="0">
                <a:effectLst>
                  <a:glow rad="101600">
                    <a:schemeClr val="bg1">
                      <a:alpha val="60000"/>
                    </a:schemeClr>
                  </a:glow>
                </a:effectLst>
              </a:rPr>
              <a:t>   “Whosoever committeth sin transgresseth also the law: for sin is the transgression of            the law.” (I John 3:4) </a:t>
            </a:r>
          </a:p>
          <a:p>
            <a:pPr algn="ctr">
              <a:buNone/>
            </a:pPr>
            <a:r>
              <a:rPr lang="en-US" sz="3600" i="1" dirty="0" smtClean="0">
                <a:effectLst>
                  <a:glow rad="101600">
                    <a:schemeClr val="bg1">
                      <a:alpha val="60000"/>
                    </a:schemeClr>
                  </a:glow>
                </a:effectLst>
              </a:rPr>
              <a:t> </a:t>
            </a:r>
          </a:p>
          <a:p>
            <a:pPr algn="ctr">
              <a:buNone/>
            </a:pPr>
            <a:r>
              <a:rPr lang="en-US" sz="3600" i="1" dirty="0" smtClean="0">
                <a:effectLst>
                  <a:glow rad="101600">
                    <a:schemeClr val="bg1">
                      <a:alpha val="60000"/>
                    </a:schemeClr>
                  </a:glow>
                </a:effectLst>
              </a:rPr>
              <a:t>   </a:t>
            </a:r>
            <a:endParaRPr lang="en-US" sz="3600" i="1" dirty="0">
              <a:effectLst>
                <a:glow rad="101600">
                  <a:schemeClr val="bg1">
                    <a:alpha val="60000"/>
                  </a:schemeClr>
                </a:glow>
              </a:effectLst>
            </a:endParaRPr>
          </a:p>
        </p:txBody>
      </p:sp>
      <p:pic>
        <p:nvPicPr>
          <p:cNvPr id="1026" name="Picture 2" descr="c:\Users\Ptr. Daniel White\Desktop\Bible pictures\Bible pictures Old Testament\Moses3 after Egypt\Mt. Sinai &amp; 10 Comm\10 commandments JPG.jpg"/>
          <p:cNvPicPr>
            <a:picLocks noChangeAspect="1" noChangeArrowheads="1"/>
          </p:cNvPicPr>
          <p:nvPr/>
        </p:nvPicPr>
        <p:blipFill>
          <a:blip r:embed="rId3" cstate="print"/>
          <a:srcRect/>
          <a:stretch>
            <a:fillRect/>
          </a:stretch>
        </p:blipFill>
        <p:spPr bwMode="auto">
          <a:xfrm>
            <a:off x="5410200" y="2743200"/>
            <a:ext cx="3573463" cy="2776004"/>
          </a:xfrm>
          <a:prstGeom prst="rect">
            <a:avLst/>
          </a:prstGeom>
          <a:noFill/>
          <a:effectLst>
            <a:reflection blurRad="6350" stA="50000" endA="295" endPos="92000" dist="101600" dir="5400000" sy="-100000" algn="bl" rotWithShape="0"/>
          </a:effectLst>
          <a:scene3d>
            <a:camera prst="orthographicFront"/>
            <a:lightRig rig="threePt" dir="t"/>
          </a:scene3d>
          <a:sp3d>
            <a:bevelT prst="convex"/>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2285999"/>
          </a:xfrm>
        </p:spPr>
        <p:txBody>
          <a:bodyPr>
            <a:normAutofit fontScale="90000"/>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“Becoming a Humble Servant”</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effectLst>
                  <a:glow rad="101600">
                    <a:schemeClr val="bg1">
                      <a:alpha val="60000"/>
                    </a:schemeClr>
                  </a:glow>
                </a:effectLst>
              </a:rPr>
              <a:t>(Luke 22:24-30)</a:t>
            </a:r>
            <a:br>
              <a:rPr lang="en-US" sz="4000" i="1" dirty="0" smtClean="0">
                <a:effectLst>
                  <a:glow rad="101600">
                    <a:schemeClr val="bg1">
                      <a:alpha val="60000"/>
                    </a:schemeClr>
                  </a:glow>
                </a:effectLst>
              </a:rPr>
            </a:br>
            <a:r>
              <a:rPr lang="en-US" sz="4000" i="1" dirty="0" smtClean="0">
                <a:effectLst>
                  <a:glow rad="101600">
                    <a:schemeClr val="bg1">
                      <a:alpha val="60000"/>
                    </a:schemeClr>
                  </a:glow>
                </a:effectLst>
              </a:rPr>
              <a:t>(Part 6)</a:t>
            </a:r>
            <a:endParaRPr lang="en-US" sz="4000" i="1" dirty="0">
              <a:effectLst>
                <a:glow rad="101600">
                  <a:schemeClr val="bg1">
                    <a:alpha val="60000"/>
                  </a:schemeClr>
                </a:glow>
              </a:effectLst>
            </a:endParaRPr>
          </a:p>
        </p:txBody>
      </p:sp>
      <p:pic>
        <p:nvPicPr>
          <p:cNvPr id="1026" name="Picture 2" descr="c:\Users\Ptr. Daniel White\Desktop\Bible pictures\Bible pictures New Testament\43 John\43013005 C14 - John 13 5 - Jesus washing the disciples' feet.jpg"/>
          <p:cNvPicPr>
            <a:picLocks noChangeAspect="1" noChangeArrowheads="1"/>
          </p:cNvPicPr>
          <p:nvPr/>
        </p:nvPicPr>
        <p:blipFill>
          <a:blip r:embed="rId3" cstate="print">
            <a:lum bright="-10000"/>
          </a:blip>
          <a:srcRect/>
          <a:stretch>
            <a:fillRect/>
          </a:stretch>
        </p:blipFill>
        <p:spPr bwMode="auto">
          <a:xfrm>
            <a:off x="2895600" y="2590800"/>
            <a:ext cx="3284338"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229600" cy="762000"/>
          </a:xfrm>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“Make Prayer a Priority”</a:t>
            </a:r>
            <a:br>
              <a:rPr lang="en-US" sz="4000" i="1" dirty="0" smtClean="0">
                <a:solidFill>
                  <a:srgbClr val="FFC000"/>
                </a:solidFill>
                <a:effectLst>
                  <a:glow rad="101600">
                    <a:schemeClr val="bg1">
                      <a:alpha val="60000"/>
                    </a:schemeClr>
                  </a:glow>
                </a:effectLst>
              </a:rPr>
            </a:br>
            <a:r>
              <a:rPr lang="en-US" sz="4000" i="1" dirty="0" smtClean="0">
                <a:effectLst>
                  <a:glow rad="101600">
                    <a:schemeClr val="bg1">
                      <a:alpha val="60000"/>
                    </a:schemeClr>
                  </a:glow>
                </a:effectLst>
              </a:rPr>
              <a:t>(Part 7)</a:t>
            </a:r>
            <a:endParaRPr lang="en-US" sz="4000" i="1" dirty="0">
              <a:effectLst>
                <a:glow rad="101600">
                  <a:schemeClr val="bg1">
                    <a:alpha val="60000"/>
                  </a:schemeClr>
                </a:glow>
              </a:effectLst>
            </a:endParaRPr>
          </a:p>
        </p:txBody>
      </p:sp>
      <p:pic>
        <p:nvPicPr>
          <p:cNvPr id="4" name="Picture 2" descr="C:\Users\Ptr. Daniel White\Desktop\Bible pictures\Praying\Prayer\Nathan2 copy.jpg"/>
          <p:cNvPicPr>
            <a:picLocks noChangeAspect="1" noChangeArrowheads="1"/>
          </p:cNvPicPr>
          <p:nvPr/>
        </p:nvPicPr>
        <p:blipFill>
          <a:blip r:embed="rId3" cstate="print"/>
          <a:srcRect/>
          <a:stretch>
            <a:fillRect/>
          </a:stretch>
        </p:blipFill>
        <p:spPr bwMode="auto">
          <a:xfrm>
            <a:off x="1676401" y="2133600"/>
            <a:ext cx="5943600" cy="4457701"/>
          </a:xfrm>
          <a:prstGeom prst="rect">
            <a:avLst/>
          </a:prstGeom>
          <a:ln w="228600" cap="sq" cmpd="thickThin">
            <a:solidFill>
              <a:srgbClr val="000000"/>
            </a:solidFill>
            <a:prstDash val="solid"/>
            <a:miter lim="800000"/>
          </a:ln>
          <a:effectLst>
            <a:innerShdw blurRad="76200">
              <a:srgbClr val="000000"/>
            </a:innerShdw>
          </a:effectLst>
        </p:spPr>
      </p:pic>
      <p:sp>
        <p:nvSpPr>
          <p:cNvPr id="5" name="Content Placeholder 4"/>
          <p:cNvSpPr>
            <a:spLocks noGrp="1"/>
          </p:cNvSpPr>
          <p:nvPr>
            <p:ph idx="1"/>
          </p:nvPr>
        </p:nvSpPr>
        <p:spPr>
          <a:xfrm>
            <a:off x="1905000" y="2667000"/>
            <a:ext cx="4724400" cy="3459163"/>
          </a:xfrm>
        </p:spPr>
        <p:txBody>
          <a:bodyPr>
            <a:normAutofit/>
          </a:bodyPr>
          <a:lstStyle/>
          <a:p>
            <a:pPr algn="ctr">
              <a:buNone/>
            </a:pPr>
            <a:r>
              <a:rPr lang="en-US" sz="4000" b="1" i="1" dirty="0" smtClean="0">
                <a:solidFill>
                  <a:schemeClr val="bg1"/>
                </a:solidFill>
              </a:rPr>
              <a:t>Luke 11:1-13, 18:1-14</a:t>
            </a:r>
            <a:endParaRPr lang="en-US" sz="4000" b="1" i="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tr. Daniel White\Desktop\Bible pictures\Bible pictures New Testament\PAUL\Conversion\Saul on road to Damascus 1220-206.jpg"/>
          <p:cNvPicPr>
            <a:picLocks noChangeAspect="1" noChangeArrowheads="1"/>
          </p:cNvPicPr>
          <p:nvPr/>
        </p:nvPicPr>
        <p:blipFill>
          <a:blip r:embed="rId3" cstate="print">
            <a:duotone>
              <a:prstClr val="black"/>
              <a:schemeClr val="accent4">
                <a:tint val="45000"/>
                <a:satMod val="400000"/>
              </a:schemeClr>
            </a:duotone>
            <a:lum bright="-20000" contrast="10000"/>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9144000" cy="6400800"/>
          </a:xfrm>
        </p:spPr>
        <p:txBody>
          <a:bodyPr>
            <a:normAutofit/>
          </a:bodyPr>
          <a:lstStyle/>
          <a:p>
            <a:r>
              <a:rPr lang="en-US" b="1" dirty="0" smtClean="0">
                <a:solidFill>
                  <a:schemeClr val="bg1"/>
                </a:solidFill>
                <a:effectLst>
                  <a:glow rad="101600">
                    <a:schemeClr val="tx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“Living under the Lordship </a:t>
            </a:r>
            <a:br>
              <a:rPr lang="en-US" sz="4000" i="1" dirty="0" smtClean="0">
                <a:solidFill>
                  <a:srgbClr val="FFC000"/>
                </a:solidFill>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of </a:t>
            </a:r>
            <a:r>
              <a:rPr lang="en-US" sz="4000" i="1" dirty="0">
                <a:solidFill>
                  <a:srgbClr val="FFC000"/>
                </a:solidFill>
                <a:effectLst>
                  <a:glow rad="101600">
                    <a:schemeClr val="bg1">
                      <a:alpha val="60000"/>
                    </a:schemeClr>
                  </a:glow>
                </a:effectLst>
              </a:rPr>
              <a:t>J</a:t>
            </a:r>
            <a:r>
              <a:rPr lang="en-US" sz="4000" i="1" dirty="0" smtClean="0">
                <a:solidFill>
                  <a:srgbClr val="FFC000"/>
                </a:solidFill>
                <a:effectLst>
                  <a:glow rad="101600">
                    <a:schemeClr val="bg1">
                      <a:alpha val="60000"/>
                    </a:schemeClr>
                  </a:glow>
                </a:effectLst>
              </a:rPr>
              <a:t>esus Christ” </a:t>
            </a:r>
            <a:br>
              <a:rPr lang="en-US" sz="4000" i="1" dirty="0" smtClean="0">
                <a:solidFill>
                  <a:srgbClr val="FFC000"/>
                </a:solidFill>
                <a:effectLst>
                  <a:glow rad="101600">
                    <a:schemeClr val="bg1">
                      <a:alpha val="60000"/>
                    </a:schemeClr>
                  </a:glow>
                </a:effectLst>
              </a:rPr>
            </a:br>
            <a:r>
              <a:rPr lang="en-US" sz="4000" b="1" i="1" dirty="0" smtClean="0">
                <a:solidFill>
                  <a:schemeClr val="bg1"/>
                </a:solidFill>
                <a:effectLst>
                  <a:glow rad="101600">
                    <a:schemeClr val="tx1">
                      <a:alpha val="60000"/>
                    </a:schemeClr>
                  </a:glow>
                </a:effectLst>
              </a:rPr>
              <a:t>(Part 8)</a:t>
            </a:r>
            <a:br>
              <a:rPr lang="en-US" sz="4000" b="1" i="1" dirty="0" smtClean="0">
                <a:solidFill>
                  <a:schemeClr val="bg1"/>
                </a:solidFill>
                <a:effectLst>
                  <a:glow rad="101600">
                    <a:schemeClr val="tx1">
                      <a:alpha val="60000"/>
                    </a:schemeClr>
                  </a:glow>
                </a:effectLst>
              </a:rPr>
            </a:br>
            <a:r>
              <a:rPr lang="en-US" sz="4000" i="1" dirty="0" smtClean="0">
                <a:solidFill>
                  <a:srgbClr val="FFC000"/>
                </a:solidFill>
                <a:effectLst>
                  <a:glow rad="101600">
                    <a:schemeClr val="bg1">
                      <a:alpha val="60000"/>
                    </a:schemeClr>
                  </a:glow>
                </a:effectLst>
              </a:rPr>
              <a:t/>
            </a:r>
            <a:br>
              <a:rPr lang="en-US" sz="4000" i="1" dirty="0" smtClean="0">
                <a:solidFill>
                  <a:srgbClr val="FFC000"/>
                </a:solidFill>
                <a:effectLst>
                  <a:glow rad="101600">
                    <a:schemeClr val="bg1">
                      <a:alpha val="60000"/>
                    </a:schemeClr>
                  </a:glow>
                </a:effectLst>
              </a:rPr>
            </a:br>
            <a:r>
              <a:rPr lang="en-US" sz="4000" b="1" i="1" dirty="0" smtClean="0">
                <a:solidFill>
                  <a:schemeClr val="bg1"/>
                </a:solidFill>
                <a:effectLst>
                  <a:glow rad="101600">
                    <a:schemeClr val="tx1">
                      <a:alpha val="60000"/>
                    </a:schemeClr>
                  </a:glow>
                </a:effectLst>
              </a:rPr>
              <a:t>“And he trembling and astonished said, Lord, what wilt thou have me to do?”</a:t>
            </a:r>
            <a:br>
              <a:rPr lang="en-US" sz="4000" b="1" i="1" dirty="0" smtClean="0">
                <a:solidFill>
                  <a:schemeClr val="bg1"/>
                </a:solidFill>
                <a:effectLst>
                  <a:glow rad="101600">
                    <a:schemeClr val="tx1">
                      <a:alpha val="60000"/>
                    </a:schemeClr>
                  </a:glow>
                </a:effectLst>
              </a:rPr>
            </a:br>
            <a:r>
              <a:rPr lang="en-US" sz="4000" b="1" i="1" dirty="0" smtClean="0">
                <a:solidFill>
                  <a:schemeClr val="bg1"/>
                </a:solidFill>
                <a:effectLst>
                  <a:glow rad="101600">
                    <a:schemeClr val="tx1">
                      <a:alpha val="60000"/>
                    </a:schemeClr>
                  </a:glow>
                </a:effectLst>
              </a:rPr>
              <a:t> (Acts 9:6)</a:t>
            </a:r>
            <a:r>
              <a:rPr lang="en-US" sz="4000" i="1" dirty="0" smtClean="0">
                <a:effectLst>
                  <a:glow rad="101600">
                    <a:schemeClr val="bg1">
                      <a:alpha val="60000"/>
                    </a:schemeClr>
                  </a:glow>
                </a:effectLst>
              </a:rPr>
              <a:t/>
            </a:r>
            <a:br>
              <a:rPr lang="en-US" sz="4000" i="1" dirty="0" smtClean="0">
                <a:effectLst>
                  <a:glow rad="101600">
                    <a:schemeClr val="bg1">
                      <a:alpha val="60000"/>
                    </a:schemeClr>
                  </a:glow>
                </a:effectLst>
              </a:rPr>
            </a:b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1778</Words>
  <Application>Microsoft Office PowerPoint</Application>
  <PresentationFormat>On-screen Show (4:3)</PresentationFormat>
  <Paragraphs>207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How to Walk with God “Living under the Lordship  of Jesus Christ”  (Part 8)  “And he trembling and astonished said, Lord, what wilt thou have me to do?”  (Acts 9:6) </vt:lpstr>
      <vt:lpstr>Slide 2</vt:lpstr>
      <vt:lpstr>Slide 3</vt:lpstr>
      <vt:lpstr>How to Walk with God “Walking on the Road of Holiness” (Part 3)   </vt:lpstr>
      <vt:lpstr>How to Walk with God “Removing the beam from your eyes”</vt:lpstr>
      <vt:lpstr>How to Walk with God “Avoidance of Sin” and “Adherence to Biblical Standards” (Part 5)</vt:lpstr>
      <vt:lpstr>How to Walk  with God “Becoming a Humble Servant” (Luke 22:24-30) (Part 6)</vt:lpstr>
      <vt:lpstr>How to Walk with God “Make Prayer a Priority” (Part 7)</vt:lpstr>
      <vt:lpstr>How to Walk with God “Living under the Lordship  of Jesus Christ”  (Part 8)  “And he trembling and astonished said, Lord, what wilt thou have me to do?”  (Acts 9:6) </vt:lpstr>
      <vt:lpstr>Lord (Greek) = Curious</vt:lpstr>
      <vt:lpstr>Slide 11</vt:lpstr>
      <vt:lpstr>Jesus is Lord </vt:lpstr>
      <vt:lpstr>Slide 13</vt:lpstr>
      <vt:lpstr>Slide 14</vt:lpstr>
      <vt:lpstr>Slide 15</vt:lpstr>
      <vt:lpstr>Slide 16</vt:lpstr>
      <vt:lpstr>Understanding the  Lordship of Jesus Christ </vt:lpstr>
      <vt:lpstr>Slide 18</vt:lpstr>
      <vt:lpstr>Slide 19</vt:lpstr>
      <vt:lpstr>Slide 20</vt:lpstr>
      <vt:lpstr>Slide 21</vt:lpstr>
      <vt:lpstr>Behavior is a Very Important  Test of True Genuine Faith</vt:lpstr>
      <vt:lpstr>Slide 23</vt:lpstr>
      <vt:lpstr>Slide 24</vt:lpstr>
      <vt:lpstr>Slide 25</vt:lpstr>
      <vt:lpstr>Salvation is the work of the Holy Spirit (John 16:7-15)</vt:lpstr>
      <vt:lpstr>Slide 27</vt:lpstr>
      <vt:lpstr>Slide 28</vt:lpstr>
      <vt:lpstr>Slide 29</vt:lpstr>
      <vt:lpstr>Slide 30</vt:lpstr>
      <vt:lpstr>Slide 31</vt:lpstr>
      <vt:lpstr>Slide 32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Walk with God “Living under the Lordship  of Jesus Christ”  (Part 8)  “And he trembling and astonished said, Lord, what wilt thou have me to do?”  (Acts 9:6) </dc:title>
  <dc:creator>Ptr. Daniel White</dc:creator>
  <cp:lastModifiedBy>Pastor Daniel White</cp:lastModifiedBy>
  <cp:revision>8</cp:revision>
  <dcterms:created xsi:type="dcterms:W3CDTF">2009-12-10T12:07:22Z</dcterms:created>
  <dcterms:modified xsi:type="dcterms:W3CDTF">2014-04-14T21:17:54Z</dcterms:modified>
</cp:coreProperties>
</file>