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65" r:id="rId4"/>
    <p:sldId id="266" r:id="rId5"/>
    <p:sldId id="261" r:id="rId6"/>
    <p:sldId id="262" r:id="rId7"/>
    <p:sldId id="263" r:id="rId8"/>
    <p:sldId id="259" r:id="rId9"/>
    <p:sldId id="283" r:id="rId10"/>
    <p:sldId id="267" r:id="rId11"/>
    <p:sldId id="284" r:id="rId12"/>
    <p:sldId id="293" r:id="rId13"/>
    <p:sldId id="285" r:id="rId14"/>
    <p:sldId id="286" r:id="rId15"/>
    <p:sldId id="287" r:id="rId16"/>
    <p:sldId id="288" r:id="rId17"/>
    <p:sldId id="290" r:id="rId18"/>
    <p:sldId id="289" r:id="rId19"/>
    <p:sldId id="291" r:id="rId20"/>
    <p:sldId id="271" r:id="rId21"/>
    <p:sldId id="272" r:id="rId22"/>
    <p:sldId id="292" r:id="rId23"/>
    <p:sldId id="269" r:id="rId24"/>
    <p:sldId id="276" r:id="rId25"/>
    <p:sldId id="273" r:id="rId26"/>
    <p:sldId id="274" r:id="rId27"/>
    <p:sldId id="275" r:id="rId28"/>
    <p:sldId id="268" r:id="rId29"/>
    <p:sldId id="282" r:id="rId30"/>
    <p:sldId id="278" r:id="rId31"/>
    <p:sldId id="277" r:id="rId32"/>
    <p:sldId id="279" r:id="rId33"/>
    <p:sldId id="294" r:id="rId34"/>
    <p:sldId id="270" r:id="rId35"/>
    <p:sldId id="281" r:id="rId36"/>
    <p:sldId id="28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BAA19-841A-43C0-920D-F28A4F8F4EF6}"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370EC-5930-4785-978C-E3C3106188D3}" type="slidenum">
              <a:rPr lang="en-US" smtClean="0"/>
              <a:pPr/>
              <a:t>‹#›</a:t>
            </a:fld>
            <a:endParaRPr lang="en-US" dirty="0"/>
          </a:p>
        </p:txBody>
      </p:sp>
    </p:spTree>
    <p:extLst>
      <p:ext uri="{BB962C8B-B14F-4D97-AF65-F5344CB8AC3E}">
        <p14:creationId xmlns:p14="http://schemas.microsoft.com/office/powerpoint/2010/main" val="29927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7ECD0A-3B43-48D5-8780-D5EE500FC03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E370EC-5930-4785-978C-E3C3106188D3}"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E370EC-5930-4785-978C-E3C3106188D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32D00-5B5B-46FE-B0A5-594D119DC6C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C256F-5150-4D8B-AC90-1DD3F6DDF05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32D00-5B5B-46FE-B0A5-594D119DC6C7}" type="datetimeFigureOut">
              <a:rPr lang="en-US" smtClean="0"/>
              <a:pPr/>
              <a:t>1/18/2016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C256F-5150-4D8B-AC90-1DD3F6DDF05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676400"/>
            <a:ext cx="8229600" cy="685800"/>
          </a:xfrm>
        </p:spPr>
        <p:txBody>
          <a:bodyPr>
            <a:noAutofit/>
          </a:bodyPr>
          <a:lstStyle/>
          <a:p>
            <a:pPr marL="342900" lvl="0" indent="-342900">
              <a:spcBef>
                <a:spcPct val="20000"/>
              </a:spcBef>
              <a:defRPr/>
            </a:pPr>
            <a:r>
              <a:rPr lang="en-US" sz="3600" dirty="0">
                <a:effectLst>
                  <a:glow rad="101600">
                    <a:schemeClr val="bg1">
                      <a:alpha val="60000"/>
                    </a:schemeClr>
                  </a:glow>
                </a:effectLst>
                <a:latin typeface="+mn-lt"/>
                <a:ea typeface="+mn-ea"/>
                <a:cs typeface="+mn-cs"/>
              </a:rPr>
              <a:t>How to Walk with God</a:t>
            </a:r>
            <a:br>
              <a:rPr lang="en-US" sz="3600" dirty="0">
                <a:effectLst>
                  <a:glow rad="101600">
                    <a:schemeClr val="bg1">
                      <a:alpha val="60000"/>
                    </a:schemeClr>
                  </a:glow>
                </a:effectLst>
                <a:latin typeface="+mn-lt"/>
                <a:ea typeface="+mn-ea"/>
                <a:cs typeface="+mn-cs"/>
              </a:rPr>
            </a:br>
            <a:r>
              <a:rPr lang="en-US" sz="3600" i="1" dirty="0">
                <a:solidFill>
                  <a:srgbClr val="FFFF00"/>
                </a:solidFill>
                <a:effectLst>
                  <a:glow rad="101600">
                    <a:schemeClr val="bg1">
                      <a:alpha val="60000"/>
                    </a:schemeClr>
                  </a:glow>
                </a:effectLst>
              </a:rPr>
              <a:t>“Walking on the </a:t>
            </a:r>
            <a:r>
              <a:rPr lang="en-US" sz="3600" i="1" dirty="0" smtClean="0">
                <a:solidFill>
                  <a:srgbClr val="FFFF00"/>
                </a:solidFill>
                <a:effectLst>
                  <a:glow rad="101600">
                    <a:schemeClr val="bg1">
                      <a:alpha val="60000"/>
                    </a:schemeClr>
                  </a:glow>
                </a:effectLst>
              </a:rPr>
              <a:t>Road </a:t>
            </a:r>
            <a:r>
              <a:rPr lang="en-US" sz="3600" i="1" dirty="0">
                <a:solidFill>
                  <a:srgbClr val="FFFF00"/>
                </a:solidFill>
                <a:effectLst>
                  <a:glow rad="101600">
                    <a:schemeClr val="bg1">
                      <a:alpha val="60000"/>
                    </a:schemeClr>
                  </a:glow>
                </a:effectLst>
              </a:rPr>
              <a:t>of Holiness”</a:t>
            </a:r>
            <a:r>
              <a:rPr lang="en-US" sz="3600" i="1" dirty="0">
                <a:solidFill>
                  <a:srgbClr val="FFFF00"/>
                </a:solidFill>
                <a:effectLst>
                  <a:glow rad="101600">
                    <a:schemeClr val="bg1">
                      <a:alpha val="60000"/>
                    </a:schemeClr>
                  </a:glow>
                </a:effectLst>
                <a:latin typeface="+mn-lt"/>
                <a:ea typeface="+mn-ea"/>
                <a:cs typeface="+mn-cs"/>
              </a:rPr>
              <a:t/>
            </a:r>
            <a:br>
              <a:rPr lang="en-US" sz="3600" i="1" dirty="0">
                <a:solidFill>
                  <a:srgbClr val="FFFF00"/>
                </a:solidFill>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(Part 3)</a:t>
            </a:r>
            <a:r>
              <a:rPr lang="en-US" sz="3600" dirty="0">
                <a:effectLst>
                  <a:glow rad="101600">
                    <a:schemeClr val="bg1">
                      <a:alpha val="60000"/>
                    </a:schemeClr>
                  </a:glow>
                </a:effectLst>
                <a:latin typeface="+mn-lt"/>
                <a:ea typeface="+mn-ea"/>
                <a:cs typeface="+mn-cs"/>
              </a:rPr>
              <a:t/>
            </a:r>
            <a:br>
              <a:rPr lang="en-US" sz="3600"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endParaRPr lang="en-US" sz="3600" dirty="0"/>
          </a:p>
        </p:txBody>
      </p:sp>
      <p:pic>
        <p:nvPicPr>
          <p:cNvPr id="5"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2743200"/>
            <a:ext cx="5105400" cy="3770933"/>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2 5"/>
          <p:cNvSpPr/>
          <p:nvPr/>
        </p:nvSpPr>
        <p:spPr>
          <a:xfrm>
            <a:off x="1752600" y="2362200"/>
            <a:ext cx="1981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2 6"/>
          <p:cNvSpPr/>
          <p:nvPr/>
        </p:nvSpPr>
        <p:spPr>
          <a:xfrm>
            <a:off x="5638800" y="2662727"/>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noGrp="1"/>
          </p:cNvSpPr>
          <p:nvPr>
            <p:ph sz="half" idx="1"/>
          </p:nvPr>
        </p:nvSpPr>
        <p:spPr>
          <a:xfrm rot="19275979">
            <a:off x="1784808" y="3395441"/>
            <a:ext cx="2165909" cy="79730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None/>
              <a:tabLst/>
              <a:defRPr/>
            </a:pPr>
            <a:r>
              <a:rPr kumimoji="0" lang="en-US" sz="18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1800" b="1" i="1"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2"/>
          <p:cNvSpPr>
            <a:spLocks noGrp="1"/>
          </p:cNvSpPr>
          <p:nvPr>
            <p:ph sz="half" idx="2"/>
          </p:nvPr>
        </p:nvSpPr>
        <p:spPr>
          <a:xfrm rot="19436137">
            <a:off x="6051216" y="3571347"/>
            <a:ext cx="1613566" cy="644089"/>
          </a:xfrm>
        </p:spPr>
        <p:txBody>
          <a:bodyPr>
            <a:normAutofit/>
          </a:bodyPr>
          <a:lstStyle/>
          <a:p>
            <a:pPr>
              <a:buNone/>
            </a:pPr>
            <a:r>
              <a:rPr lang="en-US" sz="1800" b="1" i="1" dirty="0" smtClean="0">
                <a:solidFill>
                  <a:schemeClr val="bg1"/>
                </a:solidFill>
              </a:rPr>
              <a:t>Righteousness</a:t>
            </a:r>
            <a:endParaRPr lang="en-US" sz="1800" b="1"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Autofit/>
          </a:bodyPr>
          <a:lstStyle/>
          <a:p>
            <a:r>
              <a:rPr lang="en-US" sz="3600" dirty="0" smtClean="0">
                <a:effectLst>
                  <a:glow rad="101600">
                    <a:schemeClr val="bg1">
                      <a:alpha val="60000"/>
                    </a:schemeClr>
                  </a:glow>
                </a:effectLst>
              </a:rPr>
              <a:t>Holiness is the Key to Walking with God</a:t>
            </a:r>
            <a:br>
              <a:rPr lang="en-US" sz="3600" dirty="0" smtClean="0">
                <a:effectLst>
                  <a:glow rad="101600">
                    <a:schemeClr val="bg1">
                      <a:alpha val="60000"/>
                    </a:schemeClr>
                  </a:glow>
                </a:effectLst>
              </a:rPr>
            </a:br>
            <a:r>
              <a:rPr lang="en-US" sz="3600" i="1" dirty="0" smtClean="0">
                <a:effectLst>
                  <a:glow rad="101600">
                    <a:schemeClr val="bg1">
                      <a:alpha val="60000"/>
                    </a:schemeClr>
                  </a:glow>
                </a:effectLst>
              </a:rPr>
              <a:t>(I Peter 1:15-16)</a:t>
            </a:r>
            <a:endParaRPr lang="en-US" sz="3600" i="1" dirty="0">
              <a:effectLst>
                <a:glow rad="101600">
                  <a:schemeClr val="bg1">
                    <a:alpha val="60000"/>
                  </a:schemeClr>
                </a:glow>
              </a:effectLst>
            </a:endParaRPr>
          </a:p>
        </p:txBody>
      </p:sp>
      <p:sp>
        <p:nvSpPr>
          <p:cNvPr id="3" name="Content Placeholder 2"/>
          <p:cNvSpPr>
            <a:spLocks noGrp="1"/>
          </p:cNvSpPr>
          <p:nvPr>
            <p:ph idx="1"/>
          </p:nvPr>
        </p:nvSpPr>
        <p:spPr>
          <a:xfrm>
            <a:off x="304800" y="2286000"/>
            <a:ext cx="6172200" cy="4267200"/>
          </a:xfrm>
        </p:spPr>
        <p:txBody>
          <a:bodyPr>
            <a:normAutofit/>
          </a:bodyPr>
          <a:lstStyle/>
          <a:p>
            <a:pPr algn="ctr">
              <a:buNone/>
            </a:pPr>
            <a:r>
              <a:rPr lang="en-US" sz="3600" i="1" dirty="0" smtClean="0">
                <a:solidFill>
                  <a:srgbClr val="FFFF00"/>
                </a:solidFill>
                <a:effectLst>
                  <a:glow rad="101600">
                    <a:schemeClr val="bg1">
                      <a:alpha val="60000"/>
                    </a:schemeClr>
                  </a:glow>
                </a:effectLst>
              </a:rPr>
              <a:t>   “But as he which hath called you is holy, so be ye holy in                all manner of conversation; Because it is written, Be ye     holy; for I am holy.”</a:t>
            </a:r>
            <a:endParaRPr lang="en-US" sz="3600" i="1" dirty="0">
              <a:solidFill>
                <a:srgbClr val="FFFF00"/>
              </a:solidFill>
              <a:effectLst>
                <a:glow rad="101600">
                  <a:schemeClr val="bg1">
                    <a:alpha val="60000"/>
                  </a:schemeClr>
                </a:glow>
              </a:effectLst>
            </a:endParaRPr>
          </a:p>
        </p:txBody>
      </p:sp>
      <p:pic>
        <p:nvPicPr>
          <p:cNvPr id="2050" name="Picture 2" descr="C:\Users\Ptr. Daniel White\Desktop\Bible pictures\bibles and book of life\scan0005 (2).jpg"/>
          <p:cNvPicPr>
            <a:picLocks noChangeAspect="1" noChangeArrowheads="1"/>
          </p:cNvPicPr>
          <p:nvPr/>
        </p:nvPicPr>
        <p:blipFill>
          <a:blip r:embed="rId3" cstate="print"/>
          <a:srcRect/>
          <a:stretch>
            <a:fillRect/>
          </a:stretch>
        </p:blipFill>
        <p:spPr bwMode="auto">
          <a:xfrm>
            <a:off x="6553200" y="1676400"/>
            <a:ext cx="2352131" cy="3276600"/>
          </a:xfrm>
          <a:prstGeom prst="rect">
            <a:avLst/>
          </a:prstGeom>
          <a:noFill/>
          <a:scene3d>
            <a:camera prst="perspectiveLeft"/>
            <a:lightRig rig="threePt" dir="t"/>
          </a:scene3d>
          <a:sp3d>
            <a:bevelT prst="convex"/>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effectLst>
                  <a:glow rad="101600">
                    <a:schemeClr val="bg1">
                      <a:alpha val="60000"/>
                    </a:schemeClr>
                  </a:glow>
                </a:effectLst>
              </a:rPr>
              <a:t>Two Types of Holiness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447800"/>
            <a:ext cx="8915400" cy="5410200"/>
          </a:xfrm>
        </p:spPr>
        <p:txBody>
          <a:bodyPr>
            <a:noAutofit/>
          </a:bodyPr>
          <a:lstStyle/>
          <a:p>
            <a:r>
              <a:rPr lang="en-US" sz="3500" dirty="0" smtClean="0">
                <a:effectLst>
                  <a:glow rad="101600">
                    <a:schemeClr val="bg1">
                      <a:alpha val="60000"/>
                    </a:schemeClr>
                  </a:glow>
                </a:effectLst>
              </a:rPr>
              <a:t>Positional </a:t>
            </a:r>
            <a:r>
              <a:rPr lang="en-US" sz="3500" i="1" dirty="0" smtClean="0">
                <a:effectLst>
                  <a:glow rad="101600">
                    <a:schemeClr val="bg1">
                      <a:alpha val="60000"/>
                    </a:schemeClr>
                  </a:glow>
                </a:effectLst>
              </a:rPr>
              <a:t>– </a:t>
            </a:r>
            <a:r>
              <a:rPr lang="en-US" sz="3500" i="1" dirty="0" smtClean="0">
                <a:solidFill>
                  <a:srgbClr val="FFFF00"/>
                </a:solidFill>
                <a:effectLst>
                  <a:glow rad="101600">
                    <a:schemeClr val="bg1">
                      <a:alpha val="60000"/>
                    </a:schemeClr>
                  </a:glow>
                </a:effectLst>
              </a:rPr>
              <a:t>“Follow peace with all men, and </a:t>
            </a:r>
            <a:r>
              <a:rPr lang="en-US" sz="3500" i="1" u="sng" dirty="0" smtClean="0">
                <a:solidFill>
                  <a:srgbClr val="FFFF00"/>
                </a:solidFill>
                <a:effectLst>
                  <a:glow rad="101600">
                    <a:schemeClr val="bg1">
                      <a:alpha val="60000"/>
                    </a:schemeClr>
                  </a:glow>
                </a:effectLst>
              </a:rPr>
              <a:t>holiness</a:t>
            </a:r>
            <a:r>
              <a:rPr lang="en-US" sz="3500" i="1" dirty="0" smtClean="0">
                <a:solidFill>
                  <a:srgbClr val="FFFF00"/>
                </a:solidFill>
                <a:effectLst>
                  <a:glow rad="101600">
                    <a:schemeClr val="bg1">
                      <a:alpha val="60000"/>
                    </a:schemeClr>
                  </a:glow>
                </a:effectLst>
              </a:rPr>
              <a:t>, without which no man shall see the Lord.” Heb. 12:14</a:t>
            </a:r>
          </a:p>
          <a:p>
            <a:pPr>
              <a:buNone/>
            </a:pPr>
            <a:r>
              <a:rPr lang="en-US" sz="3500" i="1" dirty="0" smtClean="0">
                <a:solidFill>
                  <a:srgbClr val="FFFF00"/>
                </a:solidFill>
                <a:effectLst>
                  <a:glow rad="101600">
                    <a:schemeClr val="bg1">
                      <a:alpha val="60000"/>
                    </a:schemeClr>
                  </a:glow>
                </a:effectLst>
              </a:rPr>
              <a:t>  “And that ye put on the new man, which after God is created in righteousness and true holiness.” - Eph. 4:24 </a:t>
            </a:r>
          </a:p>
          <a:p>
            <a:pPr>
              <a:buNone/>
            </a:pPr>
            <a:r>
              <a:rPr lang="en-US" sz="3500" i="1" dirty="0" smtClean="0">
                <a:solidFill>
                  <a:srgbClr val="FFFF00"/>
                </a:solidFill>
                <a:effectLst>
                  <a:glow rad="101600">
                    <a:schemeClr val="bg1">
                      <a:alpha val="60000"/>
                    </a:schemeClr>
                  </a:glow>
                </a:effectLst>
              </a:rPr>
              <a:t>  “For with the heart man believeth unto righteousness; and with the mouth confession is made unto salvation.” – Rom. 10:10 </a:t>
            </a:r>
          </a:p>
          <a:p>
            <a:pPr>
              <a:buNone/>
            </a:pPr>
            <a:r>
              <a:rPr lang="en-US" sz="3500" i="1" dirty="0" smtClean="0">
                <a:solidFill>
                  <a:srgbClr val="FFFF00"/>
                </a:solidFill>
                <a:effectLst>
                  <a:glow rad="101600">
                    <a:schemeClr val="bg1">
                      <a:alpha val="60000"/>
                    </a:schemeClr>
                  </a:glow>
                </a:effectLst>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9144000" cy="6858000"/>
          </a:xfrm>
        </p:spPr>
        <p:txBody>
          <a:bodyPr>
            <a:noAutofit/>
          </a:bodyPr>
          <a:lstStyle/>
          <a:p>
            <a:r>
              <a:rPr lang="en-US" sz="3400" dirty="0" smtClean="0">
                <a:effectLst>
                  <a:glow rad="101600">
                    <a:schemeClr val="bg1">
                      <a:alpha val="60000"/>
                    </a:schemeClr>
                  </a:glow>
                </a:effectLst>
              </a:rPr>
              <a:t>Personal -  </a:t>
            </a:r>
            <a:r>
              <a:rPr lang="en-US" sz="3400" i="1" dirty="0" smtClean="0">
                <a:solidFill>
                  <a:srgbClr val="FFFF00"/>
                </a:solidFill>
                <a:effectLst>
                  <a:glow rad="101600">
                    <a:schemeClr val="bg1">
                      <a:alpha val="60000"/>
                    </a:schemeClr>
                  </a:glow>
                </a:effectLst>
              </a:rPr>
              <a:t>“I beseech you therefore, brethren, by the mercies of God, that ye present your bodies a living sacrifice, holy, acceptable unto God, which is your reasonable service.” Rom. 12:1 </a:t>
            </a:r>
          </a:p>
          <a:p>
            <a:pPr>
              <a:buNone/>
            </a:pPr>
            <a:r>
              <a:rPr lang="en-US" sz="3400" i="1" dirty="0" smtClean="0">
                <a:solidFill>
                  <a:srgbClr val="FFFF00"/>
                </a:solidFill>
                <a:effectLst>
                  <a:glow rad="101600">
                    <a:schemeClr val="bg1">
                      <a:alpha val="60000"/>
                    </a:schemeClr>
                  </a:glow>
                </a:effectLst>
              </a:rPr>
              <a:t>   “For God hath not called us unto uncleanness, but unto holiness.” I Thess. 4:7</a:t>
            </a:r>
          </a:p>
          <a:p>
            <a:pPr>
              <a:buNone/>
            </a:pPr>
            <a:r>
              <a:rPr lang="en-US" sz="3400" i="1" dirty="0" smtClean="0">
                <a:solidFill>
                  <a:srgbClr val="FFFF00"/>
                </a:solidFill>
                <a:effectLst>
                  <a:glow rad="101600">
                    <a:schemeClr val="bg1">
                      <a:alpha val="60000"/>
                    </a:schemeClr>
                  </a:glow>
                </a:effectLst>
              </a:rPr>
              <a:t>   “Neither yield ye your members as instruments of unrighteousness unto sin: but yield yourselves unto God…and your members as instruments of righteousness unto God…Yield your members servants to righteousness unto holiness.” –     Rom. 6:13, 19</a:t>
            </a:r>
          </a:p>
          <a:p>
            <a:pPr>
              <a:buNone/>
            </a:pPr>
            <a:r>
              <a:rPr lang="en-US" sz="3400" i="1" dirty="0" smtClean="0">
                <a:solidFill>
                  <a:srgbClr val="FFFF00"/>
                </a:solidFill>
                <a:effectLst>
                  <a:glow rad="101600">
                    <a:schemeClr val="bg1">
                      <a:alpha val="60000"/>
                    </a:schemeClr>
                  </a:glow>
                </a:effectLst>
              </a:rPr>
              <a:t>   </a:t>
            </a:r>
            <a:endParaRPr lang="en-US" sz="3400" i="1" dirty="0">
              <a:solidFill>
                <a:srgbClr val="FFFF00"/>
              </a:solidFill>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effectLst>
                  <a:glow rad="101600">
                    <a:schemeClr val="bg1">
                      <a:alpha val="60000"/>
                    </a:schemeClr>
                  </a:glow>
                </a:effectLst>
              </a:rPr>
              <a:t>Holiness is not Legalism </a:t>
            </a:r>
            <a:endParaRPr lang="en-US" dirty="0">
              <a:effectLst>
                <a:glow rad="101600">
                  <a:schemeClr val="bg1">
                    <a:alpha val="60000"/>
                  </a:schemeClr>
                </a:glow>
              </a:effectLst>
            </a:endParaRPr>
          </a:p>
        </p:txBody>
      </p:sp>
      <p:sp>
        <p:nvSpPr>
          <p:cNvPr id="3" name="Content Placeholder 2"/>
          <p:cNvSpPr>
            <a:spLocks noGrp="1"/>
          </p:cNvSpPr>
          <p:nvPr>
            <p:ph sz="half" idx="1"/>
          </p:nvPr>
        </p:nvSpPr>
        <p:spPr>
          <a:xfrm>
            <a:off x="0" y="1600200"/>
            <a:ext cx="4876800" cy="5257800"/>
          </a:xfrm>
        </p:spPr>
        <p:txBody>
          <a:bodyPr>
            <a:noAutofit/>
          </a:bodyPr>
          <a:lstStyle/>
          <a:p>
            <a:pPr lvl="0"/>
            <a:r>
              <a:rPr lang="en-US" sz="3200" dirty="0" smtClean="0">
                <a:effectLst>
                  <a:glow rad="101600">
                    <a:schemeClr val="bg1">
                      <a:alpha val="60000"/>
                    </a:schemeClr>
                  </a:glow>
                </a:effectLst>
              </a:rPr>
              <a:t>Legalism is not having high moral standards – </a:t>
            </a:r>
            <a:r>
              <a:rPr lang="en-US" sz="3200" i="1" dirty="0" smtClean="0">
                <a:solidFill>
                  <a:srgbClr val="FFFF00"/>
                </a:solidFill>
                <a:effectLst>
                  <a:glow rad="101600">
                    <a:schemeClr val="bg1">
                      <a:alpha val="60000"/>
                    </a:schemeClr>
                  </a:glow>
                </a:effectLst>
              </a:rPr>
              <a:t>“Be ye holy even as I am holy…”</a:t>
            </a:r>
            <a:endParaRPr lang="en-US" sz="3200" dirty="0" smtClean="0">
              <a:solidFill>
                <a:srgbClr val="FFFF00"/>
              </a:solidFill>
              <a:effectLst>
                <a:glow rad="101600">
                  <a:schemeClr val="bg1">
                    <a:alpha val="60000"/>
                  </a:schemeClr>
                </a:glow>
              </a:effectLst>
            </a:endParaRPr>
          </a:p>
          <a:p>
            <a:pPr lvl="0"/>
            <a:r>
              <a:rPr lang="en-US" sz="3200" dirty="0" smtClean="0">
                <a:effectLst>
                  <a:glow rad="101600">
                    <a:schemeClr val="bg1">
                      <a:alpha val="60000"/>
                    </a:schemeClr>
                  </a:glow>
                </a:effectLst>
              </a:rPr>
              <a:t>Legalism is not having a desire to live a separated life to the glory of God – </a:t>
            </a:r>
            <a:r>
              <a:rPr lang="en-US" sz="3200" i="1" dirty="0" smtClean="0">
                <a:solidFill>
                  <a:srgbClr val="FFFF00"/>
                </a:solidFill>
                <a:effectLst>
                  <a:glow rad="101600">
                    <a:schemeClr val="bg1">
                      <a:alpha val="60000"/>
                    </a:schemeClr>
                  </a:glow>
                </a:effectLst>
              </a:rPr>
              <a:t>“Come out from among them and be ye separate </a:t>
            </a:r>
            <a:r>
              <a:rPr lang="en-US" sz="3200" i="1" dirty="0" err="1" smtClean="0">
                <a:solidFill>
                  <a:srgbClr val="FFFF00"/>
                </a:solidFill>
                <a:effectLst>
                  <a:glow rad="101600">
                    <a:schemeClr val="bg1">
                      <a:alpha val="60000"/>
                    </a:schemeClr>
                  </a:glow>
                </a:effectLst>
              </a:rPr>
              <a:t>saith</a:t>
            </a:r>
            <a:r>
              <a:rPr lang="en-US" sz="3200" i="1" dirty="0" smtClean="0">
                <a:solidFill>
                  <a:srgbClr val="FFFF00"/>
                </a:solidFill>
                <a:effectLst>
                  <a:glow rad="101600">
                    <a:schemeClr val="bg1">
                      <a:alpha val="60000"/>
                    </a:schemeClr>
                  </a:glow>
                </a:effectLst>
              </a:rPr>
              <a:t> the Lord…”</a:t>
            </a:r>
            <a:endParaRPr lang="en-US" sz="3200" dirty="0" smtClean="0">
              <a:solidFill>
                <a:srgbClr val="FFFF00"/>
              </a:solidFill>
              <a:effectLst>
                <a:glow rad="101600">
                  <a:schemeClr val="bg1">
                    <a:alpha val="60000"/>
                  </a:schemeClr>
                </a:glow>
              </a:effectLst>
            </a:endParaRPr>
          </a:p>
          <a:p>
            <a:endParaRPr lang="en-US" sz="3200" dirty="0">
              <a:effectLst>
                <a:glow rad="101600">
                  <a:schemeClr val="bg1">
                    <a:alpha val="60000"/>
                  </a:schemeClr>
                </a:glow>
              </a:effectLst>
            </a:endParaRPr>
          </a:p>
        </p:txBody>
      </p:sp>
      <p:sp>
        <p:nvSpPr>
          <p:cNvPr id="4" name="Content Placeholder 3"/>
          <p:cNvSpPr>
            <a:spLocks noGrp="1"/>
          </p:cNvSpPr>
          <p:nvPr>
            <p:ph sz="half" idx="2"/>
          </p:nvPr>
        </p:nvSpPr>
        <p:spPr>
          <a:xfrm>
            <a:off x="4724400" y="1524000"/>
            <a:ext cx="4267200" cy="5105400"/>
          </a:xfrm>
          <a:solidFill>
            <a:schemeClr val="accent6">
              <a:lumMod val="75000"/>
            </a:schemeClr>
          </a:solidFill>
          <a:ln>
            <a:solidFill>
              <a:schemeClr val="bg1"/>
            </a:solidFill>
            <a:prstDash val="lgDashDotDot"/>
          </a:ln>
          <a:scene3d>
            <a:camera prst="perspectiveLeft"/>
            <a:lightRig rig="threePt" dir="t"/>
          </a:scene3d>
          <a:sp3d>
            <a:bevelT prst="convex"/>
          </a:sp3d>
        </p:spPr>
        <p:txBody>
          <a:bodyPr>
            <a:normAutofit/>
          </a:bodyPr>
          <a:lstStyle/>
          <a:p>
            <a:pPr algn="ctr">
              <a:buNone/>
            </a:pPr>
            <a:r>
              <a:rPr lang="en-US" sz="3600" b="1" i="1" dirty="0" smtClean="0">
                <a:solidFill>
                  <a:schemeClr val="bg1"/>
                </a:solidFill>
              </a:rPr>
              <a:t>    “Teaching us that, denying ungodliness and worldly lusts, we should live soberly, righteously, and godly, in this present world.” (Titus 2:12) </a:t>
            </a:r>
            <a:endParaRPr lang="en-US" sz="3600" b="1"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1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Bible pictures\Bible pictures New Testament\Phar &amp; Scribes\Chief prsts tkng counsel 2-273.jpg"/>
          <p:cNvPicPr>
            <a:picLocks noChangeAspect="1" noChangeArrowheads="1"/>
          </p:cNvPicPr>
          <p:nvPr/>
        </p:nvPicPr>
        <p:blipFill>
          <a:blip r:embed="rId3" cstate="print">
            <a:lum bright="-20000"/>
          </a:blip>
          <a:srcRect/>
          <a:stretch>
            <a:fillRect/>
          </a:stretch>
        </p:blipFill>
        <p:spPr bwMode="auto">
          <a:xfrm>
            <a:off x="-6350" y="1"/>
            <a:ext cx="9150350" cy="6858000"/>
          </a:xfrm>
          <a:prstGeom prst="rect">
            <a:avLst/>
          </a:prstGeom>
          <a:noFill/>
        </p:spPr>
      </p:pic>
      <p:sp>
        <p:nvSpPr>
          <p:cNvPr id="5" name="Title 1"/>
          <p:cNvSpPr>
            <a:spLocks noGrp="1"/>
          </p:cNvSpPr>
          <p:nvPr>
            <p:ph idx="1"/>
          </p:nvPr>
        </p:nvSpPr>
        <p:spPr>
          <a:xfrm>
            <a:off x="0" y="228600"/>
            <a:ext cx="9144000" cy="6629400"/>
          </a:xfrm>
        </p:spPr>
        <p:txBody>
          <a:bodyPr>
            <a:noAutofit/>
          </a:bodyPr>
          <a:lstStyle/>
          <a:p>
            <a:pPr lvl="0"/>
            <a:r>
              <a:rPr lang="en-US" sz="3600" dirty="0" smtClean="0">
                <a:effectLst>
                  <a:glow rad="101600">
                    <a:schemeClr val="bg1">
                      <a:alpha val="60000"/>
                    </a:schemeClr>
                  </a:glow>
                </a:effectLst>
              </a:rPr>
              <a:t>Legalism is trying to merit salvation through good works – </a:t>
            </a:r>
            <a:r>
              <a:rPr lang="en-US" sz="3600" i="1" dirty="0" smtClean="0">
                <a:solidFill>
                  <a:srgbClr val="FFFF00"/>
                </a:solidFill>
                <a:effectLst>
                  <a:glow rad="101600">
                    <a:schemeClr val="bg1">
                      <a:alpha val="60000"/>
                    </a:schemeClr>
                  </a:glow>
                </a:effectLst>
              </a:rPr>
              <a:t>Eph. 2:8-10; Titus 3:5</a:t>
            </a:r>
            <a:r>
              <a:rPr lang="en-US" sz="3600" dirty="0" smtClean="0">
                <a:solidFill>
                  <a:srgbClr val="FFFF00"/>
                </a:solidFill>
                <a:effectLst>
                  <a:glow rad="101600">
                    <a:schemeClr val="bg1">
                      <a:alpha val="60000"/>
                    </a:schemeClr>
                  </a:glow>
                </a:effectLst>
              </a:rPr>
              <a:t> </a:t>
            </a:r>
          </a:p>
          <a:p>
            <a:pPr lvl="0">
              <a:buFont typeface="Arial" charset="0"/>
              <a:buChar char="•"/>
            </a:pPr>
            <a:r>
              <a:rPr lang="en-US" sz="3600" dirty="0" smtClean="0">
                <a:effectLst>
                  <a:glow rad="101600">
                    <a:schemeClr val="bg1">
                      <a:alpha val="60000"/>
                    </a:schemeClr>
                  </a:glow>
                </a:effectLst>
              </a:rPr>
              <a:t>Legalism is trying to live the Christian life in the energy and power of the flesh – </a:t>
            </a:r>
            <a:r>
              <a:rPr lang="en-US" sz="3600" i="1" dirty="0" smtClean="0">
                <a:solidFill>
                  <a:srgbClr val="FFFF00"/>
                </a:solidFill>
                <a:effectLst>
                  <a:glow rad="101600">
                    <a:schemeClr val="bg1">
                      <a:alpha val="60000"/>
                    </a:schemeClr>
                  </a:glow>
                </a:effectLst>
              </a:rPr>
              <a:t>“Having begun in the spirit, are ye now made perfect by the flesh…They that are in the flesh can not please God…” </a:t>
            </a:r>
          </a:p>
          <a:p>
            <a:pPr>
              <a:buNone/>
            </a:pPr>
            <a:r>
              <a:rPr lang="en-US" sz="3600" dirty="0" smtClean="0">
                <a:solidFill>
                  <a:srgbClr val="FFFF00"/>
                </a:solidFill>
                <a:effectLst>
                  <a:glow rad="101600">
                    <a:schemeClr val="bg1">
                      <a:alpha val="60000"/>
                    </a:schemeClr>
                  </a:glow>
                </a:effectLst>
              </a:rPr>
              <a:t>   </a:t>
            </a:r>
            <a:r>
              <a:rPr lang="en-US" sz="3600" dirty="0" smtClean="0">
                <a:effectLst>
                  <a:glow rad="101600">
                    <a:schemeClr val="bg1">
                      <a:alpha val="60000"/>
                    </a:schemeClr>
                  </a:glow>
                </a:effectLst>
              </a:rPr>
              <a:t>Note: </a:t>
            </a:r>
            <a:r>
              <a:rPr lang="en-US" sz="3600" i="1" dirty="0" smtClean="0">
                <a:solidFill>
                  <a:srgbClr val="FFFF00"/>
                </a:solidFill>
                <a:effectLst>
                  <a:glow rad="101600">
                    <a:schemeClr val="bg1">
                      <a:alpha val="60000"/>
                    </a:schemeClr>
                  </a:glow>
                </a:effectLst>
              </a:rPr>
              <a:t>(Matt. 23:3-4; Col. 2:20-23) </a:t>
            </a:r>
            <a:r>
              <a:rPr lang="en-US" sz="3600" dirty="0" smtClean="0">
                <a:effectLst>
                  <a:glow rad="101600">
                    <a:schemeClr val="bg1">
                      <a:alpha val="60000"/>
                    </a:schemeClr>
                  </a:glow>
                </a:effectLst>
              </a:rPr>
              <a:t>The only way to “crucify” the flesh is to “walk in the Spirit” – </a:t>
            </a:r>
            <a:r>
              <a:rPr lang="en-US" sz="3600" i="1" dirty="0" smtClean="0">
                <a:solidFill>
                  <a:srgbClr val="FFFF00"/>
                </a:solidFill>
                <a:effectLst>
                  <a:glow rad="101600">
                    <a:schemeClr val="bg1">
                      <a:alpha val="60000"/>
                    </a:schemeClr>
                  </a:glow>
                </a:effectLst>
              </a:rPr>
              <a:t>Gal. 5:1-25</a:t>
            </a:r>
          </a:p>
          <a:p>
            <a:pPr>
              <a:buNone/>
            </a:pP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tr. Daniel White\Desktop\Bible pictures\Bible pictures New Testament\Phar &amp; Scribes\1474068.jpg"/>
          <p:cNvPicPr>
            <a:picLocks noChangeAspect="1" noChangeArrowheads="1"/>
          </p:cNvPicPr>
          <p:nvPr/>
        </p:nvPicPr>
        <p:blipFill>
          <a:blip r:embed="rId3" cstate="print">
            <a:lum bright="-30000"/>
          </a:blip>
          <a:srcRect/>
          <a:stretch>
            <a:fillRect/>
          </a:stretch>
        </p:blipFill>
        <p:spPr bwMode="auto">
          <a:xfrm>
            <a:off x="-1" y="1"/>
            <a:ext cx="9144001" cy="6858000"/>
          </a:xfrm>
          <a:prstGeom prst="rect">
            <a:avLst/>
          </a:prstGeom>
          <a:noFill/>
        </p:spPr>
      </p:pic>
      <p:sp>
        <p:nvSpPr>
          <p:cNvPr id="3" name="Content Placeholder 2"/>
          <p:cNvSpPr>
            <a:spLocks noGrp="1"/>
          </p:cNvSpPr>
          <p:nvPr>
            <p:ph idx="1"/>
          </p:nvPr>
        </p:nvSpPr>
        <p:spPr>
          <a:xfrm>
            <a:off x="0" y="228600"/>
            <a:ext cx="9144000" cy="6629400"/>
          </a:xfrm>
        </p:spPr>
        <p:txBody>
          <a:bodyPr>
            <a:normAutofit fontScale="92500" lnSpcReduction="10000"/>
          </a:bodyPr>
          <a:lstStyle/>
          <a:p>
            <a:pPr lvl="0"/>
            <a:r>
              <a:rPr lang="en-US" sz="3600" dirty="0" smtClean="0">
                <a:effectLst>
                  <a:glow rad="101600">
                    <a:schemeClr val="bg1">
                      <a:alpha val="60000"/>
                    </a:schemeClr>
                  </a:glow>
                </a:effectLst>
              </a:rPr>
              <a:t>Legalism is becoming judgmental and critical of others who do not have your personal convictions – </a:t>
            </a:r>
            <a:r>
              <a:rPr lang="en-US" sz="3600" i="1" dirty="0" smtClean="0">
                <a:solidFill>
                  <a:srgbClr val="FFFF00"/>
                </a:solidFill>
                <a:effectLst>
                  <a:glow rad="101600">
                    <a:schemeClr val="bg1">
                      <a:alpha val="60000"/>
                    </a:schemeClr>
                  </a:glow>
                </a:effectLst>
              </a:rPr>
              <a:t>“Judge not that ye be not judged…Thou art inexcusable, O man, whosoever thou art that </a:t>
            </a:r>
            <a:r>
              <a:rPr lang="en-US" sz="3600" i="1" dirty="0" err="1" smtClean="0">
                <a:solidFill>
                  <a:srgbClr val="FFFF00"/>
                </a:solidFill>
                <a:effectLst>
                  <a:glow rad="101600">
                    <a:schemeClr val="bg1">
                      <a:alpha val="60000"/>
                    </a:schemeClr>
                  </a:glow>
                </a:effectLst>
              </a:rPr>
              <a:t>judgest</a:t>
            </a:r>
            <a:r>
              <a:rPr lang="en-US" sz="3600" i="1" dirty="0" smtClean="0">
                <a:solidFill>
                  <a:srgbClr val="FFFF00"/>
                </a:solidFill>
                <a:effectLst>
                  <a:glow rad="101600">
                    <a:schemeClr val="bg1">
                      <a:alpha val="60000"/>
                    </a:schemeClr>
                  </a:glow>
                </a:effectLst>
              </a:rPr>
              <a:t>: for wherein thou </a:t>
            </a:r>
            <a:r>
              <a:rPr lang="en-US" sz="3600" i="1" dirty="0" err="1" smtClean="0">
                <a:solidFill>
                  <a:srgbClr val="FFFF00"/>
                </a:solidFill>
                <a:effectLst>
                  <a:glow rad="101600">
                    <a:schemeClr val="bg1">
                      <a:alpha val="60000"/>
                    </a:schemeClr>
                  </a:glow>
                </a:effectLst>
              </a:rPr>
              <a:t>judgest</a:t>
            </a:r>
            <a:r>
              <a:rPr lang="en-US" sz="3600" i="1" dirty="0" smtClean="0">
                <a:solidFill>
                  <a:srgbClr val="FFFF00"/>
                </a:solidFill>
                <a:effectLst>
                  <a:glow rad="101600">
                    <a:schemeClr val="bg1">
                      <a:alpha val="60000"/>
                    </a:schemeClr>
                  </a:glow>
                </a:effectLst>
              </a:rPr>
              <a:t> another, thou </a:t>
            </a:r>
            <a:r>
              <a:rPr lang="en-US" sz="3600" i="1" dirty="0" err="1" smtClean="0">
                <a:solidFill>
                  <a:srgbClr val="FFFF00"/>
                </a:solidFill>
                <a:effectLst>
                  <a:glow rad="101600">
                    <a:schemeClr val="bg1">
                      <a:alpha val="60000"/>
                    </a:schemeClr>
                  </a:glow>
                </a:effectLst>
              </a:rPr>
              <a:t>condemest</a:t>
            </a:r>
            <a:r>
              <a:rPr lang="en-US" sz="3600" i="1" dirty="0" smtClean="0">
                <a:solidFill>
                  <a:srgbClr val="FFFF00"/>
                </a:solidFill>
                <a:effectLst>
                  <a:glow rad="101600">
                    <a:schemeClr val="bg1">
                      <a:alpha val="60000"/>
                    </a:schemeClr>
                  </a:glow>
                </a:effectLst>
              </a:rPr>
              <a:t> thyself; for thou that </a:t>
            </a:r>
            <a:r>
              <a:rPr lang="en-US" sz="3600" i="1" dirty="0" err="1" smtClean="0">
                <a:solidFill>
                  <a:srgbClr val="FFFF00"/>
                </a:solidFill>
                <a:effectLst>
                  <a:glow rad="101600">
                    <a:schemeClr val="bg1">
                      <a:alpha val="60000"/>
                    </a:schemeClr>
                  </a:glow>
                </a:effectLst>
              </a:rPr>
              <a:t>judgest</a:t>
            </a:r>
            <a:r>
              <a:rPr lang="en-US" sz="3600" i="1" dirty="0" smtClean="0">
                <a:solidFill>
                  <a:srgbClr val="FFFF00"/>
                </a:solidFill>
                <a:effectLst>
                  <a:glow rad="101600">
                    <a:schemeClr val="bg1">
                      <a:alpha val="60000"/>
                    </a:schemeClr>
                  </a:glow>
                </a:effectLst>
              </a:rPr>
              <a:t> doest the same thing…why </a:t>
            </a:r>
            <a:r>
              <a:rPr lang="en-US" sz="3600" i="1" dirty="0" err="1" smtClean="0">
                <a:solidFill>
                  <a:srgbClr val="FFFF00"/>
                </a:solidFill>
                <a:effectLst>
                  <a:glow rad="101600">
                    <a:schemeClr val="bg1">
                      <a:alpha val="60000"/>
                    </a:schemeClr>
                  </a:glow>
                </a:effectLst>
              </a:rPr>
              <a:t>beholdest</a:t>
            </a:r>
            <a:r>
              <a:rPr lang="en-US" sz="3600" i="1" dirty="0" smtClean="0">
                <a:solidFill>
                  <a:srgbClr val="FFFF00"/>
                </a:solidFill>
                <a:effectLst>
                  <a:glow rad="101600">
                    <a:schemeClr val="bg1">
                      <a:alpha val="60000"/>
                    </a:schemeClr>
                  </a:glow>
                </a:effectLst>
              </a:rPr>
              <a:t> thou the mote that is in thy brothers eye, but </a:t>
            </a:r>
            <a:r>
              <a:rPr lang="en-US" sz="3600" i="1" dirty="0" err="1" smtClean="0">
                <a:solidFill>
                  <a:srgbClr val="FFFF00"/>
                </a:solidFill>
                <a:effectLst>
                  <a:glow rad="101600">
                    <a:schemeClr val="bg1">
                      <a:alpha val="60000"/>
                    </a:schemeClr>
                  </a:glow>
                </a:effectLst>
              </a:rPr>
              <a:t>considerest</a:t>
            </a:r>
            <a:r>
              <a:rPr lang="en-US" sz="3600" i="1" dirty="0" smtClean="0">
                <a:solidFill>
                  <a:srgbClr val="FFFF00"/>
                </a:solidFill>
                <a:effectLst>
                  <a:glow rad="101600">
                    <a:schemeClr val="bg1">
                      <a:alpha val="60000"/>
                    </a:schemeClr>
                  </a:glow>
                </a:effectLst>
              </a:rPr>
              <a:t> not the beam that is in </a:t>
            </a:r>
            <a:r>
              <a:rPr lang="en-US" sz="3600" i="1" dirty="0" err="1" smtClean="0">
                <a:solidFill>
                  <a:srgbClr val="FFFF00"/>
                </a:solidFill>
                <a:effectLst>
                  <a:glow rad="101600">
                    <a:schemeClr val="bg1">
                      <a:alpha val="60000"/>
                    </a:schemeClr>
                  </a:glow>
                </a:effectLst>
              </a:rPr>
              <a:t>thine</a:t>
            </a:r>
            <a:r>
              <a:rPr lang="en-US" sz="3600" i="1" dirty="0" smtClean="0">
                <a:solidFill>
                  <a:srgbClr val="FFFF00"/>
                </a:solidFill>
                <a:effectLst>
                  <a:glow rad="101600">
                    <a:schemeClr val="bg1">
                      <a:alpha val="60000"/>
                    </a:schemeClr>
                  </a:glow>
                </a:effectLst>
              </a:rPr>
              <a:t> own eye? Thou hypocrite, first cast out the beam out of </a:t>
            </a:r>
            <a:r>
              <a:rPr lang="en-US" sz="3600" i="1" dirty="0" err="1" smtClean="0">
                <a:solidFill>
                  <a:srgbClr val="FFFF00"/>
                </a:solidFill>
                <a:effectLst>
                  <a:glow rad="101600">
                    <a:schemeClr val="bg1">
                      <a:alpha val="60000"/>
                    </a:schemeClr>
                  </a:glow>
                </a:effectLst>
              </a:rPr>
              <a:t>thine</a:t>
            </a:r>
            <a:r>
              <a:rPr lang="en-US" sz="3600" i="1" dirty="0" smtClean="0">
                <a:solidFill>
                  <a:srgbClr val="FFFF00"/>
                </a:solidFill>
                <a:effectLst>
                  <a:glow rad="101600">
                    <a:schemeClr val="bg1">
                      <a:alpha val="60000"/>
                    </a:schemeClr>
                  </a:glow>
                </a:effectLst>
              </a:rPr>
              <a:t> own eye…but why dost thou judge thy brother? Or why dost thou set at </a:t>
            </a:r>
            <a:r>
              <a:rPr lang="en-US" sz="3600" i="1" dirty="0" err="1" smtClean="0">
                <a:solidFill>
                  <a:srgbClr val="FFFF00"/>
                </a:solidFill>
                <a:effectLst>
                  <a:glow rad="101600">
                    <a:schemeClr val="bg1">
                      <a:alpha val="60000"/>
                    </a:schemeClr>
                  </a:glow>
                </a:effectLst>
              </a:rPr>
              <a:t>nought</a:t>
            </a:r>
            <a:r>
              <a:rPr lang="en-US" sz="3600" i="1" dirty="0" smtClean="0">
                <a:solidFill>
                  <a:srgbClr val="FFFF00"/>
                </a:solidFill>
                <a:effectLst>
                  <a:glow rad="101600">
                    <a:schemeClr val="bg1">
                      <a:alpha val="60000"/>
                    </a:schemeClr>
                  </a:glow>
                </a:effectLst>
              </a:rPr>
              <a:t> thy brother? For we shall all stand before the judgment seat of Christ…so every one of us shall give an account of himself to God…”</a:t>
            </a:r>
            <a:endParaRPr lang="en-US" sz="3600" dirty="0" smtClean="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0"/>
            <a:r>
              <a:rPr lang="en-US" sz="3600" dirty="0" smtClean="0">
                <a:effectLst>
                  <a:glow rad="101600">
                    <a:schemeClr val="bg1">
                      <a:alpha val="60000"/>
                    </a:schemeClr>
                  </a:glow>
                </a:effectLst>
              </a:rPr>
              <a:t>Legalism is trying to force your convictions and standards on others – </a:t>
            </a:r>
            <a:r>
              <a:rPr lang="en-US" sz="3600" i="1" dirty="0" smtClean="0">
                <a:solidFill>
                  <a:srgbClr val="FFFF00"/>
                </a:solidFill>
                <a:effectLst>
                  <a:glow rad="101600">
                    <a:schemeClr val="bg1">
                      <a:alpha val="60000"/>
                    </a:schemeClr>
                  </a:glow>
                </a:effectLst>
              </a:rPr>
              <a:t>“And when the Pharisees saw it, they said unto his disciples, why </a:t>
            </a:r>
            <a:r>
              <a:rPr lang="en-US" sz="3600" i="1" dirty="0" err="1" smtClean="0">
                <a:solidFill>
                  <a:srgbClr val="FFFF00"/>
                </a:solidFill>
                <a:effectLst>
                  <a:glow rad="101600">
                    <a:schemeClr val="bg1">
                      <a:alpha val="60000"/>
                    </a:schemeClr>
                  </a:glow>
                </a:effectLst>
              </a:rPr>
              <a:t>eateth</a:t>
            </a:r>
            <a:r>
              <a:rPr lang="en-US" sz="3600" i="1" dirty="0" smtClean="0">
                <a:solidFill>
                  <a:srgbClr val="FFFF00"/>
                </a:solidFill>
                <a:effectLst>
                  <a:glow rad="101600">
                    <a:schemeClr val="bg1">
                      <a:alpha val="60000"/>
                    </a:schemeClr>
                  </a:glow>
                </a:effectLst>
              </a:rPr>
              <a:t> your Master with                                                                           publicans and sinners…                                                        We fast often, but your                                            disciples do not fast…                                                     Thy disciples do that                                            which is not lawful to                                                do upon the Sabbath…                                           This man receives sinners…” </a:t>
            </a:r>
            <a:endParaRPr lang="en-US" sz="3600" dirty="0" smtClean="0">
              <a:solidFill>
                <a:srgbClr val="FFFF00"/>
              </a:solidFill>
              <a:effectLst>
                <a:glow rad="101600">
                  <a:schemeClr val="bg1">
                    <a:alpha val="60000"/>
                  </a:schemeClr>
                </a:glow>
              </a:effectLst>
            </a:endParaRPr>
          </a:p>
        </p:txBody>
      </p:sp>
      <p:pic>
        <p:nvPicPr>
          <p:cNvPr id="2051" name="Picture 3" descr="c:\Users\Ptr. Daniel White\Desktop\Bible pictures\Bible pictures New Testament\Phar &amp; Scribes\Phar accsng Jesus 2-192.jpg"/>
          <p:cNvPicPr>
            <a:picLocks noChangeAspect="1" noChangeArrowheads="1"/>
          </p:cNvPicPr>
          <p:nvPr/>
        </p:nvPicPr>
        <p:blipFill>
          <a:blip r:embed="rId3" cstate="print">
            <a:lum contrast="10000"/>
          </a:blip>
          <a:srcRect/>
          <a:stretch>
            <a:fillRect/>
          </a:stretch>
        </p:blipFill>
        <p:spPr bwMode="auto">
          <a:xfrm>
            <a:off x="4822563" y="2362200"/>
            <a:ext cx="4210631" cy="289560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Bible pictures\Bible pictures New Testament\Phar &amp; Scribes\Meeting 1376-2_.jpg"/>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28600" y="228600"/>
            <a:ext cx="8686800" cy="6400800"/>
          </a:xfrm>
        </p:spPr>
        <p:txBody>
          <a:bodyPr>
            <a:noAutofit/>
          </a:bodyPr>
          <a:lstStyle/>
          <a:p>
            <a:pPr lvl="0"/>
            <a:r>
              <a:rPr lang="en-US" sz="3600" dirty="0" smtClean="0">
                <a:effectLst>
                  <a:glow rad="101600">
                    <a:schemeClr val="bg1">
                      <a:alpha val="60000"/>
                    </a:schemeClr>
                  </a:glow>
                </a:effectLst>
              </a:rPr>
              <a:t>Legalism is being intolerant with those who do not see things the same way you do (rejecting them) –</a:t>
            </a: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“Restore such a one in meekness, considering thyself…in meekness instructing those that oppose themselves…that they may recover themselves out of the snare of the devil…be patience towards all men…be gentle, apt </a:t>
            </a:r>
            <a:r>
              <a:rPr lang="en-US" sz="3600" i="1" smtClean="0">
                <a:solidFill>
                  <a:srgbClr val="FFFF00"/>
                </a:solidFill>
                <a:effectLst>
                  <a:glow rad="101600">
                    <a:schemeClr val="bg1">
                      <a:alpha val="60000"/>
                    </a:schemeClr>
                  </a:glow>
                </a:effectLst>
              </a:rPr>
              <a:t>to teach…with </a:t>
            </a:r>
            <a:r>
              <a:rPr lang="en-US" sz="3600" i="1" dirty="0" smtClean="0">
                <a:solidFill>
                  <a:srgbClr val="FFFF00"/>
                </a:solidFill>
                <a:effectLst>
                  <a:glow rad="101600">
                    <a:schemeClr val="bg1">
                      <a:alpha val="60000"/>
                    </a:schemeClr>
                  </a:glow>
                </a:effectLst>
              </a:rPr>
              <a:t>all lowliness and meekness, with long-suffering, forbearing one another in love…”</a:t>
            </a:r>
            <a:endParaRPr lang="en-US" sz="3600" dirty="0" smtClean="0">
              <a:solidFill>
                <a:srgbClr val="FFFF00"/>
              </a:solidFill>
              <a:effectLst>
                <a:glow rad="101600">
                  <a:schemeClr val="bg1">
                    <a:alpha val="60000"/>
                  </a:schemeClr>
                </a:glow>
              </a:effectLst>
            </a:endParaRPr>
          </a:p>
          <a:p>
            <a:endParaRPr lang="en-US" sz="3600" dirty="0" smtClean="0">
              <a:effectLst>
                <a:glow rad="101600">
                  <a:schemeClr val="bg1">
                    <a:alpha val="60000"/>
                  </a:schemeClr>
                </a:glow>
              </a:effectLst>
            </a:endParaRPr>
          </a:p>
          <a:p>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fontScale="92500" lnSpcReduction="10000"/>
          </a:bodyPr>
          <a:lstStyle/>
          <a:p>
            <a:pPr lvl="0"/>
            <a:r>
              <a:rPr lang="en-US" sz="3600" dirty="0" smtClean="0">
                <a:effectLst>
                  <a:glow rad="101600">
                    <a:schemeClr val="bg1">
                      <a:alpha val="60000"/>
                    </a:schemeClr>
                  </a:glow>
                </a:effectLst>
              </a:rPr>
              <a:t>Legalism is focusing on external standards as a measure of true spirituality – </a:t>
            </a:r>
            <a:r>
              <a:rPr lang="en-US" sz="3600" i="1" dirty="0" smtClean="0">
                <a:solidFill>
                  <a:srgbClr val="FFFF00"/>
                </a:solidFill>
                <a:effectLst>
                  <a:glow rad="101600">
                    <a:schemeClr val="bg1">
                      <a:alpha val="60000"/>
                    </a:schemeClr>
                  </a:glow>
                </a:effectLst>
              </a:rPr>
              <a:t>Matt. 23:23-28 </a:t>
            </a:r>
          </a:p>
          <a:p>
            <a:pPr lvl="0"/>
            <a:r>
              <a:rPr lang="en-US" sz="3600" dirty="0" smtClean="0">
                <a:effectLst>
                  <a:glow rad="101600">
                    <a:schemeClr val="bg1">
                      <a:alpha val="60000"/>
                    </a:schemeClr>
                  </a:glow>
                </a:effectLst>
              </a:rPr>
              <a:t>Legalism is attempting to merit the favor and blessing of God through personal sacrifice, self-denial, self-discipline and commitment – </a:t>
            </a:r>
            <a:r>
              <a:rPr lang="en-US" sz="3600" i="1" dirty="0" smtClean="0">
                <a:solidFill>
                  <a:srgbClr val="FFFF00"/>
                </a:solidFill>
                <a:effectLst>
                  <a:glow rad="101600">
                    <a:schemeClr val="bg1">
                      <a:alpha val="60000"/>
                    </a:schemeClr>
                  </a:glow>
                </a:effectLst>
              </a:rPr>
              <a:t>(see Col. 2:10-3:17)</a:t>
            </a:r>
          </a:p>
          <a:p>
            <a:pPr lvl="0"/>
            <a:r>
              <a:rPr lang="en-US" sz="3600" dirty="0" smtClean="0">
                <a:effectLst>
                  <a:glow rad="101600">
                    <a:schemeClr val="bg1">
                      <a:alpha val="60000"/>
                    </a:schemeClr>
                  </a:glow>
                </a:effectLst>
              </a:rPr>
              <a:t>Legalism is the absence of Biblical love in the exercise of religion – </a:t>
            </a:r>
            <a:r>
              <a:rPr lang="en-US" sz="3600" i="1" dirty="0" smtClean="0">
                <a:solidFill>
                  <a:srgbClr val="FFFF00"/>
                </a:solidFill>
                <a:effectLst>
                  <a:glow rad="101600">
                    <a:schemeClr val="bg1">
                      <a:alpha val="60000"/>
                    </a:schemeClr>
                  </a:glow>
                </a:effectLst>
              </a:rPr>
              <a:t>I Cor. 13:1-8 </a:t>
            </a:r>
          </a:p>
          <a:p>
            <a:pPr>
              <a:buNone/>
            </a:pPr>
            <a:r>
              <a:rPr lang="en-US" sz="3600" dirty="0" smtClean="0">
                <a:effectLst>
                  <a:glow rad="101600">
                    <a:schemeClr val="bg1">
                      <a:alpha val="60000"/>
                    </a:schemeClr>
                  </a:glow>
                </a:effectLst>
              </a:rPr>
              <a:t>    Note: Love was what made the early church so dynamic = A person who is “filled with the Spirit” will be loving in all that they do – </a:t>
            </a:r>
            <a:r>
              <a:rPr lang="en-US" sz="3600" i="1" dirty="0" smtClean="0">
                <a:solidFill>
                  <a:srgbClr val="FFFF00"/>
                </a:solidFill>
                <a:effectLst>
                  <a:glow rad="101600">
                    <a:schemeClr val="bg1">
                      <a:alpha val="60000"/>
                    </a:schemeClr>
                  </a:glow>
                </a:effectLst>
              </a:rPr>
              <a:t>“fruit of the Spirit is love…but the greatest of these is love…by this shall all men know that ye are my disciples…see how they love one another…”</a:t>
            </a:r>
            <a:endParaRPr lang="en-US" sz="3600" dirty="0" smtClean="0">
              <a:solidFill>
                <a:srgbClr val="FFFF00"/>
              </a:solidFill>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6146" name="Picture 2" descr="C:\Users\Ptr. Daniel White\Desktop\Bible pictures\Bible pictures New Testament\Parables &amp; Illustrations\Phar &amp; Publican\Pharisee &amp; Publican 1382-1628.jpg"/>
          <p:cNvPicPr>
            <a:picLocks noChangeAspect="1" noChangeArrowheads="1"/>
          </p:cNvPicPr>
          <p:nvPr/>
        </p:nvPicPr>
        <p:blipFill>
          <a:blip r:embed="rId3" cstate="print">
            <a:lum bright="-10000"/>
          </a:blip>
          <a:srcRect r="2439"/>
          <a:stretch>
            <a:fillRect/>
          </a:stretch>
        </p:blipFill>
        <p:spPr bwMode="auto">
          <a:xfrm>
            <a:off x="0" y="-80478"/>
            <a:ext cx="9144001" cy="6938478"/>
          </a:xfrm>
          <a:prstGeom prst="rect">
            <a:avLst/>
          </a:prstGeom>
          <a:noFill/>
        </p:spPr>
      </p:pic>
      <p:pic>
        <p:nvPicPr>
          <p:cNvPr id="6147" name="Picture 3" descr="c:\Users\Ptr. Daniel White\Desktop\Bible pictures\backgrounds\wall paper\Artistic-Love-13200.jpg"/>
          <p:cNvPicPr>
            <a:picLocks noChangeAspect="1" noChangeArrowheads="1"/>
          </p:cNvPicPr>
          <p:nvPr/>
        </p:nvPicPr>
        <p:blipFill>
          <a:blip r:embed="rId4" cstate="print"/>
          <a:srcRect/>
          <a:stretch>
            <a:fillRect/>
          </a:stretch>
        </p:blipFill>
        <p:spPr bwMode="auto">
          <a:xfrm>
            <a:off x="-1" y="-213359"/>
            <a:ext cx="9144001" cy="707135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20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gtEl>
                                        <p:attrNameLst>
                                          <p:attrName>style.visibility</p:attrName>
                                        </p:attrNameLst>
                                      </p:cBhvr>
                                      <p:to>
                                        <p:strVal val="visible"/>
                                      </p:to>
                                    </p:set>
                                    <p:animEffect transition="in" filter="fade">
                                      <p:cBhvr>
                                        <p:cTn id="32" dur="3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2600" cy="6858000"/>
          </a:xfrm>
        </p:spPr>
        <p:txBody>
          <a:bodyPr>
            <a:normAutofit lnSpcReduction="10000"/>
          </a:bodyPr>
          <a:lstStyle/>
          <a:p>
            <a:pPr lvl="0">
              <a:buNone/>
            </a:pPr>
            <a:r>
              <a:rPr lang="en-US" i="1" dirty="0" smtClean="0">
                <a:solidFill>
                  <a:srgbClr val="FFFF00"/>
                </a:solidFill>
                <a:effectLst>
                  <a:glow rad="101600">
                    <a:schemeClr val="bg1">
                      <a:alpha val="60000"/>
                    </a:schemeClr>
                  </a:glow>
                </a:effectLst>
              </a:rPr>
              <a:t>   “Take heed and beware of the leaven of the Pharisees…”    “Ye are they which justify yourselves before men; but God </a:t>
            </a:r>
            <a:r>
              <a:rPr lang="en-US" i="1" dirty="0" err="1" smtClean="0">
                <a:solidFill>
                  <a:srgbClr val="FFFF00"/>
                </a:solidFill>
                <a:effectLst>
                  <a:glow rad="101600">
                    <a:schemeClr val="bg1">
                      <a:alpha val="60000"/>
                    </a:schemeClr>
                  </a:glow>
                </a:effectLst>
              </a:rPr>
              <a:t>knoweth</a:t>
            </a:r>
            <a:r>
              <a:rPr lang="en-US" i="1" dirty="0" smtClean="0">
                <a:solidFill>
                  <a:srgbClr val="FFFF00"/>
                </a:solidFill>
                <a:effectLst>
                  <a:glow rad="101600">
                    <a:schemeClr val="bg1">
                      <a:alpha val="60000"/>
                    </a:schemeClr>
                  </a:glow>
                </a:effectLst>
              </a:rPr>
              <a:t> your hearts…”</a:t>
            </a:r>
            <a:r>
              <a:rPr lang="en-US" dirty="0" smtClean="0">
                <a:solidFill>
                  <a:srgbClr val="FFFF00"/>
                </a:solidFill>
                <a:effectLst>
                  <a:glow rad="101600">
                    <a:schemeClr val="bg1">
                      <a:alpha val="60000"/>
                    </a:schemeClr>
                  </a:glow>
                </a:effectLst>
              </a:rPr>
              <a:t> </a:t>
            </a:r>
          </a:p>
          <a:p>
            <a:pPr>
              <a:buNone/>
            </a:pPr>
            <a:r>
              <a:rPr lang="en-US" dirty="0" smtClean="0">
                <a:effectLst>
                  <a:glow rad="101600">
                    <a:schemeClr val="bg1">
                      <a:alpha val="60000"/>
                    </a:schemeClr>
                  </a:glow>
                </a:effectLst>
              </a:rPr>
              <a:t>   Note: Jesus said that the Pharisees were – </a:t>
            </a:r>
            <a:r>
              <a:rPr lang="en-US" i="1" dirty="0" smtClean="0">
                <a:solidFill>
                  <a:srgbClr val="FFFF00"/>
                </a:solidFill>
                <a:effectLst>
                  <a:glow rad="101600">
                    <a:schemeClr val="bg1">
                      <a:alpha val="60000"/>
                    </a:schemeClr>
                  </a:glow>
                </a:effectLst>
              </a:rPr>
              <a:t>“hypocrites, blind guides, full of iniquity, serpents and vipers, full of all uncleanness,  pride and wickedness, covetous, blasphemers, abomination in the sight of God, under the damnation (wrath) of God, children of hell…” </a:t>
            </a:r>
          </a:p>
          <a:p>
            <a:endParaRPr lang="en-US" dirty="0">
              <a:effectLst>
                <a:glow rad="101600">
                  <a:schemeClr val="bg1">
                    <a:alpha val="60000"/>
                  </a:schemeClr>
                </a:glow>
              </a:effectLst>
            </a:endParaRPr>
          </a:p>
        </p:txBody>
      </p:sp>
      <p:pic>
        <p:nvPicPr>
          <p:cNvPr id="1027" name="Picture 3" descr="C:\Users\Ptr. Daniel White\Desktop\Bible pictures\Jesus\06 MINISTRY\Jesus teaching\Jesus teaching C-1040.jpg"/>
          <p:cNvPicPr>
            <a:picLocks noChangeAspect="1" noChangeArrowheads="1"/>
          </p:cNvPicPr>
          <p:nvPr/>
        </p:nvPicPr>
        <p:blipFill>
          <a:blip r:embed="rId3" cstate="print">
            <a:lum bright="-10000"/>
          </a:blip>
          <a:srcRect/>
          <a:stretch>
            <a:fillRect/>
          </a:stretch>
        </p:blipFill>
        <p:spPr bwMode="auto">
          <a:xfrm>
            <a:off x="5334000" y="533400"/>
            <a:ext cx="3528484" cy="3981987"/>
          </a:xfrm>
          <a:prstGeom prst="rect">
            <a:avLst/>
          </a:prstGeom>
          <a:noFill/>
          <a:effectLst>
            <a:reflection blurRad="6350" stA="50000" endA="295" endPos="92000" dist="101600" dir="5400000" sy="-100000" algn="bl" rotWithShape="0"/>
          </a:effectLst>
          <a:scene3d>
            <a:camera prst="perspectiveLeft"/>
            <a:lightRig rig="threePt" dir="t"/>
          </a:scene3d>
          <a:sp3d>
            <a:bevelT prst="convex"/>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0"/>
          </a:xfrm>
        </p:spPr>
        <p:txBody>
          <a:bodyPr>
            <a:normAutofit fontScale="92500" lnSpcReduction="10000"/>
          </a:bodyPr>
          <a:lstStyle/>
          <a:p>
            <a:pPr algn="ctr">
              <a:buNone/>
            </a:pPr>
            <a:r>
              <a:rPr lang="en-US" sz="3900" dirty="0" smtClean="0">
                <a:effectLst>
                  <a:glow rad="101600">
                    <a:schemeClr val="bg1">
                      <a:alpha val="60000"/>
                    </a:schemeClr>
                  </a:glow>
                </a:effectLst>
              </a:rPr>
              <a:t>How to walk with God </a:t>
            </a:r>
          </a:p>
          <a:p>
            <a:pPr algn="ctr">
              <a:buNone/>
            </a:pPr>
            <a:r>
              <a:rPr lang="en-US" sz="3900" i="1" dirty="0" smtClean="0">
                <a:effectLst>
                  <a:glow rad="101600">
                    <a:schemeClr val="bg1">
                      <a:alpha val="60000"/>
                    </a:schemeClr>
                  </a:glow>
                </a:effectLst>
              </a:rPr>
              <a:t>“Brokenness”</a:t>
            </a:r>
          </a:p>
          <a:p>
            <a:pPr algn="ctr">
              <a:buNone/>
            </a:pPr>
            <a:r>
              <a:rPr lang="en-US" sz="3900" i="1" dirty="0" smtClean="0">
                <a:effectLst>
                  <a:glow rad="101600">
                    <a:schemeClr val="bg1">
                      <a:alpha val="60000"/>
                    </a:schemeClr>
                  </a:glow>
                </a:effectLst>
              </a:rPr>
              <a:t>(Part 1)</a:t>
            </a:r>
          </a:p>
          <a:p>
            <a:pPr>
              <a:buNone/>
            </a:pPr>
            <a:r>
              <a:rPr lang="en-US" sz="3600" i="1" dirty="0" smtClean="0">
                <a:solidFill>
                  <a:srgbClr val="FFFF00"/>
                </a:solidFill>
                <a:effectLst>
                  <a:glow rad="101600">
                    <a:schemeClr val="bg1">
                      <a:alpha val="60000"/>
                    </a:schemeClr>
                  </a:glow>
                </a:effectLst>
              </a:rPr>
              <a:t>(Review) </a:t>
            </a:r>
            <a:endParaRPr lang="en-US" sz="3900" dirty="0" smtClean="0">
              <a:effectLst>
                <a:glow rad="101600">
                  <a:schemeClr val="bg1">
                    <a:alpha val="60000"/>
                  </a:schemeClr>
                </a:glow>
              </a:effectLst>
            </a:endParaRPr>
          </a:p>
          <a:p>
            <a:pPr>
              <a:buFont typeface="Wingdings"/>
              <a:buChar char="Ø"/>
            </a:pPr>
            <a:r>
              <a:rPr lang="en-US" dirty="0" smtClean="0">
                <a:effectLst>
                  <a:glow rad="101600">
                    <a:schemeClr val="bg1">
                      <a:alpha val="60000"/>
                    </a:schemeClr>
                  </a:glow>
                </a:effectLst>
              </a:rPr>
              <a:t>Humility</a:t>
            </a:r>
          </a:p>
          <a:p>
            <a:pPr>
              <a:buFont typeface="Wingdings"/>
              <a:buChar char="Ø"/>
            </a:pPr>
            <a:r>
              <a:rPr lang="en-US" dirty="0" smtClean="0">
                <a:effectLst>
                  <a:glow rad="101600">
                    <a:schemeClr val="bg1">
                      <a:alpha val="60000"/>
                    </a:schemeClr>
                  </a:glow>
                </a:effectLst>
              </a:rPr>
              <a:t>Repentance </a:t>
            </a:r>
          </a:p>
          <a:p>
            <a:pPr>
              <a:buFont typeface="Wingdings"/>
              <a:buChar char="Ø"/>
            </a:pPr>
            <a:r>
              <a:rPr lang="en-US" dirty="0" smtClean="0">
                <a:effectLst>
                  <a:glow rad="101600">
                    <a:schemeClr val="bg1">
                      <a:alpha val="60000"/>
                    </a:schemeClr>
                  </a:glow>
                </a:effectLst>
              </a:rPr>
              <a:t>Dying to self</a:t>
            </a:r>
          </a:p>
          <a:p>
            <a:pPr>
              <a:buFont typeface="Wingdings"/>
              <a:buChar char="Ø"/>
            </a:pPr>
            <a:r>
              <a:rPr lang="en-US" dirty="0" smtClean="0">
                <a:effectLst>
                  <a:glow rad="101600">
                    <a:schemeClr val="bg1">
                      <a:alpha val="60000"/>
                    </a:schemeClr>
                  </a:glow>
                </a:effectLst>
              </a:rPr>
              <a:t>Yielding to God</a:t>
            </a:r>
          </a:p>
          <a:p>
            <a:pPr>
              <a:buFont typeface="Wingdings"/>
              <a:buChar char="Ø"/>
            </a:pPr>
            <a:r>
              <a:rPr lang="en-US" dirty="0" smtClean="0">
                <a:effectLst>
                  <a:glow rad="101600">
                    <a:schemeClr val="bg1">
                      <a:alpha val="60000"/>
                    </a:schemeClr>
                  </a:glow>
                </a:effectLst>
              </a:rPr>
              <a:t>Yielding personal rights</a:t>
            </a:r>
          </a:p>
          <a:p>
            <a:pPr>
              <a:buFont typeface="Wingdings"/>
              <a:buChar char="Ø"/>
            </a:pPr>
            <a:r>
              <a:rPr lang="en-US" dirty="0" smtClean="0">
                <a:effectLst>
                  <a:glow rad="101600">
                    <a:schemeClr val="bg1">
                      <a:alpha val="60000"/>
                    </a:schemeClr>
                  </a:glow>
                </a:effectLst>
              </a:rPr>
              <a:t>Living in obedience to the Word of God</a:t>
            </a:r>
          </a:p>
          <a:p>
            <a:pPr>
              <a:buFont typeface="Wingdings"/>
              <a:buChar char="Ø"/>
            </a:pPr>
            <a:r>
              <a:rPr lang="en-US" dirty="0" smtClean="0">
                <a:effectLst>
                  <a:glow rad="101600">
                    <a:schemeClr val="bg1">
                      <a:alpha val="60000"/>
                    </a:schemeClr>
                  </a:glow>
                </a:effectLst>
              </a:rPr>
              <a:t>Clearing of the conscience</a:t>
            </a:r>
          </a:p>
          <a:p>
            <a:pPr>
              <a:buFont typeface="Wingdings"/>
              <a:buChar char="Ø"/>
            </a:pPr>
            <a:r>
              <a:rPr lang="en-US" dirty="0" smtClean="0">
                <a:effectLst>
                  <a:glow rad="101600">
                    <a:schemeClr val="bg1">
                      <a:alpha val="60000"/>
                    </a:schemeClr>
                  </a:glow>
                </a:effectLst>
              </a:rPr>
              <a:t>Making restitution if necessary</a:t>
            </a:r>
          </a:p>
        </p:txBody>
      </p:sp>
      <p:pic>
        <p:nvPicPr>
          <p:cNvPr id="1026" name="Picture 2" descr="C:\Users\Ptr. Daniel White\Desktop\Bible pictures\Praying\repent (2).jpg"/>
          <p:cNvPicPr>
            <a:picLocks noChangeAspect="1" noChangeArrowheads="1"/>
          </p:cNvPicPr>
          <p:nvPr/>
        </p:nvPicPr>
        <p:blipFill>
          <a:blip r:embed="rId3" cstate="print"/>
          <a:srcRect/>
          <a:stretch>
            <a:fillRect/>
          </a:stretch>
        </p:blipFill>
        <p:spPr bwMode="auto">
          <a:xfrm>
            <a:off x="5715000" y="1447800"/>
            <a:ext cx="2895600" cy="348342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1"/>
            <a:ext cx="9144000" cy="6705600"/>
          </a:xfrm>
        </p:spPr>
        <p:txBody>
          <a:bodyPr>
            <a:normAutofit lnSpcReduction="10000"/>
          </a:bodyPr>
          <a:lstStyle/>
          <a:p>
            <a:pPr algn="ctr">
              <a:buNone/>
            </a:pPr>
            <a:r>
              <a:rPr lang="en-US" sz="3900" dirty="0" smtClean="0">
                <a:effectLst>
                  <a:glow rad="101600">
                    <a:schemeClr val="bg1">
                      <a:alpha val="60000"/>
                    </a:schemeClr>
                  </a:glow>
                </a:effectLst>
              </a:rPr>
              <a:t>The Utter Simplicity of Living a </a:t>
            </a:r>
          </a:p>
          <a:p>
            <a:pPr algn="ctr">
              <a:buNone/>
            </a:pPr>
            <a:r>
              <a:rPr lang="en-US" sz="3900" dirty="0" smtClean="0">
                <a:effectLst>
                  <a:glow rad="101600">
                    <a:schemeClr val="bg1">
                      <a:alpha val="60000"/>
                    </a:schemeClr>
                  </a:glow>
                </a:effectLst>
              </a:rPr>
              <a:t>Victorious Christian Life</a:t>
            </a:r>
          </a:p>
          <a:p>
            <a:pPr>
              <a:buNone/>
            </a:pPr>
            <a:r>
              <a:rPr lang="en-US" sz="3600"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“For our rejoicing is this, the testimony of our conscience, that in</a:t>
            </a:r>
            <a:r>
              <a:rPr lang="en-US" sz="3600" i="1" dirty="0">
                <a:solidFill>
                  <a:srgbClr val="FFFF00"/>
                </a:solidFill>
                <a:effectLst>
                  <a:glow rad="101600">
                    <a:schemeClr val="bg1">
                      <a:alpha val="60000"/>
                    </a:schemeClr>
                  </a:glow>
                </a:effectLst>
              </a:rPr>
              <a:t> </a:t>
            </a:r>
            <a:r>
              <a:rPr lang="en-US" sz="3600" i="1" u="sng" dirty="0" smtClean="0">
                <a:solidFill>
                  <a:srgbClr val="FFFF00"/>
                </a:solidFill>
                <a:effectLst>
                  <a:glow rad="101600">
                    <a:schemeClr val="bg1">
                      <a:alpha val="60000"/>
                    </a:schemeClr>
                  </a:glow>
                </a:effectLst>
              </a:rPr>
              <a:t>simplicity</a:t>
            </a:r>
            <a:r>
              <a:rPr lang="en-US" sz="3600" i="1" dirty="0" smtClean="0">
                <a:solidFill>
                  <a:srgbClr val="FFFF00"/>
                </a:solidFill>
                <a:effectLst>
                  <a:glow rad="101600">
                    <a:schemeClr val="bg1">
                      <a:alpha val="60000"/>
                    </a:schemeClr>
                  </a:glow>
                </a:effectLst>
              </a:rPr>
              <a:t> and godly sincerity, not with fleshly wisdom, but by the grace of God, we have had our conversation in the world, and more abundantly to you-ward.” – II Cor. 1:12</a:t>
            </a:r>
          </a:p>
          <a:p>
            <a:pPr>
              <a:buNone/>
            </a:pPr>
            <a:r>
              <a:rPr lang="en-US" sz="3600" i="1" dirty="0" smtClean="0">
                <a:solidFill>
                  <a:srgbClr val="FFFF00"/>
                </a:solidFill>
                <a:effectLst>
                  <a:glow rad="101600">
                    <a:schemeClr val="bg1">
                      <a:alpha val="60000"/>
                    </a:schemeClr>
                  </a:glow>
                </a:effectLst>
              </a:rPr>
              <a:t>   “But I fear, lest by any means, as the serpent beguiled Eve through his subtilty, so your minds should be corrupted from the </a:t>
            </a:r>
            <a:r>
              <a:rPr lang="en-US" sz="3600" i="1" u="sng" dirty="0" smtClean="0">
                <a:solidFill>
                  <a:srgbClr val="FFFF00"/>
                </a:solidFill>
                <a:effectLst>
                  <a:glow rad="101600">
                    <a:schemeClr val="bg1">
                      <a:alpha val="60000"/>
                    </a:schemeClr>
                  </a:glow>
                </a:effectLst>
              </a:rPr>
              <a:t>simplicity </a:t>
            </a:r>
            <a:r>
              <a:rPr lang="en-US" sz="3600" i="1" dirty="0" smtClean="0">
                <a:solidFill>
                  <a:srgbClr val="FFFF00"/>
                </a:solidFill>
                <a:effectLst>
                  <a:glow rad="101600">
                    <a:schemeClr val="bg1">
                      <a:alpha val="60000"/>
                    </a:schemeClr>
                  </a:glow>
                </a:effectLst>
              </a:rPr>
              <a:t>that is in Christ.” – II Cor. 11:3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629400"/>
          </a:xfrm>
        </p:spPr>
        <p:txBody>
          <a:bodyPr>
            <a:normAutofit/>
          </a:bodyPr>
          <a:lstStyle/>
          <a:p>
            <a:r>
              <a:rPr lang="en-US" sz="3600" dirty="0" smtClean="0">
                <a:effectLst>
                  <a:glow rad="101600">
                    <a:schemeClr val="bg1">
                      <a:alpha val="60000"/>
                    </a:schemeClr>
                  </a:glow>
                </a:effectLst>
              </a:rPr>
              <a:t>Walking with God is not complicated.</a:t>
            </a:r>
          </a:p>
          <a:p>
            <a:r>
              <a:rPr lang="en-US" sz="3600" dirty="0" smtClean="0">
                <a:effectLst>
                  <a:glow rad="101600">
                    <a:schemeClr val="bg1">
                      <a:alpha val="60000"/>
                    </a:schemeClr>
                  </a:glow>
                </a:effectLst>
              </a:rPr>
              <a:t>Walking with God does not require hours of personal study.</a:t>
            </a:r>
          </a:p>
          <a:p>
            <a:r>
              <a:rPr lang="en-US" sz="3600" dirty="0" smtClean="0">
                <a:effectLst>
                  <a:glow rad="101600">
                    <a:schemeClr val="bg1">
                      <a:alpha val="60000"/>
                    </a:schemeClr>
                  </a:glow>
                </a:effectLst>
              </a:rPr>
              <a:t>It is not necessary to read great volumes on the subject of walking with God.</a:t>
            </a:r>
          </a:p>
          <a:p>
            <a:r>
              <a:rPr lang="en-US" sz="3600" dirty="0" smtClean="0">
                <a:effectLst>
                  <a:glow rad="101600">
                    <a:schemeClr val="bg1">
                      <a:alpha val="60000"/>
                    </a:schemeClr>
                  </a:glow>
                </a:effectLst>
              </a:rPr>
              <a:t>There are no mysterious theologies that need to be understood in order to walk with God.</a:t>
            </a:r>
          </a:p>
          <a:p>
            <a:r>
              <a:rPr lang="en-US" sz="3600" dirty="0" smtClean="0">
                <a:effectLst>
                  <a:glow rad="101600">
                    <a:schemeClr val="bg1">
                      <a:alpha val="60000"/>
                    </a:schemeClr>
                  </a:glow>
                </a:effectLst>
              </a:rPr>
              <a:t>There are no secrets that need to be uncovered to walk with God.</a:t>
            </a:r>
          </a:p>
          <a:p>
            <a:r>
              <a:rPr lang="en-US" sz="3600" dirty="0" smtClean="0">
                <a:effectLst>
                  <a:glow rad="101600">
                    <a:schemeClr val="bg1">
                      <a:alpha val="60000"/>
                    </a:schemeClr>
                  </a:glow>
                </a:effectLst>
              </a:rPr>
              <a:t>There is but 1# simple truth – </a:t>
            </a:r>
            <a:endParaRPr lang="en-US" sz="3600" i="1" dirty="0" smtClean="0">
              <a:solidFill>
                <a:srgbClr val="FFFF00"/>
              </a:solidFill>
              <a:effectLst>
                <a:glow rad="101600">
                  <a:schemeClr val="bg1">
                    <a:alpha val="60000"/>
                  </a:schemeClr>
                </a:glow>
              </a:effectLst>
            </a:endParaRPr>
          </a:p>
          <a:p>
            <a:endParaRPr lang="en-US" sz="3600" dirty="0" smtClean="0">
              <a:effectLst>
                <a:glow rad="101600">
                  <a:schemeClr val="bg1">
                    <a:alpha val="60000"/>
                  </a:schemeClr>
                </a:glow>
              </a:effectLst>
            </a:endParaRPr>
          </a:p>
          <a:p>
            <a:endParaRPr lang="en-US" sz="3600" dirty="0" smtClean="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676400"/>
            <a:ext cx="7772400" cy="3139321"/>
          </a:xfrm>
          <a:prstGeom prst="rect">
            <a:avLst/>
          </a:prstGeom>
          <a:solidFill>
            <a:schemeClr val="accent3">
              <a:lumMod val="75000"/>
            </a:schemeClr>
          </a:solidFill>
          <a:ln>
            <a:solidFill>
              <a:schemeClr val="tx2">
                <a:lumMod val="10000"/>
              </a:schemeClr>
            </a:solidFill>
          </a:ln>
        </p:spPr>
        <p:txBody>
          <a:bodyPr wrap="square">
            <a:spAutoFit/>
          </a:bodyPr>
          <a:lstStyle/>
          <a:p>
            <a:pPr algn="ctr"/>
            <a:r>
              <a:rPr lang="en-US" sz="6600" i="1" dirty="0" smtClean="0">
                <a:solidFill>
                  <a:srgbClr val="FFFF00"/>
                </a:solidFill>
                <a:effectLst>
                  <a:glow rad="101600">
                    <a:schemeClr val="bg1">
                      <a:alpha val="60000"/>
                    </a:schemeClr>
                  </a:glow>
                </a:effectLst>
              </a:rPr>
              <a:t>“Get on the highway of holiness.” </a:t>
            </a:r>
          </a:p>
          <a:p>
            <a:pPr algn="ctr"/>
            <a:r>
              <a:rPr lang="en-US" sz="6600" i="1" dirty="0" smtClean="0">
                <a:solidFill>
                  <a:srgbClr val="FFFF00"/>
                </a:solidFill>
                <a:effectLst>
                  <a:glow rad="101600">
                    <a:schemeClr val="bg1">
                      <a:alpha val="60000"/>
                    </a:schemeClr>
                  </a:glow>
                </a:effectLst>
              </a:rPr>
              <a:t>(Isa. 35:8)</a:t>
            </a:r>
            <a:endParaRPr lang="en-US" sz="6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Ptr. Daniel White\Documents\My Scans\2009-06 (Jun)\scan0015.jpg"/>
          <p:cNvPicPr>
            <a:picLocks noChangeAspect="1" noChangeArrowheads="1"/>
          </p:cNvPicPr>
          <p:nvPr/>
        </p:nvPicPr>
        <p:blipFill>
          <a:blip r:embed="rId3" cstate="print"/>
          <a:srcRect/>
          <a:stretch>
            <a:fillRect/>
          </a:stretch>
        </p:blipFill>
        <p:spPr bwMode="auto">
          <a:xfrm>
            <a:off x="304800" y="228600"/>
            <a:ext cx="8549313" cy="6401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1981200" y="4724400"/>
            <a:ext cx="1905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5" name="Content Placeholder 4"/>
          <p:cNvSpPr>
            <a:spLocks noGrp="1"/>
          </p:cNvSpPr>
          <p:nvPr>
            <p:ph idx="1"/>
          </p:nvPr>
        </p:nvSpPr>
        <p:spPr>
          <a:xfrm>
            <a:off x="1752600" y="4724400"/>
            <a:ext cx="2133600" cy="914401"/>
          </a:xfrm>
        </p:spPr>
        <p:txBody>
          <a:bodyPr>
            <a:noAutofit/>
          </a:bodyPr>
          <a:lstStyle/>
          <a:p>
            <a:pPr algn="ctr">
              <a:buNone/>
            </a:pPr>
            <a:r>
              <a:rPr lang="en-US" sz="4000" b="1" i="1" dirty="0" smtClean="0">
                <a:solidFill>
                  <a:srgbClr val="C00000"/>
                </a:solidFill>
              </a:rPr>
              <a:t>Holiness</a:t>
            </a:r>
            <a:endParaRPr lang="en-US" sz="4000" b="1" i="1" dirty="0">
              <a:solidFill>
                <a:srgbClr val="C00000"/>
              </a:solidFill>
            </a:endParaRPr>
          </a:p>
        </p:txBody>
      </p:sp>
      <p:sp>
        <p:nvSpPr>
          <p:cNvPr id="8" name="Double Wave 7"/>
          <p:cNvSpPr/>
          <p:nvPr/>
        </p:nvSpPr>
        <p:spPr>
          <a:xfrm>
            <a:off x="4191000" y="4648200"/>
            <a:ext cx="4343400" cy="1981200"/>
          </a:xfrm>
          <a:prstGeom prst="doubleWave">
            <a:avLst>
              <a:gd name="adj1" fmla="val 6250"/>
              <a:gd name="adj2" fmla="val -10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3"/>
          <p:cNvSpPr>
            <a:spLocks noGrp="1"/>
          </p:cNvSpPr>
          <p:nvPr>
            <p:ph type="title"/>
          </p:nvPr>
        </p:nvSpPr>
        <p:spPr>
          <a:xfrm>
            <a:off x="4038600" y="4876800"/>
            <a:ext cx="4724400" cy="1600200"/>
          </a:xfrm>
        </p:spPr>
        <p:txBody>
          <a:bodyPr>
            <a:noAutofit/>
          </a:bodyPr>
          <a:lstStyle/>
          <a:p>
            <a:r>
              <a:rPr lang="en-US" sz="2400" b="1" i="1" dirty="0" smtClean="0">
                <a:solidFill>
                  <a:srgbClr val="C00000"/>
                </a:solidFill>
                <a:effectLst/>
              </a:rPr>
              <a:t> “And an highway shall be there, and a way, and it shall be called The way of holiness; the unclean shall not pass over it.”</a:t>
            </a:r>
            <a:endParaRPr lang="en-US" sz="2400" b="1" i="1" dirty="0">
              <a:solidFill>
                <a:srgbClr val="C00000"/>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 y="2209800"/>
            <a:ext cx="8382000" cy="2308324"/>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7200" i="1" dirty="0" smtClean="0">
                <a:solidFill>
                  <a:srgbClr val="C00000"/>
                </a:solidFill>
                <a:effectLst/>
              </a:rPr>
              <a:t>“The unclean shall not pass over it.”</a:t>
            </a:r>
            <a:endParaRPr lang="en-US" sz="7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Autofit/>
          </a:bodyPr>
          <a:lstStyle/>
          <a:p>
            <a:pPr algn="ctr">
              <a:buNone/>
            </a:pPr>
            <a:r>
              <a:rPr lang="en-US" sz="3600" i="1" dirty="0" smtClean="0">
                <a:effectLst>
                  <a:glow rad="101600">
                    <a:schemeClr val="bg1">
                      <a:alpha val="60000"/>
                    </a:schemeClr>
                  </a:glow>
                </a:effectLst>
              </a:rPr>
              <a:t>    “Be ye not unequally yoked together with unbelievers: for what fellowship hath righteousness with unrighteousness? and what communion hath light with darkness? And what concord hath Christ with Belial? or what part hath he that believeth with an infidel? And what agreement hath the temple of God with idols? for ye are the temple of the living God; as God hath said, I will dwell in them, and walk in them; and I will be their God, and they shall be my people.”</a:t>
            </a:r>
            <a:endParaRPr lang="en-US" sz="3600" i="1"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buNone/>
            </a:pPr>
            <a:r>
              <a:rPr lang="en-US" sz="3600" i="1" dirty="0" smtClean="0">
                <a:effectLst>
                  <a:glow rad="101600">
                    <a:schemeClr val="bg1">
                      <a:alpha val="60000"/>
                    </a:schemeClr>
                  </a:glow>
                </a:effectLst>
              </a:rPr>
              <a:t>   “Wherefore come out from among them, and be ye separate, saith the Lord, and touch not the unclean thing; and I will receive you, And will be a Father unto you, and ye shall be my sons and daughters, saith the Lord Almighty. Having therefore these promises, dearly beloved, let us cleanse ourselves from all filthiness of the flesh and spirit, perfecting holiness in the fear of God.” – II Cor. 6:14-7:1</a:t>
            </a:r>
          </a:p>
          <a:p>
            <a:endParaRPr lang="en-US" sz="3600" dirty="0"/>
          </a:p>
        </p:txBody>
      </p:sp>
      <p:pic>
        <p:nvPicPr>
          <p:cNvPr id="1026" name="Picture 2" descr="C:\Users\Ptr. Daniel White\Desktop\Bible pictures\bibles and book of life\scan0009 (2).jpg"/>
          <p:cNvPicPr>
            <a:picLocks noChangeAspect="1" noChangeArrowheads="1"/>
          </p:cNvPicPr>
          <p:nvPr/>
        </p:nvPicPr>
        <p:blipFill>
          <a:blip r:embed="rId3" cstate="print"/>
          <a:srcRect/>
          <a:stretch>
            <a:fillRect/>
          </a:stretch>
        </p:blipFill>
        <p:spPr bwMode="auto">
          <a:xfrm>
            <a:off x="304800" y="504700"/>
            <a:ext cx="8610600" cy="586051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6400800"/>
          </a:xfrm>
        </p:spPr>
        <p:txBody>
          <a:bodyPr>
            <a:normAutofit lnSpcReduction="10000"/>
          </a:bodyPr>
          <a:lstStyle/>
          <a:p>
            <a:pPr>
              <a:buNone/>
            </a:pPr>
            <a:r>
              <a:rPr lang="en-US" i="1" dirty="0" smtClean="0">
                <a:effectLst>
                  <a:glow rad="101600">
                    <a:schemeClr val="bg1">
                      <a:alpha val="60000"/>
                    </a:schemeClr>
                  </a:glow>
                </a:effectLst>
              </a:rPr>
              <a:t>    “Wash me throughly from mine iniquity, and cleanse me from my sin.”- Ps. 51:2 </a:t>
            </a:r>
          </a:p>
          <a:p>
            <a:pPr>
              <a:buNone/>
            </a:pPr>
            <a:r>
              <a:rPr lang="en-US" i="1" dirty="0" smtClean="0">
                <a:effectLst>
                  <a:glow rad="101600">
                    <a:schemeClr val="bg1">
                      <a:alpha val="60000"/>
                    </a:schemeClr>
                  </a:glow>
                </a:effectLst>
              </a:rPr>
              <a:t>    “Draw nigh to God, and he will draw nigh to you. Cleanse your hands, ye sinners; and purify your hearts, ye double minded.” – Jam. 4:8 </a:t>
            </a:r>
          </a:p>
          <a:p>
            <a:pPr>
              <a:buNone/>
            </a:pPr>
            <a:r>
              <a:rPr lang="en-US" i="1" dirty="0" smtClean="0">
                <a:effectLst>
                  <a:glow rad="101600">
                    <a:schemeClr val="bg1">
                      <a:alpha val="60000"/>
                    </a:schemeClr>
                  </a:glow>
                </a:effectLst>
              </a:rPr>
              <a:t>    “And I will cleanse them from all their iniquity, whereby they have sinned against me; and I will pardon all their iniquities, whereby they have sinned, and whereby they have transgressed against me.” – Jer. 33:8 </a:t>
            </a:r>
          </a:p>
          <a:p>
            <a:pPr>
              <a:buNone/>
            </a:pPr>
            <a:r>
              <a:rPr lang="en-US" i="1" dirty="0" smtClean="0">
                <a:effectLst>
                  <a:glow rad="101600">
                    <a:schemeClr val="bg1">
                      <a:alpha val="60000"/>
                    </a:schemeClr>
                  </a:glow>
                </a:effectLst>
              </a:rPr>
              <a:t>    “If we confess our sins, he is faithful and just to forgive us our sins, and to cleanse us from all unrighteousness.” - I John 1:9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effectLst>
                  <a:glow rad="101600">
                    <a:schemeClr val="bg1">
                      <a:alpha val="60000"/>
                    </a:schemeClr>
                  </a:glow>
                </a:effectLst>
              </a:rPr>
              <a:t>How not to Deal with Personal Sin</a:t>
            </a:r>
            <a:endParaRPr lang="en-US" dirty="0">
              <a:effectLst>
                <a:glow rad="101600">
                  <a:schemeClr val="bg1">
                    <a:alpha val="60000"/>
                  </a:schemeClr>
                </a:glow>
              </a:effectLst>
            </a:endParaRPr>
          </a:p>
        </p:txBody>
      </p:sp>
      <p:sp>
        <p:nvSpPr>
          <p:cNvPr id="5" name="Content Placeholder 4"/>
          <p:cNvSpPr>
            <a:spLocks noGrp="1"/>
          </p:cNvSpPr>
          <p:nvPr>
            <p:ph idx="1"/>
          </p:nvPr>
        </p:nvSpPr>
        <p:spPr>
          <a:xfrm>
            <a:off x="457200" y="1371600"/>
            <a:ext cx="8229600" cy="5486400"/>
          </a:xfrm>
        </p:spPr>
        <p:txBody>
          <a:bodyPr>
            <a:normAutofit/>
          </a:bodyPr>
          <a:lstStyle/>
          <a:p>
            <a:r>
              <a:rPr lang="en-US" sz="3600" dirty="0" smtClean="0">
                <a:effectLst>
                  <a:glow rad="101600">
                    <a:schemeClr val="bg1">
                      <a:alpha val="60000"/>
                    </a:schemeClr>
                  </a:glow>
                </a:effectLst>
              </a:rPr>
              <a:t>Minimize</a:t>
            </a:r>
          </a:p>
          <a:p>
            <a:r>
              <a:rPr lang="en-US" sz="3600" dirty="0" smtClean="0">
                <a:effectLst>
                  <a:glow rad="101600">
                    <a:schemeClr val="bg1">
                      <a:alpha val="60000"/>
                    </a:schemeClr>
                  </a:glow>
                </a:effectLst>
              </a:rPr>
              <a:t>Deny</a:t>
            </a:r>
          </a:p>
          <a:p>
            <a:r>
              <a:rPr lang="en-US" sz="3600" dirty="0" smtClean="0">
                <a:effectLst>
                  <a:glow rad="101600">
                    <a:schemeClr val="bg1">
                      <a:alpha val="60000"/>
                    </a:schemeClr>
                  </a:glow>
                </a:effectLst>
              </a:rPr>
              <a:t>Blame</a:t>
            </a:r>
          </a:p>
          <a:p>
            <a:r>
              <a:rPr lang="en-US" sz="3600" dirty="0" smtClean="0">
                <a:effectLst>
                  <a:glow rad="101600">
                    <a:schemeClr val="bg1">
                      <a:alpha val="60000"/>
                    </a:schemeClr>
                  </a:glow>
                </a:effectLst>
              </a:rPr>
              <a:t>Excuse</a:t>
            </a:r>
          </a:p>
          <a:p>
            <a:r>
              <a:rPr lang="en-US" sz="3600" dirty="0" smtClean="0">
                <a:effectLst>
                  <a:glow rad="101600">
                    <a:schemeClr val="bg1">
                      <a:alpha val="60000"/>
                    </a:schemeClr>
                  </a:glow>
                </a:effectLst>
              </a:rPr>
              <a:t>Justify</a:t>
            </a:r>
          </a:p>
          <a:p>
            <a:r>
              <a:rPr lang="en-US" sz="3600" dirty="0" smtClean="0">
                <a:effectLst>
                  <a:glow rad="101600">
                    <a:schemeClr val="bg1">
                      <a:alpha val="60000"/>
                    </a:schemeClr>
                  </a:glow>
                </a:effectLst>
              </a:rPr>
              <a:t>Ignore</a:t>
            </a:r>
          </a:p>
          <a:p>
            <a:r>
              <a:rPr lang="en-US" sz="3600" dirty="0" smtClean="0">
                <a:effectLst>
                  <a:glow rad="101600">
                    <a:schemeClr val="bg1">
                      <a:alpha val="60000"/>
                    </a:schemeClr>
                  </a:glow>
                </a:effectLst>
              </a:rPr>
              <a:t>Condone</a:t>
            </a:r>
          </a:p>
          <a:p>
            <a:r>
              <a:rPr lang="en-US" sz="3600" dirty="0" smtClean="0">
                <a:effectLst>
                  <a:glow rad="101600">
                    <a:schemeClr val="bg1">
                      <a:alpha val="60000"/>
                    </a:schemeClr>
                  </a:glow>
                </a:effectLst>
              </a:rPr>
              <a:t>Compare</a:t>
            </a:r>
          </a:p>
          <a:p>
            <a:endParaRPr lang="en-US" sz="3600" dirty="0">
              <a:effectLst>
                <a:glow rad="101600">
                  <a:schemeClr val="bg1">
                    <a:alpha val="60000"/>
                  </a:schemeClr>
                </a:glo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597635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to="" calcmode="lin" valueType="num">
                                      <p:cBhvr>
                                        <p:cTn id="32" dur="1" fill="hold"/>
                                        <p:tgtEl>
                                          <p:spTgt spid="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to="" calcmode="lin" valueType="num">
                                      <p:cBhvr>
                                        <p:cTn id="37" dur="1" fill="hold"/>
                                        <p:tgtEl>
                                          <p:spTgt spid="5">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to="" calcmode="lin" valueType="num">
                                      <p:cBhvr>
                                        <p:cTn id="42" dur="1" fill="hold"/>
                                        <p:tgtEl>
                                          <p:spTgt spid="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981200"/>
            <a:ext cx="89916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A Hunger for Fellowship with God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Matt. 5:6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Walk in the light, not in darkness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I John 1:1-9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When anything reproves us (light) we need to repent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II Cor. 7:10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Walk in obedience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Deut. 27:10</a:t>
            </a:r>
          </a:p>
          <a:p>
            <a:pPr marL="342900"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Deal with personal sin (confession) –                   </a:t>
            </a:r>
            <a:r>
              <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Prov. 28:13-14</a:t>
            </a:r>
          </a:p>
          <a:p>
            <a:pPr marL="342900" indent="-342900">
              <a:spcBef>
                <a:spcPct val="20000"/>
              </a:spcBef>
              <a:buFont typeface="Arial" pitchFamily="34" charset="0"/>
              <a:buChar char="•"/>
              <a:defRPr/>
            </a:pPr>
            <a:r>
              <a:rPr lang="en-US" sz="3200" dirty="0" smtClean="0">
                <a:effectLst>
                  <a:glow rad="101600">
                    <a:schemeClr val="bg1">
                      <a:alpha val="60000"/>
                    </a:schemeClr>
                  </a:glow>
                </a:effectLst>
              </a:rPr>
              <a:t>Drop </a:t>
            </a:r>
            <a:r>
              <a:rPr lang="en-US" sz="3200" dirty="0">
                <a:effectLst>
                  <a:glow rad="101600">
                    <a:schemeClr val="bg1">
                      <a:alpha val="60000"/>
                    </a:schemeClr>
                  </a:glow>
                </a:effectLst>
              </a:rPr>
              <a:t>off the mask – </a:t>
            </a:r>
            <a:r>
              <a:rPr lang="en-US" sz="3200" i="1" dirty="0">
                <a:effectLst>
                  <a:glow rad="101600">
                    <a:schemeClr val="bg1">
                      <a:alpha val="60000"/>
                    </a:schemeClr>
                  </a:glow>
                </a:effectLst>
              </a:rPr>
              <a:t>Phil. 1:10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sp>
        <p:nvSpPr>
          <p:cNvPr id="3" name="Title 2"/>
          <p:cNvSpPr>
            <a:spLocks noGrp="1"/>
          </p:cNvSpPr>
          <p:nvPr>
            <p:ph type="title"/>
          </p:nvPr>
        </p:nvSpPr>
        <p:spPr>
          <a:xfrm>
            <a:off x="457200" y="228600"/>
            <a:ext cx="8229600" cy="1600200"/>
          </a:xfrm>
        </p:spPr>
        <p:txBody>
          <a:bodyPr>
            <a:noAutofit/>
          </a:bodyPr>
          <a:lstStyle/>
          <a:p>
            <a:r>
              <a:rPr lang="en-US" sz="3600" dirty="0" smtClean="0">
                <a:effectLst>
                  <a:glow rad="101600">
                    <a:schemeClr val="bg1">
                      <a:alpha val="60000"/>
                    </a:schemeClr>
                  </a:glow>
                </a:effectLst>
              </a:rPr>
              <a:t>How to Have a Heart for God</a:t>
            </a:r>
            <a:br>
              <a:rPr lang="en-US" sz="3600" dirty="0" smtClean="0">
                <a:effectLst>
                  <a:glow rad="101600">
                    <a:schemeClr val="bg1">
                      <a:alpha val="60000"/>
                    </a:schemeClr>
                  </a:glow>
                </a:effectLst>
              </a:rPr>
            </a:br>
            <a:r>
              <a:rPr lang="en-US" sz="3600" i="1" dirty="0" smtClean="0">
                <a:solidFill>
                  <a:srgbClr val="FFFF00"/>
                </a:solidFill>
                <a:effectLst>
                  <a:glow rad="101600">
                    <a:schemeClr val="bg1">
                      <a:alpha val="60000"/>
                    </a:schemeClr>
                  </a:glow>
                </a:effectLst>
              </a:rPr>
              <a:t>(I Sam. 13:14)</a:t>
            </a:r>
            <a:endParaRPr lang="en-US" sz="3600" i="1" dirty="0">
              <a:solidFill>
                <a:srgbClr val="FFFF00"/>
              </a:solidFill>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572000"/>
            <a:ext cx="2574925" cy="198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to="" calcmode="lin" valueType="num">
                                      <p:cBhvr>
                                        <p:cTn id="22" dur="1" fill="hold"/>
                                        <p:tgtEl>
                                          <p:spTgt spid="2">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to="" calcmode="lin" valueType="num">
                                      <p:cBhvr>
                                        <p:cTn id="27" dur="1" fill="hold"/>
                                        <p:tgtEl>
                                          <p:spTgt spid="2">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to="" calcmode="lin" valueType="num">
                                      <p:cBhvr>
                                        <p:cTn id="32" dur="1" fill="hold"/>
                                        <p:tgtEl>
                                          <p:spTgt spid="2">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953000"/>
          </a:xfrm>
          <a:solidFill>
            <a:srgbClr val="00B0F0"/>
          </a:solidFill>
          <a:scene3d>
            <a:camera prst="isometricOffAxis1Right"/>
            <a:lightRig rig="threePt" dir="t"/>
          </a:scene3d>
          <a:sp3d>
            <a:bevelT prst="convex"/>
          </a:sp3d>
        </p:spPr>
        <p:txBody>
          <a:bodyPr>
            <a:normAutofit/>
          </a:bodyPr>
          <a:lstStyle/>
          <a:p>
            <a:r>
              <a:rPr lang="en-US" sz="9600" dirty="0" smtClean="0">
                <a:effectLst>
                  <a:glow rad="101600">
                    <a:schemeClr val="bg1">
                      <a:alpha val="60000"/>
                    </a:schemeClr>
                  </a:glow>
                </a:effectLst>
              </a:rPr>
              <a:t>“C” is a bent “I”</a:t>
            </a:r>
            <a:br>
              <a:rPr lang="en-US" sz="9600" dirty="0" smtClean="0">
                <a:effectLst>
                  <a:glow rad="101600">
                    <a:schemeClr val="bg1">
                      <a:alpha val="60000"/>
                    </a:schemeClr>
                  </a:glow>
                </a:effectLst>
              </a:rPr>
            </a:br>
            <a:r>
              <a:rPr lang="en-US" sz="5400" i="1" dirty="0" smtClean="0">
                <a:solidFill>
                  <a:srgbClr val="FFFF00"/>
                </a:solidFill>
                <a:effectLst>
                  <a:glow rad="101600">
                    <a:schemeClr val="bg1">
                      <a:alpha val="60000"/>
                    </a:schemeClr>
                  </a:glow>
                </a:effectLst>
              </a:rPr>
              <a:t>“yet not I, but Christ…”</a:t>
            </a:r>
            <a:endParaRPr lang="en-US" sz="5400" i="1" dirty="0">
              <a:solidFill>
                <a:srgbClr val="FFFF00"/>
              </a:solidFill>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c:\Users\Ptr. Daniel White\Desktop\Bible pictures\heaven\Knockin___On_Heaven__s_Door_by_ticoow.jpg"/>
          <p:cNvPicPr>
            <a:picLocks noChangeAspect="1" noChangeArrowheads="1"/>
          </p:cNvPicPr>
          <p:nvPr/>
        </p:nvPicPr>
        <p:blipFill>
          <a:blip r:embed="rId3" cstate="print">
            <a:lum bright="-10000"/>
          </a:blip>
          <a:srcRect t="24051" r="3798" b="11814"/>
          <a:stretch>
            <a:fillRect/>
          </a:stretch>
        </p:blipFill>
        <p:spPr bwMode="auto">
          <a:xfrm>
            <a:off x="990600" y="0"/>
            <a:ext cx="7162800" cy="6858000"/>
          </a:xfrm>
          <a:prstGeom prst="rect">
            <a:avLst/>
          </a:prstGeom>
          <a:ln>
            <a:noFill/>
          </a:ln>
          <a:effectLst>
            <a:softEdge rad="112500"/>
          </a:effectLst>
        </p:spPr>
      </p:pic>
      <p:sp>
        <p:nvSpPr>
          <p:cNvPr id="5" name="Content Placeholder 4"/>
          <p:cNvSpPr>
            <a:spLocks noGrp="1"/>
          </p:cNvSpPr>
          <p:nvPr>
            <p:ph idx="1"/>
          </p:nvPr>
        </p:nvSpPr>
        <p:spPr>
          <a:xfrm>
            <a:off x="685800" y="1524000"/>
            <a:ext cx="8001000" cy="5334000"/>
          </a:xfrm>
        </p:spPr>
        <p:txBody>
          <a:bodyPr>
            <a:normAutofit fontScale="92500" lnSpcReduction="10000"/>
          </a:bodyPr>
          <a:lstStyle/>
          <a:p>
            <a:r>
              <a:rPr lang="en-US" sz="3600" i="1" dirty="0" smtClean="0">
                <a:effectLst>
                  <a:glow rad="101600">
                    <a:schemeClr val="bg1">
                      <a:alpha val="60000"/>
                    </a:schemeClr>
                  </a:glow>
                </a:effectLst>
              </a:rPr>
              <a:t>Tender</a:t>
            </a:r>
          </a:p>
          <a:p>
            <a:r>
              <a:rPr lang="en-US" sz="3600" i="1" dirty="0" smtClean="0">
                <a:effectLst>
                  <a:glow rad="101600">
                    <a:schemeClr val="bg1">
                      <a:alpha val="60000"/>
                    </a:schemeClr>
                  </a:glow>
                </a:effectLst>
              </a:rPr>
              <a:t> Sensitive</a:t>
            </a:r>
          </a:p>
          <a:p>
            <a:r>
              <a:rPr lang="en-US" sz="3600" i="1" dirty="0" smtClean="0">
                <a:effectLst>
                  <a:glow rad="101600">
                    <a:schemeClr val="bg1">
                      <a:alpha val="60000"/>
                    </a:schemeClr>
                  </a:glow>
                </a:effectLst>
              </a:rPr>
              <a:t>Humble</a:t>
            </a:r>
          </a:p>
          <a:p>
            <a:r>
              <a:rPr lang="en-US" sz="3600" i="1" dirty="0" smtClean="0">
                <a:effectLst>
                  <a:glow rad="101600">
                    <a:schemeClr val="bg1">
                      <a:alpha val="60000"/>
                    </a:schemeClr>
                  </a:glow>
                </a:effectLst>
              </a:rPr>
              <a:t>Repent</a:t>
            </a:r>
          </a:p>
          <a:p>
            <a:r>
              <a:rPr lang="en-US" sz="3600" i="1" dirty="0" smtClean="0">
                <a:effectLst>
                  <a:glow rad="101600">
                    <a:schemeClr val="bg1">
                      <a:alpha val="60000"/>
                    </a:schemeClr>
                  </a:glow>
                </a:effectLst>
              </a:rPr>
              <a:t>Submissive </a:t>
            </a:r>
          </a:p>
          <a:p>
            <a:r>
              <a:rPr lang="en-US" sz="3600" i="1" dirty="0" smtClean="0">
                <a:effectLst>
                  <a:glow rad="101600">
                    <a:schemeClr val="bg1">
                      <a:alpha val="60000"/>
                    </a:schemeClr>
                  </a:glow>
                </a:effectLst>
              </a:rPr>
              <a:t>Yielded</a:t>
            </a:r>
          </a:p>
          <a:p>
            <a:r>
              <a:rPr lang="en-US" sz="3600" i="1" dirty="0" smtClean="0">
                <a:effectLst>
                  <a:glow rad="101600">
                    <a:schemeClr val="bg1">
                      <a:alpha val="60000"/>
                    </a:schemeClr>
                  </a:glow>
                </a:effectLst>
              </a:rPr>
              <a:t>Sacrificial</a:t>
            </a:r>
          </a:p>
          <a:p>
            <a:r>
              <a:rPr lang="en-US" sz="3600" i="1" dirty="0" smtClean="0">
                <a:effectLst>
                  <a:glow rad="101600">
                    <a:schemeClr val="bg1">
                      <a:alpha val="60000"/>
                    </a:schemeClr>
                  </a:glow>
                </a:effectLst>
              </a:rPr>
              <a:t>Serving</a:t>
            </a:r>
          </a:p>
          <a:p>
            <a:r>
              <a:rPr lang="en-US" sz="3600" i="1" dirty="0" smtClean="0">
                <a:effectLst>
                  <a:glow rad="101600">
                    <a:schemeClr val="bg1">
                      <a:alpha val="60000"/>
                    </a:schemeClr>
                  </a:glow>
                </a:effectLst>
              </a:rPr>
              <a:t>Obedient</a:t>
            </a:r>
          </a:p>
          <a:p>
            <a:endParaRPr lang="en-US" sz="3600" i="1" dirty="0" smtClean="0">
              <a:effectLst>
                <a:glow rad="101600">
                  <a:schemeClr val="bg1">
                    <a:alpha val="60000"/>
                  </a:schemeClr>
                </a:glow>
              </a:effectLst>
            </a:endParaRPr>
          </a:p>
          <a:p>
            <a:endParaRPr lang="en-US" sz="3600" i="1" dirty="0">
              <a:effectLst>
                <a:glow rad="101600">
                  <a:schemeClr val="bg1">
                    <a:alpha val="60000"/>
                  </a:schemeClr>
                </a:glow>
              </a:effectLst>
            </a:endParaRPr>
          </a:p>
        </p:txBody>
      </p:sp>
      <p:pic>
        <p:nvPicPr>
          <p:cNvPr id="5123" name="Picture 3" descr="C:\Users\Ptr. Daniel White\Desktop\Bible pictures\Praying\man praying on one knee.jpg"/>
          <p:cNvPicPr>
            <a:picLocks noChangeAspect="1" noChangeArrowheads="1"/>
          </p:cNvPicPr>
          <p:nvPr/>
        </p:nvPicPr>
        <p:blipFill>
          <a:blip r:embed="rId4" cstate="print">
            <a:duotone>
              <a:prstClr val="black"/>
              <a:schemeClr val="bg1">
                <a:lumMod val="95000"/>
                <a:lumOff val="5000"/>
                <a:tint val="45000"/>
                <a:satMod val="400000"/>
              </a:schemeClr>
            </a:duotone>
          </a:blip>
          <a:srcRect/>
          <a:stretch>
            <a:fillRect/>
          </a:stretch>
        </p:blipFill>
        <p:spPr bwMode="auto">
          <a:xfrm>
            <a:off x="3477426" y="2450491"/>
            <a:ext cx="2311287" cy="1655763"/>
          </a:xfrm>
          <a:prstGeom prst="ellipse">
            <a:avLst/>
          </a:prstGeom>
          <a:ln>
            <a:noFill/>
          </a:ln>
          <a:effectLst>
            <a:softEdge rad="112500"/>
          </a:effectLst>
        </p:spPr>
      </p:pic>
      <p:pic>
        <p:nvPicPr>
          <p:cNvPr id="2050" name="Picture 2" descr="C:\Users\Ptr. Daniel White\Desktop\Bible pictures\Jesus\jesus_heaven.jpg"/>
          <p:cNvPicPr>
            <a:picLocks noChangeAspect="1" noChangeArrowheads="1"/>
          </p:cNvPicPr>
          <p:nvPr/>
        </p:nvPicPr>
        <p:blipFill>
          <a:blip r:embed="rId5" cstate="print"/>
          <a:srcRect/>
          <a:stretch>
            <a:fillRect/>
          </a:stretch>
        </p:blipFill>
        <p:spPr bwMode="auto">
          <a:xfrm>
            <a:off x="3048000" y="1371600"/>
            <a:ext cx="3301735" cy="3352800"/>
          </a:xfrm>
          <a:prstGeom prst="ellipse">
            <a:avLst/>
          </a:prstGeom>
          <a:ln>
            <a:noFill/>
          </a:ln>
          <a:effectLst>
            <a:softEdge rad="112500"/>
          </a:effectLst>
        </p:spPr>
      </p:pic>
      <p:sp>
        <p:nvSpPr>
          <p:cNvPr id="4" name="Title 3"/>
          <p:cNvSpPr>
            <a:spLocks noGrp="1"/>
          </p:cNvSpPr>
          <p:nvPr>
            <p:ph type="title"/>
          </p:nvPr>
        </p:nvSpPr>
        <p:spPr>
          <a:xfrm>
            <a:off x="457200" y="1295400"/>
            <a:ext cx="8229600" cy="685800"/>
          </a:xfrm>
        </p:spPr>
        <p:txBody>
          <a:bodyPr>
            <a:normAutofit fontScale="90000"/>
          </a:bodyPr>
          <a:lstStyle/>
          <a:p>
            <a:r>
              <a:rPr lang="en-US" dirty="0" smtClean="0">
                <a:effectLst>
                  <a:glow rad="101600">
                    <a:schemeClr val="bg1">
                      <a:alpha val="60000"/>
                    </a:schemeClr>
                  </a:glow>
                </a:effectLst>
              </a:rPr>
              <a:t>The Door of the Broken Ones</a:t>
            </a:r>
            <a:br>
              <a:rPr lang="en-US" dirty="0" smtClean="0">
                <a:effectLst>
                  <a:glow rad="101600">
                    <a:schemeClr val="bg1">
                      <a:alpha val="60000"/>
                    </a:schemeClr>
                  </a:glow>
                </a:effectLst>
              </a:rPr>
            </a:br>
            <a:r>
              <a:rPr lang="en-US" sz="3600" i="1" dirty="0" smtClean="0">
                <a:effectLst>
                  <a:glow rad="101600">
                    <a:schemeClr val="bg1">
                      <a:alpha val="60000"/>
                    </a:schemeClr>
                  </a:glow>
                </a:effectLst>
              </a:rPr>
              <a:t>(Galatians 2:20)</a:t>
            </a:r>
            <a:r>
              <a:rPr lang="en-US" sz="3600" i="1" dirty="0" smtClean="0">
                <a:solidFill>
                  <a:srgbClr val="FFFF00"/>
                </a:solidFill>
                <a:effectLst>
                  <a:glow rad="101600">
                    <a:schemeClr val="bg1">
                      <a:alpha val="60000"/>
                    </a:schemeClr>
                  </a:glow>
                </a:effectLst>
              </a:rPr>
              <a:t> </a:t>
            </a:r>
            <a:br>
              <a:rPr lang="en-US" sz="3600" i="1" dirty="0" smtClean="0">
                <a:solidFill>
                  <a:srgbClr val="FFFF00"/>
                </a:solidFill>
                <a:effectLst>
                  <a:glow rad="101600">
                    <a:schemeClr val="bg1">
                      <a:alpha val="60000"/>
                    </a:schemeClr>
                  </a:glow>
                </a:effectLst>
              </a:rPr>
            </a:br>
            <a:r>
              <a:rPr lang="en-US" sz="3600" i="1" dirty="0" smtClean="0">
                <a:solidFill>
                  <a:srgbClr val="FFFF00"/>
                </a:solidFill>
                <a:effectLst>
                  <a:glow rad="101600">
                    <a:schemeClr val="bg1">
                      <a:alpha val="60000"/>
                    </a:schemeClr>
                  </a:glow>
                </a:effectLst>
              </a:rPr>
              <a:t>“Not I but Christ…”</a:t>
            </a:r>
            <a:r>
              <a:rPr lang="en-US" i="1" dirty="0" smtClean="0">
                <a:solidFill>
                  <a:srgbClr val="FFFF00"/>
                </a:solidFill>
                <a:effectLst>
                  <a:glow rad="101600">
                    <a:schemeClr val="bg1">
                      <a:alpha val="60000"/>
                    </a:schemeClr>
                  </a:glow>
                </a:effectLst>
              </a:rPr>
              <a:t/>
            </a:r>
            <a:br>
              <a:rPr lang="en-US" i="1" dirty="0" smtClean="0">
                <a:solidFill>
                  <a:srgbClr val="FFFF00"/>
                </a:solidFill>
                <a:effectLst>
                  <a:glow rad="101600">
                    <a:schemeClr val="bg1">
                      <a:alpha val="60000"/>
                    </a:schemeClr>
                  </a:glow>
                </a:effectLst>
              </a:rPr>
            </a:b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to="" calcmode="lin" valueType="num">
                                      <p:cBhvr>
                                        <p:cTn id="32" dur="1" fill="hold"/>
                                        <p:tgtEl>
                                          <p:spTgt spid="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to="" calcmode="lin" valueType="num">
                                      <p:cBhvr>
                                        <p:cTn id="37" dur="1" fill="hold"/>
                                        <p:tgtEl>
                                          <p:spTgt spid="5">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to="" calcmode="lin" valueType="num">
                                      <p:cBhvr>
                                        <p:cTn id="42" dur="1" fill="hold"/>
                                        <p:tgtEl>
                                          <p:spTgt spid="5">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to="" calcmode="lin" valueType="num">
                                      <p:cBhvr>
                                        <p:cTn id="47" dur="1" fill="hold"/>
                                        <p:tgtEl>
                                          <p:spTgt spid="5">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23"/>
                                        </p:tgtEl>
                                        <p:attrNameLst>
                                          <p:attrName>style.visibility</p:attrName>
                                        </p:attrNameLst>
                                      </p:cBhvr>
                                      <p:to>
                                        <p:strVal val="visible"/>
                                      </p:to>
                                    </p:set>
                                    <p:animEffect transition="in" filter="fade">
                                      <p:cBhvr>
                                        <p:cTn id="52" dur="2000"/>
                                        <p:tgtEl>
                                          <p:spTgt spid="51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fade">
                                      <p:cBhvr>
                                        <p:cTn id="5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964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0"/>
            <a:ext cx="6248400" cy="6740307"/>
          </a:xfrm>
          <a:prstGeom prst="rect">
            <a:avLst/>
          </a:prstGeom>
        </p:spPr>
        <p:txBody>
          <a:bodyPr wrap="square">
            <a:spAutoFit/>
          </a:bodyPr>
          <a:lstStyle/>
          <a:p>
            <a:pPr algn="ctr"/>
            <a:r>
              <a:rPr lang="en-US" sz="3600" i="1" dirty="0" smtClean="0">
                <a:solidFill>
                  <a:srgbClr val="FFFF00"/>
                </a:solidFill>
                <a:effectLst>
                  <a:glow rad="101600">
                    <a:schemeClr val="bg1">
                      <a:alpha val="60000"/>
                    </a:schemeClr>
                  </a:glow>
                </a:effectLst>
              </a:rPr>
              <a:t> “For I know the thoughts that I think toward you, </a:t>
            </a:r>
            <a:r>
              <a:rPr lang="en-US" sz="3600" i="1" dirty="0" err="1" smtClean="0">
                <a:solidFill>
                  <a:srgbClr val="FFFF00"/>
                </a:solidFill>
                <a:effectLst>
                  <a:glow rad="101600">
                    <a:schemeClr val="bg1">
                      <a:alpha val="60000"/>
                    </a:schemeClr>
                  </a:glow>
                </a:effectLst>
              </a:rPr>
              <a:t>saith</a:t>
            </a:r>
            <a:r>
              <a:rPr lang="en-US" sz="3600" i="1" dirty="0" smtClean="0">
                <a:solidFill>
                  <a:srgbClr val="FFFF00"/>
                </a:solidFill>
                <a:effectLst>
                  <a:glow rad="101600">
                    <a:schemeClr val="bg1">
                      <a:alpha val="60000"/>
                    </a:schemeClr>
                  </a:glow>
                </a:effectLst>
              </a:rPr>
              <a:t> the LORD, thoughts of peace, and not of evil, to give you an expected end. Then shall ye call upon me, and ye shall go and pray unto me, and I will hearken unto you. And ye shall seek me, and find me, when ye shall search for me with all your heart. And I will be found of you, </a:t>
            </a:r>
            <a:r>
              <a:rPr lang="en-US" sz="3600" i="1" dirty="0" err="1" smtClean="0">
                <a:solidFill>
                  <a:srgbClr val="FFFF00"/>
                </a:solidFill>
                <a:effectLst>
                  <a:glow rad="101600">
                    <a:schemeClr val="bg1">
                      <a:alpha val="60000"/>
                    </a:schemeClr>
                  </a:glow>
                </a:effectLst>
              </a:rPr>
              <a:t>saith</a:t>
            </a:r>
            <a:r>
              <a:rPr lang="en-US" sz="3600" i="1" dirty="0" smtClean="0">
                <a:solidFill>
                  <a:srgbClr val="FFFF00"/>
                </a:solidFill>
                <a:effectLst>
                  <a:glow rad="101600">
                    <a:schemeClr val="bg1">
                      <a:alpha val="60000"/>
                    </a:schemeClr>
                  </a:glow>
                </a:effectLst>
              </a:rPr>
              <a:t> the LORD.” (Jer. 29:11-14)</a:t>
            </a:r>
            <a:endParaRPr lang="en-US" sz="3600" i="1" dirty="0">
              <a:solidFill>
                <a:srgbClr val="FFFF00"/>
              </a:solidFill>
              <a:effectLst>
                <a:glow rad="101600">
                  <a:schemeClr val="bg1">
                    <a:alpha val="60000"/>
                  </a:schemeClr>
                </a:glow>
              </a:effectLst>
            </a:endParaRPr>
          </a:p>
        </p:txBody>
      </p:sp>
      <p:pic>
        <p:nvPicPr>
          <p:cNvPr id="3076" name="Picture 4" descr="c:\Users\Ptr. Daniel White\Desktop\Bible pictures\Bible pictures Old Testament\Jeremiah\Jeremiah BBL82-23.jpg"/>
          <p:cNvPicPr>
            <a:picLocks noChangeAspect="1" noChangeArrowheads="1"/>
          </p:cNvPicPr>
          <p:nvPr/>
        </p:nvPicPr>
        <p:blipFill>
          <a:blip r:embed="rId3" cstate="print"/>
          <a:srcRect/>
          <a:stretch>
            <a:fillRect/>
          </a:stretch>
        </p:blipFill>
        <p:spPr bwMode="auto">
          <a:xfrm>
            <a:off x="6324600" y="0"/>
            <a:ext cx="3048000" cy="6858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tr. Daniel White\Desktop\Bible pictures\Satan-Devil and demons\Satan&amp;Demons\Soldier confronts demon  1418-75.jpg"/>
          <p:cNvPicPr>
            <a:picLocks noChangeAspect="1" noChangeArrowheads="1"/>
          </p:cNvPicPr>
          <p:nvPr/>
        </p:nvPicPr>
        <p:blipFill>
          <a:blip r:embed="rId3" cstate="print">
            <a:lum bright="-10000"/>
          </a:blip>
          <a:srcRect/>
          <a:stretch>
            <a:fillRect/>
          </a:stretch>
        </p:blipFill>
        <p:spPr bwMode="auto">
          <a:xfrm>
            <a:off x="0" y="2133600"/>
            <a:ext cx="3276600" cy="4724400"/>
          </a:xfrm>
          <a:prstGeom prst="rect">
            <a:avLst/>
          </a:prstGeom>
          <a:noFill/>
        </p:spPr>
      </p:pic>
      <p:sp>
        <p:nvSpPr>
          <p:cNvPr id="2" name="Title 1"/>
          <p:cNvSpPr>
            <a:spLocks noGrp="1"/>
          </p:cNvSpPr>
          <p:nvPr>
            <p:ph type="title"/>
          </p:nvPr>
        </p:nvSpPr>
        <p:spPr>
          <a:xfrm>
            <a:off x="457200" y="533400"/>
            <a:ext cx="8229600" cy="1447800"/>
          </a:xfrm>
        </p:spPr>
        <p:txBody>
          <a:bodyPr>
            <a:normAutofit fontScale="90000"/>
          </a:bodyPr>
          <a:lstStyle/>
          <a:p>
            <a:r>
              <a:rPr lang="en-US" sz="4000" dirty="0" smtClean="0">
                <a:effectLst>
                  <a:glow rad="101600">
                    <a:schemeClr val="bg1">
                      <a:alpha val="60000"/>
                    </a:schemeClr>
                  </a:glow>
                </a:effectLst>
              </a:rPr>
              <a:t>Resisting  the Temptation to get off </a:t>
            </a:r>
            <a:br>
              <a:rPr lang="en-US" sz="4000" dirty="0" smtClean="0">
                <a:effectLst>
                  <a:glow rad="101600">
                    <a:schemeClr val="bg1">
                      <a:alpha val="60000"/>
                    </a:schemeClr>
                  </a:glow>
                </a:effectLst>
              </a:rPr>
            </a:br>
            <a:r>
              <a:rPr lang="en-US" sz="4000" dirty="0" smtClean="0">
                <a:effectLst>
                  <a:glow rad="101600">
                    <a:schemeClr val="bg1">
                      <a:alpha val="60000"/>
                    </a:schemeClr>
                  </a:glow>
                </a:effectLst>
              </a:rPr>
              <a:t>the Road of Holiness</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3600" i="1" dirty="0" smtClean="0">
                <a:solidFill>
                  <a:srgbClr val="FFFF00"/>
                </a:solidFill>
                <a:effectLst>
                  <a:glow rad="101600">
                    <a:schemeClr val="bg1">
                      <a:alpha val="60000"/>
                    </a:schemeClr>
                  </a:glow>
                </a:effectLst>
              </a:rPr>
              <a:t>(James 1:12; James 4:7)</a:t>
            </a:r>
            <a:r>
              <a:rPr lang="en-US" dirty="0" smtClean="0">
                <a:effectLst>
                  <a:glow rad="101600">
                    <a:schemeClr val="bg1">
                      <a:alpha val="60000"/>
                    </a:schemeClr>
                  </a:glow>
                </a:effectLst>
              </a:rPr>
              <a:t/>
            </a:r>
            <a:br>
              <a:rPr lang="en-US" dirty="0" smtClean="0">
                <a:effectLst>
                  <a:glow rad="101600">
                    <a:schemeClr val="bg1">
                      <a:alpha val="60000"/>
                    </a:schemeClr>
                  </a:glow>
                </a:effectLst>
              </a:rPr>
            </a:br>
            <a:endParaRPr lang="en-US" dirty="0">
              <a:effectLst>
                <a:glow rad="101600">
                  <a:schemeClr val="bg1">
                    <a:alpha val="60000"/>
                  </a:schemeClr>
                </a:glow>
              </a:effectLst>
            </a:endParaRPr>
          </a:p>
        </p:txBody>
      </p:sp>
      <p:sp>
        <p:nvSpPr>
          <p:cNvPr id="6" name="Content Placeholder 5"/>
          <p:cNvSpPr>
            <a:spLocks noGrp="1"/>
          </p:cNvSpPr>
          <p:nvPr>
            <p:ph sz="half" idx="1"/>
          </p:nvPr>
        </p:nvSpPr>
        <p:spPr>
          <a:xfrm>
            <a:off x="3352800" y="2057400"/>
            <a:ext cx="2667000" cy="4800600"/>
          </a:xfrm>
        </p:spPr>
        <p:txBody>
          <a:bodyPr>
            <a:normAutofit fontScale="92500" lnSpcReduction="10000"/>
          </a:bodyPr>
          <a:lstStyle/>
          <a:p>
            <a:r>
              <a:rPr lang="en-US" sz="3200" dirty="0" smtClean="0">
                <a:effectLst>
                  <a:glow rad="101600">
                    <a:schemeClr val="bg1">
                      <a:alpha val="60000"/>
                    </a:schemeClr>
                  </a:glow>
                </a:effectLst>
              </a:rPr>
              <a:t>Envy</a:t>
            </a:r>
          </a:p>
          <a:p>
            <a:r>
              <a:rPr lang="en-US" sz="3200" dirty="0" smtClean="0">
                <a:effectLst>
                  <a:glow rad="101600">
                    <a:schemeClr val="bg1">
                      <a:alpha val="60000"/>
                    </a:schemeClr>
                  </a:glow>
                </a:effectLst>
              </a:rPr>
              <a:t>Jealousy</a:t>
            </a:r>
          </a:p>
          <a:p>
            <a:r>
              <a:rPr lang="en-US" sz="3200" dirty="0" smtClean="0">
                <a:effectLst>
                  <a:glow rad="101600">
                    <a:schemeClr val="bg1">
                      <a:alpha val="60000"/>
                    </a:schemeClr>
                  </a:glow>
                </a:effectLst>
              </a:rPr>
              <a:t>Anger</a:t>
            </a:r>
          </a:p>
          <a:p>
            <a:r>
              <a:rPr lang="en-US" sz="3200" dirty="0" smtClean="0">
                <a:effectLst>
                  <a:glow rad="101600">
                    <a:schemeClr val="bg1">
                      <a:alpha val="60000"/>
                    </a:schemeClr>
                  </a:glow>
                </a:effectLst>
              </a:rPr>
              <a:t>Bitterness</a:t>
            </a:r>
          </a:p>
          <a:p>
            <a:r>
              <a:rPr lang="en-US" sz="3200" dirty="0" smtClean="0">
                <a:effectLst>
                  <a:glow rad="101600">
                    <a:schemeClr val="bg1">
                      <a:alpha val="60000"/>
                    </a:schemeClr>
                  </a:glow>
                </a:effectLst>
              </a:rPr>
              <a:t>Resentment</a:t>
            </a:r>
          </a:p>
          <a:p>
            <a:r>
              <a:rPr lang="en-US" sz="3200" dirty="0" smtClean="0">
                <a:effectLst>
                  <a:glow rad="101600">
                    <a:schemeClr val="bg1">
                      <a:alpha val="60000"/>
                    </a:schemeClr>
                  </a:glow>
                </a:effectLst>
              </a:rPr>
              <a:t>Fear</a:t>
            </a:r>
          </a:p>
          <a:p>
            <a:r>
              <a:rPr lang="en-US" sz="3200" dirty="0" smtClean="0">
                <a:effectLst>
                  <a:glow rad="101600">
                    <a:schemeClr val="bg1">
                      <a:alpha val="60000"/>
                    </a:schemeClr>
                  </a:glow>
                </a:effectLst>
              </a:rPr>
              <a:t>Worry</a:t>
            </a:r>
          </a:p>
          <a:p>
            <a:r>
              <a:rPr lang="en-US" sz="3200" dirty="0" smtClean="0">
                <a:effectLst>
                  <a:glow rad="101600">
                    <a:schemeClr val="bg1">
                      <a:alpha val="60000"/>
                    </a:schemeClr>
                  </a:glow>
                </a:effectLst>
              </a:rPr>
              <a:t>Sensitivity</a:t>
            </a:r>
          </a:p>
          <a:p>
            <a:pPr>
              <a:buNone/>
            </a:pPr>
            <a:endParaRPr lang="en-US" sz="3200" dirty="0" smtClean="0">
              <a:effectLst>
                <a:glow rad="101600">
                  <a:schemeClr val="bg1">
                    <a:alpha val="60000"/>
                  </a:schemeClr>
                </a:glow>
              </a:effectLst>
            </a:endParaRPr>
          </a:p>
          <a:p>
            <a:endParaRPr lang="en-US" sz="3200" dirty="0">
              <a:effectLst>
                <a:glow rad="101600">
                  <a:schemeClr val="bg1">
                    <a:alpha val="60000"/>
                  </a:schemeClr>
                </a:glow>
              </a:effectLst>
            </a:endParaRPr>
          </a:p>
        </p:txBody>
      </p:sp>
      <p:sp>
        <p:nvSpPr>
          <p:cNvPr id="7" name="Content Placeholder 6"/>
          <p:cNvSpPr>
            <a:spLocks noGrp="1"/>
          </p:cNvSpPr>
          <p:nvPr>
            <p:ph sz="half" idx="2"/>
          </p:nvPr>
        </p:nvSpPr>
        <p:spPr>
          <a:xfrm>
            <a:off x="6019800" y="2057400"/>
            <a:ext cx="3124200" cy="4800600"/>
          </a:xfrm>
        </p:spPr>
        <p:txBody>
          <a:bodyPr>
            <a:normAutofit fontScale="92500" lnSpcReduction="10000"/>
          </a:bodyPr>
          <a:lstStyle/>
          <a:p>
            <a:r>
              <a:rPr lang="en-US" sz="3200" dirty="0" smtClean="0">
                <a:effectLst>
                  <a:glow rad="101600">
                    <a:schemeClr val="bg1">
                      <a:alpha val="60000"/>
                    </a:schemeClr>
                  </a:glow>
                </a:effectLst>
              </a:rPr>
              <a:t>Self-pity</a:t>
            </a:r>
          </a:p>
          <a:p>
            <a:r>
              <a:rPr lang="en-US" sz="3200" dirty="0" smtClean="0">
                <a:effectLst>
                  <a:glow rad="101600">
                    <a:schemeClr val="bg1">
                      <a:alpha val="60000"/>
                    </a:schemeClr>
                  </a:glow>
                </a:effectLst>
              </a:rPr>
              <a:t>Greed</a:t>
            </a:r>
          </a:p>
          <a:p>
            <a:r>
              <a:rPr lang="en-US" sz="3200" dirty="0" smtClean="0">
                <a:effectLst>
                  <a:glow rad="101600">
                    <a:schemeClr val="bg1">
                      <a:alpha val="60000"/>
                    </a:schemeClr>
                  </a:glow>
                </a:effectLst>
              </a:rPr>
              <a:t>Immorality</a:t>
            </a:r>
          </a:p>
          <a:p>
            <a:r>
              <a:rPr lang="en-US" sz="3200" dirty="0" smtClean="0">
                <a:effectLst>
                  <a:glow rad="101600">
                    <a:schemeClr val="bg1">
                      <a:alpha val="60000"/>
                    </a:schemeClr>
                  </a:glow>
                </a:effectLst>
              </a:rPr>
              <a:t>Power and control</a:t>
            </a:r>
          </a:p>
          <a:p>
            <a:r>
              <a:rPr lang="en-US" sz="3200" dirty="0" smtClean="0">
                <a:effectLst>
                  <a:glow rad="101600">
                    <a:schemeClr val="bg1">
                      <a:alpha val="60000"/>
                    </a:schemeClr>
                  </a:glow>
                </a:effectLst>
              </a:rPr>
              <a:t>Indulgence</a:t>
            </a:r>
          </a:p>
          <a:p>
            <a:r>
              <a:rPr lang="en-US" sz="3200" dirty="0" smtClean="0">
                <a:effectLst>
                  <a:glow rad="101600">
                    <a:schemeClr val="bg1">
                      <a:alpha val="60000"/>
                    </a:schemeClr>
                  </a:glow>
                </a:effectLst>
              </a:rPr>
              <a:t>Self-promotion</a:t>
            </a:r>
          </a:p>
          <a:p>
            <a:r>
              <a:rPr lang="en-US" sz="3200" dirty="0" smtClean="0">
                <a:effectLst>
                  <a:glow rad="101600">
                    <a:schemeClr val="bg1">
                      <a:alpha val="60000"/>
                    </a:schemeClr>
                  </a:glow>
                </a:effectLst>
              </a:rPr>
              <a:t>Pleasure</a:t>
            </a:r>
          </a:p>
          <a:p>
            <a:r>
              <a:rPr lang="en-US" sz="3200" dirty="0" smtClean="0">
                <a:effectLst>
                  <a:glow rad="101600">
                    <a:schemeClr val="bg1">
                      <a:alpha val="60000"/>
                    </a:schemeClr>
                  </a:glow>
                </a:effectLst>
              </a:rPr>
              <a:t>Discouragement</a:t>
            </a:r>
          </a:p>
          <a:p>
            <a:endParaRPr lang="en-US" sz="3200" dirty="0" smtClean="0">
              <a:effectLst>
                <a:glow rad="101600">
                  <a:schemeClr val="bg1">
                    <a:alpha val="60000"/>
                  </a:schemeClr>
                </a:glow>
              </a:effectLst>
            </a:endParaRPr>
          </a:p>
          <a:p>
            <a:endParaRPr lang="en-US" sz="3200"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to="" calcmode="lin" valueType="num">
                                      <p:cBhvr>
                                        <p:cTn id="32" dur="1" fill="hold"/>
                                        <p:tgtEl>
                                          <p:spTgt spid="6">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to="" calcmode="lin" valueType="num">
                                      <p:cBhvr>
                                        <p:cTn id="37" dur="1" fill="hold"/>
                                        <p:tgtEl>
                                          <p:spTgt spid="6">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to="" calcmode="lin" valueType="num">
                                      <p:cBhvr>
                                        <p:cTn id="42" dur="1" fill="hold"/>
                                        <p:tgtEl>
                                          <p:spTgt spid="6">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to="" calcmode="lin" valueType="num">
                                      <p:cBhvr>
                                        <p:cTn id="47" dur="1" fill="hold"/>
                                        <p:tgtEl>
                                          <p:spTgt spid="7">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 to="" calcmode="lin" valueType="num">
                                      <p:cBhvr>
                                        <p:cTn id="52" dur="1" fill="hold"/>
                                        <p:tgtEl>
                                          <p:spTgt spid="7">
                                            <p:txEl>
                                              <p:pRg st="1" end="1"/>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 to="" calcmode="lin" valueType="num">
                                      <p:cBhvr>
                                        <p:cTn id="57" dur="1" fill="hold"/>
                                        <p:tgtEl>
                                          <p:spTgt spid="7">
                                            <p:txEl>
                                              <p:pRg st="2" end="2"/>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 to="" calcmode="lin" valueType="num">
                                      <p:cBhvr>
                                        <p:cTn id="62" dur="1" fill="hold"/>
                                        <p:tgtEl>
                                          <p:spTgt spid="7">
                                            <p:txEl>
                                              <p:pRg st="3" end="3"/>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to="" calcmode="lin" valueType="num">
                                      <p:cBhvr>
                                        <p:cTn id="67" dur="1" fill="hold"/>
                                        <p:tgtEl>
                                          <p:spTgt spid="7">
                                            <p:txEl>
                                              <p:pRg st="4" end="4"/>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 to="" calcmode="lin" valueType="num">
                                      <p:cBhvr>
                                        <p:cTn id="72" dur="1" fill="hold"/>
                                        <p:tgtEl>
                                          <p:spTgt spid="7">
                                            <p:txEl>
                                              <p:pRg st="5" end="5"/>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 to="" calcmode="lin" valueType="num">
                                      <p:cBhvr>
                                        <p:cTn id="77" dur="1" fill="hold"/>
                                        <p:tgtEl>
                                          <p:spTgt spid="7">
                                            <p:txEl>
                                              <p:pRg st="6" end="6"/>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 to="" calcmode="lin" valueType="num">
                                      <p:cBhvr>
                                        <p:cTn id="82"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eart 12"/>
          <p:cNvSpPr/>
          <p:nvPr/>
        </p:nvSpPr>
        <p:spPr>
          <a:xfrm>
            <a:off x="457200" y="2133600"/>
            <a:ext cx="2667000" cy="2590800"/>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glow rad="101600">
                    <a:schemeClr val="bg1">
                      <a:alpha val="60000"/>
                    </a:schemeClr>
                  </a:glow>
                </a:effectLst>
              </a:rPr>
              <a:t>Love of pleasure</a:t>
            </a:r>
            <a:endParaRPr lang="en-US" sz="3200" dirty="0">
              <a:solidFill>
                <a:schemeClr val="tx1"/>
              </a:solidFill>
              <a:effectLst>
                <a:glow rad="101600">
                  <a:schemeClr val="bg1">
                    <a:alpha val="60000"/>
                  </a:schemeClr>
                </a:glow>
              </a:effectLst>
            </a:endParaRPr>
          </a:p>
        </p:txBody>
      </p:sp>
      <p:sp>
        <p:nvSpPr>
          <p:cNvPr id="2" name="Title 1"/>
          <p:cNvSpPr>
            <a:spLocks noGrp="1"/>
          </p:cNvSpPr>
          <p:nvPr>
            <p:ph type="title"/>
          </p:nvPr>
        </p:nvSpPr>
        <p:spPr>
          <a:xfrm>
            <a:off x="457200" y="274638"/>
            <a:ext cx="8229600" cy="1401762"/>
          </a:xfrm>
          <a:solidFill>
            <a:srgbClr val="FFC000"/>
          </a:solidFill>
          <a:ln>
            <a:solidFill>
              <a:schemeClr val="bg1"/>
            </a:solidFill>
          </a:ln>
          <a:scene3d>
            <a:camera prst="orthographicFront"/>
            <a:lightRig rig="threePt" dir="t"/>
          </a:scene3d>
          <a:sp3d>
            <a:bevelT prst="convex"/>
          </a:sp3d>
        </p:spPr>
        <p:txBody>
          <a:bodyPr/>
          <a:lstStyle/>
          <a:p>
            <a:r>
              <a:rPr lang="en-US" dirty="0" smtClean="0">
                <a:effectLst>
                  <a:glow rad="101600">
                    <a:schemeClr val="bg1">
                      <a:alpha val="60000"/>
                    </a:schemeClr>
                  </a:glow>
                </a:effectLst>
              </a:rPr>
              <a:t>Competing Loves</a:t>
            </a:r>
            <a:endParaRPr lang="en-US" dirty="0">
              <a:effectLst>
                <a:glow rad="101600">
                  <a:schemeClr val="bg1">
                    <a:alpha val="60000"/>
                  </a:schemeClr>
                </a:glow>
              </a:effectLst>
            </a:endParaRPr>
          </a:p>
        </p:txBody>
      </p:sp>
      <p:sp>
        <p:nvSpPr>
          <p:cNvPr id="9" name="Heart 8"/>
          <p:cNvSpPr/>
          <p:nvPr/>
        </p:nvSpPr>
        <p:spPr>
          <a:xfrm>
            <a:off x="6096000" y="3886200"/>
            <a:ext cx="2667000" cy="2590800"/>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effectLst>
                  <a:glow rad="101600">
                    <a:schemeClr val="bg1">
                      <a:alpha val="60000"/>
                    </a:schemeClr>
                  </a:glow>
                </a:effectLst>
              </a:rPr>
              <a:t>Love of money</a:t>
            </a:r>
            <a:endParaRPr lang="en-US" sz="3200" dirty="0">
              <a:effectLst>
                <a:glow rad="101600">
                  <a:schemeClr val="bg1">
                    <a:alpha val="60000"/>
                  </a:schemeClr>
                </a:glow>
              </a:effectLst>
            </a:endParaRPr>
          </a:p>
        </p:txBody>
      </p:sp>
      <p:sp>
        <p:nvSpPr>
          <p:cNvPr id="11" name="Heart 10"/>
          <p:cNvSpPr/>
          <p:nvPr/>
        </p:nvSpPr>
        <p:spPr>
          <a:xfrm>
            <a:off x="2438400" y="4267200"/>
            <a:ext cx="2667000" cy="2590800"/>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smtClean="0">
                <a:effectLst>
                  <a:glow rad="101600">
                    <a:schemeClr val="bg1">
                      <a:alpha val="60000"/>
                    </a:schemeClr>
                  </a:glow>
                </a:effectLst>
              </a:rPr>
              <a:t>Love of the world</a:t>
            </a:r>
            <a:endParaRPr lang="en-US" sz="3100" dirty="0">
              <a:effectLst>
                <a:glow rad="101600">
                  <a:schemeClr val="bg1">
                    <a:alpha val="60000"/>
                  </a:schemeClr>
                </a:glow>
              </a:effectLst>
            </a:endParaRPr>
          </a:p>
        </p:txBody>
      </p:sp>
      <p:sp>
        <p:nvSpPr>
          <p:cNvPr id="12" name="Heart 11"/>
          <p:cNvSpPr/>
          <p:nvPr/>
        </p:nvSpPr>
        <p:spPr>
          <a:xfrm>
            <a:off x="4038600" y="1905000"/>
            <a:ext cx="2667000" cy="2590800"/>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effectLst>
                  <a:glow rad="101600">
                    <a:schemeClr val="bg1">
                      <a:alpha val="60000"/>
                    </a:schemeClr>
                  </a:glow>
                </a:effectLst>
              </a:rPr>
              <a:t>Love of self</a:t>
            </a:r>
            <a:endParaRPr lang="en-US" sz="3200"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tr. Daniel White\Desktop\Bible pictures\faces\essentials-hurdles-athens.jpg"/>
          <p:cNvPicPr>
            <a:picLocks noChangeAspect="1" noChangeArrowheads="1"/>
          </p:cNvPicPr>
          <p:nvPr/>
        </p:nvPicPr>
        <p:blipFill>
          <a:blip r:embed="rId3" cstate="print"/>
          <a:srcRect/>
          <a:stretch>
            <a:fillRect/>
          </a:stretch>
        </p:blipFill>
        <p:spPr bwMode="auto">
          <a:xfrm>
            <a:off x="2438400" y="304800"/>
            <a:ext cx="4769427" cy="2590800"/>
          </a:xfrm>
          <a:prstGeom prst="rect">
            <a:avLst/>
          </a:prstGeom>
          <a:noFill/>
        </p:spPr>
      </p:pic>
      <p:sp>
        <p:nvSpPr>
          <p:cNvPr id="5" name="Content Placeholder 4"/>
          <p:cNvSpPr>
            <a:spLocks noGrp="1"/>
          </p:cNvSpPr>
          <p:nvPr>
            <p:ph idx="1"/>
          </p:nvPr>
        </p:nvSpPr>
        <p:spPr>
          <a:xfrm>
            <a:off x="0" y="3048000"/>
            <a:ext cx="9144000" cy="3810000"/>
          </a:xfrm>
        </p:spPr>
        <p:txBody>
          <a:bodyPr>
            <a:normAutofit/>
          </a:bodyPr>
          <a:lstStyle/>
          <a:p>
            <a:pPr algn="ctr">
              <a:buNone/>
            </a:pPr>
            <a:r>
              <a:rPr lang="en-US" i="1" dirty="0" smtClean="0">
                <a:effectLst>
                  <a:glow rad="101600">
                    <a:schemeClr val="bg1">
                      <a:alpha val="60000"/>
                    </a:schemeClr>
                  </a:glow>
                </a:effectLst>
              </a:rPr>
              <a:t>   “Wherefore seeing we also are compassed about with so great a cloud of witnesses, let us lay aside every weight, and the sin which doth so easily beset us, and let us run with patience the race that is      set before us.” - Heb 12:1  </a:t>
            </a:r>
          </a:p>
          <a:p>
            <a:pPr algn="ctr">
              <a:buNone/>
            </a:pPr>
            <a:r>
              <a:rPr lang="en-US" i="1" dirty="0" smtClean="0">
                <a:effectLst>
                  <a:glow rad="101600">
                    <a:schemeClr val="bg1">
                      <a:alpha val="60000"/>
                    </a:schemeClr>
                  </a:glow>
                </a:effectLst>
              </a:rPr>
              <a:t>   “Ye did run well; who did hinder you that ye should not obey the truth.” - Gal. 5:7 </a:t>
            </a:r>
            <a:endParaRPr lang="en-US" i="1"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3600" dirty="0" smtClean="0">
                <a:effectLst>
                  <a:glow rad="101600">
                    <a:schemeClr val="bg1">
                      <a:alpha val="60000"/>
                    </a:schemeClr>
                  </a:glow>
                </a:effectLst>
              </a:rPr>
              <a:t>Walking with God is Simply </a:t>
            </a:r>
            <a:br>
              <a:rPr lang="en-US" sz="3600" dirty="0" smtClean="0">
                <a:effectLst>
                  <a:glow rad="101600">
                    <a:schemeClr val="bg1">
                      <a:alpha val="60000"/>
                    </a:schemeClr>
                  </a:glow>
                </a:effectLst>
              </a:rPr>
            </a:br>
            <a:r>
              <a:rPr lang="en-US" sz="3600" dirty="0" smtClean="0">
                <a:effectLst>
                  <a:glow rad="101600">
                    <a:schemeClr val="bg1">
                      <a:alpha val="60000"/>
                    </a:schemeClr>
                  </a:glow>
                </a:effectLst>
              </a:rPr>
              <a:t> the Great Truth of Sanctification</a:t>
            </a:r>
            <a:endParaRPr lang="en-US" sz="3600" dirty="0">
              <a:effectLst>
                <a:glow rad="101600">
                  <a:schemeClr val="bg1">
                    <a:alpha val="60000"/>
                  </a:schemeClr>
                </a:glow>
              </a:effectLst>
            </a:endParaRPr>
          </a:p>
        </p:txBody>
      </p:sp>
      <p:sp>
        <p:nvSpPr>
          <p:cNvPr id="3" name="Content Placeholder 2"/>
          <p:cNvSpPr>
            <a:spLocks noGrp="1"/>
          </p:cNvSpPr>
          <p:nvPr>
            <p:ph idx="1"/>
          </p:nvPr>
        </p:nvSpPr>
        <p:spPr>
          <a:xfrm>
            <a:off x="-152400" y="1371600"/>
            <a:ext cx="9448800" cy="5486400"/>
          </a:xfrm>
        </p:spPr>
        <p:txBody>
          <a:bodyPr>
            <a:normAutofit lnSpcReduction="10000"/>
          </a:bodyPr>
          <a:lstStyle/>
          <a:p>
            <a:pPr algn="ctr">
              <a:buNone/>
            </a:pPr>
            <a:r>
              <a:rPr lang="en-US" i="1" dirty="0">
                <a:solidFill>
                  <a:srgbClr val="FFFF00"/>
                </a:solidFill>
                <a:effectLst>
                  <a:glow rad="101600">
                    <a:schemeClr val="bg1">
                      <a:alpha val="60000"/>
                    </a:schemeClr>
                  </a:glow>
                </a:effectLst>
              </a:rPr>
              <a:t> </a:t>
            </a:r>
            <a:r>
              <a:rPr lang="en-US" i="1" dirty="0" smtClean="0">
                <a:solidFill>
                  <a:srgbClr val="FFFF00"/>
                </a:solidFill>
                <a:effectLst>
                  <a:glow rad="101600">
                    <a:schemeClr val="bg1">
                      <a:alpha val="60000"/>
                    </a:schemeClr>
                  </a:glow>
                </a:effectLst>
              </a:rPr>
              <a:t>    “Furthermore then we beseech you, brethren, and exhort you by the Lord Jesus, that as ye have received of us how ye ought to walk and to please God, so ye would abound more and more. For ye know what commandments we gave you by the Lord Jesus. For this is the will of God, even your sanctification, that ye should abstain from fornication: That every one of you should know how to possess his vessel in sanctification and </a:t>
            </a:r>
            <a:r>
              <a:rPr lang="en-US" i="1" dirty="0" err="1" smtClean="0">
                <a:solidFill>
                  <a:srgbClr val="FFFF00"/>
                </a:solidFill>
                <a:effectLst>
                  <a:glow rad="101600">
                    <a:schemeClr val="bg1">
                      <a:alpha val="60000"/>
                    </a:schemeClr>
                  </a:glow>
                </a:effectLst>
              </a:rPr>
              <a:t>honour</a:t>
            </a:r>
            <a:r>
              <a:rPr lang="en-US" i="1" dirty="0" smtClean="0">
                <a:solidFill>
                  <a:srgbClr val="FFFF00"/>
                </a:solidFill>
                <a:effectLst>
                  <a:glow rad="101600">
                    <a:schemeClr val="bg1">
                      <a:alpha val="60000"/>
                    </a:schemeClr>
                  </a:glow>
                </a:effectLst>
              </a:rPr>
              <a:t>; Not in the lust of concupiscence, even as the Gentiles which know not God…For God hath not called us unto uncleanness, but unto holiness.” ( I Thess. 4:1-7)</a:t>
            </a:r>
            <a:endParaRPr lang="en-US" i="1" dirty="0">
              <a:solidFill>
                <a:srgbClr val="FFFF00"/>
              </a:solidFill>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528"/>
            <a:ext cx="8229600" cy="1752600"/>
          </a:xfrm>
        </p:spPr>
        <p:txBody>
          <a:bodyPr>
            <a:normAutofit/>
          </a:bodyPr>
          <a:lstStyle/>
          <a:p>
            <a:r>
              <a:rPr lang="en-US" dirty="0" smtClean="0">
                <a:effectLst>
                  <a:glow rad="101600">
                    <a:schemeClr val="bg1">
                      <a:alpha val="60000"/>
                    </a:schemeClr>
                  </a:glow>
                </a:effectLst>
              </a:rPr>
              <a:t>Never Forget that there are Others </a:t>
            </a:r>
            <a:r>
              <a:rPr lang="en-US" dirty="0">
                <a:effectLst>
                  <a:glow rad="101600">
                    <a:schemeClr val="bg1">
                      <a:alpha val="60000"/>
                    </a:schemeClr>
                  </a:glow>
                </a:effectLst>
              </a:rPr>
              <a:t/>
            </a:r>
            <a:br>
              <a:rPr lang="en-US" dirty="0">
                <a:effectLst>
                  <a:glow rad="101600">
                    <a:schemeClr val="bg1">
                      <a:alpha val="60000"/>
                    </a:schemeClr>
                  </a:glow>
                </a:effectLst>
              </a:rPr>
            </a:br>
            <a:r>
              <a:rPr lang="en-US" dirty="0" smtClean="0">
                <a:effectLst>
                  <a:glow rad="101600">
                    <a:schemeClr val="bg1">
                      <a:alpha val="60000"/>
                    </a:schemeClr>
                  </a:glow>
                </a:effectLst>
              </a:rPr>
              <a:t>Walking on the Road of Holiness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57200" y="2514600"/>
            <a:ext cx="8229600" cy="4343400"/>
          </a:xfrm>
        </p:spPr>
        <p:txBody>
          <a:bodyPr/>
          <a:lstStyle/>
          <a:p>
            <a:r>
              <a:rPr lang="en-US" sz="3600" i="1" dirty="0" smtClean="0">
                <a:effectLst>
                  <a:glow rad="101600">
                    <a:schemeClr val="bg1">
                      <a:alpha val="60000"/>
                    </a:schemeClr>
                  </a:glow>
                </a:effectLst>
              </a:rPr>
              <a:t>I Peter 5:6-11</a:t>
            </a:r>
          </a:p>
          <a:p>
            <a:r>
              <a:rPr lang="en-US" sz="3600" i="1" dirty="0" smtClean="0">
                <a:effectLst>
                  <a:glow rad="101600">
                    <a:schemeClr val="bg1">
                      <a:alpha val="60000"/>
                    </a:schemeClr>
                  </a:glow>
                </a:effectLst>
              </a:rPr>
              <a:t>Phil. 3:7-21</a:t>
            </a:r>
          </a:p>
          <a:p>
            <a:r>
              <a:rPr lang="en-US" sz="3600" i="1" dirty="0" smtClean="0">
                <a:effectLst>
                  <a:glow rad="101600">
                    <a:schemeClr val="bg1">
                      <a:alpha val="60000"/>
                    </a:schemeClr>
                  </a:glow>
                </a:effectLst>
              </a:rPr>
              <a:t>II Tim. 2:19-22</a:t>
            </a:r>
          </a:p>
          <a:p>
            <a:r>
              <a:rPr lang="en-US" sz="3600" i="1" dirty="0" smtClean="0">
                <a:effectLst>
                  <a:glow rad="101600">
                    <a:schemeClr val="bg1">
                      <a:alpha val="60000"/>
                    </a:schemeClr>
                  </a:glow>
                </a:effectLst>
              </a:rPr>
              <a:t>I John 1:3-7</a:t>
            </a:r>
          </a:p>
          <a:p>
            <a:r>
              <a:rPr lang="en-US" sz="3600" i="1" dirty="0" smtClean="0">
                <a:effectLst>
                  <a:glow rad="101600">
                    <a:schemeClr val="bg1">
                      <a:alpha val="60000"/>
                    </a:schemeClr>
                  </a:glow>
                </a:effectLst>
              </a:rPr>
              <a:t>Acts 2:42</a:t>
            </a:r>
          </a:p>
          <a:p>
            <a:r>
              <a:rPr lang="en-US" sz="3600" i="1" dirty="0" smtClean="0">
                <a:effectLst>
                  <a:glow rad="101600">
                    <a:schemeClr val="bg1">
                      <a:alpha val="60000"/>
                    </a:schemeClr>
                  </a:glow>
                </a:effectLst>
              </a:rPr>
              <a:t>Phil. 1:15</a:t>
            </a:r>
          </a:p>
          <a:p>
            <a:endParaRPr lang="en-US" sz="3600" i="1" dirty="0" smtClean="0">
              <a:effectLst>
                <a:glow rad="101600">
                  <a:schemeClr val="bg1">
                    <a:alpha val="60000"/>
                  </a:schemeClr>
                </a:glow>
              </a:effectLst>
            </a:endParaRPr>
          </a:p>
          <a:p>
            <a:endParaRPr lang="en-US" dirty="0"/>
          </a:p>
        </p:txBody>
      </p:sp>
      <p:pic>
        <p:nvPicPr>
          <p:cNvPr id="7170" name="Picture 2" descr="C:\Users\Ptr. Daniel White\Desktop\Bible pictures\Daniel &amp; Bab Captvty\Daniel\scan0069 - Copy.jpg"/>
          <p:cNvPicPr>
            <a:picLocks noChangeAspect="1" noChangeArrowheads="1"/>
          </p:cNvPicPr>
          <p:nvPr/>
        </p:nvPicPr>
        <p:blipFill>
          <a:blip r:embed="rId3" cstate="print"/>
          <a:srcRect/>
          <a:stretch>
            <a:fillRect/>
          </a:stretch>
        </p:blipFill>
        <p:spPr bwMode="auto">
          <a:xfrm rot="16200000">
            <a:off x="3580846" y="2623931"/>
            <a:ext cx="4877911" cy="3200401"/>
          </a:xfrm>
          <a:prstGeom prst="rect">
            <a:avLst/>
          </a:prstGeom>
          <a:noFill/>
        </p:spPr>
      </p:pic>
      <p:pic>
        <p:nvPicPr>
          <p:cNvPr id="3076" name="Picture 4" descr="https://www.lds.org/scriptures/bc/scriptures/ot/dan/3/images/025-025-three-men-in-the-fiery-furnace-full.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9376" y="1633331"/>
            <a:ext cx="3900849" cy="5181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2">
              <a:lumMod val="75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i="1" dirty="0" smtClean="0">
                <a:solidFill>
                  <a:schemeClr val="tx1"/>
                </a:solidFill>
                <a:effectLst>
                  <a:glow rad="101600">
                    <a:schemeClr val="bg1">
                      <a:alpha val="60000"/>
                    </a:schemeClr>
                  </a:glow>
                </a:effectLst>
              </a:rPr>
              <a:t>Dying to self is not something               we do once for all!</a:t>
            </a:r>
            <a:endParaRPr lang="en-US" i="1" dirty="0">
              <a:solidFill>
                <a:schemeClr val="tx1"/>
              </a:solidFill>
              <a:effectLst>
                <a:glow rad="101600">
                  <a:schemeClr val="bg1">
                    <a:alpha val="60000"/>
                  </a:schemeClr>
                </a:glow>
              </a:effectLst>
            </a:endParaRPr>
          </a:p>
        </p:txBody>
      </p:sp>
      <p:sp>
        <p:nvSpPr>
          <p:cNvPr id="3" name="Rectangle 2"/>
          <p:cNvSpPr/>
          <p:nvPr/>
        </p:nvSpPr>
        <p:spPr>
          <a:xfrm rot="1428652">
            <a:off x="4907618" y="2919756"/>
            <a:ext cx="3992308" cy="1384995"/>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i="1" dirty="0" smtClean="0">
                <a:solidFill>
                  <a:srgbClr val="FFFF00"/>
                </a:solidFill>
                <a:effectLst>
                  <a:glow rad="101600">
                    <a:schemeClr val="bg1">
                      <a:alpha val="60000"/>
                    </a:schemeClr>
                  </a:glow>
                </a:effectLst>
              </a:rPr>
              <a:t>“I die daily.” </a:t>
            </a:r>
          </a:p>
          <a:p>
            <a:pPr algn="ctr"/>
            <a:r>
              <a:rPr lang="en-US" sz="4000" i="1" dirty="0" smtClean="0">
                <a:solidFill>
                  <a:srgbClr val="FFFF00"/>
                </a:solidFill>
                <a:effectLst>
                  <a:glow rad="101600">
                    <a:schemeClr val="bg1">
                      <a:alpha val="60000"/>
                    </a:schemeClr>
                  </a:glow>
                </a:effectLst>
              </a:rPr>
              <a:t>(I Cor. 15:31)</a:t>
            </a:r>
            <a:endParaRPr lang="en-US" sz="4000" i="1" dirty="0">
              <a:solidFill>
                <a:srgbClr val="FFFF00"/>
              </a:solidFill>
              <a:effectLst>
                <a:glow rad="101600">
                  <a:schemeClr val="bg1">
                    <a:alpha val="60000"/>
                  </a:schemeClr>
                </a:glow>
              </a:effectLst>
            </a:endParaRPr>
          </a:p>
        </p:txBody>
      </p:sp>
      <p:sp>
        <p:nvSpPr>
          <p:cNvPr id="4" name="Rectangle 3"/>
          <p:cNvSpPr/>
          <p:nvPr/>
        </p:nvSpPr>
        <p:spPr>
          <a:xfrm rot="19812458">
            <a:off x="1147482" y="2273002"/>
            <a:ext cx="3478084" cy="4031873"/>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101600">
                    <a:schemeClr val="accent2">
                      <a:lumMod val="40000"/>
                      <a:lumOff val="60000"/>
                      <a:alpha val="60000"/>
                    </a:schemeClr>
                  </a:glow>
                </a:effectLst>
              </a:rPr>
              <a:t>“And he said to them all, If any man will come after me, let him deny himself, and take up his cross daily, and follow me.”</a:t>
            </a:r>
          </a:p>
          <a:p>
            <a:pPr algn="ctr"/>
            <a:r>
              <a:rPr lang="en-US" sz="3200" i="1" dirty="0" smtClean="0">
                <a:effectLst>
                  <a:glow rad="101600">
                    <a:schemeClr val="accent2">
                      <a:lumMod val="40000"/>
                      <a:lumOff val="60000"/>
                      <a:alpha val="60000"/>
                    </a:schemeClr>
                  </a:glow>
                </a:effectLst>
              </a:rPr>
              <a:t> (Luke 9:23)</a:t>
            </a:r>
            <a:endParaRPr lang="en-US" sz="3200" i="1" dirty="0">
              <a:effectLst>
                <a:glow rad="101600">
                  <a:schemeClr val="accent2">
                    <a:lumMod val="40000"/>
                    <a:lumOff val="60000"/>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71600" y="228600"/>
            <a:ext cx="6400800"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How to Walk with God</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600" i="1" dirty="0" smtClean="0">
                <a:solidFill>
                  <a:srgbClr val="FFFF00"/>
                </a:solidFill>
                <a:effectLst>
                  <a:glow rad="101600">
                    <a:schemeClr val="bg1">
                      <a:alpha val="60000"/>
                    </a:schemeClr>
                  </a:glow>
                </a:effectLst>
              </a:rPr>
              <a:t>“The way of fellowship”</a:t>
            </a:r>
            <a:endPar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(Part 2)</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r>
            <a:b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endPar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pic>
        <p:nvPicPr>
          <p:cNvPr id="1026" name="Picture 2" descr="C:\Users\Ptr. Daniel White\Desktop\Bible pictures\Jesus\LET JE1.jpg"/>
          <p:cNvPicPr>
            <a:picLocks noChangeAspect="1" noChangeArrowheads="1"/>
          </p:cNvPicPr>
          <p:nvPr/>
        </p:nvPicPr>
        <p:blipFill>
          <a:blip r:embed="rId3" cstate="print"/>
          <a:srcRect/>
          <a:stretch>
            <a:fillRect/>
          </a:stretch>
        </p:blipFill>
        <p:spPr bwMode="auto">
          <a:xfrm>
            <a:off x="1828800" y="2514600"/>
            <a:ext cx="5410200" cy="40572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92964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rot="20379688">
            <a:off x="2746811" y="780186"/>
            <a:ext cx="4869621" cy="2554545"/>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63500">
                    <a:schemeClr val="accent5">
                      <a:satMod val="175000"/>
                      <a:alpha val="40000"/>
                    </a:schemeClr>
                  </a:glow>
                </a:effectLst>
              </a:rPr>
              <a:t>“God is faithful, by whom ye were called unto the fellowship of his Son Jesus Christ our Lord.” </a:t>
            </a:r>
          </a:p>
          <a:p>
            <a:pPr algn="ctr"/>
            <a:r>
              <a:rPr lang="en-US" sz="3200" i="1" dirty="0" smtClean="0">
                <a:effectLst>
                  <a:glow rad="63500">
                    <a:schemeClr val="accent5">
                      <a:satMod val="175000"/>
                      <a:alpha val="40000"/>
                    </a:schemeClr>
                  </a:glow>
                </a:effectLst>
              </a:rPr>
              <a:t>(I Cor. 1:9) </a:t>
            </a:r>
            <a:endParaRPr lang="en-US" sz="3200" i="1" dirty="0">
              <a:effectLst>
                <a:glow rad="63500">
                  <a:schemeClr val="accent5">
                    <a:satMod val="175000"/>
                    <a:alpha val="40000"/>
                  </a:schemeClr>
                </a:glow>
              </a:effectLst>
            </a:endParaRPr>
          </a:p>
        </p:txBody>
      </p:sp>
      <p:sp>
        <p:nvSpPr>
          <p:cNvPr id="2" name="Title 1"/>
          <p:cNvSpPr>
            <a:spLocks noGrp="1"/>
          </p:cNvSpPr>
          <p:nvPr>
            <p:ph type="ctrTitle"/>
          </p:nvPr>
        </p:nvSpPr>
        <p:spPr>
          <a:xfrm rot="953334">
            <a:off x="988621" y="3613750"/>
            <a:ext cx="4814554" cy="2606282"/>
          </a:xfr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r>
              <a:rPr lang="en-US" sz="3200" i="1" dirty="0" smtClean="0">
                <a:effectLst>
                  <a:glow rad="228600">
                    <a:schemeClr val="accent3">
                      <a:satMod val="175000"/>
                      <a:alpha val="40000"/>
                    </a:schemeClr>
                  </a:glow>
                </a:effectLst>
              </a:rPr>
              <a:t>“If we say that we have fellowship with him, and walk in darkness, we lie, and do not the truth.” </a:t>
            </a:r>
            <a:br>
              <a:rPr lang="en-US" sz="3200" i="1" dirty="0" smtClean="0">
                <a:effectLst>
                  <a:glow rad="228600">
                    <a:schemeClr val="accent3">
                      <a:satMod val="175000"/>
                      <a:alpha val="40000"/>
                    </a:schemeClr>
                  </a:glow>
                </a:effectLst>
              </a:rPr>
            </a:br>
            <a:r>
              <a:rPr lang="en-US" sz="3200" i="1" dirty="0" smtClean="0">
                <a:effectLst>
                  <a:glow rad="228600">
                    <a:schemeClr val="accent3">
                      <a:satMod val="175000"/>
                      <a:alpha val="40000"/>
                    </a:schemeClr>
                  </a:glow>
                </a:effectLst>
              </a:rPr>
              <a:t>(I John 1:6) </a:t>
            </a:r>
            <a:endParaRPr lang="en-US" sz="3200" i="1" dirty="0">
              <a:effectLst>
                <a:glow rad="228600">
                  <a:schemeClr val="accent3">
                    <a:satMod val="175000"/>
                    <a:alpha val="4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964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Rectangle 1"/>
          <p:cNvSpPr/>
          <p:nvPr/>
        </p:nvSpPr>
        <p:spPr>
          <a:xfrm rot="20585562">
            <a:off x="1512551" y="3312504"/>
            <a:ext cx="7159915" cy="255454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63500">
                    <a:schemeClr val="accent1">
                      <a:satMod val="175000"/>
                      <a:alpha val="40000"/>
                    </a:schemeClr>
                  </a:glow>
                </a:effectLst>
              </a:rPr>
              <a:t>“That ye might walk worthy of the Lord unto all pleasing, being fruitful in every good work, and increasing in                     the knowledge of God.” </a:t>
            </a:r>
          </a:p>
          <a:p>
            <a:pPr algn="ctr"/>
            <a:r>
              <a:rPr lang="en-US" sz="3200" i="1" dirty="0" smtClean="0">
                <a:effectLst>
                  <a:glow rad="63500">
                    <a:schemeClr val="accent1">
                      <a:satMod val="175000"/>
                      <a:alpha val="40000"/>
                    </a:schemeClr>
                  </a:glow>
                </a:effectLst>
              </a:rPr>
              <a:t>(Col 1:10)</a:t>
            </a:r>
            <a:endParaRPr lang="en-US" sz="3200" i="1" dirty="0">
              <a:effectLst>
                <a:glow rad="63500">
                  <a:schemeClr val="accent1">
                    <a:satMod val="175000"/>
                    <a:alpha val="40000"/>
                  </a:schemeClr>
                </a:glow>
              </a:effectLst>
            </a:endParaRPr>
          </a:p>
        </p:txBody>
      </p:sp>
      <p:sp>
        <p:nvSpPr>
          <p:cNvPr id="3" name="Rectangle 2"/>
          <p:cNvSpPr/>
          <p:nvPr/>
        </p:nvSpPr>
        <p:spPr>
          <a:xfrm>
            <a:off x="1066800" y="685800"/>
            <a:ext cx="6019800" cy="2133600"/>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solidFill>
                  <a:schemeClr val="tx1"/>
                </a:solidFill>
                <a:effectLst>
                  <a:glow rad="101600">
                    <a:schemeClr val="bg1">
                      <a:alpha val="60000"/>
                    </a:schemeClr>
                  </a:glow>
                </a:effectLst>
              </a:rPr>
              <a:t>“Truly our fellowship is with the Father, and with his </a:t>
            </a:r>
          </a:p>
          <a:p>
            <a:pPr algn="ctr"/>
            <a:r>
              <a:rPr lang="en-US" sz="3200" i="1" dirty="0" smtClean="0">
                <a:solidFill>
                  <a:schemeClr val="tx1"/>
                </a:solidFill>
                <a:effectLst>
                  <a:glow rad="101600">
                    <a:schemeClr val="bg1">
                      <a:alpha val="60000"/>
                    </a:schemeClr>
                  </a:glow>
                </a:effectLst>
              </a:rPr>
              <a:t>Son Jesus Christ.”</a:t>
            </a:r>
          </a:p>
          <a:p>
            <a:pPr algn="ctr"/>
            <a:r>
              <a:rPr lang="en-US" sz="3200" i="1" dirty="0" smtClean="0">
                <a:solidFill>
                  <a:schemeClr val="tx1"/>
                </a:solidFill>
                <a:effectLst>
                  <a:glow rad="101600">
                    <a:schemeClr val="bg1">
                      <a:alpha val="60000"/>
                    </a:schemeClr>
                  </a:glow>
                </a:effectLst>
              </a:rPr>
              <a:t> (I John 1:3)</a:t>
            </a:r>
            <a:endParaRPr lang="en-US" sz="3200" i="1" dirty="0">
              <a:solidFill>
                <a:schemeClr val="tx1"/>
              </a:solidFill>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838200"/>
            <a:ext cx="8229600" cy="2590800"/>
          </a:xfrm>
        </p:spPr>
        <p:txBody>
          <a:bodyPr>
            <a:normAutofit fontScale="90000"/>
          </a:bodyPr>
          <a:lstStyle/>
          <a:p>
            <a:r>
              <a:rPr lang="en-US" dirty="0" smtClean="0">
                <a:effectLst>
                  <a:glow rad="101600">
                    <a:schemeClr val="bg1">
                      <a:alpha val="60000"/>
                    </a:schemeClr>
                  </a:glow>
                </a:effectLst>
              </a:rPr>
              <a:t>The Peace of God</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“Clear evidence of being in              Fellowship with God” </a:t>
            </a:r>
            <a:br>
              <a:rPr lang="en-US" sz="4000" i="1"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 (Phil. 4:7)</a:t>
            </a:r>
            <a:br>
              <a:rPr lang="en-US" sz="4000" i="1"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
            </a:r>
            <a:br>
              <a:rPr lang="en-US" sz="4000" i="1" dirty="0" smtClean="0">
                <a:solidFill>
                  <a:srgbClr val="FFFF00"/>
                </a:solidFill>
                <a:effectLst>
                  <a:glow rad="101600">
                    <a:schemeClr val="bg1">
                      <a:alpha val="60000"/>
                    </a:schemeClr>
                  </a:glow>
                </a:effectLst>
              </a:rPr>
            </a:br>
            <a:endParaRPr lang="en-US" sz="4000" i="1" dirty="0">
              <a:solidFill>
                <a:srgbClr val="FFFF00"/>
              </a:solidFill>
              <a:effectLst>
                <a:glow rad="101600">
                  <a:schemeClr val="bg1">
                    <a:alpha val="60000"/>
                  </a:schemeClr>
                </a:glow>
              </a:effectLst>
            </a:endParaRPr>
          </a:p>
        </p:txBody>
      </p:sp>
      <p:sp>
        <p:nvSpPr>
          <p:cNvPr id="7" name="Rectangle 6"/>
          <p:cNvSpPr/>
          <p:nvPr/>
        </p:nvSpPr>
        <p:spPr>
          <a:xfrm>
            <a:off x="152400" y="2971800"/>
            <a:ext cx="8763000" cy="3539430"/>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b="1" i="1" dirty="0" smtClean="0">
                <a:effectLst/>
              </a:rPr>
              <a:t>“Be careful for nothing; but in every thing by prayer and supplication with thanksgiving let your</a:t>
            </a:r>
          </a:p>
          <a:p>
            <a:pPr algn="ctr"/>
            <a:r>
              <a:rPr lang="en-US" sz="3200" b="1" i="1" dirty="0" smtClean="0">
                <a:effectLst/>
              </a:rPr>
              <a:t>requests be made known unto God.</a:t>
            </a:r>
          </a:p>
          <a:p>
            <a:pPr algn="ctr"/>
            <a:r>
              <a:rPr lang="en-US" sz="3200" b="1" i="1" dirty="0" smtClean="0">
                <a:effectLst/>
              </a:rPr>
              <a:t>And the peace of God, which </a:t>
            </a:r>
            <a:r>
              <a:rPr lang="en-US" sz="3200" b="1" i="1" dirty="0" err="1" smtClean="0">
                <a:effectLst/>
              </a:rPr>
              <a:t>passeth</a:t>
            </a:r>
            <a:r>
              <a:rPr lang="en-US" sz="3200" b="1" i="1" dirty="0" smtClean="0">
                <a:effectLst/>
              </a:rPr>
              <a:t> </a:t>
            </a:r>
          </a:p>
          <a:p>
            <a:pPr algn="ctr"/>
            <a:r>
              <a:rPr lang="en-US" sz="3200" b="1" i="1" dirty="0" smtClean="0">
                <a:effectLst/>
              </a:rPr>
              <a:t>all understanding, shall keep your hearts and </a:t>
            </a:r>
          </a:p>
          <a:p>
            <a:pPr algn="ctr"/>
            <a:r>
              <a:rPr lang="en-US" sz="3200" b="1" i="1" dirty="0" smtClean="0">
                <a:effectLst/>
              </a:rPr>
              <a:t>minds through Christ Jesus.” </a:t>
            </a:r>
          </a:p>
          <a:p>
            <a:pPr algn="ctr"/>
            <a:r>
              <a:rPr lang="en-US" sz="3200" b="1" i="1" dirty="0" smtClean="0">
                <a:effectLst/>
              </a:rPr>
              <a:t>(Phil. 4:6-7)</a:t>
            </a:r>
            <a:endParaRPr lang="en-US" sz="3200" b="1" i="1"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676400"/>
            <a:ext cx="8229600" cy="685800"/>
          </a:xfrm>
        </p:spPr>
        <p:txBody>
          <a:bodyPr>
            <a:noAutofit/>
          </a:bodyPr>
          <a:lstStyle/>
          <a:p>
            <a:pPr marL="342900" lvl="0" indent="-342900">
              <a:spcBef>
                <a:spcPct val="20000"/>
              </a:spcBef>
              <a:defRPr/>
            </a:pPr>
            <a:r>
              <a:rPr lang="en-US" sz="3600" dirty="0">
                <a:effectLst>
                  <a:glow rad="101600">
                    <a:schemeClr val="bg1">
                      <a:alpha val="60000"/>
                    </a:schemeClr>
                  </a:glow>
                </a:effectLst>
                <a:latin typeface="+mn-lt"/>
                <a:ea typeface="+mn-ea"/>
                <a:cs typeface="+mn-cs"/>
              </a:rPr>
              <a:t>How to Walk with God</a:t>
            </a:r>
            <a:br>
              <a:rPr lang="en-US" sz="3600" dirty="0">
                <a:effectLst>
                  <a:glow rad="101600">
                    <a:schemeClr val="bg1">
                      <a:alpha val="60000"/>
                    </a:schemeClr>
                  </a:glow>
                </a:effectLst>
                <a:latin typeface="+mn-lt"/>
                <a:ea typeface="+mn-ea"/>
                <a:cs typeface="+mn-cs"/>
              </a:rPr>
            </a:br>
            <a:r>
              <a:rPr lang="en-US" sz="3600" i="1" dirty="0">
                <a:solidFill>
                  <a:srgbClr val="FFFF00"/>
                </a:solidFill>
                <a:effectLst>
                  <a:glow rad="101600">
                    <a:schemeClr val="bg1">
                      <a:alpha val="60000"/>
                    </a:schemeClr>
                  </a:glow>
                </a:effectLst>
              </a:rPr>
              <a:t>“Walking on the </a:t>
            </a:r>
            <a:r>
              <a:rPr lang="en-US" sz="3600" i="1" dirty="0" smtClean="0">
                <a:solidFill>
                  <a:srgbClr val="FFFF00"/>
                </a:solidFill>
                <a:effectLst>
                  <a:glow rad="101600">
                    <a:schemeClr val="bg1">
                      <a:alpha val="60000"/>
                    </a:schemeClr>
                  </a:glow>
                </a:effectLst>
              </a:rPr>
              <a:t>Road </a:t>
            </a:r>
            <a:r>
              <a:rPr lang="en-US" sz="3600" i="1" dirty="0">
                <a:solidFill>
                  <a:srgbClr val="FFFF00"/>
                </a:solidFill>
                <a:effectLst>
                  <a:glow rad="101600">
                    <a:schemeClr val="bg1">
                      <a:alpha val="60000"/>
                    </a:schemeClr>
                  </a:glow>
                </a:effectLst>
              </a:rPr>
              <a:t>of Holiness”</a:t>
            </a:r>
            <a:r>
              <a:rPr lang="en-US" sz="3600" i="1" dirty="0">
                <a:solidFill>
                  <a:srgbClr val="FFFF00"/>
                </a:solidFill>
                <a:effectLst>
                  <a:glow rad="101600">
                    <a:schemeClr val="bg1">
                      <a:alpha val="60000"/>
                    </a:schemeClr>
                  </a:glow>
                </a:effectLst>
                <a:latin typeface="+mn-lt"/>
                <a:ea typeface="+mn-ea"/>
                <a:cs typeface="+mn-cs"/>
              </a:rPr>
              <a:t/>
            </a:r>
            <a:br>
              <a:rPr lang="en-US" sz="3600" i="1" dirty="0">
                <a:solidFill>
                  <a:srgbClr val="FFFF00"/>
                </a:solidFill>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(Part 3)</a:t>
            </a:r>
            <a:r>
              <a:rPr lang="en-US" sz="3600" dirty="0">
                <a:effectLst>
                  <a:glow rad="101600">
                    <a:schemeClr val="bg1">
                      <a:alpha val="60000"/>
                    </a:schemeClr>
                  </a:glow>
                </a:effectLst>
                <a:latin typeface="+mn-lt"/>
                <a:ea typeface="+mn-ea"/>
                <a:cs typeface="+mn-cs"/>
              </a:rPr>
              <a:t/>
            </a:r>
            <a:br>
              <a:rPr lang="en-US" sz="3600"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r>
              <a:rPr lang="en-US" sz="3600" i="1" dirty="0">
                <a:effectLst>
                  <a:glow rad="101600">
                    <a:schemeClr val="bg1">
                      <a:alpha val="60000"/>
                    </a:schemeClr>
                  </a:glow>
                </a:effectLst>
                <a:latin typeface="+mn-lt"/>
                <a:ea typeface="+mn-ea"/>
                <a:cs typeface="+mn-cs"/>
              </a:rPr>
              <a:t/>
            </a:r>
            <a:br>
              <a:rPr lang="en-US" sz="3600" i="1" dirty="0">
                <a:effectLst>
                  <a:glow rad="101600">
                    <a:schemeClr val="bg1">
                      <a:alpha val="60000"/>
                    </a:schemeClr>
                  </a:glow>
                </a:effectLst>
                <a:latin typeface="+mn-lt"/>
                <a:ea typeface="+mn-ea"/>
                <a:cs typeface="+mn-cs"/>
              </a:rPr>
            </a:br>
            <a:endParaRPr lang="en-US" sz="3600" dirty="0"/>
          </a:p>
        </p:txBody>
      </p:sp>
      <p:pic>
        <p:nvPicPr>
          <p:cNvPr id="5" name="Picture 2" descr="C:\Users\Ptr. Daniel White\Documents\My Scans\2009-06 (Jun)\scan0021.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209800" y="2743200"/>
            <a:ext cx="5105400" cy="3770933"/>
          </a:xfrm>
          <a:prstGeom prst="rect">
            <a:avLst/>
          </a:prstGeom>
          <a:ln w="228600" cap="sq" cmpd="thickThin">
            <a:solidFill>
              <a:srgbClr val="000000"/>
            </a:solidFill>
            <a:prstDash val="solid"/>
            <a:miter lim="800000"/>
          </a:ln>
          <a:effectLst>
            <a:innerShdw blurRad="76200">
              <a:srgbClr val="000000"/>
            </a:innerShdw>
          </a:effectLst>
        </p:spPr>
      </p:pic>
      <p:sp>
        <p:nvSpPr>
          <p:cNvPr id="6" name="Explosion 2 5"/>
          <p:cNvSpPr/>
          <p:nvPr/>
        </p:nvSpPr>
        <p:spPr>
          <a:xfrm>
            <a:off x="1752600" y="2362200"/>
            <a:ext cx="1981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xplosion 2 6"/>
          <p:cNvSpPr/>
          <p:nvPr/>
        </p:nvSpPr>
        <p:spPr>
          <a:xfrm>
            <a:off x="5410200" y="2743200"/>
            <a:ext cx="2438400" cy="2057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txBox="1">
            <a:spLocks noGrp="1"/>
          </p:cNvSpPr>
          <p:nvPr>
            <p:ph sz="half" idx="1"/>
          </p:nvPr>
        </p:nvSpPr>
        <p:spPr>
          <a:xfrm rot="19275979">
            <a:off x="1784808" y="3395441"/>
            <a:ext cx="2165909" cy="79730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None/>
              <a:tabLst/>
              <a:defRPr/>
            </a:pPr>
            <a:r>
              <a:rPr kumimoji="0" lang="en-US" sz="1800" b="1" i="1" u="none" strike="noStrike" kern="1200" cap="none" spc="0" normalizeH="0" baseline="0" noProof="0" dirty="0" smtClean="0">
                <a:ln>
                  <a:noFill/>
                </a:ln>
                <a:solidFill>
                  <a:schemeClr val="bg1"/>
                </a:solidFill>
                <a:effectLst/>
                <a:uLnTx/>
                <a:uFillTx/>
                <a:latin typeface="+mn-lt"/>
                <a:ea typeface="+mn-ea"/>
                <a:cs typeface="+mn-cs"/>
              </a:rPr>
              <a:t>Unrighteousness</a:t>
            </a:r>
            <a:endParaRPr kumimoji="0" lang="en-US" sz="1800" b="1" i="1"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2"/>
          <p:cNvSpPr>
            <a:spLocks noGrp="1"/>
          </p:cNvSpPr>
          <p:nvPr>
            <p:ph sz="half" idx="2"/>
          </p:nvPr>
        </p:nvSpPr>
        <p:spPr>
          <a:xfrm rot="19436137">
            <a:off x="5824194" y="3566321"/>
            <a:ext cx="1613566" cy="644089"/>
          </a:xfrm>
        </p:spPr>
        <p:txBody>
          <a:bodyPr>
            <a:normAutofit/>
          </a:bodyPr>
          <a:lstStyle/>
          <a:p>
            <a:pPr>
              <a:buNone/>
            </a:pPr>
            <a:r>
              <a:rPr lang="en-US" sz="1800" b="1" i="1" dirty="0" smtClean="0">
                <a:solidFill>
                  <a:schemeClr val="bg1"/>
                </a:solidFill>
              </a:rPr>
              <a:t>Righteousness</a:t>
            </a:r>
            <a:endParaRPr lang="en-US" sz="1800" b="1"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2083</Words>
  <Application>Microsoft Office PowerPoint</Application>
  <PresentationFormat>On-screen Show (4:3)</PresentationFormat>
  <Paragraphs>186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How to Walk with God “Walking on the Road of Holiness” (Part 3)   </vt:lpstr>
      <vt:lpstr>PowerPoint Presentation</vt:lpstr>
      <vt:lpstr>“C” is a bent “I” “yet not I, but Christ…”</vt:lpstr>
      <vt:lpstr>Dying to self is not something               we do once for all!</vt:lpstr>
      <vt:lpstr>PowerPoint Presentation</vt:lpstr>
      <vt:lpstr>“If we say that we have fellowship with him, and walk in darkness, we lie, and do not the truth.”  (I John 1:6) </vt:lpstr>
      <vt:lpstr>PowerPoint Presentation</vt:lpstr>
      <vt:lpstr>The Peace of God “Clear evidence of being in              Fellowship with God”   (Phil. 4:7)  </vt:lpstr>
      <vt:lpstr>How to Walk with God “Walking on the Road of Holiness” (Part 3)   </vt:lpstr>
      <vt:lpstr>Holiness is the Key to Walking with God (I Peter 1:15-16)</vt:lpstr>
      <vt:lpstr>Two Types of Holiness</vt:lpstr>
      <vt:lpstr>PowerPoint Presentation</vt:lpstr>
      <vt:lpstr>Holiness is not Legalism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“And an highway shall be there, and a way, and it shall be called The way of holiness; the unclean shall not pass over it.”</vt:lpstr>
      <vt:lpstr>PowerPoint Presentation</vt:lpstr>
      <vt:lpstr>PowerPoint Presentation</vt:lpstr>
      <vt:lpstr>PowerPoint Presentation</vt:lpstr>
      <vt:lpstr>PowerPoint Presentation</vt:lpstr>
      <vt:lpstr>How not to Deal with Personal Sin</vt:lpstr>
      <vt:lpstr>How to Have a Heart for God (I Sam. 13:14)</vt:lpstr>
      <vt:lpstr>The Door of the Broken Ones (Galatians 2:20)  “Not I but Christ…”  </vt:lpstr>
      <vt:lpstr>PowerPoint Presentation</vt:lpstr>
      <vt:lpstr>Resisting  the Temptation to get off  the Road of Holiness (James 1:12; James 4:7) </vt:lpstr>
      <vt:lpstr>Competing Loves</vt:lpstr>
      <vt:lpstr>PowerPoint Presentation</vt:lpstr>
      <vt:lpstr>Walking with God is Simply   the Great Truth of Sanctification</vt:lpstr>
      <vt:lpstr>Never Forget that there are Others  Walking on the Road of Holiness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Dan White</cp:lastModifiedBy>
  <cp:revision>22</cp:revision>
  <dcterms:created xsi:type="dcterms:W3CDTF">2009-10-28T13:11:35Z</dcterms:created>
  <dcterms:modified xsi:type="dcterms:W3CDTF">2016-01-18T19:05:45Z</dcterms:modified>
</cp:coreProperties>
</file>