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83" r:id="rId10"/>
    <p:sldId id="264" r:id="rId11"/>
    <p:sldId id="265" r:id="rId12"/>
    <p:sldId id="282"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29" autoAdjust="0"/>
  </p:normalViewPr>
  <p:slideViewPr>
    <p:cSldViewPr>
      <p:cViewPr varScale="1">
        <p:scale>
          <a:sx n="111" d="100"/>
          <a:sy n="111" d="100"/>
        </p:scale>
        <p:origin x="-1602" y="-78"/>
      </p:cViewPr>
      <p:guideLst>
        <p:guide orient="horz" pos="2160"/>
        <p:guide pos="2880"/>
      </p:guideLst>
    </p:cSldViewPr>
  </p:slideViewPr>
  <p:outlineViewPr>
    <p:cViewPr>
      <p:scale>
        <a:sx n="33" d="100"/>
        <a:sy n="33" d="100"/>
      </p:scale>
      <p:origin x="48" y="143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F7C48-C773-4F4E-BE92-AA24D262A579}" type="datetimeFigureOut">
              <a:rPr lang="en-US" smtClean="0"/>
              <a:pPr/>
              <a:t>9/24/2015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184B6-D47B-42F3-8721-9F4950F270E8}" type="slidenum">
              <a:rPr lang="en-US" smtClean="0"/>
              <a:pPr/>
              <a:t>‹#›</a:t>
            </a:fld>
            <a:endParaRPr lang="en-US"/>
          </a:p>
        </p:txBody>
      </p:sp>
    </p:spTree>
    <p:extLst>
      <p:ext uri="{BB962C8B-B14F-4D97-AF65-F5344CB8AC3E}">
        <p14:creationId xmlns:p14="http://schemas.microsoft.com/office/powerpoint/2010/main" val="340221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5FB7A3-E0CF-410B-B88B-A73D985BF83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72E8AC-A961-48D0-8B2B-36B6CD9F733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9184B6-D47B-42F3-8721-9F4950F270E8}"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7ECD0A-3B43-48D5-8780-D5EE500FC03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F5046-5D25-434A-9816-DB0438257A4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28FC3D-5F62-464D-B1FA-7C8B6F40C1B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9669D9-C4EA-42F5-9E16-E5460052C4C1}"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669D9-C4EA-42F5-9E16-E5460052C4C1}"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669D9-C4EA-42F5-9E16-E5460052C4C1}"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669D9-C4EA-42F5-9E16-E5460052C4C1}"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669D9-C4EA-42F5-9E16-E5460052C4C1}"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9669D9-C4EA-42F5-9E16-E5460052C4C1}"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9669D9-C4EA-42F5-9E16-E5460052C4C1}" type="datetimeFigureOut">
              <a:rPr lang="en-US" smtClean="0"/>
              <a:pPr/>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9669D9-C4EA-42F5-9E16-E5460052C4C1}" type="datetimeFigureOut">
              <a:rPr lang="en-US" smtClean="0"/>
              <a:pPr/>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669D9-C4EA-42F5-9E16-E5460052C4C1}" type="datetimeFigureOut">
              <a:rPr lang="en-US" smtClean="0"/>
              <a:pPr/>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669D9-C4EA-42F5-9E16-E5460052C4C1}"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669D9-C4EA-42F5-9E16-E5460052C4C1}"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231BC-B0DA-493F-9680-B1B25A0BD5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669D9-C4EA-42F5-9E16-E5460052C4C1}" type="datetimeFigureOut">
              <a:rPr lang="en-US" smtClean="0"/>
              <a:pPr/>
              <a:t>9/24/2015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231BC-B0DA-493F-9680-B1B25A0BD54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2362200"/>
          </a:xfrm>
        </p:spPr>
        <p:txBody>
          <a:bodyPr>
            <a:normAutofit/>
          </a:bodyPr>
          <a:lstStyle/>
          <a:p>
            <a:r>
              <a:rPr lang="en-US" sz="4800" dirty="0" smtClean="0">
                <a:effectLst>
                  <a:glow rad="101600">
                    <a:schemeClr val="bg1">
                      <a:alpha val="60000"/>
                    </a:schemeClr>
                  </a:glow>
                </a:effectLst>
              </a:rPr>
              <a:t>How to Walk with God</a:t>
            </a:r>
            <a:br>
              <a:rPr lang="en-US" sz="4800"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“Getting Alone with God”</a:t>
            </a:r>
            <a:r>
              <a:rPr lang="en-US" sz="4000" dirty="0" smtClean="0">
                <a:effectLst>
                  <a:glow rad="101600">
                    <a:schemeClr val="bg1">
                      <a:alpha val="60000"/>
                    </a:schemeClr>
                  </a:glow>
                </a:effectLst>
              </a:rPr>
              <a:t/>
            </a:r>
            <a:br>
              <a:rPr lang="en-US" sz="4000" dirty="0" smtClean="0">
                <a:effectLst>
                  <a:glow rad="101600">
                    <a:schemeClr val="bg1">
                      <a:alpha val="60000"/>
                    </a:schemeClr>
                  </a:glow>
                </a:effectLst>
              </a:rPr>
            </a:br>
            <a:r>
              <a:rPr lang="en-US" sz="4000" i="1" dirty="0" smtClean="0">
                <a:effectLst>
                  <a:glow rad="101600">
                    <a:schemeClr val="bg1">
                      <a:alpha val="60000"/>
                    </a:schemeClr>
                  </a:glow>
                </a:effectLst>
              </a:rPr>
              <a:t>(Part 9)</a:t>
            </a:r>
            <a:endParaRPr lang="en-US" sz="4000" i="1" dirty="0">
              <a:effectLst>
                <a:glow rad="101600">
                  <a:schemeClr val="bg1">
                    <a:alpha val="60000"/>
                  </a:schemeClr>
                </a:glow>
              </a:effectLst>
            </a:endParaRPr>
          </a:p>
        </p:txBody>
      </p:sp>
      <p:sp>
        <p:nvSpPr>
          <p:cNvPr id="3" name="Subtitle 2"/>
          <p:cNvSpPr>
            <a:spLocks noGrp="1"/>
          </p:cNvSpPr>
          <p:nvPr>
            <p:ph type="subTitle" idx="1"/>
          </p:nvPr>
        </p:nvSpPr>
        <p:spPr>
          <a:xfrm>
            <a:off x="0" y="2438400"/>
            <a:ext cx="5334000" cy="4419600"/>
          </a:xfrm>
        </p:spPr>
        <p:txBody>
          <a:bodyPr>
            <a:normAutofit fontScale="92500" lnSpcReduction="10000"/>
          </a:bodyPr>
          <a:lstStyle/>
          <a:p>
            <a:r>
              <a:rPr lang="en-US" i="1" dirty="0" smtClean="0">
                <a:effectLst>
                  <a:glow rad="101600">
                    <a:schemeClr val="bg1">
                      <a:alpha val="60000"/>
                    </a:schemeClr>
                  </a:glow>
                </a:effectLst>
              </a:rPr>
              <a:t>“And straightway Jesus constrained his disciples to get into a ship, and to go before him unto the other side, while he sent the multitudes away.</a:t>
            </a:r>
          </a:p>
          <a:p>
            <a:r>
              <a:rPr lang="en-US" i="1" dirty="0" smtClean="0">
                <a:effectLst>
                  <a:glow rad="101600">
                    <a:schemeClr val="bg1">
                      <a:alpha val="60000"/>
                    </a:schemeClr>
                  </a:glow>
                </a:effectLst>
              </a:rPr>
              <a:t>And when he had sent the multitudes away, he went up into a mountain apart to pray: and when the evening was come, he was there alone.” Matt. 14:22-23 </a:t>
            </a:r>
            <a:endParaRPr lang="en-US" i="1" dirty="0">
              <a:effectLst>
                <a:glow rad="101600">
                  <a:schemeClr val="bg1">
                    <a:alpha val="60000"/>
                  </a:schemeClr>
                </a:glow>
              </a:effectLst>
            </a:endParaRPr>
          </a:p>
        </p:txBody>
      </p:sp>
      <p:pic>
        <p:nvPicPr>
          <p:cNvPr id="1027" name="Picture 3" descr="C:\Users\Ptr. Daniel White\Desktop\Bible pictures\Jesus\Christ in Gethsemane (2).jpg"/>
          <p:cNvPicPr>
            <a:picLocks noChangeAspect="1" noChangeArrowheads="1"/>
          </p:cNvPicPr>
          <p:nvPr/>
        </p:nvPicPr>
        <p:blipFill>
          <a:blip r:embed="rId3" cstate="print"/>
          <a:srcRect/>
          <a:stretch>
            <a:fillRect/>
          </a:stretch>
        </p:blipFill>
        <p:spPr bwMode="auto">
          <a:xfrm>
            <a:off x="5334000" y="2438400"/>
            <a:ext cx="3810000" cy="192405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285999"/>
          </a:xfrm>
        </p:spPr>
        <p:txBody>
          <a:bodyPr>
            <a:normAutofit fontScale="90000"/>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“Becoming a Humble Servant”</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effectLst>
                  <a:glow rad="101600">
                    <a:schemeClr val="bg1">
                      <a:alpha val="60000"/>
                    </a:schemeClr>
                  </a:glow>
                </a:effectLst>
              </a:rPr>
              <a:t>(Luke 22:24-30)</a:t>
            </a:r>
            <a:br>
              <a:rPr lang="en-US" sz="4000" i="1" dirty="0" smtClean="0">
                <a:effectLst>
                  <a:glow rad="101600">
                    <a:schemeClr val="bg1">
                      <a:alpha val="60000"/>
                    </a:schemeClr>
                  </a:glow>
                </a:effectLst>
              </a:rPr>
            </a:br>
            <a:r>
              <a:rPr lang="en-US" sz="4000" i="1" dirty="0" smtClean="0">
                <a:effectLst>
                  <a:glow rad="101600">
                    <a:schemeClr val="bg1">
                      <a:alpha val="60000"/>
                    </a:schemeClr>
                  </a:glow>
                </a:effectLst>
              </a:rPr>
              <a:t>(Part 6)</a:t>
            </a:r>
            <a:endParaRPr lang="en-US" sz="4000" i="1" dirty="0">
              <a:effectLst>
                <a:glow rad="101600">
                  <a:schemeClr val="bg1">
                    <a:alpha val="60000"/>
                  </a:schemeClr>
                </a:glow>
              </a:effectLst>
            </a:endParaRPr>
          </a:p>
        </p:txBody>
      </p:sp>
      <p:pic>
        <p:nvPicPr>
          <p:cNvPr id="1026" name="Picture 2" descr="c:\Users\Ptr. Daniel White\Desktop\Bible pictures\Bible pictures New Testament\43 John\43013005 C14 - John 13 5 - Jesus washing the disciples' feet.jpg"/>
          <p:cNvPicPr>
            <a:picLocks noChangeAspect="1" noChangeArrowheads="1"/>
          </p:cNvPicPr>
          <p:nvPr/>
        </p:nvPicPr>
        <p:blipFill>
          <a:blip r:embed="rId3" cstate="print">
            <a:lum bright="-10000"/>
          </a:blip>
          <a:srcRect/>
          <a:stretch>
            <a:fillRect/>
          </a:stretch>
        </p:blipFill>
        <p:spPr bwMode="auto">
          <a:xfrm>
            <a:off x="2895600" y="2590800"/>
            <a:ext cx="3284338"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229600" cy="762000"/>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“Make Prayer a Priority”</a:t>
            </a:r>
            <a:br>
              <a:rPr lang="en-US" sz="4000" i="1" dirty="0" smtClean="0">
                <a:solidFill>
                  <a:srgbClr val="FFC000"/>
                </a:solidFill>
                <a:effectLst>
                  <a:glow rad="101600">
                    <a:schemeClr val="bg1">
                      <a:alpha val="60000"/>
                    </a:schemeClr>
                  </a:glow>
                </a:effectLst>
              </a:rPr>
            </a:br>
            <a:r>
              <a:rPr lang="en-US" sz="4000" i="1" dirty="0" smtClean="0">
                <a:effectLst>
                  <a:glow rad="101600">
                    <a:schemeClr val="bg1">
                      <a:alpha val="60000"/>
                    </a:schemeClr>
                  </a:glow>
                </a:effectLst>
              </a:rPr>
              <a:t>(Part 7)</a:t>
            </a:r>
            <a:endParaRPr lang="en-US" sz="4000" i="1" dirty="0">
              <a:effectLst>
                <a:glow rad="101600">
                  <a:schemeClr val="bg1">
                    <a:alpha val="60000"/>
                  </a:schemeClr>
                </a:glow>
              </a:effectLst>
            </a:endParaRPr>
          </a:p>
        </p:txBody>
      </p:sp>
      <p:pic>
        <p:nvPicPr>
          <p:cNvPr id="4" name="Picture 2" descr="C:\Users\Ptr. Daniel White\Desktop\Bible pictures\Praying\Prayer\Nathan2 copy.jpg"/>
          <p:cNvPicPr>
            <a:picLocks noChangeAspect="1" noChangeArrowheads="1"/>
          </p:cNvPicPr>
          <p:nvPr/>
        </p:nvPicPr>
        <p:blipFill>
          <a:blip r:embed="rId3" cstate="print"/>
          <a:srcRect/>
          <a:stretch>
            <a:fillRect/>
          </a:stretch>
        </p:blipFill>
        <p:spPr bwMode="auto">
          <a:xfrm>
            <a:off x="1676401" y="2133600"/>
            <a:ext cx="5943600" cy="4457701"/>
          </a:xfrm>
          <a:prstGeom prst="rect">
            <a:avLst/>
          </a:prstGeom>
          <a:ln w="228600" cap="sq" cmpd="thickThin">
            <a:solidFill>
              <a:srgbClr val="000000"/>
            </a:solidFill>
            <a:prstDash val="solid"/>
            <a:miter lim="800000"/>
          </a:ln>
          <a:effectLst>
            <a:innerShdw blurRad="76200">
              <a:srgbClr val="000000"/>
            </a:innerShdw>
          </a:effectLst>
        </p:spPr>
      </p:pic>
      <p:sp>
        <p:nvSpPr>
          <p:cNvPr id="5" name="Content Placeholder 4"/>
          <p:cNvSpPr>
            <a:spLocks noGrp="1"/>
          </p:cNvSpPr>
          <p:nvPr>
            <p:ph idx="1"/>
          </p:nvPr>
        </p:nvSpPr>
        <p:spPr>
          <a:xfrm>
            <a:off x="1905000" y="2667000"/>
            <a:ext cx="4724400" cy="3459163"/>
          </a:xfrm>
        </p:spPr>
        <p:txBody>
          <a:bodyPr>
            <a:normAutofit/>
          </a:bodyPr>
          <a:lstStyle/>
          <a:p>
            <a:pPr algn="ctr">
              <a:buNone/>
            </a:pPr>
            <a:r>
              <a:rPr lang="en-US" sz="4000" b="1" i="1" dirty="0" smtClean="0">
                <a:solidFill>
                  <a:schemeClr val="bg1"/>
                </a:solidFill>
              </a:rPr>
              <a:t>Luke 11:1-13, 18:1-14</a:t>
            </a:r>
            <a:endParaRPr lang="en-US" sz="4000" b="1" i="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Ptr. Daniel White\Desktop\Bible pictures\Bible pictures New Testament\PAUL\Conversion\Saul on road to Damascus 1220-206.jpg"/>
          <p:cNvPicPr>
            <a:picLocks noChangeAspect="1" noChangeArrowheads="1"/>
          </p:cNvPicPr>
          <p:nvPr/>
        </p:nvPicPr>
        <p:blipFill>
          <a:blip r:embed="rId3" cstate="print">
            <a:duotone>
              <a:prstClr val="black"/>
              <a:schemeClr val="accent4">
                <a:tint val="45000"/>
                <a:satMod val="400000"/>
              </a:schemeClr>
            </a:duotone>
            <a:lum bright="-20000" contrast="10000"/>
          </a:blip>
          <a:srcRect/>
          <a:stretch>
            <a:fillRect/>
          </a:stretch>
        </p:blipFill>
        <p:spPr bwMode="auto">
          <a:xfrm>
            <a:off x="0" y="0"/>
            <a:ext cx="9144000" cy="6858000"/>
          </a:xfrm>
          <a:prstGeom prst="rect">
            <a:avLst/>
          </a:prstGeom>
          <a:noFill/>
        </p:spPr>
      </p:pic>
      <p:sp>
        <p:nvSpPr>
          <p:cNvPr id="3" name="Rectangle 2"/>
          <p:cNvSpPr/>
          <p:nvPr/>
        </p:nvSpPr>
        <p:spPr>
          <a:xfrm>
            <a:off x="1447800" y="914400"/>
            <a:ext cx="5410200" cy="5078313"/>
          </a:xfrm>
          <a:prstGeom prst="rect">
            <a:avLst/>
          </a:prstGeom>
        </p:spPr>
        <p:txBody>
          <a:bodyPr wrap="square">
            <a:spAutoFit/>
          </a:bodyPr>
          <a:lstStyle/>
          <a:p>
            <a:pPr algn="ctr"/>
            <a:r>
              <a:rPr lang="en-US" sz="3600" b="1" dirty="0" smtClean="0">
                <a:solidFill>
                  <a:schemeClr val="bg1"/>
                </a:solidFill>
                <a:effectLst>
                  <a:glow rad="101600">
                    <a:schemeClr val="tx1">
                      <a:alpha val="60000"/>
                    </a:schemeClr>
                  </a:glow>
                </a:effectLst>
              </a:rPr>
              <a:t>How to Walk with God</a:t>
            </a: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r>
              <a:rPr lang="en-US" sz="3600" i="1" dirty="0" smtClean="0">
                <a:solidFill>
                  <a:srgbClr val="FFC000"/>
                </a:solidFill>
                <a:effectLst>
                  <a:glow rad="101600">
                    <a:schemeClr val="bg1">
                      <a:alpha val="60000"/>
                    </a:schemeClr>
                  </a:glow>
                </a:effectLst>
              </a:rPr>
              <a:t>“Living under the Lordship </a:t>
            </a:r>
            <a:br>
              <a:rPr lang="en-US" sz="3600" i="1" dirty="0" smtClean="0">
                <a:solidFill>
                  <a:srgbClr val="FFC000"/>
                </a:solidFill>
                <a:effectLst>
                  <a:glow rad="101600">
                    <a:schemeClr val="bg1">
                      <a:alpha val="60000"/>
                    </a:schemeClr>
                  </a:glow>
                </a:effectLst>
              </a:rPr>
            </a:br>
            <a:r>
              <a:rPr lang="en-US" sz="3600" i="1" dirty="0" smtClean="0">
                <a:solidFill>
                  <a:srgbClr val="FFC000"/>
                </a:solidFill>
                <a:effectLst>
                  <a:glow rad="101600">
                    <a:schemeClr val="bg1">
                      <a:alpha val="60000"/>
                    </a:schemeClr>
                  </a:glow>
                </a:effectLst>
              </a:rPr>
              <a:t>of Jesus Christ” </a:t>
            </a:r>
            <a:br>
              <a:rPr lang="en-US" sz="3600" i="1" dirty="0" smtClean="0">
                <a:solidFill>
                  <a:srgbClr val="FFC000"/>
                </a:solidFill>
                <a:effectLst>
                  <a:glow rad="101600">
                    <a:schemeClr val="bg1">
                      <a:alpha val="60000"/>
                    </a:schemeClr>
                  </a:glow>
                </a:effectLst>
              </a:rPr>
            </a:br>
            <a:r>
              <a:rPr lang="en-US" sz="3600" b="1" i="1" dirty="0" smtClean="0">
                <a:solidFill>
                  <a:schemeClr val="bg1"/>
                </a:solidFill>
                <a:effectLst>
                  <a:glow rad="101600">
                    <a:schemeClr val="tx1">
                      <a:alpha val="60000"/>
                    </a:schemeClr>
                  </a:glow>
                </a:effectLst>
              </a:rPr>
              <a:t>(Part 8)</a:t>
            </a:r>
            <a:br>
              <a:rPr lang="en-US" sz="3600" b="1" i="1" dirty="0" smtClean="0">
                <a:solidFill>
                  <a:schemeClr val="bg1"/>
                </a:solidFill>
                <a:effectLst>
                  <a:glow rad="101600">
                    <a:schemeClr val="tx1">
                      <a:alpha val="60000"/>
                    </a:schemeClr>
                  </a:glow>
                </a:effectLst>
              </a:rPr>
            </a:br>
            <a:r>
              <a:rPr lang="en-US" sz="3600" i="1" dirty="0" smtClean="0">
                <a:solidFill>
                  <a:srgbClr val="FFC000"/>
                </a:solidFill>
                <a:effectLst>
                  <a:glow rad="101600">
                    <a:schemeClr val="bg1">
                      <a:alpha val="60000"/>
                    </a:schemeClr>
                  </a:glow>
                </a:effectLst>
              </a:rPr>
              <a:t/>
            </a:r>
            <a:br>
              <a:rPr lang="en-US" sz="3600" i="1" dirty="0" smtClean="0">
                <a:solidFill>
                  <a:srgbClr val="FFC000"/>
                </a:solidFill>
                <a:effectLst>
                  <a:glow rad="101600">
                    <a:schemeClr val="bg1">
                      <a:alpha val="60000"/>
                    </a:schemeClr>
                  </a:glow>
                </a:effectLst>
              </a:rPr>
            </a:br>
            <a:r>
              <a:rPr lang="en-US" sz="3600" b="1" i="1" dirty="0" smtClean="0">
                <a:solidFill>
                  <a:schemeClr val="bg1"/>
                </a:solidFill>
                <a:effectLst>
                  <a:glow rad="101600">
                    <a:schemeClr val="tx1">
                      <a:alpha val="60000"/>
                    </a:schemeClr>
                  </a:glow>
                </a:effectLst>
              </a:rPr>
              <a:t>“And he trembling and astonished said, Lord, what wilt thou have me to do?”</a:t>
            </a:r>
            <a:br>
              <a:rPr lang="en-US" sz="3600" b="1" i="1" dirty="0" smtClean="0">
                <a:solidFill>
                  <a:schemeClr val="bg1"/>
                </a:solidFill>
                <a:effectLst>
                  <a:glow rad="101600">
                    <a:schemeClr val="tx1">
                      <a:alpha val="60000"/>
                    </a:schemeClr>
                  </a:glow>
                </a:effectLst>
              </a:rPr>
            </a:br>
            <a:r>
              <a:rPr lang="en-US" sz="3600" b="1" i="1" dirty="0" smtClean="0">
                <a:solidFill>
                  <a:schemeClr val="bg1"/>
                </a:solidFill>
                <a:effectLst>
                  <a:glow rad="101600">
                    <a:schemeClr val="tx1">
                      <a:alpha val="60000"/>
                    </a:schemeClr>
                  </a:glow>
                </a:effectLst>
              </a:rPr>
              <a:t> (Acts 9:6)</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2362200"/>
          </a:xfrm>
        </p:spPr>
        <p:txBody>
          <a:bodyPr>
            <a:normAutofit/>
          </a:bodyPr>
          <a:lstStyle/>
          <a:p>
            <a:r>
              <a:rPr lang="en-US" sz="4800" dirty="0" smtClean="0">
                <a:effectLst>
                  <a:glow rad="101600">
                    <a:schemeClr val="bg1">
                      <a:alpha val="60000"/>
                    </a:schemeClr>
                  </a:glow>
                </a:effectLst>
              </a:rPr>
              <a:t>How to Walk with God</a:t>
            </a:r>
            <a:br>
              <a:rPr lang="en-US" sz="4800" dirty="0" smtClean="0">
                <a:effectLst>
                  <a:glow rad="101600">
                    <a:schemeClr val="bg1">
                      <a:alpha val="60000"/>
                    </a:schemeClr>
                  </a:glow>
                </a:effectLst>
              </a:rPr>
            </a:br>
            <a:r>
              <a:rPr lang="en-US" sz="4000" i="1" dirty="0" smtClean="0">
                <a:solidFill>
                  <a:srgbClr val="FFC000"/>
                </a:solidFill>
                <a:effectLst>
                  <a:glow rad="101600">
                    <a:schemeClr val="bg1">
                      <a:alpha val="60000"/>
                    </a:schemeClr>
                  </a:glow>
                </a:effectLst>
              </a:rPr>
              <a:t>“Getting Alone with God”</a:t>
            </a:r>
            <a:r>
              <a:rPr lang="en-US" sz="4000" dirty="0" smtClean="0">
                <a:effectLst>
                  <a:glow rad="101600">
                    <a:schemeClr val="bg1">
                      <a:alpha val="60000"/>
                    </a:schemeClr>
                  </a:glow>
                </a:effectLst>
              </a:rPr>
              <a:t/>
            </a:r>
            <a:br>
              <a:rPr lang="en-US" sz="4000" dirty="0" smtClean="0">
                <a:effectLst>
                  <a:glow rad="101600">
                    <a:schemeClr val="bg1">
                      <a:alpha val="60000"/>
                    </a:schemeClr>
                  </a:glow>
                </a:effectLst>
              </a:rPr>
            </a:br>
            <a:r>
              <a:rPr lang="en-US" sz="4000" i="1" dirty="0" smtClean="0">
                <a:effectLst>
                  <a:glow rad="101600">
                    <a:schemeClr val="bg1">
                      <a:alpha val="60000"/>
                    </a:schemeClr>
                  </a:glow>
                </a:effectLst>
              </a:rPr>
              <a:t>(Part 9)</a:t>
            </a:r>
            <a:endParaRPr lang="en-US" sz="4000" i="1" dirty="0">
              <a:effectLst>
                <a:glow rad="101600">
                  <a:schemeClr val="bg1">
                    <a:alpha val="60000"/>
                  </a:schemeClr>
                </a:glow>
              </a:effectLst>
            </a:endParaRPr>
          </a:p>
        </p:txBody>
      </p:sp>
      <p:sp>
        <p:nvSpPr>
          <p:cNvPr id="3" name="Subtitle 2"/>
          <p:cNvSpPr>
            <a:spLocks noGrp="1"/>
          </p:cNvSpPr>
          <p:nvPr>
            <p:ph type="subTitle" idx="1"/>
          </p:nvPr>
        </p:nvSpPr>
        <p:spPr>
          <a:xfrm>
            <a:off x="0" y="2438400"/>
            <a:ext cx="5334000" cy="4419600"/>
          </a:xfrm>
        </p:spPr>
        <p:txBody>
          <a:bodyPr>
            <a:normAutofit fontScale="92500" lnSpcReduction="10000"/>
          </a:bodyPr>
          <a:lstStyle/>
          <a:p>
            <a:r>
              <a:rPr lang="en-US" i="1" dirty="0" smtClean="0">
                <a:effectLst>
                  <a:glow rad="101600">
                    <a:schemeClr val="bg1">
                      <a:alpha val="60000"/>
                    </a:schemeClr>
                  </a:glow>
                </a:effectLst>
              </a:rPr>
              <a:t>“And straightway Jesus constrained his disciples to get into a ship, and to go before him unto the other side, while he sent the multitudes away.</a:t>
            </a:r>
          </a:p>
          <a:p>
            <a:r>
              <a:rPr lang="en-US" i="1" dirty="0" smtClean="0">
                <a:effectLst>
                  <a:glow rad="101600">
                    <a:schemeClr val="bg1">
                      <a:alpha val="60000"/>
                    </a:schemeClr>
                  </a:glow>
                </a:effectLst>
              </a:rPr>
              <a:t>And when he had sent the multitudes away, he went up into a mountain apart to pray: and when the evening was come, he was there alone.” Matt. 14:22-23 </a:t>
            </a:r>
            <a:endParaRPr lang="en-US" i="1" dirty="0">
              <a:effectLst>
                <a:glow rad="101600">
                  <a:schemeClr val="bg1">
                    <a:alpha val="60000"/>
                  </a:schemeClr>
                </a:glow>
              </a:effectLst>
            </a:endParaRPr>
          </a:p>
        </p:txBody>
      </p:sp>
      <p:pic>
        <p:nvPicPr>
          <p:cNvPr id="1027" name="Picture 3" descr="C:\Users\Ptr. Daniel White\Desktop\Bible pictures\Jesus\Christ in Gethsemane (2).jpg"/>
          <p:cNvPicPr>
            <a:picLocks noChangeAspect="1" noChangeArrowheads="1"/>
          </p:cNvPicPr>
          <p:nvPr/>
        </p:nvPicPr>
        <p:blipFill>
          <a:blip r:embed="rId3" cstate="print"/>
          <a:srcRect/>
          <a:stretch>
            <a:fillRect/>
          </a:stretch>
        </p:blipFill>
        <p:spPr bwMode="auto">
          <a:xfrm>
            <a:off x="5334000" y="2438400"/>
            <a:ext cx="3810000" cy="192405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tr. Daniel White\Desktop\Bible pictures\Praying\Prayer\Alone w God 1447-9.jpg"/>
          <p:cNvPicPr>
            <a:picLocks noChangeAspect="1" noChangeArrowheads="1"/>
          </p:cNvPicPr>
          <p:nvPr/>
        </p:nvPicPr>
        <p:blipFill>
          <a:blip r:embed="rId3" cstate="print">
            <a:lum bright="-40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0"/>
            <a:ext cx="9144000" cy="6858000"/>
          </a:xfrm>
        </p:spPr>
        <p:txBody>
          <a:bodyPr>
            <a:normAutofit lnSpcReduction="10000"/>
          </a:bodyPr>
          <a:lstStyle/>
          <a:p>
            <a:r>
              <a:rPr lang="en-US" dirty="0">
                <a:effectLst>
                  <a:glow rad="101600">
                    <a:schemeClr val="bg1">
                      <a:alpha val="60000"/>
                    </a:schemeClr>
                  </a:glow>
                </a:effectLst>
              </a:rPr>
              <a:t>Getting alone with God is something that every Christian desperately need to do on a regular basis – </a:t>
            </a:r>
            <a:r>
              <a:rPr lang="en-US" dirty="0" smtClean="0">
                <a:effectLst>
                  <a:glow rad="101600">
                    <a:schemeClr val="bg1">
                      <a:alpha val="60000"/>
                    </a:schemeClr>
                  </a:glow>
                </a:effectLst>
              </a:rPr>
              <a:t> </a:t>
            </a:r>
            <a:r>
              <a:rPr lang="en-US" i="1" dirty="0" smtClean="0">
                <a:solidFill>
                  <a:srgbClr val="FFC000"/>
                </a:solidFill>
                <a:effectLst>
                  <a:glow rad="101600">
                    <a:schemeClr val="bg1">
                      <a:alpha val="60000"/>
                    </a:schemeClr>
                  </a:glow>
                </a:effectLst>
              </a:rPr>
              <a:t>Ps 73:28 “But it is good for me to draw near to God.”</a:t>
            </a:r>
            <a:endParaRPr lang="en-US" i="1" dirty="0">
              <a:solidFill>
                <a:srgbClr val="FFC000"/>
              </a:solidFill>
              <a:effectLst>
                <a:glow rad="101600">
                  <a:schemeClr val="bg1">
                    <a:alpha val="60000"/>
                  </a:schemeClr>
                </a:glow>
              </a:effectLst>
            </a:endParaRPr>
          </a:p>
          <a:p>
            <a:r>
              <a:rPr lang="en-US" dirty="0">
                <a:effectLst>
                  <a:glow rad="101600">
                    <a:schemeClr val="bg1">
                      <a:alpha val="60000"/>
                    </a:schemeClr>
                  </a:glow>
                </a:effectLst>
              </a:rPr>
              <a:t>Having a </a:t>
            </a:r>
            <a:r>
              <a:rPr lang="en-US" dirty="0" smtClean="0">
                <a:effectLst>
                  <a:glow rad="101600">
                    <a:schemeClr val="bg1">
                      <a:alpha val="60000"/>
                    </a:schemeClr>
                  </a:glow>
                </a:effectLst>
              </a:rPr>
              <a:t>place where </a:t>
            </a:r>
            <a:r>
              <a:rPr lang="en-US" dirty="0">
                <a:effectLst>
                  <a:glow rad="101600">
                    <a:schemeClr val="bg1">
                      <a:alpha val="60000"/>
                    </a:schemeClr>
                  </a:glow>
                </a:effectLst>
              </a:rPr>
              <a:t>you can quiet your heart and hear from the Lord is so important in our spiritual growth and understanding of </a:t>
            </a:r>
            <a:r>
              <a:rPr lang="en-US" dirty="0" smtClean="0">
                <a:effectLst>
                  <a:glow rad="101600">
                    <a:schemeClr val="bg1">
                      <a:alpha val="60000"/>
                    </a:schemeClr>
                  </a:glow>
                </a:effectLst>
              </a:rPr>
              <a:t>God -  </a:t>
            </a:r>
          </a:p>
          <a:p>
            <a:pPr>
              <a:buNone/>
            </a:pPr>
            <a:r>
              <a:rPr lang="en-US" dirty="0" smtClean="0">
                <a:effectLst>
                  <a:glow rad="101600">
                    <a:schemeClr val="bg1">
                      <a:alpha val="60000"/>
                    </a:schemeClr>
                  </a:glow>
                </a:effectLst>
              </a:rPr>
              <a:t>    </a:t>
            </a:r>
            <a:r>
              <a:rPr lang="en-US" i="1" dirty="0" smtClean="0">
                <a:solidFill>
                  <a:srgbClr val="FFC000"/>
                </a:solidFill>
                <a:effectLst>
                  <a:glow rad="101600">
                    <a:schemeClr val="bg1">
                      <a:alpha val="60000"/>
                    </a:schemeClr>
                  </a:glow>
                </a:effectLst>
              </a:rPr>
              <a:t>Psalm 4:4 “Stand in awe, and sin not: commune with your own heart upon your bed, and be still.”</a:t>
            </a:r>
          </a:p>
          <a:p>
            <a:pPr>
              <a:buNone/>
            </a:pPr>
            <a:r>
              <a:rPr lang="en-US" i="1" dirty="0" smtClean="0">
                <a:solidFill>
                  <a:srgbClr val="FFC000"/>
                </a:solidFill>
                <a:effectLst>
                  <a:glow rad="101600">
                    <a:schemeClr val="bg1">
                      <a:alpha val="60000"/>
                    </a:schemeClr>
                  </a:glow>
                </a:effectLst>
              </a:rPr>
              <a:t>    Ps 46:10 Be still, and know that I am God.”</a:t>
            </a:r>
          </a:p>
          <a:p>
            <a:pPr>
              <a:buFont typeface="Arial" charset="0"/>
              <a:buChar char="•"/>
            </a:pPr>
            <a:r>
              <a:rPr lang="en-US" dirty="0" smtClean="0">
                <a:effectLst>
                  <a:glow rad="101600">
                    <a:schemeClr val="bg1">
                      <a:alpha val="60000"/>
                    </a:schemeClr>
                  </a:glow>
                </a:effectLst>
              </a:rPr>
              <a:t>Very few believers take </a:t>
            </a:r>
            <a:r>
              <a:rPr lang="en-US" dirty="0">
                <a:effectLst>
                  <a:glow rad="101600">
                    <a:schemeClr val="bg1">
                      <a:alpha val="60000"/>
                    </a:schemeClr>
                  </a:glow>
                </a:effectLst>
              </a:rPr>
              <a:t>the time needed to just get along with </a:t>
            </a:r>
            <a:r>
              <a:rPr lang="en-US" dirty="0" smtClean="0">
                <a:effectLst>
                  <a:glow rad="101600">
                    <a:schemeClr val="bg1">
                      <a:alpha val="60000"/>
                    </a:schemeClr>
                  </a:glow>
                </a:effectLst>
              </a:rPr>
              <a:t>God – </a:t>
            </a:r>
            <a:r>
              <a:rPr lang="en-US" i="1" dirty="0" smtClean="0">
                <a:solidFill>
                  <a:srgbClr val="FFC000"/>
                </a:solidFill>
                <a:effectLst>
                  <a:glow rad="101600">
                    <a:schemeClr val="bg1">
                      <a:alpha val="60000"/>
                    </a:schemeClr>
                  </a:glow>
                </a:effectLst>
              </a:rPr>
              <a:t>Psalm 32:7 “Thou art my hiding place; thou </a:t>
            </a:r>
            <a:r>
              <a:rPr lang="en-US" i="1" dirty="0" err="1" smtClean="0">
                <a:solidFill>
                  <a:srgbClr val="FFC000"/>
                </a:solidFill>
                <a:effectLst>
                  <a:glow rad="101600">
                    <a:schemeClr val="bg1">
                      <a:alpha val="60000"/>
                    </a:schemeClr>
                  </a:glow>
                </a:effectLst>
              </a:rPr>
              <a:t>shalt</a:t>
            </a:r>
            <a:r>
              <a:rPr lang="en-US" i="1" dirty="0" smtClean="0">
                <a:solidFill>
                  <a:srgbClr val="FFC000"/>
                </a:solidFill>
                <a:effectLst>
                  <a:glow rad="101600">
                    <a:schemeClr val="bg1">
                      <a:alpha val="60000"/>
                    </a:schemeClr>
                  </a:glow>
                </a:effectLst>
              </a:rPr>
              <a:t> preserve me from trouble; thou </a:t>
            </a:r>
            <a:r>
              <a:rPr lang="en-US" i="1" dirty="0" err="1" smtClean="0">
                <a:solidFill>
                  <a:srgbClr val="FFC000"/>
                </a:solidFill>
                <a:effectLst>
                  <a:glow rad="101600">
                    <a:schemeClr val="bg1">
                      <a:alpha val="60000"/>
                    </a:schemeClr>
                  </a:glow>
                </a:effectLst>
              </a:rPr>
              <a:t>shalt</a:t>
            </a:r>
            <a:r>
              <a:rPr lang="en-US" i="1" dirty="0" smtClean="0">
                <a:solidFill>
                  <a:srgbClr val="FFC000"/>
                </a:solidFill>
                <a:effectLst>
                  <a:glow rad="101600">
                    <a:schemeClr val="bg1">
                      <a:alpha val="60000"/>
                    </a:schemeClr>
                  </a:glow>
                </a:effectLst>
              </a:rPr>
              <a:t> compass me about with songs of deliverance.”</a:t>
            </a:r>
          </a:p>
          <a:p>
            <a:pPr>
              <a:buNone/>
            </a:pP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152400"/>
            <a:ext cx="98298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C:\Users\Ptr. Daniel White\Desktop\Bible pictures\faces\watching_tv.jpg"/>
          <p:cNvPicPr>
            <a:picLocks noChangeAspect="1" noChangeArrowheads="1"/>
          </p:cNvPicPr>
          <p:nvPr/>
        </p:nvPicPr>
        <p:blipFill>
          <a:blip r:embed="rId3" cstate="print"/>
          <a:srcRect/>
          <a:stretch>
            <a:fillRect/>
          </a:stretch>
        </p:blipFill>
        <p:spPr bwMode="auto">
          <a:xfrm>
            <a:off x="6019800" y="0"/>
            <a:ext cx="2857500" cy="3076575"/>
          </a:xfrm>
          <a:prstGeom prst="rect">
            <a:avLst/>
          </a:prstGeom>
          <a:ln>
            <a:noFill/>
          </a:ln>
          <a:effectLst>
            <a:softEdge rad="112500"/>
          </a:effectLst>
        </p:spPr>
      </p:pic>
      <p:sp>
        <p:nvSpPr>
          <p:cNvPr id="2" name="Title 1"/>
          <p:cNvSpPr>
            <a:spLocks noGrp="1"/>
          </p:cNvSpPr>
          <p:nvPr>
            <p:ph type="title"/>
          </p:nvPr>
        </p:nvSpPr>
        <p:spPr>
          <a:xfrm>
            <a:off x="0" y="0"/>
            <a:ext cx="5334000" cy="1295400"/>
          </a:xfrm>
        </p:spPr>
        <p:txBody>
          <a:bodyPr/>
          <a:lstStyle/>
          <a:p>
            <a:r>
              <a:rPr lang="en-US" dirty="0" smtClean="0">
                <a:effectLst>
                  <a:glow rad="101600">
                    <a:schemeClr val="bg1">
                      <a:alpha val="60000"/>
                    </a:schemeClr>
                  </a:glow>
                </a:effectLst>
              </a:rPr>
              <a:t>Excuses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219200"/>
            <a:ext cx="9144000" cy="4906963"/>
          </a:xfrm>
        </p:spPr>
        <p:txBody>
          <a:bodyPr>
            <a:normAutofit/>
          </a:bodyPr>
          <a:lstStyle/>
          <a:p>
            <a:r>
              <a:rPr lang="en-US" sz="3600" dirty="0" smtClean="0">
                <a:effectLst>
                  <a:glow rad="101600">
                    <a:schemeClr val="bg1">
                      <a:alpha val="60000"/>
                    </a:schemeClr>
                  </a:glow>
                </a:effectLst>
              </a:rPr>
              <a:t>I have to many things to do</a:t>
            </a:r>
          </a:p>
          <a:p>
            <a:r>
              <a:rPr lang="en-US" sz="3600" dirty="0" smtClean="0">
                <a:effectLst>
                  <a:glow rad="101600">
                    <a:schemeClr val="bg1">
                      <a:alpha val="60000"/>
                    </a:schemeClr>
                  </a:glow>
                </a:effectLst>
              </a:rPr>
              <a:t>I have places to go</a:t>
            </a:r>
          </a:p>
          <a:p>
            <a:r>
              <a:rPr lang="en-US" sz="3600" dirty="0" smtClean="0">
                <a:effectLst>
                  <a:glow rad="101600">
                    <a:schemeClr val="bg1">
                      <a:alpha val="60000"/>
                    </a:schemeClr>
                  </a:glow>
                </a:effectLst>
              </a:rPr>
              <a:t>I have people to see</a:t>
            </a:r>
            <a:endParaRPr lang="en-US" sz="3600" dirty="0">
              <a:effectLst>
                <a:glow rad="101600">
                  <a:schemeClr val="bg1">
                    <a:alpha val="60000"/>
                  </a:schemeClr>
                </a:glow>
              </a:effectLst>
            </a:endParaRPr>
          </a:p>
        </p:txBody>
      </p:sp>
      <p:pic>
        <p:nvPicPr>
          <p:cNvPr id="2052" name="Picture 4" descr="c:\Users\Ptr. Daniel White\Desktop\Bible pictures\faces\Happy_Man_On_Cell_Phone.jpg"/>
          <p:cNvPicPr>
            <a:picLocks noChangeAspect="1" noChangeArrowheads="1"/>
          </p:cNvPicPr>
          <p:nvPr/>
        </p:nvPicPr>
        <p:blipFill>
          <a:blip r:embed="rId4" cstate="print"/>
          <a:srcRect/>
          <a:stretch>
            <a:fillRect/>
          </a:stretch>
        </p:blipFill>
        <p:spPr bwMode="auto">
          <a:xfrm>
            <a:off x="6477000" y="4133487"/>
            <a:ext cx="2184400" cy="2724513"/>
          </a:xfrm>
          <a:prstGeom prst="rect">
            <a:avLst/>
          </a:prstGeom>
          <a:ln>
            <a:noFill/>
          </a:ln>
          <a:effectLst>
            <a:softEdge rad="112500"/>
          </a:effectLst>
        </p:spPr>
      </p:pic>
      <p:pic>
        <p:nvPicPr>
          <p:cNvPr id="2054" name="Picture 6" descr="C:\Users\Ptr. Daniel White\Desktop\Bible pictures\Courtship Marriage Family\scan0005 (2).jpg"/>
          <p:cNvPicPr>
            <a:picLocks noChangeAspect="1" noChangeArrowheads="1"/>
          </p:cNvPicPr>
          <p:nvPr/>
        </p:nvPicPr>
        <p:blipFill>
          <a:blip r:embed="rId5" cstate="print"/>
          <a:srcRect/>
          <a:stretch>
            <a:fillRect/>
          </a:stretch>
        </p:blipFill>
        <p:spPr bwMode="auto">
          <a:xfrm>
            <a:off x="7075532" y="2514600"/>
            <a:ext cx="2068468" cy="2026948"/>
          </a:xfrm>
          <a:prstGeom prst="rect">
            <a:avLst/>
          </a:prstGeom>
          <a:ln>
            <a:noFill/>
          </a:ln>
          <a:effectLst>
            <a:softEdge rad="112500"/>
          </a:effectLst>
        </p:spPr>
      </p:pic>
      <p:pic>
        <p:nvPicPr>
          <p:cNvPr id="36865" name="Picture 1" descr="c:\Users\Ptr. Daniel White\Desktop\Bible pictures\backgrounds\Wallpaper\travel_0021.jpg"/>
          <p:cNvPicPr>
            <a:picLocks noChangeAspect="1" noChangeArrowheads="1"/>
          </p:cNvPicPr>
          <p:nvPr/>
        </p:nvPicPr>
        <p:blipFill>
          <a:blip r:embed="rId6" cstate="print"/>
          <a:srcRect/>
          <a:stretch>
            <a:fillRect/>
          </a:stretch>
        </p:blipFill>
        <p:spPr bwMode="auto">
          <a:xfrm>
            <a:off x="2971800" y="4267200"/>
            <a:ext cx="3729567" cy="2797175"/>
          </a:xfrm>
          <a:prstGeom prst="rect">
            <a:avLst/>
          </a:prstGeom>
          <a:ln>
            <a:noFill/>
          </a:ln>
          <a:effectLst>
            <a:softEdge rad="112500"/>
          </a:effectLst>
        </p:spPr>
      </p:pic>
      <p:pic>
        <p:nvPicPr>
          <p:cNvPr id="2053" name="Picture 5" descr="c:\Users\Ptr. Daniel White\Desktop\Bible pictures\faces\LT_Working_Out.jpg"/>
          <p:cNvPicPr>
            <a:picLocks noChangeAspect="1" noChangeArrowheads="1"/>
          </p:cNvPicPr>
          <p:nvPr/>
        </p:nvPicPr>
        <p:blipFill>
          <a:blip r:embed="rId7" cstate="print"/>
          <a:srcRect/>
          <a:stretch>
            <a:fillRect/>
          </a:stretch>
        </p:blipFill>
        <p:spPr bwMode="auto">
          <a:xfrm>
            <a:off x="4191000" y="2667000"/>
            <a:ext cx="3175614" cy="2109575"/>
          </a:xfrm>
          <a:prstGeom prst="rect">
            <a:avLst/>
          </a:prstGeom>
          <a:ln>
            <a:noFill/>
          </a:ln>
          <a:effectLst>
            <a:softEdge rad="112500"/>
          </a:effectLst>
        </p:spPr>
      </p:pic>
      <p:pic>
        <p:nvPicPr>
          <p:cNvPr id="2050" name="Picture 2" descr="c:\Users\Ptr. Daniel White\Desktop\Bible pictures\riches materal pos. plesures, worldly\Vatican being a center of business and commerce 2.jpg"/>
          <p:cNvPicPr>
            <a:picLocks noChangeAspect="1" noChangeArrowheads="1"/>
          </p:cNvPicPr>
          <p:nvPr/>
        </p:nvPicPr>
        <p:blipFill>
          <a:blip r:embed="rId8" cstate="print">
            <a:lum bright="-10000"/>
          </a:blip>
          <a:srcRect/>
          <a:stretch>
            <a:fillRect/>
          </a:stretch>
        </p:blipFill>
        <p:spPr bwMode="auto">
          <a:xfrm>
            <a:off x="381000" y="3653260"/>
            <a:ext cx="2895600" cy="32047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effectLst>
                  <a:glow rad="101600">
                    <a:schemeClr val="bg1">
                      <a:alpha val="60000"/>
                    </a:schemeClr>
                  </a:glow>
                </a:effectLst>
              </a:rPr>
              <a:t>F</a:t>
            </a:r>
            <a:r>
              <a:rPr lang="en-US" dirty="0" smtClean="0">
                <a:effectLst>
                  <a:glow rad="101600">
                    <a:schemeClr val="bg1">
                      <a:alpha val="60000"/>
                    </a:schemeClr>
                  </a:glow>
                </a:effectLst>
              </a:rPr>
              <a:t>amous Quotes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524000"/>
            <a:ext cx="8686800" cy="5029200"/>
          </a:xfrm>
        </p:spPr>
        <p:txBody>
          <a:bodyPr>
            <a:normAutofit/>
          </a:bodyPr>
          <a:lstStyle/>
          <a:p>
            <a:pPr>
              <a:buFont typeface="Arial" charset="0"/>
              <a:buChar char="•"/>
            </a:pPr>
            <a:r>
              <a:rPr lang="en-US" sz="3600" dirty="0" smtClean="0">
                <a:effectLst>
                  <a:glow rad="101600">
                    <a:schemeClr val="bg1">
                      <a:alpha val="60000"/>
                    </a:schemeClr>
                  </a:glow>
                </a:effectLst>
              </a:rPr>
              <a:t>Hard </a:t>
            </a:r>
            <a:r>
              <a:rPr lang="en-US" sz="3600" dirty="0">
                <a:effectLst>
                  <a:glow rad="101600">
                    <a:schemeClr val="bg1">
                      <a:alpha val="60000"/>
                    </a:schemeClr>
                  </a:glow>
                </a:effectLst>
              </a:rPr>
              <a:t>work is good for the </a:t>
            </a:r>
            <a:r>
              <a:rPr lang="en-US" sz="3600" dirty="0" smtClean="0">
                <a:effectLst>
                  <a:glow rad="101600">
                    <a:schemeClr val="bg1">
                      <a:alpha val="60000"/>
                    </a:schemeClr>
                  </a:glow>
                </a:effectLst>
              </a:rPr>
              <a:t>soul</a:t>
            </a:r>
          </a:p>
          <a:p>
            <a:pPr>
              <a:buFont typeface="Arial" charset="0"/>
              <a:buChar char="•"/>
            </a:pPr>
            <a:r>
              <a:rPr lang="en-US" sz="3600" dirty="0" smtClean="0">
                <a:effectLst>
                  <a:glow rad="101600">
                    <a:schemeClr val="bg1">
                      <a:alpha val="60000"/>
                    </a:schemeClr>
                  </a:glow>
                </a:effectLst>
              </a:rPr>
              <a:t>The </a:t>
            </a:r>
            <a:r>
              <a:rPr lang="en-US" sz="3600" dirty="0">
                <a:effectLst>
                  <a:glow rad="101600">
                    <a:schemeClr val="bg1">
                      <a:alpha val="60000"/>
                    </a:schemeClr>
                  </a:glow>
                </a:effectLst>
              </a:rPr>
              <a:t>early bird catches the </a:t>
            </a:r>
            <a:r>
              <a:rPr lang="en-US" sz="3600" dirty="0" smtClean="0">
                <a:effectLst>
                  <a:glow rad="101600">
                    <a:schemeClr val="bg1">
                      <a:alpha val="60000"/>
                    </a:schemeClr>
                  </a:glow>
                </a:effectLst>
              </a:rPr>
              <a:t>worm</a:t>
            </a:r>
            <a:endParaRPr lang="en-US" sz="3600" dirty="0">
              <a:effectLst>
                <a:glow rad="101600">
                  <a:schemeClr val="bg1">
                    <a:alpha val="60000"/>
                  </a:schemeClr>
                </a:glow>
              </a:effectLst>
            </a:endParaRPr>
          </a:p>
          <a:p>
            <a:pPr>
              <a:buFont typeface="Arial" charset="0"/>
              <a:buChar char="•"/>
            </a:pPr>
            <a:r>
              <a:rPr lang="en-US" sz="3600" dirty="0" smtClean="0">
                <a:effectLst>
                  <a:glow rad="101600">
                    <a:schemeClr val="bg1">
                      <a:alpha val="60000"/>
                    </a:schemeClr>
                  </a:glow>
                </a:effectLst>
              </a:rPr>
              <a:t>Idle mind is the devil’s workshop</a:t>
            </a:r>
            <a:endParaRPr lang="en-US" sz="3600" dirty="0">
              <a:effectLst>
                <a:glow rad="101600">
                  <a:schemeClr val="bg1">
                    <a:alpha val="60000"/>
                  </a:schemeClr>
                </a:glow>
              </a:effectLst>
            </a:endParaRPr>
          </a:p>
          <a:p>
            <a:pPr>
              <a:buFont typeface="Arial" charset="0"/>
              <a:buChar char="•"/>
            </a:pPr>
            <a:r>
              <a:rPr lang="en-US" sz="3600" dirty="0" smtClean="0">
                <a:effectLst>
                  <a:glow rad="101600">
                    <a:schemeClr val="bg1">
                      <a:alpha val="60000"/>
                    </a:schemeClr>
                  </a:glow>
                </a:effectLst>
              </a:rPr>
              <a:t>Never </a:t>
            </a:r>
            <a:r>
              <a:rPr lang="en-US" sz="3600" dirty="0">
                <a:effectLst>
                  <a:glow rad="101600">
                    <a:schemeClr val="bg1">
                      <a:alpha val="60000"/>
                    </a:schemeClr>
                  </a:glow>
                </a:effectLst>
              </a:rPr>
              <a:t>stand still </a:t>
            </a:r>
            <a:endParaRPr lang="en-US" sz="3600" dirty="0" smtClean="0">
              <a:effectLst>
                <a:glow rad="101600">
                  <a:schemeClr val="bg1">
                    <a:alpha val="60000"/>
                  </a:schemeClr>
                </a:glow>
              </a:effectLst>
            </a:endParaRPr>
          </a:p>
          <a:p>
            <a:pPr>
              <a:buFont typeface="Arial" charset="0"/>
              <a:buChar char="•"/>
            </a:pPr>
            <a:r>
              <a:rPr lang="en-US" sz="3600" dirty="0" smtClean="0">
                <a:effectLst>
                  <a:glow rad="101600">
                    <a:schemeClr val="bg1">
                      <a:alpha val="60000"/>
                    </a:schemeClr>
                  </a:glow>
                </a:effectLst>
              </a:rPr>
              <a:t>Don’t </a:t>
            </a:r>
            <a:r>
              <a:rPr lang="en-US" sz="3600" dirty="0">
                <a:effectLst>
                  <a:glow rad="101600">
                    <a:schemeClr val="bg1">
                      <a:alpha val="60000"/>
                    </a:schemeClr>
                  </a:glow>
                </a:effectLst>
              </a:rPr>
              <a:t>let the grass grow under your </a:t>
            </a:r>
            <a:r>
              <a:rPr lang="en-US" sz="3600" dirty="0" smtClean="0">
                <a:effectLst>
                  <a:glow rad="101600">
                    <a:schemeClr val="bg1">
                      <a:alpha val="60000"/>
                    </a:schemeClr>
                  </a:glow>
                </a:effectLst>
              </a:rPr>
              <a:t>feet</a:t>
            </a:r>
          </a:p>
          <a:p>
            <a:pPr>
              <a:buFont typeface="Arial" charset="0"/>
              <a:buChar char="•"/>
            </a:pPr>
            <a:r>
              <a:rPr lang="en-US" sz="3600" dirty="0" smtClean="0">
                <a:effectLst>
                  <a:glow rad="101600">
                    <a:schemeClr val="bg1">
                      <a:alpha val="60000"/>
                    </a:schemeClr>
                  </a:glow>
                </a:effectLst>
              </a:rPr>
              <a:t>Are </a:t>
            </a:r>
            <a:r>
              <a:rPr lang="en-US" sz="3600" dirty="0">
                <a:effectLst>
                  <a:glow rad="101600">
                    <a:schemeClr val="bg1">
                      <a:alpha val="60000"/>
                    </a:schemeClr>
                  </a:glow>
                </a:effectLst>
              </a:rPr>
              <a:t>you working hard of hardly working?</a:t>
            </a:r>
          </a:p>
          <a:p>
            <a:endParaRPr lang="en-US" sz="3600" dirty="0">
              <a:effectLst>
                <a:glow rad="101600">
                  <a:schemeClr val="bg1">
                    <a:alpha val="60000"/>
                  </a:schemeClr>
                </a:glow>
              </a:effectLst>
            </a:endParaRPr>
          </a:p>
        </p:txBody>
      </p:sp>
      <p:pic>
        <p:nvPicPr>
          <p:cNvPr id="4098" name="Picture 2" descr="c:\Users\Ptr. Daniel White\Desktop\Bible pictures\Bible mis\Men\Man reading note 1883-76.jpg"/>
          <p:cNvPicPr>
            <a:picLocks noChangeAspect="1" noChangeArrowheads="1"/>
          </p:cNvPicPr>
          <p:nvPr/>
        </p:nvPicPr>
        <p:blipFill>
          <a:blip r:embed="rId3" cstate="print"/>
          <a:srcRect/>
          <a:stretch>
            <a:fillRect/>
          </a:stretch>
        </p:blipFill>
        <p:spPr bwMode="auto">
          <a:xfrm>
            <a:off x="6553200" y="838200"/>
            <a:ext cx="2590800" cy="315274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dirty="0" smtClean="0">
                <a:effectLst>
                  <a:glow rad="101600">
                    <a:schemeClr val="bg1">
                      <a:alpha val="60000"/>
                    </a:schemeClr>
                  </a:glow>
                </a:effectLst>
              </a:rPr>
              <a:t>Productivity </a:t>
            </a:r>
            <a:r>
              <a:rPr lang="en-US" dirty="0">
                <a:effectLst>
                  <a:glow rad="101600">
                    <a:schemeClr val="bg1">
                      <a:alpha val="60000"/>
                    </a:schemeClr>
                  </a:glow>
                </a:effectLst>
              </a:rPr>
              <a:t>and activity is important </a:t>
            </a:r>
            <a:r>
              <a:rPr lang="en-US" i="1" dirty="0">
                <a:effectLst>
                  <a:glow rad="101600">
                    <a:schemeClr val="bg1">
                      <a:alpha val="60000"/>
                    </a:schemeClr>
                  </a:glow>
                </a:effectLst>
              </a:rPr>
              <a:t>– “Whatsoever thy hand </a:t>
            </a:r>
            <a:r>
              <a:rPr lang="en-US" i="1" dirty="0" err="1">
                <a:effectLst>
                  <a:glow rad="101600">
                    <a:schemeClr val="bg1">
                      <a:alpha val="60000"/>
                    </a:schemeClr>
                  </a:glow>
                </a:effectLst>
              </a:rPr>
              <a:t>findeth</a:t>
            </a:r>
            <a:r>
              <a:rPr lang="en-US" i="1" dirty="0">
                <a:effectLst>
                  <a:glow rad="101600">
                    <a:schemeClr val="bg1">
                      <a:alpha val="60000"/>
                    </a:schemeClr>
                  </a:glow>
                </a:effectLst>
              </a:rPr>
              <a:t> to do, do it with all your might…”  “If a man does not work neither should he eat…” “If a man provide not for his own household he hath denied the faith…”  </a:t>
            </a:r>
            <a:endParaRPr lang="en-US" dirty="0">
              <a:effectLst>
                <a:glow rad="101600">
                  <a:schemeClr val="bg1">
                    <a:alpha val="60000"/>
                  </a:schemeClr>
                </a:glow>
              </a:effectLst>
            </a:endParaRPr>
          </a:p>
          <a:p>
            <a:pPr lvl="0"/>
            <a:r>
              <a:rPr lang="en-US" dirty="0">
                <a:effectLst>
                  <a:glow rad="101600">
                    <a:schemeClr val="bg1">
                      <a:alpha val="60000"/>
                    </a:schemeClr>
                  </a:glow>
                </a:effectLst>
              </a:rPr>
              <a:t>Hard work and productivity can however become an idol – </a:t>
            </a:r>
            <a:r>
              <a:rPr lang="en-US" i="1" dirty="0">
                <a:effectLst>
                  <a:glow rad="101600">
                    <a:schemeClr val="bg1">
                      <a:alpha val="60000"/>
                    </a:schemeClr>
                  </a:glow>
                </a:effectLst>
              </a:rPr>
              <a:t>“keep yourselves from idols…covetousness which is idolatry</a:t>
            </a:r>
            <a:r>
              <a:rPr lang="en-US" i="1" dirty="0" smtClean="0">
                <a:effectLst>
                  <a:glow rad="101600">
                    <a:schemeClr val="bg1">
                      <a:alpha val="60000"/>
                    </a:schemeClr>
                  </a:glow>
                </a:effectLst>
              </a:rPr>
              <a:t>…”</a:t>
            </a:r>
            <a:endParaRPr lang="en-US" dirty="0" smtClean="0">
              <a:effectLst>
                <a:glow rad="101600">
                  <a:schemeClr val="bg1">
                    <a:alpha val="60000"/>
                  </a:schemeClr>
                </a:glow>
              </a:effectLst>
            </a:endParaRPr>
          </a:p>
          <a:p>
            <a:pPr lvl="0"/>
            <a:r>
              <a:rPr lang="en-US" dirty="0" smtClean="0">
                <a:effectLst>
                  <a:glow rad="101600">
                    <a:schemeClr val="bg1">
                      <a:alpha val="60000"/>
                    </a:schemeClr>
                  </a:glow>
                </a:effectLst>
              </a:rPr>
              <a:t> </a:t>
            </a:r>
            <a:r>
              <a:rPr lang="en-US" dirty="0">
                <a:effectLst>
                  <a:glow rad="101600">
                    <a:schemeClr val="bg1">
                      <a:alpha val="60000"/>
                    </a:schemeClr>
                  </a:glow>
                </a:effectLst>
              </a:rPr>
              <a:t>If you are two busy to shut down your plans and programs and hear from God, you are two busy.  </a:t>
            </a:r>
          </a:p>
          <a:p>
            <a:r>
              <a:rPr lang="en-US" dirty="0">
                <a:effectLst>
                  <a:glow rad="101600">
                    <a:schemeClr val="bg1">
                      <a:alpha val="60000"/>
                    </a:schemeClr>
                  </a:glow>
                </a:effectLst>
              </a:rPr>
              <a:t>If you are two busy to faithfully attend church where you can hear from God you are two busy!!! </a:t>
            </a:r>
            <a:r>
              <a:rPr lang="en-US" i="1" dirty="0">
                <a:effectLst>
                  <a:glow rad="101600">
                    <a:schemeClr val="bg1">
                      <a:alpha val="60000"/>
                    </a:schemeClr>
                  </a:glow>
                </a:effectLst>
              </a:rPr>
              <a:t>“Forsake not…”</a:t>
            </a:r>
            <a:endParaRPr lang="en-US" dirty="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98298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0"/>
            <a:ext cx="5486400" cy="6858000"/>
          </a:xfrm>
        </p:spPr>
        <p:txBody>
          <a:bodyPr>
            <a:normAutofit/>
          </a:bodyPr>
          <a:lstStyle/>
          <a:p>
            <a:pPr>
              <a:buNone/>
            </a:pPr>
            <a:r>
              <a:rPr lang="en-US" sz="3600" dirty="0" smtClean="0"/>
              <a:t>    Is </a:t>
            </a:r>
            <a:r>
              <a:rPr lang="en-US" sz="3600" dirty="0"/>
              <a:t>God asking you </a:t>
            </a:r>
            <a:r>
              <a:rPr lang="en-US" sz="3600" dirty="0" smtClean="0"/>
              <a:t>to </a:t>
            </a:r>
            <a:r>
              <a:rPr lang="en-US" sz="3600" dirty="0"/>
              <a:t>get off the freeway and take an exit ramp, slow down and find a parking area</a:t>
            </a:r>
            <a:r>
              <a:rPr lang="en-US" sz="3600" dirty="0" smtClean="0"/>
              <a:t>?</a:t>
            </a:r>
          </a:p>
          <a:p>
            <a:pPr>
              <a:buNone/>
            </a:pPr>
            <a:r>
              <a:rPr lang="en-US" sz="3600" i="1" dirty="0" smtClean="0">
                <a:solidFill>
                  <a:srgbClr val="FFFF00"/>
                </a:solidFill>
              </a:rPr>
              <a:t>   “</a:t>
            </a:r>
            <a:r>
              <a:rPr lang="en-US" sz="3600" i="1" dirty="0">
                <a:solidFill>
                  <a:srgbClr val="FFFF00"/>
                </a:solidFill>
              </a:rPr>
              <a:t>Come unto me all ye that labor and are heavy laden, and I will give you </a:t>
            </a:r>
            <a:r>
              <a:rPr lang="en-US" sz="3600" b="1" i="1" dirty="0">
                <a:solidFill>
                  <a:srgbClr val="FFFF00"/>
                </a:solidFill>
              </a:rPr>
              <a:t>rest</a:t>
            </a:r>
            <a:r>
              <a:rPr lang="en-US" sz="3600" i="1" dirty="0">
                <a:solidFill>
                  <a:srgbClr val="FFFF00"/>
                </a:solidFill>
              </a:rPr>
              <a:t>…take my yoke upon you and learn of me; for I am meek and lowly in heart: and ye shall find </a:t>
            </a:r>
            <a:r>
              <a:rPr lang="en-US" sz="3600" b="1" i="1" dirty="0">
                <a:solidFill>
                  <a:srgbClr val="FFFF00"/>
                </a:solidFill>
              </a:rPr>
              <a:t>rest</a:t>
            </a:r>
            <a:r>
              <a:rPr lang="en-US" sz="3600" i="1" dirty="0">
                <a:solidFill>
                  <a:srgbClr val="FFFF00"/>
                </a:solidFill>
              </a:rPr>
              <a:t> unto your souls…”</a:t>
            </a:r>
            <a:endParaRPr lang="en-US" sz="3600" dirty="0">
              <a:solidFill>
                <a:srgbClr val="FFFF00"/>
              </a:solidFill>
            </a:endParaRPr>
          </a:p>
          <a:p>
            <a:endParaRPr lang="en-US" sz="3600" dirty="0"/>
          </a:p>
          <a:p>
            <a:endParaRPr lang="en-US" sz="3600" dirty="0"/>
          </a:p>
        </p:txBody>
      </p:sp>
      <p:pic>
        <p:nvPicPr>
          <p:cNvPr id="30721" name="Picture 1" descr="C:\Users\Ptr. Daniel White\Desktop\Bible pictures\backgrounds\Wallpaper\abstract_0068.jpg"/>
          <p:cNvPicPr>
            <a:picLocks noChangeAspect="1" noChangeArrowheads="1"/>
          </p:cNvPicPr>
          <p:nvPr/>
        </p:nvPicPr>
        <p:blipFill>
          <a:blip r:embed="rId3" cstate="print"/>
          <a:srcRect/>
          <a:stretch>
            <a:fillRect/>
          </a:stretch>
        </p:blipFill>
        <p:spPr bwMode="auto">
          <a:xfrm>
            <a:off x="5257800" y="0"/>
            <a:ext cx="4179888" cy="3135313"/>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lvl="0"/>
            <a:r>
              <a:rPr lang="en-US" dirty="0">
                <a:effectLst>
                  <a:glow rad="101600">
                    <a:schemeClr val="bg1">
                      <a:alpha val="60000"/>
                    </a:schemeClr>
                  </a:glow>
                </a:effectLst>
              </a:rPr>
              <a:t>Along with a </a:t>
            </a:r>
            <a:r>
              <a:rPr lang="en-US" dirty="0" smtClean="0">
                <a:effectLst>
                  <a:glow rad="101600">
                    <a:schemeClr val="bg1">
                      <a:alpha val="60000"/>
                    </a:schemeClr>
                  </a:glow>
                </a:effectLst>
              </a:rPr>
              <a:t>Strong </a:t>
            </a:r>
            <a:r>
              <a:rPr lang="en-US" dirty="0">
                <a:effectLst>
                  <a:glow rad="101600">
                    <a:schemeClr val="bg1">
                      <a:alpha val="60000"/>
                    </a:schemeClr>
                  </a:glow>
                </a:effectLst>
              </a:rPr>
              <a:t>W</a:t>
            </a:r>
            <a:r>
              <a:rPr lang="en-US" dirty="0" smtClean="0">
                <a:effectLst>
                  <a:glow rad="101600">
                    <a:schemeClr val="bg1">
                      <a:alpha val="60000"/>
                    </a:schemeClr>
                  </a:glow>
                </a:effectLst>
              </a:rPr>
              <a:t>ork Ethic </a:t>
            </a:r>
            <a:r>
              <a:rPr lang="en-US" dirty="0">
                <a:effectLst>
                  <a:glow rad="101600">
                    <a:schemeClr val="bg1">
                      <a:alpha val="60000"/>
                    </a:schemeClr>
                  </a:glow>
                </a:effectLst>
              </a:rPr>
              <a:t>is a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dirty="0" smtClean="0">
                <a:effectLst>
                  <a:glow rad="101600">
                    <a:schemeClr val="bg1">
                      <a:alpha val="60000"/>
                    </a:schemeClr>
                  </a:glow>
                </a:effectLst>
              </a:rPr>
              <a:t>Strong Rest </a:t>
            </a:r>
            <a:r>
              <a:rPr lang="en-US" dirty="0">
                <a:effectLst>
                  <a:glow rad="101600">
                    <a:schemeClr val="bg1">
                      <a:alpha val="60000"/>
                    </a:schemeClr>
                  </a:glow>
                </a:effectLst>
              </a:rPr>
              <a:t>E</a:t>
            </a:r>
            <a:r>
              <a:rPr lang="en-US" dirty="0" smtClean="0">
                <a:effectLst>
                  <a:glow rad="101600">
                    <a:schemeClr val="bg1">
                      <a:alpha val="60000"/>
                    </a:schemeClr>
                  </a:glow>
                </a:effectLst>
              </a:rPr>
              <a:t>thic </a:t>
            </a:r>
            <a:br>
              <a:rPr lang="en-US" dirty="0" smtClean="0">
                <a:effectLst>
                  <a:glow rad="101600">
                    <a:schemeClr val="bg1">
                      <a:alpha val="60000"/>
                    </a:schemeClr>
                  </a:glow>
                </a:effectLst>
              </a:rPr>
            </a:br>
            <a:r>
              <a:rPr lang="en-US" dirty="0" smtClean="0">
                <a:effectLst>
                  <a:glow rad="101600">
                    <a:schemeClr val="bg1">
                      <a:alpha val="60000"/>
                    </a:schemeClr>
                  </a:glow>
                </a:effectLst>
              </a:rPr>
              <a:t> </a:t>
            </a:r>
            <a:r>
              <a:rPr lang="en-US" i="1" dirty="0">
                <a:solidFill>
                  <a:srgbClr val="FFFF00"/>
                </a:solidFill>
                <a:effectLst>
                  <a:glow rad="101600">
                    <a:schemeClr val="bg1">
                      <a:alpha val="60000"/>
                    </a:schemeClr>
                  </a:glow>
                </a:effectLst>
              </a:rPr>
              <a:t>“</a:t>
            </a:r>
            <a:r>
              <a:rPr lang="en-US" i="1" u="sng" dirty="0">
                <a:solidFill>
                  <a:srgbClr val="FFFF00"/>
                </a:solidFill>
                <a:effectLst>
                  <a:glow rad="101600">
                    <a:schemeClr val="bg1">
                      <a:alpha val="60000"/>
                    </a:schemeClr>
                  </a:glow>
                </a:effectLst>
              </a:rPr>
              <a:t>Sabbath</a:t>
            </a:r>
            <a:r>
              <a:rPr lang="en-US" i="1" dirty="0">
                <a:solidFill>
                  <a:srgbClr val="FFFF00"/>
                </a:solidFill>
                <a:effectLst>
                  <a:glow rad="101600">
                    <a:schemeClr val="bg1">
                      <a:alpha val="60000"/>
                    </a:schemeClr>
                  </a:glow>
                </a:effectLst>
              </a:rPr>
              <a:t>”</a:t>
            </a:r>
          </a:p>
        </p:txBody>
      </p:sp>
      <p:sp>
        <p:nvSpPr>
          <p:cNvPr id="3" name="Content Placeholder 2"/>
          <p:cNvSpPr>
            <a:spLocks noGrp="1"/>
          </p:cNvSpPr>
          <p:nvPr>
            <p:ph idx="1"/>
          </p:nvPr>
        </p:nvSpPr>
        <p:spPr>
          <a:xfrm>
            <a:off x="0" y="2057400"/>
            <a:ext cx="9144000" cy="4800600"/>
          </a:xfrm>
        </p:spPr>
        <p:txBody>
          <a:bodyPr/>
          <a:lstStyle/>
          <a:p>
            <a:pPr lvl="0"/>
            <a:r>
              <a:rPr lang="en-US" dirty="0">
                <a:effectLst>
                  <a:glow rad="101600">
                    <a:schemeClr val="bg1">
                      <a:alpha val="60000"/>
                    </a:schemeClr>
                  </a:glow>
                </a:effectLst>
              </a:rPr>
              <a:t>God built this ethic into creation itself when </a:t>
            </a:r>
            <a:r>
              <a:rPr lang="en-US" dirty="0" smtClean="0">
                <a:effectLst>
                  <a:glow rad="101600">
                    <a:schemeClr val="bg1">
                      <a:alpha val="60000"/>
                    </a:schemeClr>
                  </a:glow>
                </a:effectLst>
              </a:rPr>
              <a:t>He </a:t>
            </a:r>
            <a:r>
              <a:rPr lang="en-US" dirty="0">
                <a:effectLst>
                  <a:glow rad="101600">
                    <a:schemeClr val="bg1">
                      <a:alpha val="60000"/>
                    </a:schemeClr>
                  </a:glow>
                </a:effectLst>
              </a:rPr>
              <a:t>took one day in seven to cease from labor – </a:t>
            </a:r>
            <a:r>
              <a:rPr lang="en-US" i="1" dirty="0">
                <a:solidFill>
                  <a:srgbClr val="FFFF00"/>
                </a:solidFill>
                <a:effectLst>
                  <a:glow rad="101600">
                    <a:schemeClr val="bg1">
                      <a:alpha val="60000"/>
                    </a:schemeClr>
                  </a:glow>
                </a:effectLst>
              </a:rPr>
              <a:t>“Thus the heavens and the earth were finished, and all the host of them. And on the seventh day God ended his work, which he had made; and he rested on the seventh day from all his work, which he had made. And God blessed the seventh day, and sanctified it: because that in it he had rested from all his work which God created and made…”</a:t>
            </a:r>
            <a:endParaRPr lang="en-US" dirty="0">
              <a:solidFill>
                <a:srgbClr val="FFFF00"/>
              </a:solidFill>
              <a:effectLst>
                <a:glow rad="101600">
                  <a:schemeClr val="bg1">
                    <a:alpha val="60000"/>
                  </a:schemeClr>
                </a:glow>
              </a:effectLst>
            </a:endParaRPr>
          </a:p>
          <a:p>
            <a:endParaRPr lang="en-US" dirty="0">
              <a:effectLst>
                <a:glow rad="101600">
                  <a:schemeClr val="bg1">
                    <a:alpha val="60000"/>
                  </a:schemeClr>
                </a:glow>
              </a:effectLst>
            </a:endParaRPr>
          </a:p>
        </p:txBody>
      </p:sp>
      <p:pic>
        <p:nvPicPr>
          <p:cNvPr id="6146" name="Picture 2" descr="c:\Users\Ptr. Daniel White\Desktop\Bible pictures\Bible pictures Old Testament\Moses3 after Egypt\Mt. Sinai &amp; 10 Comm\10 Comm fruit C-867.jpg"/>
          <p:cNvPicPr>
            <a:picLocks noChangeAspect="1" noChangeArrowheads="1"/>
          </p:cNvPicPr>
          <p:nvPr/>
        </p:nvPicPr>
        <p:blipFill>
          <a:blip r:embed="rId3" cstate="print"/>
          <a:srcRect/>
          <a:stretch>
            <a:fillRect/>
          </a:stretch>
        </p:blipFill>
        <p:spPr bwMode="auto">
          <a:xfrm rot="10800000" flipV="1">
            <a:off x="6705600" y="685800"/>
            <a:ext cx="1895475" cy="14216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858000"/>
          </a:xfrm>
        </p:spPr>
        <p:txBody>
          <a:bodyPr>
            <a:normAutofit/>
          </a:bodyPr>
          <a:lstStyle/>
          <a:p>
            <a:pPr algn="ctr">
              <a:buNone/>
            </a:pPr>
            <a:r>
              <a:rPr lang="en-US" sz="3900" dirty="0" smtClean="0">
                <a:effectLst>
                  <a:glow rad="101600">
                    <a:schemeClr val="bg1">
                      <a:alpha val="60000"/>
                    </a:schemeClr>
                  </a:glow>
                </a:effectLst>
              </a:rPr>
              <a:t>How to Walk with God </a:t>
            </a:r>
          </a:p>
          <a:p>
            <a:pPr algn="ctr">
              <a:buNone/>
            </a:pPr>
            <a:r>
              <a:rPr lang="en-US" sz="3900" i="1" dirty="0" smtClean="0">
                <a:solidFill>
                  <a:srgbClr val="FFFF00"/>
                </a:solidFill>
                <a:effectLst>
                  <a:glow rad="101600">
                    <a:schemeClr val="bg1">
                      <a:alpha val="60000"/>
                    </a:schemeClr>
                  </a:glow>
                </a:effectLst>
              </a:rPr>
              <a:t>“Brokenness”</a:t>
            </a:r>
          </a:p>
          <a:p>
            <a:pPr algn="ctr">
              <a:buNone/>
            </a:pPr>
            <a:r>
              <a:rPr lang="en-US" sz="3900" i="1" dirty="0" smtClean="0">
                <a:effectLst>
                  <a:glow rad="101600">
                    <a:schemeClr val="bg1">
                      <a:alpha val="60000"/>
                    </a:schemeClr>
                  </a:glow>
                </a:effectLst>
              </a:rPr>
              <a:t>(Part 1)</a:t>
            </a:r>
          </a:p>
          <a:p>
            <a:pPr>
              <a:buNone/>
            </a:pPr>
            <a:endParaRPr lang="en-US" dirty="0" smtClean="0">
              <a:effectLst>
                <a:glow rad="101600">
                  <a:schemeClr val="bg1">
                    <a:alpha val="60000"/>
                  </a:schemeClr>
                </a:glow>
              </a:effectLst>
            </a:endParaRPr>
          </a:p>
        </p:txBody>
      </p:sp>
      <p:pic>
        <p:nvPicPr>
          <p:cNvPr id="1026" name="Picture 2" descr="C:\Users\Ptr. Daniel White\Desktop\Bible pictures\Praying\repent (2).jpg"/>
          <p:cNvPicPr>
            <a:picLocks noChangeAspect="1" noChangeArrowheads="1"/>
          </p:cNvPicPr>
          <p:nvPr/>
        </p:nvPicPr>
        <p:blipFill>
          <a:blip r:embed="rId3" cstate="print"/>
          <a:srcRect/>
          <a:stretch>
            <a:fillRect/>
          </a:stretch>
        </p:blipFill>
        <p:spPr bwMode="auto">
          <a:xfrm>
            <a:off x="2743200" y="2366210"/>
            <a:ext cx="3733800" cy="449179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04800"/>
            <a:ext cx="96012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Users\Ptr. Daniel White\Desktop\Bible pictures\Bible pictures Old Testament\Moses3 after Egypt\Mt. Sinai &amp; 10 Comm\ML_Mos holding 10 Commandments.JPG"/>
          <p:cNvPicPr>
            <a:picLocks noChangeAspect="1" noChangeArrowheads="1"/>
          </p:cNvPicPr>
          <p:nvPr/>
        </p:nvPicPr>
        <p:blipFill>
          <a:blip r:embed="rId3" cstate="print">
            <a:lum bright="-20000"/>
          </a:blip>
          <a:srcRect/>
          <a:stretch>
            <a:fillRect/>
          </a:stretch>
        </p:blipFill>
        <p:spPr bwMode="auto">
          <a:xfrm>
            <a:off x="685800" y="0"/>
            <a:ext cx="7889875" cy="6858000"/>
          </a:xfrm>
          <a:prstGeom prst="rect">
            <a:avLst/>
          </a:prstGeom>
          <a:noFill/>
        </p:spPr>
      </p:pic>
      <p:sp>
        <p:nvSpPr>
          <p:cNvPr id="3" name="Content Placeholder 2"/>
          <p:cNvSpPr>
            <a:spLocks noGrp="1"/>
          </p:cNvSpPr>
          <p:nvPr>
            <p:ph idx="1"/>
          </p:nvPr>
        </p:nvSpPr>
        <p:spPr>
          <a:xfrm>
            <a:off x="685800" y="0"/>
            <a:ext cx="7848600" cy="6858000"/>
          </a:xfrm>
        </p:spPr>
        <p:txBody>
          <a:bodyPr>
            <a:normAutofit lnSpcReduction="10000"/>
          </a:bodyPr>
          <a:lstStyle/>
          <a:p>
            <a:pPr lvl="0"/>
            <a:r>
              <a:rPr lang="en-US" dirty="0">
                <a:effectLst>
                  <a:glow rad="101600">
                    <a:schemeClr val="bg1">
                      <a:alpha val="60000"/>
                    </a:schemeClr>
                  </a:glow>
                </a:effectLst>
              </a:rPr>
              <a:t>God extended this ethic to man in order that man may experience fellowship with God and refreshment of the soul – </a:t>
            </a:r>
            <a:endParaRPr lang="en-US" dirty="0" smtClean="0">
              <a:effectLst>
                <a:glow rad="101600">
                  <a:schemeClr val="bg1">
                    <a:alpha val="60000"/>
                  </a:schemeClr>
                </a:glow>
              </a:effectLst>
            </a:endParaRPr>
          </a:p>
          <a:p>
            <a:pPr lvl="0" algn="ctr">
              <a:buNone/>
            </a:pPr>
            <a:r>
              <a:rPr lang="en-US" i="1" dirty="0" smtClean="0">
                <a:solidFill>
                  <a:srgbClr val="FFFF00"/>
                </a:solidFill>
                <a:effectLst>
                  <a:glow rad="101600">
                    <a:schemeClr val="bg1">
                      <a:alpha val="60000"/>
                    </a:schemeClr>
                  </a:glow>
                </a:effectLst>
              </a:rPr>
              <a:t> “</a:t>
            </a:r>
            <a:r>
              <a:rPr lang="en-US" i="1" dirty="0">
                <a:solidFill>
                  <a:srgbClr val="FFFF00"/>
                </a:solidFill>
                <a:effectLst>
                  <a:glow rad="101600">
                    <a:schemeClr val="bg1">
                      <a:alpha val="60000"/>
                    </a:schemeClr>
                  </a:glow>
                </a:effectLst>
              </a:rPr>
              <a:t>Remember the Sabbath day and keep it holy. Six days </a:t>
            </a:r>
            <a:r>
              <a:rPr lang="en-US" i="1" dirty="0" err="1">
                <a:solidFill>
                  <a:srgbClr val="FFFF00"/>
                </a:solidFill>
                <a:effectLst>
                  <a:glow rad="101600">
                    <a:schemeClr val="bg1">
                      <a:alpha val="60000"/>
                    </a:schemeClr>
                  </a:glow>
                </a:effectLst>
              </a:rPr>
              <a:t>shalt</a:t>
            </a:r>
            <a:r>
              <a:rPr lang="en-US" i="1" dirty="0">
                <a:solidFill>
                  <a:srgbClr val="FFFF00"/>
                </a:solidFill>
                <a:effectLst>
                  <a:glow rad="101600">
                    <a:schemeClr val="bg1">
                      <a:alpha val="60000"/>
                    </a:schemeClr>
                  </a:glow>
                </a:effectLst>
              </a:rPr>
              <a:t> thou labor and do all thy work. But the seventh day is the Sabbath of the Lord thy god: in it thou </a:t>
            </a:r>
            <a:r>
              <a:rPr lang="en-US" i="1" dirty="0" err="1">
                <a:solidFill>
                  <a:srgbClr val="FFFF00"/>
                </a:solidFill>
                <a:effectLst>
                  <a:glow rad="101600">
                    <a:schemeClr val="bg1">
                      <a:alpha val="60000"/>
                    </a:schemeClr>
                  </a:glow>
                </a:effectLst>
              </a:rPr>
              <a:t>shalt</a:t>
            </a:r>
            <a:r>
              <a:rPr lang="en-US" i="1" dirty="0">
                <a:solidFill>
                  <a:srgbClr val="FFFF00"/>
                </a:solidFill>
                <a:effectLst>
                  <a:glow rad="101600">
                    <a:schemeClr val="bg1">
                      <a:alpha val="60000"/>
                    </a:schemeClr>
                  </a:glow>
                </a:effectLst>
              </a:rPr>
              <a:t> not do any work, thou, nor thy son, nor thy daughter, they manservant, nor thy maidservant, no thy cattle, no thy stranger that is within thy gates. For in six days the Lord made the heaven and earth, the sea and all that in them is, and rested the seventh day: wherefore the Lord blessed the </a:t>
            </a:r>
            <a:r>
              <a:rPr lang="en-US" i="1" dirty="0" smtClean="0">
                <a:solidFill>
                  <a:srgbClr val="FFFF00"/>
                </a:solidFill>
                <a:effectLst>
                  <a:glow rad="101600">
                    <a:schemeClr val="bg1">
                      <a:alpha val="60000"/>
                    </a:schemeClr>
                  </a:glow>
                </a:effectLst>
              </a:rPr>
              <a:t>          Sabbath  </a:t>
            </a:r>
            <a:r>
              <a:rPr lang="en-US" i="1" dirty="0">
                <a:solidFill>
                  <a:srgbClr val="FFFF00"/>
                </a:solidFill>
                <a:effectLst>
                  <a:glow rad="101600">
                    <a:schemeClr val="bg1">
                      <a:alpha val="60000"/>
                    </a:schemeClr>
                  </a:glow>
                </a:effectLst>
              </a:rPr>
              <a:t>day and hallowed it…”</a:t>
            </a:r>
            <a:endParaRPr lang="en-US" dirty="0">
              <a:solidFill>
                <a:srgbClr val="FFFF00"/>
              </a:solidFill>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effectLst>
                  <a:glow rad="101600">
                    <a:schemeClr val="bg1">
                      <a:alpha val="60000"/>
                    </a:schemeClr>
                  </a:glow>
                </a:effectLst>
              </a:rPr>
              <a:t>Secret </a:t>
            </a:r>
            <a:r>
              <a:rPr lang="en-US" sz="3600" dirty="0">
                <a:effectLst>
                  <a:glow rad="101600">
                    <a:schemeClr val="bg1">
                      <a:alpha val="60000"/>
                    </a:schemeClr>
                  </a:glow>
                </a:effectLst>
              </a:rPr>
              <a:t>to a healthy soul is not the discontinuance of hard work but the regularly pausing from work to get alone with </a:t>
            </a:r>
            <a:r>
              <a:rPr lang="en-US" sz="3600" dirty="0" smtClean="0">
                <a:effectLst>
                  <a:glow rad="101600">
                    <a:schemeClr val="bg1">
                      <a:alpha val="60000"/>
                    </a:schemeClr>
                  </a:glow>
                </a:effectLst>
              </a:rPr>
              <a:t>God.</a:t>
            </a:r>
          </a:p>
          <a:p>
            <a:r>
              <a:rPr lang="en-US" sz="3600" dirty="0" smtClean="0">
                <a:effectLst>
                  <a:glow rad="101600">
                    <a:schemeClr val="bg1">
                      <a:alpha val="60000"/>
                    </a:schemeClr>
                  </a:glow>
                </a:effectLst>
              </a:rPr>
              <a:t>One </a:t>
            </a:r>
            <a:r>
              <a:rPr lang="en-US" sz="3600" dirty="0">
                <a:effectLst>
                  <a:glow rad="101600">
                    <a:schemeClr val="bg1">
                      <a:alpha val="60000"/>
                    </a:schemeClr>
                  </a:glow>
                </a:effectLst>
              </a:rPr>
              <a:t>of the greatest deterrents to revival is busyness – </a:t>
            </a:r>
            <a:r>
              <a:rPr lang="en-US" sz="3600" i="1" dirty="0">
                <a:solidFill>
                  <a:srgbClr val="FFFF00"/>
                </a:solidFill>
                <a:effectLst>
                  <a:glow rad="101600">
                    <a:schemeClr val="bg1">
                      <a:alpha val="60000"/>
                    </a:schemeClr>
                  </a:glow>
                </a:effectLst>
              </a:rPr>
              <a:t>“For thus </a:t>
            </a:r>
            <a:r>
              <a:rPr lang="en-US" sz="3600" i="1" dirty="0" err="1">
                <a:solidFill>
                  <a:srgbClr val="FFFF00"/>
                </a:solidFill>
                <a:effectLst>
                  <a:glow rad="101600">
                    <a:schemeClr val="bg1">
                      <a:alpha val="60000"/>
                    </a:schemeClr>
                  </a:glow>
                </a:effectLst>
              </a:rPr>
              <a:t>saith</a:t>
            </a:r>
            <a:r>
              <a:rPr lang="en-US" sz="3600" i="1" dirty="0">
                <a:solidFill>
                  <a:srgbClr val="FFFF00"/>
                </a:solidFill>
                <a:effectLst>
                  <a:glow rad="101600">
                    <a:schemeClr val="bg1">
                      <a:alpha val="60000"/>
                    </a:schemeClr>
                  </a:glow>
                </a:effectLst>
              </a:rPr>
              <a:t> the high and lofty one that </a:t>
            </a:r>
            <a:r>
              <a:rPr lang="en-US" sz="3600" i="1" dirty="0" err="1">
                <a:solidFill>
                  <a:srgbClr val="FFFF00"/>
                </a:solidFill>
                <a:effectLst>
                  <a:glow rad="101600">
                    <a:schemeClr val="bg1">
                      <a:alpha val="60000"/>
                    </a:schemeClr>
                  </a:glow>
                </a:effectLst>
              </a:rPr>
              <a:t>inhabiteth</a:t>
            </a:r>
            <a:r>
              <a:rPr lang="en-US" sz="3600" i="1" dirty="0">
                <a:solidFill>
                  <a:srgbClr val="FFFF00"/>
                </a:solidFill>
                <a:effectLst>
                  <a:glow rad="101600">
                    <a:schemeClr val="bg1">
                      <a:alpha val="60000"/>
                    </a:schemeClr>
                  </a:glow>
                </a:effectLst>
              </a:rPr>
              <a:t> eternity, whose name is Holy; I dwell in the high and holy place, with him also that is of a contrite and humble spirit, to revive the spirit of the humble, and to revive the heart of the contrite ones…wilt thou not revive us again that thy people may rejoice in thee?”</a:t>
            </a:r>
            <a:endParaRPr lang="en-US" sz="3600" dirty="0">
              <a:solidFill>
                <a:srgbClr val="FFFF00"/>
              </a:solidFill>
              <a:effectLst>
                <a:glow rad="101600">
                  <a:schemeClr val="bg1">
                    <a:alpha val="60000"/>
                  </a:schemeClr>
                </a:glow>
              </a:effectLst>
            </a:endParaRPr>
          </a:p>
          <a:p>
            <a:endParaRPr lang="en-US" sz="3600" dirty="0">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4724400" cy="6553200"/>
          </a:xfrm>
        </p:spPr>
        <p:txBody>
          <a:bodyPr>
            <a:normAutofit/>
          </a:bodyPr>
          <a:lstStyle/>
          <a:p>
            <a:r>
              <a:rPr lang="en-US" sz="3600" b="1" i="1" dirty="0">
                <a:effectLst>
                  <a:glow rad="101600">
                    <a:schemeClr val="bg1">
                      <a:alpha val="60000"/>
                    </a:schemeClr>
                  </a:glow>
                </a:effectLst>
              </a:rPr>
              <a:t>Enemy doesn’t have to destroy us just distract us! </a:t>
            </a:r>
            <a:endParaRPr lang="en-US" sz="3600" b="1" i="1" dirty="0" smtClean="0">
              <a:effectLst>
                <a:glow rad="101600">
                  <a:schemeClr val="bg1">
                    <a:alpha val="60000"/>
                  </a:schemeClr>
                </a:glow>
              </a:effectLst>
            </a:endParaRPr>
          </a:p>
          <a:p>
            <a:r>
              <a:rPr lang="en-US" sz="3600" b="1" i="1" dirty="0" smtClean="0">
                <a:solidFill>
                  <a:srgbClr val="FFFF00"/>
                </a:solidFill>
                <a:effectLst>
                  <a:glow rad="101600">
                    <a:schemeClr val="bg1">
                      <a:alpha val="60000"/>
                    </a:schemeClr>
                  </a:glow>
                </a:effectLst>
              </a:rPr>
              <a:t>He simply</a:t>
            </a:r>
            <a:r>
              <a:rPr lang="en-US" sz="3600" b="1" i="1" dirty="0">
                <a:solidFill>
                  <a:srgbClr val="FFFF00"/>
                </a:solidFill>
                <a:effectLst>
                  <a:glow rad="101600">
                    <a:schemeClr val="bg1">
                      <a:alpha val="60000"/>
                    </a:schemeClr>
                  </a:glow>
                </a:effectLst>
              </a:rPr>
              <a:t> </a:t>
            </a:r>
            <a:r>
              <a:rPr lang="en-US" sz="3600" b="1" i="1" dirty="0" smtClean="0">
                <a:solidFill>
                  <a:srgbClr val="FFFF00"/>
                </a:solidFill>
                <a:effectLst>
                  <a:glow rad="101600">
                    <a:schemeClr val="bg1">
                      <a:alpha val="60000"/>
                    </a:schemeClr>
                  </a:glow>
                </a:effectLst>
              </a:rPr>
              <a:t>entangles </a:t>
            </a:r>
            <a:r>
              <a:rPr lang="en-US" sz="3600" b="1" i="1" dirty="0">
                <a:solidFill>
                  <a:srgbClr val="FFFF00"/>
                </a:solidFill>
                <a:effectLst>
                  <a:glow rad="101600">
                    <a:schemeClr val="bg1">
                      <a:alpha val="60000"/>
                    </a:schemeClr>
                  </a:glow>
                </a:effectLst>
              </a:rPr>
              <a:t>us in the affairs of this </a:t>
            </a:r>
            <a:r>
              <a:rPr lang="en-US" sz="3600" b="1" i="1" dirty="0" smtClean="0">
                <a:solidFill>
                  <a:srgbClr val="FFFF00"/>
                </a:solidFill>
                <a:effectLst>
                  <a:glow rad="101600">
                    <a:schemeClr val="bg1">
                      <a:alpha val="60000"/>
                    </a:schemeClr>
                  </a:glow>
                </a:effectLst>
              </a:rPr>
              <a:t>life</a:t>
            </a:r>
            <a:r>
              <a:rPr lang="en-US" sz="3600" b="1"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“No man that </a:t>
            </a:r>
            <a:r>
              <a:rPr lang="en-US" sz="3600" i="1" dirty="0" err="1" smtClean="0">
                <a:solidFill>
                  <a:srgbClr val="FFFF00"/>
                </a:solidFill>
                <a:effectLst>
                  <a:glow rad="101600">
                    <a:schemeClr val="bg1">
                      <a:alpha val="60000"/>
                    </a:schemeClr>
                  </a:glow>
                </a:effectLst>
              </a:rPr>
              <a:t>warreth</a:t>
            </a:r>
            <a:r>
              <a:rPr lang="en-US" sz="3600" i="1" dirty="0" smtClean="0">
                <a:solidFill>
                  <a:srgbClr val="FFFF00"/>
                </a:solidFill>
                <a:effectLst>
                  <a:glow rad="101600">
                    <a:schemeClr val="bg1">
                      <a:alpha val="60000"/>
                    </a:schemeClr>
                  </a:glow>
                </a:effectLst>
              </a:rPr>
              <a:t> </a:t>
            </a:r>
            <a:r>
              <a:rPr lang="en-US" sz="3600" i="1" dirty="0" err="1" smtClean="0">
                <a:solidFill>
                  <a:srgbClr val="FFFF00"/>
                </a:solidFill>
                <a:effectLst>
                  <a:glow rad="101600">
                    <a:schemeClr val="bg1">
                      <a:alpha val="60000"/>
                    </a:schemeClr>
                  </a:glow>
                </a:effectLst>
              </a:rPr>
              <a:t>entangleth</a:t>
            </a:r>
            <a:r>
              <a:rPr lang="en-US" sz="3600" i="1" dirty="0" smtClean="0">
                <a:solidFill>
                  <a:srgbClr val="FFFF00"/>
                </a:solidFill>
                <a:effectLst>
                  <a:glow rad="101600">
                    <a:schemeClr val="bg1">
                      <a:alpha val="60000"/>
                    </a:schemeClr>
                  </a:glow>
                </a:effectLst>
              </a:rPr>
              <a:t> himself with the affairs of this life.” II Tim. 2:4 </a:t>
            </a:r>
            <a:endParaRPr lang="en-US" sz="3600" dirty="0">
              <a:solidFill>
                <a:srgbClr val="FFFF00"/>
              </a:solidFill>
              <a:effectLst>
                <a:glow rad="101600">
                  <a:schemeClr val="bg1">
                    <a:alpha val="60000"/>
                  </a:schemeClr>
                </a:glow>
              </a:effectLst>
            </a:endParaRPr>
          </a:p>
        </p:txBody>
      </p:sp>
      <p:pic>
        <p:nvPicPr>
          <p:cNvPr id="8194" name="Picture 2" descr="C:\Users\Ptr. Daniel White\Desktop\Bible pictures\Satan-Devil and demons\Satan&amp;Demons\Soldier confronts demon  1418-75.jpg"/>
          <p:cNvPicPr>
            <a:picLocks noChangeAspect="1" noChangeArrowheads="1"/>
          </p:cNvPicPr>
          <p:nvPr/>
        </p:nvPicPr>
        <p:blipFill>
          <a:blip r:embed="rId3" cstate="print">
            <a:lum bright="-10000"/>
          </a:blip>
          <a:srcRect/>
          <a:stretch>
            <a:fillRect/>
          </a:stretch>
        </p:blipFill>
        <p:spPr bwMode="auto">
          <a:xfrm>
            <a:off x="4762500" y="0"/>
            <a:ext cx="43815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Ptr. Daniel White\Desktop\Bible pictures\Bible pictures Old Testament\David\David Shepherd\David w Sheep 1076-108.jpg"/>
          <p:cNvPicPr>
            <a:picLocks noChangeAspect="1" noChangeArrowheads="1"/>
          </p:cNvPicPr>
          <p:nvPr/>
        </p:nvPicPr>
        <p:blipFill>
          <a:blip r:embed="rId3" cstate="print">
            <a:lum bright="-20000"/>
          </a:blip>
          <a:srcRect/>
          <a:stretch>
            <a:fillRect/>
          </a:stretch>
        </p:blipFill>
        <p:spPr bwMode="auto">
          <a:xfrm>
            <a:off x="0" y="-685800"/>
            <a:ext cx="9144000" cy="8991600"/>
          </a:xfrm>
          <a:prstGeom prst="rect">
            <a:avLst/>
          </a:prstGeom>
          <a:noFill/>
        </p:spPr>
      </p:pic>
      <p:sp>
        <p:nvSpPr>
          <p:cNvPr id="3" name="Content Placeholder 2"/>
          <p:cNvSpPr>
            <a:spLocks noGrp="1"/>
          </p:cNvSpPr>
          <p:nvPr>
            <p:ph idx="1"/>
          </p:nvPr>
        </p:nvSpPr>
        <p:spPr>
          <a:xfrm>
            <a:off x="4724400" y="762000"/>
            <a:ext cx="4419600" cy="6096000"/>
          </a:xfrm>
        </p:spPr>
        <p:txBody>
          <a:bodyPr>
            <a:normAutofit/>
          </a:bodyPr>
          <a:lstStyle/>
          <a:p>
            <a:pPr algn="ctr">
              <a:buNone/>
            </a:pPr>
            <a:r>
              <a:rPr lang="en-US" sz="3600" b="1" i="1" dirty="0" smtClean="0">
                <a:solidFill>
                  <a:schemeClr val="bg1"/>
                </a:solidFill>
              </a:rPr>
              <a:t>   “</a:t>
            </a:r>
            <a:r>
              <a:rPr lang="en-US" sz="3600" b="1" i="1" dirty="0">
                <a:solidFill>
                  <a:schemeClr val="bg1"/>
                </a:solidFill>
              </a:rPr>
              <a:t>He </a:t>
            </a:r>
            <a:r>
              <a:rPr lang="en-US" sz="3600" b="1" i="1" dirty="0" err="1">
                <a:solidFill>
                  <a:schemeClr val="bg1"/>
                </a:solidFill>
              </a:rPr>
              <a:t>leadeth</a:t>
            </a:r>
            <a:r>
              <a:rPr lang="en-US" sz="3600" b="1" i="1" dirty="0">
                <a:solidFill>
                  <a:schemeClr val="bg1"/>
                </a:solidFill>
              </a:rPr>
              <a:t> me besides still waters, he </a:t>
            </a:r>
            <a:r>
              <a:rPr lang="en-US" sz="3600" b="1" i="1" dirty="0" err="1">
                <a:solidFill>
                  <a:schemeClr val="bg1"/>
                </a:solidFill>
              </a:rPr>
              <a:t>restoreth</a:t>
            </a:r>
            <a:r>
              <a:rPr lang="en-US" sz="3600" b="1" i="1" dirty="0">
                <a:solidFill>
                  <a:schemeClr val="bg1"/>
                </a:solidFill>
              </a:rPr>
              <a:t> my </a:t>
            </a:r>
            <a:r>
              <a:rPr lang="en-US" sz="3600" b="1" i="1" dirty="0" smtClean="0">
                <a:solidFill>
                  <a:schemeClr val="bg1"/>
                </a:solidFill>
              </a:rPr>
              <a:t>soul.” </a:t>
            </a:r>
            <a:endParaRPr lang="en-US" sz="3600" b="1" i="1" dirty="0">
              <a:solidFill>
                <a:schemeClr val="bg1"/>
              </a:solidFill>
            </a:endParaRPr>
          </a:p>
          <a:p>
            <a:pPr algn="ctr"/>
            <a:endParaRPr lang="en-US" sz="3600" dirty="0"/>
          </a:p>
        </p:txBody>
      </p:sp>
      <p:pic>
        <p:nvPicPr>
          <p:cNvPr id="9218" name="Picture 2" descr="c:\Users\Ptr. Daniel White\Desktop\Bible pictures\Bible pictures Old Testament\Sheep\Sheep drinking at river 1123-13.jpg"/>
          <p:cNvPicPr>
            <a:picLocks noChangeAspect="1" noChangeArrowheads="1"/>
          </p:cNvPicPr>
          <p:nvPr/>
        </p:nvPicPr>
        <p:blipFill>
          <a:blip r:embed="rId4" cstate="print"/>
          <a:srcRect/>
          <a:stretch>
            <a:fillRect/>
          </a:stretch>
        </p:blipFill>
        <p:spPr bwMode="auto">
          <a:xfrm>
            <a:off x="4747095" y="3278188"/>
            <a:ext cx="4396905" cy="357981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10058400" cy="769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c:\Users\Ptr. Daniel White\Desktop\Bible pictures\Bible pictures Old Testament\Elijah\Elijah taken up\Elijah take up 1061-103.jpg"/>
          <p:cNvPicPr>
            <a:picLocks noChangeAspect="1" noChangeArrowheads="1"/>
          </p:cNvPicPr>
          <p:nvPr/>
        </p:nvPicPr>
        <p:blipFill>
          <a:blip r:embed="rId3" cstate="print">
            <a:lum bright="-10000" contrast="20000"/>
          </a:blip>
          <a:srcRect t="30392" r="50"/>
          <a:stretch>
            <a:fillRect/>
          </a:stretch>
        </p:blipFill>
        <p:spPr bwMode="auto">
          <a:xfrm>
            <a:off x="1" y="-304800"/>
            <a:ext cx="9143999" cy="7391400"/>
          </a:xfrm>
          <a:prstGeom prst="rect">
            <a:avLst/>
          </a:prstGeom>
          <a:noFill/>
        </p:spPr>
      </p:pic>
      <p:sp>
        <p:nvSpPr>
          <p:cNvPr id="2" name="Rectangle 1"/>
          <p:cNvSpPr/>
          <p:nvPr/>
        </p:nvSpPr>
        <p:spPr>
          <a:xfrm>
            <a:off x="152400" y="0"/>
            <a:ext cx="8610600" cy="6370975"/>
          </a:xfrm>
          <a:prstGeom prst="rect">
            <a:avLst/>
          </a:prstGeom>
        </p:spPr>
        <p:txBody>
          <a:bodyPr wrap="square">
            <a:spAutoFit/>
          </a:bodyPr>
          <a:lstStyle/>
          <a:p>
            <a:pPr algn="ctr"/>
            <a:r>
              <a:rPr lang="en-US" sz="3400" i="1" dirty="0" smtClean="0">
                <a:effectLst>
                  <a:glow rad="101600">
                    <a:schemeClr val="bg1">
                      <a:alpha val="60000"/>
                    </a:schemeClr>
                  </a:glow>
                </a:effectLst>
              </a:rPr>
              <a:t>“And he said, Go forth, and stand upon the mount before the LORD. And, behold, the LORD passed by, and a great and strong wind rent the mountains, and brake in pieces the rocks before the LORD; but the LORD was not in the wind: and after the wind an earthquake; but the LORD was not in the earthquake: And after the earthquake a fire; but the LORD was not in the fire: and after the fire a still small voice. And it was so, when Elijah heard it, that he wrapped his face in his mantle, and went out, and stood in the entering in of the cave… </a:t>
            </a:r>
            <a:endParaRPr lang="en-US" sz="34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10134600" cy="76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Users\Ptr. Daniel White\Desktop\Bible pictures\Bible pictures Old Testament\Elijah\Elijah &amp; angel\elijah_hiding_in_a_cave.jpg"/>
          <p:cNvPicPr>
            <a:picLocks noChangeAspect="1" noChangeArrowheads="1"/>
          </p:cNvPicPr>
          <p:nvPr/>
        </p:nvPicPr>
        <p:blipFill>
          <a:blip r:embed="rId3" cstate="print">
            <a:lum bright="-10000" contrast="20000"/>
          </a:blip>
          <a:srcRect/>
          <a:stretch>
            <a:fillRect/>
          </a:stretch>
        </p:blipFill>
        <p:spPr bwMode="auto">
          <a:xfrm>
            <a:off x="1752600" y="0"/>
            <a:ext cx="5638799" cy="6858000"/>
          </a:xfrm>
          <a:prstGeom prst="rect">
            <a:avLst/>
          </a:prstGeom>
          <a:noFill/>
        </p:spPr>
      </p:pic>
      <p:sp>
        <p:nvSpPr>
          <p:cNvPr id="3" name="Rectangle 2"/>
          <p:cNvSpPr/>
          <p:nvPr/>
        </p:nvSpPr>
        <p:spPr>
          <a:xfrm>
            <a:off x="1752600" y="0"/>
            <a:ext cx="5562600" cy="1569660"/>
          </a:xfrm>
          <a:prstGeom prst="rect">
            <a:avLst/>
          </a:prstGeom>
        </p:spPr>
        <p:txBody>
          <a:bodyPr wrap="square">
            <a:spAutoFit/>
          </a:bodyPr>
          <a:lstStyle/>
          <a:p>
            <a:pPr algn="ctr"/>
            <a:r>
              <a:rPr lang="en-US" sz="3200" i="1" smtClean="0">
                <a:effectLst>
                  <a:glow rad="101600">
                    <a:schemeClr val="bg1">
                      <a:alpha val="60000"/>
                    </a:schemeClr>
                  </a:glow>
                </a:effectLst>
              </a:rPr>
              <a:t>“And</a:t>
            </a:r>
            <a:r>
              <a:rPr lang="en-US" sz="3200" i="1" dirty="0" smtClean="0">
                <a:effectLst>
                  <a:glow rad="101600">
                    <a:schemeClr val="bg1">
                      <a:alpha val="60000"/>
                    </a:schemeClr>
                  </a:glow>
                </a:effectLst>
              </a:rPr>
              <a:t>, behold, there came a voice unto him, and said, What doest thou here, Elijah?”</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304800"/>
            <a:ext cx="9906000" cy="76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371600"/>
          </a:xfrm>
        </p:spPr>
        <p:txBody>
          <a:bodyPr/>
          <a:lstStyle/>
          <a:p>
            <a:r>
              <a:rPr lang="en-US" dirty="0" smtClean="0">
                <a:effectLst>
                  <a:glow rad="101600">
                    <a:schemeClr val="bg1">
                      <a:alpha val="60000"/>
                    </a:schemeClr>
                  </a:glow>
                </a:effectLst>
              </a:rPr>
              <a:t>Push the Pause Button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5334000" cy="5257800"/>
          </a:xfrm>
        </p:spPr>
        <p:txBody>
          <a:bodyPr>
            <a:normAutofit/>
          </a:bodyPr>
          <a:lstStyle/>
          <a:p>
            <a:r>
              <a:rPr lang="en-US" sz="3600" dirty="0" smtClean="0">
                <a:effectLst>
                  <a:glow rad="101600">
                    <a:schemeClr val="bg1">
                      <a:alpha val="60000"/>
                    </a:schemeClr>
                  </a:glow>
                </a:effectLst>
              </a:rPr>
              <a:t>Withdraw to a lonely place to be with God -</a:t>
            </a:r>
          </a:p>
          <a:p>
            <a:r>
              <a:rPr lang="en-US" sz="3600" dirty="0" smtClean="0">
                <a:effectLst>
                  <a:glow rad="101600">
                    <a:schemeClr val="bg1">
                      <a:alpha val="60000"/>
                    </a:schemeClr>
                  </a:glow>
                </a:effectLst>
              </a:rPr>
              <a:t>Take Time </a:t>
            </a:r>
          </a:p>
          <a:p>
            <a:r>
              <a:rPr lang="en-US" sz="3600" dirty="0" smtClean="0">
                <a:effectLst>
                  <a:glow rad="101600">
                    <a:schemeClr val="bg1">
                      <a:alpha val="60000"/>
                    </a:schemeClr>
                  </a:glow>
                </a:effectLst>
              </a:rPr>
              <a:t>To Read</a:t>
            </a:r>
          </a:p>
          <a:p>
            <a:r>
              <a:rPr lang="en-US" sz="3600" dirty="0" smtClean="0">
                <a:effectLst>
                  <a:glow rad="101600">
                    <a:schemeClr val="bg1">
                      <a:alpha val="60000"/>
                    </a:schemeClr>
                  </a:glow>
                </a:effectLst>
              </a:rPr>
              <a:t>To Pray </a:t>
            </a:r>
          </a:p>
          <a:p>
            <a:r>
              <a:rPr lang="en-US" sz="3600" dirty="0" smtClean="0">
                <a:effectLst>
                  <a:glow rad="101600">
                    <a:schemeClr val="bg1">
                      <a:alpha val="60000"/>
                    </a:schemeClr>
                  </a:glow>
                </a:effectLst>
              </a:rPr>
              <a:t>To Listen</a:t>
            </a:r>
            <a:endParaRPr lang="en-US" sz="3600" dirty="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12294" name="Picture 6" descr="C:\Users\Ptr. Daniel White\Pictures\Poster1.jpg"/>
          <p:cNvPicPr>
            <a:picLocks noChangeAspect="1" noChangeArrowheads="1"/>
          </p:cNvPicPr>
          <p:nvPr/>
        </p:nvPicPr>
        <p:blipFill>
          <a:blip r:embed="rId3" cstate="print"/>
          <a:srcRect/>
          <a:stretch>
            <a:fillRect/>
          </a:stretch>
        </p:blipFill>
        <p:spPr bwMode="auto">
          <a:xfrm>
            <a:off x="7543800" y="304800"/>
            <a:ext cx="1357256" cy="1326055"/>
          </a:xfrm>
          <a:prstGeom prst="rect">
            <a:avLst/>
          </a:prstGeom>
          <a:ln>
            <a:noFill/>
          </a:ln>
          <a:effectLst>
            <a:softEdge rad="112500"/>
          </a:effectLst>
        </p:spPr>
      </p:pic>
      <p:pic>
        <p:nvPicPr>
          <p:cNvPr id="12295" name="Picture 7" descr="C:\Users\Ptr. Daniel White\Desktop\Bible pictures\Praying\1 Dad's Pix (147).jpg"/>
          <p:cNvPicPr>
            <a:picLocks noChangeAspect="1" noChangeArrowheads="1"/>
          </p:cNvPicPr>
          <p:nvPr/>
        </p:nvPicPr>
        <p:blipFill>
          <a:blip r:embed="rId4" cstate="print"/>
          <a:srcRect/>
          <a:stretch>
            <a:fillRect/>
          </a:stretch>
        </p:blipFill>
        <p:spPr bwMode="auto">
          <a:xfrm>
            <a:off x="5181600" y="2259012"/>
            <a:ext cx="3371392" cy="4598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to="" calcmode="lin" valueType="num">
                                      <p:cBhvr>
                                        <p:cTn id="16" dur="1" fill="hold"/>
                                        <p:tgtEl>
                                          <p:spTgt spid="3">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to="" calcmode="lin" valueType="num">
                                      <p:cBhvr>
                                        <p:cTn id="21" dur="1" fill="hold"/>
                                        <p:tgtEl>
                                          <p:spTgt spid="3">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to="" calcmode="lin" valueType="num">
                                      <p:cBhvr>
                                        <p:cTn id="26" dur="1" fill="hold"/>
                                        <p:tgtEl>
                                          <p:spTgt spid="3">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to="" calcmode="lin" valueType="num">
                                      <p:cBhvr>
                                        <p:cTn id="31" dur="1" fill="hold"/>
                                        <p:tgtEl>
                                          <p:spTgt spid="3">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295"/>
                                        </p:tgtEl>
                                        <p:attrNameLst>
                                          <p:attrName>style.visibility</p:attrName>
                                        </p:attrNameLst>
                                      </p:cBhvr>
                                      <p:to>
                                        <p:strVal val="visible"/>
                                      </p:to>
                                    </p:set>
                                    <p:animEffect transition="in" filter="fade">
                                      <p:cBhvr>
                                        <p:cTn id="36" dur="2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600"/>
          </a:xfrm>
        </p:spPr>
        <p:txBody>
          <a:bodyPr>
            <a:normAutofit/>
          </a:bodyPr>
          <a:lstStyle/>
          <a:p>
            <a:r>
              <a:rPr lang="en-US" dirty="0">
                <a:effectLst>
                  <a:glow rad="101600">
                    <a:schemeClr val="bg1">
                      <a:alpha val="60000"/>
                    </a:schemeClr>
                  </a:glow>
                </a:effectLst>
              </a:rPr>
              <a:t>Spiritual </a:t>
            </a:r>
            <a:r>
              <a:rPr lang="en-US" dirty="0" smtClean="0">
                <a:effectLst>
                  <a:glow rad="101600">
                    <a:schemeClr val="bg1">
                      <a:alpha val="60000"/>
                    </a:schemeClr>
                  </a:glow>
                </a:effectLst>
              </a:rPr>
              <a:t>Growth </a:t>
            </a:r>
            <a:r>
              <a:rPr lang="en-US" dirty="0">
                <a:effectLst>
                  <a:glow rad="101600">
                    <a:schemeClr val="bg1">
                      <a:alpha val="60000"/>
                    </a:schemeClr>
                  </a:glow>
                </a:effectLst>
              </a:rPr>
              <a:t>and </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dirty="0" smtClean="0">
                <a:effectLst>
                  <a:glow rad="101600">
                    <a:schemeClr val="bg1">
                      <a:alpha val="60000"/>
                    </a:schemeClr>
                  </a:glow>
                </a:effectLst>
              </a:rPr>
              <a:t>Strength Cannot </a:t>
            </a:r>
            <a:r>
              <a:rPr lang="en-US" dirty="0">
                <a:effectLst>
                  <a:glow rad="101600">
                    <a:schemeClr val="bg1">
                      <a:alpha val="60000"/>
                    </a:schemeClr>
                  </a:glow>
                </a:effectLst>
              </a:rPr>
              <a:t>be </a:t>
            </a:r>
            <a:r>
              <a:rPr lang="en-US" dirty="0" smtClean="0">
                <a:effectLst>
                  <a:glow rad="101600">
                    <a:schemeClr val="bg1">
                      <a:alpha val="60000"/>
                    </a:schemeClr>
                  </a:glow>
                </a:effectLst>
              </a:rPr>
              <a:t>Cultivated </a:t>
            </a:r>
            <a:r>
              <a:rPr lang="en-US" dirty="0">
                <a:effectLst>
                  <a:glow rad="101600">
                    <a:schemeClr val="bg1">
                      <a:alpha val="60000"/>
                    </a:schemeClr>
                  </a:glow>
                </a:effectLst>
              </a:rPr>
              <a:t>in a </a:t>
            </a:r>
            <a:r>
              <a:rPr lang="en-US" dirty="0" smtClean="0">
                <a:effectLst>
                  <a:glow rad="101600">
                    <a:schemeClr val="bg1">
                      <a:alpha val="60000"/>
                    </a:schemeClr>
                  </a:glow>
                </a:effectLst>
              </a:rPr>
              <a:t>Vacuum </a:t>
            </a:r>
            <a:r>
              <a:rPr lang="en-US" dirty="0">
                <a:effectLst>
                  <a:glow rad="101600">
                    <a:schemeClr val="bg1">
                      <a:alpha val="60000"/>
                    </a:schemeClr>
                  </a:glow>
                </a:effectLst>
              </a:rPr>
              <a:t>of </a:t>
            </a:r>
            <a:r>
              <a:rPr lang="en-US" dirty="0" smtClean="0">
                <a:effectLst>
                  <a:glow rad="101600">
                    <a:schemeClr val="bg1">
                      <a:alpha val="60000"/>
                    </a:schemeClr>
                  </a:glow>
                </a:effectLst>
              </a:rPr>
              <a:t>Communion </a:t>
            </a:r>
            <a:r>
              <a:rPr lang="en-US" dirty="0">
                <a:effectLst>
                  <a:glow rad="101600">
                    <a:schemeClr val="bg1">
                      <a:alpha val="60000"/>
                    </a:schemeClr>
                  </a:glow>
                </a:effectLst>
              </a:rPr>
              <a:t>with God</a:t>
            </a:r>
          </a:p>
        </p:txBody>
      </p:sp>
      <p:pic>
        <p:nvPicPr>
          <p:cNvPr id="1026" name="Picture 2"/>
          <p:cNvPicPr>
            <a:picLocks noChangeAspect="1" noChangeArrowheads="1"/>
          </p:cNvPicPr>
          <p:nvPr/>
        </p:nvPicPr>
        <p:blipFill>
          <a:blip r:embed="rId3" cstate="print"/>
          <a:srcRect/>
          <a:stretch>
            <a:fillRect/>
          </a:stretch>
        </p:blipFill>
        <p:spPr bwMode="auto">
          <a:xfrm>
            <a:off x="2667000" y="2438400"/>
            <a:ext cx="399803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0"/>
            <a:ext cx="3657600" cy="6858000"/>
          </a:xfrm>
        </p:spPr>
        <p:txBody>
          <a:bodyPr>
            <a:noAutofit/>
          </a:bodyPr>
          <a:lstStyle/>
          <a:p>
            <a:pPr algn="ctr">
              <a:buNone/>
            </a:pPr>
            <a:r>
              <a:rPr lang="en-US" sz="3600" i="1" dirty="0" smtClean="0">
                <a:solidFill>
                  <a:srgbClr val="FFFF00"/>
                </a:solidFill>
                <a:effectLst>
                  <a:glow rad="101600">
                    <a:schemeClr val="bg1">
                      <a:alpha val="60000"/>
                    </a:schemeClr>
                  </a:glow>
                </a:effectLst>
              </a:rPr>
              <a:t>   “The cup of blessing which we bless is it not the </a:t>
            </a:r>
            <a:r>
              <a:rPr lang="en-US" sz="3600" b="1" i="1" u="sng" dirty="0" smtClean="0">
                <a:solidFill>
                  <a:srgbClr val="FFFF00"/>
                </a:solidFill>
                <a:effectLst>
                  <a:glow rad="101600">
                    <a:schemeClr val="bg1">
                      <a:alpha val="60000"/>
                    </a:schemeClr>
                  </a:glow>
                </a:effectLst>
              </a:rPr>
              <a:t>communion</a:t>
            </a:r>
            <a:r>
              <a:rPr lang="en-US" sz="3600" i="1" dirty="0" smtClean="0">
                <a:solidFill>
                  <a:srgbClr val="FFFF00"/>
                </a:solidFill>
                <a:effectLst>
                  <a:glow rad="101600">
                    <a:schemeClr val="bg1">
                      <a:alpha val="60000"/>
                    </a:schemeClr>
                  </a:glow>
                </a:effectLst>
              </a:rPr>
              <a:t> of the blood of Christ? The bread which we break is it no the </a:t>
            </a:r>
            <a:r>
              <a:rPr lang="en-US" sz="3600" b="1" i="1" u="sng" dirty="0" smtClean="0">
                <a:solidFill>
                  <a:srgbClr val="FFFF00"/>
                </a:solidFill>
                <a:effectLst>
                  <a:glow rad="101600">
                    <a:schemeClr val="bg1">
                      <a:alpha val="60000"/>
                    </a:schemeClr>
                  </a:glow>
                </a:effectLst>
              </a:rPr>
              <a:t>communion</a:t>
            </a:r>
            <a:r>
              <a:rPr lang="en-US" sz="3600" b="1" i="1" dirty="0" smtClean="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of the body of Christ….”</a:t>
            </a:r>
            <a:endParaRPr lang="en-US" sz="3600" dirty="0"/>
          </a:p>
        </p:txBody>
      </p:sp>
      <p:pic>
        <p:nvPicPr>
          <p:cNvPr id="2051" name="Picture 3" descr="c:\Users\Ptr. Daniel White\Desktop\Bible pictures\Jesus\09 Last Supper\the_Lords_supper_with_the_disciples.jpg"/>
          <p:cNvPicPr>
            <a:picLocks noChangeAspect="1" noChangeArrowheads="1"/>
          </p:cNvPicPr>
          <p:nvPr/>
        </p:nvPicPr>
        <p:blipFill>
          <a:blip r:embed="rId3" cstate="print"/>
          <a:srcRect/>
          <a:stretch>
            <a:fillRect/>
          </a:stretch>
        </p:blipFill>
        <p:spPr bwMode="auto">
          <a:xfrm>
            <a:off x="0" y="-1"/>
            <a:ext cx="5675312" cy="68580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a:bodyPr>
          <a:lstStyle/>
          <a:p>
            <a:pPr algn="ctr">
              <a:buNone/>
            </a:pPr>
            <a:r>
              <a:rPr lang="en-US" i="1" dirty="0" smtClean="0">
                <a:solidFill>
                  <a:srgbClr val="FFFF00"/>
                </a:solidFill>
                <a:effectLst>
                  <a:glow rad="101600">
                    <a:schemeClr val="bg1">
                      <a:alpha val="60000"/>
                    </a:schemeClr>
                  </a:glow>
                </a:effectLst>
              </a:rPr>
              <a:t>   “Be not unequally yoked together with unbelievers: for what </a:t>
            </a:r>
            <a:r>
              <a:rPr lang="en-US" b="1" i="1" u="sng" dirty="0" smtClean="0">
                <a:solidFill>
                  <a:srgbClr val="FFFF00"/>
                </a:solidFill>
                <a:effectLst>
                  <a:glow rad="101600">
                    <a:schemeClr val="bg1">
                      <a:alpha val="60000"/>
                    </a:schemeClr>
                  </a:glow>
                </a:effectLst>
              </a:rPr>
              <a:t>fellowship</a:t>
            </a:r>
            <a:r>
              <a:rPr lang="en-US" i="1" dirty="0" smtClean="0">
                <a:solidFill>
                  <a:srgbClr val="FFFF00"/>
                </a:solidFill>
                <a:effectLst>
                  <a:glow rad="101600">
                    <a:schemeClr val="bg1">
                      <a:alpha val="60000"/>
                    </a:schemeClr>
                  </a:glow>
                </a:effectLst>
              </a:rPr>
              <a:t> hath righteousness with unrighteousness? And what </a:t>
            </a:r>
            <a:r>
              <a:rPr lang="en-US" b="1" i="1" u="sng" dirty="0" smtClean="0">
                <a:solidFill>
                  <a:srgbClr val="FFFF00"/>
                </a:solidFill>
                <a:effectLst>
                  <a:glow rad="101600">
                    <a:schemeClr val="bg1">
                      <a:alpha val="60000"/>
                    </a:schemeClr>
                  </a:glow>
                </a:effectLst>
              </a:rPr>
              <a:t>communion</a:t>
            </a:r>
            <a:r>
              <a:rPr lang="en-US" b="1" i="1" dirty="0" smtClean="0">
                <a:solidFill>
                  <a:srgbClr val="FFFF00"/>
                </a:solidFill>
                <a:effectLst>
                  <a:glow rad="101600">
                    <a:schemeClr val="bg1">
                      <a:alpha val="60000"/>
                    </a:schemeClr>
                  </a:glow>
                </a:effectLst>
              </a:rPr>
              <a:t> </a:t>
            </a:r>
            <a:r>
              <a:rPr lang="en-US" i="1" dirty="0" smtClean="0">
                <a:solidFill>
                  <a:srgbClr val="FFFF00"/>
                </a:solidFill>
                <a:effectLst>
                  <a:glow rad="101600">
                    <a:schemeClr val="bg1">
                      <a:alpha val="60000"/>
                    </a:schemeClr>
                  </a:glow>
                </a:effectLst>
              </a:rPr>
              <a:t>hath light with darkness…The grace of the Lord Jesus Christ and the love of God and the </a:t>
            </a:r>
            <a:r>
              <a:rPr lang="en-US" b="1" i="1" u="sng" dirty="0" smtClean="0">
                <a:solidFill>
                  <a:srgbClr val="FFFF00"/>
                </a:solidFill>
                <a:effectLst>
                  <a:glow rad="101600">
                    <a:schemeClr val="bg1">
                      <a:alpha val="60000"/>
                    </a:schemeClr>
                  </a:glow>
                </a:effectLst>
              </a:rPr>
              <a:t>communion</a:t>
            </a:r>
            <a:r>
              <a:rPr lang="en-US" i="1" dirty="0" smtClean="0">
                <a:solidFill>
                  <a:srgbClr val="FFFF00"/>
                </a:solidFill>
                <a:effectLst>
                  <a:glow rad="101600">
                    <a:schemeClr val="bg1">
                      <a:alpha val="60000"/>
                    </a:schemeClr>
                  </a:glow>
                </a:effectLst>
              </a:rPr>
              <a:t> of the Holy Ghost be with you all. Amen…” </a:t>
            </a:r>
            <a:endParaRPr lang="en-US" dirty="0" smtClean="0"/>
          </a:p>
          <a:p>
            <a:endParaRPr lang="en-US" dirty="0"/>
          </a:p>
        </p:txBody>
      </p:sp>
      <p:pic>
        <p:nvPicPr>
          <p:cNvPr id="3074" name="Picture 2" descr="C:\Users\Ptr. Daniel White\Desktop\Bible pictures\faces\scan0004 (5).jpg"/>
          <p:cNvPicPr>
            <a:picLocks noChangeAspect="1" noChangeArrowheads="1"/>
          </p:cNvPicPr>
          <p:nvPr/>
        </p:nvPicPr>
        <p:blipFill>
          <a:blip r:embed="rId3" cstate="print">
            <a:duotone>
              <a:prstClr val="black"/>
              <a:schemeClr val="accent5">
                <a:tint val="45000"/>
                <a:satMod val="400000"/>
              </a:schemeClr>
            </a:duotone>
            <a:lum bright="-20000"/>
          </a:blip>
          <a:srcRect/>
          <a:stretch>
            <a:fillRect/>
          </a:stretch>
        </p:blipFill>
        <p:spPr bwMode="auto">
          <a:xfrm>
            <a:off x="2133600" y="3048000"/>
            <a:ext cx="5071997"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953000"/>
          </a:xfrm>
          <a:solidFill>
            <a:srgbClr val="00B0F0"/>
          </a:solidFill>
          <a:scene3d>
            <a:camera prst="isometricOffAxis1Right"/>
            <a:lightRig rig="threePt" dir="t"/>
          </a:scene3d>
          <a:sp3d>
            <a:bevelT prst="convex"/>
          </a:sp3d>
        </p:spPr>
        <p:txBody>
          <a:bodyPr>
            <a:normAutofit/>
          </a:bodyPr>
          <a:lstStyle/>
          <a:p>
            <a:r>
              <a:rPr lang="en-US" sz="9600" dirty="0" smtClean="0">
                <a:effectLst>
                  <a:glow rad="101600">
                    <a:schemeClr val="bg1">
                      <a:alpha val="60000"/>
                    </a:schemeClr>
                  </a:glow>
                </a:effectLst>
              </a:rPr>
              <a:t>“C” is a bent “I”</a:t>
            </a:r>
            <a:br>
              <a:rPr lang="en-US" sz="9600" dirty="0" smtClean="0">
                <a:effectLst>
                  <a:glow rad="101600">
                    <a:schemeClr val="bg1">
                      <a:alpha val="60000"/>
                    </a:schemeClr>
                  </a:glow>
                </a:effectLst>
              </a:rPr>
            </a:br>
            <a:r>
              <a:rPr lang="en-US" sz="5400" i="1" dirty="0" smtClean="0">
                <a:solidFill>
                  <a:srgbClr val="FFFF00"/>
                </a:solidFill>
                <a:effectLst>
                  <a:glow rad="101600">
                    <a:schemeClr val="bg1">
                      <a:alpha val="60000"/>
                    </a:schemeClr>
                  </a:glow>
                </a:effectLst>
              </a:rPr>
              <a:t>“yet not I, but Christ…”</a:t>
            </a:r>
            <a:endParaRPr lang="en-US" sz="54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tr. Daniel White\Desktop\Bible pictures\Bible pictures Old Testament\David\King David\David playing harp 530.jpg"/>
          <p:cNvPicPr>
            <a:picLocks noChangeAspect="1" noChangeArrowheads="1"/>
          </p:cNvPicPr>
          <p:nvPr/>
        </p:nvPicPr>
        <p:blipFill>
          <a:blip r:embed="rId3" cstate="print"/>
          <a:srcRect/>
          <a:stretch>
            <a:fillRect/>
          </a:stretch>
        </p:blipFill>
        <p:spPr bwMode="auto">
          <a:xfrm>
            <a:off x="228600" y="228600"/>
            <a:ext cx="3421888" cy="3965575"/>
          </a:xfrm>
          <a:prstGeom prst="rect">
            <a:avLst/>
          </a:prstGeom>
          <a:noFill/>
          <a:scene3d>
            <a:camera prst="orthographicFront"/>
            <a:lightRig rig="threePt" dir="t"/>
          </a:scene3d>
          <a:sp3d>
            <a:bevelT prst="convex"/>
          </a:sp3d>
        </p:spPr>
      </p:pic>
      <p:sp>
        <p:nvSpPr>
          <p:cNvPr id="4099" name="Rectangle 3"/>
          <p:cNvSpPr>
            <a:spLocks noChangeArrowheads="1"/>
          </p:cNvSpPr>
          <p:nvPr/>
        </p:nvSpPr>
        <p:spPr bwMode="auto">
          <a:xfrm>
            <a:off x="3810000" y="434623"/>
            <a:ext cx="53340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i="1" u="none" strike="noStrike" cap="none" normalizeH="0" baseline="0" dirty="0" smtClean="0">
                <a:ln>
                  <a:noFill/>
                </a:ln>
                <a:solidFill>
                  <a:schemeClr val="tx1"/>
                </a:solidFill>
                <a:effectLst>
                  <a:glow rad="101600">
                    <a:schemeClr val="bg1">
                      <a:alpha val="60000"/>
                    </a:schemeClr>
                  </a:glow>
                </a:effectLst>
                <a:latin typeface="+mj-lt"/>
                <a:ea typeface="Times New Roman" pitchFamily="18" charset="0"/>
                <a:cs typeface="Arial" pitchFamily="34" charset="0"/>
              </a:rPr>
              <a:t>“Hear my prayer O God and give ear to the words of my mouth…even and morning and at noon will I pray and cry aloud and he shall hear my voice…Here my voice O God, in my prayer preserve my life…Hear my prayer O Lord, give ear to my supplications: in thy faithfulness answer me…”</a:t>
            </a:r>
            <a:endParaRPr kumimoji="0" lang="en-US" sz="3400" i="1" u="none" strike="noStrike" cap="none" normalizeH="0" baseline="0" dirty="0" smtClean="0">
              <a:ln>
                <a:noFill/>
              </a:ln>
              <a:solidFill>
                <a:schemeClr val="tx1"/>
              </a:solidFill>
              <a:effectLst>
                <a:glow rad="101600">
                  <a:schemeClr val="bg1">
                    <a:alpha val="60000"/>
                  </a:schemeClr>
                </a:glow>
              </a:effectLst>
              <a:latin typeface="+mj-lt"/>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lnSpcReduction="10000"/>
          </a:bodyPr>
          <a:lstStyle/>
          <a:p>
            <a:pPr lvl="0"/>
            <a:r>
              <a:rPr lang="en-US" dirty="0" smtClean="0">
                <a:effectLst>
                  <a:glow rad="101600">
                    <a:schemeClr val="bg1">
                      <a:alpha val="60000"/>
                    </a:schemeClr>
                  </a:glow>
                </a:effectLst>
              </a:rPr>
              <a:t>John received the Revelation of Jesus Christ while exiled on the island of Patmos.</a:t>
            </a:r>
          </a:p>
          <a:p>
            <a:pPr lvl="0"/>
            <a:r>
              <a:rPr lang="en-US" dirty="0" smtClean="0">
                <a:effectLst>
                  <a:glow rad="101600">
                    <a:schemeClr val="bg1">
                      <a:alpha val="60000"/>
                    </a:schemeClr>
                  </a:glow>
                </a:effectLst>
              </a:rPr>
              <a:t>Paul wrote the majority of his epistles while in prison or under house arrest.</a:t>
            </a:r>
          </a:p>
          <a:p>
            <a:r>
              <a:rPr lang="en-US" dirty="0" smtClean="0">
                <a:effectLst>
                  <a:glow rad="101600">
                    <a:schemeClr val="bg1">
                      <a:alpha val="60000"/>
                    </a:schemeClr>
                  </a:glow>
                </a:effectLst>
              </a:rPr>
              <a:t>The most powerful outpouring of the Holy Spirit in the New Testament began with the believers who were gathered in an upper room  waiting – </a:t>
            </a:r>
            <a:r>
              <a:rPr lang="en-US" i="1" dirty="0" smtClean="0">
                <a:effectLst>
                  <a:glow rad="101600">
                    <a:schemeClr val="bg1">
                      <a:alpha val="60000"/>
                    </a:schemeClr>
                  </a:glow>
                </a:effectLst>
              </a:rPr>
              <a:t>(Read Acts 1:4-14, 2:1-3)</a:t>
            </a:r>
            <a:endParaRPr lang="en-US" dirty="0" smtClean="0">
              <a:effectLst>
                <a:glow rad="101600">
                  <a:schemeClr val="bg1">
                    <a:alpha val="60000"/>
                  </a:schemeClr>
                </a:glow>
              </a:effectLst>
            </a:endParaRPr>
          </a:p>
          <a:p>
            <a:pPr lvl="0"/>
            <a:endParaRPr lang="en-US" dirty="0" smtClean="0">
              <a:effectLst>
                <a:glow rad="101600">
                  <a:schemeClr val="bg1">
                    <a:alpha val="60000"/>
                  </a:schemeClr>
                </a:glow>
              </a:effectLst>
            </a:endParaRPr>
          </a:p>
          <a:p>
            <a:endParaRPr lang="en-US" dirty="0">
              <a:effectLst>
                <a:glow rad="101600">
                  <a:schemeClr val="bg1">
                    <a:alpha val="60000"/>
                  </a:schemeClr>
                </a:glow>
              </a:effectLst>
            </a:endParaRPr>
          </a:p>
        </p:txBody>
      </p:sp>
      <p:pic>
        <p:nvPicPr>
          <p:cNvPr id="75778" name="Picture 2" descr="c:\Users\Ptr. Daniel White\Desktop\Bible pictures\Bible pictures New Testament\John the Apostle\John on Patmos C-390.jpg"/>
          <p:cNvPicPr>
            <a:picLocks noChangeAspect="1" noChangeArrowheads="1"/>
          </p:cNvPicPr>
          <p:nvPr/>
        </p:nvPicPr>
        <p:blipFill>
          <a:blip r:embed="rId3" cstate="print"/>
          <a:srcRect/>
          <a:stretch>
            <a:fillRect/>
          </a:stretch>
        </p:blipFill>
        <p:spPr bwMode="auto">
          <a:xfrm>
            <a:off x="5105400" y="0"/>
            <a:ext cx="2590800" cy="2923786"/>
          </a:xfrm>
          <a:prstGeom prst="rect">
            <a:avLst/>
          </a:prstGeom>
          <a:ln>
            <a:noFill/>
          </a:ln>
          <a:effectLst>
            <a:softEdge rad="112500"/>
          </a:effectLst>
        </p:spPr>
      </p:pic>
      <p:pic>
        <p:nvPicPr>
          <p:cNvPr id="75779" name="Picture 3" descr="c:\Users\Ptr. Daniel White\Desktop\Bible pictures\Bible pictures New Testament\PAUL\Arrest &amp; prison\Apostle in jail C-730.jpg"/>
          <p:cNvPicPr>
            <a:picLocks noChangeAspect="1" noChangeArrowheads="1"/>
          </p:cNvPicPr>
          <p:nvPr/>
        </p:nvPicPr>
        <p:blipFill>
          <a:blip r:embed="rId4" cstate="print"/>
          <a:srcRect/>
          <a:stretch>
            <a:fillRect/>
          </a:stretch>
        </p:blipFill>
        <p:spPr bwMode="auto">
          <a:xfrm>
            <a:off x="6215204" y="1828800"/>
            <a:ext cx="2735121" cy="3124200"/>
          </a:xfrm>
          <a:prstGeom prst="rect">
            <a:avLst/>
          </a:prstGeom>
          <a:ln>
            <a:noFill/>
          </a:ln>
          <a:effectLst>
            <a:softEdge rad="112500"/>
          </a:effectLst>
        </p:spPr>
      </p:pic>
      <p:pic>
        <p:nvPicPr>
          <p:cNvPr id="75780" name="Picture 4" descr="c:\Users\Ptr. Daniel White\Desktop\Bible pictures\Bible pictures New Testament\Pentecost\the_Holy_Spirit_comes_upon_the_apostles.jpg"/>
          <p:cNvPicPr>
            <a:picLocks noChangeAspect="1" noChangeArrowheads="1"/>
          </p:cNvPicPr>
          <p:nvPr/>
        </p:nvPicPr>
        <p:blipFill>
          <a:blip r:embed="rId5" cstate="print"/>
          <a:srcRect/>
          <a:stretch>
            <a:fillRect/>
          </a:stretch>
        </p:blipFill>
        <p:spPr bwMode="auto">
          <a:xfrm>
            <a:off x="5105400" y="3723793"/>
            <a:ext cx="2590800" cy="313420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5778"/>
                                        </p:tgtEl>
                                        <p:attrNameLst>
                                          <p:attrName>style.visibility</p:attrName>
                                        </p:attrNameLst>
                                      </p:cBhvr>
                                      <p:to>
                                        <p:strVal val="visible"/>
                                      </p:to>
                                    </p:set>
                                    <p:anim to="" calcmode="lin" valueType="num">
                                      <p:cBhvr>
                                        <p:cTn id="12" dur="1" fill="hold"/>
                                        <p:tgtEl>
                                          <p:spTgt spid="7577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5779"/>
                                        </p:tgtEl>
                                        <p:attrNameLst>
                                          <p:attrName>style.visibility</p:attrName>
                                        </p:attrNameLst>
                                      </p:cBhvr>
                                      <p:to>
                                        <p:strVal val="visible"/>
                                      </p:to>
                                    </p:set>
                                    <p:anim to="" calcmode="lin" valueType="num">
                                      <p:cBhvr>
                                        <p:cTn id="22" dur="1" fill="hold"/>
                                        <p:tgtEl>
                                          <p:spTgt spid="7577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5780"/>
                                        </p:tgtEl>
                                        <p:attrNameLst>
                                          <p:attrName>style.visibility</p:attrName>
                                        </p:attrNameLst>
                                      </p:cBhvr>
                                      <p:to>
                                        <p:strVal val="visible"/>
                                      </p:to>
                                    </p:set>
                                    <p:anim to="" calcmode="lin" valueType="num">
                                      <p:cBhvr>
                                        <p:cTn id="32" dur="1" fill="hold"/>
                                        <p:tgtEl>
                                          <p:spTgt spid="757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57200"/>
            <a:ext cx="9982200" cy="76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228600"/>
            <a:ext cx="5410200" cy="6186309"/>
          </a:xfrm>
          <a:prstGeom prst="rect">
            <a:avLst/>
          </a:prstGeom>
        </p:spPr>
        <p:txBody>
          <a:bodyPr wrap="square">
            <a:spAutoFit/>
          </a:bodyPr>
          <a:lstStyle/>
          <a:p>
            <a:pPr algn="ctr"/>
            <a:r>
              <a:rPr lang="en-US" sz="4400" i="1" dirty="0" smtClean="0">
                <a:effectLst>
                  <a:glow rad="101600">
                    <a:schemeClr val="bg1">
                      <a:alpha val="60000"/>
                    </a:schemeClr>
                  </a:glow>
                </a:effectLst>
                <a:latin typeface="Times New Roman" pitchFamily="18" charset="0"/>
                <a:cs typeface="Times New Roman" pitchFamily="18" charset="0"/>
              </a:rPr>
              <a:t>Could it be that the missing ingredient in our churches today is not more activity, but a lack of holy cessation? Perhaps God is waiting for us to stop long enough to make time for Him. </a:t>
            </a:r>
            <a:endParaRPr lang="en-US" sz="4400" i="1" dirty="0">
              <a:effectLst>
                <a:glow rad="101600">
                  <a:schemeClr val="bg1">
                    <a:alpha val="60000"/>
                  </a:schemeClr>
                </a:glow>
              </a:effectLst>
              <a:latin typeface="Times New Roman" pitchFamily="18" charset="0"/>
              <a:cs typeface="Times New Roman" pitchFamily="18" charset="0"/>
            </a:endParaRPr>
          </a:p>
        </p:txBody>
      </p:sp>
      <p:pic>
        <p:nvPicPr>
          <p:cNvPr id="76803" name="Picture 3" descr="C:\Users\Ptr. Daniel White\Desktop\Bible pictures\Jesus\ch2_Knock-at-the-Door.jpg"/>
          <p:cNvPicPr>
            <a:picLocks noChangeAspect="1" noChangeArrowheads="1"/>
          </p:cNvPicPr>
          <p:nvPr/>
        </p:nvPicPr>
        <p:blipFill>
          <a:blip r:embed="rId3" cstate="print"/>
          <a:srcRect/>
          <a:stretch>
            <a:fillRect/>
          </a:stretch>
        </p:blipFill>
        <p:spPr bwMode="auto">
          <a:xfrm>
            <a:off x="5876925" y="0"/>
            <a:ext cx="3267075" cy="4048125"/>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92500" lnSpcReduction="20000"/>
          </a:bodyPr>
          <a:lstStyle/>
          <a:p>
            <a:pPr algn="ctr">
              <a:buNone/>
            </a:pPr>
            <a:r>
              <a:rPr lang="en-US" sz="3800" dirty="0" smtClean="0">
                <a:effectLst>
                  <a:glow rad="101600">
                    <a:schemeClr val="bg1">
                      <a:alpha val="60000"/>
                    </a:schemeClr>
                  </a:glow>
                </a:effectLst>
              </a:rPr>
              <a:t> God still honors this promise today </a:t>
            </a:r>
          </a:p>
          <a:p>
            <a:pPr algn="ctr">
              <a:buNone/>
            </a:pPr>
            <a:r>
              <a:rPr lang="en-US" sz="3400" i="1" dirty="0" smtClean="0">
                <a:solidFill>
                  <a:srgbClr val="FFFF00"/>
                </a:solidFill>
                <a:effectLst>
                  <a:glow rad="101600">
                    <a:schemeClr val="bg1">
                      <a:alpha val="60000"/>
                    </a:schemeClr>
                  </a:glow>
                </a:effectLst>
              </a:rPr>
              <a:t>“Draw near to God and he will draw near to you…”</a:t>
            </a:r>
            <a:endParaRPr lang="en-US" sz="3400" dirty="0" smtClean="0">
              <a:solidFill>
                <a:srgbClr val="FFFF00"/>
              </a:solidFill>
              <a:effectLst>
                <a:glow rad="101600">
                  <a:schemeClr val="bg1">
                    <a:alpha val="60000"/>
                  </a:schemeClr>
                </a:glow>
              </a:effectLst>
            </a:endParaRPr>
          </a:p>
          <a:p>
            <a:pPr>
              <a:buNone/>
            </a:pPr>
            <a:r>
              <a:rPr lang="en-US" sz="3400" dirty="0" smtClean="0">
                <a:effectLst>
                  <a:glow rad="101600">
                    <a:schemeClr val="bg1">
                      <a:alpha val="60000"/>
                    </a:schemeClr>
                  </a:glow>
                </a:effectLst>
              </a:rPr>
              <a:t> </a:t>
            </a:r>
          </a:p>
          <a:p>
            <a:r>
              <a:rPr lang="en-US" sz="3400" dirty="0" smtClean="0">
                <a:effectLst>
                  <a:glow rad="101600">
                    <a:schemeClr val="bg1">
                      <a:alpha val="60000"/>
                    </a:schemeClr>
                  </a:glow>
                </a:effectLst>
              </a:rPr>
              <a:t>Find that – quite place / quite time / quite heart – take time to listen, pray and hear from God – experience His presence in your life – </a:t>
            </a:r>
          </a:p>
          <a:p>
            <a:pPr>
              <a:buNone/>
            </a:pPr>
            <a:r>
              <a:rPr lang="en-US" sz="3400" dirty="0" smtClean="0">
                <a:solidFill>
                  <a:srgbClr val="FFFF00"/>
                </a:solidFill>
                <a:effectLst>
                  <a:glow rad="101600">
                    <a:schemeClr val="bg1">
                      <a:alpha val="60000"/>
                    </a:schemeClr>
                  </a:glow>
                </a:effectLst>
              </a:rPr>
              <a:t>    </a:t>
            </a:r>
            <a:r>
              <a:rPr lang="en-US" sz="3400" i="1" dirty="0" smtClean="0">
                <a:solidFill>
                  <a:srgbClr val="FFFF00"/>
                </a:solidFill>
                <a:effectLst>
                  <a:glow rad="101600">
                    <a:schemeClr val="bg1">
                      <a:alpha val="60000"/>
                    </a:schemeClr>
                  </a:glow>
                </a:effectLst>
              </a:rPr>
              <a:t>“Seek the Lord while he may be found…seek his face and his strength continually…set your heart and soul to seek the Lord…prepare your heart to seek the Lord…they that seek the Lord shall not want any good thing…it is time to seek the Lord…Woe to them that go down into Egypt for help; and stay on horses, and trust in chariots, because they are many, and in horsemen, because they are very strong; but they look not unto the Holy one of Israel, neither seek the Lord…if you seek me ye shall find me…”</a:t>
            </a:r>
            <a:endParaRPr lang="en-US" sz="3400" dirty="0" smtClean="0">
              <a:solidFill>
                <a:srgbClr val="FFFF00"/>
              </a:solidFill>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to="" calcmode="lin" valueType="num">
                                      <p:cBhvr>
                                        <p:cTn id="7" dur="1" fill="hold"/>
                                        <p:tgtEl>
                                          <p:spTgt spid="3">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71600" y="228600"/>
            <a:ext cx="6400800" cy="17526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How to Walk with God</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600" i="1" dirty="0" smtClean="0">
                <a:solidFill>
                  <a:srgbClr val="FFFF00"/>
                </a:solidFill>
                <a:effectLst>
                  <a:glow rad="101600">
                    <a:schemeClr val="bg1">
                      <a:alpha val="60000"/>
                    </a:schemeClr>
                  </a:glow>
                </a:effectLst>
              </a:rPr>
              <a:t>“The way of fellowship”</a:t>
            </a:r>
            <a:endPar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(Part 2)</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a:r>
            <a:b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br>
            <a:endPar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pic>
        <p:nvPicPr>
          <p:cNvPr id="1026" name="Picture 2" descr="C:\Users\Ptr. Daniel White\Desktop\Bible pictures\Jesus\LET JE1.jpg"/>
          <p:cNvPicPr>
            <a:picLocks noChangeAspect="1" noChangeArrowheads="1"/>
          </p:cNvPicPr>
          <p:nvPr/>
        </p:nvPicPr>
        <p:blipFill>
          <a:blip r:embed="rId3" cstate="print"/>
          <a:srcRect/>
          <a:stretch>
            <a:fillRect/>
          </a:stretch>
        </p:blipFill>
        <p:spPr bwMode="auto">
          <a:xfrm>
            <a:off x="1828800" y="2514600"/>
            <a:ext cx="5410200" cy="40572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92964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rot="20379688">
            <a:off x="2746811" y="1026408"/>
            <a:ext cx="4869621" cy="2062103"/>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63500">
                    <a:schemeClr val="accent5">
                      <a:satMod val="175000"/>
                      <a:alpha val="40000"/>
                    </a:schemeClr>
                  </a:glow>
                </a:effectLst>
              </a:rPr>
              <a:t> “But if we walk in the light, as he is in the light, we have fellowship one with another” (I John 1:7)</a:t>
            </a:r>
            <a:endParaRPr lang="en-US" sz="3200" i="1" dirty="0">
              <a:effectLst>
                <a:glow rad="63500">
                  <a:schemeClr val="accent5">
                    <a:satMod val="175000"/>
                    <a:alpha val="40000"/>
                  </a:schemeClr>
                </a:glow>
              </a:effectLst>
            </a:endParaRPr>
          </a:p>
        </p:txBody>
      </p:sp>
      <p:sp>
        <p:nvSpPr>
          <p:cNvPr id="2" name="Title 1"/>
          <p:cNvSpPr>
            <a:spLocks noGrp="1"/>
          </p:cNvSpPr>
          <p:nvPr>
            <p:ph type="ctrTitle"/>
          </p:nvPr>
        </p:nvSpPr>
        <p:spPr>
          <a:xfrm rot="953334">
            <a:off x="988621" y="3613750"/>
            <a:ext cx="4814554" cy="2606282"/>
          </a:xfr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r>
              <a:rPr lang="en-US" sz="3200" i="1" dirty="0" smtClean="0">
                <a:effectLst>
                  <a:glow rad="228600">
                    <a:schemeClr val="accent3">
                      <a:satMod val="175000"/>
                      <a:alpha val="40000"/>
                    </a:schemeClr>
                  </a:glow>
                </a:effectLst>
              </a:rPr>
              <a:t>“If we say that we have fellowship with him, and walk in darkness, we lie, and do not the truth.” </a:t>
            </a:r>
            <a:br>
              <a:rPr lang="en-US" sz="3200" i="1" dirty="0" smtClean="0">
                <a:effectLst>
                  <a:glow rad="228600">
                    <a:schemeClr val="accent3">
                      <a:satMod val="175000"/>
                      <a:alpha val="40000"/>
                    </a:schemeClr>
                  </a:glow>
                </a:effectLst>
              </a:rPr>
            </a:br>
            <a:r>
              <a:rPr lang="en-US" sz="3200" i="1" dirty="0" smtClean="0">
                <a:effectLst>
                  <a:glow rad="228600">
                    <a:schemeClr val="accent3">
                      <a:satMod val="175000"/>
                      <a:alpha val="40000"/>
                    </a:schemeClr>
                  </a:glow>
                </a:effectLst>
              </a:rPr>
              <a:t>(I John 1:6) </a:t>
            </a:r>
            <a:endParaRPr lang="en-US" sz="3200" i="1" dirty="0">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676400"/>
            <a:ext cx="8229600" cy="685800"/>
          </a:xfrm>
        </p:spPr>
        <p:txBody>
          <a:bodyPr>
            <a:noAutofit/>
          </a:bodyPr>
          <a:lstStyle/>
          <a:p>
            <a:pPr marL="342900" lvl="0" indent="-342900">
              <a:spcBef>
                <a:spcPct val="20000"/>
              </a:spcBef>
              <a:defRPr/>
            </a:pPr>
            <a:r>
              <a:rPr lang="en-US" sz="3600" dirty="0">
                <a:effectLst>
                  <a:glow rad="101600">
                    <a:schemeClr val="bg1">
                      <a:alpha val="60000"/>
                    </a:schemeClr>
                  </a:glow>
                </a:effectLst>
                <a:latin typeface="+mn-lt"/>
                <a:ea typeface="+mn-ea"/>
                <a:cs typeface="+mn-cs"/>
              </a:rPr>
              <a:t>How to Walk with God</a:t>
            </a:r>
            <a:br>
              <a:rPr lang="en-US" sz="3600" dirty="0">
                <a:effectLst>
                  <a:glow rad="101600">
                    <a:schemeClr val="bg1">
                      <a:alpha val="60000"/>
                    </a:schemeClr>
                  </a:glow>
                </a:effectLst>
                <a:latin typeface="+mn-lt"/>
                <a:ea typeface="+mn-ea"/>
                <a:cs typeface="+mn-cs"/>
              </a:rPr>
            </a:br>
            <a:r>
              <a:rPr lang="en-US" sz="3600" i="1" dirty="0">
                <a:solidFill>
                  <a:srgbClr val="FFFF00"/>
                </a:solidFill>
                <a:effectLst>
                  <a:glow rad="101600">
                    <a:schemeClr val="bg1">
                      <a:alpha val="60000"/>
                    </a:schemeClr>
                  </a:glow>
                </a:effectLst>
              </a:rPr>
              <a:t>“Walking on the </a:t>
            </a:r>
            <a:r>
              <a:rPr lang="en-US" sz="3600" i="1" dirty="0" smtClean="0">
                <a:solidFill>
                  <a:srgbClr val="FFFF00"/>
                </a:solidFill>
                <a:effectLst>
                  <a:glow rad="101600">
                    <a:schemeClr val="bg1">
                      <a:alpha val="60000"/>
                    </a:schemeClr>
                  </a:glow>
                </a:effectLst>
              </a:rPr>
              <a:t>Road </a:t>
            </a:r>
            <a:r>
              <a:rPr lang="en-US" sz="3600" i="1" dirty="0">
                <a:solidFill>
                  <a:srgbClr val="FFFF00"/>
                </a:solidFill>
                <a:effectLst>
                  <a:glow rad="101600">
                    <a:schemeClr val="bg1">
                      <a:alpha val="60000"/>
                    </a:schemeClr>
                  </a:glow>
                </a:effectLst>
              </a:rPr>
              <a:t>of Holiness”</a:t>
            </a:r>
            <a:r>
              <a:rPr lang="en-US" sz="3600" i="1" dirty="0">
                <a:solidFill>
                  <a:srgbClr val="FFFF00"/>
                </a:solidFill>
                <a:effectLst>
                  <a:glow rad="101600">
                    <a:schemeClr val="bg1">
                      <a:alpha val="60000"/>
                    </a:schemeClr>
                  </a:glow>
                </a:effectLst>
                <a:latin typeface="+mn-lt"/>
                <a:ea typeface="+mn-ea"/>
                <a:cs typeface="+mn-cs"/>
              </a:rPr>
              <a:t/>
            </a:r>
            <a:br>
              <a:rPr lang="en-US" sz="3600" i="1" dirty="0">
                <a:solidFill>
                  <a:srgbClr val="FFFF00"/>
                </a:solidFill>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(Part 3)</a:t>
            </a:r>
            <a:r>
              <a:rPr lang="en-US" sz="3600" dirty="0">
                <a:effectLst>
                  <a:glow rad="101600">
                    <a:schemeClr val="bg1">
                      <a:alpha val="60000"/>
                    </a:schemeClr>
                  </a:glow>
                </a:effectLst>
                <a:latin typeface="+mn-lt"/>
                <a:ea typeface="+mn-ea"/>
                <a:cs typeface="+mn-cs"/>
              </a:rPr>
              <a:t/>
            </a:r>
            <a:br>
              <a:rPr lang="en-US" sz="3600"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endParaRPr lang="en-US" sz="3600" dirty="0"/>
          </a:p>
        </p:txBody>
      </p:sp>
      <p:pic>
        <p:nvPicPr>
          <p:cNvPr id="5"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09800" y="2743200"/>
            <a:ext cx="5105400" cy="3770933"/>
          </a:xfrm>
          <a:prstGeom prst="rect">
            <a:avLst/>
          </a:prstGeom>
          <a:ln w="228600" cap="sq" cmpd="thickThin">
            <a:solidFill>
              <a:srgbClr val="000000"/>
            </a:solidFill>
            <a:prstDash val="solid"/>
            <a:miter lim="800000"/>
          </a:ln>
          <a:effectLst>
            <a:innerShdw blurRad="76200">
              <a:srgbClr val="000000"/>
            </a:innerShdw>
          </a:effectLst>
        </p:spPr>
      </p:pic>
      <p:sp>
        <p:nvSpPr>
          <p:cNvPr id="6" name="Explosion 2 5"/>
          <p:cNvSpPr/>
          <p:nvPr/>
        </p:nvSpPr>
        <p:spPr>
          <a:xfrm>
            <a:off x="1752600" y="2362200"/>
            <a:ext cx="1981200"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xplosion 2 6"/>
          <p:cNvSpPr/>
          <p:nvPr/>
        </p:nvSpPr>
        <p:spPr>
          <a:xfrm>
            <a:off x="5410200" y="2743200"/>
            <a:ext cx="24384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noGrp="1"/>
          </p:cNvSpPr>
          <p:nvPr>
            <p:ph sz="half" idx="1"/>
          </p:nvPr>
        </p:nvSpPr>
        <p:spPr>
          <a:xfrm rot="19275979">
            <a:off x="1784808" y="3395441"/>
            <a:ext cx="2165909" cy="79730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None/>
              <a:tabLst/>
              <a:defRPr/>
            </a:pPr>
            <a:r>
              <a:rPr kumimoji="0" lang="en-US" sz="18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1800" b="1" i="1"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2"/>
          <p:cNvSpPr>
            <a:spLocks noGrp="1"/>
          </p:cNvSpPr>
          <p:nvPr>
            <p:ph sz="half" idx="2"/>
          </p:nvPr>
        </p:nvSpPr>
        <p:spPr>
          <a:xfrm rot="19436137">
            <a:off x="5824194" y="3566321"/>
            <a:ext cx="1613566" cy="644089"/>
          </a:xfrm>
        </p:spPr>
        <p:txBody>
          <a:bodyPr>
            <a:normAutofit/>
          </a:bodyPr>
          <a:lstStyle/>
          <a:p>
            <a:pPr>
              <a:buNone/>
            </a:pPr>
            <a:r>
              <a:rPr lang="en-US" sz="1800" b="1" i="1" dirty="0" smtClean="0">
                <a:solidFill>
                  <a:schemeClr val="bg1"/>
                </a:solidFill>
              </a:rPr>
              <a:t>Righteousness</a:t>
            </a:r>
            <a:endParaRPr lang="en-US" sz="1800" b="1"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Ptr. Daniel White\Documents\My Scans\2009-06 (Jun)\scan0015.jpg"/>
          <p:cNvPicPr>
            <a:picLocks noChangeAspect="1" noChangeArrowheads="1"/>
          </p:cNvPicPr>
          <p:nvPr/>
        </p:nvPicPr>
        <p:blipFill>
          <a:blip r:embed="rId3" cstate="print"/>
          <a:srcRect/>
          <a:stretch>
            <a:fillRect/>
          </a:stretch>
        </p:blipFill>
        <p:spPr bwMode="auto">
          <a:xfrm>
            <a:off x="304800" y="228600"/>
            <a:ext cx="8549313" cy="6401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1981200" y="4724400"/>
            <a:ext cx="1905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Content Placeholder 4"/>
          <p:cNvSpPr>
            <a:spLocks noGrp="1"/>
          </p:cNvSpPr>
          <p:nvPr>
            <p:ph idx="1"/>
          </p:nvPr>
        </p:nvSpPr>
        <p:spPr>
          <a:xfrm>
            <a:off x="1752600" y="4724400"/>
            <a:ext cx="2057400" cy="914401"/>
          </a:xfrm>
        </p:spPr>
        <p:txBody>
          <a:bodyPr>
            <a:noAutofit/>
          </a:bodyPr>
          <a:lstStyle/>
          <a:p>
            <a:pPr algn="ctr">
              <a:buNone/>
            </a:pPr>
            <a:r>
              <a:rPr lang="en-US" sz="4000" b="1" i="1" dirty="0" smtClean="0">
                <a:solidFill>
                  <a:srgbClr val="C00000"/>
                </a:solidFill>
              </a:rPr>
              <a:t>Holiness</a:t>
            </a:r>
            <a:endParaRPr lang="en-US" sz="4000" b="1" i="1" dirty="0">
              <a:solidFill>
                <a:srgbClr val="C00000"/>
              </a:solidFill>
            </a:endParaRPr>
          </a:p>
        </p:txBody>
      </p:sp>
      <p:sp>
        <p:nvSpPr>
          <p:cNvPr id="8" name="Double Wave 7"/>
          <p:cNvSpPr/>
          <p:nvPr/>
        </p:nvSpPr>
        <p:spPr>
          <a:xfrm>
            <a:off x="4191000" y="4648200"/>
            <a:ext cx="4343400" cy="1981200"/>
          </a:xfrm>
          <a:prstGeom prst="doubleWave">
            <a:avLst>
              <a:gd name="adj1" fmla="val 6250"/>
              <a:gd name="adj2" fmla="val -1019"/>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p:cNvSpPr>
            <a:spLocks noGrp="1"/>
          </p:cNvSpPr>
          <p:nvPr>
            <p:ph type="title"/>
          </p:nvPr>
        </p:nvSpPr>
        <p:spPr>
          <a:xfrm>
            <a:off x="4038600" y="4876800"/>
            <a:ext cx="4724400" cy="1600200"/>
          </a:xfrm>
        </p:spPr>
        <p:txBody>
          <a:bodyPr>
            <a:noAutofit/>
          </a:bodyPr>
          <a:lstStyle/>
          <a:p>
            <a:r>
              <a:rPr lang="en-US" sz="2400" b="1" i="1" dirty="0" smtClean="0">
                <a:solidFill>
                  <a:srgbClr val="C00000"/>
                </a:solidFill>
                <a:effectLst/>
              </a:rPr>
              <a:t> “And an highway shall be there, and a way, and it shall be called The way of holiness; the unclean shall not pass over it.”</a:t>
            </a:r>
            <a:endParaRPr lang="en-US" sz="2400" b="1" i="1" dirty="0">
              <a:solidFill>
                <a:srgbClr val="C00000"/>
              </a:solidFill>
              <a:effectLst/>
            </a:endParaRPr>
          </a:p>
        </p:txBody>
      </p:sp>
      <p:sp>
        <p:nvSpPr>
          <p:cNvPr id="7" name="Rectangle 6"/>
          <p:cNvSpPr/>
          <p:nvPr/>
        </p:nvSpPr>
        <p:spPr>
          <a:xfrm>
            <a:off x="2895600" y="762000"/>
            <a:ext cx="3124200" cy="707886"/>
          </a:xfrm>
          <a:prstGeom prst="rect">
            <a:avLst/>
          </a:prstGeom>
        </p:spPr>
        <p:txBody>
          <a:bodyPr wrap="square">
            <a:spAutoFit/>
          </a:bodyPr>
          <a:lstStyle/>
          <a:p>
            <a:pPr algn="ctr"/>
            <a:r>
              <a:rPr lang="en-US" sz="4000" b="1" i="1" dirty="0" smtClean="0">
                <a:solidFill>
                  <a:srgbClr val="FF0000"/>
                </a:solidFill>
                <a:effectLst/>
              </a:rPr>
              <a:t>(Isaiah 35:8)</a:t>
            </a:r>
            <a:endParaRPr lang="en-US" sz="4000" b="1" dirty="0">
              <a:solidFill>
                <a:srgbClr val="FF0000"/>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752599"/>
          </a:xfrm>
        </p:spPr>
        <p:txBody>
          <a:bodyPr>
            <a:normAutofit/>
          </a:bodyPr>
          <a:lstStyle/>
          <a:p>
            <a:r>
              <a:rPr lang="en-US" sz="4900" dirty="0" smtClean="0">
                <a:effectLst>
                  <a:glow rad="101600">
                    <a:schemeClr val="bg1">
                      <a:alpha val="60000"/>
                    </a:schemeClr>
                  </a:glow>
                </a:effectLst>
              </a:rPr>
              <a:t>How to Walk with God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“Removing the beam from your eyes”</a:t>
            </a:r>
            <a:endParaRPr lang="en-US" i="1" dirty="0">
              <a:solidFill>
                <a:srgbClr val="FFFF00"/>
              </a:solidFill>
              <a:effectLst>
                <a:glow rad="101600">
                  <a:schemeClr val="bg1">
                    <a:alpha val="60000"/>
                  </a:schemeClr>
                </a:glow>
              </a:effectLst>
            </a:endParaRPr>
          </a:p>
        </p:txBody>
      </p:sp>
      <p:sp>
        <p:nvSpPr>
          <p:cNvPr id="3" name="Subtitle 2"/>
          <p:cNvSpPr>
            <a:spLocks noGrp="1"/>
          </p:cNvSpPr>
          <p:nvPr>
            <p:ph type="subTitle" idx="1"/>
          </p:nvPr>
        </p:nvSpPr>
        <p:spPr>
          <a:xfrm>
            <a:off x="304800" y="1828800"/>
            <a:ext cx="8534400" cy="4038600"/>
          </a:xfrm>
        </p:spPr>
        <p:txBody>
          <a:bodyPr>
            <a:normAutofit/>
          </a:bodyPr>
          <a:lstStyle/>
          <a:p>
            <a:r>
              <a:rPr lang="en-US" sz="4000" i="1" dirty="0" smtClean="0">
                <a:effectLst>
                  <a:glow rad="101600">
                    <a:schemeClr val="bg1">
                      <a:alpha val="60000"/>
                    </a:schemeClr>
                  </a:glow>
                </a:effectLst>
              </a:rPr>
              <a:t>(Part 4)</a:t>
            </a:r>
            <a:endParaRPr lang="en-US" sz="4000" i="1" dirty="0">
              <a:effectLst>
                <a:glow rad="101600">
                  <a:schemeClr val="bg1">
                    <a:alpha val="60000"/>
                  </a:schemeClr>
                </a:glow>
              </a:effectLst>
            </a:endParaRPr>
          </a:p>
        </p:txBody>
      </p:sp>
      <p:pic>
        <p:nvPicPr>
          <p:cNvPr id="5" name="Picture 2" descr="c:\Users\Ptr. Daniel White\Desktop\Bible pictures\Bible pictures New Testament\Parables &amp; Illustrations\Beam &amp; mote 1365-NT-45.jpg"/>
          <p:cNvPicPr>
            <a:picLocks noChangeAspect="1" noChangeArrowheads="1"/>
          </p:cNvPicPr>
          <p:nvPr/>
        </p:nvPicPr>
        <p:blipFill>
          <a:blip r:embed="rId3" cstate="print">
            <a:duotone>
              <a:prstClr val="black"/>
              <a:schemeClr val="accent6">
                <a:tint val="45000"/>
                <a:satMod val="400000"/>
              </a:schemeClr>
            </a:duotone>
            <a:lum bright="-10000" contrast="10000"/>
          </a:blip>
          <a:srcRect/>
          <a:stretch>
            <a:fillRect/>
          </a:stretch>
        </p:blipFill>
        <p:spPr bwMode="auto">
          <a:xfrm>
            <a:off x="1828800" y="2590800"/>
            <a:ext cx="55880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r>
              <a:rPr lang="en-US" dirty="0" smtClean="0">
                <a:effectLst>
                  <a:glow rad="101600">
                    <a:schemeClr val="bg1">
                      <a:alpha val="60000"/>
                    </a:schemeClr>
                  </a:glow>
                </a:effectLst>
              </a:rPr>
              <a:t>How to Walk with God</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“Avoidance of Sin”</a:t>
            </a:r>
            <a:br>
              <a:rPr lang="en-US" sz="4000" i="1"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and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“Adherence to Biblical Standards”</a:t>
            </a:r>
            <a:br>
              <a:rPr lang="en-US" sz="4000" i="1" dirty="0" smtClean="0">
                <a:solidFill>
                  <a:srgbClr val="FFFF00"/>
                </a:solidFill>
                <a:effectLst>
                  <a:glow rad="101600">
                    <a:schemeClr val="bg1">
                      <a:alpha val="60000"/>
                    </a:schemeClr>
                  </a:glow>
                </a:effectLst>
              </a:rPr>
            </a:br>
            <a:r>
              <a:rPr lang="en-US" sz="4000" i="1" dirty="0" smtClean="0">
                <a:effectLst>
                  <a:glow rad="101600">
                    <a:schemeClr val="bg1">
                      <a:alpha val="60000"/>
                    </a:schemeClr>
                  </a:glow>
                </a:effectLst>
              </a:rPr>
              <a:t>(Part 5)</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0" y="3352800"/>
            <a:ext cx="5105400" cy="2971800"/>
          </a:xfrm>
        </p:spPr>
        <p:txBody>
          <a:bodyPr>
            <a:noAutofit/>
          </a:bodyPr>
          <a:lstStyle/>
          <a:p>
            <a:pPr algn="ctr">
              <a:buNone/>
            </a:pPr>
            <a:r>
              <a:rPr lang="en-US" sz="3600" i="1" dirty="0" smtClean="0">
                <a:effectLst>
                  <a:glow rad="101600">
                    <a:schemeClr val="bg1">
                      <a:alpha val="60000"/>
                    </a:schemeClr>
                  </a:glow>
                </a:effectLst>
              </a:rPr>
              <a:t>   “Whosoever committeth sin transgresseth also the law: for sin is the transgression of            the law.” (I John 3:4) </a:t>
            </a:r>
          </a:p>
          <a:p>
            <a:pPr algn="ctr">
              <a:buNone/>
            </a:pPr>
            <a:r>
              <a:rPr lang="en-US" sz="3600" i="1" dirty="0" smtClean="0">
                <a:effectLst>
                  <a:glow rad="101600">
                    <a:schemeClr val="bg1">
                      <a:alpha val="60000"/>
                    </a:schemeClr>
                  </a:glow>
                </a:effectLst>
              </a:rPr>
              <a:t> </a:t>
            </a:r>
          </a:p>
          <a:p>
            <a:pPr algn="ctr">
              <a:buNone/>
            </a:pPr>
            <a:r>
              <a:rPr lang="en-US" sz="3600" i="1" dirty="0" smtClean="0">
                <a:effectLst>
                  <a:glow rad="101600">
                    <a:schemeClr val="bg1">
                      <a:alpha val="60000"/>
                    </a:schemeClr>
                  </a:glow>
                </a:effectLst>
              </a:rPr>
              <a:t>   </a:t>
            </a:r>
            <a:endParaRPr lang="en-US" sz="3600" i="1" dirty="0">
              <a:effectLst>
                <a:glow rad="101600">
                  <a:schemeClr val="bg1">
                    <a:alpha val="60000"/>
                  </a:schemeClr>
                </a:glow>
              </a:effectLst>
            </a:endParaRPr>
          </a:p>
        </p:txBody>
      </p:sp>
      <p:pic>
        <p:nvPicPr>
          <p:cNvPr id="1026" name="Picture 2" descr="c:\Users\Ptr. Daniel White\Desktop\Bible pictures\Bible pictures Old Testament\Moses3 after Egypt\Mt. Sinai &amp; 10 Comm\10 commandments JPG.jpg"/>
          <p:cNvPicPr>
            <a:picLocks noChangeAspect="1" noChangeArrowheads="1"/>
          </p:cNvPicPr>
          <p:nvPr/>
        </p:nvPicPr>
        <p:blipFill>
          <a:blip r:embed="rId3" cstate="print"/>
          <a:srcRect/>
          <a:stretch>
            <a:fillRect/>
          </a:stretch>
        </p:blipFill>
        <p:spPr bwMode="auto">
          <a:xfrm>
            <a:off x="5410200" y="2743200"/>
            <a:ext cx="3573463" cy="2776004"/>
          </a:xfrm>
          <a:prstGeom prst="rect">
            <a:avLst/>
          </a:prstGeom>
          <a:noFill/>
          <a:effectLst>
            <a:reflection blurRad="6350" stA="50000" endA="295" endPos="92000" dist="101600" dir="5400000" sy="-100000" algn="bl" rotWithShape="0"/>
          </a:effectLst>
          <a:scene3d>
            <a:camera prst="orthographicFront"/>
            <a:lightRig rig="threePt" dir="t"/>
          </a:scene3d>
          <a:sp3d>
            <a:bevelT prst="convex"/>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1556</Words>
  <Application>Microsoft Office PowerPoint</Application>
  <PresentationFormat>On-screen Show (4:3)</PresentationFormat>
  <Paragraphs>116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How to Walk with God “Getting Alone with God” (Part 9)</vt:lpstr>
      <vt:lpstr>PowerPoint Presentation</vt:lpstr>
      <vt:lpstr>“C” is a bent “I” “yet not I, but Christ…”</vt:lpstr>
      <vt:lpstr>PowerPoint Presentation</vt:lpstr>
      <vt:lpstr>“If we say that we have fellowship with him, and walk in darkness, we lie, and do not the truth.”  (I John 1:6) </vt:lpstr>
      <vt:lpstr>How to Walk with God “Walking on the Road of Holiness” (Part 3)   </vt:lpstr>
      <vt:lpstr> “And an highway shall be there, and a way, and it shall be called The way of holiness; the unclean shall not pass over it.”</vt:lpstr>
      <vt:lpstr>How to Walk with God “Removing the beam from your eyes”</vt:lpstr>
      <vt:lpstr>How to Walk with God “Avoidance of Sin” and “Adherence to Biblical Standards” (Part 5)</vt:lpstr>
      <vt:lpstr>How to Walk  with God “Becoming a Humble Servant” (Luke 22:24-30) (Part 6)</vt:lpstr>
      <vt:lpstr>How to Walk with God “Make Prayer a Priority” (Part 7)</vt:lpstr>
      <vt:lpstr>PowerPoint Presentation</vt:lpstr>
      <vt:lpstr>How to Walk with God “Getting Alone with God” (Part 9)</vt:lpstr>
      <vt:lpstr>PowerPoint Presentation</vt:lpstr>
      <vt:lpstr>Excuses</vt:lpstr>
      <vt:lpstr>Famous Quotes</vt:lpstr>
      <vt:lpstr>PowerPoint Presentation</vt:lpstr>
      <vt:lpstr>PowerPoint Presentation</vt:lpstr>
      <vt:lpstr>Along with a Strong Work Ethic is a  Strong Rest Ethic   “Sabbath”</vt:lpstr>
      <vt:lpstr>PowerPoint Presentation</vt:lpstr>
      <vt:lpstr>PowerPoint Presentation</vt:lpstr>
      <vt:lpstr>PowerPoint Presentation</vt:lpstr>
      <vt:lpstr>PowerPoint Presentation</vt:lpstr>
      <vt:lpstr>PowerPoint Presentation</vt:lpstr>
      <vt:lpstr>PowerPoint Presentation</vt:lpstr>
      <vt:lpstr>Push the Pause Button</vt:lpstr>
      <vt:lpstr>Spiritual Growth and  Strength Cannot be Cultivated in a Vacuum of Communion with God</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Walk with God “Getting Alone with God” (Part 8)</dc:title>
  <dc:creator>Ptr. Daniel White</dc:creator>
  <cp:lastModifiedBy>Dan White</cp:lastModifiedBy>
  <cp:revision>8</cp:revision>
  <dcterms:created xsi:type="dcterms:W3CDTF">2010-01-26T18:23:32Z</dcterms:created>
  <dcterms:modified xsi:type="dcterms:W3CDTF">2015-09-24T19:48:28Z</dcterms:modified>
</cp:coreProperties>
</file>