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57" r:id="rId3"/>
    <p:sldId id="280" r:id="rId4"/>
    <p:sldId id="268" r:id="rId5"/>
    <p:sldId id="261" r:id="rId6"/>
    <p:sldId id="262" r:id="rId7"/>
    <p:sldId id="263" r:id="rId8"/>
    <p:sldId id="264" r:id="rId9"/>
    <p:sldId id="256" r:id="rId10"/>
    <p:sldId id="258" r:id="rId11"/>
    <p:sldId id="260" r:id="rId12"/>
    <p:sldId id="265" r:id="rId13"/>
    <p:sldId id="266" r:id="rId14"/>
    <p:sldId id="269" r:id="rId15"/>
    <p:sldId id="267" r:id="rId16"/>
    <p:sldId id="270" r:id="rId17"/>
    <p:sldId id="271" r:id="rId18"/>
    <p:sldId id="273" r:id="rId19"/>
    <p:sldId id="281" r:id="rId20"/>
    <p:sldId id="274" r:id="rId21"/>
    <p:sldId id="277" r:id="rId22"/>
    <p:sldId id="275" r:id="rId23"/>
    <p:sldId id="276"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3" autoAdjust="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7BCDD-6E08-49C3-B609-7EAFBF845A3D}" type="datetimeFigureOut">
              <a:rPr lang="en-US" smtClean="0"/>
              <a:pPr/>
              <a:t>1/18/2016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EDC2C-94FB-430F-9905-4C710169783F}" type="slidenum">
              <a:rPr lang="en-US" smtClean="0"/>
              <a:pPr/>
              <a:t>‹#›</a:t>
            </a:fld>
            <a:endParaRPr lang="en-US" dirty="0"/>
          </a:p>
        </p:txBody>
      </p:sp>
    </p:spTree>
    <p:extLst>
      <p:ext uri="{BB962C8B-B14F-4D97-AF65-F5344CB8AC3E}">
        <p14:creationId xmlns:p14="http://schemas.microsoft.com/office/powerpoint/2010/main" val="23090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2EDC2C-94FB-430F-9905-4C710169783F}"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2EDC2C-94FB-430F-9905-4C710169783F}"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Ep</a:t>
            </a:r>
            <a:endParaRPr lang="en-US" dirty="0"/>
          </a:p>
        </p:txBody>
      </p:sp>
      <p:sp>
        <p:nvSpPr>
          <p:cNvPr id="4" name="Slide Number Placeholder 3"/>
          <p:cNvSpPr>
            <a:spLocks noGrp="1"/>
          </p:cNvSpPr>
          <p:nvPr>
            <p:ph type="sldNum" sz="quarter" idx="10"/>
          </p:nvPr>
        </p:nvSpPr>
        <p:spPr/>
        <p:txBody>
          <a:bodyPr/>
          <a:lstStyle/>
          <a:p>
            <a:fld id="{842F0577-DEEC-40D6-A9F9-F682E1987C2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2EDC2C-94FB-430F-9905-4C710169783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2F3AC-2AA7-476B-B6FA-CF2A44AF218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FA5BB-0B6F-43D4-9430-BEABC3C5450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2F3AC-2AA7-476B-B6FA-CF2A44AF2187}" type="datetimeFigureOut">
              <a:rPr lang="en-US" smtClean="0"/>
              <a:pPr/>
              <a:t>1/18/2016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FA5BB-0B6F-43D4-9430-BEABC3C5450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705600"/>
          </a:xfrm>
        </p:spPr>
        <p:txBody>
          <a:bodyPr>
            <a:normAutofit fontScale="92500" lnSpcReduction="10000"/>
          </a:bodyPr>
          <a:lstStyle/>
          <a:p>
            <a:pPr algn="ctr">
              <a:buNone/>
            </a:pPr>
            <a:r>
              <a:rPr lang="en-US" sz="3900" dirty="0" smtClean="0">
                <a:effectLst>
                  <a:glow rad="101600">
                    <a:schemeClr val="bg1">
                      <a:alpha val="60000"/>
                    </a:schemeClr>
                  </a:glow>
                </a:effectLst>
              </a:rPr>
              <a:t>How to walk with God </a:t>
            </a:r>
          </a:p>
          <a:p>
            <a:pPr algn="ctr">
              <a:buNone/>
            </a:pPr>
            <a:r>
              <a:rPr lang="en-US" sz="3900" i="1" dirty="0" smtClean="0">
                <a:effectLst>
                  <a:glow rad="101600">
                    <a:schemeClr val="bg1">
                      <a:alpha val="60000"/>
                    </a:schemeClr>
                  </a:glow>
                </a:effectLst>
              </a:rPr>
              <a:t>“Brokenness”</a:t>
            </a:r>
          </a:p>
          <a:p>
            <a:pPr algn="ctr">
              <a:buNone/>
            </a:pPr>
            <a:r>
              <a:rPr lang="en-US" sz="3900" i="1" dirty="0" smtClean="0">
                <a:effectLst>
                  <a:glow rad="101600">
                    <a:schemeClr val="bg1">
                      <a:alpha val="60000"/>
                    </a:schemeClr>
                  </a:glow>
                </a:effectLst>
              </a:rPr>
              <a:t>(Part 1)</a:t>
            </a:r>
          </a:p>
          <a:p>
            <a:pPr>
              <a:buNone/>
            </a:pPr>
            <a:r>
              <a:rPr lang="en-US" sz="3600" i="1" dirty="0" smtClean="0">
                <a:solidFill>
                  <a:srgbClr val="FFFF00"/>
                </a:solidFill>
                <a:effectLst>
                  <a:glow rad="101600">
                    <a:schemeClr val="bg1">
                      <a:alpha val="60000"/>
                    </a:schemeClr>
                  </a:glow>
                </a:effectLst>
              </a:rPr>
              <a:t>(Review) </a:t>
            </a:r>
            <a:endParaRPr lang="en-US" i="1" dirty="0" smtClean="0">
              <a:solidFill>
                <a:srgbClr val="FFFF00"/>
              </a:solidFill>
              <a:effectLst>
                <a:glow rad="101600">
                  <a:schemeClr val="bg1">
                    <a:alpha val="60000"/>
                  </a:schemeClr>
                </a:glow>
              </a:effectLst>
            </a:endParaRPr>
          </a:p>
          <a:p>
            <a:pPr>
              <a:buFont typeface="Wingdings"/>
              <a:buChar char="Ø"/>
            </a:pPr>
            <a:r>
              <a:rPr lang="en-US" dirty="0" smtClean="0">
                <a:effectLst>
                  <a:glow rad="101600">
                    <a:schemeClr val="bg1">
                      <a:alpha val="60000"/>
                    </a:schemeClr>
                  </a:glow>
                </a:effectLst>
              </a:rPr>
              <a:t>Humility</a:t>
            </a:r>
          </a:p>
          <a:p>
            <a:pPr>
              <a:buFont typeface="Wingdings"/>
              <a:buChar char="Ø"/>
            </a:pPr>
            <a:r>
              <a:rPr lang="en-US" dirty="0" smtClean="0">
                <a:effectLst>
                  <a:glow rad="101600">
                    <a:schemeClr val="bg1">
                      <a:alpha val="60000"/>
                    </a:schemeClr>
                  </a:glow>
                </a:effectLst>
              </a:rPr>
              <a:t>Repentance</a:t>
            </a:r>
          </a:p>
          <a:p>
            <a:pPr>
              <a:buFont typeface="Wingdings"/>
              <a:buChar char="Ø"/>
            </a:pPr>
            <a:r>
              <a:rPr lang="en-US" dirty="0" smtClean="0">
                <a:effectLst>
                  <a:glow rad="101600">
                    <a:schemeClr val="bg1">
                      <a:alpha val="60000"/>
                    </a:schemeClr>
                  </a:glow>
                </a:effectLst>
              </a:rPr>
              <a:t>Dying to self</a:t>
            </a:r>
          </a:p>
          <a:p>
            <a:pPr>
              <a:buFont typeface="Wingdings"/>
              <a:buChar char="Ø"/>
            </a:pPr>
            <a:r>
              <a:rPr lang="en-US" dirty="0" smtClean="0">
                <a:effectLst>
                  <a:glow rad="101600">
                    <a:schemeClr val="bg1">
                      <a:alpha val="60000"/>
                    </a:schemeClr>
                  </a:glow>
                </a:effectLst>
              </a:rPr>
              <a:t>Yielding to God</a:t>
            </a:r>
          </a:p>
          <a:p>
            <a:pPr>
              <a:buFont typeface="Wingdings"/>
              <a:buChar char="Ø"/>
            </a:pPr>
            <a:r>
              <a:rPr lang="en-US" dirty="0" smtClean="0">
                <a:effectLst>
                  <a:glow rad="101600">
                    <a:schemeClr val="bg1">
                      <a:alpha val="60000"/>
                    </a:schemeClr>
                  </a:glow>
                </a:effectLst>
              </a:rPr>
              <a:t>Yielding personal rights</a:t>
            </a:r>
          </a:p>
          <a:p>
            <a:pPr>
              <a:buFont typeface="Wingdings"/>
              <a:buChar char="Ø"/>
            </a:pPr>
            <a:r>
              <a:rPr lang="en-US" dirty="0" smtClean="0">
                <a:effectLst>
                  <a:glow rad="101600">
                    <a:schemeClr val="bg1">
                      <a:alpha val="60000"/>
                    </a:schemeClr>
                  </a:glow>
                </a:effectLst>
              </a:rPr>
              <a:t>Living in obedience to the Word of God</a:t>
            </a:r>
          </a:p>
          <a:p>
            <a:pPr>
              <a:buFont typeface="Wingdings"/>
              <a:buChar char="Ø"/>
            </a:pPr>
            <a:r>
              <a:rPr lang="en-US" dirty="0" smtClean="0">
                <a:effectLst>
                  <a:glow rad="101600">
                    <a:schemeClr val="bg1">
                      <a:alpha val="60000"/>
                    </a:schemeClr>
                  </a:glow>
                </a:effectLst>
              </a:rPr>
              <a:t>Clearing of the conscience</a:t>
            </a:r>
          </a:p>
          <a:p>
            <a:pPr>
              <a:buFont typeface="Wingdings"/>
              <a:buChar char="Ø"/>
            </a:pPr>
            <a:r>
              <a:rPr lang="en-US" dirty="0" smtClean="0">
                <a:effectLst>
                  <a:glow rad="101600">
                    <a:schemeClr val="bg1">
                      <a:alpha val="60000"/>
                    </a:schemeClr>
                  </a:glow>
                </a:effectLst>
              </a:rPr>
              <a:t>Making restitution if necessary</a:t>
            </a:r>
          </a:p>
        </p:txBody>
      </p:sp>
      <p:pic>
        <p:nvPicPr>
          <p:cNvPr id="1026" name="Picture 2" descr="C:\Users\Ptr. Daniel White\Desktop\Bible pictures\Praying\repent.jpg"/>
          <p:cNvPicPr>
            <a:picLocks noChangeAspect="1" noChangeArrowheads="1"/>
          </p:cNvPicPr>
          <p:nvPr/>
        </p:nvPicPr>
        <p:blipFill>
          <a:blip r:embed="rId3" cstate="print">
            <a:lum bright="-10000" contrast="20000"/>
          </a:blip>
          <a:srcRect/>
          <a:stretch>
            <a:fillRect/>
          </a:stretch>
        </p:blipFill>
        <p:spPr bwMode="auto">
          <a:xfrm>
            <a:off x="4953000" y="2057400"/>
            <a:ext cx="3479800" cy="260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Rectangle 1"/>
          <p:cNvSpPr/>
          <p:nvPr/>
        </p:nvSpPr>
        <p:spPr>
          <a:xfrm rot="20585562">
            <a:off x="1512551" y="3312504"/>
            <a:ext cx="7159915" cy="255454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1">
                      <a:satMod val="175000"/>
                      <a:alpha val="40000"/>
                    </a:schemeClr>
                  </a:glow>
                </a:effectLst>
              </a:rPr>
              <a:t>“That ye might walk worthy of the Lord unto all pleasing, being fruitful in every good work, and increasing in                     the knowledge of God.” </a:t>
            </a:r>
          </a:p>
          <a:p>
            <a:pPr algn="ctr"/>
            <a:r>
              <a:rPr lang="en-US" sz="3200" i="1" dirty="0" smtClean="0">
                <a:effectLst>
                  <a:glow rad="63500">
                    <a:schemeClr val="accent1">
                      <a:satMod val="175000"/>
                      <a:alpha val="40000"/>
                    </a:schemeClr>
                  </a:glow>
                </a:effectLst>
              </a:rPr>
              <a:t>(Col 1:10)</a:t>
            </a:r>
            <a:endParaRPr lang="en-US" sz="3200" i="1" dirty="0">
              <a:effectLst>
                <a:glow rad="63500">
                  <a:schemeClr val="accent1">
                    <a:satMod val="175000"/>
                    <a:alpha val="40000"/>
                  </a:schemeClr>
                </a:glow>
              </a:effectLst>
            </a:endParaRPr>
          </a:p>
        </p:txBody>
      </p:sp>
      <p:sp>
        <p:nvSpPr>
          <p:cNvPr id="3" name="Rectangle 2"/>
          <p:cNvSpPr/>
          <p:nvPr/>
        </p:nvSpPr>
        <p:spPr>
          <a:xfrm>
            <a:off x="1066800" y="685800"/>
            <a:ext cx="6019800" cy="2133600"/>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solidFill>
                  <a:schemeClr val="tx1"/>
                </a:solidFill>
                <a:effectLst>
                  <a:glow rad="101600">
                    <a:schemeClr val="bg1">
                      <a:alpha val="60000"/>
                    </a:schemeClr>
                  </a:glow>
                </a:effectLst>
              </a:rPr>
              <a:t>“Truly our fellowship is with the Father, and with his </a:t>
            </a:r>
          </a:p>
          <a:p>
            <a:pPr algn="ctr"/>
            <a:r>
              <a:rPr lang="en-US" sz="3200" i="1" dirty="0" smtClean="0">
                <a:solidFill>
                  <a:schemeClr val="tx1"/>
                </a:solidFill>
                <a:effectLst>
                  <a:glow rad="101600">
                    <a:schemeClr val="bg1">
                      <a:alpha val="60000"/>
                    </a:schemeClr>
                  </a:glow>
                </a:effectLst>
              </a:rPr>
              <a:t>Son Jesus Christ.”</a:t>
            </a:r>
          </a:p>
          <a:p>
            <a:pPr algn="ctr"/>
            <a:r>
              <a:rPr lang="en-US" sz="3200" i="1" dirty="0" smtClean="0">
                <a:solidFill>
                  <a:schemeClr val="tx1"/>
                </a:solidFill>
                <a:effectLst>
                  <a:glow rad="101600">
                    <a:schemeClr val="bg1">
                      <a:alpha val="60000"/>
                    </a:schemeClr>
                  </a:glow>
                </a:effectLst>
              </a:rPr>
              <a:t> (I John 1:3)</a:t>
            </a:r>
            <a:endParaRPr lang="en-US" sz="3200" i="1" dirty="0">
              <a:solidFill>
                <a:schemeClr val="tx1"/>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1143000"/>
          </a:xfrm>
        </p:spPr>
        <p:txBody>
          <a:bodyPr>
            <a:normAutofit/>
          </a:bodyPr>
          <a:lstStyle/>
          <a:p>
            <a:r>
              <a:rPr lang="en-US" dirty="0" smtClean="0">
                <a:effectLst>
                  <a:glow rad="101600">
                    <a:schemeClr val="bg1">
                      <a:alpha val="60000"/>
                    </a:schemeClr>
                  </a:glow>
                </a:effectLst>
              </a:rPr>
              <a:t>The Fall of Man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4724400" y="1371600"/>
            <a:ext cx="4267200" cy="5486400"/>
          </a:xfrm>
        </p:spPr>
        <p:txBody>
          <a:bodyPr>
            <a:noAutofit/>
          </a:bodyPr>
          <a:lstStyle/>
          <a:p>
            <a:pPr algn="ctr">
              <a:buNone/>
            </a:pPr>
            <a:r>
              <a:rPr lang="en-US" sz="3400" i="1" dirty="0" smtClean="0">
                <a:effectLst>
                  <a:glow rad="101600">
                    <a:schemeClr val="bg1">
                      <a:alpha val="60000"/>
                    </a:schemeClr>
                  </a:glow>
                </a:effectLst>
              </a:rPr>
              <a:t>   “When man fell and chose to make himself, rather than God, the center of his life, the effect was not only to put man out of the garden, but he was put out of fellowship with God.”</a:t>
            </a:r>
            <a:endParaRPr lang="en-US" sz="3400" i="1" dirty="0">
              <a:effectLst>
                <a:glow rad="101600">
                  <a:schemeClr val="bg1">
                    <a:alpha val="60000"/>
                  </a:schemeClr>
                </a:glow>
              </a:effectLst>
            </a:endParaRPr>
          </a:p>
        </p:txBody>
      </p:sp>
      <p:pic>
        <p:nvPicPr>
          <p:cNvPr id="2050" name="Picture 2" descr="C:\Users\Ptr. Daniel White\Desktop\Bible pictures\Bible pictures Old Testament\Adam, Eve, Creation\Expelled from Garden\1487003.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1"/>
            <a:ext cx="46482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tr. Daniel White\Desktop\Bible pictures\holy spirit\283153495_212e51ba43.jpg"/>
          <p:cNvPicPr>
            <a:picLocks noChangeAspect="1" noChangeArrowheads="1"/>
          </p:cNvPicPr>
          <p:nvPr/>
        </p:nvPicPr>
        <p:blipFill>
          <a:blip r:embed="rId3" cstate="print">
            <a:lum bright="-20000" contrast="10000"/>
          </a:blip>
          <a:srcRect/>
          <a:stretch>
            <a:fillRect/>
          </a:stretch>
        </p:blipFill>
        <p:spPr bwMode="auto">
          <a:xfrm>
            <a:off x="-1" y="0"/>
            <a:ext cx="9144001" cy="6858001"/>
          </a:xfrm>
          <a:prstGeom prst="rect">
            <a:avLst/>
          </a:prstGeom>
          <a:noFill/>
        </p:spPr>
      </p:pic>
      <p:sp>
        <p:nvSpPr>
          <p:cNvPr id="2" name="Title 1"/>
          <p:cNvSpPr>
            <a:spLocks noGrp="1"/>
          </p:cNvSpPr>
          <p:nvPr>
            <p:ph type="title"/>
          </p:nvPr>
        </p:nvSpPr>
        <p:spPr>
          <a:xfrm>
            <a:off x="457200" y="609600"/>
            <a:ext cx="8229600" cy="808038"/>
          </a:xfrm>
        </p:spPr>
        <p:txBody>
          <a:bodyPr>
            <a:normAutofit fontScale="90000"/>
          </a:bodyPr>
          <a:lstStyle/>
          <a:p>
            <a:r>
              <a:rPr lang="en-US" dirty="0" smtClean="0">
                <a:effectLst>
                  <a:glow rad="101600">
                    <a:schemeClr val="bg1">
                      <a:alpha val="60000"/>
                    </a:schemeClr>
                  </a:glow>
                </a:effectLst>
              </a:rPr>
              <a:t>The Peace of God</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“Clear evidence of being in</a:t>
            </a:r>
            <a:br>
              <a:rPr lang="en-US" sz="4000" i="1"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Fellowship with God.”</a:t>
            </a:r>
            <a:endParaRPr lang="en-US" sz="4000"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2438400"/>
            <a:ext cx="9144000" cy="4419600"/>
          </a:xfrm>
        </p:spPr>
        <p:txBody>
          <a:bodyPr/>
          <a:lstStyle/>
          <a:p>
            <a:pPr>
              <a:buNone/>
            </a:pPr>
            <a:r>
              <a:rPr lang="en-US" sz="3600" i="1" dirty="0" smtClean="0">
                <a:effectLst>
                  <a:glow rad="101600">
                    <a:schemeClr val="bg1">
                      <a:alpha val="60000"/>
                    </a:schemeClr>
                  </a:glow>
                </a:effectLst>
              </a:rPr>
              <a:t>   “And the peace of God, which passeth all understanding, shall keep your hearts and minds through Christ Jesus.” Phil. 4:7 </a:t>
            </a:r>
          </a:p>
          <a:p>
            <a:pPr>
              <a:buNone/>
            </a:pPr>
            <a:r>
              <a:rPr lang="en-US" sz="3600" i="1" dirty="0" smtClean="0">
                <a:effectLst>
                  <a:glow rad="101600">
                    <a:schemeClr val="bg1">
                      <a:alpha val="60000"/>
                    </a:schemeClr>
                  </a:glow>
                </a:effectLst>
              </a:rPr>
              <a:t>  “And let the peace of God rule in your hearts, to the which also ye are called in one body; and be ye thankful.” Col. 3:15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effectLst>
                  <a:glow rad="101600">
                    <a:schemeClr val="bg1">
                      <a:alpha val="60000"/>
                    </a:schemeClr>
                  </a:glow>
                </a:effectLst>
              </a:rPr>
              <a:t>Hunger for Fellowship with God</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066800"/>
            <a:ext cx="9144000" cy="5638800"/>
          </a:xfrm>
        </p:spPr>
        <p:txBody>
          <a:bodyPr>
            <a:noAutofit/>
          </a:bodyPr>
          <a:lstStyle/>
          <a:p>
            <a:r>
              <a:rPr lang="en-US" sz="3300" i="1" dirty="0" smtClean="0">
                <a:solidFill>
                  <a:srgbClr val="FFFF00"/>
                </a:solidFill>
                <a:effectLst>
                  <a:glow rad="101600">
                    <a:schemeClr val="bg1">
                      <a:alpha val="60000"/>
                    </a:schemeClr>
                  </a:glow>
                </a:effectLst>
              </a:rPr>
              <a:t>“Blessed are they which do hunger and thirst   after righteousness: for they shall be filled.” - Matt. 5:6 </a:t>
            </a:r>
          </a:p>
          <a:p>
            <a:r>
              <a:rPr lang="en-US" sz="3300" i="1" dirty="0" smtClean="0">
                <a:solidFill>
                  <a:srgbClr val="FFFF00"/>
                </a:solidFill>
                <a:effectLst>
                  <a:glow rad="101600">
                    <a:schemeClr val="bg1">
                      <a:alpha val="60000"/>
                    </a:schemeClr>
                  </a:glow>
                </a:effectLst>
              </a:rPr>
              <a:t>“For every one that asketh receiveth; and he that seeketh findeth; and to him that knocketh it shall be opened. If a son shall ask bread of any of you that is a father, will he give him a stone?...If ye then, being evil, know how to give good gifts unto your children: how much more shall your heavenly Father give the Holy Spirit to them that ask him?” – Luke 11:10-13</a:t>
            </a:r>
            <a:endParaRPr lang="en-US" sz="3300" i="1" dirty="0">
              <a:solidFill>
                <a:srgbClr val="FFFF00"/>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76200" y="0"/>
            <a:ext cx="9366250" cy="7620000"/>
          </a:xfrm>
          <a:prstGeom prst="rect">
            <a:avLst/>
          </a:prstGeom>
          <a:noFill/>
          <a:ln w="9525">
            <a:noFill/>
            <a:miter lim="800000"/>
            <a:headEnd/>
            <a:tailEnd/>
          </a:ln>
        </p:spPr>
      </p:pic>
      <p:sp>
        <p:nvSpPr>
          <p:cNvPr id="2" name="Title 1"/>
          <p:cNvSpPr>
            <a:spLocks noGrp="1"/>
          </p:cNvSpPr>
          <p:nvPr>
            <p:ph type="title"/>
          </p:nvPr>
        </p:nvSpPr>
        <p:spPr>
          <a:xfrm>
            <a:off x="0" y="381000"/>
            <a:ext cx="8229600" cy="1066800"/>
          </a:xfrm>
        </p:spPr>
        <p:txBody>
          <a:bodyPr>
            <a:normAutofit fontScale="90000"/>
          </a:bodyPr>
          <a:lstStyle/>
          <a:p>
            <a:r>
              <a:rPr lang="en-US" dirty="0" smtClean="0">
                <a:effectLst>
                  <a:glow rad="101600">
                    <a:schemeClr val="bg1">
                      <a:alpha val="60000"/>
                    </a:schemeClr>
                  </a:glow>
                </a:effectLst>
              </a:rPr>
              <a:t>Fellowship Depends on       </a:t>
            </a:r>
            <a:br>
              <a:rPr lang="en-US" dirty="0" smtClean="0">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 “Walking in the Light”</a:t>
            </a:r>
            <a:r>
              <a:rPr lang="en-US" dirty="0" smtClean="0">
                <a:effectLst>
                  <a:glow rad="101600">
                    <a:schemeClr val="bg1">
                      <a:alpha val="60000"/>
                    </a:schemeClr>
                  </a:glow>
                </a:effectLst>
              </a:rPr>
              <a:t/>
            </a:r>
            <a:br>
              <a:rPr lang="en-US" dirty="0" smtClean="0">
                <a:effectLst>
                  <a:glow rad="101600">
                    <a:schemeClr val="bg1">
                      <a:alpha val="60000"/>
                    </a:schemeClr>
                  </a:glow>
                </a:effectLst>
              </a:rPr>
            </a:br>
            <a:r>
              <a:rPr lang="en-US" sz="3600" i="1" dirty="0" smtClean="0">
                <a:effectLst>
                  <a:glow rad="101600">
                    <a:schemeClr val="bg1">
                      <a:alpha val="60000"/>
                    </a:schemeClr>
                  </a:glow>
                </a:effectLst>
              </a:rPr>
              <a:t>(I John 1:3-7)</a:t>
            </a:r>
            <a:endParaRPr lang="en-US" sz="3600" i="1" dirty="0">
              <a:effectLst>
                <a:glow rad="101600">
                  <a:schemeClr val="bg1">
                    <a:alpha val="60000"/>
                  </a:schemeClr>
                </a:glow>
              </a:effectLst>
            </a:endParaRPr>
          </a:p>
        </p:txBody>
      </p:sp>
      <p:pic>
        <p:nvPicPr>
          <p:cNvPr id="7171" name="Picture 3" descr="C:\Users\Ptr. Daniel White\Desktop\Bible pictures\holy spirit\Holy-Spirit-Fire-in-Red.jpg"/>
          <p:cNvPicPr>
            <a:picLocks noChangeAspect="1" noChangeArrowheads="1"/>
          </p:cNvPicPr>
          <p:nvPr/>
        </p:nvPicPr>
        <p:blipFill>
          <a:blip r:embed="rId4" cstate="print"/>
          <a:srcRect/>
          <a:stretch>
            <a:fillRect/>
          </a:stretch>
        </p:blipFill>
        <p:spPr bwMode="auto">
          <a:xfrm>
            <a:off x="-42729" y="1066800"/>
            <a:ext cx="2362200" cy="2133600"/>
          </a:xfrm>
          <a:prstGeom prst="ellipse">
            <a:avLst/>
          </a:prstGeom>
          <a:ln>
            <a:noFill/>
          </a:ln>
          <a:effectLst>
            <a:softEdge rad="112500"/>
          </a:effectLst>
        </p:spPr>
      </p:pic>
      <p:sp>
        <p:nvSpPr>
          <p:cNvPr id="4" name="Content Placeholder 3"/>
          <p:cNvSpPr>
            <a:spLocks noGrp="1"/>
          </p:cNvSpPr>
          <p:nvPr>
            <p:ph idx="1"/>
          </p:nvPr>
        </p:nvSpPr>
        <p:spPr>
          <a:xfrm>
            <a:off x="0" y="1981200"/>
            <a:ext cx="9144000" cy="4876800"/>
          </a:xfrm>
        </p:spPr>
        <p:txBody>
          <a:bodyPr>
            <a:normAutofit fontScale="92500"/>
          </a:bodyPr>
          <a:lstStyle/>
          <a:p>
            <a:pPr>
              <a:buNone/>
            </a:pPr>
            <a:r>
              <a:rPr lang="en-US" i="1" dirty="0" smtClean="0">
                <a:effectLst>
                  <a:glow rad="101600">
                    <a:schemeClr val="bg1">
                      <a:alpha val="60000"/>
                    </a:schemeClr>
                  </a:glow>
                </a:effectLst>
              </a:rPr>
              <a:t>   “That which we have seen and heard declare we unto you, that ye also may have fellowship with us: and truly our fellowship is with the Father, and with his Son Jesus Christ. And these things write we unto you, that your joy may be full. This then is the message which we have heard of him, and declare unto you, that God is light, and in him is no darkness at all. If we say that we have fellowship with him, and walk in darkness, we lie, and do not the truth: But if we walk in the light, as he is in the light, we have fellowship one with another…” </a:t>
            </a:r>
            <a:endParaRPr lang="en-US" i="1"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l="54135" r="804" b="16351"/>
          <a:stretch>
            <a:fillRect/>
          </a:stretch>
        </p:blipFill>
        <p:spPr bwMode="auto">
          <a:xfrm>
            <a:off x="3429000" y="1066799"/>
            <a:ext cx="1828800" cy="1516743"/>
          </a:xfrm>
          <a:prstGeom prst="rect">
            <a:avLst/>
          </a:prstGeom>
          <a:noFill/>
          <a:ln w="9525">
            <a:noFill/>
            <a:miter lim="800000"/>
            <a:headEnd/>
            <a:tailEnd/>
          </a:ln>
        </p:spPr>
      </p:pic>
      <p:sp>
        <p:nvSpPr>
          <p:cNvPr id="5" name="Cloud 4"/>
          <p:cNvSpPr/>
          <p:nvPr/>
        </p:nvSpPr>
        <p:spPr>
          <a:xfrm>
            <a:off x="2857500" y="762000"/>
            <a:ext cx="2971800" cy="2209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effectLst>
                  <a:glow rad="101600">
                    <a:schemeClr val="bg1">
                      <a:alpha val="60000"/>
                    </a:schemeClr>
                  </a:glow>
                </a:effectLst>
              </a:rPr>
              <a:t>Light Reveals</a:t>
            </a:r>
          </a:p>
          <a:p>
            <a:r>
              <a:rPr lang="en-US" dirty="0" smtClean="0">
                <a:effectLst>
                  <a:glow rad="101600">
                    <a:schemeClr val="bg1">
                      <a:alpha val="60000"/>
                    </a:schemeClr>
                  </a:glow>
                </a:effectLst>
              </a:rPr>
              <a:t>Darkness hides</a:t>
            </a:r>
          </a:p>
          <a:p>
            <a:pPr>
              <a:buNone/>
            </a:pPr>
            <a:r>
              <a:rPr lang="en-US" dirty="0" smtClean="0">
                <a:effectLst>
                  <a:glow rad="101600">
                    <a:schemeClr val="bg1">
                      <a:alpha val="60000"/>
                    </a:schemeClr>
                  </a:glow>
                </a:effectLst>
              </a:rPr>
              <a:t>  </a:t>
            </a:r>
            <a:r>
              <a:rPr lang="en-US" i="1" dirty="0" smtClean="0">
                <a:solidFill>
                  <a:srgbClr val="FFFF00"/>
                </a:solidFill>
                <a:effectLst>
                  <a:glow rad="101600">
                    <a:schemeClr val="bg1">
                      <a:alpha val="60000"/>
                    </a:schemeClr>
                  </a:glow>
                </a:effectLst>
              </a:rPr>
              <a:t>“Whatsoever doeth make manifest is light.” –       Eph. 5:13</a:t>
            </a:r>
          </a:p>
          <a:p>
            <a:pPr>
              <a:buNone/>
            </a:pPr>
            <a:r>
              <a:rPr lang="en-US" i="1" dirty="0" smtClean="0">
                <a:solidFill>
                  <a:srgbClr val="FFFF00"/>
                </a:solidFill>
                <a:effectLst>
                  <a:glow rad="101600">
                    <a:schemeClr val="bg1">
                      <a:alpha val="60000"/>
                    </a:schemeClr>
                  </a:glow>
                </a:effectLst>
              </a:rPr>
              <a:t>   “And this is the condemnation, that light is come into the world, and men loved darkness rather than light, because their deeds were evil. For every one that doeth evil hateth the light, neither cometh to the light, lest his deeds should be reproved.”                  John 3:19-20</a:t>
            </a:r>
            <a:endParaRPr lang="en-US" i="1" dirty="0">
              <a:solidFill>
                <a:srgbClr val="FFFF00"/>
              </a:solidFill>
              <a:effectLst>
                <a:glow rad="101600">
                  <a:schemeClr val="bg1">
                    <a:alpha val="60000"/>
                  </a:schemeClr>
                </a:glow>
              </a:effectLst>
            </a:endParaRPr>
          </a:p>
        </p:txBody>
      </p:sp>
      <p:sp>
        <p:nvSpPr>
          <p:cNvPr id="2" name="Title 1"/>
          <p:cNvSpPr>
            <a:spLocks noGrp="1"/>
          </p:cNvSpPr>
          <p:nvPr>
            <p:ph type="title"/>
          </p:nvPr>
        </p:nvSpPr>
        <p:spPr>
          <a:xfrm>
            <a:off x="457200" y="0"/>
            <a:ext cx="8229600" cy="1219200"/>
          </a:xfrm>
        </p:spPr>
        <p:txBody>
          <a:bodyPr>
            <a:normAutofit fontScale="90000"/>
          </a:bodyPr>
          <a:lstStyle/>
          <a:p>
            <a:r>
              <a:rPr lang="en-US" dirty="0" smtClean="0">
                <a:effectLst>
                  <a:glow rad="101600">
                    <a:schemeClr val="bg1">
                      <a:alpha val="60000"/>
                    </a:schemeClr>
                  </a:glow>
                </a:effectLst>
              </a:rPr>
              <a:t>What is Meant by Light and Darkness?</a:t>
            </a:r>
            <a:endParaRPr lang="en-US"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to="" calcmode="lin" valueType="num">
                                      <p:cBhvr>
                                        <p:cTn id="2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686800" cy="6705600"/>
          </a:xfrm>
        </p:spPr>
        <p:txBody>
          <a:bodyPr>
            <a:normAutofit/>
          </a:bodyPr>
          <a:lstStyle/>
          <a:p>
            <a:r>
              <a:rPr lang="en-US" sz="3600" dirty="0" smtClean="0">
                <a:effectLst>
                  <a:glow rad="101600">
                    <a:schemeClr val="bg1">
                      <a:alpha val="60000"/>
                    </a:schemeClr>
                  </a:glow>
                </a:effectLst>
              </a:rPr>
              <a:t>When anything reproves us, shows us what we really are – </a:t>
            </a:r>
            <a:r>
              <a:rPr lang="en-US" sz="3600" i="1" dirty="0" smtClean="0">
                <a:solidFill>
                  <a:srgbClr val="FFFF00"/>
                </a:solidFill>
                <a:effectLst>
                  <a:glow rad="101600">
                    <a:schemeClr val="bg1">
                      <a:alpha val="60000"/>
                    </a:schemeClr>
                  </a:glow>
                </a:effectLst>
              </a:rPr>
              <a:t>that is light!</a:t>
            </a:r>
          </a:p>
          <a:p>
            <a:pPr>
              <a:buFont typeface="Wingdings"/>
              <a:buChar char="Ø"/>
            </a:pPr>
            <a:r>
              <a:rPr lang="en-US" sz="3600" i="1" dirty="0" smtClean="0">
                <a:solidFill>
                  <a:srgbClr val="FFFF00"/>
                </a:solidFill>
                <a:effectLst>
                  <a:glow rad="101600">
                    <a:schemeClr val="bg1">
                      <a:alpha val="60000"/>
                    </a:schemeClr>
                  </a:glow>
                </a:effectLst>
              </a:rPr>
              <a:t>Word of God</a:t>
            </a:r>
          </a:p>
          <a:p>
            <a:pPr>
              <a:buFont typeface="Wingdings"/>
              <a:buChar char="Ø"/>
            </a:pPr>
            <a:r>
              <a:rPr lang="en-US" sz="3600" i="1" dirty="0" smtClean="0">
                <a:solidFill>
                  <a:srgbClr val="FFFF00"/>
                </a:solidFill>
                <a:effectLst>
                  <a:glow rad="101600">
                    <a:schemeClr val="bg1">
                      <a:alpha val="60000"/>
                    </a:schemeClr>
                  </a:glow>
                </a:effectLst>
              </a:rPr>
              <a:t>Preaching</a:t>
            </a:r>
          </a:p>
          <a:p>
            <a:pPr>
              <a:buFont typeface="Wingdings"/>
              <a:buChar char="Ø"/>
            </a:pPr>
            <a:r>
              <a:rPr lang="en-US" sz="3600" i="1" dirty="0" smtClean="0">
                <a:solidFill>
                  <a:srgbClr val="FFFF00"/>
                </a:solidFill>
                <a:effectLst>
                  <a:glow rad="101600">
                    <a:schemeClr val="bg1">
                      <a:alpha val="60000"/>
                    </a:schemeClr>
                  </a:glow>
                </a:effectLst>
              </a:rPr>
              <a:t>Teaching</a:t>
            </a:r>
          </a:p>
          <a:p>
            <a:pPr>
              <a:buFont typeface="Wingdings"/>
              <a:buChar char="Ø"/>
            </a:pPr>
            <a:r>
              <a:rPr lang="en-US" sz="3600" i="1" dirty="0" smtClean="0">
                <a:solidFill>
                  <a:srgbClr val="FFFF00"/>
                </a:solidFill>
                <a:effectLst>
                  <a:glow rad="101600">
                    <a:schemeClr val="bg1">
                      <a:alpha val="60000"/>
                    </a:schemeClr>
                  </a:glow>
                </a:effectLst>
              </a:rPr>
              <a:t>Reproofs of others</a:t>
            </a:r>
          </a:p>
          <a:p>
            <a:r>
              <a:rPr lang="en-US" sz="3600" dirty="0" smtClean="0">
                <a:effectLst>
                  <a:glow rad="101600">
                    <a:schemeClr val="bg1">
                      <a:alpha val="60000"/>
                    </a:schemeClr>
                  </a:glow>
                </a:effectLst>
              </a:rPr>
              <a:t>When ever we do anything or say anything (or don’t do anything or say anything) to hide who we really are or have done </a:t>
            </a:r>
            <a:r>
              <a:rPr lang="en-US" sz="3600" i="1" dirty="0" smtClean="0">
                <a:solidFill>
                  <a:srgbClr val="FFFF00"/>
                </a:solidFill>
                <a:effectLst>
                  <a:glow rad="101600">
                    <a:schemeClr val="bg1">
                      <a:alpha val="60000"/>
                    </a:schemeClr>
                  </a:glow>
                </a:effectLst>
              </a:rPr>
              <a:t>– that is darkness!</a:t>
            </a:r>
            <a:endParaRPr lang="en-US" sz="3600" i="1" dirty="0">
              <a:solidFill>
                <a:srgbClr val="FFFF00"/>
              </a:solidFill>
              <a:effectLst>
                <a:glow rad="101600">
                  <a:schemeClr val="bg1">
                    <a:alpha val="60000"/>
                  </a:schemeClr>
                </a:glo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14300"/>
            <a:ext cx="2667000" cy="321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74638"/>
            <a:ext cx="3429000" cy="5973762"/>
          </a:xfrm>
        </p:spPr>
        <p:txBody>
          <a:bodyPr>
            <a:normAutofit/>
          </a:bodyPr>
          <a:lstStyle/>
          <a:p>
            <a:r>
              <a:rPr lang="en-US" i="1" dirty="0" smtClean="0">
                <a:effectLst>
                  <a:glow rad="101600">
                    <a:schemeClr val="bg1">
                      <a:alpha val="60000"/>
                    </a:schemeClr>
                  </a:glow>
                </a:effectLst>
              </a:rPr>
              <a:t>“One of the very first effects of sin in our lives is to hide who  we really are or what we have done.”</a:t>
            </a:r>
            <a:endParaRPr lang="en-US" i="1" dirty="0">
              <a:effectLst>
                <a:glow rad="101600">
                  <a:schemeClr val="bg1">
                    <a:alpha val="60000"/>
                  </a:schemeClr>
                </a:glow>
              </a:effectLst>
            </a:endParaRPr>
          </a:p>
        </p:txBody>
      </p:sp>
      <p:pic>
        <p:nvPicPr>
          <p:cNvPr id="10242" name="Picture 2" descr="c:\Users\Ptr. Daniel White\Desktop\Bible pictures\Bible pictures Old Testament\Adam, Eve, Creation\Adam &amp; Eve hiding 1153-16-Vol 1.jpg"/>
          <p:cNvPicPr>
            <a:picLocks noChangeAspect="1" noChangeArrowheads="1"/>
          </p:cNvPicPr>
          <p:nvPr/>
        </p:nvPicPr>
        <p:blipFill>
          <a:blip r:embed="rId3" cstate="print"/>
          <a:srcRect/>
          <a:stretch>
            <a:fillRect/>
          </a:stretch>
        </p:blipFill>
        <p:spPr bwMode="auto">
          <a:xfrm>
            <a:off x="0" y="0"/>
            <a:ext cx="51054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1219200" y="1676400"/>
            <a:ext cx="6858000" cy="3477875"/>
          </a:xfrm>
          <a:prstGeom prst="rect">
            <a:avLst/>
          </a:prstGeom>
          <a:solidFill>
            <a:srgbClr val="FF0000"/>
          </a:solidFill>
          <a:scene3d>
            <a:camera prst="orthographicFront"/>
            <a:lightRig rig="threePt" dir="t"/>
          </a:scene3d>
          <a:sp3d>
            <a:bevelT prst="convex"/>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i="1" dirty="0" smtClean="0">
                <a:solidFill>
                  <a:schemeClr val="tx1"/>
                </a:solidFill>
                <a:effectLst>
                  <a:glow rad="101600">
                    <a:schemeClr val="bg1">
                      <a:alpha val="60000"/>
                    </a:schemeClr>
                  </a:glow>
                </a:effectLst>
              </a:rPr>
              <a:t>“He that covereth his sins shall not prosper: but whoso confesseth and forsaketh them shall have mercy.” (Prov. 28:13) </a:t>
            </a:r>
            <a:endParaRPr lang="en-US" sz="4400" i="1" dirty="0">
              <a:solidFill>
                <a:schemeClr val="tx1"/>
              </a:solidFill>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 y="0"/>
            <a:ext cx="9144000" cy="690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37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71600" y="228600"/>
            <a:ext cx="6400800" cy="17526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How to Walk with God</a:t>
            </a:r>
          </a:p>
          <a:p>
            <a:pPr marL="342900" marR="0" lvl="0" indent="-342900" algn="ctr" defTabSz="914400" rtl="0" eaLnBrk="1" fontAlgn="auto" latinLnBrk="0" hangingPunct="1">
              <a:lnSpc>
                <a:spcPct val="100000"/>
              </a:lnSpc>
              <a:spcBef>
                <a:spcPct val="20000"/>
              </a:spcBef>
              <a:spcAft>
                <a:spcPts val="0"/>
              </a:spcAft>
              <a:buClrTx/>
              <a:buSzTx/>
              <a:tabLst/>
              <a:defRPr/>
            </a:pPr>
            <a:r>
              <a:rPr lang="en-US" sz="4000" i="1" dirty="0" smtClean="0">
                <a:solidFill>
                  <a:srgbClr val="FFFF00"/>
                </a:solidFill>
                <a:effectLst>
                  <a:glow rad="101600">
                    <a:schemeClr val="bg1">
                      <a:alpha val="60000"/>
                    </a:schemeClr>
                  </a:glow>
                </a:effectLst>
              </a:rPr>
              <a:t>“The way of fellowship”</a:t>
            </a:r>
            <a:endParaRPr kumimoji="0" lang="en-US" sz="40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(Part 2)</a:t>
            </a:r>
            <a: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a:r>
            <a:br>
              <a:rPr kumimoji="0" lang="en-US" sz="40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br>
            <a:endParaRPr kumimoji="0" lang="en-US" sz="4000" b="0" i="1"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1" u="none" strike="noStrike" kern="1200" cap="none" spc="0" normalizeH="0" baseline="0" noProof="0" dirty="0">
              <a:ln>
                <a:noFill/>
              </a:ln>
              <a:solidFill>
                <a:schemeClr val="tx1"/>
              </a:solidFill>
              <a:effectLst>
                <a:glow rad="101600">
                  <a:schemeClr val="bg1">
                    <a:alpha val="60000"/>
                  </a:schemeClr>
                </a:glow>
              </a:effectLst>
              <a:uLnTx/>
              <a:uFillTx/>
              <a:latin typeface="+mn-lt"/>
              <a:ea typeface="+mn-ea"/>
              <a:cs typeface="+mn-cs"/>
            </a:endParaRPr>
          </a:p>
        </p:txBody>
      </p:sp>
      <p:pic>
        <p:nvPicPr>
          <p:cNvPr id="1026" name="Picture 2" descr="C:\Users\Ptr. Daniel White\Desktop\Bible pictures\Jesus\LET JE1.jpg"/>
          <p:cNvPicPr>
            <a:picLocks noChangeAspect="1" noChangeArrowheads="1"/>
          </p:cNvPicPr>
          <p:nvPr/>
        </p:nvPicPr>
        <p:blipFill>
          <a:blip r:embed="rId3" cstate="print"/>
          <a:srcRect/>
          <a:stretch>
            <a:fillRect/>
          </a:stretch>
        </p:blipFill>
        <p:spPr bwMode="auto">
          <a:xfrm>
            <a:off x="1828800" y="2514600"/>
            <a:ext cx="5410200" cy="40572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3581400"/>
            <a:ext cx="4800600" cy="1524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not to </a:t>
            </a:r>
            <a:b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Deal with </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Personal Sin</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Content Placeholder 4"/>
          <p:cNvSpPr>
            <a:spLocks noGrp="1"/>
          </p:cNvSpPr>
          <p:nvPr>
            <p:ph idx="1"/>
          </p:nvPr>
        </p:nvSpPr>
        <p:spPr>
          <a:xfrm>
            <a:off x="457200" y="1600200"/>
            <a:ext cx="8229600" cy="5257800"/>
          </a:xfrm>
        </p:spPr>
        <p:txBody>
          <a:bodyPr>
            <a:normAutofit/>
          </a:bodyPr>
          <a:lstStyle/>
          <a:p>
            <a:r>
              <a:rPr lang="en-US" sz="3600" dirty="0" smtClean="0">
                <a:effectLst>
                  <a:glow rad="101600">
                    <a:schemeClr val="bg1">
                      <a:alpha val="60000"/>
                    </a:schemeClr>
                  </a:glow>
                </a:effectLst>
              </a:rPr>
              <a:t>Minimize</a:t>
            </a:r>
          </a:p>
          <a:p>
            <a:r>
              <a:rPr lang="en-US" sz="3600" dirty="0" smtClean="0">
                <a:effectLst>
                  <a:glow rad="101600">
                    <a:schemeClr val="bg1">
                      <a:alpha val="60000"/>
                    </a:schemeClr>
                  </a:glow>
                </a:effectLst>
              </a:rPr>
              <a:t>Deny</a:t>
            </a:r>
          </a:p>
          <a:p>
            <a:r>
              <a:rPr lang="en-US" sz="3600" dirty="0" smtClean="0">
                <a:effectLst>
                  <a:glow rad="101600">
                    <a:schemeClr val="bg1">
                      <a:alpha val="60000"/>
                    </a:schemeClr>
                  </a:glow>
                </a:effectLst>
              </a:rPr>
              <a:t>Blame</a:t>
            </a:r>
          </a:p>
          <a:p>
            <a:r>
              <a:rPr lang="en-US" sz="3600" dirty="0" smtClean="0">
                <a:effectLst>
                  <a:glow rad="101600">
                    <a:schemeClr val="bg1">
                      <a:alpha val="60000"/>
                    </a:schemeClr>
                  </a:glow>
                </a:effectLst>
              </a:rPr>
              <a:t>Excuse</a:t>
            </a:r>
          </a:p>
          <a:p>
            <a:r>
              <a:rPr lang="en-US" sz="3600" dirty="0" smtClean="0">
                <a:effectLst>
                  <a:glow rad="101600">
                    <a:schemeClr val="bg1">
                      <a:alpha val="60000"/>
                    </a:schemeClr>
                  </a:glow>
                </a:effectLst>
              </a:rPr>
              <a:t>Justify</a:t>
            </a:r>
          </a:p>
          <a:p>
            <a:r>
              <a:rPr lang="en-US" sz="3600" dirty="0" smtClean="0">
                <a:effectLst>
                  <a:glow rad="101600">
                    <a:schemeClr val="bg1">
                      <a:alpha val="60000"/>
                    </a:schemeClr>
                  </a:glow>
                </a:effectLst>
              </a:rPr>
              <a:t>Ignore</a:t>
            </a:r>
          </a:p>
          <a:p>
            <a:r>
              <a:rPr lang="en-US" sz="3600" dirty="0" smtClean="0">
                <a:effectLst>
                  <a:glow rad="101600">
                    <a:schemeClr val="bg1">
                      <a:alpha val="60000"/>
                    </a:schemeClr>
                  </a:glow>
                </a:effectLst>
              </a:rPr>
              <a:t>Condone</a:t>
            </a:r>
          </a:p>
          <a:p>
            <a:r>
              <a:rPr lang="en-US" sz="3600" dirty="0" smtClean="0">
                <a:effectLst>
                  <a:glow rad="101600">
                    <a:schemeClr val="bg1">
                      <a:alpha val="60000"/>
                    </a:schemeClr>
                  </a:glow>
                </a:effectLst>
              </a:rPr>
              <a:t>Compare</a:t>
            </a:r>
          </a:p>
          <a:p>
            <a:endParaRPr lang="en-US" sz="3600" dirty="0">
              <a:effectLst>
                <a:glow rad="101600">
                  <a:schemeClr val="bg1">
                    <a:alpha val="60000"/>
                  </a:schemeClr>
                </a:glow>
              </a:effectLst>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65" t="3668" r="26136"/>
          <a:stretch/>
        </p:blipFill>
        <p:spPr bwMode="auto">
          <a:xfrm>
            <a:off x="2667000" y="0"/>
            <a:ext cx="4965133" cy="3031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1000"/>
                                        <p:tgtEl>
                                          <p:spTgt spid="5">
                                            <p:txEl>
                                              <p:pRg st="7" end="7"/>
                                            </p:txEl>
                                          </p:spTgt>
                                        </p:tgtEl>
                                      </p:cBhvr>
                                    </p:animEffect>
                                    <p:anim calcmode="lin" valueType="num">
                                      <p:cBhvr>
                                        <p:cTn id="6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glow rad="101600">
                    <a:schemeClr val="bg1">
                      <a:alpha val="60000"/>
                    </a:schemeClr>
                  </a:glow>
                </a:effectLst>
              </a:rPr>
              <a:t>Drop the Mask</a:t>
            </a:r>
            <a:endParaRPr lang="en-US" sz="5400" dirty="0">
              <a:effectLst>
                <a:glow rad="101600">
                  <a:schemeClr val="bg1">
                    <a:alpha val="60000"/>
                  </a:schemeClr>
                </a:glo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9936"/>
            <a:ext cx="611372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How we Should Deal with Sin</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228600" y="1600200"/>
            <a:ext cx="4419600" cy="5257800"/>
          </a:xfrm>
        </p:spPr>
        <p:txBody>
          <a:bodyPr>
            <a:normAutofit lnSpcReduction="10000"/>
          </a:bodyPr>
          <a:lstStyle/>
          <a:p>
            <a:r>
              <a:rPr lang="en-US" sz="4000" dirty="0" smtClean="0">
                <a:effectLst>
                  <a:glow rad="101600">
                    <a:schemeClr val="bg1">
                      <a:alpha val="60000"/>
                    </a:schemeClr>
                  </a:glow>
                </a:effectLst>
              </a:rPr>
              <a:t>Confess                (Be transparent) – </a:t>
            </a:r>
            <a:r>
              <a:rPr lang="en-US" sz="4000" i="1" dirty="0" smtClean="0">
                <a:solidFill>
                  <a:srgbClr val="FFFF00"/>
                </a:solidFill>
                <a:effectLst>
                  <a:glow rad="101600">
                    <a:schemeClr val="bg1">
                      <a:alpha val="60000"/>
                    </a:schemeClr>
                  </a:glow>
                </a:effectLst>
              </a:rPr>
              <a:t>James 5:16</a:t>
            </a:r>
          </a:p>
          <a:p>
            <a:r>
              <a:rPr lang="en-US" sz="4000" dirty="0" smtClean="0">
                <a:effectLst>
                  <a:glow rad="101600">
                    <a:schemeClr val="bg1">
                      <a:alpha val="60000"/>
                    </a:schemeClr>
                  </a:glow>
                </a:effectLst>
              </a:rPr>
              <a:t>Forsake (Repent)</a:t>
            </a:r>
          </a:p>
          <a:p>
            <a:pPr>
              <a:buNone/>
            </a:pPr>
            <a:r>
              <a:rPr lang="en-US" sz="4000" i="1" dirty="0" smtClean="0">
                <a:solidFill>
                  <a:srgbClr val="FFFF00"/>
                </a:solidFill>
                <a:effectLst>
                  <a:glow rad="101600">
                    <a:schemeClr val="bg1">
                      <a:alpha val="60000"/>
                    </a:schemeClr>
                  </a:glow>
                </a:effectLst>
              </a:rPr>
              <a:t>  “Turn from darkness to light.”</a:t>
            </a:r>
          </a:p>
          <a:p>
            <a:r>
              <a:rPr lang="en-US" sz="4000" dirty="0" smtClean="0">
                <a:effectLst>
                  <a:glow rad="101600">
                    <a:schemeClr val="bg1">
                      <a:alpha val="60000"/>
                    </a:schemeClr>
                  </a:glow>
                </a:effectLst>
              </a:rPr>
              <a:t>Obey the Word – </a:t>
            </a:r>
            <a:r>
              <a:rPr lang="en-US" sz="4000" i="1" dirty="0" smtClean="0">
                <a:solidFill>
                  <a:srgbClr val="FFFF00"/>
                </a:solidFill>
                <a:effectLst>
                  <a:glow rad="101600">
                    <a:schemeClr val="bg1">
                      <a:alpha val="60000"/>
                    </a:schemeClr>
                  </a:glow>
                </a:effectLst>
              </a:rPr>
              <a:t>Deut. 27:10</a:t>
            </a:r>
          </a:p>
          <a:p>
            <a:endParaRPr lang="en-US" sz="4000" i="1" dirty="0">
              <a:solidFill>
                <a:srgbClr val="FFFF00"/>
              </a:solidFill>
              <a:effectLst>
                <a:glow rad="101600">
                  <a:schemeClr val="bg1">
                    <a:alpha val="60000"/>
                  </a:schemeClr>
                </a:glow>
              </a:effectLst>
            </a:endParaRPr>
          </a:p>
        </p:txBody>
      </p:sp>
      <p:pic>
        <p:nvPicPr>
          <p:cNvPr id="13314" name="Picture 2" descr="C:\Users\Ptr. Daniel White\Desktop\Bible pictures\Prophecy pictures\prophecy pictures\revelation\repent.gif"/>
          <p:cNvPicPr>
            <a:picLocks noChangeAspect="1" noChangeArrowheads="1"/>
          </p:cNvPicPr>
          <p:nvPr/>
        </p:nvPicPr>
        <p:blipFill>
          <a:blip r:embed="rId3" cstate="print"/>
          <a:srcRect b="16667"/>
          <a:stretch>
            <a:fillRect/>
          </a:stretch>
        </p:blipFill>
        <p:spPr bwMode="auto">
          <a:xfrm>
            <a:off x="4648200" y="1981200"/>
            <a:ext cx="4066032" cy="4419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 calcmode="lin" valueType="num">
                                      <p:cBhvr>
                                        <p:cTn id="27" dur="1000" fill="hold"/>
                                        <p:tgtEl>
                                          <p:spTgt spid="13314"/>
                                        </p:tgtEl>
                                        <p:attrNameLst>
                                          <p:attrName>ppt_w</p:attrName>
                                        </p:attrNameLst>
                                      </p:cBhvr>
                                      <p:tavLst>
                                        <p:tav tm="0">
                                          <p:val>
                                            <p:strVal val="#ppt_w*0.70"/>
                                          </p:val>
                                        </p:tav>
                                        <p:tav tm="100000">
                                          <p:val>
                                            <p:strVal val="#ppt_w"/>
                                          </p:val>
                                        </p:tav>
                                      </p:tavLst>
                                    </p:anim>
                                    <p:anim calcmode="lin" valueType="num">
                                      <p:cBhvr>
                                        <p:cTn id="28" dur="1000" fill="hold"/>
                                        <p:tgtEl>
                                          <p:spTgt spid="13314"/>
                                        </p:tgtEl>
                                        <p:attrNameLst>
                                          <p:attrName>ppt_h</p:attrName>
                                        </p:attrNameLst>
                                      </p:cBhvr>
                                      <p:tavLst>
                                        <p:tav tm="0">
                                          <p:val>
                                            <p:strVal val="#ppt_h"/>
                                          </p:val>
                                        </p:tav>
                                        <p:tav tm="100000">
                                          <p:val>
                                            <p:strVal val="#ppt_h"/>
                                          </p:val>
                                        </p:tav>
                                      </p:tavLst>
                                    </p:anim>
                                    <p:animEffect transition="in" filter="fade">
                                      <p:cBhvr>
                                        <p:cTn id="2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Walking in the Light is </a:t>
            </a:r>
            <a:br>
              <a:rPr lang="en-US" dirty="0" smtClean="0">
                <a:effectLst>
                  <a:glow rad="101600">
                    <a:schemeClr val="bg1">
                      <a:alpha val="60000"/>
                    </a:schemeClr>
                  </a:glow>
                </a:effectLst>
              </a:rPr>
            </a:br>
            <a:r>
              <a:rPr lang="en-US" dirty="0" smtClean="0">
                <a:effectLst>
                  <a:glow rad="101600">
                    <a:schemeClr val="bg1">
                      <a:alpha val="60000"/>
                    </a:schemeClr>
                  </a:glow>
                </a:effectLst>
              </a:rPr>
              <a:t>Walking with Jesus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676400"/>
            <a:ext cx="4724400" cy="5181600"/>
          </a:xfrm>
        </p:spPr>
        <p:txBody>
          <a:bodyPr>
            <a:noAutofit/>
          </a:bodyPr>
          <a:lstStyle/>
          <a:p>
            <a:pPr algn="ctr">
              <a:buNone/>
            </a:pPr>
            <a:r>
              <a:rPr lang="en-US" sz="3600" i="1" dirty="0" smtClean="0">
                <a:effectLst>
                  <a:glow rad="101600">
                    <a:schemeClr val="bg1">
                      <a:alpha val="60000"/>
                    </a:schemeClr>
                  </a:glow>
                </a:effectLst>
              </a:rPr>
              <a:t>   “Then spake Jesus again unto them, saying, I am the light of the world: he that </a:t>
            </a:r>
            <a:r>
              <a:rPr lang="en-US" sz="3600" i="1" dirty="0" err="1" smtClean="0">
                <a:effectLst>
                  <a:glow rad="101600">
                    <a:schemeClr val="bg1">
                      <a:alpha val="60000"/>
                    </a:schemeClr>
                  </a:glow>
                </a:effectLst>
              </a:rPr>
              <a:t>followeth</a:t>
            </a:r>
            <a:r>
              <a:rPr lang="en-US" sz="3600" i="1" dirty="0" smtClean="0">
                <a:effectLst>
                  <a:glow rad="101600">
                    <a:schemeClr val="bg1">
                      <a:alpha val="60000"/>
                    </a:schemeClr>
                  </a:glow>
                </a:effectLst>
              </a:rPr>
              <a:t> me shall     not walk in darkness,       but shall have the           light of life.” </a:t>
            </a:r>
          </a:p>
          <a:p>
            <a:pPr algn="ctr">
              <a:buNone/>
            </a:pPr>
            <a:r>
              <a:rPr lang="en-US" sz="3600" i="1" dirty="0" smtClean="0">
                <a:effectLst>
                  <a:glow rad="101600">
                    <a:schemeClr val="bg1">
                      <a:alpha val="60000"/>
                    </a:schemeClr>
                  </a:glow>
                </a:effectLst>
              </a:rPr>
              <a:t>(John 8:12)</a:t>
            </a:r>
            <a:endParaRPr lang="en-US" sz="3600" i="1" dirty="0">
              <a:effectLst>
                <a:glow rad="101600">
                  <a:schemeClr val="bg1">
                    <a:alpha val="60000"/>
                  </a:schemeClr>
                </a:glow>
              </a:effectLst>
            </a:endParaRPr>
          </a:p>
        </p:txBody>
      </p:sp>
      <p:pic>
        <p:nvPicPr>
          <p:cNvPr id="14338" name="Picture 2" descr="C:\Users\Ptr. Daniel White\Desktop\Bible pictures\Jesus\ch2_Knock-at-the-Door.jpg"/>
          <p:cNvPicPr>
            <a:picLocks noChangeAspect="1" noChangeArrowheads="1"/>
          </p:cNvPicPr>
          <p:nvPr/>
        </p:nvPicPr>
        <p:blipFill>
          <a:blip r:embed="rId3" cstate="print"/>
          <a:srcRect/>
          <a:stretch>
            <a:fillRect/>
          </a:stretch>
        </p:blipFill>
        <p:spPr bwMode="auto">
          <a:xfrm>
            <a:off x="5257800" y="1828800"/>
            <a:ext cx="3566877" cy="4419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tr. Daniel White\Desktop\Bible pictures\Jesus\12 Crucifixion\cross-in-heavenly-sky.jpg"/>
          <p:cNvPicPr>
            <a:picLocks noChangeAspect="1" noChangeArrowheads="1"/>
          </p:cNvPicPr>
          <p:nvPr/>
        </p:nvPicPr>
        <p:blipFill>
          <a:blip r:embed="rId3" cstate="print"/>
          <a:srcRect/>
          <a:stretch>
            <a:fillRect/>
          </a:stretch>
        </p:blipFill>
        <p:spPr bwMode="auto">
          <a:xfrm>
            <a:off x="-609601" y="-304800"/>
            <a:ext cx="9753601" cy="7315200"/>
          </a:xfrm>
          <a:prstGeom prst="rect">
            <a:avLst/>
          </a:prstGeom>
          <a:noFill/>
        </p:spPr>
      </p:pic>
      <p:pic>
        <p:nvPicPr>
          <p:cNvPr id="16387" name="Picture 3" descr="C:\Users\Ptr. Daniel White\Desktop\Bible pictures\bibles and book of life\scan0032.jpg"/>
          <p:cNvPicPr>
            <a:picLocks noChangeAspect="1" noChangeArrowheads="1"/>
          </p:cNvPicPr>
          <p:nvPr/>
        </p:nvPicPr>
        <p:blipFill>
          <a:blip r:embed="rId4" cstate="print"/>
          <a:srcRect/>
          <a:stretch>
            <a:fillRect/>
          </a:stretch>
        </p:blipFill>
        <p:spPr bwMode="auto">
          <a:xfrm>
            <a:off x="5943600" y="304800"/>
            <a:ext cx="2537026" cy="3200400"/>
          </a:xfrm>
          <a:prstGeom prst="rect">
            <a:avLst/>
          </a:prstGeom>
          <a:ln>
            <a:noFill/>
          </a:ln>
          <a:effectLst>
            <a:softEdge rad="112500"/>
          </a:effectLst>
          <a:scene3d>
            <a:camera prst="orthographicFront"/>
            <a:lightRig rig="threePt" dir="t"/>
          </a:scene3d>
          <a:sp3d>
            <a:bevelT prst="convex"/>
          </a:sp3d>
        </p:spPr>
      </p:pic>
      <p:pic>
        <p:nvPicPr>
          <p:cNvPr id="16388" name="Picture 4" descr="C:\Users\Ptr. Daniel White\Desktop\Bible pictures\Praying\scan0042.jpg"/>
          <p:cNvPicPr>
            <a:picLocks noChangeAspect="1" noChangeArrowheads="1"/>
          </p:cNvPicPr>
          <p:nvPr/>
        </p:nvPicPr>
        <p:blipFill>
          <a:blip r:embed="rId5" cstate="print">
            <a:lum bright="-10000"/>
          </a:blip>
          <a:srcRect/>
          <a:stretch>
            <a:fillRect/>
          </a:stretch>
        </p:blipFill>
        <p:spPr bwMode="auto">
          <a:xfrm>
            <a:off x="4495800" y="3989123"/>
            <a:ext cx="2667000" cy="2868877"/>
          </a:xfrm>
          <a:prstGeom prst="rect">
            <a:avLst/>
          </a:prstGeom>
          <a:ln>
            <a:noFill/>
          </a:ln>
          <a:effectLst>
            <a:softEdge rad="112500"/>
          </a:effectLst>
          <a:scene3d>
            <a:camera prst="perspectiveLeft"/>
            <a:lightRig rig="threePt" dir="t"/>
          </a:scene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52400"/>
            <a:ext cx="8839200" cy="6705600"/>
          </a:xfrm>
        </p:spPr>
        <p:txBody>
          <a:bodyPr>
            <a:normAutofit/>
          </a:bodyPr>
          <a:lstStyle/>
          <a:p>
            <a:r>
              <a:rPr lang="en-US" sz="3600" dirty="0" smtClean="0">
                <a:effectLst>
                  <a:glow rad="101600">
                    <a:schemeClr val="bg1">
                      <a:alpha val="60000"/>
                    </a:schemeClr>
                  </a:glow>
                </a:effectLst>
              </a:rPr>
              <a:t>The lie – </a:t>
            </a:r>
            <a:r>
              <a:rPr lang="en-US" sz="3600" i="1" dirty="0" smtClean="0">
                <a:solidFill>
                  <a:srgbClr val="FFFF00"/>
                </a:solidFill>
                <a:effectLst>
                  <a:glow rad="101600">
                    <a:schemeClr val="bg1">
                      <a:alpha val="60000"/>
                    </a:schemeClr>
                  </a:glow>
                </a:effectLst>
              </a:rPr>
              <a:t>“Dying to self makes a person miserable.”</a:t>
            </a:r>
          </a:p>
          <a:p>
            <a:r>
              <a:rPr lang="en-US" sz="3600" dirty="0" smtClean="0">
                <a:effectLst>
                  <a:glow rad="101600">
                    <a:schemeClr val="bg1">
                      <a:alpha val="60000"/>
                    </a:schemeClr>
                  </a:glow>
                </a:effectLst>
              </a:rPr>
              <a:t>The truth – </a:t>
            </a:r>
            <a:r>
              <a:rPr lang="en-US" sz="3600" i="1" dirty="0" smtClean="0">
                <a:solidFill>
                  <a:srgbClr val="FFFF00"/>
                </a:solidFill>
                <a:effectLst>
                  <a:glow rad="101600">
                    <a:schemeClr val="bg1">
                      <a:alpha val="60000"/>
                    </a:schemeClr>
                  </a:glow>
                </a:effectLst>
              </a:rPr>
              <a:t>“Refusal to die to self makes a person miserable.”</a:t>
            </a:r>
          </a:p>
          <a:p>
            <a:pPr>
              <a:buFont typeface="Wingdings"/>
              <a:buChar char="Ø"/>
            </a:pPr>
            <a:r>
              <a:rPr lang="en-US" sz="3600" dirty="0" smtClean="0">
                <a:effectLst>
                  <a:glow rad="101600">
                    <a:schemeClr val="bg1">
                      <a:alpha val="60000"/>
                    </a:schemeClr>
                  </a:glow>
                </a:effectLst>
              </a:rPr>
              <a:t>The more we die to self the more we will experience the life of Christ in us – </a:t>
            </a:r>
            <a:r>
              <a:rPr lang="en-US" sz="3600" i="1" dirty="0" smtClean="0">
                <a:solidFill>
                  <a:srgbClr val="FFFF00"/>
                </a:solidFill>
                <a:effectLst>
                  <a:glow rad="101600">
                    <a:schemeClr val="bg1">
                      <a:alpha val="60000"/>
                    </a:schemeClr>
                  </a:glow>
                </a:effectLst>
              </a:rPr>
              <a:t>Gal. 2:20</a:t>
            </a:r>
          </a:p>
          <a:p>
            <a:pPr>
              <a:buFont typeface="Wingdings"/>
              <a:buChar char="Ø"/>
            </a:pPr>
            <a:r>
              <a:rPr lang="en-US" sz="3600" dirty="0" smtClean="0">
                <a:effectLst>
                  <a:glow rad="101600">
                    <a:schemeClr val="bg1">
                      <a:alpha val="60000"/>
                    </a:schemeClr>
                  </a:glow>
                </a:effectLst>
              </a:rPr>
              <a:t>The more we die to self the more of the filling of the Holy Spirit we will experience </a:t>
            </a:r>
            <a:r>
              <a:rPr lang="en-US" sz="3600" i="1" dirty="0" smtClean="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Eph. 5:18</a:t>
            </a:r>
          </a:p>
          <a:p>
            <a:pPr>
              <a:buFont typeface="Wingdings"/>
              <a:buChar char="Ø"/>
            </a:pPr>
            <a:r>
              <a:rPr lang="en-US" sz="3600" dirty="0" smtClean="0">
                <a:effectLst>
                  <a:glow rad="101600">
                    <a:schemeClr val="bg1">
                      <a:alpha val="60000"/>
                    </a:schemeClr>
                  </a:glow>
                </a:effectLst>
              </a:rPr>
              <a:t>The more we die to self the more peace and joy we will experience – </a:t>
            </a:r>
            <a:r>
              <a:rPr lang="en-US" sz="3600" i="1" dirty="0" smtClean="0">
                <a:solidFill>
                  <a:srgbClr val="FFFF00"/>
                </a:solidFill>
                <a:effectLst>
                  <a:glow rad="101600">
                    <a:schemeClr val="bg1">
                      <a:alpha val="60000"/>
                    </a:schemeClr>
                  </a:glow>
                </a:effectLst>
              </a:rPr>
              <a:t>Rom. 15:13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to="" calcmode="lin" valueType="num">
                                      <p:cBhvr>
                                        <p:cTn id="22" dur="1" fill="hold"/>
                                        <p:tgtEl>
                                          <p:spTgt spid="6">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to="" calcmode="lin" valueType="num">
                                      <p:cBhvr>
                                        <p:cTn id="2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3886200" cy="4832092"/>
          </a:xfrm>
          <a:prstGeom prst="rect">
            <a:avLst/>
          </a:prstGeom>
        </p:spPr>
        <p:txBody>
          <a:bodyPr wrap="square">
            <a:spAutoFit/>
          </a:bodyPr>
          <a:lstStyle/>
          <a:p>
            <a:pPr algn="ctr"/>
            <a:r>
              <a:rPr lang="en-US" sz="4400" i="1" dirty="0" smtClean="0">
                <a:effectLst>
                  <a:glow rad="101600">
                    <a:schemeClr val="bg1">
                      <a:alpha val="60000"/>
                    </a:schemeClr>
                  </a:glow>
                </a:effectLst>
              </a:rPr>
              <a:t> “All we like sheep have gone astray; we have turned every one to his own way.”</a:t>
            </a:r>
          </a:p>
          <a:p>
            <a:pPr algn="ctr"/>
            <a:r>
              <a:rPr lang="en-US" sz="4400" i="1" dirty="0" smtClean="0">
                <a:effectLst>
                  <a:glow rad="101600">
                    <a:schemeClr val="bg1">
                      <a:alpha val="60000"/>
                    </a:schemeClr>
                  </a:glow>
                </a:effectLst>
              </a:rPr>
              <a:t> (Isaiah 53:6)</a:t>
            </a:r>
            <a:endParaRPr lang="en-US" sz="4400" i="1" dirty="0">
              <a:effectLst>
                <a:glow rad="101600">
                  <a:schemeClr val="bg1">
                    <a:alpha val="60000"/>
                  </a:schemeClr>
                </a:glow>
              </a:effectLst>
            </a:endParaRPr>
          </a:p>
        </p:txBody>
      </p:sp>
      <p:pic>
        <p:nvPicPr>
          <p:cNvPr id="11266" name="Picture 2" descr="c:\Users\Ptr. Daniel White\Desktop\Bible pictures\Bible pictures New Testament\Parables &amp; Illustrations\Lost Sheep\Lost Sheep Found 65-21.jpg"/>
          <p:cNvPicPr>
            <a:picLocks noChangeAspect="1" noChangeArrowheads="1"/>
          </p:cNvPicPr>
          <p:nvPr/>
        </p:nvPicPr>
        <p:blipFill>
          <a:blip r:embed="rId3" cstate="print">
            <a:lum bright="-10000"/>
          </a:blip>
          <a:srcRect/>
          <a:stretch>
            <a:fillRect/>
          </a:stretch>
        </p:blipFill>
        <p:spPr bwMode="auto">
          <a:xfrm flipH="1">
            <a:off x="4495800" y="152400"/>
            <a:ext cx="4495800" cy="4895302"/>
          </a:xfrm>
          <a:prstGeom prst="rect">
            <a:avLst/>
          </a:prstGeom>
          <a:noFill/>
          <a:effectLst>
            <a:reflection blurRad="6350" stA="50000" endA="295" endPos="92000" dist="1016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00"/>
            <a:ext cx="8686800" cy="3124200"/>
          </a:xfrm>
        </p:spPr>
        <p:txBody>
          <a:bodyPr>
            <a:normAutofit fontScale="90000"/>
          </a:bodyPr>
          <a:lstStyle/>
          <a:p>
            <a:r>
              <a:rPr lang="en-US" dirty="0" smtClean="0">
                <a:solidFill>
                  <a:srgbClr val="FFFF00"/>
                </a:solidFill>
                <a:effectLst>
                  <a:glow rad="101600">
                    <a:schemeClr val="bg1">
                      <a:alpha val="60000"/>
                    </a:schemeClr>
                  </a:glow>
                </a:effectLst>
              </a:rPr>
              <a:t>Andrew Murray </a:t>
            </a:r>
            <a:r>
              <a:rPr lang="en-US" dirty="0" smtClean="0">
                <a:effectLst>
                  <a:glow rad="101600">
                    <a:schemeClr val="bg1">
                      <a:alpha val="60000"/>
                    </a:schemeClr>
                  </a:glow>
                </a:effectLst>
              </a:rPr>
              <a:t> </a:t>
            </a:r>
            <a:r>
              <a:rPr lang="en-US" i="1" dirty="0" smtClean="0">
                <a:effectLst>
                  <a:glow rad="101600">
                    <a:schemeClr val="bg1">
                      <a:alpha val="60000"/>
                    </a:schemeClr>
                  </a:glow>
                </a:effectLst>
              </a:rPr>
              <a:t>“Just as water ever seeks and fills the lowest place, so the moment God finds you abase and empty of self, His glory and power flow in.”</a:t>
            </a:r>
            <a:endParaRPr lang="en-US" i="1" dirty="0">
              <a:effectLst>
                <a:glow rad="101600">
                  <a:schemeClr val="bg1">
                    <a:alpha val="60000"/>
                  </a:schemeClr>
                </a:glow>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064" y="106822"/>
            <a:ext cx="5181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4648200" cy="5509200"/>
          </a:xfrm>
          <a:prstGeom prst="rect">
            <a:avLst/>
          </a:prstGeom>
        </p:spPr>
        <p:txBody>
          <a:bodyPr wrap="square">
            <a:spAutoFit/>
          </a:bodyPr>
          <a:lstStyle/>
          <a:p>
            <a:pPr algn="ctr"/>
            <a:r>
              <a:rPr lang="en-US" sz="4400" i="1" dirty="0" smtClean="0">
                <a:solidFill>
                  <a:srgbClr val="FFFF00"/>
                </a:solidFill>
                <a:effectLst>
                  <a:glow rad="101600">
                    <a:schemeClr val="bg1">
                      <a:alpha val="60000"/>
                    </a:schemeClr>
                  </a:glow>
                </a:effectLst>
              </a:rPr>
              <a:t>“Thou preparest a table before me in the presence of mine enemies: thou anointest my head with oil; </a:t>
            </a:r>
            <a:r>
              <a:rPr lang="en-US" sz="4400" i="1" u="sng" dirty="0" smtClean="0">
                <a:solidFill>
                  <a:srgbClr val="FFFF00"/>
                </a:solidFill>
                <a:effectLst>
                  <a:glow rad="101600">
                    <a:schemeClr val="bg1">
                      <a:alpha val="60000"/>
                    </a:schemeClr>
                  </a:glow>
                </a:effectLst>
              </a:rPr>
              <a:t>my cup runneth over</a:t>
            </a:r>
            <a:r>
              <a:rPr lang="en-US" sz="4400" i="1" dirty="0" smtClean="0">
                <a:solidFill>
                  <a:srgbClr val="FFFF00"/>
                </a:solidFill>
                <a:effectLst>
                  <a:glow rad="101600">
                    <a:schemeClr val="bg1">
                      <a:alpha val="60000"/>
                    </a:schemeClr>
                  </a:glow>
                </a:effectLst>
              </a:rPr>
              <a:t>.” </a:t>
            </a:r>
          </a:p>
          <a:p>
            <a:pPr algn="ctr"/>
            <a:r>
              <a:rPr lang="en-US" sz="4400" i="1" dirty="0" smtClean="0">
                <a:solidFill>
                  <a:srgbClr val="FFFF00"/>
                </a:solidFill>
                <a:effectLst>
                  <a:glow rad="101600">
                    <a:schemeClr val="bg1">
                      <a:alpha val="60000"/>
                    </a:schemeClr>
                  </a:glow>
                </a:effectLst>
              </a:rPr>
              <a:t>(Palms 23:5) </a:t>
            </a:r>
            <a:endParaRPr lang="en-US" sz="4400" i="1" dirty="0">
              <a:solidFill>
                <a:srgbClr val="FFFF00"/>
              </a:solidFill>
              <a:effectLst>
                <a:glow rad="101600">
                  <a:schemeClr val="bg1">
                    <a:alpha val="60000"/>
                  </a:schemeClr>
                </a:glow>
              </a:effectLst>
            </a:endParaRPr>
          </a:p>
        </p:txBody>
      </p:sp>
      <p:pic>
        <p:nvPicPr>
          <p:cNvPr id="3074" name="Picture 2" descr="C:\Users\Ptr. Daniel White\Desktop\Bible pictures\Bible pictures Old Testament\David\David 1153 vol 6-1048.jpg"/>
          <p:cNvPicPr>
            <a:picLocks noChangeAspect="1" noChangeArrowheads="1"/>
          </p:cNvPicPr>
          <p:nvPr/>
        </p:nvPicPr>
        <p:blipFill>
          <a:blip r:embed="rId3" cstate="print"/>
          <a:srcRect/>
          <a:stretch>
            <a:fillRect/>
          </a:stretch>
        </p:blipFill>
        <p:spPr bwMode="auto">
          <a:xfrm flipH="1">
            <a:off x="4724400" y="0"/>
            <a:ext cx="4572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Ptr. Daniel White\Desktop\Bible pictures\Jesus\06 MINISTRY\Jesus w Disciples\Feast@Lvi's 1153-32-Vol 9.jpg"/>
          <p:cNvPicPr>
            <a:picLocks noChangeAspect="1" noChangeArrowheads="1"/>
          </p:cNvPicPr>
          <p:nvPr/>
        </p:nvPicPr>
        <p:blipFill>
          <a:blip r:embed="rId3" cstate="print">
            <a:duotone>
              <a:prstClr val="black"/>
              <a:schemeClr val="accent6">
                <a:tint val="45000"/>
                <a:satMod val="400000"/>
              </a:schemeClr>
            </a:duotone>
            <a:lum bright="-10000"/>
          </a:blip>
          <a:srcRect l="13333" r="11667"/>
          <a:stretch>
            <a:fillRect/>
          </a:stretch>
        </p:blipFill>
        <p:spPr bwMode="auto">
          <a:xfrm>
            <a:off x="0" y="0"/>
            <a:ext cx="9144000" cy="6858000"/>
          </a:xfrm>
          <a:prstGeom prst="rect">
            <a:avLst/>
          </a:prstGeom>
          <a:noFill/>
        </p:spPr>
      </p:pic>
      <p:sp>
        <p:nvSpPr>
          <p:cNvPr id="2" name="Rectangle 1"/>
          <p:cNvSpPr/>
          <p:nvPr/>
        </p:nvSpPr>
        <p:spPr>
          <a:xfrm>
            <a:off x="0" y="0"/>
            <a:ext cx="9144000" cy="6863417"/>
          </a:xfrm>
          <a:prstGeom prst="rect">
            <a:avLst/>
          </a:prstGeom>
        </p:spPr>
        <p:txBody>
          <a:bodyPr wrap="square">
            <a:spAutoFit/>
          </a:bodyPr>
          <a:lstStyle/>
          <a:p>
            <a:pPr algn="ctr"/>
            <a:r>
              <a:rPr lang="en-US" sz="4000" i="1" dirty="0" smtClean="0">
                <a:effectLst>
                  <a:glow rad="101600">
                    <a:schemeClr val="bg1">
                      <a:alpha val="60000"/>
                    </a:schemeClr>
                  </a:glow>
                </a:effectLst>
              </a:rPr>
              <a:t> “In the last day, that great day of the feast, Jesus stood and cried, saying, If any man thirst, let him come unto me, and drink. He that believeth on me, as the scripture hath said, out of his belly shall flow rivers of living water. But this spake he of the Spirit, which they that believe on him should receive: for the Holy Ghost was not yet given; because that Jesus was              not yet glorified.”                                                    (John 7:37-39)</a:t>
            </a:r>
            <a:endParaRPr lang="en-US" sz="4000" i="1" dirty="0">
              <a:effectLst>
                <a:glow rad="101600">
                  <a:schemeClr val="bg1">
                    <a:alpha val="6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417638"/>
          </a:xfrm>
        </p:spPr>
        <p:txBody>
          <a:bodyPr/>
          <a:lstStyle/>
          <a:p>
            <a:r>
              <a:rPr lang="en-US" i="1" dirty="0" smtClean="0">
                <a:effectLst>
                  <a:glow rad="101600">
                    <a:schemeClr val="bg1">
                      <a:alpha val="60000"/>
                    </a:schemeClr>
                  </a:glow>
                </a:effectLst>
              </a:rPr>
              <a:t>“Be filled with the Spirit…” </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152400" y="1752600"/>
            <a:ext cx="4343400" cy="5257800"/>
          </a:xfrm>
        </p:spPr>
        <p:txBody>
          <a:bodyPr>
            <a:noAutofit/>
          </a:bodyPr>
          <a:lstStyle/>
          <a:p>
            <a:pPr algn="ctr">
              <a:buNone/>
            </a:pP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   “As Jesus passes by He looks into our cup, and if it is clean (empty of self), He fills it to overflowing with the Water           of Life.”</a:t>
            </a:r>
            <a:endParaRPr lang="en-US" sz="3600" i="1" dirty="0">
              <a:effectLst>
                <a:glow rad="101600">
                  <a:schemeClr val="bg1">
                    <a:alpha val="60000"/>
                  </a:schemeClr>
                </a:glow>
              </a:effectLst>
            </a:endParaRPr>
          </a:p>
        </p:txBody>
      </p:sp>
      <p:pic>
        <p:nvPicPr>
          <p:cNvPr id="5124" name="Picture 4"/>
          <p:cNvPicPr>
            <a:picLocks noChangeAspect="1" noChangeArrowheads="1"/>
          </p:cNvPicPr>
          <p:nvPr/>
        </p:nvPicPr>
        <p:blipFill>
          <a:blip r:embed="rId3" cstate="print"/>
          <a:srcRect/>
          <a:stretch>
            <a:fillRect/>
          </a:stretch>
        </p:blipFill>
        <p:spPr bwMode="auto">
          <a:xfrm>
            <a:off x="5105400" y="1466850"/>
            <a:ext cx="2743200" cy="5391150"/>
          </a:xfrm>
          <a:prstGeom prst="rect">
            <a:avLst/>
          </a:prstGeom>
          <a:noFill/>
          <a:ln w="9525">
            <a:noFill/>
            <a:miter lim="800000"/>
            <a:headEnd/>
            <a:tailEnd/>
          </a:ln>
        </p:spPr>
      </p:pic>
      <p:pic>
        <p:nvPicPr>
          <p:cNvPr id="5123" name="Picture 3" descr="C:\Users\Ptr. Daniel White\Desktop\Bible pictures\holy spirit\dove2-1.jpg"/>
          <p:cNvPicPr>
            <a:picLocks noChangeAspect="1" noChangeArrowheads="1"/>
          </p:cNvPicPr>
          <p:nvPr/>
        </p:nvPicPr>
        <p:blipFill>
          <a:blip r:embed="rId4" cstate="print">
            <a:lum bright="-10000" contrast="10000"/>
          </a:blip>
          <a:srcRect l="21901" r="14754"/>
          <a:stretch>
            <a:fillRect/>
          </a:stretch>
        </p:blipFill>
        <p:spPr bwMode="auto">
          <a:xfrm>
            <a:off x="5029200" y="1371600"/>
            <a:ext cx="2743200" cy="3657599"/>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929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rot="20379688">
            <a:off x="2746811" y="780186"/>
            <a:ext cx="4869621" cy="2554545"/>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200" i="1" dirty="0" smtClean="0">
                <a:effectLst>
                  <a:glow rad="63500">
                    <a:schemeClr val="accent5">
                      <a:satMod val="175000"/>
                      <a:alpha val="40000"/>
                    </a:schemeClr>
                  </a:glow>
                </a:effectLst>
              </a:rPr>
              <a:t>“God is faithful, by whom ye were called unto the fellowship of his Son Jesus Christ our Lord.” </a:t>
            </a:r>
          </a:p>
          <a:p>
            <a:pPr algn="ctr"/>
            <a:r>
              <a:rPr lang="en-US" sz="3200" i="1" dirty="0" smtClean="0">
                <a:effectLst>
                  <a:glow rad="63500">
                    <a:schemeClr val="accent5">
                      <a:satMod val="175000"/>
                      <a:alpha val="40000"/>
                    </a:schemeClr>
                  </a:glow>
                </a:effectLst>
              </a:rPr>
              <a:t>(I Cor. 1:9) </a:t>
            </a:r>
            <a:endParaRPr lang="en-US" sz="3200" i="1" dirty="0">
              <a:effectLst>
                <a:glow rad="63500">
                  <a:schemeClr val="accent5">
                    <a:satMod val="175000"/>
                    <a:alpha val="40000"/>
                  </a:schemeClr>
                </a:glow>
              </a:effectLst>
            </a:endParaRPr>
          </a:p>
        </p:txBody>
      </p:sp>
      <p:sp>
        <p:nvSpPr>
          <p:cNvPr id="2" name="Title 1"/>
          <p:cNvSpPr>
            <a:spLocks noGrp="1"/>
          </p:cNvSpPr>
          <p:nvPr>
            <p:ph type="ctrTitle"/>
          </p:nvPr>
        </p:nvSpPr>
        <p:spPr>
          <a:xfrm rot="953334">
            <a:off x="988621" y="3613750"/>
            <a:ext cx="4814554" cy="2606282"/>
          </a:xfr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US" sz="3200" i="1" dirty="0" smtClean="0">
                <a:effectLst>
                  <a:glow rad="228600">
                    <a:schemeClr val="accent3">
                      <a:satMod val="175000"/>
                      <a:alpha val="40000"/>
                    </a:schemeClr>
                  </a:glow>
                </a:effectLst>
              </a:rPr>
              <a:t>“If we say that we have fellowship with him, and walk in darkness, we lie, and do not the truth.” </a:t>
            </a:r>
            <a:br>
              <a:rPr lang="en-US" sz="3200" i="1" dirty="0" smtClean="0">
                <a:effectLst>
                  <a:glow rad="228600">
                    <a:schemeClr val="accent3">
                      <a:satMod val="175000"/>
                      <a:alpha val="40000"/>
                    </a:schemeClr>
                  </a:glow>
                </a:effectLst>
              </a:rPr>
            </a:br>
            <a:r>
              <a:rPr lang="en-US" sz="3200" i="1" dirty="0" smtClean="0">
                <a:effectLst>
                  <a:glow rad="228600">
                    <a:schemeClr val="accent3">
                      <a:satMod val="175000"/>
                      <a:alpha val="40000"/>
                    </a:schemeClr>
                  </a:glow>
                </a:effectLst>
              </a:rPr>
              <a:t>(I John 1:6) </a:t>
            </a:r>
            <a:endParaRPr lang="en-US" sz="3200" i="1" dirty="0">
              <a:effectLst>
                <a:glow rad="228600">
                  <a:schemeClr val="accent3">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1130</Words>
  <Application>Microsoft Office PowerPoint</Application>
  <PresentationFormat>On-screen Show (4:3)</PresentationFormat>
  <Paragraphs>101</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Andrew Murray  “Just as water ever seeks and fills the lowest place, so the moment God finds you abase and empty of self, His glory and power flow in.”</vt:lpstr>
      <vt:lpstr>PowerPoint Presentation</vt:lpstr>
      <vt:lpstr>PowerPoint Presentation</vt:lpstr>
      <vt:lpstr>“Be filled with the Spirit…” </vt:lpstr>
      <vt:lpstr>“If we say that we have fellowship with him, and walk in darkness, we lie, and do not the truth.”  (I John 1:6) </vt:lpstr>
      <vt:lpstr>PowerPoint Presentation</vt:lpstr>
      <vt:lpstr>The Fall of Man</vt:lpstr>
      <vt:lpstr>The Peace of God “Clear evidence of being in Fellowship with God.”</vt:lpstr>
      <vt:lpstr>Hunger for Fellowship with God</vt:lpstr>
      <vt:lpstr>Fellowship Depends on         “Walking in the Light” (I John 1:3-7)</vt:lpstr>
      <vt:lpstr>What is Meant by Light and Darkness?</vt:lpstr>
      <vt:lpstr>PowerPoint Presentation</vt:lpstr>
      <vt:lpstr>“One of the very first effects of sin in our lives is to hide who  we really are or what we have done.”</vt:lpstr>
      <vt:lpstr>PowerPoint Presentation</vt:lpstr>
      <vt:lpstr>PowerPoint Presentation</vt:lpstr>
      <vt:lpstr>How not to  Deal with Personal Sin</vt:lpstr>
      <vt:lpstr>Drop the Mask</vt:lpstr>
      <vt:lpstr>How we Should Deal with Sin</vt:lpstr>
      <vt:lpstr>Walking in the Light is  Walking with Jesus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Dan White</cp:lastModifiedBy>
  <cp:revision>17</cp:revision>
  <dcterms:created xsi:type="dcterms:W3CDTF">2009-10-22T19:39:42Z</dcterms:created>
  <dcterms:modified xsi:type="dcterms:W3CDTF">2016-01-18T18:52:43Z</dcterms:modified>
</cp:coreProperties>
</file>