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5" r:id="rId3"/>
    <p:sldId id="258" r:id="rId4"/>
    <p:sldId id="257" r:id="rId5"/>
    <p:sldId id="259" r:id="rId6"/>
    <p:sldId id="260" r:id="rId7"/>
    <p:sldId id="274" r:id="rId8"/>
    <p:sldId id="272" r:id="rId9"/>
    <p:sldId id="261" r:id="rId10"/>
    <p:sldId id="262" r:id="rId11"/>
    <p:sldId id="263" r:id="rId12"/>
    <p:sldId id="265" r:id="rId13"/>
    <p:sldId id="264" r:id="rId14"/>
    <p:sldId id="266" r:id="rId15"/>
    <p:sldId id="267" r:id="rId16"/>
    <p:sldId id="268" r:id="rId17"/>
    <p:sldId id="269" r:id="rId18"/>
    <p:sldId id="270" r:id="rId19"/>
    <p:sldId id="271" r:id="rId20"/>
    <p:sldId id="273"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29" autoAdjust="0"/>
  </p:normalViewPr>
  <p:slideViewPr>
    <p:cSldViewPr>
      <p:cViewPr varScale="1">
        <p:scale>
          <a:sx n="111" d="100"/>
          <a:sy n="111" d="100"/>
        </p:scale>
        <p:origin x="-160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911E54-43B1-4AE7-A879-3560CBC69C11}" type="datetimeFigureOut">
              <a:rPr lang="en-US" smtClean="0"/>
              <a:pPr/>
              <a:t>1/18/2016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2F0577-DEEC-40D6-A9F9-F682E1987C2B}" type="slidenum">
              <a:rPr lang="en-US" smtClean="0"/>
              <a:pPr/>
              <a:t>‹#›</a:t>
            </a:fld>
            <a:endParaRPr lang="en-US" dirty="0"/>
          </a:p>
        </p:txBody>
      </p:sp>
    </p:spTree>
    <p:extLst>
      <p:ext uri="{BB962C8B-B14F-4D97-AF65-F5344CB8AC3E}">
        <p14:creationId xmlns:p14="http://schemas.microsoft.com/office/powerpoint/2010/main" val="143323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2F0577-DEEC-40D6-A9F9-F682E1987C2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2F0577-DEEC-40D6-A9F9-F682E1987C2B}"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2F0577-DEEC-40D6-A9F9-F682E1987C2B}"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2F0577-DEEC-40D6-A9F9-F682E1987C2B}"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2F0577-DEEC-40D6-A9F9-F682E1987C2B}"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2F0577-DEEC-40D6-A9F9-F682E1987C2B}"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2F0577-DEEC-40D6-A9F9-F682E1987C2B}"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2F0577-DEEC-40D6-A9F9-F682E1987C2B}"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2F0577-DEEC-40D6-A9F9-F682E1987C2B}"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2F0577-DEEC-40D6-A9F9-F682E1987C2B}"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2F0577-DEEC-40D6-A9F9-F682E1987C2B}"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2F0577-DEEC-40D6-A9F9-F682E1987C2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Ep</a:t>
            </a:r>
            <a:endParaRPr lang="en-US" dirty="0"/>
          </a:p>
        </p:txBody>
      </p:sp>
      <p:sp>
        <p:nvSpPr>
          <p:cNvPr id="4" name="Slide Number Placeholder 3"/>
          <p:cNvSpPr>
            <a:spLocks noGrp="1"/>
          </p:cNvSpPr>
          <p:nvPr>
            <p:ph type="sldNum" sz="quarter" idx="10"/>
          </p:nvPr>
        </p:nvSpPr>
        <p:spPr/>
        <p:txBody>
          <a:bodyPr/>
          <a:lstStyle/>
          <a:p>
            <a:fld id="{842F0577-DEEC-40D6-A9F9-F682E1987C2B}"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2F0577-DEEC-40D6-A9F9-F682E1987C2B}" type="slidenum">
              <a:rPr lang="en-US" smtClean="0"/>
              <a:pPr/>
              <a:t>21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2F0577-DEEC-40D6-A9F9-F682E1987C2B}"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2F0577-DEEC-40D6-A9F9-F682E1987C2B}"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2F0577-DEEC-40D6-A9F9-F682E1987C2B}"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2F0577-DEEC-40D6-A9F9-F682E1987C2B}"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2F0577-DEEC-40D6-A9F9-F682E1987C2B}"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2F0577-DEEC-40D6-A9F9-F682E1987C2B}"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2F0577-DEEC-40D6-A9F9-F682E1987C2B}"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02E1E7-A405-4FA0-89FA-DFCC8C36FE78}" type="datetimeFigureOut">
              <a:rPr lang="en-US" smtClean="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A1AE15-ECCA-4D83-B210-FB7844231C9B}"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02E1E7-A405-4FA0-89FA-DFCC8C36FE78}" type="datetimeFigureOut">
              <a:rPr lang="en-US" smtClean="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A1AE15-ECCA-4D83-B210-FB7844231C9B}"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02E1E7-A405-4FA0-89FA-DFCC8C36FE78}" type="datetimeFigureOut">
              <a:rPr lang="en-US" smtClean="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A1AE15-ECCA-4D83-B210-FB7844231C9B}"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02E1E7-A405-4FA0-89FA-DFCC8C36FE78}" type="datetimeFigureOut">
              <a:rPr lang="en-US" smtClean="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A1AE15-ECCA-4D83-B210-FB7844231C9B}"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02E1E7-A405-4FA0-89FA-DFCC8C36FE78}" type="datetimeFigureOut">
              <a:rPr lang="en-US" smtClean="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A1AE15-ECCA-4D83-B210-FB7844231C9B}"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02E1E7-A405-4FA0-89FA-DFCC8C36FE78}" type="datetimeFigureOut">
              <a:rPr lang="en-US" smtClean="0"/>
              <a:pPr/>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A1AE15-ECCA-4D83-B210-FB7844231C9B}"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02E1E7-A405-4FA0-89FA-DFCC8C36FE78}" type="datetimeFigureOut">
              <a:rPr lang="en-US" smtClean="0"/>
              <a:pPr/>
              <a:t>1/18/2016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A1AE15-ECCA-4D83-B210-FB7844231C9B}"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02E1E7-A405-4FA0-89FA-DFCC8C36FE78}" type="datetimeFigureOut">
              <a:rPr lang="en-US" smtClean="0"/>
              <a:pPr/>
              <a:t>1/18/2016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A1AE15-ECCA-4D83-B210-FB7844231C9B}"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02E1E7-A405-4FA0-89FA-DFCC8C36FE78}" type="datetimeFigureOut">
              <a:rPr lang="en-US" smtClean="0"/>
              <a:pPr/>
              <a:t>1/18/2016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A1AE15-ECCA-4D83-B210-FB7844231C9B}"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02E1E7-A405-4FA0-89FA-DFCC8C36FE78}" type="datetimeFigureOut">
              <a:rPr lang="en-US" smtClean="0"/>
              <a:pPr/>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A1AE15-ECCA-4D83-B210-FB7844231C9B}"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02E1E7-A405-4FA0-89FA-DFCC8C36FE78}" type="datetimeFigureOut">
              <a:rPr lang="en-US" smtClean="0"/>
              <a:pPr/>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A1AE15-ECCA-4D83-B210-FB7844231C9B}"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2E1E7-A405-4FA0-89FA-DFCC8C36FE78}" type="datetimeFigureOut">
              <a:rPr lang="en-US" smtClean="0"/>
              <a:pPr/>
              <a:t>1/18/2016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A1AE15-ECCA-4D83-B210-FB7844231C9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100">
        <p:cut/>
      </p:transition>
    </mc:Choice>
    <mc:Fallback>
      <p:transition>
        <p:cu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57200"/>
            <a:ext cx="8229600" cy="990600"/>
          </a:xfrm>
        </p:spPr>
        <p:txBody>
          <a:bodyPr>
            <a:normAutofit fontScale="90000"/>
          </a:bodyPr>
          <a:lstStyle/>
          <a:p>
            <a:r>
              <a:rPr lang="en-US" dirty="0" smtClean="0">
                <a:effectLst>
                  <a:glow rad="101600">
                    <a:schemeClr val="bg1">
                      <a:alpha val="60000"/>
                    </a:schemeClr>
                  </a:glow>
                </a:effectLst>
              </a:rPr>
              <a:t>How to Walk with God</a:t>
            </a:r>
            <a:br>
              <a:rPr lang="en-US" dirty="0" smtClean="0">
                <a:effectLst>
                  <a:glow rad="101600">
                    <a:schemeClr val="bg1">
                      <a:alpha val="60000"/>
                    </a:schemeClr>
                  </a:glow>
                </a:effectLst>
              </a:rPr>
            </a:br>
            <a:r>
              <a:rPr lang="en-US" sz="4000" i="1" dirty="0" smtClean="0">
                <a:effectLst>
                  <a:glow rad="101600">
                    <a:schemeClr val="bg1">
                      <a:alpha val="60000"/>
                    </a:schemeClr>
                  </a:glow>
                </a:effectLst>
              </a:rPr>
              <a:t>“Brokenness”</a:t>
            </a:r>
            <a:br>
              <a:rPr lang="en-US" sz="4000" i="1" dirty="0" smtClean="0">
                <a:effectLst>
                  <a:glow rad="101600">
                    <a:schemeClr val="bg1">
                      <a:alpha val="60000"/>
                    </a:schemeClr>
                  </a:glow>
                </a:effectLst>
              </a:rPr>
            </a:br>
            <a:r>
              <a:rPr lang="en-US" sz="4000" i="1" dirty="0" smtClean="0">
                <a:effectLst>
                  <a:glow rad="101600">
                    <a:schemeClr val="bg1">
                      <a:alpha val="60000"/>
                    </a:schemeClr>
                  </a:glow>
                </a:effectLst>
              </a:rPr>
              <a:t>(Psalms 51:1-17)</a:t>
            </a:r>
            <a:endParaRPr lang="en-US" sz="4000" i="1" dirty="0">
              <a:effectLst>
                <a:glow rad="101600">
                  <a:schemeClr val="bg1">
                    <a:alpha val="60000"/>
                  </a:schemeClr>
                </a:glow>
              </a:effectLst>
            </a:endParaRPr>
          </a:p>
        </p:txBody>
      </p:sp>
      <p:sp>
        <p:nvSpPr>
          <p:cNvPr id="5" name="Content Placeholder 4"/>
          <p:cNvSpPr>
            <a:spLocks noGrp="1"/>
          </p:cNvSpPr>
          <p:nvPr>
            <p:ph idx="1"/>
          </p:nvPr>
        </p:nvSpPr>
        <p:spPr>
          <a:xfrm>
            <a:off x="228600" y="1981200"/>
            <a:ext cx="8763000" cy="4876800"/>
          </a:xfrm>
        </p:spPr>
        <p:txBody>
          <a:bodyPr>
            <a:normAutofit lnSpcReduction="10000"/>
          </a:bodyPr>
          <a:lstStyle/>
          <a:p>
            <a:pPr algn="ctr">
              <a:buNone/>
            </a:pPr>
            <a:r>
              <a:rPr lang="en-US" sz="3600" dirty="0" smtClean="0">
                <a:effectLst>
                  <a:glow rad="101600">
                    <a:schemeClr val="bg1">
                      <a:alpha val="60000"/>
                    </a:schemeClr>
                  </a:glow>
                  <a:reflection blurRad="6350" stA="55000" endA="300" endPos="45500" dir="5400000" sy="-100000" algn="bl" rotWithShape="0"/>
                </a:effectLst>
              </a:rPr>
              <a:t>If we are going to come into a right relationship with God, the first thing we must learn is that our will must be broken </a:t>
            </a:r>
          </a:p>
          <a:p>
            <a:pPr algn="ctr">
              <a:buNone/>
            </a:pPr>
            <a:r>
              <a:rPr lang="en-US" sz="3600" dirty="0" smtClean="0">
                <a:effectLst>
                  <a:glow rad="101600">
                    <a:schemeClr val="bg1">
                      <a:alpha val="60000"/>
                    </a:schemeClr>
                  </a:glow>
                  <a:reflection blurRad="6350" stA="55000" endA="300" endPos="45500" dir="5400000" sy="-100000" algn="bl" rotWithShape="0"/>
                </a:effectLst>
              </a:rPr>
              <a:t>to His will.</a:t>
            </a:r>
            <a:endParaRPr lang="en-US" dirty="0" smtClean="0">
              <a:effectLst>
                <a:glow rad="101600">
                  <a:schemeClr val="bg1">
                    <a:alpha val="60000"/>
                  </a:schemeClr>
                </a:glow>
              </a:effectLst>
            </a:endParaRPr>
          </a:p>
          <a:p>
            <a:pPr algn="ctr">
              <a:buNone/>
            </a:pPr>
            <a:r>
              <a:rPr lang="en-US" i="1" dirty="0" smtClean="0">
                <a:solidFill>
                  <a:srgbClr val="FFFF00"/>
                </a:solidFill>
                <a:effectLst>
                  <a:glow rad="101600">
                    <a:schemeClr val="bg1">
                      <a:alpha val="60000"/>
                    </a:schemeClr>
                  </a:glow>
                </a:effectLst>
              </a:rPr>
              <a:t>“I am crucified with Christ: nevertheless I live; yet not I, but Christ liveth in me: and the life which I now live in the flesh I live by the faith of the Son of God, who loved me, and gave himself for me.” (Gal. 2:20)</a:t>
            </a: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 to="" calcmode="lin" valueType="num">
                                      <p:cBhvr>
                                        <p:cTn id="10" dur="1" fill="hold"/>
                                        <p:tgtEl>
                                          <p:spTgt spid="5">
                                            <p:txEl>
                                              <p:pRg st="1" end="1"/>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to="" calcmode="lin" valueType="num">
                                      <p:cBhvr>
                                        <p:cTn id="15" dur="1" fill="hold"/>
                                        <p:tgtEl>
                                          <p:spTgt spid="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762597">
            <a:off x="337100" y="1771067"/>
            <a:ext cx="5008506" cy="3416320"/>
          </a:xfrm>
          <a:prstGeom prst="rect">
            <a:avLst/>
          </a:prstGeom>
        </p:spPr>
        <p:txBody>
          <a:bodyPr wrap="square">
            <a:spAutoFit/>
          </a:bodyPr>
          <a:lstStyle/>
          <a:p>
            <a:pPr algn="ctr"/>
            <a:r>
              <a:rPr lang="en-US" sz="3600" i="1" dirty="0" smtClean="0">
                <a:solidFill>
                  <a:srgbClr val="FFFF00"/>
                </a:solidFill>
                <a:effectLst>
                  <a:glow rad="101600">
                    <a:schemeClr val="bg1">
                      <a:alpha val="60000"/>
                    </a:schemeClr>
                  </a:glow>
                </a:effectLst>
              </a:rPr>
              <a:t>“And he said to them all, If any man will come after me, let him </a:t>
            </a:r>
            <a:r>
              <a:rPr lang="en-US" sz="3600" i="1" u="sng" dirty="0" smtClean="0">
                <a:solidFill>
                  <a:srgbClr val="FFFF00"/>
                </a:solidFill>
                <a:effectLst>
                  <a:glow rad="101600">
                    <a:schemeClr val="bg1">
                      <a:alpha val="60000"/>
                    </a:schemeClr>
                  </a:glow>
                </a:effectLst>
              </a:rPr>
              <a:t>deny himself</a:t>
            </a:r>
            <a:r>
              <a:rPr lang="en-US" sz="3600" i="1" dirty="0" smtClean="0">
                <a:solidFill>
                  <a:srgbClr val="FFFF00"/>
                </a:solidFill>
                <a:effectLst>
                  <a:glow rad="101600">
                    <a:schemeClr val="bg1">
                      <a:alpha val="60000"/>
                    </a:schemeClr>
                  </a:glow>
                </a:effectLst>
              </a:rPr>
              <a:t>, and take up his cross daily, and follow me.” (Luke 9:23) </a:t>
            </a:r>
            <a:endParaRPr lang="en-US" sz="3600" i="1" dirty="0">
              <a:solidFill>
                <a:srgbClr val="FFFF00"/>
              </a:solidFill>
              <a:effectLst>
                <a:glow rad="101600">
                  <a:schemeClr val="bg1">
                    <a:alpha val="60000"/>
                  </a:schemeClr>
                </a:glow>
              </a:effectLst>
            </a:endParaRPr>
          </a:p>
        </p:txBody>
      </p:sp>
      <p:pic>
        <p:nvPicPr>
          <p:cNvPr id="4098" name="Picture 2" descr="C:\Users\Ptr. Daniel White\Desktop\Bible pictures\Jesus\06 MINISTRY\Jesus teaching\Jesus Teaching Crowd 002.jpg"/>
          <p:cNvPicPr>
            <a:picLocks noChangeAspect="1" noChangeArrowheads="1"/>
          </p:cNvPicPr>
          <p:nvPr/>
        </p:nvPicPr>
        <p:blipFill>
          <a:blip r:embed="rId3" cstate="print"/>
          <a:srcRect/>
          <a:stretch>
            <a:fillRect/>
          </a:stretch>
        </p:blipFill>
        <p:spPr bwMode="auto">
          <a:xfrm flipH="1">
            <a:off x="5181599" y="228601"/>
            <a:ext cx="3884357" cy="3429000"/>
          </a:xfrm>
          <a:prstGeom prst="rect">
            <a:avLst/>
          </a:prstGeom>
          <a:noFill/>
          <a:effectLst>
            <a:reflection blurRad="6350" stA="50000" endA="295" endPos="92000" dist="101600" dir="5400000" sy="-100000" algn="bl" rotWithShape="0"/>
          </a:effectLst>
          <a:scene3d>
            <a:camera prst="orthographicFront"/>
            <a:lightRig rig="threePt" dir="t"/>
          </a:scene3d>
          <a:sp3d>
            <a:bevelT prst="convex"/>
          </a:sp3d>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An honest look at our Christian life</a:t>
            </a:r>
            <a:br>
              <a:rPr lang="en-US" dirty="0" smtClean="0">
                <a:effectLst>
                  <a:glow rad="101600">
                    <a:schemeClr val="bg1">
                      <a:alpha val="60000"/>
                    </a:schemeClr>
                  </a:glow>
                </a:effectLst>
              </a:rPr>
            </a:br>
            <a:r>
              <a:rPr lang="en-US" sz="4000" i="1" dirty="0" smtClean="0">
                <a:solidFill>
                  <a:srgbClr val="FFFF00"/>
                </a:solidFill>
                <a:effectLst>
                  <a:glow rad="101600">
                    <a:schemeClr val="bg1">
                      <a:alpha val="60000"/>
                    </a:schemeClr>
                  </a:glow>
                </a:effectLst>
              </a:rPr>
              <a:t>“How much self is in each one of us?”</a:t>
            </a:r>
            <a:endParaRPr lang="en-US" sz="4000" i="1" dirty="0">
              <a:solidFill>
                <a:srgbClr val="FFFF00"/>
              </a:solidFill>
              <a:effectLst>
                <a:glow rad="101600">
                  <a:schemeClr val="bg1">
                    <a:alpha val="60000"/>
                  </a:schemeClr>
                </a:glow>
              </a:effectLst>
            </a:endParaRPr>
          </a:p>
        </p:txBody>
      </p:sp>
      <p:sp>
        <p:nvSpPr>
          <p:cNvPr id="3" name="Content Placeholder 2"/>
          <p:cNvSpPr>
            <a:spLocks noGrp="1"/>
          </p:cNvSpPr>
          <p:nvPr>
            <p:ph idx="1"/>
          </p:nvPr>
        </p:nvSpPr>
        <p:spPr>
          <a:xfrm>
            <a:off x="152400" y="1600200"/>
            <a:ext cx="8839200" cy="5257800"/>
          </a:xfrm>
        </p:spPr>
        <p:txBody>
          <a:bodyPr>
            <a:normAutofit fontScale="92500"/>
          </a:bodyPr>
          <a:lstStyle/>
          <a:p>
            <a:r>
              <a:rPr lang="en-US" sz="3600" dirty="0">
                <a:effectLst>
                  <a:glow rad="101600">
                    <a:schemeClr val="bg1">
                      <a:alpha val="60000"/>
                    </a:schemeClr>
                  </a:glow>
                </a:effectLst>
              </a:rPr>
              <a:t>S</a:t>
            </a:r>
            <a:r>
              <a:rPr lang="en-US" sz="3600" dirty="0" smtClean="0">
                <a:effectLst>
                  <a:glow rad="101600">
                    <a:schemeClr val="bg1">
                      <a:alpha val="60000"/>
                    </a:schemeClr>
                  </a:glow>
                </a:effectLst>
              </a:rPr>
              <a:t>elf tries to live the Christian life – </a:t>
            </a:r>
            <a:r>
              <a:rPr lang="en-US" sz="3600" i="1" dirty="0" smtClean="0">
                <a:effectLst>
                  <a:glow rad="101600">
                    <a:schemeClr val="bg1">
                      <a:alpha val="60000"/>
                    </a:schemeClr>
                  </a:glow>
                </a:effectLst>
              </a:rPr>
              <a:t>Rom. 6:1-14</a:t>
            </a:r>
          </a:p>
          <a:p>
            <a:r>
              <a:rPr lang="en-US" sz="3600" dirty="0" smtClean="0">
                <a:effectLst>
                  <a:glow rad="101600">
                    <a:schemeClr val="bg1">
                      <a:alpha val="60000"/>
                    </a:schemeClr>
                  </a:glow>
                </a:effectLst>
              </a:rPr>
              <a:t>Self tries to do Christian work </a:t>
            </a:r>
            <a:r>
              <a:rPr lang="en-US" sz="3600" i="1" dirty="0" smtClean="0">
                <a:effectLst>
                  <a:glow rad="101600">
                    <a:schemeClr val="bg1">
                      <a:alpha val="60000"/>
                    </a:schemeClr>
                  </a:glow>
                </a:effectLst>
              </a:rPr>
              <a:t>– Rom. 7:13-25</a:t>
            </a:r>
          </a:p>
          <a:p>
            <a:r>
              <a:rPr lang="en-US" sz="3600" dirty="0" smtClean="0">
                <a:effectLst>
                  <a:glow rad="101600">
                    <a:schemeClr val="bg1">
                      <a:alpha val="60000"/>
                    </a:schemeClr>
                  </a:glow>
                </a:effectLst>
              </a:rPr>
              <a:t>It is self that gets </a:t>
            </a:r>
            <a:r>
              <a:rPr lang="en-US" sz="3600" i="1" dirty="0" smtClean="0">
                <a:effectLst>
                  <a:glow rad="101600">
                    <a:schemeClr val="bg1">
                      <a:alpha val="60000"/>
                    </a:schemeClr>
                  </a:glow>
                </a:effectLst>
              </a:rPr>
              <a:t>=</a:t>
            </a:r>
          </a:p>
          <a:p>
            <a:pPr>
              <a:buFont typeface="Wingdings"/>
              <a:buChar char="Ø"/>
            </a:pPr>
            <a:r>
              <a:rPr lang="en-US" sz="3600" i="1" dirty="0" smtClean="0">
                <a:solidFill>
                  <a:srgbClr val="FFFF00"/>
                </a:solidFill>
                <a:effectLst>
                  <a:glow rad="101600">
                    <a:schemeClr val="bg1">
                      <a:alpha val="60000"/>
                    </a:schemeClr>
                  </a:glow>
                </a:effectLst>
              </a:rPr>
              <a:t>Irritable – Eph. 4:26</a:t>
            </a:r>
          </a:p>
          <a:p>
            <a:pPr>
              <a:buFont typeface="Wingdings"/>
              <a:buChar char="Ø"/>
            </a:pPr>
            <a:r>
              <a:rPr lang="en-US" sz="3600" i="1" dirty="0" smtClean="0">
                <a:solidFill>
                  <a:srgbClr val="FFFF00"/>
                </a:solidFill>
                <a:effectLst>
                  <a:glow rad="101600">
                    <a:schemeClr val="bg1">
                      <a:alpha val="60000"/>
                    </a:schemeClr>
                  </a:glow>
                </a:effectLst>
              </a:rPr>
              <a:t>Envious – Prov</a:t>
            </a:r>
            <a:r>
              <a:rPr lang="en-US" sz="3600" i="1" dirty="0">
                <a:solidFill>
                  <a:srgbClr val="FFFF00"/>
                </a:solidFill>
                <a:effectLst>
                  <a:glow rad="101600">
                    <a:schemeClr val="bg1">
                      <a:alpha val="60000"/>
                    </a:schemeClr>
                  </a:glow>
                </a:effectLst>
              </a:rPr>
              <a:t>.</a:t>
            </a:r>
            <a:r>
              <a:rPr lang="en-US" sz="3600" i="1" dirty="0" smtClean="0">
                <a:solidFill>
                  <a:srgbClr val="FFFF00"/>
                </a:solidFill>
                <a:effectLst>
                  <a:glow rad="101600">
                    <a:schemeClr val="bg1">
                      <a:alpha val="60000"/>
                    </a:schemeClr>
                  </a:glow>
                </a:effectLst>
              </a:rPr>
              <a:t> 14:30</a:t>
            </a:r>
          </a:p>
          <a:p>
            <a:pPr>
              <a:buFont typeface="Wingdings"/>
              <a:buChar char="Ø"/>
            </a:pPr>
            <a:r>
              <a:rPr lang="en-US" sz="3600" i="1" dirty="0" smtClean="0">
                <a:solidFill>
                  <a:srgbClr val="FFFF00"/>
                </a:solidFill>
                <a:effectLst>
                  <a:glow rad="101600">
                    <a:schemeClr val="bg1">
                      <a:alpha val="60000"/>
                    </a:schemeClr>
                  </a:glow>
                </a:effectLst>
              </a:rPr>
              <a:t>Resentful – Heb. 12:15</a:t>
            </a:r>
          </a:p>
          <a:p>
            <a:pPr>
              <a:buFont typeface="Wingdings"/>
              <a:buChar char="Ø"/>
            </a:pPr>
            <a:r>
              <a:rPr lang="en-US" sz="3600" i="1" dirty="0" smtClean="0">
                <a:solidFill>
                  <a:srgbClr val="FFFF00"/>
                </a:solidFill>
                <a:effectLst>
                  <a:glow rad="101600">
                    <a:schemeClr val="bg1">
                      <a:alpha val="60000"/>
                    </a:schemeClr>
                  </a:glow>
                </a:effectLst>
              </a:rPr>
              <a:t>Critical – Matt. 7:1</a:t>
            </a:r>
          </a:p>
          <a:p>
            <a:pPr>
              <a:buFont typeface="Wingdings"/>
              <a:buChar char="Ø"/>
            </a:pPr>
            <a:r>
              <a:rPr lang="en-US" sz="3600" i="1" dirty="0" smtClean="0">
                <a:solidFill>
                  <a:srgbClr val="FFFF00"/>
                </a:solidFill>
                <a:effectLst>
                  <a:glow rad="101600">
                    <a:schemeClr val="bg1">
                      <a:alpha val="60000"/>
                    </a:schemeClr>
                  </a:glow>
                </a:effectLst>
              </a:rPr>
              <a:t>Worried – Phil. 4:6</a:t>
            </a:r>
          </a:p>
          <a:p>
            <a:endParaRPr lang="en-US" sz="3600" dirty="0">
              <a:effectLst>
                <a:glow rad="101600">
                  <a:schemeClr val="bg1">
                    <a:alpha val="60000"/>
                  </a:schemeClr>
                </a:glow>
              </a:effectLst>
            </a:endParaRPr>
          </a:p>
        </p:txBody>
      </p:sp>
      <p:pic>
        <p:nvPicPr>
          <p:cNvPr id="5122" name="Picture 2" descr="C:\Users\Ptr. Daniel White\Desktop\Bible pictures\Jesus\scan0049.jpg"/>
          <p:cNvPicPr>
            <a:picLocks noChangeAspect="1" noChangeArrowheads="1"/>
          </p:cNvPicPr>
          <p:nvPr/>
        </p:nvPicPr>
        <p:blipFill>
          <a:blip r:embed="rId3" cstate="print">
            <a:lum bright="-10000" contrast="30000"/>
          </a:blip>
          <a:srcRect/>
          <a:stretch>
            <a:fillRect/>
          </a:stretch>
        </p:blipFill>
        <p:spPr bwMode="auto">
          <a:xfrm>
            <a:off x="4800600" y="2926426"/>
            <a:ext cx="4038600" cy="3931574"/>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991600" cy="6705600"/>
          </a:xfrm>
        </p:spPr>
        <p:txBody>
          <a:bodyPr>
            <a:normAutofit/>
          </a:bodyPr>
          <a:lstStyle/>
          <a:p>
            <a:pPr>
              <a:buFont typeface="Wingdings"/>
              <a:buChar char="Ø"/>
            </a:pPr>
            <a:r>
              <a:rPr lang="en-US" sz="3600" i="1" dirty="0" smtClean="0">
                <a:solidFill>
                  <a:srgbClr val="FFFF00"/>
                </a:solidFill>
                <a:effectLst>
                  <a:glow rad="101600">
                    <a:schemeClr val="bg1">
                      <a:alpha val="60000"/>
                    </a:schemeClr>
                  </a:glow>
                </a:effectLst>
              </a:rPr>
              <a:t>Hard – Heb. 3:15</a:t>
            </a:r>
          </a:p>
          <a:p>
            <a:pPr>
              <a:buFont typeface="Wingdings"/>
              <a:buChar char="Ø"/>
            </a:pPr>
            <a:r>
              <a:rPr lang="en-US" sz="3600" i="1" dirty="0" smtClean="0">
                <a:solidFill>
                  <a:srgbClr val="FFFF00"/>
                </a:solidFill>
                <a:effectLst>
                  <a:glow rad="101600">
                    <a:schemeClr val="bg1">
                      <a:alpha val="60000"/>
                    </a:schemeClr>
                  </a:glow>
                </a:effectLst>
              </a:rPr>
              <a:t>Unyielding – Rom. 6:16</a:t>
            </a:r>
          </a:p>
          <a:p>
            <a:pPr>
              <a:buFont typeface="Wingdings"/>
              <a:buChar char="Ø"/>
            </a:pPr>
            <a:r>
              <a:rPr lang="en-US" sz="3600" i="1" dirty="0" smtClean="0">
                <a:solidFill>
                  <a:srgbClr val="FFFF00"/>
                </a:solidFill>
                <a:effectLst>
                  <a:glow rad="101600">
                    <a:schemeClr val="bg1">
                      <a:alpha val="60000"/>
                    </a:schemeClr>
                  </a:glow>
                </a:effectLst>
              </a:rPr>
              <a:t>Shy – Acts 4:29</a:t>
            </a:r>
          </a:p>
          <a:p>
            <a:pPr>
              <a:buFont typeface="Wingdings"/>
              <a:buChar char="Ø"/>
            </a:pPr>
            <a:r>
              <a:rPr lang="en-US" sz="3600" i="1" dirty="0" smtClean="0">
                <a:solidFill>
                  <a:srgbClr val="FFFF00"/>
                </a:solidFill>
                <a:effectLst>
                  <a:glow rad="101600">
                    <a:schemeClr val="bg1">
                      <a:alpha val="60000"/>
                    </a:schemeClr>
                  </a:glow>
                </a:effectLst>
              </a:rPr>
              <a:t>Self-conscious – Gal. 1:10</a:t>
            </a:r>
          </a:p>
          <a:p>
            <a:pPr>
              <a:buFont typeface="Wingdings"/>
              <a:buChar char="Ø"/>
            </a:pPr>
            <a:r>
              <a:rPr lang="en-US" sz="3600" i="1" dirty="0" smtClean="0">
                <a:solidFill>
                  <a:srgbClr val="FFFF00"/>
                </a:solidFill>
                <a:effectLst>
                  <a:glow rad="101600">
                    <a:schemeClr val="bg1">
                      <a:alpha val="60000"/>
                    </a:schemeClr>
                  </a:glow>
                </a:effectLst>
              </a:rPr>
              <a:t>Controlling – Lev. 26:19</a:t>
            </a:r>
          </a:p>
          <a:p>
            <a:pPr>
              <a:buFont typeface="Wingdings"/>
              <a:buChar char="Ø"/>
            </a:pPr>
            <a:r>
              <a:rPr lang="en-US" sz="3600" i="1" dirty="0" smtClean="0">
                <a:solidFill>
                  <a:srgbClr val="FFFF00"/>
                </a:solidFill>
                <a:effectLst>
                  <a:glow rad="101600">
                    <a:schemeClr val="bg1">
                      <a:alpha val="60000"/>
                    </a:schemeClr>
                  </a:glow>
                </a:effectLst>
              </a:rPr>
              <a:t>Demanding – Prov. 13:10</a:t>
            </a:r>
          </a:p>
          <a:p>
            <a:pPr>
              <a:buFont typeface="Wingdings"/>
              <a:buChar char="Ø"/>
            </a:pPr>
            <a:r>
              <a:rPr lang="en-US" sz="3600" i="1" dirty="0" smtClean="0">
                <a:solidFill>
                  <a:srgbClr val="FFFF00"/>
                </a:solidFill>
                <a:effectLst>
                  <a:glow rad="101600">
                    <a:schemeClr val="bg1">
                      <a:alpha val="60000"/>
                    </a:schemeClr>
                  </a:glow>
                </a:effectLst>
              </a:rPr>
              <a:t>Opinionated – Rom. 2:1-3</a:t>
            </a:r>
          </a:p>
          <a:p>
            <a:pPr>
              <a:buFont typeface="Wingdings"/>
              <a:buChar char="Ø"/>
            </a:pPr>
            <a:r>
              <a:rPr lang="en-US" sz="3600" i="1" dirty="0" smtClean="0">
                <a:solidFill>
                  <a:srgbClr val="FFFF00"/>
                </a:solidFill>
                <a:effectLst>
                  <a:glow rad="101600">
                    <a:schemeClr val="bg1">
                      <a:alpha val="60000"/>
                    </a:schemeClr>
                  </a:glow>
                </a:effectLst>
              </a:rPr>
              <a:t>Self-righteous – Matt. 5:20</a:t>
            </a:r>
          </a:p>
          <a:p>
            <a:r>
              <a:rPr lang="en-US" sz="3600" i="1" dirty="0" smtClean="0">
                <a:effectLst>
                  <a:glow rad="101600">
                    <a:schemeClr val="bg1">
                      <a:alpha val="60000"/>
                    </a:schemeClr>
                  </a:glow>
                </a:effectLst>
              </a:rPr>
              <a:t>“For as he thinketh in his heart, so is he.” Prov. 23:7 </a:t>
            </a:r>
            <a:endParaRPr lang="en-US" sz="3600" i="1" dirty="0">
              <a:effectLst>
                <a:glow rad="101600">
                  <a:schemeClr val="bg1">
                    <a:alpha val="60000"/>
                  </a:schemeClr>
                </a:glow>
              </a:effectLst>
            </a:endParaRPr>
          </a:p>
        </p:txBody>
      </p:sp>
      <p:pic>
        <p:nvPicPr>
          <p:cNvPr id="6146" name="Picture 2" descr="C:\Users\Ptr. Daniel White\Desktop\Bible pictures\faces\scan0010 (4).jpg"/>
          <p:cNvPicPr>
            <a:picLocks noChangeAspect="1" noChangeArrowheads="1"/>
          </p:cNvPicPr>
          <p:nvPr/>
        </p:nvPicPr>
        <p:blipFill>
          <a:blip r:embed="rId3" cstate="print">
            <a:lum bright="-10000"/>
          </a:blip>
          <a:srcRect r="12860" b="621"/>
          <a:stretch>
            <a:fillRect/>
          </a:stretch>
        </p:blipFill>
        <p:spPr bwMode="auto">
          <a:xfrm flipH="1">
            <a:off x="5410200" y="1066800"/>
            <a:ext cx="356616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perspectiveLef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to="" calcmode="lin" valueType="num">
                                      <p:cBhvr>
                                        <p:cTn id="47" dur="1" fill="hold"/>
                                        <p:tgtEl>
                                          <p:spTgt spid="3">
                                            <p:txEl>
                                              <p:pRg st="8" end="8"/>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6146"/>
                                        </p:tgtEl>
                                        <p:attrNameLst>
                                          <p:attrName>style.visibility</p:attrName>
                                        </p:attrNameLst>
                                      </p:cBhvr>
                                      <p:to>
                                        <p:strVal val="visible"/>
                                      </p:to>
                                    </p:set>
                                    <p:anim to="" calcmode="lin" valueType="num">
                                      <p:cBhvr>
                                        <p:cTn id="52" dur="1" fill="hold"/>
                                        <p:tgtEl>
                                          <p:spTgt spid="614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Ptr. Daniel White\Desktop\Bible pictures\Bible pictures Old Testament\Kings\Throne room.jpg"/>
          <p:cNvPicPr>
            <a:picLocks noChangeAspect="1" noChangeArrowheads="1"/>
          </p:cNvPicPr>
          <p:nvPr/>
        </p:nvPicPr>
        <p:blipFill>
          <a:blip r:embed="rId3" cstate="print"/>
          <a:srcRect r="16667" b="-1902"/>
          <a:stretch>
            <a:fillRect/>
          </a:stretch>
        </p:blipFill>
        <p:spPr bwMode="auto">
          <a:xfrm>
            <a:off x="1" y="0"/>
            <a:ext cx="9144000" cy="7010400"/>
          </a:xfrm>
          <a:prstGeom prst="rect">
            <a:avLst/>
          </a:prstGeom>
          <a:noFill/>
        </p:spPr>
      </p:pic>
      <p:sp>
        <p:nvSpPr>
          <p:cNvPr id="2" name="Title 1"/>
          <p:cNvSpPr>
            <a:spLocks noGrp="1"/>
          </p:cNvSpPr>
          <p:nvPr>
            <p:ph type="title"/>
          </p:nvPr>
        </p:nvSpPr>
        <p:spPr/>
        <p:txBody>
          <a:bodyPr>
            <a:noAutofit/>
          </a:bodyPr>
          <a:lstStyle/>
          <a:p>
            <a:r>
              <a:rPr lang="en-US" sz="4800" dirty="0" smtClean="0">
                <a:effectLst>
                  <a:glow rad="101600">
                    <a:schemeClr val="bg1">
                      <a:alpha val="60000"/>
                    </a:schemeClr>
                  </a:glow>
                </a:effectLst>
              </a:rPr>
              <a:t>As long as self is in control, </a:t>
            </a:r>
            <a:br>
              <a:rPr lang="en-US" sz="4800" dirty="0" smtClean="0">
                <a:effectLst>
                  <a:glow rad="101600">
                    <a:schemeClr val="bg1">
                      <a:alpha val="60000"/>
                    </a:schemeClr>
                  </a:glow>
                </a:effectLst>
              </a:rPr>
            </a:br>
            <a:r>
              <a:rPr lang="en-US" sz="4800" dirty="0" smtClean="0">
                <a:effectLst>
                  <a:glow rad="101600">
                    <a:schemeClr val="bg1">
                      <a:alpha val="60000"/>
                    </a:schemeClr>
                  </a:glow>
                </a:effectLst>
              </a:rPr>
              <a:t>God can do little with us</a:t>
            </a:r>
            <a:endParaRPr lang="en-US" sz="4800" dirty="0">
              <a:effectLst>
                <a:glow rad="101600">
                  <a:schemeClr val="bg1">
                    <a:alpha val="60000"/>
                  </a:schemeClr>
                </a:glow>
              </a:effectLst>
            </a:endParaRPr>
          </a:p>
        </p:txBody>
      </p:sp>
      <p:sp>
        <p:nvSpPr>
          <p:cNvPr id="3" name="Content Placeholder 2"/>
          <p:cNvSpPr>
            <a:spLocks noGrp="1"/>
          </p:cNvSpPr>
          <p:nvPr>
            <p:ph idx="1"/>
          </p:nvPr>
        </p:nvSpPr>
        <p:spPr/>
        <p:txBody>
          <a:bodyPr>
            <a:normAutofit/>
          </a:bodyPr>
          <a:lstStyle/>
          <a:p>
            <a:pPr algn="ctr">
              <a:buNone/>
            </a:pPr>
            <a:r>
              <a:rPr lang="en-US" sz="4000" i="1" dirty="0" smtClean="0">
                <a:solidFill>
                  <a:srgbClr val="FFFF00"/>
                </a:solidFill>
                <a:effectLst>
                  <a:glow rad="101600">
                    <a:schemeClr val="bg1">
                      <a:alpha val="60000"/>
                    </a:schemeClr>
                  </a:glow>
                </a:effectLst>
              </a:rPr>
              <a:t>Who is on the throne in your life?</a:t>
            </a:r>
            <a:endParaRPr lang="en-US" sz="4000" i="1" dirty="0">
              <a:solidFill>
                <a:srgbClr val="FFFF00"/>
              </a:solidFill>
              <a:effectLst>
                <a:glow rad="101600">
                  <a:schemeClr val="bg1">
                    <a:alpha val="60000"/>
                  </a:schemeClr>
                </a:glow>
              </a:effectLst>
            </a:endParaRPr>
          </a:p>
        </p:txBody>
      </p:sp>
      <p:pic>
        <p:nvPicPr>
          <p:cNvPr id="7170" name="Picture 2" descr="c:\Users\Ptr. Daniel White\Desktop\Bible pictures\heaven\throne of god.bmp"/>
          <p:cNvPicPr>
            <a:picLocks noChangeAspect="1" noChangeArrowheads="1"/>
          </p:cNvPicPr>
          <p:nvPr/>
        </p:nvPicPr>
        <p:blipFill>
          <a:blip r:embed="rId4" cstate="print">
            <a:lum bright="-10000"/>
          </a:blip>
          <a:srcRect/>
          <a:stretch>
            <a:fillRect/>
          </a:stretch>
        </p:blipFill>
        <p:spPr bwMode="auto">
          <a:xfrm>
            <a:off x="1295400" y="2286000"/>
            <a:ext cx="6477000" cy="44261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fade">
                                      <p:cBhvr>
                                        <p:cTn id="14"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rmAutofit lnSpcReduction="10000"/>
          </a:bodyPr>
          <a:lstStyle/>
          <a:p>
            <a:pPr algn="ctr">
              <a:buNone/>
            </a:pPr>
            <a:r>
              <a:rPr lang="en-US" sz="4000" dirty="0" smtClean="0">
                <a:effectLst>
                  <a:glow rad="101600">
                    <a:schemeClr val="bg1">
                      <a:alpha val="60000"/>
                    </a:schemeClr>
                  </a:glow>
                </a:effectLst>
              </a:rPr>
              <a:t>Brokenness is a work of God </a:t>
            </a:r>
          </a:p>
          <a:p>
            <a:pPr algn="ctr">
              <a:buNone/>
            </a:pPr>
            <a:r>
              <a:rPr lang="en-US" sz="3600" i="1" dirty="0" smtClean="0">
                <a:effectLst>
                  <a:glow rad="101600">
                    <a:schemeClr val="bg1">
                      <a:alpha val="60000"/>
                    </a:schemeClr>
                  </a:glow>
                </a:effectLst>
              </a:rPr>
              <a:t>(Romans 8:28)</a:t>
            </a:r>
          </a:p>
          <a:p>
            <a:pPr algn="ctr">
              <a:buNone/>
            </a:pPr>
            <a:endParaRPr lang="en-US" sz="3600" i="1" dirty="0" smtClean="0">
              <a:effectLst>
                <a:glow rad="101600">
                  <a:schemeClr val="bg1">
                    <a:alpha val="60000"/>
                  </a:schemeClr>
                </a:glow>
              </a:effectLst>
            </a:endParaRPr>
          </a:p>
          <a:p>
            <a:pPr>
              <a:buFont typeface="Wingdings"/>
              <a:buChar char="Ø"/>
            </a:pPr>
            <a:r>
              <a:rPr lang="en-US" sz="3600" i="1" dirty="0" smtClean="0">
                <a:solidFill>
                  <a:srgbClr val="FFFF00"/>
                </a:solidFill>
                <a:effectLst>
                  <a:glow rad="101600">
                    <a:schemeClr val="bg1">
                      <a:alpha val="60000"/>
                    </a:schemeClr>
                  </a:glow>
                </a:effectLst>
              </a:rPr>
              <a:t>Pressures – I Pet. 1:3-9</a:t>
            </a:r>
          </a:p>
          <a:p>
            <a:pPr>
              <a:buFont typeface="Wingdings"/>
              <a:buChar char="Ø"/>
            </a:pPr>
            <a:r>
              <a:rPr lang="en-US" sz="3600" i="1" dirty="0" smtClean="0">
                <a:solidFill>
                  <a:srgbClr val="FFFF00"/>
                </a:solidFill>
                <a:effectLst>
                  <a:glow rad="101600">
                    <a:schemeClr val="bg1">
                      <a:alpha val="60000"/>
                    </a:schemeClr>
                  </a:glow>
                </a:effectLst>
              </a:rPr>
              <a:t>Loss – Phil. 3:8</a:t>
            </a:r>
          </a:p>
          <a:p>
            <a:pPr>
              <a:buFont typeface="Wingdings"/>
              <a:buChar char="Ø"/>
            </a:pPr>
            <a:r>
              <a:rPr lang="en-US" sz="3600" i="1" dirty="0" smtClean="0">
                <a:solidFill>
                  <a:srgbClr val="FFFF00"/>
                </a:solidFill>
                <a:effectLst>
                  <a:glow rad="101600">
                    <a:schemeClr val="bg1">
                      <a:alpha val="60000"/>
                    </a:schemeClr>
                  </a:glow>
                </a:effectLst>
              </a:rPr>
              <a:t>Trials – Jam. 1:3</a:t>
            </a:r>
          </a:p>
          <a:p>
            <a:pPr>
              <a:buFont typeface="Wingdings"/>
              <a:buChar char="Ø"/>
            </a:pPr>
            <a:r>
              <a:rPr lang="en-US" sz="3600" i="1" dirty="0" smtClean="0">
                <a:solidFill>
                  <a:srgbClr val="FFFF00"/>
                </a:solidFill>
                <a:effectLst>
                  <a:glow rad="101600">
                    <a:schemeClr val="bg1">
                      <a:alpha val="60000"/>
                    </a:schemeClr>
                  </a:glow>
                </a:effectLst>
              </a:rPr>
              <a:t>Suffering – Psalms</a:t>
            </a:r>
          </a:p>
          <a:p>
            <a:pPr>
              <a:buFont typeface="Wingdings"/>
              <a:buChar char="Ø"/>
            </a:pPr>
            <a:r>
              <a:rPr lang="en-US" sz="3600" i="1" dirty="0" smtClean="0">
                <a:solidFill>
                  <a:srgbClr val="FFFF00"/>
                </a:solidFill>
                <a:effectLst>
                  <a:glow rad="101600">
                    <a:schemeClr val="bg1">
                      <a:alpha val="60000"/>
                    </a:schemeClr>
                  </a:glow>
                </a:effectLst>
              </a:rPr>
              <a:t>Sickness – John 11:4</a:t>
            </a:r>
          </a:p>
          <a:p>
            <a:pPr>
              <a:buFont typeface="Wingdings"/>
              <a:buChar char="Ø"/>
            </a:pPr>
            <a:r>
              <a:rPr lang="en-US" sz="3600" i="1" dirty="0" smtClean="0">
                <a:solidFill>
                  <a:srgbClr val="FFFF00"/>
                </a:solidFill>
                <a:effectLst>
                  <a:glow rad="101600">
                    <a:schemeClr val="bg1">
                      <a:alpha val="60000"/>
                    </a:schemeClr>
                  </a:glow>
                </a:effectLst>
              </a:rPr>
              <a:t>Hardship – II Tim. 3:2</a:t>
            </a:r>
          </a:p>
          <a:p>
            <a:pPr>
              <a:buFont typeface="Wingdings"/>
              <a:buChar char="Ø"/>
            </a:pPr>
            <a:r>
              <a:rPr lang="en-US" sz="3600" i="1" dirty="0" smtClean="0">
                <a:solidFill>
                  <a:srgbClr val="FFFF00"/>
                </a:solidFill>
                <a:effectLst>
                  <a:glow rad="101600">
                    <a:schemeClr val="bg1">
                      <a:alpha val="60000"/>
                    </a:schemeClr>
                  </a:glow>
                </a:effectLst>
              </a:rPr>
              <a:t>Adversity – Isa. 30:20</a:t>
            </a:r>
          </a:p>
          <a:p>
            <a:pPr>
              <a:buFont typeface="Wingdings"/>
              <a:buChar char="Ø"/>
            </a:pPr>
            <a:r>
              <a:rPr lang="en-US" sz="3600" i="1" dirty="0" smtClean="0">
                <a:solidFill>
                  <a:srgbClr val="FFFF00"/>
                </a:solidFill>
                <a:effectLst>
                  <a:glow rad="101600">
                    <a:schemeClr val="bg1">
                      <a:alpha val="60000"/>
                    </a:schemeClr>
                  </a:glow>
                </a:effectLst>
              </a:rPr>
              <a:t>Etc.</a:t>
            </a:r>
          </a:p>
          <a:p>
            <a:pPr>
              <a:buNone/>
            </a:pPr>
            <a:endParaRPr lang="en-US" sz="3600" i="1" dirty="0" smtClean="0">
              <a:effectLst>
                <a:glow rad="101600">
                  <a:schemeClr val="bg1">
                    <a:alpha val="60000"/>
                  </a:schemeClr>
                </a:glow>
              </a:effectLst>
            </a:endParaRPr>
          </a:p>
          <a:p>
            <a:pPr>
              <a:buNone/>
            </a:pPr>
            <a:endParaRPr lang="en-US" sz="3600" i="1" dirty="0" smtClean="0">
              <a:solidFill>
                <a:srgbClr val="FFFF00"/>
              </a:solidFill>
              <a:effectLst>
                <a:glow rad="101600">
                  <a:schemeClr val="bg1">
                    <a:alpha val="60000"/>
                  </a:schemeClr>
                </a:glow>
              </a:effectLst>
            </a:endParaRPr>
          </a:p>
          <a:p>
            <a:pPr>
              <a:buFont typeface="Wingdings"/>
              <a:buChar char="Ø"/>
            </a:pPr>
            <a:endParaRPr lang="en-US" sz="3600" dirty="0" smtClean="0">
              <a:effectLst>
                <a:glow rad="101600">
                  <a:schemeClr val="bg1">
                    <a:alpha val="60000"/>
                  </a:schemeClr>
                </a:glow>
              </a:effectLst>
            </a:endParaRPr>
          </a:p>
          <a:p>
            <a:pPr>
              <a:buFont typeface="Wingdings"/>
              <a:buChar char="Ø"/>
            </a:pPr>
            <a:endParaRPr lang="en-US" sz="3600" dirty="0">
              <a:effectLst>
                <a:glow rad="101600">
                  <a:schemeClr val="bg1">
                    <a:alpha val="60000"/>
                  </a:schemeClr>
                </a:glow>
              </a:effectLst>
            </a:endParaRPr>
          </a:p>
        </p:txBody>
      </p:sp>
      <p:pic>
        <p:nvPicPr>
          <p:cNvPr id="8194" name="Picture 2" descr="c:\Users\Ptr. Daniel White\Desktop\Bible pictures\Praying\Prayer\Repentance\Brokenness 1153-5-Vol 8.jpg"/>
          <p:cNvPicPr>
            <a:picLocks noChangeAspect="1" noChangeArrowheads="1"/>
          </p:cNvPicPr>
          <p:nvPr/>
        </p:nvPicPr>
        <p:blipFill>
          <a:blip r:embed="rId3" cstate="print">
            <a:lum bright="-20000"/>
          </a:blip>
          <a:srcRect/>
          <a:stretch>
            <a:fillRect/>
          </a:stretch>
        </p:blipFill>
        <p:spPr bwMode="auto">
          <a:xfrm>
            <a:off x="4895902" y="2286000"/>
            <a:ext cx="4019497" cy="32138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to="" calcmode="lin" valueType="num">
                                      <p:cBhvr>
                                        <p:cTn id="37" dur="1" fill="hold"/>
                                        <p:tgtEl>
                                          <p:spTgt spid="3">
                                            <p:txEl>
                                              <p:pRg st="7" end="7"/>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to="" calcmode="lin" valueType="num">
                                      <p:cBhvr>
                                        <p:cTn id="42" dur="1" fill="hold"/>
                                        <p:tgtEl>
                                          <p:spTgt spid="3">
                                            <p:txEl>
                                              <p:pRg st="8" end="8"/>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to="" calcmode="lin" valueType="num">
                                      <p:cBhvr>
                                        <p:cTn id="47" dur="1" fill="hold"/>
                                        <p:tgtEl>
                                          <p:spTgt spid="3">
                                            <p:txEl>
                                              <p:pRg st="9" end="9"/>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 to="" calcmode="lin" valueType="num">
                                      <p:cBhvr>
                                        <p:cTn id="52" dur="1" fill="hold"/>
                                        <p:tgtEl>
                                          <p:spTgt spid="3">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lgn="ctr">
              <a:buNone/>
            </a:pPr>
            <a:r>
              <a:rPr lang="en-US" sz="3900" dirty="0" smtClean="0">
                <a:effectLst>
                  <a:glow rad="101600">
                    <a:schemeClr val="bg1">
                      <a:alpha val="60000"/>
                    </a:schemeClr>
                  </a:glow>
                </a:effectLst>
              </a:rPr>
              <a:t>Brokenness is a personal work </a:t>
            </a:r>
          </a:p>
          <a:p>
            <a:pPr algn="ctr">
              <a:buNone/>
            </a:pPr>
            <a:r>
              <a:rPr lang="en-US" i="1" dirty="0" smtClean="0">
                <a:effectLst>
                  <a:glow rad="101600">
                    <a:schemeClr val="bg1">
                      <a:alpha val="60000"/>
                    </a:schemeClr>
                  </a:glow>
                </a:effectLst>
              </a:rPr>
              <a:t>(I Peter 5:6) </a:t>
            </a:r>
          </a:p>
          <a:p>
            <a:pPr>
              <a:buFont typeface="Wingdings"/>
              <a:buChar char="Ø"/>
            </a:pPr>
            <a:r>
              <a:rPr lang="en-US" dirty="0" smtClean="0">
                <a:solidFill>
                  <a:srgbClr val="FFFF00"/>
                </a:solidFill>
                <a:effectLst>
                  <a:glow rad="101600">
                    <a:schemeClr val="bg1">
                      <a:alpha val="60000"/>
                    </a:schemeClr>
                  </a:glow>
                </a:effectLst>
              </a:rPr>
              <a:t>Must not stiffen our necks or harden our hearts –       </a:t>
            </a:r>
            <a:r>
              <a:rPr lang="en-US" i="1" dirty="0" smtClean="0">
                <a:solidFill>
                  <a:srgbClr val="FFFF00"/>
                </a:solidFill>
                <a:effectLst>
                  <a:glow rad="101600">
                    <a:schemeClr val="bg1">
                      <a:alpha val="60000"/>
                    </a:schemeClr>
                  </a:glow>
                </a:effectLst>
              </a:rPr>
              <a:t>Jer. 19:15</a:t>
            </a:r>
          </a:p>
          <a:p>
            <a:pPr>
              <a:buFont typeface="Wingdings"/>
              <a:buChar char="Ø"/>
            </a:pPr>
            <a:r>
              <a:rPr lang="en-US" dirty="0" smtClean="0">
                <a:solidFill>
                  <a:srgbClr val="FFFF00"/>
                </a:solidFill>
                <a:effectLst>
                  <a:glow rad="101600">
                    <a:schemeClr val="bg1">
                      <a:alpha val="60000"/>
                    </a:schemeClr>
                  </a:glow>
                </a:effectLst>
              </a:rPr>
              <a:t>Must be open and responsive to the conviction of the Holy Spirit – </a:t>
            </a:r>
            <a:r>
              <a:rPr lang="en-US" i="1" dirty="0" smtClean="0">
                <a:solidFill>
                  <a:srgbClr val="FFFF00"/>
                </a:solidFill>
                <a:effectLst>
                  <a:glow rad="101600">
                    <a:schemeClr val="bg1">
                      <a:alpha val="60000"/>
                    </a:schemeClr>
                  </a:glow>
                </a:effectLst>
              </a:rPr>
              <a:t>John 16:8</a:t>
            </a:r>
          </a:p>
          <a:p>
            <a:pPr>
              <a:buFont typeface="Wingdings"/>
              <a:buChar char="Ø"/>
            </a:pPr>
            <a:r>
              <a:rPr lang="en-US" dirty="0" smtClean="0">
                <a:solidFill>
                  <a:srgbClr val="FFFF00"/>
                </a:solidFill>
                <a:effectLst>
                  <a:glow rad="101600">
                    <a:schemeClr val="bg1">
                      <a:alpha val="60000"/>
                    </a:schemeClr>
                  </a:glow>
                </a:effectLst>
              </a:rPr>
              <a:t>Must repent of the sin of “self” – </a:t>
            </a:r>
            <a:r>
              <a:rPr lang="en-US" i="1" dirty="0" smtClean="0">
                <a:solidFill>
                  <a:srgbClr val="FFFF00"/>
                </a:solidFill>
                <a:effectLst>
                  <a:glow rad="101600">
                    <a:schemeClr val="bg1">
                      <a:alpha val="60000"/>
                    </a:schemeClr>
                  </a:glow>
                </a:effectLst>
              </a:rPr>
              <a:t>Rev. 2:5</a:t>
            </a:r>
          </a:p>
          <a:p>
            <a:pPr>
              <a:buFont typeface="Wingdings"/>
              <a:buChar char="Ø"/>
            </a:pPr>
            <a:r>
              <a:rPr lang="en-US" dirty="0" smtClean="0">
                <a:solidFill>
                  <a:srgbClr val="FFFF00"/>
                </a:solidFill>
                <a:effectLst>
                  <a:glow rad="101600">
                    <a:schemeClr val="bg1">
                      <a:alpha val="60000"/>
                    </a:schemeClr>
                  </a:glow>
                </a:effectLst>
              </a:rPr>
              <a:t>Must be willing to yield personal rights and self interest </a:t>
            </a:r>
            <a:r>
              <a:rPr lang="en-US" i="1" dirty="0" smtClean="0">
                <a:solidFill>
                  <a:srgbClr val="FFFF00"/>
                </a:solidFill>
                <a:effectLst>
                  <a:glow rad="101600">
                    <a:schemeClr val="bg1">
                      <a:alpha val="60000"/>
                    </a:schemeClr>
                  </a:glow>
                </a:effectLst>
              </a:rPr>
              <a:t>– Rom. 6-8</a:t>
            </a:r>
          </a:p>
          <a:p>
            <a:pPr>
              <a:buFont typeface="Wingdings"/>
              <a:buChar char="Ø"/>
            </a:pPr>
            <a:r>
              <a:rPr lang="en-US" dirty="0" smtClean="0">
                <a:solidFill>
                  <a:srgbClr val="FFFF00"/>
                </a:solidFill>
                <a:effectLst>
                  <a:glow rad="101600">
                    <a:schemeClr val="bg1">
                      <a:alpha val="60000"/>
                    </a:schemeClr>
                  </a:glow>
                </a:effectLst>
              </a:rPr>
              <a:t>Must be willing to pay the cost – </a:t>
            </a:r>
            <a:r>
              <a:rPr lang="en-US" i="1" dirty="0" smtClean="0">
                <a:solidFill>
                  <a:srgbClr val="FFFF00"/>
                </a:solidFill>
                <a:effectLst>
                  <a:glow rad="101600">
                    <a:schemeClr val="bg1">
                      <a:alpha val="60000"/>
                    </a:schemeClr>
                  </a:glow>
                </a:effectLst>
              </a:rPr>
              <a:t>Luke 9:23</a:t>
            </a:r>
          </a:p>
          <a:p>
            <a:pPr>
              <a:buFont typeface="Wingdings"/>
              <a:buChar char="Ø"/>
            </a:pPr>
            <a:r>
              <a:rPr lang="en-US" dirty="0" smtClean="0">
                <a:solidFill>
                  <a:srgbClr val="FFFF00"/>
                </a:solidFill>
                <a:effectLst>
                  <a:glow rad="101600">
                    <a:schemeClr val="bg1">
                      <a:alpha val="60000"/>
                    </a:schemeClr>
                  </a:glow>
                </a:effectLst>
              </a:rPr>
              <a:t>Must clear our conscience – </a:t>
            </a:r>
            <a:r>
              <a:rPr lang="en-US" i="1" dirty="0" smtClean="0">
                <a:solidFill>
                  <a:srgbClr val="FFFF00"/>
                </a:solidFill>
                <a:effectLst>
                  <a:glow rad="101600">
                    <a:schemeClr val="bg1">
                      <a:alpha val="60000"/>
                    </a:schemeClr>
                  </a:glow>
                </a:effectLst>
              </a:rPr>
              <a:t>Acts 24:16</a:t>
            </a:r>
          </a:p>
          <a:p>
            <a:pPr>
              <a:buFont typeface="Wingdings"/>
              <a:buChar char="Ø"/>
            </a:pPr>
            <a:r>
              <a:rPr lang="en-US" dirty="0" smtClean="0">
                <a:solidFill>
                  <a:srgbClr val="FFFF00"/>
                </a:solidFill>
                <a:effectLst>
                  <a:glow rad="101600">
                    <a:schemeClr val="bg1">
                      <a:alpha val="60000"/>
                    </a:schemeClr>
                  </a:glow>
                </a:effectLst>
              </a:rPr>
              <a:t>Must be willing to confess sin publicly – </a:t>
            </a:r>
            <a:r>
              <a:rPr lang="en-US" i="1" dirty="0" smtClean="0">
                <a:solidFill>
                  <a:srgbClr val="FFFF00"/>
                </a:solidFill>
                <a:effectLst>
                  <a:glow rad="101600">
                    <a:schemeClr val="bg1">
                      <a:alpha val="60000"/>
                    </a:schemeClr>
                  </a:glow>
                </a:effectLst>
              </a:rPr>
              <a:t>Acts 19:18</a:t>
            </a:r>
          </a:p>
          <a:p>
            <a:pPr>
              <a:buFont typeface="Wingdings"/>
              <a:buChar char="Ø"/>
            </a:pPr>
            <a:r>
              <a:rPr lang="en-US" dirty="0" smtClean="0">
                <a:solidFill>
                  <a:srgbClr val="FFFF00"/>
                </a:solidFill>
                <a:effectLst>
                  <a:glow rad="101600">
                    <a:schemeClr val="bg1">
                      <a:alpha val="60000"/>
                    </a:schemeClr>
                  </a:glow>
                </a:effectLst>
              </a:rPr>
              <a:t>Must be willing to make restitution if necessary </a:t>
            </a:r>
            <a:r>
              <a:rPr lang="en-US" i="1" dirty="0" smtClean="0">
                <a:solidFill>
                  <a:srgbClr val="FFFF00"/>
                </a:solidFill>
                <a:effectLst>
                  <a:glow rad="101600">
                    <a:schemeClr val="bg1">
                      <a:alpha val="60000"/>
                    </a:schemeClr>
                  </a:glow>
                </a:effectLst>
              </a:rPr>
              <a:t>– Luke 19:8</a:t>
            </a:r>
          </a:p>
          <a:p>
            <a:pPr>
              <a:buFont typeface="Wingdings"/>
              <a:buChar char="Ø"/>
            </a:pPr>
            <a:endParaRPr lang="en-US" i="1" dirty="0" smtClean="0">
              <a:effectLst>
                <a:glow rad="101600">
                  <a:schemeClr val="bg1">
                    <a:alpha val="60000"/>
                  </a:schemeClr>
                </a:glow>
              </a:effectLst>
            </a:endParaRPr>
          </a:p>
          <a:p>
            <a:pPr>
              <a:buFont typeface="Wingdings"/>
              <a:buChar char="Ø"/>
            </a:pPr>
            <a:endParaRPr lang="en-US" i="1" dirty="0" smtClean="0">
              <a:effectLst>
                <a:glow rad="101600">
                  <a:schemeClr val="bg1">
                    <a:alpha val="60000"/>
                  </a:schemeClr>
                </a:glow>
              </a:effectLst>
            </a:endParaRPr>
          </a:p>
          <a:p>
            <a:pPr>
              <a:buFont typeface="Wingdings"/>
              <a:buChar char="Ø"/>
            </a:pPr>
            <a:endParaRPr lang="en-US" dirty="0" smtClean="0">
              <a:effectLst>
                <a:glow rad="101600">
                  <a:schemeClr val="bg1">
                    <a:alpha val="60000"/>
                  </a:schemeClr>
                </a:glow>
              </a:effectLst>
            </a:endParaRPr>
          </a:p>
          <a:p>
            <a:pPr>
              <a:buFont typeface="Wingdings"/>
              <a:buChar char="Ø"/>
            </a:pPr>
            <a:endParaRPr lang="en-US" dirty="0">
              <a:effectLst>
                <a:glow rad="101600">
                  <a:schemeClr val="bg1">
                    <a:alpha val="60000"/>
                  </a:schemeClr>
                </a:glow>
              </a:effectLst>
            </a:endParaRPr>
          </a:p>
        </p:txBody>
      </p:sp>
      <p:pic>
        <p:nvPicPr>
          <p:cNvPr id="9218" name="Picture 2" descr="c:\Users\Ptr. Daniel White\Desktop\Bible pictures\Bible mis\Death-Sorrow\Crying lady_ 1889-504.jpg"/>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0" y="0"/>
            <a:ext cx="9144000" cy="68580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to="" calcmode="lin" valueType="num">
                                      <p:cBhvr>
                                        <p:cTn id="47" dur="1" fill="hold"/>
                                        <p:tgtEl>
                                          <p:spTgt spid="3">
                                            <p:txEl>
                                              <p:pRg st="8" end="8"/>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to="" calcmode="lin" valueType="num">
                                      <p:cBhvr>
                                        <p:cTn id="52" dur="1" fill="hold"/>
                                        <p:tgtEl>
                                          <p:spTgt spid="3">
                                            <p:txEl>
                                              <p:pRg st="9" end="9"/>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218"/>
                                        </p:tgtEl>
                                        <p:attrNameLst>
                                          <p:attrName>style.visibility</p:attrName>
                                        </p:attrNameLst>
                                      </p:cBhvr>
                                      <p:to>
                                        <p:strVal val="visible"/>
                                      </p:to>
                                    </p:set>
                                    <p:animEffect transition="in" filter="fade">
                                      <p:cBhvr>
                                        <p:cTn id="5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054217">
            <a:off x="1948206" y="2027427"/>
            <a:ext cx="5887025" cy="3331768"/>
          </a:xfrm>
        </p:spPr>
        <p:style>
          <a:lnRef idx="2">
            <a:schemeClr val="dk1"/>
          </a:lnRef>
          <a:fillRef idx="1">
            <a:schemeClr val="lt1"/>
          </a:fillRef>
          <a:effectRef idx="0">
            <a:schemeClr val="dk1"/>
          </a:effectRef>
          <a:fontRef idx="minor">
            <a:schemeClr val="dk1"/>
          </a:fontRef>
        </p:style>
        <p:txBody>
          <a:bodyPr>
            <a:normAutofit fontScale="90000"/>
          </a:bodyPr>
          <a:lstStyle/>
          <a:p>
            <a:r>
              <a:rPr lang="en-US" i="1" dirty="0" smtClean="0">
                <a:effectLst>
                  <a:glow rad="228600">
                    <a:schemeClr val="accent5">
                      <a:satMod val="175000"/>
                      <a:alpha val="40000"/>
                    </a:schemeClr>
                  </a:glow>
                </a:effectLst>
              </a:rPr>
              <a:t>“The willingness of Jesus to be broken for us is the all compelling motive in our being willing to be broken for Him.”</a:t>
            </a:r>
            <a:endParaRPr lang="en-US" i="1" dirty="0">
              <a:effectLst>
                <a:glow rad="228600">
                  <a:schemeClr val="accent5">
                    <a:satMod val="175000"/>
                    <a:alpha val="40000"/>
                  </a:schemeClr>
                </a:glow>
              </a:effectLst>
            </a:endParaRPr>
          </a:p>
        </p:txBody>
      </p:sp>
      <p:pic>
        <p:nvPicPr>
          <p:cNvPr id="10242" name="Picture 2" descr="C:\Users\Ptr. Daniel White\Desktop\Bible pictures\Jesus\12 Crucifixion\Jesus_On_Cross.jpg"/>
          <p:cNvPicPr>
            <a:picLocks noChangeAspect="1" noChangeArrowheads="1"/>
          </p:cNvPicPr>
          <p:nvPr/>
        </p:nvPicPr>
        <p:blipFill>
          <a:blip r:embed="rId3" cstate="print"/>
          <a:srcRect/>
          <a:stretch>
            <a:fillRect/>
          </a:stretch>
        </p:blipFill>
        <p:spPr bwMode="auto">
          <a:xfrm>
            <a:off x="508000" y="304800"/>
            <a:ext cx="8229600" cy="61722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Ptr. Daniel White\Desktop\Bible pictures\Jesus\12 Crucifixion\THECROSS.jpg"/>
          <p:cNvPicPr>
            <a:picLocks noChangeAspect="1" noChangeArrowheads="1"/>
          </p:cNvPicPr>
          <p:nvPr/>
        </p:nvPicPr>
        <p:blipFill>
          <a:blip r:embed="rId3" cstate="print">
            <a:lum bright="-10000"/>
          </a:blip>
          <a:srcRect/>
          <a:stretch>
            <a:fillRect/>
          </a:stretch>
        </p:blipFill>
        <p:spPr bwMode="auto">
          <a:xfrm>
            <a:off x="0" y="0"/>
            <a:ext cx="9144000" cy="6858000"/>
          </a:xfrm>
          <a:prstGeom prst="rect">
            <a:avLst/>
          </a:prstGeom>
          <a:noFill/>
        </p:spPr>
      </p:pic>
      <p:sp>
        <p:nvSpPr>
          <p:cNvPr id="2" name="Rectangle 1"/>
          <p:cNvSpPr/>
          <p:nvPr/>
        </p:nvSpPr>
        <p:spPr>
          <a:xfrm>
            <a:off x="0" y="0"/>
            <a:ext cx="9144000" cy="6858000"/>
          </a:xfrm>
          <a:prstGeom prst="rect">
            <a:avLst/>
          </a:prstGeom>
        </p:spPr>
        <p:txBody>
          <a:bodyPr wrap="square">
            <a:spAutoFit/>
          </a:bodyPr>
          <a:lstStyle/>
          <a:p>
            <a:pPr algn="ctr"/>
            <a:r>
              <a:rPr lang="en-US" sz="3600" i="1" dirty="0" smtClean="0">
                <a:effectLst>
                  <a:glow rad="101600">
                    <a:schemeClr val="bg1">
                      <a:alpha val="60000"/>
                    </a:schemeClr>
                  </a:glow>
                </a:effectLst>
              </a:rPr>
              <a:t>“For even hereunto were ye called: because Christ also suffered for us, leaving us an example, that ye should follow his steps: Who did no sin, neither was guile found in his mouth: Who, when he was reviled, reviled not again; when he suffered, he threatened not; but committed himself to him that judgeth righteously: Who his own self bare our sins in his own body on the tree, that we, being dead to sins, should live unto righteousness: by whose stripes ye were healed.” </a:t>
            </a:r>
          </a:p>
          <a:p>
            <a:pPr algn="ctr"/>
            <a:r>
              <a:rPr lang="en-US" sz="3600" i="1" dirty="0">
                <a:effectLst>
                  <a:glow rad="101600">
                    <a:schemeClr val="bg1">
                      <a:alpha val="60000"/>
                    </a:schemeClr>
                  </a:glow>
                </a:effectLst>
              </a:rPr>
              <a:t>(</a:t>
            </a:r>
            <a:r>
              <a:rPr lang="en-US" sz="3600" i="1" dirty="0" smtClean="0">
                <a:effectLst>
                  <a:glow rad="101600">
                    <a:schemeClr val="bg1">
                      <a:alpha val="60000"/>
                    </a:schemeClr>
                  </a:glow>
                </a:effectLst>
              </a:rPr>
              <a:t>I Peter 2:21-24)</a:t>
            </a:r>
            <a:endParaRPr lang="en-US" sz="3600" i="1" dirty="0">
              <a:effectLst>
                <a:glow rad="101600">
                  <a:schemeClr val="bg1">
                    <a:alpha val="60000"/>
                  </a:schemeClr>
                </a:glow>
              </a:effectLst>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Ptr. Daniel White\Desktop\Bible pictures\Jesus\12 Crucifixion\Jesus_cross.JPG"/>
          <p:cNvPicPr>
            <a:picLocks noChangeAspect="1" noChangeArrowheads="1"/>
          </p:cNvPicPr>
          <p:nvPr/>
        </p:nvPicPr>
        <p:blipFill>
          <a:blip r:embed="rId3" cstate="print"/>
          <a:srcRect/>
          <a:stretch>
            <a:fillRect/>
          </a:stretch>
        </p:blipFill>
        <p:spPr bwMode="auto">
          <a:xfrm>
            <a:off x="1" y="0"/>
            <a:ext cx="9144000" cy="6858000"/>
          </a:xfrm>
          <a:prstGeom prst="rect">
            <a:avLst/>
          </a:prstGeom>
          <a:noFill/>
        </p:spPr>
      </p:pic>
      <p:sp>
        <p:nvSpPr>
          <p:cNvPr id="3" name="Rectangle 2"/>
          <p:cNvSpPr/>
          <p:nvPr/>
        </p:nvSpPr>
        <p:spPr>
          <a:xfrm>
            <a:off x="0" y="0"/>
            <a:ext cx="9144000" cy="6705600"/>
          </a:xfrm>
          <a:prstGeom prst="rect">
            <a:avLst/>
          </a:prstGeom>
        </p:spPr>
        <p:txBody>
          <a:bodyPr wrap="square">
            <a:spAutoFit/>
          </a:bodyPr>
          <a:lstStyle/>
          <a:p>
            <a:pPr algn="ctr"/>
            <a:r>
              <a:rPr lang="en-US" sz="3000" i="1" dirty="0" smtClean="0">
                <a:effectLst>
                  <a:glow rad="101600">
                    <a:schemeClr val="bg1">
                      <a:alpha val="60000"/>
                    </a:schemeClr>
                  </a:glow>
                </a:effectLst>
              </a:rPr>
              <a:t> “He is despised and rejected of men; a man of sorrows, and acquainted with grief: and we hid as it were our faces from him; he was despised, and we esteemed him not. </a:t>
            </a:r>
            <a:r>
              <a:rPr lang="en-US" sz="3000" i="1" dirty="0">
                <a:effectLst>
                  <a:glow rad="101600">
                    <a:schemeClr val="bg1">
                      <a:alpha val="60000"/>
                    </a:schemeClr>
                  </a:glow>
                </a:effectLst>
              </a:rPr>
              <a:t> </a:t>
            </a:r>
            <a:r>
              <a:rPr lang="en-US" sz="3000" i="1" dirty="0" smtClean="0">
                <a:effectLst>
                  <a:glow rad="101600">
                    <a:schemeClr val="bg1">
                      <a:alpha val="60000"/>
                    </a:schemeClr>
                  </a:glow>
                </a:effectLst>
              </a:rPr>
              <a:t>Surely he hath borne our griefs, and carried our sorrows: yet we did esteem him stricken, smitten of God, and afflicted. But he was wounded for our transgressions, he was bruised for our iniquities: the chastisement of our peace was upon him; and with his stripes we are healed. All we like sheep have gone astray; we have turned every one to his own way; and the LORD hath laid on him the iniquity of us all. He was oppressed, and he was afflicted, yet he opened not his mouth: he is brought as a lamb to the slaughter, and as a sheep before her shearers is dumb, so he openeth not his mouth.” (Isaiah 53)</a:t>
            </a:r>
            <a:endParaRPr lang="en-US" sz="3000" i="1" dirty="0">
              <a:effectLst>
                <a:glow rad="101600">
                  <a:schemeClr val="bg1">
                    <a:alpha val="60000"/>
                  </a:schemeClr>
                </a:glow>
              </a:effectLst>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solidFill>
            <a:schemeClr val="accent2">
              <a:lumMod val="75000"/>
            </a:schemeClr>
          </a:solidFill>
        </p:spPr>
        <p:style>
          <a:lnRef idx="2">
            <a:schemeClr val="dk1"/>
          </a:lnRef>
          <a:fillRef idx="1">
            <a:schemeClr val="lt1"/>
          </a:fillRef>
          <a:effectRef idx="0">
            <a:schemeClr val="dk1"/>
          </a:effectRef>
          <a:fontRef idx="minor">
            <a:schemeClr val="dk1"/>
          </a:fontRef>
        </p:style>
        <p:txBody>
          <a:bodyPr>
            <a:normAutofit fontScale="90000"/>
          </a:bodyPr>
          <a:lstStyle/>
          <a:p>
            <a:r>
              <a:rPr lang="en-US" i="1" dirty="0" smtClean="0">
                <a:solidFill>
                  <a:schemeClr val="tx1"/>
                </a:solidFill>
                <a:effectLst>
                  <a:glow rad="101600">
                    <a:schemeClr val="bg1">
                      <a:alpha val="60000"/>
                    </a:schemeClr>
                  </a:glow>
                </a:effectLst>
              </a:rPr>
              <a:t>Dying to self is not something               we do once for all!</a:t>
            </a:r>
            <a:endParaRPr lang="en-US" i="1" dirty="0">
              <a:solidFill>
                <a:schemeClr val="tx1"/>
              </a:solidFill>
              <a:effectLst>
                <a:glow rad="101600">
                  <a:schemeClr val="bg1">
                    <a:alpha val="60000"/>
                  </a:schemeClr>
                </a:glow>
              </a:effectLst>
            </a:endParaRPr>
          </a:p>
        </p:txBody>
      </p:sp>
      <p:sp>
        <p:nvSpPr>
          <p:cNvPr id="3" name="Rectangle 2"/>
          <p:cNvSpPr/>
          <p:nvPr/>
        </p:nvSpPr>
        <p:spPr>
          <a:xfrm rot="1428652">
            <a:off x="4907618" y="2919756"/>
            <a:ext cx="3992308" cy="1384995"/>
          </a:xfrm>
          <a:prstGeom prst="rect">
            <a:avLst/>
          </a:prstGeom>
          <a:solidFill>
            <a:schemeClr val="bg2">
              <a:lumMod val="5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4400" i="1" dirty="0" smtClean="0">
                <a:solidFill>
                  <a:srgbClr val="FFFF00"/>
                </a:solidFill>
                <a:effectLst>
                  <a:glow rad="101600">
                    <a:schemeClr val="bg1">
                      <a:alpha val="60000"/>
                    </a:schemeClr>
                  </a:glow>
                </a:effectLst>
              </a:rPr>
              <a:t>“I die daily.” </a:t>
            </a:r>
          </a:p>
          <a:p>
            <a:pPr algn="ctr"/>
            <a:r>
              <a:rPr lang="en-US" sz="4000" i="1" dirty="0" smtClean="0">
                <a:solidFill>
                  <a:srgbClr val="FFFF00"/>
                </a:solidFill>
                <a:effectLst>
                  <a:glow rad="101600">
                    <a:schemeClr val="bg1">
                      <a:alpha val="60000"/>
                    </a:schemeClr>
                  </a:glow>
                </a:effectLst>
              </a:rPr>
              <a:t>(I Cor. 15:31)</a:t>
            </a:r>
            <a:endParaRPr lang="en-US" sz="4000" i="1" dirty="0">
              <a:solidFill>
                <a:srgbClr val="FFFF00"/>
              </a:solidFill>
              <a:effectLst>
                <a:glow rad="101600">
                  <a:schemeClr val="bg1">
                    <a:alpha val="60000"/>
                  </a:schemeClr>
                </a:glow>
              </a:effectLst>
            </a:endParaRPr>
          </a:p>
        </p:txBody>
      </p:sp>
      <p:sp>
        <p:nvSpPr>
          <p:cNvPr id="4" name="Rectangle 3"/>
          <p:cNvSpPr/>
          <p:nvPr/>
        </p:nvSpPr>
        <p:spPr>
          <a:xfrm rot="19812458">
            <a:off x="1147482" y="2273002"/>
            <a:ext cx="3478084" cy="4031873"/>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200" i="1" dirty="0" smtClean="0">
                <a:effectLst>
                  <a:glow rad="101600">
                    <a:schemeClr val="accent2">
                      <a:lumMod val="40000"/>
                      <a:lumOff val="60000"/>
                      <a:alpha val="60000"/>
                    </a:schemeClr>
                  </a:glow>
                </a:effectLst>
              </a:rPr>
              <a:t>“And he said to them all, If any man will come after me, let him deny himself, and take up his cross daily, and follow me.”</a:t>
            </a:r>
          </a:p>
          <a:p>
            <a:pPr algn="ctr"/>
            <a:r>
              <a:rPr lang="en-US" sz="3200" i="1" dirty="0" smtClean="0">
                <a:effectLst>
                  <a:glow rad="101600">
                    <a:schemeClr val="accent2">
                      <a:lumMod val="40000"/>
                      <a:lumOff val="60000"/>
                      <a:alpha val="60000"/>
                    </a:schemeClr>
                  </a:glow>
                </a:effectLst>
              </a:rPr>
              <a:t> (Luke 9:23)</a:t>
            </a:r>
            <a:endParaRPr lang="en-US" sz="3200" i="1" dirty="0">
              <a:effectLst>
                <a:glow rad="101600">
                  <a:schemeClr val="accent2">
                    <a:lumMod val="40000"/>
                    <a:lumOff val="60000"/>
                    <a:alpha val="60000"/>
                  </a:schemeClr>
                </a:glow>
              </a:effectLst>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66" y="76200"/>
            <a:ext cx="9010534" cy="6806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2400" y="152400"/>
            <a:ext cx="8839200" cy="6705600"/>
          </a:xfrm>
        </p:spPr>
        <p:txBody>
          <a:bodyPr>
            <a:normAutofit/>
          </a:bodyPr>
          <a:lstStyle/>
          <a:p>
            <a:r>
              <a:rPr lang="en-US" sz="3600" dirty="0" smtClean="0">
                <a:effectLst>
                  <a:glow rad="101600">
                    <a:schemeClr val="bg1">
                      <a:alpha val="60000"/>
                    </a:schemeClr>
                  </a:glow>
                </a:effectLst>
              </a:rPr>
              <a:t>The lie – </a:t>
            </a:r>
            <a:r>
              <a:rPr lang="en-US" sz="3600" dirty="0" smtClean="0">
                <a:solidFill>
                  <a:srgbClr val="FFFF00"/>
                </a:solidFill>
                <a:effectLst>
                  <a:glow rad="101600">
                    <a:schemeClr val="bg1">
                      <a:alpha val="60000"/>
                    </a:schemeClr>
                  </a:glow>
                </a:effectLst>
              </a:rPr>
              <a:t>“Dying to self makes a person miserable.”</a:t>
            </a:r>
          </a:p>
          <a:p>
            <a:r>
              <a:rPr lang="en-US" sz="3600" dirty="0" smtClean="0">
                <a:effectLst>
                  <a:glow rad="101600">
                    <a:schemeClr val="bg1">
                      <a:alpha val="60000"/>
                    </a:schemeClr>
                  </a:glow>
                </a:effectLst>
              </a:rPr>
              <a:t>The truth – </a:t>
            </a:r>
            <a:r>
              <a:rPr lang="en-US" sz="3600" dirty="0" smtClean="0">
                <a:solidFill>
                  <a:srgbClr val="FFFF00"/>
                </a:solidFill>
                <a:effectLst>
                  <a:glow rad="101600">
                    <a:schemeClr val="bg1">
                      <a:alpha val="60000"/>
                    </a:schemeClr>
                  </a:glow>
                </a:effectLst>
              </a:rPr>
              <a:t>“Refusal to die to self makes a person miserable.”</a:t>
            </a:r>
          </a:p>
          <a:p>
            <a:pPr>
              <a:buFont typeface="Wingdings"/>
              <a:buChar char="Ø"/>
            </a:pPr>
            <a:r>
              <a:rPr lang="en-US" sz="3600" dirty="0" smtClean="0">
                <a:effectLst>
                  <a:glow rad="101600">
                    <a:schemeClr val="bg1">
                      <a:alpha val="60000"/>
                    </a:schemeClr>
                  </a:glow>
                </a:effectLst>
              </a:rPr>
              <a:t>The more we die to self the more we will experience the life of Christ in us – </a:t>
            </a:r>
            <a:r>
              <a:rPr lang="en-US" sz="3600" i="1" dirty="0" smtClean="0">
                <a:solidFill>
                  <a:srgbClr val="FFFF00"/>
                </a:solidFill>
                <a:effectLst>
                  <a:glow rad="101600">
                    <a:schemeClr val="bg1">
                      <a:alpha val="60000"/>
                    </a:schemeClr>
                  </a:glow>
                </a:effectLst>
              </a:rPr>
              <a:t>Gal. 2:20</a:t>
            </a:r>
          </a:p>
          <a:p>
            <a:pPr>
              <a:buFont typeface="Wingdings"/>
              <a:buChar char="Ø"/>
            </a:pPr>
            <a:r>
              <a:rPr lang="en-US" sz="3600" dirty="0" smtClean="0">
                <a:effectLst>
                  <a:glow rad="101600">
                    <a:schemeClr val="bg1">
                      <a:alpha val="60000"/>
                    </a:schemeClr>
                  </a:glow>
                </a:effectLst>
              </a:rPr>
              <a:t>The more we die to self the more of the filling of the Holy Spirit we will experience </a:t>
            </a:r>
            <a:r>
              <a:rPr lang="en-US" sz="3600" i="1" dirty="0" smtClean="0">
                <a:effectLst>
                  <a:glow rad="101600">
                    <a:schemeClr val="bg1">
                      <a:alpha val="60000"/>
                    </a:schemeClr>
                  </a:glow>
                </a:effectLst>
              </a:rPr>
              <a:t>– </a:t>
            </a:r>
            <a:r>
              <a:rPr lang="en-US" sz="3600" i="1" dirty="0" smtClean="0">
                <a:solidFill>
                  <a:srgbClr val="FFFF00"/>
                </a:solidFill>
                <a:effectLst>
                  <a:glow rad="101600">
                    <a:schemeClr val="bg1">
                      <a:alpha val="60000"/>
                    </a:schemeClr>
                  </a:glow>
                </a:effectLst>
              </a:rPr>
              <a:t>Eph. 5:18</a:t>
            </a:r>
          </a:p>
          <a:p>
            <a:pPr>
              <a:buFont typeface="Wingdings"/>
              <a:buChar char="Ø"/>
            </a:pPr>
            <a:r>
              <a:rPr lang="en-US" sz="3600" dirty="0" smtClean="0">
                <a:effectLst>
                  <a:glow rad="101600">
                    <a:schemeClr val="bg1">
                      <a:alpha val="60000"/>
                    </a:schemeClr>
                  </a:glow>
                </a:effectLst>
              </a:rPr>
              <a:t>The more we die to self the more peace and joy we will experience – </a:t>
            </a:r>
            <a:r>
              <a:rPr lang="en-US" sz="3600" i="1" dirty="0" smtClean="0">
                <a:solidFill>
                  <a:srgbClr val="FFFF00"/>
                </a:solidFill>
                <a:effectLst>
                  <a:glow rad="101600">
                    <a:schemeClr val="bg1">
                      <a:alpha val="60000"/>
                    </a:schemeClr>
                  </a:glow>
                </a:effectLst>
              </a:rPr>
              <a:t>Rom. 15:13</a:t>
            </a: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to="" calcmode="lin" valueType="num">
                                      <p:cBhvr>
                                        <p:cTn id="12" dur="1" fill="hold"/>
                                        <p:tgtEl>
                                          <p:spTgt spid="6">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to="" calcmode="lin" valueType="num">
                                      <p:cBhvr>
                                        <p:cTn id="17" dur="1" fill="hold"/>
                                        <p:tgtEl>
                                          <p:spTgt spid="6">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to="" calcmode="lin" valueType="num">
                                      <p:cBhvr>
                                        <p:cTn id="22" dur="1" fill="hold"/>
                                        <p:tgtEl>
                                          <p:spTgt spid="6">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to="" calcmode="lin" valueType="num">
                                      <p:cBhvr>
                                        <p:cTn id="27" dur="1" fill="hold"/>
                                        <p:tgtEl>
                                          <p:spTgt spid="6">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Ptr. Daniel White\Desktop\Bible pictures\faces\essentials-hurdles-athens.jpg"/>
          <p:cNvPicPr>
            <a:picLocks noChangeAspect="1" noChangeArrowheads="1"/>
          </p:cNvPicPr>
          <p:nvPr/>
        </p:nvPicPr>
        <p:blipFill>
          <a:blip r:embed="rId3" cstate="print"/>
          <a:srcRect/>
          <a:stretch>
            <a:fillRect/>
          </a:stretch>
        </p:blipFill>
        <p:spPr bwMode="auto">
          <a:xfrm>
            <a:off x="2438400" y="304800"/>
            <a:ext cx="4769427" cy="2590800"/>
          </a:xfrm>
          <a:prstGeom prst="rect">
            <a:avLst/>
          </a:prstGeom>
          <a:noFill/>
        </p:spPr>
      </p:pic>
      <p:sp>
        <p:nvSpPr>
          <p:cNvPr id="5" name="Content Placeholder 4"/>
          <p:cNvSpPr>
            <a:spLocks noGrp="1"/>
          </p:cNvSpPr>
          <p:nvPr>
            <p:ph idx="1"/>
          </p:nvPr>
        </p:nvSpPr>
        <p:spPr>
          <a:xfrm>
            <a:off x="0" y="3048000"/>
            <a:ext cx="9144000" cy="3810000"/>
          </a:xfrm>
        </p:spPr>
        <p:txBody>
          <a:bodyPr>
            <a:normAutofit/>
          </a:bodyPr>
          <a:lstStyle/>
          <a:p>
            <a:pPr>
              <a:buNone/>
            </a:pPr>
            <a:r>
              <a:rPr lang="en-US" i="1" dirty="0" smtClean="0">
                <a:effectLst>
                  <a:glow rad="101600">
                    <a:schemeClr val="bg1">
                      <a:alpha val="60000"/>
                    </a:schemeClr>
                  </a:glow>
                </a:effectLst>
              </a:rPr>
              <a:t>   “Wherefore seeing we also are compassed about with so great a cloud of witnesses, let us lay aside every weight, and the sin which doth so easily beset us, and let us run with patience the race that is set before us.” - Heb 12:1  </a:t>
            </a:r>
          </a:p>
          <a:p>
            <a:pPr>
              <a:buNone/>
            </a:pPr>
            <a:r>
              <a:rPr lang="en-US" i="1" dirty="0" smtClean="0">
                <a:effectLst>
                  <a:glow rad="101600">
                    <a:schemeClr val="bg1">
                      <a:alpha val="60000"/>
                    </a:schemeClr>
                  </a:glow>
                </a:effectLst>
              </a:rPr>
              <a:t>   “Ye did run well; who did hinder you that ye should not obey the truth.” - Gal. 5:7 </a:t>
            </a:r>
            <a:endParaRPr lang="en-US" i="1" dirty="0">
              <a:effectLst>
                <a:glow rad="101600">
                  <a:schemeClr val="bg1">
                    <a:alpha val="60000"/>
                  </a:schemeClr>
                </a:glow>
              </a:effectLst>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953000"/>
          </a:xfrm>
          <a:solidFill>
            <a:srgbClr val="00B0F0"/>
          </a:solidFill>
          <a:scene3d>
            <a:camera prst="isometricOffAxis1Right"/>
            <a:lightRig rig="threePt" dir="t"/>
          </a:scene3d>
          <a:sp3d>
            <a:bevelT prst="convex"/>
          </a:sp3d>
        </p:spPr>
        <p:txBody>
          <a:bodyPr>
            <a:normAutofit/>
          </a:bodyPr>
          <a:lstStyle/>
          <a:p>
            <a:r>
              <a:rPr lang="en-US" sz="9600" dirty="0" smtClean="0">
                <a:effectLst>
                  <a:glow rad="101600">
                    <a:schemeClr val="bg1">
                      <a:alpha val="60000"/>
                    </a:schemeClr>
                  </a:glow>
                </a:effectLst>
              </a:rPr>
              <a:t>“C” is a bent “I”</a:t>
            </a:r>
            <a:br>
              <a:rPr lang="en-US" sz="9600" dirty="0" smtClean="0">
                <a:effectLst>
                  <a:glow rad="101600">
                    <a:schemeClr val="bg1">
                      <a:alpha val="60000"/>
                    </a:schemeClr>
                  </a:glow>
                </a:effectLst>
              </a:rPr>
            </a:br>
            <a:r>
              <a:rPr lang="en-US" sz="5400" i="1" dirty="0" smtClean="0">
                <a:solidFill>
                  <a:srgbClr val="FFFF00"/>
                </a:solidFill>
                <a:effectLst>
                  <a:glow rad="101600">
                    <a:schemeClr val="bg1">
                      <a:alpha val="60000"/>
                    </a:schemeClr>
                  </a:glow>
                </a:effectLst>
              </a:rPr>
              <a:t>“yet not I, but Christ…”</a:t>
            </a:r>
            <a:endParaRPr lang="en-US" sz="5400" i="1" dirty="0">
              <a:solidFill>
                <a:srgbClr val="FFFF00"/>
              </a:solidFill>
              <a:effectLst>
                <a:glow rad="101600">
                  <a:schemeClr val="bg1">
                    <a:alpha val="60000"/>
                  </a:schemeClr>
                </a:glow>
              </a:effectLst>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Ptr. Daniel White\Desktop\Bible pictures\Jesus\12 Crucifixion\scan0080.jpg"/>
          <p:cNvPicPr>
            <a:picLocks noChangeAspect="1" noChangeArrowheads="1"/>
          </p:cNvPicPr>
          <p:nvPr/>
        </p:nvPicPr>
        <p:blipFill>
          <a:blip r:embed="rId3" cstate="print">
            <a:lum bright="-10000" contrast="30000"/>
          </a:blip>
          <a:srcRect/>
          <a:stretch>
            <a:fillRect/>
          </a:stretch>
        </p:blipFill>
        <p:spPr bwMode="auto">
          <a:xfrm>
            <a:off x="5105400" y="609600"/>
            <a:ext cx="4038600" cy="5527675"/>
          </a:xfrm>
          <a:prstGeom prst="rect">
            <a:avLst/>
          </a:prstGeom>
          <a:ln>
            <a:noFill/>
          </a:ln>
          <a:effectLst>
            <a:softEdge rad="112500"/>
          </a:effectLst>
        </p:spPr>
      </p:pic>
      <p:sp>
        <p:nvSpPr>
          <p:cNvPr id="3" name="Content Placeholder 2"/>
          <p:cNvSpPr>
            <a:spLocks noGrp="1"/>
          </p:cNvSpPr>
          <p:nvPr>
            <p:ph idx="1"/>
          </p:nvPr>
        </p:nvSpPr>
        <p:spPr>
          <a:xfrm>
            <a:off x="0" y="381000"/>
            <a:ext cx="5105400" cy="6477000"/>
          </a:xfrm>
        </p:spPr>
        <p:txBody>
          <a:bodyPr>
            <a:noAutofit/>
          </a:bodyPr>
          <a:lstStyle/>
          <a:p>
            <a:r>
              <a:rPr lang="en-US" sz="3300" dirty="0" smtClean="0">
                <a:effectLst>
                  <a:glow rad="101600">
                    <a:schemeClr val="bg1">
                      <a:alpha val="60000"/>
                    </a:schemeClr>
                  </a:glow>
                </a:effectLst>
              </a:rPr>
              <a:t>Brokenness is humiliating -  </a:t>
            </a:r>
          </a:p>
          <a:p>
            <a:r>
              <a:rPr lang="en-US" sz="3300" dirty="0" smtClean="0">
                <a:effectLst>
                  <a:glow rad="101600">
                    <a:schemeClr val="bg1">
                      <a:alpha val="60000"/>
                    </a:schemeClr>
                  </a:glow>
                </a:effectLst>
              </a:rPr>
              <a:t>Brokenness is painful -</a:t>
            </a:r>
          </a:p>
          <a:p>
            <a:r>
              <a:rPr lang="en-US" sz="3300" dirty="0" smtClean="0">
                <a:effectLst>
                  <a:glow rad="101600">
                    <a:schemeClr val="bg1">
                      <a:alpha val="60000"/>
                    </a:schemeClr>
                  </a:glow>
                </a:effectLst>
              </a:rPr>
              <a:t>Brokenness is the only  way -</a:t>
            </a:r>
          </a:p>
          <a:p>
            <a:pPr algn="ctr">
              <a:buNone/>
            </a:pPr>
            <a:r>
              <a:rPr lang="en-US" sz="3300" i="1" dirty="0">
                <a:solidFill>
                  <a:srgbClr val="FFFF00"/>
                </a:solidFill>
                <a:effectLst>
                  <a:glow rad="101600">
                    <a:schemeClr val="bg1">
                      <a:alpha val="60000"/>
                    </a:schemeClr>
                  </a:glow>
                </a:effectLst>
              </a:rPr>
              <a:t> </a:t>
            </a:r>
            <a:r>
              <a:rPr lang="en-US" sz="3300" i="1" dirty="0" smtClean="0">
                <a:solidFill>
                  <a:srgbClr val="FFFF00"/>
                </a:solidFill>
                <a:effectLst>
                  <a:glow rad="101600">
                    <a:schemeClr val="bg1">
                      <a:alpha val="60000"/>
                    </a:schemeClr>
                  </a:glow>
                </a:effectLst>
              </a:rPr>
              <a:t>  “And he went a little further, and fell on his face, and prayed, saying, O my Father, if it be possible, let this cup pass from me: nevertheless not as I will, but as thou wilt.” (Matt. 26:39) </a:t>
            </a:r>
            <a:endParaRPr lang="en-US" sz="3300" i="1" dirty="0">
              <a:solidFill>
                <a:srgbClr val="FFFF00"/>
              </a:solidFill>
              <a:effectLst>
                <a:glow rad="101600">
                  <a:schemeClr val="bg1">
                    <a:alpha val="60000"/>
                  </a:schemeClr>
                </a:glow>
              </a:effectLst>
            </a:endParaRPr>
          </a:p>
        </p:txBody>
      </p:sp>
      <p:pic>
        <p:nvPicPr>
          <p:cNvPr id="2054" name="Picture 6" descr="C:\Users\Ptr. Daniel White\Desktop\Bible pictures\Jesus\12 Crucifixion\I thirst 3-448.jpg"/>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a:off x="4953001" y="457200"/>
            <a:ext cx="4191000" cy="5867400"/>
          </a:xfrm>
          <a:prstGeom prst="rect">
            <a:avLst/>
          </a:prstGeom>
          <a:ln>
            <a:noFill/>
          </a:ln>
          <a:effectLst>
            <a:softEdge rad="112500"/>
          </a:effectLst>
        </p:spPr>
      </p:pic>
      <p:pic>
        <p:nvPicPr>
          <p:cNvPr id="9" name="Picture 2" descr="C:\Users\Ptr. Daniel White\Desktop\Bible pictures\Jesus\interceding-1.jpg"/>
          <p:cNvPicPr>
            <a:picLocks noChangeAspect="1" noChangeArrowheads="1"/>
          </p:cNvPicPr>
          <p:nvPr/>
        </p:nvPicPr>
        <p:blipFill>
          <a:blip r:embed="rId5" cstate="print">
            <a:lum bright="-10000"/>
          </a:blip>
          <a:srcRect/>
          <a:stretch>
            <a:fillRect/>
          </a:stretch>
        </p:blipFill>
        <p:spPr bwMode="auto">
          <a:xfrm>
            <a:off x="0" y="2667000"/>
            <a:ext cx="5105399" cy="4191000"/>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 to="" calcmode="lin" valueType="num">
                                      <p:cBhvr>
                                        <p:cTn id="12" dur="1" fill="hold"/>
                                        <p:tgtEl>
                                          <p:spTgt spid="2051"/>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054"/>
                                        </p:tgtEl>
                                        <p:attrNameLst>
                                          <p:attrName>style.visibility</p:attrName>
                                        </p:attrNameLst>
                                      </p:cBhvr>
                                      <p:to>
                                        <p:strVal val="visible"/>
                                      </p:to>
                                    </p:set>
                                    <p:anim to="" calcmode="lin" valueType="num">
                                      <p:cBhvr>
                                        <p:cTn id="22" dur="1" fill="hold"/>
                                        <p:tgtEl>
                                          <p:spTgt spid="2054"/>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to="" calcmode="lin" valueType="num">
                                      <p:cBhvr>
                                        <p:cTn id="27" dur="1" fill="hold"/>
                                        <p:tgtEl>
                                          <p:spTgt spid="3">
                                            <p:txEl>
                                              <p:pRg st="2" end="2"/>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to="" calcmode="lin" valueType="num">
                                      <p:cBhvr>
                                        <p:cTn id="32" dur="1" fill="hold"/>
                                        <p:tgtEl>
                                          <p:spTgt spid="3">
                                            <p:txEl>
                                              <p:pRg st="3" end="3"/>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strVal val="#ppt_w*0.70"/>
                                          </p:val>
                                        </p:tav>
                                        <p:tav tm="100000">
                                          <p:val>
                                            <p:strVal val="#ppt_w"/>
                                          </p:val>
                                        </p:tav>
                                      </p:tavLst>
                                    </p:anim>
                                    <p:anim calcmode="lin" valueType="num">
                                      <p:cBhvr>
                                        <p:cTn id="38" dur="1000" fill="hold"/>
                                        <p:tgtEl>
                                          <p:spTgt spid="9"/>
                                        </p:tgtEl>
                                        <p:attrNameLst>
                                          <p:attrName>ppt_h</p:attrName>
                                        </p:attrNameLst>
                                      </p:cBhvr>
                                      <p:tavLst>
                                        <p:tav tm="0">
                                          <p:val>
                                            <p:strVal val="#ppt_h"/>
                                          </p:val>
                                        </p:tav>
                                        <p:tav tm="100000">
                                          <p:val>
                                            <p:strVal val="#ppt_h"/>
                                          </p:val>
                                        </p:tav>
                                      </p:tavLst>
                                    </p:anim>
                                    <p:animEffect transition="in" filter="fade">
                                      <p:cBhvr>
                                        <p:cTn id="3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a:bodyPr>
          <a:lstStyle/>
          <a:p>
            <a:r>
              <a:rPr lang="en-US" sz="3600" dirty="0" smtClean="0">
                <a:effectLst>
                  <a:glow rad="101600">
                    <a:schemeClr val="bg1">
                      <a:alpha val="60000"/>
                    </a:schemeClr>
                  </a:glow>
                </a:effectLst>
              </a:rPr>
              <a:t>The Lord Jesus cannot live in us fully –          </a:t>
            </a:r>
            <a:r>
              <a:rPr lang="en-US" sz="3600" i="1" dirty="0" smtClean="0">
                <a:effectLst>
                  <a:glow rad="101600">
                    <a:schemeClr val="bg1">
                      <a:alpha val="60000"/>
                    </a:schemeClr>
                  </a:glow>
                </a:effectLst>
              </a:rPr>
              <a:t>Eph. 3:14-19</a:t>
            </a:r>
          </a:p>
          <a:p>
            <a:r>
              <a:rPr lang="en-US" sz="3600" dirty="0" smtClean="0">
                <a:effectLst>
                  <a:glow rad="101600">
                    <a:schemeClr val="bg1">
                      <a:alpha val="60000"/>
                    </a:schemeClr>
                  </a:glow>
                </a:effectLst>
              </a:rPr>
              <a:t>Or reveal Himself through us – </a:t>
            </a:r>
            <a:r>
              <a:rPr lang="en-US" sz="3600" i="1" dirty="0" smtClean="0">
                <a:effectLst>
                  <a:glow rad="101600">
                    <a:schemeClr val="bg1">
                      <a:alpha val="60000"/>
                    </a:schemeClr>
                  </a:glow>
                </a:effectLst>
              </a:rPr>
              <a:t>Eph. 3:20-21</a:t>
            </a:r>
          </a:p>
          <a:p>
            <a:r>
              <a:rPr lang="en-US" sz="3600" dirty="0" smtClean="0">
                <a:effectLst>
                  <a:glow rad="101600">
                    <a:schemeClr val="bg1">
                      <a:alpha val="60000"/>
                    </a:schemeClr>
                  </a:glow>
                </a:effectLst>
              </a:rPr>
              <a:t>Until the </a:t>
            </a:r>
            <a:r>
              <a:rPr lang="en-US" sz="3600" dirty="0" smtClean="0">
                <a:solidFill>
                  <a:srgbClr val="FFFF00"/>
                </a:solidFill>
                <a:effectLst>
                  <a:glow rad="101600">
                    <a:schemeClr val="bg1">
                      <a:alpha val="60000"/>
                    </a:schemeClr>
                  </a:glow>
                </a:effectLst>
              </a:rPr>
              <a:t>PROUD</a:t>
            </a:r>
            <a:r>
              <a:rPr lang="en-US" sz="3600" dirty="0" smtClean="0">
                <a:effectLst>
                  <a:glow rad="101600">
                    <a:schemeClr val="bg1">
                      <a:alpha val="60000"/>
                    </a:schemeClr>
                  </a:glow>
                </a:effectLst>
              </a:rPr>
              <a:t> self within us is broken – </a:t>
            </a:r>
          </a:p>
          <a:p>
            <a:pPr>
              <a:buNone/>
            </a:pPr>
            <a:r>
              <a:rPr lang="en-US" sz="3600" i="1" dirty="0">
                <a:solidFill>
                  <a:srgbClr val="FFFF00"/>
                </a:solidFill>
                <a:effectLst>
                  <a:glow rad="101600">
                    <a:schemeClr val="bg1">
                      <a:alpha val="60000"/>
                    </a:schemeClr>
                  </a:glow>
                </a:effectLst>
              </a:rPr>
              <a:t> </a:t>
            </a:r>
            <a:r>
              <a:rPr lang="en-US" sz="3600" i="1" dirty="0" smtClean="0">
                <a:solidFill>
                  <a:srgbClr val="FFFF00"/>
                </a:solidFill>
                <a:effectLst>
                  <a:glow rad="101600">
                    <a:schemeClr val="bg1">
                      <a:alpha val="60000"/>
                    </a:schemeClr>
                  </a:glow>
                </a:effectLst>
              </a:rPr>
              <a:t>  “Every one that is proud in heart is an abomination unto the LORD.”  Prov. 16:5</a:t>
            </a:r>
            <a:endParaRPr lang="en-US" sz="3600" dirty="0">
              <a:effectLst>
                <a:glow rad="101600">
                  <a:schemeClr val="bg1">
                    <a:alpha val="60000"/>
                  </a:schemeClr>
                </a:glow>
              </a:effectLst>
            </a:endParaRPr>
          </a:p>
          <a:p>
            <a:r>
              <a:rPr lang="en-US" sz="3600" dirty="0" smtClean="0">
                <a:effectLst>
                  <a:glow rad="101600">
                    <a:schemeClr val="bg1">
                      <a:alpha val="60000"/>
                    </a:schemeClr>
                  </a:glow>
                </a:effectLst>
              </a:rPr>
              <a:t>Self must be </a:t>
            </a:r>
            <a:r>
              <a:rPr lang="en-US" sz="3600" b="1" i="1" dirty="0" smtClean="0">
                <a:effectLst>
                  <a:glow rad="101600">
                    <a:schemeClr val="bg1">
                      <a:alpha val="60000"/>
                    </a:schemeClr>
                  </a:glow>
                </a:effectLst>
              </a:rPr>
              <a:t>“crucified” </a:t>
            </a:r>
            <a:r>
              <a:rPr lang="en-US" sz="3600" dirty="0" smtClean="0">
                <a:effectLst>
                  <a:glow rad="101600">
                    <a:schemeClr val="bg1">
                      <a:alpha val="60000"/>
                    </a:schemeClr>
                  </a:glow>
                </a:effectLst>
              </a:rPr>
              <a:t>– </a:t>
            </a:r>
          </a:p>
          <a:p>
            <a:pPr>
              <a:buNone/>
            </a:pPr>
            <a:r>
              <a:rPr lang="en-US" sz="3600" i="1" dirty="0" smtClean="0">
                <a:solidFill>
                  <a:srgbClr val="FFFF00"/>
                </a:solidFill>
                <a:effectLst>
                  <a:glow rad="101600">
                    <a:schemeClr val="bg1">
                      <a:alpha val="60000"/>
                    </a:schemeClr>
                  </a:glow>
                </a:effectLst>
              </a:rPr>
              <a:t>   “And they that are Christ's have crucified the flesh with the affections and lusts.”  Gal. 5:24 </a:t>
            </a:r>
          </a:p>
          <a:p>
            <a:pPr>
              <a:buNone/>
            </a:pPr>
            <a:endParaRPr lang="en-US" sz="3600" dirty="0">
              <a:effectLst>
                <a:glow rad="101600">
                  <a:schemeClr val="bg1">
                    <a:alpha val="60000"/>
                  </a:schemeClr>
                </a:glow>
              </a:effectLst>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en-US" i="1" dirty="0" smtClean="0">
                <a:solidFill>
                  <a:srgbClr val="FFFF00"/>
                </a:solidFill>
                <a:effectLst>
                  <a:glow rad="101600">
                    <a:schemeClr val="bg1">
                      <a:alpha val="60000"/>
                    </a:schemeClr>
                  </a:glow>
                </a:effectLst>
              </a:rPr>
              <a:t>“I am (self) crucified (broken) </a:t>
            </a:r>
            <a:br>
              <a:rPr lang="en-US" i="1" dirty="0" smtClean="0">
                <a:solidFill>
                  <a:srgbClr val="FFFF00"/>
                </a:solidFill>
                <a:effectLst>
                  <a:glow rad="101600">
                    <a:schemeClr val="bg1">
                      <a:alpha val="60000"/>
                    </a:schemeClr>
                  </a:glow>
                </a:effectLst>
              </a:rPr>
            </a:br>
            <a:r>
              <a:rPr lang="en-US" i="1" dirty="0" smtClean="0">
                <a:solidFill>
                  <a:srgbClr val="FFFF00"/>
                </a:solidFill>
                <a:effectLst>
                  <a:glow rad="101600">
                    <a:schemeClr val="bg1">
                      <a:alpha val="60000"/>
                    </a:schemeClr>
                  </a:glow>
                </a:effectLst>
              </a:rPr>
              <a:t>with Christ.”</a:t>
            </a:r>
            <a:endParaRPr lang="en-US" i="1" dirty="0">
              <a:solidFill>
                <a:srgbClr val="FFFF00"/>
              </a:solidFill>
              <a:effectLst>
                <a:glow rad="101600">
                  <a:schemeClr val="bg1">
                    <a:alpha val="60000"/>
                  </a:schemeClr>
                </a:glow>
              </a:effectLst>
            </a:endParaRPr>
          </a:p>
        </p:txBody>
      </p:sp>
      <p:sp>
        <p:nvSpPr>
          <p:cNvPr id="3" name="Content Placeholder 2"/>
          <p:cNvSpPr>
            <a:spLocks noGrp="1"/>
          </p:cNvSpPr>
          <p:nvPr>
            <p:ph idx="1"/>
          </p:nvPr>
        </p:nvSpPr>
        <p:spPr>
          <a:xfrm>
            <a:off x="152400" y="1828800"/>
            <a:ext cx="8839200" cy="5029200"/>
          </a:xfrm>
        </p:spPr>
        <p:txBody>
          <a:bodyPr>
            <a:normAutofit/>
          </a:bodyPr>
          <a:lstStyle/>
          <a:p>
            <a:r>
              <a:rPr lang="en-US" sz="3600" dirty="0" smtClean="0">
                <a:effectLst>
                  <a:glow rad="101600">
                    <a:schemeClr val="bg1">
                      <a:alpha val="60000"/>
                    </a:schemeClr>
                  </a:glow>
                </a:effectLst>
              </a:rPr>
              <a:t>Self is unyielding</a:t>
            </a:r>
          </a:p>
          <a:p>
            <a:r>
              <a:rPr lang="en-US" sz="3600" dirty="0" smtClean="0">
                <a:effectLst>
                  <a:glow rad="101600">
                    <a:schemeClr val="bg1">
                      <a:alpha val="60000"/>
                    </a:schemeClr>
                  </a:glow>
                </a:effectLst>
              </a:rPr>
              <a:t>Self seeks to justify itself</a:t>
            </a:r>
          </a:p>
          <a:p>
            <a:r>
              <a:rPr lang="en-US" sz="3600" dirty="0" smtClean="0">
                <a:effectLst>
                  <a:glow rad="101600">
                    <a:schemeClr val="bg1">
                      <a:alpha val="60000"/>
                    </a:schemeClr>
                  </a:glow>
                </a:effectLst>
              </a:rPr>
              <a:t>Self wants its own way</a:t>
            </a:r>
          </a:p>
          <a:p>
            <a:r>
              <a:rPr lang="en-US" sz="3600" dirty="0" smtClean="0">
                <a:effectLst>
                  <a:glow rad="101600">
                    <a:schemeClr val="bg1">
                      <a:alpha val="60000"/>
                    </a:schemeClr>
                  </a:glow>
                </a:effectLst>
              </a:rPr>
              <a:t>Self stands up for its own rights</a:t>
            </a:r>
          </a:p>
          <a:p>
            <a:r>
              <a:rPr lang="en-US" sz="3600" dirty="0" smtClean="0">
                <a:effectLst>
                  <a:glow rad="101600">
                    <a:schemeClr val="bg1">
                      <a:alpha val="60000"/>
                    </a:schemeClr>
                  </a:glow>
                </a:effectLst>
              </a:rPr>
              <a:t>Self seeks it own glory</a:t>
            </a:r>
          </a:p>
          <a:p>
            <a:r>
              <a:rPr lang="en-US" sz="3600" dirty="0" smtClean="0">
                <a:effectLst>
                  <a:glow rad="101600">
                    <a:schemeClr val="bg1">
                      <a:alpha val="60000"/>
                    </a:schemeClr>
                  </a:glow>
                </a:effectLst>
              </a:rPr>
              <a:t>Self demands personal gratification</a:t>
            </a:r>
          </a:p>
          <a:p>
            <a:r>
              <a:rPr lang="en-US" sz="3600" dirty="0" smtClean="0">
                <a:effectLst>
                  <a:glow rad="101600">
                    <a:schemeClr val="bg1">
                      <a:alpha val="60000"/>
                    </a:schemeClr>
                  </a:glow>
                </a:effectLst>
              </a:rPr>
              <a:t>Self desires lustful fulfillment </a:t>
            </a:r>
          </a:p>
          <a:p>
            <a:endParaRPr lang="en-US" sz="3600" dirty="0">
              <a:effectLst>
                <a:glow rad="101600">
                  <a:schemeClr val="bg1">
                    <a:alpha val="60000"/>
                  </a:schemeClr>
                </a:glow>
              </a:effectLst>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277" y="-72639"/>
            <a:ext cx="5965850" cy="693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p:cNvSpPr>
            <a:spLocks noGrp="1"/>
          </p:cNvSpPr>
          <p:nvPr>
            <p:ph type="title"/>
          </p:nvPr>
        </p:nvSpPr>
        <p:spPr>
          <a:xfrm>
            <a:off x="2971800" y="1524000"/>
            <a:ext cx="3200400" cy="3382962"/>
          </a:xfrm>
        </p:spPr>
        <p:txBody>
          <a:bodyPr/>
          <a:lstStyle/>
          <a:p>
            <a:r>
              <a:rPr lang="en-US" i="1" dirty="0" smtClean="0">
                <a:effectLst>
                  <a:glow rad="101600">
                    <a:schemeClr val="bg1">
                      <a:alpha val="60000"/>
                    </a:schemeClr>
                  </a:glow>
                </a:effectLst>
              </a:rPr>
              <a:t>All of us are </a:t>
            </a:r>
            <a:r>
              <a:rPr lang="en-US" i="1" dirty="0" smtClean="0">
                <a:effectLst>
                  <a:glow rad="101600">
                    <a:schemeClr val="bg1">
                      <a:alpha val="60000"/>
                    </a:schemeClr>
                  </a:glow>
                </a:effectLst>
              </a:rPr>
              <a:t>full </a:t>
            </a:r>
            <a:r>
              <a:rPr lang="en-US" i="1" dirty="0" smtClean="0">
                <a:effectLst>
                  <a:glow rad="101600">
                    <a:schemeClr val="bg1">
                      <a:alpha val="60000"/>
                    </a:schemeClr>
                  </a:glow>
                </a:effectLst>
              </a:rPr>
              <a:t>of self</a:t>
            </a:r>
            <a:endParaRPr lang="en-US" i="1" dirty="0">
              <a:effectLst>
                <a:glow rad="101600">
                  <a:schemeClr val="bg1">
                    <a:alpha val="60000"/>
                  </a:schemeClr>
                </a:glow>
              </a:effectLst>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534400" cy="6858000"/>
          </a:xfrm>
        </p:spPr>
        <p:txBody>
          <a:bodyPr>
            <a:normAutofit/>
          </a:bodyPr>
          <a:lstStyle/>
          <a:p>
            <a:r>
              <a:rPr lang="en-US" sz="3300" dirty="0" smtClean="0">
                <a:effectLst>
                  <a:glow rad="101600">
                    <a:schemeClr val="bg1">
                      <a:alpha val="60000"/>
                    </a:schemeClr>
                  </a:glow>
                </a:effectLst>
              </a:rPr>
              <a:t>Self-determination</a:t>
            </a:r>
            <a:endParaRPr lang="en-US" sz="3300" dirty="0" smtClean="0">
              <a:effectLst>
                <a:glow rad="101600">
                  <a:schemeClr val="bg1">
                    <a:alpha val="60000"/>
                  </a:schemeClr>
                </a:glow>
              </a:effectLst>
            </a:endParaRPr>
          </a:p>
          <a:p>
            <a:r>
              <a:rPr lang="en-US" sz="3300" dirty="0" smtClean="0">
                <a:effectLst>
                  <a:glow rad="101600">
                    <a:schemeClr val="bg1">
                      <a:alpha val="60000"/>
                    </a:schemeClr>
                  </a:glow>
                </a:effectLst>
              </a:rPr>
              <a:t>Self-pity</a:t>
            </a:r>
            <a:endParaRPr lang="en-US" sz="3300" dirty="0" smtClean="0">
              <a:effectLst>
                <a:glow rad="101600">
                  <a:schemeClr val="bg1">
                    <a:alpha val="60000"/>
                  </a:schemeClr>
                </a:glow>
              </a:effectLst>
            </a:endParaRPr>
          </a:p>
          <a:p>
            <a:r>
              <a:rPr lang="en-US" sz="3300" dirty="0" smtClean="0">
                <a:effectLst>
                  <a:glow rad="101600">
                    <a:schemeClr val="bg1">
                      <a:alpha val="60000"/>
                    </a:schemeClr>
                  </a:glow>
                </a:effectLst>
              </a:rPr>
              <a:t>Self-seeking </a:t>
            </a:r>
            <a:endParaRPr lang="en-US" sz="3300" dirty="0" smtClean="0">
              <a:effectLst>
                <a:glow rad="101600">
                  <a:schemeClr val="bg1">
                    <a:alpha val="60000"/>
                  </a:schemeClr>
                </a:glow>
              </a:effectLst>
            </a:endParaRPr>
          </a:p>
          <a:p>
            <a:r>
              <a:rPr lang="en-US" sz="3300" dirty="0" smtClean="0">
                <a:effectLst>
                  <a:glow rad="101600">
                    <a:schemeClr val="bg1">
                      <a:alpha val="60000"/>
                    </a:schemeClr>
                  </a:glow>
                </a:effectLst>
              </a:rPr>
              <a:t>Self-seeking </a:t>
            </a:r>
            <a:r>
              <a:rPr lang="en-US" sz="3300" dirty="0" smtClean="0">
                <a:effectLst>
                  <a:glow rad="101600">
                    <a:schemeClr val="bg1">
                      <a:alpha val="60000"/>
                    </a:schemeClr>
                  </a:glow>
                </a:effectLst>
              </a:rPr>
              <a:t>in </a:t>
            </a:r>
            <a:r>
              <a:rPr lang="en-US" sz="3300" dirty="0" smtClean="0">
                <a:effectLst>
                  <a:glow rad="101600">
                    <a:schemeClr val="bg1">
                      <a:alpha val="60000"/>
                    </a:schemeClr>
                  </a:glow>
                </a:effectLst>
              </a:rPr>
              <a:t>business</a:t>
            </a:r>
          </a:p>
          <a:p>
            <a:r>
              <a:rPr lang="en-US" sz="3300" dirty="0" smtClean="0">
                <a:effectLst>
                  <a:glow rad="101600">
                    <a:schemeClr val="bg1">
                      <a:alpha val="60000"/>
                    </a:schemeClr>
                  </a:glow>
                </a:effectLst>
              </a:rPr>
              <a:t>Self-seeking in church</a:t>
            </a:r>
          </a:p>
          <a:p>
            <a:r>
              <a:rPr lang="en-US" sz="3300" dirty="0" smtClean="0">
                <a:effectLst>
                  <a:glow rad="101600">
                    <a:schemeClr val="bg1">
                      <a:alpha val="60000"/>
                    </a:schemeClr>
                  </a:glow>
                </a:effectLst>
              </a:rPr>
              <a:t>Self-seeking in relationships</a:t>
            </a:r>
          </a:p>
          <a:p>
            <a:r>
              <a:rPr lang="en-US" sz="3300" dirty="0" smtClean="0">
                <a:effectLst>
                  <a:glow rad="101600">
                    <a:schemeClr val="bg1">
                      <a:alpha val="60000"/>
                    </a:schemeClr>
                  </a:glow>
                </a:effectLst>
              </a:rPr>
              <a:t>Self-serving</a:t>
            </a:r>
          </a:p>
          <a:p>
            <a:r>
              <a:rPr lang="en-US" sz="3300" dirty="0" smtClean="0">
                <a:effectLst>
                  <a:glow rad="101600">
                    <a:schemeClr val="bg1">
                      <a:alpha val="60000"/>
                    </a:schemeClr>
                  </a:glow>
                </a:effectLst>
              </a:rPr>
              <a:t>Self-indulgence</a:t>
            </a:r>
          </a:p>
          <a:p>
            <a:r>
              <a:rPr lang="en-US" sz="3300" dirty="0" smtClean="0">
                <a:effectLst>
                  <a:glow rad="101600">
                    <a:schemeClr val="bg1">
                      <a:alpha val="60000"/>
                    </a:schemeClr>
                  </a:glow>
                </a:effectLst>
              </a:rPr>
              <a:t>Self-defensive</a:t>
            </a:r>
          </a:p>
          <a:p>
            <a:r>
              <a:rPr lang="en-US" sz="3300" dirty="0" smtClean="0">
                <a:effectLst>
                  <a:glow rad="101600">
                    <a:schemeClr val="bg1">
                      <a:alpha val="60000"/>
                    </a:schemeClr>
                  </a:glow>
                </a:effectLst>
              </a:rPr>
              <a:t>Selfish </a:t>
            </a:r>
            <a:endParaRPr lang="en-US" sz="3300" dirty="0" smtClean="0">
              <a:effectLst>
                <a:glow rad="101600">
                  <a:schemeClr val="bg1">
                    <a:alpha val="60000"/>
                  </a:schemeClr>
                </a:glow>
              </a:effectLst>
            </a:endParaRPr>
          </a:p>
          <a:p>
            <a:r>
              <a:rPr lang="en-US" sz="3300" dirty="0" smtClean="0">
                <a:effectLst>
                  <a:glow rad="101600">
                    <a:schemeClr val="bg1">
                      <a:alpha val="60000"/>
                    </a:schemeClr>
                  </a:glow>
                </a:effectLst>
              </a:rPr>
              <a:t>Self..Self…Self!!!</a:t>
            </a:r>
          </a:p>
          <a:p>
            <a:endParaRPr lang="en-US" sz="3300" dirty="0">
              <a:effectLst>
                <a:glow rad="101600">
                  <a:schemeClr val="bg1">
                    <a:alpha val="60000"/>
                  </a:schemeClr>
                </a:glow>
              </a:effectLst>
            </a:endParaRPr>
          </a:p>
        </p:txBody>
      </p:sp>
      <p:pic>
        <p:nvPicPr>
          <p:cNvPr id="3074" name="Picture 2" descr="http://www.biblestudywithrandy.com/wp-content/uploads/2015/05/m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3999" y="0"/>
            <a:ext cx="3835637" cy="38605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to="" calcmode="lin" valueType="num">
                                      <p:cBhvr>
                                        <p:cTn id="47" dur="1" fill="hold"/>
                                        <p:tgtEl>
                                          <p:spTgt spid="3">
                                            <p:txEl>
                                              <p:pRg st="8" end="8"/>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to="" calcmode="lin" valueType="num">
                                      <p:cBhvr>
                                        <p:cTn id="52" dur="1" fill="hold"/>
                                        <p:tgtEl>
                                          <p:spTgt spid="3">
                                            <p:txEl>
                                              <p:pRg st="9" end="9"/>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to="" calcmode="lin" valueType="num">
                                      <p:cBhvr>
                                        <p:cTn id="57" dur="1" fill="hold"/>
                                        <p:tgtEl>
                                          <p:spTgt spid="3">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ormAutofit/>
          </a:bodyPr>
          <a:lstStyle/>
          <a:p>
            <a:r>
              <a:rPr lang="en-US" dirty="0" smtClean="0">
                <a:effectLst>
                  <a:glow rad="101600">
                    <a:schemeClr val="bg1">
                      <a:alpha val="60000"/>
                    </a:schemeClr>
                  </a:glow>
                </a:effectLst>
              </a:rPr>
              <a:t>Brokenness</a:t>
            </a:r>
            <a:r>
              <a:rPr lang="en-US" sz="4800" dirty="0" smtClean="0">
                <a:effectLst>
                  <a:glow rad="101600">
                    <a:schemeClr val="bg1">
                      <a:alpha val="60000"/>
                    </a:schemeClr>
                  </a:glow>
                </a:effectLst>
              </a:rPr>
              <a:t/>
            </a:r>
            <a:br>
              <a:rPr lang="en-US" sz="4800" dirty="0" smtClean="0">
                <a:effectLst>
                  <a:glow rad="101600">
                    <a:schemeClr val="bg1">
                      <a:alpha val="60000"/>
                    </a:schemeClr>
                  </a:glow>
                </a:effectLst>
              </a:rPr>
            </a:br>
            <a:r>
              <a:rPr lang="en-US" sz="4000" i="1" dirty="0" smtClean="0">
                <a:solidFill>
                  <a:srgbClr val="FFFF00"/>
                </a:solidFill>
                <a:effectLst>
                  <a:glow rad="101600">
                    <a:schemeClr val="bg1">
                      <a:alpha val="60000"/>
                    </a:schemeClr>
                  </a:glow>
                </a:effectLst>
              </a:rPr>
              <a:t>(Psalms 34:18)</a:t>
            </a:r>
            <a:endParaRPr lang="en-US" sz="4000" i="1" dirty="0">
              <a:solidFill>
                <a:srgbClr val="FFFF00"/>
              </a:solidFill>
              <a:effectLst>
                <a:glow rad="101600">
                  <a:schemeClr val="bg1">
                    <a:alpha val="60000"/>
                  </a:schemeClr>
                </a:glow>
              </a:effectLst>
            </a:endParaRPr>
          </a:p>
        </p:txBody>
      </p:sp>
      <p:sp>
        <p:nvSpPr>
          <p:cNvPr id="3" name="Content Placeholder 2"/>
          <p:cNvSpPr>
            <a:spLocks noGrp="1"/>
          </p:cNvSpPr>
          <p:nvPr>
            <p:ph idx="1"/>
          </p:nvPr>
        </p:nvSpPr>
        <p:spPr>
          <a:xfrm>
            <a:off x="228600" y="1828800"/>
            <a:ext cx="8686800" cy="4876800"/>
          </a:xfrm>
        </p:spPr>
        <p:txBody>
          <a:bodyPr>
            <a:normAutofit/>
          </a:bodyPr>
          <a:lstStyle/>
          <a:p>
            <a:r>
              <a:rPr lang="en-US" sz="3600" dirty="0" smtClean="0">
                <a:effectLst>
                  <a:glow rad="101600">
                    <a:schemeClr val="bg1">
                      <a:alpha val="60000"/>
                    </a:schemeClr>
                  </a:glow>
                </a:effectLst>
              </a:rPr>
              <a:t>Bows it head to God’s will</a:t>
            </a:r>
          </a:p>
          <a:p>
            <a:r>
              <a:rPr lang="en-US" sz="3600" dirty="0" smtClean="0">
                <a:effectLst>
                  <a:glow rad="101600">
                    <a:schemeClr val="bg1">
                      <a:alpha val="60000"/>
                    </a:schemeClr>
                  </a:glow>
                </a:effectLst>
              </a:rPr>
              <a:t>Admits it wrong</a:t>
            </a:r>
          </a:p>
          <a:p>
            <a:r>
              <a:rPr lang="en-US" sz="3600" dirty="0" smtClean="0">
                <a:effectLst>
                  <a:glow rad="101600">
                    <a:schemeClr val="bg1">
                      <a:alpha val="60000"/>
                    </a:schemeClr>
                  </a:glow>
                </a:effectLst>
              </a:rPr>
              <a:t>Gives up its own way</a:t>
            </a:r>
          </a:p>
          <a:p>
            <a:r>
              <a:rPr lang="en-US" sz="3600" dirty="0" smtClean="0">
                <a:effectLst>
                  <a:glow rad="101600">
                    <a:schemeClr val="bg1">
                      <a:alpha val="60000"/>
                    </a:schemeClr>
                  </a:glow>
                </a:effectLst>
              </a:rPr>
              <a:t>Surrenders its rights</a:t>
            </a:r>
          </a:p>
          <a:p>
            <a:r>
              <a:rPr lang="en-US" sz="3600" dirty="0" smtClean="0">
                <a:effectLst>
                  <a:glow rad="101600">
                    <a:schemeClr val="bg1">
                      <a:alpha val="60000"/>
                    </a:schemeClr>
                  </a:glow>
                </a:effectLst>
              </a:rPr>
              <a:t>Discards its own glory</a:t>
            </a:r>
          </a:p>
          <a:p>
            <a:r>
              <a:rPr lang="en-US" sz="3600" dirty="0" smtClean="0">
                <a:effectLst>
                  <a:glow rad="101600">
                    <a:schemeClr val="bg1">
                      <a:alpha val="60000"/>
                    </a:schemeClr>
                  </a:glow>
                </a:effectLst>
              </a:rPr>
              <a:t>Denies self and selfish attitudes</a:t>
            </a:r>
          </a:p>
          <a:p>
            <a:r>
              <a:rPr lang="en-US" sz="3600" dirty="0" smtClean="0">
                <a:effectLst>
                  <a:glow rad="101600">
                    <a:schemeClr val="bg1">
                      <a:alpha val="60000"/>
                    </a:schemeClr>
                  </a:glow>
                </a:effectLst>
              </a:rPr>
              <a:t>Lives in obedience to the Word of God</a:t>
            </a:r>
            <a:endParaRPr lang="en-US" sz="3600" dirty="0">
              <a:effectLst>
                <a:glow rad="101600">
                  <a:schemeClr val="bg1">
                    <a:alpha val="60000"/>
                  </a:schemeClr>
                </a:glow>
              </a:effectLst>
            </a:endParaRPr>
          </a:p>
        </p:txBody>
      </p:sp>
      <p:pic>
        <p:nvPicPr>
          <p:cNvPr id="3074" name="Picture 2" descr="C:\Users\Ptr. Daniel White\Desktop\Bible pictures\Praying\man praying on one knee.jpg"/>
          <p:cNvPicPr>
            <a:picLocks noChangeAspect="1" noChangeArrowheads="1"/>
          </p:cNvPicPr>
          <p:nvPr/>
        </p:nvPicPr>
        <p:blipFill>
          <a:blip r:embed="rId3" cstate="print"/>
          <a:srcRect/>
          <a:stretch>
            <a:fillRect/>
          </a:stretch>
        </p:blipFill>
        <p:spPr bwMode="auto">
          <a:xfrm>
            <a:off x="5105400" y="2438400"/>
            <a:ext cx="3733800" cy="2674825"/>
          </a:xfrm>
          <a:prstGeom prst="rect">
            <a:avLst/>
          </a:prstGeom>
          <a:noFill/>
          <a:scene3d>
            <a:camera prst="orthographicFront"/>
            <a:lightRig rig="threePt" dir="t"/>
          </a:scene3d>
          <a:sp3d>
            <a:bevelT prst="convex"/>
          </a:sp3d>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1100</TotalTime>
  <Words>1217</Words>
  <Application>Microsoft Office PowerPoint</Application>
  <PresentationFormat>On-screen Show (4:3)</PresentationFormat>
  <Paragraphs>127</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How to Walk with God “Brokenness” (Psalms 51:1-17)</vt:lpstr>
      <vt:lpstr>PowerPoint Presentation</vt:lpstr>
      <vt:lpstr>“C” is a bent “I” “yet not I, but Christ…”</vt:lpstr>
      <vt:lpstr>PowerPoint Presentation</vt:lpstr>
      <vt:lpstr>PowerPoint Presentation</vt:lpstr>
      <vt:lpstr>“I am (self) crucified (broken)  with Christ.”</vt:lpstr>
      <vt:lpstr>All of us are full of self</vt:lpstr>
      <vt:lpstr>PowerPoint Presentation</vt:lpstr>
      <vt:lpstr>Brokenness (Psalms 34:18)</vt:lpstr>
      <vt:lpstr>PowerPoint Presentation</vt:lpstr>
      <vt:lpstr>An honest look at our Christian life “How much self is in each one of us?”</vt:lpstr>
      <vt:lpstr>PowerPoint Presentation</vt:lpstr>
      <vt:lpstr>As long as self is in control,  God can do little with us</vt:lpstr>
      <vt:lpstr>PowerPoint Presentation</vt:lpstr>
      <vt:lpstr>PowerPoint Presentation</vt:lpstr>
      <vt:lpstr>“The willingness of Jesus to be broken for us is the all compelling motive in our being willing to be broken for Him.”</vt:lpstr>
      <vt:lpstr>PowerPoint Presentation</vt:lpstr>
      <vt:lpstr>PowerPoint Presentation</vt:lpstr>
      <vt:lpstr>Dying to self is not something               we do once for all!</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Walk with God “Brokenness” (Psalms 51:1-17)</dc:title>
  <dc:creator>Ptr. Daniel White</dc:creator>
  <cp:lastModifiedBy>Dan White</cp:lastModifiedBy>
  <cp:revision>18</cp:revision>
  <dcterms:created xsi:type="dcterms:W3CDTF">2009-10-22T12:44:47Z</dcterms:created>
  <dcterms:modified xsi:type="dcterms:W3CDTF">2016-01-18T18:19:17Z</dcterms:modified>
</cp:coreProperties>
</file>