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notesSlides/notesSlide43.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80" r:id="rId2"/>
    <p:sldId id="258" r:id="rId3"/>
    <p:sldId id="259" r:id="rId4"/>
    <p:sldId id="261" r:id="rId5"/>
    <p:sldId id="282" r:id="rId6"/>
    <p:sldId id="263" r:id="rId7"/>
    <p:sldId id="264" r:id="rId8"/>
    <p:sldId id="266" r:id="rId9"/>
    <p:sldId id="293" r:id="rId10"/>
    <p:sldId id="287" r:id="rId11"/>
    <p:sldId id="288" r:id="rId12"/>
    <p:sldId id="289" r:id="rId13"/>
    <p:sldId id="290" r:id="rId14"/>
    <p:sldId id="291" r:id="rId15"/>
    <p:sldId id="292" r:id="rId16"/>
    <p:sldId id="294" r:id="rId17"/>
    <p:sldId id="295" r:id="rId18"/>
    <p:sldId id="298" r:id="rId19"/>
    <p:sldId id="284" r:id="rId20"/>
    <p:sldId id="285" r:id="rId21"/>
    <p:sldId id="286" r:id="rId22"/>
    <p:sldId id="299" r:id="rId23"/>
    <p:sldId id="302" r:id="rId24"/>
    <p:sldId id="303" r:id="rId25"/>
    <p:sldId id="304" r:id="rId26"/>
    <p:sldId id="305" r:id="rId27"/>
    <p:sldId id="306" r:id="rId28"/>
    <p:sldId id="321" r:id="rId29"/>
    <p:sldId id="296" r:id="rId30"/>
    <p:sldId id="300" r:id="rId31"/>
    <p:sldId id="308" r:id="rId32"/>
    <p:sldId id="307" r:id="rId33"/>
    <p:sldId id="310" r:id="rId34"/>
    <p:sldId id="309" r:id="rId35"/>
    <p:sldId id="317" r:id="rId36"/>
    <p:sldId id="319" r:id="rId37"/>
    <p:sldId id="311" r:id="rId38"/>
    <p:sldId id="312" r:id="rId39"/>
    <p:sldId id="313" r:id="rId40"/>
    <p:sldId id="315" r:id="rId41"/>
    <p:sldId id="316" r:id="rId42"/>
    <p:sldId id="320" r:id="rId43"/>
    <p:sldId id="318"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4660"/>
  </p:normalViewPr>
  <p:slideViewPr>
    <p:cSldViewPr>
      <p:cViewPr varScale="1">
        <p:scale>
          <a:sx n="63" d="100"/>
          <a:sy n="63" d="100"/>
        </p:scale>
        <p:origin x="-1188"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82329D-F5AA-4256-9E44-B7CC16831807}" type="datetimeFigureOut">
              <a:rPr lang="en-US" smtClean="0"/>
              <a:pPr/>
              <a:t>12/13/2009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28FC3D-5F62-464D-B1FA-7C8B6F40C1BF}"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28FC3D-5F62-464D-B1FA-7C8B6F40C1BF}"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28FC3D-5F62-464D-B1FA-7C8B6F40C1BF}"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28FC3D-5F62-464D-B1FA-7C8B6F40C1BF}"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28FC3D-5F62-464D-B1FA-7C8B6F40C1BF}"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28FC3D-5F62-464D-B1FA-7C8B6F40C1BF}"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28FC3D-5F62-464D-B1FA-7C8B6F40C1BF}"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28FC3D-5F62-464D-B1FA-7C8B6F40C1BF}"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28FC3D-5F62-464D-B1FA-7C8B6F40C1BF}"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28FC3D-5F62-464D-B1FA-7C8B6F40C1BF}"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9013B51-10A8-4DE4-896F-3FAD3CA55304}"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28FC3D-5F62-464D-B1FA-7C8B6F40C1BF}"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42F0577-DEEC-40D6-A9F9-F682E1987C2B}"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28FC3D-5F62-464D-B1FA-7C8B6F40C1BF}" type="slidenum">
              <a:rPr lang="en-US" smtClean="0"/>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28FC3D-5F62-464D-B1FA-7C8B6F40C1BF}" type="slidenum">
              <a:rPr lang="en-US" smtClean="0"/>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28FC3D-5F62-464D-B1FA-7C8B6F40C1BF}" type="slidenum">
              <a:rPr lang="en-US" smtClean="0"/>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28FC3D-5F62-464D-B1FA-7C8B6F40C1BF}" type="slidenum">
              <a:rPr lang="en-US" smtClean="0"/>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28FC3D-5F62-464D-B1FA-7C8B6F40C1BF}" type="slidenum">
              <a:rPr lang="en-US" smtClean="0"/>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28FC3D-5F62-464D-B1FA-7C8B6F40C1BF}" type="slidenum">
              <a:rPr lang="en-US" smtClean="0"/>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28FC3D-5F62-464D-B1FA-7C8B6F40C1BF}" type="slidenum">
              <a:rPr lang="en-US" smtClean="0"/>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28FC3D-5F62-464D-B1FA-7C8B6F40C1BF}" type="slidenum">
              <a:rPr lang="en-US" smtClean="0"/>
              <a:pPr/>
              <a:t>27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E28FC3D-5F62-464D-B1FA-7C8B6F40C1BF}" type="slidenum">
              <a:rPr lang="en-US" smtClean="0"/>
              <a:pPr/>
              <a:t>28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28FC3D-5F62-464D-B1FA-7C8B6F40C1BF}" type="slidenum">
              <a:rPr lang="en-US" smtClean="0"/>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42F0577-DEEC-40D6-A9F9-F682E1987C2B}"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28FC3D-5F62-464D-B1FA-7C8B6F40C1BF}" type="slidenum">
              <a:rPr lang="en-US" smtClean="0"/>
              <a:pPr/>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28FC3D-5F62-464D-B1FA-7C8B6F40C1BF}" type="slidenum">
              <a:rPr lang="en-US" smtClean="0"/>
              <a:pPr/>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28FC3D-5F62-464D-B1FA-7C8B6F40C1BF}" type="slidenum">
              <a:rPr lang="en-US" smtClean="0"/>
              <a:pPr/>
              <a:t>32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28FC3D-5F62-464D-B1FA-7C8B6F40C1BF}" type="slidenum">
              <a:rPr lang="en-US" smtClean="0"/>
              <a:pPr/>
              <a:t>33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28FC3D-5F62-464D-B1FA-7C8B6F40C1BF}" type="slidenum">
              <a:rPr lang="en-US" smtClean="0"/>
              <a:pPr/>
              <a:t>34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28FC3D-5F62-464D-B1FA-7C8B6F40C1BF}" type="slidenum">
              <a:rPr lang="en-US" smtClean="0"/>
              <a:pPr/>
              <a:t>35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28FC3D-5F62-464D-B1FA-7C8B6F40C1BF}" type="slidenum">
              <a:rPr lang="en-US" smtClean="0"/>
              <a:pPr/>
              <a:t>36</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28FC3D-5F62-464D-B1FA-7C8B6F40C1BF}" type="slidenum">
              <a:rPr lang="en-US" smtClean="0"/>
              <a:pPr/>
              <a:t>37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28FC3D-5F62-464D-B1FA-7C8B6F40C1BF}" type="slidenum">
              <a:rPr lang="en-US" smtClean="0"/>
              <a:pPr/>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28FC3D-5F62-464D-B1FA-7C8B6F40C1BF}" type="slidenum">
              <a:rPr lang="en-US" smtClean="0"/>
              <a:pPr/>
              <a:t>39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2EDC2C-94FB-430F-9905-4C710169783F}" type="slidenum">
              <a:rPr lang="en-US" smtClean="0"/>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28FC3D-5F62-464D-B1FA-7C8B6F40C1BF}" type="slidenum">
              <a:rPr lang="en-US" smtClean="0"/>
              <a:pPr/>
              <a:t>40</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28FC3D-5F62-464D-B1FA-7C8B6F40C1BF}" type="slidenum">
              <a:rPr lang="en-US" smtClean="0"/>
              <a:pPr/>
              <a:t>41</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E28FC3D-5F62-464D-B1FA-7C8B6F40C1BF}" type="slidenum">
              <a:rPr lang="en-US" smtClean="0"/>
              <a:pPr/>
              <a:t>42</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28FC3D-5F62-464D-B1FA-7C8B6F40C1BF}" type="slidenum">
              <a:rPr lang="en-US" smtClean="0"/>
              <a:pPr/>
              <a:t>43</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2EDC2C-94FB-430F-9905-4C710169783F}"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E370EC-5930-4785-978C-E3C3106188D3}"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2EDC2C-94FB-430F-9905-4C710169783F}"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93F5046-5D25-434A-9816-DB0438257A4F}"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28FC3D-5F62-464D-B1FA-7C8B6F40C1BF}"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40905F2-1F16-474C-BBCB-A3EC8AEEE9AB}" type="datetimeFigureOut">
              <a:rPr lang="en-US" smtClean="0"/>
              <a:pPr/>
              <a:t>12/13/2009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2BCABF4-BAF4-4472-9B21-BEDEB3163824}"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0905F2-1F16-474C-BBCB-A3EC8AEEE9AB}" type="datetimeFigureOut">
              <a:rPr lang="en-US" smtClean="0"/>
              <a:pPr/>
              <a:t>12/13/2009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2BCABF4-BAF4-4472-9B21-BEDEB3163824}"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0905F2-1F16-474C-BBCB-A3EC8AEEE9AB}" type="datetimeFigureOut">
              <a:rPr lang="en-US" smtClean="0"/>
              <a:pPr/>
              <a:t>12/13/2009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2BCABF4-BAF4-4472-9B21-BEDEB3163824}"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0905F2-1F16-474C-BBCB-A3EC8AEEE9AB}" type="datetimeFigureOut">
              <a:rPr lang="en-US" smtClean="0"/>
              <a:pPr/>
              <a:t>12/13/2009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2BCABF4-BAF4-4472-9B21-BEDEB3163824}"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40905F2-1F16-474C-BBCB-A3EC8AEEE9AB}" type="datetimeFigureOut">
              <a:rPr lang="en-US" smtClean="0"/>
              <a:pPr/>
              <a:t>12/13/2009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2BCABF4-BAF4-4472-9B21-BEDEB3163824}"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40905F2-1F16-474C-BBCB-A3EC8AEEE9AB}" type="datetimeFigureOut">
              <a:rPr lang="en-US" smtClean="0"/>
              <a:pPr/>
              <a:t>12/13/2009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2BCABF4-BAF4-4472-9B21-BEDEB3163824}"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40905F2-1F16-474C-BBCB-A3EC8AEEE9AB}" type="datetimeFigureOut">
              <a:rPr lang="en-US" smtClean="0"/>
              <a:pPr/>
              <a:t>12/13/2009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2BCABF4-BAF4-4472-9B21-BEDEB3163824}"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40905F2-1F16-474C-BBCB-A3EC8AEEE9AB}" type="datetimeFigureOut">
              <a:rPr lang="en-US" smtClean="0"/>
              <a:pPr/>
              <a:t>12/13/2009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2BCABF4-BAF4-4472-9B21-BEDEB3163824}"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0905F2-1F16-474C-BBCB-A3EC8AEEE9AB}" type="datetimeFigureOut">
              <a:rPr lang="en-US" smtClean="0"/>
              <a:pPr/>
              <a:t>12/13/2009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2BCABF4-BAF4-4472-9B21-BEDEB3163824}"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0905F2-1F16-474C-BBCB-A3EC8AEEE9AB}" type="datetimeFigureOut">
              <a:rPr lang="en-US" smtClean="0"/>
              <a:pPr/>
              <a:t>12/13/2009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2BCABF4-BAF4-4472-9B21-BEDEB3163824}"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0905F2-1F16-474C-BBCB-A3EC8AEEE9AB}" type="datetimeFigureOut">
              <a:rPr lang="en-US" smtClean="0"/>
              <a:pPr/>
              <a:t>12/13/2009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2BCABF4-BAF4-4472-9B21-BEDEB3163824}"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0905F2-1F16-474C-BBCB-A3EC8AEEE9AB}" type="datetimeFigureOut">
              <a:rPr lang="en-US" smtClean="0"/>
              <a:pPr/>
              <a:t>12/13/2009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BCABF4-BAF4-4472-9B21-BEDEB3163824}"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30.jpeg"/><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697162"/>
          </a:xfrm>
        </p:spPr>
        <p:txBody>
          <a:bodyPr>
            <a:normAutofit fontScale="90000"/>
          </a:bodyPr>
          <a:lstStyle/>
          <a:p>
            <a:r>
              <a:rPr lang="en-US" dirty="0" smtClean="0">
                <a:effectLst>
                  <a:glow rad="101600">
                    <a:schemeClr val="bg1">
                      <a:alpha val="60000"/>
                    </a:schemeClr>
                  </a:glow>
                </a:effectLst>
              </a:rPr>
              <a:t>How to Walk with God</a:t>
            </a:r>
            <a:br>
              <a:rPr lang="en-US" dirty="0" smtClean="0">
                <a:effectLst>
                  <a:glow rad="101600">
                    <a:schemeClr val="bg1">
                      <a:alpha val="60000"/>
                    </a:schemeClr>
                  </a:glow>
                </a:effectLst>
              </a:rPr>
            </a:br>
            <a:r>
              <a:rPr lang="en-US" sz="4000" i="1" dirty="0" smtClean="0">
                <a:solidFill>
                  <a:srgbClr val="FFFF00"/>
                </a:solidFill>
                <a:effectLst>
                  <a:glow rad="101600">
                    <a:schemeClr val="bg1">
                      <a:alpha val="60000"/>
                    </a:schemeClr>
                  </a:glow>
                </a:effectLst>
              </a:rPr>
              <a:t>“Avoidance of Sin”</a:t>
            </a:r>
            <a:br>
              <a:rPr lang="en-US" sz="4000" i="1" dirty="0" smtClean="0">
                <a:solidFill>
                  <a:srgbClr val="FFFF00"/>
                </a:solidFill>
                <a:effectLst>
                  <a:glow rad="101600">
                    <a:schemeClr val="bg1">
                      <a:alpha val="60000"/>
                    </a:schemeClr>
                  </a:glow>
                </a:effectLst>
              </a:rPr>
            </a:br>
            <a:r>
              <a:rPr lang="en-US" sz="4000" i="1" dirty="0" smtClean="0">
                <a:solidFill>
                  <a:srgbClr val="FFFF00"/>
                </a:solidFill>
                <a:effectLst>
                  <a:glow rad="101600">
                    <a:schemeClr val="bg1">
                      <a:alpha val="60000"/>
                    </a:schemeClr>
                  </a:glow>
                </a:effectLst>
              </a:rPr>
              <a:t>and</a:t>
            </a:r>
            <a:r>
              <a:rPr lang="en-US" dirty="0" smtClean="0">
                <a:effectLst>
                  <a:glow rad="101600">
                    <a:schemeClr val="bg1">
                      <a:alpha val="60000"/>
                    </a:schemeClr>
                  </a:glow>
                </a:effectLst>
              </a:rPr>
              <a:t/>
            </a:r>
            <a:br>
              <a:rPr lang="en-US" dirty="0" smtClean="0">
                <a:effectLst>
                  <a:glow rad="101600">
                    <a:schemeClr val="bg1">
                      <a:alpha val="60000"/>
                    </a:schemeClr>
                  </a:glow>
                </a:effectLst>
              </a:rPr>
            </a:br>
            <a:r>
              <a:rPr lang="en-US" sz="4000" i="1" dirty="0" smtClean="0">
                <a:solidFill>
                  <a:srgbClr val="FFFF00"/>
                </a:solidFill>
                <a:effectLst>
                  <a:glow rad="101600">
                    <a:schemeClr val="bg1">
                      <a:alpha val="60000"/>
                    </a:schemeClr>
                  </a:glow>
                </a:effectLst>
              </a:rPr>
              <a:t>“Adherence to Biblical Standards”</a:t>
            </a:r>
            <a:br>
              <a:rPr lang="en-US" sz="4000" i="1" dirty="0" smtClean="0">
                <a:solidFill>
                  <a:srgbClr val="FFFF00"/>
                </a:solidFill>
                <a:effectLst>
                  <a:glow rad="101600">
                    <a:schemeClr val="bg1">
                      <a:alpha val="60000"/>
                    </a:schemeClr>
                  </a:glow>
                </a:effectLst>
              </a:rPr>
            </a:br>
            <a:r>
              <a:rPr lang="en-US" sz="4000" i="1" dirty="0" smtClean="0">
                <a:effectLst>
                  <a:glow rad="101600">
                    <a:schemeClr val="bg1">
                      <a:alpha val="60000"/>
                    </a:schemeClr>
                  </a:glow>
                </a:effectLst>
              </a:rPr>
              <a:t>(Part 5)</a:t>
            </a:r>
            <a:endParaRPr lang="en-US" sz="4000" i="1" dirty="0">
              <a:effectLst>
                <a:glow rad="101600">
                  <a:schemeClr val="bg1">
                    <a:alpha val="60000"/>
                  </a:schemeClr>
                </a:glow>
              </a:effectLst>
            </a:endParaRPr>
          </a:p>
        </p:txBody>
      </p:sp>
      <p:sp>
        <p:nvSpPr>
          <p:cNvPr id="3" name="Content Placeholder 2"/>
          <p:cNvSpPr>
            <a:spLocks noGrp="1"/>
          </p:cNvSpPr>
          <p:nvPr>
            <p:ph idx="1"/>
          </p:nvPr>
        </p:nvSpPr>
        <p:spPr>
          <a:xfrm>
            <a:off x="0" y="3352800"/>
            <a:ext cx="5105400" cy="2971800"/>
          </a:xfrm>
        </p:spPr>
        <p:txBody>
          <a:bodyPr>
            <a:noAutofit/>
          </a:bodyPr>
          <a:lstStyle/>
          <a:p>
            <a:pPr algn="ctr">
              <a:buNone/>
            </a:pPr>
            <a:r>
              <a:rPr lang="en-US" sz="3600" i="1" dirty="0" smtClean="0">
                <a:effectLst>
                  <a:glow rad="101600">
                    <a:schemeClr val="bg1">
                      <a:alpha val="60000"/>
                    </a:schemeClr>
                  </a:glow>
                </a:effectLst>
              </a:rPr>
              <a:t>   “Whosoever committeth sin transgresseth also the law: for sin is          the transgression of            the law.” (I John 3:4) </a:t>
            </a:r>
          </a:p>
          <a:p>
            <a:pPr algn="ctr">
              <a:buNone/>
            </a:pPr>
            <a:r>
              <a:rPr lang="en-US" sz="3600" i="1" dirty="0" smtClean="0">
                <a:effectLst>
                  <a:glow rad="101600">
                    <a:schemeClr val="bg1">
                      <a:alpha val="60000"/>
                    </a:schemeClr>
                  </a:glow>
                </a:effectLst>
              </a:rPr>
              <a:t> </a:t>
            </a:r>
          </a:p>
          <a:p>
            <a:pPr algn="ctr">
              <a:buNone/>
            </a:pPr>
            <a:r>
              <a:rPr lang="en-US" sz="3600" i="1" dirty="0" smtClean="0">
                <a:effectLst>
                  <a:glow rad="101600">
                    <a:schemeClr val="bg1">
                      <a:alpha val="60000"/>
                    </a:schemeClr>
                  </a:glow>
                </a:effectLst>
              </a:rPr>
              <a:t>   </a:t>
            </a:r>
            <a:endParaRPr lang="en-US" sz="3600" i="1" dirty="0">
              <a:effectLst>
                <a:glow rad="101600">
                  <a:schemeClr val="bg1">
                    <a:alpha val="60000"/>
                  </a:schemeClr>
                </a:glow>
              </a:effectLst>
            </a:endParaRPr>
          </a:p>
        </p:txBody>
      </p:sp>
      <p:pic>
        <p:nvPicPr>
          <p:cNvPr id="1026" name="Picture 2" descr="c:\Users\Ptr. Daniel White\Desktop\Bible pictures\Bible pictures Old Testament\Moses3 after Egypt\Mt. Sinai &amp; 10 Comm\10 commandments JPG.jpg"/>
          <p:cNvPicPr>
            <a:picLocks noChangeAspect="1" noChangeArrowheads="1"/>
          </p:cNvPicPr>
          <p:nvPr/>
        </p:nvPicPr>
        <p:blipFill>
          <a:blip r:embed="rId3" cstate="print"/>
          <a:srcRect/>
          <a:stretch>
            <a:fillRect/>
          </a:stretch>
        </p:blipFill>
        <p:spPr bwMode="auto">
          <a:xfrm>
            <a:off x="5410200" y="2743200"/>
            <a:ext cx="3573463" cy="2776004"/>
          </a:xfrm>
          <a:prstGeom prst="rect">
            <a:avLst/>
          </a:prstGeom>
          <a:noFill/>
          <a:effectLst>
            <a:reflection blurRad="6350" stA="50000" endA="295" endPos="92000" dist="101600" dir="5400000" sy="-100000" algn="bl" rotWithShape="0"/>
          </a:effectLst>
          <a:scene3d>
            <a:camera prst="orthographicFront"/>
            <a:lightRig rig="threePt" dir="t"/>
          </a:scene3d>
          <a:sp3d>
            <a:bevelT prst="convex"/>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67200" y="457200"/>
            <a:ext cx="4724400" cy="6400800"/>
          </a:xfrm>
        </p:spPr>
        <p:txBody>
          <a:bodyPr>
            <a:normAutofit/>
          </a:bodyPr>
          <a:lstStyle/>
          <a:p>
            <a:pPr algn="ctr">
              <a:buNone/>
            </a:pPr>
            <a:r>
              <a:rPr lang="en-US" i="1" dirty="0" smtClean="0">
                <a:effectLst>
                  <a:glow rad="101600">
                    <a:schemeClr val="bg1">
                      <a:alpha val="60000"/>
                    </a:schemeClr>
                  </a:glow>
                </a:effectLst>
              </a:rPr>
              <a:t> “I had not known sin, but by the law: for I had not known lust, except the law had said, Thou shalt not covet…Wherefore the law is holy, and the commandment holy, and just, and good…For we know that the law is spiritual: but I am carnal, sold under sin.”</a:t>
            </a:r>
          </a:p>
          <a:p>
            <a:pPr algn="ctr">
              <a:buNone/>
            </a:pPr>
            <a:r>
              <a:rPr lang="en-US" i="1" dirty="0" smtClean="0">
                <a:effectLst>
                  <a:glow rad="101600">
                    <a:schemeClr val="bg1">
                      <a:alpha val="60000"/>
                    </a:schemeClr>
                  </a:glow>
                </a:effectLst>
              </a:rPr>
              <a:t> (Romans 7:7-14)</a:t>
            </a:r>
            <a:endParaRPr lang="en-US" i="1" dirty="0">
              <a:effectLst>
                <a:glow rad="101600">
                  <a:schemeClr val="bg1">
                    <a:alpha val="60000"/>
                  </a:schemeClr>
                </a:glow>
              </a:effectLst>
            </a:endParaRPr>
          </a:p>
        </p:txBody>
      </p:sp>
      <p:pic>
        <p:nvPicPr>
          <p:cNvPr id="2051" name="Picture 3" descr="c:\Users\Ptr. Daniel White\Desktop\Bible pictures\Bible pictures Old Testament\Moses3 after Egypt\Mt. Sinai &amp; 10 Comm\God giving law.jpg"/>
          <p:cNvPicPr>
            <a:picLocks noChangeAspect="1" noChangeArrowheads="1"/>
          </p:cNvPicPr>
          <p:nvPr/>
        </p:nvPicPr>
        <p:blipFill>
          <a:blip r:embed="rId3" cstate="print"/>
          <a:srcRect/>
          <a:stretch>
            <a:fillRect/>
          </a:stretch>
        </p:blipFill>
        <p:spPr bwMode="auto">
          <a:xfrm>
            <a:off x="228600" y="-228600"/>
            <a:ext cx="4354513" cy="4419600"/>
          </a:xfrm>
          <a:prstGeom prst="rect">
            <a:avLst/>
          </a:prstGeom>
          <a:noFill/>
          <a:effectLst>
            <a:reflection blurRad="6350" stA="50000" endA="295" endPos="92000" dist="101600" dir="5400000" sy="-100000" algn="bl" rotWithShape="0"/>
          </a:effectLst>
          <a:scene3d>
            <a:camera prst="perspectiveAbove"/>
            <a:lightRig rig="threePt" dir="t"/>
          </a:scene3d>
          <a:sp3d>
            <a:bevelT w="152400" h="50800" prst="softRound"/>
          </a:sp3d>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tr. Daniel White\Desktop\Bible pictures\Bible pictures Old Testament\Moses3 after Egypt\Mt. Sinai &amp; 10 Comm\10 Commandments_\01Commandment-1454.jpg"/>
          <p:cNvPicPr>
            <a:picLocks noChangeAspect="1" noChangeArrowheads="1"/>
          </p:cNvPicPr>
          <p:nvPr/>
        </p:nvPicPr>
        <p:blipFill>
          <a:blip r:embed="rId3" cstate="print"/>
          <a:srcRect/>
          <a:stretch>
            <a:fillRect/>
          </a:stretch>
        </p:blipFill>
        <p:spPr bwMode="auto">
          <a:xfrm>
            <a:off x="0" y="0"/>
            <a:ext cx="4648200" cy="6858000"/>
          </a:xfrm>
          <a:prstGeom prst="rect">
            <a:avLst/>
          </a:prstGeom>
          <a:noFill/>
        </p:spPr>
      </p:pic>
      <p:pic>
        <p:nvPicPr>
          <p:cNvPr id="3075" name="Picture 3" descr="C:\Users\Ptr. Daniel White\Desktop\Bible pictures\Bible pictures Old Testament\Moses3 after Egypt\Mt. Sinai &amp; 10 Comm\10 Commandments_\02 Commandment-1454.jpg"/>
          <p:cNvPicPr>
            <a:picLocks noChangeAspect="1" noChangeArrowheads="1"/>
          </p:cNvPicPr>
          <p:nvPr/>
        </p:nvPicPr>
        <p:blipFill>
          <a:blip r:embed="rId4" cstate="print"/>
          <a:srcRect/>
          <a:stretch>
            <a:fillRect/>
          </a:stretch>
        </p:blipFill>
        <p:spPr bwMode="auto">
          <a:xfrm>
            <a:off x="4648201" y="0"/>
            <a:ext cx="4495800" cy="685800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Ptr. Daniel White\Desktop\Bible pictures\Bible pictures Old Testament\Moses3 after Egypt\Mt. Sinai &amp; 10 Comm\10 Commandments_\03 Commandment-1454.jpg"/>
          <p:cNvPicPr>
            <a:picLocks noChangeAspect="1" noChangeArrowheads="1"/>
          </p:cNvPicPr>
          <p:nvPr/>
        </p:nvPicPr>
        <p:blipFill>
          <a:blip r:embed="rId3" cstate="print"/>
          <a:srcRect/>
          <a:stretch>
            <a:fillRect/>
          </a:stretch>
        </p:blipFill>
        <p:spPr bwMode="auto">
          <a:xfrm>
            <a:off x="0" y="0"/>
            <a:ext cx="4648200" cy="6858000"/>
          </a:xfrm>
          <a:prstGeom prst="rect">
            <a:avLst/>
          </a:prstGeom>
          <a:noFill/>
        </p:spPr>
      </p:pic>
      <p:pic>
        <p:nvPicPr>
          <p:cNvPr id="4099" name="Picture 3" descr="C:\Users\Ptr. Daniel White\Desktop\Bible pictures\Bible pictures Old Testament\Moses3 after Egypt\Mt. Sinai &amp; 10 Comm\10 Commandments_\04 Commandment-1454.jpg"/>
          <p:cNvPicPr>
            <a:picLocks noChangeAspect="1" noChangeArrowheads="1"/>
          </p:cNvPicPr>
          <p:nvPr/>
        </p:nvPicPr>
        <p:blipFill>
          <a:blip r:embed="rId4" cstate="print"/>
          <a:srcRect/>
          <a:stretch>
            <a:fillRect/>
          </a:stretch>
        </p:blipFill>
        <p:spPr bwMode="auto">
          <a:xfrm>
            <a:off x="4495800" y="0"/>
            <a:ext cx="4648201" cy="685800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tr. Daniel White\Desktop\Bible pictures\Bible pictures Old Testament\Moses3 after Egypt\Mt. Sinai &amp; 10 Comm\10 Commandments_\05 Commandment-1454.jpg"/>
          <p:cNvPicPr>
            <a:picLocks noChangeAspect="1" noChangeArrowheads="1"/>
          </p:cNvPicPr>
          <p:nvPr/>
        </p:nvPicPr>
        <p:blipFill>
          <a:blip r:embed="rId3" cstate="print"/>
          <a:srcRect/>
          <a:stretch>
            <a:fillRect/>
          </a:stretch>
        </p:blipFill>
        <p:spPr bwMode="auto">
          <a:xfrm>
            <a:off x="0" y="0"/>
            <a:ext cx="4648200" cy="6858000"/>
          </a:xfrm>
          <a:prstGeom prst="rect">
            <a:avLst/>
          </a:prstGeom>
          <a:noFill/>
        </p:spPr>
      </p:pic>
      <p:pic>
        <p:nvPicPr>
          <p:cNvPr id="5123" name="Picture 3" descr="C:\Users\Ptr. Daniel White\Desktop\Bible pictures\Bible pictures Old Testament\Moses3 after Egypt\Mt. Sinai &amp; 10 Comm\10 Commandments_\06Commandment-1454.jpg"/>
          <p:cNvPicPr>
            <a:picLocks noChangeAspect="1" noChangeArrowheads="1"/>
          </p:cNvPicPr>
          <p:nvPr/>
        </p:nvPicPr>
        <p:blipFill>
          <a:blip r:embed="rId4" cstate="print"/>
          <a:srcRect/>
          <a:stretch>
            <a:fillRect/>
          </a:stretch>
        </p:blipFill>
        <p:spPr bwMode="auto">
          <a:xfrm>
            <a:off x="4572001" y="0"/>
            <a:ext cx="4572000" cy="685800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Ptr. Daniel White\Desktop\Bible pictures\Bible pictures Old Testament\Moses3 after Egypt\Mt. Sinai &amp; 10 Comm\10 Commandments_\07Commandment-1454.jpg"/>
          <p:cNvPicPr>
            <a:picLocks noChangeAspect="1" noChangeArrowheads="1"/>
          </p:cNvPicPr>
          <p:nvPr/>
        </p:nvPicPr>
        <p:blipFill>
          <a:blip r:embed="rId3" cstate="print"/>
          <a:srcRect/>
          <a:stretch>
            <a:fillRect/>
          </a:stretch>
        </p:blipFill>
        <p:spPr bwMode="auto">
          <a:xfrm>
            <a:off x="0" y="0"/>
            <a:ext cx="4648200" cy="6858000"/>
          </a:xfrm>
          <a:prstGeom prst="rect">
            <a:avLst/>
          </a:prstGeom>
          <a:noFill/>
        </p:spPr>
      </p:pic>
      <p:pic>
        <p:nvPicPr>
          <p:cNvPr id="6147" name="Picture 3" descr="C:\Users\Ptr. Daniel White\Desktop\Bible pictures\Bible pictures Old Testament\Moses3 after Egypt\Mt. Sinai &amp; 10 Comm\10 Commandments_\08Commandment-1454.jpg"/>
          <p:cNvPicPr>
            <a:picLocks noChangeAspect="1" noChangeArrowheads="1"/>
          </p:cNvPicPr>
          <p:nvPr/>
        </p:nvPicPr>
        <p:blipFill>
          <a:blip r:embed="rId4" cstate="print"/>
          <a:srcRect/>
          <a:stretch>
            <a:fillRect/>
          </a:stretch>
        </p:blipFill>
        <p:spPr bwMode="auto">
          <a:xfrm>
            <a:off x="4648200" y="0"/>
            <a:ext cx="4495800" cy="685800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Ptr. Daniel White\Desktop\Bible pictures\Bible pictures Old Testament\Moses3 after Egypt\Mt. Sinai &amp; 10 Comm\10 Commandments_\09 Commandment-1454.jpg"/>
          <p:cNvPicPr>
            <a:picLocks noChangeAspect="1" noChangeArrowheads="1"/>
          </p:cNvPicPr>
          <p:nvPr/>
        </p:nvPicPr>
        <p:blipFill>
          <a:blip r:embed="rId3" cstate="print"/>
          <a:srcRect/>
          <a:stretch>
            <a:fillRect/>
          </a:stretch>
        </p:blipFill>
        <p:spPr bwMode="auto">
          <a:xfrm>
            <a:off x="0" y="0"/>
            <a:ext cx="4724400" cy="6858000"/>
          </a:xfrm>
          <a:prstGeom prst="rect">
            <a:avLst/>
          </a:prstGeom>
          <a:noFill/>
        </p:spPr>
      </p:pic>
      <p:pic>
        <p:nvPicPr>
          <p:cNvPr id="7171" name="Picture 3" descr="C:\Users\Ptr. Daniel White\Desktop\Bible pictures\Bible pictures Old Testament\Moses3 after Egypt\Mt. Sinai &amp; 10 Comm\10 Commandments_\10Commandment-1454.jpg"/>
          <p:cNvPicPr>
            <a:picLocks noChangeAspect="1" noChangeArrowheads="1"/>
          </p:cNvPicPr>
          <p:nvPr/>
        </p:nvPicPr>
        <p:blipFill>
          <a:blip r:embed="rId4" cstate="print"/>
          <a:srcRect/>
          <a:stretch>
            <a:fillRect/>
          </a:stretch>
        </p:blipFill>
        <p:spPr bwMode="auto">
          <a:xfrm>
            <a:off x="4648201" y="0"/>
            <a:ext cx="4495800" cy="685800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Ptr. Daniel White\Desktop\Bible pictures\Bible pictures New Testament\PAUL\Writing\paul_writes_to_friends.jpg"/>
          <p:cNvPicPr>
            <a:picLocks noChangeAspect="1" noChangeArrowheads="1"/>
          </p:cNvPicPr>
          <p:nvPr/>
        </p:nvPicPr>
        <p:blipFill>
          <a:blip r:embed="rId3" cstate="print"/>
          <a:srcRect/>
          <a:stretch>
            <a:fillRect/>
          </a:stretch>
        </p:blipFill>
        <p:spPr bwMode="auto">
          <a:xfrm>
            <a:off x="381000" y="304800"/>
            <a:ext cx="4508500" cy="5410200"/>
          </a:xfrm>
          <a:prstGeom prst="rect">
            <a:avLst/>
          </a:prstGeom>
          <a:noFill/>
          <a:scene3d>
            <a:camera prst="orthographicFront"/>
            <a:lightRig rig="threePt" dir="t"/>
          </a:scene3d>
          <a:sp3d>
            <a:bevelT prst="slope"/>
          </a:sp3d>
        </p:spPr>
      </p:pic>
      <p:sp>
        <p:nvSpPr>
          <p:cNvPr id="3" name="Title 2"/>
          <p:cNvSpPr>
            <a:spLocks noGrp="1"/>
          </p:cNvSpPr>
          <p:nvPr>
            <p:ph type="title"/>
          </p:nvPr>
        </p:nvSpPr>
        <p:spPr>
          <a:xfrm>
            <a:off x="5105400" y="1295400"/>
            <a:ext cx="3886200" cy="1828800"/>
          </a:xfrm>
        </p:spPr>
        <p:txBody>
          <a:bodyPr>
            <a:normAutofit fontScale="90000"/>
          </a:bodyPr>
          <a:lstStyle/>
          <a:p>
            <a:r>
              <a:rPr lang="en-US" dirty="0" smtClean="0">
                <a:effectLst>
                  <a:glow rad="101600">
                    <a:schemeClr val="bg1">
                      <a:alpha val="60000"/>
                    </a:schemeClr>
                  </a:glow>
                </a:effectLst>
              </a:rPr>
              <a:t>Avoidance List</a:t>
            </a:r>
            <a:br>
              <a:rPr lang="en-US" dirty="0" smtClean="0">
                <a:effectLst>
                  <a:glow rad="101600">
                    <a:schemeClr val="bg1">
                      <a:alpha val="60000"/>
                    </a:schemeClr>
                  </a:glow>
                </a:effectLst>
              </a:rPr>
            </a:br>
            <a:r>
              <a:rPr lang="en-US" dirty="0" smtClean="0">
                <a:effectLst>
                  <a:glow rad="101600">
                    <a:schemeClr val="bg1">
                      <a:alpha val="60000"/>
                    </a:schemeClr>
                  </a:glow>
                </a:effectLst>
              </a:rPr>
              <a:t> </a:t>
            </a:r>
            <a:r>
              <a:rPr lang="en-US" dirty="0" smtClean="0">
                <a:solidFill>
                  <a:srgbClr val="FFFF00"/>
                </a:solidFill>
                <a:effectLst>
                  <a:glow rad="101600">
                    <a:schemeClr val="bg1">
                      <a:alpha val="60000"/>
                    </a:schemeClr>
                  </a:glow>
                </a:effectLst>
              </a:rPr>
              <a:t>“</a:t>
            </a:r>
            <a:r>
              <a:rPr lang="en-US" sz="3600" i="1" dirty="0" smtClean="0">
                <a:solidFill>
                  <a:srgbClr val="FFFF00"/>
                </a:solidFill>
                <a:effectLst>
                  <a:glow rad="101600">
                    <a:schemeClr val="bg1">
                      <a:alpha val="60000"/>
                    </a:schemeClr>
                  </a:glow>
                </a:effectLst>
              </a:rPr>
              <a:t>Teaching us that, denying ungodliness and worldly lusts, we should live soberly, righteously, and godly, in this present world</a:t>
            </a:r>
            <a:r>
              <a:rPr lang="en-US" sz="3200" dirty="0" smtClean="0">
                <a:solidFill>
                  <a:srgbClr val="FFFF00"/>
                </a:solidFill>
                <a:effectLst>
                  <a:glow rad="101600">
                    <a:schemeClr val="bg1">
                      <a:alpha val="60000"/>
                    </a:schemeClr>
                  </a:glow>
                </a:effectLst>
              </a:rPr>
              <a:t>.” (</a:t>
            </a:r>
            <a:r>
              <a:rPr lang="en-US" sz="3600" i="1" dirty="0" smtClean="0">
                <a:solidFill>
                  <a:srgbClr val="FFFF00"/>
                </a:solidFill>
                <a:effectLst>
                  <a:glow rad="101600">
                    <a:schemeClr val="bg1">
                      <a:alpha val="60000"/>
                    </a:schemeClr>
                  </a:glow>
                </a:effectLst>
              </a:rPr>
              <a:t>Titus 2:12) </a:t>
            </a:r>
            <a:endParaRPr lang="en-US" sz="3600" i="1" dirty="0">
              <a:solidFill>
                <a:srgbClr val="FFFF00"/>
              </a:solidFill>
              <a:effectLst>
                <a:glow rad="101600">
                  <a:schemeClr val="bg1">
                    <a:alpha val="60000"/>
                  </a:schemeClr>
                </a:glow>
              </a:effectLst>
            </a:endParaRPr>
          </a:p>
        </p:txBody>
      </p:sp>
      <p:sp>
        <p:nvSpPr>
          <p:cNvPr id="4" name="Content Placeholder 3"/>
          <p:cNvSpPr>
            <a:spLocks noGrp="1"/>
          </p:cNvSpPr>
          <p:nvPr>
            <p:ph idx="1"/>
          </p:nvPr>
        </p:nvSpPr>
        <p:spPr>
          <a:xfrm>
            <a:off x="5105400" y="4572000"/>
            <a:ext cx="3810000" cy="2286000"/>
          </a:xfrm>
        </p:spPr>
        <p:txBody>
          <a:bodyPr/>
          <a:lstStyle/>
          <a:p>
            <a:r>
              <a:rPr lang="en-US" i="1" dirty="0" smtClean="0">
                <a:effectLst>
                  <a:glow rad="101600">
                    <a:schemeClr val="bg1">
                      <a:alpha val="60000"/>
                    </a:schemeClr>
                  </a:glow>
                </a:effectLst>
              </a:rPr>
              <a:t>Romans 1:28-31</a:t>
            </a:r>
          </a:p>
          <a:p>
            <a:r>
              <a:rPr lang="en-US" i="1" dirty="0" smtClean="0">
                <a:effectLst>
                  <a:glow rad="101600">
                    <a:schemeClr val="bg1">
                      <a:alpha val="60000"/>
                    </a:schemeClr>
                  </a:glow>
                </a:effectLst>
              </a:rPr>
              <a:t>Galatians 5:19-21</a:t>
            </a:r>
          </a:p>
          <a:p>
            <a:r>
              <a:rPr lang="en-US" i="1" dirty="0" smtClean="0">
                <a:effectLst>
                  <a:glow rad="101600">
                    <a:schemeClr val="bg1">
                      <a:alpha val="60000"/>
                    </a:schemeClr>
                  </a:glow>
                </a:effectLst>
              </a:rPr>
              <a:t>Ephesians 5:1-8</a:t>
            </a:r>
            <a:endParaRPr lang="en-US" i="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to="" calcmode="lin" valueType="num">
                                      <p:cBhvr>
                                        <p:cTn id="12" dur="1" fill="hold"/>
                                        <p:tgtEl>
                                          <p:spTgt spid="4">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to="" calcmode="lin" valueType="num">
                                      <p:cBhvr>
                                        <p:cTn id="17" dur="1" fill="hold"/>
                                        <p:tgtEl>
                                          <p:spTgt spid="4">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74638"/>
            <a:ext cx="7696200" cy="1143000"/>
          </a:xfrm>
        </p:spPr>
        <p:txBody>
          <a:bodyPr>
            <a:normAutofit fontScale="90000"/>
          </a:bodyPr>
          <a:lstStyle/>
          <a:p>
            <a:r>
              <a:rPr lang="en-US" dirty="0" smtClean="0">
                <a:effectLst>
                  <a:glow rad="101600">
                    <a:schemeClr val="bg1">
                      <a:alpha val="60000"/>
                    </a:schemeClr>
                  </a:glow>
                </a:effectLst>
              </a:rPr>
              <a:t>Adherence List</a:t>
            </a:r>
            <a:br>
              <a:rPr lang="en-US" dirty="0" smtClean="0">
                <a:effectLst>
                  <a:glow rad="101600">
                    <a:schemeClr val="bg1">
                      <a:alpha val="60000"/>
                    </a:schemeClr>
                  </a:glow>
                </a:effectLst>
              </a:rPr>
            </a:br>
            <a:r>
              <a:rPr lang="en-US" sz="4000" i="1" dirty="0" smtClean="0">
                <a:solidFill>
                  <a:srgbClr val="FFFF00"/>
                </a:solidFill>
                <a:effectLst>
                  <a:glow rad="101600">
                    <a:schemeClr val="bg1">
                      <a:alpha val="60000"/>
                    </a:schemeClr>
                  </a:glow>
                </a:effectLst>
              </a:rPr>
              <a:t>“Developing Biblical Standards”</a:t>
            </a:r>
            <a:endParaRPr lang="en-US" sz="4000" i="1" dirty="0">
              <a:solidFill>
                <a:srgbClr val="FFFF00"/>
              </a:solidFill>
              <a:effectLst>
                <a:glow rad="101600">
                  <a:schemeClr val="bg1">
                    <a:alpha val="60000"/>
                  </a:schemeClr>
                </a:glow>
              </a:effectLst>
            </a:endParaRPr>
          </a:p>
        </p:txBody>
      </p:sp>
      <p:sp>
        <p:nvSpPr>
          <p:cNvPr id="3" name="Content Placeholder 2"/>
          <p:cNvSpPr>
            <a:spLocks noGrp="1"/>
          </p:cNvSpPr>
          <p:nvPr>
            <p:ph idx="1"/>
          </p:nvPr>
        </p:nvSpPr>
        <p:spPr>
          <a:xfrm>
            <a:off x="0" y="1752600"/>
            <a:ext cx="8991600" cy="5105400"/>
          </a:xfrm>
        </p:spPr>
        <p:txBody>
          <a:bodyPr>
            <a:normAutofit/>
          </a:bodyPr>
          <a:lstStyle/>
          <a:p>
            <a:pPr>
              <a:buNone/>
            </a:pPr>
            <a:r>
              <a:rPr lang="en-US" i="1" dirty="0" smtClean="0">
                <a:effectLst>
                  <a:glow rad="101600">
                    <a:schemeClr val="bg1">
                      <a:alpha val="60000"/>
                    </a:schemeClr>
                  </a:glow>
                </a:effectLst>
              </a:rPr>
              <a:t>    “I press toward the mark for the prize of the high calling of God in Christ Jesus. Let us therefore, as many as be perfect, be thus minded: and if in any thing ye be otherwise minded, God shall reveal even this unto you. Nevertheless, whereto we have already attained, let us walk by the same </a:t>
            </a:r>
            <a:r>
              <a:rPr lang="en-US" i="1" u="sng" dirty="0" smtClean="0">
                <a:effectLst>
                  <a:glow rad="101600">
                    <a:schemeClr val="bg1">
                      <a:alpha val="60000"/>
                    </a:schemeClr>
                  </a:glow>
                </a:effectLst>
              </a:rPr>
              <a:t>rule</a:t>
            </a:r>
            <a:r>
              <a:rPr lang="en-US" i="1" dirty="0" smtClean="0">
                <a:effectLst>
                  <a:glow rad="101600">
                    <a:schemeClr val="bg1">
                      <a:alpha val="60000"/>
                    </a:schemeClr>
                  </a:glow>
                </a:effectLst>
              </a:rPr>
              <a:t>, let us mind the same thing. Brethren, be followers together of me, and mark them which walk so as ye have us for an ensample.” (Philippians 3:14-17)</a:t>
            </a:r>
            <a:endParaRPr lang="en-US" i="1" dirty="0">
              <a:effectLst>
                <a:glow rad="101600">
                  <a:schemeClr val="bg1">
                    <a:alpha val="60000"/>
                  </a:schemeClr>
                </a:glow>
              </a:effectLst>
            </a:endParaRPr>
          </a:p>
        </p:txBody>
      </p:sp>
      <p:pic>
        <p:nvPicPr>
          <p:cNvPr id="9218" name="Picture 2" descr="C:\Users\Ptr. Daniel White\Desktop\Bible pictures\bibles and book of life\bible-studying-pen-papger.gif.jpg"/>
          <p:cNvPicPr>
            <a:picLocks noChangeAspect="1" noChangeArrowheads="1"/>
          </p:cNvPicPr>
          <p:nvPr/>
        </p:nvPicPr>
        <p:blipFill>
          <a:blip r:embed="rId3" cstate="print"/>
          <a:srcRect/>
          <a:stretch>
            <a:fillRect/>
          </a:stretch>
        </p:blipFill>
        <p:spPr bwMode="auto">
          <a:xfrm>
            <a:off x="152400" y="152400"/>
            <a:ext cx="1752600" cy="117057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0"/>
            <a:ext cx="92964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C:\Users\Ptr. Daniel White\Desktop\Bible pictures\bibles and book of life\reading-bible-blue.jpg"/>
          <p:cNvPicPr>
            <a:picLocks noChangeAspect="1" noChangeArrowheads="1"/>
          </p:cNvPicPr>
          <p:nvPr/>
        </p:nvPicPr>
        <p:blipFill>
          <a:blip r:embed="rId3" cstate="print"/>
          <a:srcRect/>
          <a:stretch>
            <a:fillRect/>
          </a:stretch>
        </p:blipFill>
        <p:spPr bwMode="auto">
          <a:xfrm>
            <a:off x="228600" y="609600"/>
            <a:ext cx="8563330" cy="5638800"/>
          </a:xfrm>
          <a:prstGeom prst="rect">
            <a:avLst/>
          </a:prstGeom>
          <a:noFill/>
        </p:spPr>
      </p:pic>
      <p:pic>
        <p:nvPicPr>
          <p:cNvPr id="2051" name="Picture 3"/>
          <p:cNvPicPr>
            <a:picLocks noChangeAspect="1" noChangeArrowheads="1"/>
          </p:cNvPicPr>
          <p:nvPr/>
        </p:nvPicPr>
        <p:blipFill>
          <a:blip r:embed="rId4" cstate="print"/>
          <a:srcRect/>
          <a:stretch>
            <a:fillRect/>
          </a:stretch>
        </p:blipFill>
        <p:spPr bwMode="auto">
          <a:xfrm rot="19778657">
            <a:off x="354436" y="2951811"/>
            <a:ext cx="7994086" cy="8572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 calcmode="lin" valueType="num">
                                      <p:cBhvr>
                                        <p:cTn id="7" dur="1000" fill="hold"/>
                                        <p:tgtEl>
                                          <p:spTgt spid="2051"/>
                                        </p:tgtEl>
                                        <p:attrNameLst>
                                          <p:attrName>ppt_w</p:attrName>
                                        </p:attrNameLst>
                                      </p:cBhvr>
                                      <p:tavLst>
                                        <p:tav tm="0">
                                          <p:val>
                                            <p:strVal val="#ppt_w*0.70"/>
                                          </p:val>
                                        </p:tav>
                                        <p:tav tm="100000">
                                          <p:val>
                                            <p:strVal val="#ppt_w"/>
                                          </p:val>
                                        </p:tav>
                                      </p:tavLst>
                                    </p:anim>
                                    <p:anim calcmode="lin" valueType="num">
                                      <p:cBhvr>
                                        <p:cTn id="8" dur="1000" fill="hold"/>
                                        <p:tgtEl>
                                          <p:spTgt spid="2051"/>
                                        </p:tgtEl>
                                        <p:attrNameLst>
                                          <p:attrName>ppt_h</p:attrName>
                                        </p:attrNameLst>
                                      </p:cBhvr>
                                      <p:tavLst>
                                        <p:tav tm="0">
                                          <p:val>
                                            <p:strVal val="#ppt_h"/>
                                          </p:val>
                                        </p:tav>
                                        <p:tav tm="100000">
                                          <p:val>
                                            <p:strVal val="#ppt_h"/>
                                          </p:val>
                                        </p:tav>
                                      </p:tavLst>
                                    </p:anim>
                                    <p:animEffect transition="in" filter="fade">
                                      <p:cBhvr>
                                        <p:cTn id="9" dur="1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normAutofit fontScale="90000"/>
          </a:bodyPr>
          <a:lstStyle/>
          <a:p>
            <a:r>
              <a:rPr lang="en-US" dirty="0" smtClean="0">
                <a:effectLst>
                  <a:glow rad="101600">
                    <a:schemeClr val="bg1">
                      <a:alpha val="60000"/>
                    </a:schemeClr>
                  </a:glow>
                </a:effectLst>
              </a:rPr>
              <a:t>Two Dangers to Avoid</a:t>
            </a:r>
            <a:br>
              <a:rPr lang="en-US" dirty="0" smtClean="0">
                <a:effectLst>
                  <a:glow rad="101600">
                    <a:schemeClr val="bg1">
                      <a:alpha val="60000"/>
                    </a:schemeClr>
                  </a:glow>
                </a:effectLst>
              </a:rPr>
            </a:br>
            <a:r>
              <a:rPr lang="en-US" i="1" dirty="0" smtClean="0">
                <a:solidFill>
                  <a:srgbClr val="FFFF00"/>
                </a:solidFill>
                <a:effectLst>
                  <a:glow rad="101600">
                    <a:schemeClr val="bg1">
                      <a:alpha val="60000"/>
                    </a:schemeClr>
                  </a:glow>
                </a:effectLst>
              </a:rPr>
              <a:t>“Spiritual Pride”</a:t>
            </a:r>
            <a:endParaRPr lang="en-US" i="1" dirty="0">
              <a:solidFill>
                <a:srgbClr val="FFFF00"/>
              </a:solidFill>
              <a:effectLst>
                <a:glow rad="101600">
                  <a:schemeClr val="bg1">
                    <a:alpha val="60000"/>
                  </a:schemeClr>
                </a:glow>
              </a:effectLst>
            </a:endParaRPr>
          </a:p>
        </p:txBody>
      </p:sp>
      <p:pic>
        <p:nvPicPr>
          <p:cNvPr id="5122" name="Picture 2"/>
          <p:cNvPicPr>
            <a:picLocks noChangeAspect="1" noChangeArrowheads="1"/>
          </p:cNvPicPr>
          <p:nvPr/>
        </p:nvPicPr>
        <p:blipFill>
          <a:blip r:embed="rId3" cstate="print"/>
          <a:srcRect/>
          <a:stretch>
            <a:fillRect/>
          </a:stretch>
        </p:blipFill>
        <p:spPr bwMode="auto">
          <a:xfrm>
            <a:off x="6248400" y="990600"/>
            <a:ext cx="2895600" cy="4405671"/>
          </a:xfrm>
          <a:prstGeom prst="rect">
            <a:avLst/>
          </a:prstGeom>
          <a:noFill/>
          <a:ln w="9525">
            <a:noFill/>
            <a:miter lim="800000"/>
            <a:headEnd/>
            <a:tailEnd/>
          </a:ln>
        </p:spPr>
      </p:pic>
      <p:sp>
        <p:nvSpPr>
          <p:cNvPr id="3" name="Content Placeholder 2"/>
          <p:cNvSpPr>
            <a:spLocks noGrp="1"/>
          </p:cNvSpPr>
          <p:nvPr>
            <p:ph idx="1"/>
          </p:nvPr>
        </p:nvSpPr>
        <p:spPr>
          <a:xfrm>
            <a:off x="0" y="1600200"/>
            <a:ext cx="7162800" cy="5257800"/>
          </a:xfrm>
        </p:spPr>
        <p:txBody>
          <a:bodyPr>
            <a:normAutofit/>
          </a:bodyPr>
          <a:lstStyle/>
          <a:p>
            <a:r>
              <a:rPr lang="en-US" sz="3600" dirty="0" smtClean="0">
                <a:effectLst>
                  <a:glow rad="101600">
                    <a:schemeClr val="bg1">
                      <a:alpha val="60000"/>
                    </a:schemeClr>
                  </a:glow>
                </a:effectLst>
              </a:rPr>
              <a:t>Developing a critical and condemning spirit towards those who do not hold to Biblical standards – </a:t>
            </a:r>
          </a:p>
          <a:p>
            <a:pPr>
              <a:buNone/>
            </a:pPr>
            <a:r>
              <a:rPr lang="en-US" sz="3600" dirty="0" smtClean="0">
                <a:effectLst>
                  <a:glow rad="101600">
                    <a:schemeClr val="bg1">
                      <a:alpha val="60000"/>
                    </a:schemeClr>
                  </a:glow>
                </a:effectLst>
              </a:rPr>
              <a:t>    </a:t>
            </a:r>
            <a:r>
              <a:rPr lang="en-US" sz="3600" i="1" dirty="0" smtClean="0">
                <a:solidFill>
                  <a:srgbClr val="FFFF00"/>
                </a:solidFill>
                <a:effectLst>
                  <a:glow rad="101600">
                    <a:schemeClr val="bg1">
                      <a:alpha val="60000"/>
                    </a:schemeClr>
                  </a:glow>
                </a:effectLst>
              </a:rPr>
              <a:t>“I thank thee, that I am not as other men are, extortioners, unjust, adulterers, or even as this publican. I fast twice in the week, I give tithes of all that I possess.” – Luke 18:11</a:t>
            </a:r>
          </a:p>
          <a:p>
            <a:pPr>
              <a:buNone/>
            </a:pPr>
            <a:endParaRPr lang="en-US" sz="3600"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228600"/>
            <a:ext cx="8229600" cy="2133600"/>
          </a:xfrm>
        </p:spPr>
        <p:txBody>
          <a:bodyPr>
            <a:normAutofit fontScale="90000"/>
          </a:bodyPr>
          <a:lstStyle/>
          <a:p>
            <a:r>
              <a:rPr lang="en-US" dirty="0" smtClean="0">
                <a:effectLst>
                  <a:glow rad="101600">
                    <a:schemeClr val="bg1">
                      <a:alpha val="60000"/>
                    </a:schemeClr>
                  </a:glow>
                </a:effectLst>
              </a:rPr>
              <a:t>How to Walk with God</a:t>
            </a:r>
            <a:br>
              <a:rPr lang="en-US" dirty="0" smtClean="0">
                <a:effectLst>
                  <a:glow rad="101600">
                    <a:schemeClr val="bg1">
                      <a:alpha val="60000"/>
                    </a:schemeClr>
                  </a:glow>
                </a:effectLst>
              </a:rPr>
            </a:br>
            <a:r>
              <a:rPr lang="en-US" sz="4000" i="1" dirty="0" smtClean="0">
                <a:solidFill>
                  <a:srgbClr val="FFFF00"/>
                </a:solidFill>
                <a:effectLst>
                  <a:glow rad="101600">
                    <a:schemeClr val="bg1">
                      <a:alpha val="60000"/>
                    </a:schemeClr>
                  </a:glow>
                </a:effectLst>
              </a:rPr>
              <a:t>“Brokenness”</a:t>
            </a:r>
            <a:r>
              <a:rPr lang="en-US" sz="4000" i="1" dirty="0" smtClean="0">
                <a:effectLst>
                  <a:glow rad="101600">
                    <a:schemeClr val="bg1">
                      <a:alpha val="60000"/>
                    </a:schemeClr>
                  </a:glow>
                </a:effectLst>
              </a:rPr>
              <a:t/>
            </a:r>
            <a:br>
              <a:rPr lang="en-US" sz="4000" i="1" dirty="0" smtClean="0">
                <a:effectLst>
                  <a:glow rad="101600">
                    <a:schemeClr val="bg1">
                      <a:alpha val="60000"/>
                    </a:schemeClr>
                  </a:glow>
                </a:effectLst>
              </a:rPr>
            </a:br>
            <a:r>
              <a:rPr lang="en-US" sz="4000" i="1" dirty="0" smtClean="0">
                <a:effectLst>
                  <a:glow rad="101600">
                    <a:schemeClr val="bg1">
                      <a:alpha val="60000"/>
                    </a:schemeClr>
                  </a:glow>
                </a:effectLst>
              </a:rPr>
              <a:t>(Psalms 51:1-17)</a:t>
            </a:r>
            <a:br>
              <a:rPr lang="en-US" sz="4000" i="1" dirty="0" smtClean="0">
                <a:effectLst>
                  <a:glow rad="101600">
                    <a:schemeClr val="bg1">
                      <a:alpha val="60000"/>
                    </a:schemeClr>
                  </a:glow>
                </a:effectLst>
              </a:rPr>
            </a:br>
            <a:r>
              <a:rPr lang="en-US" sz="4000" i="1" dirty="0" smtClean="0">
                <a:effectLst>
                  <a:glow rad="101600">
                    <a:schemeClr val="bg1">
                      <a:alpha val="60000"/>
                    </a:schemeClr>
                  </a:glow>
                </a:effectLst>
              </a:rPr>
              <a:t>(Part 1)</a:t>
            </a:r>
            <a:endParaRPr lang="en-US" sz="4000" i="1" dirty="0">
              <a:effectLst>
                <a:glow rad="101600">
                  <a:schemeClr val="bg1">
                    <a:alpha val="60000"/>
                  </a:schemeClr>
                </a:glow>
              </a:effectLst>
            </a:endParaRPr>
          </a:p>
        </p:txBody>
      </p:sp>
      <p:pic>
        <p:nvPicPr>
          <p:cNvPr id="1026" name="Picture 2" descr="c:\Users\Ptr. Daniel White\Desktop\Bible pictures\Praying\Prayer\Repentance\Brokenness 1205-NT40.jpg"/>
          <p:cNvPicPr>
            <a:picLocks noChangeAspect="1" noChangeArrowheads="1"/>
          </p:cNvPicPr>
          <p:nvPr/>
        </p:nvPicPr>
        <p:blipFill>
          <a:blip r:embed="rId3" cstate="print"/>
          <a:srcRect/>
          <a:stretch>
            <a:fillRect/>
          </a:stretch>
        </p:blipFill>
        <p:spPr bwMode="auto">
          <a:xfrm>
            <a:off x="2971800" y="2743200"/>
            <a:ext cx="3352800" cy="3887304"/>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839200" cy="6705600"/>
          </a:xfrm>
        </p:spPr>
        <p:txBody>
          <a:bodyPr>
            <a:normAutofit fontScale="92500" lnSpcReduction="10000"/>
          </a:bodyPr>
          <a:lstStyle/>
          <a:p>
            <a:r>
              <a:rPr lang="en-US" sz="3600" dirty="0" smtClean="0">
                <a:effectLst>
                  <a:glow rad="101600">
                    <a:schemeClr val="bg1">
                      <a:alpha val="60000"/>
                    </a:schemeClr>
                  </a:glow>
                </a:effectLst>
              </a:rPr>
              <a:t>Developing a critical and condemning spirit towards those who do have Biblical standards –</a:t>
            </a:r>
          </a:p>
          <a:p>
            <a:pPr>
              <a:buFont typeface="Wingdings"/>
              <a:buChar char="Ø"/>
            </a:pPr>
            <a:r>
              <a:rPr lang="en-US" sz="3600" dirty="0" smtClean="0">
                <a:effectLst>
                  <a:glow rad="101600">
                    <a:schemeClr val="bg1">
                      <a:alpha val="60000"/>
                    </a:schemeClr>
                  </a:glow>
                </a:effectLst>
              </a:rPr>
              <a:t> Calling them legalistic -</a:t>
            </a:r>
          </a:p>
          <a:p>
            <a:pPr>
              <a:buFont typeface="Wingdings"/>
              <a:buChar char="Ø"/>
            </a:pPr>
            <a:r>
              <a:rPr lang="en-US" sz="3600" dirty="0">
                <a:effectLst>
                  <a:glow rad="101600">
                    <a:schemeClr val="bg1">
                      <a:alpha val="60000"/>
                    </a:schemeClr>
                  </a:glow>
                </a:effectLst>
              </a:rPr>
              <a:t> </a:t>
            </a:r>
            <a:r>
              <a:rPr lang="en-US" sz="3600" dirty="0" smtClean="0">
                <a:effectLst>
                  <a:glow rad="101600">
                    <a:schemeClr val="bg1">
                      <a:alpha val="60000"/>
                    </a:schemeClr>
                  </a:glow>
                </a:effectLst>
              </a:rPr>
              <a:t>Becoming very critical of them -  </a:t>
            </a:r>
          </a:p>
          <a:p>
            <a:pPr>
              <a:buFont typeface="Wingdings"/>
              <a:buChar char="Ø"/>
            </a:pPr>
            <a:r>
              <a:rPr lang="en-US" sz="3600" dirty="0" smtClean="0">
                <a:effectLst>
                  <a:glow rad="101600">
                    <a:schemeClr val="bg1">
                      <a:alpha val="60000"/>
                    </a:schemeClr>
                  </a:glow>
                </a:effectLst>
              </a:rPr>
              <a:t> Mocking (making fun) of them - </a:t>
            </a:r>
          </a:p>
          <a:p>
            <a:pPr>
              <a:buNone/>
            </a:pPr>
            <a:endParaRPr lang="en-US" sz="3600" dirty="0" smtClean="0">
              <a:effectLst>
                <a:glow rad="101600">
                  <a:schemeClr val="bg1">
                    <a:alpha val="60000"/>
                  </a:schemeClr>
                </a:glow>
              </a:effectLst>
            </a:endParaRPr>
          </a:p>
          <a:p>
            <a:pPr>
              <a:buNone/>
            </a:pPr>
            <a:r>
              <a:rPr lang="en-US" sz="3600" i="1" dirty="0" smtClean="0"/>
              <a:t>   </a:t>
            </a:r>
            <a:r>
              <a:rPr lang="en-US" sz="3700" i="1" dirty="0" smtClean="0">
                <a:solidFill>
                  <a:srgbClr val="FFFF00"/>
                </a:solidFill>
                <a:effectLst>
                  <a:glow rad="101600">
                    <a:schemeClr val="bg1">
                      <a:alpha val="60000"/>
                    </a:schemeClr>
                  </a:glow>
                </a:effectLst>
              </a:rPr>
              <a:t>“Let him eschew evil, and do good; let him seek peace, and ensue it. For the eyes of the Lord are over the righteous, and his ears are open unto their prayers: but the face of the Lord is against them that do evil. And who is he that will harm you, if ye be followers of that which is good? </a:t>
            </a:r>
            <a:endParaRPr lang="en-US" sz="3700" i="1" dirty="0">
              <a:solidFill>
                <a:srgbClr val="FFFF00"/>
              </a:solidFill>
              <a:effectLst>
                <a:glow rad="101600">
                  <a:schemeClr val="bg1">
                    <a:alpha val="60000"/>
                  </a:schemeClr>
                </a:glow>
              </a:effectLst>
            </a:endParaRPr>
          </a:p>
        </p:txBody>
      </p:sp>
      <p:pic>
        <p:nvPicPr>
          <p:cNvPr id="4098" name="Picture 2"/>
          <p:cNvPicPr>
            <a:picLocks noChangeAspect="1" noChangeArrowheads="1"/>
          </p:cNvPicPr>
          <p:nvPr/>
        </p:nvPicPr>
        <p:blipFill>
          <a:blip r:embed="rId3" cstate="print"/>
          <a:srcRect/>
          <a:stretch>
            <a:fillRect/>
          </a:stretch>
        </p:blipFill>
        <p:spPr bwMode="auto">
          <a:xfrm>
            <a:off x="6629400" y="1219200"/>
            <a:ext cx="1609725" cy="21796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to="" calcmode="lin" valueType="num">
                                      <p:cBhvr>
                                        <p:cTn id="27"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52800" y="152400"/>
            <a:ext cx="5638800" cy="6705600"/>
          </a:xfrm>
        </p:spPr>
        <p:txBody>
          <a:bodyPr>
            <a:normAutofit fontScale="92500" lnSpcReduction="20000"/>
          </a:bodyPr>
          <a:lstStyle/>
          <a:p>
            <a:pPr algn="ctr">
              <a:buNone/>
            </a:pPr>
            <a:r>
              <a:rPr lang="en-US" sz="3600" i="1" dirty="0">
                <a:solidFill>
                  <a:srgbClr val="FFFF00"/>
                </a:solidFill>
                <a:effectLst>
                  <a:glow rad="101600">
                    <a:schemeClr val="bg1">
                      <a:alpha val="60000"/>
                    </a:schemeClr>
                  </a:glow>
                </a:effectLst>
              </a:rPr>
              <a:t> </a:t>
            </a:r>
            <a:r>
              <a:rPr lang="en-US" sz="3600" i="1" dirty="0" smtClean="0">
                <a:solidFill>
                  <a:srgbClr val="FFFF00"/>
                </a:solidFill>
                <a:effectLst>
                  <a:glow rad="101600">
                    <a:schemeClr val="bg1">
                      <a:alpha val="60000"/>
                    </a:schemeClr>
                  </a:glow>
                </a:effectLst>
              </a:rPr>
              <a:t>   But sanctify the Lord God in your hearts: and be ready always to give an answer to every man that asketh you a reason of the hope that is in you with meekness and fear: Having a good conscience; that, </a:t>
            </a:r>
            <a:r>
              <a:rPr lang="en-US" sz="3600" i="1" u="sng" dirty="0" smtClean="0">
                <a:solidFill>
                  <a:srgbClr val="FFFF00"/>
                </a:solidFill>
                <a:effectLst>
                  <a:glow rad="101600">
                    <a:schemeClr val="bg1">
                      <a:alpha val="60000"/>
                    </a:schemeClr>
                  </a:glow>
                </a:effectLst>
              </a:rPr>
              <a:t>whereas they speak evil of you</a:t>
            </a:r>
            <a:r>
              <a:rPr lang="en-US" sz="3600" i="1" dirty="0" smtClean="0">
                <a:solidFill>
                  <a:srgbClr val="FFFF00"/>
                </a:solidFill>
                <a:effectLst>
                  <a:glow rad="101600">
                    <a:schemeClr val="bg1">
                      <a:alpha val="60000"/>
                    </a:schemeClr>
                  </a:glow>
                </a:effectLst>
              </a:rPr>
              <a:t>, </a:t>
            </a:r>
            <a:r>
              <a:rPr lang="en-US" sz="3600" i="1" u="sng" dirty="0" smtClean="0">
                <a:solidFill>
                  <a:srgbClr val="FFFF00"/>
                </a:solidFill>
                <a:effectLst>
                  <a:glow rad="101600">
                    <a:schemeClr val="bg1">
                      <a:alpha val="60000"/>
                    </a:schemeClr>
                  </a:glow>
                </a:effectLst>
              </a:rPr>
              <a:t>as of evildoers</a:t>
            </a:r>
            <a:r>
              <a:rPr lang="en-US" sz="3600" i="1" dirty="0" smtClean="0">
                <a:solidFill>
                  <a:srgbClr val="FFFF00"/>
                </a:solidFill>
                <a:effectLst>
                  <a:glow rad="101600">
                    <a:schemeClr val="bg1">
                      <a:alpha val="60000"/>
                    </a:schemeClr>
                  </a:glow>
                </a:effectLst>
              </a:rPr>
              <a:t>, they may be ashamed that falsely accuse your good conversation in Christ. For it is better, if the will of God be so, that ye suffer for well doing than for evil doing…</a:t>
            </a:r>
            <a:endParaRPr lang="en-US" sz="3600" i="1" dirty="0">
              <a:solidFill>
                <a:srgbClr val="FFFF00"/>
              </a:solidFill>
              <a:effectLst>
                <a:glow rad="101600">
                  <a:schemeClr val="bg1">
                    <a:alpha val="60000"/>
                  </a:schemeClr>
                </a:glow>
              </a:effectLst>
            </a:endParaRPr>
          </a:p>
        </p:txBody>
      </p:sp>
      <p:pic>
        <p:nvPicPr>
          <p:cNvPr id="6146" name="Picture 2"/>
          <p:cNvPicPr>
            <a:picLocks noChangeAspect="1" noChangeArrowheads="1"/>
          </p:cNvPicPr>
          <p:nvPr/>
        </p:nvPicPr>
        <p:blipFill>
          <a:blip r:embed="rId3" cstate="print"/>
          <a:srcRect/>
          <a:stretch>
            <a:fillRect/>
          </a:stretch>
        </p:blipFill>
        <p:spPr bwMode="auto">
          <a:xfrm>
            <a:off x="381000" y="762000"/>
            <a:ext cx="2944134" cy="4953000"/>
          </a:xfrm>
          <a:prstGeom prst="rect">
            <a:avLst/>
          </a:prstGeom>
          <a:noFill/>
          <a:ln w="9525">
            <a:noFill/>
            <a:miter lim="800000"/>
            <a:headEnd/>
            <a:tailEnd/>
          </a:ln>
        </p:spPr>
      </p:pic>
      <p:pic>
        <p:nvPicPr>
          <p:cNvPr id="6147" name="Picture 3"/>
          <p:cNvPicPr>
            <a:picLocks noChangeAspect="1" noChangeArrowheads="1"/>
          </p:cNvPicPr>
          <p:nvPr/>
        </p:nvPicPr>
        <p:blipFill>
          <a:blip r:embed="rId4" cstate="print"/>
          <a:srcRect/>
          <a:stretch>
            <a:fillRect/>
          </a:stretch>
        </p:blipFill>
        <p:spPr bwMode="auto">
          <a:xfrm>
            <a:off x="228600" y="762000"/>
            <a:ext cx="3124200" cy="731003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7"/>
                                        </p:tgtEl>
                                        <p:attrNameLst>
                                          <p:attrName>style.visibility</p:attrName>
                                        </p:attrNameLst>
                                      </p:cBhvr>
                                      <p:to>
                                        <p:strVal val="visible"/>
                                      </p:to>
                                    </p:set>
                                    <p:animEffect transition="in" filter="fade">
                                      <p:cBhvr>
                                        <p:cTn id="12" dur="10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5105400" cy="6705600"/>
          </a:xfrm>
        </p:spPr>
        <p:txBody>
          <a:bodyPr>
            <a:normAutofit fontScale="92500" lnSpcReduction="10000"/>
          </a:bodyPr>
          <a:lstStyle/>
          <a:p>
            <a:pPr algn="ctr">
              <a:buNone/>
            </a:pPr>
            <a:r>
              <a:rPr lang="en-US" sz="3600" i="1" dirty="0" smtClean="0">
                <a:solidFill>
                  <a:srgbClr val="FFFF00"/>
                </a:solidFill>
                <a:effectLst>
                  <a:glow rad="101600">
                    <a:schemeClr val="bg1">
                      <a:alpha val="60000"/>
                    </a:schemeClr>
                  </a:glow>
                </a:effectLst>
              </a:rPr>
              <a:t>    But and if ye suffer for righteousness' sake, happy are ye: and be not afraid of their terror, neither be troubled…Having your conversation honest among the Gentiles: that, whereas </a:t>
            </a:r>
            <a:r>
              <a:rPr lang="en-US" sz="3600" i="1" u="sng" dirty="0" smtClean="0">
                <a:solidFill>
                  <a:srgbClr val="FFFF00"/>
                </a:solidFill>
                <a:effectLst>
                  <a:glow rad="101600">
                    <a:schemeClr val="bg1">
                      <a:alpha val="60000"/>
                    </a:schemeClr>
                  </a:glow>
                </a:effectLst>
              </a:rPr>
              <a:t>they speak against you as evildoers</a:t>
            </a:r>
            <a:r>
              <a:rPr lang="en-US" sz="3600" i="1" dirty="0" smtClean="0">
                <a:solidFill>
                  <a:srgbClr val="FFFF00"/>
                </a:solidFill>
                <a:effectLst>
                  <a:glow rad="101600">
                    <a:schemeClr val="bg1">
                      <a:alpha val="60000"/>
                    </a:schemeClr>
                  </a:glow>
                </a:effectLst>
              </a:rPr>
              <a:t>, they may by your good works, which they shall behold, glorify God in the day of visitation.”</a:t>
            </a:r>
          </a:p>
          <a:p>
            <a:pPr algn="ctr">
              <a:buNone/>
            </a:pPr>
            <a:r>
              <a:rPr lang="en-US" sz="3600" i="1" dirty="0" smtClean="0">
                <a:solidFill>
                  <a:srgbClr val="FFFF00"/>
                </a:solidFill>
                <a:effectLst>
                  <a:glow rad="101600">
                    <a:schemeClr val="bg1">
                      <a:alpha val="60000"/>
                    </a:schemeClr>
                  </a:glow>
                </a:effectLst>
              </a:rPr>
              <a:t>(I Peter 3:15-16; 2:12)</a:t>
            </a:r>
            <a:endParaRPr lang="en-US" sz="3600" dirty="0"/>
          </a:p>
        </p:txBody>
      </p:sp>
      <p:pic>
        <p:nvPicPr>
          <p:cNvPr id="8194" name="Picture 2" descr="C:\Users\Ptr. Daniel White\Desktop\Bible pictures\Praying\scan0010.jpg"/>
          <p:cNvPicPr>
            <a:picLocks noChangeAspect="1" noChangeArrowheads="1"/>
          </p:cNvPicPr>
          <p:nvPr/>
        </p:nvPicPr>
        <p:blipFill>
          <a:blip r:embed="rId3" cstate="print"/>
          <a:srcRect/>
          <a:stretch>
            <a:fillRect/>
          </a:stretch>
        </p:blipFill>
        <p:spPr bwMode="auto">
          <a:xfrm>
            <a:off x="5257800" y="609600"/>
            <a:ext cx="3581400" cy="4812461"/>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glow rad="101600">
                    <a:schemeClr val="bg1">
                      <a:alpha val="60000"/>
                    </a:schemeClr>
                  </a:glow>
                </a:effectLst>
              </a:rPr>
              <a:t>The Slipping of Biblical Standards</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0" y="1447800"/>
            <a:ext cx="9144000" cy="3048000"/>
          </a:xfrm>
        </p:spPr>
        <p:txBody>
          <a:bodyPr>
            <a:normAutofit/>
          </a:bodyPr>
          <a:lstStyle/>
          <a:p>
            <a:pPr>
              <a:buNone/>
            </a:pPr>
            <a:r>
              <a:rPr lang="en-US" sz="3600" i="1" dirty="0" smtClean="0">
                <a:effectLst>
                  <a:glow rad="101600">
                    <a:schemeClr val="bg1">
                      <a:alpha val="60000"/>
                    </a:schemeClr>
                  </a:glow>
                </a:effectLst>
              </a:rPr>
              <a:t>“Sin is a sin is a monster of such awful mien</a:t>
            </a:r>
          </a:p>
          <a:p>
            <a:pPr>
              <a:buNone/>
            </a:pPr>
            <a:r>
              <a:rPr lang="en-US" sz="3600" i="1" dirty="0" smtClean="0">
                <a:effectLst>
                  <a:glow rad="101600">
                    <a:schemeClr val="bg1">
                      <a:alpha val="60000"/>
                    </a:schemeClr>
                  </a:glow>
                </a:effectLst>
              </a:rPr>
              <a:t>As to be hated needs but to be seen;</a:t>
            </a:r>
          </a:p>
          <a:p>
            <a:pPr>
              <a:buNone/>
            </a:pPr>
            <a:r>
              <a:rPr lang="en-US" sz="3600" i="1" dirty="0" smtClean="0">
                <a:effectLst>
                  <a:glow rad="101600">
                    <a:schemeClr val="bg1">
                      <a:alpha val="60000"/>
                    </a:schemeClr>
                  </a:glow>
                </a:effectLst>
              </a:rPr>
              <a:t>But seen too often, familiar with face,</a:t>
            </a:r>
          </a:p>
          <a:p>
            <a:pPr>
              <a:buNone/>
            </a:pPr>
            <a:r>
              <a:rPr lang="en-US" sz="3600" i="1" dirty="0" smtClean="0">
                <a:effectLst>
                  <a:glow rad="101600">
                    <a:schemeClr val="bg1">
                      <a:alpha val="60000"/>
                    </a:schemeClr>
                  </a:glow>
                </a:effectLst>
              </a:rPr>
              <a:t>We, first endure, then pity, then embrace.”</a:t>
            </a:r>
          </a:p>
          <a:p>
            <a:pPr>
              <a:buNone/>
            </a:pPr>
            <a:endParaRPr lang="en-US" sz="3600" dirty="0" smtClean="0">
              <a:effectLst>
                <a:glow rad="101600">
                  <a:schemeClr val="bg1">
                    <a:alpha val="60000"/>
                  </a:schemeClr>
                </a:glow>
              </a:effectLst>
            </a:endParaRPr>
          </a:p>
          <a:p>
            <a:pPr>
              <a:buNone/>
            </a:pPr>
            <a:endParaRPr lang="en-US" sz="3600" dirty="0">
              <a:effectLst>
                <a:glow rad="101600">
                  <a:schemeClr val="bg1">
                    <a:alpha val="60000"/>
                  </a:schemeClr>
                </a:glow>
              </a:effectLst>
            </a:endParaRPr>
          </a:p>
        </p:txBody>
      </p:sp>
      <p:sp>
        <p:nvSpPr>
          <p:cNvPr id="4" name="Rectangle 3"/>
          <p:cNvSpPr/>
          <p:nvPr/>
        </p:nvSpPr>
        <p:spPr>
          <a:xfrm rot="21147587">
            <a:off x="386317" y="4500639"/>
            <a:ext cx="3187177" cy="2062103"/>
          </a:xfrm>
          <a:prstGeom prst="rect">
            <a:avLst/>
          </a:prstGeom>
          <a:solidFill>
            <a:srgbClr val="00B050"/>
          </a:solidFill>
          <a:scene3d>
            <a:camera prst="perspectiveAbove"/>
            <a:lightRig rig="balanced" dir="t">
              <a:rot lat="0" lon="0" rev="2100000"/>
            </a:lightRig>
          </a:scene3d>
          <a:sp3d>
            <a:bevelT w="114300" prst="artDeco"/>
          </a:sp3d>
        </p:spPr>
        <p:txBody>
          <a:bodyPr wrap="square">
            <a:spAutoFit/>
            <a:sp3d extrusionH="57150" prstMaterial="metal">
              <a:bevelT w="38100" h="25400"/>
              <a:contourClr>
                <a:schemeClr val="bg2"/>
              </a:contourClr>
            </a:sp3d>
          </a:bodyPr>
          <a:lstStyle/>
          <a:p>
            <a:pPr algn="ctr"/>
            <a:r>
              <a:rPr lang="en-US" sz="3200" b="1" i="1" dirty="0" smtClean="0">
                <a:ln w="50800"/>
                <a:solidFill>
                  <a:schemeClr val="bg1">
                    <a:shade val="50000"/>
                  </a:schemeClr>
                </a:solidFill>
              </a:rPr>
              <a:t>“Prove all things; hold fast that which is good.”           (I Thess. 5:21) </a:t>
            </a:r>
            <a:endParaRPr lang="en-US" sz="3200" b="1" i="1" dirty="0">
              <a:ln w="50800"/>
              <a:solidFill>
                <a:schemeClr val="bg1">
                  <a:shade val="50000"/>
                </a:schemeClr>
              </a:solidFill>
            </a:endParaRPr>
          </a:p>
        </p:txBody>
      </p:sp>
      <p:sp>
        <p:nvSpPr>
          <p:cNvPr id="5" name="Rectangle 4"/>
          <p:cNvSpPr/>
          <p:nvPr/>
        </p:nvSpPr>
        <p:spPr>
          <a:xfrm rot="305738">
            <a:off x="3777900" y="4551774"/>
            <a:ext cx="4544260" cy="2062103"/>
          </a:xfrm>
          <a:prstGeom prst="rect">
            <a:avLst/>
          </a:prstGeom>
          <a:solidFill>
            <a:srgbClr val="002060"/>
          </a:solidFill>
          <a:scene3d>
            <a:camera prst="isometricOffAxis2Left"/>
            <a:lightRig rig="glow" dir="tl">
              <a:rot lat="0" lon="0" rev="5400000"/>
            </a:lightRig>
          </a:scene3d>
          <a:sp3d>
            <a:bevelT w="165100" prst="coolSlant"/>
          </a:sp3d>
        </p:spPr>
        <p:txBody>
          <a:bodyPr wrap="square">
            <a:spAutoFit/>
            <a:sp3d contourW="12700">
              <a:bevelT w="25400" h="25400"/>
              <a:contourClr>
                <a:schemeClr val="accent6">
                  <a:shade val="73000"/>
                </a:schemeClr>
              </a:contourClr>
            </a:sp3d>
          </a:bodyPr>
          <a:lstStyle/>
          <a:p>
            <a:pPr algn="ctr"/>
            <a:r>
              <a:rPr lang="en-US" sz="3200" b="1" i="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“Remember therefore how thou hast received and heard, and hold fast.”  (Rev. 3:3)</a:t>
            </a:r>
            <a:endParaRPr lang="en-US" sz="3200" b="1"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heckerboard(across)">
                                      <p:cBhvr>
                                        <p:cTn id="13" dur="500"/>
                                        <p:tgtEl>
                                          <p:spTgt spid="3">
                                            <p:txEl>
                                              <p:pRg st="2" end="2"/>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checkerboard(across)">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ox(in)">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209800"/>
          </a:xfrm>
        </p:spPr>
        <p:txBody>
          <a:bodyPr>
            <a:normAutofit/>
          </a:bodyPr>
          <a:lstStyle/>
          <a:p>
            <a:r>
              <a:rPr lang="en-US" dirty="0" smtClean="0">
                <a:effectLst>
                  <a:glow rad="101600">
                    <a:schemeClr val="bg1">
                      <a:alpha val="60000"/>
                    </a:schemeClr>
                  </a:glow>
                </a:effectLst>
              </a:rPr>
              <a:t>Biblical Separation</a:t>
            </a:r>
            <a:br>
              <a:rPr lang="en-US" dirty="0" smtClean="0">
                <a:effectLst>
                  <a:glow rad="101600">
                    <a:schemeClr val="bg1">
                      <a:alpha val="60000"/>
                    </a:schemeClr>
                  </a:glow>
                </a:effectLst>
              </a:rPr>
            </a:br>
            <a:r>
              <a:rPr lang="en-US" sz="4000" i="1" dirty="0" smtClean="0">
                <a:solidFill>
                  <a:srgbClr val="FFFF00"/>
                </a:solidFill>
                <a:effectLst>
                  <a:glow rad="101600">
                    <a:schemeClr val="bg1">
                      <a:alpha val="60000"/>
                    </a:schemeClr>
                  </a:glow>
                </a:effectLst>
              </a:rPr>
              <a:t>(Ezra 10:8-11; II Corinthians 6:14-7:1)</a:t>
            </a:r>
            <a:r>
              <a:rPr lang="en-US" dirty="0" smtClean="0"/>
              <a:t/>
            </a:r>
            <a:br>
              <a:rPr lang="en-US" dirty="0" smtClean="0"/>
            </a:br>
            <a:endParaRPr lang="en-US" dirty="0">
              <a:effectLst>
                <a:glow rad="101600">
                  <a:schemeClr val="bg1">
                    <a:alpha val="60000"/>
                  </a:schemeClr>
                </a:glow>
              </a:effectLst>
            </a:endParaRPr>
          </a:p>
        </p:txBody>
      </p:sp>
      <p:sp>
        <p:nvSpPr>
          <p:cNvPr id="3" name="Content Placeholder 2"/>
          <p:cNvSpPr>
            <a:spLocks noGrp="1"/>
          </p:cNvSpPr>
          <p:nvPr>
            <p:ph idx="1"/>
          </p:nvPr>
        </p:nvSpPr>
        <p:spPr>
          <a:xfrm>
            <a:off x="0" y="1981200"/>
            <a:ext cx="9144000" cy="4876800"/>
          </a:xfrm>
        </p:spPr>
        <p:txBody>
          <a:bodyPr/>
          <a:lstStyle/>
          <a:p>
            <a:r>
              <a:rPr lang="en-US" dirty="0" smtClean="0">
                <a:solidFill>
                  <a:srgbClr val="FFFF00"/>
                </a:solidFill>
                <a:effectLst>
                  <a:glow rad="101600">
                    <a:schemeClr val="bg1">
                      <a:alpha val="60000"/>
                    </a:schemeClr>
                  </a:glow>
                </a:effectLst>
              </a:rPr>
              <a:t>The word (separation) means  </a:t>
            </a:r>
            <a:r>
              <a:rPr lang="en-US" dirty="0" smtClean="0">
                <a:effectLst>
                  <a:glow rad="101600">
                    <a:schemeClr val="bg1">
                      <a:alpha val="60000"/>
                    </a:schemeClr>
                  </a:glow>
                </a:effectLst>
              </a:rPr>
              <a:t>=  To set or put apart;  to divide;  to sever;  to withdraw from;  to come apart;  to cease to associate;  to divide from the rest;  to become disconnected;  to place a difference between.</a:t>
            </a:r>
          </a:p>
          <a:p>
            <a:r>
              <a:rPr lang="en-US" dirty="0" smtClean="0">
                <a:effectLst>
                  <a:glow rad="101600">
                    <a:schemeClr val="bg1">
                      <a:alpha val="60000"/>
                    </a:schemeClr>
                  </a:glow>
                </a:effectLst>
              </a:rPr>
              <a:t>The Word of God makes it very clear that God has called us to live a life of separation  - </a:t>
            </a:r>
            <a:r>
              <a:rPr lang="en-US" i="1" dirty="0" smtClean="0">
                <a:solidFill>
                  <a:srgbClr val="FFFF00"/>
                </a:solidFill>
                <a:effectLst>
                  <a:glow rad="101600">
                    <a:schemeClr val="bg1">
                      <a:alpha val="60000"/>
                    </a:schemeClr>
                  </a:glow>
                </a:effectLst>
              </a:rPr>
              <a:t>John 17:14-20;  I Thessalonians 4:7;  James 4:4;  I Peter 1:15</a:t>
            </a:r>
          </a:p>
          <a:p>
            <a:endParaRPr lang="en-US"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Autofit/>
          </a:bodyPr>
          <a:lstStyle/>
          <a:p>
            <a:pPr hangingPunct="0">
              <a:buNone/>
            </a:pPr>
            <a:r>
              <a:rPr lang="en-US" sz="3600" dirty="0" smtClean="0">
                <a:effectLst>
                  <a:glow rad="101600">
                    <a:schemeClr val="bg1">
                      <a:alpha val="60000"/>
                    </a:schemeClr>
                  </a:glow>
                </a:effectLst>
              </a:rPr>
              <a:t>1. Is it distinctly forbidden by the Lord?</a:t>
            </a:r>
          </a:p>
          <a:p>
            <a:pPr hangingPunct="0">
              <a:buNone/>
            </a:pPr>
            <a:r>
              <a:rPr lang="en-US" sz="3600" dirty="0" smtClean="0">
                <a:effectLst>
                  <a:glow rad="101600">
                    <a:schemeClr val="bg1">
                      <a:alpha val="60000"/>
                    </a:schemeClr>
                  </a:glow>
                </a:effectLst>
              </a:rPr>
              <a:t>	</a:t>
            </a:r>
            <a:r>
              <a:rPr lang="en-US" sz="3600" i="1" dirty="0" smtClean="0">
                <a:effectLst>
                  <a:glow rad="101600">
                    <a:schemeClr val="bg1">
                      <a:alpha val="60000"/>
                    </a:schemeClr>
                  </a:glow>
                </a:effectLst>
              </a:rPr>
              <a:t>  I Timothy 5:22</a:t>
            </a:r>
          </a:p>
          <a:p>
            <a:pPr hangingPunct="0">
              <a:buNone/>
            </a:pPr>
            <a:r>
              <a:rPr lang="en-US" sz="3600" dirty="0" smtClean="0">
                <a:effectLst>
                  <a:glow rad="101600">
                    <a:schemeClr val="bg1">
                      <a:alpha val="60000"/>
                    </a:schemeClr>
                  </a:glow>
                </a:effectLst>
              </a:rPr>
              <a:t>2. Is there any appearance of evil?</a:t>
            </a:r>
          </a:p>
          <a:p>
            <a:pPr>
              <a:buNone/>
            </a:pPr>
            <a:r>
              <a:rPr lang="en-US" sz="3600" i="1" dirty="0" smtClean="0">
                <a:effectLst>
                  <a:glow rad="101600">
                    <a:schemeClr val="bg1">
                      <a:alpha val="60000"/>
                    </a:schemeClr>
                  </a:glow>
                </a:effectLst>
              </a:rPr>
              <a:t>      I Thessalonians 5:21-23</a:t>
            </a:r>
          </a:p>
          <a:p>
            <a:pPr hangingPunct="0">
              <a:buNone/>
            </a:pPr>
            <a:r>
              <a:rPr lang="en-US" sz="3600" dirty="0" smtClean="0">
                <a:effectLst>
                  <a:glow rad="101600">
                    <a:schemeClr val="bg1">
                      <a:alpha val="60000"/>
                    </a:schemeClr>
                  </a:glow>
                </a:effectLst>
              </a:rPr>
              <a:t>3. Is there any way this activity can glorify God?</a:t>
            </a:r>
          </a:p>
          <a:p>
            <a:pPr>
              <a:buNone/>
            </a:pPr>
            <a:r>
              <a:rPr lang="en-US" sz="3600" dirty="0" smtClean="0">
                <a:effectLst>
                  <a:glow rad="101600">
                    <a:schemeClr val="bg1">
                      <a:alpha val="60000"/>
                    </a:schemeClr>
                  </a:glow>
                </a:effectLst>
              </a:rPr>
              <a:t>      </a:t>
            </a:r>
            <a:r>
              <a:rPr lang="en-US" sz="3600" i="1" dirty="0" smtClean="0">
                <a:effectLst>
                  <a:glow rad="101600">
                    <a:schemeClr val="bg1">
                      <a:alpha val="60000"/>
                    </a:schemeClr>
                  </a:glow>
                </a:effectLst>
              </a:rPr>
              <a:t>I Corinthians 10:31</a:t>
            </a:r>
          </a:p>
          <a:p>
            <a:pPr hangingPunct="0">
              <a:buNone/>
            </a:pPr>
            <a:r>
              <a:rPr lang="en-US" sz="3600" dirty="0" smtClean="0">
                <a:effectLst>
                  <a:glow rad="101600">
                    <a:schemeClr val="bg1">
                      <a:alpha val="60000"/>
                    </a:schemeClr>
                  </a:glow>
                </a:effectLst>
              </a:rPr>
              <a:t>4. Is it of the world?  </a:t>
            </a:r>
            <a:r>
              <a:rPr lang="en-US" sz="3600" i="1" dirty="0" smtClean="0">
                <a:effectLst>
                  <a:glow rad="101600">
                    <a:schemeClr val="bg1">
                      <a:alpha val="60000"/>
                    </a:schemeClr>
                  </a:glow>
                </a:effectLst>
              </a:rPr>
              <a:t>I John 2:15-17</a:t>
            </a:r>
          </a:p>
          <a:p>
            <a:pPr>
              <a:buNone/>
            </a:pPr>
            <a:r>
              <a:rPr lang="en-US" sz="3600" dirty="0" smtClean="0">
                <a:effectLst>
                  <a:glow rad="101600">
                    <a:schemeClr val="bg1">
                      <a:alpha val="60000"/>
                    </a:schemeClr>
                  </a:glow>
                </a:effectLst>
              </a:rPr>
              <a:t> 5. Would the Lord Jesus have participated in it?</a:t>
            </a:r>
          </a:p>
          <a:p>
            <a:pPr>
              <a:buNone/>
            </a:pPr>
            <a:r>
              <a:rPr lang="en-US" sz="3600" dirty="0" smtClean="0">
                <a:effectLst>
                  <a:glow rad="101600">
                    <a:schemeClr val="bg1">
                      <a:alpha val="60000"/>
                    </a:schemeClr>
                  </a:glow>
                </a:effectLst>
              </a:rPr>
              <a:t>     </a:t>
            </a:r>
            <a:r>
              <a:rPr lang="en-US" sz="3600" i="1" dirty="0" smtClean="0">
                <a:effectLst>
                  <a:glow rad="101600">
                    <a:schemeClr val="bg1">
                      <a:alpha val="60000"/>
                    </a:schemeClr>
                  </a:glow>
                </a:effectLst>
              </a:rPr>
              <a:t>I Peter 2:21-22</a:t>
            </a:r>
            <a:endParaRPr lang="en-US" sz="3600" i="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 to="" calcmode="lin" valueType="num">
                                      <p:cBhvr>
                                        <p:cTn id="10" dur="1" fill="hold"/>
                                        <p:tgtEl>
                                          <p:spTgt spid="3">
                                            <p:txEl>
                                              <p:pRg st="1" end="1"/>
                                            </p:txEl>
                                          </p:spTgt>
                                        </p:tgtEl>
                                        <p:attrNameLst>
                                          <p:attrName/>
                                        </p:attrNameLst>
                                      </p:cBhvr>
                                    </p:anim>
                                  </p:childTnLst>
                                </p:cTn>
                              </p:par>
                            </p:childTnLst>
                          </p:cTn>
                        </p:par>
                      </p:childTnLst>
                    </p:cTn>
                  </p:par>
                  <p:par>
                    <p:cTn id="11" fill="hold">
                      <p:stCondLst>
                        <p:cond delay="indefinite"/>
                      </p:stCondLst>
                      <p:childTnLst>
                        <p:par>
                          <p:cTn id="12" fill="hold">
                            <p:stCondLst>
                              <p:cond delay="0"/>
                            </p:stCondLst>
                            <p:childTnLst>
                              <p:par>
                                <p:cTn id="13" presetID="24"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to="" calcmode="lin" valueType="num">
                                      <p:cBhvr>
                                        <p:cTn id="15" dur="1" fill="hold"/>
                                        <p:tgtEl>
                                          <p:spTgt spid="3">
                                            <p:txEl>
                                              <p:pRg st="2" end="2"/>
                                            </p:txEl>
                                          </p:spTgt>
                                        </p:tgtEl>
                                        <p:attrNameLst>
                                          <p:attrName/>
                                        </p:attrNameLst>
                                      </p:cBhvr>
                                    </p:anim>
                                  </p:childTnLst>
                                </p:cTn>
                              </p:par>
                              <p:par>
                                <p:cTn id="16" presetID="24"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 to="" calcmode="lin" valueType="num">
                                      <p:cBhvr>
                                        <p:cTn id="18" dur="1" fill="hold"/>
                                        <p:tgtEl>
                                          <p:spTgt spid="3">
                                            <p:txEl>
                                              <p:pRg st="3" end="3"/>
                                            </p:txEl>
                                          </p:spTgt>
                                        </p:tgtEl>
                                        <p:attrNameLst>
                                          <p:attrName/>
                                        </p:attrNameLst>
                                      </p:cBhvr>
                                    </p:anim>
                                  </p:childTnLst>
                                </p:cTn>
                              </p:par>
                            </p:childTnLst>
                          </p:cTn>
                        </p:par>
                      </p:childTnLst>
                    </p:cTn>
                  </p:par>
                  <p:par>
                    <p:cTn id="19" fill="hold">
                      <p:stCondLst>
                        <p:cond delay="indefinite"/>
                      </p:stCondLst>
                      <p:childTnLst>
                        <p:par>
                          <p:cTn id="20" fill="hold">
                            <p:stCondLst>
                              <p:cond delay="0"/>
                            </p:stCondLst>
                            <p:childTnLst>
                              <p:par>
                                <p:cTn id="21" presetID="24"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to="" calcmode="lin" valueType="num">
                                      <p:cBhvr>
                                        <p:cTn id="23" dur="1" fill="hold"/>
                                        <p:tgtEl>
                                          <p:spTgt spid="3">
                                            <p:txEl>
                                              <p:pRg st="4" end="4"/>
                                            </p:txEl>
                                          </p:spTgt>
                                        </p:tgtEl>
                                        <p:attrNameLst>
                                          <p:attrName/>
                                        </p:attrNameLst>
                                      </p:cBhvr>
                                    </p:anim>
                                  </p:childTnLst>
                                </p:cTn>
                              </p:par>
                              <p:par>
                                <p:cTn id="24" presetID="24"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 to="" calcmode="lin" valueType="num">
                                      <p:cBhvr>
                                        <p:cTn id="26" dur="1" fill="hold"/>
                                        <p:tgtEl>
                                          <p:spTgt spid="3">
                                            <p:txEl>
                                              <p:pRg st="5" end="5"/>
                                            </p:txEl>
                                          </p:spTgt>
                                        </p:tgtEl>
                                        <p:attrNameLst>
                                          <p:attrName/>
                                        </p:attrNameLst>
                                      </p:cBhvr>
                                    </p:anim>
                                  </p:childTnLst>
                                </p:cTn>
                              </p:par>
                            </p:childTnLst>
                          </p:cTn>
                        </p:par>
                      </p:childTnLst>
                    </p:cTn>
                  </p:par>
                  <p:par>
                    <p:cTn id="27" fill="hold">
                      <p:stCondLst>
                        <p:cond delay="indefinite"/>
                      </p:stCondLst>
                      <p:childTnLst>
                        <p:par>
                          <p:cTn id="28" fill="hold">
                            <p:stCondLst>
                              <p:cond delay="0"/>
                            </p:stCondLst>
                            <p:childTnLst>
                              <p:par>
                                <p:cTn id="29" presetID="24"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to="" calcmode="lin" valueType="num">
                                      <p:cBhvr>
                                        <p:cTn id="31" dur="1" fill="hold"/>
                                        <p:tgtEl>
                                          <p:spTgt spid="3">
                                            <p:txEl>
                                              <p:pRg st="6" end="6"/>
                                            </p:txEl>
                                          </p:spTgt>
                                        </p:tgtEl>
                                        <p:attrNameLst>
                                          <p:attrName/>
                                        </p:attrNameLst>
                                      </p:cBhvr>
                                    </p:anim>
                                  </p:childTnLst>
                                </p:cTn>
                              </p:par>
                            </p:childTnLst>
                          </p:cTn>
                        </p:par>
                      </p:childTnLst>
                    </p:cTn>
                  </p:par>
                  <p:par>
                    <p:cTn id="32" fill="hold">
                      <p:stCondLst>
                        <p:cond delay="indefinite"/>
                      </p:stCondLst>
                      <p:childTnLst>
                        <p:par>
                          <p:cTn id="33" fill="hold">
                            <p:stCondLst>
                              <p:cond delay="0"/>
                            </p:stCondLst>
                            <p:childTnLst>
                              <p:par>
                                <p:cTn id="34" presetID="24" presetClass="entr" presetSubtype="0" fill="hold"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 to="" calcmode="lin" valueType="num">
                                      <p:cBhvr>
                                        <p:cTn id="36" dur="1" fill="hold"/>
                                        <p:tgtEl>
                                          <p:spTgt spid="3">
                                            <p:txEl>
                                              <p:pRg st="7" end="7"/>
                                            </p:txEl>
                                          </p:spTgt>
                                        </p:tgtEl>
                                        <p:attrNameLst>
                                          <p:attrName/>
                                        </p:attrNameLst>
                                      </p:cBhvr>
                                    </p:anim>
                                  </p:childTnLst>
                                </p:cTn>
                              </p:par>
                              <p:par>
                                <p:cTn id="37" presetID="24" presetClass="entr" presetSubtype="0"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 to="" calcmode="lin" valueType="num">
                                      <p:cBhvr>
                                        <p:cTn id="39" dur="1" fill="hold"/>
                                        <p:tgtEl>
                                          <p:spTgt spid="3">
                                            <p:txEl>
                                              <p:pRg st="8" end="8"/>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81000"/>
            <a:ext cx="8991600" cy="6477000"/>
          </a:xfrm>
        </p:spPr>
        <p:txBody>
          <a:bodyPr>
            <a:normAutofit/>
          </a:bodyPr>
          <a:lstStyle/>
          <a:p>
            <a:pPr hangingPunct="0">
              <a:buNone/>
            </a:pPr>
            <a:r>
              <a:rPr lang="en-US" sz="3600" dirty="0" smtClean="0">
                <a:effectLst>
                  <a:glow rad="101600">
                    <a:schemeClr val="bg1">
                      <a:alpha val="60000"/>
                    </a:schemeClr>
                  </a:glow>
                </a:effectLst>
              </a:rPr>
              <a:t>6. Can you be free to do it when you remember    that God the Holy Spirit dwells within you?      </a:t>
            </a:r>
            <a:r>
              <a:rPr lang="en-US" sz="3600" i="1" dirty="0" smtClean="0">
                <a:effectLst>
                  <a:glow rad="101600">
                    <a:schemeClr val="bg1">
                      <a:alpha val="60000"/>
                    </a:schemeClr>
                  </a:glow>
                </a:effectLst>
              </a:rPr>
              <a:t>Ephesians 4:30</a:t>
            </a:r>
          </a:p>
          <a:p>
            <a:pPr marL="514350" indent="-514350" hangingPunct="0">
              <a:buAutoNum type="arabicPeriod" startAt="7"/>
            </a:pPr>
            <a:r>
              <a:rPr lang="en-US" sz="3600" dirty="0" smtClean="0">
                <a:effectLst>
                  <a:glow rad="101600">
                    <a:schemeClr val="bg1">
                      <a:alpha val="60000"/>
                    </a:schemeClr>
                  </a:glow>
                </a:effectLst>
              </a:rPr>
              <a:t>Would you like to be found doing it when the  Lord returns?  </a:t>
            </a:r>
            <a:r>
              <a:rPr lang="en-US" sz="3600" i="1" dirty="0" smtClean="0">
                <a:effectLst>
                  <a:glow rad="101600">
                    <a:schemeClr val="bg1">
                      <a:alpha val="60000"/>
                    </a:schemeClr>
                  </a:glow>
                </a:effectLst>
              </a:rPr>
              <a:t>I John 2:18-3:4</a:t>
            </a:r>
          </a:p>
          <a:p>
            <a:pPr marL="514350" indent="-514350" hangingPunct="0">
              <a:buAutoNum type="arabicPeriod" startAt="8"/>
            </a:pPr>
            <a:r>
              <a:rPr lang="en-US" sz="3600" dirty="0" smtClean="0">
                <a:effectLst>
                  <a:glow rad="101600">
                    <a:schemeClr val="bg1">
                      <a:alpha val="60000"/>
                    </a:schemeClr>
                  </a:glow>
                </a:effectLst>
              </a:rPr>
              <a:t>Is it fitting conduct for a child of God?  </a:t>
            </a:r>
            <a:r>
              <a:rPr lang="en-US" sz="3600" i="1" dirty="0" smtClean="0">
                <a:effectLst>
                  <a:glow rad="101600">
                    <a:schemeClr val="bg1">
                      <a:alpha val="60000"/>
                    </a:schemeClr>
                  </a:glow>
                </a:effectLst>
              </a:rPr>
              <a:t>Ephesians 4:1</a:t>
            </a:r>
          </a:p>
          <a:p>
            <a:pPr hangingPunct="0">
              <a:buNone/>
            </a:pPr>
            <a:r>
              <a:rPr lang="en-US" sz="3600" dirty="0" smtClean="0">
                <a:effectLst>
                  <a:glow rad="101600">
                    <a:schemeClr val="bg1">
                      <a:alpha val="60000"/>
                    </a:schemeClr>
                  </a:glow>
                </a:effectLst>
              </a:rPr>
              <a:t>9. What effect will my participation or conduct have on others around me?</a:t>
            </a:r>
          </a:p>
          <a:p>
            <a:pPr hangingPunct="0">
              <a:buNone/>
            </a:pPr>
            <a:endParaRPr lang="en-US" sz="3600" dirty="0" smtClean="0">
              <a:effectLst>
                <a:glow rad="101600">
                  <a:schemeClr val="bg1">
                    <a:alpha val="60000"/>
                  </a:schemeClr>
                </a:glow>
              </a:effectLst>
            </a:endParaRPr>
          </a:p>
          <a:p>
            <a:pPr marL="514350" indent="-514350" hangingPunct="0">
              <a:buAutoNum type="arabicPeriod" startAt="7"/>
            </a:pPr>
            <a:endParaRPr lang="en-US" sz="3600" dirty="0" smtClean="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81000"/>
            <a:ext cx="8991600" cy="6477000"/>
          </a:xfrm>
        </p:spPr>
        <p:txBody>
          <a:bodyPr>
            <a:normAutofit/>
          </a:bodyPr>
          <a:lstStyle/>
          <a:p>
            <a:pPr hangingPunct="0"/>
            <a:r>
              <a:rPr lang="en-US" sz="3600" i="1" dirty="0" smtClean="0">
                <a:solidFill>
                  <a:srgbClr val="FFFF00"/>
                </a:solidFill>
                <a:effectLst>
                  <a:glow rad="101600">
                    <a:schemeClr val="bg1">
                      <a:alpha val="60000"/>
                    </a:schemeClr>
                  </a:glow>
                </a:effectLst>
              </a:rPr>
              <a:t>Will it be a good example?  -  Philippians 3:15-2;  I Timothy 4:12</a:t>
            </a:r>
          </a:p>
          <a:p>
            <a:pPr hangingPunct="0"/>
            <a:r>
              <a:rPr lang="en-US" sz="3600" i="1" dirty="0" smtClean="0">
                <a:solidFill>
                  <a:srgbClr val="FFFF00"/>
                </a:solidFill>
                <a:effectLst>
                  <a:glow rad="101600">
                    <a:schemeClr val="bg1">
                      <a:alpha val="60000"/>
                    </a:schemeClr>
                  </a:glow>
                </a:effectLst>
              </a:rPr>
              <a:t>Will it bring the lost to Christ? - I Peter 2:11-12;  3:15-17</a:t>
            </a:r>
          </a:p>
          <a:p>
            <a:pPr hangingPunct="0">
              <a:buFont typeface="Arial" charset="0"/>
              <a:buChar char="•"/>
            </a:pPr>
            <a:r>
              <a:rPr lang="en-US" sz="3600" i="1" dirty="0" smtClean="0">
                <a:solidFill>
                  <a:srgbClr val="FFFF00"/>
                </a:solidFill>
                <a:effectLst>
                  <a:glow rad="101600">
                    <a:schemeClr val="bg1">
                      <a:alpha val="60000"/>
                    </a:schemeClr>
                  </a:glow>
                </a:effectLst>
              </a:rPr>
              <a:t>Will it cause another Christian to stumble?  - Romans 14:13; I Corinthians 10:32-33</a:t>
            </a:r>
            <a:endParaRPr lang="en-US" sz="3600" b="1" dirty="0" smtClean="0">
              <a:effectLst>
                <a:glow rad="101600">
                  <a:schemeClr val="bg1">
                    <a:alpha val="60000"/>
                  </a:schemeClr>
                </a:glow>
              </a:effectLst>
            </a:endParaRPr>
          </a:p>
          <a:p>
            <a:pPr>
              <a:buNone/>
            </a:pPr>
            <a:r>
              <a:rPr lang="en-US" sz="3600" dirty="0" smtClean="0">
                <a:effectLst>
                  <a:glow rad="101600">
                    <a:schemeClr val="bg1">
                      <a:alpha val="60000"/>
                    </a:schemeClr>
                  </a:glow>
                </a:effectLst>
              </a:rPr>
              <a:t>10. Is there any doubt in my mind about it? </a:t>
            </a:r>
          </a:p>
          <a:p>
            <a:pPr>
              <a:buNone/>
            </a:pPr>
            <a:r>
              <a:rPr lang="en-US" sz="3600" i="1" dirty="0" smtClean="0">
                <a:effectLst>
                  <a:glow rad="101600">
                    <a:schemeClr val="bg1">
                      <a:alpha val="60000"/>
                    </a:schemeClr>
                  </a:glow>
                </a:effectLst>
              </a:rPr>
              <a:t>      Romans 14:23     </a:t>
            </a:r>
            <a:endParaRPr lang="en-US" sz="3600" i="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par>
                                <p:cTn id="23" presetID="24"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to="" calcmode="lin" valueType="num">
                                      <p:cBhvr>
                                        <p:cTn id="25"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Bible pictures\backgrounds\earth and space\1024-Landscapes-B008.jpg"/>
          <p:cNvPicPr>
            <a:picLocks noChangeAspect="1" noChangeArrowheads="1"/>
          </p:cNvPicPr>
          <p:nvPr/>
        </p:nvPicPr>
        <p:blipFill>
          <a:blip r:embed="rId3" cstate="print"/>
          <a:srcRect l="15593" t="2599" r="14239" b="3844"/>
          <a:stretch>
            <a:fillRect/>
          </a:stretch>
        </p:blipFill>
        <p:spPr bwMode="auto">
          <a:xfrm>
            <a:off x="3429000" y="3276600"/>
            <a:ext cx="2667000" cy="2667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7" name="Picture 3" descr="C:\Users\Ptr. Daniel White\Desktop\Bible pictures\Churches\scan0001.jpg"/>
          <p:cNvPicPr>
            <a:picLocks noChangeAspect="1" noChangeArrowheads="1"/>
          </p:cNvPicPr>
          <p:nvPr/>
        </p:nvPicPr>
        <p:blipFill>
          <a:blip r:embed="rId4" cstate="print">
            <a:lum bright="-20000"/>
          </a:blip>
          <a:srcRect/>
          <a:stretch>
            <a:fillRect/>
          </a:stretch>
        </p:blipFill>
        <p:spPr bwMode="auto">
          <a:xfrm>
            <a:off x="457200" y="3276600"/>
            <a:ext cx="2664438" cy="2667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8" name="Picture 4" descr="C:\Users\Ptr. Daniel White\Desktop\Bible pictures\bibles and book of life\scan0008 (2).jpg"/>
          <p:cNvPicPr>
            <a:picLocks noChangeAspect="1" noChangeArrowheads="1"/>
          </p:cNvPicPr>
          <p:nvPr/>
        </p:nvPicPr>
        <p:blipFill>
          <a:blip r:embed="rId5" cstate="print">
            <a:lum bright="-10000"/>
          </a:blip>
          <a:srcRect/>
          <a:stretch>
            <a:fillRect/>
          </a:stretch>
        </p:blipFill>
        <p:spPr bwMode="auto">
          <a:xfrm>
            <a:off x="457200" y="381000"/>
            <a:ext cx="2739450" cy="2286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Content Placeholder 5"/>
          <p:cNvSpPr>
            <a:spLocks noGrp="1"/>
          </p:cNvSpPr>
          <p:nvPr>
            <p:ph sz="half" idx="1"/>
          </p:nvPr>
        </p:nvSpPr>
        <p:spPr>
          <a:xfrm>
            <a:off x="914400" y="4191000"/>
            <a:ext cx="2057400" cy="1935163"/>
          </a:xfrm>
        </p:spPr>
        <p:txBody>
          <a:bodyPr>
            <a:normAutofit/>
          </a:bodyPr>
          <a:lstStyle/>
          <a:p>
            <a:pPr>
              <a:buNone/>
            </a:pPr>
            <a:r>
              <a:rPr lang="en-US" sz="4400" b="1" i="1" dirty="0" smtClean="0">
                <a:solidFill>
                  <a:schemeClr val="bg1"/>
                </a:solidFill>
              </a:rPr>
              <a:t>Revival</a:t>
            </a:r>
            <a:endParaRPr lang="en-US" sz="4400" b="1" i="1" dirty="0">
              <a:solidFill>
                <a:schemeClr val="bg1"/>
              </a:solidFill>
            </a:endParaRPr>
          </a:p>
        </p:txBody>
      </p:sp>
      <p:sp>
        <p:nvSpPr>
          <p:cNvPr id="7" name="Content Placeholder 6"/>
          <p:cNvSpPr>
            <a:spLocks noGrp="1"/>
          </p:cNvSpPr>
          <p:nvPr>
            <p:ph sz="half" idx="2"/>
          </p:nvPr>
        </p:nvSpPr>
        <p:spPr>
          <a:xfrm>
            <a:off x="3048000" y="3733800"/>
            <a:ext cx="3124200" cy="2392363"/>
          </a:xfrm>
        </p:spPr>
        <p:txBody>
          <a:bodyPr>
            <a:normAutofit/>
          </a:bodyPr>
          <a:lstStyle/>
          <a:p>
            <a:pPr algn="ctr">
              <a:buNone/>
            </a:pPr>
            <a:r>
              <a:rPr lang="en-US" sz="3200" dirty="0" smtClean="0">
                <a:effectLst>
                  <a:glow rad="101600">
                    <a:schemeClr val="bg1">
                      <a:alpha val="60000"/>
                    </a:schemeClr>
                  </a:glow>
                </a:effectLst>
              </a:rPr>
              <a:t>    Sinful</a:t>
            </a:r>
            <a:br>
              <a:rPr lang="en-US" sz="3200" dirty="0" smtClean="0">
                <a:effectLst>
                  <a:glow rad="101600">
                    <a:schemeClr val="bg1">
                      <a:alpha val="60000"/>
                    </a:schemeClr>
                  </a:glow>
                </a:effectLst>
              </a:rPr>
            </a:br>
            <a:r>
              <a:rPr lang="en-US" sz="3200" dirty="0" smtClean="0">
                <a:effectLst>
                  <a:glow rad="101600">
                    <a:schemeClr val="bg1">
                      <a:alpha val="60000"/>
                    </a:schemeClr>
                  </a:glow>
                </a:effectLst>
              </a:rPr>
              <a:t>“Worldliness”</a:t>
            </a:r>
            <a:br>
              <a:rPr lang="en-US" sz="3200" dirty="0" smtClean="0">
                <a:effectLst>
                  <a:glow rad="101600">
                    <a:schemeClr val="bg1">
                      <a:alpha val="60000"/>
                    </a:schemeClr>
                  </a:glow>
                </a:effectLst>
              </a:rPr>
            </a:br>
            <a:r>
              <a:rPr lang="en-US" sz="3200" i="1" dirty="0" smtClean="0">
                <a:solidFill>
                  <a:srgbClr val="FFFF00"/>
                </a:solidFill>
                <a:effectLst>
                  <a:glow rad="101600">
                    <a:schemeClr val="bg1">
                      <a:alpha val="60000"/>
                    </a:schemeClr>
                  </a:glow>
                </a:effectLst>
              </a:rPr>
              <a:t>(I John 2:15)</a:t>
            </a:r>
          </a:p>
          <a:p>
            <a:pPr algn="ct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0625 -0.00555 L 0.3125 -0.00555 " pathEditMode="relative" rAng="0" ptsTypes="AA">
                                      <p:cBhvr>
                                        <p:cTn id="6" dur="2000" fill="hold"/>
                                        <p:tgtEl>
                                          <p:spTgt spid="1026"/>
                                        </p:tgtEl>
                                        <p:attrNameLst>
                                          <p:attrName>ppt_x</p:attrName>
                                          <p:attrName>ppt_y</p:attrName>
                                        </p:attrNameLst>
                                      </p:cBhvr>
                                      <p:rCtr x="125" y="0"/>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0.08767 -0.00555 L 0.32934 0.00555 " pathEditMode="relative" rAng="0" ptsTypes="AA">
                                      <p:cBhvr>
                                        <p:cTn id="10" dur="2000" fill="hold"/>
                                        <p:tgtEl>
                                          <p:spTgt spid="1027"/>
                                        </p:tgtEl>
                                        <p:attrNameLst>
                                          <p:attrName>ppt_x</p:attrName>
                                          <p:attrName>ppt_y</p:attrName>
                                        </p:attrNameLst>
                                      </p:cBhvr>
                                      <p:rCtr x="121" y="6"/>
                                    </p:animMotion>
                                  </p:childTnLst>
                                </p:cTn>
                              </p:par>
                            </p:childTnLst>
                          </p:cTn>
                        </p:par>
                      </p:childTnLst>
                    </p:cTn>
                  </p:par>
                  <p:par>
                    <p:cTn id="11" fill="hold">
                      <p:stCondLst>
                        <p:cond delay="indefinite"/>
                      </p:stCondLst>
                      <p:childTnLst>
                        <p:par>
                          <p:cTn id="12" fill="hold">
                            <p:stCondLst>
                              <p:cond delay="0"/>
                            </p:stCondLst>
                            <p:childTnLst>
                              <p:par>
                                <p:cTn id="13" presetID="35" presetClass="path" presetSubtype="0" accel="50000" decel="50000" fill="hold" nodeType="clickEffect">
                                  <p:stCondLst>
                                    <p:cond delay="0"/>
                                  </p:stCondLst>
                                  <p:childTnLst>
                                    <p:animMotion origin="layout" path="M 0.13334 4.62535E-8 L -3.33333E-6 4.62535E-8 " pathEditMode="relative" rAng="0" ptsTypes="AA">
                                      <p:cBhvr>
                                        <p:cTn id="14" dur="2000" fill="hold"/>
                                        <p:tgtEl>
                                          <p:spTgt spid="1027"/>
                                        </p:tgtEl>
                                        <p:attrNameLst>
                                          <p:attrName>ppt_x</p:attrName>
                                          <p:attrName>ppt_y</p:attrName>
                                        </p:attrNameLst>
                                      </p:cBhvr>
                                      <p:rCtr x="-67" y="0"/>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Ptr. Daniel White\Desktop\Bible pictures\bibles and book of life\bible_light.jpg"/>
          <p:cNvPicPr>
            <a:picLocks noChangeAspect="1" noChangeArrowheads="1"/>
          </p:cNvPicPr>
          <p:nvPr/>
        </p:nvPicPr>
        <p:blipFill>
          <a:blip r:embed="rId3" cstate="print">
            <a:lum bright="-20000"/>
          </a:blip>
          <a:srcRect/>
          <a:stretch>
            <a:fillRect/>
          </a:stretch>
        </p:blipFill>
        <p:spPr bwMode="auto">
          <a:xfrm>
            <a:off x="0" y="0"/>
            <a:ext cx="9144000" cy="6858000"/>
          </a:xfrm>
          <a:prstGeom prst="rect">
            <a:avLst/>
          </a:prstGeom>
          <a:noFill/>
        </p:spPr>
      </p:pic>
      <p:sp>
        <p:nvSpPr>
          <p:cNvPr id="3" name="Content Placeholder 2"/>
          <p:cNvSpPr>
            <a:spLocks noGrp="1"/>
          </p:cNvSpPr>
          <p:nvPr>
            <p:ph idx="1"/>
          </p:nvPr>
        </p:nvSpPr>
        <p:spPr>
          <a:xfrm>
            <a:off x="0" y="0"/>
            <a:ext cx="9144000" cy="6858000"/>
          </a:xfrm>
        </p:spPr>
        <p:txBody>
          <a:bodyPr>
            <a:normAutofit fontScale="92500" lnSpcReduction="10000"/>
          </a:bodyPr>
          <a:lstStyle/>
          <a:p>
            <a:pPr>
              <a:buNone/>
            </a:pPr>
            <a:r>
              <a:rPr lang="en-US" i="1" dirty="0" smtClean="0">
                <a:effectLst>
                  <a:glow rad="101600">
                    <a:schemeClr val="bg1">
                      <a:alpha val="60000"/>
                    </a:schemeClr>
                  </a:glow>
                </a:effectLst>
              </a:rPr>
              <a:t>   “Furthermore then we beseech you, brethren, and exhort you by the Lord Jesus, that as ye have received of us how ye </a:t>
            </a:r>
            <a:r>
              <a:rPr lang="en-US" i="1" u="sng" dirty="0" smtClean="0">
                <a:effectLst>
                  <a:glow rad="101600">
                    <a:schemeClr val="bg1">
                      <a:alpha val="60000"/>
                    </a:schemeClr>
                  </a:glow>
                </a:effectLst>
              </a:rPr>
              <a:t>ought to walk and to please God</a:t>
            </a:r>
            <a:r>
              <a:rPr lang="en-US" i="1" dirty="0" smtClean="0">
                <a:effectLst>
                  <a:glow rad="101600">
                    <a:schemeClr val="bg1">
                      <a:alpha val="60000"/>
                    </a:schemeClr>
                  </a:glow>
                </a:effectLst>
              </a:rPr>
              <a:t>, so ye would abound more and more.  For ye know what commandments we gave you by the Lord Jesus. For this is the will of God, even your sanctification, that ye should abstain from fornication: That every one of you should know how to </a:t>
            </a:r>
            <a:r>
              <a:rPr lang="en-US" i="1" u="sng" dirty="0" smtClean="0">
                <a:effectLst>
                  <a:glow rad="101600">
                    <a:schemeClr val="bg1">
                      <a:alpha val="60000"/>
                    </a:schemeClr>
                  </a:glow>
                </a:effectLst>
              </a:rPr>
              <a:t>possess his vessel in sanctification </a:t>
            </a:r>
            <a:r>
              <a:rPr lang="en-US" i="1" dirty="0" smtClean="0">
                <a:effectLst>
                  <a:glow rad="101600">
                    <a:schemeClr val="bg1">
                      <a:alpha val="60000"/>
                    </a:schemeClr>
                  </a:glow>
                </a:effectLst>
              </a:rPr>
              <a:t>and honour; Not in the lust of concupiscence, even as the Gentiles which know not God: That no man go beyond and defraud his brother in any matter: because that the Lord is the avenger of all such, as we also have forewarned you and testified. For God hath not called us unto uncleanness, but unto holiness. He therefore that despiseth, despiseth not man, but God, who hath also given unto us his holy Spirit.” (I Thess. 4:1-8) </a:t>
            </a:r>
            <a:endParaRPr lang="en-US"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4953000"/>
          </a:xfrm>
          <a:solidFill>
            <a:srgbClr val="00B0F0"/>
          </a:solidFill>
          <a:scene3d>
            <a:camera prst="isometricOffAxis1Right"/>
            <a:lightRig rig="threePt" dir="t"/>
          </a:scene3d>
          <a:sp3d>
            <a:bevelT prst="convex"/>
          </a:sp3d>
        </p:spPr>
        <p:txBody>
          <a:bodyPr>
            <a:normAutofit/>
          </a:bodyPr>
          <a:lstStyle/>
          <a:p>
            <a:r>
              <a:rPr lang="en-US" sz="9600" dirty="0" smtClean="0">
                <a:effectLst>
                  <a:glow rad="101600">
                    <a:schemeClr val="bg1">
                      <a:alpha val="60000"/>
                    </a:schemeClr>
                  </a:glow>
                </a:effectLst>
              </a:rPr>
              <a:t>“C” is a bent “I”</a:t>
            </a:r>
            <a:br>
              <a:rPr lang="en-US" sz="9600" dirty="0" smtClean="0">
                <a:effectLst>
                  <a:glow rad="101600">
                    <a:schemeClr val="bg1">
                      <a:alpha val="60000"/>
                    </a:schemeClr>
                  </a:glow>
                </a:effectLst>
              </a:rPr>
            </a:br>
            <a:r>
              <a:rPr lang="en-US" sz="5400" i="1" dirty="0" smtClean="0">
                <a:solidFill>
                  <a:srgbClr val="FFFF00"/>
                </a:solidFill>
                <a:effectLst>
                  <a:glow rad="101600">
                    <a:schemeClr val="bg1">
                      <a:alpha val="60000"/>
                    </a:schemeClr>
                  </a:glow>
                </a:effectLst>
              </a:rPr>
              <a:t>“yet not I, but Christ…”</a:t>
            </a:r>
            <a:endParaRPr lang="en-US" sz="5400" i="1" dirty="0">
              <a:solidFill>
                <a:srgbClr val="FFFF00"/>
              </a:solidFill>
              <a:effectLst>
                <a:glow rad="101600">
                  <a:schemeClr val="bg1">
                    <a:alpha val="60000"/>
                  </a:schemeClr>
                </a:glow>
              </a:effectLst>
            </a:endParaRPr>
          </a:p>
        </p:txBody>
      </p:sp>
      <p:pic>
        <p:nvPicPr>
          <p:cNvPr id="3" name="Picture 2" descr="C:\Users\Ptr. Daniel White\Desktop\Bible pictures\Praying\repent.jpg"/>
          <p:cNvPicPr>
            <a:picLocks noChangeAspect="1" noChangeArrowheads="1"/>
          </p:cNvPicPr>
          <p:nvPr/>
        </p:nvPicPr>
        <p:blipFill>
          <a:blip r:embed="rId3" cstate="print">
            <a:lum bright="-10000" contrast="20000"/>
          </a:blip>
          <a:srcRect/>
          <a:stretch>
            <a:fillRect/>
          </a:stretch>
        </p:blipFill>
        <p:spPr bwMode="auto">
          <a:xfrm flipH="1">
            <a:off x="5715000" y="4567722"/>
            <a:ext cx="3276600" cy="22902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effectLst>
                  <a:glow rad="101600">
                    <a:schemeClr val="bg1">
                      <a:alpha val="60000"/>
                    </a:schemeClr>
                  </a:glow>
                </a:effectLst>
              </a:rPr>
              <a:t>Dress Standards</a:t>
            </a:r>
            <a:endParaRPr lang="en-US" sz="5400" dirty="0">
              <a:effectLst>
                <a:glow rad="101600">
                  <a:schemeClr val="bg1">
                    <a:alpha val="60000"/>
                  </a:schemeClr>
                </a:glow>
              </a:effectLst>
            </a:endParaRPr>
          </a:p>
        </p:txBody>
      </p:sp>
      <p:sp>
        <p:nvSpPr>
          <p:cNvPr id="3" name="Content Placeholder 2"/>
          <p:cNvSpPr>
            <a:spLocks noGrp="1"/>
          </p:cNvSpPr>
          <p:nvPr>
            <p:ph sz="half" idx="1"/>
          </p:nvPr>
        </p:nvSpPr>
        <p:spPr>
          <a:xfrm>
            <a:off x="0" y="1600200"/>
            <a:ext cx="4724400" cy="5029200"/>
          </a:xfrm>
        </p:spPr>
        <p:txBody>
          <a:bodyPr>
            <a:noAutofit/>
          </a:bodyPr>
          <a:lstStyle/>
          <a:p>
            <a:pPr algn="ctr" hangingPunct="0">
              <a:buNone/>
            </a:pPr>
            <a:r>
              <a:rPr lang="en-US" sz="3600" dirty="0" smtClean="0">
                <a:effectLst>
                  <a:glow rad="101600">
                    <a:schemeClr val="bg1">
                      <a:alpha val="60000"/>
                    </a:schemeClr>
                  </a:glow>
                </a:effectLst>
              </a:rPr>
              <a:t> </a:t>
            </a:r>
            <a:r>
              <a:rPr lang="en-US" sz="3600" u="sng" dirty="0" smtClean="0">
                <a:effectLst>
                  <a:glow rad="101600">
                    <a:schemeClr val="bg1">
                      <a:alpha val="60000"/>
                    </a:schemeClr>
                  </a:glow>
                </a:effectLst>
              </a:rPr>
              <a:t>GOD’S STANDARD</a:t>
            </a:r>
            <a:endParaRPr lang="en-US" sz="3600" dirty="0" smtClean="0">
              <a:effectLst>
                <a:glow rad="101600">
                  <a:schemeClr val="bg1">
                    <a:alpha val="60000"/>
                  </a:schemeClr>
                </a:glow>
              </a:effectLst>
            </a:endParaRPr>
          </a:p>
          <a:p>
            <a:pPr hangingPunct="0"/>
            <a:r>
              <a:rPr lang="en-US" sz="3600" dirty="0" smtClean="0">
                <a:effectLst>
                  <a:glow rad="101600">
                    <a:schemeClr val="bg1">
                      <a:alpha val="60000"/>
                    </a:schemeClr>
                  </a:glow>
                </a:effectLst>
              </a:rPr>
              <a:t>Modest Dress</a:t>
            </a:r>
          </a:p>
          <a:p>
            <a:pPr hangingPunct="0">
              <a:buNone/>
            </a:pPr>
            <a:r>
              <a:rPr lang="en-US" sz="3600" i="1" dirty="0" smtClean="0">
                <a:effectLst>
                  <a:glow rad="101600">
                    <a:schemeClr val="bg1">
                      <a:alpha val="60000"/>
                    </a:schemeClr>
                  </a:glow>
                </a:effectLst>
              </a:rPr>
              <a:t>     (I Timothy 2:9)</a:t>
            </a:r>
          </a:p>
          <a:p>
            <a:pPr hangingPunct="0"/>
            <a:r>
              <a:rPr lang="en-US" sz="3600" dirty="0" smtClean="0">
                <a:effectLst>
                  <a:glow rad="101600">
                    <a:schemeClr val="bg1">
                      <a:alpha val="60000"/>
                    </a:schemeClr>
                  </a:glow>
                </a:effectLst>
              </a:rPr>
              <a:t>Adequate Dress</a:t>
            </a:r>
          </a:p>
          <a:p>
            <a:pPr hangingPunct="0">
              <a:buNone/>
            </a:pPr>
            <a:r>
              <a:rPr lang="en-US" sz="3600" i="1" dirty="0" smtClean="0">
                <a:effectLst>
                  <a:glow rad="101600">
                    <a:schemeClr val="bg1">
                      <a:alpha val="60000"/>
                    </a:schemeClr>
                  </a:glow>
                </a:effectLst>
              </a:rPr>
              <a:t>     (Genesis 3:21)</a:t>
            </a:r>
          </a:p>
          <a:p>
            <a:pPr hangingPunct="0"/>
            <a:r>
              <a:rPr lang="en-US" sz="3600" dirty="0" smtClean="0">
                <a:effectLst>
                  <a:glow rad="101600">
                    <a:schemeClr val="bg1">
                      <a:alpha val="60000"/>
                    </a:schemeClr>
                  </a:glow>
                </a:effectLst>
              </a:rPr>
              <a:t>Appropriate Dress</a:t>
            </a:r>
          </a:p>
          <a:p>
            <a:pPr hangingPunct="0">
              <a:buNone/>
            </a:pPr>
            <a:r>
              <a:rPr lang="en-US" sz="3600" i="1" dirty="0" smtClean="0">
                <a:effectLst>
                  <a:glow rad="101600">
                    <a:schemeClr val="bg1">
                      <a:alpha val="60000"/>
                    </a:schemeClr>
                  </a:glow>
                </a:effectLst>
              </a:rPr>
              <a:t>   (I Corinthians 6:19-20)</a:t>
            </a:r>
          </a:p>
          <a:p>
            <a:endParaRPr lang="en-US" sz="3600" dirty="0">
              <a:effectLst>
                <a:glow rad="101600">
                  <a:schemeClr val="bg1">
                    <a:alpha val="60000"/>
                  </a:schemeClr>
                </a:glow>
              </a:effectLst>
            </a:endParaRPr>
          </a:p>
        </p:txBody>
      </p:sp>
      <p:sp>
        <p:nvSpPr>
          <p:cNvPr id="4" name="Content Placeholder 3"/>
          <p:cNvSpPr>
            <a:spLocks noGrp="1"/>
          </p:cNvSpPr>
          <p:nvPr>
            <p:ph sz="half" idx="2"/>
          </p:nvPr>
        </p:nvSpPr>
        <p:spPr>
          <a:xfrm>
            <a:off x="4648200" y="1600200"/>
            <a:ext cx="4343400" cy="5257800"/>
          </a:xfrm>
        </p:spPr>
        <p:txBody>
          <a:bodyPr>
            <a:noAutofit/>
          </a:bodyPr>
          <a:lstStyle/>
          <a:p>
            <a:pPr algn="ctr">
              <a:buNone/>
            </a:pPr>
            <a:r>
              <a:rPr lang="en-US" sz="3600" u="sng" dirty="0" smtClean="0">
                <a:effectLst>
                  <a:glow rad="101600">
                    <a:schemeClr val="bg1">
                      <a:alpha val="60000"/>
                    </a:schemeClr>
                  </a:glow>
                </a:effectLst>
              </a:rPr>
              <a:t>SATAN’S STANDARD</a:t>
            </a:r>
            <a:endParaRPr lang="en-US" sz="3600" dirty="0" smtClean="0">
              <a:effectLst>
                <a:glow rad="101600">
                  <a:schemeClr val="bg1">
                    <a:alpha val="60000"/>
                  </a:schemeClr>
                </a:glow>
              </a:effectLst>
            </a:endParaRPr>
          </a:p>
          <a:p>
            <a:pPr hangingPunct="0"/>
            <a:r>
              <a:rPr lang="en-US" sz="3600" dirty="0" smtClean="0">
                <a:effectLst>
                  <a:glow rad="101600">
                    <a:schemeClr val="bg1">
                      <a:alpha val="60000"/>
                    </a:schemeClr>
                  </a:glow>
                </a:effectLst>
              </a:rPr>
              <a:t>Sensual Dress</a:t>
            </a:r>
          </a:p>
          <a:p>
            <a:pPr hangingPunct="0">
              <a:buNone/>
            </a:pPr>
            <a:r>
              <a:rPr lang="en-US" sz="3600" dirty="0" smtClean="0">
                <a:effectLst>
                  <a:glow rad="101600">
                    <a:schemeClr val="bg1">
                      <a:alpha val="60000"/>
                    </a:schemeClr>
                  </a:glow>
                </a:effectLst>
              </a:rPr>
              <a:t>    </a:t>
            </a:r>
            <a:r>
              <a:rPr lang="en-US" sz="3600" i="1" dirty="0" smtClean="0">
                <a:effectLst>
                  <a:glow rad="101600">
                    <a:schemeClr val="bg1">
                      <a:alpha val="60000"/>
                    </a:schemeClr>
                  </a:glow>
                </a:effectLst>
              </a:rPr>
              <a:t>(Proverbs 7:10)</a:t>
            </a:r>
          </a:p>
          <a:p>
            <a:pPr hangingPunct="0"/>
            <a:r>
              <a:rPr lang="en-US" sz="3600" dirty="0" smtClean="0">
                <a:effectLst>
                  <a:glow rad="101600">
                    <a:schemeClr val="bg1">
                      <a:alpha val="60000"/>
                    </a:schemeClr>
                  </a:glow>
                </a:effectLst>
              </a:rPr>
              <a:t>Sloppy Dress</a:t>
            </a:r>
          </a:p>
          <a:p>
            <a:pPr hangingPunct="0">
              <a:buNone/>
            </a:pPr>
            <a:r>
              <a:rPr lang="en-US" sz="3600" i="1" dirty="0" smtClean="0">
                <a:effectLst>
                  <a:glow rad="101600">
                    <a:schemeClr val="bg1">
                      <a:alpha val="60000"/>
                    </a:schemeClr>
                  </a:glow>
                </a:effectLst>
              </a:rPr>
              <a:t>    (Proverbs 24:30)</a:t>
            </a:r>
          </a:p>
          <a:p>
            <a:pPr hangingPunct="0"/>
            <a:r>
              <a:rPr lang="en-US" sz="3600" dirty="0" smtClean="0">
                <a:effectLst>
                  <a:glow rad="101600">
                    <a:schemeClr val="bg1">
                      <a:alpha val="60000"/>
                    </a:schemeClr>
                  </a:glow>
                </a:effectLst>
              </a:rPr>
              <a:t>Wrong Symbolism</a:t>
            </a:r>
          </a:p>
          <a:p>
            <a:pPr hangingPunct="0">
              <a:buNone/>
            </a:pPr>
            <a:r>
              <a:rPr lang="en-US" sz="3600" dirty="0" smtClean="0">
                <a:effectLst>
                  <a:glow rad="101600">
                    <a:schemeClr val="bg1">
                      <a:alpha val="60000"/>
                    </a:schemeClr>
                  </a:glow>
                </a:effectLst>
              </a:rPr>
              <a:t> </a:t>
            </a:r>
            <a:r>
              <a:rPr lang="en-US" sz="3600" i="1" dirty="0" smtClean="0">
                <a:effectLst>
                  <a:glow rad="101600">
                    <a:schemeClr val="bg1">
                      <a:alpha val="60000"/>
                    </a:schemeClr>
                  </a:glow>
                </a:effectLst>
              </a:rPr>
              <a:t>    (I John 2:15-17)</a:t>
            </a:r>
          </a:p>
          <a:p>
            <a:endParaRPr lang="en-US" sz="3600"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 to="" calcmode="lin" valueType="num">
                                      <p:cBhvr>
                                        <p:cTn id="10" dur="1" fill="hold"/>
                                        <p:tgtEl>
                                          <p:spTgt spid="3">
                                            <p:txEl>
                                              <p:pRg st="2" end="2"/>
                                            </p:txEl>
                                          </p:spTgt>
                                        </p:tgtEl>
                                        <p:attrNameLst>
                                          <p:attrName/>
                                        </p:attrNameLst>
                                      </p:cBhvr>
                                    </p:anim>
                                  </p:childTnLst>
                                </p:cTn>
                              </p:par>
                            </p:childTnLst>
                          </p:cTn>
                        </p:par>
                      </p:childTnLst>
                    </p:cTn>
                  </p:par>
                  <p:par>
                    <p:cTn id="11" fill="hold">
                      <p:stCondLst>
                        <p:cond delay="indefinite"/>
                      </p:stCondLst>
                      <p:childTnLst>
                        <p:par>
                          <p:cTn id="12" fill="hold">
                            <p:stCondLst>
                              <p:cond delay="0"/>
                            </p:stCondLst>
                            <p:childTnLst>
                              <p:par>
                                <p:cTn id="13" presetID="24"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 to="" calcmode="lin" valueType="num">
                                      <p:cBhvr>
                                        <p:cTn id="15" dur="1" fill="hold"/>
                                        <p:tgtEl>
                                          <p:spTgt spid="4">
                                            <p:txEl>
                                              <p:pRg st="1" end="1"/>
                                            </p:txEl>
                                          </p:spTgt>
                                        </p:tgtEl>
                                        <p:attrNameLst>
                                          <p:attrName/>
                                        </p:attrNameLst>
                                      </p:cBhvr>
                                    </p:anim>
                                  </p:childTnLst>
                                </p:cTn>
                              </p:par>
                              <p:par>
                                <p:cTn id="16" presetID="24" presetClass="entr" presetSubtype="0" fill="hold"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 to="" calcmode="lin" valueType="num">
                                      <p:cBhvr>
                                        <p:cTn id="18" dur="1" fill="hold"/>
                                        <p:tgtEl>
                                          <p:spTgt spid="4">
                                            <p:txEl>
                                              <p:pRg st="2" end="2"/>
                                            </p:txEl>
                                          </p:spTgt>
                                        </p:tgtEl>
                                        <p:attrNameLst>
                                          <p:attrName/>
                                        </p:attrNameLst>
                                      </p:cBhvr>
                                    </p:anim>
                                  </p:childTnLst>
                                </p:cTn>
                              </p:par>
                            </p:childTnLst>
                          </p:cTn>
                        </p:par>
                      </p:childTnLst>
                    </p:cTn>
                  </p:par>
                  <p:par>
                    <p:cTn id="19" fill="hold">
                      <p:stCondLst>
                        <p:cond delay="indefinite"/>
                      </p:stCondLst>
                      <p:childTnLst>
                        <p:par>
                          <p:cTn id="20" fill="hold">
                            <p:stCondLst>
                              <p:cond delay="0"/>
                            </p:stCondLst>
                            <p:childTnLst>
                              <p:par>
                                <p:cTn id="21" presetID="24"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to="" calcmode="lin" valueType="num">
                                      <p:cBhvr>
                                        <p:cTn id="23" dur="1" fill="hold"/>
                                        <p:tgtEl>
                                          <p:spTgt spid="3">
                                            <p:txEl>
                                              <p:pRg st="3" end="3"/>
                                            </p:txEl>
                                          </p:spTgt>
                                        </p:tgtEl>
                                        <p:attrNameLst>
                                          <p:attrName/>
                                        </p:attrNameLst>
                                      </p:cBhvr>
                                    </p:anim>
                                  </p:childTnLst>
                                </p:cTn>
                              </p:par>
                              <p:par>
                                <p:cTn id="24" presetID="24" presetClass="entr" presetSubtype="0" fill="hold"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 to="" calcmode="lin" valueType="num">
                                      <p:cBhvr>
                                        <p:cTn id="26" dur="1" fill="hold"/>
                                        <p:tgtEl>
                                          <p:spTgt spid="3">
                                            <p:txEl>
                                              <p:pRg st="4" end="4"/>
                                            </p:txEl>
                                          </p:spTgt>
                                        </p:tgtEl>
                                        <p:attrNameLst>
                                          <p:attrName/>
                                        </p:attrNameLst>
                                      </p:cBhvr>
                                    </p:anim>
                                  </p:childTnLst>
                                </p:cTn>
                              </p:par>
                            </p:childTnLst>
                          </p:cTn>
                        </p:par>
                      </p:childTnLst>
                    </p:cTn>
                  </p:par>
                  <p:par>
                    <p:cTn id="27" fill="hold">
                      <p:stCondLst>
                        <p:cond delay="indefinite"/>
                      </p:stCondLst>
                      <p:childTnLst>
                        <p:par>
                          <p:cTn id="28" fill="hold">
                            <p:stCondLst>
                              <p:cond delay="0"/>
                            </p:stCondLst>
                            <p:childTnLst>
                              <p:par>
                                <p:cTn id="29" presetID="24" presetClass="entr" presetSubtype="0" fill="hold"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to="" calcmode="lin" valueType="num">
                                      <p:cBhvr>
                                        <p:cTn id="31" dur="1" fill="hold"/>
                                        <p:tgtEl>
                                          <p:spTgt spid="4">
                                            <p:txEl>
                                              <p:pRg st="3" end="3"/>
                                            </p:txEl>
                                          </p:spTgt>
                                        </p:tgtEl>
                                        <p:attrNameLst>
                                          <p:attrName/>
                                        </p:attrNameLst>
                                      </p:cBhvr>
                                    </p:anim>
                                  </p:childTnLst>
                                </p:cTn>
                              </p:par>
                              <p:par>
                                <p:cTn id="32" presetID="24" presetClass="entr" presetSubtype="0" fill="hold" nodeType="withEffect">
                                  <p:stCondLst>
                                    <p:cond delay="0"/>
                                  </p:stCondLst>
                                  <p:childTnLst>
                                    <p:set>
                                      <p:cBhvr>
                                        <p:cTn id="33" dur="1" fill="hold">
                                          <p:stCondLst>
                                            <p:cond delay="0"/>
                                          </p:stCondLst>
                                        </p:cTn>
                                        <p:tgtEl>
                                          <p:spTgt spid="4">
                                            <p:txEl>
                                              <p:pRg st="4" end="4"/>
                                            </p:txEl>
                                          </p:spTgt>
                                        </p:tgtEl>
                                        <p:attrNameLst>
                                          <p:attrName>style.visibility</p:attrName>
                                        </p:attrNameLst>
                                      </p:cBhvr>
                                      <p:to>
                                        <p:strVal val="visible"/>
                                      </p:to>
                                    </p:set>
                                    <p:anim to="" calcmode="lin" valueType="num">
                                      <p:cBhvr>
                                        <p:cTn id="34" dur="1" fill="hold"/>
                                        <p:tgtEl>
                                          <p:spTgt spid="4">
                                            <p:txEl>
                                              <p:pRg st="4" end="4"/>
                                            </p:txEl>
                                          </p:spTgt>
                                        </p:tgtEl>
                                        <p:attrNameLst>
                                          <p:attrName/>
                                        </p:attrNameLst>
                                      </p:cBhvr>
                                    </p:anim>
                                  </p:childTnLst>
                                </p:cTn>
                              </p:par>
                            </p:childTnLst>
                          </p:cTn>
                        </p:par>
                      </p:childTnLst>
                    </p:cTn>
                  </p:par>
                  <p:par>
                    <p:cTn id="35" fill="hold">
                      <p:stCondLst>
                        <p:cond delay="indefinite"/>
                      </p:stCondLst>
                      <p:childTnLst>
                        <p:par>
                          <p:cTn id="36" fill="hold">
                            <p:stCondLst>
                              <p:cond delay="0"/>
                            </p:stCondLst>
                            <p:childTnLst>
                              <p:par>
                                <p:cTn id="37" presetID="24" presetClass="entr" presetSubtype="0"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 to="" calcmode="lin" valueType="num">
                                      <p:cBhvr>
                                        <p:cTn id="39" dur="1" fill="hold"/>
                                        <p:tgtEl>
                                          <p:spTgt spid="3">
                                            <p:txEl>
                                              <p:pRg st="5" end="5"/>
                                            </p:txEl>
                                          </p:spTgt>
                                        </p:tgtEl>
                                        <p:attrNameLst>
                                          <p:attrName/>
                                        </p:attrNameLst>
                                      </p:cBhvr>
                                    </p:anim>
                                  </p:childTnLst>
                                </p:cTn>
                              </p:par>
                              <p:par>
                                <p:cTn id="40" presetID="24" presetClass="entr" presetSubtype="0" fill="hold" nodeType="with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 to="" calcmode="lin" valueType="num">
                                      <p:cBhvr>
                                        <p:cTn id="42" dur="1" fill="hold"/>
                                        <p:tgtEl>
                                          <p:spTgt spid="3">
                                            <p:txEl>
                                              <p:pRg st="6" end="6"/>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anim to="" calcmode="lin" valueType="num">
                                      <p:cBhvr>
                                        <p:cTn id="47" dur="1" fill="hold"/>
                                        <p:tgtEl>
                                          <p:spTgt spid="4">
                                            <p:txEl>
                                              <p:pRg st="5" end="5"/>
                                            </p:txEl>
                                          </p:spTgt>
                                        </p:tgtEl>
                                        <p:attrNameLst>
                                          <p:attrName/>
                                        </p:attrNameLst>
                                      </p:cBhvr>
                                    </p:anim>
                                  </p:childTnLst>
                                </p:cTn>
                              </p:par>
                              <p:par>
                                <p:cTn id="48" presetID="24" presetClass="entr" presetSubtype="0" fill="hold" nodeType="withEffect">
                                  <p:stCondLst>
                                    <p:cond delay="0"/>
                                  </p:stCondLst>
                                  <p:childTnLst>
                                    <p:set>
                                      <p:cBhvr>
                                        <p:cTn id="49" dur="1" fill="hold">
                                          <p:stCondLst>
                                            <p:cond delay="0"/>
                                          </p:stCondLst>
                                        </p:cTn>
                                        <p:tgtEl>
                                          <p:spTgt spid="4">
                                            <p:txEl>
                                              <p:pRg st="6" end="6"/>
                                            </p:txEl>
                                          </p:spTgt>
                                        </p:tgtEl>
                                        <p:attrNameLst>
                                          <p:attrName>style.visibility</p:attrName>
                                        </p:attrNameLst>
                                      </p:cBhvr>
                                      <p:to>
                                        <p:strVal val="visible"/>
                                      </p:to>
                                    </p:set>
                                    <p:anim to="" calcmode="lin" valueType="num">
                                      <p:cBhvr>
                                        <p:cTn id="50" dur="1" fill="hold"/>
                                        <p:tgtEl>
                                          <p:spTgt spid="4">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8915400" cy="6400800"/>
          </a:xfrm>
        </p:spPr>
        <p:txBody>
          <a:bodyPr>
            <a:noAutofit/>
          </a:bodyPr>
          <a:lstStyle/>
          <a:p>
            <a:r>
              <a:rPr lang="en-US" sz="4000" dirty="0" smtClean="0">
                <a:solidFill>
                  <a:srgbClr val="FFFF00"/>
                </a:solidFill>
                <a:effectLst>
                  <a:glow rad="101600">
                    <a:schemeClr val="bg1">
                      <a:alpha val="60000"/>
                    </a:schemeClr>
                  </a:glow>
                </a:effectLst>
              </a:rPr>
              <a:t>God designed clothing with </a:t>
            </a:r>
            <a:r>
              <a:rPr lang="en-US" sz="4000" u="sng" dirty="0" smtClean="0">
                <a:solidFill>
                  <a:srgbClr val="FFFF00"/>
                </a:solidFill>
                <a:effectLst>
                  <a:glow rad="101600">
                    <a:schemeClr val="bg1">
                      <a:alpha val="60000"/>
                    </a:schemeClr>
                  </a:glow>
                </a:effectLst>
              </a:rPr>
              <a:t>modesty </a:t>
            </a:r>
            <a:r>
              <a:rPr lang="en-US" sz="4000" dirty="0" smtClean="0">
                <a:solidFill>
                  <a:srgbClr val="FFFF00"/>
                </a:solidFill>
                <a:effectLst>
                  <a:glow rad="101600">
                    <a:schemeClr val="bg1">
                      <a:alpha val="60000"/>
                    </a:schemeClr>
                  </a:glow>
                </a:effectLst>
              </a:rPr>
              <a:t>in mind – </a:t>
            </a:r>
            <a:r>
              <a:rPr lang="en-US" sz="4000" i="1" dirty="0" smtClean="0">
                <a:solidFill>
                  <a:srgbClr val="FFFF00"/>
                </a:solidFill>
                <a:effectLst>
                  <a:glow rad="101600">
                    <a:schemeClr val="bg1">
                      <a:alpha val="60000"/>
                    </a:schemeClr>
                  </a:glow>
                </a:effectLst>
              </a:rPr>
              <a:t>Gen. 3:21</a:t>
            </a:r>
            <a:r>
              <a:rPr lang="en-US" sz="4000" dirty="0" smtClean="0">
                <a:solidFill>
                  <a:srgbClr val="FFFF00"/>
                </a:solidFill>
                <a:effectLst>
                  <a:glow rad="101600">
                    <a:schemeClr val="bg1">
                      <a:alpha val="60000"/>
                    </a:schemeClr>
                  </a:glow>
                </a:effectLst>
              </a:rPr>
              <a:t> </a:t>
            </a:r>
          </a:p>
          <a:p>
            <a:r>
              <a:rPr lang="en-US" sz="4000" dirty="0" smtClean="0">
                <a:solidFill>
                  <a:srgbClr val="FFFF00"/>
                </a:solidFill>
                <a:effectLst>
                  <a:glow rad="101600">
                    <a:schemeClr val="bg1">
                      <a:alpha val="60000"/>
                    </a:schemeClr>
                  </a:glow>
                </a:effectLst>
              </a:rPr>
              <a:t>The Hebrew word for </a:t>
            </a:r>
            <a:r>
              <a:rPr lang="en-US" sz="4000" i="1" dirty="0" smtClean="0">
                <a:solidFill>
                  <a:srgbClr val="FFFF00"/>
                </a:solidFill>
                <a:effectLst>
                  <a:glow rad="101600">
                    <a:schemeClr val="bg1">
                      <a:alpha val="60000"/>
                    </a:schemeClr>
                  </a:glow>
                </a:effectLst>
              </a:rPr>
              <a:t>“Coats” </a:t>
            </a:r>
            <a:r>
              <a:rPr lang="en-US" sz="4000" dirty="0" smtClean="0">
                <a:solidFill>
                  <a:srgbClr val="FFFF00"/>
                </a:solidFill>
                <a:effectLst>
                  <a:glow rad="101600">
                    <a:schemeClr val="bg1">
                      <a:alpha val="60000"/>
                    </a:schemeClr>
                  </a:glow>
                </a:effectLst>
              </a:rPr>
              <a:t>according to Wilson’s Old Testament word studies means - a garment with sleeves, covering the entire body from the neck to below the knees, seldom to the ankles.</a:t>
            </a:r>
          </a:p>
          <a:p>
            <a:r>
              <a:rPr lang="en-US" sz="4000" dirty="0" smtClean="0">
                <a:solidFill>
                  <a:srgbClr val="FFFF00"/>
                </a:solidFill>
                <a:effectLst>
                  <a:glow rad="101600">
                    <a:schemeClr val="bg1">
                      <a:alpha val="60000"/>
                    </a:schemeClr>
                  </a:glow>
                </a:effectLst>
              </a:rPr>
              <a:t> Modest dress draws attention to the face or countenance </a:t>
            </a:r>
            <a:r>
              <a:rPr lang="en-US" sz="4000" u="sng" dirty="0" smtClean="0">
                <a:solidFill>
                  <a:srgbClr val="FFFF00"/>
                </a:solidFill>
                <a:effectLst>
                  <a:glow rad="101600">
                    <a:schemeClr val="bg1">
                      <a:alpha val="60000"/>
                    </a:schemeClr>
                  </a:glow>
                </a:effectLst>
              </a:rPr>
              <a:t>not the body</a:t>
            </a:r>
            <a:r>
              <a:rPr lang="en-US" sz="4000" dirty="0" smtClean="0">
                <a:solidFill>
                  <a:srgbClr val="FFFF00"/>
                </a:solidFill>
                <a:effectLst>
                  <a:glow rad="101600">
                    <a:schemeClr val="bg1">
                      <a:alpha val="60000"/>
                    </a:schemeClr>
                  </a:glow>
                </a:effectLst>
              </a:rPr>
              <a:t>!</a:t>
            </a:r>
          </a:p>
          <a:p>
            <a:endParaRPr lang="en-US" sz="4000" dirty="0" smtClean="0">
              <a:effectLst>
                <a:glow rad="101600">
                  <a:schemeClr val="bg1">
                    <a:alpha val="60000"/>
                  </a:schemeClr>
                </a:glow>
              </a:effectLst>
            </a:endParaRPr>
          </a:p>
          <a:p>
            <a:endParaRPr lang="en-US" sz="4000" dirty="0">
              <a:effectLst>
                <a:glow rad="101600">
                  <a:schemeClr val="bg1">
                    <a:alpha val="60000"/>
                  </a:schemeClr>
                </a:glow>
              </a:effectLst>
            </a:endParaRPr>
          </a:p>
        </p:txBody>
      </p:sp>
      <p:pic>
        <p:nvPicPr>
          <p:cNvPr id="1026" name="Picture 2" descr="C:\Users\Ptr. Daniel White\Desktop\Bible pictures\Bible pictures Old Testament\Genesis and adam and eve\01003023 RLW - Genesis 3 23 - Adam and Eve sent from the garden.jpg"/>
          <p:cNvPicPr>
            <a:picLocks noChangeAspect="1" noChangeArrowheads="1"/>
          </p:cNvPicPr>
          <p:nvPr/>
        </p:nvPicPr>
        <p:blipFill>
          <a:blip r:embed="rId3" cstate="print">
            <a:lum bright="-10000" contrast="30000"/>
          </a:blip>
          <a:srcRect/>
          <a:stretch>
            <a:fillRect/>
          </a:stretch>
        </p:blipFill>
        <p:spPr bwMode="auto">
          <a:xfrm>
            <a:off x="-37238" y="1"/>
            <a:ext cx="9181238" cy="6705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026"/>
                                        </p:tgtEl>
                                      </p:cBhvr>
                                    </p:animEffect>
                                    <p:set>
                                      <p:cBhvr>
                                        <p:cTn id="7" dur="1" fill="hold">
                                          <p:stCondLst>
                                            <p:cond delay="1999"/>
                                          </p:stCondLst>
                                        </p:cTn>
                                        <p:tgtEl>
                                          <p:spTgt spid="102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to="" calcmode="lin" valueType="num">
                                      <p:cBhvr>
                                        <p:cTn id="12" dur="1" fill="hold"/>
                                        <p:tgtEl>
                                          <p:spTgt spid="3">
                                            <p:txEl>
                                              <p:pRg st="0" end="0"/>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to="" calcmode="lin" valueType="num">
                                      <p:cBhvr>
                                        <p:cTn id="17" dur="1" fill="hold"/>
                                        <p:tgtEl>
                                          <p:spTgt spid="3">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to="" calcmode="lin" valueType="num">
                                      <p:cBhvr>
                                        <p:cTn id="22"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9144000" cy="1143000"/>
          </a:xfrm>
        </p:spPr>
        <p:txBody>
          <a:bodyPr>
            <a:normAutofit fontScale="90000"/>
          </a:bodyPr>
          <a:lstStyle/>
          <a:p>
            <a:pPr lvl="0"/>
            <a:r>
              <a:rPr lang="en-US" sz="5300" dirty="0" smtClean="0">
                <a:effectLst>
                  <a:glow rad="101600">
                    <a:schemeClr val="bg1">
                      <a:alpha val="60000"/>
                    </a:schemeClr>
                  </a:glow>
                </a:effectLst>
              </a:rPr>
              <a:t>God’s Design for Clothing </a:t>
            </a:r>
            <a:r>
              <a:rPr lang="en-US" dirty="0" smtClean="0">
                <a:effectLst>
                  <a:glow rad="101600">
                    <a:schemeClr val="bg1">
                      <a:alpha val="60000"/>
                    </a:schemeClr>
                  </a:glow>
                </a:effectLst>
              </a:rPr>
              <a:t/>
            </a:r>
            <a:br>
              <a:rPr lang="en-US" dirty="0" smtClean="0">
                <a:effectLst>
                  <a:glow rad="101600">
                    <a:schemeClr val="bg1">
                      <a:alpha val="60000"/>
                    </a:schemeClr>
                  </a:glow>
                </a:effectLst>
              </a:rPr>
            </a:br>
            <a:r>
              <a:rPr lang="en-US" dirty="0" smtClean="0">
                <a:effectLst>
                  <a:glow rad="101600">
                    <a:schemeClr val="bg1">
                      <a:alpha val="60000"/>
                    </a:schemeClr>
                  </a:glow>
                </a:effectLst>
              </a:rPr>
              <a:t/>
            </a:r>
            <a:br>
              <a:rPr lang="en-US" dirty="0" smtClean="0">
                <a:effectLst>
                  <a:glow rad="101600">
                    <a:schemeClr val="bg1">
                      <a:alpha val="60000"/>
                    </a:schemeClr>
                  </a:glow>
                </a:effectLst>
              </a:rPr>
            </a:br>
            <a:endParaRPr lang="en-US" dirty="0">
              <a:effectLst>
                <a:glow rad="101600">
                  <a:schemeClr val="bg1">
                    <a:alpha val="60000"/>
                  </a:schemeClr>
                </a:glow>
              </a:effectLst>
            </a:endParaRPr>
          </a:p>
        </p:txBody>
      </p:sp>
      <p:sp>
        <p:nvSpPr>
          <p:cNvPr id="3" name="Content Placeholder 2"/>
          <p:cNvSpPr>
            <a:spLocks noGrp="1"/>
          </p:cNvSpPr>
          <p:nvPr>
            <p:ph idx="1"/>
          </p:nvPr>
        </p:nvSpPr>
        <p:spPr>
          <a:xfrm>
            <a:off x="0" y="1905000"/>
            <a:ext cx="5867400" cy="4953000"/>
          </a:xfrm>
        </p:spPr>
        <p:txBody>
          <a:bodyPr>
            <a:normAutofit/>
          </a:bodyPr>
          <a:lstStyle/>
          <a:p>
            <a:r>
              <a:rPr lang="en-US" sz="4400" dirty="0" smtClean="0">
                <a:effectLst>
                  <a:glow rad="101600">
                    <a:schemeClr val="bg1">
                      <a:alpha val="60000"/>
                    </a:schemeClr>
                  </a:glow>
                </a:effectLst>
              </a:rPr>
              <a:t> Protection </a:t>
            </a:r>
          </a:p>
          <a:p>
            <a:r>
              <a:rPr lang="en-US" sz="4400" dirty="0" smtClean="0">
                <a:effectLst>
                  <a:glow rad="101600">
                    <a:schemeClr val="bg1">
                      <a:alpha val="60000"/>
                    </a:schemeClr>
                  </a:glow>
                </a:effectLst>
              </a:rPr>
              <a:t> Office</a:t>
            </a:r>
          </a:p>
          <a:p>
            <a:r>
              <a:rPr lang="en-US" sz="4400" dirty="0" smtClean="0">
                <a:effectLst>
                  <a:glow rad="101600">
                    <a:schemeClr val="bg1">
                      <a:alpha val="60000"/>
                    </a:schemeClr>
                  </a:glow>
                </a:effectLst>
              </a:rPr>
              <a:t> Modesty </a:t>
            </a:r>
          </a:p>
          <a:p>
            <a:r>
              <a:rPr lang="en-US" sz="4400" dirty="0" smtClean="0">
                <a:effectLst>
                  <a:glow rad="101600">
                    <a:schemeClr val="bg1">
                      <a:alpha val="60000"/>
                    </a:schemeClr>
                  </a:glow>
                </a:effectLst>
              </a:rPr>
              <a:t>Distinction</a:t>
            </a:r>
            <a:endParaRPr lang="en-US" sz="4400" dirty="0" smtClean="0">
              <a:solidFill>
                <a:srgbClr val="FFFF00"/>
              </a:solidFill>
              <a:effectLst>
                <a:glow rad="101600">
                  <a:schemeClr val="bg1">
                    <a:alpha val="60000"/>
                  </a:schemeClr>
                </a:glow>
              </a:effectLst>
            </a:endParaRPr>
          </a:p>
          <a:p>
            <a:pPr lvl="1">
              <a:buNone/>
            </a:pPr>
            <a:endParaRPr lang="en-US" sz="4400" dirty="0" smtClean="0">
              <a:effectLst>
                <a:glow rad="101600">
                  <a:schemeClr val="bg1">
                    <a:alpha val="60000"/>
                  </a:schemeClr>
                </a:glow>
              </a:effectLst>
            </a:endParaRPr>
          </a:p>
          <a:p>
            <a:endParaRPr lang="en-US" sz="4400" dirty="0">
              <a:effectLst>
                <a:glow rad="101600">
                  <a:schemeClr val="bg1">
                    <a:alpha val="60000"/>
                  </a:schemeClr>
                </a:glow>
              </a:effectLst>
            </a:endParaRPr>
          </a:p>
        </p:txBody>
      </p:sp>
      <p:pic>
        <p:nvPicPr>
          <p:cNvPr id="1026" name="Picture 2"/>
          <p:cNvPicPr>
            <a:picLocks noChangeAspect="1" noChangeArrowheads="1"/>
          </p:cNvPicPr>
          <p:nvPr/>
        </p:nvPicPr>
        <p:blipFill>
          <a:blip r:embed="rId3" cstate="print"/>
          <a:srcRect l="12030" t="5654" r="12782" b="60424"/>
          <a:stretch>
            <a:fillRect/>
          </a:stretch>
        </p:blipFill>
        <p:spPr bwMode="auto">
          <a:xfrm rot="21101835">
            <a:off x="6021806" y="4382697"/>
            <a:ext cx="2409825" cy="2313432"/>
          </a:xfrm>
          <a:prstGeom prst="rect">
            <a:avLst/>
          </a:prstGeom>
          <a:ln>
            <a:noFill/>
          </a:ln>
          <a:effectLst>
            <a:softEdge rad="112500"/>
          </a:effectLst>
        </p:spPr>
      </p:pic>
      <p:pic>
        <p:nvPicPr>
          <p:cNvPr id="1028" name="Picture 4"/>
          <p:cNvPicPr>
            <a:picLocks noChangeAspect="1" noChangeArrowheads="1"/>
          </p:cNvPicPr>
          <p:nvPr/>
        </p:nvPicPr>
        <p:blipFill>
          <a:blip r:embed="rId4" cstate="print"/>
          <a:srcRect/>
          <a:stretch>
            <a:fillRect/>
          </a:stretch>
        </p:blipFill>
        <p:spPr bwMode="auto">
          <a:xfrm rot="568002">
            <a:off x="3256612" y="3958413"/>
            <a:ext cx="2351687" cy="3184342"/>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rot="390246">
            <a:off x="6642526" y="1171931"/>
            <a:ext cx="2028825" cy="3037870"/>
          </a:xfrm>
          <a:prstGeom prst="rect">
            <a:avLst/>
          </a:prstGeom>
          <a:ln>
            <a:noFill/>
          </a:ln>
          <a:effectLst>
            <a:softEdge rad="112500"/>
          </a:effectLst>
        </p:spPr>
      </p:pic>
      <p:pic>
        <p:nvPicPr>
          <p:cNvPr id="1030" name="Picture 6"/>
          <p:cNvPicPr>
            <a:picLocks noChangeAspect="1" noChangeArrowheads="1"/>
          </p:cNvPicPr>
          <p:nvPr/>
        </p:nvPicPr>
        <p:blipFill>
          <a:blip r:embed="rId6" cstate="print"/>
          <a:srcRect/>
          <a:stretch>
            <a:fillRect/>
          </a:stretch>
        </p:blipFill>
        <p:spPr bwMode="auto">
          <a:xfrm rot="21149451">
            <a:off x="4038600" y="1219200"/>
            <a:ext cx="1880498" cy="274320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to="" calcmode="lin" valueType="num">
                                      <p:cBhvr>
                                        <p:cTn id="17" dur="1" fill="hold"/>
                                        <p:tgtEl>
                                          <p:spTgt spid="3">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9"/>
                                        </p:tgtEl>
                                        <p:attrNameLst>
                                          <p:attrName>style.visibility</p:attrName>
                                        </p:attrNameLst>
                                      </p:cBhvr>
                                      <p:to>
                                        <p:strVal val="visible"/>
                                      </p:to>
                                    </p:set>
                                    <p:animEffect transition="in" filter="fade">
                                      <p:cBhvr>
                                        <p:cTn id="22" dur="1000"/>
                                        <p:tgtEl>
                                          <p:spTgt spid="1029"/>
                                        </p:tgtEl>
                                      </p:cBhvr>
                                    </p:animEffect>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to="" calcmode="lin" valueType="num">
                                      <p:cBhvr>
                                        <p:cTn id="27" dur="1" fill="hold"/>
                                        <p:tgtEl>
                                          <p:spTgt spid="3">
                                            <p:txEl>
                                              <p:pRg st="2" end="2"/>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30"/>
                                        </p:tgtEl>
                                        <p:attrNameLst>
                                          <p:attrName>style.visibility</p:attrName>
                                        </p:attrNameLst>
                                      </p:cBhvr>
                                      <p:to>
                                        <p:strVal val="visible"/>
                                      </p:to>
                                    </p:set>
                                    <p:animEffect transition="in" filter="fade">
                                      <p:cBhvr>
                                        <p:cTn id="32" dur="1000"/>
                                        <p:tgtEl>
                                          <p:spTgt spid="1030"/>
                                        </p:tgtEl>
                                      </p:cBhvr>
                                    </p:animEffect>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to="" calcmode="lin" valueType="num">
                                      <p:cBhvr>
                                        <p:cTn id="37" dur="1" fill="hold"/>
                                        <p:tgtEl>
                                          <p:spTgt spid="3">
                                            <p:txEl>
                                              <p:pRg st="3" end="3"/>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26"/>
                                        </p:tgtEl>
                                        <p:attrNameLst>
                                          <p:attrName>style.visibility</p:attrName>
                                        </p:attrNameLst>
                                      </p:cBhvr>
                                      <p:to>
                                        <p:strVal val="visible"/>
                                      </p:to>
                                    </p:set>
                                    <p:animEffect transition="in" filter="fade">
                                      <p:cBhvr>
                                        <p:cTn id="42"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57200"/>
            <a:ext cx="4495800" cy="6400800"/>
          </a:xfrm>
        </p:spPr>
        <p:txBody>
          <a:bodyPr>
            <a:normAutofit/>
          </a:bodyPr>
          <a:lstStyle/>
          <a:p>
            <a:pPr algn="ctr">
              <a:buNone/>
            </a:pPr>
            <a:r>
              <a:rPr lang="en-US" sz="3600" i="1" dirty="0" smtClean="0">
                <a:solidFill>
                  <a:srgbClr val="FFFF00"/>
                </a:solidFill>
                <a:effectLst>
                  <a:glow rad="101600">
                    <a:schemeClr val="bg1">
                      <a:alpha val="60000"/>
                    </a:schemeClr>
                  </a:glow>
                </a:effectLst>
              </a:rPr>
              <a:t>   “The woman shall not wear that which pertaineth unto a man neither shall a man put on a woman’s garment: for all that do so are an abomination unto the Lord…” </a:t>
            </a:r>
          </a:p>
          <a:p>
            <a:pPr algn="ctr">
              <a:buNone/>
            </a:pPr>
            <a:r>
              <a:rPr lang="en-US" sz="3600" i="1" dirty="0" smtClean="0">
                <a:solidFill>
                  <a:srgbClr val="FFFF00"/>
                </a:solidFill>
                <a:effectLst>
                  <a:glow rad="101600">
                    <a:schemeClr val="bg1">
                      <a:alpha val="60000"/>
                    </a:schemeClr>
                  </a:glow>
                </a:effectLst>
              </a:rPr>
              <a:t>(Deut. 22:5)</a:t>
            </a:r>
            <a:endParaRPr lang="en-US" sz="3600" dirty="0"/>
          </a:p>
        </p:txBody>
      </p:sp>
      <p:pic>
        <p:nvPicPr>
          <p:cNvPr id="2051" name="Picture 3"/>
          <p:cNvPicPr>
            <a:picLocks noChangeAspect="1" noChangeArrowheads="1"/>
          </p:cNvPicPr>
          <p:nvPr/>
        </p:nvPicPr>
        <p:blipFill>
          <a:blip r:embed="rId3" cstate="print">
            <a:lum bright="-30000" contrast="20000"/>
          </a:blip>
          <a:srcRect r="47810" b="952"/>
          <a:stretch>
            <a:fillRect/>
          </a:stretch>
        </p:blipFill>
        <p:spPr bwMode="auto">
          <a:xfrm>
            <a:off x="5334000" y="1143000"/>
            <a:ext cx="3270738" cy="4114800"/>
          </a:xfrm>
          <a:prstGeom prst="rect">
            <a:avLst/>
          </a:prstGeom>
          <a:ln w="88900" cap="sq" cmpd="thickThin">
            <a:solidFill>
              <a:srgbClr val="000000"/>
            </a:solidFill>
            <a:prstDash val="solid"/>
            <a:miter lim="800000"/>
          </a:ln>
          <a:effectLst>
            <a:innerShdw blurRad="76200">
              <a:srgbClr val="000000"/>
            </a:innerShdw>
          </a:effectLst>
        </p:spPr>
      </p:pic>
      <p:pic>
        <p:nvPicPr>
          <p:cNvPr id="2052" name="Picture 4"/>
          <p:cNvPicPr>
            <a:picLocks noChangeAspect="1" noChangeArrowheads="1"/>
          </p:cNvPicPr>
          <p:nvPr/>
        </p:nvPicPr>
        <p:blipFill>
          <a:blip r:embed="rId4" cstate="print"/>
          <a:srcRect/>
          <a:stretch>
            <a:fillRect/>
          </a:stretch>
        </p:blipFill>
        <p:spPr bwMode="auto">
          <a:xfrm>
            <a:off x="4648200" y="838200"/>
            <a:ext cx="4329669" cy="4572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10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1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84238"/>
          </a:xfrm>
        </p:spPr>
        <p:txBody>
          <a:bodyPr>
            <a:normAutofit fontScale="90000"/>
          </a:bodyPr>
          <a:lstStyle/>
          <a:p>
            <a:r>
              <a:rPr lang="en-US" dirty="0" smtClean="0">
                <a:effectLst>
                  <a:glow rad="101600">
                    <a:schemeClr val="bg1">
                      <a:alpha val="60000"/>
                    </a:schemeClr>
                  </a:glow>
                </a:effectLst>
              </a:rPr>
              <a:t>What Falls into the Biblical </a:t>
            </a:r>
            <a:br>
              <a:rPr lang="en-US" dirty="0" smtClean="0">
                <a:effectLst>
                  <a:glow rad="101600">
                    <a:schemeClr val="bg1">
                      <a:alpha val="60000"/>
                    </a:schemeClr>
                  </a:glow>
                </a:effectLst>
              </a:rPr>
            </a:br>
            <a:r>
              <a:rPr lang="en-US" dirty="0" smtClean="0">
                <a:effectLst>
                  <a:glow rad="101600">
                    <a:schemeClr val="bg1">
                      <a:alpha val="60000"/>
                    </a:schemeClr>
                  </a:glow>
                </a:effectLst>
              </a:rPr>
              <a:t>Category of an Abomination?</a:t>
            </a:r>
            <a:br>
              <a:rPr lang="en-US" dirty="0" smtClean="0">
                <a:effectLst>
                  <a:glow rad="101600">
                    <a:schemeClr val="bg1">
                      <a:alpha val="60000"/>
                    </a:schemeClr>
                  </a:glow>
                </a:effectLst>
              </a:rPr>
            </a:br>
            <a:endParaRPr lang="en-US" dirty="0">
              <a:effectLst>
                <a:glow rad="101600">
                  <a:schemeClr val="bg1">
                    <a:alpha val="60000"/>
                  </a:schemeClr>
                </a:glow>
              </a:effectLst>
            </a:endParaRPr>
          </a:p>
        </p:txBody>
      </p:sp>
      <p:sp>
        <p:nvSpPr>
          <p:cNvPr id="3" name="Content Placeholder 2"/>
          <p:cNvSpPr>
            <a:spLocks noGrp="1"/>
          </p:cNvSpPr>
          <p:nvPr>
            <p:ph idx="1"/>
          </p:nvPr>
        </p:nvSpPr>
        <p:spPr>
          <a:xfrm>
            <a:off x="0" y="1600200"/>
            <a:ext cx="9144000" cy="5257800"/>
          </a:xfrm>
        </p:spPr>
        <p:txBody>
          <a:bodyPr>
            <a:normAutofit/>
          </a:bodyPr>
          <a:lstStyle/>
          <a:p>
            <a:pPr>
              <a:buNone/>
            </a:pPr>
            <a:r>
              <a:rPr lang="en-US" i="1" dirty="0" smtClean="0">
                <a:solidFill>
                  <a:srgbClr val="FFFF00"/>
                </a:solidFill>
                <a:effectLst>
                  <a:glow rad="101600">
                    <a:schemeClr val="bg1">
                      <a:alpha val="60000"/>
                    </a:schemeClr>
                  </a:glow>
                </a:effectLst>
              </a:rPr>
              <a:t>   “Were they ashamed when they had committed abominations? Nay, they were not at all ashamed, neither could they blush.” (Jeremiah 6:15)</a:t>
            </a:r>
          </a:p>
          <a:p>
            <a:pPr>
              <a:buFont typeface="Wingdings"/>
              <a:buChar char="Ø"/>
            </a:pPr>
            <a:r>
              <a:rPr lang="en-US" i="1" dirty="0" smtClean="0">
                <a:effectLst>
                  <a:glow rad="101600">
                    <a:schemeClr val="bg1">
                      <a:alpha val="60000"/>
                    </a:schemeClr>
                  </a:glow>
                </a:effectLst>
              </a:rPr>
              <a:t>Homosexuality</a:t>
            </a:r>
          </a:p>
          <a:p>
            <a:pPr>
              <a:buFont typeface="Wingdings"/>
              <a:buChar char="Ø"/>
            </a:pPr>
            <a:r>
              <a:rPr lang="en-US" i="1" dirty="0" smtClean="0">
                <a:effectLst>
                  <a:glow rad="101600">
                    <a:schemeClr val="bg1">
                      <a:alpha val="60000"/>
                    </a:schemeClr>
                  </a:glow>
                </a:effectLst>
              </a:rPr>
              <a:t>Worship of false gods</a:t>
            </a:r>
          </a:p>
          <a:p>
            <a:pPr>
              <a:buFont typeface="Wingdings"/>
              <a:buChar char="Ø"/>
            </a:pPr>
            <a:r>
              <a:rPr lang="en-US" i="1" dirty="0" smtClean="0">
                <a:effectLst>
                  <a:glow rad="101600">
                    <a:schemeClr val="bg1">
                      <a:alpha val="60000"/>
                    </a:schemeClr>
                  </a:glow>
                </a:effectLst>
              </a:rPr>
              <a:t>Worship of Idols</a:t>
            </a:r>
          </a:p>
          <a:p>
            <a:pPr>
              <a:buFont typeface="Wingdings"/>
              <a:buChar char="Ø"/>
            </a:pPr>
            <a:r>
              <a:rPr lang="en-US" i="1" dirty="0" smtClean="0">
                <a:effectLst>
                  <a:glow rad="101600">
                    <a:schemeClr val="bg1">
                      <a:alpha val="60000"/>
                    </a:schemeClr>
                  </a:glow>
                </a:effectLst>
              </a:rPr>
              <a:t>The froward (a deceitful, perverse and crooked person)</a:t>
            </a:r>
          </a:p>
          <a:p>
            <a:pPr>
              <a:buFont typeface="Wingdings"/>
              <a:buChar char="Ø"/>
            </a:pPr>
            <a:r>
              <a:rPr lang="en-US" i="1" dirty="0" smtClean="0">
                <a:effectLst>
                  <a:glow rad="101600">
                    <a:schemeClr val="bg1">
                      <a:alpha val="60000"/>
                    </a:schemeClr>
                  </a:glow>
                </a:effectLst>
              </a:rPr>
              <a:t>One who soweth discord among brethren</a:t>
            </a:r>
          </a:p>
          <a:p>
            <a:pPr>
              <a:buFont typeface="Wingdings"/>
              <a:buChar char="Ø"/>
            </a:pPr>
            <a:endParaRPr lang="en-US" i="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915400" cy="6705600"/>
          </a:xfrm>
        </p:spPr>
        <p:txBody>
          <a:bodyPr/>
          <a:lstStyle/>
          <a:p>
            <a:pPr>
              <a:buFont typeface="Wingdings"/>
              <a:buChar char="Ø"/>
            </a:pPr>
            <a:r>
              <a:rPr lang="en-US" i="1" dirty="0" smtClean="0">
                <a:effectLst>
                  <a:glow rad="101600">
                    <a:schemeClr val="bg1">
                      <a:alpha val="60000"/>
                    </a:schemeClr>
                  </a:glow>
                </a:effectLst>
              </a:rPr>
              <a:t>Turning away your ear from hearing the Law</a:t>
            </a:r>
          </a:p>
          <a:p>
            <a:pPr>
              <a:buFont typeface="Wingdings"/>
              <a:buChar char="Ø"/>
            </a:pPr>
            <a:r>
              <a:rPr lang="en-US" i="1" dirty="0" smtClean="0">
                <a:effectLst>
                  <a:glow rad="101600">
                    <a:schemeClr val="bg1">
                      <a:alpha val="60000"/>
                    </a:schemeClr>
                  </a:glow>
                </a:effectLst>
              </a:rPr>
              <a:t>Worshiping God according to the commandments of men and religious traditions</a:t>
            </a:r>
          </a:p>
          <a:p>
            <a:pPr>
              <a:buFont typeface="Wingdings"/>
              <a:buChar char="Ø"/>
            </a:pPr>
            <a:r>
              <a:rPr lang="en-US" i="1" dirty="0" smtClean="0">
                <a:effectLst>
                  <a:glow rad="101600">
                    <a:schemeClr val="bg1">
                      <a:alpha val="60000"/>
                    </a:schemeClr>
                  </a:glow>
                </a:effectLst>
              </a:rPr>
              <a:t>Witchcraft / Sorcery / All forms of Occult practices</a:t>
            </a:r>
          </a:p>
          <a:p>
            <a:pPr>
              <a:buFont typeface="Wingdings"/>
              <a:buChar char="Ø"/>
            </a:pPr>
            <a:r>
              <a:rPr lang="en-US" i="1" dirty="0" smtClean="0">
                <a:effectLst>
                  <a:glow rad="101600">
                    <a:schemeClr val="bg1">
                      <a:alpha val="60000"/>
                    </a:schemeClr>
                  </a:glow>
                </a:effectLst>
              </a:rPr>
              <a:t>All forms of sexual immorality</a:t>
            </a:r>
          </a:p>
          <a:p>
            <a:pPr>
              <a:buFont typeface="Wingdings"/>
              <a:buChar char="Ø"/>
            </a:pPr>
            <a:r>
              <a:rPr lang="en-US" i="1" dirty="0" smtClean="0">
                <a:effectLst>
                  <a:glow rad="101600">
                    <a:schemeClr val="bg1">
                      <a:alpha val="60000"/>
                    </a:schemeClr>
                  </a:glow>
                </a:effectLst>
              </a:rPr>
              <a:t>Wickedness and unrighteousness</a:t>
            </a:r>
          </a:p>
          <a:p>
            <a:pPr>
              <a:buFont typeface="Wingdings"/>
              <a:buChar char="Ø"/>
            </a:pPr>
            <a:r>
              <a:rPr lang="en-US" i="1" dirty="0" smtClean="0">
                <a:effectLst>
                  <a:glow rad="101600">
                    <a:schemeClr val="bg1">
                      <a:alpha val="60000"/>
                    </a:schemeClr>
                  </a:glow>
                </a:effectLst>
              </a:rPr>
              <a:t>Proud heart</a:t>
            </a:r>
          </a:p>
          <a:p>
            <a:pPr>
              <a:buFont typeface="Wingdings"/>
              <a:buChar char="Ø"/>
            </a:pPr>
            <a:r>
              <a:rPr lang="en-US" i="1" dirty="0" smtClean="0">
                <a:effectLst>
                  <a:glow rad="101600">
                    <a:schemeClr val="bg1">
                      <a:alpha val="60000"/>
                    </a:schemeClr>
                  </a:glow>
                </a:effectLst>
              </a:rPr>
              <a:t>False balance</a:t>
            </a:r>
          </a:p>
          <a:p>
            <a:pPr>
              <a:buFont typeface="Wingdings"/>
              <a:buChar char="Ø"/>
            </a:pPr>
            <a:r>
              <a:rPr lang="en-US" i="1" dirty="0" smtClean="0">
                <a:effectLst>
                  <a:glow rad="101600">
                    <a:schemeClr val="bg1">
                      <a:alpha val="60000"/>
                    </a:schemeClr>
                  </a:glow>
                </a:effectLst>
              </a:rPr>
              <a:t>Lying tongue</a:t>
            </a:r>
          </a:p>
          <a:p>
            <a:pPr>
              <a:buFont typeface="Wingdings"/>
              <a:buChar char="Ø"/>
            </a:pPr>
            <a:r>
              <a:rPr lang="en-US" i="1" dirty="0" smtClean="0">
                <a:effectLst>
                  <a:glow rad="101600">
                    <a:schemeClr val="bg1">
                      <a:alpha val="60000"/>
                    </a:schemeClr>
                  </a:glow>
                </a:effectLst>
              </a:rPr>
              <a:t>Scorner</a:t>
            </a:r>
          </a:p>
          <a:p>
            <a:pPr>
              <a:buFont typeface="Wingdings"/>
              <a:buChar char="Ø"/>
            </a:pPr>
            <a:r>
              <a:rPr lang="en-US" i="1" dirty="0" smtClean="0">
                <a:solidFill>
                  <a:srgbClr val="FFFF00"/>
                </a:solidFill>
                <a:effectLst>
                  <a:glow rad="101600">
                    <a:schemeClr val="bg1">
                      <a:alpha val="60000"/>
                    </a:schemeClr>
                  </a:glow>
                </a:effectLst>
              </a:rPr>
              <a:t>Abomination (69) Abominations (74)</a:t>
            </a:r>
          </a:p>
          <a:p>
            <a:pPr>
              <a:buFont typeface="Wingdings"/>
              <a:buChar char="Ø"/>
            </a:pPr>
            <a:endParaRPr lang="en-US" i="1" dirty="0" smtClean="0">
              <a:effectLst>
                <a:glow rad="101600">
                  <a:schemeClr val="bg1">
                    <a:alpha val="60000"/>
                  </a:schemeClr>
                </a:glow>
              </a:effectLst>
            </a:endParaRPr>
          </a:p>
          <a:p>
            <a:pPr>
              <a:buFont typeface="Wingdings"/>
              <a:buChar char="Ø"/>
            </a:pPr>
            <a:endParaRPr lang="en-US" i="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to="" calcmode="lin" valueType="num">
                                      <p:cBhvr>
                                        <p:cTn id="37" dur="1" fill="hold"/>
                                        <p:tgtEl>
                                          <p:spTgt spid="3">
                                            <p:txEl>
                                              <p:pRg st="6" end="6"/>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 to="" calcmode="lin" valueType="num">
                                      <p:cBhvr>
                                        <p:cTn id="42" dur="1" fill="hold"/>
                                        <p:tgtEl>
                                          <p:spTgt spid="3">
                                            <p:txEl>
                                              <p:pRg st="7" end="7"/>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to="" calcmode="lin" valueType="num">
                                      <p:cBhvr>
                                        <p:cTn id="47" dur="1" fill="hold"/>
                                        <p:tgtEl>
                                          <p:spTgt spid="3">
                                            <p:txEl>
                                              <p:pRg st="8" end="8"/>
                                            </p:txEl>
                                          </p:spTgt>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 to="" calcmode="lin" valueType="num">
                                      <p:cBhvr>
                                        <p:cTn id="52" dur="1" fill="hold"/>
                                        <p:tgtEl>
                                          <p:spTgt spid="3">
                                            <p:txEl>
                                              <p:pRg st="9" end="9"/>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rot="20118321">
            <a:off x="500751" y="2960973"/>
            <a:ext cx="4300397" cy="1323439"/>
          </a:xfrm>
          <a:prstGeom prst="rect">
            <a:avLst/>
          </a:prstGeom>
        </p:spPr>
        <p:txBody>
          <a:bodyPr wrap="square">
            <a:spAutoFit/>
          </a:bodyPr>
          <a:lstStyle/>
          <a:p>
            <a:r>
              <a:rPr lang="en-US" sz="4000" dirty="0" smtClean="0">
                <a:effectLst>
                  <a:glow rad="101600">
                    <a:schemeClr val="bg1">
                      <a:alpha val="60000"/>
                    </a:schemeClr>
                  </a:glow>
                </a:effectLst>
              </a:rPr>
              <a:t>Feminist Movement</a:t>
            </a:r>
            <a:endParaRPr lang="en-US" sz="4000" dirty="0">
              <a:effectLst>
                <a:glow rad="101600">
                  <a:schemeClr val="bg1">
                    <a:alpha val="60000"/>
                  </a:schemeClr>
                </a:glow>
              </a:effectLst>
            </a:endParaRPr>
          </a:p>
        </p:txBody>
      </p:sp>
      <p:sp>
        <p:nvSpPr>
          <p:cNvPr id="6" name="Rectangle 5"/>
          <p:cNvSpPr/>
          <p:nvPr/>
        </p:nvSpPr>
        <p:spPr>
          <a:xfrm rot="19991933">
            <a:off x="276584" y="3365808"/>
            <a:ext cx="3066965" cy="1281519"/>
          </a:xfrm>
          <a:prstGeom prst="rect">
            <a:avLst/>
          </a:prstGeom>
          <a:solidFill>
            <a:srgbClr val="FFFF00"/>
          </a:solidFill>
          <a:ln w="57150">
            <a:solidFill>
              <a:schemeClr val="bg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loud 14"/>
          <p:cNvSpPr/>
          <p:nvPr/>
        </p:nvSpPr>
        <p:spPr>
          <a:xfrm>
            <a:off x="2209800" y="0"/>
            <a:ext cx="5105400" cy="2819400"/>
          </a:xfrm>
          <a:prstGeom prst="cloud">
            <a:avLst/>
          </a:prstGeom>
          <a:solidFill>
            <a:schemeClr val="accent3"/>
          </a:solidFill>
          <a:ln w="38100">
            <a:solidFill>
              <a:schemeClr val="bg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4114800" y="5181600"/>
            <a:ext cx="2438400" cy="707886"/>
          </a:xfrm>
          <a:prstGeom prst="rect">
            <a:avLst/>
          </a:prstGeom>
        </p:spPr>
        <p:txBody>
          <a:bodyPr wrap="square">
            <a:spAutoFit/>
          </a:bodyPr>
          <a:lstStyle/>
          <a:p>
            <a:r>
              <a:rPr lang="en-US" sz="4000" dirty="0" smtClean="0">
                <a:effectLst>
                  <a:glow rad="101600">
                    <a:schemeClr val="bg1">
                      <a:alpha val="60000"/>
                    </a:schemeClr>
                  </a:glow>
                </a:effectLst>
              </a:rPr>
              <a:t>Unisex</a:t>
            </a:r>
            <a:endParaRPr lang="en-US" sz="4000" dirty="0">
              <a:effectLst>
                <a:glow rad="101600">
                  <a:schemeClr val="bg1">
                    <a:alpha val="60000"/>
                  </a:schemeClr>
                </a:glow>
              </a:effectLst>
            </a:endParaRPr>
          </a:p>
        </p:txBody>
      </p:sp>
      <p:sp>
        <p:nvSpPr>
          <p:cNvPr id="2049" name="Rectangle 1"/>
          <p:cNvSpPr>
            <a:spLocks noChangeArrowheads="1"/>
          </p:cNvSpPr>
          <p:nvPr/>
        </p:nvSpPr>
        <p:spPr bwMode="auto">
          <a:xfrm rot="1756178">
            <a:off x="6138025" y="3400901"/>
            <a:ext cx="286416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4000" b="0" i="0" u="none" strike="noStrike" cap="none" normalizeH="0" baseline="0" dirty="0" smtClean="0">
                <a:ln>
                  <a:noFill/>
                </a:ln>
                <a:solidFill>
                  <a:schemeClr val="tx1"/>
                </a:solidFill>
                <a:effectLst>
                  <a:glow rad="101600">
                    <a:schemeClr val="bg1">
                      <a:alpha val="60000"/>
                    </a:schemeClr>
                  </a:glow>
                </a:effectLst>
                <a:latin typeface="Calibri" pitchFamily="34" charset="0"/>
                <a:ea typeface="Times New Roman" pitchFamily="18" charset="0"/>
                <a:cs typeface="Arial" pitchFamily="34" charset="0"/>
              </a:rPr>
              <a:t>Homosexual</a:t>
            </a:r>
            <a:endParaRPr kumimoji="0" lang="en-US" sz="4000" b="0" i="0" u="none" strike="noStrike" cap="none" normalizeH="0" baseline="0" dirty="0" smtClean="0">
              <a:ln>
                <a:noFill/>
              </a:ln>
              <a:solidFill>
                <a:schemeClr val="tx1"/>
              </a:solidFill>
              <a:effectLst>
                <a:glow rad="101600">
                  <a:schemeClr val="bg1">
                    <a:alpha val="60000"/>
                  </a:schemeClr>
                </a:glow>
              </a:effectLst>
              <a:latin typeface="Calibri" pitchFamily="34" charset="0"/>
              <a:cs typeface="Arial" pitchFamily="34" charset="0"/>
            </a:endParaRPr>
          </a:p>
        </p:txBody>
      </p:sp>
      <p:sp>
        <p:nvSpPr>
          <p:cNvPr id="5" name="Rectangle 4"/>
          <p:cNvSpPr/>
          <p:nvPr/>
        </p:nvSpPr>
        <p:spPr>
          <a:xfrm>
            <a:off x="2362200" y="304800"/>
            <a:ext cx="5029200" cy="1938992"/>
          </a:xfrm>
          <a:prstGeom prst="rect">
            <a:avLst/>
          </a:prstGeom>
        </p:spPr>
        <p:txBody>
          <a:bodyPr wrap="square">
            <a:spAutoFit/>
          </a:bodyPr>
          <a:lstStyle/>
          <a:p>
            <a:pPr algn="ctr"/>
            <a:r>
              <a:rPr lang="en-US" sz="3600" b="1" i="1" dirty="0" smtClean="0">
                <a:solidFill>
                  <a:schemeClr val="bg1"/>
                </a:solidFill>
                <a:effectLst/>
              </a:rPr>
              <a:t>Rebellion</a:t>
            </a:r>
          </a:p>
          <a:p>
            <a:pPr algn="ctr"/>
            <a:r>
              <a:rPr lang="en-US" sz="2800" b="1" i="1" dirty="0" smtClean="0">
                <a:solidFill>
                  <a:schemeClr val="bg1"/>
                </a:solidFill>
                <a:effectLst/>
              </a:rPr>
              <a:t>“Sexual Revolution”</a:t>
            </a:r>
          </a:p>
          <a:p>
            <a:pPr algn="ctr"/>
            <a:r>
              <a:rPr lang="en-US" sz="2800" b="1" i="1" dirty="0" smtClean="0">
                <a:solidFill>
                  <a:schemeClr val="bg1"/>
                </a:solidFill>
                <a:effectLst/>
              </a:rPr>
              <a:t>Abandonment of Traditional Christian Values</a:t>
            </a:r>
            <a:endParaRPr lang="en-US" sz="2800" b="1" i="1" dirty="0">
              <a:solidFill>
                <a:schemeClr val="bg1"/>
              </a:solidFill>
              <a:effectLst/>
            </a:endParaRPr>
          </a:p>
        </p:txBody>
      </p:sp>
      <p:sp>
        <p:nvSpPr>
          <p:cNvPr id="11" name="Down Arrow 10"/>
          <p:cNvSpPr/>
          <p:nvPr/>
        </p:nvSpPr>
        <p:spPr>
          <a:xfrm rot="1645339">
            <a:off x="1722073" y="2114028"/>
            <a:ext cx="484632" cy="978408"/>
          </a:xfrm>
          <a:prstGeom prst="downArrow">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Down Arrow 11"/>
          <p:cNvSpPr/>
          <p:nvPr/>
        </p:nvSpPr>
        <p:spPr>
          <a:xfrm rot="20381497">
            <a:off x="7241327" y="2034891"/>
            <a:ext cx="484632" cy="978408"/>
          </a:xfrm>
          <a:prstGeom prst="down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Down Arrow 12"/>
          <p:cNvSpPr/>
          <p:nvPr/>
        </p:nvSpPr>
        <p:spPr>
          <a:xfrm rot="2627835">
            <a:off x="6443368" y="4298809"/>
            <a:ext cx="484632" cy="978408"/>
          </a:xfrm>
          <a:prstGeom prst="downArrow">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Down Arrow 13"/>
          <p:cNvSpPr/>
          <p:nvPr/>
        </p:nvSpPr>
        <p:spPr>
          <a:xfrm rot="18309369">
            <a:off x="2856552" y="4455607"/>
            <a:ext cx="484632" cy="978408"/>
          </a:xfrm>
          <a:prstGeom prst="downArrow">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3962400" y="5181600"/>
            <a:ext cx="1905000" cy="838200"/>
          </a:xfrm>
          <a:prstGeom prst="rect">
            <a:avLst/>
          </a:prstGeom>
          <a:solidFill>
            <a:srgbClr val="FF0000"/>
          </a:solidFill>
          <a:ln w="57150">
            <a:solidFill>
              <a:schemeClr val="bg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rot="1797872">
            <a:off x="5993340" y="3307897"/>
            <a:ext cx="2821725" cy="954315"/>
          </a:xfrm>
          <a:prstGeom prst="rect">
            <a:avLst/>
          </a:prstGeom>
          <a:solidFill>
            <a:schemeClr val="accent6">
              <a:lumMod val="75000"/>
            </a:schemeClr>
          </a:solidFill>
          <a:ln w="57150">
            <a:solidFill>
              <a:schemeClr val="bg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3429000" y="3886200"/>
            <a:ext cx="3352800" cy="584775"/>
          </a:xfrm>
          <a:prstGeom prst="rect">
            <a:avLst/>
          </a:prstGeom>
        </p:spPr>
        <p:txBody>
          <a:bodyPr wrap="square">
            <a:spAutoFit/>
          </a:bodyPr>
          <a:lstStyle/>
          <a:p>
            <a:r>
              <a:rPr lang="en-US" sz="3200" b="1" i="1" dirty="0" smtClean="0">
                <a:effectLst>
                  <a:glow rad="101600">
                    <a:schemeClr val="bg1">
                      <a:alpha val="60000"/>
                    </a:schemeClr>
                  </a:glow>
                </a:effectLst>
              </a:rPr>
              <a:t>(I Samuel 15:23)</a:t>
            </a:r>
            <a:endParaRPr lang="en-US" sz="3200" b="1" i="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2000"/>
                                        <p:tgtEl>
                                          <p:spTgt spid="7"/>
                                        </p:tgtEl>
                                      </p:cBhvr>
                                    </p:animEffect>
                                    <p:set>
                                      <p:cBhvr>
                                        <p:cTn id="12" dur="1" fill="hold">
                                          <p:stCondLst>
                                            <p:cond delay="19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2000"/>
                                        <p:tgtEl>
                                          <p:spTgt spid="8"/>
                                        </p:tgtEl>
                                      </p:cBhvr>
                                    </p:animEffect>
                                    <p:set>
                                      <p:cBhvr>
                                        <p:cTn id="17"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effectLst>
                  <a:glow rad="101600">
                    <a:schemeClr val="bg1">
                      <a:alpha val="60000"/>
                    </a:schemeClr>
                  </a:glow>
                </a:effectLst>
              </a:rPr>
              <a:t>Things that Draw Attention                    to the Countenance </a:t>
            </a:r>
            <a:endParaRPr lang="en-US" dirty="0">
              <a:effectLst>
                <a:glow rad="101600">
                  <a:schemeClr val="bg1">
                    <a:alpha val="60000"/>
                  </a:schemeClr>
                </a:glow>
              </a:effectLst>
            </a:endParaRPr>
          </a:p>
        </p:txBody>
      </p:sp>
      <p:sp>
        <p:nvSpPr>
          <p:cNvPr id="3" name="Content Placeholder 2"/>
          <p:cNvSpPr>
            <a:spLocks noGrp="1"/>
          </p:cNvSpPr>
          <p:nvPr>
            <p:ph sz="half" idx="1"/>
          </p:nvPr>
        </p:nvSpPr>
        <p:spPr>
          <a:xfrm>
            <a:off x="0" y="1828800"/>
            <a:ext cx="4114800" cy="4297363"/>
          </a:xfrm>
        </p:spPr>
        <p:txBody>
          <a:bodyPr>
            <a:noAutofit/>
          </a:bodyPr>
          <a:lstStyle/>
          <a:p>
            <a:pPr hangingPunct="0"/>
            <a:r>
              <a:rPr lang="en-US" sz="3200" dirty="0" smtClean="0">
                <a:effectLst>
                  <a:glow rad="101600">
                    <a:schemeClr val="bg1">
                      <a:alpha val="60000"/>
                    </a:schemeClr>
                  </a:glow>
                </a:effectLst>
              </a:rPr>
              <a:t>Hair style  -  </a:t>
            </a:r>
          </a:p>
          <a:p>
            <a:pPr hangingPunct="0">
              <a:buNone/>
            </a:pPr>
            <a:endParaRPr lang="en-US" sz="3200" dirty="0" smtClean="0">
              <a:effectLst>
                <a:glow rad="101600">
                  <a:schemeClr val="bg1">
                    <a:alpha val="60000"/>
                  </a:schemeClr>
                </a:glow>
              </a:effectLst>
            </a:endParaRPr>
          </a:p>
          <a:p>
            <a:pPr hangingPunct="0">
              <a:buNone/>
            </a:pPr>
            <a:r>
              <a:rPr lang="en-US" sz="3200" i="1" dirty="0" smtClean="0">
                <a:solidFill>
                  <a:srgbClr val="FFFF00"/>
                </a:solidFill>
                <a:effectLst>
                  <a:glow rad="101600">
                    <a:schemeClr val="bg1">
                      <a:alpha val="60000"/>
                    </a:schemeClr>
                  </a:glow>
                </a:effectLst>
              </a:rPr>
              <a:t>   </a:t>
            </a:r>
            <a:r>
              <a:rPr lang="en-US" sz="3600" i="1" dirty="0" smtClean="0">
                <a:solidFill>
                  <a:srgbClr val="FFFF00"/>
                </a:solidFill>
                <a:effectLst>
                  <a:glow rad="101600">
                    <a:schemeClr val="bg1">
                      <a:alpha val="60000"/>
                    </a:schemeClr>
                  </a:glow>
                </a:effectLst>
              </a:rPr>
              <a:t>“But if a woman have long hair, it is a glory to her:  for her hair is give her for a covering.”                  I Corinthians 11:15</a:t>
            </a:r>
          </a:p>
          <a:p>
            <a:pPr hangingPunct="0">
              <a:buNone/>
            </a:pPr>
            <a:r>
              <a:rPr lang="en-US" sz="3200" dirty="0" smtClean="0">
                <a:effectLst>
                  <a:glow rad="101600">
                    <a:schemeClr val="bg1">
                      <a:alpha val="60000"/>
                    </a:schemeClr>
                  </a:glow>
                </a:effectLst>
              </a:rPr>
              <a:t>	</a:t>
            </a:r>
          </a:p>
          <a:p>
            <a:endParaRPr lang="en-US" sz="3200" dirty="0">
              <a:effectLst>
                <a:glow rad="101600">
                  <a:schemeClr val="bg1">
                    <a:alpha val="60000"/>
                  </a:schemeClr>
                </a:glow>
              </a:effectLst>
            </a:endParaRPr>
          </a:p>
        </p:txBody>
      </p:sp>
      <p:sp>
        <p:nvSpPr>
          <p:cNvPr id="4" name="Content Placeholder 3"/>
          <p:cNvSpPr>
            <a:spLocks noGrp="1"/>
          </p:cNvSpPr>
          <p:nvPr>
            <p:ph sz="half" idx="2"/>
          </p:nvPr>
        </p:nvSpPr>
        <p:spPr>
          <a:xfrm>
            <a:off x="4648200" y="1752600"/>
            <a:ext cx="4495800" cy="4953000"/>
          </a:xfrm>
        </p:spPr>
        <p:txBody>
          <a:bodyPr>
            <a:normAutofit/>
          </a:bodyPr>
          <a:lstStyle/>
          <a:p>
            <a:pPr hangingPunct="0"/>
            <a:r>
              <a:rPr lang="en-US" sz="3600" dirty="0" smtClean="0">
                <a:effectLst>
                  <a:glow rad="101600">
                    <a:schemeClr val="bg1">
                      <a:alpha val="60000"/>
                    </a:schemeClr>
                  </a:glow>
                </a:effectLst>
              </a:rPr>
              <a:t>Earrings</a:t>
            </a:r>
          </a:p>
          <a:p>
            <a:pPr hangingPunct="0"/>
            <a:r>
              <a:rPr lang="en-US" sz="3600" dirty="0" smtClean="0">
                <a:effectLst>
                  <a:glow rad="101600">
                    <a:schemeClr val="bg1">
                      <a:alpha val="60000"/>
                    </a:schemeClr>
                  </a:glow>
                </a:effectLst>
              </a:rPr>
              <a:t>Bows</a:t>
            </a:r>
          </a:p>
          <a:p>
            <a:pPr hangingPunct="0"/>
            <a:r>
              <a:rPr lang="en-US" sz="3600" dirty="0" smtClean="0">
                <a:effectLst>
                  <a:glow rad="101600">
                    <a:schemeClr val="bg1">
                      <a:alpha val="60000"/>
                    </a:schemeClr>
                  </a:glow>
                </a:effectLst>
              </a:rPr>
              <a:t>Scarves</a:t>
            </a:r>
          </a:p>
          <a:p>
            <a:pPr hangingPunct="0"/>
            <a:r>
              <a:rPr lang="en-US" sz="3600" dirty="0" smtClean="0">
                <a:effectLst>
                  <a:glow rad="101600">
                    <a:schemeClr val="bg1">
                      <a:alpha val="60000"/>
                    </a:schemeClr>
                  </a:glow>
                </a:effectLst>
              </a:rPr>
              <a:t>Short necklace</a:t>
            </a:r>
          </a:p>
          <a:p>
            <a:r>
              <a:rPr lang="en-US" sz="3600" dirty="0" smtClean="0">
                <a:effectLst>
                  <a:glow rad="101600">
                    <a:schemeClr val="bg1">
                      <a:alpha val="60000"/>
                    </a:schemeClr>
                  </a:glow>
                </a:effectLst>
              </a:rPr>
              <a:t>Pins</a:t>
            </a:r>
          </a:p>
          <a:p>
            <a:r>
              <a:rPr lang="en-US" sz="3600" dirty="0" smtClean="0">
                <a:effectLst>
                  <a:glow rad="101600">
                    <a:schemeClr val="bg1">
                      <a:alpha val="60000"/>
                    </a:schemeClr>
                  </a:glow>
                </a:effectLst>
              </a:rPr>
              <a:t>Flower</a:t>
            </a:r>
          </a:p>
          <a:p>
            <a:r>
              <a:rPr lang="en-US" sz="3600" dirty="0" smtClean="0">
                <a:effectLst>
                  <a:glow rad="101600">
                    <a:schemeClr val="bg1">
                      <a:alpha val="60000"/>
                    </a:schemeClr>
                  </a:glow>
                </a:effectLst>
              </a:rPr>
              <a:t>Loose fitting clothes</a:t>
            </a:r>
            <a:endParaRPr lang="en-US" sz="3600" dirty="0">
              <a:effectLst>
                <a:glow rad="101600">
                  <a:schemeClr val="bg1">
                    <a:alpha val="60000"/>
                  </a:schemeClr>
                </a:glow>
              </a:effectLst>
            </a:endParaRPr>
          </a:p>
        </p:txBody>
      </p:sp>
      <p:pic>
        <p:nvPicPr>
          <p:cNvPr id="2050" name="Picture 2" descr="C:\Users\Ptr. Daniel White\Desktop\Bible pictures\faces\scan0015 (3).jpg"/>
          <p:cNvPicPr>
            <a:picLocks noChangeAspect="1" noChangeArrowheads="1"/>
          </p:cNvPicPr>
          <p:nvPr/>
        </p:nvPicPr>
        <p:blipFill>
          <a:blip r:embed="rId3" cstate="print">
            <a:duotone>
              <a:prstClr val="black"/>
              <a:schemeClr val="accent1">
                <a:tint val="45000"/>
                <a:satMod val="400000"/>
              </a:schemeClr>
            </a:duotone>
          </a:blip>
          <a:srcRect/>
          <a:stretch>
            <a:fillRect/>
          </a:stretch>
        </p:blipFill>
        <p:spPr bwMode="auto">
          <a:xfrm>
            <a:off x="2057400" y="1676400"/>
            <a:ext cx="4648200" cy="49084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to="" calcmode="lin" valueType="num">
                                      <p:cBhvr>
                                        <p:cTn id="17" dur="1" fill="hold"/>
                                        <p:tgtEl>
                                          <p:spTgt spid="4">
                                            <p:txEl>
                                              <p:pRg st="0" end="0"/>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to="" calcmode="lin" valueType="num">
                                      <p:cBhvr>
                                        <p:cTn id="22" dur="1" fill="hold"/>
                                        <p:tgtEl>
                                          <p:spTgt spid="4">
                                            <p:txEl>
                                              <p:pRg st="1" end="1"/>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 to="" calcmode="lin" valueType="num">
                                      <p:cBhvr>
                                        <p:cTn id="27" dur="1" fill="hold"/>
                                        <p:tgtEl>
                                          <p:spTgt spid="4">
                                            <p:txEl>
                                              <p:pRg st="2" end="2"/>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 to="" calcmode="lin" valueType="num">
                                      <p:cBhvr>
                                        <p:cTn id="32" dur="1" fill="hold"/>
                                        <p:tgtEl>
                                          <p:spTgt spid="4">
                                            <p:txEl>
                                              <p:pRg st="3" end="3"/>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 to="" calcmode="lin" valueType="num">
                                      <p:cBhvr>
                                        <p:cTn id="37" dur="1" fill="hold"/>
                                        <p:tgtEl>
                                          <p:spTgt spid="4">
                                            <p:txEl>
                                              <p:pRg st="4" end="4"/>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 to="" calcmode="lin" valueType="num">
                                      <p:cBhvr>
                                        <p:cTn id="42" dur="1" fill="hold"/>
                                        <p:tgtEl>
                                          <p:spTgt spid="4">
                                            <p:txEl>
                                              <p:pRg st="5" end="5"/>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 to="" calcmode="lin" valueType="num">
                                      <p:cBhvr>
                                        <p:cTn id="47" dur="1" fill="hold"/>
                                        <p:tgtEl>
                                          <p:spTgt spid="4">
                                            <p:txEl>
                                              <p:pRg st="6" end="6"/>
                                            </p:txEl>
                                          </p:spTgt>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050"/>
                                        </p:tgtEl>
                                        <p:attrNameLst>
                                          <p:attrName>style.visibility</p:attrName>
                                        </p:attrNameLst>
                                      </p:cBhvr>
                                      <p:to>
                                        <p:strVal val="visible"/>
                                      </p:to>
                                    </p:set>
                                    <p:animEffect transition="in" filter="fade">
                                      <p:cBhvr>
                                        <p:cTn id="52"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84238"/>
          </a:xfrm>
        </p:spPr>
        <p:txBody>
          <a:bodyPr>
            <a:normAutofit fontScale="90000"/>
          </a:bodyPr>
          <a:lstStyle/>
          <a:p>
            <a:r>
              <a:rPr lang="en-US" dirty="0" smtClean="0">
                <a:effectLst>
                  <a:glow rad="101600">
                    <a:schemeClr val="bg1">
                      <a:alpha val="60000"/>
                    </a:schemeClr>
                  </a:glow>
                </a:effectLst>
              </a:rPr>
              <a:t>What Draws the Attention of Men’s Eyes to a Woman’s Body? </a:t>
            </a:r>
            <a:br>
              <a:rPr lang="en-US" dirty="0" smtClean="0">
                <a:effectLst>
                  <a:glow rad="101600">
                    <a:schemeClr val="bg1">
                      <a:alpha val="60000"/>
                    </a:schemeClr>
                  </a:glow>
                </a:effectLst>
              </a:rPr>
            </a:br>
            <a:r>
              <a:rPr lang="en-US" dirty="0" smtClean="0">
                <a:solidFill>
                  <a:srgbClr val="FFFF00"/>
                </a:solidFill>
                <a:effectLst>
                  <a:glow rad="101600">
                    <a:schemeClr val="bg1">
                      <a:alpha val="60000"/>
                    </a:schemeClr>
                  </a:glow>
                </a:effectLst>
              </a:rPr>
              <a:t>(</a:t>
            </a:r>
            <a:r>
              <a:rPr lang="en-US" sz="4000" i="1" dirty="0" smtClean="0">
                <a:solidFill>
                  <a:srgbClr val="FFFF00"/>
                </a:solidFill>
                <a:effectLst>
                  <a:glow rad="101600">
                    <a:schemeClr val="bg1">
                      <a:alpha val="60000"/>
                    </a:schemeClr>
                  </a:glow>
                </a:effectLst>
              </a:rPr>
              <a:t>I Peter 3:1-4)</a:t>
            </a:r>
            <a:endParaRPr lang="en-US" sz="4000" i="1" dirty="0">
              <a:solidFill>
                <a:srgbClr val="FFFF00"/>
              </a:solidFill>
              <a:effectLst>
                <a:glow rad="101600">
                  <a:schemeClr val="bg1">
                    <a:alpha val="60000"/>
                  </a:schemeClr>
                </a:glow>
              </a:effectLst>
            </a:endParaRPr>
          </a:p>
        </p:txBody>
      </p:sp>
      <p:sp>
        <p:nvSpPr>
          <p:cNvPr id="3" name="Content Placeholder 2"/>
          <p:cNvSpPr>
            <a:spLocks noGrp="1"/>
          </p:cNvSpPr>
          <p:nvPr>
            <p:ph sz="half" idx="1"/>
          </p:nvPr>
        </p:nvSpPr>
        <p:spPr>
          <a:xfrm>
            <a:off x="0" y="2209800"/>
            <a:ext cx="4495800" cy="4648200"/>
          </a:xfrm>
        </p:spPr>
        <p:txBody>
          <a:bodyPr>
            <a:noAutofit/>
          </a:bodyPr>
          <a:lstStyle/>
          <a:p>
            <a:pPr hangingPunct="0"/>
            <a:r>
              <a:rPr lang="en-US" sz="4000" dirty="0" smtClean="0">
                <a:effectLst>
                  <a:glow rad="101600">
                    <a:schemeClr val="bg1">
                      <a:alpha val="60000"/>
                    </a:schemeClr>
                  </a:glow>
                </a:effectLst>
              </a:rPr>
              <a:t>Short dresses </a:t>
            </a:r>
          </a:p>
          <a:p>
            <a:pPr hangingPunct="0"/>
            <a:r>
              <a:rPr lang="en-US" sz="4000" dirty="0" smtClean="0">
                <a:effectLst>
                  <a:glow rad="101600">
                    <a:schemeClr val="bg1">
                      <a:alpha val="60000"/>
                    </a:schemeClr>
                  </a:glow>
                </a:effectLst>
              </a:rPr>
              <a:t>Low necklines</a:t>
            </a:r>
          </a:p>
          <a:p>
            <a:pPr hangingPunct="0"/>
            <a:r>
              <a:rPr lang="en-US" sz="4000" dirty="0" smtClean="0">
                <a:effectLst>
                  <a:glow rad="101600">
                    <a:schemeClr val="bg1">
                      <a:alpha val="60000"/>
                    </a:schemeClr>
                  </a:glow>
                </a:effectLst>
              </a:rPr>
              <a:t>Sheer fabrics</a:t>
            </a:r>
          </a:p>
          <a:p>
            <a:pPr hangingPunct="0"/>
            <a:r>
              <a:rPr lang="en-US" sz="4000" dirty="0" smtClean="0">
                <a:effectLst>
                  <a:glow rad="101600">
                    <a:schemeClr val="bg1">
                      <a:alpha val="60000"/>
                    </a:schemeClr>
                  </a:glow>
                </a:effectLst>
              </a:rPr>
              <a:t>Open slits</a:t>
            </a:r>
          </a:p>
          <a:p>
            <a:pPr hangingPunct="0"/>
            <a:r>
              <a:rPr lang="en-US" sz="4000" dirty="0" smtClean="0">
                <a:effectLst>
                  <a:glow rad="101600">
                    <a:schemeClr val="bg1">
                      <a:alpha val="60000"/>
                    </a:schemeClr>
                  </a:glow>
                </a:effectLst>
              </a:rPr>
              <a:t>Form fitting pants</a:t>
            </a:r>
          </a:p>
          <a:p>
            <a:pPr hangingPunct="0">
              <a:buNone/>
            </a:pPr>
            <a:endParaRPr lang="en-US" sz="4000" dirty="0">
              <a:effectLst>
                <a:glow rad="101600">
                  <a:schemeClr val="bg1">
                    <a:alpha val="60000"/>
                  </a:schemeClr>
                </a:glow>
              </a:effectLst>
            </a:endParaRPr>
          </a:p>
        </p:txBody>
      </p:sp>
      <p:sp>
        <p:nvSpPr>
          <p:cNvPr id="4" name="Content Placeholder 3"/>
          <p:cNvSpPr>
            <a:spLocks noGrp="1"/>
          </p:cNvSpPr>
          <p:nvPr>
            <p:ph sz="half" idx="2"/>
          </p:nvPr>
        </p:nvSpPr>
        <p:spPr>
          <a:xfrm>
            <a:off x="4419600" y="2133600"/>
            <a:ext cx="4724400" cy="4495800"/>
          </a:xfrm>
        </p:spPr>
        <p:txBody>
          <a:bodyPr>
            <a:noAutofit/>
          </a:bodyPr>
          <a:lstStyle/>
          <a:p>
            <a:pPr hangingPunct="0"/>
            <a:r>
              <a:rPr lang="en-US" sz="4000" dirty="0" smtClean="0">
                <a:effectLst>
                  <a:glow rad="101600">
                    <a:schemeClr val="bg1">
                      <a:alpha val="60000"/>
                    </a:schemeClr>
                  </a:glow>
                </a:effectLst>
              </a:rPr>
              <a:t>Tight fitting shirts</a:t>
            </a:r>
          </a:p>
          <a:p>
            <a:pPr hangingPunct="0"/>
            <a:r>
              <a:rPr lang="en-US" sz="4000" dirty="0" smtClean="0">
                <a:effectLst>
                  <a:glow rad="101600">
                    <a:schemeClr val="bg1">
                      <a:alpha val="60000"/>
                    </a:schemeClr>
                  </a:glow>
                </a:effectLst>
              </a:rPr>
              <a:t>Tight fitting dresses</a:t>
            </a:r>
          </a:p>
          <a:p>
            <a:pPr hangingPunct="0"/>
            <a:r>
              <a:rPr lang="en-US" sz="4000" dirty="0" smtClean="0">
                <a:effectLst>
                  <a:glow rad="101600">
                    <a:schemeClr val="bg1">
                      <a:alpha val="60000"/>
                    </a:schemeClr>
                  </a:glow>
                </a:effectLst>
              </a:rPr>
              <a:t>Words on shirts</a:t>
            </a:r>
          </a:p>
          <a:p>
            <a:pPr hangingPunct="0"/>
            <a:r>
              <a:rPr lang="en-US" sz="4000" dirty="0" smtClean="0">
                <a:effectLst>
                  <a:glow rad="101600">
                    <a:schemeClr val="bg1">
                      <a:alpha val="60000"/>
                    </a:schemeClr>
                  </a:glow>
                </a:effectLst>
              </a:rPr>
              <a:t>Color placement</a:t>
            </a:r>
          </a:p>
          <a:p>
            <a:pPr hangingPunct="0"/>
            <a:r>
              <a:rPr lang="en-US" sz="4000" dirty="0" smtClean="0">
                <a:effectLst>
                  <a:glow rad="101600">
                    <a:schemeClr val="bg1">
                      <a:alpha val="60000"/>
                    </a:schemeClr>
                  </a:glow>
                </a:effectLst>
              </a:rPr>
              <a:t>Excessive dress</a:t>
            </a:r>
          </a:p>
          <a:p>
            <a:pPr hangingPunct="0">
              <a:buNone/>
            </a:pPr>
            <a:endParaRPr lang="en-US" sz="4000" dirty="0" smtClean="0">
              <a:effectLst>
                <a:glow rad="101600">
                  <a:schemeClr val="bg1">
                    <a:alpha val="60000"/>
                  </a:schemeClr>
                </a:glow>
              </a:effectLst>
            </a:endParaRPr>
          </a:p>
          <a:p>
            <a:pPr>
              <a:buNone/>
            </a:pPr>
            <a:endParaRPr lang="en-US" sz="4000"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 to="" calcmode="lin" valueType="num">
                                      <p:cBhvr>
                                        <p:cTn id="32" dur="1" fill="hold"/>
                                        <p:tgtEl>
                                          <p:spTgt spid="4">
                                            <p:txEl>
                                              <p:pRg st="0" end="0"/>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 to="" calcmode="lin" valueType="num">
                                      <p:cBhvr>
                                        <p:cTn id="37" dur="1" fill="hold"/>
                                        <p:tgtEl>
                                          <p:spTgt spid="4">
                                            <p:txEl>
                                              <p:pRg st="1" end="1"/>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 to="" calcmode="lin" valueType="num">
                                      <p:cBhvr>
                                        <p:cTn id="42" dur="1" fill="hold"/>
                                        <p:tgtEl>
                                          <p:spTgt spid="4">
                                            <p:txEl>
                                              <p:pRg st="2" end="2"/>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4">
                                            <p:txEl>
                                              <p:pRg st="3" end="3"/>
                                            </p:txEl>
                                          </p:spTgt>
                                        </p:tgtEl>
                                        <p:attrNameLst>
                                          <p:attrName>style.visibility</p:attrName>
                                        </p:attrNameLst>
                                      </p:cBhvr>
                                      <p:to>
                                        <p:strVal val="visible"/>
                                      </p:to>
                                    </p:set>
                                    <p:anim to="" calcmode="lin" valueType="num">
                                      <p:cBhvr>
                                        <p:cTn id="47" dur="1" fill="hold"/>
                                        <p:tgtEl>
                                          <p:spTgt spid="4">
                                            <p:txEl>
                                              <p:pRg st="3" end="3"/>
                                            </p:txEl>
                                          </p:spTgt>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4">
                                            <p:txEl>
                                              <p:pRg st="4" end="4"/>
                                            </p:txEl>
                                          </p:spTgt>
                                        </p:tgtEl>
                                        <p:attrNameLst>
                                          <p:attrName>style.visibility</p:attrName>
                                        </p:attrNameLst>
                                      </p:cBhvr>
                                      <p:to>
                                        <p:strVal val="visible"/>
                                      </p:to>
                                    </p:set>
                                    <p:anim to="" calcmode="lin" valueType="num">
                                      <p:cBhvr>
                                        <p:cTn id="52" dur="1" fill="hold"/>
                                        <p:tgtEl>
                                          <p:spTgt spid="4">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ormAutofit/>
          </a:bodyPr>
          <a:lstStyle/>
          <a:p>
            <a:r>
              <a:rPr lang="en-US" sz="4800" i="1" dirty="0" smtClean="0">
                <a:effectLst>
                  <a:glow rad="101600">
                    <a:schemeClr val="bg1">
                      <a:alpha val="60000"/>
                    </a:schemeClr>
                  </a:glow>
                </a:effectLst>
              </a:rPr>
              <a:t> I  Timothy 2:9-10 </a:t>
            </a:r>
            <a:endParaRPr lang="en-US" sz="4800" i="1" dirty="0">
              <a:effectLst>
                <a:glow rad="101600">
                  <a:schemeClr val="bg1">
                    <a:alpha val="60000"/>
                  </a:schemeClr>
                </a:glow>
              </a:effectLst>
            </a:endParaRPr>
          </a:p>
        </p:txBody>
      </p:sp>
      <p:sp>
        <p:nvSpPr>
          <p:cNvPr id="3" name="Content Placeholder 2"/>
          <p:cNvSpPr>
            <a:spLocks noGrp="1"/>
          </p:cNvSpPr>
          <p:nvPr>
            <p:ph idx="1"/>
          </p:nvPr>
        </p:nvSpPr>
        <p:spPr>
          <a:xfrm>
            <a:off x="0" y="990600"/>
            <a:ext cx="8915400" cy="5867400"/>
          </a:xfrm>
        </p:spPr>
        <p:txBody>
          <a:bodyPr>
            <a:normAutofit/>
          </a:bodyPr>
          <a:lstStyle/>
          <a:p>
            <a:pPr>
              <a:buNone/>
            </a:pPr>
            <a:r>
              <a:rPr lang="en-US" sz="4000" i="1" dirty="0" smtClean="0">
                <a:effectLst>
                  <a:glow rad="101600">
                    <a:schemeClr val="bg1">
                      <a:alpha val="60000"/>
                    </a:schemeClr>
                  </a:glow>
                </a:effectLst>
              </a:rPr>
              <a:t>   </a:t>
            </a:r>
            <a:r>
              <a:rPr lang="en-US" sz="4000" i="1" dirty="0" smtClean="0">
                <a:solidFill>
                  <a:srgbClr val="FFFF00"/>
                </a:solidFill>
                <a:effectLst>
                  <a:glow rad="101600">
                    <a:schemeClr val="bg1">
                      <a:alpha val="60000"/>
                    </a:schemeClr>
                  </a:glow>
                </a:effectLst>
              </a:rPr>
              <a:t>“I will...in like manner also, that women</a:t>
            </a:r>
            <a:r>
              <a:rPr lang="en-US" sz="4000" dirty="0" smtClean="0">
                <a:solidFill>
                  <a:srgbClr val="FFFF00"/>
                </a:solidFill>
                <a:effectLst>
                  <a:glow rad="101600">
                    <a:schemeClr val="bg1">
                      <a:alpha val="60000"/>
                    </a:schemeClr>
                  </a:glow>
                </a:effectLst>
              </a:rPr>
              <a:t> </a:t>
            </a:r>
            <a:r>
              <a:rPr lang="en-US" sz="4000" dirty="0" smtClean="0">
                <a:effectLst>
                  <a:glow rad="101600">
                    <a:schemeClr val="bg1">
                      <a:alpha val="60000"/>
                    </a:schemeClr>
                  </a:glow>
                </a:effectLst>
              </a:rPr>
              <a:t>(adult women) </a:t>
            </a:r>
            <a:r>
              <a:rPr lang="en-US" sz="4000" i="1" dirty="0" smtClean="0">
                <a:solidFill>
                  <a:srgbClr val="FFFF00"/>
                </a:solidFill>
                <a:effectLst>
                  <a:glow rad="101600">
                    <a:schemeClr val="bg1">
                      <a:alpha val="60000"/>
                    </a:schemeClr>
                  </a:glow>
                </a:effectLst>
              </a:rPr>
              <a:t>adorn themselves in modest apparel, with shamefacedness</a:t>
            </a:r>
            <a:r>
              <a:rPr lang="en-US" sz="4000" dirty="0" smtClean="0">
                <a:solidFill>
                  <a:srgbClr val="FFFF00"/>
                </a:solidFill>
                <a:effectLst>
                  <a:glow rad="101600">
                    <a:schemeClr val="bg1">
                      <a:alpha val="60000"/>
                    </a:schemeClr>
                  </a:glow>
                </a:effectLst>
              </a:rPr>
              <a:t> </a:t>
            </a:r>
            <a:r>
              <a:rPr lang="en-US" sz="4000" dirty="0" smtClean="0">
                <a:effectLst>
                  <a:glow rad="101600">
                    <a:schemeClr val="bg1">
                      <a:alpha val="60000"/>
                    </a:schemeClr>
                  </a:glow>
                </a:effectLst>
              </a:rPr>
              <a:t>(decency -  modesty which is rooted in moral excellence)</a:t>
            </a:r>
            <a:r>
              <a:rPr lang="en-US" sz="4000" i="1" dirty="0" smtClean="0">
                <a:effectLst>
                  <a:glow rad="101600">
                    <a:schemeClr val="bg1">
                      <a:alpha val="60000"/>
                    </a:schemeClr>
                  </a:glow>
                </a:effectLst>
              </a:rPr>
              <a:t> </a:t>
            </a:r>
            <a:r>
              <a:rPr lang="en-US" sz="4000" i="1" dirty="0" smtClean="0">
                <a:solidFill>
                  <a:srgbClr val="FFFF00"/>
                </a:solidFill>
                <a:effectLst>
                  <a:glow rad="101600">
                    <a:schemeClr val="bg1">
                      <a:alpha val="60000"/>
                    </a:schemeClr>
                  </a:glow>
                </a:effectLst>
              </a:rPr>
              <a:t>and sobriety</a:t>
            </a:r>
            <a:r>
              <a:rPr lang="en-US" sz="4000" dirty="0" smtClean="0">
                <a:solidFill>
                  <a:srgbClr val="FFFF00"/>
                </a:solidFill>
                <a:effectLst>
                  <a:glow rad="101600">
                    <a:schemeClr val="bg1">
                      <a:alpha val="60000"/>
                    </a:schemeClr>
                  </a:glow>
                </a:effectLst>
              </a:rPr>
              <a:t>  </a:t>
            </a:r>
            <a:r>
              <a:rPr lang="en-US" sz="4000" dirty="0" smtClean="0">
                <a:effectLst>
                  <a:glow rad="101600">
                    <a:schemeClr val="bg1">
                      <a:alpha val="60000"/>
                    </a:schemeClr>
                  </a:glow>
                </a:effectLst>
              </a:rPr>
              <a:t>(propriety, proper - sound judgment.  Sobriety is the habitual inner self-government on all passions and desires which would arouse  temptation)</a:t>
            </a:r>
            <a:r>
              <a:rPr lang="en-US" sz="4000" i="1" dirty="0" smtClean="0">
                <a:solidFill>
                  <a:srgbClr val="FFFF00"/>
                </a:solidFill>
                <a:effectLst>
                  <a:glow rad="101600">
                    <a:schemeClr val="bg1">
                      <a:alpha val="60000"/>
                    </a:schemeClr>
                  </a:glow>
                </a:effectLst>
              </a:rPr>
              <a:t>.”</a:t>
            </a:r>
            <a:endParaRPr lang="en-US" sz="4000" dirty="0">
              <a:solidFill>
                <a:srgbClr val="FFFF00"/>
              </a:solidFill>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1371600" y="228600"/>
            <a:ext cx="6400800" cy="1752600"/>
          </a:xfrm>
          <a:prstGeom prst="rect">
            <a:avLst/>
          </a:prstGeom>
        </p:spPr>
        <p:txBody>
          <a:bodyPr>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n-US" sz="3600" b="0" i="0" u="none" strike="noStrike" kern="1200" cap="none" spc="0" normalizeH="0" baseline="0" noProof="0" dirty="0" smtClean="0">
                <a:ln>
                  <a:noFill/>
                </a:ln>
                <a:solidFill>
                  <a:schemeClr val="tx1"/>
                </a:solidFill>
                <a:effectLst>
                  <a:glow rad="101600">
                    <a:schemeClr val="bg1">
                      <a:alpha val="60000"/>
                    </a:schemeClr>
                  </a:glow>
                </a:effectLst>
                <a:uLnTx/>
                <a:uFillTx/>
                <a:latin typeface="+mn-lt"/>
                <a:ea typeface="+mn-ea"/>
                <a:cs typeface="+mn-cs"/>
              </a:rPr>
              <a:t>How to Walk with God</a:t>
            </a:r>
          </a:p>
          <a:p>
            <a:pPr marL="342900" marR="0" lvl="0" indent="-342900" algn="ctr" defTabSz="914400" rtl="0" eaLnBrk="1" fontAlgn="auto" latinLnBrk="0" hangingPunct="1">
              <a:lnSpc>
                <a:spcPct val="100000"/>
              </a:lnSpc>
              <a:spcBef>
                <a:spcPct val="20000"/>
              </a:spcBef>
              <a:spcAft>
                <a:spcPts val="0"/>
              </a:spcAft>
              <a:buClrTx/>
              <a:buSzTx/>
              <a:tabLst/>
              <a:defRPr/>
            </a:pPr>
            <a:r>
              <a:rPr lang="en-US" sz="3600" i="1" dirty="0" smtClean="0">
                <a:solidFill>
                  <a:srgbClr val="FFFF00"/>
                </a:solidFill>
                <a:effectLst>
                  <a:glow rad="101600">
                    <a:schemeClr val="bg1">
                      <a:alpha val="60000"/>
                    </a:schemeClr>
                  </a:glow>
                </a:effectLst>
              </a:rPr>
              <a:t>“The way of fellowship”</a:t>
            </a:r>
            <a:endParaRPr kumimoji="0" lang="en-US" sz="3600" b="0" i="1" u="none" strike="noStrike" kern="1200" cap="none" spc="0" normalizeH="0" baseline="0" noProof="0" dirty="0" smtClean="0">
              <a:ln>
                <a:noFill/>
              </a:ln>
              <a:solidFill>
                <a:srgbClr val="FFFF00"/>
              </a:solidFill>
              <a:effectLst>
                <a:glow rad="101600">
                  <a:schemeClr val="bg1">
                    <a:alpha val="60000"/>
                  </a:schemeClr>
                </a:glow>
              </a:effectLst>
              <a:uLnTx/>
              <a:uFillTx/>
              <a:latin typeface="+mn-lt"/>
              <a:ea typeface="+mn-ea"/>
              <a:cs typeface="+mn-cs"/>
            </a:endParaRPr>
          </a:p>
          <a:p>
            <a:pPr marL="342900" marR="0" lvl="0" indent="-342900" algn="ctr" defTabSz="914400" rtl="0" eaLnBrk="1" fontAlgn="auto" latinLnBrk="0" hangingPunct="1">
              <a:lnSpc>
                <a:spcPct val="100000"/>
              </a:lnSpc>
              <a:spcBef>
                <a:spcPct val="20000"/>
              </a:spcBef>
              <a:spcAft>
                <a:spcPts val="0"/>
              </a:spcAft>
              <a:buClrTx/>
              <a:buSzTx/>
              <a:tabLst/>
              <a:defRPr/>
            </a:pPr>
            <a:r>
              <a:rPr kumimoji="0" lang="en-US" sz="3600" b="0" i="1" u="none" strike="noStrike" kern="1200" cap="none" spc="0" normalizeH="0" baseline="0" noProof="0" dirty="0" smtClean="0">
                <a:ln>
                  <a:noFill/>
                </a:ln>
                <a:solidFill>
                  <a:schemeClr val="tx1"/>
                </a:solidFill>
                <a:effectLst>
                  <a:glow rad="101600">
                    <a:schemeClr val="bg1">
                      <a:alpha val="60000"/>
                    </a:schemeClr>
                  </a:glow>
                </a:effectLst>
                <a:uLnTx/>
                <a:uFillTx/>
                <a:latin typeface="+mn-lt"/>
                <a:ea typeface="+mn-ea"/>
                <a:cs typeface="+mn-cs"/>
              </a:rPr>
              <a:t>(Part 2)</a:t>
            </a:r>
            <a:r>
              <a:rPr kumimoji="0" lang="en-US" sz="4000" b="0" i="0" u="none" strike="noStrike" kern="1200" cap="none" spc="0" normalizeH="0" baseline="0" noProof="0" dirty="0" smtClean="0">
                <a:ln>
                  <a:noFill/>
                </a:ln>
                <a:solidFill>
                  <a:schemeClr val="tx1"/>
                </a:solidFill>
                <a:effectLst>
                  <a:glow rad="101600">
                    <a:schemeClr val="bg1">
                      <a:alpha val="60000"/>
                    </a:schemeClr>
                  </a:glow>
                </a:effectLst>
                <a:uLnTx/>
                <a:uFillTx/>
                <a:latin typeface="+mn-lt"/>
                <a:ea typeface="+mn-ea"/>
                <a:cs typeface="+mn-cs"/>
              </a:rPr>
              <a:t/>
            </a:r>
            <a:br>
              <a:rPr kumimoji="0" lang="en-US" sz="4000" b="0" i="0" u="none" strike="noStrike" kern="1200" cap="none" spc="0" normalizeH="0" baseline="0" noProof="0" dirty="0" smtClean="0">
                <a:ln>
                  <a:noFill/>
                </a:ln>
                <a:solidFill>
                  <a:schemeClr val="tx1"/>
                </a:solidFill>
                <a:effectLst>
                  <a:glow rad="101600">
                    <a:schemeClr val="bg1">
                      <a:alpha val="60000"/>
                    </a:schemeClr>
                  </a:glow>
                </a:effectLst>
                <a:uLnTx/>
                <a:uFillTx/>
                <a:latin typeface="+mn-lt"/>
                <a:ea typeface="+mn-ea"/>
                <a:cs typeface="+mn-cs"/>
              </a:rPr>
            </a:br>
            <a:endParaRPr kumimoji="0" lang="en-US" sz="4000" b="0" i="1" u="none" strike="noStrike" kern="1200" cap="none" spc="0" normalizeH="0" baseline="0" noProof="0" dirty="0" smtClean="0">
              <a:ln>
                <a:noFill/>
              </a:ln>
              <a:solidFill>
                <a:schemeClr val="tx1"/>
              </a:solidFill>
              <a:effectLst>
                <a:glow rad="101600">
                  <a:schemeClr val="bg1">
                    <a:alpha val="60000"/>
                  </a:schemeClr>
                </a:glow>
              </a:effectLst>
              <a:uLnTx/>
              <a:uFillTx/>
              <a:latin typeface="+mn-lt"/>
              <a:ea typeface="+mn-ea"/>
              <a:cs typeface="+mn-cs"/>
            </a:endParaRP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4000" b="0" i="1" u="none" strike="noStrike" kern="1200" cap="none" spc="0" normalizeH="0" baseline="0" noProof="0" dirty="0">
              <a:ln>
                <a:noFill/>
              </a:ln>
              <a:solidFill>
                <a:schemeClr val="tx1"/>
              </a:solidFill>
              <a:effectLst>
                <a:glow rad="101600">
                  <a:schemeClr val="bg1">
                    <a:alpha val="60000"/>
                  </a:schemeClr>
                </a:glow>
              </a:effectLst>
              <a:uLnTx/>
              <a:uFillTx/>
              <a:latin typeface="+mn-lt"/>
              <a:ea typeface="+mn-ea"/>
              <a:cs typeface="+mn-cs"/>
            </a:endParaRPr>
          </a:p>
        </p:txBody>
      </p:sp>
      <p:pic>
        <p:nvPicPr>
          <p:cNvPr id="1026" name="Picture 2" descr="C:\Users\Ptr. Daniel White\Desktop\Bible pictures\Jesus\LET JE1.jpg"/>
          <p:cNvPicPr>
            <a:picLocks noChangeAspect="1" noChangeArrowheads="1"/>
          </p:cNvPicPr>
          <p:nvPr/>
        </p:nvPicPr>
        <p:blipFill>
          <a:blip r:embed="rId3" cstate="print"/>
          <a:srcRect/>
          <a:stretch>
            <a:fillRect/>
          </a:stretch>
        </p:blipFill>
        <p:spPr bwMode="auto">
          <a:xfrm>
            <a:off x="1828800" y="2514600"/>
            <a:ext cx="5410200" cy="4057299"/>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90600"/>
          </a:xfrm>
        </p:spPr>
        <p:txBody>
          <a:bodyPr>
            <a:normAutofit fontScale="90000"/>
          </a:bodyPr>
          <a:lstStyle/>
          <a:p>
            <a:r>
              <a:rPr lang="en-US" sz="4900" dirty="0" smtClean="0">
                <a:effectLst>
                  <a:glow rad="101600">
                    <a:schemeClr val="bg1">
                      <a:alpha val="60000"/>
                    </a:schemeClr>
                  </a:glow>
                </a:effectLst>
              </a:rPr>
              <a:t>Appropriate Dress in Church</a:t>
            </a:r>
            <a:r>
              <a:rPr lang="en-US" dirty="0" smtClean="0">
                <a:effectLst>
                  <a:glow rad="101600">
                    <a:schemeClr val="bg1">
                      <a:alpha val="60000"/>
                    </a:schemeClr>
                  </a:glow>
                </a:effectLst>
              </a:rPr>
              <a:t/>
            </a:r>
            <a:br>
              <a:rPr lang="en-US" dirty="0" smtClean="0">
                <a:effectLst>
                  <a:glow rad="101600">
                    <a:schemeClr val="bg1">
                      <a:alpha val="60000"/>
                    </a:schemeClr>
                  </a:glow>
                </a:effectLst>
              </a:rPr>
            </a:br>
            <a:r>
              <a:rPr lang="en-US" sz="4000" i="1" dirty="0" smtClean="0">
                <a:solidFill>
                  <a:srgbClr val="FFFF00"/>
                </a:solidFill>
                <a:effectLst>
                  <a:glow rad="101600">
                    <a:schemeClr val="bg1">
                      <a:alpha val="60000"/>
                    </a:schemeClr>
                  </a:glow>
                </a:effectLst>
              </a:rPr>
              <a:t>“House of God / House of the Lord”</a:t>
            </a:r>
            <a:endParaRPr lang="en-US" sz="4000" i="1" dirty="0">
              <a:solidFill>
                <a:srgbClr val="FFFF00"/>
              </a:solidFill>
              <a:effectLst>
                <a:glow rad="101600">
                  <a:schemeClr val="bg1">
                    <a:alpha val="60000"/>
                  </a:schemeClr>
                </a:glow>
              </a:effectLst>
            </a:endParaRPr>
          </a:p>
        </p:txBody>
      </p:sp>
      <p:sp>
        <p:nvSpPr>
          <p:cNvPr id="3" name="Content Placeholder 2"/>
          <p:cNvSpPr>
            <a:spLocks noGrp="1"/>
          </p:cNvSpPr>
          <p:nvPr>
            <p:ph idx="1"/>
          </p:nvPr>
        </p:nvSpPr>
        <p:spPr>
          <a:xfrm>
            <a:off x="0" y="1600200"/>
            <a:ext cx="9144000" cy="5257800"/>
          </a:xfrm>
        </p:spPr>
        <p:txBody>
          <a:bodyPr>
            <a:normAutofit fontScale="92500" lnSpcReduction="10000"/>
          </a:bodyPr>
          <a:lstStyle/>
          <a:p>
            <a:pPr>
              <a:buNone/>
            </a:pPr>
            <a:r>
              <a:rPr lang="en-US" sz="3600" i="1" dirty="0" smtClean="0">
                <a:effectLst>
                  <a:glow rad="101600">
                    <a:schemeClr val="bg1">
                      <a:alpha val="60000"/>
                    </a:schemeClr>
                  </a:glow>
                </a:effectLst>
              </a:rPr>
              <a:t>    “That thou mayest know how thou oughtest to behave thyself in the house of God, which is the church of the living God, the pillar and ground of the truth.” I Tim. 3:15 </a:t>
            </a:r>
          </a:p>
          <a:p>
            <a:pPr>
              <a:buFont typeface="Wingdings"/>
              <a:buChar char="Ø"/>
            </a:pPr>
            <a:r>
              <a:rPr lang="en-US" sz="3600" i="1" dirty="0" smtClean="0">
                <a:solidFill>
                  <a:srgbClr val="FFFF00"/>
                </a:solidFill>
                <a:effectLst>
                  <a:glow rad="101600">
                    <a:schemeClr val="bg1">
                      <a:alpha val="60000"/>
                    </a:schemeClr>
                  </a:glow>
                </a:effectLst>
              </a:rPr>
              <a:t>Dress effects attitude</a:t>
            </a:r>
          </a:p>
          <a:p>
            <a:pPr>
              <a:buFont typeface="Wingdings"/>
              <a:buChar char="Ø"/>
            </a:pPr>
            <a:r>
              <a:rPr lang="en-US" sz="3600" i="1" dirty="0" smtClean="0">
                <a:solidFill>
                  <a:srgbClr val="FFFF00"/>
                </a:solidFill>
                <a:effectLst>
                  <a:glow rad="101600">
                    <a:schemeClr val="bg1">
                      <a:alpha val="60000"/>
                    </a:schemeClr>
                  </a:glow>
                </a:effectLst>
              </a:rPr>
              <a:t>Dress reflects attitude</a:t>
            </a:r>
          </a:p>
          <a:p>
            <a:pPr>
              <a:buFont typeface="Wingdings"/>
              <a:buChar char="Ø"/>
            </a:pPr>
            <a:r>
              <a:rPr lang="en-US" sz="3600" i="1" dirty="0" smtClean="0">
                <a:solidFill>
                  <a:srgbClr val="FFFF00"/>
                </a:solidFill>
                <a:effectLst>
                  <a:glow rad="101600">
                    <a:schemeClr val="bg1">
                      <a:alpha val="60000"/>
                    </a:schemeClr>
                  </a:glow>
                </a:effectLst>
              </a:rPr>
              <a:t>Dress must be appropriate and                            respectful</a:t>
            </a:r>
          </a:p>
          <a:p>
            <a:pPr>
              <a:buFont typeface="Wingdings"/>
              <a:buChar char="Ø"/>
            </a:pPr>
            <a:r>
              <a:rPr lang="en-US" sz="3600" i="1" dirty="0" smtClean="0">
                <a:solidFill>
                  <a:srgbClr val="FFFF00"/>
                </a:solidFill>
                <a:effectLst>
                  <a:glow rad="101600">
                    <a:schemeClr val="bg1">
                      <a:alpha val="60000"/>
                    </a:schemeClr>
                  </a:glow>
                </a:effectLst>
              </a:rPr>
              <a:t>Dress must not be worldly</a:t>
            </a:r>
          </a:p>
          <a:p>
            <a:pPr>
              <a:buFont typeface="Wingdings"/>
              <a:buChar char="Ø"/>
            </a:pPr>
            <a:r>
              <a:rPr lang="en-US" sz="3600" i="1" dirty="0" smtClean="0">
                <a:solidFill>
                  <a:srgbClr val="FFFF00"/>
                </a:solidFill>
                <a:effectLst>
                  <a:glow rad="101600">
                    <a:schemeClr val="bg1">
                      <a:alpha val="60000"/>
                    </a:schemeClr>
                  </a:glow>
                </a:effectLst>
              </a:rPr>
              <a:t>Dress must not be defrauding</a:t>
            </a:r>
            <a:endParaRPr lang="en-US" sz="3600" i="1" dirty="0">
              <a:solidFill>
                <a:srgbClr val="FFFF00"/>
              </a:solidFill>
              <a:effectLst>
                <a:glow rad="101600">
                  <a:schemeClr val="bg1">
                    <a:alpha val="60000"/>
                  </a:schemeClr>
                </a:glow>
              </a:effectLst>
            </a:endParaRPr>
          </a:p>
        </p:txBody>
      </p:sp>
      <p:pic>
        <p:nvPicPr>
          <p:cNvPr id="2050" name="Picture 2" descr="C:\Users\Ptr. Daniel White\Desktop\Bible pictures\faces\scan0025 (3).jpg"/>
          <p:cNvPicPr>
            <a:picLocks noChangeAspect="1" noChangeArrowheads="1"/>
          </p:cNvPicPr>
          <p:nvPr/>
        </p:nvPicPr>
        <p:blipFill>
          <a:blip r:embed="rId3" cstate="print">
            <a:duotone>
              <a:prstClr val="black"/>
              <a:schemeClr val="accent1">
                <a:tint val="45000"/>
                <a:satMod val="400000"/>
              </a:schemeClr>
            </a:duotone>
            <a:lum bright="-20000" contrast="30000"/>
          </a:blip>
          <a:srcRect/>
          <a:stretch>
            <a:fillRect/>
          </a:stretch>
        </p:blipFill>
        <p:spPr bwMode="auto">
          <a:xfrm>
            <a:off x="6096000" y="3276600"/>
            <a:ext cx="2763837" cy="2956617"/>
          </a:xfrm>
          <a:prstGeom prst="rect">
            <a:avLst/>
          </a:prstGeom>
          <a:noFill/>
        </p:spPr>
      </p:pic>
      <p:pic>
        <p:nvPicPr>
          <p:cNvPr id="2051" name="Picture 3" descr="C:\Users\Ptr. Daniel White\Desktop\Bible pictures\faces\1 Dad's Pix.jpg"/>
          <p:cNvPicPr>
            <a:picLocks noChangeAspect="1" noChangeArrowheads="1"/>
          </p:cNvPicPr>
          <p:nvPr/>
        </p:nvPicPr>
        <p:blipFill>
          <a:blip r:embed="rId4" cstate="print"/>
          <a:srcRect/>
          <a:stretch>
            <a:fillRect/>
          </a:stretch>
        </p:blipFill>
        <p:spPr bwMode="auto">
          <a:xfrm>
            <a:off x="5943600" y="3124200"/>
            <a:ext cx="3033513" cy="3276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 to="" calcmode="lin" valueType="num">
                                      <p:cBhvr>
                                        <p:cTn id="22" dur="1" fill="hold"/>
                                        <p:tgtEl>
                                          <p:spTgt spid="2050"/>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to="" calcmode="lin" valueType="num">
                                      <p:cBhvr>
                                        <p:cTn id="27" dur="1" fill="hold"/>
                                        <p:tgtEl>
                                          <p:spTgt spid="3">
                                            <p:txEl>
                                              <p:pRg st="3" end="3"/>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to="" calcmode="lin" valueType="num">
                                      <p:cBhvr>
                                        <p:cTn id="32" dur="1" fill="hold"/>
                                        <p:tgtEl>
                                          <p:spTgt spid="3">
                                            <p:txEl>
                                              <p:pRg st="4" end="4"/>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2051"/>
                                        </p:tgtEl>
                                        <p:attrNameLst>
                                          <p:attrName>style.visibility</p:attrName>
                                        </p:attrNameLst>
                                      </p:cBhvr>
                                      <p:to>
                                        <p:strVal val="visible"/>
                                      </p:to>
                                    </p:set>
                                    <p:anim to="" calcmode="lin" valueType="num">
                                      <p:cBhvr>
                                        <p:cTn id="37" dur="1" fill="hold"/>
                                        <p:tgtEl>
                                          <p:spTgt spid="2051"/>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to="" calcmode="lin" valueType="num">
                                      <p:cBhvr>
                                        <p:cTn id="42"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normAutofit fontScale="90000"/>
          </a:bodyPr>
          <a:lstStyle/>
          <a:p>
            <a:r>
              <a:rPr lang="en-US" dirty="0" smtClean="0">
                <a:effectLst>
                  <a:glow rad="101600">
                    <a:schemeClr val="bg1">
                      <a:alpha val="60000"/>
                    </a:schemeClr>
                  </a:glow>
                </a:effectLst>
              </a:rPr>
              <a:t>Things We Allow to Slip in Our Lives</a:t>
            </a:r>
            <a:endParaRPr lang="en-US" dirty="0">
              <a:effectLst>
                <a:glow rad="101600">
                  <a:schemeClr val="bg1">
                    <a:alpha val="60000"/>
                  </a:schemeClr>
                </a:glow>
              </a:effectLst>
            </a:endParaRPr>
          </a:p>
        </p:txBody>
      </p:sp>
      <p:sp>
        <p:nvSpPr>
          <p:cNvPr id="3" name="Content Placeholder 2"/>
          <p:cNvSpPr>
            <a:spLocks noGrp="1"/>
          </p:cNvSpPr>
          <p:nvPr>
            <p:ph sz="half" idx="1"/>
          </p:nvPr>
        </p:nvSpPr>
        <p:spPr>
          <a:xfrm>
            <a:off x="0" y="1447800"/>
            <a:ext cx="4876800" cy="5410200"/>
          </a:xfrm>
        </p:spPr>
        <p:txBody>
          <a:bodyPr>
            <a:normAutofit/>
          </a:bodyPr>
          <a:lstStyle/>
          <a:p>
            <a:pPr>
              <a:buFont typeface="Wingdings"/>
              <a:buChar char="Ø"/>
            </a:pPr>
            <a:r>
              <a:rPr lang="en-US" sz="3200" dirty="0" smtClean="0">
                <a:effectLst>
                  <a:glow rad="101600">
                    <a:schemeClr val="bg1">
                      <a:alpha val="60000"/>
                    </a:schemeClr>
                  </a:glow>
                </a:effectLst>
              </a:rPr>
              <a:t>Version of the Bible</a:t>
            </a:r>
          </a:p>
          <a:p>
            <a:pPr>
              <a:buFont typeface="Wingdings"/>
              <a:buChar char="Ø"/>
            </a:pPr>
            <a:r>
              <a:rPr lang="en-US" sz="3200" dirty="0" smtClean="0">
                <a:effectLst>
                  <a:glow rad="101600">
                    <a:schemeClr val="bg1">
                      <a:alpha val="60000"/>
                    </a:schemeClr>
                  </a:glow>
                </a:effectLst>
              </a:rPr>
              <a:t>Entertainment</a:t>
            </a:r>
          </a:p>
          <a:p>
            <a:pPr>
              <a:buFont typeface="Wingdings"/>
              <a:buChar char="Ø"/>
            </a:pPr>
            <a:r>
              <a:rPr lang="en-US" sz="3200" dirty="0" smtClean="0">
                <a:effectLst>
                  <a:glow rad="101600">
                    <a:schemeClr val="bg1">
                      <a:alpha val="60000"/>
                    </a:schemeClr>
                  </a:glow>
                </a:effectLst>
              </a:rPr>
              <a:t>Music </a:t>
            </a:r>
          </a:p>
          <a:p>
            <a:pPr>
              <a:buFont typeface="Wingdings"/>
              <a:buChar char="Ø"/>
            </a:pPr>
            <a:r>
              <a:rPr lang="en-US" sz="3200" dirty="0" smtClean="0">
                <a:effectLst>
                  <a:glow rad="101600">
                    <a:schemeClr val="bg1">
                      <a:alpha val="60000"/>
                    </a:schemeClr>
                  </a:glow>
                </a:effectLst>
              </a:rPr>
              <a:t>TV watching</a:t>
            </a:r>
          </a:p>
          <a:p>
            <a:pPr>
              <a:buFont typeface="Wingdings"/>
              <a:buChar char="Ø"/>
            </a:pPr>
            <a:r>
              <a:rPr lang="en-US" sz="3200" dirty="0" smtClean="0">
                <a:effectLst>
                  <a:glow rad="101600">
                    <a:schemeClr val="bg1">
                      <a:alpha val="60000"/>
                    </a:schemeClr>
                  </a:glow>
                </a:effectLst>
              </a:rPr>
              <a:t>Computer usage</a:t>
            </a:r>
          </a:p>
          <a:p>
            <a:pPr>
              <a:buFont typeface="Wingdings"/>
              <a:buChar char="Ø"/>
            </a:pPr>
            <a:r>
              <a:rPr lang="en-US" sz="3200" dirty="0" smtClean="0">
                <a:effectLst>
                  <a:glow rad="101600">
                    <a:schemeClr val="bg1">
                      <a:alpha val="60000"/>
                    </a:schemeClr>
                  </a:glow>
                </a:effectLst>
              </a:rPr>
              <a:t>Video games</a:t>
            </a:r>
          </a:p>
          <a:p>
            <a:pPr>
              <a:buFont typeface="Wingdings"/>
              <a:buChar char="Ø"/>
            </a:pPr>
            <a:r>
              <a:rPr lang="en-US" sz="3200" dirty="0" smtClean="0">
                <a:effectLst>
                  <a:glow rad="101600">
                    <a:schemeClr val="bg1">
                      <a:alpha val="60000"/>
                    </a:schemeClr>
                  </a:glow>
                </a:effectLst>
              </a:rPr>
              <a:t>Friendships</a:t>
            </a:r>
          </a:p>
          <a:p>
            <a:pPr>
              <a:buFont typeface="Wingdings"/>
              <a:buChar char="Ø"/>
            </a:pPr>
            <a:r>
              <a:rPr lang="en-US" sz="3200" dirty="0" smtClean="0">
                <a:effectLst>
                  <a:glow rad="101600">
                    <a:schemeClr val="bg1">
                      <a:alpha val="60000"/>
                    </a:schemeClr>
                  </a:glow>
                </a:effectLst>
              </a:rPr>
              <a:t>Relationships</a:t>
            </a:r>
          </a:p>
          <a:p>
            <a:pPr>
              <a:buFont typeface="Wingdings"/>
              <a:buChar char="Ø"/>
            </a:pPr>
            <a:r>
              <a:rPr lang="en-US" sz="3200" dirty="0" smtClean="0">
                <a:effectLst>
                  <a:glow rad="101600">
                    <a:schemeClr val="bg1">
                      <a:alpha val="60000"/>
                    </a:schemeClr>
                  </a:glow>
                </a:effectLst>
              </a:rPr>
              <a:t>Good work ethic</a:t>
            </a:r>
          </a:p>
          <a:p>
            <a:pPr>
              <a:buNone/>
            </a:pPr>
            <a:endParaRPr lang="en-US" sz="3200" dirty="0" smtClean="0">
              <a:effectLst>
                <a:glow rad="101600">
                  <a:schemeClr val="bg1">
                    <a:alpha val="60000"/>
                  </a:schemeClr>
                </a:glow>
              </a:effectLst>
            </a:endParaRPr>
          </a:p>
          <a:p>
            <a:pPr>
              <a:buNone/>
            </a:pPr>
            <a:endParaRPr lang="en-US" sz="3200" dirty="0">
              <a:effectLst>
                <a:glow rad="101600">
                  <a:schemeClr val="bg1">
                    <a:alpha val="60000"/>
                  </a:schemeClr>
                </a:glow>
              </a:effectLst>
            </a:endParaRPr>
          </a:p>
        </p:txBody>
      </p:sp>
      <p:sp>
        <p:nvSpPr>
          <p:cNvPr id="6" name="Content Placeholder 5"/>
          <p:cNvSpPr>
            <a:spLocks noGrp="1"/>
          </p:cNvSpPr>
          <p:nvPr>
            <p:ph sz="half" idx="2"/>
          </p:nvPr>
        </p:nvSpPr>
        <p:spPr>
          <a:xfrm>
            <a:off x="4495800" y="1447800"/>
            <a:ext cx="4648200" cy="5410200"/>
          </a:xfrm>
        </p:spPr>
        <p:txBody>
          <a:bodyPr>
            <a:normAutofit/>
          </a:bodyPr>
          <a:lstStyle/>
          <a:p>
            <a:pPr>
              <a:buFont typeface="Wingdings"/>
              <a:buChar char="Ø"/>
            </a:pPr>
            <a:r>
              <a:rPr lang="en-US" sz="3200" dirty="0" smtClean="0">
                <a:effectLst>
                  <a:glow rad="101600">
                    <a:schemeClr val="bg1">
                      <a:alpha val="60000"/>
                    </a:schemeClr>
                  </a:glow>
                </a:effectLst>
              </a:rPr>
              <a:t>Health care/Diet</a:t>
            </a:r>
          </a:p>
          <a:p>
            <a:pPr>
              <a:buFont typeface="Wingdings"/>
              <a:buChar char="Ø"/>
            </a:pPr>
            <a:r>
              <a:rPr lang="en-US" sz="3200" dirty="0" smtClean="0">
                <a:effectLst>
                  <a:glow rad="101600">
                    <a:schemeClr val="bg1">
                      <a:alpha val="60000"/>
                    </a:schemeClr>
                  </a:glow>
                </a:effectLst>
              </a:rPr>
              <a:t>Dating relationships</a:t>
            </a:r>
          </a:p>
          <a:p>
            <a:pPr>
              <a:buFont typeface="Wingdings"/>
              <a:buChar char="Ø"/>
            </a:pPr>
            <a:r>
              <a:rPr lang="en-US" sz="3200" dirty="0" smtClean="0">
                <a:effectLst>
                  <a:glow rad="101600">
                    <a:schemeClr val="bg1">
                      <a:alpha val="60000"/>
                    </a:schemeClr>
                  </a:glow>
                </a:effectLst>
              </a:rPr>
              <a:t>Bible reading</a:t>
            </a:r>
          </a:p>
          <a:p>
            <a:pPr>
              <a:buFont typeface="Wingdings"/>
              <a:buChar char="Ø"/>
            </a:pPr>
            <a:r>
              <a:rPr lang="en-US" sz="3200" dirty="0" smtClean="0">
                <a:effectLst>
                  <a:glow rad="101600">
                    <a:schemeClr val="bg1">
                      <a:alpha val="60000"/>
                    </a:schemeClr>
                  </a:glow>
                </a:effectLst>
              </a:rPr>
              <a:t>Prayer life</a:t>
            </a:r>
          </a:p>
          <a:p>
            <a:pPr>
              <a:buFont typeface="Wingdings"/>
              <a:buChar char="Ø"/>
            </a:pPr>
            <a:r>
              <a:rPr lang="en-US" sz="3200" dirty="0" smtClean="0">
                <a:effectLst>
                  <a:glow rad="101600">
                    <a:schemeClr val="bg1">
                      <a:alpha val="60000"/>
                    </a:schemeClr>
                  </a:glow>
                </a:effectLst>
              </a:rPr>
              <a:t>Daily confession</a:t>
            </a:r>
          </a:p>
          <a:p>
            <a:pPr>
              <a:buFont typeface="Wingdings"/>
              <a:buChar char="Ø"/>
            </a:pPr>
            <a:r>
              <a:rPr lang="en-US" sz="3200" dirty="0" smtClean="0">
                <a:effectLst>
                  <a:glow rad="101600">
                    <a:schemeClr val="bg1">
                      <a:alpha val="60000"/>
                    </a:schemeClr>
                  </a:glow>
                </a:effectLst>
              </a:rPr>
              <a:t>Church attendance</a:t>
            </a:r>
          </a:p>
          <a:p>
            <a:pPr>
              <a:buFont typeface="Wingdings"/>
              <a:buChar char="Ø"/>
            </a:pPr>
            <a:r>
              <a:rPr lang="en-US" sz="3200" dirty="0" smtClean="0">
                <a:effectLst>
                  <a:glow rad="101600">
                    <a:schemeClr val="bg1">
                      <a:alpha val="60000"/>
                    </a:schemeClr>
                  </a:glow>
                </a:effectLst>
              </a:rPr>
              <a:t>Church involvement</a:t>
            </a:r>
          </a:p>
          <a:p>
            <a:pPr>
              <a:buFont typeface="Wingdings"/>
              <a:buChar char="Ø"/>
            </a:pPr>
            <a:r>
              <a:rPr lang="en-US" sz="3200" dirty="0" smtClean="0">
                <a:effectLst>
                  <a:glow rad="101600">
                    <a:schemeClr val="bg1">
                      <a:alpha val="60000"/>
                    </a:schemeClr>
                  </a:glow>
                </a:effectLst>
              </a:rPr>
              <a:t>Giving</a:t>
            </a:r>
          </a:p>
          <a:p>
            <a:pPr>
              <a:buFont typeface="Wingdings"/>
              <a:buChar char="Ø"/>
            </a:pPr>
            <a:r>
              <a:rPr lang="en-US" sz="3200" dirty="0" smtClean="0">
                <a:effectLst>
                  <a:glow rad="101600">
                    <a:schemeClr val="bg1">
                      <a:alpha val="60000"/>
                    </a:schemeClr>
                  </a:glow>
                </a:effectLst>
              </a:rPr>
              <a:t>Witnessing </a:t>
            </a:r>
          </a:p>
          <a:p>
            <a:endParaRPr lang="en-US" sz="3200" dirty="0"/>
          </a:p>
        </p:txBody>
      </p:sp>
      <p:sp>
        <p:nvSpPr>
          <p:cNvPr id="5" name="Rectangle 4"/>
          <p:cNvSpPr/>
          <p:nvPr/>
        </p:nvSpPr>
        <p:spPr>
          <a:xfrm rot="20226892">
            <a:off x="1469085" y="2830559"/>
            <a:ext cx="5352288" cy="1569660"/>
          </a:xfrm>
          <a:prstGeom prst="rect">
            <a:avLst/>
          </a:prstGeom>
          <a:solidFill>
            <a:srgbClr val="FFFF00"/>
          </a:solidFill>
          <a:ln w="76200">
            <a:solidFill>
              <a:schemeClr val="bg1"/>
            </a:solidFill>
          </a:ln>
          <a:scene3d>
            <a:camera prst="perspectiveRelaxedModerately"/>
            <a:lightRig rig="threePt" dir="t"/>
          </a:scene3d>
          <a:sp3d>
            <a:bevelT prst="convex"/>
          </a:sp3d>
        </p:spPr>
        <p:style>
          <a:lnRef idx="2">
            <a:schemeClr val="accent2"/>
          </a:lnRef>
          <a:fillRef idx="1">
            <a:schemeClr val="lt1"/>
          </a:fillRef>
          <a:effectRef idx="0">
            <a:schemeClr val="accent2"/>
          </a:effectRef>
          <a:fontRef idx="minor">
            <a:schemeClr val="dk1"/>
          </a:fontRef>
        </p:style>
        <p:txBody>
          <a:bodyPr wrap="square">
            <a:spAutoFit/>
          </a:bodyPr>
          <a:lstStyle/>
          <a:p>
            <a:r>
              <a:rPr lang="en-US" sz="9600" dirty="0" smtClean="0">
                <a:solidFill>
                  <a:prstClr val="white"/>
                </a:solidFill>
                <a:effectLst>
                  <a:glow rad="101600">
                    <a:prstClr val="black">
                      <a:alpha val="60000"/>
                    </a:prstClr>
                  </a:glow>
                </a:effectLst>
              </a:rPr>
              <a:t>Standards</a:t>
            </a:r>
            <a:endParaRPr lang="en-US" sz="9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to="" calcmode="lin" valueType="num">
                                      <p:cBhvr>
                                        <p:cTn id="37" dur="1" fill="hold"/>
                                        <p:tgtEl>
                                          <p:spTgt spid="3">
                                            <p:txEl>
                                              <p:pRg st="6" end="6"/>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 to="" calcmode="lin" valueType="num">
                                      <p:cBhvr>
                                        <p:cTn id="42" dur="1" fill="hold"/>
                                        <p:tgtEl>
                                          <p:spTgt spid="3">
                                            <p:txEl>
                                              <p:pRg st="7" end="7"/>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to="" calcmode="lin" valueType="num">
                                      <p:cBhvr>
                                        <p:cTn id="47" dur="1" fill="hold"/>
                                        <p:tgtEl>
                                          <p:spTgt spid="3">
                                            <p:txEl>
                                              <p:pRg st="8" end="8"/>
                                            </p:txEl>
                                          </p:spTgt>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6">
                                            <p:txEl>
                                              <p:pRg st="0" end="0"/>
                                            </p:txEl>
                                          </p:spTgt>
                                        </p:tgtEl>
                                        <p:attrNameLst>
                                          <p:attrName>style.visibility</p:attrName>
                                        </p:attrNameLst>
                                      </p:cBhvr>
                                      <p:to>
                                        <p:strVal val="visible"/>
                                      </p:to>
                                    </p:set>
                                    <p:anim to="" calcmode="lin" valueType="num">
                                      <p:cBhvr>
                                        <p:cTn id="52" dur="1" fill="hold"/>
                                        <p:tgtEl>
                                          <p:spTgt spid="6">
                                            <p:txEl>
                                              <p:pRg st="0" end="0"/>
                                            </p:txEl>
                                          </p:spTgt>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6">
                                            <p:txEl>
                                              <p:pRg st="1" end="1"/>
                                            </p:txEl>
                                          </p:spTgt>
                                        </p:tgtEl>
                                        <p:attrNameLst>
                                          <p:attrName>style.visibility</p:attrName>
                                        </p:attrNameLst>
                                      </p:cBhvr>
                                      <p:to>
                                        <p:strVal val="visible"/>
                                      </p:to>
                                    </p:set>
                                    <p:anim to="" calcmode="lin" valueType="num">
                                      <p:cBhvr>
                                        <p:cTn id="57" dur="1" fill="hold"/>
                                        <p:tgtEl>
                                          <p:spTgt spid="6">
                                            <p:txEl>
                                              <p:pRg st="1" end="1"/>
                                            </p:txEl>
                                          </p:spTgt>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6">
                                            <p:txEl>
                                              <p:pRg st="2" end="2"/>
                                            </p:txEl>
                                          </p:spTgt>
                                        </p:tgtEl>
                                        <p:attrNameLst>
                                          <p:attrName>style.visibility</p:attrName>
                                        </p:attrNameLst>
                                      </p:cBhvr>
                                      <p:to>
                                        <p:strVal val="visible"/>
                                      </p:to>
                                    </p:set>
                                    <p:anim to="" calcmode="lin" valueType="num">
                                      <p:cBhvr>
                                        <p:cTn id="62" dur="1" fill="hold"/>
                                        <p:tgtEl>
                                          <p:spTgt spid="6">
                                            <p:txEl>
                                              <p:pRg st="2" end="2"/>
                                            </p:txEl>
                                          </p:spTgt>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6">
                                            <p:txEl>
                                              <p:pRg st="3" end="3"/>
                                            </p:txEl>
                                          </p:spTgt>
                                        </p:tgtEl>
                                        <p:attrNameLst>
                                          <p:attrName>style.visibility</p:attrName>
                                        </p:attrNameLst>
                                      </p:cBhvr>
                                      <p:to>
                                        <p:strVal val="visible"/>
                                      </p:to>
                                    </p:set>
                                    <p:anim to="" calcmode="lin" valueType="num">
                                      <p:cBhvr>
                                        <p:cTn id="67" dur="1" fill="hold"/>
                                        <p:tgtEl>
                                          <p:spTgt spid="6">
                                            <p:txEl>
                                              <p:pRg st="3" end="3"/>
                                            </p:txEl>
                                          </p:spTgt>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6">
                                            <p:txEl>
                                              <p:pRg st="4" end="4"/>
                                            </p:txEl>
                                          </p:spTgt>
                                        </p:tgtEl>
                                        <p:attrNameLst>
                                          <p:attrName>style.visibility</p:attrName>
                                        </p:attrNameLst>
                                      </p:cBhvr>
                                      <p:to>
                                        <p:strVal val="visible"/>
                                      </p:to>
                                    </p:set>
                                    <p:anim to="" calcmode="lin" valueType="num">
                                      <p:cBhvr>
                                        <p:cTn id="72" dur="1" fill="hold"/>
                                        <p:tgtEl>
                                          <p:spTgt spid="6">
                                            <p:txEl>
                                              <p:pRg st="4" end="4"/>
                                            </p:txEl>
                                          </p:spTgt>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6">
                                            <p:txEl>
                                              <p:pRg st="5" end="5"/>
                                            </p:txEl>
                                          </p:spTgt>
                                        </p:tgtEl>
                                        <p:attrNameLst>
                                          <p:attrName>style.visibility</p:attrName>
                                        </p:attrNameLst>
                                      </p:cBhvr>
                                      <p:to>
                                        <p:strVal val="visible"/>
                                      </p:to>
                                    </p:set>
                                    <p:anim to="" calcmode="lin" valueType="num">
                                      <p:cBhvr>
                                        <p:cTn id="77" dur="1" fill="hold"/>
                                        <p:tgtEl>
                                          <p:spTgt spid="6">
                                            <p:txEl>
                                              <p:pRg st="5" end="5"/>
                                            </p:txEl>
                                          </p:spTgt>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grpId="0" nodeType="clickEffect">
                                  <p:stCondLst>
                                    <p:cond delay="0"/>
                                  </p:stCondLst>
                                  <p:childTnLst>
                                    <p:set>
                                      <p:cBhvr>
                                        <p:cTn id="81" dur="1" fill="hold">
                                          <p:stCondLst>
                                            <p:cond delay="0"/>
                                          </p:stCondLst>
                                        </p:cTn>
                                        <p:tgtEl>
                                          <p:spTgt spid="6">
                                            <p:txEl>
                                              <p:pRg st="6" end="6"/>
                                            </p:txEl>
                                          </p:spTgt>
                                        </p:tgtEl>
                                        <p:attrNameLst>
                                          <p:attrName>style.visibility</p:attrName>
                                        </p:attrNameLst>
                                      </p:cBhvr>
                                      <p:to>
                                        <p:strVal val="visible"/>
                                      </p:to>
                                    </p:set>
                                    <p:anim to="" calcmode="lin" valueType="num">
                                      <p:cBhvr>
                                        <p:cTn id="82" dur="1" fill="hold"/>
                                        <p:tgtEl>
                                          <p:spTgt spid="6">
                                            <p:txEl>
                                              <p:pRg st="6" end="6"/>
                                            </p:txEl>
                                          </p:spTgt>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grpId="0" nodeType="clickEffect">
                                  <p:stCondLst>
                                    <p:cond delay="0"/>
                                  </p:stCondLst>
                                  <p:childTnLst>
                                    <p:set>
                                      <p:cBhvr>
                                        <p:cTn id="86" dur="1" fill="hold">
                                          <p:stCondLst>
                                            <p:cond delay="0"/>
                                          </p:stCondLst>
                                        </p:cTn>
                                        <p:tgtEl>
                                          <p:spTgt spid="6">
                                            <p:txEl>
                                              <p:pRg st="7" end="7"/>
                                            </p:txEl>
                                          </p:spTgt>
                                        </p:tgtEl>
                                        <p:attrNameLst>
                                          <p:attrName>style.visibility</p:attrName>
                                        </p:attrNameLst>
                                      </p:cBhvr>
                                      <p:to>
                                        <p:strVal val="visible"/>
                                      </p:to>
                                    </p:set>
                                    <p:anim to="" calcmode="lin" valueType="num">
                                      <p:cBhvr>
                                        <p:cTn id="87" dur="1" fill="hold"/>
                                        <p:tgtEl>
                                          <p:spTgt spid="6">
                                            <p:txEl>
                                              <p:pRg st="7" end="7"/>
                                            </p:txEl>
                                          </p:spTgt>
                                        </p:tgtEl>
                                        <p:attrNameLst>
                                          <p:attrName/>
                                        </p:attrNameLst>
                                      </p:cBhvr>
                                    </p:anim>
                                  </p:childTnLst>
                                </p:cTn>
                              </p:par>
                            </p:childTnLst>
                          </p:cTn>
                        </p:par>
                      </p:childTnLst>
                    </p:cTn>
                  </p:par>
                  <p:par>
                    <p:cTn id="88" fill="hold">
                      <p:stCondLst>
                        <p:cond delay="indefinite"/>
                      </p:stCondLst>
                      <p:childTnLst>
                        <p:par>
                          <p:cTn id="89" fill="hold">
                            <p:stCondLst>
                              <p:cond delay="0"/>
                            </p:stCondLst>
                            <p:childTnLst>
                              <p:par>
                                <p:cTn id="90" presetID="24" presetClass="entr" presetSubtype="0" fill="hold" grpId="0" nodeType="clickEffect">
                                  <p:stCondLst>
                                    <p:cond delay="0"/>
                                  </p:stCondLst>
                                  <p:childTnLst>
                                    <p:set>
                                      <p:cBhvr>
                                        <p:cTn id="91" dur="1" fill="hold">
                                          <p:stCondLst>
                                            <p:cond delay="0"/>
                                          </p:stCondLst>
                                        </p:cTn>
                                        <p:tgtEl>
                                          <p:spTgt spid="6">
                                            <p:txEl>
                                              <p:pRg st="8" end="8"/>
                                            </p:txEl>
                                          </p:spTgt>
                                        </p:tgtEl>
                                        <p:attrNameLst>
                                          <p:attrName>style.visibility</p:attrName>
                                        </p:attrNameLst>
                                      </p:cBhvr>
                                      <p:to>
                                        <p:strVal val="visible"/>
                                      </p:to>
                                    </p:set>
                                    <p:anim to="" calcmode="lin" valueType="num">
                                      <p:cBhvr>
                                        <p:cTn id="92" dur="1" fill="hold"/>
                                        <p:tgtEl>
                                          <p:spTgt spid="6">
                                            <p:txEl>
                                              <p:pRg st="8" end="8"/>
                                            </p:txEl>
                                          </p:spTgt>
                                        </p:tgtEl>
                                        <p:attrNameLst>
                                          <p:attrName/>
                                        </p:attrNameLst>
                                      </p:cBhvr>
                                    </p:anim>
                                  </p:childTnLst>
                                </p:cTn>
                              </p:par>
                            </p:childTnLst>
                          </p:cTn>
                        </p:par>
                      </p:childTnLst>
                    </p:cTn>
                  </p:par>
                  <p:par>
                    <p:cTn id="93" fill="hold">
                      <p:stCondLst>
                        <p:cond delay="indefinite"/>
                      </p:stCondLst>
                      <p:childTnLst>
                        <p:par>
                          <p:cTn id="94" fill="hold">
                            <p:stCondLst>
                              <p:cond delay="0"/>
                            </p:stCondLst>
                            <p:childTnLst>
                              <p:par>
                                <p:cTn id="95" presetID="4" presetClass="entr" presetSubtype="16" fill="hold" grpId="0" nodeType="clickEffect">
                                  <p:stCondLst>
                                    <p:cond delay="0"/>
                                  </p:stCondLst>
                                  <p:childTnLst>
                                    <p:set>
                                      <p:cBhvr>
                                        <p:cTn id="96" dur="1" fill="hold">
                                          <p:stCondLst>
                                            <p:cond delay="0"/>
                                          </p:stCondLst>
                                        </p:cTn>
                                        <p:tgtEl>
                                          <p:spTgt spid="5"/>
                                        </p:tgtEl>
                                        <p:attrNameLst>
                                          <p:attrName>style.visibility</p:attrName>
                                        </p:attrNameLst>
                                      </p:cBhvr>
                                      <p:to>
                                        <p:strVal val="visible"/>
                                      </p:to>
                                    </p:set>
                                    <p:animEffect transition="in" filter="box(in)">
                                      <p:cBhvr>
                                        <p:cTn id="9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p"/>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p:cNvSpPr txBox="1">
            <a:spLocks/>
          </p:cNvSpPr>
          <p:nvPr/>
        </p:nvSpPr>
        <p:spPr>
          <a:xfrm>
            <a:off x="457200" y="762000"/>
            <a:ext cx="4267200" cy="5364163"/>
          </a:xfrm>
          <a:prstGeom prst="rect">
            <a:avLst/>
          </a:prstGeom>
        </p:spPr>
        <p:txBody>
          <a:bodyPr>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000" b="0" i="1" u="none" strike="noStrike" kern="1200" cap="none" spc="0" normalizeH="0" baseline="0" noProof="0" smtClean="0">
                <a:ln>
                  <a:noFill/>
                </a:ln>
                <a:solidFill>
                  <a:srgbClr val="FFFF00"/>
                </a:solidFill>
                <a:effectLst>
                  <a:glow rad="101600">
                    <a:schemeClr val="bg1">
                      <a:alpha val="60000"/>
                    </a:schemeClr>
                  </a:glow>
                </a:effectLst>
                <a:uLnTx/>
                <a:uFillTx/>
                <a:latin typeface="+mn-lt"/>
                <a:ea typeface="+mn-ea"/>
                <a:cs typeface="+mn-cs"/>
              </a:rPr>
              <a:t>    “Therefore we ought to give the more earnest heed to the things which we have heard, lest at any time we should let them slip.” (Hebrews  2:1) </a:t>
            </a:r>
            <a:endParaRPr kumimoji="0" lang="en-US" sz="4000" b="0" i="1" u="none" strike="noStrike" kern="1200" cap="none" spc="0" normalizeH="0" baseline="0" noProof="0" dirty="0">
              <a:ln>
                <a:noFill/>
              </a:ln>
              <a:solidFill>
                <a:srgbClr val="FFFF00"/>
              </a:solidFill>
              <a:effectLst>
                <a:glow rad="101600">
                  <a:schemeClr val="bg1">
                    <a:alpha val="60000"/>
                  </a:schemeClr>
                </a:glow>
              </a:effectLst>
              <a:uLnTx/>
              <a:uFillTx/>
              <a:latin typeface="+mn-lt"/>
              <a:ea typeface="+mn-ea"/>
              <a:cs typeface="+mn-cs"/>
            </a:endParaRPr>
          </a:p>
        </p:txBody>
      </p:sp>
      <p:pic>
        <p:nvPicPr>
          <p:cNvPr id="3" name="Picture 2"/>
          <p:cNvPicPr>
            <a:picLocks noChangeAspect="1" noChangeArrowheads="1"/>
          </p:cNvPicPr>
          <p:nvPr/>
        </p:nvPicPr>
        <p:blipFill>
          <a:blip r:embed="rId3" cstate="print"/>
          <a:srcRect/>
          <a:stretch>
            <a:fillRect/>
          </a:stretch>
        </p:blipFill>
        <p:spPr bwMode="auto">
          <a:xfrm flipH="1">
            <a:off x="4648200" y="1752600"/>
            <a:ext cx="4245187" cy="39079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228600"/>
            <a:ext cx="8991600" cy="1077218"/>
          </a:xfrm>
          <a:prstGeom prst="rect">
            <a:avLst/>
          </a:prstGeom>
        </p:spPr>
        <p:txBody>
          <a:bodyPr wrap="square">
            <a:spAutoFit/>
          </a:bodyPr>
          <a:lstStyle/>
          <a:p>
            <a:pPr algn="ctr"/>
            <a:r>
              <a:rPr lang="en-US" sz="3200" i="1" dirty="0" smtClean="0">
                <a:effectLst>
                  <a:glow rad="101600">
                    <a:schemeClr val="bg1">
                      <a:alpha val="60000"/>
                    </a:schemeClr>
                  </a:glow>
                </a:effectLst>
              </a:rPr>
              <a:t>“Therefore, my beloved brethren, be ye </a:t>
            </a:r>
          </a:p>
          <a:p>
            <a:pPr algn="ctr"/>
            <a:r>
              <a:rPr lang="en-US" sz="3200" i="1" dirty="0" smtClean="0">
                <a:effectLst>
                  <a:glow rad="101600">
                    <a:schemeClr val="bg1">
                      <a:alpha val="60000"/>
                    </a:schemeClr>
                  </a:glow>
                </a:effectLst>
              </a:rPr>
              <a:t>steadfast, unmovable...” (I Cor. 15:58)</a:t>
            </a:r>
            <a:endParaRPr lang="en-US" sz="3200" i="1" dirty="0">
              <a:effectLst>
                <a:glow rad="101600">
                  <a:schemeClr val="bg1">
                    <a:alpha val="60000"/>
                  </a:schemeClr>
                </a:glow>
              </a:effectLst>
            </a:endParaRPr>
          </a:p>
        </p:txBody>
      </p:sp>
      <p:sp>
        <p:nvSpPr>
          <p:cNvPr id="3" name="Rectangle 2"/>
          <p:cNvSpPr/>
          <p:nvPr/>
        </p:nvSpPr>
        <p:spPr>
          <a:xfrm>
            <a:off x="457200" y="6096000"/>
            <a:ext cx="8534400" cy="584775"/>
          </a:xfrm>
          <a:prstGeom prst="rect">
            <a:avLst/>
          </a:prstGeom>
        </p:spPr>
        <p:txBody>
          <a:bodyPr wrap="square">
            <a:spAutoFit/>
          </a:bodyPr>
          <a:lstStyle/>
          <a:p>
            <a:pPr algn="ctr"/>
            <a:r>
              <a:rPr lang="sv-SE" sz="3200" i="1" dirty="0" smtClean="0">
                <a:effectLst>
                  <a:glow rad="101600">
                    <a:schemeClr val="bg1">
                      <a:alpha val="60000"/>
                    </a:schemeClr>
                  </a:glow>
                </a:effectLst>
              </a:rPr>
              <a:t>    </a:t>
            </a:r>
            <a:r>
              <a:rPr lang="en-US" sz="3200" i="1" dirty="0" smtClean="0">
                <a:effectLst>
                  <a:glow rad="101600">
                    <a:schemeClr val="bg1">
                      <a:alpha val="60000"/>
                    </a:schemeClr>
                  </a:glow>
                </a:effectLst>
              </a:rPr>
              <a:t>“</a:t>
            </a:r>
            <a:r>
              <a:rPr lang="sv-SE" sz="3200" i="1" dirty="0" smtClean="0">
                <a:effectLst>
                  <a:glow rad="101600">
                    <a:schemeClr val="bg1">
                      <a:alpha val="60000"/>
                    </a:schemeClr>
                  </a:glow>
                </a:effectLst>
              </a:rPr>
              <a:t>Hold fast till I come.” (Rev. 2:25)</a:t>
            </a:r>
            <a:endParaRPr lang="en-US" sz="3200" i="1" dirty="0">
              <a:effectLst>
                <a:glow rad="101600">
                  <a:schemeClr val="bg1">
                    <a:alpha val="60000"/>
                  </a:schemeClr>
                </a:glow>
              </a:effectLst>
            </a:endParaRPr>
          </a:p>
        </p:txBody>
      </p:sp>
      <p:pic>
        <p:nvPicPr>
          <p:cNvPr id="9218" name="Picture 2"/>
          <p:cNvPicPr>
            <a:picLocks noChangeAspect="1" noChangeArrowheads="1"/>
          </p:cNvPicPr>
          <p:nvPr/>
        </p:nvPicPr>
        <p:blipFill>
          <a:blip r:embed="rId3" cstate="print"/>
          <a:srcRect/>
          <a:stretch>
            <a:fillRect/>
          </a:stretch>
        </p:blipFill>
        <p:spPr bwMode="auto">
          <a:xfrm>
            <a:off x="0" y="1371600"/>
            <a:ext cx="4648200" cy="4648200"/>
          </a:xfrm>
          <a:prstGeom prst="rect">
            <a:avLst/>
          </a:prstGeom>
          <a:ln>
            <a:noFill/>
          </a:ln>
          <a:effectLst>
            <a:softEdge rad="112500"/>
          </a:effectLst>
        </p:spPr>
      </p:pic>
      <p:pic>
        <p:nvPicPr>
          <p:cNvPr id="9220" name="Picture 4"/>
          <p:cNvPicPr>
            <a:picLocks noChangeAspect="1" noChangeArrowheads="1"/>
          </p:cNvPicPr>
          <p:nvPr/>
        </p:nvPicPr>
        <p:blipFill>
          <a:blip r:embed="rId4" cstate="print"/>
          <a:srcRect/>
          <a:stretch>
            <a:fillRect/>
          </a:stretch>
        </p:blipFill>
        <p:spPr bwMode="auto">
          <a:xfrm flipH="1">
            <a:off x="4800600" y="1371601"/>
            <a:ext cx="4343400" cy="4655994"/>
          </a:xfrm>
          <a:prstGeom prst="rect">
            <a:avLst/>
          </a:prstGeom>
          <a:ln>
            <a:noFill/>
          </a:ln>
          <a:effectLst>
            <a:softEdge rad="112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20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20"/>
                                        </p:tgtEl>
                                        <p:attrNameLst>
                                          <p:attrName>style.visibility</p:attrName>
                                        </p:attrNameLst>
                                      </p:cBhvr>
                                      <p:to>
                                        <p:strVal val="visible"/>
                                      </p:to>
                                    </p:set>
                                    <p:animEffect transition="in" filter="fade">
                                      <p:cBhvr>
                                        <p:cTn id="12" dur="1000"/>
                                        <p:tgtEl>
                                          <p:spTgt spid="9220"/>
                                        </p:tgtEl>
                                      </p:cBhvr>
                                    </p:animEffect>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0"/>
            <a:ext cx="92964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Rectangle 6"/>
          <p:cNvSpPr/>
          <p:nvPr/>
        </p:nvSpPr>
        <p:spPr>
          <a:xfrm rot="20379688">
            <a:off x="2746811" y="1272629"/>
            <a:ext cx="4869621" cy="1569660"/>
          </a:xfrm>
          <a:prstGeom prst="rect">
            <a:avLst/>
          </a:prstGeom>
          <a:solidFill>
            <a:schemeClr val="accent6">
              <a:lumMod val="75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3200" i="1" dirty="0" smtClean="0">
                <a:effectLst>
                  <a:glow rad="63500">
                    <a:schemeClr val="accent5">
                      <a:satMod val="175000"/>
                      <a:alpha val="40000"/>
                    </a:schemeClr>
                  </a:glow>
                </a:effectLst>
              </a:rPr>
              <a:t>“If we walk in the light as he is in the light we have fellowship.”  (I John 1:7)</a:t>
            </a:r>
            <a:endParaRPr lang="en-US" sz="3200" i="1" dirty="0">
              <a:effectLst>
                <a:glow rad="63500">
                  <a:schemeClr val="accent5">
                    <a:satMod val="175000"/>
                    <a:alpha val="40000"/>
                  </a:schemeClr>
                </a:glow>
              </a:effectLst>
            </a:endParaRPr>
          </a:p>
        </p:txBody>
      </p:sp>
      <p:sp>
        <p:nvSpPr>
          <p:cNvPr id="2" name="Title 1"/>
          <p:cNvSpPr>
            <a:spLocks noGrp="1"/>
          </p:cNvSpPr>
          <p:nvPr>
            <p:ph type="ctrTitle"/>
          </p:nvPr>
        </p:nvSpPr>
        <p:spPr>
          <a:xfrm rot="953334">
            <a:off x="988621" y="3613750"/>
            <a:ext cx="4814554" cy="2606282"/>
          </a:xfrm>
          <a:solidFill>
            <a:schemeClr val="accent2">
              <a:lumMod val="60000"/>
              <a:lumOff val="40000"/>
            </a:schemeClr>
          </a:solidFill>
        </p:spPr>
        <p:style>
          <a:lnRef idx="2">
            <a:schemeClr val="dk1"/>
          </a:lnRef>
          <a:fillRef idx="1">
            <a:schemeClr val="lt1"/>
          </a:fillRef>
          <a:effectRef idx="0">
            <a:schemeClr val="dk1"/>
          </a:effectRef>
          <a:fontRef idx="minor">
            <a:schemeClr val="dk1"/>
          </a:fontRef>
        </p:style>
        <p:txBody>
          <a:bodyPr>
            <a:normAutofit/>
          </a:bodyPr>
          <a:lstStyle/>
          <a:p>
            <a:r>
              <a:rPr lang="en-US" sz="3200" i="1" dirty="0" smtClean="0">
                <a:effectLst>
                  <a:glow rad="228600">
                    <a:schemeClr val="accent3">
                      <a:satMod val="175000"/>
                      <a:alpha val="40000"/>
                    </a:schemeClr>
                  </a:glow>
                </a:effectLst>
              </a:rPr>
              <a:t>“If we say that we have fellowship with him, and walk in darkness, we lie, and do not the truth.” </a:t>
            </a:r>
            <a:br>
              <a:rPr lang="en-US" sz="3200" i="1" dirty="0" smtClean="0">
                <a:effectLst>
                  <a:glow rad="228600">
                    <a:schemeClr val="accent3">
                      <a:satMod val="175000"/>
                      <a:alpha val="40000"/>
                    </a:schemeClr>
                  </a:glow>
                </a:effectLst>
              </a:rPr>
            </a:br>
            <a:r>
              <a:rPr lang="en-US" sz="3200" i="1" dirty="0" smtClean="0">
                <a:effectLst>
                  <a:glow rad="228600">
                    <a:schemeClr val="accent3">
                      <a:satMod val="175000"/>
                      <a:alpha val="40000"/>
                    </a:schemeClr>
                  </a:glow>
                </a:effectLst>
              </a:rPr>
              <a:t>(I John 1:6) </a:t>
            </a:r>
            <a:endParaRPr lang="en-US" sz="3200" i="1" dirty="0">
              <a:effectLst>
                <a:glow rad="228600">
                  <a:schemeClr val="accent3">
                    <a:satMod val="175000"/>
                    <a:alpha val="40000"/>
                  </a:schemeClr>
                </a:glow>
              </a:effectLs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457200" y="1676400"/>
            <a:ext cx="8229600" cy="685800"/>
          </a:xfrm>
        </p:spPr>
        <p:txBody>
          <a:bodyPr>
            <a:noAutofit/>
          </a:bodyPr>
          <a:lstStyle/>
          <a:p>
            <a:pPr marL="342900" lvl="0" indent="-342900">
              <a:spcBef>
                <a:spcPct val="20000"/>
              </a:spcBef>
              <a:defRPr/>
            </a:pPr>
            <a:r>
              <a:rPr lang="en-US" sz="3600" dirty="0">
                <a:effectLst>
                  <a:glow rad="101600">
                    <a:schemeClr val="bg1">
                      <a:alpha val="60000"/>
                    </a:schemeClr>
                  </a:glow>
                </a:effectLst>
                <a:latin typeface="+mn-lt"/>
                <a:ea typeface="+mn-ea"/>
                <a:cs typeface="+mn-cs"/>
              </a:rPr>
              <a:t>How to Walk with God</a:t>
            </a:r>
            <a:br>
              <a:rPr lang="en-US" sz="3600" dirty="0">
                <a:effectLst>
                  <a:glow rad="101600">
                    <a:schemeClr val="bg1">
                      <a:alpha val="60000"/>
                    </a:schemeClr>
                  </a:glow>
                </a:effectLst>
                <a:latin typeface="+mn-lt"/>
                <a:ea typeface="+mn-ea"/>
                <a:cs typeface="+mn-cs"/>
              </a:rPr>
            </a:br>
            <a:r>
              <a:rPr lang="en-US" sz="3600" i="1" dirty="0">
                <a:solidFill>
                  <a:srgbClr val="FFFF00"/>
                </a:solidFill>
                <a:effectLst>
                  <a:glow rad="101600">
                    <a:schemeClr val="bg1">
                      <a:alpha val="60000"/>
                    </a:schemeClr>
                  </a:glow>
                </a:effectLst>
              </a:rPr>
              <a:t>“Walking on the </a:t>
            </a:r>
            <a:r>
              <a:rPr lang="en-US" sz="3600" i="1" dirty="0" smtClean="0">
                <a:solidFill>
                  <a:srgbClr val="FFFF00"/>
                </a:solidFill>
                <a:effectLst>
                  <a:glow rad="101600">
                    <a:schemeClr val="bg1">
                      <a:alpha val="60000"/>
                    </a:schemeClr>
                  </a:glow>
                </a:effectLst>
              </a:rPr>
              <a:t>Road </a:t>
            </a:r>
            <a:r>
              <a:rPr lang="en-US" sz="3600" i="1" dirty="0">
                <a:solidFill>
                  <a:srgbClr val="FFFF00"/>
                </a:solidFill>
                <a:effectLst>
                  <a:glow rad="101600">
                    <a:schemeClr val="bg1">
                      <a:alpha val="60000"/>
                    </a:schemeClr>
                  </a:glow>
                </a:effectLst>
              </a:rPr>
              <a:t>of Holiness”</a:t>
            </a:r>
            <a:r>
              <a:rPr lang="en-US" sz="3600" i="1" dirty="0">
                <a:solidFill>
                  <a:srgbClr val="FFFF00"/>
                </a:solidFill>
                <a:effectLst>
                  <a:glow rad="101600">
                    <a:schemeClr val="bg1">
                      <a:alpha val="60000"/>
                    </a:schemeClr>
                  </a:glow>
                </a:effectLst>
                <a:latin typeface="+mn-lt"/>
                <a:ea typeface="+mn-ea"/>
                <a:cs typeface="+mn-cs"/>
              </a:rPr>
              <a:t/>
            </a:r>
            <a:br>
              <a:rPr lang="en-US" sz="3600" i="1" dirty="0">
                <a:solidFill>
                  <a:srgbClr val="FFFF00"/>
                </a:solidFill>
                <a:effectLst>
                  <a:glow rad="101600">
                    <a:schemeClr val="bg1">
                      <a:alpha val="60000"/>
                    </a:schemeClr>
                  </a:glow>
                </a:effectLst>
                <a:latin typeface="+mn-lt"/>
                <a:ea typeface="+mn-ea"/>
                <a:cs typeface="+mn-cs"/>
              </a:rPr>
            </a:br>
            <a:r>
              <a:rPr lang="en-US" sz="3600" i="1" dirty="0">
                <a:effectLst>
                  <a:glow rad="101600">
                    <a:schemeClr val="bg1">
                      <a:alpha val="60000"/>
                    </a:schemeClr>
                  </a:glow>
                </a:effectLst>
                <a:latin typeface="+mn-lt"/>
                <a:ea typeface="+mn-ea"/>
                <a:cs typeface="+mn-cs"/>
              </a:rPr>
              <a:t>(Part 3)</a:t>
            </a:r>
            <a:r>
              <a:rPr lang="en-US" sz="3600" dirty="0">
                <a:effectLst>
                  <a:glow rad="101600">
                    <a:schemeClr val="bg1">
                      <a:alpha val="60000"/>
                    </a:schemeClr>
                  </a:glow>
                </a:effectLst>
                <a:latin typeface="+mn-lt"/>
                <a:ea typeface="+mn-ea"/>
                <a:cs typeface="+mn-cs"/>
              </a:rPr>
              <a:t/>
            </a:r>
            <a:br>
              <a:rPr lang="en-US" sz="3600" dirty="0">
                <a:effectLst>
                  <a:glow rad="101600">
                    <a:schemeClr val="bg1">
                      <a:alpha val="60000"/>
                    </a:schemeClr>
                  </a:glow>
                </a:effectLst>
                <a:latin typeface="+mn-lt"/>
                <a:ea typeface="+mn-ea"/>
                <a:cs typeface="+mn-cs"/>
              </a:rPr>
            </a:br>
            <a:r>
              <a:rPr lang="en-US" sz="3600" i="1" dirty="0">
                <a:effectLst>
                  <a:glow rad="101600">
                    <a:schemeClr val="bg1">
                      <a:alpha val="60000"/>
                    </a:schemeClr>
                  </a:glow>
                </a:effectLst>
                <a:latin typeface="+mn-lt"/>
                <a:ea typeface="+mn-ea"/>
                <a:cs typeface="+mn-cs"/>
              </a:rPr>
              <a:t/>
            </a:r>
            <a:br>
              <a:rPr lang="en-US" sz="3600" i="1" dirty="0">
                <a:effectLst>
                  <a:glow rad="101600">
                    <a:schemeClr val="bg1">
                      <a:alpha val="60000"/>
                    </a:schemeClr>
                  </a:glow>
                </a:effectLst>
                <a:latin typeface="+mn-lt"/>
                <a:ea typeface="+mn-ea"/>
                <a:cs typeface="+mn-cs"/>
              </a:rPr>
            </a:br>
            <a:r>
              <a:rPr lang="en-US" sz="3600" i="1" dirty="0">
                <a:effectLst>
                  <a:glow rad="101600">
                    <a:schemeClr val="bg1">
                      <a:alpha val="60000"/>
                    </a:schemeClr>
                  </a:glow>
                </a:effectLst>
                <a:latin typeface="+mn-lt"/>
                <a:ea typeface="+mn-ea"/>
                <a:cs typeface="+mn-cs"/>
              </a:rPr>
              <a:t/>
            </a:r>
            <a:br>
              <a:rPr lang="en-US" sz="3600" i="1" dirty="0">
                <a:effectLst>
                  <a:glow rad="101600">
                    <a:schemeClr val="bg1">
                      <a:alpha val="60000"/>
                    </a:schemeClr>
                  </a:glow>
                </a:effectLst>
                <a:latin typeface="+mn-lt"/>
                <a:ea typeface="+mn-ea"/>
                <a:cs typeface="+mn-cs"/>
              </a:rPr>
            </a:br>
            <a:endParaRPr lang="en-US" sz="3600" dirty="0"/>
          </a:p>
        </p:txBody>
      </p:sp>
      <p:pic>
        <p:nvPicPr>
          <p:cNvPr id="5" name="Picture 2" descr="C:\Users\Ptr. Daniel White\Documents\My Scans\2009-06 (Jun)\scan0021.jpg"/>
          <p:cNvPicPr>
            <a:picLocks noChangeAspect="1" noChangeArrowheads="1"/>
          </p:cNvPicPr>
          <p:nvPr/>
        </p:nvPicPr>
        <p:blipFill>
          <a:blip r:embed="rId3" cstate="print">
            <a:duotone>
              <a:prstClr val="black"/>
              <a:schemeClr val="accent1">
                <a:tint val="45000"/>
                <a:satMod val="400000"/>
              </a:schemeClr>
            </a:duotone>
          </a:blip>
          <a:srcRect/>
          <a:stretch>
            <a:fillRect/>
          </a:stretch>
        </p:blipFill>
        <p:spPr bwMode="auto">
          <a:xfrm>
            <a:off x="2209800" y="2743200"/>
            <a:ext cx="5105400" cy="3770933"/>
          </a:xfrm>
          <a:prstGeom prst="rect">
            <a:avLst/>
          </a:prstGeom>
          <a:ln w="228600" cap="sq" cmpd="thickThin">
            <a:solidFill>
              <a:srgbClr val="000000"/>
            </a:solidFill>
            <a:prstDash val="solid"/>
            <a:miter lim="800000"/>
          </a:ln>
          <a:effectLst>
            <a:innerShdw blurRad="76200">
              <a:srgbClr val="000000"/>
            </a:innerShdw>
          </a:effectLst>
        </p:spPr>
      </p:pic>
      <p:sp>
        <p:nvSpPr>
          <p:cNvPr id="6" name="Explosion 2 5"/>
          <p:cNvSpPr/>
          <p:nvPr/>
        </p:nvSpPr>
        <p:spPr>
          <a:xfrm>
            <a:off x="1752600" y="2362200"/>
            <a:ext cx="1981200" cy="236220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Explosion 2 6"/>
          <p:cNvSpPr/>
          <p:nvPr/>
        </p:nvSpPr>
        <p:spPr>
          <a:xfrm>
            <a:off x="5410200" y="2743200"/>
            <a:ext cx="2438400" cy="205740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txBox="1">
            <a:spLocks noGrp="1"/>
          </p:cNvSpPr>
          <p:nvPr>
            <p:ph sz="half" idx="1"/>
          </p:nvPr>
        </p:nvSpPr>
        <p:spPr>
          <a:xfrm rot="19275979">
            <a:off x="1784808" y="3395441"/>
            <a:ext cx="2165909" cy="797303"/>
          </a:xfrm>
          <a:prstGeom prst="rect">
            <a:avLst/>
          </a:prstGeom>
        </p:spPr>
        <p:txBody>
          <a:bodyPr>
            <a:noAutofit/>
          </a:bodyPr>
          <a:lstStyle/>
          <a:p>
            <a:pPr marL="342900" marR="0" lvl="0" indent="-342900" algn="ctr" defTabSz="914400" rtl="0" eaLnBrk="1" fontAlgn="auto" latinLnBrk="0" hangingPunct="1">
              <a:lnSpc>
                <a:spcPct val="100000"/>
              </a:lnSpc>
              <a:spcBef>
                <a:spcPct val="20000"/>
              </a:spcBef>
              <a:spcAft>
                <a:spcPts val="0"/>
              </a:spcAft>
              <a:buClrTx/>
              <a:buSzTx/>
              <a:buNone/>
              <a:tabLst/>
              <a:defRPr/>
            </a:pPr>
            <a:r>
              <a:rPr kumimoji="0" lang="en-US" sz="1800" b="1" i="1" u="none" strike="noStrike" kern="1200" cap="none" spc="0" normalizeH="0" baseline="0" noProof="0" dirty="0" smtClean="0">
                <a:ln>
                  <a:noFill/>
                </a:ln>
                <a:solidFill>
                  <a:schemeClr val="bg1"/>
                </a:solidFill>
                <a:effectLst/>
                <a:uLnTx/>
                <a:uFillTx/>
                <a:latin typeface="+mn-lt"/>
                <a:ea typeface="+mn-ea"/>
                <a:cs typeface="+mn-cs"/>
              </a:rPr>
              <a:t>Unrighteousness</a:t>
            </a:r>
            <a:endParaRPr kumimoji="0" lang="en-US" sz="1800" b="1" i="1" u="none" strike="noStrike" kern="1200" cap="none" spc="0" normalizeH="0" baseline="0" noProof="0" dirty="0">
              <a:ln>
                <a:noFill/>
              </a:ln>
              <a:solidFill>
                <a:schemeClr val="bg1"/>
              </a:solidFill>
              <a:effectLst/>
              <a:uLnTx/>
              <a:uFillTx/>
              <a:latin typeface="+mn-lt"/>
              <a:ea typeface="+mn-ea"/>
              <a:cs typeface="+mn-cs"/>
            </a:endParaRPr>
          </a:p>
        </p:txBody>
      </p:sp>
      <p:sp>
        <p:nvSpPr>
          <p:cNvPr id="13" name="Content Placeholder 12"/>
          <p:cNvSpPr>
            <a:spLocks noGrp="1"/>
          </p:cNvSpPr>
          <p:nvPr>
            <p:ph sz="half" idx="2"/>
          </p:nvPr>
        </p:nvSpPr>
        <p:spPr>
          <a:xfrm rot="19436137">
            <a:off x="5824194" y="3566321"/>
            <a:ext cx="1613566" cy="644089"/>
          </a:xfrm>
        </p:spPr>
        <p:txBody>
          <a:bodyPr>
            <a:normAutofit/>
          </a:bodyPr>
          <a:lstStyle/>
          <a:p>
            <a:pPr>
              <a:buNone/>
            </a:pPr>
            <a:r>
              <a:rPr lang="en-US" sz="1800" b="1" i="1" dirty="0" smtClean="0">
                <a:solidFill>
                  <a:schemeClr val="bg1"/>
                </a:solidFill>
              </a:rPr>
              <a:t>Righteousness</a:t>
            </a:r>
            <a:endParaRPr lang="en-US" sz="1800" b="1" i="1" dirty="0">
              <a:solidFill>
                <a:schemeClr val="bg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Ptr. Daniel White\Documents\My Scans\2009-06 (Jun)\scan0015.jpg"/>
          <p:cNvPicPr>
            <a:picLocks noChangeAspect="1" noChangeArrowheads="1"/>
          </p:cNvPicPr>
          <p:nvPr/>
        </p:nvPicPr>
        <p:blipFill>
          <a:blip r:embed="rId3" cstate="print"/>
          <a:srcRect/>
          <a:stretch>
            <a:fillRect/>
          </a:stretch>
        </p:blipFill>
        <p:spPr bwMode="auto">
          <a:xfrm>
            <a:off x="304801" y="228600"/>
            <a:ext cx="8548799" cy="64008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itle 3"/>
          <p:cNvSpPr txBox="1">
            <a:spLocks/>
          </p:cNvSpPr>
          <p:nvPr/>
        </p:nvSpPr>
        <p:spPr>
          <a:xfrm>
            <a:off x="4038600" y="4876800"/>
            <a:ext cx="4724400" cy="16002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1" u="none" strike="noStrike" kern="1200" cap="none" spc="0" normalizeH="0" baseline="0" noProof="0" dirty="0" smtClean="0">
                <a:ln>
                  <a:noFill/>
                </a:ln>
                <a:solidFill>
                  <a:srgbClr val="C00000"/>
                </a:solidFill>
                <a:effectLst/>
                <a:uLnTx/>
                <a:uFillTx/>
                <a:latin typeface="+mj-lt"/>
                <a:ea typeface="+mj-ea"/>
                <a:cs typeface="+mj-cs"/>
              </a:rPr>
              <a:t> “And an highway shall be there, and a way, and it shall be called The way of holiness; the unclean shall not pass over it.”</a:t>
            </a:r>
            <a:endParaRPr kumimoji="0" lang="en-US" sz="2400" b="1" i="1" u="none" strike="noStrike" kern="1200" cap="none" spc="0" normalizeH="0" baseline="0" noProof="0" dirty="0">
              <a:ln>
                <a:noFill/>
              </a:ln>
              <a:solidFill>
                <a:srgbClr val="C00000"/>
              </a:solidFill>
              <a:effectLst/>
              <a:uLnTx/>
              <a:uFillTx/>
              <a:latin typeface="+mj-lt"/>
              <a:ea typeface="+mj-ea"/>
              <a:cs typeface="+mj-cs"/>
            </a:endParaRPr>
          </a:p>
        </p:txBody>
      </p:sp>
      <p:sp>
        <p:nvSpPr>
          <p:cNvPr id="7" name="Rectangle 6"/>
          <p:cNvSpPr/>
          <p:nvPr/>
        </p:nvSpPr>
        <p:spPr>
          <a:xfrm>
            <a:off x="1981200" y="4800600"/>
            <a:ext cx="1828800" cy="762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p:txBody>
      </p:sp>
      <p:sp>
        <p:nvSpPr>
          <p:cNvPr id="6" name="Content Placeholder 4"/>
          <p:cNvSpPr txBox="1">
            <a:spLocks/>
          </p:cNvSpPr>
          <p:nvPr/>
        </p:nvSpPr>
        <p:spPr>
          <a:xfrm>
            <a:off x="1752600" y="4800600"/>
            <a:ext cx="2133600" cy="762000"/>
          </a:xfrm>
          <a:prstGeom prst="rect">
            <a:avLst/>
          </a:prstGeom>
        </p:spPr>
        <p:txBody>
          <a:bodyPr>
            <a:no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000" b="1" i="1" u="none" strike="noStrike" kern="1200" cap="none" spc="0" normalizeH="0" baseline="0" noProof="0" dirty="0" smtClean="0">
                <a:ln>
                  <a:noFill/>
                </a:ln>
                <a:solidFill>
                  <a:srgbClr val="C00000"/>
                </a:solidFill>
                <a:effectLst/>
                <a:uLnTx/>
                <a:uFillTx/>
                <a:latin typeface="+mn-lt"/>
                <a:ea typeface="+mn-ea"/>
                <a:cs typeface="+mn-cs"/>
              </a:rPr>
              <a:t>Holiness</a:t>
            </a:r>
            <a:endParaRPr kumimoji="0" lang="en-US" sz="4000" b="1" i="1" u="none" strike="noStrike" kern="1200" cap="none" spc="0" normalizeH="0" baseline="0" noProof="0" dirty="0">
              <a:ln>
                <a:noFill/>
              </a:ln>
              <a:solidFill>
                <a:srgbClr val="C00000"/>
              </a:solidFill>
              <a:effectLst/>
              <a:uLnTx/>
              <a:uFillTx/>
              <a:latin typeface="+mn-lt"/>
              <a:ea typeface="+mn-ea"/>
              <a:cs typeface="+mn-cs"/>
            </a:endParaRPr>
          </a:p>
        </p:txBody>
      </p:sp>
      <p:sp>
        <p:nvSpPr>
          <p:cNvPr id="8" name="Rectangle 7"/>
          <p:cNvSpPr/>
          <p:nvPr/>
        </p:nvSpPr>
        <p:spPr>
          <a:xfrm>
            <a:off x="2819400" y="609600"/>
            <a:ext cx="3352800" cy="707886"/>
          </a:xfrm>
          <a:prstGeom prst="rect">
            <a:avLst/>
          </a:prstGeom>
        </p:spPr>
        <p:txBody>
          <a:bodyPr wrap="square">
            <a:spAutoFit/>
          </a:bodyPr>
          <a:lstStyle/>
          <a:p>
            <a:pPr algn="ctr"/>
            <a:r>
              <a:rPr lang="en-US" sz="4000" b="1" i="1" dirty="0" smtClean="0">
                <a:solidFill>
                  <a:srgbClr val="FF0000"/>
                </a:solidFill>
                <a:effectLst/>
              </a:rPr>
              <a:t>(Isaiah 35:8)</a:t>
            </a:r>
            <a:endParaRPr lang="en-US" sz="4000" b="1" dirty="0">
              <a:solidFill>
                <a:srgbClr val="FF0000"/>
              </a:solidFill>
              <a:effectLst/>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1"/>
            <a:ext cx="8686800" cy="1752599"/>
          </a:xfrm>
        </p:spPr>
        <p:txBody>
          <a:bodyPr>
            <a:normAutofit/>
          </a:bodyPr>
          <a:lstStyle/>
          <a:p>
            <a:r>
              <a:rPr lang="en-US" sz="4900" dirty="0" smtClean="0">
                <a:effectLst>
                  <a:glow rad="101600">
                    <a:schemeClr val="bg1">
                      <a:alpha val="60000"/>
                    </a:schemeClr>
                  </a:glow>
                </a:effectLst>
              </a:rPr>
              <a:t>How to walk with God</a:t>
            </a:r>
            <a:r>
              <a:rPr lang="en-US" dirty="0" smtClean="0">
                <a:effectLst>
                  <a:glow rad="101600">
                    <a:schemeClr val="bg1">
                      <a:alpha val="60000"/>
                    </a:schemeClr>
                  </a:glow>
                </a:effectLst>
              </a:rPr>
              <a:t/>
            </a:r>
            <a:br>
              <a:rPr lang="en-US" dirty="0" smtClean="0">
                <a:effectLst>
                  <a:glow rad="101600">
                    <a:schemeClr val="bg1">
                      <a:alpha val="60000"/>
                    </a:schemeClr>
                  </a:glow>
                </a:effectLst>
              </a:rPr>
            </a:br>
            <a:r>
              <a:rPr lang="en-US" i="1" dirty="0" smtClean="0">
                <a:effectLst>
                  <a:glow rad="101600">
                    <a:schemeClr val="bg1">
                      <a:alpha val="60000"/>
                    </a:schemeClr>
                  </a:glow>
                </a:effectLst>
              </a:rPr>
              <a:t>“Removing the beam from your eyes”</a:t>
            </a:r>
            <a:endParaRPr lang="en-US" i="1" dirty="0">
              <a:effectLst>
                <a:glow rad="101600">
                  <a:schemeClr val="bg1">
                    <a:alpha val="60000"/>
                  </a:schemeClr>
                </a:glow>
              </a:effectLst>
            </a:endParaRPr>
          </a:p>
        </p:txBody>
      </p:sp>
      <p:sp>
        <p:nvSpPr>
          <p:cNvPr id="3" name="Subtitle 2"/>
          <p:cNvSpPr>
            <a:spLocks noGrp="1"/>
          </p:cNvSpPr>
          <p:nvPr>
            <p:ph type="subTitle" idx="1"/>
          </p:nvPr>
        </p:nvSpPr>
        <p:spPr>
          <a:xfrm>
            <a:off x="304800" y="1828800"/>
            <a:ext cx="8534400" cy="4038600"/>
          </a:xfrm>
        </p:spPr>
        <p:txBody>
          <a:bodyPr>
            <a:normAutofit/>
          </a:bodyPr>
          <a:lstStyle/>
          <a:p>
            <a:r>
              <a:rPr lang="en-US" sz="4000" i="1" dirty="0" smtClean="0">
                <a:effectLst>
                  <a:glow rad="101600">
                    <a:schemeClr val="bg1">
                      <a:alpha val="60000"/>
                    </a:schemeClr>
                  </a:glow>
                </a:effectLst>
              </a:rPr>
              <a:t>(Part 4)</a:t>
            </a:r>
            <a:endParaRPr lang="en-US" sz="4000" i="1" dirty="0">
              <a:effectLst>
                <a:glow rad="101600">
                  <a:schemeClr val="bg1">
                    <a:alpha val="60000"/>
                  </a:schemeClr>
                </a:glow>
              </a:effectLst>
            </a:endParaRPr>
          </a:p>
        </p:txBody>
      </p:sp>
      <p:pic>
        <p:nvPicPr>
          <p:cNvPr id="5" name="Picture 2" descr="c:\Users\Ptr. Daniel White\Desktop\Bible pictures\Bible pictures New Testament\Parables &amp; Illustrations\Beam &amp; mote 1365-NT-45.jpg"/>
          <p:cNvPicPr>
            <a:picLocks noChangeAspect="1" noChangeArrowheads="1"/>
          </p:cNvPicPr>
          <p:nvPr/>
        </p:nvPicPr>
        <p:blipFill>
          <a:blip r:embed="rId3" cstate="print">
            <a:duotone>
              <a:prstClr val="black"/>
              <a:schemeClr val="accent6">
                <a:tint val="45000"/>
                <a:satMod val="400000"/>
              </a:schemeClr>
            </a:duotone>
            <a:lum bright="-10000" contrast="10000"/>
          </a:blip>
          <a:srcRect/>
          <a:stretch>
            <a:fillRect/>
          </a:stretch>
        </p:blipFill>
        <p:spPr bwMode="auto">
          <a:xfrm>
            <a:off x="1905000" y="2590800"/>
            <a:ext cx="5410200" cy="40576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697162"/>
          </a:xfrm>
        </p:spPr>
        <p:txBody>
          <a:bodyPr>
            <a:normAutofit fontScale="90000"/>
          </a:bodyPr>
          <a:lstStyle/>
          <a:p>
            <a:r>
              <a:rPr lang="en-US" dirty="0" smtClean="0">
                <a:effectLst>
                  <a:glow rad="101600">
                    <a:schemeClr val="bg1">
                      <a:alpha val="60000"/>
                    </a:schemeClr>
                  </a:glow>
                </a:effectLst>
              </a:rPr>
              <a:t>How to Walk with God</a:t>
            </a:r>
            <a:br>
              <a:rPr lang="en-US" dirty="0" smtClean="0">
                <a:effectLst>
                  <a:glow rad="101600">
                    <a:schemeClr val="bg1">
                      <a:alpha val="60000"/>
                    </a:schemeClr>
                  </a:glow>
                </a:effectLst>
              </a:rPr>
            </a:br>
            <a:r>
              <a:rPr lang="en-US" sz="4000" i="1" dirty="0" smtClean="0">
                <a:solidFill>
                  <a:srgbClr val="FFFF00"/>
                </a:solidFill>
                <a:effectLst>
                  <a:glow rad="101600">
                    <a:schemeClr val="bg1">
                      <a:alpha val="60000"/>
                    </a:schemeClr>
                  </a:glow>
                </a:effectLst>
              </a:rPr>
              <a:t>“Avoidance of Sin”</a:t>
            </a:r>
            <a:br>
              <a:rPr lang="en-US" sz="4000" i="1" dirty="0" smtClean="0">
                <a:solidFill>
                  <a:srgbClr val="FFFF00"/>
                </a:solidFill>
                <a:effectLst>
                  <a:glow rad="101600">
                    <a:schemeClr val="bg1">
                      <a:alpha val="60000"/>
                    </a:schemeClr>
                  </a:glow>
                </a:effectLst>
              </a:rPr>
            </a:br>
            <a:r>
              <a:rPr lang="en-US" sz="4000" i="1" dirty="0" smtClean="0">
                <a:solidFill>
                  <a:srgbClr val="FFFF00"/>
                </a:solidFill>
                <a:effectLst>
                  <a:glow rad="101600">
                    <a:schemeClr val="bg1">
                      <a:alpha val="60000"/>
                    </a:schemeClr>
                  </a:glow>
                </a:effectLst>
              </a:rPr>
              <a:t>and</a:t>
            </a:r>
            <a:r>
              <a:rPr lang="en-US" dirty="0" smtClean="0">
                <a:effectLst>
                  <a:glow rad="101600">
                    <a:schemeClr val="bg1">
                      <a:alpha val="60000"/>
                    </a:schemeClr>
                  </a:glow>
                </a:effectLst>
              </a:rPr>
              <a:t/>
            </a:r>
            <a:br>
              <a:rPr lang="en-US" dirty="0" smtClean="0">
                <a:effectLst>
                  <a:glow rad="101600">
                    <a:schemeClr val="bg1">
                      <a:alpha val="60000"/>
                    </a:schemeClr>
                  </a:glow>
                </a:effectLst>
              </a:rPr>
            </a:br>
            <a:r>
              <a:rPr lang="en-US" sz="4000" i="1" dirty="0" smtClean="0">
                <a:solidFill>
                  <a:srgbClr val="FFFF00"/>
                </a:solidFill>
                <a:effectLst>
                  <a:glow rad="101600">
                    <a:schemeClr val="bg1">
                      <a:alpha val="60000"/>
                    </a:schemeClr>
                  </a:glow>
                </a:effectLst>
              </a:rPr>
              <a:t>“Adherence to Biblical Standards”</a:t>
            </a:r>
            <a:br>
              <a:rPr lang="en-US" sz="4000" i="1" dirty="0" smtClean="0">
                <a:solidFill>
                  <a:srgbClr val="FFFF00"/>
                </a:solidFill>
                <a:effectLst>
                  <a:glow rad="101600">
                    <a:schemeClr val="bg1">
                      <a:alpha val="60000"/>
                    </a:schemeClr>
                  </a:glow>
                </a:effectLst>
              </a:rPr>
            </a:br>
            <a:r>
              <a:rPr lang="en-US" sz="4000" i="1" dirty="0" smtClean="0">
                <a:effectLst>
                  <a:glow rad="101600">
                    <a:schemeClr val="bg1">
                      <a:alpha val="60000"/>
                    </a:schemeClr>
                  </a:glow>
                </a:effectLst>
              </a:rPr>
              <a:t>(Part 5)</a:t>
            </a:r>
            <a:endParaRPr lang="en-US" sz="4000" i="1" dirty="0">
              <a:effectLst>
                <a:glow rad="101600">
                  <a:schemeClr val="bg1">
                    <a:alpha val="60000"/>
                  </a:schemeClr>
                </a:glow>
              </a:effectLst>
            </a:endParaRPr>
          </a:p>
        </p:txBody>
      </p:sp>
      <p:sp>
        <p:nvSpPr>
          <p:cNvPr id="3" name="Content Placeholder 2"/>
          <p:cNvSpPr>
            <a:spLocks noGrp="1"/>
          </p:cNvSpPr>
          <p:nvPr>
            <p:ph idx="1"/>
          </p:nvPr>
        </p:nvSpPr>
        <p:spPr>
          <a:xfrm>
            <a:off x="0" y="3352800"/>
            <a:ext cx="5105400" cy="2971800"/>
          </a:xfrm>
        </p:spPr>
        <p:txBody>
          <a:bodyPr>
            <a:noAutofit/>
          </a:bodyPr>
          <a:lstStyle/>
          <a:p>
            <a:pPr algn="ctr">
              <a:buNone/>
            </a:pPr>
            <a:r>
              <a:rPr lang="en-US" sz="3600" i="1" dirty="0" smtClean="0">
                <a:effectLst>
                  <a:glow rad="101600">
                    <a:schemeClr val="bg1">
                      <a:alpha val="60000"/>
                    </a:schemeClr>
                  </a:glow>
                </a:effectLst>
              </a:rPr>
              <a:t>   “Whosoever committeth sin transgresseth also the law: for sin is         the transgression of            the law.” (I John 3:4) </a:t>
            </a:r>
          </a:p>
          <a:p>
            <a:pPr algn="ctr">
              <a:buNone/>
            </a:pPr>
            <a:r>
              <a:rPr lang="en-US" sz="3600" i="1" dirty="0" smtClean="0">
                <a:effectLst>
                  <a:glow rad="101600">
                    <a:schemeClr val="bg1">
                      <a:alpha val="60000"/>
                    </a:schemeClr>
                  </a:glow>
                </a:effectLst>
              </a:rPr>
              <a:t> </a:t>
            </a:r>
          </a:p>
          <a:p>
            <a:pPr algn="ctr">
              <a:buNone/>
            </a:pPr>
            <a:r>
              <a:rPr lang="en-US" sz="3600" i="1" dirty="0" smtClean="0">
                <a:effectLst>
                  <a:glow rad="101600">
                    <a:schemeClr val="bg1">
                      <a:alpha val="60000"/>
                    </a:schemeClr>
                  </a:glow>
                </a:effectLst>
              </a:rPr>
              <a:t>   </a:t>
            </a:r>
            <a:endParaRPr lang="en-US" sz="3600" i="1" dirty="0">
              <a:effectLst>
                <a:glow rad="101600">
                  <a:schemeClr val="bg1">
                    <a:alpha val="60000"/>
                  </a:schemeClr>
                </a:glow>
              </a:effectLst>
            </a:endParaRPr>
          </a:p>
        </p:txBody>
      </p:sp>
      <p:pic>
        <p:nvPicPr>
          <p:cNvPr id="1026" name="Picture 2" descr="c:\Users\Ptr. Daniel White\Desktop\Bible pictures\Bible pictures Old Testament\Moses3 after Egypt\Mt. Sinai &amp; 10 Comm\10 commandments JPG.jpg"/>
          <p:cNvPicPr>
            <a:picLocks noChangeAspect="1" noChangeArrowheads="1"/>
          </p:cNvPicPr>
          <p:nvPr/>
        </p:nvPicPr>
        <p:blipFill>
          <a:blip r:embed="rId3" cstate="print"/>
          <a:srcRect/>
          <a:stretch>
            <a:fillRect/>
          </a:stretch>
        </p:blipFill>
        <p:spPr bwMode="auto">
          <a:xfrm>
            <a:off x="5410200" y="2743200"/>
            <a:ext cx="3573463" cy="2776004"/>
          </a:xfrm>
          <a:prstGeom prst="rect">
            <a:avLst/>
          </a:prstGeom>
          <a:noFill/>
          <a:effectLst>
            <a:reflection blurRad="6350" stA="50000" endA="295" endPos="92000" dist="101600" dir="5400000" sy="-100000" algn="bl" rotWithShape="0"/>
          </a:effectLst>
          <a:scene3d>
            <a:camera prst="orthographicFront"/>
            <a:lightRig rig="threePt" dir="t"/>
          </a:scene3d>
          <a:sp3d>
            <a:bevelT prst="convex"/>
          </a:sp3d>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3338</TotalTime>
  <Words>1766</Words>
  <Application>Microsoft Office PowerPoint</Application>
  <PresentationFormat>On-screen Show (4:3)</PresentationFormat>
  <Paragraphs>222</Paragraphs>
  <Slides>43</Slides>
  <Notes>43</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How to Walk with God “Avoidance of Sin” and “Adherence to Biblical Standards” (Part 5)</vt:lpstr>
      <vt:lpstr>How to Walk with God “Brokenness” (Psalms 51:1-17) (Part 1)</vt:lpstr>
      <vt:lpstr>“C” is a bent “I” “yet not I, but Christ…”</vt:lpstr>
      <vt:lpstr>Slide 4</vt:lpstr>
      <vt:lpstr>“If we say that we have fellowship with him, and walk in darkness, we lie, and do not the truth.”  (I John 1:6) </vt:lpstr>
      <vt:lpstr>How to Walk with God “Walking on the Road of Holiness” (Part 3)   </vt:lpstr>
      <vt:lpstr>Slide 7</vt:lpstr>
      <vt:lpstr>How to walk with God “Removing the beam from your eyes”</vt:lpstr>
      <vt:lpstr>How to Walk with God “Avoidance of Sin” and “Adherence to Biblical Standards” (Part 5)</vt:lpstr>
      <vt:lpstr>Slide 10</vt:lpstr>
      <vt:lpstr>Slide 11</vt:lpstr>
      <vt:lpstr>Slide 12</vt:lpstr>
      <vt:lpstr>Slide 13</vt:lpstr>
      <vt:lpstr>Slide 14</vt:lpstr>
      <vt:lpstr>Slide 15</vt:lpstr>
      <vt:lpstr>Avoidance List  “Teaching us that, denying ungodliness and worldly lusts, we should live soberly, righteously, and godly, in this present world.” (Titus 2:12) </vt:lpstr>
      <vt:lpstr>Adherence List “Developing Biblical Standards”</vt:lpstr>
      <vt:lpstr>Slide 18</vt:lpstr>
      <vt:lpstr>Two Dangers to Avoid “Spiritual Pride”</vt:lpstr>
      <vt:lpstr>Slide 20</vt:lpstr>
      <vt:lpstr>Slide 21</vt:lpstr>
      <vt:lpstr>Slide 22</vt:lpstr>
      <vt:lpstr>The Slipping of Biblical Standards</vt:lpstr>
      <vt:lpstr>Biblical Separation (Ezra 10:8-11; II Corinthians 6:14-7:1) </vt:lpstr>
      <vt:lpstr>Slide 25</vt:lpstr>
      <vt:lpstr>Slide 26</vt:lpstr>
      <vt:lpstr>Slide 27</vt:lpstr>
      <vt:lpstr>Slide 28</vt:lpstr>
      <vt:lpstr>Slide 29</vt:lpstr>
      <vt:lpstr>Dress Standards</vt:lpstr>
      <vt:lpstr>Slide 31</vt:lpstr>
      <vt:lpstr>God’s Design for Clothing   </vt:lpstr>
      <vt:lpstr>Slide 33</vt:lpstr>
      <vt:lpstr>What Falls into the Biblical  Category of an Abomination? </vt:lpstr>
      <vt:lpstr>Slide 35</vt:lpstr>
      <vt:lpstr>Slide 36</vt:lpstr>
      <vt:lpstr>Things that Draw Attention                    to the Countenance </vt:lpstr>
      <vt:lpstr>What Draws the Attention of Men’s Eyes to a Woman’s Body?  (I Peter 3:1-4)</vt:lpstr>
      <vt:lpstr> I  Timothy 2:9-10 </vt:lpstr>
      <vt:lpstr>Appropriate Dress in Church “House of God / House of the Lord”</vt:lpstr>
      <vt:lpstr>Things We Allow to Slip in Our Lives</vt:lpstr>
      <vt:lpstr>Slide 42</vt:lpstr>
      <vt:lpstr>Slide 43</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Walk with God “Adherence to Biblical Standards” (Part 7)</dc:title>
  <dc:creator>Ptr. Daniel White</dc:creator>
  <cp:lastModifiedBy>Ptr. Daniel White</cp:lastModifiedBy>
  <cp:revision>25</cp:revision>
  <dcterms:created xsi:type="dcterms:W3CDTF">2009-11-20T22:00:17Z</dcterms:created>
  <dcterms:modified xsi:type="dcterms:W3CDTF">2009-12-13T21:15:53Z</dcterms:modified>
</cp:coreProperties>
</file>