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311" r:id="rId18"/>
    <p:sldId id="304" r:id="rId19"/>
    <p:sldId id="302" r:id="rId20"/>
    <p:sldId id="301" r:id="rId21"/>
    <p:sldId id="305" r:id="rId22"/>
    <p:sldId id="310" r:id="rId23"/>
    <p:sldId id="288" r:id="rId24"/>
    <p:sldId id="274" r:id="rId25"/>
    <p:sldId id="308" r:id="rId26"/>
    <p:sldId id="275" r:id="rId27"/>
    <p:sldId id="309" r:id="rId28"/>
    <p:sldId id="276" r:id="rId29"/>
    <p:sldId id="312" r:id="rId30"/>
    <p:sldId id="313" r:id="rId31"/>
    <p:sldId id="277" r:id="rId32"/>
    <p:sldId id="299" r:id="rId33"/>
    <p:sldId id="278" r:id="rId34"/>
    <p:sldId id="306" r:id="rId35"/>
    <p:sldId id="279" r:id="rId36"/>
    <p:sldId id="281" r:id="rId37"/>
    <p:sldId id="280" r:id="rId38"/>
    <p:sldId id="282" r:id="rId39"/>
    <p:sldId id="283" r:id="rId40"/>
    <p:sldId id="285" r:id="rId41"/>
    <p:sldId id="297" r:id="rId42"/>
    <p:sldId id="284" r:id="rId43"/>
    <p:sldId id="289" r:id="rId44"/>
    <p:sldId id="293" r:id="rId45"/>
    <p:sldId id="292" r:id="rId46"/>
    <p:sldId id="291" r:id="rId47"/>
    <p:sldId id="290" r:id="rId48"/>
    <p:sldId id="294" r:id="rId49"/>
    <p:sldId id="295" r:id="rId50"/>
    <p:sldId id="296" r:id="rId51"/>
    <p:sldId id="287" r:id="rId52"/>
    <p:sldId id="286" r:id="rId53"/>
    <p:sldId id="31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25A6C6-1FC8-444D-8E1F-428A56793EAE}" type="datetimeFigureOut">
              <a:rPr lang="en-US" smtClean="0"/>
              <a:pPr/>
              <a:t>7/17/2013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D1CCF9-6BF9-4050-94EB-C2D8B4878D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6CD203-C921-4C4A-A83A-44FBE9A4E5C9}"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BE92B1-4690-4656-BEBA-DAE37EF9A450}" type="slidenum">
              <a:rPr lang="en-US" smtClean="0"/>
              <a:pPr/>
              <a:t>45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7AE546-4484-4C51-A4EC-D8C4A4B1059A}" type="slidenum">
              <a:rPr lang="en-US" smtClean="0"/>
              <a:pPr/>
              <a:t>46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7AE546-4484-4C51-A4EC-D8C4A4B1059A}" type="slidenum">
              <a:rPr lang="en-US" smtClean="0"/>
              <a:pPr/>
              <a:t>48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BE92B1-4690-4656-BEBA-DAE37EF9A450}" type="slidenum">
              <a:rPr lang="en-US" smtClean="0"/>
              <a:pPr/>
              <a:t>49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BE92B1-4690-4656-BEBA-DAE37EF9A450}" type="slidenum">
              <a:rPr lang="en-US" smtClean="0"/>
              <a:pPr/>
              <a:t>50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A09A53-885E-4539-BDA5-3A503CC3A0E6}" type="datetimeFigureOut">
              <a:rPr lang="en-US" smtClean="0"/>
              <a:pPr/>
              <a:t>7/17/2013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70E31-8F3E-43DE-8EA1-347FD3B630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09A53-885E-4539-BDA5-3A503CC3A0E6}" type="datetimeFigureOut">
              <a:rPr lang="en-US" smtClean="0"/>
              <a:pPr/>
              <a:t>7/17/2013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70E31-8F3E-43DE-8EA1-347FD3B630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09A53-885E-4539-BDA5-3A503CC3A0E6}" type="datetimeFigureOut">
              <a:rPr lang="en-US" smtClean="0"/>
              <a:pPr/>
              <a:t>7/17/2013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70E31-8F3E-43DE-8EA1-347FD3B630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09A53-885E-4539-BDA5-3A503CC3A0E6}" type="datetimeFigureOut">
              <a:rPr lang="en-US" smtClean="0"/>
              <a:pPr/>
              <a:t>7/17/2013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70E31-8F3E-43DE-8EA1-347FD3B630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09A53-885E-4539-BDA5-3A503CC3A0E6}" type="datetimeFigureOut">
              <a:rPr lang="en-US" smtClean="0"/>
              <a:pPr/>
              <a:t>7/17/2013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70E31-8F3E-43DE-8EA1-347FD3B630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A09A53-885E-4539-BDA5-3A503CC3A0E6}" type="datetimeFigureOut">
              <a:rPr lang="en-US" smtClean="0"/>
              <a:pPr/>
              <a:t>7/17/2013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70E31-8F3E-43DE-8EA1-347FD3B630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A09A53-885E-4539-BDA5-3A503CC3A0E6}" type="datetimeFigureOut">
              <a:rPr lang="en-US" smtClean="0"/>
              <a:pPr/>
              <a:t>7/17/2013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70E31-8F3E-43DE-8EA1-347FD3B630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A09A53-885E-4539-BDA5-3A503CC3A0E6}" type="datetimeFigureOut">
              <a:rPr lang="en-US" smtClean="0"/>
              <a:pPr/>
              <a:t>7/17/2013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70E31-8F3E-43DE-8EA1-347FD3B630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09A53-885E-4539-BDA5-3A503CC3A0E6}" type="datetimeFigureOut">
              <a:rPr lang="en-US" smtClean="0"/>
              <a:pPr/>
              <a:t>7/17/2013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70E31-8F3E-43DE-8EA1-347FD3B630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09A53-885E-4539-BDA5-3A503CC3A0E6}" type="datetimeFigureOut">
              <a:rPr lang="en-US" smtClean="0"/>
              <a:pPr/>
              <a:t>7/17/2013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70E31-8F3E-43DE-8EA1-347FD3B630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09A53-885E-4539-BDA5-3A503CC3A0E6}" type="datetimeFigureOut">
              <a:rPr lang="en-US" smtClean="0"/>
              <a:pPr/>
              <a:t>7/17/2013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70E31-8F3E-43DE-8EA1-347FD3B630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09A53-885E-4539-BDA5-3A503CC3A0E6}" type="datetimeFigureOut">
              <a:rPr lang="en-US" smtClean="0"/>
              <a:pPr/>
              <a:t>7/17/2013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70E31-8F3E-43DE-8EA1-347FD3B6307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racerivers.com/wp-content/uploads/2010/06/holy-spirit-fi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28600" y="4114800"/>
            <a:ext cx="5486400" cy="2743200"/>
          </a:xfrm>
        </p:spPr>
        <p:txBody>
          <a:bodyPr>
            <a:normAutofit fontScale="90000"/>
          </a:bodyPr>
          <a:lstStyle/>
          <a:p>
            <a:r>
              <a:rPr lang="en-US" sz="4800" b="1" cap="small" dirty="0">
                <a:effectLst>
                  <a:glow rad="101600">
                    <a:schemeClr val="accent6">
                      <a:satMod val="175000"/>
                      <a:alpha val="40000"/>
                    </a:schemeClr>
                  </a:glow>
                </a:effectLst>
                <a:latin typeface="Castellar" pitchFamily="18" charset="0"/>
              </a:rPr>
              <a:t>The Doctrine of the Holy </a:t>
            </a:r>
            <a:r>
              <a:rPr lang="en-US" sz="4800" b="1" cap="small" dirty="0" smtClean="0">
                <a:effectLst>
                  <a:glow rad="101600">
                    <a:schemeClr val="accent6">
                      <a:satMod val="175000"/>
                      <a:alpha val="40000"/>
                    </a:schemeClr>
                  </a:glow>
                </a:effectLst>
                <a:latin typeface="Castellar" pitchFamily="18" charset="0"/>
              </a:rPr>
              <a:t>Spirit</a:t>
            </a:r>
            <a:br>
              <a:rPr lang="en-US" sz="4800" b="1" cap="small" dirty="0" smtClean="0">
                <a:effectLst>
                  <a:glow rad="101600">
                    <a:schemeClr val="accent6">
                      <a:satMod val="175000"/>
                      <a:alpha val="40000"/>
                    </a:schemeClr>
                  </a:glow>
                </a:effectLst>
                <a:latin typeface="Castellar" pitchFamily="18" charset="0"/>
              </a:rPr>
            </a:br>
            <a:r>
              <a:rPr lang="en-US" sz="4800" dirty="0">
                <a:effectLst>
                  <a:glow rad="101600">
                    <a:schemeClr val="accent6">
                      <a:satMod val="175000"/>
                      <a:alpha val="40000"/>
                    </a:schemeClr>
                  </a:glow>
                </a:effectLst>
                <a:latin typeface="Castellar" pitchFamily="18" charset="0"/>
              </a:rPr>
              <a:t/>
            </a:r>
            <a:br>
              <a:rPr lang="en-US" sz="4800" dirty="0">
                <a:effectLst>
                  <a:glow rad="101600">
                    <a:schemeClr val="accent6">
                      <a:satMod val="175000"/>
                      <a:alpha val="40000"/>
                    </a:schemeClr>
                  </a:glow>
                </a:effectLst>
                <a:latin typeface="Castellar" pitchFamily="18" charset="0"/>
              </a:rPr>
            </a:br>
            <a:endParaRPr lang="en-US" sz="4800" dirty="0">
              <a:effectLst>
                <a:glow rad="101600">
                  <a:schemeClr val="accent6">
                    <a:satMod val="175000"/>
                    <a:alpha val="40000"/>
                  </a:schemeClr>
                </a:glow>
              </a:effectLst>
              <a:latin typeface="Castellar" pitchFamily="18" charset="0"/>
            </a:endParaRPr>
          </a:p>
        </p:txBody>
      </p:sp>
      <p:sp>
        <p:nvSpPr>
          <p:cNvPr id="4" name="Rectangle 3"/>
          <p:cNvSpPr/>
          <p:nvPr/>
        </p:nvSpPr>
        <p:spPr>
          <a:xfrm>
            <a:off x="0" y="381000"/>
            <a:ext cx="7620000" cy="1446550"/>
          </a:xfrm>
          <a:prstGeom prst="rect">
            <a:avLst/>
          </a:prstGeom>
        </p:spPr>
        <p:txBody>
          <a:bodyPr wrap="square">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63500">
                    <a:schemeClr val="accent6">
                      <a:satMod val="175000"/>
                      <a:alpha val="40000"/>
                    </a:schemeClr>
                  </a:glow>
                </a:effectLst>
              </a:rPr>
              <a:t>(The Symbols of </a:t>
            </a:r>
            <a:r>
              <a:rPr lang="en-US" sz="4400" dirty="0">
                <a:solidFill>
                  <a:schemeClr val="accent6">
                    <a:lumMod val="60000"/>
                    <a:lumOff val="40000"/>
                  </a:schemeClr>
                </a:solidFill>
                <a:effectLst>
                  <a:glow rad="63500">
                    <a:schemeClr val="accent6">
                      <a:satMod val="175000"/>
                      <a:alpha val="40000"/>
                    </a:schemeClr>
                  </a:glow>
                </a:effectLst>
              </a:rPr>
              <a:t>the Holy </a:t>
            </a:r>
            <a:r>
              <a:rPr lang="en-US" sz="4400" dirty="0" smtClean="0">
                <a:solidFill>
                  <a:schemeClr val="accent6">
                    <a:lumMod val="60000"/>
                    <a:lumOff val="40000"/>
                  </a:schemeClr>
                </a:solidFill>
                <a:effectLst>
                  <a:glow rad="63500">
                    <a:schemeClr val="accent6">
                      <a:satMod val="175000"/>
                      <a:alpha val="40000"/>
                    </a:schemeClr>
                  </a:glow>
                </a:effectLst>
              </a:rPr>
              <a:t>Spirit)</a:t>
            </a:r>
          </a:p>
          <a:p>
            <a:pPr algn="ctr"/>
            <a:r>
              <a:rPr lang="en-US" sz="4400" i="1" smtClean="0">
                <a:solidFill>
                  <a:schemeClr val="accent6">
                    <a:lumMod val="60000"/>
                    <a:lumOff val="40000"/>
                  </a:schemeClr>
                </a:solidFill>
                <a:effectLst>
                  <a:glow rad="63500">
                    <a:schemeClr val="accent6">
                      <a:satMod val="175000"/>
                      <a:alpha val="40000"/>
                    </a:schemeClr>
                  </a:glow>
                </a:effectLst>
              </a:rPr>
              <a:t>Part 4</a:t>
            </a:r>
            <a:endParaRPr lang="en-US" sz="4400" i="1" dirty="0">
              <a:solidFill>
                <a:schemeClr val="accent6">
                  <a:lumMod val="60000"/>
                  <a:lumOff val="40000"/>
                </a:schemeClr>
              </a:solidFill>
              <a:effectLst>
                <a:glow rad="63500">
                  <a:schemeClr val="accent6">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http://shreveministries.org/cms/uploads/Products/product_538/HolySpirit.jpg"/>
          <p:cNvPicPr>
            <a:picLocks noChangeAspect="1" noChangeArrowheads="1"/>
          </p:cNvPicPr>
          <p:nvPr/>
        </p:nvPicPr>
        <p:blipFill>
          <a:blip r:embed="rId2" cstate="print">
            <a:lum contrast="30000"/>
          </a:blip>
          <a:srcRect t="8160" r="2392" b="23773"/>
          <a:stretch>
            <a:fillRect/>
          </a:stretch>
        </p:blipFill>
        <p:spPr bwMode="auto">
          <a:xfrm>
            <a:off x="1752600" y="1447800"/>
            <a:ext cx="6019800" cy="401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ordtrace.files.wordpress.com/2010/10/holy-spirit_1013.jpg"/>
          <p:cNvPicPr>
            <a:picLocks noChangeAspect="1" noChangeArrowheads="1"/>
          </p:cNvPicPr>
          <p:nvPr/>
        </p:nvPicPr>
        <p:blipFill>
          <a:blip r:embed="rId2" cstate="print"/>
          <a:srcRect/>
          <a:stretch>
            <a:fillRect/>
          </a:stretch>
        </p:blipFill>
        <p:spPr bwMode="auto">
          <a:xfrm>
            <a:off x="5715000" y="4876800"/>
            <a:ext cx="3429000" cy="2142443"/>
          </a:xfrm>
          <a:prstGeom prst="rect">
            <a:avLst/>
          </a:prstGeom>
          <a:noFill/>
        </p:spPr>
      </p:pic>
      <p:sp>
        <p:nvSpPr>
          <p:cNvPr id="5" name="Content Placeholder 4"/>
          <p:cNvSpPr>
            <a:spLocks noGrp="1"/>
          </p:cNvSpPr>
          <p:nvPr>
            <p:ph sz="half" idx="1"/>
          </p:nvPr>
        </p:nvSpPr>
        <p:spPr>
          <a:xfrm>
            <a:off x="0" y="304800"/>
            <a:ext cx="4495800" cy="6553200"/>
          </a:xfrm>
        </p:spPr>
        <p:txBody>
          <a:bodyPr>
            <a:normAutofit/>
          </a:bodyPr>
          <a:lstStyle/>
          <a:p>
            <a:r>
              <a:rPr lang="en-US" sz="4000" dirty="0" smtClean="0"/>
              <a:t>Spirit of God</a:t>
            </a:r>
          </a:p>
          <a:p>
            <a:r>
              <a:rPr lang="en-US" sz="4000" dirty="0" smtClean="0"/>
              <a:t>Spirit of Christ</a:t>
            </a:r>
          </a:p>
          <a:p>
            <a:r>
              <a:rPr lang="en-US" sz="4000" dirty="0" smtClean="0"/>
              <a:t>Eternal Spirit</a:t>
            </a:r>
          </a:p>
          <a:p>
            <a:r>
              <a:rPr lang="en-US" sz="4000" dirty="0" smtClean="0"/>
              <a:t>Spirit of Truth</a:t>
            </a:r>
          </a:p>
          <a:p>
            <a:r>
              <a:rPr lang="en-US" sz="4000" dirty="0" smtClean="0"/>
              <a:t>Spirit of Grace</a:t>
            </a:r>
          </a:p>
          <a:p>
            <a:r>
              <a:rPr lang="en-US" sz="4000" dirty="0" smtClean="0"/>
              <a:t>Spirit of Glory</a:t>
            </a:r>
          </a:p>
          <a:p>
            <a:r>
              <a:rPr lang="en-US" sz="4000" dirty="0" smtClean="0"/>
              <a:t>Spirit of Life</a:t>
            </a:r>
          </a:p>
          <a:p>
            <a:r>
              <a:rPr lang="en-US" sz="4000" dirty="0" smtClean="0"/>
              <a:t>Spirit of Wisdom and Revelation</a:t>
            </a:r>
          </a:p>
          <a:p>
            <a:endParaRPr lang="en-US" sz="4000" dirty="0"/>
          </a:p>
        </p:txBody>
      </p:sp>
      <p:sp>
        <p:nvSpPr>
          <p:cNvPr id="6" name="Content Placeholder 5"/>
          <p:cNvSpPr>
            <a:spLocks noGrp="1"/>
          </p:cNvSpPr>
          <p:nvPr>
            <p:ph sz="half" idx="2"/>
          </p:nvPr>
        </p:nvSpPr>
        <p:spPr>
          <a:xfrm>
            <a:off x="4648200" y="228600"/>
            <a:ext cx="4495800" cy="5181600"/>
          </a:xfrm>
        </p:spPr>
        <p:txBody>
          <a:bodyPr>
            <a:normAutofit/>
          </a:bodyPr>
          <a:lstStyle/>
          <a:p>
            <a:r>
              <a:rPr lang="en-US" sz="4000" dirty="0" smtClean="0"/>
              <a:t>Spirit of Comfort</a:t>
            </a:r>
          </a:p>
          <a:p>
            <a:r>
              <a:rPr lang="en-US" sz="4000" dirty="0" smtClean="0"/>
              <a:t>Spirit of Promise</a:t>
            </a:r>
          </a:p>
          <a:p>
            <a:r>
              <a:rPr lang="en-US" sz="4000" dirty="0" smtClean="0"/>
              <a:t>Spirit of Holiness</a:t>
            </a:r>
          </a:p>
          <a:p>
            <a:r>
              <a:rPr lang="en-US" sz="4000" dirty="0" smtClean="0"/>
              <a:t>Spirit of Adoption</a:t>
            </a:r>
          </a:p>
          <a:p>
            <a:r>
              <a:rPr lang="en-US" sz="4000" dirty="0" smtClean="0"/>
              <a:t>Holy Ghost</a:t>
            </a:r>
          </a:p>
          <a:p>
            <a:r>
              <a:rPr lang="en-US" sz="4000" dirty="0" smtClean="0"/>
              <a:t>Seven Spirits of God</a:t>
            </a:r>
            <a:endParaRPr lang="en-US" sz="4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praytherosaryapostolate.com/Jesus/PENTECOST%20symbols%20image.JPG"/>
          <p:cNvPicPr>
            <a:picLocks noChangeAspect="1" noChangeArrowheads="1"/>
          </p:cNvPicPr>
          <p:nvPr/>
        </p:nvPicPr>
        <p:blipFill>
          <a:blip r:embed="rId2" cstate="print"/>
          <a:srcRect/>
          <a:stretch>
            <a:fillRect/>
          </a:stretch>
        </p:blipFill>
        <p:spPr bwMode="auto">
          <a:xfrm>
            <a:off x="0" y="0"/>
            <a:ext cx="9144000" cy="2806998"/>
          </a:xfrm>
          <a:prstGeom prst="rect">
            <a:avLst/>
          </a:prstGeom>
          <a:noFill/>
        </p:spPr>
      </p:pic>
      <p:sp>
        <p:nvSpPr>
          <p:cNvPr id="3" name="Rectangle 2"/>
          <p:cNvSpPr/>
          <p:nvPr/>
        </p:nvSpPr>
        <p:spPr>
          <a:xfrm>
            <a:off x="0" y="1905001"/>
            <a:ext cx="9144000" cy="4401205"/>
          </a:xfrm>
          <a:prstGeom prst="rect">
            <a:avLst/>
          </a:prstGeom>
        </p:spPr>
        <p:txBody>
          <a:bodyPr wrap="square">
            <a:spAutoFit/>
            <a:scene3d>
              <a:camera prst="orthographicFront"/>
              <a:lightRig rig="threePt" dir="t"/>
            </a:scene3d>
            <a:sp3d extrusionH="57150">
              <a:bevelT w="38100" h="38100" prst="convex"/>
            </a:sp3d>
          </a:bodyPr>
          <a:lstStyle/>
          <a:p>
            <a:pPr algn="ctr"/>
            <a:endParaRPr lang="en-US" sz="4000" dirty="0" smtClean="0">
              <a:solidFill>
                <a:schemeClr val="bg2">
                  <a:lumMod val="40000"/>
                  <a:lumOff val="60000"/>
                </a:schemeClr>
              </a:solidFill>
            </a:endParaRPr>
          </a:p>
          <a:p>
            <a:pPr algn="ctr"/>
            <a:endParaRPr lang="en-US" sz="4000" dirty="0" smtClean="0">
              <a:solidFill>
                <a:schemeClr val="bg2">
                  <a:lumMod val="40000"/>
                  <a:lumOff val="60000"/>
                </a:schemeClr>
              </a:solidFill>
            </a:endParaRPr>
          </a:p>
          <a:p>
            <a:pPr algn="ctr"/>
            <a:r>
              <a:rPr lang="en-US" sz="4000" dirty="0" smtClean="0">
                <a:solidFill>
                  <a:schemeClr val="bg2">
                    <a:lumMod val="40000"/>
                    <a:lumOff val="60000"/>
                  </a:schemeClr>
                </a:solidFill>
              </a:rPr>
              <a:t>The symbols of the Holy Spirit become essential to our gaining an understanding of who He is, what He’s like and His ministry in our lives, the Church </a:t>
            </a:r>
          </a:p>
          <a:p>
            <a:pPr algn="ctr"/>
            <a:r>
              <a:rPr lang="en-US" sz="4000" dirty="0" smtClean="0">
                <a:solidFill>
                  <a:schemeClr val="bg2">
                    <a:lumMod val="40000"/>
                    <a:lumOff val="60000"/>
                  </a:schemeClr>
                </a:solidFill>
              </a:rPr>
              <a:t>and the World.</a:t>
            </a:r>
            <a:endParaRPr lang="en-US" sz="4000"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5.fanpop.com/image/photos/25200000/Dove-of-Peace-peace-and-love-revolution-club-25246250-1440-900.jpg"/>
          <p:cNvPicPr>
            <a:picLocks noChangeAspect="1" noChangeArrowheads="1"/>
          </p:cNvPicPr>
          <p:nvPr/>
        </p:nvPicPr>
        <p:blipFill>
          <a:blip r:embed="rId2" cstate="print"/>
          <a:srcRect/>
          <a:stretch>
            <a:fillRect/>
          </a:stretch>
        </p:blipFill>
        <p:spPr bwMode="auto">
          <a:xfrm>
            <a:off x="2895600" y="2286000"/>
            <a:ext cx="3536805" cy="2133600"/>
          </a:xfrm>
          <a:prstGeom prst="ellipse">
            <a:avLst/>
          </a:prstGeom>
          <a:ln>
            <a:noFill/>
          </a:ln>
          <a:effectLst>
            <a:softEdge rad="112500"/>
          </a:effectLst>
        </p:spPr>
      </p:pic>
      <p:pic>
        <p:nvPicPr>
          <p:cNvPr id="2052" name="Picture 4" descr="http://2.bp.blogspot.com/-2DP6gYku1ls/Tf_KCtyi52I/AAAAAAAAEgc/4luz_pe-Nv4/s1600/Dove+water.jpg"/>
          <p:cNvPicPr>
            <a:picLocks noChangeAspect="1" noChangeArrowheads="1"/>
          </p:cNvPicPr>
          <p:nvPr/>
        </p:nvPicPr>
        <p:blipFill>
          <a:blip r:embed="rId3" cstate="print"/>
          <a:srcRect/>
          <a:stretch>
            <a:fillRect/>
          </a:stretch>
        </p:blipFill>
        <p:spPr bwMode="auto">
          <a:xfrm>
            <a:off x="3823185" y="0"/>
            <a:ext cx="2730015" cy="2438400"/>
          </a:xfrm>
          <a:prstGeom prst="ellipse">
            <a:avLst/>
          </a:prstGeom>
          <a:ln>
            <a:noFill/>
          </a:ln>
          <a:effectLst>
            <a:softEdge rad="112500"/>
          </a:effectLst>
        </p:spPr>
      </p:pic>
      <p:pic>
        <p:nvPicPr>
          <p:cNvPr id="2054" name="Picture 6" descr="http://2.bp.blogspot.com/-fKTWOkpsFMc/UNCCF5QfAeI/AAAAAAAAAIQ/xdBZihA6M8I/s1600/anointing_of_fresh_oil.jpg"/>
          <p:cNvPicPr>
            <a:picLocks noChangeAspect="1" noChangeArrowheads="1"/>
          </p:cNvPicPr>
          <p:nvPr/>
        </p:nvPicPr>
        <p:blipFill>
          <a:blip r:embed="rId4" cstate="print"/>
          <a:srcRect/>
          <a:stretch>
            <a:fillRect/>
          </a:stretch>
        </p:blipFill>
        <p:spPr bwMode="auto">
          <a:xfrm>
            <a:off x="152400" y="304800"/>
            <a:ext cx="3123391" cy="2590800"/>
          </a:xfrm>
          <a:prstGeom prst="ellipse">
            <a:avLst/>
          </a:prstGeom>
          <a:ln>
            <a:noFill/>
          </a:ln>
          <a:effectLst>
            <a:softEdge rad="112500"/>
          </a:effectLst>
        </p:spPr>
      </p:pic>
      <p:pic>
        <p:nvPicPr>
          <p:cNvPr id="2056" name="Picture 8" descr="http://devotionsfordisciples.com/wp-content/uploads/2011/01/seal.jpg"/>
          <p:cNvPicPr>
            <a:picLocks noChangeAspect="1" noChangeArrowheads="1"/>
          </p:cNvPicPr>
          <p:nvPr/>
        </p:nvPicPr>
        <p:blipFill>
          <a:blip r:embed="rId5" cstate="print"/>
          <a:srcRect l="15171" b="3030"/>
          <a:stretch>
            <a:fillRect/>
          </a:stretch>
        </p:blipFill>
        <p:spPr bwMode="auto">
          <a:xfrm>
            <a:off x="6435119" y="1219200"/>
            <a:ext cx="2708881" cy="2583761"/>
          </a:xfrm>
          <a:prstGeom prst="ellipse">
            <a:avLst/>
          </a:prstGeom>
          <a:ln>
            <a:noFill/>
          </a:ln>
          <a:effectLst>
            <a:softEdge rad="112500"/>
          </a:effectLst>
        </p:spPr>
      </p:pic>
      <p:pic>
        <p:nvPicPr>
          <p:cNvPr id="2058" name="Picture 10" descr="http://firstassemblywm.org/wp-content/uploads/2010/05/holyspirit.jpg"/>
          <p:cNvPicPr>
            <a:picLocks noChangeAspect="1" noChangeArrowheads="1"/>
          </p:cNvPicPr>
          <p:nvPr/>
        </p:nvPicPr>
        <p:blipFill>
          <a:blip r:embed="rId6" cstate="print"/>
          <a:srcRect/>
          <a:stretch>
            <a:fillRect/>
          </a:stretch>
        </p:blipFill>
        <p:spPr bwMode="auto">
          <a:xfrm>
            <a:off x="2590800" y="4191000"/>
            <a:ext cx="2819400" cy="2667000"/>
          </a:xfrm>
          <a:prstGeom prst="ellipse">
            <a:avLst/>
          </a:prstGeom>
          <a:ln>
            <a:noFill/>
          </a:ln>
          <a:effectLst>
            <a:softEdge rad="112500"/>
          </a:effectLst>
        </p:spPr>
      </p:pic>
      <p:pic>
        <p:nvPicPr>
          <p:cNvPr id="2060" name="Picture 12" descr="http://www.jesusrministries.org/images/Creation2-IHI.jpg"/>
          <p:cNvPicPr>
            <a:picLocks noChangeAspect="1" noChangeArrowheads="1"/>
          </p:cNvPicPr>
          <p:nvPr/>
        </p:nvPicPr>
        <p:blipFill>
          <a:blip r:embed="rId7" cstate="print"/>
          <a:srcRect/>
          <a:stretch>
            <a:fillRect/>
          </a:stretch>
        </p:blipFill>
        <p:spPr bwMode="auto">
          <a:xfrm>
            <a:off x="5486400" y="4038600"/>
            <a:ext cx="3467100" cy="2600325"/>
          </a:xfrm>
          <a:prstGeom prst="ellipse">
            <a:avLst/>
          </a:prstGeom>
          <a:ln>
            <a:noFill/>
          </a:ln>
          <a:effectLst>
            <a:softEdge rad="112500"/>
          </a:effectLst>
        </p:spPr>
      </p:pic>
      <p:pic>
        <p:nvPicPr>
          <p:cNvPr id="2062" name="Picture 14" descr="http://www.healthyliquor.com/wp-content/uploads/2012/01/redwine.jpg"/>
          <p:cNvPicPr>
            <a:picLocks noChangeAspect="1" noChangeArrowheads="1"/>
          </p:cNvPicPr>
          <p:nvPr/>
        </p:nvPicPr>
        <p:blipFill>
          <a:blip r:embed="rId8" cstate="print"/>
          <a:srcRect/>
          <a:stretch>
            <a:fillRect/>
          </a:stretch>
        </p:blipFill>
        <p:spPr bwMode="auto">
          <a:xfrm>
            <a:off x="0" y="3276600"/>
            <a:ext cx="2667000" cy="2667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to="" calcmode="lin" valueType="num">
                                      <p:cBhvr>
                                        <p:cTn id="7" dur="1" fill="hold"/>
                                        <p:tgtEl>
                                          <p:spTgt spid="205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to="" calcmode="lin" valueType="num">
                                      <p:cBhvr>
                                        <p:cTn id="12" dur="1" fill="hold"/>
                                        <p:tgtEl>
                                          <p:spTgt spid="205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 to="" calcmode="lin" valueType="num">
                                      <p:cBhvr>
                                        <p:cTn id="17" dur="1" fill="hold"/>
                                        <p:tgtEl>
                                          <p:spTgt spid="205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060"/>
                                        </p:tgtEl>
                                        <p:attrNameLst>
                                          <p:attrName>style.visibility</p:attrName>
                                        </p:attrNameLst>
                                      </p:cBhvr>
                                      <p:to>
                                        <p:strVal val="visible"/>
                                      </p:to>
                                    </p:set>
                                    <p:anim to="" calcmode="lin" valueType="num">
                                      <p:cBhvr>
                                        <p:cTn id="22" dur="1" fill="hold"/>
                                        <p:tgtEl>
                                          <p:spTgt spid="206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058"/>
                                        </p:tgtEl>
                                        <p:attrNameLst>
                                          <p:attrName>style.visibility</p:attrName>
                                        </p:attrNameLst>
                                      </p:cBhvr>
                                      <p:to>
                                        <p:strVal val="visible"/>
                                      </p:to>
                                    </p:set>
                                    <p:anim to="" calcmode="lin" valueType="num">
                                      <p:cBhvr>
                                        <p:cTn id="27" dur="1" fill="hold"/>
                                        <p:tgtEl>
                                          <p:spTgt spid="205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062"/>
                                        </p:tgtEl>
                                        <p:attrNameLst>
                                          <p:attrName>style.visibility</p:attrName>
                                        </p:attrNameLst>
                                      </p:cBhvr>
                                      <p:to>
                                        <p:strVal val="visible"/>
                                      </p:to>
                                    </p:set>
                                    <p:anim to="" calcmode="lin" valueType="num">
                                      <p:cBhvr>
                                        <p:cTn id="32" dur="1" fill="hold"/>
                                        <p:tgtEl>
                                          <p:spTgt spid="20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90599"/>
          </a:xfrm>
        </p:spPr>
        <p:txBody>
          <a:bodyPr>
            <a:normAutofit/>
            <a:scene3d>
              <a:camera prst="orthographicFront"/>
              <a:lightRig rig="threePt" dir="t"/>
            </a:scene3d>
            <a:sp3d extrusionH="57150">
              <a:bevelT w="38100" h="38100" prst="convex"/>
            </a:sp3d>
          </a:bodyPr>
          <a:lstStyle/>
          <a:p>
            <a:r>
              <a:rPr lang="en-US" sz="5400" dirty="0" smtClean="0">
                <a:solidFill>
                  <a:schemeClr val="bg2">
                    <a:lumMod val="20000"/>
                    <a:lumOff val="80000"/>
                  </a:schemeClr>
                </a:solidFill>
              </a:rPr>
              <a:t>Tonight’s Message</a:t>
            </a:r>
            <a:endParaRPr lang="en-US" sz="5400" dirty="0">
              <a:solidFill>
                <a:schemeClr val="bg2">
                  <a:lumMod val="20000"/>
                  <a:lumOff val="80000"/>
                </a:schemeClr>
              </a:solidFill>
            </a:endParaRPr>
          </a:p>
        </p:txBody>
      </p:sp>
      <p:sp>
        <p:nvSpPr>
          <p:cNvPr id="7" name="Subtitle 6"/>
          <p:cNvSpPr>
            <a:spLocks noGrp="1"/>
          </p:cNvSpPr>
          <p:nvPr>
            <p:ph type="subTitle" idx="1"/>
          </p:nvPr>
        </p:nvSpPr>
        <p:spPr>
          <a:xfrm>
            <a:off x="5029200" y="1295400"/>
            <a:ext cx="3962400" cy="5105400"/>
          </a:xfrm>
        </p:spPr>
        <p:txBody>
          <a:bodyPr>
            <a:normAutofit fontScale="85000" lnSpcReduction="20000"/>
          </a:bodyPr>
          <a:lstStyle/>
          <a:p>
            <a:r>
              <a:rPr lang="en-US" sz="4000" i="1" dirty="0" smtClean="0">
                <a:solidFill>
                  <a:schemeClr val="bg2">
                    <a:lumMod val="40000"/>
                    <a:lumOff val="60000"/>
                  </a:schemeClr>
                </a:solidFill>
                <a:effectLst>
                  <a:glow rad="101600">
                    <a:schemeClr val="accent5">
                      <a:satMod val="175000"/>
                      <a:alpha val="40000"/>
                    </a:schemeClr>
                  </a:glow>
                </a:effectLst>
              </a:rPr>
              <a:t>The Holy Spirit </a:t>
            </a:r>
          </a:p>
          <a:p>
            <a:r>
              <a:rPr lang="en-US" sz="4000" i="1" dirty="0" smtClean="0">
                <a:solidFill>
                  <a:schemeClr val="bg2">
                    <a:lumMod val="40000"/>
                    <a:lumOff val="60000"/>
                  </a:schemeClr>
                </a:solidFill>
                <a:effectLst>
                  <a:glow rad="101600">
                    <a:schemeClr val="accent5">
                      <a:satMod val="175000"/>
                      <a:alpha val="40000"/>
                    </a:schemeClr>
                  </a:glow>
                </a:effectLst>
              </a:rPr>
              <a:t>as Wind </a:t>
            </a:r>
          </a:p>
          <a:p>
            <a:endParaRPr lang="en-US" sz="4000" i="1" dirty="0" smtClean="0">
              <a:solidFill>
                <a:schemeClr val="bg2">
                  <a:lumMod val="40000"/>
                  <a:lumOff val="60000"/>
                </a:schemeClr>
              </a:solidFill>
            </a:endParaRPr>
          </a:p>
          <a:p>
            <a:r>
              <a:rPr lang="en-US" sz="4000" i="1" dirty="0" smtClean="0">
                <a:solidFill>
                  <a:schemeClr val="bg2">
                    <a:lumMod val="20000"/>
                    <a:lumOff val="80000"/>
                  </a:schemeClr>
                </a:solidFill>
              </a:rPr>
              <a:t>“And suddenly there came a sound from heaven as of a rushing mighty wind, and it filled all the house where they were sitting.” </a:t>
            </a:r>
            <a:endParaRPr lang="en-US" sz="4000" i="1" dirty="0" smtClean="0">
              <a:solidFill>
                <a:schemeClr val="bg2">
                  <a:lumMod val="20000"/>
                  <a:lumOff val="80000"/>
                </a:schemeClr>
              </a:solidFill>
            </a:endParaRPr>
          </a:p>
          <a:p>
            <a:r>
              <a:rPr lang="en-US" sz="4000" i="1" dirty="0" smtClean="0">
                <a:solidFill>
                  <a:schemeClr val="bg2">
                    <a:lumMod val="20000"/>
                    <a:lumOff val="80000"/>
                  </a:schemeClr>
                </a:solidFill>
              </a:rPr>
              <a:t>(</a:t>
            </a:r>
            <a:r>
              <a:rPr lang="en-US" sz="4000" i="1" dirty="0" smtClean="0">
                <a:solidFill>
                  <a:schemeClr val="bg2">
                    <a:lumMod val="20000"/>
                    <a:lumOff val="80000"/>
                  </a:schemeClr>
                </a:solidFill>
              </a:rPr>
              <a:t>Acts 2:2) </a:t>
            </a:r>
            <a:endParaRPr lang="en-US" sz="4000" i="1" dirty="0">
              <a:solidFill>
                <a:schemeClr val="bg2">
                  <a:lumMod val="20000"/>
                  <a:lumOff val="80000"/>
                </a:schemeClr>
              </a:solidFill>
            </a:endParaRPr>
          </a:p>
        </p:txBody>
      </p:sp>
      <p:pic>
        <p:nvPicPr>
          <p:cNvPr id="1028" name="Picture 4" descr="http://crookedshore.files.wordpress.com/2008/05/pentecost-small-1.jpg"/>
          <p:cNvPicPr>
            <a:picLocks noChangeAspect="1" noChangeArrowheads="1"/>
          </p:cNvPicPr>
          <p:nvPr/>
        </p:nvPicPr>
        <p:blipFill>
          <a:blip r:embed="rId2" cstate="print">
            <a:lum bright="-10000" contrast="40000"/>
          </a:blip>
          <a:srcRect/>
          <a:stretch>
            <a:fillRect/>
          </a:stretch>
        </p:blipFill>
        <p:spPr bwMode="auto">
          <a:xfrm>
            <a:off x="609600" y="1019174"/>
            <a:ext cx="4286250" cy="5838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2000"/>
                                        <p:tgtEl>
                                          <p:spTgt spid="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lstStyle/>
          <a:p>
            <a:r>
              <a:rPr lang="en-US" dirty="0" smtClean="0">
                <a:solidFill>
                  <a:schemeClr val="accent1">
                    <a:lumMod val="40000"/>
                    <a:lumOff val="60000"/>
                  </a:schemeClr>
                </a:solidFill>
              </a:rPr>
              <a:t>Wind</a:t>
            </a:r>
            <a:endParaRPr lang="en-US" dirty="0">
              <a:solidFill>
                <a:schemeClr val="accent1">
                  <a:lumMod val="40000"/>
                  <a:lumOff val="60000"/>
                </a:schemeClr>
              </a:solidFill>
            </a:endParaRPr>
          </a:p>
        </p:txBody>
      </p:sp>
      <p:sp>
        <p:nvSpPr>
          <p:cNvPr id="3" name="Content Placeholder 2"/>
          <p:cNvSpPr>
            <a:spLocks noGrp="1"/>
          </p:cNvSpPr>
          <p:nvPr>
            <p:ph idx="1"/>
          </p:nvPr>
        </p:nvSpPr>
        <p:spPr>
          <a:xfrm>
            <a:off x="152400" y="1295400"/>
            <a:ext cx="8839200" cy="4830763"/>
          </a:xfrm>
        </p:spPr>
        <p:txBody>
          <a:bodyPr>
            <a:noAutofit/>
          </a:bodyPr>
          <a:lstStyle/>
          <a:p>
            <a:pPr lvl="0"/>
            <a:r>
              <a:rPr lang="en-US" dirty="0" smtClean="0"/>
              <a:t>I</a:t>
            </a:r>
            <a:r>
              <a:rPr lang="en-US" dirty="0" smtClean="0"/>
              <a:t>ndicating </a:t>
            </a:r>
            <a:r>
              <a:rPr lang="en-US" dirty="0" smtClean="0"/>
              <a:t>unseen power. </a:t>
            </a:r>
          </a:p>
          <a:p>
            <a:r>
              <a:rPr lang="en-US" i="1" dirty="0" smtClean="0"/>
              <a:t>"The </a:t>
            </a:r>
            <a:r>
              <a:rPr lang="en-US" i="1" u="sng" dirty="0" smtClean="0"/>
              <a:t>wind</a:t>
            </a:r>
            <a:r>
              <a:rPr lang="en-US" i="1" dirty="0" smtClean="0"/>
              <a:t> </a:t>
            </a:r>
            <a:r>
              <a:rPr lang="en-US" i="1" dirty="0" err="1" smtClean="0"/>
              <a:t>bloweth</a:t>
            </a:r>
            <a:r>
              <a:rPr lang="en-US" i="1" dirty="0" smtClean="0"/>
              <a:t> where it </a:t>
            </a:r>
            <a:r>
              <a:rPr lang="en-US" i="1" dirty="0" err="1" smtClean="0"/>
              <a:t>listeth</a:t>
            </a:r>
            <a:r>
              <a:rPr lang="en-US" i="1" dirty="0" smtClean="0"/>
              <a:t>, and thou </a:t>
            </a:r>
            <a:r>
              <a:rPr lang="en-US" i="1" dirty="0" err="1" smtClean="0"/>
              <a:t>hearest</a:t>
            </a:r>
            <a:r>
              <a:rPr lang="en-US" i="1" dirty="0" smtClean="0"/>
              <a:t> the sound thereof, but canst not tell whence it cometh, and whither it goeth: so is every one that is born of the Spirit" (John 3:8)</a:t>
            </a:r>
          </a:p>
          <a:p>
            <a:r>
              <a:rPr lang="en-US" i="1" dirty="0" smtClean="0"/>
              <a:t>"And when the day of Pentecost was fully come, they were all with one accord in one place. And suddenly there came a sound from heaven as of a </a:t>
            </a:r>
            <a:r>
              <a:rPr lang="en-US" i="1" u="sng" dirty="0" smtClean="0"/>
              <a:t>rushing mighty wind</a:t>
            </a:r>
            <a:r>
              <a:rPr lang="en-US" i="1" dirty="0" smtClean="0"/>
              <a:t>, and it filled all the house where they were sitting" (Acts 2:1-2)</a:t>
            </a:r>
          </a:p>
          <a:p>
            <a:endParaRPr lang="en-US" dirty="0"/>
          </a:p>
        </p:txBody>
      </p:sp>
      <p:pic>
        <p:nvPicPr>
          <p:cNvPr id="28674" name="Picture 2" descr="https://encrypted-tbn1.gstatic.com/images?q=tbn:ANd9GcTV2SJ4EYIsjabU1PoRtZJBUCaNu96XQzqcDtBqr76d0QwYfe1fVA"/>
          <p:cNvPicPr>
            <a:picLocks noChangeAspect="1" noChangeArrowheads="1"/>
          </p:cNvPicPr>
          <p:nvPr/>
        </p:nvPicPr>
        <p:blipFill>
          <a:blip r:embed="rId2" cstate="print"/>
          <a:srcRect/>
          <a:stretch>
            <a:fillRect/>
          </a:stretch>
        </p:blipFill>
        <p:spPr bwMode="auto">
          <a:xfrm>
            <a:off x="7086600" y="76200"/>
            <a:ext cx="1925053"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969590">
            <a:off x="-16965" y="2623922"/>
            <a:ext cx="9144000"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3600" dirty="0" smtClean="0"/>
              <a:t>The word </a:t>
            </a:r>
            <a:r>
              <a:rPr lang="en-US" sz="3600" u="sng" dirty="0" smtClean="0"/>
              <a:t>spirit</a:t>
            </a:r>
            <a:r>
              <a:rPr lang="en-US" sz="3600" dirty="0" smtClean="0"/>
              <a:t> in both Hebrew and Greek means “breath” or “wind.” Both </a:t>
            </a:r>
            <a:r>
              <a:rPr lang="en-US" sz="3600" dirty="0" smtClean="0"/>
              <a:t>breath </a:t>
            </a:r>
            <a:r>
              <a:rPr lang="en-US" sz="3600" dirty="0" smtClean="0"/>
              <a:t>and wind are appropriate images for the </a:t>
            </a:r>
            <a:r>
              <a:rPr lang="en-US" sz="3600" u="sng" dirty="0" smtClean="0"/>
              <a:t>Holy Spirit</a:t>
            </a:r>
            <a:r>
              <a:rPr lang="en-US" sz="3600" dirty="0" smtClean="0"/>
              <a:t>.</a:t>
            </a:r>
          </a:p>
        </p:txBody>
      </p:sp>
      <p:pic>
        <p:nvPicPr>
          <p:cNvPr id="29698" name="Picture 2" descr="http://readingacts.files.wordpress.com/2012/03/hebrew-bible.jpg"/>
          <p:cNvPicPr>
            <a:picLocks noChangeAspect="1" noChangeArrowheads="1"/>
          </p:cNvPicPr>
          <p:nvPr/>
        </p:nvPicPr>
        <p:blipFill>
          <a:blip r:embed="rId2" cstate="print"/>
          <a:srcRect/>
          <a:stretch>
            <a:fillRect/>
          </a:stretch>
        </p:blipFill>
        <p:spPr bwMode="auto">
          <a:xfrm>
            <a:off x="0" y="0"/>
            <a:ext cx="3657600" cy="2438400"/>
          </a:xfrm>
          <a:prstGeom prst="rect">
            <a:avLst/>
          </a:prstGeom>
          <a:noFill/>
        </p:spPr>
      </p:pic>
      <p:pic>
        <p:nvPicPr>
          <p:cNvPr id="29700" name="Picture 4" descr="https://encrypted-tbn1.gstatic.com/images?q=tbn:ANd9GcTM7MbSctfT0yC7k28mozWyD01rW1I-bYD2pDjQ21TIGNv9ru_H"/>
          <p:cNvPicPr>
            <a:picLocks noChangeAspect="1" noChangeArrowheads="1"/>
          </p:cNvPicPr>
          <p:nvPr/>
        </p:nvPicPr>
        <p:blipFill>
          <a:blip r:embed="rId3" cstate="print"/>
          <a:srcRect/>
          <a:stretch>
            <a:fillRect/>
          </a:stretch>
        </p:blipFill>
        <p:spPr bwMode="auto">
          <a:xfrm>
            <a:off x="5791200" y="4622799"/>
            <a:ext cx="3352800" cy="22352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823" y="1"/>
            <a:ext cx="8229600" cy="1066800"/>
          </a:xfrm>
        </p:spPr>
        <p:txBody>
          <a:bodyPr>
            <a:normAutofit/>
          </a:bodyPr>
          <a:lstStyle/>
          <a:p>
            <a:r>
              <a:rPr lang="en-US" sz="4000" i="1" dirty="0" smtClean="0">
                <a:effectLst>
                  <a:glow rad="101600">
                    <a:schemeClr val="accent5">
                      <a:satMod val="175000"/>
                      <a:alpha val="40000"/>
                    </a:schemeClr>
                  </a:glow>
                </a:effectLst>
              </a:rPr>
              <a:t>Inspiration</a:t>
            </a:r>
            <a:endParaRPr lang="en-US" sz="4000" i="1" dirty="0">
              <a:effectLst>
                <a:glow rad="101600">
                  <a:schemeClr val="accent5">
                    <a:satMod val="175000"/>
                    <a:alpha val="40000"/>
                  </a:schemeClr>
                </a:glow>
              </a:effectLst>
            </a:endParaRPr>
          </a:p>
        </p:txBody>
      </p:sp>
      <p:pic>
        <p:nvPicPr>
          <p:cNvPr id="3" name="Picture 2" descr="C:\Users\Ptr. Daniel White\Desktop\Bible pictures\Daniel &amp; Bab Captvty\Daniel\scan0028 - Copy.jpg"/>
          <p:cNvPicPr>
            <a:picLocks noChangeAspect="1" noChangeArrowheads="1"/>
          </p:cNvPicPr>
          <p:nvPr/>
        </p:nvPicPr>
        <p:blipFill>
          <a:blip r:embed="rId2" cstate="print">
            <a:lum bright="-10000" contrast="20000"/>
          </a:blip>
          <a:srcRect/>
          <a:stretch>
            <a:fillRect/>
          </a:stretch>
        </p:blipFill>
        <p:spPr bwMode="auto">
          <a:xfrm>
            <a:off x="0" y="457200"/>
            <a:ext cx="4267200" cy="6057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itle 1"/>
          <p:cNvSpPr txBox="1">
            <a:spLocks/>
          </p:cNvSpPr>
          <p:nvPr/>
        </p:nvSpPr>
        <p:spPr>
          <a:xfrm>
            <a:off x="4114800" y="609600"/>
            <a:ext cx="5029200" cy="6248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1" u="none" strike="noStrike" kern="1200" cap="none" spc="0" normalizeH="0" baseline="0" noProof="0" dirty="0" smtClean="0">
                <a:ln>
                  <a:noFill/>
                </a:ln>
                <a:solidFill>
                  <a:schemeClr val="tx1"/>
                </a:solidFill>
                <a:effectLst/>
                <a:uLnTx/>
                <a:uFillTx/>
                <a:latin typeface="+mj-lt"/>
                <a:ea typeface="+mj-ea"/>
                <a:cs typeface="+mj-cs"/>
              </a:rPr>
              <a:t/>
            </a:r>
            <a:br>
              <a:rPr kumimoji="0" lang="en-US" sz="3300" b="0" i="1" u="none" strike="noStrike" kern="1200" cap="none" spc="0" normalizeH="0" baseline="0" noProof="0" dirty="0" smtClean="0">
                <a:ln>
                  <a:noFill/>
                </a:ln>
                <a:solidFill>
                  <a:schemeClr val="tx1"/>
                </a:solidFill>
                <a:effectLst/>
                <a:uLnTx/>
                <a:uFillTx/>
                <a:latin typeface="+mj-lt"/>
                <a:ea typeface="+mj-ea"/>
                <a:cs typeface="+mj-cs"/>
              </a:rPr>
            </a:br>
            <a:r>
              <a:rPr kumimoji="0" lang="en-US" sz="3300" b="0" i="1" u="none" strike="noStrike" kern="1200" cap="none" spc="0" normalizeH="0" baseline="0" noProof="0" dirty="0" smtClean="0">
                <a:ln>
                  <a:noFill/>
                </a:ln>
                <a:solidFill>
                  <a:schemeClr val="tx1"/>
                </a:solidFill>
                <a:effectLst/>
                <a:uLnTx/>
                <a:uFillTx/>
                <a:latin typeface="+mj-lt"/>
                <a:ea typeface="+mj-ea"/>
                <a:cs typeface="+mj-cs"/>
              </a:rPr>
              <a:t>“We have also a more sure word of prophecy…Knowing this first, that no prophecy of the scripture is of any private interpretation.</a:t>
            </a:r>
            <a:br>
              <a:rPr kumimoji="0" lang="en-US" sz="3300" b="0" i="1" u="none" strike="noStrike" kern="1200" cap="none" spc="0" normalizeH="0" baseline="0" noProof="0" dirty="0" smtClean="0">
                <a:ln>
                  <a:noFill/>
                </a:ln>
                <a:solidFill>
                  <a:schemeClr val="tx1"/>
                </a:solidFill>
                <a:effectLst/>
                <a:uLnTx/>
                <a:uFillTx/>
                <a:latin typeface="+mj-lt"/>
                <a:ea typeface="+mj-ea"/>
                <a:cs typeface="+mj-cs"/>
              </a:rPr>
            </a:br>
            <a:r>
              <a:rPr kumimoji="0" lang="en-US" sz="3300" b="0" i="1" u="none" strike="noStrike" kern="1200" cap="none" spc="0" normalizeH="0" baseline="0" noProof="0" dirty="0" smtClean="0">
                <a:ln>
                  <a:noFill/>
                </a:ln>
                <a:solidFill>
                  <a:schemeClr val="tx1"/>
                </a:solidFill>
                <a:effectLst/>
                <a:uLnTx/>
                <a:uFillTx/>
                <a:latin typeface="+mj-lt"/>
                <a:ea typeface="+mj-ea"/>
                <a:cs typeface="+mj-cs"/>
              </a:rPr>
              <a:t>For the prophecy came not in old time by the will of man: but holy men of God </a:t>
            </a:r>
            <a:r>
              <a:rPr kumimoji="0" lang="en-US" sz="3300" b="0" i="1" u="none" strike="noStrike" kern="1200" cap="none" spc="0" normalizeH="0" baseline="0" noProof="0" dirty="0" err="1" smtClean="0">
                <a:ln>
                  <a:noFill/>
                </a:ln>
                <a:solidFill>
                  <a:schemeClr val="tx1"/>
                </a:solidFill>
                <a:effectLst/>
                <a:uLnTx/>
                <a:uFillTx/>
                <a:latin typeface="+mj-lt"/>
                <a:ea typeface="+mj-ea"/>
                <a:cs typeface="+mj-cs"/>
              </a:rPr>
              <a:t>spake</a:t>
            </a:r>
            <a:r>
              <a:rPr kumimoji="0" lang="en-US" sz="3300" b="0" i="1" u="none" strike="noStrike" kern="1200" cap="none" spc="0" normalizeH="0" baseline="0" noProof="0" dirty="0" smtClean="0">
                <a:ln>
                  <a:noFill/>
                </a:ln>
                <a:solidFill>
                  <a:schemeClr val="tx1"/>
                </a:solidFill>
                <a:effectLst/>
                <a:uLnTx/>
                <a:uFillTx/>
                <a:latin typeface="+mj-lt"/>
                <a:ea typeface="+mj-ea"/>
                <a:cs typeface="+mj-cs"/>
              </a:rPr>
              <a:t> as they were </a:t>
            </a:r>
            <a:r>
              <a:rPr kumimoji="0" lang="en-US" sz="3300" b="0" i="1" u="sng" strike="noStrike" kern="1200" cap="none" spc="0" normalizeH="0" baseline="0" noProof="0" dirty="0" smtClean="0">
                <a:ln>
                  <a:noFill/>
                </a:ln>
                <a:solidFill>
                  <a:schemeClr val="tx1"/>
                </a:solidFill>
                <a:effectLst/>
                <a:uLnTx/>
                <a:uFillTx/>
                <a:latin typeface="+mj-lt"/>
                <a:ea typeface="+mj-ea"/>
                <a:cs typeface="+mj-cs"/>
              </a:rPr>
              <a:t>moved by the Holy Ghost</a:t>
            </a:r>
            <a:r>
              <a:rPr kumimoji="0" lang="en-US" sz="3300" b="0" i="1" u="none" strike="noStrike" kern="1200" cap="none" spc="0" normalizeH="0" baseline="0" noProof="0" dirty="0" smtClean="0">
                <a:ln>
                  <a:noFill/>
                </a:ln>
                <a:solidFill>
                  <a:schemeClr val="tx1"/>
                </a:solidFill>
                <a:effectLst/>
                <a:uLnTx/>
                <a:uFillTx/>
                <a:latin typeface="+mj-lt"/>
                <a:ea typeface="+mj-ea"/>
                <a:cs typeface="+mj-cs"/>
              </a:rPr>
              <a:t>. </a:t>
            </a:r>
            <a:endParaRPr kumimoji="0" lang="en-US" sz="33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www.tillhecomes.org/wp-content/uploads/2011/07/2_timothy_3_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5476" name="Picture 4" descr="http://www.fbctlh.org/clientimages/46231/youngadults/inspiration.jpg"/>
          <p:cNvPicPr>
            <a:picLocks noChangeAspect="1" noChangeArrowheads="1"/>
          </p:cNvPicPr>
          <p:nvPr/>
        </p:nvPicPr>
        <p:blipFill>
          <a:blip r:embed="rId3" cstate="print"/>
          <a:srcRect/>
          <a:stretch>
            <a:fillRect/>
          </a:stretch>
        </p:blipFill>
        <p:spPr bwMode="auto">
          <a:xfrm>
            <a:off x="381000" y="2971800"/>
            <a:ext cx="3743325" cy="3743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5478" name="Picture 6" descr="http://1.bp.blogspot.com/_2mHAu_9hI8w/TDmxHvULQmI/AAAAAAAABXA/xLmZhOkCwps/s400/holy_spirit1-768162.jpg"/>
          <p:cNvPicPr>
            <a:picLocks noChangeAspect="1" noChangeArrowheads="1"/>
          </p:cNvPicPr>
          <p:nvPr/>
        </p:nvPicPr>
        <p:blipFill>
          <a:blip r:embed="rId4" cstate="print">
            <a:lum bright="-10000" contrast="30000"/>
          </a:blip>
          <a:srcRect/>
          <a:stretch>
            <a:fillRect/>
          </a:stretch>
        </p:blipFill>
        <p:spPr bwMode="auto">
          <a:xfrm>
            <a:off x="4800600" y="457200"/>
            <a:ext cx="3733799" cy="3733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78"/>
                                        </p:tgtEl>
                                        <p:attrNameLst>
                                          <p:attrName>style.visibility</p:attrName>
                                        </p:attrNameLst>
                                      </p:cBhvr>
                                      <p:to>
                                        <p:strVal val="visible"/>
                                      </p:to>
                                    </p:set>
                                    <p:animEffect transition="in" filter="fade">
                                      <p:cBhvr>
                                        <p:cTn id="7" dur="2000"/>
                                        <p:tgtEl>
                                          <p:spTgt spid="1054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476"/>
                                        </p:tgtEl>
                                        <p:attrNameLst>
                                          <p:attrName>style.visibility</p:attrName>
                                        </p:attrNameLst>
                                      </p:cBhvr>
                                      <p:to>
                                        <p:strVal val="visible"/>
                                      </p:to>
                                    </p:set>
                                    <p:animEffect transition="in" filter="fade">
                                      <p:cBhvr>
                                        <p:cTn id="12" dur="20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228600"/>
            <a:ext cx="9144000" cy="6629400"/>
          </a:xfrm>
        </p:spPr>
        <p:txBody>
          <a:bodyPr>
            <a:normAutofit/>
          </a:bodyPr>
          <a:lstStyle/>
          <a:p>
            <a:pPr>
              <a:buNone/>
            </a:pPr>
            <a:r>
              <a:rPr lang="en-US" sz="4400" dirty="0" smtClean="0"/>
              <a:t>    </a:t>
            </a:r>
            <a:r>
              <a:rPr lang="en-US" sz="4400" dirty="0" smtClean="0"/>
              <a:t>Inspiration literally</a:t>
            </a:r>
            <a:r>
              <a:rPr lang="en-US" sz="4400" dirty="0" smtClean="0"/>
              <a:t>, it means </a:t>
            </a:r>
            <a:r>
              <a:rPr lang="en-US" sz="4400" u="sng" dirty="0" smtClean="0"/>
              <a:t>“God-breathed”</a:t>
            </a:r>
            <a:r>
              <a:rPr lang="en-US" sz="4400" dirty="0" smtClean="0"/>
              <a:t> and expresses the concept of exhalation by God. More accurately, it emphasizes that Scripture is the product of the breath of God. The Scriptures are not something breathed into by God, rather, the Scriptures have been breathed out by God.</a:t>
            </a:r>
            <a:endParaRPr lang="en-US" sz="4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ngodsimage.com/wp-content/uploads/2012/12/Who-or-What-is-the-Holy-Spirit.jpg"/>
          <p:cNvPicPr>
            <a:picLocks noChangeAspect="1" noChangeArrowheads="1"/>
          </p:cNvPicPr>
          <p:nvPr/>
        </p:nvPicPr>
        <p:blipFill>
          <a:blip r:embed="rId2" cstate="print"/>
          <a:srcRect/>
          <a:stretch>
            <a:fillRect/>
          </a:stretch>
        </p:blipFill>
        <p:spPr bwMode="auto">
          <a:xfrm>
            <a:off x="-1" y="886324"/>
            <a:ext cx="9144001" cy="513347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9829800" cy="746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0" y="274638"/>
            <a:ext cx="3886200" cy="1858962"/>
          </a:xfrm>
        </p:spPr>
        <p:txBody>
          <a:bodyPr>
            <a:normAutofit/>
          </a:bodyPr>
          <a:lstStyle/>
          <a:p>
            <a:r>
              <a:rPr lang="en-US" sz="3600" dirty="0" smtClean="0"/>
              <a:t>Spurgeon </a:t>
            </a:r>
            <a:endParaRPr lang="en-US" sz="3600" dirty="0"/>
          </a:p>
        </p:txBody>
      </p:sp>
      <p:sp>
        <p:nvSpPr>
          <p:cNvPr id="3" name="Content Placeholder 2"/>
          <p:cNvSpPr>
            <a:spLocks noGrp="1"/>
          </p:cNvSpPr>
          <p:nvPr>
            <p:ph idx="1"/>
          </p:nvPr>
        </p:nvSpPr>
        <p:spPr>
          <a:xfrm>
            <a:off x="0" y="457200"/>
            <a:ext cx="4495800" cy="6400800"/>
          </a:xfrm>
        </p:spPr>
        <p:txBody>
          <a:bodyPr>
            <a:normAutofit/>
          </a:bodyPr>
          <a:lstStyle/>
          <a:p>
            <a:pPr algn="ctr">
              <a:buNone/>
            </a:pPr>
            <a:r>
              <a:rPr lang="en-US" sz="3600" dirty="0" smtClean="0"/>
              <a:t> </a:t>
            </a:r>
            <a:r>
              <a:rPr lang="en-US" sz="3600" i="1" dirty="0" smtClean="0"/>
              <a:t>“The Bible is the writing of the living God: Each letter was penned with an Almighty finger; each word in it dropped from the everlasting lips; each sentence was dictated by the Holy Spirit…”</a:t>
            </a:r>
            <a:endParaRPr lang="en-US" sz="3600" dirty="0" smtClean="0"/>
          </a:p>
          <a:p>
            <a:pPr algn="ctr"/>
            <a:endParaRPr lang="en-US" sz="3600" dirty="0"/>
          </a:p>
        </p:txBody>
      </p:sp>
      <p:pic>
        <p:nvPicPr>
          <p:cNvPr id="2050" name="Picture 2"/>
          <p:cNvPicPr>
            <a:picLocks noChangeAspect="1" noChangeArrowheads="1"/>
          </p:cNvPicPr>
          <p:nvPr/>
        </p:nvPicPr>
        <p:blipFill>
          <a:blip r:embed="rId3" cstate="print"/>
          <a:srcRect/>
          <a:stretch>
            <a:fillRect/>
          </a:stretch>
        </p:blipFill>
        <p:spPr bwMode="auto">
          <a:xfrm>
            <a:off x="4572000" y="2057400"/>
            <a:ext cx="4572000" cy="34290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biblicalproof.files.wordpress.com/2011/06/gods-word-has-full-authority.jpg"/>
          <p:cNvPicPr>
            <a:picLocks noChangeAspect="1" noChangeArrowheads="1"/>
          </p:cNvPicPr>
          <p:nvPr/>
        </p:nvPicPr>
        <p:blipFill>
          <a:blip r:embed="rId2" cstate="print"/>
          <a:srcRect/>
          <a:stretch>
            <a:fillRect/>
          </a:stretch>
        </p:blipFill>
        <p:spPr bwMode="auto">
          <a:xfrm>
            <a:off x="-465344" y="0"/>
            <a:ext cx="9609344" cy="68580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n White\Pictures\Bible pictures\Bible pictures Old Testament\Genesis and adam and eve\Adam, Eve, Creation\in_the_beginning_2.jpg"/>
          <p:cNvPicPr>
            <a:picLocks noChangeAspect="1" noChangeArrowheads="1"/>
          </p:cNvPicPr>
          <p:nvPr/>
        </p:nvPicPr>
        <p:blipFill>
          <a:blip r:embed="rId2" cstate="print"/>
          <a:srcRect/>
          <a:stretch>
            <a:fillRect/>
          </a:stretch>
        </p:blipFill>
        <p:spPr bwMode="auto">
          <a:xfrm>
            <a:off x="1828800" y="0"/>
            <a:ext cx="5783263" cy="6858000"/>
          </a:xfrm>
          <a:prstGeom prst="rect">
            <a:avLst/>
          </a:prstGeom>
          <a:noFill/>
        </p:spPr>
      </p:pic>
      <p:sp>
        <p:nvSpPr>
          <p:cNvPr id="2" name="Title 1"/>
          <p:cNvSpPr>
            <a:spLocks noGrp="1"/>
          </p:cNvSpPr>
          <p:nvPr>
            <p:ph type="title"/>
          </p:nvPr>
        </p:nvSpPr>
        <p:spPr>
          <a:xfrm>
            <a:off x="0" y="0"/>
            <a:ext cx="9144000" cy="1219200"/>
          </a:xfrm>
        </p:spPr>
        <p:txBody>
          <a:bodyPr>
            <a:normAutofit/>
          </a:bodyPr>
          <a:lstStyle/>
          <a:p>
            <a:r>
              <a:rPr lang="en-US" sz="4800" i="1" dirty="0" smtClean="0">
                <a:effectLst>
                  <a:glow rad="101600">
                    <a:schemeClr val="accent4">
                      <a:satMod val="175000"/>
                      <a:alpha val="40000"/>
                    </a:schemeClr>
                  </a:glow>
                </a:effectLst>
              </a:rPr>
              <a:t>Creation</a:t>
            </a:r>
            <a:endParaRPr lang="en-US" sz="4800" i="1" dirty="0">
              <a:effectLst>
                <a:glow rad="101600">
                  <a:schemeClr val="accent4">
                    <a:satMod val="175000"/>
                    <a:alpha val="40000"/>
                  </a:schemeClr>
                </a:glo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7616726"/>
          </a:xfrm>
          <a:prstGeom prst="rect">
            <a:avLst/>
          </a:prstGeom>
        </p:spPr>
        <p:txBody>
          <a:bodyPr wrap="square">
            <a:spAutoFit/>
          </a:bodyPr>
          <a:lstStyle/>
          <a:p>
            <a:pPr algn="ctr"/>
            <a:r>
              <a:rPr lang="en-US" sz="4400" dirty="0" smtClean="0"/>
              <a:t>Wind is the first representation of </a:t>
            </a:r>
            <a:endParaRPr lang="en-US" sz="4400" dirty="0" smtClean="0"/>
          </a:p>
          <a:p>
            <a:pPr algn="ctr"/>
            <a:r>
              <a:rPr lang="en-US" sz="4400" dirty="0" smtClean="0"/>
              <a:t>God’s </a:t>
            </a:r>
            <a:r>
              <a:rPr lang="en-US" sz="4400" dirty="0" smtClean="0"/>
              <a:t>Spirit found in the Bible: </a:t>
            </a:r>
            <a:endParaRPr lang="en-US" sz="4400" dirty="0" smtClean="0"/>
          </a:p>
          <a:p>
            <a:pPr algn="ctr"/>
            <a:endParaRPr lang="en-US" sz="4400" i="1" dirty="0" smtClean="0">
              <a:solidFill>
                <a:srgbClr val="FFFF00"/>
              </a:solidFill>
            </a:endParaRPr>
          </a:p>
          <a:p>
            <a:pPr algn="ctr"/>
            <a:r>
              <a:rPr lang="en-US" sz="4400" i="1" dirty="0" smtClean="0">
                <a:solidFill>
                  <a:srgbClr val="FFFF00"/>
                </a:solidFill>
              </a:rPr>
              <a:t>“</a:t>
            </a:r>
            <a:r>
              <a:rPr lang="en-US" sz="4400" i="1" dirty="0" smtClean="0">
                <a:solidFill>
                  <a:srgbClr val="FFFF00"/>
                </a:solidFill>
              </a:rPr>
              <a:t>In the beginning God created the heavens and the earth. And the earth was without form, and void; and darkness was upon the face of the deep. And the </a:t>
            </a:r>
            <a:r>
              <a:rPr lang="en-US" sz="4400" i="1" u="sng" dirty="0" smtClean="0">
                <a:solidFill>
                  <a:srgbClr val="FFFF00"/>
                </a:solidFill>
              </a:rPr>
              <a:t>spirit of God </a:t>
            </a:r>
            <a:r>
              <a:rPr lang="en-US" sz="4400" i="1" dirty="0" smtClean="0">
                <a:solidFill>
                  <a:srgbClr val="FFFF00"/>
                </a:solidFill>
              </a:rPr>
              <a:t>moved upon the face of the </a:t>
            </a:r>
            <a:r>
              <a:rPr lang="en-US" sz="4400" i="1" dirty="0" smtClean="0">
                <a:solidFill>
                  <a:srgbClr val="FFFF00"/>
                </a:solidFill>
              </a:rPr>
              <a:t>waters.” </a:t>
            </a:r>
          </a:p>
          <a:p>
            <a:pPr algn="ctr"/>
            <a:r>
              <a:rPr lang="en-US" sz="4400" i="1" dirty="0" smtClean="0">
                <a:solidFill>
                  <a:srgbClr val="FFFF00"/>
                </a:solidFill>
              </a:rPr>
              <a:t>(</a:t>
            </a:r>
            <a:r>
              <a:rPr lang="en-US" sz="4400" i="1" dirty="0" smtClean="0">
                <a:solidFill>
                  <a:srgbClr val="FFFF00"/>
                </a:solidFill>
              </a:rPr>
              <a:t>Genesis 1:1-2</a:t>
            </a:r>
            <a:r>
              <a:rPr lang="en-US" sz="4400" i="1" dirty="0" smtClean="0">
                <a:solidFill>
                  <a:srgbClr val="FFFF00"/>
                </a:solidFill>
              </a:rPr>
              <a:t>) </a:t>
            </a:r>
            <a:endParaRPr lang="en-US" sz="4400" i="1" dirty="0" smtClean="0">
              <a:solidFill>
                <a:srgbClr val="FFFF00"/>
              </a:solidFill>
            </a:endParaRPr>
          </a:p>
          <a:p>
            <a:pPr algn="ctr"/>
            <a:endParaRPr lang="en-US" sz="4400" i="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915400" cy="6781800"/>
          </a:xfrm>
        </p:spPr>
        <p:txBody>
          <a:bodyPr>
            <a:normAutofit/>
          </a:bodyPr>
          <a:lstStyle/>
          <a:p>
            <a:r>
              <a:rPr lang="en-US" i="1" dirty="0" smtClean="0"/>
              <a:t>Gen. 2:7 “And the LORD God formed man of the dust of the ground, and breathed into his nostrils the </a:t>
            </a:r>
            <a:r>
              <a:rPr lang="en-US" i="1" u="sng" dirty="0" smtClean="0"/>
              <a:t>breath of life</a:t>
            </a:r>
            <a:r>
              <a:rPr lang="en-US" i="1" dirty="0" smtClean="0"/>
              <a:t>; and man became a living soul.”</a:t>
            </a:r>
          </a:p>
          <a:p>
            <a:r>
              <a:rPr lang="en-US" i="1" dirty="0" smtClean="0"/>
              <a:t> Gen. 6:17 “And, behold, I, even I, do bring a flood of waters upon the earth, to destroy all flesh, wherein is the </a:t>
            </a:r>
            <a:r>
              <a:rPr lang="en-US" i="1" u="sng" dirty="0" smtClean="0"/>
              <a:t>breath of life</a:t>
            </a:r>
            <a:r>
              <a:rPr lang="en-US" i="1" dirty="0" smtClean="0"/>
              <a:t>, from under heaven; and every thing that is in the earth shall die.”</a:t>
            </a:r>
          </a:p>
          <a:p>
            <a:r>
              <a:rPr lang="en-US" i="1" dirty="0" smtClean="0"/>
              <a:t> Gen. 7:15 “And they went in unto Noah into the ark, two and two of all flesh, wherein is the </a:t>
            </a:r>
            <a:r>
              <a:rPr lang="en-US" i="1" u="sng" dirty="0" smtClean="0"/>
              <a:t>breath of life</a:t>
            </a:r>
            <a:r>
              <a:rPr lang="en-US" i="1" dirty="0" smtClean="0"/>
              <a:t>.”</a:t>
            </a:r>
          </a:p>
          <a:p>
            <a:r>
              <a:rPr lang="en-US" i="1" dirty="0" smtClean="0"/>
              <a:t> Gen. 7:22 “All in whose nostrils was the </a:t>
            </a:r>
            <a:r>
              <a:rPr lang="en-US" i="1" u="sng" dirty="0" smtClean="0"/>
              <a:t>breath of </a:t>
            </a:r>
            <a:r>
              <a:rPr lang="en-US" i="1" u="sng" dirty="0" smtClean="0"/>
              <a:t>life</a:t>
            </a:r>
            <a:r>
              <a:rPr lang="en-US" i="1" dirty="0" smtClean="0"/>
              <a:t>.” </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ylPReIHsef5z_z_55MSjlgR9JxY9_VZAYZc6jv0DbInJPVvoo"/>
          <p:cNvPicPr>
            <a:picLocks noChangeAspect="1" noChangeArrowheads="1"/>
          </p:cNvPicPr>
          <p:nvPr/>
        </p:nvPicPr>
        <p:blipFill>
          <a:blip r:embed="rId2" cstate="print">
            <a:lum contrast="20000"/>
          </a:blip>
          <a:srcRect/>
          <a:stretch>
            <a:fillRect/>
          </a:stretch>
        </p:blipFill>
        <p:spPr bwMode="auto">
          <a:xfrm>
            <a:off x="-104702" y="-228600"/>
            <a:ext cx="9248702" cy="7086601"/>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i="1" dirty="0" smtClean="0"/>
              <a:t>Job 12:10 “In whose hand is the soul of every living thing, and the </a:t>
            </a:r>
            <a:r>
              <a:rPr lang="en-US" i="1" u="sng" dirty="0" smtClean="0"/>
              <a:t>breath</a:t>
            </a:r>
            <a:r>
              <a:rPr lang="en-US" i="1" dirty="0" smtClean="0"/>
              <a:t> of all mankind.”</a:t>
            </a:r>
          </a:p>
          <a:p>
            <a:r>
              <a:rPr lang="en-US" i="1" dirty="0" smtClean="0"/>
              <a:t>Job 33:4 “The Spirit of God hath made me, and the </a:t>
            </a:r>
            <a:r>
              <a:rPr lang="en-US" i="1" u="sng" dirty="0" smtClean="0"/>
              <a:t>breath of the Almighty hath given me life</a:t>
            </a:r>
            <a:r>
              <a:rPr lang="en-US" i="1" dirty="0" smtClean="0"/>
              <a:t>.”</a:t>
            </a:r>
          </a:p>
          <a:p>
            <a:r>
              <a:rPr lang="en-US" i="1" dirty="0" smtClean="0"/>
              <a:t>Psalm 33:6 “By the word of the LORD were the heavens made; and all the host of them by the </a:t>
            </a:r>
            <a:r>
              <a:rPr lang="en-US" i="1" u="sng" dirty="0" smtClean="0"/>
              <a:t>breath</a:t>
            </a:r>
            <a:r>
              <a:rPr lang="en-US" i="1" dirty="0" smtClean="0"/>
              <a:t> of his mouth.”</a:t>
            </a:r>
          </a:p>
          <a:p>
            <a:r>
              <a:rPr lang="en-US" i="1" dirty="0" smtClean="0"/>
              <a:t>Isa 42:5 “Thus saith God the LORD, he that created the heavens, and stretched them out; he that spread forth the earth, and that which cometh out of it; he that giveth </a:t>
            </a:r>
            <a:r>
              <a:rPr lang="en-US" i="1" u="sng" dirty="0" smtClean="0"/>
              <a:t>breath</a:t>
            </a:r>
            <a:r>
              <a:rPr lang="en-US" i="1" dirty="0" smtClean="0"/>
              <a:t> unto the people upon it, and spirit to them that walk therein.”</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i224.photobucket.com/albums/dd5/lilmissmontana/bible%20story%20pics/JesusCreator-05.jpg"/>
          <p:cNvPicPr>
            <a:picLocks noChangeAspect="1" noChangeArrowheads="1"/>
          </p:cNvPicPr>
          <p:nvPr/>
        </p:nvPicPr>
        <p:blipFill>
          <a:blip r:embed="rId2" cstate="print">
            <a:lum bright="-20000"/>
          </a:blip>
          <a:srcRect/>
          <a:stretch>
            <a:fillRect/>
          </a:stretch>
        </p:blipFill>
        <p:spPr bwMode="auto">
          <a:xfrm>
            <a:off x="-457200" y="0"/>
            <a:ext cx="9789664" cy="68580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i="1" dirty="0" smtClean="0"/>
              <a:t>Ezek. 37:5 “Thus saith the Lord GOD unto these bones; Behold, I will cause </a:t>
            </a:r>
            <a:r>
              <a:rPr lang="en-US" i="1" u="sng" dirty="0" smtClean="0"/>
              <a:t>breath</a:t>
            </a:r>
            <a:r>
              <a:rPr lang="en-US" i="1" dirty="0" smtClean="0"/>
              <a:t> to enter into you, and ye shall live.”</a:t>
            </a:r>
          </a:p>
          <a:p>
            <a:r>
              <a:rPr lang="en-US" i="1" dirty="0" smtClean="0"/>
              <a:t>Acts 17:25 “Neither is worshipped with men's hands, as though he needed any thing, seeing he giveth to all </a:t>
            </a:r>
            <a:r>
              <a:rPr lang="en-US" i="1" u="sng" dirty="0" smtClean="0"/>
              <a:t>life, and breath</a:t>
            </a:r>
            <a:r>
              <a:rPr lang="en-US" i="1" dirty="0" smtClean="0"/>
              <a:t>, and all things.”</a:t>
            </a:r>
          </a:p>
        </p:txBody>
      </p:sp>
      <p:pic>
        <p:nvPicPr>
          <p:cNvPr id="30722" name="Picture 2" descr="http://www.tofm.org/images/Breath%20and%20Body.jpg"/>
          <p:cNvPicPr>
            <a:picLocks noChangeAspect="1" noChangeArrowheads="1"/>
          </p:cNvPicPr>
          <p:nvPr/>
        </p:nvPicPr>
        <p:blipFill>
          <a:blip r:embed="rId2" cstate="print"/>
          <a:srcRect/>
          <a:stretch>
            <a:fillRect/>
          </a:stretch>
        </p:blipFill>
        <p:spPr bwMode="auto">
          <a:xfrm>
            <a:off x="2286001" y="3314282"/>
            <a:ext cx="4617720" cy="34675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n White\Pictures\Bible pictures\Praying\repent (3).jpg"/>
          <p:cNvPicPr>
            <a:picLocks noChangeAspect="1" noChangeArrowheads="1"/>
          </p:cNvPicPr>
          <p:nvPr/>
        </p:nvPicPr>
        <p:blipFill>
          <a:blip r:embed="rId2" cstate="print"/>
          <a:srcRect/>
          <a:stretch>
            <a:fillRect/>
          </a:stretch>
        </p:blipFill>
        <p:spPr bwMode="auto">
          <a:xfrm>
            <a:off x="1676400" y="-17188"/>
            <a:ext cx="5715000" cy="6875188"/>
          </a:xfrm>
          <a:prstGeom prst="rect">
            <a:avLst/>
          </a:prstGeom>
          <a:noFill/>
        </p:spPr>
      </p:pic>
      <p:sp>
        <p:nvSpPr>
          <p:cNvPr id="2" name="Title 1"/>
          <p:cNvSpPr>
            <a:spLocks noGrp="1"/>
          </p:cNvSpPr>
          <p:nvPr>
            <p:ph type="title"/>
          </p:nvPr>
        </p:nvSpPr>
        <p:spPr>
          <a:xfrm>
            <a:off x="0" y="0"/>
            <a:ext cx="9144000" cy="762000"/>
          </a:xfrm>
        </p:spPr>
        <p:txBody>
          <a:bodyPr>
            <a:normAutofit fontScale="90000"/>
          </a:bodyPr>
          <a:lstStyle/>
          <a:p>
            <a:r>
              <a:rPr lang="en-US" sz="5400" i="1" dirty="0" smtClean="0">
                <a:effectLst>
                  <a:glow rad="101600">
                    <a:schemeClr val="bg1">
                      <a:alpha val="40000"/>
                    </a:schemeClr>
                  </a:glow>
                </a:effectLst>
              </a:rPr>
              <a:t>Salvation</a:t>
            </a:r>
            <a:endParaRPr lang="en-US" sz="5400" i="1" dirty="0">
              <a:effectLst>
                <a:glow rad="101600">
                  <a:schemeClr val="bg1">
                    <a:alpha val="40000"/>
                  </a:schemeClr>
                </a:glow>
              </a:effectLst>
            </a:endParaRPr>
          </a:p>
        </p:txBody>
      </p:sp>
      <p:sp>
        <p:nvSpPr>
          <p:cNvPr id="4" name="Rectangle 3"/>
          <p:cNvSpPr/>
          <p:nvPr/>
        </p:nvSpPr>
        <p:spPr>
          <a:xfrm>
            <a:off x="1" y="1143000"/>
            <a:ext cx="9143999" cy="1323439"/>
          </a:xfrm>
          <a:prstGeom prst="rect">
            <a:avLst/>
          </a:prstGeom>
        </p:spPr>
        <p:txBody>
          <a:bodyPr wrap="square">
            <a:spAutoFit/>
          </a:bodyPr>
          <a:lstStyle/>
          <a:p>
            <a:pPr algn="ctr"/>
            <a:r>
              <a:rPr lang="en-US" sz="4000" i="1" dirty="0" smtClean="0">
                <a:effectLst>
                  <a:glow rad="101600">
                    <a:schemeClr val="bg1">
                      <a:alpha val="60000"/>
                    </a:schemeClr>
                  </a:glow>
                </a:effectLst>
              </a:rPr>
              <a:t>“…</a:t>
            </a:r>
            <a:r>
              <a:rPr lang="en-US" sz="4000" i="1" dirty="0" smtClean="0">
                <a:effectLst>
                  <a:glow rad="101600">
                    <a:schemeClr val="bg1">
                      <a:alpha val="60000"/>
                    </a:schemeClr>
                  </a:glow>
                </a:effectLst>
              </a:rPr>
              <a:t>the </a:t>
            </a:r>
            <a:r>
              <a:rPr lang="en-US" sz="4000" i="1" u="sng" dirty="0" smtClean="0">
                <a:effectLst>
                  <a:glow rad="101600">
                    <a:schemeClr val="bg1">
                      <a:alpha val="60000"/>
                    </a:schemeClr>
                  </a:glow>
                </a:effectLst>
              </a:rPr>
              <a:t>Spirit giveth life</a:t>
            </a:r>
            <a:r>
              <a:rPr lang="en-US" sz="4000" i="1" dirty="0" smtClean="0">
                <a:effectLst>
                  <a:glow rad="101600">
                    <a:schemeClr val="bg1">
                      <a:alpha val="60000"/>
                    </a:schemeClr>
                  </a:glow>
                </a:effectLst>
              </a:rPr>
              <a:t>.”</a:t>
            </a:r>
            <a:r>
              <a:rPr lang="en-US" sz="4000" i="1" dirty="0" smtClean="0">
                <a:effectLst>
                  <a:glow rad="101600">
                    <a:schemeClr val="bg1">
                      <a:alpha val="60000"/>
                    </a:schemeClr>
                  </a:glow>
                </a:effectLst>
              </a:rPr>
              <a:t> </a:t>
            </a:r>
            <a:endParaRPr lang="en-US" sz="4000" i="1" dirty="0" smtClean="0">
              <a:effectLst>
                <a:glow rad="101600">
                  <a:schemeClr val="bg1">
                    <a:alpha val="60000"/>
                  </a:schemeClr>
                </a:glow>
              </a:effectLst>
            </a:endParaRPr>
          </a:p>
          <a:p>
            <a:pPr algn="ctr"/>
            <a:r>
              <a:rPr lang="en-US" sz="4000" i="1" dirty="0" smtClean="0">
                <a:effectLst>
                  <a:glow rad="101600">
                    <a:schemeClr val="bg1">
                      <a:alpha val="60000"/>
                    </a:schemeClr>
                  </a:glow>
                </a:effectLst>
              </a:rPr>
              <a:t>(</a:t>
            </a:r>
            <a:r>
              <a:rPr lang="en-US" sz="4000" i="1" dirty="0" smtClean="0">
                <a:effectLst>
                  <a:glow rad="101600">
                    <a:schemeClr val="bg1">
                      <a:alpha val="60000"/>
                    </a:schemeClr>
                  </a:glow>
                </a:effectLst>
              </a:rPr>
              <a:t>II </a:t>
            </a:r>
            <a:r>
              <a:rPr lang="en-US" sz="4000" i="1" dirty="0" smtClean="0">
                <a:effectLst>
                  <a:glow rad="101600">
                    <a:schemeClr val="bg1">
                      <a:alpha val="60000"/>
                    </a:schemeClr>
                  </a:glow>
                </a:effectLst>
              </a:rPr>
              <a:t>Cor. </a:t>
            </a:r>
            <a:r>
              <a:rPr lang="en-US" sz="4000" i="1" dirty="0" smtClean="0">
                <a:effectLst>
                  <a:glow rad="101600">
                    <a:schemeClr val="bg1">
                      <a:alpha val="60000"/>
                    </a:schemeClr>
                  </a:glow>
                </a:effectLst>
              </a:rPr>
              <a:t>3:6)  </a:t>
            </a:r>
            <a:endParaRPr lang="en-US" sz="4000" i="1" dirty="0" smtClean="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4.bp.blogspot.com/-SgO92Ihcr2c/T4tVOVUI2tI/AAAAAAAADzo/1GGB2TNqE-w/s1600/holy%2520spirit%25201.jpg"/>
          <p:cNvPicPr>
            <a:picLocks noChangeAspect="1" noChangeArrowheads="1"/>
          </p:cNvPicPr>
          <p:nvPr/>
        </p:nvPicPr>
        <p:blipFill>
          <a:blip r:embed="rId2" cstate="print"/>
          <a:srcRect t="9172" r="-497"/>
          <a:stretch>
            <a:fillRect/>
          </a:stretch>
        </p:blipFill>
        <p:spPr bwMode="auto">
          <a:xfrm>
            <a:off x="762000" y="0"/>
            <a:ext cx="7696200" cy="6858001"/>
          </a:xfrm>
          <a:prstGeom prst="rect">
            <a:avLst/>
          </a:prstGeom>
          <a:noFill/>
        </p:spPr>
      </p:pic>
      <p:sp>
        <p:nvSpPr>
          <p:cNvPr id="3" name="Rectangle 2"/>
          <p:cNvSpPr/>
          <p:nvPr/>
        </p:nvSpPr>
        <p:spPr>
          <a:xfrm>
            <a:off x="1371600" y="838200"/>
            <a:ext cx="5486400" cy="3046988"/>
          </a:xfrm>
          <a:prstGeom prst="rect">
            <a:avLst/>
          </a:prstGeom>
        </p:spPr>
        <p:txBody>
          <a:bodyPr wrap="square">
            <a:spAutoFit/>
          </a:bodyPr>
          <a:lstStyle/>
          <a:p>
            <a:pPr algn="ctr"/>
            <a:r>
              <a:rPr lang="en-US" sz="3200" b="1" i="1" dirty="0" smtClean="0">
                <a:solidFill>
                  <a:schemeClr val="bg1"/>
                </a:solidFill>
              </a:rPr>
              <a:t>“Then Peter said unto them, Repent, and be baptized every one of you in the name of Jesus Christ for the remission of sins, and ye shall receive the gift of the Holy Ghost.” (Acts2:38)</a:t>
            </a:r>
            <a:endParaRPr lang="en-US" sz="3200" b="1" i="1" dirty="0">
              <a:solidFill>
                <a:schemeClr val="bg1"/>
              </a:solidFill>
            </a:endParaRPr>
          </a:p>
        </p:txBody>
      </p:sp>
      <p:pic>
        <p:nvPicPr>
          <p:cNvPr id="4" name="Picture 4" descr="http://img.ehowcdn.com/article-new/ehow/images/a08/23/k4/seven-gifts-holy-spirit-meaning-800x800.jpg"/>
          <p:cNvPicPr>
            <a:picLocks noChangeAspect="1" noChangeArrowheads="1"/>
          </p:cNvPicPr>
          <p:nvPr/>
        </p:nvPicPr>
        <p:blipFill>
          <a:blip r:embed="rId3" cstate="print"/>
          <a:srcRect l="11539" t="3846" r="9615"/>
          <a:stretch>
            <a:fillRect/>
          </a:stretch>
        </p:blipFill>
        <p:spPr bwMode="auto">
          <a:xfrm>
            <a:off x="2819400" y="3886200"/>
            <a:ext cx="3124200" cy="2543176"/>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adyofthelakeparish.org/sites/ladyofthelakeparish.org/files/resize/born-spirit-600x175.jpg"/>
          <p:cNvPicPr>
            <a:picLocks noChangeAspect="1" noChangeArrowheads="1"/>
          </p:cNvPicPr>
          <p:nvPr/>
        </p:nvPicPr>
        <p:blipFill>
          <a:blip r:embed="rId2" cstate="print"/>
          <a:srcRect/>
          <a:stretch>
            <a:fillRect/>
          </a:stretch>
        </p:blipFill>
        <p:spPr bwMode="auto">
          <a:xfrm>
            <a:off x="0" y="1905000"/>
            <a:ext cx="9144000" cy="2667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228600"/>
            <a:ext cx="9144000" cy="6629400"/>
          </a:xfrm>
        </p:spPr>
        <p:txBody>
          <a:bodyPr>
            <a:normAutofit/>
          </a:bodyPr>
          <a:lstStyle/>
          <a:p>
            <a:r>
              <a:rPr lang="en-US" sz="3500" i="1" dirty="0" smtClean="0"/>
              <a:t>I </a:t>
            </a:r>
            <a:r>
              <a:rPr lang="en-US" sz="3500" i="1" dirty="0" smtClean="0"/>
              <a:t>Cor. 15:22 “For as in Adam all die, even so in Christ shall all be </a:t>
            </a:r>
            <a:r>
              <a:rPr lang="en-US" sz="3500" i="1" u="sng" dirty="0" smtClean="0"/>
              <a:t>made alive</a:t>
            </a:r>
            <a:r>
              <a:rPr lang="en-US" sz="3500" i="1" dirty="0" smtClean="0"/>
              <a:t>.” </a:t>
            </a:r>
          </a:p>
          <a:p>
            <a:r>
              <a:rPr lang="en-US" sz="3500" i="1" dirty="0" smtClean="0"/>
              <a:t>Eph. 2:1 “And you hath he </a:t>
            </a:r>
            <a:r>
              <a:rPr lang="en-US" sz="3500" i="1" u="sng" dirty="0" smtClean="0"/>
              <a:t>quickened</a:t>
            </a:r>
            <a:r>
              <a:rPr lang="en-US" sz="3500" i="1" dirty="0" smtClean="0"/>
              <a:t>, who were dead in trespasses and sins.”</a:t>
            </a:r>
          </a:p>
          <a:p>
            <a:r>
              <a:rPr lang="en-US" sz="3500" i="1" dirty="0" smtClean="0"/>
              <a:t>Eph. 2:5 “Even when we were dead in sins, hath </a:t>
            </a:r>
            <a:r>
              <a:rPr lang="en-US" sz="3500" i="1" u="sng" dirty="0" smtClean="0"/>
              <a:t>quickened</a:t>
            </a:r>
            <a:r>
              <a:rPr lang="en-US" sz="3500" i="1" dirty="0" smtClean="0"/>
              <a:t> us together with Christ, (by grace ye are saved).” </a:t>
            </a:r>
          </a:p>
          <a:p>
            <a:r>
              <a:rPr lang="en-US" sz="3500" i="1" dirty="0" smtClean="0"/>
              <a:t>Titus 3:5 “Not by works of righteousness which we have done, but according to his mercy he saved us, by the washing of </a:t>
            </a:r>
            <a:r>
              <a:rPr lang="en-US" sz="3500" i="1" u="sng" dirty="0" smtClean="0"/>
              <a:t>regeneration, and renewing of the Holy Ghost</a:t>
            </a:r>
            <a:r>
              <a:rPr lang="en-US" sz="3500" i="1" dirty="0" smtClean="0"/>
              <a:t>.”</a:t>
            </a:r>
          </a:p>
          <a:p>
            <a:endParaRPr lang="en-US" sz="3500" i="1" dirty="0" smtClean="0"/>
          </a:p>
          <a:p>
            <a:endParaRPr lang="en-US" sz="3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to="" calcmode="lin" valueType="num">
                                      <p:cBhvr>
                                        <p:cTn id="7" dur="1" fill="hold"/>
                                        <p:tgtEl>
                                          <p:spTgt spid="5">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to="" calcmode="lin" valueType="num">
                                      <p:cBhvr>
                                        <p:cTn id="12" dur="1" fill="hold"/>
                                        <p:tgtEl>
                                          <p:spTgt spid="5">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to="" calcmode="lin" valueType="num">
                                      <p:cBhvr>
                                        <p:cTn id="17" dur="1" fill="hold"/>
                                        <p:tgtEl>
                                          <p:spTgt spid="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6001643"/>
          </a:xfrm>
          <a:prstGeom prst="rect">
            <a:avLst/>
          </a:prstGeom>
        </p:spPr>
        <p:txBody>
          <a:bodyPr wrap="square">
            <a:spAutoFit/>
          </a:bodyPr>
          <a:lstStyle/>
          <a:p>
            <a:pPr algn="ctr"/>
            <a:r>
              <a:rPr lang="en-US" sz="4800" dirty="0" smtClean="0"/>
              <a:t>At the moment of salvation another creation, a new creation takes place in the heart and life of the believer. </a:t>
            </a:r>
            <a:r>
              <a:rPr lang="en-US" sz="4800" i="1" dirty="0" smtClean="0">
                <a:solidFill>
                  <a:srgbClr val="FFFF00"/>
                </a:solidFill>
              </a:rPr>
              <a:t>“Therefore,” </a:t>
            </a:r>
            <a:r>
              <a:rPr lang="en-US" sz="4800" dirty="0" smtClean="0"/>
              <a:t>the apostle Paul wrote</a:t>
            </a:r>
            <a:r>
              <a:rPr lang="en-US" sz="4800" i="1" dirty="0" smtClean="0"/>
              <a:t>, </a:t>
            </a:r>
            <a:r>
              <a:rPr lang="en-US" sz="4800" i="1" dirty="0" smtClean="0">
                <a:solidFill>
                  <a:srgbClr val="FFFF00"/>
                </a:solidFill>
              </a:rPr>
              <a:t>“if any man be in Christ he is a new creature: old things are passed away; behold, all things are become </a:t>
            </a:r>
            <a:r>
              <a:rPr lang="en-US" sz="4800" i="1" dirty="0" smtClean="0">
                <a:solidFill>
                  <a:srgbClr val="FFFF00"/>
                </a:solidFill>
              </a:rPr>
              <a:t>new.”  </a:t>
            </a:r>
            <a:r>
              <a:rPr lang="en-US" sz="4800" i="1" dirty="0" smtClean="0">
                <a:solidFill>
                  <a:srgbClr val="FFFF00"/>
                </a:solidFill>
              </a:rPr>
              <a:t>(II Corinthians 5:17).</a:t>
            </a:r>
            <a:endParaRPr lang="en-US" sz="4800" i="1"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jewishstudies.eteacherbiblical.com/wp-content/uploads/2013/01/Jesus-and-Nicodemus3.png"/>
          <p:cNvPicPr>
            <a:picLocks noChangeAspect="1" noChangeArrowheads="1"/>
          </p:cNvPicPr>
          <p:nvPr/>
        </p:nvPicPr>
        <p:blipFill>
          <a:blip r:embed="rId2" cstate="print"/>
          <a:srcRect/>
          <a:stretch>
            <a:fillRect/>
          </a:stretch>
        </p:blipFill>
        <p:spPr bwMode="auto">
          <a:xfrm>
            <a:off x="457200" y="304800"/>
            <a:ext cx="8175455" cy="4800600"/>
          </a:xfrm>
          <a:prstGeom prst="rect">
            <a:avLst/>
          </a:prstGeom>
          <a:noFill/>
        </p:spPr>
      </p:pic>
      <p:sp>
        <p:nvSpPr>
          <p:cNvPr id="4" name="Title 3"/>
          <p:cNvSpPr>
            <a:spLocks noGrp="1"/>
          </p:cNvSpPr>
          <p:nvPr>
            <p:ph type="title"/>
          </p:nvPr>
        </p:nvSpPr>
        <p:spPr>
          <a:xfrm>
            <a:off x="457200" y="5105400"/>
            <a:ext cx="8229600" cy="1752600"/>
          </a:xfrm>
        </p:spPr>
        <p:txBody>
          <a:bodyPr>
            <a:scene3d>
              <a:camera prst="orthographicFront"/>
              <a:lightRig rig="threePt" dir="t"/>
            </a:scene3d>
            <a:sp3d extrusionH="57150">
              <a:bevelT w="38100" h="38100" prst="convex"/>
            </a:sp3d>
          </a:bodyPr>
          <a:lstStyle/>
          <a:p>
            <a:r>
              <a:rPr lang="en-US" i="1" dirty="0" smtClean="0"/>
              <a:t>John 3:1-17</a:t>
            </a:r>
            <a:endParaRPr lang="en-US"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2400" y="0"/>
            <a:ext cx="8991600" cy="6858000"/>
          </a:xfrm>
        </p:spPr>
        <p:txBody>
          <a:bodyPr>
            <a:normAutofit/>
            <a:scene3d>
              <a:camera prst="orthographicFront"/>
              <a:lightRig rig="threePt" dir="t"/>
            </a:scene3d>
            <a:sp3d extrusionH="57150">
              <a:bevelT w="38100" h="38100" prst="convex"/>
            </a:sp3d>
          </a:bodyPr>
          <a:lstStyle/>
          <a:p>
            <a:r>
              <a:rPr lang="en-US" sz="6000" dirty="0" smtClean="0">
                <a:solidFill>
                  <a:schemeClr val="accent1">
                    <a:lumMod val="40000"/>
                    <a:lumOff val="60000"/>
                  </a:schemeClr>
                </a:solidFill>
              </a:rPr>
              <a:t>Consider several properties of the wind</a:t>
            </a:r>
            <a:br>
              <a:rPr lang="en-US" sz="6000" dirty="0" smtClean="0">
                <a:solidFill>
                  <a:schemeClr val="accent1">
                    <a:lumMod val="40000"/>
                    <a:lumOff val="60000"/>
                  </a:schemeClr>
                </a:solidFill>
              </a:rPr>
            </a:br>
            <a:endParaRPr lang="en-US" sz="6000"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lnSpcReduction="10000"/>
          </a:bodyPr>
          <a:lstStyle/>
          <a:p>
            <a:pPr lvl="0"/>
            <a:r>
              <a:rPr lang="en-US" dirty="0" smtClean="0"/>
              <a:t>Wind is moving air, and this fresh air is needed continually for life itself. Even seeds often require wind for their dispersal and subsequent growth. Similarly, the Holy Spirit is the presence of God, the source for all life </a:t>
            </a:r>
            <a:r>
              <a:rPr lang="en-US" i="1" dirty="0" smtClean="0"/>
              <a:t>“Spirit of life.”</a:t>
            </a:r>
          </a:p>
          <a:p>
            <a:pPr lvl="0"/>
            <a:r>
              <a:rPr lang="en-US" dirty="0" smtClean="0"/>
              <a:t>Wind has no material shape or form. It is invisible; we cannot see the source or the destination of wind. It is a mysterious, unseen force. Nevertheless, its presence is felt and its effects seen </a:t>
            </a:r>
            <a:r>
              <a:rPr lang="en-US" i="1" dirty="0" smtClean="0"/>
              <a:t>– John 3:8</a:t>
            </a:r>
          </a:p>
          <a:p>
            <a:r>
              <a:rPr lang="en-US" dirty="0" smtClean="0"/>
              <a:t>Likewise, the unseen Holy Spirit can be experienced in a refreshing way. His presence is displayed in the work he does in human lives by transforming, sanctifying, encouraging, comforting and teaching – </a:t>
            </a:r>
            <a:r>
              <a:rPr lang="en-US" i="1" dirty="0" smtClean="0"/>
              <a:t>Acts 3:19</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sz="3400" dirty="0" smtClean="0"/>
              <a:t>Wind is a powerful force. It cannot be stopped or controlled by people. Likewise, the Holy Spirit is not subject to human control. The moving of the Holy Spirit is God at work – </a:t>
            </a:r>
            <a:r>
              <a:rPr lang="en-US" sz="3400" i="1" dirty="0" smtClean="0"/>
              <a:t>John 3:8</a:t>
            </a:r>
          </a:p>
          <a:p>
            <a:pPr lvl="0"/>
            <a:r>
              <a:rPr lang="en-US" sz="3400" dirty="0" smtClean="0"/>
              <a:t>There is great variety in the wind. It may be a soft whisper gently rustling the leaves on the trees, or it may be a hurricane uprooting trees.</a:t>
            </a:r>
          </a:p>
          <a:p>
            <a:r>
              <a:rPr lang="en-US" sz="3400" dirty="0" smtClean="0"/>
              <a:t>Likewise, the Holy Spirit may gently bring a person to </a:t>
            </a:r>
            <a:r>
              <a:rPr lang="en-US" sz="3400" u="sng" dirty="0" smtClean="0"/>
              <a:t>Christ</a:t>
            </a:r>
            <a:r>
              <a:rPr lang="en-US" sz="3400" dirty="0" smtClean="0"/>
              <a:t>, such as a little child raised in a Christian home </a:t>
            </a:r>
            <a:r>
              <a:rPr lang="en-US" sz="3400" i="1" dirty="0" smtClean="0"/>
              <a:t>(II Tim. 3:15), </a:t>
            </a:r>
            <a:r>
              <a:rPr lang="en-US" sz="3400" dirty="0" smtClean="0"/>
              <a:t>or he may work in some </a:t>
            </a:r>
            <a:r>
              <a:rPr lang="en-US" sz="3400" dirty="0" smtClean="0"/>
              <a:t>dramatic </a:t>
            </a:r>
            <a:r>
              <a:rPr lang="en-US" sz="3400" dirty="0" smtClean="0"/>
              <a:t>way to bring conviction and </a:t>
            </a:r>
            <a:r>
              <a:rPr lang="en-US" sz="3400" u="sng" dirty="0" smtClean="0"/>
              <a:t>conversion</a:t>
            </a:r>
            <a:r>
              <a:rPr lang="en-US" sz="3400" dirty="0" smtClean="0"/>
              <a:t> to the hardened </a:t>
            </a:r>
            <a:r>
              <a:rPr lang="en-US" sz="3400" u="sng" dirty="0" smtClean="0"/>
              <a:t>sinner</a:t>
            </a:r>
            <a:r>
              <a:rPr lang="en-US" sz="3400" dirty="0" smtClean="0"/>
              <a:t> </a:t>
            </a:r>
            <a:r>
              <a:rPr lang="en-US" sz="3400" i="1" dirty="0" smtClean="0"/>
              <a:t>(Acts 9:1-31).</a:t>
            </a:r>
          </a:p>
          <a:p>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i="1" dirty="0" smtClean="0"/>
              <a:t>Acts 16:14-30</a:t>
            </a:r>
            <a:endParaRPr lang="en-US" i="1" dirty="0"/>
          </a:p>
        </p:txBody>
      </p:sp>
      <p:sp>
        <p:nvSpPr>
          <p:cNvPr id="3" name="Content Placeholder 2"/>
          <p:cNvSpPr>
            <a:spLocks noGrp="1"/>
          </p:cNvSpPr>
          <p:nvPr>
            <p:ph idx="1"/>
          </p:nvPr>
        </p:nvSpPr>
        <p:spPr>
          <a:xfrm>
            <a:off x="0" y="1143001"/>
            <a:ext cx="9144000" cy="2971800"/>
          </a:xfrm>
        </p:spPr>
        <p:txBody>
          <a:bodyPr/>
          <a:lstStyle/>
          <a:p>
            <a:r>
              <a:rPr lang="en-US" dirty="0" smtClean="0"/>
              <a:t>Contrast </a:t>
            </a:r>
            <a:r>
              <a:rPr lang="en-US" u="sng" dirty="0" smtClean="0"/>
              <a:t>Lydia</a:t>
            </a:r>
            <a:r>
              <a:rPr lang="en-US" dirty="0" smtClean="0"/>
              <a:t>, whose heart the Lord opened (</a:t>
            </a:r>
            <a:r>
              <a:rPr lang="en-US" u="sng" dirty="0" smtClean="0"/>
              <a:t>verse 14</a:t>
            </a:r>
            <a:r>
              <a:rPr lang="en-US" dirty="0" smtClean="0"/>
              <a:t>), and the </a:t>
            </a:r>
            <a:r>
              <a:rPr lang="en-US" u="sng" dirty="0" smtClean="0"/>
              <a:t>jailer</a:t>
            </a:r>
            <a:r>
              <a:rPr lang="en-US" dirty="0" smtClean="0"/>
              <a:t>, who needed an </a:t>
            </a:r>
            <a:r>
              <a:rPr lang="en-US" u="sng" dirty="0" smtClean="0"/>
              <a:t>earthquake</a:t>
            </a:r>
            <a:r>
              <a:rPr lang="en-US" dirty="0" smtClean="0"/>
              <a:t> to jar him to his spiritual sense (</a:t>
            </a:r>
            <a:r>
              <a:rPr lang="en-US" u="sng" dirty="0" smtClean="0"/>
              <a:t>verse 30</a:t>
            </a:r>
            <a:r>
              <a:rPr lang="en-US" dirty="0" smtClean="0"/>
              <a:t>). </a:t>
            </a:r>
          </a:p>
          <a:p>
            <a:r>
              <a:rPr lang="en-US" dirty="0" smtClean="0"/>
              <a:t>In both cases, the </a:t>
            </a:r>
            <a:r>
              <a:rPr lang="en-US" u="sng" dirty="0" smtClean="0"/>
              <a:t>Holy Spirit</a:t>
            </a:r>
            <a:r>
              <a:rPr lang="en-US" dirty="0" smtClean="0"/>
              <a:t> did the </a:t>
            </a:r>
            <a:r>
              <a:rPr lang="en-US" u="sng" dirty="0" smtClean="0"/>
              <a:t>regenerating</a:t>
            </a:r>
            <a:r>
              <a:rPr lang="en-US" dirty="0" smtClean="0"/>
              <a:t> work.</a:t>
            </a:r>
          </a:p>
          <a:p>
            <a:endParaRPr lang="en-US" dirty="0"/>
          </a:p>
        </p:txBody>
      </p:sp>
      <p:pic>
        <p:nvPicPr>
          <p:cNvPr id="36866" name="Picture 2" descr="http://gardenofpraise.com/images/acts12b.jpg"/>
          <p:cNvPicPr>
            <a:picLocks noChangeAspect="1" noChangeArrowheads="1"/>
          </p:cNvPicPr>
          <p:nvPr/>
        </p:nvPicPr>
        <p:blipFill>
          <a:blip r:embed="rId2" cstate="print"/>
          <a:srcRect/>
          <a:stretch>
            <a:fillRect/>
          </a:stretch>
        </p:blipFill>
        <p:spPr bwMode="auto">
          <a:xfrm>
            <a:off x="304800" y="3724274"/>
            <a:ext cx="4286250" cy="3133726"/>
          </a:xfrm>
          <a:prstGeom prst="rect">
            <a:avLst/>
          </a:prstGeom>
          <a:noFill/>
        </p:spPr>
      </p:pic>
      <p:pic>
        <p:nvPicPr>
          <p:cNvPr id="36868" name="Picture 4" descr="http://3.bp.blogspot.com/-aMW-GzkcAD0/T-erAnZJOxI/AAAAAAAAFU0/R7AOLa1pynM/s1600/jailer.jpg"/>
          <p:cNvPicPr>
            <a:picLocks noChangeAspect="1" noChangeArrowheads="1"/>
          </p:cNvPicPr>
          <p:nvPr/>
        </p:nvPicPr>
        <p:blipFill>
          <a:blip r:embed="rId3" cstate="print"/>
          <a:srcRect/>
          <a:stretch>
            <a:fillRect/>
          </a:stretch>
        </p:blipFill>
        <p:spPr bwMode="auto">
          <a:xfrm>
            <a:off x="5627158" y="3352800"/>
            <a:ext cx="2954867"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4326"/>
          </a:xfrm>
          <a:prstGeom prst="rect">
            <a:avLst/>
          </a:prstGeom>
        </p:spPr>
        <p:txBody>
          <a:bodyPr wrap="square">
            <a:spAutoFit/>
          </a:bodyPr>
          <a:lstStyle/>
          <a:p>
            <a:pPr algn="ctr"/>
            <a:r>
              <a:rPr lang="en-US" sz="3600" i="1" dirty="0" smtClean="0"/>
              <a:t>“And when he had said this, he breathed on them, and </a:t>
            </a:r>
            <a:r>
              <a:rPr lang="en-US" sz="3600" i="1" dirty="0" err="1" smtClean="0"/>
              <a:t>saith</a:t>
            </a:r>
            <a:r>
              <a:rPr lang="en-US" sz="3600" i="1" dirty="0" smtClean="0"/>
              <a:t> unto them, </a:t>
            </a:r>
          </a:p>
          <a:p>
            <a:pPr algn="ctr"/>
            <a:r>
              <a:rPr lang="en-US" sz="3600" i="1" dirty="0" smtClean="0"/>
              <a:t>Receive ye the Holy Ghost.” (John 20:22)</a:t>
            </a:r>
            <a:endParaRPr lang="en-US" sz="3600" i="1" dirty="0"/>
          </a:p>
        </p:txBody>
      </p:sp>
      <p:pic>
        <p:nvPicPr>
          <p:cNvPr id="64514" name="Picture 2" descr="http://ariseandshinenow.com/MyPeople/images/Christ_in_us.jpg"/>
          <p:cNvPicPr>
            <a:picLocks noChangeAspect="1" noChangeArrowheads="1"/>
          </p:cNvPicPr>
          <p:nvPr/>
        </p:nvPicPr>
        <p:blipFill>
          <a:blip r:embed="rId2" cstate="print">
            <a:lum bright="-10000" contrast="10000"/>
          </a:blip>
          <a:srcRect/>
          <a:stretch>
            <a:fillRect/>
          </a:stretch>
        </p:blipFill>
        <p:spPr bwMode="auto">
          <a:xfrm>
            <a:off x="1295400" y="1828800"/>
            <a:ext cx="6362700" cy="4772025"/>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p:spPr>
        <p:txBody>
          <a:bodyPr>
            <a:normAutofit/>
          </a:bodyPr>
          <a:lstStyle/>
          <a:p>
            <a:r>
              <a:rPr lang="en-US" sz="3400" i="1" dirty="0" smtClean="0"/>
              <a:t>“And, behold, I send the promise of my Father upon you: but tarry ye in the city of Jerusalem, until ye be endued with power from on high.” (Luke 24:49) </a:t>
            </a:r>
            <a:endParaRPr lang="en-US" sz="3400" i="1" dirty="0"/>
          </a:p>
        </p:txBody>
      </p:sp>
      <p:pic>
        <p:nvPicPr>
          <p:cNvPr id="3" name="Picture 2" descr="http://ariseandshinenow.com/MyPeople/images/Christ_in_us.jpg"/>
          <p:cNvPicPr>
            <a:picLocks noChangeAspect="1" noChangeArrowheads="1"/>
          </p:cNvPicPr>
          <p:nvPr/>
        </p:nvPicPr>
        <p:blipFill>
          <a:blip r:embed="rId2" cstate="print">
            <a:lum bright="-10000" contrast="10000"/>
          </a:blip>
          <a:srcRect/>
          <a:stretch>
            <a:fillRect/>
          </a:stretch>
        </p:blipFill>
        <p:spPr bwMode="auto">
          <a:xfrm>
            <a:off x="1295400" y="1828800"/>
            <a:ext cx="6362700" cy="4772025"/>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en-US" dirty="0" smtClean="0"/>
              <a:t>In the New Testament alone there are some 261 passages which refer to the Holy Spirit. He is mentioned 56 times in the Gospels, 57 times in the book of Acts, 112 times in the Pauline epistles, and 36 times in the remaining New Testament.</a:t>
            </a:r>
            <a:br>
              <a:rPr lang="en-US" dirty="0" smtClean="0"/>
            </a:br>
            <a:r>
              <a:rPr lang="en-US" dirty="0" smtClean="0"/>
              <a:t/>
            </a:r>
            <a:br>
              <a:rPr lang="en-US" dirty="0" smtClean="0"/>
            </a:br>
            <a:r>
              <a:rPr lang="en-US" sz="5300" b="1" dirty="0" smtClean="0">
                <a:solidFill>
                  <a:srgbClr val="FFFF00"/>
                </a:solidFill>
              </a:rPr>
              <a:t>Total = 522</a:t>
            </a:r>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430962"/>
          </a:xfrm>
        </p:spPr>
        <p:txBody>
          <a:bodyPr>
            <a:noAutofit/>
          </a:bodyPr>
          <a:lstStyle/>
          <a:p>
            <a:r>
              <a:rPr lang="en-US" sz="3600" i="1" dirty="0" smtClean="0"/>
              <a:t>“And when the day of Pentecost was fully come, they were all with one accord in one place. And suddenly there came a sound from heaven as of a </a:t>
            </a:r>
            <a:r>
              <a:rPr lang="en-US" sz="3600" i="1" u="sng" dirty="0" smtClean="0"/>
              <a:t>rushing mighty wind</a:t>
            </a:r>
            <a:r>
              <a:rPr lang="en-US" sz="3600" i="1" dirty="0" smtClean="0"/>
              <a:t>, and it filled all the house where they were sitting. And there appeared unto them cloven tongues like as of fire, and it sat upon each of them. And they were all filled with the Holy Ghost, and began to speak with other tongues, as the Spirit gave them utterance…And how hear we every man in our own tongue, wherein we were born?”</a:t>
            </a:r>
            <a:br>
              <a:rPr lang="en-US" sz="3600" i="1" dirty="0" smtClean="0"/>
            </a:br>
            <a:r>
              <a:rPr lang="en-US" sz="3600" i="1" dirty="0" smtClean="0"/>
              <a:t> (Acts 2:1-4, 8) </a:t>
            </a:r>
            <a:endParaRPr lang="en-US" sz="3600"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2.bp.blogspot.com/-URhRstxvDsw/TfJA-kOfk7I/AAAAAAAABVo/UpjRLJw5cgA/s640/Pentecost+%2528Canziani%2529.jpg"/>
          <p:cNvPicPr>
            <a:picLocks noChangeAspect="1" noChangeArrowheads="1"/>
          </p:cNvPicPr>
          <p:nvPr/>
        </p:nvPicPr>
        <p:blipFill>
          <a:blip r:embed="rId2" cstate="print"/>
          <a:srcRect/>
          <a:stretch>
            <a:fillRect/>
          </a:stretch>
        </p:blipFill>
        <p:spPr bwMode="auto">
          <a:xfrm>
            <a:off x="0" y="457200"/>
            <a:ext cx="9185384" cy="6019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4.bp.blogspot.com/_VuBdVK9Y_8s/SYNxjCSanWI/AAAAAAAAAi8/_vJXXA8MxNk/s400/CPH_PentaCost+copy.jpg"/>
          <p:cNvPicPr>
            <a:picLocks noChangeAspect="1" noChangeArrowheads="1"/>
          </p:cNvPicPr>
          <p:nvPr/>
        </p:nvPicPr>
        <p:blipFill>
          <a:blip r:embed="rId2" cstate="print"/>
          <a:srcRect/>
          <a:stretch>
            <a:fillRect/>
          </a:stretch>
        </p:blipFill>
        <p:spPr bwMode="auto">
          <a:xfrm>
            <a:off x="228600" y="0"/>
            <a:ext cx="8711883" cy="701306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381000" y="141837"/>
            <a:ext cx="8153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ctr" defTabSz="914400" rtl="0" eaLnBrk="1" fontAlgn="base" latinLnBrk="0" hangingPunct="1">
              <a:lnSpc>
                <a:spcPct val="100000"/>
              </a:lnSpc>
              <a:spcBef>
                <a:spcPct val="0"/>
              </a:spcBef>
              <a:spcAft>
                <a:spcPct val="0"/>
              </a:spcAft>
              <a:buClrTx/>
              <a:buSzTx/>
              <a:buFontTx/>
              <a:buNone/>
              <a:tabLst/>
            </a:pPr>
            <a:r>
              <a:rPr lang="en-US" sz="3200" dirty="0" smtClean="0">
                <a:latin typeface="Arial" pitchFamily="34" charset="0"/>
                <a:ea typeface="Times New Roman" pitchFamily="18" charset="0"/>
                <a:cs typeface="Arial" pitchFamily="34" charset="0"/>
              </a:rPr>
              <a:t>Upon receiving the indwelling presents of the Holy Spirit 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 disciples were given the gifts of the Spirit to carry on the work of the ministry upon earth. </a:t>
            </a:r>
          </a:p>
          <a:p>
            <a:pPr marL="0" marR="0" lvl="0" indent="182563"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p:txBody>
      </p:sp>
      <p:sp>
        <p:nvSpPr>
          <p:cNvPr id="3" name="Rectangle 2"/>
          <p:cNvSpPr/>
          <p:nvPr/>
        </p:nvSpPr>
        <p:spPr>
          <a:xfrm>
            <a:off x="990600" y="3276600"/>
            <a:ext cx="7315200" cy="1754326"/>
          </a:xfrm>
          <a:prstGeom prst="rect">
            <a:avLst/>
          </a:prstGeom>
        </p:spPr>
        <p:txBody>
          <a:bodyPr wrap="square">
            <a:spAutoFit/>
          </a:bodyPr>
          <a:lstStyle/>
          <a:p>
            <a:pPr algn="ctr"/>
            <a:r>
              <a:rPr lang="en-US" sz="3600" dirty="0" smtClean="0">
                <a:effectLst>
                  <a:glow rad="101600">
                    <a:schemeClr val="bg1">
                      <a:alpha val="60000"/>
                    </a:schemeClr>
                  </a:glow>
                </a:effectLst>
              </a:rPr>
              <a:t>Who is given a spiritual gift?</a:t>
            </a:r>
            <a:br>
              <a:rPr lang="en-US" sz="3600" dirty="0" smtClean="0">
                <a:effectLst>
                  <a:glow rad="101600">
                    <a:schemeClr val="bg1">
                      <a:alpha val="60000"/>
                    </a:schemeClr>
                  </a:glow>
                </a:effectLst>
              </a:rPr>
            </a:br>
            <a:r>
              <a:rPr lang="en-US" sz="3600" i="1" dirty="0" smtClean="0">
                <a:effectLst>
                  <a:glow rad="101600">
                    <a:schemeClr val="bg1">
                      <a:alpha val="60000"/>
                    </a:schemeClr>
                  </a:glow>
                </a:effectLst>
              </a:rPr>
              <a:t>(Romans 12:1-8; I Corinthians 12-14; Ephesians 4:7-16; I Peter 4:10-11)</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5486400" cy="6858000"/>
          </a:xfrm>
        </p:spPr>
        <p:txBody>
          <a:bodyPr>
            <a:normAutofit lnSpcReduction="10000"/>
          </a:bodyPr>
          <a:lstStyle/>
          <a:p>
            <a:r>
              <a:rPr lang="en-US" dirty="0" smtClean="0">
                <a:effectLst>
                  <a:glow rad="101600">
                    <a:schemeClr val="bg1">
                      <a:alpha val="60000"/>
                    </a:schemeClr>
                  </a:glow>
                </a:effectLst>
              </a:rPr>
              <a:t>Every believer is given a spiritual gift.</a:t>
            </a:r>
          </a:p>
          <a:p>
            <a:r>
              <a:rPr lang="en-US" dirty="0" smtClean="0">
                <a:effectLst>
                  <a:glow rad="101600">
                    <a:schemeClr val="bg1">
                      <a:alpha val="60000"/>
                    </a:schemeClr>
                  </a:glow>
                </a:effectLst>
              </a:rPr>
              <a:t>Spiritual gifts are received at the time of salvation.</a:t>
            </a:r>
          </a:p>
          <a:p>
            <a:r>
              <a:rPr lang="en-US" dirty="0" smtClean="0">
                <a:effectLst>
                  <a:glow rad="101600">
                    <a:schemeClr val="bg1">
                      <a:alpha val="60000"/>
                    </a:schemeClr>
                  </a:glow>
                </a:effectLst>
              </a:rPr>
              <a:t>When we are born, we possess certain natural abilities.</a:t>
            </a:r>
          </a:p>
          <a:p>
            <a:r>
              <a:rPr lang="en-US" dirty="0" smtClean="0">
                <a:effectLst>
                  <a:glow rad="101600">
                    <a:schemeClr val="bg1">
                      <a:alpha val="60000"/>
                    </a:schemeClr>
                  </a:glow>
                </a:effectLst>
              </a:rPr>
              <a:t>When we are born spiritually, God takes these natural abilities and along with our spiritual gift turns them into the means by which He can work through us supernaturally.</a:t>
            </a:r>
            <a:endParaRPr lang="en-US" dirty="0">
              <a:effectLst>
                <a:glow rad="101600">
                  <a:schemeClr val="bg1">
                    <a:alpha val="60000"/>
                  </a:schemeClr>
                </a:glow>
              </a:effectLst>
            </a:endParaRPr>
          </a:p>
        </p:txBody>
      </p:sp>
      <p:pic>
        <p:nvPicPr>
          <p:cNvPr id="5" name="Picture 2" descr="C:\Users\Ptr. Daniel White\Desktop\Prophecy pictures\prophecy pictures\PC_02.jpg"/>
          <p:cNvPicPr>
            <a:picLocks noChangeAspect="1" noChangeArrowheads="1"/>
          </p:cNvPicPr>
          <p:nvPr/>
        </p:nvPicPr>
        <p:blipFill>
          <a:blip r:embed="rId2" cstate="print"/>
          <a:srcRect r="5036" b="-546"/>
          <a:stretch>
            <a:fillRect/>
          </a:stretch>
        </p:blipFill>
        <p:spPr bwMode="auto">
          <a:xfrm>
            <a:off x="5334000" y="381000"/>
            <a:ext cx="3505200" cy="6019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What is a spiritual gift?</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600200"/>
            <a:ext cx="6248400" cy="5257800"/>
          </a:xfrm>
        </p:spPr>
        <p:txBody>
          <a:bodyPr>
            <a:noAutofit/>
          </a:bodyPr>
          <a:lstStyle/>
          <a:p>
            <a:r>
              <a:rPr lang="en-US" sz="3600" dirty="0" smtClean="0">
                <a:effectLst>
                  <a:glow rad="101600">
                    <a:schemeClr val="bg1">
                      <a:alpha val="60000"/>
                    </a:schemeClr>
                  </a:glow>
                </a:effectLst>
              </a:rPr>
              <a:t>A spiritual gift is the </a:t>
            </a:r>
            <a:r>
              <a:rPr lang="en-US" sz="3600" i="1" dirty="0" smtClean="0">
                <a:effectLst>
                  <a:glow rad="101600">
                    <a:schemeClr val="bg1">
                      <a:alpha val="60000"/>
                    </a:schemeClr>
                  </a:glow>
                </a:effectLst>
              </a:rPr>
              <a:t>“Manifold grace of God” (I Peter 4:10)</a:t>
            </a:r>
          </a:p>
          <a:p>
            <a:r>
              <a:rPr lang="en-US" sz="3600" dirty="0" smtClean="0">
                <a:effectLst>
                  <a:glow rad="101600">
                    <a:schemeClr val="bg1">
                      <a:alpha val="60000"/>
                    </a:schemeClr>
                  </a:glow>
                </a:effectLst>
              </a:rPr>
              <a:t>It is given to Christians enabling them to serve their church, the world and Christ through the divine enablement of the Holy Spirit – </a:t>
            </a:r>
            <a:r>
              <a:rPr lang="en-US" sz="3600" i="1" dirty="0" smtClean="0">
                <a:effectLst>
                  <a:glow rad="101600">
                    <a:schemeClr val="bg1">
                      <a:alpha val="60000"/>
                    </a:schemeClr>
                  </a:glow>
                </a:effectLst>
              </a:rPr>
              <a:t>(I Corinthians 12:1-27)</a:t>
            </a:r>
            <a:endParaRPr lang="en-US" sz="3600" i="1" dirty="0">
              <a:effectLst>
                <a:glow rad="101600">
                  <a:schemeClr val="bg1">
                    <a:alpha val="60000"/>
                  </a:schemeClr>
                </a:glow>
              </a:effectLst>
            </a:endParaRPr>
          </a:p>
        </p:txBody>
      </p:sp>
      <p:pic>
        <p:nvPicPr>
          <p:cNvPr id="15362" name="Picture 2" descr="c:\Users\Ptr. Daniel White\Desktop\Prophecy pictures\prophecy pictures\dove-holy-spirit.jpg"/>
          <p:cNvPicPr>
            <a:picLocks noChangeAspect="1" noChangeArrowheads="1"/>
          </p:cNvPicPr>
          <p:nvPr/>
        </p:nvPicPr>
        <p:blipFill>
          <a:blip r:embed="rId3" cstate="print"/>
          <a:srcRect/>
          <a:stretch>
            <a:fillRect/>
          </a:stretch>
        </p:blipFill>
        <p:spPr bwMode="auto">
          <a:xfrm flipH="1">
            <a:off x="6172200" y="2209800"/>
            <a:ext cx="2743200" cy="3124200"/>
          </a:xfrm>
          <a:prstGeom prst="rect">
            <a:avLst/>
          </a:prstGeom>
          <a:ln>
            <a:noFill/>
          </a:ln>
          <a:effectLst>
            <a:outerShdw blurRad="292100" dist="139700" dir="2700000" algn="tl" rotWithShape="0">
              <a:srgbClr val="333333">
                <a:alpha val="65000"/>
              </a:srgbClr>
            </a:outerShdw>
            <a:reflection blurRad="6350" stA="50000" endA="295" endPos="92000" dist="1016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tr. Daniel White\Desktop\spiritual_gifts_dove.jpg"/>
          <p:cNvPicPr>
            <a:picLocks noChangeAspect="1" noChangeArrowheads="1"/>
          </p:cNvPicPr>
          <p:nvPr/>
        </p:nvPicPr>
        <p:blipFill>
          <a:blip r:embed="rId3" cstate="print"/>
          <a:srcRect/>
          <a:stretch>
            <a:fillRect/>
          </a:stretch>
        </p:blipFill>
        <p:spPr bwMode="auto">
          <a:xfrm>
            <a:off x="2971800" y="3505200"/>
            <a:ext cx="3581400" cy="3130550"/>
          </a:xfrm>
          <a:prstGeom prst="rect">
            <a:avLst/>
          </a:prstGeom>
          <a:ln>
            <a:noFill/>
          </a:ln>
          <a:effectLst>
            <a:softEdge rad="112500"/>
          </a:effectLst>
        </p:spPr>
      </p:pic>
      <p:sp>
        <p:nvSpPr>
          <p:cNvPr id="2" name="Title 1"/>
          <p:cNvSpPr>
            <a:spLocks noGrp="1"/>
          </p:cNvSpPr>
          <p:nvPr>
            <p:ph type="title"/>
          </p:nvPr>
        </p:nvSpPr>
        <p:spPr>
          <a:xfrm>
            <a:off x="457200" y="274638"/>
            <a:ext cx="8229600" cy="3230562"/>
          </a:xfrm>
        </p:spPr>
        <p:txBody>
          <a:bodyPr>
            <a:normAutofit fontScale="90000"/>
          </a:bodyPr>
          <a:lstStyle/>
          <a:p>
            <a:r>
              <a:rPr lang="en-US" sz="5400" b="1" i="1" dirty="0" smtClean="0">
                <a:effectLst>
                  <a:glow rad="101600">
                    <a:schemeClr val="bg1">
                      <a:alpha val="60000"/>
                    </a:schemeClr>
                  </a:glow>
                </a:effectLst>
                <a:latin typeface="Times New Roman" pitchFamily="18" charset="0"/>
                <a:cs typeface="Times New Roman" pitchFamily="18" charset="0"/>
              </a:rPr>
              <a:t>“Now concerning spiritual gifts, brethren, I would not have you ignorant.”</a:t>
            </a:r>
            <a:br>
              <a:rPr lang="en-US" sz="5400" b="1" i="1" dirty="0" smtClean="0">
                <a:effectLst>
                  <a:glow rad="101600">
                    <a:schemeClr val="bg1">
                      <a:alpha val="60000"/>
                    </a:schemeClr>
                  </a:glow>
                </a:effectLst>
                <a:latin typeface="Times New Roman" pitchFamily="18" charset="0"/>
                <a:cs typeface="Times New Roman" pitchFamily="18" charset="0"/>
              </a:rPr>
            </a:br>
            <a:r>
              <a:rPr lang="en-US" sz="5400" b="1" i="1" dirty="0" smtClean="0">
                <a:effectLst>
                  <a:glow rad="101600">
                    <a:schemeClr val="bg1">
                      <a:alpha val="60000"/>
                    </a:schemeClr>
                  </a:glow>
                </a:effectLst>
                <a:latin typeface="Times New Roman" pitchFamily="18" charset="0"/>
                <a:cs typeface="Times New Roman" pitchFamily="18" charset="0"/>
              </a:rPr>
              <a:t>(I Corinthians 12:1)</a:t>
            </a:r>
            <a:endParaRPr lang="en-US" sz="5400" b="1" i="1" dirty="0">
              <a:effectLst>
                <a:glow rad="101600">
                  <a:schemeClr val="bg1">
                    <a:alpha val="60000"/>
                  </a:schemeClr>
                </a:glow>
              </a:effectLst>
              <a:latin typeface="Times New Roman" pitchFamily="18" charset="0"/>
              <a:cs typeface="Times New Roman" pitchFamily="18" charset="0"/>
            </a:endParaRPr>
          </a:p>
        </p:txBody>
      </p:sp>
      <p:pic>
        <p:nvPicPr>
          <p:cNvPr id="13315" name="Picture 3" descr="C:\Users\Ptr. Daniel White\Desktop\Prophecy pictures\prophecy pictures\Light unto My Path 1192-13#60.jpg"/>
          <p:cNvPicPr>
            <a:picLocks noChangeAspect="1" noChangeArrowheads="1"/>
          </p:cNvPicPr>
          <p:nvPr/>
        </p:nvPicPr>
        <p:blipFill>
          <a:blip r:embed="rId4" cstate="print"/>
          <a:srcRect/>
          <a:stretch>
            <a:fillRect/>
          </a:stretch>
        </p:blipFill>
        <p:spPr bwMode="auto">
          <a:xfrm>
            <a:off x="2819400" y="3439886"/>
            <a:ext cx="3810000" cy="326571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Autofit/>
          </a:bodyPr>
          <a:lstStyle/>
          <a:p>
            <a:pPr lvl="0" indent="228600" eaLnBrk="0" fontAlgn="base" hangingPunct="0">
              <a:spcAft>
                <a:spcPct val="0"/>
              </a:spcAft>
            </a:pPr>
            <a:r>
              <a:rPr lang="en-US" sz="2800" i="1" dirty="0" smtClean="0">
                <a:latin typeface="Arial" pitchFamily="34" charset="0"/>
                <a:ea typeface="Times New Roman" pitchFamily="18" charset="0"/>
                <a:cs typeface="Arial" pitchFamily="34" charset="0"/>
              </a:rPr>
              <a:t>"Wherefore he saith, When he ascended up on high, he led captivity captive, and gave gifts unto men....And he gave some, apostles; and some, prophets; and some, evangelists; and some, pastors and teachers; For the perfecting of the saints, for the work of the ministry, for the edifying of the body of Christ" (Eph. 4:8, 11-12).</a:t>
            </a:r>
            <a:br>
              <a:rPr lang="en-US" sz="2800" i="1" dirty="0" smtClean="0">
                <a:latin typeface="Arial" pitchFamily="34" charset="0"/>
                <a:ea typeface="Times New Roman" pitchFamily="18" charset="0"/>
                <a:cs typeface="Arial" pitchFamily="34" charset="0"/>
              </a:rPr>
            </a:br>
            <a:r>
              <a:rPr lang="en-US" sz="2800" i="1" dirty="0" smtClean="0">
                <a:latin typeface="Arial" pitchFamily="34" charset="0"/>
                <a:ea typeface="Times New Roman" pitchFamily="18" charset="0"/>
                <a:cs typeface="Arial" pitchFamily="34" charset="0"/>
              </a:rPr>
              <a:t>"But ye shall receive power, after that the Holy Ghost is come upon you: and ye shall be witnesses unto me both in Jerusalem, and in all Judaea, and in Samaria, and unto the uttermost part of the earth" (Acts 1:8).</a:t>
            </a:r>
            <a:br>
              <a:rPr lang="en-US" sz="2800" i="1" dirty="0" smtClean="0">
                <a:latin typeface="Arial" pitchFamily="34" charset="0"/>
                <a:ea typeface="Times New Roman" pitchFamily="18" charset="0"/>
                <a:cs typeface="Arial" pitchFamily="34" charset="0"/>
              </a:rPr>
            </a:br>
            <a:r>
              <a:rPr lang="en-US" sz="2800" i="1" dirty="0" smtClean="0">
                <a:latin typeface="Arial" pitchFamily="34" charset="0"/>
                <a:ea typeface="Times New Roman" pitchFamily="18" charset="0"/>
                <a:cs typeface="Arial" pitchFamily="34" charset="0"/>
              </a:rPr>
              <a:t>"And what is the exceeding greatness of his power to us-ward who believe, according to the working of his might power [Holy Spirit], Which he wrought in Christ, when he raised him from the dead, and set him at his own right hand in the heavenly places" (Eph. 1:19-20).</a:t>
            </a:r>
            <a:r>
              <a:rPr lang="en-US" sz="2800" i="1" dirty="0" smtClean="0">
                <a:latin typeface="Arial" pitchFamily="34" charset="0"/>
                <a:cs typeface="Arial" pitchFamily="34" charset="0"/>
              </a:rPr>
              <a:t/>
            </a:r>
            <a:br>
              <a:rPr lang="en-US" sz="2800" i="1" dirty="0" smtClean="0">
                <a:latin typeface="Arial" pitchFamily="34" charset="0"/>
                <a:cs typeface="Arial" pitchFamily="34" charset="0"/>
              </a:rPr>
            </a:br>
            <a:endParaRPr 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effectLst>
                  <a:glow rad="101600">
                    <a:schemeClr val="bg1">
                      <a:alpha val="60000"/>
                    </a:schemeClr>
                  </a:glow>
                </a:effectLst>
                <a:latin typeface="Times New Roman" pitchFamily="18" charset="0"/>
                <a:cs typeface="Times New Roman" pitchFamily="18" charset="0"/>
              </a:rPr>
              <a:t>Seven Motivational Gifts</a:t>
            </a:r>
            <a:r>
              <a:rPr lang="en-US" dirty="0">
                <a:solidFill>
                  <a:srgbClr val="FFFF00"/>
                </a:solidFill>
                <a:effectLst>
                  <a:glow rad="101600">
                    <a:schemeClr val="bg1">
                      <a:alpha val="60000"/>
                    </a:schemeClr>
                  </a:glow>
                </a:effectLst>
                <a:latin typeface="Times New Roman" pitchFamily="18" charset="0"/>
                <a:cs typeface="Times New Roman" pitchFamily="18" charset="0"/>
              </a:rPr>
              <a:t/>
            </a:r>
            <a:br>
              <a:rPr lang="en-US" dirty="0">
                <a:solidFill>
                  <a:srgbClr val="FFFF00"/>
                </a:solidFill>
                <a:effectLst>
                  <a:glow rad="101600">
                    <a:schemeClr val="bg1">
                      <a:alpha val="60000"/>
                    </a:schemeClr>
                  </a:glow>
                </a:effectLst>
                <a:latin typeface="Times New Roman" pitchFamily="18" charset="0"/>
                <a:cs typeface="Times New Roman" pitchFamily="18" charset="0"/>
              </a:rPr>
            </a:br>
            <a:r>
              <a:rPr lang="en-US" i="1" dirty="0" smtClean="0">
                <a:solidFill>
                  <a:srgbClr val="FFFF00"/>
                </a:solidFill>
                <a:effectLst>
                  <a:glow rad="101600">
                    <a:schemeClr val="bg1">
                      <a:alpha val="60000"/>
                    </a:schemeClr>
                  </a:glow>
                </a:effectLst>
                <a:latin typeface="Times New Roman" pitchFamily="18" charset="0"/>
                <a:cs typeface="Times New Roman" pitchFamily="18" charset="0"/>
              </a:rPr>
              <a:t>(Romans 12:3-8)</a:t>
            </a:r>
            <a:endParaRPr lang="en-US" i="1" dirty="0">
              <a:solidFill>
                <a:srgbClr val="FFFF00"/>
              </a:solidFill>
              <a:effectLst>
                <a:glow rad="101600">
                  <a:schemeClr val="bg1">
                    <a:alpha val="60000"/>
                  </a:schemeClr>
                </a:glo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4572000"/>
          </a:xfrm>
        </p:spPr>
        <p:txBody>
          <a:bodyPr>
            <a:normAutofit lnSpcReduction="10000"/>
          </a:bodyPr>
          <a:lstStyle/>
          <a:p>
            <a:r>
              <a:rPr lang="en-US" sz="3600" dirty="0" smtClean="0">
                <a:effectLst>
                  <a:glow rad="101600">
                    <a:schemeClr val="bg1">
                      <a:alpha val="60000"/>
                    </a:schemeClr>
                  </a:glow>
                </a:effectLst>
                <a:latin typeface="Times New Roman" pitchFamily="18" charset="0"/>
                <a:cs typeface="Times New Roman" pitchFamily="18" charset="0"/>
              </a:rPr>
              <a:t>Prophet</a:t>
            </a:r>
          </a:p>
          <a:p>
            <a:r>
              <a:rPr lang="en-US" sz="3600" dirty="0" smtClean="0">
                <a:effectLst>
                  <a:glow rad="101600">
                    <a:schemeClr val="bg1">
                      <a:alpha val="60000"/>
                    </a:schemeClr>
                  </a:glow>
                </a:effectLst>
                <a:latin typeface="Times New Roman" pitchFamily="18" charset="0"/>
                <a:cs typeface="Times New Roman" pitchFamily="18" charset="0"/>
              </a:rPr>
              <a:t>Server</a:t>
            </a:r>
          </a:p>
          <a:p>
            <a:r>
              <a:rPr lang="en-US" sz="3600" dirty="0" smtClean="0">
                <a:effectLst>
                  <a:glow rad="101600">
                    <a:schemeClr val="bg1">
                      <a:alpha val="60000"/>
                    </a:schemeClr>
                  </a:glow>
                </a:effectLst>
                <a:latin typeface="Times New Roman" pitchFamily="18" charset="0"/>
                <a:cs typeface="Times New Roman" pitchFamily="18" charset="0"/>
              </a:rPr>
              <a:t>Teacher</a:t>
            </a:r>
          </a:p>
          <a:p>
            <a:r>
              <a:rPr lang="en-US" sz="3600" dirty="0" smtClean="0">
                <a:effectLst>
                  <a:glow rad="101600">
                    <a:schemeClr val="bg1">
                      <a:alpha val="60000"/>
                    </a:schemeClr>
                  </a:glow>
                </a:effectLst>
                <a:latin typeface="Times New Roman" pitchFamily="18" charset="0"/>
                <a:cs typeface="Times New Roman" pitchFamily="18" charset="0"/>
              </a:rPr>
              <a:t>Exhorter</a:t>
            </a:r>
          </a:p>
          <a:p>
            <a:r>
              <a:rPr lang="en-US" sz="3600" dirty="0" smtClean="0">
                <a:effectLst>
                  <a:glow rad="101600">
                    <a:schemeClr val="bg1">
                      <a:alpha val="60000"/>
                    </a:schemeClr>
                  </a:glow>
                </a:effectLst>
                <a:latin typeface="Times New Roman" pitchFamily="18" charset="0"/>
                <a:cs typeface="Times New Roman" pitchFamily="18" charset="0"/>
              </a:rPr>
              <a:t>Giver</a:t>
            </a:r>
          </a:p>
          <a:p>
            <a:r>
              <a:rPr lang="en-US" sz="3600" dirty="0" smtClean="0">
                <a:effectLst>
                  <a:glow rad="101600">
                    <a:schemeClr val="bg1">
                      <a:alpha val="60000"/>
                    </a:schemeClr>
                  </a:glow>
                </a:effectLst>
                <a:latin typeface="Times New Roman" pitchFamily="18" charset="0"/>
                <a:cs typeface="Times New Roman" pitchFamily="18" charset="0"/>
              </a:rPr>
              <a:t>Organizer</a:t>
            </a:r>
          </a:p>
          <a:p>
            <a:r>
              <a:rPr lang="en-US" sz="3600" dirty="0" smtClean="0">
                <a:effectLst>
                  <a:glow rad="101600">
                    <a:schemeClr val="bg1">
                      <a:alpha val="60000"/>
                    </a:schemeClr>
                  </a:glow>
                </a:effectLst>
                <a:latin typeface="Times New Roman" pitchFamily="18" charset="0"/>
                <a:cs typeface="Times New Roman" pitchFamily="18" charset="0"/>
              </a:rPr>
              <a:t>Mercy</a:t>
            </a:r>
          </a:p>
          <a:p>
            <a:endParaRPr lang="en-US" dirty="0" smtClean="0"/>
          </a:p>
          <a:p>
            <a:endParaRPr lang="en-US" dirty="0" smtClean="0"/>
          </a:p>
          <a:p>
            <a:endParaRPr lang="en-US" dirty="0"/>
          </a:p>
        </p:txBody>
      </p:sp>
      <p:pic>
        <p:nvPicPr>
          <p:cNvPr id="4" name="Picture 2" descr="C:\Users\Ptr. Daniel White\Desktop\spiritual_gifts_dove.jpg"/>
          <p:cNvPicPr>
            <a:picLocks noChangeAspect="1" noChangeArrowheads="1"/>
          </p:cNvPicPr>
          <p:nvPr/>
        </p:nvPicPr>
        <p:blipFill>
          <a:blip r:embed="rId3" cstate="print"/>
          <a:srcRect/>
          <a:stretch>
            <a:fillRect/>
          </a:stretch>
        </p:blipFill>
        <p:spPr bwMode="auto">
          <a:xfrm flipH="1">
            <a:off x="3810000" y="1828800"/>
            <a:ext cx="4495800" cy="3130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glow rad="101600">
                    <a:schemeClr val="bg1">
                      <a:alpha val="60000"/>
                    </a:schemeClr>
                  </a:glow>
                </a:effectLst>
              </a:rPr>
              <a:t>How to discover your spiritual gift</a:t>
            </a:r>
            <a:endParaRPr lang="en-US"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457200" y="1447800"/>
            <a:ext cx="8229600" cy="5410200"/>
          </a:xfrm>
        </p:spPr>
        <p:txBody>
          <a:bodyPr>
            <a:normAutofit/>
          </a:bodyPr>
          <a:lstStyle/>
          <a:p>
            <a:r>
              <a:rPr lang="en-US" dirty="0" smtClean="0">
                <a:effectLst>
                  <a:glow rad="101600">
                    <a:schemeClr val="bg1">
                      <a:alpha val="60000"/>
                    </a:schemeClr>
                  </a:glow>
                </a:effectLst>
              </a:rPr>
              <a:t>Receive God’s gift of Salvation. </a:t>
            </a:r>
          </a:p>
          <a:p>
            <a:r>
              <a:rPr lang="en-US" dirty="0" smtClean="0">
                <a:effectLst>
                  <a:glow rad="101600">
                    <a:schemeClr val="bg1">
                      <a:alpha val="60000"/>
                    </a:schemeClr>
                  </a:glow>
                </a:effectLst>
              </a:rPr>
              <a:t>Submit yourself to the Lord’s will.</a:t>
            </a:r>
          </a:p>
          <a:p>
            <a:r>
              <a:rPr lang="en-US" dirty="0" smtClean="0">
                <a:effectLst>
                  <a:glow rad="101600">
                    <a:schemeClr val="bg1">
                      <a:alpha val="60000"/>
                    </a:schemeClr>
                  </a:glow>
                </a:effectLst>
              </a:rPr>
              <a:t>Study the spiritual gifts.</a:t>
            </a:r>
          </a:p>
          <a:p>
            <a:r>
              <a:rPr lang="en-US" dirty="0" smtClean="0">
                <a:effectLst>
                  <a:glow rad="101600">
                    <a:schemeClr val="bg1">
                      <a:alpha val="60000"/>
                    </a:schemeClr>
                  </a:glow>
                </a:effectLst>
              </a:rPr>
              <a:t>Pray for wisdom.</a:t>
            </a:r>
          </a:p>
          <a:p>
            <a:r>
              <a:rPr lang="en-US" dirty="0" smtClean="0">
                <a:effectLst>
                  <a:glow rad="101600">
                    <a:schemeClr val="bg1">
                      <a:alpha val="60000"/>
                    </a:schemeClr>
                  </a:glow>
                </a:effectLst>
              </a:rPr>
              <a:t>Ask for counsel.</a:t>
            </a:r>
          </a:p>
          <a:p>
            <a:r>
              <a:rPr lang="en-US" dirty="0" smtClean="0">
                <a:effectLst>
                  <a:glow rad="101600">
                    <a:schemeClr val="bg1">
                      <a:alpha val="60000"/>
                    </a:schemeClr>
                  </a:glow>
                </a:effectLst>
              </a:rPr>
              <a:t>Examine you personal desires and interest.</a:t>
            </a:r>
          </a:p>
          <a:p>
            <a:r>
              <a:rPr lang="en-US" dirty="0" smtClean="0">
                <a:effectLst>
                  <a:glow rad="101600">
                    <a:schemeClr val="bg1">
                      <a:alpha val="60000"/>
                    </a:schemeClr>
                  </a:glow>
                </a:effectLst>
              </a:rPr>
              <a:t>Evaluate your ability.</a:t>
            </a:r>
          </a:p>
          <a:p>
            <a:r>
              <a:rPr lang="en-US" dirty="0" smtClean="0">
                <a:effectLst>
                  <a:glow rad="101600">
                    <a:schemeClr val="bg1">
                      <a:alpha val="60000"/>
                    </a:schemeClr>
                  </a:glow>
                </a:effectLst>
              </a:rPr>
              <a:t>Discern your motives in helping others.</a:t>
            </a:r>
          </a:p>
          <a:p>
            <a:r>
              <a:rPr lang="en-US" dirty="0" smtClean="0">
                <a:effectLst>
                  <a:glow rad="101600">
                    <a:schemeClr val="bg1">
                      <a:alpha val="60000"/>
                    </a:schemeClr>
                  </a:glow>
                </a:effectLst>
              </a:rPr>
              <a:t>Identify what Christians irritate you.</a:t>
            </a:r>
            <a:endParaRPr lang="en-US" dirty="0">
              <a:effectLst>
                <a:glow rad="101600">
                  <a:schemeClr val="bg1">
                    <a:alpha val="60000"/>
                  </a:schemeClr>
                </a:glo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mudpreacher.files.wordpress.com/2012/09/meet-the-person-the-holy-spirit.jpg"/>
          <p:cNvPicPr>
            <a:picLocks noChangeAspect="1" noChangeArrowheads="1"/>
          </p:cNvPicPr>
          <p:nvPr/>
        </p:nvPicPr>
        <p:blipFill>
          <a:blip r:embed="rId2" cstate="print"/>
          <a:srcRect/>
          <a:stretch>
            <a:fillRect/>
          </a:stretch>
        </p:blipFill>
        <p:spPr bwMode="auto">
          <a:xfrm>
            <a:off x="0" y="304800"/>
            <a:ext cx="9149817" cy="59436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effectLst>
                  <a:glow rad="101600">
                    <a:schemeClr val="bg1">
                      <a:alpha val="60000"/>
                    </a:schemeClr>
                  </a:glow>
                </a:effectLst>
              </a:rPr>
              <a:t>The rewards of knowing </a:t>
            </a:r>
            <a:br>
              <a:rPr lang="en-US" dirty="0" smtClean="0">
                <a:solidFill>
                  <a:srgbClr val="FFFF00"/>
                </a:solidFill>
                <a:effectLst>
                  <a:glow rad="101600">
                    <a:schemeClr val="bg1">
                      <a:alpha val="60000"/>
                    </a:schemeClr>
                  </a:glow>
                </a:effectLst>
              </a:rPr>
            </a:br>
            <a:r>
              <a:rPr lang="en-US" dirty="0" smtClean="0">
                <a:solidFill>
                  <a:srgbClr val="FFFF00"/>
                </a:solidFill>
                <a:effectLst>
                  <a:glow rad="101600">
                    <a:schemeClr val="bg1">
                      <a:alpha val="60000"/>
                    </a:schemeClr>
                  </a:glow>
                </a:effectLst>
              </a:rPr>
              <a:t>your spiritual gift</a:t>
            </a:r>
            <a:endParaRPr lang="en-US"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457200" y="1828800"/>
            <a:ext cx="8229600" cy="4495800"/>
          </a:xfrm>
        </p:spPr>
        <p:txBody>
          <a:bodyPr>
            <a:normAutofit lnSpcReduction="10000"/>
          </a:bodyPr>
          <a:lstStyle/>
          <a:p>
            <a:r>
              <a:rPr lang="en-US" dirty="0" smtClean="0">
                <a:effectLst>
                  <a:glow rad="101600">
                    <a:schemeClr val="bg1">
                      <a:alpha val="60000"/>
                    </a:schemeClr>
                  </a:glow>
                </a:effectLst>
              </a:rPr>
              <a:t>Valuable to your Church the body of Christ – </a:t>
            </a:r>
            <a:r>
              <a:rPr lang="en-US" i="1" dirty="0" smtClean="0">
                <a:effectLst>
                  <a:glow rad="101600">
                    <a:schemeClr val="bg1">
                      <a:alpha val="60000"/>
                    </a:schemeClr>
                  </a:glow>
                </a:effectLst>
              </a:rPr>
              <a:t>“Minister the same one to another…”</a:t>
            </a:r>
          </a:p>
          <a:p>
            <a:r>
              <a:rPr lang="en-US" dirty="0" smtClean="0">
                <a:effectLst>
                  <a:glow rad="101600">
                    <a:schemeClr val="bg1">
                      <a:alpha val="60000"/>
                    </a:schemeClr>
                  </a:glow>
                </a:effectLst>
              </a:rPr>
              <a:t>You will achieve a deeper level of self-worth and purpose in life – </a:t>
            </a:r>
            <a:r>
              <a:rPr lang="en-US" i="1" dirty="0" smtClean="0">
                <a:effectLst>
                  <a:glow rad="101600">
                    <a:schemeClr val="bg1">
                      <a:alpha val="60000"/>
                    </a:schemeClr>
                  </a:glow>
                </a:effectLst>
              </a:rPr>
              <a:t>(Ephesians 4:10)</a:t>
            </a:r>
          </a:p>
          <a:p>
            <a:r>
              <a:rPr lang="en-US" dirty="0" smtClean="0">
                <a:effectLst>
                  <a:glow rad="101600">
                    <a:schemeClr val="bg1">
                      <a:alpha val="60000"/>
                    </a:schemeClr>
                  </a:glow>
                </a:effectLst>
              </a:rPr>
              <a:t>As you use your gift you will experience personal fulfillment and a deep sense of joy –                              </a:t>
            </a:r>
            <a:r>
              <a:rPr lang="en-US" i="1" dirty="0" smtClean="0">
                <a:effectLst>
                  <a:glow rad="101600">
                    <a:schemeClr val="bg1">
                      <a:alpha val="60000"/>
                    </a:schemeClr>
                  </a:glow>
                </a:effectLst>
              </a:rPr>
              <a:t>(I Timothy 4:14-16)</a:t>
            </a:r>
          </a:p>
          <a:p>
            <a:r>
              <a:rPr lang="en-US" dirty="0" smtClean="0">
                <a:effectLst>
                  <a:glow rad="101600">
                    <a:schemeClr val="bg1">
                      <a:alpha val="60000"/>
                    </a:schemeClr>
                  </a:glow>
                </a:effectLst>
              </a:rPr>
              <a:t>Concentrating on your gift will achieve maximum fruitfulness – </a:t>
            </a:r>
            <a:r>
              <a:rPr lang="en-US" i="1" dirty="0" smtClean="0">
                <a:effectLst>
                  <a:glow rad="101600">
                    <a:schemeClr val="bg1">
                      <a:alpha val="60000"/>
                    </a:schemeClr>
                  </a:glow>
                </a:effectLst>
              </a:rPr>
              <a:t>(II Timothy 1:6)</a:t>
            </a:r>
            <a:endParaRPr lang="en-US" i="1" dirty="0">
              <a:effectLst>
                <a:glow rad="101600">
                  <a:schemeClr val="bg1">
                    <a:alpha val="60000"/>
                  </a:schemeClr>
                </a:glo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en-US" sz="7200" dirty="0" smtClean="0">
                <a:effectLst>
                  <a:glow rad="101600">
                    <a:srgbClr val="C00000">
                      <a:alpha val="40000"/>
                    </a:srgbClr>
                  </a:glow>
                </a:effectLst>
              </a:rPr>
              <a:t>Next Week</a:t>
            </a:r>
            <a:endParaRPr lang="en-US" sz="7200" dirty="0">
              <a:effectLst>
                <a:glow rad="101600">
                  <a:srgbClr val="C00000">
                    <a:alpha val="40000"/>
                  </a:srgbClr>
                </a:glo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sphotos-a.xx.fbcdn.net/hphotos-ash3/581737_499869836717051_935372578_n.jpg"/>
          <p:cNvPicPr>
            <a:picLocks noChangeAspect="1" noChangeArrowheads="1"/>
          </p:cNvPicPr>
          <p:nvPr/>
        </p:nvPicPr>
        <p:blipFill>
          <a:blip r:embed="rId2" cstate="print"/>
          <a:srcRect/>
          <a:stretch>
            <a:fillRect/>
          </a:stretch>
        </p:blipFill>
        <p:spPr bwMode="auto">
          <a:xfrm>
            <a:off x="0" y="0"/>
            <a:ext cx="9060180" cy="3124200"/>
          </a:xfrm>
          <a:prstGeom prst="rect">
            <a:avLst/>
          </a:prstGeom>
          <a:noFill/>
        </p:spPr>
      </p:pic>
      <p:sp>
        <p:nvSpPr>
          <p:cNvPr id="3" name="Rectangle 2"/>
          <p:cNvSpPr/>
          <p:nvPr/>
        </p:nvSpPr>
        <p:spPr>
          <a:xfrm>
            <a:off x="0" y="3429000"/>
            <a:ext cx="9144000" cy="3785652"/>
          </a:xfrm>
          <a:prstGeom prst="rect">
            <a:avLst/>
          </a:prstGeom>
        </p:spPr>
        <p:txBody>
          <a:bodyPr wrap="square">
            <a:spAutoFit/>
          </a:bodyPr>
          <a:lstStyle/>
          <a:p>
            <a:pPr algn="ctr"/>
            <a:r>
              <a:rPr lang="en-US" sz="3000" i="1" dirty="0" smtClean="0"/>
              <a:t>“John answered, saying unto them all, I indeed baptize you with water; but one mightier than I cometh, the latchet of whose shoes I am not worthy to unloose: he shall baptize you with the Holy Ghost and with </a:t>
            </a:r>
            <a:r>
              <a:rPr lang="en-US" sz="3000" i="1" dirty="0" err="1" smtClean="0"/>
              <a:t>fire:Whose</a:t>
            </a:r>
            <a:r>
              <a:rPr lang="en-US" sz="3000" i="1" dirty="0" smtClean="0"/>
              <a:t> fan is in his hand, and he will </a:t>
            </a:r>
            <a:r>
              <a:rPr lang="en-US" sz="3000" i="1" dirty="0" err="1" smtClean="0"/>
              <a:t>throughly</a:t>
            </a:r>
            <a:r>
              <a:rPr lang="en-US" sz="3000" i="1" dirty="0" smtClean="0"/>
              <a:t> purge his floor, and will gather the wheat into his garner; but the chaff he will burn with fire unquenchable.” Luke 3:16-17</a:t>
            </a:r>
          </a:p>
          <a:p>
            <a:pPr algn="ctr"/>
            <a:endParaRPr lang="en-US" sz="3000"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4.bp.blogspot.com/_VuBdVK9Y_8s/SYNxjCSanWI/AAAAAAAAAi8/_vJXXA8MxNk/s400/CPH_PentaCost+copy.jpg"/>
          <p:cNvPicPr>
            <a:picLocks noChangeAspect="1" noChangeArrowheads="1"/>
          </p:cNvPicPr>
          <p:nvPr/>
        </p:nvPicPr>
        <p:blipFill>
          <a:blip r:embed="rId2" cstate="print"/>
          <a:srcRect/>
          <a:stretch>
            <a:fillRect/>
          </a:stretch>
        </p:blipFill>
        <p:spPr bwMode="auto">
          <a:xfrm>
            <a:off x="228600" y="0"/>
            <a:ext cx="8711883" cy="701306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Because the Holy Spirit is Person you can have a personal relationship with him</a:t>
            </a:r>
            <a:endParaRPr lang="en-US" dirty="0">
              <a:solidFill>
                <a:srgbClr val="FFFF00"/>
              </a:solidFill>
            </a:endParaRPr>
          </a:p>
        </p:txBody>
      </p:sp>
      <p:sp>
        <p:nvSpPr>
          <p:cNvPr id="3" name="Content Placeholder 2"/>
          <p:cNvSpPr>
            <a:spLocks noGrp="1"/>
          </p:cNvSpPr>
          <p:nvPr>
            <p:ph idx="1"/>
          </p:nvPr>
        </p:nvSpPr>
        <p:spPr>
          <a:xfrm>
            <a:off x="228600" y="1752600"/>
            <a:ext cx="8763000" cy="1905001"/>
          </a:xfrm>
        </p:spPr>
        <p:txBody>
          <a:bodyPr>
            <a:normAutofit/>
          </a:bodyPr>
          <a:lstStyle/>
          <a:p>
            <a:pPr>
              <a:buNone/>
            </a:pPr>
            <a:r>
              <a:rPr lang="en-US" sz="3600" i="1" dirty="0" smtClean="0"/>
              <a:t>   Romans 8:14 “For as many as are led by the Spirit of God, they are the sons of God.”</a:t>
            </a:r>
            <a:endParaRPr lang="en-US" sz="3600" i="1" dirty="0"/>
          </a:p>
        </p:txBody>
      </p:sp>
      <p:pic>
        <p:nvPicPr>
          <p:cNvPr id="47106" name="Picture 2" descr="http://todaysfreshmanna.files.wordpress.com/2012/07/listen-to-the-spirit2.jpg"/>
          <p:cNvPicPr>
            <a:picLocks noChangeAspect="1" noChangeArrowheads="1"/>
          </p:cNvPicPr>
          <p:nvPr/>
        </p:nvPicPr>
        <p:blipFill>
          <a:blip r:embed="rId2" cstate="print"/>
          <a:srcRect/>
          <a:stretch>
            <a:fillRect/>
          </a:stretch>
        </p:blipFill>
        <p:spPr bwMode="auto">
          <a:xfrm>
            <a:off x="1524000" y="3193485"/>
            <a:ext cx="5867400" cy="3664515"/>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ripturessay.com/images/hs03.jpg"/>
          <p:cNvPicPr>
            <a:picLocks noChangeAspect="1" noChangeArrowheads="1"/>
          </p:cNvPicPr>
          <p:nvPr/>
        </p:nvPicPr>
        <p:blipFill>
          <a:blip r:embed="rId2" cstate="print"/>
          <a:srcRect/>
          <a:stretch>
            <a:fillRect/>
          </a:stretch>
        </p:blipFill>
        <p:spPr bwMode="auto">
          <a:xfrm>
            <a:off x="0" y="-19052"/>
            <a:ext cx="9144000" cy="6877052"/>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bjorkbloggen.files.wordpress.com/2012/01/bible-7.jpg?w=714"/>
          <p:cNvPicPr>
            <a:picLocks noChangeAspect="1" noChangeArrowheads="1"/>
          </p:cNvPicPr>
          <p:nvPr/>
        </p:nvPicPr>
        <p:blipFill>
          <a:blip r:embed="rId2" cstate="print"/>
          <a:srcRect/>
          <a:stretch>
            <a:fillRect/>
          </a:stretch>
        </p:blipFill>
        <p:spPr bwMode="auto">
          <a:xfrm>
            <a:off x="1981200" y="0"/>
            <a:ext cx="4762500" cy="2667000"/>
          </a:xfrm>
          <a:prstGeom prst="rect">
            <a:avLst/>
          </a:prstGeom>
          <a:ln>
            <a:noFill/>
          </a:ln>
          <a:effectLst>
            <a:softEdge rad="112500"/>
          </a:effectLst>
        </p:spPr>
      </p:pic>
      <p:sp>
        <p:nvSpPr>
          <p:cNvPr id="4" name="Content Placeholder 3"/>
          <p:cNvSpPr>
            <a:spLocks noGrp="1"/>
          </p:cNvSpPr>
          <p:nvPr>
            <p:ph idx="1"/>
          </p:nvPr>
        </p:nvSpPr>
        <p:spPr>
          <a:xfrm>
            <a:off x="0" y="3048000"/>
            <a:ext cx="9144000" cy="3810000"/>
          </a:xfrm>
        </p:spPr>
        <p:txBody>
          <a:bodyPr>
            <a:normAutofit/>
          </a:bodyPr>
          <a:lstStyle/>
          <a:p>
            <a:pPr algn="ctr">
              <a:buNone/>
            </a:pPr>
            <a:r>
              <a:rPr lang="en-US" sz="3600" i="1" dirty="0"/>
              <a:t> </a:t>
            </a:r>
            <a:r>
              <a:rPr lang="en-US" sz="3600" i="1" dirty="0" smtClean="0"/>
              <a:t>   I John 5:7-8 “For there are three that bear record in heaven, the Father, the Word, and the Holy Ghost: and these three are one. And there are three that bear witness in earth, the Spirit, and the water, and the blood: and these three agree in one.”</a:t>
            </a:r>
          </a:p>
          <a:p>
            <a:pPr algn="ctr"/>
            <a:endParaRPr lang="en-US" sz="3600" i="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bmz6k5r32451.cloudfront.net/wp-content/uploads/Trinity1.png"/>
          <p:cNvPicPr>
            <a:picLocks noChangeAspect="1" noChangeArrowheads="1"/>
          </p:cNvPicPr>
          <p:nvPr/>
        </p:nvPicPr>
        <p:blipFill>
          <a:blip r:embed="rId2" cstate="print">
            <a:lum bright="-10000"/>
          </a:blip>
          <a:srcRect/>
          <a:stretch>
            <a:fillRect/>
          </a:stretch>
        </p:blipFill>
        <p:spPr bwMode="auto">
          <a:xfrm>
            <a:off x="1295400" y="-9525"/>
            <a:ext cx="6867525" cy="68675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2042</Words>
  <Application>Microsoft Office PowerPoint</Application>
  <PresentationFormat>On-screen Show (4:3)</PresentationFormat>
  <Paragraphs>125</Paragraphs>
  <Slides>53</Slides>
  <Notes>6</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The Doctrine of the Holy Spirit  </vt:lpstr>
      <vt:lpstr>Slide 2</vt:lpstr>
      <vt:lpstr>Slide 3</vt:lpstr>
      <vt:lpstr>In the New Testament alone there are some 261 passages which refer to the Holy Spirit. He is mentioned 56 times in the Gospels, 57 times in the book of Acts, 112 times in the Pauline epistles, and 36 times in the remaining New Testament.  Total = 522 </vt:lpstr>
      <vt:lpstr>Slide 5</vt:lpstr>
      <vt:lpstr>Because the Holy Spirit is Person you can have a personal relationship with him</vt:lpstr>
      <vt:lpstr>Slide 7</vt:lpstr>
      <vt:lpstr>Slide 8</vt:lpstr>
      <vt:lpstr>Slide 9</vt:lpstr>
      <vt:lpstr>Slide 10</vt:lpstr>
      <vt:lpstr>Slide 11</vt:lpstr>
      <vt:lpstr>Slide 12</vt:lpstr>
      <vt:lpstr>Slide 13</vt:lpstr>
      <vt:lpstr>Tonight’s Message</vt:lpstr>
      <vt:lpstr>Wind</vt:lpstr>
      <vt:lpstr>Slide 16</vt:lpstr>
      <vt:lpstr>Inspiration</vt:lpstr>
      <vt:lpstr>Slide 18</vt:lpstr>
      <vt:lpstr>Slide 19</vt:lpstr>
      <vt:lpstr>Spurgeon </vt:lpstr>
      <vt:lpstr>Slide 21</vt:lpstr>
      <vt:lpstr>Creation</vt:lpstr>
      <vt:lpstr>Slide 23</vt:lpstr>
      <vt:lpstr>Slide 24</vt:lpstr>
      <vt:lpstr>Slide 25</vt:lpstr>
      <vt:lpstr>Slide 26</vt:lpstr>
      <vt:lpstr>Slide 27</vt:lpstr>
      <vt:lpstr>Slide 28</vt:lpstr>
      <vt:lpstr>Salvation</vt:lpstr>
      <vt:lpstr>Slide 30</vt:lpstr>
      <vt:lpstr>Slide 31</vt:lpstr>
      <vt:lpstr>Slide 32</vt:lpstr>
      <vt:lpstr>John 3:1-17</vt:lpstr>
      <vt:lpstr>Consider several properties of the wind </vt:lpstr>
      <vt:lpstr>Slide 35</vt:lpstr>
      <vt:lpstr>Slide 36</vt:lpstr>
      <vt:lpstr>Acts 16:14-30</vt:lpstr>
      <vt:lpstr>Slide 38</vt:lpstr>
      <vt:lpstr>“And, behold, I send the promise of my Father upon you: but tarry ye in the city of Jerusalem, until ye be endued with power from on high.” (Luke 24:49) </vt:lpstr>
      <vt:lpstr>“And when the day of Pentecost was fully come, they were all with one accord in one place. And suddenly there came a sound from heaven as of a rushing mighty wind, and it filled all the house where they were sitting. And there appeared unto them cloven tongues like as of fire, and it sat upon each of them. And they were all filled with the Holy Ghost, and began to speak with other tongues, as the Spirit gave them utterance…And how hear we every man in our own tongue, wherein we were born?”  (Acts 2:1-4, 8) </vt:lpstr>
      <vt:lpstr>Slide 41</vt:lpstr>
      <vt:lpstr>Slide 42</vt:lpstr>
      <vt:lpstr>Slide 43</vt:lpstr>
      <vt:lpstr>Slide 44</vt:lpstr>
      <vt:lpstr>What is a spiritual gift?</vt:lpstr>
      <vt:lpstr>“Now concerning spiritual gifts, brethren, I would not have you ignorant.” (I Corinthians 12:1)</vt:lpstr>
      <vt:lpstr>"Wherefore he saith, When he ascended up on high, he led captivity captive, and gave gifts unto men....And he gave some, apostles; and some, prophets; and some, evangelists; and some, pastors and teachers; For the perfecting of the saints, for the work of the ministry, for the edifying of the body of Christ" (Eph. 4:8, 11-12). "But ye shall receive power, after that the Holy Ghost is come upon you: and ye shall be witnesses unto me both in Jerusalem, and in all Judaea, and in Samaria, and unto the uttermost part of the earth" (Acts 1:8). "And what is the exceeding greatness of his power to us-ward who believe, according to the working of his might power [Holy Spirit], Which he wrought in Christ, when he raised him from the dead, and set him at his own right hand in the heavenly places" (Eph. 1:19-20). </vt:lpstr>
      <vt:lpstr>Seven Motivational Gifts (Romans 12:3-8)</vt:lpstr>
      <vt:lpstr>How to discover your spiritual gift</vt:lpstr>
      <vt:lpstr>The rewards of knowing  your spiritual gift</vt:lpstr>
      <vt:lpstr>Next Week</vt:lpstr>
      <vt:lpstr>Slide 52</vt:lpstr>
      <vt:lpstr>Slide 53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Holy Spirit (Part 6) </dc:title>
  <dc:creator>Pastor Daniel White</dc:creator>
  <cp:lastModifiedBy>Pastor Daniel White</cp:lastModifiedBy>
  <cp:revision>52</cp:revision>
  <dcterms:created xsi:type="dcterms:W3CDTF">2013-07-02T14:26:21Z</dcterms:created>
  <dcterms:modified xsi:type="dcterms:W3CDTF">2013-07-17T19:52:22Z</dcterms:modified>
</cp:coreProperties>
</file>