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84" r:id="rId22"/>
    <p:sldId id="313" r:id="rId23"/>
    <p:sldId id="312" r:id="rId24"/>
    <p:sldId id="283" r:id="rId25"/>
    <p:sldId id="281" r:id="rId26"/>
    <p:sldId id="280" r:id="rId27"/>
    <p:sldId id="282" r:id="rId28"/>
    <p:sldId id="279" r:id="rId29"/>
    <p:sldId id="285" r:id="rId30"/>
    <p:sldId id="286" r:id="rId31"/>
    <p:sldId id="314" r:id="rId32"/>
    <p:sldId id="289" r:id="rId33"/>
    <p:sldId id="288" r:id="rId34"/>
    <p:sldId id="290" r:id="rId35"/>
    <p:sldId id="291" r:id="rId36"/>
    <p:sldId id="292" r:id="rId37"/>
    <p:sldId id="293" r:id="rId38"/>
    <p:sldId id="294" r:id="rId39"/>
    <p:sldId id="295" r:id="rId40"/>
    <p:sldId id="297" r:id="rId41"/>
    <p:sldId id="296" r:id="rId42"/>
    <p:sldId id="316" r:id="rId43"/>
    <p:sldId id="298" r:id="rId44"/>
    <p:sldId id="300" r:id="rId45"/>
    <p:sldId id="299" r:id="rId46"/>
    <p:sldId id="315" r:id="rId47"/>
    <p:sldId id="301" r:id="rId48"/>
    <p:sldId id="302" r:id="rId49"/>
    <p:sldId id="303" r:id="rId50"/>
    <p:sldId id="304" r:id="rId51"/>
    <p:sldId id="305" r:id="rId52"/>
    <p:sldId id="310" r:id="rId53"/>
    <p:sldId id="307" r:id="rId54"/>
    <p:sldId id="308" r:id="rId55"/>
    <p:sldId id="309"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F1C38-AB6A-459F-9E90-A16230805967}" type="datetimeFigureOut">
              <a:rPr lang="en-US" smtClean="0"/>
              <a:pPr/>
              <a:t>8/29/2013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3BEBCA-4637-408E-AA03-73C006963E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F1C38-AB6A-459F-9E90-A16230805967}" type="datetimeFigureOut">
              <a:rPr lang="en-US" smtClean="0"/>
              <a:pPr/>
              <a:t>8/29/2013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BEBCA-4637-408E-AA03-73C006963EF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114800"/>
            <a:ext cx="5486400" cy="2743200"/>
          </a:xfrm>
        </p:spPr>
        <p:txBody>
          <a:bodyPr>
            <a:normAutofit fontScale="90000"/>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0" y="381000"/>
            <a:ext cx="7620000" cy="1446550"/>
          </a:xfrm>
          <a:prstGeom prst="rect">
            <a:avLst/>
          </a:prstGeom>
        </p:spPr>
        <p:txBody>
          <a:bodyPr wrap="square">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63500">
                    <a:schemeClr val="accent6">
                      <a:satMod val="175000"/>
                      <a:alpha val="40000"/>
                    </a:schemeClr>
                  </a:glow>
                </a:effectLst>
              </a:rPr>
              <a:t>(The Symbols of </a:t>
            </a:r>
            <a:r>
              <a:rPr lang="en-US" sz="4400" dirty="0">
                <a:solidFill>
                  <a:schemeClr val="accent6">
                    <a:lumMod val="60000"/>
                    <a:lumOff val="40000"/>
                  </a:schemeClr>
                </a:solidFill>
                <a:effectLst>
                  <a:glow rad="63500">
                    <a:schemeClr val="accent6">
                      <a:satMod val="175000"/>
                      <a:alpha val="40000"/>
                    </a:schemeClr>
                  </a:glow>
                </a:effectLst>
              </a:rPr>
              <a:t>the Holy </a:t>
            </a:r>
            <a:r>
              <a:rPr lang="en-US" sz="4400" dirty="0" smtClean="0">
                <a:solidFill>
                  <a:schemeClr val="accent6">
                    <a:lumMod val="60000"/>
                    <a:lumOff val="40000"/>
                  </a:schemeClr>
                </a:solidFill>
                <a:effectLst>
                  <a:glow rad="63500">
                    <a:schemeClr val="accent6">
                      <a:satMod val="175000"/>
                      <a:alpha val="40000"/>
                    </a:schemeClr>
                  </a:glow>
                </a:effectLst>
              </a:rPr>
              <a:t>Spirit)</a:t>
            </a:r>
          </a:p>
          <a:p>
            <a:pPr algn="ctr"/>
            <a:r>
              <a:rPr lang="en-US" sz="4400" i="1" dirty="0" smtClean="0">
                <a:solidFill>
                  <a:schemeClr val="accent6">
                    <a:lumMod val="60000"/>
                    <a:lumOff val="40000"/>
                  </a:schemeClr>
                </a:solidFill>
                <a:effectLst>
                  <a:glow rad="63500">
                    <a:schemeClr val="accent6">
                      <a:satMod val="175000"/>
                      <a:alpha val="40000"/>
                    </a:schemeClr>
                  </a:glow>
                </a:effectLst>
              </a:rPr>
              <a:t>Part 6</a:t>
            </a:r>
            <a:endParaRPr lang="en-US" sz="4400" i="1" dirty="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to="" calcmode="lin" valueType="num">
                                      <p:cBhvr>
                                        <p:cTn id="12" dur="1" fill="hold"/>
                                        <p:tgtEl>
                                          <p:spTgt spid="20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to="" calcmode="lin" valueType="num">
                                      <p:cBhvr>
                                        <p:cTn id="17" dur="1" fill="hold"/>
                                        <p:tgtEl>
                                          <p:spTgt spid="205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 to="" calcmode="lin" valueType="num">
                                      <p:cBhvr>
                                        <p:cTn id="22" dur="1" fill="hold"/>
                                        <p:tgtEl>
                                          <p:spTgt spid="206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 to="" calcmode="lin" valueType="num">
                                      <p:cBhvr>
                                        <p:cTn id="27" dur="1" fill="hold"/>
                                        <p:tgtEl>
                                          <p:spTgt spid="205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 to="" calcmode="lin" valueType="num">
                                      <p:cBhvr>
                                        <p:cTn id="32" dur="1" fill="hold"/>
                                        <p:tgtEl>
                                          <p:spTgt spid="2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a:bodyPr>
          <a:lstStyle/>
          <a:p>
            <a:r>
              <a:rPr lang="en-US" dirty="0" smtClean="0"/>
              <a:t>Wine is one of the most unusual symbols relating to the Holy Spirit.</a:t>
            </a:r>
            <a:br>
              <a:rPr lang="en-US" dirty="0" smtClean="0"/>
            </a:br>
            <a:endParaRPr lang="en-US" dirty="0"/>
          </a:p>
        </p:txBody>
      </p:sp>
      <p:pic>
        <p:nvPicPr>
          <p:cNvPr id="1026" name="Picture 2" descr="https://encrypted-tbn0.gstatic.com/images?q=tbn:ANd9GcTnaMRx4UEBk3ejGR7UJNVVzwy_zJ21hteXYFPR3vqVNI3bNPlz"/>
          <p:cNvPicPr>
            <a:picLocks noChangeAspect="1" noChangeArrowheads="1"/>
          </p:cNvPicPr>
          <p:nvPr/>
        </p:nvPicPr>
        <p:blipFill>
          <a:blip r:embed="rId2" cstate="print"/>
          <a:srcRect/>
          <a:stretch>
            <a:fillRect/>
          </a:stretch>
        </p:blipFill>
        <p:spPr bwMode="auto">
          <a:xfrm>
            <a:off x="1905000" y="1828800"/>
            <a:ext cx="5413108" cy="502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scene3d>
              <a:camera prst="orthographicFront"/>
              <a:lightRig rig="threePt" dir="t"/>
            </a:scene3d>
            <a:sp3d extrusionH="57150">
              <a:bevelT w="38100" h="38100" prst="convex"/>
            </a:sp3d>
          </a:bodyPr>
          <a:lstStyle/>
          <a:p>
            <a:r>
              <a:rPr lang="en-US" sz="6600" i="1" dirty="0" smtClean="0">
                <a:effectLst>
                  <a:glow rad="63500">
                    <a:schemeClr val="accent1">
                      <a:satMod val="175000"/>
                      <a:alpha val="40000"/>
                    </a:schemeClr>
                  </a:glow>
                </a:effectLst>
              </a:rPr>
              <a:t>In three crucial passages in the New Testament, a comparison is drawn between the effects of wine and the effects of the Holy Spirit. </a:t>
            </a:r>
            <a:endParaRPr lang="en-US" sz="6600" i="1" dirty="0">
              <a:effectLst>
                <a:glow rad="635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943600" cy="6986528"/>
          </a:xfrm>
          <a:prstGeom prst="rect">
            <a:avLst/>
          </a:prstGeom>
        </p:spPr>
        <p:txBody>
          <a:bodyPr wrap="square">
            <a:spAutoFit/>
          </a:bodyPr>
          <a:lstStyle/>
          <a:p>
            <a:pPr algn="ctr"/>
            <a:r>
              <a:rPr lang="en-US" sz="3200" dirty="0" smtClean="0"/>
              <a:t>When Jesus warned against putting new wine in old wineskins </a:t>
            </a:r>
            <a:r>
              <a:rPr lang="en-US" sz="3200" i="1" dirty="0" smtClean="0"/>
              <a:t>(Matthew 9:16‑17), </a:t>
            </a:r>
            <a:r>
              <a:rPr lang="en-US" sz="3200" dirty="0" smtClean="0"/>
              <a:t>He was teaching that the Gospel when received would result in new wine (Holy Spirit) being poured not into old vessels (old wine skins) but into new vessels redeemed by the Grace of God.</a:t>
            </a:r>
          </a:p>
          <a:p>
            <a:pPr algn="ctr"/>
            <a:endParaRPr lang="en-US" sz="3200" dirty="0" smtClean="0"/>
          </a:p>
          <a:p>
            <a:pPr algn="ctr"/>
            <a:r>
              <a:rPr lang="en-US" sz="3200" dirty="0" smtClean="0"/>
              <a:t>Old wine skins (an unredeemed person) could never receive the indwelling presents of the </a:t>
            </a:r>
          </a:p>
          <a:p>
            <a:pPr algn="ctr"/>
            <a:r>
              <a:rPr lang="en-US" sz="3200" dirty="0" smtClean="0"/>
              <a:t>Holy Spirit.</a:t>
            </a:r>
            <a:endParaRPr lang="en-US" sz="3200" dirty="0"/>
          </a:p>
        </p:txBody>
      </p:sp>
      <p:pic>
        <p:nvPicPr>
          <p:cNvPr id="29698" name="Picture 2" descr="http://www.goodmanlivingwell.com/Jesus_Teaching.jpg"/>
          <p:cNvPicPr>
            <a:picLocks noChangeAspect="1" noChangeArrowheads="1"/>
          </p:cNvPicPr>
          <p:nvPr/>
        </p:nvPicPr>
        <p:blipFill>
          <a:blip r:embed="rId2" cstate="print"/>
          <a:srcRect/>
          <a:stretch>
            <a:fillRect/>
          </a:stretch>
        </p:blipFill>
        <p:spPr bwMode="auto">
          <a:xfrm>
            <a:off x="5845792" y="1371600"/>
            <a:ext cx="3298208"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705600"/>
          </a:xfrm>
        </p:spPr>
        <p:txBody>
          <a:bodyPr>
            <a:normAutofit fontScale="90000"/>
          </a:bodyPr>
          <a:lstStyle/>
          <a:p>
            <a:r>
              <a:rPr lang="en-US" i="1" dirty="0" smtClean="0"/>
              <a:t>“No man </a:t>
            </a:r>
            <a:r>
              <a:rPr lang="en-US" i="1" dirty="0" err="1" smtClean="0"/>
              <a:t>putteth</a:t>
            </a:r>
            <a:r>
              <a:rPr lang="en-US" i="1" dirty="0" smtClean="0"/>
              <a:t> a piece of new cloth unto an old garment, for that which is put in to fill it up </a:t>
            </a:r>
            <a:r>
              <a:rPr lang="en-US" i="1" dirty="0" err="1" smtClean="0"/>
              <a:t>taketh</a:t>
            </a:r>
            <a:r>
              <a:rPr lang="en-US" i="1" dirty="0" smtClean="0"/>
              <a:t> from the garment, and the rent is made worse. Neither do men put new wine into old bottles: else the bottles break, and the wine </a:t>
            </a:r>
            <a:r>
              <a:rPr lang="en-US" i="1" dirty="0" err="1" smtClean="0"/>
              <a:t>runneth</a:t>
            </a:r>
            <a:r>
              <a:rPr lang="en-US" i="1" dirty="0" smtClean="0"/>
              <a:t> out, and the bottles perish: but they put new wine into new bottles, and both are preserved.”</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ncrypted-tbn3.gstatic.com/images?q=tbn:ANd9GcQkjCjL2AstF7oCSdUrKP-pfpe9eI11wmYygFAVwZfjQ6lvx6zE"/>
          <p:cNvPicPr>
            <a:picLocks noChangeAspect="1" noChangeArrowheads="1"/>
          </p:cNvPicPr>
          <p:nvPr/>
        </p:nvPicPr>
        <p:blipFill>
          <a:blip r:embed="rId2" cstate="print"/>
          <a:srcRect/>
          <a:stretch>
            <a:fillRect/>
          </a:stretch>
        </p:blipFill>
        <p:spPr bwMode="auto">
          <a:xfrm>
            <a:off x="-14306" y="457200"/>
            <a:ext cx="9158306" cy="6096000"/>
          </a:xfrm>
          <a:prstGeom prst="rect">
            <a:avLst/>
          </a:prstGeom>
          <a:noFill/>
        </p:spPr>
      </p:pic>
      <p:pic>
        <p:nvPicPr>
          <p:cNvPr id="27652" name="Picture 4" descr="http://giveusthisdaydevotional.com/wp-content/uploads/2012/12/New-Wine-in-Old-Wineskins-Eugene-Salandra.jpg"/>
          <p:cNvPicPr>
            <a:picLocks noChangeAspect="1" noChangeArrowheads="1"/>
          </p:cNvPicPr>
          <p:nvPr/>
        </p:nvPicPr>
        <p:blipFill>
          <a:blip r:embed="rId3" cstate="print"/>
          <a:srcRect/>
          <a:stretch>
            <a:fillRect/>
          </a:stretch>
        </p:blipFill>
        <p:spPr bwMode="auto">
          <a:xfrm>
            <a:off x="1447800" y="457200"/>
            <a:ext cx="6142534" cy="6096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dirty="0" smtClean="0"/>
              <a:t> </a:t>
            </a:r>
            <a:r>
              <a:rPr lang="en-US" i="1" dirty="0" smtClean="0"/>
              <a:t>Titus 3:5 “Not by works of righteousness which we have done, but according to his mercy he saved us, by the washing of </a:t>
            </a:r>
            <a:r>
              <a:rPr lang="en-US" i="1" u="sng" dirty="0" smtClean="0"/>
              <a:t>regeneration</a:t>
            </a:r>
            <a:r>
              <a:rPr lang="en-US" i="1" dirty="0" smtClean="0"/>
              <a:t>, and renewing of the Holy Ghost.”</a:t>
            </a:r>
          </a:p>
          <a:p>
            <a:r>
              <a:rPr lang="en-US" b="1" dirty="0" smtClean="0">
                <a:solidFill>
                  <a:srgbClr val="FFFF00"/>
                </a:solidFill>
              </a:rPr>
              <a:t>Regeneration</a:t>
            </a:r>
            <a:r>
              <a:rPr lang="en-US" dirty="0" smtClean="0"/>
              <a:t> is the spiritual transformation in a person, brought about by the indwelling presents of the Holy Spirit – </a:t>
            </a:r>
            <a:r>
              <a:rPr lang="en-US" i="1" dirty="0" smtClean="0"/>
              <a:t>I Cor. 3:16</a:t>
            </a:r>
          </a:p>
          <a:p>
            <a:r>
              <a:rPr lang="en-US" b="1" dirty="0" smtClean="0">
                <a:solidFill>
                  <a:srgbClr val="FFFF00"/>
                </a:solidFill>
              </a:rPr>
              <a:t>Regeneration</a:t>
            </a:r>
            <a:r>
              <a:rPr lang="en-US" dirty="0" smtClean="0"/>
              <a:t> brings the individual from being spiritually dead to become a spiritually alive human being – </a:t>
            </a:r>
            <a:r>
              <a:rPr lang="en-US" i="1" dirty="0" smtClean="0"/>
              <a:t>Eph. 2:1-10</a:t>
            </a:r>
          </a:p>
          <a:p>
            <a:r>
              <a:rPr lang="en-US" b="1" dirty="0" smtClean="0">
                <a:solidFill>
                  <a:srgbClr val="FFFF00"/>
                </a:solidFill>
              </a:rPr>
              <a:t>Regeneration</a:t>
            </a:r>
            <a:r>
              <a:rPr lang="en-US" dirty="0" smtClean="0"/>
              <a:t> is another way of speaking about the </a:t>
            </a:r>
            <a:r>
              <a:rPr lang="en-US" i="1" dirty="0" smtClean="0"/>
              <a:t>new birth</a:t>
            </a:r>
            <a:r>
              <a:rPr lang="en-US" dirty="0" smtClean="0"/>
              <a:t> or the </a:t>
            </a:r>
            <a:r>
              <a:rPr lang="en-US" i="1" dirty="0" smtClean="0"/>
              <a:t>second birth</a:t>
            </a:r>
            <a:r>
              <a:rPr lang="en-US" dirty="0" smtClean="0"/>
              <a:t> or being </a:t>
            </a:r>
            <a:r>
              <a:rPr lang="en-US" i="1" dirty="0" smtClean="0"/>
              <a:t>born again – John 3:1-18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256130">
            <a:off x="3912849" y="2967465"/>
            <a:ext cx="5879435" cy="1143000"/>
          </a:xfrm>
        </p:spPr>
        <p:txBody>
          <a:bodyPr/>
          <a:lstStyle/>
          <a:p>
            <a:r>
              <a:rPr lang="en-US" b="1" i="1" dirty="0" smtClean="0">
                <a:solidFill>
                  <a:srgbClr val="FFFF00"/>
                </a:solidFill>
                <a:latin typeface="Adobe Garamond Pro Bold" pitchFamily="18" charset="0"/>
              </a:rPr>
              <a:t>Romans 6:1-14</a:t>
            </a:r>
            <a:endParaRPr lang="en-US" b="1" i="1" dirty="0">
              <a:solidFill>
                <a:srgbClr val="FFFF00"/>
              </a:solidFill>
              <a:latin typeface="Adobe Garamond Pro Bold" pitchFamily="18" charset="0"/>
            </a:endParaRPr>
          </a:p>
        </p:txBody>
      </p:sp>
      <p:pic>
        <p:nvPicPr>
          <p:cNvPr id="33796" name="Picture 4" descr="http://mudpreacher.files.wordpress.com/2009/08/put-on-the-new-man-in-christ1.png?w=614"/>
          <p:cNvPicPr>
            <a:picLocks noChangeAspect="1" noChangeArrowheads="1"/>
          </p:cNvPicPr>
          <p:nvPr/>
        </p:nvPicPr>
        <p:blipFill>
          <a:blip r:embed="rId2" cstate="print"/>
          <a:srcRect/>
          <a:stretch>
            <a:fillRect/>
          </a:stretch>
        </p:blipFill>
        <p:spPr bwMode="auto">
          <a:xfrm>
            <a:off x="0" y="-69150"/>
            <a:ext cx="4953000" cy="69271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http://www.spiritualperspectives.org/Bible/Bible-Lessons/Baptism-Burial-Like-Christ-s-Burial.GIF"/>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914400" y="0"/>
            <a:ext cx="7467600" cy="700421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1.bp.blogspot.com/-9Mjhy5DanNE/UDZQLZad4pI/AAAAAAAAASg/rxU183qBFSg/s1600/Baptism%2520of%2520the%2520Holy%2520Spirit%2520Banner.jpg"/>
          <p:cNvPicPr>
            <a:picLocks noChangeAspect="1" noChangeArrowheads="1"/>
          </p:cNvPicPr>
          <p:nvPr/>
        </p:nvPicPr>
        <p:blipFill>
          <a:blip r:embed="rId2" cstate="print"/>
          <a:srcRect/>
          <a:stretch>
            <a:fillRect/>
          </a:stretch>
        </p:blipFill>
        <p:spPr bwMode="auto">
          <a:xfrm>
            <a:off x="0" y="2778"/>
            <a:ext cx="9144000" cy="685522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hMSEBIUEhQUFRUVFRUVFhUXFBQUFBcUFBUVFBQUFRQXHCYeFxkjGRQUHy8gIycpLCwsFR4xNTAqNSYrLCkBCQoKDgwOGg8PGikkHCIpLCksKSwpLCwpKSksLCksKSkpKSkpKSkpKSksKSkpLCkpLCwpLCkpKSwpLCksLCkpKf/AABEIAMIBAwMBIgACEQEDEQH/xAAcAAAABwEBAAAAAAAAAAAAAAAAAgMEBQYHAQj/xABLEAABBAADBAcFBAYGBwkAAAABAAIDEQQSIQUxQVEGByJhcYGREzKhscEUQtHwI1JTYnKyFyQzkqLhCBVEVJPC8TRzgoOUs7TD0v/EABoBAAIDAQEAAAAAAAAAAAAAAAIDAQQFAAb/xAArEQACAgEEAgEEAgEFAAAAAAAAAQIDEQQSITETQSIUIzJRcbEFJGFigaH/2gAMAwEAAhEDEQA/ANT6V9IzgofamPOwFocA6ndogCrFcVHdEOsGLHPdHkMUgFhpcHZhxINDXuUb1uSSDDtA/snFrXbveLsw07svxWc9DsQWY7Dub+0A8jofgr1VEZ1OT7KFt0oWYXRqnSDrJjwc7oZoJbFEOaWFrmncRZChZeuWKxljlrW7EYI5EDMb9VA9bmNbJiowN7I6d5kkBURPq00HFNrkr26mxSwnwa5/TPB+zl/uR7/HOnewOtJmKmjhbDIHvNfcLQN5JOa6A7li6uPQRww8WKxh3xx5I/43fkLp6aCjx2RDVWOXL4NH6Y9MvsL2h7XFsjey5jWmnDeDmNciq2Otdv60/Cv0eH5a/FL9I5htHZDJd8jAH9+ZvZePmsraop08JR+S5I1GpnF/F8GqDrajoCpr4kxw34aOAXI+tcZxYflsaezYNOOucrMmhKxjVP8ApK/0VvrLW+zfNvdI2YWATOa5zSWgBtX2tRvKr2H618MSA6OVt7z2SB8bSPT+fNs2MfvRfylZm1qrU6aEo5kW7tXZGXx6wbztDamTDmeJvtWhuYAGrbvsFQmyesKKZxaWOaGsc9ziW0A0a96ZdXWPzYSRj9QxxAv9Vwuvms/cKc6t1keVoa9NFuUX6Js1U0oyj79GjP60ILNRSnv7I+qe7G6dxYmZsTWSNLgaLstaC+BWWNYp7oQKx0Xg7+Upk9LWotoXXq7XJJl8290wjwsgY9j3EtzW3LW8itT3KOHWbBf9nKOZpv4qF6wdcU3/ALsfMqruiUVaWEoJvs67V2xm1Ho0javT2KItDWucHMDwQBVOurs3wTfZvWLHJJGwseC9wbubls7tbtZ7LZqyTQoXwHJL7GbWIhPKRn8wTHpK1EWtZa5Gp9JekrMG1hc1xzkgZct6C+JUF/SrB+yl/wAH/wCkh1mutkA73fILPzEl0aaE4Zl2M1GrtjNqL4NH2T1itllbGGSuc9wDRljFcyTm14lPukHT2HCSeyc173gAuy5QBeoBs76VG6DU3HRE/vAeJaaRusHZjm4t8h92SiD3gUR8Fz09fl2+sArVW+Ld7yWVnW1h7AMctXqaZp36FKbc6zI8PP7P2bnABrswI3ObmFA9xHFZYYguYqQvNuNmgLPICgPQBO+jryJ+vt6NG/piio/oZb4e4QfO9FN7A6TPxuFnliBa5pIYDl1IGatxGug4rFXNWp9XWNZBgWZzXtJnAeJ0H8qVfpoQjmK5LFGrnOWJPghP6WJheZrrBoi49PWNGPWzJXuyX4w+evs+Si+sLYwixRe0diXtDud94euqrOVOhp6pLOBMtTbGW3JfIutuS9WGq3kszA9wDQPVTXRDptNjZnx1lqPMCcp1D2izTRwcVlQjWk9VGyS32s5HvD2bR3ZgXH1r0Sr6a4QbS5H6e+yc0m+DSaQQtBZJs5Kd1oNY/CBjpGsJe0jNxq/TcVQuj2xxETMx8csjQcjQaAceJKtHW0MzWgfcDXO8HOe1o9QVl8GKdG4OYSD+dFraaP2zMvf3Du1TKZXma87iSb+ncmJVrx07cRDZ96rB5Ebx4KrOCtxZTmhNWfbU/scFBhxvcfaP/A+o9FB7NhzStB3A2fAaqQ2lj4ZJCXteSNNCK05Ln2AuET3V/temSQO3e8B3HRwVc2ngvZTPZwDjXgdQl9m46GN4cwPB3akVrzTrpA3MWvHgfooXEsgz+UcfoiGBLRtRY2pdia2JSLz0rxObBxjvj/lVOhhJIAFnkFPbWxOaBo72/JMItoPG4geAAPqEmHCLE+WT0GK+yYV0d/pZN4H3QRWvl81X2RroN6nVLMUpY5ObyBkSlujTcuKYfH5KOYU/2W+pWnx+S6XKOisMkOlfanB/cHzKhXRBSW15s0gP7oTB5UQWFg6fMsjdzQjYAgTR/wAbfmuPRIT22+I+aJ9AY5LH04xOYReLvoqe96nekM+YM7rUA4KK1iODrHlnI8SWODmmi0gg94V5w22YsZDlkAuu03iD+sFQHBCKZzHBzTRHFTKCkBGbj/A+27sN0JJHaZwPEdxUI8q2YXbIlYWvGtajgRzVa2jhsjyBu3jwRxb6YqcV2hm5WXH4os2bhmg0c+bzBJBVcIUrtiS4YW8h9F0lloiEsJlmx+IGOwIP3wLHc9u8eaoZCl+j20Swlh3O1Him22IA2Qkbna+fFDFbXgOUt2GNsLCXva0b3ED1Wn9GNptZiDC00yHD0eRe6SME/H4rPtkOEeaU/dFN8SpbofMTLOTqXRtA/idPEB8SEnULdFlvTvbJGzsdYB5hBEw7ew3+EfIILFwj0K6M0628Uc2TQdmInmbdOaPcC2/NZk4rU+tsAN1uyIqHeDKbPcRY8lkceKDiRxC1tO/toyr03NklhsXlYUwLl0lN2TgkjkrPBXayPsNPlDjxOibA6otpGLFAuIHBTlCnFsfRlSrcVmZR/NKFdKGiynEEtiwi74FYfY7Y5LscoqfaGQ1VoM24ORUOSCVcnyWXEYi2geCTjKjH7RpgcQaXI9tj9UocoPY2TkRThqYYTFhzC6tyEO2wfuml2TlFksxqdYcU4FN8BO2QdlPoaINcN6gLGATCz5JKSJOoxqBR1F+S7NQu77O9cC0Rzokk2OiPFSLmWdOV+qaTbyBZpSRgJjnZqUc9idyy9x3E+m9NJpBpvNiwuQLWRB43pEhKyvqu9N3y61RveiTAcQ0T6cCi46XM7yST5t/caSMkmuvFELaYaktjZby9wTUS2LQkei7Ec9HWOo2E/mmztHNRjJAUpFIb7kLDgmO5naBo3D5qX6JzZHyEVq2Ma8P08VEd4pVifaVGgCa3q1dB5WufI7gGMJ76mj0893mkWtbWX6ovcmbPhT+jZ/C35BdXMM7sM/hb8gurCZvroz/rXj7BOl1D4+/NVeqxbHR5JA4bjvWz9aANv5ZMP8H4m/oss2hhMzFq6dZrM+14mM8TIAwlQ8NtcHHc5PCC4BnLenWLwQLKHBOeZciuI8fsSxUuVtpLZ0NCzvKR1flby3qR90eCJPLyLksLahlj3lxDAnOyZKth3hNsPmzF1Wle0JA6q5qMvOSWlt2kyYQd4TTY8IL32OKkYhbfJI7Hgp7/ABRvsVHhMNtqMBg5WneCxcIYLq65IbWw9sHipTA7EjLG23go9k5WDgLXROLd1FG6PxM9kc1KSZgGtjcGjgmGF2J2Q7Wr1CI5C+xsJc7iz3VZYtmX46+h4J5sXZrWtGVvwUzhNnPBJ3i92g0r8UmdqiFtbIRmydQSNwpFn2bbr5jVWtuAddnkmWIwbm5zv5D5JMdQmdKuS7RWXYHKPz5KNfhaJPNWDGwvNG67LrFCsw3KExRkscN3Ed96ndrSsxeRQxnwd69xHqmM+GurrRP3ufmfe7Xl5VSr2Gxbw85vdJ0KI7GRXEQX9Eg9mt91Ikzne2I4ZfJR0UOay6StTxXZO2jt8O/xtJysuu5Jy4eoyWvtExbSY204WeW9FkXsyHdD/mg8+a4xv6C7tw05JSHDDKA4nd6o08ladbXLEowTpSLnIBFJ02JrTv8AK0jIXDUKGHBcnI8IRG7SybVn6ucJlc8O5RHXd/2mFVX7RLlzCqVo6DYkudm74b/9RF/kq13MWX6U8o2uAdhu73R8kFzDnsN/hb8gurFwbWSk9ZMAIBPJnwMmnxWaSwDVa31ixf1NzuRb/OBXxKyN7lraV5rMzU8TGQwQDiaXHxpeS03eSrRWbGjcIASVybD2lyuBpXYBcuTsEAApLnDhwqkRjSl47XYIyL4XDUKTzAYENcTzSETincT1x2R9Ls8PAFBSWE2SQBqo/DzaqYw+I0UHZJPBbKaW0VO7I2QxjaCgcJjNynMDjxzVe5SxwMhjPJPxQgBKUk4H2Eqsl9mzDG1YAiuYCjIKAmsjLFYBrgq/jtlNHFWqTcofHs7lbosaeMmdqYJPgqWNwQAOvwVafssFrgeZIV0xyruIccxFDde/mtNdFIrX2Uh5vlSZx4BouxxKnJprDTQ1NeG/8Ezc6yRQ0JHeiIbGQhblICZQxU7UbtykZX0T3eqaSvIIsaH8i1IvLQ3kBuuBNpR8ugFX8/Vc9tY77ohEefFEhU8sNFv3EeKWaLSEZJ/D8UUxX96lDGQicdhpNWg9kq3dCcNRlaODIz6YiFVE4MftPir91WYf9PILv9EPhLGfoqtzxBl6pZkkaphf7Nn8LfkEEo1gAA5aeiCyDWKl1nvrBEc3NruIIPytZK15Wu9ZEn9TeNPuk+GcCx5/NZN7Vq1dGvtmTrJ4mIOcSkXNKcGQJF0iuqJnStEvZJVkK4HI4kU7QVaKtiQ9kUUSI4kQ4GKaY4gzBSEObko2KVP4JVASkPMRjRDE+R47LASaAJ05DiU86N7VZi8O2Zgq7aW6W0tOoJHkfNMJIDIx7bFezeXAi7blLSPVwPkqJ0d2hPsrE5JwfYyEB+uZnc9pHEDeN9KtZY4SX6LVcFOL/Zs2Gw/MH1U1suAXu9QFWsDtUPa1zCHNIsEGwQeSsmysVW/iuty48C48PkskQoI9pnHihzXRi7KynBmpG+CQ8XCUi2ZEkmUKIcropZDzKubSeGkglw87U46YKE24A4WN6tULEihfNS5ILHTXuJ81C4h5J39yeYiZRWKxIAJJAA1JOgA5lafopZGkw3DkmjzVqF2Zt2TFYyRsf9ixjju31VOIFnU6abgbUrNIormp8om2LraTEpjaaSlHkkTeR6bgTuAfkuZklnRHP76RAvLHQI3pCYXoNSiMcOC6MUAgkNr4YXLH7M5j2vqtB6onVJJf7EnyEjOazt+JiuyD6LQuqzFj28pH7EAec0QHzVS/8GaFP5I1+M9keA+SC6y6Hggsk1CmdZs/9UlaK92InXUXLQ8rCx0PWo9Z4ytn/fhw9cK9niHX43n3dxWUNctbRvEDB1yzYOMyME2DkoHq6pGe4h3FFzpN70TOo3BKA6D0cPTUPRw9TuBcWh4yRO4ZlFtkSrJlPDBzJEtNMS2mlwPAtNO5nyoFL4vBxTwuieLDuPEHg4E8Qo7A4trZB7QEtp1gcbaRQ9U5w8yFxUsoNWuOH7Kbg9qYnZU5Ye3ETeU3lc39Zh+678la50c6VxYqMSRHkHNOjmnk4KsY/AR4iMslFg7jxaebTwKz2X2+zcVbHd4P3ZGXucPXwIWfLdQ/+P8ARsQlDUr9S/s9Ex7VoKC6U9YTMBDnIzvcaYy6s8yeACruwuljMVFmaacPfYTq0/Ud6pnWfnMsLjeTKQDwu9fPcitaVbnECqGbdkiR/p32hnvLBl/VyO+ea1o3Q7rMbtCN1s9nIwgObmzA2LtvGtOK85LQOqyNzfbP3NOVoPe2yR6FU6G5Twy3qoQhW5I2x+09E0nx1hQk+0WtaXOIAAskmgBzJWedJes51lmEOnGUiyf4Adw7ytCcoVLLM2qE7X8S29I9uw4fWR4HJu9x8GjVZ/tLbc20CYoW5IrBc48QNxcRoB3BNNj9GpsY4yzOcGHUvdq55/dv57la4oGQtyMGUD495PEoYKd/fEf7CtnXpuuZf+IZbE2L9lJcyR2c12hQGm6h+Kc5yBrelAmgNTuQklSD3eHmrUa4wWIlCV07ZZkceU3e5GdIm73onIKMWAuRXEcaRA5Au7rQ5HKIZh14eS6HjiiB/dXoh7NpU9hp4FJcQwNO61ceqXGf1iQ6axsAHecRCKVHnwzcpoaqzdW8ZEp/cMD65gYqDT4qtenteS1TJZWD0I3cguNOgQWNya/BQ+teMHDvdxEYvwM8VH+ZY3nWyda2I/q0zOUcTu/tz1/9axYlaemfwMbWJeQU9qumVIEoZlY3FXahUvXMyStC12SdotnRhIkQV0OU7gXEXEiUa9NglGlFkBxQ6ZIbUjBJSj8MzeeAriN98uKcCX88EyLKtsf0SDMQovpJswYiGh77dWHnzb5/QJYSIe2UzjGawzqrZ1yUkZ5gcdJBIHsJa5v5II5K2Y7pJBi8G5kx9nIO00UT2xuy9x1Hmo3pXgGipW6EmnDmdaPwVbWNJypbh6PTQUNRGNi4Z0BaYOkWGwWHYxhDjlFNYQbPFxPCzzWZIJdVrrzhcsZdQrsKT4RMbc6UTYo045WXowe73X+sfFSnRfo2DUswsb2sPH95w5dy50f6NAZZJddLaz5F34KyulV+ihyfktMnV6xQXio/7Y+di9KUfiX2ivmTaWS1oNr0ZEYt9hXypN0iRe5cDS7Qb9Tp3C/okORcjBHHvTZ8ic4uHJl1BzNa4Ed/zpMXlA5FiEQzZEC8cUiHLpeuyN2iokHBGD0gJNUbMpUiNoq56uPVk3NNiGk1cLAD3/acPXxpUnMrt1VYgNxUhPFkLP7+Lw7fql3P4MZTH5o3sBcRwuLHya+DPetaAiGd+tGKBvCuziHE3/eWMErauuUEYEuzENb7zavMTJEG2eFalYR9t7vmr9Ekombqa255Q8QtMvtx4D5oDGnu+P4J29FfxSHloWmhxfh8fwXftXh8fwXb0d45DsFHaUx+29w+P4Lv27doPVTvRDrkP2lKMUc3H93zUhhQ94Ba0u1rQG7038t4RxkmKnW12PWwENzEb6o9wJBrzr0QBVknwYdAztBuSEhxy5g57acWh12CCd1VVqotxgTc4Kzi30Osy4XpscT+bXWyWfu+q7cjvGxtt1ubDv7qPof81Tlo02y45IJLlyn2biR7NzqI3NseHyWcrN1f5I2v8e/g1/uBPNk4T2kzG8Ls+A1KZqZ6IxtdimBxLRlfqBmOjSaokfNVq1mSLtrag2v0XEvSTnJfEwBu6zpdnINOHHf3JjI8jh8Qt3J5NQDOeky5JPnPL4pI4g/q/FA5FiNbFJEm19G/zW4/BFdOf1UvslzXYiIO0Be29LFXxvSvxQNjoxaHm2NnUxr2tIFu55QAfdJJ3g343xUC8q2dINpAYZ0ehcHVw3Z3a2AM24C64lUuTEIJNIdXFtBsyGdNjiO5EOI7kG9FnxseZ13OmIxPch9pXeRHeJjzOrp1Xx58TIBpQw7vJuNwxJ+Cz44laD1MZn4rFNacrjhqa6ryk4iAB1ca3+SXZZ8WMhX8kehmbguLkYoDXgPkgs/gvlG65A47OeGjeWZjyaJI/rlWCDDcLH571v8A1sSf1CUbvcF8DcsZ/wCVYaIteH1V6iOYmZqbMTwMpMKLGlrpweuletJ6YT5eOqUbCK4qxsKnmaI8YTXWvz4orMIMyk2wDmfO9FwRi9/xC7xkeZkcMIe71Qbg+fzUg7D8j5bwjRMF6ju4D4LvGT5njIwjwg7/AC1Cs/RiD2YfI4vDQQwgEN39oNI3uNi/K+CawQagC/AZj8lLYbDOEbWsZ+ke7MCaca1FVuuw7f3ckyMNpXnduQ/xmOEkOZo0ZG7s0KEhDbJPGqFXyKpsOABNXuGlmrPLu479NFPyucxpjEZaHMpzyBbhmJ7LSLA4a/qqPEVEBunIloA9aRYyLU9oyEGu4nu0+hTjDYWwa0IrmbJOuju75p42EAC3Bxvc1418dBSkWbMIjc97g11jsED3KvMJaIHop2pHeRsbYfHGPMM4FiiXNN2AeyKNb9+ndVGllrxqfErYMQ6OLCSPDpHfopLYWk5C4UHtdVDUCzSx1Z+r7Rr/AOP/ABbArF0Bmc3HxuY3M4NkIGXONI3E20cKtV1T/QPFez2jhj2Rb8tuAc3ttLdQdOO9VYfki/aswf8ABoG2pZiczxTeyLcyjZFD3tw36HkouaFwAJAAc3M2y3Vuo0PkdFZtt4eZ0j3ML3MBolrCWgmi4XkFi+Sg3bMfmtwHMWK+G4eC249Hl5dkG+LkR4JF0fhffRUpjMDZtzXEk8L+dJH7KABeUDwsj0ChxYyM1gYmMch8gldlRD2rdwHDlmvS/Oko9zeZ7ux+KSe0inAWbFAWPrv8EO3AxSzwF21iLDY6osL2k8wXk1363u5KDdH4/VWLaFCc12Wka1ZIFVYvUZtTz1Kh3wA/kpUo5LdcsIj3BFLe74J5JGBySJi8Pz5JWwsqY2cF0NS4Z4IzoAo2MLehtlWj9RemOnNX/Vx/8iAKgGPktA6kzlx0uhNwtGlaXiITep3aILI/FhwlyegIyaFijQscjyQXQUFSwWslI62MK3/V8r61uMXrd+0YB8C71WIRjnYvzW59bUtbNeOb4/QOvT0Cw12vP4FaGm/EydZ+eAznfml1jvzqkmk8vgPxR8x4D4fgVayUWgxk4X9Pou13hFA05+o+qGX90+R/zXZOwd9vycPUJ7gcS1pOespBBos48dR4apsyVoGtgd5Td222D3Y3P1F6UCOOu9Q2l2zlBy4SLPAI2tc5zr97I0UQCHU0PLDZ4OsGj5p9sFk0PsjK8tja1xaH0Gk0TdbydbvkeSo8W0nmxldlsGspochz009FNnpWz2QYY8wa2mnsNLb33prdDjwHMrt6ZDpmuES2IlMji7tUdw7Og7q1/wCqQGHJOjRXGwPwKhW9K4hX6PU+A/6JZ/S+OtYXkHdT3Dx5J/lrx2Vfp7s5wTjiWbwdeQjI9MqeYFmbsuY0g8QwNf5FuW/iq3hOk7RqYcSBdXncR4bt6dydJxG0PLcTG12gf7Njmm+bnaIXZDGcjI0WZxgV6eYKODAvcHSMdJTGAg9uyCQTn3UCbrlzWTKU6RbWfPM4ufnaCQzcBlvTRoA+Ci1j32b5ZPRaWrxV4fYEeKUtcHN0IIIPeDYREEktG3xTQOhY8mbtNa7M9rQHFwB+5v8AMlROKxxJ7FnuBcD6ZhaWwPSzDOwWHY/EWY442FugohoFUMp3jn5ptP0mgHugFte8A7MRz/titqucdvZ5qyqW98DUYh9nOHt7i0V8SUk+O9b+A+m9Eft6H9qeIol3wp25MsR0miBq3kji3dfcc2qPyQXbBVFknxEcmNx3H/Ca9aXYYcjmmQjKCCRbt3lqFFDpE0n3n1+8Af8AmSp2zHvDhfg3iPDyQ+WDXY3w2J9D3bskbpDJEew/IA2njKAwWNbrtB2lngoZ50/An6Lke3QBlNBpIOgvhXjutK/aWvsggaXqaJ8L3palF+yxtku0NOyeB9HfVccBy+CXJRDquwHkRcByPoV1lfm/qlT4LmU9y4nIR9c1f+pXCtfjpQRdQhw7i2aI2K81QnarROo+QNx05PDDO/8AdiCVb+DGU/kjdQK0QXI32AeYBXFnGgULrkYW4HNnNOliaW8NBJq0Vd6i/wCELFWHxW79OuiE2PysbMI2MLXU9ltLqcCWuBu6OoVJd1NS5iDiWCq1yPLTzrtE6cVcpsjGOGZ+oqlOeUigApZjvFXt3UnOf9tirujd+Kav6ncSCMuMDhROkLq03DU63wTlqIFd6SbKbeqBnaN4d6Eq+xdTc5GuLaf/ACJPoUsOpmatMSP+FL8rU/UQ/YH0k/0UGLENO4uHi0/UJw2Anj8G/grlL1S4kDTFN8sLMSmQ6ssXdGaY9/2TT+e/gp+ogA9Jb64K3PgbHaz1zFtvhVbkpg9jNa23+3bYOllvgRbhY8uCt7Oq7E5dcTx3HCSA35fNTMXR7FsBa+RshoNv7JiAQBuoigp81TB+n1EVgzZ+yowb9o7ge09pPwtHZhWftR/fGv8AhV1f0JmkkJeHdpxs/Z35R30H38E7i6uHCjnHgcO8/CiUXlqXsV4dTL0yl4V/3RiSxt7g/wDGOk9b0fifE5hmD2O95obA928GxeV12N4KusXV47g5jTzDJG/4TonkfV6d/tGk94d9CFErqn7GR0+oXSPPHSLo6YXuLGuEYPZL+yXDnR+Wqgl6U6RdVzsRA6OOSNjnVZcx7mhoN6a3egVKf/o6Tj/a4vKGQ/IrNt2bvgbWmdmz7i5MgQAWrs/0f5ya+0gakX9mlrTjv3JxD/o/TNcD9qjPjh8QPiCKS12WGVPD9DY2azMxNZfuho7VDXNR07k5ZsnChuVolH8ZbfhoQtib1adltygkAa+z41w3H1tNpurQXftSe72dj0y0tKEqI9GNZHVS76/kxufo+zUtGnMkfimE2weRB8wtnn6sCd0hB5mE1/hOiQf1PTEaYmPzjf8AjamU6CIR1K9GM/6idy+CN/qQjfXruWtRdUErif6wB4wzN9CatEl6oJP2w8fYSu+uiDNI7/Ue0ZRHso5Te7nvGhopZ+BJFkncOPLT5LU5eqOZ1N9u3TcTh5+PCwaSZ6lJ/wDeY/8AgTfipU6US4XMyd+CriSuMjI3Z1rDupKb/eWf8CX8Uxn6n5mmvbOd/DhJiPUkKPJX6YWyz2jNPs18/wA+SXbHQ94+qvMnVhiBuGId4YWvnKEpD1UTOHaMrDydhXX5FshUqyteyHCf6KE6MEalXrqaivGYipC3LhnOux92SM06/u80sOqSaj2pNOeFeCfCn6+dJ1sDoTisI+VzBiR7SJ0ZLcK06PItrg+TdpyQ2TjKPDDrhKMuUbRhm9hmt9luvPQaoIYduVjBya0ctwA3ILPL4eWIOHaAOvEA8EkMIz9Rv90IIIkQzn2RmvYbw+6O5Jw4RgLqY0f+EckEEQDHcMQaOyAPAAI6CCAMBQIQQXBHAggguIYECuILiQyCCCg44ulBBccALqCC444gEEFxPo4uoIKSEFC6gghOOhBBBScBBBBcQBAIILiThQXEFyJDoIILiD//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hMSEBIUEhQUFRUVFRUVFhUXFBQUFBcUFBUVFBQUFRQXHCYeFxkjGRQUHy8gIycpLCwsFR4xNTAqNSYrLCkBCQoKDgwOGg8PGikkHCIpLCksKSwpLCwpKSksLCksKSkpKSkpKSkpKSksKSkpLCkpLCwpLCkpKSwpLCksLCkpKf/AABEIAMIBAwMBIgACEQEDEQH/xAAcAAAABwEBAAAAAAAAAAAAAAAAAgMEBQYHAQj/xABLEAABBAADBAcFBAYGBwkAAAABAAIDEQQSIQUxQVEGByJhcYGREzKhscEUQtHwI1JTYnKyFyQzkqLhCBVEVJPC8TRzgoOUs7TD0v/EABoBAAIDAQEAAAAAAAAAAAAAAAIDAQQFAAb/xAArEQACAgEEAgEEAgEFAAAAAAAAAQIDEQQSITETQSIUIzJRcbEFJGFigaH/2gAMAwEAAhEDEQA/ANT6V9IzgofamPOwFocA6ndogCrFcVHdEOsGLHPdHkMUgFhpcHZhxINDXuUb1uSSDDtA/snFrXbveLsw07svxWc9DsQWY7Dub+0A8jofgr1VEZ1OT7KFt0oWYXRqnSDrJjwc7oZoJbFEOaWFrmncRZChZeuWKxljlrW7EYI5EDMb9VA9bmNbJiowN7I6d5kkBURPq00HFNrkr26mxSwnwa5/TPB+zl/uR7/HOnewOtJmKmjhbDIHvNfcLQN5JOa6A7li6uPQRww8WKxh3xx5I/43fkLp6aCjx2RDVWOXL4NH6Y9MvsL2h7XFsjey5jWmnDeDmNciq2Otdv60/Cv0eH5a/FL9I5htHZDJd8jAH9+ZvZePmsraop08JR+S5I1GpnF/F8GqDrajoCpr4kxw34aOAXI+tcZxYflsaezYNOOucrMmhKxjVP8ApK/0VvrLW+zfNvdI2YWATOa5zSWgBtX2tRvKr2H618MSA6OVt7z2SB8bSPT+fNs2MfvRfylZm1qrU6aEo5kW7tXZGXx6wbztDamTDmeJvtWhuYAGrbvsFQmyesKKZxaWOaGsc9ziW0A0a96ZdXWPzYSRj9QxxAv9Vwuvms/cKc6t1keVoa9NFuUX6Js1U0oyj79GjP60ILNRSnv7I+qe7G6dxYmZsTWSNLgaLstaC+BWWNYp7oQKx0Xg7+Upk9LWotoXXq7XJJl8290wjwsgY9j3EtzW3LW8itT3KOHWbBf9nKOZpv4qF6wdcU3/ALsfMqruiUVaWEoJvs67V2xm1Ho0javT2KItDWucHMDwQBVOurs3wTfZvWLHJJGwseC9wbubls7tbtZ7LZqyTQoXwHJL7GbWIhPKRn8wTHpK1EWtZa5Gp9JekrMG1hc1xzkgZct6C+JUF/SrB+yl/wAH/wCkh1mutkA73fILPzEl0aaE4Zl2M1GrtjNqL4NH2T1itllbGGSuc9wDRljFcyTm14lPukHT2HCSeyc173gAuy5QBeoBs76VG6DU3HRE/vAeJaaRusHZjm4t8h92SiD3gUR8Fz09fl2+sArVW+Ld7yWVnW1h7AMctXqaZp36FKbc6zI8PP7P2bnABrswI3ObmFA9xHFZYYguYqQvNuNmgLPICgPQBO+jryJ+vt6NG/piio/oZb4e4QfO9FN7A6TPxuFnliBa5pIYDl1IGatxGug4rFXNWp9XWNZBgWZzXtJnAeJ0H8qVfpoQjmK5LFGrnOWJPghP6WJheZrrBoi49PWNGPWzJXuyX4w+evs+Si+sLYwixRe0diXtDud94euqrOVOhp6pLOBMtTbGW3JfIutuS9WGq3kszA9wDQPVTXRDptNjZnx1lqPMCcp1D2izTRwcVlQjWk9VGyS32s5HvD2bR3ZgXH1r0Sr6a4QbS5H6e+yc0m+DSaQQtBZJs5Kd1oNY/CBjpGsJe0jNxq/TcVQuj2xxETMx8csjQcjQaAceJKtHW0MzWgfcDXO8HOe1o9QVl8GKdG4OYSD+dFraaP2zMvf3Du1TKZXma87iSb+ncmJVrx07cRDZ96rB5Ebx4KrOCtxZTmhNWfbU/scFBhxvcfaP/A+o9FB7NhzStB3A2fAaqQ2lj4ZJCXteSNNCK05Ln2AuET3V/temSQO3e8B3HRwVc2ngvZTPZwDjXgdQl9m46GN4cwPB3akVrzTrpA3MWvHgfooXEsgz+UcfoiGBLRtRY2pdia2JSLz0rxObBxjvj/lVOhhJIAFnkFPbWxOaBo72/JMItoPG4geAAPqEmHCLE+WT0GK+yYV0d/pZN4H3QRWvl81X2RroN6nVLMUpY5ObyBkSlujTcuKYfH5KOYU/2W+pWnx+S6XKOisMkOlfanB/cHzKhXRBSW15s0gP7oTB5UQWFg6fMsjdzQjYAgTR/wAbfmuPRIT22+I+aJ9AY5LH04xOYReLvoqe96nekM+YM7rUA4KK1iODrHlnI8SWODmmi0gg94V5w22YsZDlkAuu03iD+sFQHBCKZzHBzTRHFTKCkBGbj/A+27sN0JJHaZwPEdxUI8q2YXbIlYWvGtajgRzVa2jhsjyBu3jwRxb6YqcV2hm5WXH4os2bhmg0c+bzBJBVcIUrtiS4YW8h9F0lloiEsJlmx+IGOwIP3wLHc9u8eaoZCl+j20Swlh3O1Him22IA2Qkbna+fFDFbXgOUt2GNsLCXva0b3ED1Wn9GNptZiDC00yHD0eRe6SME/H4rPtkOEeaU/dFN8SpbofMTLOTqXRtA/idPEB8SEnULdFlvTvbJGzsdYB5hBEw7ew3+EfIILFwj0K6M0628Uc2TQdmInmbdOaPcC2/NZk4rU+tsAN1uyIqHeDKbPcRY8lkceKDiRxC1tO/toyr03NklhsXlYUwLl0lN2TgkjkrPBXayPsNPlDjxOibA6otpGLFAuIHBTlCnFsfRlSrcVmZR/NKFdKGiynEEtiwi74FYfY7Y5LscoqfaGQ1VoM24ORUOSCVcnyWXEYi2geCTjKjH7RpgcQaXI9tj9UocoPY2TkRThqYYTFhzC6tyEO2wfuml2TlFksxqdYcU4FN8BO2QdlPoaINcN6gLGATCz5JKSJOoxqBR1F+S7NQu77O9cC0Rzokk2OiPFSLmWdOV+qaTbyBZpSRgJjnZqUc9idyy9x3E+m9NJpBpvNiwuQLWRB43pEhKyvqu9N3y61RveiTAcQ0T6cCi46XM7yST5t/caSMkmuvFELaYaktjZby9wTUS2LQkei7Ec9HWOo2E/mmztHNRjJAUpFIb7kLDgmO5naBo3D5qX6JzZHyEVq2Ma8P08VEd4pVifaVGgCa3q1dB5WufI7gGMJ76mj0893mkWtbWX6ovcmbPhT+jZ/C35BdXMM7sM/hb8gurCZvroz/rXj7BOl1D4+/NVeqxbHR5JA4bjvWz9aANv5ZMP8H4m/oss2hhMzFq6dZrM+14mM8TIAwlQ8NtcHHc5PCC4BnLenWLwQLKHBOeZciuI8fsSxUuVtpLZ0NCzvKR1flby3qR90eCJPLyLksLahlj3lxDAnOyZKth3hNsPmzF1Wle0JA6q5qMvOSWlt2kyYQd4TTY8IL32OKkYhbfJI7Hgp7/ABRvsVHhMNtqMBg5WneCxcIYLq65IbWw9sHipTA7EjLG23go9k5WDgLXROLd1FG6PxM9kc1KSZgGtjcGjgmGF2J2Q7Wr1CI5C+xsJc7iz3VZYtmX46+h4J5sXZrWtGVvwUzhNnPBJ3i92g0r8UmdqiFtbIRmydQSNwpFn2bbr5jVWtuAddnkmWIwbm5zv5D5JMdQmdKuS7RWXYHKPz5KNfhaJPNWDGwvNG67LrFCsw3KExRkscN3Ed96ndrSsxeRQxnwd69xHqmM+GurrRP3ufmfe7Xl5VSr2Gxbw85vdJ0KI7GRXEQX9Eg9mt91Ikzne2I4ZfJR0UOay6StTxXZO2jt8O/xtJysuu5Jy4eoyWvtExbSY204WeW9FkXsyHdD/mg8+a4xv6C7tw05JSHDDKA4nd6o08ladbXLEowTpSLnIBFJ02JrTv8AK0jIXDUKGHBcnI8IRG7SybVn6ucJlc8O5RHXd/2mFVX7RLlzCqVo6DYkudm74b/9RF/kq13MWX6U8o2uAdhu73R8kFzDnsN/hb8gurFwbWSk9ZMAIBPJnwMmnxWaSwDVa31ixf1NzuRb/OBXxKyN7lraV5rMzU8TGQwQDiaXHxpeS03eSrRWbGjcIASVybD2lyuBpXYBcuTsEAApLnDhwqkRjSl47XYIyL4XDUKTzAYENcTzSETincT1x2R9Ls8PAFBSWE2SQBqo/DzaqYw+I0UHZJPBbKaW0VO7I2QxjaCgcJjNynMDjxzVe5SxwMhjPJPxQgBKUk4H2Eqsl9mzDG1YAiuYCjIKAmsjLFYBrgq/jtlNHFWqTcofHs7lbosaeMmdqYJPgqWNwQAOvwVafssFrgeZIV0xyruIccxFDde/mtNdFIrX2Uh5vlSZx4BouxxKnJprDTQ1NeG/8Ezc6yRQ0JHeiIbGQhblICZQxU7UbtykZX0T3eqaSvIIsaH8i1IvLQ3kBuuBNpR8ugFX8/Vc9tY77ohEefFEhU8sNFv3EeKWaLSEZJ/D8UUxX96lDGQicdhpNWg9kq3dCcNRlaODIz6YiFVE4MftPir91WYf9PILv9EPhLGfoqtzxBl6pZkkaphf7Nn8LfkEEo1gAA5aeiCyDWKl1nvrBEc3NruIIPytZK15Wu9ZEn9TeNPuk+GcCx5/NZN7Vq1dGvtmTrJ4mIOcSkXNKcGQJF0iuqJnStEvZJVkK4HI4kU7QVaKtiQ9kUUSI4kQ4GKaY4gzBSEObko2KVP4JVASkPMRjRDE+R47LASaAJ05DiU86N7VZi8O2Zgq7aW6W0tOoJHkfNMJIDIx7bFezeXAi7blLSPVwPkqJ0d2hPsrE5JwfYyEB+uZnc9pHEDeN9KtZY4SX6LVcFOL/Zs2Gw/MH1U1suAXu9QFWsDtUPa1zCHNIsEGwQeSsmysVW/iuty48C48PkskQoI9pnHihzXRi7KynBmpG+CQ8XCUi2ZEkmUKIcropZDzKubSeGkglw87U46YKE24A4WN6tULEihfNS5ILHTXuJ81C4h5J39yeYiZRWKxIAJJAA1JOgA5lafopZGkw3DkmjzVqF2Zt2TFYyRsf9ixjju31VOIFnU6abgbUrNIormp8om2LraTEpjaaSlHkkTeR6bgTuAfkuZklnRHP76RAvLHQI3pCYXoNSiMcOC6MUAgkNr4YXLH7M5j2vqtB6onVJJf7EnyEjOazt+JiuyD6LQuqzFj28pH7EAec0QHzVS/8GaFP5I1+M9keA+SC6y6Hggsk1CmdZs/9UlaK92InXUXLQ8rCx0PWo9Z4ytn/fhw9cK9niHX43n3dxWUNctbRvEDB1yzYOMyME2DkoHq6pGe4h3FFzpN70TOo3BKA6D0cPTUPRw9TuBcWh4yRO4ZlFtkSrJlPDBzJEtNMS2mlwPAtNO5nyoFL4vBxTwuieLDuPEHg4E8Qo7A4trZB7QEtp1gcbaRQ9U5w8yFxUsoNWuOH7Kbg9qYnZU5Ye3ETeU3lc39Zh+678la50c6VxYqMSRHkHNOjmnk4KsY/AR4iMslFg7jxaebTwKz2X2+zcVbHd4P3ZGXucPXwIWfLdQ/+P8ARsQlDUr9S/s9Ex7VoKC6U9YTMBDnIzvcaYy6s8yeACruwuljMVFmaacPfYTq0/Ud6pnWfnMsLjeTKQDwu9fPcitaVbnECqGbdkiR/p32hnvLBl/VyO+ea1o3Q7rMbtCN1s9nIwgObmzA2LtvGtOK85LQOqyNzfbP3NOVoPe2yR6FU6G5Twy3qoQhW5I2x+09E0nx1hQk+0WtaXOIAAskmgBzJWedJes51lmEOnGUiyf4Adw7ytCcoVLLM2qE7X8S29I9uw4fWR4HJu9x8GjVZ/tLbc20CYoW5IrBc48QNxcRoB3BNNj9GpsY4yzOcGHUvdq55/dv57la4oGQtyMGUD495PEoYKd/fEf7CtnXpuuZf+IZbE2L9lJcyR2c12hQGm6h+Kc5yBrelAmgNTuQklSD3eHmrUa4wWIlCV07ZZkceU3e5GdIm73onIKMWAuRXEcaRA5Au7rQ5HKIZh14eS6HjiiB/dXoh7NpU9hp4FJcQwNO61ceqXGf1iQ6axsAHecRCKVHnwzcpoaqzdW8ZEp/cMD65gYqDT4qtenteS1TJZWD0I3cguNOgQWNya/BQ+teMHDvdxEYvwM8VH+ZY3nWyda2I/q0zOUcTu/tz1/9axYlaemfwMbWJeQU9qumVIEoZlY3FXahUvXMyStC12SdotnRhIkQV0OU7gXEXEiUa9NglGlFkBxQ6ZIbUjBJSj8MzeeAriN98uKcCX88EyLKtsf0SDMQovpJswYiGh77dWHnzb5/QJYSIe2UzjGawzqrZ1yUkZ5gcdJBIHsJa5v5II5K2Y7pJBi8G5kx9nIO00UT2xuy9x1Hmo3pXgGipW6EmnDmdaPwVbWNJypbh6PTQUNRGNi4Z0BaYOkWGwWHYxhDjlFNYQbPFxPCzzWZIJdVrrzhcsZdQrsKT4RMbc6UTYo045WXowe73X+sfFSnRfo2DUswsb2sPH95w5dy50f6NAZZJddLaz5F34KyulV+ihyfktMnV6xQXio/7Y+di9KUfiX2ivmTaWS1oNr0ZEYt9hXypN0iRe5cDS7Qb9Tp3C/okORcjBHHvTZ8ic4uHJl1BzNa4Ed/zpMXlA5FiEQzZEC8cUiHLpeuyN2iokHBGD0gJNUbMpUiNoq56uPVk3NNiGk1cLAD3/acPXxpUnMrt1VYgNxUhPFkLP7+Lw7fql3P4MZTH5o3sBcRwuLHya+DPetaAiGd+tGKBvCuziHE3/eWMErauuUEYEuzENb7zavMTJEG2eFalYR9t7vmr9Ekombqa255Q8QtMvtx4D5oDGnu+P4J29FfxSHloWmhxfh8fwXftXh8fwXb0d45DsFHaUx+29w+P4Lv27doPVTvRDrkP2lKMUc3H93zUhhQ94Ba0u1rQG7038t4RxkmKnW12PWwENzEb6o9wJBrzr0QBVknwYdAztBuSEhxy5g57acWh12CCd1VVqotxgTc4Kzi30Osy4XpscT+bXWyWfu+q7cjvGxtt1ubDv7qPof81Tlo02y45IJLlyn2biR7NzqI3NseHyWcrN1f5I2v8e/g1/uBPNk4T2kzG8Ls+A1KZqZ6IxtdimBxLRlfqBmOjSaokfNVq1mSLtrag2v0XEvSTnJfEwBu6zpdnINOHHf3JjI8jh8Qt3J5NQDOeky5JPnPL4pI4g/q/FA5FiNbFJEm19G/zW4/BFdOf1UvslzXYiIO0Be29LFXxvSvxQNjoxaHm2NnUxr2tIFu55QAfdJJ3g343xUC8q2dINpAYZ0ehcHVw3Z3a2AM24C64lUuTEIJNIdXFtBsyGdNjiO5EOI7kG9FnxseZ13OmIxPch9pXeRHeJjzOrp1Xx58TIBpQw7vJuNwxJ+Cz44laD1MZn4rFNacrjhqa6ryk4iAB1ca3+SXZZ8WMhX8kehmbguLkYoDXgPkgs/gvlG65A47OeGjeWZjyaJI/rlWCDDcLH571v8A1sSf1CUbvcF8DcsZ/wCVYaIteH1V6iOYmZqbMTwMpMKLGlrpweuletJ6YT5eOqUbCK4qxsKnmaI8YTXWvz4orMIMyk2wDmfO9FwRi9/xC7xkeZkcMIe71Qbg+fzUg7D8j5bwjRMF6ju4D4LvGT5njIwjwg7/AC1Cs/RiD2YfI4vDQQwgEN39oNI3uNi/K+CawQagC/AZj8lLYbDOEbWsZ+ke7MCaca1FVuuw7f3ckyMNpXnduQ/xmOEkOZo0ZG7s0KEhDbJPGqFXyKpsOABNXuGlmrPLu479NFPyucxpjEZaHMpzyBbhmJ7LSLA4a/qqPEVEBunIloA9aRYyLU9oyEGu4nu0+hTjDYWwa0IrmbJOuju75p42EAC3Bxvc1418dBSkWbMIjc97g11jsED3KvMJaIHop2pHeRsbYfHGPMM4FiiXNN2AeyKNb9+ndVGllrxqfErYMQ6OLCSPDpHfopLYWk5C4UHtdVDUCzSx1Z+r7Rr/AOP/ABbArF0Bmc3HxuY3M4NkIGXONI3E20cKtV1T/QPFez2jhj2Rb8tuAc3ttLdQdOO9VYfki/aswf8ABoG2pZiczxTeyLcyjZFD3tw36HkouaFwAJAAc3M2y3Vuo0PkdFZtt4eZ0j3ML3MBolrCWgmi4XkFi+Sg3bMfmtwHMWK+G4eC249Hl5dkG+LkR4JF0fhffRUpjMDZtzXEk8L+dJH7KABeUDwsj0ChxYyM1gYmMch8gldlRD2rdwHDlmvS/Oko9zeZ7ux+KSe0inAWbFAWPrv8EO3AxSzwF21iLDY6osL2k8wXk1363u5KDdH4/VWLaFCc12Wka1ZIFVYvUZtTz1Kh3wA/kpUo5LdcsIj3BFLe74J5JGBySJi8Pz5JWwsqY2cF0NS4Z4IzoAo2MLehtlWj9RemOnNX/Vx/8iAKgGPktA6kzlx0uhNwtGlaXiITep3aILI/FhwlyegIyaFijQscjyQXQUFSwWslI62MK3/V8r61uMXrd+0YB8C71WIRjnYvzW59bUtbNeOb4/QOvT0Cw12vP4FaGm/EydZ+eAznfml1jvzqkmk8vgPxR8x4D4fgVayUWgxk4X9Pou13hFA05+o+qGX90+R/zXZOwd9vycPUJ7gcS1pOespBBos48dR4apsyVoGtgd5Td222D3Y3P1F6UCOOu9Q2l2zlBy4SLPAI2tc5zr97I0UQCHU0PLDZ4OsGj5p9sFk0PsjK8tja1xaH0Gk0TdbydbvkeSo8W0nmxldlsGspochz009FNnpWz2QYY8wa2mnsNLb33prdDjwHMrt6ZDpmuES2IlMji7tUdw7Og7q1/wCqQGHJOjRXGwPwKhW9K4hX6PU+A/6JZ/S+OtYXkHdT3Dx5J/lrx2Vfp7s5wTjiWbwdeQjI9MqeYFmbsuY0g8QwNf5FuW/iq3hOk7RqYcSBdXncR4bt6dydJxG0PLcTG12gf7Njmm+bnaIXZDGcjI0WZxgV6eYKODAvcHSMdJTGAg9uyCQTn3UCbrlzWTKU6RbWfPM4ufnaCQzcBlvTRoA+Ci1j32b5ZPRaWrxV4fYEeKUtcHN0IIIPeDYREEktG3xTQOhY8mbtNa7M9rQHFwB+5v8AMlROKxxJ7FnuBcD6ZhaWwPSzDOwWHY/EWY442FugohoFUMp3jn5ptP0mgHugFte8A7MRz/titqucdvZ5qyqW98DUYh9nOHt7i0V8SUk+O9b+A+m9Eft6H9qeIol3wp25MsR0miBq3kji3dfcc2qPyQXbBVFknxEcmNx3H/Ca9aXYYcjmmQjKCCRbt3lqFFDpE0n3n1+8Af8AmSp2zHvDhfg3iPDyQ+WDXY3w2J9D3bskbpDJEew/IA2njKAwWNbrtB2lngoZ50/An6Lke3QBlNBpIOgvhXjutK/aWvsggaXqaJ8L3palF+yxtku0NOyeB9HfVccBy+CXJRDquwHkRcByPoV1lfm/qlT4LmU9y4nIR9c1f+pXCtfjpQRdQhw7i2aI2K81QnarROo+QNx05PDDO/8AdiCVb+DGU/kjdQK0QXI32AeYBXFnGgULrkYW4HNnNOliaW8NBJq0Vd6i/wCELFWHxW79OuiE2PysbMI2MLXU9ltLqcCWuBu6OoVJd1NS5iDiWCq1yPLTzrtE6cVcpsjGOGZ+oqlOeUigApZjvFXt3UnOf9tirujd+Kav6ncSCMuMDhROkLq03DU63wTlqIFd6SbKbeqBnaN4d6Eq+xdTc5GuLaf/ACJPoUsOpmatMSP+FL8rU/UQ/YH0k/0UGLENO4uHi0/UJw2Anj8G/grlL1S4kDTFN8sLMSmQ6ssXdGaY9/2TT+e/gp+ogA9Jb64K3PgbHaz1zFtvhVbkpg9jNa23+3bYOllvgRbhY8uCt7Oq7E5dcTx3HCSA35fNTMXR7FsBa+RshoNv7JiAQBuoigp81TB+n1EVgzZ+yowb9o7ge09pPwtHZhWftR/fGv8AhV1f0JmkkJeHdpxs/Z35R30H38E7i6uHCjnHgcO8/CiUXlqXsV4dTL0yl4V/3RiSxt7g/wDGOk9b0fifE5hmD2O95obA928GxeV12N4KusXV47g5jTzDJG/4TonkfV6d/tGk94d9CFErqn7GR0+oXSPPHSLo6YXuLGuEYPZL+yXDnR+Wqgl6U6RdVzsRA6OOSNjnVZcx7mhoN6a3egVKf/o6Tj/a4vKGQ/IrNt2bvgbWmdmz7i5MgQAWrs/0f5ya+0gakX9mlrTjv3JxD/o/TNcD9qjPjh8QPiCKS12WGVPD9DY2azMxNZfuho7VDXNR07k5ZsnChuVolH8ZbfhoQtib1adltygkAa+z41w3H1tNpurQXftSe72dj0y0tKEqI9GNZHVS76/kxufo+zUtGnMkfimE2weRB8wtnn6sCd0hB5mE1/hOiQf1PTEaYmPzjf8AjamU6CIR1K9GM/6idy+CN/qQjfXruWtRdUErif6wB4wzN9CatEl6oJP2w8fYSu+uiDNI7/Ue0ZRHso5Te7nvGhopZ+BJFkncOPLT5LU5eqOZ1N9u3TcTh5+PCwaSZ6lJ/wDeY/8AgTfipU6US4XMyd+CriSuMjI3Z1rDupKb/eWf8CX8Uxn6n5mmvbOd/DhJiPUkKPJX6YWyz2jNPs18/wA+SXbHQ94+qvMnVhiBuGId4YWvnKEpD1UTOHaMrDydhXX5FshUqyteyHCf6KE6MEalXrqaivGYipC3LhnOux92SM06/u80sOqSaj2pNOeFeCfCn6+dJ1sDoTisI+VzBiR7SJ0ZLcK06PItrg+TdpyQ2TjKPDDrhKMuUbRhm9hmt9luvPQaoIYduVjBya0ctwA3ILPL4eWIOHaAOvEA8EkMIz9Rv90IIIkQzn2RmvYbw+6O5Jw4RgLqY0f+EckEEQDHcMQaOyAPAAI6CCAMBQIQQXBHAggguIYECuILiQyCCCg44ulBBccALqCC444gEEFxPo4uoIKSEFC6gghOOhBBBScBBBBcQBAIILiThQXEFyJDoIILiD//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4.bp.blogspot.com/_Leywm0uKK5Q/TE-8b13LWiI/AAAAAAAAABo/XMFJkE-XuDM/s320/baptism-image-only.jpg"/>
          <p:cNvPicPr>
            <a:picLocks noChangeAspect="1" noChangeArrowheads="1"/>
          </p:cNvPicPr>
          <p:nvPr/>
        </p:nvPicPr>
        <p:blipFill>
          <a:blip r:embed="rId2" cstate="print">
            <a:lum contrast="20000"/>
          </a:blip>
          <a:srcRect/>
          <a:stretch>
            <a:fillRect/>
          </a:stretch>
        </p:blipFill>
        <p:spPr bwMode="auto">
          <a:xfrm>
            <a:off x="0" y="-3"/>
            <a:ext cx="9144000" cy="685800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orestbaptistchurch.org/wp-content/uploads/2012/06/immersion.jpg"/>
          <p:cNvPicPr>
            <a:picLocks noChangeAspect="1" noChangeArrowheads="1"/>
          </p:cNvPicPr>
          <p:nvPr/>
        </p:nvPicPr>
        <p:blipFill>
          <a:blip r:embed="rId2" cstate="print"/>
          <a:srcRect/>
          <a:stretch>
            <a:fillRect/>
          </a:stretch>
        </p:blipFill>
        <p:spPr bwMode="auto">
          <a:xfrm>
            <a:off x="0" y="990600"/>
            <a:ext cx="9144000" cy="512064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biblestudyoutlines.org/wp-content/uploads/2012/05/dead-to-sin-alive-to-God.jpg"/>
          <p:cNvPicPr>
            <a:picLocks noChangeAspect="1" noChangeArrowheads="1"/>
          </p:cNvPicPr>
          <p:nvPr/>
        </p:nvPicPr>
        <p:blipFill>
          <a:blip r:embed="rId2" cstate="print"/>
          <a:srcRect/>
          <a:stretch>
            <a:fillRect/>
          </a:stretch>
        </p:blipFill>
        <p:spPr bwMode="auto">
          <a:xfrm>
            <a:off x="0" y="-114301"/>
            <a:ext cx="9296400" cy="69723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allpaper.knowing-jesus.com/file/1178/600x338/16:9/romans-6-16_2095860641.jpg"/>
          <p:cNvPicPr>
            <a:picLocks noChangeAspect="1" noChangeArrowheads="1"/>
          </p:cNvPicPr>
          <p:nvPr/>
        </p:nvPicPr>
        <p:blipFill>
          <a:blip r:embed="rId2" cstate="print"/>
          <a:srcRect/>
          <a:stretch>
            <a:fillRect/>
          </a:stretch>
        </p:blipFill>
        <p:spPr bwMode="auto">
          <a:xfrm>
            <a:off x="-6759" y="1"/>
            <a:ext cx="915076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mudpreacher.files.wordpress.com/2012/07/the-old-man-is-dead.jpg"/>
          <p:cNvPicPr>
            <a:picLocks noChangeAspect="1" noChangeArrowheads="1"/>
          </p:cNvPicPr>
          <p:nvPr/>
        </p:nvPicPr>
        <p:blipFill>
          <a:blip r:embed="rId2" cstate="print"/>
          <a:srcRect b="36364"/>
          <a:stretch>
            <a:fillRect/>
          </a:stretch>
        </p:blipFill>
        <p:spPr bwMode="auto">
          <a:xfrm>
            <a:off x="-9676" y="0"/>
            <a:ext cx="9153676" cy="3124200"/>
          </a:xfrm>
          <a:prstGeom prst="rect">
            <a:avLst/>
          </a:prstGeom>
          <a:ln>
            <a:noFill/>
          </a:ln>
          <a:effectLst>
            <a:softEdge rad="112500"/>
          </a:effectLst>
        </p:spPr>
      </p:pic>
      <p:sp>
        <p:nvSpPr>
          <p:cNvPr id="3" name="Title 2"/>
          <p:cNvSpPr>
            <a:spLocks noGrp="1"/>
          </p:cNvSpPr>
          <p:nvPr>
            <p:ph type="title"/>
          </p:nvPr>
        </p:nvSpPr>
        <p:spPr>
          <a:xfrm>
            <a:off x="0" y="3200400"/>
            <a:ext cx="9144000" cy="3657600"/>
          </a:xfrm>
        </p:spPr>
        <p:txBody>
          <a:bodyPr>
            <a:noAutofit/>
          </a:bodyPr>
          <a:lstStyle/>
          <a:p>
            <a:r>
              <a:rPr lang="en-US" sz="3600" i="1" dirty="0" smtClean="0"/>
              <a:t>Galatians 2:20</a:t>
            </a:r>
            <a:br>
              <a:rPr lang="en-US" sz="3600" i="1" dirty="0" smtClean="0"/>
            </a:br>
            <a:r>
              <a:rPr lang="en-US" sz="3600" i="1" dirty="0" smtClean="0"/>
              <a:t>“I am crucified with Christ: nevertheless I live; yet not I, but Christ </a:t>
            </a:r>
            <a:r>
              <a:rPr lang="en-US" sz="3600" i="1" dirty="0" err="1" smtClean="0"/>
              <a:t>liveth</a:t>
            </a:r>
            <a:r>
              <a:rPr lang="en-US" sz="3600" i="1" dirty="0" smtClean="0"/>
              <a:t> in me: and the life which I now live in the flesh I live by the faith of the Son of God, who loved me, and </a:t>
            </a:r>
            <a:br>
              <a:rPr lang="en-US" sz="3600" i="1" dirty="0" smtClean="0"/>
            </a:br>
            <a:r>
              <a:rPr lang="en-US" sz="3600" i="1" dirty="0" smtClean="0"/>
              <a:t>gave himself for me.”</a:t>
            </a:r>
            <a:endParaRPr lang="en-US" sz="36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ncrypted-tbn2.gstatic.com/images?q=tbn:ANd9GcQ1ixjLtAqKAAzGfk18QrV7xRwy0wFogD4xG-dokCTHnEnp08jNFQ"/>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Rectangle 2"/>
          <p:cNvSpPr/>
          <p:nvPr/>
        </p:nvSpPr>
        <p:spPr>
          <a:xfrm>
            <a:off x="457200" y="2967335"/>
            <a:ext cx="8153400" cy="2308324"/>
          </a:xfrm>
          <a:prstGeom prst="rect">
            <a:avLst/>
          </a:prstGeom>
        </p:spPr>
        <p:txBody>
          <a:bodyPr wrap="square">
            <a:spAutoFit/>
          </a:bodyPr>
          <a:lstStyle/>
          <a:p>
            <a:pPr algn="ctr"/>
            <a:r>
              <a:rPr lang="en-US" sz="3600" i="1" dirty="0" smtClean="0">
                <a:effectLst>
                  <a:glow rad="101600">
                    <a:schemeClr val="bg1">
                      <a:alpha val="60000"/>
                    </a:schemeClr>
                  </a:glow>
                </a:effectLst>
              </a:rPr>
              <a:t>“Therefore if any man be in Christ, he is a new creature: old things are passed away; behold, all things are become new.” </a:t>
            </a:r>
          </a:p>
          <a:p>
            <a:pPr algn="ctr"/>
            <a:r>
              <a:rPr lang="en-US" sz="3600" i="1" dirty="0" smtClean="0">
                <a:effectLst>
                  <a:glow rad="101600">
                    <a:schemeClr val="bg1">
                      <a:alpha val="60000"/>
                    </a:schemeClr>
                  </a:glow>
                </a:effectLst>
              </a:rPr>
              <a:t>II Cor. 5:17 </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1GIPkAXto2Y/USuL6pWYkBI/AAAAAAAABxo/Djvud69XKv0/s640/new+wine.png"/>
          <p:cNvPicPr>
            <a:picLocks noChangeAspect="1" noChangeArrowheads="1"/>
          </p:cNvPicPr>
          <p:nvPr/>
        </p:nvPicPr>
        <p:blipFill>
          <a:blip r:embed="rId2" cstate="print"/>
          <a:srcRect/>
          <a:stretch>
            <a:fillRect/>
          </a:stretch>
        </p:blipFill>
        <p:spPr bwMode="auto">
          <a:xfrm>
            <a:off x="838200" y="0"/>
            <a:ext cx="7816362" cy="711288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ak2.picdn.net/shutterstock/videos/1931137/preview/stock-footage-scripture-selection-from-the-holy-bible-book-of-acts-tilt-down.jpg"/>
          <p:cNvPicPr>
            <a:picLocks noChangeAspect="1" noChangeArrowheads="1"/>
          </p:cNvPicPr>
          <p:nvPr/>
        </p:nvPicPr>
        <p:blipFill>
          <a:blip r:embed="rId2" cstate="print"/>
          <a:srcRect/>
          <a:stretch>
            <a:fillRect/>
          </a:stretch>
        </p:blipFill>
        <p:spPr bwMode="auto">
          <a:xfrm>
            <a:off x="0" y="838200"/>
            <a:ext cx="9225636" cy="51663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dirty="0" smtClean="0"/>
              <a:t>On the day of Pentecost in </a:t>
            </a:r>
            <a:r>
              <a:rPr lang="en-US" i="1" dirty="0" smtClean="0"/>
              <a:t>Acts 2</a:t>
            </a:r>
            <a:r>
              <a:rPr lang="en-US" dirty="0" smtClean="0"/>
              <a:t>, the Holy Spirit came in great force on the assembly of believers. Certain supernatural signs accompanied the descent of the Spirit.</a:t>
            </a:r>
            <a:endParaRPr lang="en-US" dirty="0"/>
          </a:p>
        </p:txBody>
      </p:sp>
      <p:sp>
        <p:nvSpPr>
          <p:cNvPr id="3" name="Content Placeholder 2"/>
          <p:cNvSpPr>
            <a:spLocks noGrp="1"/>
          </p:cNvSpPr>
          <p:nvPr>
            <p:ph idx="1"/>
          </p:nvPr>
        </p:nvSpPr>
        <p:spPr>
          <a:xfrm>
            <a:off x="0" y="2819400"/>
            <a:ext cx="9144000" cy="4038600"/>
          </a:xfrm>
        </p:spPr>
        <p:txBody>
          <a:bodyPr>
            <a:normAutofit/>
          </a:bodyPr>
          <a:lstStyle/>
          <a:p>
            <a:r>
              <a:rPr lang="en-US" sz="3600" dirty="0" smtClean="0">
                <a:solidFill>
                  <a:srgbClr val="FFFF00"/>
                </a:solidFill>
              </a:rPr>
              <a:t>The sound like a rushing wind.</a:t>
            </a:r>
          </a:p>
          <a:p>
            <a:r>
              <a:rPr lang="en-US" sz="3600" dirty="0" smtClean="0">
                <a:solidFill>
                  <a:srgbClr val="FFFF00"/>
                </a:solidFill>
              </a:rPr>
              <a:t>The appearance of something like tongues of fire.</a:t>
            </a:r>
          </a:p>
          <a:p>
            <a:r>
              <a:rPr lang="en-US" sz="3600" dirty="0" smtClean="0">
                <a:solidFill>
                  <a:srgbClr val="FFFF00"/>
                </a:solidFill>
              </a:rPr>
              <a:t>The miraculous ability to speak in other tongues for the proclamation of gospel.</a:t>
            </a:r>
            <a:endParaRPr lang="en-U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1.bp.blogspot.com/-GEO1O-Z3w0U/ToQQve_kNtI/AAAAAAAAA08/fPkRd8RNpf0/s1600/Pentecost.jpg"/>
          <p:cNvPicPr>
            <a:picLocks noChangeAspect="1" noChangeArrowheads="1"/>
          </p:cNvPicPr>
          <p:nvPr/>
        </p:nvPicPr>
        <p:blipFill>
          <a:blip r:embed="rId2" cstate="print"/>
          <a:srcRect/>
          <a:stretch>
            <a:fillRect/>
          </a:stretch>
        </p:blipFill>
        <p:spPr bwMode="auto">
          <a:xfrm>
            <a:off x="1828800" y="-82471"/>
            <a:ext cx="4962525" cy="694047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292.photobucket.com/albums/mm27/iam733_photos/PENTECOST-UPPER-ROOM-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amightywind.com/pentecostf/gathering3.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t>It was this manifestation (of the Holy Spirit) that captured the attention of the multitudes of Jews who had gathered in Jerusalem for Pentecost.</a:t>
            </a:r>
            <a:br>
              <a:rPr lang="en-US" dirty="0" smtClean="0"/>
            </a:br>
            <a:r>
              <a:rPr lang="en-US" dirty="0" smtClean="0"/>
              <a:t> </a:t>
            </a:r>
            <a:br>
              <a:rPr lang="en-US" dirty="0" smtClean="0"/>
            </a:br>
            <a:r>
              <a:rPr lang="en-US" i="1" dirty="0" smtClean="0">
                <a:solidFill>
                  <a:srgbClr val="FFFF00"/>
                </a:solidFill>
              </a:rPr>
              <a:t>They were stunned to hear relatively uneducated men from Galilee speak fluently in foreign languages they had never known before</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4419600" cy="5791200"/>
          </a:xfrm>
        </p:spPr>
        <p:txBody>
          <a:bodyPr>
            <a:normAutofit fontScale="90000"/>
          </a:bodyPr>
          <a:lstStyle/>
          <a:p>
            <a:r>
              <a:rPr lang="en-US" dirty="0" smtClean="0"/>
              <a:t>The disciples spoke in at least fifteen different languages or dialects that day. No one could deny that something unusual had happened.</a:t>
            </a:r>
            <a:br>
              <a:rPr lang="en-US" dirty="0" smtClean="0"/>
            </a:br>
            <a:endParaRPr lang="en-US" dirty="0"/>
          </a:p>
        </p:txBody>
      </p:sp>
      <p:pic>
        <p:nvPicPr>
          <p:cNvPr id="49154" name="Picture 2" descr="http://www.ellenwhite.info/images/chapt-illus/AA/RH-PeterPreaching.jpg"/>
          <p:cNvPicPr>
            <a:picLocks noChangeAspect="1" noChangeArrowheads="1"/>
          </p:cNvPicPr>
          <p:nvPr/>
        </p:nvPicPr>
        <p:blipFill>
          <a:blip r:embed="rId2" cstate="print"/>
          <a:srcRect/>
          <a:stretch>
            <a:fillRect/>
          </a:stretch>
        </p:blipFill>
        <p:spPr bwMode="auto">
          <a:xfrm>
            <a:off x="4449847" y="1"/>
            <a:ext cx="4694153"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3810000"/>
          </a:xfrm>
        </p:spPr>
        <p:txBody>
          <a:bodyPr>
            <a:noAutofit/>
          </a:bodyPr>
          <a:lstStyle/>
          <a:p>
            <a:r>
              <a:rPr lang="en-US" sz="3600" dirty="0" smtClean="0"/>
              <a:t>As is often the case when unbelievers encounter the work of God, they try to explain it in purely natural terms. </a:t>
            </a:r>
            <a:br>
              <a:rPr lang="en-US" sz="3600" dirty="0" smtClean="0"/>
            </a:br>
            <a:r>
              <a:rPr lang="en-US" sz="3600" dirty="0" smtClean="0"/>
              <a:t/>
            </a:r>
            <a:br>
              <a:rPr lang="en-US" sz="3600" dirty="0" smtClean="0"/>
            </a:br>
            <a:r>
              <a:rPr lang="en-US" sz="3600" i="1" dirty="0" smtClean="0">
                <a:solidFill>
                  <a:srgbClr val="FFFF00"/>
                </a:solidFill>
              </a:rPr>
              <a:t>They thought the disciples had been </a:t>
            </a:r>
            <a:r>
              <a:rPr lang="en-US" sz="3600" i="1" u="sng" dirty="0" smtClean="0">
                <a:solidFill>
                  <a:srgbClr val="FFFF00"/>
                </a:solidFill>
              </a:rPr>
              <a:t>drinking </a:t>
            </a:r>
            <a:r>
              <a:rPr lang="en-US" sz="3600" i="1" dirty="0" smtClean="0">
                <a:solidFill>
                  <a:srgbClr val="FFFF00"/>
                </a:solidFill>
              </a:rPr>
              <a:t>too much and were simply babbling under the influence of alcohol</a:t>
            </a:r>
            <a:r>
              <a:rPr lang="en-US" sz="3600" dirty="0" smtClean="0">
                <a:solidFill>
                  <a:srgbClr val="FFFF00"/>
                </a:solidFill>
              </a:rPr>
              <a:t>. </a:t>
            </a:r>
            <a:r>
              <a:rPr lang="en-US" sz="3600" dirty="0" smtClean="0"/>
              <a:t/>
            </a:r>
            <a:br>
              <a:rPr lang="en-US" sz="3600" dirty="0" smtClean="0"/>
            </a:br>
            <a:endParaRPr lang="en-US" sz="3600" dirty="0"/>
          </a:p>
        </p:txBody>
      </p:sp>
      <p:pic>
        <p:nvPicPr>
          <p:cNvPr id="53250" name="Picture 2" descr="http://2.bp.blogspot.com/_MAhR9rbvXCE/TTvumjpNCxI/AAAAAAAAACk/HPr0cOeqEdA/s320/Drunkenness+-+Ephesians+5+verse+18+%2526+Isaiah+28+verse+7.jpg"/>
          <p:cNvPicPr>
            <a:picLocks noChangeAspect="1" noChangeArrowheads="1"/>
          </p:cNvPicPr>
          <p:nvPr/>
        </p:nvPicPr>
        <p:blipFill>
          <a:blip r:embed="rId2" cstate="print"/>
          <a:srcRect/>
          <a:stretch>
            <a:fillRect/>
          </a:stretch>
        </p:blipFill>
        <p:spPr bwMode="auto">
          <a:xfrm>
            <a:off x="4648200" y="4244815"/>
            <a:ext cx="4495800" cy="261318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6400800"/>
          </a:xfrm>
        </p:spPr>
        <p:txBody>
          <a:bodyPr>
            <a:normAutofit fontScale="90000"/>
            <a:scene3d>
              <a:camera prst="orthographicFront"/>
              <a:lightRig rig="threePt" dir="t"/>
            </a:scene3d>
            <a:sp3d extrusionH="57150">
              <a:bevelT w="38100" h="38100" prst="convex"/>
            </a:sp3d>
          </a:bodyPr>
          <a:lstStyle/>
          <a:p>
            <a:r>
              <a:rPr lang="en-US" b="1" dirty="0" smtClean="0"/>
              <a:t>The first words of Peter’s sermon </a:t>
            </a:r>
            <a:br>
              <a:rPr lang="en-US" b="1" dirty="0" smtClean="0"/>
            </a:br>
            <a:r>
              <a:rPr lang="en-US" b="1" dirty="0" smtClean="0"/>
              <a:t>confirm this fact</a:t>
            </a:r>
            <a:r>
              <a:rPr lang="en-US" dirty="0" smtClean="0"/>
              <a:t/>
            </a:r>
            <a:br>
              <a:rPr lang="en-US" dirty="0" smtClean="0"/>
            </a:br>
            <a:r>
              <a:rPr lang="en-US" dirty="0" smtClean="0"/>
              <a:t/>
            </a:r>
            <a:br>
              <a:rPr lang="en-US" dirty="0" smtClean="0"/>
            </a:br>
            <a:r>
              <a:rPr lang="en-US" i="1" dirty="0" smtClean="0">
                <a:solidFill>
                  <a:srgbClr val="FFFF00"/>
                </a:solidFill>
              </a:rPr>
              <a:t>(Acts 2:15) “For these are not </a:t>
            </a:r>
            <a:r>
              <a:rPr lang="en-US" i="1" u="sng" dirty="0" smtClean="0">
                <a:solidFill>
                  <a:srgbClr val="FFFF00"/>
                </a:solidFill>
              </a:rPr>
              <a:t>drunken</a:t>
            </a:r>
            <a:r>
              <a:rPr lang="en-US" i="1" dirty="0" smtClean="0">
                <a:solidFill>
                  <a:srgbClr val="FFFF00"/>
                </a:solidFill>
              </a:rPr>
              <a:t>, as ye suppose, seeing it is but the third hour of the day (nine in the morning)!” </a:t>
            </a:r>
            <a:r>
              <a:rPr lang="en-US" i="1" dirty="0" smtClean="0"/>
              <a:t/>
            </a:r>
            <a:br>
              <a:rPr lang="en-US" i="1" dirty="0" smtClean="0"/>
            </a:br>
            <a:r>
              <a:rPr lang="en-US" i="1" dirty="0" smtClean="0"/>
              <a:t/>
            </a:r>
            <a:br>
              <a:rPr lang="en-US" i="1" dirty="0" smtClean="0"/>
            </a:br>
            <a:r>
              <a:rPr lang="en-US" dirty="0" smtClean="0"/>
              <a:t>He went on to say that what had happened was a fulfillment (partially) of </a:t>
            </a:r>
            <a:r>
              <a:rPr lang="en-US" i="1" dirty="0" smtClean="0"/>
              <a:t>Joel 2:28‑32</a:t>
            </a:r>
            <a:r>
              <a:rPr lang="en-US" dirty="0" smtClean="0"/>
              <a:t>, which predicted an outpouring of God’s Spirit in the </a:t>
            </a:r>
            <a:r>
              <a:rPr lang="en-US" i="1" dirty="0" smtClean="0"/>
              <a:t>“last days." </a:t>
            </a:r>
            <a:r>
              <a:rPr lang="en-US" dirty="0" smtClean="0"/>
              <a:t/>
            </a:r>
            <a:br>
              <a:rPr lang="en-US" dirty="0" smtClean="0"/>
            </a:br>
            <a:endParaRPr lang="en-US" dirty="0"/>
          </a:p>
        </p:txBody>
      </p:sp>
      <p:sp>
        <p:nvSpPr>
          <p:cNvPr id="3" name="Rectangle 2"/>
          <p:cNvSpPr/>
          <p:nvPr/>
        </p:nvSpPr>
        <p:spPr>
          <a:xfrm>
            <a:off x="0" y="1905000"/>
            <a:ext cx="91440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191000"/>
            <a:ext cx="91440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rmAutofit fontScale="90000"/>
          </a:bodyPr>
          <a:lstStyle/>
          <a:p>
            <a:r>
              <a:rPr lang="en-US" dirty="0" smtClean="0"/>
              <a:t>For the purposes of our study, note that unbelievers confused the coming of the Spirit with the controlling power of wine. </a:t>
            </a:r>
            <a:br>
              <a:rPr lang="en-US" dirty="0" smtClean="0"/>
            </a:br>
            <a:endParaRPr lang="en-US" dirty="0"/>
          </a:p>
        </p:txBody>
      </p:sp>
      <p:pic>
        <p:nvPicPr>
          <p:cNvPr id="51202" name="Picture 2" descr="http://3.bp.blogspot.com/_xl7U5YL14NU/TRoZJSFsj1I/AAAAAAAAAQs/AYyTBdVE6Yk/s1600/wine_drunk_penguin.png"/>
          <p:cNvPicPr>
            <a:picLocks noChangeAspect="1" noChangeArrowheads="1"/>
          </p:cNvPicPr>
          <p:nvPr/>
        </p:nvPicPr>
        <p:blipFill>
          <a:blip r:embed="rId2" cstate="print"/>
          <a:srcRect/>
          <a:stretch>
            <a:fillRect/>
          </a:stretch>
        </p:blipFill>
        <p:spPr bwMode="auto">
          <a:xfrm>
            <a:off x="1447800" y="2241613"/>
            <a:ext cx="5788571" cy="46163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bocachurch.com/web/sites/default/files/2ImageforWeb600x450Ephesians51819%281%29.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4274" name="Picture 2" descr="http://benjaminburks.com/wp-content/uploads/2011/05/empty.png"/>
          <p:cNvPicPr>
            <a:picLocks noChangeAspect="1" noChangeArrowheads="1"/>
          </p:cNvPicPr>
          <p:nvPr/>
        </p:nvPicPr>
        <p:blipFill>
          <a:blip r:embed="rId2" cstate="print"/>
          <a:srcRect/>
          <a:stretch>
            <a:fillRect/>
          </a:stretch>
        </p:blipFill>
        <p:spPr bwMode="auto">
          <a:xfrm>
            <a:off x="2209800" y="1828800"/>
            <a:ext cx="4486275" cy="4231994"/>
          </a:xfrm>
          <a:prstGeom prst="rect">
            <a:avLst/>
          </a:prstGeom>
          <a:noFill/>
        </p:spPr>
      </p:pic>
      <p:pic>
        <p:nvPicPr>
          <p:cNvPr id="54276" name="Picture 4" descr="http://img1.nairaland.com/attachments/721113_555168_10150917148303934_652823933_366102145_890989946_n_jpgb4f7758fd39f6d74acbb07367ca31b3f"/>
          <p:cNvPicPr>
            <a:picLocks noChangeAspect="1" noChangeArrowheads="1"/>
          </p:cNvPicPr>
          <p:nvPr/>
        </p:nvPicPr>
        <p:blipFill>
          <a:blip r:embed="rId3" cstate="print"/>
          <a:srcRect/>
          <a:stretch>
            <a:fillRect/>
          </a:stretch>
        </p:blipFill>
        <p:spPr bwMode="auto">
          <a:xfrm>
            <a:off x="1676400" y="1905000"/>
            <a:ext cx="5638799" cy="4229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mh5wtqujDldIgH09mEBoYHYqGsfo9OwZES0PXsyrabHOEU8Hraw"/>
          <p:cNvPicPr>
            <a:picLocks noChangeAspect="1" noChangeArrowheads="1"/>
          </p:cNvPicPr>
          <p:nvPr/>
        </p:nvPicPr>
        <p:blipFill>
          <a:blip r:embed="rId2" cstate="print"/>
          <a:srcRect/>
          <a:stretch>
            <a:fillRect/>
          </a:stretch>
        </p:blipFill>
        <p:spPr bwMode="auto">
          <a:xfrm>
            <a:off x="1295400" y="1066800"/>
            <a:ext cx="6633422" cy="496866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ronmoore.org/wp-content/uploads/2012/10/filled-with-spirit.jpg"/>
          <p:cNvPicPr>
            <a:picLocks noChangeAspect="1" noChangeArrowheads="1"/>
          </p:cNvPicPr>
          <p:nvPr/>
        </p:nvPicPr>
        <p:blipFill>
          <a:blip r:embed="rId2" cstate="print"/>
          <a:srcRect/>
          <a:stretch>
            <a:fillRect/>
          </a:stretch>
        </p:blipFill>
        <p:spPr bwMode="auto">
          <a:xfrm>
            <a:off x="-922931" y="0"/>
            <a:ext cx="10066931" cy="6705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297162">
            <a:off x="141162" y="1100009"/>
            <a:ext cx="4911635" cy="1797990"/>
          </a:xfrm>
        </p:spPr>
        <p:txBody>
          <a:bodyPr>
            <a:normAutofit/>
            <a:scene3d>
              <a:camera prst="orthographicFront"/>
              <a:lightRig rig="threePt" dir="t"/>
            </a:scene3d>
            <a:sp3d extrusionH="57150">
              <a:bevelT w="38100" h="38100" prst="convex"/>
            </a:sp3d>
          </a:bodyPr>
          <a:lstStyle/>
          <a:p>
            <a:r>
              <a:rPr lang="en-US" sz="5400" dirty="0" smtClean="0"/>
              <a:t>The Comparison</a:t>
            </a:r>
            <a:endParaRPr lang="en-US" sz="5400" dirty="0"/>
          </a:p>
        </p:txBody>
      </p:sp>
      <p:pic>
        <p:nvPicPr>
          <p:cNvPr id="59394" name="Picture 2" descr="http://i.telegraph.co.uk/multimedia/archive/01372/binge-drinking_1372882c.jpg"/>
          <p:cNvPicPr>
            <a:picLocks noChangeAspect="1" noChangeArrowheads="1"/>
          </p:cNvPicPr>
          <p:nvPr/>
        </p:nvPicPr>
        <p:blipFill>
          <a:blip r:embed="rId2" cstate="print"/>
          <a:srcRect/>
          <a:stretch>
            <a:fillRect/>
          </a:stretch>
        </p:blipFill>
        <p:spPr bwMode="auto">
          <a:xfrm>
            <a:off x="4762500" y="1447800"/>
            <a:ext cx="4381500" cy="2743201"/>
          </a:xfrm>
          <a:prstGeom prst="rect">
            <a:avLst/>
          </a:prstGeom>
          <a:noFill/>
        </p:spPr>
      </p:pic>
      <p:pic>
        <p:nvPicPr>
          <p:cNvPr id="59396" name="Picture 4" descr="http://www.paulchappell.com/wp-content/uploads/filled-with-the-spirit.jpg"/>
          <p:cNvPicPr>
            <a:picLocks noChangeAspect="1" noChangeArrowheads="1"/>
          </p:cNvPicPr>
          <p:nvPr/>
        </p:nvPicPr>
        <p:blipFill>
          <a:blip r:embed="rId3" cstate="print"/>
          <a:srcRect/>
          <a:stretch>
            <a:fillRect/>
          </a:stretch>
        </p:blipFill>
        <p:spPr bwMode="auto">
          <a:xfrm>
            <a:off x="0" y="4362449"/>
            <a:ext cx="5514975" cy="24955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solidFill>
                  <a:srgbClr val="FFFF00"/>
                </a:solidFill>
              </a:rPr>
              <a:t>What precisely is the point of comparison between wine and the Holy Spirit? </a:t>
            </a:r>
            <a:r>
              <a:rPr lang="en-US" dirty="0" smtClean="0"/>
              <a:t/>
            </a:r>
            <a:br>
              <a:rPr lang="en-US" dirty="0" smtClean="0"/>
            </a:br>
            <a:r>
              <a:rPr lang="en-US" dirty="0" smtClean="0"/>
              <a:t/>
            </a:r>
            <a:br>
              <a:rPr lang="en-US" dirty="0" smtClean="0"/>
            </a:br>
            <a:r>
              <a:rPr lang="en-US" i="1" dirty="0" smtClean="0"/>
              <a:t>Doubtless the issue is influence or control</a:t>
            </a:r>
            <a:r>
              <a:rPr lang="en-US" dirty="0" smtClean="0"/>
              <a:t>. A person under the influence of wine experiences altered behavior. He or she may say or do things he or she would not ordinarily do. </a:t>
            </a:r>
            <a:endParaRPr lang="en-US" dirty="0"/>
          </a:p>
        </p:txBody>
      </p:sp>
      <p:sp>
        <p:nvSpPr>
          <p:cNvPr id="3" name="Rectangle 2"/>
          <p:cNvSpPr/>
          <p:nvPr/>
        </p:nvSpPr>
        <p:spPr>
          <a:xfrm>
            <a:off x="0" y="2667000"/>
            <a:ext cx="91440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hereandnow.wbur.org/files/2012/12/1204_wine-toast2.jpg"/>
          <p:cNvPicPr>
            <a:picLocks noChangeAspect="1" noChangeArrowheads="1"/>
          </p:cNvPicPr>
          <p:nvPr/>
        </p:nvPicPr>
        <p:blipFill>
          <a:blip r:embed="rId2" cstate="print"/>
          <a:srcRect/>
          <a:stretch>
            <a:fillRect/>
          </a:stretch>
        </p:blipFill>
        <p:spPr bwMode="auto">
          <a:xfrm>
            <a:off x="-457198" y="228600"/>
            <a:ext cx="9601198" cy="640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696200" cy="6858000"/>
          </a:xfrm>
        </p:spPr>
        <p:txBody>
          <a:bodyPr>
            <a:normAutofit/>
          </a:bodyPr>
          <a:lstStyle/>
          <a:p>
            <a:r>
              <a:rPr lang="en-US" dirty="0" smtClean="0"/>
              <a:t>Emotions may be heightened for a brief period, causing the person to experience anger followed quickly by joy followed quickly by depression. If the person drinks enough wine, his or her mental ability will be affected and decision‑making radically altered.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71800"/>
          </a:xfrm>
        </p:spPr>
        <p:txBody>
          <a:bodyPr>
            <a:normAutofit/>
          </a:bodyPr>
          <a:lstStyle/>
          <a:p>
            <a:r>
              <a:rPr lang="en-US" sz="3900" i="1" dirty="0" smtClean="0"/>
              <a:t>Likewise, the filling of the Holy Spirit produces a </a:t>
            </a:r>
            <a:r>
              <a:rPr lang="en-US" sz="3900" i="1" dirty="0" smtClean="0">
                <a:solidFill>
                  <a:srgbClr val="FFFF00"/>
                </a:solidFill>
              </a:rPr>
              <a:t>change in behavior</a:t>
            </a:r>
            <a:r>
              <a:rPr lang="en-US" sz="3900" dirty="0" smtClean="0"/>
              <a:t>. In the Book of Acts, once-timid fearful disciples became flaming evangelists for Jesus Christ.</a:t>
            </a:r>
            <a:endParaRPr lang="en-US" sz="3900" dirty="0"/>
          </a:p>
        </p:txBody>
      </p:sp>
      <p:pic>
        <p:nvPicPr>
          <p:cNvPr id="60418" name="Picture 2" descr="http://cbclumberton.files.wordpress.com/2013/01/preaching-5-peter.jpg?w=469"/>
          <p:cNvPicPr>
            <a:picLocks noChangeAspect="1" noChangeArrowheads="1"/>
          </p:cNvPicPr>
          <p:nvPr/>
        </p:nvPicPr>
        <p:blipFill>
          <a:blip r:embed="rId2" cstate="print">
            <a:lum contrast="30000"/>
          </a:blip>
          <a:srcRect/>
          <a:stretch>
            <a:fillRect/>
          </a:stretch>
        </p:blipFill>
        <p:spPr bwMode="auto">
          <a:xfrm>
            <a:off x="1143000" y="2848918"/>
            <a:ext cx="6829424" cy="400908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l"/>
            <a:r>
              <a:rPr lang="en-US" sz="4000" dirty="0" smtClean="0"/>
              <a:t>In </a:t>
            </a:r>
            <a:r>
              <a:rPr lang="en-US" sz="4000" i="1" dirty="0" smtClean="0"/>
              <a:t>Ephesians 5:19‑21</a:t>
            </a:r>
            <a:r>
              <a:rPr lang="en-US" sz="4000" dirty="0" smtClean="0"/>
              <a:t>, Paul mentioned three practical results of the filling of the Spirit: </a:t>
            </a:r>
            <a:br>
              <a:rPr lang="en-US" sz="4000" dirty="0" smtClean="0"/>
            </a:br>
            <a:r>
              <a:rPr lang="en-US" sz="4000" dirty="0" smtClean="0"/>
              <a:t/>
            </a:r>
            <a:br>
              <a:rPr lang="en-US" sz="4000" dirty="0" smtClean="0"/>
            </a:br>
            <a:r>
              <a:rPr lang="en-US" sz="4000" dirty="0" smtClean="0">
                <a:solidFill>
                  <a:srgbClr val="FFFF00"/>
                </a:solidFill>
              </a:rPr>
              <a:t>1# Singing </a:t>
            </a:r>
            <a:br>
              <a:rPr lang="en-US" sz="4000" dirty="0" smtClean="0">
                <a:solidFill>
                  <a:srgbClr val="FFFF00"/>
                </a:solidFill>
              </a:rPr>
            </a:br>
            <a:r>
              <a:rPr lang="en-US" sz="4000" dirty="0" smtClean="0">
                <a:solidFill>
                  <a:srgbClr val="FFFF00"/>
                </a:solidFill>
              </a:rPr>
              <a:t>2# A thankful heart </a:t>
            </a:r>
            <a:br>
              <a:rPr lang="en-US" sz="4000" dirty="0" smtClean="0">
                <a:solidFill>
                  <a:srgbClr val="FFFF00"/>
                </a:solidFill>
              </a:rPr>
            </a:br>
            <a:r>
              <a:rPr lang="en-US" sz="4000" dirty="0" smtClean="0">
                <a:solidFill>
                  <a:srgbClr val="FFFF00"/>
                </a:solidFill>
              </a:rPr>
              <a:t>3# An attitude of submission </a:t>
            </a:r>
            <a:r>
              <a:rPr lang="en-US" sz="4000" dirty="0" smtClean="0"/>
              <a:t/>
            </a:r>
            <a:br>
              <a:rPr lang="en-US" sz="4000" dirty="0" smtClean="0"/>
            </a:br>
            <a:r>
              <a:rPr lang="en-US" sz="4000" dirty="0" smtClean="0"/>
              <a:t/>
            </a:r>
            <a:br>
              <a:rPr lang="en-US" sz="4000" dirty="0" smtClean="0"/>
            </a:br>
            <a:r>
              <a:rPr lang="en-US" sz="4000" dirty="0" smtClean="0"/>
              <a:t>The last result is most significant because true submission always involves giving up your right to be in control.</a:t>
            </a:r>
            <a:endParaRPr lang="en-US" sz="4000" dirty="0"/>
          </a:p>
        </p:txBody>
      </p:sp>
      <p:sp>
        <p:nvSpPr>
          <p:cNvPr id="4" name="Rectangle 3"/>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514600"/>
            <a:ext cx="89916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a:bodyPr>
          <a:lstStyle/>
          <a:p>
            <a:r>
              <a:rPr lang="en-US" dirty="0" smtClean="0"/>
              <a:t>When we submit from the heart, we are saying, </a:t>
            </a:r>
            <a:r>
              <a:rPr lang="en-US" i="1" dirty="0" smtClean="0">
                <a:solidFill>
                  <a:srgbClr val="FFFF00"/>
                </a:solidFill>
              </a:rPr>
              <a:t>“I don’t have to have my way all the time.” </a:t>
            </a:r>
            <a:r>
              <a:rPr lang="en-US" i="1" dirty="0" smtClean="0"/>
              <a:t/>
            </a:r>
            <a:br>
              <a:rPr lang="en-US" i="1" dirty="0" smtClean="0"/>
            </a:br>
            <a:r>
              <a:rPr lang="en-US" i="1" dirty="0" smtClean="0"/>
              <a:t/>
            </a:r>
            <a:br>
              <a:rPr lang="en-US" i="1" dirty="0" smtClean="0"/>
            </a:br>
            <a:r>
              <a:rPr lang="en-US" dirty="0" smtClean="0"/>
              <a:t>Only a heart touched by the Holy Spirit can maintain such an attitude in every relationship of life. </a:t>
            </a:r>
            <a:br>
              <a:rPr lang="en-US" dirty="0" smtClean="0"/>
            </a:br>
            <a:endParaRPr lang="en-US" dirty="0"/>
          </a:p>
        </p:txBody>
      </p:sp>
      <p:sp>
        <p:nvSpPr>
          <p:cNvPr id="3" name="Rectangle 2"/>
          <p:cNvSpPr/>
          <p:nvPr/>
        </p:nvSpPr>
        <p:spPr>
          <a:xfrm>
            <a:off x="0" y="25908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stsatlanta.org/wp-content/uploads/2011/10/servinggodbyservingothers-620x263.jpg"/>
          <p:cNvPicPr>
            <a:picLocks noChangeAspect="1" noChangeArrowheads="1"/>
          </p:cNvPicPr>
          <p:nvPr/>
        </p:nvPicPr>
        <p:blipFill>
          <a:blip r:embed="rId2" cstate="print"/>
          <a:srcRect/>
          <a:stretch>
            <a:fillRect/>
          </a:stretch>
        </p:blipFill>
        <p:spPr bwMode="auto">
          <a:xfrm>
            <a:off x="2209800" y="4740807"/>
            <a:ext cx="4991100" cy="211719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prst="convex"/>
            </a:sp3d>
          </a:bodyPr>
          <a:lstStyle/>
          <a:p>
            <a:r>
              <a:rPr lang="en-US" b="1" dirty="0" smtClean="0"/>
              <a:t>The Comparison is a Control Issue</a:t>
            </a:r>
            <a:endParaRPr lang="en-US" b="1" dirty="0"/>
          </a:p>
        </p:txBody>
      </p:sp>
      <p:pic>
        <p:nvPicPr>
          <p:cNvPr id="64514" name="Picture 2" descr="https://encrypted-tbn1.gstatic.com/images?q=tbn:ANd9GcTgstVddaf7yQ66KgxHsvriMVWR3760DGU6qwrNGE1EqgVsol4Y"/>
          <p:cNvPicPr>
            <a:picLocks noChangeAspect="1" noChangeArrowheads="1"/>
          </p:cNvPicPr>
          <p:nvPr/>
        </p:nvPicPr>
        <p:blipFill>
          <a:blip r:embed="rId2" cstate="print"/>
          <a:srcRect/>
          <a:stretch>
            <a:fillRect/>
          </a:stretch>
        </p:blipFill>
        <p:spPr bwMode="auto">
          <a:xfrm>
            <a:off x="1828800" y="2133600"/>
            <a:ext cx="5629275" cy="3743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ipe(down)">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hangingPunct="0"/>
            <a:r>
              <a:rPr lang="en-US" sz="3600" dirty="0" smtClean="0"/>
              <a:t>The filling of the Holy Spirit is compared to being drunk with wine in excess  -  </a:t>
            </a:r>
            <a:r>
              <a:rPr lang="en-US" sz="3600" i="1" dirty="0" smtClean="0"/>
              <a:t>Ephesians 5:18</a:t>
            </a:r>
          </a:p>
          <a:p>
            <a:pPr hangingPunct="0"/>
            <a:r>
              <a:rPr lang="en-US" sz="3600" dirty="0" smtClean="0"/>
              <a:t>The reason for the comparison is simple  -  A drunk person is under the control of alcohol, he thinks, speaks, and acts in ways that are not natural when he is sober.</a:t>
            </a:r>
          </a:p>
          <a:p>
            <a:pPr hangingPunct="0"/>
            <a:r>
              <a:rPr lang="en-US" sz="3600" dirty="0" smtClean="0"/>
              <a:t>Likewise a Christian who is filled with the Spirit will think, speak, and act in ways that are not natural for him.</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915400" cy="1143000"/>
          </a:xfrm>
        </p:spPr>
        <p:txBody>
          <a:bodyPr>
            <a:normAutofit fontScale="90000"/>
            <a:scene3d>
              <a:camera prst="orthographicFront"/>
              <a:lightRig rig="threePt" dir="t"/>
            </a:scene3d>
            <a:sp3d extrusionH="57150">
              <a:bevelT w="38100" h="38100" prst="convex"/>
            </a:sp3d>
          </a:bodyPr>
          <a:lstStyle/>
          <a:p>
            <a:r>
              <a:rPr lang="en-US" b="1" cap="all" dirty="0" smtClean="0"/>
              <a:t>The command to be filled </a:t>
            </a:r>
            <a:br>
              <a:rPr lang="en-US" b="1" cap="all" dirty="0" smtClean="0"/>
            </a:br>
            <a:r>
              <a:rPr lang="en-US" b="1" cap="all" dirty="0" smtClean="0"/>
              <a:t>with the spirit</a:t>
            </a:r>
            <a:r>
              <a:rPr lang="en-US" dirty="0" smtClean="0"/>
              <a:t> </a:t>
            </a:r>
            <a:endParaRPr lang="en-US" dirty="0"/>
          </a:p>
        </p:txBody>
      </p:sp>
      <p:sp>
        <p:nvSpPr>
          <p:cNvPr id="4" name="Content Placeholder 3"/>
          <p:cNvSpPr>
            <a:spLocks noGrp="1"/>
          </p:cNvSpPr>
          <p:nvPr>
            <p:ph idx="1"/>
          </p:nvPr>
        </p:nvSpPr>
        <p:spPr>
          <a:xfrm>
            <a:off x="0" y="2209800"/>
            <a:ext cx="9144000" cy="3916363"/>
          </a:xfrm>
        </p:spPr>
        <p:txBody>
          <a:bodyPr>
            <a:normAutofit/>
          </a:bodyPr>
          <a:lstStyle/>
          <a:p>
            <a:r>
              <a:rPr lang="en-US" sz="3600" dirty="0" smtClean="0"/>
              <a:t>The verb </a:t>
            </a:r>
            <a:r>
              <a:rPr lang="en-US" sz="3600" i="1" dirty="0" smtClean="0"/>
              <a:t>"be filled" </a:t>
            </a:r>
            <a:r>
              <a:rPr lang="en-US" sz="3600" dirty="0" smtClean="0"/>
              <a:t>in the original text of </a:t>
            </a:r>
            <a:r>
              <a:rPr lang="en-US" sz="3600" i="1" dirty="0" smtClean="0"/>
              <a:t>Ephesians 5:18 </a:t>
            </a:r>
            <a:r>
              <a:rPr lang="en-US" sz="3600" dirty="0" smtClean="0"/>
              <a:t>is in the </a:t>
            </a:r>
            <a:r>
              <a:rPr lang="en-US" sz="3600" u="sng" dirty="0" smtClean="0"/>
              <a:t>present tense </a:t>
            </a:r>
            <a:r>
              <a:rPr lang="en-US" sz="3600" dirty="0" smtClean="0"/>
              <a:t>in the Greek.  </a:t>
            </a:r>
          </a:p>
          <a:p>
            <a:r>
              <a:rPr lang="en-US" sz="3600" dirty="0" smtClean="0"/>
              <a:t>This means  =  continuous action.  </a:t>
            </a:r>
          </a:p>
          <a:p>
            <a:r>
              <a:rPr lang="en-US" sz="3600" dirty="0" smtClean="0"/>
              <a:t>In other words it could read - </a:t>
            </a:r>
            <a:r>
              <a:rPr lang="en-US" sz="3600" i="1" dirty="0" smtClean="0">
                <a:solidFill>
                  <a:srgbClr val="FFFF00"/>
                </a:solidFill>
              </a:rPr>
              <a:t>"keep on being filled with the spirit. . ."</a:t>
            </a:r>
            <a:endParaRPr lang="en-US" sz="36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r>
              <a:rPr lang="en-US" sz="3600" dirty="0" smtClean="0"/>
              <a:t>As Christians we are to pursue the</a:t>
            </a:r>
            <a:br>
              <a:rPr lang="en-US" sz="3600" dirty="0" smtClean="0"/>
            </a:br>
            <a:r>
              <a:rPr lang="en-US" sz="3600" dirty="0" smtClean="0"/>
              <a:t> </a:t>
            </a:r>
            <a:r>
              <a:rPr lang="en-US" sz="3600" i="1" dirty="0" smtClean="0"/>
              <a:t>"filling of the Holy Spirit at all times"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0" y="1676400"/>
            <a:ext cx="9144000" cy="5181600"/>
          </a:xfrm>
        </p:spPr>
        <p:txBody>
          <a:bodyPr>
            <a:normAutofit lnSpcReduction="10000"/>
          </a:bodyPr>
          <a:lstStyle/>
          <a:p>
            <a:pPr hangingPunct="0">
              <a:buNone/>
            </a:pPr>
            <a:r>
              <a:rPr lang="en-US" b="1" dirty="0" smtClean="0">
                <a:solidFill>
                  <a:srgbClr val="FFFF00"/>
                </a:solidFill>
              </a:rPr>
              <a:t> 1. </a:t>
            </a:r>
            <a:r>
              <a:rPr lang="en-US" dirty="0" smtClean="0">
                <a:solidFill>
                  <a:srgbClr val="FFFF00"/>
                </a:solidFill>
              </a:rPr>
              <a:t>The Filling of the Holy Spirit is a repeated experience -</a:t>
            </a:r>
          </a:p>
          <a:p>
            <a:pPr hangingPunct="0"/>
            <a:r>
              <a:rPr lang="en-US" dirty="0" smtClean="0"/>
              <a:t>Believers were filled with the Spirit at Pentecost </a:t>
            </a:r>
            <a:r>
              <a:rPr lang="en-US" i="1" dirty="0" smtClean="0"/>
              <a:t>(Acts 2:4).  </a:t>
            </a:r>
          </a:p>
          <a:p>
            <a:pPr hangingPunct="0"/>
            <a:r>
              <a:rPr lang="en-US" dirty="0" smtClean="0"/>
              <a:t>These same believers experienced another filling in </a:t>
            </a:r>
            <a:r>
              <a:rPr lang="en-US" i="1" dirty="0" smtClean="0"/>
              <a:t>(Acts 4:31).</a:t>
            </a:r>
          </a:p>
          <a:p>
            <a:pPr hangingPunct="0"/>
            <a:r>
              <a:rPr lang="en-US" dirty="0" smtClean="0"/>
              <a:t>Paul was filled with the Spirit shortly after his conversion </a:t>
            </a:r>
            <a:r>
              <a:rPr lang="en-US" i="1" dirty="0" smtClean="0"/>
              <a:t>(Acts 9:17).</a:t>
            </a:r>
          </a:p>
          <a:p>
            <a:pPr hangingPunct="0"/>
            <a:r>
              <a:rPr lang="en-US" dirty="0" smtClean="0"/>
              <a:t> Several years later he was filled with the Spirit again </a:t>
            </a:r>
            <a:r>
              <a:rPr lang="en-US" i="1" dirty="0" smtClean="0"/>
              <a:t>(Acts 13:9).</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hangingPunct="0"/>
            <a:r>
              <a:rPr lang="en-US" sz="4000" dirty="0" smtClean="0"/>
              <a:t>To be Filled with the Holy Spirit is to be controlled by the Holy Spirit (wine).</a:t>
            </a:r>
          </a:p>
          <a:p>
            <a:pPr hangingPunct="0"/>
            <a:r>
              <a:rPr lang="en-US" sz="4000" dirty="0" smtClean="0"/>
              <a:t>The word filled is found three other times in the Scriptures in which it means controlled –</a:t>
            </a:r>
          </a:p>
          <a:p>
            <a:pPr hangingPunct="0"/>
            <a:r>
              <a:rPr lang="en-US" sz="4000" dirty="0" smtClean="0">
                <a:solidFill>
                  <a:srgbClr val="FFFF00"/>
                </a:solidFill>
              </a:rPr>
              <a:t>Filled with Fear  -  </a:t>
            </a:r>
            <a:r>
              <a:rPr lang="en-US" sz="4000" i="1" dirty="0" smtClean="0">
                <a:solidFill>
                  <a:srgbClr val="FFFF00"/>
                </a:solidFill>
              </a:rPr>
              <a:t>Luke 5:26</a:t>
            </a:r>
          </a:p>
          <a:p>
            <a:pPr hangingPunct="0"/>
            <a:r>
              <a:rPr lang="en-US" sz="4000" dirty="0" smtClean="0">
                <a:solidFill>
                  <a:srgbClr val="FFFF00"/>
                </a:solidFill>
              </a:rPr>
              <a:t>Filled with </a:t>
            </a:r>
            <a:r>
              <a:rPr lang="en-US" sz="4000" cap="all" dirty="0" smtClean="0">
                <a:solidFill>
                  <a:srgbClr val="FFFF00"/>
                </a:solidFill>
              </a:rPr>
              <a:t>m</a:t>
            </a:r>
            <a:r>
              <a:rPr lang="en-US" sz="4000" dirty="0" smtClean="0">
                <a:solidFill>
                  <a:srgbClr val="FFFF00"/>
                </a:solidFill>
              </a:rPr>
              <a:t>adness  -  </a:t>
            </a:r>
            <a:r>
              <a:rPr lang="en-US" sz="4000" i="1" dirty="0" smtClean="0">
                <a:solidFill>
                  <a:srgbClr val="FFFF00"/>
                </a:solidFill>
              </a:rPr>
              <a:t>Luke 6:6-11</a:t>
            </a:r>
          </a:p>
          <a:p>
            <a:pPr hangingPunct="0"/>
            <a:r>
              <a:rPr lang="en-US" sz="4000" dirty="0" smtClean="0">
                <a:solidFill>
                  <a:srgbClr val="FFFF00"/>
                </a:solidFill>
              </a:rPr>
              <a:t>Filled with Sorrow  -  </a:t>
            </a:r>
            <a:r>
              <a:rPr lang="en-US" sz="4000" i="1" dirty="0" smtClean="0">
                <a:solidFill>
                  <a:srgbClr val="FFFF00"/>
                </a:solidFill>
              </a:rPr>
              <a:t>John 16:6</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6600" dirty="0" smtClean="0"/>
              <a:t>Next Week</a:t>
            </a:r>
            <a:endParaRPr lang="en-US" sz="6600" dirty="0"/>
          </a:p>
        </p:txBody>
      </p:sp>
      <p:pic>
        <p:nvPicPr>
          <p:cNvPr id="67586" name="Picture 2" descr="http://www.kingdomfaith.com/images/watch_and_listen/episode_thumb/SpiritFilledLife.jpg"/>
          <p:cNvPicPr>
            <a:picLocks noChangeAspect="1" noChangeArrowheads="1"/>
          </p:cNvPicPr>
          <p:nvPr/>
        </p:nvPicPr>
        <p:blipFill>
          <a:blip r:embed="rId2" cstate="print"/>
          <a:srcRect/>
          <a:stretch>
            <a:fillRect/>
          </a:stretch>
        </p:blipFill>
        <p:spPr bwMode="auto">
          <a:xfrm>
            <a:off x="0" y="838200"/>
            <a:ext cx="9144000" cy="5143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1165</Words>
  <Application>Microsoft Office PowerPoint</Application>
  <PresentationFormat>On-screen Show (4:3)</PresentationFormat>
  <Paragraphs>76</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The Doctrine of the Holy Spirit  </vt:lpstr>
      <vt:lpstr>Slide 2</vt:lpstr>
      <vt:lpstr>Slide 3</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5</vt:lpstr>
      <vt:lpstr>Because the Holy Spirit is Person you can have a personal relationship with him</vt:lpstr>
      <vt:lpstr>Slide 7</vt:lpstr>
      <vt:lpstr>Slide 8</vt:lpstr>
      <vt:lpstr>Slide 9</vt:lpstr>
      <vt:lpstr>Slide 10</vt:lpstr>
      <vt:lpstr>Slide 11</vt:lpstr>
      <vt:lpstr>Slide 12</vt:lpstr>
      <vt:lpstr>Slide 13</vt:lpstr>
      <vt:lpstr>Wine is one of the most unusual symbols relating to the Holy Spirit. </vt:lpstr>
      <vt:lpstr>In three crucial passages in the New Testament, a comparison is drawn between the effects of wine and the effects of the Holy Spirit. </vt:lpstr>
      <vt:lpstr>Slide 16</vt:lpstr>
      <vt:lpstr>“No man putteth a piece of new cloth unto an old garment, for that which is put in to fill it up taketh from the garment, and the rent is made worse. Neither do men put new wine into old bottles: else the bottles break, and the wine runneth out, and the bottles perish: but they put new wine into new bottles, and both are preserved.”</vt:lpstr>
      <vt:lpstr>Slide 18</vt:lpstr>
      <vt:lpstr>Slide 19</vt:lpstr>
      <vt:lpstr>Romans 6:1-14</vt:lpstr>
      <vt:lpstr>Slide 21</vt:lpstr>
      <vt:lpstr>Slide 22</vt:lpstr>
      <vt:lpstr>Slide 23</vt:lpstr>
      <vt:lpstr>Slide 24</vt:lpstr>
      <vt:lpstr>Slide 25</vt:lpstr>
      <vt:lpstr>Slide 26</vt:lpstr>
      <vt:lpstr>Galatians 2:20 “I am crucified with Christ: nevertheless I live; yet not I, but Christ liveth in me: and the life which I now live in the flesh I live by the faith of the Son of God, who loved me, and  gave himself for me.”</vt:lpstr>
      <vt:lpstr>Slide 28</vt:lpstr>
      <vt:lpstr>Slide 29</vt:lpstr>
      <vt:lpstr>Slide 30</vt:lpstr>
      <vt:lpstr>On the day of Pentecost in Acts 2, the Holy Spirit came in great force on the assembly of believers. Certain supernatural signs accompanied the descent of the Spirit.</vt:lpstr>
      <vt:lpstr>Slide 32</vt:lpstr>
      <vt:lpstr>Slide 33</vt:lpstr>
      <vt:lpstr>Slide 34</vt:lpstr>
      <vt:lpstr>It was this manifestation (of the Holy Spirit) that captured the attention of the multitudes of Jews who had gathered in Jerusalem for Pentecost.   They were stunned to hear relatively uneducated men from Galilee speak fluently in foreign languages they had never known before.</vt:lpstr>
      <vt:lpstr>The disciples spoke in at least fifteen different languages or dialects that day. No one could deny that something unusual had happened. </vt:lpstr>
      <vt:lpstr>As is often the case when unbelievers encounter the work of God, they try to explain it in purely natural terms.   They thought the disciples had been drinking too much and were simply babbling under the influence of alcohol.  </vt:lpstr>
      <vt:lpstr>The first words of Peter’s sermon  confirm this fact  (Acts 2:15) “For these are not drunken, as ye suppose, seeing it is but the third hour of the day (nine in the morning)!”   He went on to say that what had happened was a fulfillment (partially) of Joel 2:28‑32, which predicted an outpouring of God’s Spirit in the “last days."  </vt:lpstr>
      <vt:lpstr>For the purposes of our study, note that unbelievers confused the coming of the Spirit with the controlling power of wine.  </vt:lpstr>
      <vt:lpstr>Slide 40</vt:lpstr>
      <vt:lpstr>Slide 41</vt:lpstr>
      <vt:lpstr>Slide 42</vt:lpstr>
      <vt:lpstr>Slide 43</vt:lpstr>
      <vt:lpstr>The Comparison</vt:lpstr>
      <vt:lpstr>What precisely is the point of comparison between wine and the Holy Spirit?   Doubtless the issue is influence or control. A person under the influence of wine experiences altered behavior. He or she may say or do things he or she would not ordinarily do. </vt:lpstr>
      <vt:lpstr>Slide 46</vt:lpstr>
      <vt:lpstr>Emotions may be heightened for a brief period, causing the person to experience anger followed quickly by joy followed quickly by depression. If the person drinks enough wine, his or her mental ability will be affected and decision‑making radically altered.</vt:lpstr>
      <vt:lpstr>Likewise, the filling of the Holy Spirit produces a change in behavior. In the Book of Acts, once-timid fearful disciples became flaming evangelists for Jesus Christ.</vt:lpstr>
      <vt:lpstr>In Ephesians 5:19‑21, Paul mentioned three practical results of the filling of the Spirit:   1# Singing  2# A thankful heart  3# An attitude of submission   The last result is most significant because true submission always involves giving up your right to be in control.</vt:lpstr>
      <vt:lpstr>When we submit from the heart, we are saying, “I don’t have to have my way all the time.”   Only a heart touched by the Holy Spirit can maintain such an attitude in every relationship of life.  </vt:lpstr>
      <vt:lpstr>The Comparison is a Control Issue</vt:lpstr>
      <vt:lpstr>Slide 52</vt:lpstr>
      <vt:lpstr>The command to be filled  with the spirit </vt:lpstr>
      <vt:lpstr>As Christians we are to pursue the  "filling of the Holy Spirit at all times" </vt:lpstr>
      <vt:lpstr>Slide 55</vt:lpstr>
      <vt:lpstr>Next Week</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dc:title>
  <dc:creator>Pastor Daniel White</dc:creator>
  <cp:lastModifiedBy>Pastor Daniel White</cp:lastModifiedBy>
  <cp:revision>46</cp:revision>
  <dcterms:created xsi:type="dcterms:W3CDTF">2013-08-19T15:11:32Z</dcterms:created>
  <dcterms:modified xsi:type="dcterms:W3CDTF">2013-08-29T12:44:50Z</dcterms:modified>
</cp:coreProperties>
</file>