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8" r:id="rId2"/>
    <p:sldId id="259" r:id="rId3"/>
    <p:sldId id="260" r:id="rId4"/>
    <p:sldId id="261" r:id="rId5"/>
    <p:sldId id="262" r:id="rId6"/>
    <p:sldId id="263" r:id="rId7"/>
    <p:sldId id="264" r:id="rId8"/>
    <p:sldId id="265" r:id="rId9"/>
    <p:sldId id="270" r:id="rId10"/>
    <p:sldId id="267" r:id="rId11"/>
    <p:sldId id="269" r:id="rId12"/>
    <p:sldId id="322" r:id="rId13"/>
    <p:sldId id="319" r:id="rId14"/>
    <p:sldId id="320" r:id="rId15"/>
    <p:sldId id="323" r:id="rId16"/>
    <p:sldId id="257" r:id="rId17"/>
    <p:sldId id="406" r:id="rId18"/>
    <p:sldId id="326" r:id="rId19"/>
    <p:sldId id="328" r:id="rId20"/>
    <p:sldId id="331" r:id="rId21"/>
    <p:sldId id="329" r:id="rId22"/>
    <p:sldId id="330" r:id="rId23"/>
    <p:sldId id="332" r:id="rId24"/>
    <p:sldId id="335" r:id="rId25"/>
    <p:sldId id="418" r:id="rId26"/>
    <p:sldId id="334" r:id="rId27"/>
    <p:sldId id="336" r:id="rId28"/>
    <p:sldId id="338" r:id="rId29"/>
    <p:sldId id="339" r:id="rId30"/>
    <p:sldId id="337" r:id="rId31"/>
    <p:sldId id="419" r:id="rId32"/>
    <p:sldId id="407" r:id="rId33"/>
    <p:sldId id="409" r:id="rId34"/>
    <p:sldId id="340" r:id="rId35"/>
    <p:sldId id="408" r:id="rId36"/>
    <p:sldId id="341" r:id="rId37"/>
    <p:sldId id="342" r:id="rId38"/>
    <p:sldId id="346" r:id="rId39"/>
    <p:sldId id="345" r:id="rId40"/>
    <p:sldId id="348" r:id="rId41"/>
    <p:sldId id="349" r:id="rId42"/>
    <p:sldId id="350" r:id="rId43"/>
    <p:sldId id="351" r:id="rId44"/>
    <p:sldId id="410" r:id="rId45"/>
    <p:sldId id="352" r:id="rId46"/>
    <p:sldId id="354" r:id="rId47"/>
    <p:sldId id="355" r:id="rId48"/>
    <p:sldId id="411" r:id="rId49"/>
    <p:sldId id="356" r:id="rId50"/>
    <p:sldId id="372" r:id="rId51"/>
    <p:sldId id="357" r:id="rId52"/>
    <p:sldId id="359" r:id="rId53"/>
    <p:sldId id="360" r:id="rId54"/>
    <p:sldId id="371" r:id="rId55"/>
    <p:sldId id="361" r:id="rId56"/>
    <p:sldId id="358" r:id="rId57"/>
    <p:sldId id="362" r:id="rId58"/>
    <p:sldId id="363" r:id="rId59"/>
    <p:sldId id="373" r:id="rId60"/>
    <p:sldId id="364" r:id="rId61"/>
    <p:sldId id="365" r:id="rId62"/>
    <p:sldId id="366" r:id="rId63"/>
    <p:sldId id="368" r:id="rId64"/>
    <p:sldId id="370" r:id="rId65"/>
    <p:sldId id="375" r:id="rId66"/>
    <p:sldId id="377" r:id="rId67"/>
    <p:sldId id="376" r:id="rId68"/>
    <p:sldId id="378" r:id="rId69"/>
    <p:sldId id="381" r:id="rId70"/>
    <p:sldId id="379" r:id="rId71"/>
    <p:sldId id="380" r:id="rId72"/>
    <p:sldId id="382" r:id="rId73"/>
    <p:sldId id="383" r:id="rId74"/>
    <p:sldId id="384" r:id="rId75"/>
    <p:sldId id="413" r:id="rId76"/>
    <p:sldId id="412" r:id="rId77"/>
    <p:sldId id="387" r:id="rId78"/>
    <p:sldId id="385" r:id="rId79"/>
    <p:sldId id="389" r:id="rId80"/>
    <p:sldId id="386" r:id="rId81"/>
    <p:sldId id="343" r:id="rId82"/>
    <p:sldId id="390" r:id="rId83"/>
    <p:sldId id="391" r:id="rId84"/>
    <p:sldId id="392" r:id="rId85"/>
    <p:sldId id="393" r:id="rId86"/>
    <p:sldId id="394" r:id="rId87"/>
    <p:sldId id="414" r:id="rId88"/>
    <p:sldId id="396" r:id="rId89"/>
    <p:sldId id="397" r:id="rId90"/>
    <p:sldId id="400" r:id="rId91"/>
    <p:sldId id="416" r:id="rId92"/>
    <p:sldId id="402" r:id="rId93"/>
    <p:sldId id="403" r:id="rId94"/>
    <p:sldId id="417" r:id="rId95"/>
    <p:sldId id="404" r:id="rId96"/>
    <p:sldId id="405"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16F08-162F-45F7-B728-4441DBF5865C}" type="datetimeFigureOut">
              <a:rPr lang="en-US" smtClean="0"/>
              <a:pPr/>
              <a:t>7/2/2013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182949-F8AA-4458-9C01-6F1CD6D60EE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79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92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93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5280595-C7D3-46DB-83AE-96D779251085}" type="slidenum">
              <a:rPr lang="en-US" smtClean="0"/>
              <a:pPr/>
              <a:t>88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90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F278B9-AE05-42AF-ABC8-53D60DBF734C}" type="datetimeFigureOut">
              <a:rPr lang="en-US" smtClean="0"/>
              <a:pPr/>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92ACC-F974-408E-8D75-82A0683D18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278B9-AE05-42AF-ABC8-53D60DBF734C}" type="datetimeFigureOut">
              <a:rPr lang="en-US" smtClean="0"/>
              <a:pPr/>
              <a:t>7/2/2013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92ACC-F974-408E-8D75-82A0683D18D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racerivers.com/wp-content/uploads/2010/06/holy-spirit-fi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 y="3810000"/>
            <a:ext cx="5486400" cy="3048000"/>
          </a:xfrm>
        </p:spPr>
        <p:txBody>
          <a:bodyPr>
            <a:normAutofit/>
          </a:bodyPr>
          <a:lstStyle/>
          <a:p>
            <a:r>
              <a:rPr lang="en-US" sz="4800" b="1" cap="small" dirty="0">
                <a:effectLst>
                  <a:glow rad="101600">
                    <a:schemeClr val="accent6">
                      <a:satMod val="175000"/>
                      <a:alpha val="40000"/>
                    </a:schemeClr>
                  </a:glow>
                </a:effectLst>
                <a:latin typeface="Castellar" pitchFamily="18" charset="0"/>
              </a:rPr>
              <a:t>The Doctrine of the Holy </a:t>
            </a:r>
            <a:r>
              <a:rPr lang="en-US" sz="4800" b="1" cap="small" dirty="0" smtClean="0">
                <a:effectLst>
                  <a:glow rad="101600">
                    <a:schemeClr val="accent6">
                      <a:satMod val="175000"/>
                      <a:alpha val="40000"/>
                    </a:schemeClr>
                  </a:glow>
                </a:effectLst>
                <a:latin typeface="Castellar" pitchFamily="18" charset="0"/>
              </a:rPr>
              <a:t>Spirit</a:t>
            </a:r>
            <a:br>
              <a:rPr lang="en-US" sz="4800" b="1" cap="small" dirty="0" smtClean="0">
                <a:effectLst>
                  <a:glow rad="101600">
                    <a:schemeClr val="accent6">
                      <a:satMod val="175000"/>
                      <a:alpha val="40000"/>
                    </a:schemeClr>
                  </a:glow>
                </a:effectLst>
                <a:latin typeface="Castellar" pitchFamily="18" charset="0"/>
              </a:rPr>
            </a:br>
            <a:r>
              <a:rPr lang="en-US" sz="4800" dirty="0">
                <a:effectLst>
                  <a:glow rad="101600">
                    <a:schemeClr val="accent6">
                      <a:satMod val="175000"/>
                      <a:alpha val="40000"/>
                    </a:schemeClr>
                  </a:glow>
                </a:effectLst>
                <a:latin typeface="Castellar" pitchFamily="18" charset="0"/>
              </a:rPr>
              <a:t/>
            </a:r>
            <a:br>
              <a:rPr lang="en-US" sz="4800" dirty="0">
                <a:effectLst>
                  <a:glow rad="101600">
                    <a:schemeClr val="accent6">
                      <a:satMod val="175000"/>
                      <a:alpha val="40000"/>
                    </a:schemeClr>
                  </a:glow>
                </a:effectLst>
                <a:latin typeface="Castellar" pitchFamily="18" charset="0"/>
              </a:rPr>
            </a:br>
            <a:endParaRPr lang="en-US" sz="4800" dirty="0">
              <a:effectLst>
                <a:glow rad="101600">
                  <a:schemeClr val="accent6">
                    <a:satMod val="175000"/>
                    <a:alpha val="40000"/>
                  </a:schemeClr>
                </a:glow>
              </a:effectLst>
              <a:latin typeface="Castellar" pitchFamily="18" charset="0"/>
            </a:endParaRPr>
          </a:p>
        </p:txBody>
      </p:sp>
      <p:sp>
        <p:nvSpPr>
          <p:cNvPr id="4" name="Rectangle 3"/>
          <p:cNvSpPr/>
          <p:nvPr/>
        </p:nvSpPr>
        <p:spPr>
          <a:xfrm>
            <a:off x="0" y="381000"/>
            <a:ext cx="7620000" cy="1446550"/>
          </a:xfrm>
          <a:prstGeom prst="rect">
            <a:avLst/>
          </a:prstGeom>
        </p:spPr>
        <p:txBody>
          <a:bodyPr wrap="square">
            <a:spAutoFit/>
            <a:scene3d>
              <a:camera prst="orthographicFront"/>
              <a:lightRig rig="threePt" dir="t"/>
            </a:scene3d>
            <a:sp3d extrusionH="57150">
              <a:bevelT w="38100" h="38100" prst="convex"/>
            </a:sp3d>
          </a:bodyPr>
          <a:lstStyle/>
          <a:p>
            <a:pPr algn="ctr"/>
            <a:r>
              <a:rPr lang="en-US" sz="4400" dirty="0" smtClean="0">
                <a:solidFill>
                  <a:schemeClr val="accent6">
                    <a:lumMod val="60000"/>
                    <a:lumOff val="40000"/>
                  </a:schemeClr>
                </a:solidFill>
                <a:effectLst>
                  <a:glow rad="63500">
                    <a:schemeClr val="accent6">
                      <a:satMod val="175000"/>
                      <a:alpha val="40000"/>
                    </a:schemeClr>
                  </a:glow>
                </a:effectLst>
              </a:rPr>
              <a:t>(The Symbols of </a:t>
            </a:r>
            <a:r>
              <a:rPr lang="en-US" sz="4400" dirty="0">
                <a:solidFill>
                  <a:schemeClr val="accent6">
                    <a:lumMod val="60000"/>
                    <a:lumOff val="40000"/>
                  </a:schemeClr>
                </a:solidFill>
                <a:effectLst>
                  <a:glow rad="63500">
                    <a:schemeClr val="accent6">
                      <a:satMod val="175000"/>
                      <a:alpha val="40000"/>
                    </a:schemeClr>
                  </a:glow>
                </a:effectLst>
              </a:rPr>
              <a:t>the Holy </a:t>
            </a:r>
            <a:r>
              <a:rPr lang="en-US" sz="4400" dirty="0" smtClean="0">
                <a:solidFill>
                  <a:schemeClr val="accent6">
                    <a:lumMod val="60000"/>
                    <a:lumOff val="40000"/>
                  </a:schemeClr>
                </a:solidFill>
                <a:effectLst>
                  <a:glow rad="63500">
                    <a:schemeClr val="accent6">
                      <a:satMod val="175000"/>
                      <a:alpha val="40000"/>
                    </a:schemeClr>
                  </a:glow>
                </a:effectLst>
              </a:rPr>
              <a:t>Spirit)</a:t>
            </a:r>
          </a:p>
          <a:p>
            <a:pPr algn="ctr"/>
            <a:r>
              <a:rPr lang="en-US" sz="4400" i="1" dirty="0" smtClean="0">
                <a:solidFill>
                  <a:schemeClr val="accent6">
                    <a:lumMod val="60000"/>
                    <a:lumOff val="40000"/>
                  </a:schemeClr>
                </a:solidFill>
                <a:effectLst>
                  <a:glow rad="63500">
                    <a:schemeClr val="accent6">
                      <a:satMod val="175000"/>
                      <a:alpha val="40000"/>
                    </a:schemeClr>
                  </a:glow>
                </a:effectLst>
              </a:rPr>
              <a:t>Part 1</a:t>
            </a:r>
            <a:endParaRPr lang="en-US" sz="4400" i="1" dirty="0">
              <a:solidFill>
                <a:schemeClr val="accent6">
                  <a:lumMod val="60000"/>
                  <a:lumOff val="40000"/>
                </a:schemeClr>
              </a:solidFill>
              <a:effectLst>
                <a:glow rad="63500">
                  <a:schemeClr val="accent6">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Font typeface="Arial" charset="0"/>
              <a:buChar char="•"/>
            </a:pPr>
            <a:r>
              <a:rPr lang="en-US" dirty="0" smtClean="0"/>
              <a:t>He is omnipotent - </a:t>
            </a:r>
            <a:r>
              <a:rPr lang="en-US" i="1" dirty="0" smtClean="0"/>
              <a:t>(Gen. 1:2)</a:t>
            </a:r>
          </a:p>
          <a:p>
            <a:pPr>
              <a:buFont typeface="Arial" charset="0"/>
              <a:buChar char="•"/>
            </a:pPr>
            <a:r>
              <a:rPr lang="en-US" i="1" dirty="0" smtClean="0"/>
              <a:t>He is omniscient – (I Cor. 2:10-11)</a:t>
            </a:r>
          </a:p>
          <a:p>
            <a:pPr>
              <a:buFont typeface="Arial" charset="0"/>
              <a:buChar char="•"/>
            </a:pPr>
            <a:r>
              <a:rPr lang="en-US" i="1" dirty="0" smtClean="0"/>
              <a:t>He is omnipresent – (Psalm 139:7)</a:t>
            </a:r>
          </a:p>
          <a:p>
            <a:pPr>
              <a:buFont typeface="Arial" charset="0"/>
              <a:buChar char="•"/>
            </a:pPr>
            <a:r>
              <a:rPr lang="en-US" i="1" dirty="0" smtClean="0"/>
              <a:t>He is eternal – (Heb. 9:14)</a:t>
            </a:r>
          </a:p>
          <a:p>
            <a:pPr>
              <a:buFont typeface="Arial" charset="0"/>
              <a:buChar char="•"/>
            </a:pPr>
            <a:r>
              <a:rPr lang="en-US" i="1" dirty="0" smtClean="0"/>
              <a:t>He is called God – (Acts 5:3-4)</a:t>
            </a:r>
          </a:p>
          <a:p>
            <a:pPr>
              <a:buFont typeface="Arial" charset="0"/>
              <a:buChar char="•"/>
            </a:pPr>
            <a:r>
              <a:rPr lang="en-US" i="1" dirty="0" smtClean="0"/>
              <a:t>He is equal with the Father and the Son –                 (Matt. 3:16-17)</a:t>
            </a:r>
          </a:p>
          <a:p>
            <a:pPr>
              <a:buFont typeface="Arial" charset="0"/>
              <a:buChar char="•"/>
            </a:pPr>
            <a:r>
              <a:rPr lang="en-US" i="1" dirty="0" smtClean="0"/>
              <a:t> He is declared to be God by Jesus – (John 14:16, 26, 15:26)</a:t>
            </a:r>
          </a:p>
          <a:p>
            <a:pPr>
              <a:buFont typeface="Arial" charset="0"/>
              <a:buChar char="•"/>
            </a:pPr>
            <a:r>
              <a:rPr lang="en-US" i="1" dirty="0" smtClean="0"/>
              <a:t>He is declared to be God by Paul – (Eph. 2:18; II Cor. 13:14; Rom. 8:2-3)</a:t>
            </a:r>
          </a:p>
          <a:p>
            <a:pPr>
              <a:buFont typeface="Arial" charset="0"/>
              <a:buChar char="•"/>
            </a:pPr>
            <a:r>
              <a:rPr lang="en-US" i="1" dirty="0" smtClean="0"/>
              <a:t>He is declared to be God by Peter – (I Peter 1:2, 4:14)</a:t>
            </a:r>
          </a:p>
          <a:p>
            <a:pPr>
              <a:buFont typeface="Arial" charset="0"/>
              <a:buChar char="•"/>
            </a:pPr>
            <a:r>
              <a:rPr lang="en-US" i="1" dirty="0" smtClean="0"/>
              <a:t>He is declared to be God in the book of Acts –            (Acts 2:33)</a:t>
            </a:r>
          </a:p>
          <a:p>
            <a:pPr>
              <a:buFont typeface="Arial" charset="0"/>
              <a:buChar char="•"/>
            </a:pPr>
            <a:endParaRPr lang="en-US" i="1" dirty="0" smtClean="0"/>
          </a:p>
          <a:p>
            <a:pPr>
              <a:buFont typeface="Arial" charset="0"/>
              <a:buChar char="•"/>
            </a:pPr>
            <a:endParaRPr lang="en-US" i="1" dirty="0" smtClean="0"/>
          </a:p>
          <a:p>
            <a:pPr>
              <a:buFont typeface="Arial" charset="0"/>
              <a:buChar char="•"/>
            </a:pPr>
            <a:endParaRPr lang="en-US" i="1" dirty="0" smtClean="0"/>
          </a:p>
          <a:p>
            <a:pPr>
              <a:buFont typeface="Arial" charset="0"/>
              <a:buChar char="•"/>
            </a:pPr>
            <a:endParaRPr lang="en-US" i="1" dirty="0" smtClean="0"/>
          </a:p>
          <a:p>
            <a:pPr>
              <a:buFont typeface="Arial" charset="0"/>
              <a:buChar char="•"/>
            </a:pPr>
            <a:endParaRPr lang="en-US" i="1" dirty="0" smtClean="0"/>
          </a:p>
          <a:p>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bjorkbloggen.files.wordpress.com/2012/01/bible-7.jpg?w=714"/>
          <p:cNvPicPr>
            <a:picLocks noChangeAspect="1" noChangeArrowheads="1"/>
          </p:cNvPicPr>
          <p:nvPr/>
        </p:nvPicPr>
        <p:blipFill>
          <a:blip r:embed="rId2" cstate="print"/>
          <a:srcRect/>
          <a:stretch>
            <a:fillRect/>
          </a:stretch>
        </p:blipFill>
        <p:spPr bwMode="auto">
          <a:xfrm>
            <a:off x="1981200" y="0"/>
            <a:ext cx="4762500" cy="2667000"/>
          </a:xfrm>
          <a:prstGeom prst="rect">
            <a:avLst/>
          </a:prstGeom>
          <a:ln>
            <a:noFill/>
          </a:ln>
          <a:effectLst>
            <a:softEdge rad="112500"/>
          </a:effectLst>
        </p:spPr>
      </p:pic>
      <p:sp>
        <p:nvSpPr>
          <p:cNvPr id="4" name="Content Placeholder 3"/>
          <p:cNvSpPr>
            <a:spLocks noGrp="1"/>
          </p:cNvSpPr>
          <p:nvPr>
            <p:ph idx="1"/>
          </p:nvPr>
        </p:nvSpPr>
        <p:spPr>
          <a:xfrm>
            <a:off x="0" y="3048000"/>
            <a:ext cx="9144000" cy="3810000"/>
          </a:xfrm>
        </p:spPr>
        <p:txBody>
          <a:bodyPr>
            <a:normAutofit/>
          </a:bodyPr>
          <a:lstStyle/>
          <a:p>
            <a:pPr algn="ctr">
              <a:buNone/>
            </a:pPr>
            <a:r>
              <a:rPr lang="en-US" sz="3600" i="1" dirty="0"/>
              <a:t> </a:t>
            </a:r>
            <a:r>
              <a:rPr lang="en-US" sz="3600" i="1" dirty="0" smtClean="0"/>
              <a:t>   I John 5:7-8 “For there are three that bear record in heaven, the Father, the Word, and the Holy Ghost: and these three are one. And there are three that bear witness in earth, the Spirit, and the water, and the blood: and these three agree in one.”</a:t>
            </a:r>
          </a:p>
          <a:p>
            <a:pPr algn="ctr"/>
            <a:endParaRPr lang="en-US" sz="3600" i="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fkeqneoofbA/UNKZtzuetiI/AAAAAAAABog/vDwXEvK2qo0/s1600/trinity01.jpg"/>
          <p:cNvPicPr>
            <a:picLocks noChangeAspect="1" noChangeArrowheads="1"/>
          </p:cNvPicPr>
          <p:nvPr/>
        </p:nvPicPr>
        <p:blipFill>
          <a:blip r:embed="rId2" cstate="print"/>
          <a:srcRect/>
          <a:stretch>
            <a:fillRect/>
          </a:stretch>
        </p:blipFill>
        <p:spPr bwMode="auto">
          <a:xfrm>
            <a:off x="1447800" y="-85099"/>
            <a:ext cx="6448425" cy="6943099"/>
          </a:xfrm>
          <a:prstGeom prst="rect">
            <a:avLst/>
          </a:prstGeom>
          <a:noFill/>
        </p:spPr>
      </p:pic>
      <p:sp>
        <p:nvSpPr>
          <p:cNvPr id="3" name="Oval 2"/>
          <p:cNvSpPr/>
          <p:nvPr/>
        </p:nvSpPr>
        <p:spPr>
          <a:xfrm>
            <a:off x="6019800" y="457200"/>
            <a:ext cx="1371600" cy="1066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676400" y="381000"/>
            <a:ext cx="1828800" cy="152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bg1"/>
              </a:solidFill>
            </a:endParaRPr>
          </a:p>
        </p:txBody>
      </p:sp>
      <p:sp>
        <p:nvSpPr>
          <p:cNvPr id="5" name="Oval 4"/>
          <p:cNvSpPr/>
          <p:nvPr/>
        </p:nvSpPr>
        <p:spPr>
          <a:xfrm>
            <a:off x="3733800" y="5181600"/>
            <a:ext cx="1676400" cy="1066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2400" y="609600"/>
            <a:ext cx="1524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9" name="Rectangle 8"/>
          <p:cNvSpPr/>
          <p:nvPr/>
        </p:nvSpPr>
        <p:spPr>
          <a:xfrm rot="7293528">
            <a:off x="5774093" y="3433964"/>
            <a:ext cx="166488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rot="3675228">
            <a:off x="1782936" y="3410813"/>
            <a:ext cx="166488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5"/>
                                        </p:tgtEl>
                                      </p:cBhvr>
                                    </p:animEffect>
                                    <p:set>
                                      <p:cBhvr>
                                        <p:cTn id="27" dur="1" fill="hold">
                                          <p:stCondLst>
                                            <p:cond delay="1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enjamindefoor.com/wp-content/uploads/2013/01/holyspirit.jpg"/>
          <p:cNvPicPr>
            <a:picLocks noChangeAspect="1" noChangeArrowheads="1"/>
          </p:cNvPicPr>
          <p:nvPr/>
        </p:nvPicPr>
        <p:blipFill>
          <a:blip r:embed="rId2" cstate="print"/>
          <a:srcRect/>
          <a:stretch>
            <a:fillRect/>
          </a:stretch>
        </p:blipFill>
        <p:spPr bwMode="auto">
          <a:xfrm>
            <a:off x="-61270" y="0"/>
            <a:ext cx="9205270" cy="6858000"/>
          </a:xfrm>
          <a:prstGeom prst="rect">
            <a:avLst/>
          </a:prstGeom>
          <a:noFill/>
        </p:spPr>
      </p:pic>
      <p:pic>
        <p:nvPicPr>
          <p:cNvPr id="79876" name="Picture 4" descr="http://shreveministries.org/cms/uploads/Products/product_538/HolySpirit.jpg"/>
          <p:cNvPicPr>
            <a:picLocks noChangeAspect="1" noChangeArrowheads="1"/>
          </p:cNvPicPr>
          <p:nvPr/>
        </p:nvPicPr>
        <p:blipFill>
          <a:blip r:embed="rId3" cstate="print">
            <a:lum contrast="30000"/>
          </a:blip>
          <a:srcRect t="8160" r="2392" b="23773"/>
          <a:stretch>
            <a:fillRect/>
          </a:stretch>
        </p:blipFill>
        <p:spPr bwMode="auto">
          <a:xfrm>
            <a:off x="3429000" y="457200"/>
            <a:ext cx="4686300"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ordtrace.files.wordpress.com/2010/10/holy-spirit_1013.jpg"/>
          <p:cNvPicPr>
            <a:picLocks noChangeAspect="1" noChangeArrowheads="1"/>
          </p:cNvPicPr>
          <p:nvPr/>
        </p:nvPicPr>
        <p:blipFill>
          <a:blip r:embed="rId2" cstate="print"/>
          <a:srcRect/>
          <a:stretch>
            <a:fillRect/>
          </a:stretch>
        </p:blipFill>
        <p:spPr bwMode="auto">
          <a:xfrm>
            <a:off x="5715000" y="4876800"/>
            <a:ext cx="3429000" cy="2142443"/>
          </a:xfrm>
          <a:prstGeom prst="rect">
            <a:avLst/>
          </a:prstGeom>
          <a:noFill/>
        </p:spPr>
      </p:pic>
      <p:sp>
        <p:nvSpPr>
          <p:cNvPr id="5" name="Content Placeholder 4"/>
          <p:cNvSpPr>
            <a:spLocks noGrp="1"/>
          </p:cNvSpPr>
          <p:nvPr>
            <p:ph sz="half" idx="1"/>
          </p:nvPr>
        </p:nvSpPr>
        <p:spPr>
          <a:xfrm>
            <a:off x="0" y="304800"/>
            <a:ext cx="4495800" cy="6553200"/>
          </a:xfrm>
        </p:spPr>
        <p:txBody>
          <a:bodyPr>
            <a:normAutofit/>
          </a:bodyPr>
          <a:lstStyle/>
          <a:p>
            <a:r>
              <a:rPr lang="en-US" sz="4000" dirty="0" smtClean="0"/>
              <a:t>Spirit of God</a:t>
            </a:r>
          </a:p>
          <a:p>
            <a:r>
              <a:rPr lang="en-US" sz="4000" dirty="0" smtClean="0"/>
              <a:t>Spirit of Christ</a:t>
            </a:r>
          </a:p>
          <a:p>
            <a:r>
              <a:rPr lang="en-US" sz="4000" dirty="0" smtClean="0"/>
              <a:t>Eternal Spirit</a:t>
            </a:r>
          </a:p>
          <a:p>
            <a:r>
              <a:rPr lang="en-US" sz="4000" dirty="0" smtClean="0"/>
              <a:t>Spirit of Truth</a:t>
            </a:r>
          </a:p>
          <a:p>
            <a:r>
              <a:rPr lang="en-US" sz="4000" dirty="0" smtClean="0"/>
              <a:t>Spirit of Grace</a:t>
            </a:r>
          </a:p>
          <a:p>
            <a:r>
              <a:rPr lang="en-US" sz="4000" dirty="0" smtClean="0"/>
              <a:t>Spirit of Glory</a:t>
            </a:r>
          </a:p>
          <a:p>
            <a:r>
              <a:rPr lang="en-US" sz="4000" dirty="0" smtClean="0"/>
              <a:t>Spirit of Life</a:t>
            </a:r>
          </a:p>
          <a:p>
            <a:r>
              <a:rPr lang="en-US" sz="4000" dirty="0" smtClean="0"/>
              <a:t>Spirit of Wisdom and Revelation</a:t>
            </a:r>
          </a:p>
          <a:p>
            <a:endParaRPr lang="en-US" sz="4000" dirty="0"/>
          </a:p>
        </p:txBody>
      </p:sp>
      <p:sp>
        <p:nvSpPr>
          <p:cNvPr id="6" name="Content Placeholder 5"/>
          <p:cNvSpPr>
            <a:spLocks noGrp="1"/>
          </p:cNvSpPr>
          <p:nvPr>
            <p:ph sz="half" idx="2"/>
          </p:nvPr>
        </p:nvSpPr>
        <p:spPr>
          <a:xfrm>
            <a:off x="4648200" y="228600"/>
            <a:ext cx="4495800" cy="5181600"/>
          </a:xfrm>
        </p:spPr>
        <p:txBody>
          <a:bodyPr>
            <a:normAutofit/>
          </a:bodyPr>
          <a:lstStyle/>
          <a:p>
            <a:r>
              <a:rPr lang="en-US" sz="4000" dirty="0" smtClean="0"/>
              <a:t>Spirit of Comfort</a:t>
            </a:r>
          </a:p>
          <a:p>
            <a:r>
              <a:rPr lang="en-US" sz="4000" dirty="0" smtClean="0"/>
              <a:t>Spirit of Promise</a:t>
            </a:r>
          </a:p>
          <a:p>
            <a:r>
              <a:rPr lang="en-US" sz="4000" dirty="0" smtClean="0"/>
              <a:t>Spirit of Holiness</a:t>
            </a:r>
          </a:p>
          <a:p>
            <a:r>
              <a:rPr lang="en-US" sz="4000" dirty="0" smtClean="0"/>
              <a:t>Spirit of Adoption</a:t>
            </a:r>
          </a:p>
          <a:p>
            <a:r>
              <a:rPr lang="en-US" sz="4000" dirty="0" smtClean="0"/>
              <a:t>Holy Ghost</a:t>
            </a:r>
          </a:p>
          <a:p>
            <a:r>
              <a:rPr lang="en-US" sz="4000" dirty="0" smtClean="0"/>
              <a:t>Seven Spirits of God</a:t>
            </a:r>
            <a:endParaRPr lang="en-US" sz="4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2895600"/>
          </a:xfrm>
        </p:spPr>
        <p:txBody>
          <a:bodyPr>
            <a:normAutofit/>
            <a:scene3d>
              <a:camera prst="orthographicFront"/>
              <a:lightRig rig="threePt" dir="t"/>
            </a:scene3d>
            <a:sp3d extrusionH="57150">
              <a:bevelT w="38100" h="38100" prst="convex"/>
            </a:sp3d>
          </a:bodyPr>
          <a:lstStyle/>
          <a:p>
            <a:r>
              <a:rPr lang="en-US" sz="6000" dirty="0" smtClean="0">
                <a:solidFill>
                  <a:schemeClr val="bg2">
                    <a:lumMod val="40000"/>
                    <a:lumOff val="60000"/>
                  </a:schemeClr>
                </a:solidFill>
              </a:rPr>
              <a:t>Tonight’s message</a:t>
            </a:r>
            <a:br>
              <a:rPr lang="en-US" sz="6000" dirty="0" smtClean="0">
                <a:solidFill>
                  <a:schemeClr val="bg2">
                    <a:lumMod val="40000"/>
                    <a:lumOff val="60000"/>
                  </a:schemeClr>
                </a:solidFill>
              </a:rPr>
            </a:br>
            <a:r>
              <a:rPr lang="en-US" sz="6000" dirty="0">
                <a:solidFill>
                  <a:schemeClr val="bg2">
                    <a:lumMod val="40000"/>
                    <a:lumOff val="60000"/>
                  </a:schemeClr>
                </a:solidFill>
              </a:rPr>
              <a:t/>
            </a:r>
            <a:br>
              <a:rPr lang="en-US" sz="6000" dirty="0">
                <a:solidFill>
                  <a:schemeClr val="bg2">
                    <a:lumMod val="40000"/>
                    <a:lumOff val="60000"/>
                  </a:schemeClr>
                </a:solidFill>
              </a:rPr>
            </a:br>
            <a:endParaRPr lang="en-US" sz="6000" dirty="0">
              <a:solidFill>
                <a:schemeClr val="bg2">
                  <a:lumMod val="40000"/>
                  <a:lumOff val="60000"/>
                </a:schemeClr>
              </a:solidFill>
            </a:endParaRPr>
          </a:p>
        </p:txBody>
      </p:sp>
      <p:pic>
        <p:nvPicPr>
          <p:cNvPr id="4"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2438400"/>
            <a:ext cx="9144000" cy="28069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352800"/>
          </a:xfrm>
        </p:spPr>
        <p:txBody>
          <a:bodyPr>
            <a:normAutofit fontScale="90000"/>
          </a:bodyPr>
          <a:lstStyle/>
          <a:p>
            <a:r>
              <a:rPr lang="en-US" dirty="0"/>
              <a:t>The </a:t>
            </a:r>
            <a:r>
              <a:rPr lang="en-US" dirty="0" smtClean="0"/>
              <a:t>seven designated symbols </a:t>
            </a:r>
            <a:r>
              <a:rPr lang="en-US" dirty="0"/>
              <a:t>of the Holy </a:t>
            </a:r>
            <a:r>
              <a:rPr lang="en-US" dirty="0" smtClean="0"/>
              <a:t>Spirit, like </a:t>
            </a:r>
            <a:r>
              <a:rPr lang="en-US" dirty="0"/>
              <a:t>the </a:t>
            </a:r>
            <a:r>
              <a:rPr lang="en-US" dirty="0" smtClean="0"/>
              <a:t>fourteen </a:t>
            </a:r>
            <a:r>
              <a:rPr lang="en-US" dirty="0"/>
              <a:t>names and titles, </a:t>
            </a:r>
            <a:r>
              <a:rPr lang="en-US" dirty="0" smtClean="0"/>
              <a:t>throw a great deal of light </a:t>
            </a:r>
            <a:r>
              <a:rPr lang="en-US" dirty="0"/>
              <a:t>upon both his nature and </a:t>
            </a:r>
            <a:r>
              <a:rPr lang="en-US" dirty="0" smtClean="0"/>
              <a:t>mission.</a:t>
            </a:r>
            <a:endParaRPr lang="en-US" dirty="0"/>
          </a:p>
        </p:txBody>
      </p:sp>
      <p:pic>
        <p:nvPicPr>
          <p:cNvPr id="18434" name="Picture 2" descr="http://sphotos-a.xx.fbcdn.net/hphotos-prn1/44724_127562287290285_4923805_n.jpg"/>
          <p:cNvPicPr>
            <a:picLocks noChangeAspect="1" noChangeArrowheads="1"/>
          </p:cNvPicPr>
          <p:nvPr/>
        </p:nvPicPr>
        <p:blipFill>
          <a:blip r:embed="rId2" cstate="print"/>
          <a:srcRect/>
          <a:stretch>
            <a:fillRect/>
          </a:stretch>
        </p:blipFill>
        <p:spPr bwMode="auto">
          <a:xfrm>
            <a:off x="3124200" y="3348644"/>
            <a:ext cx="3015852" cy="35093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to="" calcmode="lin" valueType="num">
                                      <p:cBhvr>
                                        <p:cTn id="7" dur="1" fill="hold"/>
                                        <p:tgtEl>
                                          <p:spTgt spid="20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to="" calcmode="lin" valueType="num">
                                      <p:cBhvr>
                                        <p:cTn id="17" dur="1" fill="hold"/>
                                        <p:tgtEl>
                                          <p:spTgt spid="205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 to="" calcmode="lin" valueType="num">
                                      <p:cBhvr>
                                        <p:cTn id="22" dur="1" fill="hold"/>
                                        <p:tgtEl>
                                          <p:spTgt spid="206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 to="" calcmode="lin" valueType="num">
                                      <p:cBhvr>
                                        <p:cTn id="27" dur="1" fill="hold"/>
                                        <p:tgtEl>
                                          <p:spTgt spid="205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62"/>
                                        </p:tgtEl>
                                        <p:attrNameLst>
                                          <p:attrName>style.visibility</p:attrName>
                                        </p:attrNameLst>
                                      </p:cBhvr>
                                      <p:to>
                                        <p:strVal val="visible"/>
                                      </p:to>
                                    </p:set>
                                    <p:anim to="" calcmode="lin" valueType="num">
                                      <p:cBhvr>
                                        <p:cTn id="32" dur="1" fill="hold"/>
                                        <p:tgtEl>
                                          <p:spTgt spid="20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0000"/>
                    <a:lumOff val="80000"/>
                  </a:schemeClr>
                </a:solidFill>
              </a:rPr>
              <a:t>The Holy Spirit as a Dove</a:t>
            </a:r>
            <a:endParaRPr lang="en-US" dirty="0">
              <a:solidFill>
                <a:schemeClr val="bg2">
                  <a:lumMod val="20000"/>
                  <a:lumOff val="80000"/>
                </a:schemeClr>
              </a:solidFill>
            </a:endParaRPr>
          </a:p>
        </p:txBody>
      </p:sp>
      <p:pic>
        <p:nvPicPr>
          <p:cNvPr id="3" name="Picture 2" descr="http://bengodwin.org/store/images/uploads/stockxpertcom_dove_in_flight.jpg"/>
          <p:cNvPicPr>
            <a:picLocks noChangeAspect="1" noChangeArrowheads="1"/>
          </p:cNvPicPr>
          <p:nvPr/>
        </p:nvPicPr>
        <p:blipFill>
          <a:blip r:embed="rId2" cstate="print"/>
          <a:srcRect/>
          <a:stretch>
            <a:fillRect/>
          </a:stretch>
        </p:blipFill>
        <p:spPr bwMode="auto">
          <a:xfrm>
            <a:off x="1752600" y="1905000"/>
            <a:ext cx="5791200" cy="445476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00400"/>
          </a:xfrm>
        </p:spPr>
        <p:txBody>
          <a:bodyPr>
            <a:normAutofit fontScale="90000"/>
          </a:bodyPr>
          <a:lstStyle/>
          <a:p>
            <a:r>
              <a:rPr lang="en-US" i="1" dirty="0" smtClean="0"/>
              <a:t>“And the Holy Ghost descended in a bodily shape </a:t>
            </a:r>
            <a:r>
              <a:rPr lang="en-US" i="1" u="sng" dirty="0" smtClean="0"/>
              <a:t>like a dove</a:t>
            </a:r>
            <a:r>
              <a:rPr lang="en-US" i="1" dirty="0" smtClean="0"/>
              <a:t> upon him, and a voice came from heaven, which said, Thou art my beloved Son; in thee I am well pleased.” (Luke 3:22) </a:t>
            </a:r>
            <a:endParaRPr lang="en-US" i="1" dirty="0"/>
          </a:p>
        </p:txBody>
      </p:sp>
      <p:pic>
        <p:nvPicPr>
          <p:cNvPr id="1028" name="Picture 4" descr="http://www.stanneswashingtonville.org/wp-content/uploads/2012/01/jesusbaptism21.jpg"/>
          <p:cNvPicPr>
            <a:picLocks noChangeAspect="1" noChangeArrowheads="1"/>
          </p:cNvPicPr>
          <p:nvPr/>
        </p:nvPicPr>
        <p:blipFill>
          <a:blip r:embed="rId2" cstate="print"/>
          <a:srcRect/>
          <a:stretch>
            <a:fillRect/>
          </a:stretch>
        </p:blipFill>
        <p:spPr bwMode="auto">
          <a:xfrm>
            <a:off x="2057400" y="3114675"/>
            <a:ext cx="4991100" cy="374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ingodsimage.com/wp-content/uploads/2012/12/Who-or-What-is-the-Holy-Spirit.jpg"/>
          <p:cNvPicPr>
            <a:picLocks noChangeAspect="1" noChangeArrowheads="1"/>
          </p:cNvPicPr>
          <p:nvPr/>
        </p:nvPicPr>
        <p:blipFill>
          <a:blip r:embed="rId2" cstate="print"/>
          <a:srcRect/>
          <a:stretch>
            <a:fillRect/>
          </a:stretch>
        </p:blipFill>
        <p:spPr bwMode="auto">
          <a:xfrm>
            <a:off x="-1" y="886324"/>
            <a:ext cx="9144001" cy="513347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3.bp.blogspot.com/_ho6i_yEiJJM/TShz2XfTwKI/AAAAAAAAC8o/5P6O4X5S0g0/s1600/__Jesus-Baptism-04.jpg"/>
          <p:cNvPicPr>
            <a:picLocks noChangeAspect="1" noChangeArrowheads="1"/>
          </p:cNvPicPr>
          <p:nvPr/>
        </p:nvPicPr>
        <p:blipFill>
          <a:blip r:embed="rId2" cstate="print"/>
          <a:srcRect b="4444"/>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419600" y="274638"/>
            <a:ext cx="4267200" cy="5059362"/>
          </a:xfrm>
        </p:spPr>
        <p:txBody>
          <a:bodyPr>
            <a:normAutofit/>
          </a:bodyPr>
          <a:lstStyle/>
          <a:p>
            <a:r>
              <a:rPr lang="en-US" sz="4800" dirty="0" smtClean="0">
                <a:effectLst>
                  <a:glow rad="101600">
                    <a:schemeClr val="bg1">
                      <a:alpha val="60000"/>
                    </a:schemeClr>
                  </a:glow>
                </a:effectLst>
              </a:rPr>
              <a:t>Testimony of John the Baptist</a:t>
            </a:r>
            <a:endParaRPr lang="en-US" sz="48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“The next day John </a:t>
            </a:r>
            <a:r>
              <a:rPr lang="en-US" i="1" dirty="0" err="1" smtClean="0"/>
              <a:t>seeth</a:t>
            </a:r>
            <a:r>
              <a:rPr lang="en-US" i="1" dirty="0" smtClean="0"/>
              <a:t> Jesus coming unto him, and </a:t>
            </a:r>
            <a:r>
              <a:rPr lang="en-US" i="1" dirty="0" err="1" smtClean="0"/>
              <a:t>saith</a:t>
            </a:r>
            <a:r>
              <a:rPr lang="en-US" i="1" dirty="0" smtClean="0"/>
              <a:t>, Behold the Lamb of God, which </a:t>
            </a:r>
            <a:r>
              <a:rPr lang="en-US" i="1" dirty="0" err="1" smtClean="0"/>
              <a:t>taketh</a:t>
            </a:r>
            <a:r>
              <a:rPr lang="en-US" i="1" dirty="0" smtClean="0"/>
              <a:t> away the sin of the world. This is he of whom I said, After me cometh a man which is preferred before me: for he was before me. And I knew him not: but that he should be made manifest to Israel, therefore am I come baptizing with water. </a:t>
            </a:r>
            <a:br>
              <a:rPr lang="en-US" i="1" dirty="0" smtClean="0"/>
            </a:br>
            <a:endParaRPr lang="en-US"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000" i="1" dirty="0" smtClean="0"/>
              <a:t>And John bare record, saying, </a:t>
            </a:r>
            <a:r>
              <a:rPr lang="en-US" sz="4000" i="1" u="sng" dirty="0" smtClean="0"/>
              <a:t>I saw the Spirit descending from heaven like a dove</a:t>
            </a:r>
            <a:r>
              <a:rPr lang="en-US" sz="4000" i="1" dirty="0" smtClean="0"/>
              <a:t>, and it abode upon him. And I knew him not: but he that sent me to baptize with water, the same said unto me, Upon whom thou </a:t>
            </a:r>
            <a:r>
              <a:rPr lang="en-US" sz="4000" i="1" dirty="0" err="1" smtClean="0"/>
              <a:t>shalt</a:t>
            </a:r>
            <a:r>
              <a:rPr lang="en-US" sz="4000" i="1" dirty="0" smtClean="0"/>
              <a:t> see the </a:t>
            </a:r>
            <a:r>
              <a:rPr lang="en-US" sz="4000" i="1" u="sng" dirty="0" smtClean="0"/>
              <a:t>Spirit descending, and remaining on him</a:t>
            </a:r>
            <a:r>
              <a:rPr lang="en-US" sz="4000" i="1" dirty="0" smtClean="0"/>
              <a:t>, the same is he which </a:t>
            </a:r>
            <a:r>
              <a:rPr lang="en-US" sz="4000" i="1" dirty="0" err="1" smtClean="0"/>
              <a:t>baptizeth</a:t>
            </a:r>
            <a:r>
              <a:rPr lang="en-US" sz="4000" i="1" dirty="0" smtClean="0"/>
              <a:t> with the Holy Ghost. And I saw, and bare record that this is the Son of God.” (John 29-34)</a:t>
            </a:r>
            <a:endParaRPr lang="en-US" sz="40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3.bp.blogspot.com/-2jTQyJoW23w/T-yNvsx8kNI/AAAAAAAAAm4/MPpYGvWp70o/s1600/holy-spirit-dove.jpg"/>
          <p:cNvPicPr>
            <a:picLocks noChangeAspect="1" noChangeArrowheads="1"/>
          </p:cNvPicPr>
          <p:nvPr/>
        </p:nvPicPr>
        <p:blipFill>
          <a:blip r:embed="rId2" cstate="print"/>
          <a:srcRect/>
          <a:stretch>
            <a:fillRect/>
          </a:stretch>
        </p:blipFill>
        <p:spPr bwMode="auto">
          <a:xfrm>
            <a:off x="0" y="0"/>
            <a:ext cx="3124200" cy="2438789"/>
          </a:xfrm>
          <a:prstGeom prst="rect">
            <a:avLst/>
          </a:prstGeom>
          <a:noFill/>
        </p:spPr>
      </p:pic>
      <p:sp>
        <p:nvSpPr>
          <p:cNvPr id="5" name="Title 4"/>
          <p:cNvSpPr>
            <a:spLocks noGrp="1"/>
          </p:cNvSpPr>
          <p:nvPr>
            <p:ph type="title"/>
          </p:nvPr>
        </p:nvSpPr>
        <p:spPr>
          <a:xfrm>
            <a:off x="3124200" y="274638"/>
            <a:ext cx="5562600" cy="1554162"/>
          </a:xfrm>
        </p:spPr>
        <p:txBody>
          <a:bodyPr>
            <a:normAutofit/>
          </a:bodyPr>
          <a:lstStyle/>
          <a:p>
            <a:r>
              <a:rPr lang="en-US" dirty="0" smtClean="0"/>
              <a:t>Why is a Dove Symbolic of the Holy Spirit?</a:t>
            </a:r>
            <a:endParaRPr lang="en-US" dirty="0"/>
          </a:p>
        </p:txBody>
      </p:sp>
      <p:sp>
        <p:nvSpPr>
          <p:cNvPr id="6" name="Content Placeholder 5"/>
          <p:cNvSpPr>
            <a:spLocks noGrp="1"/>
          </p:cNvSpPr>
          <p:nvPr>
            <p:ph idx="1"/>
          </p:nvPr>
        </p:nvSpPr>
        <p:spPr>
          <a:xfrm>
            <a:off x="0" y="2286000"/>
            <a:ext cx="9144000" cy="1600200"/>
          </a:xfrm>
        </p:spPr>
        <p:txBody>
          <a:bodyPr/>
          <a:lstStyle/>
          <a:p>
            <a:pPr algn="ctr">
              <a:buNone/>
            </a:pPr>
            <a:r>
              <a:rPr lang="en-US" b="1" dirty="0" smtClean="0">
                <a:solidFill>
                  <a:srgbClr val="FFC000"/>
                </a:solidFill>
              </a:rPr>
              <a:t>It was not majestic like the eagle or fierce like </a:t>
            </a:r>
          </a:p>
          <a:p>
            <a:pPr algn="ctr">
              <a:buNone/>
            </a:pPr>
            <a:r>
              <a:rPr lang="en-US" b="1" dirty="0" smtClean="0">
                <a:solidFill>
                  <a:srgbClr val="FFC000"/>
                </a:solidFill>
              </a:rPr>
              <a:t>the hawk or flamboyant like the cardinal</a:t>
            </a:r>
            <a:endParaRPr lang="en-US" b="1" i="1" dirty="0">
              <a:solidFill>
                <a:srgbClr val="FFC000"/>
              </a:solidFill>
            </a:endParaRPr>
          </a:p>
        </p:txBody>
      </p:sp>
      <p:pic>
        <p:nvPicPr>
          <p:cNvPr id="5122" name="Picture 2" descr="http://cdn.3oneseven.com/wp-content/uploads/HLIC/eagle-face.jpg"/>
          <p:cNvPicPr>
            <a:picLocks noChangeAspect="1" noChangeArrowheads="1"/>
          </p:cNvPicPr>
          <p:nvPr/>
        </p:nvPicPr>
        <p:blipFill>
          <a:blip r:embed="rId3" cstate="print"/>
          <a:srcRect/>
          <a:stretch>
            <a:fillRect/>
          </a:stretch>
        </p:blipFill>
        <p:spPr bwMode="auto">
          <a:xfrm>
            <a:off x="304800" y="3657600"/>
            <a:ext cx="4495800" cy="2527682"/>
          </a:xfrm>
          <a:prstGeom prst="rect">
            <a:avLst/>
          </a:prstGeom>
          <a:ln>
            <a:noFill/>
          </a:ln>
          <a:effectLst>
            <a:softEdge rad="112500"/>
          </a:effectLst>
        </p:spPr>
      </p:pic>
      <p:pic>
        <p:nvPicPr>
          <p:cNvPr id="5124" name="Picture 4" descr="http://images.betterphoto.com/0025/0512080642581hawk1.jpg"/>
          <p:cNvPicPr>
            <a:picLocks noChangeAspect="1" noChangeArrowheads="1"/>
          </p:cNvPicPr>
          <p:nvPr/>
        </p:nvPicPr>
        <p:blipFill>
          <a:blip r:embed="rId4" cstate="print"/>
          <a:srcRect/>
          <a:stretch>
            <a:fillRect/>
          </a:stretch>
        </p:blipFill>
        <p:spPr bwMode="auto">
          <a:xfrm>
            <a:off x="3505200" y="3615375"/>
            <a:ext cx="2590800" cy="3242625"/>
          </a:xfrm>
          <a:prstGeom prst="rect">
            <a:avLst/>
          </a:prstGeom>
          <a:ln>
            <a:noFill/>
          </a:ln>
          <a:effectLst>
            <a:softEdge rad="112500"/>
          </a:effectLst>
        </p:spPr>
      </p:pic>
      <p:pic>
        <p:nvPicPr>
          <p:cNvPr id="5126" name="Picture 6" descr="https://d3373c9sxdao7y.cloudfront.net/content/product/large/0369BG.jpg"/>
          <p:cNvPicPr>
            <a:picLocks noChangeAspect="1" noChangeArrowheads="1"/>
          </p:cNvPicPr>
          <p:nvPr/>
        </p:nvPicPr>
        <p:blipFill>
          <a:blip r:embed="rId5" cstate="print"/>
          <a:srcRect/>
          <a:stretch>
            <a:fillRect/>
          </a:stretch>
        </p:blipFill>
        <p:spPr bwMode="auto">
          <a:xfrm>
            <a:off x="5934075" y="3505200"/>
            <a:ext cx="3209925" cy="320992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 to="" calcmode="lin" valueType="num">
                                      <p:cBhvr>
                                        <p:cTn id="10" dur="1" fill="hold"/>
                                        <p:tgtEl>
                                          <p:spTgt spid="6">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 to="" calcmode="lin" valueType="num">
                                      <p:cBhvr>
                                        <p:cTn id="15" dur="1" fill="hold"/>
                                        <p:tgtEl>
                                          <p:spTgt spid="5122"/>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24"/>
                                        </p:tgtEl>
                                        <p:attrNameLst>
                                          <p:attrName>style.visibility</p:attrName>
                                        </p:attrNameLst>
                                      </p:cBhvr>
                                      <p:to>
                                        <p:strVal val="visible"/>
                                      </p:to>
                                    </p:set>
                                    <p:anim to="" calcmode="lin" valueType="num">
                                      <p:cBhvr>
                                        <p:cTn id="20" dur="1" fill="hold"/>
                                        <p:tgtEl>
                                          <p:spTgt spid="5124"/>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 to="" calcmode="lin" valueType="num">
                                      <p:cBhvr>
                                        <p:cTn id="25" dur="1" fill="hold"/>
                                        <p:tgtEl>
                                          <p:spTgt spid="51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1000waystopray.com/wp-content/uploads/2013/03/Dove.jpg"/>
          <p:cNvPicPr>
            <a:picLocks noChangeAspect="1" noChangeArrowheads="1"/>
          </p:cNvPicPr>
          <p:nvPr/>
        </p:nvPicPr>
        <p:blipFill>
          <a:blip r:embed="rId2" cstate="print">
            <a:lum bright="-10000" contrast="30000"/>
          </a:blip>
          <a:srcRect/>
          <a:stretch>
            <a:fillRect/>
          </a:stretch>
        </p:blipFill>
        <p:spPr bwMode="auto">
          <a:xfrm>
            <a:off x="0" y="381000"/>
            <a:ext cx="9167267"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6858000"/>
          </a:xfrm>
        </p:spPr>
        <p:txBody>
          <a:bodyPr>
            <a:normAutofit/>
            <a:scene3d>
              <a:camera prst="orthographicFront"/>
              <a:lightRig rig="threePt" dir="t"/>
            </a:scene3d>
            <a:sp3d extrusionH="57150">
              <a:bevelT w="38100" h="38100" prst="convex"/>
            </a:sp3d>
          </a:bodyPr>
          <a:lstStyle/>
          <a:p>
            <a:r>
              <a:rPr lang="en-US" sz="9600" b="1" dirty="0" smtClean="0">
                <a:solidFill>
                  <a:srgbClr val="0070C0"/>
                </a:solidFill>
              </a:rPr>
              <a:t>Why?</a:t>
            </a:r>
            <a:endParaRPr lang="en-US" sz="9600" b="1" dirty="0">
              <a:solidFill>
                <a:srgbClr val="0070C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solidFill>
                  <a:srgbClr val="FFFF00"/>
                </a:solidFill>
              </a:rPr>
              <a:t>Meekness and gentleness </a:t>
            </a:r>
            <a:r>
              <a:rPr lang="en-US" sz="3600" i="1" dirty="0" smtClean="0"/>
              <a:t>- (Matthew 10:16) “Behold, I send you forth as sheep in the midst of wolves: be ye therefore wise as serpents, and harmless as doves.” </a:t>
            </a:r>
          </a:p>
          <a:p>
            <a:r>
              <a:rPr lang="en-US" sz="3600" i="1" dirty="0" smtClean="0">
                <a:solidFill>
                  <a:srgbClr val="FFFF00"/>
                </a:solidFill>
              </a:rPr>
              <a:t>Purity and innocence </a:t>
            </a:r>
            <a:r>
              <a:rPr lang="en-US" sz="3600" i="1" dirty="0" smtClean="0"/>
              <a:t>- (Luke 2:24) “And to offer a sacrifice according to that which is said in the law of the Lord, A pair of turtledoves, or two young pigeons.”</a:t>
            </a:r>
          </a:p>
          <a:p>
            <a:r>
              <a:rPr lang="en-US" sz="3600" i="1" dirty="0" smtClean="0">
                <a:solidFill>
                  <a:srgbClr val="FFFF00"/>
                </a:solidFill>
              </a:rPr>
              <a:t>Beauty and glory </a:t>
            </a:r>
            <a:r>
              <a:rPr lang="en-US" sz="3600" i="1" dirty="0" smtClean="0"/>
              <a:t>– (Psalm 68:13) “…yet shall ye be as the wings of a dove covered with silver, and her feathers with yellow gold.”</a:t>
            </a:r>
          </a:p>
          <a:p>
            <a:endParaRPr lang="en-US" sz="3600" i="1" dirty="0" smtClean="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lnSpcReduction="10000"/>
          </a:bodyPr>
          <a:lstStyle/>
          <a:p>
            <a:r>
              <a:rPr lang="en-US" sz="3600" i="1" dirty="0" smtClean="0">
                <a:solidFill>
                  <a:srgbClr val="FFFF00"/>
                </a:solidFill>
              </a:rPr>
              <a:t>Fellowship and intimacy </a:t>
            </a:r>
            <a:r>
              <a:rPr lang="en-US" sz="3600" i="1" dirty="0" smtClean="0"/>
              <a:t>– (Song 2:14) “O my dove, that art in the clefts of the rock, in the secret places of the stairs, let me see thy countenance, let me hear thy voice; for sweet is thy voice, and thy countenance is comely.”</a:t>
            </a:r>
          </a:p>
          <a:p>
            <a:r>
              <a:rPr lang="en-US" sz="3600" i="1" dirty="0" smtClean="0">
                <a:solidFill>
                  <a:srgbClr val="FFFF00"/>
                </a:solidFill>
              </a:rPr>
              <a:t> Holiness and righteousness </a:t>
            </a:r>
            <a:r>
              <a:rPr lang="en-US" sz="3600" i="1" dirty="0" smtClean="0"/>
              <a:t>– (Song 6:9)  “My dove, my undefiled…”</a:t>
            </a:r>
          </a:p>
          <a:p>
            <a:r>
              <a:rPr lang="en-US" sz="3600" i="1" dirty="0" smtClean="0">
                <a:solidFill>
                  <a:srgbClr val="FFFF00"/>
                </a:solidFill>
              </a:rPr>
              <a:t> Tenderness and brokenness </a:t>
            </a:r>
            <a:r>
              <a:rPr lang="en-US" sz="3600" i="1" dirty="0" smtClean="0"/>
              <a:t>– (Isa 38:14)         “I did mourn as a dove.”</a:t>
            </a:r>
          </a:p>
          <a:p>
            <a:r>
              <a:rPr lang="en-US" sz="3600" i="1" dirty="0" smtClean="0">
                <a:solidFill>
                  <a:srgbClr val="FFFF00"/>
                </a:solidFill>
              </a:rPr>
              <a:t>Peace and serenity </a:t>
            </a:r>
            <a:r>
              <a:rPr lang="en-US" sz="3600" i="1" dirty="0" smtClean="0"/>
              <a:t>– (Psalm 55:6)  “And I said, Oh that I had wings like a dove! for then would I fly away, and be at rest.”</a:t>
            </a:r>
          </a:p>
          <a:p>
            <a:pPr>
              <a:buNone/>
            </a:pPr>
            <a:endParaRPr lang="en-US" sz="3600" i="1" dirty="0" smtClean="0"/>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bodyPr>
          <a:lstStyle/>
          <a:p>
            <a:r>
              <a:rPr lang="en-US" sz="3600" i="1" dirty="0" smtClean="0"/>
              <a:t>“And the dove came in to him in the evening; and, lo, in her mouth was an </a:t>
            </a:r>
            <a:r>
              <a:rPr lang="en-US" sz="3600" i="1" u="sng" dirty="0" smtClean="0"/>
              <a:t>olive leaf </a:t>
            </a:r>
            <a:r>
              <a:rPr lang="en-US" sz="3600" i="1" dirty="0" smtClean="0"/>
              <a:t>plucked off: so Noah knew that the waters were abated from off the earth.” (Genesis 8:11) </a:t>
            </a:r>
            <a:endParaRPr lang="en-US" sz="3600" i="1" dirty="0"/>
          </a:p>
        </p:txBody>
      </p:sp>
      <p:pic>
        <p:nvPicPr>
          <p:cNvPr id="45058" name="Picture 2" descr="http://s3.amazonaws.com/magnoliasoft.imageweb/bridgeman/supersize/lal301120.jpg"/>
          <p:cNvPicPr>
            <a:picLocks noChangeAspect="1" noChangeArrowheads="1"/>
          </p:cNvPicPr>
          <p:nvPr/>
        </p:nvPicPr>
        <p:blipFill>
          <a:blip r:embed="rId2" cstate="print"/>
          <a:srcRect/>
          <a:stretch>
            <a:fillRect/>
          </a:stretch>
        </p:blipFill>
        <p:spPr bwMode="auto">
          <a:xfrm>
            <a:off x="2209800" y="2434894"/>
            <a:ext cx="4648200" cy="4423106"/>
          </a:xfrm>
          <a:prstGeom prst="rect">
            <a:avLst/>
          </a:prstGeom>
          <a:noFill/>
        </p:spPr>
      </p:pic>
      <p:pic>
        <p:nvPicPr>
          <p:cNvPr id="75778" name="Picture 2" descr="http://peacetour.org/sites/default/files/WEB_OliveBranch.jpg"/>
          <p:cNvPicPr>
            <a:picLocks noChangeAspect="1" noChangeArrowheads="1"/>
          </p:cNvPicPr>
          <p:nvPr/>
        </p:nvPicPr>
        <p:blipFill>
          <a:blip r:embed="rId3" cstate="print"/>
          <a:srcRect/>
          <a:stretch>
            <a:fillRect/>
          </a:stretch>
        </p:blipFill>
        <p:spPr bwMode="auto">
          <a:xfrm>
            <a:off x="4191000" y="2438400"/>
            <a:ext cx="2362200" cy="14435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ppt_w</p:attrName>
                                        </p:attrNameLst>
                                      </p:cBhvr>
                                      <p:tavLst>
                                        <p:tav tm="0">
                                          <p:val>
                                            <p:fltVal val="0"/>
                                          </p:val>
                                        </p:tav>
                                        <p:tav tm="100000">
                                          <p:val>
                                            <p:strVal val="#ppt_w"/>
                                          </p:val>
                                        </p:tav>
                                      </p:tavLst>
                                    </p:anim>
                                    <p:anim calcmode="lin" valueType="num">
                                      <p:cBhvr>
                                        <p:cTn id="8" dur="1000" fill="hold"/>
                                        <p:tgtEl>
                                          <p:spTgt spid="75778"/>
                                        </p:tgtEl>
                                        <p:attrNameLst>
                                          <p:attrName>ppt_h</p:attrName>
                                        </p:attrNameLst>
                                      </p:cBhvr>
                                      <p:tavLst>
                                        <p:tav tm="0">
                                          <p:val>
                                            <p:fltVal val="0"/>
                                          </p:val>
                                        </p:tav>
                                        <p:tav tm="100000">
                                          <p:val>
                                            <p:strVal val="#ppt_h"/>
                                          </p:val>
                                        </p:tav>
                                      </p:tavLst>
                                    </p:anim>
                                    <p:animEffect transition="in" filter="fade">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2.bp.blogspot.com/-8gaGJ6Yqj5Y/TvIcLuODADI/AAAAAAAAAUM/4UnGARIpyzA/s1600/dove+with+olive+branch.jpg"/>
          <p:cNvPicPr>
            <a:picLocks noChangeAspect="1" noChangeArrowheads="1"/>
          </p:cNvPicPr>
          <p:nvPr/>
        </p:nvPicPr>
        <p:blipFill>
          <a:blip r:embed="rId2" cstate="print"/>
          <a:srcRect/>
          <a:stretch>
            <a:fillRect/>
          </a:stretch>
        </p:blipFill>
        <p:spPr bwMode="auto">
          <a:xfrm>
            <a:off x="0" y="0"/>
            <a:ext cx="5076734" cy="6891398"/>
          </a:xfrm>
          <a:prstGeom prst="rect">
            <a:avLst/>
          </a:prstGeom>
          <a:noFill/>
        </p:spPr>
      </p:pic>
      <p:sp>
        <p:nvSpPr>
          <p:cNvPr id="3" name="Title 2"/>
          <p:cNvSpPr>
            <a:spLocks noGrp="1"/>
          </p:cNvSpPr>
          <p:nvPr>
            <p:ph type="title"/>
          </p:nvPr>
        </p:nvSpPr>
        <p:spPr>
          <a:xfrm>
            <a:off x="5181600" y="0"/>
            <a:ext cx="3962400" cy="7010400"/>
          </a:xfrm>
        </p:spPr>
        <p:txBody>
          <a:bodyPr>
            <a:normAutofit/>
          </a:bodyPr>
          <a:lstStyle/>
          <a:p>
            <a:r>
              <a:rPr lang="en-US" sz="3600" i="1" dirty="0" smtClean="0"/>
              <a:t>“And I will pray the Father, and he shall give you another </a:t>
            </a:r>
            <a:r>
              <a:rPr lang="en-US" sz="3600" i="1" u="sng" dirty="0" smtClean="0"/>
              <a:t>Comforter…Peace I leave with you, my peace I give unto you</a:t>
            </a:r>
            <a:r>
              <a:rPr lang="en-US" sz="3600" i="1" dirty="0" smtClean="0"/>
              <a:t>: not as the world </a:t>
            </a:r>
            <a:r>
              <a:rPr lang="en-US" sz="3600" i="1" dirty="0" err="1" smtClean="0"/>
              <a:t>giveth</a:t>
            </a:r>
            <a:r>
              <a:rPr lang="en-US" sz="3600" i="1" dirty="0" smtClean="0"/>
              <a:t>, give I unto you. Let not your heart be troubled, neither let it be afraid.”</a:t>
            </a:r>
            <a:endParaRPr lang="en-US" sz="36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4.bp.blogspot.com/-SgO92Ihcr2c/T4tVOVUI2tI/AAAAAAAADzo/1GGB2TNqE-w/s1600/holy%2520spirit%25201.jpg"/>
          <p:cNvPicPr>
            <a:picLocks noChangeAspect="1" noChangeArrowheads="1"/>
          </p:cNvPicPr>
          <p:nvPr/>
        </p:nvPicPr>
        <p:blipFill>
          <a:blip r:embed="rId2" cstate="print"/>
          <a:srcRect t="9172" r="-497"/>
          <a:stretch>
            <a:fillRect/>
          </a:stretch>
        </p:blipFill>
        <p:spPr bwMode="auto">
          <a:xfrm>
            <a:off x="762000" y="0"/>
            <a:ext cx="7696200" cy="6858001"/>
          </a:xfrm>
          <a:prstGeom prst="rect">
            <a:avLst/>
          </a:prstGeom>
          <a:noFill/>
        </p:spPr>
      </p:pic>
      <p:sp>
        <p:nvSpPr>
          <p:cNvPr id="3" name="Rectangle 2"/>
          <p:cNvSpPr/>
          <p:nvPr/>
        </p:nvSpPr>
        <p:spPr>
          <a:xfrm>
            <a:off x="1371600" y="838200"/>
            <a:ext cx="5486400" cy="3046988"/>
          </a:xfrm>
          <a:prstGeom prst="rect">
            <a:avLst/>
          </a:prstGeom>
        </p:spPr>
        <p:txBody>
          <a:bodyPr wrap="square">
            <a:spAutoFit/>
          </a:bodyPr>
          <a:lstStyle/>
          <a:p>
            <a:pPr algn="ctr"/>
            <a:r>
              <a:rPr lang="en-US" sz="3200" b="1" i="1" dirty="0" smtClean="0">
                <a:solidFill>
                  <a:schemeClr val="bg1"/>
                </a:solidFill>
              </a:rPr>
              <a:t>“Then Peter said unto them, Repent, and be baptized every one of you in the name of Jesus Christ for the remission of sins, and ye shall receive the gift of the Holy Ghost.” (Acts2:38)</a:t>
            </a:r>
            <a:endParaRPr lang="en-US" sz="3200" b="1" i="1" dirty="0">
              <a:solidFill>
                <a:schemeClr val="bg1"/>
              </a:solidFill>
            </a:endParaRPr>
          </a:p>
        </p:txBody>
      </p:sp>
      <p:pic>
        <p:nvPicPr>
          <p:cNvPr id="4" name="Picture 4" descr="http://img.ehowcdn.com/article-new/ehow/images/a08/23/k4/seven-gifts-holy-spirit-meaning-800x800.jpg"/>
          <p:cNvPicPr>
            <a:picLocks noChangeAspect="1" noChangeArrowheads="1"/>
          </p:cNvPicPr>
          <p:nvPr/>
        </p:nvPicPr>
        <p:blipFill>
          <a:blip r:embed="rId3" cstate="print"/>
          <a:srcRect l="11539" t="3846" r="9615"/>
          <a:stretch>
            <a:fillRect/>
          </a:stretch>
        </p:blipFill>
        <p:spPr bwMode="auto">
          <a:xfrm>
            <a:off x="2819400" y="3886200"/>
            <a:ext cx="3124200" cy="2543176"/>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4.bp.blogspot.com/-eUcr14QnrUs/T7yPNNbuEKI/AAAAAAAAA2w/1-CFgL84nRw/s1600/jesus-on-cross.jpg"/>
          <p:cNvPicPr>
            <a:picLocks noChangeAspect="1" noChangeArrowheads="1"/>
          </p:cNvPicPr>
          <p:nvPr/>
        </p:nvPicPr>
        <p:blipFill>
          <a:blip r:embed="rId2" cstate="print"/>
          <a:srcRect/>
          <a:stretch>
            <a:fillRect/>
          </a:stretch>
        </p:blipFill>
        <p:spPr bwMode="auto">
          <a:xfrm>
            <a:off x="-228600" y="0"/>
            <a:ext cx="10330626" cy="6858000"/>
          </a:xfrm>
          <a:prstGeom prst="rect">
            <a:avLst/>
          </a:prstGeom>
          <a:noFill/>
        </p:spPr>
      </p:pic>
      <p:sp>
        <p:nvSpPr>
          <p:cNvPr id="2" name="Title 1"/>
          <p:cNvSpPr>
            <a:spLocks noGrp="1"/>
          </p:cNvSpPr>
          <p:nvPr>
            <p:ph type="title"/>
          </p:nvPr>
        </p:nvSpPr>
        <p:spPr>
          <a:xfrm>
            <a:off x="0" y="274638"/>
            <a:ext cx="4114800" cy="6583362"/>
          </a:xfrm>
        </p:spPr>
        <p:txBody>
          <a:bodyPr>
            <a:normAutofit/>
          </a:bodyPr>
          <a:lstStyle/>
          <a:p>
            <a:r>
              <a:rPr lang="en-US" sz="4000" dirty="0" smtClean="0">
                <a:effectLst>
                  <a:glow rad="101600">
                    <a:schemeClr val="bg1">
                      <a:alpha val="60000"/>
                    </a:schemeClr>
                  </a:glow>
                </a:effectLst>
              </a:rPr>
              <a:t>The Holy Spirits appearance as a dove symbolizes the gentle Savior bringing peace to mankind through His sacrifice.</a:t>
            </a:r>
            <a:endParaRPr lang="en-US" sz="4000" dirty="0">
              <a:effectLst>
                <a:glow rad="101600">
                  <a:schemeClr val="bg1">
                    <a:alpha val="60000"/>
                  </a:schemeClr>
                </a:glow>
              </a:effectLst>
            </a:endParaRPr>
          </a:p>
        </p:txBody>
      </p:sp>
      <p:sp>
        <p:nvSpPr>
          <p:cNvPr id="4" name="Rectangle 3"/>
          <p:cNvSpPr/>
          <p:nvPr/>
        </p:nvSpPr>
        <p:spPr>
          <a:xfrm>
            <a:off x="4267200" y="1676400"/>
            <a:ext cx="4267200" cy="584775"/>
          </a:xfrm>
          <a:prstGeom prst="rect">
            <a:avLst/>
          </a:prstGeom>
        </p:spPr>
        <p:txBody>
          <a:bodyPr wrap="square">
            <a:spAutoFit/>
          </a:bodyPr>
          <a:lstStyle/>
          <a:p>
            <a:pPr algn="ctr"/>
            <a:endParaRPr lang="en-US" sz="3200" i="1" dirty="0">
              <a:effectLst>
                <a:glow rad="101600">
                  <a:schemeClr val="bg1">
                    <a:alpha val="60000"/>
                  </a:schemeClr>
                </a:glow>
              </a:effectLst>
            </a:endParaRPr>
          </a:p>
        </p:txBody>
      </p:sp>
      <p:sp>
        <p:nvSpPr>
          <p:cNvPr id="5" name="Rectangle 4"/>
          <p:cNvSpPr/>
          <p:nvPr/>
        </p:nvSpPr>
        <p:spPr>
          <a:xfrm>
            <a:off x="4724400" y="2362200"/>
            <a:ext cx="4191000" cy="2554545"/>
          </a:xfrm>
          <a:prstGeom prst="rect">
            <a:avLst/>
          </a:prstGeom>
        </p:spPr>
        <p:txBody>
          <a:bodyPr wrap="square">
            <a:spAutoFit/>
          </a:bodyPr>
          <a:lstStyle/>
          <a:p>
            <a:pPr algn="ctr"/>
            <a:r>
              <a:rPr lang="en-US" sz="4000" i="1" dirty="0" smtClean="0">
                <a:effectLst>
                  <a:glow rad="101600">
                    <a:schemeClr val="bg1">
                      <a:alpha val="60000"/>
                    </a:schemeClr>
                  </a:glow>
                </a:effectLst>
              </a:rPr>
              <a:t>“And, having made peace through the blood of his cross.” (Col. 1:20)</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lstStyle/>
          <a:p>
            <a:r>
              <a:rPr lang="en-US" i="1" dirty="0" smtClean="0">
                <a:effectLst>
                  <a:glow rad="101600">
                    <a:schemeClr val="bg1">
                      <a:alpha val="60000"/>
                    </a:schemeClr>
                  </a:glow>
                </a:effectLst>
              </a:rPr>
              <a:t>“Now the God of hope fill you with all joy and </a:t>
            </a:r>
            <a:r>
              <a:rPr lang="en-US" i="1" u="sng" dirty="0" smtClean="0">
                <a:effectLst>
                  <a:glow rad="101600">
                    <a:schemeClr val="bg1">
                      <a:alpha val="60000"/>
                    </a:schemeClr>
                  </a:glow>
                </a:effectLst>
              </a:rPr>
              <a:t>peace in believing</a:t>
            </a:r>
            <a:r>
              <a:rPr lang="en-US" i="1" dirty="0" smtClean="0">
                <a:effectLst>
                  <a:glow rad="101600">
                    <a:schemeClr val="bg1">
                      <a:alpha val="60000"/>
                    </a:schemeClr>
                  </a:glow>
                </a:effectLst>
              </a:rPr>
              <a:t>, that ye may abound in hope, </a:t>
            </a:r>
            <a:r>
              <a:rPr lang="en-US" i="1" u="sng" dirty="0" smtClean="0">
                <a:effectLst>
                  <a:glow rad="101600">
                    <a:schemeClr val="bg1">
                      <a:alpha val="60000"/>
                    </a:schemeClr>
                  </a:glow>
                </a:effectLst>
              </a:rPr>
              <a:t>through the power of the Holy Ghost</a:t>
            </a:r>
            <a:r>
              <a:rPr lang="en-US" i="1" dirty="0" smtClean="0">
                <a:effectLst>
                  <a:glow rad="101600">
                    <a:schemeClr val="bg1">
                      <a:alpha val="60000"/>
                    </a:schemeClr>
                  </a:glow>
                </a:effectLst>
              </a:rPr>
              <a:t>.”</a:t>
            </a:r>
            <a:br>
              <a:rPr lang="en-US" i="1" dirty="0" smtClean="0">
                <a:effectLst>
                  <a:glow rad="101600">
                    <a:schemeClr val="bg1">
                      <a:alpha val="60000"/>
                    </a:schemeClr>
                  </a:glow>
                </a:effectLst>
              </a:rPr>
            </a:br>
            <a:r>
              <a:rPr lang="en-US" i="1" dirty="0" smtClean="0">
                <a:effectLst>
                  <a:glow rad="101600">
                    <a:schemeClr val="bg1">
                      <a:alpha val="60000"/>
                    </a:schemeClr>
                  </a:glow>
                </a:effectLst>
              </a:rPr>
              <a:t>(Rom. 15:13) </a:t>
            </a:r>
            <a:br>
              <a:rPr lang="en-US" i="1" dirty="0" smtClean="0">
                <a:effectLst>
                  <a:glow rad="101600">
                    <a:schemeClr val="bg1">
                      <a:alpha val="60000"/>
                    </a:schemeClr>
                  </a:glow>
                </a:effectLst>
              </a:rPr>
            </a:b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prayingyouth.com/wp-content/uploads/2013/03/man-praying.jpg"/>
          <p:cNvPicPr>
            <a:picLocks noChangeAspect="1" noChangeArrowheads="1"/>
          </p:cNvPicPr>
          <p:nvPr/>
        </p:nvPicPr>
        <p:blipFill>
          <a:blip r:embed="rId2" cstate="print"/>
          <a:srcRect/>
          <a:stretch>
            <a:fillRect/>
          </a:stretch>
        </p:blipFill>
        <p:spPr bwMode="auto">
          <a:xfrm>
            <a:off x="-228599" y="-290375"/>
            <a:ext cx="9372600" cy="7148375"/>
          </a:xfrm>
          <a:prstGeom prst="rect">
            <a:avLst/>
          </a:prstGeom>
          <a:noFill/>
        </p:spPr>
      </p:pic>
      <p:sp>
        <p:nvSpPr>
          <p:cNvPr id="2" name="Title 1"/>
          <p:cNvSpPr>
            <a:spLocks noGrp="1"/>
          </p:cNvSpPr>
          <p:nvPr>
            <p:ph type="title"/>
          </p:nvPr>
        </p:nvSpPr>
        <p:spPr/>
        <p:txBody>
          <a:bodyPr>
            <a:normAutofit/>
          </a:bodyPr>
          <a:lstStyle/>
          <a:p>
            <a:r>
              <a:rPr lang="en-US" dirty="0" smtClean="0">
                <a:effectLst>
                  <a:glow rad="101600">
                    <a:schemeClr val="bg1">
                      <a:alpha val="60000"/>
                    </a:schemeClr>
                  </a:glow>
                </a:effectLst>
              </a:rPr>
              <a:t>Peace with God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3733800"/>
            <a:ext cx="8305800" cy="2392363"/>
          </a:xfrm>
        </p:spPr>
        <p:txBody>
          <a:bodyPr>
            <a:normAutofit/>
          </a:bodyPr>
          <a:lstStyle/>
          <a:p>
            <a:pPr algn="ctr">
              <a:buNone/>
            </a:pPr>
            <a:r>
              <a:rPr lang="en-US" sz="3600" i="1" dirty="0" smtClean="0">
                <a:effectLst>
                  <a:glow rad="101600">
                    <a:schemeClr val="bg1">
                      <a:alpha val="60000"/>
                    </a:schemeClr>
                  </a:glow>
                </a:effectLst>
              </a:rPr>
              <a:t>   “Therefore being justified by faith, we have peace with God through our Lord Jesus Christ.” (Rom. 5:1) </a:t>
            </a:r>
          </a:p>
          <a:p>
            <a:pPr algn="ct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4.bp.blogspot.com/_v325hwjmyy4/TRH00fjVsZI/AAAAAAAAB90/b7nmWLztdA0/s1600/ManPraying-2.jpg"/>
          <p:cNvPicPr>
            <a:picLocks noChangeAspect="1" noChangeArrowheads="1"/>
          </p:cNvPicPr>
          <p:nvPr/>
        </p:nvPicPr>
        <p:blipFill>
          <a:blip r:embed="rId2" cstate="print"/>
          <a:srcRect/>
          <a:stretch>
            <a:fillRect/>
          </a:stretch>
        </p:blipFill>
        <p:spPr bwMode="auto">
          <a:xfrm>
            <a:off x="0" y="0"/>
            <a:ext cx="9144000" cy="5424001"/>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Peace of God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5029200"/>
            <a:ext cx="9144000" cy="1828800"/>
          </a:xfrm>
        </p:spPr>
        <p:txBody>
          <a:bodyPr/>
          <a:lstStyle/>
          <a:p>
            <a:pPr algn="ctr">
              <a:buNone/>
            </a:pPr>
            <a:r>
              <a:rPr lang="en-US" i="1" dirty="0" smtClean="0"/>
              <a:t>“And the peace of God, which </a:t>
            </a:r>
            <a:r>
              <a:rPr lang="en-US" i="1" dirty="0" err="1" smtClean="0"/>
              <a:t>passeth</a:t>
            </a:r>
            <a:r>
              <a:rPr lang="en-US" i="1" dirty="0" smtClean="0"/>
              <a:t> all understanding, shall keep your hearts and minds through Christ Jesus.” (Phil. 4:7)</a:t>
            </a:r>
            <a:endParaRPr lang="en-US"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jesuschristsavior.net/Sermon.jpeg"/>
          <p:cNvPicPr>
            <a:picLocks noChangeAspect="1" noChangeArrowheads="1"/>
          </p:cNvPicPr>
          <p:nvPr/>
        </p:nvPicPr>
        <p:blipFill>
          <a:blip r:embed="rId2" cstate="print">
            <a:lum bright="-10000" contrast="10000"/>
          </a:blip>
          <a:srcRect/>
          <a:stretch>
            <a:fillRect/>
          </a:stretch>
        </p:blipFill>
        <p:spPr bwMode="auto">
          <a:xfrm>
            <a:off x="0" y="-597585"/>
            <a:ext cx="9144000" cy="7455585"/>
          </a:xfrm>
          <a:prstGeom prst="rect">
            <a:avLst/>
          </a:prstGeom>
          <a:noFill/>
        </p:spPr>
      </p:pic>
      <p:sp>
        <p:nvSpPr>
          <p:cNvPr id="6" name="Rectangle 5"/>
          <p:cNvSpPr/>
          <p:nvPr/>
        </p:nvSpPr>
        <p:spPr>
          <a:xfrm>
            <a:off x="609600" y="533400"/>
            <a:ext cx="5334000" cy="2862322"/>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“Take my yoke upon you, and learn of me; for I am meek and lowly in heart: and </a:t>
            </a:r>
            <a:r>
              <a:rPr lang="en-US" sz="3600" b="1" i="1" u="sng" dirty="0" smtClean="0">
                <a:solidFill>
                  <a:schemeClr val="bg1"/>
                </a:solidFill>
                <a:effectLst>
                  <a:glow rad="101600">
                    <a:schemeClr val="tx1">
                      <a:alpha val="60000"/>
                    </a:schemeClr>
                  </a:glow>
                </a:effectLst>
              </a:rPr>
              <a:t>ye shall find rest unto your souls</a:t>
            </a:r>
            <a:r>
              <a:rPr lang="en-US" sz="3600" b="1" i="1" dirty="0" smtClean="0">
                <a:solidFill>
                  <a:schemeClr val="bg1"/>
                </a:solidFill>
                <a:effectLst>
                  <a:glow rad="101600">
                    <a:schemeClr val="tx1">
                      <a:alpha val="60000"/>
                    </a:schemeClr>
                  </a:glow>
                </a:effectLst>
              </a:rPr>
              <a:t>.” (Matt. 11:29) </a:t>
            </a:r>
            <a:endParaRPr lang="en-US" sz="3600" b="1"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christianhomeschoolmoms.com/wp-content/uploads/2012/09/peaceofGod.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smtClean="0"/>
              <a:t>The Holy Spirit as Oil</a:t>
            </a:r>
            <a:endParaRPr lang="en-US" dirty="0"/>
          </a:p>
        </p:txBody>
      </p:sp>
      <p:pic>
        <p:nvPicPr>
          <p:cNvPr id="50178" name="Picture 2" descr="http://theonlyhope.net/wp-content/uploads/2011/05/oliveoildrip.gif"/>
          <p:cNvPicPr>
            <a:picLocks noChangeAspect="1" noChangeArrowheads="1"/>
          </p:cNvPicPr>
          <p:nvPr/>
        </p:nvPicPr>
        <p:blipFill>
          <a:blip r:embed="rId2" cstate="print"/>
          <a:srcRect/>
          <a:stretch>
            <a:fillRect/>
          </a:stretch>
        </p:blipFill>
        <p:spPr bwMode="auto">
          <a:xfrm>
            <a:off x="2743200" y="1235567"/>
            <a:ext cx="3629025" cy="562243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Why is Oil Symbolic of the Holy Spirit?</a:t>
            </a:r>
            <a:endParaRPr lang="en-US" dirty="0"/>
          </a:p>
        </p:txBody>
      </p:sp>
      <p:sp>
        <p:nvSpPr>
          <p:cNvPr id="3" name="Content Placeholder 2"/>
          <p:cNvSpPr>
            <a:spLocks noGrp="1"/>
          </p:cNvSpPr>
          <p:nvPr>
            <p:ph idx="1"/>
          </p:nvPr>
        </p:nvSpPr>
        <p:spPr>
          <a:xfrm>
            <a:off x="0" y="1295400"/>
            <a:ext cx="6096000" cy="5562600"/>
          </a:xfrm>
        </p:spPr>
        <p:txBody>
          <a:bodyPr/>
          <a:lstStyle/>
          <a:p>
            <a:r>
              <a:rPr lang="en-US" i="1" dirty="0" smtClean="0"/>
              <a:t>(Exod. 25:6)  “Oil for the light…”</a:t>
            </a:r>
          </a:p>
          <a:p>
            <a:r>
              <a:rPr lang="en-US" i="1" dirty="0" smtClean="0"/>
              <a:t>(Exod. 29:7) “Then </a:t>
            </a:r>
            <a:r>
              <a:rPr lang="en-US" i="1" dirty="0" err="1" smtClean="0"/>
              <a:t>shalt</a:t>
            </a:r>
            <a:r>
              <a:rPr lang="en-US" i="1" dirty="0" smtClean="0"/>
              <a:t> thou take the anointing oil, and pour it upon his head.”</a:t>
            </a:r>
          </a:p>
        </p:txBody>
      </p:sp>
      <p:pic>
        <p:nvPicPr>
          <p:cNvPr id="51202" name="Picture 2" descr="http://upload.wikimedia.org/wikipedia/commons/thumb/1/1c/DiwaliOilLampCrop.JPG/220px-DiwaliOilLampCrop.JPG"/>
          <p:cNvPicPr>
            <a:picLocks noChangeAspect="1" noChangeArrowheads="1"/>
          </p:cNvPicPr>
          <p:nvPr/>
        </p:nvPicPr>
        <p:blipFill>
          <a:blip r:embed="rId2" cstate="print"/>
          <a:srcRect/>
          <a:stretch>
            <a:fillRect/>
          </a:stretch>
        </p:blipFill>
        <p:spPr bwMode="auto">
          <a:xfrm>
            <a:off x="6172200" y="1371600"/>
            <a:ext cx="2656589" cy="2209800"/>
          </a:xfrm>
          <a:prstGeom prst="rect">
            <a:avLst/>
          </a:prstGeom>
          <a:noFill/>
        </p:spPr>
      </p:pic>
      <p:pic>
        <p:nvPicPr>
          <p:cNvPr id="51204" name="Picture 4" descr="http://inchristandunchurched.files.wordpress.com/2012/01/moses-aaron-1.jpg"/>
          <p:cNvPicPr>
            <a:picLocks noChangeAspect="1" noChangeArrowheads="1"/>
          </p:cNvPicPr>
          <p:nvPr/>
        </p:nvPicPr>
        <p:blipFill>
          <a:blip r:embed="rId3" cstate="print"/>
          <a:srcRect/>
          <a:stretch>
            <a:fillRect/>
          </a:stretch>
        </p:blipFill>
        <p:spPr bwMode="auto">
          <a:xfrm>
            <a:off x="2133600" y="3810000"/>
            <a:ext cx="3955421" cy="3048000"/>
          </a:xfrm>
          <a:prstGeom prst="rect">
            <a:avLst/>
          </a:prstGeom>
          <a:noFill/>
        </p:spPr>
      </p:pic>
      <p:pic>
        <p:nvPicPr>
          <p:cNvPr id="51206" name="Picture 6" descr="http://bibleencyclopedia.com/gs400px/stdas0191.jpg"/>
          <p:cNvPicPr>
            <a:picLocks noChangeAspect="1" noChangeArrowheads="1"/>
          </p:cNvPicPr>
          <p:nvPr/>
        </p:nvPicPr>
        <p:blipFill>
          <a:blip r:embed="rId4" cstate="print"/>
          <a:srcRect/>
          <a:stretch>
            <a:fillRect/>
          </a:stretch>
        </p:blipFill>
        <p:spPr bwMode="auto">
          <a:xfrm>
            <a:off x="5867400" y="3312920"/>
            <a:ext cx="2895600" cy="3545080"/>
          </a:xfrm>
          <a:prstGeom prst="rect">
            <a:avLst/>
          </a:prstGeom>
          <a:noFill/>
        </p:spPr>
      </p:pic>
      <p:pic>
        <p:nvPicPr>
          <p:cNvPr id="51208" name="Picture 8" descr="http://ourrabbijesus.com/wp-content/uploads/2012/07/Jan-Victors-Anointing-David-2.jpeg"/>
          <p:cNvPicPr>
            <a:picLocks noChangeAspect="1" noChangeArrowheads="1"/>
          </p:cNvPicPr>
          <p:nvPr/>
        </p:nvPicPr>
        <p:blipFill>
          <a:blip r:embed="rId5" cstate="print"/>
          <a:srcRect r="-433" b="10899"/>
          <a:stretch>
            <a:fillRect/>
          </a:stretch>
        </p:blipFill>
        <p:spPr bwMode="auto">
          <a:xfrm>
            <a:off x="0" y="3528520"/>
            <a:ext cx="2362200" cy="33294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02"/>
                                        </p:tgtEl>
                                        <p:attrNameLst>
                                          <p:attrName>style.visibility</p:attrName>
                                        </p:attrNameLst>
                                      </p:cBhvr>
                                      <p:to>
                                        <p:strVal val="visible"/>
                                      </p:to>
                                    </p:set>
                                    <p:anim to="" calcmode="lin" valueType="num">
                                      <p:cBhvr>
                                        <p:cTn id="12" dur="1" fill="hold"/>
                                        <p:tgtEl>
                                          <p:spTgt spid="5120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1208"/>
                                        </p:tgtEl>
                                        <p:attrNameLst>
                                          <p:attrName>style.visibility</p:attrName>
                                        </p:attrNameLst>
                                      </p:cBhvr>
                                      <p:to>
                                        <p:strVal val="visible"/>
                                      </p:to>
                                    </p:set>
                                    <p:anim to="" calcmode="lin" valueType="num">
                                      <p:cBhvr>
                                        <p:cTn id="22" dur="1" fill="hold"/>
                                        <p:tgtEl>
                                          <p:spTgt spid="5120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1204"/>
                                        </p:tgtEl>
                                        <p:attrNameLst>
                                          <p:attrName>style.visibility</p:attrName>
                                        </p:attrNameLst>
                                      </p:cBhvr>
                                      <p:to>
                                        <p:strVal val="visible"/>
                                      </p:to>
                                    </p:set>
                                    <p:anim to="" calcmode="lin" valueType="num">
                                      <p:cBhvr>
                                        <p:cTn id="27" dur="1" fill="hold"/>
                                        <p:tgtEl>
                                          <p:spTgt spid="5120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1206"/>
                                        </p:tgtEl>
                                        <p:attrNameLst>
                                          <p:attrName>style.visibility</p:attrName>
                                        </p:attrNameLst>
                                      </p:cBhvr>
                                      <p:to>
                                        <p:strVal val="visible"/>
                                      </p:to>
                                    </p:set>
                                    <p:anim to="" calcmode="lin" valueType="num">
                                      <p:cBhvr>
                                        <p:cTn id="32" dur="1" fill="hold"/>
                                        <p:tgtEl>
                                          <p:spTgt spid="5120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390633"/>
            <a:ext cx="9144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cs typeface="Arial" charset="0"/>
              </a:rPr>
              <a:t>The three kinds of leaders </a:t>
            </a:r>
            <a:r>
              <a:rPr kumimoji="0" lang="en-US" sz="3200" b="0" i="1" u="none" strike="noStrike" cap="none" normalizeH="0" baseline="0" dirty="0" smtClean="0">
                <a:ln>
                  <a:noFill/>
                </a:ln>
                <a:solidFill>
                  <a:schemeClr val="tx1"/>
                </a:solidFill>
                <a:effectLst/>
                <a:latin typeface="Arial" charset="0"/>
                <a:cs typeface="Arial" charset="0"/>
              </a:rPr>
              <a:t>anointed</a:t>
            </a:r>
            <a:r>
              <a:rPr kumimoji="0" lang="en-US" sz="3200" b="0" i="0" u="none" strike="noStrike" cap="none" normalizeH="0" baseline="0" dirty="0" smtClean="0">
                <a:ln>
                  <a:noFill/>
                </a:ln>
                <a:solidFill>
                  <a:schemeClr val="tx1"/>
                </a:solidFill>
                <a:effectLst/>
                <a:latin typeface="Arial" charset="0"/>
                <a:cs typeface="Arial" charset="0"/>
              </a:rPr>
              <a:t> for their ministries in the </a:t>
            </a:r>
            <a:r>
              <a:rPr kumimoji="0" lang="en-US" sz="3200" b="0" i="1" u="none" strike="noStrike" cap="none" normalizeH="0" baseline="0" dirty="0" smtClean="0">
                <a:ln>
                  <a:noFill/>
                </a:ln>
                <a:solidFill>
                  <a:schemeClr val="tx1"/>
                </a:solidFill>
                <a:effectLst/>
                <a:latin typeface="Arial" charset="0"/>
                <a:cs typeface="Arial" charset="0"/>
              </a:rPr>
              <a:t>Old Testament</a:t>
            </a:r>
            <a:r>
              <a:rPr kumimoji="0" lang="en-US" sz="3200" b="0" i="0" u="none" strike="noStrike" cap="none" normalizeH="0" baseline="0" dirty="0" smtClean="0">
                <a:ln>
                  <a:noFill/>
                </a:ln>
                <a:solidFill>
                  <a:schemeClr val="tx1"/>
                </a:solidFill>
                <a:effectLst/>
                <a:latin typeface="Arial" charset="0"/>
                <a:cs typeface="Arial" charset="0"/>
              </a:rPr>
              <a:t> were: </a:t>
            </a:r>
            <a:endParaRPr lang="en-US" sz="3200" dirty="0" smtClean="0">
              <a:latin typeface="Arial" charset="0"/>
              <a:cs typeface="Arial" charset="0"/>
            </a:endParaRPr>
          </a:p>
          <a:p>
            <a:pPr fontAlgn="base">
              <a:spcBef>
                <a:spcPct val="0"/>
              </a:spcBef>
              <a:spcAft>
                <a:spcPct val="0"/>
              </a:spcAft>
            </a:pPr>
            <a:r>
              <a:rPr lang="en-US" sz="3200" dirty="0" smtClean="0">
                <a:latin typeface="Arial" charset="0"/>
                <a:cs typeface="Arial" charset="0"/>
              </a:rPr>
              <a:t>Prophets - </a:t>
            </a:r>
            <a:r>
              <a:rPr lang="en-US" sz="3200" i="1" dirty="0" smtClean="0">
                <a:latin typeface="Arial" charset="0"/>
                <a:cs typeface="Arial" charset="0"/>
              </a:rPr>
              <a:t>I Kings 19:16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cs typeface="Arial" charset="0"/>
              </a:rPr>
              <a:t>Priests</a:t>
            </a:r>
            <a:r>
              <a:rPr kumimoji="0" lang="en-US" sz="3200" b="0" i="0" u="none" strike="noStrike" cap="none" normalizeH="0" dirty="0" smtClean="0">
                <a:ln>
                  <a:noFill/>
                </a:ln>
                <a:solidFill>
                  <a:schemeClr val="tx1"/>
                </a:solidFill>
                <a:effectLst/>
                <a:latin typeface="Arial" charset="0"/>
                <a:cs typeface="Arial" charset="0"/>
              </a:rPr>
              <a:t> - </a:t>
            </a:r>
            <a:r>
              <a:rPr kumimoji="0" lang="en-US" sz="3200" b="0" i="1" u="none" strike="noStrike" cap="none" normalizeH="0" baseline="0" dirty="0" smtClean="0">
                <a:ln>
                  <a:noFill/>
                </a:ln>
                <a:solidFill>
                  <a:schemeClr val="tx1"/>
                </a:solidFill>
                <a:effectLst/>
                <a:latin typeface="Arial" charset="0"/>
                <a:cs typeface="Arial" charset="0"/>
              </a:rPr>
              <a:t>Exod. 28:41</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smtClean="0">
                <a:latin typeface="Arial" charset="0"/>
                <a:cs typeface="Arial" charset="0"/>
              </a:rPr>
              <a:t>K</a:t>
            </a:r>
            <a:r>
              <a:rPr kumimoji="0" lang="en-US" sz="3200" b="0" i="0" u="none" strike="noStrike" cap="none" normalizeH="0" baseline="0" dirty="0" smtClean="0">
                <a:ln>
                  <a:noFill/>
                </a:ln>
                <a:solidFill>
                  <a:schemeClr val="tx1"/>
                </a:solidFill>
                <a:effectLst/>
                <a:latin typeface="Arial" charset="0"/>
                <a:cs typeface="Arial" charset="0"/>
              </a:rPr>
              <a:t>ings</a:t>
            </a:r>
            <a:r>
              <a:rPr kumimoji="0" lang="en-US" sz="3200" b="0" i="0" u="none" strike="noStrike" cap="none" normalizeH="0" dirty="0" smtClean="0">
                <a:ln>
                  <a:noFill/>
                </a:ln>
                <a:solidFill>
                  <a:schemeClr val="tx1"/>
                </a:solidFill>
                <a:effectLst/>
                <a:latin typeface="Arial" charset="0"/>
                <a:cs typeface="Arial" charset="0"/>
              </a:rPr>
              <a:t> - </a:t>
            </a:r>
            <a:r>
              <a:rPr lang="en-US" sz="3200" i="1" dirty="0" smtClean="0">
                <a:latin typeface="Arial" charset="0"/>
                <a:cs typeface="Arial" charset="0"/>
              </a:rPr>
              <a:t>I</a:t>
            </a:r>
            <a:r>
              <a:rPr kumimoji="0" lang="en-US" sz="3200" b="0" i="1" u="none" strike="noStrike" cap="none" normalizeH="0" baseline="0" dirty="0" smtClean="0">
                <a:ln>
                  <a:noFill/>
                </a:ln>
                <a:solidFill>
                  <a:schemeClr val="tx1"/>
                </a:solidFill>
                <a:effectLst/>
                <a:latin typeface="Arial" charset="0"/>
                <a:cs typeface="Arial" charset="0"/>
              </a:rPr>
              <a:t> Sam. 10:1</a:t>
            </a:r>
          </a:p>
        </p:txBody>
      </p:sp>
      <p:pic>
        <p:nvPicPr>
          <p:cNvPr id="55299" name="Picture 3" descr="http://www.sugardoodle.net/Jesus%20Christ/prophet.jpg"/>
          <p:cNvPicPr>
            <a:picLocks noChangeAspect="1" noChangeArrowheads="1"/>
          </p:cNvPicPr>
          <p:nvPr/>
        </p:nvPicPr>
        <p:blipFill>
          <a:blip r:embed="rId2" cstate="print"/>
          <a:srcRect/>
          <a:stretch>
            <a:fillRect/>
          </a:stretch>
        </p:blipFill>
        <p:spPr bwMode="auto">
          <a:xfrm>
            <a:off x="228600" y="3200400"/>
            <a:ext cx="2667000" cy="3337997"/>
          </a:xfrm>
          <a:prstGeom prst="rect">
            <a:avLst/>
          </a:prstGeom>
          <a:noFill/>
        </p:spPr>
      </p:pic>
      <p:pic>
        <p:nvPicPr>
          <p:cNvPr id="55301" name="Picture 5" descr="http://3.bp.blogspot.com/-EnrOP_w9pYE/T_xwiP5DwpI/AAAAAAAAAp0/2jI9f2iiKUk/s1600/ark_of_covenant_high_priest_212.jpg"/>
          <p:cNvPicPr>
            <a:picLocks noChangeAspect="1" noChangeArrowheads="1"/>
          </p:cNvPicPr>
          <p:nvPr/>
        </p:nvPicPr>
        <p:blipFill>
          <a:blip r:embed="rId3" cstate="print"/>
          <a:srcRect/>
          <a:stretch>
            <a:fillRect/>
          </a:stretch>
        </p:blipFill>
        <p:spPr bwMode="auto">
          <a:xfrm>
            <a:off x="3352800" y="3101986"/>
            <a:ext cx="2819400" cy="3756014"/>
          </a:xfrm>
          <a:prstGeom prst="rect">
            <a:avLst/>
          </a:prstGeom>
          <a:noFill/>
        </p:spPr>
      </p:pic>
      <p:pic>
        <p:nvPicPr>
          <p:cNvPr id="55303" name="Picture 7" descr="http://silvermountain.files.wordpress.com/2007/08/king_solomon.jpg"/>
          <p:cNvPicPr>
            <a:picLocks noChangeAspect="1" noChangeArrowheads="1"/>
          </p:cNvPicPr>
          <p:nvPr/>
        </p:nvPicPr>
        <p:blipFill>
          <a:blip r:embed="rId4" cstate="print"/>
          <a:srcRect/>
          <a:stretch>
            <a:fillRect/>
          </a:stretch>
        </p:blipFill>
        <p:spPr bwMode="auto">
          <a:xfrm>
            <a:off x="6324600" y="1752600"/>
            <a:ext cx="2667000" cy="486042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76400"/>
            <a:ext cx="8610600" cy="3785652"/>
          </a:xfrm>
          <a:prstGeom prst="rect">
            <a:avLst/>
          </a:prstGeom>
        </p:spPr>
        <p:txBody>
          <a:bodyPr wrap="square">
            <a:spAutoFit/>
          </a:bodyPr>
          <a:lstStyle/>
          <a:p>
            <a:pPr algn="ctr"/>
            <a:r>
              <a:rPr lang="en-US" sz="6000" i="1" dirty="0" smtClean="0"/>
              <a:t>“Saying, Touch not mine anointed, and do my prophets no harm.” </a:t>
            </a:r>
          </a:p>
          <a:p>
            <a:pPr algn="ctr"/>
            <a:r>
              <a:rPr lang="en-US" sz="6000" i="1" dirty="0" smtClean="0"/>
              <a:t>(Psalm 105:15) </a:t>
            </a:r>
            <a:endParaRPr lang="en-US" sz="60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dirty="0" smtClean="0"/>
              <a:t>In the New Testament alone there are some 261 passages which refer to the Holy Spirit. He is mentioned 56 times in the Gospels, 57 times in the book of Acts, 112 times in the Pauline epistles, and 36 times in the remaining New Testament.</a:t>
            </a:r>
            <a:br>
              <a:rPr lang="en-US" dirty="0" smtClean="0"/>
            </a:br>
            <a:r>
              <a:rPr lang="en-US" dirty="0" smtClean="0"/>
              <a:t/>
            </a:r>
            <a:br>
              <a:rPr lang="en-US" dirty="0" smtClean="0"/>
            </a:br>
            <a:r>
              <a:rPr lang="en-US" sz="5300" b="1" dirty="0" smtClean="0">
                <a:solidFill>
                  <a:srgbClr val="FFFF00"/>
                </a:solidFill>
              </a:rPr>
              <a:t>Total = 522</a:t>
            </a:r>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scene3d>
              <a:camera prst="orthographicFront"/>
              <a:lightRig rig="threePt" dir="t"/>
            </a:scene3d>
            <a:sp3d extrusionH="57150">
              <a:bevelT w="38100" h="38100" prst="convex"/>
            </a:sp3d>
          </a:bodyPr>
          <a:lstStyle/>
          <a:p>
            <a:r>
              <a:rPr lang="en-US" i="1" dirty="0" smtClean="0">
                <a:solidFill>
                  <a:schemeClr val="accent6">
                    <a:lumMod val="60000"/>
                    <a:lumOff val="40000"/>
                  </a:schemeClr>
                </a:solidFill>
              </a:rPr>
              <a:t>Oil was used in Sacrifices</a:t>
            </a:r>
            <a:endParaRPr lang="en-US" i="1" dirty="0">
              <a:solidFill>
                <a:schemeClr val="accent6">
                  <a:lumMod val="60000"/>
                  <a:lumOff val="40000"/>
                </a:schemeClr>
              </a:solidFill>
            </a:endParaRPr>
          </a:p>
        </p:txBody>
      </p:sp>
      <p:pic>
        <p:nvPicPr>
          <p:cNvPr id="119810" name="Picture 2" descr="http://www.templestudy.com/wp-content/uploads/2013/04/priest-at-altar-of-incense.jpg"/>
          <p:cNvPicPr>
            <a:picLocks noChangeAspect="1" noChangeArrowheads="1"/>
          </p:cNvPicPr>
          <p:nvPr/>
        </p:nvPicPr>
        <p:blipFill>
          <a:blip r:embed="rId2" cstate="print"/>
          <a:srcRect/>
          <a:stretch>
            <a:fillRect/>
          </a:stretch>
        </p:blipFill>
        <p:spPr bwMode="auto">
          <a:xfrm rot="233466">
            <a:off x="5701323" y="1316769"/>
            <a:ext cx="3017947" cy="4191000"/>
          </a:xfrm>
          <a:prstGeom prst="rect">
            <a:avLst/>
          </a:prstGeom>
          <a:noFill/>
        </p:spPr>
      </p:pic>
      <p:pic>
        <p:nvPicPr>
          <p:cNvPr id="119812" name="Picture 4" descr="http://ubdavid.org/bibleexploration/light-old-testament/graphics/8-2_brazen-altar.jpg"/>
          <p:cNvPicPr>
            <a:picLocks noChangeAspect="1" noChangeArrowheads="1"/>
          </p:cNvPicPr>
          <p:nvPr/>
        </p:nvPicPr>
        <p:blipFill>
          <a:blip r:embed="rId3" cstate="print"/>
          <a:srcRect/>
          <a:stretch>
            <a:fillRect/>
          </a:stretch>
        </p:blipFill>
        <p:spPr bwMode="auto">
          <a:xfrm rot="21333285">
            <a:off x="-102592" y="1619822"/>
            <a:ext cx="4572000" cy="3429000"/>
          </a:xfrm>
          <a:prstGeom prst="rect">
            <a:avLst/>
          </a:prstGeom>
          <a:noFill/>
        </p:spPr>
      </p:pic>
      <p:pic>
        <p:nvPicPr>
          <p:cNvPr id="119814" name="Picture 6" descr="http://4.bp.blogspot.com/-43Y-TLfyI0s/UWnpFvqWloI/AAAAAAAAA3E/MWNnSsU36kA/s1600/entering-HolyHolies.jpg"/>
          <p:cNvPicPr>
            <a:picLocks noChangeAspect="1" noChangeArrowheads="1"/>
          </p:cNvPicPr>
          <p:nvPr/>
        </p:nvPicPr>
        <p:blipFill>
          <a:blip r:embed="rId4" cstate="print"/>
          <a:srcRect/>
          <a:stretch>
            <a:fillRect/>
          </a:stretch>
        </p:blipFill>
        <p:spPr bwMode="auto">
          <a:xfrm>
            <a:off x="2895600" y="4151288"/>
            <a:ext cx="3581400" cy="270671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http://biblestudyoutlines.org/wp-content/uploads/2012/10/nadab-and-abihu-offered-strange-fire.jpg"/>
          <p:cNvPicPr>
            <a:picLocks noChangeAspect="1" noChangeArrowheads="1"/>
          </p:cNvPicPr>
          <p:nvPr/>
        </p:nvPicPr>
        <p:blipFill>
          <a:blip r:embed="rId2" cstate="print"/>
          <a:srcRect/>
          <a:stretch>
            <a:fillRect/>
          </a:stretch>
        </p:blipFill>
        <p:spPr bwMode="auto">
          <a:xfrm>
            <a:off x="5791200" y="-1"/>
            <a:ext cx="3352800" cy="3808237"/>
          </a:xfrm>
          <a:prstGeom prst="rect">
            <a:avLst/>
          </a:prstGeom>
          <a:ln>
            <a:noFill/>
          </a:ln>
          <a:effectLst>
            <a:softEdge rad="112500"/>
          </a:effectLst>
        </p:spPr>
      </p:pic>
      <p:sp>
        <p:nvSpPr>
          <p:cNvPr id="3" name="Content Placeholder 2"/>
          <p:cNvSpPr>
            <a:spLocks noGrp="1"/>
          </p:cNvSpPr>
          <p:nvPr>
            <p:ph idx="1"/>
          </p:nvPr>
        </p:nvSpPr>
        <p:spPr>
          <a:xfrm>
            <a:off x="0" y="0"/>
            <a:ext cx="5715000" cy="6858000"/>
          </a:xfrm>
        </p:spPr>
        <p:txBody>
          <a:bodyPr>
            <a:normAutofit lnSpcReduction="10000"/>
          </a:bodyPr>
          <a:lstStyle/>
          <a:p>
            <a:pPr>
              <a:buNone/>
            </a:pPr>
            <a:r>
              <a:rPr lang="en-US" sz="3400" i="1" dirty="0" smtClean="0"/>
              <a:t>    (Lev. 2:6) “Thou </a:t>
            </a:r>
            <a:r>
              <a:rPr lang="en-US" sz="3400" i="1" dirty="0" err="1" smtClean="0"/>
              <a:t>shalt</a:t>
            </a:r>
            <a:r>
              <a:rPr lang="en-US" sz="3400" i="1" dirty="0" smtClean="0"/>
              <a:t> part it in pieces, and pour </a:t>
            </a:r>
            <a:r>
              <a:rPr lang="en-US" sz="3400" i="1" u="sng" dirty="0" smtClean="0"/>
              <a:t>oil</a:t>
            </a:r>
            <a:r>
              <a:rPr lang="en-US" sz="3400" i="1" dirty="0" smtClean="0"/>
              <a:t> thereon: it is a meat offering.”</a:t>
            </a:r>
          </a:p>
          <a:p>
            <a:pPr>
              <a:buNone/>
            </a:pPr>
            <a:r>
              <a:rPr lang="en-US" sz="3400" i="1" dirty="0" smtClean="0"/>
              <a:t>    (Lev. 14:15) “And the priest shall take some of the </a:t>
            </a:r>
            <a:r>
              <a:rPr lang="en-US" sz="3400" i="1" u="sng" dirty="0" smtClean="0"/>
              <a:t>log</a:t>
            </a:r>
            <a:r>
              <a:rPr lang="en-US" sz="3400" i="1" dirty="0" smtClean="0"/>
              <a:t> </a:t>
            </a:r>
            <a:r>
              <a:rPr lang="en-US" sz="3400" dirty="0" smtClean="0">
                <a:solidFill>
                  <a:srgbClr val="FFFF00"/>
                </a:solidFill>
              </a:rPr>
              <a:t>(measure for liquids) </a:t>
            </a:r>
            <a:r>
              <a:rPr lang="en-US" sz="3400" i="1" u="sng" dirty="0" smtClean="0"/>
              <a:t>of oil</a:t>
            </a:r>
            <a:r>
              <a:rPr lang="en-US" sz="3400" i="1" dirty="0" smtClean="0"/>
              <a:t>, and pour it into the palm of his own left hand: And the priest shall dip his right finger in the oil that is in his left hand, and shall sprinkle of the oil with his finger seven times before the LORD.”</a:t>
            </a:r>
            <a:endParaRPr lang="en-US" sz="3400" i="1" dirty="0"/>
          </a:p>
        </p:txBody>
      </p:sp>
      <p:pic>
        <p:nvPicPr>
          <p:cNvPr id="57346" name="Picture 2" descr="http://oneyearbibleimages.com/altar_fire.jpg"/>
          <p:cNvPicPr>
            <a:picLocks noChangeAspect="1" noChangeArrowheads="1"/>
          </p:cNvPicPr>
          <p:nvPr/>
        </p:nvPicPr>
        <p:blipFill>
          <a:blip r:embed="rId3" cstate="print"/>
          <a:srcRect/>
          <a:stretch>
            <a:fillRect/>
          </a:stretch>
        </p:blipFill>
        <p:spPr bwMode="auto">
          <a:xfrm>
            <a:off x="5791200" y="3492007"/>
            <a:ext cx="3352800" cy="393328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657600"/>
          </a:xfrm>
        </p:spPr>
        <p:txBody>
          <a:bodyPr/>
          <a:lstStyle/>
          <a:p>
            <a:pPr>
              <a:buNone/>
            </a:pPr>
            <a:r>
              <a:rPr lang="en-US" i="1" dirty="0" smtClean="0"/>
              <a:t>    (Deut. 7:13)  “And he will love thee, and bless thee, and multiply thee: he will also bless the fruit of thy womb, and the fruit of thy land, thy corn, and thy wine, and </a:t>
            </a:r>
            <a:r>
              <a:rPr lang="en-US" i="1" u="sng" dirty="0" err="1" smtClean="0"/>
              <a:t>thine</a:t>
            </a:r>
            <a:r>
              <a:rPr lang="en-US" i="1" u="sng" dirty="0" smtClean="0"/>
              <a:t> oil</a:t>
            </a:r>
            <a:r>
              <a:rPr lang="en-US" i="1" dirty="0" smtClean="0"/>
              <a:t>, the increase of thy </a:t>
            </a:r>
            <a:r>
              <a:rPr lang="en-US" i="1" dirty="0" err="1" smtClean="0"/>
              <a:t>kine</a:t>
            </a:r>
            <a:r>
              <a:rPr lang="en-US" i="1" dirty="0" smtClean="0"/>
              <a:t>, and the flocks of thy sheep, in the land which he </a:t>
            </a:r>
            <a:r>
              <a:rPr lang="en-US" i="1" dirty="0" err="1" smtClean="0"/>
              <a:t>sware</a:t>
            </a:r>
            <a:r>
              <a:rPr lang="en-US" i="1" dirty="0" smtClean="0"/>
              <a:t> unto thy fathers to give thee.”</a:t>
            </a:r>
            <a:endParaRPr lang="en-US" i="1" dirty="0"/>
          </a:p>
        </p:txBody>
      </p:sp>
      <p:pic>
        <p:nvPicPr>
          <p:cNvPr id="63490" name="Picture 2" descr="http://www.givengain.com/content_cause/images/news/55235-YZXLEL.jpg"/>
          <p:cNvPicPr>
            <a:picLocks noChangeAspect="1" noChangeArrowheads="1"/>
          </p:cNvPicPr>
          <p:nvPr/>
        </p:nvPicPr>
        <p:blipFill>
          <a:blip r:embed="rId2" cstate="print"/>
          <a:srcRect/>
          <a:stretch>
            <a:fillRect/>
          </a:stretch>
        </p:blipFill>
        <p:spPr bwMode="auto">
          <a:xfrm>
            <a:off x="609600" y="3276600"/>
            <a:ext cx="7983291" cy="1975867"/>
          </a:xfrm>
          <a:prstGeom prst="rect">
            <a:avLst/>
          </a:prstGeom>
          <a:noFill/>
        </p:spPr>
      </p:pic>
      <p:sp>
        <p:nvSpPr>
          <p:cNvPr id="5" name="Rectangle 4"/>
          <p:cNvSpPr/>
          <p:nvPr/>
        </p:nvSpPr>
        <p:spPr>
          <a:xfrm>
            <a:off x="609600" y="5559861"/>
            <a:ext cx="7924800" cy="1077218"/>
          </a:xfrm>
          <a:prstGeom prst="rect">
            <a:avLst/>
          </a:prstGeom>
          <a:solidFill>
            <a:srgbClr val="0070C0"/>
          </a:solidFill>
          <a:ln>
            <a:solidFill>
              <a:schemeClr val="tx1"/>
            </a:solidFill>
          </a:ln>
        </p:spPr>
        <p:txBody>
          <a:bodyPr wrap="square">
            <a:spAutoFit/>
          </a:bodyPr>
          <a:lstStyle/>
          <a:p>
            <a:pPr algn="r"/>
            <a:r>
              <a:rPr lang="en-US" sz="3200" i="1" dirty="0" smtClean="0">
                <a:effectLst>
                  <a:glow rad="101600">
                    <a:schemeClr val="bg1">
                      <a:alpha val="60000"/>
                    </a:schemeClr>
                  </a:glow>
                </a:effectLst>
              </a:rPr>
              <a:t>“The blessing of the LORD, it </a:t>
            </a:r>
            <a:r>
              <a:rPr lang="en-US" sz="3200" i="1" dirty="0" err="1" smtClean="0">
                <a:effectLst>
                  <a:glow rad="101600">
                    <a:schemeClr val="bg1">
                      <a:alpha val="60000"/>
                    </a:schemeClr>
                  </a:glow>
                </a:effectLst>
              </a:rPr>
              <a:t>maketh</a:t>
            </a:r>
            <a:r>
              <a:rPr lang="en-US" sz="3200" i="1" dirty="0" smtClean="0">
                <a:effectLst>
                  <a:glow rad="101600">
                    <a:schemeClr val="bg1">
                      <a:alpha val="60000"/>
                    </a:schemeClr>
                  </a:glow>
                </a:effectLst>
              </a:rPr>
              <a:t> rich, and he </a:t>
            </a:r>
            <a:r>
              <a:rPr lang="en-US" sz="3200" i="1" dirty="0" err="1" smtClean="0">
                <a:effectLst>
                  <a:glow rad="101600">
                    <a:schemeClr val="bg1">
                      <a:alpha val="60000"/>
                    </a:schemeClr>
                  </a:glow>
                </a:effectLst>
              </a:rPr>
              <a:t>addeth</a:t>
            </a:r>
            <a:r>
              <a:rPr lang="en-US" sz="3200" i="1" dirty="0" smtClean="0">
                <a:effectLst>
                  <a:glow rad="101600">
                    <a:schemeClr val="bg1">
                      <a:alpha val="60000"/>
                    </a:schemeClr>
                  </a:glow>
                </a:effectLst>
              </a:rPr>
              <a:t> no sorrow with it.” (Prov. 10:22) </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819400"/>
          </a:xfrm>
        </p:spPr>
        <p:txBody>
          <a:bodyPr/>
          <a:lstStyle/>
          <a:p>
            <a:r>
              <a:rPr lang="en-US" i="1" dirty="0" smtClean="0"/>
              <a:t> (Psalm 45:7) “Thou </a:t>
            </a:r>
            <a:r>
              <a:rPr lang="en-US" i="1" dirty="0" err="1" smtClean="0"/>
              <a:t>lovest</a:t>
            </a:r>
            <a:r>
              <a:rPr lang="en-US" i="1" dirty="0" smtClean="0"/>
              <a:t> righteousness, and </a:t>
            </a:r>
            <a:r>
              <a:rPr lang="en-US" i="1" dirty="0" err="1" smtClean="0"/>
              <a:t>hatest</a:t>
            </a:r>
            <a:r>
              <a:rPr lang="en-US" i="1" dirty="0" smtClean="0"/>
              <a:t> wickedness: therefore God, thy God, hath anointed thee with the </a:t>
            </a:r>
            <a:r>
              <a:rPr lang="en-US" i="1" u="sng" dirty="0" smtClean="0"/>
              <a:t>oil of gladness </a:t>
            </a:r>
            <a:r>
              <a:rPr lang="en-US" i="1" dirty="0" smtClean="0"/>
              <a:t>above thy fellows.”</a:t>
            </a:r>
            <a:endParaRPr lang="en-US" i="1" dirty="0"/>
          </a:p>
        </p:txBody>
      </p:sp>
      <p:pic>
        <p:nvPicPr>
          <p:cNvPr id="64514" name="Picture 2" descr="http://3.bp.blogspot.com/-zotV4ZpTIJ8/TYKL2FISS_I/AAAAAAAAA9k/kewtbzz3fJU/s1600/joyoftheLord.jpg"/>
          <p:cNvPicPr>
            <a:picLocks noChangeAspect="1" noChangeArrowheads="1"/>
          </p:cNvPicPr>
          <p:nvPr/>
        </p:nvPicPr>
        <p:blipFill>
          <a:blip r:embed="rId2" cstate="print"/>
          <a:srcRect/>
          <a:stretch>
            <a:fillRect/>
          </a:stretch>
        </p:blipFill>
        <p:spPr bwMode="auto">
          <a:xfrm>
            <a:off x="2362200" y="2057400"/>
            <a:ext cx="6019800" cy="429654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1.bp.blogspot.com/_YOMuk7xZTEs/TAaHCyk5-9I/AAAAAAAAAcA/E9eERWzVwqw/s1600/slide-02.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133600"/>
          </a:xfrm>
        </p:spPr>
        <p:txBody>
          <a:bodyPr/>
          <a:lstStyle/>
          <a:p>
            <a:r>
              <a:rPr lang="en-US" i="1" dirty="0" smtClean="0"/>
              <a:t>(Psalm 23:5) “Thou </a:t>
            </a:r>
            <a:r>
              <a:rPr lang="en-US" i="1" dirty="0" err="1" smtClean="0"/>
              <a:t>preparest</a:t>
            </a:r>
            <a:r>
              <a:rPr lang="en-US" i="1" dirty="0" smtClean="0"/>
              <a:t> a table before me in the presence of mine enemies: thou </a:t>
            </a:r>
            <a:r>
              <a:rPr lang="en-US" i="1" u="sng" dirty="0" err="1" smtClean="0"/>
              <a:t>anointest</a:t>
            </a:r>
            <a:r>
              <a:rPr lang="en-US" i="1" u="sng" dirty="0" smtClean="0"/>
              <a:t> my head with oil</a:t>
            </a:r>
            <a:r>
              <a:rPr lang="en-US" i="1" dirty="0" smtClean="0"/>
              <a:t>; my cup </a:t>
            </a:r>
            <a:r>
              <a:rPr lang="en-US" i="1" dirty="0" err="1" smtClean="0"/>
              <a:t>runneth</a:t>
            </a:r>
            <a:r>
              <a:rPr lang="en-US" i="1" dirty="0" smtClean="0"/>
              <a:t> over.”</a:t>
            </a:r>
            <a:endParaRPr lang="en-US" i="1" dirty="0"/>
          </a:p>
        </p:txBody>
      </p:sp>
      <p:pic>
        <p:nvPicPr>
          <p:cNvPr id="66562" name="Picture 2" descr="http://3.bp.blogspot.com/-0KPOoxmIdz4/UDpZYl1ey8I/AAAAAAAAASI/_geoiAavhUE/s1600/anointing.png"/>
          <p:cNvPicPr>
            <a:picLocks noChangeAspect="1" noChangeArrowheads="1"/>
          </p:cNvPicPr>
          <p:nvPr/>
        </p:nvPicPr>
        <p:blipFill>
          <a:blip r:embed="rId2" cstate="print"/>
          <a:srcRect/>
          <a:stretch>
            <a:fillRect/>
          </a:stretch>
        </p:blipFill>
        <p:spPr bwMode="auto">
          <a:xfrm>
            <a:off x="1828800" y="1676400"/>
            <a:ext cx="5638800" cy="500443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mudpreacher.files.wordpress.com/2012/09/meet-the-person-the-holy-spirit.jpg"/>
          <p:cNvPicPr>
            <a:picLocks noChangeAspect="1" noChangeArrowheads="1"/>
          </p:cNvPicPr>
          <p:nvPr/>
        </p:nvPicPr>
        <p:blipFill>
          <a:blip r:embed="rId2" cstate="print"/>
          <a:srcRect/>
          <a:stretch>
            <a:fillRect/>
          </a:stretch>
        </p:blipFill>
        <p:spPr bwMode="auto">
          <a:xfrm>
            <a:off x="0" y="304800"/>
            <a:ext cx="9149817" cy="5943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solidFill>
                  <a:srgbClr val="FFFF00"/>
                </a:solidFill>
              </a:rPr>
              <a:t>Jesus was Anointed by the Holy Spirit</a:t>
            </a:r>
            <a:endParaRPr lang="en-US" dirty="0">
              <a:solidFill>
                <a:srgbClr val="FFFF00"/>
              </a:solidFill>
            </a:endParaRPr>
          </a:p>
        </p:txBody>
      </p:sp>
      <p:sp>
        <p:nvSpPr>
          <p:cNvPr id="3" name="Content Placeholder 2"/>
          <p:cNvSpPr>
            <a:spLocks noGrp="1"/>
          </p:cNvSpPr>
          <p:nvPr>
            <p:ph idx="1"/>
          </p:nvPr>
        </p:nvSpPr>
        <p:spPr>
          <a:xfrm>
            <a:off x="152400" y="1600200"/>
            <a:ext cx="8839200" cy="4525963"/>
          </a:xfrm>
        </p:spPr>
        <p:txBody>
          <a:bodyPr>
            <a:noAutofit/>
          </a:bodyPr>
          <a:lstStyle/>
          <a:p>
            <a:pPr algn="ctr">
              <a:buNone/>
            </a:pPr>
            <a:r>
              <a:rPr lang="en-US" sz="3600" i="1" dirty="0" smtClean="0"/>
              <a:t>“The </a:t>
            </a:r>
            <a:r>
              <a:rPr lang="en-US" sz="3600" i="1" u="sng" dirty="0" smtClean="0"/>
              <a:t>Spirit of the Lord GOD is upon me; because the LORD hath anointed me</a:t>
            </a:r>
            <a:r>
              <a:rPr lang="en-US" sz="3600" i="1" dirty="0" smtClean="0"/>
              <a:t> to preach good tidings unto the meek; he hath sent me to bind up the brokenhearted, to proclaim liberty to the captives, and the opening of the prison to them that are bound; To proclaim the acceptable year of the LORD.” (Isaiah 61:1 -4) </a:t>
            </a:r>
            <a:endParaRPr lang="en-US" sz="3600"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505200"/>
          </a:xfrm>
        </p:spPr>
        <p:txBody>
          <a:bodyPr/>
          <a:lstStyle/>
          <a:p>
            <a:pPr algn="ctr">
              <a:buNone/>
            </a:pPr>
            <a:r>
              <a:rPr lang="en-US" i="1" dirty="0" smtClean="0"/>
              <a:t>“The Spirit of the Lord is upon me, because he hath </a:t>
            </a:r>
            <a:r>
              <a:rPr lang="en-US" i="1" u="sng" dirty="0" smtClean="0"/>
              <a:t>anointed me to preach</a:t>
            </a:r>
            <a:r>
              <a:rPr lang="en-US" i="1" dirty="0" smtClean="0"/>
              <a:t> the gospel to the poor; he hath sent me to heal the brokenhearted, to preach deliverance to the captives, and recovering of sight to the blind, to set at liberty them that are bruised.” (Luke 4:18)</a:t>
            </a:r>
            <a:endParaRPr lang="en-US" dirty="0" smtClean="0"/>
          </a:p>
          <a:p>
            <a:pPr algn="ctr">
              <a:buNone/>
            </a:pPr>
            <a:endParaRPr lang="en-US" i="1" dirty="0"/>
          </a:p>
        </p:txBody>
      </p:sp>
      <p:pic>
        <p:nvPicPr>
          <p:cNvPr id="65538" name="Picture 2" descr="http://www.tillhecomes.org/wp-content/uploads/2013/02/Jesus-Preaching-300x213.jpg"/>
          <p:cNvPicPr>
            <a:picLocks noChangeAspect="1" noChangeArrowheads="1"/>
          </p:cNvPicPr>
          <p:nvPr/>
        </p:nvPicPr>
        <p:blipFill>
          <a:blip r:embed="rId2" cstate="print"/>
          <a:srcRect/>
          <a:stretch>
            <a:fillRect/>
          </a:stretch>
        </p:blipFill>
        <p:spPr bwMode="auto">
          <a:xfrm>
            <a:off x="304800" y="3124200"/>
            <a:ext cx="4953000" cy="3516632"/>
          </a:xfrm>
          <a:prstGeom prst="rect">
            <a:avLst/>
          </a:prstGeom>
          <a:noFill/>
        </p:spPr>
      </p:pic>
      <p:sp>
        <p:nvSpPr>
          <p:cNvPr id="5" name="Rectangle 4"/>
          <p:cNvSpPr/>
          <p:nvPr/>
        </p:nvSpPr>
        <p:spPr>
          <a:xfrm>
            <a:off x="5334000" y="3733800"/>
            <a:ext cx="3810000" cy="1323439"/>
          </a:xfrm>
          <a:prstGeom prst="rect">
            <a:avLst/>
          </a:prstGeom>
        </p:spPr>
        <p:txBody>
          <a:bodyPr wrap="square">
            <a:spAutoFit/>
            <a:scene3d>
              <a:camera prst="orthographicFront"/>
              <a:lightRig rig="threePt" dir="t"/>
            </a:scene3d>
            <a:sp3d extrusionH="57150">
              <a:bevelT w="38100" h="38100" prst="convex"/>
            </a:sp3d>
          </a:bodyPr>
          <a:lstStyle/>
          <a:p>
            <a:pPr algn="ctr"/>
            <a:r>
              <a:rPr lang="en-US" sz="4000" dirty="0" smtClean="0">
                <a:solidFill>
                  <a:srgbClr val="FFFF00"/>
                </a:solidFill>
              </a:rPr>
              <a:t>Fulfillment of </a:t>
            </a:r>
            <a:r>
              <a:rPr lang="en-US" sz="4000" i="1" dirty="0" smtClean="0">
                <a:solidFill>
                  <a:srgbClr val="FFFF00"/>
                </a:solidFill>
              </a:rPr>
              <a:t>(Isaiah 61:1-4)</a:t>
            </a:r>
            <a:endParaRPr lang="en-US" sz="40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When was Jesus anointed</a:t>
            </a:r>
            <a:br>
              <a:rPr lang="en-US" dirty="0" smtClean="0">
                <a:solidFill>
                  <a:srgbClr val="FFFF00"/>
                </a:solidFill>
              </a:rPr>
            </a:br>
            <a:r>
              <a:rPr lang="en-US" dirty="0" smtClean="0">
                <a:solidFill>
                  <a:srgbClr val="FFFF00"/>
                </a:solidFill>
              </a:rPr>
              <a:t> by the Holy Spirit?</a:t>
            </a:r>
            <a:endParaRPr lang="en-US" dirty="0">
              <a:solidFill>
                <a:srgbClr val="FFFF00"/>
              </a:solidFill>
            </a:endParaRPr>
          </a:p>
        </p:txBody>
      </p:sp>
      <p:sp>
        <p:nvSpPr>
          <p:cNvPr id="3" name="Content Placeholder 2"/>
          <p:cNvSpPr>
            <a:spLocks noGrp="1"/>
          </p:cNvSpPr>
          <p:nvPr>
            <p:ph idx="1"/>
          </p:nvPr>
        </p:nvSpPr>
        <p:spPr>
          <a:xfrm>
            <a:off x="0" y="1752600"/>
            <a:ext cx="8991600" cy="5105400"/>
          </a:xfrm>
        </p:spPr>
        <p:txBody>
          <a:bodyPr>
            <a:normAutofit lnSpcReduction="10000"/>
          </a:bodyPr>
          <a:lstStyle/>
          <a:p>
            <a:pPr algn="ctr">
              <a:buNone/>
            </a:pPr>
            <a:r>
              <a:rPr lang="en-US" i="1" dirty="0" smtClean="0"/>
              <a:t>   “That word, I say (Peter), ye know, which was published throughout all Judaea, and began from Galilee, after the </a:t>
            </a:r>
            <a:r>
              <a:rPr lang="en-US" i="1" u="sng" dirty="0" smtClean="0"/>
              <a:t>baptism</a:t>
            </a:r>
            <a:r>
              <a:rPr lang="en-US" i="1" dirty="0" smtClean="0"/>
              <a:t> which John preached; </a:t>
            </a:r>
            <a:r>
              <a:rPr lang="en-US" i="1" u="sng" dirty="0" smtClean="0"/>
              <a:t>How God anointed Jesus of Nazareth with the Holy Ghost and with power</a:t>
            </a:r>
            <a:r>
              <a:rPr lang="en-US" i="1" dirty="0" smtClean="0"/>
              <a:t>: who went about doing good, and healing all that were oppressed of the devil; for God was with him. And we are witnesses of all things which he did both in the land of the Jews, and in Jerusalem; whom they slew and hanged on a tree: Him God raised up the third day, and </a:t>
            </a:r>
            <a:r>
              <a:rPr lang="en-US" i="1" dirty="0" err="1" smtClean="0"/>
              <a:t>shewed</a:t>
            </a:r>
            <a:r>
              <a:rPr lang="en-US" i="1" dirty="0" smtClean="0"/>
              <a:t> him openly.” (Acts 10:37-40)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lh4.ggpht.com/_KLZASJN21Uk/TF9IbqsaEZI/AAAAAAAAB44/nFGbUT7Dh3A/s800/jesusholyspiritsant.jpg"/>
          <p:cNvPicPr>
            <a:picLocks noChangeAspect="1" noChangeArrowheads="1"/>
          </p:cNvPicPr>
          <p:nvPr/>
        </p:nvPicPr>
        <p:blipFill>
          <a:blip r:embed="rId2" cstate="print"/>
          <a:srcRect/>
          <a:stretch>
            <a:fillRect/>
          </a:stretch>
        </p:blipFill>
        <p:spPr bwMode="auto">
          <a:xfrm>
            <a:off x="2286000" y="0"/>
            <a:ext cx="5112962"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b.vimeocdn.com/ts/252/783/252783467_640.jpg"/>
          <p:cNvPicPr>
            <a:picLocks noChangeAspect="1" noChangeArrowheads="1"/>
          </p:cNvPicPr>
          <p:nvPr/>
        </p:nvPicPr>
        <p:blipFill>
          <a:blip r:embed="rId2" cstate="print"/>
          <a:srcRect/>
          <a:stretch>
            <a:fillRect/>
          </a:stretch>
        </p:blipFill>
        <p:spPr bwMode="auto">
          <a:xfrm>
            <a:off x="0" y="375825"/>
            <a:ext cx="9144000" cy="610117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When were believers anointed </a:t>
            </a:r>
            <a:br>
              <a:rPr lang="en-US" dirty="0" smtClean="0">
                <a:solidFill>
                  <a:srgbClr val="FFFF00"/>
                </a:solidFill>
              </a:rPr>
            </a:br>
            <a:r>
              <a:rPr lang="en-US" dirty="0" smtClean="0">
                <a:solidFill>
                  <a:srgbClr val="FFFF00"/>
                </a:solidFill>
              </a:rPr>
              <a:t>by the Holy Spirit?</a:t>
            </a:r>
            <a:endParaRPr lang="en-US" dirty="0">
              <a:solidFill>
                <a:srgbClr val="FFFF00"/>
              </a:solidFill>
            </a:endParaRPr>
          </a:p>
        </p:txBody>
      </p:sp>
      <p:sp>
        <p:nvSpPr>
          <p:cNvPr id="3" name="Content Placeholder 2"/>
          <p:cNvSpPr>
            <a:spLocks noGrp="1"/>
          </p:cNvSpPr>
          <p:nvPr>
            <p:ph idx="1"/>
          </p:nvPr>
        </p:nvSpPr>
        <p:spPr>
          <a:xfrm>
            <a:off x="0" y="1828800"/>
            <a:ext cx="9144000" cy="5029200"/>
          </a:xfrm>
        </p:spPr>
        <p:txBody>
          <a:bodyPr>
            <a:normAutofit/>
          </a:bodyPr>
          <a:lstStyle/>
          <a:p>
            <a:r>
              <a:rPr lang="en-US" sz="3600" i="1" dirty="0" smtClean="0"/>
              <a:t>(Eph 1:13)  “In whom ye also trusted, after that ye heard the word of truth, the gospel of your salvation: in whom also </a:t>
            </a:r>
            <a:r>
              <a:rPr lang="en-US" sz="3600" i="1" dirty="0" smtClean="0">
                <a:solidFill>
                  <a:srgbClr val="FFFF00"/>
                </a:solidFill>
              </a:rPr>
              <a:t>after that ye believed</a:t>
            </a:r>
            <a:r>
              <a:rPr lang="en-US" sz="3600" i="1" dirty="0" smtClean="0"/>
              <a:t>, </a:t>
            </a:r>
            <a:r>
              <a:rPr lang="en-US" sz="3600" i="1" u="sng" dirty="0" smtClean="0"/>
              <a:t>ye were sealed with that holy Spirit of promise</a:t>
            </a:r>
            <a:r>
              <a:rPr lang="en-US" sz="3600" i="1" dirty="0" smtClean="0"/>
              <a:t>.”</a:t>
            </a:r>
          </a:p>
          <a:p>
            <a:r>
              <a:rPr lang="en-US" sz="3600" dirty="0" smtClean="0"/>
              <a:t>The term "anointing" (Greek </a:t>
            </a:r>
            <a:r>
              <a:rPr lang="en-US" sz="3600" dirty="0" err="1" smtClean="0"/>
              <a:t>christos</a:t>
            </a:r>
            <a:r>
              <a:rPr lang="en-US" sz="3600" dirty="0" smtClean="0"/>
              <a:t>) is used only twice with regard to Christians </a:t>
            </a:r>
            <a:r>
              <a:rPr lang="en-US" sz="3600" i="1" dirty="0" smtClean="0"/>
              <a:t>(I John 2:20, 27).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normAutofit lnSpcReduction="10000"/>
          </a:bodyPr>
          <a:lstStyle/>
          <a:p>
            <a:r>
              <a:rPr lang="en-US" sz="3600" i="1" dirty="0" smtClean="0"/>
              <a:t>(I John 2:20-21) “But ye have an </a:t>
            </a:r>
            <a:r>
              <a:rPr lang="en-US" sz="3600" i="1" u="sng" dirty="0" smtClean="0"/>
              <a:t>unction </a:t>
            </a:r>
            <a:r>
              <a:rPr lang="en-US" sz="3600" i="1" dirty="0" smtClean="0">
                <a:solidFill>
                  <a:srgbClr val="FFFF00"/>
                </a:solidFill>
              </a:rPr>
              <a:t>(anointing - special endowment of the Holy Spirit: anointing) </a:t>
            </a:r>
            <a:r>
              <a:rPr lang="en-US" sz="3600" i="1" dirty="0" smtClean="0"/>
              <a:t>from the Holy One, and ye know all things. I have not written unto you because ye know not the truth, but because ye know it, and that no lie is of the truth.”</a:t>
            </a:r>
          </a:p>
          <a:p>
            <a:r>
              <a:rPr lang="en-US" sz="3600" i="1" dirty="0" smtClean="0"/>
              <a:t>(I John 2:27) “But the </a:t>
            </a:r>
            <a:r>
              <a:rPr lang="en-US" sz="3600" i="1" u="sng" dirty="0" smtClean="0"/>
              <a:t>anointing</a:t>
            </a:r>
            <a:r>
              <a:rPr lang="en-US" sz="3600" i="1" dirty="0" smtClean="0"/>
              <a:t> which ye have received of him </a:t>
            </a:r>
            <a:r>
              <a:rPr lang="en-US" sz="3600" i="1" dirty="0" err="1" smtClean="0"/>
              <a:t>abideth</a:t>
            </a:r>
            <a:r>
              <a:rPr lang="en-US" sz="3600" i="1" dirty="0" smtClean="0"/>
              <a:t> in you, and ye need not that any man teach you: but as the same anointing </a:t>
            </a:r>
            <a:r>
              <a:rPr lang="en-US" sz="3600" i="1" dirty="0" err="1" smtClean="0"/>
              <a:t>teacheth</a:t>
            </a:r>
            <a:r>
              <a:rPr lang="en-US" sz="3600" i="1" dirty="0" smtClean="0"/>
              <a:t> you of all things, and is truth, and is no lie, and even as it hath taught you, ye shall abide in him.”</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477000"/>
          </a:xfrm>
        </p:spPr>
        <p:txBody>
          <a:bodyPr>
            <a:noAutofit/>
          </a:bodyPr>
          <a:lstStyle/>
          <a:p>
            <a:r>
              <a:rPr lang="en-US" sz="3500" dirty="0" smtClean="0"/>
              <a:t>In both places the reference is to regeneration – </a:t>
            </a:r>
            <a:r>
              <a:rPr lang="en-US" sz="3500" i="1" dirty="0" smtClean="0">
                <a:solidFill>
                  <a:srgbClr val="FFFF00"/>
                </a:solidFill>
              </a:rPr>
              <a:t>(see I John chapter 2). </a:t>
            </a:r>
          </a:p>
          <a:p>
            <a:r>
              <a:rPr lang="en-US" sz="3500" dirty="0" smtClean="0"/>
              <a:t>The anointing which is on </a:t>
            </a:r>
            <a:r>
              <a:rPr lang="en-US" sz="3500" i="1" dirty="0" smtClean="0">
                <a:solidFill>
                  <a:srgbClr val="FFFF00"/>
                </a:solidFill>
              </a:rPr>
              <a:t>(abides) </a:t>
            </a:r>
            <a:r>
              <a:rPr lang="en-US" sz="3500" dirty="0" smtClean="0"/>
              <a:t>the child of God is that which was received at regeneration. </a:t>
            </a:r>
          </a:p>
          <a:p>
            <a:r>
              <a:rPr lang="en-US" sz="3500" dirty="0" smtClean="0"/>
              <a:t>Every believer in Christ, having vital relationship with Him, became a Christian when baptized with the Holy Spirit – </a:t>
            </a:r>
          </a:p>
          <a:p>
            <a:r>
              <a:rPr lang="en-US" sz="3500" i="1" dirty="0" smtClean="0">
                <a:solidFill>
                  <a:srgbClr val="FFFF00"/>
                </a:solidFill>
              </a:rPr>
              <a:t>(I Cor. 12:13) “For by one Spirit are we all baptized into one body, whether we be Jews or Gentiles, whether we be bond or free; and have been all made to drink into one Spirit.”</a:t>
            </a:r>
          </a:p>
          <a:p>
            <a:endParaRPr lang="en-US"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858962"/>
          </a:xfrm>
        </p:spPr>
        <p:txBody>
          <a:bodyPr>
            <a:normAutofit fontScale="90000"/>
          </a:bodyPr>
          <a:lstStyle/>
          <a:p>
            <a:r>
              <a:rPr lang="en-US" dirty="0" smtClean="0"/>
              <a:t>A Believer can lose the Filling of the Holy Spirit </a:t>
            </a:r>
            <a:r>
              <a:rPr lang="en-US" i="1" dirty="0" smtClean="0">
                <a:solidFill>
                  <a:srgbClr val="FFFF00"/>
                </a:solidFill>
              </a:rPr>
              <a:t>(Eph. 5:18) </a:t>
            </a:r>
            <a:r>
              <a:rPr lang="en-US" dirty="0" smtClean="0"/>
              <a:t>but not the Anointing of the Holy Spirit </a:t>
            </a:r>
            <a:r>
              <a:rPr lang="en-US" i="1" dirty="0" smtClean="0">
                <a:solidFill>
                  <a:srgbClr val="FFFF00"/>
                </a:solidFill>
              </a:rPr>
              <a:t>(I John 3:9)</a:t>
            </a:r>
            <a:r>
              <a:rPr lang="en-US" i="1" dirty="0" smtClean="0"/>
              <a:t>.</a:t>
            </a:r>
            <a:endParaRPr lang="en-US" i="1" dirty="0"/>
          </a:p>
        </p:txBody>
      </p:sp>
      <p:sp>
        <p:nvSpPr>
          <p:cNvPr id="3" name="Content Placeholder 2"/>
          <p:cNvSpPr>
            <a:spLocks noGrp="1"/>
          </p:cNvSpPr>
          <p:nvPr>
            <p:ph idx="1"/>
          </p:nvPr>
        </p:nvSpPr>
        <p:spPr>
          <a:xfrm>
            <a:off x="0" y="2362200"/>
            <a:ext cx="9144000" cy="4495800"/>
          </a:xfrm>
        </p:spPr>
        <p:txBody>
          <a:bodyPr>
            <a:normAutofit/>
          </a:bodyPr>
          <a:lstStyle/>
          <a:p>
            <a:r>
              <a:rPr lang="en-US" dirty="0" smtClean="0"/>
              <a:t>(</a:t>
            </a:r>
            <a:r>
              <a:rPr lang="en-US" i="1" dirty="0" smtClean="0"/>
              <a:t>John 14:16) “And I will pray the Father, and he shall give you another Comforter, that he may </a:t>
            </a:r>
            <a:r>
              <a:rPr lang="en-US" i="1" u="sng" dirty="0" smtClean="0"/>
              <a:t>abide with you for ever</a:t>
            </a:r>
            <a:r>
              <a:rPr lang="en-US" i="1" dirty="0" smtClean="0"/>
              <a:t>.”</a:t>
            </a:r>
          </a:p>
          <a:p>
            <a:r>
              <a:rPr lang="en-US" i="1" dirty="0" smtClean="0"/>
              <a:t>(II Cor. 1:20-22) “For all the promises of God in him are yea, and in him Amen, unto the glory of God by us. Now he which </a:t>
            </a:r>
            <a:r>
              <a:rPr lang="en-US" i="1" dirty="0" err="1" smtClean="0"/>
              <a:t>stablisheth</a:t>
            </a:r>
            <a:r>
              <a:rPr lang="en-US" i="1" dirty="0" smtClean="0"/>
              <a:t> us with you in Christ, and hath </a:t>
            </a:r>
            <a:r>
              <a:rPr lang="en-US" i="1" u="sng" dirty="0" smtClean="0"/>
              <a:t>anointed us</a:t>
            </a:r>
            <a:r>
              <a:rPr lang="en-US" i="1" dirty="0" smtClean="0"/>
              <a:t>, is God; Who hath also </a:t>
            </a:r>
            <a:r>
              <a:rPr lang="en-US" i="1" u="sng" dirty="0" smtClean="0"/>
              <a:t>sealed</a:t>
            </a:r>
            <a:r>
              <a:rPr lang="en-US" i="1" dirty="0" smtClean="0"/>
              <a:t> us, and given the </a:t>
            </a:r>
            <a:r>
              <a:rPr lang="en-US" i="1" u="sng" dirty="0" smtClean="0"/>
              <a:t>earnest </a:t>
            </a:r>
            <a:r>
              <a:rPr lang="en-US" i="1" dirty="0" smtClean="0"/>
              <a:t>of the Spirit in our hearts.”</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jacksondiocese.org/images/top-headers/annoiting-sacrament.png"/>
          <p:cNvPicPr>
            <a:picLocks noChangeAspect="1" noChangeArrowheads="1"/>
          </p:cNvPicPr>
          <p:nvPr/>
        </p:nvPicPr>
        <p:blipFill>
          <a:blip r:embed="rId2" cstate="print"/>
          <a:srcRect t="10356" r="1299"/>
          <a:stretch>
            <a:fillRect/>
          </a:stretch>
        </p:blipFill>
        <p:spPr bwMode="auto">
          <a:xfrm>
            <a:off x="0" y="1820980"/>
            <a:ext cx="9142074" cy="3332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smtClean="0"/>
              <a:t>He has a mind – </a:t>
            </a:r>
            <a:r>
              <a:rPr lang="en-US" i="1" dirty="0" smtClean="0"/>
              <a:t>Romans 8:26-28</a:t>
            </a:r>
          </a:p>
          <a:p>
            <a:r>
              <a:rPr lang="en-US" dirty="0" smtClean="0"/>
              <a:t>He has knowledge of God's mind – </a:t>
            </a:r>
            <a:r>
              <a:rPr lang="en-US" i="1" dirty="0" smtClean="0"/>
              <a:t>I Cor. 2:10-16</a:t>
            </a:r>
          </a:p>
          <a:p>
            <a:r>
              <a:rPr lang="en-US" dirty="0" smtClean="0"/>
              <a:t>He is our Teacher - </a:t>
            </a:r>
            <a:r>
              <a:rPr lang="en-US" i="1" dirty="0" smtClean="0"/>
              <a:t>I John 2:26-27</a:t>
            </a:r>
          </a:p>
          <a:p>
            <a:r>
              <a:rPr lang="en-US" b="1" dirty="0" smtClean="0"/>
              <a:t> </a:t>
            </a:r>
            <a:r>
              <a:rPr lang="en-US" dirty="0" smtClean="0"/>
              <a:t>He has a will - </a:t>
            </a:r>
            <a:r>
              <a:rPr lang="en-US" i="1" dirty="0" smtClean="0"/>
              <a:t>I Cor. 12:11</a:t>
            </a:r>
          </a:p>
          <a:p>
            <a:r>
              <a:rPr lang="en-US" dirty="0" smtClean="0"/>
              <a:t>He forbids - </a:t>
            </a:r>
            <a:r>
              <a:rPr lang="en-US" i="1" dirty="0" smtClean="0"/>
              <a:t>Acts 16:6-7</a:t>
            </a:r>
          </a:p>
          <a:p>
            <a:r>
              <a:rPr lang="en-US" dirty="0" smtClean="0"/>
              <a:t>He permits - </a:t>
            </a:r>
            <a:r>
              <a:rPr lang="en-US" i="1" dirty="0" smtClean="0"/>
              <a:t>Acts 16:10</a:t>
            </a:r>
          </a:p>
          <a:p>
            <a:r>
              <a:rPr lang="en-US" dirty="0" smtClean="0"/>
              <a:t>He speaks - </a:t>
            </a:r>
            <a:r>
              <a:rPr lang="en-US" i="1" dirty="0" smtClean="0"/>
              <a:t>Acts 8:29</a:t>
            </a:r>
          </a:p>
          <a:p>
            <a:r>
              <a:rPr lang="en-US" dirty="0" smtClean="0"/>
              <a:t>He loves - </a:t>
            </a:r>
            <a:r>
              <a:rPr lang="en-US" i="1" dirty="0" smtClean="0"/>
              <a:t>Rom. 15:30</a:t>
            </a:r>
          </a:p>
          <a:p>
            <a:r>
              <a:rPr lang="en-US" dirty="0" smtClean="0"/>
              <a:t>He produces fruit in the life of the believer – </a:t>
            </a:r>
            <a:r>
              <a:rPr lang="en-US" i="1" dirty="0" smtClean="0"/>
              <a:t>Gal. 5:22</a:t>
            </a:r>
          </a:p>
          <a:p>
            <a:r>
              <a:rPr lang="en-US" dirty="0" smtClean="0">
                <a:effectLst>
                  <a:glow rad="101600">
                    <a:schemeClr val="bg1">
                      <a:alpha val="60000"/>
                    </a:schemeClr>
                  </a:glow>
                </a:effectLst>
              </a:rPr>
              <a:t>He grieves - </a:t>
            </a:r>
            <a:r>
              <a:rPr lang="en-US" i="1" dirty="0" smtClean="0">
                <a:effectLst>
                  <a:glow rad="101600">
                    <a:schemeClr val="bg1">
                      <a:alpha val="60000"/>
                    </a:schemeClr>
                  </a:glow>
                </a:effectLst>
              </a:rPr>
              <a:t>Eph. 4:30</a:t>
            </a:r>
          </a:p>
          <a:p>
            <a:r>
              <a:rPr lang="en-US" dirty="0" smtClean="0">
                <a:effectLst>
                  <a:glow rad="101600">
                    <a:schemeClr val="bg1">
                      <a:alpha val="60000"/>
                    </a:schemeClr>
                  </a:glow>
                </a:effectLst>
              </a:rPr>
              <a:t>He prays </a:t>
            </a:r>
            <a:r>
              <a:rPr lang="en-US" i="1" dirty="0" smtClean="0">
                <a:effectLst>
                  <a:glow rad="101600">
                    <a:schemeClr val="bg1">
                      <a:alpha val="60000"/>
                    </a:schemeClr>
                  </a:glow>
                </a:effectLst>
              </a:rPr>
              <a:t>- </a:t>
            </a:r>
            <a:r>
              <a:rPr lang="en-US" i="1" dirty="0" smtClean="0"/>
              <a:t>Rom. 8:26</a:t>
            </a:r>
            <a:endParaRPr lang="en-US" i="1" dirty="0" smtClean="0">
              <a:effectLst>
                <a:glow rad="101600">
                  <a:schemeClr val="bg1">
                    <a:alpha val="60000"/>
                  </a:schemeClr>
                </a:glow>
              </a:effectLst>
            </a:endParaRPr>
          </a:p>
          <a:p>
            <a:r>
              <a:rPr lang="en-US" dirty="0" smtClean="0">
                <a:effectLst>
                  <a:glow rad="101600">
                    <a:schemeClr val="bg1">
                      <a:alpha val="60000"/>
                    </a:schemeClr>
                  </a:glow>
                </a:effectLst>
              </a:rPr>
              <a:t>He comforts </a:t>
            </a:r>
            <a:r>
              <a:rPr lang="en-US" i="1" dirty="0" smtClean="0">
                <a:effectLst>
                  <a:glow rad="101600">
                    <a:schemeClr val="bg1">
                      <a:alpha val="60000"/>
                    </a:schemeClr>
                  </a:glow>
                </a:effectLst>
              </a:rPr>
              <a:t>- John 14:16 </a:t>
            </a:r>
          </a:p>
          <a:p>
            <a:endParaRPr lang="en-US" dirty="0" smtClean="0"/>
          </a:p>
          <a:p>
            <a:endParaRPr lang="en-US" i="1" dirty="0" smtClean="0"/>
          </a:p>
          <a:p>
            <a:endParaRPr lang="en-US" i="1" dirty="0" smtClean="0"/>
          </a:p>
          <a:p>
            <a:endParaRPr lang="en-US" i="1" dirty="0" smtClean="0"/>
          </a:p>
          <a:p>
            <a:endParaRPr lang="en-US" b="1" i="1"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a:p>
        </p:txBody>
      </p:sp>
      <p:pic>
        <p:nvPicPr>
          <p:cNvPr id="1026" name="Picture 2" descr="http://www.prlog.org/12036753-1jesus-and-holy-spirit.jpg"/>
          <p:cNvPicPr>
            <a:picLocks noChangeAspect="1" noChangeArrowheads="1"/>
          </p:cNvPicPr>
          <p:nvPr/>
        </p:nvPicPr>
        <p:blipFill>
          <a:blip r:embed="rId2" cstate="print"/>
          <a:srcRect/>
          <a:stretch>
            <a:fillRect/>
          </a:stretch>
        </p:blipFill>
        <p:spPr bwMode="auto">
          <a:xfrm>
            <a:off x="5257800" y="1447800"/>
            <a:ext cx="3632200" cy="2724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754326"/>
          </a:xfrm>
          <a:prstGeom prst="rect">
            <a:avLst/>
          </a:prstGeom>
        </p:spPr>
        <p:txBody>
          <a:bodyPr wrap="square">
            <a:spAutoFit/>
          </a:bodyPr>
          <a:lstStyle/>
          <a:p>
            <a:pPr algn="ctr"/>
            <a:r>
              <a:rPr lang="en-US" sz="3600" i="1" dirty="0" smtClean="0"/>
              <a:t>“And they cast out many devils, and </a:t>
            </a:r>
            <a:r>
              <a:rPr lang="en-US" sz="3600" i="1" u="sng" dirty="0" smtClean="0"/>
              <a:t>anointed with oil </a:t>
            </a:r>
            <a:r>
              <a:rPr lang="en-US" sz="3600" i="1" dirty="0" smtClean="0"/>
              <a:t>many that were sick, and healed them.” (Mark 6:13)</a:t>
            </a:r>
            <a:endParaRPr lang="en-US" sz="3600" i="1" dirty="0"/>
          </a:p>
        </p:txBody>
      </p:sp>
      <p:pic>
        <p:nvPicPr>
          <p:cNvPr id="71682" name="Picture 2" descr="http://dwellingintheword.files.wordpress.com/2010/01/9-disciples-chosen-and-sent-out.jpg"/>
          <p:cNvPicPr>
            <a:picLocks noChangeAspect="1" noChangeArrowheads="1"/>
          </p:cNvPicPr>
          <p:nvPr/>
        </p:nvPicPr>
        <p:blipFill>
          <a:blip r:embed="rId2" cstate="print"/>
          <a:srcRect r="2500" b="4326"/>
          <a:stretch>
            <a:fillRect/>
          </a:stretch>
        </p:blipFill>
        <p:spPr bwMode="auto">
          <a:xfrm>
            <a:off x="4724400" y="2266462"/>
            <a:ext cx="3810000" cy="4591538"/>
          </a:xfrm>
          <a:prstGeom prst="rect">
            <a:avLst/>
          </a:prstGeom>
          <a:ln>
            <a:noFill/>
          </a:ln>
          <a:effectLst>
            <a:softEdge rad="112500"/>
          </a:effectLst>
        </p:spPr>
      </p:pic>
      <p:sp>
        <p:nvSpPr>
          <p:cNvPr id="4" name="Rectangle 3"/>
          <p:cNvSpPr/>
          <p:nvPr/>
        </p:nvSpPr>
        <p:spPr>
          <a:xfrm>
            <a:off x="304800" y="3105835"/>
            <a:ext cx="4343400" cy="2308324"/>
          </a:xfrm>
          <a:prstGeom prst="rect">
            <a:avLst/>
          </a:prstGeom>
        </p:spPr>
        <p:txBody>
          <a:bodyPr wrap="square">
            <a:spAutoFit/>
          </a:bodyPr>
          <a:lstStyle/>
          <a:p>
            <a:pPr algn="ctr"/>
            <a:r>
              <a:rPr lang="en-US" sz="3600" i="1" dirty="0" smtClean="0"/>
              <a:t>“And he sent them to preach the kingdom of God, and to heal the sick.” (Luke 9:2)</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solidFill>
                  <a:srgbClr val="FFFF00"/>
                </a:solidFill>
              </a:rPr>
              <a:t>The Anointing of the Sick</a:t>
            </a:r>
            <a:endParaRPr lang="en-US" dirty="0">
              <a:solidFill>
                <a:srgbClr val="FFFF00"/>
              </a:solidFill>
            </a:endParaRPr>
          </a:p>
        </p:txBody>
      </p:sp>
      <p:sp>
        <p:nvSpPr>
          <p:cNvPr id="3" name="Content Placeholder 2"/>
          <p:cNvSpPr>
            <a:spLocks noGrp="1"/>
          </p:cNvSpPr>
          <p:nvPr>
            <p:ph idx="1"/>
          </p:nvPr>
        </p:nvSpPr>
        <p:spPr>
          <a:xfrm>
            <a:off x="0" y="1295400"/>
            <a:ext cx="9144000" cy="3581401"/>
          </a:xfrm>
        </p:spPr>
        <p:txBody>
          <a:bodyPr>
            <a:normAutofit/>
          </a:bodyPr>
          <a:lstStyle/>
          <a:p>
            <a:pPr algn="ctr">
              <a:buNone/>
            </a:pPr>
            <a:r>
              <a:rPr lang="en-US" sz="4000" i="1" dirty="0" smtClean="0"/>
              <a:t>   “Is anyone among you sick? Let him call for the elders of the church, and let them pray over him, </a:t>
            </a:r>
            <a:r>
              <a:rPr lang="en-US" sz="4000" b="1" i="1" dirty="0" smtClean="0">
                <a:solidFill>
                  <a:srgbClr val="FFFF00"/>
                </a:solidFill>
              </a:rPr>
              <a:t>anointing him with oil</a:t>
            </a:r>
            <a:r>
              <a:rPr lang="en-US" sz="4000" i="1" dirty="0" smtClean="0">
                <a:solidFill>
                  <a:srgbClr val="FFFF00"/>
                </a:solidFill>
              </a:rPr>
              <a:t> </a:t>
            </a:r>
            <a:r>
              <a:rPr lang="en-US" sz="4000" i="1" dirty="0" smtClean="0"/>
              <a:t>in the name of the Lord.”</a:t>
            </a:r>
            <a:br>
              <a:rPr lang="en-US" sz="4000" i="1" dirty="0" smtClean="0"/>
            </a:br>
            <a:r>
              <a:rPr lang="en-US" sz="4000" i="1" dirty="0" smtClean="0"/>
              <a:t>(James 5:14)</a:t>
            </a:r>
            <a:endParaRPr lang="en-US" sz="4000" dirty="0"/>
          </a:p>
        </p:txBody>
      </p:sp>
      <p:pic>
        <p:nvPicPr>
          <p:cNvPr id="70658" name="Picture 2" descr="http://mostpreciousbloodbrooklyn.com/images/anointing_of_the_sick.jpg"/>
          <p:cNvPicPr>
            <a:picLocks noChangeAspect="1" noChangeArrowheads="1"/>
          </p:cNvPicPr>
          <p:nvPr/>
        </p:nvPicPr>
        <p:blipFill>
          <a:blip r:embed="rId2" cstate="print"/>
          <a:srcRect/>
          <a:stretch>
            <a:fillRect/>
          </a:stretch>
        </p:blipFill>
        <p:spPr bwMode="auto">
          <a:xfrm>
            <a:off x="838200" y="4343400"/>
            <a:ext cx="7610475" cy="25146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752600"/>
          </a:xfrm>
        </p:spPr>
        <p:txBody>
          <a:bodyPr>
            <a:noAutofit/>
          </a:bodyPr>
          <a:lstStyle/>
          <a:p>
            <a:r>
              <a:rPr lang="en-US" sz="4000" dirty="0" smtClean="0">
                <a:solidFill>
                  <a:srgbClr val="FFFF00"/>
                </a:solidFill>
              </a:rPr>
              <a:t>In this passage of Scripture oil is used as a symbol of the Holy Spirit's 	power to accomplish physical healing of infirmities.</a:t>
            </a:r>
            <a:br>
              <a:rPr lang="en-US" sz="4000" dirty="0" smtClean="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0" y="2590800"/>
            <a:ext cx="9144000" cy="3535363"/>
          </a:xfrm>
        </p:spPr>
        <p:txBody>
          <a:bodyPr>
            <a:normAutofit/>
          </a:bodyPr>
          <a:lstStyle/>
          <a:p>
            <a:pPr hangingPunct="0">
              <a:buNone/>
            </a:pPr>
            <a:r>
              <a:rPr lang="en-US" sz="3600" b="1" cap="all" dirty="0" smtClean="0"/>
              <a:t>[ 1 ]	Sickness from infirmity  -</a:t>
            </a:r>
            <a:r>
              <a:rPr lang="en-US" sz="3600" dirty="0" smtClean="0"/>
              <a:t>  </a:t>
            </a:r>
            <a:r>
              <a:rPr lang="en-US" sz="3600" i="1" dirty="0" smtClean="0"/>
              <a:t>James 5:14</a:t>
            </a:r>
          </a:p>
          <a:p>
            <a:pPr hangingPunct="0">
              <a:buNone/>
            </a:pPr>
            <a:r>
              <a:rPr lang="en-US" sz="3600" i="1" dirty="0" smtClean="0"/>
              <a:t>    </a:t>
            </a:r>
            <a:r>
              <a:rPr lang="en-US" sz="3600" i="1" dirty="0" smtClean="0">
                <a:solidFill>
                  <a:srgbClr val="FFFF00"/>
                </a:solidFill>
              </a:rPr>
              <a:t>“Is any sick</a:t>
            </a:r>
            <a:r>
              <a:rPr lang="en-US" sz="3600" dirty="0" smtClean="0">
                <a:solidFill>
                  <a:srgbClr val="FFFF00"/>
                </a:solidFill>
              </a:rPr>
              <a:t> </a:t>
            </a:r>
            <a:r>
              <a:rPr lang="en-US" sz="3600" dirty="0" smtClean="0"/>
              <a:t>(</a:t>
            </a:r>
            <a:r>
              <a:rPr lang="en-US" sz="3600" b="1" cap="small" dirty="0" err="1" smtClean="0"/>
              <a:t>astheneo</a:t>
            </a:r>
            <a:r>
              <a:rPr lang="en-US" sz="3600" dirty="0" smtClean="0"/>
              <a:t>  =  suffering from infirmity)</a:t>
            </a:r>
            <a:r>
              <a:rPr lang="en-US" sz="3600" i="1" dirty="0" smtClean="0"/>
              <a:t>. . .  </a:t>
            </a:r>
            <a:r>
              <a:rPr lang="en-US" sz="3600" i="1" dirty="0" smtClean="0">
                <a:solidFill>
                  <a:srgbClr val="FFFF00"/>
                </a:solidFill>
              </a:rPr>
              <a:t>let him call for the elders</a:t>
            </a:r>
            <a:r>
              <a:rPr lang="en-US" sz="3600" dirty="0" smtClean="0">
                <a:solidFill>
                  <a:srgbClr val="FFFF00"/>
                </a:solidFill>
              </a:rPr>
              <a:t> </a:t>
            </a:r>
            <a:r>
              <a:rPr lang="en-US" sz="3600" dirty="0" smtClean="0"/>
              <a:t>(spiritual leaders  -  </a:t>
            </a:r>
            <a:r>
              <a:rPr lang="en-US" sz="3600" i="1" dirty="0" smtClean="0"/>
              <a:t>I Tim. 5:17</a:t>
            </a:r>
            <a:r>
              <a:rPr lang="en-US" sz="3600" dirty="0" smtClean="0"/>
              <a:t>) </a:t>
            </a:r>
            <a:r>
              <a:rPr lang="en-US" sz="3600" i="1" dirty="0" smtClean="0">
                <a:solidFill>
                  <a:srgbClr val="FFFF00"/>
                </a:solidFill>
              </a:rPr>
              <a:t>of the church:  and let them pray over him, anointing him with oil in the name of the Lord."</a:t>
            </a:r>
            <a:endParaRPr lang="en-US" sz="3600" dirty="0" smtClean="0">
              <a:solidFill>
                <a:srgbClr val="FFFF00"/>
              </a:solidFill>
            </a:endParaRP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hangingPunct="0">
              <a:buNone/>
            </a:pPr>
            <a:r>
              <a:rPr lang="en-US" sz="3600" b="1" cap="all" dirty="0" smtClean="0"/>
              <a:t>[ 2 ]	prayer of faith</a:t>
            </a:r>
            <a:r>
              <a:rPr lang="en-US" sz="3600" dirty="0" smtClean="0"/>
              <a:t>  -  </a:t>
            </a:r>
            <a:r>
              <a:rPr lang="en-US" sz="3600" i="1" dirty="0" smtClean="0"/>
              <a:t>James 5:15</a:t>
            </a:r>
          </a:p>
          <a:p>
            <a:pPr hangingPunct="0">
              <a:buNone/>
            </a:pPr>
            <a:r>
              <a:rPr lang="en-US" sz="3600" b="1" dirty="0" smtClean="0"/>
              <a:t>NOTE: </a:t>
            </a:r>
            <a:r>
              <a:rPr lang="en-US" sz="3600" dirty="0" smtClean="0"/>
              <a:t>Faith is defined for us in </a:t>
            </a:r>
            <a:r>
              <a:rPr lang="en-US" sz="3600" i="1" dirty="0" smtClean="0"/>
              <a:t>Heb. 11 </a:t>
            </a:r>
            <a:r>
              <a:rPr lang="en-US" sz="3600" dirty="0" smtClean="0"/>
              <a:t>and                 </a:t>
            </a:r>
            <a:r>
              <a:rPr lang="en-US" sz="3600" i="1" dirty="0" smtClean="0"/>
              <a:t>Jam. 2</a:t>
            </a:r>
            <a:r>
              <a:rPr lang="en-US" sz="3600" dirty="0" smtClean="0"/>
              <a:t>.</a:t>
            </a:r>
          </a:p>
          <a:p>
            <a:pPr hangingPunct="0">
              <a:buFont typeface="Arial" charset="0"/>
              <a:buChar char="•"/>
            </a:pPr>
            <a:r>
              <a:rPr lang="en-US" sz="3600" dirty="0" smtClean="0"/>
              <a:t>Consent  -  Mental agreement</a:t>
            </a:r>
          </a:p>
          <a:p>
            <a:pPr hangingPunct="0">
              <a:buFont typeface="Arial" charset="0"/>
              <a:buChar char="•"/>
            </a:pPr>
            <a:r>
              <a:rPr lang="en-US" sz="3600" dirty="0" smtClean="0"/>
              <a:t>Confidence  -  Mental persuasion</a:t>
            </a:r>
          </a:p>
          <a:p>
            <a:pPr hangingPunct="0">
              <a:buFont typeface="Arial" charset="0"/>
              <a:buChar char="•"/>
            </a:pPr>
            <a:r>
              <a:rPr lang="en-US" sz="3600" dirty="0" smtClean="0"/>
              <a:t>Commitment  -  Physical action</a:t>
            </a:r>
          </a:p>
          <a:p>
            <a:pPr hangingPunct="0">
              <a:buFont typeface="Arial" charset="0"/>
              <a:buChar char="•"/>
            </a:pPr>
            <a:r>
              <a:rPr lang="en-US" sz="3600" dirty="0" smtClean="0"/>
              <a:t>Conviction  -  Personal application</a:t>
            </a:r>
          </a:p>
          <a:p>
            <a:pPr hangingPunct="0">
              <a:buNone/>
            </a:pPr>
            <a:r>
              <a:rPr lang="en-US" sz="3600" b="1" cap="all" dirty="0" smtClean="0"/>
              <a:t>[ </a:t>
            </a:r>
            <a:r>
              <a:rPr lang="en-US" sz="3600" b="1" dirty="0" smtClean="0"/>
              <a:t>3</a:t>
            </a:r>
            <a:r>
              <a:rPr lang="en-US" sz="3600" b="1" cap="all" dirty="0" smtClean="0"/>
              <a:t> ]	save the sick</a:t>
            </a:r>
            <a:r>
              <a:rPr lang="en-US" sz="3600" dirty="0" smtClean="0"/>
              <a:t>  -  </a:t>
            </a:r>
            <a:r>
              <a:rPr lang="en-US" sz="3600" i="1" dirty="0" smtClean="0"/>
              <a:t>James 5:15</a:t>
            </a:r>
          </a:p>
          <a:p>
            <a:pPr hangingPunct="0">
              <a:buNone/>
            </a:pPr>
            <a:r>
              <a:rPr lang="en-US" sz="3600" i="1" dirty="0" smtClean="0"/>
              <a:t>"And the prayer of faith shall </a:t>
            </a:r>
            <a:r>
              <a:rPr lang="en-US" sz="3600" b="1" i="1" dirty="0" smtClean="0">
                <a:solidFill>
                  <a:srgbClr val="FFFF00"/>
                </a:solidFill>
              </a:rPr>
              <a:t>save</a:t>
            </a:r>
            <a:r>
              <a:rPr lang="en-US" sz="3600" i="1" dirty="0" smtClean="0"/>
              <a:t> the </a:t>
            </a:r>
            <a:r>
              <a:rPr lang="en-US" sz="3600" b="1" i="1" dirty="0" smtClean="0"/>
              <a:t>sick</a:t>
            </a:r>
            <a:r>
              <a:rPr lang="en-US" sz="3600" i="1" dirty="0" smtClean="0"/>
              <a:t>. . ."</a:t>
            </a:r>
          </a:p>
          <a:p>
            <a:pPr hangingPunct="0">
              <a:buFont typeface="Arial" charset="0"/>
              <a:buChar char="•"/>
            </a:pPr>
            <a:endParaRPr lang="en-US" sz="3600" dirty="0" smtClean="0"/>
          </a:p>
          <a:p>
            <a:pPr hangingPunct="0">
              <a:buFont typeface="Arial" charset="0"/>
              <a:buChar char="•"/>
            </a:pPr>
            <a:endParaRPr lang="en-US" sz="3600" dirty="0" smtClean="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p:spPr>
        <p:txBody>
          <a:bodyPr>
            <a:noAutofit/>
          </a:bodyPr>
          <a:lstStyle/>
          <a:p>
            <a:pPr hangingPunct="0">
              <a:buNone/>
            </a:pPr>
            <a:r>
              <a:rPr lang="en-US" sz="3600" b="1" dirty="0" smtClean="0"/>
              <a:t>   </a:t>
            </a:r>
            <a:r>
              <a:rPr lang="en-US" sz="3600" b="1" dirty="0" smtClean="0">
                <a:solidFill>
                  <a:srgbClr val="FFFF00"/>
                </a:solidFill>
              </a:rPr>
              <a:t>NOTE: </a:t>
            </a:r>
            <a:r>
              <a:rPr lang="en-US" sz="3600" dirty="0" smtClean="0">
                <a:solidFill>
                  <a:srgbClr val="FFFF00"/>
                </a:solidFill>
              </a:rPr>
              <a:t>It is very important to understand the Greek  words used for </a:t>
            </a:r>
            <a:r>
              <a:rPr lang="en-US" sz="3600" u="sng" dirty="0" smtClean="0">
                <a:solidFill>
                  <a:srgbClr val="FFFF00"/>
                </a:solidFill>
              </a:rPr>
              <a:t>SAVE</a:t>
            </a:r>
            <a:r>
              <a:rPr lang="en-US" sz="3600" dirty="0" smtClean="0">
                <a:solidFill>
                  <a:srgbClr val="FFFF00"/>
                </a:solidFill>
              </a:rPr>
              <a:t> and </a:t>
            </a:r>
            <a:r>
              <a:rPr lang="en-US" sz="3600" u="sng" dirty="0" smtClean="0">
                <a:solidFill>
                  <a:srgbClr val="FFFF00"/>
                </a:solidFill>
              </a:rPr>
              <a:t>SICK</a:t>
            </a:r>
            <a:r>
              <a:rPr lang="en-US" sz="3600" dirty="0" smtClean="0">
                <a:solidFill>
                  <a:srgbClr val="FFFF00"/>
                </a:solidFill>
              </a:rPr>
              <a:t> in this passage.</a:t>
            </a:r>
          </a:p>
          <a:p>
            <a:pPr hangingPunct="0"/>
            <a:r>
              <a:rPr lang="en-US" sz="3600" dirty="0" smtClean="0"/>
              <a:t>Save (</a:t>
            </a:r>
            <a:r>
              <a:rPr lang="en-US" sz="3600" b="1" cap="small" dirty="0" err="1" smtClean="0"/>
              <a:t>sozo</a:t>
            </a:r>
            <a:r>
              <a:rPr lang="en-US" sz="3600" b="1" dirty="0" smtClean="0"/>
              <a:t>  -  </a:t>
            </a:r>
            <a:r>
              <a:rPr lang="en-US" sz="3600" b="1" dirty="0" smtClean="0">
                <a:sym typeface="Symbol"/>
              </a:rPr>
              <a:t></a:t>
            </a:r>
            <a:r>
              <a:rPr lang="en-US" sz="3600" dirty="0" smtClean="0"/>
              <a:t>)  -  this word is found 44 times in the New Testament and refers to many different kinds of salvation :</a:t>
            </a:r>
          </a:p>
          <a:p>
            <a:pPr hangingPunct="0">
              <a:buNone/>
            </a:pPr>
            <a:r>
              <a:rPr lang="en-US" sz="3600" dirty="0" smtClean="0"/>
              <a:t>1. Salvation from sin  -  </a:t>
            </a:r>
            <a:r>
              <a:rPr lang="en-US" sz="3600" i="1" dirty="0" smtClean="0"/>
              <a:t>Matthew 1:21</a:t>
            </a:r>
          </a:p>
          <a:p>
            <a:pPr hangingPunct="0">
              <a:buNone/>
            </a:pPr>
            <a:r>
              <a:rPr lang="en-US" sz="3600" dirty="0" smtClean="0"/>
              <a:t>2. Salvation from drowning  -  </a:t>
            </a:r>
            <a:r>
              <a:rPr lang="en-US" sz="3600" i="1" dirty="0" smtClean="0"/>
              <a:t>Matthew 14:30</a:t>
            </a:r>
          </a:p>
          <a:p>
            <a:pPr hangingPunct="0">
              <a:buNone/>
            </a:pPr>
            <a:r>
              <a:rPr lang="en-US" sz="3600" dirty="0" smtClean="0"/>
              <a:t>3. Salvation from destruction  -  </a:t>
            </a:r>
            <a:r>
              <a:rPr lang="en-US" sz="3600" i="1" cap="all" dirty="0" err="1" smtClean="0"/>
              <a:t>m</a:t>
            </a:r>
            <a:r>
              <a:rPr lang="en-US" sz="3600" i="1" dirty="0" err="1" smtClean="0"/>
              <a:t>atthew</a:t>
            </a:r>
            <a:r>
              <a:rPr lang="en-US" sz="3600" i="1" dirty="0" smtClean="0"/>
              <a:t> 27:40</a:t>
            </a:r>
          </a:p>
          <a:p>
            <a:pPr marL="514350" indent="-514350" hangingPunct="0">
              <a:buNone/>
            </a:pPr>
            <a:r>
              <a:rPr lang="en-US" sz="3600" dirty="0" smtClean="0"/>
              <a:t>4. Salvation from death  -  </a:t>
            </a:r>
            <a:r>
              <a:rPr lang="en-US" sz="3600" i="1" dirty="0" smtClean="0"/>
              <a:t>Mark 15:30</a:t>
            </a:r>
          </a:p>
          <a:p>
            <a:pPr marL="514350" indent="-514350" hangingPunct="0">
              <a:buNone/>
            </a:pPr>
            <a:r>
              <a:rPr lang="en-US" sz="3600" dirty="0" smtClean="0"/>
              <a:t>5. Salvation from sickness  -  </a:t>
            </a:r>
            <a:r>
              <a:rPr lang="en-US" sz="3600" i="1" dirty="0" smtClean="0"/>
              <a:t>Luke 7:50</a:t>
            </a:r>
          </a:p>
          <a:p>
            <a:pPr hangingPunct="0">
              <a:buNone/>
            </a:pPr>
            <a:r>
              <a:rPr lang="en-US" sz="3600" dirty="0" smtClean="0"/>
              <a:t>	</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to="" calcmode="lin" valueType="num">
                                      <p:cBhvr>
                                        <p:cTn id="12" dur="1" fill="hold"/>
                                        <p:tgtEl>
                                          <p:spTgt spid="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to="" calcmode="lin" valueType="num">
                                      <p:cBhvr>
                                        <p:cTn id="17" dur="1" fill="hold"/>
                                        <p:tgtEl>
                                          <p:spTgt spid="5">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to="" calcmode="lin" valueType="num">
                                      <p:cBhvr>
                                        <p:cTn id="22" dur="1" fill="hold"/>
                                        <p:tgtEl>
                                          <p:spTgt spid="5">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to="" calcmode="lin" valueType="num">
                                      <p:cBhvr>
                                        <p:cTn id="27" dur="1" fill="hold"/>
                                        <p:tgtEl>
                                          <p:spTgt spid="5">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 to="" calcmode="lin" valueType="num">
                                      <p:cBhvr>
                                        <p:cTn id="32" dur="1" fill="hold"/>
                                        <p:tgtEl>
                                          <p:spTgt spid="5">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to="" calcmode="lin" valueType="num">
                                      <p:cBhvr>
                                        <p:cTn id="37" dur="1" fill="hold"/>
                                        <p:tgtEl>
                                          <p:spTgt spid="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05400"/>
          </a:xfrm>
        </p:spPr>
        <p:txBody>
          <a:bodyPr>
            <a:normAutofit/>
          </a:bodyPr>
          <a:lstStyle/>
          <a:p>
            <a:pPr hangingPunct="0">
              <a:buNone/>
            </a:pPr>
            <a:r>
              <a:rPr lang="en-US" sz="3600" dirty="0" smtClean="0"/>
              <a:t>6. Salvation from suffering  -  </a:t>
            </a:r>
            <a:r>
              <a:rPr lang="en-US" sz="3600" i="1" dirty="0" smtClean="0"/>
              <a:t>Luke 9:24</a:t>
            </a:r>
          </a:p>
          <a:p>
            <a:pPr hangingPunct="0">
              <a:buNone/>
            </a:pPr>
            <a:r>
              <a:rPr lang="en-US" sz="3600" dirty="0" smtClean="0"/>
              <a:t>7. Salvation from trials  -  </a:t>
            </a:r>
            <a:r>
              <a:rPr lang="en-US" sz="3600" i="1" cap="all" dirty="0" smtClean="0"/>
              <a:t>j</a:t>
            </a:r>
            <a:r>
              <a:rPr lang="en-US" sz="3600" i="1" dirty="0" smtClean="0"/>
              <a:t>ohn 12:27</a:t>
            </a:r>
          </a:p>
          <a:p>
            <a:pPr marL="514350" indent="-514350" hangingPunct="0">
              <a:buNone/>
            </a:pPr>
            <a:r>
              <a:rPr lang="en-US" sz="3600" dirty="0" smtClean="0"/>
              <a:t>8. Salvation from bondage  -  </a:t>
            </a:r>
            <a:r>
              <a:rPr lang="en-US" sz="3600" i="1" dirty="0" smtClean="0"/>
              <a:t>Jude 5</a:t>
            </a:r>
          </a:p>
          <a:p>
            <a:r>
              <a:rPr lang="en-US" sz="3600" dirty="0" smtClean="0"/>
              <a:t>Sick </a:t>
            </a:r>
            <a:r>
              <a:rPr lang="en-US" sz="3600" cap="small" dirty="0" smtClean="0"/>
              <a:t>(</a:t>
            </a:r>
            <a:r>
              <a:rPr lang="en-US" sz="3600" b="1" cap="small" dirty="0" err="1" smtClean="0"/>
              <a:t>kamno</a:t>
            </a:r>
            <a:r>
              <a:rPr lang="en-US" sz="3600" b="1" dirty="0" smtClean="0"/>
              <a:t> - </a:t>
            </a:r>
            <a:r>
              <a:rPr lang="en-US" sz="3600" b="1" cap="small" dirty="0" err="1" smtClean="0"/>
              <a:t>k</a:t>
            </a:r>
            <a:r>
              <a:rPr lang="en-US" sz="3600" b="1" dirty="0" err="1" smtClean="0"/>
              <a:t>á</a:t>
            </a:r>
            <a:r>
              <a:rPr lang="en-US" sz="3600" b="1" dirty="0" smtClean="0">
                <a:sym typeface="Symbol"/>
              </a:rPr>
              <a:t></a:t>
            </a:r>
            <a:r>
              <a:rPr lang="en-US" sz="3600" dirty="0" smtClean="0"/>
              <a:t>) </a:t>
            </a:r>
            <a:r>
              <a:rPr lang="en-US" sz="3600" i="1" dirty="0" smtClean="0"/>
              <a:t>James 5:15 </a:t>
            </a:r>
            <a:r>
              <a:rPr lang="en-US" sz="3600" dirty="0" smtClean="0"/>
              <a:t>-  this word refers to spiritual, emotional, and mental anguish .</a:t>
            </a:r>
            <a:endParaRPr lang="en-US" sz="3600" i="1" dirty="0"/>
          </a:p>
        </p:txBody>
      </p:sp>
      <p:pic>
        <p:nvPicPr>
          <p:cNvPr id="46082" name="Picture 2" descr="http://mlordi.files.wordpress.com/2011/02/woman-praying1.jpg"/>
          <p:cNvPicPr>
            <a:picLocks noChangeAspect="1" noChangeArrowheads="1"/>
          </p:cNvPicPr>
          <p:nvPr/>
        </p:nvPicPr>
        <p:blipFill>
          <a:blip r:embed="rId2" cstate="print"/>
          <a:srcRect/>
          <a:stretch>
            <a:fillRect/>
          </a:stretch>
        </p:blipFill>
        <p:spPr bwMode="auto">
          <a:xfrm>
            <a:off x="2895600" y="3114675"/>
            <a:ext cx="3771900" cy="3743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6082"/>
                                        </p:tgtEl>
                                        <p:attrNameLst>
                                          <p:attrName>style.visibility</p:attrName>
                                        </p:attrNameLst>
                                      </p:cBhvr>
                                      <p:to>
                                        <p:strVal val="visible"/>
                                      </p:to>
                                    </p:set>
                                    <p:anim to="" calcmode="lin" valueType="num">
                                      <p:cBhvr>
                                        <p:cTn id="22" dur="1" fill="hold"/>
                                        <p:tgtEl>
                                          <p:spTgt spid="460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img1.imagesbn.com/p/9780785260202_p0_v1_s260x420.jpg"/>
          <p:cNvPicPr>
            <a:picLocks noChangeAspect="1" noChangeArrowheads="1"/>
          </p:cNvPicPr>
          <p:nvPr/>
        </p:nvPicPr>
        <p:blipFill>
          <a:blip r:embed="rId2" cstate="print"/>
          <a:srcRect/>
          <a:stretch>
            <a:fillRect/>
          </a:stretch>
        </p:blipFill>
        <p:spPr bwMode="auto">
          <a:xfrm>
            <a:off x="2362200" y="-46455"/>
            <a:ext cx="4838700" cy="690445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buNone/>
            </a:pPr>
            <a:r>
              <a:rPr lang="en-US" sz="4000" dirty="0" smtClean="0"/>
              <a:t>    SICK (</a:t>
            </a:r>
            <a:r>
              <a:rPr lang="en-US" sz="4000" b="1" cap="small" dirty="0" err="1" smtClean="0"/>
              <a:t>kamno</a:t>
            </a:r>
            <a:r>
              <a:rPr lang="en-US" sz="4000" dirty="0" smtClean="0"/>
              <a:t>) weariness of the mind is the meaning of this verb in </a:t>
            </a:r>
            <a:r>
              <a:rPr lang="en-US" sz="4000" i="1" dirty="0" smtClean="0"/>
              <a:t>James 5:15</a:t>
            </a:r>
            <a:r>
              <a:rPr lang="en-US" sz="4000" dirty="0" smtClean="0"/>
              <a:t>.  This verb is not used in reference to physical recovery.  However </a:t>
            </a:r>
            <a:r>
              <a:rPr lang="en-US" sz="4000" b="1" cap="small" dirty="0" err="1" smtClean="0"/>
              <a:t>kamno</a:t>
            </a:r>
            <a:r>
              <a:rPr lang="en-US" sz="4000" dirty="0" smtClean="0"/>
              <a:t> does frequently hinder physical recovery;  hence this special word is used in reference to the physical in </a:t>
            </a:r>
            <a:r>
              <a:rPr lang="en-US" sz="4000" i="1" dirty="0" smtClean="0"/>
              <a:t>James 5:15</a:t>
            </a:r>
            <a:r>
              <a:rPr lang="en-US" sz="4000" dirty="0" smtClean="0"/>
              <a:t>.  This usage of </a:t>
            </a:r>
            <a:r>
              <a:rPr lang="en-US" sz="4000" b="1" cap="small" dirty="0" err="1" smtClean="0"/>
              <a:t>kamno</a:t>
            </a:r>
            <a:r>
              <a:rPr lang="en-US" sz="4000" dirty="0" smtClean="0"/>
              <a:t> is the only time the word is found in the entire New Testament.</a:t>
            </a:r>
            <a:endParaRPr lang="en-US" sz="4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hangingPunct="0">
              <a:buNone/>
            </a:pPr>
            <a:r>
              <a:rPr lang="en-US" sz="3600" b="1" cap="all" dirty="0" smtClean="0"/>
              <a:t>[ 4 ] confession of sin  -</a:t>
            </a:r>
            <a:r>
              <a:rPr lang="en-US" sz="3600" dirty="0" smtClean="0"/>
              <a:t>  James 5:15-16</a:t>
            </a:r>
          </a:p>
          <a:p>
            <a:pPr hangingPunct="0">
              <a:buNone/>
            </a:pPr>
            <a:r>
              <a:rPr lang="en-US" sz="3600" i="1" dirty="0" smtClean="0">
                <a:solidFill>
                  <a:srgbClr val="FFFF00"/>
                </a:solidFill>
              </a:rPr>
              <a:t>   ". . .  and if he have committed sins, they shall be forgiven him.  Confess your faults one to another, and pray one for another, that ye may be healed. . .”</a:t>
            </a:r>
          </a:p>
          <a:p>
            <a:pPr hangingPunct="0">
              <a:buNone/>
            </a:pPr>
            <a:endParaRPr lang="en-US" sz="3600" dirty="0" smtClean="0"/>
          </a:p>
          <a:p>
            <a:pPr hangingPunct="0">
              <a:buNone/>
            </a:pPr>
            <a:r>
              <a:rPr lang="en-US" sz="3600" b="1" dirty="0" smtClean="0"/>
              <a:t>   NOTE: </a:t>
            </a:r>
            <a:r>
              <a:rPr lang="en-US" sz="3600" dirty="0" smtClean="0"/>
              <a:t>The case of sickness mentioned here refers to the sickness of chastisement  -</a:t>
            </a:r>
            <a:br>
              <a:rPr lang="en-US" sz="3600" dirty="0" smtClean="0"/>
            </a:br>
            <a:r>
              <a:rPr lang="en-US" sz="3600" i="1" dirty="0" smtClean="0"/>
              <a:t>I Corinthians 11:30;  Hebrews 12:5-11.</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http://www.trinitybookservice.com/media/catalog/product/cache/1/image/9df78eab33525d08d6e5fb8d27136e95/b/a/barnes_notes_14_vol.png"/>
          <p:cNvPicPr>
            <a:picLocks noChangeAspect="1" noChangeArrowheads="1"/>
          </p:cNvPicPr>
          <p:nvPr/>
        </p:nvPicPr>
        <p:blipFill>
          <a:blip r:embed="rId2" cstate="print"/>
          <a:srcRect l="2003" r="1877"/>
          <a:stretch>
            <a:fillRect/>
          </a:stretch>
        </p:blipFill>
        <p:spPr bwMode="auto">
          <a:xfrm>
            <a:off x="762000" y="3238500"/>
            <a:ext cx="7315200" cy="3619500"/>
          </a:xfrm>
          <a:prstGeom prst="rect">
            <a:avLst/>
          </a:prstGeom>
          <a:ln>
            <a:noFill/>
          </a:ln>
          <a:effectLst>
            <a:softEdge rad="112500"/>
          </a:effectLst>
        </p:spPr>
      </p:pic>
      <p:pic>
        <p:nvPicPr>
          <p:cNvPr id="90118" name="Picture 6" descr="http://www.thisday.pcahistory.org/wp-content/uploads/2012/12/barnesAlfred.jpg"/>
          <p:cNvPicPr>
            <a:picLocks noChangeAspect="1" noChangeArrowheads="1"/>
          </p:cNvPicPr>
          <p:nvPr/>
        </p:nvPicPr>
        <p:blipFill>
          <a:blip r:embed="rId3" cstate="print"/>
          <a:srcRect/>
          <a:stretch>
            <a:fillRect/>
          </a:stretch>
        </p:blipFill>
        <p:spPr bwMode="auto">
          <a:xfrm>
            <a:off x="6400800" y="228600"/>
            <a:ext cx="2381250" cy="35242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1524000" y="1066800"/>
            <a:ext cx="3765504" cy="769441"/>
          </a:xfrm>
          <a:prstGeom prst="rect">
            <a:avLst/>
          </a:prstGeom>
        </p:spPr>
        <p:txBody>
          <a:bodyPr wrap="square">
            <a:spAutoFit/>
          </a:bodyPr>
          <a:lstStyle/>
          <a:p>
            <a:pPr algn="ctr"/>
            <a:r>
              <a:rPr lang="en-US" sz="4400" dirty="0" smtClean="0"/>
              <a:t>Albert Barnes</a:t>
            </a:r>
            <a:endParaRPr lang="en-US" sz="4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Because the Holy Spirit is Person you can have a personal relationship with him</a:t>
            </a:r>
            <a:endParaRPr lang="en-US" dirty="0">
              <a:solidFill>
                <a:srgbClr val="FFFF00"/>
              </a:solidFill>
            </a:endParaRPr>
          </a:p>
        </p:txBody>
      </p:sp>
      <p:sp>
        <p:nvSpPr>
          <p:cNvPr id="3" name="Content Placeholder 2"/>
          <p:cNvSpPr>
            <a:spLocks noGrp="1"/>
          </p:cNvSpPr>
          <p:nvPr>
            <p:ph idx="1"/>
          </p:nvPr>
        </p:nvSpPr>
        <p:spPr>
          <a:xfrm>
            <a:off x="228600" y="1752600"/>
            <a:ext cx="8763000" cy="1905001"/>
          </a:xfrm>
        </p:spPr>
        <p:txBody>
          <a:bodyPr>
            <a:normAutofit/>
          </a:bodyPr>
          <a:lstStyle/>
          <a:p>
            <a:pPr>
              <a:buNone/>
            </a:pPr>
            <a:r>
              <a:rPr lang="en-US" sz="3600" i="1" dirty="0" smtClean="0"/>
              <a:t>   Romans 8:14 “For as many as are led by the Spirit of God, they are the sons of God.”</a:t>
            </a:r>
            <a:endParaRPr lang="en-US" sz="3600" i="1" dirty="0"/>
          </a:p>
        </p:txBody>
      </p:sp>
      <p:pic>
        <p:nvPicPr>
          <p:cNvPr id="47106" name="Picture 2" descr="http://todaysfreshmanna.files.wordpress.com/2012/07/listen-to-the-spirit2.jpg"/>
          <p:cNvPicPr>
            <a:picLocks noChangeAspect="1" noChangeArrowheads="1"/>
          </p:cNvPicPr>
          <p:nvPr/>
        </p:nvPicPr>
        <p:blipFill>
          <a:blip r:embed="rId2" cstate="print"/>
          <a:srcRect/>
          <a:stretch>
            <a:fillRect/>
          </a:stretch>
        </p:blipFill>
        <p:spPr bwMode="auto">
          <a:xfrm>
            <a:off x="1524000" y="3193485"/>
            <a:ext cx="5867400" cy="3664515"/>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0"/>
            <a:ext cx="8382000" cy="6740307"/>
          </a:xfrm>
          <a:prstGeom prst="rect">
            <a:avLst/>
          </a:prstGeom>
        </p:spPr>
        <p:txBody>
          <a:bodyPr wrap="square">
            <a:spAutoFit/>
          </a:bodyPr>
          <a:lstStyle/>
          <a:p>
            <a:pPr algn="ctr"/>
            <a:r>
              <a:rPr lang="en-US" sz="3600" dirty="0" smtClean="0"/>
              <a:t>"If the sickness had been brought upon them as a special act of divine visitation for sin, it might be hoped that when the confession was made the hand of God would be withdrawn or in any case, if the mind was troubled by guilt, it might be hoped that the calmness and peace resulting from confession would be favorable to a restoration to health. Disease is often greatly aggravated by the trouble of mind which arises from conscious guilt;  and, in such a case nothing will </a:t>
            </a:r>
            <a:endParaRPr lang="en-US" sz="3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611281"/>
            <a:ext cx="9144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00050" algn="l"/>
                <a:tab pos="685800" algn="l"/>
                <a:tab pos="1143000" algn="l"/>
                <a:tab pos="1314450" algn="l"/>
                <a:tab pos="1657350" algn="l"/>
                <a:tab pos="1885950" algn="l"/>
                <a:tab pos="2228850" algn="l"/>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contribute more directly to recovery than the restoration of peace to the soul agitated by guilt and by the dread of judgment.  It may be added that John spoke of the "sin unto death"  -  </a:t>
            </a: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John 3:15-16 </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from which there is no restoration or healing.  It may also be observed that Jesus and Paul both spoke of a "sickness to the glory of God" 	which in one case was healed to bring glory to God  -  </a:t>
            </a: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John 9:1-12, </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in the other was allowed to persist in order to bring glory to God.”  </a:t>
            </a: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3200" b="0"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 Corinthians 12:7-10.</a:t>
            </a:r>
            <a:endParaRPr kumimoji="0" lang="en-US" sz="32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Future Anointing of the Holy Spirit</a:t>
            </a:r>
            <a:endParaRPr lang="en-US" dirty="0">
              <a:solidFill>
                <a:srgbClr val="FFFF00"/>
              </a:solidFill>
            </a:endParaRPr>
          </a:p>
        </p:txBody>
      </p:sp>
      <p:sp>
        <p:nvSpPr>
          <p:cNvPr id="3" name="Rectangle 2"/>
          <p:cNvSpPr/>
          <p:nvPr/>
        </p:nvSpPr>
        <p:spPr>
          <a:xfrm>
            <a:off x="0" y="1066800"/>
            <a:ext cx="9144000" cy="5816977"/>
          </a:xfrm>
          <a:prstGeom prst="rect">
            <a:avLst/>
          </a:prstGeom>
        </p:spPr>
        <p:txBody>
          <a:bodyPr wrap="square">
            <a:spAutoFit/>
          </a:bodyPr>
          <a:lstStyle/>
          <a:p>
            <a:pPr algn="ctr"/>
            <a:r>
              <a:rPr lang="en-US" sz="3100" i="1" dirty="0" smtClean="0"/>
              <a:t>“And it shall come to pass afterward, that I will pour out my spirit upon all flesh; and your sons and your daughters shall prophesy, your old men shall dream dreams, your young men shall see visions: And also upon the servants and upon the handmaids in those days will </a:t>
            </a:r>
            <a:r>
              <a:rPr lang="en-US" sz="3100" i="1" u="sng" dirty="0" smtClean="0"/>
              <a:t>I pour out my spirit</a:t>
            </a:r>
            <a:r>
              <a:rPr lang="en-US" sz="3100" i="1" dirty="0" smtClean="0"/>
              <a:t>. And I will </a:t>
            </a:r>
            <a:r>
              <a:rPr lang="en-US" sz="3100" i="1" dirty="0" err="1" smtClean="0"/>
              <a:t>shew</a:t>
            </a:r>
            <a:r>
              <a:rPr lang="en-US" sz="3100" i="1" dirty="0" smtClean="0"/>
              <a:t> wonders in the heavens and in the earth, blood, and fire, and pillars of smoke. The sun shall be turned into darkness, and the moon into blood, before the great and the terrible day of the LORD come. And it shall come to pass, that whosoever shall call on the name of the LORD shall be delivered .” (Joel 2:28-32) </a:t>
            </a:r>
            <a:endParaRPr lang="en-US" sz="3100"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1"/>
            <a:ext cx="9144000" cy="5078313"/>
          </a:xfrm>
          <a:prstGeom prst="rect">
            <a:avLst/>
          </a:prstGeom>
        </p:spPr>
        <p:txBody>
          <a:bodyPr wrap="square">
            <a:spAutoFit/>
          </a:bodyPr>
          <a:lstStyle/>
          <a:p>
            <a:pPr algn="ctr"/>
            <a:r>
              <a:rPr lang="en-US" sz="3600" i="1" dirty="0" smtClean="0"/>
              <a:t>“For these are not drunken, as ye suppose, seeing it is but the third hour of the day. But this is that which was spoken by the prophet Joel; And it shall come to pass in the last days, </a:t>
            </a:r>
            <a:r>
              <a:rPr lang="en-US" sz="3600" i="1" dirty="0" err="1" smtClean="0"/>
              <a:t>saith</a:t>
            </a:r>
            <a:r>
              <a:rPr lang="en-US" sz="3600" i="1" dirty="0" smtClean="0"/>
              <a:t> God, </a:t>
            </a:r>
            <a:r>
              <a:rPr lang="en-US" sz="3600" i="1" u="sng" dirty="0" smtClean="0"/>
              <a:t>I will pour out of my Spirit</a:t>
            </a:r>
            <a:r>
              <a:rPr lang="en-US" sz="3600" i="1" dirty="0" smtClean="0"/>
              <a:t> upon all flesh: and your sons and your daughters shall prophesy, and your young men shall see visions, and your old men shall dream dreams.” </a:t>
            </a:r>
          </a:p>
          <a:p>
            <a:pPr algn="ctr"/>
            <a:r>
              <a:rPr lang="en-US" sz="3600" i="1" dirty="0" smtClean="0"/>
              <a:t>(Acts 2:15-17) </a:t>
            </a:r>
            <a:endParaRPr lang="en-US" sz="3600" i="1" dirty="0"/>
          </a:p>
        </p:txBody>
      </p:sp>
      <p:sp>
        <p:nvSpPr>
          <p:cNvPr id="3" name="Title 2"/>
          <p:cNvSpPr>
            <a:spLocks noGrp="1"/>
          </p:cNvSpPr>
          <p:nvPr>
            <p:ph type="title"/>
          </p:nvPr>
        </p:nvSpPr>
        <p:spPr>
          <a:xfrm>
            <a:off x="457200" y="0"/>
            <a:ext cx="8229600" cy="1417638"/>
          </a:xfrm>
        </p:spPr>
        <p:txBody>
          <a:bodyPr/>
          <a:lstStyle/>
          <a:p>
            <a:r>
              <a:rPr lang="en-US" dirty="0" smtClean="0">
                <a:solidFill>
                  <a:srgbClr val="FFFF00"/>
                </a:solidFill>
              </a:rPr>
              <a:t>Day of Pentecost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i292.photobucket.com/albums/mm27/iam733_photos/PENTECOST-UPPER-ROOM-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3.bp.blogspot.com/-6uTl-_NHjQg/Twy1ZPMN0zI/AAAAAAAAASI/D3USRK9f_Lw/s1600/rapture2.jpg"/>
          <p:cNvPicPr>
            <a:picLocks noChangeAspect="1" noChangeArrowheads="1"/>
          </p:cNvPicPr>
          <p:nvPr/>
        </p:nvPicPr>
        <p:blipFill>
          <a:blip r:embed="rId2" cstate="print"/>
          <a:srcRect/>
          <a:stretch>
            <a:fillRect/>
          </a:stretch>
        </p:blipFill>
        <p:spPr bwMode="auto">
          <a:xfrm>
            <a:off x="0" y="6031"/>
            <a:ext cx="5038725" cy="6851969"/>
          </a:xfrm>
          <a:prstGeom prst="rect">
            <a:avLst/>
          </a:prstGeom>
          <a:noFill/>
        </p:spPr>
      </p:pic>
      <p:sp>
        <p:nvSpPr>
          <p:cNvPr id="3" name="Title 2"/>
          <p:cNvSpPr>
            <a:spLocks noGrp="1"/>
          </p:cNvSpPr>
          <p:nvPr>
            <p:ph type="title"/>
          </p:nvPr>
        </p:nvSpPr>
        <p:spPr>
          <a:xfrm rot="16200000">
            <a:off x="3695700" y="2857500"/>
            <a:ext cx="6858000" cy="1143000"/>
          </a:xfrm>
        </p:spPr>
        <p:txBody>
          <a:bodyPr>
            <a:noAutofit/>
            <a:scene3d>
              <a:camera prst="orthographicFront"/>
              <a:lightRig rig="threePt" dir="t"/>
            </a:scene3d>
            <a:sp3d extrusionH="57150">
              <a:bevelT w="38100" h="38100" prst="convex"/>
            </a:sp3d>
          </a:bodyPr>
          <a:lstStyle/>
          <a:p>
            <a:r>
              <a:rPr lang="en-US" sz="9600" dirty="0" smtClean="0">
                <a:effectLst>
                  <a:glow rad="63500">
                    <a:schemeClr val="accent5">
                      <a:satMod val="175000"/>
                      <a:alpha val="40000"/>
                    </a:schemeClr>
                  </a:glow>
                </a:effectLst>
              </a:rPr>
              <a:t>Rapture</a:t>
            </a:r>
            <a:endParaRPr lang="en-US" sz="9600" dirty="0">
              <a:effectLst>
                <a:glow rad="63500">
                  <a:schemeClr val="accent5">
                    <a:satMod val="175000"/>
                    <a:alpha val="40000"/>
                  </a:schemeClr>
                </a:glo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bookofrevelation.net/ch6-4horsemen_pastorpack_small.jpg"/>
          <p:cNvPicPr>
            <a:picLocks noChangeAspect="1" noChangeArrowheads="1"/>
          </p:cNvPicPr>
          <p:nvPr/>
        </p:nvPicPr>
        <p:blipFill>
          <a:blip r:embed="rId2" cstate="print"/>
          <a:srcRect/>
          <a:stretch>
            <a:fillRect/>
          </a:stretch>
        </p:blipFill>
        <p:spPr bwMode="auto">
          <a:xfrm>
            <a:off x="-380999" y="-288964"/>
            <a:ext cx="9525000" cy="7146964"/>
          </a:xfrm>
          <a:prstGeom prst="rect">
            <a:avLst/>
          </a:prstGeom>
          <a:noFill/>
        </p:spPr>
      </p:pic>
      <p:sp>
        <p:nvSpPr>
          <p:cNvPr id="3" name="Title 2"/>
          <p:cNvSpPr>
            <a:spLocks noGrp="1"/>
          </p:cNvSpPr>
          <p:nvPr>
            <p:ph type="title"/>
          </p:nvPr>
        </p:nvSpPr>
        <p:spPr>
          <a:xfrm>
            <a:off x="457200" y="-304800"/>
            <a:ext cx="8229600" cy="1447800"/>
          </a:xfrm>
        </p:spPr>
        <p:txBody>
          <a:bodyPr>
            <a:normAutofit/>
          </a:bodyPr>
          <a:lstStyle/>
          <a:p>
            <a:r>
              <a:rPr lang="en-US" sz="6600" dirty="0" smtClean="0">
                <a:effectLst>
                  <a:glow rad="101600">
                    <a:schemeClr val="bg1">
                      <a:alpha val="60000"/>
                    </a:schemeClr>
                  </a:glow>
                </a:effectLst>
              </a:rPr>
              <a:t>Tribulation</a:t>
            </a:r>
            <a:endParaRPr lang="en-US" sz="6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8915400" cy="1754326"/>
          </a:xfrm>
          <a:prstGeom prst="rect">
            <a:avLst/>
          </a:prstGeom>
        </p:spPr>
        <p:txBody>
          <a:bodyPr wrap="square">
            <a:spAutoFit/>
          </a:bodyPr>
          <a:lstStyle/>
          <a:p>
            <a:pPr algn="ctr"/>
            <a:r>
              <a:rPr lang="en-US" sz="3600" i="1" dirty="0" smtClean="0"/>
              <a:t>“The sun shall be turned into darkness, and the moon into blood, before that great and notable day of the Lord come.” (Act 2:20) </a:t>
            </a:r>
            <a:endParaRPr lang="en-US" sz="3600" i="1" dirty="0"/>
          </a:p>
        </p:txBody>
      </p:sp>
      <p:pic>
        <p:nvPicPr>
          <p:cNvPr id="95234" name="Picture 2" descr="http://3.bp.blogspot.com/_TbkIC-eqFNM/S8oQUZplPtI/AAAAAAAAFdg/y3xccg-cvSk/s1600/sackcloth+sun+red+moon.jpg"/>
          <p:cNvPicPr>
            <a:picLocks noChangeAspect="1" noChangeArrowheads="1"/>
          </p:cNvPicPr>
          <p:nvPr/>
        </p:nvPicPr>
        <p:blipFill>
          <a:blip r:embed="rId2" cstate="print"/>
          <a:srcRect/>
          <a:stretch>
            <a:fillRect/>
          </a:stretch>
        </p:blipFill>
        <p:spPr bwMode="auto">
          <a:xfrm>
            <a:off x="1981200" y="2362200"/>
            <a:ext cx="5486400" cy="417021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715000" cy="6629400"/>
          </a:xfrm>
        </p:spPr>
        <p:txBody>
          <a:bodyPr>
            <a:normAutofit fontScale="92500"/>
          </a:bodyPr>
          <a:lstStyle/>
          <a:p>
            <a:pPr algn="ctr">
              <a:buNone/>
            </a:pPr>
            <a:r>
              <a:rPr lang="en-US" i="1" dirty="0" smtClean="0"/>
              <a:t>   “Immediately after the tribulation of those days shall 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 (Matthew 24:29-30) </a:t>
            </a:r>
            <a:endParaRPr lang="en-US" i="1" dirty="0"/>
          </a:p>
        </p:txBody>
      </p:sp>
      <p:pic>
        <p:nvPicPr>
          <p:cNvPr id="94210" name="Picture 2" descr="http://www.mnartists.org/uploads/users/user_2571/061be6ee27155351efcbaad55bf7c5ac/061be6ee27155351efcbaad55bf7c5ac.jpg"/>
          <p:cNvPicPr>
            <a:picLocks noChangeAspect="1" noChangeArrowheads="1"/>
          </p:cNvPicPr>
          <p:nvPr/>
        </p:nvPicPr>
        <p:blipFill>
          <a:blip r:embed="rId2" cstate="print"/>
          <a:srcRect/>
          <a:stretch>
            <a:fillRect/>
          </a:stretch>
        </p:blipFill>
        <p:spPr bwMode="auto">
          <a:xfrm>
            <a:off x="5943600" y="914400"/>
            <a:ext cx="286801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953000" y="838200"/>
            <a:ext cx="1828800" cy="1995054"/>
          </a:xfrm>
          <a:prstGeom prst="ellipse">
            <a:avLst/>
          </a:prstGeom>
          <a:ln>
            <a:noFill/>
          </a:ln>
          <a:effectLst>
            <a:softEdge rad="112500"/>
          </a:effectLst>
        </p:spPr>
      </p:pic>
      <p:sp>
        <p:nvSpPr>
          <p:cNvPr id="4" name="Title 3"/>
          <p:cNvSpPr>
            <a:spLocks noGrp="1"/>
          </p:cNvSpPr>
          <p:nvPr>
            <p:ph type="title"/>
          </p:nvPr>
        </p:nvSpPr>
        <p:spPr>
          <a:xfrm>
            <a:off x="3962400" y="4800600"/>
            <a:ext cx="2590800" cy="1219200"/>
          </a:xfrm>
        </p:spPr>
        <p:txBody>
          <a:bodyPr/>
          <a:lstStyle/>
          <a:p>
            <a:r>
              <a:rPr lang="en-US" b="1" i="1" dirty="0" smtClean="0">
                <a:solidFill>
                  <a:schemeClr val="bg1"/>
                </a:solidFill>
              </a:rPr>
              <a:t>6:12-17</a:t>
            </a:r>
            <a:endParaRPr lang="en-US"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turnbacktogod.com/wp-content/uploads/2011/09/Walk-in-the-holy-spirit.jpg"/>
          <p:cNvPicPr>
            <a:picLocks noChangeAspect="1" noChangeArrowheads="1"/>
          </p:cNvPicPr>
          <p:nvPr/>
        </p:nvPicPr>
        <p:blipFill>
          <a:blip r:embed="rId2" cstate="print"/>
          <a:srcRect/>
          <a:stretch>
            <a:fillRect/>
          </a:stretch>
        </p:blipFill>
        <p:spPr bwMode="auto">
          <a:xfrm>
            <a:off x="1600200" y="0"/>
            <a:ext cx="6543675" cy="4903394"/>
          </a:xfrm>
          <a:prstGeom prst="rect">
            <a:avLst/>
          </a:prstGeom>
          <a:noFill/>
        </p:spPr>
      </p:pic>
      <p:sp>
        <p:nvSpPr>
          <p:cNvPr id="3" name="Rectangle 2"/>
          <p:cNvSpPr/>
          <p:nvPr/>
        </p:nvSpPr>
        <p:spPr>
          <a:xfrm>
            <a:off x="457200" y="4876800"/>
            <a:ext cx="8382000" cy="1200329"/>
          </a:xfrm>
          <a:prstGeom prst="rect">
            <a:avLst/>
          </a:prstGeom>
        </p:spPr>
        <p:txBody>
          <a:bodyPr wrap="square">
            <a:spAutoFit/>
            <a:scene3d>
              <a:camera prst="orthographicFront"/>
              <a:lightRig rig="threePt" dir="t"/>
            </a:scene3d>
            <a:sp3d extrusionH="57150">
              <a:bevelT w="38100" h="38100" prst="convex"/>
            </a:sp3d>
          </a:bodyPr>
          <a:lstStyle/>
          <a:p>
            <a:pPr algn="ctr"/>
            <a:r>
              <a:rPr lang="en-US" sz="3600" b="1" i="1" dirty="0" smtClean="0"/>
              <a:t>“If we live in the Spirit, let us also walk </a:t>
            </a:r>
          </a:p>
          <a:p>
            <a:pPr algn="ctr"/>
            <a:r>
              <a:rPr lang="en-US" sz="3600" b="1" i="1" dirty="0" smtClean="0"/>
              <a:t>in the Spirit.” (Gal. 5:25) </a:t>
            </a:r>
            <a:endParaRPr lang="en-US" sz="3600" b="1" i="1"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092017"/>
          </a:xfrm>
          <a:prstGeom prst="rect">
            <a:avLst/>
          </a:prstGeom>
        </p:spPr>
        <p:txBody>
          <a:bodyPr wrap="square">
            <a:spAutoFit/>
          </a:bodyPr>
          <a:lstStyle/>
          <a:p>
            <a:pPr algn="ctr"/>
            <a:r>
              <a:rPr lang="en-US" sz="4000" i="1" dirty="0" smtClean="0"/>
              <a:t>“And I beheld when he had opened the sixth seal, and, lo, there was a great earthquake; and the sun became black as sackcloth of hair, and the moon became as blood; And the stars of heaven fell unto the earth, even as a fig tree </a:t>
            </a:r>
            <a:r>
              <a:rPr lang="en-US" sz="4000" i="1" dirty="0" err="1" smtClean="0"/>
              <a:t>casteth</a:t>
            </a:r>
            <a:r>
              <a:rPr lang="en-US" sz="4000" i="1" dirty="0" smtClean="0"/>
              <a:t> her untimely figs, when she is shaken of a mighty wind. And the heaven departed as a scroll when it is rolled together; and every mountain and island were moved </a:t>
            </a:r>
          </a:p>
          <a:p>
            <a:pPr algn="ctr"/>
            <a:r>
              <a:rPr lang="en-US" sz="4000" i="1" dirty="0" smtClean="0"/>
              <a:t>out of their places. </a:t>
            </a:r>
            <a:endParaRPr lang="en-US" sz="4000"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63417"/>
          </a:xfrm>
          <a:prstGeom prst="rect">
            <a:avLst/>
          </a:prstGeom>
        </p:spPr>
        <p:txBody>
          <a:bodyPr wrap="square">
            <a:spAutoFit/>
          </a:bodyPr>
          <a:lstStyle/>
          <a:p>
            <a:pPr algn="ctr"/>
            <a:r>
              <a:rPr lang="en-US" sz="4000" i="1" dirty="0" smtClean="0"/>
              <a:t>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sitteth on the throne, and from the wrath of the Lamb: For the great day of his wrath is come; and who </a:t>
            </a:r>
          </a:p>
          <a:p>
            <a:pPr algn="ctr"/>
            <a:r>
              <a:rPr lang="en-US" sz="4000" i="1" dirty="0" smtClean="0"/>
              <a:t>shall be able to stand?”</a:t>
            </a:r>
            <a:endParaRPr lang="en-US" sz="4000" i="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END TIMES.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8196" name="Picture 4" descr="c:\Users\Ptr. Daniel White\Desktop\Bible pictures\Prophecy pictures\prophecy pictures\revelation\earthquake-next-one-photo-rtre2o5-sw.jpg"/>
          <p:cNvPicPr>
            <a:picLocks noChangeAspect="1" noChangeArrowheads="1"/>
          </p:cNvPicPr>
          <p:nvPr/>
        </p:nvPicPr>
        <p:blipFill>
          <a:blip r:embed="rId4" cstate="print"/>
          <a:srcRect r="1724" b="14272"/>
          <a:stretch>
            <a:fillRect/>
          </a:stretch>
        </p:blipFill>
        <p:spPr bwMode="auto">
          <a:xfrm>
            <a:off x="2895600" y="2133600"/>
            <a:ext cx="3727074" cy="2438400"/>
          </a:xfrm>
          <a:prstGeom prst="rect">
            <a:avLst/>
          </a:prstGeom>
          <a:ln>
            <a:noFill/>
          </a:ln>
          <a:effectLst>
            <a:softEdge rad="112500"/>
          </a:effectLst>
        </p:spPr>
      </p:pic>
      <p:pic>
        <p:nvPicPr>
          <p:cNvPr id="3074" name="Picture 2" descr="C:\Users\Ptr. Daniel White\Desktop\Bible pictures\backgrounds\Sky\thumbbig-Earth-Other-22986.jpg"/>
          <p:cNvPicPr>
            <a:picLocks noChangeAspect="1" noChangeArrowheads="1"/>
          </p:cNvPicPr>
          <p:nvPr/>
        </p:nvPicPr>
        <p:blipFill>
          <a:blip r:embed="rId5" cstate="print"/>
          <a:srcRect/>
          <a:stretch>
            <a:fillRect/>
          </a:stretch>
        </p:blipFill>
        <p:spPr bwMode="auto">
          <a:xfrm>
            <a:off x="2895600" y="4343400"/>
            <a:ext cx="3733800" cy="26669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Ptr. Daniel White\Desktop\Bible pictures\backgrounds\Sky\sun-rays-coming-out-of-the-clouds-in-a-blue-sky.jpg"/>
          <p:cNvPicPr>
            <a:picLocks noChangeAspect="1" noChangeArrowheads="1"/>
          </p:cNvPicPr>
          <p:nvPr/>
        </p:nvPicPr>
        <p:blipFill>
          <a:blip r:embed="rId3" cstate="print"/>
          <a:srcRect/>
          <a:stretch>
            <a:fillRect/>
          </a:stretch>
        </p:blipFill>
        <p:spPr bwMode="auto">
          <a:xfrm>
            <a:off x="0" y="0"/>
            <a:ext cx="9144002" cy="6858000"/>
          </a:xfrm>
          <a:prstGeom prst="rect">
            <a:avLst/>
          </a:prstGeom>
          <a:noFill/>
        </p:spPr>
      </p:pic>
      <p:pic>
        <p:nvPicPr>
          <p:cNvPr id="9222" name="Picture 6" descr="C:\Users\Ptr. Daniel White\Desktop\Bible pictures\backgrounds\earth and space\Earth-From-Space-30412.jpg"/>
          <p:cNvPicPr>
            <a:picLocks noChangeAspect="1" noChangeArrowheads="1"/>
          </p:cNvPicPr>
          <p:nvPr/>
        </p:nvPicPr>
        <p:blipFill>
          <a:blip r:embed="rId4" cstate="print"/>
          <a:srcRect/>
          <a:stretch>
            <a:fillRect/>
          </a:stretch>
        </p:blipFill>
        <p:spPr bwMode="auto">
          <a:xfrm>
            <a:off x="-380999" y="-285749"/>
            <a:ext cx="9525000" cy="7143749"/>
          </a:xfrm>
          <a:prstGeom prst="rect">
            <a:avLst/>
          </a:prstGeom>
          <a:noFill/>
        </p:spPr>
      </p:pic>
      <p:pic>
        <p:nvPicPr>
          <p:cNvPr id="3074" name="Picture 2" descr="C:\Users\Ptr. Daniel White\Desktop\Bible pictures\war\Blood Moon.bmp"/>
          <p:cNvPicPr>
            <a:picLocks noChangeAspect="1" noChangeArrowheads="1"/>
          </p:cNvPicPr>
          <p:nvPr/>
        </p:nvPicPr>
        <p:blipFill>
          <a:blip r:embed="rId5" cstate="print"/>
          <a:srcRect/>
          <a:stretch>
            <a:fillRect/>
          </a:stretch>
        </p:blipFill>
        <p:spPr bwMode="auto">
          <a:xfrm>
            <a:off x="152400" y="-304800"/>
            <a:ext cx="5514975" cy="36786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9221"/>
                                        </p:tgtEl>
                                        <p:attrNameLst>
                                          <p:attrName>ppt_w</p:attrName>
                                        </p:attrNameLst>
                                      </p:cBhvr>
                                      <p:tavLst>
                                        <p:tav tm="0">
                                          <p:val>
                                            <p:strVal val="ppt_w"/>
                                          </p:val>
                                        </p:tav>
                                        <p:tav tm="100000">
                                          <p:val>
                                            <p:fltVal val="0"/>
                                          </p:val>
                                        </p:tav>
                                      </p:tavLst>
                                    </p:anim>
                                    <p:anim calcmode="lin" valueType="num">
                                      <p:cBhvr>
                                        <p:cTn id="7" dur="1000"/>
                                        <p:tgtEl>
                                          <p:spTgt spid="9221"/>
                                        </p:tgtEl>
                                        <p:attrNameLst>
                                          <p:attrName>ppt_h</p:attrName>
                                        </p:attrNameLst>
                                      </p:cBhvr>
                                      <p:tavLst>
                                        <p:tav tm="0">
                                          <p:val>
                                            <p:strVal val="ppt_h"/>
                                          </p:val>
                                        </p:tav>
                                        <p:tav tm="100000">
                                          <p:val>
                                            <p:fltVal val="0"/>
                                          </p:val>
                                        </p:tav>
                                      </p:tavLst>
                                    </p:anim>
                                    <p:animEffect transition="out" filter="fade">
                                      <p:cBhvr>
                                        <p:cTn id="8" dur="1000"/>
                                        <p:tgtEl>
                                          <p:spTgt spid="9221"/>
                                        </p:tgtEl>
                                      </p:cBhvr>
                                    </p:animEffect>
                                    <p:set>
                                      <p:cBhvr>
                                        <p:cTn id="9" dur="1" fill="hold">
                                          <p:stCondLst>
                                            <p:cond delay="999"/>
                                          </p:stCondLst>
                                        </p:cTn>
                                        <p:tgtEl>
                                          <p:spTgt spid="92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1000" fill="hold"/>
                                        <p:tgtEl>
                                          <p:spTgt spid="9222"/>
                                        </p:tgtEl>
                                        <p:attrNameLst>
                                          <p:attrName>ppt_w</p:attrName>
                                        </p:attrNameLst>
                                      </p:cBhvr>
                                      <p:tavLst>
                                        <p:tav tm="0">
                                          <p:val>
                                            <p:fltVal val="0"/>
                                          </p:val>
                                        </p:tav>
                                        <p:tav tm="100000">
                                          <p:val>
                                            <p:strVal val="#ppt_w"/>
                                          </p:val>
                                        </p:tav>
                                      </p:tavLst>
                                    </p:anim>
                                    <p:anim calcmode="lin" valueType="num">
                                      <p:cBhvr>
                                        <p:cTn id="15" dur="1000" fill="hold"/>
                                        <p:tgtEl>
                                          <p:spTgt spid="9222"/>
                                        </p:tgtEl>
                                        <p:attrNameLst>
                                          <p:attrName>ppt_h</p:attrName>
                                        </p:attrNameLst>
                                      </p:cBhvr>
                                      <p:tavLst>
                                        <p:tav tm="0">
                                          <p:val>
                                            <p:fltVal val="0"/>
                                          </p:val>
                                        </p:tav>
                                        <p:tav tm="100000">
                                          <p:val>
                                            <p:strVal val="#ppt_h"/>
                                          </p:val>
                                        </p:tav>
                                      </p:tavLst>
                                    </p:anim>
                                    <p:animEffect transition="in" filter="fade">
                                      <p:cBhvr>
                                        <p:cTn id="16" dur="1000"/>
                                        <p:tgtEl>
                                          <p:spTgt spid="92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Bible pictures\Prophecy pictures\prophecy pictures\rapture and second coming\End Time Coming.bmp"/>
          <p:cNvPicPr>
            <a:picLocks noChangeAspect="1" noChangeArrowheads="1"/>
          </p:cNvPicPr>
          <p:nvPr/>
        </p:nvPicPr>
        <p:blipFill>
          <a:blip r:embed="rId3" cstate="print"/>
          <a:srcRect/>
          <a:stretch>
            <a:fillRect/>
          </a:stretch>
        </p:blipFill>
        <p:spPr bwMode="auto">
          <a:xfrm>
            <a:off x="4495800" y="228600"/>
            <a:ext cx="4495800" cy="3200400"/>
          </a:xfrm>
          <a:prstGeom prst="rect">
            <a:avLst/>
          </a:prstGeom>
          <a:ln>
            <a:noFill/>
          </a:ln>
          <a:effectLst>
            <a:softEdge rad="112500"/>
          </a:effectLst>
        </p:spPr>
      </p:pic>
      <p:pic>
        <p:nvPicPr>
          <p:cNvPr id="4098" name="Picture 2" descr="C:\Users\Ptr. Daniel White\Desktop\Bible pictures\backgrounds\earth and space\nebula.jpg"/>
          <p:cNvPicPr>
            <a:picLocks noChangeAspect="1" noChangeArrowheads="1"/>
          </p:cNvPicPr>
          <p:nvPr/>
        </p:nvPicPr>
        <p:blipFill>
          <a:blip r:embed="rId4" cstate="print"/>
          <a:srcRect/>
          <a:stretch>
            <a:fillRect/>
          </a:stretch>
        </p:blipFill>
        <p:spPr bwMode="auto">
          <a:xfrm>
            <a:off x="228600" y="3486150"/>
            <a:ext cx="4191000" cy="3219450"/>
          </a:xfrm>
          <a:prstGeom prst="rect">
            <a:avLst/>
          </a:prstGeom>
          <a:ln>
            <a:noFill/>
          </a:ln>
          <a:effectLst>
            <a:softEdge rad="112500"/>
          </a:effectLst>
        </p:spPr>
      </p:pic>
      <p:pic>
        <p:nvPicPr>
          <p:cNvPr id="4099" name="Picture 3" descr="C:\Users\Ptr. Daniel White\Desktop\Bible pictures\backgrounds\earth and space\Sci-Fi-Explosions-362.jpg"/>
          <p:cNvPicPr>
            <a:picLocks noChangeAspect="1" noChangeArrowheads="1"/>
          </p:cNvPicPr>
          <p:nvPr/>
        </p:nvPicPr>
        <p:blipFill>
          <a:blip r:embed="rId5" cstate="print"/>
          <a:srcRect/>
          <a:stretch>
            <a:fillRect/>
          </a:stretch>
        </p:blipFill>
        <p:spPr bwMode="auto">
          <a:xfrm>
            <a:off x="4495800" y="3505200"/>
            <a:ext cx="4419600" cy="3124200"/>
          </a:xfrm>
          <a:prstGeom prst="rect">
            <a:avLst/>
          </a:prstGeom>
          <a:ln>
            <a:noFill/>
          </a:ln>
          <a:effectLst>
            <a:softEdge rad="112500"/>
          </a:effectLst>
        </p:spPr>
      </p:pic>
      <p:pic>
        <p:nvPicPr>
          <p:cNvPr id="4100" name="Picture 4" descr="C:\Users\Ptr. Daniel White\Desktop\Bible pictures\backgrounds\earth and space\Sci-Fi-Space-45725.jpg"/>
          <p:cNvPicPr>
            <a:picLocks noChangeAspect="1" noChangeArrowheads="1"/>
          </p:cNvPicPr>
          <p:nvPr/>
        </p:nvPicPr>
        <p:blipFill>
          <a:blip r:embed="rId6" cstate="print"/>
          <a:srcRect/>
          <a:stretch>
            <a:fillRect/>
          </a:stretch>
        </p:blipFill>
        <p:spPr bwMode="auto">
          <a:xfrm>
            <a:off x="152400" y="228600"/>
            <a:ext cx="4267200" cy="32688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backgrounds\earth and space\Military-Explosion-20799.jpg"/>
          <p:cNvPicPr>
            <a:picLocks noChangeAspect="1" noChangeArrowheads="1"/>
          </p:cNvPicPr>
          <p:nvPr/>
        </p:nvPicPr>
        <p:blipFill>
          <a:blip r:embed="rId3" cstate="print"/>
          <a:srcRect/>
          <a:stretch>
            <a:fillRect/>
          </a:stretch>
        </p:blipFill>
        <p:spPr bwMode="auto">
          <a:xfrm>
            <a:off x="-28967" y="0"/>
            <a:ext cx="9172967" cy="7015621"/>
          </a:xfrm>
          <a:prstGeom prst="rect">
            <a:avLst/>
          </a:prstGeom>
          <a:noFill/>
        </p:spPr>
      </p:pic>
      <p:sp>
        <p:nvSpPr>
          <p:cNvPr id="3" name="Title 2"/>
          <p:cNvSpPr>
            <a:spLocks noGrp="1"/>
          </p:cNvSpPr>
          <p:nvPr>
            <p:ph type="title"/>
          </p:nvPr>
        </p:nvSpPr>
        <p:spPr>
          <a:xfrm>
            <a:off x="0" y="0"/>
            <a:ext cx="9144000" cy="7162800"/>
          </a:xfrm>
        </p:spPr>
        <p:txBody>
          <a:bodyPr>
            <a:noAutofit/>
          </a:bodyPr>
          <a:lstStyle/>
          <a:p>
            <a:r>
              <a:rPr lang="en-US" sz="4000" i="1" dirty="0" smtClean="0">
                <a:effectLst>
                  <a:glow rad="101600">
                    <a:schemeClr val="bg1">
                      <a:alpha val="60000"/>
                    </a:schemeClr>
                  </a:glow>
                </a:effectLst>
              </a:rPr>
              <a:t>“The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(Matthew  24:29-30)</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p>
            <a:r>
              <a:rPr lang="en-US" sz="6000" i="1" dirty="0" smtClean="0"/>
              <a:t>“Justice and judgment are the habitation of thy throne: mercy and truth shall go before thy face.” (Psalm 89:14)</a:t>
            </a:r>
            <a:endParaRPr lang="en-US" sz="6000" i="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6600" i="1" dirty="0" smtClean="0">
                <a:effectLst>
                  <a:glow rad="101600">
                    <a:srgbClr val="FF0000">
                      <a:alpha val="60000"/>
                    </a:srgbClr>
                  </a:glow>
                </a:effectLst>
              </a:rPr>
              <a:t>Revelation 7:1-17</a:t>
            </a:r>
            <a:endParaRPr lang="en-US" sz="6600" i="1" dirty="0">
              <a:effectLst>
                <a:glow rad="101600">
                  <a:srgbClr val="FF0000">
                    <a:alpha val="60000"/>
                  </a:srgbClr>
                </a:glo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Heavens view of earth.jpg"/>
          <p:cNvPicPr>
            <a:picLocks noChangeAspect="1" noChangeArrowheads="1"/>
          </p:cNvPicPr>
          <p:nvPr/>
        </p:nvPicPr>
        <p:blipFill>
          <a:blip r:embed="rId3" cstate="print"/>
          <a:srcRect/>
          <a:stretch>
            <a:fillRect/>
          </a:stretch>
        </p:blipFill>
        <p:spPr bwMode="auto">
          <a:xfrm>
            <a:off x="4156086" y="0"/>
            <a:ext cx="4987914" cy="6858000"/>
          </a:xfrm>
          <a:prstGeom prst="rect">
            <a:avLst/>
          </a:prstGeom>
          <a:noFill/>
        </p:spPr>
      </p:pic>
      <p:pic>
        <p:nvPicPr>
          <p:cNvPr id="4" name="Picture 2" descr="C:\Users\Ptr. Daniel White\Desktop\Bible pictures\angels\Heavens view of earth.jpg"/>
          <p:cNvPicPr>
            <a:picLocks noChangeAspect="1" noChangeArrowheads="1"/>
          </p:cNvPicPr>
          <p:nvPr/>
        </p:nvPicPr>
        <p:blipFill>
          <a:blip r:embed="rId3" cstate="print"/>
          <a:srcRect l="-4583" t="26667" r="64863" b="44444"/>
          <a:stretch>
            <a:fillRect/>
          </a:stretch>
        </p:blipFill>
        <p:spPr bwMode="auto">
          <a:xfrm>
            <a:off x="6857998" y="1676400"/>
            <a:ext cx="1406769" cy="1295400"/>
          </a:xfrm>
          <a:prstGeom prst="ellipse">
            <a:avLst/>
          </a:prstGeom>
          <a:ln>
            <a:noFill/>
          </a:ln>
          <a:effectLst>
            <a:softEdge rad="112500"/>
          </a:effectLst>
        </p:spPr>
      </p:pic>
      <p:sp>
        <p:nvSpPr>
          <p:cNvPr id="5" name="Title 4"/>
          <p:cNvSpPr>
            <a:spLocks noGrp="1"/>
          </p:cNvSpPr>
          <p:nvPr>
            <p:ph type="title"/>
          </p:nvPr>
        </p:nvSpPr>
        <p:spPr>
          <a:xfrm>
            <a:off x="0" y="0"/>
            <a:ext cx="4114800" cy="6629400"/>
          </a:xfrm>
        </p:spPr>
        <p:txBody>
          <a:bodyPr/>
          <a:lstStyle/>
          <a:p>
            <a:r>
              <a:rPr lang="en-US" b="1" i="1" dirty="0" smtClean="0">
                <a:solidFill>
                  <a:schemeClr val="accent5">
                    <a:lumMod val="60000"/>
                    <a:lumOff val="40000"/>
                  </a:schemeClr>
                </a:solidFill>
              </a:rPr>
              <a:t>The command is given to delay the judgments of the Great Tribulation until the 144,000 can be sealed and sent to preach the gospel.</a:t>
            </a:r>
            <a:endParaRPr lang="en-US" b="1" i="1" dirty="0">
              <a:solidFill>
                <a:schemeClr val="accent5">
                  <a:lumMod val="60000"/>
                  <a:lumOff val="40000"/>
                </a:schemeClr>
              </a:solidFill>
            </a:endParaRPr>
          </a:p>
        </p:txBody>
      </p:sp>
      <p:pic>
        <p:nvPicPr>
          <p:cNvPr id="7" name="Picture 2" descr="C:\Users\Ptr. Daniel White\Desktop\Bible pictures\angels\Heavens view of earth.jpg"/>
          <p:cNvPicPr>
            <a:picLocks noChangeAspect="1" noChangeArrowheads="1"/>
          </p:cNvPicPr>
          <p:nvPr/>
        </p:nvPicPr>
        <p:blipFill>
          <a:blip r:embed="rId3" cstate="print"/>
          <a:srcRect l="64863" t="51111" r="15277" b="37778"/>
          <a:stretch>
            <a:fillRect/>
          </a:stretch>
        </p:blipFill>
        <p:spPr bwMode="auto">
          <a:xfrm>
            <a:off x="8153400" y="6096000"/>
            <a:ext cx="1219200" cy="762000"/>
          </a:xfrm>
          <a:prstGeom prst="rect">
            <a:avLst/>
          </a:prstGeom>
          <a:ln>
            <a:noFill/>
          </a:ln>
          <a:effectLst>
            <a:softEdge rad="112500"/>
          </a:effectLst>
        </p:spPr>
      </p:pic>
      <p:pic>
        <p:nvPicPr>
          <p:cNvPr id="8" name="Picture 2" descr="C:\Users\Ptr. Daniel White\Desktop\Bible pictures\angels\Heavens view of earth.jpg"/>
          <p:cNvPicPr>
            <a:picLocks noChangeAspect="1" noChangeArrowheads="1"/>
          </p:cNvPicPr>
          <p:nvPr/>
        </p:nvPicPr>
        <p:blipFill>
          <a:blip r:embed="rId3" cstate="print"/>
          <a:srcRect l="64863" t="51111" r="15277" b="37778"/>
          <a:stretch>
            <a:fillRect/>
          </a:stretch>
        </p:blipFill>
        <p:spPr bwMode="auto">
          <a:xfrm>
            <a:off x="8382000" y="4648200"/>
            <a:ext cx="762000" cy="762000"/>
          </a:xfrm>
          <a:prstGeom prst="rect">
            <a:avLst/>
          </a:prstGeom>
          <a:ln>
            <a:noFill/>
          </a:ln>
          <a:effectLst>
            <a:softEdge rad="112500"/>
          </a:effectLst>
        </p:spPr>
      </p:pic>
      <p:pic>
        <p:nvPicPr>
          <p:cNvPr id="9" name="Picture 2" descr="C:\Users\Ptr. Daniel White\Desktop\Bible pictures\angels\Heavens view of earth.jpg"/>
          <p:cNvPicPr>
            <a:picLocks noChangeAspect="1" noChangeArrowheads="1"/>
          </p:cNvPicPr>
          <p:nvPr/>
        </p:nvPicPr>
        <p:blipFill>
          <a:blip r:embed="rId3" cstate="print"/>
          <a:srcRect l="64863" t="51111" r="15277" b="37778"/>
          <a:stretch>
            <a:fillRect/>
          </a:stretch>
        </p:blipFill>
        <p:spPr bwMode="auto">
          <a:xfrm>
            <a:off x="8534400" y="5486400"/>
            <a:ext cx="762000" cy="762000"/>
          </a:xfrm>
          <a:prstGeom prst="rect">
            <a:avLst/>
          </a:prstGeom>
          <a:ln>
            <a:noFill/>
          </a:ln>
          <a:effectLst>
            <a:softEdge rad="112500"/>
          </a:effectLst>
        </p:spPr>
      </p:pic>
      <p:pic>
        <p:nvPicPr>
          <p:cNvPr id="10" name="Picture 2" descr="C:\Users\Ptr. Daniel White\Desktop\Bible pictures\angels\Heavens view of earth.jpg"/>
          <p:cNvPicPr>
            <a:picLocks noChangeAspect="1" noChangeArrowheads="1"/>
          </p:cNvPicPr>
          <p:nvPr/>
        </p:nvPicPr>
        <p:blipFill>
          <a:blip r:embed="rId3" cstate="print"/>
          <a:srcRect l="64863" t="51111" r="15277" b="37778"/>
          <a:stretch>
            <a:fillRect/>
          </a:stretch>
        </p:blipFill>
        <p:spPr bwMode="auto">
          <a:xfrm>
            <a:off x="8610600" y="4648200"/>
            <a:ext cx="693420" cy="990600"/>
          </a:xfrm>
          <a:prstGeom prst="rect">
            <a:avLst/>
          </a:prstGeom>
          <a:ln>
            <a:noFill/>
          </a:ln>
          <a:effectLst>
            <a:softEdge rad="112500"/>
          </a:effectLst>
        </p:spPr>
      </p:pic>
      <p:pic>
        <p:nvPicPr>
          <p:cNvPr id="11" name="Picture 2" descr="C:\Users\Ptr. Daniel White\Desktop\Bible pictures\angels\Heavens view of earth.jpg"/>
          <p:cNvPicPr>
            <a:picLocks noChangeAspect="1" noChangeArrowheads="1"/>
          </p:cNvPicPr>
          <p:nvPr/>
        </p:nvPicPr>
        <p:blipFill>
          <a:blip r:embed="rId3" cstate="print"/>
          <a:srcRect l="64863" t="51111" r="15277" b="37778"/>
          <a:stretch>
            <a:fillRect/>
          </a:stretch>
        </p:blipFill>
        <p:spPr bwMode="auto">
          <a:xfrm>
            <a:off x="7894320" y="5715000"/>
            <a:ext cx="487680" cy="696686"/>
          </a:xfrm>
          <a:prstGeom prst="rect">
            <a:avLst/>
          </a:prstGeom>
          <a:ln>
            <a:noFill/>
          </a:ln>
          <a:effectLst>
            <a:softEdge rad="112500"/>
          </a:effectLst>
        </p:spPr>
      </p:pic>
      <p:pic>
        <p:nvPicPr>
          <p:cNvPr id="12" name="Picture 2" descr="C:\Users\Ptr. Daniel White\Desktop\Bible pictures\angels\Heavens view of earth.jpg"/>
          <p:cNvPicPr>
            <a:picLocks noChangeAspect="1" noChangeArrowheads="1"/>
          </p:cNvPicPr>
          <p:nvPr/>
        </p:nvPicPr>
        <p:blipFill>
          <a:blip r:embed="rId3" cstate="print"/>
          <a:srcRect l="-4583" t="26667" r="64863" b="44444"/>
          <a:stretch>
            <a:fillRect/>
          </a:stretch>
        </p:blipFill>
        <p:spPr bwMode="auto">
          <a:xfrm>
            <a:off x="6934200" y="2057400"/>
            <a:ext cx="304800" cy="1066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ripturessay.com/images/hs03.jpg"/>
          <p:cNvPicPr>
            <a:picLocks noChangeAspect="1" noChangeArrowheads="1"/>
          </p:cNvPicPr>
          <p:nvPr/>
        </p:nvPicPr>
        <p:blipFill>
          <a:blip r:embed="rId2" cstate="print"/>
          <a:srcRect/>
          <a:stretch>
            <a:fillRect/>
          </a:stretch>
        </p:blipFill>
        <p:spPr bwMode="auto">
          <a:xfrm>
            <a:off x="0" y="-19052"/>
            <a:ext cx="9144000" cy="6877052"/>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Prophecy pictures\prophecy pictures\revelation\144thou.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2" descr="http://lamblion.com/images/publications/articles/sealed-144000.jpg"/>
          <p:cNvPicPr>
            <a:picLocks noChangeAspect="1" noChangeArrowheads="1"/>
          </p:cNvPicPr>
          <p:nvPr/>
        </p:nvPicPr>
        <p:blipFill>
          <a:blip r:embed="rId4" cstate="print"/>
          <a:srcRect/>
          <a:stretch>
            <a:fillRect/>
          </a:stretch>
        </p:blipFill>
        <p:spPr bwMode="auto">
          <a:xfrm>
            <a:off x="4495800" y="304800"/>
            <a:ext cx="4419600" cy="32578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4.bp.blogspot.com/-v95jkM5iVtI/T7L4_lyKHdI/AAAAAAAABPU/qKM3qRwRGAA/s1600/144000.jpg"/>
          <p:cNvPicPr>
            <a:picLocks noChangeAspect="1" noChangeArrowheads="1"/>
          </p:cNvPicPr>
          <p:nvPr/>
        </p:nvPicPr>
        <p:blipFill>
          <a:blip r:embed="rId2" cstate="print"/>
          <a:srcRect/>
          <a:stretch>
            <a:fillRect/>
          </a:stretch>
        </p:blipFill>
        <p:spPr bwMode="auto">
          <a:xfrm>
            <a:off x="1" y="0"/>
            <a:ext cx="9229742" cy="7096126"/>
          </a:xfrm>
          <a:prstGeom prst="rect">
            <a:avLst/>
          </a:prstGeom>
          <a:noFill/>
        </p:spPr>
      </p:pic>
      <p:sp>
        <p:nvSpPr>
          <p:cNvPr id="3" name="Title 1"/>
          <p:cNvSpPr txBox="1">
            <a:spLocks/>
          </p:cNvSpPr>
          <p:nvPr/>
        </p:nvSpPr>
        <p:spPr>
          <a:xfrm>
            <a:off x="762000" y="274638"/>
            <a:ext cx="7239000" cy="65833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lumMod val="85000"/>
                  </a:schemeClr>
                </a:solidFill>
                <a:effectLst>
                  <a:glow rad="101600">
                    <a:schemeClr val="bg1">
                      <a:alpha val="60000"/>
                    </a:schemeClr>
                  </a:glow>
                </a:effectLst>
                <a:uLnTx/>
                <a:uFillTx/>
                <a:latin typeface="+mj-lt"/>
                <a:ea typeface="+mj-ea"/>
                <a:cs typeface="+mj-cs"/>
              </a:rPr>
              <a:t>“And I looked, and, lo, a Lamb stood on the mount Zion, and with Him a hundred forty and four thousand, having His Father’s name written in their foreheads.” (Revelation 14:1)</a:t>
            </a:r>
            <a:endParaRPr kumimoji="0" lang="en-US" sz="4400" b="0" i="1" u="none" strike="noStrike" kern="1200" cap="none" spc="0" normalizeH="0" baseline="0" noProof="0" dirty="0">
              <a:ln>
                <a:noFill/>
              </a:ln>
              <a:solidFill>
                <a:schemeClr val="tx1">
                  <a:lumMod val="85000"/>
                </a:schemeClr>
              </a:solidFill>
              <a:effectLst>
                <a:glow rad="101600">
                  <a:schemeClr val="bg1">
                    <a:alpha val="60000"/>
                  </a:schemeClr>
                </a:glo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Jesus\06 MINISTRY\Jesus w Disciples\going_to_work_for_Jesus_two_by_two.jpg"/>
          <p:cNvPicPr>
            <a:picLocks noChangeAspect="1" noChangeArrowheads="1"/>
          </p:cNvPicPr>
          <p:nvPr/>
        </p:nvPicPr>
        <p:blipFill>
          <a:blip r:embed="rId3" cstate="print"/>
          <a:srcRect/>
          <a:stretch>
            <a:fillRect/>
          </a:stretch>
        </p:blipFill>
        <p:spPr bwMode="auto">
          <a:xfrm>
            <a:off x="47625" y="533400"/>
            <a:ext cx="4889500" cy="5867400"/>
          </a:xfrm>
          <a:prstGeom prst="rect">
            <a:avLst/>
          </a:prstGeom>
          <a:noFill/>
          <a:scene3d>
            <a:camera prst="orthographicFront"/>
            <a:lightRig rig="threePt" dir="t"/>
          </a:scene3d>
          <a:sp3d>
            <a:bevelT prst="convex"/>
          </a:sp3d>
        </p:spPr>
      </p:pic>
      <p:sp>
        <p:nvSpPr>
          <p:cNvPr id="5" name="Title 4"/>
          <p:cNvSpPr>
            <a:spLocks noGrp="1"/>
          </p:cNvSpPr>
          <p:nvPr>
            <p:ph type="title"/>
          </p:nvPr>
        </p:nvSpPr>
        <p:spPr>
          <a:xfrm>
            <a:off x="5105400" y="274638"/>
            <a:ext cx="4038600" cy="6354762"/>
          </a:xfrm>
        </p:spPr>
        <p:txBody>
          <a:bodyPr>
            <a:normAutofit fontScale="90000"/>
          </a:bodyPr>
          <a:lstStyle/>
          <a:p>
            <a:r>
              <a:rPr lang="en-US" i="1" dirty="0" smtClean="0"/>
              <a:t>“And this gospel of the kingdom shall be preached in all the world for a witness unto all nations; and </a:t>
            </a:r>
            <a:br>
              <a:rPr lang="en-US" i="1" dirty="0" smtClean="0"/>
            </a:br>
            <a:r>
              <a:rPr lang="en-US" i="1" dirty="0" smtClean="0"/>
              <a:t>then shall the </a:t>
            </a:r>
            <a:br>
              <a:rPr lang="en-US" i="1" dirty="0" smtClean="0"/>
            </a:br>
            <a:r>
              <a:rPr lang="en-US" i="1" dirty="0" smtClean="0"/>
              <a:t>end come.” </a:t>
            </a:r>
            <a:br>
              <a:rPr lang="en-US" i="1" dirty="0" smtClean="0"/>
            </a:br>
            <a:r>
              <a:rPr lang="en-US" i="1" dirty="0" smtClean="0"/>
              <a:t>(Matthew 24:14) </a:t>
            </a:r>
            <a:endParaRPr lang="en-US" i="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before the throne of god.jpg"/>
          <p:cNvPicPr>
            <a:picLocks noChangeAspect="1" noChangeArrowheads="1"/>
          </p:cNvPicPr>
          <p:nvPr/>
        </p:nvPicPr>
        <p:blipFill>
          <a:blip r:embed="rId3" cstate="print"/>
          <a:srcRect/>
          <a:stretch>
            <a:fillRect/>
          </a:stretch>
        </p:blipFill>
        <p:spPr bwMode="auto">
          <a:xfrm>
            <a:off x="5638800" y="266103"/>
            <a:ext cx="3373184" cy="4229697"/>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228600" y="274638"/>
            <a:ext cx="5257800" cy="6583362"/>
          </a:xfrm>
        </p:spPr>
        <p:txBody>
          <a:bodyPr>
            <a:normAutofit fontScale="90000"/>
          </a:bodyPr>
          <a:lstStyle/>
          <a:p>
            <a:r>
              <a:rPr lang="en-US" i="1" dirty="0" smtClean="0"/>
              <a:t>“I beheld, and, lo, a great multitude, which no man could number, of all nations, and kindreds, and people, and tongues, stood before the throne, and before the Lamb, clothed with white robes, and palms in their hands.”</a:t>
            </a:r>
            <a:endParaRPr lang="en-US" i="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i73.photobucket.com/albums/i230/barelyhere1960/Christian/lion_of_judah.jpg"/>
          <p:cNvPicPr>
            <a:picLocks noChangeAspect="1" noChangeArrowheads="1"/>
          </p:cNvPicPr>
          <p:nvPr/>
        </p:nvPicPr>
        <p:blipFill>
          <a:blip r:embed="rId2" cstate="print"/>
          <a:srcRect/>
          <a:stretch>
            <a:fillRect/>
          </a:stretch>
        </p:blipFill>
        <p:spPr bwMode="auto">
          <a:xfrm>
            <a:off x="1143000" y="0"/>
            <a:ext cx="6934200" cy="683653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9144000" cy="5632311"/>
          </a:xfrm>
          <a:prstGeom prst="rect">
            <a:avLst/>
          </a:prstGeom>
        </p:spPr>
        <p:txBody>
          <a:bodyPr wrap="square">
            <a:spAutoFit/>
          </a:bodyPr>
          <a:lstStyle/>
          <a:p>
            <a:pPr algn="ctr"/>
            <a:r>
              <a:rPr lang="en-US" sz="3600" i="1" dirty="0" smtClean="0"/>
              <a:t>(Romans 11:25-27) </a:t>
            </a:r>
          </a:p>
          <a:p>
            <a:pPr algn="ctr"/>
            <a:r>
              <a:rPr lang="en-US" sz="3600" i="1" dirty="0" smtClean="0"/>
              <a:t>“For I would not, brethren, that ye should be ignorant of this mystery, lest ye should be wise in your own conceits; that blindness in part is happened to Israel, until the </a:t>
            </a:r>
            <a:r>
              <a:rPr lang="en-US" sz="3600" i="1" dirty="0" err="1" smtClean="0"/>
              <a:t>fulness</a:t>
            </a:r>
            <a:r>
              <a:rPr lang="en-US" sz="3600" i="1" dirty="0" smtClean="0"/>
              <a:t> of the Gentiles be come in. And so all Israel shall be saved: as it is written, There shall come out of </a:t>
            </a:r>
            <a:r>
              <a:rPr lang="en-US" sz="3600" i="1" dirty="0" err="1" smtClean="0"/>
              <a:t>Sion</a:t>
            </a:r>
            <a:r>
              <a:rPr lang="en-US" sz="3600" i="1" dirty="0" smtClean="0"/>
              <a:t> the Deliverer, and shall turn away ungodliness from Jacob: For this is my covenant unto them, when I shall take away their sins.”</a:t>
            </a:r>
            <a:endParaRPr lang="en-US" sz="3600" i="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to="" calcmode="lin" valueType="num">
                                      <p:cBhvr>
                                        <p:cTn id="7" dur="1" fill="hold"/>
                                        <p:tgtEl>
                                          <p:spTgt spid="20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to="" calcmode="lin" valueType="num">
                                      <p:cBhvr>
                                        <p:cTn id="17" dur="1" fill="hold"/>
                                        <p:tgtEl>
                                          <p:spTgt spid="205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 to="" calcmode="lin" valueType="num">
                                      <p:cBhvr>
                                        <p:cTn id="22" dur="1" fill="hold"/>
                                        <p:tgtEl>
                                          <p:spTgt spid="206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 to="" calcmode="lin" valueType="num">
                                      <p:cBhvr>
                                        <p:cTn id="27" dur="1" fill="hold"/>
                                        <p:tgtEl>
                                          <p:spTgt spid="205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62"/>
                                        </p:tgtEl>
                                        <p:attrNameLst>
                                          <p:attrName>style.visibility</p:attrName>
                                        </p:attrNameLst>
                                      </p:cBhvr>
                                      <p:to>
                                        <p:strVal val="visible"/>
                                      </p:to>
                                    </p:set>
                                    <p:anim to="" calcmode="lin" valueType="num">
                                      <p:cBhvr>
                                        <p:cTn id="32" dur="1" fill="hold"/>
                                        <p:tgtEl>
                                          <p:spTgt spid="20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TotalTime>
  <Words>3776</Words>
  <Application>Microsoft Office PowerPoint</Application>
  <PresentationFormat>On-screen Show (4:3)</PresentationFormat>
  <Paragraphs>191</Paragraphs>
  <Slides>96</Slides>
  <Notes>11</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The Doctrine of the Holy Spirit  </vt:lpstr>
      <vt:lpstr>Slide 2</vt:lpstr>
      <vt:lpstr>Slide 3</vt:lpstr>
      <vt:lpstr>In the New Testament alone there are some 261 passages which refer to the Holy Spirit. He is mentioned 56 times in the Gospels, 57 times in the book of Acts, 112 times in the Pauline epistles, and 36 times in the remaining New Testament.  Total = 522 </vt:lpstr>
      <vt:lpstr>Slide 5</vt:lpstr>
      <vt:lpstr>Slide 6</vt:lpstr>
      <vt:lpstr>Because the Holy Spirit is Person you can have a personal relationship with him</vt:lpstr>
      <vt:lpstr>Slide 8</vt:lpstr>
      <vt:lpstr>Slide 9</vt:lpstr>
      <vt:lpstr>Slide 10</vt:lpstr>
      <vt:lpstr>Slide 11</vt:lpstr>
      <vt:lpstr>Slide 12</vt:lpstr>
      <vt:lpstr>Slide 13</vt:lpstr>
      <vt:lpstr>Slide 14</vt:lpstr>
      <vt:lpstr>Tonight’s message  </vt:lpstr>
      <vt:lpstr>The seven designated symbols of the Holy Spirit, like the fourteen names and titles, throw a great deal of light upon both his nature and mission.</vt:lpstr>
      <vt:lpstr>Slide 17</vt:lpstr>
      <vt:lpstr>The Holy Spirit as a Dove</vt:lpstr>
      <vt:lpstr>“And the Holy Ghost descended in a bodily shape like a dove upon him, and a voice came from heaven, which said, Thou art my beloved Son; in thee I am well pleased.” (Luke 3:22) </vt:lpstr>
      <vt:lpstr>Testimony of John the Baptist</vt:lpstr>
      <vt:lpstr>“The next day John seeth Jesus coming unto him, and saith, Behold the Lamb of God, which taketh away the sin of the world. This is he of whom I said, After me cometh a man which is preferred before me: for he was before me. And I knew him not: but that he should be made manifest to Israel, therefore am I come baptizing with water.  </vt:lpstr>
      <vt:lpstr>And John bare record, saying, I saw the Spirit descending from heaven like a dove, and it abode upon him. And I knew him not: but he that sent me to baptize with water, the same said unto me, Upon whom thou shalt see the Spirit descending, and remaining on him, the same is he which baptizeth with the Holy Ghost. And I saw, and bare record that this is the Son of God.” (John 29-34)</vt:lpstr>
      <vt:lpstr>Why is a Dove Symbolic of the Holy Spirit?</vt:lpstr>
      <vt:lpstr>Slide 24</vt:lpstr>
      <vt:lpstr>Why?</vt:lpstr>
      <vt:lpstr>Slide 26</vt:lpstr>
      <vt:lpstr>Slide 27</vt:lpstr>
      <vt:lpstr>“And the dove came in to him in the evening; and, lo, in her mouth was an olive leaf plucked off: so Noah knew that the waters were abated from off the earth.” (Genesis 8:11) </vt:lpstr>
      <vt:lpstr>“And I will pray the Father, and he shall give you another Comforter…Peace I leave with you, my peace I give unto you: not as the world giveth, give I unto you. Let not your heart be troubled, neither let it be afraid.”</vt:lpstr>
      <vt:lpstr>The Holy Spirits appearance as a dove symbolizes the gentle Savior bringing peace to mankind through His sacrifice.</vt:lpstr>
      <vt:lpstr>“Now the God of hope fill you with all joy and peace in believing, that ye may abound in hope, through the power of the Holy Ghost.” (Rom. 15:13)  </vt:lpstr>
      <vt:lpstr>Peace with God</vt:lpstr>
      <vt:lpstr>Peace of God</vt:lpstr>
      <vt:lpstr>Slide 34</vt:lpstr>
      <vt:lpstr>Slide 35</vt:lpstr>
      <vt:lpstr>The Holy Spirit as Oil</vt:lpstr>
      <vt:lpstr>Why is Oil Symbolic of the Holy Spirit?</vt:lpstr>
      <vt:lpstr>Slide 38</vt:lpstr>
      <vt:lpstr>Slide 39</vt:lpstr>
      <vt:lpstr>Jesus holds all three offices</vt:lpstr>
      <vt:lpstr>Slide 41</vt:lpstr>
      <vt:lpstr>Slide 42</vt:lpstr>
      <vt:lpstr>Slide 43</vt:lpstr>
      <vt:lpstr>Oil was used in Sacrifices</vt:lpstr>
      <vt:lpstr>Slide 45</vt:lpstr>
      <vt:lpstr>Slide 46</vt:lpstr>
      <vt:lpstr>Slide 47</vt:lpstr>
      <vt:lpstr>Slide 48</vt:lpstr>
      <vt:lpstr>Slide 49</vt:lpstr>
      <vt:lpstr>Jesus was Anointed by the Holy Spirit</vt:lpstr>
      <vt:lpstr>Slide 51</vt:lpstr>
      <vt:lpstr>When was Jesus anointed  by the Holy Spirit?</vt:lpstr>
      <vt:lpstr>Slide 53</vt:lpstr>
      <vt:lpstr>Slide 54</vt:lpstr>
      <vt:lpstr>When were believers anointed  by the Holy Spirit?</vt:lpstr>
      <vt:lpstr>Slide 56</vt:lpstr>
      <vt:lpstr>Slide 57</vt:lpstr>
      <vt:lpstr>A Believer can lose the Filling of the Holy Spirit (Eph. 5:18) but not the Anointing of the Holy Spirit (I John 3:9).</vt:lpstr>
      <vt:lpstr>Slide 59</vt:lpstr>
      <vt:lpstr>Slide 60</vt:lpstr>
      <vt:lpstr>The Anointing of the Sick</vt:lpstr>
      <vt:lpstr>In this passage of Scripture oil is used as a symbol of the Holy Spirit's  power to accomplish physical healing of infirmities. </vt:lpstr>
      <vt:lpstr>Slide 63</vt:lpstr>
      <vt:lpstr>Slide 64</vt:lpstr>
      <vt:lpstr>Slide 65</vt:lpstr>
      <vt:lpstr>Slide 66</vt:lpstr>
      <vt:lpstr>Slide 67</vt:lpstr>
      <vt:lpstr>Slide 68</vt:lpstr>
      <vt:lpstr>Slide 69</vt:lpstr>
      <vt:lpstr>Slide 70</vt:lpstr>
      <vt:lpstr>Slide 71</vt:lpstr>
      <vt:lpstr>Future Anointing of the Holy Spirit</vt:lpstr>
      <vt:lpstr>Day of Pentecost </vt:lpstr>
      <vt:lpstr>Slide 74</vt:lpstr>
      <vt:lpstr>Rapture</vt:lpstr>
      <vt:lpstr>Tribulation</vt:lpstr>
      <vt:lpstr>Slide 77</vt:lpstr>
      <vt:lpstr>Slide 78</vt:lpstr>
      <vt:lpstr>6:12-17</vt:lpstr>
      <vt:lpstr>Slide 80</vt:lpstr>
      <vt:lpstr>Slide 81</vt:lpstr>
      <vt:lpstr>Slide 82</vt:lpstr>
      <vt:lpstr>Slide 83</vt:lpstr>
      <vt:lpstr>Slide 84</vt:lpstr>
      <vt:lpstr>“The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  (Matthew  24:29-30)</vt:lpstr>
      <vt:lpstr>“Hide us from the face of Him that sitteth on the throne, and from the wrath of the Lamb. For the great day of His wrath is come; and who shall be able to stand.”</vt:lpstr>
      <vt:lpstr>“Justice and judgment are the habitation of thy throne: mercy and truth shall go before thy face.” (Psalm 89:14)</vt:lpstr>
      <vt:lpstr>Revelation 7:1-17</vt:lpstr>
      <vt:lpstr>The command is given to delay the judgments of the Great Tribulation until the 144,000 can be sealed and sent to preach the gospel.</vt:lpstr>
      <vt:lpstr>Slide 90</vt:lpstr>
      <vt:lpstr>Slide 91</vt:lpstr>
      <vt:lpstr>“And this gospel of the kingdom shall be preached in all the world for a witness unto all nations; and  then shall the  end come.”  (Matthew 24:14) </vt:lpstr>
      <vt:lpstr>“I beheld, and, lo, a great multitude, which no man could number, of all nations, and kindreds, and people, and tongues, stood before the throne, and before the Lamb, clothed with white robes, and palms in their hands.”</vt:lpstr>
      <vt:lpstr>Slide 94</vt:lpstr>
      <vt:lpstr>Slide 95</vt:lpstr>
      <vt:lpstr>Slide 96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Holy Spirit (Part 4) </dc:title>
  <dc:creator>Pastor Daniel White</dc:creator>
  <cp:lastModifiedBy>Pastor Daniel White</cp:lastModifiedBy>
  <cp:revision>119</cp:revision>
  <dcterms:created xsi:type="dcterms:W3CDTF">2013-05-02T13:19:04Z</dcterms:created>
  <dcterms:modified xsi:type="dcterms:W3CDTF">2013-07-02T14:50:16Z</dcterms:modified>
</cp:coreProperties>
</file>