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7" r:id="rId2"/>
    <p:sldId id="258" r:id="rId3"/>
    <p:sldId id="259" r:id="rId4"/>
    <p:sldId id="260" r:id="rId5"/>
    <p:sldId id="261" r:id="rId6"/>
    <p:sldId id="262" r:id="rId7"/>
    <p:sldId id="263" r:id="rId8"/>
    <p:sldId id="266" r:id="rId9"/>
    <p:sldId id="268" r:id="rId10"/>
    <p:sldId id="269" r:id="rId11"/>
    <p:sldId id="285" r:id="rId12"/>
    <p:sldId id="286" r:id="rId13"/>
    <p:sldId id="288" r:id="rId14"/>
    <p:sldId id="267" r:id="rId15"/>
    <p:sldId id="287" r:id="rId16"/>
    <p:sldId id="289" r:id="rId17"/>
    <p:sldId id="290" r:id="rId18"/>
    <p:sldId id="291" r:id="rId19"/>
    <p:sldId id="293" r:id="rId20"/>
    <p:sldId id="292" r:id="rId21"/>
    <p:sldId id="294" r:id="rId22"/>
    <p:sldId id="334" r:id="rId23"/>
    <p:sldId id="296" r:id="rId24"/>
    <p:sldId id="297" r:id="rId25"/>
    <p:sldId id="298" r:id="rId26"/>
    <p:sldId id="299" r:id="rId27"/>
    <p:sldId id="300" r:id="rId28"/>
    <p:sldId id="301" r:id="rId29"/>
    <p:sldId id="305" r:id="rId30"/>
    <p:sldId id="303" r:id="rId31"/>
    <p:sldId id="341" r:id="rId32"/>
    <p:sldId id="304" r:id="rId33"/>
    <p:sldId id="322" r:id="rId34"/>
    <p:sldId id="330" r:id="rId35"/>
    <p:sldId id="331" r:id="rId36"/>
    <p:sldId id="328" r:id="rId37"/>
    <p:sldId id="329" r:id="rId38"/>
    <p:sldId id="302" r:id="rId39"/>
    <p:sldId id="306" r:id="rId40"/>
    <p:sldId id="307" r:id="rId41"/>
    <p:sldId id="308" r:id="rId42"/>
    <p:sldId id="309" r:id="rId43"/>
    <p:sldId id="335" r:id="rId44"/>
    <p:sldId id="310" r:id="rId45"/>
    <p:sldId id="311" r:id="rId46"/>
    <p:sldId id="332" r:id="rId47"/>
    <p:sldId id="312" r:id="rId48"/>
    <p:sldId id="313" r:id="rId49"/>
    <p:sldId id="337" r:id="rId50"/>
    <p:sldId id="314" r:id="rId51"/>
    <p:sldId id="338" r:id="rId52"/>
    <p:sldId id="315" r:id="rId53"/>
    <p:sldId id="316" r:id="rId54"/>
    <p:sldId id="323" r:id="rId55"/>
    <p:sldId id="324" r:id="rId56"/>
    <p:sldId id="325" r:id="rId57"/>
    <p:sldId id="326" r:id="rId58"/>
    <p:sldId id="327" r:id="rId59"/>
    <p:sldId id="321" r:id="rId60"/>
    <p:sldId id="320" r:id="rId61"/>
    <p:sldId id="319" r:id="rId62"/>
    <p:sldId id="340" r:id="rId63"/>
    <p:sldId id="33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A3E24-A5AA-4C0A-8FF1-F70A2322BC57}" type="datetimeFigureOut">
              <a:rPr lang="en-US" smtClean="0"/>
              <a:pPr/>
              <a:t>4/25/2013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65FBC-787F-4442-B924-BD8CF28E75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5196C-3970-4463-B52D-F559D66786CA}" type="slidenum">
              <a:rPr lang="en-US" smtClean="0"/>
              <a:pPr/>
              <a:t>60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BC07E5-F08A-403C-A11F-F2998C5CBDDE}" type="slidenum">
              <a:rPr lang="en-US" smtClean="0"/>
              <a:pPr/>
              <a:t>61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797168-930A-4B07-9955-A410AEA7CF76}" type="datetimeFigureOut">
              <a:rPr lang="en-US" smtClean="0"/>
              <a:pPr/>
              <a:t>4/25/2013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C4905B-94A8-4FD6-9E70-66FB1F32D5AE}"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797168-930A-4B07-9955-A410AEA7CF76}" type="datetimeFigureOut">
              <a:rPr lang="en-US" smtClean="0"/>
              <a:pPr/>
              <a:t>4/25/2013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4905B-94A8-4FD6-9E70-66FB1F32D5A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3810000"/>
            <a:ext cx="5486400" cy="3048000"/>
          </a:xfrm>
        </p:spPr>
        <p:txBody>
          <a:bodyPr>
            <a:normAutofit/>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b="1" i="1" cap="small" dirty="0" smtClean="0">
                <a:effectLst>
                  <a:glow rad="101600">
                    <a:schemeClr val="accent6">
                      <a:satMod val="175000"/>
                      <a:alpha val="40000"/>
                    </a:schemeClr>
                  </a:glow>
                </a:effectLst>
                <a:latin typeface="Castellar" pitchFamily="18" charset="0"/>
              </a:rPr>
              <a:t>(Part 3)</a:t>
            </a: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304800" y="304800"/>
            <a:ext cx="7315200" cy="1446550"/>
          </a:xfrm>
          <a:prstGeom prst="rect">
            <a:avLst/>
          </a:prstGeom>
        </p:spPr>
        <p:txBody>
          <a:bodyPr wrap="square">
            <a:spAutoFit/>
            <a:scene3d>
              <a:camera prst="orthographicFront"/>
              <a:lightRig rig="threePt" dir="t"/>
            </a:scene3d>
            <a:sp3d extrusionH="57150">
              <a:bevelT w="38100" h="38100" prst="convex"/>
            </a:sp3d>
          </a:bodyPr>
          <a:lstStyle/>
          <a:p>
            <a:pPr algn="ctr"/>
            <a:r>
              <a:rPr lang="en-US" sz="4400" dirty="0" smtClean="0">
                <a:solidFill>
                  <a:schemeClr val="accent6">
                    <a:lumMod val="60000"/>
                    <a:lumOff val="40000"/>
                  </a:schemeClr>
                </a:solidFill>
                <a:effectLst>
                  <a:glow rad="63500">
                    <a:schemeClr val="accent6">
                      <a:satMod val="175000"/>
                      <a:alpha val="40000"/>
                    </a:schemeClr>
                  </a:glow>
                </a:effectLst>
              </a:rPr>
              <a:t>(The Names and Titles</a:t>
            </a:r>
          </a:p>
          <a:p>
            <a:pPr algn="ctr"/>
            <a:r>
              <a:rPr lang="en-US" sz="4400" dirty="0" smtClean="0">
                <a:solidFill>
                  <a:schemeClr val="accent6">
                    <a:lumMod val="60000"/>
                    <a:lumOff val="40000"/>
                  </a:schemeClr>
                </a:solidFill>
                <a:effectLst>
                  <a:glow rad="63500">
                    <a:schemeClr val="accent6">
                      <a:satMod val="175000"/>
                      <a:alpha val="40000"/>
                    </a:schemeClr>
                  </a:glow>
                </a:effectLst>
              </a:rPr>
              <a:t> </a:t>
            </a:r>
            <a:r>
              <a:rPr lang="en-US" sz="4400" dirty="0">
                <a:solidFill>
                  <a:schemeClr val="accent6">
                    <a:lumMod val="60000"/>
                    <a:lumOff val="40000"/>
                  </a:schemeClr>
                </a:solidFill>
                <a:effectLst>
                  <a:glow rad="63500">
                    <a:schemeClr val="accent6">
                      <a:satMod val="175000"/>
                      <a:alpha val="40000"/>
                    </a:schemeClr>
                  </a:glow>
                </a:effectLst>
              </a:rPr>
              <a:t>of the Holy </a:t>
            </a:r>
            <a:r>
              <a:rPr lang="en-US" sz="4400" dirty="0" smtClean="0">
                <a:solidFill>
                  <a:schemeClr val="accent6">
                    <a:lumMod val="60000"/>
                    <a:lumOff val="40000"/>
                  </a:schemeClr>
                </a:solidFill>
                <a:effectLst>
                  <a:glow rad="63500">
                    <a:schemeClr val="accent6">
                      <a:satMod val="175000"/>
                      <a:alpha val="40000"/>
                    </a:schemeClr>
                  </a:glow>
                </a:effectLst>
              </a:rPr>
              <a:t>Spirit)</a:t>
            </a:r>
            <a:endParaRPr lang="en-US" sz="4400" dirty="0">
              <a:solidFill>
                <a:schemeClr val="accent6">
                  <a:lumMod val="60000"/>
                  <a:lumOff val="40000"/>
                </a:schemeClr>
              </a:solidFill>
              <a:effectLst>
                <a:glow rad="63500">
                  <a:schemeClr val="accent6">
                    <a:satMod val="175000"/>
                    <a:alpha val="40000"/>
                  </a:schemeClr>
                </a:glo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buFont typeface="Arial" charset="0"/>
              <a:buChar char="•"/>
            </a:pPr>
            <a:r>
              <a:rPr lang="en-US" dirty="0" smtClean="0"/>
              <a:t>He is omnipotent - </a:t>
            </a:r>
            <a:r>
              <a:rPr lang="en-US" i="1" dirty="0" smtClean="0"/>
              <a:t>(Gen. 1:2)</a:t>
            </a:r>
          </a:p>
          <a:p>
            <a:pPr>
              <a:buFont typeface="Arial" charset="0"/>
              <a:buChar char="•"/>
            </a:pPr>
            <a:r>
              <a:rPr lang="en-US" i="1" dirty="0" smtClean="0"/>
              <a:t>He is omniscient – (I Cor. 2:10-11)</a:t>
            </a:r>
          </a:p>
          <a:p>
            <a:pPr>
              <a:buFont typeface="Arial" charset="0"/>
              <a:buChar char="•"/>
            </a:pPr>
            <a:r>
              <a:rPr lang="en-US" i="1" dirty="0" smtClean="0"/>
              <a:t>He is omnipresent – (Psalm 139:7)</a:t>
            </a:r>
          </a:p>
          <a:p>
            <a:pPr>
              <a:buFont typeface="Arial" charset="0"/>
              <a:buChar char="•"/>
            </a:pPr>
            <a:r>
              <a:rPr lang="en-US" i="1" dirty="0" smtClean="0"/>
              <a:t>He is eternal – (Heb. 9:14)</a:t>
            </a:r>
          </a:p>
          <a:p>
            <a:pPr>
              <a:buFont typeface="Arial" charset="0"/>
              <a:buChar char="•"/>
            </a:pPr>
            <a:r>
              <a:rPr lang="en-US" i="1" dirty="0" smtClean="0"/>
              <a:t>He is called God – (Acts 5:3-4)</a:t>
            </a:r>
          </a:p>
          <a:p>
            <a:pPr>
              <a:buFont typeface="Arial" charset="0"/>
              <a:buChar char="•"/>
            </a:pPr>
            <a:r>
              <a:rPr lang="en-US" i="1" dirty="0" smtClean="0"/>
              <a:t>He is equal with the Father and the Son –                 (Matt. 3:16-17)</a:t>
            </a:r>
          </a:p>
          <a:p>
            <a:pPr>
              <a:buFont typeface="Arial" charset="0"/>
              <a:buChar char="•"/>
            </a:pPr>
            <a:r>
              <a:rPr lang="en-US" i="1" dirty="0" smtClean="0"/>
              <a:t> He is declared to be God by Jesus – (John 14:16, 26, 15:26)</a:t>
            </a:r>
          </a:p>
          <a:p>
            <a:pPr>
              <a:buFont typeface="Arial" charset="0"/>
              <a:buChar char="•"/>
            </a:pPr>
            <a:r>
              <a:rPr lang="en-US" i="1" dirty="0" smtClean="0"/>
              <a:t>He is declared to be God by Paul – (Eph. 2:18; II Cor. 13:14; Rom. 8:2-3)</a:t>
            </a:r>
          </a:p>
          <a:p>
            <a:pPr>
              <a:buFont typeface="Arial" charset="0"/>
              <a:buChar char="•"/>
            </a:pPr>
            <a:r>
              <a:rPr lang="en-US" i="1" dirty="0" smtClean="0"/>
              <a:t>He is declared to be God by Peter – (I Peter 1:2, 4:14)</a:t>
            </a:r>
          </a:p>
          <a:p>
            <a:pPr>
              <a:buFont typeface="Arial" charset="0"/>
              <a:buChar char="•"/>
            </a:pPr>
            <a:r>
              <a:rPr lang="en-US" i="1" dirty="0" smtClean="0"/>
              <a:t>He is declared to be God in the book of Acts –            (Acts 2:33)</a:t>
            </a:r>
          </a:p>
          <a:p>
            <a:pPr>
              <a:buFont typeface="Arial" charset="0"/>
              <a:buChar char="•"/>
            </a:pPr>
            <a:endParaRPr lang="en-US" i="1" dirty="0" smtClean="0"/>
          </a:p>
          <a:p>
            <a:pPr>
              <a:buFont typeface="Arial" charset="0"/>
              <a:buChar char="•"/>
            </a:pPr>
            <a:endParaRPr lang="en-US" i="1" dirty="0" smtClean="0"/>
          </a:p>
          <a:p>
            <a:pPr>
              <a:buFont typeface="Arial" charset="0"/>
              <a:buChar char="•"/>
            </a:pPr>
            <a:endParaRPr lang="en-US" i="1" dirty="0" smtClean="0"/>
          </a:p>
          <a:p>
            <a:pPr>
              <a:buFont typeface="Arial" charset="0"/>
              <a:buChar char="•"/>
            </a:pPr>
            <a:endParaRPr lang="en-US" i="1" dirty="0" smtClean="0"/>
          </a:p>
          <a:p>
            <a:pPr>
              <a:buFont typeface="Arial" charset="0"/>
              <a:buChar char="•"/>
            </a:pPr>
            <a:endParaRPr lang="en-US" i="1" dirty="0" smtClean="0"/>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3010" name="Picture 2" descr="http://www.andrewcorbett.net/articles/trinity/Trinity007.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bjorkbloggen.files.wordpress.com/2012/01/bible-7.jpg?w=714"/>
          <p:cNvPicPr>
            <a:picLocks noChangeAspect="1" noChangeArrowheads="1"/>
          </p:cNvPicPr>
          <p:nvPr/>
        </p:nvPicPr>
        <p:blipFill>
          <a:blip r:embed="rId2" cstate="print"/>
          <a:srcRect/>
          <a:stretch>
            <a:fillRect/>
          </a:stretch>
        </p:blipFill>
        <p:spPr bwMode="auto">
          <a:xfrm>
            <a:off x="1981200" y="0"/>
            <a:ext cx="4762500" cy="2667000"/>
          </a:xfrm>
          <a:prstGeom prst="rect">
            <a:avLst/>
          </a:prstGeom>
          <a:ln>
            <a:noFill/>
          </a:ln>
          <a:effectLst>
            <a:softEdge rad="112500"/>
          </a:effectLst>
        </p:spPr>
      </p:pic>
      <p:sp>
        <p:nvSpPr>
          <p:cNvPr id="4" name="Content Placeholder 3"/>
          <p:cNvSpPr>
            <a:spLocks noGrp="1"/>
          </p:cNvSpPr>
          <p:nvPr>
            <p:ph idx="1"/>
          </p:nvPr>
        </p:nvSpPr>
        <p:spPr>
          <a:xfrm>
            <a:off x="0" y="3048000"/>
            <a:ext cx="9144000" cy="3810000"/>
          </a:xfrm>
        </p:spPr>
        <p:txBody>
          <a:bodyPr>
            <a:normAutofit/>
          </a:bodyPr>
          <a:lstStyle/>
          <a:p>
            <a:pPr algn="ctr">
              <a:buNone/>
            </a:pPr>
            <a:r>
              <a:rPr lang="en-US" sz="3600" i="1" dirty="0"/>
              <a:t> </a:t>
            </a:r>
            <a:r>
              <a:rPr lang="en-US" sz="3600" i="1" dirty="0" smtClean="0"/>
              <a:t>   I John 5:7-8 “For there are three that bear record in heaven, the Father, the Word, and the Holy Ghost: and these three are one. And there are three that bear witness in earth, the Spirit, and the water, and the blood: and these three agree in one.”</a:t>
            </a:r>
          </a:p>
          <a:p>
            <a:pPr algn="ctr"/>
            <a:endParaRPr lang="en-US" sz="3600" i="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ripturessay.com/images/hs03.jpg"/>
          <p:cNvPicPr>
            <a:picLocks noChangeAspect="1" noChangeArrowheads="1"/>
          </p:cNvPicPr>
          <p:nvPr/>
        </p:nvPicPr>
        <p:blipFill>
          <a:blip r:embed="rId2" cstate="print"/>
          <a:srcRect/>
          <a:stretch>
            <a:fillRect/>
          </a:stretch>
        </p:blipFill>
        <p:spPr bwMode="auto">
          <a:xfrm>
            <a:off x="0" y="-19052"/>
            <a:ext cx="9144000" cy="6877052"/>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8800"/>
          </a:xfrm>
        </p:spPr>
        <p:txBody>
          <a:bodyPr>
            <a:normAutofit/>
            <a:scene3d>
              <a:camera prst="orthographicFront"/>
              <a:lightRig rig="threePt" dir="t"/>
            </a:scene3d>
            <a:sp3d extrusionH="57150">
              <a:bevelT w="38100" h="38100" prst="convex"/>
            </a:sp3d>
          </a:bodyPr>
          <a:lstStyle/>
          <a:p>
            <a:r>
              <a:rPr lang="en-US" sz="6000" b="1" dirty="0" smtClean="0">
                <a:solidFill>
                  <a:schemeClr val="accent6">
                    <a:lumMod val="75000"/>
                  </a:schemeClr>
                </a:solidFill>
              </a:rPr>
              <a:t>Tonight’s Message</a:t>
            </a:r>
            <a:endParaRPr lang="en-US" sz="6000" b="1" dirty="0">
              <a:solidFill>
                <a:schemeClr val="accent6">
                  <a:lumMod val="75000"/>
                </a:schemeClr>
              </a:solidFill>
            </a:endParaRPr>
          </a:p>
        </p:txBody>
      </p:sp>
      <p:sp>
        <p:nvSpPr>
          <p:cNvPr id="3" name="Rectangle 2"/>
          <p:cNvSpPr/>
          <p:nvPr/>
        </p:nvSpPr>
        <p:spPr>
          <a:xfrm>
            <a:off x="0" y="1524000"/>
            <a:ext cx="9144000" cy="707886"/>
          </a:xfrm>
          <a:prstGeom prst="rect">
            <a:avLst/>
          </a:prstGeom>
        </p:spPr>
        <p:txBody>
          <a:bodyPr wrap="square">
            <a:spAutoFit/>
            <a:scene3d>
              <a:camera prst="orthographicFront"/>
              <a:lightRig rig="threePt" dir="t"/>
            </a:scene3d>
            <a:sp3d extrusionH="57150">
              <a:bevelT w="38100" h="38100" prst="convex"/>
            </a:sp3d>
          </a:bodyPr>
          <a:lstStyle/>
          <a:p>
            <a:pPr algn="ctr"/>
            <a:r>
              <a:rPr lang="en-US" sz="4000" dirty="0" smtClean="0">
                <a:solidFill>
                  <a:schemeClr val="accent6">
                    <a:lumMod val="75000"/>
                  </a:schemeClr>
                </a:solidFill>
              </a:rPr>
              <a:t>(The Names and Titles of the Holy Spirit)</a:t>
            </a:r>
            <a:endParaRPr lang="en-US" sz="4000" dirty="0">
              <a:solidFill>
                <a:schemeClr val="accent6">
                  <a:lumMod val="75000"/>
                </a:schemeClr>
              </a:solidFill>
            </a:endParaRPr>
          </a:p>
        </p:txBody>
      </p:sp>
      <p:pic>
        <p:nvPicPr>
          <p:cNvPr id="9218" name="Picture 2" descr="http://www.somethinggoodradio.org/wp-content/uploads/wpsc/category_images/namesoftheholyspiritshop.jpg"/>
          <p:cNvPicPr>
            <a:picLocks noChangeAspect="1" noChangeArrowheads="1"/>
          </p:cNvPicPr>
          <p:nvPr/>
        </p:nvPicPr>
        <p:blipFill>
          <a:blip r:embed="rId2" cstate="print">
            <a:lum bright="-10000" contrast="20000"/>
          </a:blip>
          <a:srcRect/>
          <a:stretch>
            <a:fillRect/>
          </a:stretch>
        </p:blipFill>
        <p:spPr bwMode="auto">
          <a:xfrm>
            <a:off x="1828800" y="3048000"/>
            <a:ext cx="5448300" cy="3069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2.bp.blogspot.com/-SfZ-sNa9Vc8/TYwZLvjlxZI/AAAAAAAAE5E/ZRxP7VTaDHI/s1600/Book%2Bof%2BLife.jpg"/>
          <p:cNvPicPr>
            <a:picLocks noChangeAspect="1" noChangeArrowheads="1"/>
          </p:cNvPicPr>
          <p:nvPr/>
        </p:nvPicPr>
        <p:blipFill>
          <a:blip r:embed="rId2" cstate="print"/>
          <a:srcRect/>
          <a:stretch>
            <a:fillRect/>
          </a:stretch>
        </p:blipFill>
        <p:spPr bwMode="auto">
          <a:xfrm>
            <a:off x="685800" y="0"/>
            <a:ext cx="7467600" cy="6809204"/>
          </a:xfrm>
          <a:prstGeom prst="rect">
            <a:avLst/>
          </a:prstGeom>
          <a:noFill/>
        </p:spPr>
      </p:pic>
      <p:sp>
        <p:nvSpPr>
          <p:cNvPr id="3" name="Content Placeholder 2"/>
          <p:cNvSpPr>
            <a:spLocks noGrp="1"/>
          </p:cNvSpPr>
          <p:nvPr>
            <p:ph idx="1"/>
          </p:nvPr>
        </p:nvSpPr>
        <p:spPr>
          <a:xfrm>
            <a:off x="228600" y="304800"/>
            <a:ext cx="8610600" cy="5821363"/>
          </a:xfrm>
        </p:spPr>
        <p:txBody>
          <a:bodyPr>
            <a:noAutofit/>
          </a:bodyPr>
          <a:lstStyle/>
          <a:p>
            <a:pPr lvl="0">
              <a:buNone/>
            </a:pPr>
            <a:r>
              <a:rPr lang="en-US" sz="4400" dirty="0" smtClean="0">
                <a:effectLst>
                  <a:glow rad="101600">
                    <a:schemeClr val="bg1">
                      <a:alpha val="60000"/>
                    </a:schemeClr>
                  </a:glow>
                </a:effectLst>
              </a:rPr>
              <a:t>   Often in the Scripture one may learn much about someone simply by studying the names and titles given to that person. </a:t>
            </a:r>
          </a:p>
          <a:p>
            <a:pPr lvl="0">
              <a:buNone/>
            </a:pPr>
            <a:endParaRPr lang="en-US" sz="4400" dirty="0" smtClean="0">
              <a:effectLst>
                <a:glow rad="101600">
                  <a:schemeClr val="bg1">
                    <a:alpha val="60000"/>
                  </a:schemeClr>
                </a:glow>
              </a:effectLst>
            </a:endParaRPr>
          </a:p>
          <a:p>
            <a:pPr lvl="0">
              <a:buNone/>
            </a:pPr>
            <a:r>
              <a:rPr lang="en-US" sz="4400" dirty="0" smtClean="0">
                <a:effectLst>
                  <a:glow rad="101600">
                    <a:schemeClr val="bg1">
                      <a:alpha val="60000"/>
                    </a:schemeClr>
                  </a:glow>
                </a:effectLst>
              </a:rPr>
              <a:t>   So it is with the Holy Spirit. The fourteen names and titles ascribed to him provide much insight into his true nature and ministry. </a:t>
            </a:r>
          </a:p>
          <a:p>
            <a:pPr>
              <a:buNone/>
            </a:pPr>
            <a:endParaRPr lang="en-US" sz="4400" dirty="0">
              <a:effectLst>
                <a:glow rad="101600">
                  <a:schemeClr val="bg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715000" cy="1143000"/>
          </a:xfrm>
        </p:spPr>
        <p:txBody>
          <a:bodyPr/>
          <a:lstStyle/>
          <a:p>
            <a:r>
              <a:rPr lang="en-US" dirty="0" smtClean="0">
                <a:solidFill>
                  <a:srgbClr val="FFFF00"/>
                </a:solidFill>
              </a:rPr>
              <a:t>1. The Spirit of God</a:t>
            </a:r>
            <a:endParaRPr lang="en-US" dirty="0">
              <a:solidFill>
                <a:srgbClr val="FFFF00"/>
              </a:solidFill>
            </a:endParaRPr>
          </a:p>
        </p:txBody>
      </p:sp>
      <p:sp>
        <p:nvSpPr>
          <p:cNvPr id="3" name="Content Placeholder 2"/>
          <p:cNvSpPr>
            <a:spLocks noGrp="1"/>
          </p:cNvSpPr>
          <p:nvPr>
            <p:ph idx="1"/>
          </p:nvPr>
        </p:nvSpPr>
        <p:spPr>
          <a:xfrm>
            <a:off x="381000" y="2286001"/>
            <a:ext cx="5029200" cy="3200400"/>
          </a:xfrm>
        </p:spPr>
        <p:txBody>
          <a:bodyPr>
            <a:normAutofit/>
          </a:bodyPr>
          <a:lstStyle/>
          <a:p>
            <a:pPr lvl="0" algn="ctr">
              <a:buNone/>
            </a:pPr>
            <a:r>
              <a:rPr lang="en-US" sz="3600" i="1" dirty="0" smtClean="0"/>
              <a:t>   "Know ye not that ye are the temple of God, and that the </a:t>
            </a:r>
            <a:r>
              <a:rPr lang="en-US" sz="3600" i="1" u="sng" dirty="0" smtClean="0"/>
              <a:t>Spirit of God </a:t>
            </a:r>
            <a:r>
              <a:rPr lang="en-US" sz="3600" i="1" dirty="0" err="1" smtClean="0"/>
              <a:t>dwelleth</a:t>
            </a:r>
            <a:r>
              <a:rPr lang="en-US" sz="3600" i="1" dirty="0" smtClean="0"/>
              <a:t> in you?" </a:t>
            </a:r>
          </a:p>
          <a:p>
            <a:pPr lvl="0" algn="ctr">
              <a:buNone/>
            </a:pPr>
            <a:r>
              <a:rPr lang="en-US" sz="3600" i="1" dirty="0" smtClean="0"/>
              <a:t>(I Cor. 3:16)</a:t>
            </a:r>
          </a:p>
          <a:p>
            <a:pPr algn="ctr"/>
            <a:endParaRPr lang="en-US" sz="3600" i="1" dirty="0"/>
          </a:p>
        </p:txBody>
      </p:sp>
      <p:pic>
        <p:nvPicPr>
          <p:cNvPr id="30724" name="Picture 4" descr="http://banrynator.files.wordpress.com/2012/12/pour-out-holy-spirit.jpg?w=450&amp;h=637"/>
          <p:cNvPicPr>
            <a:picLocks noChangeAspect="1" noChangeArrowheads="1"/>
          </p:cNvPicPr>
          <p:nvPr/>
        </p:nvPicPr>
        <p:blipFill>
          <a:blip r:embed="rId2" cstate="print"/>
          <a:srcRect l="10895" r="9263"/>
          <a:stretch>
            <a:fillRect/>
          </a:stretch>
        </p:blipFill>
        <p:spPr bwMode="auto">
          <a:xfrm>
            <a:off x="5791200" y="-41238"/>
            <a:ext cx="2451126" cy="4339962"/>
          </a:xfrm>
          <a:prstGeom prst="rect">
            <a:avLst/>
          </a:prstGeom>
          <a:ln>
            <a:noFill/>
          </a:ln>
          <a:effectLst>
            <a:softEdge rad="112500"/>
          </a:effectLst>
        </p:spPr>
      </p:pic>
      <p:pic>
        <p:nvPicPr>
          <p:cNvPr id="30722" name="Picture 2" descr="http://www.gathumble.com/wp-content/uploads/2009/04/healing1.jpg"/>
          <p:cNvPicPr>
            <a:picLocks noChangeAspect="1" noChangeArrowheads="1"/>
          </p:cNvPicPr>
          <p:nvPr/>
        </p:nvPicPr>
        <p:blipFill>
          <a:blip r:embed="rId3" cstate="print"/>
          <a:srcRect l="2542" t="3094" r="3398" b="15091"/>
          <a:stretch>
            <a:fillRect/>
          </a:stretch>
        </p:blipFill>
        <p:spPr bwMode="auto">
          <a:xfrm>
            <a:off x="5701553" y="3200400"/>
            <a:ext cx="2653552" cy="3657600"/>
          </a:xfrm>
          <a:prstGeom prst="rect">
            <a:avLst/>
          </a:prstGeom>
          <a:ln>
            <a:noFill/>
          </a:ln>
          <a:effectLst>
            <a:softEdge rad="112500"/>
          </a:effectLst>
        </p:spPr>
      </p:pic>
      <p:pic>
        <p:nvPicPr>
          <p:cNvPr id="6" name="Picture 4" descr="http://banrynator.files.wordpress.com/2012/12/pour-out-holy-spirit.jpg?w=450&amp;h=637"/>
          <p:cNvPicPr>
            <a:picLocks noChangeAspect="1" noChangeArrowheads="1"/>
          </p:cNvPicPr>
          <p:nvPr/>
        </p:nvPicPr>
        <p:blipFill>
          <a:blip r:embed="rId2" cstate="print"/>
          <a:srcRect l="23306" r="27052" b="77981"/>
          <a:stretch>
            <a:fillRect/>
          </a:stretch>
        </p:blipFill>
        <p:spPr bwMode="auto">
          <a:xfrm>
            <a:off x="6172200" y="0"/>
            <a:ext cx="1524000" cy="955638"/>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3.3395E-6 L 0.00834 0.86054 " pathEditMode="relative" rAng="0" ptsTypes="AA">
                                      <p:cBhvr>
                                        <p:cTn id="6" dur="3000" fill="hold"/>
                                        <p:tgtEl>
                                          <p:spTgt spid="6"/>
                                        </p:tgtEl>
                                        <p:attrNameLst>
                                          <p:attrName>ppt_x</p:attrName>
                                          <p:attrName>ppt_y</p:attrName>
                                        </p:attrNameLst>
                                      </p:cBhvr>
                                      <p:rCtr x="4" y="4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photos-a.xx.fbcdn.net/hphotos-ash4/p480x480/251958_409212885776347_1037770168_n.jpg"/>
          <p:cNvPicPr>
            <a:picLocks noChangeAspect="1" noChangeArrowheads="1"/>
          </p:cNvPicPr>
          <p:nvPr/>
        </p:nvPicPr>
        <p:blipFill>
          <a:blip r:embed="rId2" cstate="print"/>
          <a:srcRect/>
          <a:stretch>
            <a:fillRect/>
          </a:stretch>
        </p:blipFill>
        <p:spPr bwMode="auto">
          <a:xfrm>
            <a:off x="304800" y="0"/>
            <a:ext cx="4695825" cy="3486151"/>
          </a:xfrm>
          <a:prstGeom prst="rect">
            <a:avLst/>
          </a:prstGeom>
          <a:noFill/>
        </p:spPr>
      </p:pic>
      <p:pic>
        <p:nvPicPr>
          <p:cNvPr id="5" name="Picture 2" descr="http://christthekingwaco.net/podcasts/thumbs/45.jpg"/>
          <p:cNvPicPr>
            <a:picLocks noChangeAspect="1" noChangeArrowheads="1"/>
          </p:cNvPicPr>
          <p:nvPr/>
        </p:nvPicPr>
        <p:blipFill>
          <a:blip r:embed="rId3" cstate="print"/>
          <a:srcRect b="8911"/>
          <a:stretch>
            <a:fillRect/>
          </a:stretch>
        </p:blipFill>
        <p:spPr bwMode="auto">
          <a:xfrm>
            <a:off x="4953000" y="0"/>
            <a:ext cx="3848100" cy="3505200"/>
          </a:xfrm>
          <a:prstGeom prst="rect">
            <a:avLst/>
          </a:prstGeom>
          <a:ln>
            <a:noFill/>
          </a:ln>
          <a:effectLst>
            <a:outerShdw blurRad="292100" dist="139700" dir="2700000" algn="tl" rotWithShape="0">
              <a:srgbClr val="333333">
                <a:alpha val="65000"/>
              </a:srgbClr>
            </a:outerShdw>
          </a:effectLst>
        </p:spPr>
      </p:pic>
      <p:sp>
        <p:nvSpPr>
          <p:cNvPr id="6" name="Title 1"/>
          <p:cNvSpPr>
            <a:spLocks noGrp="1"/>
          </p:cNvSpPr>
          <p:nvPr>
            <p:ph idx="1"/>
          </p:nvPr>
        </p:nvSpPr>
        <p:spPr>
          <a:xfrm>
            <a:off x="0" y="3733800"/>
            <a:ext cx="9144000" cy="3124200"/>
          </a:xfrm>
        </p:spPr>
        <p:txBody>
          <a:bodyPr>
            <a:noAutofit/>
          </a:bodyPr>
          <a:lstStyle/>
          <a:p>
            <a:pPr algn="ctr">
              <a:buNone/>
            </a:pPr>
            <a:r>
              <a:rPr lang="en-US" sz="4000" i="1" dirty="0" smtClean="0"/>
              <a:t>   “But Peter said, Ananias, why hath Satan filled </a:t>
            </a:r>
            <a:r>
              <a:rPr lang="en-US" sz="4000" i="1" dirty="0" err="1" smtClean="0"/>
              <a:t>thine</a:t>
            </a:r>
            <a:r>
              <a:rPr lang="en-US" sz="4000" i="1" dirty="0" smtClean="0"/>
              <a:t> heart to lie to the Holy Ghost…thou hast not lied unto men, but unto God.” (Acts 5:3-4) </a:t>
            </a:r>
            <a:endParaRPr lang="en-US" sz="40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2. The Spirit of Christ</a:t>
            </a:r>
            <a:endParaRPr lang="en-US" dirty="0">
              <a:solidFill>
                <a:srgbClr val="FFFF00"/>
              </a:solidFill>
            </a:endParaRPr>
          </a:p>
        </p:txBody>
      </p:sp>
      <p:sp>
        <p:nvSpPr>
          <p:cNvPr id="3" name="Content Placeholder 2"/>
          <p:cNvSpPr>
            <a:spLocks noGrp="1"/>
          </p:cNvSpPr>
          <p:nvPr>
            <p:ph idx="1"/>
          </p:nvPr>
        </p:nvSpPr>
        <p:spPr>
          <a:xfrm>
            <a:off x="0" y="1219201"/>
            <a:ext cx="9144000" cy="2133600"/>
          </a:xfrm>
        </p:spPr>
        <p:txBody>
          <a:bodyPr>
            <a:normAutofit lnSpcReduction="10000"/>
          </a:bodyPr>
          <a:lstStyle/>
          <a:p>
            <a:pPr lvl="0" algn="ctr">
              <a:buNone/>
            </a:pPr>
            <a:r>
              <a:rPr lang="en-US" i="1" dirty="0" smtClean="0"/>
              <a:t>   "But ye are not in the flesh, but in the Spirit, if so be that the Spirit of God dwell in you. Now if any man have not the </a:t>
            </a:r>
            <a:r>
              <a:rPr lang="en-US" i="1" u="sng" dirty="0" smtClean="0"/>
              <a:t>Spirit of Christ</a:t>
            </a:r>
            <a:r>
              <a:rPr lang="en-US" i="1" dirty="0" smtClean="0"/>
              <a:t>, he is none of his“</a:t>
            </a:r>
          </a:p>
          <a:p>
            <a:pPr lvl="0" algn="ctr">
              <a:buNone/>
            </a:pPr>
            <a:r>
              <a:rPr lang="en-US" i="1" dirty="0" smtClean="0"/>
              <a:t> (Rom. 8:9)</a:t>
            </a:r>
          </a:p>
          <a:p>
            <a:pPr algn="ctr"/>
            <a:endParaRPr lang="en-US" i="1" dirty="0"/>
          </a:p>
        </p:txBody>
      </p:sp>
      <p:pic>
        <p:nvPicPr>
          <p:cNvPr id="32770" name="Picture 2" descr="http://mudpreacher.files.wordpress.com/2012/06/galatians2_20.jpg"/>
          <p:cNvPicPr>
            <a:picLocks noChangeAspect="1" noChangeArrowheads="1"/>
          </p:cNvPicPr>
          <p:nvPr/>
        </p:nvPicPr>
        <p:blipFill>
          <a:blip r:embed="rId2" cstate="print"/>
          <a:srcRect t="5970" r="35872" b="4478"/>
          <a:stretch>
            <a:fillRect/>
          </a:stretch>
        </p:blipFill>
        <p:spPr bwMode="auto">
          <a:xfrm>
            <a:off x="0" y="3810000"/>
            <a:ext cx="3657600" cy="2743200"/>
          </a:xfrm>
          <a:prstGeom prst="rect">
            <a:avLst/>
          </a:prstGeom>
          <a:noFill/>
        </p:spPr>
      </p:pic>
      <p:sp>
        <p:nvSpPr>
          <p:cNvPr id="5" name="Rectangle 4"/>
          <p:cNvSpPr/>
          <p:nvPr/>
        </p:nvSpPr>
        <p:spPr>
          <a:xfrm>
            <a:off x="3581400" y="3352800"/>
            <a:ext cx="5334000" cy="3323987"/>
          </a:xfrm>
          <a:prstGeom prst="rect">
            <a:avLst/>
          </a:prstGeom>
          <a:solidFill>
            <a:schemeClr val="accent5">
              <a:lumMod val="60000"/>
              <a:lumOff val="40000"/>
            </a:schemeClr>
          </a:solidFill>
          <a:ln>
            <a:solidFill>
              <a:schemeClr val="bg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3000" i="1" dirty="0" smtClean="0">
                <a:solidFill>
                  <a:schemeClr val="bg1"/>
                </a:solidFill>
              </a:rPr>
              <a:t>“I am crucified with Christ: nevertheless I live; yet not I, but </a:t>
            </a:r>
            <a:r>
              <a:rPr lang="en-US" sz="3000" i="1" u="sng" dirty="0" smtClean="0">
                <a:solidFill>
                  <a:schemeClr val="bg1"/>
                </a:solidFill>
              </a:rPr>
              <a:t>Christ </a:t>
            </a:r>
            <a:r>
              <a:rPr lang="en-US" sz="3000" i="1" u="sng" dirty="0" err="1" smtClean="0">
                <a:solidFill>
                  <a:schemeClr val="bg1"/>
                </a:solidFill>
              </a:rPr>
              <a:t>liveth</a:t>
            </a:r>
            <a:r>
              <a:rPr lang="en-US" sz="3000" i="1" u="sng" dirty="0" smtClean="0">
                <a:solidFill>
                  <a:schemeClr val="bg1"/>
                </a:solidFill>
              </a:rPr>
              <a:t> in me</a:t>
            </a:r>
            <a:r>
              <a:rPr lang="en-US" sz="3000" i="1" dirty="0" smtClean="0">
                <a:solidFill>
                  <a:schemeClr val="bg1"/>
                </a:solidFill>
              </a:rPr>
              <a:t>: and the life which I now live in the flesh I live by the faith of the Son of God, who loved me, and gave himself for me.” (Gal. 2:20) </a:t>
            </a:r>
            <a:endParaRPr lang="en-US" sz="3000" i="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86200"/>
            <a:ext cx="9144000" cy="2971800"/>
          </a:xfrm>
        </p:spPr>
        <p:txBody>
          <a:bodyPr>
            <a:normAutofit/>
          </a:bodyPr>
          <a:lstStyle/>
          <a:p>
            <a:pPr algn="ctr">
              <a:buNone/>
            </a:pPr>
            <a:r>
              <a:rPr lang="en-US" sz="3600" i="1" dirty="0" smtClean="0"/>
              <a:t>    “But we all, with open face beholding as in a glass the glory of the Lord, are changed into the same image from glory to glory, even as by the </a:t>
            </a:r>
            <a:r>
              <a:rPr lang="en-US" sz="3600" i="1" u="sng" dirty="0" smtClean="0"/>
              <a:t>Spirit of the Lord</a:t>
            </a:r>
            <a:r>
              <a:rPr lang="en-US" sz="3600" i="1" dirty="0" smtClean="0"/>
              <a:t>.” (II Cor. 3:18)</a:t>
            </a:r>
            <a:endParaRPr lang="en-US" sz="3600" i="1" dirty="0"/>
          </a:p>
        </p:txBody>
      </p:sp>
      <p:pic>
        <p:nvPicPr>
          <p:cNvPr id="33794" name="Picture 2" descr="http://www.turnbacktogod.com/wp-content/uploads/2010/05/Holy-Spirit-Dwell-In-Me.jpg"/>
          <p:cNvPicPr>
            <a:picLocks noChangeAspect="1" noChangeArrowheads="1"/>
          </p:cNvPicPr>
          <p:nvPr/>
        </p:nvPicPr>
        <p:blipFill>
          <a:blip r:embed="rId2" cstate="print"/>
          <a:srcRect/>
          <a:stretch>
            <a:fillRect/>
          </a:stretch>
        </p:blipFill>
        <p:spPr bwMode="auto">
          <a:xfrm>
            <a:off x="1371600" y="152400"/>
            <a:ext cx="6667500" cy="3248026"/>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ngodsimage.com/wp-content/uploads/2012/12/Who-or-What-is-the-Holy-Spirit.jpg"/>
          <p:cNvPicPr>
            <a:picLocks noChangeAspect="1" noChangeArrowheads="1"/>
          </p:cNvPicPr>
          <p:nvPr/>
        </p:nvPicPr>
        <p:blipFill>
          <a:blip r:embed="rId2" cstate="print"/>
          <a:srcRect/>
          <a:stretch>
            <a:fillRect/>
          </a:stretch>
        </p:blipFill>
        <p:spPr bwMode="auto">
          <a:xfrm>
            <a:off x="-1" y="886324"/>
            <a:ext cx="9144001" cy="513347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76800"/>
            <a:ext cx="8763000" cy="1447800"/>
          </a:xfr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US" b="1" dirty="0" smtClean="0">
                <a:solidFill>
                  <a:srgbClr val="002060"/>
                </a:solidFill>
              </a:rPr>
              <a:t>How does the indwelling Spirit of Christ conform us to the image of Christ?</a:t>
            </a:r>
            <a:endParaRPr lang="en-US" b="1" dirty="0">
              <a:solidFill>
                <a:srgbClr val="002060"/>
              </a:solidFill>
            </a:endParaRPr>
          </a:p>
        </p:txBody>
      </p:sp>
      <p:sp>
        <p:nvSpPr>
          <p:cNvPr id="3" name="Content Placeholder 2"/>
          <p:cNvSpPr>
            <a:spLocks noGrp="1"/>
          </p:cNvSpPr>
          <p:nvPr>
            <p:ph idx="1"/>
          </p:nvPr>
        </p:nvSpPr>
        <p:spPr>
          <a:xfrm>
            <a:off x="0" y="304800"/>
            <a:ext cx="9144000" cy="4419600"/>
          </a:xfrm>
        </p:spPr>
        <p:txBody>
          <a:bodyPr>
            <a:normAutofit lnSpcReduction="10000"/>
          </a:bodyPr>
          <a:lstStyle/>
          <a:p>
            <a:r>
              <a:rPr lang="en-US" dirty="0" smtClean="0"/>
              <a:t>God’s goal is for the believer to be “conformed” to the image of Christ – </a:t>
            </a:r>
            <a:r>
              <a:rPr lang="en-US" i="1" dirty="0" smtClean="0"/>
              <a:t>Rom. 8:28-29</a:t>
            </a:r>
          </a:p>
          <a:p>
            <a:r>
              <a:rPr lang="en-US" dirty="0" smtClean="0"/>
              <a:t>The Holy Spirit is working within the believer to transform him into the likeness of Christ – </a:t>
            </a:r>
            <a:r>
              <a:rPr lang="en-US" i="1" dirty="0" smtClean="0"/>
              <a:t>Rom. 12:1-2</a:t>
            </a:r>
          </a:p>
          <a:p>
            <a:r>
              <a:rPr lang="en-US" dirty="0" smtClean="0"/>
              <a:t>The outward man is being transformed by the inward working of the Holy Spirit – </a:t>
            </a:r>
            <a:r>
              <a:rPr lang="en-US" i="1" dirty="0" smtClean="0"/>
              <a:t>II Cor. 4:15-17</a:t>
            </a:r>
          </a:p>
          <a:p>
            <a:r>
              <a:rPr lang="en-US" dirty="0" smtClean="0"/>
              <a:t>We are conformed to the image of Christ in </a:t>
            </a:r>
            <a:r>
              <a:rPr lang="en-US" i="1" dirty="0" smtClean="0"/>
              <a:t>holiness – I Peter 1:5-16</a:t>
            </a:r>
            <a:endParaRPr lang="en-US"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to="" calcmode="lin" valueType="num">
                                      <p:cBhvr>
                                        <p:cTn id="2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2773362"/>
          </a:xfrm>
        </p:spPr>
        <p:txBody>
          <a:bodyPr>
            <a:normAutofit fontScale="90000"/>
          </a:bodyPr>
          <a:lstStyle/>
          <a:p>
            <a:r>
              <a:rPr lang="en-US" dirty="0" smtClean="0">
                <a:solidFill>
                  <a:srgbClr val="FFFF00"/>
                </a:solidFill>
              </a:rPr>
              <a:t>The Holy Spirits Perfecting Work </a:t>
            </a:r>
            <a:br>
              <a:rPr lang="en-US" dirty="0" smtClean="0">
                <a:solidFill>
                  <a:srgbClr val="FFFF00"/>
                </a:solidFill>
              </a:rPr>
            </a:br>
            <a:r>
              <a:rPr lang="en-US" dirty="0" smtClean="0">
                <a:solidFill>
                  <a:srgbClr val="FFFF00"/>
                </a:solidFill>
              </a:rPr>
              <a:t/>
            </a:r>
            <a:br>
              <a:rPr lang="en-US" dirty="0" smtClean="0">
                <a:solidFill>
                  <a:srgbClr val="FFFF00"/>
                </a:solidFill>
              </a:rPr>
            </a:br>
            <a:r>
              <a:rPr lang="en-US" i="1" dirty="0" smtClean="0">
                <a:solidFill>
                  <a:schemeClr val="tx1">
                    <a:lumMod val="85000"/>
                  </a:schemeClr>
                </a:solidFill>
              </a:rPr>
              <a:t>“</a:t>
            </a:r>
            <a:r>
              <a:rPr lang="en-US" sz="3600" i="1" dirty="0" smtClean="0">
                <a:solidFill>
                  <a:schemeClr val="tx1">
                    <a:lumMod val="85000"/>
                  </a:schemeClr>
                </a:solidFill>
              </a:rPr>
              <a:t>Make you perfect in every good work to do his will, working in you that which is </a:t>
            </a:r>
            <a:r>
              <a:rPr lang="en-US" sz="3600" i="1" dirty="0" err="1" smtClean="0">
                <a:solidFill>
                  <a:schemeClr val="tx1">
                    <a:lumMod val="85000"/>
                  </a:schemeClr>
                </a:solidFill>
              </a:rPr>
              <a:t>wellpleasing</a:t>
            </a:r>
            <a:r>
              <a:rPr lang="en-US" sz="3600" i="1" dirty="0" smtClean="0">
                <a:solidFill>
                  <a:schemeClr val="tx1">
                    <a:lumMod val="85000"/>
                  </a:schemeClr>
                </a:solidFill>
              </a:rPr>
              <a:t> in his sight, through Jesus Christ; to whom be glory for ever and ever.” (Heb 13:21)</a:t>
            </a:r>
            <a:endParaRPr lang="en-US" sz="3600" i="1" dirty="0">
              <a:solidFill>
                <a:schemeClr val="tx1">
                  <a:lumMod val="85000"/>
                </a:schemeClr>
              </a:solidFill>
            </a:endParaRPr>
          </a:p>
        </p:txBody>
      </p:sp>
      <p:sp>
        <p:nvSpPr>
          <p:cNvPr id="3" name="Content Placeholder 2"/>
          <p:cNvSpPr>
            <a:spLocks noGrp="1"/>
          </p:cNvSpPr>
          <p:nvPr>
            <p:ph idx="1"/>
          </p:nvPr>
        </p:nvSpPr>
        <p:spPr>
          <a:xfrm>
            <a:off x="0" y="3429000"/>
            <a:ext cx="9144000" cy="3429000"/>
          </a:xfrm>
        </p:spPr>
        <p:txBody>
          <a:bodyPr>
            <a:normAutofit/>
          </a:bodyPr>
          <a:lstStyle/>
          <a:p>
            <a:endParaRPr lang="en-US" i="1" dirty="0" smtClean="0">
              <a:solidFill>
                <a:srgbClr val="FFFF00"/>
              </a:solidFill>
            </a:endParaRPr>
          </a:p>
          <a:p>
            <a:pPr>
              <a:buNone/>
            </a:pPr>
            <a:r>
              <a:rPr lang="en-US" b="1" i="1" dirty="0" smtClean="0">
                <a:solidFill>
                  <a:srgbClr val="FFFF00"/>
                </a:solidFill>
              </a:rPr>
              <a:t>(Holy Spirit’s tools of perfection)</a:t>
            </a:r>
            <a:endParaRPr lang="en-US" i="1" dirty="0">
              <a:solidFill>
                <a:srgbClr val="FFFF00"/>
              </a:solidFill>
            </a:endParaRPr>
          </a:p>
        </p:txBody>
      </p:sp>
      <p:pic>
        <p:nvPicPr>
          <p:cNvPr id="35842" name="Picture 2" descr="http://www.myisco.com/images/catalog%20tools%20image.jpg"/>
          <p:cNvPicPr>
            <a:picLocks noChangeAspect="1" noChangeArrowheads="1"/>
          </p:cNvPicPr>
          <p:nvPr/>
        </p:nvPicPr>
        <p:blipFill>
          <a:blip r:embed="rId2" cstate="print"/>
          <a:srcRect/>
          <a:stretch>
            <a:fillRect/>
          </a:stretch>
        </p:blipFill>
        <p:spPr bwMode="auto">
          <a:xfrm rot="557094">
            <a:off x="5623450" y="3843362"/>
            <a:ext cx="3484888" cy="2926412"/>
          </a:xfrm>
          <a:prstGeom prst="rect">
            <a:avLst/>
          </a:prstGeom>
          <a:noFill/>
        </p:spPr>
      </p:pic>
      <p:sp>
        <p:nvSpPr>
          <p:cNvPr id="5" name="Rectangle 4"/>
          <p:cNvSpPr/>
          <p:nvPr/>
        </p:nvSpPr>
        <p:spPr>
          <a:xfrm>
            <a:off x="0" y="3429000"/>
            <a:ext cx="9144000" cy="3733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00"/>
                                        <p:tgtEl>
                                          <p:spTgt spid="5"/>
                                        </p:tgtEl>
                                        <p:attrNameLst>
                                          <p:attrName>ppt_x</p:attrName>
                                        </p:attrNameLst>
                                      </p:cBhvr>
                                      <p:tavLst>
                                        <p:tav tm="0">
                                          <p:val>
                                            <p:strVal val="ppt_x"/>
                                          </p:val>
                                        </p:tav>
                                        <p:tav tm="100000">
                                          <p:val>
                                            <p:strVal val="ppt_x"/>
                                          </p:val>
                                        </p:tav>
                                      </p:tavLst>
                                    </p:anim>
                                    <p:anim calcmode="lin" valueType="num">
                                      <p:cBhvr additive="base">
                                        <p:cTn id="7" dur="1000"/>
                                        <p:tgtEl>
                                          <p:spTgt spid="5"/>
                                        </p:tgtEl>
                                        <p:attrNameLst>
                                          <p:attrName>ppt_y</p:attrName>
                                        </p:attrNameLst>
                                      </p:cBhvr>
                                      <p:tavLst>
                                        <p:tav tm="0">
                                          <p:val>
                                            <p:strVal val="ppt_y"/>
                                          </p:val>
                                        </p:tav>
                                        <p:tav tm="100000">
                                          <p:val>
                                            <p:strVal val="1+ppt_h/2"/>
                                          </p:val>
                                        </p:tav>
                                      </p:tavLst>
                                    </p:anim>
                                    <p:set>
                                      <p:cBhvr>
                                        <p:cTn id="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5410200" cy="6324600"/>
          </a:xfrm>
        </p:spPr>
        <p:txBody>
          <a:bodyPr>
            <a:normAutofit/>
          </a:bodyPr>
          <a:lstStyle/>
          <a:p>
            <a:r>
              <a:rPr lang="en-US" sz="3600" dirty="0" smtClean="0">
                <a:solidFill>
                  <a:srgbClr val="FFFF00"/>
                </a:solidFill>
              </a:rPr>
              <a:t>Suffering, trials and adversity – </a:t>
            </a:r>
            <a:r>
              <a:rPr lang="en-US" sz="3600" i="1" dirty="0" smtClean="0">
                <a:solidFill>
                  <a:srgbClr val="FFFF00"/>
                </a:solidFill>
              </a:rPr>
              <a:t>(James 1:3-5;  I Peter 1:6-7; 5:10)</a:t>
            </a:r>
          </a:p>
          <a:p>
            <a:r>
              <a:rPr lang="en-US" sz="3600" dirty="0" smtClean="0">
                <a:solidFill>
                  <a:srgbClr val="FFFF00"/>
                </a:solidFill>
              </a:rPr>
              <a:t>Preaching</a:t>
            </a:r>
            <a:r>
              <a:rPr lang="en-US" sz="3600" i="1" dirty="0" smtClean="0">
                <a:solidFill>
                  <a:srgbClr val="FFFF00"/>
                </a:solidFill>
              </a:rPr>
              <a:t> – (Col. 1:28) </a:t>
            </a:r>
          </a:p>
          <a:p>
            <a:r>
              <a:rPr lang="en-US" sz="3600" dirty="0" smtClean="0">
                <a:solidFill>
                  <a:srgbClr val="FFFF00"/>
                </a:solidFill>
              </a:rPr>
              <a:t>Body of Christ the Church </a:t>
            </a:r>
            <a:r>
              <a:rPr lang="en-US" sz="3600" i="1" dirty="0" smtClean="0">
                <a:solidFill>
                  <a:srgbClr val="FFFF00"/>
                </a:solidFill>
              </a:rPr>
              <a:t>–  (Eph. 4:11-16)</a:t>
            </a:r>
          </a:p>
          <a:p>
            <a:r>
              <a:rPr lang="en-US" sz="3600" dirty="0" smtClean="0">
                <a:solidFill>
                  <a:srgbClr val="FFFF00"/>
                </a:solidFill>
              </a:rPr>
              <a:t>Scripture</a:t>
            </a:r>
            <a:r>
              <a:rPr lang="en-US" sz="3600" i="1" dirty="0" smtClean="0">
                <a:solidFill>
                  <a:srgbClr val="FFFF00"/>
                </a:solidFill>
              </a:rPr>
              <a:t> – (Heb. 5:11-14)</a:t>
            </a:r>
          </a:p>
          <a:p>
            <a:r>
              <a:rPr lang="en-US" sz="3600" dirty="0" smtClean="0">
                <a:solidFill>
                  <a:srgbClr val="FFFF00"/>
                </a:solidFill>
              </a:rPr>
              <a:t>Prayer  -  </a:t>
            </a:r>
            <a:r>
              <a:rPr lang="en-US" sz="3600" i="1" dirty="0" smtClean="0">
                <a:solidFill>
                  <a:srgbClr val="FFFF00"/>
                </a:solidFill>
              </a:rPr>
              <a:t>(Col. 4:12)</a:t>
            </a:r>
          </a:p>
          <a:p>
            <a:endParaRPr lang="en-US" sz="3600" dirty="0"/>
          </a:p>
        </p:txBody>
      </p:sp>
      <p:pic>
        <p:nvPicPr>
          <p:cNvPr id="74754" name="Picture 2" descr="http://betterhealthblog.com/wp-content/uploads/2012/10/crying.gif"/>
          <p:cNvPicPr>
            <a:picLocks noChangeAspect="1" noChangeArrowheads="1"/>
          </p:cNvPicPr>
          <p:nvPr/>
        </p:nvPicPr>
        <p:blipFill>
          <a:blip r:embed="rId2" cstate="print"/>
          <a:srcRect/>
          <a:stretch>
            <a:fillRect/>
          </a:stretch>
        </p:blipFill>
        <p:spPr bwMode="auto">
          <a:xfrm>
            <a:off x="5504238" y="0"/>
            <a:ext cx="3639762" cy="2895600"/>
          </a:xfrm>
          <a:prstGeom prst="rect">
            <a:avLst/>
          </a:prstGeom>
          <a:ln>
            <a:noFill/>
          </a:ln>
          <a:effectLst>
            <a:softEdge rad="112500"/>
          </a:effectLst>
        </p:spPr>
      </p:pic>
      <p:pic>
        <p:nvPicPr>
          <p:cNvPr id="5" name="Picture 2" descr="http://4.bp.blogspot.com/_JRkgseRT7NY/Sve4xZ0Vy8I/AAAAAAAAAbk/rkSn_jBgEsY/s320/Bird+in+the+Bible+Magic+Trick+Jesus%20Holy%20Spirit.png"/>
          <p:cNvPicPr>
            <a:picLocks noChangeAspect="1" noChangeArrowheads="1"/>
          </p:cNvPicPr>
          <p:nvPr/>
        </p:nvPicPr>
        <p:blipFill>
          <a:blip r:embed="rId3" cstate="print"/>
          <a:srcRect/>
          <a:stretch>
            <a:fillRect/>
          </a:stretch>
        </p:blipFill>
        <p:spPr bwMode="auto">
          <a:xfrm>
            <a:off x="5486400" y="1219200"/>
            <a:ext cx="3657600" cy="4670579"/>
          </a:xfrm>
          <a:prstGeom prst="rect">
            <a:avLst/>
          </a:prstGeom>
          <a:ln>
            <a:noFill/>
          </a:ln>
          <a:effectLst>
            <a:softEdge rad="112500"/>
          </a:effectLst>
        </p:spPr>
      </p:pic>
      <p:pic>
        <p:nvPicPr>
          <p:cNvPr id="74756" name="Picture 4" descr="http://theoutlet.files.wordpress.com/2008/03/spiritual_gifts.gif?w=186&amp;h=137"/>
          <p:cNvPicPr>
            <a:picLocks noChangeAspect="1" noChangeArrowheads="1"/>
          </p:cNvPicPr>
          <p:nvPr/>
        </p:nvPicPr>
        <p:blipFill>
          <a:blip r:embed="rId4" cstate="print"/>
          <a:srcRect/>
          <a:stretch>
            <a:fillRect/>
          </a:stretch>
        </p:blipFill>
        <p:spPr bwMode="auto">
          <a:xfrm>
            <a:off x="5526741" y="2133600"/>
            <a:ext cx="3617259" cy="2644879"/>
          </a:xfrm>
          <a:prstGeom prst="rect">
            <a:avLst/>
          </a:prstGeom>
          <a:ln>
            <a:noFill/>
          </a:ln>
          <a:effectLst>
            <a:softEdge rad="112500"/>
          </a:effectLst>
        </p:spPr>
      </p:pic>
      <p:pic>
        <p:nvPicPr>
          <p:cNvPr id="74758" name="Picture 6" descr="http://update.gci.org/wp-content/uploads/2013/03/reading_bible.jpg"/>
          <p:cNvPicPr>
            <a:picLocks noChangeAspect="1" noChangeArrowheads="1"/>
          </p:cNvPicPr>
          <p:nvPr/>
        </p:nvPicPr>
        <p:blipFill>
          <a:blip r:embed="rId5" cstate="print"/>
          <a:srcRect/>
          <a:stretch>
            <a:fillRect/>
          </a:stretch>
        </p:blipFill>
        <p:spPr bwMode="auto">
          <a:xfrm>
            <a:off x="5486400" y="3429000"/>
            <a:ext cx="3657600" cy="2445367"/>
          </a:xfrm>
          <a:prstGeom prst="rect">
            <a:avLst/>
          </a:prstGeom>
          <a:ln>
            <a:noFill/>
          </a:ln>
          <a:effectLst>
            <a:softEdge rad="112500"/>
          </a:effectLst>
        </p:spPr>
      </p:pic>
      <p:pic>
        <p:nvPicPr>
          <p:cNvPr id="74760" name="Picture 8" descr="http://www.masterpiece-beth.com/wp-content/uploads/2013/02/Woman-Praying1.jpg"/>
          <p:cNvPicPr>
            <a:picLocks noChangeAspect="1" noChangeArrowheads="1"/>
          </p:cNvPicPr>
          <p:nvPr/>
        </p:nvPicPr>
        <p:blipFill>
          <a:blip r:embed="rId6" cstate="print"/>
          <a:srcRect/>
          <a:stretch>
            <a:fillRect/>
          </a:stretch>
        </p:blipFill>
        <p:spPr bwMode="auto">
          <a:xfrm>
            <a:off x="5486400" y="4421667"/>
            <a:ext cx="3657600" cy="2436334"/>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to="" calcmode="lin" valueType="num">
                                      <p:cBhvr>
                                        <p:cTn id="7" dur="1" fill="hold"/>
                                        <p:tgtEl>
                                          <p:spTgt spid="747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4756"/>
                                        </p:tgtEl>
                                        <p:attrNameLst>
                                          <p:attrName>style.visibility</p:attrName>
                                        </p:attrNameLst>
                                      </p:cBhvr>
                                      <p:to>
                                        <p:strVal val="visible"/>
                                      </p:to>
                                    </p:set>
                                    <p:anim to="" calcmode="lin" valueType="num">
                                      <p:cBhvr>
                                        <p:cTn id="27" dur="1" fill="hold"/>
                                        <p:tgtEl>
                                          <p:spTgt spid="7475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to="" calcmode="lin" valueType="num">
                                      <p:cBhvr>
                                        <p:cTn id="32" dur="1" fill="hold"/>
                                        <p:tgtEl>
                                          <p:spTgt spid="3">
                                            <p:txEl>
                                              <p:pRg st="3" end="3"/>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74758"/>
                                        </p:tgtEl>
                                        <p:attrNameLst>
                                          <p:attrName>style.visibility</p:attrName>
                                        </p:attrNameLst>
                                      </p:cBhvr>
                                      <p:to>
                                        <p:strVal val="visible"/>
                                      </p:to>
                                    </p:set>
                                    <p:anim to="" calcmode="lin" valueType="num">
                                      <p:cBhvr>
                                        <p:cTn id="37" dur="1" fill="hold"/>
                                        <p:tgtEl>
                                          <p:spTgt spid="74758"/>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to="" calcmode="lin" valueType="num">
                                      <p:cBhvr>
                                        <p:cTn id="42" dur="1" fill="hold"/>
                                        <p:tgtEl>
                                          <p:spTgt spid="3">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74760"/>
                                        </p:tgtEl>
                                        <p:attrNameLst>
                                          <p:attrName>style.visibility</p:attrName>
                                        </p:attrNameLst>
                                      </p:cBhvr>
                                      <p:to>
                                        <p:strVal val="visible"/>
                                      </p:to>
                                    </p:set>
                                    <p:anim to="" calcmode="lin" valueType="num">
                                      <p:cBhvr>
                                        <p:cTn id="47" dur="1" fill="hold"/>
                                        <p:tgtEl>
                                          <p:spTgt spid="747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3. The Eternal Spirit</a:t>
            </a:r>
            <a:endParaRPr lang="en-US" dirty="0">
              <a:solidFill>
                <a:srgbClr val="FFFF00"/>
              </a:solidFill>
            </a:endParaRPr>
          </a:p>
        </p:txBody>
      </p:sp>
      <p:sp>
        <p:nvSpPr>
          <p:cNvPr id="3" name="Content Placeholder 2"/>
          <p:cNvSpPr>
            <a:spLocks noGrp="1"/>
          </p:cNvSpPr>
          <p:nvPr>
            <p:ph idx="1"/>
          </p:nvPr>
        </p:nvSpPr>
        <p:spPr>
          <a:xfrm>
            <a:off x="0" y="1295400"/>
            <a:ext cx="4495800" cy="5257800"/>
          </a:xfrm>
        </p:spPr>
        <p:txBody>
          <a:bodyPr>
            <a:normAutofit/>
          </a:bodyPr>
          <a:lstStyle/>
          <a:p>
            <a:pPr lvl="0" algn="ctr">
              <a:buNone/>
            </a:pPr>
            <a:r>
              <a:rPr lang="en-US" i="1" dirty="0" smtClean="0"/>
              <a:t>    "How much more shall the blood of Christ, who through the </a:t>
            </a:r>
            <a:r>
              <a:rPr lang="en-US" i="1" u="sng" dirty="0" smtClean="0"/>
              <a:t>eternal Spirit </a:t>
            </a:r>
            <a:r>
              <a:rPr lang="en-US" i="1" dirty="0" smtClean="0"/>
              <a:t>offered himself without spot to God, purge your conscience from dead works to serve the living God?" (Heb. 9:14)</a:t>
            </a:r>
          </a:p>
          <a:p>
            <a:pPr algn="ctr"/>
            <a:endParaRPr lang="en-US" i="1" dirty="0"/>
          </a:p>
        </p:txBody>
      </p:sp>
      <p:pic>
        <p:nvPicPr>
          <p:cNvPr id="36866" name="Picture 2" descr="http://www.atotheword.com/wp-content/uploads/2011/02/the-blood-of-jesus-01-e1320017017245.jpg"/>
          <p:cNvPicPr>
            <a:picLocks noChangeAspect="1" noChangeArrowheads="1"/>
          </p:cNvPicPr>
          <p:nvPr/>
        </p:nvPicPr>
        <p:blipFill>
          <a:blip r:embed="rId2" cstate="print"/>
          <a:srcRect/>
          <a:stretch>
            <a:fillRect/>
          </a:stretch>
        </p:blipFill>
        <p:spPr bwMode="auto">
          <a:xfrm rot="413442">
            <a:off x="4650579" y="2523642"/>
            <a:ext cx="4131814" cy="2828925"/>
          </a:xfrm>
          <a:prstGeom prst="rect">
            <a:avLst/>
          </a:prstGeom>
          <a:noFill/>
        </p:spPr>
      </p:pic>
      <p:pic>
        <p:nvPicPr>
          <p:cNvPr id="36868" name="Picture 4" descr="http://darrellcreswell.files.wordpress.com/2012/10/1-john-1-7-jesus-blood-cleanses-us-from-all-sin.jpg"/>
          <p:cNvPicPr>
            <a:picLocks noChangeAspect="1" noChangeArrowheads="1"/>
          </p:cNvPicPr>
          <p:nvPr/>
        </p:nvPicPr>
        <p:blipFill>
          <a:blip r:embed="rId3" cstate="print"/>
          <a:srcRect/>
          <a:stretch>
            <a:fillRect/>
          </a:stretch>
        </p:blipFill>
        <p:spPr bwMode="auto">
          <a:xfrm rot="447707">
            <a:off x="4410885" y="2417212"/>
            <a:ext cx="4560511" cy="295559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1"/>
            <a:ext cx="8839200" cy="1754326"/>
          </a:xfrm>
          <a:prstGeom prst="rect">
            <a:avLst/>
          </a:prstGeom>
        </p:spPr>
        <p:txBody>
          <a:bodyPr wrap="square">
            <a:spAutoFit/>
          </a:bodyPr>
          <a:lstStyle/>
          <a:p>
            <a:pPr algn="ctr"/>
            <a:r>
              <a:rPr lang="en-US" sz="3600" i="1" dirty="0" smtClean="0"/>
              <a:t>“The eternal God is thy refuge, and underneath are the everlasting arms.”</a:t>
            </a:r>
          </a:p>
          <a:p>
            <a:pPr algn="ctr"/>
            <a:r>
              <a:rPr lang="en-US" sz="3600" i="1" dirty="0" smtClean="0"/>
              <a:t> (Deut. 33:27)</a:t>
            </a:r>
            <a:endParaRPr lang="en-US" sz="3600" i="1" dirty="0"/>
          </a:p>
        </p:txBody>
      </p:sp>
      <p:pic>
        <p:nvPicPr>
          <p:cNvPr id="38914" name="Picture 2" descr="http://media.salemwebnetwork.com/cms/CCOM/4173-trinity_edited.630w.tn.jpg"/>
          <p:cNvPicPr>
            <a:picLocks noChangeAspect="1" noChangeArrowheads="1"/>
          </p:cNvPicPr>
          <p:nvPr/>
        </p:nvPicPr>
        <p:blipFill>
          <a:blip r:embed="rId2" cstate="print"/>
          <a:srcRect/>
          <a:stretch>
            <a:fillRect/>
          </a:stretch>
        </p:blipFill>
        <p:spPr bwMode="auto">
          <a:xfrm>
            <a:off x="609600" y="2286000"/>
            <a:ext cx="8077198" cy="4038600"/>
          </a:xfrm>
          <a:prstGeom prst="rect">
            <a:avLst/>
          </a:prstGeom>
          <a:noFill/>
        </p:spPr>
      </p:pic>
      <p:sp>
        <p:nvSpPr>
          <p:cNvPr id="4" name="Rectangle 3"/>
          <p:cNvSpPr/>
          <p:nvPr/>
        </p:nvSpPr>
        <p:spPr>
          <a:xfrm>
            <a:off x="2286000" y="2895600"/>
            <a:ext cx="4572000" cy="3046988"/>
          </a:xfrm>
          <a:prstGeom prst="rect">
            <a:avLst/>
          </a:prstGeom>
        </p:spPr>
        <p:txBody>
          <a:bodyPr wrap="square">
            <a:spAutoFit/>
          </a:bodyPr>
          <a:lstStyle/>
          <a:p>
            <a:pPr algn="ctr"/>
            <a:r>
              <a:rPr lang="en-US" sz="3200" i="1" dirty="0" smtClean="0">
                <a:solidFill>
                  <a:schemeClr val="bg1"/>
                </a:solidFill>
                <a:effectLst>
                  <a:glow rad="101600">
                    <a:schemeClr val="tx1">
                      <a:alpha val="60000"/>
                    </a:schemeClr>
                  </a:glow>
                </a:effectLst>
              </a:rPr>
              <a:t>Now unto the King eternal, immortal, invisible, the only wise God, be </a:t>
            </a:r>
            <a:r>
              <a:rPr lang="en-US" sz="3200" i="1" dirty="0" err="1" smtClean="0">
                <a:solidFill>
                  <a:schemeClr val="bg1"/>
                </a:solidFill>
                <a:effectLst>
                  <a:glow rad="101600">
                    <a:schemeClr val="tx1">
                      <a:alpha val="60000"/>
                    </a:schemeClr>
                  </a:glow>
                </a:effectLst>
              </a:rPr>
              <a:t>honour</a:t>
            </a:r>
            <a:r>
              <a:rPr lang="en-US" sz="3200" i="1" dirty="0" smtClean="0">
                <a:solidFill>
                  <a:schemeClr val="bg1"/>
                </a:solidFill>
                <a:effectLst>
                  <a:glow rad="101600">
                    <a:schemeClr val="tx1">
                      <a:alpha val="60000"/>
                    </a:schemeClr>
                  </a:glow>
                </a:effectLst>
              </a:rPr>
              <a:t> and glory forever and ever. Amen.   (I Timothy 1:17) </a:t>
            </a:r>
            <a:endParaRPr lang="en-US" sz="3200" i="1" dirty="0">
              <a:solidFill>
                <a:schemeClr val="bg1"/>
              </a:solidFill>
              <a:effectLst>
                <a:glow rad="101600">
                  <a:schemeClr val="tx1">
                    <a:alpha val="6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4. The Spirit of Truth</a:t>
            </a:r>
            <a:endParaRPr lang="en-US" dirty="0">
              <a:solidFill>
                <a:srgbClr val="FFFF00"/>
              </a:solidFill>
            </a:endParaRPr>
          </a:p>
        </p:txBody>
      </p:sp>
      <p:sp>
        <p:nvSpPr>
          <p:cNvPr id="3" name="Content Placeholder 2"/>
          <p:cNvSpPr>
            <a:spLocks noGrp="1"/>
          </p:cNvSpPr>
          <p:nvPr>
            <p:ph idx="1"/>
          </p:nvPr>
        </p:nvSpPr>
        <p:spPr>
          <a:xfrm>
            <a:off x="0" y="1600200"/>
            <a:ext cx="4648200" cy="5257800"/>
          </a:xfrm>
        </p:spPr>
        <p:txBody>
          <a:bodyPr/>
          <a:lstStyle/>
          <a:p>
            <a:pPr algn="ctr">
              <a:buNone/>
            </a:pPr>
            <a:r>
              <a:rPr lang="en-US" i="1" dirty="0" smtClean="0"/>
              <a:t>  “Howbeit when he, the </a:t>
            </a:r>
            <a:r>
              <a:rPr lang="en-US" i="1" u="sng" dirty="0" smtClean="0"/>
              <a:t>Spirit of truth</a:t>
            </a:r>
            <a:r>
              <a:rPr lang="en-US" i="1" dirty="0" smtClean="0"/>
              <a:t>, is come, he will guide you into all truth: for he shall not speak of himself; but whatsoever he shall hear, that shall he speak: and he will show you things to come.”</a:t>
            </a:r>
          </a:p>
          <a:p>
            <a:pPr algn="ctr">
              <a:buNone/>
            </a:pPr>
            <a:r>
              <a:rPr lang="en-US" i="1" dirty="0" smtClean="0"/>
              <a:t>(John 16:13)</a:t>
            </a:r>
          </a:p>
          <a:p>
            <a:pPr algn="ctr"/>
            <a:endParaRPr lang="en-US" dirty="0"/>
          </a:p>
        </p:txBody>
      </p:sp>
      <p:pic>
        <p:nvPicPr>
          <p:cNvPr id="39938" name="Picture 2" descr="http://farm8.staticflickr.com/7092/7217671364_166c960eb0_z.jpg"/>
          <p:cNvPicPr>
            <a:picLocks noChangeAspect="1" noChangeArrowheads="1"/>
          </p:cNvPicPr>
          <p:nvPr/>
        </p:nvPicPr>
        <p:blipFill>
          <a:blip r:embed="rId2" cstate="print"/>
          <a:srcRect/>
          <a:stretch>
            <a:fillRect/>
          </a:stretch>
        </p:blipFill>
        <p:spPr bwMode="auto">
          <a:xfrm rot="350864">
            <a:off x="4800600" y="2362200"/>
            <a:ext cx="4114800" cy="30861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solidFill>
                  <a:srgbClr val="FFFF00"/>
                </a:solidFill>
              </a:rPr>
              <a:t>The illumination of the Holy Spirit </a:t>
            </a:r>
            <a:endParaRPr lang="en-US" i="1" dirty="0">
              <a:solidFill>
                <a:srgbClr val="FFFF00"/>
              </a:solidFill>
            </a:endParaRPr>
          </a:p>
        </p:txBody>
      </p:sp>
      <p:sp>
        <p:nvSpPr>
          <p:cNvPr id="4" name="Content Placeholder 3"/>
          <p:cNvSpPr>
            <a:spLocks noGrp="1"/>
          </p:cNvSpPr>
          <p:nvPr>
            <p:ph idx="1"/>
          </p:nvPr>
        </p:nvSpPr>
        <p:spPr>
          <a:xfrm>
            <a:off x="228600" y="1981200"/>
            <a:ext cx="5638800" cy="2438400"/>
          </a:xfrm>
        </p:spPr>
        <p:txBody>
          <a:bodyPr>
            <a:noAutofit/>
          </a:bodyPr>
          <a:lstStyle/>
          <a:p>
            <a:pPr>
              <a:buFont typeface="Arial" charset="0"/>
              <a:buChar char="•"/>
            </a:pPr>
            <a:r>
              <a:rPr lang="en-US" sz="3300" dirty="0" smtClean="0"/>
              <a:t>Illumination is the process by which God's Holy Spirit enables us to understand God’s Word and apply it to our lives.</a:t>
            </a:r>
          </a:p>
          <a:p>
            <a:pPr>
              <a:buFont typeface="Arial" charset="0"/>
              <a:buChar char="•"/>
            </a:pPr>
            <a:r>
              <a:rPr lang="en-US" sz="3300" i="1" dirty="0" smtClean="0">
                <a:solidFill>
                  <a:srgbClr val="FFFF00"/>
                </a:solidFill>
              </a:rPr>
              <a:t>Psalm 119:18 “Open thou mine eyes, that I may behold wondrous things out of thy law.”</a:t>
            </a:r>
          </a:p>
          <a:p>
            <a:pPr>
              <a:buNone/>
            </a:pPr>
            <a:endParaRPr lang="en-US" sz="3300" dirty="0"/>
          </a:p>
        </p:txBody>
      </p:sp>
      <p:pic>
        <p:nvPicPr>
          <p:cNvPr id="40962" name="Picture 2" descr="http://www.filmofilia.com/wp-content/uploads/2008/05/blindness1.jpg"/>
          <p:cNvPicPr>
            <a:picLocks noChangeAspect="1" noChangeArrowheads="1"/>
          </p:cNvPicPr>
          <p:nvPr/>
        </p:nvPicPr>
        <p:blipFill>
          <a:blip r:embed="rId2" cstate="print"/>
          <a:srcRect/>
          <a:stretch>
            <a:fillRect/>
          </a:stretch>
        </p:blipFill>
        <p:spPr bwMode="auto">
          <a:xfrm>
            <a:off x="6096000" y="1981200"/>
            <a:ext cx="2788227" cy="3200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3429000"/>
          </a:xfrm>
        </p:spPr>
        <p:txBody>
          <a:bodyPr/>
          <a:lstStyle/>
          <a:p>
            <a:r>
              <a:rPr lang="en-US" dirty="0" smtClean="0"/>
              <a:t>There is a wonderful change that takes place when a person accepts Jesus as Lord and Savior.</a:t>
            </a:r>
          </a:p>
          <a:p>
            <a:r>
              <a:rPr lang="en-US" dirty="0" smtClean="0">
                <a:solidFill>
                  <a:srgbClr val="FFFF00"/>
                </a:solidFill>
              </a:rPr>
              <a:t> </a:t>
            </a:r>
            <a:r>
              <a:rPr lang="en-US" i="1" dirty="0" smtClean="0">
                <a:solidFill>
                  <a:srgbClr val="FFFF00"/>
                </a:solidFill>
              </a:rPr>
              <a:t>Acts 26:18 “To open their eyes, and to turn them from darkness to light, and from the power of Satan unto God, that they may receive forgiveness of sins.”</a:t>
            </a:r>
          </a:p>
          <a:p>
            <a:pPr>
              <a:buNone/>
            </a:pPr>
            <a:endParaRPr lang="en-US" i="1" dirty="0" smtClean="0">
              <a:solidFill>
                <a:srgbClr val="FFFF00"/>
              </a:solidFill>
            </a:endParaRPr>
          </a:p>
          <a:p>
            <a:endParaRPr lang="en-US" dirty="0"/>
          </a:p>
        </p:txBody>
      </p:sp>
      <p:pic>
        <p:nvPicPr>
          <p:cNvPr id="41986" name="Picture 2" descr="http://www.sevenwholedays.org/wp-content/uploads/2013/03/healing-the-blind-man-by-edy-legrand.jpg"/>
          <p:cNvPicPr>
            <a:picLocks noChangeAspect="1" noChangeArrowheads="1"/>
          </p:cNvPicPr>
          <p:nvPr/>
        </p:nvPicPr>
        <p:blipFill>
          <a:blip r:embed="rId2" cstate="print"/>
          <a:srcRect/>
          <a:stretch>
            <a:fillRect/>
          </a:stretch>
        </p:blipFill>
        <p:spPr bwMode="auto">
          <a:xfrm>
            <a:off x="3124200" y="2895600"/>
            <a:ext cx="3743325" cy="37433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382000" cy="914400"/>
          </a:xfrm>
        </p:spPr>
        <p:txBody>
          <a:bodyPr>
            <a:noAutofit/>
          </a:bodyPr>
          <a:lstStyle/>
          <a:p>
            <a:r>
              <a:rPr lang="en-US" sz="3600" dirty="0" smtClean="0">
                <a:solidFill>
                  <a:srgbClr val="FFFF00"/>
                </a:solidFill>
              </a:rPr>
              <a:t>Illumination is the ministry of the Holy Spirit in the life of the believer helping him to understand and apply the truth of the </a:t>
            </a:r>
            <a:br>
              <a:rPr lang="en-US" sz="3600" dirty="0" smtClean="0">
                <a:solidFill>
                  <a:srgbClr val="FFFF00"/>
                </a:solidFill>
              </a:rPr>
            </a:br>
            <a:r>
              <a:rPr lang="en-US" sz="3600" dirty="0" smtClean="0">
                <a:solidFill>
                  <a:srgbClr val="FFFF00"/>
                </a:solidFill>
              </a:rPr>
              <a:t>Bible to his daily life</a:t>
            </a:r>
            <a:endParaRPr lang="en-US" sz="3600" dirty="0">
              <a:solidFill>
                <a:srgbClr val="FFFF00"/>
              </a:solidFill>
            </a:endParaRPr>
          </a:p>
        </p:txBody>
      </p:sp>
      <p:pic>
        <p:nvPicPr>
          <p:cNvPr id="43014" name="Picture 6" descr="http://cdn.stonypointweb.com/wp-content/uploads/2012/11/Reading-the-Bible-1.3.jpg"/>
          <p:cNvPicPr>
            <a:picLocks noChangeAspect="1" noChangeArrowheads="1"/>
          </p:cNvPicPr>
          <p:nvPr/>
        </p:nvPicPr>
        <p:blipFill>
          <a:blip r:embed="rId2" cstate="print"/>
          <a:srcRect/>
          <a:stretch>
            <a:fillRect/>
          </a:stretch>
        </p:blipFill>
        <p:spPr bwMode="auto">
          <a:xfrm>
            <a:off x="762000" y="2819400"/>
            <a:ext cx="7610475" cy="3429001"/>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heresurgence.com/files/2010/07/09/20100709_the-spirit-illuminates_poster_img.jpg"/>
          <p:cNvPicPr>
            <a:picLocks noChangeAspect="1" noChangeArrowheads="1"/>
          </p:cNvPicPr>
          <p:nvPr/>
        </p:nvPicPr>
        <p:blipFill>
          <a:blip r:embed="rId2" cstate="print"/>
          <a:srcRect/>
          <a:stretch>
            <a:fillRect/>
          </a:stretch>
        </p:blipFill>
        <p:spPr bwMode="auto">
          <a:xfrm>
            <a:off x="0" y="609600"/>
            <a:ext cx="9128544" cy="56388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4.bp.blogspot.com/-SgO92Ihcr2c/T4tVOVUI2tI/AAAAAAAADzo/1GGB2TNqE-w/s1600/holy%2520spirit%25201.jpg"/>
          <p:cNvPicPr>
            <a:picLocks noChangeAspect="1" noChangeArrowheads="1"/>
          </p:cNvPicPr>
          <p:nvPr/>
        </p:nvPicPr>
        <p:blipFill>
          <a:blip r:embed="rId2" cstate="print"/>
          <a:srcRect t="9172" r="-497"/>
          <a:stretch>
            <a:fillRect/>
          </a:stretch>
        </p:blipFill>
        <p:spPr bwMode="auto">
          <a:xfrm>
            <a:off x="762000" y="0"/>
            <a:ext cx="7696200" cy="6858001"/>
          </a:xfrm>
          <a:prstGeom prst="rect">
            <a:avLst/>
          </a:prstGeom>
          <a:noFill/>
        </p:spPr>
      </p:pic>
      <p:sp>
        <p:nvSpPr>
          <p:cNvPr id="3" name="Rectangle 2"/>
          <p:cNvSpPr/>
          <p:nvPr/>
        </p:nvSpPr>
        <p:spPr>
          <a:xfrm>
            <a:off x="1371600" y="838200"/>
            <a:ext cx="5486400" cy="3046988"/>
          </a:xfrm>
          <a:prstGeom prst="rect">
            <a:avLst/>
          </a:prstGeom>
        </p:spPr>
        <p:txBody>
          <a:bodyPr wrap="square">
            <a:spAutoFit/>
          </a:bodyPr>
          <a:lstStyle/>
          <a:p>
            <a:pPr algn="ctr"/>
            <a:r>
              <a:rPr lang="en-US" sz="3200" b="1" i="1" dirty="0" smtClean="0">
                <a:solidFill>
                  <a:schemeClr val="bg1"/>
                </a:solidFill>
              </a:rPr>
              <a:t>“Then Peter said unto them, Repent, and be baptized every one of you in the name of Jesus Christ for the remission of sins, and ye shall receive the gift of the Holy Ghost.” (Acts2:38)</a:t>
            </a:r>
            <a:endParaRPr lang="en-US" sz="3200" b="1" i="1" dirty="0">
              <a:solidFill>
                <a:schemeClr val="bg1"/>
              </a:solidFill>
            </a:endParaRPr>
          </a:p>
        </p:txBody>
      </p:sp>
      <p:pic>
        <p:nvPicPr>
          <p:cNvPr id="4" name="Picture 4" descr="http://img.ehowcdn.com/article-new/ehow/images/a08/23/k4/seven-gifts-holy-spirit-meaning-800x800.jpg"/>
          <p:cNvPicPr>
            <a:picLocks noChangeAspect="1" noChangeArrowheads="1"/>
          </p:cNvPicPr>
          <p:nvPr/>
        </p:nvPicPr>
        <p:blipFill>
          <a:blip r:embed="rId3" cstate="print"/>
          <a:srcRect l="11539" t="3846" r="9615"/>
          <a:stretch>
            <a:fillRect/>
          </a:stretch>
        </p:blipFill>
        <p:spPr bwMode="auto">
          <a:xfrm>
            <a:off x="2819400" y="3886200"/>
            <a:ext cx="3124200" cy="2543176"/>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i="1" dirty="0" smtClean="0"/>
              <a:t>John 16:12-15 “Howbeit when he, the Spirit of truth, is come, </a:t>
            </a:r>
            <a:r>
              <a:rPr lang="en-US" i="1" u="sng" dirty="0" smtClean="0"/>
              <a:t>he will guide you into all truth</a:t>
            </a:r>
            <a:r>
              <a:rPr lang="en-US" i="1" dirty="0" smtClean="0"/>
              <a:t>: for he shall not speak of himself; but whatsoever he shall hear, that shall he speak: and he will </a:t>
            </a:r>
            <a:r>
              <a:rPr lang="en-US" i="1" u="sng" dirty="0" err="1" smtClean="0"/>
              <a:t>shew</a:t>
            </a:r>
            <a:r>
              <a:rPr lang="en-US" i="1" u="sng" dirty="0" smtClean="0"/>
              <a:t> you things to come</a:t>
            </a:r>
            <a:r>
              <a:rPr lang="en-US" i="1" dirty="0" smtClean="0"/>
              <a:t>. He shall glorify me: for he shall receive of mine, and shall </a:t>
            </a:r>
            <a:r>
              <a:rPr lang="en-US" i="1" u="sng" dirty="0" err="1" smtClean="0"/>
              <a:t>shew</a:t>
            </a:r>
            <a:r>
              <a:rPr lang="en-US" i="1" u="sng" dirty="0" smtClean="0"/>
              <a:t> it unto you</a:t>
            </a:r>
            <a:r>
              <a:rPr lang="en-US" i="1" dirty="0" smtClean="0"/>
              <a:t>. All things that the Father hath are mine: therefore said I, that he shall take of mine, and </a:t>
            </a:r>
            <a:r>
              <a:rPr lang="en-US" i="1" u="sng" dirty="0" smtClean="0"/>
              <a:t>shall </a:t>
            </a:r>
            <a:r>
              <a:rPr lang="en-US" i="1" u="sng" dirty="0" err="1" smtClean="0"/>
              <a:t>shew</a:t>
            </a:r>
            <a:r>
              <a:rPr lang="en-US" i="1" u="sng" dirty="0" smtClean="0"/>
              <a:t> it unto you</a:t>
            </a:r>
            <a:r>
              <a:rPr lang="en-US" i="1" dirty="0" smtClean="0"/>
              <a:t>.”</a:t>
            </a:r>
          </a:p>
          <a:p>
            <a:r>
              <a:rPr lang="en-US" i="1" dirty="0" smtClean="0"/>
              <a:t>I Cor. 2:10 “But God hath </a:t>
            </a:r>
            <a:r>
              <a:rPr lang="en-US" i="1" u="sng" dirty="0" smtClean="0"/>
              <a:t>revealed them unto us by his Spirit</a:t>
            </a:r>
            <a:r>
              <a:rPr lang="en-US" i="1" dirty="0" smtClean="0"/>
              <a:t>: for the Spirit </a:t>
            </a:r>
            <a:r>
              <a:rPr lang="en-US" i="1" dirty="0" err="1" smtClean="0"/>
              <a:t>searcheth</a:t>
            </a:r>
            <a:r>
              <a:rPr lang="en-US" i="1" dirty="0" smtClean="0"/>
              <a:t> all things, yea, the deep things of God.”</a:t>
            </a:r>
          </a:p>
          <a:p>
            <a:r>
              <a:rPr lang="en-US" i="1" dirty="0" smtClean="0"/>
              <a:t>I John 2:27 “But the anointing which ye have received of him </a:t>
            </a:r>
            <a:r>
              <a:rPr lang="en-US" i="1" dirty="0" err="1" smtClean="0"/>
              <a:t>abideth</a:t>
            </a:r>
            <a:r>
              <a:rPr lang="en-US" i="1" dirty="0" smtClean="0"/>
              <a:t> in you, and ye need not that any man teach you: but as the </a:t>
            </a:r>
            <a:r>
              <a:rPr lang="en-US" i="1" u="sng" dirty="0" smtClean="0"/>
              <a:t>same anointing </a:t>
            </a:r>
            <a:r>
              <a:rPr lang="en-US" i="1" u="sng" dirty="0" err="1" smtClean="0"/>
              <a:t>teacheth</a:t>
            </a:r>
            <a:r>
              <a:rPr lang="en-US" i="1" u="sng" dirty="0" smtClean="0"/>
              <a:t> you of all things</a:t>
            </a:r>
            <a:r>
              <a:rPr lang="en-US" i="1" dirty="0" smtClean="0"/>
              <a:t>, and is truth, and is no lie, and even as it hath taught you, ye shall abide in him.”</a:t>
            </a:r>
          </a:p>
          <a:p>
            <a:endParaRPr lang="en-US"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138.photobucket.com/albums/q258/ParshallAE/DavidAnointedKing.jpg"/>
          <p:cNvPicPr>
            <a:picLocks noChangeAspect="1" noChangeArrowheads="1"/>
          </p:cNvPicPr>
          <p:nvPr/>
        </p:nvPicPr>
        <p:blipFill>
          <a:blip r:embed="rId2" cstate="print"/>
          <a:srcRect/>
          <a:stretch>
            <a:fillRect/>
          </a:stretch>
        </p:blipFill>
        <p:spPr bwMode="auto">
          <a:xfrm>
            <a:off x="1981200" y="-18200"/>
            <a:ext cx="5686425" cy="68762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p:spPr>
        <p:txBody>
          <a:bodyPr>
            <a:noAutofit/>
          </a:bodyPr>
          <a:lstStyle/>
          <a:p>
            <a:r>
              <a:rPr lang="en-US" sz="3600" dirty="0" smtClean="0">
                <a:solidFill>
                  <a:srgbClr val="FFFF00"/>
                </a:solidFill>
              </a:rPr>
              <a:t>The work of illumination is unique to believers</a:t>
            </a:r>
            <a:endParaRPr lang="en-US" sz="3600" dirty="0">
              <a:solidFill>
                <a:srgbClr val="FFFF00"/>
              </a:solidFill>
            </a:endParaRPr>
          </a:p>
        </p:txBody>
      </p:sp>
      <p:sp>
        <p:nvSpPr>
          <p:cNvPr id="3" name="Content Placeholder 2"/>
          <p:cNvSpPr>
            <a:spLocks noGrp="1"/>
          </p:cNvSpPr>
          <p:nvPr>
            <p:ph idx="1"/>
          </p:nvPr>
        </p:nvSpPr>
        <p:spPr>
          <a:xfrm>
            <a:off x="0" y="1371600"/>
            <a:ext cx="9144000" cy="5486400"/>
          </a:xfrm>
        </p:spPr>
        <p:txBody>
          <a:bodyPr>
            <a:normAutofit/>
          </a:bodyPr>
          <a:lstStyle/>
          <a:p>
            <a:r>
              <a:rPr lang="en-US" i="1" dirty="0" smtClean="0"/>
              <a:t>I Cor. 2:12-15 “Now we have received, not the spirit of the world, but the spirit which is of God; that we might know the things that are freely given to us of God. Which things also we speak, not in the words which man's wisdom </a:t>
            </a:r>
            <a:r>
              <a:rPr lang="en-US" i="1" dirty="0" err="1" smtClean="0"/>
              <a:t>teacheth</a:t>
            </a:r>
            <a:r>
              <a:rPr lang="en-US" i="1" dirty="0" smtClean="0"/>
              <a:t>, but which the </a:t>
            </a:r>
            <a:r>
              <a:rPr lang="en-US" i="1" u="sng" dirty="0" smtClean="0"/>
              <a:t>Holy Ghost </a:t>
            </a:r>
            <a:r>
              <a:rPr lang="en-US" i="1" u="sng" dirty="0" err="1" smtClean="0"/>
              <a:t>teacheth</a:t>
            </a:r>
            <a:r>
              <a:rPr lang="en-US" i="1" dirty="0" smtClean="0"/>
              <a:t>; comparing spiritual things with spiritual. But the natural man </a:t>
            </a:r>
            <a:r>
              <a:rPr lang="en-US" i="1" dirty="0" err="1" smtClean="0"/>
              <a:t>receiveth</a:t>
            </a:r>
            <a:r>
              <a:rPr lang="en-US" i="1" dirty="0" smtClean="0"/>
              <a:t> not the things of the Spirit of God: for they are foolishness unto him: neither can he know them, because they are spiritually discerned.”</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fontScale="90000"/>
          </a:bodyPr>
          <a:lstStyle/>
          <a:p>
            <a:r>
              <a:rPr lang="en-US" i="1" dirty="0" smtClean="0"/>
              <a:t>“The eyes of your understanding being enlightened; that ye may know what is the hope of his calling, and what the riches of the glory of his inheritance in the saints.” (Eph. 1:18) </a:t>
            </a:r>
            <a:br>
              <a:rPr lang="en-US" i="1" dirty="0" smtClean="0"/>
            </a:br>
            <a:endParaRPr lang="en-US" dirty="0"/>
          </a:p>
        </p:txBody>
      </p:sp>
      <p:pic>
        <p:nvPicPr>
          <p:cNvPr id="68610" name="Picture 2" descr="https://encrypted-tbn0.gstatic.com/images?q=tbn:ANd9GcTqs3SjQHGI3TGrf12_DaooJnnxf_XIDbc3SEvsmK5sfWOx7oK_cA"/>
          <p:cNvPicPr>
            <a:picLocks noChangeAspect="1" noChangeArrowheads="1"/>
          </p:cNvPicPr>
          <p:nvPr/>
        </p:nvPicPr>
        <p:blipFill>
          <a:blip r:embed="rId2" cstate="print"/>
          <a:srcRect/>
          <a:stretch>
            <a:fillRect/>
          </a:stretch>
        </p:blipFill>
        <p:spPr bwMode="auto">
          <a:xfrm>
            <a:off x="2057400" y="3429000"/>
            <a:ext cx="4806637" cy="3200400"/>
          </a:xfrm>
          <a:prstGeom prst="rect">
            <a:avLst/>
          </a:prstGeom>
          <a:noFill/>
        </p:spPr>
      </p:pic>
      <p:pic>
        <p:nvPicPr>
          <p:cNvPr id="68612" name="Picture 4" descr="http://www.godisholy.info/gifts-of-the-holy-spirit/gifts-of-the-holy-spirit.jpg"/>
          <p:cNvPicPr>
            <a:picLocks noChangeAspect="1" noChangeArrowheads="1"/>
          </p:cNvPicPr>
          <p:nvPr/>
        </p:nvPicPr>
        <p:blipFill>
          <a:blip r:embed="rId3" cstate="print"/>
          <a:srcRect l="23188" r="21739"/>
          <a:stretch>
            <a:fillRect/>
          </a:stretch>
        </p:blipFill>
        <p:spPr bwMode="auto">
          <a:xfrm>
            <a:off x="3886200" y="4343400"/>
            <a:ext cx="1139253" cy="1143000"/>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tatic.wix.com/media/519fab_7d52f3b6d714fdd663b9afa2cfebeb31.jpg"/>
          <p:cNvPicPr>
            <a:picLocks noChangeAspect="1" noChangeArrowheads="1"/>
          </p:cNvPicPr>
          <p:nvPr/>
        </p:nvPicPr>
        <p:blipFill>
          <a:blip r:embed="rId2" cstate="print"/>
          <a:srcRect/>
          <a:stretch>
            <a:fillRect/>
          </a:stretch>
        </p:blipFill>
        <p:spPr bwMode="auto">
          <a:xfrm>
            <a:off x="-762000" y="0"/>
            <a:ext cx="10313176" cy="6858000"/>
          </a:xfrm>
          <a:prstGeom prst="rect">
            <a:avLst/>
          </a:prstGeom>
          <a:noFill/>
        </p:spPr>
      </p:pic>
      <p:sp>
        <p:nvSpPr>
          <p:cNvPr id="3" name="Rectangle 2"/>
          <p:cNvSpPr/>
          <p:nvPr/>
        </p:nvSpPr>
        <p:spPr>
          <a:xfrm>
            <a:off x="1371600" y="304800"/>
            <a:ext cx="5562600" cy="1200329"/>
          </a:xfrm>
          <a:prstGeom prst="rect">
            <a:avLst/>
          </a:prstGeom>
        </p:spPr>
        <p:txBody>
          <a:bodyPr wrap="square">
            <a:spAutoFit/>
          </a:bodyPr>
          <a:lstStyle/>
          <a:p>
            <a:pPr algn="ctr"/>
            <a:r>
              <a:rPr lang="en-US" sz="7200" b="1" i="1" dirty="0" smtClean="0">
                <a:solidFill>
                  <a:schemeClr val="bg2">
                    <a:lumMod val="75000"/>
                  </a:schemeClr>
                </a:solidFill>
                <a:effectLst>
                  <a:glow rad="101600">
                    <a:schemeClr val="tx1">
                      <a:alpha val="60000"/>
                    </a:schemeClr>
                  </a:glow>
                </a:effectLst>
              </a:rPr>
              <a:t>Backslider</a:t>
            </a:r>
            <a:endParaRPr lang="en-US" sz="7200" b="1" i="1" dirty="0">
              <a:solidFill>
                <a:schemeClr val="bg2">
                  <a:lumMod val="75000"/>
                </a:schemeClr>
              </a:solidFill>
              <a:effectLst>
                <a:glow rad="101600">
                  <a:schemeClr val="tx1">
                    <a:alpha val="60000"/>
                  </a:schemeClr>
                </a:glow>
              </a:effectLst>
            </a:endParaRPr>
          </a:p>
        </p:txBody>
      </p:sp>
      <p:pic>
        <p:nvPicPr>
          <p:cNvPr id="70660" name="Picture 4" descr="http://2.bp.blogspot.com/-9o0-eUqFPco/UHOBPYtjc6I/AAAAAAAALG4/hRyFnC6kUZE/s1600/Blindness-Explained-Born-Made-Blind-Unable-to-See-Sight-Spiritual-Science-How-Why-Colour-Color-Black-White-Darkness-Light-Bible-GOD-Disability.jpg"/>
          <p:cNvPicPr>
            <a:picLocks noChangeAspect="1" noChangeArrowheads="1"/>
          </p:cNvPicPr>
          <p:nvPr/>
        </p:nvPicPr>
        <p:blipFill>
          <a:blip r:embed="rId3" cstate="print">
            <a:lum bright="-10000"/>
          </a:blip>
          <a:srcRect/>
          <a:stretch>
            <a:fillRect/>
          </a:stretch>
        </p:blipFill>
        <p:spPr bwMode="auto">
          <a:xfrm>
            <a:off x="5638800" y="1447800"/>
            <a:ext cx="3505200" cy="2805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0660"/>
                                        </p:tgtEl>
                                        <p:attrNameLst>
                                          <p:attrName>style.visibility</p:attrName>
                                        </p:attrNameLst>
                                      </p:cBhvr>
                                      <p:to>
                                        <p:strVal val="visible"/>
                                      </p:to>
                                    </p:set>
                                    <p:animEffect transition="in" filter="fade">
                                      <p:cBhvr>
                                        <p:cTn id="14"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i="1" dirty="0" smtClean="0"/>
              <a:t>II Peter 1:8-11</a:t>
            </a:r>
            <a:endParaRPr lang="en-US" i="1" dirty="0"/>
          </a:p>
        </p:txBody>
      </p:sp>
      <p:sp>
        <p:nvSpPr>
          <p:cNvPr id="3" name="Content Placeholder 2"/>
          <p:cNvSpPr>
            <a:spLocks noGrp="1"/>
          </p:cNvSpPr>
          <p:nvPr>
            <p:ph idx="1"/>
          </p:nvPr>
        </p:nvSpPr>
        <p:spPr>
          <a:xfrm>
            <a:off x="0" y="1143000"/>
            <a:ext cx="9144000" cy="5715000"/>
          </a:xfrm>
        </p:spPr>
        <p:txBody>
          <a:bodyPr>
            <a:normAutofit/>
          </a:bodyPr>
          <a:lstStyle/>
          <a:p>
            <a:pPr algn="ctr">
              <a:buNone/>
            </a:pPr>
            <a:r>
              <a:rPr lang="en-US" i="1" dirty="0" smtClean="0"/>
              <a:t>    “For if these things be in you, and abound, they make you that ye shall neither be </a:t>
            </a:r>
            <a:r>
              <a:rPr lang="en-US" i="1" u="sng" dirty="0" smtClean="0"/>
              <a:t>barren</a:t>
            </a:r>
            <a:r>
              <a:rPr lang="en-US" i="1" dirty="0" smtClean="0"/>
              <a:t> nor </a:t>
            </a:r>
            <a:r>
              <a:rPr lang="en-US" i="1" u="sng" dirty="0" smtClean="0"/>
              <a:t>unfruitful</a:t>
            </a:r>
            <a:r>
              <a:rPr lang="en-US" i="1" dirty="0" smtClean="0"/>
              <a:t> in the knowledge of our Lord Jesus Christ. But he that </a:t>
            </a:r>
            <a:r>
              <a:rPr lang="en-US" i="1" dirty="0" err="1" smtClean="0"/>
              <a:t>lacketh</a:t>
            </a:r>
            <a:r>
              <a:rPr lang="en-US" i="1" dirty="0" smtClean="0"/>
              <a:t> these things is </a:t>
            </a:r>
            <a:r>
              <a:rPr lang="en-US" i="1" u="sng" dirty="0" smtClean="0"/>
              <a:t>blind</a:t>
            </a:r>
            <a:r>
              <a:rPr lang="en-US" i="1" dirty="0" smtClean="0"/>
              <a:t>, and </a:t>
            </a:r>
            <a:r>
              <a:rPr lang="en-US" i="1" u="sng" dirty="0" smtClean="0"/>
              <a:t>cannot see afar off</a:t>
            </a:r>
            <a:r>
              <a:rPr lang="en-US" i="1" dirty="0" smtClean="0"/>
              <a:t>, and hath </a:t>
            </a:r>
            <a:r>
              <a:rPr lang="en-US" i="1" u="sng" dirty="0" smtClean="0"/>
              <a:t>forgotten that he was purged from his old sins</a:t>
            </a:r>
            <a:r>
              <a:rPr lang="en-US" i="1" dirty="0" smtClean="0"/>
              <a:t>. Wherefore the rather, brethren, give diligence to make your calling and election sure: for if ye do these things, </a:t>
            </a:r>
            <a:r>
              <a:rPr lang="en-US" i="1" u="sng" dirty="0" smtClean="0"/>
              <a:t>ye shall never fall</a:t>
            </a:r>
            <a:r>
              <a:rPr lang="en-US" i="1" dirty="0" smtClean="0"/>
              <a:t>: For </a:t>
            </a:r>
            <a:r>
              <a:rPr lang="en-US" i="1" u="sng" dirty="0" smtClean="0"/>
              <a:t>so an entrance shall be ministered unto you abundantly into the everlasting kingdom of our Lord and Saviour Jesus Christ</a:t>
            </a:r>
            <a:r>
              <a:rPr lang="en-US" i="1" dirty="0" smtClean="0"/>
              <a:t>.”</a:t>
            </a:r>
            <a:endParaRPr lang="en-US" i="1"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2.bp.blogspot.com/-u4rThG2etCY/UTc4eKnMrvI/AAAAAAAAAPw/5Gr43dKpAZM/s1600/prodigal_son.jpg"/>
          <p:cNvPicPr>
            <a:picLocks noChangeAspect="1" noChangeArrowheads="1"/>
          </p:cNvPicPr>
          <p:nvPr/>
        </p:nvPicPr>
        <p:blipFill>
          <a:blip r:embed="rId2" cstate="print">
            <a:lum bright="-10000" contrast="20000"/>
          </a:blip>
          <a:srcRect/>
          <a:stretch>
            <a:fillRect/>
          </a:stretch>
        </p:blipFill>
        <p:spPr bwMode="auto">
          <a:xfrm>
            <a:off x="3" y="1"/>
            <a:ext cx="9143997"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acrookedpath.com/wp-content/uploads/2012/08/dustyBible1.jpg"/>
          <p:cNvPicPr>
            <a:picLocks noChangeAspect="1" noChangeArrowheads="1"/>
          </p:cNvPicPr>
          <p:nvPr/>
        </p:nvPicPr>
        <p:blipFill>
          <a:blip r:embed="rId2" cstate="print"/>
          <a:srcRect/>
          <a:stretch>
            <a:fillRect/>
          </a:stretch>
        </p:blipFill>
        <p:spPr bwMode="auto">
          <a:xfrm>
            <a:off x="3" y="914400"/>
            <a:ext cx="9143997" cy="5257800"/>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godandstuff.com/wp-content/uploads/2011/10/ReadTheBible.jpg"/>
          <p:cNvPicPr>
            <a:picLocks noChangeAspect="1" noChangeArrowheads="1"/>
          </p:cNvPicPr>
          <p:nvPr/>
        </p:nvPicPr>
        <p:blipFill>
          <a:blip r:embed="rId2" cstate="print"/>
          <a:srcRect/>
          <a:stretch>
            <a:fillRect/>
          </a:stretch>
        </p:blipFill>
        <p:spPr bwMode="auto">
          <a:xfrm>
            <a:off x="0" y="685800"/>
            <a:ext cx="9144000" cy="5394962"/>
          </a:xfrm>
          <a:prstGeom prst="rect">
            <a:avLst/>
          </a:prstGeom>
          <a:noFill/>
        </p:spPr>
      </p:pic>
      <p:pic>
        <p:nvPicPr>
          <p:cNvPr id="22530" name="Picture 2" descr="http://wordincarnate.files.wordpress.com/2008/07/holy-spirit-dove.gif"/>
          <p:cNvPicPr>
            <a:picLocks noChangeAspect="1" noChangeArrowheads="1"/>
          </p:cNvPicPr>
          <p:nvPr/>
        </p:nvPicPr>
        <p:blipFill>
          <a:blip r:embed="rId3" cstate="print"/>
          <a:srcRect/>
          <a:stretch>
            <a:fillRect/>
          </a:stretch>
        </p:blipFill>
        <p:spPr bwMode="auto">
          <a:xfrm>
            <a:off x="2209800" y="381000"/>
            <a:ext cx="2495550" cy="2695195"/>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solidFill>
                  <a:srgbClr val="FFFF00"/>
                </a:solidFill>
              </a:rPr>
              <a:t>5. The Spirit of Grace</a:t>
            </a:r>
            <a:endParaRPr lang="en-US" dirty="0">
              <a:solidFill>
                <a:srgbClr val="FFFF00"/>
              </a:solidFill>
            </a:endParaRPr>
          </a:p>
        </p:txBody>
      </p:sp>
      <p:sp>
        <p:nvSpPr>
          <p:cNvPr id="3" name="Content Placeholder 2"/>
          <p:cNvSpPr>
            <a:spLocks noGrp="1"/>
          </p:cNvSpPr>
          <p:nvPr>
            <p:ph idx="1"/>
          </p:nvPr>
        </p:nvSpPr>
        <p:spPr>
          <a:xfrm>
            <a:off x="0" y="1143000"/>
            <a:ext cx="9144000" cy="2743200"/>
          </a:xfrm>
        </p:spPr>
        <p:txBody>
          <a:bodyPr>
            <a:normAutofit fontScale="92500" lnSpcReduction="10000"/>
          </a:bodyPr>
          <a:lstStyle/>
          <a:p>
            <a:pPr lvl="0" algn="ctr">
              <a:buNone/>
            </a:pPr>
            <a:r>
              <a:rPr lang="en-US" i="1" dirty="0" smtClean="0"/>
              <a:t>   “Of how much sorer punishment, suppose ye, shall he be thought worthy, who hath trodden under foot the Son of God, and hath counted the blood of the covenant, wherewith he was sanctified, an unholy thing, and hath done despite unto the </a:t>
            </a:r>
            <a:r>
              <a:rPr lang="en-US" i="1" u="sng" dirty="0" smtClean="0"/>
              <a:t>Spirit of grace</a:t>
            </a:r>
            <a:r>
              <a:rPr lang="en-US" i="1" dirty="0" smtClean="0"/>
              <a:t>?”</a:t>
            </a:r>
          </a:p>
          <a:p>
            <a:pPr lvl="0" algn="ctr">
              <a:buNone/>
            </a:pPr>
            <a:r>
              <a:rPr lang="en-US" i="1" dirty="0" smtClean="0"/>
              <a:t> (Heb. 10:29)</a:t>
            </a:r>
          </a:p>
          <a:p>
            <a:pPr algn="ctr"/>
            <a:endParaRPr lang="en-US" i="1" dirty="0"/>
          </a:p>
        </p:txBody>
      </p:sp>
      <p:pic>
        <p:nvPicPr>
          <p:cNvPr id="50178" name="Picture 2" descr="http://www.quamonfowler.com/uploads/1/5/4/4/15442958/4996560.jpeg?0"/>
          <p:cNvPicPr>
            <a:picLocks noChangeAspect="1" noChangeArrowheads="1"/>
          </p:cNvPicPr>
          <p:nvPr/>
        </p:nvPicPr>
        <p:blipFill>
          <a:blip r:embed="rId2" cstate="print">
            <a:lum bright="-10000" contrast="30000"/>
          </a:blip>
          <a:srcRect/>
          <a:stretch>
            <a:fillRect/>
          </a:stretch>
        </p:blipFill>
        <p:spPr bwMode="auto">
          <a:xfrm>
            <a:off x="2514600" y="4038600"/>
            <a:ext cx="4184294" cy="25146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fontScale="90000"/>
          </a:bodyPr>
          <a:lstStyle/>
          <a:p>
            <a:r>
              <a:rPr lang="en-US" dirty="0" smtClean="0"/>
              <a:t>In the New Testament alone there are some 261 passages which refer to the Holy Spirit. He is mentioned 56 times in the Gospels, 57 times in the book of Acts, 112 times in the Pauline epistles, and 36 times in the remaining New Testament.</a:t>
            </a:r>
            <a:br>
              <a:rPr lang="en-US" dirty="0" smtClean="0"/>
            </a:br>
            <a:r>
              <a:rPr lang="en-US" dirty="0" smtClean="0"/>
              <a:t/>
            </a:r>
            <a:br>
              <a:rPr lang="en-US" dirty="0" smtClean="0"/>
            </a:br>
            <a:r>
              <a:rPr lang="en-US" sz="5300" b="1" dirty="0" smtClean="0">
                <a:solidFill>
                  <a:srgbClr val="FFFF00"/>
                </a:solidFill>
              </a:rPr>
              <a:t>Total = 522</a:t>
            </a: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t>Three Types of Biblical Grace</a:t>
            </a:r>
            <a:br>
              <a:rPr lang="en-US" dirty="0" smtClean="0"/>
            </a:br>
            <a:endParaRPr lang="en-US"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pPr>
              <a:buNone/>
            </a:pPr>
            <a:r>
              <a:rPr lang="en-US" i="1" dirty="0" smtClean="0"/>
              <a:t>1) </a:t>
            </a:r>
            <a:r>
              <a:rPr lang="en-US" i="1" dirty="0" smtClean="0">
                <a:solidFill>
                  <a:srgbClr val="FFFF00"/>
                </a:solidFill>
              </a:rPr>
              <a:t>Saving grace </a:t>
            </a:r>
            <a:r>
              <a:rPr lang="en-US" i="1" dirty="0" smtClean="0"/>
              <a:t>- Eph 2:8 “For by grace are ye saved through faith; and that not of yourselves: it is the gift of God.”</a:t>
            </a:r>
          </a:p>
          <a:p>
            <a:pPr>
              <a:buNone/>
            </a:pPr>
            <a:r>
              <a:rPr lang="en-US" i="1" dirty="0" smtClean="0"/>
              <a:t>2) </a:t>
            </a:r>
            <a:r>
              <a:rPr lang="en-US" i="1" dirty="0" smtClean="0">
                <a:solidFill>
                  <a:srgbClr val="FFFF00"/>
                </a:solidFill>
              </a:rPr>
              <a:t>Strengthening grace </a:t>
            </a:r>
            <a:r>
              <a:rPr lang="en-US" i="1" dirty="0" smtClean="0"/>
              <a:t>– I Cor. 15:10 “But by the grace of God I am what I am: and his grace which was bestowed upon me was not in vain; but I </a:t>
            </a:r>
            <a:r>
              <a:rPr lang="en-US" i="1" dirty="0" err="1" smtClean="0"/>
              <a:t>laboured</a:t>
            </a:r>
            <a:r>
              <a:rPr lang="en-US" i="1" dirty="0" smtClean="0"/>
              <a:t> more abundantly than they all: yet not I, but the grace of God which was with me.”</a:t>
            </a:r>
          </a:p>
          <a:p>
            <a:pPr>
              <a:buNone/>
            </a:pPr>
            <a:r>
              <a:rPr lang="en-US" i="1" dirty="0" smtClean="0"/>
              <a:t>3) </a:t>
            </a:r>
            <a:r>
              <a:rPr lang="en-US" i="1" dirty="0" smtClean="0">
                <a:solidFill>
                  <a:srgbClr val="FFFF00"/>
                </a:solidFill>
              </a:rPr>
              <a:t>Sustaining grace </a:t>
            </a:r>
            <a:r>
              <a:rPr lang="en-US" i="1" dirty="0" smtClean="0"/>
              <a:t>– II Cor. 12:9 “And he said unto me, My grace is sufficient for thee: for my strength is made perfect in weakness. Most gladly therefore will I rather glory in my infirmities, that the power of Christ may rest upon me.”</a:t>
            </a:r>
          </a:p>
          <a:p>
            <a:endParaRPr lang="en-US"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6. The Spirit of Glory</a:t>
            </a:r>
            <a:endParaRPr lang="en-US" dirty="0">
              <a:solidFill>
                <a:srgbClr val="FFFF00"/>
              </a:solidFill>
            </a:endParaRPr>
          </a:p>
        </p:txBody>
      </p:sp>
      <p:sp>
        <p:nvSpPr>
          <p:cNvPr id="3" name="Content Placeholder 2"/>
          <p:cNvSpPr>
            <a:spLocks noGrp="1"/>
          </p:cNvSpPr>
          <p:nvPr>
            <p:ph idx="1"/>
          </p:nvPr>
        </p:nvSpPr>
        <p:spPr>
          <a:xfrm>
            <a:off x="152400" y="1371600"/>
            <a:ext cx="8991600" cy="4754563"/>
          </a:xfrm>
        </p:spPr>
        <p:txBody>
          <a:bodyPr/>
          <a:lstStyle/>
          <a:p>
            <a:pPr lvl="0">
              <a:buNone/>
            </a:pPr>
            <a:r>
              <a:rPr lang="en-US" i="1" dirty="0" smtClean="0"/>
              <a:t>   "If ye be reproached for the name of Christ, happy are ye: for the </a:t>
            </a:r>
            <a:r>
              <a:rPr lang="en-US" i="1" u="sng" dirty="0" smtClean="0"/>
              <a:t>Spirit of glory and of God </a:t>
            </a:r>
            <a:r>
              <a:rPr lang="en-US" i="1" dirty="0" err="1" smtClean="0"/>
              <a:t>resteth</a:t>
            </a:r>
            <a:r>
              <a:rPr lang="en-US" i="1" dirty="0" smtClean="0"/>
              <a:t> upon you: on their part he is evil spoken of, but on your part he is glorified" (I Pet. 4:14)</a:t>
            </a:r>
          </a:p>
          <a:p>
            <a:endParaRPr lang="en-US" i="1" dirty="0"/>
          </a:p>
        </p:txBody>
      </p:sp>
      <p:sp>
        <p:nvSpPr>
          <p:cNvPr id="4" name="Rectangle 3"/>
          <p:cNvSpPr/>
          <p:nvPr/>
        </p:nvSpPr>
        <p:spPr>
          <a:xfrm>
            <a:off x="2286000" y="3962400"/>
            <a:ext cx="6705600" cy="2246769"/>
          </a:xfrm>
          <a:prstGeom prst="rect">
            <a:avLst/>
          </a:prstGeom>
        </p:spPr>
        <p:txBody>
          <a:bodyPr wrap="square">
            <a:spAutoFit/>
          </a:bodyPr>
          <a:lstStyle/>
          <a:p>
            <a:r>
              <a:rPr lang="en-US" sz="2800" i="1" u="sng" dirty="0" smtClean="0">
                <a:solidFill>
                  <a:srgbClr val="FFFF00"/>
                </a:solidFill>
              </a:rPr>
              <a:t>The Spirit of Glory</a:t>
            </a:r>
            <a:r>
              <a:rPr lang="en-US" sz="2800" i="1" dirty="0" smtClean="0">
                <a:solidFill>
                  <a:srgbClr val="FFFF00"/>
                </a:solidFill>
              </a:rPr>
              <a:t> – “That is, the glorious Spirit of God, who is glorious in himself, in the perfections of his nature, being possessed of the same glorious divine essence with the Father and Son.”</a:t>
            </a:r>
            <a:endParaRPr lang="en-US" sz="2800" i="1" dirty="0">
              <a:solidFill>
                <a:srgbClr val="FFFF00"/>
              </a:solidFill>
            </a:endParaRPr>
          </a:p>
        </p:txBody>
      </p:sp>
      <p:pic>
        <p:nvPicPr>
          <p:cNvPr id="52226" name="Picture 2" descr="http://www.carmichaelbaptist.org/jpg_images/john_gill.jpg"/>
          <p:cNvPicPr>
            <a:picLocks noChangeAspect="1" noChangeArrowheads="1"/>
          </p:cNvPicPr>
          <p:nvPr/>
        </p:nvPicPr>
        <p:blipFill>
          <a:blip r:embed="rId2" cstate="print"/>
          <a:srcRect/>
          <a:stretch>
            <a:fillRect/>
          </a:stretch>
        </p:blipFill>
        <p:spPr bwMode="auto">
          <a:xfrm>
            <a:off x="228600" y="3733800"/>
            <a:ext cx="1885950" cy="2286001"/>
          </a:xfrm>
          <a:prstGeom prst="rect">
            <a:avLst/>
          </a:prstGeom>
          <a:noFill/>
        </p:spPr>
      </p:pic>
      <p:sp>
        <p:nvSpPr>
          <p:cNvPr id="6" name="Rectangle 5"/>
          <p:cNvSpPr/>
          <p:nvPr/>
        </p:nvSpPr>
        <p:spPr>
          <a:xfrm>
            <a:off x="0" y="6248400"/>
            <a:ext cx="9144000" cy="430887"/>
          </a:xfrm>
          <a:prstGeom prst="rect">
            <a:avLst/>
          </a:prstGeom>
        </p:spPr>
        <p:txBody>
          <a:bodyPr wrap="square">
            <a:spAutoFit/>
          </a:bodyPr>
          <a:lstStyle/>
          <a:p>
            <a:pPr algn="ctr"/>
            <a:r>
              <a:rPr lang="en-US" sz="2200" i="1" dirty="0" smtClean="0"/>
              <a:t>John Gill</a:t>
            </a:r>
            <a:r>
              <a:rPr lang="en-US" sz="2200" dirty="0" smtClean="0"/>
              <a:t> (23 November 1697 – 14 October 1771) was an English Baptist pastor</a:t>
            </a:r>
            <a:r>
              <a:rPr lang="en-US" sz="2200" i="1" dirty="0" smtClean="0"/>
              <a:t> </a:t>
            </a:r>
            <a:endParaRPr lang="en-US" sz="2200" dirty="0"/>
          </a:p>
        </p:txBody>
      </p:sp>
      <p:sp>
        <p:nvSpPr>
          <p:cNvPr id="7" name="Rectangle 6"/>
          <p:cNvSpPr/>
          <p:nvPr/>
        </p:nvSpPr>
        <p:spPr>
          <a:xfrm>
            <a:off x="0" y="3505200"/>
            <a:ext cx="9144000"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scene3d>
              <a:camera prst="orthographicFront"/>
              <a:lightRig rig="threePt" dir="t"/>
            </a:scene3d>
            <a:sp3d extrusionH="57150">
              <a:bevelT w="38100" h="38100" prst="convex"/>
            </a:sp3d>
          </a:bodyPr>
          <a:lstStyle/>
          <a:p>
            <a:r>
              <a:rPr lang="en-US" b="1" i="1" dirty="0" smtClean="0">
                <a:solidFill>
                  <a:srgbClr val="FFFF00"/>
                </a:solidFill>
              </a:rPr>
              <a:t>The Father of Glory...The Lord of Glory...The Spirit of Glory</a:t>
            </a:r>
            <a:endParaRPr lang="en-US" i="1" dirty="0">
              <a:solidFill>
                <a:srgbClr val="FFFF00"/>
              </a:solidFill>
            </a:endParaRPr>
          </a:p>
        </p:txBody>
      </p:sp>
      <p:sp>
        <p:nvSpPr>
          <p:cNvPr id="3" name="Content Placeholder 2"/>
          <p:cNvSpPr>
            <a:spLocks noGrp="1"/>
          </p:cNvSpPr>
          <p:nvPr>
            <p:ph idx="1"/>
          </p:nvPr>
        </p:nvSpPr>
        <p:spPr>
          <a:xfrm>
            <a:off x="0" y="1752600"/>
            <a:ext cx="9144000" cy="5943600"/>
          </a:xfrm>
        </p:spPr>
        <p:txBody>
          <a:bodyPr>
            <a:normAutofit fontScale="85000" lnSpcReduction="10000"/>
          </a:bodyPr>
          <a:lstStyle/>
          <a:p>
            <a:r>
              <a:rPr lang="en-US" i="1" dirty="0" smtClean="0"/>
              <a:t>"For this cause I also, having heard of the faith in the Lord Jesus which is among you, and which ye </a:t>
            </a:r>
            <a:r>
              <a:rPr lang="en-US" i="1" dirty="0" err="1" smtClean="0"/>
              <a:t>shew</a:t>
            </a:r>
            <a:r>
              <a:rPr lang="en-US" i="1" dirty="0" smtClean="0"/>
              <a:t> toward all the saints, cease not to give thanks for you, making mention of you in my prayers; that the God of our Lord Jesus Christ, the </a:t>
            </a:r>
            <a:r>
              <a:rPr lang="en-US" i="1" u="sng" dirty="0" smtClean="0"/>
              <a:t>Father of glory</a:t>
            </a:r>
            <a:r>
              <a:rPr lang="en-US" i="1" dirty="0" smtClean="0"/>
              <a:t>, may give unto you a spirit of wisdom and revelation in the knowledge of him" (Eph. 1:15)</a:t>
            </a:r>
          </a:p>
          <a:p>
            <a:r>
              <a:rPr lang="en-US" i="1" dirty="0" smtClean="0"/>
              <a:t>"My brethren, hold not the faith of our Lord Jesus Christ, the </a:t>
            </a:r>
            <a:r>
              <a:rPr lang="en-US" i="1" u="sng" dirty="0" smtClean="0"/>
              <a:t>Lord of glory</a:t>
            </a:r>
            <a:r>
              <a:rPr lang="en-US" i="1" dirty="0" smtClean="0"/>
              <a:t>, with respect of persons" (James 2:1)</a:t>
            </a:r>
          </a:p>
          <a:p>
            <a:r>
              <a:rPr lang="en-US" i="1" dirty="0" smtClean="0"/>
              <a:t> "If ye be reproached for the name of Christ, happy are ye: for the </a:t>
            </a:r>
            <a:r>
              <a:rPr lang="en-US" i="1" u="sng" dirty="0" smtClean="0"/>
              <a:t>Spirit of glory </a:t>
            </a:r>
            <a:r>
              <a:rPr lang="en-US" i="1" dirty="0" smtClean="0"/>
              <a:t>and of God </a:t>
            </a:r>
            <a:r>
              <a:rPr lang="en-US" i="1" dirty="0" err="1" smtClean="0"/>
              <a:t>resteth</a:t>
            </a:r>
            <a:r>
              <a:rPr lang="en-US" i="1" dirty="0" smtClean="0"/>
              <a:t> upon you: on their part he is evil spoken of, but on your part he is glorified"                  (I Pet. 4:14)</a:t>
            </a:r>
            <a:r>
              <a:rPr lang="en-US" dirty="0" smtClean="0"/>
              <a:t/>
            </a:r>
            <a:br>
              <a:rPr lang="en-US" dirty="0" smtClean="0"/>
            </a:br>
            <a:r>
              <a:rPr lang="en-US" dirty="0" smtClean="0"/>
              <a:t/>
            </a:r>
            <a:br>
              <a:rPr lang="en-US" dirty="0" smtClean="0"/>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2.bp.blogspot.com/_BRH4luGj_Bs/R1dmIijak7I/AAAAAAAAAHM/bSxmzz9bWOs/s1600-R/THE-TRINITY_logo.jpg"/>
          <p:cNvPicPr>
            <a:picLocks noChangeAspect="1" noChangeArrowheads="1"/>
          </p:cNvPicPr>
          <p:nvPr/>
        </p:nvPicPr>
        <p:blipFill>
          <a:blip r:embed="rId2" cstate="print"/>
          <a:srcRect b="23077"/>
          <a:stretch>
            <a:fillRect/>
          </a:stretch>
        </p:blipFill>
        <p:spPr bwMode="auto">
          <a:xfrm>
            <a:off x="-224461" y="1447800"/>
            <a:ext cx="9368461" cy="3048000"/>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lstStyle/>
          <a:p>
            <a:r>
              <a:rPr lang="en-US" dirty="0" smtClean="0">
                <a:solidFill>
                  <a:srgbClr val="FFFF00"/>
                </a:solidFill>
              </a:rPr>
              <a:t>7. The Spirit of Life</a:t>
            </a:r>
            <a:endParaRPr lang="en-US" dirty="0">
              <a:solidFill>
                <a:srgbClr val="FFFF00"/>
              </a:solidFill>
            </a:endParaRPr>
          </a:p>
        </p:txBody>
      </p:sp>
      <p:sp>
        <p:nvSpPr>
          <p:cNvPr id="3" name="Content Placeholder 2"/>
          <p:cNvSpPr>
            <a:spLocks noGrp="1"/>
          </p:cNvSpPr>
          <p:nvPr>
            <p:ph idx="1"/>
          </p:nvPr>
        </p:nvSpPr>
        <p:spPr>
          <a:xfrm>
            <a:off x="0" y="2209800"/>
            <a:ext cx="3810000" cy="3916363"/>
          </a:xfrm>
        </p:spPr>
        <p:txBody>
          <a:bodyPr>
            <a:noAutofit/>
          </a:bodyPr>
          <a:lstStyle/>
          <a:p>
            <a:pPr lvl="0" algn="ctr">
              <a:buNone/>
            </a:pPr>
            <a:r>
              <a:rPr lang="en-US" sz="3600" i="1" dirty="0" smtClean="0"/>
              <a:t>   "For the law of the </a:t>
            </a:r>
            <a:r>
              <a:rPr lang="en-US" sz="3600" i="1" u="sng" dirty="0" smtClean="0"/>
              <a:t>Spirit of life </a:t>
            </a:r>
            <a:r>
              <a:rPr lang="en-US" sz="3600" i="1" dirty="0" smtClean="0"/>
              <a:t>in Christ Jesus hath made me free from the law of sin and death" (Rom. 8:2)</a:t>
            </a:r>
          </a:p>
          <a:p>
            <a:pPr algn="ctr"/>
            <a:endParaRPr lang="en-US" sz="3600" dirty="0"/>
          </a:p>
        </p:txBody>
      </p:sp>
      <p:pic>
        <p:nvPicPr>
          <p:cNvPr id="54274" name="Picture 2" descr="http://i168.photobucket.com/albums/u187/Thundercrack3/LawoftheSpirit.jpg"/>
          <p:cNvPicPr>
            <a:picLocks noChangeAspect="1" noChangeArrowheads="1"/>
          </p:cNvPicPr>
          <p:nvPr/>
        </p:nvPicPr>
        <p:blipFill>
          <a:blip r:embed="rId2" cstate="print"/>
          <a:srcRect/>
          <a:stretch>
            <a:fillRect/>
          </a:stretch>
        </p:blipFill>
        <p:spPr bwMode="auto">
          <a:xfrm>
            <a:off x="4724400" y="1752600"/>
            <a:ext cx="4031488" cy="47244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162800"/>
          </a:xfrm>
        </p:spPr>
        <p:txBody>
          <a:bodyPr>
            <a:normAutofit/>
          </a:bodyPr>
          <a:lstStyle/>
          <a:p>
            <a:r>
              <a:rPr lang="en-US" sz="3600" b="1" dirty="0" smtClean="0">
                <a:solidFill>
                  <a:srgbClr val="FFFF00"/>
                </a:solidFill>
              </a:rPr>
              <a:t>“Law of the Spirit of life”</a:t>
            </a:r>
            <a:r>
              <a:rPr lang="en-US" sz="3200" dirty="0" smtClean="0"/>
              <a:t/>
            </a:r>
            <a:br>
              <a:rPr lang="en-US" sz="3200" dirty="0" smtClean="0"/>
            </a:br>
            <a:r>
              <a:rPr lang="en-US" sz="3200" dirty="0" smtClean="0"/>
              <a:t/>
            </a:r>
            <a:br>
              <a:rPr lang="en-US" sz="3200" dirty="0" smtClean="0"/>
            </a:br>
            <a:r>
              <a:rPr lang="en-US" sz="3200" dirty="0" smtClean="0"/>
              <a:t>The Holy Spirit is called “The Spirit of life” because He reveals the way of salvation in Christ, quickening dead sinners making them alive in Christ – </a:t>
            </a:r>
            <a:r>
              <a:rPr lang="en-US" sz="3200" i="1" dirty="0" smtClean="0"/>
              <a:t>(Eph. 2:1-10)</a:t>
            </a:r>
            <a:r>
              <a:rPr lang="en-US" sz="3200" dirty="0" smtClean="0"/>
              <a:t/>
            </a:r>
            <a:br>
              <a:rPr lang="en-US" sz="3200" dirty="0" smtClean="0"/>
            </a:br>
            <a:r>
              <a:rPr lang="en-US" sz="3200" dirty="0" smtClean="0"/>
              <a:t/>
            </a:r>
            <a:br>
              <a:rPr lang="en-US" sz="3200" dirty="0" smtClean="0"/>
            </a:br>
            <a:r>
              <a:rPr lang="en-US" sz="3200" dirty="0" smtClean="0"/>
              <a:t>After salvation He guides believers in discovering the abundant life in Christ – </a:t>
            </a:r>
            <a:r>
              <a:rPr lang="en-US" sz="3200" i="1" dirty="0" smtClean="0"/>
              <a:t>(John 10:10, 16:13)</a:t>
            </a:r>
            <a:r>
              <a:rPr lang="en-US" sz="3200" dirty="0" smtClean="0"/>
              <a:t/>
            </a:r>
            <a:br>
              <a:rPr lang="en-US" sz="3200" dirty="0" smtClean="0"/>
            </a:br>
            <a:r>
              <a:rPr lang="en-US" sz="3200" dirty="0" smtClean="0"/>
              <a:t/>
            </a:r>
            <a:br>
              <a:rPr lang="en-US" sz="3200" dirty="0" smtClean="0"/>
            </a:br>
            <a:r>
              <a:rPr lang="en-US" sz="3200" dirty="0" smtClean="0"/>
              <a:t>Through out a believers spiritual life the Holy Spirit supports life through the spiritual nourishment received through the Word of God –                                </a:t>
            </a:r>
            <a:r>
              <a:rPr lang="en-US" sz="3200" i="1" dirty="0" smtClean="0"/>
              <a:t>(I Peter 2:2; Eph. 5:26; Job 23:12)</a:t>
            </a:r>
            <a:endParaRPr lang="en-US" sz="3200" i="1" dirty="0"/>
          </a:p>
        </p:txBody>
      </p:sp>
      <p:sp>
        <p:nvSpPr>
          <p:cNvPr id="3" name="Rectangle 2"/>
          <p:cNvSpPr/>
          <p:nvPr/>
        </p:nvSpPr>
        <p:spPr>
          <a:xfrm>
            <a:off x="0" y="29718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4419600"/>
            <a:ext cx="86106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0" nodeType="clickEffect">
                                  <p:stCondLst>
                                    <p:cond delay="0"/>
                                  </p:stCondLst>
                                  <p:childTnLst>
                                    <p:animEffect transition="out" filter="diamond(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alvationarmy.org.nz/uploads/image/Articles/bible-alive.jpg"/>
          <p:cNvPicPr>
            <a:picLocks noChangeAspect="1" noChangeArrowheads="1"/>
          </p:cNvPicPr>
          <p:nvPr/>
        </p:nvPicPr>
        <p:blipFill>
          <a:blip r:embed="rId2" cstate="print"/>
          <a:srcRect/>
          <a:stretch>
            <a:fillRect/>
          </a:stretch>
        </p:blipFill>
        <p:spPr bwMode="auto">
          <a:xfrm>
            <a:off x="-1" y="0"/>
            <a:ext cx="9163047" cy="5638800"/>
          </a:xfrm>
          <a:prstGeom prst="rect">
            <a:avLst/>
          </a:prstGeom>
          <a:noFill/>
        </p:spPr>
      </p:pic>
      <p:sp>
        <p:nvSpPr>
          <p:cNvPr id="3" name="Rectangle 2"/>
          <p:cNvSpPr/>
          <p:nvPr/>
        </p:nvSpPr>
        <p:spPr>
          <a:xfrm>
            <a:off x="228600" y="5668328"/>
            <a:ext cx="8915399" cy="1200329"/>
          </a:xfrm>
          <a:prstGeom prst="rect">
            <a:avLst/>
          </a:prstGeom>
        </p:spPr>
        <p:txBody>
          <a:bodyPr wrap="square">
            <a:spAutoFit/>
          </a:bodyPr>
          <a:lstStyle/>
          <a:p>
            <a:pPr algn="ctr"/>
            <a:r>
              <a:rPr lang="en-US" sz="3600" i="1" dirty="0" smtClean="0"/>
              <a:t>“But his delight is in the law of the LORD” (Psalm 1:2)</a:t>
            </a:r>
            <a:endParaRPr lang="en-US" sz="3600" i="1"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FFFF00"/>
                </a:solidFill>
              </a:rPr>
              <a:t>8. The Spirit of Wisdom and Revelation</a:t>
            </a:r>
            <a:endParaRPr lang="en-US" dirty="0">
              <a:solidFill>
                <a:srgbClr val="FFFF00"/>
              </a:solidFill>
            </a:endParaRPr>
          </a:p>
        </p:txBody>
      </p:sp>
      <p:sp>
        <p:nvSpPr>
          <p:cNvPr id="3" name="Content Placeholder 2"/>
          <p:cNvSpPr>
            <a:spLocks noGrp="1"/>
          </p:cNvSpPr>
          <p:nvPr>
            <p:ph idx="1"/>
          </p:nvPr>
        </p:nvSpPr>
        <p:spPr>
          <a:xfrm>
            <a:off x="0" y="1600201"/>
            <a:ext cx="9144000" cy="2286000"/>
          </a:xfrm>
        </p:spPr>
        <p:txBody>
          <a:bodyPr/>
          <a:lstStyle/>
          <a:p>
            <a:pPr lvl="0">
              <a:buNone/>
            </a:pPr>
            <a:r>
              <a:rPr lang="en-US" i="1" dirty="0" smtClean="0"/>
              <a:t>    "That the God of our Lord Jesus Christ, the Father of glory, may give unto you the </a:t>
            </a:r>
            <a:r>
              <a:rPr lang="en-US" i="1" u="sng" dirty="0" smtClean="0"/>
              <a:t>Spirit of wisdom and revelation</a:t>
            </a:r>
            <a:r>
              <a:rPr lang="en-US" i="1" dirty="0" smtClean="0"/>
              <a:t>  (enlightenment,  manifestation,  to reveal) in the knowledge of him (Jesus)" (Eph. 1:17)</a:t>
            </a:r>
          </a:p>
          <a:p>
            <a:endParaRPr lang="en-US" i="1" dirty="0"/>
          </a:p>
        </p:txBody>
      </p:sp>
      <p:pic>
        <p:nvPicPr>
          <p:cNvPr id="66562" name="Picture 2" descr="http://4.bp.blogspot.com/-79D1MQqHui8/Tt5PWZ2_R5I/AAAAAAAAC4I/kCnFHIAseCE/s1600/.LKK.jpg"/>
          <p:cNvPicPr>
            <a:picLocks noChangeAspect="1" noChangeArrowheads="1"/>
          </p:cNvPicPr>
          <p:nvPr/>
        </p:nvPicPr>
        <p:blipFill>
          <a:blip r:embed="rId2" cstate="print"/>
          <a:srcRect t="6361" r="-1818" b="36641"/>
          <a:stretch>
            <a:fillRect/>
          </a:stretch>
        </p:blipFill>
        <p:spPr bwMode="auto">
          <a:xfrm>
            <a:off x="2743200" y="3733800"/>
            <a:ext cx="3619500" cy="2895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9. The Comforter</a:t>
            </a:r>
            <a:endParaRPr lang="en-US" dirty="0">
              <a:solidFill>
                <a:srgbClr val="FFFF00"/>
              </a:solidFill>
            </a:endParaRPr>
          </a:p>
        </p:txBody>
      </p:sp>
      <p:sp>
        <p:nvSpPr>
          <p:cNvPr id="3" name="Content Placeholder 2"/>
          <p:cNvSpPr>
            <a:spLocks noGrp="1"/>
          </p:cNvSpPr>
          <p:nvPr>
            <p:ph idx="1"/>
          </p:nvPr>
        </p:nvSpPr>
        <p:spPr>
          <a:xfrm>
            <a:off x="0" y="1447800"/>
            <a:ext cx="5562600" cy="4678363"/>
          </a:xfrm>
        </p:spPr>
        <p:txBody>
          <a:bodyPr>
            <a:noAutofit/>
          </a:bodyPr>
          <a:lstStyle/>
          <a:p>
            <a:pPr lvl="0" algn="ctr">
              <a:buNone/>
            </a:pPr>
            <a:r>
              <a:rPr lang="en-US" sz="3600" i="1" dirty="0" smtClean="0"/>
              <a:t>   "But the </a:t>
            </a:r>
            <a:r>
              <a:rPr lang="en-US" sz="3600" i="1" u="sng" dirty="0" smtClean="0"/>
              <a:t>Comforter</a:t>
            </a:r>
            <a:r>
              <a:rPr lang="en-US" sz="3600" i="1" dirty="0" smtClean="0"/>
              <a:t>, which is the Holy Ghost, whom the Father will send in my name, he shall teach you all things, and bring all things to your remembrance, whatsoever I have said unto you." </a:t>
            </a:r>
          </a:p>
          <a:p>
            <a:pPr lvl="0" algn="ctr">
              <a:buNone/>
            </a:pPr>
            <a:r>
              <a:rPr lang="en-US" sz="3600" i="1" dirty="0" smtClean="0"/>
              <a:t>(John 14:26)</a:t>
            </a:r>
          </a:p>
          <a:p>
            <a:pPr algn="ctr"/>
            <a:endParaRPr lang="en-US" sz="3600" i="1" dirty="0"/>
          </a:p>
        </p:txBody>
      </p:sp>
      <p:pic>
        <p:nvPicPr>
          <p:cNvPr id="15362" name="Picture 2" descr="http://3.bp.blogspot.com/_TkKZZyzUvio/SVaXEFCGqyI/AAAAAAAACX0/3ekyLhhfYh4/s400/Dove+Comforter.jpg"/>
          <p:cNvPicPr>
            <a:picLocks noChangeAspect="1" noChangeArrowheads="1"/>
          </p:cNvPicPr>
          <p:nvPr/>
        </p:nvPicPr>
        <p:blipFill>
          <a:blip r:embed="rId2" cstate="print">
            <a:lum contrast="30000"/>
          </a:blip>
          <a:srcRect/>
          <a:stretch>
            <a:fillRect/>
          </a:stretch>
        </p:blipFill>
        <p:spPr bwMode="auto">
          <a:xfrm>
            <a:off x="5681473" y="1524000"/>
            <a:ext cx="3462528" cy="4876800"/>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Holy Spirit is our Comforter</a:t>
            </a:r>
            <a:endParaRPr lang="en-US" dirty="0">
              <a:solidFill>
                <a:srgbClr val="FFFF00"/>
              </a:solidFill>
            </a:endParaRPr>
          </a:p>
        </p:txBody>
      </p:sp>
      <p:sp>
        <p:nvSpPr>
          <p:cNvPr id="3" name="Content Placeholder 2"/>
          <p:cNvSpPr>
            <a:spLocks noGrp="1"/>
          </p:cNvSpPr>
          <p:nvPr>
            <p:ph idx="1"/>
          </p:nvPr>
        </p:nvSpPr>
        <p:spPr>
          <a:xfrm>
            <a:off x="0" y="1600200"/>
            <a:ext cx="9144000" cy="4525963"/>
          </a:xfrm>
        </p:spPr>
        <p:txBody>
          <a:bodyPr>
            <a:noAutofit/>
          </a:bodyPr>
          <a:lstStyle/>
          <a:p>
            <a:r>
              <a:rPr lang="en-US" sz="3600" dirty="0" smtClean="0"/>
              <a:t>The Greek word translated "Comforter" is "</a:t>
            </a:r>
            <a:r>
              <a:rPr lang="en-US" sz="3600" dirty="0" err="1" smtClean="0"/>
              <a:t>Parakletos</a:t>
            </a:r>
            <a:r>
              <a:rPr lang="en-US" sz="3600" dirty="0" smtClean="0"/>
              <a:t>" as found in </a:t>
            </a:r>
            <a:r>
              <a:rPr lang="en-US" sz="3600" i="1" dirty="0" smtClean="0"/>
              <a:t>John 14:16, 26; 15:26; and 16:7. </a:t>
            </a:r>
          </a:p>
          <a:p>
            <a:r>
              <a:rPr lang="en-US" sz="3600" dirty="0" smtClean="0"/>
              <a:t>Once, it is translated "advocate" </a:t>
            </a:r>
            <a:r>
              <a:rPr lang="en-US" sz="3600" i="1" dirty="0" smtClean="0"/>
              <a:t>(I John 2:1).</a:t>
            </a:r>
          </a:p>
          <a:p>
            <a:r>
              <a:rPr lang="en-US" sz="3600" dirty="0" smtClean="0"/>
              <a:t>Meaning - one called to the side of another, one who runs to our side and picks us up, helper, defender, encourager, counselor, exhorter.</a:t>
            </a:r>
            <a:br>
              <a:rPr lang="en-US" sz="3600" dirty="0" smtClean="0"/>
            </a:br>
            <a:r>
              <a:rPr lang="en-US" sz="3600" dirty="0" smtClean="0"/>
              <a:t/>
            </a:r>
            <a:br>
              <a:rPr lang="en-US" sz="3600" dirty="0" smtClean="0"/>
            </a:br>
            <a:endParaRPr lang="en-US" sz="3600" dirty="0" smtClean="0"/>
          </a:p>
          <a:p>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mudpreacher.files.wordpress.com/2012/09/meet-the-person-the-holy-spirit.jpg"/>
          <p:cNvPicPr>
            <a:picLocks noChangeAspect="1" noChangeArrowheads="1"/>
          </p:cNvPicPr>
          <p:nvPr/>
        </p:nvPicPr>
        <p:blipFill>
          <a:blip r:embed="rId2" cstate="print"/>
          <a:srcRect/>
          <a:stretch>
            <a:fillRect/>
          </a:stretch>
        </p:blipFill>
        <p:spPr bwMode="auto">
          <a:xfrm>
            <a:off x="0" y="304800"/>
            <a:ext cx="9149817" cy="5943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10. The Spirit of Promise</a:t>
            </a:r>
            <a:endParaRPr lang="en-US" dirty="0">
              <a:solidFill>
                <a:srgbClr val="FFFF00"/>
              </a:solidFill>
            </a:endParaRPr>
          </a:p>
        </p:txBody>
      </p:sp>
      <p:sp>
        <p:nvSpPr>
          <p:cNvPr id="3" name="Content Placeholder 2"/>
          <p:cNvSpPr>
            <a:spLocks noGrp="1"/>
          </p:cNvSpPr>
          <p:nvPr>
            <p:ph idx="1"/>
          </p:nvPr>
        </p:nvSpPr>
        <p:spPr>
          <a:xfrm>
            <a:off x="3810000" y="1295400"/>
            <a:ext cx="5334000" cy="5562599"/>
          </a:xfrm>
        </p:spPr>
        <p:txBody>
          <a:bodyPr>
            <a:normAutofit lnSpcReduction="10000"/>
          </a:bodyPr>
          <a:lstStyle/>
          <a:p>
            <a:pPr lvl="0" algn="ctr">
              <a:buNone/>
            </a:pPr>
            <a:r>
              <a:rPr lang="en-US" i="1" dirty="0" smtClean="0"/>
              <a:t>    "And, being assembled together with them, commanded them that they should not depart from Jerusalem, but wait for the </a:t>
            </a:r>
            <a:r>
              <a:rPr lang="en-US" i="1" u="sng" dirty="0" smtClean="0"/>
              <a:t>promise</a:t>
            </a:r>
            <a:r>
              <a:rPr lang="en-US" i="1" dirty="0" smtClean="0"/>
              <a:t> of the Father, which, </a:t>
            </a:r>
            <a:r>
              <a:rPr lang="en-US" i="1" dirty="0" err="1" smtClean="0"/>
              <a:t>saith</a:t>
            </a:r>
            <a:r>
              <a:rPr lang="en-US" i="1" dirty="0" smtClean="0"/>
              <a:t> he, ye have heard of me. For John truly baptized with water; but ye shall be baptized with the </a:t>
            </a:r>
            <a:r>
              <a:rPr lang="en-US" i="1" u="sng" dirty="0" smtClean="0"/>
              <a:t>Holy Ghost </a:t>
            </a:r>
            <a:r>
              <a:rPr lang="en-US" i="1" dirty="0" smtClean="0"/>
              <a:t>not many days hence" </a:t>
            </a:r>
          </a:p>
          <a:p>
            <a:pPr lvl="0" algn="ctr">
              <a:buNone/>
            </a:pPr>
            <a:r>
              <a:rPr lang="en-US" i="1" dirty="0" smtClean="0"/>
              <a:t>(Acts 1:4-5)</a:t>
            </a:r>
          </a:p>
          <a:p>
            <a:pPr algn="ctr"/>
            <a:endParaRPr lang="en-US" i="1" dirty="0"/>
          </a:p>
        </p:txBody>
      </p:sp>
      <p:pic>
        <p:nvPicPr>
          <p:cNvPr id="14338" name="Picture 2" descr="http://1.bp.blogspot.com/_YOMuk7xZTEs/S_YICz2x8rI/AAAAAAAAAbY/ocKI5u8Cqs0/s1600/sf_spiritPentecost_02.jpg"/>
          <p:cNvPicPr>
            <a:picLocks noChangeAspect="1" noChangeArrowheads="1"/>
          </p:cNvPicPr>
          <p:nvPr/>
        </p:nvPicPr>
        <p:blipFill>
          <a:blip r:embed="rId2" cstate="print"/>
          <a:srcRect/>
          <a:stretch>
            <a:fillRect/>
          </a:stretch>
        </p:blipFill>
        <p:spPr bwMode="auto">
          <a:xfrm rot="21086165">
            <a:off x="0" y="2286000"/>
            <a:ext cx="4178300" cy="3133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http://christopherchapmanblog.files.wordpress.com/2012/04/seal1.jpg"/>
          <p:cNvPicPr>
            <a:picLocks noChangeAspect="1" noChangeArrowheads="1"/>
          </p:cNvPicPr>
          <p:nvPr/>
        </p:nvPicPr>
        <p:blipFill>
          <a:blip r:embed="rId2" cstate="print"/>
          <a:srcRect/>
          <a:stretch>
            <a:fillRect/>
          </a:stretch>
        </p:blipFill>
        <p:spPr bwMode="auto">
          <a:xfrm>
            <a:off x="1752600" y="3048000"/>
            <a:ext cx="5996088" cy="3978583"/>
          </a:xfrm>
          <a:prstGeom prst="rect">
            <a:avLst/>
          </a:prstGeom>
          <a:noFill/>
        </p:spPr>
      </p:pic>
      <p:sp>
        <p:nvSpPr>
          <p:cNvPr id="2" name="Title 1"/>
          <p:cNvSpPr>
            <a:spLocks noGrp="1"/>
          </p:cNvSpPr>
          <p:nvPr>
            <p:ph type="title"/>
          </p:nvPr>
        </p:nvSpPr>
        <p:spPr>
          <a:xfrm>
            <a:off x="0" y="0"/>
            <a:ext cx="9144000" cy="3048000"/>
          </a:xfrm>
        </p:spPr>
        <p:txBody>
          <a:bodyPr>
            <a:normAutofit/>
          </a:bodyPr>
          <a:lstStyle/>
          <a:p>
            <a:r>
              <a:rPr lang="en-US" sz="3600" i="1" dirty="0" smtClean="0"/>
              <a:t>“In whom ye also trusted, after that ye heard the word of truth, the gospel of your salvation: in whom also after that ye believed, ye were sealed with that </a:t>
            </a:r>
            <a:r>
              <a:rPr lang="en-US" sz="3600" i="1" u="sng" dirty="0" smtClean="0"/>
              <a:t>holy Spirit of promise</a:t>
            </a:r>
            <a:r>
              <a:rPr lang="en-US" sz="3600" i="1" dirty="0" smtClean="0"/>
              <a:t>.” </a:t>
            </a:r>
            <a:br>
              <a:rPr lang="en-US" sz="3600" i="1" dirty="0" smtClean="0"/>
            </a:br>
            <a:r>
              <a:rPr lang="en-US" sz="3600" i="1" dirty="0" smtClean="0"/>
              <a:t>(Eph. 1:13)</a:t>
            </a:r>
            <a:endParaRPr lang="en-US" sz="3600" i="1" dirty="0"/>
          </a:p>
        </p:txBody>
      </p:sp>
      <p:pic>
        <p:nvPicPr>
          <p:cNvPr id="78850" name="Picture 2" descr="http://www.truthortradition.com/myspace/resources/sealed_in_christ_promo.jpg"/>
          <p:cNvPicPr>
            <a:picLocks noChangeAspect="1" noChangeArrowheads="1"/>
          </p:cNvPicPr>
          <p:nvPr/>
        </p:nvPicPr>
        <p:blipFill>
          <a:blip r:embed="rId3" cstate="print"/>
          <a:srcRect r="2128" b="6133"/>
          <a:stretch>
            <a:fillRect/>
          </a:stretch>
        </p:blipFill>
        <p:spPr bwMode="auto">
          <a:xfrm>
            <a:off x="1752600" y="2971801"/>
            <a:ext cx="6019800" cy="3886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rgbClr val="FFFF00"/>
                </a:solidFill>
              </a:rPr>
              <a:t>11. The Spirit of Adoption</a:t>
            </a:r>
            <a:endParaRPr lang="en-US" dirty="0">
              <a:solidFill>
                <a:srgbClr val="FFFF00"/>
              </a:solidFill>
            </a:endParaRPr>
          </a:p>
        </p:txBody>
      </p:sp>
      <p:sp>
        <p:nvSpPr>
          <p:cNvPr id="3" name="Content Placeholder 2"/>
          <p:cNvSpPr>
            <a:spLocks noGrp="1"/>
          </p:cNvSpPr>
          <p:nvPr>
            <p:ph idx="1"/>
          </p:nvPr>
        </p:nvSpPr>
        <p:spPr>
          <a:xfrm>
            <a:off x="0" y="1219200"/>
            <a:ext cx="9144000" cy="2743201"/>
          </a:xfrm>
        </p:spPr>
        <p:txBody>
          <a:bodyPr>
            <a:normAutofit/>
          </a:bodyPr>
          <a:lstStyle/>
          <a:p>
            <a:pPr lvl="0" algn="ctr">
              <a:buNone/>
            </a:pPr>
            <a:r>
              <a:rPr lang="en-US" i="1" dirty="0" smtClean="0"/>
              <a:t>     "For ye have not received the spirit of bondage again to fear; but ye have received the </a:t>
            </a:r>
            <a:r>
              <a:rPr lang="en-US" i="1" u="sng" dirty="0" smtClean="0"/>
              <a:t>Spirit of adoption</a:t>
            </a:r>
            <a:r>
              <a:rPr lang="en-US" i="1" dirty="0" smtClean="0"/>
              <a:t>, whereby we cry, Abba, Father.“</a:t>
            </a:r>
          </a:p>
          <a:p>
            <a:pPr lvl="0" algn="ctr">
              <a:buNone/>
            </a:pPr>
            <a:r>
              <a:rPr lang="en-US" i="1" dirty="0" smtClean="0"/>
              <a:t> (Rom. 8:15)</a:t>
            </a:r>
          </a:p>
          <a:p>
            <a:pPr algn="ctr"/>
            <a:endParaRPr lang="en-US" dirty="0"/>
          </a:p>
        </p:txBody>
      </p:sp>
      <p:pic>
        <p:nvPicPr>
          <p:cNvPr id="13314" name="Picture 2" descr="http://rlv.zcache.com/children_of_god_by_faith_print-rc9f46edf66d740e98a570d51dbf302cb_wvc_8byvr_512.jpg"/>
          <p:cNvPicPr>
            <a:picLocks noChangeAspect="1" noChangeArrowheads="1"/>
          </p:cNvPicPr>
          <p:nvPr/>
        </p:nvPicPr>
        <p:blipFill>
          <a:blip r:embed="rId2" cstate="print"/>
          <a:srcRect l="14249" t="4326" r="14504" b="6107"/>
          <a:stretch>
            <a:fillRect/>
          </a:stretch>
        </p:blipFill>
        <p:spPr bwMode="auto">
          <a:xfrm>
            <a:off x="6172200" y="3124200"/>
            <a:ext cx="26670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6" name="Picture 4" descr="http://joequatronejr.files.wordpress.com/2012/05/child-of-god-hands1.jpg"/>
          <p:cNvPicPr>
            <a:picLocks noChangeAspect="1" noChangeArrowheads="1"/>
          </p:cNvPicPr>
          <p:nvPr/>
        </p:nvPicPr>
        <p:blipFill>
          <a:blip r:embed="rId3" cstate="print"/>
          <a:srcRect/>
          <a:stretch>
            <a:fillRect/>
          </a:stretch>
        </p:blipFill>
        <p:spPr bwMode="auto">
          <a:xfrm>
            <a:off x="381000" y="3200400"/>
            <a:ext cx="2964179" cy="334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2" name="Picture 2" descr="https://encrypted-tbn3.gstatic.com/images?q=tbn:ANd9GcSqgQXQkfmSPIbPUDNBPc0siVQHrn2WOb3-n3G3fCEXyeH30_yj"/>
          <p:cNvPicPr>
            <a:picLocks noChangeAspect="1" noChangeArrowheads="1"/>
          </p:cNvPicPr>
          <p:nvPr/>
        </p:nvPicPr>
        <p:blipFill>
          <a:blip r:embed="rId4" cstate="print"/>
          <a:srcRect r="1333" b="14286"/>
          <a:stretch>
            <a:fillRect/>
          </a:stretch>
        </p:blipFill>
        <p:spPr bwMode="auto">
          <a:xfrm>
            <a:off x="1600200" y="3429000"/>
            <a:ext cx="61087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2000" fill="hold"/>
                                        <p:tgtEl>
                                          <p:spTgt spid="15362"/>
                                        </p:tgtEl>
                                        <p:attrNameLst>
                                          <p:attrName>ppt_w</p:attrName>
                                        </p:attrNameLst>
                                      </p:cBhvr>
                                      <p:tavLst>
                                        <p:tav tm="0">
                                          <p:val>
                                            <p:fltVal val="0"/>
                                          </p:val>
                                        </p:tav>
                                        <p:tav tm="100000">
                                          <p:val>
                                            <p:strVal val="#ppt_w"/>
                                          </p:val>
                                        </p:tav>
                                      </p:tavLst>
                                    </p:anim>
                                    <p:anim calcmode="lin" valueType="num">
                                      <p:cBhvr>
                                        <p:cTn id="8" dur="2000" fill="hold"/>
                                        <p:tgtEl>
                                          <p:spTgt spid="15362"/>
                                        </p:tgtEl>
                                        <p:attrNameLst>
                                          <p:attrName>ppt_h</p:attrName>
                                        </p:attrNameLst>
                                      </p:cBhvr>
                                      <p:tavLst>
                                        <p:tav tm="0">
                                          <p:val>
                                            <p:fltVal val="0"/>
                                          </p:val>
                                        </p:tav>
                                        <p:tav tm="100000">
                                          <p:val>
                                            <p:strVal val="#ppt_h"/>
                                          </p:val>
                                        </p:tav>
                                      </p:tavLst>
                                    </p:anim>
                                    <p:animEffect transition="in" filter="fade">
                                      <p:cBhvr>
                                        <p:cTn id="9"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12. The Spirit of Holiness</a:t>
            </a:r>
            <a:endParaRPr lang="en-US" dirty="0">
              <a:solidFill>
                <a:srgbClr val="FFFF00"/>
              </a:solidFill>
            </a:endParaRPr>
          </a:p>
        </p:txBody>
      </p:sp>
      <p:sp>
        <p:nvSpPr>
          <p:cNvPr id="3" name="Content Placeholder 2"/>
          <p:cNvSpPr>
            <a:spLocks noGrp="1"/>
          </p:cNvSpPr>
          <p:nvPr>
            <p:ph idx="1"/>
          </p:nvPr>
        </p:nvSpPr>
        <p:spPr>
          <a:xfrm>
            <a:off x="228600" y="1676401"/>
            <a:ext cx="8915400" cy="3200400"/>
          </a:xfrm>
        </p:spPr>
        <p:txBody>
          <a:bodyPr>
            <a:normAutofit/>
          </a:bodyPr>
          <a:lstStyle/>
          <a:p>
            <a:pPr lvl="0">
              <a:buNone/>
            </a:pPr>
            <a:r>
              <a:rPr lang="en-US" sz="3600" i="1" dirty="0" smtClean="0"/>
              <a:t>    "And declared to be the Son of God with power, according to the </a:t>
            </a:r>
            <a:r>
              <a:rPr lang="en-US" sz="3600" i="1" u="sng" dirty="0" smtClean="0"/>
              <a:t>Spirit of holiness</a:t>
            </a:r>
            <a:r>
              <a:rPr lang="en-US" sz="3600" i="1" dirty="0" smtClean="0"/>
              <a:t>, by the resurrection from the dead" (Rom. 1:4)</a:t>
            </a:r>
          </a:p>
          <a:p>
            <a:endParaRPr lang="en-US" sz="3600" i="1" dirty="0"/>
          </a:p>
        </p:txBody>
      </p:sp>
      <p:sp>
        <p:nvSpPr>
          <p:cNvPr id="62465" name="Rectangle 1"/>
          <p:cNvSpPr>
            <a:spLocks noChangeArrowheads="1"/>
          </p:cNvSpPr>
          <p:nvPr/>
        </p:nvSpPr>
        <p:spPr bwMode="auto">
          <a:xfrm>
            <a:off x="3962400" y="3823205"/>
            <a:ext cx="4419600" cy="2308324"/>
          </a:xfrm>
          <a:prstGeom prst="rect">
            <a:avLst/>
          </a:prstGeom>
          <a:solidFill>
            <a:schemeClr val="bg2">
              <a:lumMod val="75000"/>
            </a:schemeClr>
          </a:solidFill>
          <a:ln w="57150">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38100" h="38100" prst="convex"/>
            </a:sp3d>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36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Calibri" pitchFamily="34" charset="0"/>
                <a:ea typeface="Times New Roman" pitchFamily="18" charset="0"/>
                <a:cs typeface="Times New Roman" pitchFamily="18" charset="0"/>
              </a:rPr>
              <a:t>The Holy Spirit </a:t>
            </a:r>
          </a:p>
          <a:p>
            <a:pPr marL="0" marR="0" lvl="0" indent="0" algn="ctr" defTabSz="914400" rtl="0" eaLnBrk="0" fontAlgn="base" latinLnBrk="0" hangingPunct="0">
              <a:lnSpc>
                <a:spcPct val="100000"/>
              </a:lnSpc>
              <a:spcBef>
                <a:spcPct val="0"/>
              </a:spcBef>
              <a:spcAft>
                <a:spcPct val="0"/>
              </a:spcAft>
              <a:buClrTx/>
              <a:buSzTx/>
              <a:tabLst/>
            </a:pPr>
            <a:r>
              <a:rPr kumimoji="0" lang="en-US" sz="36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Calibri" pitchFamily="34" charset="0"/>
                <a:ea typeface="Times New Roman" pitchFamily="18" charset="0"/>
                <a:cs typeface="Times New Roman" pitchFamily="18" charset="0"/>
              </a:rPr>
              <a:t>(Acts 1:5, 8; 2:1-4) </a:t>
            </a:r>
            <a:endParaRPr kumimoji="0" lang="en-US" sz="36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600" i="1"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pic>
        <p:nvPicPr>
          <p:cNvPr id="62467" name="Picture 3" descr="http://2.bp.blogspot.com/-LNe_ovN2sF0/TzQIHOX353I/AAAAAAAAAgM/6EibXHLtWJc/s1600/hs+dove.jpg"/>
          <p:cNvPicPr>
            <a:picLocks noChangeAspect="1" noChangeArrowheads="1"/>
          </p:cNvPicPr>
          <p:nvPr/>
        </p:nvPicPr>
        <p:blipFill>
          <a:blip r:embed="rId2" cstate="print"/>
          <a:srcRect/>
          <a:stretch>
            <a:fillRect/>
          </a:stretch>
        </p:blipFill>
        <p:spPr bwMode="auto">
          <a:xfrm>
            <a:off x="457200" y="3581400"/>
            <a:ext cx="2971800"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5"/>
                                        </p:tgtEl>
                                        <p:attrNameLst>
                                          <p:attrName>style.visibility</p:attrName>
                                        </p:attrNameLst>
                                      </p:cBhvr>
                                      <p:to>
                                        <p:strVal val="visible"/>
                                      </p:to>
                                    </p:set>
                                    <p:animEffect transition="in" filter="fade">
                                      <p:cBhvr>
                                        <p:cTn id="7" dur="2000"/>
                                        <p:tgtEl>
                                          <p:spTgt spid="6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13. The Holy Ghost</a:t>
            </a:r>
            <a:endParaRPr lang="en-US" dirty="0">
              <a:solidFill>
                <a:srgbClr val="FFFF00"/>
              </a:solidFill>
            </a:endParaRPr>
          </a:p>
        </p:txBody>
      </p:sp>
      <p:sp>
        <p:nvSpPr>
          <p:cNvPr id="3" name="Content Placeholder 2"/>
          <p:cNvSpPr>
            <a:spLocks noGrp="1"/>
          </p:cNvSpPr>
          <p:nvPr>
            <p:ph idx="1"/>
          </p:nvPr>
        </p:nvSpPr>
        <p:spPr>
          <a:xfrm>
            <a:off x="0" y="1143000"/>
            <a:ext cx="9144000" cy="2209801"/>
          </a:xfrm>
        </p:spPr>
        <p:txBody>
          <a:bodyPr>
            <a:normAutofit lnSpcReduction="10000"/>
          </a:bodyPr>
          <a:lstStyle/>
          <a:p>
            <a:pPr algn="ctr">
              <a:buNone/>
            </a:pPr>
            <a:r>
              <a:rPr lang="en-US" i="1" dirty="0" smtClean="0"/>
              <a:t>   “But ye shall receive power, after that the Holy Ghost is come upon you.” (Acts 1:8) </a:t>
            </a:r>
          </a:p>
          <a:p>
            <a:pPr algn="ctr">
              <a:buNone/>
            </a:pPr>
            <a:r>
              <a:rPr lang="en-US" b="1" dirty="0" smtClean="0">
                <a:solidFill>
                  <a:schemeClr val="accent6">
                    <a:lumMod val="60000"/>
                    <a:lumOff val="40000"/>
                  </a:schemeClr>
                </a:solidFill>
              </a:rPr>
              <a:t>The Holy Spirit is called the “Holy Ghost” </a:t>
            </a:r>
          </a:p>
          <a:p>
            <a:pPr algn="ctr">
              <a:buNone/>
            </a:pPr>
            <a:r>
              <a:rPr lang="en-US" b="1" dirty="0" smtClean="0">
                <a:solidFill>
                  <a:schemeClr val="accent6">
                    <a:lumMod val="60000"/>
                    <a:lumOff val="40000"/>
                  </a:schemeClr>
                </a:solidFill>
              </a:rPr>
              <a:t>89 times in the New Testament.</a:t>
            </a:r>
            <a:endParaRPr lang="en-US" b="1" dirty="0">
              <a:solidFill>
                <a:schemeClr val="accent6">
                  <a:lumMod val="60000"/>
                  <a:lumOff val="40000"/>
                </a:schemeClr>
              </a:solidFill>
            </a:endParaRPr>
          </a:p>
        </p:txBody>
      </p:sp>
      <p:pic>
        <p:nvPicPr>
          <p:cNvPr id="1026" name="Picture 2" descr="http://b.vimeocdn.com/ts/369/224/369224999_640.jpg"/>
          <p:cNvPicPr>
            <a:picLocks noChangeAspect="1" noChangeArrowheads="1"/>
          </p:cNvPicPr>
          <p:nvPr/>
        </p:nvPicPr>
        <p:blipFill>
          <a:blip r:embed="rId2" cstate="print"/>
          <a:srcRect/>
          <a:stretch>
            <a:fillRect/>
          </a:stretch>
        </p:blipFill>
        <p:spPr bwMode="auto">
          <a:xfrm>
            <a:off x="1371600" y="3276600"/>
            <a:ext cx="6096000" cy="3352801"/>
          </a:xfrm>
          <a:prstGeom prst="rect">
            <a:avLst/>
          </a:prstGeom>
          <a:ln>
            <a:noFill/>
          </a:ln>
          <a:effectLst>
            <a:softEdge rad="112500"/>
          </a:effectLst>
        </p:spPr>
      </p:pic>
      <p:pic>
        <p:nvPicPr>
          <p:cNvPr id="1028" name="Picture 4" descr="http://b.vimeocdn.com/ts/369/224/369224999_640.jpg"/>
          <p:cNvPicPr>
            <a:picLocks noChangeAspect="1" noChangeArrowheads="1"/>
          </p:cNvPicPr>
          <p:nvPr/>
        </p:nvPicPr>
        <p:blipFill>
          <a:blip r:embed="rId2" cstate="print"/>
          <a:srcRect l="35000" t="52273" r="31250" b="29544"/>
          <a:stretch>
            <a:fillRect/>
          </a:stretch>
        </p:blipFill>
        <p:spPr bwMode="auto">
          <a:xfrm>
            <a:off x="3429000" y="5715000"/>
            <a:ext cx="2057400" cy="609600"/>
          </a:xfrm>
          <a:prstGeom prst="rect">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897563"/>
          </a:xfrm>
        </p:spPr>
        <p:txBody>
          <a:bodyPr>
            <a:normAutofit/>
          </a:bodyPr>
          <a:lstStyle/>
          <a:p>
            <a:r>
              <a:rPr lang="en-US" sz="3600" i="1" dirty="0" smtClean="0"/>
              <a:t> John 3:8 “The wind </a:t>
            </a:r>
            <a:r>
              <a:rPr lang="en-US" sz="3600" i="1" dirty="0" err="1" smtClean="0"/>
              <a:t>bloweth</a:t>
            </a:r>
            <a:r>
              <a:rPr lang="en-US" sz="3600" i="1" dirty="0" smtClean="0"/>
              <a:t> where it </a:t>
            </a:r>
            <a:r>
              <a:rPr lang="en-US" sz="3600" i="1" dirty="0" err="1" smtClean="0"/>
              <a:t>listeth</a:t>
            </a:r>
            <a:r>
              <a:rPr lang="en-US" sz="3600" i="1" dirty="0" smtClean="0"/>
              <a:t>, and thou </a:t>
            </a:r>
            <a:r>
              <a:rPr lang="en-US" sz="3600" i="1" dirty="0" err="1" smtClean="0"/>
              <a:t>hearest</a:t>
            </a:r>
            <a:r>
              <a:rPr lang="en-US" sz="3600" i="1" dirty="0" smtClean="0"/>
              <a:t> the sound thereof, but canst not tell whence it cometh, and whither it </a:t>
            </a:r>
            <a:r>
              <a:rPr lang="en-US" sz="3600" i="1" dirty="0" err="1" smtClean="0"/>
              <a:t>goeth</a:t>
            </a:r>
            <a:r>
              <a:rPr lang="en-US" sz="3600" i="1" dirty="0" smtClean="0"/>
              <a:t>: so is every one that is born of the Spirit.”</a:t>
            </a:r>
          </a:p>
          <a:p>
            <a:r>
              <a:rPr lang="en-US" sz="3600" i="1" dirty="0" smtClean="0"/>
              <a:t>Acts 2:2 “And suddenly there came a sound from heaven as of a rushing mighty wind, and it filled all the house where they were sitting.”</a:t>
            </a:r>
          </a:p>
          <a:p>
            <a:r>
              <a:rPr lang="en-US" sz="3600" dirty="0" smtClean="0">
                <a:solidFill>
                  <a:srgbClr val="FFFF00"/>
                </a:solidFill>
              </a:rPr>
              <a:t>Depicts His power and His guidance which cannot be seen, but can be felt.</a:t>
            </a:r>
            <a:endParaRPr lang="en-US" sz="3600" i="1"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pPr algn="ctr"/>
            <a:r>
              <a:rPr lang="en-US" sz="3600" i="1" dirty="0" smtClean="0"/>
              <a:t>“And when he had said this, he breathed on them, and </a:t>
            </a:r>
            <a:r>
              <a:rPr lang="en-US" sz="3600" i="1" dirty="0" err="1" smtClean="0"/>
              <a:t>saith</a:t>
            </a:r>
            <a:r>
              <a:rPr lang="en-US" sz="3600" i="1" dirty="0" smtClean="0"/>
              <a:t> unto them, </a:t>
            </a:r>
          </a:p>
          <a:p>
            <a:pPr algn="ctr"/>
            <a:r>
              <a:rPr lang="en-US" sz="3600" i="1" dirty="0" smtClean="0"/>
              <a:t>Receive ye the Holy Ghost.” (John 20:22)</a:t>
            </a:r>
            <a:endParaRPr lang="en-US" sz="3600" i="1" dirty="0"/>
          </a:p>
        </p:txBody>
      </p:sp>
      <p:pic>
        <p:nvPicPr>
          <p:cNvPr id="64514" name="Picture 2" descr="http://ariseandshinenow.com/MyPeople/images/Christ_in_us.jpg"/>
          <p:cNvPicPr>
            <a:picLocks noChangeAspect="1" noChangeArrowheads="1"/>
          </p:cNvPicPr>
          <p:nvPr/>
        </p:nvPicPr>
        <p:blipFill>
          <a:blip r:embed="rId2" cstate="print">
            <a:lum bright="-10000" contrast="10000"/>
          </a:blip>
          <a:srcRect/>
          <a:stretch>
            <a:fillRect/>
          </a:stretch>
        </p:blipFill>
        <p:spPr bwMode="auto">
          <a:xfrm>
            <a:off x="1295400" y="1828800"/>
            <a:ext cx="6362700" cy="4772025"/>
          </a:xfrm>
          <a:prstGeom prst="rect">
            <a:avLst/>
          </a:prstGeom>
          <a:noFill/>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rmAutofit/>
          </a:bodyPr>
          <a:lstStyle/>
          <a:p>
            <a:r>
              <a:rPr lang="en-US" sz="3400" i="1" dirty="0" smtClean="0"/>
              <a:t>“And, behold, I send the promise of my Father upon you: but tarry ye in the city of Jerusalem, until ye be endued with power from on high.” (Luke 24:49) </a:t>
            </a:r>
            <a:endParaRPr lang="en-US" sz="3400" i="1" dirty="0"/>
          </a:p>
        </p:txBody>
      </p:sp>
      <p:pic>
        <p:nvPicPr>
          <p:cNvPr id="3" name="Picture 2" descr="http://ariseandshinenow.com/MyPeople/images/Christ_in_us.jpg"/>
          <p:cNvPicPr>
            <a:picLocks noChangeAspect="1" noChangeArrowheads="1"/>
          </p:cNvPicPr>
          <p:nvPr/>
        </p:nvPicPr>
        <p:blipFill>
          <a:blip r:embed="rId2" cstate="print">
            <a:lum bright="-10000" contrast="10000"/>
          </a:blip>
          <a:srcRect/>
          <a:stretch>
            <a:fillRect/>
          </a:stretch>
        </p:blipFill>
        <p:spPr bwMode="auto">
          <a:xfrm>
            <a:off x="1295400" y="1828800"/>
            <a:ext cx="6362700" cy="4772025"/>
          </a:xfrm>
          <a:prstGeom prst="rect">
            <a:avLst/>
          </a:prstGeom>
          <a:noFill/>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4.bp.blogspot.com/_VuBdVK9Y_8s/SYNxjCSanWI/AAAAAAAAAi8/_vJXXA8MxNk/s400/CPH_PentaCost+copy.jpg"/>
          <p:cNvPicPr>
            <a:picLocks noChangeAspect="1" noChangeArrowheads="1"/>
          </p:cNvPicPr>
          <p:nvPr/>
        </p:nvPicPr>
        <p:blipFill>
          <a:blip r:embed="rId2" cstate="print"/>
          <a:srcRect/>
          <a:stretch>
            <a:fillRect/>
          </a:stretch>
        </p:blipFill>
        <p:spPr bwMode="auto">
          <a:xfrm>
            <a:off x="228600" y="0"/>
            <a:ext cx="8711883" cy="701306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solidFill>
                  <a:srgbClr val="FFFF00"/>
                </a:solidFill>
              </a:rPr>
              <a:t>14. The Seven Spirits of God</a:t>
            </a:r>
            <a:endParaRPr lang="en-US" dirty="0">
              <a:solidFill>
                <a:srgbClr val="FFFF00"/>
              </a:solidFill>
            </a:endParaRPr>
          </a:p>
        </p:txBody>
      </p:sp>
      <p:sp>
        <p:nvSpPr>
          <p:cNvPr id="3" name="Content Placeholder 2"/>
          <p:cNvSpPr>
            <a:spLocks noGrp="1"/>
          </p:cNvSpPr>
          <p:nvPr>
            <p:ph idx="1"/>
          </p:nvPr>
        </p:nvSpPr>
        <p:spPr>
          <a:xfrm>
            <a:off x="0" y="1219200"/>
            <a:ext cx="8991600" cy="5638800"/>
          </a:xfrm>
        </p:spPr>
        <p:txBody>
          <a:bodyPr>
            <a:normAutofit fontScale="92500" lnSpcReduction="10000"/>
          </a:bodyPr>
          <a:lstStyle/>
          <a:p>
            <a:pPr>
              <a:buNone/>
            </a:pPr>
            <a:r>
              <a:rPr lang="en-US" i="1" dirty="0" smtClean="0"/>
              <a:t>    Rev. 1:4 “John to the seven churches which are in Asia: Grace be unto you, and peace, from him which is, and which was, and which is to come; and from the </a:t>
            </a:r>
            <a:r>
              <a:rPr lang="en-US" i="1" u="sng" dirty="0" smtClean="0"/>
              <a:t>seven Spirits</a:t>
            </a:r>
            <a:r>
              <a:rPr lang="en-US" i="1" dirty="0" smtClean="0"/>
              <a:t> which are before his throne.”</a:t>
            </a:r>
          </a:p>
          <a:p>
            <a:pPr>
              <a:buNone/>
            </a:pPr>
            <a:r>
              <a:rPr lang="en-US" i="1" dirty="0" smtClean="0"/>
              <a:t>    Rev. 3:1  “And unto the angel of the church in Sardis write; These things </a:t>
            </a:r>
            <a:r>
              <a:rPr lang="en-US" i="1" dirty="0" err="1" smtClean="0"/>
              <a:t>saith</a:t>
            </a:r>
            <a:r>
              <a:rPr lang="en-US" i="1" dirty="0" smtClean="0"/>
              <a:t> he that hath the </a:t>
            </a:r>
            <a:r>
              <a:rPr lang="en-US" i="1" u="sng" dirty="0" smtClean="0"/>
              <a:t>seven Spirits </a:t>
            </a:r>
            <a:r>
              <a:rPr lang="en-US" i="1" dirty="0" smtClean="0"/>
              <a:t>of God, and the seven stars; I know thy works, that thou hast a name that thou </a:t>
            </a:r>
            <a:r>
              <a:rPr lang="en-US" i="1" dirty="0" err="1" smtClean="0"/>
              <a:t>livest</a:t>
            </a:r>
            <a:r>
              <a:rPr lang="en-US" i="1" dirty="0" smtClean="0"/>
              <a:t>, and art dead.”</a:t>
            </a:r>
          </a:p>
          <a:p>
            <a:pPr>
              <a:buNone/>
            </a:pPr>
            <a:r>
              <a:rPr lang="en-US" i="1" dirty="0" smtClean="0"/>
              <a:t>    Rev. 4:5 “And out of the throne proceeded </a:t>
            </a:r>
            <a:r>
              <a:rPr lang="en-US" i="1" dirty="0" err="1" smtClean="0"/>
              <a:t>lightnings</a:t>
            </a:r>
            <a:r>
              <a:rPr lang="en-US" i="1" dirty="0" smtClean="0"/>
              <a:t> and </a:t>
            </a:r>
            <a:r>
              <a:rPr lang="en-US" i="1" dirty="0" err="1" smtClean="0"/>
              <a:t>thunderings</a:t>
            </a:r>
            <a:r>
              <a:rPr lang="en-US" i="1" dirty="0" smtClean="0"/>
              <a:t> and voices: and there were seven lamps of fire burning before the throne, which are the seven </a:t>
            </a:r>
            <a:r>
              <a:rPr lang="en-US" i="1" u="sng" dirty="0" smtClean="0"/>
              <a:t>Spirits of God</a:t>
            </a:r>
            <a:r>
              <a:rPr lang="en-US" i="1" dirty="0" smtClean="0"/>
              <a:t>.”</a:t>
            </a:r>
            <a:endParaRPr lang="en-US" i="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dirty="0" smtClean="0"/>
              <a:t>He has a mind – </a:t>
            </a:r>
            <a:r>
              <a:rPr lang="en-US" i="1" dirty="0" smtClean="0"/>
              <a:t>Romans 8:26-28</a:t>
            </a:r>
          </a:p>
          <a:p>
            <a:r>
              <a:rPr lang="en-US" dirty="0" smtClean="0"/>
              <a:t>He has knowledge of God's mind – </a:t>
            </a:r>
            <a:r>
              <a:rPr lang="en-US" i="1" dirty="0" smtClean="0"/>
              <a:t>I Cor. 2:10-16</a:t>
            </a:r>
          </a:p>
          <a:p>
            <a:r>
              <a:rPr lang="en-US" dirty="0" smtClean="0"/>
              <a:t>He is our Teacher - </a:t>
            </a:r>
            <a:r>
              <a:rPr lang="en-US" i="1" dirty="0" smtClean="0"/>
              <a:t>I John 2:26-27</a:t>
            </a:r>
          </a:p>
          <a:p>
            <a:r>
              <a:rPr lang="en-US" b="1" dirty="0" smtClean="0"/>
              <a:t> </a:t>
            </a:r>
            <a:r>
              <a:rPr lang="en-US" dirty="0" smtClean="0"/>
              <a:t>He has a will - </a:t>
            </a:r>
            <a:r>
              <a:rPr lang="en-US" i="1" dirty="0" smtClean="0"/>
              <a:t>I Cor. 12:11</a:t>
            </a:r>
          </a:p>
          <a:p>
            <a:r>
              <a:rPr lang="en-US" dirty="0" smtClean="0"/>
              <a:t>He forbids - </a:t>
            </a:r>
            <a:r>
              <a:rPr lang="en-US" i="1" dirty="0" smtClean="0"/>
              <a:t>Acts 16:6-7</a:t>
            </a:r>
          </a:p>
          <a:p>
            <a:r>
              <a:rPr lang="en-US" dirty="0" smtClean="0"/>
              <a:t>He permits - </a:t>
            </a:r>
            <a:r>
              <a:rPr lang="en-US" i="1" dirty="0" smtClean="0"/>
              <a:t>Acts 16:10</a:t>
            </a:r>
          </a:p>
          <a:p>
            <a:r>
              <a:rPr lang="en-US" dirty="0" smtClean="0"/>
              <a:t>He speaks - </a:t>
            </a:r>
            <a:r>
              <a:rPr lang="en-US" i="1" dirty="0" smtClean="0"/>
              <a:t>Acts 8:29</a:t>
            </a:r>
          </a:p>
          <a:p>
            <a:r>
              <a:rPr lang="en-US" dirty="0" smtClean="0"/>
              <a:t>He loves - </a:t>
            </a:r>
            <a:r>
              <a:rPr lang="en-US" i="1" dirty="0" smtClean="0"/>
              <a:t>Rom. 15:30</a:t>
            </a:r>
          </a:p>
          <a:p>
            <a:r>
              <a:rPr lang="en-US" dirty="0" smtClean="0"/>
              <a:t>He produces fruit in the life of the believer – </a:t>
            </a:r>
            <a:r>
              <a:rPr lang="en-US" i="1" dirty="0" smtClean="0"/>
              <a:t>Gal. 5:22</a:t>
            </a:r>
          </a:p>
          <a:p>
            <a:r>
              <a:rPr lang="en-US" dirty="0" smtClean="0">
                <a:effectLst>
                  <a:glow rad="101600">
                    <a:schemeClr val="bg1">
                      <a:alpha val="60000"/>
                    </a:schemeClr>
                  </a:glow>
                </a:effectLst>
              </a:rPr>
              <a:t>He grieves - </a:t>
            </a:r>
            <a:r>
              <a:rPr lang="en-US" i="1" dirty="0" smtClean="0">
                <a:effectLst>
                  <a:glow rad="101600">
                    <a:schemeClr val="bg1">
                      <a:alpha val="60000"/>
                    </a:schemeClr>
                  </a:glow>
                </a:effectLst>
              </a:rPr>
              <a:t>Eph. 4:30</a:t>
            </a:r>
          </a:p>
          <a:p>
            <a:r>
              <a:rPr lang="en-US" dirty="0" smtClean="0">
                <a:effectLst>
                  <a:glow rad="101600">
                    <a:schemeClr val="bg1">
                      <a:alpha val="60000"/>
                    </a:schemeClr>
                  </a:glow>
                </a:effectLst>
              </a:rPr>
              <a:t>He prays </a:t>
            </a:r>
            <a:r>
              <a:rPr lang="en-US" i="1" dirty="0" smtClean="0">
                <a:effectLst>
                  <a:glow rad="101600">
                    <a:schemeClr val="bg1">
                      <a:alpha val="60000"/>
                    </a:schemeClr>
                  </a:glow>
                </a:effectLst>
              </a:rPr>
              <a:t>- </a:t>
            </a:r>
            <a:r>
              <a:rPr lang="en-US" i="1" dirty="0" smtClean="0"/>
              <a:t>Rom. 8:26</a:t>
            </a:r>
            <a:endParaRPr lang="en-US" i="1" dirty="0" smtClean="0">
              <a:effectLst>
                <a:glow rad="101600">
                  <a:schemeClr val="bg1">
                    <a:alpha val="60000"/>
                  </a:schemeClr>
                </a:glow>
              </a:effectLst>
            </a:endParaRPr>
          </a:p>
          <a:p>
            <a:r>
              <a:rPr lang="en-US" dirty="0" smtClean="0">
                <a:effectLst>
                  <a:glow rad="101600">
                    <a:schemeClr val="bg1">
                      <a:alpha val="60000"/>
                    </a:schemeClr>
                  </a:glow>
                </a:effectLst>
              </a:rPr>
              <a:t>He comforts </a:t>
            </a:r>
            <a:r>
              <a:rPr lang="en-US" i="1" dirty="0" smtClean="0">
                <a:effectLst>
                  <a:glow rad="101600">
                    <a:schemeClr val="bg1">
                      <a:alpha val="60000"/>
                    </a:schemeClr>
                  </a:glow>
                </a:effectLst>
              </a:rPr>
              <a:t>- John 14:16 </a:t>
            </a:r>
          </a:p>
          <a:p>
            <a:endParaRPr lang="en-US" dirty="0" smtClean="0"/>
          </a:p>
          <a:p>
            <a:endParaRPr lang="en-US" i="1" dirty="0" smtClean="0"/>
          </a:p>
          <a:p>
            <a:endParaRPr lang="en-US" i="1" dirty="0" smtClean="0"/>
          </a:p>
          <a:p>
            <a:endParaRPr lang="en-US" i="1" dirty="0" smtClean="0"/>
          </a:p>
          <a:p>
            <a:endParaRPr lang="en-US" b="1" i="1" dirty="0" smtClean="0">
              <a:solidFill>
                <a:srgbClr val="FFFF00"/>
              </a:solidFill>
            </a:endParaRPr>
          </a:p>
          <a:p>
            <a:endParaRPr lang="en-US" dirty="0" smtClean="0">
              <a:solidFill>
                <a:srgbClr val="FFFF00"/>
              </a:solidFill>
            </a:endParaRPr>
          </a:p>
          <a:p>
            <a:endParaRPr lang="en-US" dirty="0" smtClean="0">
              <a:solidFill>
                <a:srgbClr val="FFFF00"/>
              </a:solidFill>
            </a:endParaRPr>
          </a:p>
          <a:p>
            <a:endParaRPr lang="en-US" dirty="0"/>
          </a:p>
        </p:txBody>
      </p:sp>
      <p:pic>
        <p:nvPicPr>
          <p:cNvPr id="1026" name="Picture 2" descr="http://www.prlog.org/12036753-1jesus-and-holy-spirit.jpg"/>
          <p:cNvPicPr>
            <a:picLocks noChangeAspect="1" noChangeArrowheads="1"/>
          </p:cNvPicPr>
          <p:nvPr/>
        </p:nvPicPr>
        <p:blipFill>
          <a:blip r:embed="rId2" cstate="print"/>
          <a:srcRect/>
          <a:stretch>
            <a:fillRect/>
          </a:stretch>
        </p:blipFill>
        <p:spPr bwMode="auto">
          <a:xfrm>
            <a:off x="5257800" y="1447800"/>
            <a:ext cx="3632200" cy="2724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tr. Daniel White\Desktop\twenty four elders.jpg"/>
          <p:cNvPicPr>
            <a:picLocks noChangeAspect="1" noChangeArrowheads="1"/>
          </p:cNvPicPr>
          <p:nvPr/>
        </p:nvPicPr>
        <p:blipFill>
          <a:blip r:embed="rId3" cstate="print">
            <a:lum bright="-40000"/>
          </a:blip>
          <a:srcRect/>
          <a:stretch>
            <a:fillRect/>
          </a:stretch>
        </p:blipFill>
        <p:spPr bwMode="auto">
          <a:xfrm>
            <a:off x="1447800" y="0"/>
            <a:ext cx="61722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C:\Users\Ptr. Daniel White\Desktop\Prophecy pictures\prophecy pictures\rapture and second coming\ALPHA-AND-OMEGA.jpg"/>
          <p:cNvPicPr>
            <a:picLocks noChangeAspect="1" noChangeArrowheads="1"/>
          </p:cNvPicPr>
          <p:nvPr/>
        </p:nvPicPr>
        <p:blipFill>
          <a:blip r:embed="rId4" cstate="print">
            <a:lum bright="-40000"/>
          </a:blip>
          <a:srcRect/>
          <a:stretch>
            <a:fillRect/>
          </a:stretch>
        </p:blipFill>
        <p:spPr bwMode="auto">
          <a:xfrm>
            <a:off x="3505200" y="838200"/>
            <a:ext cx="2133600" cy="1981200"/>
          </a:xfrm>
          <a:prstGeom prst="ellipse">
            <a:avLst/>
          </a:prstGeom>
          <a:ln>
            <a:noFill/>
          </a:ln>
          <a:effectLst>
            <a:softEdge rad="112500"/>
          </a:effectLst>
        </p:spPr>
      </p:pic>
      <p:sp>
        <p:nvSpPr>
          <p:cNvPr id="2" name="Title 1"/>
          <p:cNvSpPr>
            <a:spLocks noGrp="1"/>
          </p:cNvSpPr>
          <p:nvPr>
            <p:ph type="title"/>
          </p:nvPr>
        </p:nvSpPr>
        <p:spPr>
          <a:xfrm>
            <a:off x="1447800" y="838200"/>
            <a:ext cx="6096000" cy="579438"/>
          </a:xfrm>
        </p:spPr>
        <p:txBody>
          <a:bodyPr>
            <a:noAutofit/>
          </a:bodyPr>
          <a:lstStyle/>
          <a:p>
            <a:r>
              <a:rPr lang="en-US" sz="3600" dirty="0" smtClean="0">
                <a:effectLst>
                  <a:glow rad="101600">
                    <a:schemeClr val="bg1">
                      <a:alpha val="60000"/>
                    </a:schemeClr>
                  </a:glow>
                </a:effectLst>
                <a:latin typeface="Times New Roman" pitchFamily="18" charset="0"/>
                <a:cs typeface="Times New Roman" pitchFamily="18" charset="0"/>
              </a:rPr>
              <a:t>The Seven Spirits of God</a:t>
            </a:r>
            <a:br>
              <a:rPr lang="en-US" sz="3600" dirty="0" smtClean="0">
                <a:effectLst>
                  <a:glow rad="101600">
                    <a:schemeClr val="bg1">
                      <a:alpha val="60000"/>
                    </a:schemeClr>
                  </a:glow>
                </a:effectLst>
                <a:latin typeface="Times New Roman" pitchFamily="18" charset="0"/>
                <a:cs typeface="Times New Roman" pitchFamily="18" charset="0"/>
              </a:rPr>
            </a:br>
            <a:r>
              <a:rPr lang="en-US" sz="3600" i="1" dirty="0" smtClean="0">
                <a:effectLst>
                  <a:glow rad="101600">
                    <a:schemeClr val="bg1">
                      <a:alpha val="60000"/>
                    </a:schemeClr>
                  </a:glow>
                </a:effectLst>
                <a:latin typeface="Times New Roman" pitchFamily="18" charset="0"/>
                <a:cs typeface="Times New Roman" pitchFamily="18" charset="0"/>
              </a:rPr>
              <a:t>(Revelation 4:1-11</a:t>
            </a:r>
            <a:r>
              <a:rPr lang="en-US" sz="3600" i="1" dirty="0" smtClean="0">
                <a:effectLst>
                  <a:glow rad="101600">
                    <a:schemeClr val="bg1">
                      <a:alpha val="60000"/>
                    </a:schemeClr>
                  </a:glow>
                </a:effectLst>
              </a:rPr>
              <a:t>; </a:t>
            </a:r>
            <a:br>
              <a:rPr lang="en-US" sz="3600" i="1" dirty="0" smtClean="0">
                <a:effectLst>
                  <a:glow rad="101600">
                    <a:schemeClr val="bg1">
                      <a:alpha val="60000"/>
                    </a:schemeClr>
                  </a:glow>
                </a:effectLst>
              </a:rPr>
            </a:br>
            <a:r>
              <a:rPr lang="en-US" sz="3600" i="1" dirty="0" smtClean="0">
                <a:effectLst>
                  <a:glow rad="101600">
                    <a:schemeClr val="bg1">
                      <a:alpha val="60000"/>
                    </a:schemeClr>
                  </a:glow>
                </a:effectLst>
              </a:rPr>
              <a:t>Isaiah 11:2)</a:t>
            </a:r>
            <a:endParaRPr lang="en-US" sz="3600" i="1" dirty="0">
              <a:effectLst>
                <a:glow rad="101600">
                  <a:schemeClr val="bg1">
                    <a:alpha val="60000"/>
                  </a:schemeClr>
                </a:glow>
              </a:effectLst>
              <a:latin typeface="Times New Roman" pitchFamily="18" charset="0"/>
              <a:cs typeface="Times New Roman" pitchFamily="18" charset="0"/>
            </a:endParaRPr>
          </a:p>
        </p:txBody>
      </p:sp>
      <p:sp>
        <p:nvSpPr>
          <p:cNvPr id="3" name="Content Placeholder 2"/>
          <p:cNvSpPr>
            <a:spLocks noGrp="1"/>
          </p:cNvSpPr>
          <p:nvPr>
            <p:ph idx="1"/>
          </p:nvPr>
        </p:nvSpPr>
        <p:spPr>
          <a:xfrm>
            <a:off x="1524000" y="1981200"/>
            <a:ext cx="6096000" cy="4876800"/>
          </a:xfrm>
        </p:spPr>
        <p:txBody>
          <a:bodyPr>
            <a:normAutofit lnSpcReduction="10000"/>
          </a:bodyPr>
          <a:lstStyle/>
          <a:p>
            <a:pPr>
              <a:buNone/>
            </a:pPr>
            <a:endParaRPr lang="en-US" dirty="0" smtClean="0"/>
          </a:p>
          <a:p>
            <a:r>
              <a:rPr lang="en-US" sz="3600" dirty="0" smtClean="0">
                <a:effectLst>
                  <a:glow rad="101600">
                    <a:schemeClr val="bg1">
                      <a:alpha val="60000"/>
                    </a:schemeClr>
                  </a:glow>
                </a:effectLst>
                <a:latin typeface="Times New Roman" pitchFamily="18" charset="0"/>
                <a:cs typeface="Times New Roman" pitchFamily="18" charset="0"/>
              </a:rPr>
              <a:t>Spirit of the Lord</a:t>
            </a:r>
          </a:p>
          <a:p>
            <a:r>
              <a:rPr lang="en-US" sz="3600" dirty="0" smtClean="0">
                <a:effectLst>
                  <a:glow rad="101600">
                    <a:schemeClr val="bg1">
                      <a:alpha val="60000"/>
                    </a:schemeClr>
                  </a:glow>
                </a:effectLst>
                <a:latin typeface="Times New Roman" pitchFamily="18" charset="0"/>
                <a:cs typeface="Times New Roman" pitchFamily="18" charset="0"/>
              </a:rPr>
              <a:t>Spirit of wisdom</a:t>
            </a:r>
          </a:p>
          <a:p>
            <a:r>
              <a:rPr lang="en-US" sz="3600" dirty="0" smtClean="0">
                <a:effectLst>
                  <a:glow rad="101600">
                    <a:schemeClr val="bg1">
                      <a:alpha val="60000"/>
                    </a:schemeClr>
                  </a:glow>
                </a:effectLst>
                <a:latin typeface="Times New Roman" pitchFamily="18" charset="0"/>
                <a:cs typeface="Times New Roman" pitchFamily="18" charset="0"/>
              </a:rPr>
              <a:t>Spirit of understanding</a:t>
            </a:r>
          </a:p>
          <a:p>
            <a:r>
              <a:rPr lang="en-US" sz="3600" dirty="0" smtClean="0">
                <a:effectLst>
                  <a:glow rad="101600">
                    <a:schemeClr val="bg1">
                      <a:alpha val="60000"/>
                    </a:schemeClr>
                  </a:glow>
                </a:effectLst>
                <a:latin typeface="Times New Roman" pitchFamily="18" charset="0"/>
                <a:cs typeface="Times New Roman" pitchFamily="18" charset="0"/>
              </a:rPr>
              <a:t>Spirit of counsel</a:t>
            </a:r>
          </a:p>
          <a:p>
            <a:r>
              <a:rPr lang="en-US" sz="3600" dirty="0" smtClean="0">
                <a:effectLst>
                  <a:glow rad="101600">
                    <a:schemeClr val="bg1">
                      <a:alpha val="60000"/>
                    </a:schemeClr>
                  </a:glow>
                </a:effectLst>
                <a:latin typeface="Times New Roman" pitchFamily="18" charset="0"/>
                <a:cs typeface="Times New Roman" pitchFamily="18" charset="0"/>
              </a:rPr>
              <a:t>Spirit of might (power)</a:t>
            </a:r>
          </a:p>
          <a:p>
            <a:r>
              <a:rPr lang="en-US" sz="3600" dirty="0" smtClean="0">
                <a:effectLst>
                  <a:glow rad="101600">
                    <a:schemeClr val="bg1">
                      <a:alpha val="60000"/>
                    </a:schemeClr>
                  </a:glow>
                </a:effectLst>
                <a:latin typeface="Times New Roman" pitchFamily="18" charset="0"/>
                <a:cs typeface="Times New Roman" pitchFamily="18" charset="0"/>
              </a:rPr>
              <a:t>Spirit of knowledge</a:t>
            </a:r>
          </a:p>
          <a:p>
            <a:r>
              <a:rPr lang="en-US" sz="3600" dirty="0" smtClean="0">
                <a:effectLst>
                  <a:glow rad="101600">
                    <a:schemeClr val="bg1">
                      <a:alpha val="60000"/>
                    </a:schemeClr>
                  </a:glow>
                </a:effectLst>
                <a:latin typeface="Times New Roman" pitchFamily="18" charset="0"/>
                <a:cs typeface="Times New Roman" pitchFamily="18" charset="0"/>
              </a:rPr>
              <a:t>Spirit of the fear of the Lord</a:t>
            </a:r>
            <a:endParaRPr lang="en-US" sz="3600" dirty="0">
              <a:effectLst>
                <a:glow rad="101600">
                  <a:schemeClr val="bg1">
                    <a:alpha val="60000"/>
                  </a:schemeClr>
                </a:glow>
              </a:effectLst>
              <a:latin typeface="Times New Roman" pitchFamily="18" charset="0"/>
              <a:cs typeface="Times New Roman" pitchFamily="18" charset="0"/>
            </a:endParaRPr>
          </a:p>
        </p:txBody>
      </p:sp>
      <p:pic>
        <p:nvPicPr>
          <p:cNvPr id="4" name="Picture 2" descr="C:\Users\Ptr. Daniel White\Desktop\twenty four elders.jpg"/>
          <p:cNvPicPr>
            <a:picLocks noChangeAspect="1" noChangeArrowheads="1"/>
          </p:cNvPicPr>
          <p:nvPr/>
        </p:nvPicPr>
        <p:blipFill>
          <a:blip r:embed="rId5" cstate="print">
            <a:lum/>
          </a:blip>
          <a:srcRect l="25034" t="68889" r="23333" b="1111"/>
          <a:stretch>
            <a:fillRect/>
          </a:stretch>
        </p:blipFill>
        <p:spPr bwMode="auto">
          <a:xfrm>
            <a:off x="5681133" y="2743200"/>
            <a:ext cx="1603023" cy="1082040"/>
          </a:xfrm>
          <a:prstGeom prst="rect">
            <a:avLst/>
          </a:prstGeom>
          <a:ln>
            <a:noFill/>
          </a:ln>
          <a:effectLst>
            <a:outerShdw blurRad="292100" dist="139700" dir="2700000" algn="tl" rotWithShape="0">
              <a:srgbClr val="333333">
                <a:alpha val="65000"/>
              </a:srgbClr>
            </a:outerShdw>
            <a:reflection blurRad="6350" stA="50000" endA="295" endPos="92000" dist="1016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tr. Daniel White\Desktop\Bible pictures\heaven\Miriade of angels.jpg"/>
          <p:cNvPicPr>
            <a:picLocks noChangeAspect="1" noChangeArrowheads="1"/>
          </p:cNvPicPr>
          <p:nvPr/>
        </p:nvPicPr>
        <p:blipFill>
          <a:blip r:embed="rId3" cstate="print"/>
          <a:srcRect/>
          <a:stretch>
            <a:fillRect/>
          </a:stretch>
        </p:blipFill>
        <p:spPr bwMode="auto">
          <a:xfrm>
            <a:off x="1447800" y="0"/>
            <a:ext cx="60198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1" name="Picture 3" descr="C:\Users\Ptr. Daniel White\Desktop\Bible pictures\heaven\scan0121 - Copy.jpg"/>
          <p:cNvPicPr>
            <a:picLocks noChangeAspect="1" noChangeArrowheads="1"/>
          </p:cNvPicPr>
          <p:nvPr/>
        </p:nvPicPr>
        <p:blipFill>
          <a:blip r:embed="rId4" cstate="print">
            <a:lum bright="-30000"/>
          </a:blip>
          <a:srcRect/>
          <a:stretch>
            <a:fillRect/>
          </a:stretch>
        </p:blipFill>
        <p:spPr bwMode="auto">
          <a:xfrm>
            <a:off x="1447800" y="0"/>
            <a:ext cx="6019800"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2" name="Picture 4" descr="C:\Users\Ptr. Daniel White\Desktop\Bible pictures\holy spirit\Holy-Spirit-Fire-in-Red.jpg"/>
          <p:cNvPicPr>
            <a:picLocks noChangeAspect="1" noChangeArrowheads="1"/>
          </p:cNvPicPr>
          <p:nvPr/>
        </p:nvPicPr>
        <p:blipFill>
          <a:blip r:embed="rId5" cstate="print"/>
          <a:srcRect/>
          <a:stretch>
            <a:fillRect/>
          </a:stretch>
        </p:blipFill>
        <p:spPr bwMode="auto">
          <a:xfrm>
            <a:off x="2971800" y="4343400"/>
            <a:ext cx="3330575" cy="2286000"/>
          </a:xfrm>
          <a:prstGeom prst="ellipse">
            <a:avLst/>
          </a:prstGeom>
          <a:ln>
            <a:noFill/>
          </a:ln>
          <a:effectLst>
            <a:softEdge rad="11250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2000" fill="hold"/>
                                        <p:tgtEl>
                                          <p:spTgt spid="12291"/>
                                        </p:tgtEl>
                                        <p:attrNameLst>
                                          <p:attrName>ppt_w</p:attrName>
                                        </p:attrNameLst>
                                      </p:cBhvr>
                                      <p:tavLst>
                                        <p:tav tm="0">
                                          <p:val>
                                            <p:fltVal val="0"/>
                                          </p:val>
                                        </p:tav>
                                        <p:tav tm="100000">
                                          <p:val>
                                            <p:strVal val="#ppt_w"/>
                                          </p:val>
                                        </p:tav>
                                      </p:tavLst>
                                    </p:anim>
                                    <p:anim calcmode="lin" valueType="num">
                                      <p:cBhvr>
                                        <p:cTn id="8" dur="2000" fill="hold"/>
                                        <p:tgtEl>
                                          <p:spTgt spid="12291"/>
                                        </p:tgtEl>
                                        <p:attrNameLst>
                                          <p:attrName>ppt_h</p:attrName>
                                        </p:attrNameLst>
                                      </p:cBhvr>
                                      <p:tavLst>
                                        <p:tav tm="0">
                                          <p:val>
                                            <p:fltVal val="0"/>
                                          </p:val>
                                        </p:tav>
                                        <p:tav tm="100000">
                                          <p:val>
                                            <p:strVal val="#ppt_h"/>
                                          </p:val>
                                        </p:tav>
                                      </p:tavLst>
                                    </p:anim>
                                    <p:animEffect transition="in" filter="fade">
                                      <p:cBhvr>
                                        <p:cTn id="9" dur="2000"/>
                                        <p:tgtEl>
                                          <p:spTgt spid="1229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fade">
                                      <p:cBhvr>
                                        <p:cTn id="14" dur="1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http://shreveministries.org/cms/uploads/Products/product_538/HolySpirit.jpg"/>
          <p:cNvPicPr>
            <a:picLocks noChangeAspect="1" noChangeArrowheads="1"/>
          </p:cNvPicPr>
          <p:nvPr/>
        </p:nvPicPr>
        <p:blipFill>
          <a:blip r:embed="rId2" cstate="print">
            <a:lum contrast="30000"/>
          </a:blip>
          <a:srcRect t="8160" r="2392" b="23773"/>
          <a:stretch>
            <a:fillRect/>
          </a:stretch>
        </p:blipFill>
        <p:spPr bwMode="auto">
          <a:xfrm>
            <a:off x="2057400" y="1752600"/>
            <a:ext cx="5410200" cy="360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ordtrace.files.wordpress.com/2010/10/holy-spirit_1013.jpg"/>
          <p:cNvPicPr>
            <a:picLocks noChangeAspect="1" noChangeArrowheads="1"/>
          </p:cNvPicPr>
          <p:nvPr/>
        </p:nvPicPr>
        <p:blipFill>
          <a:blip r:embed="rId2" cstate="print"/>
          <a:srcRect/>
          <a:stretch>
            <a:fillRect/>
          </a:stretch>
        </p:blipFill>
        <p:spPr bwMode="auto">
          <a:xfrm>
            <a:off x="5715000" y="4876800"/>
            <a:ext cx="3429000" cy="2142443"/>
          </a:xfrm>
          <a:prstGeom prst="rect">
            <a:avLst/>
          </a:prstGeom>
          <a:noFill/>
        </p:spPr>
      </p:pic>
      <p:sp>
        <p:nvSpPr>
          <p:cNvPr id="5" name="Content Placeholder 4"/>
          <p:cNvSpPr>
            <a:spLocks noGrp="1"/>
          </p:cNvSpPr>
          <p:nvPr>
            <p:ph sz="half" idx="1"/>
          </p:nvPr>
        </p:nvSpPr>
        <p:spPr>
          <a:xfrm>
            <a:off x="0" y="304800"/>
            <a:ext cx="4495800" cy="6553200"/>
          </a:xfrm>
        </p:spPr>
        <p:txBody>
          <a:bodyPr>
            <a:normAutofit/>
          </a:bodyPr>
          <a:lstStyle/>
          <a:p>
            <a:r>
              <a:rPr lang="en-US" sz="4000" dirty="0" smtClean="0"/>
              <a:t>Spirit of God</a:t>
            </a:r>
          </a:p>
          <a:p>
            <a:r>
              <a:rPr lang="en-US" sz="4000" dirty="0" smtClean="0"/>
              <a:t>Spirit of Christ</a:t>
            </a:r>
          </a:p>
          <a:p>
            <a:r>
              <a:rPr lang="en-US" sz="4000" dirty="0" smtClean="0"/>
              <a:t>Eternal Spirit</a:t>
            </a:r>
          </a:p>
          <a:p>
            <a:r>
              <a:rPr lang="en-US" sz="4000" dirty="0" smtClean="0"/>
              <a:t>Spirit of Truth</a:t>
            </a:r>
          </a:p>
          <a:p>
            <a:r>
              <a:rPr lang="en-US" sz="4000" dirty="0" smtClean="0"/>
              <a:t>Spirit of Grace</a:t>
            </a:r>
          </a:p>
          <a:p>
            <a:r>
              <a:rPr lang="en-US" sz="4000" dirty="0" smtClean="0"/>
              <a:t>Spirit of Glory</a:t>
            </a:r>
          </a:p>
          <a:p>
            <a:r>
              <a:rPr lang="en-US" sz="4000" dirty="0" smtClean="0"/>
              <a:t>Spirit of </a:t>
            </a:r>
            <a:r>
              <a:rPr lang="en-US" sz="4000" dirty="0" smtClean="0"/>
              <a:t>Life</a:t>
            </a:r>
          </a:p>
          <a:p>
            <a:r>
              <a:rPr lang="en-US" sz="4000" dirty="0" smtClean="0"/>
              <a:t>Spirit </a:t>
            </a:r>
            <a:r>
              <a:rPr lang="en-US" sz="4000" dirty="0" smtClean="0"/>
              <a:t>of Wisdom and Revelation</a:t>
            </a:r>
          </a:p>
          <a:p>
            <a:endParaRPr lang="en-US" sz="4000" dirty="0"/>
          </a:p>
        </p:txBody>
      </p:sp>
      <p:sp>
        <p:nvSpPr>
          <p:cNvPr id="6" name="Content Placeholder 5"/>
          <p:cNvSpPr>
            <a:spLocks noGrp="1"/>
          </p:cNvSpPr>
          <p:nvPr>
            <p:ph sz="half" idx="2"/>
          </p:nvPr>
        </p:nvSpPr>
        <p:spPr>
          <a:xfrm>
            <a:off x="4648200" y="228600"/>
            <a:ext cx="4495800" cy="5181600"/>
          </a:xfrm>
        </p:spPr>
        <p:txBody>
          <a:bodyPr>
            <a:normAutofit/>
          </a:bodyPr>
          <a:lstStyle/>
          <a:p>
            <a:r>
              <a:rPr lang="en-US" sz="4000" dirty="0" smtClean="0"/>
              <a:t>Spirit </a:t>
            </a:r>
            <a:r>
              <a:rPr lang="en-US" sz="4000" dirty="0" smtClean="0"/>
              <a:t>of Comfort</a:t>
            </a:r>
          </a:p>
          <a:p>
            <a:r>
              <a:rPr lang="en-US" sz="4000" dirty="0" smtClean="0"/>
              <a:t>Spirit of Promise</a:t>
            </a:r>
          </a:p>
          <a:p>
            <a:r>
              <a:rPr lang="en-US" sz="4000" dirty="0" smtClean="0"/>
              <a:t>Spirit of </a:t>
            </a:r>
            <a:r>
              <a:rPr lang="en-US" sz="4000" dirty="0" smtClean="0"/>
              <a:t>Holiness</a:t>
            </a:r>
          </a:p>
          <a:p>
            <a:r>
              <a:rPr lang="en-US" sz="4000" dirty="0" smtClean="0"/>
              <a:t>Spirit of Adoption</a:t>
            </a:r>
            <a:endParaRPr lang="en-US" sz="4000" dirty="0" smtClean="0"/>
          </a:p>
          <a:p>
            <a:r>
              <a:rPr lang="en-US" sz="4000" dirty="0" smtClean="0"/>
              <a:t>Holy Ghost</a:t>
            </a:r>
          </a:p>
          <a:p>
            <a:r>
              <a:rPr lang="en-US" sz="4000" dirty="0" smtClean="0"/>
              <a:t>Seven Spirits of God</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to="" calcmode="lin" valueType="num">
                                      <p:cBhvr>
                                        <p:cTn id="12" dur="1" fill="hold"/>
                                        <p:tgtEl>
                                          <p:spTgt spid="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to="" calcmode="lin" valueType="num">
                                      <p:cBhvr>
                                        <p:cTn id="17" dur="1" fill="hold"/>
                                        <p:tgtEl>
                                          <p:spTgt spid="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to="" calcmode="lin" valueType="num">
                                      <p:cBhvr>
                                        <p:cTn id="22" dur="1" fill="hold"/>
                                        <p:tgtEl>
                                          <p:spTgt spid="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to="" calcmode="lin" valueType="num">
                                      <p:cBhvr>
                                        <p:cTn id="27" dur="1" fill="hold"/>
                                        <p:tgtEl>
                                          <p:spTgt spid="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to="" calcmode="lin" valueType="num">
                                      <p:cBhvr>
                                        <p:cTn id="32" dur="1" fill="hold"/>
                                        <p:tgtEl>
                                          <p:spTgt spid="5">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to="" calcmode="lin" valueType="num">
                                      <p:cBhvr>
                                        <p:cTn id="37" dur="1" fill="hold"/>
                                        <p:tgtEl>
                                          <p:spTgt spid="5">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 to="" calcmode="lin" valueType="num">
                                      <p:cBhvr>
                                        <p:cTn id="42" dur="1" fill="hold"/>
                                        <p:tgtEl>
                                          <p:spTgt spid="5">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to="" calcmode="lin" valueType="num">
                                      <p:cBhvr>
                                        <p:cTn id="47" dur="1" fill="hold"/>
                                        <p:tgtEl>
                                          <p:spTgt spid="6">
                                            <p:txEl>
                                              <p:pRg st="0" end="0"/>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 to="" calcmode="lin" valueType="num">
                                      <p:cBhvr>
                                        <p:cTn id="52" dur="1" fill="hold"/>
                                        <p:tgtEl>
                                          <p:spTgt spid="6">
                                            <p:txEl>
                                              <p:pRg st="1" end="1"/>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 to="" calcmode="lin" valueType="num">
                                      <p:cBhvr>
                                        <p:cTn id="57" dur="1" fill="hold"/>
                                        <p:tgtEl>
                                          <p:spTgt spid="6">
                                            <p:txEl>
                                              <p:pRg st="2" end="2"/>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 to="" calcmode="lin" valueType="num">
                                      <p:cBhvr>
                                        <p:cTn id="62" dur="1" fill="hold"/>
                                        <p:tgtEl>
                                          <p:spTgt spid="6">
                                            <p:txEl>
                                              <p:pRg st="3" end="3"/>
                                            </p:txEl>
                                          </p:spTgt>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to="" calcmode="lin" valueType="num">
                                      <p:cBhvr>
                                        <p:cTn id="67" dur="1" fill="hold"/>
                                        <p:tgtEl>
                                          <p:spTgt spid="6">
                                            <p:txEl>
                                              <p:pRg st="4" end="4"/>
                                            </p:txEl>
                                          </p:spTgt>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 to="" calcmode="lin" valueType="num">
                                      <p:cBhvr>
                                        <p:cTn id="72" dur="1" fill="hold"/>
                                        <p:tgtEl>
                                          <p:spTgt spid="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Because the Holy Spirit is Person you can have a personal relationship with him</a:t>
            </a:r>
            <a:endParaRPr lang="en-US" dirty="0">
              <a:solidFill>
                <a:srgbClr val="FFFF00"/>
              </a:solidFill>
            </a:endParaRPr>
          </a:p>
        </p:txBody>
      </p:sp>
      <p:sp>
        <p:nvSpPr>
          <p:cNvPr id="3" name="Content Placeholder 2"/>
          <p:cNvSpPr>
            <a:spLocks noGrp="1"/>
          </p:cNvSpPr>
          <p:nvPr>
            <p:ph idx="1"/>
          </p:nvPr>
        </p:nvSpPr>
        <p:spPr>
          <a:xfrm>
            <a:off x="228600" y="1752600"/>
            <a:ext cx="8763000" cy="1905001"/>
          </a:xfrm>
        </p:spPr>
        <p:txBody>
          <a:bodyPr>
            <a:normAutofit/>
          </a:bodyPr>
          <a:lstStyle/>
          <a:p>
            <a:pPr>
              <a:buNone/>
            </a:pPr>
            <a:r>
              <a:rPr lang="en-US" sz="3600" i="1" dirty="0" smtClean="0"/>
              <a:t>   Romans 8:14 “For as many as are led by the Spirit of God, they are the sons of God.”</a:t>
            </a:r>
            <a:endParaRPr lang="en-US" sz="3600" i="1" dirty="0"/>
          </a:p>
        </p:txBody>
      </p:sp>
      <p:pic>
        <p:nvPicPr>
          <p:cNvPr id="47106" name="Picture 2" descr="http://todaysfreshmanna.files.wordpress.com/2012/07/listen-to-the-spirit2.jpg"/>
          <p:cNvPicPr>
            <a:picLocks noChangeAspect="1" noChangeArrowheads="1"/>
          </p:cNvPicPr>
          <p:nvPr/>
        </p:nvPicPr>
        <p:blipFill>
          <a:blip r:embed="rId2" cstate="print"/>
          <a:srcRect/>
          <a:stretch>
            <a:fillRect/>
          </a:stretch>
        </p:blipFill>
        <p:spPr bwMode="auto">
          <a:xfrm>
            <a:off x="1524000" y="3193485"/>
            <a:ext cx="5867400" cy="3664515"/>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turnbacktogod.com/wp-content/uploads/2011/09/Walk-in-the-holy-spirit.jpg"/>
          <p:cNvPicPr>
            <a:picLocks noChangeAspect="1" noChangeArrowheads="1"/>
          </p:cNvPicPr>
          <p:nvPr/>
        </p:nvPicPr>
        <p:blipFill>
          <a:blip r:embed="rId2" cstate="print"/>
          <a:srcRect/>
          <a:stretch>
            <a:fillRect/>
          </a:stretch>
        </p:blipFill>
        <p:spPr bwMode="auto">
          <a:xfrm>
            <a:off x="1600200" y="0"/>
            <a:ext cx="6543675" cy="4903394"/>
          </a:xfrm>
          <a:prstGeom prst="rect">
            <a:avLst/>
          </a:prstGeom>
          <a:noFill/>
        </p:spPr>
      </p:pic>
      <p:sp>
        <p:nvSpPr>
          <p:cNvPr id="3" name="Rectangle 2"/>
          <p:cNvSpPr/>
          <p:nvPr/>
        </p:nvSpPr>
        <p:spPr>
          <a:xfrm>
            <a:off x="457200" y="4876800"/>
            <a:ext cx="8382000" cy="1200329"/>
          </a:xfrm>
          <a:prstGeom prst="rect">
            <a:avLst/>
          </a:prstGeom>
        </p:spPr>
        <p:txBody>
          <a:bodyPr wrap="square">
            <a:spAutoFit/>
            <a:scene3d>
              <a:camera prst="orthographicFront"/>
              <a:lightRig rig="threePt" dir="t"/>
            </a:scene3d>
            <a:sp3d extrusionH="57150">
              <a:bevelT w="38100" h="38100" prst="convex"/>
            </a:sp3d>
          </a:bodyPr>
          <a:lstStyle/>
          <a:p>
            <a:pPr algn="ctr"/>
            <a:r>
              <a:rPr lang="en-US" sz="3600" b="1" i="1" dirty="0" smtClean="0"/>
              <a:t>“If we live in the Spirit, let us also walk </a:t>
            </a:r>
          </a:p>
          <a:p>
            <a:pPr algn="ctr"/>
            <a:r>
              <a:rPr lang="en-US" sz="3600" b="1" i="1" dirty="0" smtClean="0"/>
              <a:t>in the Spirit.” (Gal. 5:25) </a:t>
            </a:r>
            <a:endParaRPr lang="en-US" sz="3600" b="1" i="1"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219200"/>
          </a:xfrm>
        </p:spPr>
        <p:txBody>
          <a:bodyPr>
            <a:normAutofit/>
            <a:scene3d>
              <a:camera prst="orthographicFront"/>
              <a:lightRig rig="threePt" dir="t"/>
            </a:scene3d>
            <a:sp3d extrusionH="57150">
              <a:bevelT w="38100" h="38100" prst="convex"/>
            </a:sp3d>
          </a:bodyPr>
          <a:lstStyle/>
          <a:p>
            <a:r>
              <a:rPr lang="en-US" sz="4800" b="1" dirty="0" smtClean="0">
                <a:solidFill>
                  <a:schemeClr val="bg2">
                    <a:lumMod val="40000"/>
                    <a:lumOff val="60000"/>
                  </a:schemeClr>
                </a:solidFill>
              </a:rPr>
              <a:t>The Deity of the Holy Spirit</a:t>
            </a:r>
            <a:endParaRPr lang="en-US" sz="4800" b="1" dirty="0">
              <a:solidFill>
                <a:schemeClr val="bg2">
                  <a:lumMod val="40000"/>
                  <a:lumOff val="60000"/>
                </a:schemeClr>
              </a:solidFill>
            </a:endParaRPr>
          </a:p>
        </p:txBody>
      </p:sp>
      <p:pic>
        <p:nvPicPr>
          <p:cNvPr id="24580" name="Picture 4" descr="http://www.godsmasterpieces.com/jesusplanofsalvation/jesusholyspiritdove.jpg"/>
          <p:cNvPicPr>
            <a:picLocks noChangeAspect="1" noChangeArrowheads="1"/>
          </p:cNvPicPr>
          <p:nvPr/>
        </p:nvPicPr>
        <p:blipFill>
          <a:blip r:embed="rId2" cstate="print">
            <a:lum/>
          </a:blip>
          <a:srcRect/>
          <a:stretch>
            <a:fillRect/>
          </a:stretch>
        </p:blipFill>
        <p:spPr bwMode="auto">
          <a:xfrm>
            <a:off x="2971800" y="1295400"/>
            <a:ext cx="3429000" cy="5305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TotalTime>
  <Words>2988</Words>
  <Application>Microsoft Office PowerPoint</Application>
  <PresentationFormat>On-screen Show (4:3)</PresentationFormat>
  <Paragraphs>172</Paragraphs>
  <Slides>63</Slides>
  <Notes>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The Doctrine of the Holy Spirit (Part 3) </vt:lpstr>
      <vt:lpstr>Slide 2</vt:lpstr>
      <vt:lpstr>Slide 3</vt:lpstr>
      <vt:lpstr>In the New Testament alone there are some 261 passages which refer to the Holy Spirit. He is mentioned 56 times in the Gospels, 57 times in the book of Acts, 112 times in the Pauline epistles, and 36 times in the remaining New Testament.  Total = 522 </vt:lpstr>
      <vt:lpstr>Slide 5</vt:lpstr>
      <vt:lpstr>Slide 6</vt:lpstr>
      <vt:lpstr>Because the Holy Spirit is Person you can have a personal relationship with him</vt:lpstr>
      <vt:lpstr>Slide 8</vt:lpstr>
      <vt:lpstr>The Deity of the Holy Spirit</vt:lpstr>
      <vt:lpstr>Slide 10</vt:lpstr>
      <vt:lpstr>Slide 11</vt:lpstr>
      <vt:lpstr>Slide 12</vt:lpstr>
      <vt:lpstr>Slide 13</vt:lpstr>
      <vt:lpstr>Tonight’s Message</vt:lpstr>
      <vt:lpstr>Slide 15</vt:lpstr>
      <vt:lpstr>1. The Spirit of God</vt:lpstr>
      <vt:lpstr>Slide 17</vt:lpstr>
      <vt:lpstr>2. The Spirit of Christ</vt:lpstr>
      <vt:lpstr>Slide 19</vt:lpstr>
      <vt:lpstr>How does the indwelling Spirit of Christ conform us to the image of Christ?</vt:lpstr>
      <vt:lpstr>The Holy Spirits Perfecting Work   “Make you perfect in every good work to do his will, working in you that which is wellpleasing in his sight, through Jesus Christ; to whom be glory for ever and ever.” (Heb 13:21)</vt:lpstr>
      <vt:lpstr>Slide 22</vt:lpstr>
      <vt:lpstr>3. The Eternal Spirit</vt:lpstr>
      <vt:lpstr>Slide 24</vt:lpstr>
      <vt:lpstr>4. The Spirit of Truth</vt:lpstr>
      <vt:lpstr>The illumination of the Holy Spirit </vt:lpstr>
      <vt:lpstr>Slide 27</vt:lpstr>
      <vt:lpstr>Illumination is the ministry of the Holy Spirit in the life of the believer helping him to understand and apply the truth of the  Bible to his daily life</vt:lpstr>
      <vt:lpstr>Slide 29</vt:lpstr>
      <vt:lpstr>Slide 30</vt:lpstr>
      <vt:lpstr>Slide 31</vt:lpstr>
      <vt:lpstr>The work of illumination is unique to believers</vt:lpstr>
      <vt:lpstr>“The eyes of your understanding being enlightened; that ye may know what is the hope of his calling, and what the riches of the glory of his inheritance in the saints.” (Eph. 1:18)  </vt:lpstr>
      <vt:lpstr>Slide 34</vt:lpstr>
      <vt:lpstr>II Peter 1:8-11</vt:lpstr>
      <vt:lpstr>Slide 36</vt:lpstr>
      <vt:lpstr>Slide 37</vt:lpstr>
      <vt:lpstr>Slide 38</vt:lpstr>
      <vt:lpstr>5. The Spirit of Grace</vt:lpstr>
      <vt:lpstr>Three Types of Biblical Grace </vt:lpstr>
      <vt:lpstr>6. The Spirit of Glory</vt:lpstr>
      <vt:lpstr>The Father of Glory...The Lord of Glory...The Spirit of Glory</vt:lpstr>
      <vt:lpstr>Slide 43</vt:lpstr>
      <vt:lpstr>7. The Spirit of Life</vt:lpstr>
      <vt:lpstr>“Law of the Spirit of life”  The Holy Spirit is called “The Spirit of life” because He reveals the way of salvation in Christ, quickening dead sinners making them alive in Christ – (Eph. 2:1-10)  After salvation He guides believers in discovering the abundant life in Christ – (John 10:10, 16:13)  Through out a believers spiritual life the Holy Spirit supports life through the spiritual nourishment received through the Word of God –                                (I Peter 2:2; Eph. 5:26; Job 23:12)</vt:lpstr>
      <vt:lpstr>Slide 46</vt:lpstr>
      <vt:lpstr>8. The Spirit of Wisdom and Revelation</vt:lpstr>
      <vt:lpstr>9. The Comforter</vt:lpstr>
      <vt:lpstr>Holy Spirit is our Comforter</vt:lpstr>
      <vt:lpstr>10. The Spirit of Promise</vt:lpstr>
      <vt:lpstr>“In whom ye also trusted, after that ye heard the word of truth, the gospel of your salvation: in whom also after that ye believed, ye were sealed with that holy Spirit of promise.”  (Eph. 1:13)</vt:lpstr>
      <vt:lpstr>11. The Spirit of Adoption</vt:lpstr>
      <vt:lpstr>12. The Spirit of Holiness</vt:lpstr>
      <vt:lpstr>13. The Holy Ghost</vt:lpstr>
      <vt:lpstr>Slide 55</vt:lpstr>
      <vt:lpstr>Slide 56</vt:lpstr>
      <vt:lpstr>“And, behold, I send the promise of my Father upon you: but tarry ye in the city of Jerusalem, until ye be endued with power from on high.” (Luke 24:49) </vt:lpstr>
      <vt:lpstr>Slide 58</vt:lpstr>
      <vt:lpstr>14. The Seven Spirits of God</vt:lpstr>
      <vt:lpstr>The Seven Spirits of God (Revelation 4:1-11;  Isaiah 11:2)</vt:lpstr>
      <vt:lpstr>Slide 61</vt:lpstr>
      <vt:lpstr>Slide 62</vt:lpstr>
      <vt:lpstr>Slide 63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 (Part 3) </dc:title>
  <dc:creator>Pastor Daniel White</dc:creator>
  <cp:lastModifiedBy>Pastor Daniel White</cp:lastModifiedBy>
  <cp:revision>107</cp:revision>
  <dcterms:created xsi:type="dcterms:W3CDTF">2013-04-16T13:21:40Z</dcterms:created>
  <dcterms:modified xsi:type="dcterms:W3CDTF">2013-04-25T12:39:18Z</dcterms:modified>
</cp:coreProperties>
</file>