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32" r:id="rId4"/>
    <p:sldId id="258" r:id="rId5"/>
    <p:sldId id="259" r:id="rId6"/>
    <p:sldId id="320" r:id="rId7"/>
    <p:sldId id="297" r:id="rId8"/>
    <p:sldId id="291" r:id="rId9"/>
    <p:sldId id="292" r:id="rId10"/>
    <p:sldId id="293" r:id="rId11"/>
    <p:sldId id="333" r:id="rId12"/>
    <p:sldId id="335" r:id="rId13"/>
    <p:sldId id="296" r:id="rId14"/>
    <p:sldId id="321" r:id="rId15"/>
    <p:sldId id="298" r:id="rId16"/>
    <p:sldId id="327" r:id="rId17"/>
    <p:sldId id="302" r:id="rId18"/>
    <p:sldId id="336" r:id="rId19"/>
    <p:sldId id="301" r:id="rId20"/>
    <p:sldId id="300" r:id="rId21"/>
    <p:sldId id="303" r:id="rId22"/>
    <p:sldId id="304" r:id="rId23"/>
    <p:sldId id="305" r:id="rId24"/>
    <p:sldId id="306" r:id="rId25"/>
    <p:sldId id="307" r:id="rId26"/>
    <p:sldId id="308" r:id="rId27"/>
    <p:sldId id="309" r:id="rId28"/>
    <p:sldId id="310" r:id="rId29"/>
    <p:sldId id="329" r:id="rId30"/>
    <p:sldId id="330" r:id="rId31"/>
    <p:sldId id="331" r:id="rId32"/>
    <p:sldId id="334" r:id="rId33"/>
    <p:sldId id="312" r:id="rId34"/>
    <p:sldId id="313" r:id="rId35"/>
    <p:sldId id="314" r:id="rId36"/>
    <p:sldId id="315" r:id="rId37"/>
    <p:sldId id="316" r:id="rId38"/>
    <p:sldId id="318" r:id="rId39"/>
    <p:sldId id="317" r:id="rId40"/>
    <p:sldId id="326" r:id="rId41"/>
    <p:sldId id="322" r:id="rId42"/>
    <p:sldId id="323" r:id="rId43"/>
    <p:sldId id="324" r:id="rId44"/>
    <p:sldId id="325" r:id="rId45"/>
    <p:sldId id="31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C8507-1642-44CA-9F61-531A644A9346}" type="datetimeFigureOut">
              <a:rPr lang="en-US" smtClean="0"/>
              <a:pPr/>
              <a:t>4/24/2013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2BB29-7392-487E-8229-16ED3AB94BB8}"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C8507-1642-44CA-9F61-531A644A9346}" type="datetimeFigureOut">
              <a:rPr lang="en-US" smtClean="0"/>
              <a:pPr/>
              <a:t>4/24/2013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2BB29-7392-487E-8229-16ED3AB94B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3810000"/>
            <a:ext cx="5486400" cy="3048000"/>
          </a:xfrm>
        </p:spPr>
        <p:txBody>
          <a:bodyPr>
            <a:normAutofit/>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b="1" i="1" cap="small" dirty="0" smtClean="0">
                <a:effectLst>
                  <a:glow rad="101600">
                    <a:schemeClr val="accent6">
                      <a:satMod val="175000"/>
                      <a:alpha val="40000"/>
                    </a:schemeClr>
                  </a:glow>
                </a:effectLst>
                <a:latin typeface="Castellar" pitchFamily="18" charset="0"/>
              </a:rPr>
              <a:t>(Part 2)</a:t>
            </a: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304800" y="304800"/>
            <a:ext cx="7315200" cy="769441"/>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a:t>
            </a:r>
            <a:r>
              <a:rPr lang="en-US" sz="4400" dirty="0">
                <a:solidFill>
                  <a:schemeClr val="accent6">
                    <a:lumMod val="60000"/>
                    <a:lumOff val="40000"/>
                  </a:schemeClr>
                </a:solidFill>
                <a:effectLst>
                  <a:glow rad="63500">
                    <a:schemeClr val="accent6">
                      <a:satMod val="175000"/>
                      <a:alpha val="40000"/>
                    </a:schemeClr>
                  </a:glow>
                </a:effectLst>
              </a:rPr>
              <a:t>Deity of the Holy </a:t>
            </a:r>
            <a:r>
              <a:rPr lang="en-US" sz="4400" dirty="0" smtClean="0">
                <a:solidFill>
                  <a:schemeClr val="accent6">
                    <a:lumMod val="60000"/>
                    <a:lumOff val="40000"/>
                  </a:schemeClr>
                </a:solidFill>
                <a:effectLst>
                  <a:glow rad="63500">
                    <a:schemeClr val="accent6">
                      <a:satMod val="175000"/>
                      <a:alpha val="40000"/>
                    </a:schemeClr>
                  </a:glow>
                </a:effectLst>
              </a:rPr>
              <a:t>Spirit)</a:t>
            </a:r>
            <a:endParaRPr lang="en-US" sz="4400"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609600"/>
            <a:ext cx="5410200" cy="6248400"/>
          </a:xfrm>
        </p:spPr>
        <p:txBody>
          <a:bodyPr>
            <a:normAutofit lnSpcReduction="10000"/>
          </a:bodyPr>
          <a:lstStyle/>
          <a:p>
            <a:pPr>
              <a:buNone/>
            </a:pPr>
            <a:r>
              <a:rPr lang="en-US" sz="3600" i="1" dirty="0" smtClean="0"/>
              <a:t>   “He therefore that despiseth, despiseth not man, but God, who hath also given unto us his holy Spirit.” I Thess. 4:8 </a:t>
            </a:r>
          </a:p>
          <a:p>
            <a:pPr>
              <a:buNone/>
            </a:pPr>
            <a:r>
              <a:rPr lang="en-US" sz="3600" i="1" dirty="0" smtClean="0"/>
              <a:t>  “Having therefore these promises, dearly beloved, let us </a:t>
            </a:r>
            <a:r>
              <a:rPr lang="en-US" sz="3600" i="1" u="sng" dirty="0" smtClean="0"/>
              <a:t>cleanse ourselves </a:t>
            </a:r>
            <a:r>
              <a:rPr lang="en-US" sz="3600" i="1" dirty="0" smtClean="0"/>
              <a:t>from all filthiness of the flesh and spirit, perfecting holiness in the fear of God.” II Cor. 7:1 </a:t>
            </a:r>
            <a:endParaRPr lang="en-US" sz="3600" i="1" dirty="0"/>
          </a:p>
        </p:txBody>
      </p:sp>
      <p:pic>
        <p:nvPicPr>
          <p:cNvPr id="53250" name="Picture 2" descr="http://www.jesushealsmi.com/Images/Book_CTT.jpg"/>
          <p:cNvPicPr>
            <a:picLocks noChangeAspect="1" noChangeArrowheads="1"/>
          </p:cNvPicPr>
          <p:nvPr/>
        </p:nvPicPr>
        <p:blipFill>
          <a:blip r:embed="rId2" cstate="print">
            <a:lum contrast="20000"/>
          </a:blip>
          <a:srcRect r="-1429" b="16071"/>
          <a:stretch>
            <a:fillRect/>
          </a:stretch>
        </p:blipFill>
        <p:spPr bwMode="auto">
          <a:xfrm>
            <a:off x="5562600" y="838200"/>
            <a:ext cx="3437106"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477000"/>
          </a:xfrm>
        </p:spPr>
        <p:txBody>
          <a:bodyPr>
            <a:normAutofit/>
          </a:bodyPr>
          <a:lstStyle/>
          <a:p>
            <a:r>
              <a:rPr lang="en-US" sz="5400" i="1" dirty="0" smtClean="0"/>
              <a:t>“If a man therefore purge himself from these, he shall be a vessel unto </a:t>
            </a:r>
            <a:r>
              <a:rPr lang="en-US" sz="5400" i="1" dirty="0" err="1" smtClean="0"/>
              <a:t>honour</a:t>
            </a:r>
            <a:r>
              <a:rPr lang="en-US" sz="5400" i="1" dirty="0" smtClean="0"/>
              <a:t>, sanctified, and meet for the master's use, and prepared unto every good work.”  </a:t>
            </a:r>
            <a:br>
              <a:rPr lang="en-US" sz="5400" i="1" dirty="0" smtClean="0"/>
            </a:br>
            <a:r>
              <a:rPr lang="en-US" sz="5400" i="1" dirty="0" smtClean="0"/>
              <a:t>(II Tim. 2:21)</a:t>
            </a:r>
            <a:endParaRPr lang="en-US" sz="5400" i="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farm5.staticflickr.com/4148/5072106362_5f7c237e2e_z.jpg"/>
          <p:cNvPicPr>
            <a:picLocks noChangeAspect="1" noChangeArrowheads="1"/>
          </p:cNvPicPr>
          <p:nvPr/>
        </p:nvPicPr>
        <p:blipFill>
          <a:blip r:embed="rId2" cstate="print"/>
          <a:srcRect/>
          <a:stretch>
            <a:fillRect/>
          </a:stretch>
        </p:blipFill>
        <p:spPr bwMode="auto">
          <a:xfrm>
            <a:off x="-304800" y="0"/>
            <a:ext cx="9685866" cy="7010400"/>
          </a:xfrm>
          <a:prstGeom prst="rect">
            <a:avLst/>
          </a:prstGeom>
          <a:ln>
            <a:noFill/>
          </a:ln>
          <a:effectLst>
            <a:softEdge rad="112500"/>
          </a:effectLst>
        </p:spPr>
      </p:pic>
      <p:pic>
        <p:nvPicPr>
          <p:cNvPr id="57346" name="Picture 2" descr="http://o.quizlet.com/c6Hlcfjm6yZhMAo37--lEw.png"/>
          <p:cNvPicPr>
            <a:picLocks noChangeAspect="1" noChangeArrowheads="1"/>
          </p:cNvPicPr>
          <p:nvPr/>
        </p:nvPicPr>
        <p:blipFill>
          <a:blip r:embed="rId3" cstate="print"/>
          <a:srcRect/>
          <a:stretch>
            <a:fillRect/>
          </a:stretch>
        </p:blipFill>
        <p:spPr bwMode="auto">
          <a:xfrm>
            <a:off x="1219200" y="381000"/>
            <a:ext cx="5131382" cy="6037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animEffect transition="in" filter="fade">
                                      <p:cBhvr>
                                        <p:cTn id="9"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turnbacktogod.com/wp-content/uploads/2011/09/Walk-in-the-holy-spirit.jpg"/>
          <p:cNvPicPr>
            <a:picLocks noChangeAspect="1" noChangeArrowheads="1"/>
          </p:cNvPicPr>
          <p:nvPr/>
        </p:nvPicPr>
        <p:blipFill>
          <a:blip r:embed="rId2" cstate="print"/>
          <a:srcRect/>
          <a:stretch>
            <a:fillRect/>
          </a:stretch>
        </p:blipFill>
        <p:spPr bwMode="auto">
          <a:xfrm>
            <a:off x="1600200" y="0"/>
            <a:ext cx="6543675" cy="4903394"/>
          </a:xfrm>
          <a:prstGeom prst="rect">
            <a:avLst/>
          </a:prstGeom>
          <a:noFill/>
        </p:spPr>
      </p:pic>
      <p:sp>
        <p:nvSpPr>
          <p:cNvPr id="3" name="Rectangle 2"/>
          <p:cNvSpPr/>
          <p:nvPr/>
        </p:nvSpPr>
        <p:spPr>
          <a:xfrm>
            <a:off x="457200" y="4876800"/>
            <a:ext cx="8382000" cy="1200329"/>
          </a:xfrm>
          <a:prstGeom prst="rect">
            <a:avLst/>
          </a:prstGeom>
        </p:spPr>
        <p:txBody>
          <a:bodyPr wrap="square">
            <a:spAutoFit/>
            <a:scene3d>
              <a:camera prst="orthographicFront"/>
              <a:lightRig rig="threePt" dir="t"/>
            </a:scene3d>
            <a:sp3d extrusionH="57150">
              <a:bevelT w="38100" h="38100" prst="convex"/>
            </a:sp3d>
          </a:bodyPr>
          <a:lstStyle/>
          <a:p>
            <a:pPr algn="ctr"/>
            <a:r>
              <a:rPr lang="en-US" sz="3600" b="1" i="1" dirty="0" smtClean="0"/>
              <a:t>“If we live in the Spirit, let us also walk </a:t>
            </a:r>
          </a:p>
          <a:p>
            <a:pPr algn="ctr"/>
            <a:r>
              <a:rPr lang="en-US" sz="3600" b="1" i="1" dirty="0" smtClean="0"/>
              <a:t>in the Spirit.” (Gal. 5:25) </a:t>
            </a:r>
            <a:endParaRPr lang="en-US" sz="3600" b="1" i="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scene3d>
              <a:camera prst="orthographicFront"/>
              <a:lightRig rig="threePt" dir="t"/>
            </a:scene3d>
            <a:sp3d extrusionH="57150">
              <a:bevelT w="38100" h="38100" prst="convex"/>
            </a:sp3d>
          </a:bodyPr>
          <a:lstStyle/>
          <a:p>
            <a:r>
              <a:rPr lang="en-US" sz="6000" b="1" dirty="0" smtClean="0">
                <a:solidFill>
                  <a:schemeClr val="accent6">
                    <a:lumMod val="75000"/>
                  </a:schemeClr>
                </a:solidFill>
              </a:rPr>
              <a:t>Tonight’s Message</a:t>
            </a:r>
            <a:endParaRPr lang="en-US" sz="6000" b="1"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219200"/>
          </a:xfrm>
        </p:spPr>
        <p:txBody>
          <a:bodyPr>
            <a:normAutofit/>
            <a:scene3d>
              <a:camera prst="orthographicFront"/>
              <a:lightRig rig="threePt" dir="t"/>
            </a:scene3d>
            <a:sp3d extrusionH="57150">
              <a:bevelT w="38100" h="38100" prst="convex"/>
            </a:sp3d>
          </a:bodyPr>
          <a:lstStyle/>
          <a:p>
            <a:r>
              <a:rPr lang="en-US" sz="4800" b="1" dirty="0" smtClean="0">
                <a:solidFill>
                  <a:schemeClr val="bg2">
                    <a:lumMod val="40000"/>
                    <a:lumOff val="60000"/>
                  </a:schemeClr>
                </a:solidFill>
              </a:rPr>
              <a:t>The Deity of the Holy Spirit</a:t>
            </a:r>
            <a:endParaRPr lang="en-US" sz="4800" b="1" dirty="0">
              <a:solidFill>
                <a:schemeClr val="bg2">
                  <a:lumMod val="40000"/>
                  <a:lumOff val="60000"/>
                </a:schemeClr>
              </a:solidFill>
            </a:endParaRPr>
          </a:p>
        </p:txBody>
      </p:sp>
      <p:pic>
        <p:nvPicPr>
          <p:cNvPr id="24580" name="Picture 4" descr="http://www.godsmasterpieces.com/jesusplanofsalvation/jesusholyspiritdove.jpg"/>
          <p:cNvPicPr>
            <a:picLocks noChangeAspect="1" noChangeArrowheads="1"/>
          </p:cNvPicPr>
          <p:nvPr/>
        </p:nvPicPr>
        <p:blipFill>
          <a:blip r:embed="rId2" cstate="print">
            <a:lum/>
          </a:blip>
          <a:srcRect/>
          <a:stretch>
            <a:fillRect/>
          </a:stretch>
        </p:blipFill>
        <p:spPr bwMode="auto">
          <a:xfrm>
            <a:off x="2971800" y="1295400"/>
            <a:ext cx="3429000" cy="530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
            </a:r>
            <a:br>
              <a:rPr lang="en-US" dirty="0" smtClean="0"/>
            </a:br>
            <a:r>
              <a:rPr lang="en-US" dirty="0" smtClean="0"/>
              <a:t>The Holy Spirit possesses all the same </a:t>
            </a:r>
            <a:r>
              <a:rPr lang="en-US" smtClean="0"/>
              <a:t>Attributes as </a:t>
            </a:r>
            <a:r>
              <a:rPr lang="en-US" dirty="0" smtClean="0"/>
              <a:t>the Father and the Son</a:t>
            </a:r>
            <a:endParaRPr lang="en-US" dirty="0"/>
          </a:p>
        </p:txBody>
      </p:sp>
      <p:pic>
        <p:nvPicPr>
          <p:cNvPr id="1030" name="Picture 6" descr="http://www.shjolg.com/images/Blessed%20Trinity%20from%20Mother%20Teresa.gif"/>
          <p:cNvPicPr>
            <a:picLocks noChangeAspect="1" noChangeArrowheads="1"/>
          </p:cNvPicPr>
          <p:nvPr/>
        </p:nvPicPr>
        <p:blipFill>
          <a:blip r:embed="rId2" cstate="print"/>
          <a:srcRect/>
          <a:stretch>
            <a:fillRect/>
          </a:stretch>
        </p:blipFill>
        <p:spPr bwMode="auto">
          <a:xfrm>
            <a:off x="2819400" y="1905000"/>
            <a:ext cx="3429000" cy="4761827"/>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3.bp.blogspot.com/-J6cC6HG0ncM/T8wVo0IA3FI/AAAAAAAAHYA/EeGFIgtZRV0/s1600/blog+20.jpg"/>
          <p:cNvPicPr>
            <a:picLocks noChangeAspect="1" noChangeArrowheads="1"/>
          </p:cNvPicPr>
          <p:nvPr/>
        </p:nvPicPr>
        <p:blipFill>
          <a:blip r:embed="rId2" cstate="print"/>
          <a:srcRect/>
          <a:stretch>
            <a:fillRect/>
          </a:stretch>
        </p:blipFill>
        <p:spPr bwMode="auto">
          <a:xfrm>
            <a:off x="1752600" y="3429000"/>
            <a:ext cx="5734050" cy="3743325"/>
          </a:xfrm>
          <a:prstGeom prst="rect">
            <a:avLst/>
          </a:prstGeom>
          <a:noFill/>
        </p:spPr>
      </p:pic>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He is omnipotent</a:t>
            </a:r>
            <a:endParaRPr lang="en-US" dirty="0">
              <a:solidFill>
                <a:srgbClr val="FFFF00"/>
              </a:solidFill>
            </a:endParaRPr>
          </a:p>
        </p:txBody>
      </p:sp>
      <p:sp>
        <p:nvSpPr>
          <p:cNvPr id="3" name="Content Placeholder 2"/>
          <p:cNvSpPr>
            <a:spLocks noGrp="1"/>
          </p:cNvSpPr>
          <p:nvPr>
            <p:ph idx="1"/>
          </p:nvPr>
        </p:nvSpPr>
        <p:spPr>
          <a:xfrm>
            <a:off x="0" y="1371600"/>
            <a:ext cx="8686800" cy="4754563"/>
          </a:xfrm>
        </p:spPr>
        <p:txBody>
          <a:bodyPr/>
          <a:lstStyle/>
          <a:p>
            <a:pPr lvl="0" algn="ctr">
              <a:buNone/>
            </a:pPr>
            <a:r>
              <a:rPr lang="en-US" i="1" dirty="0" smtClean="0"/>
              <a:t>"</a:t>
            </a:r>
            <a:r>
              <a:rPr lang="en-US" i="1" dirty="0"/>
              <a:t>And the earth was without form, and void; and darkness was upon the face of the deep. And the </a:t>
            </a:r>
            <a:r>
              <a:rPr lang="en-US" i="1" u="sng" dirty="0"/>
              <a:t>Spirit of God </a:t>
            </a:r>
            <a:r>
              <a:rPr lang="en-US" i="1" dirty="0"/>
              <a:t>moved upon the face of the waters" (Gen. 1:2</a:t>
            </a:r>
            <a:r>
              <a:rPr lang="en-US" i="1" dirty="0" smtClean="0"/>
              <a:t>)</a:t>
            </a:r>
            <a:endParaRPr lang="en-US" i="1" dirty="0"/>
          </a:p>
          <a:p>
            <a:endParaRPr lang="en-US" dirty="0"/>
          </a:p>
        </p:txBody>
      </p:sp>
      <p:pic>
        <p:nvPicPr>
          <p:cNvPr id="28676" name="Picture 4" descr="http://2.bp.blogspot.com/-Hjytf33E_8c/TwHm_52ybfI/AAAAAAAABBk/ZS65RTsi1Xc/s200/holy_spirit.jpg"/>
          <p:cNvPicPr>
            <a:picLocks noChangeAspect="1" noChangeArrowheads="1"/>
          </p:cNvPicPr>
          <p:nvPr/>
        </p:nvPicPr>
        <p:blipFill>
          <a:blip r:embed="rId3" cstate="print"/>
          <a:srcRect/>
          <a:stretch>
            <a:fillRect/>
          </a:stretch>
        </p:blipFill>
        <p:spPr bwMode="auto">
          <a:xfrm>
            <a:off x="6934200" y="3352800"/>
            <a:ext cx="1905000" cy="127635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arm5.staticflickr.com/4134/4767195266_db2368fa61.jpg"/>
          <p:cNvPicPr>
            <a:picLocks noChangeAspect="1" noChangeArrowheads="1"/>
          </p:cNvPicPr>
          <p:nvPr/>
        </p:nvPicPr>
        <p:blipFill>
          <a:blip r:embed="rId2" cstate="print">
            <a:lum bright="-20000"/>
          </a:blip>
          <a:srcRect/>
          <a:stretch>
            <a:fillRect/>
          </a:stretch>
        </p:blipFill>
        <p:spPr bwMode="auto">
          <a:xfrm>
            <a:off x="0" y="0"/>
            <a:ext cx="9144000" cy="6896420"/>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He is omniscient</a:t>
            </a:r>
            <a:endParaRPr lang="en-US" dirty="0">
              <a:solidFill>
                <a:srgbClr val="FFFF00"/>
              </a:solidFill>
            </a:endParaRPr>
          </a:p>
        </p:txBody>
      </p:sp>
      <p:sp>
        <p:nvSpPr>
          <p:cNvPr id="3" name="Content Placeholder 2"/>
          <p:cNvSpPr>
            <a:spLocks noGrp="1"/>
          </p:cNvSpPr>
          <p:nvPr>
            <p:ph idx="1"/>
          </p:nvPr>
        </p:nvSpPr>
        <p:spPr>
          <a:xfrm>
            <a:off x="3657600" y="1600200"/>
            <a:ext cx="5486400" cy="5257799"/>
          </a:xfrm>
        </p:spPr>
        <p:txBody>
          <a:bodyPr>
            <a:normAutofit/>
          </a:bodyPr>
          <a:lstStyle/>
          <a:p>
            <a:pPr algn="ctr">
              <a:buNone/>
            </a:pPr>
            <a:r>
              <a:rPr lang="en-US" i="1" dirty="0" smtClean="0"/>
              <a:t>   "</a:t>
            </a:r>
            <a:r>
              <a:rPr lang="en-US" i="1" dirty="0"/>
              <a:t>But God hath revealed them unto us by his Spirit: for the Spirit searcheth </a:t>
            </a:r>
            <a:r>
              <a:rPr lang="en-US" i="1" u="sng" dirty="0"/>
              <a:t>all things</a:t>
            </a:r>
            <a:r>
              <a:rPr lang="en-US" i="1" dirty="0"/>
              <a:t>, yea, the deep things of God. For what man knoweth the things of a man, save the spirit of man which is in him? </a:t>
            </a:r>
            <a:r>
              <a:rPr lang="en-US" i="1" u="sng" dirty="0"/>
              <a:t>even so the things of God knoweth no man, but the Spirit of God</a:t>
            </a:r>
            <a:r>
              <a:rPr lang="en-US" i="1" dirty="0"/>
              <a:t>" </a:t>
            </a:r>
            <a:r>
              <a:rPr lang="en-US" i="1" dirty="0" smtClean="0"/>
              <a:t>(I Cor</a:t>
            </a:r>
            <a:r>
              <a:rPr lang="en-US" i="1" dirty="0"/>
              <a:t>. </a:t>
            </a:r>
            <a:r>
              <a:rPr lang="en-US" i="1" dirty="0" smtClean="0"/>
              <a:t>2:10-11)</a:t>
            </a:r>
            <a:endParaRPr lang="en-US" i="1" dirty="0"/>
          </a:p>
          <a:p>
            <a:pPr algn="ctr"/>
            <a:endParaRPr lang="en-US" i="1" dirty="0"/>
          </a:p>
        </p:txBody>
      </p:sp>
      <p:pic>
        <p:nvPicPr>
          <p:cNvPr id="27650" name="Picture 2" descr="http://loonwatchman.files.wordpress.com/2012/09/more-than-just-sinners-saved-by-grace-loon-watchman-blog.jpg"/>
          <p:cNvPicPr>
            <a:picLocks noChangeAspect="1" noChangeArrowheads="1"/>
          </p:cNvPicPr>
          <p:nvPr/>
        </p:nvPicPr>
        <p:blipFill>
          <a:blip r:embed="rId2" cstate="print"/>
          <a:srcRect/>
          <a:stretch>
            <a:fillRect/>
          </a:stretch>
        </p:blipFill>
        <p:spPr bwMode="auto">
          <a:xfrm>
            <a:off x="152401" y="2459778"/>
            <a:ext cx="3962400" cy="288374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He is omnipresent</a:t>
            </a:r>
            <a:endParaRPr lang="en-US" dirty="0">
              <a:solidFill>
                <a:srgbClr val="FFFF00"/>
              </a:solidFill>
            </a:endParaRPr>
          </a:p>
        </p:txBody>
      </p:sp>
      <p:sp>
        <p:nvSpPr>
          <p:cNvPr id="3" name="Content Placeholder 2"/>
          <p:cNvSpPr>
            <a:spLocks noGrp="1"/>
          </p:cNvSpPr>
          <p:nvPr>
            <p:ph idx="1"/>
          </p:nvPr>
        </p:nvSpPr>
        <p:spPr>
          <a:xfrm>
            <a:off x="0" y="609600"/>
            <a:ext cx="6172200" cy="6248400"/>
          </a:xfrm>
        </p:spPr>
        <p:txBody>
          <a:bodyPr>
            <a:normAutofit/>
          </a:bodyPr>
          <a:lstStyle/>
          <a:p>
            <a:pPr lvl="0">
              <a:buNone/>
            </a:pPr>
            <a:endParaRPr lang="en-US" dirty="0" smtClean="0"/>
          </a:p>
          <a:p>
            <a:r>
              <a:rPr lang="en-US" i="1" dirty="0" smtClean="0"/>
              <a:t>"Whither shall I go from thy Spirit? or whither shall I flee from thy presence?" (Psalm 139:7)</a:t>
            </a:r>
            <a:endParaRPr lang="en-US" dirty="0" smtClean="0"/>
          </a:p>
          <a:p>
            <a:r>
              <a:rPr lang="en-US" dirty="0" smtClean="0"/>
              <a:t>In this Psalm, David concludes it was impossible for him to escape God’s Spirit.</a:t>
            </a:r>
          </a:p>
          <a:p>
            <a:r>
              <a:rPr lang="en-US" dirty="0" smtClean="0"/>
              <a:t>This was true even if he ascended to the heights, descended into the depths, traveled across the sea, or surrounded himself with darkness.</a:t>
            </a:r>
          </a:p>
          <a:p>
            <a:endParaRPr lang="en-US" dirty="0"/>
          </a:p>
        </p:txBody>
      </p:sp>
      <p:pic>
        <p:nvPicPr>
          <p:cNvPr id="26626" name="Picture 2" descr="http://3.bp.blogspot.com/-5SlacKclBwU/TaCAR9CnUPI/AAAAAAAAAqQ/yGHrPgmKImA/s1600/david.jpg"/>
          <p:cNvPicPr>
            <a:picLocks noChangeAspect="1" noChangeArrowheads="1"/>
          </p:cNvPicPr>
          <p:nvPr/>
        </p:nvPicPr>
        <p:blipFill>
          <a:blip r:embed="rId2" cstate="print"/>
          <a:srcRect/>
          <a:stretch>
            <a:fillRect/>
          </a:stretch>
        </p:blipFill>
        <p:spPr bwMode="auto">
          <a:xfrm>
            <a:off x="6172200" y="1905000"/>
            <a:ext cx="2763438" cy="33623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He is eternal</a:t>
            </a:r>
            <a:endParaRPr lang="en-US" dirty="0">
              <a:solidFill>
                <a:srgbClr val="FFFF00"/>
              </a:solidFill>
            </a:endParaRPr>
          </a:p>
        </p:txBody>
      </p:sp>
      <p:sp>
        <p:nvSpPr>
          <p:cNvPr id="3" name="Content Placeholder 2"/>
          <p:cNvSpPr>
            <a:spLocks noGrp="1"/>
          </p:cNvSpPr>
          <p:nvPr>
            <p:ph idx="1"/>
          </p:nvPr>
        </p:nvSpPr>
        <p:spPr>
          <a:xfrm>
            <a:off x="152400" y="1600200"/>
            <a:ext cx="4572000" cy="5257800"/>
          </a:xfrm>
        </p:spPr>
        <p:txBody>
          <a:bodyPr>
            <a:normAutofit/>
          </a:bodyPr>
          <a:lstStyle/>
          <a:p>
            <a:pPr lvl="0" algn="ctr">
              <a:buNone/>
            </a:pPr>
            <a:r>
              <a:rPr lang="en-US" i="1" dirty="0"/>
              <a:t> </a:t>
            </a:r>
            <a:r>
              <a:rPr lang="en-US" i="1" dirty="0" smtClean="0"/>
              <a:t>  "</a:t>
            </a:r>
            <a:r>
              <a:rPr lang="en-US" i="1" dirty="0"/>
              <a:t>How much more shall the blood of Christ, who through the </a:t>
            </a:r>
            <a:r>
              <a:rPr lang="en-US" i="1" u="sng" dirty="0"/>
              <a:t>eternal Spirit </a:t>
            </a:r>
            <a:r>
              <a:rPr lang="en-US" i="1" dirty="0"/>
              <a:t>offered himself without spot to God, purge your conscience from dead works to serve the living God?" (Heb. 9:14</a:t>
            </a:r>
            <a:r>
              <a:rPr lang="en-US" i="1" dirty="0" smtClean="0"/>
              <a:t>)</a:t>
            </a:r>
            <a:endParaRPr lang="en-US" i="1" dirty="0"/>
          </a:p>
          <a:p>
            <a:pPr algn="ctr"/>
            <a:endParaRPr lang="en-US" i="1" dirty="0"/>
          </a:p>
        </p:txBody>
      </p:sp>
      <p:pic>
        <p:nvPicPr>
          <p:cNvPr id="29700" name="Picture 4" descr="http://1.bp.blogspot.com/-Go4zI1PcXNk/TpzL0Lu2JJI/AAAAAAAAF2Y/ThCVRgpClak/s400/Holy%2BSpirit%2Bcross%2Bdove.jpg"/>
          <p:cNvPicPr>
            <a:picLocks noChangeAspect="1" noChangeArrowheads="1"/>
          </p:cNvPicPr>
          <p:nvPr/>
        </p:nvPicPr>
        <p:blipFill>
          <a:blip r:embed="rId2" cstate="print">
            <a:lum contrast="20000"/>
          </a:blip>
          <a:srcRect/>
          <a:stretch>
            <a:fillRect/>
          </a:stretch>
        </p:blipFill>
        <p:spPr bwMode="auto">
          <a:xfrm>
            <a:off x="4876800" y="1371600"/>
            <a:ext cx="3855889" cy="4531921"/>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He is called God</a:t>
            </a:r>
            <a:endParaRPr lang="en-US" dirty="0">
              <a:solidFill>
                <a:srgbClr val="FFFF00"/>
              </a:solidFill>
            </a:endParaRPr>
          </a:p>
        </p:txBody>
      </p:sp>
      <p:sp>
        <p:nvSpPr>
          <p:cNvPr id="3" name="Content Placeholder 2"/>
          <p:cNvSpPr>
            <a:spLocks noGrp="1"/>
          </p:cNvSpPr>
          <p:nvPr>
            <p:ph idx="1"/>
          </p:nvPr>
        </p:nvSpPr>
        <p:spPr>
          <a:xfrm>
            <a:off x="-228600" y="1066800"/>
            <a:ext cx="5410200" cy="5791200"/>
          </a:xfrm>
        </p:spPr>
        <p:txBody>
          <a:bodyPr>
            <a:normAutofit fontScale="92500"/>
          </a:bodyPr>
          <a:lstStyle/>
          <a:p>
            <a:pPr lvl="0" algn="ctr">
              <a:buNone/>
            </a:pPr>
            <a:r>
              <a:rPr lang="en-US" i="1" dirty="0"/>
              <a:t> </a:t>
            </a:r>
            <a:r>
              <a:rPr lang="en-US" i="1" dirty="0" smtClean="0"/>
              <a:t>   "</a:t>
            </a:r>
            <a:r>
              <a:rPr lang="en-US" i="1" dirty="0"/>
              <a:t>But Peter said, Ananias, why hath Satan filled thine heart to </a:t>
            </a:r>
            <a:r>
              <a:rPr lang="en-US" i="1" u="sng" dirty="0"/>
              <a:t>lie to the Holy Ghost</a:t>
            </a:r>
            <a:r>
              <a:rPr lang="en-US" i="1" dirty="0"/>
              <a:t>, and to keep back part of the price of the land? While it remained, was it not thine own? and after it was sold, was it not in thine own power? why hast thou conceived this thing in thine heart? </a:t>
            </a:r>
            <a:r>
              <a:rPr lang="en-US" i="1" u="sng" dirty="0"/>
              <a:t>thou hast not lied unto men, but unto God</a:t>
            </a:r>
            <a:r>
              <a:rPr lang="en-US" i="1" dirty="0"/>
              <a:t>" </a:t>
            </a:r>
            <a:endParaRPr lang="en-US" i="1" dirty="0" smtClean="0"/>
          </a:p>
          <a:p>
            <a:pPr lvl="0" algn="ctr">
              <a:buNone/>
            </a:pPr>
            <a:r>
              <a:rPr lang="en-US" i="1" dirty="0" smtClean="0"/>
              <a:t>(</a:t>
            </a:r>
            <a:r>
              <a:rPr lang="en-US" i="1" dirty="0"/>
              <a:t>Acts </a:t>
            </a:r>
            <a:r>
              <a:rPr lang="en-US" i="1" dirty="0" smtClean="0"/>
              <a:t>5:3-4)</a:t>
            </a:r>
            <a:endParaRPr lang="en-US" i="1" dirty="0"/>
          </a:p>
          <a:p>
            <a:pPr algn="ctr"/>
            <a:endParaRPr lang="en-US" i="1" dirty="0"/>
          </a:p>
        </p:txBody>
      </p:sp>
      <p:pic>
        <p:nvPicPr>
          <p:cNvPr id="30722" name="Picture 2" descr="http://2.bp.blogspot.com/-AkAVUTZKT-g/TVNTETvldNI/AAAAAAAAAjA/xv4sMMsbEvE/s1600/a+vouet-aubin-the-death-of-sapphira-and-ananias-circa-1632.jpg"/>
          <p:cNvPicPr>
            <a:picLocks noChangeAspect="1" noChangeArrowheads="1"/>
          </p:cNvPicPr>
          <p:nvPr/>
        </p:nvPicPr>
        <p:blipFill>
          <a:blip r:embed="rId2" cstate="print"/>
          <a:srcRect/>
          <a:stretch>
            <a:fillRect/>
          </a:stretch>
        </p:blipFill>
        <p:spPr bwMode="auto">
          <a:xfrm>
            <a:off x="5257800" y="1295400"/>
            <a:ext cx="3705298" cy="4953000"/>
          </a:xfrm>
          <a:prstGeom prst="rect">
            <a:avLst/>
          </a:prstGeom>
          <a:noFill/>
        </p:spPr>
      </p:pic>
      <p:pic>
        <p:nvPicPr>
          <p:cNvPr id="30724" name="Picture 4" descr="http://biblescienceguy.files.wordpress.com/2013/01/sapphira-leclerc.jpg"/>
          <p:cNvPicPr>
            <a:picLocks noChangeAspect="1" noChangeArrowheads="1"/>
          </p:cNvPicPr>
          <p:nvPr/>
        </p:nvPicPr>
        <p:blipFill>
          <a:blip r:embed="rId3" cstate="print"/>
          <a:srcRect l="6425" r="3619" b="2326"/>
          <a:stretch>
            <a:fillRect/>
          </a:stretch>
        </p:blipFill>
        <p:spPr bwMode="auto">
          <a:xfrm>
            <a:off x="5410200" y="1447800"/>
            <a:ext cx="3372173" cy="4648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400" dirty="0" smtClean="0"/>
              <a:t>   </a:t>
            </a:r>
            <a:r>
              <a:rPr lang="en-US" sz="4400" dirty="0" smtClean="0">
                <a:solidFill>
                  <a:srgbClr val="FFFF00"/>
                </a:solidFill>
              </a:rPr>
              <a:t>The Holy Spirit is </a:t>
            </a:r>
            <a:r>
              <a:rPr lang="en-US" sz="4400" dirty="0">
                <a:solidFill>
                  <a:srgbClr val="FFFF00"/>
                </a:solidFill>
              </a:rPr>
              <a:t>equal with </a:t>
            </a:r>
            <a:endParaRPr lang="en-US" sz="4400" dirty="0" smtClean="0">
              <a:solidFill>
                <a:srgbClr val="FFFF00"/>
              </a:solidFill>
            </a:endParaRPr>
          </a:p>
          <a:p>
            <a:pPr algn="ctr">
              <a:buNone/>
            </a:pPr>
            <a:r>
              <a:rPr lang="en-US" sz="4400" dirty="0" smtClean="0">
                <a:solidFill>
                  <a:srgbClr val="FFFF00"/>
                </a:solidFill>
              </a:rPr>
              <a:t>the </a:t>
            </a:r>
            <a:r>
              <a:rPr lang="en-US" sz="4400" dirty="0">
                <a:solidFill>
                  <a:srgbClr val="FFFF00"/>
                </a:solidFill>
              </a:rPr>
              <a:t>Father and the </a:t>
            </a:r>
            <a:r>
              <a:rPr lang="en-US" sz="4400" dirty="0" smtClean="0">
                <a:solidFill>
                  <a:srgbClr val="FFFF00"/>
                </a:solidFill>
              </a:rPr>
              <a:t>Son</a:t>
            </a:r>
          </a:p>
          <a:p>
            <a:pPr algn="ctr">
              <a:buNone/>
            </a:pPr>
            <a:endParaRPr lang="en-US" sz="4000" dirty="0" smtClean="0">
              <a:solidFill>
                <a:srgbClr val="FFFF00"/>
              </a:solidFill>
            </a:endParaRPr>
          </a:p>
          <a:p>
            <a:pPr algn="ctr">
              <a:buNone/>
            </a:pPr>
            <a:r>
              <a:rPr lang="en-US" sz="4000" dirty="0" smtClean="0"/>
              <a:t>  While </a:t>
            </a:r>
            <a:r>
              <a:rPr lang="en-US" sz="4000" dirty="0"/>
              <a:t>the Holy Spirit does indeed occupy a place of submission in the Trinity, he is nevertheless </a:t>
            </a:r>
            <a:r>
              <a:rPr lang="en-US" sz="4000" dirty="0" smtClean="0"/>
              <a:t>equal with the Father and </a:t>
            </a:r>
            <a:r>
              <a:rPr lang="en-US" sz="4000" dirty="0"/>
              <a:t>Son in all their divine attributes. His perfect equality with the Father and Son is demonstrated through the following New Testament </a:t>
            </a:r>
            <a:r>
              <a:rPr lang="en-US" sz="4000" dirty="0" smtClean="0"/>
              <a:t>examples.</a:t>
            </a:r>
            <a:endParaRPr lang="en-US" sz="4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As seen in the baptismal </a:t>
            </a:r>
            <a:br>
              <a:rPr lang="en-US" dirty="0" smtClean="0">
                <a:solidFill>
                  <a:srgbClr val="FFFF00"/>
                </a:solidFill>
              </a:rPr>
            </a:br>
            <a:r>
              <a:rPr lang="en-US" dirty="0" smtClean="0">
                <a:solidFill>
                  <a:srgbClr val="FFFF00"/>
                </a:solidFill>
              </a:rPr>
              <a:t>experience of Christ</a:t>
            </a:r>
            <a:endParaRPr lang="en-US"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lvl="0" algn="ctr">
              <a:buNone/>
            </a:pPr>
            <a:r>
              <a:rPr lang="en-US" sz="3600" i="1" dirty="0"/>
              <a:t> </a:t>
            </a:r>
            <a:r>
              <a:rPr lang="en-US" sz="3600" i="1" dirty="0" smtClean="0"/>
              <a:t>   "</a:t>
            </a:r>
            <a:r>
              <a:rPr lang="en-US" sz="3600" i="1" dirty="0"/>
              <a:t>And Jesus, when he was baptized, went up straightway out of the water: and, lo, the heavens were opened unto him, and he saw the </a:t>
            </a:r>
            <a:r>
              <a:rPr lang="en-US" sz="3600" i="1" u="sng" dirty="0"/>
              <a:t>Spirit of God descending like a dove</a:t>
            </a:r>
            <a:r>
              <a:rPr lang="en-US" sz="3600" i="1" dirty="0"/>
              <a:t>, and lighting upon him: And lo a voice from heaven, saying, This is my beloved Son, in whom I am well pleased" (</a:t>
            </a:r>
            <a:r>
              <a:rPr lang="en-US" sz="3600" i="1" dirty="0" smtClean="0"/>
              <a:t>Matt</a:t>
            </a:r>
            <a:r>
              <a:rPr lang="en-US" sz="3600" i="1" dirty="0"/>
              <a:t>. </a:t>
            </a:r>
            <a:r>
              <a:rPr lang="en-US" sz="3600" i="1" dirty="0" smtClean="0"/>
              <a:t>3:16-17)</a:t>
            </a:r>
            <a:endParaRPr lang="en-US" sz="3600" i="1" dirty="0"/>
          </a:p>
          <a:p>
            <a:pPr algn="ctr"/>
            <a:endParaRPr lang="en-US" sz="36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tanneswashingtonville.org/wp-content/uploads/2012/01/jesusbaptism2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As seen in the temptation of Christ</a:t>
            </a:r>
            <a:endParaRPr lang="en-US" dirty="0">
              <a:solidFill>
                <a:srgbClr val="FFFF00"/>
              </a:solidFill>
            </a:endParaRPr>
          </a:p>
        </p:txBody>
      </p:sp>
      <p:sp>
        <p:nvSpPr>
          <p:cNvPr id="4" name="Content Placeholder 3"/>
          <p:cNvSpPr>
            <a:spLocks noGrp="1"/>
          </p:cNvSpPr>
          <p:nvPr>
            <p:ph idx="1"/>
          </p:nvPr>
        </p:nvSpPr>
        <p:spPr/>
        <p:txBody>
          <a:bodyPr/>
          <a:lstStyle/>
          <a:p>
            <a:endParaRPr lang="en-US" dirty="0"/>
          </a:p>
        </p:txBody>
      </p:sp>
      <p:pic>
        <p:nvPicPr>
          <p:cNvPr id="34818" name="Picture 2" descr="http://masahirotateishi.files.wordpress.com/2009/04/third-temptation-of-christ.jpg?w=587"/>
          <p:cNvPicPr>
            <a:picLocks noChangeAspect="1" noChangeArrowheads="1"/>
          </p:cNvPicPr>
          <p:nvPr/>
        </p:nvPicPr>
        <p:blipFill>
          <a:blip r:embed="rId2" cstate="print"/>
          <a:srcRect l="4984"/>
          <a:stretch>
            <a:fillRect/>
          </a:stretch>
        </p:blipFill>
        <p:spPr bwMode="auto">
          <a:xfrm>
            <a:off x="0" y="1219200"/>
            <a:ext cx="9144000" cy="5410200"/>
          </a:xfrm>
          <a:prstGeom prst="rect">
            <a:avLst/>
          </a:prstGeom>
          <a:ln>
            <a:noFill/>
          </a:ln>
          <a:effectLst>
            <a:softEdge rad="112500"/>
          </a:effectLst>
        </p:spPr>
      </p:pic>
      <p:pic>
        <p:nvPicPr>
          <p:cNvPr id="34820" name="Picture 4" descr="http://godscribe.files.wordpress.com/2012/04/holy-spirit-dove.jpg"/>
          <p:cNvPicPr>
            <a:picLocks noChangeAspect="1" noChangeArrowheads="1"/>
          </p:cNvPicPr>
          <p:nvPr/>
        </p:nvPicPr>
        <p:blipFill>
          <a:blip r:embed="rId3" cstate="print"/>
          <a:srcRect/>
          <a:stretch>
            <a:fillRect/>
          </a:stretch>
        </p:blipFill>
        <p:spPr bwMode="auto">
          <a:xfrm>
            <a:off x="304800" y="1447800"/>
            <a:ext cx="1676400" cy="1676400"/>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9144000" cy="6705600"/>
          </a:xfrm>
        </p:spPr>
        <p:txBody>
          <a:bodyPr>
            <a:noAutofit/>
          </a:bodyPr>
          <a:lstStyle/>
          <a:p>
            <a:pPr lvl="0" algn="ctr">
              <a:buNone/>
            </a:pPr>
            <a:r>
              <a:rPr lang="en-US" sz="2800" i="1" dirty="0" smtClean="0"/>
              <a:t>     “Then </a:t>
            </a:r>
            <a:r>
              <a:rPr lang="en-US" sz="2800" i="1" dirty="0"/>
              <a:t>was Jesus </a:t>
            </a:r>
            <a:r>
              <a:rPr lang="en-US" sz="2800" i="1" u="sng" dirty="0"/>
              <a:t>led up of the Spirit </a:t>
            </a:r>
            <a:r>
              <a:rPr lang="en-US" sz="2800" i="1" dirty="0"/>
              <a:t>into the wilderness to be tempted of the devil. And when he had fasted forty days and forty nights, he was afterward ahungered. And when the tempter came to him, he said, If thou be the Son of God, command that these stones be made bread. But he answered and said, It is written, Man shall not live by bread alone, but by every word that proceedeth out of the mouth of God. Then the devil taketh him up into the holy city, and setteth him on a pinnacle of the temple, and saith unto him, If thou be the Son of God, cast thyself down: for it is written, He shall give his angels charge concerning thee: and in their hands they shall bear thee up, lest at any time thou dash thy foot against a stone. Jesus said unto him, It is written again, Thou shalt not tempt the </a:t>
            </a:r>
            <a:r>
              <a:rPr lang="en-US" sz="2800" i="1" dirty="0" smtClean="0"/>
              <a:t>Lord </a:t>
            </a:r>
            <a:r>
              <a:rPr lang="en-US" sz="2800" i="1" dirty="0"/>
              <a:t>thy God" (</a:t>
            </a:r>
            <a:r>
              <a:rPr lang="en-US" sz="2800" i="1" dirty="0" smtClean="0"/>
              <a:t>Matt</a:t>
            </a:r>
            <a:r>
              <a:rPr lang="en-US" sz="2800" i="1" dirty="0"/>
              <a:t>. 4:1-7</a:t>
            </a:r>
            <a:r>
              <a:rPr lang="en-US" sz="2800" i="1" dirty="0" smtClean="0"/>
              <a:t>)</a:t>
            </a:r>
            <a:endParaRPr lang="en-US" sz="2800" i="1" dirty="0"/>
          </a:p>
          <a:p>
            <a:pPr algn="ctr"/>
            <a:endParaRPr lang="en-US" sz="2800" i="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solidFill>
                  <a:srgbClr val="FFFF00"/>
                </a:solidFill>
              </a:rPr>
              <a:t>As declared by Jesus in the upper room</a:t>
            </a:r>
            <a:endParaRPr lang="en-US" dirty="0">
              <a:solidFill>
                <a:srgbClr val="FFFF00"/>
              </a:solidFill>
            </a:endParaRPr>
          </a:p>
        </p:txBody>
      </p:sp>
      <p:pic>
        <p:nvPicPr>
          <p:cNvPr id="37890" name="Picture 2" descr="http://bethelbaptistsc.com/kSuite/cmsLite/content/images/2_2_3B3-Upper-Room-Savior-1%281%29.jpg"/>
          <p:cNvPicPr>
            <a:picLocks noChangeAspect="1" noChangeArrowheads="1"/>
          </p:cNvPicPr>
          <p:nvPr/>
        </p:nvPicPr>
        <p:blipFill>
          <a:blip r:embed="rId2" cstate="print"/>
          <a:srcRect/>
          <a:stretch>
            <a:fillRect/>
          </a:stretch>
        </p:blipFill>
        <p:spPr bwMode="auto">
          <a:xfrm>
            <a:off x="1066800" y="1114067"/>
            <a:ext cx="7000875" cy="574393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kzlam36.files.wordpress.com/2009/11/dove_and_bible.jpg"/>
          <p:cNvPicPr>
            <a:picLocks noChangeAspect="1" noChangeArrowheads="1"/>
          </p:cNvPicPr>
          <p:nvPr/>
        </p:nvPicPr>
        <p:blipFill>
          <a:blip r:embed="rId2" cstate="print"/>
          <a:srcRect/>
          <a:stretch>
            <a:fillRect/>
          </a:stretch>
        </p:blipFill>
        <p:spPr bwMode="auto">
          <a:xfrm>
            <a:off x="-197013" y="0"/>
            <a:ext cx="9612923" cy="6858000"/>
          </a:xfrm>
          <a:prstGeom prst="rect">
            <a:avLst/>
          </a:prstGeom>
          <a:noFill/>
        </p:spPr>
      </p:pic>
      <p:sp>
        <p:nvSpPr>
          <p:cNvPr id="4" name="Content Placeholder 3"/>
          <p:cNvSpPr>
            <a:spLocks noGrp="1"/>
          </p:cNvSpPr>
          <p:nvPr>
            <p:ph idx="1"/>
          </p:nvPr>
        </p:nvSpPr>
        <p:spPr>
          <a:xfrm>
            <a:off x="-152400" y="228600"/>
            <a:ext cx="9525000" cy="6629400"/>
          </a:xfrm>
        </p:spPr>
        <p:txBody>
          <a:bodyPr>
            <a:normAutofit fontScale="92500" lnSpcReduction="10000"/>
          </a:bodyPr>
          <a:lstStyle/>
          <a:p>
            <a:r>
              <a:rPr lang="en-US" i="1" dirty="0" smtClean="0">
                <a:effectLst>
                  <a:glow rad="101600">
                    <a:schemeClr val="bg1">
                      <a:alpha val="60000"/>
                    </a:schemeClr>
                  </a:glow>
                </a:effectLst>
              </a:rPr>
              <a:t> John 14:16 “And I will pray the Father, and he shall give you another (another of the very same kind) </a:t>
            </a:r>
            <a:r>
              <a:rPr lang="en-US" i="1" u="sng" dirty="0" smtClean="0">
                <a:effectLst>
                  <a:glow rad="101600">
                    <a:schemeClr val="bg1">
                      <a:alpha val="60000"/>
                    </a:schemeClr>
                  </a:glow>
                </a:effectLst>
              </a:rPr>
              <a:t>Comforter</a:t>
            </a:r>
            <a:r>
              <a:rPr lang="en-US" i="1" dirty="0" smtClean="0">
                <a:effectLst>
                  <a:glow rad="101600">
                    <a:schemeClr val="bg1">
                      <a:alpha val="60000"/>
                    </a:schemeClr>
                  </a:glow>
                </a:effectLst>
              </a:rPr>
              <a:t>, that he may abide with you for ever.”</a:t>
            </a:r>
          </a:p>
          <a:p>
            <a:r>
              <a:rPr lang="en-US" i="1" dirty="0" smtClean="0">
                <a:effectLst>
                  <a:glow rad="101600">
                    <a:schemeClr val="bg1">
                      <a:alpha val="60000"/>
                    </a:schemeClr>
                  </a:glow>
                </a:effectLst>
              </a:rPr>
              <a:t> John 14:26 “But the </a:t>
            </a:r>
            <a:r>
              <a:rPr lang="en-US" i="1" u="sng" dirty="0" smtClean="0">
                <a:effectLst>
                  <a:glow rad="101600">
                    <a:schemeClr val="bg1">
                      <a:alpha val="60000"/>
                    </a:schemeClr>
                  </a:glow>
                </a:effectLst>
              </a:rPr>
              <a:t>Comforter</a:t>
            </a:r>
            <a:r>
              <a:rPr lang="en-US" i="1" dirty="0" smtClean="0">
                <a:effectLst>
                  <a:glow rad="101600">
                    <a:schemeClr val="bg1">
                      <a:alpha val="60000"/>
                    </a:schemeClr>
                  </a:glow>
                </a:effectLst>
              </a:rPr>
              <a:t>, which is the Holy Ghost, whom the Father will send in my name, he shall teach you all things, and bring all things to your remembrance, whatsoever I have said unto you.”</a:t>
            </a:r>
          </a:p>
          <a:p>
            <a:r>
              <a:rPr lang="en-US" i="1" dirty="0" smtClean="0">
                <a:effectLst>
                  <a:glow rad="101600">
                    <a:schemeClr val="bg1">
                      <a:alpha val="60000"/>
                    </a:schemeClr>
                  </a:glow>
                </a:effectLst>
              </a:rPr>
              <a:t> John 15:26  “But when the </a:t>
            </a:r>
            <a:r>
              <a:rPr lang="en-US" i="1" u="sng" dirty="0" smtClean="0">
                <a:effectLst>
                  <a:glow rad="101600">
                    <a:schemeClr val="bg1">
                      <a:alpha val="60000"/>
                    </a:schemeClr>
                  </a:glow>
                </a:effectLst>
              </a:rPr>
              <a:t>Comforter</a:t>
            </a:r>
            <a:r>
              <a:rPr lang="en-US" i="1" dirty="0" smtClean="0">
                <a:effectLst>
                  <a:glow rad="101600">
                    <a:schemeClr val="bg1">
                      <a:alpha val="60000"/>
                    </a:schemeClr>
                  </a:glow>
                </a:effectLst>
              </a:rPr>
              <a:t> is come, whom I will send unto you from the Father, even the Spirit of truth, which </a:t>
            </a:r>
            <a:r>
              <a:rPr lang="en-US" i="1" dirty="0" err="1" smtClean="0">
                <a:effectLst>
                  <a:glow rad="101600">
                    <a:schemeClr val="bg1">
                      <a:alpha val="60000"/>
                    </a:schemeClr>
                  </a:glow>
                </a:effectLst>
              </a:rPr>
              <a:t>proceedeth</a:t>
            </a:r>
            <a:r>
              <a:rPr lang="en-US" i="1" dirty="0" smtClean="0">
                <a:effectLst>
                  <a:glow rad="101600">
                    <a:schemeClr val="bg1">
                      <a:alpha val="60000"/>
                    </a:schemeClr>
                  </a:glow>
                </a:effectLst>
              </a:rPr>
              <a:t> from the Father, he shall testify of me.”</a:t>
            </a:r>
          </a:p>
          <a:p>
            <a:r>
              <a:rPr lang="en-US" i="1" dirty="0" smtClean="0">
                <a:effectLst>
                  <a:glow rad="101600">
                    <a:schemeClr val="bg1">
                      <a:alpha val="60000"/>
                    </a:schemeClr>
                  </a:glow>
                </a:effectLst>
              </a:rPr>
              <a:t> John 16:7 “Nevertheless I tell you the truth; It is expedient for you that I go away: for if I go not away, the </a:t>
            </a:r>
            <a:r>
              <a:rPr lang="en-US" i="1" u="sng" dirty="0" smtClean="0">
                <a:effectLst>
                  <a:glow rad="101600">
                    <a:schemeClr val="bg1">
                      <a:alpha val="60000"/>
                    </a:schemeClr>
                  </a:glow>
                </a:effectLst>
              </a:rPr>
              <a:t>Comforter</a:t>
            </a:r>
            <a:r>
              <a:rPr lang="en-US" i="1" dirty="0" smtClean="0">
                <a:effectLst>
                  <a:glow rad="101600">
                    <a:schemeClr val="bg1">
                      <a:alpha val="60000"/>
                    </a:schemeClr>
                  </a:glow>
                </a:effectLst>
              </a:rPr>
              <a:t> will not come unto you; but if I depart, I will send him unto you.”</a:t>
            </a:r>
            <a:endParaRPr lang="en-US" i="1"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05600"/>
          </a:xfrm>
        </p:spPr>
        <p:txBody>
          <a:bodyPr>
            <a:normAutofit/>
            <a:scene3d>
              <a:camera prst="orthographicFront"/>
              <a:lightRig rig="threePt" dir="t"/>
            </a:scene3d>
            <a:sp3d extrusionH="57150">
              <a:bevelT w="38100" h="38100" prst="convex"/>
            </a:sp3d>
          </a:bodyPr>
          <a:lstStyle/>
          <a:p>
            <a:r>
              <a:rPr lang="en-US" sz="8800" dirty="0" smtClean="0">
                <a:solidFill>
                  <a:schemeClr val="accent5">
                    <a:lumMod val="60000"/>
                    <a:lumOff val="40000"/>
                  </a:schemeClr>
                </a:solidFill>
              </a:rPr>
              <a:t>Review</a:t>
            </a:r>
            <a:endParaRPr lang="en-US" sz="8800" dirty="0">
              <a:solidFill>
                <a:schemeClr val="accent5">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XDRT9--lWPs/Tx_46suukdI/AAAAAAAABmI/4cmtSmOzE8U/s1600/holySpirit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Holy Spirit is our Comforter</a:t>
            </a:r>
            <a:endParaRPr lang="en-US" dirty="0">
              <a:solidFill>
                <a:srgbClr val="FFFF00"/>
              </a:solidFill>
            </a:endParaRPr>
          </a:p>
        </p:txBody>
      </p:sp>
      <p:sp>
        <p:nvSpPr>
          <p:cNvPr id="3" name="Content Placeholder 2"/>
          <p:cNvSpPr>
            <a:spLocks noGrp="1"/>
          </p:cNvSpPr>
          <p:nvPr>
            <p:ph idx="1"/>
          </p:nvPr>
        </p:nvSpPr>
        <p:spPr>
          <a:xfrm>
            <a:off x="0" y="1600200"/>
            <a:ext cx="9144000" cy="4525963"/>
          </a:xfrm>
        </p:spPr>
        <p:txBody>
          <a:bodyPr>
            <a:noAutofit/>
          </a:bodyPr>
          <a:lstStyle/>
          <a:p>
            <a:r>
              <a:rPr lang="en-US" sz="3600" dirty="0" smtClean="0"/>
              <a:t>The Greek word translated "Comforter" is "</a:t>
            </a:r>
            <a:r>
              <a:rPr lang="en-US" sz="3600" dirty="0" err="1" smtClean="0"/>
              <a:t>Parakletos</a:t>
            </a:r>
            <a:r>
              <a:rPr lang="en-US" sz="3600" dirty="0" smtClean="0"/>
              <a:t>" as found in </a:t>
            </a:r>
            <a:r>
              <a:rPr lang="en-US" sz="3600" i="1" dirty="0" smtClean="0"/>
              <a:t>John 14:16, 26; 15:26; and 16:7. </a:t>
            </a:r>
          </a:p>
          <a:p>
            <a:r>
              <a:rPr lang="en-US" sz="3600" dirty="0" smtClean="0"/>
              <a:t>Once, it is translated "advocate</a:t>
            </a:r>
            <a:r>
              <a:rPr lang="en-US" sz="3600" smtClean="0"/>
              <a:t>" </a:t>
            </a:r>
            <a:r>
              <a:rPr lang="en-US" sz="3600" i="1" smtClean="0"/>
              <a:t>(I </a:t>
            </a:r>
            <a:r>
              <a:rPr lang="en-US" sz="3600" i="1" dirty="0" smtClean="0"/>
              <a:t>John 2:1).</a:t>
            </a:r>
          </a:p>
          <a:p>
            <a:r>
              <a:rPr lang="en-US" sz="3600" dirty="0" smtClean="0"/>
              <a:t>Meaning - one called to the side of another, one who runs to our side and picks us up, helper, defender, encourager, counselor, exhorter.</a:t>
            </a:r>
            <a:br>
              <a:rPr lang="en-US" sz="3600" dirty="0" smtClean="0"/>
            </a:br>
            <a:r>
              <a:rPr lang="en-US" sz="3600" dirty="0" smtClean="0"/>
              <a:t/>
            </a:r>
            <a:br>
              <a:rPr lang="en-US" sz="3600" dirty="0" smtClean="0"/>
            </a:br>
            <a:endParaRPr lang="en-US" sz="3600" dirty="0" smtClean="0"/>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DQZNU79JoY0/Tmehw0nukAI/AAAAAAAAEZw/smzdK5uWxXs/s1600/The_God_of_All_Comfort.jpg"/>
          <p:cNvPicPr>
            <a:picLocks noChangeAspect="1" noChangeArrowheads="1"/>
          </p:cNvPicPr>
          <p:nvPr/>
        </p:nvPicPr>
        <p:blipFill>
          <a:blip r:embed="rId2" cstate="print"/>
          <a:srcRect/>
          <a:stretch>
            <a:fillRect/>
          </a:stretch>
        </p:blipFill>
        <p:spPr bwMode="auto">
          <a:xfrm>
            <a:off x="-1" y="0"/>
            <a:ext cx="9144001" cy="6858001"/>
          </a:xfrm>
          <a:prstGeom prst="rect">
            <a:avLst/>
          </a:prstGeom>
          <a:noFill/>
        </p:spPr>
      </p:pic>
      <p:pic>
        <p:nvPicPr>
          <p:cNvPr id="1030" name="Picture 6" descr="http://hischarisisenough.files.wordpress.com/2012/05/dove.jpg"/>
          <p:cNvPicPr>
            <a:picLocks noChangeAspect="1" noChangeArrowheads="1"/>
          </p:cNvPicPr>
          <p:nvPr/>
        </p:nvPicPr>
        <p:blipFill>
          <a:blip r:embed="rId3" cstate="print"/>
          <a:srcRect/>
          <a:stretch>
            <a:fillRect/>
          </a:stretch>
        </p:blipFill>
        <p:spPr bwMode="auto">
          <a:xfrm>
            <a:off x="6705600" y="1676400"/>
            <a:ext cx="2248625" cy="150495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riverrockchristianfellowship.com/images/244_Paul_Apostle.jpg"/>
          <p:cNvPicPr>
            <a:picLocks noChangeAspect="1" noChangeArrowheads="1"/>
          </p:cNvPicPr>
          <p:nvPr/>
        </p:nvPicPr>
        <p:blipFill>
          <a:blip r:embed="rId2" cstate="print"/>
          <a:srcRect/>
          <a:stretch>
            <a:fillRect/>
          </a:stretch>
        </p:blipFill>
        <p:spPr bwMode="auto">
          <a:xfrm>
            <a:off x="6819900" y="0"/>
            <a:ext cx="2324100" cy="2238376"/>
          </a:xfrm>
          <a:prstGeom prst="rect">
            <a:avLst/>
          </a:prstGeom>
          <a:ln>
            <a:noFill/>
          </a:ln>
          <a:effectLst>
            <a:softEdge rad="112500"/>
          </a:effectLst>
        </p:spPr>
      </p:pic>
      <p:sp>
        <p:nvSpPr>
          <p:cNvPr id="2" name="Title 1"/>
          <p:cNvSpPr>
            <a:spLocks noGrp="1"/>
          </p:cNvSpPr>
          <p:nvPr>
            <p:ph type="title"/>
          </p:nvPr>
        </p:nvSpPr>
        <p:spPr>
          <a:xfrm>
            <a:off x="0" y="0"/>
            <a:ext cx="7162800" cy="1219200"/>
          </a:xfrm>
        </p:spPr>
        <p:txBody>
          <a:bodyPr/>
          <a:lstStyle/>
          <a:p>
            <a:r>
              <a:rPr lang="en-US" dirty="0" smtClean="0">
                <a:solidFill>
                  <a:srgbClr val="FFFF00"/>
                </a:solidFill>
              </a:rPr>
              <a:t>As declared by Paul</a:t>
            </a:r>
            <a:endParaRPr lang="en-US" dirty="0">
              <a:solidFill>
                <a:srgbClr val="FFFF00"/>
              </a:solidFill>
            </a:endParaRPr>
          </a:p>
        </p:txBody>
      </p:sp>
      <p:sp>
        <p:nvSpPr>
          <p:cNvPr id="3" name="Content Placeholder 2"/>
          <p:cNvSpPr>
            <a:spLocks noGrp="1"/>
          </p:cNvSpPr>
          <p:nvPr>
            <p:ph idx="1"/>
          </p:nvPr>
        </p:nvSpPr>
        <p:spPr>
          <a:xfrm>
            <a:off x="0" y="914400"/>
            <a:ext cx="9144000" cy="5943600"/>
          </a:xfrm>
        </p:spPr>
        <p:txBody>
          <a:bodyPr>
            <a:normAutofit lnSpcReduction="10000"/>
          </a:bodyPr>
          <a:lstStyle/>
          <a:p>
            <a:pPr lvl="0">
              <a:buNone/>
            </a:pPr>
            <a:endParaRPr lang="en-US" i="1" dirty="0"/>
          </a:p>
          <a:p>
            <a:r>
              <a:rPr lang="en-US" i="1" dirty="0"/>
              <a:t>"For through him we both have access </a:t>
            </a:r>
            <a:r>
              <a:rPr lang="en-US" i="1" dirty="0" smtClean="0"/>
              <a:t>                           by </a:t>
            </a:r>
            <a:r>
              <a:rPr lang="en-US" i="1" dirty="0"/>
              <a:t>one Spirit unto the Father" (Eph. 2:18</a:t>
            </a:r>
            <a:r>
              <a:rPr lang="en-US" i="1" dirty="0" smtClean="0"/>
              <a:t>)</a:t>
            </a:r>
            <a:endParaRPr lang="en-US" i="1" dirty="0"/>
          </a:p>
          <a:p>
            <a:r>
              <a:rPr lang="en-US" i="1" dirty="0"/>
              <a:t>"The grace of the Lord Jesus Christ, and the love of God, and the communion of the Holy Ghost, be with you all. Amen" </a:t>
            </a:r>
            <a:r>
              <a:rPr lang="en-US" i="1" dirty="0" smtClean="0"/>
              <a:t>(II </a:t>
            </a:r>
            <a:r>
              <a:rPr lang="en-US" i="1" dirty="0"/>
              <a:t>Cor. 13:14</a:t>
            </a:r>
            <a:r>
              <a:rPr lang="en-US" i="1" dirty="0" smtClean="0"/>
              <a:t>)</a:t>
            </a:r>
            <a:endParaRPr lang="en-US" i="1" dirty="0"/>
          </a:p>
          <a:p>
            <a:r>
              <a:rPr lang="en-US" i="1" dirty="0"/>
              <a:t>"For the law of the Spirit of life in Christ Jesus hath made me free from the law of sin and death. For what the law could not do, in that it was weak through the flesh, God sending his own Son in the likeness of sinful flesh, and for sin, condemned sin in the flesh" (Rom. </a:t>
            </a:r>
            <a:r>
              <a:rPr lang="en-US" i="1" dirty="0" smtClean="0"/>
              <a:t>8:2-3)</a:t>
            </a:r>
            <a:endParaRPr lang="en-US" i="1" dirty="0"/>
          </a:p>
          <a:p>
            <a:endParaRPr lang="en-US"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096000" cy="1143000"/>
          </a:xfrm>
        </p:spPr>
        <p:txBody>
          <a:bodyPr/>
          <a:lstStyle/>
          <a:p>
            <a:r>
              <a:rPr lang="en-US" dirty="0" smtClean="0">
                <a:solidFill>
                  <a:srgbClr val="FFFF00"/>
                </a:solidFill>
              </a:rPr>
              <a:t>As declared by Peter</a:t>
            </a:r>
            <a:endParaRPr lang="en-US" dirty="0">
              <a:solidFill>
                <a:srgbClr val="FFFF00"/>
              </a:solidFill>
            </a:endParaRPr>
          </a:p>
        </p:txBody>
      </p:sp>
      <p:sp>
        <p:nvSpPr>
          <p:cNvPr id="3" name="Content Placeholder 2"/>
          <p:cNvSpPr>
            <a:spLocks noGrp="1"/>
          </p:cNvSpPr>
          <p:nvPr>
            <p:ph idx="1"/>
          </p:nvPr>
        </p:nvSpPr>
        <p:spPr>
          <a:xfrm>
            <a:off x="0" y="1295400"/>
            <a:ext cx="9144000" cy="4830763"/>
          </a:xfrm>
        </p:spPr>
        <p:txBody>
          <a:bodyPr>
            <a:noAutofit/>
          </a:bodyPr>
          <a:lstStyle/>
          <a:p>
            <a:pPr lvl="0">
              <a:buNone/>
            </a:pPr>
            <a:endParaRPr lang="en-US" i="1" dirty="0"/>
          </a:p>
          <a:p>
            <a:r>
              <a:rPr lang="en-US" i="1" dirty="0"/>
              <a:t>"Elect according to the foreknowledge </a:t>
            </a:r>
            <a:r>
              <a:rPr lang="en-US" i="1" dirty="0" smtClean="0"/>
              <a:t>                      of </a:t>
            </a:r>
            <a:r>
              <a:rPr lang="en-US" i="1" dirty="0"/>
              <a:t>God the Father, through sanctification </a:t>
            </a:r>
            <a:r>
              <a:rPr lang="en-US" i="1" dirty="0" smtClean="0"/>
              <a:t>                   of </a:t>
            </a:r>
            <a:r>
              <a:rPr lang="en-US" i="1" dirty="0"/>
              <a:t>the Spirit, unto obedience and sprinkling of the blood of Jesus Christ: Grace unto you, and peace, be multiplied" </a:t>
            </a:r>
            <a:r>
              <a:rPr lang="en-US" i="1" dirty="0" smtClean="0"/>
              <a:t> (I Pet</a:t>
            </a:r>
            <a:r>
              <a:rPr lang="en-US" i="1" dirty="0"/>
              <a:t>. 1:2</a:t>
            </a:r>
            <a:r>
              <a:rPr lang="en-US" i="1" dirty="0" smtClean="0"/>
              <a:t>)</a:t>
            </a:r>
            <a:endParaRPr lang="en-US" i="1" dirty="0"/>
          </a:p>
          <a:p>
            <a:r>
              <a:rPr lang="en-US" i="1" dirty="0"/>
              <a:t>"If ye be reproached for the name of Christ, happy are ye; for the Spirit of glory and of God resteth upon you: on their part he is evil spoken of, but on your part he is glorified" </a:t>
            </a:r>
            <a:r>
              <a:rPr lang="en-US" i="1" dirty="0" smtClean="0"/>
              <a:t>(I </a:t>
            </a:r>
            <a:r>
              <a:rPr lang="en-US" i="1" dirty="0"/>
              <a:t>Pet. 4:14</a:t>
            </a:r>
            <a:r>
              <a:rPr lang="en-US" i="1" dirty="0" smtClean="0"/>
              <a:t>)</a:t>
            </a:r>
            <a:endParaRPr lang="en-US" i="1" dirty="0"/>
          </a:p>
          <a:p>
            <a:endParaRPr lang="en-US" i="1" dirty="0"/>
          </a:p>
        </p:txBody>
      </p:sp>
      <p:pic>
        <p:nvPicPr>
          <p:cNvPr id="39938" name="Picture 2" descr="http://xaxor.com/images/Oil%20Paintings/Classic%20S/Sir%20Antony%20van%20Dyck%20%281599-1641%29/The_Penitent_Apostle_Peter_CGF.jpg"/>
          <p:cNvPicPr>
            <a:picLocks noChangeAspect="1" noChangeArrowheads="1"/>
          </p:cNvPicPr>
          <p:nvPr/>
        </p:nvPicPr>
        <p:blipFill>
          <a:blip r:embed="rId2" cstate="print">
            <a:lum contrast="20000"/>
          </a:blip>
          <a:srcRect b="8333"/>
          <a:stretch>
            <a:fillRect/>
          </a:stretch>
        </p:blipFill>
        <p:spPr bwMode="auto">
          <a:xfrm>
            <a:off x="7022460" y="0"/>
            <a:ext cx="2121540" cy="25146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realitypville.com/wp-content/uploads/2010/03/Book-of-Acts-v2.jpg"/>
          <p:cNvPicPr>
            <a:picLocks noChangeAspect="1" noChangeArrowheads="1"/>
          </p:cNvPicPr>
          <p:nvPr/>
        </p:nvPicPr>
        <p:blipFill>
          <a:blip r:embed="rId2" cstate="print"/>
          <a:srcRect/>
          <a:stretch>
            <a:fillRect/>
          </a:stretch>
        </p:blipFill>
        <p:spPr bwMode="auto">
          <a:xfrm>
            <a:off x="2057400" y="3506495"/>
            <a:ext cx="5105400" cy="3351505"/>
          </a:xfrm>
          <a:prstGeom prst="rect">
            <a:avLst/>
          </a:prstGeom>
          <a:noFill/>
        </p:spPr>
      </p:pic>
      <p:sp>
        <p:nvSpPr>
          <p:cNvPr id="2" name="Title 1"/>
          <p:cNvSpPr>
            <a:spLocks noGrp="1"/>
          </p:cNvSpPr>
          <p:nvPr>
            <p:ph type="title"/>
          </p:nvPr>
        </p:nvSpPr>
        <p:spPr/>
        <p:txBody>
          <a:bodyPr/>
          <a:lstStyle/>
          <a:p>
            <a:r>
              <a:rPr lang="en-US" dirty="0" smtClean="0">
                <a:solidFill>
                  <a:srgbClr val="FFFF00"/>
                </a:solidFill>
              </a:rPr>
              <a:t>As declared in the book of Acts</a:t>
            </a:r>
            <a:endParaRPr lang="en-US" dirty="0">
              <a:solidFill>
                <a:srgbClr val="FFFF00"/>
              </a:solidFill>
            </a:endParaRPr>
          </a:p>
        </p:txBody>
      </p:sp>
      <p:sp>
        <p:nvSpPr>
          <p:cNvPr id="3" name="Content Placeholder 2"/>
          <p:cNvSpPr>
            <a:spLocks noGrp="1"/>
          </p:cNvSpPr>
          <p:nvPr>
            <p:ph idx="1"/>
          </p:nvPr>
        </p:nvSpPr>
        <p:spPr>
          <a:xfrm>
            <a:off x="0" y="914401"/>
            <a:ext cx="9144000" cy="3048000"/>
          </a:xfrm>
        </p:spPr>
        <p:txBody>
          <a:bodyPr/>
          <a:lstStyle/>
          <a:p>
            <a:pPr lvl="0" algn="ctr">
              <a:buNone/>
            </a:pPr>
            <a:endParaRPr lang="en-US" i="1" dirty="0"/>
          </a:p>
          <a:p>
            <a:pPr algn="ctr">
              <a:buNone/>
            </a:pPr>
            <a:r>
              <a:rPr lang="en-US" i="1" dirty="0" smtClean="0"/>
              <a:t>   "</a:t>
            </a:r>
            <a:r>
              <a:rPr lang="en-US" i="1" dirty="0"/>
              <a:t>Therefore being by the right hand of God exalted, and having received of the Father the promise of the Holy Ghost, he hath shed forth this, which ye now see and hear" (Acts 2:33</a:t>
            </a:r>
            <a:r>
              <a:rPr lang="en-US" i="1" dirty="0" smtClean="0"/>
              <a:t>)</a:t>
            </a:r>
            <a:endParaRPr lang="en-US" i="1" dirty="0"/>
          </a:p>
          <a:p>
            <a:pPr algn="ctr"/>
            <a:endParaRPr lang="en-US" i="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800" dirty="0" smtClean="0">
                <a:solidFill>
                  <a:srgbClr val="FFFF00"/>
                </a:solidFill>
              </a:rPr>
              <a:t>As declared by Jesus on the Mount of Olives</a:t>
            </a:r>
            <a:endParaRPr lang="en-US" sz="3800" dirty="0">
              <a:solidFill>
                <a:srgbClr val="FFFF00"/>
              </a:solidFill>
            </a:endParaRPr>
          </a:p>
        </p:txBody>
      </p:sp>
      <p:sp>
        <p:nvSpPr>
          <p:cNvPr id="3" name="Content Placeholder 2"/>
          <p:cNvSpPr>
            <a:spLocks noGrp="1"/>
          </p:cNvSpPr>
          <p:nvPr>
            <p:ph idx="1"/>
          </p:nvPr>
        </p:nvSpPr>
        <p:spPr>
          <a:xfrm>
            <a:off x="3886200" y="1143000"/>
            <a:ext cx="5257800" cy="5715000"/>
          </a:xfrm>
        </p:spPr>
        <p:txBody>
          <a:bodyPr>
            <a:normAutofit lnSpcReduction="10000"/>
          </a:bodyPr>
          <a:lstStyle/>
          <a:p>
            <a:pPr algn="ctr">
              <a:buNone/>
            </a:pPr>
            <a:r>
              <a:rPr lang="en-US" i="1" dirty="0"/>
              <a:t> </a:t>
            </a:r>
            <a:r>
              <a:rPr lang="en-US" i="1" dirty="0" smtClean="0"/>
              <a:t> "</a:t>
            </a:r>
            <a:r>
              <a:rPr lang="en-US" i="1" dirty="0"/>
              <a:t>Go ye therefore, and teach all nations, baptizing them in the name of the Father, and of the Son, and of the Holy Ghost: Teaching them to observe all things whatsoever I have commanded you: and, lo, I am with you alway, even unto the end of the end of the world. Amen" </a:t>
            </a:r>
            <a:endParaRPr lang="en-US" i="1" dirty="0" smtClean="0"/>
          </a:p>
          <a:p>
            <a:pPr algn="ctr">
              <a:buNone/>
            </a:pPr>
            <a:r>
              <a:rPr lang="en-US" i="1" dirty="0" smtClean="0"/>
              <a:t>(Matt</a:t>
            </a:r>
            <a:r>
              <a:rPr lang="en-US" i="1" dirty="0"/>
              <a:t>. </a:t>
            </a:r>
            <a:r>
              <a:rPr lang="en-US" i="1" dirty="0" smtClean="0"/>
              <a:t>28:19-20</a:t>
            </a:r>
            <a:r>
              <a:rPr lang="en-US" i="1" dirty="0"/>
              <a:t>)</a:t>
            </a:r>
          </a:p>
        </p:txBody>
      </p:sp>
      <p:pic>
        <p:nvPicPr>
          <p:cNvPr id="41986" name="Picture 2" descr="http://3.bp.blogspot.com/_Ds2yJMtvX54/Sk4nXsXcSoI/AAAAAAAAAm0/0M54xcwEg6A/s320/JesusGC.jpg"/>
          <p:cNvPicPr>
            <a:picLocks noChangeAspect="1" noChangeArrowheads="1"/>
          </p:cNvPicPr>
          <p:nvPr/>
        </p:nvPicPr>
        <p:blipFill>
          <a:blip r:embed="rId2" cstate="print"/>
          <a:srcRect/>
          <a:stretch>
            <a:fillRect/>
          </a:stretch>
        </p:blipFill>
        <p:spPr bwMode="auto">
          <a:xfrm>
            <a:off x="381000" y="1447800"/>
            <a:ext cx="3276600" cy="406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3010" name="Picture 2" descr="http://www.andrewcorbett.net/articles/trinity/Trinity007.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t>1. There is the witness of the Spirit -</a:t>
            </a:r>
          </a:p>
          <a:p>
            <a:pPr>
              <a:buNone/>
            </a:pPr>
            <a:r>
              <a:rPr lang="en-US" dirty="0" smtClean="0"/>
              <a:t>2. There is the witness of the water or the baptism of Jesus Christ -</a:t>
            </a:r>
          </a:p>
          <a:p>
            <a:pPr>
              <a:buNone/>
            </a:pPr>
            <a:r>
              <a:rPr lang="en-US" dirty="0" smtClean="0"/>
              <a:t>3. There is the witness of the blood or the cross and death of Jesus Christ -</a:t>
            </a:r>
          </a:p>
        </p:txBody>
      </p:sp>
      <p:pic>
        <p:nvPicPr>
          <p:cNvPr id="45058" name="Picture 2" descr="http://claypeck.com/wp-content/uploads/2009/09/dove-over-earth-Holy-Spirit-300x216.jpg"/>
          <p:cNvPicPr>
            <a:picLocks noChangeAspect="1" noChangeArrowheads="1"/>
          </p:cNvPicPr>
          <p:nvPr/>
        </p:nvPicPr>
        <p:blipFill>
          <a:blip r:embed="rId2" cstate="print"/>
          <a:srcRect/>
          <a:stretch>
            <a:fillRect/>
          </a:stretch>
        </p:blipFill>
        <p:spPr bwMode="auto">
          <a:xfrm>
            <a:off x="0" y="2819400"/>
            <a:ext cx="3598332" cy="2590800"/>
          </a:xfrm>
          <a:prstGeom prst="rect">
            <a:avLst/>
          </a:prstGeom>
          <a:noFill/>
        </p:spPr>
      </p:pic>
      <p:pic>
        <p:nvPicPr>
          <p:cNvPr id="45060" name="Picture 4" descr="http://www.restoringisrael.org/JesusBaptismDropsRipplesDoveGlitter.gif"/>
          <p:cNvPicPr>
            <a:picLocks noChangeAspect="1" noChangeArrowheads="1" noCrop="1"/>
          </p:cNvPicPr>
          <p:nvPr/>
        </p:nvPicPr>
        <p:blipFill>
          <a:blip r:embed="rId3" cstate="print"/>
          <a:srcRect/>
          <a:stretch>
            <a:fillRect/>
          </a:stretch>
        </p:blipFill>
        <p:spPr bwMode="auto">
          <a:xfrm>
            <a:off x="3048000" y="4171950"/>
            <a:ext cx="3581400" cy="2686050"/>
          </a:xfrm>
          <a:prstGeom prst="rect">
            <a:avLst/>
          </a:prstGeom>
          <a:noFill/>
        </p:spPr>
      </p:pic>
      <p:pic>
        <p:nvPicPr>
          <p:cNvPr id="45062" name="Picture 6" descr="http://i144.photobucket.com/albums/r177/beauty_055/religious/CB0552912.jpg"/>
          <p:cNvPicPr>
            <a:picLocks noChangeAspect="1" noChangeArrowheads="1"/>
          </p:cNvPicPr>
          <p:nvPr/>
        </p:nvPicPr>
        <p:blipFill>
          <a:blip r:embed="rId4" cstate="print"/>
          <a:srcRect/>
          <a:stretch>
            <a:fillRect/>
          </a:stretch>
        </p:blipFill>
        <p:spPr bwMode="auto">
          <a:xfrm>
            <a:off x="6172200" y="2590800"/>
            <a:ext cx="2971800" cy="297938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to="" calcmode="lin" valueType="num">
                                      <p:cBhvr>
                                        <p:cTn id="7" dur="1" fill="hold"/>
                                        <p:tgtEl>
                                          <p:spTgt spid="4505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 to="" calcmode="lin" valueType="num">
                                      <p:cBhvr>
                                        <p:cTn id="17" dur="1" fill="hold"/>
                                        <p:tgtEl>
                                          <p:spTgt spid="4506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5062"/>
                                        </p:tgtEl>
                                        <p:attrNameLst>
                                          <p:attrName>style.visibility</p:attrName>
                                        </p:attrNameLst>
                                      </p:cBhvr>
                                      <p:to>
                                        <p:strVal val="visible"/>
                                      </p:to>
                                    </p:set>
                                    <p:anim to="" calcmode="lin" valueType="num">
                                      <p:cBhvr>
                                        <p:cTn id="27" dur="1" fill="hold"/>
                                        <p:tgtEl>
                                          <p:spTgt spid="45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henandoahliterary.org/snopes/files/2013/03/sham.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olusia.org/core/fileparse.php/4157/urlt/water2.jpg"/>
          <p:cNvPicPr>
            <a:picLocks noChangeAspect="1" noChangeArrowheads="1"/>
          </p:cNvPicPr>
          <p:nvPr/>
        </p:nvPicPr>
        <p:blipFill>
          <a:blip r:embed="rId2" cstate="print"/>
          <a:srcRect/>
          <a:stretch>
            <a:fillRect/>
          </a:stretch>
        </p:blipFill>
        <p:spPr bwMode="auto">
          <a:xfrm>
            <a:off x="0" y="-228600"/>
            <a:ext cx="9144000" cy="7318925"/>
          </a:xfrm>
          <a:prstGeom prst="rect">
            <a:avLst/>
          </a:prstGeom>
          <a:noFill/>
        </p:spPr>
      </p:pic>
      <p:pic>
        <p:nvPicPr>
          <p:cNvPr id="1028" name="Picture 4" descr="http://images.wisegeek.com/water-glasses.jpg"/>
          <p:cNvPicPr>
            <a:picLocks noChangeAspect="1" noChangeArrowheads="1"/>
          </p:cNvPicPr>
          <p:nvPr/>
        </p:nvPicPr>
        <p:blipFill>
          <a:blip r:embed="rId3" cstate="print"/>
          <a:srcRect/>
          <a:stretch>
            <a:fillRect/>
          </a:stretch>
        </p:blipFill>
        <p:spPr bwMode="auto">
          <a:xfrm>
            <a:off x="2209800" y="4495800"/>
            <a:ext cx="4724400" cy="2546899"/>
          </a:xfrm>
          <a:prstGeom prst="rect">
            <a:avLst/>
          </a:prstGeom>
          <a:ln>
            <a:noFill/>
          </a:ln>
          <a:effectLst>
            <a:softEdge rad="112500"/>
          </a:effectLst>
        </p:spPr>
      </p:pic>
      <p:pic>
        <p:nvPicPr>
          <p:cNvPr id="1032" name="Picture 8" descr="http://www.bubblews.com/assets/images/news/375869486_1361564020.jpg"/>
          <p:cNvPicPr>
            <a:picLocks noChangeAspect="1" noChangeArrowheads="1"/>
          </p:cNvPicPr>
          <p:nvPr/>
        </p:nvPicPr>
        <p:blipFill>
          <a:blip r:embed="rId4" cstate="print"/>
          <a:srcRect/>
          <a:stretch>
            <a:fillRect/>
          </a:stretch>
        </p:blipFill>
        <p:spPr bwMode="auto">
          <a:xfrm rot="408895">
            <a:off x="4605472" y="385350"/>
            <a:ext cx="4575731" cy="2858922"/>
          </a:xfrm>
          <a:prstGeom prst="rect">
            <a:avLst/>
          </a:prstGeom>
          <a:ln>
            <a:noFill/>
          </a:ln>
          <a:effectLst>
            <a:softEdge rad="112500"/>
          </a:effectLst>
        </p:spPr>
      </p:pic>
      <p:pic>
        <p:nvPicPr>
          <p:cNvPr id="1034" name="Picture 10" descr="http://l.yimg.com/ck/image/A9720/972011/300_972011.jpg"/>
          <p:cNvPicPr>
            <a:picLocks noChangeAspect="1" noChangeArrowheads="1"/>
          </p:cNvPicPr>
          <p:nvPr/>
        </p:nvPicPr>
        <p:blipFill>
          <a:blip r:embed="rId5" cstate="print"/>
          <a:srcRect/>
          <a:stretch>
            <a:fillRect/>
          </a:stretch>
        </p:blipFill>
        <p:spPr bwMode="auto">
          <a:xfrm rot="20579691">
            <a:off x="36452" y="517444"/>
            <a:ext cx="3985447" cy="298908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martmobilestudio.com/wp-content/uploads/2012/06/leather-book-preview.png"/>
          <p:cNvPicPr>
            <a:picLocks noChangeAspect="1" noChangeArrowheads="1"/>
          </p:cNvPicPr>
          <p:nvPr/>
        </p:nvPicPr>
        <p:blipFill>
          <a:blip r:embed="rId2" cstate="print"/>
          <a:srcRect/>
          <a:stretch>
            <a:fillRect/>
          </a:stretch>
        </p:blipFill>
        <p:spPr bwMode="auto">
          <a:xfrm>
            <a:off x="762000" y="304800"/>
            <a:ext cx="7533450" cy="6339713"/>
          </a:xfrm>
          <a:prstGeom prst="rect">
            <a:avLst/>
          </a:prstGeom>
          <a:noFill/>
        </p:spPr>
      </p:pic>
      <p:sp>
        <p:nvSpPr>
          <p:cNvPr id="3" name="Left-Right Arrow 2"/>
          <p:cNvSpPr/>
          <p:nvPr/>
        </p:nvSpPr>
        <p:spPr>
          <a:xfrm rot="3715362">
            <a:off x="5693902" y="4606665"/>
            <a:ext cx="887510" cy="484632"/>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artmobilestudio.com/wp-content/uploads/2012/06/leather-book-preview.png"/>
          <p:cNvPicPr>
            <a:picLocks noChangeAspect="1" noChangeArrowheads="1"/>
          </p:cNvPicPr>
          <p:nvPr/>
        </p:nvPicPr>
        <p:blipFill>
          <a:blip r:embed="rId2" cstate="print"/>
          <a:srcRect/>
          <a:stretch>
            <a:fillRect/>
          </a:stretch>
        </p:blipFill>
        <p:spPr bwMode="auto">
          <a:xfrm>
            <a:off x="762000" y="304800"/>
            <a:ext cx="7533450" cy="6339713"/>
          </a:xfrm>
          <a:prstGeom prst="rect">
            <a:avLst/>
          </a:prstGeom>
          <a:noFill/>
        </p:spPr>
      </p:pic>
      <p:sp>
        <p:nvSpPr>
          <p:cNvPr id="3" name="Left-Right Arrow 2"/>
          <p:cNvSpPr/>
          <p:nvPr/>
        </p:nvSpPr>
        <p:spPr>
          <a:xfrm rot="20304672">
            <a:off x="2758545" y="2903415"/>
            <a:ext cx="4276828" cy="484632"/>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martmobilestudio.com/wp-content/uploads/2012/06/leather-book-preview.png"/>
          <p:cNvPicPr>
            <a:picLocks noChangeAspect="1" noChangeArrowheads="1"/>
          </p:cNvPicPr>
          <p:nvPr/>
        </p:nvPicPr>
        <p:blipFill>
          <a:blip r:embed="rId2" cstate="print"/>
          <a:srcRect/>
          <a:stretch>
            <a:fillRect/>
          </a:stretch>
        </p:blipFill>
        <p:spPr bwMode="auto">
          <a:xfrm>
            <a:off x="762000" y="304800"/>
            <a:ext cx="7533450" cy="6339713"/>
          </a:xfrm>
          <a:prstGeom prst="rect">
            <a:avLst/>
          </a:prstGeom>
          <a:noFill/>
        </p:spPr>
      </p:pic>
      <p:sp>
        <p:nvSpPr>
          <p:cNvPr id="3" name="Left-Right Arrow 2"/>
          <p:cNvSpPr/>
          <p:nvPr/>
        </p:nvSpPr>
        <p:spPr>
          <a:xfrm rot="3563451">
            <a:off x="2511773" y="2407316"/>
            <a:ext cx="4276828" cy="484632"/>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christthekingwaco.net/podcasts/thumbs/45.jpg"/>
          <p:cNvPicPr>
            <a:picLocks noChangeAspect="1" noChangeArrowheads="1"/>
          </p:cNvPicPr>
          <p:nvPr/>
        </p:nvPicPr>
        <p:blipFill>
          <a:blip r:embed="rId2" cstate="print"/>
          <a:srcRect/>
          <a:stretch>
            <a:fillRect/>
          </a:stretch>
        </p:blipFill>
        <p:spPr bwMode="auto">
          <a:xfrm>
            <a:off x="2362200" y="1219200"/>
            <a:ext cx="4533900" cy="453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dirty="0" smtClean="0"/>
              <a:t>He has a mind – </a:t>
            </a:r>
            <a:r>
              <a:rPr lang="en-US" i="1" dirty="0" smtClean="0"/>
              <a:t>Romans 8:26-28</a:t>
            </a:r>
          </a:p>
          <a:p>
            <a:r>
              <a:rPr lang="en-US" dirty="0" smtClean="0"/>
              <a:t>He has knowledge of God's mind – </a:t>
            </a:r>
            <a:r>
              <a:rPr lang="en-US" i="1" dirty="0" smtClean="0"/>
              <a:t>I Cor. 2:10-16</a:t>
            </a:r>
          </a:p>
          <a:p>
            <a:r>
              <a:rPr lang="en-US" dirty="0" smtClean="0"/>
              <a:t>He is our Teacher - </a:t>
            </a:r>
            <a:r>
              <a:rPr lang="en-US" i="1" dirty="0" smtClean="0"/>
              <a:t>I John 2:26-27</a:t>
            </a:r>
          </a:p>
          <a:p>
            <a:r>
              <a:rPr lang="en-US" b="1" dirty="0" smtClean="0"/>
              <a:t> </a:t>
            </a:r>
            <a:r>
              <a:rPr lang="en-US" dirty="0" smtClean="0"/>
              <a:t>He has a will - </a:t>
            </a:r>
            <a:r>
              <a:rPr lang="en-US" i="1" dirty="0" smtClean="0"/>
              <a:t>I Cor. 12:11</a:t>
            </a:r>
          </a:p>
          <a:p>
            <a:r>
              <a:rPr lang="en-US" dirty="0" smtClean="0"/>
              <a:t>He forbids - </a:t>
            </a:r>
            <a:r>
              <a:rPr lang="en-US" i="1" dirty="0" smtClean="0"/>
              <a:t>Acts 16:6-7</a:t>
            </a:r>
          </a:p>
          <a:p>
            <a:r>
              <a:rPr lang="en-US" dirty="0" smtClean="0"/>
              <a:t>He permits - </a:t>
            </a:r>
            <a:r>
              <a:rPr lang="en-US" i="1" dirty="0" smtClean="0"/>
              <a:t>Acts 16:10</a:t>
            </a:r>
          </a:p>
          <a:p>
            <a:r>
              <a:rPr lang="en-US" dirty="0" smtClean="0"/>
              <a:t>He speaks - </a:t>
            </a:r>
            <a:r>
              <a:rPr lang="en-US" i="1" dirty="0" smtClean="0"/>
              <a:t>Acts 8:29</a:t>
            </a:r>
          </a:p>
          <a:p>
            <a:r>
              <a:rPr lang="en-US" dirty="0" smtClean="0"/>
              <a:t>He loves - </a:t>
            </a:r>
            <a:r>
              <a:rPr lang="en-US" i="1" dirty="0" smtClean="0"/>
              <a:t>Rom. 15:30</a:t>
            </a:r>
          </a:p>
          <a:p>
            <a:r>
              <a:rPr lang="en-US" dirty="0" smtClean="0"/>
              <a:t>He produces fruit in the life of the believer – </a:t>
            </a:r>
            <a:r>
              <a:rPr lang="en-US" i="1" dirty="0" smtClean="0"/>
              <a:t>Gal. 5:22</a:t>
            </a:r>
          </a:p>
          <a:p>
            <a:r>
              <a:rPr lang="en-US" dirty="0" smtClean="0">
                <a:effectLst>
                  <a:glow rad="101600">
                    <a:schemeClr val="bg1">
                      <a:alpha val="60000"/>
                    </a:schemeClr>
                  </a:glow>
                </a:effectLst>
              </a:rPr>
              <a:t>He grieves - </a:t>
            </a:r>
            <a:r>
              <a:rPr lang="en-US" i="1" dirty="0" smtClean="0">
                <a:effectLst>
                  <a:glow rad="101600">
                    <a:schemeClr val="bg1">
                      <a:alpha val="60000"/>
                    </a:schemeClr>
                  </a:glow>
                </a:effectLst>
              </a:rPr>
              <a:t>Eph. 4:30</a:t>
            </a:r>
          </a:p>
          <a:p>
            <a:r>
              <a:rPr lang="en-US" dirty="0" smtClean="0">
                <a:effectLst>
                  <a:glow rad="101600">
                    <a:schemeClr val="bg1">
                      <a:alpha val="60000"/>
                    </a:schemeClr>
                  </a:glow>
                </a:effectLst>
              </a:rPr>
              <a:t>He prays </a:t>
            </a:r>
            <a:r>
              <a:rPr lang="en-US" i="1" dirty="0" smtClean="0">
                <a:effectLst>
                  <a:glow rad="101600">
                    <a:schemeClr val="bg1">
                      <a:alpha val="60000"/>
                    </a:schemeClr>
                  </a:glow>
                </a:effectLst>
              </a:rPr>
              <a:t>- </a:t>
            </a:r>
            <a:r>
              <a:rPr lang="en-US" i="1" dirty="0" smtClean="0"/>
              <a:t>Rom. 8:26</a:t>
            </a:r>
            <a:endParaRPr lang="en-US" i="1" dirty="0" smtClean="0">
              <a:effectLst>
                <a:glow rad="101600">
                  <a:schemeClr val="bg1">
                    <a:alpha val="60000"/>
                  </a:schemeClr>
                </a:glow>
              </a:effectLst>
            </a:endParaRPr>
          </a:p>
          <a:p>
            <a:r>
              <a:rPr lang="en-US" dirty="0" smtClean="0">
                <a:effectLst>
                  <a:glow rad="101600">
                    <a:schemeClr val="bg1">
                      <a:alpha val="60000"/>
                    </a:schemeClr>
                  </a:glow>
                </a:effectLst>
              </a:rPr>
              <a:t>He comforts </a:t>
            </a:r>
            <a:r>
              <a:rPr lang="en-US" i="1" dirty="0" smtClean="0">
                <a:effectLst>
                  <a:glow rad="101600">
                    <a:schemeClr val="bg1">
                      <a:alpha val="60000"/>
                    </a:schemeClr>
                  </a:glow>
                </a:effectLst>
              </a:rPr>
              <a:t>- John 14:16 </a:t>
            </a:r>
          </a:p>
          <a:p>
            <a:endParaRPr lang="en-US" dirty="0" smtClean="0"/>
          </a:p>
          <a:p>
            <a:endParaRPr lang="en-US" i="1" dirty="0" smtClean="0"/>
          </a:p>
          <a:p>
            <a:endParaRPr lang="en-US" i="1" dirty="0" smtClean="0"/>
          </a:p>
          <a:p>
            <a:endParaRPr lang="en-US" i="1" dirty="0" smtClean="0"/>
          </a:p>
          <a:p>
            <a:endParaRPr lang="en-US" b="1" i="1"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p>
        </p:txBody>
      </p:sp>
      <p:pic>
        <p:nvPicPr>
          <p:cNvPr id="1026" name="Picture 2" descr="http://www.prlog.org/12036753-1jesus-and-holy-spirit.jpg"/>
          <p:cNvPicPr>
            <a:picLocks noChangeAspect="1" noChangeArrowheads="1"/>
          </p:cNvPicPr>
          <p:nvPr/>
        </p:nvPicPr>
        <p:blipFill>
          <a:blip r:embed="rId2" cstate="print"/>
          <a:srcRect/>
          <a:stretch>
            <a:fillRect/>
          </a:stretch>
        </p:blipFill>
        <p:spPr bwMode="auto">
          <a:xfrm>
            <a:off x="5257800" y="1447800"/>
            <a:ext cx="3632200" cy="272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fontScale="90000"/>
          </a:bodyPr>
          <a:lstStyle/>
          <a:p>
            <a:r>
              <a:rPr lang="en-US" i="1" dirty="0" smtClean="0"/>
              <a:t>“Know ye not that ye are the temple of God, and that the Spirit of God dwelleth in you?” (I Cor. 3:16)</a:t>
            </a:r>
            <a:endParaRPr lang="en-US" i="1" dirty="0"/>
          </a:p>
        </p:txBody>
      </p:sp>
      <p:pic>
        <p:nvPicPr>
          <p:cNvPr id="51202" name="Picture 2" descr="http://2.bp.blogspot.com/_flr0dy38uZ8/TBcOocj7lWI/AAAAAAAAAM0/PAvNI3_PaYU/s400/praise-god.jpg"/>
          <p:cNvPicPr>
            <a:picLocks noChangeAspect="1" noChangeArrowheads="1"/>
          </p:cNvPicPr>
          <p:nvPr/>
        </p:nvPicPr>
        <p:blipFill>
          <a:blip r:embed="rId2" cstate="print"/>
          <a:srcRect/>
          <a:stretch>
            <a:fillRect/>
          </a:stretch>
        </p:blipFill>
        <p:spPr bwMode="auto">
          <a:xfrm>
            <a:off x="2667000" y="2097349"/>
            <a:ext cx="4191000" cy="4760651"/>
          </a:xfrm>
          <a:prstGeom prst="rect">
            <a:avLst/>
          </a:prstGeom>
          <a:noFill/>
        </p:spPr>
      </p:pic>
      <p:pic>
        <p:nvPicPr>
          <p:cNvPr id="51206" name="Picture 6" descr="https://encrypted-tbn0.gstatic.com/images?q=tbn:ANd9GcQDo5f-cYsScuP_8BAd7WdAcwpclOVrBwyp10UT3uB9QaUD718G"/>
          <p:cNvPicPr>
            <a:picLocks noChangeAspect="1" noChangeArrowheads="1"/>
          </p:cNvPicPr>
          <p:nvPr/>
        </p:nvPicPr>
        <p:blipFill>
          <a:blip r:embed="rId3" cstate="print"/>
          <a:srcRect l="33645" t="40251" r="32710" b="11950"/>
          <a:stretch>
            <a:fillRect/>
          </a:stretch>
        </p:blipFill>
        <p:spPr bwMode="auto">
          <a:xfrm>
            <a:off x="4191000" y="2209800"/>
            <a:ext cx="1143000" cy="1206500"/>
          </a:xfrm>
          <a:prstGeom prst="ellipse">
            <a:avLst/>
          </a:prstGeom>
          <a:ln>
            <a:noFill/>
          </a:ln>
          <a:effectLst>
            <a:softEdge rad="112500"/>
          </a:effectLst>
        </p:spPr>
      </p:pic>
      <p:pic>
        <p:nvPicPr>
          <p:cNvPr id="10242" name="Picture 2" descr="https://encrypted-tbn2.gstatic.com/images?q=tbn:ANd9GcS8c5nmVaM6b7j_NIqE3g6myYEWh-5rGTIc_Q9TFBSB2OgEuxp9Ig"/>
          <p:cNvPicPr>
            <a:picLocks noChangeAspect="1" noChangeArrowheads="1"/>
          </p:cNvPicPr>
          <p:nvPr/>
        </p:nvPicPr>
        <p:blipFill>
          <a:blip r:embed="rId4" cstate="print"/>
          <a:srcRect t="6275" r="3030" b="30980"/>
          <a:stretch>
            <a:fillRect/>
          </a:stretch>
        </p:blipFill>
        <p:spPr bwMode="auto">
          <a:xfrm>
            <a:off x="4267200" y="4191000"/>
            <a:ext cx="929640" cy="774700"/>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206"/>
                                        </p:tgtEl>
                                      </p:cBhvr>
                                    </p:animEffect>
                                    <p:set>
                                      <p:cBhvr>
                                        <p:cTn id="7" dur="1" fill="hold">
                                          <p:stCondLst>
                                            <p:cond delay="1999"/>
                                          </p:stCondLst>
                                        </p:cTn>
                                        <p:tgtEl>
                                          <p:spTgt spid="512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1700</Words>
  <Application>Microsoft Office PowerPoint</Application>
  <PresentationFormat>On-screen Show (4:3)</PresentationFormat>
  <Paragraphs>84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The Doctrine of the Holy Spirit (Part 2) </vt:lpstr>
      <vt:lpstr>Slide 2</vt:lpstr>
      <vt:lpstr>Review</vt:lpstr>
      <vt:lpstr>Slide 4</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6</vt:lpstr>
      <vt:lpstr>Slide 7</vt:lpstr>
      <vt:lpstr>Because the Holy Spirit is Person you can have a personal relationship with him</vt:lpstr>
      <vt:lpstr>“Know ye not that ye are the temple of God, and that the Spirit of God dwelleth in you?” (I Cor. 3:16)</vt:lpstr>
      <vt:lpstr>Slide 10</vt:lpstr>
      <vt:lpstr>“If a man therefore purge himself from these, he shall be a vessel unto honour, sanctified, and meet for the master's use, and prepared unto every good work.”   (II Tim. 2:21)</vt:lpstr>
      <vt:lpstr>Slide 12</vt:lpstr>
      <vt:lpstr>Slide 13</vt:lpstr>
      <vt:lpstr>Tonight’s Message</vt:lpstr>
      <vt:lpstr>The Deity of the Holy Spirit</vt:lpstr>
      <vt:lpstr> The Holy Spirit possesses all the same Attributes as the Father and the Son</vt:lpstr>
      <vt:lpstr>He is omnipotent</vt:lpstr>
      <vt:lpstr>Slide 18</vt:lpstr>
      <vt:lpstr>He is omniscient</vt:lpstr>
      <vt:lpstr>He is omnipresent</vt:lpstr>
      <vt:lpstr>He is eternal</vt:lpstr>
      <vt:lpstr>He is called God</vt:lpstr>
      <vt:lpstr>Slide 23</vt:lpstr>
      <vt:lpstr>As seen in the baptismal  experience of Christ</vt:lpstr>
      <vt:lpstr>Slide 25</vt:lpstr>
      <vt:lpstr>As seen in the temptation of Christ</vt:lpstr>
      <vt:lpstr>Slide 27</vt:lpstr>
      <vt:lpstr>As declared by Jesus in the upper room</vt:lpstr>
      <vt:lpstr>Slide 29</vt:lpstr>
      <vt:lpstr>Slide 30</vt:lpstr>
      <vt:lpstr>Holy Spirit is our Comforter</vt:lpstr>
      <vt:lpstr>Slide 32</vt:lpstr>
      <vt:lpstr>As declared by Paul</vt:lpstr>
      <vt:lpstr>As declared by Peter</vt:lpstr>
      <vt:lpstr>As declared in the book of Acts</vt:lpstr>
      <vt:lpstr>As declared by Jesus on the Mount of Olives</vt:lpstr>
      <vt:lpstr>Slide 37</vt:lpstr>
      <vt:lpstr>Slide 38</vt:lpstr>
      <vt:lpstr>Slide 39</vt:lpstr>
      <vt:lpstr>Slide 40</vt:lpstr>
      <vt:lpstr>Slide 41</vt:lpstr>
      <vt:lpstr>Slide 42</vt:lpstr>
      <vt:lpstr>Slide 43</vt:lpstr>
      <vt:lpstr>Slide 44</vt:lpstr>
      <vt:lpstr>Slide 45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(Part 1) </dc:title>
  <dc:creator>Pastor Daniel White</dc:creator>
  <cp:lastModifiedBy>Pastor Daniel White</cp:lastModifiedBy>
  <cp:revision>55</cp:revision>
  <dcterms:created xsi:type="dcterms:W3CDTF">2013-04-02T13:22:08Z</dcterms:created>
  <dcterms:modified xsi:type="dcterms:W3CDTF">2013-04-24T14:21:25Z</dcterms:modified>
</cp:coreProperties>
</file>