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305" r:id="rId15"/>
    <p:sldId id="306" r:id="rId16"/>
    <p:sldId id="276" r:id="rId17"/>
    <p:sldId id="272" r:id="rId18"/>
    <p:sldId id="270" r:id="rId19"/>
    <p:sldId id="271" r:id="rId20"/>
    <p:sldId id="273" r:id="rId21"/>
    <p:sldId id="274" r:id="rId22"/>
    <p:sldId id="275" r:id="rId23"/>
    <p:sldId id="307"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308" r:id="rId46"/>
    <p:sldId id="298" r:id="rId47"/>
    <p:sldId id="299" r:id="rId48"/>
    <p:sldId id="300" r:id="rId49"/>
    <p:sldId id="301" r:id="rId50"/>
    <p:sldId id="310" r:id="rId51"/>
    <p:sldId id="302" r:id="rId52"/>
    <p:sldId id="304" r:id="rId53"/>
    <p:sldId id="309"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236932-048E-46D1-AA22-0818863B38B7}" type="datetimeFigureOut">
              <a:rPr lang="en-US" smtClean="0"/>
              <a:pPr/>
              <a:t>10/9/2013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FE2F7B-8092-45F1-9FC0-B24C591BFA3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236932-048E-46D1-AA22-0818863B38B7}" type="datetimeFigureOut">
              <a:rPr lang="en-US" smtClean="0"/>
              <a:pPr/>
              <a:t>10/9/2013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FE2F7B-8092-45F1-9FC0-B24C591BFA3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236932-048E-46D1-AA22-0818863B38B7}" type="datetimeFigureOut">
              <a:rPr lang="en-US" smtClean="0"/>
              <a:pPr/>
              <a:t>10/9/2013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FE2F7B-8092-45F1-9FC0-B24C591BFA3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236932-048E-46D1-AA22-0818863B38B7}" type="datetimeFigureOut">
              <a:rPr lang="en-US" smtClean="0"/>
              <a:pPr/>
              <a:t>10/9/2013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FE2F7B-8092-45F1-9FC0-B24C591BFA3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236932-048E-46D1-AA22-0818863B38B7}" type="datetimeFigureOut">
              <a:rPr lang="en-US" smtClean="0"/>
              <a:pPr/>
              <a:t>10/9/2013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FE2F7B-8092-45F1-9FC0-B24C591BFA3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236932-048E-46D1-AA22-0818863B38B7}" type="datetimeFigureOut">
              <a:rPr lang="en-US" smtClean="0"/>
              <a:pPr/>
              <a:t>10/9/2013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FE2F7B-8092-45F1-9FC0-B24C591BFA3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236932-048E-46D1-AA22-0818863B38B7}" type="datetimeFigureOut">
              <a:rPr lang="en-US" smtClean="0"/>
              <a:pPr/>
              <a:t>10/9/2013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8FE2F7B-8092-45F1-9FC0-B24C591BFA3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236932-048E-46D1-AA22-0818863B38B7}" type="datetimeFigureOut">
              <a:rPr lang="en-US" smtClean="0"/>
              <a:pPr/>
              <a:t>10/9/2013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8FE2F7B-8092-45F1-9FC0-B24C591BFA3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236932-048E-46D1-AA22-0818863B38B7}" type="datetimeFigureOut">
              <a:rPr lang="en-US" smtClean="0"/>
              <a:pPr/>
              <a:t>10/9/2013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8FE2F7B-8092-45F1-9FC0-B24C591BFA3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236932-048E-46D1-AA22-0818863B38B7}" type="datetimeFigureOut">
              <a:rPr lang="en-US" smtClean="0"/>
              <a:pPr/>
              <a:t>10/9/2013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FE2F7B-8092-45F1-9FC0-B24C591BFA3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236932-048E-46D1-AA22-0818863B38B7}" type="datetimeFigureOut">
              <a:rPr lang="en-US" smtClean="0"/>
              <a:pPr/>
              <a:t>10/9/2013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FE2F7B-8092-45F1-9FC0-B24C591BFA3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236932-048E-46D1-AA22-0818863B38B7}" type="datetimeFigureOut">
              <a:rPr lang="en-US" smtClean="0"/>
              <a:pPr/>
              <a:t>10/9/2013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E2F7B-8092-45F1-9FC0-B24C591BFA37}"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jpeg"/><Relationship Id="rId3" Type="http://schemas.openxmlformats.org/officeDocument/2006/relationships/image" Target="../media/image23.jpeg"/><Relationship Id="rId7" Type="http://schemas.openxmlformats.org/officeDocument/2006/relationships/image" Target="../media/image27.jpeg"/><Relationship Id="rId12" Type="http://schemas.openxmlformats.org/officeDocument/2006/relationships/image" Target="../media/image32.jpeg"/><Relationship Id="rId2" Type="http://schemas.openxmlformats.org/officeDocument/2006/relationships/image" Target="../media/image22.jpeg"/><Relationship Id="rId16" Type="http://schemas.openxmlformats.org/officeDocument/2006/relationships/image" Target="../media/image36.jpeg"/><Relationship Id="rId1" Type="http://schemas.openxmlformats.org/officeDocument/2006/relationships/slideLayout" Target="../slideLayouts/slideLayout6.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jpeg"/><Relationship Id="rId15" Type="http://schemas.openxmlformats.org/officeDocument/2006/relationships/image" Target="../media/image35.gif"/><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 Id="rId14" Type="http://schemas.openxmlformats.org/officeDocument/2006/relationships/image" Target="../media/image3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1.gi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gracerivers.com/wp-content/uploads/2010/06/holy-spirit-fir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228600" y="4114800"/>
            <a:ext cx="5486400" cy="2743200"/>
          </a:xfrm>
        </p:spPr>
        <p:txBody>
          <a:bodyPr>
            <a:normAutofit fontScale="90000"/>
          </a:bodyPr>
          <a:lstStyle/>
          <a:p>
            <a:r>
              <a:rPr lang="en-US" sz="4800" b="1" cap="small" dirty="0">
                <a:effectLst>
                  <a:glow rad="101600">
                    <a:schemeClr val="accent6">
                      <a:satMod val="175000"/>
                      <a:alpha val="40000"/>
                    </a:schemeClr>
                  </a:glow>
                </a:effectLst>
                <a:latin typeface="Castellar" pitchFamily="18" charset="0"/>
              </a:rPr>
              <a:t>The Doctrine of the Holy </a:t>
            </a:r>
            <a:r>
              <a:rPr lang="en-US" sz="4800" b="1" cap="small" dirty="0" smtClean="0">
                <a:effectLst>
                  <a:glow rad="101600">
                    <a:schemeClr val="accent6">
                      <a:satMod val="175000"/>
                      <a:alpha val="40000"/>
                    </a:schemeClr>
                  </a:glow>
                </a:effectLst>
                <a:latin typeface="Castellar" pitchFamily="18" charset="0"/>
              </a:rPr>
              <a:t>Spirit</a:t>
            </a:r>
            <a:br>
              <a:rPr lang="en-US" sz="4800" b="1" cap="small" dirty="0" smtClean="0">
                <a:effectLst>
                  <a:glow rad="101600">
                    <a:schemeClr val="accent6">
                      <a:satMod val="175000"/>
                      <a:alpha val="40000"/>
                    </a:schemeClr>
                  </a:glow>
                </a:effectLst>
                <a:latin typeface="Castellar" pitchFamily="18" charset="0"/>
              </a:rPr>
            </a:br>
            <a:r>
              <a:rPr lang="en-US" sz="4800" dirty="0">
                <a:effectLst>
                  <a:glow rad="101600">
                    <a:schemeClr val="accent6">
                      <a:satMod val="175000"/>
                      <a:alpha val="40000"/>
                    </a:schemeClr>
                  </a:glow>
                </a:effectLst>
                <a:latin typeface="Castellar" pitchFamily="18" charset="0"/>
              </a:rPr>
              <a:t/>
            </a:r>
            <a:br>
              <a:rPr lang="en-US" sz="4800" dirty="0">
                <a:effectLst>
                  <a:glow rad="101600">
                    <a:schemeClr val="accent6">
                      <a:satMod val="175000"/>
                      <a:alpha val="40000"/>
                    </a:schemeClr>
                  </a:glow>
                </a:effectLst>
                <a:latin typeface="Castellar" pitchFamily="18" charset="0"/>
              </a:rPr>
            </a:br>
            <a:endParaRPr lang="en-US" sz="4800" dirty="0">
              <a:effectLst>
                <a:glow rad="101600">
                  <a:schemeClr val="accent6">
                    <a:satMod val="175000"/>
                    <a:alpha val="40000"/>
                  </a:schemeClr>
                </a:glow>
              </a:effectLst>
              <a:latin typeface="Castellar" pitchFamily="18" charset="0"/>
            </a:endParaRPr>
          </a:p>
        </p:txBody>
      </p:sp>
      <p:sp>
        <p:nvSpPr>
          <p:cNvPr id="4" name="Rectangle 3"/>
          <p:cNvSpPr/>
          <p:nvPr/>
        </p:nvSpPr>
        <p:spPr>
          <a:xfrm>
            <a:off x="914400" y="152400"/>
            <a:ext cx="7010400" cy="1323439"/>
          </a:xfrm>
          <a:prstGeom prst="rect">
            <a:avLst/>
          </a:prstGeom>
        </p:spPr>
        <p:txBody>
          <a:bodyPr wrap="square">
            <a:spAutoFit/>
          </a:bodyPr>
          <a:lstStyle/>
          <a:p>
            <a:pPr algn="ctr"/>
            <a:r>
              <a:rPr lang="en-US" sz="4000" i="1" dirty="0" smtClean="0">
                <a:effectLst>
                  <a:glow rad="63500">
                    <a:schemeClr val="accent6">
                      <a:satMod val="175000"/>
                      <a:alpha val="40000"/>
                    </a:schemeClr>
                  </a:glow>
                </a:effectLst>
              </a:rPr>
              <a:t>The Holy Spirits desire </a:t>
            </a:r>
          </a:p>
          <a:p>
            <a:pPr algn="ctr"/>
            <a:r>
              <a:rPr lang="en-US" sz="4000" i="1" dirty="0" smtClean="0">
                <a:effectLst>
                  <a:glow rad="63500">
                    <a:schemeClr val="accent6">
                      <a:satMod val="175000"/>
                      <a:alpha val="40000"/>
                    </a:schemeClr>
                  </a:glow>
                </a:effectLst>
              </a:rPr>
              <a:t>for the Local Church</a:t>
            </a:r>
            <a:endParaRPr lang="en-US" sz="4000" i="1" dirty="0">
              <a:effectLst>
                <a:glow rad="63500">
                  <a:schemeClr val="accent6">
                    <a:satMod val="175000"/>
                    <a:alpha val="40000"/>
                  </a:schemeClr>
                </a:glow>
              </a:effectLs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ordtrace.files.wordpress.com/2010/10/holy-spirit_1013.jpg"/>
          <p:cNvPicPr>
            <a:picLocks noChangeAspect="1" noChangeArrowheads="1"/>
          </p:cNvPicPr>
          <p:nvPr/>
        </p:nvPicPr>
        <p:blipFill>
          <a:blip r:embed="rId2" cstate="print"/>
          <a:srcRect/>
          <a:stretch>
            <a:fillRect/>
          </a:stretch>
        </p:blipFill>
        <p:spPr bwMode="auto">
          <a:xfrm>
            <a:off x="5715000" y="4876800"/>
            <a:ext cx="3429000" cy="2142443"/>
          </a:xfrm>
          <a:prstGeom prst="rect">
            <a:avLst/>
          </a:prstGeom>
          <a:noFill/>
        </p:spPr>
      </p:pic>
      <p:sp>
        <p:nvSpPr>
          <p:cNvPr id="5" name="Content Placeholder 4"/>
          <p:cNvSpPr>
            <a:spLocks noGrp="1"/>
          </p:cNvSpPr>
          <p:nvPr>
            <p:ph sz="half" idx="1"/>
          </p:nvPr>
        </p:nvSpPr>
        <p:spPr>
          <a:xfrm>
            <a:off x="0" y="304800"/>
            <a:ext cx="4495800" cy="6553200"/>
          </a:xfrm>
        </p:spPr>
        <p:txBody>
          <a:bodyPr>
            <a:normAutofit/>
          </a:bodyPr>
          <a:lstStyle/>
          <a:p>
            <a:r>
              <a:rPr lang="en-US" sz="4000" dirty="0" smtClean="0"/>
              <a:t>Spirit of God</a:t>
            </a:r>
          </a:p>
          <a:p>
            <a:r>
              <a:rPr lang="en-US" sz="4000" dirty="0" smtClean="0"/>
              <a:t>Spirit of Christ</a:t>
            </a:r>
          </a:p>
          <a:p>
            <a:r>
              <a:rPr lang="en-US" sz="4000" dirty="0" smtClean="0"/>
              <a:t>Eternal Spirit</a:t>
            </a:r>
          </a:p>
          <a:p>
            <a:r>
              <a:rPr lang="en-US" sz="4000" dirty="0" smtClean="0"/>
              <a:t>Spirit of Truth</a:t>
            </a:r>
          </a:p>
          <a:p>
            <a:r>
              <a:rPr lang="en-US" sz="4000" dirty="0" smtClean="0"/>
              <a:t>Spirit of Grace</a:t>
            </a:r>
          </a:p>
          <a:p>
            <a:r>
              <a:rPr lang="en-US" sz="4000" dirty="0" smtClean="0"/>
              <a:t>Spirit of Glory</a:t>
            </a:r>
          </a:p>
          <a:p>
            <a:r>
              <a:rPr lang="en-US" sz="4000" dirty="0" smtClean="0"/>
              <a:t>Spirit of Life</a:t>
            </a:r>
          </a:p>
          <a:p>
            <a:r>
              <a:rPr lang="en-US" sz="4000" dirty="0" smtClean="0"/>
              <a:t>Spirit of Wisdom and Revelation</a:t>
            </a:r>
          </a:p>
          <a:p>
            <a:endParaRPr lang="en-US" sz="4000" dirty="0"/>
          </a:p>
        </p:txBody>
      </p:sp>
      <p:sp>
        <p:nvSpPr>
          <p:cNvPr id="6" name="Content Placeholder 5"/>
          <p:cNvSpPr>
            <a:spLocks noGrp="1"/>
          </p:cNvSpPr>
          <p:nvPr>
            <p:ph sz="half" idx="2"/>
          </p:nvPr>
        </p:nvSpPr>
        <p:spPr>
          <a:xfrm>
            <a:off x="4648200" y="228600"/>
            <a:ext cx="4495800" cy="5181600"/>
          </a:xfrm>
        </p:spPr>
        <p:txBody>
          <a:bodyPr>
            <a:normAutofit/>
          </a:bodyPr>
          <a:lstStyle/>
          <a:p>
            <a:r>
              <a:rPr lang="en-US" sz="4000" dirty="0" smtClean="0"/>
              <a:t>Spirit of Comfort</a:t>
            </a:r>
          </a:p>
          <a:p>
            <a:r>
              <a:rPr lang="en-US" sz="4000" dirty="0" smtClean="0"/>
              <a:t>Spirit of Promise</a:t>
            </a:r>
          </a:p>
          <a:p>
            <a:r>
              <a:rPr lang="en-US" sz="4000" dirty="0" smtClean="0"/>
              <a:t>Spirit of Holiness</a:t>
            </a:r>
          </a:p>
          <a:p>
            <a:r>
              <a:rPr lang="en-US" sz="4000" dirty="0" smtClean="0"/>
              <a:t>Spirit of Adoption</a:t>
            </a:r>
          </a:p>
          <a:p>
            <a:r>
              <a:rPr lang="en-US" sz="4000" dirty="0" smtClean="0"/>
              <a:t>Holy Ghost</a:t>
            </a:r>
          </a:p>
          <a:p>
            <a:r>
              <a:rPr lang="en-US" sz="4000" dirty="0" smtClean="0"/>
              <a:t>Seven Spirits of God</a:t>
            </a:r>
            <a:endParaRPr lang="en-US" sz="400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praytherosaryapostolate.com/Jesus/PENTECOST%20symbols%20image.JPG"/>
          <p:cNvPicPr>
            <a:picLocks noChangeAspect="1" noChangeArrowheads="1"/>
          </p:cNvPicPr>
          <p:nvPr/>
        </p:nvPicPr>
        <p:blipFill>
          <a:blip r:embed="rId2" cstate="print"/>
          <a:srcRect/>
          <a:stretch>
            <a:fillRect/>
          </a:stretch>
        </p:blipFill>
        <p:spPr bwMode="auto">
          <a:xfrm>
            <a:off x="0" y="0"/>
            <a:ext cx="9144000" cy="2806998"/>
          </a:xfrm>
          <a:prstGeom prst="rect">
            <a:avLst/>
          </a:prstGeom>
          <a:noFill/>
        </p:spPr>
      </p:pic>
      <p:sp>
        <p:nvSpPr>
          <p:cNvPr id="3" name="Rectangle 2"/>
          <p:cNvSpPr/>
          <p:nvPr/>
        </p:nvSpPr>
        <p:spPr>
          <a:xfrm>
            <a:off x="0" y="1905001"/>
            <a:ext cx="9144000" cy="4401205"/>
          </a:xfrm>
          <a:prstGeom prst="rect">
            <a:avLst/>
          </a:prstGeom>
        </p:spPr>
        <p:txBody>
          <a:bodyPr wrap="square">
            <a:spAutoFit/>
            <a:scene3d>
              <a:camera prst="orthographicFront"/>
              <a:lightRig rig="threePt" dir="t"/>
            </a:scene3d>
            <a:sp3d extrusionH="57150">
              <a:bevelT w="38100" h="38100" prst="convex"/>
            </a:sp3d>
          </a:bodyPr>
          <a:lstStyle/>
          <a:p>
            <a:pPr algn="ctr"/>
            <a:endParaRPr lang="en-US" sz="4000" dirty="0" smtClean="0">
              <a:solidFill>
                <a:schemeClr val="bg2">
                  <a:lumMod val="40000"/>
                  <a:lumOff val="60000"/>
                </a:schemeClr>
              </a:solidFill>
            </a:endParaRPr>
          </a:p>
          <a:p>
            <a:pPr algn="ctr"/>
            <a:endParaRPr lang="en-US" sz="4000" dirty="0" smtClean="0">
              <a:solidFill>
                <a:schemeClr val="bg2">
                  <a:lumMod val="40000"/>
                  <a:lumOff val="60000"/>
                </a:schemeClr>
              </a:solidFill>
            </a:endParaRPr>
          </a:p>
          <a:p>
            <a:pPr algn="ctr"/>
            <a:r>
              <a:rPr lang="en-US" sz="4000" dirty="0" smtClean="0">
                <a:solidFill>
                  <a:schemeClr val="bg2">
                    <a:lumMod val="40000"/>
                    <a:lumOff val="60000"/>
                  </a:schemeClr>
                </a:solidFill>
              </a:rPr>
              <a:t>The symbols of the Holy Spirit become essential to our gaining an understanding of who He is, what He’s like and His ministry in our lives, the Church </a:t>
            </a:r>
          </a:p>
          <a:p>
            <a:pPr algn="ctr"/>
            <a:r>
              <a:rPr lang="en-US" sz="4000" dirty="0" smtClean="0">
                <a:solidFill>
                  <a:schemeClr val="bg2">
                    <a:lumMod val="40000"/>
                    <a:lumOff val="60000"/>
                  </a:schemeClr>
                </a:solidFill>
              </a:rPr>
              <a:t>and the World.</a:t>
            </a:r>
            <a:endParaRPr lang="en-US" sz="4000" dirty="0">
              <a:solidFill>
                <a:schemeClr val="bg2">
                  <a:lumMod val="40000"/>
                  <a:lumOff val="60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ages5.fanpop.com/image/photos/25200000/Dove-of-Peace-peace-and-love-revolution-club-25246250-1440-900.jpg"/>
          <p:cNvPicPr>
            <a:picLocks noChangeAspect="1" noChangeArrowheads="1"/>
          </p:cNvPicPr>
          <p:nvPr/>
        </p:nvPicPr>
        <p:blipFill>
          <a:blip r:embed="rId2" cstate="print"/>
          <a:srcRect/>
          <a:stretch>
            <a:fillRect/>
          </a:stretch>
        </p:blipFill>
        <p:spPr bwMode="auto">
          <a:xfrm>
            <a:off x="2895600" y="2286000"/>
            <a:ext cx="3536805" cy="2133600"/>
          </a:xfrm>
          <a:prstGeom prst="ellipse">
            <a:avLst/>
          </a:prstGeom>
          <a:ln>
            <a:noFill/>
          </a:ln>
          <a:effectLst>
            <a:softEdge rad="112500"/>
          </a:effectLst>
        </p:spPr>
      </p:pic>
      <p:pic>
        <p:nvPicPr>
          <p:cNvPr id="2052" name="Picture 4" descr="http://2.bp.blogspot.com/-2DP6gYku1ls/Tf_KCtyi52I/AAAAAAAAEgc/4luz_pe-Nv4/s1600/Dove+water.jpg"/>
          <p:cNvPicPr>
            <a:picLocks noChangeAspect="1" noChangeArrowheads="1"/>
          </p:cNvPicPr>
          <p:nvPr/>
        </p:nvPicPr>
        <p:blipFill>
          <a:blip r:embed="rId3" cstate="print"/>
          <a:srcRect/>
          <a:stretch>
            <a:fillRect/>
          </a:stretch>
        </p:blipFill>
        <p:spPr bwMode="auto">
          <a:xfrm>
            <a:off x="3823185" y="0"/>
            <a:ext cx="2730015" cy="2438400"/>
          </a:xfrm>
          <a:prstGeom prst="ellipse">
            <a:avLst/>
          </a:prstGeom>
          <a:ln>
            <a:noFill/>
          </a:ln>
          <a:effectLst>
            <a:softEdge rad="112500"/>
          </a:effectLst>
        </p:spPr>
      </p:pic>
      <p:pic>
        <p:nvPicPr>
          <p:cNvPr id="2054" name="Picture 6" descr="http://2.bp.blogspot.com/-fKTWOkpsFMc/UNCCF5QfAeI/AAAAAAAAAIQ/xdBZihA6M8I/s1600/anointing_of_fresh_oil.jpg"/>
          <p:cNvPicPr>
            <a:picLocks noChangeAspect="1" noChangeArrowheads="1"/>
          </p:cNvPicPr>
          <p:nvPr/>
        </p:nvPicPr>
        <p:blipFill>
          <a:blip r:embed="rId4" cstate="print"/>
          <a:srcRect/>
          <a:stretch>
            <a:fillRect/>
          </a:stretch>
        </p:blipFill>
        <p:spPr bwMode="auto">
          <a:xfrm>
            <a:off x="152400" y="304800"/>
            <a:ext cx="3123391" cy="2590800"/>
          </a:xfrm>
          <a:prstGeom prst="ellipse">
            <a:avLst/>
          </a:prstGeom>
          <a:ln>
            <a:noFill/>
          </a:ln>
          <a:effectLst>
            <a:softEdge rad="112500"/>
          </a:effectLst>
        </p:spPr>
      </p:pic>
      <p:pic>
        <p:nvPicPr>
          <p:cNvPr id="2056" name="Picture 8" descr="http://devotionsfordisciples.com/wp-content/uploads/2011/01/seal.jpg"/>
          <p:cNvPicPr>
            <a:picLocks noChangeAspect="1" noChangeArrowheads="1"/>
          </p:cNvPicPr>
          <p:nvPr/>
        </p:nvPicPr>
        <p:blipFill>
          <a:blip r:embed="rId5" cstate="print"/>
          <a:srcRect l="15171" b="3030"/>
          <a:stretch>
            <a:fillRect/>
          </a:stretch>
        </p:blipFill>
        <p:spPr bwMode="auto">
          <a:xfrm>
            <a:off x="6435119" y="1219200"/>
            <a:ext cx="2708881" cy="2583761"/>
          </a:xfrm>
          <a:prstGeom prst="ellipse">
            <a:avLst/>
          </a:prstGeom>
          <a:ln>
            <a:noFill/>
          </a:ln>
          <a:effectLst>
            <a:softEdge rad="112500"/>
          </a:effectLst>
        </p:spPr>
      </p:pic>
      <p:pic>
        <p:nvPicPr>
          <p:cNvPr id="2058" name="Picture 10" descr="http://firstassemblywm.org/wp-content/uploads/2010/05/holyspirit.jpg"/>
          <p:cNvPicPr>
            <a:picLocks noChangeAspect="1" noChangeArrowheads="1"/>
          </p:cNvPicPr>
          <p:nvPr/>
        </p:nvPicPr>
        <p:blipFill>
          <a:blip r:embed="rId6" cstate="print"/>
          <a:srcRect/>
          <a:stretch>
            <a:fillRect/>
          </a:stretch>
        </p:blipFill>
        <p:spPr bwMode="auto">
          <a:xfrm>
            <a:off x="2590800" y="4191000"/>
            <a:ext cx="2819400" cy="2667000"/>
          </a:xfrm>
          <a:prstGeom prst="ellipse">
            <a:avLst/>
          </a:prstGeom>
          <a:ln>
            <a:noFill/>
          </a:ln>
          <a:effectLst>
            <a:softEdge rad="112500"/>
          </a:effectLst>
        </p:spPr>
      </p:pic>
      <p:pic>
        <p:nvPicPr>
          <p:cNvPr id="2060" name="Picture 12" descr="http://www.jesusrministries.org/images/Creation2-IHI.jpg"/>
          <p:cNvPicPr>
            <a:picLocks noChangeAspect="1" noChangeArrowheads="1"/>
          </p:cNvPicPr>
          <p:nvPr/>
        </p:nvPicPr>
        <p:blipFill>
          <a:blip r:embed="rId7" cstate="print"/>
          <a:srcRect/>
          <a:stretch>
            <a:fillRect/>
          </a:stretch>
        </p:blipFill>
        <p:spPr bwMode="auto">
          <a:xfrm>
            <a:off x="5486400" y="4038600"/>
            <a:ext cx="3467100" cy="2600325"/>
          </a:xfrm>
          <a:prstGeom prst="ellipse">
            <a:avLst/>
          </a:prstGeom>
          <a:ln>
            <a:noFill/>
          </a:ln>
          <a:effectLst>
            <a:softEdge rad="112500"/>
          </a:effectLst>
        </p:spPr>
      </p:pic>
      <p:pic>
        <p:nvPicPr>
          <p:cNvPr id="2062" name="Picture 14" descr="http://www.healthyliquor.com/wp-content/uploads/2012/01/redwine.jpg"/>
          <p:cNvPicPr>
            <a:picLocks noChangeAspect="1" noChangeArrowheads="1"/>
          </p:cNvPicPr>
          <p:nvPr/>
        </p:nvPicPr>
        <p:blipFill>
          <a:blip r:embed="rId8" cstate="print"/>
          <a:srcRect/>
          <a:stretch>
            <a:fillRect/>
          </a:stretch>
        </p:blipFill>
        <p:spPr bwMode="auto">
          <a:xfrm>
            <a:off x="0" y="3276600"/>
            <a:ext cx="2667000" cy="26670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9" name="Picture 3" descr="http://christopherchapmanblog.files.wordpress.com/2012/04/seal1.jpg"/>
          <p:cNvPicPr>
            <a:picLocks noChangeAspect="1" noChangeArrowheads="1"/>
          </p:cNvPicPr>
          <p:nvPr/>
        </p:nvPicPr>
        <p:blipFill>
          <a:blip r:embed="rId2" cstate="print"/>
          <a:srcRect/>
          <a:stretch>
            <a:fillRect/>
          </a:stretch>
        </p:blipFill>
        <p:spPr bwMode="auto">
          <a:xfrm>
            <a:off x="-43231" y="0"/>
            <a:ext cx="10335635" cy="6858000"/>
          </a:xfrm>
          <a:prstGeom prst="rect">
            <a:avLst/>
          </a:prstGeom>
          <a:noFill/>
        </p:spPr>
      </p:pic>
      <p:sp>
        <p:nvSpPr>
          <p:cNvPr id="65537" name="Rectangle 1"/>
          <p:cNvSpPr>
            <a:spLocks noChangeArrowheads="1"/>
          </p:cNvSpPr>
          <p:nvPr/>
        </p:nvSpPr>
        <p:spPr bwMode="auto">
          <a:xfrm>
            <a:off x="0" y="698321"/>
            <a:ext cx="9144000" cy="55707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1" i="1" u="none" strike="noStrike" cap="none" normalizeH="0" baseline="0" dirty="0" smtClean="0">
                <a:ln>
                  <a:noFill/>
                </a:ln>
                <a:effectLst>
                  <a:glow rad="101600">
                    <a:schemeClr val="bg1">
                      <a:alpha val="60000"/>
                    </a:schemeClr>
                  </a:glow>
                </a:effectLst>
                <a:latin typeface="Arial" charset="0"/>
                <a:cs typeface="Arial" charset="0"/>
              </a:rPr>
              <a:t>Ephesians 1:13-14</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4000" b="0" i="1" u="none" strike="noStrike" cap="none" normalizeH="0" baseline="0" dirty="0" smtClean="0">
              <a:ln>
                <a:noFill/>
              </a:ln>
              <a:effectLst>
                <a:glow rad="101600">
                  <a:schemeClr val="bg1">
                    <a:alpha val="60000"/>
                  </a:schemeClr>
                </a:glow>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4000" b="0" i="1" u="none" strike="noStrike" cap="none" normalizeH="0" baseline="0" dirty="0" smtClean="0">
                <a:ln>
                  <a:noFill/>
                </a:ln>
                <a:effectLst>
                  <a:glow rad="101600">
                    <a:schemeClr val="bg1">
                      <a:alpha val="60000"/>
                    </a:schemeClr>
                  </a:glow>
                </a:effectLst>
                <a:latin typeface="Arial" charset="0"/>
                <a:cs typeface="Arial" charset="0"/>
              </a:rPr>
              <a:t>“In whom ye also trusted, after that ye heard the word of truth, the gospel of your salvation: in whom also after that ye believed, ye were sealed with that </a:t>
            </a:r>
          </a:p>
          <a:p>
            <a:pPr lvl="0" algn="ctr" eaLnBrk="0" fontAlgn="base" hangingPunct="0">
              <a:spcBef>
                <a:spcPct val="0"/>
              </a:spcBef>
              <a:spcAft>
                <a:spcPct val="0"/>
              </a:spcAft>
            </a:pPr>
            <a:r>
              <a:rPr lang="en-US" sz="4000" i="1" u="sng" dirty="0" smtClean="0">
                <a:effectLst>
                  <a:glow rad="101600">
                    <a:schemeClr val="bg1">
                      <a:alpha val="60000"/>
                    </a:schemeClr>
                  </a:glow>
                </a:effectLst>
                <a:latin typeface="Arial" charset="0"/>
                <a:cs typeface="Arial" charset="0"/>
              </a:rPr>
              <a:t>H</a:t>
            </a:r>
            <a:r>
              <a:rPr kumimoji="0" lang="en-US" sz="4000" b="0" i="1" u="sng" strike="noStrike" cap="none" normalizeH="0" baseline="0" dirty="0" smtClean="0">
                <a:ln>
                  <a:noFill/>
                </a:ln>
                <a:effectLst>
                  <a:glow rad="101600">
                    <a:schemeClr val="bg1">
                      <a:alpha val="60000"/>
                    </a:schemeClr>
                  </a:glow>
                </a:effectLst>
                <a:latin typeface="Arial" charset="0"/>
                <a:cs typeface="Arial" charset="0"/>
              </a:rPr>
              <a:t>oly Spirit of promise</a:t>
            </a:r>
            <a:r>
              <a:rPr lang="en-US" sz="4000" i="1" u="sng" dirty="0" smtClean="0">
                <a:effectLst>
                  <a:glow rad="101600">
                    <a:schemeClr val="bg1">
                      <a:alpha val="60000"/>
                    </a:schemeClr>
                  </a:glow>
                </a:effectLst>
              </a:rPr>
              <a:t>. Which is the earnest of our inheritance</a:t>
            </a:r>
            <a:r>
              <a:rPr lang="en-US" sz="4000" i="1" dirty="0" smtClean="0">
                <a:effectLst>
                  <a:glow rad="101600">
                    <a:schemeClr val="bg1">
                      <a:alpha val="60000"/>
                    </a:schemeClr>
                  </a:glow>
                </a:effectLst>
              </a:rPr>
              <a:t>…</a:t>
            </a:r>
            <a:r>
              <a:rPr kumimoji="0" lang="en-US" sz="4000" b="0" i="1" u="none" strike="noStrike" cap="none" normalizeH="0" baseline="0" dirty="0" smtClean="0">
                <a:ln>
                  <a:noFill/>
                </a:ln>
                <a:effectLst>
                  <a:glow rad="101600">
                    <a:schemeClr val="bg1">
                      <a:alpha val="60000"/>
                    </a:schemeClr>
                  </a:glow>
                </a:effectLst>
                <a:latin typeface="Arial" charset="0"/>
                <a:cs typeface="Arial" charset="0"/>
              </a:rPr>
              <a: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3600" b="0" i="1" u="none" strike="noStrike" cap="none" normalizeH="0" baseline="0" dirty="0" smtClean="0">
              <a:ln>
                <a:noFill/>
              </a:ln>
              <a:solidFill>
                <a:schemeClr val="accent6">
                  <a:lumMod val="60000"/>
                  <a:lumOff val="40000"/>
                </a:schemeClr>
              </a:solidFill>
              <a:effectLst>
                <a:glow rad="101600">
                  <a:schemeClr val="bg1">
                    <a:alpha val="60000"/>
                  </a:schemeClr>
                </a:glow>
              </a:effectLst>
              <a:latin typeface="Arial" charset="0"/>
              <a:cs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1.ytimg.com/vi/nJZqT65FuUI/hqdefault.jpg"/>
          <p:cNvPicPr>
            <a:picLocks noChangeAspect="1" noChangeArrowheads="1"/>
          </p:cNvPicPr>
          <p:nvPr/>
        </p:nvPicPr>
        <p:blipFill>
          <a:blip r:embed="rId2" cstate="print"/>
          <a:srcRect/>
          <a:stretch>
            <a:fillRect/>
          </a:stretch>
        </p:blipFill>
        <p:spPr bwMode="auto">
          <a:xfrm>
            <a:off x="-25398" y="0"/>
            <a:ext cx="9169398" cy="687705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www.sermoncentral.com/Images/Sermon-PowerPoint-Templates/S/i/PowerPoint-Template-Signed-Sealed-and-Delivered_slide1_390x294.jpg"/>
          <p:cNvPicPr>
            <a:picLocks noChangeAspect="1" noChangeArrowheads="1"/>
          </p:cNvPicPr>
          <p:nvPr/>
        </p:nvPicPr>
        <p:blipFill>
          <a:blip r:embed="rId2" cstate="print"/>
          <a:srcRect/>
          <a:stretch>
            <a:fillRect/>
          </a:stretch>
        </p:blipFill>
        <p:spPr bwMode="auto">
          <a:xfrm>
            <a:off x="0" y="838200"/>
            <a:ext cx="9144000" cy="513471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304801"/>
            <a:ext cx="6248400" cy="1323439"/>
          </a:xfrm>
          <a:prstGeom prst="rect">
            <a:avLst/>
          </a:prstGeom>
        </p:spPr>
        <p:txBody>
          <a:bodyPr wrap="square">
            <a:spAutoFit/>
          </a:bodyPr>
          <a:lstStyle/>
          <a:p>
            <a:pPr algn="ctr"/>
            <a:r>
              <a:rPr lang="en-US" sz="4000" i="1" dirty="0" smtClean="0">
                <a:effectLst>
                  <a:glow rad="63500">
                    <a:schemeClr val="accent6">
                      <a:satMod val="175000"/>
                      <a:alpha val="40000"/>
                    </a:schemeClr>
                  </a:glow>
                </a:effectLst>
              </a:rPr>
              <a:t>The Holy Spirits desire </a:t>
            </a:r>
          </a:p>
          <a:p>
            <a:pPr algn="ctr"/>
            <a:r>
              <a:rPr lang="en-US" sz="4000" i="1" dirty="0" smtClean="0">
                <a:effectLst>
                  <a:glow rad="63500">
                    <a:schemeClr val="accent6">
                      <a:satMod val="175000"/>
                      <a:alpha val="40000"/>
                    </a:schemeClr>
                  </a:glow>
                </a:effectLst>
              </a:rPr>
              <a:t>for the Local Church</a:t>
            </a:r>
            <a:endParaRPr lang="en-US" sz="4000" i="1" dirty="0">
              <a:effectLst>
                <a:glow rad="63500">
                  <a:schemeClr val="accent6">
                    <a:satMod val="175000"/>
                    <a:alpha val="40000"/>
                  </a:schemeClr>
                </a:glow>
              </a:effectLst>
            </a:endParaRPr>
          </a:p>
        </p:txBody>
      </p:sp>
      <p:pic>
        <p:nvPicPr>
          <p:cNvPr id="30722" name="Picture 2" descr="http://www.ingodsimage.com/wp-content/uploads/2011/10/Why-Do-We-Exist-As-A-Local-Church.jpg"/>
          <p:cNvPicPr>
            <a:picLocks noChangeAspect="1" noChangeArrowheads="1"/>
          </p:cNvPicPr>
          <p:nvPr/>
        </p:nvPicPr>
        <p:blipFill>
          <a:blip r:embed="rId2" cstate="print"/>
          <a:srcRect/>
          <a:stretch>
            <a:fillRect/>
          </a:stretch>
        </p:blipFill>
        <p:spPr bwMode="auto">
          <a:xfrm>
            <a:off x="1676400" y="2362200"/>
            <a:ext cx="5429250" cy="40767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additive="base">
                                        <p:cTn id="7" dur="500" fill="hold"/>
                                        <p:tgtEl>
                                          <p:spTgt spid="30722"/>
                                        </p:tgtEl>
                                        <p:attrNameLst>
                                          <p:attrName>ppt_x</p:attrName>
                                        </p:attrNameLst>
                                      </p:cBhvr>
                                      <p:tavLst>
                                        <p:tav tm="0">
                                          <p:val>
                                            <p:strVal val="#ppt_x"/>
                                          </p:val>
                                        </p:tav>
                                        <p:tav tm="100000">
                                          <p:val>
                                            <p:strVal val="#ppt_x"/>
                                          </p:val>
                                        </p:tav>
                                      </p:tavLst>
                                    </p:anim>
                                    <p:anim calcmode="lin" valueType="num">
                                      <p:cBhvr additive="base">
                                        <p:cTn id="8" dur="500" fill="hold"/>
                                        <p:tgtEl>
                                          <p:spTgt spid="307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p:spPr>
        <p:txBody>
          <a:bodyPr>
            <a:normAutofit fontScale="90000"/>
          </a:bodyPr>
          <a:lstStyle/>
          <a:p>
            <a:r>
              <a:rPr lang="en-US" dirty="0" smtClean="0">
                <a:solidFill>
                  <a:srgbClr val="FFFF00"/>
                </a:solidFill>
              </a:rPr>
              <a:t>He desires to inspire and direct the worship and ministry in the Local Church</a:t>
            </a:r>
            <a:endParaRPr lang="en-US" dirty="0">
              <a:solidFill>
                <a:srgbClr val="FFFF00"/>
              </a:solidFill>
            </a:endParaRPr>
          </a:p>
        </p:txBody>
      </p:sp>
      <p:pic>
        <p:nvPicPr>
          <p:cNvPr id="1026" name="Picture 2" descr="http://www.shiloh-christian.com/images/CommunionService.jpg"/>
          <p:cNvPicPr>
            <a:picLocks noChangeAspect="1" noChangeArrowheads="1"/>
          </p:cNvPicPr>
          <p:nvPr/>
        </p:nvPicPr>
        <p:blipFill>
          <a:blip r:embed="rId2" cstate="print"/>
          <a:srcRect/>
          <a:stretch>
            <a:fillRect/>
          </a:stretch>
        </p:blipFill>
        <p:spPr bwMode="auto">
          <a:xfrm>
            <a:off x="7034893" y="1676400"/>
            <a:ext cx="2109107" cy="2362200"/>
          </a:xfrm>
          <a:prstGeom prst="rect">
            <a:avLst/>
          </a:prstGeom>
          <a:noFill/>
        </p:spPr>
      </p:pic>
      <p:pic>
        <p:nvPicPr>
          <p:cNvPr id="1028" name="Picture 4" descr="http://www.ketoctin.org/wp-content/uploads/2010/10/Worship592xPew.jpg"/>
          <p:cNvPicPr>
            <a:picLocks noChangeAspect="1" noChangeArrowheads="1"/>
          </p:cNvPicPr>
          <p:nvPr/>
        </p:nvPicPr>
        <p:blipFill>
          <a:blip r:embed="rId3" cstate="print"/>
          <a:srcRect/>
          <a:stretch>
            <a:fillRect/>
          </a:stretch>
        </p:blipFill>
        <p:spPr bwMode="auto">
          <a:xfrm>
            <a:off x="0" y="1676400"/>
            <a:ext cx="4018961" cy="2634049"/>
          </a:xfrm>
          <a:prstGeom prst="rect">
            <a:avLst/>
          </a:prstGeom>
          <a:noFill/>
        </p:spPr>
      </p:pic>
      <p:pic>
        <p:nvPicPr>
          <p:cNvPr id="1030" name="Picture 6" descr="http://www.enteringautumn.com/blog/wp-content/uploads/2012/02/sunday-school.jpg"/>
          <p:cNvPicPr>
            <a:picLocks noChangeAspect="1" noChangeArrowheads="1"/>
          </p:cNvPicPr>
          <p:nvPr/>
        </p:nvPicPr>
        <p:blipFill>
          <a:blip r:embed="rId4" cstate="print"/>
          <a:srcRect/>
          <a:stretch>
            <a:fillRect/>
          </a:stretch>
        </p:blipFill>
        <p:spPr bwMode="auto">
          <a:xfrm>
            <a:off x="3962400" y="1676400"/>
            <a:ext cx="3076575" cy="2246794"/>
          </a:xfrm>
          <a:prstGeom prst="rect">
            <a:avLst/>
          </a:prstGeom>
          <a:noFill/>
        </p:spPr>
      </p:pic>
      <p:pic>
        <p:nvPicPr>
          <p:cNvPr id="1036" name="Picture 12" descr="http://crestintotal.files.wordpress.com/2011/01/religii.jpg"/>
          <p:cNvPicPr>
            <a:picLocks noChangeAspect="1" noChangeArrowheads="1"/>
          </p:cNvPicPr>
          <p:nvPr/>
        </p:nvPicPr>
        <p:blipFill>
          <a:blip r:embed="rId5" cstate="print"/>
          <a:srcRect/>
          <a:stretch>
            <a:fillRect/>
          </a:stretch>
        </p:blipFill>
        <p:spPr bwMode="auto">
          <a:xfrm>
            <a:off x="-76200" y="4800600"/>
            <a:ext cx="3286124" cy="2057400"/>
          </a:xfrm>
          <a:prstGeom prst="rect">
            <a:avLst/>
          </a:prstGeom>
          <a:noFill/>
        </p:spPr>
      </p:pic>
      <p:pic>
        <p:nvPicPr>
          <p:cNvPr id="1034" name="Picture 10" descr="http://us.123rf.com/400wm/400/400/lisafx/lisafx1010/lisafx101000094/8097956-church-members-putting-money-in-the-collection-plate.jpg"/>
          <p:cNvPicPr>
            <a:picLocks noChangeAspect="1" noChangeArrowheads="1"/>
          </p:cNvPicPr>
          <p:nvPr/>
        </p:nvPicPr>
        <p:blipFill>
          <a:blip r:embed="rId6" cstate="print"/>
          <a:srcRect/>
          <a:stretch>
            <a:fillRect/>
          </a:stretch>
        </p:blipFill>
        <p:spPr bwMode="auto">
          <a:xfrm>
            <a:off x="-43094" y="3276600"/>
            <a:ext cx="4005494" cy="2667000"/>
          </a:xfrm>
          <a:prstGeom prst="rect">
            <a:avLst/>
          </a:prstGeom>
          <a:noFill/>
        </p:spPr>
      </p:pic>
      <p:pic>
        <p:nvPicPr>
          <p:cNvPr id="1040" name="Picture 16" descr="http://www.firstchurchokc.com/Websites/firstchurchokc/Images/wednight02.jpg"/>
          <p:cNvPicPr>
            <a:picLocks noChangeAspect="1" noChangeArrowheads="1"/>
          </p:cNvPicPr>
          <p:nvPr/>
        </p:nvPicPr>
        <p:blipFill>
          <a:blip r:embed="rId7" cstate="print"/>
          <a:srcRect/>
          <a:stretch>
            <a:fillRect/>
          </a:stretch>
        </p:blipFill>
        <p:spPr bwMode="auto">
          <a:xfrm>
            <a:off x="2590800" y="3352800"/>
            <a:ext cx="4481610" cy="2971800"/>
          </a:xfrm>
          <a:prstGeom prst="rect">
            <a:avLst/>
          </a:prstGeom>
          <a:noFill/>
        </p:spPr>
      </p:pic>
      <p:pic>
        <p:nvPicPr>
          <p:cNvPr id="1032" name="Picture 8" descr="http://www.trbimg.com/img-50a99775/turbine/hm-waynesboro-area-fellowship-of-churches-host-001/600"/>
          <p:cNvPicPr>
            <a:picLocks noChangeAspect="1" noChangeArrowheads="1"/>
          </p:cNvPicPr>
          <p:nvPr/>
        </p:nvPicPr>
        <p:blipFill>
          <a:blip r:embed="rId8" cstate="print"/>
          <a:srcRect/>
          <a:stretch>
            <a:fillRect/>
          </a:stretch>
        </p:blipFill>
        <p:spPr bwMode="auto">
          <a:xfrm>
            <a:off x="4419600" y="4031234"/>
            <a:ext cx="4724400" cy="2826766"/>
          </a:xfrm>
          <a:prstGeom prst="rect">
            <a:avLst/>
          </a:prstGeom>
          <a:noFill/>
        </p:spPr>
      </p:pic>
      <p:pic>
        <p:nvPicPr>
          <p:cNvPr id="1042" name="Picture 18" descr="http://4.bp.blogspot.com/-z4H5biNB1Ek/TgbtyxstclI/AAAAAAAAB4g/5Yh9P_CEcDc/s640/bautismo.jpg"/>
          <p:cNvPicPr>
            <a:picLocks noChangeAspect="1" noChangeArrowheads="1"/>
          </p:cNvPicPr>
          <p:nvPr/>
        </p:nvPicPr>
        <p:blipFill>
          <a:blip r:embed="rId9" cstate="print"/>
          <a:srcRect/>
          <a:stretch>
            <a:fillRect/>
          </a:stretch>
        </p:blipFill>
        <p:spPr bwMode="auto">
          <a:xfrm>
            <a:off x="3200400" y="4470399"/>
            <a:ext cx="3581400" cy="2387601"/>
          </a:xfrm>
          <a:prstGeom prst="rect">
            <a:avLst/>
          </a:prstGeom>
          <a:noFill/>
        </p:spPr>
      </p:pic>
      <p:pic>
        <p:nvPicPr>
          <p:cNvPr id="1044" name="Picture 20" descr="http://nbbcri.org/wp-content/uploads/2013/07/MensBreakfast.jpg"/>
          <p:cNvPicPr>
            <a:picLocks noChangeAspect="1" noChangeArrowheads="1"/>
          </p:cNvPicPr>
          <p:nvPr/>
        </p:nvPicPr>
        <p:blipFill>
          <a:blip r:embed="rId10" cstate="print"/>
          <a:srcRect/>
          <a:stretch>
            <a:fillRect/>
          </a:stretch>
        </p:blipFill>
        <p:spPr bwMode="auto">
          <a:xfrm>
            <a:off x="3276600" y="2438400"/>
            <a:ext cx="5622341" cy="1752600"/>
          </a:xfrm>
          <a:prstGeom prst="rect">
            <a:avLst/>
          </a:prstGeom>
          <a:noFill/>
        </p:spPr>
      </p:pic>
      <p:pic>
        <p:nvPicPr>
          <p:cNvPr id="1048" name="Picture 24" descr="http://0101.nccdn.net/1_5/0c7/376/2b7/ladies_fellowship.jpg"/>
          <p:cNvPicPr>
            <a:picLocks noChangeAspect="1" noChangeArrowheads="1"/>
          </p:cNvPicPr>
          <p:nvPr/>
        </p:nvPicPr>
        <p:blipFill>
          <a:blip r:embed="rId11" cstate="print"/>
          <a:srcRect/>
          <a:stretch>
            <a:fillRect/>
          </a:stretch>
        </p:blipFill>
        <p:spPr bwMode="auto">
          <a:xfrm>
            <a:off x="609600" y="4572000"/>
            <a:ext cx="4670425" cy="2026215"/>
          </a:xfrm>
          <a:prstGeom prst="rect">
            <a:avLst/>
          </a:prstGeom>
          <a:noFill/>
        </p:spPr>
      </p:pic>
      <p:pic>
        <p:nvPicPr>
          <p:cNvPr id="1050" name="Picture 26" descr="http://www.bostoncoc.org/wp-content/uploads/2013/08/Missions-2.jpg"/>
          <p:cNvPicPr>
            <a:picLocks noChangeAspect="1" noChangeArrowheads="1"/>
          </p:cNvPicPr>
          <p:nvPr/>
        </p:nvPicPr>
        <p:blipFill>
          <a:blip r:embed="rId12" cstate="print"/>
          <a:srcRect/>
          <a:stretch>
            <a:fillRect/>
          </a:stretch>
        </p:blipFill>
        <p:spPr bwMode="auto">
          <a:xfrm>
            <a:off x="3857625" y="4038600"/>
            <a:ext cx="5286375" cy="3038476"/>
          </a:xfrm>
          <a:prstGeom prst="rect">
            <a:avLst/>
          </a:prstGeom>
          <a:noFill/>
        </p:spPr>
      </p:pic>
      <p:pic>
        <p:nvPicPr>
          <p:cNvPr id="1052" name="Picture 28" descr="http://www.middlestreetbaptist.org/images/Christian_education.jpg"/>
          <p:cNvPicPr>
            <a:picLocks noChangeAspect="1" noChangeArrowheads="1"/>
          </p:cNvPicPr>
          <p:nvPr/>
        </p:nvPicPr>
        <p:blipFill>
          <a:blip r:embed="rId13" cstate="print"/>
          <a:srcRect/>
          <a:stretch>
            <a:fillRect/>
          </a:stretch>
        </p:blipFill>
        <p:spPr bwMode="auto">
          <a:xfrm>
            <a:off x="457200" y="1981200"/>
            <a:ext cx="2971800" cy="3617844"/>
          </a:xfrm>
          <a:prstGeom prst="rect">
            <a:avLst/>
          </a:prstGeom>
          <a:noFill/>
        </p:spPr>
      </p:pic>
      <p:pic>
        <p:nvPicPr>
          <p:cNvPr id="1054" name="Picture 30" descr="http://newsongworship.org/hp_wordpress/wp-content/uploads/2011/08/Sports-Ministry.jpg"/>
          <p:cNvPicPr>
            <a:picLocks noChangeAspect="1" noChangeArrowheads="1"/>
          </p:cNvPicPr>
          <p:nvPr/>
        </p:nvPicPr>
        <p:blipFill>
          <a:blip r:embed="rId14" cstate="print"/>
          <a:srcRect/>
          <a:stretch>
            <a:fillRect/>
          </a:stretch>
        </p:blipFill>
        <p:spPr bwMode="auto">
          <a:xfrm>
            <a:off x="3962400" y="1905000"/>
            <a:ext cx="4980036" cy="1676400"/>
          </a:xfrm>
          <a:prstGeom prst="rect">
            <a:avLst/>
          </a:prstGeom>
          <a:noFill/>
        </p:spPr>
      </p:pic>
      <p:pic>
        <p:nvPicPr>
          <p:cNvPr id="1056" name="Picture 32" descr="http://www.auroraumc.org/siteimages/vbs.gif"/>
          <p:cNvPicPr>
            <a:picLocks noChangeAspect="1" noChangeArrowheads="1"/>
          </p:cNvPicPr>
          <p:nvPr/>
        </p:nvPicPr>
        <p:blipFill>
          <a:blip r:embed="rId15" cstate="print"/>
          <a:srcRect/>
          <a:stretch>
            <a:fillRect/>
          </a:stretch>
        </p:blipFill>
        <p:spPr bwMode="auto">
          <a:xfrm>
            <a:off x="-152400" y="3943350"/>
            <a:ext cx="3981450" cy="2914650"/>
          </a:xfrm>
          <a:prstGeom prst="rect">
            <a:avLst/>
          </a:prstGeom>
          <a:noFill/>
        </p:spPr>
      </p:pic>
      <p:pic>
        <p:nvPicPr>
          <p:cNvPr id="1038" name="Picture 14" descr="http://the-cathedral.org/wp-content/uploads/2011/12/preaching-bible.jpg"/>
          <p:cNvPicPr>
            <a:picLocks noChangeAspect="1" noChangeArrowheads="1"/>
          </p:cNvPicPr>
          <p:nvPr/>
        </p:nvPicPr>
        <p:blipFill>
          <a:blip r:embed="rId16" cstate="print"/>
          <a:srcRect/>
          <a:stretch>
            <a:fillRect/>
          </a:stretch>
        </p:blipFill>
        <p:spPr bwMode="auto">
          <a:xfrm>
            <a:off x="2057400" y="2362200"/>
            <a:ext cx="4985074" cy="3733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p:cTn id="7" dur="500" fill="hold"/>
                                        <p:tgtEl>
                                          <p:spTgt spid="1030"/>
                                        </p:tgtEl>
                                        <p:attrNameLst>
                                          <p:attrName>ppt_w</p:attrName>
                                        </p:attrNameLst>
                                      </p:cBhvr>
                                      <p:tavLst>
                                        <p:tav tm="0">
                                          <p:val>
                                            <p:fltVal val="0"/>
                                          </p:val>
                                        </p:tav>
                                        <p:tav tm="100000">
                                          <p:val>
                                            <p:strVal val="#ppt_w"/>
                                          </p:val>
                                        </p:tav>
                                      </p:tavLst>
                                    </p:anim>
                                    <p:anim calcmode="lin" valueType="num">
                                      <p:cBhvr>
                                        <p:cTn id="8" dur="500" fill="hold"/>
                                        <p:tgtEl>
                                          <p:spTgt spid="1030"/>
                                        </p:tgtEl>
                                        <p:attrNameLst>
                                          <p:attrName>ppt_h</p:attrName>
                                        </p:attrNameLst>
                                      </p:cBhvr>
                                      <p:tavLst>
                                        <p:tav tm="0">
                                          <p:val>
                                            <p:fltVal val="0"/>
                                          </p:val>
                                        </p:tav>
                                        <p:tav tm="100000">
                                          <p:val>
                                            <p:strVal val="#ppt_h"/>
                                          </p:val>
                                        </p:tav>
                                      </p:tavLst>
                                    </p:anim>
                                    <p:animEffect transition="in" filter="fade">
                                      <p:cBhvr>
                                        <p:cTn id="9" dur="500"/>
                                        <p:tgtEl>
                                          <p:spTgt spid="103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 calcmode="lin" valueType="num">
                                      <p:cBhvr>
                                        <p:cTn id="14" dur="500" fill="hold"/>
                                        <p:tgtEl>
                                          <p:spTgt spid="1028"/>
                                        </p:tgtEl>
                                        <p:attrNameLst>
                                          <p:attrName>ppt_w</p:attrName>
                                        </p:attrNameLst>
                                      </p:cBhvr>
                                      <p:tavLst>
                                        <p:tav tm="0">
                                          <p:val>
                                            <p:fltVal val="0"/>
                                          </p:val>
                                        </p:tav>
                                        <p:tav tm="100000">
                                          <p:val>
                                            <p:strVal val="#ppt_w"/>
                                          </p:val>
                                        </p:tav>
                                      </p:tavLst>
                                    </p:anim>
                                    <p:anim calcmode="lin" valueType="num">
                                      <p:cBhvr>
                                        <p:cTn id="15" dur="500" fill="hold"/>
                                        <p:tgtEl>
                                          <p:spTgt spid="1028"/>
                                        </p:tgtEl>
                                        <p:attrNameLst>
                                          <p:attrName>ppt_h</p:attrName>
                                        </p:attrNameLst>
                                      </p:cBhvr>
                                      <p:tavLst>
                                        <p:tav tm="0">
                                          <p:val>
                                            <p:fltVal val="0"/>
                                          </p:val>
                                        </p:tav>
                                        <p:tav tm="100000">
                                          <p:val>
                                            <p:strVal val="#ppt_h"/>
                                          </p:val>
                                        </p:tav>
                                      </p:tavLst>
                                    </p:anim>
                                    <p:animEffect transition="in" filter="fade">
                                      <p:cBhvr>
                                        <p:cTn id="16" dur="500"/>
                                        <p:tgtEl>
                                          <p:spTgt spid="102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1040"/>
                                        </p:tgtEl>
                                        <p:attrNameLst>
                                          <p:attrName>style.visibility</p:attrName>
                                        </p:attrNameLst>
                                      </p:cBhvr>
                                      <p:to>
                                        <p:strVal val="visible"/>
                                      </p:to>
                                    </p:set>
                                    <p:anim calcmode="lin" valueType="num">
                                      <p:cBhvr>
                                        <p:cTn id="21" dur="500" fill="hold"/>
                                        <p:tgtEl>
                                          <p:spTgt spid="1040"/>
                                        </p:tgtEl>
                                        <p:attrNameLst>
                                          <p:attrName>ppt_w</p:attrName>
                                        </p:attrNameLst>
                                      </p:cBhvr>
                                      <p:tavLst>
                                        <p:tav tm="0">
                                          <p:val>
                                            <p:fltVal val="0"/>
                                          </p:val>
                                        </p:tav>
                                        <p:tav tm="100000">
                                          <p:val>
                                            <p:strVal val="#ppt_w"/>
                                          </p:val>
                                        </p:tav>
                                      </p:tavLst>
                                    </p:anim>
                                    <p:anim calcmode="lin" valueType="num">
                                      <p:cBhvr>
                                        <p:cTn id="22" dur="500" fill="hold"/>
                                        <p:tgtEl>
                                          <p:spTgt spid="1040"/>
                                        </p:tgtEl>
                                        <p:attrNameLst>
                                          <p:attrName>ppt_h</p:attrName>
                                        </p:attrNameLst>
                                      </p:cBhvr>
                                      <p:tavLst>
                                        <p:tav tm="0">
                                          <p:val>
                                            <p:fltVal val="0"/>
                                          </p:val>
                                        </p:tav>
                                        <p:tav tm="100000">
                                          <p:val>
                                            <p:strVal val="#ppt_h"/>
                                          </p:val>
                                        </p:tav>
                                      </p:tavLst>
                                    </p:anim>
                                    <p:animEffect transition="in" filter="fade">
                                      <p:cBhvr>
                                        <p:cTn id="23" dur="500"/>
                                        <p:tgtEl>
                                          <p:spTgt spid="104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1032"/>
                                        </p:tgtEl>
                                        <p:attrNameLst>
                                          <p:attrName>style.visibility</p:attrName>
                                        </p:attrNameLst>
                                      </p:cBhvr>
                                      <p:to>
                                        <p:strVal val="visible"/>
                                      </p:to>
                                    </p:set>
                                    <p:anim calcmode="lin" valueType="num">
                                      <p:cBhvr>
                                        <p:cTn id="28" dur="500" fill="hold"/>
                                        <p:tgtEl>
                                          <p:spTgt spid="1032"/>
                                        </p:tgtEl>
                                        <p:attrNameLst>
                                          <p:attrName>ppt_w</p:attrName>
                                        </p:attrNameLst>
                                      </p:cBhvr>
                                      <p:tavLst>
                                        <p:tav tm="0">
                                          <p:val>
                                            <p:fltVal val="0"/>
                                          </p:val>
                                        </p:tav>
                                        <p:tav tm="100000">
                                          <p:val>
                                            <p:strVal val="#ppt_w"/>
                                          </p:val>
                                        </p:tav>
                                      </p:tavLst>
                                    </p:anim>
                                    <p:anim calcmode="lin" valueType="num">
                                      <p:cBhvr>
                                        <p:cTn id="29" dur="500" fill="hold"/>
                                        <p:tgtEl>
                                          <p:spTgt spid="1032"/>
                                        </p:tgtEl>
                                        <p:attrNameLst>
                                          <p:attrName>ppt_h</p:attrName>
                                        </p:attrNameLst>
                                      </p:cBhvr>
                                      <p:tavLst>
                                        <p:tav tm="0">
                                          <p:val>
                                            <p:fltVal val="0"/>
                                          </p:val>
                                        </p:tav>
                                        <p:tav tm="100000">
                                          <p:val>
                                            <p:strVal val="#ppt_h"/>
                                          </p:val>
                                        </p:tav>
                                      </p:tavLst>
                                    </p:anim>
                                    <p:animEffect transition="in" filter="fade">
                                      <p:cBhvr>
                                        <p:cTn id="30" dur="500"/>
                                        <p:tgtEl>
                                          <p:spTgt spid="103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1036"/>
                                        </p:tgtEl>
                                        <p:attrNameLst>
                                          <p:attrName>style.visibility</p:attrName>
                                        </p:attrNameLst>
                                      </p:cBhvr>
                                      <p:to>
                                        <p:strVal val="visible"/>
                                      </p:to>
                                    </p:set>
                                    <p:anim calcmode="lin" valueType="num">
                                      <p:cBhvr>
                                        <p:cTn id="35" dur="500" fill="hold"/>
                                        <p:tgtEl>
                                          <p:spTgt spid="1036"/>
                                        </p:tgtEl>
                                        <p:attrNameLst>
                                          <p:attrName>ppt_w</p:attrName>
                                        </p:attrNameLst>
                                      </p:cBhvr>
                                      <p:tavLst>
                                        <p:tav tm="0">
                                          <p:val>
                                            <p:fltVal val="0"/>
                                          </p:val>
                                        </p:tav>
                                        <p:tav tm="100000">
                                          <p:val>
                                            <p:strVal val="#ppt_w"/>
                                          </p:val>
                                        </p:tav>
                                      </p:tavLst>
                                    </p:anim>
                                    <p:anim calcmode="lin" valueType="num">
                                      <p:cBhvr>
                                        <p:cTn id="36" dur="500" fill="hold"/>
                                        <p:tgtEl>
                                          <p:spTgt spid="1036"/>
                                        </p:tgtEl>
                                        <p:attrNameLst>
                                          <p:attrName>ppt_h</p:attrName>
                                        </p:attrNameLst>
                                      </p:cBhvr>
                                      <p:tavLst>
                                        <p:tav tm="0">
                                          <p:val>
                                            <p:fltVal val="0"/>
                                          </p:val>
                                        </p:tav>
                                        <p:tav tm="100000">
                                          <p:val>
                                            <p:strVal val="#ppt_h"/>
                                          </p:val>
                                        </p:tav>
                                      </p:tavLst>
                                    </p:anim>
                                    <p:animEffect transition="in" filter="fade">
                                      <p:cBhvr>
                                        <p:cTn id="37" dur="500"/>
                                        <p:tgtEl>
                                          <p:spTgt spid="103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1026"/>
                                        </p:tgtEl>
                                        <p:attrNameLst>
                                          <p:attrName>style.visibility</p:attrName>
                                        </p:attrNameLst>
                                      </p:cBhvr>
                                      <p:to>
                                        <p:strVal val="visible"/>
                                      </p:to>
                                    </p:set>
                                    <p:anim calcmode="lin" valueType="num">
                                      <p:cBhvr>
                                        <p:cTn id="42" dur="500" fill="hold"/>
                                        <p:tgtEl>
                                          <p:spTgt spid="1026"/>
                                        </p:tgtEl>
                                        <p:attrNameLst>
                                          <p:attrName>ppt_w</p:attrName>
                                        </p:attrNameLst>
                                      </p:cBhvr>
                                      <p:tavLst>
                                        <p:tav tm="0">
                                          <p:val>
                                            <p:fltVal val="0"/>
                                          </p:val>
                                        </p:tav>
                                        <p:tav tm="100000">
                                          <p:val>
                                            <p:strVal val="#ppt_w"/>
                                          </p:val>
                                        </p:tav>
                                      </p:tavLst>
                                    </p:anim>
                                    <p:anim calcmode="lin" valueType="num">
                                      <p:cBhvr>
                                        <p:cTn id="43" dur="500" fill="hold"/>
                                        <p:tgtEl>
                                          <p:spTgt spid="1026"/>
                                        </p:tgtEl>
                                        <p:attrNameLst>
                                          <p:attrName>ppt_h</p:attrName>
                                        </p:attrNameLst>
                                      </p:cBhvr>
                                      <p:tavLst>
                                        <p:tav tm="0">
                                          <p:val>
                                            <p:fltVal val="0"/>
                                          </p:val>
                                        </p:tav>
                                        <p:tav tm="100000">
                                          <p:val>
                                            <p:strVal val="#ppt_h"/>
                                          </p:val>
                                        </p:tav>
                                      </p:tavLst>
                                    </p:anim>
                                    <p:animEffect transition="in" filter="fade">
                                      <p:cBhvr>
                                        <p:cTn id="44" dur="500"/>
                                        <p:tgtEl>
                                          <p:spTgt spid="1026"/>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1042"/>
                                        </p:tgtEl>
                                        <p:attrNameLst>
                                          <p:attrName>style.visibility</p:attrName>
                                        </p:attrNameLst>
                                      </p:cBhvr>
                                      <p:to>
                                        <p:strVal val="visible"/>
                                      </p:to>
                                    </p:set>
                                    <p:anim calcmode="lin" valueType="num">
                                      <p:cBhvr>
                                        <p:cTn id="49" dur="500" fill="hold"/>
                                        <p:tgtEl>
                                          <p:spTgt spid="1042"/>
                                        </p:tgtEl>
                                        <p:attrNameLst>
                                          <p:attrName>ppt_w</p:attrName>
                                        </p:attrNameLst>
                                      </p:cBhvr>
                                      <p:tavLst>
                                        <p:tav tm="0">
                                          <p:val>
                                            <p:fltVal val="0"/>
                                          </p:val>
                                        </p:tav>
                                        <p:tav tm="100000">
                                          <p:val>
                                            <p:strVal val="#ppt_w"/>
                                          </p:val>
                                        </p:tav>
                                      </p:tavLst>
                                    </p:anim>
                                    <p:anim calcmode="lin" valueType="num">
                                      <p:cBhvr>
                                        <p:cTn id="50" dur="500" fill="hold"/>
                                        <p:tgtEl>
                                          <p:spTgt spid="1042"/>
                                        </p:tgtEl>
                                        <p:attrNameLst>
                                          <p:attrName>ppt_h</p:attrName>
                                        </p:attrNameLst>
                                      </p:cBhvr>
                                      <p:tavLst>
                                        <p:tav tm="0">
                                          <p:val>
                                            <p:fltVal val="0"/>
                                          </p:val>
                                        </p:tav>
                                        <p:tav tm="100000">
                                          <p:val>
                                            <p:strVal val="#ppt_h"/>
                                          </p:val>
                                        </p:tav>
                                      </p:tavLst>
                                    </p:anim>
                                    <p:animEffect transition="in" filter="fade">
                                      <p:cBhvr>
                                        <p:cTn id="51" dur="500"/>
                                        <p:tgtEl>
                                          <p:spTgt spid="1042"/>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nodeType="clickEffect">
                                  <p:stCondLst>
                                    <p:cond delay="0"/>
                                  </p:stCondLst>
                                  <p:childTnLst>
                                    <p:set>
                                      <p:cBhvr>
                                        <p:cTn id="55" dur="1" fill="hold">
                                          <p:stCondLst>
                                            <p:cond delay="0"/>
                                          </p:stCondLst>
                                        </p:cTn>
                                        <p:tgtEl>
                                          <p:spTgt spid="1034"/>
                                        </p:tgtEl>
                                        <p:attrNameLst>
                                          <p:attrName>style.visibility</p:attrName>
                                        </p:attrNameLst>
                                      </p:cBhvr>
                                      <p:to>
                                        <p:strVal val="visible"/>
                                      </p:to>
                                    </p:set>
                                    <p:anim calcmode="lin" valueType="num">
                                      <p:cBhvr>
                                        <p:cTn id="56" dur="500" fill="hold"/>
                                        <p:tgtEl>
                                          <p:spTgt spid="1034"/>
                                        </p:tgtEl>
                                        <p:attrNameLst>
                                          <p:attrName>ppt_w</p:attrName>
                                        </p:attrNameLst>
                                      </p:cBhvr>
                                      <p:tavLst>
                                        <p:tav tm="0">
                                          <p:val>
                                            <p:fltVal val="0"/>
                                          </p:val>
                                        </p:tav>
                                        <p:tav tm="100000">
                                          <p:val>
                                            <p:strVal val="#ppt_w"/>
                                          </p:val>
                                        </p:tav>
                                      </p:tavLst>
                                    </p:anim>
                                    <p:anim calcmode="lin" valueType="num">
                                      <p:cBhvr>
                                        <p:cTn id="57" dur="500" fill="hold"/>
                                        <p:tgtEl>
                                          <p:spTgt spid="1034"/>
                                        </p:tgtEl>
                                        <p:attrNameLst>
                                          <p:attrName>ppt_h</p:attrName>
                                        </p:attrNameLst>
                                      </p:cBhvr>
                                      <p:tavLst>
                                        <p:tav tm="0">
                                          <p:val>
                                            <p:fltVal val="0"/>
                                          </p:val>
                                        </p:tav>
                                        <p:tav tm="100000">
                                          <p:val>
                                            <p:strVal val="#ppt_h"/>
                                          </p:val>
                                        </p:tav>
                                      </p:tavLst>
                                    </p:anim>
                                    <p:animEffect transition="in" filter="fade">
                                      <p:cBhvr>
                                        <p:cTn id="58" dur="500"/>
                                        <p:tgtEl>
                                          <p:spTgt spid="1034"/>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nodeType="clickEffect">
                                  <p:stCondLst>
                                    <p:cond delay="0"/>
                                  </p:stCondLst>
                                  <p:childTnLst>
                                    <p:set>
                                      <p:cBhvr>
                                        <p:cTn id="62" dur="1" fill="hold">
                                          <p:stCondLst>
                                            <p:cond delay="0"/>
                                          </p:stCondLst>
                                        </p:cTn>
                                        <p:tgtEl>
                                          <p:spTgt spid="1044"/>
                                        </p:tgtEl>
                                        <p:attrNameLst>
                                          <p:attrName>style.visibility</p:attrName>
                                        </p:attrNameLst>
                                      </p:cBhvr>
                                      <p:to>
                                        <p:strVal val="visible"/>
                                      </p:to>
                                    </p:set>
                                    <p:anim calcmode="lin" valueType="num">
                                      <p:cBhvr>
                                        <p:cTn id="63" dur="500" fill="hold"/>
                                        <p:tgtEl>
                                          <p:spTgt spid="1044"/>
                                        </p:tgtEl>
                                        <p:attrNameLst>
                                          <p:attrName>ppt_w</p:attrName>
                                        </p:attrNameLst>
                                      </p:cBhvr>
                                      <p:tavLst>
                                        <p:tav tm="0">
                                          <p:val>
                                            <p:fltVal val="0"/>
                                          </p:val>
                                        </p:tav>
                                        <p:tav tm="100000">
                                          <p:val>
                                            <p:strVal val="#ppt_w"/>
                                          </p:val>
                                        </p:tav>
                                      </p:tavLst>
                                    </p:anim>
                                    <p:anim calcmode="lin" valueType="num">
                                      <p:cBhvr>
                                        <p:cTn id="64" dur="500" fill="hold"/>
                                        <p:tgtEl>
                                          <p:spTgt spid="1044"/>
                                        </p:tgtEl>
                                        <p:attrNameLst>
                                          <p:attrName>ppt_h</p:attrName>
                                        </p:attrNameLst>
                                      </p:cBhvr>
                                      <p:tavLst>
                                        <p:tav tm="0">
                                          <p:val>
                                            <p:fltVal val="0"/>
                                          </p:val>
                                        </p:tav>
                                        <p:tav tm="100000">
                                          <p:val>
                                            <p:strVal val="#ppt_h"/>
                                          </p:val>
                                        </p:tav>
                                      </p:tavLst>
                                    </p:anim>
                                    <p:animEffect transition="in" filter="fade">
                                      <p:cBhvr>
                                        <p:cTn id="65" dur="500"/>
                                        <p:tgtEl>
                                          <p:spTgt spid="1044"/>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0" fill="hold" nodeType="clickEffect">
                                  <p:stCondLst>
                                    <p:cond delay="0"/>
                                  </p:stCondLst>
                                  <p:childTnLst>
                                    <p:set>
                                      <p:cBhvr>
                                        <p:cTn id="69" dur="1" fill="hold">
                                          <p:stCondLst>
                                            <p:cond delay="0"/>
                                          </p:stCondLst>
                                        </p:cTn>
                                        <p:tgtEl>
                                          <p:spTgt spid="1048"/>
                                        </p:tgtEl>
                                        <p:attrNameLst>
                                          <p:attrName>style.visibility</p:attrName>
                                        </p:attrNameLst>
                                      </p:cBhvr>
                                      <p:to>
                                        <p:strVal val="visible"/>
                                      </p:to>
                                    </p:set>
                                    <p:anim calcmode="lin" valueType="num">
                                      <p:cBhvr>
                                        <p:cTn id="70" dur="500" fill="hold"/>
                                        <p:tgtEl>
                                          <p:spTgt spid="1048"/>
                                        </p:tgtEl>
                                        <p:attrNameLst>
                                          <p:attrName>ppt_w</p:attrName>
                                        </p:attrNameLst>
                                      </p:cBhvr>
                                      <p:tavLst>
                                        <p:tav tm="0">
                                          <p:val>
                                            <p:fltVal val="0"/>
                                          </p:val>
                                        </p:tav>
                                        <p:tav tm="100000">
                                          <p:val>
                                            <p:strVal val="#ppt_w"/>
                                          </p:val>
                                        </p:tav>
                                      </p:tavLst>
                                    </p:anim>
                                    <p:anim calcmode="lin" valueType="num">
                                      <p:cBhvr>
                                        <p:cTn id="71" dur="500" fill="hold"/>
                                        <p:tgtEl>
                                          <p:spTgt spid="1048"/>
                                        </p:tgtEl>
                                        <p:attrNameLst>
                                          <p:attrName>ppt_h</p:attrName>
                                        </p:attrNameLst>
                                      </p:cBhvr>
                                      <p:tavLst>
                                        <p:tav tm="0">
                                          <p:val>
                                            <p:fltVal val="0"/>
                                          </p:val>
                                        </p:tav>
                                        <p:tav tm="100000">
                                          <p:val>
                                            <p:strVal val="#ppt_h"/>
                                          </p:val>
                                        </p:tav>
                                      </p:tavLst>
                                    </p:anim>
                                    <p:animEffect transition="in" filter="fade">
                                      <p:cBhvr>
                                        <p:cTn id="72" dur="500"/>
                                        <p:tgtEl>
                                          <p:spTgt spid="1048"/>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0" fill="hold" nodeType="clickEffect">
                                  <p:stCondLst>
                                    <p:cond delay="0"/>
                                  </p:stCondLst>
                                  <p:childTnLst>
                                    <p:set>
                                      <p:cBhvr>
                                        <p:cTn id="76" dur="1" fill="hold">
                                          <p:stCondLst>
                                            <p:cond delay="0"/>
                                          </p:stCondLst>
                                        </p:cTn>
                                        <p:tgtEl>
                                          <p:spTgt spid="1050"/>
                                        </p:tgtEl>
                                        <p:attrNameLst>
                                          <p:attrName>style.visibility</p:attrName>
                                        </p:attrNameLst>
                                      </p:cBhvr>
                                      <p:to>
                                        <p:strVal val="visible"/>
                                      </p:to>
                                    </p:set>
                                    <p:anim calcmode="lin" valueType="num">
                                      <p:cBhvr>
                                        <p:cTn id="77" dur="500" fill="hold"/>
                                        <p:tgtEl>
                                          <p:spTgt spid="1050"/>
                                        </p:tgtEl>
                                        <p:attrNameLst>
                                          <p:attrName>ppt_w</p:attrName>
                                        </p:attrNameLst>
                                      </p:cBhvr>
                                      <p:tavLst>
                                        <p:tav tm="0">
                                          <p:val>
                                            <p:fltVal val="0"/>
                                          </p:val>
                                        </p:tav>
                                        <p:tav tm="100000">
                                          <p:val>
                                            <p:strVal val="#ppt_w"/>
                                          </p:val>
                                        </p:tav>
                                      </p:tavLst>
                                    </p:anim>
                                    <p:anim calcmode="lin" valueType="num">
                                      <p:cBhvr>
                                        <p:cTn id="78" dur="500" fill="hold"/>
                                        <p:tgtEl>
                                          <p:spTgt spid="1050"/>
                                        </p:tgtEl>
                                        <p:attrNameLst>
                                          <p:attrName>ppt_h</p:attrName>
                                        </p:attrNameLst>
                                      </p:cBhvr>
                                      <p:tavLst>
                                        <p:tav tm="0">
                                          <p:val>
                                            <p:fltVal val="0"/>
                                          </p:val>
                                        </p:tav>
                                        <p:tav tm="100000">
                                          <p:val>
                                            <p:strVal val="#ppt_h"/>
                                          </p:val>
                                        </p:tav>
                                      </p:tavLst>
                                    </p:anim>
                                    <p:animEffect transition="in" filter="fade">
                                      <p:cBhvr>
                                        <p:cTn id="79" dur="500"/>
                                        <p:tgtEl>
                                          <p:spTgt spid="1050"/>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0" fill="hold" nodeType="clickEffect">
                                  <p:stCondLst>
                                    <p:cond delay="0"/>
                                  </p:stCondLst>
                                  <p:childTnLst>
                                    <p:set>
                                      <p:cBhvr>
                                        <p:cTn id="83" dur="1" fill="hold">
                                          <p:stCondLst>
                                            <p:cond delay="0"/>
                                          </p:stCondLst>
                                        </p:cTn>
                                        <p:tgtEl>
                                          <p:spTgt spid="1052"/>
                                        </p:tgtEl>
                                        <p:attrNameLst>
                                          <p:attrName>style.visibility</p:attrName>
                                        </p:attrNameLst>
                                      </p:cBhvr>
                                      <p:to>
                                        <p:strVal val="visible"/>
                                      </p:to>
                                    </p:set>
                                    <p:anim calcmode="lin" valueType="num">
                                      <p:cBhvr>
                                        <p:cTn id="84" dur="500" fill="hold"/>
                                        <p:tgtEl>
                                          <p:spTgt spid="1052"/>
                                        </p:tgtEl>
                                        <p:attrNameLst>
                                          <p:attrName>ppt_w</p:attrName>
                                        </p:attrNameLst>
                                      </p:cBhvr>
                                      <p:tavLst>
                                        <p:tav tm="0">
                                          <p:val>
                                            <p:fltVal val="0"/>
                                          </p:val>
                                        </p:tav>
                                        <p:tav tm="100000">
                                          <p:val>
                                            <p:strVal val="#ppt_w"/>
                                          </p:val>
                                        </p:tav>
                                      </p:tavLst>
                                    </p:anim>
                                    <p:anim calcmode="lin" valueType="num">
                                      <p:cBhvr>
                                        <p:cTn id="85" dur="500" fill="hold"/>
                                        <p:tgtEl>
                                          <p:spTgt spid="1052"/>
                                        </p:tgtEl>
                                        <p:attrNameLst>
                                          <p:attrName>ppt_h</p:attrName>
                                        </p:attrNameLst>
                                      </p:cBhvr>
                                      <p:tavLst>
                                        <p:tav tm="0">
                                          <p:val>
                                            <p:fltVal val="0"/>
                                          </p:val>
                                        </p:tav>
                                        <p:tav tm="100000">
                                          <p:val>
                                            <p:strVal val="#ppt_h"/>
                                          </p:val>
                                        </p:tav>
                                      </p:tavLst>
                                    </p:anim>
                                    <p:animEffect transition="in" filter="fade">
                                      <p:cBhvr>
                                        <p:cTn id="86" dur="500"/>
                                        <p:tgtEl>
                                          <p:spTgt spid="1052"/>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0" fill="hold" nodeType="clickEffect">
                                  <p:stCondLst>
                                    <p:cond delay="0"/>
                                  </p:stCondLst>
                                  <p:childTnLst>
                                    <p:set>
                                      <p:cBhvr>
                                        <p:cTn id="90" dur="1" fill="hold">
                                          <p:stCondLst>
                                            <p:cond delay="0"/>
                                          </p:stCondLst>
                                        </p:cTn>
                                        <p:tgtEl>
                                          <p:spTgt spid="1054"/>
                                        </p:tgtEl>
                                        <p:attrNameLst>
                                          <p:attrName>style.visibility</p:attrName>
                                        </p:attrNameLst>
                                      </p:cBhvr>
                                      <p:to>
                                        <p:strVal val="visible"/>
                                      </p:to>
                                    </p:set>
                                    <p:anim calcmode="lin" valueType="num">
                                      <p:cBhvr>
                                        <p:cTn id="91" dur="500" fill="hold"/>
                                        <p:tgtEl>
                                          <p:spTgt spid="1054"/>
                                        </p:tgtEl>
                                        <p:attrNameLst>
                                          <p:attrName>ppt_w</p:attrName>
                                        </p:attrNameLst>
                                      </p:cBhvr>
                                      <p:tavLst>
                                        <p:tav tm="0">
                                          <p:val>
                                            <p:fltVal val="0"/>
                                          </p:val>
                                        </p:tav>
                                        <p:tav tm="100000">
                                          <p:val>
                                            <p:strVal val="#ppt_w"/>
                                          </p:val>
                                        </p:tav>
                                      </p:tavLst>
                                    </p:anim>
                                    <p:anim calcmode="lin" valueType="num">
                                      <p:cBhvr>
                                        <p:cTn id="92" dur="500" fill="hold"/>
                                        <p:tgtEl>
                                          <p:spTgt spid="1054"/>
                                        </p:tgtEl>
                                        <p:attrNameLst>
                                          <p:attrName>ppt_h</p:attrName>
                                        </p:attrNameLst>
                                      </p:cBhvr>
                                      <p:tavLst>
                                        <p:tav tm="0">
                                          <p:val>
                                            <p:fltVal val="0"/>
                                          </p:val>
                                        </p:tav>
                                        <p:tav tm="100000">
                                          <p:val>
                                            <p:strVal val="#ppt_h"/>
                                          </p:val>
                                        </p:tav>
                                      </p:tavLst>
                                    </p:anim>
                                    <p:animEffect transition="in" filter="fade">
                                      <p:cBhvr>
                                        <p:cTn id="93" dur="500"/>
                                        <p:tgtEl>
                                          <p:spTgt spid="1054"/>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0" fill="hold" nodeType="clickEffect">
                                  <p:stCondLst>
                                    <p:cond delay="0"/>
                                  </p:stCondLst>
                                  <p:childTnLst>
                                    <p:set>
                                      <p:cBhvr>
                                        <p:cTn id="97" dur="1" fill="hold">
                                          <p:stCondLst>
                                            <p:cond delay="0"/>
                                          </p:stCondLst>
                                        </p:cTn>
                                        <p:tgtEl>
                                          <p:spTgt spid="1056"/>
                                        </p:tgtEl>
                                        <p:attrNameLst>
                                          <p:attrName>style.visibility</p:attrName>
                                        </p:attrNameLst>
                                      </p:cBhvr>
                                      <p:to>
                                        <p:strVal val="visible"/>
                                      </p:to>
                                    </p:set>
                                    <p:anim calcmode="lin" valueType="num">
                                      <p:cBhvr>
                                        <p:cTn id="98" dur="500" fill="hold"/>
                                        <p:tgtEl>
                                          <p:spTgt spid="1056"/>
                                        </p:tgtEl>
                                        <p:attrNameLst>
                                          <p:attrName>ppt_w</p:attrName>
                                        </p:attrNameLst>
                                      </p:cBhvr>
                                      <p:tavLst>
                                        <p:tav tm="0">
                                          <p:val>
                                            <p:fltVal val="0"/>
                                          </p:val>
                                        </p:tav>
                                        <p:tav tm="100000">
                                          <p:val>
                                            <p:strVal val="#ppt_w"/>
                                          </p:val>
                                        </p:tav>
                                      </p:tavLst>
                                    </p:anim>
                                    <p:anim calcmode="lin" valueType="num">
                                      <p:cBhvr>
                                        <p:cTn id="99" dur="500" fill="hold"/>
                                        <p:tgtEl>
                                          <p:spTgt spid="1056"/>
                                        </p:tgtEl>
                                        <p:attrNameLst>
                                          <p:attrName>ppt_h</p:attrName>
                                        </p:attrNameLst>
                                      </p:cBhvr>
                                      <p:tavLst>
                                        <p:tav tm="0">
                                          <p:val>
                                            <p:fltVal val="0"/>
                                          </p:val>
                                        </p:tav>
                                        <p:tav tm="100000">
                                          <p:val>
                                            <p:strVal val="#ppt_h"/>
                                          </p:val>
                                        </p:tav>
                                      </p:tavLst>
                                    </p:anim>
                                    <p:animEffect transition="in" filter="fade">
                                      <p:cBhvr>
                                        <p:cTn id="100" dur="500"/>
                                        <p:tgtEl>
                                          <p:spTgt spid="1056"/>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0" fill="hold" nodeType="clickEffect">
                                  <p:stCondLst>
                                    <p:cond delay="0"/>
                                  </p:stCondLst>
                                  <p:childTnLst>
                                    <p:set>
                                      <p:cBhvr>
                                        <p:cTn id="104" dur="1" fill="hold">
                                          <p:stCondLst>
                                            <p:cond delay="0"/>
                                          </p:stCondLst>
                                        </p:cTn>
                                        <p:tgtEl>
                                          <p:spTgt spid="1038"/>
                                        </p:tgtEl>
                                        <p:attrNameLst>
                                          <p:attrName>style.visibility</p:attrName>
                                        </p:attrNameLst>
                                      </p:cBhvr>
                                      <p:to>
                                        <p:strVal val="visible"/>
                                      </p:to>
                                    </p:set>
                                    <p:anim calcmode="lin" valueType="num">
                                      <p:cBhvr>
                                        <p:cTn id="105" dur="500" fill="hold"/>
                                        <p:tgtEl>
                                          <p:spTgt spid="1038"/>
                                        </p:tgtEl>
                                        <p:attrNameLst>
                                          <p:attrName>ppt_w</p:attrName>
                                        </p:attrNameLst>
                                      </p:cBhvr>
                                      <p:tavLst>
                                        <p:tav tm="0">
                                          <p:val>
                                            <p:fltVal val="0"/>
                                          </p:val>
                                        </p:tav>
                                        <p:tav tm="100000">
                                          <p:val>
                                            <p:strVal val="#ppt_w"/>
                                          </p:val>
                                        </p:tav>
                                      </p:tavLst>
                                    </p:anim>
                                    <p:anim calcmode="lin" valueType="num">
                                      <p:cBhvr>
                                        <p:cTn id="106" dur="500" fill="hold"/>
                                        <p:tgtEl>
                                          <p:spTgt spid="1038"/>
                                        </p:tgtEl>
                                        <p:attrNameLst>
                                          <p:attrName>ppt_h</p:attrName>
                                        </p:attrNameLst>
                                      </p:cBhvr>
                                      <p:tavLst>
                                        <p:tav tm="0">
                                          <p:val>
                                            <p:fltVal val="0"/>
                                          </p:val>
                                        </p:tav>
                                        <p:tav tm="100000">
                                          <p:val>
                                            <p:strVal val="#ppt_h"/>
                                          </p:val>
                                        </p:tav>
                                      </p:tavLst>
                                    </p:anim>
                                    <p:animEffect transition="in" filter="fade">
                                      <p:cBhvr>
                                        <p:cTn id="107" dur="500"/>
                                        <p:tgtEl>
                                          <p:spTgt spid="1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371600"/>
            <a:ext cx="8915400" cy="5486400"/>
          </a:xfrm>
        </p:spPr>
        <p:txBody>
          <a:bodyPr>
            <a:normAutofit fontScale="90000"/>
          </a:bodyPr>
          <a:lstStyle/>
          <a:p>
            <a:pPr lvl="0"/>
            <a:r>
              <a:rPr lang="en-US" i="1" dirty="0" smtClean="0"/>
              <a:t>"For we are the circumcision, which </a:t>
            </a:r>
            <a:r>
              <a:rPr lang="en-US" i="1" u="sng" dirty="0" smtClean="0"/>
              <a:t>worship God in the Spirit</a:t>
            </a:r>
            <a:r>
              <a:rPr lang="en-US" i="1" dirty="0" smtClean="0"/>
              <a:t>, and rejoice in Christ Jesus, and have no confidence in the flesh" (Phil. 3:3) </a:t>
            </a:r>
            <a:br>
              <a:rPr lang="en-US" i="1" dirty="0" smtClean="0"/>
            </a:br>
            <a:r>
              <a:rPr lang="en-US" i="1" dirty="0" smtClean="0"/>
              <a:t/>
            </a:r>
            <a:br>
              <a:rPr lang="en-US" i="1" dirty="0" smtClean="0"/>
            </a:br>
            <a:r>
              <a:rPr lang="en-US" i="1" dirty="0" smtClean="0"/>
              <a:t> “For as many as are </a:t>
            </a:r>
            <a:r>
              <a:rPr lang="en-US" i="1" u="sng" dirty="0" smtClean="0"/>
              <a:t>led by the Spirit of God</a:t>
            </a:r>
            <a:r>
              <a:rPr lang="en-US" i="1" dirty="0" smtClean="0"/>
              <a:t>, they are the sons of God.” </a:t>
            </a:r>
            <a:br>
              <a:rPr lang="en-US" i="1" dirty="0" smtClean="0"/>
            </a:br>
            <a:r>
              <a:rPr lang="en-US" i="1" dirty="0" smtClean="0"/>
              <a:t>(Rom. 8:14)</a:t>
            </a:r>
            <a:br>
              <a:rPr lang="en-US" i="1"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733800"/>
          </a:xfrm>
        </p:spPr>
        <p:txBody>
          <a:bodyPr>
            <a:normAutofit/>
          </a:bodyPr>
          <a:lstStyle/>
          <a:p>
            <a:r>
              <a:rPr lang="en-US" dirty="0" smtClean="0"/>
              <a:t>If allowed by pastor and people, the Spirit of God can guarantee both the presence and power of God at each church meeting.</a:t>
            </a:r>
            <a:endParaRPr lang="en-US" dirty="0"/>
          </a:p>
        </p:txBody>
      </p:sp>
      <p:pic>
        <p:nvPicPr>
          <p:cNvPr id="2050" name="Picture 2" descr="http://www.southside.ca/wp-content/uploads/2013/04/Sermon-Graphic-Presence.png"/>
          <p:cNvPicPr>
            <a:picLocks noChangeAspect="1" noChangeArrowheads="1"/>
          </p:cNvPicPr>
          <p:nvPr/>
        </p:nvPicPr>
        <p:blipFill>
          <a:blip r:embed="rId2" cstate="print"/>
          <a:srcRect t="15686" b="15294"/>
          <a:stretch>
            <a:fillRect/>
          </a:stretch>
        </p:blipFill>
        <p:spPr bwMode="auto">
          <a:xfrm>
            <a:off x="1752600" y="3657600"/>
            <a:ext cx="5715000" cy="2514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ingodsimage.com/wp-content/uploads/2012/12/Who-or-What-is-the-Holy-Spirit.jpg"/>
          <p:cNvPicPr>
            <a:picLocks noChangeAspect="1" noChangeArrowheads="1"/>
          </p:cNvPicPr>
          <p:nvPr/>
        </p:nvPicPr>
        <p:blipFill>
          <a:blip r:embed="rId2" cstate="print"/>
          <a:srcRect/>
          <a:stretch>
            <a:fillRect/>
          </a:stretch>
        </p:blipFill>
        <p:spPr bwMode="auto">
          <a:xfrm>
            <a:off x="-1" y="886324"/>
            <a:ext cx="9144001" cy="5133476"/>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352800"/>
          </a:xfrm>
        </p:spPr>
        <p:txBody>
          <a:bodyPr>
            <a:normAutofit/>
          </a:bodyPr>
          <a:lstStyle/>
          <a:p>
            <a:r>
              <a:rPr lang="en-US" i="1" dirty="0" smtClean="0"/>
              <a:t>“Endeavouring to keep the </a:t>
            </a:r>
            <a:r>
              <a:rPr lang="en-US" i="1" u="sng" dirty="0" smtClean="0"/>
              <a:t>unity of the Spirit</a:t>
            </a:r>
            <a:r>
              <a:rPr lang="en-US" i="1" dirty="0" smtClean="0"/>
              <a:t> in the bond of peace.”</a:t>
            </a:r>
            <a:br>
              <a:rPr lang="en-US" i="1" dirty="0" smtClean="0"/>
            </a:br>
            <a:r>
              <a:rPr lang="en-US" i="1" dirty="0" smtClean="0"/>
              <a:t>(Eph 4:3)</a:t>
            </a:r>
            <a:endParaRPr lang="en-US" i="1" dirty="0"/>
          </a:p>
        </p:txBody>
      </p:sp>
      <p:pic>
        <p:nvPicPr>
          <p:cNvPr id="29698" name="Picture 2" descr="http://bhbaptist.org/Websites/beaconhill/images/unity2.JPG"/>
          <p:cNvPicPr>
            <a:picLocks noChangeAspect="1" noChangeArrowheads="1"/>
          </p:cNvPicPr>
          <p:nvPr/>
        </p:nvPicPr>
        <p:blipFill>
          <a:blip r:embed="rId2" cstate="print"/>
          <a:srcRect/>
          <a:stretch>
            <a:fillRect/>
          </a:stretch>
        </p:blipFill>
        <p:spPr bwMode="auto">
          <a:xfrm>
            <a:off x="2133600" y="3048000"/>
            <a:ext cx="5353050" cy="355143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33401"/>
            <a:ext cx="9144000" cy="5632311"/>
          </a:xfrm>
          <a:prstGeom prst="rect">
            <a:avLst/>
          </a:prstGeom>
        </p:spPr>
        <p:txBody>
          <a:bodyPr wrap="square">
            <a:spAutoFit/>
          </a:bodyPr>
          <a:lstStyle/>
          <a:p>
            <a:pPr algn="ctr"/>
            <a:r>
              <a:rPr lang="en-US" sz="4000" i="1" dirty="0" smtClean="0"/>
              <a:t>“These six things doth the LORD hate: yea, seven are an abomination unto him: A proud look, a lying tongue, and hands that shed innocent blood, An heart that deviseth wicked imaginations, feet that be swift in running to mischief, A false witness that speaketh lies, and he that </a:t>
            </a:r>
            <a:r>
              <a:rPr lang="en-US" sz="4000" i="1" u="sng" dirty="0" smtClean="0"/>
              <a:t>soweth discord</a:t>
            </a:r>
            <a:r>
              <a:rPr lang="en-US" sz="4000" i="1" dirty="0" smtClean="0"/>
              <a:t> among brethren.” </a:t>
            </a:r>
          </a:p>
          <a:p>
            <a:pPr algn="ctr"/>
            <a:r>
              <a:rPr lang="en-US" sz="4000" i="1" dirty="0" smtClean="0"/>
              <a:t>(Proverbs 6:16-19) </a:t>
            </a:r>
            <a:endParaRPr lang="en-US" sz="4000" i="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478970"/>
          </a:xfrm>
          <a:prstGeom prst="rect">
            <a:avLst/>
          </a:prstGeom>
        </p:spPr>
        <p:txBody>
          <a:bodyPr wrap="square">
            <a:spAutoFit/>
          </a:bodyPr>
          <a:lstStyle/>
          <a:p>
            <a:pPr algn="ctr"/>
            <a:r>
              <a:rPr lang="en-US" sz="3200" i="1" dirty="0" smtClean="0"/>
              <a:t>“Behold, how good and how pleasant it is for brethren to dwell together in </a:t>
            </a:r>
            <a:r>
              <a:rPr lang="en-US" sz="3200" i="1" u="sng" dirty="0" smtClean="0"/>
              <a:t>unity</a:t>
            </a:r>
            <a:r>
              <a:rPr lang="en-US" sz="3200" i="1" dirty="0" smtClean="0"/>
              <a:t>!”  </a:t>
            </a:r>
          </a:p>
          <a:p>
            <a:pPr algn="ctr"/>
            <a:r>
              <a:rPr lang="en-US" sz="3200" i="1" dirty="0" smtClean="0"/>
              <a:t>(Psalm 133:1)</a:t>
            </a:r>
          </a:p>
          <a:p>
            <a:pPr algn="ctr"/>
            <a:endParaRPr lang="en-US" sz="3200" i="1" dirty="0" smtClean="0"/>
          </a:p>
          <a:p>
            <a:pPr algn="ctr"/>
            <a:r>
              <a:rPr lang="en-US" sz="3200" i="1" dirty="0" smtClean="0"/>
              <a:t>“Who also declared unto us your </a:t>
            </a:r>
            <a:r>
              <a:rPr lang="en-US" sz="3200" i="1" u="sng" dirty="0" smtClean="0"/>
              <a:t>love in the Spirit</a:t>
            </a:r>
            <a:r>
              <a:rPr lang="en-US" sz="3200" i="1" dirty="0" smtClean="0"/>
              <a:t>.” (Col 1:8) </a:t>
            </a:r>
          </a:p>
          <a:p>
            <a:pPr algn="ctr"/>
            <a:endParaRPr lang="en-US" sz="3200" i="1" dirty="0" smtClean="0"/>
          </a:p>
          <a:p>
            <a:pPr algn="ctr"/>
            <a:r>
              <a:rPr lang="en-US" sz="3200" i="1" dirty="0" smtClean="0"/>
              <a:t>“If there be therefore any consolation in Christ, if any comfort of love, if any </a:t>
            </a:r>
            <a:r>
              <a:rPr lang="en-US" sz="3200" i="1" u="sng" dirty="0" smtClean="0"/>
              <a:t>fellowship of the Spirit</a:t>
            </a:r>
            <a:r>
              <a:rPr lang="en-US" sz="3200" i="1" dirty="0" smtClean="0"/>
              <a:t>, if any bowels and mercies, Fulfil ye my joy, </a:t>
            </a:r>
            <a:r>
              <a:rPr lang="en-US" sz="3200" i="1" u="sng" dirty="0" smtClean="0"/>
              <a:t>that ye be likeminded, having the same love, being of one accord, of one mind</a:t>
            </a:r>
            <a:r>
              <a:rPr lang="en-US" sz="3200" i="1" dirty="0" smtClean="0"/>
              <a:t>.” </a:t>
            </a:r>
          </a:p>
          <a:p>
            <a:pPr algn="ctr"/>
            <a:r>
              <a:rPr lang="en-US" sz="3200" i="1" dirty="0" smtClean="0"/>
              <a:t>(Phil. 2:1-2)</a:t>
            </a:r>
          </a:p>
          <a:p>
            <a:pPr algn="ctr"/>
            <a:endParaRPr lang="en-US" sz="3200" i="1" dirty="0" smtClean="0"/>
          </a:p>
          <a:p>
            <a:pPr algn="ctr"/>
            <a:endParaRPr lang="en-US" sz="3200" i="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reverandandys.files.wordpress.com/2013/04/loveoneanother-e1299879079356.jpg"/>
          <p:cNvPicPr>
            <a:picLocks noChangeAspect="1" noChangeArrowheads="1"/>
          </p:cNvPicPr>
          <p:nvPr/>
        </p:nvPicPr>
        <p:blipFill>
          <a:blip r:embed="rId2" cstate="print"/>
          <a:srcRect/>
          <a:stretch>
            <a:fillRect/>
          </a:stretch>
        </p:blipFill>
        <p:spPr bwMode="auto">
          <a:xfrm>
            <a:off x="1371600" y="228600"/>
            <a:ext cx="6386202" cy="6346902"/>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solidFill>
                  <a:srgbClr val="FFFF00"/>
                </a:solidFill>
              </a:rPr>
              <a:t>He desires to direct the missionary outreach of the Local Church </a:t>
            </a:r>
            <a:endParaRPr lang="en-US" dirty="0">
              <a:solidFill>
                <a:srgbClr val="FFFF00"/>
              </a:solidFill>
            </a:endParaRPr>
          </a:p>
        </p:txBody>
      </p:sp>
      <p:pic>
        <p:nvPicPr>
          <p:cNvPr id="33794" name="Picture 2" descr="http://ifcamedia.org/harvestfields/wp-content/uploads/2010/11/the_great_commission.jpg"/>
          <p:cNvPicPr>
            <a:picLocks noChangeAspect="1" noChangeArrowheads="1"/>
          </p:cNvPicPr>
          <p:nvPr/>
        </p:nvPicPr>
        <p:blipFill>
          <a:blip r:embed="rId2" cstate="print"/>
          <a:srcRect/>
          <a:stretch>
            <a:fillRect/>
          </a:stretch>
        </p:blipFill>
        <p:spPr bwMode="auto">
          <a:xfrm>
            <a:off x="1676400" y="2057400"/>
            <a:ext cx="5588000" cy="41910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962400"/>
          </a:xfrm>
        </p:spPr>
        <p:txBody>
          <a:bodyPr>
            <a:normAutofit fontScale="90000"/>
          </a:bodyPr>
          <a:lstStyle/>
          <a:p>
            <a:r>
              <a:rPr lang="en-US" i="1" dirty="0" smtClean="0"/>
              <a:t>“But ye shall receive power, after that the Holy Ghost is come upon you: and ye shall be witnesses unto me both in Jerusalem, and in all Judaea, and in Samaria, and unto the uttermost part of the earth.” (Acts 1:8) </a:t>
            </a:r>
            <a:endParaRPr lang="en-US" i="1" dirty="0"/>
          </a:p>
        </p:txBody>
      </p:sp>
      <p:pic>
        <p:nvPicPr>
          <p:cNvPr id="35842" name="Picture 2" descr="http://indepcentral.com/wp-content/uploads/2012/04/world-missions-earth-hand-630x288.jpg"/>
          <p:cNvPicPr>
            <a:picLocks noChangeAspect="1" noChangeArrowheads="1"/>
          </p:cNvPicPr>
          <p:nvPr/>
        </p:nvPicPr>
        <p:blipFill>
          <a:blip r:embed="rId2" cstate="print"/>
          <a:srcRect/>
          <a:stretch>
            <a:fillRect/>
          </a:stretch>
        </p:blipFill>
        <p:spPr bwMode="auto">
          <a:xfrm>
            <a:off x="1676400" y="4114799"/>
            <a:ext cx="6000750" cy="274320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59162"/>
          </a:xfrm>
        </p:spPr>
        <p:txBody>
          <a:bodyPr>
            <a:normAutofit/>
          </a:bodyPr>
          <a:lstStyle/>
          <a:p>
            <a:pPr lvl="0"/>
            <a:r>
              <a:rPr lang="en-US" i="1" dirty="0" smtClean="0"/>
              <a:t>"Then the </a:t>
            </a:r>
            <a:r>
              <a:rPr lang="en-US" i="1" u="sng" dirty="0" smtClean="0"/>
              <a:t>Spirit said </a:t>
            </a:r>
            <a:r>
              <a:rPr lang="en-US" i="1" dirty="0" smtClean="0"/>
              <a:t>unto Philip, Go near, and join thyself to this chariot" (Acts 8:29)</a:t>
            </a:r>
            <a:r>
              <a:rPr lang="en-US" dirty="0" smtClean="0"/>
              <a:t/>
            </a:r>
            <a:br>
              <a:rPr lang="en-US" dirty="0" smtClean="0"/>
            </a:br>
            <a:endParaRPr lang="en-US" dirty="0"/>
          </a:p>
        </p:txBody>
      </p:sp>
      <p:pic>
        <p:nvPicPr>
          <p:cNvPr id="34818" name="Picture 2" descr="http://www.swordofthespirit.net/bulwark/philip-with-ethiopian-eunuch47.jpg"/>
          <p:cNvPicPr>
            <a:picLocks noChangeAspect="1" noChangeArrowheads="1"/>
          </p:cNvPicPr>
          <p:nvPr/>
        </p:nvPicPr>
        <p:blipFill>
          <a:blip r:embed="rId2" cstate="print"/>
          <a:srcRect/>
          <a:stretch>
            <a:fillRect/>
          </a:stretch>
        </p:blipFill>
        <p:spPr bwMode="auto">
          <a:xfrm>
            <a:off x="2514600" y="3352800"/>
            <a:ext cx="3810000" cy="2924176"/>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5486400" cy="6781800"/>
          </a:xfrm>
        </p:spPr>
        <p:txBody>
          <a:bodyPr>
            <a:normAutofit fontScale="90000"/>
          </a:bodyPr>
          <a:lstStyle/>
          <a:p>
            <a:r>
              <a:rPr lang="en-US" sz="3600" i="1" dirty="0" smtClean="0"/>
              <a:t>"As they ministered to the Lord, and fasted, the </a:t>
            </a:r>
            <a:r>
              <a:rPr lang="en-US" sz="3600" i="1" u="sng" dirty="0" smtClean="0"/>
              <a:t>Holy Ghost said</a:t>
            </a:r>
            <a:r>
              <a:rPr lang="en-US" sz="3600" i="1" dirty="0" smtClean="0"/>
              <a:t>, Separate me Barnabas and Saul for the work whereunto I have called them. So they, being sent forth by the Holy Ghost, departed unto Seleucia; and from thence </a:t>
            </a:r>
            <a:br>
              <a:rPr lang="en-US" sz="3600" i="1" dirty="0" smtClean="0"/>
            </a:br>
            <a:r>
              <a:rPr lang="en-US" sz="3600" i="1" dirty="0" smtClean="0"/>
              <a:t>they sailed to Cyprus" </a:t>
            </a:r>
            <a:br>
              <a:rPr lang="en-US" sz="3600" i="1" dirty="0" smtClean="0"/>
            </a:br>
            <a:r>
              <a:rPr lang="en-US" sz="3600" i="1" dirty="0" smtClean="0"/>
              <a:t>(Acts 13:2, 4)</a:t>
            </a:r>
            <a:r>
              <a:rPr lang="en-US" dirty="0" smtClean="0"/>
              <a:t/>
            </a:r>
            <a:br>
              <a:rPr lang="en-US" dirty="0" smtClean="0"/>
            </a:br>
            <a:endParaRPr lang="en-US" dirty="0"/>
          </a:p>
        </p:txBody>
      </p:sp>
      <p:pic>
        <p:nvPicPr>
          <p:cNvPr id="36866" name="Picture 2" descr="http://bibleencyclopedia.com/gs400px/stdas0677.jpg"/>
          <p:cNvPicPr>
            <a:picLocks noChangeAspect="1" noChangeArrowheads="1"/>
          </p:cNvPicPr>
          <p:nvPr/>
        </p:nvPicPr>
        <p:blipFill>
          <a:blip r:embed="rId2" cstate="print"/>
          <a:srcRect b="3509"/>
          <a:stretch>
            <a:fillRect/>
          </a:stretch>
        </p:blipFill>
        <p:spPr bwMode="auto">
          <a:xfrm>
            <a:off x="5528119" y="914400"/>
            <a:ext cx="3615881" cy="4191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953000"/>
          </a:xfrm>
        </p:spPr>
        <p:txBody>
          <a:bodyPr>
            <a:normAutofit fontScale="90000"/>
          </a:bodyPr>
          <a:lstStyle/>
          <a:p>
            <a:r>
              <a:rPr lang="en-US" sz="3600" i="1" dirty="0" smtClean="0"/>
              <a:t>“Now when they had gone throughout Phrygia and the region of Galatia, and were forbidden of the Holy Ghost to preach the word in Asia, after they were come to Mysia, they assayed to go into Bithynia: but </a:t>
            </a:r>
            <a:r>
              <a:rPr lang="en-US" sz="3600" i="1" u="sng" dirty="0" smtClean="0"/>
              <a:t>the Spirit suffered them not</a:t>
            </a:r>
            <a:r>
              <a:rPr lang="en-US" sz="3600" i="1" dirty="0" smtClean="0"/>
              <a:t>. And after he had seen the vision, immediately we endeavored to go into Macedonia, assuredly gathering that the Lord had called us for to preach the gospel unto them” </a:t>
            </a:r>
            <a:br>
              <a:rPr lang="en-US" sz="3600" i="1" dirty="0" smtClean="0"/>
            </a:br>
            <a:r>
              <a:rPr lang="en-US" sz="3600" i="1" dirty="0" smtClean="0"/>
              <a:t>(Acts 16:6-7, 10)</a:t>
            </a:r>
            <a:r>
              <a:rPr lang="en-US" dirty="0" smtClean="0"/>
              <a:t/>
            </a:r>
            <a:br>
              <a:rPr lang="en-US" dirty="0" smtClean="0"/>
            </a:br>
            <a:endParaRPr lang="en-US" dirty="0"/>
          </a:p>
        </p:txBody>
      </p:sp>
      <p:pic>
        <p:nvPicPr>
          <p:cNvPr id="37890" name="Picture 2" descr="http://1.bp.blogspot.com/-IbvkTvC83-k/T8P--2heFzI/AAAAAAAAEGE/QQs3HTkJsXo/s1600/acts+16+6.jpg"/>
          <p:cNvPicPr>
            <a:picLocks noChangeAspect="1" noChangeArrowheads="1"/>
          </p:cNvPicPr>
          <p:nvPr/>
        </p:nvPicPr>
        <p:blipFill>
          <a:blip r:embed="rId2" cstate="print"/>
          <a:srcRect/>
          <a:stretch>
            <a:fillRect/>
          </a:stretch>
        </p:blipFill>
        <p:spPr bwMode="auto">
          <a:xfrm>
            <a:off x="6019800" y="3962400"/>
            <a:ext cx="2309051" cy="280735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65238"/>
          </a:xfrm>
        </p:spPr>
        <p:txBody>
          <a:bodyPr>
            <a:normAutofit fontScale="90000"/>
          </a:bodyPr>
          <a:lstStyle/>
          <a:p>
            <a:r>
              <a:rPr lang="en-US" dirty="0" smtClean="0">
                <a:solidFill>
                  <a:srgbClr val="FFFF00"/>
                </a:solidFill>
              </a:rPr>
              <a:t>He desires to aid the singing services </a:t>
            </a:r>
            <a:br>
              <a:rPr lang="en-US" dirty="0" smtClean="0">
                <a:solidFill>
                  <a:srgbClr val="FFFF00"/>
                </a:solidFill>
              </a:rPr>
            </a:br>
            <a:r>
              <a:rPr lang="en-US" dirty="0" smtClean="0">
                <a:solidFill>
                  <a:srgbClr val="FFFF00"/>
                </a:solidFill>
              </a:rPr>
              <a:t>in the Local Church</a:t>
            </a:r>
            <a:endParaRPr lang="en-US" dirty="0">
              <a:solidFill>
                <a:srgbClr val="FFFF00"/>
              </a:solidFill>
            </a:endParaRPr>
          </a:p>
        </p:txBody>
      </p:sp>
      <p:pic>
        <p:nvPicPr>
          <p:cNvPr id="38914" name="Picture 2" descr="http://www.thepalmerperspective.com/wp-content/uploads/2013/05/congregational-singing1.jpg"/>
          <p:cNvPicPr>
            <a:picLocks noChangeAspect="1" noChangeArrowheads="1"/>
          </p:cNvPicPr>
          <p:nvPr/>
        </p:nvPicPr>
        <p:blipFill>
          <a:blip r:embed="rId2" cstate="print"/>
          <a:srcRect/>
          <a:stretch>
            <a:fillRect/>
          </a:stretch>
        </p:blipFill>
        <p:spPr bwMode="auto">
          <a:xfrm>
            <a:off x="1524000" y="1981200"/>
            <a:ext cx="6400799" cy="42672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3362"/>
          </a:xfrm>
        </p:spPr>
        <p:txBody>
          <a:bodyPr>
            <a:normAutofit fontScale="90000"/>
          </a:bodyPr>
          <a:lstStyle/>
          <a:p>
            <a:r>
              <a:rPr lang="en-US" dirty="0" smtClean="0"/>
              <a:t>In the New Testament alone there are some 261 passages which refer to the Holy Spirit. He is mentioned 56 times in the Gospels, 57 times in the book of Acts, 112 times in the Pauline epistles, and 36 times in the remaining New Testament.</a:t>
            </a:r>
            <a:br>
              <a:rPr lang="en-US" dirty="0" smtClean="0"/>
            </a:br>
            <a:r>
              <a:rPr lang="en-US" dirty="0" smtClean="0"/>
              <a:t/>
            </a:r>
            <a:br>
              <a:rPr lang="en-US" dirty="0" smtClean="0"/>
            </a:br>
            <a:r>
              <a:rPr lang="en-US" sz="5300" b="1" dirty="0" smtClean="0">
                <a:solidFill>
                  <a:srgbClr val="FFFF00"/>
                </a:solidFill>
              </a:rPr>
              <a:t>Total = 522</a:t>
            </a:r>
            <a:r>
              <a:rPr lang="en-US" dirty="0" smtClean="0"/>
              <a:t/>
            </a:r>
            <a:br>
              <a:rPr lang="en-US" dirty="0" smtClean="0"/>
            </a:br>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Autofit/>
          </a:bodyPr>
          <a:lstStyle/>
          <a:p>
            <a:r>
              <a:rPr lang="en-US" sz="3600" i="1" dirty="0" smtClean="0"/>
              <a:t>"And be not drunk with wine, wherein is excess; but be filled with the Spirit; speaking to yourselves in psalms and hymns and spiritual songs, singing and making melody in your heart to the Lord" (Eph. 5:18-19) </a:t>
            </a:r>
            <a:br>
              <a:rPr lang="en-US" sz="3600" i="1" dirty="0" smtClean="0"/>
            </a:br>
            <a:r>
              <a:rPr lang="en-US" sz="3600" i="1" dirty="0" smtClean="0"/>
              <a:t/>
            </a:r>
            <a:br>
              <a:rPr lang="en-US" sz="3600" i="1" dirty="0" smtClean="0"/>
            </a:br>
            <a:r>
              <a:rPr lang="en-US" sz="3600" i="1" dirty="0" smtClean="0"/>
              <a:t> “I will sing with the spirit, and I will sing with the understanding also.” (I Cor. 14:15) </a:t>
            </a:r>
            <a:br>
              <a:rPr lang="en-US" sz="3600" i="1" dirty="0" smtClean="0"/>
            </a:br>
            <a:r>
              <a:rPr lang="en-US" sz="3600" i="1" dirty="0" smtClean="0"/>
              <a:t/>
            </a:r>
            <a:br>
              <a:rPr lang="en-US" sz="3600" i="1" dirty="0" smtClean="0"/>
            </a:br>
            <a:endParaRPr lang="en-US" sz="3600" i="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0" y="1002522"/>
            <a:ext cx="9144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2563"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Many times the</a:t>
            </a:r>
            <a:r>
              <a:rPr kumimoji="0" lang="en-US" sz="36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pastor or </a:t>
            </a:r>
            <a:r>
              <a:rPr kumimoji="0" lang="en-US" sz="3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visiting speaker in a church has discovered to his delight that the music director has unknowingly chosen those songs and special music which correspond perfectly to the message.</a:t>
            </a:r>
          </a:p>
          <a:p>
            <a:pPr marL="0" marR="0" lvl="0" indent="182563" algn="ctr" defTabSz="914400" rtl="0" eaLnBrk="1" fontAlgn="base" latinLnBrk="0" hangingPunct="1">
              <a:lnSpc>
                <a:spcPct val="100000"/>
              </a:lnSpc>
              <a:spcBef>
                <a:spcPct val="0"/>
              </a:spcBef>
              <a:spcAft>
                <a:spcPct val="0"/>
              </a:spcAft>
              <a:buClrTx/>
              <a:buSzTx/>
              <a:buFontTx/>
              <a:buNone/>
              <a:tabLst/>
            </a:pPr>
            <a:endParaRPr lang="en-US" sz="3600" dirty="0" smtClean="0">
              <a:latin typeface="Calibri" pitchFamily="34" charset="0"/>
              <a:ea typeface="Times New Roman" pitchFamily="18" charset="0"/>
              <a:cs typeface="Times New Roman" pitchFamily="18" charset="0"/>
            </a:endParaRPr>
          </a:p>
          <a:p>
            <a:pPr marL="0" marR="0" lvl="0" indent="182563"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Obviously, this is the</a:t>
            </a:r>
            <a:r>
              <a:rPr kumimoji="0" lang="en-US" sz="36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Holy Spirit directing the music ministry</a:t>
            </a:r>
            <a:r>
              <a:rPr lang="en-US" sz="3600" dirty="0" smtClean="0">
                <a:latin typeface="Calibri" pitchFamily="34" charset="0"/>
                <a:ea typeface="Times New Roman" pitchFamily="18" charset="0"/>
                <a:cs typeface="Times New Roman" pitchFamily="18" charset="0"/>
              </a:rPr>
              <a:t> of the church</a:t>
            </a:r>
            <a:r>
              <a:rPr kumimoji="0" lang="en-US" sz="3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He desires to appoint the </a:t>
            </a:r>
            <a:br>
              <a:rPr lang="en-US" dirty="0" smtClean="0">
                <a:solidFill>
                  <a:srgbClr val="FFFF00"/>
                </a:solidFill>
              </a:rPr>
            </a:br>
            <a:r>
              <a:rPr lang="en-US" dirty="0" smtClean="0">
                <a:solidFill>
                  <a:srgbClr val="FFFF00"/>
                </a:solidFill>
              </a:rPr>
              <a:t>Local Churches pastor</a:t>
            </a:r>
            <a:endParaRPr lang="en-US" dirty="0">
              <a:solidFill>
                <a:srgbClr val="FFFF00"/>
              </a:solidFill>
            </a:endParaRPr>
          </a:p>
        </p:txBody>
      </p:sp>
      <p:pic>
        <p:nvPicPr>
          <p:cNvPr id="43010" name="Picture 2" descr="http://sweethavenchurch.com/pastor-preaching.jpg"/>
          <p:cNvPicPr>
            <a:picLocks noChangeAspect="1" noChangeArrowheads="1"/>
          </p:cNvPicPr>
          <p:nvPr/>
        </p:nvPicPr>
        <p:blipFill>
          <a:blip r:embed="rId2" cstate="print"/>
          <a:srcRect/>
          <a:stretch>
            <a:fillRect/>
          </a:stretch>
        </p:blipFill>
        <p:spPr bwMode="auto">
          <a:xfrm>
            <a:off x="2514600" y="1828800"/>
            <a:ext cx="4114800" cy="474848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3362"/>
          </a:xfrm>
        </p:spPr>
        <p:txBody>
          <a:bodyPr>
            <a:normAutofit/>
          </a:bodyPr>
          <a:lstStyle/>
          <a:p>
            <a:r>
              <a:rPr lang="en-US" sz="3600" i="1" dirty="0" smtClean="0"/>
              <a:t>"Take heed therefore unto yourselves, and to all the flock, over the which the </a:t>
            </a:r>
            <a:r>
              <a:rPr lang="en-US" sz="3600" i="1" u="sng" dirty="0" smtClean="0"/>
              <a:t>Holy Ghost hath made you overseers</a:t>
            </a:r>
            <a:r>
              <a:rPr lang="en-US" sz="3600" i="1" dirty="0" smtClean="0"/>
              <a:t>, to feed the church of God, which he hath purchased with his own blood" (Acts 20:28)</a:t>
            </a:r>
            <a:br>
              <a:rPr lang="en-US" sz="3600" i="1" dirty="0" smtClean="0"/>
            </a:br>
            <a:r>
              <a:rPr lang="en-US" sz="3600" i="1" dirty="0" smtClean="0"/>
              <a:t/>
            </a:r>
            <a:br>
              <a:rPr lang="en-US" sz="3600" i="1" dirty="0" smtClean="0"/>
            </a:br>
            <a:r>
              <a:rPr lang="en-US" sz="3600" i="1" dirty="0" smtClean="0"/>
              <a:t> “And </a:t>
            </a:r>
            <a:r>
              <a:rPr lang="en-US" sz="3600" i="1" u="sng" dirty="0" smtClean="0"/>
              <a:t>I will give you pastors</a:t>
            </a:r>
            <a:r>
              <a:rPr lang="en-US" sz="3600" i="1" dirty="0" smtClean="0"/>
              <a:t> according to mine heart, which shall feed you with knowledge and understanding.” (Jer. 3:15)  </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rlv.zcache.com/i_love_my_pastor_round_sticker-rc672f00f8c474087ae070ce891f66341_v9waf_8byvr_512.jpg"/>
          <p:cNvPicPr>
            <a:picLocks noChangeAspect="1" noChangeArrowheads="1"/>
          </p:cNvPicPr>
          <p:nvPr/>
        </p:nvPicPr>
        <p:blipFill>
          <a:blip r:embed="rId2" cstate="print"/>
          <a:srcRect/>
          <a:stretch>
            <a:fillRect/>
          </a:stretch>
        </p:blipFill>
        <p:spPr bwMode="auto">
          <a:xfrm>
            <a:off x="-1" y="0"/>
            <a:ext cx="4114799" cy="4114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Rectangle 2"/>
          <p:cNvSpPr/>
          <p:nvPr/>
        </p:nvSpPr>
        <p:spPr>
          <a:xfrm>
            <a:off x="4191000" y="228601"/>
            <a:ext cx="4953000" cy="6186309"/>
          </a:xfrm>
          <a:prstGeom prst="rect">
            <a:avLst/>
          </a:prstGeom>
        </p:spPr>
        <p:txBody>
          <a:bodyPr wrap="square">
            <a:spAutoFit/>
          </a:bodyPr>
          <a:lstStyle/>
          <a:p>
            <a:pPr algn="ctr"/>
            <a:r>
              <a:rPr lang="en-US" sz="3600" i="1" dirty="0" smtClean="0"/>
              <a:t>“And we beseech you, brethren, to know them which labour among you, and are over you in the Lord, and admonish you; And to esteem them very highly in love for their work's sake. And be at peace among yourselves.” </a:t>
            </a:r>
          </a:p>
          <a:p>
            <a:pPr algn="ctr"/>
            <a:r>
              <a:rPr lang="en-US" sz="3600" i="1" dirty="0" smtClean="0"/>
              <a:t>(I Thess. 5:12-13) </a:t>
            </a:r>
            <a:endParaRPr lang="en-US" sz="3600" i="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He desires to empower the pastors preaching in the Local Church</a:t>
            </a:r>
            <a:endParaRPr lang="en-US" dirty="0">
              <a:solidFill>
                <a:srgbClr val="FFFF00"/>
              </a:solidFill>
            </a:endParaRPr>
          </a:p>
        </p:txBody>
      </p:sp>
      <p:pic>
        <p:nvPicPr>
          <p:cNvPr id="45058" name="Picture 2" descr="http://images.christianpost.com/full/61741/dr-jim-standridge-senior-pastor-of-immanuel-baptist-church-in-skiatook-okla-preaches-on-may-19-2013.jpg"/>
          <p:cNvPicPr>
            <a:picLocks noChangeAspect="1" noChangeArrowheads="1"/>
          </p:cNvPicPr>
          <p:nvPr/>
        </p:nvPicPr>
        <p:blipFill>
          <a:blip r:embed="rId2" cstate="print"/>
          <a:srcRect/>
          <a:stretch>
            <a:fillRect/>
          </a:stretch>
        </p:blipFill>
        <p:spPr bwMode="auto">
          <a:xfrm>
            <a:off x="1371600" y="2286000"/>
            <a:ext cx="6096000" cy="3438526"/>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ormAutofit/>
          </a:bodyPr>
          <a:lstStyle/>
          <a:p>
            <a:r>
              <a:rPr lang="en-US" i="1" dirty="0" smtClean="0"/>
              <a:t>"And my speech and my preaching was not with enticing words of man’s wisdom, but in demonstration of the </a:t>
            </a:r>
            <a:r>
              <a:rPr lang="en-US" i="1" u="sng" dirty="0" smtClean="0"/>
              <a:t>Spirit and of power</a:t>
            </a:r>
            <a:r>
              <a:rPr lang="en-US" i="1" dirty="0" smtClean="0"/>
              <a:t>" (I Cor. 2:4)</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2971800"/>
          </a:xfrm>
        </p:spPr>
        <p:txBody>
          <a:bodyPr>
            <a:normAutofit/>
          </a:bodyPr>
          <a:lstStyle/>
          <a:p>
            <a:r>
              <a:rPr lang="en-US" i="1" dirty="0" smtClean="0"/>
              <a:t>“Finally, brethren, pray for us, that the word of the Lord may have free course, and be glorified, even as it is with you.” (II Thess. 3:1) </a:t>
            </a:r>
            <a:endParaRPr lang="en-US" i="1" dirty="0"/>
          </a:p>
        </p:txBody>
      </p:sp>
      <p:pic>
        <p:nvPicPr>
          <p:cNvPr id="46082" name="Picture 2" descr="http://myfaithshallbemyeyes.files.wordpress.com/2012/12/18584_347161118713905_94187710_n.jpg"/>
          <p:cNvPicPr>
            <a:picLocks noChangeAspect="1" noChangeArrowheads="1"/>
          </p:cNvPicPr>
          <p:nvPr/>
        </p:nvPicPr>
        <p:blipFill>
          <a:blip r:embed="rId2" cstate="print"/>
          <a:srcRect/>
          <a:stretch>
            <a:fillRect/>
          </a:stretch>
        </p:blipFill>
        <p:spPr bwMode="auto">
          <a:xfrm>
            <a:off x="381000" y="3505200"/>
            <a:ext cx="8105775" cy="3000376"/>
          </a:xfrm>
          <a:prstGeom prst="rect">
            <a:avLst/>
          </a:prstGeom>
          <a:noFill/>
        </p:spPr>
      </p:pic>
      <p:sp>
        <p:nvSpPr>
          <p:cNvPr id="4" name="Rectangle 3"/>
          <p:cNvSpPr/>
          <p:nvPr/>
        </p:nvSpPr>
        <p:spPr>
          <a:xfrm>
            <a:off x="5334000" y="5257800"/>
            <a:ext cx="28194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5029200" cy="6354762"/>
          </a:xfrm>
        </p:spPr>
        <p:txBody>
          <a:bodyPr>
            <a:normAutofit/>
          </a:bodyPr>
          <a:lstStyle/>
          <a:p>
            <a:r>
              <a:rPr lang="en-US" sz="3600" i="1" dirty="0" smtClean="0"/>
              <a:t>“For this cause also thank we God without ceasing, because, when ye received the word of God which ye heard of us, ye received it not as the word of men, but as it is in truth, the word of God, which effectually </a:t>
            </a:r>
            <a:r>
              <a:rPr lang="en-US" sz="3600" i="1" dirty="0" err="1" smtClean="0"/>
              <a:t>worketh</a:t>
            </a:r>
            <a:r>
              <a:rPr lang="en-US" sz="3600" i="1" dirty="0" smtClean="0"/>
              <a:t> also in you that believe.” (I Thess. 2:13) </a:t>
            </a:r>
            <a:endParaRPr lang="en-US" sz="3600" i="1" dirty="0"/>
          </a:p>
        </p:txBody>
      </p:sp>
      <p:pic>
        <p:nvPicPr>
          <p:cNvPr id="49154" name="Picture 2" descr="http://www.greatcommissionkentucky.com/wp-content/uploads/2010/06/KBC-GC-Task-Force-listening-session.jpg"/>
          <p:cNvPicPr>
            <a:picLocks noChangeAspect="1" noChangeArrowheads="1"/>
          </p:cNvPicPr>
          <p:nvPr/>
        </p:nvPicPr>
        <p:blipFill>
          <a:blip r:embed="rId2" cstate="print"/>
          <a:srcRect/>
          <a:stretch>
            <a:fillRect/>
          </a:stretch>
        </p:blipFill>
        <p:spPr bwMode="auto">
          <a:xfrm rot="179098">
            <a:off x="5094018" y="1699729"/>
            <a:ext cx="3890089" cy="25908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churchformen.com/wp-content/uploads/2010/03/Asleep3.png"/>
          <p:cNvPicPr>
            <a:picLocks noChangeAspect="1" noChangeArrowheads="1"/>
          </p:cNvPicPr>
          <p:nvPr/>
        </p:nvPicPr>
        <p:blipFill>
          <a:blip r:embed="rId2" cstate="print"/>
          <a:srcRect/>
          <a:stretch>
            <a:fillRect/>
          </a:stretch>
        </p:blipFill>
        <p:spPr bwMode="auto">
          <a:xfrm>
            <a:off x="1295400" y="2743200"/>
            <a:ext cx="6667500" cy="3810000"/>
          </a:xfrm>
          <a:prstGeom prst="rect">
            <a:avLst/>
          </a:prstGeom>
          <a:noFill/>
        </p:spPr>
      </p:pic>
      <p:sp>
        <p:nvSpPr>
          <p:cNvPr id="3" name="Rectangle 2"/>
          <p:cNvSpPr/>
          <p:nvPr/>
        </p:nvSpPr>
        <p:spPr>
          <a:xfrm>
            <a:off x="0" y="304800"/>
            <a:ext cx="9144000" cy="1754326"/>
          </a:xfrm>
          <a:prstGeom prst="rect">
            <a:avLst/>
          </a:prstGeom>
        </p:spPr>
        <p:txBody>
          <a:bodyPr wrap="square">
            <a:spAutoFit/>
          </a:bodyPr>
          <a:lstStyle/>
          <a:p>
            <a:pPr algn="ctr"/>
            <a:r>
              <a:rPr lang="en-US" sz="3600" i="1" dirty="0" smtClean="0"/>
              <a:t>“Therefore we ought to give the more earnest heed to the things which we have heard, lest at any time we should let them slip.” (Heb. 2:1) </a:t>
            </a:r>
            <a:endParaRPr lang="en-US" sz="3600" i="1" dirty="0"/>
          </a:p>
        </p:txBody>
      </p:sp>
      <p:pic>
        <p:nvPicPr>
          <p:cNvPr id="48132" name="Picture 4" descr="http://www.kingez.com/wp-content/uploads/2011/09/bean_church_sleep.jpg"/>
          <p:cNvPicPr>
            <a:picLocks noChangeAspect="1" noChangeArrowheads="1"/>
          </p:cNvPicPr>
          <p:nvPr/>
        </p:nvPicPr>
        <p:blipFill>
          <a:blip r:embed="rId3" cstate="print"/>
          <a:srcRect/>
          <a:stretch>
            <a:fillRect/>
          </a:stretch>
        </p:blipFill>
        <p:spPr bwMode="auto">
          <a:xfrm>
            <a:off x="2362200" y="2895600"/>
            <a:ext cx="4648200" cy="34861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132"/>
                                        </p:tgtEl>
                                        <p:attrNameLst>
                                          <p:attrName>style.visibility</p:attrName>
                                        </p:attrNameLst>
                                      </p:cBhvr>
                                      <p:to>
                                        <p:strVal val="visible"/>
                                      </p:to>
                                    </p:set>
                                    <p:animEffect transition="in" filter="fade">
                                      <p:cBhvr>
                                        <p:cTn id="7" dur="2000"/>
                                        <p:tgtEl>
                                          <p:spTgt spid="48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mudpreacher.files.wordpress.com/2012/09/meet-the-person-the-holy-spirit.jpg"/>
          <p:cNvPicPr>
            <a:picLocks noChangeAspect="1" noChangeArrowheads="1"/>
          </p:cNvPicPr>
          <p:nvPr/>
        </p:nvPicPr>
        <p:blipFill>
          <a:blip r:embed="rId2" cstate="print"/>
          <a:srcRect/>
          <a:stretch>
            <a:fillRect/>
          </a:stretch>
        </p:blipFill>
        <p:spPr bwMode="auto">
          <a:xfrm>
            <a:off x="0" y="304800"/>
            <a:ext cx="9149817" cy="5943600"/>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He desires to warn the members </a:t>
            </a:r>
            <a:br>
              <a:rPr lang="en-US" dirty="0" smtClean="0">
                <a:solidFill>
                  <a:srgbClr val="FFFF00"/>
                </a:solidFill>
              </a:rPr>
            </a:br>
            <a:r>
              <a:rPr lang="en-US" dirty="0" smtClean="0">
                <a:solidFill>
                  <a:srgbClr val="FFFF00"/>
                </a:solidFill>
              </a:rPr>
              <a:t>of the Local Church</a:t>
            </a:r>
            <a:endParaRPr lang="en-US" dirty="0">
              <a:solidFill>
                <a:srgbClr val="FFFF00"/>
              </a:solidFill>
            </a:endParaRPr>
          </a:p>
        </p:txBody>
      </p:sp>
      <p:pic>
        <p:nvPicPr>
          <p:cNvPr id="50178" name="Picture 2" descr="http://dwellingintheword.files.wordpress.com/2010/05/3-warning_tape_.jpg"/>
          <p:cNvPicPr>
            <a:picLocks noChangeAspect="1" noChangeArrowheads="1"/>
          </p:cNvPicPr>
          <p:nvPr/>
        </p:nvPicPr>
        <p:blipFill>
          <a:blip r:embed="rId2" cstate="print"/>
          <a:srcRect/>
          <a:stretch>
            <a:fillRect/>
          </a:stretch>
        </p:blipFill>
        <p:spPr bwMode="auto">
          <a:xfrm>
            <a:off x="2438400" y="2209800"/>
            <a:ext cx="4486656" cy="36576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534400" cy="5562600"/>
          </a:xfrm>
        </p:spPr>
        <p:txBody>
          <a:bodyPr>
            <a:noAutofit/>
          </a:bodyPr>
          <a:lstStyle/>
          <a:p>
            <a:r>
              <a:rPr lang="en-US" sz="5400" i="1" dirty="0" smtClean="0"/>
              <a:t>"Now the Spirit </a:t>
            </a:r>
            <a:r>
              <a:rPr lang="en-US" sz="5400" i="1" dirty="0" err="1" smtClean="0"/>
              <a:t>speaketh</a:t>
            </a:r>
            <a:r>
              <a:rPr lang="en-US" sz="5400" i="1" dirty="0" smtClean="0"/>
              <a:t> expressly, that in the latter times some shall depart from the faith, giving heed to se-during spirits, and doctrines of devils" (I Tim. 4:1)</a:t>
            </a:r>
            <a:br>
              <a:rPr lang="en-US" sz="5400" i="1" dirty="0" smtClean="0"/>
            </a:br>
            <a:endParaRPr lang="en-US" sz="5400" i="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2743200"/>
          </a:xfrm>
        </p:spPr>
        <p:txBody>
          <a:bodyPr>
            <a:normAutofit fontScale="90000"/>
          </a:bodyPr>
          <a:lstStyle/>
          <a:p>
            <a:r>
              <a:rPr lang="en-US" i="1" dirty="0" smtClean="0"/>
              <a:t>“Whom we preach, </a:t>
            </a:r>
            <a:r>
              <a:rPr lang="en-US" i="1" u="sng" dirty="0" smtClean="0"/>
              <a:t>warning</a:t>
            </a:r>
            <a:r>
              <a:rPr lang="en-US" i="1" dirty="0" smtClean="0"/>
              <a:t> every man, and teaching every man in all wisdom; that we may present every man perfect in Christ Jesus.” (Col 1:28) </a:t>
            </a:r>
            <a:endParaRPr lang="en-US" i="1" dirty="0"/>
          </a:p>
        </p:txBody>
      </p:sp>
      <p:pic>
        <p:nvPicPr>
          <p:cNvPr id="51202" name="Picture 2" descr="http://joshfults.com/wp-content/uploads/2013/08/Choose-to-Sin_Choose-to-Suffer.jpg"/>
          <p:cNvPicPr>
            <a:picLocks noChangeAspect="1" noChangeArrowheads="1"/>
          </p:cNvPicPr>
          <p:nvPr/>
        </p:nvPicPr>
        <p:blipFill>
          <a:blip r:embed="rId2" cstate="print"/>
          <a:srcRect r="-342" b="4651"/>
          <a:stretch>
            <a:fillRect/>
          </a:stretch>
        </p:blipFill>
        <p:spPr bwMode="auto">
          <a:xfrm rot="575144">
            <a:off x="4267200" y="3200400"/>
            <a:ext cx="4572000" cy="3124200"/>
          </a:xfrm>
          <a:prstGeom prst="rect">
            <a:avLst/>
          </a:prstGeom>
          <a:ln>
            <a:noFill/>
          </a:ln>
          <a:effectLst>
            <a:softEdge rad="112500"/>
          </a:effectLst>
        </p:spPr>
      </p:pic>
      <p:pic>
        <p:nvPicPr>
          <p:cNvPr id="51204" name="Picture 4" descr="http://prod.figment.s3.amazonaws.com/covers/418414/normal/consequences%20of%20sin.jpg?1346222596"/>
          <p:cNvPicPr>
            <a:picLocks noChangeAspect="1" noChangeArrowheads="1"/>
          </p:cNvPicPr>
          <p:nvPr/>
        </p:nvPicPr>
        <p:blipFill>
          <a:blip r:embed="rId3" cstate="print"/>
          <a:srcRect/>
          <a:stretch>
            <a:fillRect/>
          </a:stretch>
        </p:blipFill>
        <p:spPr bwMode="auto">
          <a:xfrm rot="21283718">
            <a:off x="1143000" y="3352800"/>
            <a:ext cx="2621280" cy="3276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362200"/>
          </a:xfrm>
        </p:spPr>
        <p:txBody>
          <a:bodyPr>
            <a:normAutofit/>
          </a:bodyPr>
          <a:lstStyle/>
          <a:p>
            <a:r>
              <a:rPr lang="en-US" dirty="0" smtClean="0">
                <a:solidFill>
                  <a:srgbClr val="FFFF00"/>
                </a:solidFill>
              </a:rPr>
              <a:t>He desires to determine the decisions made by the Local Church</a:t>
            </a:r>
            <a:endParaRPr lang="en-US" dirty="0">
              <a:solidFill>
                <a:srgbClr val="FFFF00"/>
              </a:solidFill>
            </a:endParaRPr>
          </a:p>
        </p:txBody>
      </p:sp>
      <p:pic>
        <p:nvPicPr>
          <p:cNvPr id="53250" name="Picture 2" descr="http://www.yourhillside.com/wp-content/uploads/2012/07/Led-ByTheSpirit-850x310.jpg"/>
          <p:cNvPicPr>
            <a:picLocks noChangeAspect="1" noChangeArrowheads="1"/>
          </p:cNvPicPr>
          <p:nvPr/>
        </p:nvPicPr>
        <p:blipFill>
          <a:blip r:embed="rId2" cstate="print"/>
          <a:srcRect/>
          <a:stretch>
            <a:fillRect/>
          </a:stretch>
        </p:blipFill>
        <p:spPr bwMode="auto">
          <a:xfrm>
            <a:off x="457200" y="2590800"/>
            <a:ext cx="8096250" cy="2952751"/>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743200"/>
          </a:xfrm>
        </p:spPr>
        <p:txBody>
          <a:bodyPr>
            <a:normAutofit fontScale="90000"/>
          </a:bodyPr>
          <a:lstStyle/>
          <a:p>
            <a:r>
              <a:rPr lang="en-US" i="1" dirty="0" smtClean="0"/>
              <a:t>"For it seemed good to the Holy Ghost, and to us, to lay upon you no greater burden than these necessary things" (Acts 15:28)</a:t>
            </a:r>
            <a:br>
              <a:rPr lang="en-US" i="1" dirty="0" smtClean="0"/>
            </a:br>
            <a:endParaRPr lang="en-US" i="1" dirty="0"/>
          </a:p>
        </p:txBody>
      </p:sp>
      <p:pic>
        <p:nvPicPr>
          <p:cNvPr id="54274" name="Picture 2" descr="http://sangsabda.files.wordpress.com/2013/04/konsili-di-yerusalem.jpg"/>
          <p:cNvPicPr>
            <a:picLocks noChangeAspect="1" noChangeArrowheads="1"/>
          </p:cNvPicPr>
          <p:nvPr/>
        </p:nvPicPr>
        <p:blipFill>
          <a:blip r:embed="rId2" cstate="print"/>
          <a:srcRect/>
          <a:stretch>
            <a:fillRect/>
          </a:stretch>
        </p:blipFill>
        <p:spPr bwMode="auto">
          <a:xfrm>
            <a:off x="2743200" y="2397512"/>
            <a:ext cx="3657600" cy="4460488"/>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lstStyle/>
          <a:p>
            <a:r>
              <a:rPr lang="en-US" i="1" dirty="0" smtClean="0"/>
              <a:t>Acts 15:29</a:t>
            </a:r>
            <a:br>
              <a:rPr lang="en-US" i="1" dirty="0" smtClean="0"/>
            </a:br>
            <a:r>
              <a:rPr lang="en-US" i="1" dirty="0" smtClean="0"/>
              <a:t>“That </a:t>
            </a:r>
            <a:r>
              <a:rPr lang="en-US" i="1" dirty="0" smtClean="0"/>
              <a:t>ye abstain from meats offered to idols, and from blood, and from things strangled, and from fornication: from which if ye keep yourselves, ye shall do well. Fare ye well</a:t>
            </a:r>
            <a:r>
              <a:rPr lang="en-US" i="1" dirty="0" smtClean="0"/>
              <a:t>.”</a:t>
            </a:r>
            <a:endParaRPr lang="en-US" i="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3362"/>
          </a:xfrm>
        </p:spPr>
        <p:txBody>
          <a:bodyPr/>
          <a:lstStyle/>
          <a:p>
            <a:r>
              <a:rPr lang="en-US" dirty="0" smtClean="0"/>
              <a:t>This all-important decision made at the Jerusalem Council concerning circumcision is a beautiful example of the teamwork between a local church and the Holy Spirit.</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810000"/>
          </a:xfrm>
        </p:spPr>
        <p:txBody>
          <a:bodyPr/>
          <a:lstStyle/>
          <a:p>
            <a:r>
              <a:rPr lang="en-US" dirty="0" smtClean="0"/>
              <a:t>Those assemblies governed by congregational vote often pride themselves on their democratic policies </a:t>
            </a:r>
            <a:r>
              <a:rPr lang="en-US" i="1" dirty="0" smtClean="0"/>
              <a:t>(wisdom of man) </a:t>
            </a:r>
            <a:r>
              <a:rPr lang="en-US" dirty="0" smtClean="0"/>
              <a:t>which often </a:t>
            </a:r>
            <a:r>
              <a:rPr lang="en-US" dirty="0" smtClean="0"/>
              <a:t>leads </a:t>
            </a:r>
            <a:r>
              <a:rPr lang="en-US" dirty="0" smtClean="0"/>
              <a:t>to division and disunity.</a:t>
            </a:r>
            <a:endParaRPr lang="en-US" dirty="0"/>
          </a:p>
        </p:txBody>
      </p:sp>
      <p:pic>
        <p:nvPicPr>
          <p:cNvPr id="55298" name="Picture 2" descr="http://www.ctcchurch.org/Content/10315/2012%20Photos%20Added%20NEWS/church_business_mtg1330639363.jpg"/>
          <p:cNvPicPr>
            <a:picLocks noChangeAspect="1" noChangeArrowheads="1"/>
          </p:cNvPicPr>
          <p:nvPr/>
        </p:nvPicPr>
        <p:blipFill>
          <a:blip r:embed="rId2" cstate="print"/>
          <a:srcRect/>
          <a:stretch>
            <a:fillRect/>
          </a:stretch>
        </p:blipFill>
        <p:spPr bwMode="auto">
          <a:xfrm>
            <a:off x="838200" y="4267200"/>
            <a:ext cx="2209800" cy="2209800"/>
          </a:xfrm>
          <a:prstGeom prst="rect">
            <a:avLst/>
          </a:prstGeom>
          <a:noFill/>
        </p:spPr>
      </p:pic>
      <p:pic>
        <p:nvPicPr>
          <p:cNvPr id="55300" name="Picture 4" descr="http://www.marysvillefwbchurch.org/wp-content/uploads/2010/07/voting.jpg"/>
          <p:cNvPicPr>
            <a:picLocks noChangeAspect="1" noChangeArrowheads="1"/>
          </p:cNvPicPr>
          <p:nvPr/>
        </p:nvPicPr>
        <p:blipFill>
          <a:blip r:embed="rId3" cstate="print"/>
          <a:srcRect/>
          <a:stretch>
            <a:fillRect/>
          </a:stretch>
        </p:blipFill>
        <p:spPr bwMode="auto">
          <a:xfrm>
            <a:off x="4419600" y="3810000"/>
            <a:ext cx="4210050" cy="282418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He desires to condemn or bless the efforts of the Local Church</a:t>
            </a:r>
            <a:endParaRPr lang="en-US" dirty="0">
              <a:solidFill>
                <a:srgbClr val="FFFF00"/>
              </a:solidFill>
            </a:endParaRPr>
          </a:p>
        </p:txBody>
      </p:sp>
      <p:pic>
        <p:nvPicPr>
          <p:cNvPr id="3" name="Picture 6" descr="http://o.b5z.net/i/u/10156671/i/blessings_and_cursed_ezr.jpg"/>
          <p:cNvPicPr>
            <a:picLocks noChangeAspect="1" noChangeArrowheads="1"/>
          </p:cNvPicPr>
          <p:nvPr/>
        </p:nvPicPr>
        <p:blipFill>
          <a:blip r:embed="rId2" cstate="print"/>
          <a:srcRect/>
          <a:stretch>
            <a:fillRect/>
          </a:stretch>
        </p:blipFill>
        <p:spPr bwMode="auto">
          <a:xfrm>
            <a:off x="990600" y="2286000"/>
            <a:ext cx="7111996" cy="304800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6705600"/>
          </a:xfrm>
        </p:spPr>
        <p:txBody>
          <a:bodyPr>
            <a:normAutofit fontScale="92500" lnSpcReduction="10000"/>
          </a:bodyPr>
          <a:lstStyle/>
          <a:p>
            <a:r>
              <a:rPr lang="en-US" i="1" dirty="0" smtClean="0"/>
              <a:t>Rev. 2:7 “He that hath an ear, let him hear what the Spirit saith unto the churches.”</a:t>
            </a:r>
          </a:p>
          <a:p>
            <a:r>
              <a:rPr lang="en-US" i="1" dirty="0" smtClean="0"/>
              <a:t> Rev. 2:11 “He that hath an ear, let him hear what the Spirit saith unto the churches.”</a:t>
            </a:r>
          </a:p>
          <a:p>
            <a:r>
              <a:rPr lang="en-US" i="1" dirty="0" smtClean="0"/>
              <a:t> Rev. 2:17 “He that hath an ear, let him hear what the Spirit saith unto the churches.”</a:t>
            </a:r>
          </a:p>
          <a:p>
            <a:r>
              <a:rPr lang="en-US" i="1" dirty="0" smtClean="0"/>
              <a:t> Rev. 2:29 “He that hath an ear, let him hear what the Spirit saith unto the churches.”</a:t>
            </a:r>
          </a:p>
          <a:p>
            <a:r>
              <a:rPr lang="en-US" i="1" dirty="0" smtClean="0"/>
              <a:t> Rev. 3:6 “He that hath an ear, let him hear what the Spirit saith unto the churches.”</a:t>
            </a:r>
          </a:p>
          <a:p>
            <a:r>
              <a:rPr lang="en-US" i="1" dirty="0" smtClean="0"/>
              <a:t> Rev. 3:13 “He that hath an ear, let him hear what the Spirit saith unto the churches.”</a:t>
            </a:r>
          </a:p>
          <a:p>
            <a:r>
              <a:rPr lang="en-US" i="1" dirty="0" smtClean="0"/>
              <a:t> Rev. 3:22 “He that hath an ear, let him hear what the Spirit saith unto the churches.”</a:t>
            </a:r>
            <a:endParaRPr lang="en-US" i="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solidFill>
                  <a:srgbClr val="FFFF00"/>
                </a:solidFill>
              </a:rPr>
              <a:t>Because the Holy Spirit is Person you can have a personal relationship with him</a:t>
            </a:r>
            <a:endParaRPr lang="en-US" dirty="0">
              <a:solidFill>
                <a:srgbClr val="FFFF00"/>
              </a:solidFill>
            </a:endParaRPr>
          </a:p>
        </p:txBody>
      </p:sp>
      <p:sp>
        <p:nvSpPr>
          <p:cNvPr id="3" name="Content Placeholder 2"/>
          <p:cNvSpPr>
            <a:spLocks noGrp="1"/>
          </p:cNvSpPr>
          <p:nvPr>
            <p:ph idx="1"/>
          </p:nvPr>
        </p:nvSpPr>
        <p:spPr>
          <a:xfrm>
            <a:off x="228600" y="1752600"/>
            <a:ext cx="8763000" cy="1905001"/>
          </a:xfrm>
        </p:spPr>
        <p:txBody>
          <a:bodyPr>
            <a:normAutofit/>
          </a:bodyPr>
          <a:lstStyle/>
          <a:p>
            <a:pPr>
              <a:buNone/>
            </a:pPr>
            <a:r>
              <a:rPr lang="en-US" sz="3600" i="1" dirty="0" smtClean="0"/>
              <a:t>   Romans 8:14 “For as many as are led by the Spirit of God, they are the sons of God.”</a:t>
            </a:r>
            <a:endParaRPr lang="en-US" sz="3600" i="1" dirty="0"/>
          </a:p>
        </p:txBody>
      </p:sp>
      <p:pic>
        <p:nvPicPr>
          <p:cNvPr id="47106" name="Picture 2" descr="http://todaysfreshmanna.files.wordpress.com/2012/07/listen-to-the-spirit2.jpg"/>
          <p:cNvPicPr>
            <a:picLocks noChangeAspect="1" noChangeArrowheads="1"/>
          </p:cNvPicPr>
          <p:nvPr/>
        </p:nvPicPr>
        <p:blipFill>
          <a:blip r:embed="rId2" cstate="print"/>
          <a:srcRect/>
          <a:stretch>
            <a:fillRect/>
          </a:stretch>
        </p:blipFill>
        <p:spPr bwMode="auto">
          <a:xfrm>
            <a:off x="1524000" y="3193485"/>
            <a:ext cx="5867400" cy="3664515"/>
          </a:xfrm>
          <a:prstGeom prst="rect">
            <a:avLst/>
          </a:prstGeom>
          <a:noFill/>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http://betezda.com/wp-content/uploads/2010/06/hearing-Gods-voice_1.gif"/>
          <p:cNvPicPr>
            <a:picLocks noChangeAspect="1" noChangeArrowheads="1"/>
          </p:cNvPicPr>
          <p:nvPr/>
        </p:nvPicPr>
        <p:blipFill>
          <a:blip r:embed="rId2" cstate="print"/>
          <a:srcRect/>
          <a:stretch>
            <a:fillRect/>
          </a:stretch>
        </p:blipFill>
        <p:spPr bwMode="auto">
          <a:xfrm>
            <a:off x="-44172" y="1524000"/>
            <a:ext cx="9188172" cy="3810000"/>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normAutofit/>
          </a:bodyPr>
          <a:lstStyle/>
          <a:p>
            <a:r>
              <a:rPr lang="en-US" i="1" dirty="0" smtClean="0"/>
              <a:t>“I call heaven and earth to record this day against you, that I have set before you life and death, blessing and cursing” (Deut. 30:19)</a:t>
            </a:r>
            <a:br>
              <a:rPr lang="en-US" i="1" dirty="0" smtClean="0"/>
            </a:br>
            <a:r>
              <a:rPr lang="en-US" i="1" dirty="0" smtClean="0"/>
              <a:t/>
            </a:r>
            <a:br>
              <a:rPr lang="en-US" i="1" dirty="0" smtClean="0"/>
            </a:br>
            <a:r>
              <a:rPr lang="en-US" i="1" dirty="0" smtClean="0"/>
              <a:t> “As he loved cursing, so let it come unto him: as he delighted not in blessing, so let it be far from him.” (Psalm 109:17)</a:t>
            </a:r>
            <a:endParaRPr lang="en-US" i="1"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cafecomamigas.com/wp-content/uploads/2013/07/post_duvidaemprego.jpg"/>
          <p:cNvPicPr>
            <a:picLocks noChangeAspect="1" noChangeArrowheads="1"/>
          </p:cNvPicPr>
          <p:nvPr/>
        </p:nvPicPr>
        <p:blipFill>
          <a:blip r:embed="rId2" cstate="print"/>
          <a:srcRect/>
          <a:stretch>
            <a:fillRect/>
          </a:stretch>
        </p:blipFill>
        <p:spPr bwMode="auto">
          <a:xfrm>
            <a:off x="1026460" y="-57150"/>
            <a:ext cx="7050740" cy="6915150"/>
          </a:xfrm>
          <a:prstGeom prst="rect">
            <a:avLst/>
          </a:prstGeom>
          <a:noFill/>
        </p:spPr>
      </p:pic>
      <p:pic>
        <p:nvPicPr>
          <p:cNvPr id="2050" name="Picture 2" descr="http://nancysmarriageblog.files.wordpress.com/2011/02/fleshvspirit.jpg"/>
          <p:cNvPicPr>
            <a:picLocks noChangeAspect="1" noChangeArrowheads="1"/>
          </p:cNvPicPr>
          <p:nvPr/>
        </p:nvPicPr>
        <p:blipFill>
          <a:blip r:embed="rId3" cstate="print"/>
          <a:srcRect/>
          <a:stretch>
            <a:fillRect/>
          </a:stretch>
        </p:blipFill>
        <p:spPr bwMode="auto">
          <a:xfrm>
            <a:off x="2057400" y="152400"/>
            <a:ext cx="4762500" cy="29718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r>
              <a:rPr lang="en-US" dirty="0" smtClean="0">
                <a:solidFill>
                  <a:srgbClr val="FFFF00"/>
                </a:solidFill>
              </a:rPr>
              <a:t>He desires to inspire and direct the worship and ministry in the Local </a:t>
            </a:r>
            <a:r>
              <a:rPr lang="en-US" dirty="0" smtClean="0">
                <a:solidFill>
                  <a:srgbClr val="FFFF00"/>
                </a:solidFill>
              </a:rPr>
              <a:t>Church.</a:t>
            </a:r>
          </a:p>
          <a:p>
            <a:r>
              <a:rPr lang="en-US" dirty="0" smtClean="0">
                <a:solidFill>
                  <a:srgbClr val="FFFF00"/>
                </a:solidFill>
              </a:rPr>
              <a:t>He desires to direct the missionary outreach of the Local </a:t>
            </a:r>
            <a:r>
              <a:rPr lang="en-US" dirty="0" smtClean="0">
                <a:solidFill>
                  <a:srgbClr val="FFFF00"/>
                </a:solidFill>
              </a:rPr>
              <a:t>Church.</a:t>
            </a:r>
          </a:p>
          <a:p>
            <a:r>
              <a:rPr lang="en-US" dirty="0" smtClean="0">
                <a:solidFill>
                  <a:srgbClr val="FFFF00"/>
                </a:solidFill>
              </a:rPr>
              <a:t> </a:t>
            </a:r>
            <a:r>
              <a:rPr lang="en-US" dirty="0" smtClean="0">
                <a:solidFill>
                  <a:srgbClr val="FFFF00"/>
                </a:solidFill>
              </a:rPr>
              <a:t>He desires to aid the singing services </a:t>
            </a:r>
            <a:r>
              <a:rPr lang="en-US" dirty="0" smtClean="0">
                <a:solidFill>
                  <a:srgbClr val="FFFF00"/>
                </a:solidFill>
              </a:rPr>
              <a:t>in </a:t>
            </a:r>
            <a:r>
              <a:rPr lang="en-US" dirty="0" smtClean="0">
                <a:solidFill>
                  <a:srgbClr val="FFFF00"/>
                </a:solidFill>
              </a:rPr>
              <a:t>the Local </a:t>
            </a:r>
            <a:r>
              <a:rPr lang="en-US" dirty="0" smtClean="0">
                <a:solidFill>
                  <a:srgbClr val="FFFF00"/>
                </a:solidFill>
              </a:rPr>
              <a:t>Church.</a:t>
            </a:r>
          </a:p>
          <a:p>
            <a:r>
              <a:rPr lang="en-US" dirty="0" smtClean="0">
                <a:solidFill>
                  <a:srgbClr val="FFFF00"/>
                </a:solidFill>
              </a:rPr>
              <a:t>He desires to appoint the </a:t>
            </a:r>
            <a:r>
              <a:rPr lang="en-US" dirty="0" smtClean="0">
                <a:solidFill>
                  <a:srgbClr val="FFFF00"/>
                </a:solidFill>
              </a:rPr>
              <a:t>Local </a:t>
            </a:r>
            <a:r>
              <a:rPr lang="en-US" dirty="0" smtClean="0">
                <a:solidFill>
                  <a:srgbClr val="FFFF00"/>
                </a:solidFill>
              </a:rPr>
              <a:t>Churches </a:t>
            </a:r>
            <a:r>
              <a:rPr lang="en-US" dirty="0" smtClean="0">
                <a:solidFill>
                  <a:srgbClr val="FFFF00"/>
                </a:solidFill>
              </a:rPr>
              <a:t>pastor.</a:t>
            </a:r>
          </a:p>
          <a:p>
            <a:r>
              <a:rPr lang="en-US" dirty="0" smtClean="0">
                <a:solidFill>
                  <a:srgbClr val="FFFF00"/>
                </a:solidFill>
              </a:rPr>
              <a:t>He desires to empower the pastors preaching in the Local </a:t>
            </a:r>
            <a:r>
              <a:rPr lang="en-US" dirty="0" smtClean="0">
                <a:solidFill>
                  <a:srgbClr val="FFFF00"/>
                </a:solidFill>
              </a:rPr>
              <a:t>Church.</a:t>
            </a:r>
          </a:p>
          <a:p>
            <a:r>
              <a:rPr lang="en-US" dirty="0" smtClean="0">
                <a:solidFill>
                  <a:srgbClr val="FFFF00"/>
                </a:solidFill>
              </a:rPr>
              <a:t>He desires to warn the members </a:t>
            </a:r>
            <a:r>
              <a:rPr lang="en-US" dirty="0" smtClean="0">
                <a:solidFill>
                  <a:srgbClr val="FFFF00"/>
                </a:solidFill>
              </a:rPr>
              <a:t>of </a:t>
            </a:r>
            <a:r>
              <a:rPr lang="en-US" dirty="0" smtClean="0">
                <a:solidFill>
                  <a:srgbClr val="FFFF00"/>
                </a:solidFill>
              </a:rPr>
              <a:t>the Local </a:t>
            </a:r>
            <a:r>
              <a:rPr lang="en-US" dirty="0" smtClean="0">
                <a:solidFill>
                  <a:srgbClr val="FFFF00"/>
                </a:solidFill>
              </a:rPr>
              <a:t>Church.</a:t>
            </a:r>
          </a:p>
          <a:p>
            <a:r>
              <a:rPr lang="en-US" dirty="0" smtClean="0">
                <a:solidFill>
                  <a:srgbClr val="FFFF00"/>
                </a:solidFill>
              </a:rPr>
              <a:t>He desires to determine the decisions made by the Local </a:t>
            </a:r>
            <a:r>
              <a:rPr lang="en-US" dirty="0" smtClean="0">
                <a:solidFill>
                  <a:srgbClr val="FFFF00"/>
                </a:solidFill>
              </a:rPr>
              <a:t>Church.</a:t>
            </a:r>
          </a:p>
          <a:p>
            <a:r>
              <a:rPr lang="en-US" dirty="0" smtClean="0">
                <a:solidFill>
                  <a:srgbClr val="FFFF00"/>
                </a:solidFill>
              </a:rPr>
              <a:t>He desires to condemn or bless the efforts of the Local </a:t>
            </a:r>
            <a:r>
              <a:rPr lang="en-US" dirty="0" smtClean="0">
                <a:solidFill>
                  <a:srgbClr val="FFFF00"/>
                </a:solidFill>
              </a:rPr>
              <a:t>Church.</a:t>
            </a:r>
          </a:p>
          <a:p>
            <a:endParaRPr lang="en-US" dirty="0" smtClean="0">
              <a:solidFill>
                <a:srgbClr val="FFFF00"/>
              </a:solidFill>
            </a:endParaRPr>
          </a:p>
          <a:p>
            <a:endParaRPr lang="en-US" dirty="0" smtClean="0">
              <a:solidFill>
                <a:srgbClr val="FFFF00"/>
              </a:solidFill>
            </a:endParaRPr>
          </a:p>
          <a:p>
            <a:endParaRPr lang="en-US" dirty="0" smtClean="0">
              <a:solidFill>
                <a:srgbClr val="FFFF00"/>
              </a:solidFill>
            </a:endParaRPr>
          </a:p>
          <a:p>
            <a:endParaRPr lang="en-US" dirty="0" smtClean="0">
              <a:solidFill>
                <a:srgbClr val="FFFF00"/>
              </a:solidFill>
            </a:endParaRPr>
          </a:p>
          <a:p>
            <a:endParaRPr lang="en-US" dirty="0" smtClean="0">
              <a:solidFill>
                <a:srgbClr val="FFFF00"/>
              </a:solidFill>
            </a:endParaRPr>
          </a:p>
          <a:p>
            <a:endParaRPr lang="en-US" dirty="0" smtClean="0">
              <a:solidFill>
                <a:srgbClr val="FFFF00"/>
              </a:solidFill>
            </a:endParaRPr>
          </a:p>
          <a:p>
            <a:endParaRPr lang="en-US" dirty="0" smtClean="0">
              <a:solidFill>
                <a:srgbClr val="FFFF00"/>
              </a:solidFil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cripturessay.com/images/hs03.jpg"/>
          <p:cNvPicPr>
            <a:picLocks noChangeAspect="1" noChangeArrowheads="1"/>
          </p:cNvPicPr>
          <p:nvPr/>
        </p:nvPicPr>
        <p:blipFill>
          <a:blip r:embed="rId2" cstate="print"/>
          <a:srcRect/>
          <a:stretch>
            <a:fillRect/>
          </a:stretch>
        </p:blipFill>
        <p:spPr bwMode="auto">
          <a:xfrm>
            <a:off x="0" y="-19052"/>
            <a:ext cx="9144000" cy="6877052"/>
          </a:xfrm>
          <a:prstGeom prst="rect">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bjorkbloggen.files.wordpress.com/2012/01/bible-7.jpg?w=714"/>
          <p:cNvPicPr>
            <a:picLocks noChangeAspect="1" noChangeArrowheads="1"/>
          </p:cNvPicPr>
          <p:nvPr/>
        </p:nvPicPr>
        <p:blipFill>
          <a:blip r:embed="rId2" cstate="print"/>
          <a:srcRect/>
          <a:stretch>
            <a:fillRect/>
          </a:stretch>
        </p:blipFill>
        <p:spPr bwMode="auto">
          <a:xfrm>
            <a:off x="1981200" y="0"/>
            <a:ext cx="4762500" cy="2667000"/>
          </a:xfrm>
          <a:prstGeom prst="rect">
            <a:avLst/>
          </a:prstGeom>
          <a:ln>
            <a:noFill/>
          </a:ln>
          <a:effectLst>
            <a:softEdge rad="112500"/>
          </a:effectLst>
        </p:spPr>
      </p:pic>
      <p:sp>
        <p:nvSpPr>
          <p:cNvPr id="4" name="Content Placeholder 3"/>
          <p:cNvSpPr>
            <a:spLocks noGrp="1"/>
          </p:cNvSpPr>
          <p:nvPr>
            <p:ph idx="1"/>
          </p:nvPr>
        </p:nvSpPr>
        <p:spPr>
          <a:xfrm>
            <a:off x="0" y="3048000"/>
            <a:ext cx="9144000" cy="3810000"/>
          </a:xfrm>
        </p:spPr>
        <p:txBody>
          <a:bodyPr>
            <a:normAutofit/>
          </a:bodyPr>
          <a:lstStyle/>
          <a:p>
            <a:pPr algn="ctr">
              <a:buNone/>
            </a:pPr>
            <a:r>
              <a:rPr lang="en-US" sz="3600" i="1" dirty="0"/>
              <a:t> </a:t>
            </a:r>
            <a:r>
              <a:rPr lang="en-US" sz="3600" i="1" dirty="0" smtClean="0"/>
              <a:t>   I John 5:7-8 “For there are three that bear record in heaven, the Father, the Word, and the Holy Ghost: and these three are one. And there are three that bear witness in earth, the Spirit, and the water, and the blood: and these three agree in one.”</a:t>
            </a:r>
          </a:p>
          <a:p>
            <a:pPr algn="ctr"/>
            <a:endParaRPr lang="en-US" sz="3600" i="1"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bmz6k5r32451.cloudfront.net/wp-content/uploads/Trinity1.png"/>
          <p:cNvPicPr>
            <a:picLocks noChangeAspect="1" noChangeArrowheads="1"/>
          </p:cNvPicPr>
          <p:nvPr/>
        </p:nvPicPr>
        <p:blipFill>
          <a:blip r:embed="rId2" cstate="print">
            <a:lum bright="-10000"/>
          </a:blip>
          <a:srcRect/>
          <a:stretch>
            <a:fillRect/>
          </a:stretch>
        </p:blipFill>
        <p:spPr bwMode="auto">
          <a:xfrm>
            <a:off x="1295400" y="-9525"/>
            <a:ext cx="6867525" cy="686752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6" name="Picture 4" descr="http://shreveministries.org/cms/uploads/Products/product_538/HolySpirit.jpg"/>
          <p:cNvPicPr>
            <a:picLocks noChangeAspect="1" noChangeArrowheads="1"/>
          </p:cNvPicPr>
          <p:nvPr/>
        </p:nvPicPr>
        <p:blipFill>
          <a:blip r:embed="rId2" cstate="print">
            <a:lum contrast="30000"/>
          </a:blip>
          <a:srcRect t="8160" r="2392" b="23773"/>
          <a:stretch>
            <a:fillRect/>
          </a:stretch>
        </p:blipFill>
        <p:spPr bwMode="auto">
          <a:xfrm>
            <a:off x="1752600" y="1447800"/>
            <a:ext cx="6019800" cy="4013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TotalTime>
  <Words>1604</Words>
  <Application>Microsoft Office PowerPoint</Application>
  <PresentationFormat>On-screen Show (4:3)</PresentationFormat>
  <Paragraphs>94</Paragraphs>
  <Slides>53</Slides>
  <Notes>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The Doctrine of the Holy Spirit  </vt:lpstr>
      <vt:lpstr>Slide 2</vt:lpstr>
      <vt:lpstr>In the New Testament alone there are some 261 passages which refer to the Holy Spirit. He is mentioned 56 times in the Gospels, 57 times in the book of Acts, 112 times in the Pauline epistles, and 36 times in the remaining New Testament.  Total = 522 </vt:lpstr>
      <vt:lpstr>Slide 4</vt:lpstr>
      <vt:lpstr>Because the Holy Spirit is Person you can have a personal relationship with him</vt:lpstr>
      <vt:lpstr>Slide 6</vt:lpstr>
      <vt:lpstr>Slide 7</vt:lpstr>
      <vt:lpstr>Slide 8</vt:lpstr>
      <vt:lpstr>Slide 9</vt:lpstr>
      <vt:lpstr>Slide 10</vt:lpstr>
      <vt:lpstr>Slide 11</vt:lpstr>
      <vt:lpstr>Slide 12</vt:lpstr>
      <vt:lpstr>Slide 13</vt:lpstr>
      <vt:lpstr>Slide 14</vt:lpstr>
      <vt:lpstr>Slide 15</vt:lpstr>
      <vt:lpstr>Slide 16</vt:lpstr>
      <vt:lpstr>He desires to inspire and direct the worship and ministry in the Local Church</vt:lpstr>
      <vt:lpstr>"For we are the circumcision, which worship God in the Spirit, and rejoice in Christ Jesus, and have no confidence in the flesh" (Phil. 3:3)    “For as many as are led by the Spirit of God, they are the sons of God.”  (Rom. 8:14)    </vt:lpstr>
      <vt:lpstr>If allowed by pastor and people, the Spirit of God can guarantee both the presence and power of God at each church meeting.</vt:lpstr>
      <vt:lpstr>“Endeavouring to keep the unity of the Spirit in the bond of peace.” (Eph 4:3)</vt:lpstr>
      <vt:lpstr>Slide 21</vt:lpstr>
      <vt:lpstr>Slide 22</vt:lpstr>
      <vt:lpstr>Slide 23</vt:lpstr>
      <vt:lpstr>He desires to direct the missionary outreach of the Local Church </vt:lpstr>
      <vt:lpstr>“But ye shall receive power, after that the Holy Ghost is come upon you: and ye shall be witnesses unto me both in Jerusalem, and in all Judaea, and in Samaria, and unto the uttermost part of the earth.” (Acts 1:8) </vt:lpstr>
      <vt:lpstr>"Then the Spirit said unto Philip, Go near, and join thyself to this chariot" (Acts 8:29) </vt:lpstr>
      <vt:lpstr>"As they ministered to the Lord, and fasted, the Holy Ghost said, Separate me Barnabas and Saul for the work whereunto I have called them. So they, being sent forth by the Holy Ghost, departed unto Seleucia; and from thence  they sailed to Cyprus"  (Acts 13:2, 4) </vt:lpstr>
      <vt:lpstr>“Now when they had gone throughout Phrygia and the region of Galatia, and were forbidden of the Holy Ghost to preach the word in Asia, after they were come to Mysia, they assayed to go into Bithynia: but the Spirit suffered them not. And after he had seen the vision, immediately we endeavored to go into Macedonia, assuredly gathering that the Lord had called us for to preach the gospel unto them”  (Acts 16:6-7, 10) </vt:lpstr>
      <vt:lpstr>He desires to aid the singing services  in the Local Church</vt:lpstr>
      <vt:lpstr>"And be not drunk with wine, wherein is excess; but be filled with the Spirit; speaking to yourselves in psalms and hymns and spiritual songs, singing and making melody in your heart to the Lord" (Eph. 5:18-19)    “I will sing with the spirit, and I will sing with the understanding also.” (I Cor. 14:15)   </vt:lpstr>
      <vt:lpstr>Slide 31</vt:lpstr>
      <vt:lpstr>He desires to appoint the  Local Churches pastor</vt:lpstr>
      <vt:lpstr>"Take heed therefore unto yourselves, and to all the flock, over the which the Holy Ghost hath made you overseers, to feed the church of God, which he hath purchased with his own blood" (Acts 20:28)   “And I will give you pastors according to mine heart, which shall feed you with knowledge and understanding.” (Jer. 3:15)   </vt:lpstr>
      <vt:lpstr>Slide 34</vt:lpstr>
      <vt:lpstr>He desires to empower the pastors preaching in the Local Church</vt:lpstr>
      <vt:lpstr>"And my speech and my preaching was not with enticing words of man’s wisdom, but in demonstration of the Spirit and of power" (I Cor. 2:4) </vt:lpstr>
      <vt:lpstr>“Finally, brethren, pray for us, that the word of the Lord may have free course, and be glorified, even as it is with you.” (II Thess. 3:1) </vt:lpstr>
      <vt:lpstr>“For this cause also thank we God without ceasing, because, when ye received the word of God which ye heard of us, ye received it not as the word of men, but as it is in truth, the word of God, which effectually worketh also in you that believe.” (I Thess. 2:13) </vt:lpstr>
      <vt:lpstr>Slide 39</vt:lpstr>
      <vt:lpstr>He desires to warn the members  of the Local Church</vt:lpstr>
      <vt:lpstr>"Now the Spirit speaketh expressly, that in the latter times some shall depart from the faith, giving heed to se-during spirits, and doctrines of devils" (I Tim. 4:1) </vt:lpstr>
      <vt:lpstr>“Whom we preach, warning every man, and teaching every man in all wisdom; that we may present every man perfect in Christ Jesus.” (Col 1:28) </vt:lpstr>
      <vt:lpstr>He desires to determine the decisions made by the Local Church</vt:lpstr>
      <vt:lpstr>"For it seemed good to the Holy Ghost, and to us, to lay upon you no greater burden than these necessary things" (Acts 15:28) </vt:lpstr>
      <vt:lpstr>Acts 15:29 “That ye abstain from meats offered to idols, and from blood, and from things strangled, and from fornication: from which if ye keep yourselves, ye shall do well. Fare ye well.”</vt:lpstr>
      <vt:lpstr>This all-important decision made at the Jerusalem Council concerning circumcision is a beautiful example of the teamwork between a local church and the Holy Spirit.</vt:lpstr>
      <vt:lpstr>Those assemblies governed by congregational vote often pride themselves on their democratic policies (wisdom of man) which often leads to division and disunity.</vt:lpstr>
      <vt:lpstr>He desires to condemn or bless the efforts of the Local Church</vt:lpstr>
      <vt:lpstr>Slide 49</vt:lpstr>
      <vt:lpstr>Slide 50</vt:lpstr>
      <vt:lpstr>“I call heaven and earth to record this day against you, that I have set before you life and death, blessing and cursing” (Deut. 30:19)   “As he loved cursing, so let it come unto him: as he delighted not in blessing, so let it be far from him.” (Psalm 109:17)</vt:lpstr>
      <vt:lpstr>Slide 52</vt:lpstr>
      <vt:lpstr>Slide 53</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Doctrine of the Holy Spirit  </dc:title>
  <dc:creator>Pastor Daniel White</dc:creator>
  <cp:lastModifiedBy>Pastor Daniel White</cp:lastModifiedBy>
  <cp:revision>33</cp:revision>
  <dcterms:created xsi:type="dcterms:W3CDTF">2013-10-04T11:00:08Z</dcterms:created>
  <dcterms:modified xsi:type="dcterms:W3CDTF">2013-10-09T21:25:59Z</dcterms:modified>
</cp:coreProperties>
</file>