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312" r:id="rId14"/>
    <p:sldId id="299" r:id="rId15"/>
    <p:sldId id="296" r:id="rId16"/>
    <p:sldId id="313" r:id="rId17"/>
    <p:sldId id="315" r:id="rId18"/>
    <p:sldId id="316" r:id="rId19"/>
    <p:sldId id="314" r:id="rId20"/>
    <p:sldId id="321" r:id="rId21"/>
    <p:sldId id="320" r:id="rId22"/>
    <p:sldId id="344" r:id="rId23"/>
    <p:sldId id="343" r:id="rId24"/>
    <p:sldId id="346" r:id="rId25"/>
    <p:sldId id="347" r:id="rId26"/>
    <p:sldId id="318" r:id="rId27"/>
    <p:sldId id="319" r:id="rId28"/>
    <p:sldId id="317" r:id="rId29"/>
    <p:sldId id="324" r:id="rId30"/>
    <p:sldId id="327" r:id="rId31"/>
    <p:sldId id="322" r:id="rId32"/>
    <p:sldId id="323" r:id="rId33"/>
    <p:sldId id="326" r:id="rId34"/>
    <p:sldId id="328" r:id="rId35"/>
    <p:sldId id="329" r:id="rId36"/>
    <p:sldId id="332" r:id="rId37"/>
    <p:sldId id="333" r:id="rId38"/>
    <p:sldId id="330" r:id="rId39"/>
    <p:sldId id="348" r:id="rId40"/>
    <p:sldId id="349" r:id="rId41"/>
    <p:sldId id="334" r:id="rId42"/>
    <p:sldId id="325" r:id="rId43"/>
    <p:sldId id="331" r:id="rId44"/>
    <p:sldId id="335" r:id="rId45"/>
    <p:sldId id="338" r:id="rId46"/>
    <p:sldId id="336" r:id="rId47"/>
    <p:sldId id="342" r:id="rId48"/>
    <p:sldId id="339" r:id="rId49"/>
    <p:sldId id="340" r:id="rId50"/>
    <p:sldId id="341" r:id="rId51"/>
    <p:sldId id="35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60" autoAdjust="0"/>
    <p:restoredTop sz="94660"/>
  </p:normalViewPr>
  <p:slideViewPr>
    <p:cSldViewPr>
      <p:cViewPr varScale="1">
        <p:scale>
          <a:sx n="110" d="100"/>
          <a:sy n="110"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AED169-B4CD-4B51-AF55-9FB6DC8F68C0}" type="datetimeFigureOut">
              <a:rPr lang="en-US" smtClean="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1CF35E-406D-4459-905D-B06E98EC9BB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ED169-B4CD-4B51-AF55-9FB6DC8F68C0}" type="datetimeFigureOut">
              <a:rPr lang="en-US" smtClean="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1CF35E-406D-4459-905D-B06E98EC9BB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ED169-B4CD-4B51-AF55-9FB6DC8F68C0}" type="datetimeFigureOut">
              <a:rPr lang="en-US" smtClean="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1CF35E-406D-4459-905D-B06E98EC9BB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ED169-B4CD-4B51-AF55-9FB6DC8F68C0}" type="datetimeFigureOut">
              <a:rPr lang="en-US" smtClean="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1CF35E-406D-4459-905D-B06E98EC9BB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AED169-B4CD-4B51-AF55-9FB6DC8F68C0}" type="datetimeFigureOut">
              <a:rPr lang="en-US" smtClean="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1CF35E-406D-4459-905D-B06E98EC9BB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AED169-B4CD-4B51-AF55-9FB6DC8F68C0}" type="datetimeFigureOut">
              <a:rPr lang="en-US" smtClean="0"/>
              <a:pPr/>
              <a:t>10/2/2013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1CF35E-406D-4459-905D-B06E98EC9BB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AED169-B4CD-4B51-AF55-9FB6DC8F68C0}" type="datetimeFigureOut">
              <a:rPr lang="en-US" smtClean="0"/>
              <a:pPr/>
              <a:t>10/2/2013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1CF35E-406D-4459-905D-B06E98EC9BB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AED169-B4CD-4B51-AF55-9FB6DC8F68C0}" type="datetimeFigureOut">
              <a:rPr lang="en-US" smtClean="0"/>
              <a:pPr/>
              <a:t>10/2/2013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1CF35E-406D-4459-905D-B06E98EC9BB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ED169-B4CD-4B51-AF55-9FB6DC8F68C0}" type="datetimeFigureOut">
              <a:rPr lang="en-US" smtClean="0"/>
              <a:pPr/>
              <a:t>10/2/2013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1CF35E-406D-4459-905D-B06E98EC9BB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AED169-B4CD-4B51-AF55-9FB6DC8F68C0}" type="datetimeFigureOut">
              <a:rPr lang="en-US" smtClean="0"/>
              <a:pPr/>
              <a:t>10/2/2013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1CF35E-406D-4459-905D-B06E98EC9BB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AED169-B4CD-4B51-AF55-9FB6DC8F68C0}" type="datetimeFigureOut">
              <a:rPr lang="en-US" smtClean="0"/>
              <a:pPr/>
              <a:t>10/2/2013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1CF35E-406D-4459-905D-B06E98EC9BB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ED169-B4CD-4B51-AF55-9FB6DC8F68C0}" type="datetimeFigureOut">
              <a:rPr lang="en-US" smtClean="0"/>
              <a:pPr/>
              <a:t>10/2/2013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CF35E-406D-4459-905D-B06E98EC9BB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gracerivers.com/wp-content/uploads/2010/06/holy-spirit-fir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228600" y="4114800"/>
            <a:ext cx="5486400" cy="2743200"/>
          </a:xfrm>
        </p:spPr>
        <p:txBody>
          <a:bodyPr>
            <a:normAutofit fontScale="90000"/>
          </a:bodyPr>
          <a:lstStyle/>
          <a:p>
            <a:r>
              <a:rPr lang="en-US" sz="4800" b="1" cap="small" dirty="0">
                <a:effectLst>
                  <a:glow rad="101600">
                    <a:schemeClr val="accent6">
                      <a:satMod val="175000"/>
                      <a:alpha val="40000"/>
                    </a:schemeClr>
                  </a:glow>
                </a:effectLst>
                <a:latin typeface="Castellar" pitchFamily="18" charset="0"/>
              </a:rPr>
              <a:t>The Doctrine of the Holy </a:t>
            </a:r>
            <a:r>
              <a:rPr lang="en-US" sz="4800" b="1" cap="small" dirty="0" smtClean="0">
                <a:effectLst>
                  <a:glow rad="101600">
                    <a:schemeClr val="accent6">
                      <a:satMod val="175000"/>
                      <a:alpha val="40000"/>
                    </a:schemeClr>
                  </a:glow>
                </a:effectLst>
                <a:latin typeface="Castellar" pitchFamily="18" charset="0"/>
              </a:rPr>
              <a:t>Spirit</a:t>
            </a:r>
            <a:br>
              <a:rPr lang="en-US" sz="4800" b="1" cap="small" dirty="0" smtClean="0">
                <a:effectLst>
                  <a:glow rad="101600">
                    <a:schemeClr val="accent6">
                      <a:satMod val="175000"/>
                      <a:alpha val="40000"/>
                    </a:schemeClr>
                  </a:glow>
                </a:effectLst>
                <a:latin typeface="Castellar" pitchFamily="18" charset="0"/>
              </a:rPr>
            </a:br>
            <a:r>
              <a:rPr lang="en-US" sz="4800" dirty="0">
                <a:effectLst>
                  <a:glow rad="101600">
                    <a:schemeClr val="accent6">
                      <a:satMod val="175000"/>
                      <a:alpha val="40000"/>
                    </a:schemeClr>
                  </a:glow>
                </a:effectLst>
                <a:latin typeface="Castellar" pitchFamily="18" charset="0"/>
              </a:rPr>
              <a:t/>
            </a:r>
            <a:br>
              <a:rPr lang="en-US" sz="4800" dirty="0">
                <a:effectLst>
                  <a:glow rad="101600">
                    <a:schemeClr val="accent6">
                      <a:satMod val="175000"/>
                      <a:alpha val="40000"/>
                    </a:schemeClr>
                  </a:glow>
                </a:effectLst>
                <a:latin typeface="Castellar" pitchFamily="18" charset="0"/>
              </a:rPr>
            </a:br>
            <a:endParaRPr lang="en-US" sz="4800" dirty="0">
              <a:effectLst>
                <a:glow rad="101600">
                  <a:schemeClr val="accent6">
                    <a:satMod val="175000"/>
                    <a:alpha val="40000"/>
                  </a:schemeClr>
                </a:glow>
              </a:effectLst>
              <a:latin typeface="Castellar" pitchFamily="18" charset="0"/>
            </a:endParaRPr>
          </a:p>
        </p:txBody>
      </p:sp>
      <p:sp>
        <p:nvSpPr>
          <p:cNvPr id="4" name="Rectangle 3"/>
          <p:cNvSpPr/>
          <p:nvPr/>
        </p:nvSpPr>
        <p:spPr>
          <a:xfrm>
            <a:off x="914400" y="457200"/>
            <a:ext cx="7010400" cy="707886"/>
          </a:xfrm>
          <a:prstGeom prst="rect">
            <a:avLst/>
          </a:prstGeom>
        </p:spPr>
        <p:txBody>
          <a:bodyPr wrap="square">
            <a:spAutoFit/>
          </a:bodyPr>
          <a:lstStyle/>
          <a:p>
            <a:r>
              <a:rPr lang="en-US" sz="4000" i="1" dirty="0" smtClean="0">
                <a:effectLst>
                  <a:glow rad="63500">
                    <a:schemeClr val="accent6">
                      <a:satMod val="175000"/>
                      <a:alpha val="40000"/>
                    </a:schemeClr>
                  </a:glow>
                </a:effectLst>
              </a:rPr>
              <a:t>The Earnest of the Holy Spirit</a:t>
            </a:r>
            <a:endParaRPr lang="en-US" sz="4000" i="1" dirty="0">
              <a:effectLst>
                <a:glow rad="63500">
                  <a:schemeClr val="accent6">
                    <a:satMod val="175000"/>
                    <a:alpha val="40000"/>
                  </a:schemeClr>
                </a:glo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ordtrace.files.wordpress.com/2010/10/holy-spirit_1013.jpg"/>
          <p:cNvPicPr>
            <a:picLocks noChangeAspect="1" noChangeArrowheads="1"/>
          </p:cNvPicPr>
          <p:nvPr/>
        </p:nvPicPr>
        <p:blipFill>
          <a:blip r:embed="rId2" cstate="print"/>
          <a:srcRect/>
          <a:stretch>
            <a:fillRect/>
          </a:stretch>
        </p:blipFill>
        <p:spPr bwMode="auto">
          <a:xfrm>
            <a:off x="5715000" y="4876800"/>
            <a:ext cx="3429000" cy="2142443"/>
          </a:xfrm>
          <a:prstGeom prst="rect">
            <a:avLst/>
          </a:prstGeom>
          <a:noFill/>
        </p:spPr>
      </p:pic>
      <p:sp>
        <p:nvSpPr>
          <p:cNvPr id="5" name="Content Placeholder 4"/>
          <p:cNvSpPr>
            <a:spLocks noGrp="1"/>
          </p:cNvSpPr>
          <p:nvPr>
            <p:ph sz="half" idx="1"/>
          </p:nvPr>
        </p:nvSpPr>
        <p:spPr>
          <a:xfrm>
            <a:off x="0" y="304800"/>
            <a:ext cx="4495800" cy="6553200"/>
          </a:xfrm>
        </p:spPr>
        <p:txBody>
          <a:bodyPr>
            <a:normAutofit/>
          </a:bodyPr>
          <a:lstStyle/>
          <a:p>
            <a:r>
              <a:rPr lang="en-US" sz="4000" dirty="0" smtClean="0"/>
              <a:t>Spirit of God</a:t>
            </a:r>
          </a:p>
          <a:p>
            <a:r>
              <a:rPr lang="en-US" sz="4000" dirty="0" smtClean="0"/>
              <a:t>Spirit of Christ</a:t>
            </a:r>
          </a:p>
          <a:p>
            <a:r>
              <a:rPr lang="en-US" sz="4000" dirty="0" smtClean="0"/>
              <a:t>Eternal Spirit</a:t>
            </a:r>
          </a:p>
          <a:p>
            <a:r>
              <a:rPr lang="en-US" sz="4000" dirty="0" smtClean="0"/>
              <a:t>Spirit of Truth</a:t>
            </a:r>
          </a:p>
          <a:p>
            <a:r>
              <a:rPr lang="en-US" sz="4000" dirty="0" smtClean="0"/>
              <a:t>Spirit of Grace</a:t>
            </a:r>
          </a:p>
          <a:p>
            <a:r>
              <a:rPr lang="en-US" sz="4000" dirty="0" smtClean="0"/>
              <a:t>Spirit of Glory</a:t>
            </a:r>
          </a:p>
          <a:p>
            <a:r>
              <a:rPr lang="en-US" sz="4000" dirty="0" smtClean="0"/>
              <a:t>Spirit of Life</a:t>
            </a:r>
          </a:p>
          <a:p>
            <a:r>
              <a:rPr lang="en-US" sz="4000" dirty="0" smtClean="0"/>
              <a:t>Spirit of Wisdom and Revelation</a:t>
            </a:r>
          </a:p>
          <a:p>
            <a:endParaRPr lang="en-US" sz="4000" dirty="0"/>
          </a:p>
        </p:txBody>
      </p:sp>
      <p:sp>
        <p:nvSpPr>
          <p:cNvPr id="6" name="Content Placeholder 5"/>
          <p:cNvSpPr>
            <a:spLocks noGrp="1"/>
          </p:cNvSpPr>
          <p:nvPr>
            <p:ph sz="half" idx="2"/>
          </p:nvPr>
        </p:nvSpPr>
        <p:spPr>
          <a:xfrm>
            <a:off x="4648200" y="228600"/>
            <a:ext cx="4495800" cy="5181600"/>
          </a:xfrm>
        </p:spPr>
        <p:txBody>
          <a:bodyPr>
            <a:normAutofit/>
          </a:bodyPr>
          <a:lstStyle/>
          <a:p>
            <a:r>
              <a:rPr lang="en-US" sz="4000" dirty="0" smtClean="0"/>
              <a:t>Spirit of Comfort</a:t>
            </a:r>
          </a:p>
          <a:p>
            <a:r>
              <a:rPr lang="en-US" sz="4000" dirty="0" smtClean="0"/>
              <a:t>Spirit of Promise</a:t>
            </a:r>
          </a:p>
          <a:p>
            <a:r>
              <a:rPr lang="en-US" sz="4000" dirty="0" smtClean="0"/>
              <a:t>Spirit of Holiness</a:t>
            </a:r>
          </a:p>
          <a:p>
            <a:r>
              <a:rPr lang="en-US" sz="4000" dirty="0" smtClean="0"/>
              <a:t>Spirit of Adoption</a:t>
            </a:r>
          </a:p>
          <a:p>
            <a:r>
              <a:rPr lang="en-US" sz="4000" dirty="0" smtClean="0"/>
              <a:t>Holy Ghost</a:t>
            </a:r>
          </a:p>
          <a:p>
            <a:r>
              <a:rPr lang="en-US" sz="4000" dirty="0" smtClean="0"/>
              <a:t>Seven Spirits of God</a:t>
            </a:r>
            <a:endParaRPr lang="en-US" sz="40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praytherosaryapostolate.com/Jesus/PENTECOST%20symbols%20image.JPG"/>
          <p:cNvPicPr>
            <a:picLocks noChangeAspect="1" noChangeArrowheads="1"/>
          </p:cNvPicPr>
          <p:nvPr/>
        </p:nvPicPr>
        <p:blipFill>
          <a:blip r:embed="rId2" cstate="print"/>
          <a:srcRect/>
          <a:stretch>
            <a:fillRect/>
          </a:stretch>
        </p:blipFill>
        <p:spPr bwMode="auto">
          <a:xfrm>
            <a:off x="0" y="0"/>
            <a:ext cx="9144000" cy="2806998"/>
          </a:xfrm>
          <a:prstGeom prst="rect">
            <a:avLst/>
          </a:prstGeom>
          <a:noFill/>
        </p:spPr>
      </p:pic>
      <p:sp>
        <p:nvSpPr>
          <p:cNvPr id="3" name="Rectangle 2"/>
          <p:cNvSpPr/>
          <p:nvPr/>
        </p:nvSpPr>
        <p:spPr>
          <a:xfrm>
            <a:off x="0" y="1905001"/>
            <a:ext cx="9144000" cy="4401205"/>
          </a:xfrm>
          <a:prstGeom prst="rect">
            <a:avLst/>
          </a:prstGeom>
        </p:spPr>
        <p:txBody>
          <a:bodyPr wrap="square">
            <a:spAutoFit/>
            <a:scene3d>
              <a:camera prst="orthographicFront"/>
              <a:lightRig rig="threePt" dir="t"/>
            </a:scene3d>
            <a:sp3d extrusionH="57150">
              <a:bevelT w="38100" h="38100" prst="convex"/>
            </a:sp3d>
          </a:bodyPr>
          <a:lstStyle/>
          <a:p>
            <a:pPr algn="ctr"/>
            <a:endParaRPr lang="en-US" sz="4000" dirty="0" smtClean="0">
              <a:solidFill>
                <a:schemeClr val="bg2">
                  <a:lumMod val="40000"/>
                  <a:lumOff val="60000"/>
                </a:schemeClr>
              </a:solidFill>
            </a:endParaRPr>
          </a:p>
          <a:p>
            <a:pPr algn="ctr"/>
            <a:endParaRPr lang="en-US" sz="4000" dirty="0" smtClean="0">
              <a:solidFill>
                <a:schemeClr val="bg2">
                  <a:lumMod val="40000"/>
                  <a:lumOff val="60000"/>
                </a:schemeClr>
              </a:solidFill>
            </a:endParaRPr>
          </a:p>
          <a:p>
            <a:pPr algn="ctr"/>
            <a:r>
              <a:rPr lang="en-US" sz="4000" dirty="0" smtClean="0">
                <a:solidFill>
                  <a:schemeClr val="bg2">
                    <a:lumMod val="40000"/>
                    <a:lumOff val="60000"/>
                  </a:schemeClr>
                </a:solidFill>
              </a:rPr>
              <a:t>The symbols of the Holy Spirit become essential to our gaining an understanding of who He is, what He’s like and His ministry in our lives, the Church </a:t>
            </a:r>
          </a:p>
          <a:p>
            <a:pPr algn="ctr"/>
            <a:r>
              <a:rPr lang="en-US" sz="4000" dirty="0" smtClean="0">
                <a:solidFill>
                  <a:schemeClr val="bg2">
                    <a:lumMod val="40000"/>
                    <a:lumOff val="60000"/>
                  </a:schemeClr>
                </a:solidFill>
              </a:rPr>
              <a:t>and the World.</a:t>
            </a:r>
            <a:endParaRPr lang="en-US" sz="4000" dirty="0">
              <a:solidFill>
                <a:schemeClr val="bg2">
                  <a:lumMod val="40000"/>
                  <a:lumOff val="6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5.fanpop.com/image/photos/25200000/Dove-of-Peace-peace-and-love-revolution-club-25246250-1440-900.jpg"/>
          <p:cNvPicPr>
            <a:picLocks noChangeAspect="1" noChangeArrowheads="1"/>
          </p:cNvPicPr>
          <p:nvPr/>
        </p:nvPicPr>
        <p:blipFill>
          <a:blip r:embed="rId2" cstate="print"/>
          <a:srcRect/>
          <a:stretch>
            <a:fillRect/>
          </a:stretch>
        </p:blipFill>
        <p:spPr bwMode="auto">
          <a:xfrm>
            <a:off x="2895600" y="2286000"/>
            <a:ext cx="3536805" cy="2133600"/>
          </a:xfrm>
          <a:prstGeom prst="ellipse">
            <a:avLst/>
          </a:prstGeom>
          <a:ln>
            <a:noFill/>
          </a:ln>
          <a:effectLst>
            <a:softEdge rad="112500"/>
          </a:effectLst>
        </p:spPr>
      </p:pic>
      <p:pic>
        <p:nvPicPr>
          <p:cNvPr id="2052" name="Picture 4" descr="http://2.bp.blogspot.com/-2DP6gYku1ls/Tf_KCtyi52I/AAAAAAAAEgc/4luz_pe-Nv4/s1600/Dove+water.jpg"/>
          <p:cNvPicPr>
            <a:picLocks noChangeAspect="1" noChangeArrowheads="1"/>
          </p:cNvPicPr>
          <p:nvPr/>
        </p:nvPicPr>
        <p:blipFill>
          <a:blip r:embed="rId3" cstate="print"/>
          <a:srcRect/>
          <a:stretch>
            <a:fillRect/>
          </a:stretch>
        </p:blipFill>
        <p:spPr bwMode="auto">
          <a:xfrm>
            <a:off x="3823185" y="0"/>
            <a:ext cx="2730015" cy="2438400"/>
          </a:xfrm>
          <a:prstGeom prst="ellipse">
            <a:avLst/>
          </a:prstGeom>
          <a:ln>
            <a:noFill/>
          </a:ln>
          <a:effectLst>
            <a:softEdge rad="112500"/>
          </a:effectLst>
        </p:spPr>
      </p:pic>
      <p:pic>
        <p:nvPicPr>
          <p:cNvPr id="2054" name="Picture 6" descr="http://2.bp.blogspot.com/-fKTWOkpsFMc/UNCCF5QfAeI/AAAAAAAAAIQ/xdBZihA6M8I/s1600/anointing_of_fresh_oil.jpg"/>
          <p:cNvPicPr>
            <a:picLocks noChangeAspect="1" noChangeArrowheads="1"/>
          </p:cNvPicPr>
          <p:nvPr/>
        </p:nvPicPr>
        <p:blipFill>
          <a:blip r:embed="rId4" cstate="print"/>
          <a:srcRect/>
          <a:stretch>
            <a:fillRect/>
          </a:stretch>
        </p:blipFill>
        <p:spPr bwMode="auto">
          <a:xfrm>
            <a:off x="152400" y="304800"/>
            <a:ext cx="3123391" cy="2590800"/>
          </a:xfrm>
          <a:prstGeom prst="ellipse">
            <a:avLst/>
          </a:prstGeom>
          <a:ln>
            <a:noFill/>
          </a:ln>
          <a:effectLst>
            <a:softEdge rad="112500"/>
          </a:effectLst>
        </p:spPr>
      </p:pic>
      <p:pic>
        <p:nvPicPr>
          <p:cNvPr id="2056" name="Picture 8" descr="http://devotionsfordisciples.com/wp-content/uploads/2011/01/seal.jpg"/>
          <p:cNvPicPr>
            <a:picLocks noChangeAspect="1" noChangeArrowheads="1"/>
          </p:cNvPicPr>
          <p:nvPr/>
        </p:nvPicPr>
        <p:blipFill>
          <a:blip r:embed="rId5" cstate="print"/>
          <a:srcRect l="15171" b="3030"/>
          <a:stretch>
            <a:fillRect/>
          </a:stretch>
        </p:blipFill>
        <p:spPr bwMode="auto">
          <a:xfrm>
            <a:off x="6435119" y="1219200"/>
            <a:ext cx="2708881" cy="2583761"/>
          </a:xfrm>
          <a:prstGeom prst="ellipse">
            <a:avLst/>
          </a:prstGeom>
          <a:ln>
            <a:noFill/>
          </a:ln>
          <a:effectLst>
            <a:softEdge rad="112500"/>
          </a:effectLst>
        </p:spPr>
      </p:pic>
      <p:pic>
        <p:nvPicPr>
          <p:cNvPr id="2058" name="Picture 10" descr="http://firstassemblywm.org/wp-content/uploads/2010/05/holyspirit.jpg"/>
          <p:cNvPicPr>
            <a:picLocks noChangeAspect="1" noChangeArrowheads="1"/>
          </p:cNvPicPr>
          <p:nvPr/>
        </p:nvPicPr>
        <p:blipFill>
          <a:blip r:embed="rId6" cstate="print"/>
          <a:srcRect/>
          <a:stretch>
            <a:fillRect/>
          </a:stretch>
        </p:blipFill>
        <p:spPr bwMode="auto">
          <a:xfrm>
            <a:off x="2590800" y="4191000"/>
            <a:ext cx="2819400" cy="2667000"/>
          </a:xfrm>
          <a:prstGeom prst="ellipse">
            <a:avLst/>
          </a:prstGeom>
          <a:ln>
            <a:noFill/>
          </a:ln>
          <a:effectLst>
            <a:softEdge rad="112500"/>
          </a:effectLst>
        </p:spPr>
      </p:pic>
      <p:pic>
        <p:nvPicPr>
          <p:cNvPr id="2060" name="Picture 12" descr="http://www.jesusrministries.org/images/Creation2-IHI.jpg"/>
          <p:cNvPicPr>
            <a:picLocks noChangeAspect="1" noChangeArrowheads="1"/>
          </p:cNvPicPr>
          <p:nvPr/>
        </p:nvPicPr>
        <p:blipFill>
          <a:blip r:embed="rId7" cstate="print"/>
          <a:srcRect/>
          <a:stretch>
            <a:fillRect/>
          </a:stretch>
        </p:blipFill>
        <p:spPr bwMode="auto">
          <a:xfrm>
            <a:off x="5486400" y="4038600"/>
            <a:ext cx="3467100" cy="2600325"/>
          </a:xfrm>
          <a:prstGeom prst="ellipse">
            <a:avLst/>
          </a:prstGeom>
          <a:ln>
            <a:noFill/>
          </a:ln>
          <a:effectLst>
            <a:softEdge rad="112500"/>
          </a:effectLst>
        </p:spPr>
      </p:pic>
      <p:pic>
        <p:nvPicPr>
          <p:cNvPr id="2062" name="Picture 14" descr="http://www.healthyliquor.com/wp-content/uploads/2012/01/redwine.jpg"/>
          <p:cNvPicPr>
            <a:picLocks noChangeAspect="1" noChangeArrowheads="1"/>
          </p:cNvPicPr>
          <p:nvPr/>
        </p:nvPicPr>
        <p:blipFill>
          <a:blip r:embed="rId8" cstate="print"/>
          <a:srcRect/>
          <a:stretch>
            <a:fillRect/>
          </a:stretch>
        </p:blipFill>
        <p:spPr bwMode="auto">
          <a:xfrm>
            <a:off x="0" y="3276600"/>
            <a:ext cx="2667000" cy="2667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kingdomfaith.com/images/watch_and_listen/episode_thumb/SpiritFilledLife.jpg"/>
          <p:cNvPicPr>
            <a:picLocks noChangeAspect="1" noChangeArrowheads="1"/>
          </p:cNvPicPr>
          <p:nvPr/>
        </p:nvPicPr>
        <p:blipFill>
          <a:blip r:embed="rId2" cstate="print"/>
          <a:srcRect/>
          <a:stretch>
            <a:fillRect/>
          </a:stretch>
        </p:blipFill>
        <p:spPr bwMode="auto">
          <a:xfrm>
            <a:off x="0" y="1066800"/>
            <a:ext cx="9144000" cy="51435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ronmoore.org/wp-content/uploads/2012/10/filled-with-spirit.jpg"/>
          <p:cNvPicPr>
            <a:picLocks noChangeAspect="1" noChangeArrowheads="1"/>
          </p:cNvPicPr>
          <p:nvPr/>
        </p:nvPicPr>
        <p:blipFill>
          <a:blip r:embed="rId2" cstate="print"/>
          <a:srcRect/>
          <a:stretch>
            <a:fillRect/>
          </a:stretch>
        </p:blipFill>
        <p:spPr bwMode="auto">
          <a:xfrm>
            <a:off x="-922931" y="0"/>
            <a:ext cx="10066931" cy="6705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bocachurch.com/web/sites/default/files/2ImageforWeb600x450Ephesians51819%281%29.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t>The Earnest of the Holy Spirit</a:t>
            </a:r>
            <a:endParaRPr lang="en-US" dirty="0"/>
          </a:p>
        </p:txBody>
      </p:sp>
      <p:sp>
        <p:nvSpPr>
          <p:cNvPr id="3" name="Content Placeholder 2"/>
          <p:cNvSpPr>
            <a:spLocks noGrp="1"/>
          </p:cNvSpPr>
          <p:nvPr>
            <p:ph idx="1"/>
          </p:nvPr>
        </p:nvSpPr>
        <p:spPr>
          <a:xfrm>
            <a:off x="0" y="1371600"/>
            <a:ext cx="9144000" cy="5410200"/>
          </a:xfrm>
        </p:spPr>
        <p:txBody>
          <a:bodyPr>
            <a:noAutofit/>
          </a:bodyPr>
          <a:lstStyle/>
          <a:p>
            <a:r>
              <a:rPr lang="en-US" sz="3600" i="1" dirty="0" smtClean="0"/>
              <a:t>"Who hath also sealed us, and given </a:t>
            </a:r>
            <a:r>
              <a:rPr lang="en-US" sz="3600" i="1" dirty="0" smtClean="0">
                <a:solidFill>
                  <a:srgbClr val="FFFF00"/>
                </a:solidFill>
              </a:rPr>
              <a:t>the earnest of the Spirit </a:t>
            </a:r>
            <a:r>
              <a:rPr lang="en-US" sz="3600" i="1" dirty="0" smtClean="0"/>
              <a:t>in our hearts" (II Cor. 1:22)</a:t>
            </a:r>
          </a:p>
          <a:p>
            <a:r>
              <a:rPr lang="en-US" sz="3600" i="1" dirty="0" smtClean="0"/>
              <a:t>"Now he that hath wrought us for the selfsame thing is God, who also hath given unto us </a:t>
            </a:r>
            <a:r>
              <a:rPr lang="en-US" sz="3600" i="1" dirty="0" smtClean="0">
                <a:solidFill>
                  <a:srgbClr val="FFFF00"/>
                </a:solidFill>
              </a:rPr>
              <a:t>the earnest of the Spirit</a:t>
            </a:r>
            <a:r>
              <a:rPr lang="en-US" sz="3600" i="1" dirty="0" smtClean="0"/>
              <a:t>" (II Cor. 5:5)</a:t>
            </a:r>
          </a:p>
          <a:p>
            <a:r>
              <a:rPr lang="en-US" sz="3600" i="1" dirty="0" smtClean="0"/>
              <a:t>"Which is </a:t>
            </a:r>
            <a:r>
              <a:rPr lang="en-US" sz="3600" i="1" dirty="0" smtClean="0">
                <a:solidFill>
                  <a:srgbClr val="FFFF00"/>
                </a:solidFill>
              </a:rPr>
              <a:t>the earnest of our inheritance </a:t>
            </a:r>
            <a:r>
              <a:rPr lang="en-US" sz="3600" i="1" dirty="0" smtClean="0"/>
              <a:t>until the redemption of the purchased possession, unto the praise of his glory" (Eph. 1:14)</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715000" cy="6858000"/>
          </a:xfrm>
        </p:spPr>
        <p:txBody>
          <a:bodyPr>
            <a:normAutofit/>
          </a:bodyPr>
          <a:lstStyle/>
          <a:p>
            <a:r>
              <a:rPr lang="en-US" dirty="0" smtClean="0"/>
              <a:t>The figure is taken from an ancient custom (which is by no means obsolete today).</a:t>
            </a:r>
          </a:p>
          <a:p>
            <a:r>
              <a:rPr lang="en-US" dirty="0" smtClean="0"/>
              <a:t>An </a:t>
            </a:r>
            <a:r>
              <a:rPr lang="en-US" i="1" dirty="0" smtClean="0"/>
              <a:t>earnest </a:t>
            </a:r>
            <a:r>
              <a:rPr lang="en-US" dirty="0" smtClean="0"/>
              <a:t>was the method used in the clinching of a commercial deal or contract. </a:t>
            </a:r>
          </a:p>
          <a:p>
            <a:r>
              <a:rPr lang="en-US" dirty="0" smtClean="0"/>
              <a:t>The seller agrees to make delivery at some future date of what has been agreed upon.</a:t>
            </a:r>
          </a:p>
          <a:p>
            <a:r>
              <a:rPr lang="en-US" dirty="0" smtClean="0"/>
              <a:t>As a </a:t>
            </a:r>
            <a:r>
              <a:rPr lang="en-US" dirty="0" smtClean="0"/>
              <a:t>contract </a:t>
            </a:r>
            <a:r>
              <a:rPr lang="en-US" dirty="0" smtClean="0"/>
              <a:t>of this the </a:t>
            </a:r>
            <a:r>
              <a:rPr lang="en-US" dirty="0" smtClean="0"/>
              <a:t>seller </a:t>
            </a:r>
            <a:r>
              <a:rPr lang="en-US" dirty="0" smtClean="0"/>
              <a:t>receives an "earnest," that </a:t>
            </a:r>
            <a:r>
              <a:rPr lang="en-US" dirty="0" smtClean="0"/>
              <a:t>is, an </a:t>
            </a:r>
            <a:r>
              <a:rPr lang="en-US" dirty="0" smtClean="0"/>
              <a:t>insignificant installment, of what has been contracted for.</a:t>
            </a:r>
          </a:p>
          <a:p>
            <a:endParaRPr lang="en-US" dirty="0"/>
          </a:p>
        </p:txBody>
      </p:sp>
      <p:pic>
        <p:nvPicPr>
          <p:cNvPr id="2052" name="Picture 4" descr="http://activerain.com/image_store/uploads/4/0/7/3/1/ar125191943413704.jpg"/>
          <p:cNvPicPr>
            <a:picLocks noChangeAspect="1" noChangeArrowheads="1"/>
          </p:cNvPicPr>
          <p:nvPr/>
        </p:nvPicPr>
        <p:blipFill>
          <a:blip r:embed="rId2" cstate="print"/>
          <a:srcRect/>
          <a:stretch>
            <a:fillRect/>
          </a:stretch>
        </p:blipFill>
        <p:spPr bwMode="auto">
          <a:xfrm rot="228977">
            <a:off x="5943600" y="457200"/>
            <a:ext cx="2743200" cy="2724151"/>
          </a:xfrm>
          <a:prstGeom prst="rect">
            <a:avLst/>
          </a:prstGeom>
          <a:noFill/>
        </p:spPr>
      </p:pic>
      <p:pic>
        <p:nvPicPr>
          <p:cNvPr id="2054" name="Picture 6" descr="http://americantrustescrow.com/files/2011/06/earnestmoney.jpg"/>
          <p:cNvPicPr>
            <a:picLocks noChangeAspect="1" noChangeArrowheads="1"/>
          </p:cNvPicPr>
          <p:nvPr/>
        </p:nvPicPr>
        <p:blipFill>
          <a:blip r:embed="rId3" cstate="print"/>
          <a:srcRect/>
          <a:stretch>
            <a:fillRect/>
          </a:stretch>
        </p:blipFill>
        <p:spPr bwMode="auto">
          <a:xfrm rot="21064384">
            <a:off x="5943600" y="3962400"/>
            <a:ext cx="28575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096000" cy="6858000"/>
          </a:xfrm>
        </p:spPr>
        <p:txBody>
          <a:bodyPr>
            <a:normAutofit lnSpcReduction="10000"/>
          </a:bodyPr>
          <a:lstStyle/>
          <a:p>
            <a:r>
              <a:rPr lang="en-US" dirty="0" smtClean="0"/>
              <a:t>An "earnest," then, </a:t>
            </a:r>
            <a:r>
              <a:rPr lang="en-US" dirty="0" smtClean="0"/>
              <a:t>is </a:t>
            </a:r>
            <a:r>
              <a:rPr lang="en-US" i="1" dirty="0" smtClean="0"/>
              <a:t>a </a:t>
            </a:r>
            <a:r>
              <a:rPr lang="en-US" i="1" dirty="0" smtClean="0"/>
              <a:t>contract </a:t>
            </a:r>
            <a:r>
              <a:rPr lang="en-US" dirty="0" smtClean="0"/>
              <a:t>wherein two parties are agreed.</a:t>
            </a:r>
          </a:p>
          <a:p>
            <a:r>
              <a:rPr lang="en-US" dirty="0" smtClean="0"/>
              <a:t>The one who is ultimately to come into possession of what has been agreed upon </a:t>
            </a:r>
            <a:r>
              <a:rPr lang="en-US" dirty="0" smtClean="0"/>
              <a:t>gives an “earnest” (down payment) believing the seller </a:t>
            </a:r>
            <a:r>
              <a:rPr lang="en-US" dirty="0" smtClean="0"/>
              <a:t>will abide by the terms of the contract.</a:t>
            </a:r>
          </a:p>
          <a:p>
            <a:r>
              <a:rPr lang="en-US" dirty="0" smtClean="0"/>
              <a:t>It is a part of the price given beforehand, to assure the one to whom the "earnest" is given that at the appointed time he shall receive the whole of that which is promised. </a:t>
            </a:r>
            <a:endParaRPr lang="en-US" dirty="0"/>
          </a:p>
        </p:txBody>
      </p:sp>
      <p:pic>
        <p:nvPicPr>
          <p:cNvPr id="1026" name="Picture 2" descr="http://www.sandhillsnc.com/image-files/lostearnestmoney.jpg"/>
          <p:cNvPicPr>
            <a:picLocks noChangeAspect="1" noChangeArrowheads="1"/>
          </p:cNvPicPr>
          <p:nvPr/>
        </p:nvPicPr>
        <p:blipFill>
          <a:blip r:embed="rId2" cstate="print"/>
          <a:srcRect/>
          <a:stretch>
            <a:fillRect/>
          </a:stretch>
        </p:blipFill>
        <p:spPr bwMode="auto">
          <a:xfrm rot="21441290">
            <a:off x="5969559" y="680535"/>
            <a:ext cx="3121920" cy="2071486"/>
          </a:xfrm>
          <a:prstGeom prst="rect">
            <a:avLst/>
          </a:prstGeom>
          <a:ln>
            <a:noFill/>
          </a:ln>
          <a:effectLst>
            <a:outerShdw blurRad="292100" dist="139700" dir="2700000" algn="tl" rotWithShape="0">
              <a:srgbClr val="333333">
                <a:alpha val="65000"/>
              </a:srgbClr>
            </a:outerShdw>
          </a:effectLst>
        </p:spPr>
      </p:pic>
      <p:pic>
        <p:nvPicPr>
          <p:cNvPr id="1028" name="Picture 4" descr="http://www.setcoservices.com/images/earnest-money-deposit.jpg"/>
          <p:cNvPicPr>
            <a:picLocks noChangeAspect="1" noChangeArrowheads="1"/>
          </p:cNvPicPr>
          <p:nvPr/>
        </p:nvPicPr>
        <p:blipFill>
          <a:blip r:embed="rId3" cstate="print"/>
          <a:srcRect/>
          <a:stretch>
            <a:fillRect/>
          </a:stretch>
        </p:blipFill>
        <p:spPr bwMode="auto">
          <a:xfrm rot="261214">
            <a:off x="6314119" y="3828339"/>
            <a:ext cx="2560320" cy="1828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
            <a:ext cx="9144000" cy="2133600"/>
          </a:xfrm>
        </p:spPr>
        <p:txBody>
          <a:bodyPr>
            <a:noAutofit/>
          </a:bodyPr>
          <a:lstStyle/>
          <a:p>
            <a:pPr lvl="0" algn="ctr">
              <a:buNone/>
            </a:pPr>
            <a:r>
              <a:rPr lang="en-US" sz="4400" dirty="0" smtClean="0"/>
              <a:t>    An earnest: indicating a down-payment, a pledge, an assurance of the eventual complete payment. </a:t>
            </a:r>
          </a:p>
          <a:p>
            <a:endParaRPr lang="en-US" sz="4400" dirty="0"/>
          </a:p>
        </p:txBody>
      </p:sp>
      <p:sp>
        <p:nvSpPr>
          <p:cNvPr id="5" name="Rectangle 4"/>
          <p:cNvSpPr/>
          <p:nvPr/>
        </p:nvSpPr>
        <p:spPr>
          <a:xfrm>
            <a:off x="152400" y="2286000"/>
            <a:ext cx="8839200" cy="1200329"/>
          </a:xfrm>
          <a:prstGeom prst="rect">
            <a:avLst/>
          </a:prstGeom>
        </p:spPr>
        <p:txBody>
          <a:bodyPr wrap="square">
            <a:spAutoFit/>
          </a:bodyPr>
          <a:lstStyle/>
          <a:p>
            <a:pPr algn="ctr"/>
            <a:r>
              <a:rPr lang="en-US" sz="3600" i="1" dirty="0" smtClean="0">
                <a:solidFill>
                  <a:srgbClr val="FFFF00"/>
                </a:solidFill>
              </a:rPr>
              <a:t>“And this is the promise that he hath promised us, even eternal life.” (I John 2:25)</a:t>
            </a:r>
            <a:endParaRPr lang="en-US" sz="3600" i="1" dirty="0">
              <a:solidFill>
                <a:srgbClr val="FFFF00"/>
              </a:solidFill>
            </a:endParaRPr>
          </a:p>
        </p:txBody>
      </p:sp>
      <p:pic>
        <p:nvPicPr>
          <p:cNvPr id="3074" name="Picture 2" descr="http://blogs.blueletterbible.org/blb/wp-content/uploads/sites/2/2013/07/20130729_eternallife.jpg"/>
          <p:cNvPicPr>
            <a:picLocks noChangeAspect="1" noChangeArrowheads="1"/>
          </p:cNvPicPr>
          <p:nvPr/>
        </p:nvPicPr>
        <p:blipFill>
          <a:blip r:embed="rId2" cstate="print"/>
          <a:srcRect/>
          <a:stretch>
            <a:fillRect/>
          </a:stretch>
        </p:blipFill>
        <p:spPr bwMode="auto">
          <a:xfrm>
            <a:off x="228600" y="3581400"/>
            <a:ext cx="3986784"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26" name="Picture 2" descr="http://revnadinedraytonkeen.files.wordpress.com/2011/09/sealed-by-the-holy-spirit.jpg"/>
          <p:cNvPicPr>
            <a:picLocks noChangeAspect="1" noChangeArrowheads="1"/>
          </p:cNvPicPr>
          <p:nvPr/>
        </p:nvPicPr>
        <p:blipFill>
          <a:blip r:embed="rId3" cstate="print"/>
          <a:srcRect/>
          <a:stretch>
            <a:fillRect/>
          </a:stretch>
        </p:blipFill>
        <p:spPr bwMode="auto">
          <a:xfrm>
            <a:off x="5867400" y="3810000"/>
            <a:ext cx="2826094"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28" name="Picture 4" descr="http://overflowdevotions.com/wp-content/themes/echelon/lib/scripts/thumb.php?src=http://overflowdevotions.com/wp-content/uploads/2012/02/eternal-security-e1328899496808.jpg&amp;w=588&amp;h=226&amp;zc=1&amp;q=100"/>
          <p:cNvPicPr>
            <a:picLocks noChangeAspect="1" noChangeArrowheads="1"/>
          </p:cNvPicPr>
          <p:nvPr/>
        </p:nvPicPr>
        <p:blipFill>
          <a:blip r:embed="rId4" cstate="print"/>
          <a:srcRect/>
          <a:stretch>
            <a:fillRect/>
          </a:stretch>
        </p:blipFill>
        <p:spPr bwMode="auto">
          <a:xfrm>
            <a:off x="2286000" y="4495800"/>
            <a:ext cx="5600700" cy="2152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26626"/>
                                        </p:tgtEl>
                                        <p:attrNameLst>
                                          <p:attrName>style.visibility</p:attrName>
                                        </p:attrNameLst>
                                      </p:cBhvr>
                                      <p:to>
                                        <p:strVal val="visible"/>
                                      </p:to>
                                    </p:set>
                                    <p:anim to="" calcmode="lin" valueType="num">
                                      <p:cBhvr>
                                        <p:cTn id="19" dur="1" fill="hold"/>
                                        <p:tgtEl>
                                          <p:spTgt spid="26626"/>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26628"/>
                                        </p:tgtEl>
                                        <p:attrNameLst>
                                          <p:attrName>style.visibility</p:attrName>
                                        </p:attrNameLst>
                                      </p:cBhvr>
                                      <p:to>
                                        <p:strVal val="visible"/>
                                      </p:to>
                                    </p:set>
                                    <p:anim to="" calcmode="lin" valueType="num">
                                      <p:cBhvr>
                                        <p:cTn id="24" dur="1" fill="hold"/>
                                        <p:tgtEl>
                                          <p:spTgt spid="2662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ingodsimage.com/wp-content/uploads/2012/12/Who-or-What-is-the-Holy-Spirit.jpg"/>
          <p:cNvPicPr>
            <a:picLocks noChangeAspect="1" noChangeArrowheads="1"/>
          </p:cNvPicPr>
          <p:nvPr/>
        </p:nvPicPr>
        <p:blipFill>
          <a:blip r:embed="rId2" cstate="print"/>
          <a:srcRect/>
          <a:stretch>
            <a:fillRect/>
          </a:stretch>
        </p:blipFill>
        <p:spPr bwMode="auto">
          <a:xfrm>
            <a:off x="-1" y="886324"/>
            <a:ext cx="9144001" cy="513347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media-cache-ak0.pinimg.com/736x/a1/dd/75/a1dd757eaf808c3c97c612b8444abe3d.jpg"/>
          <p:cNvPicPr>
            <a:picLocks noChangeAspect="1" noChangeArrowheads="1"/>
          </p:cNvPicPr>
          <p:nvPr/>
        </p:nvPicPr>
        <p:blipFill>
          <a:blip r:embed="rId2" cstate="print"/>
          <a:srcRect/>
          <a:stretch>
            <a:fillRect/>
          </a:stretch>
        </p:blipFill>
        <p:spPr bwMode="auto">
          <a:xfrm>
            <a:off x="0" y="808890"/>
            <a:ext cx="9144000" cy="513471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biblicalproof.files.wordpress.com/2011/05/standing-on-the-promises-of-god.jpg"/>
          <p:cNvPicPr>
            <a:picLocks noChangeAspect="1" noChangeArrowheads="1"/>
          </p:cNvPicPr>
          <p:nvPr/>
        </p:nvPicPr>
        <p:blipFill>
          <a:blip r:embed="rId2" cstate="print"/>
          <a:srcRect/>
          <a:stretch>
            <a:fillRect/>
          </a:stretch>
        </p:blipFill>
        <p:spPr bwMode="auto">
          <a:xfrm>
            <a:off x="-3705" y="1"/>
            <a:ext cx="9147705"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store.wordoflife.tv/images/Resting-In-The-Promises-Of-God.jpg"/>
          <p:cNvPicPr>
            <a:picLocks noChangeAspect="1" noChangeArrowheads="1"/>
          </p:cNvPicPr>
          <p:nvPr/>
        </p:nvPicPr>
        <p:blipFill>
          <a:blip r:embed="rId2" cstate="print"/>
          <a:srcRect/>
          <a:stretch>
            <a:fillRect/>
          </a:stretch>
        </p:blipFill>
        <p:spPr bwMode="auto">
          <a:xfrm>
            <a:off x="1371600" y="0"/>
            <a:ext cx="6858000"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turnbacktogod.com/wp-content/uploads/2010/01/Holy-Spirit-Promised.jpg"/>
          <p:cNvPicPr>
            <a:picLocks noChangeAspect="1" noChangeArrowheads="1"/>
          </p:cNvPicPr>
          <p:nvPr/>
        </p:nvPicPr>
        <p:blipFill>
          <a:blip r:embed="rId2" cstate="print"/>
          <a:srcRect/>
          <a:stretch>
            <a:fillRect/>
          </a:stretch>
        </p:blipFill>
        <p:spPr bwMode="auto">
          <a:xfrm>
            <a:off x="0" y="-2286000"/>
            <a:ext cx="9144000" cy="9144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spbryant.files.wordpress.com/2011/03/coin-in-god-we-trust.jpg"/>
          <p:cNvPicPr>
            <a:picLocks noChangeAspect="1" noChangeArrowheads="1"/>
          </p:cNvPicPr>
          <p:nvPr/>
        </p:nvPicPr>
        <p:blipFill>
          <a:blip r:embed="rId2" cstate="print"/>
          <a:srcRect/>
          <a:stretch>
            <a:fillRect/>
          </a:stretch>
        </p:blipFill>
        <p:spPr bwMode="auto">
          <a:xfrm>
            <a:off x="0" y="0"/>
            <a:ext cx="4667250" cy="3733800"/>
          </a:xfrm>
          <a:prstGeom prst="rect">
            <a:avLst/>
          </a:prstGeom>
          <a:noFill/>
        </p:spPr>
      </p:pic>
      <p:pic>
        <p:nvPicPr>
          <p:cNvPr id="60420" name="Picture 4" descr="http://2a56b976980e0793ddee-5cc5435fcbc367bb03f9a415e7067a97.r91.cf2.rackcdn.com/wp-content/uploads/2013/06/InGodWeTrust.jpg"/>
          <p:cNvPicPr>
            <a:picLocks noChangeAspect="1" noChangeArrowheads="1"/>
          </p:cNvPicPr>
          <p:nvPr/>
        </p:nvPicPr>
        <p:blipFill>
          <a:blip r:embed="rId3" cstate="print"/>
          <a:srcRect/>
          <a:stretch>
            <a:fillRect/>
          </a:stretch>
        </p:blipFill>
        <p:spPr bwMode="auto">
          <a:xfrm>
            <a:off x="3962400" y="3407053"/>
            <a:ext cx="5181600" cy="345094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b.vimeocdn.com/ts/445/380/445380807_640.jpg"/>
          <p:cNvPicPr>
            <a:picLocks noChangeAspect="1" noChangeArrowheads="1"/>
          </p:cNvPicPr>
          <p:nvPr/>
        </p:nvPicPr>
        <p:blipFill>
          <a:blip r:embed="rId2" cstate="print"/>
          <a:srcRect/>
          <a:stretch>
            <a:fillRect/>
          </a:stretch>
        </p:blipFill>
        <p:spPr bwMode="auto">
          <a:xfrm>
            <a:off x="0" y="914400"/>
            <a:ext cx="9144000" cy="514350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essex1.com/pages/paul/a-covenant-with-god.jpg"/>
          <p:cNvPicPr>
            <a:picLocks noChangeAspect="1" noChangeArrowheads="1"/>
          </p:cNvPicPr>
          <p:nvPr/>
        </p:nvPicPr>
        <p:blipFill>
          <a:blip r:embed="rId2" cstate="print"/>
          <a:srcRect/>
          <a:stretch>
            <a:fillRect/>
          </a:stretch>
        </p:blipFill>
        <p:spPr bwMode="auto">
          <a:xfrm>
            <a:off x="228600" y="152400"/>
            <a:ext cx="8678104" cy="3962400"/>
          </a:xfrm>
          <a:prstGeom prst="rect">
            <a:avLst/>
          </a:prstGeom>
          <a:noFill/>
        </p:spPr>
      </p:pic>
      <p:sp>
        <p:nvSpPr>
          <p:cNvPr id="3" name="Title 2"/>
          <p:cNvSpPr>
            <a:spLocks noGrp="1"/>
          </p:cNvSpPr>
          <p:nvPr>
            <p:ph type="title"/>
          </p:nvPr>
        </p:nvSpPr>
        <p:spPr>
          <a:xfrm>
            <a:off x="0" y="4343400"/>
            <a:ext cx="9144000" cy="2514600"/>
          </a:xfrm>
        </p:spPr>
        <p:txBody>
          <a:bodyPr>
            <a:noAutofit/>
          </a:bodyPr>
          <a:lstStyle/>
          <a:p>
            <a:r>
              <a:rPr lang="en-US" sz="3200" i="1" dirty="0" smtClean="0"/>
              <a:t>“And I prayed unto the LORD my God, and made my confession, and said, O Lord, the great and dreadful God, keeping the covenant and mercy to them that love him.” (Daniel 9:4)</a:t>
            </a:r>
            <a:endParaRPr lang="en-US"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791200"/>
          </a:xfrm>
        </p:spPr>
        <p:txBody>
          <a:bodyPr>
            <a:normAutofit/>
          </a:bodyPr>
          <a:lstStyle/>
          <a:p>
            <a:r>
              <a:rPr lang="en-US" sz="6000" i="1" dirty="0" smtClean="0"/>
              <a:t/>
            </a:r>
            <a:br>
              <a:rPr lang="en-US" sz="6000" i="1" dirty="0" smtClean="0"/>
            </a:br>
            <a:r>
              <a:rPr lang="en-US" sz="6000" i="1" dirty="0" smtClean="0"/>
              <a:t>“I will never break my covenant with you.” </a:t>
            </a:r>
            <a:br>
              <a:rPr lang="en-US" sz="6000" i="1" dirty="0" smtClean="0"/>
            </a:br>
            <a:r>
              <a:rPr lang="en-US" sz="6000" i="1" dirty="0" smtClean="0"/>
              <a:t>(Judges 2:1)</a:t>
            </a:r>
            <a:endParaRPr lang="en-US" sz="6000"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scene3d>
              <a:camera prst="orthographicFront"/>
              <a:lightRig rig="threePt" dir="t"/>
            </a:scene3d>
            <a:sp3d extrusionH="57150">
              <a:bevelT w="38100" h="38100" prst="convex"/>
            </a:sp3d>
          </a:bodyPr>
          <a:lstStyle/>
          <a:p>
            <a:r>
              <a:rPr lang="en-US" dirty="0" smtClean="0">
                <a:solidFill>
                  <a:srgbClr val="FFFF00"/>
                </a:solidFill>
              </a:rPr>
              <a:t>The Covenant</a:t>
            </a:r>
            <a:endParaRPr lang="en-US" dirty="0">
              <a:solidFill>
                <a:srgbClr val="FFFF00"/>
              </a:solidFill>
            </a:endParaRPr>
          </a:p>
        </p:txBody>
      </p:sp>
      <p:sp>
        <p:nvSpPr>
          <p:cNvPr id="3" name="Content Placeholder 2"/>
          <p:cNvSpPr>
            <a:spLocks noGrp="1"/>
          </p:cNvSpPr>
          <p:nvPr>
            <p:ph idx="1"/>
          </p:nvPr>
        </p:nvSpPr>
        <p:spPr>
          <a:xfrm>
            <a:off x="0" y="1219200"/>
            <a:ext cx="9144000" cy="5638800"/>
          </a:xfrm>
        </p:spPr>
        <p:txBody>
          <a:bodyPr>
            <a:normAutofit/>
          </a:bodyPr>
          <a:lstStyle/>
          <a:p>
            <a:r>
              <a:rPr lang="en-US" dirty="0" smtClean="0"/>
              <a:t>The right which the believer has to eternal life and glory </a:t>
            </a:r>
            <a:r>
              <a:rPr lang="en-US" i="1" dirty="0" smtClean="0"/>
              <a:t>(Romans 2:7) </a:t>
            </a:r>
            <a:r>
              <a:rPr lang="en-US" dirty="0" smtClean="0"/>
              <a:t>comes in a way of a covenant – </a:t>
            </a:r>
            <a:r>
              <a:rPr lang="en-US" i="1" dirty="0" smtClean="0"/>
              <a:t>(Psalm 111:9)</a:t>
            </a:r>
          </a:p>
          <a:p>
            <a:r>
              <a:rPr lang="en-US" dirty="0" smtClean="0"/>
              <a:t>On the one side, the believer agrees to the terms specified (the forsaking of sin and the serving of the Lord), and yields himself to God by repentance and faith – </a:t>
            </a:r>
            <a:r>
              <a:rPr lang="en-US" i="1" dirty="0" smtClean="0"/>
              <a:t>(Acts 20:21)</a:t>
            </a:r>
          </a:p>
          <a:p>
            <a:r>
              <a:rPr lang="en-US" dirty="0" smtClean="0"/>
              <a:t>On the other side, God binds Himself to give the believer forgiveness of sins and an inheritance among them which are sanctified by faith -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505200"/>
          </a:xfrm>
          <a:prstGeom prst="rect">
            <a:avLst/>
          </a:prstGeom>
        </p:spPr>
        <p:txBody>
          <a:bodyPr wrap="square">
            <a:spAutoFit/>
          </a:bodyPr>
          <a:lstStyle/>
          <a:p>
            <a:pPr algn="ctr"/>
            <a:r>
              <a:rPr lang="en-US" sz="3600" i="1" dirty="0" smtClean="0"/>
              <a:t> “To open their eyes, and to turn them from darkness to light, and from the power of Satan unto God, that they may receive forgiveness of sins, and </a:t>
            </a:r>
            <a:r>
              <a:rPr lang="en-US" sz="3600" i="1" dirty="0" smtClean="0">
                <a:solidFill>
                  <a:srgbClr val="FFFF00"/>
                </a:solidFill>
              </a:rPr>
              <a:t>inheritance</a:t>
            </a:r>
            <a:r>
              <a:rPr lang="en-US" sz="3600" i="1" dirty="0" smtClean="0"/>
              <a:t> among them which are sanctified by faith that is in me (Jesus).” </a:t>
            </a:r>
          </a:p>
          <a:p>
            <a:pPr algn="ctr"/>
            <a:r>
              <a:rPr lang="en-US" sz="3600" i="1" dirty="0" smtClean="0"/>
              <a:t> (Acts 26:18)</a:t>
            </a:r>
            <a:endParaRPr lang="en-US" sz="3600" i="1" dirty="0"/>
          </a:p>
        </p:txBody>
      </p:sp>
      <p:pic>
        <p:nvPicPr>
          <p:cNvPr id="40962" name="Picture 2" descr="http://ic.pics.livejournal.com/ccwhisnant/18811456/110033/110033_300.jpg"/>
          <p:cNvPicPr>
            <a:picLocks noChangeAspect="1" noChangeArrowheads="1"/>
          </p:cNvPicPr>
          <p:nvPr/>
        </p:nvPicPr>
        <p:blipFill>
          <a:blip r:embed="rId2" cstate="print"/>
          <a:srcRect/>
          <a:stretch>
            <a:fillRect/>
          </a:stretch>
        </p:blipFill>
        <p:spPr bwMode="auto">
          <a:xfrm>
            <a:off x="1752600" y="3581400"/>
            <a:ext cx="5640371" cy="4224835"/>
          </a:xfrm>
          <a:prstGeom prst="rect">
            <a:avLst/>
          </a:prstGeom>
          <a:noFill/>
        </p:spPr>
      </p:pic>
      <p:pic>
        <p:nvPicPr>
          <p:cNvPr id="40964" name="Picture 4" descr="http://wp.patheos.com.s3.amazonaws.com/blogs/standingonmyhead/files/2013/01/heaven2.jpg"/>
          <p:cNvPicPr>
            <a:picLocks noChangeAspect="1" noChangeArrowheads="1"/>
          </p:cNvPicPr>
          <p:nvPr/>
        </p:nvPicPr>
        <p:blipFill>
          <a:blip r:embed="rId3" cstate="print"/>
          <a:srcRect/>
          <a:stretch>
            <a:fillRect/>
          </a:stretch>
        </p:blipFill>
        <p:spPr bwMode="auto">
          <a:xfrm>
            <a:off x="5410200" y="3810000"/>
            <a:ext cx="1752600" cy="140208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r>
              <a:rPr lang="en-US" dirty="0" smtClean="0"/>
              <a:t>In the New Testament alone there are some 261 passages which refer to the Holy Spirit. He is mentioned 56 times in the Gospels, 57 times in the book of Acts, 112 times in the Pauline epistles, and 36 times in the remaining New Testament.</a:t>
            </a:r>
            <a:br>
              <a:rPr lang="en-US" dirty="0" smtClean="0"/>
            </a:br>
            <a:r>
              <a:rPr lang="en-US" dirty="0" smtClean="0"/>
              <a:t/>
            </a:r>
            <a:br>
              <a:rPr lang="en-US" dirty="0" smtClean="0"/>
            </a:br>
            <a:r>
              <a:rPr lang="en-US" sz="5300" b="1" dirty="0" smtClean="0">
                <a:solidFill>
                  <a:srgbClr val="FFFF00"/>
                </a:solidFill>
              </a:rPr>
              <a:t>Total = 522</a:t>
            </a:r>
            <a:r>
              <a:rPr lang="en-US" dirty="0" smtClean="0"/>
              <a:t/>
            </a:r>
            <a:br>
              <a:rPr lang="en-US" dirty="0" smtClean="0"/>
            </a:b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1754326"/>
          </a:xfrm>
          <a:prstGeom prst="rect">
            <a:avLst/>
          </a:prstGeom>
        </p:spPr>
        <p:txBody>
          <a:bodyPr wrap="square">
            <a:spAutoFit/>
          </a:bodyPr>
          <a:lstStyle/>
          <a:p>
            <a:pPr algn="ctr"/>
            <a:r>
              <a:rPr lang="en-US" sz="3600" i="1" dirty="0" smtClean="0"/>
              <a:t>"Incline your ear, and come unto Me: hear, and your soul shall live; and I will (then) make an </a:t>
            </a:r>
            <a:r>
              <a:rPr lang="en-US" sz="3600" i="1" dirty="0" smtClean="0">
                <a:solidFill>
                  <a:srgbClr val="FFFF00"/>
                </a:solidFill>
              </a:rPr>
              <a:t>Everlasting Covenant </a:t>
            </a:r>
            <a:r>
              <a:rPr lang="en-US" sz="3600" i="1" dirty="0" smtClean="0"/>
              <a:t>with you. " (Isa. 55:3)</a:t>
            </a:r>
            <a:endParaRPr lang="en-US" sz="3600" i="1" dirty="0"/>
          </a:p>
        </p:txBody>
      </p:sp>
      <p:pic>
        <p:nvPicPr>
          <p:cNvPr id="41986" name="Picture 2" descr="http://raisingdeeproots.files.wordpress.com/2012/10/listening-ear.jpg?w=440&amp;h=240&amp;crop=1"/>
          <p:cNvPicPr>
            <a:picLocks noChangeAspect="1" noChangeArrowheads="1"/>
          </p:cNvPicPr>
          <p:nvPr/>
        </p:nvPicPr>
        <p:blipFill>
          <a:blip r:embed="rId2" cstate="print"/>
          <a:srcRect/>
          <a:stretch>
            <a:fillRect/>
          </a:stretch>
        </p:blipFill>
        <p:spPr bwMode="auto">
          <a:xfrm rot="20945382">
            <a:off x="330862" y="3500158"/>
            <a:ext cx="4191000" cy="2286001"/>
          </a:xfrm>
          <a:prstGeom prst="rect">
            <a:avLst/>
          </a:prstGeom>
          <a:noFill/>
        </p:spPr>
      </p:pic>
      <p:pic>
        <p:nvPicPr>
          <p:cNvPr id="41988" name="Picture 4" descr="http://www.hangthebankers.com/wp-content/uploads/2012/04/Listening-ear-386x386.jpg"/>
          <p:cNvPicPr>
            <a:picLocks noChangeAspect="1" noChangeArrowheads="1"/>
          </p:cNvPicPr>
          <p:nvPr/>
        </p:nvPicPr>
        <p:blipFill>
          <a:blip r:embed="rId3" cstate="print"/>
          <a:srcRect/>
          <a:stretch>
            <a:fillRect/>
          </a:stretch>
        </p:blipFill>
        <p:spPr bwMode="auto">
          <a:xfrm rot="461896">
            <a:off x="5562600" y="2895600"/>
            <a:ext cx="3143250" cy="314325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gregorydickowonline.com/wp-content/uploads/2013/05/Divine-Covenant-of-Protection-Blog-Banner.jpg"/>
          <p:cNvPicPr>
            <a:picLocks noChangeAspect="1" noChangeArrowheads="1"/>
          </p:cNvPicPr>
          <p:nvPr/>
        </p:nvPicPr>
        <p:blipFill>
          <a:blip r:embed="rId2" cstate="print"/>
          <a:srcRect/>
          <a:stretch>
            <a:fillRect/>
          </a:stretch>
        </p:blipFill>
        <p:spPr bwMode="auto">
          <a:xfrm>
            <a:off x="990600" y="152400"/>
            <a:ext cx="7032170" cy="2895600"/>
          </a:xfrm>
          <a:prstGeom prst="rect">
            <a:avLst/>
          </a:prstGeom>
          <a:noFill/>
        </p:spPr>
      </p:pic>
      <p:sp>
        <p:nvSpPr>
          <p:cNvPr id="3" name="Rectangle 2"/>
          <p:cNvSpPr/>
          <p:nvPr/>
        </p:nvSpPr>
        <p:spPr>
          <a:xfrm>
            <a:off x="0" y="3200400"/>
            <a:ext cx="9144000" cy="3539430"/>
          </a:xfrm>
          <a:prstGeom prst="rect">
            <a:avLst/>
          </a:prstGeom>
        </p:spPr>
        <p:txBody>
          <a:bodyPr wrap="square">
            <a:spAutoFit/>
          </a:bodyPr>
          <a:lstStyle/>
          <a:p>
            <a:pPr algn="ctr"/>
            <a:r>
              <a:rPr lang="en-US" sz="2800" i="1" dirty="0" smtClean="0"/>
              <a:t>“But I beseech you the rather to do this, that I may be restored to you the sooner. Now the </a:t>
            </a:r>
            <a:r>
              <a:rPr lang="en-US" sz="2800" i="1" dirty="0" smtClean="0">
                <a:solidFill>
                  <a:srgbClr val="FFFF00"/>
                </a:solidFill>
              </a:rPr>
              <a:t>God of peace</a:t>
            </a:r>
            <a:r>
              <a:rPr lang="en-US" sz="2800" i="1" dirty="0" smtClean="0"/>
              <a:t>, that brought again from the dead our Lord Jesus, that great shepherd of the sheep, through the blood of the </a:t>
            </a:r>
            <a:r>
              <a:rPr lang="en-US" sz="2800" i="1" dirty="0" smtClean="0">
                <a:solidFill>
                  <a:srgbClr val="FFFF00"/>
                </a:solidFill>
              </a:rPr>
              <a:t>everlasting covenant</a:t>
            </a:r>
            <a:r>
              <a:rPr lang="en-US" sz="2800" i="1" dirty="0" smtClean="0"/>
              <a:t>, make you perfect in every good work to do his will, working in you that which is well pleasing in his sight, through Jesus Christ; to whom be glory for ever and ever. Amen.” (Hebrews 13:19-21) </a:t>
            </a:r>
            <a:endParaRPr lang="en-US"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400" cy="6629400"/>
          </a:xfrm>
        </p:spPr>
        <p:txBody>
          <a:bodyPr>
            <a:normAutofit/>
          </a:bodyPr>
          <a:lstStyle/>
          <a:p>
            <a:r>
              <a:rPr lang="en-US" sz="3600" i="1" dirty="0" smtClean="0"/>
              <a:t>“This is the </a:t>
            </a:r>
            <a:r>
              <a:rPr lang="en-US" sz="3600" i="1" dirty="0" smtClean="0">
                <a:solidFill>
                  <a:srgbClr val="FFFF00"/>
                </a:solidFill>
              </a:rPr>
              <a:t>covenant</a:t>
            </a:r>
            <a:r>
              <a:rPr lang="en-US" sz="3600" i="1" dirty="0" smtClean="0"/>
              <a:t> that I will make with them after those days, saith the Lord, I will put my laws into their hearts, and in their minds will I write them; </a:t>
            </a:r>
            <a:r>
              <a:rPr lang="en-US" sz="3600" i="1" dirty="0" smtClean="0">
                <a:solidFill>
                  <a:srgbClr val="FFFF00"/>
                </a:solidFill>
              </a:rPr>
              <a:t>And their sins and iniquities will I remember no more</a:t>
            </a:r>
            <a:r>
              <a:rPr lang="en-US" sz="3600" i="1" dirty="0" smtClean="0"/>
              <a:t>. Now where remission of these is, there is no more offering for sin.” (Hebrews 10:16-18) </a:t>
            </a:r>
            <a:endParaRPr lang="en-US" sz="3600" i="1" dirty="0"/>
          </a:p>
        </p:txBody>
      </p:sp>
      <p:sp>
        <p:nvSpPr>
          <p:cNvPr id="38914" name="AutoShape 2" descr="data:image/jpeg;base64,/9j/4AAQSkZJRgABAQAAAQABAAD/2wCEAAkGBxEQEA4PDQ4NEA0QEBAPDQ0NEA8NDRAPFRUWFxQRFRQYHCggGBolHRQUITUhJSkrLjouFx8/ODMsNygtLiwBCgoKDg0OGxAQGiwkHCQtLCwsLDQsLCwsLCwsLCwsLCwrLCwsLCwsLCwsLCwsLCwsLCwsKywsLCs3LC4sNywsK//AABEIAMIBAwMBIgACEQEDEQH/xAAcAAEAAgMBAQEAAAAAAAAAAAAABQYDBAcCCAH/xABAEAEAAgEDAgMFAwcJCQAAAAAAAQIDBAURITEGEkEHE1FhgSKhsXGCkpOz0eEIFDJCQ0RykdIjJVJTYoOissL/xAAZAQEAAwEBAAAAAAAAAAAAAAAAAQIDBAX/xAAfEQEAAgEEAwEAAAAAAAAAAAAAAQIRAxIhMQQiQRP/2gAMAwEAAhEDEQA/AOHAAAAAAAAAAAAAAAAAAAAAAAAAAAAAAAAAAAAAAAAAAAAAAAAAAAAAAAAAAAAAAAAAAAAAAAAAAAAAAAAAAAAAAAAAAAAAAAAAAAAAAAAAAAAAAAAAAAAAAAAAAAAAAAAAAAAAAAAAAAAAAAAAAAAAAAAAAAAAAAAA9VqD8iHqKM1MbYpiBH3jiWWMXT6GrrxeY/J+CRxYfs1/JH4AirU4eUrm03yR+bFwDEAAAAAAAAAAAAAAAAAAAAAAAABAPVYZsdHilW5hxg9YsbPeYpXzTE8RMR07s+nxNvU7bbJimmPjzTNeOekdJVythWdVki15tETETxxE9+yX2/V0vNMcVv5uOOZ446R19fkitbpLYb2x5OPPXjnieY6xEx+Kf2bYctMmPLeKe78s2ji3M/ar06fVaUY5bF9N0Res0qzZMKP1WDmFMpmFTtinkSt9N1kWyjCFASgAAAAAAAAAAAAAAAAAAAAeqw8vdAftcvHpDYx63j+pE/X+DFXTWntx97awbPkv2mn1mf3HCeWfDvUV74efz/4JHB4qrX+7zP8A3I/0orW7Hnw189sc2x8czfHzetf8XwaWPDzWbeeleJrHltM+aefWIiO0IxEp3TDPvGtjPmvlivki3l+zM+bjisR3+ixYfGFK0pSdNefLSteYyR14iI57fJUJb9tt4pN/5xpZ4iJ93XLzk6+kV46yTESRaYTeTxXSf7vb9ZH7mtk8RVn+xt+nH7kVt+3ZdReMWDHbJefSsdIj4zPaI+cpfL4L1le9MX0y0lGKx2nmWnbd6/8ALt+lH7h7nwvqv+Gn6yoeqMShAFlQAAAAAAAAAAAAAAAAAAABlxsTLiBJaOnZatm0/Mx0Vvb46wvXh7BzNenwY3a16WvZND25j5T09EP7Q/Z7pceg1Ot0uG2PUYvJktXHafdTSbRW/wBiekREWmenHZfNj03ER0Tm8bdGfR6vBPbNp82L9Kkxz97XS08RljqXxL4/mHSfZd7PsW54c+p1d9RXFjy1x4q4prSMkxXm/MzEzxHNY6fNzaH1J7JdBGLZtBEd8lL5rfOcl7W/CY/yXryi9sQw4fDuDS4ow6bHXFjr6R1mZ+NrT1tPzlBbpoO7ouswdJVfdcHfo4das0s6tG8TDn2TSzzIl8uDrPQN8t9kOEgOxwAAAAAAAAAAAAAAAAAAAADLiYmXECd2uOsOieGo/o/RzzaY6w6T4YpHMdGNu2kdOmbNSeI7JnV5qY8OTJktWuOmO973tPFa1iJmZmfgjtopHliYhH+0/U+62fcrfHTzj/WTFP8A6dk8REOK3tZ8pVfWPs0yxfaNsmvaNNjr+dX7NvviXyc+kvYTufvtprimebaXNlwfPyTxkr/7zH0Z1a6scL7njorm617rNm7K9unr0YeVHrlfxpVDNinzT27jYy1jzSODL0cvnIB6jzwAAAAAAAAAAAAAAAAAAABkxd2N7xT1BP7TWeYdQ8K4LfZnhzDaMvWHVPCmqjirGe+Wnx07aa8VjlWfbTFp2fUVrEzFsumi8x/Vr72szaflzEf5rPtWTmsN7VaemWl8eWlb48lZpkpeItW1ZjiazHwdlnDnFsy+T/Hvh+u3a7NpaWtfHWMd8VrcTaaXpFo83Hr1mPo6P/Jw1E+bc8Xm+z5dNkivz5yRMx933KX7Y7f7611fSkaelY+ERhxzEfeuf8n/AEfk1m6eS9cuKmLDj97TnyWm15mJj9GWcRy3tOaO3X9UHuk16pfUZIiFX3jUd+GHlXxXCfGrOcofNenmnrAhM+pnzW6x3HncvSw4OA9Z54AAAAAAAAAAAAAAAAAAAA/avwBK7bm4mHRPC+vjo5dp78Ss+z62azHVjqVaVl33Y9x6Qs2PUxLj2x73xxzZcNDvUWjvDOvkTTiei+hFuXEvbBPO97j/AIsP7DG6L7AsE4dFq89ukZ89a4+fWuKsxNvyc3mPzZcy9qOXzbtrrdOs4f2ON1zYstNLodHhx/0aYMc9PW14897fW1pn6tdTW2xuj6pXT3eq26/do69VT3fdq8Txb4o3cN1meeOVV3TcJ6uOd15zLqisUhtZtxnzT27vxU8mrnme41/NX9pVUB2OYAAAAAAAAAAAAAAAAAAAAABkxyldBfrCIrLf0WTiVbLQue15I6dZWDSavj1lUttzx68Jr+e46Vi18lKV+NrREc/D7pcV45w6qdKX41yebXam3x93+zo6Jptbb3OHmf7LHH/hDmXiPUVyarNkpaLUt5PLaO08UrE/gt+m3vTTjxxOekTWlKzFvNXrFYie8NtWs7KstOYi0t/WayevX7lf1uq55bmbWUvEzjvW0f8ATPPCF1d+6tIWvOWtfL1kal79Z6jbDDKPAaqgAAAAAAAAAAAAAAAAAAAAAP2GfDPUESmEzprzxPWe0+qB9H6K0+ps82fsA0lDc2mf9rH5LJHV9gUt2tHSLt3AQo//2Q=="/>
          <p:cNvSpPr>
            <a:spLocks noChangeAspect="1" noChangeArrowheads="1"/>
          </p:cNvSpPr>
          <p:nvPr/>
        </p:nvSpPr>
        <p:spPr bwMode="auto">
          <a:xfrm>
            <a:off x="155575" y="-2560638"/>
            <a:ext cx="7115175" cy="53340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8916" name="AutoShape 4" descr="data:image/jpeg;base64,/9j/4AAQSkZJRgABAQAAAQABAAD/2wCEAAkGBxEQEA4PDQ4NEA0QEBAPDQ0NEA8NDRAPFRUWFxQRFRQYHCggGBolHRQUITUhJSkrLjouFx8/ODMsNygtLiwBCgoKDg0OGxAQGiwkHCQtLCwsLDQsLCwsLCwsLCwsLCwrLCwsLCwsLCwsLCwsLCwsLCwsKywsLCs3LC4sNywsK//AABEIAMIBAwMBIgACEQEDEQH/xAAcAAEAAgMBAQEAAAAAAAAAAAAABQYDBAcCCAH/xABAEAEAAgEDAgMFAwcJCQAAAAAAAQIDBAURITEGEkEHE1FhgSKhsXGCkpOz0eEIFDJCQ0RykdIjJVJTYoOissL/xAAZAQEAAwEBAAAAAAAAAAAAAAAAAQIDBAX/xAAfEQEAAgEEAwEAAAAAAAAAAAAAAQIRAxIhMQQiQRP/2gAMAwEAAhEDEQA/AOHAAAAAAAAAAAAAAAAAAAAAAAAAAAAAAAAAAAAAAAAAAAAAAAAAAAAAAAAAAAAAAAAAAAAAAAAAAAAAAAAAAAAAAAAAAAAAAAAAAAAAAAAAAAAAAAAAAAAAAAAAAAAAAAAAAAAAAAAAAAAAAAAAAAAAAAAAAAAAAAAA9VqD8iHqKM1MbYpiBH3jiWWMXT6GrrxeY/J+CRxYfs1/JH4AirU4eUrm03yR+bFwDEAAAAAAAAAAAAAAAAAAAAAAAABAPVYZsdHilW5hxg9YsbPeYpXzTE8RMR07s+nxNvU7bbJimmPjzTNeOekdJVythWdVki15tETETxxE9+yX2/V0vNMcVv5uOOZ446R19fkitbpLYb2x5OPPXjnieY6xEx+Kf2bYctMmPLeKe78s2ji3M/ar06fVaUY5bF9N0Res0qzZMKP1WDmFMpmFTtinkSt9N1kWyjCFASgAAAAAAAAAAAAAAAAAAAAeqw8vdAftcvHpDYx63j+pE/X+DFXTWntx97awbPkv2mn1mf3HCeWfDvUV74efz/4JHB4qrX+7zP8A3I/0orW7Hnw189sc2x8czfHzetf8XwaWPDzWbeeleJrHltM+aefWIiO0IxEp3TDPvGtjPmvlivki3l+zM+bjisR3+ixYfGFK0pSdNefLSteYyR14iI57fJUJb9tt4pN/5xpZ4iJ93XLzk6+kV46yTESRaYTeTxXSf7vb9ZH7mtk8RVn+xt+nH7kVt+3ZdReMWDHbJefSsdIj4zPaI+cpfL4L1le9MX0y0lGKx2nmWnbd6/8ALt+lH7h7nwvqv+Gn6yoeqMShAFlQAAAAAAAAAAAAAAAAAAABlxsTLiBJaOnZatm0/Mx0Vvb46wvXh7BzNenwY3a16WvZND25j5T09EP7Q/Z7pceg1Ot0uG2PUYvJktXHafdTSbRW/wBiekREWmenHZfNj03ER0Tm8bdGfR6vBPbNp82L9Kkxz97XS08RljqXxL4/mHSfZd7PsW54c+p1d9RXFjy1x4q4prSMkxXm/MzEzxHNY6fNzaH1J7JdBGLZtBEd8lL5rfOcl7W/CY/yXryi9sQw4fDuDS4ow6bHXFjr6R1mZ+NrT1tPzlBbpoO7ouswdJVfdcHfo4das0s6tG8TDn2TSzzIl8uDrPQN8t9kOEgOxwAAAAAAAAAAAAAAAAAAAADLiYmXECd2uOsOieGo/o/RzzaY6w6T4YpHMdGNu2kdOmbNSeI7JnV5qY8OTJktWuOmO973tPFa1iJmZmfgjtopHliYhH+0/U+62fcrfHTzj/WTFP8A6dk8REOK3tZ8pVfWPs0yxfaNsmvaNNjr+dX7NvviXyc+kvYTufvtprimebaXNlwfPyTxkr/7zH0Z1a6scL7njorm617rNm7K9unr0YeVHrlfxpVDNinzT27jYy1jzSODL0cvnIB6jzwAAAAAAAAAAAAAAAAAAABkxd2N7xT1BP7TWeYdQ8K4LfZnhzDaMvWHVPCmqjirGe+Wnx07aa8VjlWfbTFp2fUVrEzFsumi8x/Vr72szaflzEf5rPtWTmsN7VaemWl8eWlb48lZpkpeItW1ZjiazHwdlnDnFsy+T/Hvh+u3a7NpaWtfHWMd8VrcTaaXpFo83Hr1mPo6P/Jw1E+bc8Xm+z5dNkivz5yRMx933KX7Y7f7611fSkaelY+ERhxzEfeuf8n/AEfk1m6eS9cuKmLDj97TnyWm15mJj9GWcRy3tOaO3X9UHuk16pfUZIiFX3jUd+GHlXxXCfGrOcofNenmnrAhM+pnzW6x3HncvSw4OA9Z54AAAAAAAAAAAAAAAAAAAA/avwBK7bm4mHRPC+vjo5dp78Ss+z62azHVjqVaVl33Y9x6Qs2PUxLj2x73xxzZcNDvUWjvDOvkTTiei+hFuXEvbBPO97j/AIsP7DG6L7AsE4dFq89ukZ89a4+fWuKsxNvyc3mPzZcy9qOXzbtrrdOs4f2ON1zYstNLodHhx/0aYMc9PW14897fW1pn6tdTW2xuj6pXT3eq26/do69VT3fdq8Txb4o3cN1meeOVV3TcJ6uOd15zLqisUhtZtxnzT27vxU8mrnme41/NX9pVUB2OYAAAAAAAAAAAAAAAAAAAAABkxyldBfrCIrLf0WTiVbLQue15I6dZWDSavj1lUttzx68Jr+e46Vi18lKV+NrREc/D7pcV45w6qdKX41yebXam3x93+zo6Jptbb3OHmf7LHH/hDmXiPUVyarNkpaLUt5PLaO08UrE/gt+m3vTTjxxOekTWlKzFvNXrFYie8NtWs7KstOYi0t/WayevX7lf1uq55bmbWUvEzjvW0f8ATPPCF1d+6tIWvOWtfL1kal79Z6jbDDKPAaqgAAAAAAAAAAAAAAAAAAAAAP2GfDPUESmEzprzxPWe0+qB9H6K0+ps82fsA0lDc2mf9rH5LJHV9gUt2tHSLt3AQo//2Q=="/>
          <p:cNvSpPr>
            <a:spLocks noChangeAspect="1" noChangeArrowheads="1"/>
          </p:cNvSpPr>
          <p:nvPr/>
        </p:nvSpPr>
        <p:spPr bwMode="auto">
          <a:xfrm>
            <a:off x="155575" y="-2560638"/>
            <a:ext cx="7115175" cy="53340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8918" name="AutoShape 6" descr="data:image/jpeg;base64,/9j/4AAQSkZJRgABAQAAAQABAAD/2wCEAAkGBxEQEA4PDQ4NEA0QEBAPDQ0NEA8NDRAPFRUWFxQRFRQYHCggGBolHRQUITUhJSkrLjouFx8/ODMsNygtLiwBCgoKDg0OGxAQGiwkHCQtLCwsLDQsLCwsLCwsLCwsLCwrLCwsLCwsLCwsLCwsLCwsLCwsKywsLCs3LC4sNywsK//AABEIAMIBAwMBIgACEQEDEQH/xAAcAAEAAgMBAQEAAAAAAAAAAAAABQYDBAcCCAH/xABAEAEAAgEDAgMFAwcJCQAAAAAAAQIDBAURITEGEkEHE1FhgSKhsXGCkpOz0eEIFDJCQ0RykdIjJVJTYoOissL/xAAZAQEAAwEBAAAAAAAAAAAAAAAAAQIDBAX/xAAfEQEAAgEEAwEAAAAAAAAAAAAAAQIRAxIhMQQiQRP/2gAMAwEAAhEDEQA/AOHAAAAAAAAAAAAAAAAAAAAAAAAAAAAAAAAAAAAAAAAAAAAAAAAAAAAAAAAAAAAAAAAAAAAAAAAAAAAAAAAAAAAAAAAAAAAAAAAAAAAAAAAAAAAAAAAAAAAAAAAAAAAAAAAAAAAAAAAAAAAAAAAAAAAAAAAAAAAAAAAA9VqD8iHqKM1MbYpiBH3jiWWMXT6GrrxeY/J+CRxYfs1/JH4AirU4eUrm03yR+bFwDEAAAAAAAAAAAAAAAAAAAAAAAABAPVYZsdHilW5hxg9YsbPeYpXzTE8RMR07s+nxNvU7bbJimmPjzTNeOekdJVythWdVki15tETETxxE9+yX2/V0vNMcVv5uOOZ446R19fkitbpLYb2x5OPPXjnieY6xEx+Kf2bYctMmPLeKe78s2ji3M/ar06fVaUY5bF9N0Res0qzZMKP1WDmFMpmFTtinkSt9N1kWyjCFASgAAAAAAAAAAAAAAAAAAAAeqw8vdAftcvHpDYx63j+pE/X+DFXTWntx97awbPkv2mn1mf3HCeWfDvUV74efz/4JHB4qrX+7zP8A3I/0orW7Hnw189sc2x8czfHzetf8XwaWPDzWbeeleJrHltM+aefWIiO0IxEp3TDPvGtjPmvlivki3l+zM+bjisR3+ixYfGFK0pSdNefLSteYyR14iI57fJUJb9tt4pN/5xpZ4iJ93XLzk6+kV46yTESRaYTeTxXSf7vb9ZH7mtk8RVn+xt+nH7kVt+3ZdReMWDHbJefSsdIj4zPaI+cpfL4L1le9MX0y0lGKx2nmWnbd6/8ALt+lH7h7nwvqv+Gn6yoeqMShAFlQAAAAAAAAAAAAAAAAAAABlxsTLiBJaOnZatm0/Mx0Vvb46wvXh7BzNenwY3a16WvZND25j5T09EP7Q/Z7pceg1Ot0uG2PUYvJktXHafdTSbRW/wBiekREWmenHZfNj03ER0Tm8bdGfR6vBPbNp82L9Kkxz97XS08RljqXxL4/mHSfZd7PsW54c+p1d9RXFjy1x4q4prSMkxXm/MzEzxHNY6fNzaH1J7JdBGLZtBEd8lL5rfOcl7W/CY/yXryi9sQw4fDuDS4ow6bHXFjr6R1mZ+NrT1tPzlBbpoO7ouswdJVfdcHfo4das0s6tG8TDn2TSzzIl8uDrPQN8t9kOEgOxwAAAAAAAAAAAAAAAAAAAADLiYmXECd2uOsOieGo/o/RzzaY6w6T4YpHMdGNu2kdOmbNSeI7JnV5qY8OTJktWuOmO973tPFa1iJmZmfgjtopHliYhH+0/U+62fcrfHTzj/WTFP8A6dk8REOK3tZ8pVfWPs0yxfaNsmvaNNjr+dX7NvviXyc+kvYTufvtprimebaXNlwfPyTxkr/7zH0Z1a6scL7njorm617rNm7K9unr0YeVHrlfxpVDNinzT27jYy1jzSODL0cvnIB6jzwAAAAAAAAAAAAAAAAAAABkxd2N7xT1BP7TWeYdQ8K4LfZnhzDaMvWHVPCmqjirGe+Wnx07aa8VjlWfbTFp2fUVrEzFsumi8x/Vr72szaflzEf5rPtWTmsN7VaemWl8eWlb48lZpkpeItW1ZjiazHwdlnDnFsy+T/Hvh+u3a7NpaWtfHWMd8VrcTaaXpFo83Hr1mPo6P/Jw1E+bc8Xm+z5dNkivz5yRMx933KX7Y7f7611fSkaelY+ERhxzEfeuf8n/AEfk1m6eS9cuKmLDj97TnyWm15mJj9GWcRy3tOaO3X9UHuk16pfUZIiFX3jUd+GHlXxXCfGrOcofNenmnrAhM+pnzW6x3HncvSw4OA9Z54AAAAAAAAAAAAAAAAAAAA/avwBK7bm4mHRPC+vjo5dp78Ss+z62azHVjqVaVl33Y9x6Qs2PUxLj2x73xxzZcNDvUWjvDOvkTTiei+hFuXEvbBPO97j/AIsP7DG6L7AsE4dFq89ukZ89a4+fWuKsxNvyc3mPzZcy9qOXzbtrrdOs4f2ON1zYstNLodHhx/0aYMc9PW14897fW1pn6tdTW2xuj6pXT3eq26/do69VT3fdq8Txb4o3cN1meeOVV3TcJ6uOd15zLqisUhtZtxnzT27vxU8mrnme41/NX9pVUB2OYAAAAAAAAAAAAAAAAAAAAABkxyldBfrCIrLf0WTiVbLQue15I6dZWDSavj1lUttzx68Jr+e46Vi18lKV+NrREc/D7pcV45w6qdKX41yebXam3x93+zo6Jptbb3OHmf7LHH/hDmXiPUVyarNkpaLUt5PLaO08UrE/gt+m3vTTjxxOekTWlKzFvNXrFYie8NtWs7KstOYi0t/WayevX7lf1uq55bmbWUvEzjvW0f8ATPPCF1d+6tIWvOWtfL1kal79Z6jbDDKPAaqgAAAAAAAAAAAAAAAAAAAAAP2GfDPUESmEzprzxPWe0+qB9H6K0+ps82fsA0lDc2mf9rH5LJHV9gUt2tHSLt3AQo//2Q=="/>
          <p:cNvSpPr>
            <a:spLocks noChangeAspect="1" noChangeArrowheads="1"/>
          </p:cNvSpPr>
          <p:nvPr/>
        </p:nvSpPr>
        <p:spPr bwMode="auto">
          <a:xfrm>
            <a:off x="155575" y="-2560638"/>
            <a:ext cx="7115175" cy="53340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8920" name="Picture 8" descr="http://comefillyourcup.com/wp-content/uploads/2012/05/Jesus-on-Cross.jpg"/>
          <p:cNvPicPr>
            <a:picLocks noChangeAspect="1" noChangeArrowheads="1"/>
          </p:cNvPicPr>
          <p:nvPr/>
        </p:nvPicPr>
        <p:blipFill>
          <a:blip r:embed="rId2" cstate="print"/>
          <a:srcRect/>
          <a:stretch>
            <a:fillRect/>
          </a:stretch>
        </p:blipFill>
        <p:spPr bwMode="auto">
          <a:xfrm>
            <a:off x="1" y="1981200"/>
            <a:ext cx="3913546" cy="258127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5400" dirty="0" smtClean="0"/>
              <a:t>Upon our consent to the terms of the Gospel, God engages Himself to bestow upon us eternal blessings secured for </a:t>
            </a:r>
            <a:br>
              <a:rPr lang="en-US" sz="5400" dirty="0" smtClean="0"/>
            </a:br>
            <a:r>
              <a:rPr lang="en-US" sz="5400" dirty="0" smtClean="0"/>
              <a:t>His people by the</a:t>
            </a:r>
            <a:br>
              <a:rPr lang="en-US" sz="5400" dirty="0" smtClean="0"/>
            </a:br>
            <a:r>
              <a:rPr lang="en-US" sz="5400" dirty="0" smtClean="0"/>
              <a:t>Earnest of the Holy Spirit.</a:t>
            </a:r>
            <a:endParaRPr lang="en-US" sz="5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p:spPr>
        <p:txBody>
          <a:bodyPr wrap="square">
            <a:spAutoFit/>
          </a:bodyPr>
          <a:lstStyle/>
          <a:p>
            <a:pPr algn="ctr"/>
            <a:r>
              <a:rPr lang="en-US" sz="4000" i="1" dirty="0" smtClean="0"/>
              <a:t>“Blessed be the God and Father of our Lord Jesus Christ, which according to his abundant mercy hath begotten us again unto a lively hope by the resurrection of Jesus Christ from the dead, To an </a:t>
            </a:r>
            <a:r>
              <a:rPr lang="en-US" sz="4000" i="1" dirty="0" smtClean="0">
                <a:solidFill>
                  <a:srgbClr val="FFFF00"/>
                </a:solidFill>
              </a:rPr>
              <a:t>inheritance incorruptible, and undefiled, and that </a:t>
            </a:r>
            <a:r>
              <a:rPr lang="en-US" sz="4000" i="1" dirty="0" err="1" smtClean="0">
                <a:solidFill>
                  <a:srgbClr val="FFFF00"/>
                </a:solidFill>
              </a:rPr>
              <a:t>fadeth</a:t>
            </a:r>
            <a:r>
              <a:rPr lang="en-US" sz="4000" i="1" dirty="0" smtClean="0">
                <a:solidFill>
                  <a:srgbClr val="FFFF00"/>
                </a:solidFill>
              </a:rPr>
              <a:t> not away, reserved in heaven for you</a:t>
            </a:r>
            <a:r>
              <a:rPr lang="en-US" sz="4000" i="1" dirty="0" smtClean="0"/>
              <a:t>, Who are kept by the power of God through faith unto salvation ready to be revealed in the last time.” </a:t>
            </a:r>
          </a:p>
          <a:p>
            <a:pPr algn="ctr"/>
            <a:r>
              <a:rPr lang="en-US" sz="4000" i="1" dirty="0" smtClean="0"/>
              <a:t>(I Peter 1:3-5) </a:t>
            </a:r>
            <a:endParaRPr lang="en-US" sz="4000"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What is the Earnest?</a:t>
            </a:r>
            <a:endParaRPr lang="en-US" dirty="0"/>
          </a:p>
        </p:txBody>
      </p:sp>
      <p:sp>
        <p:nvSpPr>
          <p:cNvPr id="3" name="Content Placeholder 2"/>
          <p:cNvSpPr>
            <a:spLocks noGrp="1"/>
          </p:cNvSpPr>
          <p:nvPr>
            <p:ph idx="1"/>
          </p:nvPr>
        </p:nvSpPr>
        <p:spPr>
          <a:xfrm>
            <a:off x="0" y="1219200"/>
            <a:ext cx="9144000" cy="2667000"/>
          </a:xfrm>
        </p:spPr>
        <p:txBody>
          <a:bodyPr>
            <a:normAutofit/>
          </a:bodyPr>
          <a:lstStyle/>
          <a:p>
            <a:r>
              <a:rPr lang="en-US" dirty="0" smtClean="0"/>
              <a:t>It is the redemptive Work of Christ </a:t>
            </a:r>
            <a:r>
              <a:rPr lang="en-US" i="1" dirty="0" smtClean="0"/>
              <a:t>– </a:t>
            </a:r>
            <a:r>
              <a:rPr lang="en-US" i="1" dirty="0" smtClean="0">
                <a:solidFill>
                  <a:srgbClr val="FFFF00"/>
                </a:solidFill>
              </a:rPr>
              <a:t>“Neither by the blood of goats and calves, but by his own blood he entered in once into the holy place, having obtained eternal redemption.” (Heb 9:12)</a:t>
            </a:r>
          </a:p>
        </p:txBody>
      </p:sp>
      <p:pic>
        <p:nvPicPr>
          <p:cNvPr id="45060" name="Picture 4" descr="http://airocross.files.wordpress.com/2012/11/itisfinished.jpg"/>
          <p:cNvPicPr>
            <a:picLocks noChangeAspect="1" noChangeArrowheads="1"/>
          </p:cNvPicPr>
          <p:nvPr/>
        </p:nvPicPr>
        <p:blipFill>
          <a:blip r:embed="rId2" cstate="print"/>
          <a:srcRect/>
          <a:stretch>
            <a:fillRect/>
          </a:stretch>
        </p:blipFill>
        <p:spPr bwMode="auto">
          <a:xfrm>
            <a:off x="2667000" y="3581400"/>
            <a:ext cx="3962400" cy="2971800"/>
          </a:xfrm>
          <a:prstGeom prst="rect">
            <a:avLst/>
          </a:prstGeom>
          <a:noFill/>
        </p:spPr>
      </p:pic>
      <p:pic>
        <p:nvPicPr>
          <p:cNvPr id="45058" name="Picture 2" descr="http://www.nejattv.org/store/images/products/JDBR_CD.jpg"/>
          <p:cNvPicPr>
            <a:picLocks noChangeAspect="1" noChangeArrowheads="1"/>
          </p:cNvPicPr>
          <p:nvPr/>
        </p:nvPicPr>
        <p:blipFill>
          <a:blip r:embed="rId3" cstate="print"/>
          <a:srcRect r="-418" b="45381"/>
          <a:stretch>
            <a:fillRect/>
          </a:stretch>
        </p:blipFill>
        <p:spPr bwMode="auto">
          <a:xfrm>
            <a:off x="1219200" y="3429000"/>
            <a:ext cx="6858000" cy="3209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60"/>
                                        </p:tgtEl>
                                        <p:attrNameLst>
                                          <p:attrName>style.visibility</p:attrName>
                                        </p:attrNameLst>
                                      </p:cBhvr>
                                      <p:to>
                                        <p:strVal val="visible"/>
                                      </p:to>
                                    </p:set>
                                    <p:animEffect transition="in" filter="fade">
                                      <p:cBhvr>
                                        <p:cTn id="12" dur="2000"/>
                                        <p:tgtEl>
                                          <p:spTgt spid="450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058"/>
                                        </p:tgtEl>
                                        <p:attrNameLst>
                                          <p:attrName>style.visibility</p:attrName>
                                        </p:attrNameLst>
                                      </p:cBhvr>
                                      <p:to>
                                        <p:strVal val="visible"/>
                                      </p:to>
                                    </p:set>
                                    <p:animEffect transition="in" filter="fade">
                                      <p:cBhvr>
                                        <p:cTn id="17" dur="2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airocross.files.wordpress.com/2012/11/jesuspaiditall.jpg"/>
          <p:cNvPicPr>
            <a:picLocks noChangeAspect="1" noChangeArrowheads="1"/>
          </p:cNvPicPr>
          <p:nvPr/>
        </p:nvPicPr>
        <p:blipFill>
          <a:blip r:embed="rId2" cstate="print"/>
          <a:srcRect/>
          <a:stretch>
            <a:fillRect/>
          </a:stretch>
        </p:blipFill>
        <p:spPr bwMode="auto">
          <a:xfrm rot="20996776">
            <a:off x="533400" y="304800"/>
            <a:ext cx="3810000" cy="2857500"/>
          </a:xfrm>
          <a:prstGeom prst="rect">
            <a:avLst/>
          </a:prstGeom>
          <a:noFill/>
        </p:spPr>
      </p:pic>
      <p:pic>
        <p:nvPicPr>
          <p:cNvPr id="48132" name="Picture 4" descr="http://www.darrellbaudoin.com/wp-content/uploads/2010/10/Cross-Paid_in_Full-300x300.jpg"/>
          <p:cNvPicPr>
            <a:picLocks noChangeAspect="1" noChangeArrowheads="1"/>
          </p:cNvPicPr>
          <p:nvPr/>
        </p:nvPicPr>
        <p:blipFill>
          <a:blip r:embed="rId3" cstate="print"/>
          <a:srcRect/>
          <a:stretch>
            <a:fillRect/>
          </a:stretch>
        </p:blipFill>
        <p:spPr bwMode="auto">
          <a:xfrm rot="619443">
            <a:off x="5476635" y="-162165"/>
            <a:ext cx="3619500" cy="3619500"/>
          </a:xfrm>
          <a:prstGeom prst="rect">
            <a:avLst/>
          </a:prstGeom>
          <a:ln>
            <a:noFill/>
          </a:ln>
          <a:effectLst>
            <a:softEdge rad="112500"/>
          </a:effectLst>
        </p:spPr>
      </p:pic>
      <p:sp>
        <p:nvSpPr>
          <p:cNvPr id="5" name="Rectangle 4"/>
          <p:cNvSpPr/>
          <p:nvPr/>
        </p:nvSpPr>
        <p:spPr>
          <a:xfrm>
            <a:off x="0" y="3581400"/>
            <a:ext cx="9144000" cy="3046988"/>
          </a:xfrm>
          <a:prstGeom prst="rect">
            <a:avLst/>
          </a:prstGeom>
        </p:spPr>
        <p:txBody>
          <a:bodyPr wrap="square">
            <a:spAutoFit/>
          </a:bodyPr>
          <a:lstStyle/>
          <a:p>
            <a:pPr algn="ctr"/>
            <a:r>
              <a:rPr lang="en-US" sz="3200" i="1" dirty="0" smtClean="0"/>
              <a:t>“And you, being dead in your sins and the </a:t>
            </a:r>
            <a:r>
              <a:rPr lang="en-US" sz="3200" i="1" dirty="0" err="1" smtClean="0"/>
              <a:t>uncircumcision</a:t>
            </a:r>
            <a:r>
              <a:rPr lang="en-US" sz="3200" i="1" dirty="0" smtClean="0"/>
              <a:t> of your flesh, hath he quickened together with him, having </a:t>
            </a:r>
            <a:r>
              <a:rPr lang="en-US" sz="3200" i="1" dirty="0" smtClean="0">
                <a:solidFill>
                  <a:srgbClr val="FFFF00"/>
                </a:solidFill>
              </a:rPr>
              <a:t>forgiven you all trespasses</a:t>
            </a:r>
            <a:r>
              <a:rPr lang="en-US" sz="3200" i="1" dirty="0" smtClean="0"/>
              <a:t>; </a:t>
            </a:r>
            <a:r>
              <a:rPr lang="en-US" sz="3200" i="1" dirty="0" smtClean="0">
                <a:solidFill>
                  <a:srgbClr val="FFFF00"/>
                </a:solidFill>
              </a:rPr>
              <a:t>Blotting out </a:t>
            </a:r>
            <a:r>
              <a:rPr lang="en-US" sz="3200" i="1" dirty="0" smtClean="0"/>
              <a:t>the handwriting of ordinances that was against us, which was contrary to us, and took it out of the way, nailing it to his cross.” (Colossians 2:13-14) </a:t>
            </a:r>
            <a:endParaRPr lang="en-US" sz="3200"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cre8ive-technol0gies.com/Animation/Jesus-Paid-The-Price.gif"/>
          <p:cNvPicPr>
            <a:picLocks noChangeAspect="1" noChangeArrowheads="1" noCrop="1"/>
          </p:cNvPicPr>
          <p:nvPr/>
        </p:nvPicPr>
        <p:blipFill>
          <a:blip r:embed="rId2" cstate="print"/>
          <a:srcRect/>
          <a:stretch>
            <a:fillRect/>
          </a:stretch>
        </p:blipFill>
        <p:spPr bwMode="auto">
          <a:xfrm>
            <a:off x="1524000" y="0"/>
            <a:ext cx="6066198" cy="7239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6126163"/>
          </a:xfrm>
        </p:spPr>
        <p:txBody>
          <a:bodyPr>
            <a:noAutofit/>
          </a:bodyPr>
          <a:lstStyle/>
          <a:p>
            <a:pPr algn="ctr"/>
            <a:r>
              <a:rPr lang="en-US" sz="3000" dirty="0" smtClean="0"/>
              <a:t>It is the Word of God - </a:t>
            </a:r>
            <a:r>
              <a:rPr lang="en-US" sz="3000" i="1" dirty="0" smtClean="0"/>
              <a:t>“For when God </a:t>
            </a:r>
            <a:r>
              <a:rPr lang="en-US" sz="3000" i="1" dirty="0" smtClean="0">
                <a:solidFill>
                  <a:srgbClr val="FFFF00"/>
                </a:solidFill>
              </a:rPr>
              <a:t>made promise </a:t>
            </a:r>
            <a:r>
              <a:rPr lang="en-US" sz="3000" i="1" dirty="0" smtClean="0"/>
              <a:t>to Abraham, because he could </a:t>
            </a:r>
            <a:r>
              <a:rPr lang="en-US" sz="3000" i="1" dirty="0" smtClean="0">
                <a:solidFill>
                  <a:srgbClr val="FFFF00"/>
                </a:solidFill>
              </a:rPr>
              <a:t>swear by no greater, he sware by himself</a:t>
            </a:r>
            <a:r>
              <a:rPr lang="en-US" sz="3000" i="1" dirty="0" smtClean="0"/>
              <a:t>, Saying, Surely blessing I will bless thee, and multiplying I will multiply thee. And so, after he had patiently endured, </a:t>
            </a:r>
            <a:r>
              <a:rPr lang="en-US" sz="3000" i="1" dirty="0" smtClean="0">
                <a:solidFill>
                  <a:srgbClr val="FFFF00"/>
                </a:solidFill>
              </a:rPr>
              <a:t>he obtained the promise</a:t>
            </a:r>
            <a:r>
              <a:rPr lang="en-US" sz="3000" i="1" dirty="0" smtClean="0"/>
              <a:t>. For men verily swear by the greater: and an oath for confirmation is to them an end of all strife. Wherein God, willing more abundantly to </a:t>
            </a:r>
            <a:r>
              <a:rPr lang="en-US" sz="3000" i="1" dirty="0" err="1" smtClean="0"/>
              <a:t>shew</a:t>
            </a:r>
            <a:r>
              <a:rPr lang="en-US" sz="3000" i="1" dirty="0" smtClean="0"/>
              <a:t> </a:t>
            </a:r>
            <a:r>
              <a:rPr lang="en-US" sz="3000" i="1" dirty="0" smtClean="0">
                <a:solidFill>
                  <a:srgbClr val="FFFF00"/>
                </a:solidFill>
              </a:rPr>
              <a:t>unto the heirs of promise </a:t>
            </a:r>
            <a:r>
              <a:rPr lang="en-US" sz="3000" i="1" dirty="0" smtClean="0"/>
              <a:t>the immutability of his counsel, confirmed it by an </a:t>
            </a:r>
            <a:r>
              <a:rPr lang="en-US" sz="3000" i="1" dirty="0" smtClean="0">
                <a:solidFill>
                  <a:srgbClr val="FFFF00"/>
                </a:solidFill>
              </a:rPr>
              <a:t>oath</a:t>
            </a:r>
            <a:r>
              <a:rPr lang="en-US" sz="3000" i="1" dirty="0" smtClean="0"/>
              <a:t>: That by </a:t>
            </a:r>
            <a:r>
              <a:rPr lang="en-US" sz="3000" i="1" dirty="0" smtClean="0">
                <a:solidFill>
                  <a:srgbClr val="FFFF00"/>
                </a:solidFill>
              </a:rPr>
              <a:t>two immutable things</a:t>
            </a:r>
            <a:r>
              <a:rPr lang="en-US" sz="3000" i="1" dirty="0" smtClean="0"/>
              <a:t>, in which it was impossible for God to lie, we might have a strong consolation, who have fled for refuge to lay hold upon the hope set before us: Which hope we have as an anchor of the soul, both sure and </a:t>
            </a:r>
            <a:r>
              <a:rPr lang="en-US" sz="3000" i="1" dirty="0" err="1" smtClean="0"/>
              <a:t>stedfast</a:t>
            </a:r>
            <a:r>
              <a:rPr lang="en-US" sz="3000" i="1" dirty="0" smtClean="0"/>
              <a:t>.”        (Hebrews 6:13-19) </a:t>
            </a:r>
            <a:endParaRPr lang="en-US" sz="3000" i="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blogs.blueletterbible.org/wp-content/uploads/2011/07/GOD_is_immutable.jpg"/>
          <p:cNvPicPr>
            <a:picLocks noChangeAspect="1" noChangeArrowheads="1"/>
          </p:cNvPicPr>
          <p:nvPr/>
        </p:nvPicPr>
        <p:blipFill>
          <a:blip r:embed="rId2" cstate="print"/>
          <a:srcRect/>
          <a:stretch>
            <a:fillRect/>
          </a:stretch>
        </p:blipFill>
        <p:spPr bwMode="auto">
          <a:xfrm>
            <a:off x="1905000" y="1981200"/>
            <a:ext cx="5191125" cy="3114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ctrTitle"/>
          </p:nvPr>
        </p:nvSpPr>
        <p:spPr>
          <a:xfrm>
            <a:off x="304800" y="381001"/>
            <a:ext cx="8458200" cy="1219199"/>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en-US" i="1" dirty="0" smtClean="0"/>
              <a:t>“I am the Lord thy God…I change not”</a:t>
            </a:r>
            <a:endParaRPr lang="en-US" i="1" dirty="0"/>
          </a:p>
        </p:txBody>
      </p:sp>
      <p:sp>
        <p:nvSpPr>
          <p:cNvPr id="4" name="Subtitle 3"/>
          <p:cNvSpPr>
            <a:spLocks noGrp="1"/>
          </p:cNvSpPr>
          <p:nvPr>
            <p:ph type="subTitle" idx="1"/>
          </p:nvPr>
        </p:nvSpPr>
        <p:spPr>
          <a:xfrm>
            <a:off x="1447800" y="5486400"/>
            <a:ext cx="6019800" cy="1219200"/>
          </a:xfrm>
        </p:spPr>
        <p:style>
          <a:lnRef idx="2">
            <a:schemeClr val="accent6"/>
          </a:lnRef>
          <a:fillRef idx="1">
            <a:schemeClr val="lt1"/>
          </a:fillRef>
          <a:effectRef idx="0">
            <a:schemeClr val="accent6"/>
          </a:effectRef>
          <a:fontRef idx="minor">
            <a:schemeClr val="dk1"/>
          </a:fontRef>
        </p:style>
        <p:txBody>
          <a:bodyPr>
            <a:noAutofit/>
          </a:bodyPr>
          <a:lstStyle/>
          <a:p>
            <a:r>
              <a:rPr lang="en-US" sz="3600" i="1" dirty="0" smtClean="0">
                <a:solidFill>
                  <a:schemeClr val="bg1"/>
                </a:solidFill>
              </a:rPr>
              <a:t>“I am the same yesterday, </a:t>
            </a:r>
          </a:p>
          <a:p>
            <a:r>
              <a:rPr lang="en-US" sz="3600" i="1" dirty="0" smtClean="0">
                <a:solidFill>
                  <a:schemeClr val="bg1"/>
                </a:solidFill>
              </a:rPr>
              <a:t>today and forever…”</a:t>
            </a:r>
            <a:endParaRPr lang="en-US" sz="3600"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to="" calcmode="lin" valueType="num">
                                      <p:cBhvr>
                                        <p:cTn id="12" dur="1" fill="hold"/>
                                        <p:tgtEl>
                                          <p:spTgt spid="4">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to="" calcmode="lin" valueType="num">
                                      <p:cBhvr>
                                        <p:cTn id="22"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mudpreacher.files.wordpress.com/2012/09/meet-the-person-the-holy-spirit.jpg"/>
          <p:cNvPicPr>
            <a:picLocks noChangeAspect="1" noChangeArrowheads="1"/>
          </p:cNvPicPr>
          <p:nvPr/>
        </p:nvPicPr>
        <p:blipFill>
          <a:blip r:embed="rId2" cstate="print"/>
          <a:srcRect/>
          <a:stretch>
            <a:fillRect/>
          </a:stretch>
        </p:blipFill>
        <p:spPr bwMode="auto">
          <a:xfrm>
            <a:off x="0" y="304800"/>
            <a:ext cx="9149817" cy="59436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2.bp.blogspot.com/-QN0rfUZFkdk/UI7ytTCFzVI/AAAAAAAAAGE/w_cN4p9KjPU/s1600/word-of-god_t.jpg"/>
          <p:cNvPicPr>
            <a:picLocks noChangeAspect="1" noChangeArrowheads="1"/>
          </p:cNvPicPr>
          <p:nvPr/>
        </p:nvPicPr>
        <p:blipFill>
          <a:blip r:embed="rId2" cstate="print"/>
          <a:srcRect/>
          <a:stretch>
            <a:fillRect/>
          </a:stretch>
        </p:blipFill>
        <p:spPr bwMode="auto">
          <a:xfrm>
            <a:off x="-4079" y="1"/>
            <a:ext cx="9148080" cy="6858000"/>
          </a:xfrm>
          <a:prstGeom prst="rect">
            <a:avLst/>
          </a:prstGeom>
          <a:noFill/>
        </p:spPr>
      </p:pic>
      <p:sp>
        <p:nvSpPr>
          <p:cNvPr id="4" name="Rectangle 3"/>
          <p:cNvSpPr/>
          <p:nvPr/>
        </p:nvSpPr>
        <p:spPr>
          <a:xfrm>
            <a:off x="381000" y="4876800"/>
            <a:ext cx="8534400" cy="2308324"/>
          </a:xfrm>
          <a:prstGeom prst="rect">
            <a:avLst/>
          </a:prstGeom>
        </p:spPr>
        <p:txBody>
          <a:bodyPr wrap="square">
            <a:spAutoFit/>
          </a:bodyPr>
          <a:lstStyle/>
          <a:p>
            <a:pPr algn="ctr"/>
            <a:r>
              <a:rPr lang="en-US" sz="3600" i="1" baseline="30000" dirty="0" smtClean="0">
                <a:effectLst/>
              </a:rPr>
              <a:t>“</a:t>
            </a:r>
            <a:r>
              <a:rPr lang="en-US" sz="3600" i="1" dirty="0" smtClean="0">
                <a:effectLst/>
              </a:rPr>
              <a:t>The </a:t>
            </a:r>
            <a:r>
              <a:rPr lang="en-US" sz="3600" i="1" dirty="0" smtClean="0">
                <a:effectLst/>
              </a:rPr>
              <a:t>grass </a:t>
            </a:r>
            <a:r>
              <a:rPr lang="en-US" sz="3600" i="1" dirty="0" err="1" smtClean="0">
                <a:effectLst/>
              </a:rPr>
              <a:t>withereth</a:t>
            </a:r>
            <a:r>
              <a:rPr lang="en-US" sz="3600" i="1" dirty="0" smtClean="0">
                <a:effectLst/>
              </a:rPr>
              <a:t>, the flower </a:t>
            </a:r>
            <a:r>
              <a:rPr lang="en-US" sz="3600" i="1" dirty="0" err="1" smtClean="0">
                <a:effectLst/>
              </a:rPr>
              <a:t>fadeth</a:t>
            </a:r>
            <a:r>
              <a:rPr lang="en-US" sz="3600" i="1" dirty="0" smtClean="0">
                <a:effectLst/>
              </a:rPr>
              <a:t>: but the word of our God shall stand for ever</a:t>
            </a:r>
            <a:r>
              <a:rPr lang="en-US" sz="3600" i="1" dirty="0" smtClean="0">
                <a:effectLst/>
              </a:rPr>
              <a:t>.”</a:t>
            </a:r>
            <a:r>
              <a:rPr lang="en-US" sz="3600" b="1" i="1" dirty="0" smtClean="0"/>
              <a:t> Isaiah 40:8</a:t>
            </a:r>
          </a:p>
          <a:p>
            <a:pPr algn="ctr"/>
            <a:endParaRPr lang="en-US" sz="3600" i="1"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a.images.blip.tv/Manjubharwani-SealedWithTheHolySpirit635.jpg"/>
          <p:cNvPicPr>
            <a:picLocks noChangeAspect="1" noChangeArrowheads="1"/>
          </p:cNvPicPr>
          <p:nvPr/>
        </p:nvPicPr>
        <p:blipFill>
          <a:blip r:embed="rId2" cstate="print"/>
          <a:srcRect/>
          <a:stretch>
            <a:fillRect/>
          </a:stretch>
        </p:blipFill>
        <p:spPr bwMode="auto">
          <a:xfrm>
            <a:off x="0" y="685800"/>
            <a:ext cx="9102504" cy="5119640"/>
          </a:xfrm>
          <a:prstGeom prst="rect">
            <a:avLst/>
          </a:prstGeom>
          <a:noFill/>
        </p:spPr>
      </p:pic>
      <p:sp>
        <p:nvSpPr>
          <p:cNvPr id="6" name="Rectangle 5"/>
          <p:cNvSpPr/>
          <p:nvPr/>
        </p:nvSpPr>
        <p:spPr>
          <a:xfrm>
            <a:off x="4343400" y="4572000"/>
            <a:ext cx="3962400" cy="8382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43400" y="4800600"/>
            <a:ext cx="3962400" cy="369332"/>
          </a:xfrm>
          <a:prstGeom prst="rect">
            <a:avLst/>
          </a:prstGeom>
        </p:spPr>
        <p:txBody>
          <a:bodyPr wrap="square">
            <a:spAutoFit/>
          </a:bodyPr>
          <a:lstStyle/>
          <a:p>
            <a:pPr algn="ctr"/>
            <a:r>
              <a:rPr lang="en-US" b="1" i="1" dirty="0" smtClean="0">
                <a:solidFill>
                  <a:schemeClr val="bg1"/>
                </a:solidFill>
              </a:rPr>
              <a:t> “…sealed unto the day of redemption.”</a:t>
            </a:r>
            <a:endParaRPr lang="en-US" b="1" i="1"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r>
              <a:rPr lang="en-US" i="1" dirty="0" smtClean="0"/>
              <a:t>“In hope of eternal life, which God, that cannot lie, promised before the world began.” (Titus 1:2) </a:t>
            </a:r>
            <a:endParaRPr lang="en-US"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133600"/>
          </a:xfrm>
        </p:spPr>
        <p:txBody>
          <a:bodyPr>
            <a:normAutofit/>
          </a:bodyPr>
          <a:lstStyle/>
          <a:p>
            <a:r>
              <a:rPr lang="en-US" sz="3600" dirty="0" smtClean="0"/>
              <a:t>An "earnest" </a:t>
            </a:r>
            <a:r>
              <a:rPr lang="en-US" sz="3600" i="1" dirty="0" smtClean="0"/>
              <a:t>indicates that there is some </a:t>
            </a:r>
            <a:br>
              <a:rPr lang="en-US" sz="3600" i="1" dirty="0" smtClean="0"/>
            </a:br>
            <a:r>
              <a:rPr lang="en-US" sz="3600" i="1" dirty="0" smtClean="0"/>
              <a:t>delay </a:t>
            </a:r>
            <a:r>
              <a:rPr lang="en-US" sz="3600" dirty="0" smtClean="0"/>
              <a:t>before the thing promised is actually </a:t>
            </a:r>
            <a:br>
              <a:rPr lang="en-US" sz="3600" dirty="0" smtClean="0"/>
            </a:br>
            <a:r>
              <a:rPr lang="en-US" sz="3600" dirty="0" smtClean="0"/>
              <a:t>bestowed or received. </a:t>
            </a:r>
            <a:endParaRPr lang="en-US" sz="3600" dirty="0"/>
          </a:p>
        </p:txBody>
      </p:sp>
      <p:sp>
        <p:nvSpPr>
          <p:cNvPr id="3" name="Content Placeholder 2"/>
          <p:cNvSpPr>
            <a:spLocks noGrp="1"/>
          </p:cNvSpPr>
          <p:nvPr>
            <p:ph idx="1"/>
          </p:nvPr>
        </p:nvSpPr>
        <p:spPr>
          <a:xfrm>
            <a:off x="152400" y="2438400"/>
            <a:ext cx="8686800" cy="2057401"/>
          </a:xfrm>
        </p:spPr>
        <p:txBody>
          <a:bodyPr/>
          <a:lstStyle/>
          <a:p>
            <a:pPr>
              <a:buNone/>
            </a:pPr>
            <a:r>
              <a:rPr lang="en-US" i="1" dirty="0" smtClean="0">
                <a:solidFill>
                  <a:srgbClr val="FFFF00"/>
                </a:solidFill>
              </a:rPr>
              <a:t>    Rom. 8:30 “Whom he called, them he also justified: and whom he justified, them he also glorified.”</a:t>
            </a:r>
            <a:endParaRPr lang="en-US" i="1" dirty="0">
              <a:solidFill>
                <a:srgbClr val="FFFF00"/>
              </a:solidFill>
            </a:endParaRPr>
          </a:p>
        </p:txBody>
      </p:sp>
      <p:pic>
        <p:nvPicPr>
          <p:cNvPr id="47106" name="Picture 2" descr="http://www.foundationsforfreedom.net/References/NT/Pauline/Ephesians/Ephesians4/_res/Eph4_25jpg/Justification-Sanctification-Glorification.jpg"/>
          <p:cNvPicPr>
            <a:picLocks noChangeAspect="1" noChangeArrowheads="1"/>
          </p:cNvPicPr>
          <p:nvPr/>
        </p:nvPicPr>
        <p:blipFill>
          <a:blip r:embed="rId2" cstate="print"/>
          <a:srcRect/>
          <a:stretch>
            <a:fillRect/>
          </a:stretch>
        </p:blipFill>
        <p:spPr bwMode="auto">
          <a:xfrm>
            <a:off x="2819400" y="3875297"/>
            <a:ext cx="4514850" cy="29827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106"/>
                                        </p:tgtEl>
                                        <p:attrNameLst>
                                          <p:attrName>style.visibility</p:attrName>
                                        </p:attrNameLst>
                                      </p:cBhvr>
                                      <p:to>
                                        <p:strVal val="visible"/>
                                      </p:to>
                                    </p:set>
                                    <p:anim calcmode="lin" valueType="num">
                                      <p:cBhvr additive="base">
                                        <p:cTn id="12" dur="500" fill="hold"/>
                                        <p:tgtEl>
                                          <p:spTgt spid="47106"/>
                                        </p:tgtEl>
                                        <p:attrNameLst>
                                          <p:attrName>ppt_x</p:attrName>
                                        </p:attrNameLst>
                                      </p:cBhvr>
                                      <p:tavLst>
                                        <p:tav tm="0">
                                          <p:val>
                                            <p:strVal val="#ppt_x"/>
                                          </p:val>
                                        </p:tav>
                                        <p:tav tm="100000">
                                          <p:val>
                                            <p:strVal val="#ppt_x"/>
                                          </p:val>
                                        </p:tav>
                                      </p:tavLst>
                                    </p:anim>
                                    <p:anim calcmode="lin" valueType="num">
                                      <p:cBhvr additive="base">
                                        <p:cTn id="13"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smtClean="0"/>
              <a:t>While we are left for a while in this world we are to be, </a:t>
            </a:r>
            <a:r>
              <a:rPr lang="en-US" i="1" dirty="0" smtClean="0">
                <a:solidFill>
                  <a:srgbClr val="FFFF00"/>
                </a:solidFill>
              </a:rPr>
              <a:t>"looking for that blessed hope and the glorious appearing of the great God and our Savior Jesus Christ" (Titus 2:13)</a:t>
            </a:r>
          </a:p>
          <a:p>
            <a:r>
              <a:rPr lang="en-US" i="1" dirty="0" smtClean="0">
                <a:solidFill>
                  <a:srgbClr val="FFFF00"/>
                </a:solidFill>
              </a:rPr>
              <a:t>“Ourselves also, which have the </a:t>
            </a:r>
            <a:r>
              <a:rPr lang="en-US" i="1" dirty="0" err="1" smtClean="0">
                <a:solidFill>
                  <a:srgbClr val="FFFF00"/>
                </a:solidFill>
              </a:rPr>
              <a:t>firstfruits</a:t>
            </a:r>
            <a:r>
              <a:rPr lang="en-US" i="1" dirty="0" smtClean="0">
                <a:solidFill>
                  <a:srgbClr val="FFFF00"/>
                </a:solidFill>
              </a:rPr>
              <a:t> of the Spirit, even we ourselves groan within ourselves, waiting for the adoption </a:t>
            </a:r>
            <a:r>
              <a:rPr lang="en-US" i="1" dirty="0" smtClean="0">
                <a:solidFill>
                  <a:srgbClr val="FFFF00"/>
                </a:solidFill>
              </a:rPr>
              <a:t>ourselves </a:t>
            </a:r>
            <a:r>
              <a:rPr lang="en-US" i="1" dirty="0" smtClean="0">
                <a:solidFill>
                  <a:srgbClr val="FFFF00"/>
                </a:solidFill>
              </a:rPr>
              <a:t>also, which have the </a:t>
            </a:r>
            <a:r>
              <a:rPr lang="en-US" i="1" dirty="0" err="1" smtClean="0">
                <a:solidFill>
                  <a:srgbClr val="FFFF00"/>
                </a:solidFill>
              </a:rPr>
              <a:t>firstfruits</a:t>
            </a:r>
            <a:r>
              <a:rPr lang="en-US" i="1" dirty="0" smtClean="0">
                <a:solidFill>
                  <a:srgbClr val="FFFF00"/>
                </a:solidFill>
              </a:rPr>
              <a:t> of the Spirit, even we ourselves groan within ourselves, waiting for the adoption to wit, the redemption of our body. " (Rom. 8:23)</a:t>
            </a:r>
          </a:p>
          <a:p>
            <a:r>
              <a:rPr lang="en-US" dirty="0" smtClean="0"/>
              <a:t>We have received </a:t>
            </a:r>
            <a:r>
              <a:rPr lang="en-US" i="1" dirty="0" smtClean="0"/>
              <a:t>"the </a:t>
            </a:r>
            <a:r>
              <a:rPr lang="en-US" i="1" dirty="0" err="1" smtClean="0"/>
              <a:t>firstfruits</a:t>
            </a:r>
            <a:r>
              <a:rPr lang="en-US" i="1" dirty="0" smtClean="0"/>
              <a:t> of the Spirit"</a:t>
            </a:r>
            <a:r>
              <a:rPr lang="en-US" dirty="0" smtClean="0"/>
              <a:t>, which is the Divine certification (promise) of the glorious harvest which is to come – </a:t>
            </a:r>
            <a:r>
              <a:rPr lang="en-US" i="1" dirty="0" smtClean="0"/>
              <a:t>(Rev. 19-21)</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jhm.org/Content/images/firstfruits-lg.png"/>
          <p:cNvPicPr>
            <a:picLocks noChangeAspect="1" noChangeArrowheads="1"/>
          </p:cNvPicPr>
          <p:nvPr/>
        </p:nvPicPr>
        <p:blipFill>
          <a:blip r:embed="rId2" cstate="print"/>
          <a:srcRect/>
          <a:stretch>
            <a:fillRect/>
          </a:stretch>
        </p:blipFill>
        <p:spPr bwMode="auto">
          <a:xfrm rot="21249049">
            <a:off x="348803" y="971360"/>
            <a:ext cx="7239000" cy="2728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6322" name="AutoShape 2" descr="data:image/jpeg;base64,/9j/4AAQSkZJRgABAQAAAQABAAD/2wCEAAkGBxQTEhUUExQWFhUXGR0YGBgWGBceHBsfFxgaGBgcGhYYHSggGBwlHRoXITEhJSktLy4uFx8zODMsNygtLisBCgoKDg0OGxAQGywkICQsLCwsLCwsLCwsLCwsLCwsLCwsLCwsLCwsLCwsLCwsLCwsLCwsLCwsLCwsLCwsLCwsLP/AABEIAIgAxAMBEQACEQEDEQH/xAAbAAACAwEBAQAAAAAAAAAAAAAFBgMEBwIAAf/EAEIQAAIAAwUFBQUECQQCAwAAAAECAAMRBAUSITEGIkFRYRMycYGRQlKhsdEjYnLBBxQzc4KSsuHwFUNTouLxNJPS/8QAGgEAAwEBAQEAAAAAAAAAAAAAAgMEBQEABv/EADYRAAICAQMBBQYFBQEAAwEAAAECAAMRBBIhMRMiQVGRBTJhcYGxFKHB0fAjQlJykjND4fEk/9oADAMBAAIRAxEAPwAUKs9BHzl1zozd49T4nzm7XWhRe6OkPJZVRasAfGM86q4n3j6n953s6z4D0lIAE6D0g/xFoHvH1M72SeQ9IYsMhNMKk9QInOovPO9v+jONWnkPQSe09mmQRC3AYRBLfcf72/6MAVIfAQNa7GCQZzpJQ9AD8IcmptHCFifmYXZpj3RBl57WWeWOysskNznTRUn8KHTxPpF6UXsM2OfoT+8n2qDyB6T1yWtW3mox/wA4QjUvcpwGPqf3lK1ow4A9I4WO2SAv7OWf4V+kIXU2jqx9T+8S1C+A/KRWm1SToiD+FfpC21F3UMfUwloUeEpTMPBUPgAID8Rb/m3/AEYYqTyHpI6IfZAPgI9+Iv8ABz6md7NPIekmsslDmAp5iggH1V/i7f8ARneyTyHpCEmXKYU7Na/hECNTd/m3/RizUvkJRtc7szuonmiH4EQ+nU3g++fqc/fM72FbdRFy9bwR+/JpzaSxlsD4ZofTzjSruuPR/XkfeAaEHhA9nluGx2W01PuTwAfDfLI3kRFP4lsbbgR8Qcj9D94o0eK4hezbY9kwS22UIffloPUymyYdVMJbStaN+ntP/R/n0nMqvDKI0y5NktssmWVI96SSrL+JBmvnGe1ur07d8t6kxwWs9AInX9sda5P2tnnPNQZjeJI8iSD4GNPT+1FcbbePjFNpx/b6GTXLtxKakq3SVQjIT5SKGH7yVSjCHW0ORurcn6/z94sYU+79DNHu+3yVRWmypE2Se7aJSIV/jWm6YCj2g9Z2WjPx8YFmmV+a+D5RllXfZ2AZZUkg6EInzpG1XYli7lOZAyspwZ9N1SP+GV/9afSD2wcxI23saJPULLQDswclUe2/CkAUhhoubPWbEzMeH1MfIa9v6pUeZm/WcVr8h9pbvadw5RGgyYxRA/bkaamKdgPWFL90zWUEHM1yhV2CeIOPOH7xK2KSHcBp8zuKeFNWPQVEMFB288RCsbXwOgmf3kHcNMmHEx4n8orqZVIVZQVwIouxqY2gOBMwnkyew2500MLuoVodVpAhOVtGaUKk+BiVtAOoMoGok0raKppgPmR8zANoMDrCW8E4lhNoiD3D/MIUdEMdYfaeEIWfaQE0II8aGJn0JHM6HBhmxXjKOeYPMRHZRZ0h4z0l9bzknRxXqCPnCOwtHhBIlS87UjjJ1JHIisPqRgeQZ4CL946b3pzjQqGTxPNAjGhBHCLV6RJluTaWpgbfT3XFR6HTypC3UA7hwfMQsBuDIjctGEyzTGkzBpvGnk43l8DiHhBrrcjbau4fn6dD9MRLaXHKRhufbydJcS7bLIJ/3EAxEc2Qbs0dVzEKs9n12jfp2+n7/wD3Fiwg4cRhvS4LJeEsTEKgnSYndJ5H3T0MQ16i3SttPHw8D+0YcMOefvEf9Wt1zzS0s1RtQQSjjqvPrrGut1OrG1hgxRrK8qciPGyG1ST87KRKm6vZXO4/Mym4f5lExS7RvuXp/PCdOy0Yf18ZoF0XzLn1Aqsxe9LbJl8uI6iNjS6+u/jofL9pnX6Zqueo84q7e/8AyE/dj+t4sMSAYGuWXhlV5x8PrGze/wAz959BX7i/IfaBr4nZmO0LHeECyrQcXSLWQYi9xzHjY2zqWM2Z3UFTETFVbnwg3Eldo6mBb2t7Wie01hrko91RoP8AOZh7OSOY+uoVoFED3pMqCog6F53GG/TEBm7Kxf8AiMSQ05ErT5eFDTdBy6mmsOrbcw8YtxtWD5Qqac4qc4ERWMmXpdjIzCuTwCqT65RO1oYYyB8zKAm05nbJNGfYTPHA3/5gR2Z43j1E6Wb/ABMGzZrqasrjxVh8xFQRCuFI9ZMbGzyD6TgXtMGjfGsd/DVnqIBvcdJHNvFj3qZcRSCWhR0gHUMesYbl2Vmz1E2a/wCrSTpMdTib8ErIv8BC3uRe6OTOjc/M1XY28LLZFwS0nMvGbOfE7UGZWXSgFOCwlTVvD9mM+c7YljLgtFvbbZ5JM/FIYFJwLyl0U8WWWwyale7kQDCdQNhzju+Y8PnKNPaHADe8IpISrUOXQ6jxrxhbYK5EeOsLSpuURkR4kikPWW4DKT3WFRyqOR6jOOZKd9eD5zjIrjDCeW6bTZG7aylitN4AVag4Ov8Aur8RDl1lOo7lowfy9fCTNWU5HSOFw7TybUolTlUM2iMao/WUxGv3TmIku0j08pyPzH89JwHx6Rd2p2BK1nWQmgNSoqGUjw5c4r02uyMPyP51nioY+RnVw7YB2WVbSUmrlLtK5MOjjiNM47fpf/kq/n8/KcDFe6R9Id2jtU1pi9qFLBAAynJxiYhhy1PpGpodS9lWXPIOPtIb6aw3Bx8JLYh9iPCPldX/AOz/AOx+5mpX7i/IfaKV9TaExXplyI1+BA1nmGsWsvEQDzNGsMulkCD29YwrbO/8o4e/KEy6GLEDIcTHhqVAzHboCvKzhGpF9LlxPHzkUm65j1I3RTUw03ovHUxZhS6NjrIM7TNZjxA3R6nM+UO/FOenAkjZ8BmMMmwXMhAxaDRSx+MNAoPNjk/SLLan+0CUdpr/ALrRGlyg+M5VViMPma/KOtTU65pQ58zPJ2yt/UYTLLXaJZY4Z0wDhUsT6ikWJW4HKD8pwuhPvH85DK7Rspc5ieRdgf5SYNzWvLoPQfecVXfhH/efbDc9ptDUFKDvO9Aq+LU+AqYJr6axn8hFGq4nBjXcVzy5LUkyhaJwzM6atJacN1Dllnmxr0iO3UO47x2jyHX6xqUqvxMPWiwGZUmaJ800xKct37hOuVdMukJDAeGBGSayrLDOswbr7tSN+XSgVlrk1KgHnWGBoJEv2qypPlzLBaSFVzWW4p9lM9l05oxPTWnGH1WlT8IiysMNwmW228J9lmtZ7amJ5Zpi9qnAq3tqRQgwb6JHG6o4z4eE7XrGXuuM/GGpJR0xymxA+o8RwMZTB0ba4xNNSrDKmErpshdgeJ4/CJ77MDAhdBNBFjoow8Kf+4iK55k2/Jgy27PyppLYUVz3qg4H/GFzVuTrmOukVafVtV3W5EBh4iSSJs6yj7Qu8pQKuc5kkaDtKZTpXKavmBFd2kFg7Sk8+MBLAeG/nylDaXZaVal7SVRZlMVBo1eKkRNRqmqOPUR/XhvWKl2ibLUy3J3CVAPAZGnTMn1j6HRvWyFh4n9pDqlYOPlHOxfsR4flHyer/wDd/wDY/czQr9xfkIjbTNQnxjS0QzCtOBF1bXmvjGkaeDJRZyJsdhX7FOij5Vj4+89+WDrBdvvE1yPjD6qBjmOxiU7PZMRDPpqIc1m0bUgEz1t2oWQKSwMWdMq08ORijT6d25/OJcD+6JNuvG0zyTvccyda6Rr100VjJ5iS1jcKJTFzT64nYL1NYb+LpxhRmAKLM5JkEy7RnWcPQmGDUnwSCaB4tIzdi/8AL/1P1ghqGP8Ab+c5+HH+UuSblVCJk0kqMwiAhjyr7or5nhC21bMNqD6noP3nhpwh3ExtSbSmOtBTDLTI56GnsdGOZI1jOCjw9f51lLEnrCthu+ZPAxbie6uniNCa/e+tfb1Q93mLI84xWaSsoUlpiP8AgpU+nTKsczuOTFkz5NupMmmKqgVFZa4TQ93opFc/AQxG5nMnHMqT9nCpYLvSiBpTnoQa1zzzpWphmSOYQcGDNoroS85PY1C2qUKyHb21oC0tic9fTLXOKKL+zPPSIuqzzMgstpm2WacikxDhZTlQjUEesXW1JcmG6RFVjVNkTVdhL9k2hsxgcUqK5Dw6R8xrdI1Dd7kec1FuFqEr6TTJKgjKBQAjiTsSJWez0hDJgxgYGcWa3iWwDCqj1WupXoeI4wek1p05Ablft8v2nLKO0Hd4Mp37drSR29lGKT3nlJqvEzJVP+ycdR119To69QnaUn4j+fzEVRqCDst/n88DE+8bxWawcYTVRmBrrnHfZislRDcc/oJ7WJ3xjy/eGLmfFKjD1o/rv8z95anuD5CJm2cmlYu9mtyJ24ZSZ4kyjDoY+lIyMTHVsNN1sE4tYkZcyVEfCXIBfg+Zm2p70q3XZO0LM3cT4mDufYAq9TCZpBegdmGAYenE+XCGUhVHenMyKy7MCuJ8q8OP9oe2pbGBByAYQNzmlJQVfvNmYUHJPe5ntw8ZQfYbtDWZPYnoo/MxWmqK8Koi2YGVbVsPITWa1eRw/KD/AB1vgBOBV8RFWektXpJ3zwLaV8P8pFqF2XNnAnCVHCyxZTiP2dGm+8dBXXC3tHSp9I4/dHe4X+fz7zmcnjr9o0XTdQADN9oy1oePUdTpET3ZJA4EPGB5w3LYsAxJCGlKKamtcqa14cs4FYpgTJbVeayVGIYAa0Ud5qUrjfReA5w5RmKdlTrLl03ijnAAQ3ukajWtOYrnBDgzm4N0haYgIIbTjr8xnDRB6Rbvq7mlMHkU3jnUgEEZihI41P8AeO9I1W3cGKH6S7hFpl/r0kATZYC2mWBrTRx4CviPCLdNqADsbxkttJ6iZzc17TLNMEyUaMMs9CDqDFOo06XoUfpFVXGtsibZsVtYs9cQy94E5iPlL6H0b4PSandtXcsepc1WFQYYLFYSYqymDbwTjyjN1C5lNZg6wXu0p6DNSasunmvIw/Sap9P7vSFbStg+MWr+u9VnMZeSvv7tAMyQcvZzGnOPpvZ96W1lvj+gmderBgPhO9lbTXEvIn5mMP2iv9ZiPEmadf8A5r8hKu2VkqpML0L7XxDPeWZBa1wsY+wrORmYdow02X9G15CbZBLOqnD66R8h7Wp2Xk+c1qW3IGju1jWTLVAM/wA+cTdmAcnkwQ5c5lGZICnmx1MER4AZhg+cjmMqirsFHMkCGLprCeZ4uPCV1vmV7Bx6DLr1ildKR1gEmD70t05lGkoH3jT/AD0h6UoPCeEUrYM96Y7kV3UFA3AipoPhqOsVoMdABPGCLTYHIxy5eFT39cwMga5eYAhosXoxz5RZVuo+s4W3lVKyQzcGmKKk/hJIFOoMCaQTusIHkP3hdocYQE/GGNl9qJck9nMBXga1FM61IJIr1rCdTo3fvJzPLcOhml2QrMUMhqD9IzACDgwiYJvW7nxLhGJlFAD7ajh+IAkedYpR8cRVik8iU7uszvOlsiumHvF15Cow8xwpwrlB5wOYoZLBsfAxwlzgo3iNfnnQDXy6watjmGRKt6yHdVYEYlJoGzDVoRiXjQjTqYPrzOqRnESb6vP9XmgKrBSApQ5kB+8gPtKuoMGEDAxgPHMzG9LoKMxUbmI4fp6Ro06gMAD1kl2nxyJe2TvRrLNqwIVxT+8I9oaYamvA6iM0rGskMMAzZtnr5VqVyj5R1NTS6yvIyIzW6XkCM15wy5MgMOhktbc4MX3kipb0idRK90Xb4O+PD8zH0nslf6J+f6CQatsOPlBl2TuznV4NEWtXcW+BP3l9Y7g+QjTe1n7SX5Rlq21swkPOJi20tiKTDH2Ght3oJmayvBzCv6N757G0UOh08RWJva+n7SoOOohaF85QzbrmvQzg+mMcxw6Rm6LDL05jr02EeUA7WmcVCq5UuyrRR77BSSeGVYqVQG5E4mMcQltGcPZoJavU0IbQKKVMcYdJxBmA1vuQThlzQgFQQF3fDEBUHX1gCCBzGKpPSSpZJL5qe1OhofUn5R4NPHI6yx/pnHCq14jX/wBwWYOZnu1dieU69o7MjNQ8tcxQUGeXxizTkHIAwcQLPDnjMp2g4aMi5NlQ8P8Axgdu73jDPA4EitDEy2BzIqaNnSo9k04dIJAA48j5frOMcrCux20LWdwlay2ypyPTp/nGA1Wn7Qbh1go3hNRs95y5iYgQwGtOFPiDGVgg4Mbjynz9eDAFd1WNAz5DU+zqfgPlDBxOYlO13pLln3plMtMRz9FzOnWGDJnguZWZJ00Y57dmhBonEinGun+ZQZIUZnhgHCxHvu3ojFJeo41rDUVn5PSHwOIK2cvYyLQe3RZkmYQXUiqkaVHI0iuxFdAU6iTAsrkN4x/vTYCyTE/WbMXmWZ83lrm0v70viacVPlAWCwJ2lBzjz+xnEsGTXaPlI/8AQp9jlK2JZ0nVJycVPdJHD5RlaukthyMZ9My2i5G7hPIl+zbYGWArDEhyMRrQ4UhT9ITUqTkwtLnrMXEpyMICkdYOCIBvqVRx+H8zH0HsonsT8/0Eh1R74+UWwcQJGqk/A/2ia8bbmHmTNGk5rX5CONwWoTJdDrGVamDiebg5ibt3c2rARpezNTtbaYFydokzWW5luCNVMfTEB1IPjMVSa2BHWa/slftME9cxo4HLj6R8wQdNdgzcIW6uP9usas0twd0sGFOPGkXun9w6GZ6MQNpgTaiQ04mWve7M/E6fCF2Z3cR1WAJnticgYaYHlkhlpmOoEKtTnnoZXW/HEsMpY1BPiMiPTOFA7ekbjd1jBdK2ppeOW4YVYYWOeWQyetR5jWKAVMjsUKcGVdoZuOWZdrklVrUOpwMKZhhiBTUe9yh1ZKtlTF4BGIqzrslAtgtemRScpX/upZSOsU7z4r6QMfGcJc07EACsySe8UZSaU01+UA1iYJ6NCCtnHhKs66ZstKtKevAipz4ZU+MMFys3Bg9mVHIhyxXkQ1AxBZhSjUFWFcyo3aCvU55RK9WRkRivgYhqXjnkENjmA/tA32aU/wCOg36g5jUEd4aQglUHIwPLxPz/AJiEBmXptvs1gTE7VbOhbNieOEc45Wr3HCCcdgo7xxM/v3bmbaH3Rgljge8R4juxpV6FQMseZP8AiDnCjiQWexY0Ly86d4akfWE2XbG2vKRXxkS1LkKVKt5jl1HIwosynIjgqlcGF9mdpp92utDjkk5g1ofoRzhtT5YsvDeI85NdTxtbp5zQbDtHJzaSuKzTqibKP+2zcVHI8RpE2otIDbR16iAKScEnkdDFHae6+wm4Qay2zU8hyiKizcOeol6tuEhuu3GW1AxPSO2oGGYWOIWvK1B2Ug+yPmY1PZeRU3+36CZmqGH58omXfajLnzJb8WLDwY1EDrag43r5yjTPtwp8o03TaeymD3WjGtG5c+UsIjhbroWfJc+0FqOtMyPSEULyWB6DMm7UowB85hm1N0mU5I0j6nQakWLiSayjB3Ce2OvnsJuFu40c9o6QXJuHUQdFftOw9Jt2y9rZ2WSCDKCmYM8xoAvhmYy9C7P3G8JVqUAG/wAYRm2X7djyA/OK2TvkScN3ZQvS45U01dd73hkfWFMkYthHSJk2yCS8zHVkVqBeNABmaanPIdDAdmDjErFrEZhzZ68UdUllcNe4RlipmedDx1zjuwiIcHOcwlbJ5SgBqaVz4Z6nmeFOkezAAzFW0OWmMklUBB3nYcT0WmekOHAy0L5Rdvax2uU1ThmCns0qPAaxQnYsPIxWXB45lSxW5ySmNpcwZ1UsvqseetQM4yJ1TnjoZdl2214aGszUGqow5aZMKjxhTLRnwHqIYNg6yYbSTJYoyKFA4rMlUpwzBEB+FRuQefoZ3tSOogC8rNZ5zl2nTUduLYZi5GmRWhAiypraxtCgj4cGIsRHOdxz6yqmzTsfspsqZ4NhP8rQX4xR7ykfnBGnOeCDNV/Rls3hr2tA2RoAK+bHWIDs1FvXiV3WtXWBiNV/7GyJtXRFWYdSPa/vFVunUDA9JJXqmz3uZmN53K9nJSYKyz8PpED5U5HWaVbK4xAq9pZWqhxJyrD1dbxhuDENWazx0mjXfLF52IKAO1TMHiR+USdiwfCDkfmJwWBDkngxO/V2luQwIZTQ1gSdwlg55EtWebUeca3s8YrPz/QTM13/AKD5fvLP6RdnSJUi0yhmJalqcaqDCkYV3NW3Rs+s8p3ICOogu4reJ0sc4ztXQanl9Ngdcx52evggYG8IzHUo2RPOgPMEbU3KJqmghmk1BqYQsBhgzH70sBlOQY+wouFqZExb6TW00L9Fm1oSZ2czUgKD5xnaqg0P2i9JVXZ29e09RNisEwTHdhp9BBUutjEiJsBQASPt0c0R1LaYTkY8cN0ncEcmD7zuhXIZlIbTEufrzHjCnrPjGJZ5GDbHciK4btMWE1ChQM6Uqc6mFfCMLkiQ3kpxtTpTpll+cCesJekAXVdbIwAaocGtdS+uWfED6Q1mDTsGX1ecwTBLMpkfImu8ueQowgwg25zxBDEnGINmSA5DMRiBGfh05QPbFRgRnZA8mWLMSjjiDllp0PlAE7hiGAQZel2C01IlvXWgbxNBp4DygDbX4iD3vOXH2Y7RQxly3qK0GTUpmeudfSAGpZTwTPEIeog207NqBhPaS+jAMvx/KkNXVHqcH8pwoD0jFsjstae0BS0LgUioowoOgJIFY4qDUttRefOBZaKl73M0W97W6FQEqtCS3KlKDXxivWXWVkAeAkdCKwyTAN52mXOKJNQ/aDJhp514xJ25b3hKkQqMjwiftFs8JLlVq0ogUJ1U9ekLtQp3llNVocYaDNl7cbvtaua9m2TDpDa792HHUfnF3UAgr5zQtr7mSY0u0pQq9A/UHut8xHvaSKFF6dD94jRXEZqbqIm3ldglPhGhFfmPyh/sxy1Rz5/oIOrIZwfhNKSxCbZZSnjKT+gQzU09pnEnps2GYTtLdT3baqj9k5y6dIFP/wCms1t7wlW7sm3r0PWMditQmKHU5xiW1lCVM0VIIyIfsdsDijRE6bZ7GIt7W7PCYpIGcaOg1hqbBirahYuJl06U0p+RBj6pStifCYrK1bTTNgtqO0dUZgrimpIBjF1Gmaht69JpV2rcuPGapNxqvaJJxvqACCM+usPXONwEm4JwTOLuvYz2KGVMlPStDmMuIrQwQfecAczzJt5zkT1pmqSKhSefdb4/WFuecYnVB6wde9nPfGgyNR6GEunGRGo3hF28rOGSvFTjABpUrU0111p1pAqeYyCL1l9uitLbHMWhWvt8cJpz58IagG7DdJwnA4giTMV0qjHDxB1B4hs8iOvKAZShw0crKwyJ8cinDwHXwgcYhTS9kp6ywomAYsIB40NPnCAQtmT0iLlJHEbZlmlTCe7mor4E8/KLTXU5O3HSRB3XrKtissjkugPeqOI09YXUlJPOPWEz2Y4ludeKKKS8Jy4afCLX1SVjbUMxS1M3LmCrYceYZlPGhr84y37xzK07vEH3i6jAaZhhnSOECGnJMnt5BBNATxB4w9HHIMADpFC2XYJoOEZD4RLZW1Z3p0laWDoYy7H2hnszWc6pmCeI5eUFW5uraofOT3qEcWQBfxImD8I+Ziv2SQaT8/0ETqff+k0K6pn2Mr92n9Ihz24Y/WIC8QNtfcK2mUysK1GUSWbq27RZTUwxtMxKxzJlhnmTNzWuR5xTdWurq3r18YytjQ2xunhHWU9QGWMNlIODLxCtktIcYWiZk29IMVNsNmMYLIM41PZ+vKHa0TdSLR8Zm7I0p/dYHIx9MCti/AzGIapprX6Ov0jaSbQcxoSdYzHqbTHcvu/aWBlvGOjTVhaxMFQgdfj5QQ1PaDIXMmKlTjMgNilsowlkUnFTvCo1qDWPYQrnkD1jA7Z8D+UGzrrmrjaXSYrEEdk1MI4js2qpr4wPZEjKEH5RgsXx4idMs1pMw1UoUDELNWitkVGa61BpSpoc/BXdUciPyD0gdZNl7SpmTrM9c0ZKhSdd7lUc4PvjjAM8TiL1tdP1jcmmYxrvrUae8c8XE04Uh43CvLDA8osEF+JZkdsd1SzH7qqDToQKjxibdWvgJRtfxMZLvt1DgAKkAbrChpwPUeESunjGdeJdlXtiJOLdwYDma6n+8AU4+sEAQRYZVpBAQh90r3qEZ1odesPIrPMWQw8o7bN2Z0kqrklsIJ1yrw+EcwCxxFsYToRA7Z7Mp3vLqgI4EfOPEQk64lK+bUZc0cmUfOkd2wkGRLt12c4cXvZxXWnETY3MvWKydm+NThr+cSW6Vqm7Wo4hdpvXa0VNoGAmgZ1C0PjiaG+y2Irb/Y/YReozuGPKO93/ALGV+7T+kQF2RYfmYKdBLqmsEO9wZwjHSIu3myS2hSwG8NPKEpY2nfcvSUqRYu1oqWW3yrLKWU5q516QVlJvyyiNBCYBMKSSGGJD6Rlsu04MozL8i0hhhbWEumORPRX2r2XEwFkGcamg9oNWdrdIm6hbRM1tNnaW1GBBEfS1urjIOZjvW1Z5j1sT+kR7PSXOOJODcoz7tGVO+r0lC2rYNtnB85st2X9IaQ8/EFQb+tSDxAA1gKL1w2eJx6WBwIDt221letZU4E6MoCt41VgRCnvrdt23nzlSaOweP0i3L2xmynZXnGdKPdaagqNd1wKZfeBMHu7QcGdanZ1EKzJMuei45IXEu6ZL4h4DIZaaVhAbDTmD4GIt8XT+qzFfVBVWZRnRtGZTmCM65msVB+0QqepnAu1g0tHtApVSuGoOVSWroRT2fTxiPu+Mq58JEJzEUIoUNQTXI8weR4iC2henjPZzwZZ/1OXiO8mWRFaGoOYz1jnZNgHEDeuTzL1ktiBg5By5eNeHOsDgg4nTyOJodx2mXNUYHz5f2impQeAZFZuU8w0bHXX/ADLOKewyDmJ7SD70sFEMT20YXiNSzmLu2csK0hiQAwIJP8MLdcEfKOpOQYVFuolJCYyBliOFfUjOHm7aMKIrZk94xbFmvGdPUzA0pAa1Xuj6+cQassyHIJliNSg4xONqZWGeRrkM/WK/ZXcqI+P6CQ6hiWGPL9TNCupAZEn92n9IhrorMYkEgSw1mEAaROiyRzZNRSF2VZGIatM9292MFoQlBRxoQIRVc+nfPhKe7au09ZmN03zNsc3sp4IA5xbqNImpTfX1gV3tSdlnrNAs05JyhkMYDIUOGmgD4iTy7QV3X04GEsniIUFbQ7NpPWooDwirS65qW56Rb1rYMGZlel1PJYhhlH1FGpS0ZUzIv07Vn4T7dV8zJByNV4qfy5Ry/SJd16+c7TqXr48I4WS8ZVpG6cLDhx9IxbKLKDyMia9WoSwd0yG2Y0z4jQjpnDKipPENuRGm7bLLXIWkynejYZQyxcd0kqMyQSBDN5bqM/ORMMdJHet3SLRra5vaFay3KrhAIqRhQCoNAeJ1pBo5T+0Yi2UkcHESGkzbPul0ahNEKkgZgVQggrw05xQdth6H5zneQdZP/rc1t3CqVyxAszZGhpjOoy9YWdKg73X4cD7Q1vc8dJas1hUpRWmKppUMopu55kjP1zhTXMGyQCfgYwVjbjJ+s5lWMDCFeS2HhmhIPAlSa846bc5yDz9ZzZjoR9oWua32iSw/ahaAbjK4HM0bM1yjmVPQjPyxPFT4j8463JtdOdjLnyqSjVRMKOMjWlQKjlDw5xjOcyZqxnIjAk2VKUmuLHuhVavPRa5RwBUGT4zneY8TnaSzSybI04biuSfHBUA+Yjl6DuE9JypjhgOs6tV5I2HAMedKjnwA8ICxlPuwlRh1haVacChNTTiefzgrtWKauz8cRQq3NuiFte9bRp7I+ZhXs05rb/b9BDuHI+UebtFJMn92n9Ag7VKuSItTkS5LmwSWThWS4oaSIAEhmAEEGFsFYYMYCREPbzYiXakLAYXGhiZWbTtuTp5SoEWrteY3JtU+75uBwafA+EXPVTrE3DrFK76Y4bpNDuW+pVqXXPlHz1+msobmaKOrjKy6Q0r7yxOQGjc5kVtsMq0LQj6x6u2ylsieIBGDM8v/AGTeUSyZrH0ek9pJZw3BmdfovFIs5qeII48Y1OCPOZ/eU/GMF17Usu7OXtE0J4+Y0MQXaAE7qzgy2vWn3bORHCxWuRPUdiJVRUgMCTX1y8c4znNlRxbmWKFcZQ5k/wBvLzCS1AIOi5gneUHM88+uggxZWR1JgFG8J68ZSzApXsCw1pQNTQ0U0Bpr5U4iho4HXOIO0jpiBLQRLpiny15iXU/IAjjlBBd3uqTCLY944nEubLahUO5OYLUAy0oDUwLB14YgfKENrcid0CgFZMuuQqwLUPLMAmkeDEnljOlQPCX7oLzxilsFHvKuH0WtT4mDdQhwYtWyMx5uC0WpN1XVvuzFzp+NT+UEljj3T6iIsRD1z6xplzSwrNso/EhVvgQCIoDsR36/qD+nEnKj+1vWVr/dZws6oGqs4Mao26ArVrUZaxy91sVQPzE7UrITmErNZFQGY+gBIrwGphi1Kimx+ggM5YhVizZVefNNoYlUPdX7o0rHzGoc32FpqjFaCsQTtKtZqnmg/qaNj2YP6Rx5/oJBqPejNct/S+ylqzqKIozYDRac4HtLRYwKnGT4GeNa7QQRCJvKTqJsv+dPrB7WzkKfSBx5ziZekr/ll/zp9Y4RZ/ifSENvnKUy9Fr+0l/zr9YRtt/xPpGgp5z3+ryqZzEP8S/WD22Y5U+k93fAxf2kuey2pN55dc/bX6wKV3VncgPpGdqhG1sYmQXns/aLJMxSiXWuRQhj5hY1kddQu2xcH4yVgaTurPEa9ntpphGCfKmDqVanxEY+r9lsner5ltWqV+vBhx5a96WwHSoiDsLuhQ+hlHbJ5j1ncq1hsnp8IA6S4chW9DPdqn+Q9YDvzZSTNzRlVvEU+cX6bU6qrhkYj5GJtWmzqR6xFvDZ2dLOSlh93P5Ru039oOQR9DM22kIeCD9ZSSwT1NRLmgjiFevqBDyARgxQJU5HEYbuv61plMkPNXqjA+tM4gt9nVsc1naZXXrWHvjMPWSbKnUos2S3J0anxH5xG1Wpq6ruHwlS3VP0OPnOptzBBXdcdCCfQx0WWN/aw+h/ad/pjxHrBLrNDbkolTnStGHMg0oPCH9kGHez88HEDtsHjHrI5c+aGxdlNZh3Qy0UV5kEk+Agjp8rjoPr+08Lxn/8/ed3JJnS3+yxA+0GBCk61BbIwVqsy95T8x1+sWpUdCJomzt+ucmEtMNK4qivgYmCWIeAfSdfYfGNabSyiBvBa8yPyMVi5se6fSTGtc9ZesV8STl2sscyXUV9TDqiTxiKsHjKW0F6S5hElJqYdXbGtOi1rnzjP9qWWWYprU48Tgx+kVUHaMefCRT7ZKVQqzJfLvr9Yy309gGFQ+hlCupOSYo7RWjHOyKkAAChHM/nWNb2arrUQVI58vgIi8KWHPhP/9k="/>
          <p:cNvSpPr>
            <a:spLocks noChangeAspect="1" noChangeArrowheads="1"/>
          </p:cNvSpPr>
          <p:nvPr/>
        </p:nvSpPr>
        <p:spPr bwMode="auto">
          <a:xfrm>
            <a:off x="155575" y="-776288"/>
            <a:ext cx="2333625" cy="1619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4" name="AutoShape 4" descr="data:image/jpeg;base64,/9j/4AAQSkZJRgABAQAAAQABAAD/2wCEAAkGBxQTEhUUExQWFhUXGR0YGBgWGBceHBsfFxgaGBgcGhYYHSggGBwlHRoXITEhJSktLy4uFx8zODMsNygtLisBCgoKDg0OGxAQGywkICQsLCwsLCwsLCwsLCwsLCwsLCwsLCwsLCwsLCwsLCwsLCwsLCwsLCwsLCwsLCwsLCwsLP/AABEIAIgAxAMBEQACEQEDEQH/xAAbAAACAwEBAQAAAAAAAAAAAAAFBgMEBwIAAf/EAEIQAAIAAwUFBQUECQQCAwAAAAECAAMRBAUSITEGIkFRYRMycYGRQlKhsdEjYnLBBxQzc4KSsuHwFUNTouLxNJPS/8QAGgEAAwEBAQEAAAAAAAAAAAAAAgMEBQEABv/EADYRAAICAQMBBQYFBQEAAwEAAAECAAMRBBIhMRMiQVGRBTJhcYGxFKHB0fAjQlJykjND4fEk/9oADAMBAAIRAxEAPwAUKs9BHzl1zozd49T4nzm7XWhRe6OkPJZVRasAfGM86q4n3j6n953s6z4D0lIAE6D0g/xFoHvH1M72SeQ9IYsMhNMKk9QInOovPO9v+jONWnkPQSe09mmQRC3AYRBLfcf72/6MAVIfAQNa7GCQZzpJQ9AD8IcmptHCFifmYXZpj3RBl57WWeWOysskNznTRUn8KHTxPpF6UXsM2OfoT+8n2qDyB6T1yWtW3mox/wA4QjUvcpwGPqf3lK1ow4A9I4WO2SAv7OWf4V+kIXU2jqx9T+8S1C+A/KRWm1SToiD+FfpC21F3UMfUwloUeEpTMPBUPgAID8Rb/m3/AEYYqTyHpI6IfZAPgI9+Iv8ABz6md7NPIekmsslDmAp5iggH1V/i7f8ARneyTyHpCEmXKYU7Na/hECNTd/m3/RizUvkJRtc7szuonmiH4EQ+nU3g++fqc/fM72FbdRFy9bwR+/JpzaSxlsD4ZofTzjSruuPR/XkfeAaEHhA9nluGx2W01PuTwAfDfLI3kRFP4lsbbgR8Qcj9D94o0eK4hezbY9kwS22UIffloPUymyYdVMJbStaN+ntP/R/n0nMqvDKI0y5NktssmWVI96SSrL+JBmvnGe1ur07d8t6kxwWs9AInX9sda5P2tnnPNQZjeJI8iSD4GNPT+1FcbbePjFNpx/b6GTXLtxKakq3SVQjIT5SKGH7yVSjCHW0ORurcn6/z94sYU+79DNHu+3yVRWmypE2Se7aJSIV/jWm6YCj2g9Z2WjPx8YFmmV+a+D5RllXfZ2AZZUkg6EInzpG1XYli7lOZAyspwZ9N1SP+GV/9afSD2wcxI23saJPULLQDswclUe2/CkAUhhoubPWbEzMeH1MfIa9v6pUeZm/WcVr8h9pbvadw5RGgyYxRA/bkaamKdgPWFL90zWUEHM1yhV2CeIOPOH7xK2KSHcBp8zuKeFNWPQVEMFB288RCsbXwOgmf3kHcNMmHEx4n8orqZVIVZQVwIouxqY2gOBMwnkyew2500MLuoVodVpAhOVtGaUKk+BiVtAOoMoGok0raKppgPmR8zANoMDrCW8E4lhNoiD3D/MIUdEMdYfaeEIWfaQE0II8aGJn0JHM6HBhmxXjKOeYPMRHZRZ0h4z0l9bzknRxXqCPnCOwtHhBIlS87UjjJ1JHIisPqRgeQZ4CL946b3pzjQqGTxPNAjGhBHCLV6RJluTaWpgbfT3XFR6HTypC3UA7hwfMQsBuDIjctGEyzTGkzBpvGnk43l8DiHhBrrcjbau4fn6dD9MRLaXHKRhufbydJcS7bLIJ/3EAxEc2Qbs0dVzEKs9n12jfp2+n7/wD3Fiwg4cRhvS4LJeEsTEKgnSYndJ5H3T0MQ16i3SttPHw8D+0YcMOefvEf9Wt1zzS0s1RtQQSjjqvPrrGut1OrG1hgxRrK8qciPGyG1ST87KRKm6vZXO4/Mym4f5lExS7RvuXp/PCdOy0Yf18ZoF0XzLn1Aqsxe9LbJl8uI6iNjS6+u/jofL9pnX6Zqueo84q7e/8AyE/dj+t4sMSAYGuWXhlV5x8PrGze/wAz959BX7i/IfaBr4nZmO0LHeECyrQcXSLWQYi9xzHjY2zqWM2Z3UFTETFVbnwg3Eldo6mBb2t7Wie01hrko91RoP8AOZh7OSOY+uoVoFED3pMqCog6F53GG/TEBm7Kxf8AiMSQ05ErT5eFDTdBy6mmsOrbcw8YtxtWD5Qqac4qc4ERWMmXpdjIzCuTwCqT65RO1oYYyB8zKAm05nbJNGfYTPHA3/5gR2Z43j1E6Wb/ABMGzZrqasrjxVh8xFQRCuFI9ZMbGzyD6TgXtMGjfGsd/DVnqIBvcdJHNvFj3qZcRSCWhR0gHUMesYbl2Vmz1E2a/wCrSTpMdTib8ErIv8BC3uRe6OTOjc/M1XY28LLZFwS0nMvGbOfE7UGZWXSgFOCwlTVvD9mM+c7YljLgtFvbbZ5JM/FIYFJwLyl0U8WWWwyale7kQDCdQNhzju+Y8PnKNPaHADe8IpISrUOXQ6jxrxhbYK5EeOsLSpuURkR4kikPWW4DKT3WFRyqOR6jOOZKd9eD5zjIrjDCeW6bTZG7aylitN4AVag4Ov8Aur8RDl1lOo7lowfy9fCTNWU5HSOFw7TybUolTlUM2iMao/WUxGv3TmIku0j08pyPzH89JwHx6Rd2p2BK1nWQmgNSoqGUjw5c4r02uyMPyP51nioY+RnVw7YB2WVbSUmrlLtK5MOjjiNM47fpf/kq/n8/KcDFe6R9Id2jtU1pi9qFLBAAynJxiYhhy1PpGpodS9lWXPIOPtIb6aw3Bx8JLYh9iPCPldX/AOz/AOx+5mpX7i/IfaKV9TaExXplyI1+BA1nmGsWsvEQDzNGsMulkCD29YwrbO/8o4e/KEy6GLEDIcTHhqVAzHboCvKzhGpF9LlxPHzkUm65j1I3RTUw03ovHUxZhS6NjrIM7TNZjxA3R6nM+UO/FOenAkjZ8BmMMmwXMhAxaDRSx+MNAoPNjk/SLLan+0CUdpr/ALrRGlyg+M5VViMPma/KOtTU65pQ58zPJ2yt/UYTLLXaJZY4Z0wDhUsT6ikWJW4HKD8pwuhPvH85DK7Rspc5ieRdgf5SYNzWvLoPQfecVXfhH/efbDc9ptDUFKDvO9Aq+LU+AqYJr6axn8hFGq4nBjXcVzy5LUkyhaJwzM6atJacN1Dllnmxr0iO3UO47x2jyHX6xqUqvxMPWiwGZUmaJ800xKct37hOuVdMukJDAeGBGSayrLDOswbr7tSN+XSgVlrk1KgHnWGBoJEv2qypPlzLBaSFVzWW4p9lM9l05oxPTWnGH1WlT8IiysMNwmW228J9lmtZ7amJ5Zpi9qnAq3tqRQgwb6JHG6o4z4eE7XrGXuuM/GGpJR0xymxA+o8RwMZTB0ba4xNNSrDKmErpshdgeJ4/CJ77MDAhdBNBFjoow8Kf+4iK55k2/Jgy27PyppLYUVz3qg4H/GFzVuTrmOukVafVtV3W5EBh4iSSJs6yj7Qu8pQKuc5kkaDtKZTpXKavmBFd2kFg7Sk8+MBLAeG/nylDaXZaVal7SVRZlMVBo1eKkRNRqmqOPUR/XhvWKl2ibLUy3J3CVAPAZGnTMn1j6HRvWyFh4n9pDqlYOPlHOxfsR4flHyer/wDd/wDY/czQr9xfkIjbTNQnxjS0QzCtOBF1bXmvjGkaeDJRZyJsdhX7FOij5Vj4+89+WDrBdvvE1yPjD6qBjmOxiU7PZMRDPpqIc1m0bUgEz1t2oWQKSwMWdMq08ORijT6d25/OJcD+6JNuvG0zyTvccyda6Rr100VjJ5iS1jcKJTFzT64nYL1NYb+LpxhRmAKLM5JkEy7RnWcPQmGDUnwSCaB4tIzdi/8AL/1P1ghqGP8Ab+c5+HH+UuSblVCJk0kqMwiAhjyr7or5nhC21bMNqD6noP3nhpwh3ExtSbSmOtBTDLTI56GnsdGOZI1jOCjw9f51lLEnrCthu+ZPAxbie6uniNCa/e+tfb1Q93mLI84xWaSsoUlpiP8AgpU+nTKsczuOTFkz5NupMmmKqgVFZa4TQ93opFc/AQxG5nMnHMqT9nCpYLvSiBpTnoQa1zzzpWphmSOYQcGDNoroS85PY1C2qUKyHb21oC0tic9fTLXOKKL+zPPSIuqzzMgstpm2WacikxDhZTlQjUEesXW1JcmG6RFVjVNkTVdhL9k2hsxgcUqK5Dw6R8xrdI1Dd7kec1FuFqEr6TTJKgjKBQAjiTsSJWez0hDJgxgYGcWa3iWwDCqj1WupXoeI4wek1p05Ablft8v2nLKO0Hd4Mp37drSR29lGKT3nlJqvEzJVP+ycdR119To69QnaUn4j+fzEVRqCDst/n88DE+8bxWawcYTVRmBrrnHfZislRDcc/oJ7WJ3xjy/eGLmfFKjD1o/rv8z95anuD5CJm2cmlYu9mtyJ24ZSZ4kyjDoY+lIyMTHVsNN1sE4tYkZcyVEfCXIBfg+Zm2p70q3XZO0LM3cT4mDufYAq9TCZpBegdmGAYenE+XCGUhVHenMyKy7MCuJ8q8OP9oe2pbGBByAYQNzmlJQVfvNmYUHJPe5ntw8ZQfYbtDWZPYnoo/MxWmqK8Koi2YGVbVsPITWa1eRw/KD/AB1vgBOBV8RFWektXpJ3zwLaV8P8pFqF2XNnAnCVHCyxZTiP2dGm+8dBXXC3tHSp9I4/dHe4X+fz7zmcnjr9o0XTdQADN9oy1oePUdTpET3ZJA4EPGB5w3LYsAxJCGlKKamtcqa14cs4FYpgTJbVeayVGIYAa0Ud5qUrjfReA5w5RmKdlTrLl03ijnAAQ3ukajWtOYrnBDgzm4N0haYgIIbTjr8xnDRB6Rbvq7mlMHkU3jnUgEEZihI41P8AeO9I1W3cGKH6S7hFpl/r0kATZYC2mWBrTRx4CviPCLdNqADsbxkttJ6iZzc17TLNMEyUaMMs9CDqDFOo06XoUfpFVXGtsibZsVtYs9cQy94E5iPlL6H0b4PSandtXcsepc1WFQYYLFYSYqymDbwTjyjN1C5lNZg6wXu0p6DNSasunmvIw/Sap9P7vSFbStg+MWr+u9VnMZeSvv7tAMyQcvZzGnOPpvZ96W1lvj+gmderBgPhO9lbTXEvIn5mMP2iv9ZiPEmadf8A5r8hKu2VkqpML0L7XxDPeWZBa1wsY+wrORmYdow02X9G15CbZBLOqnD66R8h7Wp2Xk+c1qW3IGju1jWTLVAM/wA+cTdmAcnkwQ5c5lGZICnmx1MER4AZhg+cjmMqirsFHMkCGLprCeZ4uPCV1vmV7Bx6DLr1ildKR1gEmD70t05lGkoH3jT/AD0h6UoPCeEUrYM96Y7kV3UFA3AipoPhqOsVoMdABPGCLTYHIxy5eFT39cwMga5eYAhosXoxz5RZVuo+s4W3lVKyQzcGmKKk/hJIFOoMCaQTusIHkP3hdocYQE/GGNl9qJck9nMBXga1FM61IJIr1rCdTo3fvJzPLcOhml2QrMUMhqD9IzACDgwiYJvW7nxLhGJlFAD7ajh+IAkedYpR8cRVik8iU7uszvOlsiumHvF15Cow8xwpwrlB5wOYoZLBsfAxwlzgo3iNfnnQDXy6watjmGRKt6yHdVYEYlJoGzDVoRiXjQjTqYPrzOqRnESb6vP9XmgKrBSApQ5kB+8gPtKuoMGEDAxgPHMzG9LoKMxUbmI4fp6Ro06gMAD1kl2nxyJe2TvRrLNqwIVxT+8I9oaYamvA6iM0rGskMMAzZtnr5VqVyj5R1NTS6yvIyIzW6XkCM15wy5MgMOhktbc4MX3kipb0idRK90Xb4O+PD8zH0nslf6J+f6CQatsOPlBl2TuznV4NEWtXcW+BP3l9Y7g+QjTe1n7SX5Rlq21swkPOJi20tiKTDH2Ght3oJmayvBzCv6N757G0UOh08RWJva+n7SoOOohaF85QzbrmvQzg+mMcxw6Rm6LDL05jr02EeUA7WmcVCq5UuyrRR77BSSeGVYqVQG5E4mMcQltGcPZoJavU0IbQKKVMcYdJxBmA1vuQThlzQgFQQF3fDEBUHX1gCCBzGKpPSSpZJL5qe1OhofUn5R4NPHI6yx/pnHCq14jX/wBwWYOZnu1dieU69o7MjNQ8tcxQUGeXxizTkHIAwcQLPDnjMp2g4aMi5NlQ8P8Axgdu73jDPA4EitDEy2BzIqaNnSo9k04dIJAA48j5frOMcrCux20LWdwlay2ypyPTp/nGA1Wn7Qbh1go3hNRs95y5iYgQwGtOFPiDGVgg4Mbjynz9eDAFd1WNAz5DU+zqfgPlDBxOYlO13pLln3plMtMRz9FzOnWGDJnguZWZJ00Y57dmhBonEinGun+ZQZIUZnhgHCxHvu3ojFJeo41rDUVn5PSHwOIK2cvYyLQe3RZkmYQXUiqkaVHI0iuxFdAU6iTAsrkN4x/vTYCyTE/WbMXmWZ83lrm0v70viacVPlAWCwJ2lBzjz+xnEsGTXaPlI/8AQp9jlK2JZ0nVJycVPdJHD5RlaukthyMZ9My2i5G7hPIl+zbYGWArDEhyMRrQ4UhT9ITUqTkwtLnrMXEpyMICkdYOCIBvqVRx+H8zH0HsonsT8/0Eh1R74+UWwcQJGqk/A/2ia8bbmHmTNGk5rX5CONwWoTJdDrGVamDiebg5ibt3c2rARpezNTtbaYFydokzWW5luCNVMfTEB1IPjMVSa2BHWa/slftME9cxo4HLj6R8wQdNdgzcIW6uP9usas0twd0sGFOPGkXun9w6GZ6MQNpgTaiQ04mWve7M/E6fCF2Z3cR1WAJnticgYaYHlkhlpmOoEKtTnnoZXW/HEsMpY1BPiMiPTOFA7ekbjd1jBdK2ppeOW4YVYYWOeWQyetR5jWKAVMjsUKcGVdoZuOWZdrklVrUOpwMKZhhiBTUe9yh1ZKtlTF4BGIqzrslAtgtemRScpX/upZSOsU7z4r6QMfGcJc07EACsySe8UZSaU01+UA1iYJ6NCCtnHhKs66ZstKtKevAipz4ZU+MMFys3Bg9mVHIhyxXkQ1AxBZhSjUFWFcyo3aCvU55RK9WRkRivgYhqXjnkENjmA/tA32aU/wCOg36g5jUEd4aQglUHIwPLxPz/AJiEBmXptvs1gTE7VbOhbNieOEc45Wr3HCCcdgo7xxM/v3bmbaH3Rgljge8R4juxpV6FQMseZP8AiDnCjiQWexY0Ly86d4akfWE2XbG2vKRXxkS1LkKVKt5jl1HIwosynIjgqlcGF9mdpp92utDjkk5g1ofoRzhtT5YsvDeI85NdTxtbp5zQbDtHJzaSuKzTqibKP+2zcVHI8RpE2otIDbR16iAKScEnkdDFHae6+wm4Qay2zU8hyiKizcOeol6tuEhuu3GW1AxPSO2oGGYWOIWvK1B2Ug+yPmY1PZeRU3+36CZmqGH58omXfajLnzJb8WLDwY1EDrag43r5yjTPtwp8o03TaeymD3WjGtG5c+UsIjhbroWfJc+0FqOtMyPSEULyWB6DMm7UowB85hm1N0mU5I0j6nQakWLiSayjB3Ce2OvnsJuFu40c9o6QXJuHUQdFftOw9Jt2y9rZ2WSCDKCmYM8xoAvhmYy9C7P3G8JVqUAG/wAYRm2X7djyA/OK2TvkScN3ZQvS45U01dd73hkfWFMkYthHSJk2yCS8zHVkVqBeNABmaanPIdDAdmDjErFrEZhzZ68UdUllcNe4RlipmedDx1zjuwiIcHOcwlbJ5SgBqaVz4Z6nmeFOkezAAzFW0OWmMklUBB3nYcT0WmekOHAy0L5Rdvax2uU1ThmCns0qPAaxQnYsPIxWXB45lSxW5ySmNpcwZ1UsvqseetQM4yJ1TnjoZdl2214aGszUGqow5aZMKjxhTLRnwHqIYNg6yYbSTJYoyKFA4rMlUpwzBEB+FRuQefoZ3tSOogC8rNZ5zl2nTUduLYZi5GmRWhAiypraxtCgj4cGIsRHOdxz6yqmzTsfspsqZ4NhP8rQX4xR7ykfnBGnOeCDNV/Rls3hr2tA2RoAK+bHWIDs1FvXiV3WtXWBiNV/7GyJtXRFWYdSPa/vFVunUDA9JJXqmz3uZmN53K9nJSYKyz8PpED5U5HWaVbK4xAq9pZWqhxJyrD1dbxhuDENWazx0mjXfLF52IKAO1TMHiR+USdiwfCDkfmJwWBDkngxO/V2luQwIZTQ1gSdwlg55EtWebUeca3s8YrPz/QTM13/AKD5fvLP6RdnSJUi0yhmJalqcaqDCkYV3NW3Rs+s8p3ICOogu4reJ0sc4ztXQanl9Ngdcx52evggYG8IzHUo2RPOgPMEbU3KJqmghmk1BqYQsBhgzH70sBlOQY+wouFqZExb6TW00L9Fm1oSZ2czUgKD5xnaqg0P2i9JVXZ29e09RNisEwTHdhp9BBUutjEiJsBQASPt0c0R1LaYTkY8cN0ncEcmD7zuhXIZlIbTEufrzHjCnrPjGJZ5GDbHciK4btMWE1ChQM6Uqc6mFfCMLkiQ3kpxtTpTpll+cCesJekAXVdbIwAaocGtdS+uWfED6Q1mDTsGX1ecwTBLMpkfImu8ueQowgwg25zxBDEnGINmSA5DMRiBGfh05QPbFRgRnZA8mWLMSjjiDllp0PlAE7hiGAQZel2C01IlvXWgbxNBp4DygDbX4iD3vOXH2Y7RQxly3qK0GTUpmeudfSAGpZTwTPEIeog207NqBhPaS+jAMvx/KkNXVHqcH8pwoD0jFsjstae0BS0LgUioowoOgJIFY4qDUttRefOBZaKl73M0W97W6FQEqtCS3KlKDXxivWXWVkAeAkdCKwyTAN52mXOKJNQ/aDJhp514xJ25b3hKkQqMjwiftFs8JLlVq0ogUJ1U9ekLtQp3llNVocYaDNl7cbvtaua9m2TDpDa792HHUfnF3UAgr5zQtr7mSY0u0pQq9A/UHut8xHvaSKFF6dD94jRXEZqbqIm3ldglPhGhFfmPyh/sxy1Rz5/oIOrIZwfhNKSxCbZZSnjKT+gQzU09pnEnps2GYTtLdT3baqj9k5y6dIFP/wCms1t7wlW7sm3r0PWMditQmKHU5xiW1lCVM0VIIyIfsdsDijRE6bZ7GIt7W7PCYpIGcaOg1hqbBirahYuJl06U0p+RBj6pStifCYrK1bTTNgtqO0dUZgrimpIBjF1Gmaht69JpV2rcuPGapNxqvaJJxvqACCM+usPXONwEm4JwTOLuvYz2KGVMlPStDmMuIrQwQfecAczzJt5zkT1pmqSKhSefdb4/WFuecYnVB6wde9nPfGgyNR6GEunGRGo3hF28rOGSvFTjABpUrU0111p1pAqeYyCL1l9uitLbHMWhWvt8cJpz58IagG7DdJwnA4giTMV0qjHDxB1B4hs8iOvKAZShw0crKwyJ8cinDwHXwgcYhTS9kp6ywomAYsIB40NPnCAQtmT0iLlJHEbZlmlTCe7mor4E8/KLTXU5O3HSRB3XrKtissjkugPeqOI09YXUlJPOPWEz2Y4ludeKKKS8Jy4afCLX1SVjbUMxS1M3LmCrYceYZlPGhr84y37xzK07vEH3i6jAaZhhnSOECGnJMnt5BBNATxB4w9HHIMADpFC2XYJoOEZD4RLZW1Z3p0laWDoYy7H2hnszWc6pmCeI5eUFW5uraofOT3qEcWQBfxImD8I+Ziv2SQaT8/0ETqff+k0K6pn2Mr92n9Ihz24Y/WIC8QNtfcK2mUysK1GUSWbq27RZTUwxtMxKxzJlhnmTNzWuR5xTdWurq3r18YytjQ2xunhHWU9QGWMNlIODLxCtktIcYWiZk29IMVNsNmMYLIM41PZ+vKHa0TdSLR8Zm7I0p/dYHIx9MCti/AzGIapprX6Ov0jaSbQcxoSdYzHqbTHcvu/aWBlvGOjTVhaxMFQgdfj5QQ1PaDIXMmKlTjMgNilsowlkUnFTvCo1qDWPYQrnkD1jA7Z8D+UGzrrmrjaXSYrEEdk1MI4js2qpr4wPZEjKEH5RgsXx4idMs1pMw1UoUDELNWitkVGa61BpSpoc/BXdUciPyD0gdZNl7SpmTrM9c0ZKhSdd7lUc4PvjjAM8TiL1tdP1jcmmYxrvrUae8c8XE04Uh43CvLDA8osEF+JZkdsd1SzH7qqDToQKjxibdWvgJRtfxMZLvt1DgAKkAbrChpwPUeESunjGdeJdlXtiJOLdwYDma6n+8AU4+sEAQRYZVpBAQh90r3qEZ1odesPIrPMWQw8o7bN2Z0kqrklsIJ1yrw+EcwCxxFsYToRA7Z7Mp3vLqgI4EfOPEQk64lK+bUZc0cmUfOkd2wkGRLt12c4cXvZxXWnETY3MvWKydm+NThr+cSW6Vqm7Wo4hdpvXa0VNoGAmgZ1C0PjiaG+y2Irb/Y/YReozuGPKO93/ALGV+7T+kQF2RYfmYKdBLqmsEO9wZwjHSIu3myS2hSwG8NPKEpY2nfcvSUqRYu1oqWW3yrLKWU5q516QVlJvyyiNBCYBMKSSGGJD6Rlsu04MozL8i0hhhbWEumORPRX2r2XEwFkGcamg9oNWdrdIm6hbRM1tNnaW1GBBEfS1urjIOZjvW1Z5j1sT+kR7PSXOOJODcoz7tGVO+r0lC2rYNtnB85st2X9IaQ8/EFQb+tSDxAA1gKL1w2eJx6WBwIDt221letZU4E6MoCt41VgRCnvrdt23nzlSaOweP0i3L2xmynZXnGdKPdaagqNd1wKZfeBMHu7QcGdanZ1EKzJMuei45IXEu6ZL4h4DIZaaVhAbDTmD4GIt8XT+qzFfVBVWZRnRtGZTmCM65msVB+0QqepnAu1g0tHtApVSuGoOVSWroRT2fTxiPu+Mq58JEJzEUIoUNQTXI8weR4iC2henjPZzwZZ/1OXiO8mWRFaGoOYz1jnZNgHEDeuTzL1ktiBg5By5eNeHOsDgg4nTyOJodx2mXNUYHz5f2impQeAZFZuU8w0bHXX/ADLOKewyDmJ7SD70sFEMT20YXiNSzmLu2csK0hiQAwIJP8MLdcEfKOpOQYVFuolJCYyBliOFfUjOHm7aMKIrZk94xbFmvGdPUzA0pAa1Xuj6+cQassyHIJliNSg4xONqZWGeRrkM/WK/ZXcqI+P6CQ6hiWGPL9TNCupAZEn92n9IhrorMYkEgSw1mEAaROiyRzZNRSF2VZGIatM9292MFoQlBRxoQIRVc+nfPhKe7au09ZmN03zNsc3sp4IA5xbqNImpTfX1gV3tSdlnrNAs05JyhkMYDIUOGmgD4iTy7QV3X04GEsniIUFbQ7NpPWooDwirS65qW56Rb1rYMGZlel1PJYhhlH1FGpS0ZUzIv07Vn4T7dV8zJByNV4qfy5Ry/SJd16+c7TqXr48I4WS8ZVpG6cLDhx9IxbKLKDyMia9WoSwd0yG2Y0z4jQjpnDKipPENuRGm7bLLXIWkynejYZQyxcd0kqMyQSBDN5bqM/ORMMdJHet3SLRra5vaFay3KrhAIqRhQCoNAeJ1pBo5T+0Yi2UkcHESGkzbPul0ahNEKkgZgVQggrw05xQdth6H5zneQdZP/rc1t3CqVyxAszZGhpjOoy9YWdKg73X4cD7Q1vc8dJas1hUpRWmKppUMopu55kjP1zhTXMGyQCfgYwVjbjJ+s5lWMDCFeS2HhmhIPAlSa846bc5yDz9ZzZjoR9oWua32iSw/ahaAbjK4HM0bM1yjmVPQjPyxPFT4j8463JtdOdjLnyqSjVRMKOMjWlQKjlDw5xjOcyZqxnIjAk2VKUmuLHuhVavPRa5RwBUGT4zneY8TnaSzSybI04biuSfHBUA+Yjl6DuE9JypjhgOs6tV5I2HAMedKjnwA8ICxlPuwlRh1haVacChNTTiefzgrtWKauz8cRQq3NuiFte9bRp7I+ZhXs05rb/b9BDuHI+UebtFJMn92n9Ag7VKuSItTkS5LmwSWThWS4oaSIAEhmAEEGFsFYYMYCREPbzYiXakLAYXGhiZWbTtuTp5SoEWrteY3JtU+75uBwafA+EXPVTrE3DrFK76Y4bpNDuW+pVqXXPlHz1+msobmaKOrjKy6Q0r7yxOQGjc5kVtsMq0LQj6x6u2ylsieIBGDM8v/AGTeUSyZrH0ek9pJZw3BmdfovFIs5qeII48Y1OCPOZ/eU/GMF17Usu7OXtE0J4+Y0MQXaAE7qzgy2vWn3bORHCxWuRPUdiJVRUgMCTX1y8c4znNlRxbmWKFcZQ5k/wBvLzCS1AIOi5gneUHM88+uggxZWR1JgFG8J68ZSzApXsCw1pQNTQ0U0Bpr5U4iho4HXOIO0jpiBLQRLpiny15iXU/IAjjlBBd3uqTCLY944nEubLahUO5OYLUAy0oDUwLB14YgfKENrcid0CgFZMuuQqwLUPLMAmkeDEnljOlQPCX7oLzxilsFHvKuH0WtT4mDdQhwYtWyMx5uC0WpN1XVvuzFzp+NT+UEljj3T6iIsRD1z6xplzSwrNso/EhVvgQCIoDsR36/qD+nEnKj+1vWVr/dZws6oGqs4Mao26ArVrUZaxy91sVQPzE7UrITmErNZFQGY+gBIrwGphi1Kimx+ggM5YhVizZVefNNoYlUPdX7o0rHzGoc32FpqjFaCsQTtKtZqnmg/qaNj2YP6Rx5/oJBqPejNct/S+ylqzqKIozYDRac4HtLRYwKnGT4GeNa7QQRCJvKTqJsv+dPrB7WzkKfSBx5ziZekr/ll/zp9Y4RZ/ifSENvnKUy9Fr+0l/zr9YRtt/xPpGgp5z3+ryqZzEP8S/WD22Y5U+k93fAxf2kuey2pN55dc/bX6wKV3VncgPpGdqhG1sYmQXns/aLJMxSiXWuRQhj5hY1kddQu2xcH4yVgaTurPEa9ntpphGCfKmDqVanxEY+r9lsner5ltWqV+vBhx5a96WwHSoiDsLuhQ+hlHbJ5j1ncq1hsnp8IA6S4chW9DPdqn+Q9YDvzZSTNzRlVvEU+cX6bU6qrhkYj5GJtWmzqR6xFvDZ2dLOSlh93P5Ru039oOQR9DM22kIeCD9ZSSwT1NRLmgjiFevqBDyARgxQJU5HEYbuv61plMkPNXqjA+tM4gt9nVsc1naZXXrWHvjMPWSbKnUos2S3J0anxH5xG1Wpq6ruHwlS3VP0OPnOptzBBXdcdCCfQx0WWN/aw+h/ad/pjxHrBLrNDbkolTnStGHMg0oPCH9kGHez88HEDtsHjHrI5c+aGxdlNZh3Qy0UV5kEk+Agjp8rjoPr+08Lxn/8/ed3JJnS3+yxA+0GBCk61BbIwVqsy95T8x1+sWpUdCJomzt+ucmEtMNK4qivgYmCWIeAfSdfYfGNabSyiBvBa8yPyMVi5se6fSTGtc9ZesV8STl2sscyXUV9TDqiTxiKsHjKW0F6S5hElJqYdXbGtOi1rnzjP9qWWWYprU48Tgx+kVUHaMefCRT7ZKVQqzJfLvr9Yy309gGFQ+hlCupOSYo7RWjHOyKkAAChHM/nWNb2arrUQVI58vgIi8KWHPhP/9k="/>
          <p:cNvSpPr>
            <a:spLocks noChangeAspect="1" noChangeArrowheads="1"/>
          </p:cNvSpPr>
          <p:nvPr/>
        </p:nvSpPr>
        <p:spPr bwMode="auto">
          <a:xfrm>
            <a:off x="155575" y="-776288"/>
            <a:ext cx="2333625" cy="1619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6" name="AutoShape 6" descr="data:image/jpeg;base64,/9j/4AAQSkZJRgABAQAAAQABAAD/2wCEAAkGBxQTEhUUExQWFhUXGR0YGBgWGBceHBsfFxgaGBgcGhYYHSggGBwlHRoXITEhJSktLy4uFx8zODMsNygtLisBCgoKDg0OGxAQGywkICQsLCwsLCwsLCwsLCwsLCwsLCwsLCwsLCwsLCwsLCwsLCwsLCwsLCwsLCwsLCwsLCwsLP/AABEIAIgAxAMBEQACEQEDEQH/xAAbAAACAwEBAQAAAAAAAAAAAAAFBgMEBwIAAf/EAEIQAAIAAwUFBQUECQQCAwAAAAECAAMRBAUSITEGIkFRYRMycYGRQlKhsdEjYnLBBxQzc4KSsuHwFUNTouLxNJPS/8QAGgEAAwEBAQEAAAAAAAAAAAAAAgMEBQEABv/EADYRAAICAQMBBQYFBQEAAwEAAAECAAMRBBIhMRMiQVGRBTJhcYGxFKHB0fAjQlJykjND4fEk/9oADAMBAAIRAxEAPwAUKs9BHzl1zozd49T4nzm7XWhRe6OkPJZVRasAfGM86q4n3j6n953s6z4D0lIAE6D0g/xFoHvH1M72SeQ9IYsMhNMKk9QInOovPO9v+jONWnkPQSe09mmQRC3AYRBLfcf72/6MAVIfAQNa7GCQZzpJQ9AD8IcmptHCFifmYXZpj3RBl57WWeWOysskNznTRUn8KHTxPpF6UXsM2OfoT+8n2qDyB6T1yWtW3mox/wA4QjUvcpwGPqf3lK1ow4A9I4WO2SAv7OWf4V+kIXU2jqx9T+8S1C+A/KRWm1SToiD+FfpC21F3UMfUwloUeEpTMPBUPgAID8Rb/m3/AEYYqTyHpI6IfZAPgI9+Iv8ABz6md7NPIekmsslDmAp5iggH1V/i7f8ARneyTyHpCEmXKYU7Na/hECNTd/m3/RizUvkJRtc7szuonmiH4EQ+nU3g++fqc/fM72FbdRFy9bwR+/JpzaSxlsD4ZofTzjSruuPR/XkfeAaEHhA9nluGx2W01PuTwAfDfLI3kRFP4lsbbgR8Qcj9D94o0eK4hezbY9kwS22UIffloPUymyYdVMJbStaN+ntP/R/n0nMqvDKI0y5NktssmWVI96SSrL+JBmvnGe1ur07d8t6kxwWs9AInX9sda5P2tnnPNQZjeJI8iSD4GNPT+1FcbbePjFNpx/b6GTXLtxKakq3SVQjIT5SKGH7yVSjCHW0ORurcn6/z94sYU+79DNHu+3yVRWmypE2Se7aJSIV/jWm6YCj2g9Z2WjPx8YFmmV+a+D5RllXfZ2AZZUkg6EInzpG1XYli7lOZAyspwZ9N1SP+GV/9afSD2wcxI23saJPULLQDswclUe2/CkAUhhoubPWbEzMeH1MfIa9v6pUeZm/WcVr8h9pbvadw5RGgyYxRA/bkaamKdgPWFL90zWUEHM1yhV2CeIOPOH7xK2KSHcBp8zuKeFNWPQVEMFB288RCsbXwOgmf3kHcNMmHEx4n8orqZVIVZQVwIouxqY2gOBMwnkyew2500MLuoVodVpAhOVtGaUKk+BiVtAOoMoGok0raKppgPmR8zANoMDrCW8E4lhNoiD3D/MIUdEMdYfaeEIWfaQE0II8aGJn0JHM6HBhmxXjKOeYPMRHZRZ0h4z0l9bzknRxXqCPnCOwtHhBIlS87UjjJ1JHIisPqRgeQZ4CL946b3pzjQqGTxPNAjGhBHCLV6RJluTaWpgbfT3XFR6HTypC3UA7hwfMQsBuDIjctGEyzTGkzBpvGnk43l8DiHhBrrcjbau4fn6dD9MRLaXHKRhufbydJcS7bLIJ/3EAxEc2Qbs0dVzEKs9n12jfp2+n7/wD3Fiwg4cRhvS4LJeEsTEKgnSYndJ5H3T0MQ16i3SttPHw8D+0YcMOefvEf9Wt1zzS0s1RtQQSjjqvPrrGut1OrG1hgxRrK8qciPGyG1ST87KRKm6vZXO4/Mym4f5lExS7RvuXp/PCdOy0Yf18ZoF0XzLn1Aqsxe9LbJl8uI6iNjS6+u/jofL9pnX6Zqueo84q7e/8AyE/dj+t4sMSAYGuWXhlV5x8PrGze/wAz959BX7i/IfaBr4nZmO0LHeECyrQcXSLWQYi9xzHjY2zqWM2Z3UFTETFVbnwg3Eldo6mBb2t7Wie01hrko91RoP8AOZh7OSOY+uoVoFED3pMqCog6F53GG/TEBm7Kxf8AiMSQ05ErT5eFDTdBy6mmsOrbcw8YtxtWD5Qqac4qc4ERWMmXpdjIzCuTwCqT65RO1oYYyB8zKAm05nbJNGfYTPHA3/5gR2Z43j1E6Wb/ABMGzZrqasrjxVh8xFQRCuFI9ZMbGzyD6TgXtMGjfGsd/DVnqIBvcdJHNvFj3qZcRSCWhR0gHUMesYbl2Vmz1E2a/wCrSTpMdTib8ErIv8BC3uRe6OTOjc/M1XY28LLZFwS0nMvGbOfE7UGZWXSgFOCwlTVvD9mM+c7YljLgtFvbbZ5JM/FIYFJwLyl0U8WWWwyale7kQDCdQNhzju+Y8PnKNPaHADe8IpISrUOXQ6jxrxhbYK5EeOsLSpuURkR4kikPWW4DKT3WFRyqOR6jOOZKd9eD5zjIrjDCeW6bTZG7aylitN4AVag4Ov8Aur8RDl1lOo7lowfy9fCTNWU5HSOFw7TybUolTlUM2iMao/WUxGv3TmIku0j08pyPzH89JwHx6Rd2p2BK1nWQmgNSoqGUjw5c4r02uyMPyP51nioY+RnVw7YB2WVbSUmrlLtK5MOjjiNM47fpf/kq/n8/KcDFe6R9Id2jtU1pi9qFLBAAynJxiYhhy1PpGpodS9lWXPIOPtIb6aw3Bx8JLYh9iPCPldX/AOz/AOx+5mpX7i/IfaKV9TaExXplyI1+BA1nmGsWsvEQDzNGsMulkCD29YwrbO/8o4e/KEy6GLEDIcTHhqVAzHboCvKzhGpF9LlxPHzkUm65j1I3RTUw03ovHUxZhS6NjrIM7TNZjxA3R6nM+UO/FOenAkjZ8BmMMmwXMhAxaDRSx+MNAoPNjk/SLLan+0CUdpr/ALrRGlyg+M5VViMPma/KOtTU65pQ58zPJ2yt/UYTLLXaJZY4Z0wDhUsT6ikWJW4HKD8pwuhPvH85DK7Rspc5ieRdgf5SYNzWvLoPQfecVXfhH/efbDc9ptDUFKDvO9Aq+LU+AqYJr6axn8hFGq4nBjXcVzy5LUkyhaJwzM6atJacN1Dllnmxr0iO3UO47x2jyHX6xqUqvxMPWiwGZUmaJ800xKct37hOuVdMukJDAeGBGSayrLDOswbr7tSN+XSgVlrk1KgHnWGBoJEv2qypPlzLBaSFVzWW4p9lM9l05oxPTWnGH1WlT8IiysMNwmW228J9lmtZ7amJ5Zpi9qnAq3tqRQgwb6JHG6o4z4eE7XrGXuuM/GGpJR0xymxA+o8RwMZTB0ba4xNNSrDKmErpshdgeJ4/CJ77MDAhdBNBFjoow8Kf+4iK55k2/Jgy27PyppLYUVz3qg4H/GFzVuTrmOukVafVtV3W5EBh4iSSJs6yj7Qu8pQKuc5kkaDtKZTpXKavmBFd2kFg7Sk8+MBLAeG/nylDaXZaVal7SVRZlMVBo1eKkRNRqmqOPUR/XhvWKl2ibLUy3J3CVAPAZGnTMn1j6HRvWyFh4n9pDqlYOPlHOxfsR4flHyer/wDd/wDY/czQr9xfkIjbTNQnxjS0QzCtOBF1bXmvjGkaeDJRZyJsdhX7FOij5Vj4+89+WDrBdvvE1yPjD6qBjmOxiU7PZMRDPpqIc1m0bUgEz1t2oWQKSwMWdMq08ORijT6d25/OJcD+6JNuvG0zyTvccyda6Rr100VjJ5iS1jcKJTFzT64nYL1NYb+LpxhRmAKLM5JkEy7RnWcPQmGDUnwSCaB4tIzdi/8AL/1P1ghqGP8Ab+c5+HH+UuSblVCJk0kqMwiAhjyr7or5nhC21bMNqD6noP3nhpwh3ExtSbSmOtBTDLTI56GnsdGOZI1jOCjw9f51lLEnrCthu+ZPAxbie6uniNCa/e+tfb1Q93mLI84xWaSsoUlpiP8AgpU+nTKsczuOTFkz5NupMmmKqgVFZa4TQ93opFc/AQxG5nMnHMqT9nCpYLvSiBpTnoQa1zzzpWphmSOYQcGDNoroS85PY1C2qUKyHb21oC0tic9fTLXOKKL+zPPSIuqzzMgstpm2WacikxDhZTlQjUEesXW1JcmG6RFVjVNkTVdhL9k2hsxgcUqK5Dw6R8xrdI1Dd7kec1FuFqEr6TTJKgjKBQAjiTsSJWez0hDJgxgYGcWa3iWwDCqj1WupXoeI4wek1p05Ablft8v2nLKO0Hd4Mp37drSR29lGKT3nlJqvEzJVP+ycdR119To69QnaUn4j+fzEVRqCDst/n88DE+8bxWawcYTVRmBrrnHfZislRDcc/oJ7WJ3xjy/eGLmfFKjD1o/rv8z95anuD5CJm2cmlYu9mtyJ24ZSZ4kyjDoY+lIyMTHVsNN1sE4tYkZcyVEfCXIBfg+Zm2p70q3XZO0LM3cT4mDufYAq9TCZpBegdmGAYenE+XCGUhVHenMyKy7MCuJ8q8OP9oe2pbGBByAYQNzmlJQVfvNmYUHJPe5ntw8ZQfYbtDWZPYnoo/MxWmqK8Koi2YGVbVsPITWa1eRw/KD/AB1vgBOBV8RFWektXpJ3zwLaV8P8pFqF2XNnAnCVHCyxZTiP2dGm+8dBXXC3tHSp9I4/dHe4X+fz7zmcnjr9o0XTdQADN9oy1oePUdTpET3ZJA4EPGB5w3LYsAxJCGlKKamtcqa14cs4FYpgTJbVeayVGIYAa0Ud5qUrjfReA5w5RmKdlTrLl03ijnAAQ3ukajWtOYrnBDgzm4N0haYgIIbTjr8xnDRB6Rbvq7mlMHkU3jnUgEEZihI41P8AeO9I1W3cGKH6S7hFpl/r0kATZYC2mWBrTRx4CviPCLdNqADsbxkttJ6iZzc17TLNMEyUaMMs9CDqDFOo06XoUfpFVXGtsibZsVtYs9cQy94E5iPlL6H0b4PSandtXcsepc1WFQYYLFYSYqymDbwTjyjN1C5lNZg6wXu0p6DNSasunmvIw/Sap9P7vSFbStg+MWr+u9VnMZeSvv7tAMyQcvZzGnOPpvZ96W1lvj+gmderBgPhO9lbTXEvIn5mMP2iv9ZiPEmadf8A5r8hKu2VkqpML0L7XxDPeWZBa1wsY+wrORmYdow02X9G15CbZBLOqnD66R8h7Wp2Xk+c1qW3IGju1jWTLVAM/wA+cTdmAcnkwQ5c5lGZICnmx1MER4AZhg+cjmMqirsFHMkCGLprCeZ4uPCV1vmV7Bx6DLr1ildKR1gEmD70t05lGkoH3jT/AD0h6UoPCeEUrYM96Y7kV3UFA3AipoPhqOsVoMdABPGCLTYHIxy5eFT39cwMga5eYAhosXoxz5RZVuo+s4W3lVKyQzcGmKKk/hJIFOoMCaQTusIHkP3hdocYQE/GGNl9qJck9nMBXga1FM61IJIr1rCdTo3fvJzPLcOhml2QrMUMhqD9IzACDgwiYJvW7nxLhGJlFAD7ajh+IAkedYpR8cRVik8iU7uszvOlsiumHvF15Cow8xwpwrlB5wOYoZLBsfAxwlzgo3iNfnnQDXy6watjmGRKt6yHdVYEYlJoGzDVoRiXjQjTqYPrzOqRnESb6vP9XmgKrBSApQ5kB+8gPtKuoMGEDAxgPHMzG9LoKMxUbmI4fp6Ro06gMAD1kl2nxyJe2TvRrLNqwIVxT+8I9oaYamvA6iM0rGskMMAzZtnr5VqVyj5R1NTS6yvIyIzW6XkCM15wy5MgMOhktbc4MX3kipb0idRK90Xb4O+PD8zH0nslf6J+f6CQatsOPlBl2TuznV4NEWtXcW+BP3l9Y7g+QjTe1n7SX5Rlq21swkPOJi20tiKTDH2Ght3oJmayvBzCv6N757G0UOh08RWJva+n7SoOOohaF85QzbrmvQzg+mMcxw6Rm6LDL05jr02EeUA7WmcVCq5UuyrRR77BSSeGVYqVQG5E4mMcQltGcPZoJavU0IbQKKVMcYdJxBmA1vuQThlzQgFQQF3fDEBUHX1gCCBzGKpPSSpZJL5qe1OhofUn5R4NPHI6yx/pnHCq14jX/wBwWYOZnu1dieU69o7MjNQ8tcxQUGeXxizTkHIAwcQLPDnjMp2g4aMi5NlQ8P8Axgdu73jDPA4EitDEy2BzIqaNnSo9k04dIJAA48j5frOMcrCux20LWdwlay2ypyPTp/nGA1Wn7Qbh1go3hNRs95y5iYgQwGtOFPiDGVgg4Mbjynz9eDAFd1WNAz5DU+zqfgPlDBxOYlO13pLln3plMtMRz9FzOnWGDJnguZWZJ00Y57dmhBonEinGun+ZQZIUZnhgHCxHvu3ojFJeo41rDUVn5PSHwOIK2cvYyLQe3RZkmYQXUiqkaVHI0iuxFdAU6iTAsrkN4x/vTYCyTE/WbMXmWZ83lrm0v70viacVPlAWCwJ2lBzjz+xnEsGTXaPlI/8AQp9jlK2JZ0nVJycVPdJHD5RlaukthyMZ9My2i5G7hPIl+zbYGWArDEhyMRrQ4UhT9ITUqTkwtLnrMXEpyMICkdYOCIBvqVRx+H8zH0HsonsT8/0Eh1R74+UWwcQJGqk/A/2ia8bbmHmTNGk5rX5CONwWoTJdDrGVamDiebg5ibt3c2rARpezNTtbaYFydokzWW5luCNVMfTEB1IPjMVSa2BHWa/slftME9cxo4HLj6R8wQdNdgzcIW6uP9usas0twd0sGFOPGkXun9w6GZ6MQNpgTaiQ04mWve7M/E6fCF2Z3cR1WAJnticgYaYHlkhlpmOoEKtTnnoZXW/HEsMpY1BPiMiPTOFA7ekbjd1jBdK2ppeOW4YVYYWOeWQyetR5jWKAVMjsUKcGVdoZuOWZdrklVrUOpwMKZhhiBTUe9yh1ZKtlTF4BGIqzrslAtgtemRScpX/upZSOsU7z4r6QMfGcJc07EACsySe8UZSaU01+UA1iYJ6NCCtnHhKs66ZstKtKevAipz4ZU+MMFys3Bg9mVHIhyxXkQ1AxBZhSjUFWFcyo3aCvU55RK9WRkRivgYhqXjnkENjmA/tA32aU/wCOg36g5jUEd4aQglUHIwPLxPz/AJiEBmXptvs1gTE7VbOhbNieOEc45Wr3HCCcdgo7xxM/v3bmbaH3Rgljge8R4juxpV6FQMseZP8AiDnCjiQWexY0Ly86d4akfWE2XbG2vKRXxkS1LkKVKt5jl1HIwosynIjgqlcGF9mdpp92utDjkk5g1ofoRzhtT5YsvDeI85NdTxtbp5zQbDtHJzaSuKzTqibKP+2zcVHI8RpE2otIDbR16iAKScEnkdDFHae6+wm4Qay2zU8hyiKizcOeol6tuEhuu3GW1AxPSO2oGGYWOIWvK1B2Ug+yPmY1PZeRU3+36CZmqGH58omXfajLnzJb8WLDwY1EDrag43r5yjTPtwp8o03TaeymD3WjGtG5c+UsIjhbroWfJc+0FqOtMyPSEULyWB6DMm7UowB85hm1N0mU5I0j6nQakWLiSayjB3Ce2OvnsJuFu40c9o6QXJuHUQdFftOw9Jt2y9rZ2WSCDKCmYM8xoAvhmYy9C7P3G8JVqUAG/wAYRm2X7djyA/OK2TvkScN3ZQvS45U01dd73hkfWFMkYthHSJk2yCS8zHVkVqBeNABmaanPIdDAdmDjErFrEZhzZ68UdUllcNe4RlipmedDx1zjuwiIcHOcwlbJ5SgBqaVz4Z6nmeFOkezAAzFW0OWmMklUBB3nYcT0WmekOHAy0L5Rdvax2uU1ThmCns0qPAaxQnYsPIxWXB45lSxW5ySmNpcwZ1UsvqseetQM4yJ1TnjoZdl2214aGszUGqow5aZMKjxhTLRnwHqIYNg6yYbSTJYoyKFA4rMlUpwzBEB+FRuQefoZ3tSOogC8rNZ5zl2nTUduLYZi5GmRWhAiypraxtCgj4cGIsRHOdxz6yqmzTsfspsqZ4NhP8rQX4xR7ykfnBGnOeCDNV/Rls3hr2tA2RoAK+bHWIDs1FvXiV3WtXWBiNV/7GyJtXRFWYdSPa/vFVunUDA9JJXqmz3uZmN53K9nJSYKyz8PpED5U5HWaVbK4xAq9pZWqhxJyrD1dbxhuDENWazx0mjXfLF52IKAO1TMHiR+USdiwfCDkfmJwWBDkngxO/V2luQwIZTQ1gSdwlg55EtWebUeca3s8YrPz/QTM13/AKD5fvLP6RdnSJUi0yhmJalqcaqDCkYV3NW3Rs+s8p3ICOogu4reJ0sc4ztXQanl9Ngdcx52evggYG8IzHUo2RPOgPMEbU3KJqmghmk1BqYQsBhgzH70sBlOQY+wouFqZExb6TW00L9Fm1oSZ2czUgKD5xnaqg0P2i9JVXZ29e09RNisEwTHdhp9BBUutjEiJsBQASPt0c0R1LaYTkY8cN0ncEcmD7zuhXIZlIbTEufrzHjCnrPjGJZ5GDbHciK4btMWE1ChQM6Uqc6mFfCMLkiQ3kpxtTpTpll+cCesJekAXVdbIwAaocGtdS+uWfED6Q1mDTsGX1ecwTBLMpkfImu8ueQowgwg25zxBDEnGINmSA5DMRiBGfh05QPbFRgRnZA8mWLMSjjiDllp0PlAE7hiGAQZel2C01IlvXWgbxNBp4DygDbX4iD3vOXH2Y7RQxly3qK0GTUpmeudfSAGpZTwTPEIeog207NqBhPaS+jAMvx/KkNXVHqcH8pwoD0jFsjstae0BS0LgUioowoOgJIFY4qDUttRefOBZaKl73M0W97W6FQEqtCS3KlKDXxivWXWVkAeAkdCKwyTAN52mXOKJNQ/aDJhp514xJ25b3hKkQqMjwiftFs8JLlVq0ogUJ1U9ekLtQp3llNVocYaDNl7cbvtaua9m2TDpDa792HHUfnF3UAgr5zQtr7mSY0u0pQq9A/UHut8xHvaSKFF6dD94jRXEZqbqIm3ldglPhGhFfmPyh/sxy1Rz5/oIOrIZwfhNKSxCbZZSnjKT+gQzU09pnEnps2GYTtLdT3baqj9k5y6dIFP/wCms1t7wlW7sm3r0PWMditQmKHU5xiW1lCVM0VIIyIfsdsDijRE6bZ7GIt7W7PCYpIGcaOg1hqbBirahYuJl06U0p+RBj6pStifCYrK1bTTNgtqO0dUZgrimpIBjF1Gmaht69JpV2rcuPGapNxqvaJJxvqACCM+usPXONwEm4JwTOLuvYz2KGVMlPStDmMuIrQwQfecAczzJt5zkT1pmqSKhSefdb4/WFuecYnVB6wde9nPfGgyNR6GEunGRGo3hF28rOGSvFTjABpUrU0111p1pAqeYyCL1l9uitLbHMWhWvt8cJpz58IagG7DdJwnA4giTMV0qjHDxB1B4hs8iOvKAZShw0crKwyJ8cinDwHXwgcYhTS9kp6ywomAYsIB40NPnCAQtmT0iLlJHEbZlmlTCe7mor4E8/KLTXU5O3HSRB3XrKtissjkugPeqOI09YXUlJPOPWEz2Y4ludeKKKS8Jy4afCLX1SVjbUMxS1M3LmCrYceYZlPGhr84y37xzK07vEH3i6jAaZhhnSOECGnJMnt5BBNATxB4w9HHIMADpFC2XYJoOEZD4RLZW1Z3p0laWDoYy7H2hnszWc6pmCeI5eUFW5uraofOT3qEcWQBfxImD8I+Ziv2SQaT8/0ETqff+k0K6pn2Mr92n9Ihz24Y/WIC8QNtfcK2mUysK1GUSWbq27RZTUwxtMxKxzJlhnmTNzWuR5xTdWurq3r18YytjQ2xunhHWU9QGWMNlIODLxCtktIcYWiZk29IMVNsNmMYLIM41PZ+vKHa0TdSLR8Zm7I0p/dYHIx9MCti/AzGIapprX6Ov0jaSbQcxoSdYzHqbTHcvu/aWBlvGOjTVhaxMFQgdfj5QQ1PaDIXMmKlTjMgNilsowlkUnFTvCo1qDWPYQrnkD1jA7Z8D+UGzrrmrjaXSYrEEdk1MI4js2qpr4wPZEjKEH5RgsXx4idMs1pMw1UoUDELNWitkVGa61BpSpoc/BXdUciPyD0gdZNl7SpmTrM9c0ZKhSdd7lUc4PvjjAM8TiL1tdP1jcmmYxrvrUae8c8XE04Uh43CvLDA8osEF+JZkdsd1SzH7qqDToQKjxibdWvgJRtfxMZLvt1DgAKkAbrChpwPUeESunjGdeJdlXtiJOLdwYDma6n+8AU4+sEAQRYZVpBAQh90r3qEZ1odesPIrPMWQw8o7bN2Z0kqrklsIJ1yrw+EcwCxxFsYToRA7Z7Mp3vLqgI4EfOPEQk64lK+bUZc0cmUfOkd2wkGRLt12c4cXvZxXWnETY3MvWKydm+NThr+cSW6Vqm7Wo4hdpvXa0VNoGAmgZ1C0PjiaG+y2Irb/Y/YReozuGPKO93/ALGV+7T+kQF2RYfmYKdBLqmsEO9wZwjHSIu3myS2hSwG8NPKEpY2nfcvSUqRYu1oqWW3yrLKWU5q516QVlJvyyiNBCYBMKSSGGJD6Rlsu04MozL8i0hhhbWEumORPRX2r2XEwFkGcamg9oNWdrdIm6hbRM1tNnaW1GBBEfS1urjIOZjvW1Z5j1sT+kR7PSXOOJODcoz7tGVO+r0lC2rYNtnB85st2X9IaQ8/EFQb+tSDxAA1gKL1w2eJx6WBwIDt221letZU4E6MoCt41VgRCnvrdt23nzlSaOweP0i3L2xmynZXnGdKPdaagqNd1wKZfeBMHu7QcGdanZ1EKzJMuei45IXEu6ZL4h4DIZaaVhAbDTmD4GIt8XT+qzFfVBVWZRnRtGZTmCM65msVB+0QqepnAu1g0tHtApVSuGoOVSWroRT2fTxiPu+Mq58JEJzEUIoUNQTXI8weR4iC2henjPZzwZZ/1OXiO8mWRFaGoOYz1jnZNgHEDeuTzL1ktiBg5By5eNeHOsDgg4nTyOJodx2mXNUYHz5f2impQeAZFZuU8w0bHXX/ADLOKewyDmJ7SD70sFEMT20YXiNSzmLu2csK0hiQAwIJP8MLdcEfKOpOQYVFuolJCYyBliOFfUjOHm7aMKIrZk94xbFmvGdPUzA0pAa1Xuj6+cQassyHIJliNSg4xONqZWGeRrkM/WK/ZXcqI+P6CQ6hiWGPL9TNCupAZEn92n9IhrorMYkEgSw1mEAaROiyRzZNRSF2VZGIatM9292MFoQlBRxoQIRVc+nfPhKe7au09ZmN03zNsc3sp4IA5xbqNImpTfX1gV3tSdlnrNAs05JyhkMYDIUOGmgD4iTy7QV3X04GEsniIUFbQ7NpPWooDwirS65qW56Rb1rYMGZlel1PJYhhlH1FGpS0ZUzIv07Vn4T7dV8zJByNV4qfy5Ry/SJd16+c7TqXr48I4WS8ZVpG6cLDhx9IxbKLKDyMia9WoSwd0yG2Y0z4jQjpnDKipPENuRGm7bLLXIWkynejYZQyxcd0kqMyQSBDN5bqM/ORMMdJHet3SLRra5vaFay3KrhAIqRhQCoNAeJ1pBo5T+0Yi2UkcHESGkzbPul0ahNEKkgZgVQggrw05xQdth6H5zneQdZP/rc1t3CqVyxAszZGhpjOoy9YWdKg73X4cD7Q1vc8dJas1hUpRWmKppUMopu55kjP1zhTXMGyQCfgYwVjbjJ+s5lWMDCFeS2HhmhIPAlSa846bc5yDz9ZzZjoR9oWua32iSw/ahaAbjK4HM0bM1yjmVPQjPyxPFT4j8463JtdOdjLnyqSjVRMKOMjWlQKjlDw5xjOcyZqxnIjAk2VKUmuLHuhVavPRa5RwBUGT4zneY8TnaSzSybI04biuSfHBUA+Yjl6DuE9JypjhgOs6tV5I2HAMedKjnwA8ICxlPuwlRh1haVacChNTTiefzgrtWKauz8cRQq3NuiFte9bRp7I+ZhXs05rb/b9BDuHI+UebtFJMn92n9Ag7VKuSItTkS5LmwSWThWS4oaSIAEhmAEEGFsFYYMYCREPbzYiXakLAYXGhiZWbTtuTp5SoEWrteY3JtU+75uBwafA+EXPVTrE3DrFK76Y4bpNDuW+pVqXXPlHz1+msobmaKOrjKy6Q0r7yxOQGjc5kVtsMq0LQj6x6u2ylsieIBGDM8v/AGTeUSyZrH0ek9pJZw3BmdfovFIs5qeII48Y1OCPOZ/eU/GMF17Usu7OXtE0J4+Y0MQXaAE7qzgy2vWn3bORHCxWuRPUdiJVRUgMCTX1y8c4znNlRxbmWKFcZQ5k/wBvLzCS1AIOi5gneUHM88+uggxZWR1JgFG8J68ZSzApXsCw1pQNTQ0U0Bpr5U4iho4HXOIO0jpiBLQRLpiny15iXU/IAjjlBBd3uqTCLY944nEubLahUO5OYLUAy0oDUwLB14YgfKENrcid0CgFZMuuQqwLUPLMAmkeDEnljOlQPCX7oLzxilsFHvKuH0WtT4mDdQhwYtWyMx5uC0WpN1XVvuzFzp+NT+UEljj3T6iIsRD1z6xplzSwrNso/EhVvgQCIoDsR36/qD+nEnKj+1vWVr/dZws6oGqs4Mao26ArVrUZaxy91sVQPzE7UrITmErNZFQGY+gBIrwGphi1Kimx+ggM5YhVizZVefNNoYlUPdX7o0rHzGoc32FpqjFaCsQTtKtZqnmg/qaNj2YP6Rx5/oJBqPejNct/S+ylqzqKIozYDRac4HtLRYwKnGT4GeNa7QQRCJvKTqJsv+dPrB7WzkKfSBx5ziZekr/ll/zp9Y4RZ/ifSENvnKUy9Fr+0l/zr9YRtt/xPpGgp5z3+ryqZzEP8S/WD22Y5U+k93fAxf2kuey2pN55dc/bX6wKV3VncgPpGdqhG1sYmQXns/aLJMxSiXWuRQhj5hY1kddQu2xcH4yVgaTurPEa9ntpphGCfKmDqVanxEY+r9lsner5ltWqV+vBhx5a96WwHSoiDsLuhQ+hlHbJ5j1ncq1hsnp8IA6S4chW9DPdqn+Q9YDvzZSTNzRlVvEU+cX6bU6qrhkYj5GJtWmzqR6xFvDZ2dLOSlh93P5Ru039oOQR9DM22kIeCD9ZSSwT1NRLmgjiFevqBDyARgxQJU5HEYbuv61plMkPNXqjA+tM4gt9nVsc1naZXXrWHvjMPWSbKnUos2S3J0anxH5xG1Wpq6ruHwlS3VP0OPnOptzBBXdcdCCfQx0WWN/aw+h/ad/pjxHrBLrNDbkolTnStGHMg0oPCH9kGHez88HEDtsHjHrI5c+aGxdlNZh3Qy0UV5kEk+Agjp8rjoPr+08Lxn/8/ed3JJnS3+yxA+0GBCk61BbIwVqsy95T8x1+sWpUdCJomzt+ucmEtMNK4qivgYmCWIeAfSdfYfGNabSyiBvBa8yPyMVi5se6fSTGtc9ZesV8STl2sscyXUV9TDqiTxiKsHjKW0F6S5hElJqYdXbGtOi1rnzjP9qWWWYprU48Tgx+kVUHaMefCRT7ZKVQqzJfLvr9Yy309gGFQ+hlCupOSYo7RWjHOyKkAAChHM/nWNb2arrUQVI58vgIi8KWHPh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28" name="Picture 8" descr="http://www.kingdombites.com/wp-content/uploads/2013/09/tithing.gif"/>
          <p:cNvPicPr>
            <a:picLocks noChangeAspect="1" noChangeArrowheads="1"/>
          </p:cNvPicPr>
          <p:nvPr/>
        </p:nvPicPr>
        <p:blipFill>
          <a:blip r:embed="rId3" cstate="print"/>
          <a:srcRect t="2574" r="-375"/>
          <a:stretch>
            <a:fillRect/>
          </a:stretch>
        </p:blipFill>
        <p:spPr bwMode="auto">
          <a:xfrm>
            <a:off x="1524000" y="3733800"/>
            <a:ext cx="5105400" cy="2884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http://www.andrewcorbett.net/articles/images/prophetic-firstfruits.jpg"/>
          <p:cNvPicPr>
            <a:picLocks noChangeAspect="1" noChangeArrowheads="1"/>
          </p:cNvPicPr>
          <p:nvPr/>
        </p:nvPicPr>
        <p:blipFill>
          <a:blip r:embed="rId4" cstate="print"/>
          <a:srcRect/>
          <a:stretch>
            <a:fillRect/>
          </a:stretch>
        </p:blipFill>
        <p:spPr bwMode="auto">
          <a:xfrm rot="437002">
            <a:off x="4952574" y="1157222"/>
            <a:ext cx="4019550" cy="2967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6328"/>
                                        </p:tgtEl>
                                        <p:attrNameLst>
                                          <p:attrName>style.visibility</p:attrName>
                                        </p:attrNameLst>
                                      </p:cBhvr>
                                      <p:to>
                                        <p:strVal val="visible"/>
                                      </p:to>
                                    </p:set>
                                    <p:animEffect transition="in" filter="wipe(down)">
                                      <p:cBhvr>
                                        <p:cTn id="12" dur="500"/>
                                        <p:tgtEl>
                                          <p:spTgt spid="56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2667000"/>
          </a:xfrm>
        </p:spPr>
        <p:txBody>
          <a:bodyPr>
            <a:noAutofit/>
          </a:bodyPr>
          <a:lstStyle/>
          <a:p>
            <a:r>
              <a:rPr lang="en-US" sz="3600" dirty="0" smtClean="0"/>
              <a:t>An "earnest" remains </a:t>
            </a:r>
            <a:r>
              <a:rPr lang="en-US" sz="3600" i="1" dirty="0" smtClean="0"/>
              <a:t>the irrevocable possession </a:t>
            </a:r>
            <a:r>
              <a:rPr lang="en-US" sz="3600" dirty="0" smtClean="0"/>
              <a:t>of its recipient until the promise is consummated, and even then it is not </a:t>
            </a:r>
            <a:br>
              <a:rPr lang="en-US" sz="3600" dirty="0" smtClean="0"/>
            </a:br>
            <a:r>
              <a:rPr lang="en-US" sz="3600" dirty="0" smtClean="0"/>
              <a:t>taken from him. </a:t>
            </a:r>
            <a:endParaRPr lang="en-US" sz="3600" dirty="0"/>
          </a:p>
        </p:txBody>
      </p:sp>
      <p:sp>
        <p:nvSpPr>
          <p:cNvPr id="3" name="Content Placeholder 2"/>
          <p:cNvSpPr>
            <a:spLocks noGrp="1"/>
          </p:cNvSpPr>
          <p:nvPr>
            <p:ph idx="1"/>
          </p:nvPr>
        </p:nvSpPr>
        <p:spPr>
          <a:xfrm>
            <a:off x="0" y="2819400"/>
            <a:ext cx="9144000" cy="4038600"/>
          </a:xfrm>
        </p:spPr>
        <p:txBody>
          <a:bodyPr>
            <a:normAutofit/>
          </a:bodyPr>
          <a:lstStyle/>
          <a:p>
            <a:r>
              <a:rPr lang="en-US" dirty="0" smtClean="0"/>
              <a:t>So, too, the "earnest" which Christians receive is irrevocable: </a:t>
            </a:r>
            <a:r>
              <a:rPr lang="en-US" i="1" dirty="0" smtClean="0">
                <a:solidFill>
                  <a:srgbClr val="FFFF00"/>
                </a:solidFill>
              </a:rPr>
              <a:t>"For the gifts and calling of God are without repentance" (Rom. 11:29). </a:t>
            </a:r>
          </a:p>
          <a:p>
            <a:r>
              <a:rPr lang="en-US" dirty="0" smtClean="0"/>
              <a:t>As the Lord Jesus declared, </a:t>
            </a:r>
            <a:r>
              <a:rPr lang="en-US" i="1" dirty="0" smtClean="0">
                <a:solidFill>
                  <a:srgbClr val="FFFF00"/>
                </a:solidFill>
              </a:rPr>
              <a:t>"I will pray the Father, and He shall give you another Comforter, that He may abide with you forever" (John 14:16).</a:t>
            </a:r>
            <a:endParaRPr lang="en-US"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1.bp.blogspot.com/-w2OlV1bQ1Kk/UM5cegufJiI/AAAAAAAAAe0/CDYnIE_Fv2c/s1600/Slide1.GIF"/>
          <p:cNvPicPr>
            <a:picLocks noChangeAspect="1" noChangeArrowheads="1"/>
          </p:cNvPicPr>
          <p:nvPr/>
        </p:nvPicPr>
        <p:blipFill>
          <a:blip r:embed="rId2" cstate="print"/>
          <a:srcRect/>
          <a:stretch>
            <a:fillRect/>
          </a:stretch>
        </p:blipFill>
        <p:spPr bwMode="auto">
          <a:xfrm>
            <a:off x="-25400" y="0"/>
            <a:ext cx="9169400" cy="6877051"/>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b="1" i="1" dirty="0" smtClean="0"/>
              <a:t>John 3:16</a:t>
            </a:r>
            <a:r>
              <a:rPr lang="en-US" i="1" dirty="0" smtClean="0"/>
              <a:t> - For God so loved the world, that he gave his only begotten Son, that whosoever believeth in him should not perish, but have everlasting life.</a:t>
            </a:r>
          </a:p>
          <a:p>
            <a:r>
              <a:rPr lang="en-US" b="1" i="1" dirty="0" smtClean="0"/>
              <a:t>John 5:24</a:t>
            </a:r>
            <a:r>
              <a:rPr lang="en-US" i="1" dirty="0" smtClean="0"/>
              <a:t> - Verily, verily, I say unto you, He that </a:t>
            </a:r>
            <a:r>
              <a:rPr lang="en-US" i="1" dirty="0" err="1" smtClean="0"/>
              <a:t>heareth</a:t>
            </a:r>
            <a:r>
              <a:rPr lang="en-US" i="1" dirty="0" smtClean="0"/>
              <a:t> my word, and believeth on him that sent me, hath everlasting life, and shall not come into condemnation; but is passed from death unto life.</a:t>
            </a:r>
          </a:p>
          <a:p>
            <a:r>
              <a:rPr lang="en-US" b="1" i="1" dirty="0" smtClean="0"/>
              <a:t>John 6:37</a:t>
            </a:r>
            <a:r>
              <a:rPr lang="en-US" i="1" dirty="0" smtClean="0"/>
              <a:t> - All that the Father giveth me shall come to me; and him that cometh to me I will in no wise cast out.</a:t>
            </a:r>
          </a:p>
          <a:p>
            <a:r>
              <a:rPr lang="en-US" b="1" i="1" dirty="0" smtClean="0"/>
              <a:t>John 10:28</a:t>
            </a:r>
            <a:r>
              <a:rPr lang="en-US" i="1" dirty="0" smtClean="0"/>
              <a:t> - And I give unto them eternal life; and they shall never perish, neither shall any [man] pluck them out of my hand.</a:t>
            </a:r>
          </a:p>
          <a:p>
            <a:endParaRPr lang="en-US" i="1" dirty="0" smtClean="0"/>
          </a:p>
          <a:p>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lstStyle/>
          <a:p>
            <a:r>
              <a:rPr lang="en-US" b="1" i="1" dirty="0" smtClean="0"/>
              <a:t>I John 5:13</a:t>
            </a:r>
            <a:r>
              <a:rPr lang="en-US" i="1" dirty="0" smtClean="0"/>
              <a:t> - These things have I written unto you that believe on the name of the Son of God; that ye may know that ye have eternal life, and that ye may believe on the name of the Son of God.</a:t>
            </a:r>
          </a:p>
          <a:p>
            <a:r>
              <a:rPr lang="en-US" b="1" i="1" dirty="0" smtClean="0"/>
              <a:t>Revelation 3:5</a:t>
            </a:r>
            <a:r>
              <a:rPr lang="en-US" i="1" dirty="0" smtClean="0"/>
              <a:t> - He that </a:t>
            </a:r>
            <a:r>
              <a:rPr lang="en-US" i="1" dirty="0" err="1" smtClean="0"/>
              <a:t>overcometh</a:t>
            </a:r>
            <a:r>
              <a:rPr lang="en-US" i="1" dirty="0" smtClean="0"/>
              <a:t>, the same shall be clothed in white raiment; and I will not blot out his name out of the book of life, but I will confess his name before my Father, and before his angels.</a:t>
            </a:r>
          </a:p>
          <a:p>
            <a:r>
              <a:rPr lang="en-US" b="1" i="1" dirty="0" smtClean="0"/>
              <a:t>Romans 6:23</a:t>
            </a:r>
            <a:r>
              <a:rPr lang="en-US" i="1" dirty="0" smtClean="0"/>
              <a:t> - For the wages of sin [is] death; but the gift of God [is] eternal life through Jesus Christ our Lord.</a:t>
            </a:r>
          </a:p>
          <a:p>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00"/>
                </a:solidFill>
              </a:rPr>
              <a:t>Because the Holy Spirit is Person you can have a personal relationship with him</a:t>
            </a:r>
            <a:endParaRPr lang="en-US" dirty="0">
              <a:solidFill>
                <a:srgbClr val="FFFF00"/>
              </a:solidFill>
            </a:endParaRPr>
          </a:p>
        </p:txBody>
      </p:sp>
      <p:sp>
        <p:nvSpPr>
          <p:cNvPr id="3" name="Content Placeholder 2"/>
          <p:cNvSpPr>
            <a:spLocks noGrp="1"/>
          </p:cNvSpPr>
          <p:nvPr>
            <p:ph idx="1"/>
          </p:nvPr>
        </p:nvSpPr>
        <p:spPr>
          <a:xfrm>
            <a:off x="228600" y="1752600"/>
            <a:ext cx="8763000" cy="1905001"/>
          </a:xfrm>
        </p:spPr>
        <p:txBody>
          <a:bodyPr>
            <a:normAutofit/>
          </a:bodyPr>
          <a:lstStyle/>
          <a:p>
            <a:pPr>
              <a:buNone/>
            </a:pPr>
            <a:r>
              <a:rPr lang="en-US" sz="3600" i="1" dirty="0" smtClean="0"/>
              <a:t>   Romans 8:14 “For as many as are led by the Spirit of God, they are the sons of God.”</a:t>
            </a:r>
            <a:endParaRPr lang="en-US" sz="3600" i="1" dirty="0"/>
          </a:p>
        </p:txBody>
      </p:sp>
      <p:pic>
        <p:nvPicPr>
          <p:cNvPr id="47106" name="Picture 2" descr="http://todaysfreshmanna.files.wordpress.com/2012/07/listen-to-the-spirit2.jpg"/>
          <p:cNvPicPr>
            <a:picLocks noChangeAspect="1" noChangeArrowheads="1"/>
          </p:cNvPicPr>
          <p:nvPr/>
        </p:nvPicPr>
        <p:blipFill>
          <a:blip r:embed="rId2" cstate="print"/>
          <a:srcRect/>
          <a:stretch>
            <a:fillRect/>
          </a:stretch>
        </p:blipFill>
        <p:spPr bwMode="auto">
          <a:xfrm>
            <a:off x="1524000" y="3193485"/>
            <a:ext cx="5867400" cy="3664515"/>
          </a:xfrm>
          <a:prstGeom prst="rect">
            <a:avLst/>
          </a:prstGeom>
          <a:noFill/>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r>
              <a:rPr lang="en-US" b="1" i="1" dirty="0" smtClean="0"/>
              <a:t>John 3:18</a:t>
            </a:r>
            <a:r>
              <a:rPr lang="en-US" i="1" dirty="0" smtClean="0"/>
              <a:t> - He that believeth on him is not condemned: but he that believeth not is condemned already, because he hath not believed in the name of the only begotten Son of God.</a:t>
            </a:r>
          </a:p>
          <a:p>
            <a:r>
              <a:rPr lang="en-US" b="1" i="1" dirty="0" smtClean="0"/>
              <a:t>Jude 1:24 </a:t>
            </a:r>
            <a:r>
              <a:rPr lang="en-US" i="1" dirty="0" smtClean="0"/>
              <a:t>- Now unto him that is able to keep you from falling, and to present [you] faultless before the presence of his glory with exceeding joy.</a:t>
            </a:r>
          </a:p>
          <a:p>
            <a:r>
              <a:rPr lang="en-US" b="1" i="1" dirty="0" smtClean="0"/>
              <a:t>Romans 8:1</a:t>
            </a:r>
            <a:r>
              <a:rPr lang="en-US" i="1" dirty="0" smtClean="0"/>
              <a:t> - [There is] therefore now no condemnation to them which are in Christ </a:t>
            </a:r>
            <a:r>
              <a:rPr lang="en-US" i="1" dirty="0" smtClean="0"/>
              <a:t>Jesus.</a:t>
            </a:r>
            <a:endParaRPr lang="en-US" i="1" dirty="0" smtClean="0"/>
          </a:p>
          <a:p>
            <a:r>
              <a:rPr lang="en-US" b="1" i="1" dirty="0" smtClean="0"/>
              <a:t>Ephesians 1:11</a:t>
            </a:r>
            <a:r>
              <a:rPr lang="en-US" i="1" dirty="0" smtClean="0"/>
              <a:t> - In whom also we have obtained an </a:t>
            </a:r>
            <a:r>
              <a:rPr lang="en-US" i="1" dirty="0" smtClean="0"/>
              <a:t>inheritance.</a:t>
            </a:r>
            <a:r>
              <a:rPr lang="en-US" i="1" dirty="0" smtClean="0"/>
              <a:t/>
            </a:r>
            <a:br>
              <a:rPr lang="en-US" i="1" dirty="0" smtClean="0"/>
            </a:b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descr="http://christopherchapmanblog.files.wordpress.com/2012/04/seal1.jpg"/>
          <p:cNvPicPr>
            <a:picLocks noChangeAspect="1" noChangeArrowheads="1"/>
          </p:cNvPicPr>
          <p:nvPr/>
        </p:nvPicPr>
        <p:blipFill>
          <a:blip r:embed="rId2" cstate="print"/>
          <a:srcRect/>
          <a:stretch>
            <a:fillRect/>
          </a:stretch>
        </p:blipFill>
        <p:spPr bwMode="auto">
          <a:xfrm>
            <a:off x="-43231" y="0"/>
            <a:ext cx="10335635" cy="6858000"/>
          </a:xfrm>
          <a:prstGeom prst="rect">
            <a:avLst/>
          </a:prstGeom>
          <a:noFill/>
        </p:spPr>
      </p:pic>
      <p:sp>
        <p:nvSpPr>
          <p:cNvPr id="65537" name="Rectangle 1"/>
          <p:cNvSpPr>
            <a:spLocks noChangeArrowheads="1"/>
          </p:cNvSpPr>
          <p:nvPr/>
        </p:nvSpPr>
        <p:spPr bwMode="auto">
          <a:xfrm>
            <a:off x="0" y="698321"/>
            <a:ext cx="9144000"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1" u="none" strike="noStrike" cap="none" normalizeH="0" baseline="0" dirty="0" smtClean="0">
                <a:ln>
                  <a:noFill/>
                </a:ln>
                <a:effectLst>
                  <a:glow rad="101600">
                    <a:schemeClr val="bg1">
                      <a:alpha val="60000"/>
                    </a:schemeClr>
                  </a:glow>
                </a:effectLst>
                <a:latin typeface="Arial" charset="0"/>
                <a:cs typeface="Arial" charset="0"/>
              </a:rPr>
              <a:t>Ephesians 1:13-14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0" i="1" u="none" strike="noStrike" cap="none" normalizeH="0" baseline="0" dirty="0" smtClean="0">
              <a:ln>
                <a:noFill/>
              </a:ln>
              <a:effectLst>
                <a:glow rad="101600">
                  <a:schemeClr val="bg1">
                    <a:alpha val="60000"/>
                  </a:schemeClr>
                </a:glow>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0" i="1" u="none" strike="noStrike" cap="none" normalizeH="0" baseline="0" dirty="0" smtClean="0">
                <a:ln>
                  <a:noFill/>
                </a:ln>
                <a:effectLst>
                  <a:glow rad="101600">
                    <a:schemeClr val="bg1">
                      <a:alpha val="60000"/>
                    </a:schemeClr>
                  </a:glow>
                </a:effectLst>
                <a:latin typeface="Arial" charset="0"/>
                <a:cs typeface="Arial" charset="0"/>
              </a:rPr>
              <a:t>“In whom ye also trusted, after that ye heard the word of truth, the gospel of your salvation: in whom also after that ye believed, ye were sealed with that </a:t>
            </a:r>
          </a:p>
          <a:p>
            <a:pPr lvl="0" algn="ctr" eaLnBrk="0" fontAlgn="base" hangingPunct="0">
              <a:spcBef>
                <a:spcPct val="0"/>
              </a:spcBef>
              <a:spcAft>
                <a:spcPct val="0"/>
              </a:spcAft>
            </a:pPr>
            <a:r>
              <a:rPr lang="en-US" sz="4000" i="1" u="sng" dirty="0" smtClean="0">
                <a:effectLst>
                  <a:glow rad="101600">
                    <a:schemeClr val="bg1">
                      <a:alpha val="60000"/>
                    </a:schemeClr>
                  </a:glow>
                </a:effectLst>
                <a:latin typeface="Arial" charset="0"/>
                <a:cs typeface="Arial" charset="0"/>
              </a:rPr>
              <a:t>H</a:t>
            </a:r>
            <a:r>
              <a:rPr kumimoji="0" lang="en-US" sz="4000" b="0" i="1" u="sng" strike="noStrike" cap="none" normalizeH="0" baseline="0" dirty="0" smtClean="0">
                <a:ln>
                  <a:noFill/>
                </a:ln>
                <a:effectLst>
                  <a:glow rad="101600">
                    <a:schemeClr val="bg1">
                      <a:alpha val="60000"/>
                    </a:schemeClr>
                  </a:glow>
                </a:effectLst>
                <a:latin typeface="Arial" charset="0"/>
                <a:cs typeface="Arial" charset="0"/>
              </a:rPr>
              <a:t>oly Spirit of promise</a:t>
            </a:r>
            <a:r>
              <a:rPr lang="en-US" sz="4000" i="1" u="sng" dirty="0" smtClean="0">
                <a:effectLst>
                  <a:glow rad="101600">
                    <a:schemeClr val="bg1">
                      <a:alpha val="60000"/>
                    </a:schemeClr>
                  </a:glow>
                </a:effectLst>
              </a:rPr>
              <a:t>. Which </a:t>
            </a:r>
            <a:r>
              <a:rPr lang="en-US" sz="4000" i="1" u="sng" dirty="0" smtClean="0">
                <a:effectLst>
                  <a:glow rad="101600">
                    <a:schemeClr val="bg1">
                      <a:alpha val="60000"/>
                    </a:schemeClr>
                  </a:glow>
                </a:effectLst>
              </a:rPr>
              <a:t>is the earnest of our </a:t>
            </a:r>
            <a:r>
              <a:rPr lang="en-US" sz="4000" i="1" u="sng" dirty="0" smtClean="0">
                <a:effectLst>
                  <a:glow rad="101600">
                    <a:schemeClr val="bg1">
                      <a:alpha val="60000"/>
                    </a:schemeClr>
                  </a:glow>
                </a:effectLst>
              </a:rPr>
              <a:t>inheritance</a:t>
            </a:r>
            <a:r>
              <a:rPr lang="en-US" sz="4000" i="1" dirty="0" smtClean="0">
                <a:effectLst>
                  <a:glow rad="101600">
                    <a:schemeClr val="bg1">
                      <a:alpha val="60000"/>
                    </a:schemeClr>
                  </a:glow>
                </a:effectLst>
              </a:rPr>
              <a:t>…</a:t>
            </a:r>
            <a:r>
              <a:rPr kumimoji="0" lang="en-US" sz="4000" b="0" i="1" u="none" strike="noStrike" cap="none" normalizeH="0" baseline="0" dirty="0" smtClean="0">
                <a:ln>
                  <a:noFill/>
                </a:ln>
                <a:effectLst>
                  <a:glow rad="101600">
                    <a:schemeClr val="bg1">
                      <a:alpha val="60000"/>
                    </a:schemeClr>
                  </a:glow>
                </a:effectLst>
                <a:latin typeface="Arial" charset="0"/>
                <a:cs typeface="Arial"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600" b="0" i="1" u="none" strike="noStrike" cap="none" normalizeH="0" baseline="0" dirty="0" smtClean="0">
              <a:ln>
                <a:noFill/>
              </a:ln>
              <a:solidFill>
                <a:schemeClr val="accent6">
                  <a:lumMod val="60000"/>
                  <a:lumOff val="40000"/>
                </a:schemeClr>
              </a:solidFill>
              <a:effectLst>
                <a:glow rad="101600">
                  <a:schemeClr val="bg1">
                    <a:alpha val="60000"/>
                  </a:schemeClr>
                </a:glow>
              </a:effectLst>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ripturessay.com/images/hs03.jpg"/>
          <p:cNvPicPr>
            <a:picLocks noChangeAspect="1" noChangeArrowheads="1"/>
          </p:cNvPicPr>
          <p:nvPr/>
        </p:nvPicPr>
        <p:blipFill>
          <a:blip r:embed="rId2" cstate="print"/>
          <a:srcRect/>
          <a:stretch>
            <a:fillRect/>
          </a:stretch>
        </p:blipFill>
        <p:spPr bwMode="auto">
          <a:xfrm>
            <a:off x="0" y="-19052"/>
            <a:ext cx="9144000" cy="6877052"/>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bjorkbloggen.files.wordpress.com/2012/01/bible-7.jpg?w=714"/>
          <p:cNvPicPr>
            <a:picLocks noChangeAspect="1" noChangeArrowheads="1"/>
          </p:cNvPicPr>
          <p:nvPr/>
        </p:nvPicPr>
        <p:blipFill>
          <a:blip r:embed="rId2" cstate="print"/>
          <a:srcRect/>
          <a:stretch>
            <a:fillRect/>
          </a:stretch>
        </p:blipFill>
        <p:spPr bwMode="auto">
          <a:xfrm>
            <a:off x="1981200" y="0"/>
            <a:ext cx="4762500" cy="2667000"/>
          </a:xfrm>
          <a:prstGeom prst="rect">
            <a:avLst/>
          </a:prstGeom>
          <a:ln>
            <a:noFill/>
          </a:ln>
          <a:effectLst>
            <a:softEdge rad="112500"/>
          </a:effectLst>
        </p:spPr>
      </p:pic>
      <p:sp>
        <p:nvSpPr>
          <p:cNvPr id="4" name="Content Placeholder 3"/>
          <p:cNvSpPr>
            <a:spLocks noGrp="1"/>
          </p:cNvSpPr>
          <p:nvPr>
            <p:ph idx="1"/>
          </p:nvPr>
        </p:nvSpPr>
        <p:spPr>
          <a:xfrm>
            <a:off x="0" y="3048000"/>
            <a:ext cx="9144000" cy="3810000"/>
          </a:xfrm>
        </p:spPr>
        <p:txBody>
          <a:bodyPr>
            <a:normAutofit/>
          </a:bodyPr>
          <a:lstStyle/>
          <a:p>
            <a:pPr algn="ctr">
              <a:buNone/>
            </a:pPr>
            <a:r>
              <a:rPr lang="en-US" sz="3600" i="1" dirty="0"/>
              <a:t> </a:t>
            </a:r>
            <a:r>
              <a:rPr lang="en-US" sz="3600" i="1" dirty="0" smtClean="0"/>
              <a:t>   I John 5:7-8 “For there are three that bear record in heaven, the Father, the Word, and the Holy Ghost: and these three are one. And there are three that bear witness in earth, the Spirit, and the water, and the blood: and these three agree in one.”</a:t>
            </a:r>
          </a:p>
          <a:p>
            <a:pPr algn="ctr"/>
            <a:endParaRPr lang="en-US" sz="3600" i="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bmz6k5r32451.cloudfront.net/wp-content/uploads/Trinity1.png"/>
          <p:cNvPicPr>
            <a:picLocks noChangeAspect="1" noChangeArrowheads="1"/>
          </p:cNvPicPr>
          <p:nvPr/>
        </p:nvPicPr>
        <p:blipFill>
          <a:blip r:embed="rId2" cstate="print">
            <a:lum bright="-10000"/>
          </a:blip>
          <a:srcRect/>
          <a:stretch>
            <a:fillRect/>
          </a:stretch>
        </p:blipFill>
        <p:spPr bwMode="auto">
          <a:xfrm>
            <a:off x="1295400" y="-9525"/>
            <a:ext cx="6867525" cy="68675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http://shreveministries.org/cms/uploads/Products/product_538/HolySpirit.jpg"/>
          <p:cNvPicPr>
            <a:picLocks noChangeAspect="1" noChangeArrowheads="1"/>
          </p:cNvPicPr>
          <p:nvPr/>
        </p:nvPicPr>
        <p:blipFill>
          <a:blip r:embed="rId2" cstate="print">
            <a:lum contrast="30000"/>
          </a:blip>
          <a:srcRect t="8160" r="2392" b="23773"/>
          <a:stretch>
            <a:fillRect/>
          </a:stretch>
        </p:blipFill>
        <p:spPr bwMode="auto">
          <a:xfrm>
            <a:off x="1752600" y="1447800"/>
            <a:ext cx="6019800" cy="401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TotalTime>
  <Words>2030</Words>
  <Application>Microsoft Office PowerPoint</Application>
  <PresentationFormat>On-screen Show (4:3)</PresentationFormat>
  <Paragraphs>84</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The Doctrine of the Holy Spirit  </vt:lpstr>
      <vt:lpstr>Slide 2</vt:lpstr>
      <vt:lpstr>In the New Testament alone there are some 261 passages which refer to the Holy Spirit. He is mentioned 56 times in the Gospels, 57 times in the book of Acts, 112 times in the Pauline epistles, and 36 times in the remaining New Testament.  Total = 522 </vt:lpstr>
      <vt:lpstr>Slide 4</vt:lpstr>
      <vt:lpstr>Because the Holy Spirit is Person you can have a personal relationship with him</vt:lpstr>
      <vt:lpstr>Slide 6</vt:lpstr>
      <vt:lpstr>Slide 7</vt:lpstr>
      <vt:lpstr>Slide 8</vt:lpstr>
      <vt:lpstr>Slide 9</vt:lpstr>
      <vt:lpstr>Slide 10</vt:lpstr>
      <vt:lpstr>Slide 11</vt:lpstr>
      <vt:lpstr>Slide 12</vt:lpstr>
      <vt:lpstr>Slide 13</vt:lpstr>
      <vt:lpstr>Slide 14</vt:lpstr>
      <vt:lpstr>Slide 15</vt:lpstr>
      <vt:lpstr>The Earnest of the Holy Spirit</vt:lpstr>
      <vt:lpstr>Slide 17</vt:lpstr>
      <vt:lpstr>Slide 18</vt:lpstr>
      <vt:lpstr>Slide 19</vt:lpstr>
      <vt:lpstr>Slide 20</vt:lpstr>
      <vt:lpstr>Slide 21</vt:lpstr>
      <vt:lpstr>Slide 22</vt:lpstr>
      <vt:lpstr>Slide 23</vt:lpstr>
      <vt:lpstr>Slide 24</vt:lpstr>
      <vt:lpstr>Slide 25</vt:lpstr>
      <vt:lpstr>“And I prayed unto the LORD my God, and made my confession, and said, O Lord, the great and dreadful God, keeping the covenant and mercy to them that love him.” (Daniel 9:4)</vt:lpstr>
      <vt:lpstr> “I will never break my covenant with you.”  (Judges 2:1)</vt:lpstr>
      <vt:lpstr>The Covenant</vt:lpstr>
      <vt:lpstr>Slide 29</vt:lpstr>
      <vt:lpstr>Slide 30</vt:lpstr>
      <vt:lpstr>Slide 31</vt:lpstr>
      <vt:lpstr>“This is the covenant that I will make with them after those days, saith the Lord, I will put my laws into their hearts, and in their minds will I write them; And their sins and iniquities will I remember no more. Now where remission of these is, there is no more offering for sin.” (Hebrews 10:16-18) </vt:lpstr>
      <vt:lpstr>Upon our consent to the terms of the Gospel, God engages Himself to bestow upon us eternal blessings secured for  His people by the Earnest of the Holy Spirit.</vt:lpstr>
      <vt:lpstr>Slide 34</vt:lpstr>
      <vt:lpstr>What is the Earnest?</vt:lpstr>
      <vt:lpstr>Slide 36</vt:lpstr>
      <vt:lpstr>Slide 37</vt:lpstr>
      <vt:lpstr>Slide 38</vt:lpstr>
      <vt:lpstr>“I am the Lord thy God…I change not”</vt:lpstr>
      <vt:lpstr>Slide 40</vt:lpstr>
      <vt:lpstr>Slide 41</vt:lpstr>
      <vt:lpstr>“In hope of eternal life, which God, that cannot lie, promised before the world began.” (Titus 1:2) </vt:lpstr>
      <vt:lpstr>An "earnest" indicates that there is some  delay before the thing promised is actually  bestowed or received. </vt:lpstr>
      <vt:lpstr>Slide 44</vt:lpstr>
      <vt:lpstr>Slide 45</vt:lpstr>
      <vt:lpstr>An "earnest" remains the irrevocable possession of its recipient until the promise is consummated, and even then it is not  taken from him. </vt:lpstr>
      <vt:lpstr>Slide 47</vt:lpstr>
      <vt:lpstr>Slide 48</vt:lpstr>
      <vt:lpstr>Slide 49</vt:lpstr>
      <vt:lpstr>Slide 50</vt:lpstr>
      <vt:lpstr>Slide 51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Holy Spirit  </dc:title>
  <dc:creator>Pastor Daniel White</dc:creator>
  <cp:lastModifiedBy>Pastor Daniel White</cp:lastModifiedBy>
  <cp:revision>63</cp:revision>
  <dcterms:created xsi:type="dcterms:W3CDTF">2013-09-27T12:30:16Z</dcterms:created>
  <dcterms:modified xsi:type="dcterms:W3CDTF">2013-10-02T22:00:12Z</dcterms:modified>
</cp:coreProperties>
</file>