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71" r:id="rId3"/>
    <p:sldId id="270" r:id="rId4"/>
    <p:sldId id="274" r:id="rId5"/>
    <p:sldId id="273" r:id="rId6"/>
    <p:sldId id="276" r:id="rId7"/>
    <p:sldId id="258" r:id="rId8"/>
    <p:sldId id="259" r:id="rId9"/>
    <p:sldId id="260" r:id="rId10"/>
    <p:sldId id="261" r:id="rId11"/>
    <p:sldId id="283" r:id="rId12"/>
    <p:sldId id="277" r:id="rId13"/>
    <p:sldId id="262" r:id="rId14"/>
    <p:sldId id="285" r:id="rId15"/>
    <p:sldId id="286" r:id="rId16"/>
    <p:sldId id="287" r:id="rId17"/>
    <p:sldId id="263" r:id="rId18"/>
    <p:sldId id="279" r:id="rId19"/>
    <p:sldId id="278" r:id="rId20"/>
    <p:sldId id="280" r:id="rId21"/>
    <p:sldId id="284" r:id="rId22"/>
    <p:sldId id="282" r:id="rId23"/>
    <p:sldId id="281" r:id="rId24"/>
    <p:sldId id="264" r:id="rId25"/>
    <p:sldId id="265" r:id="rId26"/>
    <p:sldId id="266" r:id="rId27"/>
    <p:sldId id="267" r:id="rId28"/>
    <p:sldId id="268"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B20FC-FF57-474C-B176-702F5C6E14FF}" type="datetimeFigureOut">
              <a:rPr lang="en-US" smtClean="0"/>
              <a:pPr/>
              <a:t>9/11/2013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AC1D0-E694-4B30-BC6B-DBDE32C15F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99F64-CE3B-483D-98B3-325B15415607}"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24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FD7942-B5E3-4CB3-B768-6972D8B9EEBD}"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D7942-B5E3-4CB3-B768-6972D8B9EEBD}"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D7942-B5E3-4CB3-B768-6972D8B9EEBD}"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D7942-B5E3-4CB3-B768-6972D8B9EEBD}"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D7942-B5E3-4CB3-B768-6972D8B9EEBD}"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FD7942-B5E3-4CB3-B768-6972D8B9EEBD}"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FD7942-B5E3-4CB3-B768-6972D8B9EEBD}" type="datetimeFigureOut">
              <a:rPr lang="en-US" smtClean="0"/>
              <a:pPr/>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FD7942-B5E3-4CB3-B768-6972D8B9EEBD}" type="datetimeFigureOut">
              <a:rPr lang="en-US" smtClean="0"/>
              <a:pPr/>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D7942-B5E3-4CB3-B768-6972D8B9EEBD}" type="datetimeFigureOut">
              <a:rPr lang="en-US" smtClean="0"/>
              <a:pPr/>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D7942-B5E3-4CB3-B768-6972D8B9EEBD}"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D7942-B5E3-4CB3-B768-6972D8B9EEBD}"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BFCF3-FF31-4FC8-9D8D-6EDECC011E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D7942-B5E3-4CB3-B768-6972D8B9EEBD}" type="datetimeFigureOut">
              <a:rPr lang="en-US" smtClean="0"/>
              <a:pPr/>
              <a:t>9/11/2013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BFCF3-FF31-4FC8-9D8D-6EDECC011E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67000"/>
          </a:xfrm>
        </p:spPr>
        <p:txBody>
          <a:bodyPr/>
          <a:lstStyle/>
          <a:p>
            <a:r>
              <a:rPr lang="en-US" dirty="0" smtClean="0">
                <a:effectLst>
                  <a:glow rad="101600">
                    <a:schemeClr val="bg1">
                      <a:alpha val="60000"/>
                    </a:schemeClr>
                  </a:glow>
                </a:effectLst>
              </a:rPr>
              <a:t>The Filling of the Holy Spirit</a:t>
            </a:r>
            <a:br>
              <a:rPr lang="en-US" dirty="0" smtClean="0">
                <a:effectLst>
                  <a:glow rad="101600">
                    <a:schemeClr val="bg1">
                      <a:alpha val="60000"/>
                    </a:schemeClr>
                  </a:glow>
                </a:effectLst>
              </a:rPr>
            </a:br>
            <a:r>
              <a:rPr lang="en-US" sz="4000" dirty="0" smtClean="0">
                <a:effectLst>
                  <a:glow rad="101600">
                    <a:schemeClr val="bg1">
                      <a:alpha val="60000"/>
                    </a:schemeClr>
                  </a:glow>
                </a:effectLst>
              </a:rPr>
              <a:t>(Part 2)</a:t>
            </a:r>
            <a:r>
              <a:rPr lang="en-US" dirty="0" smtClean="0"/>
              <a:t/>
            </a:r>
            <a:br>
              <a:rPr lang="en-US" dirty="0" smtClean="0"/>
            </a:br>
            <a:r>
              <a:rPr lang="en-US" i="1" dirty="0" smtClean="0">
                <a:effectLst>
                  <a:glow rad="101600">
                    <a:schemeClr val="bg1">
                      <a:alpha val="60000"/>
                    </a:schemeClr>
                  </a:glow>
                </a:effectLst>
              </a:rPr>
              <a:t>(Galatians 5:22-23)</a:t>
            </a:r>
            <a:endParaRPr lang="en-US" i="1" dirty="0">
              <a:effectLst>
                <a:glow rad="101600">
                  <a:schemeClr val="bg1">
                    <a:alpha val="60000"/>
                  </a:schemeClr>
                </a:glow>
              </a:effectLst>
            </a:endParaRPr>
          </a:p>
        </p:txBody>
      </p:sp>
      <p:pic>
        <p:nvPicPr>
          <p:cNvPr id="4" name="Picture 1" descr="C:\Users\Ptr. Daniel White\Desktop\Bible pictures\holy spirit\dove good.jpg"/>
          <p:cNvPicPr>
            <a:picLocks noChangeAspect="1" noChangeArrowheads="1"/>
          </p:cNvPicPr>
          <p:nvPr/>
        </p:nvPicPr>
        <p:blipFill>
          <a:blip r:embed="rId3" cstate="print"/>
          <a:srcRect/>
          <a:stretch>
            <a:fillRect/>
          </a:stretch>
        </p:blipFill>
        <p:spPr bwMode="auto">
          <a:xfrm>
            <a:off x="2057400" y="3048000"/>
            <a:ext cx="5110163" cy="342010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57200"/>
            <a:ext cx="8686800" cy="6096000"/>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13. Avoid quenching and grieving the    </a:t>
            </a:r>
            <a:r>
              <a:rPr kumimoji="0" lang="en-US" sz="3900" b="0" i="0" u="none" strike="noStrike" kern="1200" cap="none" spc="0" normalizeH="0" noProof="0" dirty="0" smtClean="0">
                <a:ln>
                  <a:noFill/>
                </a:ln>
                <a:solidFill>
                  <a:schemeClr val="tx1"/>
                </a:solidFill>
                <a:effectLst>
                  <a:glow rad="101600">
                    <a:schemeClr val="bg1">
                      <a:alpha val="60000"/>
                    </a:schemeClr>
                  </a:glo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US" sz="3900" dirty="0">
                <a:effectLst>
                  <a:glow rad="101600">
                    <a:schemeClr val="bg1">
                      <a:alpha val="60000"/>
                    </a:schemeClr>
                  </a:glow>
                </a:effectLst>
              </a:rPr>
              <a:t> </a:t>
            </a:r>
            <a:r>
              <a:rPr lang="en-US" sz="3900" dirty="0" smtClean="0">
                <a:effectLst>
                  <a:glow rad="101600">
                    <a:schemeClr val="bg1">
                      <a:alpha val="60000"/>
                    </a:schemeClr>
                  </a:glow>
                </a:effectLst>
              </a:rPr>
              <a:t>      </a:t>
            </a: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Holy spirit – </a:t>
            </a:r>
            <a:r>
              <a:rPr kumimoji="0" lang="en-US" sz="39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I Thess. 5:19, Eph.   4:25-31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14. Ask God to fill you with the Holy Spirit –     </a:t>
            </a:r>
            <a:r>
              <a:rPr kumimoji="0" lang="en-US" sz="3900" b="0" i="0" u="none" strike="noStrike" kern="1200" cap="none" spc="0" normalizeH="0" noProof="0" dirty="0" smtClean="0">
                <a:ln>
                  <a:noFill/>
                </a:ln>
                <a:solidFill>
                  <a:schemeClr val="tx1"/>
                </a:solidFill>
                <a:effectLst>
                  <a:glow rad="101600">
                    <a:schemeClr val="bg1">
                      <a:alpha val="60000"/>
                    </a:schemeClr>
                  </a:glo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US" sz="3900" dirty="0">
                <a:effectLst>
                  <a:glow rad="101600">
                    <a:schemeClr val="bg1">
                      <a:alpha val="60000"/>
                    </a:schemeClr>
                  </a:glow>
                </a:effectLst>
              </a:rPr>
              <a:t> </a:t>
            </a:r>
            <a:r>
              <a:rPr lang="en-US" sz="3900" dirty="0" smtClean="0">
                <a:effectLst>
                  <a:glow rad="101600">
                    <a:schemeClr val="bg1">
                      <a:alpha val="60000"/>
                    </a:schemeClr>
                  </a:glow>
                </a:effectLst>
              </a:rPr>
              <a:t>      </a:t>
            </a:r>
            <a:r>
              <a:rPr kumimoji="0" lang="en-US" sz="39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Luke 11:15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lvl="0" indent="-342900">
              <a:spcBef>
                <a:spcPct val="20000"/>
              </a:spcBef>
            </a:pPr>
            <a:r>
              <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  </a:t>
            </a:r>
            <a:r>
              <a:rPr kumimoji="0" lang="en-US" sz="4400" b="0" i="0" u="none" strike="noStrike" kern="1200" cap="none" spc="0" normalizeH="0" noProof="0" dirty="0" smtClean="0">
                <a:ln>
                  <a:noFill/>
                </a:ln>
                <a:solidFill>
                  <a:srgbClr val="FFC000"/>
                </a:solidFill>
                <a:effectLst>
                  <a:glow rad="101600">
                    <a:schemeClr val="bg1">
                      <a:alpha val="60000"/>
                    </a:schemeClr>
                  </a:glow>
                </a:effectLst>
                <a:uLnTx/>
                <a:uFillTx/>
                <a:latin typeface="+mn-lt"/>
                <a:ea typeface="+mn-ea"/>
                <a:cs typeface="+mn-cs"/>
              </a:rPr>
              <a:t> </a:t>
            </a:r>
            <a:r>
              <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The Holy Spirit is called the </a:t>
            </a:r>
            <a:r>
              <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“Spirit of Grace”  </a:t>
            </a:r>
            <a:r>
              <a:rPr lang="en-US" sz="4400" i="1" dirty="0" smtClean="0">
                <a:solidFill>
                  <a:srgbClr val="FFC000"/>
                </a:solidFill>
                <a:effectLst>
                  <a:glow rad="101600">
                    <a:schemeClr val="bg1">
                      <a:alpha val="60000"/>
                    </a:schemeClr>
                  </a:glow>
                </a:effectLst>
              </a:rPr>
              <a:t>Heb</a:t>
            </a:r>
            <a:r>
              <a:rPr lang="en-US" sz="4400" i="1" dirty="0">
                <a:solidFill>
                  <a:srgbClr val="FFC000"/>
                </a:solidFill>
                <a:effectLst>
                  <a:glow rad="101600">
                    <a:schemeClr val="bg1">
                      <a:alpha val="60000"/>
                    </a:schemeClr>
                  </a:glow>
                </a:effectLst>
              </a:rPr>
              <a:t>. 10:29</a:t>
            </a:r>
            <a:r>
              <a:rPr lang="en-US" sz="4400" dirty="0">
                <a:solidFill>
                  <a:srgbClr val="FFC000"/>
                </a:solidFill>
                <a:effectLst>
                  <a:glow rad="101600">
                    <a:schemeClr val="bg1">
                      <a:alpha val="60000"/>
                    </a:schemeClr>
                  </a:glow>
                </a:effectLst>
              </a:rPr>
              <a:t> </a:t>
            </a:r>
            <a:endPar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400" i="1" noProof="0" dirty="0" smtClean="0">
                <a:solidFill>
                  <a:srgbClr val="FFC000"/>
                </a:solidFill>
                <a:effectLst>
                  <a:glow rad="101600">
                    <a:schemeClr val="bg1">
                      <a:alpha val="60000"/>
                    </a:schemeClr>
                  </a:glow>
                </a:effectLst>
              </a:rPr>
              <a:t>  </a:t>
            </a:r>
            <a:r>
              <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“God gives grace to the humble…”</a:t>
            </a:r>
            <a:endPar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to="" calcmode="lin" valueType="num">
                                      <p:cBhvr>
                                        <p:cTn id="7" dur="1" fill="hold"/>
                                        <p:tgtEl>
                                          <p:spTgt spid="2">
                                            <p:txEl>
                                              <p:pRg st="5" end="5"/>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 to="" calcmode="lin" valueType="num">
                                      <p:cBhvr>
                                        <p:cTn id="12" dur="1" fill="hold"/>
                                        <p:tgtEl>
                                          <p:spTgt spid="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marshill.com/files/2012/01/04/areyouspiritfilled_GMS.jpg"/>
          <p:cNvPicPr>
            <a:picLocks noChangeAspect="1" noChangeArrowheads="1"/>
          </p:cNvPicPr>
          <p:nvPr/>
        </p:nvPicPr>
        <p:blipFill>
          <a:blip r:embed="rId2" cstate="print"/>
          <a:srcRect/>
          <a:stretch>
            <a:fillRect/>
          </a:stretch>
        </p:blipFill>
        <p:spPr bwMode="auto">
          <a:xfrm>
            <a:off x="0" y="381000"/>
            <a:ext cx="9153150" cy="609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odnewsfl.org/upload/passing-test-390x280.jpg"/>
          <p:cNvPicPr>
            <a:picLocks noChangeAspect="1" noChangeArrowheads="1"/>
          </p:cNvPicPr>
          <p:nvPr/>
        </p:nvPicPr>
        <p:blipFill>
          <a:blip r:embed="rId2" cstate="print"/>
          <a:srcRect/>
          <a:stretch>
            <a:fillRect/>
          </a:stretch>
        </p:blipFill>
        <p:spPr bwMode="auto">
          <a:xfrm>
            <a:off x="-408215" y="0"/>
            <a:ext cx="9552215"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smtClean="0">
                <a:effectLst>
                  <a:glow rad="101600">
                    <a:schemeClr val="bg1">
                      <a:alpha val="60000"/>
                    </a:schemeClr>
                  </a:glow>
                </a:effectLst>
              </a:rPr>
              <a:t>The </a:t>
            </a:r>
            <a:r>
              <a:rPr lang="en-US" dirty="0" smtClean="0">
                <a:effectLst>
                  <a:glow rad="101600">
                    <a:schemeClr val="bg1">
                      <a:alpha val="60000"/>
                    </a:schemeClr>
                  </a:glow>
                </a:effectLst>
              </a:rPr>
              <a:t>test of spirit-filling is how well you  responded to sources </a:t>
            </a:r>
            <a:r>
              <a:rPr lang="en-US" dirty="0" smtClean="0">
                <a:effectLst>
                  <a:glow rad="101600">
                    <a:schemeClr val="bg1">
                      <a:alpha val="60000"/>
                    </a:schemeClr>
                  </a:glow>
                </a:effectLst>
              </a:rPr>
              <a:t>of </a:t>
            </a:r>
            <a:r>
              <a:rPr lang="en-US" dirty="0" smtClean="0">
                <a:effectLst>
                  <a:glow rad="101600">
                    <a:schemeClr val="bg1">
                      <a:alpha val="60000"/>
                    </a:schemeClr>
                  </a:glow>
                </a:effectLst>
              </a:rPr>
              <a:t>irritation</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i="1" dirty="0" smtClean="0">
                <a:effectLst>
                  <a:glow rad="101600">
                    <a:schemeClr val="bg1">
                      <a:alpha val="60000"/>
                    </a:schemeClr>
                  </a:glow>
                </a:effectLst>
              </a:rPr>
              <a:t>(Matthew 5:1-16)</a:t>
            </a:r>
            <a:endParaRPr lang="en-US" i="1" dirty="0">
              <a:effectLst>
                <a:glow rad="101600">
                  <a:schemeClr val="bg1">
                    <a:alpha val="60000"/>
                  </a:schemeClr>
                </a:glow>
              </a:effectLst>
            </a:endParaRPr>
          </a:p>
        </p:txBody>
      </p:sp>
      <p:pic>
        <p:nvPicPr>
          <p:cNvPr id="27650" name="Picture 2" descr="http://1funny.com/wp-content/uploads/2011/08/happy-sad.jpg"/>
          <p:cNvPicPr>
            <a:picLocks noChangeAspect="1" noChangeArrowheads="1"/>
          </p:cNvPicPr>
          <p:nvPr/>
        </p:nvPicPr>
        <p:blipFill>
          <a:blip r:embed="rId3" cstate="print"/>
          <a:srcRect/>
          <a:stretch>
            <a:fillRect/>
          </a:stretch>
        </p:blipFill>
        <p:spPr bwMode="auto">
          <a:xfrm>
            <a:off x="1524000" y="2286000"/>
            <a:ext cx="6399909" cy="42414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733800" cy="1143000"/>
          </a:xfrm>
        </p:spPr>
        <p:txBody>
          <a:bodyPr>
            <a:normAutofit/>
          </a:bodyPr>
          <a:lstStyle/>
          <a:p>
            <a:r>
              <a:rPr lang="en-US" sz="3600" i="1" dirty="0" smtClean="0">
                <a:effectLst>
                  <a:glow rad="101600">
                    <a:schemeClr val="bg1">
                      <a:alpha val="60000"/>
                    </a:schemeClr>
                  </a:glow>
                </a:effectLst>
              </a:rPr>
              <a:t>(Matthew 5:1-16)</a:t>
            </a:r>
            <a:endParaRPr lang="en-US" sz="3600" dirty="0"/>
          </a:p>
        </p:txBody>
      </p:sp>
      <p:sp>
        <p:nvSpPr>
          <p:cNvPr id="3" name="Content Placeholder 2"/>
          <p:cNvSpPr>
            <a:spLocks noGrp="1"/>
          </p:cNvSpPr>
          <p:nvPr>
            <p:ph idx="1"/>
          </p:nvPr>
        </p:nvSpPr>
        <p:spPr>
          <a:xfrm>
            <a:off x="0" y="1600200"/>
            <a:ext cx="4343400" cy="5257800"/>
          </a:xfrm>
        </p:spPr>
        <p:txBody>
          <a:bodyPr>
            <a:normAutofit/>
          </a:bodyPr>
          <a:lstStyle/>
          <a:p>
            <a:r>
              <a:rPr lang="en-US" dirty="0" smtClean="0">
                <a:effectLst>
                  <a:glow rad="101600">
                    <a:schemeClr val="bg1">
                      <a:alpha val="60000"/>
                    </a:schemeClr>
                  </a:glow>
                </a:effectLst>
              </a:rPr>
              <a:t>Poor in spirit</a:t>
            </a:r>
          </a:p>
          <a:p>
            <a:r>
              <a:rPr lang="en-US" dirty="0" smtClean="0">
                <a:effectLst>
                  <a:glow rad="101600">
                    <a:schemeClr val="bg1">
                      <a:alpha val="60000"/>
                    </a:schemeClr>
                  </a:glow>
                </a:effectLst>
              </a:rPr>
              <a:t>Mourn</a:t>
            </a:r>
          </a:p>
          <a:p>
            <a:r>
              <a:rPr lang="en-US" dirty="0" smtClean="0">
                <a:effectLst>
                  <a:glow rad="101600">
                    <a:schemeClr val="bg1">
                      <a:alpha val="60000"/>
                    </a:schemeClr>
                  </a:glow>
                </a:effectLst>
              </a:rPr>
              <a:t>Meek</a:t>
            </a:r>
          </a:p>
          <a:p>
            <a:r>
              <a:rPr lang="en-US" dirty="0" smtClean="0">
                <a:effectLst>
                  <a:glow rad="101600">
                    <a:schemeClr val="bg1">
                      <a:alpha val="60000"/>
                    </a:schemeClr>
                  </a:glow>
                </a:effectLst>
              </a:rPr>
              <a:t>Hunger and Thirst </a:t>
            </a:r>
          </a:p>
          <a:p>
            <a:r>
              <a:rPr lang="en-US" dirty="0" smtClean="0">
                <a:effectLst>
                  <a:glow rad="101600">
                    <a:schemeClr val="bg1">
                      <a:alpha val="60000"/>
                    </a:schemeClr>
                  </a:glow>
                </a:effectLst>
              </a:rPr>
              <a:t>Merciful</a:t>
            </a:r>
          </a:p>
          <a:p>
            <a:r>
              <a:rPr lang="en-US" dirty="0" smtClean="0">
                <a:effectLst>
                  <a:glow rad="101600">
                    <a:schemeClr val="bg1">
                      <a:alpha val="60000"/>
                    </a:schemeClr>
                  </a:glow>
                </a:effectLst>
              </a:rPr>
              <a:t>Pure in heart</a:t>
            </a:r>
          </a:p>
          <a:p>
            <a:r>
              <a:rPr lang="en-US" dirty="0" smtClean="0">
                <a:effectLst>
                  <a:glow rad="101600">
                    <a:schemeClr val="bg1">
                      <a:alpha val="60000"/>
                    </a:schemeClr>
                  </a:glow>
                </a:effectLst>
              </a:rPr>
              <a:t>Peacemakers</a:t>
            </a:r>
          </a:p>
          <a:p>
            <a:r>
              <a:rPr lang="en-US" dirty="0" smtClean="0">
                <a:effectLst>
                  <a:glow rad="101600">
                    <a:schemeClr val="bg1">
                      <a:alpha val="60000"/>
                    </a:schemeClr>
                  </a:glow>
                </a:effectLst>
              </a:rPr>
              <a:t>Persecuted</a:t>
            </a:r>
            <a:endParaRPr lang="en-US" dirty="0">
              <a:effectLst>
                <a:glow rad="101600">
                  <a:schemeClr val="bg1">
                    <a:alpha val="60000"/>
                  </a:schemeClr>
                </a:glow>
              </a:effectLst>
            </a:endParaRPr>
          </a:p>
        </p:txBody>
      </p:sp>
      <p:sp>
        <p:nvSpPr>
          <p:cNvPr id="54276" name="AutoShape 4" descr="http://www.bookpalace.com/acatalog/Coller4.jpg"/>
          <p:cNvSpPr>
            <a:spLocks noChangeAspect="1" noChangeArrowheads="1"/>
          </p:cNvSpPr>
          <p:nvPr/>
        </p:nvSpPr>
        <p:spPr bwMode="auto">
          <a:xfrm>
            <a:off x="63500" y="-136525"/>
            <a:ext cx="27336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8" name="Picture 6" descr="http://www.bookpalace.com/acatalog/Coller4.jpg"/>
          <p:cNvPicPr>
            <a:picLocks noChangeAspect="1" noChangeArrowheads="1"/>
          </p:cNvPicPr>
          <p:nvPr/>
        </p:nvPicPr>
        <p:blipFill>
          <a:blip r:embed="rId2" cstate="print"/>
          <a:srcRect/>
          <a:stretch>
            <a:fillRect/>
          </a:stretch>
        </p:blipFill>
        <p:spPr bwMode="auto">
          <a:xfrm flipH="1">
            <a:off x="3839085" y="0"/>
            <a:ext cx="530491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i="1" dirty="0" smtClean="0"/>
              <a:t>(I </a:t>
            </a:r>
            <a:r>
              <a:rPr lang="en-US" i="1" dirty="0" smtClean="0"/>
              <a:t>Peter 2:18-23) </a:t>
            </a:r>
            <a:r>
              <a:rPr lang="en-US" i="1" dirty="0" smtClean="0"/>
              <a:t/>
            </a:r>
            <a:br>
              <a:rPr lang="en-US" i="1" dirty="0" smtClean="0"/>
            </a:br>
            <a:r>
              <a:rPr lang="en-US" i="1" dirty="0" smtClean="0"/>
              <a:t>“Servants</a:t>
            </a:r>
            <a:r>
              <a:rPr lang="en-US" i="1" dirty="0" smtClean="0"/>
              <a:t>, be subject to your masters with all fear; not only to the good and gentle, but also to the </a:t>
            </a:r>
            <a:r>
              <a:rPr lang="en-US" i="1" dirty="0" err="1" smtClean="0"/>
              <a:t>froward</a:t>
            </a:r>
            <a:r>
              <a:rPr lang="en-US" i="1" dirty="0" smtClean="0"/>
              <a:t>. For this is thankworthy, if a man for conscience toward God endure grief, suffering wrongfully. </a:t>
            </a:r>
            <a:r>
              <a:rPr lang="en-US" i="1" dirty="0" smtClean="0"/>
              <a:t>For </a:t>
            </a:r>
            <a:r>
              <a:rPr lang="en-US" i="1" dirty="0" smtClean="0"/>
              <a:t>what glory is it, if, when ye be buffeted for your faults, ye shall take it patiently? but if, when ye do well, and suffer for it, ye take it patiently, this is acceptable with God. </a:t>
            </a:r>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i="1" dirty="0" smtClean="0"/>
              <a:t>For even hereunto were ye called: because Christ also suffered for us, leaving us an example, that ye should follow his steps: </a:t>
            </a:r>
            <a:r>
              <a:rPr lang="en-US" i="1" dirty="0" smtClean="0"/>
              <a:t>Who </a:t>
            </a:r>
            <a:r>
              <a:rPr lang="en-US" i="1" dirty="0" smtClean="0"/>
              <a:t>did no sin, neither was guile found in his mouth: Who, when he was reviled, reviled not again; when he suffered, he threatened not; but committed himself to him that </a:t>
            </a:r>
            <a:r>
              <a:rPr lang="en-US" i="1" dirty="0" err="1" smtClean="0"/>
              <a:t>judgeth</a:t>
            </a:r>
            <a:r>
              <a:rPr lang="en-US" i="1" dirty="0" smtClean="0"/>
              <a:t> </a:t>
            </a:r>
            <a:r>
              <a:rPr lang="en-US" i="1" dirty="0" smtClean="0"/>
              <a:t>righteously</a:t>
            </a:r>
            <a:r>
              <a:rPr lang="en-US" i="1" dirty="0" smtClean="0"/>
              <a:t>.</a:t>
            </a:r>
            <a:r>
              <a:rPr lang="en-US" i="1"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86200" y="228600"/>
            <a:ext cx="4876800" cy="6324600"/>
          </a:xfrm>
        </p:spPr>
        <p:txBody>
          <a:bodyPr>
            <a:normAutofit/>
          </a:bodyPr>
          <a:lstStyle/>
          <a:p>
            <a:r>
              <a:rPr lang="en-US" sz="4000" dirty="0" smtClean="0">
                <a:effectLst>
                  <a:glow rad="101600">
                    <a:schemeClr val="bg1">
                      <a:alpha val="60000"/>
                    </a:schemeClr>
                  </a:glow>
                </a:effectLst>
              </a:rPr>
              <a:t>Follow Christ’s example</a:t>
            </a:r>
          </a:p>
          <a:p>
            <a:r>
              <a:rPr lang="en-US" sz="4000" dirty="0" smtClean="0">
                <a:effectLst>
                  <a:glow rad="101600">
                    <a:schemeClr val="bg1">
                      <a:alpha val="60000"/>
                    </a:schemeClr>
                  </a:glow>
                </a:effectLst>
              </a:rPr>
              <a:t>Submit to God – </a:t>
            </a:r>
            <a:r>
              <a:rPr lang="en-US" sz="4000" i="1" dirty="0" smtClean="0">
                <a:effectLst>
                  <a:glow rad="101600">
                    <a:schemeClr val="bg1">
                      <a:alpha val="60000"/>
                    </a:schemeClr>
                  </a:glow>
                </a:effectLst>
              </a:rPr>
              <a:t>James 4:7</a:t>
            </a:r>
          </a:p>
          <a:p>
            <a:r>
              <a:rPr lang="en-US" sz="4000" dirty="0" smtClean="0">
                <a:effectLst>
                  <a:glow rad="101600">
                    <a:schemeClr val="bg1">
                      <a:alpha val="60000"/>
                    </a:schemeClr>
                  </a:glow>
                </a:effectLst>
              </a:rPr>
              <a:t>Resist the Devil </a:t>
            </a:r>
            <a:r>
              <a:rPr lang="en-US" sz="4000" dirty="0" smtClean="0">
                <a:effectLst>
                  <a:glow rad="101600">
                    <a:schemeClr val="bg1">
                      <a:alpha val="60000"/>
                    </a:schemeClr>
                  </a:glow>
                </a:effectLst>
              </a:rPr>
              <a:t>–        </a:t>
            </a:r>
            <a:r>
              <a:rPr lang="en-US" sz="4000" i="1" dirty="0" smtClean="0">
                <a:effectLst>
                  <a:glow rad="101600">
                    <a:schemeClr val="bg1">
                      <a:alpha val="60000"/>
                    </a:schemeClr>
                  </a:glow>
                </a:effectLst>
              </a:rPr>
              <a:t>I Pet. 5:9 </a:t>
            </a:r>
          </a:p>
          <a:p>
            <a:r>
              <a:rPr lang="en-US" sz="4000" dirty="0" smtClean="0">
                <a:effectLst>
                  <a:glow rad="101600">
                    <a:schemeClr val="bg1">
                      <a:alpha val="60000"/>
                    </a:schemeClr>
                  </a:glow>
                </a:effectLst>
              </a:rPr>
              <a:t>Ask God to fill you with His Holy Spirit – </a:t>
            </a:r>
            <a:r>
              <a:rPr lang="en-US" sz="4000" i="1" dirty="0" smtClean="0">
                <a:effectLst>
                  <a:glow rad="101600">
                    <a:schemeClr val="bg1">
                      <a:alpha val="60000"/>
                    </a:schemeClr>
                  </a:glow>
                </a:effectLst>
              </a:rPr>
              <a:t>Luke 11:13</a:t>
            </a:r>
            <a:endParaRPr lang="en-US" sz="4000" i="1" dirty="0">
              <a:effectLst>
                <a:glow rad="101600">
                  <a:schemeClr val="bg1">
                    <a:alpha val="60000"/>
                  </a:schemeClr>
                </a:glow>
              </a:effectLst>
            </a:endParaRPr>
          </a:p>
        </p:txBody>
      </p:sp>
      <p:pic>
        <p:nvPicPr>
          <p:cNvPr id="25602" name="Picture 2" descr="http://www.cinemasoldier.com/storage/post-images/judd-apatow-happy-sad.jpg?__SQUARESPACE_CACHEVERSION=1276022186870"/>
          <p:cNvPicPr>
            <a:picLocks noChangeAspect="1" noChangeArrowheads="1"/>
          </p:cNvPicPr>
          <p:nvPr/>
        </p:nvPicPr>
        <p:blipFill>
          <a:blip r:embed="rId3" cstate="print"/>
          <a:srcRect t="-3200" r="50400"/>
          <a:stretch>
            <a:fillRect/>
          </a:stretch>
        </p:blipFill>
        <p:spPr bwMode="auto">
          <a:xfrm>
            <a:off x="609600" y="1219200"/>
            <a:ext cx="2362200" cy="2457450"/>
          </a:xfrm>
          <a:prstGeom prst="rect">
            <a:avLst/>
          </a:prstGeom>
          <a:noFill/>
        </p:spPr>
      </p:pic>
      <p:pic>
        <p:nvPicPr>
          <p:cNvPr id="25604" name="Picture 4" descr="http://www.cinemasoldier.com/storage/post-images/judd-apatow-happy-sad.jpg?__SQUARESPACE_CACHEVERSION=1276022186870"/>
          <p:cNvPicPr>
            <a:picLocks noChangeAspect="1" noChangeArrowheads="1"/>
          </p:cNvPicPr>
          <p:nvPr/>
        </p:nvPicPr>
        <p:blipFill>
          <a:blip r:embed="rId3" cstate="print"/>
          <a:srcRect l="49600" t="3200"/>
          <a:stretch>
            <a:fillRect/>
          </a:stretch>
        </p:blipFill>
        <p:spPr bwMode="auto">
          <a:xfrm>
            <a:off x="530251" y="3962400"/>
            <a:ext cx="2479649"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biblicalproof.files.wordpress.com/2011/03/footsteps-of-jesus.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dirty="0" smtClean="0">
                <a:solidFill>
                  <a:srgbClr val="FFFF00"/>
                </a:solidFill>
              </a:rPr>
              <a:t>Overcoming </a:t>
            </a:r>
            <a:r>
              <a:rPr lang="en-US" cap="all" dirty="0" smtClean="0">
                <a:solidFill>
                  <a:srgbClr val="FFFF00"/>
                </a:solidFill>
              </a:rPr>
              <a:t>a</a:t>
            </a:r>
            <a:r>
              <a:rPr lang="en-US" dirty="0" smtClean="0">
                <a:solidFill>
                  <a:srgbClr val="FFFF00"/>
                </a:solidFill>
              </a:rPr>
              <a:t>nger by </a:t>
            </a:r>
            <a:r>
              <a:rPr lang="en-US" dirty="0" smtClean="0">
                <a:solidFill>
                  <a:srgbClr val="FFFF00"/>
                </a:solidFill>
              </a:rPr>
              <a:t/>
            </a:r>
            <a:br>
              <a:rPr lang="en-US" dirty="0" smtClean="0">
                <a:solidFill>
                  <a:srgbClr val="FFFF00"/>
                </a:solidFill>
              </a:rPr>
            </a:br>
            <a:r>
              <a:rPr lang="en-US" dirty="0" smtClean="0">
                <a:solidFill>
                  <a:srgbClr val="FFFF00"/>
                </a:solidFill>
              </a:rPr>
              <a:t>Yielding </a:t>
            </a:r>
            <a:r>
              <a:rPr lang="en-US" dirty="0" smtClean="0">
                <a:solidFill>
                  <a:srgbClr val="FFFF00"/>
                </a:solidFill>
              </a:rPr>
              <a:t>Personal Rights  </a:t>
            </a:r>
            <a:endParaRPr lang="en-US" dirty="0">
              <a:solidFill>
                <a:srgbClr val="FFFF00"/>
              </a:solidFill>
            </a:endParaRPr>
          </a:p>
        </p:txBody>
      </p:sp>
      <p:sp>
        <p:nvSpPr>
          <p:cNvPr id="3" name="Content Placeholder 2"/>
          <p:cNvSpPr>
            <a:spLocks noGrp="1"/>
          </p:cNvSpPr>
          <p:nvPr>
            <p:ph idx="1"/>
          </p:nvPr>
        </p:nvSpPr>
        <p:spPr>
          <a:xfrm>
            <a:off x="0" y="1752600"/>
            <a:ext cx="9144000" cy="5105400"/>
          </a:xfrm>
        </p:spPr>
        <p:txBody>
          <a:bodyPr>
            <a:normAutofit/>
          </a:bodyPr>
          <a:lstStyle/>
          <a:p>
            <a:r>
              <a:rPr lang="en-US" dirty="0" smtClean="0"/>
              <a:t>Jesus Christ is our example to look to </a:t>
            </a:r>
            <a:r>
              <a:rPr lang="en-US" dirty="0" smtClean="0"/>
              <a:t>concerning </a:t>
            </a:r>
            <a:r>
              <a:rPr lang="en-US" dirty="0" smtClean="0"/>
              <a:t>personal rights and how to yield those </a:t>
            </a:r>
            <a:r>
              <a:rPr lang="en-US" dirty="0" smtClean="0"/>
              <a:t>rights.</a:t>
            </a:r>
          </a:p>
          <a:p>
            <a:pPr hangingPunct="0"/>
            <a:r>
              <a:rPr lang="en-US" dirty="0" smtClean="0"/>
              <a:t>We are to follow Christ’s example  -  </a:t>
            </a:r>
            <a:r>
              <a:rPr lang="en-US" i="1" dirty="0" smtClean="0"/>
              <a:t>I Peter </a:t>
            </a:r>
            <a:r>
              <a:rPr lang="en-US" i="1" dirty="0" smtClean="0"/>
              <a:t>2:21-23</a:t>
            </a:r>
          </a:p>
          <a:p>
            <a:pPr hangingPunct="0"/>
            <a:r>
              <a:rPr lang="en-US" dirty="0" smtClean="0"/>
              <a:t>We </a:t>
            </a:r>
            <a:r>
              <a:rPr lang="en-US" dirty="0" smtClean="0"/>
              <a:t>are to have Christ’s attitude  -  </a:t>
            </a:r>
            <a:r>
              <a:rPr lang="en-US" i="1" dirty="0" smtClean="0"/>
              <a:t>Philippians </a:t>
            </a:r>
            <a:r>
              <a:rPr lang="en-US" i="1" dirty="0" smtClean="0"/>
              <a:t>2:5-8</a:t>
            </a:r>
          </a:p>
          <a:p>
            <a:pPr hangingPunct="0"/>
            <a:r>
              <a:rPr lang="en-US" dirty="0" smtClean="0"/>
              <a:t>Christ yielded </a:t>
            </a:r>
            <a:r>
              <a:rPr lang="en-US" u="sng" dirty="0" smtClean="0"/>
              <a:t>His right to </a:t>
            </a:r>
            <a:r>
              <a:rPr lang="en-US" u="sng" cap="all" dirty="0" smtClean="0"/>
              <a:t>w</a:t>
            </a:r>
            <a:r>
              <a:rPr lang="en-US" u="sng" dirty="0" smtClean="0"/>
              <a:t>ealth</a:t>
            </a:r>
            <a:r>
              <a:rPr lang="en-US" dirty="0" smtClean="0"/>
              <a:t>  </a:t>
            </a:r>
            <a:r>
              <a:rPr lang="en-US" i="1" dirty="0" smtClean="0"/>
              <a:t>-  I Corinthians 2:9;  Revelation 21:10-11, 18-19, </a:t>
            </a:r>
            <a:r>
              <a:rPr lang="en-US" i="1" dirty="0" smtClean="0"/>
              <a:t>23</a:t>
            </a:r>
            <a:r>
              <a:rPr lang="en-US" i="1" dirty="0" smtClean="0"/>
              <a:t>;  22:1-2</a:t>
            </a:r>
          </a:p>
          <a:p>
            <a:pPr hangingPunct="0"/>
            <a:r>
              <a:rPr lang="en-US" dirty="0" smtClean="0"/>
              <a:t>Christ </a:t>
            </a:r>
            <a:r>
              <a:rPr lang="en-US" dirty="0" smtClean="0"/>
              <a:t>yielded </a:t>
            </a:r>
            <a:r>
              <a:rPr lang="en-US" u="sng" dirty="0" smtClean="0"/>
              <a:t>His right to a Good Reputation</a:t>
            </a:r>
            <a:r>
              <a:rPr lang="en-US" dirty="0" smtClean="0"/>
              <a:t>  -  </a:t>
            </a:r>
            <a:r>
              <a:rPr lang="en-US" i="1" dirty="0" smtClean="0"/>
              <a:t>Mark 3:1-6;  Luke, </a:t>
            </a:r>
            <a:r>
              <a:rPr lang="en-US" i="1" dirty="0" smtClean="0"/>
              <a:t>7:38-50; John </a:t>
            </a:r>
            <a:r>
              <a:rPr lang="en-US" i="1" dirty="0" smtClean="0"/>
              <a:t>1:46; 8:41</a:t>
            </a:r>
          </a:p>
          <a:p>
            <a:pPr hangingPunct="0"/>
            <a:endParaRPr lang="en-US" i="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to="" calcmode="lin" valueType="num">
                                      <p:cBhvr>
                                        <p:cTn id="12" dur="1" fill="hold"/>
                                        <p:tgtEl>
                                          <p:spTgt spid="205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to="" calcmode="lin" valueType="num">
                                      <p:cBhvr>
                                        <p:cTn id="17" dur="1" fill="hold"/>
                                        <p:tgtEl>
                                          <p:spTgt spid="205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 to="" calcmode="lin" valueType="num">
                                      <p:cBhvr>
                                        <p:cTn id="22" dur="1" fill="hold"/>
                                        <p:tgtEl>
                                          <p:spTgt spid="206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 to="" calcmode="lin" valueType="num">
                                      <p:cBhvr>
                                        <p:cTn id="27" dur="1" fill="hold"/>
                                        <p:tgtEl>
                                          <p:spTgt spid="205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 to="" calcmode="lin" valueType="num">
                                      <p:cBhvr>
                                        <p:cTn id="32" dur="1" fill="hold"/>
                                        <p:tgtEl>
                                          <p:spTgt spid="2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hangingPunct="0"/>
            <a:r>
              <a:rPr lang="en-US" sz="3600" dirty="0" smtClean="0"/>
              <a:t>Christ </a:t>
            </a:r>
            <a:r>
              <a:rPr lang="en-US" sz="3600" dirty="0" smtClean="0"/>
              <a:t>yielded </a:t>
            </a:r>
            <a:r>
              <a:rPr lang="en-US" sz="3600" u="sng" dirty="0" smtClean="0"/>
              <a:t>His right to be </a:t>
            </a:r>
            <a:r>
              <a:rPr lang="en-US" sz="3600" u="sng" cap="all" dirty="0" smtClean="0"/>
              <a:t>s</a:t>
            </a:r>
            <a:r>
              <a:rPr lang="en-US" sz="3600" u="sng" dirty="0" smtClean="0"/>
              <a:t>erved</a:t>
            </a:r>
            <a:r>
              <a:rPr lang="en-US" sz="3600" dirty="0" smtClean="0"/>
              <a:t>  </a:t>
            </a:r>
            <a:r>
              <a:rPr lang="en-US" sz="3600" i="1" dirty="0" smtClean="0"/>
              <a:t>-  John 13:3-5,  12-15</a:t>
            </a:r>
          </a:p>
          <a:p>
            <a:pPr hangingPunct="0"/>
            <a:r>
              <a:rPr lang="en-US" sz="3600" dirty="0" smtClean="0"/>
              <a:t>Christ </a:t>
            </a:r>
            <a:r>
              <a:rPr lang="en-US" sz="3600" dirty="0" smtClean="0"/>
              <a:t>yielded </a:t>
            </a:r>
            <a:r>
              <a:rPr lang="en-US" sz="3600" u="sng" dirty="0" smtClean="0"/>
              <a:t>His right to Physical Comforts</a:t>
            </a:r>
            <a:r>
              <a:rPr lang="en-US" sz="3600" dirty="0" smtClean="0"/>
              <a:t>  -  </a:t>
            </a:r>
            <a:r>
              <a:rPr lang="en-US" sz="3600" i="1" dirty="0" smtClean="0"/>
              <a:t>Matthew 8:20;  Mark 1:32-35</a:t>
            </a:r>
          </a:p>
          <a:p>
            <a:pPr hangingPunct="0"/>
            <a:r>
              <a:rPr lang="en-US" sz="3600" dirty="0" smtClean="0"/>
              <a:t>Christ </a:t>
            </a:r>
            <a:r>
              <a:rPr lang="en-US" sz="3600" dirty="0" smtClean="0"/>
              <a:t>yielded </a:t>
            </a:r>
            <a:r>
              <a:rPr lang="en-US" sz="3600" u="sng" dirty="0" smtClean="0"/>
              <a:t>His right to make His own Decisions</a:t>
            </a:r>
            <a:r>
              <a:rPr lang="en-US" sz="3600" dirty="0" smtClean="0"/>
              <a:t>  -  </a:t>
            </a:r>
            <a:r>
              <a:rPr lang="en-US" sz="3600" i="1" dirty="0" smtClean="0">
                <a:solidFill>
                  <a:srgbClr val="FFFF00"/>
                </a:solidFill>
              </a:rPr>
              <a:t>John 6:38;  Luke 22:42  “. . .  I </a:t>
            </a:r>
            <a:r>
              <a:rPr lang="en-US" sz="3600" i="1" dirty="0" smtClean="0">
                <a:solidFill>
                  <a:srgbClr val="FFFF00"/>
                </a:solidFill>
              </a:rPr>
              <a:t>came </a:t>
            </a:r>
            <a:r>
              <a:rPr lang="en-US" sz="3600" i="1" dirty="0" smtClean="0">
                <a:solidFill>
                  <a:srgbClr val="FFFF00"/>
                </a:solidFill>
              </a:rPr>
              <a:t>. . .  not to do my own will, but the will of Him that sent me . . .  not my will, but </a:t>
            </a:r>
            <a:r>
              <a:rPr lang="en-US" sz="3600" i="1" dirty="0" err="1" smtClean="0">
                <a:solidFill>
                  <a:srgbClr val="FFFF00"/>
                </a:solidFill>
              </a:rPr>
              <a:t>thine</a:t>
            </a:r>
            <a:r>
              <a:rPr lang="en-US" sz="3600" i="1" dirty="0" smtClean="0">
                <a:solidFill>
                  <a:srgbClr val="FFFF00"/>
                </a:solidFill>
              </a:rPr>
              <a:t> </a:t>
            </a:r>
            <a:r>
              <a:rPr lang="en-US" sz="3600" i="1" dirty="0" smtClean="0">
                <a:solidFill>
                  <a:srgbClr val="FFFF00"/>
                </a:solidFill>
              </a:rPr>
              <a:t>be done. . </a:t>
            </a:r>
            <a:r>
              <a:rPr lang="en-US" sz="3600" i="1" dirty="0" smtClean="0">
                <a:solidFill>
                  <a:srgbClr val="FFFF00"/>
                </a:solidFill>
              </a:rPr>
              <a:t>.”</a:t>
            </a:r>
          </a:p>
          <a:p>
            <a:pPr hangingPunct="0">
              <a:buNone/>
            </a:pPr>
            <a:endParaRPr lang="en-US" sz="3600" i="1" dirty="0" smtClean="0">
              <a:solidFill>
                <a:srgbClr val="FFFF00"/>
              </a:solidFill>
            </a:endParaRP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5257800" cy="6553200"/>
          </a:xfrm>
        </p:spPr>
        <p:txBody>
          <a:bodyPr>
            <a:normAutofit/>
          </a:bodyPr>
          <a:lstStyle/>
          <a:p>
            <a:pPr hangingPunct="0"/>
            <a:r>
              <a:rPr lang="en-US" sz="3600" dirty="0" smtClean="0"/>
              <a:t>Transferring Ownership of all we have to the Lordship of Jesus Christ  </a:t>
            </a:r>
            <a:r>
              <a:rPr lang="en-US" sz="3600" i="1" dirty="0" smtClean="0"/>
              <a:t>- Rom. 12:1-2</a:t>
            </a:r>
          </a:p>
          <a:p>
            <a:pPr hangingPunct="0"/>
            <a:r>
              <a:rPr lang="en-US" sz="3600" dirty="0" smtClean="0"/>
              <a:t>Christ’s ownership of His entire creation  -  </a:t>
            </a:r>
            <a:r>
              <a:rPr lang="en-US" sz="3600" i="1" dirty="0" smtClean="0"/>
              <a:t>Colossians 1:16-17</a:t>
            </a:r>
          </a:p>
          <a:p>
            <a:pPr hangingPunct="0"/>
            <a:r>
              <a:rPr lang="en-US" sz="3600" dirty="0" smtClean="0"/>
              <a:t>God’s ownership over our lives  -  </a:t>
            </a:r>
            <a:r>
              <a:rPr lang="en-US" sz="3600" dirty="0" smtClean="0"/>
              <a:t>                          </a:t>
            </a:r>
            <a:r>
              <a:rPr lang="en-US" sz="3600" i="1" dirty="0" smtClean="0"/>
              <a:t>I </a:t>
            </a:r>
            <a:r>
              <a:rPr lang="en-US" sz="3600" i="1" dirty="0" smtClean="0"/>
              <a:t>Corinthians 6:19-20</a:t>
            </a:r>
          </a:p>
          <a:p>
            <a:endParaRPr lang="en-US" sz="3600" dirty="0"/>
          </a:p>
        </p:txBody>
      </p:sp>
      <p:pic>
        <p:nvPicPr>
          <p:cNvPr id="53250" name="Picture 2" descr="http://lightrefreshments.files.wordpress.com/2012/02/yield-sign.jpg"/>
          <p:cNvPicPr>
            <a:picLocks noChangeAspect="1" noChangeArrowheads="1"/>
          </p:cNvPicPr>
          <p:nvPr/>
        </p:nvPicPr>
        <p:blipFill>
          <a:blip r:embed="rId2" cstate="print"/>
          <a:srcRect/>
          <a:stretch>
            <a:fillRect/>
          </a:stretch>
        </p:blipFill>
        <p:spPr bwMode="auto">
          <a:xfrm>
            <a:off x="5334000" y="1905000"/>
            <a:ext cx="3482321"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home.catholicweb.com/holyfamilyparadise/images/steward_logo.jpg"/>
          <p:cNvPicPr>
            <a:picLocks noChangeAspect="1" noChangeArrowheads="1"/>
          </p:cNvPicPr>
          <p:nvPr/>
        </p:nvPicPr>
        <p:blipFill>
          <a:blip r:embed="rId2" cstate="print"/>
          <a:srcRect/>
          <a:stretch>
            <a:fillRect/>
          </a:stretch>
        </p:blipFill>
        <p:spPr bwMode="auto">
          <a:xfrm>
            <a:off x="1143000" y="838200"/>
            <a:ext cx="6629400" cy="4242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fontScale="90000"/>
          </a:bodyPr>
          <a:lstStyle/>
          <a:p>
            <a:r>
              <a:rPr lang="en-US" dirty="0" smtClean="0">
                <a:solidFill>
                  <a:srgbClr val="FFFF00"/>
                </a:solidFill>
              </a:rPr>
              <a:t>A fundamental truth of Scripture is </a:t>
            </a:r>
            <a:r>
              <a:rPr lang="en-US" dirty="0" smtClean="0">
                <a:solidFill>
                  <a:srgbClr val="FFFF00"/>
                </a:solidFill>
              </a:rPr>
              <a:t/>
            </a:r>
            <a:br>
              <a:rPr lang="en-US" dirty="0" smtClean="0">
                <a:solidFill>
                  <a:srgbClr val="FFFF00"/>
                </a:solidFill>
              </a:rPr>
            </a:br>
            <a:r>
              <a:rPr lang="en-US" dirty="0" smtClean="0">
                <a:solidFill>
                  <a:srgbClr val="FFFF00"/>
                </a:solidFill>
              </a:rPr>
              <a:t>the </a:t>
            </a:r>
            <a:r>
              <a:rPr lang="en-US" dirty="0" smtClean="0">
                <a:solidFill>
                  <a:srgbClr val="FFFF00"/>
                </a:solidFill>
              </a:rPr>
              <a:t>principle of Stewardship </a:t>
            </a:r>
            <a:endParaRPr lang="en-US" dirty="0">
              <a:solidFill>
                <a:srgbClr val="FFFF00"/>
              </a:solidFill>
            </a:endParaRPr>
          </a:p>
        </p:txBody>
      </p:sp>
      <p:sp>
        <p:nvSpPr>
          <p:cNvPr id="4" name="Content Placeholder 3"/>
          <p:cNvSpPr>
            <a:spLocks noGrp="1"/>
          </p:cNvSpPr>
          <p:nvPr>
            <p:ph idx="1"/>
          </p:nvPr>
        </p:nvSpPr>
        <p:spPr>
          <a:xfrm>
            <a:off x="457200" y="2438400"/>
            <a:ext cx="8229600" cy="3763963"/>
          </a:xfrm>
        </p:spPr>
        <p:txBody>
          <a:bodyPr>
            <a:normAutofit/>
          </a:bodyPr>
          <a:lstStyle/>
          <a:p>
            <a:pPr hangingPunct="0"/>
            <a:r>
              <a:rPr lang="en-US" sz="3600" dirty="0" smtClean="0"/>
              <a:t>A </a:t>
            </a:r>
            <a:r>
              <a:rPr lang="en-US" sz="3600" dirty="0" smtClean="0"/>
              <a:t>steward is one who manages the property of </a:t>
            </a:r>
            <a:r>
              <a:rPr lang="en-US" sz="3600" dirty="0" smtClean="0"/>
              <a:t>another – </a:t>
            </a:r>
            <a:r>
              <a:rPr lang="en-US" sz="3600" i="1" dirty="0" smtClean="0"/>
              <a:t>I Corinthians 4:1-2</a:t>
            </a:r>
            <a:endParaRPr lang="en-US" sz="3600" i="1" dirty="0" smtClean="0"/>
          </a:p>
          <a:p>
            <a:pPr hangingPunct="0"/>
            <a:r>
              <a:rPr lang="en-US" sz="3600" dirty="0" smtClean="0"/>
              <a:t>As </a:t>
            </a:r>
            <a:r>
              <a:rPr lang="en-US" sz="3600" dirty="0" smtClean="0"/>
              <a:t>God’s </a:t>
            </a:r>
            <a:r>
              <a:rPr lang="en-US" sz="3600" dirty="0" smtClean="0"/>
              <a:t>stewards  we </a:t>
            </a:r>
            <a:r>
              <a:rPr lang="en-US" sz="3600" dirty="0" smtClean="0"/>
              <a:t>own nothing  -  He does!!!</a:t>
            </a:r>
          </a:p>
          <a:p>
            <a:pPr hangingPunct="0"/>
            <a:r>
              <a:rPr lang="en-US" sz="3600" dirty="0" smtClean="0"/>
              <a:t>The </a:t>
            </a:r>
            <a:r>
              <a:rPr lang="en-US" sz="3600" dirty="0" smtClean="0"/>
              <a:t>proper view of the </a:t>
            </a:r>
            <a:r>
              <a:rPr lang="en-US" sz="3600" dirty="0" smtClean="0"/>
              <a:t>Christian </a:t>
            </a:r>
            <a:r>
              <a:rPr lang="en-US" sz="3600" dirty="0" smtClean="0"/>
              <a:t>should be that which Job had  -  </a:t>
            </a:r>
            <a:r>
              <a:rPr lang="en-US" sz="3600" i="1" dirty="0" smtClean="0"/>
              <a:t>Job 1:21</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lstStyle/>
          <a:p>
            <a:r>
              <a:rPr lang="en-US" dirty="0" smtClean="0">
                <a:effectLst>
                  <a:glow rad="101600">
                    <a:schemeClr val="bg1">
                      <a:alpha val="60000"/>
                    </a:schemeClr>
                  </a:glow>
                </a:effectLst>
              </a:rPr>
              <a:t>How to Submit to God</a:t>
            </a:r>
            <a:endParaRPr lang="en-US" dirty="0">
              <a:effectLst>
                <a:glow rad="101600">
                  <a:schemeClr val="bg1">
                    <a:alpha val="60000"/>
                  </a:schemeClr>
                </a:glow>
              </a:effectLst>
            </a:endParaRPr>
          </a:p>
        </p:txBody>
      </p:sp>
      <p:sp>
        <p:nvSpPr>
          <p:cNvPr id="5" name="Content Placeholder 4"/>
          <p:cNvSpPr>
            <a:spLocks noGrp="1"/>
          </p:cNvSpPr>
          <p:nvPr>
            <p:ph idx="1"/>
          </p:nvPr>
        </p:nvSpPr>
        <p:spPr>
          <a:xfrm>
            <a:off x="0" y="1447800"/>
            <a:ext cx="5257800" cy="5410200"/>
          </a:xfrm>
        </p:spPr>
        <p:txBody>
          <a:bodyPr>
            <a:noAutofit/>
          </a:bodyPr>
          <a:lstStyle/>
          <a:p>
            <a:r>
              <a:rPr lang="en-US" sz="3600" dirty="0" smtClean="0">
                <a:effectLst>
                  <a:glow rad="101600">
                    <a:schemeClr val="bg1">
                      <a:alpha val="60000"/>
                    </a:schemeClr>
                  </a:glow>
                </a:effectLst>
              </a:rPr>
              <a:t>Thank God for it –             </a:t>
            </a:r>
            <a:r>
              <a:rPr lang="en-US" sz="3600" i="1" dirty="0" smtClean="0">
                <a:effectLst>
                  <a:glow rad="101600">
                    <a:schemeClr val="bg1">
                      <a:alpha val="60000"/>
                    </a:schemeClr>
                  </a:glow>
                </a:effectLst>
              </a:rPr>
              <a:t>I Thess. 5:24</a:t>
            </a:r>
          </a:p>
          <a:p>
            <a:r>
              <a:rPr lang="en-US" sz="3600" dirty="0" smtClean="0">
                <a:effectLst>
                  <a:glow rad="101600">
                    <a:schemeClr val="bg1">
                      <a:alpha val="60000"/>
                    </a:schemeClr>
                  </a:glow>
                </a:effectLst>
              </a:rPr>
              <a:t>Determine if you caused it – </a:t>
            </a:r>
            <a:r>
              <a:rPr lang="en-US" sz="3600" i="1" dirty="0" smtClean="0">
                <a:effectLst>
                  <a:glow rad="101600">
                    <a:schemeClr val="bg1">
                      <a:alpha val="60000"/>
                    </a:schemeClr>
                  </a:glow>
                </a:effectLst>
              </a:rPr>
              <a:t>Matt. 5:23-24</a:t>
            </a:r>
          </a:p>
          <a:p>
            <a:r>
              <a:rPr lang="en-US" sz="3600" dirty="0" smtClean="0">
                <a:effectLst>
                  <a:glow rad="101600">
                    <a:schemeClr val="bg1">
                      <a:alpha val="60000"/>
                    </a:schemeClr>
                  </a:glow>
                </a:effectLst>
              </a:rPr>
              <a:t>Develop character through it – </a:t>
            </a:r>
            <a:r>
              <a:rPr lang="en-US" sz="3600" i="1" dirty="0" smtClean="0">
                <a:effectLst>
                  <a:glow rad="101600">
                    <a:schemeClr val="bg1">
                      <a:alpha val="60000"/>
                    </a:schemeClr>
                  </a:glow>
                </a:effectLst>
              </a:rPr>
              <a:t>Rom. 5:5:3-4</a:t>
            </a:r>
          </a:p>
          <a:p>
            <a:r>
              <a:rPr lang="en-US" sz="3600" dirty="0" smtClean="0">
                <a:effectLst>
                  <a:glow rad="101600">
                    <a:schemeClr val="bg1">
                      <a:alpha val="60000"/>
                    </a:schemeClr>
                  </a:glow>
                </a:effectLst>
              </a:rPr>
              <a:t>Love your offender – </a:t>
            </a:r>
            <a:r>
              <a:rPr lang="en-US" sz="3600" i="1" dirty="0" smtClean="0">
                <a:effectLst>
                  <a:glow rad="101600">
                    <a:schemeClr val="bg1">
                      <a:alpha val="60000"/>
                    </a:schemeClr>
                  </a:glow>
                </a:effectLst>
              </a:rPr>
              <a:t>Luke 6:27-28</a:t>
            </a:r>
          </a:p>
          <a:p>
            <a:endParaRPr lang="en-US" sz="3600" dirty="0">
              <a:effectLst>
                <a:glow rad="101600">
                  <a:schemeClr val="bg1">
                    <a:alpha val="60000"/>
                  </a:schemeClr>
                </a:glow>
              </a:effectLst>
            </a:endParaRPr>
          </a:p>
        </p:txBody>
      </p:sp>
      <p:pic>
        <p:nvPicPr>
          <p:cNvPr id="23556" name="Picture 4" descr="http://theyouthunited.com/wp-content/uploads/2010/06/repentance_.jpg"/>
          <p:cNvPicPr>
            <a:picLocks noChangeAspect="1" noChangeArrowheads="1"/>
          </p:cNvPicPr>
          <p:nvPr/>
        </p:nvPicPr>
        <p:blipFill>
          <a:blip r:embed="rId3" cstate="print"/>
          <a:srcRect/>
          <a:stretch>
            <a:fillRect/>
          </a:stretch>
        </p:blipFill>
        <p:spPr bwMode="auto">
          <a:xfrm>
            <a:off x="5302685" y="2057400"/>
            <a:ext cx="3841315" cy="3505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2202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effectLst>
                  <a:glow rad="101600">
                    <a:schemeClr val="bg1">
                      <a:alpha val="60000"/>
                    </a:schemeClr>
                  </a:glow>
                </a:effectLst>
              </a:rPr>
              <a:t>Wrong Response to Irritations</a:t>
            </a:r>
            <a:endParaRPr lang="en-US" dirty="0">
              <a:effectLst>
                <a:glow rad="101600">
                  <a:schemeClr val="bg1">
                    <a:alpha val="60000"/>
                  </a:schemeClr>
                </a:glow>
              </a:effectLst>
            </a:endParaRPr>
          </a:p>
        </p:txBody>
      </p:sp>
      <p:sp>
        <p:nvSpPr>
          <p:cNvPr id="4" name="Content Placeholder 3"/>
          <p:cNvSpPr>
            <a:spLocks noGrp="1"/>
          </p:cNvSpPr>
          <p:nvPr>
            <p:ph idx="1"/>
          </p:nvPr>
        </p:nvSpPr>
        <p:spPr>
          <a:xfrm>
            <a:off x="4114800" y="1600200"/>
            <a:ext cx="5334000" cy="5257800"/>
          </a:xfrm>
        </p:spPr>
        <p:txBody>
          <a:bodyPr>
            <a:normAutofit/>
          </a:bodyPr>
          <a:lstStyle/>
          <a:p>
            <a:r>
              <a:rPr lang="en-US" sz="3600" dirty="0" smtClean="0">
                <a:effectLst>
                  <a:glow rad="101600">
                    <a:schemeClr val="bg1">
                      <a:alpha val="60000"/>
                    </a:schemeClr>
                  </a:glow>
                </a:effectLst>
              </a:rPr>
              <a:t>Hold it in (bitterness)</a:t>
            </a:r>
            <a:endParaRPr lang="en-US" sz="3600" dirty="0">
              <a:effectLst>
                <a:glow rad="101600">
                  <a:schemeClr val="bg1">
                    <a:alpha val="60000"/>
                  </a:schemeClr>
                </a:glow>
              </a:effectLst>
            </a:endParaRPr>
          </a:p>
          <a:p>
            <a:endParaRPr lang="en-US" sz="3600" dirty="0" smtClean="0">
              <a:effectLst>
                <a:glow rad="101600">
                  <a:schemeClr val="bg1">
                    <a:alpha val="60000"/>
                  </a:schemeClr>
                </a:glow>
              </a:effectLst>
            </a:endParaRPr>
          </a:p>
          <a:p>
            <a:r>
              <a:rPr lang="en-US" sz="3600" dirty="0" smtClean="0">
                <a:effectLst>
                  <a:glow rad="101600">
                    <a:schemeClr val="bg1">
                      <a:alpha val="60000"/>
                    </a:schemeClr>
                  </a:glow>
                </a:effectLst>
              </a:rPr>
              <a:t>Blame others</a:t>
            </a:r>
            <a:endParaRPr lang="en-US" sz="3600" dirty="0">
              <a:effectLst>
                <a:glow rad="101600">
                  <a:schemeClr val="bg1">
                    <a:alpha val="60000"/>
                  </a:schemeClr>
                </a:glow>
              </a:effectLst>
            </a:endParaRPr>
          </a:p>
          <a:p>
            <a:endParaRPr lang="en-US" sz="3600" dirty="0" smtClean="0">
              <a:effectLst>
                <a:glow rad="101600">
                  <a:schemeClr val="bg1">
                    <a:alpha val="60000"/>
                  </a:schemeClr>
                </a:glow>
              </a:effectLst>
            </a:endParaRPr>
          </a:p>
          <a:p>
            <a:r>
              <a:rPr lang="en-US" sz="3600" dirty="0" smtClean="0">
                <a:effectLst>
                  <a:glow rad="101600">
                    <a:schemeClr val="bg1">
                      <a:alpha val="60000"/>
                    </a:schemeClr>
                  </a:glow>
                </a:effectLst>
              </a:rPr>
              <a:t>Defend yourself</a:t>
            </a:r>
          </a:p>
          <a:p>
            <a:endParaRPr lang="en-US" sz="3600" dirty="0">
              <a:effectLst>
                <a:glow rad="101600">
                  <a:schemeClr val="bg1">
                    <a:alpha val="60000"/>
                  </a:schemeClr>
                </a:glow>
              </a:effectLst>
            </a:endParaRPr>
          </a:p>
          <a:p>
            <a:r>
              <a:rPr lang="en-US" sz="3600" dirty="0" smtClean="0">
                <a:effectLst>
                  <a:glow rad="101600">
                    <a:schemeClr val="bg1">
                      <a:alpha val="60000"/>
                    </a:schemeClr>
                  </a:glow>
                </a:effectLst>
              </a:rPr>
              <a:t>Resist the grace of God   </a:t>
            </a:r>
          </a:p>
          <a:p>
            <a:pPr>
              <a:buNone/>
            </a:pPr>
            <a:r>
              <a:rPr lang="en-US" sz="3600" dirty="0">
                <a:effectLst>
                  <a:glow rad="101600">
                    <a:schemeClr val="bg1">
                      <a:alpha val="60000"/>
                    </a:schemeClr>
                  </a:glow>
                </a:effectLst>
              </a:rPr>
              <a:t> </a:t>
            </a:r>
            <a:r>
              <a:rPr lang="en-US" sz="3600" dirty="0" smtClean="0">
                <a:effectLst>
                  <a:glow rad="101600">
                    <a:schemeClr val="bg1">
                      <a:alpha val="60000"/>
                    </a:schemeClr>
                  </a:glow>
                </a:effectLst>
              </a:rPr>
              <a:t>   </a:t>
            </a:r>
            <a:endParaRPr lang="en-US" sz="3600" dirty="0">
              <a:effectLst>
                <a:glow rad="101600">
                  <a:schemeClr val="bg1">
                    <a:alpha val="60000"/>
                  </a:schemeClr>
                </a:glow>
              </a:effectLst>
            </a:endParaRPr>
          </a:p>
        </p:txBody>
      </p:sp>
      <p:pic>
        <p:nvPicPr>
          <p:cNvPr id="6147" name="Picture 3"/>
          <p:cNvPicPr>
            <a:picLocks noChangeAspect="1" noChangeArrowheads="1"/>
          </p:cNvPicPr>
          <p:nvPr/>
        </p:nvPicPr>
        <p:blipFill>
          <a:blip r:embed="rId3" cstate="print"/>
          <a:srcRect r="2273" b="15548"/>
          <a:stretch>
            <a:fillRect/>
          </a:stretch>
        </p:blipFill>
        <p:spPr bwMode="auto">
          <a:xfrm>
            <a:off x="228600" y="1828800"/>
            <a:ext cx="3276600" cy="455295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0" y="1676400"/>
            <a:ext cx="4114800" cy="4800600"/>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0" y="1371600"/>
            <a:ext cx="4191000" cy="5486400"/>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0" y="990600"/>
            <a:ext cx="4191000"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to="" calcmode="lin" valueType="num">
                                      <p:cBhvr>
                                        <p:cTn id="12" dur="1" fill="hold"/>
                                        <p:tgtEl>
                                          <p:spTgt spid="614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 to="" calcmode="lin" valueType="num">
                                      <p:cBhvr>
                                        <p:cTn id="22" dur="1" fill="hold"/>
                                        <p:tgtEl>
                                          <p:spTgt spid="614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 to="" calcmode="lin" valueType="num">
                                      <p:cBhvr>
                                        <p:cTn id="32" dur="1" fill="hold"/>
                                        <p:tgtEl>
                                          <p:spTgt spid="6146"/>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 to="" calcmode="lin" valueType="num">
                                      <p:cBhvr>
                                        <p:cTn id="40" dur="1" fill="hold"/>
                                        <p:tgtEl>
                                          <p:spTgt spid="4">
                                            <p:txEl>
                                              <p:pRg st="7" end="7"/>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150"/>
                                        </p:tgtEl>
                                        <p:attrNameLst>
                                          <p:attrName>style.visibility</p:attrName>
                                        </p:attrNameLst>
                                      </p:cBhvr>
                                      <p:to>
                                        <p:strVal val="visible"/>
                                      </p:to>
                                    </p:set>
                                    <p:anim to="" calcmode="lin" valueType="num">
                                      <p:cBhvr>
                                        <p:cTn id="45" dur="1" fill="hold"/>
                                        <p:tgtEl>
                                          <p:spTgt spid="61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239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smtClean="0">
                <a:effectLst>
                  <a:glow rad="101600">
                    <a:schemeClr val="bg1">
                      <a:alpha val="60000"/>
                    </a:schemeClr>
                  </a:glow>
                </a:effectLst>
              </a:rPr>
              <a:t>Symptoms of Anger</a:t>
            </a:r>
            <a:endParaRPr lang="en-US" dirty="0">
              <a:effectLst>
                <a:glow rad="101600">
                  <a:schemeClr val="bg1">
                    <a:alpha val="60000"/>
                  </a:schemeClr>
                </a:glow>
              </a:effectLst>
            </a:endParaRPr>
          </a:p>
        </p:txBody>
      </p:sp>
      <p:sp>
        <p:nvSpPr>
          <p:cNvPr id="4" name="Content Placeholder 3"/>
          <p:cNvSpPr>
            <a:spLocks noGrp="1"/>
          </p:cNvSpPr>
          <p:nvPr>
            <p:ph sz="half" idx="1"/>
          </p:nvPr>
        </p:nvSpPr>
        <p:spPr>
          <a:xfrm>
            <a:off x="457200" y="1600200"/>
            <a:ext cx="4038600" cy="5029200"/>
          </a:xfrm>
        </p:spPr>
        <p:txBody>
          <a:bodyPr>
            <a:noAutofit/>
          </a:bodyPr>
          <a:lstStyle/>
          <a:p>
            <a:r>
              <a:rPr lang="en-US" sz="3600" dirty="0" smtClean="0">
                <a:effectLst>
                  <a:glow rad="101600">
                    <a:schemeClr val="bg1">
                      <a:alpha val="60000"/>
                    </a:schemeClr>
                  </a:glow>
                </a:effectLst>
              </a:rPr>
              <a:t>Impatience</a:t>
            </a:r>
          </a:p>
          <a:p>
            <a:r>
              <a:rPr lang="en-US" sz="3600" dirty="0" smtClean="0">
                <a:effectLst>
                  <a:glow rad="101600">
                    <a:schemeClr val="bg1">
                      <a:alpha val="60000"/>
                    </a:schemeClr>
                  </a:glow>
                </a:effectLst>
              </a:rPr>
              <a:t>Raising voice</a:t>
            </a:r>
          </a:p>
          <a:p>
            <a:r>
              <a:rPr lang="en-US" sz="3600" dirty="0" smtClean="0">
                <a:effectLst>
                  <a:glow rad="101600">
                    <a:schemeClr val="bg1">
                      <a:alpha val="60000"/>
                    </a:schemeClr>
                  </a:glow>
                </a:effectLst>
              </a:rPr>
              <a:t>Angry look </a:t>
            </a:r>
          </a:p>
          <a:p>
            <a:r>
              <a:rPr lang="en-US" sz="3600" dirty="0" smtClean="0">
                <a:effectLst>
                  <a:glow rad="101600">
                    <a:schemeClr val="bg1">
                      <a:alpha val="60000"/>
                    </a:schemeClr>
                  </a:glow>
                </a:effectLst>
              </a:rPr>
              <a:t>Silence</a:t>
            </a:r>
          </a:p>
          <a:p>
            <a:r>
              <a:rPr lang="en-US" sz="3600" dirty="0" smtClean="0">
                <a:effectLst>
                  <a:glow rad="101600">
                    <a:schemeClr val="bg1">
                      <a:alpha val="60000"/>
                    </a:schemeClr>
                  </a:glow>
                </a:effectLst>
              </a:rPr>
              <a:t>Harshness</a:t>
            </a:r>
          </a:p>
          <a:p>
            <a:r>
              <a:rPr lang="en-US" sz="3600" dirty="0" smtClean="0">
                <a:effectLst>
                  <a:glow rad="101600">
                    <a:schemeClr val="bg1">
                      <a:alpha val="60000"/>
                    </a:schemeClr>
                  </a:glow>
                </a:effectLst>
              </a:rPr>
              <a:t>Name calling </a:t>
            </a:r>
          </a:p>
          <a:p>
            <a:r>
              <a:rPr lang="en-US" sz="3600" dirty="0" smtClean="0">
                <a:effectLst>
                  <a:glow rad="101600">
                    <a:schemeClr val="bg1">
                      <a:alpha val="60000"/>
                    </a:schemeClr>
                  </a:glow>
                </a:effectLst>
              </a:rPr>
              <a:t>Violence</a:t>
            </a:r>
          </a:p>
          <a:p>
            <a:r>
              <a:rPr lang="en-US" sz="3600" dirty="0" smtClean="0">
                <a:effectLst>
                  <a:glow rad="101600">
                    <a:schemeClr val="bg1">
                      <a:alpha val="60000"/>
                    </a:schemeClr>
                  </a:glow>
                </a:effectLst>
              </a:rPr>
              <a:t>Flushed face</a:t>
            </a:r>
            <a:endParaRPr lang="en-US" sz="3600" dirty="0">
              <a:effectLst>
                <a:glow rad="101600">
                  <a:schemeClr val="bg1">
                    <a:alpha val="60000"/>
                  </a:schemeClr>
                </a:glow>
              </a:effectLst>
            </a:endParaRPr>
          </a:p>
        </p:txBody>
      </p:sp>
      <p:sp>
        <p:nvSpPr>
          <p:cNvPr id="5" name="Content Placeholder 4"/>
          <p:cNvSpPr>
            <a:spLocks noGrp="1"/>
          </p:cNvSpPr>
          <p:nvPr>
            <p:ph sz="half" idx="2"/>
          </p:nvPr>
        </p:nvSpPr>
        <p:spPr>
          <a:xfrm>
            <a:off x="4648200" y="1600200"/>
            <a:ext cx="4038600" cy="5257800"/>
          </a:xfrm>
        </p:spPr>
        <p:txBody>
          <a:bodyPr>
            <a:normAutofit/>
          </a:bodyPr>
          <a:lstStyle/>
          <a:p>
            <a:r>
              <a:rPr lang="en-US" sz="3600" dirty="0" smtClean="0">
                <a:effectLst>
                  <a:glow rad="101600">
                    <a:schemeClr val="bg1">
                      <a:alpha val="60000"/>
                    </a:schemeClr>
                  </a:glow>
                </a:effectLst>
              </a:rPr>
              <a:t>Sarcasm</a:t>
            </a:r>
          </a:p>
          <a:p>
            <a:r>
              <a:rPr lang="en-US" sz="3600" dirty="0" smtClean="0">
                <a:effectLst>
                  <a:glow rad="101600">
                    <a:schemeClr val="bg1">
                      <a:alpha val="60000"/>
                    </a:schemeClr>
                  </a:glow>
                </a:effectLst>
              </a:rPr>
              <a:t>Cursing</a:t>
            </a:r>
          </a:p>
          <a:p>
            <a:r>
              <a:rPr lang="en-US" sz="3600" dirty="0" smtClean="0">
                <a:effectLst>
                  <a:glow rad="101600">
                    <a:schemeClr val="bg1">
                      <a:alpha val="60000"/>
                    </a:schemeClr>
                  </a:glow>
                </a:effectLst>
              </a:rPr>
              <a:t>Dilated pupils</a:t>
            </a:r>
          </a:p>
          <a:p>
            <a:r>
              <a:rPr lang="en-US" sz="3600" dirty="0" smtClean="0">
                <a:effectLst>
                  <a:glow rad="101600">
                    <a:schemeClr val="bg1">
                      <a:alpha val="60000"/>
                    </a:schemeClr>
                  </a:glow>
                </a:effectLst>
              </a:rPr>
              <a:t>Mocking</a:t>
            </a:r>
          </a:p>
          <a:p>
            <a:r>
              <a:rPr lang="en-US" sz="3600" dirty="0" smtClean="0">
                <a:effectLst>
                  <a:glow rad="101600">
                    <a:schemeClr val="bg1">
                      <a:alpha val="60000"/>
                    </a:schemeClr>
                  </a:glow>
                </a:effectLst>
              </a:rPr>
              <a:t>Ridicule</a:t>
            </a:r>
          </a:p>
          <a:p>
            <a:r>
              <a:rPr lang="en-US" sz="3600" dirty="0" smtClean="0">
                <a:effectLst>
                  <a:glow rad="101600">
                    <a:schemeClr val="bg1">
                      <a:alpha val="60000"/>
                    </a:schemeClr>
                  </a:glow>
                </a:effectLst>
              </a:rPr>
              <a:t>Tight jaw</a:t>
            </a:r>
          </a:p>
          <a:p>
            <a:r>
              <a:rPr lang="en-US" sz="3600" dirty="0" smtClean="0">
                <a:effectLst>
                  <a:glow rad="101600">
                    <a:schemeClr val="bg1">
                      <a:alpha val="60000"/>
                    </a:schemeClr>
                  </a:glow>
                </a:effectLst>
              </a:rPr>
              <a:t>Grinding of teeth</a:t>
            </a:r>
          </a:p>
          <a:p>
            <a:r>
              <a:rPr lang="en-US" sz="3600" dirty="0" smtClean="0">
                <a:effectLst>
                  <a:glow rad="101600">
                    <a:schemeClr val="bg1">
                      <a:alpha val="60000"/>
                    </a:schemeClr>
                  </a:glow>
                </a:effectLst>
              </a:rPr>
              <a:t>Rejection</a:t>
            </a:r>
            <a:endParaRPr lang="en-US" sz="3600" dirty="0">
              <a:effectLst>
                <a:glow rad="101600">
                  <a:schemeClr val="bg1">
                    <a:alpha val="60000"/>
                  </a:schemeClr>
                </a:glow>
              </a:effectLst>
            </a:endParaRPr>
          </a:p>
        </p:txBody>
      </p:sp>
      <p:pic>
        <p:nvPicPr>
          <p:cNvPr id="5122" name="Picture 2"/>
          <p:cNvPicPr>
            <a:picLocks noChangeAspect="1" noChangeArrowheads="1"/>
          </p:cNvPicPr>
          <p:nvPr/>
        </p:nvPicPr>
        <p:blipFill>
          <a:blip r:embed="rId3" cstate="print"/>
          <a:srcRect/>
          <a:stretch>
            <a:fillRect/>
          </a:stretch>
        </p:blipFill>
        <p:spPr bwMode="auto">
          <a:xfrm>
            <a:off x="533400" y="1257300"/>
            <a:ext cx="7772400" cy="560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 to="" calcmode="lin" valueType="num">
                                      <p:cBhvr>
                                        <p:cTn id="52" dur="1" fill="hold"/>
                                        <p:tgtEl>
                                          <p:spTgt spid="5">
                                            <p:txEl>
                                              <p:pRg st="1" end="1"/>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 to="" calcmode="lin" valueType="num">
                                      <p:cBhvr>
                                        <p:cTn id="57" dur="1" fill="hold"/>
                                        <p:tgtEl>
                                          <p:spTgt spid="5">
                                            <p:txEl>
                                              <p:pRg st="2" end="2"/>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 to="" calcmode="lin" valueType="num">
                                      <p:cBhvr>
                                        <p:cTn id="62" dur="1" fill="hold"/>
                                        <p:tgtEl>
                                          <p:spTgt spid="5">
                                            <p:txEl>
                                              <p:pRg st="3" end="3"/>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to="" calcmode="lin" valueType="num">
                                      <p:cBhvr>
                                        <p:cTn id="67" dur="1" fill="hold"/>
                                        <p:tgtEl>
                                          <p:spTgt spid="5">
                                            <p:txEl>
                                              <p:pRg st="4" end="4"/>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 to="" calcmode="lin" valueType="num">
                                      <p:cBhvr>
                                        <p:cTn id="72" dur="1" fill="hold"/>
                                        <p:tgtEl>
                                          <p:spTgt spid="5">
                                            <p:txEl>
                                              <p:pRg st="5" end="5"/>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 to="" calcmode="lin" valueType="num">
                                      <p:cBhvr>
                                        <p:cTn id="77" dur="1" fill="hold"/>
                                        <p:tgtEl>
                                          <p:spTgt spid="5">
                                            <p:txEl>
                                              <p:pRg st="6" end="6"/>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 to="" calcmode="lin" valueType="num">
                                      <p:cBhvr>
                                        <p:cTn id="82" dur="1" fill="hold"/>
                                        <p:tgtEl>
                                          <p:spTgt spid="5">
                                            <p:txEl>
                                              <p:pRg st="7" end="7"/>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nodeType="clickEffect">
                                  <p:stCondLst>
                                    <p:cond delay="0"/>
                                  </p:stCondLst>
                                  <p:childTnLst>
                                    <p:set>
                                      <p:cBhvr>
                                        <p:cTn id="86" dur="1" fill="hold">
                                          <p:stCondLst>
                                            <p:cond delay="0"/>
                                          </p:stCondLst>
                                        </p:cTn>
                                        <p:tgtEl>
                                          <p:spTgt spid="5122"/>
                                        </p:tgtEl>
                                        <p:attrNameLst>
                                          <p:attrName>style.visibility</p:attrName>
                                        </p:attrNameLst>
                                      </p:cBhvr>
                                      <p:to>
                                        <p:strVal val="visible"/>
                                      </p:to>
                                    </p:set>
                                    <p:anim calcmode="lin" valueType="num">
                                      <p:cBhvr>
                                        <p:cTn id="87" dur="500" fill="hold"/>
                                        <p:tgtEl>
                                          <p:spTgt spid="5122"/>
                                        </p:tgtEl>
                                        <p:attrNameLst>
                                          <p:attrName>ppt_w</p:attrName>
                                        </p:attrNameLst>
                                      </p:cBhvr>
                                      <p:tavLst>
                                        <p:tav tm="0">
                                          <p:val>
                                            <p:fltVal val="0"/>
                                          </p:val>
                                        </p:tav>
                                        <p:tav tm="100000">
                                          <p:val>
                                            <p:strVal val="#ppt_w"/>
                                          </p:val>
                                        </p:tav>
                                      </p:tavLst>
                                    </p:anim>
                                    <p:anim calcmode="lin" valueType="num">
                                      <p:cBhvr>
                                        <p:cTn id="88" dur="500" fill="hold"/>
                                        <p:tgtEl>
                                          <p:spTgt spid="5122"/>
                                        </p:tgtEl>
                                        <p:attrNameLst>
                                          <p:attrName>ppt_h</p:attrName>
                                        </p:attrNameLst>
                                      </p:cBhvr>
                                      <p:tavLst>
                                        <p:tav tm="0">
                                          <p:val>
                                            <p:fltVal val="0"/>
                                          </p:val>
                                        </p:tav>
                                        <p:tav tm="100000">
                                          <p:val>
                                            <p:strVal val="#ppt_h"/>
                                          </p:val>
                                        </p:tav>
                                      </p:tavLst>
                                    </p:anim>
                                    <p:animEffect transition="in" filter="fade">
                                      <p:cBhvr>
                                        <p:cTn id="8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www.goodsalt.com/view/jesus-speaking-to-another-man.jpg"/>
          <p:cNvPicPr>
            <a:picLocks noChangeAspect="1" noChangeArrowheads="1"/>
          </p:cNvPicPr>
          <p:nvPr/>
        </p:nvPicPr>
        <p:blipFill>
          <a:blip r:embed="rId3" cstate="print"/>
          <a:srcRect r="1754" b="38931"/>
          <a:stretch>
            <a:fillRect/>
          </a:stretch>
        </p:blipFill>
        <p:spPr bwMode="auto">
          <a:xfrm>
            <a:off x="2667000" y="533400"/>
            <a:ext cx="4089400" cy="3505200"/>
          </a:xfrm>
          <a:prstGeom prst="rect">
            <a:avLst/>
          </a:prstGeom>
          <a:ln>
            <a:noFill/>
          </a:ln>
          <a:effectLst>
            <a:softEdge rad="112500"/>
          </a:effectLst>
        </p:spPr>
      </p:pic>
      <p:sp>
        <p:nvSpPr>
          <p:cNvPr id="3" name="Title 2"/>
          <p:cNvSpPr>
            <a:spLocks noGrp="1"/>
          </p:cNvSpPr>
          <p:nvPr>
            <p:ph type="title"/>
          </p:nvPr>
        </p:nvSpPr>
        <p:spPr>
          <a:xfrm>
            <a:off x="0" y="3886200"/>
            <a:ext cx="9144000" cy="2743200"/>
          </a:xfrm>
        </p:spPr>
        <p:txBody>
          <a:bodyPr>
            <a:normAutofit/>
          </a:bodyPr>
          <a:lstStyle/>
          <a:p>
            <a:r>
              <a:rPr lang="en-US" sz="3600" i="1" dirty="0" smtClean="0">
                <a:effectLst>
                  <a:glow rad="101600">
                    <a:schemeClr val="bg1">
                      <a:alpha val="60000"/>
                    </a:schemeClr>
                  </a:glow>
                </a:effectLst>
              </a:rPr>
              <a:t>“Deliver him to the tormentors…So likewise shall my heavenly Father do also unto you, if ye from your heart forgive not every one his brother their trespasses.”</a:t>
            </a:r>
            <a:endParaRPr lang="en-US" sz="3600" i="1" dirty="0">
              <a:effectLst>
                <a:glow rad="101600">
                  <a:schemeClr val="bg1">
                    <a:alpha val="60000"/>
                  </a:schemeClr>
                </a:glow>
              </a:effectLst>
            </a:endParaRPr>
          </a:p>
        </p:txBody>
      </p:sp>
      <p:sp>
        <p:nvSpPr>
          <p:cNvPr id="17410" name="AutoShape 2" descr="data:image/jpeg;base64,/9j/4AAQSkZJRgABAQAAAQABAAD/2wCEAAkGBhQSERUUExQUFRQVFxgUFRUVFBcUFBUVFxcWFBYVFBgXHCYeFxkjGRQUHy8gJCcpLCwsFR4xNTAqNSYrLCkBCQoKDgwOGg8PFykcHBwsKSkpKSkpKSksKSksKSksKSkpKSkpKSkpKSkpKSwpLCkpKSkpKykpKSkpKSkpKSkpLP/AABEIARIAuAMBIgACEQEDEQH/xAAcAAABBQEBAQAAAAAAAAAAAAAEAAECAwUGBwj/xABHEAABAwIBBgoFCwMDBAMAAAABAAIDBBEhBQYSMUFREyIjJGFxcrGywRQyc4HCByUzQmJ0gpGhs/AVNFKD0eFjkpOiQ2Tx/8QAGAEBAQEBAQAAAAAAAAAAAAAAAAECAwT/xAAdEQEBAQADAQEBAQAAAAAAAAAAARECIUExEmFR/9oADAMBAAIRAxEAPwDw4BWMGKiArGBQSdFdzRvWxlOmaInENA1agN4WbF9JH1rdywzkX9Q7wgY0TS31W6tw3IXJVAx0TSWgnHHH/IrWZHxB2fJDZBZeBv4vEVAFTZMY6WVpBs3RtY7xdKTI7OHazEAsJ143CPye3l5+tnhVkrB6VH7N/wChQZOUckta6MAnjOsb2wVWUMkBkZdpXtbZvNloZWqQ50VhqkGO04JssPvC7Dd3hcrz7jpOPQX+gmxIcBZpOog4C+xKnyA+RjH6YxAIuXXHUV0bqTk3b9B3hKhkhvN4uyF047nbFzxzMWTZpWHj3AcRZz3a2qMVNPdzA48TAjSwxGxbmR28m72j+9D0300/ab4VpHPOp3sdo6jr2FTY2Rr7gcZ19xvvRdcOXPUFY4ceP8XcgAquENtMHcMLYql9K4C5B/Ja+UPqdtqev+jd1IMc0xtfHfqTOjNr7Fryep+HyVAbeH8KDKSTplQkk6SCwK1gUBGpcCsgiH6SPtLoMsjkH9XmFzUdK7TaAcScDjgVr5RyZM2JxdIS0DEaRNxcbwqNuAcRvZHchM3m8g3rd4ihIqepa1p4SwIFrlu0YesFXkeKp4IGO2jc29TXc31460GlkxvOKjrj8KWUGO9JjDRiY3j3HWs6gFS2aYMALuLp8UHZcWx3KyaoqRURkxjT0HaI0TiNuAcpZoVZRnSh0gQDK1u5F5fow2nedLdYb8QgcqVUxMenFblARYPGk61gMTu3KvK00hjcHRFo38bDEbwuf4zOm/1rqnDk3dh3gKAyOL08Qxxbfo121rPGWngG8OBZonjH/G19X8soUGcJZAxnBk2FtK4trOIBC2wtyVMGseLj6R/ehYnHhZtG2Jb1akHS14AdcHFzjrG1TpMpta+QkO42jawGwWxxUltuYtkU1APDY4nR6tquk9ePrd3Iaoq2mXSxta2rFSlq2lzMSLE3wOGC0gjKGpnbanrxybupDVNW0hoBJs4HEG9lOrrGFjgDiRhgVRY/1D2fJVRjkh2U7qtuiRcerbbu6lVHUDg7EjVZBmpJKcURcbAXKogktJ+Q5G+sAPekpoosrWDFVBXR61BdE3lIu0uny6zm8vZ8wubjHKxdsLqcvt5tL2fMKxKZtAHsjvcENbYjqCrzVZzdvaf4ij8mRu0G6RBwbaw2WCGzSZzZvaf4ipnq/wARyUzndV/peBW1LOewezkT5JZzyq/0vAraxvPqf2cvciKc42Y033hnmrc6Wc0l6h4mqWczMab7wzzV2dUfM5uyPE1Ba2Pk/wAB8BQObjL0kXZ+IrVgbyf4PgWXm0T6LCLYFjnX3WcRb+dKDKyOwaEuA+mk2dIQMcQ4ebAfU2dBWhkkG01h/wDPJ3hBsHLzdUfhKqMqqiHDahbR1W6U8sLdKPAYk3w6FKqHLfh800p40faPci6aup2gNsB6zU9ZStDHEDYnrjxR2m96nWeo7qKIrNK3Q1fV8lS1nJDpGP6oq/E/D5IVruSb1eRRdARw3WnQANIQ7WWCIphiorWq6sv1i2GCZUSJIMRpVjX2KYAKbY0FrapvCRm+Adc4FdLlvLUD6eRrZAXFtgLOFzcbwufjgbwkVwMXgHDXgurzgyVE2mlIjaCG4EDViFqInQ5apwxgMrAQ1oNzbYL6wh808owtpwHyxtOk/BzwDi421rUochQljLxtxa3fuHSgc0chxSUwc9gJ0ni9zscQNqIWSa6L0yqJljDSItEl7QDZtjY3xRNTVRmvpyJGEcHLch7SAdlzfBD5LzehfW1TCzisEWiLnDSbcqytzWg9Np4ww6D45XOFziW6kwX5zuaTTWc085j1EHfuROdgHoU+I9Tf9pqzc5M0oIvR9BpGnOyN2I9V17jV0K3OXMuCGlmkZpaTG3Fy217gf49Kg2oYbxf6fwLPzThvRQm31T4nJosxITEHXkvoaWBGvRvuWbm9mgyWkjkL5AXAmzTh6zhh+SohkaPCf7xJ5LNaznE/VH3FW5LzcD+G5R40JnswJxDbYnHXigXZGPDStErxohhuCbm4OvHYgFrBy34fNQmHGj7R7lVNQubLo6bjxSbnXrGGvpSkpnXbxzibdWF7qC6tHFHab3qVWOI7qKHqqZ4Au8nEd+BUqimfou498Dhv/RBdbi/h8kE1uobgr2NOjiSVFrVFRIVMlUWnBTqZrYDWgQTe+9FFPys87vySQoYSUlQeGqxoURrVugoL4RykPbHcV2mc0dqOboZ5hcbB9JD7QdxXcZ1s5nP2PiatRmjsms4kfZZ3BA5is5o3tyeMrWybFxI+y3uCzswo+Zt7cnjcqh8iN+cK3qg8CJrWfOdL7GfyUMhR/OFb1QeBFVzPnOk9jP5IqnPJuFL97i80Tno3mFT7P4mqOejcKT73D5onPdvzfU+z+JqAmlZyLfZ/AubzTppXUMWi8AFpsNHH1nXx2LqqfCEH/pfAsbMsfN8HZPjcpZqzpzmQ6P8Aubk39IkbrOPqm6zHxaNRPogerFh1hy38iDGr+9S/Csl7edz9iL4kyJrnqplpvwnvaoTg3Zb/AC+Eq/KH0w7J72qmTWzt/C5QKs9X8TfEFZI5PIL4fzBMWosVOCDnqLYDXvUquo+q33n/AGQLmhRTPA2pkzNepEtCAcVHQkiCBtskqC4mXTlpupUzcR1K90fT/LIKY2PMkWiQDpjRJGANjrXWZx01Y2llMksRZo8YNYQ61xqNt9lzdIOWh9oO4r0HPQcxn7I8TVYzQ1BT12gy0lPbRba7HarC2ooPMuOsNK3gjBoaT7B7XF19M31OG2666hZxGdlvcFm/J2zmMfak/ccqjJyM2s9Nq9H0cycjwlw7R9Ti6HGvq13ur6w1v9Rprtp+E4KbQALgzRw0tLjXvuWtm8z5wr+un/aRGUG/O1J7CfyRWHnU+stTcJHAOcx6Gg52L8dEOufVRGd0laaKfhYoAzQ4xa9xcBpDUCVq57Mwo/vkPxIrPtvzdVeyPiagymS13Ajkqe2g367r2sAML61mZpzVgoouDhhfHZ2iXSFrrabtY1a7rs2wF9OA02PBsIPZDXW9+jb3rLzEb83Qdl3jepJ2vjjsl1VSHVWjTtdeoeX8oBovs27RcYgYY9Ky31kvpMpMHGLGAtDxxQL2N7Y3XX5GZylb97k8LFhSt55P7OL4lUcrXzuMoJjINjhcHd0KUDC4glpaGm+O3Ai36oyupS6YHUADc9dsP0SksNeDRrWVUOHuA1rPq6zSwGrvVNblLSNm+r39JUIIwQXOIAAwF7k+5RUHYC+xSgpyRpEG2y1vMq2lpNIXJsNm0/8ACg95az1upvvQDg9aYk7CmuTq/nWnLHYYD3AKhg09JSVzHO2AJ1AfDr/m5XvfgAhGu/PYrWOVBVIeWg9p5Fd7npMDQz2/xHjavPoJWiWG5AAfc3NgMDrXY515RidRyhskbiQLAPaSeM3YCtRmuto5xoN7I7gs75O5AKCPtSfuPT0uUotAcrH6o/8Akbu60LmFVMFFGC9gN34F7QfpHbCVVwfm7IP6hlA9NP8AtIiukH9WpT/9efvCzs3qlnp1cdNti6Cx0hY8nsxxRFXO3+q03Gbb0ebHSFtYUBOe0oPon3yH4kTn3KDk6q9ke9qz885W80s5p53FqIP+SLz4cP6dU2I+iO37TUGzk6QcEz2Y8CwswpB/ToB9l3jctegI4NmI+jG37C53NCp0MmwHWbOH/u9UDZGkHCV33uTwsWBUygVc5/6cVv8A2RFFlEtdVnDGoecd9mrOr61uLzt1m2uwwHSomB6yQDjE2G1c3XVZkdYXDdjdp6Sp11e6V2AwGobuk9KRjaACf8hcndisNBxRaAJcCdW0W1jp12ukGBxLyNFuNg0a+tQfIHHAWGwDzRApbDFALNI2wDWkGwub6zbE/moQxNOsnZh3omNjcLFxJANgdtsf1SiheR61m39/rW70A+A1EjH3KBk+0VMxC5xOB/mtMLdfVZURaSdZsmVp0ur8ikgPBG5XCPAdZHmqWbkQNaCcEIM0IIBBfY31HA612ed2To20cpbGwEBtiGgEcZowNlyVKOWg9p8JXa55f2M3U3xtWvEaUORYCwXhi9UfUbu6kFmLkaGSijc+KNzjp3LmNJPKPAuSNy24G8mOx8KD+TwfN8P4/wBx6oEzfyFA+trmuhjLWOhDWlgIbeO50RsuVfV5vU/9Up4+Ai0HQTOczQGiXAixI2kIrNkc/wAoduD9oomrHzxTfdp/EEwZmeGbdOz0XQhjbpVUTHaLANJpvdptrCvz0zYpo6CoeyCNr2x3a4NALTcYj80ZnyP7P75D8SKz+HzbVeyPiamAaDNKlMTT6PFcxg30duje65PNzIUD6KJ74mOc4OJJGOD3DE+5ek0Q5Jnsx4FxuZ9OXZPgtsa+/wD5HpnZrl5qWGmL3BvrEkC2oXNmjcAudnrRLIeENm7Bjq3CwK6mPN0VDqrTc88HUOjA0rCwDSLYYa/0WJJm+0TvZd1msa7XjiXA4+4KWGsSrlj0uK3Do26t/vQkklzgLD+YrRr6FrH2F9u3qQ/orcNeLmjXvWFVSPYG4A32E/8A6qy5pJJw6giaikaGk44dKsfQsxwP5oBeFjAGBJsL2vrtjt3qgz4avfidv5I5lGwtBscQDrOsgEob0C4uD7j2iPJAMxysNQotpTfHYbeauEKopM52BJECNMgNBV+0IZpV7SVQbTHlqf2nkV2eeX9jN1DxtXCslcJodFoJD8BpWubbTbBdbnXPMaOUPiY1thcibSI4zdmgL/mr4jraZ3JjsfChPk9PMIfx/uPVNNVVHB/QM9TXw/2ewhsxaqcUUQZA1zeNZxmDb8d31dE2x7lfRq5sDn+Ue3B+0VHL+U2U+U4JZTosbSzXPSXAADpKDzcqZxW15EDS4vh0m8OGhvJkCztHjXGOyy88zzznfWVDnHisZxGNBuABrN8L3NzdS3IOszh+USOd0Qaw2imZMDquWXwx2YrTy5n3DVZOqWYskdEbNOIJBBIBHQCvKIhtKm+tsLDG+Cx+quPo2i+iZ7NvgXOfJ+z5tg6Q/wDcesHIvytN4NrJIgHtYQXGTQYdFthbikgncsfNr5Uo6aljgML3FmkNLTABu5ztVr/W/RdZYzjocjjj1/3uTwsXPVX95L7Fnico5Kz0YHVJtHy07pRpS6Ng4AbWY6ujqQclc59TI5rWG8TfVlDm2DjjpAY69Sb0jJyueUH4u4IU629tverMpyO4QXaAcfrX3dCGMhwNvrN29K5tLas8m7qV0p1+9DVDnaBuBa2+/kpve7HAf93/AAini9VvZb4QoQninr+MqMMhLRYDUBrtqFt3QowvOicBt29JO7pREWn1u15BMXKDX4uBtr8k5RTEpJrJIDGohiGZrsiGnFUERf3EHb8iu2zxPMZuyPE1cTCeXg7fkV2edzuZTdkeJq0y6Gl+iHYHhQvye/2EP4/3HoijdyQ7A8KE+Tx3MIuuT9x6vqo0dU6ObKz2i7m8EWjp4F1l5LXULoXaEgsSA4dIIuF7Fm/EHVuUmnUXQA/+IrA+UjIBlqYWQsBf6PI8gDFwjdew3mxKxymxZXnBeDgBq171U8qT4vz/AJrVbzhZcvrp8QmKpV9ZTvY7RkaWuABs4WNnAOBt0gg+9ULpJjFJW09S5huxxaeg9+9VJKo0jlAyFulrF77jgrHnD8Te9ZQKOjm0m9Ok2/5qAqq9R3Upk4Kuo9R3UVMakFdKeI3qVBqNEEaySbD3qUU1mDfbBRpo9bjrugobERj+fvV4Sd9brHcVHSsbIJAJki5MqCmvxVrX4ofRU2sQHQnloe35FdjnW7mc3ZHiauFEAMkYu7F9jY22bNy6bODJTG00jgZCQ240pXuGsawTYqo7KidyQ7A8KE+Tt3MIuuT9x6BosgxujaS6b1QfppLer2lRmXkOOSkY9xkuS/1ZZGDB7gLBpAGpVHQZsO5/lDtQftlE1x+d6X7vP3hc5kPN+J1bWNPC2YYtG00gdxmEnScHXd70RVZuwjKVPHymi6GZx5aQuuLWs7SuB0BUYHypZsejy+kMFopjiB9WXWfc7X13WXmnTxvo8pOe1rpGQNLLgEtGkbubfUb6IuN66j5Sc34YqMPYH6XCNHGlkeLEO2OcRsXl0VQWk9ILSLkYHq17D7ljMre7GrnpLpVjze9mxD8oYwR7iFhp3OubnamRCSSSQJTifYjdcX9xUEkGvUA6BwOrclNLotufd0oJrwYze1xh/snggvxnatgUF9JTEjSsTuU4Wk37RVUDBojAfkmjaMcBr3IGLxd3u81HandrPu80gge+9JRKSAgOVjTihgVeDiqCY3cpH2x3FdbnK7mkvZ+ILkIncpF2x3Lq84nc1l7PmFYjoMnyck3sDwhUZhO5lH1yfuPTZOlHBt7A8IVeYzwKOPtP/cctIOzePP67rg/bKJrT860vsJ/JA5BktX1v+h4FdlCoH9TpDfDgZtfuTpVvyhRh9PE06nVMLT1EuB714vXUpjkew62Oc09bSR5L1/5RqktpGuFrtmicL6uLpEdy8orKh0z3SPN3uJc42tcnbgs8ul4/4EbTk7lB8dkTp2CHebrEtrVkiCSSS0ySSSSB2rSacAsxFCr6EF0BwHv70zDr61Q2psNSgZyoCXHE+7zUUKSptlQXhJVh6ZBa1ys4RVNKmCgsZOA9hxwcDgOj9St7K2XGvge0MkFxa5ZYDEaysTT40fbW7liS8D8dnmFRo0mcQDAOCmNmgYMw1WUM2MvGKnazgZnEF2LGXGLidfvV9DVgRtx+qO5RzWrA2naOl/jcqJZLy+5tVUv9Hmdp8HxQ3jN0W24w2X2KdXlx5rYH+izXayQBhFnOvbFuGoKWS60CsqDvEfciK6tBrqV25ko/MKATPTLMk1NoOppYhptOm+1sA7DVr/2XnxfhbavSc96sOpSB/m0/oV5w5mveFpmqXElNoKQcnDwpJC2oWTFENgJBIFwLAndfUhiUWEUySSiki4mNti2/vQzTZS4QqVVwta1usqMltgCr0lFxUwIiyfAqJKS0iVrJJ2PskoLGqYKrBVjFBdbjM7S18oxngX9XmFiSTWLeg3XVZUh5u8/Zv+diqqVHCdBuP1R3JZu094R1u8RWlQU/Js7Le4KvNeG9OO0/xlTFU5Og51OPsx9yvrYud0/SJPCp5Pj57OPsRp8pOtV03VJ4VcEM7IebHtDzXBSDau6zrqG8BbSBOk3b1rh3nb+a1GOX0O877e5dRm5SxcCJCBp3cL69Rw14DBcxK3oR+TZeJYnAE2xSkHmVpfOCdbm2/wC1Yc7dF5wBB36sf+UbE7jvx2juQtcFlVUsPRr6VVbfrVjHauMb327OlPMzbcH8kEXNHSmbZWF5LTq80zmEi/Fw6cUVADDaog2VkT9mHvTa74jX/LIiDimCZPdUSskkCnWQwTkkbVWkqHuuvoMzXuYC+VzC4XLAL2G444rBydk1zo3y42ZYNtrLyRq6h3hdtNnQLhrGOLiCcS3ADC7rE296WtSKW5nkDGpkt/OlDSZtxRixqJGjddo/RA5SzgmJtpaPQ3D9VkuqL4k3U1GjPRwAnRkmcd92jyQb6RpN7uw3kf7KrhlEzohqqIAAgk4jWf8AhVy4FQqKi4snqXbVrilVSK2haDe/RtI37kO5ynSyWJ6laQaYG7v1KhJCLYBRNQFE1IWFCtwdjqRGkw7v1VEmOKsbOLYj9FRW5oB3hXiAbHfqFS9zTqFlBpG1BfLT2FwbpoAHayfzwVd27ioutsQJwxNkyZOqEkldJAyIoKF00jY2C7nGw6N5PQBj7kOvSPk/ze4OPh3jjyDifZj39bu629S3Fk1sUeQI2RNisC1u8XudriN5KycuMjhaQ1rW77AC66yV2i0lebZ2193aIK5yOnLqOfmlLiSVXdQc5R0ltzWaSZ5VZcokpiGRTnXA6kKrS7BbiVWUgpOKgoqaRAUE6gm0KFkmnFO8IHNlGyZJUOkUySB0ySSCVsEkrpKK280Mg+lTgOHJs40nSNjfef0uvWTLb1Wk7Ba1vcgM2MhimgbHhpetIR9Z58hq9y1JXhoJXO3a68ZkYuXso6LSDhhdeV5QqtN5PSunz1ypc2BxK4wlakc+VOSmumSW2TpkkkCT6SZJA5KZJJAkkkkCU9ignaUDJJymQJJJJAkkkkCSSSQe8xaghMsnipJLhHoryfOM8qVkpJLtPjhSSSSVQkkkkCSSSQJJJJAkkkkCSSSQSeopJIEkkkgSSSSBJJJ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hQSERUUExQUFRQVFxgUFRUVFBcUFBUVFxcWFBYVFBgXHCYeFxkjGRQUHy8gJCcpLCwsFR4xNTAqNSYrLCkBCQoKDgwOGg8PFykcHBwsKSkpKSkpKSksKSksKSksKSkpKSkpKSkpKSkpKSwpLCkpKSkpKykpKSkpKSkpKSkpLP/AABEIARIAuAMBIgACEQEDEQH/xAAcAAABBQEBAQAAAAAAAAAAAAAEAAECAwUGBwj/xABHEAABAwIBBgoFCwMDBAMAAAABAAIDBBEhBQYSMUFREyIjJGFxcrGywRQyc4HCByUzQmJ0gpGhs/AVNFKD0eFjkpOiQ2Tx/8QAGAEBAQEBAQAAAAAAAAAAAAAAAAECAwT/xAAdEQEBAQADAQEBAQAAAAAAAAAAARECIUExEmFR/9oADAMBAAIRAxEAPwDw4BWMGKiArGBQSdFdzRvWxlOmaInENA1agN4WbF9JH1rdywzkX9Q7wgY0TS31W6tw3IXJVAx0TSWgnHHH/IrWZHxB2fJDZBZeBv4vEVAFTZMY6WVpBs3RtY7xdKTI7OHazEAsJ143CPye3l5+tnhVkrB6VH7N/wChQZOUckta6MAnjOsb2wVWUMkBkZdpXtbZvNloZWqQ50VhqkGO04JssPvC7Dd3hcrz7jpOPQX+gmxIcBZpOog4C+xKnyA+RjH6YxAIuXXHUV0bqTk3b9B3hKhkhvN4uyF047nbFzxzMWTZpWHj3AcRZz3a2qMVNPdzA48TAjSwxGxbmR28m72j+9D0300/ab4VpHPOp3sdo6jr2FTY2Rr7gcZ19xvvRdcOXPUFY4ceP8XcgAquENtMHcMLYql9K4C5B/Ja+UPqdtqev+jd1IMc0xtfHfqTOjNr7Fryep+HyVAbeH8KDKSTplQkk6SCwK1gUBGpcCsgiH6SPtLoMsjkH9XmFzUdK7TaAcScDjgVr5RyZM2JxdIS0DEaRNxcbwqNuAcRvZHchM3m8g3rd4ihIqepa1p4SwIFrlu0YesFXkeKp4IGO2jc29TXc31460GlkxvOKjrj8KWUGO9JjDRiY3j3HWs6gFS2aYMALuLp8UHZcWx3KyaoqRURkxjT0HaI0TiNuAcpZoVZRnSh0gQDK1u5F5fow2nedLdYb8QgcqVUxMenFblARYPGk61gMTu3KvK00hjcHRFo38bDEbwuf4zOm/1rqnDk3dh3gKAyOL08Qxxbfo121rPGWngG8OBZonjH/G19X8soUGcJZAxnBk2FtK4trOIBC2wtyVMGseLj6R/ehYnHhZtG2Jb1akHS14AdcHFzjrG1TpMpta+QkO42jawGwWxxUltuYtkU1APDY4nR6tquk9ePrd3Iaoq2mXSxta2rFSlq2lzMSLE3wOGC0gjKGpnbanrxybupDVNW0hoBJs4HEG9lOrrGFjgDiRhgVRY/1D2fJVRjkh2U7qtuiRcerbbu6lVHUDg7EjVZBmpJKcURcbAXKogktJ+Q5G+sAPekpoosrWDFVBXR61BdE3lIu0uny6zm8vZ8wubjHKxdsLqcvt5tL2fMKxKZtAHsjvcENbYjqCrzVZzdvaf4ij8mRu0G6RBwbaw2WCGzSZzZvaf4ipnq/wARyUzndV/peBW1LOewezkT5JZzyq/0vAraxvPqf2cvciKc42Y033hnmrc6Wc0l6h4mqWczMab7wzzV2dUfM5uyPE1Ba2Pk/wAB8BQObjL0kXZ+IrVgbyf4PgWXm0T6LCLYFjnX3WcRb+dKDKyOwaEuA+mk2dIQMcQ4ebAfU2dBWhkkG01h/wDPJ3hBsHLzdUfhKqMqqiHDahbR1W6U8sLdKPAYk3w6FKqHLfh800p40faPci6aup2gNsB6zU9ZStDHEDYnrjxR2m96nWeo7qKIrNK3Q1fV8lS1nJDpGP6oq/E/D5IVruSb1eRRdARw3WnQANIQ7WWCIphiorWq6sv1i2GCZUSJIMRpVjX2KYAKbY0FrapvCRm+Adc4FdLlvLUD6eRrZAXFtgLOFzcbwufjgbwkVwMXgHDXgurzgyVE2mlIjaCG4EDViFqInQ5apwxgMrAQ1oNzbYL6wh808owtpwHyxtOk/BzwDi421rUochQljLxtxa3fuHSgc0chxSUwc9gJ0ni9zscQNqIWSa6L0yqJljDSItEl7QDZtjY3xRNTVRmvpyJGEcHLch7SAdlzfBD5LzehfW1TCzisEWiLnDSbcqytzWg9Np4ww6D45XOFziW6kwX5zuaTTWc085j1EHfuROdgHoU+I9Tf9pqzc5M0oIvR9BpGnOyN2I9V17jV0K3OXMuCGlmkZpaTG3Fy217gf49Kg2oYbxf6fwLPzThvRQm31T4nJosxITEHXkvoaWBGvRvuWbm9mgyWkjkL5AXAmzTh6zhh+SohkaPCf7xJ5LNaznE/VH3FW5LzcD+G5R40JnswJxDbYnHXigXZGPDStErxohhuCbm4OvHYgFrBy34fNQmHGj7R7lVNQubLo6bjxSbnXrGGvpSkpnXbxzibdWF7qC6tHFHab3qVWOI7qKHqqZ4Au8nEd+BUqimfou498Dhv/RBdbi/h8kE1uobgr2NOjiSVFrVFRIVMlUWnBTqZrYDWgQTe+9FFPys87vySQoYSUlQeGqxoURrVugoL4RykPbHcV2mc0dqOboZ5hcbB9JD7QdxXcZ1s5nP2PiatRmjsms4kfZZ3BA5is5o3tyeMrWybFxI+y3uCzswo+Zt7cnjcqh8iN+cK3qg8CJrWfOdL7GfyUMhR/OFb1QeBFVzPnOk9jP5IqnPJuFL97i80Tno3mFT7P4mqOejcKT73D5onPdvzfU+z+JqAmlZyLfZ/AubzTppXUMWi8AFpsNHH1nXx2LqqfCEH/pfAsbMsfN8HZPjcpZqzpzmQ6P8Aubk39IkbrOPqm6zHxaNRPogerFh1hy38iDGr+9S/Csl7edz9iL4kyJrnqplpvwnvaoTg3Zb/AC+Eq/KH0w7J72qmTWzt/C5QKs9X8TfEFZI5PIL4fzBMWosVOCDnqLYDXvUquo+q33n/AGQLmhRTPA2pkzNepEtCAcVHQkiCBtskqC4mXTlpupUzcR1K90fT/LIKY2PMkWiQDpjRJGANjrXWZx01Y2llMksRZo8YNYQ61xqNt9lzdIOWh9oO4r0HPQcxn7I8TVYzQ1BT12gy0lPbRba7HarC2ooPMuOsNK3gjBoaT7B7XF19M31OG2666hZxGdlvcFm/J2zmMfak/ccqjJyM2s9Nq9H0cycjwlw7R9Ti6HGvq13ur6w1v9Rprtp+E4KbQALgzRw0tLjXvuWtm8z5wr+un/aRGUG/O1J7CfyRWHnU+stTcJHAOcx6Gg52L8dEOufVRGd0laaKfhYoAzQ4xa9xcBpDUCVq57Mwo/vkPxIrPtvzdVeyPiagymS13Ajkqe2g367r2sAML61mZpzVgoouDhhfHZ2iXSFrrabtY1a7rs2wF9OA02PBsIPZDXW9+jb3rLzEb83Qdl3jepJ2vjjsl1VSHVWjTtdeoeX8oBovs27RcYgYY9Ky31kvpMpMHGLGAtDxxQL2N7Y3XX5GZylb97k8LFhSt55P7OL4lUcrXzuMoJjINjhcHd0KUDC4glpaGm+O3Ai36oyupS6YHUADc9dsP0SksNeDRrWVUOHuA1rPq6zSwGrvVNblLSNm+r39JUIIwQXOIAAwF7k+5RUHYC+xSgpyRpEG2y1vMq2lpNIXJsNm0/8ACg95az1upvvQDg9aYk7CmuTq/nWnLHYYD3AKhg09JSVzHO2AJ1AfDr/m5XvfgAhGu/PYrWOVBVIeWg9p5Fd7npMDQz2/xHjavPoJWiWG5AAfc3NgMDrXY515RidRyhskbiQLAPaSeM3YCtRmuto5xoN7I7gs75O5AKCPtSfuPT0uUotAcrH6o/8Akbu60LmFVMFFGC9gN34F7QfpHbCVVwfm7IP6hlA9NP8AtIiukH9WpT/9efvCzs3qlnp1cdNti6Cx0hY8nsxxRFXO3+q03Gbb0ebHSFtYUBOe0oPon3yH4kTn3KDk6q9ke9qz885W80s5p53FqIP+SLz4cP6dU2I+iO37TUGzk6QcEz2Y8CwswpB/ToB9l3jctegI4NmI+jG37C53NCp0MmwHWbOH/u9UDZGkHCV33uTwsWBUygVc5/6cVv8A2RFFlEtdVnDGoecd9mrOr61uLzt1m2uwwHSomB6yQDjE2G1c3XVZkdYXDdjdp6Sp11e6V2AwGobuk9KRjaACf8hcndisNBxRaAJcCdW0W1jp12ukGBxLyNFuNg0a+tQfIHHAWGwDzRApbDFALNI2wDWkGwub6zbE/moQxNOsnZh3omNjcLFxJANgdtsf1SiheR61m39/rW70A+A1EjH3KBk+0VMxC5xOB/mtMLdfVZURaSdZsmVp0ur8ikgPBG5XCPAdZHmqWbkQNaCcEIM0IIBBfY31HA612ed2To20cpbGwEBtiGgEcZowNlyVKOWg9p8JXa55f2M3U3xtWvEaUORYCwXhi9UfUbu6kFmLkaGSijc+KNzjp3LmNJPKPAuSNy24G8mOx8KD+TwfN8P4/wBx6oEzfyFA+trmuhjLWOhDWlgIbeO50RsuVfV5vU/9Up4+Ai0HQTOczQGiXAixI2kIrNkc/wAoduD9oomrHzxTfdp/EEwZmeGbdOz0XQhjbpVUTHaLANJpvdptrCvz0zYpo6CoeyCNr2x3a4NALTcYj80ZnyP7P75D8SKz+HzbVeyPiamAaDNKlMTT6PFcxg30duje65PNzIUD6KJ74mOc4OJJGOD3DE+5ek0Q5Jnsx4FxuZ9OXZPgtsa+/wD5HpnZrl5qWGmL3BvrEkC2oXNmjcAudnrRLIeENm7Bjq3CwK6mPN0VDqrTc88HUOjA0rCwDSLYYa/0WJJm+0TvZd1msa7XjiXA4+4KWGsSrlj0uK3Do26t/vQkklzgLD+YrRr6FrH2F9u3qQ/orcNeLmjXvWFVSPYG4A32E/8A6qy5pJJw6giaikaGk44dKsfQsxwP5oBeFjAGBJsL2vrtjt3qgz4avfidv5I5lGwtBscQDrOsgEob0C4uD7j2iPJAMxysNQotpTfHYbeauEKopM52BJECNMgNBV+0IZpV7SVQbTHlqf2nkV2eeX9jN1DxtXCslcJodFoJD8BpWubbTbBdbnXPMaOUPiY1thcibSI4zdmgL/mr4jraZ3JjsfChPk9PMIfx/uPVNNVVHB/QM9TXw/2ewhsxaqcUUQZA1zeNZxmDb8d31dE2x7lfRq5sDn+Ue3B+0VHL+U2U+U4JZTosbSzXPSXAADpKDzcqZxW15EDS4vh0m8OGhvJkCztHjXGOyy88zzznfWVDnHisZxGNBuABrN8L3NzdS3IOszh+USOd0Qaw2imZMDquWXwx2YrTy5n3DVZOqWYskdEbNOIJBBIBHQCvKIhtKm+tsLDG+Cx+quPo2i+iZ7NvgXOfJ+z5tg6Q/wDcesHIvytN4NrJIgHtYQXGTQYdFthbikgncsfNr5Uo6aljgML3FmkNLTABu5ztVr/W/RdZYzjocjjj1/3uTwsXPVX95L7Fnico5Kz0YHVJtHy07pRpS6Ng4AbWY6ujqQclc59TI5rWG8TfVlDm2DjjpAY69Sb0jJyueUH4u4IU629tverMpyO4QXaAcfrX3dCGMhwNvrN29K5tLas8m7qV0p1+9DVDnaBuBa2+/kpve7HAf93/AAini9VvZb4QoQninr+MqMMhLRYDUBrtqFt3QowvOicBt29JO7pREWn1u15BMXKDX4uBtr8k5RTEpJrJIDGohiGZrsiGnFUERf3EHb8iu2zxPMZuyPE1cTCeXg7fkV2edzuZTdkeJq0y6Gl+iHYHhQvye/2EP4/3HoijdyQ7A8KE+Tx3MIuuT9x6vqo0dU6ObKz2i7m8EWjp4F1l5LXULoXaEgsSA4dIIuF7Fm/EHVuUmnUXQA/+IrA+UjIBlqYWQsBf6PI8gDFwjdew3mxKxymxZXnBeDgBq171U8qT4vz/AJrVbzhZcvrp8QmKpV9ZTvY7RkaWuABs4WNnAOBt0gg+9ULpJjFJW09S5huxxaeg9+9VJKo0jlAyFulrF77jgrHnD8Te9ZQKOjm0m9Ok2/5qAqq9R3Upk4Kuo9R3UVMakFdKeI3qVBqNEEaySbD3qUU1mDfbBRpo9bjrugobERj+fvV4Sd9brHcVHSsbIJAJki5MqCmvxVrX4ofRU2sQHQnloe35FdjnW7mc3ZHiauFEAMkYu7F9jY22bNy6bODJTG00jgZCQ240pXuGsawTYqo7KidyQ7A8KE+Tt3MIuuT9x6BosgxujaS6b1QfppLer2lRmXkOOSkY9xkuS/1ZZGDB7gLBpAGpVHQZsO5/lDtQftlE1x+d6X7vP3hc5kPN+J1bWNPC2YYtG00gdxmEnScHXd70RVZuwjKVPHymi6GZx5aQuuLWs7SuB0BUYHypZsejy+kMFopjiB9WXWfc7X13WXmnTxvo8pOe1rpGQNLLgEtGkbubfUb6IuN66j5Sc34YqMPYH6XCNHGlkeLEO2OcRsXl0VQWk9ILSLkYHq17D7ljMre7GrnpLpVjze9mxD8oYwR7iFhp3OubnamRCSSSQJTifYjdcX9xUEkGvUA6BwOrclNLotufd0oJrwYze1xh/snggvxnatgUF9JTEjSsTuU4Wk37RVUDBojAfkmjaMcBr3IGLxd3u81HandrPu80gge+9JRKSAgOVjTihgVeDiqCY3cpH2x3FdbnK7mkvZ+ILkIncpF2x3Lq84nc1l7PmFYjoMnyck3sDwhUZhO5lH1yfuPTZOlHBt7A8IVeYzwKOPtP/cctIOzePP67rg/bKJrT860vsJ/JA5BktX1v+h4FdlCoH9TpDfDgZtfuTpVvyhRh9PE06nVMLT1EuB714vXUpjkew62Oc09bSR5L1/5RqktpGuFrtmicL6uLpEdy8orKh0z3SPN3uJc42tcnbgs8ul4/4EbTk7lB8dkTp2CHebrEtrVkiCSSS0ySSSSB2rSacAsxFCr6EF0BwHv70zDr61Q2psNSgZyoCXHE+7zUUKSptlQXhJVh6ZBa1ys4RVNKmCgsZOA9hxwcDgOj9St7K2XGvge0MkFxa5ZYDEaysTT40fbW7liS8D8dnmFRo0mcQDAOCmNmgYMw1WUM2MvGKnazgZnEF2LGXGLidfvV9DVgRtx+qO5RzWrA2naOl/jcqJZLy+5tVUv9Hmdp8HxQ3jN0W24w2X2KdXlx5rYH+izXayQBhFnOvbFuGoKWS60CsqDvEfciK6tBrqV25ko/MKATPTLMk1NoOppYhptOm+1sA7DVr/2XnxfhbavSc96sOpSB/m0/oV5w5mveFpmqXElNoKQcnDwpJC2oWTFENgJBIFwLAndfUhiUWEUySSiki4mNti2/vQzTZS4QqVVwta1usqMltgCr0lFxUwIiyfAqJKS0iVrJJ2PskoLGqYKrBVjFBdbjM7S18oxngX9XmFiSTWLeg3XVZUh5u8/Zv+diqqVHCdBuP1R3JZu094R1u8RWlQU/Js7Le4KvNeG9OO0/xlTFU5Og51OPsx9yvrYud0/SJPCp5Pj57OPsRp8pOtV03VJ4VcEM7IebHtDzXBSDau6zrqG8BbSBOk3b1rh3nb+a1GOX0O877e5dRm5SxcCJCBp3cL69Rw14DBcxK3oR+TZeJYnAE2xSkHmVpfOCdbm2/wC1Yc7dF5wBB36sf+UbE7jvx2juQtcFlVUsPRr6VVbfrVjHauMb327OlPMzbcH8kEXNHSmbZWF5LTq80zmEi/Fw6cUVADDaog2VkT9mHvTa74jX/LIiDimCZPdUSskkCnWQwTkkbVWkqHuuvoMzXuYC+VzC4XLAL2G444rBydk1zo3y42ZYNtrLyRq6h3hdtNnQLhrGOLiCcS3ADC7rE296WtSKW5nkDGpkt/OlDSZtxRixqJGjddo/RA5SzgmJtpaPQ3D9VkuqL4k3U1GjPRwAnRkmcd92jyQb6RpN7uw3kf7KrhlEzohqqIAAgk4jWf8AhVy4FQqKi4snqXbVrilVSK2haDe/RtI37kO5ynSyWJ6laQaYG7v1KhJCLYBRNQFE1IWFCtwdjqRGkw7v1VEmOKsbOLYj9FRW5oB3hXiAbHfqFS9zTqFlBpG1BfLT2FwbpoAHayfzwVd27ioutsQJwxNkyZOqEkldJAyIoKF00jY2C7nGw6N5PQBj7kOvSPk/ze4OPh3jjyDifZj39bu629S3Fk1sUeQI2RNisC1u8XudriN5KycuMjhaQ1rW77AC66yV2i0lebZ2193aIK5yOnLqOfmlLiSVXdQc5R0ltzWaSZ5VZcokpiGRTnXA6kKrS7BbiVWUgpOKgoqaRAUE6gm0KFkmnFO8IHNlGyZJUOkUySB0ySSCVsEkrpKK280Mg+lTgOHJs40nSNjfef0uvWTLb1Wk7Ba1vcgM2MhimgbHhpetIR9Z58hq9y1JXhoJXO3a68ZkYuXso6LSDhhdeV5QqtN5PSunz1ypc2BxK4wlakc+VOSmumSW2TpkkkCT6SZJA5KZJJAkkkkCU9ignaUDJJymQJJJJAkkkkCSSSQe8xaghMsnipJLhHoryfOM8qVkpJLtPjhSSSSVQkkkkCSSSQJJJJAkkkkCSSSQSeopJIEkkkgSSSSBJJJ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hQSERUUExQUFRQVFxgUFRUVFBcUFBUVFxcWFBYVFBgXHCYeFxkjGRQUHy8gJCcpLCwsFR4xNTAqNSYrLCkBCQoKDgwOGg8PFykcHBwsKSkpKSkpKSksKSksKSksKSkpKSkpKSkpKSkpKSwpLCkpKSkpKykpKSkpKSkpKSkpLP/AABEIARIAuAMBIgACEQEDEQH/xAAcAAABBQEBAQAAAAAAAAAAAAAEAAECAwUGBwj/xABHEAABAwIBBgoFCwMDBAMAAAABAAIDBBEhBQYSMUFREyIjJGFxcrGywRQyc4HCByUzQmJ0gpGhs/AVNFKD0eFjkpOiQ2Tx/8QAGAEBAQEBAQAAAAAAAAAAAAAAAAECAwT/xAAdEQEBAQADAQEBAQAAAAAAAAAAARECIUExEmFR/9oADAMBAAIRAxEAPwDw4BWMGKiArGBQSdFdzRvWxlOmaInENA1agN4WbF9JH1rdywzkX9Q7wgY0TS31W6tw3IXJVAx0TSWgnHHH/IrWZHxB2fJDZBZeBv4vEVAFTZMY6WVpBs3RtY7xdKTI7OHazEAsJ143CPye3l5+tnhVkrB6VH7N/wChQZOUckta6MAnjOsb2wVWUMkBkZdpXtbZvNloZWqQ50VhqkGO04JssPvC7Dd3hcrz7jpOPQX+gmxIcBZpOog4C+xKnyA+RjH6YxAIuXXHUV0bqTk3b9B3hKhkhvN4uyF047nbFzxzMWTZpWHj3AcRZz3a2qMVNPdzA48TAjSwxGxbmR28m72j+9D0300/ab4VpHPOp3sdo6jr2FTY2Rr7gcZ19xvvRdcOXPUFY4ceP8XcgAquENtMHcMLYql9K4C5B/Ja+UPqdtqev+jd1IMc0xtfHfqTOjNr7Fryep+HyVAbeH8KDKSTplQkk6SCwK1gUBGpcCsgiH6SPtLoMsjkH9XmFzUdK7TaAcScDjgVr5RyZM2JxdIS0DEaRNxcbwqNuAcRvZHchM3m8g3rd4ihIqepa1p4SwIFrlu0YesFXkeKp4IGO2jc29TXc31460GlkxvOKjrj8KWUGO9JjDRiY3j3HWs6gFS2aYMALuLp8UHZcWx3KyaoqRURkxjT0HaI0TiNuAcpZoVZRnSh0gQDK1u5F5fow2nedLdYb8QgcqVUxMenFblARYPGk61gMTu3KvK00hjcHRFo38bDEbwuf4zOm/1rqnDk3dh3gKAyOL08Qxxbfo121rPGWngG8OBZonjH/G19X8soUGcJZAxnBk2FtK4trOIBC2wtyVMGseLj6R/ehYnHhZtG2Jb1akHS14AdcHFzjrG1TpMpta+QkO42jawGwWxxUltuYtkU1APDY4nR6tquk9ePrd3Iaoq2mXSxta2rFSlq2lzMSLE3wOGC0gjKGpnbanrxybupDVNW0hoBJs4HEG9lOrrGFjgDiRhgVRY/1D2fJVRjkh2U7qtuiRcerbbu6lVHUDg7EjVZBmpJKcURcbAXKogktJ+Q5G+sAPekpoosrWDFVBXR61BdE3lIu0uny6zm8vZ8wubjHKxdsLqcvt5tL2fMKxKZtAHsjvcENbYjqCrzVZzdvaf4ij8mRu0G6RBwbaw2WCGzSZzZvaf4ipnq/wARyUzndV/peBW1LOewezkT5JZzyq/0vAraxvPqf2cvciKc42Y033hnmrc6Wc0l6h4mqWczMab7wzzV2dUfM5uyPE1Ba2Pk/wAB8BQObjL0kXZ+IrVgbyf4PgWXm0T6LCLYFjnX3WcRb+dKDKyOwaEuA+mk2dIQMcQ4ebAfU2dBWhkkG01h/wDPJ3hBsHLzdUfhKqMqqiHDahbR1W6U8sLdKPAYk3w6FKqHLfh800p40faPci6aup2gNsB6zU9ZStDHEDYnrjxR2m96nWeo7qKIrNK3Q1fV8lS1nJDpGP6oq/E/D5IVruSb1eRRdARw3WnQANIQ7WWCIphiorWq6sv1i2GCZUSJIMRpVjX2KYAKbY0FrapvCRm+Adc4FdLlvLUD6eRrZAXFtgLOFzcbwufjgbwkVwMXgHDXgurzgyVE2mlIjaCG4EDViFqInQ5apwxgMrAQ1oNzbYL6wh808owtpwHyxtOk/BzwDi421rUochQljLxtxa3fuHSgc0chxSUwc9gJ0ni9zscQNqIWSa6L0yqJljDSItEl7QDZtjY3xRNTVRmvpyJGEcHLch7SAdlzfBD5LzehfW1TCzisEWiLnDSbcqytzWg9Np4ww6D45XOFziW6kwX5zuaTTWc085j1EHfuROdgHoU+I9Tf9pqzc5M0oIvR9BpGnOyN2I9V17jV0K3OXMuCGlmkZpaTG3Fy217gf49Kg2oYbxf6fwLPzThvRQm31T4nJosxITEHXkvoaWBGvRvuWbm9mgyWkjkL5AXAmzTh6zhh+SohkaPCf7xJ5LNaznE/VH3FW5LzcD+G5R40JnswJxDbYnHXigXZGPDStErxohhuCbm4OvHYgFrBy34fNQmHGj7R7lVNQubLo6bjxSbnXrGGvpSkpnXbxzibdWF7qC6tHFHab3qVWOI7qKHqqZ4Au8nEd+BUqimfou498Dhv/RBdbi/h8kE1uobgr2NOjiSVFrVFRIVMlUWnBTqZrYDWgQTe+9FFPys87vySQoYSUlQeGqxoURrVugoL4RykPbHcV2mc0dqOboZ5hcbB9JD7QdxXcZ1s5nP2PiatRmjsms4kfZZ3BA5is5o3tyeMrWybFxI+y3uCzswo+Zt7cnjcqh8iN+cK3qg8CJrWfOdL7GfyUMhR/OFb1QeBFVzPnOk9jP5IqnPJuFL97i80Tno3mFT7P4mqOejcKT73D5onPdvzfU+z+JqAmlZyLfZ/AubzTppXUMWi8AFpsNHH1nXx2LqqfCEH/pfAsbMsfN8HZPjcpZqzpzmQ6P8Aubk39IkbrOPqm6zHxaNRPogerFh1hy38iDGr+9S/Csl7edz9iL4kyJrnqplpvwnvaoTg3Zb/AC+Eq/KH0w7J72qmTWzt/C5QKs9X8TfEFZI5PIL4fzBMWosVOCDnqLYDXvUquo+q33n/AGQLmhRTPA2pkzNepEtCAcVHQkiCBtskqC4mXTlpupUzcR1K90fT/LIKY2PMkWiQDpjRJGANjrXWZx01Y2llMksRZo8YNYQ61xqNt9lzdIOWh9oO4r0HPQcxn7I8TVYzQ1BT12gy0lPbRba7HarC2ooPMuOsNK3gjBoaT7B7XF19M31OG2666hZxGdlvcFm/J2zmMfak/ccqjJyM2s9Nq9H0cycjwlw7R9Ti6HGvq13ur6w1v9Rprtp+E4KbQALgzRw0tLjXvuWtm8z5wr+un/aRGUG/O1J7CfyRWHnU+stTcJHAOcx6Gg52L8dEOufVRGd0laaKfhYoAzQ4xa9xcBpDUCVq57Mwo/vkPxIrPtvzdVeyPiagymS13Ajkqe2g367r2sAML61mZpzVgoouDhhfHZ2iXSFrrabtY1a7rs2wF9OA02PBsIPZDXW9+jb3rLzEb83Qdl3jepJ2vjjsl1VSHVWjTtdeoeX8oBovs27RcYgYY9Ky31kvpMpMHGLGAtDxxQL2N7Y3XX5GZylb97k8LFhSt55P7OL4lUcrXzuMoJjINjhcHd0KUDC4glpaGm+O3Ai36oyupS6YHUADc9dsP0SksNeDRrWVUOHuA1rPq6zSwGrvVNblLSNm+r39JUIIwQXOIAAwF7k+5RUHYC+xSgpyRpEG2y1vMq2lpNIXJsNm0/8ACg95az1upvvQDg9aYk7CmuTq/nWnLHYYD3AKhg09JSVzHO2AJ1AfDr/m5XvfgAhGu/PYrWOVBVIeWg9p5Fd7npMDQz2/xHjavPoJWiWG5AAfc3NgMDrXY515RidRyhskbiQLAPaSeM3YCtRmuto5xoN7I7gs75O5AKCPtSfuPT0uUotAcrH6o/8Akbu60LmFVMFFGC9gN34F7QfpHbCVVwfm7IP6hlA9NP8AtIiukH9WpT/9efvCzs3qlnp1cdNti6Cx0hY8nsxxRFXO3+q03Gbb0ebHSFtYUBOe0oPon3yH4kTn3KDk6q9ke9qz885W80s5p53FqIP+SLz4cP6dU2I+iO37TUGzk6QcEz2Y8CwswpB/ToB9l3jctegI4NmI+jG37C53NCp0MmwHWbOH/u9UDZGkHCV33uTwsWBUygVc5/6cVv8A2RFFlEtdVnDGoecd9mrOr61uLzt1m2uwwHSomB6yQDjE2G1c3XVZkdYXDdjdp6Sp11e6V2AwGobuk9KRjaACf8hcndisNBxRaAJcCdW0W1jp12ukGBxLyNFuNg0a+tQfIHHAWGwDzRApbDFALNI2wDWkGwub6zbE/moQxNOsnZh3omNjcLFxJANgdtsf1SiheR61m39/rW70A+A1EjH3KBk+0VMxC5xOB/mtMLdfVZURaSdZsmVp0ur8ikgPBG5XCPAdZHmqWbkQNaCcEIM0IIBBfY31HA612ed2To20cpbGwEBtiGgEcZowNlyVKOWg9p8JXa55f2M3U3xtWvEaUORYCwXhi9UfUbu6kFmLkaGSijc+KNzjp3LmNJPKPAuSNy24G8mOx8KD+TwfN8P4/wBx6oEzfyFA+trmuhjLWOhDWlgIbeO50RsuVfV5vU/9Up4+Ai0HQTOczQGiXAixI2kIrNkc/wAoduD9oomrHzxTfdp/EEwZmeGbdOz0XQhjbpVUTHaLANJpvdptrCvz0zYpo6CoeyCNr2x3a4NALTcYj80ZnyP7P75D8SKz+HzbVeyPiamAaDNKlMTT6PFcxg30duje65PNzIUD6KJ74mOc4OJJGOD3DE+5ek0Q5Jnsx4FxuZ9OXZPgtsa+/wD5HpnZrl5qWGmL3BvrEkC2oXNmjcAudnrRLIeENm7Bjq3CwK6mPN0VDqrTc88HUOjA0rCwDSLYYa/0WJJm+0TvZd1msa7XjiXA4+4KWGsSrlj0uK3Do26t/vQkklzgLD+YrRr6FrH2F9u3qQ/orcNeLmjXvWFVSPYG4A32E/8A6qy5pJJw6giaikaGk44dKsfQsxwP5oBeFjAGBJsL2vrtjt3qgz4avfidv5I5lGwtBscQDrOsgEob0C4uD7j2iPJAMxysNQotpTfHYbeauEKopM52BJECNMgNBV+0IZpV7SVQbTHlqf2nkV2eeX9jN1DxtXCslcJodFoJD8BpWubbTbBdbnXPMaOUPiY1thcibSI4zdmgL/mr4jraZ3JjsfChPk9PMIfx/uPVNNVVHB/QM9TXw/2ewhsxaqcUUQZA1zeNZxmDb8d31dE2x7lfRq5sDn+Ue3B+0VHL+U2U+U4JZTosbSzXPSXAADpKDzcqZxW15EDS4vh0m8OGhvJkCztHjXGOyy88zzznfWVDnHisZxGNBuABrN8L3NzdS3IOszh+USOd0Qaw2imZMDquWXwx2YrTy5n3DVZOqWYskdEbNOIJBBIBHQCvKIhtKm+tsLDG+Cx+quPo2i+iZ7NvgXOfJ+z5tg6Q/wDcesHIvytN4NrJIgHtYQXGTQYdFthbikgncsfNr5Uo6aljgML3FmkNLTABu5ztVr/W/RdZYzjocjjj1/3uTwsXPVX95L7Fnico5Kz0YHVJtHy07pRpS6Ng4AbWY6ujqQclc59TI5rWG8TfVlDm2DjjpAY69Sb0jJyueUH4u4IU629tverMpyO4QXaAcfrX3dCGMhwNvrN29K5tLas8m7qV0p1+9DVDnaBuBa2+/kpve7HAf93/AAini9VvZb4QoQninr+MqMMhLRYDUBrtqFt3QowvOicBt29JO7pREWn1u15BMXKDX4uBtr8k5RTEpJrJIDGohiGZrsiGnFUERf3EHb8iu2zxPMZuyPE1cTCeXg7fkV2edzuZTdkeJq0y6Gl+iHYHhQvye/2EP4/3HoijdyQ7A8KE+Tx3MIuuT9x6vqo0dU6ObKz2i7m8EWjp4F1l5LXULoXaEgsSA4dIIuF7Fm/EHVuUmnUXQA/+IrA+UjIBlqYWQsBf6PI8gDFwjdew3mxKxymxZXnBeDgBq171U8qT4vz/AJrVbzhZcvrp8QmKpV9ZTvY7RkaWuABs4WNnAOBt0gg+9ULpJjFJW09S5huxxaeg9+9VJKo0jlAyFulrF77jgrHnD8Te9ZQKOjm0m9Ok2/5qAqq9R3Upk4Kuo9R3UVMakFdKeI3qVBqNEEaySbD3qUU1mDfbBRpo9bjrugobERj+fvV4Sd9brHcVHSsbIJAJki5MqCmvxVrX4ofRU2sQHQnloe35FdjnW7mc3ZHiauFEAMkYu7F9jY22bNy6bODJTG00jgZCQ240pXuGsawTYqo7KidyQ7A8KE+Tt3MIuuT9x6BosgxujaS6b1QfppLer2lRmXkOOSkY9xkuS/1ZZGDB7gLBpAGpVHQZsO5/lDtQftlE1x+d6X7vP3hc5kPN+J1bWNPC2YYtG00gdxmEnScHXd70RVZuwjKVPHymi6GZx5aQuuLWs7SuB0BUYHypZsejy+kMFopjiB9WXWfc7X13WXmnTxvo8pOe1rpGQNLLgEtGkbubfUb6IuN66j5Sc34YqMPYH6XCNHGlkeLEO2OcRsXl0VQWk9ILSLkYHq17D7ljMre7GrnpLpVjze9mxD8oYwR7iFhp3OubnamRCSSSQJTifYjdcX9xUEkGvUA6BwOrclNLotufd0oJrwYze1xh/snggvxnatgUF9JTEjSsTuU4Wk37RVUDBojAfkmjaMcBr3IGLxd3u81HandrPu80gge+9JRKSAgOVjTihgVeDiqCY3cpH2x3FdbnK7mkvZ+ILkIncpF2x3Lq84nc1l7PmFYjoMnyck3sDwhUZhO5lH1yfuPTZOlHBt7A8IVeYzwKOPtP/cctIOzePP67rg/bKJrT860vsJ/JA5BktX1v+h4FdlCoH9TpDfDgZtfuTpVvyhRh9PE06nVMLT1EuB714vXUpjkew62Oc09bSR5L1/5RqktpGuFrtmicL6uLpEdy8orKh0z3SPN3uJc42tcnbgs8ul4/4EbTk7lB8dkTp2CHebrEtrVkiCSSS0ySSSSB2rSacAsxFCr6EF0BwHv70zDr61Q2psNSgZyoCXHE+7zUUKSptlQXhJVh6ZBa1ys4RVNKmCgsZOA9hxwcDgOj9St7K2XGvge0MkFxa5ZYDEaysTT40fbW7liS8D8dnmFRo0mcQDAOCmNmgYMw1WUM2MvGKnazgZnEF2LGXGLidfvV9DVgRtx+qO5RzWrA2naOl/jcqJZLy+5tVUv9Hmdp8HxQ3jN0W24w2X2KdXlx5rYH+izXayQBhFnOvbFuGoKWS60CsqDvEfciK6tBrqV25ko/MKATPTLMk1NoOppYhptOm+1sA7DVr/2XnxfhbavSc96sOpSB/m0/oV5w5mveFpmqXElNoKQcnDwpJC2oWTFENgJBIFwLAndfUhiUWEUySSiki4mNti2/vQzTZS4QqVVwta1usqMltgCr0lFxUwIiyfAqJKS0iVrJJ2PskoLGqYKrBVjFBdbjM7S18oxngX9XmFiSTWLeg3XVZUh5u8/Zv+diqqVHCdBuP1R3JZu094R1u8RWlQU/Js7Le4KvNeG9OO0/xlTFU5Og51OPsx9yvrYud0/SJPCp5Pj57OPsRp8pOtV03VJ4VcEM7IebHtDzXBSDau6zrqG8BbSBOk3b1rh3nb+a1GOX0O877e5dRm5SxcCJCBp3cL69Rw14DBcxK3oR+TZeJYnAE2xSkHmVpfOCdbm2/wC1Yc7dF5wBB36sf+UbE7jvx2juQtcFlVUsPRr6VVbfrVjHauMb327OlPMzbcH8kEXNHSmbZWF5LTq80zmEi/Fw6cUVADDaog2VkT9mHvTa74jX/LIiDimCZPdUSskkCnWQwTkkbVWkqHuuvoMzXuYC+VzC4XLAL2G444rBydk1zo3y42ZYNtrLyRq6h3hdtNnQLhrGOLiCcS3ADC7rE296WtSKW5nkDGpkt/OlDSZtxRixqJGjddo/RA5SzgmJtpaPQ3D9VkuqL4k3U1GjPRwAnRkmcd92jyQb6RpN7uw3kf7KrhlEzohqqIAAgk4jWf8AhVy4FQqKi4snqXbVrilVSK2haDe/RtI37kO5ynSyWJ6laQaYG7v1KhJCLYBRNQFE1IWFCtwdjqRGkw7v1VEmOKsbOLYj9FRW5oB3hXiAbHfqFS9zTqFlBpG1BfLT2FwbpoAHayfzwVd27ioutsQJwxNkyZOqEkldJAyIoKF00jY2C7nGw6N5PQBj7kOvSPk/ze4OPh3jjyDifZj39bu629S3Fk1sUeQI2RNisC1u8XudriN5KycuMjhaQ1rW77AC66yV2i0lebZ2193aIK5yOnLqOfmlLiSVXdQc5R0ltzWaSZ5VZcokpiGRTnXA6kKrS7BbiVWUgpOKgoqaRAUE6gm0KFkmnFO8IHNlGyZJUOkUySB0ySSCVsEkrpKK280Mg+lTgOHJs40nSNjfef0uvWTLb1Wk7Ba1vcgM2MhimgbHhpetIR9Z58hq9y1JXhoJXO3a68ZkYuXso6LSDhhdeV5QqtN5PSunz1ypc2BxK4wlakc+VOSmumSW2TpkkkCT6SZJA5KZJJAkkkkCU9ignaUDJJymQJJJJAkkkkCSSSQe8xaghMsnipJLhHoryfOM8qVkpJLtPjhSSSSVQkkkkCSSSQJJJJAkkkkCSSSQSeopJIEkkkgSSSSBJJJIP//Z"/>
          <p:cNvSpPr>
            <a:spLocks noChangeAspect="1" noChangeArrowheads="1"/>
          </p:cNvSpPr>
          <p:nvPr/>
        </p:nvSpPr>
        <p:spPr bwMode="auto">
          <a:xfrm>
            <a:off x="155575" y="-1249363"/>
            <a:ext cx="1752600" cy="260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6" name="Picture 8" descr="https://encrypted-tbn2.gstatic.com/images?q=tbn:ANd9GcRAK0KK696hRBmP0DvG6yxq4MezsrKPzCI8dNm2E1Gixt1gK_Z8"/>
          <p:cNvPicPr>
            <a:picLocks noChangeAspect="1" noChangeArrowheads="1"/>
          </p:cNvPicPr>
          <p:nvPr/>
        </p:nvPicPr>
        <p:blipFill>
          <a:blip r:embed="rId4" cstate="print"/>
          <a:srcRect t="3704" r="1852" b="14815"/>
          <a:stretch>
            <a:fillRect/>
          </a:stretch>
        </p:blipFill>
        <p:spPr bwMode="auto">
          <a:xfrm>
            <a:off x="2667000" y="533400"/>
            <a:ext cx="4038600" cy="3505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fade">
                                      <p:cBhvr>
                                        <p:cTn id="12"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Steps to Resolve Anger</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3600" dirty="0" smtClean="0">
                <a:effectLst>
                  <a:glow rad="101600">
                    <a:schemeClr val="bg1">
                      <a:alpha val="60000"/>
                    </a:schemeClr>
                  </a:glow>
                </a:effectLst>
              </a:rPr>
              <a:t>Accept responsibility for your anger – </a:t>
            </a:r>
            <a:r>
              <a:rPr lang="en-US" sz="3600" i="1" dirty="0" smtClean="0">
                <a:effectLst>
                  <a:glow rad="101600">
                    <a:schemeClr val="bg1">
                      <a:alpha val="60000"/>
                    </a:schemeClr>
                  </a:glow>
                </a:effectLst>
              </a:rPr>
              <a:t>Col. 3:8</a:t>
            </a:r>
          </a:p>
          <a:p>
            <a:r>
              <a:rPr lang="en-US" sz="3600" dirty="0" smtClean="0">
                <a:effectLst>
                  <a:glow rad="101600">
                    <a:schemeClr val="bg1">
                      <a:alpha val="60000"/>
                    </a:schemeClr>
                  </a:glow>
                </a:effectLst>
              </a:rPr>
              <a:t>See your anger through your victim’s eyes – </a:t>
            </a:r>
            <a:r>
              <a:rPr lang="en-US" sz="3600" i="1" dirty="0" smtClean="0">
                <a:effectLst>
                  <a:glow rad="101600">
                    <a:schemeClr val="bg1">
                      <a:alpha val="60000"/>
                    </a:schemeClr>
                  </a:glow>
                </a:effectLst>
              </a:rPr>
              <a:t>Gal. 5:15</a:t>
            </a:r>
          </a:p>
          <a:p>
            <a:r>
              <a:rPr lang="en-US" sz="3600" dirty="0" smtClean="0">
                <a:effectLst>
                  <a:glow rad="101600">
                    <a:schemeClr val="bg1">
                      <a:alpha val="60000"/>
                    </a:schemeClr>
                  </a:glow>
                </a:effectLst>
              </a:rPr>
              <a:t>Act quickly to correct past offenses – </a:t>
            </a:r>
            <a:r>
              <a:rPr lang="en-US" sz="3600" i="1" dirty="0" smtClean="0">
                <a:effectLst>
                  <a:glow rad="101600">
                    <a:schemeClr val="bg1">
                      <a:alpha val="60000"/>
                    </a:schemeClr>
                  </a:glow>
                </a:effectLst>
              </a:rPr>
              <a:t>Matt. 5:22-23</a:t>
            </a:r>
          </a:p>
          <a:p>
            <a:r>
              <a:rPr lang="en-US" sz="3600" dirty="0" smtClean="0">
                <a:effectLst>
                  <a:glow rad="101600">
                    <a:schemeClr val="bg1">
                      <a:alpha val="60000"/>
                    </a:schemeClr>
                  </a:glow>
                </a:effectLst>
              </a:rPr>
              <a:t>Ask forgiveness for your anger – </a:t>
            </a:r>
            <a:r>
              <a:rPr lang="en-US" sz="3600" i="1" dirty="0" smtClean="0">
                <a:solidFill>
                  <a:srgbClr val="FFC000"/>
                </a:solidFill>
                <a:effectLst>
                  <a:glow rad="101600">
                    <a:schemeClr val="bg1">
                      <a:alpha val="60000"/>
                    </a:schemeClr>
                  </a:glow>
                </a:effectLst>
              </a:rPr>
              <a:t>“I was wrong will you please forgive me.”</a:t>
            </a:r>
            <a:endParaRPr lang="en-US" sz="3600" i="1" dirty="0">
              <a:solidFill>
                <a:srgbClr val="FFC0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effectLst>
                  <a:glow rad="101600">
                    <a:schemeClr val="bg1">
                      <a:alpha val="60000"/>
                    </a:schemeClr>
                  </a:glow>
                </a:effectLst>
              </a:rPr>
              <a:t>Fully forgive your offender – </a:t>
            </a:r>
            <a:r>
              <a:rPr lang="en-US" sz="3600" i="1" dirty="0" smtClean="0">
                <a:effectLst>
                  <a:glow rad="101600">
                    <a:schemeClr val="bg1">
                      <a:alpha val="60000"/>
                    </a:schemeClr>
                  </a:glow>
                </a:effectLst>
              </a:rPr>
              <a:t>Matt. 18:21-25</a:t>
            </a:r>
          </a:p>
          <a:p>
            <a:r>
              <a:rPr lang="en-US" sz="3600" dirty="0" smtClean="0">
                <a:effectLst>
                  <a:glow rad="101600">
                    <a:schemeClr val="bg1">
                      <a:alpha val="60000"/>
                    </a:schemeClr>
                  </a:glow>
                </a:effectLst>
              </a:rPr>
              <a:t>Realize the benefits – </a:t>
            </a:r>
            <a:r>
              <a:rPr lang="en-US" sz="3600" i="1" dirty="0" smtClean="0">
                <a:effectLst>
                  <a:glow rad="101600">
                    <a:schemeClr val="bg1">
                      <a:alpha val="60000"/>
                    </a:schemeClr>
                  </a:glow>
                </a:effectLst>
              </a:rPr>
              <a:t>Rom. 8:28-30</a:t>
            </a:r>
          </a:p>
          <a:p>
            <a:r>
              <a:rPr lang="en-US" sz="3600" dirty="0" smtClean="0">
                <a:effectLst>
                  <a:glow rad="101600">
                    <a:schemeClr val="bg1">
                      <a:alpha val="60000"/>
                    </a:schemeClr>
                  </a:glow>
                </a:effectLst>
              </a:rPr>
              <a:t>Yield your rights to God – </a:t>
            </a:r>
            <a:r>
              <a:rPr lang="en-US" sz="3600" i="1" dirty="0" smtClean="0">
                <a:effectLst>
                  <a:glow rad="101600">
                    <a:schemeClr val="bg1">
                      <a:alpha val="60000"/>
                    </a:schemeClr>
                  </a:glow>
                </a:effectLst>
              </a:rPr>
              <a:t>I Cor. 6:19-20</a:t>
            </a:r>
          </a:p>
          <a:p>
            <a:r>
              <a:rPr lang="en-US" sz="3600" dirty="0" smtClean="0">
                <a:effectLst>
                  <a:glow rad="101600">
                    <a:schemeClr val="bg1">
                      <a:alpha val="60000"/>
                    </a:schemeClr>
                  </a:glow>
                </a:effectLst>
              </a:rPr>
              <a:t>Establish accountability with a godly friend – </a:t>
            </a:r>
            <a:r>
              <a:rPr lang="en-US" sz="3600" i="1" dirty="0" smtClean="0">
                <a:effectLst>
                  <a:glow rad="101600">
                    <a:schemeClr val="bg1">
                      <a:alpha val="60000"/>
                    </a:schemeClr>
                  </a:glow>
                </a:effectLst>
              </a:rPr>
              <a:t>Prov</a:t>
            </a:r>
            <a:r>
              <a:rPr lang="en-US" sz="3600" i="1" dirty="0">
                <a:effectLst>
                  <a:glow rad="101600">
                    <a:schemeClr val="bg1">
                      <a:alpha val="60000"/>
                    </a:schemeClr>
                  </a:glow>
                </a:effectLst>
              </a:rPr>
              <a:t>.</a:t>
            </a:r>
            <a:r>
              <a:rPr lang="en-US" sz="3600" i="1" dirty="0" smtClean="0">
                <a:effectLst>
                  <a:glow rad="101600">
                    <a:schemeClr val="bg1">
                      <a:alpha val="60000"/>
                    </a:schemeClr>
                  </a:glow>
                </a:effectLst>
              </a:rPr>
              <a:t> 27:17</a:t>
            </a:r>
            <a:endParaRPr lang="en-US" sz="3600" i="1" dirty="0">
              <a:effectLst>
                <a:glow rad="101600">
                  <a:schemeClr val="bg1">
                    <a:alpha val="60000"/>
                  </a:schemeClr>
                </a:glow>
              </a:effectLst>
            </a:endParaRPr>
          </a:p>
        </p:txBody>
      </p:sp>
      <p:pic>
        <p:nvPicPr>
          <p:cNvPr id="13314" name="Picture 2" descr="http://th09.deviantart.net/fs45/300W/f/2009/088/b/4/b4ac7a928de8a0c283b97cd39450b5a9.jpg"/>
          <p:cNvPicPr>
            <a:picLocks noChangeAspect="1" noChangeArrowheads="1"/>
          </p:cNvPicPr>
          <p:nvPr/>
        </p:nvPicPr>
        <p:blipFill>
          <a:blip r:embed="rId3" cstate="print"/>
          <a:srcRect/>
          <a:stretch>
            <a:fillRect/>
          </a:stretch>
        </p:blipFill>
        <p:spPr bwMode="auto">
          <a:xfrm>
            <a:off x="3048000" y="2799077"/>
            <a:ext cx="5181600" cy="40589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 calcmode="lin" valueType="num">
                                      <p:cBhvr additive="base">
                                        <p:cTn id="22" dur="500" fill="hold"/>
                                        <p:tgtEl>
                                          <p:spTgt spid="13314"/>
                                        </p:tgtEl>
                                        <p:attrNameLst>
                                          <p:attrName>ppt_x</p:attrName>
                                        </p:attrNameLst>
                                      </p:cBhvr>
                                      <p:tavLst>
                                        <p:tav tm="0">
                                          <p:val>
                                            <p:strVal val="#ppt_x"/>
                                          </p:val>
                                        </p:tav>
                                        <p:tav tm="100000">
                                          <p:val>
                                            <p:strVal val="#ppt_x"/>
                                          </p:val>
                                        </p:tav>
                                      </p:tavLst>
                                    </p:anim>
                                    <p:anim calcmode="lin" valueType="num">
                                      <p:cBhvr additive="base">
                                        <p:cTn id="2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ocachurch.com/web/sites/default/files/2ImageforWeb600x450Ephesians51819%281%29.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rmAutofit/>
          </a:bodyPr>
          <a:lstStyle/>
          <a:p>
            <a:r>
              <a:rPr lang="en-US" dirty="0" smtClean="0"/>
              <a:t>Wine a symbol of the </a:t>
            </a:r>
            <a:br>
              <a:rPr lang="en-US" dirty="0" smtClean="0"/>
            </a:br>
            <a:r>
              <a:rPr lang="en-US" dirty="0" smtClean="0"/>
              <a:t>filling of the Holy Spirit.</a:t>
            </a:r>
            <a:br>
              <a:rPr lang="en-US" dirty="0" smtClean="0"/>
            </a:br>
            <a:endParaRPr lang="en-US" dirty="0"/>
          </a:p>
        </p:txBody>
      </p:sp>
      <p:pic>
        <p:nvPicPr>
          <p:cNvPr id="1026" name="Picture 2" descr="https://encrypted-tbn0.gstatic.com/images?q=tbn:ANd9GcTnaMRx4UEBk3ejGR7UJNVVzwy_zJ21hteXYFPR3vqVNI3bNPlz"/>
          <p:cNvPicPr>
            <a:picLocks noChangeAspect="1" noChangeArrowheads="1"/>
          </p:cNvPicPr>
          <p:nvPr/>
        </p:nvPicPr>
        <p:blipFill>
          <a:blip r:embed="rId2" cstate="print"/>
          <a:srcRect/>
          <a:stretch>
            <a:fillRect/>
          </a:stretch>
        </p:blipFill>
        <p:spPr bwMode="auto">
          <a:xfrm>
            <a:off x="1905000" y="1828800"/>
            <a:ext cx="5413108" cy="5029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297162">
            <a:off x="141162" y="1100009"/>
            <a:ext cx="4911635" cy="1797990"/>
          </a:xfrm>
        </p:spPr>
        <p:txBody>
          <a:bodyPr>
            <a:normAutofit/>
            <a:scene3d>
              <a:camera prst="orthographicFront"/>
              <a:lightRig rig="threePt" dir="t"/>
            </a:scene3d>
            <a:sp3d extrusionH="57150">
              <a:bevelT w="38100" h="38100" prst="convex"/>
            </a:sp3d>
          </a:bodyPr>
          <a:lstStyle/>
          <a:p>
            <a:r>
              <a:rPr lang="en-US" sz="5400" dirty="0" smtClean="0"/>
              <a:t>The Comparison</a:t>
            </a:r>
            <a:endParaRPr lang="en-US" sz="5400" dirty="0"/>
          </a:p>
        </p:txBody>
      </p:sp>
      <p:pic>
        <p:nvPicPr>
          <p:cNvPr id="59394" name="Picture 2" descr="http://i.telegraph.co.uk/multimedia/archive/01372/binge-drinking_1372882c.jpg"/>
          <p:cNvPicPr>
            <a:picLocks noChangeAspect="1" noChangeArrowheads="1"/>
          </p:cNvPicPr>
          <p:nvPr/>
        </p:nvPicPr>
        <p:blipFill>
          <a:blip r:embed="rId2" cstate="print"/>
          <a:srcRect/>
          <a:stretch>
            <a:fillRect/>
          </a:stretch>
        </p:blipFill>
        <p:spPr bwMode="auto">
          <a:xfrm>
            <a:off x="4762500" y="1066800"/>
            <a:ext cx="4381500" cy="2743201"/>
          </a:xfrm>
          <a:prstGeom prst="rect">
            <a:avLst/>
          </a:prstGeom>
          <a:noFill/>
        </p:spPr>
      </p:pic>
      <p:pic>
        <p:nvPicPr>
          <p:cNvPr id="59396" name="Picture 4" descr="http://www.paulchappell.com/wp-content/uploads/filled-with-the-spirit.jpg"/>
          <p:cNvPicPr>
            <a:picLocks noChangeAspect="1" noChangeArrowheads="1"/>
          </p:cNvPicPr>
          <p:nvPr/>
        </p:nvPicPr>
        <p:blipFill>
          <a:blip r:embed="rId3" cstate="print"/>
          <a:srcRect/>
          <a:stretch>
            <a:fillRect/>
          </a:stretch>
        </p:blipFill>
        <p:spPr bwMode="auto">
          <a:xfrm>
            <a:off x="0" y="4362449"/>
            <a:ext cx="5514975" cy="24955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prst="convex"/>
            </a:sp3d>
          </a:bodyPr>
          <a:lstStyle/>
          <a:p>
            <a:r>
              <a:rPr lang="en-US" b="1" dirty="0" smtClean="0"/>
              <a:t>The Comparison is a Control Issue</a:t>
            </a:r>
            <a:endParaRPr lang="en-US" b="1" dirty="0"/>
          </a:p>
        </p:txBody>
      </p:sp>
      <p:pic>
        <p:nvPicPr>
          <p:cNvPr id="64514" name="Picture 2" descr="https://encrypted-tbn1.gstatic.com/images?q=tbn:ANd9GcTgstVddaf7yQ66KgxHsvriMVWR3760DGU6qwrNGE1EqgVsol4Y"/>
          <p:cNvPicPr>
            <a:picLocks noChangeAspect="1" noChangeArrowheads="1"/>
          </p:cNvPicPr>
          <p:nvPr/>
        </p:nvPicPr>
        <p:blipFill>
          <a:blip r:embed="rId2" cstate="print"/>
          <a:srcRect/>
          <a:stretch>
            <a:fillRect/>
          </a:stretch>
        </p:blipFill>
        <p:spPr bwMode="auto">
          <a:xfrm>
            <a:off x="2743200" y="4114800"/>
            <a:ext cx="3429000" cy="228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2" name="Picture 2" descr="http://worldhealingcenterchurch.com/wp-content/uploads/2013/02/shutterstock_94086193.jpg"/>
          <p:cNvPicPr>
            <a:picLocks noChangeAspect="1" noChangeArrowheads="1"/>
          </p:cNvPicPr>
          <p:nvPr/>
        </p:nvPicPr>
        <p:blipFill>
          <a:blip r:embed="rId3" cstate="print"/>
          <a:srcRect t="3504" r="-1341"/>
          <a:stretch>
            <a:fillRect/>
          </a:stretch>
        </p:blipFill>
        <p:spPr bwMode="auto">
          <a:xfrm rot="1185657">
            <a:off x="5213510" y="2003234"/>
            <a:ext cx="3200400" cy="20984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4" name="Picture 4" descr="http://us.123rf.com/400wm/400/400/smithore/smithore1109/smithore110900038/10637693-drunk-young-woman-holding-botle-of-wine-lying-on-stone-stairs.jpg"/>
          <p:cNvPicPr>
            <a:picLocks noChangeAspect="1" noChangeArrowheads="1"/>
          </p:cNvPicPr>
          <p:nvPr/>
        </p:nvPicPr>
        <p:blipFill>
          <a:blip r:embed="rId4" cstate="print"/>
          <a:srcRect/>
          <a:stretch>
            <a:fillRect/>
          </a:stretch>
        </p:blipFill>
        <p:spPr bwMode="auto">
          <a:xfrm rot="20444695">
            <a:off x="628171" y="1888045"/>
            <a:ext cx="3010899" cy="2009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4" descr="http://us.123rf.com/400wm/400/400/smithore/smithore1109/smithore110900038/10637693-drunk-young-woman-holding-botle-of-wine-lying-on-stone-stairs.jpg"/>
          <p:cNvPicPr>
            <a:picLocks noChangeAspect="1" noChangeArrowheads="1"/>
          </p:cNvPicPr>
          <p:nvPr/>
        </p:nvPicPr>
        <p:blipFill>
          <a:blip r:embed="rId4" cstate="print"/>
          <a:srcRect l="35431" t="68246" r="39261" b="16588"/>
          <a:stretch>
            <a:fillRect/>
          </a:stretch>
        </p:blipFill>
        <p:spPr bwMode="auto">
          <a:xfrm>
            <a:off x="1676400" y="2971800"/>
            <a:ext cx="762000" cy="533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ipe(down)">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normAutofit fontScale="90000"/>
          </a:bodyPr>
          <a:lstStyle/>
          <a:p>
            <a:r>
              <a:rPr lang="en-US" sz="6600" dirty="0" smtClean="0">
                <a:effectLst>
                  <a:glow rad="101600">
                    <a:schemeClr val="bg1">
                      <a:alpha val="60000"/>
                    </a:schemeClr>
                  </a:glow>
                </a:effectLst>
              </a:rPr>
              <a:t>How to be Filled with     the Holy Spirit</a:t>
            </a:r>
            <a:endParaRPr lang="en-US" sz="6600" dirty="0">
              <a:effectLst>
                <a:glow rad="101600">
                  <a:schemeClr val="bg1">
                    <a:alpha val="60000"/>
                  </a:schemeClr>
                </a:glow>
              </a:effectLst>
            </a:endParaRPr>
          </a:p>
        </p:txBody>
      </p:sp>
      <p:pic>
        <p:nvPicPr>
          <p:cNvPr id="3" name="Picture 2" descr="C:\Users\Ptr. Daniel White\Desktop\Bible pictures\Jesus\scan0049.jpg"/>
          <p:cNvPicPr>
            <a:picLocks noChangeAspect="1" noChangeArrowheads="1"/>
          </p:cNvPicPr>
          <p:nvPr/>
        </p:nvPicPr>
        <p:blipFill>
          <a:blip r:embed="rId3" cstate="print">
            <a:lum bright="-20000"/>
          </a:blip>
          <a:srcRect/>
          <a:stretch>
            <a:fillRect/>
          </a:stretch>
        </p:blipFill>
        <p:spPr bwMode="auto">
          <a:xfrm>
            <a:off x="2327664" y="2209800"/>
            <a:ext cx="4568966"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C:\Users\Ptr. Daniel White\Desktop\Bible pictures\holy spirit\HolySpirit.jpg"/>
          <p:cNvPicPr>
            <a:picLocks noChangeAspect="1" noChangeArrowheads="1"/>
          </p:cNvPicPr>
          <p:nvPr/>
        </p:nvPicPr>
        <p:blipFill>
          <a:blip r:embed="rId4" cstate="print">
            <a:lum bright="-20000"/>
          </a:blip>
          <a:srcRect/>
          <a:stretch>
            <a:fillRect/>
          </a:stretch>
        </p:blipFill>
        <p:spPr bwMode="auto">
          <a:xfrm>
            <a:off x="3886200" y="4038600"/>
            <a:ext cx="1697831"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6186309"/>
          </a:xfrm>
          <a:prstGeom prst="rect">
            <a:avLst/>
          </a:prstGeom>
        </p:spPr>
        <p:txBody>
          <a:bodyPr wrap="square">
            <a:spAutoFit/>
          </a:bodyPr>
          <a:lstStyle/>
          <a:p>
            <a:pPr marL="742950" lvl="0" indent="-742950"/>
            <a:r>
              <a:rPr lang="en-US" sz="3600" dirty="0" smtClean="0">
                <a:effectLst>
                  <a:glow rad="101600">
                    <a:schemeClr val="bg1">
                      <a:alpha val="60000"/>
                    </a:schemeClr>
                  </a:glow>
                </a:effectLst>
              </a:rPr>
              <a:t>1. Purpose to live a holy life – </a:t>
            </a:r>
            <a:r>
              <a:rPr lang="en-US" sz="3600" i="1" dirty="0" smtClean="0">
                <a:effectLst>
                  <a:glow rad="101600">
                    <a:schemeClr val="bg1">
                      <a:alpha val="60000"/>
                    </a:schemeClr>
                  </a:glow>
                </a:effectLst>
              </a:rPr>
              <a:t>I Thess.   4:1-8</a:t>
            </a:r>
          </a:p>
          <a:p>
            <a:pPr lvl="0"/>
            <a:r>
              <a:rPr lang="en-US" sz="3600" i="1" dirty="0" smtClean="0">
                <a:effectLst>
                  <a:glow rad="101600">
                    <a:schemeClr val="bg1">
                      <a:alpha val="60000"/>
                    </a:schemeClr>
                  </a:glow>
                </a:effectLst>
              </a:rPr>
              <a:t>2. </a:t>
            </a:r>
            <a:r>
              <a:rPr lang="en-US" sz="3600" dirty="0" smtClean="0">
                <a:effectLst>
                  <a:glow rad="101600">
                    <a:schemeClr val="bg1">
                      <a:alpha val="60000"/>
                    </a:schemeClr>
                  </a:glow>
                </a:effectLst>
              </a:rPr>
              <a:t>Yield yourself to the Lord – </a:t>
            </a:r>
            <a:r>
              <a:rPr lang="en-US" sz="3600" i="1" dirty="0" smtClean="0">
                <a:effectLst>
                  <a:glow rad="101600">
                    <a:schemeClr val="bg1">
                      <a:alpha val="60000"/>
                    </a:schemeClr>
                  </a:glow>
                </a:effectLst>
              </a:rPr>
              <a:t>Rom. 6,   </a:t>
            </a:r>
          </a:p>
          <a:p>
            <a:pPr lvl="0"/>
            <a:r>
              <a:rPr lang="en-US" sz="3600" i="1" dirty="0" smtClean="0">
                <a:effectLst>
                  <a:glow rad="101600">
                    <a:schemeClr val="bg1">
                      <a:alpha val="60000"/>
                    </a:schemeClr>
                  </a:glow>
                </a:effectLst>
              </a:rPr>
              <a:t>     12:1-2 </a:t>
            </a:r>
          </a:p>
          <a:p>
            <a:pPr lvl="0"/>
            <a:r>
              <a:rPr lang="en-US" sz="3600" dirty="0" smtClean="0">
                <a:effectLst>
                  <a:glow rad="101600">
                    <a:schemeClr val="bg1">
                      <a:alpha val="60000"/>
                    </a:schemeClr>
                  </a:glow>
                </a:effectLst>
              </a:rPr>
              <a:t>3. Renew your mind daily – </a:t>
            </a:r>
            <a:r>
              <a:rPr lang="en-US" sz="3600" i="1" dirty="0" smtClean="0">
                <a:effectLst>
                  <a:glow rad="101600">
                    <a:schemeClr val="bg1">
                      <a:alpha val="60000"/>
                    </a:schemeClr>
                  </a:glow>
                </a:effectLst>
              </a:rPr>
              <a:t>Eph. 4:23-24 </a:t>
            </a:r>
          </a:p>
          <a:p>
            <a:pPr lvl="0"/>
            <a:r>
              <a:rPr lang="en-US" sz="3600" dirty="0" smtClean="0">
                <a:effectLst>
                  <a:glow rad="101600">
                    <a:schemeClr val="bg1">
                      <a:alpha val="60000"/>
                    </a:schemeClr>
                  </a:glow>
                </a:effectLst>
              </a:rPr>
              <a:t>4. Make no provision for the flesh – </a:t>
            </a:r>
            <a:r>
              <a:rPr lang="en-US" sz="3600" i="1" dirty="0" smtClean="0">
                <a:effectLst>
                  <a:glow rad="101600">
                    <a:schemeClr val="bg1">
                      <a:alpha val="60000"/>
                    </a:schemeClr>
                  </a:glow>
                </a:effectLst>
              </a:rPr>
              <a:t>Rom.     </a:t>
            </a:r>
          </a:p>
          <a:p>
            <a:pPr lvl="0"/>
            <a:r>
              <a:rPr lang="en-US" sz="3600" i="1" dirty="0">
                <a:effectLst>
                  <a:glow rad="101600">
                    <a:schemeClr val="bg1">
                      <a:alpha val="60000"/>
                    </a:schemeClr>
                  </a:glow>
                </a:effectLst>
              </a:rPr>
              <a:t> </a:t>
            </a:r>
            <a:r>
              <a:rPr lang="en-US" sz="3600" i="1" dirty="0" smtClean="0">
                <a:effectLst>
                  <a:glow rad="101600">
                    <a:schemeClr val="bg1">
                      <a:alpha val="60000"/>
                    </a:schemeClr>
                  </a:glow>
                </a:effectLst>
              </a:rPr>
              <a:t>   13:14</a:t>
            </a:r>
          </a:p>
          <a:p>
            <a:pPr lvl="0"/>
            <a:r>
              <a:rPr lang="en-US" sz="3600" dirty="0" smtClean="0">
                <a:effectLst>
                  <a:glow rad="101600">
                    <a:schemeClr val="bg1">
                      <a:alpha val="60000"/>
                    </a:schemeClr>
                  </a:glow>
                </a:effectLst>
              </a:rPr>
              <a:t>5. Flee temptation – </a:t>
            </a:r>
            <a:r>
              <a:rPr lang="en-US" sz="3600" i="1" dirty="0" smtClean="0">
                <a:effectLst>
                  <a:glow rad="101600">
                    <a:schemeClr val="bg1">
                      <a:alpha val="60000"/>
                    </a:schemeClr>
                  </a:glow>
                </a:effectLst>
              </a:rPr>
              <a:t>II Tim. 2:22 </a:t>
            </a:r>
          </a:p>
          <a:p>
            <a:pPr lvl="0"/>
            <a:r>
              <a:rPr lang="en-US" sz="3600" dirty="0" smtClean="0">
                <a:effectLst>
                  <a:glow rad="101600">
                    <a:schemeClr val="bg1">
                      <a:alpha val="60000"/>
                    </a:schemeClr>
                  </a:glow>
                </a:effectLst>
              </a:rPr>
              <a:t>6. Resist Satan by continual submission to    </a:t>
            </a:r>
          </a:p>
          <a:p>
            <a:pPr lvl="0"/>
            <a:r>
              <a:rPr lang="en-US" sz="3600" dirty="0">
                <a:effectLst>
                  <a:glow rad="101600">
                    <a:schemeClr val="bg1">
                      <a:alpha val="60000"/>
                    </a:schemeClr>
                  </a:glow>
                </a:effectLst>
              </a:rPr>
              <a:t> </a:t>
            </a:r>
            <a:r>
              <a:rPr lang="en-US" sz="3600" dirty="0" smtClean="0">
                <a:effectLst>
                  <a:glow rad="101600">
                    <a:schemeClr val="bg1">
                      <a:alpha val="60000"/>
                    </a:schemeClr>
                  </a:glow>
                </a:effectLst>
              </a:rPr>
              <a:t>   God – </a:t>
            </a:r>
            <a:r>
              <a:rPr lang="en-US" sz="3600" i="1" dirty="0" smtClean="0">
                <a:effectLst>
                  <a:glow rad="101600">
                    <a:schemeClr val="bg1">
                      <a:alpha val="60000"/>
                    </a:schemeClr>
                  </a:glow>
                </a:effectLst>
              </a:rPr>
              <a:t>Jam. 4:6-10</a:t>
            </a:r>
          </a:p>
          <a:p>
            <a:pPr lvl="0"/>
            <a:r>
              <a:rPr lang="en-US" sz="3600" dirty="0" smtClean="0">
                <a:effectLst>
                  <a:glow rad="101600">
                    <a:schemeClr val="bg1">
                      <a:alpha val="60000"/>
                    </a:schemeClr>
                  </a:glow>
                </a:effectLst>
              </a:rPr>
              <a:t>7. Do not give place to the devil – </a:t>
            </a:r>
            <a:r>
              <a:rPr lang="en-US" sz="3600" i="1" dirty="0" smtClean="0">
                <a:effectLst>
                  <a:glow rad="101600">
                    <a:schemeClr val="bg1">
                      <a:alpha val="60000"/>
                    </a:schemeClr>
                  </a:glow>
                </a:effectLst>
              </a:rPr>
              <a:t>Eph. 4:          </a:t>
            </a:r>
          </a:p>
          <a:p>
            <a:pPr lvl="0"/>
            <a:r>
              <a:rPr lang="en-US" sz="3600" i="1" dirty="0">
                <a:effectLst>
                  <a:glow rad="101600">
                    <a:schemeClr val="bg1">
                      <a:alpha val="60000"/>
                    </a:schemeClr>
                  </a:glow>
                </a:effectLst>
              </a:rPr>
              <a:t> </a:t>
            </a:r>
            <a:r>
              <a:rPr lang="en-US" sz="3600" i="1" dirty="0" smtClean="0">
                <a:effectLst>
                  <a:glow rad="101600">
                    <a:schemeClr val="bg1">
                      <a:alpha val="60000"/>
                    </a:schemeClr>
                  </a:glow>
                </a:effectLst>
              </a:rPr>
              <a:t>   27-30 (bitterness, immorality, covetousness)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04800"/>
            <a:ext cx="8229600" cy="6553200"/>
          </a:xfrm>
        </p:spPr>
        <p:txBody>
          <a:bodyPr>
            <a:normAutofit/>
          </a:bodyPr>
          <a:lstStyle/>
          <a:p>
            <a:pPr>
              <a:buNone/>
            </a:pPr>
            <a:r>
              <a:rPr lang="en-US" sz="3600" dirty="0" smtClean="0">
                <a:effectLst>
                  <a:glow rad="101600">
                    <a:schemeClr val="bg1">
                      <a:alpha val="60000"/>
                    </a:schemeClr>
                  </a:glow>
                </a:effectLst>
              </a:rPr>
              <a:t>8. Keep you thought centered on things      above – </a:t>
            </a:r>
            <a:r>
              <a:rPr lang="en-US" sz="3600" i="1" dirty="0" smtClean="0">
                <a:effectLst>
                  <a:glow rad="101600">
                    <a:schemeClr val="bg1">
                      <a:alpha val="60000"/>
                    </a:schemeClr>
                  </a:glow>
                </a:effectLst>
              </a:rPr>
              <a:t>Phil. 4:6-8</a:t>
            </a:r>
          </a:p>
          <a:p>
            <a:pPr>
              <a:buNone/>
            </a:pPr>
            <a:r>
              <a:rPr lang="en-US" sz="3600" dirty="0" smtClean="0">
                <a:effectLst>
                  <a:glow rad="101600">
                    <a:schemeClr val="bg1">
                      <a:alpha val="60000"/>
                    </a:schemeClr>
                  </a:glow>
                </a:effectLst>
              </a:rPr>
              <a:t>9. Set your affections on things above –  </a:t>
            </a:r>
            <a:r>
              <a:rPr lang="en-US" sz="3600" i="1" dirty="0" smtClean="0">
                <a:effectLst>
                  <a:glow rad="101600">
                    <a:schemeClr val="bg1">
                      <a:alpha val="60000"/>
                    </a:schemeClr>
                  </a:glow>
                </a:effectLst>
              </a:rPr>
              <a:t>Col. 3:1-4</a:t>
            </a:r>
          </a:p>
          <a:p>
            <a:pPr marL="742950" indent="-742950">
              <a:buAutoNum type="arabicPeriod" startAt="10"/>
            </a:pPr>
            <a:r>
              <a:rPr lang="en-US" sz="3600" dirty="0" smtClean="0">
                <a:effectLst>
                  <a:glow rad="101600">
                    <a:schemeClr val="bg1">
                      <a:alpha val="60000"/>
                    </a:schemeClr>
                  </a:glow>
                </a:effectLst>
              </a:rPr>
              <a:t>Keep your sin confessed – </a:t>
            </a:r>
            <a:r>
              <a:rPr lang="en-US" sz="3600" i="1" dirty="0" smtClean="0">
                <a:effectLst>
                  <a:glow rad="101600">
                    <a:schemeClr val="bg1">
                      <a:alpha val="60000"/>
                    </a:schemeClr>
                  </a:glow>
                </a:effectLst>
              </a:rPr>
              <a:t>Prov. 28:    13-14</a:t>
            </a:r>
          </a:p>
          <a:p>
            <a:pPr marL="742950" indent="-742950">
              <a:buAutoNum type="arabicPeriod" startAt="10"/>
            </a:pPr>
            <a:r>
              <a:rPr lang="en-US" sz="3600" dirty="0" smtClean="0">
                <a:effectLst>
                  <a:glow rad="101600">
                    <a:schemeClr val="bg1">
                      <a:alpha val="60000"/>
                    </a:schemeClr>
                  </a:glow>
                </a:effectLst>
              </a:rPr>
              <a:t>Keep your conscience clear – </a:t>
            </a:r>
            <a:r>
              <a:rPr lang="en-US" sz="3600" i="1" dirty="0" smtClean="0">
                <a:effectLst>
                  <a:glow rad="101600">
                    <a:schemeClr val="bg1">
                      <a:alpha val="60000"/>
                    </a:schemeClr>
                  </a:glow>
                </a:effectLst>
              </a:rPr>
              <a:t>Acts 24:16</a:t>
            </a:r>
          </a:p>
          <a:p>
            <a:pPr marL="742950" indent="-742950">
              <a:buAutoNum type="arabicPeriod" startAt="10"/>
            </a:pPr>
            <a:r>
              <a:rPr lang="en-US" sz="3600" dirty="0" smtClean="0">
                <a:effectLst>
                  <a:glow rad="101600">
                    <a:schemeClr val="bg1">
                      <a:alpha val="60000"/>
                    </a:schemeClr>
                  </a:glow>
                </a:effectLst>
              </a:rPr>
              <a:t>Obey the promptings of the Holy Spirit – </a:t>
            </a:r>
            <a:r>
              <a:rPr lang="en-US" sz="3600" i="1" dirty="0" smtClean="0">
                <a:effectLst>
                  <a:glow rad="101600">
                    <a:schemeClr val="bg1">
                      <a:alpha val="60000"/>
                    </a:schemeClr>
                  </a:glow>
                </a:effectLst>
              </a:rPr>
              <a:t>Rom. 8:14</a:t>
            </a:r>
          </a:p>
          <a:p>
            <a:pPr marL="742950" indent="-742950">
              <a:buAutoNum type="arabicPeriod" startAt="10"/>
            </a:pPr>
            <a:endParaRPr lang="en-US" sz="36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705</Words>
  <Application>Microsoft Office PowerPoint</Application>
  <PresentationFormat>On-screen Show (4:3)</PresentationFormat>
  <Paragraphs>114</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Filling of the Holy Spirit (Part 2) (Galatians 5:22-23)</vt:lpstr>
      <vt:lpstr>Slide 2</vt:lpstr>
      <vt:lpstr>Slide 3</vt:lpstr>
      <vt:lpstr>Wine a symbol of the  filling of the Holy Spirit. </vt:lpstr>
      <vt:lpstr>The Comparison</vt:lpstr>
      <vt:lpstr>The Comparison is a Control Issue</vt:lpstr>
      <vt:lpstr>How to be Filled with     the Holy Spirit</vt:lpstr>
      <vt:lpstr>Slide 8</vt:lpstr>
      <vt:lpstr>Slide 9</vt:lpstr>
      <vt:lpstr>Slide 10</vt:lpstr>
      <vt:lpstr>Slide 11</vt:lpstr>
      <vt:lpstr>Slide 12</vt:lpstr>
      <vt:lpstr>The test of spirit-filling is how well you  responded to sources of irritation (Matthew 5:1-16)</vt:lpstr>
      <vt:lpstr>(Matthew 5:1-16)</vt:lpstr>
      <vt:lpstr>(I Peter 2:18-23)  “Servants, be subject to your masters with all fear; not only to the good and gentle, but also to the froward. For this is thankworthy, if a man for conscience toward God endure grief, suffering wrongfully. For what glory is it, if, when ye be buffeted for your faults, ye shall take it patiently? but if, when ye do well, and suffer for it, ye take it patiently, this is acceptable with God. </vt:lpstr>
      <vt:lpstr>For even hereunto were ye called: because Christ also suffered for us, leaving us an example, that ye should follow his steps: Who did no sin, neither was guile found in his mouth: Who, when he was reviled, reviled not again; when he suffered, he threatened not; but committed himself to him that judgeth righteously.”</vt:lpstr>
      <vt:lpstr>Slide 17</vt:lpstr>
      <vt:lpstr>Slide 18</vt:lpstr>
      <vt:lpstr>Overcoming anger by  Yielding Personal Rights  </vt:lpstr>
      <vt:lpstr>Slide 20</vt:lpstr>
      <vt:lpstr>Slide 21</vt:lpstr>
      <vt:lpstr>Slide 22</vt:lpstr>
      <vt:lpstr>A fundamental truth of Scripture is  the principle of Stewardship </vt:lpstr>
      <vt:lpstr>How to Submit to God</vt:lpstr>
      <vt:lpstr>Wrong Response to Irritations</vt:lpstr>
      <vt:lpstr>Symptoms of Anger</vt:lpstr>
      <vt:lpstr>“Deliver him to the tormentors…So likewise shall my heavenly Father do also unto you, if ye from your heart forgive not every one his brother their trespasses.”</vt:lpstr>
      <vt:lpstr>Steps to Resolve Anger</vt:lpstr>
      <vt:lpstr>Slide 29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Filling of the Holy Spirit (Part 2) (Galatians 5:22-23)</dc:title>
  <dc:creator>Pastor Daniel White</dc:creator>
  <cp:lastModifiedBy>Pastor Daniel White</cp:lastModifiedBy>
  <cp:revision>18</cp:revision>
  <dcterms:created xsi:type="dcterms:W3CDTF">2013-09-04T14:18:25Z</dcterms:created>
  <dcterms:modified xsi:type="dcterms:W3CDTF">2013-09-11T20:11:09Z</dcterms:modified>
</cp:coreProperties>
</file>