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9" r:id="rId3"/>
    <p:sldId id="270" r:id="rId4"/>
    <p:sldId id="296" r:id="rId5"/>
    <p:sldId id="298" r:id="rId6"/>
    <p:sldId id="299" r:id="rId7"/>
    <p:sldId id="300" r:id="rId8"/>
    <p:sldId id="303" r:id="rId9"/>
    <p:sldId id="306" r:id="rId10"/>
    <p:sldId id="307" r:id="rId11"/>
    <p:sldId id="304" r:id="rId12"/>
    <p:sldId id="308" r:id="rId13"/>
    <p:sldId id="309" r:id="rId14"/>
    <p:sldId id="310" r:id="rId15"/>
    <p:sldId id="311" r:id="rId16"/>
    <p:sldId id="340" r:id="rId17"/>
    <p:sldId id="312" r:id="rId18"/>
    <p:sldId id="313" r:id="rId19"/>
    <p:sldId id="314" r:id="rId20"/>
    <p:sldId id="315" r:id="rId21"/>
    <p:sldId id="316" r:id="rId22"/>
    <p:sldId id="335" r:id="rId23"/>
    <p:sldId id="317" r:id="rId24"/>
    <p:sldId id="318" r:id="rId25"/>
    <p:sldId id="31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34" r:id="rId34"/>
    <p:sldId id="328" r:id="rId35"/>
    <p:sldId id="329" r:id="rId36"/>
    <p:sldId id="330" r:id="rId37"/>
    <p:sldId id="331" r:id="rId38"/>
    <p:sldId id="341" r:id="rId39"/>
    <p:sldId id="333" r:id="rId40"/>
    <p:sldId id="33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BE83D-E88E-4FC3-A2C6-2C7628860B6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BA22-6051-472E-ADBB-A7B9E0C01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3D4E5-8758-40EA-860D-E953063B6AB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6631-F318-4A8E-ACB4-6CAEBAF04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racerivers.com/wp-content/uploads/2010/06/holy-spirit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5486400" cy="2743200"/>
          </a:xfrm>
        </p:spPr>
        <p:txBody>
          <a:bodyPr>
            <a:normAutofit fontScale="90000"/>
          </a:bodyPr>
          <a:lstStyle/>
          <a:p>
            <a:r>
              <a:rPr lang="en-US" sz="4800" b="1" cap="small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  <a:t>The Doctrine of the Holy </a:t>
            </a:r>
            <a:r>
              <a:rPr lang="en-US" sz="4800" b="1" cap="small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  <a:t>Spirit</a:t>
            </a:r>
            <a:br>
              <a:rPr lang="en-US" sz="4800" b="1" cap="small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</a:br>
            <a:r>
              <a:rPr lang="en-US" sz="4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  <a:t/>
            </a:r>
            <a:br>
              <a:rPr lang="en-US" sz="4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</a:br>
            <a:endParaRPr lang="en-US" sz="4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astellar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7620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(The Symbols of 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Holy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Spirit)</a:t>
            </a:r>
            <a:endParaRPr lang="en-US" sz="44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“The Spirit filled life”</a:t>
            </a:r>
            <a:endParaRPr lang="en-US" sz="44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 hangingPunct="0"/>
            <a:r>
              <a:rPr lang="en-US" sz="3600" dirty="0" smtClean="0"/>
              <a:t>The filling of the Holy Spirit is compared to being drunk with wine in excess  -  </a:t>
            </a:r>
            <a:r>
              <a:rPr lang="en-US" sz="3600" i="1" dirty="0" smtClean="0"/>
              <a:t>Ephesians 5:18</a:t>
            </a:r>
          </a:p>
          <a:p>
            <a:pPr hangingPunct="0"/>
            <a:r>
              <a:rPr lang="en-US" sz="3600" dirty="0" smtClean="0"/>
              <a:t>The reason for the comparison is simple  -  A drunk person is under the control of alcohol, he thinks, speaks, and acts in ways that are not natural when he is sober.</a:t>
            </a:r>
          </a:p>
          <a:p>
            <a:pPr hangingPunct="0"/>
            <a:r>
              <a:rPr lang="en-US" sz="3600" dirty="0" smtClean="0"/>
              <a:t>Likewise a Christian who is filled with the Spirit will think, speak, and act in ways that are not natural for him.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In </a:t>
            </a:r>
            <a:r>
              <a:rPr lang="en-US" sz="4000" i="1" dirty="0" smtClean="0"/>
              <a:t>Ephesians 5:19‑21</a:t>
            </a:r>
            <a:r>
              <a:rPr lang="en-US" sz="4000" dirty="0" smtClean="0"/>
              <a:t>, Paul mentioned three practical results of the filling of the Spirit: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1# Singing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2# A thankful heart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3# An attitude of submission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last result is most significant because true submission always involves giving up your right to be in control.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14600"/>
            <a:ext cx="8991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b="1" cap="all" dirty="0" smtClean="0"/>
              <a:t>The command to be filled </a:t>
            </a:r>
            <a:br>
              <a:rPr lang="en-US" b="1" cap="all" dirty="0" smtClean="0"/>
            </a:br>
            <a:r>
              <a:rPr lang="en-US" b="1" cap="all" dirty="0" smtClean="0"/>
              <a:t>with the spirit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916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verb </a:t>
            </a:r>
            <a:r>
              <a:rPr lang="en-US" sz="3600" i="1" dirty="0" smtClean="0"/>
              <a:t>"be filled" </a:t>
            </a:r>
            <a:r>
              <a:rPr lang="en-US" sz="3600" dirty="0" smtClean="0"/>
              <a:t>in the original text of </a:t>
            </a:r>
            <a:r>
              <a:rPr lang="en-US" sz="3600" i="1" dirty="0" smtClean="0"/>
              <a:t>Ephesians 5:18 </a:t>
            </a:r>
            <a:r>
              <a:rPr lang="en-US" sz="3600" dirty="0" smtClean="0"/>
              <a:t>is in the </a:t>
            </a:r>
            <a:r>
              <a:rPr lang="en-US" sz="3600" u="sng" dirty="0" smtClean="0"/>
              <a:t>present tense </a:t>
            </a:r>
            <a:r>
              <a:rPr lang="en-US" sz="3600" dirty="0" smtClean="0"/>
              <a:t>in the Greek.  </a:t>
            </a:r>
          </a:p>
          <a:p>
            <a:r>
              <a:rPr lang="en-US" sz="3600" dirty="0" smtClean="0"/>
              <a:t>This means  =  continuous action.  </a:t>
            </a:r>
          </a:p>
          <a:p>
            <a:r>
              <a:rPr lang="en-US" sz="3600" dirty="0" smtClean="0"/>
              <a:t>In other words it could read - </a:t>
            </a:r>
            <a:r>
              <a:rPr lang="en-US" sz="3600" i="1" dirty="0" smtClean="0">
                <a:solidFill>
                  <a:srgbClr val="FFFF00"/>
                </a:solidFill>
              </a:rPr>
              <a:t>"keep on being filled with the spirit. . ."</a:t>
            </a:r>
            <a:endParaRPr lang="en-US" sz="3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 Christians we are to pursue the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i="1" dirty="0" smtClean="0"/>
              <a:t>"filling of the Holy Spirit at all times"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1. </a:t>
            </a:r>
            <a:r>
              <a:rPr lang="en-US" dirty="0" smtClean="0">
                <a:solidFill>
                  <a:srgbClr val="FFFF00"/>
                </a:solidFill>
              </a:rPr>
              <a:t>The Filling of the Holy Spirit is a repeated experience -</a:t>
            </a:r>
          </a:p>
          <a:p>
            <a:pPr hangingPunct="0"/>
            <a:r>
              <a:rPr lang="en-US" dirty="0" smtClean="0"/>
              <a:t>Believers were filled with the Spirit at Pentecost </a:t>
            </a:r>
            <a:r>
              <a:rPr lang="en-US" i="1" dirty="0" smtClean="0"/>
              <a:t>(Acts 2:4).  </a:t>
            </a:r>
          </a:p>
          <a:p>
            <a:pPr hangingPunct="0"/>
            <a:r>
              <a:rPr lang="en-US" dirty="0" smtClean="0"/>
              <a:t>These same believers experienced another filling in </a:t>
            </a:r>
            <a:r>
              <a:rPr lang="en-US" i="1" dirty="0" smtClean="0"/>
              <a:t>(Acts 4:31).</a:t>
            </a:r>
          </a:p>
          <a:p>
            <a:pPr hangingPunct="0"/>
            <a:r>
              <a:rPr lang="en-US" dirty="0" smtClean="0"/>
              <a:t>Paul was filled with the Spirit shortly after his conversion </a:t>
            </a:r>
            <a:r>
              <a:rPr lang="en-US" i="1" dirty="0" smtClean="0"/>
              <a:t>(Acts 9:17).</a:t>
            </a:r>
          </a:p>
          <a:p>
            <a:pPr hangingPunct="0"/>
            <a:r>
              <a:rPr lang="en-US" dirty="0" smtClean="0"/>
              <a:t> Several years later he was filled with the Spirit again </a:t>
            </a:r>
            <a:r>
              <a:rPr lang="en-US" i="1" dirty="0" smtClean="0"/>
              <a:t>(Acts 13:9).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hangingPunct="0"/>
            <a:r>
              <a:rPr lang="en-US" sz="4000" dirty="0" smtClean="0"/>
              <a:t>To be Filled with the Holy Spirit is to be controlled by the Holy Spirit (wine).</a:t>
            </a:r>
          </a:p>
          <a:p>
            <a:pPr hangingPunct="0"/>
            <a:r>
              <a:rPr lang="en-US" sz="4000" dirty="0" smtClean="0"/>
              <a:t>The word filled is found three other times in the Scriptures in which it means controlled –</a:t>
            </a:r>
          </a:p>
          <a:p>
            <a:pPr hangingPunct="0"/>
            <a:r>
              <a:rPr lang="en-US" sz="4000" dirty="0" smtClean="0">
                <a:solidFill>
                  <a:srgbClr val="FFFF00"/>
                </a:solidFill>
              </a:rPr>
              <a:t>Filled with Fear  -  </a:t>
            </a:r>
            <a:r>
              <a:rPr lang="en-US" sz="4000" i="1" dirty="0" smtClean="0">
                <a:solidFill>
                  <a:srgbClr val="FFFF00"/>
                </a:solidFill>
              </a:rPr>
              <a:t>Luke 5:26</a:t>
            </a:r>
          </a:p>
          <a:p>
            <a:pPr hangingPunct="0"/>
            <a:r>
              <a:rPr lang="en-US" sz="4000" dirty="0" smtClean="0">
                <a:solidFill>
                  <a:srgbClr val="FFFF00"/>
                </a:solidFill>
              </a:rPr>
              <a:t>Filled with </a:t>
            </a:r>
            <a:r>
              <a:rPr lang="en-US" sz="4000" cap="all" dirty="0" smtClean="0">
                <a:solidFill>
                  <a:srgbClr val="FFFF00"/>
                </a:solidFill>
              </a:rPr>
              <a:t>m</a:t>
            </a:r>
            <a:r>
              <a:rPr lang="en-US" sz="4000" dirty="0" smtClean="0">
                <a:solidFill>
                  <a:srgbClr val="FFFF00"/>
                </a:solidFill>
              </a:rPr>
              <a:t>adness  -  </a:t>
            </a:r>
            <a:r>
              <a:rPr lang="en-US" sz="4000" i="1" dirty="0" smtClean="0">
                <a:solidFill>
                  <a:srgbClr val="FFFF00"/>
                </a:solidFill>
              </a:rPr>
              <a:t>Luke 6:6-11</a:t>
            </a:r>
          </a:p>
          <a:p>
            <a:pPr hangingPunct="0"/>
            <a:r>
              <a:rPr lang="en-US" sz="4000" dirty="0" smtClean="0">
                <a:solidFill>
                  <a:srgbClr val="FFFF00"/>
                </a:solidFill>
              </a:rPr>
              <a:t>Filled with Sorrow  -  </a:t>
            </a:r>
            <a:r>
              <a:rPr lang="en-US" sz="4000" i="1" dirty="0" smtClean="0">
                <a:solidFill>
                  <a:srgbClr val="FFFF00"/>
                </a:solidFill>
              </a:rPr>
              <a:t>John 16:6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Next Week</a:t>
            </a:r>
            <a:endParaRPr lang="en-US" sz="6600" dirty="0"/>
          </a:p>
        </p:txBody>
      </p:sp>
      <p:pic>
        <p:nvPicPr>
          <p:cNvPr id="67586" name="Picture 2" descr="http://www.kingdomfaith.com/images/watch_and_listen/episode_thumb/SpiritFilled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 descr="filled with Holy spi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19801" cy="3511551"/>
          </a:xfrm>
          <a:prstGeom prst="rect">
            <a:avLst/>
          </a:prstGeom>
          <a:noFill/>
        </p:spPr>
      </p:pic>
      <p:pic>
        <p:nvPicPr>
          <p:cNvPr id="71684" name="Picture 4" descr="filled with Holy spi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574765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71599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Filling of the Holy Spirit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(Ephesians 5:18)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66" name="Picture 6" descr="http://www.gbcdecatur.org/files/TheFil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019800" cy="451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318417"/>
            <a:ext cx="8229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Of all the aspects of the person and work of the Holy Spirit none is more vital to the Christian’s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growth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maturity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than the filling of the Holy Spirit 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filling of the Holy Spirit is the means by which He controls the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attitude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behavior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of believers, performing His ministries through them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“…to the glory of God!”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34083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The Word of God Divides 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elievers into 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T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wo Categories </a:t>
            </a:r>
            <a:endParaRPr lang="en-US" sz="4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(I Cor. 3:1-3)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7650" name="Picture 2" descr="C:\Users\Ptr. Daniel White\Desktop\Bible pictures\faces\1 Dad's Pix (108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28600" y="3200400"/>
            <a:ext cx="4291724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1" name="Picture 3" descr="C:\Users\Ptr. Daniel White\Desktop\Bible pictures\faces\pd_angry_teen_070622_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4064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5.fanpop.com/image/photos/25200000/Dove-of-Peace-peace-and-love-revolution-club-25246250-1440-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53680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2.bp.blogspot.com/-2DP6gYku1ls/Tf_KCtyi52I/AAAAAAAAEgc/4luz_pe-Nv4/s1600/Dove+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185" y="0"/>
            <a:ext cx="2730015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2.bp.blogspot.com/-fKTWOkpsFMc/UNCCF5QfAeI/AAAAAAAAAIQ/xdBZihA6M8I/s1600/anointing_of_fresh_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3123391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devotionsfordisciples.com/wp-content/uploads/2011/01/seal.jpg"/>
          <p:cNvPicPr>
            <a:picLocks noChangeAspect="1" noChangeArrowheads="1"/>
          </p:cNvPicPr>
          <p:nvPr/>
        </p:nvPicPr>
        <p:blipFill>
          <a:blip r:embed="rId5" cstate="print"/>
          <a:srcRect l="15171" b="3030"/>
          <a:stretch>
            <a:fillRect/>
          </a:stretch>
        </p:blipFill>
        <p:spPr bwMode="auto">
          <a:xfrm>
            <a:off x="6435119" y="1219200"/>
            <a:ext cx="2708881" cy="2583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firstassemblywm.org/wp-content/uploads/2010/05/holyspir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191000"/>
            <a:ext cx="28194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www.jesusrministries.org/images/Creation2-IH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038600"/>
            <a:ext cx="3467100" cy="2600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://www.healthyliquor.com/wp-content/uploads/2012/01/redw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76600"/>
            <a:ext cx="2667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304800"/>
            <a:ext cx="8534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097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The Carnal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eliever’s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haracteristics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09700" algn="l"/>
              </a:tabLst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 lives according to the desires of his own flesh.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 is controlled by -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“The lust of the flesh…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lust of the eyes and the pride of life…”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Self is on the throne of his life / The Lordship of Christ over his life has been rejected –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“Whosoever ye yield your selves servants to obey his servants ye are 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whom ye obey…”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 has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grieved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(Eph. 4:30)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quenched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(I Thess. 5:19)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ministry of the Holy Spirit in his life.</a:t>
            </a:r>
            <a:endParaRPr lang="en-US" sz="36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2691657"/>
            <a:ext cx="8839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It is only when the Holy Spirit fills (controls) a believer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that 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 can work in and through the life of that believer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“I am crucified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with Christ…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Christ </a:t>
            </a:r>
            <a:r>
              <a:rPr lang="en-US" sz="3600" i="1" dirty="0" err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liveth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in me…” 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an White\Pictures\Bible pictures\holy spirit\Holy-Spirit-Fire-in-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886200" cy="199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remnantchurch.org/%7Eremnantc/cms-assets/images/615238.ministry-of-the-holy-spirit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4863" r="6788"/>
          <a:stretch>
            <a:fillRect/>
          </a:stretch>
        </p:blipFill>
        <p:spPr bwMode="auto">
          <a:xfrm>
            <a:off x="-380999" y="0"/>
            <a:ext cx="9763726" cy="690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Baptizes us into the body of Christ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“for by one spirit are baptized…”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Indwells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“temple of the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Holy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pirit”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Seals us unto the day of redemption –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Eph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1:13-14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Earnest –  a down payment, a pledge –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5:5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Imparts to us spiritual gifts which enable us (equips us) to effectively serve the Lord  -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Peter 4:10 “gifts of the spirit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”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" y="322758"/>
            <a:ext cx="8915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Guides us into all truth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John 16:13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Teaches us as we study the Word of God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“called the anointing”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 John 2:27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Reveals Biblical truth to us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I Cor. 2:10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Empowers us to serve the Lord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– Acts1:8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Imparts to us and through us the love of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God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– Rom. 5:5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Conforms us into the image of Christ –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II Cor. 3:18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Gives us the assurance of our salvation –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Rom. 8:16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1110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Comforts us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John 14:16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Produces His fruit in and through us –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Gal. 5:22-23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Strengthens us in our inner man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Eph.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3:16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Prompts us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Rom. 8:14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Puts His words in our mouth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Matt.13:11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www.onlinechurchsolutions.com/folders/lwky/files/holy-spirit2-500x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4724"/>
            <a:ext cx="3657600" cy="244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n White\Pictures\Bible pictures\preaching\DSC_089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373950" cy="6248400"/>
          </a:xfrm>
          <a:prstGeom prst="rect">
            <a:avLst/>
          </a:prstGeom>
          <a:noFill/>
        </p:spPr>
      </p:pic>
      <p:pic>
        <p:nvPicPr>
          <p:cNvPr id="3" name="Picture 2" descr="C:\Users\Dan White\Pictures\Bible pictures\holy spirit\Holy Spirit (2).jpg"/>
          <p:cNvPicPr>
            <a:picLocks noChangeAspect="1" noChangeArrowheads="1"/>
          </p:cNvPicPr>
          <p:nvPr/>
        </p:nvPicPr>
        <p:blipFill>
          <a:blip r:embed="rId3" cstate="print"/>
          <a:srcRect l="16667" t="3557" r="21666" b="54318"/>
          <a:stretch>
            <a:fillRect/>
          </a:stretch>
        </p:blipFill>
        <p:spPr bwMode="auto">
          <a:xfrm>
            <a:off x="3886200" y="3048000"/>
            <a:ext cx="1371600" cy="1408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3400" y="164943"/>
            <a:ext cx="8305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carnal believer is not able to enjoy of these ministries of the Holy Spirit.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fruit that he bears is just the opposite of the fruit of the Spirit!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2132"/>
            <a:ext cx="2609850" cy="295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/>
              <a:t>“Now the works of the flesh are manifest, which are these; Adultery, fornication, uncleanness, lasciviousness, Idolatry, witchcraft, hatred, </a:t>
            </a:r>
            <a:r>
              <a:rPr lang="en-US" sz="4000" i="1" u="sng" dirty="0" smtClean="0"/>
              <a:t>variance</a:t>
            </a:r>
            <a:r>
              <a:rPr lang="en-US" sz="4000" i="1" dirty="0" smtClean="0"/>
              <a:t>      </a:t>
            </a:r>
            <a:r>
              <a:rPr lang="en-US" sz="4000" i="1" dirty="0" smtClean="0">
                <a:solidFill>
                  <a:srgbClr val="FFFF00"/>
                </a:solidFill>
              </a:rPr>
              <a:t>(quarrel, wrangling, contention, debate, strife),</a:t>
            </a:r>
            <a:r>
              <a:rPr lang="en-US" sz="4000" i="1" dirty="0" smtClean="0"/>
              <a:t> </a:t>
            </a:r>
            <a:r>
              <a:rPr lang="en-US" sz="4000" i="1" u="sng" dirty="0" smtClean="0"/>
              <a:t>emulations</a:t>
            </a:r>
            <a:r>
              <a:rPr lang="en-US" sz="4000" i="1" dirty="0" smtClean="0">
                <a:solidFill>
                  <a:srgbClr val="FFFF00"/>
                </a:solidFill>
              </a:rPr>
              <a:t> (jealousy, malice, envy)</a:t>
            </a:r>
            <a:r>
              <a:rPr lang="en-US" sz="4000" i="1" dirty="0" smtClean="0"/>
              <a:t>,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smtClean="0"/>
              <a:t>seditions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(dissension, division, disunity) </a:t>
            </a:r>
            <a:r>
              <a:rPr lang="en-US" sz="4000" i="1" dirty="0" smtClean="0"/>
              <a:t>heresies, </a:t>
            </a:r>
            <a:r>
              <a:rPr lang="en-US" sz="4000" i="1" dirty="0" err="1" smtClean="0"/>
              <a:t>envyings</a:t>
            </a:r>
            <a:r>
              <a:rPr lang="en-US" sz="4000" i="1" dirty="0" smtClean="0"/>
              <a:t>, murders, drunkenness, </a:t>
            </a:r>
            <a:r>
              <a:rPr lang="en-US" sz="4000" i="1" dirty="0" err="1" smtClean="0"/>
              <a:t>revellings</a:t>
            </a:r>
            <a:r>
              <a:rPr lang="en-US" sz="4000" i="1" dirty="0" smtClean="0"/>
              <a:t>, and such like” (Galatians 5:19-21) 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 White\Pictures\Bible pictures\faces\6a00d834515fc569e200e54f7b58508834-800w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875"/>
            <a:ext cx="9144000" cy="609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Wine is one of the most unusual symbols relating to the Holy Spirit.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s://encrypted-tbn0.gstatic.com/images?q=tbn:ANd9GcTnaMRx4UEBk3ejGR7UJNVVzwy_zJ21hteXYFPR3vqVNI3bNP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41310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304800" y="658885"/>
            <a:ext cx="9448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Spiritual </a:t>
            </a: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eliever’s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haracteristics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Carnality and Spirituality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4000" baseline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pposites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781050" algn="l"/>
              </a:tabLst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Rom. 7:14-23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781050" algn="l"/>
              </a:tabLst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Gal. 5:16-17, 22-23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Ptr. Daniel White\Desktop\Bible pictures\Jesus\scan0049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562600" y="3505200"/>
            <a:ext cx="3276600" cy="3169483"/>
          </a:xfrm>
          <a:prstGeom prst="rect">
            <a:avLst/>
          </a:prstGeom>
          <a:noFill/>
        </p:spPr>
      </p:pic>
      <p:pic>
        <p:nvPicPr>
          <p:cNvPr id="4" name="Picture 5" descr="C:\Users\Ptr. Daniel White\Desktop\Bible pictures\holy spirit\HolySpirit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629400" y="4800600"/>
            <a:ext cx="1219200" cy="1258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 White\Pictures\Bible pictures\faces\scan0010 (10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33400" y="228600"/>
            <a:ext cx="8057844" cy="6414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6019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Every Christian experiences this inner struggle between the flesh and the spirit. But who controls you is a matter of personal choice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Jesus said “Shall not I give the Holy Spirit to them that ask…”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(When was the last time you asked the Holy Spirit to fill you?)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tr. Daniel White\Desktop\Bible pictures\Jesus\00 Faces of Jesu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686050" cy="46672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2051" name="Picture 3" descr="C:\Users\Ptr. Daniel White\Desktop\Bible pictures\holy spirit\scan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19400"/>
            <a:ext cx="1593850" cy="1351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dotcrunchyfriedspidersdotcom.files.wordpress.com/2012/03/filled_240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880" y="533400"/>
            <a:ext cx="9304880" cy="580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be Filled with         the Holy Spirit</a:t>
            </a:r>
            <a:endParaRPr lang="en-US" sz="5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Bible pictures New Testament\Pentecost\the_Holy_Spirit_comes_upon_the_apos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527355" cy="4267200"/>
          </a:xfrm>
          <a:prstGeom prst="rect">
            <a:avLst/>
          </a:prstGeom>
          <a:noFill/>
        </p:spPr>
      </p:pic>
      <p:pic>
        <p:nvPicPr>
          <p:cNvPr id="1027" name="Picture 3" descr="C:\Users\Ptr. Daniel White\Desktop\Bible pictures\Bible pictures New Testament\Pentecost\Pentecost 1193-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4768850" cy="361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Purpose to live a holy life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4:1-8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 yourself to the Lord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6,    12:1-2 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Renew your mind daily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4:23-24 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no provision for the flesh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13:14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Flee temptation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2:22 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Resist Satan by continual submission to God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4:6-10</a:t>
            </a:r>
          </a:p>
          <a:p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give place to the devil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4:27–31 (bitterness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immorality,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thoughts centered on things pure and lovely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4:6-8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your affections on things above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ol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3:1-4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sin confessed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28:13-14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conscience clear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24:16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Obey the promptings of the Holy Spirit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8:14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quenching and grieving the Holy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 </a:t>
            </a:r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5:19, Eph.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4:25-31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God to fill you with the Holy Spirit –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11:15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>
              <a:buNone/>
            </a:pP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Note</a:t>
            </a:r>
            <a:r>
              <a:rPr lang="en-US" sz="4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 Holy Spirit is called the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“Spirit of Grace” in Heb. 10:29</a:t>
            </a:r>
            <a:r>
              <a:rPr lang="en-US" sz="4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“God gives grace to the humble…”</a:t>
            </a:r>
            <a:endParaRPr lang="en-US" sz="40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“God gives grace to the humble…”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whom does God give grace?</a:t>
            </a:r>
            <a:endParaRPr lang="en-US" sz="4400" dirty="0"/>
          </a:p>
        </p:txBody>
      </p:sp>
      <p:pic>
        <p:nvPicPr>
          <p:cNvPr id="1026" name="Picture 2" descr="https://sphotos-a-ord.xx.fbcdn.net/hphotos-ash3/p480x480/21360_541946242532610_23102903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68862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1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Filling of the Holy Spirit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 to be Sought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(pursued)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Every 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eliever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 are never commanded to be indwelt, sealed or baptized with the Spirit.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This happened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moment you received Christ as your personal Savior.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 are however commanded to be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“filled with the Spirit…”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ocachurch.com/web/sites/default/files/2ImageforWeb600x450Ephesians51819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1676399"/>
          </a:xfrm>
        </p:spPr>
        <p:txBody>
          <a:bodyPr/>
          <a:lstStyle/>
          <a:p>
            <a:r>
              <a:rPr lang="en-US" i="1" dirty="0" smtClean="0"/>
              <a:t>“Be not drunk with wine…”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81400"/>
            <a:ext cx="6781800" cy="20574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“Be filled with the Spirit…”</a:t>
            </a:r>
            <a:endParaRPr lang="en-US" sz="4400" i="1" dirty="0"/>
          </a:p>
        </p:txBody>
      </p:sp>
      <p:pic>
        <p:nvPicPr>
          <p:cNvPr id="88066" name="Picture 2" descr="https://encrypted-tbn1.gstatic.com/images?q=tbn:ANd9GcQc938z4X0jcApxagMmbClZ8d8gvg-Pkmrp2DLC5tAXJnAimYQB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95800"/>
            <a:ext cx="2971800" cy="2225983"/>
          </a:xfrm>
          <a:prstGeom prst="rect">
            <a:avLst/>
          </a:prstGeom>
          <a:noFill/>
        </p:spPr>
      </p:pic>
      <p:pic>
        <p:nvPicPr>
          <p:cNvPr id="88068" name="Picture 4" descr="https://encrypted-tbn0.gstatic.com/images?q=tbn:ANd9GcSNX32D2XlOZbqJMxUcyTQ0Ow0XkwSlm1LgCeZlVEWZgTy6L_co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335911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ronmoore.org/wp-content/uploads/2012/10/filled-with-s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2931" y="0"/>
            <a:ext cx="10066931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297162">
            <a:off x="141162" y="1100009"/>
            <a:ext cx="4911635" cy="17979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5400" dirty="0" smtClean="0"/>
              <a:t>The Comparison</a:t>
            </a:r>
            <a:endParaRPr lang="en-US" sz="5400" dirty="0"/>
          </a:p>
        </p:txBody>
      </p:sp>
      <p:pic>
        <p:nvPicPr>
          <p:cNvPr id="59394" name="Picture 2" descr="http://i.telegraph.co.uk/multimedia/archive/01372/binge-drinking_137288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447800"/>
            <a:ext cx="4381500" cy="2743201"/>
          </a:xfrm>
          <a:prstGeom prst="rect">
            <a:avLst/>
          </a:prstGeom>
          <a:noFill/>
        </p:spPr>
      </p:pic>
      <p:pic>
        <p:nvPicPr>
          <p:cNvPr id="59396" name="Picture 4" descr="http://www.paulchappell.com/wp-content/uploads/filled-with-the-spir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2449"/>
            <a:ext cx="5514975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precisely is the point of comparison between wine and the Holy Spirit?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Doubtless the issue is influence or control</a:t>
            </a:r>
            <a:r>
              <a:rPr lang="en-US" dirty="0" smtClean="0"/>
              <a:t>. A person under the influence of wine experiences altered behavior. He or she may say or do things he or she would not ordinarily do.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91440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71800"/>
          </a:xfrm>
        </p:spPr>
        <p:txBody>
          <a:bodyPr>
            <a:normAutofit/>
          </a:bodyPr>
          <a:lstStyle/>
          <a:p>
            <a:r>
              <a:rPr lang="en-US" sz="3900" i="1" dirty="0" smtClean="0"/>
              <a:t>Likewise, the filling of the Holy Spirit produces a </a:t>
            </a:r>
            <a:r>
              <a:rPr lang="en-US" sz="3900" i="1" dirty="0" smtClean="0">
                <a:solidFill>
                  <a:srgbClr val="FFFF00"/>
                </a:solidFill>
              </a:rPr>
              <a:t>change in behavior</a:t>
            </a:r>
            <a:r>
              <a:rPr lang="en-US" sz="3900" dirty="0" smtClean="0"/>
              <a:t>. In the Book of Acts, once-timid fearful disciples became flaming evangelists for Jesus Christ.</a:t>
            </a:r>
            <a:endParaRPr lang="en-US" sz="3900" dirty="0"/>
          </a:p>
        </p:txBody>
      </p:sp>
      <p:pic>
        <p:nvPicPr>
          <p:cNvPr id="60418" name="Picture 2" descr="http://cbclumberton.files.wordpress.com/2013/01/preaching-5-peter.jpg?w=469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143000" y="2848918"/>
            <a:ext cx="6829424" cy="400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b="1" dirty="0" smtClean="0"/>
              <a:t>The Comparison is a Control Issue</a:t>
            </a:r>
            <a:endParaRPr lang="en-US" b="1" dirty="0"/>
          </a:p>
        </p:txBody>
      </p:sp>
      <p:pic>
        <p:nvPicPr>
          <p:cNvPr id="64514" name="Picture 2" descr="https://encrypted-tbn1.gstatic.com/images?q=tbn:ANd9GcTgstVddaf7yQ66KgxHsvriMVWR3760DGU6qwrNGE1EqgVsol4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3429000" cy="228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02" name="Picture 2" descr="http://worldhealingcenterchurch.com/wp-content/uploads/2013/02/shutterstock_94086193.jpg"/>
          <p:cNvPicPr>
            <a:picLocks noChangeAspect="1" noChangeArrowheads="1"/>
          </p:cNvPicPr>
          <p:nvPr/>
        </p:nvPicPr>
        <p:blipFill>
          <a:blip r:embed="rId3" cstate="print"/>
          <a:srcRect t="3504" r="-1341"/>
          <a:stretch>
            <a:fillRect/>
          </a:stretch>
        </p:blipFill>
        <p:spPr bwMode="auto">
          <a:xfrm rot="1185657">
            <a:off x="5213510" y="2003234"/>
            <a:ext cx="3200400" cy="2098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04" name="Picture 4" descr="http://us.123rf.com/400wm/400/400/smithore/smithore1109/smithore110900038/10637693-drunk-young-woman-holding-botle-of-wine-lying-on-stone-stai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4695">
            <a:off x="628171" y="1888045"/>
            <a:ext cx="3010899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http://us.123rf.com/400wm/400/400/smithore/smithore1109/smithore110900038/10637693-drunk-young-woman-holding-botle-of-wine-lying-on-stone-stairs.jpg"/>
          <p:cNvPicPr>
            <a:picLocks noChangeAspect="1" noChangeArrowheads="1"/>
          </p:cNvPicPr>
          <p:nvPr/>
        </p:nvPicPr>
        <p:blipFill>
          <a:blip r:embed="rId4" cstate="print"/>
          <a:srcRect l="35431" t="68246" r="39261" b="16588"/>
          <a:stretch>
            <a:fillRect/>
          </a:stretch>
        </p:blipFill>
        <p:spPr bwMode="auto">
          <a:xfrm>
            <a:off x="1676400" y="2971800"/>
            <a:ext cx="76200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1014</Words>
  <Application>Microsoft Office PowerPoint</Application>
  <PresentationFormat>On-screen Show (4:3)</PresentationFormat>
  <Paragraphs>133</Paragraphs>
  <Slides>40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Doctrine of the Holy Spirit  </vt:lpstr>
      <vt:lpstr>Slide 2</vt:lpstr>
      <vt:lpstr>Wine is one of the most unusual symbols relating to the Holy Spirit. </vt:lpstr>
      <vt:lpstr>Slide 4</vt:lpstr>
      <vt:lpstr>Slide 5</vt:lpstr>
      <vt:lpstr>The Comparison</vt:lpstr>
      <vt:lpstr>What precisely is the point of comparison between wine and the Holy Spirit?   Doubtless the issue is influence or control. A person under the influence of wine experiences altered behavior. He or she may say or do things he or she would not ordinarily do. </vt:lpstr>
      <vt:lpstr>Likewise, the filling of the Holy Spirit produces a change in behavior. In the Book of Acts, once-timid fearful disciples became flaming evangelists for Jesus Christ.</vt:lpstr>
      <vt:lpstr>The Comparison is a Control Issue</vt:lpstr>
      <vt:lpstr>Slide 10</vt:lpstr>
      <vt:lpstr>In Ephesians 5:19‑21, Paul mentioned three practical results of the filling of the Spirit:   1# Singing  2# A thankful heart  3# An attitude of submission   The last result is most significant because true submission always involves giving up your right to be in control.</vt:lpstr>
      <vt:lpstr>The command to be filled  with the spirit </vt:lpstr>
      <vt:lpstr>As Christians we are to pursue the  "filling of the Holy Spirit at all times" </vt:lpstr>
      <vt:lpstr>Slide 14</vt:lpstr>
      <vt:lpstr>Next Week</vt:lpstr>
      <vt:lpstr>Slide 16</vt:lpstr>
      <vt:lpstr>The Filling of the Holy Spirit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How to be Filled with         the Holy Spirit</vt:lpstr>
      <vt:lpstr>Slide 35</vt:lpstr>
      <vt:lpstr>Slide 36</vt:lpstr>
      <vt:lpstr>Slide 37</vt:lpstr>
      <vt:lpstr>“God gives grace to the humble…”</vt:lpstr>
      <vt:lpstr>Slide 39</vt:lpstr>
      <vt:lpstr>“Be not drunk with wine…”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Doctrine of the Holy Spirit</dc:title>
  <dc:creator>Pastor Daniel White</dc:creator>
  <cp:lastModifiedBy>Pastor Daniel White</cp:lastModifiedBy>
  <cp:revision>10</cp:revision>
  <dcterms:created xsi:type="dcterms:W3CDTF">2013-08-29T12:11:52Z</dcterms:created>
  <dcterms:modified xsi:type="dcterms:W3CDTF">2013-09-04T21:29:56Z</dcterms:modified>
</cp:coreProperties>
</file>