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8"/>
  </p:notesMasterIdLst>
  <p:sldIdLst>
    <p:sldId id="257" r:id="rId2"/>
    <p:sldId id="311" r:id="rId3"/>
    <p:sldId id="268" r:id="rId4"/>
    <p:sldId id="269" r:id="rId5"/>
    <p:sldId id="271" r:id="rId6"/>
    <p:sldId id="310" r:id="rId7"/>
    <p:sldId id="275" r:id="rId8"/>
    <p:sldId id="276" r:id="rId9"/>
    <p:sldId id="277" r:id="rId10"/>
    <p:sldId id="278" r:id="rId11"/>
    <p:sldId id="279" r:id="rId12"/>
    <p:sldId id="280" r:id="rId13"/>
    <p:sldId id="283" r:id="rId14"/>
    <p:sldId id="284" r:id="rId15"/>
    <p:sldId id="286" r:id="rId16"/>
    <p:sldId id="288" r:id="rId17"/>
    <p:sldId id="287" r:id="rId18"/>
    <p:sldId id="290" r:id="rId19"/>
    <p:sldId id="291" r:id="rId20"/>
    <p:sldId id="292" r:id="rId21"/>
    <p:sldId id="293" r:id="rId22"/>
    <p:sldId id="294" r:id="rId23"/>
    <p:sldId id="295" r:id="rId24"/>
    <p:sldId id="374" r:id="rId25"/>
    <p:sldId id="372" r:id="rId26"/>
    <p:sldId id="371" r:id="rId27"/>
    <p:sldId id="370" r:id="rId28"/>
    <p:sldId id="296" r:id="rId29"/>
    <p:sldId id="297" r:id="rId30"/>
    <p:sldId id="314" r:id="rId31"/>
    <p:sldId id="312" r:id="rId32"/>
    <p:sldId id="313" r:id="rId33"/>
    <p:sldId id="315" r:id="rId34"/>
    <p:sldId id="316" r:id="rId35"/>
    <p:sldId id="319" r:id="rId36"/>
    <p:sldId id="318" r:id="rId37"/>
    <p:sldId id="317" r:id="rId38"/>
    <p:sldId id="320" r:id="rId39"/>
    <p:sldId id="322" r:id="rId40"/>
    <p:sldId id="323" r:id="rId41"/>
    <p:sldId id="324" r:id="rId42"/>
    <p:sldId id="325" r:id="rId43"/>
    <p:sldId id="326" r:id="rId44"/>
    <p:sldId id="327" r:id="rId45"/>
    <p:sldId id="328" r:id="rId46"/>
    <p:sldId id="329" r:id="rId47"/>
    <p:sldId id="330" r:id="rId48"/>
    <p:sldId id="332" r:id="rId49"/>
    <p:sldId id="334" r:id="rId50"/>
    <p:sldId id="335" r:id="rId51"/>
    <p:sldId id="345" r:id="rId52"/>
    <p:sldId id="346" r:id="rId53"/>
    <p:sldId id="337" r:id="rId54"/>
    <p:sldId id="338" r:id="rId55"/>
    <p:sldId id="331" r:id="rId56"/>
    <p:sldId id="333" r:id="rId57"/>
    <p:sldId id="336" r:id="rId58"/>
    <p:sldId id="339" r:id="rId59"/>
    <p:sldId id="340" r:id="rId60"/>
    <p:sldId id="341" r:id="rId61"/>
    <p:sldId id="342" r:id="rId62"/>
    <p:sldId id="343" r:id="rId63"/>
    <p:sldId id="344" r:id="rId64"/>
    <p:sldId id="347" r:id="rId65"/>
    <p:sldId id="348" r:id="rId66"/>
    <p:sldId id="349" r:id="rId67"/>
    <p:sldId id="350" r:id="rId68"/>
    <p:sldId id="351" r:id="rId69"/>
    <p:sldId id="352" r:id="rId70"/>
    <p:sldId id="353" r:id="rId71"/>
    <p:sldId id="354" r:id="rId72"/>
    <p:sldId id="355" r:id="rId73"/>
    <p:sldId id="356" r:id="rId74"/>
    <p:sldId id="357" r:id="rId75"/>
    <p:sldId id="358" r:id="rId76"/>
    <p:sldId id="359" r:id="rId77"/>
    <p:sldId id="360" r:id="rId78"/>
    <p:sldId id="361" r:id="rId79"/>
    <p:sldId id="362" r:id="rId80"/>
    <p:sldId id="363" r:id="rId81"/>
    <p:sldId id="364" r:id="rId82"/>
    <p:sldId id="365" r:id="rId83"/>
    <p:sldId id="366" r:id="rId84"/>
    <p:sldId id="367" r:id="rId85"/>
    <p:sldId id="368" r:id="rId86"/>
    <p:sldId id="369" r:id="rId8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4" autoAdjust="0"/>
    <p:restoredTop sz="94660"/>
  </p:normalViewPr>
  <p:slideViewPr>
    <p:cSldViewPr>
      <p:cViewPr varScale="1">
        <p:scale>
          <a:sx n="110" d="100"/>
          <a:sy n="110" d="100"/>
        </p:scale>
        <p:origin x="-109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8C2F1-ADAD-4644-B96C-846B7192D5F7}" type="datetimeFigureOut">
              <a:rPr lang="en-US" smtClean="0"/>
              <a:t>8/6/2013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66D550-6196-4F3D-8D6D-289BD422FC2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466D550-6196-4F3D-8D6D-289BD422FC2C}"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AE21D2-90EE-4E8D-A479-659FE8ABDDAD}" type="datetimeFigureOut">
              <a:rPr lang="en-US" smtClean="0"/>
              <a:t>8/6/2013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BAB363E-708E-400D-80CF-6E33AEE7DAF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AE21D2-90EE-4E8D-A479-659FE8ABDDAD}" type="datetimeFigureOut">
              <a:rPr lang="en-US" smtClean="0"/>
              <a:t>8/6/2013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AB363E-708E-400D-80CF-6E33AEE7DAF2}" type="slidenum">
              <a:rPr lang="en-US" smtClean="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gif"/><Relationship Id="rId4" Type="http://schemas.openxmlformats.org/officeDocument/2006/relationships/image" Target="../media/image2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hyperlink" Target="http://en.wikipedia.org/wiki/File:Flickr_-_cyclonebill_-_Kartoffelpizza_med_rosmarinpesto.jpg" TargetMode="Externa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60.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1.jpe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6.xml"/><Relationship Id="rId4" Type="http://schemas.openxmlformats.org/officeDocument/2006/relationships/image" Target="../media/image67.jpeg"/></Relationships>
</file>

<file path=ppt/slides/_rels/slide82.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gracerivers.com/wp-content/uploads/2010/06/holy-spirit-fire.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2" name="Title 1"/>
          <p:cNvSpPr>
            <a:spLocks noGrp="1"/>
          </p:cNvSpPr>
          <p:nvPr>
            <p:ph type="ctrTitle"/>
          </p:nvPr>
        </p:nvSpPr>
        <p:spPr>
          <a:xfrm>
            <a:off x="228600" y="4114800"/>
            <a:ext cx="5486400" cy="2743200"/>
          </a:xfrm>
        </p:spPr>
        <p:txBody>
          <a:bodyPr>
            <a:normAutofit fontScale="90000"/>
          </a:bodyPr>
          <a:lstStyle/>
          <a:p>
            <a:r>
              <a:rPr lang="en-US" sz="4800" b="1" cap="small" dirty="0">
                <a:effectLst>
                  <a:glow rad="101600">
                    <a:schemeClr val="accent6">
                      <a:satMod val="175000"/>
                      <a:alpha val="40000"/>
                    </a:schemeClr>
                  </a:glow>
                </a:effectLst>
                <a:latin typeface="Castellar" pitchFamily="18" charset="0"/>
              </a:rPr>
              <a:t>The Doctrine of the Holy </a:t>
            </a:r>
            <a:r>
              <a:rPr lang="en-US" sz="4800" b="1" cap="small" dirty="0" smtClean="0">
                <a:effectLst>
                  <a:glow rad="101600">
                    <a:schemeClr val="accent6">
                      <a:satMod val="175000"/>
                      <a:alpha val="40000"/>
                    </a:schemeClr>
                  </a:glow>
                </a:effectLst>
                <a:latin typeface="Castellar" pitchFamily="18" charset="0"/>
              </a:rPr>
              <a:t>Spirit</a:t>
            </a:r>
            <a:br>
              <a:rPr lang="en-US" sz="4800" b="1" cap="small" dirty="0" smtClean="0">
                <a:effectLst>
                  <a:glow rad="101600">
                    <a:schemeClr val="accent6">
                      <a:satMod val="175000"/>
                      <a:alpha val="40000"/>
                    </a:schemeClr>
                  </a:glow>
                </a:effectLst>
                <a:latin typeface="Castellar" pitchFamily="18" charset="0"/>
              </a:rPr>
            </a:br>
            <a:r>
              <a:rPr lang="en-US" sz="4800" dirty="0">
                <a:effectLst>
                  <a:glow rad="101600">
                    <a:schemeClr val="accent6">
                      <a:satMod val="175000"/>
                      <a:alpha val="40000"/>
                    </a:schemeClr>
                  </a:glow>
                </a:effectLst>
                <a:latin typeface="Castellar" pitchFamily="18" charset="0"/>
              </a:rPr>
              <a:t/>
            </a:r>
            <a:br>
              <a:rPr lang="en-US" sz="4800" dirty="0">
                <a:effectLst>
                  <a:glow rad="101600">
                    <a:schemeClr val="accent6">
                      <a:satMod val="175000"/>
                      <a:alpha val="40000"/>
                    </a:schemeClr>
                  </a:glow>
                </a:effectLst>
                <a:latin typeface="Castellar" pitchFamily="18" charset="0"/>
              </a:rPr>
            </a:br>
            <a:endParaRPr lang="en-US" sz="4800" dirty="0">
              <a:effectLst>
                <a:glow rad="101600">
                  <a:schemeClr val="accent6">
                    <a:satMod val="175000"/>
                    <a:alpha val="40000"/>
                  </a:schemeClr>
                </a:glow>
              </a:effectLst>
              <a:latin typeface="Castellar" pitchFamily="18" charset="0"/>
            </a:endParaRPr>
          </a:p>
        </p:txBody>
      </p:sp>
      <p:sp>
        <p:nvSpPr>
          <p:cNvPr id="4" name="Rectangle 3"/>
          <p:cNvSpPr/>
          <p:nvPr/>
        </p:nvSpPr>
        <p:spPr>
          <a:xfrm>
            <a:off x="0" y="152400"/>
            <a:ext cx="7620000" cy="1938992"/>
          </a:xfrm>
          <a:prstGeom prst="rect">
            <a:avLst/>
          </a:prstGeom>
        </p:spPr>
        <p:txBody>
          <a:bodyPr wrap="square">
            <a:spAutoFit/>
            <a:scene3d>
              <a:camera prst="orthographicFront"/>
              <a:lightRig rig="threePt" dir="t"/>
            </a:scene3d>
            <a:sp3d extrusionH="57150">
              <a:bevelT w="38100" h="38100" prst="convex"/>
            </a:sp3d>
          </a:bodyPr>
          <a:lstStyle/>
          <a:p>
            <a:pPr algn="ctr"/>
            <a:r>
              <a:rPr lang="en-US" sz="4000" i="1" dirty="0" smtClean="0">
                <a:solidFill>
                  <a:schemeClr val="accent6">
                    <a:lumMod val="60000"/>
                    <a:lumOff val="40000"/>
                  </a:schemeClr>
                </a:solidFill>
                <a:effectLst>
                  <a:glow rad="63500">
                    <a:schemeClr val="accent6">
                      <a:satMod val="175000"/>
                      <a:alpha val="40000"/>
                    </a:schemeClr>
                  </a:glow>
                </a:effectLst>
              </a:rPr>
              <a:t>“Tongues and the Pentecostal</a:t>
            </a:r>
            <a:r>
              <a:rPr kumimoji="0" lang="en-US" sz="40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 </a:t>
            </a:r>
            <a:endParaRPr lang="en-US" sz="4000" i="1" dirty="0">
              <a:solidFill>
                <a:schemeClr val="accent6">
                  <a:lumMod val="60000"/>
                  <a:lumOff val="40000"/>
                </a:schemeClr>
              </a:solidFill>
              <a:effectLst>
                <a:glow rad="63500">
                  <a:schemeClr val="accent6">
                    <a:satMod val="175000"/>
                    <a:alpha val="40000"/>
                  </a:schemeClr>
                </a:glow>
              </a:effectLst>
            </a:endParaRPr>
          </a:p>
          <a:p>
            <a:pPr algn="ctr"/>
            <a:r>
              <a:rPr lang="en-US" sz="4000" i="1" dirty="0" smtClean="0">
                <a:solidFill>
                  <a:schemeClr val="accent6">
                    <a:lumMod val="60000"/>
                    <a:lumOff val="40000"/>
                  </a:schemeClr>
                </a:solidFill>
                <a:effectLst>
                  <a:glow rad="63500">
                    <a:schemeClr val="accent6">
                      <a:satMod val="175000"/>
                      <a:alpha val="40000"/>
                    </a:schemeClr>
                  </a:glow>
                </a:effectLst>
              </a:rPr>
              <a:t>    Charismatic movement”</a:t>
            </a:r>
            <a:endParaRPr lang="en-US" sz="4000" i="1" dirty="0">
              <a:solidFill>
                <a:schemeClr val="accent6">
                  <a:lumMod val="60000"/>
                  <a:lumOff val="40000"/>
                </a:schemeClr>
              </a:solidFill>
              <a:effectLst>
                <a:glow rad="63500">
                  <a:schemeClr val="accent6">
                    <a:satMod val="175000"/>
                    <a:alpha val="40000"/>
                  </a:schemeClr>
                </a:glow>
              </a:effectLst>
            </a:endParaRPr>
          </a:p>
          <a:p>
            <a:pPr algn="ctr"/>
            <a:endParaRPr lang="en-US" sz="4000" dirty="0" smtClean="0">
              <a:solidFill>
                <a:schemeClr val="accent6">
                  <a:lumMod val="60000"/>
                  <a:lumOff val="40000"/>
                </a:schemeClr>
              </a:solidFill>
              <a:effectLst>
                <a:glow rad="63500">
                  <a:schemeClr val="accent6">
                    <a:satMod val="175000"/>
                    <a:alpha val="40000"/>
                  </a:schemeClr>
                </a:glo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http://4.bp.blogspot.com/_VuBdVK9Y_8s/SYNxjCSanWI/AAAAAAAAAi8/_vJXXA8MxNk/s400/CPH_PentaCost+copy.jpg"/>
          <p:cNvPicPr>
            <a:picLocks noChangeAspect="1" noChangeArrowheads="1"/>
          </p:cNvPicPr>
          <p:nvPr/>
        </p:nvPicPr>
        <p:blipFill>
          <a:blip r:embed="rId2" cstate="print"/>
          <a:srcRect/>
          <a:stretch>
            <a:fillRect/>
          </a:stretch>
        </p:blipFill>
        <p:spPr bwMode="auto">
          <a:xfrm>
            <a:off x="228600" y="0"/>
            <a:ext cx="8711883" cy="7013066"/>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010400"/>
          </a:xfrm>
        </p:spPr>
        <p:txBody>
          <a:bodyPr>
            <a:normAutofit/>
          </a:bodyPr>
          <a:lstStyle/>
          <a:p>
            <a:r>
              <a:rPr lang="en-US" dirty="0" smtClean="0"/>
              <a:t>There was the appearance of cloven tongues (</a:t>
            </a:r>
            <a:r>
              <a:rPr lang="en-US" i="1" dirty="0" err="1" smtClean="0"/>
              <a:t>diamerizomenai</a:t>
            </a:r>
            <a:r>
              <a:rPr lang="en-US" dirty="0" smtClean="0"/>
              <a:t>). The Greek word means a tongue that was cloven, that is, parting asunder. </a:t>
            </a:r>
            <a:br>
              <a:rPr lang="en-US" dirty="0" smtClean="0"/>
            </a:br>
            <a:r>
              <a:rPr lang="en-US" dirty="0" smtClean="0"/>
              <a:t/>
            </a:r>
            <a:br>
              <a:rPr lang="en-US" dirty="0" smtClean="0"/>
            </a:br>
            <a:r>
              <a:rPr lang="en-US" dirty="0" smtClean="0"/>
              <a:t>The idea is that a single tongue appeared and then began to split and divide itself, resting upon each of </a:t>
            </a:r>
            <a:br>
              <a:rPr lang="en-US" dirty="0" smtClean="0"/>
            </a:br>
            <a:r>
              <a:rPr lang="en-US" dirty="0" smtClean="0"/>
              <a:t>the disciples.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ellenwhite.info/images/chapt-illus/AA/PP-Pentecost_JS_0044.jpg"/>
          <p:cNvPicPr>
            <a:picLocks noChangeAspect="1" noChangeArrowheads="1"/>
          </p:cNvPicPr>
          <p:nvPr/>
        </p:nvPicPr>
        <p:blipFill>
          <a:blip r:embed="rId2" cstate="print"/>
          <a:srcRect/>
          <a:stretch>
            <a:fillRect/>
          </a:stretch>
        </p:blipFill>
        <p:spPr bwMode="auto">
          <a:xfrm>
            <a:off x="0" y="-15877"/>
            <a:ext cx="4762500" cy="6873877"/>
          </a:xfrm>
          <a:prstGeom prst="rect">
            <a:avLst/>
          </a:prstGeom>
          <a:noFill/>
        </p:spPr>
      </p:pic>
      <p:sp>
        <p:nvSpPr>
          <p:cNvPr id="3" name="Rectangle 2"/>
          <p:cNvSpPr/>
          <p:nvPr/>
        </p:nvSpPr>
        <p:spPr>
          <a:xfrm>
            <a:off x="5029200" y="1066801"/>
            <a:ext cx="3886200" cy="5016758"/>
          </a:xfrm>
          <a:prstGeom prst="rect">
            <a:avLst/>
          </a:prstGeom>
        </p:spPr>
        <p:txBody>
          <a:bodyPr wrap="square">
            <a:spAutoFit/>
          </a:bodyPr>
          <a:lstStyle/>
          <a:p>
            <a:pPr algn="ctr"/>
            <a:r>
              <a:rPr lang="en-US" sz="4000" i="1" dirty="0" smtClean="0"/>
              <a:t>“And there appeared unto them cloven </a:t>
            </a:r>
            <a:r>
              <a:rPr lang="en-US" sz="4000" i="1" dirty="0" smtClean="0">
                <a:solidFill>
                  <a:srgbClr val="FFC000"/>
                </a:solidFill>
              </a:rPr>
              <a:t>(split/divided) </a:t>
            </a:r>
            <a:r>
              <a:rPr lang="en-US" sz="4000" i="1" dirty="0" smtClean="0"/>
              <a:t>tongues like as of fire, and it sat upon each of them.”</a:t>
            </a:r>
            <a:endParaRPr lang="en-US" sz="4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3840162"/>
          </a:xfrm>
        </p:spPr>
        <p:txBody>
          <a:bodyPr>
            <a:normAutofit fontScale="90000"/>
          </a:bodyPr>
          <a:lstStyle/>
          <a:p>
            <a:r>
              <a:rPr lang="en-US" dirty="0" smtClean="0"/>
              <a:t>The tongues were not fire, but </a:t>
            </a:r>
            <a:r>
              <a:rPr lang="en-US" i="1" dirty="0" smtClean="0"/>
              <a:t>like fire</a:t>
            </a:r>
            <a:r>
              <a:rPr lang="en-US" dirty="0" smtClean="0"/>
              <a:t>; that is, they only looked like fire. They were a brilliant, luminous, fire-like substance created by God to dramatize the moment of the Holy Spirit coming upon the disciples.</a:t>
            </a:r>
            <a:endParaRPr lang="en-US" dirty="0"/>
          </a:p>
        </p:txBody>
      </p:sp>
      <p:pic>
        <p:nvPicPr>
          <p:cNvPr id="6" name="Picture 6" descr="http://www.creationswap.com/artwork/5/9/6/5906/5906_5906_5.png"/>
          <p:cNvPicPr>
            <a:picLocks noChangeAspect="1" noChangeArrowheads="1"/>
          </p:cNvPicPr>
          <p:nvPr/>
        </p:nvPicPr>
        <p:blipFill>
          <a:blip r:embed="rId2" cstate="print"/>
          <a:srcRect/>
          <a:stretch>
            <a:fillRect/>
          </a:stretch>
        </p:blipFill>
        <p:spPr bwMode="auto">
          <a:xfrm>
            <a:off x="2971800" y="4419600"/>
            <a:ext cx="3124200" cy="1937276"/>
          </a:xfrm>
          <a:prstGeom prst="ellipse">
            <a:avLst/>
          </a:prstGeom>
          <a:ln>
            <a:noFill/>
          </a:ln>
          <a:effectLst>
            <a:softEdge rad="112500"/>
          </a:effectLst>
        </p:spPr>
      </p:pic>
      <p:pic>
        <p:nvPicPr>
          <p:cNvPr id="36866" name="Picture 2" descr="http://www.autumnleaves.co.nz/prophecyunlocked/images/lessonpics/nr4b-pentecost.jpg"/>
          <p:cNvPicPr>
            <a:picLocks noChangeAspect="1" noChangeArrowheads="1"/>
          </p:cNvPicPr>
          <p:nvPr/>
        </p:nvPicPr>
        <p:blipFill>
          <a:blip r:embed="rId3" cstate="print">
            <a:lum bright="-10000" contrast="10000"/>
          </a:blip>
          <a:srcRect/>
          <a:stretch>
            <a:fillRect/>
          </a:stretch>
        </p:blipFill>
        <p:spPr bwMode="auto">
          <a:xfrm>
            <a:off x="2743200" y="4095750"/>
            <a:ext cx="3505200" cy="2628901"/>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247864"/>
          </a:xfrm>
          <a:prstGeom prst="rect">
            <a:avLst/>
          </a:prstGeom>
        </p:spPr>
        <p:txBody>
          <a:bodyPr wrap="square">
            <a:spAutoFit/>
          </a:bodyPr>
          <a:lstStyle/>
          <a:p>
            <a:pPr algn="ctr"/>
            <a:r>
              <a:rPr lang="en-US" sz="4000" dirty="0" smtClean="0"/>
              <a:t>The tongue of fire that first appeared symbolized the presence of the Holy Spirit which was to dwell in the midst of God's people as a whole. When He began to divide into many tongues of fire and to rest upon each believer, He was symbolizing that He was to dwell within each </a:t>
            </a:r>
          </a:p>
          <a:p>
            <a:pPr algn="ctr"/>
            <a:r>
              <a:rPr lang="en-US" sz="4000" dirty="0" smtClean="0"/>
              <a:t>believer as well as within the whole </a:t>
            </a:r>
          </a:p>
          <a:p>
            <a:pPr algn="ctr"/>
            <a:r>
              <a:rPr lang="en-US" sz="4000" dirty="0" smtClean="0"/>
              <a:t>body of believers. </a:t>
            </a:r>
          </a:p>
          <a:p>
            <a:pPr algn="ctr"/>
            <a:r>
              <a:rPr lang="en-US" sz="4000" i="1" dirty="0" smtClean="0">
                <a:solidFill>
                  <a:srgbClr val="FFFF00"/>
                </a:solidFill>
              </a:rPr>
              <a:t>(See note I Cor. 3:16-17;  6:19-20)</a:t>
            </a:r>
            <a:endParaRPr lang="en-US" sz="4000" i="1" dirty="0">
              <a:solidFill>
                <a:srgbClr val="FFFF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scene3d>
              <a:camera prst="orthographicFront"/>
              <a:lightRig rig="threePt" dir="t"/>
            </a:scene3d>
            <a:sp3d extrusionH="57150">
              <a:bevelT w="38100" h="38100" prst="convex"/>
            </a:sp3d>
          </a:bodyPr>
          <a:lstStyle/>
          <a:p>
            <a:r>
              <a:rPr lang="en-US" i="1" dirty="0" smtClean="0">
                <a:solidFill>
                  <a:srgbClr val="FFFF00"/>
                </a:solidFill>
              </a:rPr>
              <a:t>Verses on the true gift of tongues</a:t>
            </a:r>
            <a:endParaRPr lang="en-US" i="1" dirty="0">
              <a:solidFill>
                <a:srgbClr val="FFFF00"/>
              </a:solidFill>
            </a:endParaRPr>
          </a:p>
        </p:txBody>
      </p:sp>
      <p:sp>
        <p:nvSpPr>
          <p:cNvPr id="4" name="Content Placeholder 3"/>
          <p:cNvSpPr>
            <a:spLocks noGrp="1"/>
          </p:cNvSpPr>
          <p:nvPr>
            <p:ph idx="1"/>
          </p:nvPr>
        </p:nvSpPr>
        <p:spPr>
          <a:xfrm>
            <a:off x="0" y="1143000"/>
            <a:ext cx="9144000" cy="5715000"/>
          </a:xfrm>
        </p:spPr>
        <p:txBody>
          <a:bodyPr>
            <a:normAutofit lnSpcReduction="10000"/>
          </a:bodyPr>
          <a:lstStyle/>
          <a:p>
            <a:pPr>
              <a:buNone/>
            </a:pPr>
            <a:r>
              <a:rPr lang="en-US" i="1" dirty="0" smtClean="0"/>
              <a:t>    Acts 2:4-8 “And they were all filled with the Holy Ghost, and began to speak with other tongues, as the Spirit gave them utterance. And there were dwelling at Jerusalem Jews, devout men, out of every nation under heaven. Now when this was noised abroad, the multitude came together, and were confounded, because that </a:t>
            </a:r>
            <a:r>
              <a:rPr lang="en-US" i="1" u="sng" dirty="0" smtClean="0">
                <a:solidFill>
                  <a:srgbClr val="FFFF00"/>
                </a:solidFill>
              </a:rPr>
              <a:t>every man heard them speak in his own language</a:t>
            </a:r>
            <a:r>
              <a:rPr lang="en-US" i="1" dirty="0" smtClean="0"/>
              <a:t>. And they were all amazed and </a:t>
            </a:r>
            <a:r>
              <a:rPr lang="en-US" i="1" dirty="0" err="1" smtClean="0"/>
              <a:t>marvelled</a:t>
            </a:r>
            <a:r>
              <a:rPr lang="en-US" i="1" dirty="0" smtClean="0"/>
              <a:t>, saying one to another, Behold, are not all these which speak </a:t>
            </a:r>
            <a:r>
              <a:rPr lang="en-US" i="1" dirty="0" err="1" smtClean="0"/>
              <a:t>Galilaeans</a:t>
            </a:r>
            <a:r>
              <a:rPr lang="en-US" i="1" dirty="0" smtClean="0"/>
              <a:t>? And </a:t>
            </a:r>
            <a:r>
              <a:rPr lang="en-US" i="1" u="sng" dirty="0" smtClean="0">
                <a:solidFill>
                  <a:srgbClr val="FFFF00"/>
                </a:solidFill>
              </a:rPr>
              <a:t>how hear we every man in our own tongue, wherein we were born</a:t>
            </a:r>
            <a:r>
              <a:rPr lang="en-US" i="1" dirty="0" smtClean="0">
                <a:solidFill>
                  <a:srgbClr val="FFFF00"/>
                </a:solidFill>
              </a:rPr>
              <a:t>?”</a:t>
            </a:r>
          </a:p>
          <a:p>
            <a:endParaRPr lang="en-US" i="1" dirty="0" smtClean="0"/>
          </a:p>
          <a:p>
            <a:endParaRPr lang="en-US" i="1" dirty="0" smtClean="0"/>
          </a:p>
          <a:p>
            <a:endParaRPr lang="en-US" i="1" dirty="0" smtClean="0"/>
          </a:p>
          <a:p>
            <a:endParaRPr lang="en-US" i="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Autofit/>
          </a:bodyPr>
          <a:lstStyle/>
          <a:p>
            <a:r>
              <a:rPr lang="en-US" sz="3000" dirty="0" smtClean="0">
                <a:solidFill>
                  <a:srgbClr val="FFFF00"/>
                </a:solidFill>
              </a:rPr>
              <a:t>The main purpose for gifts of tongues – </a:t>
            </a:r>
            <a:r>
              <a:rPr lang="en-US" sz="3000" i="1" dirty="0" smtClean="0">
                <a:solidFill>
                  <a:srgbClr val="FFFF00"/>
                </a:solidFill>
              </a:rPr>
              <a:t>Preaching of the Gospel! </a:t>
            </a:r>
          </a:p>
          <a:p>
            <a:r>
              <a:rPr lang="en-US" sz="2800" dirty="0" smtClean="0"/>
              <a:t>The Holy Spirit appeared in the form of a tongue of fire.</a:t>
            </a:r>
          </a:p>
          <a:p>
            <a:r>
              <a:rPr lang="en-US" sz="2800" dirty="0" smtClean="0"/>
              <a:t>The tongue symbolizes the instrument of speaking, preaching and sharing the gospel. </a:t>
            </a:r>
          </a:p>
          <a:p>
            <a:r>
              <a:rPr lang="en-US" sz="2800" dirty="0" smtClean="0"/>
              <a:t>The Holy Spirit was to be the burning power of the tongue, of the convicting message to be proclaimed.</a:t>
            </a:r>
          </a:p>
          <a:p>
            <a:r>
              <a:rPr lang="en-US" sz="2800" i="1" dirty="0" smtClean="0"/>
              <a:t>(I Corinthians 2:1-4) “And I, brethren, when I came to you, came not with </a:t>
            </a:r>
            <a:r>
              <a:rPr lang="en-US" sz="2800" i="1" dirty="0" err="1" smtClean="0"/>
              <a:t>excellency</a:t>
            </a:r>
            <a:r>
              <a:rPr lang="en-US" sz="2800" i="1" dirty="0" smtClean="0"/>
              <a:t> of speech or of wisdom, declaring unto you the testimony of God. For I determined not to know any thing among you, save Jesus Christ, and him crucified. And I was with you in weakness, and in fear, and in much trembling. And my speech and my preaching was not with enticing words of man's wisdom, </a:t>
            </a:r>
            <a:r>
              <a:rPr lang="en-US" sz="2800" i="1" u="sng" dirty="0" smtClean="0"/>
              <a:t>but in demonstration of the Spirit and of power</a:t>
            </a:r>
            <a:r>
              <a:rPr lang="en-US" sz="2800" i="1" dirty="0" smtClean="0"/>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986528"/>
          </a:xfrm>
          <a:prstGeom prst="rect">
            <a:avLst/>
          </a:prstGeom>
        </p:spPr>
        <p:txBody>
          <a:bodyPr wrap="square">
            <a:spAutoFit/>
          </a:bodyPr>
          <a:lstStyle/>
          <a:p>
            <a:r>
              <a:rPr lang="en-US" sz="3200" dirty="0" smtClean="0"/>
              <a:t> </a:t>
            </a:r>
            <a:r>
              <a:rPr lang="en-US" sz="3200" i="1" dirty="0" smtClean="0"/>
              <a:t>Acts 2:21, 23, 37-38 “And it shall come to pass, that whosoever shall call on the name of the Lord shall be saved. Him, being delivered by the determinate counsel and foreknowledge of God, ye have taken, and by wicked hands have crucified and slain: Whom God hath raised up, having loosed the pains of death: because it was not possible that he should be </a:t>
            </a:r>
            <a:r>
              <a:rPr lang="en-US" sz="3200" i="1" dirty="0" err="1" smtClean="0"/>
              <a:t>holden</a:t>
            </a:r>
            <a:r>
              <a:rPr lang="en-US" sz="3200" i="1" dirty="0" smtClean="0"/>
              <a:t> of it. Now when they heard this, they were pricked in their heart, and said unto Peter and to the rest of the apostles, Men and brethren, what shall we do? Then Peter said unto them, Repent, and be baptized every one of you in the name of Jesus Christ for the remission of sins, and ye shall receive the gift of the Holy Ghost.”</a:t>
            </a:r>
            <a:endParaRPr lang="en-US" sz="3200" i="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3600" dirty="0" smtClean="0">
                <a:solidFill>
                  <a:srgbClr val="FFFF00"/>
                </a:solidFill>
              </a:rPr>
              <a:t>The gift of tongues has ceased</a:t>
            </a:r>
            <a:br>
              <a:rPr lang="en-US" sz="3600" dirty="0" smtClean="0">
                <a:solidFill>
                  <a:srgbClr val="FFFF00"/>
                </a:solidFill>
              </a:rPr>
            </a:br>
            <a:r>
              <a:rPr lang="en-US" sz="3600" i="1" dirty="0" smtClean="0">
                <a:solidFill>
                  <a:srgbClr val="FFFF00"/>
                </a:solidFill>
              </a:rPr>
              <a:t>(I Corinthians 13)</a:t>
            </a:r>
            <a:endParaRPr lang="en-US" sz="3600" i="1" dirty="0">
              <a:solidFill>
                <a:srgbClr val="FFFF00"/>
              </a:solidFill>
            </a:endParaRPr>
          </a:p>
        </p:txBody>
      </p:sp>
      <p:sp>
        <p:nvSpPr>
          <p:cNvPr id="3" name="Content Placeholder 2"/>
          <p:cNvSpPr>
            <a:spLocks noGrp="1"/>
          </p:cNvSpPr>
          <p:nvPr>
            <p:ph idx="1"/>
          </p:nvPr>
        </p:nvSpPr>
        <p:spPr>
          <a:xfrm>
            <a:off x="0" y="1143000"/>
            <a:ext cx="9144000" cy="5715000"/>
          </a:xfrm>
        </p:spPr>
        <p:txBody>
          <a:bodyPr>
            <a:normAutofit fontScale="92500" lnSpcReduction="20000"/>
          </a:bodyPr>
          <a:lstStyle/>
          <a:p>
            <a:r>
              <a:rPr lang="en-US" i="1" dirty="0" smtClean="0"/>
              <a:t>Vs. 1 “Though I speak with the tongues of men and of angels, and have not charity, I am become as sounding brass, or a tinkling cymbal.”</a:t>
            </a:r>
          </a:p>
          <a:p>
            <a:r>
              <a:rPr lang="en-US" i="1" dirty="0" smtClean="0"/>
              <a:t>Vs. 5 “Doth not behave itself unseemly, seeketh not her own.”</a:t>
            </a:r>
          </a:p>
          <a:p>
            <a:r>
              <a:rPr lang="en-US" i="1" dirty="0" smtClean="0"/>
              <a:t>Vs. 8-11 “Charity never </a:t>
            </a:r>
            <a:r>
              <a:rPr lang="en-US" i="1" dirty="0" err="1" smtClean="0"/>
              <a:t>faileth</a:t>
            </a:r>
            <a:r>
              <a:rPr lang="en-US" i="1" dirty="0" smtClean="0"/>
              <a:t>: but whether there be prophecies, they shall fail; </a:t>
            </a:r>
            <a:r>
              <a:rPr lang="en-US" i="1" u="sng" dirty="0" smtClean="0">
                <a:solidFill>
                  <a:srgbClr val="FFFF00"/>
                </a:solidFill>
              </a:rPr>
              <a:t>whether there be tongues, they shall cease</a:t>
            </a:r>
            <a:r>
              <a:rPr lang="en-US" i="1" dirty="0" smtClean="0"/>
              <a:t>; whether there be knowledge, it shall vanish away. For we know in part, and we prophesy in part. But when that which is perfect is come, then that which is in part shall be done away. When I was a child, I </a:t>
            </a:r>
            <a:r>
              <a:rPr lang="en-US" i="1" dirty="0" err="1" smtClean="0"/>
              <a:t>spake</a:t>
            </a:r>
            <a:r>
              <a:rPr lang="en-US" i="1" dirty="0" smtClean="0"/>
              <a:t> as a child, I understood as a child, I thought as a child: but when I became a man, I put away childish things.”</a:t>
            </a:r>
            <a:endParaRPr lang="en-US" i="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i="1" dirty="0" smtClean="0">
                <a:solidFill>
                  <a:srgbClr val="FFFF00"/>
                </a:solidFill>
              </a:rPr>
              <a:t>“…whether there be tongues,</a:t>
            </a:r>
            <a:br>
              <a:rPr lang="en-US" i="1" dirty="0" smtClean="0">
                <a:solidFill>
                  <a:srgbClr val="FFFF00"/>
                </a:solidFill>
              </a:rPr>
            </a:br>
            <a:r>
              <a:rPr lang="en-US" i="1" dirty="0" smtClean="0">
                <a:solidFill>
                  <a:srgbClr val="FFFF00"/>
                </a:solidFill>
              </a:rPr>
              <a:t> they shall cease…”</a:t>
            </a:r>
            <a:endParaRPr lang="en-US" dirty="0">
              <a:solidFill>
                <a:srgbClr val="FFFF00"/>
              </a:solidFill>
            </a:endParaRPr>
          </a:p>
        </p:txBody>
      </p:sp>
      <p:sp>
        <p:nvSpPr>
          <p:cNvPr id="3" name="Content Placeholder 2"/>
          <p:cNvSpPr>
            <a:spLocks noGrp="1"/>
          </p:cNvSpPr>
          <p:nvPr>
            <p:ph idx="1"/>
          </p:nvPr>
        </p:nvSpPr>
        <p:spPr>
          <a:xfrm>
            <a:off x="0" y="1752600"/>
            <a:ext cx="9067800" cy="5105400"/>
          </a:xfrm>
        </p:spPr>
        <p:txBody>
          <a:bodyPr>
            <a:normAutofit fontScale="92500" lnSpcReduction="20000"/>
          </a:bodyPr>
          <a:lstStyle/>
          <a:p>
            <a:r>
              <a:rPr lang="en-US" dirty="0" smtClean="0"/>
              <a:t>The Bible says </a:t>
            </a:r>
            <a:r>
              <a:rPr lang="en-US" i="1" dirty="0" smtClean="0"/>
              <a:t>“tongues will cease”  </a:t>
            </a:r>
            <a:endParaRPr lang="en-US" dirty="0" smtClean="0"/>
          </a:p>
          <a:p>
            <a:r>
              <a:rPr lang="en-US" dirty="0" smtClean="0"/>
              <a:t>The Greek word for </a:t>
            </a:r>
            <a:r>
              <a:rPr lang="en-US" i="1" dirty="0" smtClean="0"/>
              <a:t>“cease” </a:t>
            </a:r>
            <a:r>
              <a:rPr lang="en-US" dirty="0" smtClean="0"/>
              <a:t>is in the middle voice in the Greek.  This means that “tongues will stop in and of themselves”.  </a:t>
            </a:r>
          </a:p>
          <a:p>
            <a:r>
              <a:rPr lang="en-US" dirty="0" smtClean="0"/>
              <a:t>The idea is when the purpose of tongues is fulfilled, they will be abolished never to start again.</a:t>
            </a:r>
          </a:p>
          <a:p>
            <a:r>
              <a:rPr lang="en-US" dirty="0" smtClean="0"/>
              <a:t>History records the fact that tongues did cease.</a:t>
            </a:r>
          </a:p>
          <a:p>
            <a:r>
              <a:rPr lang="en-US" dirty="0" smtClean="0"/>
              <a:t>Tongues were predicted in </a:t>
            </a:r>
            <a:r>
              <a:rPr lang="en-US" i="1" dirty="0" smtClean="0"/>
              <a:t>Mark 16:17-20</a:t>
            </a:r>
            <a:endParaRPr lang="en-US" dirty="0" smtClean="0"/>
          </a:p>
          <a:p>
            <a:r>
              <a:rPr lang="en-US" dirty="0" smtClean="0"/>
              <a:t>Practiced in the transitional book of </a:t>
            </a:r>
            <a:r>
              <a:rPr lang="en-US" i="1" dirty="0" smtClean="0"/>
              <a:t>Acts, chapters 2; 8; and 10, </a:t>
            </a:r>
          </a:p>
          <a:p>
            <a:r>
              <a:rPr lang="en-US" dirty="0" smtClean="0"/>
              <a:t>Perverted in </a:t>
            </a:r>
            <a:r>
              <a:rPr lang="en-US" i="1" dirty="0" smtClean="0"/>
              <a:t>I Corinthians </a:t>
            </a:r>
            <a:r>
              <a:rPr lang="en-US" dirty="0" smtClean="0"/>
              <a:t>which was written in 54-56 A.D.</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http://www.clker.com/cliparts/B/Y/k/6/G/P/review-notes-md.png"/>
          <p:cNvPicPr>
            <a:picLocks noChangeAspect="1" noChangeArrowheads="1"/>
          </p:cNvPicPr>
          <p:nvPr/>
        </p:nvPicPr>
        <p:blipFill>
          <a:blip r:embed="rId2" cstate="print"/>
          <a:srcRect/>
          <a:stretch>
            <a:fillRect/>
          </a:stretch>
        </p:blipFill>
        <p:spPr bwMode="auto">
          <a:xfrm>
            <a:off x="2133600" y="914400"/>
            <a:ext cx="5029200" cy="50292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lnSpcReduction="10000"/>
          </a:bodyPr>
          <a:lstStyle/>
          <a:p>
            <a:r>
              <a:rPr lang="en-US" dirty="0" smtClean="0"/>
              <a:t>After the writing of the book of </a:t>
            </a:r>
            <a:r>
              <a:rPr lang="en-US" i="1" dirty="0" smtClean="0"/>
              <a:t>I Corint</a:t>
            </a:r>
            <a:r>
              <a:rPr lang="en-US" dirty="0" smtClean="0"/>
              <a:t>hians came several other New Testament books and yet in all these books, tongues is never mentioned.  </a:t>
            </a:r>
          </a:p>
          <a:p>
            <a:r>
              <a:rPr lang="en-US" dirty="0" smtClean="0"/>
              <a:t>Why?  Because tongues had ceased since their purpose was fulfilled.  The written Word of God was now getting into the hands of believers and there was no longer need for tongues.</a:t>
            </a:r>
          </a:p>
          <a:p>
            <a:r>
              <a:rPr lang="en-US" dirty="0" smtClean="0"/>
              <a:t>The books written after </a:t>
            </a:r>
            <a:r>
              <a:rPr lang="en-US" i="1" dirty="0" smtClean="0"/>
              <a:t>I Corinthians </a:t>
            </a:r>
            <a:r>
              <a:rPr lang="en-US" dirty="0" smtClean="0"/>
              <a:t>with no mention of tongues were </a:t>
            </a:r>
            <a:r>
              <a:rPr lang="en-US" i="1" dirty="0" smtClean="0"/>
              <a:t>Romans, II Corinthians, Galatians, Ephesians</a:t>
            </a:r>
            <a:r>
              <a:rPr lang="en-US" dirty="0" smtClean="0"/>
              <a:t> (where the gifts are mentioned, but </a:t>
            </a:r>
            <a:r>
              <a:rPr lang="en-US" u="sng" dirty="0" smtClean="0"/>
              <a:t>not</a:t>
            </a:r>
            <a:r>
              <a:rPr lang="en-US" dirty="0" smtClean="0"/>
              <a:t> tongues), </a:t>
            </a:r>
            <a:r>
              <a:rPr lang="en-US" i="1" dirty="0" smtClean="0"/>
              <a:t>Philippians, Colossians, I and II Timothy, Titus, Philemon, Hebrews, I and II Peter, I, II, and III John, Jude, and Revelation</a:t>
            </a:r>
            <a:r>
              <a:rPr lang="en-US" dirty="0" smtClean="0"/>
              <a:t>.</a:t>
            </a:r>
          </a:p>
          <a:p>
            <a:r>
              <a:rPr lang="en-US" dirty="0" smtClean="0">
                <a:solidFill>
                  <a:srgbClr val="FFFF00"/>
                </a:solidFill>
              </a:rPr>
              <a:t>If tongues were so important for believers, why are they not mentioned in these books?</a:t>
            </a:r>
          </a:p>
          <a:p>
            <a:endParaRPr lang="en-US" dirty="0" smtClean="0"/>
          </a:p>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352800"/>
          </a:xfrm>
        </p:spPr>
        <p:txBody>
          <a:bodyPr/>
          <a:lstStyle/>
          <a:p>
            <a:r>
              <a:rPr lang="en-US" dirty="0" smtClean="0"/>
              <a:t>The history of the early church fathers records that tongues had ceased.  Out of all their writings, none of these men ever mentioned tongues once -(Clement of Rome  -  95 A.D.;  	Justin Martyr  -  100 to 105 A.D.;  Origen  -  185 to 253 A.D.;  Chrysostom  -  347 to 407 A.D.;  Augustine  -  354 to 430 A.D.).</a:t>
            </a:r>
            <a:endParaRPr lang="en-US" dirty="0"/>
          </a:p>
        </p:txBody>
      </p:sp>
      <p:pic>
        <p:nvPicPr>
          <p:cNvPr id="1026" name="Picture 2" descr="http://media.salemwebnetwork.com/Christianity/HistoryTimeline/gl049_sm.jpg"/>
          <p:cNvPicPr>
            <a:picLocks noChangeAspect="1" noChangeArrowheads="1"/>
          </p:cNvPicPr>
          <p:nvPr/>
        </p:nvPicPr>
        <p:blipFill>
          <a:blip r:embed="rId2" cstate="print">
            <a:lum contrast="30000"/>
          </a:blip>
          <a:srcRect/>
          <a:stretch>
            <a:fillRect/>
          </a:stretch>
        </p:blipFill>
        <p:spPr bwMode="auto">
          <a:xfrm>
            <a:off x="381000" y="3276600"/>
            <a:ext cx="1797856" cy="2133600"/>
          </a:xfrm>
          <a:prstGeom prst="rect">
            <a:avLst/>
          </a:prstGeom>
          <a:noFill/>
        </p:spPr>
      </p:pic>
      <p:pic>
        <p:nvPicPr>
          <p:cNvPr id="1030" name="Picture 6" descr="http://disseminary.org/hoopoe/pubs/cards/EusebiusC1.jpg"/>
          <p:cNvPicPr>
            <a:picLocks noChangeAspect="1" noChangeArrowheads="1"/>
          </p:cNvPicPr>
          <p:nvPr/>
        </p:nvPicPr>
        <p:blipFill>
          <a:blip r:embed="rId3" cstate="print"/>
          <a:srcRect r="54261" b="13869"/>
          <a:stretch>
            <a:fillRect/>
          </a:stretch>
        </p:blipFill>
        <p:spPr bwMode="auto">
          <a:xfrm>
            <a:off x="2057400" y="4513053"/>
            <a:ext cx="1981200" cy="2205487"/>
          </a:xfrm>
          <a:prstGeom prst="rect">
            <a:avLst/>
          </a:prstGeom>
          <a:noFill/>
        </p:spPr>
      </p:pic>
      <p:pic>
        <p:nvPicPr>
          <p:cNvPr id="1032" name="Picture 8" descr="http://2.bp.blogspot.com/_b5b-4nPloQo/SeMc-g4-g2I/AAAAAAAACzk/YIRnxiSns2w/s400/tertullian.jpg"/>
          <p:cNvPicPr>
            <a:picLocks noChangeAspect="1" noChangeArrowheads="1"/>
          </p:cNvPicPr>
          <p:nvPr/>
        </p:nvPicPr>
        <p:blipFill>
          <a:blip r:embed="rId4" cstate="print"/>
          <a:srcRect/>
          <a:stretch>
            <a:fillRect/>
          </a:stretch>
        </p:blipFill>
        <p:spPr bwMode="auto">
          <a:xfrm>
            <a:off x="3886200" y="3276600"/>
            <a:ext cx="2057400" cy="2324862"/>
          </a:xfrm>
          <a:prstGeom prst="rect">
            <a:avLst/>
          </a:prstGeom>
          <a:noFill/>
        </p:spPr>
      </p:pic>
      <p:pic>
        <p:nvPicPr>
          <p:cNvPr id="1034" name="Picture 10" descr="http://liturgyandmusic.files.wordpress.com/2010/12/clement.gif"/>
          <p:cNvPicPr>
            <a:picLocks noChangeAspect="1" noChangeArrowheads="1"/>
          </p:cNvPicPr>
          <p:nvPr/>
        </p:nvPicPr>
        <p:blipFill>
          <a:blip r:embed="rId5" cstate="print"/>
          <a:srcRect/>
          <a:stretch>
            <a:fillRect/>
          </a:stretch>
        </p:blipFill>
        <p:spPr bwMode="auto">
          <a:xfrm>
            <a:off x="5687001" y="4495800"/>
            <a:ext cx="1856799" cy="2362200"/>
          </a:xfrm>
          <a:prstGeom prst="rect">
            <a:avLst/>
          </a:prstGeom>
          <a:noFill/>
        </p:spPr>
      </p:pic>
      <p:pic>
        <p:nvPicPr>
          <p:cNvPr id="1028" name="Picture 4" descr="http://satucket.com/lectionary/justin.jpg"/>
          <p:cNvPicPr>
            <a:picLocks noChangeAspect="1" noChangeArrowheads="1"/>
          </p:cNvPicPr>
          <p:nvPr/>
        </p:nvPicPr>
        <p:blipFill>
          <a:blip r:embed="rId6" cstate="print"/>
          <a:srcRect/>
          <a:stretch>
            <a:fillRect/>
          </a:stretch>
        </p:blipFill>
        <p:spPr bwMode="auto">
          <a:xfrm>
            <a:off x="7391400" y="3429000"/>
            <a:ext cx="1595716" cy="2285999"/>
          </a:xfrm>
          <a:prstGeom prst="rect">
            <a:avLst/>
          </a:prstGeom>
          <a:noFill/>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4876800"/>
          </a:xfrm>
        </p:spPr>
        <p:txBody>
          <a:bodyPr>
            <a:normAutofit/>
          </a:bodyPr>
          <a:lstStyle/>
          <a:p>
            <a:r>
              <a:rPr lang="en-US" sz="6000" b="1" dirty="0" smtClean="0"/>
              <a:t>Tongues were not spoken of again until 1901 in Pentecostalism and later in </a:t>
            </a:r>
            <a:r>
              <a:rPr lang="en-US" sz="6000" b="1" dirty="0" smtClean="0"/>
              <a:t>1960 in </a:t>
            </a:r>
            <a:r>
              <a:rPr lang="en-US" sz="6000" b="1" dirty="0" smtClean="0"/>
              <a:t>Charismatic </a:t>
            </a:r>
            <a:r>
              <a:rPr lang="en-US" sz="6000" b="1" dirty="0" smtClean="0"/>
              <a:t>Movement:</a:t>
            </a:r>
            <a:endParaRPr lang="en-US" sz="6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0" y="298357"/>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3225" algn="l"/>
                <a:tab pos="685800" algn="l"/>
                <a:tab pos="1033463" algn="l"/>
                <a:tab pos="1317625" algn="l"/>
                <a:tab pos="1654175" algn="l"/>
                <a:tab pos="1882775" algn="l"/>
                <a:tab pos="2232025" algn="l"/>
              </a:tabLst>
            </a:pPr>
            <a:r>
              <a:rPr kumimoji="0" lang="en-US" sz="3600" b="0" i="0" u="none" strike="noStrike" cap="none" normalizeH="0" baseline="0" dirty="0" smtClean="0">
                <a:ln>
                  <a:noFill/>
                </a:ln>
                <a:solidFill>
                  <a:srgbClr val="FFFF00"/>
                </a:solidFill>
                <a:effectLst/>
                <a:latin typeface="Arial" pitchFamily="34" charset="0"/>
                <a:ea typeface="Times New Roman" pitchFamily="18" charset="0"/>
                <a:cs typeface="Arial" pitchFamily="34" charset="0"/>
              </a:rPr>
              <a:t>Pentecostalism</a:t>
            </a:r>
            <a:r>
              <a:rPr lang="en-US" sz="3600" dirty="0" smtClean="0">
                <a:solidFill>
                  <a:srgbClr val="FFFF00"/>
                </a:solidFill>
                <a:latin typeface="Arial" pitchFamily="34" charset="0"/>
                <a:cs typeface="Arial" pitchFamily="34" charset="0"/>
              </a:rPr>
              <a:t> </a:t>
            </a:r>
            <a:r>
              <a:rPr lang="en-US" sz="3600" dirty="0" smtClean="0">
                <a:latin typeface="Arial" pitchFamily="34"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first time tongues became part of mainline Christianity since the Apostolic Age was in 1901 at Bethel Bible College in Topeka, Kansas.  Agnes </a:t>
            </a:r>
            <a:r>
              <a:rPr kumimoji="0" lang="en-US" sz="3600"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Ozman</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received what she called “the baptism of the Holy Spirit” accompanied by speaking in tongues. The </a:t>
            </a:r>
            <a:r>
              <a:rPr lang="en-US" sz="3600" dirty="0" smtClean="0">
                <a:latin typeface="Arial" pitchFamily="34" charset="0"/>
                <a:ea typeface="Times New Roman" pitchFamily="18" charset="0"/>
                <a:cs typeface="Arial" pitchFamily="34" charset="0"/>
              </a:rPr>
              <a:t> </a:t>
            </a:r>
            <a:r>
              <a:rPr kumimoji="0" lang="en-US" sz="3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practice became part of the Holiness movement of the church in America. In 1906, speaking in tongues came to Azusa Street in Los Angeles, California.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
        <p:nvSpPr>
          <p:cNvPr id="20482" name="AutoShape 2" descr="data:image/jpeg;base64,/9j/4AAQSkZJRgABAQAAAQABAAD/2wBDAAkGBwgHBgkIBwgKCgkLDRYPDQwMDRsUFRAWIB0iIiAdHx8kKDQsJCYxJx8fLT0tMTU3Ojo6Iys/RD84QzQ5Ojf/2wBDAQoKCg0MDRoPDxo3JR8lNzc3Nzc3Nzc3Nzc3Nzc3Nzc3Nzc3Nzc3Nzc3Nzc3Nzc3Nzc3Nzc3Nzc3Nzc3Nzc3Nzf/wAARCAC4ARIDASIAAhEBAxEB/8QAHAAAAQUBAQEAAAAAAAAAAAAABAABAgMFBgcI/8QAORAAAgEDAwIFAQcBBwUBAAAAAQIDAAQREiExBUEGEyJRYTIUI0JxgZGhUgcVcrHB0fAWJCVDYmP/xAAZAQADAQEBAAAAAAAAAAAAAAAAAQIDBAX/xAAlEQACAgICAgICAwEAAAAAAAAAAQIRAxIhMSJRBEETFDIzYYH/2gAMAwEAAhEDEQA/AOMHVIr7p0kXUkaeVBmOQMAVrKs4/NuoyCFTWBuajLaSWRMdwCsinDe1Rtyck+Zpwamc5XzyZxiq4Owu5bCXrMNv0+ZYobiLy5gdhml0vwMJ5FMd/GsyzEaHGQQK5IzKZi31jGN66Po3XI7Zhbmci3mAEhZd4z7it45Yy/kjN42ume09PtPIiTzI4RKFCl4dg36UXprzDwn1J0vpYD1mRbVnOkng+2Ca9MhYeWuHL7fUe9dMZbGdUWaaWmm1U+sUxDaaWKkGFIkYoERwKQweDVMtxGgPq9Q7Urd12CsNRGSM0rK14sv002KsFNjemIjppaas8s9jSEbUrHRXpptNXeWcU3lNRYqZViliptGw7VHQx7GnYUNilUvLf2p/KeiwohtVUj9lbDY4p72aCwtzPdzpDGPxOf8Ama4688ddKWcBI7mRQ2PMAAyPcZpSa+yop3ZuXDSIDk4f5ORQrXUjemb0ZGNQOQaFtfEnSOpsI4JhHIxxpl9LfzWrHYQliZFweRk4FYSin0dCk1yzHuFmtomkRBJG2wNZqdTaPVE8Gll3JJwBXRdShjdPLtvScb+rNc51BHEeIyfNBww05yD715vycS5SOvDkdWyyHyShIxob1H2zQ1wYyAyAlc5OkcVC3tGiLoZc6hqC8U9tFMsihshAeea8+MbnVnQ3SLbcSSQNujDONzgj86NtbPBGtl+QADmrU6bE5ZyMY3ODsac9GlhKrDqfJyDq/ivXw/GilZw5Mruh7vpVtEElimORvo4IFbPSHtinl6SR76t6wYem3jOWlOWBxoc8V0nSbZkdEdB7E11whFdGEptoN+wwHfS+/wA0q2haLgbUqreJn5nkPibwRaL0iRrNZZ7kjZy3+deY9T6ZedLEa3Oka/p0nNem9MvfFkdksaRW7Kq4YSt2rk7uO7vHuJ5LWMFX9ag5H6VGWKf0ODOQjSR5AifUa1ul9Gv7qcIInVW31kdq3XvunG1hb+60ilBILVudI61bJCkKJpJONTb4rKMY3TKbdG14N8LDpxMt5MZ9srv6f2rt00hRpwB2xWZ0yWJ7OMsy8Z2o+ExSSKDIFwMkZrsiklwZSsuJ9qbNVzuqgmM6h2NRSVZJI44yCSMsewqtkKmXaqRcDk1CSSJWYKwOkbmqZJI5E9DAntRsg1YJ1UsB5keDiqLC4OrUMlz2FFkCSGQkZKg5FVdLj0QB1wSRnjis21dmqXjRp28pYb81eNR7Gq7OVMrwSTya1kVW4xTc0jPR2AoJOwOKJRSV3GDV4Qe1Rnkit4mlndURRlmY4ArOU7LjCiGilorGl8Y9AiQM1+pz2CMT/lWa39onRxcGNYbpo+0gQYP6E5qbK1Or0UtFYEPjrw/IcPdPCf8A9IiP8s0bJ4n6Ito9yvUrd40GTht/25p2wo0tFBdX6nY9GtGuuo3CQxDjJ3Y+wHc15z1z+0jqQeX7BHHBB/62KBmPzg7V591Lrt11S7Nx1CaS4nPDOdl/IcD9KW1DUTb8TeMD12/kluBJFaAlbeNeQvufk81gNd+vYZUjYUJPJ5rgj8NOCF3J34xWLuzVKkKUTSMSCQAdiK6Tw94v6l08rb3rPdWm2ATl0Hwf9DXNq5znOBRESBvUmo47CnbA9QTqNv1HQ9hOXDe4wVPyKhJLK98LUKvmImssN9Q75rz6O6ktY9cReNv6ht/NX2viae0fdleRxo1E529qwyYdzWGTU625jkUyEggg7Y3xRFk0vlYOfV780F03qkfUI3MzIJD+EHBArRVFRS4wqquSzNwK87WUJOP2dVpq0EpcLbqQyk55NS+0lSGjJUDcjORXJdT8XWMa6LbXIw2J4FY8vjGVjjywF745rqxLN99GM3jPXbS5hvVRJBgkcnsaMtLme3n8rWukHbI5rynp3jZFIEqtyNwa9B6T1606qkbROFcbYJGT+lenj8lz2cWTx6OtF++PpH70qEBfA+7pVt+NGW583Q+Kepws5M7Mr8rqOKHHWrsajG+kNyAeay3BVtqdQcZ71y2zTVBcnUZ5FUSOSBwKLtOpywnK7GsduQMb1bupwTzQNo7G18Z3kPoBOMj+K1ovFbyXHmvM3rGGUHG3tXnwLMBpOCKKhLY9XPxTcnQlE9Jm8UTeaBFdKY8AafaqV8VTW8rnzCAx59xXB6tualrBHJNZytu7LSSVHolt4oLR45Zmzz2rYt+uRzyBQoGT6gK8hjmeN8gsKNivp1IYSEEbg0XJCpHscN9DI0g1lMrtSjvEgt40U5ZsDmvK4fEN1GmhZMg855ohetuQNbNkHPNNZJdMpRR65FMkTojyAl+Ao4rVbqEUOI1YauBXk9r4p82TT6VZE1KzdyKp6p4pnaBpA2l24INbLJGqMnCTZ6h13xba9HtixZZJSvpUHk15Z4g8Y3nWH03VwI4QciJOB/vXFX3Ubi5kZ5pWOfc0C83znNQ5L6NFFrs6STqUKqSnrY8ZOKgtzd5EkkRER4YDY/kawAhki17AZx+tafUOq9Ruej23TZZg9tbZaNdABH6gZ/epspGvFdLISHAHwajdY0hooy2+4ArloZ5i6RgsWJAAzzXQRfdOFXOWJJweMU7oOwa6nLLpcZPcdhWe6agzE7jc9tqJ6nMZJip+kcn3po9D6XKnGkhqQFC6sqo5xk4qaoxI1bAnmpKACdR2HBFSjUsRIykjihsEiLjXhFO5OBjvWjb2c0IySNxuGHFUQwjWGHPA2om5l8tCI3eQ9zq2FKwBeoyiIgLKze4HH7VSZYZYQshAIOc43NRvm/7FpJwok/Dg1n28yPERoJfO5PzQBoQXDWMyyRSPqxjcUR1Drl/dxmJ5iEIAKIMA/njms+VRlHHO9RUe/ek0m7Y06RW2dsnf3qJO2dvmrZIyRgA74waF+obc5osC5JQpzmuj8HdQeHq0Ok4yw3FcsGGdJBzW54dg/wDIRMwOnUCcHf8AOrg6aZMlwe/R3WUXL9h3pVzEfVdEarqc6QBkrSrr3j7ObSXo8r/6T6iuT5WSKoHh7qCtg27ftXqImjH4wPzNTS4jDbvH+9eAvlz9G1nlqeGOoSSEiE4HxUv+mrwbvC+3xXqBu4wdnjNOt3DsdUeDTXy5+g2PME6DcjP3D/Hpq1ejXYTaFwfkV6W95bceYtMt1AwPqBNP9ufodnmzdIusbwt+1RbpV0FwYW/avThdwaSNQ/UUhc2+2Xjp/tS9CbR5knTpgPUh/ap/YJBto2r0tZrZzgCNv0qTPaYJKR/xR+1L0H/TzJOmyDfQf2p3sZiPpI9q9LWezGAdA/QU0k9kdgUx/hp/tS9Cd+zzWKwnDhyxBofqGVhKg59zXc+I7uEWoitggZuCBXDSTJK4t8DI/F2NdWGbkrZcbMCfOSc5AqqXtjPFa09izMVjXNCnp86k5QH9RWhRK3AaFR6mAOoqBxRUsscErxEgAn6sZyKhZWlwgBAxlguc++1UTWU4ILDU+o534pUMJVY/tEciZBBznuTWsqffHCjAA9XtWPZ2dy7asAadzg71uRL902/KqcDcD3piA7q3WQ7H0s+SxoZo2KsoIYg7DPar+pH0qq5+cjYUHbkCQa3IU87UMYockHbK6sE4o3ZgiocgbMAO9CwELISAdByDii7ZWDlRuP6qQBuPIgMhDDTudqyrh2KATtpBOoRgYz+dHCR57hlB0pECCeM1j3UjvM7kBfz2wKAbBr6dpkCasqvahbaQozA/rWj9g0JmY+oj6QePk1lTI0TspFMTNK1PmRyynfBwM1YN+eDQdlcEJ5QXYnJ+DWmISY1YMCDgkfNLkaKHPpG5BoYqV2Hc5o64UMkKxA6iTk/ArV6V4aur1ldV2IzUtpcsLMWwsXuZQApP5CvSfDXQfKhWSbGRxtxV/R/DS2QHnR6mx2rolRkXSikACuXLn+ok7An92L70qN0v/S1KubeXsN2efG5QHfJz81JbiPGTniszTjbGaQODgV0ao5djSjnj1bscHmrGeIsCjVlipKGY+1FINg6S5jQZXc532p4rtMZJI39qECE5wQQO9RIztmnrEbZoG8iYgCQ1JbmNt1k3/KsoxjOeKdYlP4vyxU6xFsbEd0nIfJH8VE3Q4Mpz7AVmohQbNmrFRsfPvT1iO2G6y26yP87VYrkLu7b98UCDIucEbfNW+bJjUNsCppegAvEMjLEhVmIzwRjNYqQEqhI9R71o9buC0cYlYEk7ClbFUgdyBhRgfNduJeKOiHRnMzWsbnOXJ71UxDrqkYjPzVNzKZrjJICKeOwp4289iP8A1j+TWjKJGMmIiNm43wTT+WZJi7sfVk5zwaJQ6TpX27U0ql4mOPUu+ff4oYFkJBkjhVvSB6QDyaICPC0jE6MjABO2axbd3DgqcNnlq2Revds6BQwRcNtyOKTAGkDxg6iCSOAMhRQTYMmwOADmtCPULVom3YnOSKBwPMKr9QwCaYDqFYglcAHkGi7WWNFYl9IAIJzxVcceF5GMH6faguqM0PojPpkGf1pBYl6l5bOBsuc4Peh7mSa6AkVcAHbb6mqmCJScuNRP0itFneFA0gQYUhVUe/f86TGgd1nGl4U0BVAOW+qhLx1lAYDDjY/P/OKue5xHp775NAPzmmhMttThifij4LoIccge9ZsZ05xVnc1aVoi6Zqi+WGWFwobBzivWfC99BcWMUsKqu2PmvECdwfYV2/gHqvlMbWRzucqK5vkwuFr6Bs9VE6se2ferGljG2ois+ArsxzU2fBwpGfmvN2DZhXmL2c0qF1P7ClRsGx5kMjBJ3qxScZC7e9OyRnB1kL3qaiJVP3m1dlowSHj1MR6gM+9WP6JdOrYDmq/MtYpgzEtgd6fz4ZpS2O35ChNeh8Ez5KqMsTkcU0YgyMqMY3zUCEX6VXV8mpk6I9PoBzRwxE9MZ2QDJFV+SmCV0g1JHUDcjfiqSUZ2GDt3peImSMMpPpOR7ipGF1AzVShkwfVp7b1ckhdj6uPijjoBAvuApOPirVRzhzj30+9WhJMDSrDUNjUxbSHAGo5HtU7L2Okc14oRVnikAOePimtSXs3BOMjYUb4ttgqxDbBzvmgbI6LMljtxtXZidxOiKpGfcwoi4BDOTwKnZuiRMF+rOTtVkqa8u2wPFR+yll1xA6RyQK0KLot8t3Owq250RRKo4G5qiBZDOBoYKKNS3aTLujc+lcUAZEEDBlLDB5x8UbYIYeryqp2ZRzxjI5q5I/vCpBznfNTjAPVIgV+pSD+QNJgAzRrBJMqyD6uTyAaGcLE7OGBI4x3q65gMLFncMznJFVBlC/eJlTtzuDVCGS57EnH4scVfNaNPG7shMmrC/wCGms1gfBAzgk/xVt3cOLX0+gNnA9xSADskRXmLMMxqMAdzVN3IZA2/fjFRtWKGRe7gEUzryDv81LKQGwyc52qt+cVfgKpPNUE5OapEsQ4qxveqzUxvkVaJZE/FH9Ju2s7yKZT9LDNAEcGpKcGk1fAM926ZcrPZpIv4hmii6qO5Y77CuS8AXou+nLBI28RxzXZaYlwF3B2zmvEyRcZNC5KvN/OlUzoB+gfvSqB0cBOYwAgVdI7YqP3YQBcD32qUSRayZfUMbVNYfOJJGAOABzXVZkQuIfOKYxuPaqTbKmNwD2o5kKtiP07b5q1UjlQEONXfahzHrZmYOcYJIqawSSYfyyP9a0SdDaUIC8kkU5lOcKPSDsT3qHNrohqgeCwlZAcLnNEDpjltDFV98Dmry5EeACSx2FEWu+FdwGJ9We1ZvJIYNB05EkGs9jgVJbIK5DPpwc8bVoi3j1D70YOd+5qia1KuWeTCqePelvJ9jcWitogNKtLkjj8quhhRWyD+tVPGZAzI244PxUjDL5ezHJOCeKycpWLk5rxroDWyj6m1ZxWRAy6BF/B710HiW1PlREkHBwGNYyxqFXIwcYr1/jf1o6I8oHkh1SAEkr7YoichI1VeFHeoJjXk8cKSKGu3WRlRcgH+a6BhNscRPIxoiGZzuPas94A0aoGKqN9vf5oi1UqrAdtsk0DCAcsW322qjQUuFuQ5GkaRn86mCu+Rk75/MUoQBbO7BSudJOoUkhMBuFM90xL6mxsT32qK2rPE4kDA5ODjaiLhRNKGhPq2worQ8nyYTl1VgM7nFUIxraFYB5rP6QN1Hes67uHuZsYICjAA4rSkmZ8r90NJzt3oSeWKNfu09R5J3/akBSiojq2TzuOKKjtPOSVmOhcg5/zodEbykuJCNGrcdwPeiZ7hXgkVNkD/AMGkxozuoeXHJphOVH80DV0zZc/FU5yaaJY5qQO5qJO9OvNUIl3pqR5pA770Adf/AGfX3kdSMLt6HGcfNenmbUcAfpXinhu5Ft1i3cnA1Y/evXIZCVyHzmvL+YqnZLbRoa5P6BSoYSSY+o0q4+R2c862yEA5371dBoC/dhv96UUACborgcGrScrlBpHAzVvIZWT1o2xjGw4NOsUelhpRPbBqDwEIHClxwQO9VRK2NjgDOQe1Lbgrn7JqDJM4WMEJ6c52qaomv1DBAzxVUcnltoDZzmi1ARVfvj8VTYqRNIx9TYA53HFDxTRPMTzgnO1XZMitwRjO4quOFASzLtngVXYNFxlSIZVRj3FR81HQs4zk84p3kiOlWChQMknsap0mRsLIuGO5AxiimiqoIeQeVH5IywGy4odLkBvvid+xPeqIdSXB1M7f05NXKimQllJbOeadoRn9d1TWYZVwinIxXN3OdMYXO/tXb3s8c9s6LEBlCpB9/euPIIXHeM969D4svGjWPQBbTNIrRsxOnbbkj86tESs40RkbYzQtwhSUPHGME4NXwRhmHY+x7V1FE3AEqjO/GDUw7BTpwcnjTUHXDnRpHbIFVtkbMQO4FAy6HMibZOo7jFEvbYhKAlUzk4HNW9CRWmk9HmDRkjB3Od8V2zeGovJikZkKTKNBBFFhrZ57HEqKRGp55PelGz5wBse7HP7Cu+g8HBbN5p2XGorpHOf9a53xM1l4cdomSNrjGNDnODilbHRyPUgyShlBAPPzWe4IOc89s1v9MB6n04yXMOpgW0gnGQKxAjQyfefhzgGqTslqiuWYi3CnI96EW4byTHnarblvMXOx/I4oM7c0Mmx2amWm5bPapHGRigBm7VNOKrc71YnApgKm71Lg4NMBTEWWzmO4jYdmBr1qyvj9njXTjIByDXkGcMK7ewuZWtUKBimkcGuT5WPZEzO1F4AMaqVcuLifH0v+9KuL8b9mds1YuoEB9vSvNUJ1LznIAx7ZoDzwpB0n1DfHeqTOVbITHtUfiJs6ATKsOqRmBx2bFQWaNjh2IOnbfmsGa8mkXIjyByKUcs0wGsYPaksL9g2bX2+CPBGMj4qE3VRp07EA81gOzgsGBqJWZtOU54rRYkhcm+nWW4GAPaor1b1H6icc5rGiRo86h2qcLDGHzkDPFOohbNf7YkxDHOO+DzViXyI+zHS3Cnes9GXVgoNJ4x7VcjQ61kK4/WlKh2F/aWZSNXPYVRJfsZQEJPbilJcxHBRQc0yzxAKz42B4FSlH0Kycd2/qA571l3keXkGMahkY96LadGbUmcUPdspAc7/BrpweMqLxy8jNdA4TBJPxULdwjuHzmiNKqw2yG9jQ9wyrJjfOd67jqKo5MyHHvsDVzsRIGK4A996EIZpMgkYPNEswIUk/INAGr0S5+yX6sSVyAwz3x8frW3J1OWJliWTMIOpVB2U/FcuE80rpYiRNww/5xVl3dzrb/dqmRtsdqiab6Kg0uzp163MgHlSHKknY8H/euQl6TN1C+e96jMzKxJ0LzjsM1TaX7AubiTyT8DJP6VYvWGJZZM6QcZBwT81CtMpuLNi6kCwxQ28Qt0jXSFXvXLdU0NPoQjJG5FE33Um8vEOsJ74NYjzMWJxuTk5rWPBlJ2RuUMa4Pehue1SdmZstUGbsKokcmmG5qINODvmgB23anBONuKiN6kPmgCxW1LUc/wAUozjIqPemBNea7XwpMi2oEuSucHPauLX8q6ro0JW2XIPq3zisfkcwIn0dgbq3zwv7UqyBDHjdmpV5mr9mIQZLZYsEjnJPzQK3MKBgq62PFCNb6jpBLaRnGaLhsvpIHtv2FaeK7BUWkxsilQP/AKzVjXEaIwVQzAciqTaSOxCtuNwBVkXTbkyIpIGdzk1LcaCigBXGXXTn3P8ANE28SyKckEjG3xU26b5jyMsuPLTOalDA0foZwNQxnPNTtwUopopeHE+CNsbA1CeB1V8r3FajvGqKkfqb6cnehC13cOyqhx3oU/YtaB4YpfL0MACeKsktQSAreo9yaMtbBzH50xKk5Cg/iNRMDlHCrv8Aiz7UnlVhqZ6RwZOXY7ZFWRxRYJXU2BwRzRX2DzLcEuqYPPx7CjPLRFR41zpG+rilv6DUz5I0TTpiOnGOODQV7FqiZshCBsed61WmdwdenSd1xyBWZeqwDDOQN8Vpjk9kCXPBmxN50anbnJ34qF5D55MiH1gbj4qi08xGLFfSTnHxmj1kBIZMHPavUOozI3EZYSNvjv2prly0SYajJ7eOZclSHPJoGSF4iFYZAIIOeRQM0bHBYA8Af6USYxupoWBtI3BG44ouTBQsvNAGRcwmKQ6gCDU4oo9QVlU57+1G3EYuIfZu1Bwqyk53A4NAGXKR9pdDnAJqEYTzSHAbNKcf91LyDq700gyud6AJXkMeCqAA8jFZbIQxBrctlW5hGfrTk/FI2iOdJTPcmgTMIg80+MCtSfpmjUVbvgA0FPC0SgtjB4quCSlRT80wzinUGmA4pae4pwRTrvQAX0u0a9u44VBwT6iBwK9CtUtoY1hZvp4NcX0RzCWdThjtWm0zkHL4J+a489ydGU2dB/eNgNioyKVcwQM70q5/xr2Z8m9BHpkDxx+s+lc8YrRtLQOMal3fDFjjahUlA9T7kbKBRaTs7CPT9WPiuWc5MAya3jRH8oZ0nYjbaqUuYxFkEko2M43INKSZAFgdsLkF8c0BfXsaRqlooI1ZNJX0UHrENLvES+HwVHGMZqsxo8DvpGs4IUniglv2QFYE0HljU3WeSKI6gB71SsT/AMLrWaGEt5pXPZexq6e9hTSUc52+n2rJis3lddZY6dxkUS0Ecb4YnV+EH/Om4pdhyEy9TdY8R6yjH/m1DC584aWyuncnHOajPrMZ04IB9IprKBpJT5uVCoWBPJx2pxikNWVzzyCMhCBg6sVQ13IYwHnyM8CiJYCXYgNlsrnHAquDph9LE9yNx+1WtaBIj5bu4AmYLsNzR0NoAWLd1IOrfemeJRJGhwHQY0jvTW8st0+hVJIJB1dvmk27CuTAaJo5HDHcEjGO1Ci4FvJ6xheD7Vq9UtHixJISQy5yO9c7do7DEe+o8GvThK42dKfBtRSB11A5VuSPaohA+eNHbNF9IsWig8mQaiAGJAzTXltJa3BUjfnHtUwyxk6EnYMqgek7kDYZoiDGk6juVxgUOuC+/vnFExDZ2O2RWpRXKwVABsfmh55CF1IOaulOBknI/LigZrhUXUR32FAGVcNm4ZiMbfuarDZBU70bdoksfmgYPNAEEfFIdFtvJ9nfJyfitQSK+lsgjG1ZOBrGd6LwWt8oDzgUyS26y4YnhTnFY91J5hA5OTWvbtKVPmJqU7ZrKvYVinJQkqe3t8U0JkFChN+e1GWyLoy4BzwD3rOYknI/WjbSRWRUOxHf4oYIlLbxjdRz71GKDPsQfaiMbICxGrOwxkVVCpWYA8Z5PelZTVGjbppAAXBGxq7SSTkZxTthFznIPem1HGQf1rklK2ccnyTx/wDQpVVj/FSpbCs2JrxUVY1iDkHnO4NaUlrcGxW4AWM5AG++MUqVc0kki4rsFMDyKySyMM5wc96la9PCAts7bYweaVKpbomwmONCGmfngrmpQSASkvgqeQd8fNKlU9lLs0IUSNgGOU7N3p7q1Ep89SpLLuwG9KlSx8lJAF2yBkjyMHGRxVc03kOpXBWI6TnnB5pUq1rixXTCBexGIKkyFzwrJzStpjMSZDkZxg9vilSrJicmCXUqvckr6GTv25onp8yxM8pGQQcgbUqVV9FXSBev3cVxaKka4CtsPzFcY2fNxn8Y70qVehgVYzSL8DpbG5mheNxMS341B4FE9cnFxNHKn9OM+9KlWGLjITjbsxS5FyBnYcijoSpfnc0qVd5uymZNyMflmsuVfUQ43z+1KlQBVLEVj2+nG1BuhZDtvSpVLGgiK3MhQ9jya1beFBHpxwcClSqkSx5AiQHOwI1HFc91AaMUqVNEsFYAqDwCKnAVCnK752NKlTYl2EXPZmICY2weaM8O24vL4KRlQKVKscrrGypm11KERtlBsNse1Z+o5A96VKuTFzG2c7SG81fY0qVKqpCp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484" name="AutoShape 4" descr="data:image/jpeg;base64,/9j/4AAQSkZJRgABAQAAAQABAAD/2wBDAAkGBwgHBgkIBwgKCgkLDRYPDQwMDRsUFRAWIB0iIiAdHx8kKDQsJCYxJx8fLT0tMTU3Ojo6Iys/RD84QzQ5Ojf/2wBDAQoKCg0MDRoPDxo3JR8lNzc3Nzc3Nzc3Nzc3Nzc3Nzc3Nzc3Nzc3Nzc3Nzc3Nzc3Nzc3Nzc3Nzc3Nzc3Nzc3Nzf/wAARCAC4ARIDASIAAhEBAxEB/8QAHAAAAQUBAQEAAAAAAAAAAAAABAABAgMFBgcI/8QAORAAAgEDAwIFAQcBBwUBAAAAAQIDAAQREiExBUEGEyJRYTIUI0JxgZGhUgcVcrHB0fAWJCVDYmP/xAAZAQADAQEBAAAAAAAAAAAAAAAAAQIDBAX/xAAlEQACAgICAgICAwEAAAAAAAAAAQIRAxIhMSJRBEETFDIzYYH/2gAMAwEAAhEDEQA/AOMHVIr7p0kXUkaeVBmOQMAVrKs4/NuoyCFTWBuajLaSWRMdwCsinDe1Rtyck+Zpwamc5XzyZxiq4Owu5bCXrMNv0+ZYobiLy5gdhml0vwMJ5FMd/GsyzEaHGQQK5IzKZi31jGN66Po3XI7Zhbmci3mAEhZd4z7it45Yy/kjN42ume09PtPIiTzI4RKFCl4dg36UXprzDwn1J0vpYD1mRbVnOkng+2Ca9MhYeWuHL7fUe9dMZbGdUWaaWmm1U+sUxDaaWKkGFIkYoERwKQweDVMtxGgPq9Q7Urd12CsNRGSM0rK14sv002KsFNjemIjppaas8s9jSEbUrHRXpptNXeWcU3lNRYqZViliptGw7VHQx7GnYUNilUvLf2p/KeiwohtVUj9lbDY4p72aCwtzPdzpDGPxOf8Ama4688ddKWcBI7mRQ2PMAAyPcZpSa+yop3ZuXDSIDk4f5ORQrXUjemb0ZGNQOQaFtfEnSOpsI4JhHIxxpl9LfzWrHYQliZFweRk4FYSin0dCk1yzHuFmtomkRBJG2wNZqdTaPVE8Gll3JJwBXRdShjdPLtvScb+rNc51BHEeIyfNBww05yD715vycS5SOvDkdWyyHyShIxob1H2zQ1wYyAyAlc5OkcVC3tGiLoZc6hqC8U9tFMsihshAeea8+MbnVnQ3SLbcSSQNujDONzgj86NtbPBGtl+QADmrU6bE5ZyMY3ODsac9GlhKrDqfJyDq/ivXw/GilZw5Mruh7vpVtEElimORvo4IFbPSHtinl6SR76t6wYem3jOWlOWBxoc8V0nSbZkdEdB7E11whFdGEptoN+wwHfS+/wA0q2haLgbUqreJn5nkPibwRaL0iRrNZZ7kjZy3+deY9T6ZedLEa3Oka/p0nNem9MvfFkdksaRW7Kq4YSt2rk7uO7vHuJ5LWMFX9ag5H6VGWKf0ODOQjSR5AifUa1ul9Gv7qcIInVW31kdq3XvunG1hb+60ilBILVudI61bJCkKJpJONTb4rKMY3TKbdG14N8LDpxMt5MZ9srv6f2rt00hRpwB2xWZ0yWJ7OMsy8Z2o+ExSSKDIFwMkZrsiklwZSsuJ9qbNVzuqgmM6h2NRSVZJI44yCSMsewqtkKmXaqRcDk1CSSJWYKwOkbmqZJI5E9DAntRsg1YJ1UsB5keDiqLC4OrUMlz2FFkCSGQkZKg5FVdLj0QB1wSRnjis21dmqXjRp28pYb81eNR7Gq7OVMrwSTya1kVW4xTc0jPR2AoJOwOKJRSV3GDV4Qe1Rnkit4mlndURRlmY4ArOU7LjCiGilorGl8Y9AiQM1+pz2CMT/lWa39onRxcGNYbpo+0gQYP6E5qbK1Or0UtFYEPjrw/IcPdPCf8A9IiP8s0bJ4n6Ito9yvUrd40GTht/25p2wo0tFBdX6nY9GtGuuo3CQxDjJ3Y+wHc15z1z+0jqQeX7BHHBB/62KBmPzg7V591Lrt11S7Nx1CaS4nPDOdl/IcD9KW1DUTb8TeMD12/kluBJFaAlbeNeQvufk81gNd+vYZUjYUJPJ5rgj8NOCF3J34xWLuzVKkKUTSMSCQAdiK6Tw94v6l08rb3rPdWm2ATl0Hwf9DXNq5znOBRESBvUmo47CnbA9QTqNv1HQ9hOXDe4wVPyKhJLK98LUKvmImssN9Q75rz6O6ktY9cReNv6ht/NX2viae0fdleRxo1E529qwyYdzWGTU625jkUyEggg7Y3xRFk0vlYOfV780F03qkfUI3MzIJD+EHBArRVFRS4wqquSzNwK87WUJOP2dVpq0EpcLbqQyk55NS+0lSGjJUDcjORXJdT8XWMa6LbXIw2J4FY8vjGVjjywF745rqxLN99GM3jPXbS5hvVRJBgkcnsaMtLme3n8rWukHbI5rynp3jZFIEqtyNwa9B6T1606qkbROFcbYJGT+lenj8lz2cWTx6OtF++PpH70qEBfA+7pVt+NGW583Q+Kepws5M7Mr8rqOKHHWrsajG+kNyAeay3BVtqdQcZ71y2zTVBcnUZ5FUSOSBwKLtOpywnK7GsduQMb1bupwTzQNo7G18Z3kPoBOMj+K1ovFbyXHmvM3rGGUHG3tXnwLMBpOCKKhLY9XPxTcnQlE9Jm8UTeaBFdKY8AafaqV8VTW8rnzCAx59xXB6tualrBHJNZytu7LSSVHolt4oLR45Zmzz2rYt+uRzyBQoGT6gK8hjmeN8gsKNivp1IYSEEbg0XJCpHscN9DI0g1lMrtSjvEgt40U5ZsDmvK4fEN1GmhZMg855ohetuQNbNkHPNNZJdMpRR65FMkTojyAl+Ao4rVbqEUOI1YauBXk9r4p82TT6VZE1KzdyKp6p4pnaBpA2l24INbLJGqMnCTZ6h13xba9HtixZZJSvpUHk15Z4g8Y3nWH03VwI4QciJOB/vXFX3Ubi5kZ5pWOfc0C83znNQ5L6NFFrs6STqUKqSnrY8ZOKgtzd5EkkRER4YDY/kawAhki17AZx+tafUOq9Ruej23TZZg9tbZaNdABH6gZ/epspGvFdLISHAHwajdY0hooy2+4ArloZ5i6RgsWJAAzzXQRfdOFXOWJJweMU7oOwa6nLLpcZPcdhWe6agzE7jc9tqJ6nMZJip+kcn3po9D6XKnGkhqQFC6sqo5xk4qaoxI1bAnmpKACdR2HBFSjUsRIykjihsEiLjXhFO5OBjvWjb2c0IySNxuGHFUQwjWGHPA2om5l8tCI3eQ9zq2FKwBeoyiIgLKze4HH7VSZYZYQshAIOc43NRvm/7FpJwok/Dg1n28yPERoJfO5PzQBoQXDWMyyRSPqxjcUR1Drl/dxmJ5iEIAKIMA/njms+VRlHHO9RUe/ek0m7Y06RW2dsnf3qJO2dvmrZIyRgA74waF+obc5osC5JQpzmuj8HdQeHq0Ok4yw3FcsGGdJBzW54dg/wDIRMwOnUCcHf8AOrg6aZMlwe/R3WUXL9h3pVzEfVdEarqc6QBkrSrr3j7ObSXo8r/6T6iuT5WSKoHh7qCtg27ftXqImjH4wPzNTS4jDbvH+9eAvlz9G1nlqeGOoSSEiE4HxUv+mrwbvC+3xXqBu4wdnjNOt3DsdUeDTXy5+g2PME6DcjP3D/Hpq1ejXYTaFwfkV6W95bceYtMt1AwPqBNP9ufodnmzdIusbwt+1RbpV0FwYW/avThdwaSNQ/UUhc2+2Xjp/tS9CbR5knTpgPUh/ap/YJBto2r0tZrZzgCNv0qTPaYJKR/xR+1L0H/TzJOmyDfQf2p3sZiPpI9q9LWezGAdA/QU0k9kdgUx/hp/tS9Cd+zzWKwnDhyxBofqGVhKg59zXc+I7uEWoitggZuCBXDSTJK4t8DI/F2NdWGbkrZcbMCfOSc5AqqXtjPFa09izMVjXNCnp86k5QH9RWhRK3AaFR6mAOoqBxRUsscErxEgAn6sZyKhZWlwgBAxlguc++1UTWU4ILDU+o534pUMJVY/tEciZBBznuTWsqffHCjAA9XtWPZ2dy7asAadzg71uRL902/KqcDcD3piA7q3WQ7H0s+SxoZo2KsoIYg7DPar+pH0qq5+cjYUHbkCQa3IU87UMYockHbK6sE4o3ZgiocgbMAO9CwELISAdByDii7ZWDlRuP6qQBuPIgMhDDTudqyrh2KATtpBOoRgYz+dHCR57hlB0pECCeM1j3UjvM7kBfz2wKAbBr6dpkCasqvahbaQozA/rWj9g0JmY+oj6QePk1lTI0TspFMTNK1PmRyynfBwM1YN+eDQdlcEJ5QXYnJ+DWmISY1YMCDgkfNLkaKHPpG5BoYqV2Hc5o64UMkKxA6iTk/ArV6V4aur1ldV2IzUtpcsLMWwsXuZQApP5CvSfDXQfKhWSbGRxtxV/R/DS2QHnR6mx2rolRkXSikACuXLn+ok7An92L70qN0v/S1KubeXsN2efG5QHfJz81JbiPGTniszTjbGaQODgV0ao5djSjnj1bscHmrGeIsCjVlipKGY+1FINg6S5jQZXc532p4rtMZJI39qECE5wQQO9RIztmnrEbZoG8iYgCQ1JbmNt1k3/KsoxjOeKdYlP4vyxU6xFsbEd0nIfJH8VE3Q4Mpz7AVmohQbNmrFRsfPvT1iO2G6y26yP87VYrkLu7b98UCDIucEbfNW+bJjUNsCppegAvEMjLEhVmIzwRjNYqQEqhI9R71o9buC0cYlYEk7ClbFUgdyBhRgfNduJeKOiHRnMzWsbnOXJ71UxDrqkYjPzVNzKZrjJICKeOwp4289iP8A1j+TWjKJGMmIiNm43wTT+WZJi7sfVk5zwaJQ6TpX27U0ql4mOPUu+ff4oYFkJBkjhVvSB6QDyaICPC0jE6MjABO2axbd3DgqcNnlq2Revds6BQwRcNtyOKTAGkDxg6iCSOAMhRQTYMmwOADmtCPULVom3YnOSKBwPMKr9QwCaYDqFYglcAHkGi7WWNFYl9IAIJzxVcceF5GMH6faguqM0PojPpkGf1pBYl6l5bOBsuc4Peh7mSa6AkVcAHbb6mqmCJScuNRP0itFneFA0gQYUhVUe/f86TGgd1nGl4U0BVAOW+qhLx1lAYDDjY/P/OKue5xHp775NAPzmmhMttThifij4LoIccge9ZsZ05xVnc1aVoi6Zqi+WGWFwobBzivWfC99BcWMUsKqu2PmvECdwfYV2/gHqvlMbWRzucqK5vkwuFr6Bs9VE6se2ferGljG2ois+ArsxzU2fBwpGfmvN2DZhXmL2c0qF1P7ClRsGx5kMjBJ3qxScZC7e9OyRnB1kL3qaiJVP3m1dlowSHj1MR6gM+9WP6JdOrYDmq/MtYpgzEtgd6fz4ZpS2O35ChNeh8Ez5KqMsTkcU0YgyMqMY3zUCEX6VXV8mpk6I9PoBzRwxE9MZ2QDJFV+SmCV0g1JHUDcjfiqSUZ2GDt3peImSMMpPpOR7ipGF1AzVShkwfVp7b1ckhdj6uPijjoBAvuApOPirVRzhzj30+9WhJMDSrDUNjUxbSHAGo5HtU7L2Okc14oRVnikAOePimtSXs3BOMjYUb4ttgqxDbBzvmgbI6LMljtxtXZidxOiKpGfcwoi4BDOTwKnZuiRMF+rOTtVkqa8u2wPFR+yll1xA6RyQK0KLot8t3Owq250RRKo4G5qiBZDOBoYKKNS3aTLujc+lcUAZEEDBlLDB5x8UbYIYeryqp2ZRzxjI5q5I/vCpBznfNTjAPVIgV+pSD+QNJgAzRrBJMqyD6uTyAaGcLE7OGBI4x3q65gMLFncMznJFVBlC/eJlTtzuDVCGS57EnH4scVfNaNPG7shMmrC/wCGms1gfBAzgk/xVt3cOLX0+gNnA9xSADskRXmLMMxqMAdzVN3IZA2/fjFRtWKGRe7gEUzryDv81LKQGwyc52qt+cVfgKpPNUE5OapEsQ4qxveqzUxvkVaJZE/FH9Ju2s7yKZT9LDNAEcGpKcGk1fAM926ZcrPZpIv4hmii6qO5Y77CuS8AXou+nLBI28RxzXZaYlwF3B2zmvEyRcZNC5KvN/OlUzoB+gfvSqB0cBOYwAgVdI7YqP3YQBcD32qUSRayZfUMbVNYfOJJGAOABzXVZkQuIfOKYxuPaqTbKmNwD2o5kKtiP07b5q1UjlQEONXfahzHrZmYOcYJIqawSSYfyyP9a0SdDaUIC8kkU5lOcKPSDsT3qHNrohqgeCwlZAcLnNEDpjltDFV98Dmry5EeACSx2FEWu+FdwGJ9We1ZvJIYNB05EkGs9jgVJbIK5DPpwc8bVoi3j1D70YOd+5qia1KuWeTCqePelvJ9jcWitogNKtLkjj8quhhRWyD+tVPGZAzI244PxUjDL5ezHJOCeKycpWLk5rxroDWyj6m1ZxWRAy6BF/B710HiW1PlREkHBwGNYyxqFXIwcYr1/jf1o6I8oHkh1SAEkr7YoichI1VeFHeoJjXk8cKSKGu3WRlRcgH+a6BhNscRPIxoiGZzuPas94A0aoGKqN9vf5oi1UqrAdtsk0DCAcsW322qjQUuFuQ5GkaRn86mCu+Rk75/MUoQBbO7BSudJOoUkhMBuFM90xL6mxsT32qK2rPE4kDA5ODjaiLhRNKGhPq2worQ8nyYTl1VgM7nFUIxraFYB5rP6QN1Hes67uHuZsYICjAA4rSkmZ8r90NJzt3oSeWKNfu09R5J3/akBSiojq2TzuOKKjtPOSVmOhcg5/zodEbykuJCNGrcdwPeiZ7hXgkVNkD/AMGkxozuoeXHJphOVH80DV0zZc/FU5yaaJY5qQO5qJO9OvNUIl3pqR5pA770Adf/AGfX3kdSMLt6HGcfNenmbUcAfpXinhu5Ft1i3cnA1Y/evXIZCVyHzmvL+YqnZLbRoa5P6BSoYSSY+o0q4+R2c862yEA5371dBoC/dhv96UUACborgcGrScrlBpHAzVvIZWT1o2xjGw4NOsUelhpRPbBqDwEIHClxwQO9VRK2NjgDOQe1Lbgrn7JqDJM4WMEJ6c52qaomv1DBAzxVUcnltoDZzmi1ARVfvj8VTYqRNIx9TYA53HFDxTRPMTzgnO1XZMitwRjO4quOFASzLtngVXYNFxlSIZVRj3FR81HQs4zk84p3kiOlWChQMknsap0mRsLIuGO5AxiimiqoIeQeVH5IywGy4odLkBvvid+xPeqIdSXB1M7f05NXKimQllJbOeadoRn9d1TWYZVwinIxXN3OdMYXO/tXb3s8c9s6LEBlCpB9/euPIIXHeM969D4svGjWPQBbTNIrRsxOnbbkj86tESs40RkbYzQtwhSUPHGME4NXwRhmHY+x7V1FE3AEqjO/GDUw7BTpwcnjTUHXDnRpHbIFVtkbMQO4FAy6HMibZOo7jFEvbYhKAlUzk4HNW9CRWmk9HmDRkjB3Od8V2zeGovJikZkKTKNBBFFhrZ57HEqKRGp55PelGz5wBse7HP7Cu+g8HBbN5p2XGorpHOf9a53xM1l4cdomSNrjGNDnODilbHRyPUgyShlBAPPzWe4IOc89s1v9MB6n04yXMOpgW0gnGQKxAjQyfefhzgGqTslqiuWYi3CnI96EW4byTHnarblvMXOx/I4oM7c0Mmx2amWm5bPapHGRigBm7VNOKrc71YnApgKm71Lg4NMBTEWWzmO4jYdmBr1qyvj9njXTjIByDXkGcMK7ewuZWtUKBimkcGuT5WPZEzO1F4AMaqVcuLifH0v+9KuL8b9mds1YuoEB9vSvNUJ1LznIAx7ZoDzwpB0n1DfHeqTOVbITHtUfiJs6ATKsOqRmBx2bFQWaNjh2IOnbfmsGa8mkXIjyByKUcs0wGsYPaksL9g2bX2+CPBGMj4qE3VRp07EA81gOzgsGBqJWZtOU54rRYkhcm+nWW4GAPaor1b1H6icc5rGiRo86h2qcLDGHzkDPFOohbNf7YkxDHOO+DzViXyI+zHS3Cnes9GXVgoNJ4x7VcjQ61kK4/WlKh2F/aWZSNXPYVRJfsZQEJPbilJcxHBRQc0yzxAKz42B4FSlH0Kycd2/qA571l3keXkGMahkY96LadGbUmcUPdspAc7/BrpweMqLxy8jNdA4TBJPxULdwjuHzmiNKqw2yG9jQ9wyrJjfOd67jqKo5MyHHvsDVzsRIGK4A996EIZpMgkYPNEswIUk/INAGr0S5+yX6sSVyAwz3x8frW3J1OWJliWTMIOpVB2U/FcuE80rpYiRNww/5xVl3dzrb/dqmRtsdqiab6Kg0uzp163MgHlSHKknY8H/euQl6TN1C+e96jMzKxJ0LzjsM1TaX7AubiTyT8DJP6VYvWGJZZM6QcZBwT81CtMpuLNi6kCwxQ28Qt0jXSFXvXLdU0NPoQjJG5FE33Um8vEOsJ74NYjzMWJxuTk5rWPBlJ2RuUMa4Pehue1SdmZstUGbsKokcmmG5qINODvmgB23anBONuKiN6kPmgCxW1LUc/wAUozjIqPemBNea7XwpMi2oEuSucHPauLX8q6ro0JW2XIPq3zisfkcwIn0dgbq3zwv7UqyBDHjdmpV5mr9mIQZLZYsEjnJPzQK3MKBgq62PFCNb6jpBLaRnGaLhsvpIHtv2FaeK7BUWkxsilQP/AKzVjXEaIwVQzAciqTaSOxCtuNwBVkXTbkyIpIGdzk1LcaCigBXGXXTn3P8ANE28SyKckEjG3xU26b5jyMsuPLTOalDA0foZwNQxnPNTtwUopopeHE+CNsbA1CeB1V8r3FajvGqKkfqb6cnehC13cOyqhx3oU/YtaB4YpfL0MACeKsktQSAreo9yaMtbBzH50xKk5Cg/iNRMDlHCrv8Aiz7UnlVhqZ6RwZOXY7ZFWRxRYJXU2BwRzRX2DzLcEuqYPPx7CjPLRFR41zpG+rilv6DUz5I0TTpiOnGOODQV7FqiZshCBsed61WmdwdenSd1xyBWZeqwDDOQN8Vpjk9kCXPBmxN50anbnJ34qF5D55MiH1gbj4qi08xGLFfSTnHxmj1kBIZMHPavUOozI3EZYSNvjv2prly0SYajJ7eOZclSHPJoGSF4iFYZAIIOeRQM0bHBYA8Af6USYxupoWBtI3BG44ouTBQsvNAGRcwmKQ6gCDU4oo9QVlU57+1G3EYuIfZu1Bwqyk53A4NAGXKR9pdDnAJqEYTzSHAbNKcf91LyDq700gyud6AJXkMeCqAA8jFZbIQxBrctlW5hGfrTk/FI2iOdJTPcmgTMIg80+MCtSfpmjUVbvgA0FPC0SgtjB4quCSlRT80wzinUGmA4pae4pwRTrvQAX0u0a9u44VBwT6iBwK9CtUtoY1hZvp4NcX0RzCWdThjtWm0zkHL4J+a489ydGU2dB/eNgNioyKVcwQM70q5/xr2Z8m9BHpkDxx+s+lc8YrRtLQOMal3fDFjjahUlA9T7kbKBRaTs7CPT9WPiuWc5MAya3jRH8oZ0nYjbaqUuYxFkEko2M43INKSZAFgdsLkF8c0BfXsaRqlooI1ZNJX0UHrENLvES+HwVHGMZqsxo8DvpGs4IUniglv2QFYE0HljU3WeSKI6gB71SsT/AMLrWaGEt5pXPZexq6e9hTSUc52+n2rJis3lddZY6dxkUS0Ecb4YnV+EH/Om4pdhyEy9TdY8R6yjH/m1DC584aWyuncnHOajPrMZ04IB9IprKBpJT5uVCoWBPJx2pxikNWVzzyCMhCBg6sVQ13IYwHnyM8CiJYCXYgNlsrnHAquDph9LE9yNx+1WtaBIj5bu4AmYLsNzR0NoAWLd1IOrfemeJRJGhwHQY0jvTW8st0+hVJIJB1dvmk27CuTAaJo5HDHcEjGO1Ci4FvJ6xheD7Vq9UtHixJISQy5yO9c7do7DEe+o8GvThK42dKfBtRSB11A5VuSPaohA+eNHbNF9IsWig8mQaiAGJAzTXltJa3BUjfnHtUwyxk6EnYMqgek7kDYZoiDGk6juVxgUOuC+/vnFExDZ2O2RWpRXKwVABsfmh55CF1IOaulOBknI/LigZrhUXUR32FAGVcNm4ZiMbfuarDZBU70bdoksfmgYPNAEEfFIdFtvJ9nfJyfitQSK+lsgjG1ZOBrGd6LwWt8oDzgUyS26y4YnhTnFY91J5hA5OTWvbtKVPmJqU7ZrKvYVinJQkqe3t8U0JkFChN+e1GWyLoy4BzwD3rOYknI/WjbSRWRUOxHf4oYIlLbxjdRz71GKDPsQfaiMbICxGrOwxkVVCpWYA8Z5PelZTVGjbppAAXBGxq7SSTkZxTthFznIPem1HGQf1rklK2ccnyTx/wDQpVVj/FSpbCs2JrxUVY1iDkHnO4NaUlrcGxW4AWM5AG++MUqVc0kki4rsFMDyKySyMM5wc96la9PCAts7bYweaVKpbomwmONCGmfngrmpQSASkvgqeQd8fNKlU9lLs0IUSNgGOU7N3p7q1Ep89SpLLuwG9KlSx8lJAF2yBkjyMHGRxVc03kOpXBWI6TnnB5pUq1rixXTCBexGIKkyFzwrJzStpjMSZDkZxg9vilSrJicmCXUqvckr6GTv25onp8yxM8pGQQcgbUqVV9FXSBev3cVxaKka4CtsPzFcY2fNxn8Y70qVehgVYzSL8DpbG5mheNxMS341B4FE9cnFxNHKn9OM+9KlWGLjITjbsxS5FyBnYcijoSpfnc0qVd5uymZNyMflmsuVfUQ43z+1KlQBVLEVj2+nG1BuhZDtvSpVLGgiK3MhQ9jya1beFBHpxwcClSqkSx5AiQHOwI1HFc91AaMUqVNEsFYAqDwCKnAVCnK752NKlTYl2EXPZmICY2weaM8O24vL4KRlQKVKscrrGypm11KERtlBsNse1Z+o5A96VKuTFzG2c7SG81fY0qVKqpCp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Agnes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Ozman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lang="en-US" dirty="0" smtClean="0">
                <a:latin typeface="Arial" pitchFamily="34" charset="0"/>
                <a:ea typeface="Times New Roman" pitchFamily="18" charset="0"/>
                <a:cs typeface="Arial" pitchFamily="34" charset="0"/>
              </a:rPr>
              <a:t>(1901)</a:t>
            </a:r>
            <a:endParaRPr lang="en-US" dirty="0"/>
          </a:p>
        </p:txBody>
      </p:sp>
      <p:pic>
        <p:nvPicPr>
          <p:cNvPr id="114690" name="Picture 2" descr="http://dirvinish.files.wordpress.com/2012/07/semple-mcpherson-1933.jpg"/>
          <p:cNvPicPr>
            <a:picLocks noChangeAspect="1" noChangeArrowheads="1"/>
          </p:cNvPicPr>
          <p:nvPr/>
        </p:nvPicPr>
        <p:blipFill>
          <a:blip r:embed="rId2" cstate="print"/>
          <a:srcRect/>
          <a:stretch>
            <a:fillRect/>
          </a:stretch>
        </p:blipFill>
        <p:spPr bwMode="auto">
          <a:xfrm>
            <a:off x="2286000" y="1981200"/>
            <a:ext cx="4275908" cy="48768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http://www.neogen.com/blog/wp-content/uploads/2011/10/BlackAngusCow.jpg"/>
          <p:cNvPicPr>
            <a:picLocks noChangeAspect="1" noChangeArrowheads="1"/>
          </p:cNvPicPr>
          <p:nvPr/>
        </p:nvPicPr>
        <p:blipFill>
          <a:blip r:embed="rId2" cstate="print"/>
          <a:srcRect/>
          <a:stretch>
            <a:fillRect/>
          </a:stretch>
        </p:blipFill>
        <p:spPr bwMode="auto">
          <a:xfrm>
            <a:off x="-225334" y="381000"/>
            <a:ext cx="9369334" cy="6268612"/>
          </a:xfrm>
          <a:prstGeom prst="rect">
            <a:avLst/>
          </a:prstGeom>
          <a:ln>
            <a:noFill/>
          </a:ln>
          <a:effectLst>
            <a:softEdge rad="112500"/>
          </a:effectLst>
        </p:spPr>
      </p:pic>
      <p:pic>
        <p:nvPicPr>
          <p:cNvPr id="124930" name="Picture 2" descr="https://encrypted-tbn1.gstatic.com/images?q=tbn:ANd9GcTHLOQtILdPzF7oofDw2E5CxJozJTo9PdcoTs7hDnSxPL4CLibm"/>
          <p:cNvPicPr>
            <a:picLocks noChangeAspect="1" noChangeArrowheads="1"/>
          </p:cNvPicPr>
          <p:nvPr/>
        </p:nvPicPr>
        <p:blipFill>
          <a:blip r:embed="rId3" cstate="print"/>
          <a:srcRect/>
          <a:stretch>
            <a:fillRect/>
          </a:stretch>
        </p:blipFill>
        <p:spPr bwMode="auto">
          <a:xfrm>
            <a:off x="5171667" y="762000"/>
            <a:ext cx="3972333" cy="28194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930"/>
                                        </p:tgtEl>
                                        <p:attrNameLst>
                                          <p:attrName>style.visibility</p:attrName>
                                        </p:attrNameLst>
                                      </p:cBhvr>
                                      <p:to>
                                        <p:strVal val="visible"/>
                                      </p:to>
                                    </p:set>
                                    <p:animEffect transition="in" filter="fade">
                                      <p:cBhvr>
                                        <p:cTn id="7" dur="1000"/>
                                        <p:tgtEl>
                                          <p:spTgt spid="1249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jessieburton.files.wordpress.com/2013/06/pizza.jpg"/>
          <p:cNvPicPr>
            <a:picLocks noChangeAspect="1" noChangeArrowheads="1"/>
          </p:cNvPicPr>
          <p:nvPr/>
        </p:nvPicPr>
        <p:blipFill>
          <a:blip r:embed="rId2" cstate="print"/>
          <a:srcRect/>
          <a:stretch>
            <a:fillRect/>
          </a:stretch>
        </p:blipFill>
        <p:spPr bwMode="auto">
          <a:xfrm>
            <a:off x="1219200" y="173263"/>
            <a:ext cx="7150280" cy="668473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1"/>
          <p:cNvSpPr>
            <a:spLocks noChangeArrowheads="1"/>
          </p:cNvSpPr>
          <p:nvPr/>
        </p:nvSpPr>
        <p:spPr bwMode="auto">
          <a:xfrm>
            <a:off x="381000" y="3078253"/>
            <a:ext cx="8534400"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1" strike="noStrike" cap="none" normalizeH="0" baseline="0" dirty="0" smtClean="0">
                <a:ln>
                  <a:noFill/>
                </a:ln>
                <a:effectLst/>
                <a:latin typeface="Arial" charset="0"/>
                <a:cs typeface="Arial" charset="0"/>
              </a:rPr>
              <a:t>History of pi</a:t>
            </a:r>
            <a:r>
              <a:rPr lang="en-US" sz="3600" b="1" dirty="0" smtClean="0">
                <a:latin typeface="Arial" charset="0"/>
                <a:cs typeface="Arial" charset="0"/>
              </a:rPr>
              <a:t>zza</a:t>
            </a:r>
            <a:endParaRPr kumimoji="0" lang="en-US" sz="3600" b="1" strike="noStrike" cap="none" normalizeH="0" baseline="0" dirty="0" smtClean="0">
              <a:ln>
                <a:noFill/>
              </a:ln>
              <a:effectLst/>
              <a:latin typeface="Arial" charset="0"/>
              <a:cs typeface="Arial" charset="0"/>
              <a:hlinkClick r:id="rId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600" b="0" strike="noStrike" cap="none" normalizeH="0" baseline="0" dirty="0" smtClean="0">
                <a:ln>
                  <a:noFill/>
                </a:ln>
                <a:effectLst/>
                <a:latin typeface="Arial" charset="0"/>
                <a:cs typeface="Arial" charset="0"/>
                <a:hlinkClick r:id="rId2"/>
              </a:rPr>
              <a:t> </a:t>
            </a:r>
            <a:endParaRPr kumimoji="0" lang="en-US" sz="3600" b="0" strike="noStrike" cap="none" normalizeH="0" baseline="0" dirty="0" smtClean="0">
              <a:ln>
                <a:noFill/>
              </a:ln>
              <a:effectLst/>
              <a:latin typeface="Arial" charset="0"/>
              <a:cs typeface="Arial" charset="0"/>
            </a:endParaRPr>
          </a:p>
          <a:p>
            <a:pPr marL="0" marR="0" lvl="0" indent="0" algn="l" defTabSz="914400" rtl="0" eaLnBrk="0" fontAlgn="base" latinLnBrk="0" hangingPunct="0">
              <a:lnSpc>
                <a:spcPct val="100000"/>
              </a:lnSpc>
              <a:spcBef>
                <a:spcPct val="0"/>
              </a:spcBef>
              <a:spcAft>
                <a:spcPct val="0"/>
              </a:spcAft>
              <a:buClrTx/>
              <a:buSzTx/>
              <a:tabLst/>
            </a:pPr>
            <a:r>
              <a:rPr kumimoji="0" lang="en-US" sz="3600" b="0" strike="noStrike" cap="none" normalizeH="0" baseline="0" dirty="0" smtClean="0">
                <a:ln>
                  <a:noFill/>
                </a:ln>
                <a:effectLst/>
                <a:latin typeface="Arial" charset="0"/>
                <a:cs typeface="Arial" charset="0"/>
              </a:rPr>
              <a:t>The</a:t>
            </a:r>
            <a:r>
              <a:rPr kumimoji="0" lang="en-US" sz="3600" b="0" strike="noStrike" cap="none" normalizeH="0" dirty="0" smtClean="0">
                <a:ln>
                  <a:noFill/>
                </a:ln>
                <a:effectLst/>
                <a:latin typeface="Arial" charset="0"/>
                <a:cs typeface="Arial" charset="0"/>
              </a:rPr>
              <a:t> </a:t>
            </a:r>
            <a:r>
              <a:rPr kumimoji="0" lang="en-US" sz="3600" b="0" strike="noStrike" cap="none" normalizeH="0" baseline="0" dirty="0" smtClean="0">
                <a:ln>
                  <a:noFill/>
                </a:ln>
                <a:effectLst/>
                <a:latin typeface="Arial" charset="0"/>
                <a:cs typeface="Arial" charset="0"/>
              </a:rPr>
              <a:t>word </a:t>
            </a:r>
            <a:r>
              <a:rPr kumimoji="0" lang="en-US" sz="3600" b="1" strike="noStrike" cap="none" normalizeH="0" baseline="0" dirty="0" smtClean="0">
                <a:ln>
                  <a:noFill/>
                </a:ln>
                <a:effectLst/>
                <a:latin typeface="Arial" charset="0"/>
                <a:cs typeface="Arial" charset="0"/>
              </a:rPr>
              <a:t>"pizza"</a:t>
            </a:r>
            <a:r>
              <a:rPr kumimoji="0" lang="en-US" sz="3600" b="0" strike="noStrike" cap="none" normalizeH="0" baseline="0" dirty="0" smtClean="0">
                <a:ln>
                  <a:noFill/>
                </a:ln>
                <a:effectLst/>
                <a:latin typeface="Arial" charset="0"/>
                <a:cs typeface="Arial" charset="0"/>
              </a:rPr>
              <a:t> was first documented in 997 AD in parts of Central and South Italy.</a:t>
            </a:r>
          </a:p>
        </p:txBody>
      </p:sp>
      <p:pic>
        <p:nvPicPr>
          <p:cNvPr id="118786" name="Picture 2" descr="Flickr - cyclonebill - Kartoffelpizza med rosmarinpesto.jpg">
            <a:hlinkClick r:id="rId2"/>
          </p:cNvPr>
          <p:cNvPicPr>
            <a:picLocks noChangeAspect="1" noChangeArrowheads="1"/>
          </p:cNvPicPr>
          <p:nvPr/>
        </p:nvPicPr>
        <p:blipFill>
          <a:blip r:embed="rId3" cstate="print"/>
          <a:srcRect/>
          <a:stretch>
            <a:fillRect/>
          </a:stretch>
        </p:blipFill>
        <p:spPr bwMode="auto">
          <a:xfrm>
            <a:off x="5105400" y="0"/>
            <a:ext cx="4038600" cy="2680162"/>
          </a:xfrm>
          <a:prstGeom prst="rect">
            <a:avLst/>
          </a:prstGeom>
          <a:noFill/>
        </p:spPr>
      </p:pic>
      <p:pic>
        <p:nvPicPr>
          <p:cNvPr id="118788" name="Picture 4" descr="http://pad3.whstatic.com/images/thumb/8/80/Get-Information-from-Wikipedia-Intro.png/300px-Get-Information-from-Wikipedia-Intro.png"/>
          <p:cNvPicPr>
            <a:picLocks noChangeAspect="1" noChangeArrowheads="1"/>
          </p:cNvPicPr>
          <p:nvPr/>
        </p:nvPicPr>
        <p:blipFill>
          <a:blip r:embed="rId4" cstate="print"/>
          <a:srcRect/>
          <a:stretch>
            <a:fillRect/>
          </a:stretch>
        </p:blipFill>
        <p:spPr bwMode="auto">
          <a:xfrm>
            <a:off x="152400" y="0"/>
            <a:ext cx="2366975" cy="2895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07162"/>
          </a:xfrm>
        </p:spPr>
        <p:txBody>
          <a:bodyPr>
            <a:normAutofit/>
          </a:bodyPr>
          <a:lstStyle/>
          <a:p>
            <a:pPr lvl="0" algn="l"/>
            <a:r>
              <a:rPr lang="en-US" sz="3600" dirty="0" smtClean="0">
                <a:latin typeface="Arial" pitchFamily="34" charset="0"/>
                <a:ea typeface="Times New Roman" pitchFamily="18" charset="0"/>
                <a:cs typeface="Arial" pitchFamily="34" charset="0"/>
              </a:rPr>
              <a:t>Out of these two events in 1901 and 1906 grew the mainline Pentecostal denominations that many of our brothers and sisters in Christ are a part of today. </a:t>
            </a:r>
            <a:br>
              <a:rPr lang="en-US" sz="3600" dirty="0" smtClean="0">
                <a:latin typeface="Arial" pitchFamily="34" charset="0"/>
                <a:ea typeface="Times New Roman" pitchFamily="18" charset="0"/>
                <a:cs typeface="Arial" pitchFamily="34" charset="0"/>
              </a:rPr>
            </a:br>
            <a:r>
              <a:rPr lang="en-US" sz="3600" dirty="0" smtClean="0">
                <a:latin typeface="Arial" pitchFamily="34" charset="0"/>
                <a:ea typeface="Times New Roman" pitchFamily="18" charset="0"/>
                <a:cs typeface="Arial" pitchFamily="34" charset="0"/>
              </a:rPr>
              <a:t/>
            </a:r>
            <a:br>
              <a:rPr lang="en-US" sz="3600" dirty="0" smtClean="0">
                <a:latin typeface="Arial" pitchFamily="34" charset="0"/>
                <a:ea typeface="Times New Roman" pitchFamily="18" charset="0"/>
                <a:cs typeface="Arial" pitchFamily="34" charset="0"/>
              </a:rPr>
            </a:br>
            <a:r>
              <a:rPr lang="en-US" sz="3600" dirty="0" smtClean="0">
                <a:latin typeface="Arial" pitchFamily="34" charset="0"/>
                <a:ea typeface="Times New Roman" pitchFamily="18" charset="0"/>
                <a:cs typeface="Arial" pitchFamily="34" charset="0"/>
              </a:rPr>
              <a:t>Pentecostals believe the Word of God and preach the Word of God  --  and for that we praise Him.  But this particular movement within mainline Christianity didn’t begin until the start of this century.</a:t>
            </a:r>
            <a:r>
              <a:rPr lang="en-US" sz="3600" dirty="0" smtClean="0">
                <a:latin typeface="Arial" pitchFamily="34" charset="0"/>
                <a:cs typeface="Arial" pitchFamily="34" charset="0"/>
              </a:rPr>
              <a:t/>
            </a:r>
            <a:br>
              <a:rPr lang="en-US" sz="3600" dirty="0" smtClean="0">
                <a:latin typeface="Arial" pitchFamily="34" charset="0"/>
                <a:cs typeface="Arial" pitchFamily="34" charset="0"/>
              </a:rPr>
            </a:br>
            <a:endParaRPr lang="en-US" sz="36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4876800"/>
          </a:xfrm>
        </p:spPr>
        <p:txBody>
          <a:bodyPr>
            <a:normAutofit fontScale="90000"/>
          </a:bodyPr>
          <a:lstStyle/>
          <a:p>
            <a:pPr algn="l" hangingPunct="0"/>
            <a:r>
              <a:rPr lang="en-US" sz="4000" dirty="0" smtClean="0">
                <a:solidFill>
                  <a:srgbClr val="FFFF00"/>
                </a:solidFill>
              </a:rPr>
              <a:t>The Charismatic Movement </a:t>
            </a:r>
            <a:r>
              <a:rPr lang="en-US" dirty="0" smtClean="0"/>
              <a:t>- In 1960, in Van Nuys, California, the modern Charismatic Movement (which is tongues outside of mainline Pentecostal denominations) began in an Episcopalian church.  It soon spread across mainline denominations of all kinds.</a:t>
            </a:r>
            <a:br>
              <a:rPr lang="en-US" dirty="0" smtClean="0"/>
            </a:br>
            <a:endParaRPr lang="en-US" dirty="0"/>
          </a:p>
        </p:txBody>
      </p:sp>
      <p:pic>
        <p:nvPicPr>
          <p:cNvPr id="50178" name="Picture 2" descr="http://www.godammit.com/wp-content/uploads/2009/08/speaking-in-tongues-floor.jpg"/>
          <p:cNvPicPr>
            <a:picLocks noChangeAspect="1" noChangeArrowheads="1"/>
          </p:cNvPicPr>
          <p:nvPr/>
        </p:nvPicPr>
        <p:blipFill>
          <a:blip r:embed="rId2" cstate="print"/>
          <a:srcRect/>
          <a:stretch>
            <a:fillRect/>
          </a:stretch>
        </p:blipFill>
        <p:spPr bwMode="auto">
          <a:xfrm rot="21295718">
            <a:off x="3124200" y="3886200"/>
            <a:ext cx="3867150" cy="2724151"/>
          </a:xfrm>
          <a:prstGeom prst="rect">
            <a:avLst/>
          </a:prstGeom>
          <a:noFill/>
        </p:spPr>
      </p:pic>
      <p:pic>
        <p:nvPicPr>
          <p:cNvPr id="50180" name="Picture 4" descr="http://damaso.com/blog/wp-content/uploads/2011/08/Barcelona_Pentecostal-_1658.jpg"/>
          <p:cNvPicPr>
            <a:picLocks noChangeAspect="1" noChangeArrowheads="1"/>
          </p:cNvPicPr>
          <p:nvPr/>
        </p:nvPicPr>
        <p:blipFill>
          <a:blip r:embed="rId3" cstate="print"/>
          <a:srcRect/>
          <a:stretch>
            <a:fillRect/>
          </a:stretch>
        </p:blipFill>
        <p:spPr bwMode="auto">
          <a:xfrm rot="261168">
            <a:off x="381000" y="4343400"/>
            <a:ext cx="3276600" cy="2331507"/>
          </a:xfrm>
          <a:prstGeom prst="rect">
            <a:avLst/>
          </a:prstGeom>
          <a:noFill/>
        </p:spPr>
      </p:pic>
      <p:pic>
        <p:nvPicPr>
          <p:cNvPr id="50182" name="Picture 6" descr="http://s3.hubimg.com/u/2149762_f520.jpg"/>
          <p:cNvPicPr>
            <a:picLocks noChangeAspect="1" noChangeArrowheads="1"/>
          </p:cNvPicPr>
          <p:nvPr/>
        </p:nvPicPr>
        <p:blipFill>
          <a:blip r:embed="rId4" cstate="print"/>
          <a:srcRect b="10297"/>
          <a:stretch>
            <a:fillRect/>
          </a:stretch>
        </p:blipFill>
        <p:spPr bwMode="auto">
          <a:xfrm rot="299249">
            <a:off x="6564387" y="4309991"/>
            <a:ext cx="2830286" cy="21336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praytherosaryapostolate.com/Jesus/PENTECOST%20symbols%20image.JPG"/>
          <p:cNvPicPr>
            <a:picLocks noChangeAspect="1" noChangeArrowheads="1"/>
          </p:cNvPicPr>
          <p:nvPr/>
        </p:nvPicPr>
        <p:blipFill>
          <a:blip r:embed="rId2" cstate="print"/>
          <a:srcRect/>
          <a:stretch>
            <a:fillRect/>
          </a:stretch>
        </p:blipFill>
        <p:spPr bwMode="auto">
          <a:xfrm>
            <a:off x="0" y="0"/>
            <a:ext cx="9144000" cy="2806998"/>
          </a:xfrm>
          <a:prstGeom prst="rect">
            <a:avLst/>
          </a:prstGeom>
          <a:noFill/>
        </p:spPr>
      </p:pic>
      <p:sp>
        <p:nvSpPr>
          <p:cNvPr id="3" name="Rectangle 2"/>
          <p:cNvSpPr/>
          <p:nvPr/>
        </p:nvSpPr>
        <p:spPr>
          <a:xfrm>
            <a:off x="0" y="1905001"/>
            <a:ext cx="9144000" cy="4401205"/>
          </a:xfrm>
          <a:prstGeom prst="rect">
            <a:avLst/>
          </a:prstGeom>
        </p:spPr>
        <p:txBody>
          <a:bodyPr wrap="square">
            <a:spAutoFit/>
            <a:scene3d>
              <a:camera prst="orthographicFront"/>
              <a:lightRig rig="threePt" dir="t"/>
            </a:scene3d>
            <a:sp3d extrusionH="57150">
              <a:bevelT w="38100" h="38100" prst="convex"/>
            </a:sp3d>
          </a:bodyPr>
          <a:lstStyle/>
          <a:p>
            <a:pPr algn="ctr"/>
            <a:endParaRPr lang="en-US" sz="4000" dirty="0" smtClean="0">
              <a:solidFill>
                <a:schemeClr val="bg2">
                  <a:lumMod val="40000"/>
                  <a:lumOff val="60000"/>
                </a:schemeClr>
              </a:solidFill>
            </a:endParaRPr>
          </a:p>
          <a:p>
            <a:pPr algn="ctr"/>
            <a:endParaRPr lang="en-US" sz="4000" dirty="0" smtClean="0">
              <a:solidFill>
                <a:schemeClr val="bg2">
                  <a:lumMod val="40000"/>
                  <a:lumOff val="60000"/>
                </a:schemeClr>
              </a:solidFill>
            </a:endParaRPr>
          </a:p>
          <a:p>
            <a:pPr algn="ctr"/>
            <a:r>
              <a:rPr lang="en-US" sz="4000" dirty="0" smtClean="0">
                <a:solidFill>
                  <a:schemeClr val="bg2">
                    <a:lumMod val="40000"/>
                    <a:lumOff val="60000"/>
                  </a:schemeClr>
                </a:solidFill>
              </a:rPr>
              <a:t>The symbols of the Holy Spirit become essential to our gaining an understanding of who He is, what He’s like and His ministry in our lives, the Church </a:t>
            </a:r>
          </a:p>
          <a:p>
            <a:pPr algn="ctr"/>
            <a:r>
              <a:rPr lang="en-US" sz="4000" dirty="0" smtClean="0">
                <a:solidFill>
                  <a:schemeClr val="bg2">
                    <a:lumMod val="40000"/>
                    <a:lumOff val="60000"/>
                  </a:schemeClr>
                </a:solidFill>
              </a:rPr>
              <a:t>and the World.</a:t>
            </a:r>
            <a:endParaRPr lang="en-US" sz="4000" dirty="0">
              <a:solidFill>
                <a:schemeClr val="bg2">
                  <a:lumMod val="40000"/>
                  <a:lumOff val="60000"/>
                </a:schemeClr>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87562"/>
          </a:xfrm>
        </p:spPr>
        <p:txBody>
          <a:bodyPr>
            <a:normAutofit/>
            <a:scene3d>
              <a:camera prst="orthographicFront"/>
              <a:lightRig rig="threePt" dir="t"/>
            </a:scene3d>
            <a:sp3d extrusionH="57150">
              <a:bevelT w="57150" h="38100" prst="hardEdge"/>
            </a:sp3d>
          </a:bodyPr>
          <a:lstStyle/>
          <a:p>
            <a:r>
              <a:rPr lang="en-US" b="1" dirty="0" smtClean="0">
                <a:solidFill>
                  <a:schemeClr val="accent6">
                    <a:lumMod val="75000"/>
                  </a:schemeClr>
                </a:solidFill>
              </a:rPr>
              <a:t>Modern day speaking in tongues is a clear violation of Scripture</a:t>
            </a:r>
            <a:endParaRPr lang="en-US" b="1" dirty="0">
              <a:solidFill>
                <a:schemeClr val="accent6">
                  <a:lumMod val="75000"/>
                </a:schemeClr>
              </a:solidFill>
            </a:endParaRPr>
          </a:p>
        </p:txBody>
      </p:sp>
      <p:pic>
        <p:nvPicPr>
          <p:cNvPr id="60418" name="Picture 2" descr="http://www.basictraining.org/files/Image/feature_pics/bible-sunset-2.jpg"/>
          <p:cNvPicPr>
            <a:picLocks noChangeAspect="1" noChangeArrowheads="1"/>
          </p:cNvPicPr>
          <p:nvPr/>
        </p:nvPicPr>
        <p:blipFill>
          <a:blip r:embed="rId2" cstate="print"/>
          <a:srcRect/>
          <a:stretch>
            <a:fillRect/>
          </a:stretch>
        </p:blipFill>
        <p:spPr bwMode="auto">
          <a:xfrm>
            <a:off x="1295400" y="2514600"/>
            <a:ext cx="6752991" cy="39624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276600"/>
          </a:xfrm>
        </p:spPr>
        <p:txBody>
          <a:bodyPr>
            <a:normAutofit/>
          </a:bodyPr>
          <a:lstStyle/>
          <a:p>
            <a:r>
              <a:rPr lang="en-US" i="1" dirty="0" smtClean="0">
                <a:solidFill>
                  <a:srgbClr val="FFFF00"/>
                </a:solidFill>
              </a:rPr>
              <a:t>The perversion of the gift of tongues </a:t>
            </a:r>
            <a:br>
              <a:rPr lang="en-US" i="1" dirty="0" smtClean="0">
                <a:solidFill>
                  <a:srgbClr val="FFFF00"/>
                </a:solidFill>
              </a:rPr>
            </a:br>
            <a:r>
              <a:rPr lang="en-US" i="1" dirty="0" smtClean="0">
                <a:solidFill>
                  <a:srgbClr val="FFFF00"/>
                </a:solidFill>
              </a:rPr>
              <a:t>in the church at Corinth </a:t>
            </a:r>
            <a:br>
              <a:rPr lang="en-US" i="1" dirty="0" smtClean="0">
                <a:solidFill>
                  <a:srgbClr val="FFFF00"/>
                </a:solidFill>
              </a:rPr>
            </a:br>
            <a:r>
              <a:rPr lang="en-US" i="1" dirty="0" smtClean="0">
                <a:solidFill>
                  <a:srgbClr val="FFFF00"/>
                </a:solidFill>
              </a:rPr>
              <a:t>(I Corinthians 14:1-40)</a:t>
            </a:r>
            <a:br>
              <a:rPr lang="en-US" i="1" dirty="0" smtClean="0">
                <a:solidFill>
                  <a:srgbClr val="FFFF00"/>
                </a:solidFill>
              </a:rPr>
            </a:br>
            <a:endParaRPr lang="en-US" dirty="0"/>
          </a:p>
        </p:txBody>
      </p:sp>
      <p:pic>
        <p:nvPicPr>
          <p:cNvPr id="59394" name="Picture 2" descr="http://www.ourgoodfight.com/wp-content/uploads/mRgQNLS-564x272.jpg"/>
          <p:cNvPicPr>
            <a:picLocks noChangeAspect="1" noChangeArrowheads="1"/>
          </p:cNvPicPr>
          <p:nvPr/>
        </p:nvPicPr>
        <p:blipFill>
          <a:blip r:embed="rId2" cstate="print"/>
          <a:srcRect/>
          <a:stretch>
            <a:fillRect/>
          </a:stretch>
        </p:blipFill>
        <p:spPr bwMode="auto">
          <a:xfrm>
            <a:off x="838200" y="2819400"/>
            <a:ext cx="7584141" cy="3657600"/>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buNone/>
            </a:pPr>
            <a:r>
              <a:rPr lang="en-US" sz="3600" dirty="0" smtClean="0"/>
              <a:t>    From </a:t>
            </a:r>
            <a:r>
              <a:rPr lang="en-US" sz="3600" dirty="0"/>
              <a:t>my viewpoint, I have not seen a movement that has caused so much confusion and disunity in the body of Christ as the </a:t>
            </a:r>
            <a:r>
              <a:rPr lang="en-US" sz="3600" dirty="0" smtClean="0"/>
              <a:t>Charismatic </a:t>
            </a:r>
            <a:r>
              <a:rPr lang="en-US" sz="3600" dirty="0"/>
              <a:t>movement.  Knowing that Christ is not the </a:t>
            </a:r>
            <a:r>
              <a:rPr lang="en-US" sz="3600" i="1" dirty="0">
                <a:solidFill>
                  <a:srgbClr val="FFFF00"/>
                </a:solidFill>
              </a:rPr>
              <a:t>“author of confusion” (I Corinthians 14:33), </a:t>
            </a:r>
            <a:r>
              <a:rPr lang="en-US" sz="3600" dirty="0"/>
              <a:t>remembering Christ’s prayer to the Father </a:t>
            </a:r>
            <a:r>
              <a:rPr lang="en-US" sz="3600" i="1" dirty="0">
                <a:solidFill>
                  <a:srgbClr val="FFFF00"/>
                </a:solidFill>
              </a:rPr>
              <a:t>“that they all may be one even as we are one” (John 17:21), </a:t>
            </a:r>
            <a:r>
              <a:rPr lang="en-US" sz="3600" dirty="0"/>
              <a:t>and recalling Paul’s letters to the churches where he beseeches them to </a:t>
            </a:r>
            <a:r>
              <a:rPr lang="en-US" sz="3600" i="1" dirty="0">
                <a:solidFill>
                  <a:srgbClr val="FFFF00"/>
                </a:solidFill>
              </a:rPr>
              <a:t>“keep the unity of the Spirit in the bond of peace”, </a:t>
            </a:r>
            <a:r>
              <a:rPr lang="en-US" sz="3600" dirty="0"/>
              <a:t>this movement raises a very important question  --  Is it Biblical?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781800"/>
          </a:xfrm>
        </p:spPr>
        <p:txBody>
          <a:bodyPr>
            <a:normAutofit fontScale="90000"/>
          </a:bodyPr>
          <a:lstStyle/>
          <a:p>
            <a:r>
              <a:rPr lang="en-US" dirty="0" smtClean="0"/>
              <a:t>Believers must be personally </a:t>
            </a:r>
            <a:r>
              <a:rPr lang="en-US" dirty="0"/>
              <a:t>committed to the authority of Scripture and believe that it is the very Word of God </a:t>
            </a:r>
            <a:r>
              <a:rPr lang="en-US" i="1" dirty="0"/>
              <a:t>(II Timothy 3:16).  </a:t>
            </a:r>
            <a:r>
              <a:rPr lang="en-US" i="1" dirty="0" smtClean="0"/>
              <a:t/>
            </a:r>
            <a:br>
              <a:rPr lang="en-US" i="1" dirty="0" smtClean="0"/>
            </a:br>
            <a:r>
              <a:rPr lang="en-US" i="1" dirty="0"/>
              <a:t/>
            </a:r>
            <a:br>
              <a:rPr lang="en-US" i="1" dirty="0"/>
            </a:br>
            <a:r>
              <a:rPr lang="en-US" dirty="0" smtClean="0"/>
              <a:t>Believing </a:t>
            </a:r>
            <a:r>
              <a:rPr lang="en-US" dirty="0"/>
              <a:t>that the Scripture is divinely inspired and true to fact</a:t>
            </a:r>
            <a:br>
              <a:rPr lang="en-US" dirty="0"/>
            </a:br>
            <a:r>
              <a:rPr lang="en-US" i="1" dirty="0"/>
              <a:t>(John 17:17</a:t>
            </a:r>
            <a:r>
              <a:rPr lang="en-US" i="1" dirty="0" smtClean="0"/>
              <a:t>),</a:t>
            </a:r>
            <a:r>
              <a:rPr lang="en-US" dirty="0" smtClean="0"/>
              <a:t> it is final conclusion </a:t>
            </a:r>
            <a:r>
              <a:rPr lang="en-US" dirty="0"/>
              <a:t>on any matter of life and practice.</a:t>
            </a:r>
            <a:br>
              <a:rPr lang="en-US" dirty="0"/>
            </a:b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76200"/>
            <a:ext cx="9144000" cy="6740307"/>
          </a:xfrm>
          <a:prstGeom prst="rect">
            <a:avLst/>
          </a:prstGeom>
        </p:spPr>
        <p:txBody>
          <a:bodyPr wrap="square">
            <a:spAutoFit/>
          </a:bodyPr>
          <a:lstStyle/>
          <a:p>
            <a:pPr algn="ctr"/>
            <a:r>
              <a:rPr lang="en-US" sz="3600" dirty="0"/>
              <a:t>John said in </a:t>
            </a:r>
            <a:r>
              <a:rPr lang="en-US" sz="3600" i="1" dirty="0">
                <a:solidFill>
                  <a:srgbClr val="FFFF00"/>
                </a:solidFill>
              </a:rPr>
              <a:t>I John 4:1, “Beloved, believe not every spirit, but try the spirits whether they are of God, because many false prophets are gone out into the world.”  </a:t>
            </a:r>
            <a:endParaRPr lang="en-US" sz="3600" i="1" dirty="0" smtClean="0">
              <a:solidFill>
                <a:srgbClr val="FFFF00"/>
              </a:solidFill>
            </a:endParaRPr>
          </a:p>
          <a:p>
            <a:pPr algn="ctr"/>
            <a:endParaRPr lang="en-US" sz="3600" i="1" dirty="0"/>
          </a:p>
          <a:p>
            <a:pPr algn="ctr"/>
            <a:r>
              <a:rPr lang="en-US" sz="3600" dirty="0" smtClean="0"/>
              <a:t>Today </a:t>
            </a:r>
            <a:r>
              <a:rPr lang="en-US" sz="3600" dirty="0"/>
              <a:t>as never before we must </a:t>
            </a:r>
            <a:r>
              <a:rPr lang="en-US" sz="3600" i="1" dirty="0">
                <a:solidFill>
                  <a:srgbClr val="FFFF00"/>
                </a:solidFill>
              </a:rPr>
              <a:t>“search the Scriptures” </a:t>
            </a:r>
            <a:r>
              <a:rPr lang="en-US" sz="3600" dirty="0"/>
              <a:t>as did the </a:t>
            </a:r>
            <a:r>
              <a:rPr lang="en-US" sz="3600" dirty="0" err="1"/>
              <a:t>Bereans</a:t>
            </a:r>
            <a:r>
              <a:rPr lang="en-US" sz="3600" dirty="0"/>
              <a:t>, to see if these things be true </a:t>
            </a:r>
            <a:r>
              <a:rPr lang="en-US" sz="3600" i="1" dirty="0">
                <a:solidFill>
                  <a:srgbClr val="FFFF00"/>
                </a:solidFill>
              </a:rPr>
              <a:t>(Acts 17:10-11).  </a:t>
            </a:r>
            <a:endParaRPr lang="en-US" sz="3600" i="1" dirty="0" smtClean="0">
              <a:solidFill>
                <a:srgbClr val="FFFF00"/>
              </a:solidFill>
            </a:endParaRPr>
          </a:p>
          <a:p>
            <a:pPr algn="ctr"/>
            <a:endParaRPr lang="en-US" sz="3600" i="1" dirty="0"/>
          </a:p>
          <a:p>
            <a:pPr algn="ctr"/>
            <a:r>
              <a:rPr lang="en-US" sz="3600" dirty="0" smtClean="0"/>
              <a:t>The </a:t>
            </a:r>
            <a:r>
              <a:rPr lang="en-US" sz="3600" dirty="0"/>
              <a:t>infallible Word of God is the guide to which every believer should adhere when </a:t>
            </a:r>
            <a:endParaRPr lang="en-US" sz="3600" dirty="0" smtClean="0"/>
          </a:p>
          <a:p>
            <a:pPr algn="ctr"/>
            <a:r>
              <a:rPr lang="en-US" sz="3600" dirty="0" smtClean="0"/>
              <a:t>trying </a:t>
            </a:r>
            <a:r>
              <a:rPr lang="en-US" sz="3600" dirty="0"/>
              <a:t>the spirits.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http://www.biblecity.org/assets/1285/7_girl-reading-bible.jpg"/>
          <p:cNvPicPr>
            <a:picLocks noChangeAspect="1" noChangeArrowheads="1"/>
          </p:cNvPicPr>
          <p:nvPr/>
        </p:nvPicPr>
        <p:blipFill>
          <a:blip r:embed="rId2" cstate="print"/>
          <a:srcRect/>
          <a:stretch>
            <a:fillRect/>
          </a:stretch>
        </p:blipFill>
        <p:spPr bwMode="auto">
          <a:xfrm>
            <a:off x="-38100" y="381000"/>
            <a:ext cx="9182100" cy="612140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https://upload.wikimedia.org/wikipedia/commons/f/f4/Clipper_Ship_Southern_Cross_Leaving_Boston_Harbor_1851.jpeg"/>
          <p:cNvPicPr>
            <a:picLocks noChangeAspect="1" noChangeArrowheads="1"/>
          </p:cNvPicPr>
          <p:nvPr/>
        </p:nvPicPr>
        <p:blipFill>
          <a:blip r:embed="rId2" cstate="print"/>
          <a:srcRect/>
          <a:stretch>
            <a:fillRect/>
          </a:stretch>
        </p:blipFill>
        <p:spPr bwMode="auto">
          <a:xfrm>
            <a:off x="-1118505" y="1"/>
            <a:ext cx="10262505" cy="6858000"/>
          </a:xfrm>
          <a:prstGeom prst="rect">
            <a:avLst/>
          </a:prstGeom>
          <a:noFill/>
        </p:spPr>
      </p:pic>
      <p:sp>
        <p:nvSpPr>
          <p:cNvPr id="2" name="Title 1"/>
          <p:cNvSpPr>
            <a:spLocks noGrp="1"/>
          </p:cNvSpPr>
          <p:nvPr>
            <p:ph type="title"/>
          </p:nvPr>
        </p:nvSpPr>
        <p:spPr>
          <a:xfrm>
            <a:off x="0" y="838200"/>
            <a:ext cx="9144000" cy="4419600"/>
          </a:xfrm>
        </p:spPr>
        <p:txBody>
          <a:bodyPr>
            <a:normAutofit/>
          </a:bodyPr>
          <a:lstStyle/>
          <a:p>
            <a:r>
              <a:rPr lang="en-US" dirty="0">
                <a:effectLst>
                  <a:glow rad="101600">
                    <a:schemeClr val="bg1">
                      <a:alpha val="60000"/>
                    </a:schemeClr>
                  </a:glow>
                </a:effectLst>
              </a:rPr>
              <a:t>Though the winds of false doctrine blow seeking to sidetrack those who calm the name of Christ, be reassured that the rudder of the Word of God will guide us safely to the harbor of truth </a:t>
            </a:r>
            <a:r>
              <a:rPr lang="en-US" i="1" dirty="0">
                <a:effectLst>
                  <a:glow rad="101600">
                    <a:schemeClr val="bg1">
                      <a:alpha val="60000"/>
                    </a:schemeClr>
                  </a:glow>
                </a:effectLst>
              </a:rPr>
              <a:t>(Ephesians 4:13-14).</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fontScale="90000"/>
          </a:bodyPr>
          <a:lstStyle/>
          <a:p>
            <a:r>
              <a:rPr lang="en-US" dirty="0" smtClean="0"/>
              <a:t>I </a:t>
            </a:r>
            <a:r>
              <a:rPr lang="en-US" dirty="0"/>
              <a:t>am concerned that many today are being deceived and swept away into an “emotional experience” that has little, if any, Biblical basis.  </a:t>
            </a:r>
            <a:r>
              <a:rPr lang="en-US" dirty="0" smtClean="0"/>
              <a:t/>
            </a:r>
            <a:br>
              <a:rPr lang="en-US" dirty="0" smtClean="0"/>
            </a:br>
            <a:r>
              <a:rPr lang="en-US" dirty="0"/>
              <a:t/>
            </a:r>
            <a:br>
              <a:rPr lang="en-US" dirty="0"/>
            </a:br>
            <a:r>
              <a:rPr lang="en-US" dirty="0" smtClean="0"/>
              <a:t>The </a:t>
            </a:r>
            <a:r>
              <a:rPr lang="en-US" dirty="0"/>
              <a:t>Word of God commands me to </a:t>
            </a:r>
            <a:r>
              <a:rPr lang="en-US" i="1" dirty="0">
                <a:solidFill>
                  <a:srgbClr val="FFFF00"/>
                </a:solidFill>
              </a:rPr>
              <a:t>“speak the truth in love” (Ephesians 4:15).  </a:t>
            </a:r>
            <a:r>
              <a:rPr lang="en-US" dirty="0"/>
              <a:t>The truth comes from God’s revealed Word, as recorded in the Bible, and not an experience.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278562"/>
          </a:xfrm>
        </p:spPr>
        <p:txBody>
          <a:bodyPr>
            <a:normAutofit/>
          </a:bodyPr>
          <a:lstStyle/>
          <a:p>
            <a:r>
              <a:rPr lang="en-US" dirty="0" smtClean="0"/>
              <a:t>Any </a:t>
            </a:r>
            <a:r>
              <a:rPr lang="en-US" dirty="0"/>
              <a:t>spiritually </a:t>
            </a:r>
            <a:r>
              <a:rPr lang="en-US" dirty="0" smtClean="0"/>
              <a:t>mature person  </a:t>
            </a:r>
            <a:r>
              <a:rPr lang="en-US" dirty="0"/>
              <a:t>will accept God’s Word as the final authority on any given subject.  </a:t>
            </a:r>
            <a:r>
              <a:rPr lang="en-US" dirty="0" smtClean="0"/>
              <a:t/>
            </a:r>
            <a:br>
              <a:rPr lang="en-US" dirty="0" smtClean="0"/>
            </a:br>
            <a:r>
              <a:rPr lang="en-US" dirty="0"/>
              <a:t/>
            </a:r>
            <a:br>
              <a:rPr lang="en-US" dirty="0"/>
            </a:br>
            <a:r>
              <a:rPr lang="en-US" dirty="0" smtClean="0"/>
              <a:t>Keeping </a:t>
            </a:r>
            <a:r>
              <a:rPr lang="en-US" dirty="0"/>
              <a:t>this in mind, let’s compare the beliefs of the </a:t>
            </a:r>
            <a:r>
              <a:rPr lang="en-US" dirty="0" smtClean="0"/>
              <a:t>Charismatic </a:t>
            </a:r>
            <a:r>
              <a:rPr lang="en-US" dirty="0"/>
              <a:t>movement with that of Scripture.</a:t>
            </a:r>
            <a:br>
              <a:rPr lang="en-US" dirty="0"/>
            </a:b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609600"/>
            <a:ext cx="4572000" cy="5715000"/>
          </a:xfrm>
        </p:spPr>
        <p:txBody>
          <a:bodyPr>
            <a:noAutofit/>
          </a:bodyPr>
          <a:lstStyle/>
          <a:p>
            <a:r>
              <a:rPr lang="en-US" sz="3600" dirty="0"/>
              <a:t>Under the banner of love and unity, the </a:t>
            </a:r>
            <a:r>
              <a:rPr lang="en-US" sz="3600" dirty="0" smtClean="0"/>
              <a:t>Charismatic </a:t>
            </a:r>
            <a:r>
              <a:rPr lang="en-US" sz="3600" dirty="0"/>
              <a:t>movement seeks to transcend all </a:t>
            </a:r>
            <a:r>
              <a:rPr lang="en-US" sz="3600" dirty="0" smtClean="0"/>
              <a:t>denominational </a:t>
            </a:r>
            <a:r>
              <a:rPr lang="en-US" sz="3600" dirty="0"/>
              <a:t>lines.  </a:t>
            </a:r>
            <a:r>
              <a:rPr lang="en-US" sz="3600" dirty="0" smtClean="0"/>
              <a:t/>
            </a:r>
            <a:br>
              <a:rPr lang="en-US" sz="3600" dirty="0" smtClean="0"/>
            </a:br>
            <a:r>
              <a:rPr lang="en-US" sz="3600" dirty="0" smtClean="0"/>
              <a:t>This </a:t>
            </a:r>
            <a:r>
              <a:rPr lang="en-US" sz="3600" dirty="0"/>
              <a:t>movement will unite with anyone who speaks in tongues no 	matter who they are or where they stand doctrinally.</a:t>
            </a:r>
          </a:p>
        </p:txBody>
      </p:sp>
      <p:pic>
        <p:nvPicPr>
          <p:cNvPr id="67588" name="Picture 4" descr="http://b.vimeocdn.com/ts/283/513/283513578_640.jpg"/>
          <p:cNvPicPr>
            <a:picLocks noChangeAspect="1" noChangeArrowheads="1"/>
          </p:cNvPicPr>
          <p:nvPr/>
        </p:nvPicPr>
        <p:blipFill>
          <a:blip r:embed="rId2" cstate="print"/>
          <a:srcRect r="-184" b="4608"/>
          <a:stretch>
            <a:fillRect/>
          </a:stretch>
        </p:blipFill>
        <p:spPr bwMode="auto">
          <a:xfrm>
            <a:off x="0" y="-76201"/>
            <a:ext cx="4572000" cy="695885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images5.fanpop.com/image/photos/25200000/Dove-of-Peace-peace-and-love-revolution-club-25246250-1440-900.jpg"/>
          <p:cNvPicPr>
            <a:picLocks noChangeAspect="1" noChangeArrowheads="1"/>
          </p:cNvPicPr>
          <p:nvPr/>
        </p:nvPicPr>
        <p:blipFill>
          <a:blip r:embed="rId2" cstate="print"/>
          <a:srcRect/>
          <a:stretch>
            <a:fillRect/>
          </a:stretch>
        </p:blipFill>
        <p:spPr bwMode="auto">
          <a:xfrm>
            <a:off x="2895600" y="2286000"/>
            <a:ext cx="3536805" cy="2133600"/>
          </a:xfrm>
          <a:prstGeom prst="ellipse">
            <a:avLst/>
          </a:prstGeom>
          <a:ln>
            <a:noFill/>
          </a:ln>
          <a:effectLst>
            <a:softEdge rad="112500"/>
          </a:effectLst>
        </p:spPr>
      </p:pic>
      <p:pic>
        <p:nvPicPr>
          <p:cNvPr id="2052" name="Picture 4" descr="http://2.bp.blogspot.com/-2DP6gYku1ls/Tf_KCtyi52I/AAAAAAAAEgc/4luz_pe-Nv4/s1600/Dove+water.jpg"/>
          <p:cNvPicPr>
            <a:picLocks noChangeAspect="1" noChangeArrowheads="1"/>
          </p:cNvPicPr>
          <p:nvPr/>
        </p:nvPicPr>
        <p:blipFill>
          <a:blip r:embed="rId3" cstate="print"/>
          <a:srcRect/>
          <a:stretch>
            <a:fillRect/>
          </a:stretch>
        </p:blipFill>
        <p:spPr bwMode="auto">
          <a:xfrm>
            <a:off x="3823185" y="0"/>
            <a:ext cx="2730015" cy="2438400"/>
          </a:xfrm>
          <a:prstGeom prst="ellipse">
            <a:avLst/>
          </a:prstGeom>
          <a:ln>
            <a:noFill/>
          </a:ln>
          <a:effectLst>
            <a:softEdge rad="112500"/>
          </a:effectLst>
        </p:spPr>
      </p:pic>
      <p:pic>
        <p:nvPicPr>
          <p:cNvPr id="2054" name="Picture 6" descr="http://2.bp.blogspot.com/-fKTWOkpsFMc/UNCCF5QfAeI/AAAAAAAAAIQ/xdBZihA6M8I/s1600/anointing_of_fresh_oil.jpg"/>
          <p:cNvPicPr>
            <a:picLocks noChangeAspect="1" noChangeArrowheads="1"/>
          </p:cNvPicPr>
          <p:nvPr/>
        </p:nvPicPr>
        <p:blipFill>
          <a:blip r:embed="rId4" cstate="print"/>
          <a:srcRect/>
          <a:stretch>
            <a:fillRect/>
          </a:stretch>
        </p:blipFill>
        <p:spPr bwMode="auto">
          <a:xfrm>
            <a:off x="152400" y="304800"/>
            <a:ext cx="3123391" cy="2590800"/>
          </a:xfrm>
          <a:prstGeom prst="ellipse">
            <a:avLst/>
          </a:prstGeom>
          <a:ln>
            <a:noFill/>
          </a:ln>
          <a:effectLst>
            <a:softEdge rad="112500"/>
          </a:effectLst>
        </p:spPr>
      </p:pic>
      <p:pic>
        <p:nvPicPr>
          <p:cNvPr id="2056" name="Picture 8" descr="http://devotionsfordisciples.com/wp-content/uploads/2011/01/seal.jpg"/>
          <p:cNvPicPr>
            <a:picLocks noChangeAspect="1" noChangeArrowheads="1"/>
          </p:cNvPicPr>
          <p:nvPr/>
        </p:nvPicPr>
        <p:blipFill>
          <a:blip r:embed="rId5" cstate="print"/>
          <a:srcRect l="15171" b="3030"/>
          <a:stretch>
            <a:fillRect/>
          </a:stretch>
        </p:blipFill>
        <p:spPr bwMode="auto">
          <a:xfrm>
            <a:off x="6435119" y="1219200"/>
            <a:ext cx="2708881" cy="2583761"/>
          </a:xfrm>
          <a:prstGeom prst="ellipse">
            <a:avLst/>
          </a:prstGeom>
          <a:ln>
            <a:noFill/>
          </a:ln>
          <a:effectLst>
            <a:softEdge rad="112500"/>
          </a:effectLst>
        </p:spPr>
      </p:pic>
      <p:pic>
        <p:nvPicPr>
          <p:cNvPr id="2058" name="Picture 10" descr="http://firstassemblywm.org/wp-content/uploads/2010/05/holyspirit.jpg"/>
          <p:cNvPicPr>
            <a:picLocks noChangeAspect="1" noChangeArrowheads="1"/>
          </p:cNvPicPr>
          <p:nvPr/>
        </p:nvPicPr>
        <p:blipFill>
          <a:blip r:embed="rId6" cstate="print"/>
          <a:srcRect/>
          <a:stretch>
            <a:fillRect/>
          </a:stretch>
        </p:blipFill>
        <p:spPr bwMode="auto">
          <a:xfrm>
            <a:off x="2590800" y="4191000"/>
            <a:ext cx="2819400" cy="2667000"/>
          </a:xfrm>
          <a:prstGeom prst="ellipse">
            <a:avLst/>
          </a:prstGeom>
          <a:ln>
            <a:noFill/>
          </a:ln>
          <a:effectLst>
            <a:softEdge rad="112500"/>
          </a:effectLst>
        </p:spPr>
      </p:pic>
      <p:pic>
        <p:nvPicPr>
          <p:cNvPr id="2060" name="Picture 12" descr="http://www.jesusrministries.org/images/Creation2-IHI.jpg"/>
          <p:cNvPicPr>
            <a:picLocks noChangeAspect="1" noChangeArrowheads="1"/>
          </p:cNvPicPr>
          <p:nvPr/>
        </p:nvPicPr>
        <p:blipFill>
          <a:blip r:embed="rId7" cstate="print"/>
          <a:srcRect/>
          <a:stretch>
            <a:fillRect/>
          </a:stretch>
        </p:blipFill>
        <p:spPr bwMode="auto">
          <a:xfrm>
            <a:off x="5486400" y="4038600"/>
            <a:ext cx="3467100" cy="2600325"/>
          </a:xfrm>
          <a:prstGeom prst="ellipse">
            <a:avLst/>
          </a:prstGeom>
          <a:ln>
            <a:noFill/>
          </a:ln>
          <a:effectLst>
            <a:softEdge rad="112500"/>
          </a:effectLst>
        </p:spPr>
      </p:pic>
      <p:pic>
        <p:nvPicPr>
          <p:cNvPr id="2062" name="Picture 14" descr="http://www.healthyliquor.com/wp-content/uploads/2012/01/redwine.jpg"/>
          <p:cNvPicPr>
            <a:picLocks noChangeAspect="1" noChangeArrowheads="1"/>
          </p:cNvPicPr>
          <p:nvPr/>
        </p:nvPicPr>
        <p:blipFill>
          <a:blip r:embed="rId8" cstate="print"/>
          <a:srcRect/>
          <a:stretch>
            <a:fillRect/>
          </a:stretch>
        </p:blipFill>
        <p:spPr bwMode="auto">
          <a:xfrm>
            <a:off x="0" y="3276600"/>
            <a:ext cx="2667000" cy="2667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t>The Bible says that we are to separate ourselves from false doctrine and from Christians </a:t>
            </a:r>
            <a:r>
              <a:rPr lang="en-US" dirty="0" smtClean="0"/>
              <a:t>who </a:t>
            </a:r>
            <a:r>
              <a:rPr lang="en-US" dirty="0"/>
              <a:t>walk </a:t>
            </a:r>
            <a:r>
              <a:rPr lang="en-US" dirty="0" smtClean="0"/>
              <a:t>disorderly. </a:t>
            </a:r>
            <a:br>
              <a:rPr lang="en-US" dirty="0" smtClean="0"/>
            </a:br>
            <a:r>
              <a:rPr lang="en-US" dirty="0"/>
              <a:t/>
            </a:r>
            <a:br>
              <a:rPr lang="en-US" dirty="0"/>
            </a:br>
            <a:r>
              <a:rPr lang="en-US" dirty="0" smtClean="0"/>
              <a:t> </a:t>
            </a:r>
            <a:r>
              <a:rPr lang="en-US" i="1" dirty="0" smtClean="0"/>
              <a:t> </a:t>
            </a:r>
            <a:r>
              <a:rPr lang="en-US" i="1" dirty="0">
                <a:solidFill>
                  <a:srgbClr val="FFFF00"/>
                </a:solidFill>
              </a:rPr>
              <a:t>Romans 16:7;  I Corinthians 5;  </a:t>
            </a:r>
            <a:r>
              <a:rPr lang="en-US" i="1" dirty="0" smtClean="0">
                <a:solidFill>
                  <a:srgbClr val="FFFF00"/>
                </a:solidFill>
              </a:rPr>
              <a:t>               II </a:t>
            </a:r>
            <a:r>
              <a:rPr lang="en-US" i="1" dirty="0">
                <a:solidFill>
                  <a:srgbClr val="FFFF00"/>
                </a:solidFill>
              </a:rPr>
              <a:t>Corinthians 6:14-17;  </a:t>
            </a:r>
            <a:br>
              <a:rPr lang="en-US" i="1" dirty="0">
                <a:solidFill>
                  <a:srgbClr val="FFFF00"/>
                </a:solidFill>
              </a:rPr>
            </a:br>
            <a:r>
              <a:rPr lang="en-US" i="1" dirty="0">
                <a:solidFill>
                  <a:srgbClr val="FFFF00"/>
                </a:solidFill>
              </a:rPr>
              <a:t>	Ephesians 5:1-11;  II Thessalonians 3:6-15;  II Timothy 3:1-5;  Titus </a:t>
            </a:r>
            <a:r>
              <a:rPr lang="en-US" i="1" dirty="0" smtClean="0">
                <a:solidFill>
                  <a:srgbClr val="FFFF00"/>
                </a:solidFill>
              </a:rPr>
              <a:t>1:10-16</a:t>
            </a:r>
            <a:endParaRPr lang="en-US" i="1" dirty="0">
              <a:solidFill>
                <a:srgbClr val="FFFF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3810000"/>
          </a:xfrm>
        </p:spPr>
        <p:txBody>
          <a:bodyPr>
            <a:normAutofit/>
          </a:bodyPr>
          <a:lstStyle/>
          <a:p>
            <a:r>
              <a:rPr lang="en-US" dirty="0"/>
              <a:t>The </a:t>
            </a:r>
            <a:r>
              <a:rPr lang="en-US" dirty="0" smtClean="0"/>
              <a:t>Charismatic </a:t>
            </a:r>
            <a:r>
              <a:rPr lang="en-US" dirty="0"/>
              <a:t>movement believes that revelation is still being given by God to believers </a:t>
            </a:r>
            <a:r>
              <a:rPr lang="en-US" dirty="0" smtClean="0"/>
              <a:t>today </a:t>
            </a:r>
            <a:r>
              <a:rPr lang="en-US" dirty="0"/>
              <a:t>and </a:t>
            </a:r>
            <a:r>
              <a:rPr lang="en-US" dirty="0" smtClean="0"/>
              <a:t>is</a:t>
            </a:r>
            <a:br>
              <a:rPr lang="en-US" dirty="0" smtClean="0"/>
            </a:br>
            <a:r>
              <a:rPr lang="en-US" dirty="0" smtClean="0"/>
              <a:t> </a:t>
            </a:r>
            <a:r>
              <a:rPr lang="en-US" dirty="0"/>
              <a:t>thus transmitted through </a:t>
            </a:r>
            <a:r>
              <a:rPr lang="en-US" dirty="0" smtClean="0"/>
              <a:t>the</a:t>
            </a:r>
            <a:br>
              <a:rPr lang="en-US" dirty="0" smtClean="0"/>
            </a:br>
            <a:r>
              <a:rPr lang="en-US" dirty="0" smtClean="0"/>
              <a:t> </a:t>
            </a:r>
            <a:r>
              <a:rPr lang="en-US" dirty="0"/>
              <a:t>speaking of tongues.</a:t>
            </a:r>
          </a:p>
        </p:txBody>
      </p:sp>
      <p:pic>
        <p:nvPicPr>
          <p:cNvPr id="71682" name="Picture 2" descr="http://loonwatchman.files.wordpress.com/2013/07/every-tongue-tribe-and-nation-loon-watchman-blog.jpg"/>
          <p:cNvPicPr>
            <a:picLocks noChangeAspect="1" noChangeArrowheads="1"/>
          </p:cNvPicPr>
          <p:nvPr/>
        </p:nvPicPr>
        <p:blipFill>
          <a:blip r:embed="rId2" cstate="print"/>
          <a:srcRect/>
          <a:stretch>
            <a:fillRect/>
          </a:stretch>
        </p:blipFill>
        <p:spPr bwMode="auto">
          <a:xfrm>
            <a:off x="4495800" y="3810000"/>
            <a:ext cx="4248150" cy="2952105"/>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29200" cy="6858000"/>
          </a:xfrm>
        </p:spPr>
        <p:txBody>
          <a:bodyPr>
            <a:normAutofit/>
          </a:bodyPr>
          <a:lstStyle/>
          <a:p>
            <a:r>
              <a:rPr lang="en-US" dirty="0"/>
              <a:t>The Bible says that the Word of God is complete and that all revelation from God has </a:t>
            </a:r>
            <a:r>
              <a:rPr lang="en-US" dirty="0" smtClean="0"/>
              <a:t>ceased    </a:t>
            </a:r>
            <a:r>
              <a:rPr lang="en-US" i="1" dirty="0">
                <a:solidFill>
                  <a:srgbClr val="FFFF00"/>
                </a:solidFill>
              </a:rPr>
              <a:t>Deuteronomy 4:2;  12:32;  Proverbs 30:6;  Revelation </a:t>
            </a:r>
            <a:r>
              <a:rPr lang="en-US" i="1" dirty="0" smtClean="0">
                <a:solidFill>
                  <a:srgbClr val="FFFF00"/>
                </a:solidFill>
              </a:rPr>
              <a:t>22:18-20</a:t>
            </a:r>
            <a:endParaRPr lang="en-US" i="1" dirty="0">
              <a:solidFill>
                <a:srgbClr val="FFFF00"/>
              </a:solidFill>
            </a:endParaRPr>
          </a:p>
        </p:txBody>
      </p:sp>
      <p:pic>
        <p:nvPicPr>
          <p:cNvPr id="70658" name="Picture 2" descr="http://upload.wikimedia.org/wikipedia/commons/0/09/The_Holy_Bible.jpg"/>
          <p:cNvPicPr>
            <a:picLocks noChangeAspect="1" noChangeArrowheads="1"/>
          </p:cNvPicPr>
          <p:nvPr/>
        </p:nvPicPr>
        <p:blipFill>
          <a:blip r:embed="rId2" cstate="print"/>
          <a:srcRect/>
          <a:stretch>
            <a:fillRect/>
          </a:stretch>
        </p:blipFill>
        <p:spPr bwMode="auto">
          <a:xfrm rot="1898597">
            <a:off x="5033657" y="1822081"/>
            <a:ext cx="4394200" cy="3295650"/>
          </a:xfrm>
          <a:prstGeom prst="rect">
            <a:avLst/>
          </a:prstGeom>
          <a:noFill/>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2438400"/>
          </a:xfrm>
        </p:spPr>
        <p:txBody>
          <a:bodyPr>
            <a:normAutofit fontScale="90000"/>
          </a:bodyPr>
          <a:lstStyle/>
          <a:p>
            <a:r>
              <a:rPr lang="en-US" dirty="0"/>
              <a:t>The majority of the </a:t>
            </a:r>
            <a:r>
              <a:rPr lang="en-US" dirty="0" smtClean="0"/>
              <a:t>Charismatic </a:t>
            </a:r>
            <a:r>
              <a:rPr lang="en-US" dirty="0"/>
              <a:t>participants believe that the gift of speaking in tongues is </a:t>
            </a:r>
            <a:r>
              <a:rPr lang="en-US" dirty="0" smtClean="0"/>
              <a:t>available </a:t>
            </a:r>
            <a:r>
              <a:rPr lang="en-US" dirty="0"/>
              <a:t>to everyone who wants such a </a:t>
            </a:r>
            <a:r>
              <a:rPr lang="en-US" dirty="0" smtClean="0"/>
              <a:t>gift.</a:t>
            </a:r>
            <a:endParaRPr lang="en-US" dirty="0"/>
          </a:p>
        </p:txBody>
      </p:sp>
      <p:pic>
        <p:nvPicPr>
          <p:cNvPr id="73730" name="Picture 2" descr="http://omarcarter.files.wordpress.com/2010/09/600-pope-01.jpg"/>
          <p:cNvPicPr>
            <a:picLocks noChangeAspect="1" noChangeArrowheads="1"/>
          </p:cNvPicPr>
          <p:nvPr/>
        </p:nvPicPr>
        <p:blipFill>
          <a:blip r:embed="rId2" cstate="print"/>
          <a:srcRect t="17647"/>
          <a:stretch>
            <a:fillRect/>
          </a:stretch>
        </p:blipFill>
        <p:spPr bwMode="auto">
          <a:xfrm>
            <a:off x="762001" y="2961640"/>
            <a:ext cx="8022770" cy="374396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dirty="0"/>
              <a:t>The Bible teaches very emphatically that the gift of tongues was not for everyone.  </a:t>
            </a:r>
            <a:r>
              <a:rPr lang="en-US" dirty="0" smtClean="0"/>
              <a:t/>
            </a:r>
            <a:br>
              <a:rPr lang="en-US" dirty="0" smtClean="0"/>
            </a:br>
            <a:r>
              <a:rPr lang="en-US" dirty="0"/>
              <a:t/>
            </a:r>
            <a:br>
              <a:rPr lang="en-US" dirty="0"/>
            </a:br>
            <a:r>
              <a:rPr lang="en-US" dirty="0" smtClean="0"/>
              <a:t>The same </a:t>
            </a:r>
            <a:r>
              <a:rPr lang="en-US" dirty="0"/>
              <a:t>was true concerning all the other gifts mentioned  </a:t>
            </a:r>
            <a:r>
              <a:rPr lang="en-US" dirty="0" smtClean="0"/>
              <a:t/>
            </a:r>
            <a:br>
              <a:rPr lang="en-US" dirty="0" smtClean="0"/>
            </a:br>
            <a:r>
              <a:rPr lang="en-US" dirty="0" smtClean="0"/>
              <a:t> </a:t>
            </a:r>
            <a:r>
              <a:rPr lang="en-US" i="1" dirty="0" smtClean="0"/>
              <a:t>(I </a:t>
            </a:r>
            <a:r>
              <a:rPr lang="en-US" i="1" dirty="0"/>
              <a:t>Corinthians </a:t>
            </a:r>
            <a:r>
              <a:rPr lang="en-US" i="1" dirty="0" smtClean="0"/>
              <a:t>12:8-30)</a:t>
            </a:r>
            <a:endParaRPr lang="en-US" i="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715000"/>
          </a:xfrm>
        </p:spPr>
        <p:txBody>
          <a:bodyPr>
            <a:normAutofit/>
          </a:bodyPr>
          <a:lstStyle/>
          <a:p>
            <a:r>
              <a:rPr lang="en-US" sz="4000" dirty="0"/>
              <a:t>The C</a:t>
            </a:r>
            <a:r>
              <a:rPr lang="en-US" sz="4000" dirty="0" smtClean="0"/>
              <a:t>harismatic's </a:t>
            </a:r>
            <a:r>
              <a:rPr lang="en-US" sz="4000" dirty="0"/>
              <a:t>put much emphasis on speaking in tongues, placing this gift at the </a:t>
            </a:r>
            <a:r>
              <a:rPr lang="en-US" sz="4000" dirty="0" smtClean="0"/>
              <a:t/>
            </a:r>
            <a:br>
              <a:rPr lang="en-US" sz="4000" dirty="0" smtClean="0"/>
            </a:br>
            <a:r>
              <a:rPr lang="en-US" sz="4000" dirty="0" smtClean="0"/>
              <a:t>top </a:t>
            </a:r>
            <a:r>
              <a:rPr lang="en-US" sz="4000" dirty="0"/>
              <a:t>of </a:t>
            </a:r>
            <a:r>
              <a:rPr lang="en-US" sz="4000" dirty="0" smtClean="0"/>
              <a:t>their </a:t>
            </a:r>
            <a:r>
              <a:rPr lang="en-US" sz="4000" dirty="0"/>
              <a:t>list.  </a:t>
            </a:r>
            <a:r>
              <a:rPr lang="en-US" sz="4000" dirty="0" smtClean="0"/>
              <a:t/>
            </a:r>
            <a:br>
              <a:rPr lang="en-US" sz="4000" dirty="0" smtClean="0"/>
            </a:br>
            <a:r>
              <a:rPr lang="en-US" sz="4000" dirty="0"/>
              <a:t/>
            </a:r>
            <a:br>
              <a:rPr lang="en-US" sz="4000" dirty="0"/>
            </a:br>
            <a:r>
              <a:rPr lang="en-US" sz="4000" dirty="0" smtClean="0"/>
              <a:t>In </a:t>
            </a:r>
            <a:r>
              <a:rPr lang="en-US" sz="4000" dirty="0"/>
              <a:t>fact, if you took away speaking in tongues there would not be a </a:t>
            </a:r>
            <a:r>
              <a:rPr lang="en-US" sz="4000" dirty="0" smtClean="0"/>
              <a:t>Charismatic movement</a:t>
            </a:r>
            <a:r>
              <a:rPr lang="en-US" sz="4000" dirty="0"/>
              <a:t>.</a:t>
            </a:r>
          </a:p>
        </p:txBody>
      </p:sp>
      <p:pic>
        <p:nvPicPr>
          <p:cNvPr id="78850" name="Picture 2" descr="https://encrypted-tbn2.gstatic.com/images?q=tbn:ANd9GcTZ4c2X4Jc89NoQfhxs8pYO904rIOzJ4W2LWq-VVGUIeGf_KXYiJg"/>
          <p:cNvPicPr>
            <a:picLocks noChangeAspect="1" noChangeArrowheads="1"/>
          </p:cNvPicPr>
          <p:nvPr/>
        </p:nvPicPr>
        <p:blipFill>
          <a:blip r:embed="rId2" cstate="print"/>
          <a:srcRect/>
          <a:stretch>
            <a:fillRect/>
          </a:stretch>
        </p:blipFill>
        <p:spPr bwMode="auto">
          <a:xfrm>
            <a:off x="6096000" y="4857749"/>
            <a:ext cx="3048000" cy="2000251"/>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8915400" cy="5897562"/>
          </a:xfrm>
        </p:spPr>
        <p:txBody>
          <a:bodyPr>
            <a:normAutofit/>
          </a:bodyPr>
          <a:lstStyle/>
          <a:p>
            <a:r>
              <a:rPr lang="en-US" dirty="0"/>
              <a:t>The Bible says that the gift of tongues was the least of all the gifts </a:t>
            </a:r>
            <a:r>
              <a:rPr lang="en-US" dirty="0" smtClean="0"/>
              <a:t/>
            </a:r>
            <a:br>
              <a:rPr lang="en-US" dirty="0" smtClean="0"/>
            </a:br>
            <a:r>
              <a:rPr lang="en-US" dirty="0" smtClean="0"/>
              <a:t>(</a:t>
            </a:r>
            <a:r>
              <a:rPr lang="en-US" i="1" dirty="0" smtClean="0"/>
              <a:t>I </a:t>
            </a:r>
            <a:r>
              <a:rPr lang="en-US" i="1" dirty="0"/>
              <a:t>Corinthians 12:28;  </a:t>
            </a:r>
            <a:r>
              <a:rPr lang="en-US" i="1" dirty="0" smtClean="0"/>
              <a:t>14:18-19) </a:t>
            </a:r>
            <a:r>
              <a:rPr lang="en-US" dirty="0" smtClean="0"/>
              <a:t/>
            </a:r>
            <a:br>
              <a:rPr lang="en-US" dirty="0" smtClean="0"/>
            </a:br>
            <a:r>
              <a:rPr lang="en-US" dirty="0"/>
              <a:t/>
            </a:r>
            <a:br>
              <a:rPr lang="en-US" dirty="0"/>
            </a:br>
            <a:r>
              <a:rPr lang="en-US" dirty="0" smtClean="0"/>
              <a:t>Why </a:t>
            </a:r>
            <a:r>
              <a:rPr lang="en-US" dirty="0"/>
              <a:t>is there not a faith, giving or helping movement?  </a:t>
            </a:r>
            <a:r>
              <a:rPr lang="en-US" dirty="0" smtClean="0"/>
              <a:t/>
            </a:r>
            <a:br>
              <a:rPr lang="en-US" dirty="0" smtClean="0"/>
            </a:br>
            <a:r>
              <a:rPr lang="en-US" dirty="0"/>
              <a:t/>
            </a:r>
            <a:br>
              <a:rPr lang="en-US" dirty="0"/>
            </a:br>
            <a:r>
              <a:rPr lang="en-US" dirty="0" smtClean="0"/>
              <a:t>These </a:t>
            </a:r>
            <a:r>
              <a:rPr lang="en-US" dirty="0"/>
              <a:t>are </a:t>
            </a:r>
            <a:r>
              <a:rPr lang="en-US" dirty="0" smtClean="0"/>
              <a:t>much better </a:t>
            </a:r>
            <a:r>
              <a:rPr lang="en-US" dirty="0"/>
              <a:t>gifts.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839200" cy="6629400"/>
          </a:xfrm>
        </p:spPr>
        <p:txBody>
          <a:bodyPr>
            <a:normAutofit/>
          </a:bodyPr>
          <a:lstStyle/>
          <a:p>
            <a:r>
              <a:rPr lang="en-US" dirty="0"/>
              <a:t>The </a:t>
            </a:r>
            <a:r>
              <a:rPr lang="en-US" dirty="0" smtClean="0"/>
              <a:t>Charismatic </a:t>
            </a:r>
            <a:r>
              <a:rPr lang="en-US" dirty="0"/>
              <a:t>movement participants have stated over and over again that every believer 	needs a second experience in addition to the new birth which they call </a:t>
            </a:r>
            <a:r>
              <a:rPr lang="en-US" i="1" dirty="0">
                <a:solidFill>
                  <a:srgbClr val="FFFF00"/>
                </a:solidFill>
              </a:rPr>
              <a:t>“baptism of the Holy </a:t>
            </a:r>
            <a:r>
              <a:rPr lang="en-US" i="1" dirty="0" smtClean="0">
                <a:solidFill>
                  <a:srgbClr val="FFFF00"/>
                </a:solidFill>
              </a:rPr>
              <a:t>Spirit</a:t>
            </a:r>
            <a:r>
              <a:rPr lang="en-US" i="1" dirty="0">
                <a:solidFill>
                  <a:srgbClr val="FFFF00"/>
                </a:solidFill>
              </a:rPr>
              <a:t>”.  </a:t>
            </a:r>
            <a:r>
              <a:rPr lang="en-US" i="1" dirty="0" smtClean="0">
                <a:solidFill>
                  <a:srgbClr val="FFFF00"/>
                </a:solidFill>
              </a:rPr>
              <a:t/>
            </a:r>
            <a:br>
              <a:rPr lang="en-US" i="1" dirty="0" smtClean="0">
                <a:solidFill>
                  <a:srgbClr val="FFFF00"/>
                </a:solidFill>
              </a:rPr>
            </a:br>
            <a:r>
              <a:rPr lang="en-US" i="1" dirty="0" smtClean="0">
                <a:solidFill>
                  <a:srgbClr val="FFFF00"/>
                </a:solidFill>
              </a:rPr>
              <a:t/>
            </a:r>
            <a:br>
              <a:rPr lang="en-US" i="1" dirty="0" smtClean="0">
                <a:solidFill>
                  <a:srgbClr val="FFFF00"/>
                </a:solidFill>
              </a:rPr>
            </a:br>
            <a:r>
              <a:rPr lang="en-US" dirty="0" smtClean="0"/>
              <a:t>They </a:t>
            </a:r>
            <a:r>
              <a:rPr lang="en-US" dirty="0"/>
              <a:t>also </a:t>
            </a:r>
            <a:r>
              <a:rPr lang="en-US" dirty="0" smtClean="0"/>
              <a:t>teach </a:t>
            </a:r>
            <a:r>
              <a:rPr lang="en-US" dirty="0"/>
              <a:t>that this is given only to those who want it and seek it.</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rmAutofit/>
          </a:bodyPr>
          <a:lstStyle/>
          <a:p>
            <a:r>
              <a:rPr lang="en-US" dirty="0"/>
              <a:t>The Bible states that every </a:t>
            </a:r>
            <a:r>
              <a:rPr lang="en-US" dirty="0" smtClean="0"/>
              <a:t>Christian </a:t>
            </a:r>
            <a:r>
              <a:rPr lang="en-US" dirty="0"/>
              <a:t>is baptized by the Holy Spirit at the new birth </a:t>
            </a:r>
            <a:r>
              <a:rPr lang="en-US" dirty="0" smtClean="0"/>
              <a:t>experience</a:t>
            </a:r>
            <a:r>
              <a:rPr lang="en-US" dirty="0"/>
              <a:t>, thus, placing him </a:t>
            </a:r>
            <a:r>
              <a:rPr lang="en-US" dirty="0" smtClean="0"/>
              <a:t/>
            </a:r>
            <a:br>
              <a:rPr lang="en-US" dirty="0" smtClean="0"/>
            </a:br>
            <a:r>
              <a:rPr lang="en-US" dirty="0" smtClean="0"/>
              <a:t>into </a:t>
            </a:r>
            <a:r>
              <a:rPr lang="en-US" dirty="0"/>
              <a:t>the body of Christ  </a:t>
            </a:r>
            <a:r>
              <a:rPr lang="en-US" dirty="0" smtClean="0"/>
              <a:t> </a:t>
            </a:r>
            <a:br>
              <a:rPr lang="en-US" dirty="0" smtClean="0"/>
            </a:br>
            <a:r>
              <a:rPr lang="en-US" i="1" dirty="0" smtClean="0"/>
              <a:t> (I </a:t>
            </a:r>
            <a:r>
              <a:rPr lang="en-US" i="1" dirty="0"/>
              <a:t>Corinthians </a:t>
            </a:r>
            <a:r>
              <a:rPr lang="en-US" i="1" dirty="0" smtClean="0"/>
              <a:t>12:13)</a:t>
            </a:r>
            <a:r>
              <a:rPr lang="en-US" dirty="0" smtClean="0"/>
              <a:t/>
            </a:r>
            <a:br>
              <a:rPr lang="en-US" dirty="0" smtClean="0"/>
            </a:br>
            <a:r>
              <a:rPr lang="en-US" dirty="0"/>
              <a:t/>
            </a:r>
            <a:br>
              <a:rPr lang="en-US" dirty="0"/>
            </a:br>
            <a:r>
              <a:rPr lang="en-US" dirty="0" smtClean="0"/>
              <a:t>The </a:t>
            </a:r>
            <a:r>
              <a:rPr lang="en-US" dirty="0"/>
              <a:t>Bible also </a:t>
            </a:r>
            <a:r>
              <a:rPr lang="en-US" dirty="0" smtClean="0"/>
              <a:t>says </a:t>
            </a:r>
            <a:r>
              <a:rPr lang="en-US" dirty="0">
                <a:solidFill>
                  <a:srgbClr val="FFFF00"/>
                </a:solidFill>
              </a:rPr>
              <a:t>“</a:t>
            </a:r>
            <a:r>
              <a:rPr lang="en-US" i="1" dirty="0">
                <a:solidFill>
                  <a:srgbClr val="FFFF00"/>
                </a:solidFill>
              </a:rPr>
              <a:t>we are complete in Him</a:t>
            </a:r>
            <a:r>
              <a:rPr lang="en-US" dirty="0">
                <a:solidFill>
                  <a:srgbClr val="FFFF00"/>
                </a:solidFill>
              </a:rPr>
              <a:t>” </a:t>
            </a:r>
            <a:r>
              <a:rPr lang="en-US" dirty="0"/>
              <a:t>and we need no other experience  </a:t>
            </a:r>
            <a:r>
              <a:rPr lang="en-US" i="1" dirty="0" smtClean="0"/>
              <a:t>(Colossians 2:9-10)</a:t>
            </a:r>
            <a:endParaRPr lang="en-US" i="1"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3200400"/>
          </a:xfrm>
        </p:spPr>
        <p:txBody>
          <a:bodyPr>
            <a:normAutofit/>
          </a:bodyPr>
          <a:lstStyle/>
          <a:p>
            <a:r>
              <a:rPr lang="en-US" dirty="0"/>
              <a:t>The </a:t>
            </a:r>
            <a:r>
              <a:rPr lang="en-US" dirty="0" smtClean="0"/>
              <a:t>Charismatic </a:t>
            </a:r>
            <a:r>
              <a:rPr lang="en-US" dirty="0"/>
              <a:t>movement says that tongues is to confirm to everyone that you have been </a:t>
            </a:r>
            <a:r>
              <a:rPr lang="en-US" dirty="0" smtClean="0"/>
              <a:t>baptized </a:t>
            </a:r>
            <a:r>
              <a:rPr lang="en-US" dirty="0"/>
              <a:t>with the Spirit</a:t>
            </a:r>
          </a:p>
        </p:txBody>
      </p:sp>
      <p:pic>
        <p:nvPicPr>
          <p:cNvPr id="81922" name="Picture 2" descr="http://thebeausejourpulpit.files.wordpress.com/2012/04/holy-spirit-fire.jpg"/>
          <p:cNvPicPr>
            <a:picLocks noChangeAspect="1" noChangeArrowheads="1"/>
          </p:cNvPicPr>
          <p:nvPr/>
        </p:nvPicPr>
        <p:blipFill>
          <a:blip r:embed="rId2" cstate="print"/>
          <a:srcRect/>
          <a:stretch>
            <a:fillRect/>
          </a:stretch>
        </p:blipFill>
        <p:spPr bwMode="auto">
          <a:xfrm>
            <a:off x="1752600" y="2895600"/>
            <a:ext cx="5715000" cy="35814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estonianmission.files.wordpress.com/2010/12/book-of-acts.jpg"/>
          <p:cNvPicPr>
            <a:picLocks noChangeAspect="1" noChangeArrowheads="1"/>
          </p:cNvPicPr>
          <p:nvPr/>
        </p:nvPicPr>
        <p:blipFill>
          <a:blip r:embed="rId2" cstate="print">
            <a:lum bright="-10000"/>
          </a:blip>
          <a:srcRect/>
          <a:stretch>
            <a:fillRect/>
          </a:stretch>
        </p:blipFill>
        <p:spPr bwMode="auto">
          <a:xfrm>
            <a:off x="-457200" y="0"/>
            <a:ext cx="9881844" cy="6858000"/>
          </a:xfrm>
          <a:prstGeom prst="rect">
            <a:avLst/>
          </a:prstGeom>
          <a:noFill/>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274638"/>
            <a:ext cx="8915400" cy="6354762"/>
          </a:xfrm>
        </p:spPr>
        <p:txBody>
          <a:bodyPr>
            <a:normAutofit fontScale="90000"/>
          </a:bodyPr>
          <a:lstStyle/>
          <a:p>
            <a:r>
              <a:rPr lang="en-US" dirty="0"/>
              <a:t>The Bible says that the </a:t>
            </a:r>
            <a:r>
              <a:rPr lang="en-US" b="1" u="sng" dirty="0"/>
              <a:t>true</a:t>
            </a:r>
            <a:r>
              <a:rPr lang="en-US" dirty="0"/>
              <a:t> gift of tongues was given to confirm the words spoken by the </a:t>
            </a:r>
            <a:r>
              <a:rPr lang="en-US" dirty="0" smtClean="0"/>
              <a:t>disciples </a:t>
            </a:r>
            <a:r>
              <a:rPr lang="en-US" dirty="0"/>
              <a:t>and apostles to prove that their message was from God  </a:t>
            </a:r>
            <a:r>
              <a:rPr lang="en-US" dirty="0" smtClean="0"/>
              <a:t>  (</a:t>
            </a:r>
            <a:r>
              <a:rPr lang="en-US" i="1" dirty="0" smtClean="0"/>
              <a:t>Mark </a:t>
            </a:r>
            <a:r>
              <a:rPr lang="en-US" i="1" dirty="0"/>
              <a:t>16:17-20;  </a:t>
            </a:r>
            <a:br>
              <a:rPr lang="en-US" i="1" dirty="0"/>
            </a:br>
            <a:r>
              <a:rPr lang="en-US" i="1" dirty="0"/>
              <a:t>	II Corinthians 12:12;  Hebrews </a:t>
            </a:r>
            <a:r>
              <a:rPr lang="en-US" i="1" dirty="0" smtClean="0"/>
              <a:t>2:1-5). </a:t>
            </a:r>
            <a:br>
              <a:rPr lang="en-US" i="1" dirty="0" smtClean="0"/>
            </a:br>
            <a:r>
              <a:rPr lang="en-US" i="1" dirty="0" smtClean="0"/>
              <a:t> </a:t>
            </a:r>
            <a:r>
              <a:rPr lang="en-US" dirty="0" smtClean="0"/>
              <a:t/>
            </a:r>
            <a:br>
              <a:rPr lang="en-US" dirty="0" smtClean="0"/>
            </a:br>
            <a:r>
              <a:rPr lang="en-US" dirty="0" smtClean="0"/>
              <a:t>We </a:t>
            </a:r>
            <a:r>
              <a:rPr lang="en-US" dirty="0"/>
              <a:t>need no confirmation of God’s Word today </a:t>
            </a:r>
            <a:r>
              <a:rPr lang="en-US" dirty="0" smtClean="0"/>
              <a:t>because </a:t>
            </a:r>
            <a:r>
              <a:rPr lang="en-US" dirty="0"/>
              <a:t>we possess His </a:t>
            </a:r>
            <a:r>
              <a:rPr lang="en-US" dirty="0" smtClean="0"/>
              <a:t/>
            </a:r>
            <a:br>
              <a:rPr lang="en-US" dirty="0" smtClean="0"/>
            </a:br>
            <a:r>
              <a:rPr lang="en-US" dirty="0" smtClean="0"/>
              <a:t>completed Word</a:t>
            </a:r>
            <a:r>
              <a:rPr lang="en-US" dirty="0"/>
              <a:t>.</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6" name="Picture 6" descr="http://www.discerningtheworld.com/images/wpi/DeonHockey-SlainInTheSpirit.jpg"/>
          <p:cNvPicPr>
            <a:picLocks noChangeAspect="1" noChangeArrowheads="1"/>
          </p:cNvPicPr>
          <p:nvPr/>
        </p:nvPicPr>
        <p:blipFill>
          <a:blip r:embed="rId2" cstate="print"/>
          <a:srcRect/>
          <a:stretch>
            <a:fillRect/>
          </a:stretch>
        </p:blipFill>
        <p:spPr bwMode="auto">
          <a:xfrm rot="240290">
            <a:off x="2517413" y="4376429"/>
            <a:ext cx="3174276" cy="2373622"/>
          </a:xfrm>
          <a:prstGeom prst="rect">
            <a:avLst/>
          </a:prstGeom>
          <a:noFill/>
        </p:spPr>
      </p:pic>
      <p:sp>
        <p:nvSpPr>
          <p:cNvPr id="2" name="Title 1"/>
          <p:cNvSpPr>
            <a:spLocks noGrp="1"/>
          </p:cNvSpPr>
          <p:nvPr>
            <p:ph type="title"/>
          </p:nvPr>
        </p:nvSpPr>
        <p:spPr>
          <a:xfrm>
            <a:off x="0" y="0"/>
            <a:ext cx="9144000" cy="3429000"/>
          </a:xfrm>
        </p:spPr>
        <p:txBody>
          <a:bodyPr>
            <a:normAutofit/>
          </a:bodyPr>
          <a:lstStyle/>
          <a:p>
            <a:r>
              <a:rPr lang="en-US" dirty="0"/>
              <a:t>The </a:t>
            </a:r>
            <a:r>
              <a:rPr lang="en-US" dirty="0" smtClean="0"/>
              <a:t>Charismatic movement </a:t>
            </a:r>
            <a:r>
              <a:rPr lang="en-US" dirty="0"/>
              <a:t>has made speaking in tongues a </a:t>
            </a:r>
            <a:r>
              <a:rPr lang="en-US" u="sng" dirty="0">
                <a:solidFill>
                  <a:srgbClr val="FFFF00"/>
                </a:solidFill>
              </a:rPr>
              <a:t>sign</a:t>
            </a:r>
            <a:r>
              <a:rPr lang="en-US" dirty="0"/>
              <a:t> to believers </a:t>
            </a:r>
            <a:r>
              <a:rPr lang="en-US" dirty="0" smtClean="0"/>
              <a:t>of the evidence </a:t>
            </a:r>
            <a:r>
              <a:rPr lang="en-US" dirty="0"/>
              <a:t>of </a:t>
            </a:r>
            <a:r>
              <a:rPr lang="en-US" dirty="0" smtClean="0"/>
              <a:t>the </a:t>
            </a:r>
            <a:r>
              <a:rPr lang="en-US" dirty="0"/>
              <a:t>baptism of the Holy Spirit.</a:t>
            </a:r>
          </a:p>
        </p:txBody>
      </p:sp>
      <p:pic>
        <p:nvPicPr>
          <p:cNvPr id="92162" name="Picture 2" descr="http://bitethenews.com/wp-content/uploads/2009/01/faithhealer1.jpg"/>
          <p:cNvPicPr>
            <a:picLocks noChangeAspect="1" noChangeArrowheads="1"/>
          </p:cNvPicPr>
          <p:nvPr/>
        </p:nvPicPr>
        <p:blipFill>
          <a:blip r:embed="rId3" cstate="print"/>
          <a:srcRect/>
          <a:stretch>
            <a:fillRect/>
          </a:stretch>
        </p:blipFill>
        <p:spPr bwMode="auto">
          <a:xfrm rot="1007577">
            <a:off x="5657557" y="3761807"/>
            <a:ext cx="3152775" cy="2177690"/>
          </a:xfrm>
          <a:prstGeom prst="rect">
            <a:avLst/>
          </a:prstGeom>
          <a:noFill/>
        </p:spPr>
      </p:pic>
      <p:pic>
        <p:nvPicPr>
          <p:cNvPr id="92164" name="Picture 4" descr="https://encrypted-tbn1.gstatic.com/images?q=tbn:ANd9GcSendZYLoDegb3p2q4vFbHLZl0sGG4eKww1gqST9Qo2-5ExjA0ixQ"/>
          <p:cNvPicPr>
            <a:picLocks noChangeAspect="1" noChangeArrowheads="1"/>
          </p:cNvPicPr>
          <p:nvPr/>
        </p:nvPicPr>
        <p:blipFill>
          <a:blip r:embed="rId4" cstate="print">
            <a:lum bright="-10000"/>
          </a:blip>
          <a:srcRect/>
          <a:stretch>
            <a:fillRect/>
          </a:stretch>
        </p:blipFill>
        <p:spPr bwMode="auto">
          <a:xfrm rot="20708303">
            <a:off x="228600" y="3048000"/>
            <a:ext cx="3048000" cy="2057401"/>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3600" dirty="0"/>
              <a:t>The Bible states quite clearly that </a:t>
            </a:r>
            <a:r>
              <a:rPr lang="en-US" sz="3600" i="1" dirty="0">
                <a:solidFill>
                  <a:srgbClr val="FFFF00"/>
                </a:solidFill>
              </a:rPr>
              <a:t>“tongues are for a sign, not to them that believe, but to 	them that believe not”</a:t>
            </a:r>
            <a:r>
              <a:rPr lang="en-US" sz="3600" dirty="0">
                <a:solidFill>
                  <a:srgbClr val="FFFF00"/>
                </a:solidFill>
              </a:rPr>
              <a:t>  -  </a:t>
            </a:r>
            <a:r>
              <a:rPr lang="en-US" sz="3600" i="1" dirty="0">
                <a:solidFill>
                  <a:srgbClr val="FFFF00"/>
                </a:solidFill>
              </a:rPr>
              <a:t>I Corinthians 14:21-22.  </a:t>
            </a:r>
            <a:r>
              <a:rPr lang="en-US" sz="3600" dirty="0"/>
              <a:t>It was always the Jews that required a </a:t>
            </a:r>
            <a:r>
              <a:rPr lang="en-US" sz="3600" dirty="0" smtClean="0"/>
              <a:t>sign  </a:t>
            </a:r>
            <a:r>
              <a:rPr lang="en-US" sz="3600" dirty="0"/>
              <a:t>-  </a:t>
            </a:r>
            <a:r>
              <a:rPr lang="en-US" sz="3600" i="1" dirty="0">
                <a:solidFill>
                  <a:srgbClr val="FFFF00"/>
                </a:solidFill>
              </a:rPr>
              <a:t>Acts 28:28-31;  I Corinthians 1:22. </a:t>
            </a:r>
            <a:r>
              <a:rPr lang="en-US" sz="3600" i="1" dirty="0" smtClean="0"/>
              <a:t/>
            </a:r>
            <a:br>
              <a:rPr lang="en-US" sz="3600" i="1" dirty="0" smtClean="0"/>
            </a:br>
            <a:r>
              <a:rPr lang="en-US" sz="3600" i="1" dirty="0" smtClean="0"/>
              <a:t> </a:t>
            </a:r>
            <a:r>
              <a:rPr lang="en-US" sz="3600" dirty="0"/>
              <a:t>Even when the Samaritans and Gentiles spoke 	in tongues </a:t>
            </a:r>
            <a:r>
              <a:rPr lang="en-US" sz="3600" i="1" dirty="0">
                <a:solidFill>
                  <a:srgbClr val="FFFF00"/>
                </a:solidFill>
              </a:rPr>
              <a:t>(Acts 8;  19) </a:t>
            </a:r>
            <a:r>
              <a:rPr lang="en-US" sz="3600" dirty="0"/>
              <a:t>it was a sign to the Jews.  </a:t>
            </a:r>
            <a:r>
              <a:rPr lang="en-US" sz="3600" dirty="0" smtClean="0"/>
              <a:t>Jesus </a:t>
            </a:r>
            <a:r>
              <a:rPr lang="en-US" sz="3600" dirty="0"/>
              <a:t>said in the Gospels, </a:t>
            </a:r>
            <a:r>
              <a:rPr lang="en-US" sz="3600" dirty="0">
                <a:solidFill>
                  <a:srgbClr val="FFFF00"/>
                </a:solidFill>
              </a:rPr>
              <a:t>“</a:t>
            </a:r>
            <a:r>
              <a:rPr lang="en-US" sz="3600" i="1" dirty="0">
                <a:solidFill>
                  <a:srgbClr val="FFFF00"/>
                </a:solidFill>
              </a:rPr>
              <a:t>a wicked and </a:t>
            </a:r>
            <a:r>
              <a:rPr lang="en-US" sz="3600" i="1" dirty="0" smtClean="0">
                <a:solidFill>
                  <a:srgbClr val="FFFF00"/>
                </a:solidFill>
              </a:rPr>
              <a:t>adulterous </a:t>
            </a:r>
            <a:r>
              <a:rPr lang="en-US" sz="3600" i="1" dirty="0">
                <a:solidFill>
                  <a:srgbClr val="FFFF00"/>
                </a:solidFill>
              </a:rPr>
              <a:t>generation seeketh after a sign</a:t>
            </a:r>
            <a:r>
              <a:rPr lang="en-US" sz="3600" dirty="0">
                <a:solidFill>
                  <a:srgbClr val="FFFF00"/>
                </a:solidFill>
              </a:rPr>
              <a:t>”.  </a:t>
            </a:r>
            <a:r>
              <a:rPr lang="en-US" sz="3600" dirty="0" smtClean="0">
                <a:solidFill>
                  <a:srgbClr val="FFFF00"/>
                </a:solidFill>
              </a:rPr>
              <a:t/>
            </a:r>
            <a:br>
              <a:rPr lang="en-US" sz="3600" dirty="0" smtClean="0">
                <a:solidFill>
                  <a:srgbClr val="FFFF00"/>
                </a:solidFill>
              </a:rPr>
            </a:br>
            <a:r>
              <a:rPr lang="en-US" sz="3600" dirty="0" smtClean="0"/>
              <a:t>We </a:t>
            </a:r>
            <a:r>
              <a:rPr lang="en-US" sz="3600" dirty="0"/>
              <a:t>are to </a:t>
            </a:r>
            <a:r>
              <a:rPr lang="en-US" sz="3600" dirty="0">
                <a:solidFill>
                  <a:srgbClr val="FFFF00"/>
                </a:solidFill>
              </a:rPr>
              <a:t>“</a:t>
            </a:r>
            <a:r>
              <a:rPr lang="en-US" sz="3600" i="1" dirty="0">
                <a:solidFill>
                  <a:srgbClr val="FFFF00"/>
                </a:solidFill>
              </a:rPr>
              <a:t>walk by faith, not by sight</a:t>
            </a:r>
            <a:r>
              <a:rPr lang="en-US" sz="3600" dirty="0">
                <a:solidFill>
                  <a:srgbClr val="FFFF00"/>
                </a:solidFill>
              </a:rPr>
              <a:t>”, for </a:t>
            </a:r>
            <a:r>
              <a:rPr lang="en-US" sz="3600" dirty="0" smtClean="0">
                <a:solidFill>
                  <a:srgbClr val="FFFF00"/>
                </a:solidFill>
              </a:rPr>
              <a:t>“</a:t>
            </a:r>
            <a:r>
              <a:rPr lang="en-US" sz="3600" i="1" dirty="0">
                <a:solidFill>
                  <a:srgbClr val="FFFF00"/>
                </a:solidFill>
              </a:rPr>
              <a:t>without faith it is impossible to please God</a:t>
            </a:r>
            <a:r>
              <a:rPr lang="en-US" sz="3600" dirty="0">
                <a:solidFill>
                  <a:srgbClr val="FFFF00"/>
                </a:solidFill>
              </a:rPr>
              <a:t>”  </a:t>
            </a:r>
            <a:r>
              <a:rPr lang="en-US" sz="3600" i="1" dirty="0">
                <a:solidFill>
                  <a:srgbClr val="FFFF00"/>
                </a:solidFill>
              </a:rPr>
              <a:t>(</a:t>
            </a:r>
            <a:r>
              <a:rPr lang="en-US" sz="3600" i="1" dirty="0" smtClean="0">
                <a:solidFill>
                  <a:srgbClr val="FFFF00"/>
                </a:solidFill>
              </a:rPr>
              <a:t>Romans </a:t>
            </a:r>
            <a:r>
              <a:rPr lang="en-US" sz="3600" i="1" dirty="0">
                <a:solidFill>
                  <a:srgbClr val="FFFF00"/>
                </a:solidFill>
              </a:rPr>
              <a:t>1;  Hebrews </a:t>
            </a:r>
            <a:r>
              <a:rPr lang="en-US" sz="3600" i="1" dirty="0" smtClean="0">
                <a:solidFill>
                  <a:srgbClr val="FFFF00"/>
                </a:solidFill>
              </a:rPr>
              <a:t>11:6)</a:t>
            </a:r>
            <a:endParaRPr lang="en-US" sz="3600" i="1" dirty="0">
              <a:solidFill>
                <a:srgbClr val="FFFF00"/>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553200"/>
          </a:xfrm>
        </p:spPr>
        <p:txBody>
          <a:bodyPr>
            <a:normAutofit/>
          </a:bodyPr>
          <a:lstStyle/>
          <a:p>
            <a:r>
              <a:rPr lang="en-US" sz="6600" dirty="0"/>
              <a:t>The </a:t>
            </a:r>
            <a:r>
              <a:rPr lang="en-US" sz="6600" dirty="0" smtClean="0"/>
              <a:t>Charismatic </a:t>
            </a:r>
            <a:r>
              <a:rPr lang="en-US" sz="6600" dirty="0"/>
              <a:t>movement believes that you can be baptized by the Spirit more than once.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543800"/>
          </a:xfrm>
        </p:spPr>
        <p:txBody>
          <a:bodyPr>
            <a:normAutofit/>
          </a:bodyPr>
          <a:lstStyle/>
          <a:p>
            <a:pPr algn="l"/>
            <a:r>
              <a:rPr lang="en-US" sz="3400" dirty="0"/>
              <a:t>The Bible says there is only one baptism  -  </a:t>
            </a:r>
            <a:r>
              <a:rPr lang="en-US" sz="3400" i="1" dirty="0">
                <a:solidFill>
                  <a:srgbClr val="FFFF00"/>
                </a:solidFill>
              </a:rPr>
              <a:t>Ephesians </a:t>
            </a:r>
            <a:r>
              <a:rPr lang="en-US" sz="3400" i="1" dirty="0" smtClean="0">
                <a:solidFill>
                  <a:srgbClr val="FFFF00"/>
                </a:solidFill>
              </a:rPr>
              <a:t>4:5</a:t>
            </a:r>
            <a:r>
              <a:rPr lang="en-US" sz="3400" dirty="0" smtClean="0">
                <a:solidFill>
                  <a:srgbClr val="FFFF00"/>
                </a:solidFill>
              </a:rPr>
              <a:t> </a:t>
            </a:r>
            <a:br>
              <a:rPr lang="en-US" sz="3400" dirty="0" smtClean="0">
                <a:solidFill>
                  <a:srgbClr val="FFFF00"/>
                </a:solidFill>
              </a:rPr>
            </a:br>
            <a:r>
              <a:rPr lang="en-US" sz="3400" dirty="0" smtClean="0">
                <a:solidFill>
                  <a:srgbClr val="FFFF00"/>
                </a:solidFill>
              </a:rPr>
              <a:t/>
            </a:r>
            <a:br>
              <a:rPr lang="en-US" sz="3400" dirty="0" smtClean="0">
                <a:solidFill>
                  <a:srgbClr val="FFFF00"/>
                </a:solidFill>
              </a:rPr>
            </a:br>
            <a:r>
              <a:rPr lang="en-US" sz="3400" dirty="0" smtClean="0"/>
              <a:t>There </a:t>
            </a:r>
            <a:r>
              <a:rPr lang="en-US" sz="3400" dirty="0"/>
              <a:t>is no Scripture to support </a:t>
            </a:r>
            <a:r>
              <a:rPr lang="en-US" sz="3400" dirty="0" smtClean="0"/>
              <a:t>that </a:t>
            </a:r>
            <a:r>
              <a:rPr lang="en-US" sz="3400" dirty="0"/>
              <a:t>a person can receive many baptisms of the Spirit.  </a:t>
            </a:r>
            <a:r>
              <a:rPr lang="en-US" sz="3400" dirty="0" smtClean="0"/>
              <a:t/>
            </a:r>
            <a:br>
              <a:rPr lang="en-US" sz="3400" dirty="0" smtClean="0"/>
            </a:br>
            <a:r>
              <a:rPr lang="en-US" sz="3400" dirty="0"/>
              <a:t/>
            </a:r>
            <a:br>
              <a:rPr lang="en-US" sz="3400" dirty="0"/>
            </a:br>
            <a:r>
              <a:rPr lang="en-US" sz="3400" dirty="0" smtClean="0"/>
              <a:t>No </a:t>
            </a:r>
            <a:r>
              <a:rPr lang="en-US" sz="3400" dirty="0"/>
              <a:t>one in Scripture was baptized by </a:t>
            </a:r>
            <a:r>
              <a:rPr lang="en-US" sz="3400" dirty="0" smtClean="0"/>
              <a:t>the </a:t>
            </a:r>
            <a:r>
              <a:rPr lang="en-US" sz="3400" dirty="0"/>
              <a:t>Spirit more than once</a:t>
            </a:r>
            <a:r>
              <a:rPr lang="en-US" sz="3400" dirty="0" smtClean="0"/>
              <a:t>.</a:t>
            </a:r>
            <a:br>
              <a:rPr lang="en-US" sz="3400" dirty="0" smtClean="0"/>
            </a:br>
            <a:r>
              <a:rPr lang="en-US" sz="3400" dirty="0" smtClean="0"/>
              <a:t>  </a:t>
            </a:r>
            <a:br>
              <a:rPr lang="en-US" sz="3400" dirty="0" smtClean="0"/>
            </a:br>
            <a:r>
              <a:rPr lang="en-US" sz="3400" dirty="0" smtClean="0"/>
              <a:t>The Baptism </a:t>
            </a:r>
            <a:r>
              <a:rPr lang="en-US" sz="3400" dirty="0"/>
              <a:t>of the Spirit is not to be confused with the filling </a:t>
            </a:r>
            <a:r>
              <a:rPr lang="en-US" sz="3400" dirty="0" smtClean="0"/>
              <a:t>(</a:t>
            </a:r>
            <a:r>
              <a:rPr lang="en-US" sz="3400" dirty="0"/>
              <a:t>control) of the Spirit.  They are two different things  -  </a:t>
            </a:r>
            <a:r>
              <a:rPr lang="en-US" sz="3400" i="1" dirty="0">
                <a:solidFill>
                  <a:srgbClr val="FFFF00"/>
                </a:solidFill>
              </a:rPr>
              <a:t>Romans 6;  Ephesians </a:t>
            </a:r>
            <a:r>
              <a:rPr lang="en-US" sz="3400" i="1" dirty="0" smtClean="0">
                <a:solidFill>
                  <a:srgbClr val="FFFF00"/>
                </a:solidFill>
              </a:rPr>
              <a:t>5:18-19</a:t>
            </a:r>
            <a:r>
              <a:rPr lang="en-US" sz="3400" dirty="0"/>
              <a:t/>
            </a:r>
            <a:br>
              <a:rPr lang="en-US" sz="3400" dirty="0"/>
            </a:br>
            <a:endParaRPr lang="en-US" sz="3400"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95600"/>
            <a:ext cx="8229600" cy="3733800"/>
          </a:xfrm>
        </p:spPr>
        <p:txBody>
          <a:bodyPr>
            <a:normAutofit/>
          </a:bodyPr>
          <a:lstStyle/>
          <a:p>
            <a:r>
              <a:rPr lang="en-US" dirty="0"/>
              <a:t>The </a:t>
            </a:r>
            <a:r>
              <a:rPr lang="en-US" dirty="0" smtClean="0"/>
              <a:t>Charismatic </a:t>
            </a:r>
            <a:r>
              <a:rPr lang="en-US" dirty="0"/>
              <a:t>movement speaks of receiving the Holy Spirit after one has been born </a:t>
            </a:r>
            <a:r>
              <a:rPr lang="en-US" dirty="0" smtClean="0"/>
              <a:t>again</a:t>
            </a:r>
            <a:r>
              <a:rPr lang="en-US" dirty="0"/>
              <a:t>.</a:t>
            </a:r>
          </a:p>
        </p:txBody>
      </p:sp>
      <p:pic>
        <p:nvPicPr>
          <p:cNvPr id="75778" name="Picture 2" descr="http://2.bp.blogspot.com/-9hhm3m8-P_g/UOeNnUwcdaI/AAAAAAAACjU/rAHIVDCnO7U/s1600/holy-spirit-best-best.jpg"/>
          <p:cNvPicPr>
            <a:picLocks noChangeAspect="1" noChangeArrowheads="1"/>
          </p:cNvPicPr>
          <p:nvPr/>
        </p:nvPicPr>
        <p:blipFill>
          <a:blip r:embed="rId2" cstate="print"/>
          <a:srcRect/>
          <a:stretch>
            <a:fillRect/>
          </a:stretch>
        </p:blipFill>
        <p:spPr bwMode="auto">
          <a:xfrm>
            <a:off x="2209800" y="228600"/>
            <a:ext cx="4572000" cy="308610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553200"/>
          </a:xfrm>
        </p:spPr>
        <p:txBody>
          <a:bodyPr>
            <a:normAutofit fontScale="90000"/>
          </a:bodyPr>
          <a:lstStyle/>
          <a:p>
            <a:r>
              <a:rPr lang="en-US" dirty="0"/>
              <a:t>The Bible states that a person receives the Holy Spirit when he becomes a child of God </a:t>
            </a:r>
            <a:r>
              <a:rPr lang="en-US" dirty="0" smtClean="0">
                <a:solidFill>
                  <a:srgbClr val="FFFF00"/>
                </a:solidFill>
              </a:rPr>
              <a:t>(</a:t>
            </a:r>
            <a:r>
              <a:rPr lang="en-US" i="1" dirty="0" smtClean="0">
                <a:solidFill>
                  <a:srgbClr val="FFFF00"/>
                </a:solidFill>
              </a:rPr>
              <a:t>John </a:t>
            </a:r>
            <a:r>
              <a:rPr lang="en-US" i="1" dirty="0">
                <a:solidFill>
                  <a:srgbClr val="FFFF00"/>
                </a:solidFill>
              </a:rPr>
              <a:t>1:12;  Acts 10:43-48;  11:14-17;  15:6-11;  I Corinthians 3:16;  6:19;  12:13;  </a:t>
            </a:r>
            <a:r>
              <a:rPr lang="en-US" i="1" dirty="0" smtClean="0">
                <a:solidFill>
                  <a:srgbClr val="FFFF00"/>
                </a:solidFill>
              </a:rPr>
              <a:t>Galatians </a:t>
            </a:r>
            <a:r>
              <a:rPr lang="en-US" i="1" dirty="0">
                <a:solidFill>
                  <a:srgbClr val="FFFF00"/>
                </a:solidFill>
              </a:rPr>
              <a:t>3:26;  4:6;  Ephesians </a:t>
            </a:r>
            <a:r>
              <a:rPr lang="en-US" i="1" dirty="0" smtClean="0">
                <a:solidFill>
                  <a:srgbClr val="FFFF00"/>
                </a:solidFill>
              </a:rPr>
              <a:t>1:13-14)  </a:t>
            </a:r>
            <a:r>
              <a:rPr lang="en-US" i="1" dirty="0" smtClean="0"/>
              <a:t/>
            </a:r>
            <a:br>
              <a:rPr lang="en-US" i="1" dirty="0" smtClean="0"/>
            </a:br>
            <a:r>
              <a:rPr lang="en-US" i="1" dirty="0"/>
              <a:t/>
            </a:r>
            <a:br>
              <a:rPr lang="en-US" i="1" dirty="0"/>
            </a:br>
            <a:r>
              <a:rPr lang="en-US" dirty="0" smtClean="0"/>
              <a:t>The </a:t>
            </a:r>
            <a:r>
              <a:rPr lang="en-US" dirty="0"/>
              <a:t>Scriptures also tell us that if a person does </a:t>
            </a:r>
            <a:r>
              <a:rPr lang="en-US" dirty="0" smtClean="0"/>
              <a:t>not </a:t>
            </a:r>
            <a:r>
              <a:rPr lang="en-US" dirty="0"/>
              <a:t>have the Spirit of Christ he is none of His </a:t>
            </a:r>
            <a:r>
              <a:rPr lang="en-US" dirty="0" smtClean="0"/>
              <a:t>- </a:t>
            </a:r>
            <a:r>
              <a:rPr lang="en-US" i="1" dirty="0" smtClean="0"/>
              <a:t>Romans </a:t>
            </a:r>
            <a:r>
              <a:rPr lang="en-US" i="1" dirty="0"/>
              <a:t>8:9. </a:t>
            </a:r>
            <a:r>
              <a:rPr lang="en-US" i="1" dirty="0" smtClean="0"/>
              <a:t/>
            </a:r>
            <a:br>
              <a:rPr lang="en-US" i="1" dirty="0" smtClean="0"/>
            </a:br>
            <a:r>
              <a:rPr lang="en-US" i="1" dirty="0"/>
              <a:t/>
            </a:r>
            <a:br>
              <a:rPr lang="en-US" i="1" dirty="0"/>
            </a:b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3429000"/>
          </a:xfrm>
        </p:spPr>
        <p:txBody>
          <a:bodyPr>
            <a:normAutofit/>
          </a:bodyPr>
          <a:lstStyle/>
          <a:p>
            <a:r>
              <a:rPr lang="en-US" dirty="0"/>
              <a:t>The </a:t>
            </a:r>
            <a:r>
              <a:rPr lang="en-US" dirty="0" smtClean="0"/>
              <a:t>Charismatic's </a:t>
            </a:r>
            <a:r>
              <a:rPr lang="en-US" dirty="0"/>
              <a:t>believe that tongues is a language not known to anyone (ecstatic speech </a:t>
            </a:r>
            <a:r>
              <a:rPr lang="en-US" dirty="0" smtClean="0"/>
              <a:t>or </a:t>
            </a:r>
            <a:r>
              <a:rPr lang="en-US" dirty="0"/>
              <a:t>babble).</a:t>
            </a:r>
          </a:p>
        </p:txBody>
      </p:sp>
      <p:pic>
        <p:nvPicPr>
          <p:cNvPr id="86018" name="Picture 2" descr="http://media.salemwebnetwork.com/cms/CCOM/5996-praise_pray_tongues_man.630w.tn.jpg"/>
          <p:cNvPicPr>
            <a:picLocks noChangeAspect="1" noChangeArrowheads="1"/>
          </p:cNvPicPr>
          <p:nvPr/>
        </p:nvPicPr>
        <p:blipFill>
          <a:blip r:embed="rId2" cstate="print"/>
          <a:srcRect/>
          <a:stretch>
            <a:fillRect/>
          </a:stretch>
        </p:blipFill>
        <p:spPr bwMode="auto">
          <a:xfrm>
            <a:off x="1524000" y="3505200"/>
            <a:ext cx="5715000" cy="28575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029200" cy="6705600"/>
          </a:xfrm>
        </p:spPr>
        <p:txBody>
          <a:bodyPr>
            <a:normAutofit/>
          </a:bodyPr>
          <a:lstStyle/>
          <a:p>
            <a:r>
              <a:rPr lang="en-US" sz="3600" dirty="0"/>
              <a:t>The Bible says that the </a:t>
            </a:r>
            <a:r>
              <a:rPr lang="en-US" sz="3600" b="1" u="sng" dirty="0"/>
              <a:t>true</a:t>
            </a:r>
            <a:r>
              <a:rPr lang="en-US" sz="3600" dirty="0"/>
              <a:t> gift of tongues was a known language.  When the gift of </a:t>
            </a:r>
            <a:r>
              <a:rPr lang="en-US" sz="3600" dirty="0" smtClean="0"/>
              <a:t>tongues </a:t>
            </a:r>
            <a:r>
              <a:rPr lang="en-US" sz="3600" dirty="0"/>
              <a:t>was used in the Bible everyone heard it in their own language and dialect  </a:t>
            </a:r>
            <a:r>
              <a:rPr lang="en-US" sz="3600" dirty="0" smtClean="0"/>
              <a:t>  </a:t>
            </a:r>
            <a:r>
              <a:rPr lang="en-US" sz="3600" dirty="0"/>
              <a:t/>
            </a:r>
            <a:br>
              <a:rPr lang="en-US" sz="3600" dirty="0"/>
            </a:br>
            <a:r>
              <a:rPr lang="en-US" sz="3600" i="1" dirty="0"/>
              <a:t>	</a:t>
            </a:r>
            <a:r>
              <a:rPr lang="en-US" sz="3600" i="1" dirty="0" smtClean="0"/>
              <a:t>(Acts 2:5-11)  </a:t>
            </a:r>
            <a:r>
              <a:rPr lang="en-US" sz="3600" dirty="0"/>
              <a:t>	</a:t>
            </a:r>
            <a:r>
              <a:rPr lang="en-US" sz="3600" dirty="0" smtClean="0"/>
              <a:t/>
            </a:r>
            <a:br>
              <a:rPr lang="en-US" sz="3600" dirty="0" smtClean="0"/>
            </a:br>
            <a:r>
              <a:rPr lang="en-US" sz="3600" dirty="0"/>
              <a:t/>
            </a:r>
            <a:br>
              <a:rPr lang="en-US" sz="3600" dirty="0"/>
            </a:br>
            <a:r>
              <a:rPr lang="en-US" sz="3600" dirty="0" smtClean="0"/>
              <a:t>The </a:t>
            </a:r>
            <a:r>
              <a:rPr lang="en-US" sz="3600" dirty="0"/>
              <a:t>Greek word for tongues is </a:t>
            </a:r>
            <a:r>
              <a:rPr lang="en-US" sz="3600" b="1" cap="small" dirty="0" err="1"/>
              <a:t>glossa</a:t>
            </a:r>
            <a:r>
              <a:rPr lang="en-US" sz="3600" dirty="0"/>
              <a:t> which means language.</a:t>
            </a:r>
          </a:p>
        </p:txBody>
      </p:sp>
      <p:pic>
        <p:nvPicPr>
          <p:cNvPr id="87042" name="Picture 2" descr="http://postnoon.com/wp-content/uploads/2013/02/Speaking-in-tongues-postnoon-news.jpg"/>
          <p:cNvPicPr>
            <a:picLocks noChangeAspect="1" noChangeArrowheads="1"/>
          </p:cNvPicPr>
          <p:nvPr/>
        </p:nvPicPr>
        <p:blipFill>
          <a:blip r:embed="rId2" cstate="print"/>
          <a:srcRect l="13333" r="13333"/>
          <a:stretch>
            <a:fillRect/>
          </a:stretch>
        </p:blipFill>
        <p:spPr bwMode="auto">
          <a:xfrm>
            <a:off x="4953000" y="1143000"/>
            <a:ext cx="4191000" cy="384810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3124200"/>
          </a:xfrm>
        </p:spPr>
        <p:txBody>
          <a:bodyPr>
            <a:normAutofit/>
          </a:bodyPr>
          <a:lstStyle/>
          <a:p>
            <a:r>
              <a:rPr lang="en-US" dirty="0"/>
              <a:t>The </a:t>
            </a:r>
            <a:r>
              <a:rPr lang="en-US" dirty="0" smtClean="0"/>
              <a:t>Charismatic </a:t>
            </a:r>
            <a:r>
              <a:rPr lang="en-US" dirty="0"/>
              <a:t>movement calls tongues “angel talk” and “private prayer” language.</a:t>
            </a:r>
          </a:p>
        </p:txBody>
      </p:sp>
      <p:pic>
        <p:nvPicPr>
          <p:cNvPr id="88066" name="Picture 2" descr="http://www.hem-of-his-garment-bible-study.org/image-files/worship-him.jpg"/>
          <p:cNvPicPr>
            <a:picLocks noChangeAspect="1" noChangeArrowheads="1"/>
          </p:cNvPicPr>
          <p:nvPr/>
        </p:nvPicPr>
        <p:blipFill>
          <a:blip r:embed="rId2" cstate="print"/>
          <a:srcRect/>
          <a:stretch>
            <a:fillRect/>
          </a:stretch>
        </p:blipFill>
        <p:spPr bwMode="auto">
          <a:xfrm>
            <a:off x="4572000" y="3200400"/>
            <a:ext cx="3262946" cy="32766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http://www.floridamemory.com/fpc/prints/pr11424.jpg"/>
          <p:cNvPicPr>
            <a:picLocks noChangeAspect="1" noChangeArrowheads="1"/>
          </p:cNvPicPr>
          <p:nvPr/>
        </p:nvPicPr>
        <p:blipFill>
          <a:blip r:embed="rId2" cstate="print"/>
          <a:srcRect t="3912" r="12000" b="244"/>
          <a:stretch>
            <a:fillRect/>
          </a:stretch>
        </p:blipFill>
        <p:spPr bwMode="auto">
          <a:xfrm>
            <a:off x="4114800" y="0"/>
            <a:ext cx="5029200" cy="3733800"/>
          </a:xfrm>
          <a:prstGeom prst="rect">
            <a:avLst/>
          </a:prstGeom>
          <a:noFill/>
        </p:spPr>
      </p:pic>
      <p:pic>
        <p:nvPicPr>
          <p:cNvPr id="1032" name="Picture 8" descr="http://www.atoast2wealth.com/wp-content/uploads/2011/08/juanita-bynum-speaking-in-tongues-on-facebook.png"/>
          <p:cNvPicPr>
            <a:picLocks noChangeAspect="1" noChangeArrowheads="1"/>
          </p:cNvPicPr>
          <p:nvPr/>
        </p:nvPicPr>
        <p:blipFill>
          <a:blip r:embed="rId3" cstate="print"/>
          <a:srcRect/>
          <a:stretch>
            <a:fillRect/>
          </a:stretch>
        </p:blipFill>
        <p:spPr bwMode="auto">
          <a:xfrm>
            <a:off x="0" y="0"/>
            <a:ext cx="4628551" cy="2971800"/>
          </a:xfrm>
          <a:prstGeom prst="rect">
            <a:avLst/>
          </a:prstGeom>
          <a:noFill/>
        </p:spPr>
      </p:pic>
      <p:pic>
        <p:nvPicPr>
          <p:cNvPr id="1026" name="Picture 2" descr="http://holyspiritempowers.com/wp-content/uploads/2012/09/Picture1-459x333.jpg"/>
          <p:cNvPicPr>
            <a:picLocks noChangeAspect="1" noChangeArrowheads="1"/>
          </p:cNvPicPr>
          <p:nvPr/>
        </p:nvPicPr>
        <p:blipFill>
          <a:blip r:embed="rId4" cstate="print"/>
          <a:srcRect/>
          <a:stretch>
            <a:fillRect/>
          </a:stretch>
        </p:blipFill>
        <p:spPr bwMode="auto">
          <a:xfrm>
            <a:off x="4876800" y="3686174"/>
            <a:ext cx="4267200" cy="3171826"/>
          </a:xfrm>
          <a:prstGeom prst="rect">
            <a:avLst/>
          </a:prstGeom>
          <a:noFill/>
        </p:spPr>
      </p:pic>
      <p:pic>
        <p:nvPicPr>
          <p:cNvPr id="1030" name="Picture 6" descr="http://www.godammit.com/wp-content/uploads/2009/08/speaking-in-tongues-floor.jpg"/>
          <p:cNvPicPr>
            <a:picLocks noChangeAspect="1" noChangeArrowheads="1"/>
          </p:cNvPicPr>
          <p:nvPr/>
        </p:nvPicPr>
        <p:blipFill>
          <a:blip r:embed="rId5" cstate="print"/>
          <a:srcRect/>
          <a:stretch>
            <a:fillRect/>
          </a:stretch>
        </p:blipFill>
        <p:spPr bwMode="auto">
          <a:xfrm>
            <a:off x="0" y="2993194"/>
            <a:ext cx="5486400" cy="3864806"/>
          </a:xfrm>
          <a:prstGeom prst="rect">
            <a:avLst/>
          </a:prstGeom>
          <a:noFill/>
        </p:spPr>
      </p:pic>
      <p:pic>
        <p:nvPicPr>
          <p:cNvPr id="1028" name="Picture 4" descr="http://b.vimeocdn.com/ts/140/778/140778591_640.jpg"/>
          <p:cNvPicPr>
            <a:picLocks noChangeAspect="1" noChangeArrowheads="1"/>
          </p:cNvPicPr>
          <p:nvPr/>
        </p:nvPicPr>
        <p:blipFill>
          <a:blip r:embed="rId6" cstate="print"/>
          <a:srcRect r="21250"/>
          <a:stretch>
            <a:fillRect/>
          </a:stretch>
        </p:blipFill>
        <p:spPr bwMode="auto">
          <a:xfrm>
            <a:off x="2057400" y="1371600"/>
            <a:ext cx="4800600" cy="3429001"/>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5181600" cy="6583362"/>
          </a:xfrm>
        </p:spPr>
        <p:txBody>
          <a:bodyPr>
            <a:normAutofit fontScale="90000"/>
          </a:bodyPr>
          <a:lstStyle/>
          <a:p>
            <a:r>
              <a:rPr lang="en-US" dirty="0"/>
              <a:t>Whenever angels spoke in the Bible it was in the language of the people to which they were 	addressing.  </a:t>
            </a:r>
            <a:r>
              <a:rPr lang="en-US" dirty="0" smtClean="0"/>
              <a:t/>
            </a:r>
            <a:br>
              <a:rPr lang="en-US" dirty="0" smtClean="0"/>
            </a:br>
            <a:r>
              <a:rPr lang="en-US" dirty="0"/>
              <a:t/>
            </a:r>
            <a:br>
              <a:rPr lang="en-US" dirty="0"/>
            </a:br>
            <a:r>
              <a:rPr lang="en-US" dirty="0" smtClean="0"/>
              <a:t>We </a:t>
            </a:r>
            <a:r>
              <a:rPr lang="en-US" dirty="0"/>
              <a:t>never read of any man or woman praying to God in ecstatic speech.</a:t>
            </a:r>
            <a:br>
              <a:rPr lang="en-US" dirty="0"/>
            </a:br>
            <a:endParaRPr lang="en-US" dirty="0"/>
          </a:p>
        </p:txBody>
      </p:sp>
      <p:pic>
        <p:nvPicPr>
          <p:cNvPr id="89090" name="Picture 2" descr="http://www.heavenlyascents.com/wp-content/uploads/2010/02/abraham_angels.jpg"/>
          <p:cNvPicPr>
            <a:picLocks noChangeAspect="1" noChangeArrowheads="1"/>
          </p:cNvPicPr>
          <p:nvPr/>
        </p:nvPicPr>
        <p:blipFill>
          <a:blip r:embed="rId2" cstate="print"/>
          <a:srcRect/>
          <a:stretch>
            <a:fillRect/>
          </a:stretch>
        </p:blipFill>
        <p:spPr bwMode="auto">
          <a:xfrm>
            <a:off x="5181600" y="1219200"/>
            <a:ext cx="3838575" cy="428625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4191000"/>
          </a:xfrm>
        </p:spPr>
        <p:txBody>
          <a:bodyPr>
            <a:normAutofit/>
          </a:bodyPr>
          <a:lstStyle/>
          <a:p>
            <a:r>
              <a:rPr lang="en-US" dirty="0"/>
              <a:t>The </a:t>
            </a:r>
            <a:r>
              <a:rPr lang="en-US" dirty="0" smtClean="0"/>
              <a:t>Charismatic </a:t>
            </a:r>
            <a:r>
              <a:rPr lang="en-US" dirty="0"/>
              <a:t>movement says that tongues is the Spirit praying through you with </a:t>
            </a:r>
            <a:r>
              <a:rPr lang="en-US" dirty="0" err="1" smtClean="0"/>
              <a:t>groanings</a:t>
            </a:r>
            <a:r>
              <a:rPr lang="en-US" dirty="0" smtClean="0"/>
              <a:t> </a:t>
            </a:r>
            <a:r>
              <a:rPr lang="en-US" dirty="0"/>
              <a:t>which cannot be uttered.</a:t>
            </a:r>
          </a:p>
        </p:txBody>
      </p:sp>
      <p:pic>
        <p:nvPicPr>
          <p:cNvPr id="90114" name="Picture 2" descr="http://a.abcnews.com/images/Nightline/abc_ntl_tongue_070423_mn.jpg"/>
          <p:cNvPicPr>
            <a:picLocks noChangeAspect="1" noChangeArrowheads="1"/>
          </p:cNvPicPr>
          <p:nvPr/>
        </p:nvPicPr>
        <p:blipFill>
          <a:blip r:embed="rId2" cstate="print"/>
          <a:srcRect/>
          <a:stretch>
            <a:fillRect/>
          </a:stretch>
        </p:blipFill>
        <p:spPr bwMode="auto">
          <a:xfrm>
            <a:off x="5257800" y="4191000"/>
            <a:ext cx="3048000" cy="22860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135562"/>
          </a:xfrm>
        </p:spPr>
        <p:txBody>
          <a:bodyPr>
            <a:normAutofit/>
          </a:bodyPr>
          <a:lstStyle/>
          <a:p>
            <a:r>
              <a:rPr lang="en-US" dirty="0"/>
              <a:t>How can one pray in </a:t>
            </a:r>
            <a:r>
              <a:rPr lang="en-US" dirty="0" err="1"/>
              <a:t>groanings</a:t>
            </a:r>
            <a:r>
              <a:rPr lang="en-US" dirty="0"/>
              <a:t> which </a:t>
            </a:r>
            <a:r>
              <a:rPr lang="en-US" u="sng" dirty="0"/>
              <a:t>cannot</a:t>
            </a:r>
            <a:r>
              <a:rPr lang="en-US" dirty="0"/>
              <a:t> be uttered?  </a:t>
            </a:r>
            <a:r>
              <a:rPr lang="en-US" dirty="0" smtClean="0"/>
              <a:t/>
            </a:r>
            <a:br>
              <a:rPr lang="en-US" dirty="0" smtClean="0"/>
            </a:br>
            <a:r>
              <a:rPr lang="en-US" dirty="0"/>
              <a:t/>
            </a:r>
            <a:br>
              <a:rPr lang="en-US" dirty="0"/>
            </a:br>
            <a:r>
              <a:rPr lang="en-US" dirty="0" smtClean="0"/>
              <a:t>You can’t!  </a:t>
            </a:r>
            <a:r>
              <a:rPr lang="en-US" dirty="0"/>
              <a:t>-  </a:t>
            </a:r>
            <a:r>
              <a:rPr lang="en-US" i="1" dirty="0" smtClean="0"/>
              <a:t>See Romans 8:26-27</a:t>
            </a:r>
            <a:endParaRPr lang="en-US" i="1"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4800600" cy="6202362"/>
          </a:xfrm>
        </p:spPr>
        <p:txBody>
          <a:bodyPr>
            <a:normAutofit/>
          </a:bodyPr>
          <a:lstStyle/>
          <a:p>
            <a:r>
              <a:rPr lang="en-US" dirty="0"/>
              <a:t>The </a:t>
            </a:r>
            <a:r>
              <a:rPr lang="en-US" dirty="0" smtClean="0"/>
              <a:t>Charismatic’s </a:t>
            </a:r>
            <a:r>
              <a:rPr lang="en-US" dirty="0"/>
              <a:t>believe that Paul received the Holy Spirit three days after his salvation </a:t>
            </a:r>
            <a:r>
              <a:rPr lang="en-US" dirty="0" smtClean="0"/>
              <a:t>experience</a:t>
            </a:r>
            <a:r>
              <a:rPr lang="en-US" dirty="0"/>
              <a:t>.</a:t>
            </a:r>
          </a:p>
        </p:txBody>
      </p:sp>
      <p:pic>
        <p:nvPicPr>
          <p:cNvPr id="93186" name="Picture 2" descr="http://ubdavid.org/advanced/greatsalvation/graphics/4_paul-conversion.jpg"/>
          <p:cNvPicPr>
            <a:picLocks noChangeAspect="1" noChangeArrowheads="1"/>
          </p:cNvPicPr>
          <p:nvPr/>
        </p:nvPicPr>
        <p:blipFill>
          <a:blip r:embed="rId2" cstate="print"/>
          <a:srcRect/>
          <a:stretch>
            <a:fillRect/>
          </a:stretch>
        </p:blipFill>
        <p:spPr bwMode="auto">
          <a:xfrm>
            <a:off x="4724400" y="1066800"/>
            <a:ext cx="4191000" cy="4191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581400"/>
            <a:ext cx="9144000" cy="3276600"/>
          </a:xfrm>
        </p:spPr>
        <p:txBody>
          <a:bodyPr>
            <a:normAutofit/>
          </a:bodyPr>
          <a:lstStyle/>
          <a:p>
            <a:r>
              <a:rPr lang="en-US" sz="3600" dirty="0"/>
              <a:t>This is not what the Bible says.  Paul received the Holy Spirit  when he called upon the </a:t>
            </a:r>
            <a:r>
              <a:rPr lang="en-US" sz="3600" dirty="0" smtClean="0"/>
              <a:t>name </a:t>
            </a:r>
            <a:r>
              <a:rPr lang="en-US" sz="3600" dirty="0"/>
              <a:t>of the Lord for salvation.  </a:t>
            </a:r>
            <a:r>
              <a:rPr lang="en-US" sz="3600" dirty="0" smtClean="0"/>
              <a:t>He </a:t>
            </a:r>
            <a:r>
              <a:rPr lang="en-US" sz="3600" dirty="0"/>
              <a:t>was filled </a:t>
            </a:r>
            <a:r>
              <a:rPr lang="en-US" sz="3600" dirty="0" smtClean="0"/>
              <a:t>with the </a:t>
            </a:r>
            <a:r>
              <a:rPr lang="en-US" sz="3600" dirty="0"/>
              <a:t>Spirit three days later at Ananias </a:t>
            </a:r>
            <a:r>
              <a:rPr lang="en-US" sz="3600" dirty="0" smtClean="0"/>
              <a:t>house  </a:t>
            </a:r>
            <a:br>
              <a:rPr lang="en-US" sz="3600" dirty="0" smtClean="0"/>
            </a:br>
            <a:r>
              <a:rPr lang="en-US" sz="3600" dirty="0" smtClean="0"/>
              <a:t>(</a:t>
            </a:r>
            <a:r>
              <a:rPr lang="en-US" sz="3600" i="1" dirty="0" smtClean="0"/>
              <a:t>Acts </a:t>
            </a:r>
            <a:r>
              <a:rPr lang="en-US" sz="3600" i="1" dirty="0"/>
              <a:t>9;  22;  </a:t>
            </a:r>
            <a:r>
              <a:rPr lang="en-US" sz="3600" i="1" dirty="0" smtClean="0"/>
              <a:t>26)</a:t>
            </a:r>
            <a:endParaRPr lang="en-US" sz="3600" i="1" dirty="0"/>
          </a:p>
        </p:txBody>
      </p:sp>
      <p:pic>
        <p:nvPicPr>
          <p:cNvPr id="95234" name="Picture 2" descr="https://distantshoresmedia.org/images/obs/OBS-46-10.jpg"/>
          <p:cNvPicPr>
            <a:picLocks noChangeAspect="1" noChangeArrowheads="1"/>
          </p:cNvPicPr>
          <p:nvPr/>
        </p:nvPicPr>
        <p:blipFill>
          <a:blip r:embed="rId2" cstate="print"/>
          <a:srcRect/>
          <a:stretch>
            <a:fillRect/>
          </a:stretch>
        </p:blipFill>
        <p:spPr bwMode="auto">
          <a:xfrm>
            <a:off x="1676400" y="152400"/>
            <a:ext cx="6096000" cy="3429001"/>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2819400"/>
          </a:xfrm>
        </p:spPr>
        <p:txBody>
          <a:bodyPr>
            <a:normAutofit/>
          </a:bodyPr>
          <a:lstStyle/>
          <a:p>
            <a:r>
              <a:rPr lang="en-US" dirty="0"/>
              <a:t>The </a:t>
            </a:r>
            <a:r>
              <a:rPr lang="en-US" dirty="0" smtClean="0"/>
              <a:t>Charismatic </a:t>
            </a:r>
            <a:r>
              <a:rPr lang="en-US" dirty="0"/>
              <a:t>movement believes that tongues are and can be used for one’s own private </a:t>
            </a:r>
            <a:r>
              <a:rPr lang="en-US" dirty="0" smtClean="0"/>
              <a:t>edification</a:t>
            </a:r>
            <a:r>
              <a:rPr lang="en-US" dirty="0"/>
              <a:t>.</a:t>
            </a:r>
          </a:p>
        </p:txBody>
      </p:sp>
      <p:pic>
        <p:nvPicPr>
          <p:cNvPr id="96258" name="Picture 2" descr="http://specialgathering.files.wordpress.com/2011/11/holy-prayer.jpg"/>
          <p:cNvPicPr>
            <a:picLocks noChangeAspect="1" noChangeArrowheads="1"/>
          </p:cNvPicPr>
          <p:nvPr/>
        </p:nvPicPr>
        <p:blipFill>
          <a:blip r:embed="rId2" cstate="print"/>
          <a:srcRect/>
          <a:stretch>
            <a:fillRect/>
          </a:stretch>
        </p:blipFill>
        <p:spPr bwMode="auto">
          <a:xfrm>
            <a:off x="2209800" y="2895600"/>
            <a:ext cx="5105400" cy="3791810"/>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26162"/>
          </a:xfrm>
        </p:spPr>
        <p:txBody>
          <a:bodyPr>
            <a:normAutofit/>
          </a:bodyPr>
          <a:lstStyle/>
          <a:p>
            <a:r>
              <a:rPr lang="en-US" dirty="0"/>
              <a:t>The Bible completely frowns on this.  In every case from Acts to </a:t>
            </a:r>
            <a:r>
              <a:rPr lang="en-US" dirty="0" smtClean="0"/>
              <a:t>      I </a:t>
            </a:r>
            <a:r>
              <a:rPr lang="en-US" dirty="0"/>
              <a:t>Corinthians tongues was </a:t>
            </a:r>
            <a:r>
              <a:rPr lang="en-US" dirty="0" smtClean="0"/>
              <a:t>used </a:t>
            </a:r>
            <a:r>
              <a:rPr lang="en-US" dirty="0"/>
              <a:t>publicly  -  </a:t>
            </a:r>
            <a:r>
              <a:rPr lang="en-US" i="1" dirty="0"/>
              <a:t>I Corinthians 14:1-22</a:t>
            </a:r>
            <a:r>
              <a:rPr lang="en-US" i="1" dirty="0" smtClean="0"/>
              <a:t>.</a:t>
            </a:r>
            <a:br>
              <a:rPr lang="en-US" i="1" dirty="0" smtClean="0"/>
            </a:br>
            <a:r>
              <a:rPr lang="en-US" i="1" dirty="0"/>
              <a:t/>
            </a:r>
            <a:br>
              <a:rPr lang="en-US" i="1" dirty="0"/>
            </a:br>
            <a:r>
              <a:rPr lang="en-US" dirty="0" smtClean="0"/>
              <a:t> </a:t>
            </a:r>
            <a:r>
              <a:rPr lang="en-US" dirty="0"/>
              <a:t>According to </a:t>
            </a:r>
            <a:r>
              <a:rPr lang="en-US" i="1" dirty="0" smtClean="0"/>
              <a:t>I </a:t>
            </a:r>
            <a:r>
              <a:rPr lang="en-US" i="1" dirty="0"/>
              <a:t>Corinthians 13:4-5</a:t>
            </a:r>
            <a:r>
              <a:rPr lang="en-US" dirty="0"/>
              <a:t>, love is never to seek its own edification. </a:t>
            </a:r>
            <a:endParaRPr lang="en-US" i="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0" y="274638"/>
            <a:ext cx="4267200" cy="6507162"/>
          </a:xfrm>
        </p:spPr>
        <p:txBody>
          <a:bodyPr>
            <a:normAutofit/>
          </a:bodyPr>
          <a:lstStyle/>
          <a:p>
            <a:r>
              <a:rPr lang="en-US" dirty="0"/>
              <a:t>The </a:t>
            </a:r>
            <a:r>
              <a:rPr lang="en-US" dirty="0" smtClean="0"/>
              <a:t>Charismatic </a:t>
            </a:r>
            <a:r>
              <a:rPr lang="en-US" dirty="0"/>
              <a:t>movement allows women to speak in tongues within the local </a:t>
            </a:r>
            <a:r>
              <a:rPr lang="en-US" dirty="0" smtClean="0"/>
              <a:t>church meetings</a:t>
            </a:r>
            <a:r>
              <a:rPr lang="en-US" dirty="0"/>
              <a:t>.</a:t>
            </a:r>
          </a:p>
        </p:txBody>
      </p:sp>
      <p:pic>
        <p:nvPicPr>
          <p:cNvPr id="97282" name="Picture 2" descr="http://andrewfriesen.org/images/uploads/images/DSC04975.JPG"/>
          <p:cNvPicPr>
            <a:picLocks noChangeAspect="1" noChangeArrowheads="1"/>
          </p:cNvPicPr>
          <p:nvPr/>
        </p:nvPicPr>
        <p:blipFill>
          <a:blip r:embed="rId2" cstate="print"/>
          <a:srcRect/>
          <a:stretch>
            <a:fillRect/>
          </a:stretch>
        </p:blipFill>
        <p:spPr bwMode="auto">
          <a:xfrm rot="21144857">
            <a:off x="152400" y="2133600"/>
            <a:ext cx="4550833" cy="3413125"/>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8991600" cy="2895600"/>
          </a:xfrm>
        </p:spPr>
        <p:txBody>
          <a:bodyPr>
            <a:normAutofit/>
          </a:bodyPr>
          <a:lstStyle/>
          <a:p>
            <a:r>
              <a:rPr lang="en-US" sz="5400" dirty="0"/>
              <a:t>The Bible forbids women </a:t>
            </a:r>
            <a:r>
              <a:rPr lang="en-US" sz="5400" dirty="0" smtClean="0"/>
              <a:t/>
            </a:r>
            <a:br>
              <a:rPr lang="en-US" sz="5400" dirty="0" smtClean="0"/>
            </a:br>
            <a:r>
              <a:rPr lang="en-US" sz="5400" dirty="0" smtClean="0"/>
              <a:t>speaking </a:t>
            </a:r>
            <a:r>
              <a:rPr lang="en-US" sz="5400" dirty="0"/>
              <a:t>in tongues  </a:t>
            </a:r>
            <a:br>
              <a:rPr lang="en-US" sz="5400" dirty="0"/>
            </a:br>
            <a:r>
              <a:rPr lang="en-US" sz="5400" i="1" dirty="0" smtClean="0"/>
              <a:t>(I </a:t>
            </a:r>
            <a:r>
              <a:rPr lang="en-US" sz="5400" i="1" dirty="0"/>
              <a:t>Corinthians </a:t>
            </a:r>
            <a:r>
              <a:rPr lang="en-US" sz="5400" i="1" dirty="0" smtClean="0"/>
              <a:t>14:34-35)</a:t>
            </a:r>
            <a:endParaRPr lang="en-US" sz="5400" i="1" dirty="0"/>
          </a:p>
        </p:txBody>
      </p:sp>
      <p:pic>
        <p:nvPicPr>
          <p:cNvPr id="103426" name="Picture 2" descr="http://www.aetv.com/the-glades/photos-season-2/second-skin/13Frannie-Speaking-in-Tounges.jpg"/>
          <p:cNvPicPr>
            <a:picLocks noChangeAspect="1" noChangeArrowheads="1"/>
          </p:cNvPicPr>
          <p:nvPr/>
        </p:nvPicPr>
        <p:blipFill>
          <a:blip r:embed="rId2" cstate="print"/>
          <a:srcRect/>
          <a:stretch>
            <a:fillRect/>
          </a:stretch>
        </p:blipFill>
        <p:spPr bwMode="auto">
          <a:xfrm>
            <a:off x="1447800" y="2924174"/>
            <a:ext cx="5953125" cy="3933826"/>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15400" cy="5440362"/>
          </a:xfrm>
        </p:spPr>
        <p:txBody>
          <a:bodyPr>
            <a:normAutofit/>
          </a:bodyPr>
          <a:lstStyle/>
          <a:p>
            <a:r>
              <a:rPr lang="en-US" sz="4800" dirty="0"/>
              <a:t>The </a:t>
            </a:r>
            <a:r>
              <a:rPr lang="en-US" sz="4800" dirty="0" smtClean="0"/>
              <a:t>Charismatic </a:t>
            </a:r>
            <a:r>
              <a:rPr lang="en-US" sz="4800" dirty="0"/>
              <a:t>movement believes that tongues </a:t>
            </a:r>
            <a:r>
              <a:rPr lang="en-US" sz="4800" dirty="0" smtClean="0"/>
              <a:t/>
            </a:r>
            <a:br>
              <a:rPr lang="en-US" sz="4800" dirty="0" smtClean="0"/>
            </a:br>
            <a:r>
              <a:rPr lang="en-US" sz="4800" dirty="0" smtClean="0"/>
              <a:t>has </a:t>
            </a:r>
            <a:r>
              <a:rPr lang="en-US" sz="4800" dirty="0"/>
              <a:t>not ceased.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4800"/>
            <a:ext cx="9144000" cy="6400800"/>
          </a:xfrm>
        </p:spPr>
        <p:txBody>
          <a:bodyPr>
            <a:noAutofit/>
          </a:bodyPr>
          <a:lstStyle/>
          <a:p>
            <a:r>
              <a:rPr lang="en-US" sz="4000" i="1" dirty="0" smtClean="0">
                <a:solidFill>
                  <a:srgbClr val="FFFF00"/>
                </a:solidFill>
              </a:rPr>
              <a:t> Acts 2:1-4, 8 </a:t>
            </a:r>
            <a:r>
              <a:rPr lang="en-US" sz="3600" i="1" dirty="0" smtClean="0"/>
              <a:t/>
            </a:r>
            <a:br>
              <a:rPr lang="en-US" sz="3600" i="1" dirty="0" smtClean="0"/>
            </a:br>
            <a:r>
              <a:rPr lang="en-US" sz="3200" i="1" dirty="0" smtClean="0"/>
              <a:t>“And when the day of Pentecost was fully come, they were all with one accord in one place. And suddenly there came a sound from heaven as of a </a:t>
            </a:r>
            <a:r>
              <a:rPr lang="en-US" sz="3200" i="1" u="sng" dirty="0" smtClean="0"/>
              <a:t>rushing mighty wind</a:t>
            </a:r>
            <a:r>
              <a:rPr lang="en-US" sz="3200" i="1" dirty="0" smtClean="0"/>
              <a:t>, and it filled all the house where they were sitting. And there appeared unto them cloven tongues like as of fire, and it sat upon each of them. And they were all filled with the Holy Ghost, and began to </a:t>
            </a:r>
            <a:r>
              <a:rPr lang="en-US" sz="3200" i="1" u="sng" dirty="0" smtClean="0">
                <a:solidFill>
                  <a:srgbClr val="FFFF00"/>
                </a:solidFill>
              </a:rPr>
              <a:t>speak with other tongues</a:t>
            </a:r>
            <a:r>
              <a:rPr lang="en-US" sz="3200" i="1" dirty="0" smtClean="0"/>
              <a:t>, as the Spirit gave them utterance…And </a:t>
            </a:r>
            <a:r>
              <a:rPr lang="en-US" sz="3200" i="1" u="sng" dirty="0" smtClean="0">
                <a:solidFill>
                  <a:srgbClr val="FFFF00"/>
                </a:solidFill>
              </a:rPr>
              <a:t>how hear we every man in our own tongue</a:t>
            </a:r>
            <a:r>
              <a:rPr lang="en-US" sz="3200" i="1" dirty="0" smtClean="0"/>
              <a:t>, wherein we were born?”</a:t>
            </a:r>
            <a:br>
              <a:rPr lang="en-US" sz="3200" i="1" dirty="0" smtClean="0"/>
            </a:br>
            <a:endParaRPr lang="en-US" sz="3200" i="1"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505200"/>
            <a:ext cx="8839200" cy="3352800"/>
          </a:xfrm>
        </p:spPr>
        <p:txBody>
          <a:bodyPr>
            <a:normAutofit/>
          </a:bodyPr>
          <a:lstStyle/>
          <a:p>
            <a:r>
              <a:rPr lang="en-US" sz="5400" dirty="0"/>
              <a:t>The history of the early church </a:t>
            </a:r>
            <a:r>
              <a:rPr lang="en-US" sz="5400" dirty="0" smtClean="0"/>
              <a:t>records </a:t>
            </a:r>
            <a:r>
              <a:rPr lang="en-US" sz="5400" dirty="0"/>
              <a:t>that tongues </a:t>
            </a:r>
            <a:r>
              <a:rPr lang="en-US" sz="5400" dirty="0" smtClean="0"/>
              <a:t>cease.</a:t>
            </a:r>
            <a:endParaRPr lang="en-US" sz="5400" dirty="0"/>
          </a:p>
        </p:txBody>
      </p:sp>
      <p:pic>
        <p:nvPicPr>
          <p:cNvPr id="101380" name="Picture 4" descr="http://www.sacredheartfla.org/images/tn_ChurchHistory1.jpg"/>
          <p:cNvPicPr>
            <a:picLocks noChangeAspect="1" noChangeArrowheads="1"/>
          </p:cNvPicPr>
          <p:nvPr/>
        </p:nvPicPr>
        <p:blipFill>
          <a:blip r:embed="rId2" cstate="print"/>
          <a:srcRect/>
          <a:stretch>
            <a:fillRect/>
          </a:stretch>
        </p:blipFill>
        <p:spPr bwMode="auto">
          <a:xfrm>
            <a:off x="1143000" y="152400"/>
            <a:ext cx="6972534" cy="378841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516562"/>
          </a:xfrm>
        </p:spPr>
        <p:txBody>
          <a:bodyPr>
            <a:normAutofit/>
          </a:bodyPr>
          <a:lstStyle/>
          <a:p>
            <a:r>
              <a:rPr lang="en-US" sz="6000" b="1" dirty="0"/>
              <a:t>However tongues were spoken of outside of </a:t>
            </a:r>
            <a:r>
              <a:rPr lang="en-US" sz="6000" b="1" dirty="0" smtClean="0"/>
              <a:t>mainline Christianity</a:t>
            </a:r>
            <a:r>
              <a:rPr lang="en-US" sz="6000" b="1" dirty="0"/>
              <a:t>:</a:t>
            </a:r>
            <a:endParaRPr lang="en-US" sz="6000" dirty="0"/>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Montanus</a:t>
            </a:r>
            <a:r>
              <a:rPr lang="en-US" dirty="0"/>
              <a:t> and Tertullian</a:t>
            </a:r>
          </a:p>
        </p:txBody>
      </p:sp>
      <p:pic>
        <p:nvPicPr>
          <p:cNvPr id="99330" name="Picture 2" descr="http://jaskology.com/wp-content/uploads/2012/04/origen.jpg"/>
          <p:cNvPicPr>
            <a:picLocks noChangeAspect="1" noChangeArrowheads="1"/>
          </p:cNvPicPr>
          <p:nvPr/>
        </p:nvPicPr>
        <p:blipFill>
          <a:blip r:embed="rId2" cstate="print"/>
          <a:srcRect/>
          <a:stretch>
            <a:fillRect/>
          </a:stretch>
        </p:blipFill>
        <p:spPr bwMode="auto">
          <a:xfrm>
            <a:off x="5486400" y="1905000"/>
            <a:ext cx="2753915" cy="3429000"/>
          </a:xfrm>
          <a:prstGeom prst="rect">
            <a:avLst/>
          </a:prstGeom>
          <a:noFill/>
        </p:spPr>
      </p:pic>
      <p:pic>
        <p:nvPicPr>
          <p:cNvPr id="99332" name="Picture 4" descr="http://mormonsarechristians.us/uploads/3/0/4/2/3042638/7262832.jp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914400" y="2819400"/>
            <a:ext cx="2743200" cy="3410465"/>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rmAutofit/>
          </a:bodyPr>
          <a:lstStyle/>
          <a:p>
            <a:r>
              <a:rPr lang="en-US" dirty="0"/>
              <a:t>During the period of the early church fathers, the only people in the church who were </a:t>
            </a:r>
            <a:r>
              <a:rPr lang="en-US" dirty="0" smtClean="0"/>
              <a:t>reported </a:t>
            </a:r>
            <a:r>
              <a:rPr lang="en-US" dirty="0"/>
              <a:t>to have spoken in tongues were the followers of </a:t>
            </a:r>
            <a:r>
              <a:rPr lang="en-US" dirty="0" err="1"/>
              <a:t>Montanus</a:t>
            </a:r>
            <a:r>
              <a:rPr lang="en-US" dirty="0"/>
              <a:t> and Tertullian. </a:t>
            </a:r>
            <a:r>
              <a:rPr lang="en-US" dirty="0" smtClean="0"/>
              <a:t>In </a:t>
            </a:r>
            <a:r>
              <a:rPr lang="en-US" dirty="0"/>
              <a:t>the middle of the second century, </a:t>
            </a:r>
            <a:r>
              <a:rPr lang="en-US" dirty="0" err="1"/>
              <a:t>Montanus</a:t>
            </a:r>
            <a:r>
              <a:rPr lang="en-US" dirty="0"/>
              <a:t>, a pagan priest who had been recently </a:t>
            </a:r>
            <a:r>
              <a:rPr lang="en-US" dirty="0" smtClean="0"/>
              <a:t>converted </a:t>
            </a:r>
            <a:r>
              <a:rPr lang="en-US" dirty="0"/>
              <a:t>to Christianity, announced to everyone that he was the spokesman for the </a:t>
            </a:r>
            <a:r>
              <a:rPr lang="en-US" dirty="0" smtClean="0"/>
              <a:t>Holy </a:t>
            </a:r>
            <a:r>
              <a:rPr lang="en-US" dirty="0"/>
              <a:t>Spirit.</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6096000"/>
          </a:xfrm>
        </p:spPr>
        <p:txBody>
          <a:bodyPr>
            <a:noAutofit/>
          </a:bodyPr>
          <a:lstStyle/>
          <a:p>
            <a:r>
              <a:rPr lang="en-US" sz="4000" dirty="0"/>
              <a:t>Believing that Christ was soon going to set up the Kingdom with </a:t>
            </a:r>
            <a:r>
              <a:rPr lang="en-US" sz="4000" dirty="0" smtClean="0"/>
              <a:t>headquarters </a:t>
            </a:r>
            <a:r>
              <a:rPr lang="en-US" sz="4000" dirty="0"/>
              <a:t>in his hometown of Phrygia, he tried to justify speaking in tongues as </a:t>
            </a:r>
            <a:r>
              <a:rPr lang="en-US" sz="4000" dirty="0" smtClean="0"/>
              <a:t>an occurrence </a:t>
            </a:r>
            <a:r>
              <a:rPr lang="en-US" sz="4000" dirty="0"/>
              <a:t>of the end of the age.  He was accompanied by two female priestesses, </a:t>
            </a:r>
            <a:r>
              <a:rPr lang="en-US" sz="4000" dirty="0" smtClean="0"/>
              <a:t>who </a:t>
            </a:r>
            <a:r>
              <a:rPr lang="en-US" sz="4000" dirty="0"/>
              <a:t>also spoke in ecstatic speech.  </a:t>
            </a:r>
            <a:r>
              <a:rPr lang="en-US" sz="4000" dirty="0" err="1"/>
              <a:t>Montanus</a:t>
            </a:r>
            <a:r>
              <a:rPr lang="en-US" sz="4000" dirty="0"/>
              <a:t> was thrown out of </a:t>
            </a:r>
            <a:r>
              <a:rPr lang="en-US" sz="4000" dirty="0" smtClean="0"/>
              <a:t>the </a:t>
            </a:r>
            <a:r>
              <a:rPr lang="en-US" sz="4000" dirty="0"/>
              <a:t>church as a heretic.  </a:t>
            </a:r>
            <a:r>
              <a:rPr lang="en-US" sz="4000" dirty="0" err="1"/>
              <a:t>Tertulliam</a:t>
            </a:r>
            <a:r>
              <a:rPr lang="en-US" sz="4000" dirty="0"/>
              <a:t>, a disciple of </a:t>
            </a:r>
            <a:r>
              <a:rPr lang="en-US" sz="4000" dirty="0" err="1"/>
              <a:t>Montanus</a:t>
            </a:r>
            <a:r>
              <a:rPr lang="en-US" sz="4000" dirty="0"/>
              <a:t>, advocated speaking in </a:t>
            </a:r>
            <a:r>
              <a:rPr lang="en-US" sz="4000" dirty="0" smtClean="0"/>
              <a:t>tongues </a:t>
            </a:r>
            <a:r>
              <a:rPr lang="en-US" sz="4000" dirty="0"/>
              <a:t>as well. </a:t>
            </a:r>
            <a:r>
              <a:rPr lang="en-US" sz="4000" dirty="0" smtClean="0"/>
              <a:t/>
            </a:r>
            <a:br>
              <a:rPr lang="en-US" sz="4000" dirty="0" smtClean="0"/>
            </a:br>
            <a:r>
              <a:rPr lang="en-US" sz="4000" dirty="0" smtClean="0"/>
              <a:t>He </a:t>
            </a:r>
            <a:r>
              <a:rPr lang="en-US" sz="4000" dirty="0"/>
              <a:t>lived from 150 to 222 A.D.</a:t>
            </a:r>
            <a:br>
              <a:rPr lang="en-US" sz="4000" dirty="0"/>
            </a:br>
            <a:endParaRPr lang="en-US" sz="4000"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354762"/>
          </a:xfrm>
        </p:spPr>
        <p:txBody>
          <a:bodyPr>
            <a:noAutofit/>
          </a:bodyPr>
          <a:lstStyle/>
          <a:p>
            <a:r>
              <a:rPr lang="en-US" sz="4800" dirty="0" smtClean="0"/>
              <a:t>There </a:t>
            </a:r>
            <a:r>
              <a:rPr lang="en-US" sz="4800" dirty="0"/>
              <a:t>are other occasions of tongues or ecstatic speech during this </a:t>
            </a:r>
            <a:r>
              <a:rPr lang="en-US" sz="4800" dirty="0" smtClean="0"/>
              <a:t>period</a:t>
            </a:r>
            <a:r>
              <a:rPr lang="en-US" sz="4800" dirty="0"/>
              <a:t>;  but not in Christianity.  Tongues were characteristic of pagan religions </a:t>
            </a:r>
            <a:r>
              <a:rPr lang="en-US" sz="4800" dirty="0" smtClean="0"/>
              <a:t/>
            </a:r>
            <a:br>
              <a:rPr lang="en-US" sz="4800" dirty="0" smtClean="0"/>
            </a:br>
            <a:r>
              <a:rPr lang="en-US" sz="4800" i="1" dirty="0" smtClean="0">
                <a:solidFill>
                  <a:srgbClr val="FFFF00"/>
                </a:solidFill>
              </a:rPr>
              <a:t>(</a:t>
            </a:r>
            <a:r>
              <a:rPr lang="en-US" sz="4800" i="1" dirty="0">
                <a:solidFill>
                  <a:srgbClr val="FFFF00"/>
                </a:solidFill>
              </a:rPr>
              <a:t>e.g</a:t>
            </a:r>
            <a:r>
              <a:rPr lang="en-US" sz="4800" i="1" dirty="0" smtClean="0">
                <a:solidFill>
                  <a:srgbClr val="FFFF00"/>
                </a:solidFill>
              </a:rPr>
              <a:t>., the </a:t>
            </a:r>
            <a:r>
              <a:rPr lang="en-US" sz="4800" i="1" dirty="0">
                <a:solidFill>
                  <a:srgbClr val="FFFF00"/>
                </a:solidFill>
              </a:rPr>
              <a:t>priestesses of Delphi, pagan witch doctors, and various seers), </a:t>
            </a:r>
            <a:r>
              <a:rPr lang="en-US" sz="4800" dirty="0"/>
              <a:t>but they were not </a:t>
            </a:r>
            <a:r>
              <a:rPr lang="en-US" sz="4800" dirty="0" smtClean="0"/>
              <a:t>present </a:t>
            </a:r>
            <a:r>
              <a:rPr lang="en-US" sz="4800" dirty="0"/>
              <a:t>in Christianity.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lstStyle/>
          <a:p>
            <a:r>
              <a:rPr lang="en-US" dirty="0"/>
              <a:t>The </a:t>
            </a:r>
            <a:r>
              <a:rPr lang="en-US" dirty="0" err="1"/>
              <a:t>Cevenols</a:t>
            </a:r>
            <a:endParaRPr lang="en-US" dirty="0"/>
          </a:p>
        </p:txBody>
      </p:sp>
      <p:pic>
        <p:nvPicPr>
          <p:cNvPr id="105474" name="Picture 2" descr="http://www.huguenotsociety.org/Secret_Worship.jpg"/>
          <p:cNvPicPr>
            <a:picLocks noChangeAspect="1" noChangeArrowheads="1"/>
          </p:cNvPicPr>
          <p:nvPr/>
        </p:nvPicPr>
        <p:blipFill>
          <a:blip r:embed="rId2" cstate="print"/>
          <a:srcRect/>
          <a:stretch>
            <a:fillRect/>
          </a:stretch>
        </p:blipFill>
        <p:spPr bwMode="auto">
          <a:xfrm>
            <a:off x="1219200" y="1828800"/>
            <a:ext cx="6433593" cy="4419600"/>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en-US" dirty="0"/>
              <a:t>The gift of ecstatic utterance was claimed by a group of persecuted Protestants in </a:t>
            </a:r>
            <a:r>
              <a:rPr lang="en-US" dirty="0" smtClean="0"/>
              <a:t>southern </a:t>
            </a:r>
            <a:r>
              <a:rPr lang="en-US" dirty="0"/>
              <a:t>France around 1685.  </a:t>
            </a:r>
            <a:r>
              <a:rPr lang="en-US" dirty="0" smtClean="0"/>
              <a:t/>
            </a:r>
            <a:br>
              <a:rPr lang="en-US" dirty="0" smtClean="0"/>
            </a:br>
            <a:r>
              <a:rPr lang="en-US" dirty="0"/>
              <a:t/>
            </a:r>
            <a:br>
              <a:rPr lang="en-US" dirty="0"/>
            </a:br>
            <a:r>
              <a:rPr lang="en-US" dirty="0" smtClean="0"/>
              <a:t>They </a:t>
            </a:r>
            <a:r>
              <a:rPr lang="en-US" dirty="0"/>
              <a:t>believe that their little children, who knew only </a:t>
            </a:r>
            <a:r>
              <a:rPr lang="en-US" dirty="0" smtClean="0"/>
              <a:t>the </a:t>
            </a:r>
            <a:r>
              <a:rPr lang="en-US" dirty="0"/>
              <a:t>local dialect, were able to speak in perfect French while in a trance.</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5897562"/>
          </a:xfrm>
        </p:spPr>
        <p:txBody>
          <a:bodyPr>
            <a:normAutofit/>
          </a:bodyPr>
          <a:lstStyle/>
          <a:p>
            <a:r>
              <a:rPr lang="en-US" dirty="0"/>
              <a:t>The group </a:t>
            </a:r>
            <a:r>
              <a:rPr lang="en-US" dirty="0" smtClean="0"/>
              <a:t>was </a:t>
            </a:r>
            <a:r>
              <a:rPr lang="en-US" dirty="0"/>
              <a:t>soon discredited because of their night </a:t>
            </a:r>
            <a:r>
              <a:rPr lang="en-US" dirty="0" smtClean="0"/>
              <a:t>raids. </a:t>
            </a:r>
            <a:br>
              <a:rPr lang="en-US" dirty="0" smtClean="0"/>
            </a:br>
            <a:r>
              <a:rPr lang="en-US" dirty="0"/>
              <a:t/>
            </a:r>
            <a:br>
              <a:rPr lang="en-US" dirty="0"/>
            </a:br>
            <a:r>
              <a:rPr lang="en-US" dirty="0" smtClean="0"/>
              <a:t> </a:t>
            </a:r>
            <a:r>
              <a:rPr lang="en-US" dirty="0"/>
              <a:t>And because all their prophecies went unfulfilled, they were branded as </a:t>
            </a:r>
            <a:r>
              <a:rPr lang="en-US" dirty="0" smtClean="0"/>
              <a:t>heretics </a:t>
            </a:r>
            <a:r>
              <a:rPr lang="en-US" dirty="0"/>
              <a:t>and not considered to be a part of mainline Christianity.</a:t>
            </a:r>
            <a:br>
              <a:rPr lang="en-US" dirty="0"/>
            </a:br>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Jansenism</a:t>
            </a:r>
            <a:endParaRPr lang="en-US" dirty="0"/>
          </a:p>
        </p:txBody>
      </p:sp>
      <p:pic>
        <p:nvPicPr>
          <p:cNvPr id="109572" name="Picture 4" descr="https://upload.wikimedia.org/wikipedia/commons/thumb/3/35/Cornelius_Jansen_by_Ev%C3%AAque_d%27Ypres_%281585-1638%29.png/220px-Cornelius_Jansen_by_Ev%C3%AAque_d%27Ypres_%281585-1638%29.png"/>
          <p:cNvPicPr>
            <a:picLocks noChangeAspect="1" noChangeArrowheads="1"/>
          </p:cNvPicPr>
          <p:nvPr/>
        </p:nvPicPr>
        <p:blipFill>
          <a:blip r:embed="rId2" cstate="print"/>
          <a:srcRect/>
          <a:stretch>
            <a:fillRect/>
          </a:stretch>
        </p:blipFill>
        <p:spPr bwMode="auto">
          <a:xfrm>
            <a:off x="2743200" y="1600200"/>
            <a:ext cx="3746500" cy="4495800"/>
          </a:xfrm>
          <a:prstGeom prst="rect">
            <a:avLst/>
          </a:prstGeom>
          <a:noFill/>
        </p:spPr>
      </p:pic>
      <p:sp>
        <p:nvSpPr>
          <p:cNvPr id="5" name="Rectangle 4"/>
          <p:cNvSpPr/>
          <p:nvPr/>
        </p:nvSpPr>
        <p:spPr>
          <a:xfrm>
            <a:off x="3276600" y="4495800"/>
            <a:ext cx="2590800" cy="523220"/>
          </a:xfrm>
          <a:prstGeom prst="rect">
            <a:avLst/>
          </a:prstGeom>
        </p:spPr>
        <p:txBody>
          <a:bodyPr wrap="square">
            <a:spAutoFit/>
          </a:bodyPr>
          <a:lstStyle/>
          <a:p>
            <a:r>
              <a:rPr lang="en-US" sz="2800" dirty="0" smtClean="0"/>
              <a:t>Cornelius Jansen </a:t>
            </a:r>
            <a:endParaRPr lang="en-US" sz="2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jeremypryor.files.wordpress.com/2008/12/pentecost1.jpg"/>
          <p:cNvPicPr>
            <a:picLocks noChangeAspect="1" noChangeArrowheads="1"/>
          </p:cNvPicPr>
          <p:nvPr/>
        </p:nvPicPr>
        <p:blipFill>
          <a:blip r:embed="rId2" cstate="print"/>
          <a:srcRect/>
          <a:stretch>
            <a:fillRect/>
          </a:stretch>
        </p:blipFill>
        <p:spPr bwMode="auto">
          <a:xfrm>
            <a:off x="1" y="-32298"/>
            <a:ext cx="9144000" cy="6890298"/>
          </a:xfrm>
          <a:prstGeom prst="rect">
            <a:avLst/>
          </a:prstGeo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normAutofit/>
          </a:bodyPr>
          <a:lstStyle/>
          <a:p>
            <a:r>
              <a:rPr lang="en-US" dirty="0"/>
              <a:t>Around 1731, a group of Roman Catholic reformers, called the </a:t>
            </a:r>
            <a:r>
              <a:rPr lang="en-US" dirty="0" err="1"/>
              <a:t>Jansenists</a:t>
            </a:r>
            <a:r>
              <a:rPr lang="en-US" dirty="0"/>
              <a:t>, </a:t>
            </a:r>
            <a:r>
              <a:rPr lang="en-US" dirty="0" smtClean="0"/>
              <a:t>held night </a:t>
            </a:r>
            <a:r>
              <a:rPr lang="en-US" dirty="0"/>
              <a:t>meetings </a:t>
            </a:r>
            <a:r>
              <a:rPr lang="en-US" dirty="0" smtClean="0"/>
              <a:t>in </a:t>
            </a:r>
            <a:r>
              <a:rPr lang="en-US" dirty="0"/>
              <a:t>their leader’s tomb, during which they supposedly spoke </a:t>
            </a:r>
            <a:r>
              <a:rPr lang="en-US" dirty="0" smtClean="0"/>
              <a:t>ecstatic </a:t>
            </a:r>
            <a:r>
              <a:rPr lang="en-US" dirty="0"/>
              <a:t>languages.</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371600"/>
          </a:xfrm>
        </p:spPr>
        <p:txBody>
          <a:bodyPr/>
          <a:lstStyle/>
          <a:p>
            <a:r>
              <a:rPr lang="en-US" dirty="0"/>
              <a:t>The Shakers</a:t>
            </a:r>
          </a:p>
        </p:txBody>
      </p:sp>
      <p:pic>
        <p:nvPicPr>
          <p:cNvPr id="111618" name="Picture 2" descr="http://www.theabode.org/images/cache/0663fa2fc12b1fa4eb6b6face52b9231fef88b11.jpg"/>
          <p:cNvPicPr>
            <a:picLocks noChangeAspect="1" noChangeArrowheads="1"/>
          </p:cNvPicPr>
          <p:nvPr/>
        </p:nvPicPr>
        <p:blipFill>
          <a:blip r:embed="rId2" cstate="print"/>
          <a:srcRect/>
          <a:stretch>
            <a:fillRect/>
          </a:stretch>
        </p:blipFill>
        <p:spPr bwMode="auto">
          <a:xfrm rot="295740">
            <a:off x="3886200" y="1447800"/>
            <a:ext cx="5091330" cy="3276600"/>
          </a:xfrm>
          <a:prstGeom prst="rect">
            <a:avLst/>
          </a:prstGeom>
          <a:noFill/>
        </p:spPr>
      </p:pic>
      <p:pic>
        <p:nvPicPr>
          <p:cNvPr id="111620" name="Picture 4" descr="https://upload.wikimedia.org/wikipedia/commons/thumb/b/b5/Shakers_Dancing.jpg/350px-Shakers_Dancing.jpg"/>
          <p:cNvPicPr>
            <a:picLocks noChangeAspect="1" noChangeArrowheads="1"/>
          </p:cNvPicPr>
          <p:nvPr/>
        </p:nvPicPr>
        <p:blipFill>
          <a:blip r:embed="rId3" cstate="print"/>
          <a:srcRect/>
          <a:stretch>
            <a:fillRect/>
          </a:stretch>
        </p:blipFill>
        <p:spPr bwMode="auto">
          <a:xfrm rot="20999533">
            <a:off x="228600" y="2133600"/>
            <a:ext cx="3886200" cy="1987515"/>
          </a:xfrm>
          <a:prstGeom prst="rect">
            <a:avLst/>
          </a:prstGeom>
          <a:noFill/>
        </p:spPr>
      </p:pic>
      <p:pic>
        <p:nvPicPr>
          <p:cNvPr id="111622" name="Picture 6" descr="https://encrypted-tbn3.gstatic.com/images?q=tbn:ANd9GcQU4yOatc494m0SMYlvhcf7IuA3ZFNd3U2ZTnUxKzBUxytfMqUe"/>
          <p:cNvPicPr>
            <a:picLocks noChangeAspect="1" noChangeArrowheads="1"/>
          </p:cNvPicPr>
          <p:nvPr/>
        </p:nvPicPr>
        <p:blipFill>
          <a:blip r:embed="rId4" cstate="print"/>
          <a:srcRect/>
          <a:stretch>
            <a:fillRect/>
          </a:stretch>
        </p:blipFill>
        <p:spPr bwMode="auto">
          <a:xfrm rot="21199949">
            <a:off x="2209800" y="4191000"/>
            <a:ext cx="3429000" cy="2566459"/>
          </a:xfrm>
          <a:prstGeom prst="rect">
            <a:avLst/>
          </a:prstGeom>
          <a:noFill/>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09600"/>
            <a:ext cx="4800600" cy="6019800"/>
          </a:xfrm>
        </p:spPr>
        <p:txBody>
          <a:bodyPr>
            <a:normAutofit fontScale="90000"/>
          </a:bodyPr>
          <a:lstStyle/>
          <a:p>
            <a:r>
              <a:rPr lang="en-US" dirty="0"/>
              <a:t>The Shakers were the followers of Mother Ann Lee, who lived </a:t>
            </a:r>
            <a:r>
              <a:rPr lang="en-US" dirty="0" smtClean="0"/>
              <a:t>      </a:t>
            </a:r>
            <a:br>
              <a:rPr lang="en-US" dirty="0" smtClean="0"/>
            </a:br>
            <a:r>
              <a:rPr lang="en-US" dirty="0" smtClean="0"/>
              <a:t>   from 1736 </a:t>
            </a:r>
            <a:r>
              <a:rPr lang="en-US" dirty="0"/>
              <a:t>to 1784.  	</a:t>
            </a:r>
            <a:br>
              <a:rPr lang="en-US" dirty="0"/>
            </a:br>
            <a:r>
              <a:rPr lang="en-US" dirty="0" smtClean="0"/>
              <a:t>She </a:t>
            </a:r>
            <a:r>
              <a:rPr lang="en-US" dirty="0"/>
              <a:t>regarded </a:t>
            </a:r>
            <a:r>
              <a:rPr lang="en-US" dirty="0" smtClean="0"/>
              <a:t>herself as </a:t>
            </a:r>
            <a:r>
              <a:rPr lang="en-US" dirty="0"/>
              <a:t>the female equivalent of </a:t>
            </a:r>
            <a:r>
              <a:rPr lang="en-US" dirty="0" smtClean="0"/>
              <a:t/>
            </a:r>
            <a:br>
              <a:rPr lang="en-US" dirty="0" smtClean="0"/>
            </a:br>
            <a:r>
              <a:rPr lang="en-US" dirty="0" smtClean="0"/>
              <a:t>Jesus Christ.</a:t>
            </a:r>
            <a:br>
              <a:rPr lang="en-US" dirty="0" smtClean="0"/>
            </a:br>
            <a:r>
              <a:rPr lang="en-US" dirty="0" smtClean="0"/>
              <a:t> God </a:t>
            </a:r>
            <a:r>
              <a:rPr lang="en-US" dirty="0"/>
              <a:t>in </a:t>
            </a:r>
            <a:r>
              <a:rPr lang="en-US" dirty="0" smtClean="0"/>
              <a:t>a female body</a:t>
            </a:r>
            <a:r>
              <a:rPr lang="en-US" dirty="0"/>
              <a:t>.  		</a:t>
            </a:r>
          </a:p>
        </p:txBody>
      </p:sp>
      <p:pic>
        <p:nvPicPr>
          <p:cNvPr id="113666" name="Picture 2" descr="http://www.colonialsense.com/History/Journals/Shakers/shaker3.jpg"/>
          <p:cNvPicPr>
            <a:picLocks noChangeAspect="1" noChangeArrowheads="1"/>
          </p:cNvPicPr>
          <p:nvPr/>
        </p:nvPicPr>
        <p:blipFill>
          <a:blip r:embed="rId2" cstate="print"/>
          <a:srcRect/>
          <a:stretch>
            <a:fillRect/>
          </a:stretch>
        </p:blipFill>
        <p:spPr bwMode="auto">
          <a:xfrm>
            <a:off x="5029200" y="914400"/>
            <a:ext cx="3633848" cy="4114800"/>
          </a:xfrm>
          <a:prstGeom prst="rect">
            <a:avLst/>
          </a:prstGeom>
          <a:noFill/>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0"/>
            <a:ext cx="9144000" cy="6096000"/>
          </a:xfrm>
        </p:spPr>
        <p:txBody>
          <a:bodyPr>
            <a:noAutofit/>
          </a:bodyPr>
          <a:lstStyle/>
          <a:p>
            <a:pPr hangingPunct="0"/>
            <a:r>
              <a:rPr lang="en-US" sz="4000" dirty="0"/>
              <a:t>She founded the Shaker community in Troy, New York, and claimed that she had 	</a:t>
            </a:r>
            <a:r>
              <a:rPr lang="en-US" sz="4000" dirty="0" smtClean="0"/>
              <a:t>received </a:t>
            </a:r>
            <a:r>
              <a:rPr lang="en-US" sz="4000" dirty="0"/>
              <a:t>a revelation from God that sexual intercourse was corrupt. . . </a:t>
            </a:r>
            <a:r>
              <a:rPr lang="en-US" sz="4000" dirty="0" smtClean="0"/>
              <a:t>even </a:t>
            </a:r>
            <a:r>
              <a:rPr lang="en-US" sz="4000" dirty="0"/>
              <a:t>within </a:t>
            </a:r>
            <a:r>
              <a:rPr lang="en-US" sz="4000" dirty="0" smtClean="0"/>
              <a:t>marriage</a:t>
            </a:r>
            <a:r>
              <a:rPr lang="en-US" sz="4000" dirty="0"/>
              <a:t>. </a:t>
            </a:r>
            <a:r>
              <a:rPr lang="en-US" sz="4000" dirty="0" smtClean="0"/>
              <a:t/>
            </a:r>
            <a:br>
              <a:rPr lang="en-US" sz="4000" dirty="0" smtClean="0"/>
            </a:br>
            <a:r>
              <a:rPr lang="en-US" sz="4000" dirty="0" smtClean="0"/>
              <a:t>In order </a:t>
            </a:r>
            <a:r>
              <a:rPr lang="en-US" sz="4000" dirty="0"/>
              <a:t>to teach her followers to mortify the flesh and to </a:t>
            </a:r>
            <a:r>
              <a:rPr lang="en-US" sz="4000" dirty="0" smtClean="0"/>
              <a:t>resist </a:t>
            </a:r>
            <a:r>
              <a:rPr lang="en-US" sz="4000" dirty="0"/>
              <a:t>temptation, she instituted the practice of men and women dancing together in the </a:t>
            </a:r>
            <a:r>
              <a:rPr lang="en-US" sz="4000" dirty="0" smtClean="0"/>
              <a:t>nude </a:t>
            </a:r>
            <a:r>
              <a:rPr lang="en-US" sz="4000" dirty="0"/>
              <a:t>while they spoke in tongues.</a:t>
            </a:r>
            <a:br>
              <a:rPr lang="en-US" sz="4000" dirty="0"/>
            </a:br>
            <a:r>
              <a:rPr lang="en-US" sz="4000" dirty="0"/>
              <a:t>	</a:t>
            </a:r>
            <a:br>
              <a:rPr lang="en-US" sz="4000" dirty="0"/>
            </a:br>
            <a:endParaRPr lang="en-US" sz="4000" dirty="0"/>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30962"/>
          </a:xfrm>
        </p:spPr>
        <p:txBody>
          <a:bodyPr>
            <a:normAutofit/>
          </a:bodyPr>
          <a:lstStyle/>
          <a:p>
            <a:r>
              <a:rPr lang="en-US" sz="6000" dirty="0" smtClean="0"/>
              <a:t>Now all of these groups, which supposedly spoke in tongues, were not a part of mainline, genuine Christianity.</a:t>
            </a:r>
            <a:endParaRPr lang="en-US" sz="6000"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Agnes </a:t>
            </a:r>
            <a:r>
              <a:rPr kumimoji="0" lang="en-US" b="0" i="0" u="none" strike="noStrike" cap="none" normalizeH="0" baseline="0" dirty="0" err="1" smtClean="0">
                <a:ln>
                  <a:noFill/>
                </a:ln>
                <a:solidFill>
                  <a:schemeClr val="tx1"/>
                </a:solidFill>
                <a:effectLst/>
                <a:latin typeface="Arial" pitchFamily="34" charset="0"/>
                <a:ea typeface="Times New Roman" pitchFamily="18" charset="0"/>
                <a:cs typeface="Arial" pitchFamily="34" charset="0"/>
              </a:rPr>
              <a:t>Ozman</a:t>
            </a:r>
            <a: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br>
              <a:rPr kumimoji="0" lang="en-US"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lang="en-US" dirty="0" smtClean="0">
                <a:latin typeface="Arial" pitchFamily="34" charset="0"/>
                <a:ea typeface="Times New Roman" pitchFamily="18" charset="0"/>
                <a:cs typeface="Arial" pitchFamily="34" charset="0"/>
              </a:rPr>
              <a:t>(1901)</a:t>
            </a:r>
            <a:endParaRPr lang="en-US" dirty="0"/>
          </a:p>
        </p:txBody>
      </p:sp>
      <p:pic>
        <p:nvPicPr>
          <p:cNvPr id="114690" name="Picture 2" descr="http://dirvinish.files.wordpress.com/2012/07/semple-mcpherson-1933.jpg"/>
          <p:cNvPicPr>
            <a:picLocks noChangeAspect="1" noChangeArrowheads="1"/>
          </p:cNvPicPr>
          <p:nvPr/>
        </p:nvPicPr>
        <p:blipFill>
          <a:blip r:embed="rId2" cstate="print"/>
          <a:srcRect/>
          <a:stretch>
            <a:fillRect/>
          </a:stretch>
        </p:blipFill>
        <p:spPr bwMode="auto">
          <a:xfrm>
            <a:off x="2286000" y="1981200"/>
            <a:ext cx="4275908" cy="4876800"/>
          </a:xfrm>
          <a:prstGeom prst="rect">
            <a:avLst/>
          </a:prstGeom>
          <a:noFill/>
        </p:spPr>
      </p:pic>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modern day tongues movement does not pass the test of Scripture!</a:t>
            </a:r>
            <a:endParaRPr lang="en-US" dirty="0"/>
          </a:p>
        </p:txBody>
      </p:sp>
      <p:pic>
        <p:nvPicPr>
          <p:cNvPr id="117762" name="Picture 2" descr="http://gbengaadebayo.com/wp-content/uploads/2012/04/bible-magnifying-glass.jpg"/>
          <p:cNvPicPr>
            <a:picLocks noChangeAspect="1" noChangeArrowheads="1"/>
          </p:cNvPicPr>
          <p:nvPr/>
        </p:nvPicPr>
        <p:blipFill>
          <a:blip r:embed="rId2" cstate="print"/>
          <a:srcRect/>
          <a:stretch>
            <a:fillRect/>
          </a:stretch>
        </p:blipFill>
        <p:spPr bwMode="auto">
          <a:xfrm>
            <a:off x="762000" y="1905000"/>
            <a:ext cx="7543800" cy="5048291"/>
          </a:xfrm>
          <a:prstGeom prst="rect">
            <a:avLst/>
          </a:prstGeom>
          <a:noFill/>
        </p:spPr>
      </p:pic>
      <p:pic>
        <p:nvPicPr>
          <p:cNvPr id="117764" name="Picture 4" descr="http://assets.antiguaobserver.com/2009/06/f-grade1.jpg"/>
          <p:cNvPicPr>
            <a:picLocks noChangeAspect="1" noChangeArrowheads="1"/>
          </p:cNvPicPr>
          <p:nvPr/>
        </p:nvPicPr>
        <p:blipFill>
          <a:blip r:embed="rId3" cstate="print"/>
          <a:srcRect/>
          <a:stretch>
            <a:fillRect/>
          </a:stretch>
        </p:blipFill>
        <p:spPr bwMode="auto">
          <a:xfrm>
            <a:off x="2514600" y="2971800"/>
            <a:ext cx="3581400" cy="2903711"/>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b.vimeocdn.com/ts/668/729/66872959_640.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1858</TotalTime>
  <Words>2378</Words>
  <Application>Microsoft Office PowerPoint</Application>
  <PresentationFormat>On-screen Show (4:3)</PresentationFormat>
  <Paragraphs>113</Paragraphs>
  <Slides>86</Slides>
  <Notes>1</Notes>
  <HiddenSlides>0</HiddenSlides>
  <MMClips>0</MMClips>
  <ScaleCrop>false</ScaleCrop>
  <HeadingPairs>
    <vt:vector size="4" baseType="variant">
      <vt:variant>
        <vt:lpstr>Theme</vt:lpstr>
      </vt:variant>
      <vt:variant>
        <vt:i4>1</vt:i4>
      </vt:variant>
      <vt:variant>
        <vt:lpstr>Slide Titles</vt:lpstr>
      </vt:variant>
      <vt:variant>
        <vt:i4>86</vt:i4>
      </vt:variant>
    </vt:vector>
  </HeadingPairs>
  <TitlesOfParts>
    <vt:vector size="87" baseType="lpstr">
      <vt:lpstr>Office Theme</vt:lpstr>
      <vt:lpstr>The Doctrine of the Holy Spirit  </vt:lpstr>
      <vt:lpstr>Slide 2</vt:lpstr>
      <vt:lpstr>Slide 3</vt:lpstr>
      <vt:lpstr>Slide 4</vt:lpstr>
      <vt:lpstr>Slide 5</vt:lpstr>
      <vt:lpstr>Slide 6</vt:lpstr>
      <vt:lpstr> Acts 2:1-4, 8  “And when the day of Pentecost was fully come, they were all with one accord in one place. And suddenly there came a sound from heaven as of a rushing mighty wind, and it filled all the house where they were sitting. And there appeared unto them cloven tongues like as of fire, and it sat upon each of them. And they were all filled with the Holy Ghost, and began to speak with other tongues, as the Spirit gave them utterance…And how hear we every man in our own tongue, wherein we were born?” </vt:lpstr>
      <vt:lpstr>Slide 8</vt:lpstr>
      <vt:lpstr>Slide 9</vt:lpstr>
      <vt:lpstr>Slide 10</vt:lpstr>
      <vt:lpstr>There was the appearance of cloven tongues (diamerizomenai). The Greek word means a tongue that was cloven, that is, parting asunder.   The idea is that a single tongue appeared and then began to split and divide itself, resting upon each of  the disciples.</vt:lpstr>
      <vt:lpstr>Slide 12</vt:lpstr>
      <vt:lpstr>The tongues were not fire, but like fire; that is, they only looked like fire. They were a brilliant, luminous, fire-like substance created by God to dramatize the moment of the Holy Spirit coming upon the disciples.</vt:lpstr>
      <vt:lpstr>Slide 14</vt:lpstr>
      <vt:lpstr>Verses on the true gift of tongues</vt:lpstr>
      <vt:lpstr>Slide 16</vt:lpstr>
      <vt:lpstr>Slide 17</vt:lpstr>
      <vt:lpstr>The gift of tongues has ceased (I Corinthians 13)</vt:lpstr>
      <vt:lpstr>“…whether there be tongues,  they shall cease…”</vt:lpstr>
      <vt:lpstr>Slide 20</vt:lpstr>
      <vt:lpstr>Slide 21</vt:lpstr>
      <vt:lpstr>Tongues were not spoken of again until 1901 in Pentecostalism and later in 1960 in Charismatic Movement:</vt:lpstr>
      <vt:lpstr>Slide 23</vt:lpstr>
      <vt:lpstr> Agnes Ozman  (1901)</vt:lpstr>
      <vt:lpstr>Slide 25</vt:lpstr>
      <vt:lpstr>Slide 26</vt:lpstr>
      <vt:lpstr>Slide 27</vt:lpstr>
      <vt:lpstr>Out of these two events in 1901 and 1906 grew the mainline Pentecostal denominations that many of our brothers and sisters in Christ are a part of today.   Pentecostals believe the Word of God and preach the Word of God  --  and for that we praise Him.  But this particular movement within mainline Christianity didn’t begin until the start of this century. </vt:lpstr>
      <vt:lpstr>The Charismatic Movement - In 1960, in Van Nuys, California, the modern Charismatic Movement (which is tongues outside of mainline Pentecostal denominations) began in an Episcopalian church.  It soon spread across mainline denominations of all kinds. </vt:lpstr>
      <vt:lpstr>Modern day speaking in tongues is a clear violation of Scripture</vt:lpstr>
      <vt:lpstr>The perversion of the gift of tongues  in the church at Corinth  (I Corinthians 14:1-40) </vt:lpstr>
      <vt:lpstr>Slide 32</vt:lpstr>
      <vt:lpstr>Believers must be personally committed to the authority of Scripture and believe that it is the very Word of God (II Timothy 3:16).    Believing that the Scripture is divinely inspired and true to fact (John 17:17), it is final conclusion on any matter of life and practice. </vt:lpstr>
      <vt:lpstr>Slide 34</vt:lpstr>
      <vt:lpstr>Slide 35</vt:lpstr>
      <vt:lpstr>Though the winds of false doctrine blow seeking to sidetrack those who calm the name of Christ, be reassured that the rudder of the Word of God will guide us safely to the harbor of truth (Ephesians 4:13-14).</vt:lpstr>
      <vt:lpstr>I am concerned that many today are being deceived and swept away into an “emotional experience” that has little, if any, Biblical basis.    The Word of God commands me to “speak the truth in love” (Ephesians 4:15).  The truth comes from God’s revealed Word, as recorded in the Bible, and not an experience. </vt:lpstr>
      <vt:lpstr>Any spiritually mature person  will accept God’s Word as the final authority on any given subject.    Keeping this in mind, let’s compare the beliefs of the Charismatic movement with that of Scripture. </vt:lpstr>
      <vt:lpstr>Under the banner of love and unity, the Charismatic movement seeks to transcend all denominational lines.   This movement will unite with anyone who speaks in tongues no  matter who they are or where they stand doctrinally.</vt:lpstr>
      <vt:lpstr>The Bible says that we are to separate ourselves from false doctrine and from Christians who walk disorderly.     Romans 16:7;  I Corinthians 5;                 II Corinthians 6:14-17;    Ephesians 5:1-11;  II Thessalonians 3:6-15;  II Timothy 3:1-5;  Titus 1:10-16</vt:lpstr>
      <vt:lpstr>The Charismatic movement believes that revelation is still being given by God to believers today and is  thus transmitted through the  speaking of tongues.</vt:lpstr>
      <vt:lpstr>The Bible says that the Word of God is complete and that all revelation from God has ceased    Deuteronomy 4:2;  12:32;  Proverbs 30:6;  Revelation 22:18-20</vt:lpstr>
      <vt:lpstr>The majority of the Charismatic participants believe that the gift of speaking in tongues is available to everyone who wants such a gift.</vt:lpstr>
      <vt:lpstr>The Bible teaches very emphatically that the gift of tongues was not for everyone.    The same was true concerning all the other gifts mentioned    (I Corinthians 12:8-30)</vt:lpstr>
      <vt:lpstr>The Charismatic's put much emphasis on speaking in tongues, placing this gift at the  top of their list.    In fact, if you took away speaking in tongues there would not be a Charismatic movement.</vt:lpstr>
      <vt:lpstr>The Bible says that the gift of tongues was the least of all the gifts  (I Corinthians 12:28;  14:18-19)   Why is there not a faith, giving or helping movement?    These are much better gifts.</vt:lpstr>
      <vt:lpstr>The Charismatic movement participants have stated over and over again that every believer  needs a second experience in addition to the new birth which they call “baptism of the Holy Spirit”.    They also teach that this is given only to those who want it and seek it.</vt:lpstr>
      <vt:lpstr>The Bible states that every Christian is baptized by the Holy Spirit at the new birth experience, thus, placing him  into the body of Christ     (I Corinthians 12:13)  The Bible also says “we are complete in Him” and we need no other experience  (Colossians 2:9-10)</vt:lpstr>
      <vt:lpstr>The Charismatic movement says that tongues is to confirm to everyone that you have been baptized with the Spirit</vt:lpstr>
      <vt:lpstr>The Bible says that the true gift of tongues was given to confirm the words spoken by the disciples and apostles to prove that their message was from God    (Mark 16:17-20;    II Corinthians 12:12;  Hebrews 2:1-5).    We need no confirmation of God’s Word today because we possess His  completed Word.</vt:lpstr>
      <vt:lpstr>The Charismatic movement has made speaking in tongues a sign to believers of the evidence of the baptism of the Holy Spirit.</vt:lpstr>
      <vt:lpstr>The Bible states quite clearly that “tongues are for a sign, not to them that believe, but to  them that believe not”  -  I Corinthians 14:21-22.  It was always the Jews that required a sign  -  Acts 28:28-31;  I Corinthians 1:22.   Even when the Samaritans and Gentiles spoke  in tongues (Acts 8;  19) it was a sign to the Jews.  Jesus said in the Gospels, “a wicked and adulterous generation seeketh after a sign”.   We are to “walk by faith, not by sight”, for “without faith it is impossible to please God”  (Romans 1;  Hebrews 11:6)</vt:lpstr>
      <vt:lpstr>The Charismatic movement believes that you can be baptized by the Spirit more than once.</vt:lpstr>
      <vt:lpstr>The Bible says there is only one baptism  -  Ephesians 4:5   There is no Scripture to support that a person can receive many baptisms of the Spirit.    No one in Scripture was baptized by the Spirit more than once.    The Baptism of the Spirit is not to be confused with the filling (control) of the Spirit.  They are two different things  -  Romans 6;  Ephesians 5:18-19 </vt:lpstr>
      <vt:lpstr>The Charismatic movement speaks of receiving the Holy Spirit after one has been born again.</vt:lpstr>
      <vt:lpstr>The Bible states that a person receives the Holy Spirit when he becomes a child of God (John 1:12;  Acts 10:43-48;  11:14-17;  15:6-11;  I Corinthians 3:16;  6:19;  12:13;  Galatians 3:26;  4:6;  Ephesians 1:13-14)    The Scriptures also tell us that if a person does not have the Spirit of Christ he is none of His - Romans 8:9.   </vt:lpstr>
      <vt:lpstr>The Charismatic's believe that tongues is a language not known to anyone (ecstatic speech or babble).</vt:lpstr>
      <vt:lpstr>The Bible says that the true gift of tongues was a known language.  When the gift of tongues was used in the Bible everyone heard it in their own language and dialect      (Acts 2:5-11)     The Greek word for tongues is glossa which means language.</vt:lpstr>
      <vt:lpstr>The Charismatic movement calls tongues “angel talk” and “private prayer” language.</vt:lpstr>
      <vt:lpstr>Whenever angels spoke in the Bible it was in the language of the people to which they were  addressing.    We never read of any man or woman praying to God in ecstatic speech. </vt:lpstr>
      <vt:lpstr>The Charismatic movement says that tongues is the Spirit praying through you with groanings which cannot be uttered.</vt:lpstr>
      <vt:lpstr>How can one pray in groanings which cannot be uttered?    You can’t!  -  See Romans 8:26-27</vt:lpstr>
      <vt:lpstr>The Charismatic’s believe that Paul received the Holy Spirit three days after his salvation experience.</vt:lpstr>
      <vt:lpstr>This is not what the Bible says.  Paul received the Holy Spirit  when he called upon the name of the Lord for salvation.  He was filled with the Spirit three days later at Ananias house   (Acts 9;  22;  26)</vt:lpstr>
      <vt:lpstr>The Charismatic movement believes that tongues are and can be used for one’s own private edification.</vt:lpstr>
      <vt:lpstr>The Bible completely frowns on this.  In every case from Acts to       I Corinthians tongues was used publicly  -  I Corinthians 14:1-22.   According to I Corinthians 13:4-5, love is never to seek its own edification. </vt:lpstr>
      <vt:lpstr>The Charismatic movement allows women to speak in tongues within the local church meetings.</vt:lpstr>
      <vt:lpstr>The Bible forbids women  speaking in tongues   (I Corinthians 14:34-35)</vt:lpstr>
      <vt:lpstr>The Charismatic movement believes that tongues  has not ceased.</vt:lpstr>
      <vt:lpstr>The history of the early church records that tongues cease.</vt:lpstr>
      <vt:lpstr>However tongues were spoken of outside of mainline Christianity:</vt:lpstr>
      <vt:lpstr>Montanus and Tertullian</vt:lpstr>
      <vt:lpstr>During the period of the early church fathers, the only people in the church who were reported to have spoken in tongues were the followers of Montanus and Tertullian. In the middle of the second century, Montanus, a pagan priest who had been recently converted to Christianity, announced to everyone that he was the spokesman for the Holy Spirit.</vt:lpstr>
      <vt:lpstr>Believing that Christ was soon going to set up the Kingdom with headquarters in his hometown of Phrygia, he tried to justify speaking in tongues as an occurrence of the end of the age.  He was accompanied by two female priestesses, who also spoke in ecstatic speech.  Montanus was thrown out of the church as a heretic.  Tertulliam, a disciple of Montanus, advocated speaking in tongues as well.  He lived from 150 to 222 A.D. </vt:lpstr>
      <vt:lpstr>There are other occasions of tongues or ecstatic speech during this period;  but not in Christianity.  Tongues were characteristic of pagan religions  (e.g., the priestesses of Delphi, pagan witch doctors, and various seers), but they were not present in Christianity.</vt:lpstr>
      <vt:lpstr>The Cevenols</vt:lpstr>
      <vt:lpstr>The gift of ecstatic utterance was claimed by a group of persecuted Protestants in southern France around 1685.    They believe that their little children, who knew only the local dialect, were able to speak in perfect French while in a trance.</vt:lpstr>
      <vt:lpstr>The group was soon discredited because of their night raids.    And because all their prophecies went unfulfilled, they were branded as heretics and not considered to be a part of mainline Christianity. </vt:lpstr>
      <vt:lpstr>Jansenism</vt:lpstr>
      <vt:lpstr>Around 1731, a group of Roman Catholic reformers, called the Jansenists, held night meetings in their leader’s tomb, during which they supposedly spoke ecstatic languages.</vt:lpstr>
      <vt:lpstr>The Shakers</vt:lpstr>
      <vt:lpstr>The Shakers were the followers of Mother Ann Lee, who lived           from 1736 to 1784.    She regarded herself as the female equivalent of  Jesus Christ.  God in a female body.    </vt:lpstr>
      <vt:lpstr>She founded the Shaker community in Troy, New York, and claimed that she had  received a revelation from God that sexual intercourse was corrupt. . . even within marriage.  In order to teach her followers to mortify the flesh and to resist temptation, she instituted the practice of men and women dancing together in the nude while they spoke in tongues.   </vt:lpstr>
      <vt:lpstr>Now all of these groups, which supposedly spoke in tongues, were not a part of mainline, genuine Christianity.</vt:lpstr>
      <vt:lpstr> Agnes Ozman  (1901)</vt:lpstr>
      <vt:lpstr>The modern day tongues movement does not pass the test of Scripture!</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Holy Spirit</dc:title>
  <dc:creator>Pastor Daniel White</dc:creator>
  <cp:lastModifiedBy>Pastor Daniel White</cp:lastModifiedBy>
  <cp:revision>78</cp:revision>
  <dcterms:created xsi:type="dcterms:W3CDTF">2013-08-06T14:11:57Z</dcterms:created>
  <dcterms:modified xsi:type="dcterms:W3CDTF">2013-08-07T21:10:46Z</dcterms:modified>
</cp:coreProperties>
</file>