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308" r:id="rId15"/>
    <p:sldId id="320" r:id="rId16"/>
    <p:sldId id="321" r:id="rId17"/>
    <p:sldId id="347" r:id="rId18"/>
    <p:sldId id="348" r:id="rId19"/>
    <p:sldId id="310" r:id="rId20"/>
    <p:sldId id="349" r:id="rId21"/>
    <p:sldId id="314" r:id="rId22"/>
    <p:sldId id="309" r:id="rId23"/>
    <p:sldId id="311" r:id="rId24"/>
    <p:sldId id="315" r:id="rId25"/>
    <p:sldId id="312" r:id="rId26"/>
    <p:sldId id="313" r:id="rId27"/>
    <p:sldId id="317" r:id="rId28"/>
    <p:sldId id="318" r:id="rId29"/>
    <p:sldId id="316" r:id="rId30"/>
    <p:sldId id="322" r:id="rId31"/>
    <p:sldId id="335" r:id="rId32"/>
    <p:sldId id="323" r:id="rId33"/>
    <p:sldId id="324" r:id="rId34"/>
    <p:sldId id="325" r:id="rId35"/>
    <p:sldId id="326" r:id="rId36"/>
    <p:sldId id="327" r:id="rId37"/>
    <p:sldId id="328" r:id="rId38"/>
    <p:sldId id="329" r:id="rId39"/>
    <p:sldId id="330" r:id="rId40"/>
    <p:sldId id="331" r:id="rId41"/>
    <p:sldId id="333" r:id="rId42"/>
    <p:sldId id="334" r:id="rId43"/>
    <p:sldId id="336" r:id="rId44"/>
    <p:sldId id="337" r:id="rId45"/>
    <p:sldId id="338" r:id="rId46"/>
    <p:sldId id="339" r:id="rId47"/>
    <p:sldId id="340" r:id="rId48"/>
    <p:sldId id="341" r:id="rId49"/>
    <p:sldId id="342" r:id="rId50"/>
    <p:sldId id="343" r:id="rId51"/>
    <p:sldId id="344" r:id="rId52"/>
    <p:sldId id="345" r:id="rId53"/>
    <p:sldId id="34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FD30C-7C96-419C-B801-774676DE8376}" type="datetimeFigureOut">
              <a:rPr lang="en-US" smtClean="0"/>
              <a:pPr/>
              <a:t>7/24/2013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28A98-A00D-4A85-AB82-0EE267F521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5E0D4-7811-4462-B6C2-250B10CEC72C}"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E0D4-7811-4462-B6C2-250B10CEC72C}"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E0D4-7811-4462-B6C2-250B10CEC72C}"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E0D4-7811-4462-B6C2-250B10CEC72C}"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5E0D4-7811-4462-B6C2-250B10CEC72C}"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E0D4-7811-4462-B6C2-250B10CEC72C}"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5E0D4-7811-4462-B6C2-250B10CEC72C}" type="datetimeFigureOut">
              <a:rPr lang="en-US" smtClean="0"/>
              <a:pPr/>
              <a:t>7/24/2013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5E0D4-7811-4462-B6C2-250B10CEC72C}" type="datetimeFigureOut">
              <a:rPr lang="en-US" smtClean="0"/>
              <a:pPr/>
              <a:t>7/24/2013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5E0D4-7811-4462-B6C2-250B10CEC72C}" type="datetimeFigureOut">
              <a:rPr lang="en-US" smtClean="0"/>
              <a:pPr/>
              <a:t>7/24/2013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E0D4-7811-4462-B6C2-250B10CEC72C}"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E0D4-7811-4462-B6C2-250B10CEC72C}"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529C3-57A7-4E4F-A01B-ED22E6AED8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5E0D4-7811-4462-B6C2-250B10CEC72C}" type="datetimeFigureOut">
              <a:rPr lang="en-US" smtClean="0"/>
              <a:pPr/>
              <a:t>7/24/2013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529C3-57A7-4E4F-A01B-ED22E6AED8A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gif"/><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0" y="381000"/>
            <a:ext cx="7620000" cy="1446550"/>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Symbols of </a:t>
            </a:r>
            <a:r>
              <a:rPr lang="en-US" sz="4400" dirty="0">
                <a:solidFill>
                  <a:schemeClr val="accent6">
                    <a:lumMod val="60000"/>
                    <a:lumOff val="40000"/>
                  </a:schemeClr>
                </a:solidFill>
                <a:effectLst>
                  <a:glow rad="63500">
                    <a:schemeClr val="accent6">
                      <a:satMod val="175000"/>
                      <a:alpha val="40000"/>
                    </a:schemeClr>
                  </a:glow>
                </a:effectLst>
              </a:rPr>
              <a:t>the Holy </a:t>
            </a:r>
            <a:r>
              <a:rPr lang="en-US" sz="4400" dirty="0" smtClean="0">
                <a:solidFill>
                  <a:schemeClr val="accent6">
                    <a:lumMod val="60000"/>
                    <a:lumOff val="40000"/>
                  </a:schemeClr>
                </a:solidFill>
                <a:effectLst>
                  <a:glow rad="63500">
                    <a:schemeClr val="accent6">
                      <a:satMod val="175000"/>
                      <a:alpha val="40000"/>
                    </a:schemeClr>
                  </a:glow>
                </a:effectLst>
              </a:rPr>
              <a:t>Spirit)</a:t>
            </a:r>
          </a:p>
          <a:p>
            <a:pPr algn="ctr"/>
            <a:r>
              <a:rPr lang="en-US" sz="4400" i="1" dirty="0" smtClean="0">
                <a:solidFill>
                  <a:schemeClr val="accent6">
                    <a:lumMod val="60000"/>
                    <a:lumOff val="40000"/>
                  </a:schemeClr>
                </a:solidFill>
                <a:effectLst>
                  <a:glow rad="63500">
                    <a:schemeClr val="accent6">
                      <a:satMod val="175000"/>
                      <a:alpha val="40000"/>
                    </a:schemeClr>
                  </a:glow>
                </a:effectLst>
              </a:rPr>
              <a:t>Part 5</a:t>
            </a:r>
            <a:endParaRPr lang="en-US" sz="4400" i="1"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to="" calcmode="lin" valueType="num">
                                      <p:cBhvr>
                                        <p:cTn id="17" dur="1" fill="hold"/>
                                        <p:tgtEl>
                                          <p:spTgt spid="205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to="" calcmode="lin" valueType="num">
                                      <p:cBhvr>
                                        <p:cTn id="22" dur="1" fill="hold"/>
                                        <p:tgtEl>
                                          <p:spTgt spid="20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 to="" calcmode="lin" valueType="num">
                                      <p:cBhvr>
                                        <p:cTn id="27" dur="1" fill="hold"/>
                                        <p:tgtEl>
                                          <p:spTgt spid="20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 to="" calcmode="lin" valueType="num">
                                      <p:cBhvr>
                                        <p:cTn id="32" dur="1" fill="hold"/>
                                        <p:tgtEl>
                                          <p:spTgt spid="2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sphotos-a.xx.fbcdn.net/hphotos-ash3/581737_499869836717051_935372578_n.jpg"/>
          <p:cNvPicPr>
            <a:picLocks noChangeAspect="1" noChangeArrowheads="1"/>
          </p:cNvPicPr>
          <p:nvPr/>
        </p:nvPicPr>
        <p:blipFill>
          <a:blip r:embed="rId2" cstate="print"/>
          <a:srcRect/>
          <a:stretch>
            <a:fillRect/>
          </a:stretch>
        </p:blipFill>
        <p:spPr bwMode="auto">
          <a:xfrm>
            <a:off x="0" y="0"/>
            <a:ext cx="9060180" cy="3124200"/>
          </a:xfrm>
          <a:prstGeom prst="rect">
            <a:avLst/>
          </a:prstGeom>
          <a:noFill/>
        </p:spPr>
      </p:pic>
      <p:sp>
        <p:nvSpPr>
          <p:cNvPr id="3" name="Rectangle 2"/>
          <p:cNvSpPr/>
          <p:nvPr/>
        </p:nvSpPr>
        <p:spPr>
          <a:xfrm>
            <a:off x="0" y="3429000"/>
            <a:ext cx="9144000" cy="3785652"/>
          </a:xfrm>
          <a:prstGeom prst="rect">
            <a:avLst/>
          </a:prstGeom>
        </p:spPr>
        <p:txBody>
          <a:bodyPr wrap="square">
            <a:spAutoFit/>
          </a:bodyPr>
          <a:lstStyle/>
          <a:p>
            <a:pPr algn="ctr"/>
            <a:r>
              <a:rPr lang="en-US" sz="3000" i="1" dirty="0" smtClean="0"/>
              <a:t>“John answered, saying unto them all, I indeed baptize you with water; but one mightier than I cometh, the latchet of whose shoes I am not worthy to unloose: </a:t>
            </a:r>
            <a:r>
              <a:rPr lang="en-US" sz="3000" i="1" u="sng" dirty="0" smtClean="0"/>
              <a:t>he shall baptize you with the Holy Ghost and with fire</a:t>
            </a:r>
            <a:r>
              <a:rPr lang="en-US" sz="3000" i="1" dirty="0" smtClean="0"/>
              <a:t>: Whose </a:t>
            </a:r>
            <a:r>
              <a:rPr lang="en-US" sz="3000" i="1" dirty="0" smtClean="0"/>
              <a:t>fan is in his hand, and he will </a:t>
            </a:r>
            <a:r>
              <a:rPr lang="en-US" sz="3000" i="1" dirty="0" err="1" smtClean="0"/>
              <a:t>throughly</a:t>
            </a:r>
            <a:r>
              <a:rPr lang="en-US" sz="3000" i="1" dirty="0" smtClean="0"/>
              <a:t> purge his floor, and will gather the wheat into his garner; but the chaff he will burn with fire unquenchable.” Luke 3:16-17</a:t>
            </a:r>
          </a:p>
          <a:p>
            <a:pPr algn="ctr"/>
            <a:endParaRPr lang="en-US" sz="3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estonianmission.files.wordpress.com/2010/12/book-of-acts.jpg"/>
          <p:cNvPicPr>
            <a:picLocks noChangeAspect="1" noChangeArrowheads="1"/>
          </p:cNvPicPr>
          <p:nvPr/>
        </p:nvPicPr>
        <p:blipFill>
          <a:blip r:embed="rId2" cstate="print">
            <a:lum bright="-10000"/>
          </a:blip>
          <a:srcRect/>
          <a:stretch>
            <a:fillRect/>
          </a:stretch>
        </p:blipFill>
        <p:spPr bwMode="auto">
          <a:xfrm>
            <a:off x="-457200" y="0"/>
            <a:ext cx="9881844"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Autofit/>
          </a:bodyPr>
          <a:lstStyle/>
          <a:p>
            <a:pPr algn="ctr">
              <a:buNone/>
            </a:pPr>
            <a:r>
              <a:rPr lang="en-US" sz="3000" i="1" dirty="0" smtClean="0"/>
              <a:t>   “The </a:t>
            </a:r>
            <a:r>
              <a:rPr lang="en-US" sz="3000" i="1" dirty="0" smtClean="0"/>
              <a:t>former treatise have I made, O </a:t>
            </a:r>
            <a:r>
              <a:rPr lang="en-US" sz="3000" i="1" dirty="0" err="1" smtClean="0"/>
              <a:t>Theophilus</a:t>
            </a:r>
            <a:r>
              <a:rPr lang="en-US" sz="3000" i="1" dirty="0" smtClean="0"/>
              <a:t>, of all that Jesus began both to do and teach, Until the day in which he was taken up, after that he through the Holy Ghost had given commandments unto the apostles whom he had chosen: To whom also he </a:t>
            </a:r>
            <a:r>
              <a:rPr lang="en-US" sz="3000" i="1" dirty="0" err="1" smtClean="0"/>
              <a:t>shewed</a:t>
            </a:r>
            <a:r>
              <a:rPr lang="en-US" sz="3000" i="1" dirty="0" smtClean="0"/>
              <a:t> himself alive after his passion by many infallible proofs, being seen of them forty days, and speaking of the things pertaining to the kingdom of God: And, being assembled together with them, commanded them that they should not depart from Jerusalem, but wait for the promise of the Father, which, saith he, ye have heard of me. </a:t>
            </a:r>
            <a:r>
              <a:rPr lang="en-US" sz="3000" i="1" dirty="0" smtClean="0"/>
              <a:t>For </a:t>
            </a:r>
            <a:r>
              <a:rPr lang="en-US" sz="3000" i="1" dirty="0" smtClean="0"/>
              <a:t>John truly baptized with water; </a:t>
            </a:r>
            <a:r>
              <a:rPr lang="en-US" sz="3000" i="1" u="sng" dirty="0" smtClean="0"/>
              <a:t>but ye shall be baptized with the Holy Ghost not many days hence</a:t>
            </a:r>
            <a:r>
              <a:rPr lang="en-US" sz="3000" i="1" dirty="0" smtClean="0"/>
              <a:t>.</a:t>
            </a:r>
            <a:endParaRPr lang="en-US" sz="3000" i="1" dirty="0"/>
          </a:p>
        </p:txBody>
      </p:sp>
      <p:sp>
        <p:nvSpPr>
          <p:cNvPr id="4" name="Title 1"/>
          <p:cNvSpPr>
            <a:spLocks noGrp="1"/>
          </p:cNvSpPr>
          <p:nvPr>
            <p:ph type="title"/>
          </p:nvPr>
        </p:nvSpPr>
        <p:spPr>
          <a:xfrm>
            <a:off x="457200" y="0"/>
            <a:ext cx="8229600" cy="762000"/>
          </a:xfrm>
        </p:spPr>
        <p:txBody>
          <a:bodyPr>
            <a:normAutofit/>
          </a:bodyPr>
          <a:lstStyle/>
          <a:p>
            <a:r>
              <a:rPr lang="en-US" sz="4000" i="1" dirty="0" smtClean="0">
                <a:solidFill>
                  <a:srgbClr val="FFFF00"/>
                </a:solidFill>
                <a:effectLst>
                  <a:glow rad="101600">
                    <a:schemeClr val="bg1">
                      <a:alpha val="60000"/>
                    </a:schemeClr>
                  </a:glow>
                </a:effectLst>
              </a:rPr>
              <a:t>Acts 1:1-15</a:t>
            </a:r>
            <a:endParaRPr lang="en-US" sz="40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dirty="0" smtClean="0">
                <a:solidFill>
                  <a:srgbClr val="FFFF00"/>
                </a:solidFill>
              </a:rPr>
              <a:t>    </a:t>
            </a:r>
            <a:endParaRPr lang="en-US" dirty="0">
              <a:solidFill>
                <a:srgbClr val="FFFF00"/>
              </a:solidFill>
            </a:endParaRPr>
          </a:p>
        </p:txBody>
      </p:sp>
      <p:sp>
        <p:nvSpPr>
          <p:cNvPr id="4" name="Rectangle 3"/>
          <p:cNvSpPr/>
          <p:nvPr/>
        </p:nvSpPr>
        <p:spPr>
          <a:xfrm>
            <a:off x="0" y="152399"/>
            <a:ext cx="9144000" cy="6494085"/>
          </a:xfrm>
          <a:prstGeom prst="rect">
            <a:avLst/>
          </a:prstGeom>
        </p:spPr>
        <p:txBody>
          <a:bodyPr wrap="square">
            <a:spAutoFit/>
          </a:bodyPr>
          <a:lstStyle/>
          <a:p>
            <a:pPr algn="ctr"/>
            <a:r>
              <a:rPr lang="en-US" sz="3200" i="1" dirty="0" smtClean="0"/>
              <a:t>When they therefore were come together, they asked of him, saying, Lord, wilt thou at this time restore again the kingdom to Israel? And he said unto them, It is not for you to know the times or the seasons, which the Father hath put in his own power. </a:t>
            </a:r>
            <a:r>
              <a:rPr lang="en-US" sz="3200" i="1" u="sng" dirty="0" smtClean="0"/>
              <a:t>But ye shall receive power, after that the Holy Ghost is come upon </a:t>
            </a:r>
            <a:r>
              <a:rPr lang="en-US" sz="3200" i="1" dirty="0" smtClean="0"/>
              <a:t>you: and ye shall be witnesses unto me both in Jerusalem, and in all Judaea, and in Samaria, and unto the uttermost part of the earth. </a:t>
            </a:r>
            <a:r>
              <a:rPr lang="en-US" sz="3200" i="1" dirty="0" smtClean="0"/>
              <a:t>And </a:t>
            </a:r>
            <a:r>
              <a:rPr lang="en-US" sz="3200" i="1" dirty="0" smtClean="0"/>
              <a:t>when he had spoken these things, while they beheld, he was taken up; and a cloud received him out of their sight. And while they looked </a:t>
            </a:r>
            <a:r>
              <a:rPr lang="en-US" sz="3200" i="1" dirty="0" err="1" smtClean="0"/>
              <a:t>stedfastly</a:t>
            </a:r>
            <a:r>
              <a:rPr lang="en-US" sz="3200" i="1" dirty="0" smtClean="0"/>
              <a:t> toward heaven as he went up, behold, two men stood by them in </a:t>
            </a:r>
            <a:r>
              <a:rPr lang="en-US" sz="3200" i="1" dirty="0" smtClean="0"/>
              <a:t>white</a:t>
            </a:r>
            <a:endParaRPr lang="en-US" sz="32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6555641"/>
          </a:xfrm>
          <a:prstGeom prst="rect">
            <a:avLst/>
          </a:prstGeom>
        </p:spPr>
        <p:txBody>
          <a:bodyPr wrap="square">
            <a:spAutoFit/>
          </a:bodyPr>
          <a:lstStyle/>
          <a:p>
            <a:pPr algn="ctr"/>
            <a:r>
              <a:rPr lang="en-US" sz="3000" i="1" dirty="0" smtClean="0"/>
              <a:t>apparel; Which also said, Ye men of Galilee, why stand ye gazing up into heaven? this same Jesus, which is taken up from you into heaven, shall so come in like manner as ye have seen him go into heaven</a:t>
            </a:r>
            <a:r>
              <a:rPr lang="en-US" sz="3000" i="1" dirty="0" smtClean="0"/>
              <a:t>...And </a:t>
            </a:r>
            <a:r>
              <a:rPr lang="en-US" sz="3000" i="1" dirty="0" smtClean="0"/>
              <a:t>when they were come in, they went up into an upper room, where abode both Peter, and James, and John, and Andrew, Philip, and Thomas, Bartholomew, and Matthew, James the son of </a:t>
            </a:r>
            <a:r>
              <a:rPr lang="en-US" sz="3000" i="1" dirty="0" err="1" smtClean="0"/>
              <a:t>Alphaeus</a:t>
            </a:r>
            <a:r>
              <a:rPr lang="en-US" sz="3000" i="1" dirty="0" smtClean="0"/>
              <a:t>, and Simon </a:t>
            </a:r>
            <a:r>
              <a:rPr lang="en-US" sz="3000" i="1" dirty="0" err="1" smtClean="0"/>
              <a:t>Zelotes</a:t>
            </a:r>
            <a:r>
              <a:rPr lang="en-US" sz="3000" i="1" dirty="0" smtClean="0"/>
              <a:t>, and Judas the brother of James. These all continued with one accord in prayer and supplication, with the women, and Mary the mother of Jesus, and with his brethren. And in those days Peter stood up in the midst of the disciples, and said, (the number of names together were about an hundred and twenty,) </a:t>
            </a:r>
            <a:endParaRPr lang="en-US" sz="30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400800"/>
          </a:xfrm>
        </p:spPr>
        <p:txBody>
          <a:bodyPr>
            <a:noAutofit/>
          </a:bodyPr>
          <a:lstStyle/>
          <a:p>
            <a:r>
              <a:rPr lang="en-US" sz="4000" i="1" dirty="0" smtClean="0">
                <a:solidFill>
                  <a:srgbClr val="FFFF00"/>
                </a:solidFill>
              </a:rPr>
              <a:t> </a:t>
            </a:r>
            <a:r>
              <a:rPr lang="en-US" sz="4000" i="1" dirty="0" smtClean="0">
                <a:solidFill>
                  <a:srgbClr val="FFFF00"/>
                </a:solidFill>
              </a:rPr>
              <a:t>Acts </a:t>
            </a:r>
            <a:r>
              <a:rPr lang="en-US" sz="4000" i="1" dirty="0" smtClean="0">
                <a:solidFill>
                  <a:srgbClr val="FFFF00"/>
                </a:solidFill>
              </a:rPr>
              <a:t>2:1-4, </a:t>
            </a:r>
            <a:r>
              <a:rPr lang="en-US" sz="4000" i="1" dirty="0" smtClean="0">
                <a:solidFill>
                  <a:srgbClr val="FFFF00"/>
                </a:solidFill>
              </a:rPr>
              <a:t>8 </a:t>
            </a:r>
            <a:r>
              <a:rPr lang="en-US" sz="3600" i="1" dirty="0" smtClean="0"/>
              <a:t/>
            </a:r>
            <a:br>
              <a:rPr lang="en-US" sz="3600" i="1" dirty="0" smtClean="0"/>
            </a:br>
            <a:r>
              <a:rPr lang="en-US" sz="3200" i="1" dirty="0" smtClean="0"/>
              <a:t>“</a:t>
            </a:r>
            <a:r>
              <a:rPr lang="en-US" sz="3200" i="1" dirty="0" smtClean="0"/>
              <a:t>And when the day of Pentecost was fully come, they were all with one accord in one place. And suddenly there came a sound from heaven as of a </a:t>
            </a:r>
            <a:r>
              <a:rPr lang="en-US" sz="3200" i="1" u="sng" dirty="0" smtClean="0"/>
              <a:t>rushing mighty wind</a:t>
            </a:r>
            <a:r>
              <a:rPr lang="en-US" sz="3200" i="1" dirty="0" smtClean="0"/>
              <a:t>, and it filled all the house where they were sitting. And there appeared unto them cloven tongues like as of fire, and it sat upon each of them. And they were all filled with the Holy Ghost, and began to speak with other tongues, as the Spirit gave them utterance…And how hear we every man in our own tongue, wherein we were born?”</a:t>
            </a:r>
            <a:br>
              <a:rPr lang="en-US" sz="3200" i="1" dirty="0" smtClean="0"/>
            </a:br>
            <a:endParaRPr lang="en-US" sz="32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jeremypryor.files.wordpress.com/2008/12/pentecost1.jpg"/>
          <p:cNvPicPr>
            <a:picLocks noChangeAspect="1" noChangeArrowheads="1"/>
          </p:cNvPicPr>
          <p:nvPr/>
        </p:nvPicPr>
        <p:blipFill>
          <a:blip r:embed="rId2" cstate="print"/>
          <a:srcRect/>
          <a:stretch>
            <a:fillRect/>
          </a:stretch>
        </p:blipFill>
        <p:spPr bwMode="auto">
          <a:xfrm>
            <a:off x="1" y="-32298"/>
            <a:ext cx="9144000" cy="68902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vimeocdn.com/ts/668/729/66872959_6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4.bp.blogspot.com/_VuBdVK9Y_8s/SYNxjCSanWI/AAAAAAAAAi8/_vJXXA8MxNk/s400/CPH_PentaCost+copy.jpg"/>
          <p:cNvPicPr>
            <a:picLocks noChangeAspect="1" noChangeArrowheads="1"/>
          </p:cNvPicPr>
          <p:nvPr/>
        </p:nvPicPr>
        <p:blipFill>
          <a:blip r:embed="rId2" cstate="print"/>
          <a:srcRect/>
          <a:stretch>
            <a:fillRect/>
          </a:stretch>
        </p:blipFill>
        <p:spPr bwMode="auto">
          <a:xfrm>
            <a:off x="228600" y="0"/>
            <a:ext cx="8711883" cy="701306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0400"/>
          </a:xfrm>
        </p:spPr>
        <p:txBody>
          <a:bodyPr>
            <a:normAutofit/>
          </a:bodyPr>
          <a:lstStyle/>
          <a:p>
            <a:r>
              <a:rPr lang="en-US" dirty="0" smtClean="0"/>
              <a:t>There was the appearance of cloven tongues (</a:t>
            </a:r>
            <a:r>
              <a:rPr lang="en-US" i="1" dirty="0" err="1" smtClean="0"/>
              <a:t>diamerizomenai</a:t>
            </a:r>
            <a:r>
              <a:rPr lang="en-US" dirty="0" smtClean="0"/>
              <a:t>). The Greek word means a tongue that was cloven, that is, parting asunder. </a:t>
            </a:r>
            <a:br>
              <a:rPr lang="en-US" dirty="0" smtClean="0"/>
            </a:br>
            <a:r>
              <a:rPr lang="en-US" dirty="0" smtClean="0"/>
              <a:t/>
            </a:r>
            <a:br>
              <a:rPr lang="en-US" dirty="0" smtClean="0"/>
            </a:br>
            <a:r>
              <a:rPr lang="en-US" dirty="0" smtClean="0"/>
              <a:t>The idea is that a single tongue appeared and then began to split and divide itself, resting upon each of </a:t>
            </a:r>
            <a:br>
              <a:rPr lang="en-US" dirty="0" smtClean="0"/>
            </a:br>
            <a:r>
              <a:rPr lang="en-US" dirty="0" smtClean="0"/>
              <a:t>the disciples.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ellenwhite.info/images/chapt-illus/AA/PP-Pentecost_JS_0044.jpg"/>
          <p:cNvPicPr>
            <a:picLocks noChangeAspect="1" noChangeArrowheads="1"/>
          </p:cNvPicPr>
          <p:nvPr/>
        </p:nvPicPr>
        <p:blipFill>
          <a:blip r:embed="rId2" cstate="print"/>
          <a:srcRect/>
          <a:stretch>
            <a:fillRect/>
          </a:stretch>
        </p:blipFill>
        <p:spPr bwMode="auto">
          <a:xfrm>
            <a:off x="0" y="-15877"/>
            <a:ext cx="4762500" cy="6873877"/>
          </a:xfrm>
          <a:prstGeom prst="rect">
            <a:avLst/>
          </a:prstGeom>
          <a:noFill/>
        </p:spPr>
      </p:pic>
      <p:sp>
        <p:nvSpPr>
          <p:cNvPr id="3" name="Rectangle 2"/>
          <p:cNvSpPr/>
          <p:nvPr/>
        </p:nvSpPr>
        <p:spPr>
          <a:xfrm>
            <a:off x="5029200" y="1066801"/>
            <a:ext cx="3886200" cy="5016758"/>
          </a:xfrm>
          <a:prstGeom prst="rect">
            <a:avLst/>
          </a:prstGeom>
        </p:spPr>
        <p:txBody>
          <a:bodyPr wrap="square">
            <a:spAutoFit/>
          </a:bodyPr>
          <a:lstStyle/>
          <a:p>
            <a:pPr algn="ctr"/>
            <a:r>
              <a:rPr lang="en-US" sz="4000" i="1" dirty="0" smtClean="0"/>
              <a:t>“And there appeared unto them cloven </a:t>
            </a:r>
            <a:r>
              <a:rPr lang="en-US" sz="4000" i="1" dirty="0" smtClean="0">
                <a:solidFill>
                  <a:srgbClr val="FFC000"/>
                </a:solidFill>
              </a:rPr>
              <a:t>(split/divided) </a:t>
            </a:r>
            <a:r>
              <a:rPr lang="en-US" sz="4000" i="1" dirty="0" smtClean="0"/>
              <a:t>tongues like as of fire, and it sat upon each of them.”</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ationswap.com/artwork/5/9/6/5906/5906_5906_5.png"/>
          <p:cNvPicPr>
            <a:picLocks noChangeAspect="1" noChangeArrowheads="1"/>
          </p:cNvPicPr>
          <p:nvPr/>
        </p:nvPicPr>
        <p:blipFill>
          <a:blip r:embed="rId2" cstate="print"/>
          <a:srcRect/>
          <a:stretch>
            <a:fillRect/>
          </a:stretch>
        </p:blipFill>
        <p:spPr bwMode="auto">
          <a:xfrm>
            <a:off x="457200" y="-5181600"/>
            <a:ext cx="8602014" cy="5410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44444E-6 L -0.00833 0.85555 " pathEditMode="relative" rAng="0" ptsTypes="AA">
                                      <p:cBhvr>
                                        <p:cTn id="6" dur="3000" fill="hold"/>
                                        <p:tgtEl>
                                          <p:spTgt spid="1026"/>
                                        </p:tgtEl>
                                        <p:attrNameLst>
                                          <p:attrName>ppt_x</p:attrName>
                                          <p:attrName>ppt_y</p:attrName>
                                        </p:attrNameLst>
                                      </p:cBhvr>
                                      <p:rCtr x="-4" y="4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creationswap.com/artwork/5/9/6/5906/5906_5906_5.png"/>
          <p:cNvPicPr>
            <a:picLocks noChangeAspect="1" noChangeArrowheads="1"/>
          </p:cNvPicPr>
          <p:nvPr/>
        </p:nvPicPr>
        <p:blipFill>
          <a:blip r:embed="rId2" cstate="print"/>
          <a:srcRect/>
          <a:stretch>
            <a:fillRect/>
          </a:stretch>
        </p:blipFill>
        <p:spPr bwMode="auto">
          <a:xfrm>
            <a:off x="457200" y="685800"/>
            <a:ext cx="8602014" cy="5410200"/>
          </a:xfrm>
          <a:prstGeom prst="rect">
            <a:avLst/>
          </a:prstGeom>
          <a:ln>
            <a:noFill/>
          </a:ln>
          <a:effectLst>
            <a:softEdge rad="112500"/>
          </a:effectLst>
        </p:spPr>
      </p:pic>
      <p:pic>
        <p:nvPicPr>
          <p:cNvPr id="32774" name="Picture 6" descr="http://www.creationswap.com/artwork/5/9/6/5906/5906_5906_5.png"/>
          <p:cNvPicPr>
            <a:picLocks noChangeAspect="1" noChangeArrowheads="1"/>
          </p:cNvPicPr>
          <p:nvPr/>
        </p:nvPicPr>
        <p:blipFill>
          <a:blip r:embed="rId2" cstate="print"/>
          <a:srcRect/>
          <a:stretch>
            <a:fillRect/>
          </a:stretch>
        </p:blipFill>
        <p:spPr bwMode="auto">
          <a:xfrm>
            <a:off x="1676400" y="533400"/>
            <a:ext cx="2133600" cy="1323018"/>
          </a:xfrm>
          <a:prstGeom prst="ellipse">
            <a:avLst/>
          </a:prstGeom>
          <a:ln>
            <a:noFill/>
          </a:ln>
          <a:effectLst>
            <a:softEdge rad="112500"/>
          </a:effectLst>
        </p:spPr>
      </p:pic>
      <p:pic>
        <p:nvPicPr>
          <p:cNvPr id="12" name="Picture 6" descr="http://www.creationswap.com/artwork/5/9/6/5906/5906_5906_5.png"/>
          <p:cNvPicPr>
            <a:picLocks noChangeAspect="1" noChangeArrowheads="1"/>
          </p:cNvPicPr>
          <p:nvPr/>
        </p:nvPicPr>
        <p:blipFill>
          <a:blip r:embed="rId2" cstate="print"/>
          <a:srcRect/>
          <a:stretch>
            <a:fillRect/>
          </a:stretch>
        </p:blipFill>
        <p:spPr bwMode="auto">
          <a:xfrm>
            <a:off x="0" y="1905000"/>
            <a:ext cx="2133600" cy="1323018"/>
          </a:xfrm>
          <a:prstGeom prst="ellipse">
            <a:avLst/>
          </a:prstGeom>
          <a:ln>
            <a:noFill/>
          </a:ln>
          <a:effectLst>
            <a:softEdge rad="112500"/>
          </a:effectLst>
        </p:spPr>
      </p:pic>
      <p:pic>
        <p:nvPicPr>
          <p:cNvPr id="13" name="Picture 6" descr="http://www.creationswap.com/artwork/5/9/6/5906/5906_5906_5.png"/>
          <p:cNvPicPr>
            <a:picLocks noChangeAspect="1" noChangeArrowheads="1"/>
          </p:cNvPicPr>
          <p:nvPr/>
        </p:nvPicPr>
        <p:blipFill>
          <a:blip r:embed="rId2" cstate="print"/>
          <a:srcRect/>
          <a:stretch>
            <a:fillRect/>
          </a:stretch>
        </p:blipFill>
        <p:spPr bwMode="auto">
          <a:xfrm>
            <a:off x="1828800" y="5334000"/>
            <a:ext cx="2133600" cy="1323018"/>
          </a:xfrm>
          <a:prstGeom prst="ellipse">
            <a:avLst/>
          </a:prstGeom>
          <a:ln>
            <a:noFill/>
          </a:ln>
          <a:effectLst>
            <a:softEdge rad="112500"/>
          </a:effectLst>
        </p:spPr>
      </p:pic>
      <p:pic>
        <p:nvPicPr>
          <p:cNvPr id="14" name="Picture 6" descr="http://www.creationswap.com/artwork/5/9/6/5906/5906_5906_5.png"/>
          <p:cNvPicPr>
            <a:picLocks noChangeAspect="1" noChangeArrowheads="1"/>
          </p:cNvPicPr>
          <p:nvPr/>
        </p:nvPicPr>
        <p:blipFill>
          <a:blip r:embed="rId2" cstate="print"/>
          <a:srcRect/>
          <a:stretch>
            <a:fillRect/>
          </a:stretch>
        </p:blipFill>
        <p:spPr bwMode="auto">
          <a:xfrm>
            <a:off x="1295400" y="2819400"/>
            <a:ext cx="2133600" cy="1323018"/>
          </a:xfrm>
          <a:prstGeom prst="ellipse">
            <a:avLst/>
          </a:prstGeom>
          <a:ln>
            <a:noFill/>
          </a:ln>
          <a:effectLst>
            <a:softEdge rad="112500"/>
          </a:effectLst>
        </p:spPr>
      </p:pic>
      <p:pic>
        <p:nvPicPr>
          <p:cNvPr id="15" name="Picture 6" descr="http://www.creationswap.com/artwork/5/9/6/5906/5906_5906_5.png"/>
          <p:cNvPicPr>
            <a:picLocks noChangeAspect="1" noChangeArrowheads="1"/>
          </p:cNvPicPr>
          <p:nvPr/>
        </p:nvPicPr>
        <p:blipFill>
          <a:blip r:embed="rId2" cstate="print"/>
          <a:srcRect/>
          <a:stretch>
            <a:fillRect/>
          </a:stretch>
        </p:blipFill>
        <p:spPr bwMode="auto">
          <a:xfrm>
            <a:off x="6248400" y="2971800"/>
            <a:ext cx="2133600" cy="1323018"/>
          </a:xfrm>
          <a:prstGeom prst="ellipse">
            <a:avLst/>
          </a:prstGeom>
          <a:ln>
            <a:noFill/>
          </a:ln>
          <a:effectLst>
            <a:softEdge rad="112500"/>
          </a:effectLst>
        </p:spPr>
      </p:pic>
      <p:pic>
        <p:nvPicPr>
          <p:cNvPr id="16" name="Picture 6" descr="http://www.creationswap.com/artwork/5/9/6/5906/5906_5906_5.png"/>
          <p:cNvPicPr>
            <a:picLocks noChangeAspect="1" noChangeArrowheads="1"/>
          </p:cNvPicPr>
          <p:nvPr/>
        </p:nvPicPr>
        <p:blipFill>
          <a:blip r:embed="rId2" cstate="print"/>
          <a:srcRect/>
          <a:stretch>
            <a:fillRect/>
          </a:stretch>
        </p:blipFill>
        <p:spPr bwMode="auto">
          <a:xfrm>
            <a:off x="228600" y="4419600"/>
            <a:ext cx="2133600" cy="1323018"/>
          </a:xfrm>
          <a:prstGeom prst="ellipse">
            <a:avLst/>
          </a:prstGeom>
          <a:ln>
            <a:noFill/>
          </a:ln>
          <a:effectLst>
            <a:softEdge rad="112500"/>
          </a:effectLst>
        </p:spPr>
      </p:pic>
      <p:pic>
        <p:nvPicPr>
          <p:cNvPr id="17" name="Picture 6" descr="http://www.creationswap.com/artwork/5/9/6/5906/5906_5906_5.png"/>
          <p:cNvPicPr>
            <a:picLocks noChangeAspect="1" noChangeArrowheads="1"/>
          </p:cNvPicPr>
          <p:nvPr/>
        </p:nvPicPr>
        <p:blipFill>
          <a:blip r:embed="rId2" cstate="print"/>
          <a:srcRect/>
          <a:stretch>
            <a:fillRect/>
          </a:stretch>
        </p:blipFill>
        <p:spPr bwMode="auto">
          <a:xfrm>
            <a:off x="7010400" y="4800600"/>
            <a:ext cx="2133600" cy="1323018"/>
          </a:xfrm>
          <a:prstGeom prst="ellipse">
            <a:avLst/>
          </a:prstGeom>
          <a:ln>
            <a:noFill/>
          </a:ln>
          <a:effectLst>
            <a:softEdge rad="112500"/>
          </a:effectLst>
        </p:spPr>
      </p:pic>
      <p:pic>
        <p:nvPicPr>
          <p:cNvPr id="18" name="Picture 6" descr="http://www.creationswap.com/artwork/5/9/6/5906/5906_5906_5.png"/>
          <p:cNvPicPr>
            <a:picLocks noChangeAspect="1" noChangeArrowheads="1"/>
          </p:cNvPicPr>
          <p:nvPr/>
        </p:nvPicPr>
        <p:blipFill>
          <a:blip r:embed="rId2" cstate="print"/>
          <a:srcRect/>
          <a:stretch>
            <a:fillRect/>
          </a:stretch>
        </p:blipFill>
        <p:spPr bwMode="auto">
          <a:xfrm>
            <a:off x="5105400" y="5410200"/>
            <a:ext cx="2133600" cy="1323018"/>
          </a:xfrm>
          <a:prstGeom prst="ellipse">
            <a:avLst/>
          </a:prstGeom>
          <a:ln>
            <a:noFill/>
          </a:ln>
          <a:effectLst>
            <a:softEdge rad="112500"/>
          </a:effectLst>
        </p:spPr>
      </p:pic>
      <p:pic>
        <p:nvPicPr>
          <p:cNvPr id="19" name="Picture 6" descr="http://www.creationswap.com/artwork/5/9/6/5906/5906_5906_5.png"/>
          <p:cNvPicPr>
            <a:picLocks noChangeAspect="1" noChangeArrowheads="1"/>
          </p:cNvPicPr>
          <p:nvPr/>
        </p:nvPicPr>
        <p:blipFill>
          <a:blip r:embed="rId2" cstate="print"/>
          <a:srcRect/>
          <a:stretch>
            <a:fillRect/>
          </a:stretch>
        </p:blipFill>
        <p:spPr bwMode="auto">
          <a:xfrm>
            <a:off x="7010400" y="1447800"/>
            <a:ext cx="2133600" cy="1323018"/>
          </a:xfrm>
          <a:prstGeom prst="ellipse">
            <a:avLst/>
          </a:prstGeom>
          <a:ln>
            <a:noFill/>
          </a:ln>
          <a:effectLst>
            <a:softEdge rad="112500"/>
          </a:effectLst>
        </p:spPr>
      </p:pic>
      <p:pic>
        <p:nvPicPr>
          <p:cNvPr id="20" name="Picture 6" descr="http://www.creationswap.com/artwork/5/9/6/5906/5906_5906_5.png"/>
          <p:cNvPicPr>
            <a:picLocks noChangeAspect="1" noChangeArrowheads="1"/>
          </p:cNvPicPr>
          <p:nvPr/>
        </p:nvPicPr>
        <p:blipFill>
          <a:blip r:embed="rId2" cstate="print"/>
          <a:srcRect/>
          <a:stretch>
            <a:fillRect/>
          </a:stretch>
        </p:blipFill>
        <p:spPr bwMode="auto">
          <a:xfrm>
            <a:off x="5715000" y="457200"/>
            <a:ext cx="2133600" cy="132301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20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840162"/>
          </a:xfrm>
        </p:spPr>
        <p:txBody>
          <a:bodyPr>
            <a:normAutofit fontScale="90000"/>
          </a:bodyPr>
          <a:lstStyle/>
          <a:p>
            <a:r>
              <a:rPr lang="en-US" dirty="0" smtClean="0"/>
              <a:t>The tongues were not fire, but </a:t>
            </a:r>
            <a:r>
              <a:rPr lang="en-US" i="1" dirty="0" smtClean="0"/>
              <a:t>like fire</a:t>
            </a:r>
            <a:r>
              <a:rPr lang="en-US" dirty="0" smtClean="0"/>
              <a:t>; that is, they only looked like fire. They were a brilliant, luminous, fire-like substance created by God to dramatize the moment of the Holy Spirit coming upon the disciples.</a:t>
            </a:r>
            <a:endParaRPr lang="en-US" dirty="0"/>
          </a:p>
        </p:txBody>
      </p:sp>
      <p:pic>
        <p:nvPicPr>
          <p:cNvPr id="6" name="Picture 6" descr="http://www.creationswap.com/artwork/5/9/6/5906/5906_5906_5.png"/>
          <p:cNvPicPr>
            <a:picLocks noChangeAspect="1" noChangeArrowheads="1"/>
          </p:cNvPicPr>
          <p:nvPr/>
        </p:nvPicPr>
        <p:blipFill>
          <a:blip r:embed="rId2" cstate="print"/>
          <a:srcRect/>
          <a:stretch>
            <a:fillRect/>
          </a:stretch>
        </p:blipFill>
        <p:spPr bwMode="auto">
          <a:xfrm>
            <a:off x="2971800" y="4419600"/>
            <a:ext cx="3124200" cy="1937276"/>
          </a:xfrm>
          <a:prstGeom prst="ellipse">
            <a:avLst/>
          </a:prstGeom>
          <a:ln>
            <a:noFill/>
          </a:ln>
          <a:effectLst>
            <a:softEdge rad="112500"/>
          </a:effectLst>
        </p:spPr>
      </p:pic>
      <p:pic>
        <p:nvPicPr>
          <p:cNvPr id="36866" name="Picture 2" descr="http://www.autumnleaves.co.nz/prophecyunlocked/images/lessonpics/nr4b-pentecost.jpg"/>
          <p:cNvPicPr>
            <a:picLocks noChangeAspect="1" noChangeArrowheads="1"/>
          </p:cNvPicPr>
          <p:nvPr/>
        </p:nvPicPr>
        <p:blipFill>
          <a:blip r:embed="rId3" cstate="print">
            <a:lum bright="-10000" contrast="10000"/>
          </a:blip>
          <a:srcRect/>
          <a:stretch>
            <a:fillRect/>
          </a:stretch>
        </p:blipFill>
        <p:spPr bwMode="auto">
          <a:xfrm>
            <a:off x="2743200" y="4095750"/>
            <a:ext cx="3505200" cy="2628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247864"/>
          </a:xfrm>
          <a:prstGeom prst="rect">
            <a:avLst/>
          </a:prstGeom>
        </p:spPr>
        <p:txBody>
          <a:bodyPr wrap="square">
            <a:spAutoFit/>
          </a:bodyPr>
          <a:lstStyle/>
          <a:p>
            <a:pPr algn="ctr"/>
            <a:r>
              <a:rPr lang="en-US" sz="4000" dirty="0" smtClean="0"/>
              <a:t>The tongue of fire that first appeared symbolized the presence of the Holy Spirit which was to dwell in the midst of God's people as a whole. When He began to divide into many tongues of fire and to rest upon each believer, He was symbolizing that He was to dwell within each </a:t>
            </a:r>
          </a:p>
          <a:p>
            <a:pPr algn="ctr"/>
            <a:r>
              <a:rPr lang="en-US" sz="4000" dirty="0" smtClean="0"/>
              <a:t>believer as well as within the whole </a:t>
            </a:r>
          </a:p>
          <a:p>
            <a:pPr algn="ctr"/>
            <a:r>
              <a:rPr lang="en-US" sz="4000" dirty="0" smtClean="0"/>
              <a:t>body of believers. </a:t>
            </a:r>
          </a:p>
          <a:p>
            <a:pPr algn="ctr"/>
            <a:r>
              <a:rPr lang="en-US" sz="4000" i="1" dirty="0" smtClean="0">
                <a:solidFill>
                  <a:srgbClr val="FFFF00"/>
                </a:solidFill>
              </a:rPr>
              <a:t>(See note I Cor. 3:16-17;  6:19-20)</a:t>
            </a:r>
            <a:endParaRPr lang="en-US" sz="4000" i="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1000"/>
            <a:ext cx="4572000" cy="1754326"/>
          </a:xfrm>
          <a:prstGeom prst="rect">
            <a:avLst/>
          </a:prstGeom>
        </p:spPr>
        <p:txBody>
          <a:bodyPr wrap="square">
            <a:spAutoFit/>
          </a:bodyPr>
          <a:lstStyle/>
          <a:p>
            <a:pPr algn="ctr"/>
            <a:r>
              <a:rPr lang="en-US" sz="3600" b="1" dirty="0" smtClean="0"/>
              <a:t>Baptized with the Holy Ghost &amp; Fire </a:t>
            </a:r>
          </a:p>
          <a:p>
            <a:pPr algn="ctr"/>
            <a:r>
              <a:rPr lang="en-US" sz="3600" b="1" dirty="0" smtClean="0"/>
              <a:t> </a:t>
            </a:r>
            <a:r>
              <a:rPr lang="en-US" sz="3600" b="1" i="1" dirty="0" smtClean="0"/>
              <a:t>Speaking in tongues</a:t>
            </a:r>
            <a:r>
              <a:rPr lang="en-US" sz="3600" b="1" dirty="0" smtClean="0"/>
              <a:t>! </a:t>
            </a:r>
            <a:endParaRPr lang="en-US" sz="3600" b="1" dirty="0"/>
          </a:p>
        </p:txBody>
      </p:sp>
      <p:pic>
        <p:nvPicPr>
          <p:cNvPr id="35842" name="Picture 2" descr="https://encrypted-tbn3.gstatic.com/images?q=tbn:ANd9GcS8BK0GpAziBV03zBdObkXgdblaqng3Q7WLWM8b4sZE5S8ybmFe"/>
          <p:cNvPicPr>
            <a:picLocks noChangeAspect="1" noChangeArrowheads="1"/>
          </p:cNvPicPr>
          <p:nvPr/>
        </p:nvPicPr>
        <p:blipFill>
          <a:blip r:embed="rId2" cstate="print"/>
          <a:srcRect/>
          <a:stretch>
            <a:fillRect/>
          </a:stretch>
        </p:blipFill>
        <p:spPr bwMode="auto">
          <a:xfrm>
            <a:off x="1371600" y="2895600"/>
            <a:ext cx="6381750" cy="3333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scene3d>
              <a:camera prst="orthographicFront"/>
              <a:lightRig rig="threePt" dir="t"/>
            </a:scene3d>
            <a:sp3d extrusionH="57150">
              <a:bevelT w="38100" h="38100" prst="convex"/>
            </a:sp3d>
          </a:bodyPr>
          <a:lstStyle/>
          <a:p>
            <a:r>
              <a:rPr lang="en-US" i="1" dirty="0" smtClean="0">
                <a:solidFill>
                  <a:srgbClr val="FFFF00"/>
                </a:solidFill>
              </a:rPr>
              <a:t>Verses on the true gift of tongues</a:t>
            </a:r>
            <a:endParaRPr lang="en-US" i="1" dirty="0">
              <a:solidFill>
                <a:srgbClr val="FFFF00"/>
              </a:solidFill>
            </a:endParaRPr>
          </a:p>
        </p:txBody>
      </p:sp>
      <p:sp>
        <p:nvSpPr>
          <p:cNvPr id="4" name="Content Placeholder 3"/>
          <p:cNvSpPr>
            <a:spLocks noGrp="1"/>
          </p:cNvSpPr>
          <p:nvPr>
            <p:ph idx="1"/>
          </p:nvPr>
        </p:nvSpPr>
        <p:spPr>
          <a:xfrm>
            <a:off x="0" y="1143000"/>
            <a:ext cx="9144000" cy="5715000"/>
          </a:xfrm>
        </p:spPr>
        <p:txBody>
          <a:bodyPr>
            <a:normAutofit lnSpcReduction="10000"/>
          </a:bodyPr>
          <a:lstStyle/>
          <a:p>
            <a:pPr>
              <a:buNone/>
            </a:pPr>
            <a:r>
              <a:rPr lang="en-US" i="1" dirty="0" smtClean="0"/>
              <a:t>    Acts 2:4-8 “And they were all filled with the Holy Ghost, and began to speak with other tongues, as the Spirit gave them utterance. And there were dwelling at Jerusalem Jews, devout men, out of every nation under heaven. Now when this was noised abroad, the multitude came together, and were confounded, because that every man heard them speak in his own language. And they were all amazed and </a:t>
            </a:r>
            <a:r>
              <a:rPr lang="en-US" i="1" dirty="0" err="1" smtClean="0"/>
              <a:t>marvelled</a:t>
            </a:r>
            <a:r>
              <a:rPr lang="en-US" i="1" dirty="0" smtClean="0"/>
              <a:t>, saying one to another, Behold, are not all these which speak </a:t>
            </a:r>
            <a:r>
              <a:rPr lang="en-US" i="1" dirty="0" err="1" smtClean="0"/>
              <a:t>Galilaeans</a:t>
            </a:r>
            <a:r>
              <a:rPr lang="en-US" i="1" dirty="0" smtClean="0"/>
              <a:t>? And how hear we every man in our own tongue, wherein we were born?”</a:t>
            </a:r>
          </a:p>
          <a:p>
            <a:endParaRPr lang="en-US" i="1" dirty="0" smtClean="0"/>
          </a:p>
          <a:p>
            <a:endParaRPr lang="en-US" i="1" dirty="0" smtClean="0"/>
          </a:p>
          <a:p>
            <a:endParaRPr lang="en-US" i="1" dirty="0" smtClean="0"/>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r>
              <a:rPr lang="en-US" sz="3200" dirty="0" smtClean="0"/>
              <a:t> </a:t>
            </a:r>
            <a:r>
              <a:rPr lang="en-US" sz="3200" i="1" dirty="0" smtClean="0"/>
              <a:t>Acts 2:21, 23, 37-38 “And it shall come to pass, that whosoever shall call on the name of the Lord shall be saved. Him, being delivered by the determinate counsel and foreknowledge of God, ye have taken, and by wicked hands have crucified and slain: Whom God hath raised up, having loosed the pains of death: because it was not possible that he should be </a:t>
            </a:r>
            <a:r>
              <a:rPr lang="en-US" sz="3200" i="1" dirty="0" err="1" smtClean="0"/>
              <a:t>holden</a:t>
            </a:r>
            <a:r>
              <a:rPr lang="en-US" sz="3200" i="1" dirty="0" smtClean="0"/>
              <a:t> of it. Now when they heard this, they were pricked in their heart, and said unto Peter and to the rest of the apostles, Men and brethren, what shall we do? Then Peter said unto them, Repent, and be baptized every one of you in the name of Jesus Christ for the remission of sins, and ye shall receive the gift of the Holy Ghost.”</a:t>
            </a:r>
            <a:endParaRPr lang="en-US" sz="32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000" dirty="0" smtClean="0">
                <a:solidFill>
                  <a:srgbClr val="FFFF00"/>
                </a:solidFill>
              </a:rPr>
              <a:t>The main purpose for gifts of tongues – </a:t>
            </a:r>
            <a:r>
              <a:rPr lang="en-US" sz="3000" i="1" dirty="0" smtClean="0">
                <a:solidFill>
                  <a:srgbClr val="FFFF00"/>
                </a:solidFill>
              </a:rPr>
              <a:t>Preaching of the Gospel! </a:t>
            </a:r>
          </a:p>
          <a:p>
            <a:r>
              <a:rPr lang="en-US" sz="2800" dirty="0" smtClean="0"/>
              <a:t>The Holy Spirit appeared in the form of a tongue of </a:t>
            </a:r>
            <a:r>
              <a:rPr lang="en-US" sz="2800" dirty="0" smtClean="0"/>
              <a:t>fire.</a:t>
            </a:r>
          </a:p>
          <a:p>
            <a:r>
              <a:rPr lang="en-US" sz="2800" dirty="0" smtClean="0"/>
              <a:t>The </a:t>
            </a:r>
            <a:r>
              <a:rPr lang="en-US" sz="2800" dirty="0" smtClean="0"/>
              <a:t>tongue symbolizes the instrument of </a:t>
            </a:r>
            <a:r>
              <a:rPr lang="en-US" sz="2800" dirty="0" smtClean="0"/>
              <a:t>speaking, preaching </a:t>
            </a:r>
            <a:r>
              <a:rPr lang="en-US" sz="2800" dirty="0" smtClean="0"/>
              <a:t>and sharing the gospel. </a:t>
            </a:r>
          </a:p>
          <a:p>
            <a:r>
              <a:rPr lang="en-US" sz="2800" dirty="0" smtClean="0"/>
              <a:t>The Holy Spirit was to be the burning power of the tongue, of the convicting message to be proclaimed.</a:t>
            </a:r>
          </a:p>
          <a:p>
            <a:r>
              <a:rPr lang="en-US" sz="2800" i="1" dirty="0" smtClean="0"/>
              <a:t>(I Corinthians 2:1-4) “And I, brethren, when I came to you, came not with </a:t>
            </a:r>
            <a:r>
              <a:rPr lang="en-US" sz="2800" i="1" dirty="0" err="1" smtClean="0"/>
              <a:t>excellency</a:t>
            </a:r>
            <a:r>
              <a:rPr lang="en-US" sz="2800" i="1" dirty="0" smtClean="0"/>
              <a:t> of speech or of wisdom, declaring unto you the testimony of God. For I determined not to know any thing among you, save Jesus Christ, and him crucified. And I was with you in weakness, and in fear, and in much trembling. And my speech and my preaching was not with enticing words of man's wisdom, </a:t>
            </a:r>
            <a:r>
              <a:rPr lang="en-US" sz="2800" i="1" u="sng" dirty="0" smtClean="0"/>
              <a:t>but in demonstration of the Spirit and of power</a:t>
            </a:r>
            <a:r>
              <a:rPr lang="en-US" sz="2800" i="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i="1" dirty="0" smtClean="0"/>
              <a:t>Acts 2:41 “Then they that gladly received his word were baptized: and the same day there were added unto them about three thousand souls. And they continued </a:t>
            </a:r>
            <a:r>
              <a:rPr lang="en-US" i="1" dirty="0" err="1" smtClean="0"/>
              <a:t>stedfastly</a:t>
            </a:r>
            <a:r>
              <a:rPr lang="en-US" i="1" dirty="0" smtClean="0"/>
              <a:t> in the apostles' doctrine and fellowship, and in breaking of bread, and in prayers.”</a:t>
            </a:r>
          </a:p>
          <a:p>
            <a:r>
              <a:rPr lang="en-US" i="1" dirty="0" smtClean="0"/>
              <a:t> I Cor. 14:22 “Wherefore tongues are for a sign, not to them that believe, but to them that believe not: but prophesying </a:t>
            </a:r>
            <a:r>
              <a:rPr lang="en-US" i="1" dirty="0" err="1" smtClean="0"/>
              <a:t>serveth</a:t>
            </a:r>
            <a:r>
              <a:rPr lang="en-US" i="1" dirty="0" smtClean="0"/>
              <a:t> not for them that believe not, but for them which believe.”</a:t>
            </a:r>
          </a:p>
          <a:p>
            <a:r>
              <a:rPr lang="en-US" i="1" dirty="0" smtClean="0">
                <a:solidFill>
                  <a:srgbClr val="FFFF00"/>
                </a:solidFill>
              </a:rPr>
              <a:t>The perversion of the gift of tongues in the church at Corinth – I Corinthians 14:1-40</a:t>
            </a:r>
          </a:p>
          <a:p>
            <a:pPr>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600" dirty="0" smtClean="0">
                <a:solidFill>
                  <a:srgbClr val="FFFF00"/>
                </a:solidFill>
              </a:rPr>
              <a:t>The gift of tongues has ceased</a:t>
            </a:r>
            <a:br>
              <a:rPr lang="en-US" sz="3600" dirty="0" smtClean="0">
                <a:solidFill>
                  <a:srgbClr val="FFFF00"/>
                </a:solidFill>
              </a:rPr>
            </a:br>
            <a:r>
              <a:rPr lang="en-US" sz="3600" i="1" dirty="0" smtClean="0">
                <a:solidFill>
                  <a:srgbClr val="FFFF00"/>
                </a:solidFill>
              </a:rPr>
              <a:t>(I Corinthians 13)</a:t>
            </a:r>
            <a:endParaRPr lang="en-US" sz="3600" i="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i="1" dirty="0" smtClean="0"/>
              <a:t>Vs. 1 “Though I speak with the tongues of men and of angels, and have not charity, I am become as sounding brass, or a tinkling cymbal.”</a:t>
            </a:r>
          </a:p>
          <a:p>
            <a:r>
              <a:rPr lang="en-US" i="1" dirty="0" smtClean="0"/>
              <a:t>Vs. 5 “Doth not behave itself unseemly, seeketh not her own.”</a:t>
            </a:r>
          </a:p>
          <a:p>
            <a:r>
              <a:rPr lang="en-US" i="1" dirty="0" smtClean="0"/>
              <a:t>Vs. 8-11 “Charity never </a:t>
            </a:r>
            <a:r>
              <a:rPr lang="en-US" i="1" dirty="0" err="1" smtClean="0"/>
              <a:t>faileth</a:t>
            </a:r>
            <a:r>
              <a:rPr lang="en-US" i="1" dirty="0" smtClean="0"/>
              <a:t>: but whether there be prophecies, they shall fail; </a:t>
            </a:r>
            <a:r>
              <a:rPr lang="en-US" i="1" u="sng" dirty="0" smtClean="0"/>
              <a:t>whether there be tongues, they shall cease</a:t>
            </a:r>
            <a:r>
              <a:rPr lang="en-US" i="1" dirty="0" smtClean="0"/>
              <a:t>; whether there be knowledge, it shall vanish away. For we know in part, and we prophesy in part. But when that which is perfect is come, then that which is in part shall be done away. When I was a child, I </a:t>
            </a:r>
            <a:r>
              <a:rPr lang="en-US" i="1" dirty="0" err="1" smtClean="0"/>
              <a:t>spake</a:t>
            </a:r>
            <a:r>
              <a:rPr lang="en-US" i="1" dirty="0" smtClean="0"/>
              <a:t> as a child, I understood as a child, I thought as a child: but when I became a man, I put away childish things.”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“…whether there be tongues,</a:t>
            </a:r>
            <a:br>
              <a:rPr lang="en-US" i="1" dirty="0" smtClean="0">
                <a:solidFill>
                  <a:srgbClr val="FFFF00"/>
                </a:solidFill>
              </a:rPr>
            </a:br>
            <a:r>
              <a:rPr lang="en-US" i="1" dirty="0" smtClean="0">
                <a:solidFill>
                  <a:srgbClr val="FFFF00"/>
                </a:solidFill>
              </a:rPr>
              <a:t> they shall cease…”</a:t>
            </a:r>
            <a:endParaRPr lang="en-US" dirty="0">
              <a:solidFill>
                <a:srgbClr val="FFFF00"/>
              </a:solidFill>
            </a:endParaRPr>
          </a:p>
        </p:txBody>
      </p:sp>
      <p:sp>
        <p:nvSpPr>
          <p:cNvPr id="3" name="Content Placeholder 2"/>
          <p:cNvSpPr>
            <a:spLocks noGrp="1"/>
          </p:cNvSpPr>
          <p:nvPr>
            <p:ph idx="1"/>
          </p:nvPr>
        </p:nvSpPr>
        <p:spPr>
          <a:xfrm>
            <a:off x="0" y="1752600"/>
            <a:ext cx="9067800" cy="5105400"/>
          </a:xfrm>
        </p:spPr>
        <p:txBody>
          <a:bodyPr>
            <a:normAutofit fontScale="92500" lnSpcReduction="20000"/>
          </a:bodyPr>
          <a:lstStyle/>
          <a:p>
            <a:r>
              <a:rPr lang="en-US" dirty="0" smtClean="0"/>
              <a:t>The Bible says </a:t>
            </a:r>
            <a:r>
              <a:rPr lang="en-US" i="1" dirty="0" smtClean="0"/>
              <a:t>“tongues will cease”  </a:t>
            </a:r>
            <a:endParaRPr lang="en-US" dirty="0" smtClean="0"/>
          </a:p>
          <a:p>
            <a:r>
              <a:rPr lang="en-US" dirty="0" smtClean="0"/>
              <a:t>The Greek word for </a:t>
            </a:r>
            <a:r>
              <a:rPr lang="en-US" i="1" dirty="0" smtClean="0"/>
              <a:t>“cease” </a:t>
            </a:r>
            <a:r>
              <a:rPr lang="en-US" dirty="0" smtClean="0"/>
              <a:t>is </a:t>
            </a:r>
            <a:r>
              <a:rPr lang="en-US" dirty="0" smtClean="0"/>
              <a:t>in the middle voice in the Greek.  This means that “tongues will stop in and </a:t>
            </a:r>
            <a:r>
              <a:rPr lang="en-US" dirty="0" smtClean="0"/>
              <a:t>of </a:t>
            </a:r>
            <a:r>
              <a:rPr lang="en-US" dirty="0" smtClean="0"/>
              <a:t>themselves”.  </a:t>
            </a:r>
          </a:p>
          <a:p>
            <a:r>
              <a:rPr lang="en-US" dirty="0" smtClean="0"/>
              <a:t>The idea is when the purpose of tongues is fulfilled, they will be abolished never to start again.</a:t>
            </a:r>
          </a:p>
          <a:p>
            <a:r>
              <a:rPr lang="en-US" dirty="0" smtClean="0"/>
              <a:t>History records the fact that tongues did </a:t>
            </a:r>
            <a:r>
              <a:rPr lang="en-US" dirty="0" smtClean="0"/>
              <a:t>cease.</a:t>
            </a:r>
          </a:p>
          <a:p>
            <a:r>
              <a:rPr lang="en-US" dirty="0" smtClean="0"/>
              <a:t>Tongues </a:t>
            </a:r>
            <a:r>
              <a:rPr lang="en-US" dirty="0" smtClean="0"/>
              <a:t>were </a:t>
            </a:r>
            <a:r>
              <a:rPr lang="en-US" dirty="0" smtClean="0"/>
              <a:t>predicted </a:t>
            </a:r>
            <a:r>
              <a:rPr lang="en-US" dirty="0" smtClean="0"/>
              <a:t>in </a:t>
            </a:r>
            <a:r>
              <a:rPr lang="en-US" i="1" dirty="0" smtClean="0"/>
              <a:t>Mark 16:17-20</a:t>
            </a:r>
            <a:endParaRPr lang="en-US" dirty="0" smtClean="0"/>
          </a:p>
          <a:p>
            <a:r>
              <a:rPr lang="en-US" dirty="0" smtClean="0"/>
              <a:t>Practiced in the transitional book of </a:t>
            </a:r>
            <a:r>
              <a:rPr lang="en-US" i="1" dirty="0" smtClean="0"/>
              <a:t>Acts, chapters 2; 8; and 10, </a:t>
            </a:r>
          </a:p>
          <a:p>
            <a:r>
              <a:rPr lang="en-US" dirty="0" smtClean="0"/>
              <a:t>Perverted in </a:t>
            </a:r>
            <a:r>
              <a:rPr lang="en-US" i="1" dirty="0" smtClean="0"/>
              <a:t>I Corinthians </a:t>
            </a:r>
            <a:r>
              <a:rPr lang="en-US" dirty="0" smtClean="0"/>
              <a:t>which was written in 54-56 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t>After the writing of </a:t>
            </a:r>
            <a:r>
              <a:rPr lang="en-US" dirty="0" smtClean="0"/>
              <a:t>the </a:t>
            </a:r>
            <a:r>
              <a:rPr lang="en-US" dirty="0" smtClean="0"/>
              <a:t>book of </a:t>
            </a:r>
            <a:r>
              <a:rPr lang="en-US" i="1" dirty="0" smtClean="0"/>
              <a:t>I Corint</a:t>
            </a:r>
            <a:r>
              <a:rPr lang="en-US" dirty="0" smtClean="0"/>
              <a:t>hians came several other New Testament books and yet in all these books, tongues is never mentioned.  </a:t>
            </a:r>
          </a:p>
          <a:p>
            <a:r>
              <a:rPr lang="en-US" dirty="0" smtClean="0"/>
              <a:t>Why?  Because tongues had ceased since their purpose was fulfilled.  The written Word of God was now getting into the hands of believers and there was no longer need for tongues.</a:t>
            </a:r>
          </a:p>
          <a:p>
            <a:r>
              <a:rPr lang="en-US" dirty="0" smtClean="0"/>
              <a:t>The books written after </a:t>
            </a:r>
            <a:r>
              <a:rPr lang="en-US" i="1" dirty="0" smtClean="0"/>
              <a:t>I Corinthians </a:t>
            </a:r>
            <a:r>
              <a:rPr lang="en-US" dirty="0" smtClean="0"/>
              <a:t>with no mention of tongues were </a:t>
            </a:r>
            <a:r>
              <a:rPr lang="en-US" i="1" dirty="0" smtClean="0"/>
              <a:t>Romans, II Corinthians, Galatians, Ephesians</a:t>
            </a:r>
            <a:r>
              <a:rPr lang="en-US" dirty="0" smtClean="0"/>
              <a:t> (where the gifts are mentioned, but </a:t>
            </a:r>
            <a:r>
              <a:rPr lang="en-US" u="sng" dirty="0" smtClean="0"/>
              <a:t>not</a:t>
            </a:r>
            <a:r>
              <a:rPr lang="en-US" dirty="0" smtClean="0"/>
              <a:t> tongues), </a:t>
            </a:r>
            <a:r>
              <a:rPr lang="en-US" i="1" dirty="0" smtClean="0"/>
              <a:t>Philippians, Colossians, I and II Timothy, Titus, Philemon, Hebrews, I and II Peter, I, II, and III John, Jude, and Revelation</a:t>
            </a:r>
            <a:r>
              <a:rPr lang="en-US" dirty="0" smtClean="0"/>
              <a:t>.</a:t>
            </a:r>
          </a:p>
          <a:p>
            <a:r>
              <a:rPr lang="en-US" dirty="0" smtClean="0">
                <a:solidFill>
                  <a:srgbClr val="FFFF00"/>
                </a:solidFill>
              </a:rPr>
              <a:t>If tongues were so important for believers, why are they not mentioned in these books?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352800"/>
          </a:xfrm>
        </p:spPr>
        <p:txBody>
          <a:bodyPr/>
          <a:lstStyle/>
          <a:p>
            <a:r>
              <a:rPr lang="en-US" dirty="0" smtClean="0"/>
              <a:t>The history of the early church fathers records that tongues had ceased.  Out of all their writings, none of these men ever mentioned tongues once -(Clement of Rome  -  95 A.D.;  	Justin Martyr  -  100 to 105 A.D.;  Origen  -  185 to 253 A.D.;  Chrysostom  -  347 to 407 A.D.;  Augustine  -  354 to 430 A.D.).</a:t>
            </a:r>
            <a:endParaRPr lang="en-US" dirty="0"/>
          </a:p>
        </p:txBody>
      </p:sp>
      <p:pic>
        <p:nvPicPr>
          <p:cNvPr id="1026" name="Picture 2" descr="http://media.salemwebnetwork.com/Christianity/HistoryTimeline/gl049_sm.jpg"/>
          <p:cNvPicPr>
            <a:picLocks noChangeAspect="1" noChangeArrowheads="1"/>
          </p:cNvPicPr>
          <p:nvPr/>
        </p:nvPicPr>
        <p:blipFill>
          <a:blip r:embed="rId2" cstate="print">
            <a:lum contrast="30000"/>
          </a:blip>
          <a:srcRect/>
          <a:stretch>
            <a:fillRect/>
          </a:stretch>
        </p:blipFill>
        <p:spPr bwMode="auto">
          <a:xfrm>
            <a:off x="381000" y="3276600"/>
            <a:ext cx="1797856" cy="2133600"/>
          </a:xfrm>
          <a:prstGeom prst="rect">
            <a:avLst/>
          </a:prstGeom>
          <a:noFill/>
        </p:spPr>
      </p:pic>
      <p:pic>
        <p:nvPicPr>
          <p:cNvPr id="1030" name="Picture 6" descr="http://disseminary.org/hoopoe/pubs/cards/EusebiusC1.jpg"/>
          <p:cNvPicPr>
            <a:picLocks noChangeAspect="1" noChangeArrowheads="1"/>
          </p:cNvPicPr>
          <p:nvPr/>
        </p:nvPicPr>
        <p:blipFill>
          <a:blip r:embed="rId3" cstate="print"/>
          <a:srcRect r="54261" b="13869"/>
          <a:stretch>
            <a:fillRect/>
          </a:stretch>
        </p:blipFill>
        <p:spPr bwMode="auto">
          <a:xfrm>
            <a:off x="2057400" y="4513053"/>
            <a:ext cx="1981200" cy="2205487"/>
          </a:xfrm>
          <a:prstGeom prst="rect">
            <a:avLst/>
          </a:prstGeom>
          <a:noFill/>
        </p:spPr>
      </p:pic>
      <p:pic>
        <p:nvPicPr>
          <p:cNvPr id="1032" name="Picture 8" descr="http://2.bp.blogspot.com/_b5b-4nPloQo/SeMc-g4-g2I/AAAAAAAACzk/YIRnxiSns2w/s400/tertullian.jpg"/>
          <p:cNvPicPr>
            <a:picLocks noChangeAspect="1" noChangeArrowheads="1"/>
          </p:cNvPicPr>
          <p:nvPr/>
        </p:nvPicPr>
        <p:blipFill>
          <a:blip r:embed="rId4" cstate="print"/>
          <a:srcRect/>
          <a:stretch>
            <a:fillRect/>
          </a:stretch>
        </p:blipFill>
        <p:spPr bwMode="auto">
          <a:xfrm>
            <a:off x="3886200" y="3276600"/>
            <a:ext cx="2057400" cy="2324862"/>
          </a:xfrm>
          <a:prstGeom prst="rect">
            <a:avLst/>
          </a:prstGeom>
          <a:noFill/>
        </p:spPr>
      </p:pic>
      <p:pic>
        <p:nvPicPr>
          <p:cNvPr id="1034" name="Picture 10" descr="http://liturgyandmusic.files.wordpress.com/2010/12/clement.gif"/>
          <p:cNvPicPr>
            <a:picLocks noChangeAspect="1" noChangeArrowheads="1"/>
          </p:cNvPicPr>
          <p:nvPr/>
        </p:nvPicPr>
        <p:blipFill>
          <a:blip r:embed="rId5" cstate="print"/>
          <a:srcRect/>
          <a:stretch>
            <a:fillRect/>
          </a:stretch>
        </p:blipFill>
        <p:spPr bwMode="auto">
          <a:xfrm>
            <a:off x="5687001" y="4495800"/>
            <a:ext cx="1856799" cy="2362200"/>
          </a:xfrm>
          <a:prstGeom prst="rect">
            <a:avLst/>
          </a:prstGeom>
          <a:noFill/>
        </p:spPr>
      </p:pic>
      <p:pic>
        <p:nvPicPr>
          <p:cNvPr id="1028" name="Picture 4" descr="http://satucket.com/lectionary/justin.jpg"/>
          <p:cNvPicPr>
            <a:picLocks noChangeAspect="1" noChangeArrowheads="1"/>
          </p:cNvPicPr>
          <p:nvPr/>
        </p:nvPicPr>
        <p:blipFill>
          <a:blip r:embed="rId6" cstate="print"/>
          <a:srcRect/>
          <a:stretch>
            <a:fillRect/>
          </a:stretch>
        </p:blipFill>
        <p:spPr bwMode="auto">
          <a:xfrm>
            <a:off x="7391400" y="3429000"/>
            <a:ext cx="1595716" cy="2285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1000" fill="hold"/>
                                        <p:tgtEl>
                                          <p:spTgt spid="1030"/>
                                        </p:tgtEl>
                                        <p:attrNameLst>
                                          <p:attrName>ppt_w</p:attrName>
                                        </p:attrNameLst>
                                      </p:cBhvr>
                                      <p:tavLst>
                                        <p:tav tm="0">
                                          <p:val>
                                            <p:strVal val="#ppt_w*0.70"/>
                                          </p:val>
                                        </p:tav>
                                        <p:tav tm="100000">
                                          <p:val>
                                            <p:strVal val="#ppt_w"/>
                                          </p:val>
                                        </p:tav>
                                      </p:tavLst>
                                    </p:anim>
                                    <p:anim calcmode="lin" valueType="num">
                                      <p:cBhvr>
                                        <p:cTn id="15" dur="1000" fill="hold"/>
                                        <p:tgtEl>
                                          <p:spTgt spid="1030"/>
                                        </p:tgtEl>
                                        <p:attrNameLst>
                                          <p:attrName>ppt_h</p:attrName>
                                        </p:attrNameLst>
                                      </p:cBhvr>
                                      <p:tavLst>
                                        <p:tav tm="0">
                                          <p:val>
                                            <p:strVal val="#ppt_h"/>
                                          </p:val>
                                        </p:tav>
                                        <p:tav tm="100000">
                                          <p:val>
                                            <p:strVal val="#ppt_h"/>
                                          </p:val>
                                        </p:tav>
                                      </p:tavLst>
                                    </p:anim>
                                    <p:animEffect transition="in" filter="fade">
                                      <p:cBhvr>
                                        <p:cTn id="16" dur="10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p:cTn id="21" dur="1000" fill="hold"/>
                                        <p:tgtEl>
                                          <p:spTgt spid="1032"/>
                                        </p:tgtEl>
                                        <p:attrNameLst>
                                          <p:attrName>ppt_w</p:attrName>
                                        </p:attrNameLst>
                                      </p:cBhvr>
                                      <p:tavLst>
                                        <p:tav tm="0">
                                          <p:val>
                                            <p:strVal val="#ppt_w*0.70"/>
                                          </p:val>
                                        </p:tav>
                                        <p:tav tm="100000">
                                          <p:val>
                                            <p:strVal val="#ppt_w"/>
                                          </p:val>
                                        </p:tav>
                                      </p:tavLst>
                                    </p:anim>
                                    <p:anim calcmode="lin" valueType="num">
                                      <p:cBhvr>
                                        <p:cTn id="22" dur="1000" fill="hold"/>
                                        <p:tgtEl>
                                          <p:spTgt spid="1032"/>
                                        </p:tgtEl>
                                        <p:attrNameLst>
                                          <p:attrName>ppt_h</p:attrName>
                                        </p:attrNameLst>
                                      </p:cBhvr>
                                      <p:tavLst>
                                        <p:tav tm="0">
                                          <p:val>
                                            <p:strVal val="#ppt_h"/>
                                          </p:val>
                                        </p:tav>
                                        <p:tav tm="100000">
                                          <p:val>
                                            <p:strVal val="#ppt_h"/>
                                          </p:val>
                                        </p:tav>
                                      </p:tavLst>
                                    </p:anim>
                                    <p:animEffect transition="in" filter="fade">
                                      <p:cBhvr>
                                        <p:cTn id="23" dur="10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 calcmode="lin" valueType="num">
                                      <p:cBhvr>
                                        <p:cTn id="28" dur="1000" fill="hold"/>
                                        <p:tgtEl>
                                          <p:spTgt spid="1034"/>
                                        </p:tgtEl>
                                        <p:attrNameLst>
                                          <p:attrName>ppt_w</p:attrName>
                                        </p:attrNameLst>
                                      </p:cBhvr>
                                      <p:tavLst>
                                        <p:tav tm="0">
                                          <p:val>
                                            <p:strVal val="#ppt_w*0.70"/>
                                          </p:val>
                                        </p:tav>
                                        <p:tav tm="100000">
                                          <p:val>
                                            <p:strVal val="#ppt_w"/>
                                          </p:val>
                                        </p:tav>
                                      </p:tavLst>
                                    </p:anim>
                                    <p:anim calcmode="lin" valueType="num">
                                      <p:cBhvr>
                                        <p:cTn id="29" dur="1000" fill="hold"/>
                                        <p:tgtEl>
                                          <p:spTgt spid="1034"/>
                                        </p:tgtEl>
                                        <p:attrNameLst>
                                          <p:attrName>ppt_h</p:attrName>
                                        </p:attrNameLst>
                                      </p:cBhvr>
                                      <p:tavLst>
                                        <p:tav tm="0">
                                          <p:val>
                                            <p:strVal val="#ppt_h"/>
                                          </p:val>
                                        </p:tav>
                                        <p:tav tm="100000">
                                          <p:val>
                                            <p:strVal val="#ppt_h"/>
                                          </p:val>
                                        </p:tav>
                                      </p:tavLst>
                                    </p:anim>
                                    <p:animEffect transition="in" filter="fade">
                                      <p:cBhvr>
                                        <p:cTn id="30" dur="1000"/>
                                        <p:tgtEl>
                                          <p:spTgt spid="103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1000" fill="hold"/>
                                        <p:tgtEl>
                                          <p:spTgt spid="1028"/>
                                        </p:tgtEl>
                                        <p:attrNameLst>
                                          <p:attrName>ppt_w</p:attrName>
                                        </p:attrNameLst>
                                      </p:cBhvr>
                                      <p:tavLst>
                                        <p:tav tm="0">
                                          <p:val>
                                            <p:strVal val="#ppt_w*0.70"/>
                                          </p:val>
                                        </p:tav>
                                        <p:tav tm="100000">
                                          <p:val>
                                            <p:strVal val="#ppt_w"/>
                                          </p:val>
                                        </p:tav>
                                      </p:tavLst>
                                    </p:anim>
                                    <p:anim calcmode="lin" valueType="num">
                                      <p:cBhvr>
                                        <p:cTn id="36" dur="1000" fill="hold"/>
                                        <p:tgtEl>
                                          <p:spTgt spid="1028"/>
                                        </p:tgtEl>
                                        <p:attrNameLst>
                                          <p:attrName>ppt_h</p:attrName>
                                        </p:attrNameLst>
                                      </p:cBhvr>
                                      <p:tavLst>
                                        <p:tav tm="0">
                                          <p:val>
                                            <p:strVal val="#ppt_h"/>
                                          </p:val>
                                        </p:tav>
                                        <p:tav tm="100000">
                                          <p:val>
                                            <p:strVal val="#ppt_h"/>
                                          </p:val>
                                        </p:tav>
                                      </p:tavLst>
                                    </p:anim>
                                    <p:animEffect transition="in" filter="fade">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4876800"/>
          </a:xfrm>
        </p:spPr>
        <p:txBody>
          <a:bodyPr>
            <a:normAutofit/>
          </a:bodyPr>
          <a:lstStyle/>
          <a:p>
            <a:r>
              <a:rPr lang="en-US" sz="6000" b="1" dirty="0" smtClean="0"/>
              <a:t>Tongues were not spoken of again until 1901 in Pentecostalism and later in the Charismatic Movement:</a:t>
            </a:r>
            <a:endParaRPr lang="en-US" sz="6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98357"/>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3225" algn="l"/>
                <a:tab pos="685800" algn="l"/>
                <a:tab pos="1033463" algn="l"/>
                <a:tab pos="1317625" algn="l"/>
                <a:tab pos="1654175" algn="l"/>
                <a:tab pos="1882775" algn="l"/>
                <a:tab pos="2232025" algn="l"/>
              </a:tabLst>
            </a:pPr>
            <a:r>
              <a:rPr kumimoji="0" lang="en-US" sz="3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Pentecostalism</a:t>
            </a:r>
            <a:r>
              <a:rPr lang="en-US" sz="3600" dirty="0" smtClean="0">
                <a:solidFill>
                  <a:srgbClr val="FFFF00"/>
                </a:solidFill>
                <a:latin typeface="Arial" pitchFamily="34" charset="0"/>
                <a:cs typeface="Arial" pitchFamily="34" charset="0"/>
              </a:rPr>
              <a:t> </a:t>
            </a:r>
            <a:r>
              <a:rPr lang="en-US" sz="3600" dirty="0" smtClean="0">
                <a:latin typeface="Arial" pitchFamily="34"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first time tongues became part of mainline Christianity since the Apostolic Age was in 1901 at Bethel Bible College in Topeka, Kansas.  Agnes </a:t>
            </a:r>
            <a:r>
              <a:rPr kumimoji="0" lang="en-US"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Ozman</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received what she called “the baptism of the Holy Spirit” accompanied by speaking in tongues. The </a:t>
            </a:r>
            <a:r>
              <a:rPr lang="en-US" sz="3600" dirty="0" smtClean="0">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practice became part of the Holiness movement of the church in America. In 1906, speaking in tongues came to Azusa Street in Los Angeles, California.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07162"/>
          </a:xfrm>
        </p:spPr>
        <p:txBody>
          <a:bodyPr>
            <a:normAutofit/>
          </a:bodyPr>
          <a:lstStyle/>
          <a:p>
            <a:pPr lvl="0" algn="l"/>
            <a:r>
              <a:rPr lang="en-US" sz="3600" dirty="0" smtClean="0">
                <a:latin typeface="Arial" pitchFamily="34" charset="0"/>
                <a:ea typeface="Times New Roman" pitchFamily="18" charset="0"/>
                <a:cs typeface="Arial" pitchFamily="34" charset="0"/>
              </a:rPr>
              <a:t>Out of these two events in 1901 and 1906 grew the mainline Pentecostal denominations that many of our brothers and sisters in Christ are a part of today. </a:t>
            </a:r>
            <a:br>
              <a:rPr lang="en-US" sz="3600" dirty="0" smtClean="0">
                <a:latin typeface="Arial" pitchFamily="34" charset="0"/>
                <a:ea typeface="Times New Roman" pitchFamily="18" charset="0"/>
                <a:cs typeface="Arial" pitchFamily="34" charset="0"/>
              </a:rPr>
            </a:br>
            <a:r>
              <a:rPr lang="en-US" sz="3600" dirty="0" smtClean="0">
                <a:latin typeface="Arial" pitchFamily="34" charset="0"/>
                <a:ea typeface="Times New Roman" pitchFamily="18" charset="0"/>
                <a:cs typeface="Arial" pitchFamily="34" charset="0"/>
              </a:rPr>
              <a:t/>
            </a:r>
            <a:br>
              <a:rPr lang="en-US" sz="3600" dirty="0" smtClean="0">
                <a:latin typeface="Arial" pitchFamily="34" charset="0"/>
                <a:ea typeface="Times New Roman" pitchFamily="18" charset="0"/>
                <a:cs typeface="Arial" pitchFamily="34" charset="0"/>
              </a:rPr>
            </a:br>
            <a:r>
              <a:rPr lang="en-US" sz="3600" dirty="0" smtClean="0">
                <a:latin typeface="Arial" pitchFamily="34" charset="0"/>
                <a:ea typeface="Times New Roman" pitchFamily="18" charset="0"/>
                <a:cs typeface="Arial" pitchFamily="34" charset="0"/>
              </a:rPr>
              <a:t>Pentecostals believe the Word of God and preach the Word of God  --  and for that we praise Him.  But this particular movement within mainline Christianity didn’t begin until the start of this century.</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6800"/>
          </a:xfrm>
        </p:spPr>
        <p:txBody>
          <a:bodyPr>
            <a:normAutofit fontScale="90000"/>
          </a:bodyPr>
          <a:lstStyle/>
          <a:p>
            <a:pPr algn="l" hangingPunct="0"/>
            <a:r>
              <a:rPr lang="en-US" sz="4000" dirty="0" smtClean="0">
                <a:solidFill>
                  <a:srgbClr val="FFFF00"/>
                </a:solidFill>
              </a:rPr>
              <a:t>The Charismatic Movement </a:t>
            </a:r>
            <a:r>
              <a:rPr lang="en-US" dirty="0" smtClean="0"/>
              <a:t>- In 1960, in Van Nuys, California, the modern Charismatic Movement (which is tongues outside of mainline Pentecostal denominations) began in an Episcopalian </a:t>
            </a:r>
            <a:r>
              <a:rPr lang="en-US" dirty="0" smtClean="0"/>
              <a:t>church</a:t>
            </a:r>
            <a:r>
              <a:rPr lang="en-US" dirty="0" smtClean="0"/>
              <a:t>.  It soon spread across mainline denominations of all kinds.</a:t>
            </a:r>
            <a:br>
              <a:rPr lang="en-US" dirty="0" smtClean="0"/>
            </a:br>
            <a:endParaRPr lang="en-US" dirty="0"/>
          </a:p>
        </p:txBody>
      </p:sp>
      <p:pic>
        <p:nvPicPr>
          <p:cNvPr id="50178" name="Picture 2" descr="http://www.godammit.com/wp-content/uploads/2009/08/speaking-in-tongues-floor.jpg"/>
          <p:cNvPicPr>
            <a:picLocks noChangeAspect="1" noChangeArrowheads="1"/>
          </p:cNvPicPr>
          <p:nvPr/>
        </p:nvPicPr>
        <p:blipFill>
          <a:blip r:embed="rId2" cstate="print"/>
          <a:srcRect/>
          <a:stretch>
            <a:fillRect/>
          </a:stretch>
        </p:blipFill>
        <p:spPr bwMode="auto">
          <a:xfrm rot="21295718">
            <a:off x="3124200" y="3886200"/>
            <a:ext cx="3867150" cy="2724151"/>
          </a:xfrm>
          <a:prstGeom prst="rect">
            <a:avLst/>
          </a:prstGeom>
          <a:noFill/>
        </p:spPr>
      </p:pic>
      <p:pic>
        <p:nvPicPr>
          <p:cNvPr id="50180" name="Picture 4" descr="http://damaso.com/blog/wp-content/uploads/2011/08/Barcelona_Pentecostal-_1658.jpg"/>
          <p:cNvPicPr>
            <a:picLocks noChangeAspect="1" noChangeArrowheads="1"/>
          </p:cNvPicPr>
          <p:nvPr/>
        </p:nvPicPr>
        <p:blipFill>
          <a:blip r:embed="rId3" cstate="print"/>
          <a:srcRect/>
          <a:stretch>
            <a:fillRect/>
          </a:stretch>
        </p:blipFill>
        <p:spPr bwMode="auto">
          <a:xfrm rot="261168">
            <a:off x="381000" y="4343400"/>
            <a:ext cx="3276600" cy="2331507"/>
          </a:xfrm>
          <a:prstGeom prst="rect">
            <a:avLst/>
          </a:prstGeom>
          <a:noFill/>
        </p:spPr>
      </p:pic>
      <p:pic>
        <p:nvPicPr>
          <p:cNvPr id="50182" name="Picture 6" descr="http://s3.hubimg.com/u/2149762_f520.jpg"/>
          <p:cNvPicPr>
            <a:picLocks noChangeAspect="1" noChangeArrowheads="1"/>
          </p:cNvPicPr>
          <p:nvPr/>
        </p:nvPicPr>
        <p:blipFill>
          <a:blip r:embed="rId4" cstate="print"/>
          <a:srcRect b="10297"/>
          <a:stretch>
            <a:fillRect/>
          </a:stretch>
        </p:blipFill>
        <p:spPr bwMode="auto">
          <a:xfrm rot="299249">
            <a:off x="6564387" y="4309991"/>
            <a:ext cx="2830286" cy="2133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http://www.wausaubusinessdirectory.com/images/wausaubusinessdirectorycom/bizwebsites/42/Fire.jp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pic>
        <p:nvPicPr>
          <p:cNvPr id="53250" name="Picture 2" descr="http://www.discerningtheworld.com/images/wpi/HolySpirit-RepresentingUnholyFire.jpg"/>
          <p:cNvPicPr>
            <a:picLocks noChangeAspect="1" noChangeArrowheads="1"/>
          </p:cNvPicPr>
          <p:nvPr/>
        </p:nvPicPr>
        <p:blipFill>
          <a:blip r:embed="rId3" cstate="print"/>
          <a:srcRect/>
          <a:stretch>
            <a:fillRect/>
          </a:stretch>
        </p:blipFill>
        <p:spPr bwMode="auto">
          <a:xfrm>
            <a:off x="3048000" y="228600"/>
            <a:ext cx="3200400" cy="2257289"/>
          </a:xfrm>
          <a:prstGeom prst="ellipse">
            <a:avLst/>
          </a:prstGeom>
          <a:ln>
            <a:noFill/>
          </a:ln>
          <a:effectLst>
            <a:softEdge rad="112500"/>
          </a:effectLst>
        </p:spPr>
      </p:pic>
      <p:sp>
        <p:nvSpPr>
          <p:cNvPr id="5" name="Rectangle 4"/>
          <p:cNvSpPr/>
          <p:nvPr/>
        </p:nvSpPr>
        <p:spPr>
          <a:xfrm>
            <a:off x="0" y="2667000"/>
            <a:ext cx="9144000" cy="707886"/>
          </a:xfrm>
          <a:prstGeom prst="rect">
            <a:avLst/>
          </a:prstGeom>
        </p:spPr>
        <p:txBody>
          <a:bodyPr wrap="square">
            <a:spAutoFit/>
          </a:bodyPr>
          <a:lstStyle/>
          <a:p>
            <a:pPr algn="ctr"/>
            <a:r>
              <a:rPr lang="en-US" sz="4000" dirty="0" smtClean="0">
                <a:effectLst>
                  <a:glow rad="101600">
                    <a:schemeClr val="bg1">
                      <a:alpha val="60000"/>
                    </a:schemeClr>
                  </a:glow>
                </a:effectLst>
              </a:rPr>
              <a:t>Why is the Holy Spirit Symbolized as Fire?</a:t>
            </a:r>
            <a:endParaRPr lang="en-US" sz="4000" dirty="0">
              <a:effectLst>
                <a:glow rad="101600">
                  <a:schemeClr val="bg1">
                    <a:alpha val="60000"/>
                  </a:schemeClr>
                </a:glow>
              </a:effectLst>
            </a:endParaRPr>
          </a:p>
        </p:txBody>
      </p:sp>
      <p:sp>
        <p:nvSpPr>
          <p:cNvPr id="6" name="Rectangle 5"/>
          <p:cNvSpPr/>
          <p:nvPr/>
        </p:nvSpPr>
        <p:spPr>
          <a:xfrm>
            <a:off x="381000" y="4876800"/>
            <a:ext cx="8305800" cy="1323439"/>
          </a:xfrm>
          <a:prstGeom prst="rect">
            <a:avLst/>
          </a:prstGeom>
        </p:spPr>
        <p:txBody>
          <a:bodyPr wrap="square">
            <a:spAutoFit/>
          </a:bodyPr>
          <a:lstStyle/>
          <a:p>
            <a:pPr algn="ctr"/>
            <a:r>
              <a:rPr lang="en-US" sz="4000" i="1" dirty="0" smtClean="0">
                <a:effectLst>
                  <a:glow rad="101600">
                    <a:schemeClr val="bg1">
                      <a:alpha val="60000"/>
                    </a:schemeClr>
                  </a:glow>
                </a:effectLst>
              </a:rPr>
              <a:t>“For our God is a consuming fire.”</a:t>
            </a:r>
          </a:p>
          <a:p>
            <a:pPr algn="ctr"/>
            <a:r>
              <a:rPr lang="en-US" sz="4000" i="1" dirty="0" smtClean="0">
                <a:effectLst>
                  <a:glow rad="101600">
                    <a:schemeClr val="bg1">
                      <a:alpha val="60000"/>
                    </a:schemeClr>
                  </a:glow>
                </a:effectLst>
              </a:rPr>
              <a:t> (Heb. 12:29)</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http://api.ning.com/files/wFpMw4WYrL44SFPBWMIB7uMpwdNstyqR6rI2SgshGrJTWfnLCyKCi80kQ08UhNWk23s51CFdwk--GlpRiFZm7Zw0NI2MtfD*/fire_wallpaper_by_knato97d576xm1.jpg"/>
          <p:cNvPicPr>
            <a:picLocks noChangeAspect="1" noChangeArrowheads="1"/>
          </p:cNvPicPr>
          <p:nvPr/>
        </p:nvPicPr>
        <p:blipFill>
          <a:blip r:embed="rId2" cstate="print"/>
          <a:srcRect/>
          <a:stretch>
            <a:fillRect/>
          </a:stretch>
        </p:blipFill>
        <p:spPr bwMode="auto">
          <a:xfrm>
            <a:off x="-304800" y="0"/>
            <a:ext cx="10058398" cy="6858000"/>
          </a:xfrm>
          <a:prstGeom prst="rect">
            <a:avLst/>
          </a:prstGeom>
          <a:noFill/>
        </p:spPr>
      </p:pic>
      <p:sp>
        <p:nvSpPr>
          <p:cNvPr id="54273" name="Rectangle 1"/>
          <p:cNvSpPr>
            <a:spLocks noChangeArrowheads="1"/>
          </p:cNvSpPr>
          <p:nvPr/>
        </p:nvSpPr>
        <p:spPr bwMode="auto">
          <a:xfrm>
            <a:off x="0" y="1541815"/>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4400" b="0" i="0"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Fire</a:t>
            </a:r>
            <a:r>
              <a:rPr kumimoji="0" lang="en-US" sz="4400" b="0" i="0" u="none" strike="noStrike" cap="none" normalizeH="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  </a:t>
            </a:r>
            <a:r>
              <a:rPr kumimoji="0" lang="en-US" sz="4400" b="0" i="0"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indicating </a:t>
            </a: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en-US" sz="4400" b="0" i="0"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4400" b="0" i="1"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presence, approval, protection, purification, gift</a:t>
            </a:r>
            <a:r>
              <a:rPr kumimoji="0" lang="en-US" sz="4400" b="0" i="1" u="none" strike="noStrike" cap="none" normalizeH="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 and</a:t>
            </a:r>
            <a:r>
              <a:rPr kumimoji="0" lang="en-US" sz="4400" b="0" i="1"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 judgment</a:t>
            </a:r>
            <a:endParaRPr kumimoji="0" lang="en-US" sz="4400" b="0" i="1"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The presence of the Lord</a:t>
            </a:r>
            <a:endParaRPr lang="en-US" dirty="0">
              <a:solidFill>
                <a:srgbClr val="FFFF00"/>
              </a:solidFill>
            </a:endParaRPr>
          </a:p>
        </p:txBody>
      </p:sp>
      <p:sp>
        <p:nvSpPr>
          <p:cNvPr id="3" name="Content Placeholder 2"/>
          <p:cNvSpPr>
            <a:spLocks noGrp="1"/>
          </p:cNvSpPr>
          <p:nvPr>
            <p:ph idx="1"/>
          </p:nvPr>
        </p:nvSpPr>
        <p:spPr>
          <a:xfrm>
            <a:off x="457200" y="1295400"/>
            <a:ext cx="8229600" cy="4830763"/>
          </a:xfrm>
        </p:spPr>
        <p:txBody>
          <a:bodyPr/>
          <a:lstStyle/>
          <a:p>
            <a:pPr algn="ctr">
              <a:buNone/>
            </a:pPr>
            <a:r>
              <a:rPr lang="en-US" i="1" dirty="0" smtClean="0"/>
              <a:t>   "And the angel of the Lord appeared unto him in a flame of fire out of the midst of a bush: and he looked, and, behold, the bush burned with fire, and the bush was not consumed“</a:t>
            </a:r>
          </a:p>
          <a:p>
            <a:pPr algn="ctr">
              <a:buNone/>
            </a:pPr>
            <a:r>
              <a:rPr lang="en-US" i="1" dirty="0" smtClean="0"/>
              <a:t> (Exod. 3:2)</a:t>
            </a:r>
          </a:p>
          <a:p>
            <a:pPr algn="ctr"/>
            <a:endParaRPr lang="en-US" dirty="0"/>
          </a:p>
        </p:txBody>
      </p:sp>
      <p:pic>
        <p:nvPicPr>
          <p:cNvPr id="56322" name="Picture 2" descr="http://www.jason-ism.com/me_images/heston.jpg"/>
          <p:cNvPicPr>
            <a:picLocks noChangeAspect="1" noChangeArrowheads="1"/>
          </p:cNvPicPr>
          <p:nvPr/>
        </p:nvPicPr>
        <p:blipFill>
          <a:blip r:embed="rId2" cstate="print"/>
          <a:srcRect/>
          <a:stretch>
            <a:fillRect/>
          </a:stretch>
        </p:blipFill>
        <p:spPr bwMode="auto">
          <a:xfrm>
            <a:off x="2133600" y="4152900"/>
            <a:ext cx="4762500" cy="27051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rgbClr val="FFFF00"/>
                </a:solidFill>
              </a:rPr>
              <a:t>The approval of the Lord</a:t>
            </a:r>
            <a:endParaRPr lang="en-US" dirty="0">
              <a:solidFill>
                <a:srgbClr val="FFFF00"/>
              </a:solidFill>
            </a:endParaRPr>
          </a:p>
        </p:txBody>
      </p:sp>
      <p:sp>
        <p:nvSpPr>
          <p:cNvPr id="3" name="Content Placeholder 2"/>
          <p:cNvSpPr>
            <a:spLocks noGrp="1"/>
          </p:cNvSpPr>
          <p:nvPr>
            <p:ph idx="1"/>
          </p:nvPr>
        </p:nvSpPr>
        <p:spPr>
          <a:xfrm>
            <a:off x="457200" y="1447801"/>
            <a:ext cx="8229600" cy="2667000"/>
          </a:xfrm>
        </p:spPr>
        <p:txBody>
          <a:bodyPr/>
          <a:lstStyle/>
          <a:p>
            <a:pPr lvl="0" algn="ctr">
              <a:buNone/>
            </a:pPr>
            <a:r>
              <a:rPr lang="en-US" dirty="0" smtClean="0"/>
              <a:t>   </a:t>
            </a:r>
            <a:r>
              <a:rPr lang="en-US" i="1" dirty="0" smtClean="0"/>
              <a:t>"And there came a fire out from before the Lord, and consumed upon the altar the burnt offering and the fat: which when all the people saw, they shouted, and fell on their faces." (Lev. 9:24)</a:t>
            </a:r>
          </a:p>
          <a:p>
            <a:endParaRPr lang="en-US" dirty="0"/>
          </a:p>
        </p:txBody>
      </p:sp>
      <p:pic>
        <p:nvPicPr>
          <p:cNvPr id="57346" name="Picture 2" descr="http://1.bp.blogspot.com/-M2QJfXQMwTk/UPMOKMcZLKI/AAAAAAAABGA/jrMQJEpZ1yw/s1600/elijah-and-prophets-of-baal.jpg"/>
          <p:cNvPicPr>
            <a:picLocks noChangeAspect="1" noChangeArrowheads="1"/>
          </p:cNvPicPr>
          <p:nvPr/>
        </p:nvPicPr>
        <p:blipFill>
          <a:blip r:embed="rId2" cstate="print"/>
          <a:srcRect/>
          <a:stretch>
            <a:fillRect/>
          </a:stretch>
        </p:blipFill>
        <p:spPr bwMode="auto">
          <a:xfrm>
            <a:off x="2514600" y="3886200"/>
            <a:ext cx="4215222" cy="324693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protection of the Lord</a:t>
            </a:r>
            <a:endParaRPr lang="en-US" dirty="0">
              <a:solidFill>
                <a:srgbClr val="FFFF00"/>
              </a:solidFill>
            </a:endParaRPr>
          </a:p>
        </p:txBody>
      </p:sp>
      <p:sp>
        <p:nvSpPr>
          <p:cNvPr id="3" name="Content Placeholder 2"/>
          <p:cNvSpPr>
            <a:spLocks noGrp="1"/>
          </p:cNvSpPr>
          <p:nvPr>
            <p:ph idx="1"/>
          </p:nvPr>
        </p:nvSpPr>
        <p:spPr>
          <a:xfrm>
            <a:off x="0" y="1600200"/>
            <a:ext cx="3886200" cy="4525963"/>
          </a:xfrm>
        </p:spPr>
        <p:txBody>
          <a:bodyPr/>
          <a:lstStyle/>
          <a:p>
            <a:pPr lvl="0" algn="ctr">
              <a:buNone/>
            </a:pPr>
            <a:r>
              <a:rPr lang="en-US" i="1" dirty="0" smtClean="0"/>
              <a:t>    "And the Lord went before them by day in a pillar of a cloud, to lead them the way; and by night in a pillar of fire, to give them light; to go by day and night" (Exod.13:21)</a:t>
            </a:r>
          </a:p>
          <a:p>
            <a:pPr algn="ctr"/>
            <a:endParaRPr lang="en-US" i="1" dirty="0"/>
          </a:p>
        </p:txBody>
      </p:sp>
      <p:pic>
        <p:nvPicPr>
          <p:cNvPr id="58370" name="Picture 2" descr="http://2.bp.blogspot.com/-dBWM5wPj4ck/TtATUDGTZYI/AAAAAAAAAWE/Xju4J8ZUQ-k/s1600/pillar+of+fire.jpg"/>
          <p:cNvPicPr>
            <a:picLocks noChangeAspect="1" noChangeArrowheads="1"/>
          </p:cNvPicPr>
          <p:nvPr/>
        </p:nvPicPr>
        <p:blipFill>
          <a:blip r:embed="rId2" cstate="print"/>
          <a:srcRect/>
          <a:stretch>
            <a:fillRect/>
          </a:stretch>
        </p:blipFill>
        <p:spPr bwMode="auto">
          <a:xfrm>
            <a:off x="4114800" y="2076405"/>
            <a:ext cx="4847656" cy="363859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solidFill>
                  <a:srgbClr val="FFFF00"/>
                </a:solidFill>
              </a:rPr>
              <a:t>The purifying from the Lord</a:t>
            </a:r>
            <a:endParaRPr lang="en-US" dirty="0">
              <a:solidFill>
                <a:srgbClr val="FFFF00"/>
              </a:solidFill>
            </a:endParaRPr>
          </a:p>
        </p:txBody>
      </p:sp>
      <p:sp>
        <p:nvSpPr>
          <p:cNvPr id="3" name="Content Placeholder 2"/>
          <p:cNvSpPr>
            <a:spLocks noGrp="1"/>
          </p:cNvSpPr>
          <p:nvPr>
            <p:ph idx="1"/>
          </p:nvPr>
        </p:nvSpPr>
        <p:spPr>
          <a:xfrm>
            <a:off x="0" y="990600"/>
            <a:ext cx="9144000" cy="5867400"/>
          </a:xfrm>
        </p:spPr>
        <p:txBody>
          <a:bodyPr>
            <a:normAutofit fontScale="92500" lnSpcReduction="10000"/>
          </a:bodyPr>
          <a:lstStyle/>
          <a:p>
            <a:pPr lvl="0" algn="ctr">
              <a:buNone/>
            </a:pPr>
            <a:r>
              <a:rPr lang="en-US" i="1" dirty="0" smtClean="0"/>
              <a:t>     "In the year that king </a:t>
            </a:r>
            <a:r>
              <a:rPr lang="en-US" i="1" dirty="0" err="1" smtClean="0"/>
              <a:t>Uzziah</a:t>
            </a:r>
            <a:r>
              <a:rPr lang="en-US" i="1" dirty="0" smtClean="0"/>
              <a:t> died I saw also the Lord sitting upon a throne, high and lifted up, and his train filled the temple. Above it stood the seraphim: each one had six wings; with twain he covered his face, and with twain he did fly. And one cried unto another, and said, Holy, holy, holy, is the Lord of hosts: the whole earth is full of his glory. And the posts of the door moved at the voice of him that cried, and the house was filled with smoke. Then said I, Woe is me! for I am undone; because I am a man of unclean lips, and I dwell in the midst of a people of unclean lips: for mine eyes have seen the King, the Lord of hosts. Then flew one of the seraphim unto me, having a live coal in his hand, which he had taken with the tongs from off the altar: </a:t>
            </a:r>
          </a:p>
          <a:p>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ellenwhite.info/images/chapt-illus/PK/RH-CallOfIsaiah.jpg"/>
          <p:cNvPicPr>
            <a:picLocks noChangeAspect="1" noChangeArrowheads="1"/>
          </p:cNvPicPr>
          <p:nvPr/>
        </p:nvPicPr>
        <p:blipFill>
          <a:blip r:embed="rId2" cstate="print"/>
          <a:srcRect/>
          <a:stretch>
            <a:fillRect/>
          </a:stretch>
        </p:blipFill>
        <p:spPr bwMode="auto">
          <a:xfrm>
            <a:off x="0" y="0"/>
            <a:ext cx="4795803" cy="6858000"/>
          </a:xfrm>
          <a:prstGeom prst="rect">
            <a:avLst/>
          </a:prstGeom>
          <a:noFill/>
        </p:spPr>
      </p:pic>
      <p:sp>
        <p:nvSpPr>
          <p:cNvPr id="3" name="Rectangle 2"/>
          <p:cNvSpPr/>
          <p:nvPr/>
        </p:nvSpPr>
        <p:spPr>
          <a:xfrm>
            <a:off x="4876800" y="457199"/>
            <a:ext cx="4267200" cy="5509200"/>
          </a:xfrm>
          <a:prstGeom prst="rect">
            <a:avLst/>
          </a:prstGeom>
        </p:spPr>
        <p:txBody>
          <a:bodyPr wrap="square">
            <a:spAutoFit/>
          </a:bodyPr>
          <a:lstStyle/>
          <a:p>
            <a:pPr algn="ctr"/>
            <a:r>
              <a:rPr lang="en-US" sz="3200" i="1" dirty="0" smtClean="0"/>
              <a:t>And he laid it upon my mouth, and said, Lo, this hath touched thy lips; and </a:t>
            </a:r>
            <a:r>
              <a:rPr lang="en-US" sz="3200" i="1" u="sng" dirty="0" err="1" smtClean="0"/>
              <a:t>thine</a:t>
            </a:r>
            <a:r>
              <a:rPr lang="en-US" sz="3200" i="1" u="sng" dirty="0" smtClean="0"/>
              <a:t> iniquity is taken away, and thy sin purged</a:t>
            </a:r>
            <a:r>
              <a:rPr lang="en-US" sz="3200" i="1" dirty="0" smtClean="0"/>
              <a:t>. Also, I heard the voice of the Lord, saying, Whom shall I send, and who will go for us? Then said I, Here am I; send me." (Isa. 6:1-8)</a:t>
            </a:r>
            <a:endParaRPr 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The gift of the Lord</a:t>
            </a:r>
            <a:endParaRPr lang="en-US" dirty="0">
              <a:solidFill>
                <a:srgbClr val="FFFF00"/>
              </a:solidFill>
            </a:endParaRPr>
          </a:p>
        </p:txBody>
      </p:sp>
      <p:sp>
        <p:nvSpPr>
          <p:cNvPr id="3" name="Content Placeholder 2"/>
          <p:cNvSpPr>
            <a:spLocks noGrp="1"/>
          </p:cNvSpPr>
          <p:nvPr>
            <p:ph idx="1"/>
          </p:nvPr>
        </p:nvSpPr>
        <p:spPr>
          <a:xfrm>
            <a:off x="0" y="1143000"/>
            <a:ext cx="5105400" cy="5715000"/>
          </a:xfrm>
        </p:spPr>
        <p:txBody>
          <a:bodyPr>
            <a:normAutofit/>
          </a:bodyPr>
          <a:lstStyle/>
          <a:p>
            <a:pPr lvl="0" algn="ctr">
              <a:buNone/>
            </a:pPr>
            <a:r>
              <a:rPr lang="en-US" i="1" dirty="0" smtClean="0"/>
              <a:t>"And there appeared unto them cloven tongues like as of fire, and it sat upon each of them…Then Peter said unto them, Repent, and be baptized every one of you in the name of Jesus Christ for the remission of sins, and ye shall receive the gift of the Holy Ghost.“</a:t>
            </a:r>
          </a:p>
          <a:p>
            <a:pPr lvl="0" algn="ctr">
              <a:buNone/>
            </a:pPr>
            <a:r>
              <a:rPr lang="en-US" i="1" dirty="0" smtClean="0"/>
              <a:t>(Acts 2:3, 38) </a:t>
            </a:r>
          </a:p>
          <a:p>
            <a:endParaRPr lang="en-US" dirty="0"/>
          </a:p>
        </p:txBody>
      </p:sp>
      <p:pic>
        <p:nvPicPr>
          <p:cNvPr id="61442" name="Picture 2" descr="http://2.bp.blogspot.com/--FBG8-I9ueg/TfN5vrgSypI/AAAAAAAABFA/w7epamqhxwk/s1600/Day_of_Pentecost_1351-43.jpg"/>
          <p:cNvPicPr>
            <a:picLocks noChangeAspect="1" noChangeArrowheads="1"/>
          </p:cNvPicPr>
          <p:nvPr/>
        </p:nvPicPr>
        <p:blipFill>
          <a:blip r:embed="rId2" cstate="print"/>
          <a:srcRect/>
          <a:stretch>
            <a:fillRect/>
          </a:stretch>
        </p:blipFill>
        <p:spPr bwMode="auto">
          <a:xfrm>
            <a:off x="5181600" y="2133600"/>
            <a:ext cx="3810000" cy="31908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85800"/>
            <a:ext cx="4038600" cy="5334000"/>
          </a:xfrm>
        </p:spPr>
        <p:txBody>
          <a:bodyPr>
            <a:normAutofit fontScale="90000"/>
          </a:bodyPr>
          <a:lstStyle/>
          <a:p>
            <a:r>
              <a:rPr lang="en-US" i="1" dirty="0" smtClean="0"/>
              <a:t>“Therefore if </a:t>
            </a:r>
            <a:r>
              <a:rPr lang="en-US" i="1" dirty="0" err="1" smtClean="0"/>
              <a:t>thine</a:t>
            </a:r>
            <a:r>
              <a:rPr lang="en-US" i="1" dirty="0" smtClean="0"/>
              <a:t> enemy hunger, feed him; if he thirst, give him drink: for in so doing thou shalt heap coals of fire on his head.” (Rom. 12:20)</a:t>
            </a:r>
            <a:br>
              <a:rPr lang="en-US" i="1" dirty="0" smtClean="0"/>
            </a:br>
            <a:endParaRPr lang="en-US" i="1" dirty="0"/>
          </a:p>
        </p:txBody>
      </p:sp>
      <p:pic>
        <p:nvPicPr>
          <p:cNvPr id="62466" name="Picture 2" descr="http://th08.deviantart.net/fs41/300W/f/2009/031/9/d/Fire_into_my_head_by_Kumna.jpg"/>
          <p:cNvPicPr>
            <a:picLocks noChangeAspect="1" noChangeArrowheads="1"/>
          </p:cNvPicPr>
          <p:nvPr/>
        </p:nvPicPr>
        <p:blipFill>
          <a:blip r:embed="rId2" cstate="print"/>
          <a:srcRect/>
          <a:stretch>
            <a:fillRect/>
          </a:stretch>
        </p:blipFill>
        <p:spPr bwMode="auto">
          <a:xfrm>
            <a:off x="381000" y="1524000"/>
            <a:ext cx="3901024" cy="3810000"/>
          </a:xfrm>
          <a:prstGeom prst="rect">
            <a:avLst/>
          </a:prstGeom>
          <a:noFill/>
        </p:spPr>
      </p:pic>
      <p:pic>
        <p:nvPicPr>
          <p:cNvPr id="62470" name="Picture 6" descr="http://www.newgaplogo.com/send.php?i=aHR0cDovL3M3ZDUuc2NlbmU3LmNvbS9pcy9pbWFnZS9QZXRzVW5pdGVkL1RHMjY2NzU%3D"/>
          <p:cNvPicPr>
            <a:picLocks noChangeAspect="1" noChangeArrowheads="1"/>
          </p:cNvPicPr>
          <p:nvPr/>
        </p:nvPicPr>
        <p:blipFill>
          <a:blip r:embed="rId3" cstate="print"/>
          <a:srcRect l="2564" t="2286" r="7692" b="8571"/>
          <a:stretch>
            <a:fillRect/>
          </a:stretch>
        </p:blipFill>
        <p:spPr bwMode="auto">
          <a:xfrm>
            <a:off x="1295400" y="2286000"/>
            <a:ext cx="1905000" cy="212271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fade">
                                      <p:cBhvr>
                                        <p:cTn id="7" dur="2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FF00"/>
                </a:solidFill>
              </a:rPr>
              <a:t>The judgment of the Lord</a:t>
            </a:r>
            <a:endParaRPr lang="en-US" dirty="0">
              <a:solidFill>
                <a:srgbClr val="FFFF00"/>
              </a:solidFill>
            </a:endParaRPr>
          </a:p>
        </p:txBody>
      </p:sp>
      <p:sp>
        <p:nvSpPr>
          <p:cNvPr id="3" name="Content Placeholder 2"/>
          <p:cNvSpPr>
            <a:spLocks noGrp="1"/>
          </p:cNvSpPr>
          <p:nvPr>
            <p:ph idx="1"/>
          </p:nvPr>
        </p:nvSpPr>
        <p:spPr>
          <a:xfrm>
            <a:off x="152400" y="1600200"/>
            <a:ext cx="4191000" cy="5257800"/>
          </a:xfrm>
        </p:spPr>
        <p:txBody>
          <a:bodyPr>
            <a:normAutofit fontScale="92500" lnSpcReduction="10000"/>
          </a:bodyPr>
          <a:lstStyle/>
          <a:p>
            <a:pPr algn="ctr">
              <a:buNone/>
            </a:pPr>
            <a:r>
              <a:rPr lang="en-US" i="1" dirty="0" smtClean="0"/>
              <a:t>   “But a certain fearful looking for of judgment and fiery indignation, which shall devour the adversaries.” </a:t>
            </a:r>
          </a:p>
          <a:p>
            <a:pPr algn="ctr">
              <a:buNone/>
            </a:pPr>
            <a:r>
              <a:rPr lang="en-US" i="1" dirty="0" smtClean="0"/>
              <a:t>(Heb 10:27)</a:t>
            </a:r>
          </a:p>
          <a:p>
            <a:pPr algn="ctr">
              <a:buNone/>
            </a:pPr>
            <a:r>
              <a:rPr lang="en-US" i="1" dirty="0" smtClean="0"/>
              <a:t>“And whosoever was not found written in the book of life was cast into the lake of fire.” (Rev. 20:15)  </a:t>
            </a:r>
            <a:endParaRPr lang="en-US" i="1" dirty="0"/>
          </a:p>
        </p:txBody>
      </p:sp>
      <p:pic>
        <p:nvPicPr>
          <p:cNvPr id="63490" name="Picture 2" descr="http://www.jesus-is-savior.com/Hells_Truth/hell_forever_and_ever.jpg"/>
          <p:cNvPicPr>
            <a:picLocks noChangeAspect="1" noChangeArrowheads="1"/>
          </p:cNvPicPr>
          <p:nvPr/>
        </p:nvPicPr>
        <p:blipFill>
          <a:blip r:embed="rId2" cstate="print"/>
          <a:srcRect/>
          <a:stretch>
            <a:fillRect/>
          </a:stretch>
        </p:blipFill>
        <p:spPr bwMode="auto">
          <a:xfrm rot="308274">
            <a:off x="4690404" y="2158587"/>
            <a:ext cx="4099668" cy="307723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r>
              <a:rPr lang="en-US" i="1" dirty="0" smtClean="0"/>
              <a:t>(I Peter 1:6-7) “Wherein ye greatly rejoice, though now for a season, if need be, ye are in heaviness through manifold temptations: That the trial of your faith, being much more precious than of gold that </a:t>
            </a:r>
            <a:r>
              <a:rPr lang="en-US" i="1" dirty="0" err="1" smtClean="0"/>
              <a:t>perisheth</a:t>
            </a:r>
            <a:r>
              <a:rPr lang="en-US" i="1" dirty="0" smtClean="0"/>
              <a:t>, though it be tried with fire, might be found unto praise and </a:t>
            </a:r>
            <a:r>
              <a:rPr lang="en-US" i="1" dirty="0" err="1" smtClean="0"/>
              <a:t>honour</a:t>
            </a:r>
            <a:r>
              <a:rPr lang="en-US" i="1" dirty="0" smtClean="0"/>
              <a:t> and glory at the appearing of Jesus Christ.”</a:t>
            </a:r>
          </a:p>
          <a:p>
            <a:r>
              <a:rPr lang="en-US" i="1" dirty="0" smtClean="0"/>
              <a:t>(I Peter 4:12-13) “Beloved, think it not strange concerning the fiery trial which is to try you, as though some strange thing happened unto you: But rejoice, inasmuch as ye are partakers of Christ's sufferings; that, when his glory shall be revealed, ye may be glad also with exceeding joy.”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eaglecryradio.com/eaglecrywordpress/wp-content/uploads/2012/06/HolySpiritFlamebb.jpg"/>
          <p:cNvPicPr>
            <a:picLocks noChangeAspect="1" noChangeArrowheads="1"/>
          </p:cNvPicPr>
          <p:nvPr/>
        </p:nvPicPr>
        <p:blipFill>
          <a:blip r:embed="rId2" cstate="print"/>
          <a:srcRect/>
          <a:stretch>
            <a:fillRect/>
          </a:stretch>
        </p:blipFill>
        <p:spPr bwMode="auto">
          <a:xfrm>
            <a:off x="3276600" y="0"/>
            <a:ext cx="7829550" cy="5010150"/>
          </a:xfrm>
          <a:prstGeom prst="rect">
            <a:avLst/>
          </a:prstGeom>
          <a:noFill/>
        </p:spPr>
      </p:pic>
      <p:sp>
        <p:nvSpPr>
          <p:cNvPr id="3" name="Rectangle 2"/>
          <p:cNvSpPr/>
          <p:nvPr/>
        </p:nvSpPr>
        <p:spPr>
          <a:xfrm>
            <a:off x="228600" y="2743200"/>
            <a:ext cx="5943600" cy="3970318"/>
          </a:xfrm>
          <a:prstGeom prst="rect">
            <a:avLst/>
          </a:prstGeom>
        </p:spPr>
        <p:txBody>
          <a:bodyPr wrap="square">
            <a:spAutoFit/>
          </a:bodyPr>
          <a:lstStyle/>
          <a:p>
            <a:pPr algn="ctr"/>
            <a:r>
              <a:rPr lang="en-US" sz="3600" i="1" dirty="0" smtClean="0"/>
              <a:t>“But we all, with open face beholding as in a glass the glory of the Lord, are changed into the same image from glory to glory, even as by the Spirit of the Lord.” </a:t>
            </a:r>
          </a:p>
          <a:p>
            <a:pPr algn="ctr"/>
            <a:r>
              <a:rPr lang="en-US" sz="3600" i="1" dirty="0" smtClean="0"/>
              <a:t>(II Cor. 3:18) </a:t>
            </a:r>
            <a:endParaRPr lang="en-US" sz="36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2794</Words>
  <Application>Microsoft Office PowerPoint</Application>
  <PresentationFormat>On-screen Show (4:3)</PresentationFormat>
  <Paragraphs>104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The Doctrine of the Holy Spirit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Because the Holy Spirit is Person you can have a personal relationship with him</vt:lpstr>
      <vt:lpstr>Slide 7</vt:lpstr>
      <vt:lpstr>Slide 8</vt:lpstr>
      <vt:lpstr>Slide 9</vt:lpstr>
      <vt:lpstr>Slide 10</vt:lpstr>
      <vt:lpstr>Slide 11</vt:lpstr>
      <vt:lpstr>Slide 12</vt:lpstr>
      <vt:lpstr>Slide 13</vt:lpstr>
      <vt:lpstr>Slide 14</vt:lpstr>
      <vt:lpstr>Slide 15</vt:lpstr>
      <vt:lpstr>Acts 1:1-15</vt:lpstr>
      <vt:lpstr>Slide 17</vt:lpstr>
      <vt:lpstr>Slide 18</vt:lpstr>
      <vt:lpstr> Acts 2:1-4, 8  “And when the day of Pentecost was fully come, they were all with one accord in one place. And suddenly there came a sound from heaven as of a rushing mighty wind, and it filled all the house where they were sitting. And there appeared unto them cloven tongues like as of fire, and it sat upon each of them. And they were all filled with the Holy Ghost, and began to speak with other tongues, as the Spirit gave them utterance…And how hear we every man in our own tongue, wherein we were born?” </vt:lpstr>
      <vt:lpstr>Slide 20</vt:lpstr>
      <vt:lpstr>Slide 21</vt:lpstr>
      <vt:lpstr>Slide 22</vt:lpstr>
      <vt:lpstr>There was the appearance of cloven tongues (diamerizomenai). The Greek word means a tongue that was cloven, that is, parting asunder.   The idea is that a single tongue appeared and then began to split and divide itself, resting upon each of  the disciples.</vt:lpstr>
      <vt:lpstr>Slide 24</vt:lpstr>
      <vt:lpstr>Slide 25</vt:lpstr>
      <vt:lpstr>Slide 26</vt:lpstr>
      <vt:lpstr>The tongues were not fire, but like fire; that is, they only looked like fire. They were a brilliant, luminous, fire-like substance created by God to dramatize the moment of the Holy Spirit coming upon the disciples.</vt:lpstr>
      <vt:lpstr>Slide 28</vt:lpstr>
      <vt:lpstr>Slide 29</vt:lpstr>
      <vt:lpstr>Verses on the true gift of tongues</vt:lpstr>
      <vt:lpstr>Slide 31</vt:lpstr>
      <vt:lpstr>Slide 32</vt:lpstr>
      <vt:lpstr>Slide 33</vt:lpstr>
      <vt:lpstr>The gift of tongues has ceased (I Corinthians 13)</vt:lpstr>
      <vt:lpstr>“…whether there be tongues,  they shall cease…”</vt:lpstr>
      <vt:lpstr>Slide 36</vt:lpstr>
      <vt:lpstr>Slide 37</vt:lpstr>
      <vt:lpstr>Tongues were not spoken of again until 1901 in Pentecostalism and later in the Charismatic Movement:</vt:lpstr>
      <vt:lpstr>Slide 39</vt:lpstr>
      <vt:lpstr>Out of these two events in 1901 and 1906 grew the mainline Pentecostal denominations that many of our brothers and sisters in Christ are a part of today.   Pentecostals believe the Word of God and preach the Word of God  --  and for that we praise Him.  But this particular movement within mainline Christianity didn’t begin until the start of this century. </vt:lpstr>
      <vt:lpstr>The Charismatic Movement - In 1960, in Van Nuys, California, the modern Charismatic Movement (which is tongues outside of mainline Pentecostal denominations) began in an Episcopalian church.  It soon spread across mainline denominations of all kinds. </vt:lpstr>
      <vt:lpstr>Slide 42</vt:lpstr>
      <vt:lpstr>Slide 43</vt:lpstr>
      <vt:lpstr>The presence of the Lord</vt:lpstr>
      <vt:lpstr>The approval of the Lord</vt:lpstr>
      <vt:lpstr>The protection of the Lord</vt:lpstr>
      <vt:lpstr>The purifying from the Lord</vt:lpstr>
      <vt:lpstr>Slide 48</vt:lpstr>
      <vt:lpstr>The gift of the Lord</vt:lpstr>
      <vt:lpstr>“Therefore if thine enemy hunger, feed him; if he thirst, give him drink: for in so doing thou shalt heap coals of fire on his head.” (Rom. 12:20) </vt:lpstr>
      <vt:lpstr>The judgment of the Lord</vt:lpstr>
      <vt:lpstr>Slide 52</vt:lpstr>
      <vt:lpstr>Slide 53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dc:title>
  <dc:creator>Pastor Daniel White</dc:creator>
  <cp:lastModifiedBy>Pastor Daniel White</cp:lastModifiedBy>
  <cp:revision>126</cp:revision>
  <dcterms:created xsi:type="dcterms:W3CDTF">2013-07-18T21:30:44Z</dcterms:created>
  <dcterms:modified xsi:type="dcterms:W3CDTF">2013-07-24T20:54:46Z</dcterms:modified>
</cp:coreProperties>
</file>