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309" r:id="rId3"/>
    <p:sldId id="308" r:id="rId4"/>
    <p:sldId id="259" r:id="rId5"/>
    <p:sldId id="260" r:id="rId6"/>
    <p:sldId id="264" r:id="rId7"/>
    <p:sldId id="265" r:id="rId8"/>
    <p:sldId id="263" r:id="rId9"/>
    <p:sldId id="262" r:id="rId10"/>
    <p:sldId id="258" r:id="rId11"/>
    <p:sldId id="268" r:id="rId12"/>
    <p:sldId id="266" r:id="rId13"/>
    <p:sldId id="270" r:id="rId14"/>
    <p:sldId id="269" r:id="rId15"/>
    <p:sldId id="271" r:id="rId16"/>
    <p:sldId id="272" r:id="rId17"/>
    <p:sldId id="275" r:id="rId18"/>
    <p:sldId id="276" r:id="rId19"/>
    <p:sldId id="274" r:id="rId20"/>
    <p:sldId id="277" r:id="rId21"/>
    <p:sldId id="273"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4" r:id="rId38"/>
    <p:sldId id="293" r:id="rId39"/>
    <p:sldId id="299" r:id="rId40"/>
    <p:sldId id="295" r:id="rId41"/>
    <p:sldId id="297" r:id="rId42"/>
    <p:sldId id="298" r:id="rId43"/>
    <p:sldId id="296" r:id="rId44"/>
    <p:sldId id="300" r:id="rId45"/>
    <p:sldId id="301" r:id="rId46"/>
    <p:sldId id="302" r:id="rId47"/>
    <p:sldId id="303" r:id="rId48"/>
    <p:sldId id="304" r:id="rId49"/>
    <p:sldId id="306" r:id="rId50"/>
    <p:sldId id="310" r:id="rId51"/>
    <p:sldId id="307"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85" d="100"/>
          <a:sy n="85" d="100"/>
        </p:scale>
        <p:origin x="-516"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C9D0DB-6F7D-4E41-A920-4FEB903D43F2}" type="datetimeFigureOut">
              <a:rPr lang="en-US" smtClean="0"/>
              <a:pPr/>
              <a:t>7/27/2011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11273C-A1B7-4EB2-BA15-69CF9086AC8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11273C-A1B7-4EB2-BA15-69CF9086AC8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11273C-A1B7-4EB2-BA15-69CF9086AC84}"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11273C-A1B7-4EB2-BA15-69CF9086AC84}"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15CA5A-798F-4843-95FA-16B6BC7D5B5A}"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11273C-A1B7-4EB2-BA15-69CF9086AC84}"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51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95C543-ADEE-4931-8590-063825B12440}" type="datetimeFigureOut">
              <a:rPr lang="en-US" smtClean="0"/>
              <a:pPr/>
              <a:t>7/27/2011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B36D4-A70F-41AA-ADA3-3A55467B3876}"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95C543-ADEE-4931-8590-063825B12440}" type="datetimeFigureOut">
              <a:rPr lang="en-US" smtClean="0"/>
              <a:pPr/>
              <a:t>7/27/2011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B36D4-A70F-41AA-ADA3-3A55467B3876}"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95C543-ADEE-4931-8590-063825B12440}" type="datetimeFigureOut">
              <a:rPr lang="en-US" smtClean="0"/>
              <a:pPr/>
              <a:t>7/27/2011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B36D4-A70F-41AA-ADA3-3A55467B3876}"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95C543-ADEE-4931-8590-063825B12440}" type="datetimeFigureOut">
              <a:rPr lang="en-US" smtClean="0"/>
              <a:pPr/>
              <a:t>7/27/2011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B36D4-A70F-41AA-ADA3-3A55467B3876}"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95C543-ADEE-4931-8590-063825B12440}" type="datetimeFigureOut">
              <a:rPr lang="en-US" smtClean="0"/>
              <a:pPr/>
              <a:t>7/27/2011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B36D4-A70F-41AA-ADA3-3A55467B3876}"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95C543-ADEE-4931-8590-063825B12440}" type="datetimeFigureOut">
              <a:rPr lang="en-US" smtClean="0"/>
              <a:pPr/>
              <a:t>7/27/2011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B36D4-A70F-41AA-ADA3-3A55467B3876}"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95C543-ADEE-4931-8590-063825B12440}" type="datetimeFigureOut">
              <a:rPr lang="en-US" smtClean="0"/>
              <a:pPr/>
              <a:t>7/27/2011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5B36D4-A70F-41AA-ADA3-3A55467B3876}"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95C543-ADEE-4931-8590-063825B12440}" type="datetimeFigureOut">
              <a:rPr lang="en-US" smtClean="0"/>
              <a:pPr/>
              <a:t>7/27/2011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5B36D4-A70F-41AA-ADA3-3A55467B3876}"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95C543-ADEE-4931-8590-063825B12440}" type="datetimeFigureOut">
              <a:rPr lang="en-US" smtClean="0"/>
              <a:pPr/>
              <a:t>7/27/2011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5B36D4-A70F-41AA-ADA3-3A55467B3876}"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95C543-ADEE-4931-8590-063825B12440}" type="datetimeFigureOut">
              <a:rPr lang="en-US" smtClean="0"/>
              <a:pPr/>
              <a:t>7/27/2011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B36D4-A70F-41AA-ADA3-3A55467B3876}"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95C543-ADEE-4931-8590-063825B12440}" type="datetimeFigureOut">
              <a:rPr lang="en-US" smtClean="0"/>
              <a:pPr/>
              <a:t>7/27/2011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B36D4-A70F-41AA-ADA3-3A55467B3876}"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95C543-ADEE-4931-8590-063825B12440}" type="datetimeFigureOut">
              <a:rPr lang="en-US" smtClean="0"/>
              <a:pPr/>
              <a:t>7/27/2011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5B36D4-A70F-41AA-ADA3-3A55467B3876}"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676400"/>
          </a:xfrm>
        </p:spPr>
        <p:txBody>
          <a:bodyPr>
            <a:normAutofit/>
            <a:scene3d>
              <a:camera prst="orthographicFront"/>
              <a:lightRig rig="threePt" dir="t"/>
            </a:scene3d>
            <a:sp3d extrusionH="57150">
              <a:bevelT w="38100" h="38100" prst="convex"/>
            </a:sp3d>
          </a:bodyPr>
          <a:lstStyle/>
          <a:p>
            <a:r>
              <a:rPr lang="en-US" sz="5400" dirty="0" smtClean="0">
                <a:effectLst>
                  <a:glow rad="139700">
                    <a:schemeClr val="accent6">
                      <a:lumMod val="50000"/>
                      <a:alpha val="40000"/>
                    </a:schemeClr>
                  </a:glow>
                </a:effectLst>
                <a:latin typeface="David" pitchFamily="34" charset="-79"/>
                <a:cs typeface="David" pitchFamily="34" charset="-79"/>
              </a:rPr>
              <a:t>The Nature of God</a:t>
            </a:r>
            <a:endParaRPr lang="en-US" sz="5400" dirty="0">
              <a:effectLst>
                <a:glow rad="139700">
                  <a:schemeClr val="accent6">
                    <a:lumMod val="50000"/>
                    <a:alpha val="40000"/>
                  </a:schemeClr>
                </a:glow>
              </a:effectLst>
              <a:latin typeface="David" pitchFamily="34" charset="-79"/>
              <a:cs typeface="David" pitchFamily="34" charset="-79"/>
            </a:endParaRPr>
          </a:p>
        </p:txBody>
      </p:sp>
      <p:pic>
        <p:nvPicPr>
          <p:cNvPr id="2051" name="Picture 3"/>
          <p:cNvPicPr>
            <a:picLocks noChangeAspect="1" noChangeArrowheads="1"/>
          </p:cNvPicPr>
          <p:nvPr/>
        </p:nvPicPr>
        <p:blipFill>
          <a:blip r:embed="rId3" cstate="print"/>
          <a:srcRect l="3111" t="14413" r="2519" b="12516"/>
          <a:stretch>
            <a:fillRect/>
          </a:stretch>
        </p:blipFill>
        <p:spPr bwMode="auto">
          <a:xfrm>
            <a:off x="-1" y="1600200"/>
            <a:ext cx="9201151" cy="52578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rmAutofit/>
          </a:bodyPr>
          <a:lstStyle/>
          <a:p>
            <a:r>
              <a:rPr lang="en-US" sz="4800" dirty="0">
                <a:latin typeface="David" pitchFamily="34" charset="-79"/>
                <a:cs typeface="David" pitchFamily="34" charset="-79"/>
              </a:rPr>
              <a:t>God is </a:t>
            </a:r>
            <a:r>
              <a:rPr lang="en-US" sz="4800" dirty="0" smtClean="0">
                <a:latin typeface="David" pitchFamily="34" charset="-79"/>
                <a:cs typeface="David" pitchFamily="34" charset="-79"/>
              </a:rPr>
              <a:t>Spirit</a:t>
            </a:r>
            <a:endParaRPr lang="en-US" sz="4800" dirty="0">
              <a:latin typeface="David" pitchFamily="34" charset="-79"/>
              <a:cs typeface="David" pitchFamily="34" charset="-79"/>
            </a:endParaRPr>
          </a:p>
        </p:txBody>
      </p:sp>
      <p:sp>
        <p:nvSpPr>
          <p:cNvPr id="3" name="Content Placeholder 2"/>
          <p:cNvSpPr>
            <a:spLocks noGrp="1"/>
          </p:cNvSpPr>
          <p:nvPr>
            <p:ph idx="1"/>
          </p:nvPr>
        </p:nvSpPr>
        <p:spPr>
          <a:xfrm>
            <a:off x="5105400" y="1524000"/>
            <a:ext cx="3810000" cy="5334000"/>
          </a:xfrm>
        </p:spPr>
        <p:txBody>
          <a:bodyPr>
            <a:normAutofit/>
          </a:bodyPr>
          <a:lstStyle/>
          <a:p>
            <a:pPr algn="ctr">
              <a:buNone/>
            </a:pPr>
            <a:r>
              <a:rPr lang="en-US" sz="4000" i="1" dirty="0" smtClean="0"/>
              <a:t>  "God is a Spirit; and they that worship him must worship him in Spirit and in truth." (John 4:24) </a:t>
            </a:r>
            <a:endParaRPr lang="en-US" sz="4000" i="1" dirty="0"/>
          </a:p>
        </p:txBody>
      </p:sp>
      <p:pic>
        <p:nvPicPr>
          <p:cNvPr id="2050" name="Picture 2"/>
          <p:cNvPicPr>
            <a:picLocks noChangeAspect="1" noChangeArrowheads="1"/>
          </p:cNvPicPr>
          <p:nvPr/>
        </p:nvPicPr>
        <p:blipFill>
          <a:blip r:embed="rId3" cstate="print"/>
          <a:srcRect/>
          <a:stretch>
            <a:fillRect/>
          </a:stretch>
        </p:blipFill>
        <p:spPr bwMode="auto">
          <a:xfrm>
            <a:off x="0" y="1676400"/>
            <a:ext cx="5582285" cy="44958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How can God be a Spirit and              also have Bodily Parts?</a:t>
            </a:r>
            <a:endParaRPr lang="en-US" dirty="0">
              <a:solidFill>
                <a:srgbClr val="FFFF00"/>
              </a:solidFill>
            </a:endParaRPr>
          </a:p>
        </p:txBody>
      </p:sp>
      <p:sp>
        <p:nvSpPr>
          <p:cNvPr id="3" name="Content Placeholder 2"/>
          <p:cNvSpPr>
            <a:spLocks noGrp="1"/>
          </p:cNvSpPr>
          <p:nvPr>
            <p:ph idx="1"/>
          </p:nvPr>
        </p:nvSpPr>
        <p:spPr>
          <a:xfrm>
            <a:off x="0" y="1828800"/>
            <a:ext cx="5029200" cy="5029200"/>
          </a:xfrm>
        </p:spPr>
        <p:txBody>
          <a:bodyPr/>
          <a:lstStyle/>
          <a:p>
            <a:r>
              <a:rPr lang="en-US" dirty="0" smtClean="0"/>
              <a:t>God has arms (strength) </a:t>
            </a:r>
            <a:r>
              <a:rPr lang="en-US" i="1" dirty="0" smtClean="0"/>
              <a:t>(Deut. 33:27)</a:t>
            </a:r>
          </a:p>
          <a:p>
            <a:r>
              <a:rPr lang="en-US" dirty="0" smtClean="0"/>
              <a:t>God has eyes to see   </a:t>
            </a:r>
            <a:r>
              <a:rPr lang="en-US" i="1" dirty="0" smtClean="0"/>
              <a:t>(Psalm 33:18)</a:t>
            </a:r>
          </a:p>
          <a:p>
            <a:r>
              <a:rPr lang="en-US" dirty="0" smtClean="0"/>
              <a:t>God has ears to hear          </a:t>
            </a:r>
            <a:r>
              <a:rPr lang="en-US" i="1" dirty="0" smtClean="0"/>
              <a:t>(II Kings 19:16)</a:t>
            </a:r>
          </a:p>
          <a:p>
            <a:r>
              <a:rPr lang="en-US" dirty="0" smtClean="0"/>
              <a:t>God has a  mouth to speak </a:t>
            </a:r>
            <a:r>
              <a:rPr lang="en-US" i="1" dirty="0" smtClean="0"/>
              <a:t>(Isa. 58:14)</a:t>
            </a:r>
            <a:endParaRPr lang="en-US" i="1" dirty="0"/>
          </a:p>
        </p:txBody>
      </p:sp>
      <p:pic>
        <p:nvPicPr>
          <p:cNvPr id="3074" name="Picture 2"/>
          <p:cNvPicPr>
            <a:picLocks noChangeAspect="1" noChangeArrowheads="1"/>
          </p:cNvPicPr>
          <p:nvPr/>
        </p:nvPicPr>
        <p:blipFill>
          <a:blip r:embed="rId3" cstate="print"/>
          <a:srcRect/>
          <a:stretch>
            <a:fillRect/>
          </a:stretch>
        </p:blipFill>
        <p:spPr bwMode="auto">
          <a:xfrm>
            <a:off x="5334000" y="1524000"/>
            <a:ext cx="3692352" cy="51816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normAutofit/>
          </a:bodyPr>
          <a:lstStyle/>
          <a:p>
            <a:r>
              <a:rPr lang="en-US" sz="4000" dirty="0" smtClean="0">
                <a:solidFill>
                  <a:srgbClr val="FFFF00"/>
                </a:solidFill>
              </a:rPr>
              <a:t>These terms are simply </a:t>
            </a:r>
            <a:r>
              <a:rPr lang="en-US" sz="4000" dirty="0" smtClean="0">
                <a:solidFill>
                  <a:srgbClr val="FFFF00"/>
                </a:solidFill>
              </a:rPr>
              <a:t>expressions </a:t>
            </a:r>
            <a:r>
              <a:rPr lang="en-US" sz="4000" dirty="0" smtClean="0">
                <a:solidFill>
                  <a:srgbClr val="FFFF00"/>
                </a:solidFill>
              </a:rPr>
              <a:t>descriptive of human elements</a:t>
            </a:r>
            <a:endParaRPr lang="en-US" sz="4000" dirty="0">
              <a:solidFill>
                <a:srgbClr val="FFFF00"/>
              </a:solidFill>
            </a:endParaRPr>
          </a:p>
        </p:txBody>
      </p:sp>
      <p:sp>
        <p:nvSpPr>
          <p:cNvPr id="3" name="Content Placeholder 2"/>
          <p:cNvSpPr>
            <a:spLocks noGrp="1"/>
          </p:cNvSpPr>
          <p:nvPr>
            <p:ph idx="1"/>
          </p:nvPr>
        </p:nvSpPr>
        <p:spPr>
          <a:xfrm>
            <a:off x="0" y="1676400"/>
            <a:ext cx="8991600" cy="4953000"/>
          </a:xfrm>
        </p:spPr>
        <p:txBody>
          <a:bodyPr>
            <a:noAutofit/>
          </a:bodyPr>
          <a:lstStyle/>
          <a:p>
            <a:r>
              <a:rPr lang="en-US" sz="3600" dirty="0" smtClean="0"/>
              <a:t>These expression are simply terms </a:t>
            </a:r>
            <a:r>
              <a:rPr lang="en-US" sz="3600" dirty="0" smtClean="0"/>
              <a:t>used to explain some function or characteristic of God by using words descriptive of human elements.</a:t>
            </a:r>
          </a:p>
          <a:p>
            <a:r>
              <a:rPr lang="en-US" sz="3600" dirty="0" smtClean="0"/>
              <a:t>Using words ascribing human form or attributes to a being or thing that is not human.</a:t>
            </a:r>
          </a:p>
          <a:p>
            <a:r>
              <a:rPr lang="en-US" sz="3600" dirty="0" smtClean="0"/>
              <a:t>Aids our understanding of God who He is and how how He functions.</a:t>
            </a:r>
          </a:p>
          <a:p>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838200"/>
            <a:ext cx="6781800" cy="5287963"/>
          </a:xfrm>
        </p:spPr>
        <p:txBody>
          <a:bodyPr>
            <a:normAutofit/>
          </a:bodyPr>
          <a:lstStyle/>
          <a:p>
            <a:pPr algn="ctr">
              <a:buNone/>
            </a:pPr>
            <a:r>
              <a:rPr lang="en-US" sz="3600" i="1" dirty="0" smtClean="0"/>
              <a:t>    </a:t>
            </a:r>
            <a:r>
              <a:rPr lang="en-US" sz="3600" i="1" dirty="0" smtClean="0">
                <a:solidFill>
                  <a:srgbClr val="FFC000"/>
                </a:solidFill>
              </a:rPr>
              <a:t>Robert </a:t>
            </a:r>
            <a:r>
              <a:rPr lang="en-US" sz="3600" i="1" dirty="0" err="1" smtClean="0">
                <a:solidFill>
                  <a:srgbClr val="FFC000"/>
                </a:solidFill>
              </a:rPr>
              <a:t>Lightner</a:t>
            </a:r>
            <a:r>
              <a:rPr lang="en-US" sz="3600" i="1" dirty="0" smtClean="0">
                <a:solidFill>
                  <a:srgbClr val="FFC000"/>
                </a:solidFill>
              </a:rPr>
              <a:t> writes: </a:t>
            </a:r>
            <a:r>
              <a:rPr lang="en-US" sz="3600" i="1" dirty="0" smtClean="0"/>
              <a:t>"Such expressions do not mean that God possesses these physical parts. He is Spirit (John 4:24). Rather, they mean since God is spirit and eternal, He is capable of doing precisely the functions which are performed by these physical properties in man." </a:t>
            </a:r>
            <a:endParaRPr lang="en-US" sz="3600" i="1" dirty="0"/>
          </a:p>
        </p:txBody>
      </p:sp>
      <p:pic>
        <p:nvPicPr>
          <p:cNvPr id="4098" name="Picture 2"/>
          <p:cNvPicPr>
            <a:picLocks noChangeAspect="1" noChangeArrowheads="1"/>
          </p:cNvPicPr>
          <p:nvPr/>
        </p:nvPicPr>
        <p:blipFill>
          <a:blip r:embed="rId3" cstate="print"/>
          <a:srcRect/>
          <a:stretch>
            <a:fillRect/>
          </a:stretch>
        </p:blipFill>
        <p:spPr bwMode="auto">
          <a:xfrm>
            <a:off x="152400" y="381000"/>
            <a:ext cx="2438400" cy="304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3276600" y="809889"/>
            <a:ext cx="56388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457200" algn="l"/>
              </a:tabLst>
            </a:pPr>
            <a:r>
              <a:rPr kumimoji="0" lang="en-US" sz="4000" i="1" u="none" strike="noStrike" cap="none" normalizeH="0" baseline="0" dirty="0" smtClean="0">
                <a:ln>
                  <a:noFill/>
                </a:ln>
                <a:solidFill>
                  <a:srgbClr val="FFC000"/>
                </a:solidFill>
                <a:effectLst/>
                <a:ea typeface="Times New Roman" pitchFamily="18" charset="0"/>
                <a:cs typeface="Arial" pitchFamily="34" charset="0"/>
              </a:rPr>
              <a:t>Emery Bancroft </a:t>
            </a:r>
            <a:endParaRPr kumimoji="0" lang="en-US" sz="4000" i="1" u="none" strike="noStrike" cap="none" normalizeH="0" baseline="0" dirty="0" smtClean="0">
              <a:ln>
                <a:noFill/>
              </a:ln>
              <a:solidFill>
                <a:srgbClr val="FFC000"/>
              </a:solidFill>
              <a:effectLst/>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tabLst>
                <a:tab pos="457200" algn="l"/>
              </a:tabLst>
            </a:pPr>
            <a:r>
              <a:rPr kumimoji="0" lang="en-US" sz="4000" i="1" u="none" strike="noStrike" cap="none" normalizeH="0" baseline="0" dirty="0" smtClean="0">
                <a:ln>
                  <a:noFill/>
                </a:ln>
                <a:solidFill>
                  <a:srgbClr val="FFC000"/>
                </a:solidFill>
                <a:effectLst/>
                <a:ea typeface="Times New Roman" pitchFamily="18" charset="0"/>
                <a:cs typeface="Arial" pitchFamily="34" charset="0"/>
              </a:rPr>
              <a:t>has </a:t>
            </a:r>
            <a:r>
              <a:rPr kumimoji="0" lang="en-US" sz="4000" i="1" u="none" strike="noStrike" cap="none" normalizeH="0" baseline="0" dirty="0" smtClean="0">
                <a:ln>
                  <a:noFill/>
                </a:ln>
                <a:solidFill>
                  <a:srgbClr val="FFC000"/>
                </a:solidFill>
                <a:effectLst/>
                <a:ea typeface="Times New Roman" pitchFamily="18" charset="0"/>
                <a:cs typeface="Arial" pitchFamily="34" charset="0"/>
              </a:rPr>
              <a:t>written: </a:t>
            </a:r>
          </a:p>
          <a:p>
            <a:pPr lvl="0" algn="ctr" eaLnBrk="0" fontAlgn="base" hangingPunct="0">
              <a:spcBef>
                <a:spcPct val="0"/>
              </a:spcBef>
              <a:spcAft>
                <a:spcPct val="0"/>
              </a:spcAft>
              <a:tabLst>
                <a:tab pos="457200" algn="l"/>
              </a:tabLst>
            </a:pPr>
            <a:r>
              <a:rPr kumimoji="0" lang="en-US" sz="4000" i="1" u="none" strike="noStrike" cap="none" normalizeH="0" baseline="0" dirty="0" smtClean="0">
                <a:ln>
                  <a:noFill/>
                </a:ln>
                <a:solidFill>
                  <a:schemeClr val="tx1"/>
                </a:solidFill>
                <a:effectLst/>
                <a:ea typeface="Times New Roman" pitchFamily="18" charset="0"/>
                <a:cs typeface="Arial" pitchFamily="34" charset="0"/>
              </a:rPr>
              <a:t>"God as Spirit </a:t>
            </a:r>
            <a:r>
              <a:rPr kumimoji="0" lang="en-US" sz="4000" i="1" u="none" strike="noStrike" cap="none" normalizeH="0" baseline="0" dirty="0" smtClean="0">
                <a:ln>
                  <a:noFill/>
                </a:ln>
                <a:solidFill>
                  <a:schemeClr val="tx1"/>
                </a:solidFill>
                <a:effectLst/>
                <a:ea typeface="Times New Roman" pitchFamily="18" charset="0"/>
                <a:cs typeface="Arial" pitchFamily="34" charset="0"/>
              </a:rPr>
              <a:t>is, </a:t>
            </a:r>
            <a:r>
              <a:rPr kumimoji="0" lang="en-US" sz="4000" i="1" u="none" strike="noStrike" cap="none" normalizeH="0" baseline="0" dirty="0" smtClean="0">
                <a:ln>
                  <a:noFill/>
                </a:ln>
                <a:solidFill>
                  <a:srgbClr val="FFFF00"/>
                </a:solidFill>
                <a:effectLst/>
                <a:ea typeface="Times New Roman" pitchFamily="18" charset="0"/>
                <a:cs typeface="Arial" pitchFamily="34" charset="0"/>
              </a:rPr>
              <a:t>(</a:t>
            </a:r>
            <a:r>
              <a:rPr lang="en-US" sz="4000" i="1" dirty="0" smtClean="0">
                <a:solidFill>
                  <a:srgbClr val="FFFF00"/>
                </a:solidFill>
              </a:rPr>
              <a:t>without </a:t>
            </a:r>
            <a:r>
              <a:rPr lang="en-US" sz="4000" i="1" dirty="0" smtClean="0">
                <a:solidFill>
                  <a:srgbClr val="FFFF00"/>
                </a:solidFill>
              </a:rPr>
              <a:t>a body or substance) </a:t>
            </a:r>
            <a:r>
              <a:rPr kumimoji="0" lang="en-US" sz="4000" i="1" u="sng" strike="noStrike" cap="none" normalizeH="0" baseline="0" dirty="0" smtClean="0">
                <a:ln>
                  <a:noFill/>
                </a:ln>
                <a:solidFill>
                  <a:schemeClr val="tx1"/>
                </a:solidFill>
                <a:effectLst/>
                <a:ea typeface="Times New Roman" pitchFamily="18" charset="0"/>
                <a:cs typeface="Arial" pitchFamily="34" charset="0"/>
              </a:rPr>
              <a:t>invisible</a:t>
            </a:r>
            <a:r>
              <a:rPr kumimoji="0" lang="en-US" sz="4000" i="1" u="none" strike="noStrike" cap="none" normalizeH="0" baseline="0" dirty="0" smtClean="0">
                <a:ln>
                  <a:noFill/>
                </a:ln>
                <a:solidFill>
                  <a:schemeClr val="tx1"/>
                </a:solidFill>
                <a:effectLst/>
                <a:ea typeface="Times New Roman" pitchFamily="18" charset="0"/>
                <a:cs typeface="Arial" pitchFamily="34" charset="0"/>
              </a:rPr>
              <a:t>, </a:t>
            </a:r>
            <a:r>
              <a:rPr kumimoji="0" lang="en-US" sz="4000" i="1" u="sng" strike="noStrike" cap="none" normalizeH="0" baseline="0" dirty="0" smtClean="0">
                <a:ln>
                  <a:noFill/>
                </a:ln>
                <a:solidFill>
                  <a:schemeClr val="tx1"/>
                </a:solidFill>
                <a:effectLst/>
                <a:ea typeface="Times New Roman" pitchFamily="18" charset="0"/>
                <a:cs typeface="Arial" pitchFamily="34" charset="0"/>
              </a:rPr>
              <a:t>without material substance</a:t>
            </a:r>
            <a:r>
              <a:rPr kumimoji="0" lang="en-US" sz="4000" i="1" u="none" strike="noStrike" cap="none" normalizeH="0" baseline="0" dirty="0" smtClean="0">
                <a:ln>
                  <a:noFill/>
                </a:ln>
                <a:solidFill>
                  <a:schemeClr val="tx1"/>
                </a:solidFill>
                <a:effectLst/>
                <a:ea typeface="Times New Roman" pitchFamily="18" charset="0"/>
                <a:cs typeface="Arial" pitchFamily="34" charset="0"/>
              </a:rPr>
              <a:t>, </a:t>
            </a:r>
            <a:r>
              <a:rPr kumimoji="0" lang="en-US" sz="4000" i="1" u="sng" strike="noStrike" cap="none" normalizeH="0" baseline="0" dirty="0" smtClean="0">
                <a:ln>
                  <a:noFill/>
                </a:ln>
                <a:solidFill>
                  <a:schemeClr val="tx1"/>
                </a:solidFill>
                <a:effectLst/>
                <a:ea typeface="Times New Roman" pitchFamily="18" charset="0"/>
                <a:cs typeface="Arial" pitchFamily="34" charset="0"/>
              </a:rPr>
              <a:t>without physical parts</a:t>
            </a:r>
            <a:r>
              <a:rPr kumimoji="0" lang="en-US" sz="4000" i="1" strike="noStrike" cap="none" normalizeH="0" baseline="0" dirty="0" smtClean="0">
                <a:ln>
                  <a:noFill/>
                </a:ln>
                <a:solidFill>
                  <a:schemeClr val="tx1"/>
                </a:solidFill>
                <a:effectLst/>
                <a:ea typeface="Times New Roman" pitchFamily="18" charset="0"/>
                <a:cs typeface="Arial" pitchFamily="34" charset="0"/>
              </a:rPr>
              <a:t> </a:t>
            </a:r>
            <a:r>
              <a:rPr kumimoji="0" lang="en-US" sz="4000" i="1" u="none" strike="noStrike" cap="none" normalizeH="0" baseline="0" dirty="0" smtClean="0">
                <a:ln>
                  <a:noFill/>
                </a:ln>
                <a:solidFill>
                  <a:schemeClr val="tx1"/>
                </a:solidFill>
                <a:effectLst/>
                <a:ea typeface="Times New Roman" pitchFamily="18" charset="0"/>
                <a:cs typeface="Arial" pitchFamily="34" charset="0"/>
              </a:rPr>
              <a:t>and therefore free from all temporal limitations." </a:t>
            </a:r>
            <a:endParaRPr kumimoji="0" lang="en-US" sz="4000" i="1" u="none" strike="noStrike" cap="none" normalizeH="0" baseline="0" dirty="0" smtClean="0">
              <a:ln>
                <a:noFill/>
              </a:ln>
              <a:solidFill>
                <a:schemeClr val="tx1"/>
              </a:solidFill>
              <a:effectLst/>
              <a:cs typeface="Arial" pitchFamily="34" charset="0"/>
            </a:endParaRPr>
          </a:p>
        </p:txBody>
      </p:sp>
      <p:pic>
        <p:nvPicPr>
          <p:cNvPr id="7171" name="Picture 3"/>
          <p:cNvPicPr>
            <a:picLocks noChangeAspect="1" noChangeArrowheads="1"/>
          </p:cNvPicPr>
          <p:nvPr/>
        </p:nvPicPr>
        <p:blipFill>
          <a:blip r:embed="rId3" cstate="print">
            <a:lum contrast="40000"/>
          </a:blip>
          <a:srcRect/>
          <a:stretch>
            <a:fillRect/>
          </a:stretch>
        </p:blipFill>
        <p:spPr bwMode="auto">
          <a:xfrm>
            <a:off x="0" y="228600"/>
            <a:ext cx="3361540" cy="5181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0"/>
            <a:ext cx="6553200" cy="990600"/>
          </a:xfrm>
        </p:spPr>
        <p:txBody>
          <a:bodyPr/>
          <a:lstStyle/>
          <a:p>
            <a:r>
              <a:rPr lang="en-US" dirty="0" smtClean="0">
                <a:latin typeface="David" pitchFamily="34" charset="-79"/>
                <a:cs typeface="David" pitchFamily="34" charset="-79"/>
              </a:rPr>
              <a:t>God is a Person</a:t>
            </a:r>
            <a:endParaRPr lang="en-US" dirty="0">
              <a:latin typeface="David" pitchFamily="34" charset="-79"/>
              <a:cs typeface="David" pitchFamily="34" charset="-79"/>
            </a:endParaRPr>
          </a:p>
        </p:txBody>
      </p:sp>
      <p:sp>
        <p:nvSpPr>
          <p:cNvPr id="3" name="Content Placeholder 2"/>
          <p:cNvSpPr>
            <a:spLocks noGrp="1"/>
          </p:cNvSpPr>
          <p:nvPr>
            <p:ph idx="1"/>
          </p:nvPr>
        </p:nvSpPr>
        <p:spPr>
          <a:xfrm>
            <a:off x="2438400" y="1066800"/>
            <a:ext cx="6705600" cy="5791200"/>
          </a:xfrm>
        </p:spPr>
        <p:txBody>
          <a:bodyPr>
            <a:normAutofit fontScale="92500"/>
          </a:bodyPr>
          <a:lstStyle/>
          <a:p>
            <a:pPr>
              <a:buNone/>
            </a:pPr>
            <a:r>
              <a:rPr lang="en-US" i="1" dirty="0" smtClean="0"/>
              <a:t>    "Personality involves the existence of self-consciousness and self-determination. To be self-conscious means to be able to be aware of one’s self among others. It is more than mere consciousness. Even animals possess something which makes them aware of things around them. The beast, however, is not able to objectify himself. Man, in contrast to the brute, possesses both consciousness, self-consciousness and self-determination. </a:t>
            </a:r>
            <a:endParaRPr lang="en-US" i="1" dirty="0"/>
          </a:p>
        </p:txBody>
      </p:sp>
      <p:pic>
        <p:nvPicPr>
          <p:cNvPr id="5" name="Picture 2"/>
          <p:cNvPicPr>
            <a:picLocks noChangeAspect="1" noChangeArrowheads="1"/>
          </p:cNvPicPr>
          <p:nvPr/>
        </p:nvPicPr>
        <p:blipFill>
          <a:blip r:embed="rId3" cstate="print"/>
          <a:srcRect/>
          <a:stretch>
            <a:fillRect/>
          </a:stretch>
        </p:blipFill>
        <p:spPr bwMode="auto">
          <a:xfrm>
            <a:off x="533400" y="304800"/>
            <a:ext cx="1828800" cy="2286000"/>
          </a:xfrm>
          <a:prstGeom prst="rect">
            <a:avLst/>
          </a:prstGeom>
          <a:noFill/>
          <a:ln w="9525">
            <a:noFill/>
            <a:miter lim="800000"/>
            <a:headEnd/>
            <a:tailEnd/>
          </a:ln>
        </p:spPr>
      </p:pic>
      <p:sp>
        <p:nvSpPr>
          <p:cNvPr id="6" name="Rectangle 5"/>
          <p:cNvSpPr/>
          <p:nvPr/>
        </p:nvSpPr>
        <p:spPr>
          <a:xfrm>
            <a:off x="152400" y="2971800"/>
            <a:ext cx="2743200" cy="523220"/>
          </a:xfrm>
          <a:prstGeom prst="rect">
            <a:avLst/>
          </a:prstGeom>
        </p:spPr>
        <p:txBody>
          <a:bodyPr wrap="square">
            <a:spAutoFit/>
          </a:bodyPr>
          <a:lstStyle/>
          <a:p>
            <a:r>
              <a:rPr lang="en-US" sz="2800" dirty="0" smtClean="0"/>
              <a:t>Robert </a:t>
            </a:r>
            <a:r>
              <a:rPr lang="en-US" sz="2800" dirty="0" err="1" smtClean="0"/>
              <a:t>Lightner</a:t>
            </a:r>
            <a:endParaRPr lang="en-US" sz="2800" dirty="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38200"/>
            <a:ext cx="9144000" cy="5078313"/>
          </a:xfrm>
          <a:prstGeom prst="rect">
            <a:avLst/>
          </a:prstGeom>
        </p:spPr>
        <p:txBody>
          <a:bodyPr wrap="square">
            <a:spAutoFit/>
          </a:bodyPr>
          <a:lstStyle/>
          <a:p>
            <a:pPr algn="ctr">
              <a:buNone/>
            </a:pPr>
            <a:r>
              <a:rPr lang="en-US" sz="3600" i="1" dirty="0" smtClean="0"/>
              <a:t>Self-determination has to do with the ability to look to the future and prepare an intelligent course of action. It also involves the power of choice. The beast also has determination, but he does not have self-determination—the power to act from his own </a:t>
            </a:r>
            <a:r>
              <a:rPr lang="en-US" sz="3600" i="1" u="sng" dirty="0" smtClean="0"/>
              <a:t>free will </a:t>
            </a:r>
            <a:r>
              <a:rPr lang="en-US" sz="3600" i="1" dirty="0" smtClean="0"/>
              <a:t>and to thus determine his acts or course of action. It is usually admitted that there are three elements of personality—</a:t>
            </a:r>
            <a:r>
              <a:rPr lang="en-US" sz="3600" i="1" dirty="0" smtClean="0">
                <a:solidFill>
                  <a:srgbClr val="FFFF00"/>
                </a:solidFill>
              </a:rPr>
              <a:t>intellect, emotion, and will</a:t>
            </a:r>
            <a:r>
              <a:rPr lang="en-US" sz="3600" i="1" dirty="0" smtClean="0"/>
              <a:t>."</a:t>
            </a:r>
            <a:endParaRPr lang="en-US" sz="3600" i="1" dirty="0"/>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990600" y="0"/>
            <a:ext cx="7086600" cy="68580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3048000" y="2057400"/>
            <a:ext cx="2971800" cy="2819400"/>
          </a:xfrm>
          <a:prstGeom prst="ellipse">
            <a:avLst/>
          </a:prstGeom>
          <a:solidFill>
            <a:srgbClr val="FFFF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a:stCxn id="2" idx="0"/>
            <a:endCxn id="3" idx="0"/>
          </p:cNvCxnSpPr>
          <p:nvPr/>
        </p:nvCxnSpPr>
        <p:spPr>
          <a:xfrm rot="5400000" flipH="1" flipV="1">
            <a:off x="3505200" y="1028700"/>
            <a:ext cx="2057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1371600" y="4038602"/>
            <a:ext cx="1828800" cy="106679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943600" y="3962400"/>
            <a:ext cx="1981200" cy="838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1985" name="Rectangle 1"/>
          <p:cNvSpPr>
            <a:spLocks noChangeArrowheads="1"/>
          </p:cNvSpPr>
          <p:nvPr/>
        </p:nvSpPr>
        <p:spPr bwMode="auto">
          <a:xfrm>
            <a:off x="0" y="2936803"/>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1" i="1" dirty="0" smtClean="0">
                <a:solidFill>
                  <a:srgbClr val="000000"/>
                </a:solidFill>
                <a:latin typeface="Times New Roman" pitchFamily="18" charset="0"/>
                <a:cs typeface="Arial" pitchFamily="34" charset="0"/>
              </a:rPr>
              <a:t>God</a:t>
            </a:r>
            <a:endParaRPr kumimoji="0" lang="en-US" sz="4800" b="1" i="0" u="none" strike="noStrike" cap="none" normalizeH="0" baseline="0" dirty="0" smtClean="0">
              <a:ln>
                <a:noFill/>
              </a:ln>
              <a:solidFill>
                <a:schemeClr val="tx1"/>
              </a:solidFill>
              <a:effectLst/>
              <a:latin typeface="Arial" pitchFamily="34" charset="0"/>
              <a:cs typeface="Arial" pitchFamily="34" charset="0"/>
            </a:endParaRPr>
          </a:p>
        </p:txBody>
      </p:sp>
      <p:sp>
        <p:nvSpPr>
          <p:cNvPr id="41986" name="Rectangle 2"/>
          <p:cNvSpPr>
            <a:spLocks noChangeArrowheads="1"/>
          </p:cNvSpPr>
          <p:nvPr/>
        </p:nvSpPr>
        <p:spPr bwMode="auto">
          <a:xfrm rot="18377878">
            <a:off x="297258" y="1804936"/>
            <a:ext cx="420649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600" b="1" i="1" dirty="0" smtClean="0">
                <a:solidFill>
                  <a:srgbClr val="000000"/>
                </a:solidFill>
                <a:latin typeface="Times New Roman" pitchFamily="18" charset="0"/>
                <a:cs typeface="Arial" pitchFamily="34" charset="0"/>
              </a:rPr>
              <a:t>Intellect</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a:t>
            </a:r>
            <a:r>
              <a:rPr lang="en-US" sz="3600" b="1" i="1" dirty="0" smtClean="0">
                <a:solidFill>
                  <a:srgbClr val="000000"/>
                </a:solidFill>
                <a:latin typeface="Times New Roman" pitchFamily="18" charset="0"/>
                <a:ea typeface="Times New Roman" pitchFamily="18" charset="0"/>
                <a:cs typeface="Arial" pitchFamily="34" charset="0"/>
              </a:rPr>
              <a:t>I Cor. 2:16</a:t>
            </a: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41987" name="Rectangle 3"/>
          <p:cNvSpPr>
            <a:spLocks noChangeArrowheads="1"/>
          </p:cNvSpPr>
          <p:nvPr/>
        </p:nvSpPr>
        <p:spPr bwMode="auto">
          <a:xfrm rot="3284317">
            <a:off x="4288391" y="1580609"/>
            <a:ext cx="44958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Will</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a:t>
            </a:r>
            <a:r>
              <a:rPr lang="en-US" sz="3600" b="1" i="1" dirty="0" smtClean="0">
                <a:solidFill>
                  <a:srgbClr val="000000"/>
                </a:solidFill>
                <a:latin typeface="Times New Roman" pitchFamily="18" charset="0"/>
                <a:ea typeface="Times New Roman" pitchFamily="18" charset="0"/>
                <a:cs typeface="Arial" pitchFamily="34" charset="0"/>
              </a:rPr>
              <a:t>Luke 22:42</a:t>
            </a: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41988" name="Rectangle 4"/>
          <p:cNvSpPr>
            <a:spLocks noChangeArrowheads="1"/>
          </p:cNvSpPr>
          <p:nvPr/>
        </p:nvSpPr>
        <p:spPr bwMode="auto">
          <a:xfrm>
            <a:off x="0" y="4873693"/>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Emotion</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a:t>
            </a:r>
            <a:r>
              <a:rPr lang="en-US" sz="3600" b="1" i="1" dirty="0" smtClean="0">
                <a:solidFill>
                  <a:srgbClr val="000000"/>
                </a:solidFill>
                <a:latin typeface="Times New Roman" pitchFamily="18" charset="0"/>
                <a:ea typeface="Times New Roman" pitchFamily="18" charset="0"/>
                <a:cs typeface="Arial" pitchFamily="34" charset="0"/>
              </a:rPr>
              <a:t>Psalm 7:11</a:t>
            </a: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500" fill="hold"/>
                                        <p:tgtEl>
                                          <p:spTgt spid="41986"/>
                                        </p:tgtEl>
                                        <p:attrNameLst>
                                          <p:attrName>ppt_w</p:attrName>
                                        </p:attrNameLst>
                                      </p:cBhvr>
                                      <p:tavLst>
                                        <p:tav tm="0">
                                          <p:val>
                                            <p:fltVal val="0"/>
                                          </p:val>
                                        </p:tav>
                                        <p:tav tm="100000">
                                          <p:val>
                                            <p:strVal val="#ppt_w"/>
                                          </p:val>
                                        </p:tav>
                                      </p:tavLst>
                                    </p:anim>
                                    <p:anim calcmode="lin" valueType="num">
                                      <p:cBhvr>
                                        <p:cTn id="8" dur="500" fill="hold"/>
                                        <p:tgtEl>
                                          <p:spTgt spid="41986"/>
                                        </p:tgtEl>
                                        <p:attrNameLst>
                                          <p:attrName>ppt_h</p:attrName>
                                        </p:attrNameLst>
                                      </p:cBhvr>
                                      <p:tavLst>
                                        <p:tav tm="0">
                                          <p:val>
                                            <p:fltVal val="0"/>
                                          </p:val>
                                        </p:tav>
                                        <p:tav tm="100000">
                                          <p:val>
                                            <p:strVal val="#ppt_h"/>
                                          </p:val>
                                        </p:tav>
                                      </p:tavLst>
                                    </p:anim>
                                    <p:animEffect transition="in" filter="fade">
                                      <p:cBhvr>
                                        <p:cTn id="9" dur="500"/>
                                        <p:tgtEl>
                                          <p:spTgt spid="4198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1987"/>
                                        </p:tgtEl>
                                        <p:attrNameLst>
                                          <p:attrName>style.visibility</p:attrName>
                                        </p:attrNameLst>
                                      </p:cBhvr>
                                      <p:to>
                                        <p:strVal val="visible"/>
                                      </p:to>
                                    </p:set>
                                    <p:anim calcmode="lin" valueType="num">
                                      <p:cBhvr>
                                        <p:cTn id="14" dur="500" fill="hold"/>
                                        <p:tgtEl>
                                          <p:spTgt spid="41987"/>
                                        </p:tgtEl>
                                        <p:attrNameLst>
                                          <p:attrName>ppt_w</p:attrName>
                                        </p:attrNameLst>
                                      </p:cBhvr>
                                      <p:tavLst>
                                        <p:tav tm="0">
                                          <p:val>
                                            <p:fltVal val="0"/>
                                          </p:val>
                                        </p:tav>
                                        <p:tav tm="100000">
                                          <p:val>
                                            <p:strVal val="#ppt_w"/>
                                          </p:val>
                                        </p:tav>
                                      </p:tavLst>
                                    </p:anim>
                                    <p:anim calcmode="lin" valueType="num">
                                      <p:cBhvr>
                                        <p:cTn id="15" dur="500" fill="hold"/>
                                        <p:tgtEl>
                                          <p:spTgt spid="41987"/>
                                        </p:tgtEl>
                                        <p:attrNameLst>
                                          <p:attrName>ppt_h</p:attrName>
                                        </p:attrNameLst>
                                      </p:cBhvr>
                                      <p:tavLst>
                                        <p:tav tm="0">
                                          <p:val>
                                            <p:fltVal val="0"/>
                                          </p:val>
                                        </p:tav>
                                        <p:tav tm="100000">
                                          <p:val>
                                            <p:strVal val="#ppt_h"/>
                                          </p:val>
                                        </p:tav>
                                      </p:tavLst>
                                    </p:anim>
                                    <p:animEffect transition="in" filter="fade">
                                      <p:cBhvr>
                                        <p:cTn id="16" dur="500"/>
                                        <p:tgtEl>
                                          <p:spTgt spid="4198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1988"/>
                                        </p:tgtEl>
                                        <p:attrNameLst>
                                          <p:attrName>style.visibility</p:attrName>
                                        </p:attrNameLst>
                                      </p:cBhvr>
                                      <p:to>
                                        <p:strVal val="visible"/>
                                      </p:to>
                                    </p:set>
                                    <p:anim calcmode="lin" valueType="num">
                                      <p:cBhvr>
                                        <p:cTn id="21" dur="500" fill="hold"/>
                                        <p:tgtEl>
                                          <p:spTgt spid="41988"/>
                                        </p:tgtEl>
                                        <p:attrNameLst>
                                          <p:attrName>ppt_w</p:attrName>
                                        </p:attrNameLst>
                                      </p:cBhvr>
                                      <p:tavLst>
                                        <p:tav tm="0">
                                          <p:val>
                                            <p:fltVal val="0"/>
                                          </p:val>
                                        </p:tav>
                                        <p:tav tm="100000">
                                          <p:val>
                                            <p:strVal val="#ppt_w"/>
                                          </p:val>
                                        </p:tav>
                                      </p:tavLst>
                                    </p:anim>
                                    <p:anim calcmode="lin" valueType="num">
                                      <p:cBhvr>
                                        <p:cTn id="22" dur="500" fill="hold"/>
                                        <p:tgtEl>
                                          <p:spTgt spid="41988"/>
                                        </p:tgtEl>
                                        <p:attrNameLst>
                                          <p:attrName>ppt_h</p:attrName>
                                        </p:attrNameLst>
                                      </p:cBhvr>
                                      <p:tavLst>
                                        <p:tav tm="0">
                                          <p:val>
                                            <p:fltVal val="0"/>
                                          </p:val>
                                        </p:tav>
                                        <p:tav tm="100000">
                                          <p:val>
                                            <p:strVal val="#ppt_h"/>
                                          </p:val>
                                        </p:tav>
                                      </p:tavLst>
                                    </p:anim>
                                    <p:animEffect transition="in" filter="fade">
                                      <p:cBhvr>
                                        <p:cTn id="23" dur="5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41987" grpId="0"/>
      <p:bldP spid="4198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5486400" cy="6494085"/>
          </a:xfrm>
          <a:prstGeom prst="rect">
            <a:avLst/>
          </a:prstGeom>
        </p:spPr>
        <p:txBody>
          <a:bodyPr wrap="square">
            <a:spAutoFit/>
          </a:bodyPr>
          <a:lstStyle/>
          <a:p>
            <a:pPr algn="ctr"/>
            <a:r>
              <a:rPr lang="en-US" sz="3200" i="1" dirty="0" smtClean="0"/>
              <a:t> </a:t>
            </a:r>
            <a:r>
              <a:rPr lang="en-US" sz="3200" i="1" dirty="0" smtClean="0"/>
              <a:t>“</a:t>
            </a:r>
            <a:r>
              <a:rPr lang="en-US" sz="3200" i="1" dirty="0" smtClean="0"/>
              <a:t>And God said, Let us make man in </a:t>
            </a:r>
            <a:r>
              <a:rPr lang="en-US" sz="3200" i="1" u="sng" dirty="0" smtClean="0"/>
              <a:t>our image</a:t>
            </a:r>
            <a:r>
              <a:rPr lang="en-US" sz="3200" i="1" dirty="0" smtClean="0"/>
              <a:t>, after </a:t>
            </a:r>
            <a:r>
              <a:rPr lang="en-US" sz="3200" i="1" u="sng" dirty="0" smtClean="0"/>
              <a:t>our likeness</a:t>
            </a:r>
            <a:r>
              <a:rPr lang="en-US" sz="3200" i="1" dirty="0" smtClean="0"/>
              <a:t>: and let them have dominion over the fish of the sea, and over the fowl of the air, and over the cattle, and over all the earth, and over every creeping thing that </a:t>
            </a:r>
            <a:r>
              <a:rPr lang="en-US" sz="3200" i="1" dirty="0" err="1" smtClean="0"/>
              <a:t>creepeth</a:t>
            </a:r>
            <a:r>
              <a:rPr lang="en-US" sz="3200" i="1" dirty="0" smtClean="0"/>
              <a:t> upon the earth. So God created man in his own image, in the image of God created he him; male and female created he them</a:t>
            </a:r>
            <a:r>
              <a:rPr lang="en-US" sz="3200" i="1" dirty="0" smtClean="0"/>
              <a:t>.” </a:t>
            </a:r>
            <a:r>
              <a:rPr lang="en-US" sz="3200" i="1" dirty="0" smtClean="0"/>
              <a:t>(Gen</a:t>
            </a:r>
            <a:r>
              <a:rPr lang="en-US" sz="3200" i="1" dirty="0" smtClean="0"/>
              <a:t>. </a:t>
            </a:r>
            <a:r>
              <a:rPr lang="en-US" sz="3200" i="1" dirty="0" smtClean="0"/>
              <a:t>1:26-27)</a:t>
            </a:r>
            <a:endParaRPr lang="en-US" sz="3200" i="1" dirty="0"/>
          </a:p>
        </p:txBody>
      </p:sp>
      <p:pic>
        <p:nvPicPr>
          <p:cNvPr id="41986" name="Picture 2"/>
          <p:cNvPicPr>
            <a:picLocks noChangeAspect="1" noChangeArrowheads="1"/>
          </p:cNvPicPr>
          <p:nvPr/>
        </p:nvPicPr>
        <p:blipFill>
          <a:blip r:embed="rId3" cstate="print"/>
          <a:srcRect/>
          <a:stretch>
            <a:fillRect/>
          </a:stretch>
        </p:blipFill>
        <p:spPr bwMode="auto">
          <a:xfrm>
            <a:off x="5486400" y="228600"/>
            <a:ext cx="3657600" cy="25364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987" name="Picture 3" descr="C:\Users\Ptr. Daniel White\Desktop\Bible pictures\Bible pictures Old Testament\Genesis and adam and eve\0039  7° Dia da Criação - Adão &amp; Eva com Deus.jpg"/>
          <p:cNvPicPr>
            <a:picLocks noChangeAspect="1" noChangeArrowheads="1"/>
          </p:cNvPicPr>
          <p:nvPr/>
        </p:nvPicPr>
        <p:blipFill>
          <a:blip r:embed="rId4" cstate="print"/>
          <a:srcRect t="5343" r="-348"/>
          <a:stretch>
            <a:fillRect/>
          </a:stretch>
        </p:blipFill>
        <p:spPr bwMode="auto">
          <a:xfrm>
            <a:off x="5311934" y="3352800"/>
            <a:ext cx="3832066" cy="2514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1987"/>
                                        </p:tgtEl>
                                        <p:attrNameLst>
                                          <p:attrName>style.visibility</p:attrName>
                                        </p:attrNameLst>
                                      </p:cBhvr>
                                      <p:to>
                                        <p:strVal val="visible"/>
                                      </p:to>
                                    </p:set>
                                    <p:anim to="" calcmode="lin" valueType="num">
                                      <p:cBhvr>
                                        <p:cTn id="7" dur="1" fill="hold"/>
                                        <p:tgtEl>
                                          <p:spTgt spid="4198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990600" y="0"/>
            <a:ext cx="7086600" cy="68580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3048000" y="2057400"/>
            <a:ext cx="2971800" cy="2819400"/>
          </a:xfrm>
          <a:prstGeom prst="ellipse">
            <a:avLst/>
          </a:prstGeom>
          <a:solidFill>
            <a:srgbClr val="FFFF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a:stCxn id="2" idx="0"/>
            <a:endCxn id="3" idx="0"/>
          </p:cNvCxnSpPr>
          <p:nvPr/>
        </p:nvCxnSpPr>
        <p:spPr>
          <a:xfrm rot="5400000" flipH="1" flipV="1">
            <a:off x="3505200" y="1028700"/>
            <a:ext cx="2057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1371600" y="4038602"/>
            <a:ext cx="1828800" cy="106679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943600" y="3962400"/>
            <a:ext cx="1981200" cy="8382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1985" name="Rectangle 1"/>
          <p:cNvSpPr>
            <a:spLocks noChangeArrowheads="1"/>
          </p:cNvSpPr>
          <p:nvPr/>
        </p:nvSpPr>
        <p:spPr bwMode="auto">
          <a:xfrm>
            <a:off x="0" y="2747918"/>
            <a:ext cx="9144000" cy="11387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Man/Soul</a:t>
            </a:r>
            <a:endParaRPr kumimoji="0" lang="en-US" sz="3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(Hebrews 4:12)</a:t>
            </a:r>
            <a:endParaRPr kumimoji="0" lang="en-US" sz="3200" b="1" i="0" u="none" strike="noStrike" cap="none" normalizeH="0" baseline="0" dirty="0" smtClean="0">
              <a:ln>
                <a:noFill/>
              </a:ln>
              <a:solidFill>
                <a:schemeClr val="tx1"/>
              </a:solidFill>
              <a:effectLst/>
              <a:latin typeface="Arial" pitchFamily="34" charset="0"/>
              <a:cs typeface="Arial" pitchFamily="34" charset="0"/>
            </a:endParaRPr>
          </a:p>
        </p:txBody>
      </p:sp>
      <p:sp>
        <p:nvSpPr>
          <p:cNvPr id="41986" name="Rectangle 2"/>
          <p:cNvSpPr>
            <a:spLocks noChangeArrowheads="1"/>
          </p:cNvSpPr>
          <p:nvPr/>
        </p:nvSpPr>
        <p:spPr bwMode="auto">
          <a:xfrm rot="18377878">
            <a:off x="297258" y="1804936"/>
            <a:ext cx="420649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600" b="1" i="1" dirty="0" smtClean="0">
                <a:solidFill>
                  <a:srgbClr val="000000"/>
                </a:solidFill>
                <a:latin typeface="Times New Roman" pitchFamily="18" charset="0"/>
                <a:cs typeface="Arial" pitchFamily="34" charset="0"/>
              </a:rPr>
              <a:t>Intellect</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(Romans 8:7)</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41987" name="Rectangle 3"/>
          <p:cNvSpPr>
            <a:spLocks noChangeArrowheads="1"/>
          </p:cNvSpPr>
          <p:nvPr/>
        </p:nvSpPr>
        <p:spPr bwMode="auto">
          <a:xfrm rot="3284317">
            <a:off x="4288391" y="1580609"/>
            <a:ext cx="44958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Will</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(Hebrews 10:26)</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41988" name="Rectangle 4"/>
          <p:cNvSpPr>
            <a:spLocks noChangeArrowheads="1"/>
          </p:cNvSpPr>
          <p:nvPr/>
        </p:nvSpPr>
        <p:spPr bwMode="auto">
          <a:xfrm>
            <a:off x="0" y="4873693"/>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Emotion</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000000"/>
                </a:solidFill>
                <a:effectLst/>
                <a:latin typeface="Times New Roman" pitchFamily="18" charset="0"/>
                <a:ea typeface="Times New Roman" pitchFamily="18" charset="0"/>
                <a:cs typeface="Arial" pitchFamily="34" charset="0"/>
              </a:rPr>
              <a:t>(II Corinthians 6:11-13)</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500" fill="hold"/>
                                        <p:tgtEl>
                                          <p:spTgt spid="41986"/>
                                        </p:tgtEl>
                                        <p:attrNameLst>
                                          <p:attrName>ppt_w</p:attrName>
                                        </p:attrNameLst>
                                      </p:cBhvr>
                                      <p:tavLst>
                                        <p:tav tm="0">
                                          <p:val>
                                            <p:fltVal val="0"/>
                                          </p:val>
                                        </p:tav>
                                        <p:tav tm="100000">
                                          <p:val>
                                            <p:strVal val="#ppt_w"/>
                                          </p:val>
                                        </p:tav>
                                      </p:tavLst>
                                    </p:anim>
                                    <p:anim calcmode="lin" valueType="num">
                                      <p:cBhvr>
                                        <p:cTn id="8" dur="500" fill="hold"/>
                                        <p:tgtEl>
                                          <p:spTgt spid="41986"/>
                                        </p:tgtEl>
                                        <p:attrNameLst>
                                          <p:attrName>ppt_h</p:attrName>
                                        </p:attrNameLst>
                                      </p:cBhvr>
                                      <p:tavLst>
                                        <p:tav tm="0">
                                          <p:val>
                                            <p:fltVal val="0"/>
                                          </p:val>
                                        </p:tav>
                                        <p:tav tm="100000">
                                          <p:val>
                                            <p:strVal val="#ppt_h"/>
                                          </p:val>
                                        </p:tav>
                                      </p:tavLst>
                                    </p:anim>
                                    <p:animEffect transition="in" filter="fade">
                                      <p:cBhvr>
                                        <p:cTn id="9" dur="500"/>
                                        <p:tgtEl>
                                          <p:spTgt spid="4198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1987"/>
                                        </p:tgtEl>
                                        <p:attrNameLst>
                                          <p:attrName>style.visibility</p:attrName>
                                        </p:attrNameLst>
                                      </p:cBhvr>
                                      <p:to>
                                        <p:strVal val="visible"/>
                                      </p:to>
                                    </p:set>
                                    <p:anim calcmode="lin" valueType="num">
                                      <p:cBhvr>
                                        <p:cTn id="14" dur="500" fill="hold"/>
                                        <p:tgtEl>
                                          <p:spTgt spid="41987"/>
                                        </p:tgtEl>
                                        <p:attrNameLst>
                                          <p:attrName>ppt_w</p:attrName>
                                        </p:attrNameLst>
                                      </p:cBhvr>
                                      <p:tavLst>
                                        <p:tav tm="0">
                                          <p:val>
                                            <p:fltVal val="0"/>
                                          </p:val>
                                        </p:tav>
                                        <p:tav tm="100000">
                                          <p:val>
                                            <p:strVal val="#ppt_w"/>
                                          </p:val>
                                        </p:tav>
                                      </p:tavLst>
                                    </p:anim>
                                    <p:anim calcmode="lin" valueType="num">
                                      <p:cBhvr>
                                        <p:cTn id="15" dur="500" fill="hold"/>
                                        <p:tgtEl>
                                          <p:spTgt spid="41987"/>
                                        </p:tgtEl>
                                        <p:attrNameLst>
                                          <p:attrName>ppt_h</p:attrName>
                                        </p:attrNameLst>
                                      </p:cBhvr>
                                      <p:tavLst>
                                        <p:tav tm="0">
                                          <p:val>
                                            <p:fltVal val="0"/>
                                          </p:val>
                                        </p:tav>
                                        <p:tav tm="100000">
                                          <p:val>
                                            <p:strVal val="#ppt_h"/>
                                          </p:val>
                                        </p:tav>
                                      </p:tavLst>
                                    </p:anim>
                                    <p:animEffect transition="in" filter="fade">
                                      <p:cBhvr>
                                        <p:cTn id="16" dur="500"/>
                                        <p:tgtEl>
                                          <p:spTgt spid="4198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1988"/>
                                        </p:tgtEl>
                                        <p:attrNameLst>
                                          <p:attrName>style.visibility</p:attrName>
                                        </p:attrNameLst>
                                      </p:cBhvr>
                                      <p:to>
                                        <p:strVal val="visible"/>
                                      </p:to>
                                    </p:set>
                                    <p:anim calcmode="lin" valueType="num">
                                      <p:cBhvr>
                                        <p:cTn id="21" dur="500" fill="hold"/>
                                        <p:tgtEl>
                                          <p:spTgt spid="41988"/>
                                        </p:tgtEl>
                                        <p:attrNameLst>
                                          <p:attrName>ppt_w</p:attrName>
                                        </p:attrNameLst>
                                      </p:cBhvr>
                                      <p:tavLst>
                                        <p:tav tm="0">
                                          <p:val>
                                            <p:fltVal val="0"/>
                                          </p:val>
                                        </p:tav>
                                        <p:tav tm="100000">
                                          <p:val>
                                            <p:strVal val="#ppt_w"/>
                                          </p:val>
                                        </p:tav>
                                      </p:tavLst>
                                    </p:anim>
                                    <p:anim calcmode="lin" valueType="num">
                                      <p:cBhvr>
                                        <p:cTn id="22" dur="500" fill="hold"/>
                                        <p:tgtEl>
                                          <p:spTgt spid="41988"/>
                                        </p:tgtEl>
                                        <p:attrNameLst>
                                          <p:attrName>ppt_h</p:attrName>
                                        </p:attrNameLst>
                                      </p:cBhvr>
                                      <p:tavLst>
                                        <p:tav tm="0">
                                          <p:val>
                                            <p:fltVal val="0"/>
                                          </p:val>
                                        </p:tav>
                                        <p:tav tm="100000">
                                          <p:val>
                                            <p:strVal val="#ppt_h"/>
                                          </p:val>
                                        </p:tav>
                                      </p:tavLst>
                                    </p:anim>
                                    <p:animEffect transition="in" filter="fade">
                                      <p:cBhvr>
                                        <p:cTn id="23" dur="5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41987" grpId="0"/>
      <p:bldP spid="4198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5486399"/>
          </a:xfrm>
        </p:spPr>
        <p:txBody>
          <a:bodyPr>
            <a:normAutofit/>
          </a:bodyPr>
          <a:lstStyle/>
          <a:p>
            <a:pPr algn="ctr">
              <a:buNone/>
            </a:pPr>
            <a:r>
              <a:rPr lang="en-US" sz="3600" i="1" dirty="0" smtClean="0">
                <a:solidFill>
                  <a:srgbClr val="FFFF00"/>
                </a:solidFill>
              </a:rPr>
              <a:t>    </a:t>
            </a:r>
            <a:r>
              <a:rPr lang="en-US" sz="3600" i="1" dirty="0" smtClean="0">
                <a:solidFill>
                  <a:srgbClr val="FFFF00"/>
                </a:solidFill>
              </a:rPr>
              <a:t>Psalm 14:1 “The fool hath said in his heart, There is no God. They are corrupt, they have done abominable works, there </a:t>
            </a:r>
            <a:r>
              <a:rPr lang="en-US" sz="3600" i="1" dirty="0" smtClean="0">
                <a:solidFill>
                  <a:srgbClr val="FFFF00"/>
                </a:solidFill>
              </a:rPr>
              <a:t>is</a:t>
            </a:r>
          </a:p>
          <a:p>
            <a:pPr algn="ctr">
              <a:buNone/>
            </a:pPr>
            <a:r>
              <a:rPr lang="en-US" sz="3600" i="1" dirty="0" smtClean="0">
                <a:solidFill>
                  <a:srgbClr val="FFFF00"/>
                </a:solidFill>
              </a:rPr>
              <a:t> </a:t>
            </a:r>
            <a:r>
              <a:rPr lang="en-US" sz="3600" i="1" dirty="0" smtClean="0">
                <a:solidFill>
                  <a:srgbClr val="FFFF00"/>
                </a:solidFill>
              </a:rPr>
              <a:t>none that doeth good.”</a:t>
            </a:r>
          </a:p>
          <a:p>
            <a:pPr algn="ctr"/>
            <a:endParaRPr lang="en-US" sz="3600" dirty="0">
              <a:solidFill>
                <a:srgbClr val="FFFF00"/>
              </a:solidFill>
            </a:endParaRPr>
          </a:p>
        </p:txBody>
      </p:sp>
      <p:sp>
        <p:nvSpPr>
          <p:cNvPr id="4" name="Title 3"/>
          <p:cNvSpPr>
            <a:spLocks noGrp="1"/>
          </p:cNvSpPr>
          <p:nvPr>
            <p:ph type="title"/>
          </p:nvPr>
        </p:nvSpPr>
        <p:spPr>
          <a:xfrm>
            <a:off x="0" y="0"/>
            <a:ext cx="9144000" cy="1295400"/>
          </a:xfrm>
        </p:spPr>
        <p:txBody>
          <a:bodyPr>
            <a:normAutofit/>
            <a:scene3d>
              <a:camera prst="orthographicFront"/>
              <a:lightRig rig="threePt" dir="t"/>
            </a:scene3d>
            <a:sp3d extrusionH="57150">
              <a:bevelT w="38100" h="38100" prst="convex"/>
            </a:sp3d>
          </a:bodyPr>
          <a:lstStyle/>
          <a:p>
            <a:r>
              <a:rPr lang="en-US" sz="5400" b="1" dirty="0" smtClean="0">
                <a:effectLst>
                  <a:glow rad="101600">
                    <a:srgbClr val="FF0000">
                      <a:alpha val="60000"/>
                    </a:srgbClr>
                  </a:glow>
                </a:effectLst>
                <a:latin typeface="David" pitchFamily="34" charset="-79"/>
                <a:cs typeface="David" pitchFamily="34" charset="-79"/>
              </a:rPr>
              <a:t>The Existence </a:t>
            </a:r>
            <a:r>
              <a:rPr lang="en-US" sz="5400" b="1" dirty="0" smtClean="0">
                <a:effectLst>
                  <a:glow rad="101600">
                    <a:srgbClr val="FF0000">
                      <a:alpha val="60000"/>
                    </a:srgbClr>
                  </a:glow>
                </a:effectLst>
                <a:latin typeface="David" pitchFamily="34" charset="-79"/>
                <a:cs typeface="David" pitchFamily="34" charset="-79"/>
              </a:rPr>
              <a:t>of </a:t>
            </a:r>
            <a:r>
              <a:rPr lang="en-US" sz="5400" b="1" dirty="0" smtClean="0">
                <a:effectLst>
                  <a:glow rad="101600">
                    <a:srgbClr val="FF0000">
                      <a:alpha val="60000"/>
                    </a:srgbClr>
                  </a:glow>
                </a:effectLst>
                <a:latin typeface="David" pitchFamily="34" charset="-79"/>
                <a:cs typeface="David" pitchFamily="34" charset="-79"/>
              </a:rPr>
              <a:t>God</a:t>
            </a:r>
            <a:endParaRPr lang="en-US" sz="5400" b="1" dirty="0">
              <a:effectLst>
                <a:glow rad="101600">
                  <a:srgbClr val="FF0000">
                    <a:alpha val="60000"/>
                  </a:srgbClr>
                </a:glow>
              </a:effectLst>
              <a:latin typeface="David" pitchFamily="34" charset="-79"/>
              <a:cs typeface="David" pitchFamily="34" charset="-79"/>
            </a:endParaRPr>
          </a:p>
        </p:txBody>
      </p:sp>
      <p:pic>
        <p:nvPicPr>
          <p:cNvPr id="2050" name="Picture 2"/>
          <p:cNvPicPr>
            <a:picLocks noChangeAspect="1" noChangeArrowheads="1"/>
          </p:cNvPicPr>
          <p:nvPr/>
        </p:nvPicPr>
        <p:blipFill>
          <a:blip r:embed="rId3" cstate="print">
            <a:lum bright="-20000" contrast="40000"/>
          </a:blip>
          <a:srcRect/>
          <a:stretch>
            <a:fillRect/>
          </a:stretch>
        </p:blipFill>
        <p:spPr bwMode="auto">
          <a:xfrm>
            <a:off x="3200400" y="3962400"/>
            <a:ext cx="2667000" cy="266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1" y="0"/>
            <a:ext cx="4156363" cy="3429000"/>
          </a:xfrm>
          <a:prstGeom prst="rect">
            <a:avLst/>
          </a:prstGeom>
          <a:ln>
            <a:noFill/>
          </a:ln>
          <a:effectLst>
            <a:softEdge rad="112500"/>
          </a:effectLst>
        </p:spPr>
      </p:pic>
      <p:sp>
        <p:nvSpPr>
          <p:cNvPr id="2" name="Rectangle 1"/>
          <p:cNvSpPr/>
          <p:nvPr/>
        </p:nvSpPr>
        <p:spPr>
          <a:xfrm>
            <a:off x="0" y="3733800"/>
            <a:ext cx="9144000" cy="2862322"/>
          </a:xfrm>
          <a:prstGeom prst="rect">
            <a:avLst/>
          </a:prstGeom>
        </p:spPr>
        <p:txBody>
          <a:bodyPr wrap="square">
            <a:spAutoFit/>
            <a:scene3d>
              <a:camera prst="orthographicFront"/>
              <a:lightRig rig="threePt" dir="t"/>
            </a:scene3d>
            <a:sp3d extrusionH="57150">
              <a:bevelT w="38100" h="38100" prst="slope"/>
            </a:sp3d>
          </a:bodyPr>
          <a:lstStyle/>
          <a:p>
            <a:pPr algn="ctr"/>
            <a:r>
              <a:rPr lang="en-US" sz="6000" dirty="0" smtClean="0">
                <a:effectLst>
                  <a:glow rad="101600">
                    <a:schemeClr val="accent2">
                      <a:satMod val="175000"/>
                      <a:alpha val="40000"/>
                    </a:schemeClr>
                  </a:glow>
                </a:effectLst>
                <a:latin typeface="David" pitchFamily="34" charset="-79"/>
                <a:cs typeface="David" pitchFamily="34" charset="-79"/>
              </a:rPr>
              <a:t>God exhibits all </a:t>
            </a:r>
            <a:endParaRPr lang="en-US" sz="6000" dirty="0" smtClean="0">
              <a:effectLst>
                <a:glow rad="101600">
                  <a:schemeClr val="accent2">
                    <a:satMod val="175000"/>
                    <a:alpha val="40000"/>
                  </a:schemeClr>
                </a:glow>
              </a:effectLst>
              <a:latin typeface="David" pitchFamily="34" charset="-79"/>
              <a:cs typeface="David" pitchFamily="34" charset="-79"/>
            </a:endParaRPr>
          </a:p>
          <a:p>
            <a:pPr algn="ctr"/>
            <a:r>
              <a:rPr lang="en-US" sz="6000" dirty="0" smtClean="0">
                <a:effectLst>
                  <a:glow rad="101600">
                    <a:schemeClr val="accent2">
                      <a:satMod val="175000"/>
                      <a:alpha val="40000"/>
                    </a:schemeClr>
                  </a:glow>
                </a:effectLst>
                <a:latin typeface="David" pitchFamily="34" charset="-79"/>
                <a:cs typeface="David" pitchFamily="34" charset="-79"/>
              </a:rPr>
              <a:t>the </a:t>
            </a:r>
            <a:r>
              <a:rPr lang="en-US" sz="6000" dirty="0" smtClean="0">
                <a:effectLst>
                  <a:glow rad="101600">
                    <a:schemeClr val="accent2">
                      <a:satMod val="175000"/>
                      <a:alpha val="40000"/>
                    </a:schemeClr>
                  </a:glow>
                </a:effectLst>
                <a:latin typeface="David" pitchFamily="34" charset="-79"/>
                <a:cs typeface="David" pitchFamily="34" charset="-79"/>
              </a:rPr>
              <a:t>elements </a:t>
            </a:r>
            <a:br>
              <a:rPr lang="en-US" sz="6000" dirty="0" smtClean="0">
                <a:effectLst>
                  <a:glow rad="101600">
                    <a:schemeClr val="accent2">
                      <a:satMod val="175000"/>
                      <a:alpha val="40000"/>
                    </a:schemeClr>
                  </a:glow>
                </a:effectLst>
                <a:latin typeface="David" pitchFamily="34" charset="-79"/>
                <a:cs typeface="David" pitchFamily="34" charset="-79"/>
              </a:rPr>
            </a:br>
            <a:r>
              <a:rPr lang="en-US" sz="6000" dirty="0" smtClean="0">
                <a:effectLst>
                  <a:glow rad="101600">
                    <a:schemeClr val="accent2">
                      <a:satMod val="175000"/>
                      <a:alpha val="40000"/>
                    </a:schemeClr>
                  </a:glow>
                </a:effectLst>
                <a:latin typeface="David" pitchFamily="34" charset="-79"/>
                <a:cs typeface="David" pitchFamily="34" charset="-79"/>
              </a:rPr>
              <a:t>involved in personality</a:t>
            </a:r>
            <a:endParaRPr lang="en-US" sz="6000" dirty="0">
              <a:effectLst>
                <a:glow rad="101600">
                  <a:schemeClr val="accent2">
                    <a:satMod val="175000"/>
                    <a:alpha val="40000"/>
                  </a:schemeClr>
                </a:glow>
              </a:effectLst>
              <a:latin typeface="David" pitchFamily="34" charset="-79"/>
              <a:cs typeface="David" pitchFamily="34" charset="-79"/>
            </a:endParaRPr>
          </a:p>
        </p:txBody>
      </p:sp>
      <p:pic>
        <p:nvPicPr>
          <p:cNvPr id="3075" name="Picture 3"/>
          <p:cNvPicPr>
            <a:picLocks noChangeAspect="1" noChangeArrowheads="1"/>
          </p:cNvPicPr>
          <p:nvPr/>
        </p:nvPicPr>
        <p:blipFill>
          <a:blip r:embed="rId4" cstate="print">
            <a:duotone>
              <a:prstClr val="black"/>
              <a:schemeClr val="accent2">
                <a:tint val="45000"/>
                <a:satMod val="400000"/>
              </a:schemeClr>
            </a:duotone>
          </a:blip>
          <a:srcRect r="5437"/>
          <a:stretch>
            <a:fillRect/>
          </a:stretch>
        </p:blipFill>
        <p:spPr bwMode="auto">
          <a:xfrm>
            <a:off x="5105400" y="0"/>
            <a:ext cx="4038600" cy="3392424"/>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304800"/>
            <a:ext cx="9144000" cy="6553200"/>
          </a:xfrm>
        </p:spPr>
        <p:txBody>
          <a:bodyPr>
            <a:normAutofit/>
          </a:bodyPr>
          <a:lstStyle/>
          <a:p>
            <a:pPr lvl="0"/>
            <a:r>
              <a:rPr lang="en-US" sz="3600" dirty="0" smtClean="0">
                <a:solidFill>
                  <a:srgbClr val="FFC000"/>
                </a:solidFill>
              </a:rPr>
              <a:t>He </a:t>
            </a:r>
            <a:r>
              <a:rPr lang="en-US" sz="3600" dirty="0" smtClean="0">
                <a:solidFill>
                  <a:srgbClr val="FFC000"/>
                </a:solidFill>
              </a:rPr>
              <a:t>Creates </a:t>
            </a:r>
            <a:r>
              <a:rPr lang="en-US" sz="3600" dirty="0" smtClean="0"/>
              <a:t>- </a:t>
            </a:r>
            <a:r>
              <a:rPr lang="en-US" sz="3600" i="1" dirty="0" smtClean="0"/>
              <a:t>Genesis 1:1 "In the beginning God created the heaven and the earth."</a:t>
            </a:r>
          </a:p>
          <a:p>
            <a:endParaRPr lang="en-US" sz="3600" dirty="0"/>
          </a:p>
        </p:txBody>
      </p:sp>
      <p:pic>
        <p:nvPicPr>
          <p:cNvPr id="40963" name="Picture 3"/>
          <p:cNvPicPr>
            <a:picLocks noChangeAspect="1" noChangeArrowheads="1"/>
          </p:cNvPicPr>
          <p:nvPr/>
        </p:nvPicPr>
        <p:blipFill>
          <a:blip r:embed="rId3" cstate="print"/>
          <a:srcRect/>
          <a:stretch>
            <a:fillRect/>
          </a:stretch>
        </p:blipFill>
        <p:spPr bwMode="auto">
          <a:xfrm>
            <a:off x="1143000" y="1657350"/>
            <a:ext cx="6781800" cy="508635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t/>
            </a:r>
            <a:br>
              <a:rPr lang="en-US" dirty="0" smtClean="0"/>
            </a:br>
            <a:endParaRPr lang="en-US" dirty="0"/>
          </a:p>
        </p:txBody>
      </p:sp>
      <p:sp>
        <p:nvSpPr>
          <p:cNvPr id="3" name="Content Placeholder 2"/>
          <p:cNvSpPr>
            <a:spLocks noGrp="1"/>
          </p:cNvSpPr>
          <p:nvPr>
            <p:ph sz="half" idx="1"/>
          </p:nvPr>
        </p:nvSpPr>
        <p:spPr>
          <a:xfrm>
            <a:off x="0" y="1"/>
            <a:ext cx="5257800" cy="4191000"/>
          </a:xfrm>
        </p:spPr>
        <p:txBody>
          <a:bodyPr>
            <a:noAutofit/>
          </a:bodyPr>
          <a:lstStyle/>
          <a:p>
            <a:r>
              <a:rPr lang="en-US" sz="3200" dirty="0" smtClean="0">
                <a:solidFill>
                  <a:srgbClr val="FFC000"/>
                </a:solidFill>
              </a:rPr>
              <a:t>He </a:t>
            </a:r>
            <a:r>
              <a:rPr lang="en-US" sz="3200" dirty="0" smtClean="0">
                <a:solidFill>
                  <a:srgbClr val="FFC000"/>
                </a:solidFill>
              </a:rPr>
              <a:t>Destroys </a:t>
            </a:r>
            <a:r>
              <a:rPr lang="en-US" sz="3200" dirty="0" smtClean="0">
                <a:solidFill>
                  <a:srgbClr val="FFC000"/>
                </a:solidFill>
              </a:rPr>
              <a:t>- </a:t>
            </a:r>
            <a:r>
              <a:rPr lang="en-US" sz="3200" i="1" dirty="0" smtClean="0"/>
              <a:t>Genesis 18:20; 19:24, 25 "And the Lord said, Because the cry of Sodom and Gomorrah is great, and because their sin is very grievous. Then the Lord rained upon Sodom and upon Gomorrah brimstone and fire from the Lord out of </a:t>
            </a:r>
            <a:r>
              <a:rPr lang="en-US" sz="3200" i="1" dirty="0" smtClean="0"/>
              <a:t>heaven.</a:t>
            </a:r>
            <a:endParaRPr lang="en-US" sz="3200" i="1" dirty="0" smtClean="0"/>
          </a:p>
          <a:p>
            <a:endParaRPr lang="en-US" sz="3200" dirty="0"/>
          </a:p>
        </p:txBody>
      </p:sp>
      <p:sp>
        <p:nvSpPr>
          <p:cNvPr id="6" name="Content Placeholder 5"/>
          <p:cNvSpPr>
            <a:spLocks noGrp="1"/>
          </p:cNvSpPr>
          <p:nvPr>
            <p:ph sz="half" idx="2"/>
          </p:nvPr>
        </p:nvSpPr>
        <p:spPr>
          <a:xfrm>
            <a:off x="0" y="4953000"/>
            <a:ext cx="9144000" cy="1905000"/>
          </a:xfrm>
        </p:spPr>
        <p:txBody>
          <a:bodyPr>
            <a:normAutofit/>
          </a:bodyPr>
          <a:lstStyle/>
          <a:p>
            <a:pPr>
              <a:buNone/>
            </a:pPr>
            <a:r>
              <a:rPr lang="en-US" sz="3200" i="1" dirty="0" smtClean="0"/>
              <a:t>    And he overthrew those cities, and all the plain, and all the inhabitants of the cities, and that which grew upon the ground."</a:t>
            </a:r>
            <a:endParaRPr lang="en-US" sz="3200" dirty="0"/>
          </a:p>
        </p:txBody>
      </p:sp>
      <p:pic>
        <p:nvPicPr>
          <p:cNvPr id="43011" name="Picture 3" descr="c:\Users\Ptr. Daniel White\Desktop\Bible pictures\Bible pictures Old Testament\Lot\LOT FLEEING SODOM.jpg"/>
          <p:cNvPicPr>
            <a:picLocks noChangeAspect="1" noChangeArrowheads="1"/>
          </p:cNvPicPr>
          <p:nvPr/>
        </p:nvPicPr>
        <p:blipFill>
          <a:blip r:embed="rId3" cstate="print"/>
          <a:srcRect/>
          <a:stretch>
            <a:fillRect/>
          </a:stretch>
        </p:blipFill>
        <p:spPr bwMode="auto">
          <a:xfrm>
            <a:off x="5167631" y="0"/>
            <a:ext cx="3976370" cy="47244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5715000" cy="6553200"/>
          </a:xfrm>
        </p:spPr>
        <p:txBody>
          <a:bodyPr/>
          <a:lstStyle/>
          <a:p>
            <a:pPr lvl="0"/>
            <a:r>
              <a:rPr lang="en-US" dirty="0" smtClean="0">
                <a:solidFill>
                  <a:srgbClr val="FFC000"/>
                </a:solidFill>
              </a:rPr>
              <a:t>He </a:t>
            </a:r>
            <a:r>
              <a:rPr lang="en-US" dirty="0" smtClean="0">
                <a:solidFill>
                  <a:srgbClr val="FFC000"/>
                </a:solidFill>
              </a:rPr>
              <a:t>Provides </a:t>
            </a:r>
            <a:r>
              <a:rPr lang="en-US" dirty="0" smtClean="0"/>
              <a:t>- </a:t>
            </a:r>
            <a:r>
              <a:rPr lang="en-US" i="1" dirty="0" smtClean="0"/>
              <a:t>Psalm 104:27 "These wait all upon thee; that thou </a:t>
            </a:r>
            <a:r>
              <a:rPr lang="en-US" i="1" dirty="0" err="1" smtClean="0"/>
              <a:t>mayest</a:t>
            </a:r>
            <a:r>
              <a:rPr lang="en-US" i="1" dirty="0" smtClean="0"/>
              <a:t> give them their meat in due season. Thou </a:t>
            </a:r>
            <a:r>
              <a:rPr lang="en-US" i="1" dirty="0" err="1" smtClean="0"/>
              <a:t>openest</a:t>
            </a:r>
            <a:r>
              <a:rPr lang="en-US" i="1" dirty="0" smtClean="0"/>
              <a:t> </a:t>
            </a:r>
            <a:r>
              <a:rPr lang="en-US" i="1" dirty="0" err="1" smtClean="0"/>
              <a:t>thine</a:t>
            </a:r>
            <a:r>
              <a:rPr lang="en-US" i="1" dirty="0" smtClean="0"/>
              <a:t> hand, they are filled with good.”</a:t>
            </a:r>
            <a:endParaRPr lang="en-US" i="1" dirty="0"/>
          </a:p>
        </p:txBody>
      </p:sp>
      <p:pic>
        <p:nvPicPr>
          <p:cNvPr id="44034" name="Picture 2"/>
          <p:cNvPicPr>
            <a:picLocks noChangeAspect="1" noChangeArrowheads="1"/>
          </p:cNvPicPr>
          <p:nvPr/>
        </p:nvPicPr>
        <p:blipFill>
          <a:blip r:embed="rId3" cstate="print"/>
          <a:srcRect/>
          <a:stretch>
            <a:fillRect/>
          </a:stretch>
        </p:blipFill>
        <p:spPr bwMode="auto">
          <a:xfrm>
            <a:off x="762000" y="3886200"/>
            <a:ext cx="2906598" cy="2819400"/>
          </a:xfrm>
          <a:prstGeom prst="rect">
            <a:avLst/>
          </a:prstGeom>
          <a:noFill/>
          <a:ln w="9525">
            <a:noFill/>
            <a:miter lim="800000"/>
            <a:headEnd/>
            <a:tailEnd/>
          </a:ln>
        </p:spPr>
      </p:pic>
      <p:pic>
        <p:nvPicPr>
          <p:cNvPr id="44035" name="Picture 3"/>
          <p:cNvPicPr>
            <a:picLocks noChangeAspect="1" noChangeArrowheads="1"/>
          </p:cNvPicPr>
          <p:nvPr/>
        </p:nvPicPr>
        <p:blipFill>
          <a:blip r:embed="rId4" cstate="print"/>
          <a:srcRect/>
          <a:stretch>
            <a:fillRect/>
          </a:stretch>
        </p:blipFill>
        <p:spPr bwMode="auto">
          <a:xfrm>
            <a:off x="5638313" y="152400"/>
            <a:ext cx="3505687" cy="2743200"/>
          </a:xfrm>
          <a:prstGeom prst="rect">
            <a:avLst/>
          </a:prstGeom>
          <a:noFill/>
          <a:ln w="9525">
            <a:noFill/>
            <a:miter lim="800000"/>
            <a:headEnd/>
            <a:tailEnd/>
          </a:ln>
        </p:spPr>
      </p:pic>
      <p:pic>
        <p:nvPicPr>
          <p:cNvPr id="44036" name="Picture 4"/>
          <p:cNvPicPr>
            <a:picLocks noChangeAspect="1" noChangeArrowheads="1"/>
          </p:cNvPicPr>
          <p:nvPr/>
        </p:nvPicPr>
        <p:blipFill>
          <a:blip r:embed="rId5" cstate="print"/>
          <a:srcRect/>
          <a:stretch>
            <a:fillRect/>
          </a:stretch>
        </p:blipFill>
        <p:spPr bwMode="auto">
          <a:xfrm>
            <a:off x="4724400" y="3581400"/>
            <a:ext cx="3924300" cy="2995549"/>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6" name="Picture 10"/>
          <p:cNvPicPr>
            <a:picLocks noChangeAspect="1" noChangeArrowheads="1"/>
          </p:cNvPicPr>
          <p:nvPr/>
        </p:nvPicPr>
        <p:blipFill>
          <a:blip r:embed="rId3" cstate="print"/>
          <a:srcRect/>
          <a:stretch>
            <a:fillRect/>
          </a:stretch>
        </p:blipFill>
        <p:spPr bwMode="auto">
          <a:xfrm>
            <a:off x="5791200" y="152400"/>
            <a:ext cx="2695575" cy="4038600"/>
          </a:xfrm>
          <a:prstGeom prst="rect">
            <a:avLst/>
          </a:prstGeom>
          <a:noFill/>
          <a:ln w="9525">
            <a:noFill/>
            <a:miter lim="800000"/>
            <a:headEnd/>
            <a:tailEnd/>
          </a:ln>
        </p:spPr>
      </p:pic>
      <p:sp>
        <p:nvSpPr>
          <p:cNvPr id="3" name="Content Placeholder 2"/>
          <p:cNvSpPr>
            <a:spLocks noGrp="1"/>
          </p:cNvSpPr>
          <p:nvPr>
            <p:ph idx="1"/>
          </p:nvPr>
        </p:nvSpPr>
        <p:spPr>
          <a:xfrm>
            <a:off x="0" y="0"/>
            <a:ext cx="5257800" cy="6858000"/>
          </a:xfrm>
        </p:spPr>
        <p:txBody>
          <a:bodyPr/>
          <a:lstStyle/>
          <a:p>
            <a:pPr lvl="0"/>
            <a:r>
              <a:rPr lang="en-US" dirty="0" smtClean="0">
                <a:solidFill>
                  <a:srgbClr val="FFC000"/>
                </a:solidFill>
              </a:rPr>
              <a:t>He </a:t>
            </a:r>
            <a:r>
              <a:rPr lang="en-US" dirty="0" smtClean="0">
                <a:solidFill>
                  <a:srgbClr val="FFC000"/>
                </a:solidFill>
              </a:rPr>
              <a:t>Promotes </a:t>
            </a:r>
            <a:r>
              <a:rPr lang="en-US" dirty="0" smtClean="0"/>
              <a:t>- </a:t>
            </a:r>
            <a:r>
              <a:rPr lang="en-US" i="1" dirty="0" smtClean="0"/>
              <a:t>Psalm 75:6-7 "For promotion cometh neither from the east, nor from the west, nor from the south. But God is the judge: he </a:t>
            </a:r>
            <a:r>
              <a:rPr lang="en-US" i="1" dirty="0" err="1" smtClean="0"/>
              <a:t>putteth</a:t>
            </a:r>
            <a:r>
              <a:rPr lang="en-US" i="1" dirty="0" smtClean="0"/>
              <a:t> down one, and </a:t>
            </a:r>
            <a:r>
              <a:rPr lang="en-US" i="1" dirty="0" err="1" smtClean="0"/>
              <a:t>setteth</a:t>
            </a:r>
            <a:r>
              <a:rPr lang="en-US" i="1" dirty="0" smtClean="0"/>
              <a:t> up another."</a:t>
            </a:r>
          </a:p>
          <a:p>
            <a:endParaRPr lang="en-US" dirty="0"/>
          </a:p>
        </p:txBody>
      </p:sp>
      <p:pic>
        <p:nvPicPr>
          <p:cNvPr id="45060" name="Picture 4"/>
          <p:cNvPicPr>
            <a:picLocks noChangeAspect="1" noChangeArrowheads="1"/>
          </p:cNvPicPr>
          <p:nvPr/>
        </p:nvPicPr>
        <p:blipFill>
          <a:blip r:embed="rId4" cstate="print"/>
          <a:srcRect l="8766" t="-2632" r="10582"/>
          <a:stretch>
            <a:fillRect/>
          </a:stretch>
        </p:blipFill>
        <p:spPr bwMode="auto">
          <a:xfrm>
            <a:off x="609600" y="3657600"/>
            <a:ext cx="3505200" cy="2971800"/>
          </a:xfrm>
          <a:prstGeom prst="rect">
            <a:avLst/>
          </a:prstGeom>
          <a:noFill/>
          <a:ln w="9525">
            <a:noFill/>
            <a:miter lim="800000"/>
            <a:headEnd/>
            <a:tailEnd/>
          </a:ln>
        </p:spPr>
      </p:pic>
      <p:pic>
        <p:nvPicPr>
          <p:cNvPr id="45065" name="Picture 9"/>
          <p:cNvPicPr>
            <a:picLocks noChangeAspect="1" noChangeArrowheads="1"/>
          </p:cNvPicPr>
          <p:nvPr/>
        </p:nvPicPr>
        <p:blipFill>
          <a:blip r:embed="rId5" cstate="print"/>
          <a:srcRect/>
          <a:stretch>
            <a:fillRect/>
          </a:stretch>
        </p:blipFill>
        <p:spPr bwMode="auto">
          <a:xfrm>
            <a:off x="5334000" y="3429000"/>
            <a:ext cx="3276600" cy="3276600"/>
          </a:xfrm>
          <a:prstGeom prst="rect">
            <a:avLst/>
          </a:prstGeom>
          <a:noFill/>
          <a:ln w="9525">
            <a:noFill/>
            <a:miter lim="800000"/>
            <a:headEnd/>
            <a:tailEnd/>
          </a:ln>
        </p:spPr>
      </p:pic>
      <p:pic>
        <p:nvPicPr>
          <p:cNvPr id="45067" name="Picture 11"/>
          <p:cNvPicPr>
            <a:picLocks noChangeAspect="1" noChangeArrowheads="1"/>
          </p:cNvPicPr>
          <p:nvPr/>
        </p:nvPicPr>
        <p:blipFill>
          <a:blip r:embed="rId6" cstate="print"/>
          <a:srcRect/>
          <a:stretch>
            <a:fillRect/>
          </a:stretch>
        </p:blipFill>
        <p:spPr bwMode="auto">
          <a:xfrm>
            <a:off x="609600" y="3733800"/>
            <a:ext cx="3505200" cy="31242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67"/>
                                        </p:tgtEl>
                                        <p:attrNameLst>
                                          <p:attrName>style.visibility</p:attrName>
                                        </p:attrNameLst>
                                      </p:cBhvr>
                                      <p:to>
                                        <p:strVal val="visible"/>
                                      </p:to>
                                    </p:set>
                                    <p:animEffect transition="in" filter="fade">
                                      <p:cBhvr>
                                        <p:cTn id="7" dur="1000"/>
                                        <p:tgtEl>
                                          <p:spTgt spid="450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065"/>
                                        </p:tgtEl>
                                        <p:attrNameLst>
                                          <p:attrName>style.visibility</p:attrName>
                                        </p:attrNameLst>
                                      </p:cBhvr>
                                      <p:to>
                                        <p:strVal val="visible"/>
                                      </p:to>
                                    </p:set>
                                    <p:animEffect transition="in" filter="fade">
                                      <p:cBhvr>
                                        <p:cTn id="12" dur="10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lum/>
          </a:blip>
          <a:srcRect/>
          <a:stretch>
            <a:fillRect/>
          </a:stretch>
        </p:blipFill>
        <p:spPr bwMode="auto">
          <a:xfrm>
            <a:off x="0" y="238761"/>
            <a:ext cx="9144000" cy="6238239"/>
          </a:xfrm>
          <a:prstGeom prst="rect">
            <a:avLst/>
          </a:prstGeom>
          <a:ln>
            <a:noFill/>
          </a:ln>
          <a:effectLst>
            <a:softEdge rad="112500"/>
          </a:effectLst>
        </p:spPr>
      </p:pic>
      <p:sp>
        <p:nvSpPr>
          <p:cNvPr id="3" name="Rectangle 2"/>
          <p:cNvSpPr/>
          <p:nvPr/>
        </p:nvSpPr>
        <p:spPr>
          <a:xfrm>
            <a:off x="1295400" y="1295400"/>
            <a:ext cx="6553200" cy="2384524"/>
          </a:xfrm>
          <a:prstGeom prst="rect">
            <a:avLst/>
          </a:prstGeom>
        </p:spPr>
        <p:txBody>
          <a:bodyPr wrap="square">
            <a:spAutoFit/>
          </a:bodyPr>
          <a:lstStyle/>
          <a:p>
            <a:pPr algn="ctr"/>
            <a:r>
              <a:rPr lang="en-US" sz="3600" b="1" i="1" dirty="0" smtClean="0">
                <a:solidFill>
                  <a:schemeClr val="bg1"/>
                </a:solidFill>
                <a:latin typeface="Galatia SIL" pitchFamily="2" charset="0"/>
              </a:rPr>
              <a:t>“The LORD hath prepared his throne in the heavens; and his kingdom </a:t>
            </a:r>
            <a:r>
              <a:rPr lang="en-US" sz="3600" b="1" i="1" dirty="0" err="1" smtClean="0">
                <a:solidFill>
                  <a:schemeClr val="bg1"/>
                </a:solidFill>
                <a:latin typeface="Galatia SIL" pitchFamily="2" charset="0"/>
              </a:rPr>
              <a:t>ruleth</a:t>
            </a:r>
            <a:r>
              <a:rPr lang="en-US" sz="3600" b="1" i="1" dirty="0" smtClean="0">
                <a:solidFill>
                  <a:schemeClr val="bg1"/>
                </a:solidFill>
                <a:latin typeface="Galatia SIL" pitchFamily="2" charset="0"/>
              </a:rPr>
              <a:t> over all.”</a:t>
            </a:r>
          </a:p>
          <a:p>
            <a:pPr algn="ctr"/>
            <a:r>
              <a:rPr lang="en-US" sz="3600" b="1" i="1" dirty="0" smtClean="0">
                <a:solidFill>
                  <a:schemeClr val="bg1"/>
                </a:solidFill>
                <a:latin typeface="Galatia SIL" pitchFamily="2" charset="0"/>
              </a:rPr>
              <a:t> (Psalm 103:19)</a:t>
            </a:r>
            <a:endParaRPr lang="en-US" sz="3600" b="1" i="1" dirty="0">
              <a:solidFill>
                <a:schemeClr val="bg1"/>
              </a:solidFill>
              <a:latin typeface="Galatia SIL" pitchFamily="2" charset="0"/>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lvl="0"/>
            <a:r>
              <a:rPr lang="en-US" dirty="0" smtClean="0">
                <a:solidFill>
                  <a:srgbClr val="FFC000"/>
                </a:solidFill>
              </a:rPr>
              <a:t>He </a:t>
            </a:r>
            <a:r>
              <a:rPr lang="en-US" dirty="0" smtClean="0">
                <a:solidFill>
                  <a:srgbClr val="FFC000"/>
                </a:solidFill>
              </a:rPr>
              <a:t>Cares </a:t>
            </a:r>
            <a:r>
              <a:rPr lang="en-US" dirty="0" smtClean="0">
                <a:solidFill>
                  <a:srgbClr val="FFC000"/>
                </a:solidFill>
              </a:rPr>
              <a:t>- </a:t>
            </a:r>
            <a:r>
              <a:rPr lang="en-US" i="1" dirty="0" smtClean="0"/>
              <a:t>I Peter 5:6, 7 "Humble yourselves therefore under the mighty hand of God, that he may exalt you in due time: Casting all your care upon him; for he </a:t>
            </a:r>
            <a:r>
              <a:rPr lang="en-US" i="1" dirty="0" err="1" smtClean="0"/>
              <a:t>careth</a:t>
            </a:r>
            <a:r>
              <a:rPr lang="en-US" i="1" dirty="0" smtClean="0"/>
              <a:t> for you."</a:t>
            </a:r>
          </a:p>
          <a:p>
            <a:endParaRPr lang="en-US" dirty="0"/>
          </a:p>
        </p:txBody>
      </p:sp>
      <p:pic>
        <p:nvPicPr>
          <p:cNvPr id="47107" name="Picture 3"/>
          <p:cNvPicPr>
            <a:picLocks noChangeAspect="1" noChangeArrowheads="1"/>
          </p:cNvPicPr>
          <p:nvPr/>
        </p:nvPicPr>
        <p:blipFill>
          <a:blip r:embed="rId3" cstate="print"/>
          <a:srcRect t="4451" r="91"/>
          <a:stretch>
            <a:fillRect/>
          </a:stretch>
        </p:blipFill>
        <p:spPr bwMode="auto">
          <a:xfrm>
            <a:off x="1219199" y="2133600"/>
            <a:ext cx="6892977" cy="4724400"/>
          </a:xfrm>
          <a:prstGeom prst="rect">
            <a:avLst/>
          </a:prstGeom>
          <a:ln>
            <a:noFill/>
          </a:ln>
          <a:effectLst>
            <a:softEdge rad="112500"/>
          </a:effectLst>
        </p:spPr>
      </p:pic>
      <p:pic>
        <p:nvPicPr>
          <p:cNvPr id="47106" name="Picture 2"/>
          <p:cNvPicPr>
            <a:picLocks noChangeAspect="1" noChangeArrowheads="1"/>
          </p:cNvPicPr>
          <p:nvPr/>
        </p:nvPicPr>
        <p:blipFill>
          <a:blip r:embed="rId4" cstate="print"/>
          <a:srcRect/>
          <a:stretch>
            <a:fillRect/>
          </a:stretch>
        </p:blipFill>
        <p:spPr bwMode="auto">
          <a:xfrm>
            <a:off x="1371600" y="3810000"/>
            <a:ext cx="2286000" cy="2858962"/>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2000"/>
                                        <p:tgtEl>
                                          <p:spTgt spid="4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
            <a:ext cx="8305800" cy="2819401"/>
          </a:xfrm>
        </p:spPr>
        <p:txBody>
          <a:bodyPr/>
          <a:lstStyle/>
          <a:p>
            <a:pPr lvl="0"/>
            <a:r>
              <a:rPr lang="en-US" dirty="0" smtClean="0">
                <a:solidFill>
                  <a:srgbClr val="FFC000"/>
                </a:solidFill>
              </a:rPr>
              <a:t>He </a:t>
            </a:r>
            <a:r>
              <a:rPr lang="en-US" dirty="0" smtClean="0">
                <a:solidFill>
                  <a:srgbClr val="FFC000"/>
                </a:solidFill>
              </a:rPr>
              <a:t>Hears </a:t>
            </a:r>
            <a:r>
              <a:rPr lang="en-US" dirty="0" smtClean="0">
                <a:solidFill>
                  <a:srgbClr val="FFC000"/>
                </a:solidFill>
              </a:rPr>
              <a:t>- </a:t>
            </a:r>
            <a:r>
              <a:rPr lang="en-US" i="1" dirty="0" smtClean="0"/>
              <a:t>Psalm 55:17 “Evening, and morning, and at noon, will I pray, and cry aloud: and he shall hear my voice.”</a:t>
            </a:r>
          </a:p>
          <a:p>
            <a:endParaRPr lang="en-US" dirty="0"/>
          </a:p>
        </p:txBody>
      </p:sp>
      <p:pic>
        <p:nvPicPr>
          <p:cNvPr id="48132" name="Picture 4"/>
          <p:cNvPicPr>
            <a:picLocks noChangeAspect="1" noChangeArrowheads="1"/>
          </p:cNvPicPr>
          <p:nvPr/>
        </p:nvPicPr>
        <p:blipFill>
          <a:blip r:embed="rId3" cstate="print"/>
          <a:srcRect/>
          <a:stretch>
            <a:fillRect/>
          </a:stretch>
        </p:blipFill>
        <p:spPr bwMode="auto">
          <a:xfrm>
            <a:off x="1524000" y="1981200"/>
            <a:ext cx="6299200" cy="4724400"/>
          </a:xfrm>
          <a:prstGeom prst="rect">
            <a:avLst/>
          </a:prstGeom>
          <a:noFill/>
          <a:ln w="9525">
            <a:noFill/>
            <a:miter lim="800000"/>
            <a:headEnd/>
            <a:tailEnd/>
          </a:ln>
        </p:spPr>
      </p:pic>
      <p:pic>
        <p:nvPicPr>
          <p:cNvPr id="48131" name="Picture 3"/>
          <p:cNvPicPr>
            <a:picLocks noChangeAspect="1" noChangeArrowheads="1"/>
          </p:cNvPicPr>
          <p:nvPr/>
        </p:nvPicPr>
        <p:blipFill>
          <a:blip r:embed="rId4" cstate="print"/>
          <a:srcRect/>
          <a:stretch>
            <a:fillRect/>
          </a:stretch>
        </p:blipFill>
        <p:spPr bwMode="auto">
          <a:xfrm>
            <a:off x="2514600" y="3048000"/>
            <a:ext cx="4152900" cy="3114675"/>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fade">
                                      <p:cBhvr>
                                        <p:cTn id="7" dur="20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5562600" cy="6553200"/>
          </a:xfrm>
        </p:spPr>
        <p:txBody>
          <a:bodyPr>
            <a:normAutofit/>
          </a:bodyPr>
          <a:lstStyle/>
          <a:p>
            <a:pPr lvl="0"/>
            <a:r>
              <a:rPr lang="en-US" dirty="0" smtClean="0">
                <a:solidFill>
                  <a:srgbClr val="FFC000"/>
                </a:solidFill>
              </a:rPr>
              <a:t>He </a:t>
            </a:r>
            <a:r>
              <a:rPr lang="en-US" dirty="0" smtClean="0">
                <a:solidFill>
                  <a:srgbClr val="FFC000"/>
                </a:solidFill>
              </a:rPr>
              <a:t>Hates </a:t>
            </a:r>
            <a:r>
              <a:rPr lang="en-US" dirty="0" smtClean="0"/>
              <a:t>- </a:t>
            </a:r>
            <a:r>
              <a:rPr lang="en-US" i="1" dirty="0" smtClean="0"/>
              <a:t>Proverbs 6:16-19 “These six things doth the LORD hate: yea, seven are an abomination unto him: A proud look, a lying tongue, and hands that shed innocent blood, An heart that </a:t>
            </a:r>
            <a:r>
              <a:rPr lang="en-US" i="1" dirty="0" err="1" smtClean="0"/>
              <a:t>deviseth</a:t>
            </a:r>
            <a:r>
              <a:rPr lang="en-US" i="1" dirty="0" smtClean="0"/>
              <a:t> wicked imaginations, feet that be swift in running to mischief, A false witness that </a:t>
            </a:r>
            <a:r>
              <a:rPr lang="en-US" i="1" dirty="0" err="1" smtClean="0"/>
              <a:t>speaketh</a:t>
            </a:r>
            <a:r>
              <a:rPr lang="en-US" i="1" dirty="0" smtClean="0"/>
              <a:t> lies, and he that </a:t>
            </a:r>
            <a:r>
              <a:rPr lang="en-US" i="1" dirty="0" err="1" smtClean="0"/>
              <a:t>soweth</a:t>
            </a:r>
            <a:r>
              <a:rPr lang="en-US" i="1" dirty="0" smtClean="0"/>
              <a:t> discord among brethren.”</a:t>
            </a:r>
          </a:p>
          <a:p>
            <a:endParaRPr lang="en-US" dirty="0"/>
          </a:p>
        </p:txBody>
      </p:sp>
      <p:pic>
        <p:nvPicPr>
          <p:cNvPr id="49155" name="Picture 3"/>
          <p:cNvPicPr>
            <a:picLocks noChangeAspect="1" noChangeArrowheads="1"/>
          </p:cNvPicPr>
          <p:nvPr/>
        </p:nvPicPr>
        <p:blipFill>
          <a:blip r:embed="rId3" cstate="print"/>
          <a:srcRect/>
          <a:stretch>
            <a:fillRect/>
          </a:stretch>
        </p:blipFill>
        <p:spPr bwMode="auto">
          <a:xfrm>
            <a:off x="6019800" y="304800"/>
            <a:ext cx="2899703" cy="3886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048000"/>
          </a:xfrm>
        </p:spPr>
        <p:txBody>
          <a:bodyPr/>
          <a:lstStyle/>
          <a:p>
            <a:pPr lvl="0"/>
            <a:r>
              <a:rPr lang="en-US" dirty="0" smtClean="0">
                <a:solidFill>
                  <a:srgbClr val="FFC000"/>
                </a:solidFill>
              </a:rPr>
              <a:t>He </a:t>
            </a:r>
            <a:r>
              <a:rPr lang="en-US" dirty="0" smtClean="0">
                <a:solidFill>
                  <a:srgbClr val="FFC000"/>
                </a:solidFill>
              </a:rPr>
              <a:t>Grieves </a:t>
            </a:r>
            <a:r>
              <a:rPr lang="en-US" dirty="0" smtClean="0"/>
              <a:t>- </a:t>
            </a:r>
            <a:r>
              <a:rPr lang="en-US" i="1" dirty="0" smtClean="0"/>
              <a:t>Genesis 6:6 "And it repented the Lord that he had made man on the earth, and it grieved him at his heart."</a:t>
            </a:r>
          </a:p>
          <a:p>
            <a:pPr>
              <a:buNone/>
            </a:pPr>
            <a:endParaRPr lang="en-US" dirty="0"/>
          </a:p>
        </p:txBody>
      </p:sp>
      <p:pic>
        <p:nvPicPr>
          <p:cNvPr id="50179" name="Picture 3"/>
          <p:cNvPicPr>
            <a:picLocks noChangeAspect="1" noChangeArrowheads="1"/>
          </p:cNvPicPr>
          <p:nvPr/>
        </p:nvPicPr>
        <p:blipFill>
          <a:blip r:embed="rId3" cstate="print"/>
          <a:srcRect/>
          <a:stretch>
            <a:fillRect/>
          </a:stretch>
        </p:blipFill>
        <p:spPr bwMode="auto">
          <a:xfrm>
            <a:off x="4526540" y="1219200"/>
            <a:ext cx="4217410" cy="3886200"/>
          </a:xfrm>
          <a:prstGeom prst="ellipse">
            <a:avLst/>
          </a:prstGeom>
          <a:ln>
            <a:noFill/>
          </a:ln>
          <a:effectLst>
            <a:softEdge rad="112500"/>
          </a:effectLst>
        </p:spPr>
      </p:pic>
      <p:pic>
        <p:nvPicPr>
          <p:cNvPr id="50180" name="Picture 4"/>
          <p:cNvPicPr>
            <a:picLocks noChangeAspect="1" noChangeArrowheads="1"/>
          </p:cNvPicPr>
          <p:nvPr/>
        </p:nvPicPr>
        <p:blipFill>
          <a:blip r:embed="rId4" cstate="print"/>
          <a:srcRect/>
          <a:stretch>
            <a:fillRect/>
          </a:stretch>
        </p:blipFill>
        <p:spPr bwMode="auto">
          <a:xfrm>
            <a:off x="609600" y="2667000"/>
            <a:ext cx="3810000" cy="3810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threePt" dir="t"/>
            </a:scene3d>
            <a:sp3d extrusionH="57150">
              <a:bevelT w="38100" h="38100" prst="convex"/>
            </a:sp3d>
          </a:bodyPr>
          <a:lstStyle/>
          <a:p>
            <a:r>
              <a:rPr lang="en-US" sz="5400" b="1" dirty="0" smtClean="0">
                <a:effectLst>
                  <a:glow rad="101600">
                    <a:srgbClr val="FF0000">
                      <a:alpha val="60000"/>
                    </a:srgbClr>
                  </a:glow>
                </a:effectLst>
                <a:latin typeface="David" pitchFamily="34" charset="-79"/>
                <a:cs typeface="David" pitchFamily="34" charset="-79"/>
              </a:rPr>
              <a:t>170 Names of God</a:t>
            </a:r>
            <a:endParaRPr lang="en-US" sz="5400" b="1" dirty="0">
              <a:effectLst>
                <a:glow rad="101600">
                  <a:srgbClr val="FF0000">
                    <a:alpha val="60000"/>
                  </a:srgbClr>
                </a:glow>
              </a:effectLst>
              <a:latin typeface="David" pitchFamily="34" charset="-79"/>
              <a:cs typeface="David" pitchFamily="34" charset="-79"/>
            </a:endParaRPr>
          </a:p>
        </p:txBody>
      </p:sp>
      <p:sp>
        <p:nvSpPr>
          <p:cNvPr id="3" name="Content Placeholder 2"/>
          <p:cNvSpPr>
            <a:spLocks noGrp="1"/>
          </p:cNvSpPr>
          <p:nvPr>
            <p:ph sz="half" idx="1"/>
          </p:nvPr>
        </p:nvSpPr>
        <p:spPr>
          <a:xfrm>
            <a:off x="0" y="1524000"/>
            <a:ext cx="4648200" cy="5334000"/>
          </a:xfrm>
        </p:spPr>
        <p:txBody>
          <a:bodyPr>
            <a:normAutofit/>
          </a:bodyPr>
          <a:lstStyle/>
          <a:p>
            <a:r>
              <a:rPr lang="en-US" sz="3200" dirty="0" smtClean="0">
                <a:latin typeface="Century Schoolbook" pitchFamily="18" charset="0"/>
              </a:rPr>
              <a:t>God's Names represent His </a:t>
            </a:r>
            <a:r>
              <a:rPr lang="en-US" sz="3200" dirty="0" smtClean="0">
                <a:latin typeface="Century Schoolbook" pitchFamily="18" charset="0"/>
              </a:rPr>
              <a:t>nature, His attributes.</a:t>
            </a:r>
          </a:p>
          <a:p>
            <a:r>
              <a:rPr lang="en-US" sz="3200" i="1" dirty="0" smtClean="0">
                <a:latin typeface="Century Schoolbook" pitchFamily="18" charset="0"/>
              </a:rPr>
              <a:t>Exodus 34:14 “For </a:t>
            </a:r>
            <a:r>
              <a:rPr lang="en-US" sz="3200" i="1" dirty="0" smtClean="0">
                <a:latin typeface="Century Schoolbook" pitchFamily="18" charset="0"/>
              </a:rPr>
              <a:t>thou </a:t>
            </a:r>
            <a:r>
              <a:rPr lang="en-US" sz="3200" i="1" dirty="0" err="1" smtClean="0">
                <a:latin typeface="Century Schoolbook" pitchFamily="18" charset="0"/>
              </a:rPr>
              <a:t>shalt</a:t>
            </a:r>
            <a:r>
              <a:rPr lang="en-US" sz="3200" i="1" dirty="0" smtClean="0">
                <a:latin typeface="Century Schoolbook" pitchFamily="18" charset="0"/>
              </a:rPr>
              <a:t> worship no other god: for the LORD, whose name is Jealous, is a jealous </a:t>
            </a:r>
            <a:r>
              <a:rPr lang="en-US" sz="3200" i="1" dirty="0" smtClean="0">
                <a:latin typeface="Century Schoolbook" pitchFamily="18" charset="0"/>
              </a:rPr>
              <a:t>God.”</a:t>
            </a:r>
          </a:p>
        </p:txBody>
      </p:sp>
      <p:sp>
        <p:nvSpPr>
          <p:cNvPr id="7" name="Content Placeholder 6"/>
          <p:cNvSpPr>
            <a:spLocks noGrp="1"/>
          </p:cNvSpPr>
          <p:nvPr>
            <p:ph sz="half" idx="2"/>
          </p:nvPr>
        </p:nvSpPr>
        <p:spPr>
          <a:xfrm>
            <a:off x="4648200" y="2057400"/>
            <a:ext cx="4038600" cy="4068763"/>
          </a:xfrm>
        </p:spPr>
        <p:txBody>
          <a:bodyPr>
            <a:normAutofit/>
          </a:bodyPr>
          <a:lstStyle/>
          <a:p>
            <a:r>
              <a:rPr lang="en-US" sz="3200" i="1" dirty="0" smtClean="0">
                <a:latin typeface="David" pitchFamily="34" charset="-79"/>
                <a:cs typeface="David" pitchFamily="34" charset="-79"/>
              </a:rPr>
              <a:t>Phil. </a:t>
            </a:r>
            <a:r>
              <a:rPr lang="en-US" sz="3200" i="1" dirty="0" smtClean="0">
                <a:latin typeface="David" pitchFamily="34" charset="-79"/>
                <a:cs typeface="David" pitchFamily="34" charset="-79"/>
              </a:rPr>
              <a:t>2:9 </a:t>
            </a:r>
            <a:r>
              <a:rPr lang="en-US" sz="3200" i="1" dirty="0" smtClean="0">
                <a:latin typeface="David" pitchFamily="34" charset="-79"/>
                <a:cs typeface="David" pitchFamily="34" charset="-79"/>
              </a:rPr>
              <a:t> “Wherefore </a:t>
            </a:r>
            <a:r>
              <a:rPr lang="en-US" sz="3200" i="1" dirty="0" smtClean="0">
                <a:latin typeface="David" pitchFamily="34" charset="-79"/>
                <a:cs typeface="David" pitchFamily="34" charset="-79"/>
              </a:rPr>
              <a:t>God also hath highly exalted him, and given him a name which is above every </a:t>
            </a:r>
            <a:r>
              <a:rPr lang="en-US" sz="3200" i="1" dirty="0" smtClean="0">
                <a:latin typeface="David" pitchFamily="34" charset="-79"/>
                <a:cs typeface="David" pitchFamily="34" charset="-79"/>
              </a:rPr>
              <a:t>name.”</a:t>
            </a:r>
            <a:endParaRPr lang="en-US" sz="3200" i="1" dirty="0">
              <a:latin typeface="David" pitchFamily="34" charset="-79"/>
              <a:cs typeface="David" pitchFamily="34" charset="-79"/>
            </a:endParaRPr>
          </a:p>
        </p:txBody>
      </p:sp>
      <p:pic>
        <p:nvPicPr>
          <p:cNvPr id="1028" name="Picture 4"/>
          <p:cNvPicPr>
            <a:picLocks noChangeAspect="1" noChangeArrowheads="1"/>
          </p:cNvPicPr>
          <p:nvPr/>
        </p:nvPicPr>
        <p:blipFill>
          <a:blip r:embed="rId3" cstate="print">
            <a:lum contrast="30000"/>
          </a:blip>
          <a:srcRect/>
          <a:stretch>
            <a:fillRect/>
          </a:stretch>
        </p:blipFill>
        <p:spPr bwMode="auto">
          <a:xfrm>
            <a:off x="4572000" y="1752600"/>
            <a:ext cx="4269736" cy="38100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p:cTn id="19"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91600" cy="3200400"/>
          </a:xfrm>
        </p:spPr>
        <p:txBody>
          <a:bodyPr/>
          <a:lstStyle/>
          <a:p>
            <a:pPr lvl="0"/>
            <a:r>
              <a:rPr lang="en-US" dirty="0" smtClean="0">
                <a:solidFill>
                  <a:srgbClr val="FFC000"/>
                </a:solidFill>
              </a:rPr>
              <a:t>He </a:t>
            </a:r>
            <a:r>
              <a:rPr lang="en-US" dirty="0" smtClean="0">
                <a:solidFill>
                  <a:srgbClr val="FFC000"/>
                </a:solidFill>
              </a:rPr>
              <a:t>Loves </a:t>
            </a:r>
            <a:r>
              <a:rPr lang="en-US" dirty="0" smtClean="0"/>
              <a:t>- </a:t>
            </a:r>
            <a:r>
              <a:rPr lang="en-US" i="1" dirty="0" smtClean="0"/>
              <a:t>John 3:16 "For God so loved the world, that he gave his only begotten Son, that whosoever believeth in him should not perish, but have everlasting life."</a:t>
            </a:r>
          </a:p>
          <a:p>
            <a:endParaRPr lang="en-US" dirty="0"/>
          </a:p>
        </p:txBody>
      </p:sp>
      <p:pic>
        <p:nvPicPr>
          <p:cNvPr id="51202" name="Picture 2"/>
          <p:cNvPicPr>
            <a:picLocks noChangeAspect="1" noChangeArrowheads="1"/>
          </p:cNvPicPr>
          <p:nvPr/>
        </p:nvPicPr>
        <p:blipFill>
          <a:blip r:embed="rId3" cstate="print"/>
          <a:srcRect/>
          <a:stretch>
            <a:fillRect/>
          </a:stretch>
        </p:blipFill>
        <p:spPr bwMode="auto">
          <a:xfrm>
            <a:off x="1600200" y="2209800"/>
            <a:ext cx="6737846" cy="44958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lvl="0"/>
            <a:r>
              <a:rPr lang="en-US" dirty="0" smtClean="0">
                <a:solidFill>
                  <a:srgbClr val="FFC000"/>
                </a:solidFill>
              </a:rPr>
              <a:t>He is one God  - </a:t>
            </a:r>
          </a:p>
          <a:p>
            <a:r>
              <a:rPr lang="en-US" i="1" dirty="0" smtClean="0"/>
              <a:t>Deuteronomy 6:4, 5 "Hear, O Israel: The Lord our God is one Lord: And thou </a:t>
            </a:r>
            <a:r>
              <a:rPr lang="en-US" i="1" dirty="0" err="1" smtClean="0"/>
              <a:t>shalt</a:t>
            </a:r>
            <a:r>
              <a:rPr lang="en-US" i="1" dirty="0" smtClean="0"/>
              <a:t> love the Lord thy God with all </a:t>
            </a:r>
            <a:r>
              <a:rPr lang="en-US" i="1" dirty="0" err="1" smtClean="0"/>
              <a:t>thine</a:t>
            </a:r>
            <a:r>
              <a:rPr lang="en-US" i="1" dirty="0" smtClean="0"/>
              <a:t> heart, and with all thy soul, and with all thy might."</a:t>
            </a:r>
          </a:p>
          <a:p>
            <a:r>
              <a:rPr lang="en-US" i="1" dirty="0" smtClean="0"/>
              <a:t>I Kings 8:60 "That all the people of the earth may know that the Lord is God, and that there is none else."</a:t>
            </a:r>
          </a:p>
          <a:p>
            <a:r>
              <a:rPr lang="en-US" i="1" dirty="0" smtClean="0"/>
              <a:t>Isaiah 44:6-8 "Thus </a:t>
            </a:r>
            <a:r>
              <a:rPr lang="en-US" i="1" dirty="0" err="1" smtClean="0"/>
              <a:t>saith</a:t>
            </a:r>
            <a:r>
              <a:rPr lang="en-US" i="1" dirty="0" smtClean="0"/>
              <a:t> the Lord the King of Israel, and his Redeemer the Lord of hosts; I am the first, and I am the last; and beside me there is no God. And who, as I, shall call, and shall declare it, and set it in order for me, since I appointed the ancient people? and the things that are coming, and shall come, let them show unto them. Fear ye not, neither be afraid: have not I told thee from that time, and have declared it? ye are even my witnesses. Is there a God beside me? yea, there is no God; I know not any."</a:t>
            </a:r>
          </a:p>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i="1" dirty="0" smtClean="0"/>
              <a:t>Isaiah 45:5, 6 "I am the Lord, and there is none else, there is no God beside me: I girded thee, though thou hast not known me: That they may know from the rising of the sun, and from the west, that there is none beside me. I am the Lord, and there is none else."</a:t>
            </a:r>
          </a:p>
          <a:p>
            <a:r>
              <a:rPr lang="en-US" i="1" dirty="0" smtClean="0"/>
              <a:t>Isaiah 46:9 "Remember the former things of old: for I am God, and there is none else; I am God, and there is none like me."</a:t>
            </a:r>
          </a:p>
          <a:p>
            <a:r>
              <a:rPr lang="en-US" i="1" dirty="0" smtClean="0"/>
              <a:t>Ephesians 4:4-6 "There is one body, and one Spirit, even as ye are called in one hope of your calling; one Lord, one faith, one baptism, one God and Father of all, who is above all, and through all, and in you all."</a:t>
            </a:r>
          </a:p>
          <a:p>
            <a:r>
              <a:rPr lang="en-US" i="1" dirty="0" smtClean="0"/>
              <a:t>I Timothy 2:5 "For there is one God, and one mediator between God and men, the man Christ Jesus."</a:t>
            </a:r>
          </a:p>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ln>
            <a:noFill/>
          </a:ln>
          <a:effectLst>
            <a:softEdge rad="112500"/>
          </a:effectLst>
        </p:spPr>
      </p:pic>
      <p:pic>
        <p:nvPicPr>
          <p:cNvPr id="52229" name="Picture 5"/>
          <p:cNvPicPr>
            <a:picLocks noChangeAspect="1" noChangeArrowheads="1"/>
          </p:cNvPicPr>
          <p:nvPr/>
        </p:nvPicPr>
        <p:blipFill>
          <a:blip r:embed="rId4" cstate="print"/>
          <a:srcRect/>
          <a:stretch>
            <a:fillRect/>
          </a:stretch>
        </p:blipFill>
        <p:spPr bwMode="auto">
          <a:xfrm>
            <a:off x="2565555" y="609600"/>
            <a:ext cx="4121345" cy="5791200"/>
          </a:xfrm>
          <a:prstGeom prst="rect">
            <a:avLst/>
          </a:prstGeom>
          <a:ln>
            <a:noFill/>
          </a:ln>
          <a:effectLst>
            <a:softEdge rad="112500"/>
          </a:effectLst>
        </p:spPr>
      </p:pic>
      <p:pic>
        <p:nvPicPr>
          <p:cNvPr id="52230" name="Picture 6"/>
          <p:cNvPicPr>
            <a:picLocks noChangeAspect="1" noChangeArrowheads="1"/>
          </p:cNvPicPr>
          <p:nvPr/>
        </p:nvPicPr>
        <p:blipFill>
          <a:blip r:embed="rId5" cstate="print"/>
          <a:srcRect/>
          <a:stretch>
            <a:fillRect/>
          </a:stretch>
        </p:blipFill>
        <p:spPr bwMode="auto">
          <a:xfrm>
            <a:off x="2590800" y="425503"/>
            <a:ext cx="3941489" cy="5975297"/>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229"/>
                                        </p:tgtEl>
                                        <p:attrNameLst>
                                          <p:attrName>style.visibility</p:attrName>
                                        </p:attrNameLst>
                                      </p:cBhvr>
                                      <p:to>
                                        <p:strVal val="visible"/>
                                      </p:to>
                                    </p:set>
                                    <p:animEffect transition="in" filter="fade">
                                      <p:cBhvr>
                                        <p:cTn id="7" dur="2000"/>
                                        <p:tgtEl>
                                          <p:spTgt spid="522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230"/>
                                        </p:tgtEl>
                                        <p:attrNameLst>
                                          <p:attrName>style.visibility</p:attrName>
                                        </p:attrNameLst>
                                      </p:cBhvr>
                                      <p:to>
                                        <p:strVal val="visible"/>
                                      </p:to>
                                    </p:set>
                                    <p:animEffect transition="in" filter="fade">
                                      <p:cBhvr>
                                        <p:cTn id="12" dur="2000"/>
                                        <p:tgtEl>
                                          <p:spTgt spid="5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1447800"/>
          </a:xfrm>
        </p:spPr>
        <p:txBody>
          <a:bodyPr>
            <a:normAutofit lnSpcReduction="10000"/>
          </a:bodyPr>
          <a:lstStyle/>
          <a:p>
            <a:r>
              <a:rPr lang="en-US" dirty="0" smtClean="0">
                <a:solidFill>
                  <a:srgbClr val="FFC000"/>
                </a:solidFill>
              </a:rPr>
              <a:t>God is a Trinity – </a:t>
            </a:r>
            <a:r>
              <a:rPr lang="en-US" i="1" dirty="0" smtClean="0"/>
              <a:t>I John 5:7 “For there are three that bear record in heaven, the Father, the Word, and the Holy Ghost: and these three are one.”</a:t>
            </a:r>
            <a:endParaRPr lang="en-US" i="1" dirty="0"/>
          </a:p>
        </p:txBody>
      </p:sp>
      <p:pic>
        <p:nvPicPr>
          <p:cNvPr id="53251" name="Picture 3"/>
          <p:cNvPicPr>
            <a:picLocks noChangeAspect="1" noChangeArrowheads="1"/>
          </p:cNvPicPr>
          <p:nvPr/>
        </p:nvPicPr>
        <p:blipFill>
          <a:blip r:embed="rId3" cstate="print">
            <a:lum bright="-10000" contrast="20000"/>
          </a:blip>
          <a:srcRect/>
          <a:stretch>
            <a:fillRect/>
          </a:stretch>
        </p:blipFill>
        <p:spPr bwMode="auto">
          <a:xfrm>
            <a:off x="1752600" y="1828800"/>
            <a:ext cx="5985533" cy="4495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7086600"/>
          </a:xfrm>
        </p:spPr>
        <p:txBody>
          <a:bodyPr>
            <a:normAutofit/>
          </a:bodyPr>
          <a:lstStyle/>
          <a:p>
            <a:pPr>
              <a:buNone/>
            </a:pPr>
            <a:r>
              <a:rPr lang="en-US" sz="3500" dirty="0" smtClean="0"/>
              <a:t>1) There is one and only one God, </a:t>
            </a:r>
            <a:r>
              <a:rPr lang="en-US" sz="3500" dirty="0" smtClean="0"/>
              <a:t>eternal and immutable</a:t>
            </a:r>
            <a:r>
              <a:rPr lang="en-US" sz="3500" dirty="0" smtClean="0"/>
              <a:t>. </a:t>
            </a:r>
          </a:p>
          <a:p>
            <a:pPr>
              <a:buNone/>
            </a:pPr>
            <a:r>
              <a:rPr lang="en-US" sz="3500" dirty="0" smtClean="0"/>
              <a:t>2) There are three eternal Persons described in Scripture - the Father, the Son, and the </a:t>
            </a:r>
            <a:r>
              <a:rPr lang="en-US" sz="3500" dirty="0" smtClean="0"/>
              <a:t>Holy Spirit</a:t>
            </a:r>
            <a:r>
              <a:rPr lang="en-US" sz="3500" dirty="0" smtClean="0"/>
              <a:t>. </a:t>
            </a:r>
            <a:endParaRPr lang="en-US" sz="3500" dirty="0" smtClean="0"/>
          </a:p>
          <a:p>
            <a:pPr>
              <a:buNone/>
            </a:pPr>
            <a:r>
              <a:rPr lang="en-US" sz="3500" dirty="0" smtClean="0"/>
              <a:t>3) </a:t>
            </a:r>
            <a:r>
              <a:rPr lang="en-US" sz="3500" dirty="0" smtClean="0"/>
              <a:t>These </a:t>
            </a:r>
            <a:r>
              <a:rPr lang="en-US" sz="3500" dirty="0" smtClean="0"/>
              <a:t>Persons are never identified with one another - that is, they are carefully differentiated as Persons. </a:t>
            </a:r>
          </a:p>
          <a:p>
            <a:pPr>
              <a:buNone/>
            </a:pPr>
            <a:r>
              <a:rPr lang="en-US" sz="3500" dirty="0" smtClean="0"/>
              <a:t>4</a:t>
            </a:r>
            <a:r>
              <a:rPr lang="en-US" sz="3500" dirty="0" smtClean="0"/>
              <a:t>) </a:t>
            </a:r>
            <a:r>
              <a:rPr lang="en-US" sz="3500" dirty="0" smtClean="0"/>
              <a:t>The Father, the Son, and the </a:t>
            </a:r>
            <a:r>
              <a:rPr lang="en-US" sz="3500" dirty="0" smtClean="0"/>
              <a:t>Holy Spirit</a:t>
            </a:r>
            <a:r>
              <a:rPr lang="en-US" sz="3500" dirty="0" smtClean="0"/>
              <a:t>, are identified as being fully deity---that is, the Bible teaches the Deity of Christ and the Deity of the Holy Spirit. </a:t>
            </a:r>
          </a:p>
          <a:p>
            <a:endParaRPr lang="en-US" sz="35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normAutofit fontScale="90000"/>
          </a:bodyPr>
          <a:lstStyle/>
          <a:p>
            <a:r>
              <a:rPr lang="en-US" dirty="0" smtClean="0">
                <a:latin typeface="David" pitchFamily="34" charset="-79"/>
                <a:cs typeface="David" pitchFamily="34" charset="-79"/>
              </a:rPr>
              <a:t>THE WESTMINSTER</a:t>
            </a:r>
            <a:br>
              <a:rPr lang="en-US" dirty="0" smtClean="0">
                <a:latin typeface="David" pitchFamily="34" charset="-79"/>
                <a:cs typeface="David" pitchFamily="34" charset="-79"/>
              </a:rPr>
            </a:br>
            <a:r>
              <a:rPr lang="en-US" dirty="0" smtClean="0">
                <a:latin typeface="David" pitchFamily="34" charset="-79"/>
                <a:cs typeface="David" pitchFamily="34" charset="-79"/>
              </a:rPr>
              <a:t>CONFESSION OF FAITH</a:t>
            </a:r>
            <a:br>
              <a:rPr lang="en-US" dirty="0" smtClean="0">
                <a:latin typeface="David" pitchFamily="34" charset="-79"/>
                <a:cs typeface="David" pitchFamily="34" charset="-79"/>
              </a:rPr>
            </a:br>
            <a:endParaRPr lang="en-US" dirty="0">
              <a:latin typeface="David" pitchFamily="34" charset="-79"/>
              <a:cs typeface="David" pitchFamily="34" charset="-79"/>
            </a:endParaRPr>
          </a:p>
        </p:txBody>
      </p:sp>
      <p:pic>
        <p:nvPicPr>
          <p:cNvPr id="54275" name="Picture 3"/>
          <p:cNvPicPr>
            <a:picLocks noChangeAspect="1" noChangeArrowheads="1"/>
          </p:cNvPicPr>
          <p:nvPr/>
        </p:nvPicPr>
        <p:blipFill>
          <a:blip r:embed="rId3" cstate="print"/>
          <a:srcRect/>
          <a:stretch>
            <a:fillRect/>
          </a:stretch>
        </p:blipFill>
        <p:spPr bwMode="auto">
          <a:xfrm>
            <a:off x="4214813" y="1524000"/>
            <a:ext cx="4929187" cy="2895117"/>
          </a:xfrm>
          <a:prstGeom prst="rect">
            <a:avLst/>
          </a:prstGeom>
          <a:ln>
            <a:noFill/>
          </a:ln>
          <a:effectLst>
            <a:softEdge rad="112500"/>
          </a:effectLst>
        </p:spPr>
      </p:pic>
      <p:pic>
        <p:nvPicPr>
          <p:cNvPr id="6" name="Picture 3"/>
          <p:cNvPicPr>
            <a:picLocks noChangeAspect="1" noChangeArrowheads="1"/>
          </p:cNvPicPr>
          <p:nvPr/>
        </p:nvPicPr>
        <p:blipFill>
          <a:blip r:embed="rId4" cstate="print"/>
          <a:srcRect/>
          <a:stretch>
            <a:fillRect/>
          </a:stretch>
        </p:blipFill>
        <p:spPr bwMode="auto">
          <a:xfrm>
            <a:off x="152400" y="3962400"/>
            <a:ext cx="3792443" cy="27432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rmAutofit/>
          </a:bodyPr>
          <a:lstStyle/>
          <a:p>
            <a:pPr>
              <a:buNone/>
            </a:pPr>
            <a:r>
              <a:rPr lang="en-US" sz="3600" i="1" dirty="0" smtClean="0">
                <a:latin typeface="David" pitchFamily="34" charset="-79"/>
                <a:cs typeface="David" pitchFamily="34" charset="-79"/>
              </a:rPr>
              <a:t>   “There is but one only living and true God, who is infinite in being and perfection, a most pure spirit, invisible, without body, parts, or passions, immutable, immense, eternal, incomprehensible, almighty, most wise, most holy, most free, most absolute, working all things according to the counsel of his own immutable and most righteous will, for his own glory, most loving, gracious, merciful, long-suffering, abundant in goodness and truth, forgiving iniquity, transgression, and sin; </a:t>
            </a:r>
          </a:p>
          <a:p>
            <a:endParaRPr lang="en-US" sz="3600" dirty="0"/>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a:buNone/>
            </a:pPr>
            <a:r>
              <a:rPr lang="en-US" sz="3600" i="1" dirty="0" smtClean="0">
                <a:latin typeface="David" pitchFamily="34" charset="-79"/>
                <a:cs typeface="David" pitchFamily="34" charset="-79"/>
              </a:rPr>
              <a:t>    the </a:t>
            </a:r>
            <a:r>
              <a:rPr lang="en-US" sz="3600" i="1" dirty="0" err="1" smtClean="0">
                <a:latin typeface="David" pitchFamily="34" charset="-79"/>
                <a:cs typeface="David" pitchFamily="34" charset="-79"/>
              </a:rPr>
              <a:t>rewarder</a:t>
            </a:r>
            <a:r>
              <a:rPr lang="en-US" sz="3600" i="1" dirty="0" smtClean="0">
                <a:latin typeface="David" pitchFamily="34" charset="-79"/>
                <a:cs typeface="David" pitchFamily="34" charset="-79"/>
              </a:rPr>
              <a:t> of them that diligently seek him; and withal most just and terrible in his judgments; hating all sin; and who will by no means clear the guilty…</a:t>
            </a:r>
          </a:p>
          <a:p>
            <a:pPr>
              <a:buNone/>
            </a:pPr>
            <a:r>
              <a:rPr lang="en-US" sz="3600" i="1" dirty="0" smtClean="0">
                <a:latin typeface="David" pitchFamily="34" charset="-79"/>
                <a:cs typeface="David" pitchFamily="34" charset="-79"/>
              </a:rPr>
              <a:t>    In the unity of the Godhead there be three Persons of one substance, power, and eternity: God the Father, God the Son, and God the Holy Ghost. The Father is of none, neither begotten nor proceeding; the Son is eternally begotten of the Father; the Holy Ghost eternally proceeding from the Father and the Son</a:t>
            </a:r>
            <a:r>
              <a:rPr lang="en-US" sz="3600" i="1" dirty="0" smtClean="0">
                <a:latin typeface="David" pitchFamily="34" charset="-79"/>
                <a:cs typeface="David" pitchFamily="34" charset="-79"/>
              </a:rPr>
              <a:t>.”</a:t>
            </a:r>
            <a:endParaRPr lang="en-US" sz="3600" i="1" dirty="0">
              <a:latin typeface="David" pitchFamily="34" charset="-79"/>
              <a:cs typeface="David" pitchFamily="34" charset="-79"/>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p:spPr>
        <p:txBody>
          <a:bodyPr>
            <a:normAutofit/>
          </a:bodyPr>
          <a:lstStyle/>
          <a:p>
            <a:r>
              <a:rPr lang="en-US" dirty="0" smtClean="0"/>
              <a:t>Biblical Proof of the </a:t>
            </a:r>
            <a:br>
              <a:rPr lang="en-US" dirty="0" smtClean="0"/>
            </a:br>
            <a:r>
              <a:rPr lang="en-US" dirty="0" smtClean="0"/>
              <a:t>Doctrine of the Trinity</a:t>
            </a:r>
            <a:endParaRPr lang="en-US" dirty="0"/>
          </a:p>
        </p:txBody>
      </p:sp>
      <p:pic>
        <p:nvPicPr>
          <p:cNvPr id="55298" name="Picture 2"/>
          <p:cNvPicPr>
            <a:picLocks noChangeAspect="1" noChangeArrowheads="1"/>
          </p:cNvPicPr>
          <p:nvPr/>
        </p:nvPicPr>
        <p:blipFill>
          <a:blip r:embed="rId3" cstate="print"/>
          <a:srcRect/>
          <a:stretch>
            <a:fillRect/>
          </a:stretch>
        </p:blipFill>
        <p:spPr bwMode="auto">
          <a:xfrm>
            <a:off x="1752600" y="2057400"/>
            <a:ext cx="5795314" cy="43529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i="1" dirty="0" smtClean="0"/>
              <a:t>"What do you mean by God's 'nature'?"</a:t>
            </a:r>
            <a:endParaRPr lang="en-US" i="1" dirty="0"/>
          </a:p>
        </p:txBody>
      </p:sp>
      <p:sp>
        <p:nvSpPr>
          <p:cNvPr id="3" name="Content Placeholder 2"/>
          <p:cNvSpPr>
            <a:spLocks noGrp="1"/>
          </p:cNvSpPr>
          <p:nvPr>
            <p:ph idx="1"/>
          </p:nvPr>
        </p:nvSpPr>
        <p:spPr>
          <a:xfrm>
            <a:off x="4038600" y="2362200"/>
            <a:ext cx="5105400" cy="4068763"/>
          </a:xfrm>
        </p:spPr>
        <p:txBody>
          <a:bodyPr>
            <a:normAutofit/>
          </a:bodyPr>
          <a:lstStyle/>
          <a:p>
            <a:r>
              <a:rPr lang="en-US" sz="3600" dirty="0" smtClean="0"/>
              <a:t>His </a:t>
            </a:r>
            <a:r>
              <a:rPr lang="en-US" sz="3600" b="1" i="1" dirty="0"/>
              <a:t>c</a:t>
            </a:r>
            <a:r>
              <a:rPr lang="en-US" sz="3600" b="1" i="1" dirty="0" smtClean="0"/>
              <a:t>haracteristics</a:t>
            </a:r>
            <a:endParaRPr lang="en-US" sz="3600" dirty="0"/>
          </a:p>
          <a:p>
            <a:r>
              <a:rPr lang="en-US" sz="3600" dirty="0" smtClean="0"/>
              <a:t>His </a:t>
            </a:r>
            <a:r>
              <a:rPr lang="en-US" sz="3600" b="1" i="1" dirty="0" smtClean="0"/>
              <a:t>qualities</a:t>
            </a:r>
            <a:endParaRPr lang="en-US" sz="3600" dirty="0" smtClean="0"/>
          </a:p>
          <a:p>
            <a:r>
              <a:rPr lang="en-US" sz="3600" dirty="0" smtClean="0"/>
              <a:t>His </a:t>
            </a:r>
            <a:r>
              <a:rPr lang="en-US" sz="3600" b="1" i="1" dirty="0" smtClean="0"/>
              <a:t>person</a:t>
            </a:r>
            <a:endParaRPr lang="en-US" sz="3600" dirty="0"/>
          </a:p>
          <a:p>
            <a:pPr>
              <a:buNone/>
            </a:pPr>
            <a:endParaRPr lang="en-US" sz="3600" dirty="0"/>
          </a:p>
        </p:txBody>
      </p:sp>
      <p:pic>
        <p:nvPicPr>
          <p:cNvPr id="1026" name="Picture 2"/>
          <p:cNvPicPr>
            <a:picLocks noChangeAspect="1" noChangeArrowheads="1"/>
          </p:cNvPicPr>
          <p:nvPr/>
        </p:nvPicPr>
        <p:blipFill>
          <a:blip r:embed="rId3" cstate="print"/>
          <a:srcRect/>
          <a:stretch>
            <a:fillRect/>
          </a:stretch>
        </p:blipFill>
        <p:spPr bwMode="auto">
          <a:xfrm>
            <a:off x="685800" y="1600200"/>
            <a:ext cx="2876550" cy="49911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lvl="0"/>
            <a:r>
              <a:rPr lang="en-US" dirty="0" smtClean="0">
                <a:solidFill>
                  <a:srgbClr val="FFC000"/>
                </a:solidFill>
              </a:rPr>
              <a:t>The first name used for God</a:t>
            </a:r>
            <a:r>
              <a:rPr lang="en-US" dirty="0" smtClean="0"/>
              <a:t>: </a:t>
            </a:r>
            <a:r>
              <a:rPr lang="en-US" i="1" dirty="0" err="1" smtClean="0"/>
              <a:t>Elohim</a:t>
            </a:r>
            <a:r>
              <a:rPr lang="en-US" dirty="0" smtClean="0"/>
              <a:t> </a:t>
            </a:r>
            <a:r>
              <a:rPr lang="en-US" i="1" dirty="0" smtClean="0"/>
              <a:t>Genesis 1:1 </a:t>
            </a:r>
            <a:r>
              <a:rPr lang="en-US" dirty="0" smtClean="0"/>
              <a:t>“</a:t>
            </a:r>
            <a:r>
              <a:rPr lang="en-US" i="1" dirty="0" smtClean="0"/>
              <a:t>In the beginning </a:t>
            </a:r>
            <a:r>
              <a:rPr lang="en-US" i="1" u="sng" dirty="0" smtClean="0"/>
              <a:t>God</a:t>
            </a:r>
            <a:r>
              <a:rPr lang="en-US" i="1" dirty="0" smtClean="0"/>
              <a:t> created the heaven and the earth.” </a:t>
            </a:r>
            <a:r>
              <a:rPr lang="en-US" dirty="0" smtClean="0"/>
              <a:t>This name is plural in form. </a:t>
            </a:r>
          </a:p>
          <a:p>
            <a:pPr>
              <a:buNone/>
            </a:pPr>
            <a:endParaRPr lang="en-US" dirty="0"/>
          </a:p>
        </p:txBody>
      </p:sp>
      <p:pic>
        <p:nvPicPr>
          <p:cNvPr id="56322" name="Picture 2"/>
          <p:cNvPicPr>
            <a:picLocks noChangeAspect="1" noChangeArrowheads="1"/>
          </p:cNvPicPr>
          <p:nvPr/>
        </p:nvPicPr>
        <p:blipFill>
          <a:blip r:embed="rId3" cstate="print"/>
          <a:srcRect/>
          <a:stretch>
            <a:fillRect/>
          </a:stretch>
        </p:blipFill>
        <p:spPr bwMode="auto">
          <a:xfrm>
            <a:off x="2133600" y="1981200"/>
            <a:ext cx="5025437" cy="442457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
            <a:ext cx="8534400" cy="3581400"/>
          </a:xfrm>
        </p:spPr>
        <p:txBody>
          <a:bodyPr/>
          <a:lstStyle/>
          <a:p>
            <a:pPr lvl="0"/>
            <a:r>
              <a:rPr lang="en-US" dirty="0" smtClean="0">
                <a:solidFill>
                  <a:srgbClr val="FFC000"/>
                </a:solidFill>
              </a:rPr>
              <a:t>The creation of man </a:t>
            </a:r>
            <a:r>
              <a:rPr lang="en-US" dirty="0" smtClean="0"/>
              <a:t>-  </a:t>
            </a:r>
            <a:r>
              <a:rPr lang="en-US" i="1" dirty="0" smtClean="0"/>
              <a:t>Genesis 1:26 "And God said, Let </a:t>
            </a:r>
            <a:r>
              <a:rPr lang="en-US" i="1" u="sng" dirty="0" smtClean="0"/>
              <a:t>us</a:t>
            </a:r>
            <a:r>
              <a:rPr lang="en-US" i="1" dirty="0" smtClean="0"/>
              <a:t> make man in our image, after </a:t>
            </a:r>
            <a:r>
              <a:rPr lang="en-US" i="1" u="sng" dirty="0" smtClean="0"/>
              <a:t>our</a:t>
            </a:r>
            <a:r>
              <a:rPr lang="en-US" i="1" dirty="0" smtClean="0"/>
              <a:t> likeness: and let them have dominion over the fish of the sea, and over the fowl of the air, and over the cattle, and over all the earth, and over every creeping thing that </a:t>
            </a:r>
            <a:r>
              <a:rPr lang="en-US" i="1" dirty="0" err="1" smtClean="0"/>
              <a:t>creepeth</a:t>
            </a:r>
            <a:r>
              <a:rPr lang="en-US" i="1" dirty="0" smtClean="0"/>
              <a:t> upon the earth."</a:t>
            </a:r>
          </a:p>
          <a:p>
            <a:endParaRPr lang="en-US" dirty="0"/>
          </a:p>
        </p:txBody>
      </p:sp>
      <p:pic>
        <p:nvPicPr>
          <p:cNvPr id="58370" name="Picture 2"/>
          <p:cNvPicPr>
            <a:picLocks noChangeAspect="1" noChangeArrowheads="1"/>
          </p:cNvPicPr>
          <p:nvPr/>
        </p:nvPicPr>
        <p:blipFill>
          <a:blip r:embed="rId3" cstate="print">
            <a:lum bright="-10000"/>
          </a:blip>
          <a:srcRect/>
          <a:stretch>
            <a:fillRect/>
          </a:stretch>
        </p:blipFill>
        <p:spPr bwMode="auto">
          <a:xfrm>
            <a:off x="2590800" y="3124200"/>
            <a:ext cx="5033997" cy="37338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533400"/>
            <a:ext cx="4876800" cy="6324599"/>
          </a:xfrm>
        </p:spPr>
        <p:txBody>
          <a:bodyPr>
            <a:normAutofit/>
          </a:bodyPr>
          <a:lstStyle/>
          <a:p>
            <a:pPr lvl="0"/>
            <a:r>
              <a:rPr lang="en-US" dirty="0" smtClean="0">
                <a:solidFill>
                  <a:srgbClr val="FFC000"/>
                </a:solidFill>
              </a:rPr>
              <a:t>The expulsion from Eden </a:t>
            </a:r>
            <a:r>
              <a:rPr lang="en-US" dirty="0" smtClean="0"/>
              <a:t>- </a:t>
            </a:r>
            <a:r>
              <a:rPr lang="en-US" i="1" dirty="0" smtClean="0"/>
              <a:t>Genesis 3:22 "And the Lord God said, Behold, the man is become as one of </a:t>
            </a:r>
            <a:r>
              <a:rPr lang="en-US" i="1" u="sng" dirty="0" smtClean="0"/>
              <a:t>us</a:t>
            </a:r>
            <a:r>
              <a:rPr lang="en-US" i="1" dirty="0" smtClean="0"/>
              <a:t>, to know good and evil: and now, lest he put forth his hand, and take also of the tree of life, and eat, and live forever.”</a:t>
            </a:r>
          </a:p>
          <a:p>
            <a:endParaRPr lang="en-US" dirty="0"/>
          </a:p>
        </p:txBody>
      </p:sp>
      <p:pic>
        <p:nvPicPr>
          <p:cNvPr id="57346" name="Picture 2" descr="C:\Users\Ptr. Daniel White\Desktop\Bible pictures\Bible pictures Old Testament\Genesis and adam and eve\Adam, Eve, Creation\Expelled from Garden\Lvng Garden Angel w Sword 1037-15.jpg"/>
          <p:cNvPicPr>
            <a:picLocks noChangeAspect="1" noChangeArrowheads="1"/>
          </p:cNvPicPr>
          <p:nvPr/>
        </p:nvPicPr>
        <p:blipFill>
          <a:blip r:embed="rId3" cstate="print">
            <a:lum contrast="20000"/>
          </a:blip>
          <a:srcRect/>
          <a:stretch>
            <a:fillRect/>
          </a:stretch>
        </p:blipFill>
        <p:spPr bwMode="auto">
          <a:xfrm>
            <a:off x="5029200" y="838200"/>
            <a:ext cx="3886200" cy="4642956"/>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276600"/>
          </a:xfrm>
        </p:spPr>
        <p:txBody>
          <a:bodyPr/>
          <a:lstStyle/>
          <a:p>
            <a:pPr lvl="0"/>
            <a:r>
              <a:rPr lang="en-US" dirty="0" smtClean="0">
                <a:solidFill>
                  <a:srgbClr val="FFC000"/>
                </a:solidFill>
              </a:rPr>
              <a:t>The confusion at Babel </a:t>
            </a:r>
            <a:r>
              <a:rPr lang="en-US" dirty="0" smtClean="0"/>
              <a:t>- </a:t>
            </a:r>
            <a:r>
              <a:rPr lang="en-US" i="1" dirty="0" smtClean="0"/>
              <a:t>Genesis 11:7 "Go to, let </a:t>
            </a:r>
            <a:r>
              <a:rPr lang="en-US" i="1" u="sng" dirty="0" smtClean="0"/>
              <a:t>us</a:t>
            </a:r>
            <a:r>
              <a:rPr lang="en-US" i="1" dirty="0" smtClean="0"/>
              <a:t> go down, and there confound their language, that they may not understand one another’s speech."</a:t>
            </a:r>
            <a:endParaRPr lang="en-US" i="1" dirty="0"/>
          </a:p>
        </p:txBody>
      </p:sp>
      <p:pic>
        <p:nvPicPr>
          <p:cNvPr id="59394" name="Picture 2"/>
          <p:cNvPicPr>
            <a:picLocks noChangeAspect="1" noChangeArrowheads="1"/>
          </p:cNvPicPr>
          <p:nvPr/>
        </p:nvPicPr>
        <p:blipFill>
          <a:blip r:embed="rId3" cstate="print"/>
          <a:srcRect/>
          <a:stretch>
            <a:fillRect/>
          </a:stretch>
        </p:blipFill>
        <p:spPr bwMode="auto">
          <a:xfrm>
            <a:off x="1600200" y="1676400"/>
            <a:ext cx="6449407" cy="4872037"/>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3352800"/>
          </a:xfrm>
        </p:spPr>
        <p:txBody>
          <a:bodyPr/>
          <a:lstStyle/>
          <a:p>
            <a:pPr lvl="0"/>
            <a:r>
              <a:rPr lang="en-US" dirty="0" smtClean="0">
                <a:solidFill>
                  <a:srgbClr val="FFC000"/>
                </a:solidFill>
              </a:rPr>
              <a:t>The triune commissioning of Isaiah </a:t>
            </a:r>
            <a:r>
              <a:rPr lang="en-US" dirty="0" smtClean="0"/>
              <a:t>- </a:t>
            </a:r>
            <a:r>
              <a:rPr lang="en-US" i="1" dirty="0" smtClean="0"/>
              <a:t>Isaiah 6:8 "Also I heard the voice of the Lord, saying, Whom shall I send, and who will go for </a:t>
            </a:r>
            <a:r>
              <a:rPr lang="en-US" i="1" u="sng" dirty="0" smtClean="0"/>
              <a:t>us</a:t>
            </a:r>
            <a:r>
              <a:rPr lang="en-US" i="1" dirty="0" smtClean="0"/>
              <a:t>? Then said I, Here am I; send me."</a:t>
            </a:r>
          </a:p>
          <a:p>
            <a:pPr>
              <a:buNone/>
            </a:pPr>
            <a:endParaRPr lang="en-US" dirty="0"/>
          </a:p>
        </p:txBody>
      </p:sp>
      <p:pic>
        <p:nvPicPr>
          <p:cNvPr id="60418" name="Picture 2"/>
          <p:cNvPicPr>
            <a:picLocks noChangeAspect="1" noChangeArrowheads="1"/>
          </p:cNvPicPr>
          <p:nvPr/>
        </p:nvPicPr>
        <p:blipFill>
          <a:blip r:embed="rId3" cstate="print"/>
          <a:srcRect/>
          <a:stretch>
            <a:fillRect/>
          </a:stretch>
        </p:blipFill>
        <p:spPr bwMode="auto">
          <a:xfrm>
            <a:off x="2895600" y="1828800"/>
            <a:ext cx="3533775" cy="4872326"/>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8686800" cy="6705600"/>
          </a:xfrm>
        </p:spPr>
        <p:txBody>
          <a:bodyPr>
            <a:normAutofit lnSpcReduction="10000"/>
          </a:bodyPr>
          <a:lstStyle/>
          <a:p>
            <a:pPr lvl="0"/>
            <a:r>
              <a:rPr lang="en-US" dirty="0" smtClean="0">
                <a:solidFill>
                  <a:srgbClr val="FFC000"/>
                </a:solidFill>
              </a:rPr>
              <a:t>The conversation between the Father and Son in the Psalms </a:t>
            </a:r>
            <a:r>
              <a:rPr lang="en-US" dirty="0" smtClean="0"/>
              <a:t>- </a:t>
            </a:r>
            <a:r>
              <a:rPr lang="en-US" i="1" dirty="0" smtClean="0"/>
              <a:t>Psalm 2:1-9 "Why do the heathen rage, and the people imagine a vain thing? The kings of the earth set themselves, and the rulers take counsel together, against the Lord, and against his Anointed, saying, Let us break their bands asunder, and cast away their cords from us. He that </a:t>
            </a:r>
            <a:r>
              <a:rPr lang="en-US" i="1" dirty="0" err="1" smtClean="0"/>
              <a:t>sitteth</a:t>
            </a:r>
            <a:r>
              <a:rPr lang="en-US" i="1" dirty="0" smtClean="0"/>
              <a:t> in the heavens shall laugh: the Lord shall have them in derision. Then shall he speak unto them in his wrath, and vex them in his sore displeasure. Yet have I set my King upon my holy hill of Zion. I will declare the decree: the Lord hath said unto me, Thou art my Son; this day have I begotten thee."</a:t>
            </a:r>
          </a:p>
          <a:p>
            <a:endParaRPr lang="en-US" dirty="0"/>
          </a:p>
        </p:txBody>
      </p:sp>
      <p:pic>
        <p:nvPicPr>
          <p:cNvPr id="61443" name="Picture 3" descr="C:\Users\Ptr. Daniel White\Desktop\Bible pictures\Prophecy pictures\prophecy pictures\rapture and second coming\10~.jpg"/>
          <p:cNvPicPr>
            <a:picLocks noChangeAspect="1" noChangeArrowheads="1"/>
          </p:cNvPicPr>
          <p:nvPr/>
        </p:nvPicPr>
        <p:blipFill>
          <a:blip r:embed="rId3" cstate="print"/>
          <a:srcRect/>
          <a:stretch>
            <a:fillRect/>
          </a:stretch>
        </p:blipFill>
        <p:spPr bwMode="auto">
          <a:xfrm>
            <a:off x="0" y="0"/>
            <a:ext cx="9144000" cy="6871021"/>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fade">
                                      <p:cBhvr>
                                        <p:cTn id="7" dur="200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429000"/>
          </a:xfrm>
        </p:spPr>
        <p:txBody>
          <a:bodyPr>
            <a:normAutofit lnSpcReduction="10000"/>
          </a:bodyPr>
          <a:lstStyle/>
          <a:p>
            <a:pPr lvl="0"/>
            <a:r>
              <a:rPr lang="en-US" dirty="0" smtClean="0">
                <a:solidFill>
                  <a:srgbClr val="FFC000"/>
                </a:solidFill>
              </a:rPr>
              <a:t>The baptism of Christ -</a:t>
            </a:r>
            <a:r>
              <a:rPr lang="en-US" dirty="0" smtClean="0"/>
              <a:t> </a:t>
            </a:r>
            <a:r>
              <a:rPr lang="en-US" i="1" dirty="0" smtClean="0"/>
              <a:t>Matthew 3:16, 17 "And Jesus, when he was baptized, went up straightway out of the water: and, lo, the heavens were opened unto him, and he saw the Spirit of God descending like a dove, and lighting upon him: And lo a voice from heaven, saying, This is my beloved Son, in whom I am well pleased."</a:t>
            </a:r>
          </a:p>
          <a:p>
            <a:pPr>
              <a:buNone/>
            </a:pPr>
            <a:endParaRPr lang="en-US" dirty="0"/>
          </a:p>
        </p:txBody>
      </p:sp>
      <p:pic>
        <p:nvPicPr>
          <p:cNvPr id="62469" name="Picture 5"/>
          <p:cNvPicPr>
            <a:picLocks noChangeAspect="1" noChangeArrowheads="1"/>
          </p:cNvPicPr>
          <p:nvPr/>
        </p:nvPicPr>
        <p:blipFill>
          <a:blip r:embed="rId3" cstate="print">
            <a:lum bright="-10000"/>
          </a:blip>
          <a:srcRect/>
          <a:stretch>
            <a:fillRect/>
          </a:stretch>
        </p:blipFill>
        <p:spPr bwMode="auto">
          <a:xfrm>
            <a:off x="2743200" y="3210799"/>
            <a:ext cx="4143375" cy="3647201"/>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276599"/>
          </a:xfrm>
        </p:spPr>
        <p:txBody>
          <a:bodyPr>
            <a:normAutofit lnSpcReduction="10000"/>
          </a:bodyPr>
          <a:lstStyle/>
          <a:p>
            <a:pPr lvl="0"/>
            <a:r>
              <a:rPr lang="en-US" dirty="0" smtClean="0">
                <a:solidFill>
                  <a:srgbClr val="FFC000"/>
                </a:solidFill>
              </a:rPr>
              <a:t>The baptismal formula - </a:t>
            </a:r>
            <a:r>
              <a:rPr lang="en-US" i="1" dirty="0" smtClean="0"/>
              <a:t>Matthew 28:19, 20 "Go ye therefore, and teach all nations, baptizing them in the name of the Father, and of the Son, and of the Holy Ghost: Teaching them to observe all things whatsoever I have commanded you: and, lo, I am with you </a:t>
            </a:r>
            <a:r>
              <a:rPr lang="en-US" i="1" dirty="0" err="1" smtClean="0"/>
              <a:t>alway</a:t>
            </a:r>
            <a:r>
              <a:rPr lang="en-US" i="1" dirty="0" smtClean="0"/>
              <a:t>, even unto the end of the world. Amen."</a:t>
            </a:r>
          </a:p>
          <a:p>
            <a:endParaRPr lang="en-US" dirty="0"/>
          </a:p>
        </p:txBody>
      </p:sp>
      <p:pic>
        <p:nvPicPr>
          <p:cNvPr id="63490" name="Picture 2"/>
          <p:cNvPicPr>
            <a:picLocks noChangeAspect="1" noChangeArrowheads="1"/>
          </p:cNvPicPr>
          <p:nvPr/>
        </p:nvPicPr>
        <p:blipFill>
          <a:blip r:embed="rId3" cstate="print"/>
          <a:srcRect r="800" b="8709"/>
          <a:stretch>
            <a:fillRect/>
          </a:stretch>
        </p:blipFill>
        <p:spPr bwMode="auto">
          <a:xfrm>
            <a:off x="1981200" y="3048000"/>
            <a:ext cx="5719011" cy="35052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505200"/>
          </a:xfrm>
        </p:spPr>
        <p:txBody>
          <a:bodyPr/>
          <a:lstStyle/>
          <a:p>
            <a:pPr lvl="0"/>
            <a:r>
              <a:rPr lang="en-US" dirty="0" smtClean="0">
                <a:solidFill>
                  <a:srgbClr val="FFC000"/>
                </a:solidFill>
              </a:rPr>
              <a:t>The apostolic benediction </a:t>
            </a:r>
            <a:r>
              <a:rPr lang="en-US" dirty="0" smtClean="0"/>
              <a:t>- </a:t>
            </a:r>
            <a:r>
              <a:rPr lang="en-US" i="1" dirty="0" smtClean="0"/>
              <a:t>II Corinthians 13:14 "The grace of the Lord Jesus Christ, and the love of God, and the communion of the Holy Ghost, be with you all. Amen."</a:t>
            </a:r>
          </a:p>
          <a:p>
            <a:pPr>
              <a:buNone/>
            </a:pPr>
            <a:endParaRPr lang="en-US" dirty="0"/>
          </a:p>
        </p:txBody>
      </p:sp>
      <p:pic>
        <p:nvPicPr>
          <p:cNvPr id="64514" name="Picture 2"/>
          <p:cNvPicPr>
            <a:picLocks noChangeAspect="1" noChangeArrowheads="1"/>
          </p:cNvPicPr>
          <p:nvPr/>
        </p:nvPicPr>
        <p:blipFill>
          <a:blip r:embed="rId3" cstate="print"/>
          <a:srcRect/>
          <a:stretch>
            <a:fillRect/>
          </a:stretch>
        </p:blipFill>
        <p:spPr bwMode="auto">
          <a:xfrm>
            <a:off x="3962400" y="1905000"/>
            <a:ext cx="3290888" cy="4542637"/>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scene3d>
              <a:camera prst="orthographicFront"/>
              <a:lightRig rig="threePt" dir="t"/>
            </a:scene3d>
            <a:sp3d extrusionH="57150">
              <a:bevelT w="38100" h="38100" prst="convex"/>
            </a:sp3d>
          </a:bodyPr>
          <a:lstStyle/>
          <a:p>
            <a:pPr lvl="0" algn="ctr">
              <a:buNone/>
            </a:pPr>
            <a:r>
              <a:rPr lang="en-US" sz="4400" dirty="0" smtClean="0">
                <a:solidFill>
                  <a:srgbClr val="FFC000"/>
                </a:solidFill>
              </a:rPr>
              <a:t>A Scriptural Summary of the Trinity</a:t>
            </a:r>
          </a:p>
          <a:p>
            <a:pPr lvl="0" algn="ctr">
              <a:buNone/>
            </a:pPr>
            <a:endParaRPr lang="en-US" dirty="0" smtClean="0"/>
          </a:p>
          <a:p>
            <a:pPr lvl="0"/>
            <a:r>
              <a:rPr lang="en-US" sz="4000" dirty="0" smtClean="0"/>
              <a:t>The Father is God </a:t>
            </a:r>
            <a:r>
              <a:rPr lang="en-US" sz="4000" i="1" dirty="0" smtClean="0"/>
              <a:t>(John 6:44-46; Rom. 1:7; I Pet. 1:2) </a:t>
            </a:r>
          </a:p>
          <a:p>
            <a:pPr lvl="0"/>
            <a:r>
              <a:rPr lang="en-US" sz="4000" dirty="0" smtClean="0"/>
              <a:t>The Son is God </a:t>
            </a:r>
            <a:r>
              <a:rPr lang="en-US" sz="4000" i="1" dirty="0" smtClean="0"/>
              <a:t>(Isa. 9:6; John 1:1; 20:28;   I Tim. 3:16; Titus 2:1; Heb. 1:8) </a:t>
            </a:r>
          </a:p>
          <a:p>
            <a:pPr lvl="0"/>
            <a:r>
              <a:rPr lang="en-US" sz="4000" dirty="0" smtClean="0"/>
              <a:t>The </a:t>
            </a:r>
            <a:r>
              <a:rPr lang="en-US" sz="4000" dirty="0" smtClean="0"/>
              <a:t>Holy Spirit </a:t>
            </a:r>
            <a:r>
              <a:rPr lang="en-US" sz="4000" dirty="0" smtClean="0"/>
              <a:t>is God </a:t>
            </a:r>
            <a:r>
              <a:rPr lang="en-US" sz="4000" i="1" dirty="0" smtClean="0"/>
              <a:t>(Acts 5:3, 4; Heb. 9:14)</a:t>
            </a:r>
          </a:p>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to="" calcmode="lin" valueType="num">
                                      <p:cBhvr>
                                        <p:cTn id="12" dur="1" fill="hold"/>
                                        <p:tgtEl>
                                          <p:spTgt spid="3">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to="" calcmode="lin" valueType="num">
                                      <p:cBhvr>
                                        <p:cTn id="1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8991600" cy="6553200"/>
          </a:xfrm>
        </p:spPr>
        <p:txBody>
          <a:bodyPr>
            <a:noAutofit/>
          </a:bodyPr>
          <a:lstStyle/>
          <a:p>
            <a:r>
              <a:rPr lang="en-US" sz="3600" dirty="0">
                <a:solidFill>
                  <a:srgbClr val="FFFF00"/>
                </a:solidFill>
              </a:rPr>
              <a:t>M</a:t>
            </a:r>
            <a:r>
              <a:rPr lang="en-US" sz="3600" dirty="0" smtClean="0">
                <a:solidFill>
                  <a:srgbClr val="FFFF00"/>
                </a:solidFill>
              </a:rPr>
              <a:t>an can never </a:t>
            </a:r>
            <a:r>
              <a:rPr lang="en-US" sz="3600" b="1" i="1" dirty="0" smtClean="0">
                <a:solidFill>
                  <a:srgbClr val="FFFF00"/>
                </a:solidFill>
              </a:rPr>
              <a:t>truly</a:t>
            </a:r>
            <a:r>
              <a:rPr lang="en-US" sz="3600" dirty="0" smtClean="0">
                <a:solidFill>
                  <a:srgbClr val="FFFF00"/>
                </a:solidFill>
              </a:rPr>
              <a:t> understand the essential nature of God – </a:t>
            </a:r>
          </a:p>
          <a:p>
            <a:pPr>
              <a:buNone/>
            </a:pPr>
            <a:r>
              <a:rPr lang="en-US" sz="3600" i="1" dirty="0" smtClean="0"/>
              <a:t>   (Romans 11:33-36) “O the depth of the riches both of the wisdom and knowledge of God! how unsearchable are his judgments, and his ways past finding out! For who hath known the mind of the Lord? or who hath been his </a:t>
            </a:r>
            <a:r>
              <a:rPr lang="en-US" sz="3600" i="1" dirty="0" err="1" smtClean="0"/>
              <a:t>counsellor</a:t>
            </a:r>
            <a:r>
              <a:rPr lang="en-US" sz="3600" i="1" dirty="0" smtClean="0"/>
              <a:t>?…For </a:t>
            </a:r>
            <a:r>
              <a:rPr lang="en-US" sz="3600" i="1" dirty="0" smtClean="0"/>
              <a:t>of him, and through him, and to him, are all things: to whom be glory for ever. Amen.”</a:t>
            </a:r>
          </a:p>
          <a:p>
            <a:endParaRPr lang="en-US" sz="3600" dirty="0" smtClean="0"/>
          </a:p>
          <a:p>
            <a:pPr>
              <a:buNone/>
            </a:pPr>
            <a:r>
              <a:rPr lang="en-US" sz="3600" dirty="0" smtClean="0"/>
              <a:t/>
            </a:r>
            <a:br>
              <a:rPr lang="en-US" sz="3600" dirty="0" smtClean="0"/>
            </a:br>
            <a:r>
              <a:rPr lang="en-US" sz="3600" dirty="0" smtClean="0"/>
              <a:t> </a:t>
            </a:r>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scene3d>
              <a:camera prst="orthographicFront"/>
              <a:lightRig rig="threePt" dir="t"/>
            </a:scene3d>
            <a:sp3d extrusionH="57150">
              <a:bevelT w="38100" h="38100" prst="convex"/>
            </a:sp3d>
          </a:bodyPr>
          <a:lstStyle/>
          <a:p>
            <a:r>
              <a:rPr lang="en-US" sz="4800" dirty="0" smtClean="0">
                <a:effectLst>
                  <a:glow rad="63500">
                    <a:schemeClr val="accent6">
                      <a:satMod val="175000"/>
                      <a:alpha val="40000"/>
                    </a:schemeClr>
                  </a:glow>
                </a:effectLst>
                <a:latin typeface="David" pitchFamily="34" charset="-79"/>
                <a:cs typeface="David" pitchFamily="34" charset="-79"/>
              </a:rPr>
              <a:t>God is a Person and you can have Fellowship with Him </a:t>
            </a:r>
            <a:endParaRPr lang="en-US" sz="4800" dirty="0">
              <a:effectLst>
                <a:glow rad="63500">
                  <a:schemeClr val="accent6">
                    <a:satMod val="175000"/>
                    <a:alpha val="40000"/>
                  </a:schemeClr>
                </a:glow>
              </a:effectLst>
              <a:latin typeface="David" pitchFamily="34" charset="-79"/>
              <a:cs typeface="David" pitchFamily="34" charset="-79"/>
            </a:endParaRPr>
          </a:p>
        </p:txBody>
      </p:sp>
      <p:sp>
        <p:nvSpPr>
          <p:cNvPr id="4" name="Content Placeholder 3"/>
          <p:cNvSpPr>
            <a:spLocks noGrp="1"/>
          </p:cNvSpPr>
          <p:nvPr>
            <p:ph sz="half" idx="1"/>
          </p:nvPr>
        </p:nvSpPr>
        <p:spPr>
          <a:xfrm>
            <a:off x="0" y="1981200"/>
            <a:ext cx="4495800" cy="4876800"/>
          </a:xfrm>
        </p:spPr>
        <p:txBody>
          <a:bodyPr>
            <a:normAutofit/>
          </a:bodyPr>
          <a:lstStyle/>
          <a:p>
            <a:r>
              <a:rPr lang="en-US" sz="3300" dirty="0" smtClean="0">
                <a:effectLst/>
              </a:rPr>
              <a:t>Created you for His Glory</a:t>
            </a:r>
          </a:p>
          <a:p>
            <a:r>
              <a:rPr lang="en-US" sz="3300" dirty="0" smtClean="0">
                <a:effectLst/>
              </a:rPr>
              <a:t>Provides all your needs</a:t>
            </a:r>
          </a:p>
          <a:p>
            <a:r>
              <a:rPr lang="en-US" sz="3300" dirty="0" smtClean="0">
                <a:effectLst/>
              </a:rPr>
              <a:t>Promotes and blesses you</a:t>
            </a:r>
          </a:p>
          <a:p>
            <a:r>
              <a:rPr lang="en-US" sz="3300" dirty="0" smtClean="0">
                <a:effectLst/>
              </a:rPr>
              <a:t>Cares about you</a:t>
            </a:r>
          </a:p>
          <a:p>
            <a:r>
              <a:rPr lang="en-US" sz="3300" dirty="0" smtClean="0">
                <a:effectLst/>
              </a:rPr>
              <a:t>Hears your prayers</a:t>
            </a:r>
          </a:p>
          <a:p>
            <a:r>
              <a:rPr lang="en-US" sz="3300" dirty="0" smtClean="0">
                <a:effectLst/>
              </a:rPr>
              <a:t>Hates </a:t>
            </a:r>
            <a:r>
              <a:rPr lang="en-US" sz="3300" dirty="0" smtClean="0">
                <a:effectLst/>
              </a:rPr>
              <a:t>your sin</a:t>
            </a:r>
          </a:p>
          <a:p>
            <a:endParaRPr lang="en-US" sz="3300" dirty="0" smtClean="0">
              <a:effectLst/>
            </a:endParaRPr>
          </a:p>
        </p:txBody>
      </p:sp>
      <p:sp>
        <p:nvSpPr>
          <p:cNvPr id="5" name="Content Placeholder 4"/>
          <p:cNvSpPr>
            <a:spLocks noGrp="1"/>
          </p:cNvSpPr>
          <p:nvPr>
            <p:ph sz="half" idx="2"/>
          </p:nvPr>
        </p:nvSpPr>
        <p:spPr>
          <a:xfrm>
            <a:off x="4572000" y="1905000"/>
            <a:ext cx="4572000" cy="4953000"/>
          </a:xfrm>
        </p:spPr>
        <p:txBody>
          <a:bodyPr>
            <a:normAutofit/>
          </a:bodyPr>
          <a:lstStyle/>
          <a:p>
            <a:r>
              <a:rPr lang="en-US" sz="3300" dirty="0" smtClean="0">
                <a:effectLst/>
              </a:rPr>
              <a:t>Grieves </a:t>
            </a:r>
            <a:r>
              <a:rPr lang="en-US" sz="3300" dirty="0" smtClean="0">
                <a:effectLst/>
              </a:rPr>
              <a:t>over your sin</a:t>
            </a:r>
          </a:p>
          <a:p>
            <a:r>
              <a:rPr lang="en-US" sz="3300" dirty="0" smtClean="0">
                <a:effectLst/>
              </a:rPr>
              <a:t>Loves you unconditionally</a:t>
            </a:r>
          </a:p>
          <a:p>
            <a:r>
              <a:rPr lang="en-US" sz="3300" dirty="0" smtClean="0">
                <a:effectLst/>
              </a:rPr>
              <a:t>Lives within you through the Holy Spirit </a:t>
            </a:r>
          </a:p>
          <a:p>
            <a:r>
              <a:rPr lang="en-US" sz="3300" dirty="0" smtClean="0">
                <a:effectLst/>
              </a:rPr>
              <a:t>Wants to have fellowship with you</a:t>
            </a:r>
            <a:endParaRPr lang="en-US" sz="3300" dirty="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srcRect/>
          <a:stretch>
            <a:fillRect/>
          </a:stretch>
        </p:blipFill>
        <p:spPr bwMode="auto">
          <a:xfrm>
            <a:off x="2590800" y="2362200"/>
            <a:ext cx="4343400" cy="4267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Title 2"/>
          <p:cNvSpPr>
            <a:spLocks noGrp="1"/>
          </p:cNvSpPr>
          <p:nvPr>
            <p:ph type="title"/>
          </p:nvPr>
        </p:nvSpPr>
        <p:spPr>
          <a:xfrm>
            <a:off x="152400" y="1219200"/>
            <a:ext cx="8991600" cy="914400"/>
          </a:xfrm>
        </p:spPr>
        <p:txBody>
          <a:bodyPr>
            <a:noAutofit/>
          </a:bodyPr>
          <a:lstStyle/>
          <a:p>
            <a:pPr algn="l"/>
            <a:r>
              <a:rPr lang="en-US" sz="3200" dirty="0" smtClean="0"/>
              <a:t> </a:t>
            </a:r>
            <a:r>
              <a:rPr lang="en-US" sz="3200" i="1" dirty="0" smtClean="0"/>
              <a:t>I Cor. 1:9 “God is faithful, by whom ye were called unto the fellowship of his Son Jesus Christ our Lord.”</a:t>
            </a:r>
            <a:br>
              <a:rPr lang="en-US" sz="3200" i="1" dirty="0" smtClean="0"/>
            </a:br>
            <a:r>
              <a:rPr lang="en-US" sz="3200" i="1" dirty="0" smtClean="0"/>
              <a:t>I Cor. 10:20 “But I say, that the things which the Gentiles sacrifice, they sacrifice to devils, and not to God: and I would not that ye should have fellowship with devils.”</a:t>
            </a:r>
            <a:endParaRPr lang="en-US" sz="3200" i="1"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91600" cy="6705600"/>
          </a:xfrm>
        </p:spPr>
        <p:txBody>
          <a:bodyPr>
            <a:normAutofit/>
          </a:bodyPr>
          <a:lstStyle/>
          <a:p>
            <a:r>
              <a:rPr lang="en-US" dirty="0" smtClean="0">
                <a:solidFill>
                  <a:srgbClr val="FFFF00"/>
                </a:solidFill>
              </a:rPr>
              <a:t>God </a:t>
            </a:r>
            <a:r>
              <a:rPr lang="en-US" b="1" i="1" dirty="0" smtClean="0">
                <a:solidFill>
                  <a:srgbClr val="FFFF00"/>
                </a:solidFill>
              </a:rPr>
              <a:t>tells</a:t>
            </a:r>
            <a:r>
              <a:rPr lang="en-US" dirty="0" smtClean="0">
                <a:solidFill>
                  <a:srgbClr val="FFFF00"/>
                </a:solidFill>
              </a:rPr>
              <a:t> us about Himself in the Bible and He </a:t>
            </a:r>
            <a:r>
              <a:rPr lang="en-US" b="1" i="1" dirty="0" smtClean="0">
                <a:solidFill>
                  <a:srgbClr val="FFFF00"/>
                </a:solidFill>
              </a:rPr>
              <a:t>came in person</a:t>
            </a:r>
            <a:r>
              <a:rPr lang="en-US" dirty="0" smtClean="0">
                <a:solidFill>
                  <a:srgbClr val="FFFF00"/>
                </a:solidFill>
              </a:rPr>
              <a:t> and </a:t>
            </a:r>
            <a:r>
              <a:rPr lang="en-US" b="1" i="1" dirty="0" smtClean="0">
                <a:solidFill>
                  <a:srgbClr val="FFFF00"/>
                </a:solidFill>
              </a:rPr>
              <a:t>showed us</a:t>
            </a:r>
            <a:r>
              <a:rPr lang="en-US" dirty="0" smtClean="0">
                <a:solidFill>
                  <a:srgbClr val="FFFF00"/>
                </a:solidFill>
              </a:rPr>
              <a:t> what He is </a:t>
            </a:r>
            <a:r>
              <a:rPr lang="en-US" dirty="0" smtClean="0">
                <a:solidFill>
                  <a:srgbClr val="FFFF00"/>
                </a:solidFill>
              </a:rPr>
              <a:t>like. That person is Jesus </a:t>
            </a:r>
            <a:r>
              <a:rPr lang="en-US" dirty="0" smtClean="0">
                <a:solidFill>
                  <a:srgbClr val="FFFF00"/>
                </a:solidFill>
              </a:rPr>
              <a:t>Christ –  </a:t>
            </a:r>
          </a:p>
          <a:p>
            <a:pPr>
              <a:buNone/>
            </a:pPr>
            <a:r>
              <a:rPr lang="en-US" i="1" dirty="0" smtClean="0"/>
              <a:t>    (John 14:9-12) “Jesus </a:t>
            </a:r>
            <a:r>
              <a:rPr lang="en-US" i="1" dirty="0" err="1" smtClean="0"/>
              <a:t>saith</a:t>
            </a:r>
            <a:r>
              <a:rPr lang="en-US" i="1" dirty="0" smtClean="0"/>
              <a:t> unto him, Have I been so long time with you, and yet hast thou not known me, Philip? he that hath seen me hath seen the Father; and how </a:t>
            </a:r>
            <a:r>
              <a:rPr lang="en-US" i="1" dirty="0" err="1" smtClean="0"/>
              <a:t>sayest</a:t>
            </a:r>
            <a:r>
              <a:rPr lang="en-US" i="1" dirty="0" smtClean="0"/>
              <a:t> thou then, </a:t>
            </a:r>
            <a:r>
              <a:rPr lang="en-US" i="1" dirty="0" err="1" smtClean="0"/>
              <a:t>Shew</a:t>
            </a:r>
            <a:r>
              <a:rPr lang="en-US" i="1" dirty="0" smtClean="0"/>
              <a:t> us the Father? </a:t>
            </a:r>
            <a:r>
              <a:rPr lang="en-US" i="1" dirty="0" err="1" smtClean="0"/>
              <a:t>Believest</a:t>
            </a:r>
            <a:r>
              <a:rPr lang="en-US" i="1" dirty="0" smtClean="0"/>
              <a:t> thou not that I am in the Father, and the Father in me? the words that I speak unto you I speak not of myself: but the Father that </a:t>
            </a:r>
            <a:r>
              <a:rPr lang="en-US" i="1" dirty="0" err="1" smtClean="0"/>
              <a:t>dwelleth</a:t>
            </a:r>
            <a:r>
              <a:rPr lang="en-US" i="1" dirty="0" smtClean="0"/>
              <a:t> in me, he doeth the works. Believe me that I am in the Father, and the Father in me: or else believe me for the very works' sake.”</a:t>
            </a:r>
          </a:p>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7010400"/>
          </a:xfrm>
        </p:spPr>
        <p:txBody>
          <a:bodyPr/>
          <a:lstStyle/>
          <a:p>
            <a:pPr>
              <a:buNone/>
            </a:pPr>
            <a:r>
              <a:rPr lang="en-US" i="1" dirty="0" smtClean="0"/>
              <a:t>    (John 10: 31-33) “I and my Father are one. Then the Jews took up stones again to stone him. Jesus answered them, Many good works have I </a:t>
            </a:r>
            <a:r>
              <a:rPr lang="en-US" i="1" dirty="0" err="1" smtClean="0"/>
              <a:t>shewed</a:t>
            </a:r>
            <a:r>
              <a:rPr lang="en-US" i="1" dirty="0" smtClean="0"/>
              <a:t> you from my Father; for which of those works do ye stone me? The Jews answered him, saying, For a good work we stone thee not; but for blasphemy; and because that thou, being a man, </a:t>
            </a:r>
            <a:r>
              <a:rPr lang="en-US" i="1" dirty="0" err="1" smtClean="0"/>
              <a:t>makest</a:t>
            </a:r>
            <a:r>
              <a:rPr lang="en-US" i="1" dirty="0" smtClean="0"/>
              <a:t> thyself God.”</a:t>
            </a:r>
            <a:endParaRPr lang="en-US" i="1" dirty="0"/>
          </a:p>
        </p:txBody>
      </p:sp>
      <p:pic>
        <p:nvPicPr>
          <p:cNvPr id="1026" name="Picture 2"/>
          <p:cNvPicPr>
            <a:picLocks noChangeAspect="1" noChangeArrowheads="1"/>
          </p:cNvPicPr>
          <p:nvPr/>
        </p:nvPicPr>
        <p:blipFill>
          <a:blip r:embed="rId3" cstate="print"/>
          <a:srcRect/>
          <a:stretch>
            <a:fillRect/>
          </a:stretch>
        </p:blipFill>
        <p:spPr bwMode="auto">
          <a:xfrm>
            <a:off x="4419600" y="3886200"/>
            <a:ext cx="4154672" cy="3106972"/>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a:stretch>
            <a:fillRect/>
          </a:stretch>
        </p:blipFill>
        <p:spPr bwMode="auto">
          <a:xfrm>
            <a:off x="609600" y="3886200"/>
            <a:ext cx="4191000" cy="3124868"/>
          </a:xfrm>
          <a:prstGeom prst="rect">
            <a:avLst/>
          </a:prstGeom>
          <a:ln>
            <a:noFill/>
          </a:ln>
          <a:effectLst>
            <a:softEdge rad="112500"/>
          </a:effectLst>
        </p:spPr>
      </p:pic>
      <p:pic>
        <p:nvPicPr>
          <p:cNvPr id="1028" name="Picture 4"/>
          <p:cNvPicPr>
            <a:picLocks noChangeAspect="1" noChangeArrowheads="1"/>
          </p:cNvPicPr>
          <p:nvPr/>
        </p:nvPicPr>
        <p:blipFill>
          <a:blip r:embed="rId5" cstate="print">
            <a:duotone>
              <a:prstClr val="black"/>
              <a:schemeClr val="accent6">
                <a:tint val="45000"/>
                <a:satMod val="400000"/>
              </a:schemeClr>
            </a:duotone>
          </a:blip>
          <a:srcRect/>
          <a:stretch>
            <a:fillRect/>
          </a:stretch>
        </p:blipFill>
        <p:spPr bwMode="auto">
          <a:xfrm>
            <a:off x="2971799" y="4038600"/>
            <a:ext cx="3228321" cy="28194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534400" cy="6858000"/>
          </a:xfrm>
        </p:spPr>
        <p:txBody>
          <a:bodyPr/>
          <a:lstStyle/>
          <a:p>
            <a:r>
              <a:rPr lang="en-US" dirty="0" smtClean="0">
                <a:solidFill>
                  <a:srgbClr val="FFFF00"/>
                </a:solidFill>
              </a:rPr>
              <a:t>We </a:t>
            </a:r>
            <a:r>
              <a:rPr lang="en-US" b="1" i="1" dirty="0" smtClean="0">
                <a:solidFill>
                  <a:srgbClr val="FFFF00"/>
                </a:solidFill>
              </a:rPr>
              <a:t>can</a:t>
            </a:r>
            <a:r>
              <a:rPr lang="en-US" dirty="0" smtClean="0">
                <a:solidFill>
                  <a:srgbClr val="FFFF00"/>
                </a:solidFill>
              </a:rPr>
              <a:t> have an </a:t>
            </a:r>
            <a:r>
              <a:rPr lang="en-US" b="1" i="1" dirty="0" smtClean="0">
                <a:solidFill>
                  <a:srgbClr val="FFFF00"/>
                </a:solidFill>
              </a:rPr>
              <a:t>limited</a:t>
            </a:r>
            <a:r>
              <a:rPr lang="en-US" dirty="0" smtClean="0">
                <a:solidFill>
                  <a:srgbClr val="FFFF00"/>
                </a:solidFill>
              </a:rPr>
              <a:t> understanding of God's nature – </a:t>
            </a:r>
          </a:p>
          <a:p>
            <a:pPr>
              <a:buFont typeface="Wingdings"/>
              <a:buChar char="Ø"/>
            </a:pPr>
            <a:r>
              <a:rPr lang="en-US" dirty="0" smtClean="0"/>
              <a:t> Revealed through the Word of God – </a:t>
            </a:r>
            <a:r>
              <a:rPr lang="en-US" i="1" dirty="0" smtClean="0"/>
              <a:t>John 5:39</a:t>
            </a:r>
          </a:p>
          <a:p>
            <a:pPr>
              <a:buFont typeface="Wingdings"/>
              <a:buChar char="Ø"/>
            </a:pPr>
            <a:r>
              <a:rPr lang="en-US" dirty="0" smtClean="0"/>
              <a:t> Revealed through Jesus Christ - </a:t>
            </a:r>
            <a:r>
              <a:rPr lang="en-US" i="1" dirty="0" smtClean="0"/>
              <a:t>Hebrews 13:1-3</a:t>
            </a:r>
            <a:endParaRPr lang="en-US" dirty="0" smtClean="0"/>
          </a:p>
          <a:p>
            <a:endParaRPr lang="en-US" dirty="0"/>
          </a:p>
        </p:txBody>
      </p:sp>
      <p:pic>
        <p:nvPicPr>
          <p:cNvPr id="4" name="Picture 2"/>
          <p:cNvPicPr>
            <a:picLocks noChangeAspect="1" noChangeArrowheads="1"/>
          </p:cNvPicPr>
          <p:nvPr/>
        </p:nvPicPr>
        <p:blipFill>
          <a:blip r:embed="rId3" cstate="print">
            <a:lum bright="-10000" contrast="10000"/>
          </a:blip>
          <a:srcRect t="59289"/>
          <a:stretch>
            <a:fillRect/>
          </a:stretch>
        </p:blipFill>
        <p:spPr bwMode="auto">
          <a:xfrm>
            <a:off x="2743200" y="5052822"/>
            <a:ext cx="3505200" cy="1805178"/>
          </a:xfrm>
          <a:prstGeom prst="rect">
            <a:avLst/>
          </a:prstGeom>
          <a:noFill/>
          <a:ln w="9525">
            <a:noFill/>
            <a:miter lim="800000"/>
            <a:headEnd/>
            <a:tailEnd/>
          </a:ln>
        </p:spPr>
      </p:pic>
      <p:pic>
        <p:nvPicPr>
          <p:cNvPr id="5" name="Picture 4"/>
          <p:cNvPicPr>
            <a:picLocks noChangeAspect="1" noChangeArrowheads="1"/>
          </p:cNvPicPr>
          <p:nvPr/>
        </p:nvPicPr>
        <p:blipFill>
          <a:blip r:embed="rId3" cstate="print">
            <a:lum bright="-10000" contrast="10000"/>
          </a:blip>
          <a:srcRect b="40711"/>
          <a:stretch>
            <a:fillRect/>
          </a:stretch>
        </p:blipFill>
        <p:spPr bwMode="auto">
          <a:xfrm>
            <a:off x="2743200" y="2438400"/>
            <a:ext cx="3505200" cy="26289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to="" calcmode="lin" valueType="num">
                                      <p:cBhvr>
                                        <p:cTn id="19" dur="1" fill="hold"/>
                                        <p:tgtEl>
                                          <p:spTgt spid="3">
                                            <p:txEl>
                                              <p:pRg st="2" end="2"/>
                                            </p:txEl>
                                          </p:spTgt>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35846"/>
            <a:ext cx="8458200" cy="6494085"/>
          </a:xfrm>
          <a:prstGeom prst="rect">
            <a:avLst/>
          </a:prstGeom>
        </p:spPr>
        <p:txBody>
          <a:bodyPr wrap="square">
            <a:spAutoFit/>
            <a:scene3d>
              <a:camera prst="orthographicFront"/>
              <a:lightRig rig="threePt" dir="t"/>
            </a:scene3d>
            <a:sp3d extrusionH="57150">
              <a:bevelT w="38100" h="38100" prst="convex"/>
            </a:sp3d>
          </a:bodyPr>
          <a:lstStyle/>
          <a:p>
            <a:pPr algn="ctr">
              <a:buNone/>
            </a:pPr>
            <a:r>
              <a:rPr lang="en-US" sz="3200" i="1" dirty="0" smtClean="0">
                <a:effectLst>
                  <a:glow rad="63500">
                    <a:schemeClr val="accent1">
                      <a:satMod val="175000"/>
                      <a:alpha val="40000"/>
                    </a:schemeClr>
                  </a:glow>
                </a:effectLst>
                <a:latin typeface="David" pitchFamily="34" charset="-79"/>
                <a:cs typeface="David" pitchFamily="34" charset="-79"/>
              </a:rPr>
              <a:t>“For my thoughts are not your thoughts, neither are your ways my ways, </a:t>
            </a:r>
            <a:r>
              <a:rPr lang="en-US" sz="3200" i="1" dirty="0" err="1" smtClean="0">
                <a:effectLst>
                  <a:glow rad="63500">
                    <a:schemeClr val="accent1">
                      <a:satMod val="175000"/>
                      <a:alpha val="40000"/>
                    </a:schemeClr>
                  </a:glow>
                </a:effectLst>
                <a:latin typeface="David" pitchFamily="34" charset="-79"/>
                <a:cs typeface="David" pitchFamily="34" charset="-79"/>
              </a:rPr>
              <a:t>saith</a:t>
            </a:r>
            <a:r>
              <a:rPr lang="en-US" sz="3200" i="1" dirty="0" smtClean="0">
                <a:effectLst>
                  <a:glow rad="63500">
                    <a:schemeClr val="accent1">
                      <a:satMod val="175000"/>
                      <a:alpha val="40000"/>
                    </a:schemeClr>
                  </a:glow>
                </a:effectLst>
                <a:latin typeface="David" pitchFamily="34" charset="-79"/>
                <a:cs typeface="David" pitchFamily="34" charset="-79"/>
              </a:rPr>
              <a:t> the LORD. For as the heavens are higher than the earth, so are my ways higher than your ways, and my thoughts than your thoughts. For as the rain cometh down, and the snow from heaven, and </a:t>
            </a:r>
            <a:r>
              <a:rPr lang="en-US" sz="3200" i="1" dirty="0" err="1" smtClean="0">
                <a:effectLst>
                  <a:glow rad="63500">
                    <a:schemeClr val="accent1">
                      <a:satMod val="175000"/>
                      <a:alpha val="40000"/>
                    </a:schemeClr>
                  </a:glow>
                </a:effectLst>
                <a:latin typeface="David" pitchFamily="34" charset="-79"/>
                <a:cs typeface="David" pitchFamily="34" charset="-79"/>
              </a:rPr>
              <a:t>returneth</a:t>
            </a:r>
            <a:r>
              <a:rPr lang="en-US" sz="3200" i="1" dirty="0" smtClean="0">
                <a:effectLst>
                  <a:glow rad="63500">
                    <a:schemeClr val="accent1">
                      <a:satMod val="175000"/>
                      <a:alpha val="40000"/>
                    </a:schemeClr>
                  </a:glow>
                </a:effectLst>
                <a:latin typeface="David" pitchFamily="34" charset="-79"/>
                <a:cs typeface="David" pitchFamily="34" charset="-79"/>
              </a:rPr>
              <a:t> not thither, but </a:t>
            </a:r>
            <a:r>
              <a:rPr lang="en-US" sz="3200" i="1" dirty="0" err="1" smtClean="0">
                <a:effectLst>
                  <a:glow rad="63500">
                    <a:schemeClr val="accent1">
                      <a:satMod val="175000"/>
                      <a:alpha val="40000"/>
                    </a:schemeClr>
                  </a:glow>
                </a:effectLst>
                <a:latin typeface="David" pitchFamily="34" charset="-79"/>
                <a:cs typeface="David" pitchFamily="34" charset="-79"/>
              </a:rPr>
              <a:t>watereth</a:t>
            </a:r>
            <a:r>
              <a:rPr lang="en-US" sz="3200" i="1" dirty="0" smtClean="0">
                <a:effectLst>
                  <a:glow rad="63500">
                    <a:schemeClr val="accent1">
                      <a:satMod val="175000"/>
                      <a:alpha val="40000"/>
                    </a:schemeClr>
                  </a:glow>
                </a:effectLst>
                <a:latin typeface="David" pitchFamily="34" charset="-79"/>
                <a:cs typeface="David" pitchFamily="34" charset="-79"/>
              </a:rPr>
              <a:t> the earth, and </a:t>
            </a:r>
            <a:r>
              <a:rPr lang="en-US" sz="3200" i="1" dirty="0" err="1" smtClean="0">
                <a:effectLst>
                  <a:glow rad="63500">
                    <a:schemeClr val="accent1">
                      <a:satMod val="175000"/>
                      <a:alpha val="40000"/>
                    </a:schemeClr>
                  </a:glow>
                </a:effectLst>
                <a:latin typeface="David" pitchFamily="34" charset="-79"/>
                <a:cs typeface="David" pitchFamily="34" charset="-79"/>
              </a:rPr>
              <a:t>maketh</a:t>
            </a:r>
            <a:r>
              <a:rPr lang="en-US" sz="3200" i="1" dirty="0" smtClean="0">
                <a:effectLst>
                  <a:glow rad="63500">
                    <a:schemeClr val="accent1">
                      <a:satMod val="175000"/>
                      <a:alpha val="40000"/>
                    </a:schemeClr>
                  </a:glow>
                </a:effectLst>
                <a:latin typeface="David" pitchFamily="34" charset="-79"/>
                <a:cs typeface="David" pitchFamily="34" charset="-79"/>
              </a:rPr>
              <a:t> it bring forth and bud, that it may give seed to the </a:t>
            </a:r>
            <a:r>
              <a:rPr lang="en-US" sz="3200" i="1" dirty="0" err="1" smtClean="0">
                <a:effectLst>
                  <a:glow rad="63500">
                    <a:schemeClr val="accent1">
                      <a:satMod val="175000"/>
                      <a:alpha val="40000"/>
                    </a:schemeClr>
                  </a:glow>
                </a:effectLst>
                <a:latin typeface="David" pitchFamily="34" charset="-79"/>
                <a:cs typeface="David" pitchFamily="34" charset="-79"/>
              </a:rPr>
              <a:t>sower</a:t>
            </a:r>
            <a:r>
              <a:rPr lang="en-US" sz="3200" i="1" dirty="0" smtClean="0">
                <a:effectLst>
                  <a:glow rad="63500">
                    <a:schemeClr val="accent1">
                      <a:satMod val="175000"/>
                      <a:alpha val="40000"/>
                    </a:schemeClr>
                  </a:glow>
                </a:effectLst>
                <a:latin typeface="David" pitchFamily="34" charset="-79"/>
                <a:cs typeface="David" pitchFamily="34" charset="-79"/>
              </a:rPr>
              <a:t>, and bread to the eater: So shall my word be that </a:t>
            </a:r>
            <a:r>
              <a:rPr lang="en-US" sz="3200" i="1" dirty="0" err="1" smtClean="0">
                <a:effectLst>
                  <a:glow rad="63500">
                    <a:schemeClr val="accent1">
                      <a:satMod val="175000"/>
                      <a:alpha val="40000"/>
                    </a:schemeClr>
                  </a:glow>
                </a:effectLst>
                <a:latin typeface="David" pitchFamily="34" charset="-79"/>
                <a:cs typeface="David" pitchFamily="34" charset="-79"/>
              </a:rPr>
              <a:t>goeth</a:t>
            </a:r>
            <a:r>
              <a:rPr lang="en-US" sz="3200" i="1" dirty="0" smtClean="0">
                <a:effectLst>
                  <a:glow rad="63500">
                    <a:schemeClr val="accent1">
                      <a:satMod val="175000"/>
                      <a:alpha val="40000"/>
                    </a:schemeClr>
                  </a:glow>
                </a:effectLst>
                <a:latin typeface="David" pitchFamily="34" charset="-79"/>
                <a:cs typeface="David" pitchFamily="34" charset="-79"/>
              </a:rPr>
              <a:t> forth out of my mouth: it shall not return unto me void, but it shall accomplish that which I please, and it shall prosper in the thing whereto I sent it.” (Isaiah </a:t>
            </a:r>
            <a:r>
              <a:rPr lang="en-US" sz="3200" i="1" dirty="0" smtClean="0">
                <a:effectLst>
                  <a:glow rad="63500">
                    <a:schemeClr val="accent1">
                      <a:satMod val="175000"/>
                      <a:alpha val="40000"/>
                    </a:schemeClr>
                  </a:glow>
                </a:effectLst>
                <a:latin typeface="David" pitchFamily="34" charset="-79"/>
                <a:cs typeface="David" pitchFamily="34" charset="-79"/>
              </a:rPr>
              <a:t>55:8-12</a:t>
            </a:r>
            <a:r>
              <a:rPr lang="en-US" sz="3200" i="1" dirty="0" smtClean="0">
                <a:effectLst>
                  <a:glow rad="63500">
                    <a:schemeClr val="accent1">
                      <a:satMod val="175000"/>
                      <a:alpha val="40000"/>
                    </a:schemeClr>
                  </a:glow>
                </a:effectLst>
                <a:latin typeface="David" pitchFamily="34" charset="-79"/>
                <a:cs typeface="David" pitchFamily="34" charset="-79"/>
              </a:rPr>
              <a:t>) </a:t>
            </a:r>
            <a:endParaRPr lang="en-US" sz="3200" i="1" dirty="0">
              <a:effectLst>
                <a:glow rad="63500">
                  <a:schemeClr val="accent1">
                    <a:satMod val="175000"/>
                    <a:alpha val="40000"/>
                  </a:schemeClr>
                </a:glow>
              </a:effectLst>
              <a:latin typeface="David" pitchFamily="34" charset="-79"/>
              <a:cs typeface="David" pitchFamily="34" charset="-79"/>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1919</TotalTime>
  <Words>2913</Words>
  <Application>Microsoft Office PowerPoint</Application>
  <PresentationFormat>On-screen Show (4:3)</PresentationFormat>
  <Paragraphs>168</Paragraphs>
  <Slides>51</Slides>
  <Notes>51</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The Nature of God</vt:lpstr>
      <vt:lpstr>The Existence of God</vt:lpstr>
      <vt:lpstr>170 Names of God</vt:lpstr>
      <vt:lpstr>"What do you mean by God's 'nature'?"</vt:lpstr>
      <vt:lpstr>Slide 5</vt:lpstr>
      <vt:lpstr>Slide 6</vt:lpstr>
      <vt:lpstr>Slide 7</vt:lpstr>
      <vt:lpstr>Slide 8</vt:lpstr>
      <vt:lpstr>Slide 9</vt:lpstr>
      <vt:lpstr>God is Spirit</vt:lpstr>
      <vt:lpstr>How can God be a Spirit and              also have Bodily Parts?</vt:lpstr>
      <vt:lpstr>These terms are simply expressions descriptive of human elements</vt:lpstr>
      <vt:lpstr>Slide 13</vt:lpstr>
      <vt:lpstr>Slide 14</vt:lpstr>
      <vt:lpstr>God is a Person</vt:lpstr>
      <vt:lpstr>Slide 16</vt:lpstr>
      <vt:lpstr>Slide 17</vt:lpstr>
      <vt:lpstr>Slide 18</vt:lpstr>
      <vt:lpstr>Slide 19</vt:lpstr>
      <vt:lpstr>Slide 20</vt:lpstr>
      <vt:lpstr>Slide 21</vt:lpstr>
      <vt:lpstr> </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THE WESTMINSTER CONFESSION OF FAITH </vt:lpstr>
      <vt:lpstr>Slide 37</vt:lpstr>
      <vt:lpstr>Slide 38</vt:lpstr>
      <vt:lpstr>Biblical Proof of the  Doctrine of the Trinity</vt:lpstr>
      <vt:lpstr>Slide 40</vt:lpstr>
      <vt:lpstr>Slide 41</vt:lpstr>
      <vt:lpstr>Slide 42</vt:lpstr>
      <vt:lpstr>Slide 43</vt:lpstr>
      <vt:lpstr>Slide 44</vt:lpstr>
      <vt:lpstr>Slide 45</vt:lpstr>
      <vt:lpstr>Slide 46</vt:lpstr>
      <vt:lpstr>Slide 47</vt:lpstr>
      <vt:lpstr>Slide 48</vt:lpstr>
      <vt:lpstr>Slide 49</vt:lpstr>
      <vt:lpstr>God is a Person and you can have Fellowship with Him </vt:lpstr>
      <vt:lpstr> I Cor. 1:9 “God is faithful, by whom ye were called unto the fellowship of his Son Jesus Christ our Lord.” I Cor. 10:20 “But I say, that the things which the Gentiles sacrifice, they sacrifice to devils, and not to God: and I would not that ye should have fellowship with devils.”</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Nature of God</dc:title>
  <dc:creator>Ptr. Daniel White</dc:creator>
  <cp:lastModifiedBy>Ptr. Daniel White</cp:lastModifiedBy>
  <cp:revision>18</cp:revision>
  <dcterms:created xsi:type="dcterms:W3CDTF">2011-07-18T13:29:24Z</dcterms:created>
  <dcterms:modified xsi:type="dcterms:W3CDTF">2011-07-27T20:21:57Z</dcterms:modified>
</cp:coreProperties>
</file>