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58" r:id="rId4"/>
    <p:sldId id="263" r:id="rId5"/>
    <p:sldId id="264" r:id="rId6"/>
    <p:sldId id="265" r:id="rId7"/>
    <p:sldId id="266" r:id="rId8"/>
    <p:sldId id="261" r:id="rId9"/>
    <p:sldId id="269" r:id="rId10"/>
    <p:sldId id="272" r:id="rId11"/>
    <p:sldId id="276" r:id="rId12"/>
    <p:sldId id="273" r:id="rId13"/>
    <p:sldId id="275" r:id="rId14"/>
    <p:sldId id="271" r:id="rId15"/>
    <p:sldId id="268" r:id="rId16"/>
    <p:sldId id="278" r:id="rId17"/>
    <p:sldId id="279" r:id="rId18"/>
    <p:sldId id="280" r:id="rId19"/>
    <p:sldId id="281" r:id="rId20"/>
    <p:sldId id="282" r:id="rId21"/>
    <p:sldId id="283" r:id="rId22"/>
    <p:sldId id="284" r:id="rId23"/>
    <p:sldId id="285" r:id="rId24"/>
    <p:sldId id="310" r:id="rId25"/>
    <p:sldId id="309" r:id="rId26"/>
    <p:sldId id="286" r:id="rId27"/>
    <p:sldId id="287" r:id="rId28"/>
    <p:sldId id="288" r:id="rId29"/>
    <p:sldId id="289" r:id="rId30"/>
    <p:sldId id="291" r:id="rId31"/>
    <p:sldId id="294" r:id="rId32"/>
    <p:sldId id="300" r:id="rId33"/>
    <p:sldId id="307" r:id="rId34"/>
    <p:sldId id="298" r:id="rId35"/>
    <p:sldId id="305" r:id="rId36"/>
    <p:sldId id="308" r:id="rId37"/>
    <p:sldId id="299" r:id="rId38"/>
    <p:sldId id="295" r:id="rId39"/>
    <p:sldId id="306" r:id="rId40"/>
    <p:sldId id="311" r:id="rId41"/>
    <p:sldId id="296" r:id="rId42"/>
    <p:sldId id="312" r:id="rId43"/>
    <p:sldId id="297" r:id="rId44"/>
    <p:sldId id="313" r:id="rId45"/>
    <p:sldId id="292" r:id="rId46"/>
    <p:sldId id="290" r:id="rId47"/>
    <p:sldId id="293" r:id="rId48"/>
    <p:sldId id="301" r:id="rId49"/>
    <p:sldId id="302" r:id="rId50"/>
    <p:sldId id="303" r:id="rId51"/>
    <p:sldId id="30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8851" autoAdjust="0"/>
  </p:normalViewPr>
  <p:slideViewPr>
    <p:cSldViewPr>
      <p:cViewPr varScale="1">
        <p:scale>
          <a:sx n="103" d="100"/>
          <a:sy n="103" d="100"/>
        </p:scale>
        <p:origin x="-119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59B83E-F9BE-41D4-BAB4-6974BE46FECB}"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9B83E-F9BE-41D4-BAB4-6974BE46FECB}"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9B83E-F9BE-41D4-BAB4-6974BE46FECB}"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9B83E-F9BE-41D4-BAB4-6974BE46FECB}"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59B83E-F9BE-41D4-BAB4-6974BE46FECB}"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59B83E-F9BE-41D4-BAB4-6974BE46FECB}" type="datetimeFigureOut">
              <a:rPr lang="en-US" smtClean="0"/>
              <a:pPr/>
              <a:t>3/21/2012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59B83E-F9BE-41D4-BAB4-6974BE46FECB}" type="datetimeFigureOut">
              <a:rPr lang="en-US" smtClean="0"/>
              <a:pPr/>
              <a:t>3/21/2012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59B83E-F9BE-41D4-BAB4-6974BE46FECB}" type="datetimeFigureOut">
              <a:rPr lang="en-US" smtClean="0"/>
              <a:pPr/>
              <a:t>3/21/2012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9B83E-F9BE-41D4-BAB4-6974BE46FECB}" type="datetimeFigureOut">
              <a:rPr lang="en-US" smtClean="0"/>
              <a:pPr/>
              <a:t>3/21/2012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59B83E-F9BE-41D4-BAB4-6974BE46FECB}" type="datetimeFigureOut">
              <a:rPr lang="en-US" smtClean="0"/>
              <a:pPr/>
              <a:t>3/21/2012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59B83E-F9BE-41D4-BAB4-6974BE46FECB}" type="datetimeFigureOut">
              <a:rPr lang="en-US" smtClean="0"/>
              <a:pPr/>
              <a:t>3/21/2012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627C54-3F6C-4D70-98E9-2CA795FD3813}"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9B83E-F9BE-41D4-BAB4-6974BE46FECB}" type="datetimeFigureOut">
              <a:rPr lang="en-US" smtClean="0"/>
              <a:pPr/>
              <a:t>3/21/2012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27C54-3F6C-4D70-98E9-2CA795FD381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523999"/>
          </a:xfrm>
        </p:spPr>
        <p:txBody>
          <a:bodyPr>
            <a:normAutofit/>
          </a:bodyPr>
          <a:lstStyle/>
          <a:p>
            <a:r>
              <a:rPr lang="en-US" sz="5400" dirty="0" smtClean="0"/>
              <a:t>The Doctrine of the Father</a:t>
            </a:r>
            <a:endParaRPr lang="en-US" sz="5400" dirty="0"/>
          </a:p>
        </p:txBody>
      </p:sp>
      <p:sp>
        <p:nvSpPr>
          <p:cNvPr id="3" name="Subtitle 2"/>
          <p:cNvSpPr>
            <a:spLocks noGrp="1"/>
          </p:cNvSpPr>
          <p:nvPr>
            <p:ph type="subTitle" idx="1"/>
          </p:nvPr>
        </p:nvSpPr>
        <p:spPr>
          <a:xfrm>
            <a:off x="1371600" y="5562600"/>
            <a:ext cx="6400800" cy="1295400"/>
          </a:xfrm>
        </p:spPr>
        <p:txBody>
          <a:bodyPr>
            <a:normAutofit fontScale="92500" lnSpcReduction="10000"/>
          </a:bodyPr>
          <a:lstStyle/>
          <a:p>
            <a:r>
              <a:rPr lang="en-US" sz="4000" i="1" dirty="0" smtClean="0">
                <a:solidFill>
                  <a:srgbClr val="FFFF00"/>
                </a:solidFill>
              </a:rPr>
              <a:t>“The Fatherhood of God”</a:t>
            </a:r>
          </a:p>
          <a:p>
            <a:r>
              <a:rPr lang="en-US" sz="4000" i="1" dirty="0" smtClean="0">
                <a:solidFill>
                  <a:srgbClr val="FFFF00"/>
                </a:solidFill>
              </a:rPr>
              <a:t>(Part 2)</a:t>
            </a:r>
            <a:endParaRPr lang="en-US" sz="4000" i="1"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286000" y="1600200"/>
            <a:ext cx="4716877" cy="366344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a:solidFill>
                  <a:srgbClr val="FFFF00"/>
                </a:solidFill>
              </a:rPr>
              <a:t>He tends and cares for the </a:t>
            </a:r>
            <a:r>
              <a:rPr lang="en-US" dirty="0" smtClean="0">
                <a:solidFill>
                  <a:srgbClr val="FFFF00"/>
                </a:solidFill>
              </a:rPr>
              <a:t>Weather</a:t>
            </a:r>
            <a:endParaRPr lang="en-US" dirty="0">
              <a:solidFill>
                <a:srgbClr val="FFFF00"/>
              </a:solidFill>
            </a:endParaRPr>
          </a:p>
        </p:txBody>
      </p:sp>
      <p:pic>
        <p:nvPicPr>
          <p:cNvPr id="16386" name="Picture 2"/>
          <p:cNvPicPr>
            <a:picLocks noChangeAspect="1" noChangeArrowheads="1"/>
          </p:cNvPicPr>
          <p:nvPr/>
        </p:nvPicPr>
        <p:blipFill>
          <a:blip r:embed="rId2" cstate="print"/>
          <a:srcRect/>
          <a:stretch>
            <a:fillRect/>
          </a:stretch>
        </p:blipFill>
        <p:spPr bwMode="auto">
          <a:xfrm>
            <a:off x="1371600" y="1447800"/>
            <a:ext cx="6367615" cy="478535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6001643"/>
          </a:xfrm>
          <a:prstGeom prst="rect">
            <a:avLst/>
          </a:prstGeom>
        </p:spPr>
        <p:txBody>
          <a:bodyPr wrap="square">
            <a:spAutoFit/>
          </a:bodyPr>
          <a:lstStyle/>
          <a:p>
            <a:pPr algn="ctr"/>
            <a:r>
              <a:rPr lang="en-US" sz="4800" i="1" dirty="0" smtClean="0"/>
              <a:t>“When he </a:t>
            </a:r>
            <a:r>
              <a:rPr lang="en-US" sz="4800" i="1" dirty="0" err="1" smtClean="0"/>
              <a:t>uttereth</a:t>
            </a:r>
            <a:r>
              <a:rPr lang="en-US" sz="4800" i="1" dirty="0" smtClean="0"/>
              <a:t> his voice, there is a multitude of waters in the heavens; and he </a:t>
            </a:r>
            <a:r>
              <a:rPr lang="en-US" sz="4800" i="1" dirty="0" err="1" smtClean="0"/>
              <a:t>causeth</a:t>
            </a:r>
            <a:r>
              <a:rPr lang="en-US" sz="4800" i="1" dirty="0" smtClean="0"/>
              <a:t> the </a:t>
            </a:r>
            <a:r>
              <a:rPr lang="en-US" sz="4800" i="1" dirty="0" err="1" smtClean="0"/>
              <a:t>vapours</a:t>
            </a:r>
            <a:r>
              <a:rPr lang="en-US" sz="4800" i="1" dirty="0" smtClean="0"/>
              <a:t> to ascend from the ends of the earth: he </a:t>
            </a:r>
            <a:r>
              <a:rPr lang="en-US" sz="4800" i="1" dirty="0" err="1" smtClean="0"/>
              <a:t>maketh</a:t>
            </a:r>
            <a:r>
              <a:rPr lang="en-US" sz="4800" i="1" dirty="0" smtClean="0"/>
              <a:t> </a:t>
            </a:r>
            <a:r>
              <a:rPr lang="en-US" sz="4800" i="1" dirty="0" err="1" smtClean="0"/>
              <a:t>lightnings</a:t>
            </a:r>
            <a:r>
              <a:rPr lang="en-US" sz="4800" i="1" dirty="0" smtClean="0"/>
              <a:t> with rain, and </a:t>
            </a:r>
            <a:r>
              <a:rPr lang="en-US" sz="4800" i="1" dirty="0" err="1" smtClean="0"/>
              <a:t>bringeth</a:t>
            </a:r>
            <a:r>
              <a:rPr lang="en-US" sz="4800" i="1" dirty="0" smtClean="0"/>
              <a:t> forth the wind out of his treasures.” </a:t>
            </a:r>
          </a:p>
          <a:p>
            <a:pPr algn="ctr"/>
            <a:r>
              <a:rPr lang="en-US" sz="4800" i="1" dirty="0" smtClean="0"/>
              <a:t>Jer. 51: 16 </a:t>
            </a:r>
            <a:endParaRPr lang="en-US" sz="4800" i="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a:solidFill>
                  <a:srgbClr val="FFFF00"/>
                </a:solidFill>
              </a:rPr>
              <a:t>He tends and cares for the </a:t>
            </a:r>
            <a:r>
              <a:rPr lang="en-US" dirty="0" smtClean="0">
                <a:solidFill>
                  <a:srgbClr val="FFFF00"/>
                </a:solidFill>
              </a:rPr>
              <a:t>Seasons</a:t>
            </a:r>
            <a:endParaRPr lang="en-US" dirty="0">
              <a:solidFill>
                <a:srgbClr val="FFFF00"/>
              </a:solidFill>
            </a:endParaRPr>
          </a:p>
        </p:txBody>
      </p:sp>
      <p:pic>
        <p:nvPicPr>
          <p:cNvPr id="17410" name="Picture 2"/>
          <p:cNvPicPr>
            <a:picLocks noGrp="1" noChangeAspect="1" noChangeArrowheads="1"/>
          </p:cNvPicPr>
          <p:nvPr>
            <p:ph idx="1"/>
          </p:nvPr>
        </p:nvPicPr>
        <p:blipFill>
          <a:blip r:embed="rId2" cstate="print">
            <a:lum bright="-10000" contrast="10000"/>
          </a:blip>
          <a:srcRect/>
          <a:stretch>
            <a:fillRect/>
          </a:stretch>
        </p:blipFill>
        <p:spPr bwMode="auto">
          <a:xfrm>
            <a:off x="1981200" y="1386649"/>
            <a:ext cx="5562600" cy="5187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6096000"/>
          </a:xfrm>
        </p:spPr>
        <p:txBody>
          <a:bodyPr>
            <a:normAutofit/>
          </a:bodyPr>
          <a:lstStyle/>
          <a:p>
            <a:pPr algn="ctr">
              <a:buNone/>
            </a:pPr>
            <a:r>
              <a:rPr lang="en-US" sz="5400" i="1" dirty="0" smtClean="0"/>
              <a:t>  "</a:t>
            </a:r>
            <a:r>
              <a:rPr lang="en-US" sz="5400" i="1" dirty="0"/>
              <a:t>While the earth </a:t>
            </a:r>
            <a:r>
              <a:rPr lang="en-US" sz="5400" i="1" dirty="0" err="1"/>
              <a:t>remaineth</a:t>
            </a:r>
            <a:r>
              <a:rPr lang="en-US" sz="5400" i="1" dirty="0"/>
              <a:t>, seedtime and harvest, and cold and heat, and summer and winter, and day and night shall not </a:t>
            </a:r>
            <a:r>
              <a:rPr lang="en-US" sz="5400" i="1" dirty="0" smtClean="0"/>
              <a:t>cease." </a:t>
            </a:r>
            <a:r>
              <a:rPr lang="en-US" sz="5400" i="1" dirty="0"/>
              <a:t>(Gen. 8:22</a:t>
            </a:r>
            <a:r>
              <a:rPr lang="en-US" sz="5400" i="1" dirty="0" smtClean="0"/>
              <a:t>)</a:t>
            </a:r>
            <a:endParaRPr lang="en-US" sz="5400" i="1" dirty="0"/>
          </a:p>
          <a:p>
            <a:pPr algn="ctr"/>
            <a:endParaRPr lang="en-US" sz="54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lum bright="-20000"/>
          </a:blip>
          <a:srcRect/>
          <a:stretch>
            <a:fillRect/>
          </a:stretch>
        </p:blipFill>
        <p:spPr bwMode="auto">
          <a:xfrm>
            <a:off x="7608" y="-5715"/>
            <a:ext cx="9136392" cy="6863715"/>
          </a:xfrm>
          <a:prstGeom prst="rect">
            <a:avLst/>
          </a:prstGeom>
          <a:noFill/>
          <a:ln w="9525">
            <a:noFill/>
            <a:miter lim="800000"/>
            <a:headEnd/>
            <a:tailEnd/>
          </a:ln>
        </p:spPr>
      </p:pic>
      <p:sp>
        <p:nvSpPr>
          <p:cNvPr id="3" name="Content Placeholder 2"/>
          <p:cNvSpPr>
            <a:spLocks noGrp="1"/>
          </p:cNvSpPr>
          <p:nvPr>
            <p:ph idx="1"/>
          </p:nvPr>
        </p:nvSpPr>
        <p:spPr>
          <a:xfrm>
            <a:off x="0" y="1371600"/>
            <a:ext cx="8839200" cy="5257800"/>
          </a:xfrm>
        </p:spPr>
        <p:txBody>
          <a:bodyPr>
            <a:noAutofit/>
          </a:bodyPr>
          <a:lstStyle/>
          <a:p>
            <a:pPr algn="ctr">
              <a:buNone/>
            </a:pPr>
            <a:r>
              <a:rPr lang="en-US" sz="4000" i="1" dirty="0" smtClean="0">
                <a:effectLst>
                  <a:glow rad="101600">
                    <a:schemeClr val="bg1">
                      <a:alpha val="60000"/>
                    </a:schemeClr>
                  </a:glow>
                </a:effectLst>
              </a:rPr>
              <a:t>   "</a:t>
            </a:r>
            <a:r>
              <a:rPr lang="en-US" sz="4000" i="1" dirty="0">
                <a:effectLst>
                  <a:glow rad="101600">
                    <a:schemeClr val="bg1">
                      <a:alpha val="60000"/>
                    </a:schemeClr>
                  </a:glow>
                </a:effectLst>
              </a:rPr>
              <a:t>Behold the fowls of the air: for they sow not, neither do they reap, nor gather into barns; yet </a:t>
            </a:r>
            <a:r>
              <a:rPr lang="en-US" sz="4000" i="1" u="sng" dirty="0">
                <a:effectLst>
                  <a:glow rad="101600">
                    <a:schemeClr val="bg1">
                      <a:alpha val="60000"/>
                    </a:schemeClr>
                  </a:glow>
                </a:effectLst>
              </a:rPr>
              <a:t>your heavenly Father </a:t>
            </a:r>
            <a:r>
              <a:rPr lang="en-US" sz="4000" i="1" u="sng" dirty="0" err="1">
                <a:effectLst>
                  <a:glow rad="101600">
                    <a:schemeClr val="bg1">
                      <a:alpha val="60000"/>
                    </a:schemeClr>
                  </a:glow>
                </a:effectLst>
              </a:rPr>
              <a:t>feedeth</a:t>
            </a:r>
            <a:r>
              <a:rPr lang="en-US" sz="4000" i="1" u="sng" dirty="0">
                <a:effectLst>
                  <a:glow rad="101600">
                    <a:schemeClr val="bg1">
                      <a:alpha val="60000"/>
                    </a:schemeClr>
                  </a:glow>
                </a:effectLst>
              </a:rPr>
              <a:t> them</a:t>
            </a:r>
            <a:r>
              <a:rPr lang="en-US" sz="4000" i="1" dirty="0">
                <a:effectLst>
                  <a:glow rad="101600">
                    <a:schemeClr val="bg1">
                      <a:alpha val="60000"/>
                    </a:schemeClr>
                  </a:glow>
                </a:effectLst>
              </a:rPr>
              <a:t>. Are ye not much better than they</a:t>
            </a:r>
            <a:r>
              <a:rPr lang="en-US" sz="4000" i="1" dirty="0" smtClean="0">
                <a:effectLst>
                  <a:glow rad="101600">
                    <a:schemeClr val="bg1">
                      <a:alpha val="60000"/>
                    </a:schemeClr>
                  </a:glow>
                </a:effectLst>
              </a:rPr>
              <a:t>?" </a:t>
            </a:r>
          </a:p>
          <a:p>
            <a:pPr algn="ctr">
              <a:buNone/>
            </a:pPr>
            <a:r>
              <a:rPr lang="en-US" sz="4000" i="1" dirty="0" smtClean="0">
                <a:effectLst>
                  <a:glow rad="101600">
                    <a:schemeClr val="bg1">
                      <a:alpha val="60000"/>
                    </a:schemeClr>
                  </a:glow>
                </a:effectLst>
              </a:rPr>
              <a:t>(Matt</a:t>
            </a:r>
            <a:r>
              <a:rPr lang="en-US" sz="4000" i="1" dirty="0">
                <a:effectLst>
                  <a:glow rad="101600">
                    <a:schemeClr val="bg1">
                      <a:alpha val="60000"/>
                    </a:schemeClr>
                  </a:glow>
                </a:effectLst>
              </a:rPr>
              <a:t>. </a:t>
            </a:r>
            <a:r>
              <a:rPr lang="en-US" sz="4000" i="1" dirty="0" smtClean="0">
                <a:effectLst>
                  <a:glow rad="101600">
                    <a:schemeClr val="bg1">
                      <a:alpha val="60000"/>
                    </a:schemeClr>
                  </a:glow>
                </a:effectLst>
              </a:rPr>
              <a:t>6:26)</a:t>
            </a:r>
            <a:endParaRPr lang="en-US" sz="4000" i="1" dirty="0">
              <a:effectLst>
                <a:glow rad="101600">
                  <a:schemeClr val="bg1">
                    <a:alpha val="60000"/>
                  </a:schemeClr>
                </a:glow>
              </a:effectLst>
            </a:endParaRPr>
          </a:p>
          <a:p>
            <a:pPr algn="ctr"/>
            <a:endParaRPr lang="en-US" sz="40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457200"/>
            <a:ext cx="5638800" cy="6400800"/>
          </a:xfrm>
        </p:spPr>
        <p:txBody>
          <a:bodyPr>
            <a:noAutofit/>
          </a:bodyPr>
          <a:lstStyle/>
          <a:p>
            <a:r>
              <a:rPr lang="en-US" sz="3200" i="1" dirty="0" smtClean="0"/>
              <a:t>"And why take ye thought for raiment? Consider the lilies of the field, how they grow; they toil not, neither do they spin: And yet I say unto you, That even Solomon in all his glory was not arrayed like one of these. Wherefore, if God so clothe the grass of the field, which today is, and tomorrow is cast into the oven, shall he not much more clothe you, O ye of little faith?" </a:t>
            </a:r>
            <a:br>
              <a:rPr lang="en-US" sz="3200" i="1" dirty="0" smtClean="0"/>
            </a:br>
            <a:r>
              <a:rPr lang="en-US" sz="3200" i="1" dirty="0" smtClean="0"/>
              <a:t>(Matt. 6:28-30)</a:t>
            </a:r>
            <a:br>
              <a:rPr lang="en-US" sz="3200" i="1" dirty="0" smtClean="0"/>
            </a:br>
            <a:endParaRPr lang="en-US" sz="3200" i="1" dirty="0"/>
          </a:p>
        </p:txBody>
      </p:sp>
      <p:pic>
        <p:nvPicPr>
          <p:cNvPr id="12291" name="Picture 3"/>
          <p:cNvPicPr>
            <a:picLocks noChangeAspect="1" noChangeArrowheads="1"/>
          </p:cNvPicPr>
          <p:nvPr/>
        </p:nvPicPr>
        <p:blipFill>
          <a:blip r:embed="rId2" cstate="print"/>
          <a:srcRect r="47865"/>
          <a:stretch>
            <a:fillRect/>
          </a:stretch>
        </p:blipFill>
        <p:spPr bwMode="auto">
          <a:xfrm>
            <a:off x="-1" y="0"/>
            <a:ext cx="3338645" cy="464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6000" dirty="0" smtClean="0">
                <a:solidFill>
                  <a:srgbClr val="FFFF00"/>
                </a:solidFill>
              </a:rPr>
              <a:t>Why was man created?</a:t>
            </a:r>
            <a:endParaRPr lang="en-US" sz="60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Love God</a:t>
            </a:r>
            <a:endParaRPr lang="en-US" dirty="0">
              <a:solidFill>
                <a:srgbClr val="FFFF00"/>
              </a:solidFill>
            </a:endParaRPr>
          </a:p>
        </p:txBody>
      </p:sp>
      <p:sp>
        <p:nvSpPr>
          <p:cNvPr id="3" name="Content Placeholder 2"/>
          <p:cNvSpPr>
            <a:spLocks noGrp="1"/>
          </p:cNvSpPr>
          <p:nvPr>
            <p:ph idx="1"/>
          </p:nvPr>
        </p:nvSpPr>
        <p:spPr>
          <a:xfrm>
            <a:off x="457200" y="1905000"/>
            <a:ext cx="8229600" cy="4221163"/>
          </a:xfrm>
        </p:spPr>
        <p:txBody>
          <a:bodyPr>
            <a:normAutofit/>
          </a:bodyPr>
          <a:lstStyle/>
          <a:p>
            <a:pPr algn="ctr">
              <a:buNone/>
            </a:pPr>
            <a:r>
              <a:rPr lang="en-US" sz="3600" i="1" dirty="0" smtClean="0"/>
              <a:t>“And thou </a:t>
            </a:r>
            <a:r>
              <a:rPr lang="en-US" sz="3600" i="1" dirty="0" err="1" smtClean="0"/>
              <a:t>shalt</a:t>
            </a:r>
            <a:r>
              <a:rPr lang="en-US" sz="3600" i="1" dirty="0" smtClean="0"/>
              <a:t> love the Lord thy God with all thy heart, and with all thy soul, and with all thy mind, and with all thy strength: this is the first commandment.” Mark 12:30 </a:t>
            </a:r>
            <a:endParaRPr lang="en-US" sz="3600" i="1"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Worship God</a:t>
            </a:r>
            <a:endParaRPr lang="en-US" dirty="0">
              <a:solidFill>
                <a:srgbClr val="FFFF00"/>
              </a:solidFill>
            </a:endParaRPr>
          </a:p>
        </p:txBody>
      </p:sp>
      <p:sp>
        <p:nvSpPr>
          <p:cNvPr id="4" name="Content Placeholder 3"/>
          <p:cNvSpPr>
            <a:spLocks noGrp="1"/>
          </p:cNvSpPr>
          <p:nvPr>
            <p:ph idx="1"/>
          </p:nvPr>
        </p:nvSpPr>
        <p:spPr>
          <a:xfrm>
            <a:off x="457200" y="1905000"/>
            <a:ext cx="8229600" cy="4221163"/>
          </a:xfrm>
        </p:spPr>
        <p:txBody>
          <a:bodyPr>
            <a:normAutofit/>
          </a:bodyPr>
          <a:lstStyle/>
          <a:p>
            <a:pPr algn="ctr">
              <a:buNone/>
            </a:pPr>
            <a:r>
              <a:rPr lang="en-US" sz="3600" i="1" dirty="0" smtClean="0"/>
              <a:t>   “But the hour cometh, and now is, when the true worshippers shall worship the Father in spirit and in truth: for the Father </a:t>
            </a:r>
            <a:r>
              <a:rPr lang="en-US" sz="3600" i="1" dirty="0" err="1" smtClean="0"/>
              <a:t>seeketh</a:t>
            </a:r>
            <a:r>
              <a:rPr lang="en-US" sz="3600" i="1" dirty="0" smtClean="0"/>
              <a:t> such to worship him.” John 4:23 </a:t>
            </a:r>
            <a:endParaRPr lang="en-US" sz="3600" i="1"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Fellowship with God</a:t>
            </a:r>
            <a:endParaRPr lang="en-US" dirty="0">
              <a:solidFill>
                <a:srgbClr val="FFFF00"/>
              </a:solidFill>
            </a:endParaRPr>
          </a:p>
        </p:txBody>
      </p:sp>
      <p:sp>
        <p:nvSpPr>
          <p:cNvPr id="3" name="Content Placeholder 2"/>
          <p:cNvSpPr>
            <a:spLocks noGrp="1"/>
          </p:cNvSpPr>
          <p:nvPr>
            <p:ph idx="1"/>
          </p:nvPr>
        </p:nvSpPr>
        <p:spPr>
          <a:xfrm>
            <a:off x="228600" y="2057400"/>
            <a:ext cx="8458200" cy="4068763"/>
          </a:xfrm>
        </p:spPr>
        <p:txBody>
          <a:bodyPr>
            <a:normAutofit/>
          </a:bodyPr>
          <a:lstStyle/>
          <a:p>
            <a:pPr algn="ctr">
              <a:buNone/>
            </a:pPr>
            <a:r>
              <a:rPr lang="en-US" sz="3600" i="1" dirty="0" smtClean="0"/>
              <a:t>      “That which we have seen and heard declare we unto you, that ye also may have fellowship with us: and truly our fellowship is with the Father, and with </a:t>
            </a:r>
          </a:p>
          <a:p>
            <a:pPr algn="ctr">
              <a:buNone/>
            </a:pPr>
            <a:r>
              <a:rPr lang="en-US" sz="3600" i="1" dirty="0" smtClean="0"/>
              <a:t>his Son Jesus Christ.”</a:t>
            </a:r>
          </a:p>
          <a:p>
            <a:pPr algn="ctr">
              <a:buNone/>
            </a:pPr>
            <a:r>
              <a:rPr lang="en-US" sz="3600" i="1" dirty="0" smtClean="0"/>
              <a:t> I John 1:3</a:t>
            </a:r>
            <a:endParaRPr lang="en-US" sz="3600" i="1"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8000" dirty="0" smtClean="0">
                <a:solidFill>
                  <a:srgbClr val="FFFF00"/>
                </a:solidFill>
              </a:rPr>
              <a:t>REVIEW</a:t>
            </a:r>
            <a:endParaRPr lang="en-US" sz="80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Serve God</a:t>
            </a:r>
            <a:endParaRPr lang="en-US" dirty="0">
              <a:solidFill>
                <a:srgbClr val="FFFF00"/>
              </a:solidFill>
            </a:endParaRPr>
          </a:p>
        </p:txBody>
      </p:sp>
      <p:sp>
        <p:nvSpPr>
          <p:cNvPr id="3" name="Content Placeholder 2"/>
          <p:cNvSpPr>
            <a:spLocks noGrp="1"/>
          </p:cNvSpPr>
          <p:nvPr>
            <p:ph idx="1"/>
          </p:nvPr>
        </p:nvSpPr>
        <p:spPr/>
        <p:txBody>
          <a:bodyPr>
            <a:noAutofit/>
          </a:bodyPr>
          <a:lstStyle/>
          <a:p>
            <a:pPr algn="ctr">
              <a:buNone/>
            </a:pPr>
            <a:r>
              <a:rPr lang="en-US" sz="3600" i="1" dirty="0" smtClean="0"/>
              <a:t>   “And thou, Solomon my son, know thou the God of thy father, and serve him with a perfect heart and with a willing mind: for the LORD </a:t>
            </a:r>
            <a:r>
              <a:rPr lang="en-US" sz="3600" i="1" dirty="0" err="1" smtClean="0"/>
              <a:t>searcheth</a:t>
            </a:r>
            <a:r>
              <a:rPr lang="en-US" sz="3600" i="1" dirty="0" smtClean="0"/>
              <a:t> all hearts, and </a:t>
            </a:r>
            <a:r>
              <a:rPr lang="en-US" sz="3600" i="1" dirty="0" err="1" smtClean="0"/>
              <a:t>understandeth</a:t>
            </a:r>
            <a:r>
              <a:rPr lang="en-US" sz="3600" i="1" dirty="0" smtClean="0"/>
              <a:t> all the imaginations of the thoughts: if thou seek him, he will be found of thee; but if thou forsake him, he will cast thee off for ever.”   </a:t>
            </a:r>
          </a:p>
          <a:p>
            <a:pPr algn="ctr">
              <a:buNone/>
            </a:pPr>
            <a:r>
              <a:rPr lang="en-US" sz="3600" i="1" dirty="0" smtClean="0"/>
              <a:t>I </a:t>
            </a:r>
            <a:r>
              <a:rPr lang="en-US" sz="3600" i="1" dirty="0" err="1" smtClean="0"/>
              <a:t>Chro</a:t>
            </a:r>
            <a:r>
              <a:rPr lang="en-US" sz="3600" i="1" dirty="0" smtClean="0"/>
              <a:t>. 28:9 </a:t>
            </a:r>
            <a:endParaRPr lang="en-US" sz="3600" i="1"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Glorify God</a:t>
            </a:r>
            <a:endParaRPr lang="en-US" dirty="0">
              <a:solidFill>
                <a:srgbClr val="FFFF00"/>
              </a:solidFill>
            </a:endParaRPr>
          </a:p>
        </p:txBody>
      </p:sp>
      <p:sp>
        <p:nvSpPr>
          <p:cNvPr id="3" name="Content Placeholder 2"/>
          <p:cNvSpPr>
            <a:spLocks noGrp="1"/>
          </p:cNvSpPr>
          <p:nvPr>
            <p:ph idx="1"/>
          </p:nvPr>
        </p:nvSpPr>
        <p:spPr>
          <a:xfrm>
            <a:off x="457200" y="2286000"/>
            <a:ext cx="8229600" cy="3840163"/>
          </a:xfrm>
        </p:spPr>
        <p:txBody>
          <a:bodyPr>
            <a:normAutofit/>
          </a:bodyPr>
          <a:lstStyle/>
          <a:p>
            <a:pPr algn="ctr">
              <a:buNone/>
            </a:pPr>
            <a:r>
              <a:rPr lang="en-US" sz="3600" i="1" dirty="0" smtClean="0"/>
              <a:t>    “Let your light so shine before men, that they may see your good works, and glorify your Father which is in heaven.” Matt. 5:16 </a:t>
            </a:r>
            <a:endParaRPr lang="en-US" sz="3600" i="1"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54200" y="0"/>
            <a:ext cx="10283786" cy="6858000"/>
          </a:xfrm>
          <a:prstGeom prst="rect">
            <a:avLst/>
          </a:prstGeom>
          <a:noFill/>
          <a:ln w="9525">
            <a:noFill/>
            <a:miter lim="800000"/>
            <a:headEnd/>
            <a:tailEnd/>
          </a:ln>
        </p:spPr>
      </p:pic>
      <p:sp>
        <p:nvSpPr>
          <p:cNvPr id="2" name="Title 1"/>
          <p:cNvSpPr>
            <a:spLocks noGrp="1"/>
          </p:cNvSpPr>
          <p:nvPr>
            <p:ph type="title"/>
          </p:nvPr>
        </p:nvSpPr>
        <p:spPr>
          <a:xfrm>
            <a:off x="457200" y="76200"/>
            <a:ext cx="8229600" cy="1066800"/>
          </a:xfrm>
        </p:spPr>
        <p:txBody>
          <a:bodyPr/>
          <a:lstStyle/>
          <a:p>
            <a:r>
              <a:rPr lang="en-US" b="1" dirty="0" smtClean="0">
                <a:solidFill>
                  <a:schemeClr val="bg1"/>
                </a:solidFill>
              </a:rPr>
              <a:t>He is the Father of the Lord Jesus</a:t>
            </a:r>
            <a:endParaRPr lang="en-US" b="1" dirty="0">
              <a:solidFill>
                <a:schemeClr val="bg1"/>
              </a:solidFill>
            </a:endParaRPr>
          </a:p>
        </p:txBody>
      </p:sp>
      <p:sp>
        <p:nvSpPr>
          <p:cNvPr id="3" name="Content Placeholder 2"/>
          <p:cNvSpPr>
            <a:spLocks noGrp="1"/>
          </p:cNvSpPr>
          <p:nvPr>
            <p:ph idx="1"/>
          </p:nvPr>
        </p:nvSpPr>
        <p:spPr>
          <a:xfrm>
            <a:off x="0" y="2590800"/>
            <a:ext cx="8686800" cy="4267200"/>
          </a:xfrm>
        </p:spPr>
        <p:txBody>
          <a:bodyPr>
            <a:normAutofit/>
          </a:bodyPr>
          <a:lstStyle/>
          <a:p>
            <a:pPr algn="ctr">
              <a:buNone/>
            </a:pPr>
            <a:r>
              <a:rPr lang="en-US" sz="3600" b="1" i="1" dirty="0" smtClean="0">
                <a:solidFill>
                  <a:schemeClr val="bg1"/>
                </a:solidFill>
                <a:effectLst>
                  <a:glow rad="101600">
                    <a:schemeClr val="tx1">
                      <a:alpha val="60000"/>
                    </a:schemeClr>
                  </a:glow>
                </a:effectLst>
              </a:rPr>
              <a:t>    During his earthly ministry Jesus spoke more about the Father than any other subject. He is mentioned by the Savior over 200 times during his earthly ministry.</a:t>
            </a:r>
            <a:endParaRPr lang="en-US" sz="36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a:blip>
          <a:srcRect/>
          <a:stretch>
            <a:fillRect/>
          </a:stretch>
        </p:blipFill>
        <p:spPr bwMode="auto">
          <a:xfrm>
            <a:off x="0" y="0"/>
            <a:ext cx="9296400" cy="6858001"/>
          </a:xfrm>
          <a:prstGeom prst="rect">
            <a:avLst/>
          </a:prstGeom>
          <a:noFill/>
          <a:ln w="9525">
            <a:noFill/>
            <a:miter lim="800000"/>
            <a:headEnd/>
            <a:tailEnd/>
          </a:ln>
        </p:spPr>
      </p:pic>
      <p:sp>
        <p:nvSpPr>
          <p:cNvPr id="2" name="Title 1"/>
          <p:cNvSpPr>
            <a:spLocks noGrp="1"/>
          </p:cNvSpPr>
          <p:nvPr>
            <p:ph type="title"/>
          </p:nvPr>
        </p:nvSpPr>
        <p:spPr>
          <a:xfrm>
            <a:off x="457200" y="152400"/>
            <a:ext cx="8229600" cy="1265238"/>
          </a:xfrm>
        </p:spPr>
        <p:txBody>
          <a:bodyPr/>
          <a:lstStyle/>
          <a:p>
            <a:r>
              <a:rPr lang="en-US" dirty="0" smtClean="0">
                <a:effectLst>
                  <a:glow rad="101600">
                    <a:schemeClr val="bg1">
                      <a:alpha val="60000"/>
                    </a:schemeClr>
                  </a:glow>
                </a:effectLst>
              </a:rPr>
              <a:t>The Father sent his Son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76200" y="1600200"/>
            <a:ext cx="8915400" cy="5257800"/>
          </a:xfrm>
        </p:spPr>
        <p:txBody>
          <a:bodyPr>
            <a:noAutofit/>
          </a:bodyPr>
          <a:lstStyle/>
          <a:p>
            <a:pPr>
              <a:buNone/>
            </a:pPr>
            <a:r>
              <a:rPr lang="en-US" sz="3600" i="1" dirty="0" smtClean="0">
                <a:effectLst>
                  <a:glow rad="101600">
                    <a:schemeClr val="bg1">
                      <a:alpha val="60000"/>
                    </a:schemeClr>
                  </a:glow>
                </a:effectLst>
              </a:rPr>
              <a:t>   "But when the </a:t>
            </a:r>
            <a:r>
              <a:rPr lang="en-US" sz="3600" i="1" dirty="0" err="1" smtClean="0">
                <a:effectLst>
                  <a:glow rad="101600">
                    <a:schemeClr val="bg1">
                      <a:alpha val="60000"/>
                    </a:schemeClr>
                  </a:glow>
                </a:effectLst>
              </a:rPr>
              <a:t>fulness</a:t>
            </a:r>
            <a:r>
              <a:rPr lang="en-US" sz="3600" i="1" dirty="0" smtClean="0">
                <a:effectLst>
                  <a:glow rad="101600">
                    <a:schemeClr val="bg1">
                      <a:alpha val="60000"/>
                    </a:schemeClr>
                  </a:glow>
                </a:effectLst>
              </a:rPr>
              <a:t> of the time was come, God sent forth his Son, made of a woman" (Gal. 4:4)</a:t>
            </a:r>
          </a:p>
          <a:p>
            <a:pPr>
              <a:buNone/>
            </a:pPr>
            <a:r>
              <a:rPr lang="en-US" sz="3600" i="1" dirty="0" smtClean="0">
                <a:effectLst>
                  <a:glow rad="101600">
                    <a:schemeClr val="bg1">
                      <a:alpha val="60000"/>
                    </a:schemeClr>
                  </a:glow>
                </a:effectLst>
              </a:rPr>
              <a:t>   "Then said Jesus to them again, peace be unto you: as my Father hath sent me, even so send I you" (John 20:21)</a:t>
            </a:r>
          </a:p>
          <a:p>
            <a:pPr>
              <a:buNone/>
            </a:pPr>
            <a:r>
              <a:rPr lang="en-US" sz="3600" i="1" dirty="0" smtClean="0">
                <a:effectLst>
                  <a:glow rad="101600">
                    <a:schemeClr val="bg1">
                      <a:alpha val="60000"/>
                    </a:schemeClr>
                  </a:glow>
                </a:effectLst>
              </a:rPr>
              <a:t>   "And we have seen and do testify that the Father sent the Son to be the </a:t>
            </a:r>
            <a:r>
              <a:rPr lang="en-US" sz="3600" i="1" dirty="0" err="1" smtClean="0">
                <a:effectLst>
                  <a:glow rad="101600">
                    <a:schemeClr val="bg1">
                      <a:alpha val="60000"/>
                    </a:schemeClr>
                  </a:glow>
                </a:effectLst>
              </a:rPr>
              <a:t>Saviour</a:t>
            </a:r>
            <a:r>
              <a:rPr lang="en-US" sz="3600" i="1" dirty="0" smtClean="0">
                <a:effectLst>
                  <a:glow rad="101600">
                    <a:schemeClr val="bg1">
                      <a:alpha val="60000"/>
                    </a:schemeClr>
                  </a:glow>
                </a:effectLst>
              </a:rPr>
              <a:t> of the world" (I John 4:14)</a:t>
            </a: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 y="0"/>
            <a:ext cx="9697887" cy="7050023"/>
          </a:xfrm>
          <a:prstGeom prst="rect">
            <a:avLst/>
          </a:prstGeom>
          <a:noFill/>
          <a:ln w="9525">
            <a:noFill/>
            <a:miter lim="800000"/>
            <a:headEnd/>
            <a:tailEnd/>
          </a:ln>
        </p:spPr>
      </p:pic>
      <p:sp>
        <p:nvSpPr>
          <p:cNvPr id="3" name="Title 2"/>
          <p:cNvSpPr>
            <a:spLocks noGrp="1"/>
          </p:cNvSpPr>
          <p:nvPr>
            <p:ph type="title"/>
          </p:nvPr>
        </p:nvSpPr>
        <p:spPr>
          <a:xfrm>
            <a:off x="4267200" y="533400"/>
            <a:ext cx="4419600" cy="2590800"/>
          </a:xfrm>
        </p:spPr>
        <p:txBody>
          <a:bodyPr/>
          <a:lstStyle/>
          <a:p>
            <a:r>
              <a:rPr lang="en-US" i="1" dirty="0" smtClean="0">
                <a:effectLst>
                  <a:glow rad="101600">
                    <a:schemeClr val="bg1">
                      <a:alpha val="60000"/>
                    </a:schemeClr>
                  </a:glow>
                </a:effectLst>
              </a:rPr>
              <a:t>Isaiah 61:1-2</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3200" i="1" dirty="0" smtClean="0"/>
              <a:t>“The </a:t>
            </a:r>
            <a:r>
              <a:rPr lang="en-US" sz="3200" i="1" dirty="0" smtClean="0"/>
              <a:t>Spirit of the Lord is upon me, because he hath anointed me to preach the gospel to the poor; he hath sent me to heal the brokenhearted, to preach deliverance to the captives, and recovering of sight to the blind, to set at liberty them that are bruised, To preach the acceptable year of the Lord. And he closed the book, and he gave it again to the minister, and sat down. And the eyes of all them that were in the synagogue were fastened on him</a:t>
            </a:r>
            <a:r>
              <a:rPr lang="en-US" sz="3200" i="1" dirty="0" smtClean="0"/>
              <a:t>.” </a:t>
            </a:r>
            <a:r>
              <a:rPr lang="en-US" sz="3200" i="1" dirty="0" smtClean="0"/>
              <a:t>(Luke </a:t>
            </a:r>
            <a:r>
              <a:rPr lang="en-US" sz="3200" i="1" dirty="0" smtClean="0"/>
              <a:t>4:18-20)</a:t>
            </a:r>
            <a:endParaRPr lang="en-US" sz="3200"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Father commanded the</a:t>
            </a:r>
            <a:br>
              <a:rPr lang="en-US" dirty="0" smtClean="0"/>
            </a:br>
            <a:r>
              <a:rPr lang="en-US" dirty="0" smtClean="0"/>
              <a:t>angels to worship his Son</a:t>
            </a:r>
            <a:endParaRPr lang="en-US" dirty="0"/>
          </a:p>
        </p:txBody>
      </p:sp>
      <p:sp>
        <p:nvSpPr>
          <p:cNvPr id="3" name="Content Placeholder 2"/>
          <p:cNvSpPr>
            <a:spLocks noGrp="1"/>
          </p:cNvSpPr>
          <p:nvPr>
            <p:ph idx="1"/>
          </p:nvPr>
        </p:nvSpPr>
        <p:spPr>
          <a:xfrm>
            <a:off x="0" y="1905000"/>
            <a:ext cx="3886200" cy="4724400"/>
          </a:xfrm>
        </p:spPr>
        <p:txBody>
          <a:bodyPr>
            <a:normAutofit lnSpcReduction="10000"/>
          </a:bodyPr>
          <a:lstStyle/>
          <a:p>
            <a:pPr algn="ctr">
              <a:buNone/>
            </a:pPr>
            <a:r>
              <a:rPr lang="en-US" sz="3600" i="1" dirty="0" smtClean="0">
                <a:solidFill>
                  <a:srgbClr val="FFFF00"/>
                </a:solidFill>
              </a:rPr>
              <a:t>   </a:t>
            </a:r>
            <a:r>
              <a:rPr lang="en-US" sz="3600" i="1" dirty="0" smtClean="0">
                <a:solidFill>
                  <a:srgbClr val="FFFF00"/>
                </a:solidFill>
              </a:rPr>
              <a:t>“</a:t>
            </a:r>
            <a:r>
              <a:rPr lang="en-US" sz="3600" i="1" dirty="0" smtClean="0">
                <a:solidFill>
                  <a:srgbClr val="FFFF00"/>
                </a:solidFill>
              </a:rPr>
              <a:t>W</a:t>
            </a:r>
            <a:r>
              <a:rPr lang="en-US" sz="3600" i="1" dirty="0" smtClean="0">
                <a:solidFill>
                  <a:srgbClr val="FFFF00"/>
                </a:solidFill>
              </a:rPr>
              <a:t>hen </a:t>
            </a:r>
            <a:r>
              <a:rPr lang="en-US" sz="3600" i="1" dirty="0" smtClean="0">
                <a:solidFill>
                  <a:srgbClr val="FFFF00"/>
                </a:solidFill>
              </a:rPr>
              <a:t>he </a:t>
            </a:r>
            <a:r>
              <a:rPr lang="en-US" sz="3600" i="1" dirty="0" err="1" smtClean="0">
                <a:solidFill>
                  <a:srgbClr val="FFFF00"/>
                </a:solidFill>
              </a:rPr>
              <a:t>bringeth</a:t>
            </a:r>
            <a:r>
              <a:rPr lang="en-US" sz="3600" i="1" dirty="0" smtClean="0">
                <a:solidFill>
                  <a:srgbClr val="FFFF00"/>
                </a:solidFill>
              </a:rPr>
              <a:t> in the first begotten into the world, he </a:t>
            </a:r>
            <a:r>
              <a:rPr lang="en-US" sz="3600" i="1" dirty="0" err="1" smtClean="0">
                <a:solidFill>
                  <a:srgbClr val="FFFF00"/>
                </a:solidFill>
              </a:rPr>
              <a:t>saith</a:t>
            </a:r>
            <a:r>
              <a:rPr lang="en-US" sz="3600" i="1" dirty="0" smtClean="0">
                <a:solidFill>
                  <a:srgbClr val="FFFF00"/>
                </a:solidFill>
              </a:rPr>
              <a:t>, And let all the angels of God worship him" (Heb. 1:6; see also Luke 2:8-15)</a:t>
            </a:r>
          </a:p>
          <a:p>
            <a:pPr algn="ctr"/>
            <a:endParaRPr lang="en-US" sz="3600" i="1" dirty="0">
              <a:solidFill>
                <a:srgbClr val="FFFF00"/>
              </a:solidFill>
            </a:endParaRPr>
          </a:p>
        </p:txBody>
      </p:sp>
      <p:pic>
        <p:nvPicPr>
          <p:cNvPr id="3074" name="Picture 2"/>
          <p:cNvPicPr>
            <a:picLocks noChangeAspect="1" noChangeArrowheads="1"/>
          </p:cNvPicPr>
          <p:nvPr/>
        </p:nvPicPr>
        <p:blipFill>
          <a:blip r:embed="rId2" cstate="print"/>
          <a:srcRect/>
          <a:stretch>
            <a:fillRect/>
          </a:stretch>
        </p:blipFill>
        <p:spPr bwMode="auto">
          <a:xfrm>
            <a:off x="3860800" y="2057400"/>
            <a:ext cx="5283200" cy="3962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4800" dirty="0" smtClean="0">
                <a:effectLst>
                  <a:glow rad="101600">
                    <a:schemeClr val="bg1">
                      <a:alpha val="60000"/>
                    </a:schemeClr>
                  </a:glow>
                </a:effectLst>
              </a:rPr>
              <a:t>He sealed his Son</a:t>
            </a:r>
            <a:endParaRPr lang="en-US" sz="4800" dirty="0">
              <a:effectLst>
                <a:glow rad="101600">
                  <a:schemeClr val="bg1">
                    <a:alpha val="60000"/>
                  </a:schemeClr>
                </a:glow>
              </a:effectLst>
            </a:endParaRPr>
          </a:p>
        </p:txBody>
      </p:sp>
      <p:pic>
        <p:nvPicPr>
          <p:cNvPr id="4098" name="Picture 2"/>
          <p:cNvPicPr>
            <a:picLocks noChangeAspect="1" noChangeArrowheads="1"/>
          </p:cNvPicPr>
          <p:nvPr/>
        </p:nvPicPr>
        <p:blipFill>
          <a:blip r:embed="rId2" cstate="print"/>
          <a:srcRect/>
          <a:stretch>
            <a:fillRect/>
          </a:stretch>
        </p:blipFill>
        <p:spPr bwMode="auto">
          <a:xfrm>
            <a:off x="0" y="0"/>
            <a:ext cx="9144000" cy="7162800"/>
          </a:xfrm>
          <a:prstGeom prst="rect">
            <a:avLst/>
          </a:prstGeom>
          <a:noFill/>
          <a:ln w="9525">
            <a:noFill/>
            <a:miter lim="800000"/>
            <a:headEnd/>
            <a:tailEnd/>
          </a:ln>
        </p:spPr>
      </p:pic>
      <p:sp>
        <p:nvSpPr>
          <p:cNvPr id="3" name="Content Placeholder 2"/>
          <p:cNvSpPr>
            <a:spLocks noGrp="1"/>
          </p:cNvSpPr>
          <p:nvPr>
            <p:ph idx="1"/>
          </p:nvPr>
        </p:nvSpPr>
        <p:spPr>
          <a:xfrm>
            <a:off x="5029200" y="1905000"/>
            <a:ext cx="4114800" cy="4221163"/>
          </a:xfrm>
        </p:spPr>
        <p:txBody>
          <a:bodyPr>
            <a:noAutofit/>
          </a:bodyPr>
          <a:lstStyle/>
          <a:p>
            <a:pPr algn="ctr">
              <a:buNone/>
            </a:pPr>
            <a:r>
              <a:rPr lang="en-US" sz="3000" b="1" i="1" dirty="0" smtClean="0">
                <a:solidFill>
                  <a:schemeClr val="bg1"/>
                </a:solidFill>
              </a:rPr>
              <a:t>   "</a:t>
            </a:r>
            <a:r>
              <a:rPr lang="en-US" sz="3000" b="1" i="1" dirty="0" err="1" smtClean="0">
                <a:solidFill>
                  <a:schemeClr val="bg1"/>
                </a:solidFill>
              </a:rPr>
              <a:t>Labour</a:t>
            </a:r>
            <a:r>
              <a:rPr lang="en-US" sz="3000" b="1" i="1" dirty="0" smtClean="0">
                <a:solidFill>
                  <a:schemeClr val="bg1"/>
                </a:solidFill>
              </a:rPr>
              <a:t> not for the meat which </a:t>
            </a:r>
            <a:r>
              <a:rPr lang="en-US" sz="3000" b="1" i="1" dirty="0" err="1" smtClean="0">
                <a:solidFill>
                  <a:schemeClr val="bg1"/>
                </a:solidFill>
              </a:rPr>
              <a:t>perisheth</a:t>
            </a:r>
            <a:r>
              <a:rPr lang="en-US" sz="3000" b="1" i="1" dirty="0" smtClean="0">
                <a:solidFill>
                  <a:schemeClr val="bg1"/>
                </a:solidFill>
              </a:rPr>
              <a:t>, but for that meat which </a:t>
            </a:r>
            <a:r>
              <a:rPr lang="en-US" sz="3000" b="1" i="1" dirty="0" err="1" smtClean="0">
                <a:solidFill>
                  <a:schemeClr val="bg1"/>
                </a:solidFill>
              </a:rPr>
              <a:t>endureth</a:t>
            </a:r>
            <a:r>
              <a:rPr lang="en-US" sz="3000" b="1" i="1" dirty="0" smtClean="0">
                <a:solidFill>
                  <a:schemeClr val="bg1"/>
                </a:solidFill>
              </a:rPr>
              <a:t> unto everlasting life, which the Son of man shall give unto you: for </a:t>
            </a:r>
          </a:p>
          <a:p>
            <a:pPr algn="ctr">
              <a:buNone/>
            </a:pPr>
            <a:r>
              <a:rPr lang="en-US" sz="3000" b="1" i="1" dirty="0" smtClean="0">
                <a:solidFill>
                  <a:schemeClr val="bg1"/>
                </a:solidFill>
              </a:rPr>
              <a:t>him hath God the </a:t>
            </a:r>
          </a:p>
          <a:p>
            <a:pPr algn="ctr">
              <a:buNone/>
            </a:pPr>
            <a:r>
              <a:rPr lang="en-US" sz="3000" b="1" i="1" dirty="0" smtClean="0">
                <a:solidFill>
                  <a:schemeClr val="bg1"/>
                </a:solidFill>
              </a:rPr>
              <a:t>Father sealed" </a:t>
            </a:r>
          </a:p>
          <a:p>
            <a:pPr algn="ctr">
              <a:buNone/>
            </a:pPr>
            <a:r>
              <a:rPr lang="en-US" sz="3000" b="1" i="1" dirty="0" smtClean="0">
                <a:solidFill>
                  <a:schemeClr val="bg1"/>
                </a:solidFill>
              </a:rPr>
              <a:t>(John 6:27)</a:t>
            </a:r>
          </a:p>
          <a:p>
            <a:pPr algn="ctr"/>
            <a:endParaRPr lang="en-US" sz="3000" b="1" i="1" dirty="0">
              <a:solidFill>
                <a:schemeClr val="bg1"/>
              </a:solidFill>
            </a:endParaRPr>
          </a:p>
        </p:txBody>
      </p:sp>
      <p:sp>
        <p:nvSpPr>
          <p:cNvPr id="4" name="Rectangle 3"/>
          <p:cNvSpPr/>
          <p:nvPr/>
        </p:nvSpPr>
        <p:spPr>
          <a:xfrm>
            <a:off x="304800" y="1981200"/>
            <a:ext cx="3276600" cy="4524315"/>
          </a:xfrm>
          <a:prstGeom prst="rect">
            <a:avLst/>
          </a:prstGeom>
        </p:spPr>
        <p:txBody>
          <a:bodyPr wrap="square">
            <a:spAutoFit/>
          </a:bodyPr>
          <a:lstStyle/>
          <a:p>
            <a:pPr algn="ctr"/>
            <a:r>
              <a:rPr lang="en-US" sz="3200" b="1" dirty="0" smtClean="0">
                <a:solidFill>
                  <a:schemeClr val="bg1"/>
                </a:solidFill>
              </a:rPr>
              <a:t>It means to set or mark with a seal in order to confirm, attest , to authenticate.</a:t>
            </a:r>
          </a:p>
          <a:p>
            <a:pPr algn="ctr"/>
            <a:r>
              <a:rPr lang="en-US" sz="3200" b="1" dirty="0" smtClean="0">
                <a:solidFill>
                  <a:schemeClr val="bg1"/>
                </a:solidFill>
              </a:rPr>
              <a:t>To prove one’s testimony, that he is what he professes to be.</a:t>
            </a:r>
            <a:endParaRPr lang="en-US" sz="32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to="" calcmode="lin" valueType="num">
                                      <p:cBhvr>
                                        <p:cTn id="15" dur="1" fill="hold"/>
                                        <p:tgtEl>
                                          <p:spTgt spid="3">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to="" calcmode="lin" valueType="num">
                                      <p:cBhvr>
                                        <p:cTn id="18" dur="1" fill="hold"/>
                                        <p:tgtEl>
                                          <p:spTgt spid="3">
                                            <p:txEl>
                                              <p:pRg st="2" end="2"/>
                                            </p:txEl>
                                          </p:spTgt>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to="" calcmode="lin" valueType="num">
                                      <p:cBhvr>
                                        <p:cTn id="21" dur="1" fill="hold"/>
                                        <p:tgtEl>
                                          <p:spTgt spid="3">
                                            <p:txEl>
                                              <p:pRg st="3" end="3"/>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to="" calcmode="lin" valueType="num">
                                      <p:cBhvr>
                                        <p:cTn id="26" dur="1" fill="hold"/>
                                        <p:tgtEl>
                                          <p:spTgt spid="4">
                                            <p:txEl>
                                              <p:pRg st="0" end="0"/>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to="" calcmode="lin" valueType="num">
                                      <p:cBhvr>
                                        <p:cTn id="29"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821363"/>
          </a:xfrm>
        </p:spPr>
        <p:txBody>
          <a:bodyPr>
            <a:noAutofit/>
          </a:bodyPr>
          <a:lstStyle/>
          <a:p>
            <a:r>
              <a:rPr lang="en-US" sz="3600" i="1" dirty="0" smtClean="0"/>
              <a:t>Eph. 1:13-14 “In whom ye also trusted, after that ye heard the word of truth, the gospel of your salvation: in whom also after that ye believed, ye were sealed with that holy Spirit of promise, Which is the earnest of our </a:t>
            </a:r>
            <a:r>
              <a:rPr lang="en-US" sz="3600" i="1" dirty="0" err="1" smtClean="0"/>
              <a:t>inheritanceuntil</a:t>
            </a:r>
            <a:r>
              <a:rPr lang="en-US" sz="3600" i="1" dirty="0" smtClean="0"/>
              <a:t> the redemption of the purchased possession, unto the praise of his glory.”</a:t>
            </a:r>
          </a:p>
          <a:p>
            <a:r>
              <a:rPr lang="en-US" sz="3600" dirty="0" smtClean="0">
                <a:solidFill>
                  <a:srgbClr val="FFFF00"/>
                </a:solidFill>
              </a:rPr>
              <a:t>We are “marked” with God’s Spirit as our “seal” until we are glorified: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523999" y="0"/>
            <a:ext cx="6125829" cy="6858000"/>
          </a:xfrm>
          <a:prstGeom prst="rect">
            <a:avLst/>
          </a:prstGeom>
          <a:noFill/>
          <a:ln w="9525">
            <a:noFill/>
            <a:miter lim="800000"/>
            <a:headEnd/>
            <a:tailEnd/>
          </a:ln>
        </p:spPr>
      </p:pic>
      <p:sp>
        <p:nvSpPr>
          <p:cNvPr id="3" name="Rectangle 2"/>
          <p:cNvSpPr/>
          <p:nvPr/>
        </p:nvSpPr>
        <p:spPr>
          <a:xfrm>
            <a:off x="2057400" y="228600"/>
            <a:ext cx="5181600" cy="144780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chemeClr val="bg1"/>
                </a:solidFill>
              </a:rPr>
              <a:t> “And grieve not the holy Spirit of God, whereby ye are sealed unto the day of redemption.” Eph. 4:30 </a:t>
            </a:r>
            <a:endParaRPr lang="en-US" sz="2400"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57200"/>
            <a:ext cx="8229600" cy="960438"/>
          </a:xfrm>
        </p:spPr>
        <p:txBody>
          <a:bodyPr>
            <a:noAutofit/>
          </a:bodyPr>
          <a:lstStyle/>
          <a:p>
            <a:pPr lvl="0"/>
            <a:r>
              <a:rPr lang="en-US" dirty="0"/>
              <a:t>He is the Father </a:t>
            </a:r>
            <a:r>
              <a:rPr lang="en-US" dirty="0" smtClean="0"/>
              <a:t>(source) of </a:t>
            </a:r>
            <a:r>
              <a:rPr lang="en-US" dirty="0"/>
              <a:t>all </a:t>
            </a:r>
            <a:r>
              <a:rPr lang="en-US" dirty="0" smtClean="0"/>
              <a:t>life </a:t>
            </a:r>
            <a:r>
              <a:rPr lang="en-US" dirty="0"/>
              <a:t/>
            </a:r>
            <a:br>
              <a:rPr lang="en-US" dirty="0"/>
            </a:b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828800" y="1219200"/>
            <a:ext cx="5565614" cy="528211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81000" y="-304800"/>
            <a:ext cx="9753600" cy="7315200"/>
          </a:xfrm>
          <a:prstGeom prst="rect">
            <a:avLst/>
          </a:prstGeom>
          <a:noFill/>
          <a:ln w="9525">
            <a:noFill/>
            <a:miter lim="800000"/>
            <a:headEnd/>
            <a:tailEnd/>
          </a:ln>
        </p:spPr>
      </p:pic>
      <p:sp>
        <p:nvSpPr>
          <p:cNvPr id="2" name="Title 1"/>
          <p:cNvSpPr>
            <a:spLocks noGrp="1"/>
          </p:cNvSpPr>
          <p:nvPr>
            <p:ph type="title"/>
          </p:nvPr>
        </p:nvSpPr>
        <p:spPr>
          <a:xfrm>
            <a:off x="457200" y="0"/>
            <a:ext cx="8229600" cy="1371600"/>
          </a:xfrm>
        </p:spPr>
        <p:txBody>
          <a:bodyPr/>
          <a:lstStyle/>
          <a:p>
            <a:r>
              <a:rPr lang="en-US" b="1" dirty="0" smtClean="0">
                <a:solidFill>
                  <a:schemeClr val="bg1"/>
                </a:solidFill>
              </a:rPr>
              <a:t>He bore witness to his Son </a:t>
            </a:r>
            <a:endParaRPr lang="en-US" b="1" dirty="0">
              <a:solidFill>
                <a:schemeClr val="bg1"/>
              </a:solidFill>
            </a:endParaRPr>
          </a:p>
        </p:txBody>
      </p:sp>
      <p:sp>
        <p:nvSpPr>
          <p:cNvPr id="3" name="Content Placeholder 2"/>
          <p:cNvSpPr>
            <a:spLocks noGrp="1"/>
          </p:cNvSpPr>
          <p:nvPr>
            <p:ph idx="1"/>
          </p:nvPr>
        </p:nvSpPr>
        <p:spPr>
          <a:xfrm>
            <a:off x="457200" y="4419600"/>
            <a:ext cx="8229600" cy="1706563"/>
          </a:xfrm>
        </p:spPr>
        <p:txBody>
          <a:bodyPr/>
          <a:lstStyle/>
          <a:p>
            <a:pPr algn="ctr">
              <a:buNone/>
            </a:pPr>
            <a:r>
              <a:rPr lang="en-US" i="1" dirty="0" smtClean="0">
                <a:solidFill>
                  <a:srgbClr val="FFFF00"/>
                </a:solidFill>
                <a:effectLst>
                  <a:glow rad="101600">
                    <a:schemeClr val="bg1">
                      <a:alpha val="60000"/>
                    </a:schemeClr>
                  </a:glow>
                </a:effectLst>
              </a:rPr>
              <a:t>    “And lo a voice from heaven, saying, This is my beloved Son, in whom I am well pleased.” Matt. 3:17 </a:t>
            </a:r>
            <a:endParaRPr lang="en-US"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US" dirty="0" smtClean="0"/>
              <a:t>He delighted in his Son</a:t>
            </a:r>
            <a:endParaRPr lang="en-US" dirty="0"/>
          </a:p>
        </p:txBody>
      </p:sp>
      <p:sp>
        <p:nvSpPr>
          <p:cNvPr id="3" name="Content Placeholder 2"/>
          <p:cNvSpPr>
            <a:spLocks noGrp="1"/>
          </p:cNvSpPr>
          <p:nvPr>
            <p:ph idx="1"/>
          </p:nvPr>
        </p:nvSpPr>
        <p:spPr>
          <a:xfrm>
            <a:off x="0" y="1295400"/>
            <a:ext cx="4191000" cy="5562600"/>
          </a:xfrm>
        </p:spPr>
        <p:txBody>
          <a:bodyPr>
            <a:normAutofit/>
          </a:bodyPr>
          <a:lstStyle/>
          <a:p>
            <a:pPr algn="ctr">
              <a:buNone/>
            </a:pPr>
            <a:r>
              <a:rPr lang="en-US" i="1" dirty="0" smtClean="0">
                <a:solidFill>
                  <a:srgbClr val="FFFF00"/>
                </a:solidFill>
              </a:rPr>
              <a:t>   "While he yet </a:t>
            </a:r>
            <a:r>
              <a:rPr lang="en-US" i="1" dirty="0" err="1" smtClean="0">
                <a:solidFill>
                  <a:srgbClr val="FFFF00"/>
                </a:solidFill>
              </a:rPr>
              <a:t>spake</a:t>
            </a:r>
            <a:r>
              <a:rPr lang="en-US" i="1" dirty="0" smtClean="0">
                <a:solidFill>
                  <a:srgbClr val="FFFF00"/>
                </a:solidFill>
              </a:rPr>
              <a:t>, behold, a bright cloud overshadowed them: and behold a voice out of the cloud, which said, This is my beloved Son, in whom I am well pleased; hear ye him" </a:t>
            </a:r>
          </a:p>
          <a:p>
            <a:pPr algn="ctr">
              <a:buNone/>
            </a:pPr>
            <a:r>
              <a:rPr lang="en-US" i="1" dirty="0" smtClean="0">
                <a:solidFill>
                  <a:srgbClr val="FFFF00"/>
                </a:solidFill>
              </a:rPr>
              <a:t>Matt. 17:5</a:t>
            </a:r>
          </a:p>
          <a:p>
            <a:pPr algn="ctr"/>
            <a:endParaRPr lang="en-US" i="1" dirty="0">
              <a:solidFill>
                <a:srgbClr val="FFFF00"/>
              </a:solidFill>
            </a:endParaRPr>
          </a:p>
        </p:txBody>
      </p:sp>
      <p:pic>
        <p:nvPicPr>
          <p:cNvPr id="4099" name="Picture 3"/>
          <p:cNvPicPr>
            <a:picLocks noChangeAspect="1" noChangeArrowheads="1"/>
          </p:cNvPicPr>
          <p:nvPr/>
        </p:nvPicPr>
        <p:blipFill>
          <a:blip r:embed="rId2" cstate="print"/>
          <a:srcRect/>
          <a:stretch>
            <a:fillRect/>
          </a:stretch>
        </p:blipFill>
        <p:spPr bwMode="auto">
          <a:xfrm>
            <a:off x="4114800" y="1752600"/>
            <a:ext cx="4880841" cy="36195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He was totally satisfied by his Son</a:t>
            </a:r>
            <a:endParaRPr lang="en-US" dirty="0"/>
          </a:p>
        </p:txBody>
      </p:sp>
      <p:sp>
        <p:nvSpPr>
          <p:cNvPr id="3" name="Content Placeholder 2"/>
          <p:cNvSpPr>
            <a:spLocks noGrp="1"/>
          </p:cNvSpPr>
          <p:nvPr>
            <p:ph idx="1"/>
          </p:nvPr>
        </p:nvSpPr>
        <p:spPr>
          <a:xfrm>
            <a:off x="4800600" y="1676400"/>
            <a:ext cx="4343400" cy="4953000"/>
          </a:xfrm>
        </p:spPr>
        <p:txBody>
          <a:bodyPr>
            <a:normAutofit/>
          </a:bodyPr>
          <a:lstStyle/>
          <a:p>
            <a:pPr lvl="0" algn="ctr">
              <a:buNone/>
            </a:pPr>
            <a:r>
              <a:rPr lang="en-US" sz="3600" i="1" dirty="0" smtClean="0">
                <a:solidFill>
                  <a:srgbClr val="FFFF00"/>
                </a:solidFill>
              </a:rPr>
              <a:t>   “And he that sent me is with me: the Father hath not left me alone; for I do always those things that please him.”</a:t>
            </a:r>
          </a:p>
          <a:p>
            <a:pPr lvl="0" algn="ctr">
              <a:buNone/>
            </a:pPr>
            <a:r>
              <a:rPr lang="en-US" sz="3600" i="1" dirty="0" smtClean="0">
                <a:solidFill>
                  <a:srgbClr val="FFFF00"/>
                </a:solidFill>
              </a:rPr>
              <a:t> John 8:29</a:t>
            </a:r>
          </a:p>
          <a:p>
            <a:pPr algn="ctr"/>
            <a:endParaRPr lang="en-US" sz="3600" i="1" dirty="0">
              <a:solidFill>
                <a:srgbClr val="FFFF00"/>
              </a:solidFill>
            </a:endParaRPr>
          </a:p>
        </p:txBody>
      </p:sp>
      <p:pic>
        <p:nvPicPr>
          <p:cNvPr id="10242" name="Picture 2"/>
          <p:cNvPicPr>
            <a:picLocks noChangeAspect="1" noChangeArrowheads="1"/>
          </p:cNvPicPr>
          <p:nvPr/>
        </p:nvPicPr>
        <p:blipFill>
          <a:blip r:embed="rId2" cstate="print"/>
          <a:srcRect/>
          <a:stretch>
            <a:fillRect/>
          </a:stretch>
        </p:blipFill>
        <p:spPr bwMode="auto">
          <a:xfrm rot="21409560">
            <a:off x="406624" y="2033923"/>
            <a:ext cx="47625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609600"/>
            <a:ext cx="5410200" cy="6477000"/>
          </a:xfrm>
        </p:spPr>
        <p:txBody>
          <a:bodyPr>
            <a:normAutofit/>
          </a:bodyPr>
          <a:lstStyle/>
          <a:p>
            <a:pPr algn="ctr">
              <a:buNone/>
            </a:pPr>
            <a:r>
              <a:rPr lang="en-US" i="1" dirty="0" smtClean="0">
                <a:solidFill>
                  <a:srgbClr val="FFFF00"/>
                </a:solidFill>
              </a:rPr>
              <a:t>   “Wherefore we </a:t>
            </a:r>
            <a:r>
              <a:rPr lang="en-US" i="1" dirty="0" err="1" smtClean="0">
                <a:solidFill>
                  <a:srgbClr val="FFFF00"/>
                </a:solidFill>
              </a:rPr>
              <a:t>labour</a:t>
            </a:r>
            <a:r>
              <a:rPr lang="en-US" i="1" dirty="0" smtClean="0">
                <a:solidFill>
                  <a:srgbClr val="FFFF00"/>
                </a:solidFill>
              </a:rPr>
              <a:t>, that, whether present or absent, we may be accepted (well-pleasing) of him. For we must all appear before the judgment seat of Christ; that every one may receive the things done in his body, according to that he hath done, whether it be good or bad.” II Corinthians 5:9-10</a:t>
            </a:r>
            <a:endParaRPr lang="en-US" i="1" dirty="0">
              <a:solidFill>
                <a:srgbClr val="FFFF00"/>
              </a:solidFill>
            </a:endParaRPr>
          </a:p>
        </p:txBody>
      </p:sp>
      <p:pic>
        <p:nvPicPr>
          <p:cNvPr id="2051" name="Picture 3"/>
          <p:cNvPicPr>
            <a:picLocks noChangeAspect="1" noChangeArrowheads="1"/>
          </p:cNvPicPr>
          <p:nvPr/>
        </p:nvPicPr>
        <p:blipFill>
          <a:blip r:embed="rId2" cstate="print"/>
          <a:srcRect/>
          <a:stretch>
            <a:fillRect/>
          </a:stretch>
        </p:blipFill>
        <p:spPr bwMode="auto">
          <a:xfrm>
            <a:off x="228600" y="685800"/>
            <a:ext cx="3657600" cy="3657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He spoke through his son</a:t>
            </a:r>
            <a:endParaRPr lang="en-US" dirty="0"/>
          </a:p>
        </p:txBody>
      </p:sp>
      <p:sp>
        <p:nvSpPr>
          <p:cNvPr id="3" name="Content Placeholder 2"/>
          <p:cNvSpPr>
            <a:spLocks noGrp="1"/>
          </p:cNvSpPr>
          <p:nvPr>
            <p:ph idx="1"/>
          </p:nvPr>
        </p:nvSpPr>
        <p:spPr>
          <a:xfrm>
            <a:off x="0" y="1295400"/>
            <a:ext cx="9144000" cy="5562600"/>
          </a:xfrm>
        </p:spPr>
        <p:txBody>
          <a:bodyPr>
            <a:normAutofit/>
          </a:bodyPr>
          <a:lstStyle/>
          <a:p>
            <a:pPr>
              <a:buNone/>
            </a:pPr>
            <a:r>
              <a:rPr lang="en-US" i="1" dirty="0" smtClean="0">
                <a:solidFill>
                  <a:srgbClr val="FFFF00"/>
                </a:solidFill>
              </a:rPr>
              <a:t>   “Then said Jesus unto them, When ye have lifted up the Son of man, then shall ye know that I am he, and that I do nothing of myself; but as my Father hath taught me, I speak these things” John 8:28</a:t>
            </a:r>
          </a:p>
          <a:p>
            <a:pPr>
              <a:buNone/>
            </a:pPr>
            <a:r>
              <a:rPr lang="en-US" i="1" dirty="0" smtClean="0">
                <a:solidFill>
                  <a:srgbClr val="FFFF00"/>
                </a:solidFill>
              </a:rPr>
              <a:t>   “</a:t>
            </a:r>
            <a:r>
              <a:rPr lang="en-US" i="1" dirty="0" err="1" smtClean="0">
                <a:solidFill>
                  <a:srgbClr val="FFFF00"/>
                </a:solidFill>
              </a:rPr>
              <a:t>Believest</a:t>
            </a:r>
            <a:r>
              <a:rPr lang="en-US" i="1" dirty="0" smtClean="0">
                <a:solidFill>
                  <a:srgbClr val="FFFF00"/>
                </a:solidFill>
              </a:rPr>
              <a:t> thou not that I am in the Father, and the Father in me? the words that I speak unto you I speak not of myself: but the Father that </a:t>
            </a:r>
            <a:r>
              <a:rPr lang="en-US" i="1" dirty="0" err="1" smtClean="0">
                <a:solidFill>
                  <a:srgbClr val="FFFF00"/>
                </a:solidFill>
              </a:rPr>
              <a:t>dwelleth</a:t>
            </a:r>
            <a:r>
              <a:rPr lang="en-US" i="1" dirty="0" smtClean="0">
                <a:solidFill>
                  <a:srgbClr val="FFFF00"/>
                </a:solidFill>
              </a:rPr>
              <a:t> in me” John 14:10 </a:t>
            </a:r>
          </a:p>
          <a:p>
            <a:pPr>
              <a:buNone/>
            </a:pPr>
            <a:r>
              <a:rPr lang="en-US" i="1" dirty="0" smtClean="0">
                <a:solidFill>
                  <a:srgbClr val="FFFF00"/>
                </a:solidFill>
              </a:rPr>
              <a:t>    “This is my beloved Son, in whom I am well pleased; hear ye him” Matt. 17:5</a:t>
            </a:r>
          </a:p>
          <a:p>
            <a:pPr>
              <a:buNone/>
            </a:pPr>
            <a:endParaRPr lang="en-US" dirty="0" smtClean="0">
              <a:solidFill>
                <a:srgbClr val="FFFF00"/>
              </a:solidFill>
            </a:endParaRPr>
          </a:p>
          <a:p>
            <a:pPr>
              <a:buNone/>
            </a:pPr>
            <a:endParaRPr lang="en-US" dirty="0" smtClean="0">
              <a:solidFill>
                <a:srgbClr val="FFFF00"/>
              </a:solidFill>
            </a:endParaRPr>
          </a:p>
          <a:p>
            <a:endParaRPr lang="en-US"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219200" y="-152400"/>
            <a:ext cx="6667500" cy="75628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038600" cy="5867400"/>
          </a:xfrm>
        </p:spPr>
        <p:txBody>
          <a:bodyPr>
            <a:normAutofit/>
          </a:bodyPr>
          <a:lstStyle/>
          <a:p>
            <a:r>
              <a:rPr lang="en-US" sz="4000" i="1" dirty="0" smtClean="0">
                <a:solidFill>
                  <a:srgbClr val="FFFF00"/>
                </a:solidFill>
              </a:rPr>
              <a:t>“And he was clothed with a vesture dipped in blood: and his name is called The Word of God.” </a:t>
            </a:r>
            <a:br>
              <a:rPr lang="en-US" sz="4000" i="1" dirty="0" smtClean="0">
                <a:solidFill>
                  <a:srgbClr val="FFFF00"/>
                </a:solidFill>
              </a:rPr>
            </a:br>
            <a:r>
              <a:rPr lang="en-US" sz="4000" i="1" dirty="0" smtClean="0">
                <a:solidFill>
                  <a:srgbClr val="FFFF00"/>
                </a:solidFill>
              </a:rPr>
              <a:t>Rev. 19:13 </a:t>
            </a:r>
            <a:endParaRPr lang="en-US" sz="4000" i="1" dirty="0">
              <a:solidFill>
                <a:srgbClr val="FFFF00"/>
              </a:solidFill>
            </a:endParaRPr>
          </a:p>
        </p:txBody>
      </p:sp>
      <p:pic>
        <p:nvPicPr>
          <p:cNvPr id="3074" name="Picture 2" descr="C:\Users\Dan White\Pictures\Bible pictures\Prophecy pictures\prophecy pictures\rapture and second coming\Christ the Conquer.jpg"/>
          <p:cNvPicPr>
            <a:picLocks noChangeAspect="1" noChangeArrowheads="1"/>
          </p:cNvPicPr>
          <p:nvPr/>
        </p:nvPicPr>
        <p:blipFill>
          <a:blip r:embed="rId2" cstate="print"/>
          <a:srcRect/>
          <a:stretch>
            <a:fillRect/>
          </a:stretch>
        </p:blipFill>
        <p:spPr bwMode="auto">
          <a:xfrm>
            <a:off x="4074774" y="1"/>
            <a:ext cx="5069226" cy="6858000"/>
          </a:xfrm>
          <a:prstGeom prst="rect">
            <a:avLst/>
          </a:prstGeom>
          <a:noFill/>
        </p:spPr>
      </p:pic>
      <p:pic>
        <p:nvPicPr>
          <p:cNvPr id="3075" name="Picture 3"/>
          <p:cNvPicPr>
            <a:picLocks noChangeAspect="1" noChangeArrowheads="1"/>
          </p:cNvPicPr>
          <p:nvPr/>
        </p:nvPicPr>
        <p:blipFill>
          <a:blip r:embed="rId3" cstate="print"/>
          <a:srcRect/>
          <a:stretch>
            <a:fillRect/>
          </a:stretch>
        </p:blipFill>
        <p:spPr bwMode="auto">
          <a:xfrm>
            <a:off x="4419600" y="1905000"/>
            <a:ext cx="4368800"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pPr algn="ctr">
              <a:buNone/>
            </a:pPr>
            <a:r>
              <a:rPr lang="en-US" sz="3600" i="1" dirty="0" smtClean="0"/>
              <a:t>   “God, who at sundry times (various times) and in divers manners (in many ways, method or form) </a:t>
            </a:r>
            <a:r>
              <a:rPr lang="en-US" sz="3600" i="1" dirty="0" err="1" smtClean="0"/>
              <a:t>spake</a:t>
            </a:r>
            <a:r>
              <a:rPr lang="en-US" sz="3600" i="1" dirty="0" smtClean="0"/>
              <a:t> in time past unto the fathers by the prophets, Hath in these last days spoken unto us by his Son, whom he hath appointed heir of all things, by whom also he made the worlds; Who being the brightness of his glory, and the express image of his person, and upholding all things by the word of his power, when he had by himself purged our sins, sat down on the right hand of the Majesty</a:t>
            </a:r>
          </a:p>
          <a:p>
            <a:pPr algn="ctr">
              <a:buNone/>
            </a:pPr>
            <a:r>
              <a:rPr lang="en-US" sz="3600" i="1" dirty="0" smtClean="0"/>
              <a:t> on high.” Hebrews 1:1-3 </a:t>
            </a:r>
            <a:endParaRPr lang="en-US" sz="3600" i="1"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p>
            <a:r>
              <a:rPr lang="en-US" dirty="0" smtClean="0"/>
              <a:t>He listened to his Son</a:t>
            </a:r>
            <a:endParaRPr lang="en-US" dirty="0"/>
          </a:p>
        </p:txBody>
      </p:sp>
      <p:sp>
        <p:nvSpPr>
          <p:cNvPr id="3" name="Content Placeholder 2"/>
          <p:cNvSpPr>
            <a:spLocks noGrp="1"/>
          </p:cNvSpPr>
          <p:nvPr>
            <p:ph idx="1"/>
          </p:nvPr>
        </p:nvSpPr>
        <p:spPr>
          <a:xfrm>
            <a:off x="0" y="1600200"/>
            <a:ext cx="4953000" cy="5257800"/>
          </a:xfrm>
        </p:spPr>
        <p:txBody>
          <a:bodyPr>
            <a:normAutofit fontScale="92500" lnSpcReduction="10000"/>
          </a:bodyPr>
          <a:lstStyle/>
          <a:p>
            <a:pPr algn="ctr">
              <a:buNone/>
            </a:pPr>
            <a:r>
              <a:rPr lang="en-US" i="1" dirty="0" smtClean="0">
                <a:solidFill>
                  <a:srgbClr val="FFFF00"/>
                </a:solidFill>
              </a:rPr>
              <a:t>    "Then they took away the stone from the place where the dead was laid. And Jesus lifted up his eyes, and said, Father, I thank thee that thou hast heard me. And I knew that thou </a:t>
            </a:r>
            <a:r>
              <a:rPr lang="en-US" i="1" dirty="0" err="1" smtClean="0">
                <a:solidFill>
                  <a:srgbClr val="FFFF00"/>
                </a:solidFill>
              </a:rPr>
              <a:t>hearest</a:t>
            </a:r>
            <a:r>
              <a:rPr lang="en-US" i="1" dirty="0" smtClean="0">
                <a:solidFill>
                  <a:srgbClr val="FFFF00"/>
                </a:solidFill>
              </a:rPr>
              <a:t> me always: but because of the people which stand by I said it, that they may believe that thou hast sent me" </a:t>
            </a:r>
          </a:p>
          <a:p>
            <a:pPr algn="ctr">
              <a:buNone/>
            </a:pPr>
            <a:r>
              <a:rPr lang="en-US" i="1" dirty="0" smtClean="0">
                <a:solidFill>
                  <a:srgbClr val="FFFF00"/>
                </a:solidFill>
              </a:rPr>
              <a:t>John 11:41-42</a:t>
            </a:r>
          </a:p>
          <a:p>
            <a:pPr algn="ctr">
              <a:buNone/>
            </a:pPr>
            <a:endParaRPr lang="en-US" i="1" dirty="0">
              <a:solidFill>
                <a:srgbClr val="FFFF00"/>
              </a:solidFill>
            </a:endParaRPr>
          </a:p>
        </p:txBody>
      </p:sp>
      <p:pic>
        <p:nvPicPr>
          <p:cNvPr id="5122" name="Picture 2"/>
          <p:cNvPicPr>
            <a:picLocks noChangeAspect="1" noChangeArrowheads="1"/>
          </p:cNvPicPr>
          <p:nvPr/>
        </p:nvPicPr>
        <p:blipFill>
          <a:blip r:embed="rId2" cstate="print">
            <a:lum bright="-10000"/>
          </a:blip>
          <a:srcRect/>
          <a:stretch>
            <a:fillRect/>
          </a:stretch>
        </p:blipFill>
        <p:spPr bwMode="auto">
          <a:xfrm>
            <a:off x="5105400" y="2057400"/>
            <a:ext cx="4038600" cy="31641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Pray in Jesus Name</a:t>
            </a:r>
            <a:endParaRPr lang="en-US" dirty="0"/>
          </a:p>
        </p:txBody>
      </p:sp>
      <p:sp>
        <p:nvSpPr>
          <p:cNvPr id="3" name="Content Placeholder 2"/>
          <p:cNvSpPr>
            <a:spLocks noGrp="1"/>
          </p:cNvSpPr>
          <p:nvPr>
            <p:ph idx="1"/>
          </p:nvPr>
        </p:nvSpPr>
        <p:spPr>
          <a:xfrm>
            <a:off x="0" y="1219200"/>
            <a:ext cx="5638800" cy="5638800"/>
          </a:xfrm>
        </p:spPr>
        <p:txBody>
          <a:bodyPr>
            <a:normAutofit fontScale="92500" lnSpcReduction="20000"/>
          </a:bodyPr>
          <a:lstStyle/>
          <a:p>
            <a:pPr algn="ctr">
              <a:buNone/>
            </a:pPr>
            <a:r>
              <a:rPr lang="en-US" i="1" dirty="0" smtClean="0">
                <a:solidFill>
                  <a:srgbClr val="FFFF00"/>
                </a:solidFill>
              </a:rPr>
              <a:t>    “And whatsoever ye shall ask in my name, that will I do, that the Father may be glorified in the Son…If ye shall ask any thing in my name, I will do it…Ye have not chosen me, but I have chosen you, and ordained you, that ye should go and bring forth fruit, and that your fruit should remain: that whatsoever ye shall ask of the Father in my name, he may give it you... Verily, verily, I say unto you, Whatsoever ye shall ask the Father in my name, he will give it you.”</a:t>
            </a:r>
            <a:endParaRPr lang="en-US" i="1"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5791200" y="1600200"/>
            <a:ext cx="3107654" cy="464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5099" y="-152400"/>
            <a:ext cx="9229099" cy="7010400"/>
          </a:xfrm>
          <a:prstGeom prst="rect">
            <a:avLst/>
          </a:prstGeom>
          <a:noFill/>
          <a:ln w="9525">
            <a:noFill/>
            <a:miter lim="800000"/>
            <a:headEnd/>
            <a:tailEnd/>
          </a:ln>
        </p:spPr>
      </p:pic>
      <p:sp>
        <p:nvSpPr>
          <p:cNvPr id="3" name="Rectangle 2"/>
          <p:cNvSpPr/>
          <p:nvPr/>
        </p:nvSpPr>
        <p:spPr>
          <a:xfrm>
            <a:off x="152400" y="4419600"/>
            <a:ext cx="7239000" cy="2246769"/>
          </a:xfrm>
          <a:prstGeom prst="rect">
            <a:avLst/>
          </a:prstGeom>
        </p:spPr>
        <p:txBody>
          <a:bodyPr wrap="square">
            <a:spAutoFit/>
          </a:bodyPr>
          <a:lstStyle/>
          <a:p>
            <a:r>
              <a:rPr lang="en-US" sz="2800" i="1" dirty="0" smtClean="0">
                <a:effectLst>
                  <a:glow rad="101600">
                    <a:schemeClr val="bg1">
                      <a:alpha val="60000"/>
                    </a:schemeClr>
                  </a:glow>
                </a:effectLst>
              </a:rPr>
              <a:t> “For by him were </a:t>
            </a:r>
            <a:r>
              <a:rPr lang="en-US" sz="2800" i="1" u="sng" dirty="0" smtClean="0">
                <a:effectLst>
                  <a:glow rad="101600">
                    <a:schemeClr val="bg1">
                      <a:alpha val="60000"/>
                    </a:schemeClr>
                  </a:glow>
                </a:effectLst>
              </a:rPr>
              <a:t>all things created</a:t>
            </a:r>
            <a:r>
              <a:rPr lang="en-US" sz="2800" i="1" dirty="0" smtClean="0">
                <a:effectLst>
                  <a:glow rad="101600">
                    <a:schemeClr val="bg1">
                      <a:alpha val="60000"/>
                    </a:schemeClr>
                  </a:glow>
                </a:effectLst>
              </a:rPr>
              <a:t>, that are in heaven, and that are in earth, visible and invisible, whether they be thrones, or dominions, or principalities, or powers: </a:t>
            </a:r>
            <a:r>
              <a:rPr lang="en-US" sz="2800" i="1" u="sng" dirty="0" smtClean="0">
                <a:effectLst>
                  <a:glow rad="101600">
                    <a:schemeClr val="bg1">
                      <a:alpha val="60000"/>
                    </a:schemeClr>
                  </a:glow>
                </a:effectLst>
              </a:rPr>
              <a:t>all things were created by him, and for him</a:t>
            </a:r>
            <a:r>
              <a:rPr lang="en-US" sz="2800" i="1" dirty="0" smtClean="0">
                <a:effectLst>
                  <a:glow rad="101600">
                    <a:schemeClr val="bg1">
                      <a:alpha val="60000"/>
                    </a:schemeClr>
                  </a:glow>
                </a:effectLst>
              </a:rPr>
              <a:t>.” </a:t>
            </a:r>
            <a:r>
              <a:rPr lang="en-US" sz="2800" i="1" dirty="0" smtClean="0">
                <a:effectLst>
                  <a:glow rad="101600">
                    <a:schemeClr val="bg1">
                      <a:alpha val="60000"/>
                    </a:schemeClr>
                  </a:glow>
                </a:effectLst>
              </a:rPr>
              <a:t>Colossians 1:16 </a:t>
            </a:r>
            <a:endParaRPr lang="en-US" sz="28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20000"/>
          </a:blip>
          <a:srcRect/>
          <a:stretch>
            <a:fillRect/>
          </a:stretch>
        </p:blipFill>
        <p:spPr bwMode="auto">
          <a:xfrm>
            <a:off x="-152400" y="-152400"/>
            <a:ext cx="9296400" cy="7010400"/>
          </a:xfrm>
          <a:prstGeom prst="rect">
            <a:avLst/>
          </a:prstGeom>
          <a:noFill/>
          <a:ln w="9525">
            <a:noFill/>
            <a:miter lim="800000"/>
            <a:headEnd/>
            <a:tailEnd/>
          </a:ln>
        </p:spPr>
      </p:pic>
      <p:sp>
        <p:nvSpPr>
          <p:cNvPr id="2" name="Title 1"/>
          <p:cNvSpPr>
            <a:spLocks noGrp="1"/>
          </p:cNvSpPr>
          <p:nvPr>
            <p:ph type="title"/>
          </p:nvPr>
        </p:nvSpPr>
        <p:spPr>
          <a:xfrm>
            <a:off x="381000" y="152400"/>
            <a:ext cx="8458200" cy="6705600"/>
          </a:xfrm>
        </p:spPr>
        <p:txBody>
          <a:bodyPr>
            <a:normAutofit/>
          </a:bodyPr>
          <a:lstStyle/>
          <a:p>
            <a:r>
              <a:rPr lang="en-US" sz="4000" i="1" dirty="0" smtClean="0">
                <a:effectLst>
                  <a:glow rad="101600">
                    <a:schemeClr val="bg1">
                      <a:alpha val="60000"/>
                    </a:schemeClr>
                  </a:glow>
                </a:effectLst>
              </a:rPr>
              <a:t>“Wherefore </a:t>
            </a:r>
            <a:r>
              <a:rPr lang="en-US" sz="4000" i="1" dirty="0" smtClean="0">
                <a:effectLst>
                  <a:glow rad="101600">
                    <a:schemeClr val="bg1">
                      <a:alpha val="60000"/>
                    </a:schemeClr>
                  </a:glow>
                </a:effectLst>
              </a:rPr>
              <a:t>he is able also to save them to the uttermost that come unto God by him, seeing he ever </a:t>
            </a:r>
            <a:r>
              <a:rPr lang="en-US" sz="4000" i="1" dirty="0" err="1" smtClean="0">
                <a:effectLst>
                  <a:glow rad="101600">
                    <a:schemeClr val="bg1">
                      <a:alpha val="60000"/>
                    </a:schemeClr>
                  </a:glow>
                </a:effectLst>
              </a:rPr>
              <a:t>liveth</a:t>
            </a:r>
            <a:r>
              <a:rPr lang="en-US" sz="4000" i="1" dirty="0" smtClean="0">
                <a:effectLst>
                  <a:glow rad="101600">
                    <a:schemeClr val="bg1">
                      <a:alpha val="60000"/>
                    </a:schemeClr>
                  </a:glow>
                </a:effectLst>
              </a:rPr>
              <a:t> to </a:t>
            </a:r>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make </a:t>
            </a:r>
            <a:r>
              <a:rPr lang="en-US" sz="4000" i="1" dirty="0" smtClean="0">
                <a:effectLst>
                  <a:glow rad="101600">
                    <a:schemeClr val="bg1">
                      <a:alpha val="60000"/>
                    </a:schemeClr>
                  </a:glow>
                </a:effectLst>
              </a:rPr>
              <a:t>intercession for them</a:t>
            </a:r>
            <a:r>
              <a:rPr lang="en-US" sz="4000" i="1" dirty="0" smtClean="0">
                <a:effectLst>
                  <a:glow rad="101600">
                    <a:schemeClr val="bg1">
                      <a:alpha val="60000"/>
                    </a:schemeClr>
                  </a:glow>
                </a:effectLst>
              </a:rPr>
              <a:t>.”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Heb </a:t>
            </a:r>
            <a:r>
              <a:rPr lang="en-US" sz="4000" i="1" dirty="0" smtClean="0">
                <a:effectLst>
                  <a:glow rad="101600">
                    <a:schemeClr val="bg1">
                      <a:alpha val="60000"/>
                    </a:schemeClr>
                  </a:glow>
                </a:effectLst>
              </a:rPr>
              <a:t>7:25 </a:t>
            </a:r>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“For </a:t>
            </a:r>
            <a:r>
              <a:rPr lang="en-US" sz="4000" i="1" dirty="0" smtClean="0">
                <a:effectLst>
                  <a:glow rad="101600">
                    <a:schemeClr val="bg1">
                      <a:alpha val="60000"/>
                    </a:schemeClr>
                  </a:glow>
                </a:effectLst>
              </a:rPr>
              <a:t>there is one God, and one mediator between God and men, the man </a:t>
            </a:r>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Christ Jesus.”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I Tim. </a:t>
            </a:r>
            <a:r>
              <a:rPr lang="en-US" sz="4000" i="1" dirty="0" smtClean="0">
                <a:effectLst>
                  <a:glow rad="101600">
                    <a:schemeClr val="bg1">
                      <a:alpha val="60000"/>
                    </a:schemeClr>
                  </a:glow>
                </a:effectLst>
              </a:rPr>
              <a:t>2:5 </a:t>
            </a:r>
            <a:r>
              <a:rPr lang="en-US" sz="4000" i="1" dirty="0" smtClean="0">
                <a:effectLst>
                  <a:glow rad="101600">
                    <a:schemeClr val="bg1">
                      <a:alpha val="60000"/>
                    </a:schemeClr>
                  </a:glow>
                </a:effectLst>
              </a:rPr>
              <a:t> </a:t>
            </a: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381000"/>
            <a:ext cx="9144000" cy="7413099"/>
          </a:xfrm>
          <a:prstGeom prst="rect">
            <a:avLst/>
          </a:prstGeom>
          <a:noFill/>
          <a:ln w="9525">
            <a:noFill/>
            <a:miter lim="800000"/>
            <a:headEnd/>
            <a:tailEnd/>
          </a:ln>
        </p:spPr>
      </p:pic>
      <p:sp>
        <p:nvSpPr>
          <p:cNvPr id="2" name="Title 1"/>
          <p:cNvSpPr>
            <a:spLocks noGrp="1"/>
          </p:cNvSpPr>
          <p:nvPr>
            <p:ph type="title"/>
          </p:nvPr>
        </p:nvSpPr>
        <p:spPr>
          <a:xfrm>
            <a:off x="457200" y="0"/>
            <a:ext cx="8229600" cy="990600"/>
          </a:xfrm>
        </p:spPr>
        <p:txBody>
          <a:bodyPr/>
          <a:lstStyle/>
          <a:p>
            <a:r>
              <a:rPr lang="en-US" dirty="0" smtClean="0">
                <a:effectLst>
                  <a:glow rad="101600">
                    <a:schemeClr val="bg1">
                      <a:alpha val="60000"/>
                    </a:schemeClr>
                  </a:glow>
                </a:effectLst>
              </a:rPr>
              <a:t>He offered his Son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76200" y="1066800"/>
            <a:ext cx="8991600" cy="5791200"/>
          </a:xfrm>
        </p:spPr>
        <p:txBody>
          <a:bodyPr>
            <a:normAutofit/>
          </a:bodyPr>
          <a:lstStyle/>
          <a:p>
            <a:pPr lvl="0" algn="ctr"/>
            <a:endParaRPr lang="en-US" dirty="0" smtClean="0">
              <a:effectLst>
                <a:glow rad="101600">
                  <a:schemeClr val="bg1">
                    <a:alpha val="60000"/>
                  </a:schemeClr>
                </a:glow>
              </a:effectLst>
            </a:endParaRPr>
          </a:p>
          <a:p>
            <a:pPr algn="ctr">
              <a:buNone/>
            </a:pPr>
            <a:r>
              <a:rPr lang="en-US" dirty="0" smtClean="0">
                <a:solidFill>
                  <a:srgbClr val="FFFF00"/>
                </a:solidFill>
                <a:effectLst>
                  <a:glow rad="101600">
                    <a:schemeClr val="bg1">
                      <a:alpha val="60000"/>
                    </a:schemeClr>
                  </a:glow>
                </a:effectLst>
              </a:rPr>
              <a:t>    </a:t>
            </a:r>
            <a:r>
              <a:rPr lang="en-US" i="1" dirty="0" smtClean="0">
                <a:solidFill>
                  <a:srgbClr val="FFFF00"/>
                </a:solidFill>
                <a:effectLst>
                  <a:glow rad="101600">
                    <a:schemeClr val="bg1">
                      <a:alpha val="60000"/>
                    </a:schemeClr>
                  </a:glow>
                </a:effectLst>
              </a:rPr>
              <a:t>"He that spared not his own Son, but delivered him up for us all, how shall he not with him also freely give us all things?” Rom. 8:32</a:t>
            </a:r>
          </a:p>
          <a:p>
            <a:pPr algn="ctr">
              <a:buNone/>
            </a:pPr>
            <a:r>
              <a:rPr lang="en-US" i="1" dirty="0" smtClean="0">
                <a:solidFill>
                  <a:srgbClr val="FFFF00"/>
                </a:solidFill>
                <a:effectLst>
                  <a:glow rad="101600">
                    <a:schemeClr val="bg1">
                      <a:alpha val="60000"/>
                    </a:schemeClr>
                  </a:glow>
                </a:effectLst>
              </a:rPr>
              <a:t>    "In this was manifested the love of God toward us, because that God sent his only begotten Son into the world, that we might live through him. Herein is love, not that we loved God, but that he loved us, and sent his Son to be the propitiation for our sins" I John 4:9-10</a:t>
            </a:r>
          </a:p>
          <a:p>
            <a:pPr algn="ct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5562600"/>
          </a:xfrm>
        </p:spPr>
        <p:txBody>
          <a:bodyPr>
            <a:noAutofit/>
          </a:bodyPr>
          <a:lstStyle/>
          <a:p>
            <a:r>
              <a:rPr lang="en-US" sz="4800" dirty="0" smtClean="0">
                <a:solidFill>
                  <a:srgbClr val="FFFF00"/>
                </a:solidFill>
              </a:rPr>
              <a:t>Propitiation</a:t>
            </a:r>
            <a:r>
              <a:rPr lang="en-US" sz="4800" dirty="0" smtClean="0"/>
              <a:t> – The act of God, motivated by His immense love, whereby He accepts the blood of Christ as the complete and satisfying sacrifice for all our sin, thus establishing a means</a:t>
            </a:r>
            <a:br>
              <a:rPr lang="en-US" sz="4800" dirty="0" smtClean="0"/>
            </a:br>
            <a:r>
              <a:rPr lang="en-US" sz="4800" dirty="0" smtClean="0"/>
              <a:t> of reconciliation between </a:t>
            </a:r>
            <a:br>
              <a:rPr lang="en-US" sz="4800" dirty="0" smtClean="0"/>
            </a:br>
            <a:r>
              <a:rPr lang="en-US" sz="4800" dirty="0" smtClean="0"/>
              <a:t>God and man.</a:t>
            </a:r>
            <a:endParaRPr lang="en-US" sz="4800"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52400" y="-872691"/>
            <a:ext cx="9296400" cy="7730691"/>
          </a:xfrm>
          <a:prstGeom prst="rect">
            <a:avLst/>
          </a:prstGeom>
          <a:noFill/>
          <a:ln w="9525">
            <a:noFill/>
            <a:miter lim="800000"/>
            <a:headEnd/>
            <a:tailEnd/>
          </a:ln>
        </p:spPr>
      </p:pic>
      <p:sp>
        <p:nvSpPr>
          <p:cNvPr id="2" name="Title 1"/>
          <p:cNvSpPr>
            <a:spLocks noGrp="1"/>
          </p:cNvSpPr>
          <p:nvPr>
            <p:ph type="title"/>
          </p:nvPr>
        </p:nvSpPr>
        <p:spPr>
          <a:xfrm>
            <a:off x="457200" y="0"/>
            <a:ext cx="8229600" cy="1417638"/>
          </a:xfrm>
        </p:spPr>
        <p:txBody>
          <a:bodyPr/>
          <a:lstStyle/>
          <a:p>
            <a:r>
              <a:rPr lang="en-US" dirty="0" smtClean="0">
                <a:effectLst>
                  <a:glow rad="101600">
                    <a:schemeClr val="bg1">
                      <a:alpha val="60000"/>
                    </a:schemeClr>
                  </a:glow>
                </a:effectLst>
              </a:rPr>
              <a:t>He raised his Son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981200"/>
            <a:ext cx="3810000" cy="4144963"/>
          </a:xfrm>
        </p:spPr>
        <p:txBody>
          <a:bodyPr/>
          <a:lstStyle/>
          <a:p>
            <a:pPr algn="ctr">
              <a:buNone/>
            </a:pPr>
            <a:r>
              <a:rPr lang="en-US" i="1" dirty="0" smtClean="0">
                <a:solidFill>
                  <a:srgbClr val="FFFF00"/>
                </a:solidFill>
                <a:effectLst>
                  <a:glow rad="101600">
                    <a:schemeClr val="bg1">
                      <a:alpha val="60000"/>
                    </a:schemeClr>
                  </a:glow>
                </a:effectLst>
              </a:rPr>
              <a:t>   "Paul, an apostle, not of men, neither by man, but by Jesus Christ, and God the Father, who raised him from the dead“</a:t>
            </a:r>
          </a:p>
          <a:p>
            <a:pPr algn="ctr">
              <a:buNone/>
            </a:pPr>
            <a:r>
              <a:rPr lang="en-US" i="1" dirty="0" smtClean="0">
                <a:solidFill>
                  <a:srgbClr val="FFFF00"/>
                </a:solidFill>
                <a:effectLst>
                  <a:glow rad="101600">
                    <a:schemeClr val="bg1">
                      <a:alpha val="60000"/>
                    </a:schemeClr>
                  </a:glow>
                </a:effectLst>
              </a:rPr>
              <a:t> Gal. 1:1</a:t>
            </a:r>
          </a:p>
          <a:p>
            <a:pPr algn="ctr"/>
            <a:endParaRPr lang="en-US"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58200" cy="5486400"/>
          </a:xfrm>
        </p:spPr>
        <p:txBody>
          <a:bodyPr>
            <a:normAutofit/>
          </a:bodyPr>
          <a:lstStyle/>
          <a:p>
            <a:r>
              <a:rPr lang="en-US" i="1" dirty="0" smtClean="0"/>
              <a:t>“And </a:t>
            </a:r>
            <a:r>
              <a:rPr lang="en-US" i="1" dirty="0" smtClean="0"/>
              <a:t>if Christ be not raised, your faith is vain; ye are yet in your sins</a:t>
            </a:r>
            <a:r>
              <a:rPr lang="en-US" i="1" dirty="0" smtClean="0"/>
              <a:t>.”</a:t>
            </a:r>
            <a:br>
              <a:rPr lang="en-US" i="1" dirty="0" smtClean="0"/>
            </a:br>
            <a:r>
              <a:rPr lang="en-US" i="1" dirty="0" smtClean="0"/>
              <a:t> I Cor. </a:t>
            </a:r>
            <a:r>
              <a:rPr lang="en-US" i="1" dirty="0" smtClean="0"/>
              <a:t>15:17 </a:t>
            </a:r>
            <a:endParaRPr lang="en-US" i="1" dirty="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He loved (and loves) his Son</a:t>
            </a:r>
            <a:endParaRPr lang="en-US" dirty="0"/>
          </a:p>
        </p:txBody>
      </p:sp>
      <p:sp>
        <p:nvSpPr>
          <p:cNvPr id="3" name="Content Placeholder 2"/>
          <p:cNvSpPr>
            <a:spLocks noGrp="1"/>
          </p:cNvSpPr>
          <p:nvPr>
            <p:ph idx="1"/>
          </p:nvPr>
        </p:nvSpPr>
        <p:spPr>
          <a:xfrm>
            <a:off x="457200" y="2057400"/>
            <a:ext cx="4343400" cy="4068763"/>
          </a:xfrm>
        </p:spPr>
        <p:txBody>
          <a:bodyPr>
            <a:normAutofit/>
          </a:bodyPr>
          <a:lstStyle/>
          <a:p>
            <a:pPr algn="ctr">
              <a:buNone/>
            </a:pPr>
            <a:r>
              <a:rPr lang="en-US" sz="3600" i="1" dirty="0" smtClean="0">
                <a:solidFill>
                  <a:srgbClr val="FFFF00"/>
                </a:solidFill>
              </a:rPr>
              <a:t>   "Therefore doth my Father love me, because I lay down my life, that I might take it again" </a:t>
            </a:r>
          </a:p>
          <a:p>
            <a:pPr algn="ctr">
              <a:buNone/>
            </a:pPr>
            <a:r>
              <a:rPr lang="en-US" sz="3600" i="1" dirty="0" smtClean="0">
                <a:solidFill>
                  <a:srgbClr val="FFFF00"/>
                </a:solidFill>
              </a:rPr>
              <a:t>John 10:17</a:t>
            </a:r>
            <a:endParaRPr lang="en-US" sz="3600" i="1" dirty="0">
              <a:solidFill>
                <a:srgbClr val="FFFF00"/>
              </a:solidFill>
            </a:endParaRPr>
          </a:p>
        </p:txBody>
      </p:sp>
      <p:pic>
        <p:nvPicPr>
          <p:cNvPr id="2051" name="Picture 3"/>
          <p:cNvPicPr>
            <a:picLocks noChangeAspect="1" noChangeArrowheads="1"/>
          </p:cNvPicPr>
          <p:nvPr/>
        </p:nvPicPr>
        <p:blipFill>
          <a:blip r:embed="rId2" cstate="print"/>
          <a:srcRect/>
          <a:stretch>
            <a:fillRect/>
          </a:stretch>
        </p:blipFill>
        <p:spPr bwMode="auto">
          <a:xfrm>
            <a:off x="5181600" y="1447800"/>
            <a:ext cx="3660353" cy="5210176"/>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He honored (and honors) his Son</a:t>
            </a:r>
            <a:endParaRPr lang="en-US" dirty="0"/>
          </a:p>
        </p:txBody>
      </p:sp>
      <p:sp>
        <p:nvSpPr>
          <p:cNvPr id="3" name="Content Placeholder 2"/>
          <p:cNvSpPr>
            <a:spLocks noGrp="1"/>
          </p:cNvSpPr>
          <p:nvPr>
            <p:ph idx="1"/>
          </p:nvPr>
        </p:nvSpPr>
        <p:spPr>
          <a:xfrm>
            <a:off x="4038600" y="1524000"/>
            <a:ext cx="4648200" cy="5334000"/>
          </a:xfrm>
        </p:spPr>
        <p:txBody>
          <a:bodyPr>
            <a:normAutofit/>
          </a:bodyPr>
          <a:lstStyle/>
          <a:p>
            <a:pPr algn="ctr">
              <a:buNone/>
            </a:pPr>
            <a:r>
              <a:rPr lang="en-US" sz="3600" i="1" dirty="0" smtClean="0">
                <a:solidFill>
                  <a:srgbClr val="FFFF00"/>
                </a:solidFill>
              </a:rPr>
              <a:t>   "Jesus answered, If I </a:t>
            </a:r>
            <a:r>
              <a:rPr lang="en-US" sz="3600" i="1" dirty="0" err="1" smtClean="0">
                <a:solidFill>
                  <a:srgbClr val="FFFF00"/>
                </a:solidFill>
              </a:rPr>
              <a:t>honour</a:t>
            </a:r>
            <a:r>
              <a:rPr lang="en-US" sz="3600" i="1" dirty="0" smtClean="0">
                <a:solidFill>
                  <a:srgbClr val="FFFF00"/>
                </a:solidFill>
              </a:rPr>
              <a:t> myself, my hour is nothing: it is my Father that </a:t>
            </a:r>
            <a:r>
              <a:rPr lang="en-US" sz="3600" i="1" dirty="0" err="1" smtClean="0">
                <a:solidFill>
                  <a:srgbClr val="FFFF00"/>
                </a:solidFill>
              </a:rPr>
              <a:t>honoureth</a:t>
            </a:r>
            <a:r>
              <a:rPr lang="en-US" sz="3600" i="1" dirty="0" smtClean="0">
                <a:solidFill>
                  <a:srgbClr val="FFFF00"/>
                </a:solidFill>
              </a:rPr>
              <a:t> me; of whom ye say, that he is your God" </a:t>
            </a:r>
          </a:p>
          <a:p>
            <a:pPr algn="ctr">
              <a:buNone/>
            </a:pPr>
            <a:r>
              <a:rPr lang="en-US" sz="3600" i="1" dirty="0" smtClean="0">
                <a:solidFill>
                  <a:srgbClr val="FFFF00"/>
                </a:solidFill>
              </a:rPr>
              <a:t>John 8:54</a:t>
            </a:r>
            <a:endParaRPr lang="en-US" sz="3600" i="1" dirty="0" smtClean="0">
              <a:solidFill>
                <a:srgbClr val="FFFF00"/>
              </a:solidFill>
            </a:endParaRPr>
          </a:p>
          <a:p>
            <a:pPr algn="ctr"/>
            <a:endParaRPr lang="en-US" sz="3600" i="1" dirty="0">
              <a:solidFill>
                <a:srgbClr val="FFFF00"/>
              </a:solidFill>
            </a:endParaRPr>
          </a:p>
        </p:txBody>
      </p:sp>
      <p:pic>
        <p:nvPicPr>
          <p:cNvPr id="6146" name="Picture 2"/>
          <p:cNvPicPr>
            <a:picLocks noChangeAspect="1" noChangeArrowheads="1"/>
          </p:cNvPicPr>
          <p:nvPr/>
        </p:nvPicPr>
        <p:blipFill>
          <a:blip r:embed="rId2" cstate="print">
            <a:lum bright="-10000"/>
          </a:blip>
          <a:srcRect/>
          <a:stretch>
            <a:fillRect/>
          </a:stretch>
        </p:blipFill>
        <p:spPr bwMode="auto">
          <a:xfrm>
            <a:off x="228600" y="1828800"/>
            <a:ext cx="4124498"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9" name="Picture 5"/>
          <p:cNvPicPr>
            <a:picLocks noChangeAspect="1" noChangeArrowheads="1"/>
          </p:cNvPicPr>
          <p:nvPr/>
        </p:nvPicPr>
        <p:blipFill>
          <a:blip r:embed="rId3" cstate="print">
            <a:lum bright="-20000"/>
          </a:blip>
          <a:srcRect/>
          <a:stretch>
            <a:fillRect/>
          </a:stretch>
        </p:blipFill>
        <p:spPr bwMode="auto">
          <a:xfrm>
            <a:off x="152400" y="1572903"/>
            <a:ext cx="4267200" cy="5095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pPr lvl="0"/>
            <a:r>
              <a:rPr lang="en-US" dirty="0" smtClean="0"/>
              <a:t>He glorified his Son</a:t>
            </a:r>
            <a:br>
              <a:rPr lang="en-US" dirty="0" smtClean="0"/>
            </a:br>
            <a:endParaRPr lang="en-US" dirty="0"/>
          </a:p>
        </p:txBody>
      </p:sp>
      <p:sp>
        <p:nvSpPr>
          <p:cNvPr id="3" name="Content Placeholder 2"/>
          <p:cNvSpPr>
            <a:spLocks noGrp="1"/>
          </p:cNvSpPr>
          <p:nvPr>
            <p:ph idx="1"/>
          </p:nvPr>
        </p:nvSpPr>
        <p:spPr>
          <a:xfrm>
            <a:off x="0" y="990600"/>
            <a:ext cx="9144000" cy="5867400"/>
          </a:xfrm>
        </p:spPr>
        <p:txBody>
          <a:bodyPr>
            <a:normAutofit/>
          </a:bodyPr>
          <a:lstStyle/>
          <a:p>
            <a:pPr algn="ctr">
              <a:buNone/>
            </a:pPr>
            <a:r>
              <a:rPr lang="en-US" sz="2900" i="1" dirty="0" smtClean="0">
                <a:solidFill>
                  <a:srgbClr val="FFFF00"/>
                </a:solidFill>
              </a:rPr>
              <a:t>    "These words </a:t>
            </a:r>
            <a:r>
              <a:rPr lang="en-US" sz="2900" i="1" dirty="0" err="1" smtClean="0">
                <a:solidFill>
                  <a:srgbClr val="FFFF00"/>
                </a:solidFill>
              </a:rPr>
              <a:t>spake</a:t>
            </a:r>
            <a:r>
              <a:rPr lang="en-US" sz="2900" i="1" dirty="0" smtClean="0">
                <a:solidFill>
                  <a:srgbClr val="FFFF00"/>
                </a:solidFill>
              </a:rPr>
              <a:t> Jesus, and lifted up his eyes to heaven, and said, Father, the hour is come; glorify thy Son, that thy Son also may glorify thee.... And now, O Father, glorify thou me with </a:t>
            </a:r>
            <a:r>
              <a:rPr lang="en-US" sz="2900" i="1" dirty="0" err="1" smtClean="0">
                <a:solidFill>
                  <a:srgbClr val="FFFF00"/>
                </a:solidFill>
              </a:rPr>
              <a:t>thine</a:t>
            </a:r>
            <a:r>
              <a:rPr lang="en-US" sz="2900" i="1" dirty="0" smtClean="0">
                <a:solidFill>
                  <a:srgbClr val="FFFF00"/>
                </a:solidFill>
              </a:rPr>
              <a:t> own self with the glory which I had with thee before the world was" John 17:1, 5</a:t>
            </a:r>
          </a:p>
          <a:p>
            <a:pPr algn="ctr"/>
            <a:endParaRPr lang="en-US" sz="2900" i="1" dirty="0">
              <a:solidFill>
                <a:srgbClr val="FFFF00"/>
              </a:solidFill>
            </a:endParaRPr>
          </a:p>
        </p:txBody>
      </p:sp>
      <p:pic>
        <p:nvPicPr>
          <p:cNvPr id="3075" name="Picture 3"/>
          <p:cNvPicPr>
            <a:picLocks noChangeAspect="1" noChangeArrowheads="1"/>
          </p:cNvPicPr>
          <p:nvPr/>
        </p:nvPicPr>
        <p:blipFill>
          <a:blip r:embed="rId2" cstate="print"/>
          <a:srcRect/>
          <a:stretch>
            <a:fillRect/>
          </a:stretch>
        </p:blipFill>
        <p:spPr bwMode="auto">
          <a:xfrm>
            <a:off x="4267200" y="3397047"/>
            <a:ext cx="4876800" cy="3460954"/>
          </a:xfrm>
          <a:prstGeom prst="rect">
            <a:avLst/>
          </a:prstGeom>
          <a:ln>
            <a:noFill/>
          </a:ln>
          <a:effectLst>
            <a:softEdge rad="112500"/>
          </a:effectLst>
        </p:spPr>
      </p:pic>
      <p:pic>
        <p:nvPicPr>
          <p:cNvPr id="3076" name="Picture 4"/>
          <p:cNvPicPr>
            <a:picLocks noChangeAspect="1" noChangeArrowheads="1"/>
          </p:cNvPicPr>
          <p:nvPr/>
        </p:nvPicPr>
        <p:blipFill>
          <a:blip r:embed="rId3" cstate="print">
            <a:lum bright="-10000"/>
          </a:blip>
          <a:srcRect/>
          <a:stretch>
            <a:fillRect/>
          </a:stretch>
        </p:blipFill>
        <p:spPr bwMode="auto">
          <a:xfrm>
            <a:off x="0" y="3423425"/>
            <a:ext cx="4572000" cy="3434576"/>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to="" calcmode="lin" valueType="num">
                                      <p:cBhvr>
                                        <p:cTn id="7" dur="1" fill="hold"/>
                                        <p:tgtEl>
                                          <p:spTgt spid="307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to="" calcmode="lin" valueType="num">
                                      <p:cBhvr>
                                        <p:cTn id="12" dur="1" fill="hold"/>
                                        <p:tgtEl>
                                          <p:spTgt spid="30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3095" r="15476" b="28571"/>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solidFill>
                  <a:schemeClr val="bg1"/>
                </a:solidFill>
              </a:rPr>
              <a:t>He makes his Son head of the church</a:t>
            </a:r>
            <a:endParaRPr lang="en-US" b="1" dirty="0">
              <a:solidFill>
                <a:schemeClr val="bg1"/>
              </a:solidFill>
            </a:endParaRPr>
          </a:p>
        </p:txBody>
      </p:sp>
      <p:sp>
        <p:nvSpPr>
          <p:cNvPr id="3" name="Content Placeholder 2"/>
          <p:cNvSpPr>
            <a:spLocks noGrp="1"/>
          </p:cNvSpPr>
          <p:nvPr>
            <p:ph idx="1"/>
          </p:nvPr>
        </p:nvSpPr>
        <p:spPr>
          <a:xfrm>
            <a:off x="0" y="1600200"/>
            <a:ext cx="9144000" cy="5257800"/>
          </a:xfrm>
        </p:spPr>
        <p:txBody>
          <a:bodyPr>
            <a:normAutofit/>
          </a:bodyPr>
          <a:lstStyle/>
          <a:p>
            <a:pPr>
              <a:buNone/>
            </a:pPr>
            <a:r>
              <a:rPr lang="en-US" b="1" i="1" dirty="0" smtClean="0">
                <a:solidFill>
                  <a:schemeClr val="bg1"/>
                </a:solidFill>
              </a:rPr>
              <a:t>   </a:t>
            </a:r>
            <a:r>
              <a:rPr lang="en-US" b="1" i="1" dirty="0" smtClean="0">
                <a:solidFill>
                  <a:schemeClr val="bg1"/>
                </a:solidFill>
              </a:rPr>
              <a:t>“And </a:t>
            </a:r>
            <a:r>
              <a:rPr lang="en-US" b="1" i="1" dirty="0" smtClean="0">
                <a:solidFill>
                  <a:schemeClr val="bg1"/>
                </a:solidFill>
              </a:rPr>
              <a:t>hath put all things under his feet, and gave him to be the head over all things to the church</a:t>
            </a:r>
            <a:r>
              <a:rPr lang="en-US" b="1" i="1" dirty="0" smtClean="0">
                <a:solidFill>
                  <a:schemeClr val="bg1"/>
                </a:solidFill>
              </a:rPr>
              <a:t>.”        </a:t>
            </a:r>
            <a:r>
              <a:rPr lang="en-US" b="1" i="1" dirty="0" smtClean="0">
                <a:solidFill>
                  <a:schemeClr val="bg1"/>
                </a:solidFill>
              </a:rPr>
              <a:t>Eph. 1:22</a:t>
            </a:r>
          </a:p>
          <a:p>
            <a:pPr>
              <a:buNone/>
            </a:pPr>
            <a:r>
              <a:rPr lang="en-US" b="1" i="1" dirty="0" smtClean="0">
                <a:solidFill>
                  <a:schemeClr val="bg1"/>
                </a:solidFill>
              </a:rPr>
              <a:t>    “For the husband is the head of the wife, even as Christ is the head of the church: and he is the </a:t>
            </a:r>
            <a:r>
              <a:rPr lang="en-US" b="1" i="1" dirty="0" err="1" smtClean="0">
                <a:solidFill>
                  <a:schemeClr val="bg1"/>
                </a:solidFill>
              </a:rPr>
              <a:t>saviour</a:t>
            </a:r>
            <a:r>
              <a:rPr lang="en-US" b="1" i="1" dirty="0" smtClean="0">
                <a:solidFill>
                  <a:schemeClr val="bg1"/>
                </a:solidFill>
              </a:rPr>
              <a:t> of the body.” Eph 5:23 </a:t>
            </a:r>
          </a:p>
          <a:p>
            <a:pPr>
              <a:buNone/>
            </a:pPr>
            <a:r>
              <a:rPr lang="en-US" b="1" i="1" dirty="0" smtClean="0">
                <a:solidFill>
                  <a:schemeClr val="bg1"/>
                </a:solidFill>
              </a:rPr>
              <a:t>   “And he is the head of the body, the church: who is the beginning, the firstborn from the dead; that in all things he might have the preeminence.”          Col 1:18 </a:t>
            </a:r>
          </a:p>
          <a:p>
            <a:endParaRPr lang="en-US" b="1" i="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t>He commits all judgment unto his Son</a:t>
            </a:r>
            <a:endParaRPr lang="en-US" dirty="0"/>
          </a:p>
        </p:txBody>
      </p:sp>
      <p:sp>
        <p:nvSpPr>
          <p:cNvPr id="3" name="Content Placeholder 2"/>
          <p:cNvSpPr>
            <a:spLocks noGrp="1"/>
          </p:cNvSpPr>
          <p:nvPr>
            <p:ph idx="1"/>
          </p:nvPr>
        </p:nvSpPr>
        <p:spPr>
          <a:xfrm>
            <a:off x="4648200" y="1600200"/>
            <a:ext cx="4343400" cy="5257800"/>
          </a:xfrm>
        </p:spPr>
        <p:txBody>
          <a:bodyPr>
            <a:normAutofit/>
          </a:bodyPr>
          <a:lstStyle/>
          <a:p>
            <a:pPr algn="ctr">
              <a:buNone/>
            </a:pPr>
            <a:r>
              <a:rPr lang="en-US" i="1" dirty="0" smtClean="0">
                <a:solidFill>
                  <a:srgbClr val="FFFF00"/>
                </a:solidFill>
              </a:rPr>
              <a:t>   "For the Father </a:t>
            </a:r>
            <a:r>
              <a:rPr lang="en-US" i="1" dirty="0" err="1" smtClean="0">
                <a:solidFill>
                  <a:srgbClr val="FFFF00"/>
                </a:solidFill>
              </a:rPr>
              <a:t>judgeth</a:t>
            </a:r>
            <a:r>
              <a:rPr lang="en-US" i="1" dirty="0" smtClean="0">
                <a:solidFill>
                  <a:srgbClr val="FFFF00"/>
                </a:solidFill>
              </a:rPr>
              <a:t> no man, but hath committed all judgment unto the Son....And hath given him authority to execute judgment also, because he is the Son of man" John 5:22, 27</a:t>
            </a:r>
          </a:p>
          <a:p>
            <a:endParaRPr lang="en-US" i="1" dirty="0">
              <a:solidFill>
                <a:srgbClr val="FFFF00"/>
              </a:solidFill>
            </a:endParaRPr>
          </a:p>
        </p:txBody>
      </p:sp>
      <p:pic>
        <p:nvPicPr>
          <p:cNvPr id="9218" name="Picture 2"/>
          <p:cNvPicPr>
            <a:picLocks noChangeAspect="1" noChangeArrowheads="1"/>
          </p:cNvPicPr>
          <p:nvPr/>
        </p:nvPicPr>
        <p:blipFill>
          <a:blip r:embed="rId2" cstate="print"/>
          <a:srcRect/>
          <a:stretch>
            <a:fillRect/>
          </a:stretch>
        </p:blipFill>
        <p:spPr bwMode="auto">
          <a:xfrm>
            <a:off x="533400" y="1320928"/>
            <a:ext cx="3962400" cy="5279898"/>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lum bright="-10000"/>
          </a:blip>
          <a:srcRect/>
          <a:stretch>
            <a:fillRect/>
          </a:stretch>
        </p:blipFill>
        <p:spPr bwMode="auto">
          <a:xfrm>
            <a:off x="228600" y="1295400"/>
            <a:ext cx="4505068"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0" contrast="20000"/>
          </a:blip>
          <a:srcRect/>
          <a:stretch>
            <a:fillRect/>
          </a:stretch>
        </p:blipFill>
        <p:spPr bwMode="auto">
          <a:xfrm>
            <a:off x="0" y="198120"/>
            <a:ext cx="9144000" cy="646176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He exalts his Son</a:t>
            </a:r>
            <a:endParaRPr lang="en-US" dirty="0"/>
          </a:p>
        </p:txBody>
      </p:sp>
      <p:sp>
        <p:nvSpPr>
          <p:cNvPr id="3" name="Content Placeholder 2"/>
          <p:cNvSpPr>
            <a:spLocks noGrp="1"/>
          </p:cNvSpPr>
          <p:nvPr>
            <p:ph idx="1"/>
          </p:nvPr>
        </p:nvSpPr>
        <p:spPr>
          <a:xfrm>
            <a:off x="0" y="1600200"/>
            <a:ext cx="8991600" cy="4525963"/>
          </a:xfrm>
        </p:spPr>
        <p:txBody>
          <a:bodyPr>
            <a:noAutofit/>
          </a:bodyPr>
          <a:lstStyle/>
          <a:p>
            <a:pPr lvl="0" algn="ctr">
              <a:buNone/>
            </a:pPr>
            <a:r>
              <a:rPr lang="en-US" sz="3400" i="1" dirty="0" smtClean="0">
                <a:solidFill>
                  <a:srgbClr val="FFFF00"/>
                </a:solidFill>
              </a:rPr>
              <a:t>    </a:t>
            </a:r>
            <a:r>
              <a:rPr lang="en-US" sz="3400" i="1" dirty="0" smtClean="0">
                <a:solidFill>
                  <a:srgbClr val="FFFF00"/>
                </a:solidFill>
              </a:rPr>
              <a:t>“Wherefore </a:t>
            </a:r>
            <a:r>
              <a:rPr lang="en-US" sz="3400" i="1" dirty="0" smtClean="0">
                <a:solidFill>
                  <a:srgbClr val="FFFF00"/>
                </a:solidFill>
              </a:rPr>
              <a:t>God also hath highly exalted him, and given him a name which is above every name: That at the name of Jesus every knee should bow, of things in heaven, and things in earth, and things under the earth; and that every tongue should confess that Jesus Christ is Lord, to the glory of God the </a:t>
            </a:r>
            <a:r>
              <a:rPr lang="en-US" sz="3400" i="1" dirty="0" smtClean="0">
                <a:solidFill>
                  <a:srgbClr val="FFFF00"/>
                </a:solidFill>
              </a:rPr>
              <a:t>Father.”</a:t>
            </a:r>
            <a:endParaRPr lang="en-US" sz="3400" i="1" dirty="0" smtClean="0">
              <a:solidFill>
                <a:srgbClr val="FFFF00"/>
              </a:solidFill>
            </a:endParaRPr>
          </a:p>
          <a:p>
            <a:pPr lvl="0" algn="ctr">
              <a:buNone/>
            </a:pPr>
            <a:r>
              <a:rPr lang="en-US" sz="3400" i="1" dirty="0" smtClean="0">
                <a:solidFill>
                  <a:srgbClr val="FFFF00"/>
                </a:solidFill>
              </a:rPr>
              <a:t> Phil. 2:9-11</a:t>
            </a:r>
          </a:p>
          <a:p>
            <a:pPr algn="ctr"/>
            <a:endParaRPr lang="en-US" sz="34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lum bright="-10000"/>
          </a:blip>
          <a:srcRect/>
          <a:stretch>
            <a:fillRect/>
          </a:stretch>
        </p:blipFill>
        <p:spPr bwMode="auto">
          <a:xfrm>
            <a:off x="1524000" y="1143000"/>
            <a:ext cx="6454588" cy="480060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t="3200" r="3226" b="12000"/>
          <a:stretch>
            <a:fillRect/>
          </a:stretch>
        </p:blipFill>
        <p:spPr bwMode="auto">
          <a:xfrm>
            <a:off x="5486400" y="304800"/>
            <a:ext cx="3429000" cy="4038600"/>
          </a:xfrm>
          <a:prstGeom prst="rect">
            <a:avLst/>
          </a:prstGeom>
          <a:ln>
            <a:noFill/>
          </a:ln>
          <a:effectLst>
            <a:softEdge rad="112500"/>
          </a:effectLst>
        </p:spPr>
      </p:pic>
      <p:pic>
        <p:nvPicPr>
          <p:cNvPr id="11269" name="Picture 5"/>
          <p:cNvPicPr>
            <a:picLocks noChangeAspect="1" noChangeArrowheads="1"/>
          </p:cNvPicPr>
          <p:nvPr/>
        </p:nvPicPr>
        <p:blipFill>
          <a:blip r:embed="rId4" cstate="print"/>
          <a:srcRect/>
          <a:stretch>
            <a:fillRect/>
          </a:stretch>
        </p:blipFill>
        <p:spPr bwMode="auto">
          <a:xfrm>
            <a:off x="-1" y="3810001"/>
            <a:ext cx="4566903" cy="3048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to="" calcmode="lin" valueType="num">
                                      <p:cBhvr>
                                        <p:cTn id="7" dur="1" fill="hold"/>
                                        <p:tgtEl>
                                          <p:spTgt spid="1126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to="" calcmode="lin" valueType="num">
                                      <p:cBhvr>
                                        <p:cTn id="12" dur="1" fill="hold"/>
                                        <p:tgtEl>
                                          <p:spTgt spid="1126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2480310"/>
          </a:xfrm>
          <a:prstGeom prst="rect">
            <a:avLst/>
          </a:prstGeom>
          <a:noFill/>
          <a:ln w="9525">
            <a:noFill/>
            <a:miter lim="800000"/>
            <a:headEnd/>
            <a:tailEnd/>
          </a:ln>
        </p:spPr>
      </p:pic>
      <p:sp>
        <p:nvSpPr>
          <p:cNvPr id="3" name="Rectangle 2"/>
          <p:cNvSpPr/>
          <p:nvPr/>
        </p:nvSpPr>
        <p:spPr>
          <a:xfrm>
            <a:off x="0" y="2895600"/>
            <a:ext cx="9144000" cy="3754874"/>
          </a:xfrm>
          <a:prstGeom prst="rect">
            <a:avLst/>
          </a:prstGeom>
        </p:spPr>
        <p:txBody>
          <a:bodyPr wrap="square">
            <a:spAutoFit/>
          </a:bodyPr>
          <a:lstStyle/>
          <a:p>
            <a:pPr algn="ctr"/>
            <a:r>
              <a:rPr lang="en-US" sz="3400" i="1" dirty="0" smtClean="0"/>
              <a:t>“Because that which may be known of God is manifest in them; for God hath </a:t>
            </a:r>
            <a:r>
              <a:rPr lang="en-US" sz="3400" i="1" dirty="0" err="1" smtClean="0"/>
              <a:t>shewed</a:t>
            </a:r>
            <a:r>
              <a:rPr lang="en-US" sz="3400" i="1" dirty="0" smtClean="0"/>
              <a:t> it unto them.  For the invisible things of him from the creation of the world are clearly seen, being understood by the things that are made, even his eternal power and Godhead; so that they are without excuse…</a:t>
            </a:r>
            <a:endParaRPr lang="en-US" sz="3400" i="1"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847755"/>
          </a:xfrm>
          <a:prstGeom prst="rect">
            <a:avLst/>
          </a:prstGeom>
        </p:spPr>
        <p:txBody>
          <a:bodyPr wrap="square">
            <a:spAutoFit/>
          </a:bodyPr>
          <a:lstStyle/>
          <a:p>
            <a:pPr algn="ctr"/>
            <a:r>
              <a:rPr lang="en-US" sz="3400" i="1" dirty="0" smtClean="0"/>
              <a:t> Because that, when they knew God, they glorified him not as God, neither were thankful; but became vain in their imaginations, and their foolish heart was darkened. Professing themselves to be wise, they became fools, And changed the glory of the </a:t>
            </a:r>
            <a:r>
              <a:rPr lang="en-US" sz="3400" i="1" dirty="0" err="1" smtClean="0"/>
              <a:t>uncorruptible</a:t>
            </a:r>
            <a:r>
              <a:rPr lang="en-US" sz="3400" i="1" dirty="0" smtClean="0"/>
              <a:t> God into an image made like to corruptible man, and to birds, and </a:t>
            </a:r>
            <a:r>
              <a:rPr lang="en-US" sz="3400" i="1" dirty="0" err="1" smtClean="0"/>
              <a:t>fourfooted</a:t>
            </a:r>
            <a:r>
              <a:rPr lang="en-US" sz="3400" i="1" dirty="0" smtClean="0"/>
              <a:t> beasts, and creeping things. Wherefore God also gave them up to uncleanness through the lusts of their own hearts, to </a:t>
            </a:r>
            <a:r>
              <a:rPr lang="en-US" sz="3400" i="1" dirty="0" err="1" smtClean="0"/>
              <a:t>dishonour</a:t>
            </a:r>
            <a:r>
              <a:rPr lang="en-US" sz="3400" i="1" dirty="0" smtClean="0"/>
              <a:t> their own bodies between themselves.” (Romans 1:19-24 )</a:t>
            </a:r>
            <a:endParaRPr lang="en-US" sz="3400" i="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a:solidFill>
                  <a:srgbClr val="FFFF00"/>
                </a:solidFill>
              </a:rPr>
              <a:t>He tends and cares for </a:t>
            </a:r>
            <a:r>
              <a:rPr lang="en-US" dirty="0" smtClean="0">
                <a:solidFill>
                  <a:srgbClr val="FFFF00"/>
                </a:solidFill>
              </a:rPr>
              <a:t>the</a:t>
            </a:r>
            <a:br>
              <a:rPr lang="en-US" dirty="0" smtClean="0">
                <a:solidFill>
                  <a:srgbClr val="FFFF00"/>
                </a:solidFill>
              </a:rPr>
            </a:br>
            <a:r>
              <a:rPr lang="en-US" dirty="0" smtClean="0">
                <a:solidFill>
                  <a:srgbClr val="FFFF00"/>
                </a:solidFill>
              </a:rPr>
              <a:t>Vegetation of the Earth</a:t>
            </a:r>
            <a:endParaRPr lang="en-US" dirty="0">
              <a:solidFill>
                <a:srgbClr val="FFFF00"/>
              </a:solidFill>
            </a:endParaRPr>
          </a:p>
        </p:txBody>
      </p:sp>
      <p:sp>
        <p:nvSpPr>
          <p:cNvPr id="3" name="Content Placeholder 2"/>
          <p:cNvSpPr>
            <a:spLocks noGrp="1"/>
          </p:cNvSpPr>
          <p:nvPr>
            <p:ph idx="1"/>
          </p:nvPr>
        </p:nvSpPr>
        <p:spPr>
          <a:xfrm>
            <a:off x="0" y="1981200"/>
            <a:ext cx="9144000" cy="2895600"/>
          </a:xfrm>
        </p:spPr>
        <p:txBody>
          <a:bodyPr>
            <a:normAutofit/>
          </a:bodyPr>
          <a:lstStyle/>
          <a:p>
            <a:pPr>
              <a:buNone/>
            </a:pPr>
            <a:r>
              <a:rPr lang="en-US" i="1" dirty="0" smtClean="0"/>
              <a:t>   "</a:t>
            </a:r>
            <a:r>
              <a:rPr lang="en-US" i="1" dirty="0"/>
              <a:t>He causeth the grass to grow for the cattle, and herb for the service of man: that he may bring forth food out of the earth</a:t>
            </a:r>
            <a:r>
              <a:rPr lang="en-US" i="1" dirty="0" smtClean="0"/>
              <a:t>...The </a:t>
            </a:r>
            <a:r>
              <a:rPr lang="en-US" i="1" dirty="0"/>
              <a:t>trees of the Lord are full of sap; the cedars of Lebanon, which he hath planted" (</a:t>
            </a:r>
            <a:r>
              <a:rPr lang="en-US" i="1" dirty="0" smtClean="0"/>
              <a:t>Psalm 104:14</a:t>
            </a:r>
            <a:r>
              <a:rPr lang="en-US" i="1" dirty="0"/>
              <a:t>, 16</a:t>
            </a:r>
            <a:r>
              <a:rPr lang="en-US" i="1" dirty="0" smtClean="0"/>
              <a:t>)</a:t>
            </a:r>
            <a:endParaRPr lang="en-US" i="1" dirty="0"/>
          </a:p>
          <a:p>
            <a:endParaRPr lang="en-US" i="1" dirty="0"/>
          </a:p>
        </p:txBody>
      </p:sp>
      <p:pic>
        <p:nvPicPr>
          <p:cNvPr id="11267" name="Picture 3"/>
          <p:cNvPicPr>
            <a:picLocks noChangeAspect="1" noChangeArrowheads="1"/>
          </p:cNvPicPr>
          <p:nvPr/>
        </p:nvPicPr>
        <p:blipFill>
          <a:blip r:embed="rId2" cstate="print"/>
          <a:srcRect/>
          <a:stretch>
            <a:fillRect/>
          </a:stretch>
        </p:blipFill>
        <p:spPr bwMode="auto">
          <a:xfrm>
            <a:off x="0" y="4572000"/>
            <a:ext cx="3048000" cy="2286000"/>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1905000" y="4572000"/>
            <a:ext cx="2311685" cy="2286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429000" y="4557712"/>
            <a:ext cx="3067050" cy="230028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724400" y="4549598"/>
            <a:ext cx="2914650" cy="2308402"/>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a:stretch>
            <a:fillRect/>
          </a:stretch>
        </p:blipFill>
        <p:spPr bwMode="auto">
          <a:xfrm>
            <a:off x="6096000" y="4572000"/>
            <a:ext cx="3048000" cy="2286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to="" calcmode="lin" valueType="num">
                                      <p:cBhvr>
                                        <p:cTn id="7" dur="1" fill="hold"/>
                                        <p:tgtEl>
                                          <p:spTgt spid="1126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to="" calcmode="lin" valueType="num">
                                      <p:cBhvr>
                                        <p:cTn id="12" dur="1" fill="hold"/>
                                        <p:tgtEl>
                                          <p:spTgt spid="1126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to="" calcmode="lin" valueType="num">
                                      <p:cBhvr>
                                        <p:cTn id="17" dur="1" fill="hold"/>
                                        <p:tgtEl>
                                          <p:spTgt spid="102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 to="" calcmode="lin" valueType="num">
                                      <p:cBhvr>
                                        <p:cTn id="22" dur="1" fill="hold"/>
                                        <p:tgtEl>
                                          <p:spTgt spid="102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 to="" calcmode="lin" valueType="num">
                                      <p:cBhvr>
                                        <p:cTn id="27" dur="1" fill="hold"/>
                                        <p:tgtEl>
                                          <p:spTgt spid="1126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rot="649455">
            <a:off x="2910017" y="2706718"/>
            <a:ext cx="3949700" cy="2962275"/>
          </a:xfrm>
          <a:prstGeom prst="rect">
            <a:avLst/>
          </a:prstGeom>
          <a:noFill/>
          <a:ln w="9525">
            <a:noFill/>
            <a:miter lim="800000"/>
            <a:headEnd/>
            <a:tailEnd/>
          </a:ln>
        </p:spPr>
      </p:pic>
      <p:sp>
        <p:nvSpPr>
          <p:cNvPr id="2" name="Title 1"/>
          <p:cNvSpPr>
            <a:spLocks noGrp="1"/>
          </p:cNvSpPr>
          <p:nvPr>
            <p:ph type="title"/>
          </p:nvPr>
        </p:nvSpPr>
        <p:spPr>
          <a:xfrm>
            <a:off x="457200" y="274638"/>
            <a:ext cx="8229600" cy="2011362"/>
          </a:xfrm>
        </p:spPr>
        <p:txBody>
          <a:bodyPr>
            <a:noAutofit/>
          </a:bodyPr>
          <a:lstStyle/>
          <a:p>
            <a:r>
              <a:rPr lang="en-US" dirty="0">
                <a:solidFill>
                  <a:srgbClr val="FFFF00"/>
                </a:solidFill>
              </a:rPr>
              <a:t>He tends and cares </a:t>
            </a:r>
            <a:r>
              <a:rPr lang="en-US" dirty="0" smtClean="0">
                <a:solidFill>
                  <a:srgbClr val="FFFF00"/>
                </a:solidFill>
              </a:rPr>
              <a:t>for all the</a:t>
            </a:r>
            <a:br>
              <a:rPr lang="en-US" dirty="0" smtClean="0">
                <a:solidFill>
                  <a:srgbClr val="FFFF00"/>
                </a:solidFill>
              </a:rPr>
            </a:br>
            <a:r>
              <a:rPr lang="en-US" dirty="0" smtClean="0">
                <a:solidFill>
                  <a:srgbClr val="FFFF00"/>
                </a:solidFill>
              </a:rPr>
              <a:t> Birds and Animals in the World</a:t>
            </a:r>
            <a:br>
              <a:rPr lang="en-US" dirty="0" smtClean="0">
                <a:solidFill>
                  <a:srgbClr val="FFFF00"/>
                </a:solidFill>
              </a:rPr>
            </a:br>
            <a:r>
              <a:rPr lang="en-US" sz="4000" i="1" dirty="0" smtClean="0"/>
              <a:t>(Psalm 104:18, 20, 21, 27)</a:t>
            </a:r>
            <a:endParaRPr lang="en-US" sz="4000" dirty="0">
              <a:solidFill>
                <a:srgbClr val="FFFF00"/>
              </a:solidFill>
            </a:endParaRPr>
          </a:p>
        </p:txBody>
      </p:sp>
      <p:sp>
        <p:nvSpPr>
          <p:cNvPr id="3" name="Content Placeholder 2"/>
          <p:cNvSpPr>
            <a:spLocks noGrp="1"/>
          </p:cNvSpPr>
          <p:nvPr>
            <p:ph idx="1"/>
          </p:nvPr>
        </p:nvSpPr>
        <p:spPr>
          <a:xfrm>
            <a:off x="0" y="2362200"/>
            <a:ext cx="9144000" cy="1295400"/>
          </a:xfrm>
        </p:spPr>
        <p:txBody>
          <a:bodyPr/>
          <a:lstStyle/>
          <a:p>
            <a:pPr algn="ctr">
              <a:buNone/>
            </a:pPr>
            <a:r>
              <a:rPr lang="en-US" i="1" dirty="0" smtClean="0"/>
              <a:t>   </a:t>
            </a:r>
          </a:p>
          <a:p>
            <a:pPr algn="ctr">
              <a:buNone/>
            </a:pPr>
            <a:endParaRPr lang="en-US" i="1" dirty="0" smtClean="0"/>
          </a:p>
        </p:txBody>
      </p:sp>
      <p:pic>
        <p:nvPicPr>
          <p:cNvPr id="6" name="Picture 2"/>
          <p:cNvPicPr>
            <a:picLocks noChangeAspect="1" noChangeArrowheads="1"/>
          </p:cNvPicPr>
          <p:nvPr/>
        </p:nvPicPr>
        <p:blipFill>
          <a:blip r:embed="rId3" cstate="print"/>
          <a:srcRect/>
          <a:stretch>
            <a:fillRect/>
          </a:stretch>
        </p:blipFill>
        <p:spPr bwMode="auto">
          <a:xfrm rot="427172">
            <a:off x="6065806" y="2709261"/>
            <a:ext cx="3276600" cy="2175867"/>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rot="20855357">
            <a:off x="773088" y="4743638"/>
            <a:ext cx="4014551" cy="266700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rot="21220520">
            <a:off x="-101397" y="2690103"/>
            <a:ext cx="3324014" cy="2493011"/>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rot="490832">
            <a:off x="5107889" y="4682420"/>
            <a:ext cx="3875407" cy="253592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2479</Words>
  <Application>Microsoft Office PowerPoint</Application>
  <PresentationFormat>On-screen Show (4:3)</PresentationFormat>
  <Paragraphs>103</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The Doctrine of the Father</vt:lpstr>
      <vt:lpstr>REVIEW</vt:lpstr>
      <vt:lpstr>He is the Father (source) of all life  </vt:lpstr>
      <vt:lpstr>Slide 4</vt:lpstr>
      <vt:lpstr>Slide 5</vt:lpstr>
      <vt:lpstr>Slide 6</vt:lpstr>
      <vt:lpstr>Slide 7</vt:lpstr>
      <vt:lpstr>He tends and cares for the Vegetation of the Earth</vt:lpstr>
      <vt:lpstr>He tends and cares for all the  Birds and Animals in the World (Psalm 104:18, 20, 21, 27)</vt:lpstr>
      <vt:lpstr>He tends and cares for the Weather</vt:lpstr>
      <vt:lpstr>Slide 11</vt:lpstr>
      <vt:lpstr>He tends and cares for the Seasons</vt:lpstr>
      <vt:lpstr>Slide 13</vt:lpstr>
      <vt:lpstr>Slide 14</vt:lpstr>
      <vt:lpstr>"And why take ye thought for raiment? Consider the lilies of the field, how they grow; they toil not, neither do they spin: And yet I say unto you, That even Solomon in all his glory was not arrayed like one of these. Wherefore, if God so clothe the grass of the field, which today is, and tomorrow is cast into the oven, shall he not much more clothe you, O ye of little faith?"  (Matt. 6:28-30) </vt:lpstr>
      <vt:lpstr>Why was man created?</vt:lpstr>
      <vt:lpstr>Love God</vt:lpstr>
      <vt:lpstr>Worship God</vt:lpstr>
      <vt:lpstr>Fellowship with God</vt:lpstr>
      <vt:lpstr>Serve God</vt:lpstr>
      <vt:lpstr>Glorify God</vt:lpstr>
      <vt:lpstr>He is the Father of the Lord Jesus</vt:lpstr>
      <vt:lpstr>The Father sent his Son</vt:lpstr>
      <vt:lpstr>Isaiah 61:1-2</vt:lpstr>
      <vt:lpstr>“The Spirit of the Lord is upon me, because he hath anointed me to preach the gospel to the poor; he hath sent me to heal the brokenhearted, to preach deliverance to the captives, and recovering of sight to the blind, to set at liberty them that are bruised, To preach the acceptable year of the Lord. And he closed the book, and he gave it again to the minister, and sat down. And the eyes of all them that were in the synagogue were fastened on him.” (Luke 4:18-20)</vt:lpstr>
      <vt:lpstr>The Father commanded the angels to worship his Son</vt:lpstr>
      <vt:lpstr>He sealed his Son</vt:lpstr>
      <vt:lpstr>Slide 28</vt:lpstr>
      <vt:lpstr>Slide 29</vt:lpstr>
      <vt:lpstr>He bore witness to his Son </vt:lpstr>
      <vt:lpstr>He delighted in his Son</vt:lpstr>
      <vt:lpstr>He was totally satisfied by his Son</vt:lpstr>
      <vt:lpstr>Slide 33</vt:lpstr>
      <vt:lpstr>He spoke through his son</vt:lpstr>
      <vt:lpstr>Slide 35</vt:lpstr>
      <vt:lpstr>“And he was clothed with a vesture dipped in blood: and his name is called The Word of God.”  Rev. 19:13 </vt:lpstr>
      <vt:lpstr>Slide 37</vt:lpstr>
      <vt:lpstr>He listened to his Son</vt:lpstr>
      <vt:lpstr>Pray in Jesus Name</vt:lpstr>
      <vt:lpstr>“Wherefore he is able also to save them to the uttermost that come unto God by him, seeing he ever liveth to  make intercession for them.”  Heb 7:25   “For there is one God, and one mediator between God and men, the man  Christ Jesus.”  I Tim. 2:5  </vt:lpstr>
      <vt:lpstr>He offered his Son</vt:lpstr>
      <vt:lpstr>Propitiation – The act of God, motivated by His immense love, whereby He accepts the blood of Christ as the complete and satisfying sacrifice for all our sin, thus establishing a means  of reconciliation between  God and man.</vt:lpstr>
      <vt:lpstr>He raised his Son</vt:lpstr>
      <vt:lpstr>“And if Christ be not raised, your faith is vain; ye are yet in your sins.”  I Cor. 15:17 </vt:lpstr>
      <vt:lpstr>He loved (and loves) his Son</vt:lpstr>
      <vt:lpstr>He honored (and honors) his Son</vt:lpstr>
      <vt:lpstr>He glorified his Son </vt:lpstr>
      <vt:lpstr>He makes his Son head of the church</vt:lpstr>
      <vt:lpstr>He commits all judgment unto his Son</vt:lpstr>
      <vt:lpstr>He exalts his Son</vt:lpstr>
      <vt:lpstr>Slide 51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Father</dc:title>
  <dc:creator>Pastor Daniel White</dc:creator>
  <cp:lastModifiedBy>Pastor Daniel White</cp:lastModifiedBy>
  <cp:revision>52</cp:revision>
  <dcterms:created xsi:type="dcterms:W3CDTF">2012-03-02T16:29:15Z</dcterms:created>
  <dcterms:modified xsi:type="dcterms:W3CDTF">2012-03-21T21:02:24Z</dcterms:modified>
</cp:coreProperties>
</file>