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0" r:id="rId7"/>
    <p:sldId id="262" r:id="rId8"/>
    <p:sldId id="263" r:id="rId9"/>
    <p:sldId id="264" r:id="rId10"/>
    <p:sldId id="267" r:id="rId11"/>
    <p:sldId id="265" r:id="rId12"/>
    <p:sldId id="266" r:id="rId13"/>
    <p:sldId id="268" r:id="rId14"/>
    <p:sldId id="269" r:id="rId15"/>
    <p:sldId id="270" r:id="rId16"/>
    <p:sldId id="289" r:id="rId17"/>
    <p:sldId id="283" r:id="rId18"/>
    <p:sldId id="284" r:id="rId19"/>
    <p:sldId id="285" r:id="rId20"/>
    <p:sldId id="286" r:id="rId21"/>
    <p:sldId id="287" r:id="rId22"/>
    <p:sldId id="288" r:id="rId23"/>
    <p:sldId id="271" r:id="rId24"/>
    <p:sldId id="273" r:id="rId25"/>
    <p:sldId id="272" r:id="rId26"/>
    <p:sldId id="275" r:id="rId27"/>
    <p:sldId id="274" r:id="rId28"/>
    <p:sldId id="276" r:id="rId29"/>
    <p:sldId id="277" r:id="rId30"/>
    <p:sldId id="279" r:id="rId31"/>
    <p:sldId id="278" r:id="rId32"/>
    <p:sldId id="290" r:id="rId33"/>
    <p:sldId id="280" r:id="rId34"/>
    <p:sldId id="281" r:id="rId35"/>
    <p:sldId id="282" r:id="rId36"/>
    <p:sldId id="292" r:id="rId37"/>
    <p:sldId id="295" r:id="rId38"/>
    <p:sldId id="293" r:id="rId39"/>
    <p:sldId id="298" r:id="rId40"/>
    <p:sldId id="294" r:id="rId41"/>
    <p:sldId id="296" r:id="rId42"/>
    <p:sldId id="299"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63" autoAdjust="0"/>
    <p:restoredTop sz="94660"/>
  </p:normalViewPr>
  <p:slideViewPr>
    <p:cSldViewPr>
      <p:cViewPr varScale="1">
        <p:scale>
          <a:sx n="68" d="100"/>
          <a:sy n="68" d="100"/>
        </p:scale>
        <p:origin x="-558"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C5D30D-EC97-43A2-AD4D-A5C4D4077104}" type="datetimeFigureOut">
              <a:rPr lang="en-US" smtClean="0"/>
              <a:pPr/>
              <a:t>3/24/2014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0A26F1-338F-4741-8902-FB7516E38C5F}"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C5D30D-EC97-43A2-AD4D-A5C4D4077104}" type="datetimeFigureOut">
              <a:rPr lang="en-US" smtClean="0"/>
              <a:pPr/>
              <a:t>3/24/2014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0A26F1-338F-4741-8902-FB7516E38C5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C5D30D-EC97-43A2-AD4D-A5C4D4077104}" type="datetimeFigureOut">
              <a:rPr lang="en-US" smtClean="0"/>
              <a:pPr/>
              <a:t>3/24/2014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0A26F1-338F-4741-8902-FB7516E38C5F}"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C5D30D-EC97-43A2-AD4D-A5C4D4077104}" type="datetimeFigureOut">
              <a:rPr lang="en-US" smtClean="0"/>
              <a:pPr/>
              <a:t>3/24/2014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0A26F1-338F-4741-8902-FB7516E38C5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C5D30D-EC97-43A2-AD4D-A5C4D4077104}" type="datetimeFigureOut">
              <a:rPr lang="en-US" smtClean="0"/>
              <a:pPr/>
              <a:t>3/24/2014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0A26F1-338F-4741-8902-FB7516E38C5F}"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C5D30D-EC97-43A2-AD4D-A5C4D4077104}" type="datetimeFigureOut">
              <a:rPr lang="en-US" smtClean="0"/>
              <a:pPr/>
              <a:t>3/24/2014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0A26F1-338F-4741-8902-FB7516E38C5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C5D30D-EC97-43A2-AD4D-A5C4D4077104}" type="datetimeFigureOut">
              <a:rPr lang="en-US" smtClean="0"/>
              <a:pPr/>
              <a:t>3/24/2014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A0A26F1-338F-4741-8902-FB7516E38C5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C5D30D-EC97-43A2-AD4D-A5C4D4077104}" type="datetimeFigureOut">
              <a:rPr lang="en-US" smtClean="0"/>
              <a:pPr/>
              <a:t>3/24/2014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0A26F1-338F-4741-8902-FB7516E38C5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C5D30D-EC97-43A2-AD4D-A5C4D4077104}" type="datetimeFigureOut">
              <a:rPr lang="en-US" smtClean="0"/>
              <a:pPr/>
              <a:t>3/24/2014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A0A26F1-338F-4741-8902-FB7516E38C5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C5D30D-EC97-43A2-AD4D-A5C4D4077104}" type="datetimeFigureOut">
              <a:rPr lang="en-US" smtClean="0"/>
              <a:pPr/>
              <a:t>3/24/2014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0A26F1-338F-4741-8902-FB7516E38C5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C5D30D-EC97-43A2-AD4D-A5C4D4077104}" type="datetimeFigureOut">
              <a:rPr lang="en-US" smtClean="0"/>
              <a:pPr/>
              <a:t>3/24/2014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0A26F1-338F-4741-8902-FB7516E38C5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C5D30D-EC97-43A2-AD4D-A5C4D4077104}" type="datetimeFigureOut">
              <a:rPr lang="en-US" smtClean="0"/>
              <a:pPr/>
              <a:t>3/24/2014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0A26F1-338F-4741-8902-FB7516E38C5F}"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1523999"/>
          </a:xfrm>
        </p:spPr>
        <p:txBody>
          <a:bodyPr>
            <a:normAutofit/>
          </a:bodyPr>
          <a:lstStyle/>
          <a:p>
            <a:r>
              <a:rPr lang="en-US" sz="5400" dirty="0" smtClean="0"/>
              <a:t>The Doctrine of the Father</a:t>
            </a:r>
            <a:endParaRPr lang="en-US" sz="5400" dirty="0"/>
          </a:p>
        </p:txBody>
      </p:sp>
      <p:sp>
        <p:nvSpPr>
          <p:cNvPr id="3" name="Subtitle 2"/>
          <p:cNvSpPr>
            <a:spLocks noGrp="1"/>
          </p:cNvSpPr>
          <p:nvPr>
            <p:ph type="subTitle" idx="1"/>
          </p:nvPr>
        </p:nvSpPr>
        <p:spPr>
          <a:xfrm>
            <a:off x="1371600" y="5562600"/>
            <a:ext cx="6400800" cy="1295400"/>
          </a:xfrm>
        </p:spPr>
        <p:txBody>
          <a:bodyPr>
            <a:normAutofit/>
          </a:bodyPr>
          <a:lstStyle/>
          <a:p>
            <a:r>
              <a:rPr lang="en-US" sz="4000" i="1" dirty="0" smtClean="0">
                <a:solidFill>
                  <a:srgbClr val="FFFF00"/>
                </a:solidFill>
              </a:rPr>
              <a:t>“The Fatherhood of God”</a:t>
            </a:r>
            <a:endParaRPr lang="en-US" sz="4000" i="1" dirty="0">
              <a:solidFill>
                <a:srgbClr val="FFFF00"/>
              </a:solidFill>
            </a:endParaRPr>
          </a:p>
        </p:txBody>
      </p:sp>
      <p:pic>
        <p:nvPicPr>
          <p:cNvPr id="1026" name="Picture 2"/>
          <p:cNvPicPr>
            <a:picLocks noChangeAspect="1" noChangeArrowheads="1"/>
          </p:cNvPicPr>
          <p:nvPr/>
        </p:nvPicPr>
        <p:blipFill>
          <a:blip r:embed="rId2" cstate="print"/>
          <a:srcRect/>
          <a:stretch>
            <a:fillRect/>
          </a:stretch>
        </p:blipFill>
        <p:spPr bwMode="auto">
          <a:xfrm>
            <a:off x="2286000" y="1600200"/>
            <a:ext cx="4716877" cy="36634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457200"/>
            <a:ext cx="8229600" cy="960438"/>
          </a:xfrm>
        </p:spPr>
        <p:txBody>
          <a:bodyPr>
            <a:noAutofit/>
          </a:bodyPr>
          <a:lstStyle/>
          <a:p>
            <a:pPr lvl="0"/>
            <a:r>
              <a:rPr lang="en-US" dirty="0"/>
              <a:t>He is the Father </a:t>
            </a:r>
            <a:r>
              <a:rPr lang="en-US" dirty="0" smtClean="0"/>
              <a:t>(source) of </a:t>
            </a:r>
            <a:r>
              <a:rPr lang="en-US" dirty="0"/>
              <a:t>all </a:t>
            </a:r>
            <a:r>
              <a:rPr lang="en-US" dirty="0" smtClean="0"/>
              <a:t>life </a:t>
            </a:r>
            <a:r>
              <a:rPr lang="en-US" dirty="0"/>
              <a:t/>
            </a:r>
            <a:br>
              <a:rPr lang="en-US" dirty="0"/>
            </a:br>
            <a:endParaRPr lang="en-US" dirty="0"/>
          </a:p>
        </p:txBody>
      </p:sp>
      <p:pic>
        <p:nvPicPr>
          <p:cNvPr id="10242" name="Picture 2"/>
          <p:cNvPicPr>
            <a:picLocks noChangeAspect="1" noChangeArrowheads="1"/>
          </p:cNvPicPr>
          <p:nvPr/>
        </p:nvPicPr>
        <p:blipFill>
          <a:blip r:embed="rId2" cstate="print"/>
          <a:srcRect/>
          <a:stretch>
            <a:fillRect/>
          </a:stretch>
        </p:blipFill>
        <p:spPr bwMode="auto">
          <a:xfrm>
            <a:off x="1828800" y="1219200"/>
            <a:ext cx="5565614" cy="52821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0"/>
            <a:ext cx="9144000" cy="6858000"/>
          </a:xfrm>
        </p:spPr>
        <p:txBody>
          <a:bodyPr>
            <a:normAutofit/>
          </a:bodyPr>
          <a:lstStyle/>
          <a:p>
            <a:r>
              <a:rPr lang="en-US" i="1" dirty="0"/>
              <a:t>"For with thee is the </a:t>
            </a:r>
            <a:r>
              <a:rPr lang="en-US" i="1" u="sng" dirty="0"/>
              <a:t>fountain of life</a:t>
            </a:r>
            <a:r>
              <a:rPr lang="en-US" i="1" dirty="0"/>
              <a:t>: in thy light shall we see light" (</a:t>
            </a:r>
            <a:r>
              <a:rPr lang="en-US" i="1" dirty="0" smtClean="0"/>
              <a:t>Psalm </a:t>
            </a:r>
            <a:r>
              <a:rPr lang="en-US" i="1" dirty="0"/>
              <a:t>36:9</a:t>
            </a:r>
            <a:r>
              <a:rPr lang="en-US" i="1" dirty="0" smtClean="0"/>
              <a:t>)</a:t>
            </a:r>
            <a:endParaRPr lang="en-US" i="1" dirty="0"/>
          </a:p>
          <a:p>
            <a:r>
              <a:rPr lang="en-US" i="1" dirty="0"/>
              <a:t>"For as the Father hath </a:t>
            </a:r>
            <a:r>
              <a:rPr lang="en-US" i="1" u="sng" dirty="0"/>
              <a:t>life in himself</a:t>
            </a:r>
            <a:r>
              <a:rPr lang="en-US" i="1" dirty="0"/>
              <a:t>; so hath he given to the Son to have life in himself" (</a:t>
            </a:r>
            <a:r>
              <a:rPr lang="en-US" i="1" dirty="0" smtClean="0"/>
              <a:t>John </a:t>
            </a:r>
            <a:r>
              <a:rPr lang="en-US" i="1" dirty="0"/>
              <a:t>5:26</a:t>
            </a:r>
            <a:r>
              <a:rPr lang="en-US" i="1" dirty="0" smtClean="0"/>
              <a:t>)</a:t>
            </a:r>
            <a:endParaRPr lang="en-US" i="1" dirty="0"/>
          </a:p>
          <a:p>
            <a:r>
              <a:rPr lang="en-US" i="1" dirty="0"/>
              <a:t>"God that made the world and all things therein... he </a:t>
            </a:r>
            <a:r>
              <a:rPr lang="en-US" i="1" u="sng" dirty="0"/>
              <a:t>giveth to all life, and breath, and all things</a:t>
            </a:r>
            <a:r>
              <a:rPr lang="en-US" i="1" dirty="0"/>
              <a:t>" (Acts 17:24, 25</a:t>
            </a:r>
            <a:r>
              <a:rPr lang="en-US" i="1" dirty="0" smtClean="0"/>
              <a:t>)</a:t>
            </a:r>
          </a:p>
          <a:p>
            <a:r>
              <a:rPr lang="en-US" i="1" dirty="0" smtClean="0"/>
              <a:t> "</a:t>
            </a:r>
            <a:r>
              <a:rPr lang="en-US" i="1" dirty="0"/>
              <a:t>Praise ye him, all his angels: praise ye him, all his hosts. Praise ye him, sun and moon: praise him, all ye stars of light. Praise him, ye heavens of heavens, and ye waters that be above the heavens. Let them praise the name of the Lord:</a:t>
            </a:r>
            <a:r>
              <a:rPr lang="en-US" i="1" u="sng" dirty="0"/>
              <a:t> for he commanded, and they were created</a:t>
            </a:r>
            <a:r>
              <a:rPr lang="en-US" i="1" dirty="0"/>
              <a:t>" (</a:t>
            </a:r>
            <a:r>
              <a:rPr lang="en-US" i="1" dirty="0" smtClean="0"/>
              <a:t>Psalm </a:t>
            </a:r>
            <a:r>
              <a:rPr lang="en-US" i="1" dirty="0"/>
              <a:t>148:2-5</a:t>
            </a:r>
            <a:r>
              <a:rPr lang="en-US" i="1" dirty="0" smtClean="0"/>
              <a:t>) </a:t>
            </a:r>
            <a:endParaRPr lang="en-US" i="1" dirty="0"/>
          </a:p>
          <a:p>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lstStyle/>
          <a:p>
            <a:r>
              <a:rPr lang="en-US" i="1" dirty="0" smtClean="0"/>
              <a:t>"This I say therefore, and testify in the Lord, that ye henceforth walk not as other Gentiles walk, in the vanity of their mind, having the understanding darkened, being alienated from the </a:t>
            </a:r>
            <a:r>
              <a:rPr lang="en-US" i="1" u="sng" dirty="0" smtClean="0"/>
              <a:t>life of God </a:t>
            </a:r>
            <a:r>
              <a:rPr lang="en-US" i="1" dirty="0" smtClean="0"/>
              <a:t>through the ignorance that is in them, because of the blindness of their heart" (Eph. 4:17, 18)</a:t>
            </a:r>
          </a:p>
          <a:p>
            <a:r>
              <a:rPr lang="en-US" i="1" dirty="0" smtClean="0"/>
              <a:t>“For by him were </a:t>
            </a:r>
            <a:r>
              <a:rPr lang="en-US" i="1" u="sng" dirty="0" smtClean="0"/>
              <a:t>all things created</a:t>
            </a:r>
            <a:r>
              <a:rPr lang="en-US" i="1" dirty="0" smtClean="0"/>
              <a:t>, that are in heaven, and that are in earth, visible and invisible, whether they be thrones, or dominions, or principalities, or powers: </a:t>
            </a:r>
            <a:r>
              <a:rPr lang="en-US" i="1" u="sng" dirty="0" smtClean="0"/>
              <a:t>all things were created by him, and for him</a:t>
            </a:r>
            <a:r>
              <a:rPr lang="en-US" i="1" dirty="0" smtClean="0"/>
              <a:t>.” (Colossians 1:16) </a:t>
            </a:r>
          </a:p>
          <a:p>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dirty="0">
                <a:solidFill>
                  <a:srgbClr val="FFFF00"/>
                </a:solidFill>
              </a:rPr>
              <a:t>He tends and cares for </a:t>
            </a:r>
            <a:r>
              <a:rPr lang="en-US" dirty="0" smtClean="0">
                <a:solidFill>
                  <a:srgbClr val="FFFF00"/>
                </a:solidFill>
              </a:rPr>
              <a:t>the</a:t>
            </a:r>
            <a:br>
              <a:rPr lang="en-US" dirty="0" smtClean="0">
                <a:solidFill>
                  <a:srgbClr val="FFFF00"/>
                </a:solidFill>
              </a:rPr>
            </a:br>
            <a:r>
              <a:rPr lang="en-US" dirty="0" smtClean="0">
                <a:solidFill>
                  <a:srgbClr val="FFFF00"/>
                </a:solidFill>
              </a:rPr>
              <a:t>Vegetation of the Earth</a:t>
            </a:r>
            <a:endParaRPr lang="en-US" dirty="0">
              <a:solidFill>
                <a:srgbClr val="FFFF00"/>
              </a:solidFill>
            </a:endParaRPr>
          </a:p>
        </p:txBody>
      </p:sp>
      <p:sp>
        <p:nvSpPr>
          <p:cNvPr id="3" name="Content Placeholder 2"/>
          <p:cNvSpPr>
            <a:spLocks noGrp="1"/>
          </p:cNvSpPr>
          <p:nvPr>
            <p:ph idx="1"/>
          </p:nvPr>
        </p:nvSpPr>
        <p:spPr>
          <a:xfrm>
            <a:off x="0" y="1981200"/>
            <a:ext cx="9144000" cy="2895600"/>
          </a:xfrm>
        </p:spPr>
        <p:txBody>
          <a:bodyPr>
            <a:normAutofit/>
          </a:bodyPr>
          <a:lstStyle/>
          <a:p>
            <a:pPr>
              <a:buNone/>
            </a:pPr>
            <a:r>
              <a:rPr lang="en-US" i="1" dirty="0" smtClean="0"/>
              <a:t>   "</a:t>
            </a:r>
            <a:r>
              <a:rPr lang="en-US" i="1" dirty="0"/>
              <a:t>He causeth the grass to grow for the cattle, and herb for the service of man: that he may bring forth food out of the earth</a:t>
            </a:r>
            <a:r>
              <a:rPr lang="en-US" i="1" dirty="0" smtClean="0"/>
              <a:t>...The </a:t>
            </a:r>
            <a:r>
              <a:rPr lang="en-US" i="1" dirty="0"/>
              <a:t>trees of the Lord are full of sap; the cedars of Lebanon, which he hath planted" (</a:t>
            </a:r>
            <a:r>
              <a:rPr lang="en-US" i="1" dirty="0" smtClean="0"/>
              <a:t>Psalm 104:14</a:t>
            </a:r>
            <a:r>
              <a:rPr lang="en-US" i="1" dirty="0"/>
              <a:t>, 16</a:t>
            </a:r>
            <a:r>
              <a:rPr lang="en-US" i="1" dirty="0" smtClean="0"/>
              <a:t>)</a:t>
            </a:r>
            <a:endParaRPr lang="en-US" i="1" dirty="0"/>
          </a:p>
          <a:p>
            <a:endParaRPr lang="en-US" i="1" dirty="0"/>
          </a:p>
        </p:txBody>
      </p:sp>
      <p:pic>
        <p:nvPicPr>
          <p:cNvPr id="11267" name="Picture 3"/>
          <p:cNvPicPr>
            <a:picLocks noChangeAspect="1" noChangeArrowheads="1"/>
          </p:cNvPicPr>
          <p:nvPr/>
        </p:nvPicPr>
        <p:blipFill>
          <a:blip r:embed="rId2" cstate="print"/>
          <a:srcRect/>
          <a:stretch>
            <a:fillRect/>
          </a:stretch>
        </p:blipFill>
        <p:spPr bwMode="auto">
          <a:xfrm>
            <a:off x="0" y="4572000"/>
            <a:ext cx="3048000" cy="2286000"/>
          </a:xfrm>
          <a:prstGeom prst="rect">
            <a:avLst/>
          </a:prstGeom>
          <a:noFill/>
          <a:ln w="9525">
            <a:noFill/>
            <a:miter lim="800000"/>
            <a:headEnd/>
            <a:tailEnd/>
          </a:ln>
        </p:spPr>
      </p:pic>
      <p:pic>
        <p:nvPicPr>
          <p:cNvPr id="11268" name="Picture 4"/>
          <p:cNvPicPr>
            <a:picLocks noChangeAspect="1" noChangeArrowheads="1"/>
          </p:cNvPicPr>
          <p:nvPr/>
        </p:nvPicPr>
        <p:blipFill>
          <a:blip r:embed="rId3" cstate="print"/>
          <a:srcRect/>
          <a:stretch>
            <a:fillRect/>
          </a:stretch>
        </p:blipFill>
        <p:spPr bwMode="auto">
          <a:xfrm>
            <a:off x="3429000" y="4572000"/>
            <a:ext cx="2311685" cy="2286000"/>
          </a:xfrm>
          <a:prstGeom prst="rect">
            <a:avLst/>
          </a:prstGeom>
          <a:noFill/>
          <a:ln w="9525">
            <a:noFill/>
            <a:miter lim="800000"/>
            <a:headEnd/>
            <a:tailEnd/>
          </a:ln>
        </p:spPr>
      </p:pic>
      <p:pic>
        <p:nvPicPr>
          <p:cNvPr id="11269" name="Picture 5"/>
          <p:cNvPicPr>
            <a:picLocks noChangeAspect="1" noChangeArrowheads="1"/>
          </p:cNvPicPr>
          <p:nvPr/>
        </p:nvPicPr>
        <p:blipFill>
          <a:blip r:embed="rId4" cstate="print"/>
          <a:srcRect/>
          <a:stretch>
            <a:fillRect/>
          </a:stretch>
        </p:blipFill>
        <p:spPr bwMode="auto">
          <a:xfrm>
            <a:off x="6096000" y="4572000"/>
            <a:ext cx="3048000" cy="2286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 to="" calcmode="lin" valueType="num">
                                      <p:cBhvr>
                                        <p:cTn id="12" dur="1" fill="hold"/>
                                        <p:tgtEl>
                                          <p:spTgt spid="11267"/>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1268"/>
                                        </p:tgtEl>
                                        <p:attrNameLst>
                                          <p:attrName>style.visibility</p:attrName>
                                        </p:attrNameLst>
                                      </p:cBhvr>
                                      <p:to>
                                        <p:strVal val="visible"/>
                                      </p:to>
                                    </p:set>
                                    <p:anim to="" calcmode="lin" valueType="num">
                                      <p:cBhvr>
                                        <p:cTn id="17" dur="1" fill="hold"/>
                                        <p:tgtEl>
                                          <p:spTgt spid="11268"/>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1269"/>
                                        </p:tgtEl>
                                        <p:attrNameLst>
                                          <p:attrName>style.visibility</p:attrName>
                                        </p:attrNameLst>
                                      </p:cBhvr>
                                      <p:to>
                                        <p:strVal val="visible"/>
                                      </p:to>
                                    </p:set>
                                    <p:anim to="" calcmode="lin" valueType="num">
                                      <p:cBhvr>
                                        <p:cTn id="22" dur="1" fill="hold"/>
                                        <p:tgtEl>
                                          <p:spTgt spid="1126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457200"/>
            <a:ext cx="5638800" cy="6400800"/>
          </a:xfrm>
        </p:spPr>
        <p:txBody>
          <a:bodyPr>
            <a:noAutofit/>
          </a:bodyPr>
          <a:lstStyle/>
          <a:p>
            <a:r>
              <a:rPr lang="en-US" sz="3200" i="1" dirty="0" smtClean="0"/>
              <a:t>"And why take ye thought for raiment? Consider the lilies of the field, how they grow; they toil not, neither do they spin: And yet I say unto you, That even Solomon in all his glory was not arrayed like one of these. Wherefore, if God so clothe the grass of the field, which today is, and tomorrow is cast into the oven, shall he not much more clothe you, O ye of little faith?" </a:t>
            </a:r>
            <a:br>
              <a:rPr lang="en-US" sz="3200" i="1" dirty="0" smtClean="0"/>
            </a:br>
            <a:r>
              <a:rPr lang="en-US" sz="3200" i="1" dirty="0" smtClean="0"/>
              <a:t>(Matt. 6:28-30)</a:t>
            </a:r>
            <a:br>
              <a:rPr lang="en-US" sz="3200" i="1" dirty="0" smtClean="0"/>
            </a:br>
            <a:endParaRPr lang="en-US" sz="3200" i="1" dirty="0"/>
          </a:p>
        </p:txBody>
      </p:sp>
      <p:pic>
        <p:nvPicPr>
          <p:cNvPr id="12291" name="Picture 3"/>
          <p:cNvPicPr>
            <a:picLocks noChangeAspect="1" noChangeArrowheads="1"/>
          </p:cNvPicPr>
          <p:nvPr/>
        </p:nvPicPr>
        <p:blipFill>
          <a:blip r:embed="rId2" cstate="print"/>
          <a:srcRect r="47865"/>
          <a:stretch>
            <a:fillRect/>
          </a:stretch>
        </p:blipFill>
        <p:spPr bwMode="auto">
          <a:xfrm>
            <a:off x="-1" y="0"/>
            <a:ext cx="3338645"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11362"/>
          </a:xfrm>
        </p:spPr>
        <p:txBody>
          <a:bodyPr>
            <a:noAutofit/>
          </a:bodyPr>
          <a:lstStyle/>
          <a:p>
            <a:r>
              <a:rPr lang="en-US" dirty="0">
                <a:solidFill>
                  <a:srgbClr val="FFFF00"/>
                </a:solidFill>
              </a:rPr>
              <a:t>He tends and cares </a:t>
            </a:r>
            <a:r>
              <a:rPr lang="en-US" dirty="0" smtClean="0">
                <a:solidFill>
                  <a:srgbClr val="FFFF00"/>
                </a:solidFill>
              </a:rPr>
              <a:t>for all the</a:t>
            </a:r>
            <a:br>
              <a:rPr lang="en-US" dirty="0" smtClean="0">
                <a:solidFill>
                  <a:srgbClr val="FFFF00"/>
                </a:solidFill>
              </a:rPr>
            </a:br>
            <a:r>
              <a:rPr lang="en-US" dirty="0" smtClean="0">
                <a:solidFill>
                  <a:srgbClr val="FFFF00"/>
                </a:solidFill>
              </a:rPr>
              <a:t> Birds and Animals in the World</a:t>
            </a:r>
            <a:br>
              <a:rPr lang="en-US" dirty="0" smtClean="0">
                <a:solidFill>
                  <a:srgbClr val="FFFF00"/>
                </a:solidFill>
              </a:rPr>
            </a:br>
            <a:r>
              <a:rPr lang="en-US" sz="4000" i="1" dirty="0" smtClean="0"/>
              <a:t>(Psalm 104:18, 20, 21, 27)</a:t>
            </a:r>
            <a:endParaRPr lang="en-US" sz="4000" dirty="0">
              <a:solidFill>
                <a:srgbClr val="FFFF00"/>
              </a:solidFill>
            </a:endParaRPr>
          </a:p>
        </p:txBody>
      </p:sp>
      <p:sp>
        <p:nvSpPr>
          <p:cNvPr id="3" name="Content Placeholder 2"/>
          <p:cNvSpPr>
            <a:spLocks noGrp="1"/>
          </p:cNvSpPr>
          <p:nvPr>
            <p:ph idx="1"/>
          </p:nvPr>
        </p:nvSpPr>
        <p:spPr>
          <a:xfrm>
            <a:off x="0" y="2362200"/>
            <a:ext cx="9144000" cy="1295400"/>
          </a:xfrm>
        </p:spPr>
        <p:txBody>
          <a:bodyPr/>
          <a:lstStyle/>
          <a:p>
            <a:pPr algn="ctr">
              <a:buNone/>
            </a:pPr>
            <a:r>
              <a:rPr lang="en-US" i="1" dirty="0" smtClean="0"/>
              <a:t>   </a:t>
            </a:r>
          </a:p>
          <a:p>
            <a:pPr algn="ctr">
              <a:buNone/>
            </a:pPr>
            <a:endParaRPr lang="en-US" i="1" dirty="0" smtClean="0"/>
          </a:p>
        </p:txBody>
      </p:sp>
      <p:pic>
        <p:nvPicPr>
          <p:cNvPr id="1027" name="Picture 3"/>
          <p:cNvPicPr>
            <a:picLocks noChangeAspect="1" noChangeArrowheads="1"/>
          </p:cNvPicPr>
          <p:nvPr/>
        </p:nvPicPr>
        <p:blipFill>
          <a:blip r:embed="rId2" cstate="print"/>
          <a:srcRect/>
          <a:stretch>
            <a:fillRect/>
          </a:stretch>
        </p:blipFill>
        <p:spPr bwMode="auto">
          <a:xfrm>
            <a:off x="1676400" y="2571750"/>
            <a:ext cx="5715000" cy="4286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fontScale="90000"/>
          </a:bodyPr>
          <a:lstStyle/>
          <a:p>
            <a:r>
              <a:rPr lang="en-US" i="1" dirty="0" smtClean="0"/>
              <a:t> “The cedars of Lebanon, which he hath planted; where the birds make their nests… </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1371600" y="1981200"/>
            <a:ext cx="6502400"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1036638"/>
          </a:xfrm>
        </p:spPr>
        <p:txBody>
          <a:bodyPr>
            <a:normAutofit fontScale="90000"/>
          </a:bodyPr>
          <a:lstStyle/>
          <a:p>
            <a:r>
              <a:rPr lang="en-US" i="1" dirty="0" smtClean="0"/>
              <a:t>as for the stork, the </a:t>
            </a:r>
            <a:br>
              <a:rPr lang="en-US" i="1" dirty="0" smtClean="0"/>
            </a:br>
            <a:r>
              <a:rPr lang="en-US" i="1" dirty="0" smtClean="0"/>
              <a:t>fir trees are her house…</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1371600" y="1921978"/>
            <a:ext cx="6276975" cy="49360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The high hills are a refuge </a:t>
            </a:r>
            <a:br>
              <a:rPr lang="en-US" i="1" dirty="0" smtClean="0"/>
            </a:br>
            <a:r>
              <a:rPr lang="en-US" i="1" dirty="0" smtClean="0"/>
              <a:t>for the wild goats…</a:t>
            </a: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685800" y="1797844"/>
            <a:ext cx="7620000" cy="50601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and the rocks for the rabbits...</a:t>
            </a:r>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685800" y="1600200"/>
            <a:ext cx="7914401"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0"/>
            <a:ext cx="4648200" cy="6858000"/>
          </a:xfrm>
        </p:spPr>
        <p:txBody>
          <a:bodyPr>
            <a:normAutofit/>
          </a:bodyPr>
          <a:lstStyle/>
          <a:p>
            <a:r>
              <a:rPr lang="en-US" i="1" dirty="0" smtClean="0">
                <a:effectLst>
                  <a:glow rad="101600">
                    <a:schemeClr val="bg1">
                      <a:alpha val="60000"/>
                    </a:schemeClr>
                  </a:glow>
                </a:effectLst>
              </a:rPr>
              <a:t>“And he said unto them, When ye pray, say, </a:t>
            </a:r>
            <a:r>
              <a:rPr lang="en-US" i="1" u="sng" dirty="0" smtClean="0">
                <a:effectLst>
                  <a:glow rad="101600">
                    <a:schemeClr val="bg1">
                      <a:alpha val="60000"/>
                    </a:schemeClr>
                  </a:glow>
                </a:effectLst>
              </a:rPr>
              <a:t>Our Father</a:t>
            </a:r>
            <a:r>
              <a:rPr lang="en-US" i="1" dirty="0" smtClean="0">
                <a:effectLst>
                  <a:glow rad="101600">
                    <a:schemeClr val="bg1">
                      <a:alpha val="60000"/>
                    </a:schemeClr>
                  </a:glow>
                </a:effectLst>
              </a:rPr>
              <a:t> which art in heaven, Hallowed be thy name.” </a:t>
            </a:r>
            <a:br>
              <a:rPr lang="en-US" i="1" dirty="0" smtClean="0">
                <a:effectLst>
                  <a:glow rad="101600">
                    <a:schemeClr val="bg1">
                      <a:alpha val="60000"/>
                    </a:schemeClr>
                  </a:glow>
                </a:effectLst>
              </a:rPr>
            </a:br>
            <a:r>
              <a:rPr lang="en-US" i="1" dirty="0" smtClean="0">
                <a:effectLst>
                  <a:glow rad="101600">
                    <a:schemeClr val="bg1">
                      <a:alpha val="60000"/>
                    </a:schemeClr>
                  </a:glow>
                </a:effectLst>
              </a:rPr>
              <a:t>Luke 11:2 </a:t>
            </a:r>
            <a:endParaRPr lang="en-US" i="1" dirty="0">
              <a:effectLst>
                <a:glow rad="101600">
                  <a:schemeClr val="bg1">
                    <a:alpha val="60000"/>
                  </a:schemeClr>
                </a:glow>
              </a:effectLst>
            </a:endParaRPr>
          </a:p>
        </p:txBody>
      </p:sp>
      <p:pic>
        <p:nvPicPr>
          <p:cNvPr id="1026" name="Picture 2"/>
          <p:cNvPicPr>
            <a:picLocks noChangeAspect="1" noChangeArrowheads="1"/>
          </p:cNvPicPr>
          <p:nvPr/>
        </p:nvPicPr>
        <p:blipFill>
          <a:blip r:embed="rId2" cstate="print">
            <a:lum bright="-10000" contrast="20000"/>
          </a:blip>
          <a:srcRect/>
          <a:stretch>
            <a:fillRect/>
          </a:stretch>
        </p:blipFill>
        <p:spPr bwMode="auto">
          <a:xfrm>
            <a:off x="0" y="381000"/>
            <a:ext cx="4400550" cy="58674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11362"/>
          </a:xfrm>
        </p:spPr>
        <p:txBody>
          <a:bodyPr>
            <a:normAutofit fontScale="90000"/>
          </a:bodyPr>
          <a:lstStyle/>
          <a:p>
            <a:r>
              <a:rPr lang="en-US" i="1" dirty="0" smtClean="0"/>
              <a:t>Thou </a:t>
            </a:r>
            <a:r>
              <a:rPr lang="en-US" i="1" dirty="0" err="1" smtClean="0"/>
              <a:t>makest</a:t>
            </a:r>
            <a:r>
              <a:rPr lang="en-US" i="1" dirty="0" smtClean="0"/>
              <a:t> darkness, and it is night: wherein all the beasts of the forest do creep forth…</a:t>
            </a:r>
            <a:endParaRPr lang="en-US" dirty="0"/>
          </a:p>
        </p:txBody>
      </p:sp>
      <p:pic>
        <p:nvPicPr>
          <p:cNvPr id="5123" name="Picture 3"/>
          <p:cNvPicPr>
            <a:picLocks noChangeAspect="1" noChangeArrowheads="1"/>
          </p:cNvPicPr>
          <p:nvPr/>
        </p:nvPicPr>
        <p:blipFill>
          <a:blip r:embed="rId2" cstate="print"/>
          <a:srcRect/>
          <a:stretch>
            <a:fillRect/>
          </a:stretch>
        </p:blipFill>
        <p:spPr bwMode="auto">
          <a:xfrm>
            <a:off x="381000" y="2438400"/>
            <a:ext cx="3949700" cy="2962275"/>
          </a:xfrm>
          <a:prstGeom prst="rect">
            <a:avLst/>
          </a:prstGeom>
          <a:noFill/>
          <a:ln w="9525">
            <a:noFill/>
            <a:miter lim="800000"/>
            <a:headEnd/>
            <a:tailEnd/>
          </a:ln>
        </p:spPr>
      </p:pic>
      <p:pic>
        <p:nvPicPr>
          <p:cNvPr id="5125" name="Picture 5"/>
          <p:cNvPicPr>
            <a:picLocks noChangeAspect="1" noChangeArrowheads="1"/>
          </p:cNvPicPr>
          <p:nvPr/>
        </p:nvPicPr>
        <p:blipFill>
          <a:blip r:embed="rId3" cstate="print"/>
          <a:srcRect/>
          <a:stretch>
            <a:fillRect/>
          </a:stretch>
        </p:blipFill>
        <p:spPr bwMode="auto">
          <a:xfrm>
            <a:off x="3886200" y="4229100"/>
            <a:ext cx="3505200" cy="2628900"/>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5257800" y="2286000"/>
            <a:ext cx="3543300"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The young lions roar after their prey, and seek their meat from God...</a:t>
            </a:r>
            <a:endParaRPr lang="en-US" dirty="0"/>
          </a:p>
        </p:txBody>
      </p:sp>
      <p:pic>
        <p:nvPicPr>
          <p:cNvPr id="6146" name="Picture 2"/>
          <p:cNvPicPr>
            <a:picLocks noChangeAspect="1" noChangeArrowheads="1"/>
          </p:cNvPicPr>
          <p:nvPr/>
        </p:nvPicPr>
        <p:blipFill>
          <a:blip r:embed="rId2" cstate="print"/>
          <a:srcRect/>
          <a:stretch>
            <a:fillRect/>
          </a:stretch>
        </p:blipFill>
        <p:spPr bwMode="auto">
          <a:xfrm rot="21382765">
            <a:off x="228600" y="3886200"/>
            <a:ext cx="4097556" cy="2681287"/>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rot="421116">
            <a:off x="4239138" y="2501290"/>
            <a:ext cx="4991100" cy="3588429"/>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srcRect/>
          <a:stretch>
            <a:fillRect/>
          </a:stretch>
        </p:blipFill>
        <p:spPr bwMode="auto">
          <a:xfrm rot="20526156">
            <a:off x="321493" y="2194151"/>
            <a:ext cx="4141418"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2239962"/>
          </a:xfrm>
        </p:spPr>
        <p:txBody>
          <a:bodyPr>
            <a:normAutofit fontScale="90000"/>
          </a:bodyPr>
          <a:lstStyle/>
          <a:p>
            <a:r>
              <a:rPr lang="en-US" i="1" dirty="0" smtClean="0"/>
              <a:t>These wait all upon thee; that thou </a:t>
            </a:r>
            <a:r>
              <a:rPr lang="en-US" i="1" dirty="0" err="1" smtClean="0"/>
              <a:t>mayest</a:t>
            </a:r>
            <a:r>
              <a:rPr lang="en-US" i="1" dirty="0" smtClean="0"/>
              <a:t> give them their meat in due season."</a:t>
            </a:r>
            <a:br>
              <a:rPr lang="en-US" i="1" dirty="0" smtClean="0"/>
            </a:br>
            <a:endParaRPr lang="en-US" dirty="0"/>
          </a:p>
        </p:txBody>
      </p:sp>
      <p:pic>
        <p:nvPicPr>
          <p:cNvPr id="7170" name="Picture 2"/>
          <p:cNvPicPr>
            <a:picLocks noChangeAspect="1" noChangeArrowheads="1"/>
          </p:cNvPicPr>
          <p:nvPr/>
        </p:nvPicPr>
        <p:blipFill>
          <a:blip r:embed="rId2" cstate="print"/>
          <a:srcRect/>
          <a:stretch>
            <a:fillRect/>
          </a:stretch>
        </p:blipFill>
        <p:spPr bwMode="auto">
          <a:xfrm>
            <a:off x="609600" y="1905000"/>
            <a:ext cx="3390232" cy="4572000"/>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5334000" y="1981200"/>
            <a:ext cx="3810000" cy="2381250"/>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a:off x="3733800" y="4114800"/>
            <a:ext cx="3857625" cy="2534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lum bright="-20000"/>
          </a:blip>
          <a:srcRect/>
          <a:stretch>
            <a:fillRect/>
          </a:stretch>
        </p:blipFill>
        <p:spPr bwMode="auto">
          <a:xfrm>
            <a:off x="7608" y="-5715"/>
            <a:ext cx="9136392" cy="6863715"/>
          </a:xfrm>
          <a:prstGeom prst="rect">
            <a:avLst/>
          </a:prstGeom>
          <a:noFill/>
          <a:ln w="9525">
            <a:noFill/>
            <a:miter lim="800000"/>
            <a:headEnd/>
            <a:tailEnd/>
          </a:ln>
        </p:spPr>
      </p:pic>
      <p:sp>
        <p:nvSpPr>
          <p:cNvPr id="3" name="Content Placeholder 2"/>
          <p:cNvSpPr>
            <a:spLocks noGrp="1"/>
          </p:cNvSpPr>
          <p:nvPr>
            <p:ph idx="1"/>
          </p:nvPr>
        </p:nvSpPr>
        <p:spPr>
          <a:xfrm>
            <a:off x="0" y="1371600"/>
            <a:ext cx="8839200" cy="5257800"/>
          </a:xfrm>
        </p:spPr>
        <p:txBody>
          <a:bodyPr>
            <a:noAutofit/>
          </a:bodyPr>
          <a:lstStyle/>
          <a:p>
            <a:pPr algn="ctr">
              <a:buNone/>
            </a:pPr>
            <a:r>
              <a:rPr lang="en-US" sz="4000" i="1" dirty="0" smtClean="0">
                <a:effectLst>
                  <a:glow rad="101600">
                    <a:schemeClr val="bg1">
                      <a:alpha val="60000"/>
                    </a:schemeClr>
                  </a:glow>
                </a:effectLst>
              </a:rPr>
              <a:t>   "</a:t>
            </a:r>
            <a:r>
              <a:rPr lang="en-US" sz="4000" i="1" dirty="0">
                <a:effectLst>
                  <a:glow rad="101600">
                    <a:schemeClr val="bg1">
                      <a:alpha val="60000"/>
                    </a:schemeClr>
                  </a:glow>
                </a:effectLst>
              </a:rPr>
              <a:t>Behold the fowls of the air: for they sow not, neither do they reap, nor gather into barns; yet </a:t>
            </a:r>
            <a:r>
              <a:rPr lang="en-US" sz="4000" i="1" u="sng" dirty="0">
                <a:effectLst>
                  <a:glow rad="101600">
                    <a:schemeClr val="bg1">
                      <a:alpha val="60000"/>
                    </a:schemeClr>
                  </a:glow>
                </a:effectLst>
              </a:rPr>
              <a:t>your heavenly Father </a:t>
            </a:r>
            <a:r>
              <a:rPr lang="en-US" sz="4000" i="1" u="sng" dirty="0" err="1">
                <a:effectLst>
                  <a:glow rad="101600">
                    <a:schemeClr val="bg1">
                      <a:alpha val="60000"/>
                    </a:schemeClr>
                  </a:glow>
                </a:effectLst>
              </a:rPr>
              <a:t>feedeth</a:t>
            </a:r>
            <a:r>
              <a:rPr lang="en-US" sz="4000" i="1" u="sng" dirty="0">
                <a:effectLst>
                  <a:glow rad="101600">
                    <a:schemeClr val="bg1">
                      <a:alpha val="60000"/>
                    </a:schemeClr>
                  </a:glow>
                </a:effectLst>
              </a:rPr>
              <a:t> them</a:t>
            </a:r>
            <a:r>
              <a:rPr lang="en-US" sz="4000" i="1" dirty="0">
                <a:effectLst>
                  <a:glow rad="101600">
                    <a:schemeClr val="bg1">
                      <a:alpha val="60000"/>
                    </a:schemeClr>
                  </a:glow>
                </a:effectLst>
              </a:rPr>
              <a:t>. Are ye not much better than they</a:t>
            </a:r>
            <a:r>
              <a:rPr lang="en-US" sz="4000" i="1" dirty="0" smtClean="0">
                <a:effectLst>
                  <a:glow rad="101600">
                    <a:schemeClr val="bg1">
                      <a:alpha val="60000"/>
                    </a:schemeClr>
                  </a:glow>
                </a:effectLst>
              </a:rPr>
              <a:t>?" </a:t>
            </a:r>
          </a:p>
          <a:p>
            <a:pPr algn="ctr">
              <a:buNone/>
            </a:pPr>
            <a:r>
              <a:rPr lang="en-US" sz="4000" i="1" dirty="0" smtClean="0">
                <a:effectLst>
                  <a:glow rad="101600">
                    <a:schemeClr val="bg1">
                      <a:alpha val="60000"/>
                    </a:schemeClr>
                  </a:glow>
                </a:effectLst>
              </a:rPr>
              <a:t>(Matt</a:t>
            </a:r>
            <a:r>
              <a:rPr lang="en-US" sz="4000" i="1" dirty="0">
                <a:effectLst>
                  <a:glow rad="101600">
                    <a:schemeClr val="bg1">
                      <a:alpha val="60000"/>
                    </a:schemeClr>
                  </a:glow>
                </a:effectLst>
              </a:rPr>
              <a:t>. </a:t>
            </a:r>
            <a:r>
              <a:rPr lang="en-US" sz="4000" i="1" dirty="0" smtClean="0">
                <a:effectLst>
                  <a:glow rad="101600">
                    <a:schemeClr val="bg1">
                      <a:alpha val="60000"/>
                    </a:schemeClr>
                  </a:glow>
                </a:effectLst>
              </a:rPr>
              <a:t>6:26)</a:t>
            </a:r>
            <a:endParaRPr lang="en-US" sz="4000" i="1" dirty="0">
              <a:effectLst>
                <a:glow rad="101600">
                  <a:schemeClr val="bg1">
                    <a:alpha val="60000"/>
                  </a:schemeClr>
                </a:glow>
              </a:effectLst>
            </a:endParaRPr>
          </a:p>
          <a:p>
            <a:pPr algn="ctr"/>
            <a:endParaRPr lang="en-US" sz="40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fontScale="90000"/>
          </a:bodyPr>
          <a:lstStyle/>
          <a:p>
            <a:r>
              <a:rPr lang="en-US" dirty="0">
                <a:solidFill>
                  <a:srgbClr val="FFFF00"/>
                </a:solidFill>
              </a:rPr>
              <a:t>He tends and cares for the </a:t>
            </a:r>
            <a:r>
              <a:rPr lang="en-US" dirty="0" smtClean="0">
                <a:solidFill>
                  <a:srgbClr val="FFFF00"/>
                </a:solidFill>
              </a:rPr>
              <a:t>Weather</a:t>
            </a:r>
            <a:endParaRPr lang="en-US" dirty="0">
              <a:solidFill>
                <a:srgbClr val="FFFF00"/>
              </a:solidFill>
            </a:endParaRPr>
          </a:p>
        </p:txBody>
      </p:sp>
      <p:pic>
        <p:nvPicPr>
          <p:cNvPr id="16386" name="Picture 2"/>
          <p:cNvPicPr>
            <a:picLocks noChangeAspect="1" noChangeArrowheads="1"/>
          </p:cNvPicPr>
          <p:nvPr/>
        </p:nvPicPr>
        <p:blipFill>
          <a:blip r:embed="rId2" cstate="print"/>
          <a:srcRect/>
          <a:stretch>
            <a:fillRect/>
          </a:stretch>
        </p:blipFill>
        <p:spPr bwMode="auto">
          <a:xfrm>
            <a:off x="1371600" y="1447800"/>
            <a:ext cx="6367615" cy="478535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3429000"/>
          </a:xfrm>
        </p:spPr>
        <p:txBody>
          <a:bodyPr>
            <a:noAutofit/>
          </a:bodyPr>
          <a:lstStyle/>
          <a:p>
            <a:pPr algn="ctr">
              <a:buNone/>
            </a:pPr>
            <a:r>
              <a:rPr lang="en-US" i="1" dirty="0" smtClean="0"/>
              <a:t>   "</a:t>
            </a:r>
            <a:r>
              <a:rPr lang="en-US" i="1" dirty="0"/>
              <a:t>Whatsoever the Lord pleased, that did he in heaven, and in earth, in the seas, and all deep places. He </a:t>
            </a:r>
            <a:r>
              <a:rPr lang="en-US" i="1" dirty="0" err="1"/>
              <a:t>causeth</a:t>
            </a:r>
            <a:r>
              <a:rPr lang="en-US" i="1" dirty="0"/>
              <a:t> the </a:t>
            </a:r>
            <a:r>
              <a:rPr lang="en-US" i="1" dirty="0" err="1"/>
              <a:t>vapours</a:t>
            </a:r>
            <a:r>
              <a:rPr lang="en-US" i="1" dirty="0"/>
              <a:t> to ascend from the ends of the earth; he </a:t>
            </a:r>
            <a:r>
              <a:rPr lang="en-US" i="1" dirty="0" err="1"/>
              <a:t>maketh</a:t>
            </a:r>
            <a:r>
              <a:rPr lang="en-US" i="1" dirty="0"/>
              <a:t> </a:t>
            </a:r>
            <a:r>
              <a:rPr lang="en-US" i="1" dirty="0" err="1"/>
              <a:t>lightnings</a:t>
            </a:r>
            <a:r>
              <a:rPr lang="en-US" i="1" dirty="0"/>
              <a:t> for the rain; he </a:t>
            </a:r>
            <a:r>
              <a:rPr lang="en-US" i="1" dirty="0" err="1"/>
              <a:t>bringeth</a:t>
            </a:r>
            <a:r>
              <a:rPr lang="en-US" i="1" dirty="0"/>
              <a:t> the wind out of his </a:t>
            </a:r>
            <a:r>
              <a:rPr lang="en-US" i="1" dirty="0" smtClean="0"/>
              <a:t>treasuries." </a:t>
            </a:r>
          </a:p>
          <a:p>
            <a:pPr algn="ctr">
              <a:buNone/>
            </a:pPr>
            <a:r>
              <a:rPr lang="en-US" i="1" dirty="0" smtClean="0"/>
              <a:t>(Psalm </a:t>
            </a:r>
            <a:r>
              <a:rPr lang="en-US" i="1" dirty="0"/>
              <a:t>135:6, 7</a:t>
            </a:r>
            <a:r>
              <a:rPr lang="en-US" i="1" dirty="0" smtClean="0"/>
              <a:t>)</a:t>
            </a:r>
            <a:endParaRPr lang="en-US" i="1" dirty="0"/>
          </a:p>
          <a:p>
            <a:pPr algn="ctr"/>
            <a:endParaRPr lang="en-US" i="1" dirty="0"/>
          </a:p>
        </p:txBody>
      </p:sp>
      <p:pic>
        <p:nvPicPr>
          <p:cNvPr id="14338" name="Picture 2"/>
          <p:cNvPicPr>
            <a:picLocks noChangeAspect="1" noChangeArrowheads="1"/>
          </p:cNvPicPr>
          <p:nvPr/>
        </p:nvPicPr>
        <p:blipFill>
          <a:blip r:embed="rId2" cstate="print"/>
          <a:srcRect/>
          <a:stretch>
            <a:fillRect/>
          </a:stretch>
        </p:blipFill>
        <p:spPr bwMode="auto">
          <a:xfrm>
            <a:off x="-1" y="3200400"/>
            <a:ext cx="5070297" cy="3657600"/>
          </a:xfrm>
          <a:prstGeom prst="rect">
            <a:avLst/>
          </a:prstGeom>
          <a:noFill/>
          <a:ln w="9525">
            <a:noFill/>
            <a:miter lim="800000"/>
            <a:headEnd/>
            <a:tailEnd/>
          </a:ln>
        </p:spPr>
      </p:pic>
      <p:pic>
        <p:nvPicPr>
          <p:cNvPr id="14339" name="Picture 3"/>
          <p:cNvPicPr>
            <a:picLocks noChangeAspect="1" noChangeArrowheads="1"/>
          </p:cNvPicPr>
          <p:nvPr/>
        </p:nvPicPr>
        <p:blipFill>
          <a:blip r:embed="rId3" cstate="print"/>
          <a:srcRect/>
          <a:stretch>
            <a:fillRect/>
          </a:stretch>
        </p:blipFill>
        <p:spPr bwMode="auto">
          <a:xfrm>
            <a:off x="1828800" y="3200400"/>
            <a:ext cx="4731327" cy="3657600"/>
          </a:xfrm>
          <a:prstGeom prst="rect">
            <a:avLst/>
          </a:prstGeom>
          <a:noFill/>
          <a:ln w="9525">
            <a:noFill/>
            <a:miter lim="800000"/>
            <a:headEnd/>
            <a:tailEnd/>
          </a:ln>
        </p:spPr>
      </p:pic>
      <p:pic>
        <p:nvPicPr>
          <p:cNvPr id="14340" name="Picture 4"/>
          <p:cNvPicPr>
            <a:picLocks noChangeAspect="1" noChangeArrowheads="1"/>
          </p:cNvPicPr>
          <p:nvPr/>
        </p:nvPicPr>
        <p:blipFill>
          <a:blip r:embed="rId4" cstate="print"/>
          <a:srcRect/>
          <a:stretch>
            <a:fillRect/>
          </a:stretch>
        </p:blipFill>
        <p:spPr bwMode="auto">
          <a:xfrm>
            <a:off x="3505200" y="3200400"/>
            <a:ext cx="4800600" cy="3657600"/>
          </a:xfrm>
          <a:prstGeom prst="rect">
            <a:avLst/>
          </a:prstGeom>
          <a:noFill/>
          <a:ln w="9525">
            <a:noFill/>
            <a:miter lim="800000"/>
            <a:headEnd/>
            <a:tailEnd/>
          </a:ln>
        </p:spPr>
      </p:pic>
      <p:pic>
        <p:nvPicPr>
          <p:cNvPr id="14341" name="Picture 5"/>
          <p:cNvPicPr>
            <a:picLocks noChangeAspect="1" noChangeArrowheads="1"/>
          </p:cNvPicPr>
          <p:nvPr/>
        </p:nvPicPr>
        <p:blipFill>
          <a:blip r:embed="rId5" cstate="print"/>
          <a:srcRect l="6880" t="-2128" r="31250"/>
          <a:stretch>
            <a:fillRect/>
          </a:stretch>
        </p:blipFill>
        <p:spPr bwMode="auto">
          <a:xfrm>
            <a:off x="5257799" y="3124200"/>
            <a:ext cx="3967163" cy="3733800"/>
          </a:xfrm>
          <a:prstGeom prst="rect">
            <a:avLst/>
          </a:prstGeom>
          <a:noFill/>
          <a:ln w="9525">
            <a:noFill/>
            <a:miter lim="800000"/>
            <a:headEnd/>
            <a:tailEnd/>
          </a:ln>
        </p:spPr>
      </p:pic>
      <p:pic>
        <p:nvPicPr>
          <p:cNvPr id="14342" name="Picture 6"/>
          <p:cNvPicPr>
            <a:picLocks noChangeAspect="1" noChangeArrowheads="1"/>
          </p:cNvPicPr>
          <p:nvPr/>
        </p:nvPicPr>
        <p:blipFill>
          <a:blip r:embed="rId6" cstate="print"/>
          <a:srcRect r="461" b="7362"/>
          <a:stretch>
            <a:fillRect/>
          </a:stretch>
        </p:blipFill>
        <p:spPr bwMode="auto">
          <a:xfrm>
            <a:off x="1828800" y="3182409"/>
            <a:ext cx="5257800" cy="367559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ppt_x"/>
                                          </p:val>
                                        </p:tav>
                                        <p:tav tm="100000">
                                          <p:val>
                                            <p:strVal val="#ppt_x"/>
                                          </p:val>
                                        </p:tav>
                                      </p:tavLst>
                                    </p:anim>
                                    <p:anim calcmode="lin" valueType="num">
                                      <p:cBhvr additive="base">
                                        <p:cTn id="8"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39"/>
                                        </p:tgtEl>
                                        <p:attrNameLst>
                                          <p:attrName>style.visibility</p:attrName>
                                        </p:attrNameLst>
                                      </p:cBhvr>
                                      <p:to>
                                        <p:strVal val="visible"/>
                                      </p:to>
                                    </p:set>
                                    <p:anim calcmode="lin" valueType="num">
                                      <p:cBhvr additive="base">
                                        <p:cTn id="13" dur="500" fill="hold"/>
                                        <p:tgtEl>
                                          <p:spTgt spid="14339"/>
                                        </p:tgtEl>
                                        <p:attrNameLst>
                                          <p:attrName>ppt_x</p:attrName>
                                        </p:attrNameLst>
                                      </p:cBhvr>
                                      <p:tavLst>
                                        <p:tav tm="0">
                                          <p:val>
                                            <p:strVal val="#ppt_x"/>
                                          </p:val>
                                        </p:tav>
                                        <p:tav tm="100000">
                                          <p:val>
                                            <p:strVal val="#ppt_x"/>
                                          </p:val>
                                        </p:tav>
                                      </p:tavLst>
                                    </p:anim>
                                    <p:anim calcmode="lin" valueType="num">
                                      <p:cBhvr additive="base">
                                        <p:cTn id="14" dur="500" fill="hold"/>
                                        <p:tgtEl>
                                          <p:spTgt spid="1433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40"/>
                                        </p:tgtEl>
                                        <p:attrNameLst>
                                          <p:attrName>style.visibility</p:attrName>
                                        </p:attrNameLst>
                                      </p:cBhvr>
                                      <p:to>
                                        <p:strVal val="visible"/>
                                      </p:to>
                                    </p:set>
                                    <p:anim calcmode="lin" valueType="num">
                                      <p:cBhvr additive="base">
                                        <p:cTn id="19" dur="500" fill="hold"/>
                                        <p:tgtEl>
                                          <p:spTgt spid="14340"/>
                                        </p:tgtEl>
                                        <p:attrNameLst>
                                          <p:attrName>ppt_x</p:attrName>
                                        </p:attrNameLst>
                                      </p:cBhvr>
                                      <p:tavLst>
                                        <p:tav tm="0">
                                          <p:val>
                                            <p:strVal val="#ppt_x"/>
                                          </p:val>
                                        </p:tav>
                                        <p:tav tm="100000">
                                          <p:val>
                                            <p:strVal val="#ppt_x"/>
                                          </p:val>
                                        </p:tav>
                                      </p:tavLst>
                                    </p:anim>
                                    <p:anim calcmode="lin" valueType="num">
                                      <p:cBhvr additive="base">
                                        <p:cTn id="20" dur="500" fill="hold"/>
                                        <p:tgtEl>
                                          <p:spTgt spid="1434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341"/>
                                        </p:tgtEl>
                                        <p:attrNameLst>
                                          <p:attrName>style.visibility</p:attrName>
                                        </p:attrNameLst>
                                      </p:cBhvr>
                                      <p:to>
                                        <p:strVal val="visible"/>
                                      </p:to>
                                    </p:set>
                                    <p:anim calcmode="lin" valueType="num">
                                      <p:cBhvr additive="base">
                                        <p:cTn id="25" dur="500" fill="hold"/>
                                        <p:tgtEl>
                                          <p:spTgt spid="14341"/>
                                        </p:tgtEl>
                                        <p:attrNameLst>
                                          <p:attrName>ppt_x</p:attrName>
                                        </p:attrNameLst>
                                      </p:cBhvr>
                                      <p:tavLst>
                                        <p:tav tm="0">
                                          <p:val>
                                            <p:strVal val="#ppt_x"/>
                                          </p:val>
                                        </p:tav>
                                        <p:tav tm="100000">
                                          <p:val>
                                            <p:strVal val="#ppt_x"/>
                                          </p:val>
                                        </p:tav>
                                      </p:tavLst>
                                    </p:anim>
                                    <p:anim calcmode="lin" valueType="num">
                                      <p:cBhvr additive="base">
                                        <p:cTn id="26" dur="500" fill="hold"/>
                                        <p:tgtEl>
                                          <p:spTgt spid="1434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342"/>
                                        </p:tgtEl>
                                        <p:attrNameLst>
                                          <p:attrName>style.visibility</p:attrName>
                                        </p:attrNameLst>
                                      </p:cBhvr>
                                      <p:to>
                                        <p:strVal val="visible"/>
                                      </p:to>
                                    </p:set>
                                    <p:anim calcmode="lin" valueType="num">
                                      <p:cBhvr additive="base">
                                        <p:cTn id="31" dur="500" fill="hold"/>
                                        <p:tgtEl>
                                          <p:spTgt spid="14342"/>
                                        </p:tgtEl>
                                        <p:attrNameLst>
                                          <p:attrName>ppt_x</p:attrName>
                                        </p:attrNameLst>
                                      </p:cBhvr>
                                      <p:tavLst>
                                        <p:tav tm="0">
                                          <p:val>
                                            <p:strVal val="#ppt_x"/>
                                          </p:val>
                                        </p:tav>
                                        <p:tav tm="100000">
                                          <p:val>
                                            <p:strVal val="#ppt_x"/>
                                          </p:val>
                                        </p:tav>
                                      </p:tavLst>
                                    </p:anim>
                                    <p:anim calcmode="lin" valueType="num">
                                      <p:cBhvr additive="base">
                                        <p:cTn id="32" dur="500" fill="hold"/>
                                        <p:tgtEl>
                                          <p:spTgt spid="143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4191000"/>
          </a:xfrm>
        </p:spPr>
        <p:txBody>
          <a:bodyPr/>
          <a:lstStyle/>
          <a:p>
            <a:pPr algn="ctr">
              <a:buNone/>
            </a:pPr>
            <a:r>
              <a:rPr lang="en-US" i="1" dirty="0" smtClean="0"/>
              <a:t>   "</a:t>
            </a:r>
            <a:r>
              <a:rPr lang="en-US" i="1" dirty="0"/>
              <a:t>Who </a:t>
            </a:r>
            <a:r>
              <a:rPr lang="en-US" i="1" dirty="0" err="1"/>
              <a:t>covereth</a:t>
            </a:r>
            <a:r>
              <a:rPr lang="en-US" i="1" dirty="0"/>
              <a:t> the heaven with clouds, who </a:t>
            </a:r>
            <a:r>
              <a:rPr lang="en-US" i="1" dirty="0" err="1"/>
              <a:t>prepareth</a:t>
            </a:r>
            <a:r>
              <a:rPr lang="en-US" i="1" dirty="0"/>
              <a:t> rain for the earth, who </a:t>
            </a:r>
            <a:r>
              <a:rPr lang="en-US" i="1" dirty="0" err="1"/>
              <a:t>maketh</a:t>
            </a:r>
            <a:r>
              <a:rPr lang="en-US" i="1" dirty="0"/>
              <a:t> grass to grow upon the mountains....He </a:t>
            </a:r>
            <a:r>
              <a:rPr lang="en-US" i="1" dirty="0" err="1"/>
              <a:t>giveth</a:t>
            </a:r>
            <a:r>
              <a:rPr lang="en-US" i="1" dirty="0"/>
              <a:t> snow like wool: he </a:t>
            </a:r>
            <a:r>
              <a:rPr lang="en-US" i="1" dirty="0" err="1"/>
              <a:t>scattereth</a:t>
            </a:r>
            <a:r>
              <a:rPr lang="en-US" i="1" dirty="0"/>
              <a:t> the hoarfrost </a:t>
            </a:r>
            <a:r>
              <a:rPr lang="en-US" i="1" dirty="0" smtClean="0"/>
              <a:t>(white frost) like </a:t>
            </a:r>
            <a:r>
              <a:rPr lang="en-US" i="1" dirty="0"/>
              <a:t>ashes. He </a:t>
            </a:r>
            <a:r>
              <a:rPr lang="en-US" i="1" dirty="0" err="1"/>
              <a:t>casteth</a:t>
            </a:r>
            <a:r>
              <a:rPr lang="en-US" i="1" dirty="0"/>
              <a:t> forth his ice like morsels: who can stand before his cold? He </a:t>
            </a:r>
            <a:r>
              <a:rPr lang="en-US" i="1" dirty="0" err="1"/>
              <a:t>sendeth</a:t>
            </a:r>
            <a:r>
              <a:rPr lang="en-US" i="1" dirty="0"/>
              <a:t> out his word, and </a:t>
            </a:r>
            <a:r>
              <a:rPr lang="en-US" i="1" dirty="0" err="1"/>
              <a:t>melteth</a:t>
            </a:r>
            <a:r>
              <a:rPr lang="en-US" i="1" dirty="0"/>
              <a:t> them: he </a:t>
            </a:r>
            <a:r>
              <a:rPr lang="en-US" i="1" dirty="0" err="1"/>
              <a:t>causeth</a:t>
            </a:r>
            <a:r>
              <a:rPr lang="en-US" i="1" dirty="0"/>
              <a:t> his wind to blow, and the waters </a:t>
            </a:r>
            <a:r>
              <a:rPr lang="en-US" i="1" dirty="0" smtClean="0"/>
              <a:t>flow." </a:t>
            </a:r>
            <a:r>
              <a:rPr lang="en-US" i="1" dirty="0"/>
              <a:t>(</a:t>
            </a:r>
            <a:r>
              <a:rPr lang="en-US" i="1" dirty="0" smtClean="0"/>
              <a:t>Psalm </a:t>
            </a:r>
            <a:r>
              <a:rPr lang="en-US" i="1" dirty="0"/>
              <a:t>147:8, 16, 18</a:t>
            </a:r>
            <a:r>
              <a:rPr lang="en-US" i="1" dirty="0" smtClean="0"/>
              <a:t>)</a:t>
            </a:r>
            <a:endParaRPr lang="en-US" i="1" dirty="0"/>
          </a:p>
          <a:p>
            <a:endParaRPr lang="en-US" i="1" dirty="0"/>
          </a:p>
        </p:txBody>
      </p:sp>
      <p:pic>
        <p:nvPicPr>
          <p:cNvPr id="15362" name="Picture 2"/>
          <p:cNvPicPr>
            <a:picLocks noChangeAspect="1" noChangeArrowheads="1"/>
          </p:cNvPicPr>
          <p:nvPr/>
        </p:nvPicPr>
        <p:blipFill>
          <a:blip r:embed="rId2" cstate="print"/>
          <a:srcRect/>
          <a:stretch>
            <a:fillRect/>
          </a:stretch>
        </p:blipFill>
        <p:spPr bwMode="auto">
          <a:xfrm>
            <a:off x="0" y="4038600"/>
            <a:ext cx="2819400" cy="2819400"/>
          </a:xfrm>
          <a:prstGeom prst="rect">
            <a:avLst/>
          </a:prstGeom>
          <a:noFill/>
          <a:ln w="9525">
            <a:noFill/>
            <a:miter lim="800000"/>
            <a:headEnd/>
            <a:tailEnd/>
          </a:ln>
        </p:spPr>
      </p:pic>
      <p:pic>
        <p:nvPicPr>
          <p:cNvPr id="15363" name="Picture 3"/>
          <p:cNvPicPr>
            <a:picLocks noChangeAspect="1" noChangeArrowheads="1"/>
          </p:cNvPicPr>
          <p:nvPr/>
        </p:nvPicPr>
        <p:blipFill>
          <a:blip r:embed="rId3" cstate="print"/>
          <a:srcRect/>
          <a:stretch>
            <a:fillRect/>
          </a:stretch>
        </p:blipFill>
        <p:spPr bwMode="auto">
          <a:xfrm>
            <a:off x="2514600" y="4007578"/>
            <a:ext cx="4267200" cy="2850422"/>
          </a:xfrm>
          <a:prstGeom prst="rect">
            <a:avLst/>
          </a:prstGeom>
          <a:noFill/>
          <a:ln w="9525">
            <a:noFill/>
            <a:miter lim="800000"/>
            <a:headEnd/>
            <a:tailEnd/>
          </a:ln>
        </p:spPr>
      </p:pic>
      <p:pic>
        <p:nvPicPr>
          <p:cNvPr id="15364" name="Picture 4"/>
          <p:cNvPicPr>
            <a:picLocks noChangeAspect="1" noChangeArrowheads="1"/>
          </p:cNvPicPr>
          <p:nvPr/>
        </p:nvPicPr>
        <p:blipFill>
          <a:blip r:embed="rId4" cstate="print"/>
          <a:srcRect/>
          <a:stretch>
            <a:fillRect/>
          </a:stretch>
        </p:blipFill>
        <p:spPr bwMode="auto">
          <a:xfrm>
            <a:off x="4572000" y="4000500"/>
            <a:ext cx="4572000" cy="2857500"/>
          </a:xfrm>
          <a:prstGeom prst="rect">
            <a:avLst/>
          </a:prstGeom>
          <a:noFill/>
          <a:ln w="9525">
            <a:noFill/>
            <a:miter lim="800000"/>
            <a:headEnd/>
            <a:tailEnd/>
          </a:ln>
        </p:spPr>
      </p:pic>
      <p:pic>
        <p:nvPicPr>
          <p:cNvPr id="15365" name="Picture 5"/>
          <p:cNvPicPr>
            <a:picLocks noChangeAspect="1" noChangeArrowheads="1"/>
          </p:cNvPicPr>
          <p:nvPr/>
        </p:nvPicPr>
        <p:blipFill>
          <a:blip r:embed="rId5" cstate="print"/>
          <a:srcRect/>
          <a:stretch>
            <a:fillRect/>
          </a:stretch>
        </p:blipFill>
        <p:spPr bwMode="auto">
          <a:xfrm>
            <a:off x="0" y="4000500"/>
            <a:ext cx="3810000" cy="2857500"/>
          </a:xfrm>
          <a:prstGeom prst="rect">
            <a:avLst/>
          </a:prstGeom>
          <a:noFill/>
          <a:ln w="9525">
            <a:noFill/>
            <a:miter lim="800000"/>
            <a:headEnd/>
            <a:tailEnd/>
          </a:ln>
        </p:spPr>
      </p:pic>
      <p:pic>
        <p:nvPicPr>
          <p:cNvPr id="15366" name="Picture 6"/>
          <p:cNvPicPr>
            <a:picLocks noChangeAspect="1" noChangeArrowheads="1"/>
          </p:cNvPicPr>
          <p:nvPr/>
        </p:nvPicPr>
        <p:blipFill>
          <a:blip r:embed="rId6" cstate="print">
            <a:lum bright="-10000"/>
          </a:blip>
          <a:srcRect/>
          <a:stretch>
            <a:fillRect/>
          </a:stretch>
        </p:blipFill>
        <p:spPr bwMode="auto">
          <a:xfrm>
            <a:off x="2133600" y="3962400"/>
            <a:ext cx="4343400" cy="2895600"/>
          </a:xfrm>
          <a:prstGeom prst="rect">
            <a:avLst/>
          </a:prstGeom>
          <a:noFill/>
          <a:ln w="9525">
            <a:noFill/>
            <a:miter lim="800000"/>
            <a:headEnd/>
            <a:tailEnd/>
          </a:ln>
        </p:spPr>
      </p:pic>
      <p:pic>
        <p:nvPicPr>
          <p:cNvPr id="15367" name="Picture 7"/>
          <p:cNvPicPr>
            <a:picLocks noChangeAspect="1" noChangeArrowheads="1"/>
          </p:cNvPicPr>
          <p:nvPr/>
        </p:nvPicPr>
        <p:blipFill>
          <a:blip r:embed="rId7" cstate="print"/>
          <a:srcRect/>
          <a:stretch>
            <a:fillRect/>
          </a:stretch>
        </p:blipFill>
        <p:spPr bwMode="auto">
          <a:xfrm>
            <a:off x="5486400" y="3962400"/>
            <a:ext cx="3657600" cy="2895600"/>
          </a:xfrm>
          <a:prstGeom prst="rect">
            <a:avLst/>
          </a:prstGeom>
          <a:noFill/>
          <a:ln w="9525">
            <a:noFill/>
            <a:miter lim="800000"/>
            <a:headEnd/>
            <a:tailEnd/>
          </a:ln>
        </p:spPr>
      </p:pic>
      <p:pic>
        <p:nvPicPr>
          <p:cNvPr id="15368" name="Picture 8"/>
          <p:cNvPicPr>
            <a:picLocks noChangeAspect="1" noChangeArrowheads="1"/>
          </p:cNvPicPr>
          <p:nvPr/>
        </p:nvPicPr>
        <p:blipFill>
          <a:blip r:embed="rId8" cstate="print"/>
          <a:srcRect/>
          <a:stretch>
            <a:fillRect/>
          </a:stretch>
        </p:blipFill>
        <p:spPr bwMode="auto">
          <a:xfrm>
            <a:off x="533400" y="3962400"/>
            <a:ext cx="4114800" cy="2895600"/>
          </a:xfrm>
          <a:prstGeom prst="rect">
            <a:avLst/>
          </a:prstGeom>
          <a:noFill/>
          <a:ln w="9525">
            <a:noFill/>
            <a:miter lim="800000"/>
            <a:headEnd/>
            <a:tailEnd/>
          </a:ln>
        </p:spPr>
      </p:pic>
      <p:pic>
        <p:nvPicPr>
          <p:cNvPr id="15369" name="Picture 9"/>
          <p:cNvPicPr>
            <a:picLocks noChangeAspect="1" noChangeArrowheads="1"/>
          </p:cNvPicPr>
          <p:nvPr/>
        </p:nvPicPr>
        <p:blipFill>
          <a:blip r:embed="rId9" cstate="print"/>
          <a:srcRect/>
          <a:stretch>
            <a:fillRect/>
          </a:stretch>
        </p:blipFill>
        <p:spPr bwMode="auto">
          <a:xfrm>
            <a:off x="4648200" y="3953103"/>
            <a:ext cx="4038600" cy="2904897"/>
          </a:xfrm>
          <a:prstGeom prst="rect">
            <a:avLst/>
          </a:prstGeom>
          <a:noFill/>
          <a:ln w="9525">
            <a:noFill/>
            <a:miter lim="800000"/>
            <a:headEnd/>
            <a:tailEnd/>
          </a:ln>
        </p:spPr>
      </p:pic>
      <p:pic>
        <p:nvPicPr>
          <p:cNvPr id="15370" name="Picture 10"/>
          <p:cNvPicPr>
            <a:picLocks noChangeAspect="1" noChangeArrowheads="1"/>
          </p:cNvPicPr>
          <p:nvPr/>
        </p:nvPicPr>
        <p:blipFill>
          <a:blip r:embed="rId10" cstate="print"/>
          <a:srcRect/>
          <a:stretch>
            <a:fillRect/>
          </a:stretch>
        </p:blipFill>
        <p:spPr bwMode="auto">
          <a:xfrm>
            <a:off x="2514600" y="3943350"/>
            <a:ext cx="3886200" cy="2914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ppt_x"/>
                                          </p:val>
                                        </p:tav>
                                        <p:tav tm="100000">
                                          <p:val>
                                            <p:strVal val="#ppt_x"/>
                                          </p:val>
                                        </p:tav>
                                      </p:tavLst>
                                    </p:anim>
                                    <p:anim calcmode="lin" valueType="num">
                                      <p:cBhvr additive="base">
                                        <p:cTn id="8"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363"/>
                                        </p:tgtEl>
                                        <p:attrNameLst>
                                          <p:attrName>style.visibility</p:attrName>
                                        </p:attrNameLst>
                                      </p:cBhvr>
                                      <p:to>
                                        <p:strVal val="visible"/>
                                      </p:to>
                                    </p:set>
                                    <p:anim calcmode="lin" valueType="num">
                                      <p:cBhvr additive="base">
                                        <p:cTn id="13" dur="500" fill="hold"/>
                                        <p:tgtEl>
                                          <p:spTgt spid="15363"/>
                                        </p:tgtEl>
                                        <p:attrNameLst>
                                          <p:attrName>ppt_x</p:attrName>
                                        </p:attrNameLst>
                                      </p:cBhvr>
                                      <p:tavLst>
                                        <p:tav tm="0">
                                          <p:val>
                                            <p:strVal val="#ppt_x"/>
                                          </p:val>
                                        </p:tav>
                                        <p:tav tm="100000">
                                          <p:val>
                                            <p:strVal val="#ppt_x"/>
                                          </p:val>
                                        </p:tav>
                                      </p:tavLst>
                                    </p:anim>
                                    <p:anim calcmode="lin" valueType="num">
                                      <p:cBhvr additive="base">
                                        <p:cTn id="14" dur="500" fill="hold"/>
                                        <p:tgtEl>
                                          <p:spTgt spid="1536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364"/>
                                        </p:tgtEl>
                                        <p:attrNameLst>
                                          <p:attrName>style.visibility</p:attrName>
                                        </p:attrNameLst>
                                      </p:cBhvr>
                                      <p:to>
                                        <p:strVal val="visible"/>
                                      </p:to>
                                    </p:set>
                                    <p:anim calcmode="lin" valueType="num">
                                      <p:cBhvr additive="base">
                                        <p:cTn id="19" dur="500" fill="hold"/>
                                        <p:tgtEl>
                                          <p:spTgt spid="15364"/>
                                        </p:tgtEl>
                                        <p:attrNameLst>
                                          <p:attrName>ppt_x</p:attrName>
                                        </p:attrNameLst>
                                      </p:cBhvr>
                                      <p:tavLst>
                                        <p:tav tm="0">
                                          <p:val>
                                            <p:strVal val="#ppt_x"/>
                                          </p:val>
                                        </p:tav>
                                        <p:tav tm="100000">
                                          <p:val>
                                            <p:strVal val="#ppt_x"/>
                                          </p:val>
                                        </p:tav>
                                      </p:tavLst>
                                    </p:anim>
                                    <p:anim calcmode="lin" valueType="num">
                                      <p:cBhvr additive="base">
                                        <p:cTn id="20" dur="500" fill="hold"/>
                                        <p:tgtEl>
                                          <p:spTgt spid="1536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365"/>
                                        </p:tgtEl>
                                        <p:attrNameLst>
                                          <p:attrName>style.visibility</p:attrName>
                                        </p:attrNameLst>
                                      </p:cBhvr>
                                      <p:to>
                                        <p:strVal val="visible"/>
                                      </p:to>
                                    </p:set>
                                    <p:anim calcmode="lin" valueType="num">
                                      <p:cBhvr additive="base">
                                        <p:cTn id="25" dur="500" fill="hold"/>
                                        <p:tgtEl>
                                          <p:spTgt spid="15365"/>
                                        </p:tgtEl>
                                        <p:attrNameLst>
                                          <p:attrName>ppt_x</p:attrName>
                                        </p:attrNameLst>
                                      </p:cBhvr>
                                      <p:tavLst>
                                        <p:tav tm="0">
                                          <p:val>
                                            <p:strVal val="#ppt_x"/>
                                          </p:val>
                                        </p:tav>
                                        <p:tav tm="100000">
                                          <p:val>
                                            <p:strVal val="#ppt_x"/>
                                          </p:val>
                                        </p:tav>
                                      </p:tavLst>
                                    </p:anim>
                                    <p:anim calcmode="lin" valueType="num">
                                      <p:cBhvr additive="base">
                                        <p:cTn id="26" dur="500" fill="hold"/>
                                        <p:tgtEl>
                                          <p:spTgt spid="1536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366"/>
                                        </p:tgtEl>
                                        <p:attrNameLst>
                                          <p:attrName>style.visibility</p:attrName>
                                        </p:attrNameLst>
                                      </p:cBhvr>
                                      <p:to>
                                        <p:strVal val="visible"/>
                                      </p:to>
                                    </p:set>
                                    <p:anim calcmode="lin" valueType="num">
                                      <p:cBhvr additive="base">
                                        <p:cTn id="31" dur="500" fill="hold"/>
                                        <p:tgtEl>
                                          <p:spTgt spid="15366"/>
                                        </p:tgtEl>
                                        <p:attrNameLst>
                                          <p:attrName>ppt_x</p:attrName>
                                        </p:attrNameLst>
                                      </p:cBhvr>
                                      <p:tavLst>
                                        <p:tav tm="0">
                                          <p:val>
                                            <p:strVal val="#ppt_x"/>
                                          </p:val>
                                        </p:tav>
                                        <p:tav tm="100000">
                                          <p:val>
                                            <p:strVal val="#ppt_x"/>
                                          </p:val>
                                        </p:tav>
                                      </p:tavLst>
                                    </p:anim>
                                    <p:anim calcmode="lin" valueType="num">
                                      <p:cBhvr additive="base">
                                        <p:cTn id="32" dur="500" fill="hold"/>
                                        <p:tgtEl>
                                          <p:spTgt spid="1536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367"/>
                                        </p:tgtEl>
                                        <p:attrNameLst>
                                          <p:attrName>style.visibility</p:attrName>
                                        </p:attrNameLst>
                                      </p:cBhvr>
                                      <p:to>
                                        <p:strVal val="visible"/>
                                      </p:to>
                                    </p:set>
                                    <p:anim calcmode="lin" valueType="num">
                                      <p:cBhvr additive="base">
                                        <p:cTn id="37" dur="500" fill="hold"/>
                                        <p:tgtEl>
                                          <p:spTgt spid="15367"/>
                                        </p:tgtEl>
                                        <p:attrNameLst>
                                          <p:attrName>ppt_x</p:attrName>
                                        </p:attrNameLst>
                                      </p:cBhvr>
                                      <p:tavLst>
                                        <p:tav tm="0">
                                          <p:val>
                                            <p:strVal val="#ppt_x"/>
                                          </p:val>
                                        </p:tav>
                                        <p:tav tm="100000">
                                          <p:val>
                                            <p:strVal val="#ppt_x"/>
                                          </p:val>
                                        </p:tav>
                                      </p:tavLst>
                                    </p:anim>
                                    <p:anim calcmode="lin" valueType="num">
                                      <p:cBhvr additive="base">
                                        <p:cTn id="38" dur="500" fill="hold"/>
                                        <p:tgtEl>
                                          <p:spTgt spid="1536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368"/>
                                        </p:tgtEl>
                                        <p:attrNameLst>
                                          <p:attrName>style.visibility</p:attrName>
                                        </p:attrNameLst>
                                      </p:cBhvr>
                                      <p:to>
                                        <p:strVal val="visible"/>
                                      </p:to>
                                    </p:set>
                                    <p:anim calcmode="lin" valueType="num">
                                      <p:cBhvr additive="base">
                                        <p:cTn id="43" dur="500" fill="hold"/>
                                        <p:tgtEl>
                                          <p:spTgt spid="15368"/>
                                        </p:tgtEl>
                                        <p:attrNameLst>
                                          <p:attrName>ppt_x</p:attrName>
                                        </p:attrNameLst>
                                      </p:cBhvr>
                                      <p:tavLst>
                                        <p:tav tm="0">
                                          <p:val>
                                            <p:strVal val="#ppt_x"/>
                                          </p:val>
                                        </p:tav>
                                        <p:tav tm="100000">
                                          <p:val>
                                            <p:strVal val="#ppt_x"/>
                                          </p:val>
                                        </p:tav>
                                      </p:tavLst>
                                    </p:anim>
                                    <p:anim calcmode="lin" valueType="num">
                                      <p:cBhvr additive="base">
                                        <p:cTn id="44" dur="500" fill="hold"/>
                                        <p:tgtEl>
                                          <p:spTgt spid="1536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369"/>
                                        </p:tgtEl>
                                        <p:attrNameLst>
                                          <p:attrName>style.visibility</p:attrName>
                                        </p:attrNameLst>
                                      </p:cBhvr>
                                      <p:to>
                                        <p:strVal val="visible"/>
                                      </p:to>
                                    </p:set>
                                    <p:anim calcmode="lin" valueType="num">
                                      <p:cBhvr additive="base">
                                        <p:cTn id="49" dur="500" fill="hold"/>
                                        <p:tgtEl>
                                          <p:spTgt spid="15369"/>
                                        </p:tgtEl>
                                        <p:attrNameLst>
                                          <p:attrName>ppt_x</p:attrName>
                                        </p:attrNameLst>
                                      </p:cBhvr>
                                      <p:tavLst>
                                        <p:tav tm="0">
                                          <p:val>
                                            <p:strVal val="#ppt_x"/>
                                          </p:val>
                                        </p:tav>
                                        <p:tav tm="100000">
                                          <p:val>
                                            <p:strVal val="#ppt_x"/>
                                          </p:val>
                                        </p:tav>
                                      </p:tavLst>
                                    </p:anim>
                                    <p:anim calcmode="lin" valueType="num">
                                      <p:cBhvr additive="base">
                                        <p:cTn id="50" dur="500" fill="hold"/>
                                        <p:tgtEl>
                                          <p:spTgt spid="1536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5370"/>
                                        </p:tgtEl>
                                        <p:attrNameLst>
                                          <p:attrName>style.visibility</p:attrName>
                                        </p:attrNameLst>
                                      </p:cBhvr>
                                      <p:to>
                                        <p:strVal val="visible"/>
                                      </p:to>
                                    </p:set>
                                    <p:anim calcmode="lin" valueType="num">
                                      <p:cBhvr additive="base">
                                        <p:cTn id="55" dur="500" fill="hold"/>
                                        <p:tgtEl>
                                          <p:spTgt spid="15370"/>
                                        </p:tgtEl>
                                        <p:attrNameLst>
                                          <p:attrName>ppt_x</p:attrName>
                                        </p:attrNameLst>
                                      </p:cBhvr>
                                      <p:tavLst>
                                        <p:tav tm="0">
                                          <p:val>
                                            <p:strVal val="#ppt_x"/>
                                          </p:val>
                                        </p:tav>
                                        <p:tav tm="100000">
                                          <p:val>
                                            <p:strVal val="#ppt_x"/>
                                          </p:val>
                                        </p:tav>
                                      </p:tavLst>
                                    </p:anim>
                                    <p:anim calcmode="lin" valueType="num">
                                      <p:cBhvr additive="base">
                                        <p:cTn id="56" dur="500" fill="hold"/>
                                        <p:tgtEl>
                                          <p:spTgt spid="153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9144000" cy="1143000"/>
          </a:xfrm>
        </p:spPr>
        <p:txBody>
          <a:bodyPr>
            <a:noAutofit/>
          </a:bodyPr>
          <a:lstStyle/>
          <a:p>
            <a:r>
              <a:rPr lang="en-US" sz="2800" dirty="0" smtClean="0">
                <a:solidFill>
                  <a:srgbClr val="FFFF00"/>
                </a:solidFill>
              </a:rPr>
              <a:t>Scripture contains many examples of God controlling the weather and using it to direct people and nations…</a:t>
            </a:r>
            <a:endParaRPr lang="en-US" sz="2800" dirty="0">
              <a:solidFill>
                <a:srgbClr val="FFFF00"/>
              </a:solidFill>
            </a:endParaRPr>
          </a:p>
        </p:txBody>
      </p:sp>
      <p:sp>
        <p:nvSpPr>
          <p:cNvPr id="7" name="Content Placeholder 6"/>
          <p:cNvSpPr>
            <a:spLocks noGrp="1"/>
          </p:cNvSpPr>
          <p:nvPr>
            <p:ph sz="half" idx="1"/>
          </p:nvPr>
        </p:nvSpPr>
        <p:spPr>
          <a:xfrm>
            <a:off x="0" y="1295400"/>
            <a:ext cx="4495800" cy="5562600"/>
          </a:xfrm>
        </p:spPr>
        <p:txBody>
          <a:bodyPr>
            <a:noAutofit/>
          </a:bodyPr>
          <a:lstStyle/>
          <a:p>
            <a:r>
              <a:rPr lang="en-US" sz="2000" dirty="0" smtClean="0"/>
              <a:t>Genesis 6:5-9:19 (Earth destroyed by flood, people and animals killed)</a:t>
            </a:r>
          </a:p>
          <a:p>
            <a:r>
              <a:rPr lang="en-US" sz="2000" dirty="0" smtClean="0"/>
              <a:t>Exodus 9:23-29 (hail and fire from heaven on Egypt)</a:t>
            </a:r>
          </a:p>
          <a:p>
            <a:r>
              <a:rPr lang="en-US" sz="2000" dirty="0" smtClean="0"/>
              <a:t>Joshua 10:11 (hail on the Amorites)</a:t>
            </a:r>
          </a:p>
          <a:p>
            <a:r>
              <a:rPr lang="en-US" sz="2000" dirty="0" smtClean="0"/>
              <a:t>I Samuel 7:10 (thunder disperses the Philistines)</a:t>
            </a:r>
          </a:p>
          <a:p>
            <a:r>
              <a:rPr lang="en-US" sz="2000" dirty="0" smtClean="0"/>
              <a:t>Nahum 1:3 (judgment with whirlwind and drought)</a:t>
            </a:r>
          </a:p>
          <a:p>
            <a:r>
              <a:rPr lang="en-US" sz="2000" dirty="0" smtClean="0"/>
              <a:t>Leviticus 26:19-20 (rainless sky, parched earth)</a:t>
            </a:r>
          </a:p>
          <a:p>
            <a:r>
              <a:rPr lang="en-US" sz="2000" dirty="0" smtClean="0"/>
              <a:t>Deuteronomy 11:13-15 (rain as reward for obedience)</a:t>
            </a:r>
          </a:p>
          <a:p>
            <a:r>
              <a:rPr lang="en-US" sz="2000" dirty="0" smtClean="0"/>
              <a:t>Deuteronomy 28:24 (drought punishment)</a:t>
            </a:r>
          </a:p>
          <a:p>
            <a:endParaRPr lang="en-US" sz="2000" dirty="0"/>
          </a:p>
        </p:txBody>
      </p:sp>
      <p:sp>
        <p:nvSpPr>
          <p:cNvPr id="8" name="Content Placeholder 7"/>
          <p:cNvSpPr>
            <a:spLocks noGrp="1"/>
          </p:cNvSpPr>
          <p:nvPr>
            <p:ph sz="half" idx="2"/>
          </p:nvPr>
        </p:nvSpPr>
        <p:spPr>
          <a:xfrm>
            <a:off x="4495800" y="1295400"/>
            <a:ext cx="4648200" cy="5562600"/>
          </a:xfrm>
        </p:spPr>
        <p:txBody>
          <a:bodyPr>
            <a:noAutofit/>
          </a:bodyPr>
          <a:lstStyle/>
          <a:p>
            <a:r>
              <a:rPr lang="en-US" sz="2000" dirty="0" smtClean="0"/>
              <a:t>I Samuel 12:18 (thunder and rain to get people's attention)</a:t>
            </a:r>
          </a:p>
          <a:p>
            <a:r>
              <a:rPr lang="en-US" sz="2000" dirty="0" smtClean="0"/>
              <a:t>II Samuel 21:1 (drought and famine)</a:t>
            </a:r>
          </a:p>
          <a:p>
            <a:r>
              <a:rPr lang="en-US" sz="2000" dirty="0" smtClean="0"/>
              <a:t>I Kings 8:35-36 (good weather reward)</a:t>
            </a:r>
          </a:p>
          <a:p>
            <a:r>
              <a:rPr lang="en-US" sz="2000" dirty="0" smtClean="0"/>
              <a:t>I Kings 16:30-18:45 (rain withheld and given)</a:t>
            </a:r>
          </a:p>
          <a:p>
            <a:r>
              <a:rPr lang="en-US" sz="2000" dirty="0" smtClean="0"/>
              <a:t>Hosea 13:15 (dry weather)</a:t>
            </a:r>
          </a:p>
          <a:p>
            <a:r>
              <a:rPr lang="en-US" sz="2000" dirty="0" smtClean="0"/>
              <a:t>Amos 4:7 (rain given and withheld from certain cities)</a:t>
            </a:r>
          </a:p>
          <a:p>
            <a:r>
              <a:rPr lang="en-US" sz="2000" dirty="0" smtClean="0"/>
              <a:t>Jonah 1:4,10-15 (man punished and redirected by sea storm)</a:t>
            </a:r>
          </a:p>
          <a:p>
            <a:r>
              <a:rPr lang="en-US" sz="2000" dirty="0" smtClean="0"/>
              <a:t>Zechariah 14:17 (rain withheld as judgment)</a:t>
            </a:r>
          </a:p>
          <a:p>
            <a:r>
              <a:rPr lang="en-US" sz="2000" dirty="0" smtClean="0"/>
              <a:t>Revelation 16:21 (hailstone punishment)</a:t>
            </a:r>
          </a:p>
          <a:p>
            <a:endParaRPr lang="en-US" sz="20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a:solidFill>
                  <a:srgbClr val="FFFF00"/>
                </a:solidFill>
              </a:rPr>
              <a:t>He tends and cares for the </a:t>
            </a:r>
            <a:r>
              <a:rPr lang="en-US" dirty="0" smtClean="0">
                <a:solidFill>
                  <a:srgbClr val="FFFF00"/>
                </a:solidFill>
              </a:rPr>
              <a:t>Seasons</a:t>
            </a:r>
            <a:endParaRPr lang="en-US" dirty="0">
              <a:solidFill>
                <a:srgbClr val="FFFF00"/>
              </a:solidFill>
            </a:endParaRPr>
          </a:p>
        </p:txBody>
      </p:sp>
      <p:pic>
        <p:nvPicPr>
          <p:cNvPr id="17410" name="Picture 2"/>
          <p:cNvPicPr>
            <a:picLocks noGrp="1" noChangeAspect="1" noChangeArrowheads="1"/>
          </p:cNvPicPr>
          <p:nvPr>
            <p:ph idx="1"/>
          </p:nvPr>
        </p:nvPicPr>
        <p:blipFill>
          <a:blip r:embed="rId2" cstate="print">
            <a:lum bright="-10000" contrast="10000"/>
          </a:blip>
          <a:srcRect/>
          <a:stretch>
            <a:fillRect/>
          </a:stretch>
        </p:blipFill>
        <p:spPr bwMode="auto">
          <a:xfrm>
            <a:off x="1981200" y="1386649"/>
            <a:ext cx="5562600" cy="51871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2667001"/>
          </a:xfrm>
        </p:spPr>
        <p:txBody>
          <a:bodyPr>
            <a:normAutofit/>
          </a:bodyPr>
          <a:lstStyle/>
          <a:p>
            <a:pPr>
              <a:buNone/>
            </a:pPr>
            <a:r>
              <a:rPr lang="en-US" sz="3600" i="1" dirty="0" smtClean="0"/>
              <a:t>  "</a:t>
            </a:r>
            <a:r>
              <a:rPr lang="en-US" sz="3600" i="1" dirty="0"/>
              <a:t>While the earth </a:t>
            </a:r>
            <a:r>
              <a:rPr lang="en-US" sz="3600" i="1" dirty="0" err="1"/>
              <a:t>remaineth</a:t>
            </a:r>
            <a:r>
              <a:rPr lang="en-US" sz="3600" i="1" dirty="0"/>
              <a:t>, seedtime and harvest, and cold and heat, and summer and winter, and day and night shall not </a:t>
            </a:r>
            <a:r>
              <a:rPr lang="en-US" sz="3600" i="1" dirty="0" smtClean="0"/>
              <a:t>cease." </a:t>
            </a:r>
            <a:r>
              <a:rPr lang="en-US" sz="3600" i="1" dirty="0"/>
              <a:t>(Gen. 8:22</a:t>
            </a:r>
            <a:r>
              <a:rPr lang="en-US" sz="3600" i="1" dirty="0" smtClean="0"/>
              <a:t>)</a:t>
            </a:r>
            <a:endParaRPr lang="en-US" sz="3600" i="1" dirty="0"/>
          </a:p>
          <a:p>
            <a:endParaRPr lang="en-US" sz="3600" dirty="0"/>
          </a:p>
        </p:txBody>
      </p:sp>
      <p:pic>
        <p:nvPicPr>
          <p:cNvPr id="18434" name="Picture 2"/>
          <p:cNvPicPr>
            <a:picLocks noChangeAspect="1" noChangeArrowheads="1"/>
          </p:cNvPicPr>
          <p:nvPr/>
        </p:nvPicPr>
        <p:blipFill>
          <a:blip r:embed="rId2" cstate="print"/>
          <a:srcRect/>
          <a:stretch>
            <a:fillRect/>
          </a:stretch>
        </p:blipFill>
        <p:spPr bwMode="auto">
          <a:xfrm>
            <a:off x="0" y="2759612"/>
            <a:ext cx="3733800" cy="4098388"/>
          </a:xfrm>
          <a:prstGeom prst="rect">
            <a:avLst/>
          </a:prstGeom>
          <a:noFill/>
          <a:ln w="9525">
            <a:noFill/>
            <a:miter lim="800000"/>
            <a:headEnd/>
            <a:tailEnd/>
          </a:ln>
        </p:spPr>
      </p:pic>
      <p:pic>
        <p:nvPicPr>
          <p:cNvPr id="18435" name="Picture 3"/>
          <p:cNvPicPr>
            <a:picLocks noChangeAspect="1" noChangeArrowheads="1"/>
          </p:cNvPicPr>
          <p:nvPr/>
        </p:nvPicPr>
        <p:blipFill>
          <a:blip r:embed="rId3" cstate="print"/>
          <a:srcRect/>
          <a:stretch>
            <a:fillRect/>
          </a:stretch>
        </p:blipFill>
        <p:spPr bwMode="auto">
          <a:xfrm>
            <a:off x="3657600" y="2743200"/>
            <a:ext cx="5486400" cy="4114800"/>
          </a:xfrm>
          <a:prstGeom prst="rect">
            <a:avLst/>
          </a:prstGeom>
          <a:noFill/>
          <a:ln w="9525">
            <a:noFill/>
            <a:miter lim="800000"/>
            <a:headEnd/>
            <a:tailEnd/>
          </a:ln>
        </p:spPr>
      </p:pic>
      <p:pic>
        <p:nvPicPr>
          <p:cNvPr id="18437" name="Picture 5"/>
          <p:cNvPicPr>
            <a:picLocks noChangeAspect="1" noChangeArrowheads="1"/>
          </p:cNvPicPr>
          <p:nvPr/>
        </p:nvPicPr>
        <p:blipFill>
          <a:blip r:embed="rId4" cstate="print"/>
          <a:srcRect/>
          <a:stretch>
            <a:fillRect/>
          </a:stretch>
        </p:blipFill>
        <p:spPr bwMode="auto">
          <a:xfrm>
            <a:off x="304800" y="2731770"/>
            <a:ext cx="4343400" cy="4126230"/>
          </a:xfrm>
          <a:prstGeom prst="rect">
            <a:avLst/>
          </a:prstGeom>
          <a:noFill/>
          <a:ln w="9525">
            <a:noFill/>
            <a:miter lim="800000"/>
            <a:headEnd/>
            <a:tailEnd/>
          </a:ln>
        </p:spPr>
      </p:pic>
      <p:pic>
        <p:nvPicPr>
          <p:cNvPr id="18438" name="Picture 6"/>
          <p:cNvPicPr>
            <a:picLocks noChangeAspect="1" noChangeArrowheads="1"/>
          </p:cNvPicPr>
          <p:nvPr/>
        </p:nvPicPr>
        <p:blipFill>
          <a:blip r:embed="rId5" cstate="print"/>
          <a:srcRect/>
          <a:stretch>
            <a:fillRect/>
          </a:stretch>
        </p:blipFill>
        <p:spPr bwMode="auto">
          <a:xfrm>
            <a:off x="2904744" y="2667000"/>
            <a:ext cx="5705856" cy="4191000"/>
          </a:xfrm>
          <a:prstGeom prst="rect">
            <a:avLst/>
          </a:prstGeom>
          <a:noFill/>
          <a:ln w="9525">
            <a:noFill/>
            <a:miter lim="800000"/>
            <a:headEnd/>
            <a:tailEnd/>
          </a:ln>
        </p:spPr>
      </p:pic>
      <p:pic>
        <p:nvPicPr>
          <p:cNvPr id="18439" name="Picture 7"/>
          <p:cNvPicPr>
            <a:picLocks noChangeAspect="1" noChangeArrowheads="1"/>
          </p:cNvPicPr>
          <p:nvPr/>
        </p:nvPicPr>
        <p:blipFill>
          <a:blip r:embed="rId6" cstate="print"/>
          <a:srcRect/>
          <a:stretch>
            <a:fillRect/>
          </a:stretch>
        </p:blipFill>
        <p:spPr bwMode="auto">
          <a:xfrm>
            <a:off x="0" y="2667000"/>
            <a:ext cx="5238750" cy="4191000"/>
          </a:xfrm>
          <a:prstGeom prst="rect">
            <a:avLst/>
          </a:prstGeom>
          <a:noFill/>
          <a:ln w="9525">
            <a:noFill/>
            <a:miter lim="800000"/>
            <a:headEnd/>
            <a:tailEnd/>
          </a:ln>
        </p:spPr>
      </p:pic>
      <p:pic>
        <p:nvPicPr>
          <p:cNvPr id="18436" name="Picture 4"/>
          <p:cNvPicPr>
            <a:picLocks noChangeAspect="1" noChangeArrowheads="1"/>
          </p:cNvPicPr>
          <p:nvPr/>
        </p:nvPicPr>
        <p:blipFill>
          <a:blip r:embed="rId7" cstate="print"/>
          <a:srcRect r="7143"/>
          <a:stretch>
            <a:fillRect/>
          </a:stretch>
        </p:blipFill>
        <p:spPr bwMode="auto">
          <a:xfrm>
            <a:off x="4191000" y="2667000"/>
            <a:ext cx="4953000" cy="4191000"/>
          </a:xfrm>
          <a:prstGeom prst="rect">
            <a:avLst/>
          </a:prstGeom>
          <a:noFill/>
          <a:ln w="9525">
            <a:noFill/>
            <a:miter lim="800000"/>
            <a:headEnd/>
            <a:tailEnd/>
          </a:ln>
        </p:spPr>
      </p:pic>
      <p:pic>
        <p:nvPicPr>
          <p:cNvPr id="18440" name="Picture 8"/>
          <p:cNvPicPr>
            <a:picLocks noChangeAspect="1" noChangeArrowheads="1"/>
          </p:cNvPicPr>
          <p:nvPr/>
        </p:nvPicPr>
        <p:blipFill>
          <a:blip r:embed="rId8" cstate="print"/>
          <a:srcRect/>
          <a:stretch>
            <a:fillRect/>
          </a:stretch>
        </p:blipFill>
        <p:spPr bwMode="auto">
          <a:xfrm>
            <a:off x="914400" y="2657475"/>
            <a:ext cx="7467600" cy="42005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additive="base">
                                        <p:cTn id="7" dur="500" fill="hold"/>
                                        <p:tgtEl>
                                          <p:spTgt spid="18434"/>
                                        </p:tgtEl>
                                        <p:attrNameLst>
                                          <p:attrName>ppt_x</p:attrName>
                                        </p:attrNameLst>
                                      </p:cBhvr>
                                      <p:tavLst>
                                        <p:tav tm="0">
                                          <p:val>
                                            <p:strVal val="#ppt_x"/>
                                          </p:val>
                                        </p:tav>
                                        <p:tav tm="100000">
                                          <p:val>
                                            <p:strVal val="#ppt_x"/>
                                          </p:val>
                                        </p:tav>
                                      </p:tavLst>
                                    </p:anim>
                                    <p:anim calcmode="lin" valueType="num">
                                      <p:cBhvr additive="base">
                                        <p:cTn id="8"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435"/>
                                        </p:tgtEl>
                                        <p:attrNameLst>
                                          <p:attrName>style.visibility</p:attrName>
                                        </p:attrNameLst>
                                      </p:cBhvr>
                                      <p:to>
                                        <p:strVal val="visible"/>
                                      </p:to>
                                    </p:set>
                                    <p:anim calcmode="lin" valueType="num">
                                      <p:cBhvr additive="base">
                                        <p:cTn id="13" dur="500" fill="hold"/>
                                        <p:tgtEl>
                                          <p:spTgt spid="18435"/>
                                        </p:tgtEl>
                                        <p:attrNameLst>
                                          <p:attrName>ppt_x</p:attrName>
                                        </p:attrNameLst>
                                      </p:cBhvr>
                                      <p:tavLst>
                                        <p:tav tm="0">
                                          <p:val>
                                            <p:strVal val="#ppt_x"/>
                                          </p:val>
                                        </p:tav>
                                        <p:tav tm="100000">
                                          <p:val>
                                            <p:strVal val="#ppt_x"/>
                                          </p:val>
                                        </p:tav>
                                      </p:tavLst>
                                    </p:anim>
                                    <p:anim calcmode="lin" valueType="num">
                                      <p:cBhvr additive="base">
                                        <p:cTn id="14" dur="500" fill="hold"/>
                                        <p:tgtEl>
                                          <p:spTgt spid="1843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437"/>
                                        </p:tgtEl>
                                        <p:attrNameLst>
                                          <p:attrName>style.visibility</p:attrName>
                                        </p:attrNameLst>
                                      </p:cBhvr>
                                      <p:to>
                                        <p:strVal val="visible"/>
                                      </p:to>
                                    </p:set>
                                    <p:anim calcmode="lin" valueType="num">
                                      <p:cBhvr additive="base">
                                        <p:cTn id="19" dur="500" fill="hold"/>
                                        <p:tgtEl>
                                          <p:spTgt spid="18437"/>
                                        </p:tgtEl>
                                        <p:attrNameLst>
                                          <p:attrName>ppt_x</p:attrName>
                                        </p:attrNameLst>
                                      </p:cBhvr>
                                      <p:tavLst>
                                        <p:tav tm="0">
                                          <p:val>
                                            <p:strVal val="#ppt_x"/>
                                          </p:val>
                                        </p:tav>
                                        <p:tav tm="100000">
                                          <p:val>
                                            <p:strVal val="#ppt_x"/>
                                          </p:val>
                                        </p:tav>
                                      </p:tavLst>
                                    </p:anim>
                                    <p:anim calcmode="lin" valueType="num">
                                      <p:cBhvr additive="base">
                                        <p:cTn id="20" dur="500" fill="hold"/>
                                        <p:tgtEl>
                                          <p:spTgt spid="1843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438"/>
                                        </p:tgtEl>
                                        <p:attrNameLst>
                                          <p:attrName>style.visibility</p:attrName>
                                        </p:attrNameLst>
                                      </p:cBhvr>
                                      <p:to>
                                        <p:strVal val="visible"/>
                                      </p:to>
                                    </p:set>
                                    <p:anim calcmode="lin" valueType="num">
                                      <p:cBhvr additive="base">
                                        <p:cTn id="25" dur="500" fill="hold"/>
                                        <p:tgtEl>
                                          <p:spTgt spid="18438"/>
                                        </p:tgtEl>
                                        <p:attrNameLst>
                                          <p:attrName>ppt_x</p:attrName>
                                        </p:attrNameLst>
                                      </p:cBhvr>
                                      <p:tavLst>
                                        <p:tav tm="0">
                                          <p:val>
                                            <p:strVal val="#ppt_x"/>
                                          </p:val>
                                        </p:tav>
                                        <p:tav tm="100000">
                                          <p:val>
                                            <p:strVal val="#ppt_x"/>
                                          </p:val>
                                        </p:tav>
                                      </p:tavLst>
                                    </p:anim>
                                    <p:anim calcmode="lin" valueType="num">
                                      <p:cBhvr additive="base">
                                        <p:cTn id="26" dur="500" fill="hold"/>
                                        <p:tgtEl>
                                          <p:spTgt spid="1843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439"/>
                                        </p:tgtEl>
                                        <p:attrNameLst>
                                          <p:attrName>style.visibility</p:attrName>
                                        </p:attrNameLst>
                                      </p:cBhvr>
                                      <p:to>
                                        <p:strVal val="visible"/>
                                      </p:to>
                                    </p:set>
                                    <p:anim calcmode="lin" valueType="num">
                                      <p:cBhvr additive="base">
                                        <p:cTn id="31" dur="500" fill="hold"/>
                                        <p:tgtEl>
                                          <p:spTgt spid="18439"/>
                                        </p:tgtEl>
                                        <p:attrNameLst>
                                          <p:attrName>ppt_x</p:attrName>
                                        </p:attrNameLst>
                                      </p:cBhvr>
                                      <p:tavLst>
                                        <p:tav tm="0">
                                          <p:val>
                                            <p:strVal val="#ppt_x"/>
                                          </p:val>
                                        </p:tav>
                                        <p:tav tm="100000">
                                          <p:val>
                                            <p:strVal val="#ppt_x"/>
                                          </p:val>
                                        </p:tav>
                                      </p:tavLst>
                                    </p:anim>
                                    <p:anim calcmode="lin" valueType="num">
                                      <p:cBhvr additive="base">
                                        <p:cTn id="32" dur="500" fill="hold"/>
                                        <p:tgtEl>
                                          <p:spTgt spid="1843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8436"/>
                                        </p:tgtEl>
                                        <p:attrNameLst>
                                          <p:attrName>style.visibility</p:attrName>
                                        </p:attrNameLst>
                                      </p:cBhvr>
                                      <p:to>
                                        <p:strVal val="visible"/>
                                      </p:to>
                                    </p:set>
                                    <p:anim calcmode="lin" valueType="num">
                                      <p:cBhvr additive="base">
                                        <p:cTn id="37" dur="500" fill="hold"/>
                                        <p:tgtEl>
                                          <p:spTgt spid="18436"/>
                                        </p:tgtEl>
                                        <p:attrNameLst>
                                          <p:attrName>ppt_x</p:attrName>
                                        </p:attrNameLst>
                                      </p:cBhvr>
                                      <p:tavLst>
                                        <p:tav tm="0">
                                          <p:val>
                                            <p:strVal val="#ppt_x"/>
                                          </p:val>
                                        </p:tav>
                                        <p:tav tm="100000">
                                          <p:val>
                                            <p:strVal val="#ppt_x"/>
                                          </p:val>
                                        </p:tav>
                                      </p:tavLst>
                                    </p:anim>
                                    <p:anim calcmode="lin" valueType="num">
                                      <p:cBhvr additive="base">
                                        <p:cTn id="38" dur="500" fill="hold"/>
                                        <p:tgtEl>
                                          <p:spTgt spid="1843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8440"/>
                                        </p:tgtEl>
                                        <p:attrNameLst>
                                          <p:attrName>style.visibility</p:attrName>
                                        </p:attrNameLst>
                                      </p:cBhvr>
                                      <p:to>
                                        <p:strVal val="visible"/>
                                      </p:to>
                                    </p:set>
                                    <p:anim calcmode="lin" valueType="num">
                                      <p:cBhvr additive="base">
                                        <p:cTn id="43" dur="500" fill="hold"/>
                                        <p:tgtEl>
                                          <p:spTgt spid="18440"/>
                                        </p:tgtEl>
                                        <p:attrNameLst>
                                          <p:attrName>ppt_x</p:attrName>
                                        </p:attrNameLst>
                                      </p:cBhvr>
                                      <p:tavLst>
                                        <p:tav tm="0">
                                          <p:val>
                                            <p:strVal val="#ppt_x"/>
                                          </p:val>
                                        </p:tav>
                                        <p:tav tm="100000">
                                          <p:val>
                                            <p:strVal val="#ppt_x"/>
                                          </p:val>
                                        </p:tav>
                                      </p:tavLst>
                                    </p:anim>
                                    <p:anim calcmode="lin" valueType="num">
                                      <p:cBhvr additive="base">
                                        <p:cTn id="44" dur="500" fill="hold"/>
                                        <p:tgtEl>
                                          <p:spTgt spid="184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352800"/>
            <a:ext cx="9067800" cy="3505200"/>
          </a:xfrm>
        </p:spPr>
        <p:txBody>
          <a:bodyPr>
            <a:normAutofit fontScale="90000"/>
          </a:bodyPr>
          <a:lstStyle/>
          <a:p>
            <a:r>
              <a:rPr lang="en-US" dirty="0"/>
              <a:t>Imagine yourself among a group of Christians who have been given a biblical test with but three essay questions on it. Here are the questions.</a:t>
            </a:r>
            <a:br>
              <a:rPr lang="en-US" dirty="0"/>
            </a:b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228600" y="381000"/>
            <a:ext cx="4048125" cy="2686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lum bright="-20000"/>
          </a:blip>
          <a:srcRect/>
          <a:stretch>
            <a:fillRect/>
          </a:stretch>
        </p:blipFill>
        <p:spPr bwMode="auto">
          <a:xfrm>
            <a:off x="-482803" y="0"/>
            <a:ext cx="9626803" cy="6858001"/>
          </a:xfrm>
          <a:prstGeom prst="rect">
            <a:avLst/>
          </a:prstGeom>
          <a:noFill/>
          <a:ln w="9525">
            <a:noFill/>
            <a:miter lim="800000"/>
            <a:headEnd/>
            <a:tailEnd/>
          </a:ln>
        </p:spPr>
      </p:pic>
      <p:sp>
        <p:nvSpPr>
          <p:cNvPr id="3" name="Title 2"/>
          <p:cNvSpPr>
            <a:spLocks noGrp="1"/>
          </p:cNvSpPr>
          <p:nvPr>
            <p:ph type="title"/>
          </p:nvPr>
        </p:nvSpPr>
        <p:spPr>
          <a:xfrm>
            <a:off x="457200" y="0"/>
            <a:ext cx="8229600" cy="1676400"/>
          </a:xfrm>
        </p:spPr>
        <p:txBody>
          <a:bodyPr>
            <a:normAutofit/>
          </a:bodyPr>
          <a:lstStyle/>
          <a:p>
            <a:r>
              <a:rPr lang="en-US" sz="4800" dirty="0" smtClean="0">
                <a:effectLst>
                  <a:glow rad="101600">
                    <a:schemeClr val="bg1">
                      <a:alpha val="60000"/>
                    </a:schemeClr>
                  </a:glow>
                </a:effectLst>
              </a:rPr>
              <a:t> Is there really a God in heaven?</a:t>
            </a:r>
            <a:endParaRPr lang="en-US" sz="4800"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381000"/>
            <a:ext cx="3962400" cy="6477000"/>
          </a:xfrm>
        </p:spPr>
        <p:txBody>
          <a:bodyPr>
            <a:normAutofit/>
          </a:bodyPr>
          <a:lstStyle/>
          <a:p>
            <a:pPr algn="ctr">
              <a:buNone/>
            </a:pPr>
            <a:r>
              <a:rPr lang="en-US" sz="3600" i="1" dirty="0" smtClean="0"/>
              <a:t>   “Nevertheless </a:t>
            </a:r>
            <a:r>
              <a:rPr lang="en-US" sz="3600" i="1" dirty="0"/>
              <a:t>he left not himself without witness, in that he did good, and gave us rain from heaven, and fruitful seasons, filling our hearts with food and </a:t>
            </a:r>
            <a:r>
              <a:rPr lang="en-US" sz="3600" i="1" dirty="0" smtClean="0"/>
              <a:t>gladness.”</a:t>
            </a:r>
          </a:p>
          <a:p>
            <a:pPr algn="ctr">
              <a:buNone/>
            </a:pPr>
            <a:r>
              <a:rPr lang="en-US" sz="3600" i="1" dirty="0" smtClean="0"/>
              <a:t> </a:t>
            </a:r>
            <a:r>
              <a:rPr lang="en-US" sz="3600" i="1" dirty="0"/>
              <a:t>(Acts 14:17</a:t>
            </a:r>
            <a:r>
              <a:rPr lang="en-US" sz="3600" i="1" dirty="0" smtClean="0"/>
              <a:t>)</a:t>
            </a:r>
            <a:endParaRPr lang="en-US" sz="3600" i="1" dirty="0"/>
          </a:p>
          <a:p>
            <a:endParaRPr lang="en-US" sz="3600" i="1" dirty="0"/>
          </a:p>
        </p:txBody>
      </p:sp>
      <p:pic>
        <p:nvPicPr>
          <p:cNvPr id="8194" name="Picture 2"/>
          <p:cNvPicPr>
            <a:picLocks noChangeAspect="1" noChangeArrowheads="1"/>
          </p:cNvPicPr>
          <p:nvPr/>
        </p:nvPicPr>
        <p:blipFill>
          <a:blip r:embed="rId2" cstate="print"/>
          <a:srcRect/>
          <a:stretch>
            <a:fillRect/>
          </a:stretch>
        </p:blipFill>
        <p:spPr bwMode="auto">
          <a:xfrm>
            <a:off x="4572000" y="609600"/>
            <a:ext cx="4157663"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0" y="304800"/>
            <a:ext cx="4572000" cy="6186309"/>
          </a:xfrm>
          <a:prstGeom prst="rect">
            <a:avLst/>
          </a:prstGeom>
        </p:spPr>
        <p:txBody>
          <a:bodyPr wrap="square">
            <a:spAutoFit/>
          </a:bodyPr>
          <a:lstStyle/>
          <a:p>
            <a:pPr algn="ctr">
              <a:buNone/>
            </a:pPr>
            <a:r>
              <a:rPr lang="en-US" sz="3600" i="1" dirty="0" smtClean="0"/>
              <a:t> “For the invisible things of him from the creation of the world are clearly seen, being understood by the things that are made, even his eternal power and Godhead; so that they are without excuse.”</a:t>
            </a:r>
          </a:p>
          <a:p>
            <a:pPr algn="ctr">
              <a:buNone/>
            </a:pPr>
            <a:r>
              <a:rPr lang="en-US" sz="3600" i="1" dirty="0" smtClean="0"/>
              <a:t> (Romans 1:20)</a:t>
            </a:r>
            <a:endParaRPr lang="en-US" sz="3600" dirty="0"/>
          </a:p>
        </p:txBody>
      </p:sp>
      <p:pic>
        <p:nvPicPr>
          <p:cNvPr id="9218" name="Picture 2"/>
          <p:cNvPicPr>
            <a:picLocks noChangeAspect="1" noChangeArrowheads="1"/>
          </p:cNvPicPr>
          <p:nvPr/>
        </p:nvPicPr>
        <p:blipFill>
          <a:blip r:embed="rId2" cstate="print"/>
          <a:srcRect/>
          <a:stretch>
            <a:fillRect/>
          </a:stretch>
        </p:blipFill>
        <p:spPr bwMode="auto">
          <a:xfrm>
            <a:off x="381000" y="1752600"/>
            <a:ext cx="4038600" cy="302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457200"/>
            <a:ext cx="8229600" cy="960438"/>
          </a:xfrm>
        </p:spPr>
        <p:txBody>
          <a:bodyPr>
            <a:noAutofit/>
          </a:bodyPr>
          <a:lstStyle/>
          <a:p>
            <a:pPr lvl="0"/>
            <a:r>
              <a:rPr lang="en-US" dirty="0"/>
              <a:t>He is the Father </a:t>
            </a:r>
            <a:r>
              <a:rPr lang="en-US" dirty="0" smtClean="0"/>
              <a:t>(source) of </a:t>
            </a:r>
            <a:r>
              <a:rPr lang="en-US" dirty="0"/>
              <a:t>all </a:t>
            </a:r>
            <a:r>
              <a:rPr lang="en-US" dirty="0" smtClean="0"/>
              <a:t>life </a:t>
            </a:r>
            <a:r>
              <a:rPr lang="en-US" dirty="0"/>
              <a:t/>
            </a:r>
            <a:br>
              <a:rPr lang="en-US" dirty="0"/>
            </a:br>
            <a:endParaRPr lang="en-US" dirty="0"/>
          </a:p>
        </p:txBody>
      </p:sp>
      <p:pic>
        <p:nvPicPr>
          <p:cNvPr id="10242" name="Picture 2"/>
          <p:cNvPicPr>
            <a:picLocks noChangeAspect="1" noChangeArrowheads="1"/>
          </p:cNvPicPr>
          <p:nvPr/>
        </p:nvPicPr>
        <p:blipFill>
          <a:blip r:embed="rId2" cstate="print"/>
          <a:srcRect/>
          <a:stretch>
            <a:fillRect/>
          </a:stretch>
        </p:blipFill>
        <p:spPr bwMode="auto">
          <a:xfrm>
            <a:off x="1828800" y="1219200"/>
            <a:ext cx="5565614" cy="52821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4007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3886200" y="-6324600"/>
            <a:ext cx="7696200" cy="5708402"/>
          </a:xfrm>
          <a:prstGeom prst="rect">
            <a:avLst/>
          </a:prstGeom>
          <a:noFill/>
          <a:ln w="9525">
            <a:noFill/>
            <a:miter lim="800000"/>
            <a:headEnd/>
            <a:tailEnd/>
          </a:ln>
        </p:spPr>
      </p:pic>
      <p:sp>
        <p:nvSpPr>
          <p:cNvPr id="4" name="Rectangle 3"/>
          <p:cNvSpPr/>
          <p:nvPr/>
        </p:nvSpPr>
        <p:spPr>
          <a:xfrm>
            <a:off x="304800" y="381001"/>
            <a:ext cx="7162800" cy="1200329"/>
          </a:xfrm>
          <a:prstGeom prst="rect">
            <a:avLst/>
          </a:prstGeom>
        </p:spPr>
        <p:txBody>
          <a:bodyPr wrap="square">
            <a:spAutoFit/>
          </a:bodyPr>
          <a:lstStyle/>
          <a:p>
            <a:r>
              <a:rPr lang="en-US" sz="3600" b="1" i="1" dirty="0" smtClean="0">
                <a:solidFill>
                  <a:schemeClr val="bg1"/>
                </a:solidFill>
              </a:rPr>
              <a:t> “Professing themselves to be wise, they became fools.” Rom. 1:22</a:t>
            </a:r>
            <a:endParaRPr lang="en-US" sz="3600" b="1" i="1" dirty="0">
              <a:solidFill>
                <a:schemeClr val="bg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228600"/>
            <a:ext cx="9246116" cy="7086600"/>
          </a:xfrm>
          <a:prstGeom prst="rect">
            <a:avLst/>
          </a:prstGeom>
          <a:noFill/>
          <a:ln w="9525">
            <a:noFill/>
            <a:miter lim="800000"/>
            <a:headEnd/>
            <a:tailEnd/>
          </a:ln>
        </p:spPr>
      </p:pic>
      <p:sp>
        <p:nvSpPr>
          <p:cNvPr id="3" name="Rectangle 2"/>
          <p:cNvSpPr/>
          <p:nvPr/>
        </p:nvSpPr>
        <p:spPr>
          <a:xfrm>
            <a:off x="533400" y="1524000"/>
            <a:ext cx="8305800" cy="3477875"/>
          </a:xfrm>
          <a:prstGeom prst="rect">
            <a:avLst/>
          </a:prstGeom>
        </p:spPr>
        <p:txBody>
          <a:bodyPr wrap="square">
            <a:spAutoFit/>
          </a:bodyPr>
          <a:lstStyle/>
          <a:p>
            <a:pPr algn="ctr"/>
            <a:r>
              <a:rPr lang="en-US" sz="4400" i="1" dirty="0" smtClean="0">
                <a:effectLst>
                  <a:glow rad="101600">
                    <a:schemeClr val="bg1">
                      <a:alpha val="60000"/>
                    </a:schemeClr>
                  </a:glow>
                </a:effectLst>
              </a:rPr>
              <a:t>“And the LORD God formed man of the dust of the ground, and breathed into his nostrils the breath of life; and man became a living soul.” Gen. 2:7 </a:t>
            </a:r>
            <a:endParaRPr lang="en-US" sz="4400" i="1"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0"/>
          </a:xfrm>
        </p:spPr>
        <p:txBody>
          <a:bodyPr>
            <a:normAutofit/>
          </a:bodyPr>
          <a:lstStyle/>
          <a:p>
            <a:r>
              <a:rPr lang="en-US" sz="6000" dirty="0" smtClean="0">
                <a:solidFill>
                  <a:srgbClr val="FFFF00"/>
                </a:solidFill>
              </a:rPr>
              <a:t>Why was man created?</a:t>
            </a:r>
            <a:endParaRPr lang="en-US" sz="6000" dirty="0">
              <a:solidFill>
                <a:srgbClr val="FFFF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Love God</a:t>
            </a:r>
            <a:endParaRPr lang="en-US" dirty="0">
              <a:solidFill>
                <a:srgbClr val="FFFF00"/>
              </a:solidFill>
            </a:endParaRPr>
          </a:p>
        </p:txBody>
      </p:sp>
      <p:sp>
        <p:nvSpPr>
          <p:cNvPr id="3" name="Content Placeholder 2"/>
          <p:cNvSpPr>
            <a:spLocks noGrp="1"/>
          </p:cNvSpPr>
          <p:nvPr>
            <p:ph idx="1"/>
          </p:nvPr>
        </p:nvSpPr>
        <p:spPr>
          <a:xfrm>
            <a:off x="457200" y="1905000"/>
            <a:ext cx="8229600" cy="4221163"/>
          </a:xfrm>
        </p:spPr>
        <p:txBody>
          <a:bodyPr>
            <a:normAutofit/>
          </a:bodyPr>
          <a:lstStyle/>
          <a:p>
            <a:pPr algn="ctr">
              <a:buNone/>
            </a:pPr>
            <a:r>
              <a:rPr lang="en-US" sz="3600" i="1" dirty="0" smtClean="0"/>
              <a:t>“And thou </a:t>
            </a:r>
            <a:r>
              <a:rPr lang="en-US" sz="3600" i="1" dirty="0" err="1" smtClean="0"/>
              <a:t>shalt</a:t>
            </a:r>
            <a:r>
              <a:rPr lang="en-US" sz="3600" i="1" dirty="0" smtClean="0"/>
              <a:t> love the Lord thy God with all thy heart, and with all thy soul, and with all thy mind, and with all thy strength: this is the first commandment.” Mark 12:30 </a:t>
            </a:r>
            <a:endParaRPr lang="en-US" sz="3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Worship God</a:t>
            </a:r>
            <a:endParaRPr lang="en-US" dirty="0">
              <a:solidFill>
                <a:srgbClr val="FFFF00"/>
              </a:solidFill>
            </a:endParaRPr>
          </a:p>
        </p:txBody>
      </p:sp>
      <p:sp>
        <p:nvSpPr>
          <p:cNvPr id="4" name="Content Placeholder 3"/>
          <p:cNvSpPr>
            <a:spLocks noGrp="1"/>
          </p:cNvSpPr>
          <p:nvPr>
            <p:ph idx="1"/>
          </p:nvPr>
        </p:nvSpPr>
        <p:spPr>
          <a:xfrm>
            <a:off x="457200" y="1905000"/>
            <a:ext cx="8229600" cy="4221163"/>
          </a:xfrm>
        </p:spPr>
        <p:txBody>
          <a:bodyPr>
            <a:normAutofit/>
          </a:bodyPr>
          <a:lstStyle/>
          <a:p>
            <a:pPr algn="ctr">
              <a:buNone/>
            </a:pPr>
            <a:r>
              <a:rPr lang="en-US" sz="3600" i="1" dirty="0" smtClean="0"/>
              <a:t>   “But the hour cometh, and now is, when the true worshippers shall worship the Father in spirit and in truth: for the Father </a:t>
            </a:r>
            <a:r>
              <a:rPr lang="en-US" sz="3600" i="1" dirty="0" err="1" smtClean="0"/>
              <a:t>seeketh</a:t>
            </a:r>
            <a:r>
              <a:rPr lang="en-US" sz="3600" i="1" dirty="0" smtClean="0"/>
              <a:t> such to worship him.” John 4:23 </a:t>
            </a:r>
            <a:endParaRPr lang="en-US" sz="3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Fellowship with God</a:t>
            </a:r>
            <a:endParaRPr lang="en-US" dirty="0">
              <a:solidFill>
                <a:srgbClr val="FFFF00"/>
              </a:solidFill>
            </a:endParaRPr>
          </a:p>
        </p:txBody>
      </p:sp>
      <p:sp>
        <p:nvSpPr>
          <p:cNvPr id="3" name="Content Placeholder 2"/>
          <p:cNvSpPr>
            <a:spLocks noGrp="1"/>
          </p:cNvSpPr>
          <p:nvPr>
            <p:ph idx="1"/>
          </p:nvPr>
        </p:nvSpPr>
        <p:spPr>
          <a:xfrm>
            <a:off x="228600" y="2057400"/>
            <a:ext cx="8458200" cy="4068763"/>
          </a:xfrm>
        </p:spPr>
        <p:txBody>
          <a:bodyPr>
            <a:normAutofit/>
          </a:bodyPr>
          <a:lstStyle/>
          <a:p>
            <a:pPr algn="ctr">
              <a:buNone/>
            </a:pPr>
            <a:r>
              <a:rPr lang="en-US" sz="3600" i="1" dirty="0" smtClean="0"/>
              <a:t>      “That which we have seen and heard declare we unto you, that ye also may have fellowship with us: and truly our fellowship is with the Father, and with </a:t>
            </a:r>
          </a:p>
          <a:p>
            <a:pPr algn="ctr">
              <a:buNone/>
            </a:pPr>
            <a:r>
              <a:rPr lang="en-US" sz="3600" i="1" dirty="0" smtClean="0"/>
              <a:t>his Son Jesus Christ.”</a:t>
            </a:r>
          </a:p>
          <a:p>
            <a:pPr algn="ctr">
              <a:buNone/>
            </a:pPr>
            <a:r>
              <a:rPr lang="en-US" sz="3600" i="1" dirty="0" smtClean="0"/>
              <a:t> I John 1:3</a:t>
            </a:r>
            <a:endParaRPr lang="en-US" sz="3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066800"/>
          </a:xfrm>
        </p:spPr>
        <p:txBody>
          <a:bodyPr/>
          <a:lstStyle/>
          <a:p>
            <a:r>
              <a:rPr lang="en-US" dirty="0" smtClean="0"/>
              <a:t>Question 1#</a:t>
            </a:r>
            <a:endParaRPr lang="en-US" dirty="0"/>
          </a:p>
        </p:txBody>
      </p:sp>
      <p:sp>
        <p:nvSpPr>
          <p:cNvPr id="4" name="Content Placeholder 3"/>
          <p:cNvSpPr>
            <a:spLocks noGrp="1"/>
          </p:cNvSpPr>
          <p:nvPr>
            <p:ph idx="1"/>
          </p:nvPr>
        </p:nvSpPr>
        <p:spPr>
          <a:xfrm>
            <a:off x="0" y="1371600"/>
            <a:ext cx="5334000" cy="5486400"/>
          </a:xfrm>
        </p:spPr>
        <p:txBody>
          <a:bodyPr>
            <a:normAutofit fontScale="92500"/>
          </a:bodyPr>
          <a:lstStyle/>
          <a:p>
            <a:r>
              <a:rPr lang="en-US" sz="3600" dirty="0"/>
              <a:t>Put down everything you know about the Person and work of Jesus Christ, the second Person in the Trinity</a:t>
            </a:r>
            <a:r>
              <a:rPr lang="en-US" sz="3600" dirty="0" smtClean="0"/>
              <a:t>.</a:t>
            </a:r>
          </a:p>
          <a:p>
            <a:r>
              <a:rPr lang="en-US" sz="3600" dirty="0" smtClean="0"/>
              <a:t> Probably </a:t>
            </a:r>
            <a:r>
              <a:rPr lang="en-US" sz="3600" dirty="0"/>
              <a:t>most of the group could fill several pages of material about the Savior in a reasonable amount of time. </a:t>
            </a:r>
            <a:endParaRPr lang="en-US" sz="3600" dirty="0" smtClean="0"/>
          </a:p>
          <a:p>
            <a:r>
              <a:rPr lang="en-US" sz="3600" dirty="0" smtClean="0"/>
              <a:t>So </a:t>
            </a:r>
            <a:r>
              <a:rPr lang="en-US" sz="3600" dirty="0"/>
              <a:t>far, so good</a:t>
            </a:r>
            <a:r>
              <a:rPr lang="en-US" sz="3600" dirty="0" smtClean="0"/>
              <a:t>!</a:t>
            </a:r>
            <a:endParaRPr lang="en-US" sz="3600" dirty="0"/>
          </a:p>
          <a:p>
            <a:endParaRPr lang="en-US" sz="3600" dirty="0"/>
          </a:p>
        </p:txBody>
      </p:sp>
      <p:pic>
        <p:nvPicPr>
          <p:cNvPr id="6146" name="Picture 2"/>
          <p:cNvPicPr>
            <a:picLocks noChangeAspect="1" noChangeArrowheads="1"/>
          </p:cNvPicPr>
          <p:nvPr/>
        </p:nvPicPr>
        <p:blipFill>
          <a:blip r:embed="rId2" cstate="print"/>
          <a:srcRect r="31915"/>
          <a:stretch>
            <a:fillRect/>
          </a:stretch>
        </p:blipFill>
        <p:spPr bwMode="auto">
          <a:xfrm>
            <a:off x="5334000" y="1524000"/>
            <a:ext cx="3657600" cy="3571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solidFill>
                  <a:srgbClr val="FFFF00"/>
                </a:solidFill>
              </a:rPr>
              <a:t>Serve God</a:t>
            </a:r>
            <a:endParaRPr lang="en-US" dirty="0">
              <a:solidFill>
                <a:srgbClr val="FFFF00"/>
              </a:solidFill>
            </a:endParaRPr>
          </a:p>
        </p:txBody>
      </p:sp>
      <p:sp>
        <p:nvSpPr>
          <p:cNvPr id="3" name="Content Placeholder 2"/>
          <p:cNvSpPr>
            <a:spLocks noGrp="1"/>
          </p:cNvSpPr>
          <p:nvPr>
            <p:ph idx="1"/>
          </p:nvPr>
        </p:nvSpPr>
        <p:spPr/>
        <p:txBody>
          <a:bodyPr>
            <a:noAutofit/>
          </a:bodyPr>
          <a:lstStyle/>
          <a:p>
            <a:pPr algn="ctr">
              <a:buNone/>
            </a:pPr>
            <a:r>
              <a:rPr lang="en-US" sz="3600" i="1" dirty="0" smtClean="0"/>
              <a:t>   “And thou, Solomon my son, know thou the God of thy father, and serve him with a perfect heart and with a willing mind: for the LORD </a:t>
            </a:r>
            <a:r>
              <a:rPr lang="en-US" sz="3600" i="1" dirty="0" err="1" smtClean="0"/>
              <a:t>searcheth</a:t>
            </a:r>
            <a:r>
              <a:rPr lang="en-US" sz="3600" i="1" dirty="0" smtClean="0"/>
              <a:t> all hearts, and </a:t>
            </a:r>
            <a:r>
              <a:rPr lang="en-US" sz="3600" i="1" dirty="0" err="1" smtClean="0"/>
              <a:t>understandeth</a:t>
            </a:r>
            <a:r>
              <a:rPr lang="en-US" sz="3600" i="1" dirty="0" smtClean="0"/>
              <a:t> all the imaginations of the thoughts: if thou seek him, he will be found of thee; but if thou forsake him, he will cast thee off for ever.”   </a:t>
            </a:r>
          </a:p>
          <a:p>
            <a:pPr algn="ctr">
              <a:buNone/>
            </a:pPr>
            <a:r>
              <a:rPr lang="en-US" sz="3600" i="1" dirty="0" smtClean="0"/>
              <a:t>I </a:t>
            </a:r>
            <a:r>
              <a:rPr lang="en-US" sz="3600" i="1" dirty="0" err="1" smtClean="0"/>
              <a:t>Chro</a:t>
            </a:r>
            <a:r>
              <a:rPr lang="en-US" sz="3600" i="1" dirty="0" smtClean="0"/>
              <a:t>. 28:9 </a:t>
            </a:r>
            <a:endParaRPr lang="en-US" sz="3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Glorify God</a:t>
            </a:r>
            <a:endParaRPr lang="en-US" dirty="0">
              <a:solidFill>
                <a:srgbClr val="FFFF00"/>
              </a:solidFill>
            </a:endParaRPr>
          </a:p>
        </p:txBody>
      </p:sp>
      <p:sp>
        <p:nvSpPr>
          <p:cNvPr id="3" name="Content Placeholder 2"/>
          <p:cNvSpPr>
            <a:spLocks noGrp="1"/>
          </p:cNvSpPr>
          <p:nvPr>
            <p:ph idx="1"/>
          </p:nvPr>
        </p:nvSpPr>
        <p:spPr>
          <a:xfrm>
            <a:off x="457200" y="2286000"/>
            <a:ext cx="8229600" cy="3840163"/>
          </a:xfrm>
        </p:spPr>
        <p:txBody>
          <a:bodyPr>
            <a:normAutofit/>
          </a:bodyPr>
          <a:lstStyle/>
          <a:p>
            <a:pPr algn="ctr">
              <a:buNone/>
            </a:pPr>
            <a:r>
              <a:rPr lang="en-US" sz="3600" i="1" dirty="0" smtClean="0"/>
              <a:t>    “Let your light so shine before men, that they may see your good works, and glorify your Father which is in heaven.” Matt. 5:16 </a:t>
            </a:r>
            <a:endParaRPr lang="en-US" sz="3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WWJD</a:t>
            </a:r>
            <a:endParaRPr lang="en-US" dirty="0">
              <a:solidFill>
                <a:srgbClr val="FFFF00"/>
              </a:solidFill>
            </a:endParaRPr>
          </a:p>
        </p:txBody>
      </p:sp>
      <p:sp>
        <p:nvSpPr>
          <p:cNvPr id="3" name="Content Placeholder 2"/>
          <p:cNvSpPr>
            <a:spLocks noGrp="1"/>
          </p:cNvSpPr>
          <p:nvPr>
            <p:ph idx="1"/>
          </p:nvPr>
        </p:nvSpPr>
        <p:spPr>
          <a:xfrm>
            <a:off x="457200" y="1600201"/>
            <a:ext cx="8229600" cy="1447800"/>
          </a:xfrm>
        </p:spPr>
        <p:txBody>
          <a:bodyPr>
            <a:normAutofit/>
          </a:bodyPr>
          <a:lstStyle/>
          <a:p>
            <a:pPr algn="ctr">
              <a:buNone/>
            </a:pPr>
            <a:r>
              <a:rPr lang="en-US" sz="3600" i="1" dirty="0" smtClean="0"/>
              <a:t>    “Leaving us an example, that ye should follow his steps.” I Peter 2:21</a:t>
            </a:r>
            <a:endParaRPr lang="en-US" sz="3600" i="1" dirty="0"/>
          </a:p>
        </p:txBody>
      </p:sp>
      <p:pic>
        <p:nvPicPr>
          <p:cNvPr id="1026" name="Picture 2"/>
          <p:cNvPicPr>
            <a:picLocks noChangeAspect="1" noChangeArrowheads="1"/>
          </p:cNvPicPr>
          <p:nvPr/>
        </p:nvPicPr>
        <p:blipFill>
          <a:blip r:embed="rId2" cstate="print"/>
          <a:srcRect/>
          <a:stretch>
            <a:fillRect/>
          </a:stretch>
        </p:blipFill>
        <p:spPr bwMode="auto">
          <a:xfrm>
            <a:off x="2743200" y="2971800"/>
            <a:ext cx="3886200" cy="3886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Question 2#</a:t>
            </a:r>
            <a:endParaRPr lang="en-US" dirty="0"/>
          </a:p>
        </p:txBody>
      </p:sp>
      <p:sp>
        <p:nvSpPr>
          <p:cNvPr id="3" name="Content Placeholder 2"/>
          <p:cNvSpPr>
            <a:spLocks noGrp="1"/>
          </p:cNvSpPr>
          <p:nvPr>
            <p:ph idx="1"/>
          </p:nvPr>
        </p:nvSpPr>
        <p:spPr>
          <a:xfrm>
            <a:off x="0" y="1219200"/>
            <a:ext cx="5486400" cy="4906963"/>
          </a:xfrm>
        </p:spPr>
        <p:txBody>
          <a:bodyPr>
            <a:noAutofit/>
          </a:bodyPr>
          <a:lstStyle/>
          <a:p>
            <a:r>
              <a:rPr lang="en-US" dirty="0"/>
              <a:t>Put down everything you know about the Person and work of the Holy Spirit, the third Person in the Trinity. </a:t>
            </a:r>
            <a:endParaRPr lang="en-US" dirty="0" smtClean="0"/>
          </a:p>
          <a:p>
            <a:r>
              <a:rPr lang="en-US" dirty="0" smtClean="0"/>
              <a:t>Now </a:t>
            </a:r>
            <a:r>
              <a:rPr lang="en-US" dirty="0"/>
              <a:t>the pens do not move as rapidly or as confidently as before. </a:t>
            </a:r>
            <a:endParaRPr lang="en-US" dirty="0" smtClean="0"/>
          </a:p>
          <a:p>
            <a:r>
              <a:rPr lang="en-US" dirty="0" smtClean="0"/>
              <a:t>At </a:t>
            </a:r>
            <a:r>
              <a:rPr lang="en-US" dirty="0"/>
              <a:t>the end of the given time period the average believer has probably written at least one-half page </a:t>
            </a:r>
            <a:r>
              <a:rPr lang="en-US" dirty="0" smtClean="0"/>
              <a:t>or less.</a:t>
            </a:r>
            <a:endParaRPr lang="en-US" dirty="0"/>
          </a:p>
          <a:p>
            <a:endParaRPr lang="en-US" dirty="0"/>
          </a:p>
        </p:txBody>
      </p:sp>
      <p:pic>
        <p:nvPicPr>
          <p:cNvPr id="5122" name="Picture 2"/>
          <p:cNvPicPr>
            <a:picLocks noChangeAspect="1" noChangeArrowheads="1"/>
          </p:cNvPicPr>
          <p:nvPr/>
        </p:nvPicPr>
        <p:blipFill>
          <a:blip r:embed="rId2" cstate="print"/>
          <a:srcRect r="49314"/>
          <a:stretch>
            <a:fillRect/>
          </a:stretch>
        </p:blipFill>
        <p:spPr bwMode="auto">
          <a:xfrm>
            <a:off x="5791200" y="1447800"/>
            <a:ext cx="3129660" cy="411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Question 3#</a:t>
            </a:r>
            <a:endParaRPr lang="en-US" dirty="0"/>
          </a:p>
        </p:txBody>
      </p:sp>
      <p:sp>
        <p:nvSpPr>
          <p:cNvPr id="3" name="Content Placeholder 2"/>
          <p:cNvSpPr>
            <a:spLocks noGrp="1"/>
          </p:cNvSpPr>
          <p:nvPr>
            <p:ph idx="1"/>
          </p:nvPr>
        </p:nvSpPr>
        <p:spPr>
          <a:xfrm>
            <a:off x="152400" y="1143000"/>
            <a:ext cx="6553200" cy="5410200"/>
          </a:xfrm>
        </p:spPr>
        <p:txBody>
          <a:bodyPr>
            <a:normAutofit/>
          </a:bodyPr>
          <a:lstStyle/>
          <a:p>
            <a:r>
              <a:rPr lang="en-US" dirty="0"/>
              <a:t>Put down everything you know about the Person and work of God the Father, first Person in the </a:t>
            </a:r>
            <a:r>
              <a:rPr lang="en-US" dirty="0" smtClean="0"/>
              <a:t>Trinity. </a:t>
            </a:r>
          </a:p>
          <a:p>
            <a:r>
              <a:rPr lang="en-US" dirty="0" smtClean="0"/>
              <a:t>The room </a:t>
            </a:r>
            <a:r>
              <a:rPr lang="en-US" dirty="0"/>
              <a:t>now </a:t>
            </a:r>
            <a:r>
              <a:rPr lang="en-US" dirty="0" smtClean="0"/>
              <a:t>becomes silent!</a:t>
            </a:r>
          </a:p>
          <a:p>
            <a:r>
              <a:rPr lang="en-US" dirty="0" smtClean="0"/>
              <a:t> </a:t>
            </a:r>
            <a:r>
              <a:rPr lang="en-US" dirty="0"/>
              <a:t>Finally, one statement is written</a:t>
            </a:r>
            <a:r>
              <a:rPr lang="en-US" dirty="0" smtClean="0"/>
              <a:t>:</a:t>
            </a:r>
          </a:p>
          <a:p>
            <a:r>
              <a:rPr lang="en-US" i="1" dirty="0" smtClean="0"/>
              <a:t>"</a:t>
            </a:r>
            <a:r>
              <a:rPr lang="en-US" i="1" dirty="0"/>
              <a:t>He is the Father of Jesus </a:t>
            </a:r>
            <a:r>
              <a:rPr lang="en-US" i="1" dirty="0" smtClean="0"/>
              <a:t>Christ and our heavenly Father.”</a:t>
            </a:r>
          </a:p>
          <a:p>
            <a:r>
              <a:rPr lang="en-US" dirty="0" smtClean="0"/>
              <a:t>It </a:t>
            </a:r>
            <a:r>
              <a:rPr lang="en-US" dirty="0"/>
              <a:t>is my opinion that </a:t>
            </a:r>
            <a:r>
              <a:rPr lang="en-US" dirty="0" smtClean="0"/>
              <a:t>few </a:t>
            </a:r>
            <a:r>
              <a:rPr lang="en-US" dirty="0"/>
              <a:t>in that </a:t>
            </a:r>
            <a:r>
              <a:rPr lang="en-US" dirty="0" smtClean="0"/>
              <a:t>group </a:t>
            </a:r>
            <a:r>
              <a:rPr lang="en-US" dirty="0"/>
              <a:t>would be able to write even </a:t>
            </a:r>
            <a:r>
              <a:rPr lang="en-US" dirty="0" smtClean="0"/>
              <a:t>a paragraph.</a:t>
            </a:r>
            <a:endParaRPr lang="en-US" dirty="0"/>
          </a:p>
          <a:p>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6762750" y="1905000"/>
            <a:ext cx="2381250" cy="35909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5105400" cy="6248400"/>
          </a:xfrm>
        </p:spPr>
        <p:txBody>
          <a:bodyPr>
            <a:normAutofit/>
          </a:bodyPr>
          <a:lstStyle/>
          <a:p>
            <a:r>
              <a:rPr lang="en-US" dirty="0"/>
              <a:t>This all but universal ignorance about the Father is inexcusable, for he is mentioned by the Savior </a:t>
            </a:r>
            <a:r>
              <a:rPr lang="en-US" dirty="0" smtClean="0"/>
              <a:t>alone over </a:t>
            </a:r>
            <a:r>
              <a:rPr lang="en-US" dirty="0"/>
              <a:t>200 times during his earthly ministry. </a:t>
            </a:r>
            <a:br>
              <a:rPr lang="en-US" dirty="0"/>
            </a:br>
            <a:endParaRPr lang="en-US" dirty="0"/>
          </a:p>
        </p:txBody>
      </p:sp>
      <p:pic>
        <p:nvPicPr>
          <p:cNvPr id="7170" name="Picture 2"/>
          <p:cNvPicPr>
            <a:picLocks noChangeAspect="1" noChangeArrowheads="1"/>
          </p:cNvPicPr>
          <p:nvPr/>
        </p:nvPicPr>
        <p:blipFill>
          <a:blip r:embed="rId2" cstate="print"/>
          <a:srcRect/>
          <a:stretch>
            <a:fillRect/>
          </a:stretch>
        </p:blipFill>
        <p:spPr bwMode="auto">
          <a:xfrm>
            <a:off x="5334000" y="1066800"/>
            <a:ext cx="3468806"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6553200" cy="1143000"/>
          </a:xfrm>
        </p:spPr>
        <p:txBody>
          <a:bodyPr>
            <a:normAutofit fontScale="90000"/>
          </a:bodyPr>
          <a:lstStyle/>
          <a:p>
            <a:r>
              <a:rPr lang="en-US" dirty="0" smtClean="0"/>
              <a:t>Jesus taught the following </a:t>
            </a:r>
            <a:br>
              <a:rPr lang="en-US" dirty="0" smtClean="0"/>
            </a:br>
            <a:r>
              <a:rPr lang="en-US" dirty="0" smtClean="0"/>
              <a:t>about God the Father</a:t>
            </a:r>
            <a:endParaRPr lang="en-US" dirty="0"/>
          </a:p>
        </p:txBody>
      </p:sp>
      <p:sp>
        <p:nvSpPr>
          <p:cNvPr id="3" name="Content Placeholder 2"/>
          <p:cNvSpPr>
            <a:spLocks noGrp="1"/>
          </p:cNvSpPr>
          <p:nvPr>
            <p:ph idx="1"/>
          </p:nvPr>
        </p:nvSpPr>
        <p:spPr>
          <a:xfrm>
            <a:off x="0" y="1219200"/>
            <a:ext cx="8077200" cy="4906963"/>
          </a:xfrm>
        </p:spPr>
        <p:txBody>
          <a:bodyPr>
            <a:noAutofit/>
          </a:bodyPr>
          <a:lstStyle/>
          <a:p>
            <a:pPr>
              <a:buNone/>
            </a:pPr>
            <a:endParaRPr lang="en-US" sz="3600" dirty="0">
              <a:solidFill>
                <a:srgbClr val="FFFF00"/>
              </a:solidFill>
            </a:endParaRPr>
          </a:p>
          <a:p>
            <a:pPr lvl="0"/>
            <a:r>
              <a:rPr lang="en-US" sz="3600" dirty="0">
                <a:solidFill>
                  <a:srgbClr val="FFFF00"/>
                </a:solidFill>
              </a:rPr>
              <a:t>He is spirit </a:t>
            </a:r>
            <a:r>
              <a:rPr lang="en-US" sz="3600" i="1" dirty="0">
                <a:solidFill>
                  <a:srgbClr val="FFFF00"/>
                </a:solidFill>
              </a:rPr>
              <a:t>(</a:t>
            </a:r>
            <a:r>
              <a:rPr lang="en-US" sz="3600" i="1" dirty="0" smtClean="0">
                <a:solidFill>
                  <a:srgbClr val="FFFF00"/>
                </a:solidFill>
              </a:rPr>
              <a:t>John </a:t>
            </a:r>
            <a:r>
              <a:rPr lang="en-US" sz="3600" i="1" dirty="0">
                <a:solidFill>
                  <a:srgbClr val="FFFF00"/>
                </a:solidFill>
              </a:rPr>
              <a:t>4:24</a:t>
            </a:r>
            <a:r>
              <a:rPr lang="en-US" sz="3600" i="1" dirty="0" smtClean="0">
                <a:solidFill>
                  <a:srgbClr val="FFFF00"/>
                </a:solidFill>
              </a:rPr>
              <a:t>)</a:t>
            </a:r>
            <a:endParaRPr lang="en-US" sz="3600" i="1" dirty="0">
              <a:solidFill>
                <a:srgbClr val="FFFF00"/>
              </a:solidFill>
            </a:endParaRPr>
          </a:p>
          <a:p>
            <a:pPr lvl="0"/>
            <a:r>
              <a:rPr lang="en-US" sz="3600" dirty="0">
                <a:solidFill>
                  <a:srgbClr val="FFFF00"/>
                </a:solidFill>
              </a:rPr>
              <a:t>He is omnipotent </a:t>
            </a:r>
            <a:r>
              <a:rPr lang="en-US" sz="3600" i="1" dirty="0">
                <a:solidFill>
                  <a:srgbClr val="FFFF00"/>
                </a:solidFill>
              </a:rPr>
              <a:t>(</a:t>
            </a:r>
            <a:r>
              <a:rPr lang="en-US" sz="3600" i="1" dirty="0" smtClean="0">
                <a:solidFill>
                  <a:srgbClr val="FFFF00"/>
                </a:solidFill>
              </a:rPr>
              <a:t>Matt</a:t>
            </a:r>
            <a:r>
              <a:rPr lang="en-US" sz="3600" i="1" dirty="0">
                <a:solidFill>
                  <a:srgbClr val="FFFF00"/>
                </a:solidFill>
              </a:rPr>
              <a:t>. 19:26</a:t>
            </a:r>
            <a:r>
              <a:rPr lang="en-US" sz="3600" i="1" dirty="0" smtClean="0">
                <a:solidFill>
                  <a:srgbClr val="FFFF00"/>
                </a:solidFill>
              </a:rPr>
              <a:t>)</a:t>
            </a:r>
            <a:endParaRPr lang="en-US" sz="3600" i="1" dirty="0">
              <a:solidFill>
                <a:srgbClr val="FFFF00"/>
              </a:solidFill>
            </a:endParaRPr>
          </a:p>
          <a:p>
            <a:pPr lvl="0"/>
            <a:r>
              <a:rPr lang="en-US" sz="3600" dirty="0">
                <a:solidFill>
                  <a:srgbClr val="FFFF00"/>
                </a:solidFill>
              </a:rPr>
              <a:t>He is omniscient </a:t>
            </a:r>
            <a:r>
              <a:rPr lang="en-US" sz="3600" i="1" dirty="0">
                <a:solidFill>
                  <a:srgbClr val="FFFF00"/>
                </a:solidFill>
              </a:rPr>
              <a:t>(</a:t>
            </a:r>
            <a:r>
              <a:rPr lang="en-US" sz="3600" i="1" dirty="0" smtClean="0">
                <a:solidFill>
                  <a:srgbClr val="FFFF00"/>
                </a:solidFill>
              </a:rPr>
              <a:t>Matt</a:t>
            </a:r>
            <a:r>
              <a:rPr lang="en-US" sz="3600" i="1" dirty="0">
                <a:solidFill>
                  <a:srgbClr val="FFFF00"/>
                </a:solidFill>
              </a:rPr>
              <a:t>. 10:29</a:t>
            </a:r>
            <a:r>
              <a:rPr lang="en-US" sz="3600" i="1" dirty="0" smtClean="0">
                <a:solidFill>
                  <a:srgbClr val="FFFF00"/>
                </a:solidFill>
              </a:rPr>
              <a:t>)</a:t>
            </a:r>
            <a:endParaRPr lang="en-US" sz="3600" i="1" dirty="0">
              <a:solidFill>
                <a:srgbClr val="FFFF00"/>
              </a:solidFill>
            </a:endParaRPr>
          </a:p>
          <a:p>
            <a:pPr lvl="0"/>
            <a:r>
              <a:rPr lang="en-US" sz="3600" dirty="0">
                <a:solidFill>
                  <a:srgbClr val="FFFF00"/>
                </a:solidFill>
              </a:rPr>
              <a:t>He is holy </a:t>
            </a:r>
            <a:r>
              <a:rPr lang="en-US" sz="3600" i="1" dirty="0">
                <a:solidFill>
                  <a:srgbClr val="FFFF00"/>
                </a:solidFill>
              </a:rPr>
              <a:t>(</a:t>
            </a:r>
            <a:r>
              <a:rPr lang="en-US" sz="3600" i="1" dirty="0" smtClean="0">
                <a:solidFill>
                  <a:srgbClr val="FFFF00"/>
                </a:solidFill>
              </a:rPr>
              <a:t>John </a:t>
            </a:r>
            <a:r>
              <a:rPr lang="en-US" sz="3600" i="1" dirty="0">
                <a:solidFill>
                  <a:srgbClr val="FFFF00"/>
                </a:solidFill>
              </a:rPr>
              <a:t>17:11</a:t>
            </a:r>
            <a:r>
              <a:rPr lang="en-US" sz="3600" i="1" dirty="0" smtClean="0">
                <a:solidFill>
                  <a:srgbClr val="FFFF00"/>
                </a:solidFill>
              </a:rPr>
              <a:t>)</a:t>
            </a:r>
            <a:endParaRPr lang="en-US" sz="3600" i="1" dirty="0">
              <a:solidFill>
                <a:srgbClr val="FFFF00"/>
              </a:solidFill>
            </a:endParaRPr>
          </a:p>
          <a:p>
            <a:pPr lvl="0"/>
            <a:r>
              <a:rPr lang="en-US" sz="3600" dirty="0">
                <a:solidFill>
                  <a:srgbClr val="FFFF00"/>
                </a:solidFill>
              </a:rPr>
              <a:t>He is righteous </a:t>
            </a:r>
            <a:r>
              <a:rPr lang="en-US" sz="3600" i="1" dirty="0">
                <a:solidFill>
                  <a:srgbClr val="FFFF00"/>
                </a:solidFill>
              </a:rPr>
              <a:t>(</a:t>
            </a:r>
            <a:r>
              <a:rPr lang="en-US" sz="3600" i="1" dirty="0" smtClean="0">
                <a:solidFill>
                  <a:srgbClr val="FFFF00"/>
                </a:solidFill>
              </a:rPr>
              <a:t>John </a:t>
            </a:r>
            <a:r>
              <a:rPr lang="en-US" sz="3600" i="1" dirty="0">
                <a:solidFill>
                  <a:srgbClr val="FFFF00"/>
                </a:solidFill>
              </a:rPr>
              <a:t>17:25</a:t>
            </a:r>
            <a:r>
              <a:rPr lang="en-US" sz="3600" i="1" dirty="0" smtClean="0">
                <a:solidFill>
                  <a:srgbClr val="FFFF00"/>
                </a:solidFill>
              </a:rPr>
              <a:t>)</a:t>
            </a:r>
            <a:endParaRPr lang="en-US" sz="3600" i="1" dirty="0">
              <a:solidFill>
                <a:srgbClr val="FFFF00"/>
              </a:solidFill>
            </a:endParaRPr>
          </a:p>
          <a:p>
            <a:pPr lvl="0"/>
            <a:r>
              <a:rPr lang="en-US" sz="3600" dirty="0">
                <a:solidFill>
                  <a:srgbClr val="FFFF00"/>
                </a:solidFill>
              </a:rPr>
              <a:t>He is loving </a:t>
            </a:r>
            <a:r>
              <a:rPr lang="en-US" sz="3600" i="1" dirty="0">
                <a:solidFill>
                  <a:srgbClr val="FFFF00"/>
                </a:solidFill>
              </a:rPr>
              <a:t>(</a:t>
            </a:r>
            <a:r>
              <a:rPr lang="en-US" sz="3600" i="1" dirty="0" smtClean="0">
                <a:solidFill>
                  <a:srgbClr val="FFFF00"/>
                </a:solidFill>
              </a:rPr>
              <a:t>John </a:t>
            </a:r>
            <a:r>
              <a:rPr lang="en-US" sz="3600" i="1" dirty="0">
                <a:solidFill>
                  <a:srgbClr val="FFFF00"/>
                </a:solidFill>
              </a:rPr>
              <a:t>3:16; 17:23</a:t>
            </a:r>
            <a:r>
              <a:rPr lang="en-US" sz="3600" i="1" dirty="0" smtClean="0">
                <a:solidFill>
                  <a:srgbClr val="FFFF00"/>
                </a:solidFill>
              </a:rPr>
              <a:t>)</a:t>
            </a:r>
            <a:endParaRPr lang="en-US" sz="3600" i="1" dirty="0">
              <a:solidFill>
                <a:srgbClr val="FFFF00"/>
              </a:solidFill>
            </a:endParaRPr>
          </a:p>
          <a:p>
            <a:pPr lvl="0"/>
            <a:r>
              <a:rPr lang="en-US" sz="3600" dirty="0">
                <a:solidFill>
                  <a:srgbClr val="FFFF00"/>
                </a:solidFill>
              </a:rPr>
              <a:t>He is good </a:t>
            </a:r>
            <a:r>
              <a:rPr lang="en-US" sz="3600" i="1" dirty="0">
                <a:solidFill>
                  <a:srgbClr val="FFFF00"/>
                </a:solidFill>
              </a:rPr>
              <a:t>(</a:t>
            </a:r>
            <a:r>
              <a:rPr lang="en-US" sz="3600" i="1" dirty="0" smtClean="0">
                <a:solidFill>
                  <a:srgbClr val="FFFF00"/>
                </a:solidFill>
              </a:rPr>
              <a:t>Matt</a:t>
            </a:r>
            <a:r>
              <a:rPr lang="en-US" sz="3600" i="1" dirty="0">
                <a:solidFill>
                  <a:srgbClr val="FFFF00"/>
                </a:solidFill>
              </a:rPr>
              <a:t>. 6:26, 28-30; 10:29, 30</a:t>
            </a:r>
            <a:r>
              <a:rPr lang="en-US" sz="3600" i="1" dirty="0" smtClean="0">
                <a:solidFill>
                  <a:srgbClr val="FFFF00"/>
                </a:solidFill>
              </a:rPr>
              <a:t>)</a:t>
            </a:r>
            <a:endParaRPr lang="en-US" sz="3600" i="1" dirty="0">
              <a:solidFill>
                <a:srgbClr val="FFFF00"/>
              </a:solidFill>
            </a:endParaRPr>
          </a:p>
          <a:p>
            <a:endParaRPr lang="en-US" sz="3600" dirty="0">
              <a:solidFill>
                <a:srgbClr val="FFFF00"/>
              </a:solidFill>
            </a:endParaRPr>
          </a:p>
        </p:txBody>
      </p:sp>
      <p:pic>
        <p:nvPicPr>
          <p:cNvPr id="8194" name="Picture 2"/>
          <p:cNvPicPr>
            <a:picLocks noChangeAspect="1" noChangeArrowheads="1"/>
          </p:cNvPicPr>
          <p:nvPr/>
        </p:nvPicPr>
        <p:blipFill>
          <a:blip r:embed="rId2" cstate="print"/>
          <a:srcRect/>
          <a:stretch>
            <a:fillRect/>
          </a:stretch>
        </p:blipFill>
        <p:spPr bwMode="auto">
          <a:xfrm flipH="1">
            <a:off x="6911811" y="228600"/>
            <a:ext cx="2232189" cy="27289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to="" calcmode="lin" valueType="num">
                                      <p:cBhvr>
                                        <p:cTn id="32" dur="1" fill="hold"/>
                                        <p:tgtEl>
                                          <p:spTgt spid="3">
                                            <p:txEl>
                                              <p:pRg st="6" end="6"/>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to="" calcmode="lin" valueType="num">
                                      <p:cBhvr>
                                        <p:cTn id="37" dur="1" fill="hold"/>
                                        <p:tgtEl>
                                          <p:spTgt spid="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724400" cy="1143000"/>
          </a:xfrm>
        </p:spPr>
        <p:txBody>
          <a:bodyPr>
            <a:normAutofit fontScale="90000"/>
          </a:bodyPr>
          <a:lstStyle/>
          <a:p>
            <a:r>
              <a:rPr lang="en-US" dirty="0" smtClean="0"/>
              <a:t>W. Graham Scroggie</a:t>
            </a:r>
            <a:br>
              <a:rPr lang="en-US" dirty="0" smtClean="0"/>
            </a:br>
            <a:endParaRPr lang="en-US" dirty="0"/>
          </a:p>
        </p:txBody>
      </p:sp>
      <p:sp>
        <p:nvSpPr>
          <p:cNvPr id="3" name="Content Placeholder 2"/>
          <p:cNvSpPr>
            <a:spLocks noGrp="1"/>
          </p:cNvSpPr>
          <p:nvPr>
            <p:ph idx="1"/>
          </p:nvPr>
        </p:nvSpPr>
        <p:spPr>
          <a:xfrm>
            <a:off x="457200" y="1600200"/>
            <a:ext cx="4648200" cy="5029200"/>
          </a:xfrm>
        </p:spPr>
        <p:txBody>
          <a:bodyPr>
            <a:normAutofit/>
          </a:bodyPr>
          <a:lstStyle/>
          <a:p>
            <a:r>
              <a:rPr lang="en-US" dirty="0" smtClean="0"/>
              <a:t>The </a:t>
            </a:r>
            <a:r>
              <a:rPr lang="en-US" dirty="0"/>
              <a:t>outstanding truth which Christ taught about God is that He is </a:t>
            </a:r>
            <a:r>
              <a:rPr lang="en-US" dirty="0" smtClean="0"/>
              <a:t>a </a:t>
            </a:r>
            <a:r>
              <a:rPr lang="en-US" i="1" dirty="0" smtClean="0"/>
              <a:t>Father</a:t>
            </a:r>
            <a:r>
              <a:rPr lang="en-US" dirty="0"/>
              <a:t>. </a:t>
            </a:r>
            <a:endParaRPr lang="en-US" dirty="0" smtClean="0"/>
          </a:p>
          <a:p>
            <a:r>
              <a:rPr lang="en-US" dirty="0" smtClean="0"/>
              <a:t>This </a:t>
            </a:r>
            <a:r>
              <a:rPr lang="en-US" dirty="0"/>
              <a:t>term, applied to Him, occurs 189 </a:t>
            </a:r>
            <a:r>
              <a:rPr lang="en-US" dirty="0" smtClean="0"/>
              <a:t>times in the gospels — </a:t>
            </a:r>
            <a:r>
              <a:rPr lang="en-US" i="1" dirty="0" smtClean="0"/>
              <a:t>Matthew</a:t>
            </a:r>
            <a:r>
              <a:rPr lang="en-US" i="1" dirty="0"/>
              <a:t>, 44; in Mark, 4; in Luke, 17; and in John, 124</a:t>
            </a:r>
            <a:r>
              <a:rPr lang="en-US" i="1" dirty="0" smtClean="0"/>
              <a:t>.</a:t>
            </a:r>
            <a:endParaRPr lang="en-US" i="1" dirty="0"/>
          </a:p>
        </p:txBody>
      </p:sp>
      <p:pic>
        <p:nvPicPr>
          <p:cNvPr id="9218" name="Picture 2"/>
          <p:cNvPicPr>
            <a:picLocks noChangeAspect="1" noChangeArrowheads="1"/>
          </p:cNvPicPr>
          <p:nvPr/>
        </p:nvPicPr>
        <p:blipFill>
          <a:blip r:embed="rId2" cstate="print"/>
          <a:srcRect t="8333" r="2385" b="6250"/>
          <a:stretch>
            <a:fillRect/>
          </a:stretch>
        </p:blipFill>
        <p:spPr bwMode="auto">
          <a:xfrm>
            <a:off x="5562600" y="152400"/>
            <a:ext cx="3253058" cy="4345742"/>
          </a:xfrm>
          <a:prstGeom prst="rect">
            <a:avLst/>
          </a:prstGeom>
          <a:ln>
            <a:noFill/>
          </a:ln>
          <a:effectLst>
            <a:softEdge rad="112500"/>
          </a:effectLst>
        </p:spPr>
      </p:pic>
      <p:sp>
        <p:nvSpPr>
          <p:cNvPr id="5" name="Rectangle 4"/>
          <p:cNvSpPr/>
          <p:nvPr/>
        </p:nvSpPr>
        <p:spPr>
          <a:xfrm>
            <a:off x="5562600" y="4495800"/>
            <a:ext cx="3581400" cy="2062103"/>
          </a:xfrm>
          <a:prstGeom prst="rect">
            <a:avLst/>
          </a:prstGeom>
        </p:spPr>
        <p:txBody>
          <a:bodyPr wrap="square">
            <a:spAutoFit/>
          </a:bodyPr>
          <a:lstStyle/>
          <a:p>
            <a:pPr algn="ctr"/>
            <a:r>
              <a:rPr lang="en-US" sz="3200" dirty="0" smtClean="0">
                <a:solidFill>
                  <a:srgbClr val="FFFF00"/>
                </a:solidFill>
              </a:rPr>
              <a:t>Born in 1901 in England. Baptist minister, writer and theologian.</a:t>
            </a:r>
            <a:endParaRPr lang="en-US" sz="32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374</TotalTime>
  <Words>1755</Words>
  <Application>Microsoft Office PowerPoint</Application>
  <PresentationFormat>On-screen Show (4:3)</PresentationFormat>
  <Paragraphs>101</Paragraphs>
  <Slides>42</Slides>
  <Notes>0</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The Doctrine of the Father</vt:lpstr>
      <vt:lpstr>“And he said unto them, When ye pray, say, Our Father which art in heaven, Hallowed be thy name.”  Luke 11:2 </vt:lpstr>
      <vt:lpstr>Imagine yourself among a group of Christians who have been given a biblical test with but three essay questions on it. Here are the questions. </vt:lpstr>
      <vt:lpstr>Question 1#</vt:lpstr>
      <vt:lpstr>Question 2#</vt:lpstr>
      <vt:lpstr>Question 3#</vt:lpstr>
      <vt:lpstr>This all but universal ignorance about the Father is inexcusable, for he is mentioned by the Savior alone over 200 times during his earthly ministry.  </vt:lpstr>
      <vt:lpstr>Jesus taught the following  about God the Father</vt:lpstr>
      <vt:lpstr>W. Graham Scroggie </vt:lpstr>
      <vt:lpstr>He is the Father (source) of all life  </vt:lpstr>
      <vt:lpstr>Slide 11</vt:lpstr>
      <vt:lpstr>Slide 12</vt:lpstr>
      <vt:lpstr>He tends and cares for the Vegetation of the Earth</vt:lpstr>
      <vt:lpstr>"And why take ye thought for raiment? Consider the lilies of the field, how they grow; they toil not, neither do they spin: And yet I say unto you, That even Solomon in all his glory was not arrayed like one of these. Wherefore, if God so clothe the grass of the field, which today is, and tomorrow is cast into the oven, shall he not much more clothe you, O ye of little faith?"  (Matt. 6:28-30) </vt:lpstr>
      <vt:lpstr>He tends and cares for all the  Birds and Animals in the World (Psalm 104:18, 20, 21, 27)</vt:lpstr>
      <vt:lpstr> “The cedars of Lebanon, which he hath planted; where the birds make their nests… </vt:lpstr>
      <vt:lpstr>as for the stork, the  fir trees are her house…</vt:lpstr>
      <vt:lpstr>The high hills are a refuge  for the wild goats…</vt:lpstr>
      <vt:lpstr>and the rocks for the rabbits...</vt:lpstr>
      <vt:lpstr>Thou makest darkness, and it is night: wherein all the beasts of the forest do creep forth…</vt:lpstr>
      <vt:lpstr>The young lions roar after their prey, and seek their meat from God...</vt:lpstr>
      <vt:lpstr>These wait all upon thee; that thou mayest give them their meat in due season." </vt:lpstr>
      <vt:lpstr>Slide 23</vt:lpstr>
      <vt:lpstr>He tends and cares for the Weather</vt:lpstr>
      <vt:lpstr>Slide 25</vt:lpstr>
      <vt:lpstr>Slide 26</vt:lpstr>
      <vt:lpstr>Scripture contains many examples of God controlling the weather and using it to direct people and nations…</vt:lpstr>
      <vt:lpstr>He tends and cares for the Seasons</vt:lpstr>
      <vt:lpstr>Slide 29</vt:lpstr>
      <vt:lpstr> Is there really a God in heaven?</vt:lpstr>
      <vt:lpstr>Slide 31</vt:lpstr>
      <vt:lpstr>Slide 32</vt:lpstr>
      <vt:lpstr>He is the Father (source) of all life  </vt:lpstr>
      <vt:lpstr>Slide 34</vt:lpstr>
      <vt:lpstr>Slide 35</vt:lpstr>
      <vt:lpstr>Why was man created?</vt:lpstr>
      <vt:lpstr>Love God</vt:lpstr>
      <vt:lpstr>Worship God</vt:lpstr>
      <vt:lpstr>Fellowship with God</vt:lpstr>
      <vt:lpstr>Serve God</vt:lpstr>
      <vt:lpstr>Glorify God</vt:lpstr>
      <vt:lpstr>WWJD</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the Father</dc:title>
  <dc:creator>Pastor Daniel White</dc:creator>
  <cp:lastModifiedBy>Pastor Daniel White</cp:lastModifiedBy>
  <cp:revision>51</cp:revision>
  <dcterms:created xsi:type="dcterms:W3CDTF">2012-02-24T16:37:24Z</dcterms:created>
  <dcterms:modified xsi:type="dcterms:W3CDTF">2014-03-25T00:29:05Z</dcterms:modified>
</cp:coreProperties>
</file>