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8" r:id="rId3"/>
    <p:sldId id="257" r:id="rId4"/>
    <p:sldId id="259" r:id="rId5"/>
    <p:sldId id="275" r:id="rId6"/>
    <p:sldId id="261" r:id="rId7"/>
    <p:sldId id="262" r:id="rId8"/>
    <p:sldId id="289" r:id="rId9"/>
    <p:sldId id="263" r:id="rId10"/>
    <p:sldId id="260" r:id="rId11"/>
    <p:sldId id="279" r:id="rId12"/>
    <p:sldId id="264" r:id="rId13"/>
    <p:sldId id="265" r:id="rId14"/>
    <p:sldId id="266" r:id="rId15"/>
    <p:sldId id="271" r:id="rId16"/>
    <p:sldId id="285" r:id="rId17"/>
    <p:sldId id="267" r:id="rId18"/>
    <p:sldId id="268" r:id="rId19"/>
    <p:sldId id="269" r:id="rId20"/>
    <p:sldId id="272" r:id="rId21"/>
    <p:sldId id="281" r:id="rId22"/>
    <p:sldId id="282" r:id="rId23"/>
    <p:sldId id="290" r:id="rId24"/>
    <p:sldId id="283" r:id="rId25"/>
    <p:sldId id="284" r:id="rId26"/>
    <p:sldId id="273" r:id="rId27"/>
    <p:sldId id="274" r:id="rId28"/>
    <p:sldId id="277" r:id="rId29"/>
    <p:sldId id="276" r:id="rId30"/>
    <p:sldId id="278" r:id="rId31"/>
    <p:sldId id="288" r:id="rId32"/>
    <p:sldId id="286" r:id="rId33"/>
    <p:sldId id="287" r:id="rId34"/>
    <p:sldId id="29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85" autoAdjust="0"/>
    <p:restoredTop sz="94660"/>
  </p:normalViewPr>
  <p:slideViewPr>
    <p:cSldViewPr>
      <p:cViewPr varScale="1">
        <p:scale>
          <a:sx n="85" d="100"/>
          <a:sy n="85" d="100"/>
        </p:scale>
        <p:origin x="-600"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EA7F9D-3F44-4D31-9F60-4AD00446666A}" type="datetimeFigureOut">
              <a:rPr lang="en-US" smtClean="0"/>
              <a:pPr/>
              <a:t>7/19/2011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05ABB1-609C-4760-B389-C682F7D4CDD0}"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05ABB1-609C-4760-B389-C682F7D4CDD0}"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05ABB1-609C-4760-B389-C682F7D4CDD0}"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05ABB1-609C-4760-B389-C682F7D4CDD0}"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05ABB1-609C-4760-B389-C682F7D4CDD0}"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05ABB1-609C-4760-B389-C682F7D4CDD0}"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05ABB1-609C-4760-B389-C682F7D4CDD0}"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05ABB1-609C-4760-B389-C682F7D4CDD0}"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05ABB1-609C-4760-B389-C682F7D4CDD0}"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05ABB1-609C-4760-B389-C682F7D4CDD0}" type="slidenum">
              <a:rPr lang="en-US" smtClean="0"/>
              <a:pPr/>
              <a:t>34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05ABB1-609C-4760-B389-C682F7D4CDD0}"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05ABB1-609C-4760-B389-C682F7D4CDD0}"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CB192C-EB1B-4532-91F0-760D40A8100F}" type="datetimeFigureOut">
              <a:rPr lang="en-US" smtClean="0"/>
              <a:pPr/>
              <a:t>7/19/2011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D375C7-91AC-40EC-9192-714604FE7185}"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CB192C-EB1B-4532-91F0-760D40A8100F}" type="datetimeFigureOut">
              <a:rPr lang="en-US" smtClean="0"/>
              <a:pPr/>
              <a:t>7/19/2011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D375C7-91AC-40EC-9192-714604FE7185}"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CB192C-EB1B-4532-91F0-760D40A8100F}" type="datetimeFigureOut">
              <a:rPr lang="en-US" smtClean="0"/>
              <a:pPr/>
              <a:t>7/19/2011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D375C7-91AC-40EC-9192-714604FE7185}"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CB192C-EB1B-4532-91F0-760D40A8100F}" type="datetimeFigureOut">
              <a:rPr lang="en-US" smtClean="0"/>
              <a:pPr/>
              <a:t>7/19/2011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D375C7-91AC-40EC-9192-714604FE7185}"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CB192C-EB1B-4532-91F0-760D40A8100F}" type="datetimeFigureOut">
              <a:rPr lang="en-US" smtClean="0"/>
              <a:pPr/>
              <a:t>7/19/2011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D375C7-91AC-40EC-9192-714604FE7185}"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CB192C-EB1B-4532-91F0-760D40A8100F}" type="datetimeFigureOut">
              <a:rPr lang="en-US" smtClean="0"/>
              <a:pPr/>
              <a:t>7/19/2011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D375C7-91AC-40EC-9192-714604FE7185}"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CB192C-EB1B-4532-91F0-760D40A8100F}" type="datetimeFigureOut">
              <a:rPr lang="en-US" smtClean="0"/>
              <a:pPr/>
              <a:t>7/19/2011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BD375C7-91AC-40EC-9192-714604FE7185}"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CB192C-EB1B-4532-91F0-760D40A8100F}" type="datetimeFigureOut">
              <a:rPr lang="en-US" smtClean="0"/>
              <a:pPr/>
              <a:t>7/19/2011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BD375C7-91AC-40EC-9192-714604FE7185}"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CB192C-EB1B-4532-91F0-760D40A8100F}" type="datetimeFigureOut">
              <a:rPr lang="en-US" smtClean="0"/>
              <a:pPr/>
              <a:t>7/19/2011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BD375C7-91AC-40EC-9192-714604FE7185}"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CB192C-EB1B-4532-91F0-760D40A8100F}" type="datetimeFigureOut">
              <a:rPr lang="en-US" smtClean="0"/>
              <a:pPr/>
              <a:t>7/19/2011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D375C7-91AC-40EC-9192-714604FE7185}"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CB192C-EB1B-4532-91F0-760D40A8100F}" type="datetimeFigureOut">
              <a:rPr lang="en-US" smtClean="0"/>
              <a:pPr/>
              <a:t>7/19/2011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D375C7-91AC-40EC-9192-714604FE7185}"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B192C-EB1B-4532-91F0-760D40A8100F}" type="datetimeFigureOut">
              <a:rPr lang="en-US" smtClean="0"/>
              <a:pPr/>
              <a:t>7/19/2011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D375C7-91AC-40EC-9192-714604FE718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219199"/>
          </a:xfrm>
        </p:spPr>
        <p:txBody>
          <a:bodyPr>
            <a:normAutofit/>
            <a:scene3d>
              <a:camera prst="orthographicFront"/>
              <a:lightRig rig="threePt" dir="t"/>
            </a:scene3d>
            <a:sp3d extrusionH="57150">
              <a:bevelT w="38100" h="38100" prst="convex"/>
            </a:sp3d>
          </a:bodyPr>
          <a:lstStyle/>
          <a:p>
            <a:r>
              <a:rPr lang="en-US" sz="5400" b="1" dirty="0" smtClean="0"/>
              <a:t>The Doctrine of God</a:t>
            </a:r>
            <a:endParaRPr lang="en-US" sz="5400" b="1" dirty="0"/>
          </a:p>
        </p:txBody>
      </p:sp>
      <p:pic>
        <p:nvPicPr>
          <p:cNvPr id="7170" name="Picture 2"/>
          <p:cNvPicPr>
            <a:picLocks noChangeAspect="1" noChangeArrowheads="1"/>
          </p:cNvPicPr>
          <p:nvPr/>
        </p:nvPicPr>
        <p:blipFill>
          <a:blip r:embed="rId3" cstate="print">
            <a:lum contrast="30000"/>
          </a:blip>
          <a:srcRect t="4317" r="-360"/>
          <a:stretch>
            <a:fillRect/>
          </a:stretch>
        </p:blipFill>
        <p:spPr bwMode="auto">
          <a:xfrm>
            <a:off x="533400" y="1044678"/>
            <a:ext cx="8129910" cy="5813322"/>
          </a:xfrm>
          <a:prstGeom prst="rect">
            <a:avLst/>
          </a:prstGeom>
          <a:ln>
            <a:noFill/>
          </a:ln>
          <a:effectLst>
            <a:softEdge rad="112500"/>
          </a:effectLst>
        </p:spPr>
      </p:pic>
      <p:sp>
        <p:nvSpPr>
          <p:cNvPr id="5" name="Rectangle 4"/>
          <p:cNvSpPr/>
          <p:nvPr/>
        </p:nvSpPr>
        <p:spPr>
          <a:xfrm>
            <a:off x="1600200" y="3105835"/>
            <a:ext cx="5943600" cy="2308324"/>
          </a:xfrm>
          <a:prstGeom prst="rect">
            <a:avLst/>
          </a:prstGeom>
        </p:spPr>
        <p:txBody>
          <a:bodyPr wrap="square">
            <a:spAutoFit/>
          </a:bodyPr>
          <a:lstStyle/>
          <a:p>
            <a:pPr algn="ctr"/>
            <a:r>
              <a:rPr lang="en-US" sz="3600" b="1" i="1" dirty="0" smtClean="0">
                <a:solidFill>
                  <a:schemeClr val="bg1"/>
                </a:solidFill>
                <a:effectLst>
                  <a:glow rad="101600">
                    <a:srgbClr val="FFFF00">
                      <a:alpha val="60000"/>
                    </a:srgbClr>
                  </a:glow>
                </a:effectLst>
                <a:latin typeface="Benny Blanco" pitchFamily="2" charset="0"/>
              </a:rPr>
              <a:t> “The heavens were opened, and I saw visions of God.” </a:t>
            </a:r>
          </a:p>
          <a:p>
            <a:pPr algn="ctr"/>
            <a:r>
              <a:rPr lang="en-US" sz="3600" b="1" i="1" dirty="0" smtClean="0">
                <a:solidFill>
                  <a:schemeClr val="bg1"/>
                </a:solidFill>
                <a:effectLst>
                  <a:glow rad="101600">
                    <a:srgbClr val="FFFF00">
                      <a:alpha val="60000"/>
                    </a:srgbClr>
                  </a:glow>
                </a:effectLst>
                <a:latin typeface="Benny Blanco" pitchFamily="2" charset="0"/>
              </a:rPr>
              <a:t>(Ezekiel 1:1)</a:t>
            </a:r>
            <a:endParaRPr lang="en-US" sz="3600" b="1" i="1" dirty="0">
              <a:solidFill>
                <a:schemeClr val="bg1"/>
              </a:solidFill>
              <a:effectLst>
                <a:glow rad="101600">
                  <a:srgbClr val="FFFF00">
                    <a:alpha val="60000"/>
                  </a:srgbClr>
                </a:glow>
              </a:effectLst>
              <a:latin typeface="Benny Blanco"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3" cstate="print"/>
          <a:srcRect/>
          <a:stretch>
            <a:fillRect/>
          </a:stretch>
        </p:blipFill>
        <p:spPr bwMode="auto">
          <a:xfrm>
            <a:off x="3581400" y="0"/>
            <a:ext cx="2397211" cy="3200400"/>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0" y="0"/>
            <a:ext cx="3886200" cy="3429000"/>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l="20333"/>
          <a:stretch>
            <a:fillRect/>
          </a:stretch>
        </p:blipFill>
        <p:spPr bwMode="auto">
          <a:xfrm>
            <a:off x="0" y="3352800"/>
            <a:ext cx="3881377" cy="3505200"/>
          </a:xfrm>
          <a:prstGeom prst="rect">
            <a:avLst/>
          </a:prstGeom>
          <a:noFill/>
          <a:ln w="9525">
            <a:noFill/>
            <a:miter lim="800000"/>
            <a:headEnd/>
            <a:tailEnd/>
          </a:ln>
        </p:spPr>
      </p:pic>
      <p:pic>
        <p:nvPicPr>
          <p:cNvPr id="4106" name="Picture 10"/>
          <p:cNvPicPr>
            <a:picLocks noChangeAspect="1" noChangeArrowheads="1"/>
          </p:cNvPicPr>
          <p:nvPr/>
        </p:nvPicPr>
        <p:blipFill>
          <a:blip r:embed="rId6" cstate="print"/>
          <a:srcRect/>
          <a:stretch>
            <a:fillRect/>
          </a:stretch>
        </p:blipFill>
        <p:spPr bwMode="auto">
          <a:xfrm>
            <a:off x="2209800" y="3352800"/>
            <a:ext cx="5905795" cy="3505200"/>
          </a:xfrm>
          <a:prstGeom prst="rect">
            <a:avLst/>
          </a:prstGeom>
          <a:noFill/>
          <a:ln w="9525">
            <a:noFill/>
            <a:miter lim="800000"/>
            <a:headEnd/>
            <a:tailEnd/>
          </a:ln>
        </p:spPr>
      </p:pic>
      <p:pic>
        <p:nvPicPr>
          <p:cNvPr id="4103" name="Picture 7"/>
          <p:cNvPicPr>
            <a:picLocks noChangeAspect="1" noChangeArrowheads="1"/>
          </p:cNvPicPr>
          <p:nvPr/>
        </p:nvPicPr>
        <p:blipFill>
          <a:blip r:embed="rId7" cstate="print"/>
          <a:srcRect/>
          <a:stretch>
            <a:fillRect/>
          </a:stretch>
        </p:blipFill>
        <p:spPr bwMode="auto">
          <a:xfrm>
            <a:off x="5791200" y="3352800"/>
            <a:ext cx="3505200" cy="3505200"/>
          </a:xfrm>
          <a:prstGeom prst="rect">
            <a:avLst/>
          </a:prstGeom>
          <a:noFill/>
          <a:ln w="9525">
            <a:noFill/>
            <a:miter lim="800000"/>
            <a:headEnd/>
            <a:tailEnd/>
          </a:ln>
        </p:spPr>
      </p:pic>
      <p:pic>
        <p:nvPicPr>
          <p:cNvPr id="4101" name="Picture 5"/>
          <p:cNvPicPr>
            <a:picLocks noChangeAspect="1" noChangeArrowheads="1"/>
          </p:cNvPicPr>
          <p:nvPr/>
        </p:nvPicPr>
        <p:blipFill>
          <a:blip r:embed="rId8" cstate="print"/>
          <a:srcRect/>
          <a:stretch>
            <a:fillRect/>
          </a:stretch>
        </p:blipFill>
        <p:spPr bwMode="auto">
          <a:xfrm>
            <a:off x="5623997" y="0"/>
            <a:ext cx="3520004" cy="3581400"/>
          </a:xfrm>
          <a:prstGeom prst="rect">
            <a:avLst/>
          </a:prstGeom>
          <a:noFill/>
          <a:ln w="9525">
            <a:noFill/>
            <a:miter lim="800000"/>
            <a:headEnd/>
            <a:tailEnd/>
          </a:ln>
        </p:spPr>
      </p:pic>
      <p:pic>
        <p:nvPicPr>
          <p:cNvPr id="4107" name="Picture 11"/>
          <p:cNvPicPr>
            <a:picLocks noChangeAspect="1" noChangeArrowheads="1"/>
          </p:cNvPicPr>
          <p:nvPr/>
        </p:nvPicPr>
        <p:blipFill>
          <a:blip r:embed="rId9" cstate="print"/>
          <a:srcRect/>
          <a:stretch>
            <a:fillRect/>
          </a:stretch>
        </p:blipFill>
        <p:spPr bwMode="auto">
          <a:xfrm>
            <a:off x="2057400" y="152400"/>
            <a:ext cx="2032000"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8" name="Picture 12"/>
          <p:cNvPicPr>
            <a:picLocks noChangeAspect="1" noChangeArrowheads="1"/>
          </p:cNvPicPr>
          <p:nvPr/>
        </p:nvPicPr>
        <p:blipFill>
          <a:blip r:embed="rId10" cstate="print"/>
          <a:srcRect/>
          <a:stretch>
            <a:fillRect/>
          </a:stretch>
        </p:blipFill>
        <p:spPr bwMode="auto">
          <a:xfrm>
            <a:off x="152400" y="2438400"/>
            <a:ext cx="2389288" cy="1806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9" name="Picture 13"/>
          <p:cNvPicPr>
            <a:picLocks noChangeAspect="1" noChangeArrowheads="1"/>
          </p:cNvPicPr>
          <p:nvPr/>
        </p:nvPicPr>
        <p:blipFill>
          <a:blip r:embed="rId11" cstate="print"/>
          <a:srcRect/>
          <a:stretch>
            <a:fillRect/>
          </a:stretch>
        </p:blipFill>
        <p:spPr bwMode="auto">
          <a:xfrm>
            <a:off x="5410200" y="533400"/>
            <a:ext cx="1666875" cy="1393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10" name="Picture 14"/>
          <p:cNvPicPr>
            <a:picLocks noChangeAspect="1" noChangeArrowheads="1"/>
          </p:cNvPicPr>
          <p:nvPr/>
        </p:nvPicPr>
        <p:blipFill>
          <a:blip r:embed="rId12" cstate="print"/>
          <a:srcRect l="52174" b="36957"/>
          <a:stretch>
            <a:fillRect/>
          </a:stretch>
        </p:blipFill>
        <p:spPr bwMode="auto">
          <a:xfrm>
            <a:off x="2362200" y="4876800"/>
            <a:ext cx="1772745"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11" name="Picture 15"/>
          <p:cNvPicPr>
            <a:picLocks noChangeAspect="1" noChangeArrowheads="1"/>
          </p:cNvPicPr>
          <p:nvPr/>
        </p:nvPicPr>
        <p:blipFill>
          <a:blip r:embed="rId13" cstate="print"/>
          <a:srcRect/>
          <a:stretch>
            <a:fillRect/>
          </a:stretch>
        </p:blipFill>
        <p:spPr bwMode="auto">
          <a:xfrm>
            <a:off x="5410200" y="4724400"/>
            <a:ext cx="1460964" cy="1953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p:cNvPicPr>
            <a:picLocks noChangeAspect="1" noChangeArrowheads="1"/>
          </p:cNvPicPr>
          <p:nvPr/>
        </p:nvPicPr>
        <p:blipFill>
          <a:blip r:embed="rId14" cstate="print"/>
          <a:srcRect/>
          <a:stretch>
            <a:fillRect/>
          </a:stretch>
        </p:blipFill>
        <p:spPr bwMode="auto">
          <a:xfrm>
            <a:off x="7315200" y="2438400"/>
            <a:ext cx="1524000" cy="2721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4" name="Picture 8"/>
          <p:cNvPicPr>
            <a:picLocks noChangeAspect="1" noChangeArrowheads="1"/>
          </p:cNvPicPr>
          <p:nvPr/>
        </p:nvPicPr>
        <p:blipFill>
          <a:blip r:embed="rId15" cstate="print"/>
          <a:srcRect/>
          <a:stretch>
            <a:fillRect/>
          </a:stretch>
        </p:blipFill>
        <p:spPr bwMode="auto">
          <a:xfrm>
            <a:off x="3276600" y="2133600"/>
            <a:ext cx="2667000" cy="2667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38600"/>
            <a:ext cx="8686800" cy="2667000"/>
          </a:xfrm>
        </p:spPr>
        <p:txBody>
          <a:bodyPr>
            <a:normAutofit/>
          </a:bodyPr>
          <a:lstStyle/>
          <a:p>
            <a:r>
              <a:rPr lang="en-US" sz="4000" i="1" dirty="0" smtClean="0"/>
              <a:t>"For as I passed by, and beheld your devotions, I found an altar with this inscription, To the Unknown God.”</a:t>
            </a:r>
            <a:br>
              <a:rPr lang="en-US" sz="4000" i="1" dirty="0" smtClean="0"/>
            </a:br>
            <a:r>
              <a:rPr lang="en-US" sz="4000" i="1" dirty="0" smtClean="0"/>
              <a:t>(Acts 17:23)</a:t>
            </a:r>
            <a:endParaRPr lang="en-US" sz="4000" i="1" dirty="0"/>
          </a:p>
        </p:txBody>
      </p:sp>
      <p:pic>
        <p:nvPicPr>
          <p:cNvPr id="18434" name="Picture 2"/>
          <p:cNvPicPr>
            <a:picLocks noChangeAspect="1" noChangeArrowheads="1"/>
          </p:cNvPicPr>
          <p:nvPr/>
        </p:nvPicPr>
        <p:blipFill>
          <a:blip r:embed="rId3" cstate="print"/>
          <a:srcRect b="3502"/>
          <a:stretch>
            <a:fillRect/>
          </a:stretch>
        </p:blipFill>
        <p:spPr bwMode="auto">
          <a:xfrm>
            <a:off x="2133600" y="152400"/>
            <a:ext cx="5014452" cy="3886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3600" dirty="0" smtClean="0"/>
              <a:t>2. The cosmological (scientific) argument: </a:t>
            </a:r>
          </a:p>
          <a:p>
            <a:pPr>
              <a:buNone/>
            </a:pPr>
            <a:endParaRPr lang="en-US" sz="3600" dirty="0" smtClean="0"/>
          </a:p>
          <a:p>
            <a:pPr algn="ctr">
              <a:buNone/>
            </a:pPr>
            <a:r>
              <a:rPr lang="en-US" sz="3600" dirty="0" smtClean="0">
                <a:solidFill>
                  <a:srgbClr val="FFFF00"/>
                </a:solidFill>
              </a:rPr>
              <a:t>Every effect must have an adequate cause</a:t>
            </a:r>
            <a:endParaRPr lang="en-US" sz="3600" dirty="0">
              <a:solidFill>
                <a:srgbClr val="FFFF00"/>
              </a:solidFill>
            </a:endParaRPr>
          </a:p>
        </p:txBody>
      </p:sp>
      <p:pic>
        <p:nvPicPr>
          <p:cNvPr id="2051" name="Picture 3"/>
          <p:cNvPicPr>
            <a:picLocks noChangeAspect="1" noChangeArrowheads="1"/>
          </p:cNvPicPr>
          <p:nvPr/>
        </p:nvPicPr>
        <p:blipFill>
          <a:blip r:embed="rId3" cstate="print"/>
          <a:srcRect/>
          <a:stretch>
            <a:fillRect/>
          </a:stretch>
        </p:blipFill>
        <p:spPr bwMode="auto">
          <a:xfrm>
            <a:off x="1828800" y="2438400"/>
            <a:ext cx="5600701" cy="3733800"/>
          </a:xfrm>
          <a:prstGeom prst="rect">
            <a:avLst/>
          </a:prstGeom>
          <a:ln>
            <a:noFill/>
          </a:ln>
          <a:effectLst>
            <a:softEdge rad="112500"/>
          </a:effectLst>
        </p:spPr>
      </p:pic>
      <p:pic>
        <p:nvPicPr>
          <p:cNvPr id="8194" name="Picture 2"/>
          <p:cNvPicPr>
            <a:picLocks noChangeAspect="1" noChangeArrowheads="1"/>
          </p:cNvPicPr>
          <p:nvPr/>
        </p:nvPicPr>
        <p:blipFill>
          <a:blip r:embed="rId4" cstate="print"/>
          <a:srcRect/>
          <a:stretch>
            <a:fillRect/>
          </a:stretch>
        </p:blipFill>
        <p:spPr bwMode="auto">
          <a:xfrm>
            <a:off x="1752600" y="2412674"/>
            <a:ext cx="5715000" cy="3822191"/>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 to="" calcmode="lin" valueType="num">
                                      <p:cBhvr>
                                        <p:cTn id="12" dur="1" fill="hold"/>
                                        <p:tgtEl>
                                          <p:spTgt spid="205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fade">
                                      <p:cBhvr>
                                        <p:cTn id="1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5638799" y="304800"/>
            <a:ext cx="3519777" cy="2438400"/>
          </a:xfrm>
          <a:prstGeom prst="rect">
            <a:avLst/>
          </a:prstGeom>
          <a:ln>
            <a:noFill/>
          </a:ln>
          <a:effectLst>
            <a:softEdge rad="112500"/>
          </a:effectLst>
        </p:spPr>
      </p:pic>
      <p:sp>
        <p:nvSpPr>
          <p:cNvPr id="3" name="Title 2"/>
          <p:cNvSpPr>
            <a:spLocks noGrp="1"/>
          </p:cNvSpPr>
          <p:nvPr>
            <p:ph type="title"/>
          </p:nvPr>
        </p:nvSpPr>
        <p:spPr>
          <a:xfrm>
            <a:off x="0" y="274638"/>
            <a:ext cx="5638800" cy="2697162"/>
          </a:xfrm>
        </p:spPr>
        <p:txBody>
          <a:bodyPr>
            <a:normAutofit fontScale="90000"/>
          </a:bodyPr>
          <a:lstStyle/>
          <a:p>
            <a:r>
              <a:rPr lang="en-US" dirty="0" smtClean="0"/>
              <a:t>One of the great names   of British science, mathematics, and philosophy was Sir Isaac Newton (1642-1727)</a:t>
            </a:r>
            <a:endParaRPr lang="en-US" dirty="0"/>
          </a:p>
        </p:txBody>
      </p:sp>
      <p:sp>
        <p:nvSpPr>
          <p:cNvPr id="4" name="Content Placeholder 3"/>
          <p:cNvSpPr>
            <a:spLocks noGrp="1"/>
          </p:cNvSpPr>
          <p:nvPr>
            <p:ph idx="1"/>
          </p:nvPr>
        </p:nvSpPr>
        <p:spPr>
          <a:xfrm>
            <a:off x="5181600" y="3581400"/>
            <a:ext cx="3962400" cy="3276600"/>
          </a:xfrm>
        </p:spPr>
        <p:txBody>
          <a:bodyPr>
            <a:normAutofit/>
          </a:bodyPr>
          <a:lstStyle/>
          <a:p>
            <a:pPr algn="ctr">
              <a:buNone/>
            </a:pPr>
            <a:r>
              <a:rPr lang="en-US" sz="3600" dirty="0" smtClean="0"/>
              <a:t>   Sir Isaac had the first  miniature model of the solar system made.</a:t>
            </a:r>
            <a:endParaRPr lang="en-US" sz="3600" dirty="0"/>
          </a:p>
        </p:txBody>
      </p:sp>
      <p:pic>
        <p:nvPicPr>
          <p:cNvPr id="3074" name="Picture 2"/>
          <p:cNvPicPr>
            <a:picLocks noChangeAspect="1" noChangeArrowheads="1"/>
          </p:cNvPicPr>
          <p:nvPr/>
        </p:nvPicPr>
        <p:blipFill>
          <a:blip r:embed="rId4" cstate="print"/>
          <a:srcRect/>
          <a:stretch>
            <a:fillRect/>
          </a:stretch>
        </p:blipFill>
        <p:spPr bwMode="auto">
          <a:xfrm>
            <a:off x="685800" y="3352800"/>
            <a:ext cx="4476750" cy="3369772"/>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to="" calcmode="lin" valueType="num">
                                      <p:cBhvr>
                                        <p:cTn id="12" dur="1" fill="hold"/>
                                        <p:tgtEl>
                                          <p:spTgt spid="307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flipH="1">
            <a:off x="7010400" y="1828800"/>
            <a:ext cx="2133600" cy="1860973"/>
          </a:xfrm>
          <a:prstGeom prst="rect">
            <a:avLst/>
          </a:prstGeom>
          <a:noFill/>
          <a:ln w="9525">
            <a:noFill/>
            <a:miter lim="800000"/>
            <a:headEnd/>
            <a:tailEnd/>
          </a:ln>
        </p:spPr>
      </p:pic>
      <p:sp>
        <p:nvSpPr>
          <p:cNvPr id="5" name="Content Placeholder 4"/>
          <p:cNvSpPr>
            <a:spLocks noGrp="1"/>
          </p:cNvSpPr>
          <p:nvPr>
            <p:ph idx="1"/>
          </p:nvPr>
        </p:nvSpPr>
        <p:spPr>
          <a:xfrm>
            <a:off x="0" y="0"/>
            <a:ext cx="9144000" cy="6858000"/>
          </a:xfrm>
        </p:spPr>
        <p:txBody>
          <a:bodyPr>
            <a:normAutofit lnSpcReduction="10000"/>
          </a:bodyPr>
          <a:lstStyle/>
          <a:p>
            <a:pPr>
              <a:buNone/>
            </a:pPr>
            <a:r>
              <a:rPr lang="en-US" dirty="0" smtClean="0"/>
              <a:t>    A friend called on the Sir Isaac one day while he was studying the model. The friend was a fellow scientist and a atheist who did not believe in Biblical doctrine of divine creation. </a:t>
            </a:r>
          </a:p>
          <a:p>
            <a:pPr>
              <a:buNone/>
            </a:pPr>
            <a:r>
              <a:rPr lang="en-US" dirty="0" smtClean="0"/>
              <a:t>    </a:t>
            </a:r>
            <a:r>
              <a:rPr lang="en-US" dirty="0" smtClean="0">
                <a:solidFill>
                  <a:srgbClr val="FFFF00"/>
                </a:solidFill>
              </a:rPr>
              <a:t>Their conversation went as follows:</a:t>
            </a:r>
          </a:p>
          <a:p>
            <a:r>
              <a:rPr lang="en-US" dirty="0" smtClean="0">
                <a:solidFill>
                  <a:srgbClr val="FFFF00"/>
                </a:solidFill>
              </a:rPr>
              <a:t>Friend: </a:t>
            </a:r>
            <a:r>
              <a:rPr lang="en-US" dirty="0" smtClean="0"/>
              <a:t>‘My, Newton, what an exquisite              thing! Who made it for you?’</a:t>
            </a:r>
          </a:p>
          <a:p>
            <a:r>
              <a:rPr lang="en-US" dirty="0" smtClean="0">
                <a:solidFill>
                  <a:srgbClr val="FFFF00"/>
                </a:solidFill>
              </a:rPr>
              <a:t>Newton: </a:t>
            </a:r>
            <a:r>
              <a:rPr lang="en-US" dirty="0" smtClean="0"/>
              <a:t>‘Nobody.’</a:t>
            </a:r>
          </a:p>
          <a:p>
            <a:r>
              <a:rPr lang="en-US" dirty="0" smtClean="0">
                <a:solidFill>
                  <a:srgbClr val="FFFF00"/>
                </a:solidFill>
              </a:rPr>
              <a:t>Friend: </a:t>
            </a:r>
            <a:r>
              <a:rPr lang="en-US" dirty="0" smtClean="0"/>
              <a:t>‘Nobody?’</a:t>
            </a:r>
          </a:p>
          <a:p>
            <a:r>
              <a:rPr lang="en-US" dirty="0" smtClean="0">
                <a:solidFill>
                  <a:srgbClr val="FFFF00"/>
                </a:solidFill>
              </a:rPr>
              <a:t>Newton: </a:t>
            </a:r>
            <a:r>
              <a:rPr lang="en-US" dirty="0" smtClean="0"/>
              <a:t>‘That’s right! I said nobody! All of these balls and cogs and belts and gears just happened to come together, and wonder of wonders, by chance they began revolving in their set orbits with perfect timing!’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1"/>
            <a:ext cx="9144000" cy="1323439"/>
          </a:xfrm>
          <a:prstGeom prst="rect">
            <a:avLst/>
          </a:prstGeom>
        </p:spPr>
        <p:txBody>
          <a:bodyPr wrap="square">
            <a:spAutoFit/>
          </a:bodyPr>
          <a:lstStyle/>
          <a:p>
            <a:pPr algn="ctr"/>
            <a:r>
              <a:rPr lang="en-US" sz="4000" i="1" dirty="0" smtClean="0"/>
              <a:t>“In the beginning, God created                  the heaven and the earth.”</a:t>
            </a:r>
            <a:endParaRPr lang="en-US" sz="4000" i="1" dirty="0"/>
          </a:p>
        </p:txBody>
      </p:sp>
      <p:pic>
        <p:nvPicPr>
          <p:cNvPr id="8194" name="Picture 2"/>
          <p:cNvPicPr>
            <a:picLocks noChangeAspect="1" noChangeArrowheads="1"/>
          </p:cNvPicPr>
          <p:nvPr/>
        </p:nvPicPr>
        <p:blipFill>
          <a:blip r:embed="rId3" cstate="print"/>
          <a:srcRect/>
          <a:stretch>
            <a:fillRect/>
          </a:stretch>
        </p:blipFill>
        <p:spPr bwMode="auto">
          <a:xfrm>
            <a:off x="1066800" y="1638300"/>
            <a:ext cx="6959600" cy="5219700"/>
          </a:xfrm>
          <a:prstGeom prst="rect">
            <a:avLst/>
          </a:prstGeom>
          <a:ln>
            <a:noFill/>
          </a:ln>
          <a:effectLst>
            <a:softEdge rad="112500"/>
          </a:effectLst>
        </p:spPr>
      </p:pic>
      <p:sp>
        <p:nvSpPr>
          <p:cNvPr id="4" name="Rectangle 3"/>
          <p:cNvSpPr/>
          <p:nvPr/>
        </p:nvSpPr>
        <p:spPr>
          <a:xfrm>
            <a:off x="1828800" y="2514600"/>
            <a:ext cx="5105400" cy="2862322"/>
          </a:xfrm>
          <a:prstGeom prst="rect">
            <a:avLst/>
          </a:prstGeom>
        </p:spPr>
        <p:txBody>
          <a:bodyPr wrap="square">
            <a:spAutoFit/>
          </a:bodyPr>
          <a:lstStyle/>
          <a:p>
            <a:pPr algn="ctr"/>
            <a:r>
              <a:rPr lang="en-US" sz="3600" i="1" dirty="0" smtClean="0">
                <a:effectLst>
                  <a:glow rad="101600">
                    <a:schemeClr val="bg1">
                      <a:alpha val="60000"/>
                    </a:schemeClr>
                  </a:glow>
                </a:effectLst>
              </a:rPr>
              <a:t>“And the Spirit of God moved upon the face of the waters. And God said, Let there be light: and there was light.”</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381000" y="0"/>
            <a:ext cx="9753600" cy="7315200"/>
          </a:xfrm>
          <a:prstGeom prst="rect">
            <a:avLst/>
          </a:prstGeom>
          <a:noFill/>
          <a:ln w="9525">
            <a:noFill/>
            <a:miter lim="800000"/>
            <a:headEnd/>
            <a:tailEnd/>
          </a:ln>
        </p:spPr>
      </p:pic>
      <p:pic>
        <p:nvPicPr>
          <p:cNvPr id="9218" name="Picture 2"/>
          <p:cNvPicPr>
            <a:picLocks noChangeAspect="1" noChangeArrowheads="1"/>
          </p:cNvPicPr>
          <p:nvPr/>
        </p:nvPicPr>
        <p:blipFill>
          <a:blip r:embed="rId4" cstate="print"/>
          <a:srcRect/>
          <a:stretch>
            <a:fillRect/>
          </a:stretch>
        </p:blipFill>
        <p:spPr bwMode="auto">
          <a:xfrm>
            <a:off x="-152400" y="1600200"/>
            <a:ext cx="5362575" cy="3514725"/>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5000"/>
          </a:xfrm>
        </p:spPr>
        <p:txBody>
          <a:bodyPr>
            <a:normAutofit/>
          </a:bodyPr>
          <a:lstStyle/>
          <a:p>
            <a:pPr algn="l"/>
            <a:r>
              <a:rPr lang="en-US" sz="3600" dirty="0" smtClean="0"/>
              <a:t>3. The anthropological argument: </a:t>
            </a:r>
            <a:br>
              <a:rPr lang="en-US" sz="3600" dirty="0" smtClean="0"/>
            </a:br>
            <a:r>
              <a:rPr lang="en-US" sz="3600" dirty="0" smtClean="0"/>
              <a:t/>
            </a:r>
            <a:br>
              <a:rPr lang="en-US" sz="3600" dirty="0" smtClean="0"/>
            </a:br>
            <a:endParaRPr lang="en-US" sz="3600" dirty="0">
              <a:solidFill>
                <a:srgbClr val="FFFF00"/>
              </a:solidFill>
            </a:endParaRPr>
          </a:p>
        </p:txBody>
      </p:sp>
      <p:sp>
        <p:nvSpPr>
          <p:cNvPr id="3" name="Content Placeholder 2"/>
          <p:cNvSpPr>
            <a:spLocks noGrp="1"/>
          </p:cNvSpPr>
          <p:nvPr>
            <p:ph idx="1"/>
          </p:nvPr>
        </p:nvSpPr>
        <p:spPr>
          <a:xfrm>
            <a:off x="0" y="990600"/>
            <a:ext cx="9144000" cy="5867400"/>
          </a:xfrm>
        </p:spPr>
        <p:txBody>
          <a:bodyPr/>
          <a:lstStyle/>
          <a:p>
            <a:pPr algn="ctr">
              <a:buNone/>
            </a:pPr>
            <a:r>
              <a:rPr lang="en-US" dirty="0" smtClean="0">
                <a:solidFill>
                  <a:srgbClr val="FFFF00"/>
                </a:solidFill>
              </a:rPr>
              <a:t>The conscience and moral nature of man                 demands a self-conscious and moral maker</a:t>
            </a:r>
          </a:p>
          <a:p>
            <a:pPr algn="ctr">
              <a:buNone/>
            </a:pPr>
            <a:endParaRPr lang="en-US" dirty="0" smtClean="0">
              <a:solidFill>
                <a:srgbClr val="FFFF00"/>
              </a:solidFill>
            </a:endParaRPr>
          </a:p>
          <a:p>
            <a:pPr algn="ctr">
              <a:buNone/>
            </a:pPr>
            <a:r>
              <a:rPr lang="en-US" dirty="0" smtClean="0"/>
              <a:t> </a:t>
            </a:r>
            <a:r>
              <a:rPr lang="en-US" i="1" dirty="0" smtClean="0"/>
              <a:t>“For when the Gentiles, which have not the law, do  by nature the things contained in the law, these, having not the law, are a law unto themselves: Which shew the work of the law written in their hearts, their conscience also bearing witness, and their thoughts the mean while accusing or else excusing one another.” (Romans 2:14-15)</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0"/>
            <a:ext cx="2334410" cy="1600200"/>
          </a:xfrm>
          <a:prstGeom prst="rect">
            <a:avLst/>
          </a:prstGeom>
          <a:noFill/>
          <a:ln w="9525">
            <a:noFill/>
            <a:miter lim="800000"/>
            <a:headEnd/>
            <a:tailEnd/>
          </a:ln>
        </p:spPr>
      </p:pic>
      <p:sp>
        <p:nvSpPr>
          <p:cNvPr id="3" name="Rectangle 2"/>
          <p:cNvSpPr/>
          <p:nvPr/>
        </p:nvSpPr>
        <p:spPr>
          <a:xfrm>
            <a:off x="0" y="152400"/>
            <a:ext cx="9144000" cy="7417415"/>
          </a:xfrm>
          <a:prstGeom prst="rect">
            <a:avLst/>
          </a:prstGeom>
        </p:spPr>
        <p:txBody>
          <a:bodyPr wrap="square">
            <a:spAutoFit/>
          </a:bodyPr>
          <a:lstStyle/>
          <a:p>
            <a:r>
              <a:rPr lang="en-US" sz="3400" dirty="0" smtClean="0"/>
              <a:t>                         The conscience is a built-in                   </a:t>
            </a:r>
          </a:p>
          <a:p>
            <a:r>
              <a:rPr lang="en-US" sz="3400" dirty="0" smtClean="0"/>
              <a:t>                         barometer but it supplies no                       </a:t>
            </a:r>
          </a:p>
          <a:p>
            <a:r>
              <a:rPr lang="en-US" sz="3400" dirty="0" smtClean="0"/>
              <a:t>                         information, and the information               </a:t>
            </a:r>
          </a:p>
          <a:p>
            <a:r>
              <a:rPr lang="en-US" sz="3400" dirty="0" smtClean="0"/>
              <a:t>on which it passes judgment may be incorrect. Nevertheless, conscience tells us what we </a:t>
            </a:r>
            <a:r>
              <a:rPr lang="en-US" sz="3400" i="1" dirty="0" smtClean="0"/>
              <a:t>ought</a:t>
            </a:r>
            <a:r>
              <a:rPr lang="en-US" sz="3400" dirty="0" smtClean="0"/>
              <a:t> to do and what we </a:t>
            </a:r>
            <a:r>
              <a:rPr lang="en-US" sz="3400" i="1" dirty="0" smtClean="0"/>
              <a:t>ought</a:t>
            </a:r>
            <a:r>
              <a:rPr lang="en-US" sz="3400" dirty="0" smtClean="0"/>
              <a:t> not to do.</a:t>
            </a:r>
          </a:p>
          <a:p>
            <a:pPr>
              <a:buFont typeface="Arial" charset="0"/>
              <a:buChar char="•"/>
            </a:pPr>
            <a:r>
              <a:rPr lang="en-US" sz="3400" dirty="0" smtClean="0"/>
              <a:t> Conscience may be weak </a:t>
            </a:r>
            <a:r>
              <a:rPr lang="en-US" sz="3400" i="1" dirty="0" smtClean="0"/>
              <a:t>(1 Cor. 8:12)</a:t>
            </a:r>
          </a:p>
          <a:p>
            <a:pPr>
              <a:buFont typeface="Arial" charset="0"/>
              <a:buChar char="•"/>
            </a:pPr>
            <a:r>
              <a:rPr lang="en-US" sz="3400" dirty="0" smtClean="0"/>
              <a:t> Conscience may be good </a:t>
            </a:r>
            <a:r>
              <a:rPr lang="en-US" sz="3400" i="1" dirty="0" smtClean="0"/>
              <a:t>(1 Pet. 3:16)</a:t>
            </a:r>
          </a:p>
          <a:p>
            <a:pPr>
              <a:buFont typeface="Arial" charset="0"/>
              <a:buChar char="•"/>
            </a:pPr>
            <a:r>
              <a:rPr lang="en-US" sz="3400" dirty="0" smtClean="0"/>
              <a:t> Conscience can be defiled </a:t>
            </a:r>
            <a:r>
              <a:rPr lang="en-US" sz="3400" i="1" dirty="0" smtClean="0"/>
              <a:t>(1 Cor. 8:7)</a:t>
            </a:r>
          </a:p>
          <a:p>
            <a:pPr>
              <a:buFont typeface="Arial" charset="0"/>
              <a:buChar char="•"/>
            </a:pPr>
            <a:r>
              <a:rPr lang="en-US" sz="3400" dirty="0" smtClean="0"/>
              <a:t> Conscience can be strong or pure                       </a:t>
            </a:r>
          </a:p>
          <a:p>
            <a:r>
              <a:rPr lang="en-US" sz="3400" dirty="0" smtClean="0"/>
              <a:t>   </a:t>
            </a:r>
            <a:r>
              <a:rPr lang="en-US" sz="3400" i="1" dirty="0" smtClean="0"/>
              <a:t>(1 Cor. 8:7, 9) </a:t>
            </a:r>
          </a:p>
          <a:p>
            <a:pPr>
              <a:buFont typeface="Arial" charset="0"/>
              <a:buChar char="•"/>
            </a:pPr>
            <a:r>
              <a:rPr lang="en-US" sz="3400" dirty="0" smtClean="0"/>
              <a:t> Conscience can be seared </a:t>
            </a:r>
            <a:r>
              <a:rPr lang="en-US" sz="3400" i="1" dirty="0" smtClean="0"/>
              <a:t>(1 Tim. 4:2)</a:t>
            </a:r>
          </a:p>
          <a:p>
            <a:pPr>
              <a:buFont typeface="Arial" charset="0"/>
              <a:buChar char="•"/>
            </a:pPr>
            <a:r>
              <a:rPr lang="en-US" sz="3400" b="1" dirty="0" smtClean="0">
                <a:solidFill>
                  <a:srgbClr val="FFFF00"/>
                </a:solidFill>
              </a:rPr>
              <a:t> But it is never absent. </a:t>
            </a:r>
          </a:p>
          <a:p>
            <a:endParaRPr lang="en-US" sz="3400" dirty="0" smtClean="0"/>
          </a:p>
        </p:txBody>
      </p:sp>
      <p:pic>
        <p:nvPicPr>
          <p:cNvPr id="5123" name="Picture 3"/>
          <p:cNvPicPr>
            <a:picLocks noChangeAspect="1" noChangeArrowheads="1"/>
          </p:cNvPicPr>
          <p:nvPr/>
        </p:nvPicPr>
        <p:blipFill>
          <a:blip r:embed="rId4" cstate="print"/>
          <a:srcRect/>
          <a:stretch>
            <a:fillRect/>
          </a:stretch>
        </p:blipFill>
        <p:spPr bwMode="auto">
          <a:xfrm>
            <a:off x="7162801" y="4968240"/>
            <a:ext cx="1981200" cy="188976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4648200"/>
          </a:xfrm>
        </p:spPr>
        <p:txBody>
          <a:bodyPr>
            <a:normAutofit/>
          </a:bodyPr>
          <a:lstStyle/>
          <a:p>
            <a:r>
              <a:rPr lang="en-US" sz="3600" dirty="0" smtClean="0"/>
              <a:t>The only explanation for this is that a great Moral Being, who created us all, planted a moral sense within man. </a:t>
            </a:r>
          </a:p>
          <a:p>
            <a:r>
              <a:rPr lang="en-US" sz="3600" dirty="0" smtClean="0"/>
              <a:t>No other explanation is adequate.</a:t>
            </a:r>
            <a:endParaRPr lang="en-US" sz="3600" dirty="0"/>
          </a:p>
        </p:txBody>
      </p:sp>
      <p:pic>
        <p:nvPicPr>
          <p:cNvPr id="6146" name="Picture 2"/>
          <p:cNvPicPr>
            <a:picLocks noChangeAspect="1" noChangeArrowheads="1"/>
          </p:cNvPicPr>
          <p:nvPr/>
        </p:nvPicPr>
        <p:blipFill>
          <a:blip r:embed="rId3" cstate="print"/>
          <a:srcRect r="1181" b="41671"/>
          <a:stretch>
            <a:fillRect/>
          </a:stretch>
        </p:blipFill>
        <p:spPr bwMode="auto">
          <a:xfrm>
            <a:off x="0" y="2971800"/>
            <a:ext cx="9135034" cy="307516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4572000" cy="6858000"/>
          </a:xfrm>
          <a:prstGeom prst="rect">
            <a:avLst/>
          </a:prstGeom>
          <a:ln>
            <a:noFill/>
          </a:ln>
          <a:effectLst>
            <a:softEdge rad="112500"/>
          </a:effectLst>
        </p:spPr>
      </p:pic>
      <p:sp>
        <p:nvSpPr>
          <p:cNvPr id="4" name="Title 3"/>
          <p:cNvSpPr>
            <a:spLocks noGrp="1"/>
          </p:cNvSpPr>
          <p:nvPr>
            <p:ph type="title"/>
          </p:nvPr>
        </p:nvSpPr>
        <p:spPr>
          <a:xfrm>
            <a:off x="4267200" y="381000"/>
            <a:ext cx="4876800" cy="990600"/>
          </a:xfrm>
        </p:spPr>
        <p:txBody>
          <a:bodyPr>
            <a:normAutofit fontScale="90000"/>
            <a:scene3d>
              <a:camera prst="orthographicFront"/>
              <a:lightRig rig="threePt" dir="t"/>
            </a:scene3d>
            <a:sp3d extrusionH="57150">
              <a:bevelT w="38100" h="38100" prst="convex"/>
            </a:sp3d>
          </a:bodyPr>
          <a:lstStyle/>
          <a:p>
            <a:r>
              <a:rPr lang="en-US" sz="4800" b="1" dirty="0" smtClean="0"/>
              <a:t>The Existence </a:t>
            </a:r>
            <a:br>
              <a:rPr lang="en-US" sz="4800" b="1" dirty="0" smtClean="0"/>
            </a:br>
            <a:r>
              <a:rPr lang="en-US" sz="4800" b="1" dirty="0" smtClean="0"/>
              <a:t>of God</a:t>
            </a:r>
            <a:endParaRPr lang="en-US" sz="4800" b="1" dirty="0"/>
          </a:p>
        </p:txBody>
      </p:sp>
      <p:sp>
        <p:nvSpPr>
          <p:cNvPr id="7" name="Rectangle 6"/>
          <p:cNvSpPr/>
          <p:nvPr/>
        </p:nvSpPr>
        <p:spPr>
          <a:xfrm>
            <a:off x="4876800" y="2057400"/>
            <a:ext cx="3810000" cy="1754326"/>
          </a:xfrm>
          <a:prstGeom prst="rect">
            <a:avLst/>
          </a:prstGeom>
        </p:spPr>
        <p:txBody>
          <a:bodyPr wrap="square">
            <a:spAutoFit/>
          </a:bodyPr>
          <a:lstStyle/>
          <a:p>
            <a:pPr algn="ctr"/>
            <a:r>
              <a:rPr lang="en-US" sz="3600" b="1" i="1" dirty="0" smtClean="0">
                <a:effectLst>
                  <a:glow rad="101600">
                    <a:schemeClr val="accent2">
                      <a:satMod val="175000"/>
                      <a:alpha val="40000"/>
                    </a:schemeClr>
                  </a:glow>
                </a:effectLst>
              </a:rPr>
              <a:t>“No man hath seen God at any time…” John 1:18 </a:t>
            </a:r>
            <a:endParaRPr lang="en-US" sz="3600" b="1" i="1" dirty="0">
              <a:effectLst>
                <a:glow rad="101600">
                  <a:schemeClr val="accent2">
                    <a:satMod val="175000"/>
                    <a:alpha val="40000"/>
                  </a:schemeClr>
                </a:glow>
              </a:effectLst>
            </a:endParaRPr>
          </a:p>
        </p:txBody>
      </p:sp>
      <p:sp>
        <p:nvSpPr>
          <p:cNvPr id="6" name="Oval Callout 5"/>
          <p:cNvSpPr/>
          <p:nvPr/>
        </p:nvSpPr>
        <p:spPr>
          <a:xfrm>
            <a:off x="1828800" y="152400"/>
            <a:ext cx="2209800" cy="1295400"/>
          </a:xfrm>
          <a:prstGeom prst="wedgeEllipseCallou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solidFill>
                  <a:schemeClr val="bg1"/>
                </a:solidFill>
              </a:rPr>
              <a:t>Is There Really a God?</a:t>
            </a:r>
            <a:endParaRPr lang="en-US" sz="2400" b="1" dirty="0">
              <a:solidFill>
                <a:schemeClr val="bg1"/>
              </a:solidFill>
            </a:endParaRPr>
          </a:p>
        </p:txBody>
      </p:sp>
      <p:pic>
        <p:nvPicPr>
          <p:cNvPr id="1027" name="Picture 3"/>
          <p:cNvPicPr>
            <a:picLocks noChangeAspect="1" noChangeArrowheads="1"/>
          </p:cNvPicPr>
          <p:nvPr/>
        </p:nvPicPr>
        <p:blipFill>
          <a:blip r:embed="rId4" cstate="print"/>
          <a:srcRect r="1714" b="12727"/>
          <a:stretch>
            <a:fillRect/>
          </a:stretch>
        </p:blipFill>
        <p:spPr bwMode="auto">
          <a:xfrm>
            <a:off x="4454526" y="4038600"/>
            <a:ext cx="4689474" cy="2617381"/>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2286000"/>
          </a:xfrm>
        </p:spPr>
        <p:txBody>
          <a:bodyPr>
            <a:normAutofit/>
          </a:bodyPr>
          <a:lstStyle/>
          <a:p>
            <a:r>
              <a:rPr lang="en-US" sz="4000" i="1" dirty="0" smtClean="0"/>
              <a:t>“So God created man in his own image, in the image of God created he him; male and female created he them.” (Gen. 1:27)</a:t>
            </a:r>
            <a:endParaRPr lang="en-US" sz="4000" i="1" dirty="0"/>
          </a:p>
        </p:txBody>
      </p:sp>
      <p:pic>
        <p:nvPicPr>
          <p:cNvPr id="7171" name="Picture 3" descr="C:\Users\Ptr. Daniel White\Desktop\Bible pictures\Bible pictures Old Testament\Genesis and adam and eve\Adam, Eve, Creation\Adam and Eve\scan0039.jpg"/>
          <p:cNvPicPr>
            <a:picLocks noChangeAspect="1" noChangeArrowheads="1"/>
          </p:cNvPicPr>
          <p:nvPr/>
        </p:nvPicPr>
        <p:blipFill>
          <a:blip r:embed="rId3" cstate="print"/>
          <a:srcRect t="27697" r="229"/>
          <a:stretch>
            <a:fillRect/>
          </a:stretch>
        </p:blipFill>
        <p:spPr bwMode="auto">
          <a:xfrm>
            <a:off x="2819400" y="2438400"/>
            <a:ext cx="4003158" cy="41984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a:buNone/>
            </a:pPr>
            <a:r>
              <a:rPr lang="en-US" sz="3900" dirty="0" smtClean="0"/>
              <a:t>4. The life argument:</a:t>
            </a:r>
          </a:p>
          <a:p>
            <a:pPr>
              <a:buNone/>
            </a:pPr>
            <a:endParaRPr lang="en-US" dirty="0" smtClean="0"/>
          </a:p>
          <a:p>
            <a:pPr>
              <a:buNone/>
            </a:pPr>
            <a:r>
              <a:rPr lang="en-US" dirty="0" smtClean="0"/>
              <a:t> *</a:t>
            </a:r>
            <a:r>
              <a:rPr lang="en-US" sz="3600" dirty="0" smtClean="0"/>
              <a:t> Life comes from life.      </a:t>
            </a:r>
          </a:p>
          <a:p>
            <a:pPr>
              <a:buNone/>
            </a:pPr>
            <a:r>
              <a:rPr lang="en-US" sz="3600" dirty="0" smtClean="0"/>
              <a:t>                                                    </a:t>
            </a:r>
          </a:p>
          <a:p>
            <a:pPr>
              <a:buNone/>
            </a:pPr>
            <a:r>
              <a:rPr lang="en-US" sz="3600" dirty="0" smtClean="0"/>
              <a:t> * Original life must have come from a                             Being possessing eternal life, that is,                            life that existed before physical life was created –         </a:t>
            </a:r>
            <a:r>
              <a:rPr lang="en-US" sz="3600" i="1" dirty="0" smtClean="0"/>
              <a:t>I Tim. 1:7</a:t>
            </a:r>
          </a:p>
          <a:p>
            <a:pPr>
              <a:buNone/>
            </a:pPr>
            <a:endParaRPr lang="en-US" sz="3600" i="1" dirty="0" smtClean="0"/>
          </a:p>
          <a:p>
            <a:pPr>
              <a:buNone/>
            </a:pPr>
            <a:r>
              <a:rPr lang="en-US" sz="3600" dirty="0" smtClean="0"/>
              <a:t> * Where can such life be found? It can only be found in God who possesses eternal life - </a:t>
            </a:r>
            <a:r>
              <a:rPr lang="en-US" sz="3600" i="1" dirty="0" smtClean="0"/>
              <a:t>Psalm 36:9, "For with thee is the fountain (source) of life."</a:t>
            </a:r>
            <a:r>
              <a:rPr lang="en-US" sz="3600" dirty="0" smtClean="0"/>
              <a:t/>
            </a:r>
            <a:br>
              <a:rPr lang="en-US" sz="3600" dirty="0" smtClean="0"/>
            </a:br>
            <a:r>
              <a:rPr lang="en-US" sz="3600" dirty="0" smtClean="0"/>
              <a:t/>
            </a:r>
            <a:br>
              <a:rPr lang="en-US" sz="3600" dirty="0" smtClean="0"/>
            </a:br>
            <a:r>
              <a:rPr lang="en-US" sz="3600" dirty="0" smtClean="0">
                <a:solidFill>
                  <a:srgbClr val="FFFF00"/>
                </a:solidFill>
              </a:rPr>
              <a:t>Jesus said </a:t>
            </a:r>
            <a:r>
              <a:rPr lang="en-US" sz="3600" i="1" dirty="0" smtClean="0">
                <a:solidFill>
                  <a:srgbClr val="FFFF00"/>
                </a:solidFill>
              </a:rPr>
              <a:t>"I am... life," </a:t>
            </a:r>
            <a:r>
              <a:rPr lang="en-US" sz="3600" dirty="0" smtClean="0">
                <a:solidFill>
                  <a:srgbClr val="FFFF00"/>
                </a:solidFill>
              </a:rPr>
              <a:t> </a:t>
            </a:r>
            <a:r>
              <a:rPr lang="en-US" sz="3600" i="1" dirty="0" smtClean="0">
                <a:solidFill>
                  <a:srgbClr val="FFFF00"/>
                </a:solidFill>
              </a:rPr>
              <a:t>"And I give unto them eternal life."</a:t>
            </a:r>
            <a:r>
              <a:rPr lang="en-US" dirty="0" smtClean="0"/>
              <a:t/>
            </a:r>
            <a:br>
              <a:rPr lang="en-US" dirty="0" smtClean="0"/>
            </a:br>
            <a:endParaRPr lang="en-US" dirty="0" smtClean="0"/>
          </a:p>
          <a:p>
            <a:pPr>
              <a:buNone/>
            </a:pPr>
            <a:endParaRPr lang="en-US" dirty="0"/>
          </a:p>
        </p:txBody>
      </p:sp>
      <p:pic>
        <p:nvPicPr>
          <p:cNvPr id="10242" name="Picture 2"/>
          <p:cNvPicPr>
            <a:picLocks noChangeAspect="1" noChangeArrowheads="1"/>
          </p:cNvPicPr>
          <p:nvPr/>
        </p:nvPicPr>
        <p:blipFill>
          <a:blip r:embed="rId3" cstate="print"/>
          <a:srcRect r="-1304" b="14439"/>
          <a:stretch>
            <a:fillRect/>
          </a:stretch>
        </p:blipFill>
        <p:spPr bwMode="auto">
          <a:xfrm>
            <a:off x="6248400" y="0"/>
            <a:ext cx="2895600" cy="2524369"/>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 calcmode="lin" valueType="num">
                                      <p:cBhvr>
                                        <p:cTn id="12" dur="1000" fill="hold"/>
                                        <p:tgtEl>
                                          <p:spTgt spid="10242"/>
                                        </p:tgtEl>
                                        <p:attrNameLst>
                                          <p:attrName>ppt_w</p:attrName>
                                        </p:attrNameLst>
                                      </p:cBhvr>
                                      <p:tavLst>
                                        <p:tav tm="0">
                                          <p:val>
                                            <p:strVal val="#ppt_w*0.70"/>
                                          </p:val>
                                        </p:tav>
                                        <p:tav tm="100000">
                                          <p:val>
                                            <p:strVal val="#ppt_w"/>
                                          </p:val>
                                        </p:tav>
                                      </p:tavLst>
                                    </p:anim>
                                    <p:anim calcmode="lin" valueType="num">
                                      <p:cBhvr>
                                        <p:cTn id="13" dur="1000" fill="hold"/>
                                        <p:tgtEl>
                                          <p:spTgt spid="10242"/>
                                        </p:tgtEl>
                                        <p:attrNameLst>
                                          <p:attrName>ppt_h</p:attrName>
                                        </p:attrNameLst>
                                      </p:cBhvr>
                                      <p:tavLst>
                                        <p:tav tm="0">
                                          <p:val>
                                            <p:strVal val="#ppt_h"/>
                                          </p:val>
                                        </p:tav>
                                        <p:tav tm="100000">
                                          <p:val>
                                            <p:strVal val="#ppt_h"/>
                                          </p:val>
                                        </p:tav>
                                      </p:tavLst>
                                    </p:anim>
                                    <p:animEffect transition="in" filter="fade">
                                      <p:cBhvr>
                                        <p:cTn id="14" dur="1000"/>
                                        <p:tgtEl>
                                          <p:spTgt spid="10242"/>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edge">
                                      <p:cBhvr>
                                        <p:cTn id="19" dur="2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 to="" calcmode="lin" valueType="num">
                                      <p:cBhvr>
                                        <p:cTn id="24"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991600" cy="6629400"/>
          </a:xfrm>
        </p:spPr>
        <p:txBody>
          <a:bodyPr>
            <a:normAutofit/>
          </a:bodyPr>
          <a:lstStyle/>
          <a:p>
            <a:pPr>
              <a:buNone/>
            </a:pPr>
            <a:r>
              <a:rPr lang="en-US" sz="3600" dirty="0" smtClean="0"/>
              <a:t>    All life must proceed from God – </a:t>
            </a:r>
            <a:r>
              <a:rPr lang="en-US" sz="3600" i="1" dirty="0" smtClean="0"/>
              <a:t>(Gen. 1-3)</a:t>
            </a:r>
          </a:p>
          <a:p>
            <a:pPr>
              <a:buNone/>
            </a:pPr>
            <a:r>
              <a:rPr lang="en-US" sz="3600" i="1" dirty="0" smtClean="0"/>
              <a:t> </a:t>
            </a:r>
            <a:r>
              <a:rPr lang="en-US" sz="3600" dirty="0" smtClean="0"/>
              <a:t/>
            </a:r>
            <a:br>
              <a:rPr lang="en-US" sz="3600" dirty="0" smtClean="0"/>
            </a:br>
            <a:r>
              <a:rPr lang="en-US" sz="3600" dirty="0" smtClean="0"/>
              <a:t>Note: The apple tree gets its life from the parent tree, the lamb from the mother sheep. </a:t>
            </a:r>
          </a:p>
          <a:p>
            <a:pPr>
              <a:buNone/>
            </a:pPr>
            <a:r>
              <a:rPr lang="en-US" sz="3600" dirty="0" smtClean="0"/>
              <a:t> * But where did they get life from? We must   go back to the original creation. </a:t>
            </a:r>
          </a:p>
          <a:p>
            <a:pPr>
              <a:buNone/>
            </a:pPr>
            <a:r>
              <a:rPr lang="en-US" sz="3600" dirty="0" smtClean="0"/>
              <a:t> * Life must have a beginning – </a:t>
            </a:r>
            <a:r>
              <a:rPr lang="en-US" sz="3600" i="1" dirty="0" smtClean="0">
                <a:solidFill>
                  <a:srgbClr val="FFFF00"/>
                </a:solidFill>
              </a:rPr>
              <a:t>“In the beginning God.” </a:t>
            </a:r>
            <a:endParaRPr lang="en-US" sz="3600" dirty="0" smtClean="0"/>
          </a:p>
          <a:p>
            <a:pPr>
              <a:buNone/>
            </a:pPr>
            <a:r>
              <a:rPr lang="en-US" sz="3600" dirty="0" smtClean="0"/>
              <a:t>* The only logical answer is that life begin with God – </a:t>
            </a:r>
            <a:r>
              <a:rPr lang="en-US" sz="3600" i="1" dirty="0" smtClean="0"/>
              <a:t>“In him (Jesus) was life…”</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4800600" cy="3429000"/>
          </a:xfrm>
          <a:prstGeom prst="rect">
            <a:avLst/>
          </a:prstGeom>
          <a:ln>
            <a:noFill/>
          </a:ln>
          <a:effectLst>
            <a:softEdge rad="112500"/>
          </a:effectLst>
        </p:spPr>
      </p:pic>
      <p:pic>
        <p:nvPicPr>
          <p:cNvPr id="3075" name="Picture 3"/>
          <p:cNvPicPr>
            <a:picLocks noChangeAspect="1" noChangeArrowheads="1"/>
          </p:cNvPicPr>
          <p:nvPr/>
        </p:nvPicPr>
        <p:blipFill>
          <a:blip r:embed="rId4" cstate="print"/>
          <a:srcRect/>
          <a:stretch>
            <a:fillRect/>
          </a:stretch>
        </p:blipFill>
        <p:spPr bwMode="auto">
          <a:xfrm>
            <a:off x="4800600" y="3460496"/>
            <a:ext cx="4343400" cy="3397504"/>
          </a:xfrm>
          <a:prstGeom prst="rect">
            <a:avLst/>
          </a:prstGeom>
          <a:ln>
            <a:noFill/>
          </a:ln>
          <a:effectLst>
            <a:softEdge rad="112500"/>
          </a:effectLst>
        </p:spPr>
      </p:pic>
      <p:sp>
        <p:nvSpPr>
          <p:cNvPr id="5" name="Rectangle 4"/>
          <p:cNvSpPr/>
          <p:nvPr/>
        </p:nvSpPr>
        <p:spPr>
          <a:xfrm>
            <a:off x="152400" y="3581400"/>
            <a:ext cx="4495800" cy="3046988"/>
          </a:xfrm>
          <a:prstGeom prst="rect">
            <a:avLst/>
          </a:prstGeom>
        </p:spPr>
        <p:txBody>
          <a:bodyPr wrap="square">
            <a:spAutoFit/>
          </a:bodyPr>
          <a:lstStyle/>
          <a:p>
            <a:pPr algn="ctr"/>
            <a:r>
              <a:rPr lang="en-US" sz="3200" i="1" dirty="0" smtClean="0"/>
              <a:t>“Now unto the King eternal, immortal, invisible, the only wise God, be </a:t>
            </a:r>
            <a:r>
              <a:rPr lang="en-US" sz="3200" i="1" dirty="0" err="1" smtClean="0"/>
              <a:t>honour</a:t>
            </a:r>
            <a:r>
              <a:rPr lang="en-US" sz="3200" i="1" dirty="0" smtClean="0"/>
              <a:t> and glory for ever and ever.” </a:t>
            </a:r>
          </a:p>
          <a:p>
            <a:pPr algn="ctr"/>
            <a:r>
              <a:rPr lang="en-US" sz="3200" i="1" dirty="0" smtClean="0"/>
              <a:t>I Tim. 1:17 </a:t>
            </a:r>
            <a:endParaRPr lang="en-US" sz="3200" i="1" dirty="0"/>
          </a:p>
        </p:txBody>
      </p:sp>
      <p:sp>
        <p:nvSpPr>
          <p:cNvPr id="6" name="Rectangle 5"/>
          <p:cNvSpPr/>
          <p:nvPr/>
        </p:nvSpPr>
        <p:spPr>
          <a:xfrm>
            <a:off x="4953000" y="0"/>
            <a:ext cx="4191000" cy="3539430"/>
          </a:xfrm>
          <a:prstGeom prst="rect">
            <a:avLst/>
          </a:prstGeom>
        </p:spPr>
        <p:txBody>
          <a:bodyPr wrap="square">
            <a:spAutoFit/>
          </a:bodyPr>
          <a:lstStyle/>
          <a:p>
            <a:pPr algn="ctr"/>
            <a:r>
              <a:rPr lang="en-US" sz="3100" i="1" dirty="0" smtClean="0"/>
              <a:t>“And the LORD God formed man of the dust of the ground, and breathed into his nostrils the breath of life; and man became a living soul.” Gen. 2:7 </a:t>
            </a:r>
            <a:endParaRPr lang="en-US" sz="3100" i="1" dirty="0"/>
          </a:p>
        </p:txBody>
      </p:sp>
      <p:pic>
        <p:nvPicPr>
          <p:cNvPr id="3076" name="Picture 4"/>
          <p:cNvPicPr>
            <a:picLocks noChangeAspect="1" noChangeArrowheads="1"/>
          </p:cNvPicPr>
          <p:nvPr/>
        </p:nvPicPr>
        <p:blipFill>
          <a:blip r:embed="rId5" cstate="print">
            <a:lum contrast="20000"/>
          </a:blip>
          <a:srcRect/>
          <a:stretch>
            <a:fillRect/>
          </a:stretch>
        </p:blipFill>
        <p:spPr bwMode="auto">
          <a:xfrm>
            <a:off x="4829146" y="0"/>
            <a:ext cx="4314854" cy="3505200"/>
          </a:xfrm>
          <a:prstGeom prst="rect">
            <a:avLst/>
          </a:prstGeom>
          <a:ln>
            <a:noFill/>
          </a:ln>
          <a:effectLst>
            <a:softEdge rad="112500"/>
          </a:effectLst>
        </p:spPr>
      </p:pic>
      <p:pic>
        <p:nvPicPr>
          <p:cNvPr id="3077" name="Picture 5"/>
          <p:cNvPicPr>
            <a:picLocks noChangeAspect="1" noChangeArrowheads="1"/>
          </p:cNvPicPr>
          <p:nvPr/>
        </p:nvPicPr>
        <p:blipFill>
          <a:blip r:embed="rId6" cstate="print">
            <a:lum bright="-10000" contrast="10000"/>
          </a:blip>
          <a:srcRect/>
          <a:stretch>
            <a:fillRect/>
          </a:stretch>
        </p:blipFill>
        <p:spPr bwMode="auto">
          <a:xfrm>
            <a:off x="0" y="3505200"/>
            <a:ext cx="4800600" cy="33528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fade">
                                      <p:cBhvr>
                                        <p:cTn id="12"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417638"/>
          </a:xfrm>
        </p:spPr>
        <p:txBody>
          <a:bodyPr>
            <a:normAutofit/>
          </a:bodyPr>
          <a:lstStyle/>
          <a:p>
            <a:pPr algn="l"/>
            <a:r>
              <a:rPr lang="en-US" sz="3600" dirty="0" smtClean="0"/>
              <a:t>5. The argument of design: </a:t>
            </a:r>
            <a:br>
              <a:rPr lang="en-US" sz="3600" dirty="0" smtClean="0"/>
            </a:br>
            <a:endParaRPr lang="en-US" sz="3600" dirty="0"/>
          </a:p>
        </p:txBody>
      </p:sp>
      <p:sp>
        <p:nvSpPr>
          <p:cNvPr id="3" name="Content Placeholder 2"/>
          <p:cNvSpPr>
            <a:spLocks noGrp="1"/>
          </p:cNvSpPr>
          <p:nvPr>
            <p:ph sz="half" idx="1"/>
          </p:nvPr>
        </p:nvSpPr>
        <p:spPr>
          <a:xfrm>
            <a:off x="152400" y="1219200"/>
            <a:ext cx="4572000" cy="4906963"/>
          </a:xfrm>
        </p:spPr>
        <p:txBody>
          <a:bodyPr>
            <a:noAutofit/>
          </a:bodyPr>
          <a:lstStyle/>
          <a:p>
            <a:pPr algn="ctr">
              <a:buNone/>
            </a:pPr>
            <a:r>
              <a:rPr lang="en-US" sz="3200" dirty="0" smtClean="0"/>
              <a:t>    A watch not only exists but it has a designer. It was planned for a specific purpose.</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endParaRPr lang="en-US" sz="3200" dirty="0" smtClean="0"/>
          </a:p>
          <a:p>
            <a:pPr algn="ctr">
              <a:buNone/>
            </a:pPr>
            <a:endParaRPr lang="en-US" sz="3200" dirty="0"/>
          </a:p>
        </p:txBody>
      </p:sp>
      <p:sp>
        <p:nvSpPr>
          <p:cNvPr id="6" name="Content Placeholder 5"/>
          <p:cNvSpPr>
            <a:spLocks noGrp="1"/>
          </p:cNvSpPr>
          <p:nvPr>
            <p:ph sz="half" idx="2"/>
          </p:nvPr>
        </p:nvSpPr>
        <p:spPr>
          <a:xfrm>
            <a:off x="4495800" y="3505200"/>
            <a:ext cx="4648200" cy="3352800"/>
          </a:xfrm>
        </p:spPr>
        <p:txBody>
          <a:bodyPr>
            <a:normAutofit/>
          </a:bodyPr>
          <a:lstStyle/>
          <a:p>
            <a:pPr algn="ctr">
              <a:buNone/>
            </a:pPr>
            <a:r>
              <a:rPr lang="en-US" sz="3200" dirty="0" smtClean="0"/>
              <a:t>    An examination of the world and the things large and small shows that each is designed by an intelligent mind for a specific purpose.</a:t>
            </a:r>
            <a:endParaRPr lang="en-US" sz="3200" dirty="0"/>
          </a:p>
        </p:txBody>
      </p:sp>
      <p:pic>
        <p:nvPicPr>
          <p:cNvPr id="14338" name="Picture 2"/>
          <p:cNvPicPr>
            <a:picLocks noChangeAspect="1" noChangeArrowheads="1"/>
          </p:cNvPicPr>
          <p:nvPr/>
        </p:nvPicPr>
        <p:blipFill>
          <a:blip r:embed="rId3" cstate="print"/>
          <a:srcRect/>
          <a:stretch>
            <a:fillRect/>
          </a:stretch>
        </p:blipFill>
        <p:spPr bwMode="auto">
          <a:xfrm>
            <a:off x="5334000" y="781050"/>
            <a:ext cx="3632200" cy="2724150"/>
          </a:xfrm>
          <a:prstGeom prst="rect">
            <a:avLst/>
          </a:prstGeom>
          <a:ln>
            <a:noFill/>
          </a:ln>
          <a:effectLst>
            <a:softEdge rad="112500"/>
          </a:effectLst>
        </p:spPr>
      </p:pic>
      <p:pic>
        <p:nvPicPr>
          <p:cNvPr id="14339" name="Picture 3"/>
          <p:cNvPicPr>
            <a:picLocks noChangeAspect="1" noChangeArrowheads="1"/>
          </p:cNvPicPr>
          <p:nvPr/>
        </p:nvPicPr>
        <p:blipFill>
          <a:blip r:embed="rId4" cstate="print">
            <a:lum bright="-10000"/>
          </a:blip>
          <a:srcRect/>
          <a:stretch>
            <a:fillRect/>
          </a:stretch>
        </p:blipFill>
        <p:spPr bwMode="auto">
          <a:xfrm>
            <a:off x="533400" y="3657600"/>
            <a:ext cx="4034142" cy="29718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3810000" cy="6248400"/>
          </a:xfrm>
        </p:spPr>
        <p:txBody>
          <a:bodyPr>
            <a:normAutofit/>
          </a:bodyPr>
          <a:lstStyle/>
          <a:p>
            <a:r>
              <a:rPr lang="en-US" sz="3600" dirty="0" smtClean="0"/>
              <a:t>Some one wrote the book.</a:t>
            </a:r>
          </a:p>
          <a:p>
            <a:r>
              <a:rPr lang="en-US" sz="3600" dirty="0" smtClean="0"/>
              <a:t>Some one built the building.</a:t>
            </a:r>
          </a:p>
          <a:p>
            <a:r>
              <a:rPr lang="en-US" sz="3600" dirty="0" smtClean="0"/>
              <a:t>Some one made the meal.</a:t>
            </a:r>
          </a:p>
          <a:p>
            <a:r>
              <a:rPr lang="en-US" sz="3600" dirty="0" smtClean="0"/>
              <a:t>Some one created the trees.</a:t>
            </a:r>
            <a:endParaRPr lang="en-US" sz="3600" dirty="0"/>
          </a:p>
        </p:txBody>
      </p:sp>
      <p:pic>
        <p:nvPicPr>
          <p:cNvPr id="15362" name="Picture 2"/>
          <p:cNvPicPr>
            <a:picLocks noChangeAspect="1" noChangeArrowheads="1"/>
          </p:cNvPicPr>
          <p:nvPr/>
        </p:nvPicPr>
        <p:blipFill>
          <a:blip r:embed="rId3" cstate="print"/>
          <a:srcRect/>
          <a:stretch>
            <a:fillRect/>
          </a:stretch>
        </p:blipFill>
        <p:spPr bwMode="auto">
          <a:xfrm>
            <a:off x="4800600" y="304800"/>
            <a:ext cx="3911600" cy="2933700"/>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4419600" y="1143000"/>
            <a:ext cx="3381375" cy="4506451"/>
          </a:xfrm>
          <a:prstGeom prst="rect">
            <a:avLst/>
          </a:prstGeom>
          <a:noFill/>
          <a:ln w="9525">
            <a:noFill/>
            <a:miter lim="800000"/>
            <a:headEnd/>
            <a:tailEnd/>
          </a:ln>
        </p:spPr>
      </p:pic>
      <p:pic>
        <p:nvPicPr>
          <p:cNvPr id="15364" name="Picture 4"/>
          <p:cNvPicPr>
            <a:picLocks noChangeAspect="1" noChangeArrowheads="1"/>
          </p:cNvPicPr>
          <p:nvPr/>
        </p:nvPicPr>
        <p:blipFill>
          <a:blip r:embed="rId5" cstate="print"/>
          <a:srcRect/>
          <a:stretch>
            <a:fillRect/>
          </a:stretch>
        </p:blipFill>
        <p:spPr bwMode="auto">
          <a:xfrm>
            <a:off x="4114800" y="2819400"/>
            <a:ext cx="4343400" cy="3257550"/>
          </a:xfrm>
          <a:prstGeom prst="rect">
            <a:avLst/>
          </a:prstGeom>
          <a:noFill/>
          <a:ln w="9525">
            <a:noFill/>
            <a:miter lim="800000"/>
            <a:headEnd/>
            <a:tailEnd/>
          </a:ln>
        </p:spPr>
      </p:pic>
      <p:pic>
        <p:nvPicPr>
          <p:cNvPr id="15365" name="Picture 5"/>
          <p:cNvPicPr>
            <a:picLocks noChangeAspect="1" noChangeArrowheads="1"/>
          </p:cNvPicPr>
          <p:nvPr/>
        </p:nvPicPr>
        <p:blipFill>
          <a:blip r:embed="rId6" cstate="print"/>
          <a:srcRect/>
          <a:stretch>
            <a:fillRect/>
          </a:stretch>
        </p:blipFill>
        <p:spPr bwMode="auto">
          <a:xfrm>
            <a:off x="4876800" y="3695700"/>
            <a:ext cx="3952875" cy="31623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to="" calcmode="lin" valueType="num">
                                      <p:cBhvr>
                                        <p:cTn id="7" dur="1" fill="hold"/>
                                        <p:tgtEl>
                                          <p:spTgt spid="1536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5363"/>
                                        </p:tgtEl>
                                        <p:attrNameLst>
                                          <p:attrName>style.visibility</p:attrName>
                                        </p:attrNameLst>
                                      </p:cBhvr>
                                      <p:to>
                                        <p:strVal val="visible"/>
                                      </p:to>
                                    </p:set>
                                    <p:anim to="" calcmode="lin" valueType="num">
                                      <p:cBhvr>
                                        <p:cTn id="17" dur="1" fill="hold"/>
                                        <p:tgtEl>
                                          <p:spTgt spid="1536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5364"/>
                                        </p:tgtEl>
                                        <p:attrNameLst>
                                          <p:attrName>style.visibility</p:attrName>
                                        </p:attrNameLst>
                                      </p:cBhvr>
                                      <p:to>
                                        <p:strVal val="visible"/>
                                      </p:to>
                                    </p:set>
                                    <p:anim to="" calcmode="lin" valueType="num">
                                      <p:cBhvr>
                                        <p:cTn id="27" dur="1" fill="hold"/>
                                        <p:tgtEl>
                                          <p:spTgt spid="1536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5365"/>
                                        </p:tgtEl>
                                        <p:attrNameLst>
                                          <p:attrName>style.visibility</p:attrName>
                                        </p:attrNameLst>
                                      </p:cBhvr>
                                      <p:to>
                                        <p:strVal val="visible"/>
                                      </p:to>
                                    </p:set>
                                    <p:anim to="" calcmode="lin" valueType="num">
                                      <p:cBhvr>
                                        <p:cTn id="37" dur="1" fill="hold"/>
                                        <p:tgtEl>
                                          <p:spTgt spid="1536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b="9524"/>
          <a:stretch>
            <a:fillRect/>
          </a:stretch>
        </p:blipFill>
        <p:spPr bwMode="auto">
          <a:xfrm>
            <a:off x="4495800" y="2362199"/>
            <a:ext cx="4648200" cy="3154135"/>
          </a:xfrm>
          <a:prstGeom prst="rect">
            <a:avLst/>
          </a:prstGeom>
          <a:ln>
            <a:noFill/>
          </a:ln>
          <a:effectLst>
            <a:softEdge rad="112500"/>
          </a:effectLst>
        </p:spPr>
      </p:pic>
      <p:sp>
        <p:nvSpPr>
          <p:cNvPr id="2" name="Title 1"/>
          <p:cNvSpPr>
            <a:spLocks noGrp="1"/>
          </p:cNvSpPr>
          <p:nvPr>
            <p:ph type="title"/>
          </p:nvPr>
        </p:nvSpPr>
        <p:spPr/>
        <p:txBody>
          <a:bodyPr>
            <a:normAutofit fontScale="90000"/>
            <a:scene3d>
              <a:camera prst="orthographicFront"/>
              <a:lightRig rig="threePt" dir="t"/>
            </a:scene3d>
            <a:sp3d extrusionH="57150">
              <a:bevelT w="38100" h="38100" prst="convex"/>
            </a:sp3d>
          </a:bodyPr>
          <a:lstStyle/>
          <a:p>
            <a:r>
              <a:rPr lang="en-US" b="1" dirty="0" smtClean="0"/>
              <a:t>Scriptural arguments for </a:t>
            </a:r>
            <a:br>
              <a:rPr lang="en-US" b="1" dirty="0" smtClean="0"/>
            </a:br>
            <a:r>
              <a:rPr lang="en-US" b="1" dirty="0" smtClean="0"/>
              <a:t>the existence of God.</a:t>
            </a:r>
            <a:endParaRPr lang="en-US" b="1" dirty="0"/>
          </a:p>
        </p:txBody>
      </p:sp>
      <p:sp>
        <p:nvSpPr>
          <p:cNvPr id="3" name="Content Placeholder 2"/>
          <p:cNvSpPr>
            <a:spLocks noGrp="1"/>
          </p:cNvSpPr>
          <p:nvPr>
            <p:ph idx="1"/>
          </p:nvPr>
        </p:nvSpPr>
        <p:spPr>
          <a:xfrm>
            <a:off x="0" y="1905000"/>
            <a:ext cx="5029200" cy="4953000"/>
          </a:xfrm>
        </p:spPr>
        <p:txBody>
          <a:bodyPr>
            <a:normAutofit lnSpcReduction="10000"/>
          </a:bodyPr>
          <a:lstStyle/>
          <a:p>
            <a:r>
              <a:rPr lang="en-US" sz="3600" dirty="0" smtClean="0">
                <a:solidFill>
                  <a:srgbClr val="FFFF00"/>
                </a:solidFill>
              </a:rPr>
              <a:t>There are NONE!</a:t>
            </a:r>
          </a:p>
          <a:p>
            <a:r>
              <a:rPr lang="en-US" sz="3600" dirty="0" smtClean="0"/>
              <a:t>The Scripture never seeks to prove the existence of God.</a:t>
            </a:r>
          </a:p>
          <a:p>
            <a:r>
              <a:rPr lang="en-US" sz="3600" dirty="0" smtClean="0"/>
              <a:t>The Bible simply assumes and declares the existence of God.</a:t>
            </a:r>
          </a:p>
          <a:p>
            <a:r>
              <a:rPr lang="en-US" sz="3600" dirty="0" smtClean="0"/>
              <a:t>Name “God” appears 3915 times in the Bible.</a:t>
            </a:r>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to="" calcmode="lin" valueType="num">
                                      <p:cBhvr>
                                        <p:cTn id="7" dur="1" fill="hold"/>
                                        <p:tgtEl>
                                          <p:spTgt spid="921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to="" calcmode="lin" valueType="num">
                                      <p:cBhvr>
                                        <p:cTn id="12" dur="1" fill="hold"/>
                                        <p:tgtEl>
                                          <p:spTgt spid="3">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to="" calcmode="lin" valueType="num">
                                      <p:cBhvr>
                                        <p:cTn id="2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486400" cy="7478970"/>
          </a:xfrm>
          <a:prstGeom prst="rect">
            <a:avLst/>
          </a:prstGeom>
        </p:spPr>
        <p:txBody>
          <a:bodyPr wrap="square">
            <a:spAutoFit/>
          </a:bodyPr>
          <a:lstStyle/>
          <a:p>
            <a:pPr algn="ctr"/>
            <a:r>
              <a:rPr lang="en-US" sz="3200" i="1" dirty="0" smtClean="0"/>
              <a:t> “Now faith is the substance of things hoped for, the evidence of things not seen…Through faith we understand that the worlds were framed by the word of God, so that things which are seen were not made of things which do appear.</a:t>
            </a:r>
            <a:r>
              <a:rPr lang="en-US" sz="3200" dirty="0" smtClean="0"/>
              <a:t> </a:t>
            </a:r>
            <a:r>
              <a:rPr lang="en-US" sz="3200" i="1" dirty="0" smtClean="0"/>
              <a:t>But without faith it is impossible to please him; for he that cometh to God must believe that he is, and that he is a </a:t>
            </a:r>
            <a:r>
              <a:rPr lang="en-US" sz="3200" i="1" dirty="0" err="1" smtClean="0"/>
              <a:t>rewarder</a:t>
            </a:r>
            <a:r>
              <a:rPr lang="en-US" sz="3200" i="1" dirty="0" smtClean="0"/>
              <a:t> of them that diligently seek him.” (Hebrews 11:1,3,6)</a:t>
            </a:r>
          </a:p>
          <a:p>
            <a:pPr algn="ctr"/>
            <a:endParaRPr lang="en-US" sz="3200" i="1" dirty="0"/>
          </a:p>
        </p:txBody>
      </p:sp>
      <p:pic>
        <p:nvPicPr>
          <p:cNvPr id="10242" name="Picture 2"/>
          <p:cNvPicPr>
            <a:picLocks noChangeAspect="1" noChangeArrowheads="1"/>
          </p:cNvPicPr>
          <p:nvPr/>
        </p:nvPicPr>
        <p:blipFill>
          <a:blip r:embed="rId3" cstate="print"/>
          <a:srcRect/>
          <a:stretch>
            <a:fillRect/>
          </a:stretch>
        </p:blipFill>
        <p:spPr bwMode="auto">
          <a:xfrm>
            <a:off x="5486400" y="381000"/>
            <a:ext cx="3496697" cy="2743200"/>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l="7765" b="709"/>
          <a:stretch>
            <a:fillRect/>
          </a:stretch>
        </p:blipFill>
        <p:spPr bwMode="auto">
          <a:xfrm>
            <a:off x="5486400" y="3810000"/>
            <a:ext cx="3550920" cy="253637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63417"/>
          </a:xfrm>
          <a:prstGeom prst="rect">
            <a:avLst/>
          </a:prstGeom>
        </p:spPr>
        <p:txBody>
          <a:bodyPr wrap="square">
            <a:spAutoFit/>
          </a:bodyPr>
          <a:lstStyle/>
          <a:p>
            <a:pPr algn="ctr"/>
            <a:r>
              <a:rPr lang="en-US" sz="4000" i="1" dirty="0" smtClean="0"/>
              <a:t> “For thus </a:t>
            </a:r>
            <a:r>
              <a:rPr lang="en-US" sz="4000" i="1" dirty="0" err="1" smtClean="0"/>
              <a:t>saith</a:t>
            </a:r>
            <a:r>
              <a:rPr lang="en-US" sz="4000" i="1" dirty="0" smtClean="0"/>
              <a:t> the LORD that created the heavens; God himself that formed the earth and made it; he hath established it, he created it not in vain, he formed it to be inhabited: I am the LORD; and there is none else…Look unto me, and be ye saved, all the ends of the earth: for I am God, and there is none else…Remember the former things of old: for I am God, and there is none else; I am God, and there is none like me.”  (Isa 45:18, 22, 46:9)</a:t>
            </a:r>
            <a:endParaRPr lang="en-US" sz="4000" i="1" dirty="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981200" y="0"/>
            <a:ext cx="5689600" cy="4267200"/>
          </a:xfrm>
          <a:prstGeom prst="rect">
            <a:avLst/>
          </a:prstGeom>
          <a:ln>
            <a:noFill/>
          </a:ln>
          <a:effectLst>
            <a:softEdge rad="112500"/>
          </a:effectLst>
        </p:spPr>
      </p:pic>
      <p:sp>
        <p:nvSpPr>
          <p:cNvPr id="3" name="Rectangle 2"/>
          <p:cNvSpPr/>
          <p:nvPr/>
        </p:nvSpPr>
        <p:spPr>
          <a:xfrm>
            <a:off x="0" y="4267200"/>
            <a:ext cx="9144000" cy="2554545"/>
          </a:xfrm>
          <a:prstGeom prst="rect">
            <a:avLst/>
          </a:prstGeom>
        </p:spPr>
        <p:txBody>
          <a:bodyPr wrap="square">
            <a:spAutoFit/>
          </a:bodyPr>
          <a:lstStyle/>
          <a:p>
            <a:pPr algn="ctr"/>
            <a:r>
              <a:rPr lang="en-US" sz="3200" i="1" dirty="0" smtClean="0"/>
              <a:t>“Verily, verily, I say unto you, He that </a:t>
            </a:r>
            <a:r>
              <a:rPr lang="en-US" sz="3200" i="1" dirty="0" err="1" smtClean="0"/>
              <a:t>heareth</a:t>
            </a:r>
            <a:r>
              <a:rPr lang="en-US" sz="3200" i="1" dirty="0" smtClean="0"/>
              <a:t> my word, and believeth on him that sent me, hath everlasting life, and shall not come into condemnation; but is passed from death unto life.” (John 5:24) </a:t>
            </a:r>
            <a:endParaRPr lang="en-US" sz="3200" i="1" dirty="0"/>
          </a:p>
        </p:txBody>
      </p:sp>
      <p:pic>
        <p:nvPicPr>
          <p:cNvPr id="4098" name="Picture 2"/>
          <p:cNvPicPr>
            <a:picLocks noChangeAspect="1" noChangeArrowheads="1"/>
          </p:cNvPicPr>
          <p:nvPr/>
        </p:nvPicPr>
        <p:blipFill>
          <a:blip r:embed="rId4" cstate="print"/>
          <a:srcRect/>
          <a:stretch>
            <a:fillRect/>
          </a:stretch>
        </p:blipFill>
        <p:spPr bwMode="auto">
          <a:xfrm>
            <a:off x="2644775" y="1371601"/>
            <a:ext cx="1370541" cy="1066799"/>
          </a:xfrm>
          <a:prstGeom prst="rect">
            <a:avLst/>
          </a:prstGeom>
          <a:ln>
            <a:noFill/>
          </a:ln>
          <a:effectLst>
            <a:softEdge rad="112500"/>
          </a:effectLst>
        </p:spPr>
      </p:pic>
      <p:pic>
        <p:nvPicPr>
          <p:cNvPr id="5" name="Picture 4"/>
          <p:cNvPicPr>
            <a:picLocks noChangeAspect="1" noChangeArrowheads="1"/>
          </p:cNvPicPr>
          <p:nvPr/>
        </p:nvPicPr>
        <p:blipFill>
          <a:blip r:embed="rId5" cstate="print"/>
          <a:srcRect/>
          <a:stretch>
            <a:fillRect/>
          </a:stretch>
        </p:blipFill>
        <p:spPr bwMode="auto">
          <a:xfrm>
            <a:off x="5638800" y="1494472"/>
            <a:ext cx="1143000" cy="1585913"/>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r>
              <a:rPr lang="en-US" sz="3500" i="1" dirty="0" smtClean="0"/>
              <a:t>Psalm 10:4 “The wicked, through the pride of his countenance, will not seek after God: God is not in all his thoughts.”</a:t>
            </a:r>
          </a:p>
          <a:p>
            <a:r>
              <a:rPr lang="en-US" sz="3500" i="1" dirty="0" smtClean="0"/>
              <a:t> Psalm 14:1 “The fool hath said in his heart, There is no God. They are corrupt, they have done abominable works, there is none that doeth good.”</a:t>
            </a:r>
          </a:p>
          <a:p>
            <a:r>
              <a:rPr lang="en-US" sz="3500" i="1" dirty="0" smtClean="0"/>
              <a:t> Isa. 44:6 “Thus saith the LORD, I am the first, and I am the last; and beside me there is no God.”</a:t>
            </a:r>
          </a:p>
          <a:p>
            <a:r>
              <a:rPr lang="en-US" sz="3500" i="1" dirty="0" smtClean="0"/>
              <a:t>Isa. 45:5 “I am the LORD, and there is none else, there is no God beside me.”</a:t>
            </a:r>
            <a:endParaRPr lang="en-US" sz="35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828836"/>
            <a:ext cx="4572000" cy="369332"/>
          </a:xfrm>
          <a:prstGeom prst="rect">
            <a:avLst/>
          </a:prstGeom>
        </p:spPr>
        <p:txBody>
          <a:bodyPr>
            <a:spAutoFit/>
          </a:bodyPr>
          <a:lstStyle/>
          <a:p>
            <a:r>
              <a:rPr lang="en-US" dirty="0" smtClean="0"/>
              <a:t> </a:t>
            </a:r>
            <a:endParaRPr lang="en-US" dirty="0"/>
          </a:p>
        </p:txBody>
      </p:sp>
      <p:sp>
        <p:nvSpPr>
          <p:cNvPr id="4" name="Content Placeholder 3"/>
          <p:cNvSpPr>
            <a:spLocks noGrp="1"/>
          </p:cNvSpPr>
          <p:nvPr>
            <p:ph idx="1"/>
          </p:nvPr>
        </p:nvSpPr>
        <p:spPr>
          <a:xfrm>
            <a:off x="0" y="0"/>
            <a:ext cx="5867400" cy="7010399"/>
          </a:xfrm>
        </p:spPr>
        <p:txBody>
          <a:bodyPr>
            <a:normAutofit/>
          </a:bodyPr>
          <a:lstStyle/>
          <a:p>
            <a:r>
              <a:rPr lang="en-US" i="1" dirty="0" smtClean="0"/>
              <a:t>1Cor. 8:6 “But to us there is but one God, the Father, of whom are all things, and we in him; and one Lord Jesus Christ, by whom are all things, and we by him.”</a:t>
            </a:r>
          </a:p>
          <a:p>
            <a:r>
              <a:rPr lang="en-US" i="1" dirty="0" smtClean="0"/>
              <a:t>1Tim. 2:5 “For there is one God, and one mediator between God and men, the man Christ Jesus.”</a:t>
            </a:r>
          </a:p>
          <a:p>
            <a:r>
              <a:rPr lang="en-US" i="1" dirty="0" smtClean="0"/>
              <a:t>1John 5:7 “For there are three that bear record in heaven, the Father, the Word, and the Holy Ghost: and these three are one.”</a:t>
            </a:r>
          </a:p>
          <a:p>
            <a:endParaRPr lang="en-US" dirty="0"/>
          </a:p>
        </p:txBody>
      </p:sp>
      <p:pic>
        <p:nvPicPr>
          <p:cNvPr id="5125" name="Picture 5"/>
          <p:cNvPicPr>
            <a:picLocks noChangeAspect="1" noChangeArrowheads="1"/>
          </p:cNvPicPr>
          <p:nvPr/>
        </p:nvPicPr>
        <p:blipFill>
          <a:blip r:embed="rId3" cstate="print"/>
          <a:srcRect/>
          <a:stretch>
            <a:fillRect/>
          </a:stretch>
        </p:blipFill>
        <p:spPr bwMode="auto">
          <a:xfrm>
            <a:off x="5681493" y="0"/>
            <a:ext cx="3462507" cy="2362199"/>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lum bright="-10000" contrast="10000"/>
          </a:blip>
          <a:srcRect/>
          <a:stretch>
            <a:fillRect/>
          </a:stretch>
        </p:blipFill>
        <p:spPr bwMode="auto">
          <a:xfrm>
            <a:off x="5791200" y="1752600"/>
            <a:ext cx="3352800" cy="2521414"/>
          </a:xfrm>
          <a:prstGeom prst="rect">
            <a:avLst/>
          </a:prstGeom>
          <a:noFill/>
          <a:ln w="9525">
            <a:noFill/>
            <a:miter lim="800000"/>
            <a:headEnd/>
            <a:tailEnd/>
          </a:ln>
        </p:spPr>
      </p:pic>
      <p:pic>
        <p:nvPicPr>
          <p:cNvPr id="13314" name="Picture 2"/>
          <p:cNvPicPr>
            <a:picLocks noChangeAspect="1" noChangeArrowheads="1"/>
          </p:cNvPicPr>
          <p:nvPr/>
        </p:nvPicPr>
        <p:blipFill>
          <a:blip r:embed="rId5" cstate="print"/>
          <a:srcRect/>
          <a:stretch>
            <a:fillRect/>
          </a:stretch>
        </p:blipFill>
        <p:spPr bwMode="auto">
          <a:xfrm>
            <a:off x="6019800" y="2942336"/>
            <a:ext cx="3124200" cy="3915664"/>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to="" calcmode="lin" valueType="num">
                                      <p:cBhvr>
                                        <p:cTn id="7" dur="1" fill="hold"/>
                                        <p:tgtEl>
                                          <p:spTgt spid="4">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20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13314"/>
                                        </p:tgtEl>
                                        <p:attrNameLst>
                                          <p:attrName>style.visibility</p:attrName>
                                        </p:attrNameLst>
                                      </p:cBhvr>
                                      <p:to>
                                        <p:strVal val="visible"/>
                                      </p:to>
                                    </p:set>
                                    <p:anim calcmode="lin" valueType="num">
                                      <p:cBhvr>
                                        <p:cTn id="22" dur="1000" fill="hold"/>
                                        <p:tgtEl>
                                          <p:spTgt spid="13314"/>
                                        </p:tgtEl>
                                        <p:attrNameLst>
                                          <p:attrName>ppt_w</p:attrName>
                                        </p:attrNameLst>
                                      </p:cBhvr>
                                      <p:tavLst>
                                        <p:tav tm="0">
                                          <p:val>
                                            <p:strVal val="#ppt_w*0.70"/>
                                          </p:val>
                                        </p:tav>
                                        <p:tav tm="100000">
                                          <p:val>
                                            <p:strVal val="#ppt_w"/>
                                          </p:val>
                                        </p:tav>
                                      </p:tavLst>
                                    </p:anim>
                                    <p:anim calcmode="lin" valueType="num">
                                      <p:cBhvr>
                                        <p:cTn id="23" dur="1000" fill="hold"/>
                                        <p:tgtEl>
                                          <p:spTgt spid="13314"/>
                                        </p:tgtEl>
                                        <p:attrNameLst>
                                          <p:attrName>ppt_h</p:attrName>
                                        </p:attrNameLst>
                                      </p:cBhvr>
                                      <p:tavLst>
                                        <p:tav tm="0">
                                          <p:val>
                                            <p:strVal val="#ppt_h"/>
                                          </p:val>
                                        </p:tav>
                                        <p:tav tm="100000">
                                          <p:val>
                                            <p:strVal val="#ppt_h"/>
                                          </p:val>
                                        </p:tav>
                                      </p:tavLst>
                                    </p:anim>
                                    <p:animEffect transition="in" filter="fade">
                                      <p:cBhvr>
                                        <p:cTn id="24"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0112" t="1888" r="13483"/>
          <a:stretch>
            <a:fillRect/>
          </a:stretch>
        </p:blipFill>
        <p:spPr bwMode="auto">
          <a:xfrm>
            <a:off x="2057400" y="2590800"/>
            <a:ext cx="5181600" cy="3958971"/>
          </a:xfrm>
          <a:prstGeom prst="rect">
            <a:avLst/>
          </a:prstGeom>
          <a:ln>
            <a:noFill/>
          </a:ln>
          <a:effectLst>
            <a:softEdge rad="112500"/>
          </a:effectLst>
        </p:spPr>
      </p:pic>
      <p:sp>
        <p:nvSpPr>
          <p:cNvPr id="3" name="Rectangle 2"/>
          <p:cNvSpPr/>
          <p:nvPr/>
        </p:nvSpPr>
        <p:spPr>
          <a:xfrm>
            <a:off x="0" y="228600"/>
            <a:ext cx="9144000" cy="2123658"/>
          </a:xfrm>
          <a:prstGeom prst="rect">
            <a:avLst/>
          </a:prstGeom>
        </p:spPr>
        <p:txBody>
          <a:bodyPr wrap="square">
            <a:spAutoFit/>
          </a:bodyPr>
          <a:lstStyle/>
          <a:p>
            <a:pPr algn="ctr"/>
            <a:r>
              <a:rPr lang="en-US" sz="4400" dirty="0" smtClean="0"/>
              <a:t>Westminster Catechism </a:t>
            </a:r>
          </a:p>
          <a:p>
            <a:pPr algn="ctr"/>
            <a:r>
              <a:rPr lang="en-US" sz="4400" dirty="0" smtClean="0"/>
              <a:t>(Written in </a:t>
            </a:r>
            <a:r>
              <a:rPr lang="en-US" sz="4400" smtClean="0"/>
              <a:t>the </a:t>
            </a:r>
            <a:r>
              <a:rPr lang="en-US" sz="4400" smtClean="0"/>
              <a:t>1646 </a:t>
            </a:r>
            <a:r>
              <a:rPr lang="en-US" sz="4400" dirty="0" smtClean="0"/>
              <a:t>by English         and Scottish clergymen)</a:t>
            </a:r>
            <a:endParaRPr lang="en-US" sz="4400" dirty="0"/>
          </a:p>
        </p:txBody>
      </p:sp>
      <p:pic>
        <p:nvPicPr>
          <p:cNvPr id="1027" name="Picture 3"/>
          <p:cNvPicPr>
            <a:picLocks noChangeAspect="1" noChangeArrowheads="1"/>
          </p:cNvPicPr>
          <p:nvPr/>
        </p:nvPicPr>
        <p:blipFill>
          <a:blip r:embed="rId4" cstate="print"/>
          <a:srcRect/>
          <a:stretch>
            <a:fillRect/>
          </a:stretch>
        </p:blipFill>
        <p:spPr bwMode="auto">
          <a:xfrm>
            <a:off x="1981200" y="2590800"/>
            <a:ext cx="5627738" cy="407073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2000" fill="hold"/>
                                        <p:tgtEl>
                                          <p:spTgt spid="1027"/>
                                        </p:tgtEl>
                                        <p:attrNameLst>
                                          <p:attrName>ppt_w</p:attrName>
                                        </p:attrNameLst>
                                      </p:cBhvr>
                                      <p:tavLst>
                                        <p:tav tm="0">
                                          <p:val>
                                            <p:fltVal val="0"/>
                                          </p:val>
                                        </p:tav>
                                        <p:tav tm="100000">
                                          <p:val>
                                            <p:strVal val="#ppt_w"/>
                                          </p:val>
                                        </p:tav>
                                      </p:tavLst>
                                    </p:anim>
                                    <p:anim calcmode="lin" valueType="num">
                                      <p:cBhvr>
                                        <p:cTn id="8" dur="2000" fill="hold"/>
                                        <p:tgtEl>
                                          <p:spTgt spid="1027"/>
                                        </p:tgtEl>
                                        <p:attrNameLst>
                                          <p:attrName>ppt_h</p:attrName>
                                        </p:attrNameLst>
                                      </p:cBhvr>
                                      <p:tavLst>
                                        <p:tav tm="0">
                                          <p:val>
                                            <p:fltVal val="0"/>
                                          </p:val>
                                        </p:tav>
                                        <p:tav tm="100000">
                                          <p:val>
                                            <p:strVal val="#ppt_h"/>
                                          </p:val>
                                        </p:tav>
                                      </p:tavLst>
                                    </p:anim>
                                    <p:animEffect transition="in" filter="fade">
                                      <p:cBhvr>
                                        <p:cTn id="9"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33401"/>
            <a:ext cx="8991600" cy="5693866"/>
          </a:xfrm>
          <a:prstGeom prst="rect">
            <a:avLst/>
          </a:prstGeom>
        </p:spPr>
        <p:txBody>
          <a:bodyPr wrap="square">
            <a:spAutoFit/>
          </a:bodyPr>
          <a:lstStyle/>
          <a:p>
            <a:pPr algn="ctr"/>
            <a:r>
              <a:rPr lang="en-US" sz="4000" dirty="0" smtClean="0"/>
              <a:t>The Definition of God</a:t>
            </a:r>
          </a:p>
          <a:p>
            <a:endParaRPr lang="en-US" sz="3600" dirty="0" smtClean="0"/>
          </a:p>
          <a:p>
            <a:r>
              <a:rPr lang="en-US" sz="3600" dirty="0" smtClean="0"/>
              <a:t>"There is but one only living and true God, who is infinite in being and perfection, a most pure spirit, invisible, without body, parts, or passions, immutable, immense, eternal, incomprehensible, almighty, most wise, most holy, most free, most absolute, working all things according to the counsel of his own immutable and most righteous will, </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66800"/>
            <a:ext cx="8991600" cy="4524315"/>
          </a:xfrm>
          <a:prstGeom prst="rect">
            <a:avLst/>
          </a:prstGeom>
        </p:spPr>
        <p:txBody>
          <a:bodyPr wrap="square">
            <a:spAutoFit/>
          </a:bodyPr>
          <a:lstStyle/>
          <a:p>
            <a:r>
              <a:rPr lang="en-US" sz="3600" dirty="0" smtClean="0"/>
              <a:t>for his own glory; most loving, gracious, merciful, long-suffering, abundant in goodness and truth, forgiving iniquity, transgression, and sin; the </a:t>
            </a:r>
            <a:r>
              <a:rPr lang="en-US" sz="3600" dirty="0" err="1" smtClean="0"/>
              <a:t>rewarder</a:t>
            </a:r>
            <a:r>
              <a:rPr lang="en-US" sz="3600" dirty="0" smtClean="0"/>
              <a:t> of them that diligently seek him; and withal most just and terrible in his judgments; hating all sin, and who will by no means clear the guilty." </a:t>
            </a:r>
          </a:p>
          <a:p>
            <a:r>
              <a:rPr lang="en-US" sz="3600" dirty="0" smtClean="0"/>
              <a:t>(Westminster Catechism)</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lum bright="-10000" contrast="20000"/>
          </a:blip>
          <a:srcRect/>
          <a:stretch>
            <a:fillRect/>
          </a:stretch>
        </p:blipFill>
        <p:spPr bwMode="auto">
          <a:xfrm>
            <a:off x="1371600" y="0"/>
            <a:ext cx="6858000" cy="5124450"/>
          </a:xfrm>
          <a:prstGeom prst="rect">
            <a:avLst/>
          </a:prstGeom>
          <a:ln>
            <a:noFill/>
          </a:ln>
          <a:effectLst>
            <a:softEdge rad="112500"/>
          </a:effectLst>
        </p:spPr>
      </p:pic>
      <p:sp>
        <p:nvSpPr>
          <p:cNvPr id="3" name="Rectangle 2"/>
          <p:cNvSpPr/>
          <p:nvPr/>
        </p:nvSpPr>
        <p:spPr>
          <a:xfrm>
            <a:off x="0" y="5257800"/>
            <a:ext cx="9144000" cy="1200329"/>
          </a:xfrm>
          <a:prstGeom prst="rect">
            <a:avLst/>
          </a:prstGeom>
        </p:spPr>
        <p:txBody>
          <a:bodyPr wrap="square">
            <a:spAutoFit/>
          </a:bodyPr>
          <a:lstStyle/>
          <a:p>
            <a:pPr algn="ctr"/>
            <a:r>
              <a:rPr lang="en-US" sz="3600" i="1" dirty="0" smtClean="0"/>
              <a:t> “Humble yourselves in the sight of the Lord, and he shall lift you up.” (James 4:10)</a:t>
            </a:r>
            <a:endParaRPr lang="en-US" sz="3600" i="1"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r>
              <a:rPr lang="en-US" sz="3600" dirty="0" smtClean="0"/>
              <a:t>The greatest and most profound question the human mind can ever conceivably entertain concerns the possibility of the existence of a God. </a:t>
            </a:r>
          </a:p>
          <a:p>
            <a:r>
              <a:rPr lang="en-US" sz="3600" i="1" dirty="0" smtClean="0">
                <a:solidFill>
                  <a:srgbClr val="FFC000"/>
                </a:solidFill>
              </a:rPr>
              <a:t>“Is there really a God?”</a:t>
            </a:r>
          </a:p>
          <a:p>
            <a:r>
              <a:rPr lang="en-US" sz="3600" dirty="0" smtClean="0"/>
              <a:t>The importance of man’s response (answer) to this question cannot be overstressed.</a:t>
            </a:r>
          </a:p>
          <a:p>
            <a:r>
              <a:rPr lang="en-US" sz="3600" dirty="0" smtClean="0"/>
              <a:t> It will govern the way he lives his life –       </a:t>
            </a:r>
            <a:r>
              <a:rPr lang="en-US" sz="3600" i="1" dirty="0" smtClean="0"/>
              <a:t>Prov. 27:7; Rom. 1:18-32</a:t>
            </a:r>
          </a:p>
          <a:p>
            <a:r>
              <a:rPr lang="en-US" sz="3600" dirty="0" smtClean="0"/>
              <a:t>It will also determine his ultimate destiny – </a:t>
            </a:r>
            <a:r>
              <a:rPr lang="en-US" sz="3600" i="1" dirty="0" smtClean="0"/>
              <a:t>Rev. 21:7-8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to="" calcmode="lin" valueType="num">
                                      <p:cBhvr>
                                        <p:cTn id="12" dur="1" fill="hold"/>
                                        <p:tgtEl>
                                          <p:spTgt spid="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to="" calcmode="lin" valueType="num">
                                      <p:cBhvr>
                                        <p:cTn id="1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3" cstate="print"/>
          <a:srcRect/>
          <a:stretch>
            <a:fillRect/>
          </a:stretch>
        </p:blipFill>
        <p:spPr bwMode="auto">
          <a:xfrm>
            <a:off x="0" y="2628900"/>
            <a:ext cx="3048000" cy="4229100"/>
          </a:xfrm>
          <a:prstGeom prst="rect">
            <a:avLst/>
          </a:prstGeom>
          <a:ln>
            <a:noFill/>
          </a:ln>
          <a:effectLst>
            <a:softEdge rad="112500"/>
          </a:effectLst>
        </p:spPr>
      </p:pic>
      <p:pic>
        <p:nvPicPr>
          <p:cNvPr id="11269" name="Picture 5" descr="C:\Users\Ptr. Daniel White\Desktop\Bible pictures\heaven\heaven-joy.jpg"/>
          <p:cNvPicPr>
            <a:picLocks noChangeAspect="1" noChangeArrowheads="1"/>
          </p:cNvPicPr>
          <p:nvPr/>
        </p:nvPicPr>
        <p:blipFill>
          <a:blip r:embed="rId4" cstate="print"/>
          <a:srcRect/>
          <a:stretch>
            <a:fillRect/>
          </a:stretch>
        </p:blipFill>
        <p:spPr bwMode="auto">
          <a:xfrm>
            <a:off x="6443850" y="0"/>
            <a:ext cx="2700150" cy="3657600"/>
          </a:xfrm>
          <a:prstGeom prst="rect">
            <a:avLst/>
          </a:prstGeom>
          <a:ln>
            <a:noFill/>
          </a:ln>
          <a:effectLst>
            <a:softEdge rad="112500"/>
          </a:effectLst>
        </p:spPr>
      </p:pic>
      <p:sp>
        <p:nvSpPr>
          <p:cNvPr id="6" name="Rectangle 5"/>
          <p:cNvSpPr/>
          <p:nvPr/>
        </p:nvSpPr>
        <p:spPr>
          <a:xfrm>
            <a:off x="3124200" y="4343400"/>
            <a:ext cx="6019800" cy="2062103"/>
          </a:xfrm>
          <a:prstGeom prst="rect">
            <a:avLst/>
          </a:prstGeom>
        </p:spPr>
        <p:txBody>
          <a:bodyPr wrap="square">
            <a:spAutoFit/>
          </a:bodyPr>
          <a:lstStyle/>
          <a:p>
            <a:pPr algn="ctr"/>
            <a:r>
              <a:rPr lang="en-US" sz="3200" i="1" dirty="0" smtClean="0">
                <a:effectLst>
                  <a:glow rad="63500">
                    <a:schemeClr val="accent2">
                      <a:satMod val="175000"/>
                      <a:alpha val="40000"/>
                    </a:schemeClr>
                  </a:glow>
                </a:effectLst>
              </a:rPr>
              <a:t> “I said therefore unto you, that ye shall die in your sins: for if ye believe not that I am he, ye shall die in your sins.” John 8:24 </a:t>
            </a:r>
            <a:endParaRPr lang="en-US" sz="3200" i="1" dirty="0">
              <a:effectLst>
                <a:glow rad="63500">
                  <a:schemeClr val="accent2">
                    <a:satMod val="175000"/>
                    <a:alpha val="40000"/>
                  </a:schemeClr>
                </a:glow>
              </a:effectLst>
            </a:endParaRPr>
          </a:p>
        </p:txBody>
      </p:sp>
      <p:pic>
        <p:nvPicPr>
          <p:cNvPr id="11270" name="Picture 6"/>
          <p:cNvPicPr>
            <a:picLocks noChangeAspect="1" noChangeArrowheads="1"/>
          </p:cNvPicPr>
          <p:nvPr/>
        </p:nvPicPr>
        <p:blipFill>
          <a:blip r:embed="rId5" cstate="print"/>
          <a:srcRect/>
          <a:stretch>
            <a:fillRect/>
          </a:stretch>
        </p:blipFill>
        <p:spPr bwMode="auto">
          <a:xfrm>
            <a:off x="2743200" y="1295400"/>
            <a:ext cx="3810000" cy="28575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 calcmode="lin" valueType="num">
                                      <p:cBhvr>
                                        <p:cTn id="12" dur="1000" fill="hold"/>
                                        <p:tgtEl>
                                          <p:spTgt spid="11270"/>
                                        </p:tgtEl>
                                        <p:attrNameLst>
                                          <p:attrName>ppt_w</p:attrName>
                                        </p:attrNameLst>
                                      </p:cBhvr>
                                      <p:tavLst>
                                        <p:tav tm="0">
                                          <p:val>
                                            <p:fltVal val="0"/>
                                          </p:val>
                                        </p:tav>
                                        <p:tav tm="100000">
                                          <p:val>
                                            <p:strVal val="#ppt_w"/>
                                          </p:val>
                                        </p:tav>
                                      </p:tavLst>
                                    </p:anim>
                                    <p:anim calcmode="lin" valueType="num">
                                      <p:cBhvr>
                                        <p:cTn id="13" dur="1000" fill="hold"/>
                                        <p:tgtEl>
                                          <p:spTgt spid="11270"/>
                                        </p:tgtEl>
                                        <p:attrNameLst>
                                          <p:attrName>ppt_h</p:attrName>
                                        </p:attrNameLst>
                                      </p:cBhvr>
                                      <p:tavLst>
                                        <p:tav tm="0">
                                          <p:val>
                                            <p:fltVal val="0"/>
                                          </p:val>
                                        </p:tav>
                                        <p:tav tm="100000">
                                          <p:val>
                                            <p:strVal val="#ppt_h"/>
                                          </p:val>
                                        </p:tav>
                                      </p:tavLst>
                                    </p:anim>
                                    <p:animEffect transition="in" filter="fade">
                                      <p:cBhvr>
                                        <p:cTn id="14" dur="10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Autofit/>
            <a:scene3d>
              <a:camera prst="orthographicFront"/>
              <a:lightRig rig="threePt" dir="t"/>
            </a:scene3d>
            <a:sp3d extrusionH="57150">
              <a:bevelT w="38100" h="38100" prst="convex"/>
            </a:sp3d>
          </a:bodyPr>
          <a:lstStyle/>
          <a:p>
            <a:r>
              <a:rPr lang="en-US" b="1" dirty="0" smtClean="0"/>
              <a:t>Five Philosophical Arguments  </a:t>
            </a:r>
            <a:br>
              <a:rPr lang="en-US" b="1" dirty="0" smtClean="0"/>
            </a:br>
            <a:r>
              <a:rPr lang="en-US" b="1" dirty="0" smtClean="0"/>
              <a:t>for the Existence of God  </a:t>
            </a:r>
            <a:endParaRPr lang="en-US" b="1" dirty="0"/>
          </a:p>
        </p:txBody>
      </p:sp>
      <p:sp>
        <p:nvSpPr>
          <p:cNvPr id="3" name="Content Placeholder 2"/>
          <p:cNvSpPr>
            <a:spLocks noGrp="1"/>
          </p:cNvSpPr>
          <p:nvPr>
            <p:ph idx="1"/>
          </p:nvPr>
        </p:nvSpPr>
        <p:spPr>
          <a:xfrm>
            <a:off x="0" y="1676400"/>
            <a:ext cx="9144000" cy="5181600"/>
          </a:xfrm>
        </p:spPr>
        <p:txBody>
          <a:bodyPr>
            <a:normAutofit/>
          </a:bodyPr>
          <a:lstStyle/>
          <a:p>
            <a:r>
              <a:rPr lang="en-US" sz="3600" dirty="0" smtClean="0"/>
              <a:t>Philosophical - The study of fundamental problems of life, such as those connected with existence, knowledge, values and reason.  </a:t>
            </a:r>
          </a:p>
          <a:p>
            <a:r>
              <a:rPr lang="en-US" sz="3600" dirty="0" smtClean="0"/>
              <a:t>It is distinguished from other ways of addressing such problems with its reliance upon </a:t>
            </a:r>
            <a:r>
              <a:rPr lang="en-US" sz="3600" u="sng" dirty="0" smtClean="0"/>
              <a:t>logical</a:t>
            </a:r>
            <a:r>
              <a:rPr lang="en-US" sz="3600" dirty="0" smtClean="0"/>
              <a:t>, </a:t>
            </a:r>
            <a:r>
              <a:rPr lang="en-US" sz="3600" u="sng" dirty="0" smtClean="0"/>
              <a:t>rational </a:t>
            </a:r>
            <a:r>
              <a:rPr lang="en-US" sz="3600" dirty="0" smtClean="0"/>
              <a:t>thinking and argument.</a:t>
            </a:r>
          </a:p>
          <a:p>
            <a:r>
              <a:rPr lang="en-US" sz="3600" dirty="0" smtClean="0"/>
              <a:t>The word </a:t>
            </a:r>
            <a:r>
              <a:rPr lang="en-US" sz="3600" i="1" dirty="0" smtClean="0"/>
              <a:t>"philosophy" </a:t>
            </a:r>
            <a:r>
              <a:rPr lang="en-US" sz="3600" dirty="0" smtClean="0"/>
              <a:t>comes from the Greek which literally means </a:t>
            </a:r>
            <a:r>
              <a:rPr lang="en-US" sz="3600" i="1" dirty="0" smtClean="0"/>
              <a:t>"love of wisdom.”</a:t>
            </a:r>
            <a:endParaRPr lang="en-US" sz="3600" i="1"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cstate="print"/>
          <a:srcRect/>
          <a:stretch>
            <a:fillRect/>
          </a:stretch>
        </p:blipFill>
        <p:spPr bwMode="auto">
          <a:xfrm>
            <a:off x="2361038" y="0"/>
            <a:ext cx="4421923"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5" name="Picture 3"/>
          <p:cNvPicPr>
            <a:picLocks noChangeAspect="1" noChangeArrowheads="1"/>
          </p:cNvPicPr>
          <p:nvPr/>
        </p:nvPicPr>
        <p:blipFill>
          <a:blip r:embed="rId4" cstate="print"/>
          <a:srcRect/>
          <a:stretch>
            <a:fillRect/>
          </a:stretch>
        </p:blipFill>
        <p:spPr bwMode="auto">
          <a:xfrm rot="217082">
            <a:off x="310488" y="840476"/>
            <a:ext cx="2571750" cy="2676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4"/>
          <p:cNvPicPr>
            <a:picLocks noChangeAspect="1" noChangeArrowheads="1"/>
          </p:cNvPicPr>
          <p:nvPr/>
        </p:nvPicPr>
        <p:blipFill>
          <a:blip r:embed="rId5" cstate="print">
            <a:duotone>
              <a:prstClr val="black"/>
              <a:srgbClr val="D9C3A5">
                <a:tint val="50000"/>
                <a:satMod val="180000"/>
              </a:srgbClr>
            </a:duotone>
          </a:blip>
          <a:srcRect/>
          <a:stretch>
            <a:fillRect/>
          </a:stretch>
        </p:blipFill>
        <p:spPr bwMode="auto">
          <a:xfrm rot="21366108">
            <a:off x="5475264" y="4150868"/>
            <a:ext cx="3371850" cy="2028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7" name="Picture 5"/>
          <p:cNvPicPr>
            <a:picLocks noChangeAspect="1" noChangeArrowheads="1"/>
          </p:cNvPicPr>
          <p:nvPr/>
        </p:nvPicPr>
        <p:blipFill>
          <a:blip r:embed="rId6" cstate="print"/>
          <a:srcRect t="64000" r="709"/>
          <a:stretch>
            <a:fillRect/>
          </a:stretch>
        </p:blipFill>
        <p:spPr bwMode="auto">
          <a:xfrm rot="272413">
            <a:off x="6146103" y="941606"/>
            <a:ext cx="2667000"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5"/>
          <p:cNvPicPr>
            <a:picLocks noChangeAspect="1" noChangeArrowheads="1"/>
          </p:cNvPicPr>
          <p:nvPr/>
        </p:nvPicPr>
        <p:blipFill>
          <a:blip r:embed="rId6" cstate="print"/>
          <a:srcRect r="709" b="64000"/>
          <a:stretch>
            <a:fillRect/>
          </a:stretch>
        </p:blipFill>
        <p:spPr bwMode="auto">
          <a:xfrm rot="21106547">
            <a:off x="381000" y="4800600"/>
            <a:ext cx="2667000"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85800"/>
            <a:ext cx="9144000" cy="5078313"/>
          </a:xfrm>
          <a:prstGeom prst="rect">
            <a:avLst/>
          </a:prstGeom>
        </p:spPr>
        <p:txBody>
          <a:bodyPr wrap="square">
            <a:spAutoFit/>
            <a:scene3d>
              <a:camera prst="orthographicFront"/>
              <a:lightRig rig="threePt" dir="t"/>
            </a:scene3d>
            <a:sp3d extrusionH="57150">
              <a:bevelT w="38100" h="38100" prst="convex"/>
            </a:sp3d>
          </a:bodyPr>
          <a:lstStyle/>
          <a:p>
            <a:pPr algn="ctr"/>
            <a:r>
              <a:rPr lang="en-US" sz="5400" i="1" dirty="0" smtClean="0">
                <a:solidFill>
                  <a:schemeClr val="accent6">
                    <a:lumMod val="75000"/>
                  </a:schemeClr>
                </a:solidFill>
                <a:effectLst>
                  <a:glow rad="63500">
                    <a:schemeClr val="accent2">
                      <a:satMod val="175000"/>
                      <a:alpha val="40000"/>
                    </a:schemeClr>
                  </a:glow>
                </a:effectLst>
              </a:rPr>
              <a:t>“Beware lest any man spoil you through philosophy and vain deceit, after the tradition of men, after the rudiments of the world, and not after Christ.” </a:t>
            </a:r>
          </a:p>
          <a:p>
            <a:pPr algn="ctr"/>
            <a:r>
              <a:rPr lang="en-US" sz="5400" i="1" dirty="0" smtClean="0">
                <a:solidFill>
                  <a:schemeClr val="accent6">
                    <a:lumMod val="75000"/>
                  </a:schemeClr>
                </a:solidFill>
                <a:effectLst>
                  <a:glow rad="63500">
                    <a:schemeClr val="accent2">
                      <a:satMod val="175000"/>
                      <a:alpha val="40000"/>
                    </a:schemeClr>
                  </a:glow>
                </a:effectLst>
              </a:rPr>
              <a:t>(Col. 2:8) </a:t>
            </a:r>
            <a:endParaRPr lang="en-US" sz="5400" dirty="0">
              <a:solidFill>
                <a:schemeClr val="accent6">
                  <a:lumMod val="75000"/>
                </a:schemeClr>
              </a:solidFill>
              <a:effectLst>
                <a:glow rad="635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marL="514350" indent="-514350">
              <a:buAutoNum type="arabicPeriod"/>
            </a:pPr>
            <a:r>
              <a:rPr lang="en-US" sz="3600" dirty="0" smtClean="0"/>
              <a:t>The universal belief argument: </a:t>
            </a:r>
          </a:p>
          <a:p>
            <a:pPr marL="514350" indent="-514350">
              <a:buFont typeface="Wingdings"/>
              <a:buChar char="Ø"/>
            </a:pPr>
            <a:r>
              <a:rPr lang="en-US" sz="3600" dirty="0" smtClean="0"/>
              <a:t>All mankind has some idea of a Supreme Being.</a:t>
            </a:r>
          </a:p>
          <a:p>
            <a:pPr marL="514350" indent="-514350">
              <a:buFont typeface="Wingdings"/>
              <a:buChar char="Ø"/>
            </a:pPr>
            <a:r>
              <a:rPr lang="en-US" sz="3600" dirty="0" smtClean="0"/>
              <a:t>This argument has often been challenged but never refuted. </a:t>
            </a:r>
          </a:p>
          <a:p>
            <a:pPr marL="514350" indent="-514350">
              <a:buFont typeface="Wingdings"/>
              <a:buChar char="Ø"/>
            </a:pPr>
            <a:r>
              <a:rPr lang="en-US" sz="3600" dirty="0" smtClean="0"/>
              <a:t>While the concepts of God differs greatly on the number of gods, the name of god, and nature of this supreme Being, nevertheless the idea of a God remains. </a:t>
            </a:r>
          </a:p>
          <a:p>
            <a:pPr marL="514350" indent="-514350">
              <a:buFont typeface="Wingdings"/>
              <a:buChar char="Ø"/>
            </a:pPr>
            <a:r>
              <a:rPr lang="en-US" sz="3600" i="1" dirty="0" smtClean="0"/>
              <a:t>“There is a God.”</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912</TotalTime>
  <Words>1750</Words>
  <Application>Microsoft Office PowerPoint</Application>
  <PresentationFormat>On-screen Show (4:3)</PresentationFormat>
  <Paragraphs>135</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The Doctrine of God</vt:lpstr>
      <vt:lpstr>The Existence  of God</vt:lpstr>
      <vt:lpstr>Slide 3</vt:lpstr>
      <vt:lpstr>Slide 4</vt:lpstr>
      <vt:lpstr>Slide 5</vt:lpstr>
      <vt:lpstr>Five Philosophical Arguments   for the Existence of God  </vt:lpstr>
      <vt:lpstr>Slide 7</vt:lpstr>
      <vt:lpstr>Slide 8</vt:lpstr>
      <vt:lpstr>Slide 9</vt:lpstr>
      <vt:lpstr>Slide 10</vt:lpstr>
      <vt:lpstr>"For as I passed by, and beheld your devotions, I found an altar with this inscription, To the Unknown God.” (Acts 17:23)</vt:lpstr>
      <vt:lpstr>Slide 12</vt:lpstr>
      <vt:lpstr>One of the great names   of British science, mathematics, and philosophy was Sir Isaac Newton (1642-1727)</vt:lpstr>
      <vt:lpstr>Slide 14</vt:lpstr>
      <vt:lpstr>Slide 15</vt:lpstr>
      <vt:lpstr>Slide 16</vt:lpstr>
      <vt:lpstr>3. The anthropological argument:   </vt:lpstr>
      <vt:lpstr>Slide 18</vt:lpstr>
      <vt:lpstr>Slide 19</vt:lpstr>
      <vt:lpstr>“So God created man in his own image, in the image of God created he him; male and female created he them.” (Gen. 1:27)</vt:lpstr>
      <vt:lpstr>Slide 21</vt:lpstr>
      <vt:lpstr>Slide 22</vt:lpstr>
      <vt:lpstr>Slide 23</vt:lpstr>
      <vt:lpstr>5. The argument of design:  </vt:lpstr>
      <vt:lpstr>Slide 25</vt:lpstr>
      <vt:lpstr>Scriptural arguments for  the existence of God.</vt:lpstr>
      <vt:lpstr>Slide 27</vt:lpstr>
      <vt:lpstr>Slide 28</vt:lpstr>
      <vt:lpstr>Slide 29</vt:lpstr>
      <vt:lpstr>Slide 30</vt:lpstr>
      <vt:lpstr>Slide 31</vt:lpstr>
      <vt:lpstr>Slide 32</vt:lpstr>
      <vt:lpstr>Slide 33</vt:lpstr>
      <vt:lpstr>Slide 34</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God</dc:title>
  <dc:creator>Ptr. Daniel White</dc:creator>
  <cp:lastModifiedBy>Ptr. Daniel White</cp:lastModifiedBy>
  <cp:revision>21</cp:revision>
  <dcterms:created xsi:type="dcterms:W3CDTF">2011-06-27T23:47:40Z</dcterms:created>
  <dcterms:modified xsi:type="dcterms:W3CDTF">2011-07-19T11:20:31Z</dcterms:modified>
</cp:coreProperties>
</file>